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77" r:id="rId3"/>
    <p:sldId id="283" r:id="rId4"/>
    <p:sldId id="278" r:id="rId5"/>
    <p:sldId id="296" r:id="rId6"/>
    <p:sldId id="298" r:id="rId7"/>
    <p:sldId id="295" r:id="rId8"/>
    <p:sldId id="284" r:id="rId9"/>
    <p:sldId id="300" r:id="rId10"/>
    <p:sldId id="301" r:id="rId11"/>
    <p:sldId id="264" r:id="rId12"/>
    <p:sldId id="288" r:id="rId13"/>
    <p:sldId id="265" r:id="rId14"/>
    <p:sldId id="286" r:id="rId15"/>
    <p:sldId id="314" r:id="rId16"/>
    <p:sldId id="289" r:id="rId17"/>
    <p:sldId id="323" r:id="rId18"/>
    <p:sldId id="324" r:id="rId19"/>
    <p:sldId id="306" r:id="rId20"/>
    <p:sldId id="325" r:id="rId21"/>
    <p:sldId id="303" r:id="rId22"/>
    <p:sldId id="310" r:id="rId23"/>
    <p:sldId id="326" r:id="rId24"/>
    <p:sldId id="327" r:id="rId25"/>
    <p:sldId id="328" r:id="rId26"/>
    <p:sldId id="318" r:id="rId27"/>
    <p:sldId id="321"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272" r:id="rId4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6F9D2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37" autoAdjust="0"/>
    <p:restoredTop sz="98331" autoAdjust="0"/>
  </p:normalViewPr>
  <p:slideViewPr>
    <p:cSldViewPr snapToGrid="0">
      <p:cViewPr>
        <p:scale>
          <a:sx n="60" d="100"/>
          <a:sy n="60" d="100"/>
        </p:scale>
        <p:origin x="-1596" y="-53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1" d="100"/>
          <a:sy n="101" d="100"/>
        </p:scale>
        <p:origin x="-3576"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538987A-813F-4924-AA00-C9BF2FF391E7}" type="datetimeFigureOut">
              <a:rPr lang="fr-FR"/>
              <a:pPr>
                <a:defRPr/>
              </a:pPr>
              <a:t>06/06/2013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FD6F98B-E3D3-4EB9-B1E1-85C755065430}"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6FDB022-1769-4C61-93AE-12FE0E003900}" type="datetimeFigureOut">
              <a:rPr lang="fr-FR"/>
              <a:pPr>
                <a:defRPr/>
              </a:pPr>
              <a:t>06/06/2013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E43D5D6-A4B3-4960-9972-2681B872D564}"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fr.wikipedia.org/wiki/1980" TargetMode="External"/><Relationship Id="rId13" Type="http://schemas.openxmlformats.org/officeDocument/2006/relationships/hyperlink" Target="http://fr.wikipedia.org/wiki/Estrog%C3%A8ne" TargetMode="External"/><Relationship Id="rId3" Type="http://schemas.openxmlformats.org/officeDocument/2006/relationships/hyperlink" Target="http://fr.wikipedia.org/wiki/Brom%C3%A9" TargetMode="External"/><Relationship Id="rId7" Type="http://schemas.openxmlformats.org/officeDocument/2006/relationships/hyperlink" Target="http://fr.wikipedia.org/wiki/1970" TargetMode="External"/><Relationship Id="rId12" Type="http://schemas.openxmlformats.org/officeDocument/2006/relationships/hyperlink" Target="http://fr.wikipedia.org/wiki/Syst%C3%A8me_endocrinie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fr.wikipedia.org/wiki/Textile" TargetMode="External"/><Relationship Id="rId11" Type="http://schemas.openxmlformats.org/officeDocument/2006/relationships/hyperlink" Target="http://fr.wikipedia.org/wiki/Thyro%C3%AFdienne" TargetMode="External"/><Relationship Id="rId5" Type="http://schemas.openxmlformats.org/officeDocument/2006/relationships/hyperlink" Target="http://fr.wikipedia.org/wiki/Mati%C3%A8re_plastique" TargetMode="External"/><Relationship Id="rId10" Type="http://schemas.openxmlformats.org/officeDocument/2006/relationships/hyperlink" Target="http://fr.wikipedia.org/wiki/Thyroxine" TargetMode="External"/><Relationship Id="rId4" Type="http://schemas.openxmlformats.org/officeDocument/2006/relationships/hyperlink" Target="http://fr.wikipedia.org/wiki/Ignifugation" TargetMode="External"/><Relationship Id="rId9" Type="http://schemas.openxmlformats.org/officeDocument/2006/relationships/hyperlink" Target="http://fr.wikipedia.org/wiki/Extraction_p%C3%A9troli%C3%A8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921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L'objectif du GIS Sol est de constituer et de gérer un système d'information sur les sols de France, par rapport à leur distribution spatiale, leurs propriétés et l'évolution de leurs qualités</a:t>
            </a:r>
          </a:p>
        </p:txBody>
      </p:sp>
      <p:sp>
        <p:nvSpPr>
          <p:cNvPr id="921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080C39-2208-46C5-9548-451C5091F0EB}" type="slidenum">
              <a:rPr lang="fr-FR"/>
              <a:pPr fontAlgn="base">
                <a:spcBef>
                  <a:spcPct val="0"/>
                </a:spcBef>
                <a:spcAft>
                  <a:spcPct val="0"/>
                </a:spcAft>
                <a:defRPr/>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r>
              <a:rPr lang="fr-FR" dirty="0" smtClean="0"/>
              <a:t>Le programme IGCS signifie Inventaire, Gestion et Conservation des Sols. Il s’agit  :</a:t>
            </a:r>
          </a:p>
          <a:p>
            <a:pPr marL="171450" indent="-171450" eaLnBrk="1" fontAlgn="auto" hangingPunct="1">
              <a:spcBef>
                <a:spcPts val="0"/>
              </a:spcBef>
              <a:spcAft>
                <a:spcPts val="0"/>
              </a:spcAft>
              <a:buFont typeface="Arial" pitchFamily="34" charset="0"/>
              <a:buChar char="•"/>
              <a:defRPr/>
            </a:pPr>
            <a:r>
              <a:rPr lang="fr-FR" dirty="0" smtClean="0"/>
              <a:t>D’identifier, définir et localiser les principaux types de sol</a:t>
            </a:r>
          </a:p>
          <a:p>
            <a:pPr marL="171450" indent="-171450" eaLnBrk="1" fontAlgn="auto" hangingPunct="1">
              <a:spcBef>
                <a:spcPts val="0"/>
              </a:spcBef>
              <a:spcAft>
                <a:spcPts val="0"/>
              </a:spcAft>
              <a:buFont typeface="Arial" pitchFamily="34" charset="0"/>
              <a:buChar char="•"/>
              <a:defRPr/>
            </a:pPr>
            <a:r>
              <a:rPr lang="fr-FR" dirty="0" smtClean="0"/>
              <a:t>D’évaluer les aptitudes des sols et les risques pour différents usages</a:t>
            </a:r>
          </a:p>
          <a:p>
            <a:pPr eaLnBrk="1" fontAlgn="auto" hangingPunct="1">
              <a:spcBef>
                <a:spcPts val="0"/>
              </a:spcBef>
              <a:spcAft>
                <a:spcPts val="0"/>
              </a:spcAft>
              <a:buFont typeface="Arial" pitchFamily="34" charset="0"/>
              <a:buNone/>
              <a:defRPr/>
            </a:pPr>
            <a:endParaRPr lang="fr-FR" dirty="0" smtClean="0"/>
          </a:p>
          <a:p>
            <a:pPr eaLnBrk="1" fontAlgn="auto" hangingPunct="1">
              <a:spcBef>
                <a:spcPts val="0"/>
              </a:spcBef>
              <a:spcAft>
                <a:spcPts val="0"/>
              </a:spcAft>
              <a:buFont typeface="Arial" pitchFamily="34" charset="0"/>
              <a:buNone/>
              <a:defRPr/>
            </a:pPr>
            <a:r>
              <a:rPr lang="fr-FR" dirty="0" smtClean="0"/>
              <a:t>Cela se traduit par la réalisation et la saisie de carte de sols dans le SI </a:t>
            </a:r>
            <a:r>
              <a:rPr lang="fr-FR" dirty="0" err="1" smtClean="0"/>
              <a:t>Donesol</a:t>
            </a:r>
            <a:r>
              <a:rPr lang="fr-FR" dirty="0" smtClean="0"/>
              <a:t>. Ces cartographies peuvent être menées à plusieurs échelles :</a:t>
            </a:r>
          </a:p>
          <a:p>
            <a:pPr marL="171450" indent="-171450" eaLnBrk="1" fontAlgn="auto" hangingPunct="1">
              <a:spcBef>
                <a:spcPts val="0"/>
              </a:spcBef>
              <a:spcAft>
                <a:spcPts val="0"/>
              </a:spcAft>
              <a:buFontTx/>
              <a:buChar char="-"/>
              <a:defRPr/>
            </a:pPr>
            <a:r>
              <a:rPr lang="fr-FR" dirty="0" smtClean="0"/>
              <a:t>Le 250 000ème pour les référentiels régionaux pédologiques</a:t>
            </a:r>
          </a:p>
          <a:p>
            <a:pPr marL="171450" indent="-171450" eaLnBrk="1" fontAlgn="auto" hangingPunct="1">
              <a:spcBef>
                <a:spcPts val="0"/>
              </a:spcBef>
              <a:spcAft>
                <a:spcPts val="0"/>
              </a:spcAft>
              <a:buFontTx/>
              <a:buChar char="-"/>
              <a:defRPr/>
            </a:pPr>
            <a:r>
              <a:rPr lang="fr-FR" dirty="0" smtClean="0"/>
              <a:t>Du 100 000ème au 50 000ème pour les cartes de connaissance pédologique de la France</a:t>
            </a:r>
          </a:p>
          <a:p>
            <a:pPr marL="171450" indent="-171450" eaLnBrk="1" fontAlgn="auto" hangingPunct="1">
              <a:spcBef>
                <a:spcPts val="0"/>
              </a:spcBef>
              <a:spcAft>
                <a:spcPts val="0"/>
              </a:spcAft>
              <a:buFontTx/>
              <a:buChar char="-"/>
              <a:defRPr/>
            </a:pPr>
            <a:r>
              <a:rPr lang="fr-FR" dirty="0" smtClean="0"/>
              <a:t>Le 10 000 </a:t>
            </a:r>
            <a:r>
              <a:rPr lang="fr-FR" dirty="0" err="1" smtClean="0"/>
              <a:t>ème</a:t>
            </a:r>
            <a:r>
              <a:rPr lang="fr-FR" dirty="0" smtClean="0"/>
              <a:t> pour les secteurs de référence</a:t>
            </a:r>
          </a:p>
          <a:p>
            <a:pPr eaLnBrk="1" fontAlgn="auto" hangingPunct="1">
              <a:spcBef>
                <a:spcPts val="0"/>
              </a:spcBef>
              <a:spcAft>
                <a:spcPts val="0"/>
              </a:spcAft>
              <a:defRPr/>
            </a:pPr>
            <a:endParaRPr lang="fr-FR" dirty="0" smtClean="0"/>
          </a:p>
        </p:txBody>
      </p:sp>
      <p:sp>
        <p:nvSpPr>
          <p:cNvPr id="3686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821B32-E1D0-4F9A-83BF-606704A13615}" type="slidenum">
              <a:rPr lang="fr-FR"/>
              <a:pPr fontAlgn="base">
                <a:spcBef>
                  <a:spcPct val="0"/>
                </a:spcBef>
                <a:spcAft>
                  <a:spcPct val="0"/>
                </a:spcAft>
                <a:defRPr/>
              </a:pPr>
              <a:t>14</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r>
              <a:rPr lang="fr-FR" dirty="0" smtClean="0"/>
              <a:t>Le programme IGCS signifie Inventaire, Gestion et Conservation des Sols. Il s’agit  :</a:t>
            </a:r>
          </a:p>
          <a:p>
            <a:pPr marL="171450" indent="-171450" eaLnBrk="1" fontAlgn="auto" hangingPunct="1">
              <a:spcBef>
                <a:spcPts val="0"/>
              </a:spcBef>
              <a:spcAft>
                <a:spcPts val="0"/>
              </a:spcAft>
              <a:buFont typeface="Arial" pitchFamily="34" charset="0"/>
              <a:buChar char="•"/>
              <a:defRPr/>
            </a:pPr>
            <a:r>
              <a:rPr lang="fr-FR" dirty="0" smtClean="0"/>
              <a:t>D’identifier, définir et localiser les principaux types de sol</a:t>
            </a:r>
          </a:p>
          <a:p>
            <a:pPr marL="171450" indent="-171450" eaLnBrk="1" fontAlgn="auto" hangingPunct="1">
              <a:spcBef>
                <a:spcPts val="0"/>
              </a:spcBef>
              <a:spcAft>
                <a:spcPts val="0"/>
              </a:spcAft>
              <a:buFont typeface="Arial" pitchFamily="34" charset="0"/>
              <a:buChar char="•"/>
              <a:defRPr/>
            </a:pPr>
            <a:r>
              <a:rPr lang="fr-FR" dirty="0" smtClean="0"/>
              <a:t>D’évaluer les aptitudes des sols et les risques pour différents usages</a:t>
            </a:r>
          </a:p>
          <a:p>
            <a:pPr eaLnBrk="1" fontAlgn="auto" hangingPunct="1">
              <a:spcBef>
                <a:spcPts val="0"/>
              </a:spcBef>
              <a:spcAft>
                <a:spcPts val="0"/>
              </a:spcAft>
              <a:buFont typeface="Arial" pitchFamily="34" charset="0"/>
              <a:buNone/>
              <a:defRPr/>
            </a:pPr>
            <a:endParaRPr lang="fr-FR" dirty="0" smtClean="0"/>
          </a:p>
          <a:p>
            <a:pPr eaLnBrk="1" fontAlgn="auto" hangingPunct="1">
              <a:spcBef>
                <a:spcPts val="0"/>
              </a:spcBef>
              <a:spcAft>
                <a:spcPts val="0"/>
              </a:spcAft>
              <a:buFont typeface="Arial" pitchFamily="34" charset="0"/>
              <a:buNone/>
              <a:defRPr/>
            </a:pPr>
            <a:r>
              <a:rPr lang="fr-FR" dirty="0" smtClean="0"/>
              <a:t>Cela se traduit par la réalisation et la saisie de carte de sols dans le SI </a:t>
            </a:r>
            <a:r>
              <a:rPr lang="fr-FR" dirty="0" err="1" smtClean="0"/>
              <a:t>Donesol</a:t>
            </a:r>
            <a:r>
              <a:rPr lang="fr-FR" dirty="0" smtClean="0"/>
              <a:t>. Ces cartographies peuvent être menées à plusieurs échelles :</a:t>
            </a:r>
          </a:p>
          <a:p>
            <a:pPr marL="171450" indent="-171450" eaLnBrk="1" fontAlgn="auto" hangingPunct="1">
              <a:spcBef>
                <a:spcPts val="0"/>
              </a:spcBef>
              <a:spcAft>
                <a:spcPts val="0"/>
              </a:spcAft>
              <a:buFontTx/>
              <a:buChar char="-"/>
              <a:defRPr/>
            </a:pPr>
            <a:r>
              <a:rPr lang="fr-FR" dirty="0" smtClean="0"/>
              <a:t>Le 250 000ème pour les référentiels régionaux pédologiques</a:t>
            </a:r>
          </a:p>
          <a:p>
            <a:pPr marL="171450" indent="-171450" eaLnBrk="1" fontAlgn="auto" hangingPunct="1">
              <a:spcBef>
                <a:spcPts val="0"/>
              </a:spcBef>
              <a:spcAft>
                <a:spcPts val="0"/>
              </a:spcAft>
              <a:buFontTx/>
              <a:buChar char="-"/>
              <a:defRPr/>
            </a:pPr>
            <a:r>
              <a:rPr lang="fr-FR" dirty="0" smtClean="0"/>
              <a:t>Du 100 000ème au 50 000ème pour les cartes de connaissance pédologique de la France</a:t>
            </a:r>
          </a:p>
          <a:p>
            <a:pPr marL="171450" indent="-171450" eaLnBrk="1" fontAlgn="auto" hangingPunct="1">
              <a:spcBef>
                <a:spcPts val="0"/>
              </a:spcBef>
              <a:spcAft>
                <a:spcPts val="0"/>
              </a:spcAft>
              <a:buFontTx/>
              <a:buChar char="-"/>
              <a:defRPr/>
            </a:pPr>
            <a:r>
              <a:rPr lang="fr-FR" dirty="0" smtClean="0"/>
              <a:t>Le 10 000 </a:t>
            </a:r>
            <a:r>
              <a:rPr lang="fr-FR" dirty="0" err="1" smtClean="0"/>
              <a:t>ème</a:t>
            </a:r>
            <a:r>
              <a:rPr lang="fr-FR" dirty="0" smtClean="0"/>
              <a:t> pour les secteurs de référence</a:t>
            </a:r>
          </a:p>
          <a:p>
            <a:pPr eaLnBrk="1" fontAlgn="auto" hangingPunct="1">
              <a:spcBef>
                <a:spcPts val="0"/>
              </a:spcBef>
              <a:spcAft>
                <a:spcPts val="0"/>
              </a:spcAft>
              <a:defRPr/>
            </a:pPr>
            <a:endParaRPr lang="fr-FR" dirty="0" smtClean="0"/>
          </a:p>
        </p:txBody>
      </p:sp>
      <p:sp>
        <p:nvSpPr>
          <p:cNvPr id="3891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8DB20D-E474-4151-B1E3-53D0DAEE023F}" type="slidenum">
              <a:rPr lang="fr-FR"/>
              <a:pPr fontAlgn="base">
                <a:spcBef>
                  <a:spcPct val="0"/>
                </a:spcBef>
                <a:spcAft>
                  <a:spcPct val="0"/>
                </a:spcAft>
                <a:defRPr/>
              </a:pPr>
              <a:t>15</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pPr algn="just" eaLnBrk="1" hangingPunct="1"/>
            <a:r>
              <a:rPr lang="fr-FR" sz="1100" smtClean="0"/>
              <a:t>Quels sont les objectifs de ce réseau ? Nous en avons identifié cinq principaux</a:t>
            </a:r>
          </a:p>
          <a:p>
            <a:pPr algn="just" eaLnBrk="1" hangingPunct="1"/>
            <a:endParaRPr lang="fr-FR" sz="1100" smtClean="0"/>
          </a:p>
          <a:p>
            <a:pPr algn="just" eaLnBrk="1" hangingPunct="1">
              <a:buFont typeface="Wingdings" pitchFamily="2" charset="2"/>
              <a:buChar char="§"/>
            </a:pPr>
            <a:r>
              <a:rPr lang="fr-FR" sz="1100" smtClean="0"/>
              <a:t>Disposer d’un tableau de bord de la qualité des sols : le RMQS permettra de réaliser des bilans de l’état des sols en France. Il servira de référence nationale vis-à-vis des propriétés mesurées </a:t>
            </a:r>
          </a:p>
          <a:p>
            <a:pPr algn="just" eaLnBrk="1" hangingPunct="1">
              <a:buFont typeface="Wingdings" pitchFamily="2" charset="2"/>
              <a:buChar char="§"/>
            </a:pPr>
            <a:r>
              <a:rPr lang="fr-FR" sz="1100" smtClean="0"/>
              <a:t>Caractériser des gradients : nous attendons de ce réseau qu’il nous permette de mettre en évidence des gradients à l’échelle du territoire. </a:t>
            </a:r>
          </a:p>
          <a:p>
            <a:pPr algn="just" eaLnBrk="1" hangingPunct="1">
              <a:buFont typeface="Wingdings" pitchFamily="2" charset="2"/>
              <a:buChar char="§"/>
            </a:pPr>
            <a:r>
              <a:rPr lang="fr-FR" sz="1100" smtClean="0"/>
              <a:t>Détecter des évolutions : à l’issu de la deuxième campagne nous serons en mesure d’évaluer l’évolution des propriétés du sol et d’alerter la communauté scientifique et le monde politique vis-à-vis des évolutions constatées.</a:t>
            </a:r>
          </a:p>
          <a:p>
            <a:pPr algn="just" eaLnBrk="1" hangingPunct="1">
              <a:buFont typeface="Wingdings" pitchFamily="2" charset="2"/>
              <a:buChar char="§"/>
            </a:pPr>
            <a:r>
              <a:rPr lang="fr-FR" sz="1100" smtClean="0"/>
              <a:t>Support de validation : le RMQS est le seul réseau d’observation des sols couvrant la totalité du territoire national. A ce titre il constituera une base de données d’une grande richesse qui permettra, par exemple, de valider des résultats issus de modélisation. Un exemple : les scientifiques qui modélisent l’effet de changements d’occupation du sol sur les stocks de carbone des sols, disposeront de 2200 points de validation des résultats de leur modèle.</a:t>
            </a:r>
          </a:p>
          <a:p>
            <a:pPr algn="just" eaLnBrk="1" hangingPunct="1">
              <a:buFont typeface="Wingdings" pitchFamily="2" charset="2"/>
              <a:buChar char="§"/>
            </a:pPr>
            <a:r>
              <a:rPr lang="fr-FR" sz="1100" smtClean="0"/>
              <a:t>Banque d’échantillon : nous allons conserver au sein du Conservatoire des sols la totalité des échantillons prélevés sur les sites du RMQS lors de chaque campagne. Nous allons ainsi constituer une véritable banque d’échantillons dont les applications seront multiples.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pPr algn="just" eaLnBrk="1" hangingPunct="1"/>
            <a:endParaRPr lang="fr-FR" sz="1400" smtClean="0"/>
          </a:p>
          <a:p>
            <a:pPr algn="just" eaLnBrk="1" hangingPunct="1"/>
            <a:endParaRPr lang="fr-FR" sz="1400" smtClean="0"/>
          </a:p>
          <a:p>
            <a:pPr algn="just" eaLnBrk="1" hangingPunct="1"/>
            <a:endParaRPr lang="fr-FR" sz="14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99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Le réseau de mesure de la qualité des sols constitue un cadre pour l’observation de l’évolution de la qualité des sols. Il permet de cartographier des propriétés de sols à l’échelle nationale et de détecter des évolutions.</a:t>
            </a:r>
          </a:p>
          <a:p>
            <a:pPr eaLnBrk="1" hangingPunct="1">
              <a:spcBef>
                <a:spcPct val="0"/>
              </a:spcBef>
            </a:pPr>
            <a:endParaRPr lang="fr-FR" smtClean="0"/>
          </a:p>
          <a:p>
            <a:pPr eaLnBrk="1" hangingPunct="1">
              <a:spcBef>
                <a:spcPct val="0"/>
              </a:spcBef>
            </a:pPr>
            <a:r>
              <a:rPr lang="fr-FR" smtClean="0"/>
              <a:t>Vous voyez à l’écran un exemple de carte réalisée par nos collègues de Dijon dans le cadre de l’ANR Ecomic-RMQS.</a:t>
            </a:r>
          </a:p>
          <a:p>
            <a:pPr eaLnBrk="1" hangingPunct="1">
              <a:spcBef>
                <a:spcPct val="0"/>
              </a:spcBef>
            </a:pPr>
            <a:endParaRPr lang="fr-FR" smtClean="0"/>
          </a:p>
          <a:p>
            <a:pPr eaLnBrk="1" hangingPunct="1">
              <a:spcBef>
                <a:spcPct val="0"/>
              </a:spcBef>
            </a:pPr>
            <a:r>
              <a:rPr lang="fr-FR" smtClean="0"/>
              <a:t>Le réseau RMQS repose sur le suivi 2200 sites répartis uniformément sur le territoire français, selon une maille carrée de 16 km de côté. Au centre de chaque site, nous sommes allés prélever des échantillons de sols, qui ont ensuite été analysé par le laboratoire d’analyse des sols d’Arras.</a:t>
            </a:r>
          </a:p>
        </p:txBody>
      </p:sp>
      <p:sp>
        <p:nvSpPr>
          <p:cNvPr id="5017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457F43-EF3B-474B-813C-6265C316C247}" type="slidenum">
              <a:rPr lang="fr-FR"/>
              <a:pPr fontAlgn="base">
                <a:spcBef>
                  <a:spcPct val="0"/>
                </a:spcBef>
                <a:spcAft>
                  <a:spcPct val="0"/>
                </a:spcAft>
                <a:defRPr/>
              </a:pPr>
              <a:t>19</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smtClean="0"/>
              <a:t>Les </a:t>
            </a:r>
            <a:r>
              <a:rPr lang="fr-FR" b="1" smtClean="0"/>
              <a:t>polybromodiphényléther</a:t>
            </a:r>
            <a:r>
              <a:rPr lang="fr-FR" smtClean="0"/>
              <a:t> (PBDE) sont une suite de 209 produits chimiques </a:t>
            </a:r>
            <a:r>
              <a:rPr lang="fr-FR" smtClean="0">
                <a:hlinkClick r:id="rId3" tooltip="Bromé"/>
              </a:rPr>
              <a:t>bromés</a:t>
            </a:r>
            <a:r>
              <a:rPr lang="fr-FR" smtClean="0"/>
              <a:t> différents, dont certains sont ou ont été utilisés pour </a:t>
            </a:r>
            <a:r>
              <a:rPr lang="fr-FR" smtClean="0">
                <a:hlinkClick r:id="rId4" tooltip="Ignifugation"/>
              </a:rPr>
              <a:t>ignifuger</a:t>
            </a:r>
            <a:r>
              <a:rPr lang="fr-FR" smtClean="0"/>
              <a:t> les produits </a:t>
            </a:r>
            <a:r>
              <a:rPr lang="fr-FR" smtClean="0">
                <a:hlinkClick r:id="rId5" tooltip="Matière plastique"/>
              </a:rPr>
              <a:t>plastiques</a:t>
            </a:r>
            <a:r>
              <a:rPr lang="fr-FR" smtClean="0"/>
              <a:t> et les </a:t>
            </a:r>
            <a:r>
              <a:rPr lang="fr-FR" smtClean="0">
                <a:hlinkClick r:id="rId6" tooltip="Textile"/>
              </a:rPr>
              <a:t>textiles</a:t>
            </a:r>
            <a:r>
              <a:rPr lang="fr-FR" smtClean="0"/>
              <a:t>.</a:t>
            </a:r>
            <a:br>
              <a:rPr lang="fr-FR" smtClean="0"/>
            </a:br>
            <a:r>
              <a:rPr lang="fr-FR" smtClean="0"/>
              <a:t>Ils ont aussi été utilisés à haute dose dans les années </a:t>
            </a:r>
            <a:r>
              <a:rPr lang="fr-FR" smtClean="0">
                <a:hlinkClick r:id="rId7" tooltip="1970"/>
              </a:rPr>
              <a:t>1970</a:t>
            </a:r>
            <a:r>
              <a:rPr lang="fr-FR" smtClean="0"/>
              <a:t> et </a:t>
            </a:r>
            <a:r>
              <a:rPr lang="fr-FR" smtClean="0">
                <a:hlinkClick r:id="rId8" tooltip="1980"/>
              </a:rPr>
              <a:t>1980</a:t>
            </a:r>
            <a:r>
              <a:rPr lang="fr-FR" smtClean="0"/>
              <a:t> pour l'</a:t>
            </a:r>
            <a:r>
              <a:rPr lang="fr-FR" smtClean="0">
                <a:hlinkClick r:id="rId9" tooltip="Extraction pétrolière"/>
              </a:rPr>
              <a:t>extraction pétrolière</a:t>
            </a:r>
            <a:r>
              <a:rPr lang="fr-FR" smtClean="0"/>
              <a:t>. Perturbateurs endocriniens, Les PBDE ont une forme chimique très proche de celle de la </a:t>
            </a:r>
            <a:r>
              <a:rPr lang="fr-FR" smtClean="0">
                <a:hlinkClick r:id="rId10" tooltip="Thyroxine"/>
              </a:rPr>
              <a:t>thyroxine</a:t>
            </a:r>
            <a:r>
              <a:rPr lang="fr-FR" smtClean="0"/>
              <a:t>, une hormone </a:t>
            </a:r>
            <a:r>
              <a:rPr lang="fr-FR" smtClean="0">
                <a:hlinkClick r:id="rId11" tooltip="Thyroïdienne"/>
              </a:rPr>
              <a:t>thyroïdienne</a:t>
            </a:r>
            <a:r>
              <a:rPr lang="fr-FR" smtClean="0"/>
              <a:t>. Ils peuvent ainsi interférer avec le </a:t>
            </a:r>
            <a:r>
              <a:rPr lang="fr-FR" smtClean="0">
                <a:hlinkClick r:id="rId12" tooltip="Système endocrinien"/>
              </a:rPr>
              <a:t>système endocrinien</a:t>
            </a:r>
            <a:r>
              <a:rPr lang="fr-FR" smtClean="0"/>
              <a:t> en inhibant l’activité de l’enzyme-hormone sulfotransférase </a:t>
            </a:r>
            <a:r>
              <a:rPr lang="fr-FR" smtClean="0">
                <a:hlinkClick r:id="rId13" tooltip="Estrogène"/>
              </a:rPr>
              <a:t>estrogène</a:t>
            </a:r>
            <a:r>
              <a:rPr lang="fr-FR"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40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Le réseau de mesure de la qualité des sols constitue un cadre pour l’observation de l’évolution de la qualité des sols. Il permet de cartographier des propriétés de sols à l’échelle nationale et de détecter des évolutions.</a:t>
            </a:r>
          </a:p>
          <a:p>
            <a:pPr eaLnBrk="1" hangingPunct="1">
              <a:spcBef>
                <a:spcPct val="0"/>
              </a:spcBef>
            </a:pPr>
            <a:endParaRPr lang="fr-FR" smtClean="0"/>
          </a:p>
          <a:p>
            <a:pPr eaLnBrk="1" hangingPunct="1">
              <a:spcBef>
                <a:spcPct val="0"/>
              </a:spcBef>
            </a:pPr>
            <a:r>
              <a:rPr lang="fr-FR" smtClean="0"/>
              <a:t>Vous voyez à l’écran un exemple de carte réalisée par nos collègues de Dijon dans le cadre de l’ANR Ecomic-RMQS.</a:t>
            </a:r>
          </a:p>
          <a:p>
            <a:pPr eaLnBrk="1" hangingPunct="1">
              <a:spcBef>
                <a:spcPct val="0"/>
              </a:spcBef>
            </a:pPr>
            <a:endParaRPr lang="fr-FR" smtClean="0"/>
          </a:p>
          <a:p>
            <a:pPr eaLnBrk="1" hangingPunct="1">
              <a:spcBef>
                <a:spcPct val="0"/>
              </a:spcBef>
            </a:pPr>
            <a:r>
              <a:rPr lang="fr-FR" smtClean="0"/>
              <a:t>Le réseau RMQS repose sur le suivi 2200 sites répartis uniformément sur le territoire français, selon une maille carrée de 16 km de côté. Au centre de chaque site, nous sommes allés prélever des échantillons de sols, qui ont ensuite été analysé par le laboratoire d’analyse des sols d’Arras.</a:t>
            </a:r>
          </a:p>
        </p:txBody>
      </p:sp>
      <p:sp>
        <p:nvSpPr>
          <p:cNvPr id="6041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AE59DB-6334-493D-8C09-18E0E793463E}" type="slidenum">
              <a:rPr lang="fr-FR"/>
              <a:pPr fontAlgn="base">
                <a:spcBef>
                  <a:spcPct val="0"/>
                </a:spcBef>
                <a:spcAft>
                  <a:spcPct val="0"/>
                </a:spcAft>
                <a:defRPr/>
              </a:pPr>
              <a:t>21</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60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Le réseau de mesure de la qualité des sols constitue un cadre pour l’observation de l’évolution de la qualité des sols. Il permet de cartographier des propriétés de sols à l’échelle nationale et de détecter des évolutions.</a:t>
            </a:r>
          </a:p>
          <a:p>
            <a:pPr eaLnBrk="1" hangingPunct="1">
              <a:spcBef>
                <a:spcPct val="0"/>
              </a:spcBef>
            </a:pPr>
            <a:endParaRPr lang="fr-FR" smtClean="0"/>
          </a:p>
          <a:p>
            <a:pPr eaLnBrk="1" hangingPunct="1">
              <a:spcBef>
                <a:spcPct val="0"/>
              </a:spcBef>
            </a:pPr>
            <a:r>
              <a:rPr lang="fr-FR" smtClean="0"/>
              <a:t>Vous voyez à l’écran un exemple de carte réalisée par nos collègues de Dijon dans le cadre de l’ANR Ecomic-RMQS.</a:t>
            </a:r>
          </a:p>
          <a:p>
            <a:pPr eaLnBrk="1" hangingPunct="1">
              <a:spcBef>
                <a:spcPct val="0"/>
              </a:spcBef>
            </a:pPr>
            <a:endParaRPr lang="fr-FR" smtClean="0"/>
          </a:p>
          <a:p>
            <a:pPr eaLnBrk="1" hangingPunct="1">
              <a:spcBef>
                <a:spcPct val="0"/>
              </a:spcBef>
            </a:pPr>
            <a:r>
              <a:rPr lang="fr-FR" smtClean="0"/>
              <a:t>Le réseau RMQS repose sur le suivi 2200 sites répartis uniformément sur le territoire français, selon une maille carrée de 16 km de côté. Au centre de chaque site, nous sommes allés prélever des échantillons de sols, qui ont ensuite été analysé par le laboratoire d’analyse des sols d’Arras.</a:t>
            </a:r>
          </a:p>
        </p:txBody>
      </p:sp>
      <p:sp>
        <p:nvSpPr>
          <p:cNvPr id="6246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1FBD56-10C0-4AD1-A9E6-E897237E2611}" type="slidenum">
              <a:rPr lang="fr-FR"/>
              <a:pPr fontAlgn="base">
                <a:spcBef>
                  <a:spcPct val="0"/>
                </a:spcBef>
                <a:spcAft>
                  <a:spcPct val="0"/>
                </a:spcAft>
                <a:defRPr/>
              </a:pPr>
              <a:t>22</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body" idx="1"/>
          </p:nvPr>
        </p:nvSpPr>
        <p:spPr bwMode="auto">
          <a:xfrm>
            <a:off x="444500" y="379413"/>
            <a:ext cx="5818188" cy="7597775"/>
          </a:xfrm>
          <a:noFill/>
        </p:spPr>
        <p:txBody>
          <a:bodyPr wrap="square" numCol="1" anchor="t" anchorCtr="0" compatLnSpc="1">
            <a:prstTxWarp prst="textNoShape">
              <a:avLst/>
            </a:prstTxWarp>
          </a:bodyPr>
          <a:lstStyle/>
          <a:p>
            <a:pPr eaLnBrk="1" hangingPunct="1"/>
            <a:r>
              <a:rPr lang="fr-FR" b="1" smtClean="0"/>
              <a:t>La matière organique des sols et le stockage du carbone</a:t>
            </a:r>
          </a:p>
          <a:p>
            <a:pPr eaLnBrk="1" hangingPunct="1"/>
            <a:endParaRPr lang="fr-FR" smtClean="0"/>
          </a:p>
          <a:p>
            <a:pPr eaLnBrk="1" hangingPunct="1"/>
            <a:r>
              <a:rPr lang="fr-FR" smtClean="0"/>
              <a:t>Les matières organiques du sol assurent de </a:t>
            </a:r>
            <a:r>
              <a:rPr lang="fr-FR" b="1" smtClean="0"/>
              <a:t>nombreuses fonctions agronomiques et environnementales</a:t>
            </a:r>
            <a:r>
              <a:rPr lang="fr-FR" smtClean="0"/>
              <a:t>. Elles jouent un rôle de tampon vis-à-vis des autres milieux (biosphère, eaux, sous-sol) et participent au cycle des gaz à effet de serre. Elles améliorent la fertilité, l’aération, la réserve en eau et la biodiversité du sol. Elles limitent la compaction et l’érosion hydrique et favorisent le piégeage des métaux toxiques ou des micropolluants organiques. Elles proviennent de la transformation des débris végétaux par les organismes vivants, essentiellement les micro-organismes. Composées de 58 % de carbone organique en moyenne, elles libèrent du dioxyde de carbone (CO2) et des composés organiques en se décomposant sous l’influence du climat et des conditions ambiantes du sol. </a:t>
            </a:r>
          </a:p>
          <a:p>
            <a:pPr eaLnBrk="1" hangingPunct="1"/>
            <a:r>
              <a:rPr lang="fr-FR" smtClean="0"/>
              <a:t>La quantité de carbone organique stockée dans les 30 premiers cm du sol est estimée à 700 Gt (gigatonnes ou milliards de tonnes) au niveau mondial et à 3,1 Gt en France métropolitaine. Les stocks les plus faibles sont observés en Languedoc-Roussillon et dans quelques zones de cultures très intensives, les stocks faibles dans les grandes plaines de cultures intensives, les stocks moyennement élevés dans les régions forestières ou fourragères et enfin les stocks les plus élevés en zones montagneuses.  </a:t>
            </a:r>
          </a:p>
          <a:p>
            <a:pPr eaLnBrk="1" hangingPunct="1"/>
            <a:r>
              <a:rPr lang="fr-FR" smtClean="0"/>
              <a:t>Malgré une minéralisation du carbone plus rapide en milieu tropical qu’en milieu tempéré les stocks sont plus élevés dans les sols d’outre-mer en raison des conditions climatiques favorables à une productivité végétale abondante. En Martinique par exemple, les stocks élevés au nord de l’île s’expliquent par la nature des sols issus de matériaux volcaniques, tandis qu’ils sont moyens sous bananeraies et faibles sous cultures de canne à sucre et cultures maraîchères fortement intensifiées.</a:t>
            </a:r>
          </a:p>
          <a:p>
            <a:pPr eaLnBrk="1" hangingPunct="1"/>
            <a:endParaRPr lang="fr-FR" smtClean="0"/>
          </a:p>
          <a:p>
            <a:pPr eaLnBrk="1" hangingPunct="1"/>
            <a:r>
              <a:rPr lang="fr-FR" smtClean="0"/>
              <a:t>L’évolution du stock de carbone organique dans les sols résulte de l’équilibre entre le volume des apports végétaux au sol et la vitesse de minéralisation. Certains changements d’usage ou de pratiques agricoles favorisent le stockage de carbone dans les sols, comme la conversion des cultures en prairies ou en forêts. Au contraire, la mise en culture des prairies ou des forêts entraîne une diminution du stock de carbone. Le sol joue le rôle de puits ou d’émetteur de carbone, principalement sous forme de dioxyde de carbone (CO2). Le protocole de Kyoto, qui vise à réduire les émissions de CO2, inclut la possibilité de comptabiliser le carbone stocké dans les sols, de façon vérifiable, comme une émission négative. </a:t>
            </a:r>
          </a:p>
          <a:p>
            <a:pPr eaLnBrk="1" hangingPunct="1"/>
            <a:r>
              <a:rPr lang="fr-FR" smtClean="0"/>
              <a:t>Entre les périodes 1990-1995 et 1999-2004, les estimations montrent que la teneur en carbone organique a tendance à diminuer sur la façade Atlantique et dans les régions du nord de la France. En Bretagne, elles diminuent essentiellement dans les cantons du sud, où les teneurs initiales étaient élevées. Les explications sont sans doute multiples, alliant une évolution globale des écosystèmes, une transition des systèmes prairiaux vers des cultures annuelles et une modification des pratiques agricoles. Les teneurs augmentent principalement dans le pourtour de l’Île-de-France et diminuent au nord et dans l’est. La diminution observée en Lorraine peut être associée à la conversion des prairies naturelles en terres arables. </a:t>
            </a:r>
          </a:p>
          <a:p>
            <a:pPr eaLnBrk="1" hangingPunct="1"/>
            <a:r>
              <a:rPr lang="fr-FR" smtClean="0"/>
              <a:t>Globalement, la perte du stock de carbone organique dans les sols agricoles est estimée à 6 millions de tonnes de carbone par an, soit près de 0,2 %, entre les périodes 1990-1995 et 1999-2004. Néanmoins, les sols forestiers ont stocké de l’ordre de 0,7 million de tonnes par an sur la même période.</a:t>
            </a:r>
          </a:p>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pPr algn="just" eaLnBrk="1" hangingPunct="1"/>
            <a:endParaRPr lang="fr-FR" sz="14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22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L'objectif du GIS Sol est de constituer et de gérer un système d'information sur les sols de France, par rapport à leur distribution spatiale, leurs propriétés et l'évolution de leurs qualités</a:t>
            </a:r>
          </a:p>
        </p:txBody>
      </p:sp>
      <p:sp>
        <p:nvSpPr>
          <p:cNvPr id="1229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3B08F3-04EB-45C4-8106-76C675B00EF8}" type="slidenum">
              <a:rPr lang="fr-FR"/>
              <a:pPr fontAlgn="base">
                <a:spcBef>
                  <a:spcPct val="0"/>
                </a:spcBef>
                <a:spcAft>
                  <a:spcPct val="0"/>
                </a:spcAft>
                <a:defRPr/>
              </a:pPr>
              <a:t>4</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pPr algn="just" eaLnBrk="1" hangingPunct="1"/>
            <a:endParaRPr lang="fr-FR" sz="14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427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Le réseau de mesure de la qualité des sols constitue un cadre pour l’observation de l’évolution de la qualité des sols. Il permet de cartographier des propriétés de sols à l’échelle nationale et de détecter des évolutions.</a:t>
            </a:r>
          </a:p>
          <a:p>
            <a:pPr eaLnBrk="1" hangingPunct="1">
              <a:spcBef>
                <a:spcPct val="0"/>
              </a:spcBef>
            </a:pPr>
            <a:endParaRPr lang="fr-FR" smtClean="0"/>
          </a:p>
          <a:p>
            <a:pPr eaLnBrk="1" hangingPunct="1">
              <a:spcBef>
                <a:spcPct val="0"/>
              </a:spcBef>
            </a:pPr>
            <a:r>
              <a:rPr lang="fr-FR" smtClean="0"/>
              <a:t>Vous voyez à l’écran un exemple de carte réalisée par nos collègues de Dijon dans le cadre de l’ANR Ecomic-RMQS.</a:t>
            </a:r>
          </a:p>
          <a:p>
            <a:pPr eaLnBrk="1" hangingPunct="1">
              <a:spcBef>
                <a:spcPct val="0"/>
              </a:spcBef>
            </a:pPr>
            <a:endParaRPr lang="fr-FR" smtClean="0"/>
          </a:p>
          <a:p>
            <a:pPr eaLnBrk="1" hangingPunct="1">
              <a:spcBef>
                <a:spcPct val="0"/>
              </a:spcBef>
            </a:pPr>
            <a:r>
              <a:rPr lang="fr-FR" smtClean="0"/>
              <a:t>Le réseau RMQS repose sur le suivi 2200 sites répartis uniformément sur le territoire français, selon une maille carrée de 16 km de côté. Au centre de chaque site, nous sommes allés prélever des échantillons de sols, qui ont ensuite été analysé par le laboratoire d’analyse des sols d’Arras.</a:t>
            </a:r>
          </a:p>
        </p:txBody>
      </p:sp>
      <p:sp>
        <p:nvSpPr>
          <p:cNvPr id="6656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18FA82-1E86-4DD3-9F96-2722F1B946A8}" type="slidenum">
              <a:rPr lang="fr-FR"/>
              <a:pPr fontAlgn="base">
                <a:spcBef>
                  <a:spcPct val="0"/>
                </a:spcBef>
                <a:spcAft>
                  <a:spcPct val="0"/>
                </a:spcAft>
                <a:defRPr/>
              </a:pPr>
              <a:t>26</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632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Le réseau de mesure de la qualité des sols constitue un cadre pour l’observation de l’évolution de la qualité des sols. Il permet de cartographier des propriétés de sols à l’échelle nationale et de détecter des évolutions.</a:t>
            </a:r>
          </a:p>
          <a:p>
            <a:pPr eaLnBrk="1" hangingPunct="1">
              <a:spcBef>
                <a:spcPct val="0"/>
              </a:spcBef>
            </a:pPr>
            <a:endParaRPr lang="fr-FR" smtClean="0"/>
          </a:p>
          <a:p>
            <a:pPr eaLnBrk="1" hangingPunct="1">
              <a:spcBef>
                <a:spcPct val="0"/>
              </a:spcBef>
            </a:pPr>
            <a:r>
              <a:rPr lang="fr-FR" smtClean="0"/>
              <a:t>Vous voyez à l’écran un exemple de carte réalisée par nos collègues de Dijon dans le cadre de l’ANR Ecomic-RMQS.</a:t>
            </a:r>
          </a:p>
          <a:p>
            <a:pPr eaLnBrk="1" hangingPunct="1">
              <a:spcBef>
                <a:spcPct val="0"/>
              </a:spcBef>
            </a:pPr>
            <a:endParaRPr lang="fr-FR" smtClean="0"/>
          </a:p>
          <a:p>
            <a:pPr eaLnBrk="1" hangingPunct="1">
              <a:spcBef>
                <a:spcPct val="0"/>
              </a:spcBef>
            </a:pPr>
            <a:r>
              <a:rPr lang="fr-FR" smtClean="0"/>
              <a:t>Le réseau RMQS repose sur le suivi 2200 sites répartis uniformément sur le territoire français, selon une maille carrée de 16 km de côté. Au centre de chaque site, nous sommes allés prélever des échantillons de sols, qui ont ensuite été analysé par le laboratoire d’analyse des sols d’Arras.</a:t>
            </a:r>
          </a:p>
        </p:txBody>
      </p:sp>
      <p:sp>
        <p:nvSpPr>
          <p:cNvPr id="7065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8CA311-958C-434E-9290-4451F9357866}" type="slidenum">
              <a:rPr lang="fr-FR"/>
              <a:pPr fontAlgn="base">
                <a:spcBef>
                  <a:spcPct val="0"/>
                </a:spcBef>
                <a:spcAft>
                  <a:spcPct val="0"/>
                </a:spcAft>
                <a:defRPr/>
              </a:pPr>
              <a:t>27</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algn="just" eaLnBrk="1" hangingPunct="1"/>
            <a:endParaRPr lang="fr-FR" sz="14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60418" name="Rectangle 3"/>
          <p:cNvSpPr>
            <a:spLocks noGrp="1"/>
          </p:cNvSpPr>
          <p:nvPr>
            <p:ph type="body" idx="1"/>
          </p:nvPr>
        </p:nvSpPr>
        <p:spPr bwMode="auto">
          <a:noFill/>
        </p:spPr>
        <p:txBody>
          <a:bodyPr wrap="square" numCol="1" anchor="t" anchorCtr="0" compatLnSpc="1">
            <a:prstTxWarp prst="textNoShape">
              <a:avLst/>
            </a:prstTxWarp>
          </a:bodyPr>
          <a:lstStyle/>
          <a:p>
            <a:pPr algn="just" eaLnBrk="1" hangingPunct="1"/>
            <a:endParaRPr lang="fr-FR" sz="14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34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smtClean="0"/>
              <a:t>La Base de données d’Analyses de Terre (BDAT) permet de capitaliser les résultats  des analyses de sols qui sont réalisées chaque année par les agriculteurs. Nous collectons et regroupons dans une même base de données les résultats d’analyse de sol qui sont réalisées, pour le compte des agriculteurs, par les laboratoires d’analyse de sol qui sont agréés par le Ministère de l’agriculture.</a:t>
            </a:r>
          </a:p>
          <a:p>
            <a:pPr eaLnBrk="1" hangingPunct="1"/>
            <a:endParaRPr lang="fr-FR" smtClean="0"/>
          </a:p>
          <a:p>
            <a:pPr eaLnBrk="1" hangingPunct="1"/>
            <a:r>
              <a:rPr lang="fr-FR" smtClean="0"/>
              <a:t>La collecte est continue depuis 1990 et nous a permis d’accumuler les résultats de 1 800 000 échantillons, ce qui représente 19 000 000 déterminations analytiques.</a:t>
            </a:r>
          </a:p>
        </p:txBody>
      </p:sp>
      <p:sp>
        <p:nvSpPr>
          <p:cNvPr id="4" name="Espace réservé du numéro de diapositive 3"/>
          <p:cNvSpPr>
            <a:spLocks noGrp="1"/>
          </p:cNvSpPr>
          <p:nvPr>
            <p:ph type="sldNum" sz="quarter" idx="5"/>
          </p:nvPr>
        </p:nvSpPr>
        <p:spPr/>
        <p:txBody>
          <a:bodyPr/>
          <a:lstStyle/>
          <a:p>
            <a:pPr>
              <a:defRPr/>
            </a:pPr>
            <a:fld id="{E3106A56-E606-4094-8AEB-EE97C82FC82C}" type="slidenum">
              <a:rPr lang="fr-FR" smtClean="0">
                <a:solidFill>
                  <a:prstClr val="black"/>
                </a:solidFill>
              </a:rPr>
              <a:pPr>
                <a:defRPr/>
              </a:pPr>
              <a:t>31</a:t>
            </a:fld>
            <a:endParaRPr lang="fr-FR">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65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smtClean="0"/>
              <a:t>Mandatory</a:t>
            </a:r>
          </a:p>
        </p:txBody>
      </p:sp>
      <p:sp>
        <p:nvSpPr>
          <p:cNvPr id="4" name="Espace réservé du numéro de diapositive 3"/>
          <p:cNvSpPr>
            <a:spLocks noGrp="1"/>
          </p:cNvSpPr>
          <p:nvPr>
            <p:ph type="sldNum" sz="quarter" idx="5"/>
          </p:nvPr>
        </p:nvSpPr>
        <p:spPr/>
        <p:txBody>
          <a:bodyPr/>
          <a:lstStyle/>
          <a:p>
            <a:pPr>
              <a:defRPr/>
            </a:pPr>
            <a:fld id="{C0DF16D2-149A-470B-A850-8BFA49C8D126}" type="slidenum">
              <a:rPr lang="fr-FR" smtClean="0"/>
              <a:pPr>
                <a:defRPr/>
              </a:pPr>
              <a:t>33</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88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8704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914F7C-4BFD-48F8-B8C1-D882451E9175}" type="slidenum">
              <a:rPr lang="fr-FR"/>
              <a:pPr fontAlgn="base">
                <a:spcBef>
                  <a:spcPct val="0"/>
                </a:spcBef>
                <a:spcAft>
                  <a:spcPct val="0"/>
                </a:spcAft>
                <a:defRPr/>
              </a:pPr>
              <a:t>44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43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L'objectif du GIS Sol est de constituer et de gérer un système d'information sur les sols de France, par rapport à leur distribution spatiale, leurs propriétés et l'évolution de leurs qualités</a:t>
            </a:r>
          </a:p>
        </p:txBody>
      </p:sp>
      <p:sp>
        <p:nvSpPr>
          <p:cNvPr id="1433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B84CF3-70CE-42C4-BFAF-A0F834F9019E}" type="slidenum">
              <a:rPr lang="fr-FR"/>
              <a:pPr fontAlgn="base">
                <a:spcBef>
                  <a:spcPct val="0"/>
                </a:spcBef>
                <a:spcAft>
                  <a:spcPct val="0"/>
                </a:spcAft>
                <a:defRPr/>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L'objectif du GIS Sol est de constituer et de gérer un système d'information sur les sols de France, par rapport à leur distribution spatiale, leurs propriétés et l'évolution de leurs qualités</a:t>
            </a:r>
          </a:p>
        </p:txBody>
      </p:sp>
      <p:sp>
        <p:nvSpPr>
          <p:cNvPr id="1638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102FC8-F1A0-44C2-B36C-EC416E7B5958}" type="slidenum">
              <a:rPr lang="fr-FR"/>
              <a:pPr fontAlgn="base">
                <a:spcBef>
                  <a:spcPct val="0"/>
                </a:spcBef>
                <a:spcAft>
                  <a:spcPct val="0"/>
                </a:spcAft>
                <a:defRPr/>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L'objectif du GIS Sol est de constituer et de gérer un système d'information sur les sols de France, par rapport à leur distribution spatiale, leurs propriétés et l'évolution de leurs qualités</a:t>
            </a:r>
          </a:p>
        </p:txBody>
      </p:sp>
      <p:sp>
        <p:nvSpPr>
          <p:cNvPr id="2253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3E566-4C4B-43F1-A951-7272B83247AD}" type="slidenum">
              <a:rPr lang="fr-FR"/>
              <a:pPr fontAlgn="base">
                <a:spcBef>
                  <a:spcPct val="0"/>
                </a:spcBef>
                <a:spcAft>
                  <a:spcPct val="0"/>
                </a:spcAft>
                <a:defRPr/>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5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L'objectif du GIS Sol est de constituer et de gérer un système d'information sur les sols de France, par rapport à leur distribution spatiale, leurs propriétés et l'évolution de leurs qualités</a:t>
            </a:r>
          </a:p>
        </p:txBody>
      </p:sp>
      <p:sp>
        <p:nvSpPr>
          <p:cNvPr id="2765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0E9E16-797D-4309-B6B7-036F6DCD7EF8}" type="slidenum">
              <a:rPr lang="fr-FR"/>
              <a:pPr fontAlgn="base">
                <a:spcBef>
                  <a:spcPct val="0"/>
                </a:spcBef>
                <a:spcAft>
                  <a:spcPct val="0"/>
                </a:spcAft>
                <a:defRPr/>
              </a:pPr>
              <a:t>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355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L'objectif du GIS Sol est de constituer et de gérer un système d'information sur les sols de France, par rapport à leur distribution spatiale, leurs propriétés et l'évolution de leurs qualités</a:t>
            </a:r>
          </a:p>
        </p:txBody>
      </p:sp>
      <p:sp>
        <p:nvSpPr>
          <p:cNvPr id="2969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313E55-D2CC-4952-A873-05A1D0830223}" type="slidenum">
              <a:rPr lang="fr-FR"/>
              <a:pPr fontAlgn="base">
                <a:spcBef>
                  <a:spcPct val="0"/>
                </a:spcBef>
                <a:spcAft>
                  <a:spcPct val="0"/>
                </a:spcAft>
                <a:defRPr/>
              </a:pPr>
              <a:t>10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r>
              <a:rPr lang="fr-FR" dirty="0" smtClean="0"/>
              <a:t>Pour ce qui concerne le SI Sol, l’activité de l’Unité est structurée en fonction de programmes d’acquisition de données pédologiques qui visent à :</a:t>
            </a:r>
          </a:p>
          <a:p>
            <a:pPr marL="171450" indent="-171450" eaLnBrk="1" fontAlgn="auto" hangingPunct="1">
              <a:spcBef>
                <a:spcPts val="0"/>
              </a:spcBef>
              <a:spcAft>
                <a:spcPts val="0"/>
              </a:spcAft>
              <a:buFont typeface="Arial" pitchFamily="34" charset="0"/>
              <a:buChar char="•"/>
              <a:defRPr/>
            </a:pPr>
            <a:r>
              <a:rPr lang="fr-FR" dirty="0" smtClean="0"/>
              <a:t>Améliorer la connaissance et la surveillance des sols de France, il s’agit des programmes RMQS et IGCS</a:t>
            </a:r>
          </a:p>
          <a:p>
            <a:pPr marL="171450" indent="-171450" eaLnBrk="1" fontAlgn="auto" hangingPunct="1">
              <a:spcBef>
                <a:spcPts val="0"/>
              </a:spcBef>
              <a:spcAft>
                <a:spcPts val="0"/>
              </a:spcAft>
              <a:buFont typeface="Arial" pitchFamily="34" charset="0"/>
              <a:buChar char="•"/>
              <a:defRPr/>
            </a:pPr>
            <a:r>
              <a:rPr lang="fr-FR" dirty="0" smtClean="0"/>
              <a:t>Capitaliser les analyses de sols réalisées en France (programmes BDETM et BDAT)</a:t>
            </a:r>
            <a:endParaRPr lang="fr-FR" dirty="0"/>
          </a:p>
        </p:txBody>
      </p:sp>
      <p:sp>
        <p:nvSpPr>
          <p:cNvPr id="3174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1E0A5E-2D06-426D-A44B-4C4473C50F29}" type="slidenum">
              <a:rPr lang="fr-FR"/>
              <a:pPr fontAlgn="base">
                <a:spcBef>
                  <a:spcPct val="0"/>
                </a:spcBef>
                <a:spcAft>
                  <a:spcPct val="0"/>
                </a:spcAft>
                <a:defRPr/>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r>
              <a:rPr lang="fr-FR" dirty="0" smtClean="0"/>
              <a:t>Le programme IGCS signifie Inventaire, Gestion et Conservation des Sols. Il s’agit  :</a:t>
            </a:r>
          </a:p>
          <a:p>
            <a:pPr marL="171450" indent="-171450" eaLnBrk="1" fontAlgn="auto" hangingPunct="1">
              <a:spcBef>
                <a:spcPts val="0"/>
              </a:spcBef>
              <a:spcAft>
                <a:spcPts val="0"/>
              </a:spcAft>
              <a:buFont typeface="Arial" pitchFamily="34" charset="0"/>
              <a:buChar char="•"/>
              <a:defRPr/>
            </a:pPr>
            <a:r>
              <a:rPr lang="fr-FR" dirty="0" smtClean="0"/>
              <a:t>D’identifier, définir et localiser les principaux types de sol</a:t>
            </a:r>
          </a:p>
          <a:p>
            <a:pPr marL="171450" indent="-171450" eaLnBrk="1" fontAlgn="auto" hangingPunct="1">
              <a:spcBef>
                <a:spcPts val="0"/>
              </a:spcBef>
              <a:spcAft>
                <a:spcPts val="0"/>
              </a:spcAft>
              <a:buFont typeface="Arial" pitchFamily="34" charset="0"/>
              <a:buChar char="•"/>
              <a:defRPr/>
            </a:pPr>
            <a:r>
              <a:rPr lang="fr-FR" dirty="0" smtClean="0"/>
              <a:t>D’évaluer les aptitudes des sols et les risques pour différents usages</a:t>
            </a:r>
          </a:p>
          <a:p>
            <a:pPr eaLnBrk="1" fontAlgn="auto" hangingPunct="1">
              <a:spcBef>
                <a:spcPts val="0"/>
              </a:spcBef>
              <a:spcAft>
                <a:spcPts val="0"/>
              </a:spcAft>
              <a:buFont typeface="Arial" pitchFamily="34" charset="0"/>
              <a:buNone/>
              <a:defRPr/>
            </a:pPr>
            <a:endParaRPr lang="fr-FR" dirty="0" smtClean="0"/>
          </a:p>
          <a:p>
            <a:pPr eaLnBrk="1" fontAlgn="auto" hangingPunct="1">
              <a:spcBef>
                <a:spcPts val="0"/>
              </a:spcBef>
              <a:spcAft>
                <a:spcPts val="0"/>
              </a:spcAft>
              <a:buFont typeface="Arial" pitchFamily="34" charset="0"/>
              <a:buNone/>
              <a:defRPr/>
            </a:pPr>
            <a:r>
              <a:rPr lang="fr-FR" dirty="0" smtClean="0"/>
              <a:t>Cela se traduit par la réalisation et la saisie de carte de sols dans le SI </a:t>
            </a:r>
            <a:r>
              <a:rPr lang="fr-FR" dirty="0" err="1" smtClean="0"/>
              <a:t>Donesol</a:t>
            </a:r>
            <a:r>
              <a:rPr lang="fr-FR" dirty="0" smtClean="0"/>
              <a:t>. Ces cartographies peuvent être menées à plusieurs échelles :</a:t>
            </a:r>
          </a:p>
          <a:p>
            <a:pPr marL="171450" indent="-171450" eaLnBrk="1" fontAlgn="auto" hangingPunct="1">
              <a:spcBef>
                <a:spcPts val="0"/>
              </a:spcBef>
              <a:spcAft>
                <a:spcPts val="0"/>
              </a:spcAft>
              <a:buFontTx/>
              <a:buChar char="-"/>
              <a:defRPr/>
            </a:pPr>
            <a:r>
              <a:rPr lang="fr-FR" dirty="0" smtClean="0"/>
              <a:t>Le 250 000ème pour les référentiels régionaux pédologiques</a:t>
            </a:r>
          </a:p>
          <a:p>
            <a:pPr marL="171450" indent="-171450" eaLnBrk="1" fontAlgn="auto" hangingPunct="1">
              <a:spcBef>
                <a:spcPts val="0"/>
              </a:spcBef>
              <a:spcAft>
                <a:spcPts val="0"/>
              </a:spcAft>
              <a:buFontTx/>
              <a:buChar char="-"/>
              <a:defRPr/>
            </a:pPr>
            <a:r>
              <a:rPr lang="fr-FR" dirty="0" smtClean="0"/>
              <a:t>Du 100 000ème au 50 000ème pour les cartes de connaissance pédologique de la France</a:t>
            </a:r>
          </a:p>
          <a:p>
            <a:pPr marL="171450" indent="-171450" eaLnBrk="1" fontAlgn="auto" hangingPunct="1">
              <a:spcBef>
                <a:spcPts val="0"/>
              </a:spcBef>
              <a:spcAft>
                <a:spcPts val="0"/>
              </a:spcAft>
              <a:buFontTx/>
              <a:buChar char="-"/>
              <a:defRPr/>
            </a:pPr>
            <a:r>
              <a:rPr lang="fr-FR" dirty="0" smtClean="0"/>
              <a:t>Le 10 000 </a:t>
            </a:r>
            <a:r>
              <a:rPr lang="fr-FR" dirty="0" err="1" smtClean="0"/>
              <a:t>ème</a:t>
            </a:r>
            <a:r>
              <a:rPr lang="fr-FR" dirty="0" smtClean="0"/>
              <a:t> pour les secteurs de référence</a:t>
            </a:r>
          </a:p>
          <a:p>
            <a:pPr eaLnBrk="1" fontAlgn="auto" hangingPunct="1">
              <a:spcBef>
                <a:spcPts val="0"/>
              </a:spcBef>
              <a:spcAft>
                <a:spcPts val="0"/>
              </a:spcAft>
              <a:defRPr/>
            </a:pPr>
            <a:endParaRPr lang="fr-FR" dirty="0" smtClean="0"/>
          </a:p>
        </p:txBody>
      </p:sp>
      <p:sp>
        <p:nvSpPr>
          <p:cNvPr id="3481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BD8A2D-5FD9-4D4D-8D2D-09DD9330D60A}" type="slidenum">
              <a:rPr lang="fr-FR"/>
              <a:pPr fontAlgn="base">
                <a:spcBef>
                  <a:spcPct val="0"/>
                </a:spcBef>
                <a:spcAft>
                  <a:spcPct val="0"/>
                </a:spcAft>
                <a:defRPr/>
              </a:pPr>
              <a:t>13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ueil">
    <p:bg>
      <p:bgPr>
        <a:solidFill>
          <a:srgbClr val="6F9D20"/>
        </a:solidFill>
        <a:effectLst/>
      </p:bgPr>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rcRect/>
          <a:stretch>
            <a:fillRect/>
          </a:stretch>
        </p:blipFill>
        <p:spPr bwMode="auto">
          <a:xfrm>
            <a:off x="1403350" y="44450"/>
            <a:ext cx="1304925" cy="2076450"/>
          </a:xfrm>
          <a:prstGeom prst="rect">
            <a:avLst/>
          </a:prstGeom>
          <a:noFill/>
          <a:ln w="9525">
            <a:noFill/>
            <a:miter lim="800000"/>
            <a:headEnd/>
            <a:tailEnd/>
          </a:ln>
        </p:spPr>
      </p:pic>
      <p:pic>
        <p:nvPicPr>
          <p:cNvPr id="3" name="Image 2"/>
          <p:cNvPicPr>
            <a:picLocks noChangeAspect="1"/>
          </p:cNvPicPr>
          <p:nvPr userDrawn="1"/>
        </p:nvPicPr>
        <p:blipFill>
          <a:blip r:embed="rId3"/>
          <a:srcRect/>
          <a:stretch>
            <a:fillRect/>
          </a:stretch>
        </p:blipFill>
        <p:spPr bwMode="auto">
          <a:xfrm>
            <a:off x="506413" y="2852738"/>
            <a:ext cx="2160587" cy="895350"/>
          </a:xfrm>
          <a:prstGeom prst="rect">
            <a:avLst/>
          </a:prstGeom>
          <a:noFill/>
          <a:ln w="9525">
            <a:noFill/>
            <a:miter lim="800000"/>
            <a:headEnd/>
            <a:tailEnd/>
          </a:ln>
        </p:spPr>
      </p:pic>
      <p:pic>
        <p:nvPicPr>
          <p:cNvPr id="4" name="Image 3"/>
          <p:cNvPicPr>
            <a:picLocks noChangeAspect="1"/>
          </p:cNvPicPr>
          <p:nvPr userDrawn="1"/>
        </p:nvPicPr>
        <p:blipFill>
          <a:blip r:embed="rId4"/>
          <a:srcRect/>
          <a:stretch>
            <a:fillRect/>
          </a:stretch>
        </p:blipFill>
        <p:spPr bwMode="auto">
          <a:xfrm>
            <a:off x="1403350" y="5732463"/>
            <a:ext cx="1260475" cy="639762"/>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courante">
    <p:spTree>
      <p:nvGrpSpPr>
        <p:cNvPr id="1" name=""/>
        <p:cNvGrpSpPr/>
        <p:nvPr/>
      </p:nvGrpSpPr>
      <p:grpSpPr>
        <a:xfrm>
          <a:off x="0" y="0"/>
          <a:ext cx="0" cy="0"/>
          <a:chOff x="0" y="0"/>
          <a:chExt cx="0" cy="0"/>
        </a:xfrm>
      </p:grpSpPr>
      <p:grpSp>
        <p:nvGrpSpPr>
          <p:cNvPr id="2" name="Groupe 6"/>
          <p:cNvGrpSpPr>
            <a:grpSpLocks/>
          </p:cNvGrpSpPr>
          <p:nvPr userDrawn="1"/>
        </p:nvGrpSpPr>
        <p:grpSpPr bwMode="auto">
          <a:xfrm>
            <a:off x="0" y="6119813"/>
            <a:ext cx="9144000" cy="738187"/>
            <a:chOff x="0" y="6120399"/>
            <a:chExt cx="9144000" cy="737601"/>
          </a:xfrm>
        </p:grpSpPr>
        <p:sp>
          <p:nvSpPr>
            <p:cNvPr id="3" name="Rectangle 7"/>
            <p:cNvSpPr/>
            <p:nvPr/>
          </p:nvSpPr>
          <p:spPr>
            <a:xfrm>
              <a:off x="0" y="6164814"/>
              <a:ext cx="9144000" cy="693186"/>
            </a:xfrm>
            <a:prstGeom prst="rect">
              <a:avLst/>
            </a:prstGeom>
            <a:solidFill>
              <a:srgbClr val="6F9D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4" name="Image 8"/>
            <p:cNvPicPr>
              <a:picLocks noChangeAspect="1"/>
            </p:cNvPicPr>
            <p:nvPr/>
          </p:nvPicPr>
          <p:blipFill>
            <a:blip r:embed="rId2"/>
            <a:srcRect/>
            <a:stretch>
              <a:fillRect/>
            </a:stretch>
          </p:blipFill>
          <p:spPr bwMode="auto">
            <a:xfrm>
              <a:off x="107504" y="6309320"/>
              <a:ext cx="1080000" cy="447225"/>
            </a:xfrm>
            <a:prstGeom prst="rect">
              <a:avLst/>
            </a:prstGeom>
            <a:noFill/>
            <a:ln w="9525">
              <a:noFill/>
              <a:miter lim="800000"/>
              <a:headEnd/>
              <a:tailEnd/>
            </a:ln>
          </p:spPr>
        </p:pic>
        <p:sp>
          <p:nvSpPr>
            <p:cNvPr id="5" name="Rectangle 9"/>
            <p:cNvSpPr/>
            <p:nvPr/>
          </p:nvSpPr>
          <p:spPr>
            <a:xfrm>
              <a:off x="0" y="6120399"/>
              <a:ext cx="1403350" cy="46000"/>
            </a:xfrm>
            <a:prstGeom prst="rect">
              <a:avLst/>
            </a:prstGeom>
            <a:solidFill>
              <a:srgbClr val="C5DD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pic>
        <p:nvPicPr>
          <p:cNvPr id="6" name="Image 10"/>
          <p:cNvPicPr>
            <a:picLocks noChangeAspect="1"/>
          </p:cNvPicPr>
          <p:nvPr userDrawn="1"/>
        </p:nvPicPr>
        <p:blipFill>
          <a:blip r:embed="rId3"/>
          <a:srcRect/>
          <a:stretch>
            <a:fillRect/>
          </a:stretch>
        </p:blipFill>
        <p:spPr bwMode="auto">
          <a:xfrm>
            <a:off x="1403350" y="44450"/>
            <a:ext cx="1304925" cy="2076450"/>
          </a:xfrm>
          <a:prstGeom prst="rect">
            <a:avLst/>
          </a:prstGeom>
          <a:noFill/>
          <a:ln w="9525">
            <a:noFill/>
            <a:miter lim="800000"/>
            <a:headEnd/>
            <a:tailEnd/>
          </a:ln>
        </p:spPr>
      </p:pic>
      <p:sp>
        <p:nvSpPr>
          <p:cNvPr id="7" name="Espace réservé du numéro de diapositive 3"/>
          <p:cNvSpPr txBox="1">
            <a:spLocks/>
          </p:cNvSpPr>
          <p:nvPr userDrawn="1"/>
        </p:nvSpPr>
        <p:spPr>
          <a:xfrm>
            <a:off x="7885113" y="6245225"/>
            <a:ext cx="1122362" cy="2508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r>
              <a:rPr lang="fr-BE" sz="1600" dirty="0" smtClean="0">
                <a:solidFill>
                  <a:schemeClr val="bg1"/>
                </a:solidFill>
                <a:latin typeface="Arial" pitchFamily="34" charset="0"/>
                <a:cs typeface="Arial" pitchFamily="34" charset="0"/>
              </a:rPr>
              <a:t>.0</a:t>
            </a:r>
            <a:fld id="{E6E902B8-E84B-4286-8B9C-262CF3021634}" type="slidenum">
              <a:rPr lang="fr-BE" sz="1600" smtClean="0">
                <a:solidFill>
                  <a:schemeClr val="bg1"/>
                </a:solidFill>
                <a:latin typeface="Arial" pitchFamily="34" charset="0"/>
                <a:cs typeface="Arial" pitchFamily="34" charset="0"/>
              </a:rPr>
              <a:pPr algn="r" fontAlgn="auto">
                <a:spcBef>
                  <a:spcPts val="0"/>
                </a:spcBef>
                <a:spcAft>
                  <a:spcPts val="0"/>
                </a:spcAft>
                <a:defRPr/>
              </a:pPr>
              <a:t>‹N°›</a:t>
            </a:fld>
            <a:endParaRPr lang="fr-BE" sz="1600" dirty="0">
              <a:solidFill>
                <a:schemeClr val="bg1"/>
              </a:solidFill>
              <a:latin typeface="Arial" pitchFamily="34" charset="0"/>
              <a:cs typeface="Arial"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p:bg>
      <p:bgPr>
        <a:solidFill>
          <a:srgbClr val="6F9D20"/>
        </a:solidFill>
        <a:effectLst/>
      </p:bgPr>
    </p:bg>
    <p:spTree>
      <p:nvGrpSpPr>
        <p:cNvPr id="1" name=""/>
        <p:cNvGrpSpPr/>
        <p:nvPr/>
      </p:nvGrpSpPr>
      <p:grpSpPr>
        <a:xfrm>
          <a:off x="0" y="0"/>
          <a:ext cx="0" cy="0"/>
          <a:chOff x="0" y="0"/>
          <a:chExt cx="0" cy="0"/>
        </a:xfrm>
      </p:grpSpPr>
      <p:pic>
        <p:nvPicPr>
          <p:cNvPr id="2" name="Image 6"/>
          <p:cNvPicPr>
            <a:picLocks noChangeAspect="1"/>
          </p:cNvPicPr>
          <p:nvPr userDrawn="1"/>
        </p:nvPicPr>
        <p:blipFill>
          <a:blip r:embed="rId2"/>
          <a:srcRect/>
          <a:stretch>
            <a:fillRect/>
          </a:stretch>
        </p:blipFill>
        <p:spPr bwMode="auto">
          <a:xfrm>
            <a:off x="1403350" y="44450"/>
            <a:ext cx="1304925" cy="2076450"/>
          </a:xfrm>
          <a:prstGeom prst="rect">
            <a:avLst/>
          </a:prstGeom>
          <a:noFill/>
          <a:ln w="9525">
            <a:noFill/>
            <a:miter lim="800000"/>
            <a:headEnd/>
            <a:tailEnd/>
          </a:ln>
        </p:spPr>
      </p:pic>
      <p:pic>
        <p:nvPicPr>
          <p:cNvPr id="3" name="Image 7"/>
          <p:cNvPicPr>
            <a:picLocks noChangeAspect="1"/>
          </p:cNvPicPr>
          <p:nvPr userDrawn="1"/>
        </p:nvPicPr>
        <p:blipFill>
          <a:blip r:embed="rId3"/>
          <a:srcRect/>
          <a:stretch>
            <a:fillRect/>
          </a:stretch>
        </p:blipFill>
        <p:spPr bwMode="auto">
          <a:xfrm>
            <a:off x="107950" y="6308725"/>
            <a:ext cx="1079500" cy="447675"/>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Espace réservé du numéro de diapositive 3"/>
          <p:cNvSpPr>
            <a:spLocks noGrp="1"/>
          </p:cNvSpPr>
          <p:nvPr>
            <p:ph type="sldNum" sz="quarter" idx="4"/>
          </p:nvPr>
        </p:nvSpPr>
        <p:spPr>
          <a:xfrm>
            <a:off x="7885113" y="6245225"/>
            <a:ext cx="1122362" cy="250825"/>
          </a:xfrm>
          <a:prstGeom prst="rect">
            <a:avLst/>
          </a:prstGeom>
        </p:spPr>
        <p:txBody>
          <a:bodyPr/>
          <a:lstStyle>
            <a:lvl1pPr algn="r" fontAlgn="auto">
              <a:spcBef>
                <a:spcPts val="0"/>
              </a:spcBef>
              <a:spcAft>
                <a:spcPts val="0"/>
              </a:spcAft>
              <a:defRPr sz="1600">
                <a:solidFill>
                  <a:schemeClr val="bg1"/>
                </a:solidFill>
                <a:latin typeface="Arial" pitchFamily="34" charset="0"/>
                <a:cs typeface="Arial" pitchFamily="34" charset="0"/>
              </a:defRPr>
            </a:lvl1pPr>
          </a:lstStyle>
          <a:p>
            <a:pPr>
              <a:defRPr/>
            </a:pPr>
            <a:r>
              <a:rPr lang="fr-BE"/>
              <a:t>.0</a:t>
            </a:r>
            <a:fld id="{85C9F0A8-B927-44BE-ADCE-F1A9DFCA84E1}" type="slidenum">
              <a:rPr lang="fr-BE"/>
              <a:pPr>
                <a:defRPr/>
              </a:pPr>
              <a:t>‹N°›</a:t>
            </a:fld>
            <a:endParaRPr lang="fr-BE"/>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5.pn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35.png"/><Relationship Id="rId4" Type="http://schemas.openxmlformats.org/officeDocument/2006/relationships/image" Target="../media/image26.wmf"/></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notesSlide" Target="../notesSlides/notesSlide13.xml"/><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slideLayout" Target="../slideLayouts/slideLayout2.xml"/><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26.wmf"/><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5.png"/><Relationship Id="rId7" Type="http://schemas.openxmlformats.org/officeDocument/2006/relationships/image" Target="../media/image55.jpeg"/><Relationship Id="rId12"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8.jpeg"/><Relationship Id="rId5" Type="http://schemas.openxmlformats.org/officeDocument/2006/relationships/image" Target="../media/image53.jpe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7.wmf"/><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hyperlink" Target="http://www.u-bourgogne.fr/index.php" TargetMode="External"/><Relationship Id="rId13" Type="http://schemas.openxmlformats.org/officeDocument/2006/relationships/image" Target="../media/image76.png"/><Relationship Id="rId1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71.png"/><Relationship Id="rId12" Type="http://schemas.openxmlformats.org/officeDocument/2006/relationships/image" Target="../media/image75.wmf"/><Relationship Id="rId17" Type="http://schemas.openxmlformats.org/officeDocument/2006/relationships/image" Target="../media/image80.png"/><Relationship Id="rId2" Type="http://schemas.openxmlformats.org/officeDocument/2006/relationships/notesSlide" Target="../notesSlides/notesSlide22.xml"/><Relationship Id="rId16"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hyperlink" Target="file:///\\hekla\infosol\COM-DOC\Communication\Presentations_orales\" TargetMode="External"/><Relationship Id="rId15" Type="http://schemas.openxmlformats.org/officeDocument/2006/relationships/image" Target="../media/image78.jpe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ZoneTexte 3"/>
          <p:cNvSpPr txBox="1">
            <a:spLocks noChangeArrowheads="1"/>
          </p:cNvSpPr>
          <p:nvPr/>
        </p:nvSpPr>
        <p:spPr bwMode="auto">
          <a:xfrm>
            <a:off x="1298575" y="3843338"/>
            <a:ext cx="6769100" cy="584200"/>
          </a:xfrm>
          <a:prstGeom prst="rect">
            <a:avLst/>
          </a:prstGeom>
          <a:noFill/>
          <a:ln w="9525">
            <a:noFill/>
            <a:miter lim="800000"/>
            <a:headEnd/>
            <a:tailEnd/>
          </a:ln>
        </p:spPr>
        <p:txBody>
          <a:bodyPr>
            <a:spAutoFit/>
          </a:bodyPr>
          <a:lstStyle/>
          <a:p>
            <a:r>
              <a:rPr lang="fr-FR" sz="3200" b="1">
                <a:solidFill>
                  <a:schemeClr val="bg1"/>
                </a:solidFill>
                <a:cs typeface="Arial" charset="0"/>
              </a:rPr>
              <a:t>InfoSol Unit</a:t>
            </a:r>
          </a:p>
        </p:txBody>
      </p:sp>
      <p:sp>
        <p:nvSpPr>
          <p:cNvPr id="7170" name="ZoneTexte 4"/>
          <p:cNvSpPr txBox="1">
            <a:spLocks noChangeArrowheads="1"/>
          </p:cNvSpPr>
          <p:nvPr/>
        </p:nvSpPr>
        <p:spPr bwMode="auto">
          <a:xfrm>
            <a:off x="1298575" y="4859338"/>
            <a:ext cx="6769100" cy="369887"/>
          </a:xfrm>
          <a:prstGeom prst="rect">
            <a:avLst/>
          </a:prstGeom>
          <a:noFill/>
          <a:ln w="9525">
            <a:noFill/>
            <a:miter lim="800000"/>
            <a:headEnd/>
            <a:tailEnd/>
          </a:ln>
        </p:spPr>
        <p:txBody>
          <a:bodyPr>
            <a:spAutoFit/>
          </a:bodyPr>
          <a:lstStyle/>
          <a:p>
            <a:r>
              <a:rPr lang="fr-FR" b="1">
                <a:solidFill>
                  <a:srgbClr val="C5DD01"/>
                </a:solidFill>
                <a:cs typeface="Arial" charset="0"/>
              </a:rPr>
              <a:t>LDD – InfoSol meeting</a:t>
            </a:r>
          </a:p>
        </p:txBody>
      </p:sp>
      <p:sp>
        <p:nvSpPr>
          <p:cNvPr id="7171" name="ZoneTexte 5"/>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a:t>
            </a:r>
            <a:endParaRPr lang="fr-FR" sz="900" b="1">
              <a:solidFill>
                <a:srgbClr val="C5DD01"/>
              </a:solidFill>
              <a:cs typeface="Arial" charset="0"/>
            </a:endParaRPr>
          </a:p>
        </p:txBody>
      </p:sp>
      <p:sp>
        <p:nvSpPr>
          <p:cNvPr id="7172" name="ZoneTexte 6"/>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ZoneTexte 5"/>
          <p:cNvSpPr txBox="1">
            <a:spLocks noChangeArrowheads="1"/>
          </p:cNvSpPr>
          <p:nvPr/>
        </p:nvSpPr>
        <p:spPr bwMode="auto">
          <a:xfrm>
            <a:off x="1298575" y="260350"/>
            <a:ext cx="6769100" cy="523875"/>
          </a:xfrm>
          <a:prstGeom prst="rect">
            <a:avLst/>
          </a:prstGeom>
          <a:solidFill>
            <a:schemeClr val="bg1"/>
          </a:solidFill>
          <a:ln w="9525">
            <a:noFill/>
            <a:miter lim="800000"/>
            <a:headEnd/>
            <a:tailEnd/>
          </a:ln>
        </p:spPr>
        <p:txBody>
          <a:bodyPr>
            <a:spAutoFit/>
          </a:bodyPr>
          <a:lstStyle/>
          <a:p>
            <a:r>
              <a:rPr lang="fr-FR" sz="2800" b="1">
                <a:solidFill>
                  <a:srgbClr val="6F9D20"/>
                </a:solidFill>
                <a:cs typeface="Arial" charset="0"/>
              </a:rPr>
              <a:t>The « GIS Sol »</a:t>
            </a:r>
          </a:p>
        </p:txBody>
      </p:sp>
      <p:sp>
        <p:nvSpPr>
          <p:cNvPr id="22530" name="Rectangle 22"/>
          <p:cNvSpPr>
            <a:spLocks noChangeArrowheads="1"/>
          </p:cNvSpPr>
          <p:nvPr/>
        </p:nvSpPr>
        <p:spPr bwMode="auto">
          <a:xfrm>
            <a:off x="171450" y="5033963"/>
            <a:ext cx="3563938" cy="936625"/>
          </a:xfrm>
          <a:prstGeom prst="rect">
            <a:avLst/>
          </a:prstGeom>
          <a:solidFill>
            <a:schemeClr val="bg1"/>
          </a:solidFill>
          <a:ln w="9525">
            <a:solidFill>
              <a:schemeClr val="tx1"/>
            </a:solidFill>
            <a:miter lim="800000"/>
            <a:headEnd/>
            <a:tailEnd/>
          </a:ln>
        </p:spPr>
        <p:txBody>
          <a:bodyPr wrap="none" anchor="ctr"/>
          <a:lstStyle/>
          <a:p>
            <a:endParaRPr lang="fr-FR">
              <a:latin typeface="Calibri" pitchFamily="34" charset="0"/>
            </a:endParaRPr>
          </a:p>
        </p:txBody>
      </p:sp>
      <p:sp>
        <p:nvSpPr>
          <p:cNvPr id="22531" name="Rectangle 2"/>
          <p:cNvSpPr>
            <a:spLocks noChangeArrowheads="1"/>
          </p:cNvSpPr>
          <p:nvPr/>
        </p:nvSpPr>
        <p:spPr bwMode="auto">
          <a:xfrm>
            <a:off x="0" y="1901825"/>
            <a:ext cx="9144000" cy="838200"/>
          </a:xfrm>
          <a:prstGeom prst="rect">
            <a:avLst/>
          </a:prstGeom>
          <a:noFill/>
          <a:ln w="9525">
            <a:noFill/>
            <a:miter lim="800000"/>
            <a:headEnd/>
            <a:tailEnd/>
          </a:ln>
        </p:spPr>
        <p:txBody>
          <a:bodyPr/>
          <a:lstStyle/>
          <a:p>
            <a:pPr algn="ctr">
              <a:spcAft>
                <a:spcPct val="50000"/>
              </a:spcAft>
            </a:pPr>
            <a:endParaRPr lang="fr-FR" sz="4400" i="1">
              <a:solidFill>
                <a:srgbClr val="FFCC00"/>
              </a:solidFill>
              <a:latin typeface="Monotype Corsiva" pitchFamily="66" charset="0"/>
            </a:endParaRPr>
          </a:p>
        </p:txBody>
      </p:sp>
      <p:sp>
        <p:nvSpPr>
          <p:cNvPr id="22532" name="ZoneTexte 33"/>
          <p:cNvSpPr txBox="1">
            <a:spLocks noChangeArrowheads="1"/>
          </p:cNvSpPr>
          <p:nvPr/>
        </p:nvSpPr>
        <p:spPr bwMode="auto">
          <a:xfrm>
            <a:off x="171450" y="1081088"/>
            <a:ext cx="2832100" cy="523875"/>
          </a:xfrm>
          <a:prstGeom prst="rect">
            <a:avLst/>
          </a:prstGeom>
          <a:noFill/>
          <a:ln w="9525">
            <a:noFill/>
            <a:miter lim="800000"/>
            <a:headEnd/>
            <a:tailEnd/>
          </a:ln>
        </p:spPr>
        <p:txBody>
          <a:bodyPr>
            <a:spAutoFit/>
          </a:bodyPr>
          <a:lstStyle/>
          <a:p>
            <a:r>
              <a:rPr lang="fr-FR" sz="2800" b="1">
                <a:cs typeface="Arial" charset="0"/>
              </a:rPr>
              <a:t>Coordination</a:t>
            </a:r>
          </a:p>
        </p:txBody>
      </p:sp>
      <p:sp>
        <p:nvSpPr>
          <p:cNvPr id="22533" name="ZoneTexte 34"/>
          <p:cNvSpPr txBox="1">
            <a:spLocks noChangeArrowheads="1"/>
          </p:cNvSpPr>
          <p:nvPr/>
        </p:nvSpPr>
        <p:spPr bwMode="auto">
          <a:xfrm>
            <a:off x="6203950" y="1087438"/>
            <a:ext cx="2832100" cy="523875"/>
          </a:xfrm>
          <a:prstGeom prst="rect">
            <a:avLst/>
          </a:prstGeom>
          <a:noFill/>
          <a:ln w="9525">
            <a:noFill/>
            <a:miter lim="800000"/>
            <a:headEnd/>
            <a:tailEnd/>
          </a:ln>
        </p:spPr>
        <p:txBody>
          <a:bodyPr>
            <a:spAutoFit/>
          </a:bodyPr>
          <a:lstStyle/>
          <a:p>
            <a:r>
              <a:rPr lang="fr-FR" sz="2800" b="1">
                <a:cs typeface="Arial" charset="0"/>
              </a:rPr>
              <a:t>Implementation</a:t>
            </a:r>
          </a:p>
        </p:txBody>
      </p:sp>
      <p:pic>
        <p:nvPicPr>
          <p:cNvPr id="22534" name="Picture 13"/>
          <p:cNvPicPr>
            <a:picLocks noChangeAspect="1" noChangeArrowheads="1"/>
          </p:cNvPicPr>
          <p:nvPr/>
        </p:nvPicPr>
        <p:blipFill>
          <a:blip r:embed="rId3"/>
          <a:srcRect/>
          <a:stretch>
            <a:fillRect/>
          </a:stretch>
        </p:blipFill>
        <p:spPr bwMode="auto">
          <a:xfrm>
            <a:off x="3983038" y="1649413"/>
            <a:ext cx="5053012" cy="4321175"/>
          </a:xfrm>
          <a:prstGeom prst="rect">
            <a:avLst/>
          </a:prstGeom>
          <a:solidFill>
            <a:schemeClr val="bg1"/>
          </a:solidFill>
          <a:ln w="9525">
            <a:solidFill>
              <a:srgbClr val="000000"/>
            </a:solidFill>
            <a:miter lim="800000"/>
            <a:headEnd/>
            <a:tailEnd/>
          </a:ln>
        </p:spPr>
      </p:pic>
      <p:sp>
        <p:nvSpPr>
          <p:cNvPr id="37" name="Text Box 14"/>
          <p:cNvSpPr txBox="1">
            <a:spLocks noChangeArrowheads="1"/>
          </p:cNvSpPr>
          <p:nvPr/>
        </p:nvSpPr>
        <p:spPr bwMode="auto">
          <a:xfrm>
            <a:off x="5495925" y="2297113"/>
            <a:ext cx="508000" cy="365125"/>
          </a:xfrm>
          <a:prstGeom prst="rect">
            <a:avLst/>
          </a:prstGeom>
          <a:noFill/>
          <a:ln>
            <a:noFill/>
          </a:ln>
          <a:effectLst/>
          <a:extLst/>
        </p:spPr>
        <p:txBody>
          <a:bodyPr wrap="none">
            <a:spAutoFit/>
          </a:bodyPr>
          <a:lstStyle/>
          <a:p>
            <a:pPr algn="ctr" fontAlgn="auto">
              <a:spcBef>
                <a:spcPts val="0"/>
              </a:spcBef>
              <a:spcAft>
                <a:spcPts val="0"/>
              </a:spcAft>
              <a:defRPr/>
            </a:pPr>
            <a:r>
              <a:rPr lang="fr-FR" sz="900" b="1">
                <a:effectLst>
                  <a:outerShdw blurRad="38100" dist="38100" dir="2700000" algn="tl">
                    <a:srgbClr val="C0C0C0"/>
                  </a:outerShdw>
                </a:effectLst>
                <a:latin typeface="+mn-lt"/>
              </a:rPr>
              <a:t>UNIV</a:t>
            </a:r>
          </a:p>
          <a:p>
            <a:pPr algn="ctr" fontAlgn="auto">
              <a:spcBef>
                <a:spcPts val="0"/>
              </a:spcBef>
              <a:spcAft>
                <a:spcPts val="0"/>
              </a:spcAft>
              <a:defRPr/>
            </a:pPr>
            <a:r>
              <a:rPr lang="fr-FR" sz="900" b="1">
                <a:effectLst>
                  <a:outerShdw blurRad="38100" dist="38100" dir="2700000" algn="tl">
                    <a:srgbClr val="C0C0C0"/>
                  </a:outerShdw>
                </a:effectLst>
                <a:latin typeface="+mn-lt"/>
              </a:rPr>
              <a:t>CAEN</a:t>
            </a:r>
          </a:p>
        </p:txBody>
      </p:sp>
      <p:sp>
        <p:nvSpPr>
          <p:cNvPr id="22536" name="Text Box 15"/>
          <p:cNvSpPr txBox="1">
            <a:spLocks noChangeArrowheads="1"/>
          </p:cNvSpPr>
          <p:nvPr/>
        </p:nvSpPr>
        <p:spPr bwMode="auto">
          <a:xfrm>
            <a:off x="7007225" y="3017838"/>
            <a:ext cx="476250" cy="365125"/>
          </a:xfrm>
          <a:prstGeom prst="rect">
            <a:avLst/>
          </a:prstGeom>
          <a:noFill/>
          <a:ln w="9525">
            <a:noFill/>
            <a:miter lim="800000"/>
            <a:headEnd/>
            <a:tailEnd/>
          </a:ln>
        </p:spPr>
        <p:txBody>
          <a:bodyPr wrap="none">
            <a:spAutoFit/>
          </a:bodyPr>
          <a:lstStyle/>
          <a:p>
            <a:pPr algn="ctr"/>
            <a:r>
              <a:rPr lang="fr-FR" sz="900" b="1">
                <a:latin typeface="Calibri" pitchFamily="34" charset="0"/>
              </a:rPr>
              <a:t>UNIV</a:t>
            </a:r>
          </a:p>
          <a:p>
            <a:pPr algn="ctr"/>
            <a:r>
              <a:rPr lang="fr-FR" sz="900" b="1">
                <a:latin typeface="Calibri" pitchFamily="34" charset="0"/>
              </a:rPr>
              <a:t> FC</a:t>
            </a:r>
          </a:p>
        </p:txBody>
      </p:sp>
      <p:sp>
        <p:nvSpPr>
          <p:cNvPr id="22537" name="Text Box 16"/>
          <p:cNvSpPr txBox="1">
            <a:spLocks noChangeArrowheads="1"/>
          </p:cNvSpPr>
          <p:nvPr/>
        </p:nvSpPr>
        <p:spPr bwMode="auto">
          <a:xfrm>
            <a:off x="6286500" y="3810000"/>
            <a:ext cx="628650" cy="228600"/>
          </a:xfrm>
          <a:prstGeom prst="rect">
            <a:avLst/>
          </a:prstGeom>
          <a:noFill/>
          <a:ln w="9525">
            <a:noFill/>
            <a:miter lim="800000"/>
            <a:headEnd/>
            <a:tailEnd/>
          </a:ln>
        </p:spPr>
        <p:txBody>
          <a:bodyPr wrap="none">
            <a:spAutoFit/>
          </a:bodyPr>
          <a:lstStyle/>
          <a:p>
            <a:r>
              <a:rPr lang="fr-FR" sz="900" b="1">
                <a:latin typeface="Calibri" pitchFamily="34" charset="0"/>
              </a:rPr>
              <a:t>ENITAC</a:t>
            </a:r>
          </a:p>
        </p:txBody>
      </p:sp>
      <p:sp>
        <p:nvSpPr>
          <p:cNvPr id="22538" name="Text Box 17"/>
          <p:cNvSpPr txBox="1">
            <a:spLocks noChangeArrowheads="1"/>
          </p:cNvSpPr>
          <p:nvPr/>
        </p:nvSpPr>
        <p:spPr bwMode="auto">
          <a:xfrm>
            <a:off x="5062538" y="5249863"/>
            <a:ext cx="393700" cy="228600"/>
          </a:xfrm>
          <a:prstGeom prst="rect">
            <a:avLst/>
          </a:prstGeom>
          <a:noFill/>
          <a:ln w="9525">
            <a:noFill/>
            <a:miter lim="800000"/>
            <a:headEnd/>
            <a:tailEnd/>
          </a:ln>
        </p:spPr>
        <p:txBody>
          <a:bodyPr wrap="none">
            <a:spAutoFit/>
          </a:bodyPr>
          <a:lstStyle/>
          <a:p>
            <a:r>
              <a:rPr lang="fr-FR" sz="900" b="1">
                <a:latin typeface="Calibri" pitchFamily="34" charset="0"/>
              </a:rPr>
              <a:t>IRD</a:t>
            </a:r>
          </a:p>
        </p:txBody>
      </p:sp>
      <p:sp>
        <p:nvSpPr>
          <p:cNvPr id="22539" name="Text Box 18"/>
          <p:cNvSpPr txBox="1">
            <a:spLocks noChangeArrowheads="1"/>
          </p:cNvSpPr>
          <p:nvPr/>
        </p:nvSpPr>
        <p:spPr bwMode="auto">
          <a:xfrm>
            <a:off x="6862763" y="5249863"/>
            <a:ext cx="558800" cy="365125"/>
          </a:xfrm>
          <a:prstGeom prst="rect">
            <a:avLst/>
          </a:prstGeom>
          <a:noFill/>
          <a:ln w="9525">
            <a:noFill/>
            <a:miter lim="800000"/>
            <a:headEnd/>
            <a:tailEnd/>
          </a:ln>
        </p:spPr>
        <p:txBody>
          <a:bodyPr wrap="none">
            <a:spAutoFit/>
          </a:bodyPr>
          <a:lstStyle/>
          <a:p>
            <a:pPr algn="ctr"/>
            <a:r>
              <a:rPr lang="fr-FR" sz="900" b="1">
                <a:latin typeface="Calibri" pitchFamily="34" charset="0"/>
              </a:rPr>
              <a:t>IRD</a:t>
            </a:r>
          </a:p>
          <a:p>
            <a:pPr algn="ctr"/>
            <a:r>
              <a:rPr lang="fr-FR" sz="900" b="1">
                <a:latin typeface="Calibri" pitchFamily="34" charset="0"/>
              </a:rPr>
              <a:t>CIRAD</a:t>
            </a:r>
          </a:p>
        </p:txBody>
      </p:sp>
      <p:pic>
        <p:nvPicPr>
          <p:cNvPr id="22540" name="Picture 19" descr="ird"/>
          <p:cNvPicPr>
            <a:picLocks noChangeAspect="1" noChangeArrowheads="1"/>
          </p:cNvPicPr>
          <p:nvPr/>
        </p:nvPicPr>
        <p:blipFill>
          <a:blip r:embed="rId4"/>
          <a:srcRect/>
          <a:stretch>
            <a:fillRect/>
          </a:stretch>
        </p:blipFill>
        <p:spPr bwMode="auto">
          <a:xfrm>
            <a:off x="1071563" y="5322888"/>
            <a:ext cx="1428750" cy="398462"/>
          </a:xfrm>
          <a:prstGeom prst="rect">
            <a:avLst/>
          </a:prstGeom>
          <a:noFill/>
          <a:ln w="9525">
            <a:noFill/>
            <a:miter lim="800000"/>
            <a:headEnd/>
            <a:tailEnd/>
          </a:ln>
        </p:spPr>
      </p:pic>
      <p:sp>
        <p:nvSpPr>
          <p:cNvPr id="22541" name="Rectangle 21"/>
          <p:cNvSpPr>
            <a:spLocks noChangeArrowheads="1"/>
          </p:cNvSpPr>
          <p:nvPr/>
        </p:nvSpPr>
        <p:spPr bwMode="auto">
          <a:xfrm>
            <a:off x="171450" y="1649413"/>
            <a:ext cx="3563938" cy="3382962"/>
          </a:xfrm>
          <a:prstGeom prst="rect">
            <a:avLst/>
          </a:prstGeom>
          <a:noFill/>
          <a:ln w="9525">
            <a:solidFill>
              <a:schemeClr val="tx1"/>
            </a:solidFill>
            <a:miter lim="800000"/>
            <a:headEnd/>
            <a:tailEnd/>
          </a:ln>
        </p:spPr>
        <p:txBody>
          <a:bodyPr wrap="none" anchor="ctr"/>
          <a:lstStyle/>
          <a:p>
            <a:endParaRPr lang="fr-FR">
              <a:latin typeface="Calibri" pitchFamily="34" charset="0"/>
            </a:endParaRPr>
          </a:p>
        </p:txBody>
      </p:sp>
      <p:sp>
        <p:nvSpPr>
          <p:cNvPr id="22542" name="Text Box 27"/>
          <p:cNvSpPr txBox="1">
            <a:spLocks noChangeArrowheads="1"/>
          </p:cNvSpPr>
          <p:nvPr/>
        </p:nvSpPr>
        <p:spPr bwMode="auto">
          <a:xfrm>
            <a:off x="998538" y="3449638"/>
            <a:ext cx="1733550" cy="641350"/>
          </a:xfrm>
          <a:prstGeom prst="rect">
            <a:avLst/>
          </a:prstGeom>
          <a:noFill/>
          <a:ln w="9525">
            <a:noFill/>
            <a:miter lim="800000"/>
            <a:headEnd/>
            <a:tailEnd/>
          </a:ln>
        </p:spPr>
        <p:txBody>
          <a:bodyPr wrap="none">
            <a:spAutoFit/>
          </a:bodyPr>
          <a:lstStyle/>
          <a:p>
            <a:r>
              <a:rPr lang="fr-FR" sz="3600" b="1">
                <a:solidFill>
                  <a:srgbClr val="008000"/>
                </a:solidFill>
              </a:rPr>
              <a:t>InfoSol</a:t>
            </a:r>
          </a:p>
        </p:txBody>
      </p:sp>
      <p:pic>
        <p:nvPicPr>
          <p:cNvPr id="22543" name="Image 4"/>
          <p:cNvPicPr>
            <a:picLocks noChangeAspect="1"/>
          </p:cNvPicPr>
          <p:nvPr/>
        </p:nvPicPr>
        <p:blipFill>
          <a:blip r:embed="rId5"/>
          <a:srcRect/>
          <a:stretch>
            <a:fillRect/>
          </a:stretch>
        </p:blipFill>
        <p:spPr bwMode="auto">
          <a:xfrm>
            <a:off x="950913" y="2338388"/>
            <a:ext cx="1670050" cy="685800"/>
          </a:xfrm>
          <a:prstGeom prst="rect">
            <a:avLst/>
          </a:prstGeom>
          <a:noFill/>
          <a:ln w="9525">
            <a:noFill/>
            <a:miter lim="800000"/>
            <a:headEnd/>
            <a:tailEnd/>
          </a:ln>
        </p:spPr>
      </p:pic>
      <p:sp>
        <p:nvSpPr>
          <p:cNvPr id="22544"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22545"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oneTexte 5"/>
          <p:cNvSpPr txBox="1">
            <a:spLocks noChangeArrowheads="1"/>
          </p:cNvSpPr>
          <p:nvPr/>
        </p:nvSpPr>
        <p:spPr bwMode="auto">
          <a:xfrm>
            <a:off x="1298575" y="260350"/>
            <a:ext cx="6769100" cy="523875"/>
          </a:xfrm>
          <a:prstGeom prst="rect">
            <a:avLst/>
          </a:prstGeom>
          <a:solidFill>
            <a:schemeClr val="bg1"/>
          </a:solidFill>
          <a:ln w="9525">
            <a:noFill/>
            <a:miter lim="800000"/>
            <a:headEnd/>
            <a:tailEnd/>
          </a:ln>
        </p:spPr>
        <p:txBody>
          <a:bodyPr>
            <a:spAutoFit/>
          </a:bodyPr>
          <a:lstStyle/>
          <a:p>
            <a:r>
              <a:rPr lang="fr-FR" sz="2800" b="1">
                <a:solidFill>
                  <a:srgbClr val="6F9D20"/>
                </a:solidFill>
                <a:cs typeface="Arial" charset="0"/>
              </a:rPr>
              <a:t>The « GIS Sol »</a:t>
            </a:r>
          </a:p>
        </p:txBody>
      </p:sp>
      <p:sp>
        <p:nvSpPr>
          <p:cNvPr id="24578" name="ZoneTexte 9"/>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Four main soil survey and monitoring programmes</a:t>
            </a:r>
          </a:p>
        </p:txBody>
      </p:sp>
      <p:pic>
        <p:nvPicPr>
          <p:cNvPr id="24579"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24580" name="Rectangle 2"/>
          <p:cNvSpPr>
            <a:spLocks noChangeArrowheads="1"/>
          </p:cNvSpPr>
          <p:nvPr/>
        </p:nvSpPr>
        <p:spPr bwMode="auto">
          <a:xfrm>
            <a:off x="684213" y="1730375"/>
            <a:ext cx="3743325" cy="1909763"/>
          </a:xfrm>
          <a:prstGeom prst="rect">
            <a:avLst/>
          </a:prstGeom>
          <a:noFill/>
          <a:ln w="12700" algn="ctr">
            <a:solidFill>
              <a:srgbClr val="92D050"/>
            </a:solidFill>
            <a:round/>
            <a:headEnd/>
            <a:tailEnd/>
          </a:ln>
        </p:spPr>
        <p:txBody>
          <a:bodyPr/>
          <a:lstStyle/>
          <a:p>
            <a:endParaRPr lang="fr-FR">
              <a:latin typeface="Calibri" pitchFamily="34" charset="0"/>
            </a:endParaRPr>
          </a:p>
        </p:txBody>
      </p:sp>
      <p:sp>
        <p:nvSpPr>
          <p:cNvPr id="24581" name="Rectangle 11"/>
          <p:cNvSpPr>
            <a:spLocks noChangeArrowheads="1"/>
          </p:cNvSpPr>
          <p:nvPr/>
        </p:nvSpPr>
        <p:spPr bwMode="auto">
          <a:xfrm>
            <a:off x="4618038" y="1728788"/>
            <a:ext cx="3744912" cy="1908175"/>
          </a:xfrm>
          <a:prstGeom prst="rect">
            <a:avLst/>
          </a:prstGeom>
          <a:noFill/>
          <a:ln w="12700" algn="ctr">
            <a:solidFill>
              <a:srgbClr val="00B0F0"/>
            </a:solidFill>
            <a:round/>
            <a:headEnd/>
            <a:tailEnd/>
          </a:ln>
        </p:spPr>
        <p:txBody>
          <a:bodyPr/>
          <a:lstStyle/>
          <a:p>
            <a:endParaRPr lang="fr-FR">
              <a:latin typeface="Calibri" pitchFamily="34" charset="0"/>
            </a:endParaRPr>
          </a:p>
        </p:txBody>
      </p:sp>
      <p:sp>
        <p:nvSpPr>
          <p:cNvPr id="24582" name="Rectangle 13"/>
          <p:cNvSpPr>
            <a:spLocks noChangeArrowheads="1"/>
          </p:cNvSpPr>
          <p:nvPr/>
        </p:nvSpPr>
        <p:spPr bwMode="auto">
          <a:xfrm>
            <a:off x="684213" y="3819525"/>
            <a:ext cx="3743325" cy="1908175"/>
          </a:xfrm>
          <a:prstGeom prst="rect">
            <a:avLst/>
          </a:prstGeom>
          <a:noFill/>
          <a:ln w="12700" algn="ctr">
            <a:solidFill>
              <a:srgbClr val="C00000"/>
            </a:solidFill>
            <a:round/>
            <a:headEnd/>
            <a:tailEnd/>
          </a:ln>
        </p:spPr>
        <p:txBody>
          <a:bodyPr/>
          <a:lstStyle/>
          <a:p>
            <a:endParaRPr lang="fr-FR">
              <a:latin typeface="Calibri" pitchFamily="34" charset="0"/>
            </a:endParaRPr>
          </a:p>
        </p:txBody>
      </p:sp>
      <p:sp>
        <p:nvSpPr>
          <p:cNvPr id="24583" name="Rectangle 14"/>
          <p:cNvSpPr>
            <a:spLocks noChangeArrowheads="1"/>
          </p:cNvSpPr>
          <p:nvPr/>
        </p:nvSpPr>
        <p:spPr bwMode="auto">
          <a:xfrm>
            <a:off x="4618038" y="3819525"/>
            <a:ext cx="3744912" cy="1908175"/>
          </a:xfrm>
          <a:prstGeom prst="rect">
            <a:avLst/>
          </a:prstGeom>
          <a:noFill/>
          <a:ln w="12700" algn="ctr">
            <a:solidFill>
              <a:srgbClr val="FFC000"/>
            </a:solidFill>
            <a:round/>
            <a:headEnd/>
            <a:tailEnd/>
          </a:ln>
        </p:spPr>
        <p:txBody>
          <a:bodyPr/>
          <a:lstStyle/>
          <a:p>
            <a:endParaRPr lang="fr-FR">
              <a:latin typeface="Calibri" pitchFamily="34" charset="0"/>
            </a:endParaRPr>
          </a:p>
        </p:txBody>
      </p:sp>
      <p:sp>
        <p:nvSpPr>
          <p:cNvPr id="24584" name="ZoneTexte 8"/>
          <p:cNvSpPr txBox="1">
            <a:spLocks noChangeArrowheads="1"/>
          </p:cNvSpPr>
          <p:nvPr/>
        </p:nvSpPr>
        <p:spPr bwMode="auto">
          <a:xfrm>
            <a:off x="715963" y="1757363"/>
            <a:ext cx="2016125" cy="401637"/>
          </a:xfrm>
          <a:prstGeom prst="rect">
            <a:avLst/>
          </a:prstGeom>
          <a:noFill/>
          <a:ln w="9525">
            <a:noFill/>
            <a:miter lim="800000"/>
            <a:headEnd/>
            <a:tailEnd/>
          </a:ln>
        </p:spPr>
        <p:txBody>
          <a:bodyPr>
            <a:spAutoFit/>
          </a:bodyPr>
          <a:lstStyle/>
          <a:p>
            <a:r>
              <a:rPr lang="fr-FR" sz="2000" b="1">
                <a:ea typeface="ＭＳ Ｐゴシック"/>
                <a:cs typeface="Arial" charset="0"/>
              </a:rPr>
              <a:t>RMQS</a:t>
            </a:r>
          </a:p>
        </p:txBody>
      </p:sp>
      <p:sp>
        <p:nvSpPr>
          <p:cNvPr id="24585" name="ZoneTexte 15"/>
          <p:cNvSpPr txBox="1">
            <a:spLocks noChangeArrowheads="1"/>
          </p:cNvSpPr>
          <p:nvPr/>
        </p:nvSpPr>
        <p:spPr bwMode="auto">
          <a:xfrm>
            <a:off x="4618038" y="1728788"/>
            <a:ext cx="2016125" cy="400050"/>
          </a:xfrm>
          <a:prstGeom prst="rect">
            <a:avLst/>
          </a:prstGeom>
          <a:noFill/>
          <a:ln w="9525">
            <a:noFill/>
            <a:miter lim="800000"/>
            <a:headEnd/>
            <a:tailEnd/>
          </a:ln>
        </p:spPr>
        <p:txBody>
          <a:bodyPr>
            <a:spAutoFit/>
          </a:bodyPr>
          <a:lstStyle/>
          <a:p>
            <a:r>
              <a:rPr lang="fr-FR" sz="2000" b="1">
                <a:ea typeface="ＭＳ Ｐゴシック"/>
                <a:cs typeface="Arial" charset="0"/>
              </a:rPr>
              <a:t>IGCS</a:t>
            </a:r>
          </a:p>
        </p:txBody>
      </p:sp>
      <p:sp>
        <p:nvSpPr>
          <p:cNvPr id="24586" name="ZoneTexte 16"/>
          <p:cNvSpPr txBox="1">
            <a:spLocks noChangeArrowheads="1"/>
          </p:cNvSpPr>
          <p:nvPr/>
        </p:nvSpPr>
        <p:spPr bwMode="auto">
          <a:xfrm>
            <a:off x="684213" y="3819525"/>
            <a:ext cx="2016125" cy="400050"/>
          </a:xfrm>
          <a:prstGeom prst="rect">
            <a:avLst/>
          </a:prstGeom>
          <a:noFill/>
          <a:ln w="9525">
            <a:noFill/>
            <a:miter lim="800000"/>
            <a:headEnd/>
            <a:tailEnd/>
          </a:ln>
        </p:spPr>
        <p:txBody>
          <a:bodyPr>
            <a:spAutoFit/>
          </a:bodyPr>
          <a:lstStyle/>
          <a:p>
            <a:r>
              <a:rPr lang="fr-FR" sz="2000" b="1">
                <a:ea typeface="ＭＳ Ｐゴシック"/>
                <a:cs typeface="Arial" charset="0"/>
              </a:rPr>
              <a:t>BDETM</a:t>
            </a:r>
          </a:p>
        </p:txBody>
      </p:sp>
      <p:sp>
        <p:nvSpPr>
          <p:cNvPr id="24587" name="ZoneTexte 17"/>
          <p:cNvSpPr txBox="1">
            <a:spLocks noChangeArrowheads="1"/>
          </p:cNvSpPr>
          <p:nvPr/>
        </p:nvSpPr>
        <p:spPr bwMode="auto">
          <a:xfrm>
            <a:off x="4618038" y="3840163"/>
            <a:ext cx="2016125" cy="400050"/>
          </a:xfrm>
          <a:prstGeom prst="rect">
            <a:avLst/>
          </a:prstGeom>
          <a:noFill/>
          <a:ln w="9525">
            <a:noFill/>
            <a:miter lim="800000"/>
            <a:headEnd/>
            <a:tailEnd/>
          </a:ln>
        </p:spPr>
        <p:txBody>
          <a:bodyPr>
            <a:spAutoFit/>
          </a:bodyPr>
          <a:lstStyle/>
          <a:p>
            <a:r>
              <a:rPr lang="fr-FR" sz="2000" b="1">
                <a:ea typeface="ＭＳ Ｐゴシック"/>
                <a:cs typeface="Arial" charset="0"/>
              </a:rPr>
              <a:t>BDAT</a:t>
            </a:r>
          </a:p>
        </p:txBody>
      </p:sp>
      <p:pic>
        <p:nvPicPr>
          <p:cNvPr id="24588" name="Picture 6" descr="logo_IGCS_carte-pédo"/>
          <p:cNvPicPr>
            <a:picLocks noChangeAspect="1" noChangeArrowheads="1"/>
          </p:cNvPicPr>
          <p:nvPr/>
        </p:nvPicPr>
        <p:blipFill>
          <a:blip r:embed="rId4"/>
          <a:srcRect/>
          <a:stretch>
            <a:fillRect/>
          </a:stretch>
        </p:blipFill>
        <p:spPr bwMode="auto">
          <a:xfrm>
            <a:off x="6021388" y="1931988"/>
            <a:ext cx="1558925" cy="1539875"/>
          </a:xfrm>
          <a:prstGeom prst="rect">
            <a:avLst/>
          </a:prstGeom>
          <a:noFill/>
          <a:ln w="9525">
            <a:solidFill>
              <a:srgbClr val="000000"/>
            </a:solidFill>
            <a:miter lim="800000"/>
            <a:headEnd/>
            <a:tailEnd/>
          </a:ln>
        </p:spPr>
      </p:pic>
      <p:grpSp>
        <p:nvGrpSpPr>
          <p:cNvPr id="24589" name="Group 8"/>
          <p:cNvGrpSpPr>
            <a:grpSpLocks noChangeAspect="1"/>
          </p:cNvGrpSpPr>
          <p:nvPr/>
        </p:nvGrpSpPr>
        <p:grpSpPr bwMode="auto">
          <a:xfrm>
            <a:off x="2020888" y="1916113"/>
            <a:ext cx="1498600" cy="1509712"/>
            <a:chOff x="1066" y="945"/>
            <a:chExt cx="3171" cy="3195"/>
          </a:xfrm>
        </p:grpSpPr>
        <p:pic>
          <p:nvPicPr>
            <p:cNvPr id="24601" name="Picture 22" descr="france_relief"/>
            <p:cNvPicPr>
              <a:picLocks noChangeAspect="1" noChangeArrowheads="1"/>
            </p:cNvPicPr>
            <p:nvPr/>
          </p:nvPicPr>
          <p:blipFill>
            <a:blip r:embed="rId5"/>
            <a:srcRect/>
            <a:stretch>
              <a:fillRect/>
            </a:stretch>
          </p:blipFill>
          <p:spPr bwMode="auto">
            <a:xfrm>
              <a:off x="1066" y="945"/>
              <a:ext cx="3039" cy="2953"/>
            </a:xfrm>
            <a:prstGeom prst="rect">
              <a:avLst/>
            </a:prstGeom>
            <a:noFill/>
            <a:ln w="9525">
              <a:noFill/>
              <a:miter lim="800000"/>
              <a:headEnd/>
              <a:tailEnd/>
            </a:ln>
          </p:spPr>
        </p:pic>
        <p:grpSp>
          <p:nvGrpSpPr>
            <p:cNvPr id="24602" name="Group 24"/>
            <p:cNvGrpSpPr>
              <a:grpSpLocks noChangeAspect="1"/>
            </p:cNvGrpSpPr>
            <p:nvPr/>
          </p:nvGrpSpPr>
          <p:grpSpPr bwMode="auto">
            <a:xfrm>
              <a:off x="1080" y="1004"/>
              <a:ext cx="3157" cy="3136"/>
              <a:chOff x="930" y="981"/>
              <a:chExt cx="3157" cy="3136"/>
            </a:xfrm>
          </p:grpSpPr>
          <p:pic>
            <p:nvPicPr>
              <p:cNvPr id="24603" name="Picture 23"/>
              <p:cNvPicPr>
                <a:picLocks noChangeAspect="1" noChangeArrowheads="1"/>
              </p:cNvPicPr>
              <p:nvPr/>
            </p:nvPicPr>
            <p:blipFill>
              <a:blip r:embed="rId6">
                <a:lum bright="32000" contrast="-20000"/>
                <a:grayscl/>
              </a:blip>
              <a:srcRect r="8821" b="6737"/>
              <a:stretch>
                <a:fillRect/>
              </a:stretch>
            </p:blipFill>
            <p:spPr bwMode="auto">
              <a:xfrm>
                <a:off x="930" y="981"/>
                <a:ext cx="3129" cy="3046"/>
              </a:xfrm>
              <a:prstGeom prst="rect">
                <a:avLst/>
              </a:prstGeom>
              <a:noFill/>
              <a:ln w="9525">
                <a:noFill/>
                <a:miter lim="800000"/>
                <a:headEnd/>
                <a:tailEnd/>
              </a:ln>
            </p:spPr>
          </p:pic>
          <p:pic>
            <p:nvPicPr>
              <p:cNvPr id="24604" name="Picture 20"/>
              <p:cNvPicPr>
                <a:picLocks noChangeAspect="1" noChangeArrowheads="1"/>
              </p:cNvPicPr>
              <p:nvPr/>
            </p:nvPicPr>
            <p:blipFill>
              <a:blip r:embed="rId6">
                <a:lum bright="32000" contrast="-20000"/>
                <a:grayscl/>
              </a:blip>
              <a:srcRect l="88261" t="74991"/>
              <a:stretch>
                <a:fillRect/>
              </a:stretch>
            </p:blipFill>
            <p:spPr bwMode="auto">
              <a:xfrm>
                <a:off x="3709" y="3339"/>
                <a:ext cx="378" cy="778"/>
              </a:xfrm>
              <a:prstGeom prst="rect">
                <a:avLst/>
              </a:prstGeom>
              <a:noFill/>
              <a:ln w="9525">
                <a:noFill/>
                <a:miter lim="800000"/>
                <a:headEnd/>
                <a:tailEnd/>
              </a:ln>
            </p:spPr>
          </p:pic>
        </p:grpSp>
      </p:grpSp>
      <p:grpSp>
        <p:nvGrpSpPr>
          <p:cNvPr id="24590" name="Groupe 73"/>
          <p:cNvGrpSpPr>
            <a:grpSpLocks/>
          </p:cNvGrpSpPr>
          <p:nvPr/>
        </p:nvGrpSpPr>
        <p:grpSpPr bwMode="auto">
          <a:xfrm>
            <a:off x="2020888" y="4040188"/>
            <a:ext cx="1731962" cy="1492250"/>
            <a:chOff x="2179753" y="3476834"/>
            <a:chExt cx="1731638" cy="1492833"/>
          </a:xfrm>
        </p:grpSpPr>
        <p:pic>
          <p:nvPicPr>
            <p:cNvPr id="24599" name="Picture 19" descr="nbre d'ana par dep"/>
            <p:cNvPicPr>
              <a:picLocks noChangeAspect="1" noChangeArrowheads="1"/>
            </p:cNvPicPr>
            <p:nvPr/>
          </p:nvPicPr>
          <p:blipFill>
            <a:blip r:embed="rId7"/>
            <a:srcRect t="5112" b="28430"/>
            <a:stretch>
              <a:fillRect/>
            </a:stretch>
          </p:blipFill>
          <p:spPr bwMode="auto">
            <a:xfrm>
              <a:off x="2325193" y="3476834"/>
              <a:ext cx="1586198" cy="1492833"/>
            </a:xfrm>
            <a:prstGeom prst="rect">
              <a:avLst/>
            </a:prstGeom>
            <a:noFill/>
            <a:ln w="9525">
              <a:noFill/>
              <a:miter lim="800000"/>
              <a:headEnd/>
              <a:tailEnd/>
            </a:ln>
          </p:spPr>
        </p:pic>
        <p:sp>
          <p:nvSpPr>
            <p:cNvPr id="24600" name="Rectangle 10"/>
            <p:cNvSpPr>
              <a:spLocks noChangeArrowheads="1"/>
            </p:cNvSpPr>
            <p:nvPr/>
          </p:nvSpPr>
          <p:spPr bwMode="auto">
            <a:xfrm>
              <a:off x="2179753" y="4338636"/>
              <a:ext cx="511164" cy="545466"/>
            </a:xfrm>
            <a:prstGeom prst="rect">
              <a:avLst/>
            </a:prstGeom>
            <a:solidFill>
              <a:schemeClr val="bg1"/>
            </a:solidFill>
            <a:ln w="9525">
              <a:noFill/>
              <a:miter lim="800000"/>
              <a:headEnd/>
              <a:tailEnd/>
            </a:ln>
          </p:spPr>
          <p:txBody>
            <a:bodyPr wrap="none" anchor="ctr"/>
            <a:lstStyle/>
            <a:p>
              <a:endParaRPr lang="fr-FR">
                <a:latin typeface="Calibri" pitchFamily="34" charset="0"/>
              </a:endParaRPr>
            </a:p>
          </p:txBody>
        </p:sp>
      </p:grpSp>
      <p:grpSp>
        <p:nvGrpSpPr>
          <p:cNvPr id="24591" name="Groupe 6"/>
          <p:cNvGrpSpPr>
            <a:grpSpLocks/>
          </p:cNvGrpSpPr>
          <p:nvPr/>
        </p:nvGrpSpPr>
        <p:grpSpPr bwMode="auto">
          <a:xfrm>
            <a:off x="5776913" y="3967163"/>
            <a:ext cx="1955800" cy="1760537"/>
            <a:chOff x="5777345" y="3721675"/>
            <a:chExt cx="1954768" cy="1759963"/>
          </a:xfrm>
        </p:grpSpPr>
        <p:pic>
          <p:nvPicPr>
            <p:cNvPr id="24596" name="Picture 4"/>
            <p:cNvPicPr>
              <a:picLocks noChangeAspect="1" noChangeArrowheads="1"/>
            </p:cNvPicPr>
            <p:nvPr/>
          </p:nvPicPr>
          <p:blipFill>
            <a:blip r:embed="rId8"/>
            <a:srcRect l="15895" t="4237" r="1030" b="1546"/>
            <a:stretch>
              <a:fillRect/>
            </a:stretch>
          </p:blipFill>
          <p:spPr bwMode="auto">
            <a:xfrm>
              <a:off x="5869915" y="3721675"/>
              <a:ext cx="1862198" cy="1759963"/>
            </a:xfrm>
            <a:prstGeom prst="rect">
              <a:avLst/>
            </a:prstGeom>
            <a:noFill/>
            <a:ln w="9525">
              <a:noFill/>
              <a:miter lim="800000"/>
              <a:headEnd/>
              <a:tailEnd/>
            </a:ln>
          </p:spPr>
        </p:pic>
        <p:sp>
          <p:nvSpPr>
            <p:cNvPr id="24597" name="Rectangle 3"/>
            <p:cNvSpPr>
              <a:spLocks noChangeArrowheads="1"/>
            </p:cNvSpPr>
            <p:nvPr/>
          </p:nvSpPr>
          <p:spPr bwMode="auto">
            <a:xfrm>
              <a:off x="5777345" y="4601656"/>
              <a:ext cx="439387" cy="685302"/>
            </a:xfrm>
            <a:prstGeom prst="rect">
              <a:avLst/>
            </a:prstGeom>
            <a:solidFill>
              <a:schemeClr val="bg1"/>
            </a:solidFill>
            <a:ln w="9525">
              <a:noFill/>
              <a:miter lim="800000"/>
              <a:headEnd/>
              <a:tailEnd/>
            </a:ln>
          </p:spPr>
          <p:txBody>
            <a:bodyPr/>
            <a:lstStyle/>
            <a:p>
              <a:endParaRPr lang="fr-FR">
                <a:latin typeface="Calibri" pitchFamily="34" charset="0"/>
              </a:endParaRPr>
            </a:p>
          </p:txBody>
        </p:sp>
        <p:sp>
          <p:nvSpPr>
            <p:cNvPr id="24598" name="Rectangle 5"/>
            <p:cNvSpPr>
              <a:spLocks noChangeArrowheads="1"/>
            </p:cNvSpPr>
            <p:nvPr/>
          </p:nvSpPr>
          <p:spPr bwMode="auto">
            <a:xfrm>
              <a:off x="6161508" y="4652142"/>
              <a:ext cx="142509" cy="100973"/>
            </a:xfrm>
            <a:prstGeom prst="rect">
              <a:avLst/>
            </a:prstGeom>
            <a:solidFill>
              <a:schemeClr val="bg1"/>
            </a:solidFill>
            <a:ln w="9525">
              <a:noFill/>
              <a:miter lim="800000"/>
              <a:headEnd/>
              <a:tailEnd/>
            </a:ln>
          </p:spPr>
          <p:txBody>
            <a:bodyPr/>
            <a:lstStyle/>
            <a:p>
              <a:endParaRPr lang="fr-FR">
                <a:latin typeface="Calibri" pitchFamily="34" charset="0"/>
              </a:endParaRPr>
            </a:p>
          </p:txBody>
        </p:sp>
      </p:grpSp>
      <p:sp>
        <p:nvSpPr>
          <p:cNvPr id="24592" name="ZoneTexte 2"/>
          <p:cNvSpPr txBox="1">
            <a:spLocks noChangeArrowheads="1"/>
          </p:cNvSpPr>
          <p:nvPr/>
        </p:nvSpPr>
        <p:spPr bwMode="auto">
          <a:xfrm>
            <a:off x="788988" y="2501900"/>
            <a:ext cx="7505700" cy="368300"/>
          </a:xfrm>
          <a:prstGeom prst="rect">
            <a:avLst/>
          </a:prstGeom>
          <a:solidFill>
            <a:schemeClr val="bg1"/>
          </a:solidFill>
          <a:ln w="9525">
            <a:solidFill>
              <a:srgbClr val="000000"/>
            </a:solidFill>
            <a:miter lim="800000"/>
            <a:headEnd/>
            <a:tailEnd/>
          </a:ln>
        </p:spPr>
        <p:txBody>
          <a:bodyPr>
            <a:spAutoFit/>
          </a:bodyPr>
          <a:lstStyle/>
          <a:p>
            <a:pPr algn="ctr"/>
            <a:r>
              <a:rPr lang="fr-FR" b="1" i="1">
                <a:ea typeface="ＭＳ Ｐゴシック"/>
                <a:cs typeface="Arial" charset="0"/>
              </a:rPr>
              <a:t>Improve soil knowledge and monitoring in France</a:t>
            </a:r>
          </a:p>
        </p:txBody>
      </p:sp>
      <p:sp>
        <p:nvSpPr>
          <p:cNvPr id="24593" name="ZoneTexte 25"/>
          <p:cNvSpPr txBox="1">
            <a:spLocks noChangeArrowheads="1"/>
          </p:cNvSpPr>
          <p:nvPr/>
        </p:nvSpPr>
        <p:spPr bwMode="auto">
          <a:xfrm>
            <a:off x="788988" y="4646613"/>
            <a:ext cx="7505700" cy="368300"/>
          </a:xfrm>
          <a:prstGeom prst="rect">
            <a:avLst/>
          </a:prstGeom>
          <a:solidFill>
            <a:schemeClr val="bg1"/>
          </a:solidFill>
          <a:ln w="9525">
            <a:solidFill>
              <a:srgbClr val="000000"/>
            </a:solidFill>
            <a:miter lim="800000"/>
            <a:headEnd/>
            <a:tailEnd/>
          </a:ln>
        </p:spPr>
        <p:txBody>
          <a:bodyPr>
            <a:spAutoFit/>
          </a:bodyPr>
          <a:lstStyle/>
          <a:p>
            <a:pPr algn="ctr"/>
            <a:r>
              <a:rPr lang="fr-FR" b="1" i="1">
                <a:ea typeface="ＭＳ Ｐゴシック"/>
                <a:cs typeface="Arial" charset="0"/>
              </a:rPr>
              <a:t>Capitalizing soil tests requested by French farmers</a:t>
            </a:r>
          </a:p>
        </p:txBody>
      </p:sp>
      <p:sp>
        <p:nvSpPr>
          <p:cNvPr id="24594"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24595"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ZoneTexte 12"/>
          <p:cNvSpPr txBox="1">
            <a:spLocks noChangeArrowheads="1"/>
          </p:cNvSpPr>
          <p:nvPr/>
        </p:nvSpPr>
        <p:spPr bwMode="auto">
          <a:xfrm>
            <a:off x="1298575" y="4097338"/>
            <a:ext cx="6769100" cy="584200"/>
          </a:xfrm>
          <a:prstGeom prst="rect">
            <a:avLst/>
          </a:prstGeom>
          <a:noFill/>
          <a:ln w="9525">
            <a:noFill/>
            <a:miter lim="800000"/>
            <a:headEnd/>
            <a:tailEnd/>
          </a:ln>
        </p:spPr>
        <p:txBody>
          <a:bodyPr>
            <a:spAutoFit/>
          </a:bodyPr>
          <a:lstStyle/>
          <a:p>
            <a:r>
              <a:rPr lang="fr-FR" sz="3200" b="1">
                <a:solidFill>
                  <a:schemeClr val="bg1"/>
                </a:solidFill>
                <a:cs typeface="Arial" charset="0"/>
              </a:rPr>
              <a:t>The GIS Sol programmes</a:t>
            </a:r>
          </a:p>
        </p:txBody>
      </p:sp>
      <p:sp>
        <p:nvSpPr>
          <p:cNvPr id="26626" name="ZoneTexte 14"/>
          <p:cNvSpPr txBox="1">
            <a:spLocks noChangeArrowheads="1"/>
          </p:cNvSpPr>
          <p:nvPr/>
        </p:nvSpPr>
        <p:spPr bwMode="auto">
          <a:xfrm>
            <a:off x="827088" y="2849563"/>
            <a:ext cx="2376487" cy="1014412"/>
          </a:xfrm>
          <a:prstGeom prst="rect">
            <a:avLst/>
          </a:prstGeom>
          <a:noFill/>
          <a:ln w="9525">
            <a:noFill/>
            <a:miter lim="800000"/>
            <a:headEnd/>
            <a:tailEnd/>
          </a:ln>
        </p:spPr>
        <p:txBody>
          <a:bodyPr>
            <a:spAutoFit/>
          </a:bodyPr>
          <a:lstStyle/>
          <a:p>
            <a:r>
              <a:rPr lang="fr-FR" sz="6000">
                <a:solidFill>
                  <a:srgbClr val="C5DD01"/>
                </a:solidFill>
                <a:cs typeface="Arial" charset="0"/>
              </a:rPr>
              <a:t>_02.1</a:t>
            </a:r>
          </a:p>
        </p:txBody>
      </p:sp>
      <p:sp>
        <p:nvSpPr>
          <p:cNvPr id="26627" name="ZoneTexte 7"/>
          <p:cNvSpPr txBox="1">
            <a:spLocks noChangeArrowheads="1"/>
          </p:cNvSpPr>
          <p:nvPr/>
        </p:nvSpPr>
        <p:spPr bwMode="auto">
          <a:xfrm>
            <a:off x="1298575" y="4859338"/>
            <a:ext cx="6769100" cy="369887"/>
          </a:xfrm>
          <a:prstGeom prst="rect">
            <a:avLst/>
          </a:prstGeom>
          <a:noFill/>
          <a:ln w="9525">
            <a:noFill/>
            <a:miter lim="800000"/>
            <a:headEnd/>
            <a:tailEnd/>
          </a:ln>
        </p:spPr>
        <p:txBody>
          <a:bodyPr>
            <a:spAutoFit/>
          </a:bodyPr>
          <a:lstStyle/>
          <a:p>
            <a:r>
              <a:rPr lang="fr-FR" b="1">
                <a:solidFill>
                  <a:srgbClr val="C5DD01"/>
                </a:solidFill>
                <a:cs typeface="Arial" charset="0"/>
              </a:rPr>
              <a:t>Soil Survey: « Inventaire Gestion et Conservation des Sols »</a:t>
            </a:r>
          </a:p>
        </p:txBody>
      </p:sp>
      <p:sp>
        <p:nvSpPr>
          <p:cNvPr id="26628"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26629"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Inventaire, Gestion et Conservation des Sols (IGCS)</a:t>
            </a:r>
          </a:p>
        </p:txBody>
      </p:sp>
      <p:sp>
        <p:nvSpPr>
          <p:cNvPr id="27650" name="ZoneTexte 9"/>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A multi-scale soil mapping framework</a:t>
            </a:r>
          </a:p>
        </p:txBody>
      </p:sp>
      <p:pic>
        <p:nvPicPr>
          <p:cNvPr id="27651" name="Picture 6" descr="logo_ GIS-SO"/>
          <p:cNvPicPr>
            <a:picLocks noChangeAspect="1" noChangeArrowheads="1"/>
          </p:cNvPicPr>
          <p:nvPr/>
        </p:nvPicPr>
        <p:blipFill>
          <a:blip r:embed="rId3"/>
          <a:srcRect/>
          <a:stretch>
            <a:fillRect/>
          </a:stretch>
        </p:blipFill>
        <p:spPr bwMode="auto">
          <a:xfrm>
            <a:off x="8039100" y="239713"/>
            <a:ext cx="874713" cy="1270000"/>
          </a:xfrm>
          <a:prstGeom prst="rect">
            <a:avLst/>
          </a:prstGeom>
          <a:noFill/>
          <a:ln w="9525">
            <a:noFill/>
            <a:miter lim="800000"/>
            <a:headEnd/>
            <a:tailEnd/>
          </a:ln>
        </p:spPr>
      </p:pic>
      <p:pic>
        <p:nvPicPr>
          <p:cNvPr id="27652" name="Picture 6" descr="cartaix"/>
          <p:cNvPicPr>
            <a:picLocks noChangeAspect="1" noChangeArrowheads="1"/>
          </p:cNvPicPr>
          <p:nvPr/>
        </p:nvPicPr>
        <p:blipFill>
          <a:blip r:embed="rId4"/>
          <a:srcRect/>
          <a:stretch>
            <a:fillRect/>
          </a:stretch>
        </p:blipFill>
        <p:spPr bwMode="auto">
          <a:xfrm>
            <a:off x="6618288" y="2503488"/>
            <a:ext cx="1689100" cy="1844675"/>
          </a:xfrm>
          <a:prstGeom prst="rect">
            <a:avLst/>
          </a:prstGeom>
          <a:noFill/>
          <a:ln w="9525">
            <a:solidFill>
              <a:srgbClr val="000000"/>
            </a:solidFill>
            <a:miter lim="800000"/>
            <a:headEnd/>
            <a:tailEnd/>
          </a:ln>
        </p:spPr>
      </p:pic>
      <p:sp>
        <p:nvSpPr>
          <p:cNvPr id="50" name="Text Box 8"/>
          <p:cNvSpPr txBox="1">
            <a:spLocks noChangeArrowheads="1"/>
          </p:cNvSpPr>
          <p:nvPr/>
        </p:nvSpPr>
        <p:spPr bwMode="auto">
          <a:xfrm>
            <a:off x="6683375" y="4464050"/>
            <a:ext cx="1631950" cy="307975"/>
          </a:xfrm>
          <a:prstGeom prst="rect">
            <a:avLst/>
          </a:prstGeom>
          <a:noFill/>
          <a:ln>
            <a:noFill/>
          </a:ln>
          <a:effectLst/>
          <a:extLst/>
        </p:spPr>
        <p:txBody>
          <a:bodyPr lIns="54000" rIns="54000">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fontAlgn="auto" hangingPunct="1">
              <a:spcBef>
                <a:spcPts val="0"/>
              </a:spcBef>
              <a:spcAft>
                <a:spcPts val="0"/>
              </a:spcAft>
              <a:defRPr/>
            </a:pPr>
            <a:r>
              <a:rPr lang="fr-FR" sz="1400" b="1" smtClean="0">
                <a:latin typeface="+mn-lt"/>
                <a:cs typeface="Arial" charset="0"/>
              </a:rPr>
              <a:t>1/10 000</a:t>
            </a:r>
          </a:p>
        </p:txBody>
      </p:sp>
      <p:sp>
        <p:nvSpPr>
          <p:cNvPr id="51" name="Text Box 9"/>
          <p:cNvSpPr txBox="1">
            <a:spLocks noChangeArrowheads="1"/>
          </p:cNvSpPr>
          <p:nvPr/>
        </p:nvSpPr>
        <p:spPr bwMode="auto">
          <a:xfrm>
            <a:off x="6591300" y="4660900"/>
            <a:ext cx="1812925" cy="306388"/>
          </a:xfrm>
          <a:prstGeom prst="rect">
            <a:avLst/>
          </a:prstGeom>
          <a:noFill/>
          <a:ln>
            <a:noFill/>
          </a:ln>
          <a:effectLst/>
          <a:extLst/>
        </p:spPr>
        <p:txBody>
          <a:bodyPr lIns="54000" rIns="54000">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fontAlgn="auto" hangingPunct="1">
              <a:spcBef>
                <a:spcPts val="0"/>
              </a:spcBef>
              <a:spcAft>
                <a:spcPts val="0"/>
              </a:spcAft>
              <a:defRPr/>
            </a:pPr>
            <a:r>
              <a:rPr lang="fr-FR" sz="1400" b="1" dirty="0" smtClean="0">
                <a:latin typeface="+mn-lt"/>
                <a:cs typeface="Arial" charset="0"/>
              </a:rPr>
              <a:t>Field to </a:t>
            </a:r>
            <a:r>
              <a:rPr lang="fr-FR" sz="1400" b="1" dirty="0" err="1" smtClean="0">
                <a:latin typeface="+mn-lt"/>
                <a:cs typeface="Arial" charset="0"/>
              </a:rPr>
              <a:t>farm</a:t>
            </a:r>
            <a:endParaRPr lang="fr-FR" sz="1400" b="1" dirty="0" smtClean="0">
              <a:latin typeface="+mn-lt"/>
              <a:cs typeface="Arial" charset="0"/>
            </a:endParaRPr>
          </a:p>
        </p:txBody>
      </p:sp>
      <p:sp>
        <p:nvSpPr>
          <p:cNvPr id="52" name="Text Box 10"/>
          <p:cNvSpPr txBox="1">
            <a:spLocks noChangeArrowheads="1"/>
          </p:cNvSpPr>
          <p:nvPr/>
        </p:nvSpPr>
        <p:spPr bwMode="auto">
          <a:xfrm>
            <a:off x="6477000" y="1544638"/>
            <a:ext cx="1981200" cy="369887"/>
          </a:xfrm>
          <a:prstGeom prst="rect">
            <a:avLst/>
          </a:prstGeom>
          <a:noFill/>
          <a:ln>
            <a:noFill/>
          </a:ln>
          <a:effectLst/>
          <a:extLst/>
        </p:spPr>
        <p:txBody>
          <a:bodyPr lIns="54000" rIns="54000">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fontAlgn="auto" hangingPunct="1">
              <a:spcBef>
                <a:spcPts val="0"/>
              </a:spcBef>
              <a:spcAft>
                <a:spcPts val="0"/>
              </a:spcAft>
              <a:defRPr/>
            </a:pPr>
            <a:r>
              <a:rPr lang="fr-FR" b="1" dirty="0" smtClean="0">
                <a:solidFill>
                  <a:schemeClr val="tx2"/>
                </a:solidFill>
                <a:latin typeface="+mn-lt"/>
                <a:cs typeface="Arial" charset="0"/>
              </a:rPr>
              <a:t>Reference areas</a:t>
            </a:r>
          </a:p>
        </p:txBody>
      </p:sp>
      <p:sp>
        <p:nvSpPr>
          <p:cNvPr id="53" name="Text Box 13"/>
          <p:cNvSpPr txBox="1">
            <a:spLocks noChangeArrowheads="1"/>
          </p:cNvSpPr>
          <p:nvPr/>
        </p:nvSpPr>
        <p:spPr bwMode="auto">
          <a:xfrm>
            <a:off x="3384550" y="4589463"/>
            <a:ext cx="2667000" cy="307975"/>
          </a:xfrm>
          <a:prstGeom prst="rect">
            <a:avLst/>
          </a:prstGeom>
          <a:noFill/>
          <a:ln>
            <a:noFill/>
          </a:ln>
          <a:effectLst/>
          <a:extLst/>
        </p:spPr>
        <p:txBody>
          <a:bodyPr lIns="54000" rIns="54000">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fontAlgn="auto" hangingPunct="1">
              <a:spcBef>
                <a:spcPts val="0"/>
              </a:spcBef>
              <a:spcAft>
                <a:spcPts val="0"/>
              </a:spcAft>
              <a:defRPr/>
            </a:pPr>
            <a:r>
              <a:rPr lang="fr-FR" sz="1400" b="1" smtClean="0">
                <a:latin typeface="+mn-lt"/>
                <a:cs typeface="Arial" charset="0"/>
              </a:rPr>
              <a:t>1/50 000 à 1/100 000</a:t>
            </a:r>
          </a:p>
        </p:txBody>
      </p:sp>
      <p:sp>
        <p:nvSpPr>
          <p:cNvPr id="54" name="Text Box 14"/>
          <p:cNvSpPr txBox="1">
            <a:spLocks noChangeArrowheads="1"/>
          </p:cNvSpPr>
          <p:nvPr/>
        </p:nvSpPr>
        <p:spPr bwMode="auto">
          <a:xfrm>
            <a:off x="3486150" y="4779963"/>
            <a:ext cx="2520950" cy="306387"/>
          </a:xfrm>
          <a:prstGeom prst="rect">
            <a:avLst/>
          </a:prstGeom>
          <a:noFill/>
          <a:ln>
            <a:noFill/>
          </a:ln>
          <a:effectLst/>
          <a:extLst/>
        </p:spPr>
        <p:txBody>
          <a:bodyPr lIns="54000" rIns="54000">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fontAlgn="auto" hangingPunct="1">
              <a:spcBef>
                <a:spcPts val="0"/>
              </a:spcBef>
              <a:spcAft>
                <a:spcPts val="0"/>
              </a:spcAft>
              <a:defRPr/>
            </a:pPr>
            <a:r>
              <a:rPr lang="fr-FR" sz="1400" b="1" dirty="0" smtClean="0">
                <a:latin typeface="+mn-lt"/>
                <a:cs typeface="Arial" charset="0"/>
              </a:rPr>
              <a:t>Small Régions</a:t>
            </a:r>
          </a:p>
        </p:txBody>
      </p:sp>
      <p:sp>
        <p:nvSpPr>
          <p:cNvPr id="55" name="Text Box 15"/>
          <p:cNvSpPr txBox="1">
            <a:spLocks noChangeArrowheads="1"/>
          </p:cNvSpPr>
          <p:nvPr/>
        </p:nvSpPr>
        <p:spPr bwMode="auto">
          <a:xfrm>
            <a:off x="3208338" y="1547813"/>
            <a:ext cx="2798762" cy="646112"/>
          </a:xfrm>
          <a:prstGeom prst="rect">
            <a:avLst/>
          </a:prstGeom>
          <a:noFill/>
          <a:ln>
            <a:noFill/>
          </a:ln>
          <a:effectLst/>
          <a:extLst/>
        </p:spPr>
        <p:txBody>
          <a:bodyPr lIns="54000" rIns="54000">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fontAlgn="auto" hangingPunct="1">
              <a:spcBef>
                <a:spcPts val="0"/>
              </a:spcBef>
              <a:spcAft>
                <a:spcPts val="0"/>
              </a:spcAft>
              <a:defRPr/>
            </a:pPr>
            <a:r>
              <a:rPr lang="fr-FR" b="1" dirty="0" err="1" smtClean="0">
                <a:solidFill>
                  <a:schemeClr val="tx2"/>
                </a:solidFill>
                <a:latin typeface="+mn-lt"/>
                <a:cs typeface="Arial" charset="0"/>
              </a:rPr>
              <a:t>Mid-scale</a:t>
            </a:r>
            <a:r>
              <a:rPr lang="fr-FR" b="1" dirty="0" smtClean="0">
                <a:solidFill>
                  <a:schemeClr val="tx2"/>
                </a:solidFill>
                <a:latin typeface="+mn-lt"/>
                <a:cs typeface="Arial" charset="0"/>
              </a:rPr>
              <a:t> </a:t>
            </a:r>
            <a:r>
              <a:rPr lang="fr-FR" b="1" dirty="0" err="1" smtClean="0">
                <a:solidFill>
                  <a:schemeClr val="tx2"/>
                </a:solidFill>
                <a:latin typeface="+mn-lt"/>
                <a:cs typeface="Arial" charset="0"/>
              </a:rPr>
              <a:t>soil</a:t>
            </a:r>
            <a:r>
              <a:rPr lang="fr-FR" b="1" dirty="0" smtClean="0">
                <a:solidFill>
                  <a:schemeClr val="tx2"/>
                </a:solidFill>
                <a:latin typeface="+mn-lt"/>
                <a:cs typeface="Arial" charset="0"/>
              </a:rPr>
              <a:t> inventories</a:t>
            </a:r>
          </a:p>
        </p:txBody>
      </p:sp>
      <p:pic>
        <p:nvPicPr>
          <p:cNvPr id="27659" name="Picture 17" descr="Assemblage_pédo_84"/>
          <p:cNvPicPr>
            <a:picLocks noChangeAspect="1" noChangeArrowheads="1"/>
          </p:cNvPicPr>
          <p:nvPr/>
        </p:nvPicPr>
        <p:blipFill>
          <a:blip r:embed="rId5"/>
          <a:srcRect/>
          <a:stretch>
            <a:fillRect/>
          </a:stretch>
        </p:blipFill>
        <p:spPr bwMode="auto">
          <a:xfrm>
            <a:off x="3954463" y="2268538"/>
            <a:ext cx="1446212" cy="2187575"/>
          </a:xfrm>
          <a:prstGeom prst="rect">
            <a:avLst/>
          </a:prstGeom>
          <a:noFill/>
          <a:ln w="9525">
            <a:solidFill>
              <a:srgbClr val="000000"/>
            </a:solidFill>
            <a:miter lim="800000"/>
            <a:headEnd/>
            <a:tailEnd/>
          </a:ln>
        </p:spPr>
      </p:pic>
      <p:sp>
        <p:nvSpPr>
          <p:cNvPr id="27660" name="Freeform 19"/>
          <p:cNvSpPr>
            <a:spLocks/>
          </p:cNvSpPr>
          <p:nvPr/>
        </p:nvSpPr>
        <p:spPr bwMode="auto">
          <a:xfrm>
            <a:off x="5199063" y="3473450"/>
            <a:ext cx="106362" cy="131763"/>
          </a:xfrm>
          <a:custGeom>
            <a:avLst/>
            <a:gdLst>
              <a:gd name="T0" fmla="*/ 688691665 w 1078"/>
              <a:gd name="T1" fmla="*/ 49542303 h 1139"/>
              <a:gd name="T2" fmla="*/ 651231735 w 1078"/>
              <a:gd name="T3" fmla="*/ 68117306 h 1139"/>
              <a:gd name="T4" fmla="*/ 625297573 w 1078"/>
              <a:gd name="T5" fmla="*/ 54186050 h 1139"/>
              <a:gd name="T6" fmla="*/ 435114905 w 1078"/>
              <a:gd name="T7" fmla="*/ 26323559 h 1139"/>
              <a:gd name="T8" fmla="*/ 386128517 w 1078"/>
              <a:gd name="T9" fmla="*/ 161005699 h 1139"/>
              <a:gd name="T10" fmla="*/ 371720715 w 1078"/>
              <a:gd name="T11" fmla="*/ 184224435 h 1139"/>
              <a:gd name="T12" fmla="*/ 256458498 w 1078"/>
              <a:gd name="T13" fmla="*/ 342138621 h 1139"/>
              <a:gd name="T14" fmla="*/ 365957634 w 1078"/>
              <a:gd name="T15" fmla="*/ 411808248 h 1139"/>
              <a:gd name="T16" fmla="*/ 429351626 w 1078"/>
              <a:gd name="T17" fmla="*/ 513983990 h 1139"/>
              <a:gd name="T18" fmla="*/ 463930509 w 1078"/>
              <a:gd name="T19" fmla="*/ 639378816 h 1139"/>
              <a:gd name="T20" fmla="*/ 432233463 w 1078"/>
              <a:gd name="T21" fmla="*/ 815868048 h 1139"/>
              <a:gd name="T22" fmla="*/ 383246878 w 1078"/>
              <a:gd name="T23" fmla="*/ 843730532 h 1139"/>
              <a:gd name="T24" fmla="*/ 325615868 w 1078"/>
              <a:gd name="T25" fmla="*/ 899468918 h 1139"/>
              <a:gd name="T26" fmla="*/ 276629381 w 1078"/>
              <a:gd name="T27" fmla="*/ 1034151006 h 1139"/>
              <a:gd name="T28" fmla="*/ 207472011 w 1078"/>
              <a:gd name="T29" fmla="*/ 1057382930 h 1139"/>
              <a:gd name="T30" fmla="*/ 152722492 w 1078"/>
              <a:gd name="T31" fmla="*/ 1089888929 h 1139"/>
              <a:gd name="T32" fmla="*/ 115262267 w 1078"/>
              <a:gd name="T33" fmla="*/ 1048082016 h 1139"/>
              <a:gd name="T34" fmla="*/ 60512674 w 1078"/>
              <a:gd name="T35" fmla="*/ 1164202767 h 1139"/>
              <a:gd name="T36" fmla="*/ 8644625 w 1078"/>
              <a:gd name="T37" fmla="*/ 1266378624 h 1139"/>
              <a:gd name="T38" fmla="*/ 17289349 w 1078"/>
              <a:gd name="T39" fmla="*/ 1433580363 h 1139"/>
              <a:gd name="T40" fmla="*/ 63394215 w 1078"/>
              <a:gd name="T41" fmla="*/ 1466086362 h 1139"/>
              <a:gd name="T42" fmla="*/ 95091359 w 1078"/>
              <a:gd name="T43" fmla="*/ 1582193230 h 1139"/>
              <a:gd name="T44" fmla="*/ 121025348 w 1078"/>
              <a:gd name="T45" fmla="*/ 1628644121 h 1139"/>
              <a:gd name="T46" fmla="*/ 155604033 w 1078"/>
              <a:gd name="T47" fmla="*/ 1763326904 h 1139"/>
              <a:gd name="T48" fmla="*/ 279510823 w 1078"/>
              <a:gd name="T49" fmla="*/ 1628644121 h 1139"/>
              <a:gd name="T50" fmla="*/ 242050696 w 1078"/>
              <a:gd name="T51" fmla="*/ 1470730340 h 1139"/>
              <a:gd name="T52" fmla="*/ 282392462 w 1078"/>
              <a:gd name="T53" fmla="*/ 1373198461 h 1139"/>
              <a:gd name="T54" fmla="*/ 386128517 w 1078"/>
              <a:gd name="T55" fmla="*/ 1442867394 h 1139"/>
              <a:gd name="T56" fmla="*/ 435114905 w 1078"/>
              <a:gd name="T57" fmla="*/ 1512524297 h 1139"/>
              <a:gd name="T58" fmla="*/ 469693393 w 1078"/>
              <a:gd name="T59" fmla="*/ 1540400199 h 1139"/>
              <a:gd name="T60" fmla="*/ 527324600 w 1078"/>
              <a:gd name="T61" fmla="*/ 1586837209 h 1139"/>
              <a:gd name="T62" fmla="*/ 602244854 w 1078"/>
              <a:gd name="T63" fmla="*/ 1535756221 h 1139"/>
              <a:gd name="T64" fmla="*/ 729033431 w 1078"/>
              <a:gd name="T65" fmla="*/ 1493949308 h 1139"/>
              <a:gd name="T66" fmla="*/ 829878572 w 1078"/>
              <a:gd name="T67" fmla="*/ 1405704460 h 1139"/>
              <a:gd name="T68" fmla="*/ 855811944 w 1078"/>
              <a:gd name="T69" fmla="*/ 1233858743 h 1139"/>
              <a:gd name="T70" fmla="*/ 901917384 w 1078"/>
              <a:gd name="T71" fmla="*/ 1099176886 h 1139"/>
              <a:gd name="T72" fmla="*/ 916324988 w 1078"/>
              <a:gd name="T73" fmla="*/ 969138776 h 1139"/>
              <a:gd name="T74" fmla="*/ 976837243 w 1078"/>
              <a:gd name="T75" fmla="*/ 959837863 h 1139"/>
              <a:gd name="T76" fmla="*/ 1020060846 w 1078"/>
              <a:gd name="T77" fmla="*/ 913400391 h 1139"/>
              <a:gd name="T78" fmla="*/ 907680268 w 1078"/>
              <a:gd name="T79" fmla="*/ 848374048 h 1139"/>
              <a:gd name="T80" fmla="*/ 950903870 w 1078"/>
              <a:gd name="T81" fmla="*/ 750842168 h 1139"/>
              <a:gd name="T82" fmla="*/ 962429638 w 1078"/>
              <a:gd name="T83" fmla="*/ 667241299 h 1139"/>
              <a:gd name="T84" fmla="*/ 939377313 w 1078"/>
              <a:gd name="T85" fmla="*/ 569708957 h 1139"/>
              <a:gd name="T86" fmla="*/ 835641456 w 1078"/>
              <a:gd name="T87" fmla="*/ 458245720 h 1139"/>
              <a:gd name="T88" fmla="*/ 809707491 w 1078"/>
              <a:gd name="T89" fmla="*/ 133143215 h 1139"/>
              <a:gd name="T90" fmla="*/ 749204314 w 1078"/>
              <a:gd name="T91" fmla="*/ 35611061 h 11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8"/>
              <a:gd name="T139" fmla="*/ 0 h 1139"/>
              <a:gd name="T140" fmla="*/ 1078 w 1078"/>
              <a:gd name="T141" fmla="*/ 1139 h 11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8" h="1139">
                <a:moveTo>
                  <a:pt x="780" y="23"/>
                </a:moveTo>
                <a:cubicBezTo>
                  <a:pt x="759" y="25"/>
                  <a:pt x="738" y="29"/>
                  <a:pt x="717" y="32"/>
                </a:cubicBezTo>
                <a:cubicBezTo>
                  <a:pt x="708" y="34"/>
                  <a:pt x="695" y="38"/>
                  <a:pt x="687" y="41"/>
                </a:cubicBezTo>
                <a:cubicBezTo>
                  <a:pt x="684" y="42"/>
                  <a:pt x="678" y="44"/>
                  <a:pt x="678" y="44"/>
                </a:cubicBezTo>
                <a:cubicBezTo>
                  <a:pt x="672" y="42"/>
                  <a:pt x="666" y="40"/>
                  <a:pt x="660" y="38"/>
                </a:cubicBezTo>
                <a:cubicBezTo>
                  <a:pt x="657" y="37"/>
                  <a:pt x="651" y="35"/>
                  <a:pt x="651" y="35"/>
                </a:cubicBezTo>
                <a:cubicBezTo>
                  <a:pt x="636" y="45"/>
                  <a:pt x="622" y="36"/>
                  <a:pt x="606" y="32"/>
                </a:cubicBezTo>
                <a:cubicBezTo>
                  <a:pt x="557" y="48"/>
                  <a:pt x="503" y="23"/>
                  <a:pt x="453" y="17"/>
                </a:cubicBezTo>
                <a:cubicBezTo>
                  <a:pt x="429" y="9"/>
                  <a:pt x="408" y="0"/>
                  <a:pt x="414" y="32"/>
                </a:cubicBezTo>
                <a:cubicBezTo>
                  <a:pt x="417" y="67"/>
                  <a:pt x="432" y="84"/>
                  <a:pt x="402" y="104"/>
                </a:cubicBezTo>
                <a:cubicBezTo>
                  <a:pt x="400" y="107"/>
                  <a:pt x="399" y="110"/>
                  <a:pt x="396" y="113"/>
                </a:cubicBezTo>
                <a:cubicBezTo>
                  <a:pt x="393" y="116"/>
                  <a:pt x="389" y="116"/>
                  <a:pt x="387" y="119"/>
                </a:cubicBezTo>
                <a:cubicBezTo>
                  <a:pt x="366" y="144"/>
                  <a:pt x="358" y="171"/>
                  <a:pt x="324" y="179"/>
                </a:cubicBezTo>
                <a:cubicBezTo>
                  <a:pt x="304" y="192"/>
                  <a:pt x="284" y="204"/>
                  <a:pt x="267" y="221"/>
                </a:cubicBezTo>
                <a:cubicBezTo>
                  <a:pt x="273" y="246"/>
                  <a:pt x="306" y="240"/>
                  <a:pt x="327" y="242"/>
                </a:cubicBezTo>
                <a:cubicBezTo>
                  <a:pt x="347" y="249"/>
                  <a:pt x="362" y="260"/>
                  <a:pt x="381" y="266"/>
                </a:cubicBezTo>
                <a:cubicBezTo>
                  <a:pt x="385" y="279"/>
                  <a:pt x="400" y="284"/>
                  <a:pt x="408" y="296"/>
                </a:cubicBezTo>
                <a:cubicBezTo>
                  <a:pt x="399" y="323"/>
                  <a:pt x="428" y="323"/>
                  <a:pt x="447" y="332"/>
                </a:cubicBezTo>
                <a:cubicBezTo>
                  <a:pt x="458" y="349"/>
                  <a:pt x="457" y="371"/>
                  <a:pt x="474" y="383"/>
                </a:cubicBezTo>
                <a:cubicBezTo>
                  <a:pt x="477" y="393"/>
                  <a:pt x="480" y="403"/>
                  <a:pt x="483" y="413"/>
                </a:cubicBezTo>
                <a:cubicBezTo>
                  <a:pt x="479" y="442"/>
                  <a:pt x="468" y="449"/>
                  <a:pt x="456" y="473"/>
                </a:cubicBezTo>
                <a:cubicBezTo>
                  <a:pt x="461" y="494"/>
                  <a:pt x="472" y="512"/>
                  <a:pt x="450" y="527"/>
                </a:cubicBezTo>
                <a:cubicBezTo>
                  <a:pt x="443" y="538"/>
                  <a:pt x="443" y="544"/>
                  <a:pt x="432" y="551"/>
                </a:cubicBezTo>
                <a:cubicBezTo>
                  <a:pt x="416" y="546"/>
                  <a:pt x="417" y="541"/>
                  <a:pt x="399" y="545"/>
                </a:cubicBezTo>
                <a:cubicBezTo>
                  <a:pt x="387" y="553"/>
                  <a:pt x="377" y="568"/>
                  <a:pt x="366" y="575"/>
                </a:cubicBezTo>
                <a:cubicBezTo>
                  <a:pt x="364" y="576"/>
                  <a:pt x="339" y="581"/>
                  <a:pt x="339" y="581"/>
                </a:cubicBezTo>
                <a:cubicBezTo>
                  <a:pt x="328" y="589"/>
                  <a:pt x="323" y="598"/>
                  <a:pt x="312" y="605"/>
                </a:cubicBezTo>
                <a:cubicBezTo>
                  <a:pt x="307" y="620"/>
                  <a:pt x="305" y="659"/>
                  <a:pt x="288" y="668"/>
                </a:cubicBezTo>
                <a:cubicBezTo>
                  <a:pt x="276" y="674"/>
                  <a:pt x="268" y="679"/>
                  <a:pt x="258" y="689"/>
                </a:cubicBezTo>
                <a:cubicBezTo>
                  <a:pt x="244" y="687"/>
                  <a:pt x="230" y="682"/>
                  <a:pt x="216" y="683"/>
                </a:cubicBezTo>
                <a:cubicBezTo>
                  <a:pt x="202" y="684"/>
                  <a:pt x="193" y="694"/>
                  <a:pt x="180" y="698"/>
                </a:cubicBezTo>
                <a:cubicBezTo>
                  <a:pt x="175" y="703"/>
                  <a:pt x="168" y="715"/>
                  <a:pt x="159" y="704"/>
                </a:cubicBezTo>
                <a:cubicBezTo>
                  <a:pt x="148" y="691"/>
                  <a:pt x="160" y="684"/>
                  <a:pt x="144" y="680"/>
                </a:cubicBezTo>
                <a:cubicBezTo>
                  <a:pt x="136" y="678"/>
                  <a:pt x="128" y="678"/>
                  <a:pt x="120" y="677"/>
                </a:cubicBezTo>
                <a:cubicBezTo>
                  <a:pt x="108" y="673"/>
                  <a:pt x="104" y="676"/>
                  <a:pt x="93" y="683"/>
                </a:cubicBezTo>
                <a:cubicBezTo>
                  <a:pt x="125" y="715"/>
                  <a:pt x="90" y="734"/>
                  <a:pt x="63" y="752"/>
                </a:cubicBezTo>
                <a:cubicBezTo>
                  <a:pt x="59" y="764"/>
                  <a:pt x="54" y="770"/>
                  <a:pt x="45" y="779"/>
                </a:cubicBezTo>
                <a:cubicBezTo>
                  <a:pt x="39" y="797"/>
                  <a:pt x="17" y="800"/>
                  <a:pt x="9" y="818"/>
                </a:cubicBezTo>
                <a:cubicBezTo>
                  <a:pt x="5" y="827"/>
                  <a:pt x="0" y="845"/>
                  <a:pt x="0" y="845"/>
                </a:cubicBezTo>
                <a:cubicBezTo>
                  <a:pt x="9" y="872"/>
                  <a:pt x="2" y="902"/>
                  <a:pt x="18" y="926"/>
                </a:cubicBezTo>
                <a:cubicBezTo>
                  <a:pt x="37" y="923"/>
                  <a:pt x="38" y="916"/>
                  <a:pt x="54" y="911"/>
                </a:cubicBezTo>
                <a:cubicBezTo>
                  <a:pt x="60" y="922"/>
                  <a:pt x="61" y="936"/>
                  <a:pt x="66" y="947"/>
                </a:cubicBezTo>
                <a:cubicBezTo>
                  <a:pt x="71" y="957"/>
                  <a:pt x="87" y="974"/>
                  <a:pt x="87" y="974"/>
                </a:cubicBezTo>
                <a:cubicBezTo>
                  <a:pt x="84" y="993"/>
                  <a:pt x="75" y="1016"/>
                  <a:pt x="99" y="1022"/>
                </a:cubicBezTo>
                <a:cubicBezTo>
                  <a:pt x="103" y="1028"/>
                  <a:pt x="103" y="1035"/>
                  <a:pt x="108" y="1040"/>
                </a:cubicBezTo>
                <a:cubicBezTo>
                  <a:pt x="113" y="1045"/>
                  <a:pt x="126" y="1052"/>
                  <a:pt x="126" y="1052"/>
                </a:cubicBezTo>
                <a:cubicBezTo>
                  <a:pt x="133" y="1062"/>
                  <a:pt x="135" y="1070"/>
                  <a:pt x="138" y="1082"/>
                </a:cubicBezTo>
                <a:cubicBezTo>
                  <a:pt x="141" y="1113"/>
                  <a:pt x="138" y="1123"/>
                  <a:pt x="162" y="1139"/>
                </a:cubicBezTo>
                <a:cubicBezTo>
                  <a:pt x="193" y="1133"/>
                  <a:pt x="210" y="1089"/>
                  <a:pt x="252" y="1079"/>
                </a:cubicBezTo>
                <a:cubicBezTo>
                  <a:pt x="266" y="1070"/>
                  <a:pt x="279" y="1064"/>
                  <a:pt x="291" y="1052"/>
                </a:cubicBezTo>
                <a:cubicBezTo>
                  <a:pt x="300" y="1025"/>
                  <a:pt x="290" y="997"/>
                  <a:pt x="270" y="977"/>
                </a:cubicBezTo>
                <a:cubicBezTo>
                  <a:pt x="266" y="965"/>
                  <a:pt x="257" y="961"/>
                  <a:pt x="252" y="950"/>
                </a:cubicBezTo>
                <a:cubicBezTo>
                  <a:pt x="238" y="918"/>
                  <a:pt x="254" y="943"/>
                  <a:pt x="240" y="923"/>
                </a:cubicBezTo>
                <a:cubicBezTo>
                  <a:pt x="251" y="906"/>
                  <a:pt x="275" y="893"/>
                  <a:pt x="294" y="887"/>
                </a:cubicBezTo>
                <a:cubicBezTo>
                  <a:pt x="318" y="890"/>
                  <a:pt x="320" y="893"/>
                  <a:pt x="339" y="899"/>
                </a:cubicBezTo>
                <a:cubicBezTo>
                  <a:pt x="358" y="918"/>
                  <a:pt x="377" y="924"/>
                  <a:pt x="402" y="932"/>
                </a:cubicBezTo>
                <a:cubicBezTo>
                  <a:pt x="411" y="935"/>
                  <a:pt x="429" y="944"/>
                  <a:pt x="429" y="944"/>
                </a:cubicBezTo>
                <a:cubicBezTo>
                  <a:pt x="435" y="961"/>
                  <a:pt x="435" y="970"/>
                  <a:pt x="453" y="977"/>
                </a:cubicBezTo>
                <a:cubicBezTo>
                  <a:pt x="462" y="981"/>
                  <a:pt x="480" y="986"/>
                  <a:pt x="480" y="986"/>
                </a:cubicBezTo>
                <a:cubicBezTo>
                  <a:pt x="483" y="989"/>
                  <a:pt x="487" y="991"/>
                  <a:pt x="489" y="995"/>
                </a:cubicBezTo>
                <a:cubicBezTo>
                  <a:pt x="491" y="998"/>
                  <a:pt x="490" y="1002"/>
                  <a:pt x="492" y="1004"/>
                </a:cubicBezTo>
                <a:cubicBezTo>
                  <a:pt x="507" y="1022"/>
                  <a:pt x="528" y="1023"/>
                  <a:pt x="549" y="1025"/>
                </a:cubicBezTo>
                <a:cubicBezTo>
                  <a:pt x="566" y="1022"/>
                  <a:pt x="578" y="1015"/>
                  <a:pt x="594" y="1010"/>
                </a:cubicBezTo>
                <a:cubicBezTo>
                  <a:pt x="603" y="996"/>
                  <a:pt x="615" y="1000"/>
                  <a:pt x="627" y="992"/>
                </a:cubicBezTo>
                <a:cubicBezTo>
                  <a:pt x="653" y="975"/>
                  <a:pt x="687" y="975"/>
                  <a:pt x="717" y="971"/>
                </a:cubicBezTo>
                <a:cubicBezTo>
                  <a:pt x="734" y="960"/>
                  <a:pt x="737" y="962"/>
                  <a:pt x="759" y="965"/>
                </a:cubicBezTo>
                <a:cubicBezTo>
                  <a:pt x="792" y="961"/>
                  <a:pt x="795" y="953"/>
                  <a:pt x="822" y="944"/>
                </a:cubicBezTo>
                <a:cubicBezTo>
                  <a:pt x="833" y="928"/>
                  <a:pt x="852" y="923"/>
                  <a:pt x="864" y="908"/>
                </a:cubicBezTo>
                <a:cubicBezTo>
                  <a:pt x="877" y="891"/>
                  <a:pt x="882" y="869"/>
                  <a:pt x="897" y="854"/>
                </a:cubicBezTo>
                <a:cubicBezTo>
                  <a:pt x="905" y="829"/>
                  <a:pt x="921" y="817"/>
                  <a:pt x="891" y="797"/>
                </a:cubicBezTo>
                <a:cubicBezTo>
                  <a:pt x="878" y="777"/>
                  <a:pt x="885" y="768"/>
                  <a:pt x="894" y="749"/>
                </a:cubicBezTo>
                <a:cubicBezTo>
                  <a:pt x="906" y="721"/>
                  <a:pt x="902" y="715"/>
                  <a:pt x="939" y="710"/>
                </a:cubicBezTo>
                <a:cubicBezTo>
                  <a:pt x="967" y="701"/>
                  <a:pt x="955" y="663"/>
                  <a:pt x="942" y="644"/>
                </a:cubicBezTo>
                <a:cubicBezTo>
                  <a:pt x="944" y="633"/>
                  <a:pt x="941" y="626"/>
                  <a:pt x="954" y="626"/>
                </a:cubicBezTo>
                <a:cubicBezTo>
                  <a:pt x="964" y="626"/>
                  <a:pt x="984" y="635"/>
                  <a:pt x="984" y="635"/>
                </a:cubicBezTo>
                <a:cubicBezTo>
                  <a:pt x="1006" y="631"/>
                  <a:pt x="995" y="635"/>
                  <a:pt x="1017" y="620"/>
                </a:cubicBezTo>
                <a:cubicBezTo>
                  <a:pt x="1020" y="618"/>
                  <a:pt x="1026" y="614"/>
                  <a:pt x="1026" y="614"/>
                </a:cubicBezTo>
                <a:cubicBezTo>
                  <a:pt x="1035" y="600"/>
                  <a:pt x="1046" y="594"/>
                  <a:pt x="1062" y="590"/>
                </a:cubicBezTo>
                <a:cubicBezTo>
                  <a:pt x="1078" y="541"/>
                  <a:pt x="1030" y="559"/>
                  <a:pt x="981" y="557"/>
                </a:cubicBezTo>
                <a:cubicBezTo>
                  <a:pt x="957" y="549"/>
                  <a:pt x="969" y="552"/>
                  <a:pt x="945" y="548"/>
                </a:cubicBezTo>
                <a:cubicBezTo>
                  <a:pt x="938" y="527"/>
                  <a:pt x="959" y="527"/>
                  <a:pt x="975" y="524"/>
                </a:cubicBezTo>
                <a:cubicBezTo>
                  <a:pt x="979" y="511"/>
                  <a:pt x="982" y="497"/>
                  <a:pt x="990" y="485"/>
                </a:cubicBezTo>
                <a:cubicBezTo>
                  <a:pt x="993" y="474"/>
                  <a:pt x="998" y="466"/>
                  <a:pt x="1002" y="455"/>
                </a:cubicBezTo>
                <a:cubicBezTo>
                  <a:pt x="999" y="445"/>
                  <a:pt x="996" y="443"/>
                  <a:pt x="1002" y="431"/>
                </a:cubicBezTo>
                <a:cubicBezTo>
                  <a:pt x="1005" y="424"/>
                  <a:pt x="1014" y="413"/>
                  <a:pt x="1014" y="413"/>
                </a:cubicBezTo>
                <a:cubicBezTo>
                  <a:pt x="1010" y="385"/>
                  <a:pt x="1004" y="377"/>
                  <a:pt x="978" y="368"/>
                </a:cubicBezTo>
                <a:cubicBezTo>
                  <a:pt x="951" y="327"/>
                  <a:pt x="934" y="322"/>
                  <a:pt x="885" y="317"/>
                </a:cubicBezTo>
                <a:cubicBezTo>
                  <a:pt x="862" y="309"/>
                  <a:pt x="866" y="317"/>
                  <a:pt x="870" y="296"/>
                </a:cubicBezTo>
                <a:cubicBezTo>
                  <a:pt x="868" y="248"/>
                  <a:pt x="864" y="202"/>
                  <a:pt x="858" y="155"/>
                </a:cubicBezTo>
                <a:cubicBezTo>
                  <a:pt x="865" y="134"/>
                  <a:pt x="855" y="104"/>
                  <a:pt x="843" y="86"/>
                </a:cubicBezTo>
                <a:cubicBezTo>
                  <a:pt x="838" y="67"/>
                  <a:pt x="829" y="61"/>
                  <a:pt x="813" y="50"/>
                </a:cubicBezTo>
                <a:cubicBezTo>
                  <a:pt x="788" y="58"/>
                  <a:pt x="786" y="42"/>
                  <a:pt x="780" y="23"/>
                </a:cubicBezTo>
                <a:close/>
              </a:path>
            </a:pathLst>
          </a:custGeom>
          <a:noFill/>
          <a:ln w="25400">
            <a:solidFill>
              <a:schemeClr val="tx1"/>
            </a:solidFill>
            <a:round/>
            <a:headEnd/>
            <a:tailEnd/>
          </a:ln>
        </p:spPr>
        <p:txBody>
          <a:bodyPr/>
          <a:lstStyle/>
          <a:p>
            <a:endParaRPr lang="fr-FR"/>
          </a:p>
        </p:txBody>
      </p:sp>
      <p:cxnSp>
        <p:nvCxnSpPr>
          <p:cNvPr id="27661" name="AutoShape 20"/>
          <p:cNvCxnSpPr>
            <a:cxnSpLocks noChangeShapeType="1"/>
            <a:stCxn id="27660" idx="1"/>
          </p:cNvCxnSpPr>
          <p:nvPr/>
        </p:nvCxnSpPr>
        <p:spPr bwMode="auto">
          <a:xfrm flipV="1">
            <a:off x="5265738" y="2503488"/>
            <a:ext cx="2197100" cy="962025"/>
          </a:xfrm>
          <a:prstGeom prst="straightConnector1">
            <a:avLst/>
          </a:prstGeom>
          <a:noFill/>
          <a:ln w="19050">
            <a:solidFill>
              <a:schemeClr val="tx1"/>
            </a:solidFill>
            <a:round/>
            <a:headEnd/>
            <a:tailEnd/>
          </a:ln>
        </p:spPr>
      </p:cxnSp>
      <p:cxnSp>
        <p:nvCxnSpPr>
          <p:cNvPr id="27662" name="AutoShape 21"/>
          <p:cNvCxnSpPr>
            <a:cxnSpLocks noChangeShapeType="1"/>
            <a:stCxn id="27660" idx="22"/>
          </p:cNvCxnSpPr>
          <p:nvPr/>
        </p:nvCxnSpPr>
        <p:spPr bwMode="auto">
          <a:xfrm>
            <a:off x="5211763" y="3608388"/>
            <a:ext cx="2251075" cy="739775"/>
          </a:xfrm>
          <a:prstGeom prst="straightConnector1">
            <a:avLst/>
          </a:prstGeom>
          <a:noFill/>
          <a:ln w="19050">
            <a:solidFill>
              <a:schemeClr val="tx1"/>
            </a:solidFill>
            <a:round/>
            <a:headEnd/>
            <a:tailEnd/>
          </a:ln>
        </p:spPr>
      </p:cxnSp>
      <p:pic>
        <p:nvPicPr>
          <p:cNvPr id="27663" name="Picture 24" descr="Carte_Pedopaysage"/>
          <p:cNvPicPr>
            <a:picLocks noChangeAspect="1" noChangeArrowheads="1"/>
          </p:cNvPicPr>
          <p:nvPr/>
        </p:nvPicPr>
        <p:blipFill>
          <a:blip r:embed="rId6"/>
          <a:srcRect/>
          <a:stretch>
            <a:fillRect/>
          </a:stretch>
        </p:blipFill>
        <p:spPr bwMode="auto">
          <a:xfrm>
            <a:off x="609600" y="2424113"/>
            <a:ext cx="2225675" cy="1912937"/>
          </a:xfrm>
          <a:prstGeom prst="rect">
            <a:avLst/>
          </a:prstGeom>
          <a:noFill/>
          <a:ln w="38100">
            <a:solidFill>
              <a:srgbClr val="FF0000"/>
            </a:solidFill>
            <a:miter lim="800000"/>
            <a:headEnd/>
            <a:tailEnd/>
          </a:ln>
        </p:spPr>
      </p:pic>
      <p:sp>
        <p:nvSpPr>
          <p:cNvPr id="27664" name="Rectangle 26"/>
          <p:cNvSpPr>
            <a:spLocks noChangeArrowheads="1"/>
          </p:cNvSpPr>
          <p:nvPr/>
        </p:nvSpPr>
        <p:spPr bwMode="auto">
          <a:xfrm>
            <a:off x="931863" y="3114675"/>
            <a:ext cx="349250" cy="476250"/>
          </a:xfrm>
          <a:prstGeom prst="rect">
            <a:avLst/>
          </a:prstGeom>
          <a:noFill/>
          <a:ln w="25400">
            <a:solidFill>
              <a:schemeClr val="tx1"/>
            </a:solidFill>
            <a:miter lim="800000"/>
            <a:headEnd/>
            <a:tailEnd/>
          </a:ln>
        </p:spPr>
        <p:txBody>
          <a:bodyPr wrap="none" anchor="ctr"/>
          <a:lstStyle/>
          <a:p>
            <a:endParaRPr lang="fr-FR" b="1">
              <a:latin typeface="Calibri" pitchFamily="34" charset="0"/>
            </a:endParaRPr>
          </a:p>
        </p:txBody>
      </p:sp>
      <p:sp>
        <p:nvSpPr>
          <p:cNvPr id="62" name="Text Box 27"/>
          <p:cNvSpPr txBox="1">
            <a:spLocks noChangeArrowheads="1"/>
          </p:cNvSpPr>
          <p:nvPr/>
        </p:nvSpPr>
        <p:spPr bwMode="auto">
          <a:xfrm>
            <a:off x="987425" y="4516438"/>
            <a:ext cx="1631950" cy="307975"/>
          </a:xfrm>
          <a:prstGeom prst="rect">
            <a:avLst/>
          </a:prstGeom>
          <a:noFill/>
          <a:ln>
            <a:noFill/>
          </a:ln>
          <a:effectLs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fontAlgn="auto" hangingPunct="1">
              <a:spcBef>
                <a:spcPts val="0"/>
              </a:spcBef>
              <a:spcAft>
                <a:spcPts val="0"/>
              </a:spcAft>
              <a:defRPr/>
            </a:pPr>
            <a:r>
              <a:rPr lang="fr-FR" sz="1400" b="1" smtClean="0">
                <a:latin typeface="+mn-lt"/>
                <a:cs typeface="Arial" charset="0"/>
              </a:rPr>
              <a:t>1/250 000</a:t>
            </a:r>
          </a:p>
        </p:txBody>
      </p:sp>
      <p:sp>
        <p:nvSpPr>
          <p:cNvPr id="63" name="Text Box 28"/>
          <p:cNvSpPr txBox="1">
            <a:spLocks noChangeArrowheads="1"/>
          </p:cNvSpPr>
          <p:nvPr/>
        </p:nvSpPr>
        <p:spPr bwMode="auto">
          <a:xfrm>
            <a:off x="304800" y="4721225"/>
            <a:ext cx="2786063" cy="306388"/>
          </a:xfrm>
          <a:prstGeom prst="rect">
            <a:avLst/>
          </a:prstGeom>
          <a:noFill/>
          <a:ln>
            <a:noFill/>
          </a:ln>
          <a:effectLst/>
          <a:extLst/>
        </p:spPr>
        <p:txBody>
          <a:bodyPr lIns="54000" rIns="54000">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fontAlgn="auto" hangingPunct="1">
              <a:spcBef>
                <a:spcPts val="0"/>
              </a:spcBef>
              <a:spcAft>
                <a:spcPts val="0"/>
              </a:spcAft>
              <a:defRPr/>
            </a:pPr>
            <a:r>
              <a:rPr lang="fr-FR" sz="1400" b="1" dirty="0" err="1" smtClean="0">
                <a:latin typeface="+mn-lt"/>
                <a:cs typeface="Arial" charset="0"/>
              </a:rPr>
              <a:t>Regions</a:t>
            </a:r>
            <a:r>
              <a:rPr lang="fr-FR" sz="1400" b="1" dirty="0" smtClean="0">
                <a:latin typeface="+mn-lt"/>
                <a:cs typeface="Arial" charset="0"/>
              </a:rPr>
              <a:t>, </a:t>
            </a:r>
            <a:r>
              <a:rPr lang="fr-FR" sz="1400" b="1" dirty="0" err="1" smtClean="0">
                <a:latin typeface="+mn-lt"/>
                <a:cs typeface="Arial" charset="0"/>
              </a:rPr>
              <a:t>Departements</a:t>
            </a:r>
            <a:endParaRPr lang="fr-FR" sz="1400" b="1" dirty="0" smtClean="0">
              <a:latin typeface="+mn-lt"/>
              <a:cs typeface="Arial" charset="0"/>
            </a:endParaRPr>
          </a:p>
        </p:txBody>
      </p:sp>
      <p:sp>
        <p:nvSpPr>
          <p:cNvPr id="64" name="Text Box 29"/>
          <p:cNvSpPr txBox="1">
            <a:spLocks noChangeArrowheads="1"/>
          </p:cNvSpPr>
          <p:nvPr/>
        </p:nvSpPr>
        <p:spPr bwMode="auto">
          <a:xfrm>
            <a:off x="381000" y="1547813"/>
            <a:ext cx="2667000" cy="646112"/>
          </a:xfrm>
          <a:prstGeom prst="rect">
            <a:avLst/>
          </a:prstGeom>
          <a:noFill/>
          <a:ln>
            <a:noFill/>
          </a:ln>
          <a:effectLst/>
          <a:extLst/>
        </p:spPr>
        <p:txBody>
          <a:bodyPr lIns="54000" rIns="54000">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fontAlgn="auto" hangingPunct="1">
              <a:spcBef>
                <a:spcPts val="0"/>
              </a:spcBef>
              <a:spcAft>
                <a:spcPts val="0"/>
              </a:spcAft>
              <a:buClr>
                <a:srgbClr val="4FD365"/>
              </a:buClr>
              <a:defRPr/>
            </a:pPr>
            <a:r>
              <a:rPr lang="fr-FR" b="1" dirty="0" err="1" smtClean="0">
                <a:solidFill>
                  <a:schemeClr val="tx2"/>
                </a:solidFill>
                <a:latin typeface="+mn-lt"/>
                <a:cs typeface="Arial" charset="0"/>
              </a:rPr>
              <a:t>Regional</a:t>
            </a:r>
            <a:r>
              <a:rPr lang="fr-FR" b="1" dirty="0" smtClean="0">
                <a:solidFill>
                  <a:schemeClr val="tx2"/>
                </a:solidFill>
                <a:latin typeface="+mn-lt"/>
                <a:cs typeface="Arial" charset="0"/>
              </a:rPr>
              <a:t> </a:t>
            </a:r>
            <a:r>
              <a:rPr lang="fr-FR" b="1" dirty="0" err="1" smtClean="0">
                <a:solidFill>
                  <a:schemeClr val="tx2"/>
                </a:solidFill>
                <a:latin typeface="+mn-lt"/>
                <a:cs typeface="Arial" charset="0"/>
              </a:rPr>
              <a:t>Soil</a:t>
            </a:r>
            <a:r>
              <a:rPr lang="fr-FR" b="1" dirty="0" smtClean="0">
                <a:solidFill>
                  <a:schemeClr val="tx2"/>
                </a:solidFill>
                <a:latin typeface="+mn-lt"/>
                <a:cs typeface="Arial" charset="0"/>
              </a:rPr>
              <a:t> Inventories</a:t>
            </a:r>
          </a:p>
        </p:txBody>
      </p:sp>
      <p:cxnSp>
        <p:nvCxnSpPr>
          <p:cNvPr id="27668" name="AutoShape 30"/>
          <p:cNvCxnSpPr>
            <a:cxnSpLocks noChangeShapeType="1"/>
            <a:stCxn id="27664" idx="0"/>
          </p:cNvCxnSpPr>
          <p:nvPr/>
        </p:nvCxnSpPr>
        <p:spPr bwMode="auto">
          <a:xfrm flipV="1">
            <a:off x="1106488" y="2268538"/>
            <a:ext cx="3571875" cy="833437"/>
          </a:xfrm>
          <a:prstGeom prst="straightConnector1">
            <a:avLst/>
          </a:prstGeom>
          <a:noFill/>
          <a:ln w="19050">
            <a:solidFill>
              <a:schemeClr val="tx1"/>
            </a:solidFill>
            <a:round/>
            <a:headEnd/>
            <a:tailEnd/>
          </a:ln>
        </p:spPr>
      </p:cxnSp>
      <p:cxnSp>
        <p:nvCxnSpPr>
          <p:cNvPr id="27669" name="AutoShape 31"/>
          <p:cNvCxnSpPr>
            <a:cxnSpLocks noChangeShapeType="1"/>
            <a:stCxn id="27664" idx="2"/>
          </p:cNvCxnSpPr>
          <p:nvPr/>
        </p:nvCxnSpPr>
        <p:spPr bwMode="auto">
          <a:xfrm>
            <a:off x="1106488" y="3603625"/>
            <a:ext cx="3571875" cy="852488"/>
          </a:xfrm>
          <a:prstGeom prst="straightConnector1">
            <a:avLst/>
          </a:prstGeom>
          <a:noFill/>
          <a:ln w="19050">
            <a:solidFill>
              <a:schemeClr val="tx1"/>
            </a:solidFill>
            <a:round/>
            <a:headEnd/>
            <a:tailEnd/>
          </a:ln>
        </p:spPr>
      </p:cxnSp>
      <p:sp>
        <p:nvSpPr>
          <p:cNvPr id="67" name="Text Box 37"/>
          <p:cNvSpPr txBox="1">
            <a:spLocks noChangeArrowheads="1"/>
          </p:cNvSpPr>
          <p:nvPr/>
        </p:nvSpPr>
        <p:spPr bwMode="auto">
          <a:xfrm>
            <a:off x="785813" y="5094288"/>
            <a:ext cx="6359525" cy="646112"/>
          </a:xfrm>
          <a:prstGeom prst="rect">
            <a:avLst/>
          </a:prstGeom>
          <a:solidFill>
            <a:schemeClr val="bg1"/>
          </a:solidFill>
          <a:ln>
            <a:noFill/>
          </a:ln>
          <a:effectLs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285750" indent="-285750" eaLnBrk="1" fontAlgn="auto" hangingPunct="1">
              <a:spcBef>
                <a:spcPts val="0"/>
              </a:spcBef>
              <a:spcAft>
                <a:spcPts val="0"/>
              </a:spcAft>
              <a:buFont typeface="Arial" pitchFamily="34" charset="0"/>
              <a:buChar char="•"/>
              <a:defRPr/>
            </a:pPr>
            <a:r>
              <a:rPr lang="fr-FR" dirty="0" err="1" smtClean="0">
                <a:latin typeface="+mn-lt"/>
              </a:rPr>
              <a:t>Identify</a:t>
            </a:r>
            <a:r>
              <a:rPr lang="fr-FR" dirty="0" smtClean="0">
                <a:latin typeface="+mn-lt"/>
              </a:rPr>
              <a:t>, </a:t>
            </a:r>
            <a:r>
              <a:rPr lang="fr-FR" dirty="0" err="1" smtClean="0">
                <a:latin typeface="+mn-lt"/>
              </a:rPr>
              <a:t>define</a:t>
            </a:r>
            <a:r>
              <a:rPr lang="fr-FR" dirty="0" smtClean="0">
                <a:latin typeface="+mn-lt"/>
              </a:rPr>
              <a:t> et </a:t>
            </a:r>
            <a:r>
              <a:rPr lang="fr-FR" dirty="0" err="1" smtClean="0">
                <a:latin typeface="+mn-lt"/>
              </a:rPr>
              <a:t>locate</a:t>
            </a:r>
            <a:r>
              <a:rPr lang="fr-FR" dirty="0" smtClean="0">
                <a:latin typeface="+mn-lt"/>
              </a:rPr>
              <a:t> the main </a:t>
            </a:r>
            <a:r>
              <a:rPr lang="fr-FR" dirty="0" err="1" smtClean="0">
                <a:latin typeface="+mn-lt"/>
              </a:rPr>
              <a:t>soil</a:t>
            </a:r>
            <a:r>
              <a:rPr lang="fr-FR" dirty="0" smtClean="0">
                <a:latin typeface="+mn-lt"/>
              </a:rPr>
              <a:t> types</a:t>
            </a:r>
            <a:endParaRPr lang="fr-FR" b="1" dirty="0" smtClean="0">
              <a:latin typeface="+mn-lt"/>
            </a:endParaRPr>
          </a:p>
          <a:p>
            <a:pPr marL="285750" indent="-285750" eaLnBrk="1" fontAlgn="auto" hangingPunct="1">
              <a:spcBef>
                <a:spcPts val="0"/>
              </a:spcBef>
              <a:spcAft>
                <a:spcPts val="0"/>
              </a:spcAft>
              <a:buFont typeface="Arial" pitchFamily="34" charset="0"/>
              <a:buChar char="•"/>
              <a:defRPr/>
            </a:pPr>
            <a:r>
              <a:rPr lang="fr-FR" dirty="0" err="1" smtClean="0">
                <a:latin typeface="+mn-lt"/>
              </a:rPr>
              <a:t>Evaluate</a:t>
            </a:r>
            <a:r>
              <a:rPr lang="fr-FR" dirty="0" smtClean="0">
                <a:latin typeface="+mn-lt"/>
              </a:rPr>
              <a:t> </a:t>
            </a:r>
            <a:r>
              <a:rPr lang="fr-FR" b="1" dirty="0" smtClean="0">
                <a:latin typeface="+mn-lt"/>
              </a:rPr>
              <a:t>aptitudes of </a:t>
            </a:r>
            <a:r>
              <a:rPr lang="fr-FR" b="1" dirty="0" err="1" smtClean="0">
                <a:latin typeface="+mn-lt"/>
              </a:rPr>
              <a:t>soils</a:t>
            </a:r>
            <a:r>
              <a:rPr lang="fr-FR" b="1" dirty="0" smtClean="0">
                <a:latin typeface="+mn-lt"/>
              </a:rPr>
              <a:t> and </a:t>
            </a:r>
            <a:r>
              <a:rPr lang="fr-FR" b="1" dirty="0" err="1" smtClean="0">
                <a:latin typeface="+mn-lt"/>
              </a:rPr>
              <a:t>risks</a:t>
            </a:r>
            <a:r>
              <a:rPr lang="fr-FR" b="1" dirty="0" smtClean="0">
                <a:latin typeface="+mn-lt"/>
              </a:rPr>
              <a:t> for </a:t>
            </a:r>
            <a:r>
              <a:rPr lang="fr-FR" b="1" dirty="0" err="1" smtClean="0">
                <a:latin typeface="+mn-lt"/>
              </a:rPr>
              <a:t>different</a:t>
            </a:r>
            <a:r>
              <a:rPr lang="fr-FR" b="1" dirty="0" smtClean="0">
                <a:latin typeface="+mn-lt"/>
              </a:rPr>
              <a:t> uses</a:t>
            </a:r>
          </a:p>
        </p:txBody>
      </p:sp>
      <p:sp>
        <p:nvSpPr>
          <p:cNvPr id="27671"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27672"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Inventaire, Gestion et Conservation des Sols (IGCS)</a:t>
            </a:r>
          </a:p>
        </p:txBody>
      </p:sp>
      <p:pic>
        <p:nvPicPr>
          <p:cNvPr id="29698" name="Picture 6" descr="logo_ GIS-SO"/>
          <p:cNvPicPr>
            <a:picLocks noChangeAspect="1" noChangeArrowheads="1"/>
          </p:cNvPicPr>
          <p:nvPr/>
        </p:nvPicPr>
        <p:blipFill>
          <a:blip r:embed="rId3"/>
          <a:srcRect/>
          <a:stretch>
            <a:fillRect/>
          </a:stretch>
        </p:blipFill>
        <p:spPr bwMode="auto">
          <a:xfrm>
            <a:off x="8039100" y="239713"/>
            <a:ext cx="874713" cy="1270000"/>
          </a:xfrm>
          <a:prstGeom prst="rect">
            <a:avLst/>
          </a:prstGeom>
          <a:noFill/>
          <a:ln w="9525">
            <a:noFill/>
            <a:miter lim="800000"/>
            <a:headEnd/>
            <a:tailEnd/>
          </a:ln>
        </p:spPr>
      </p:pic>
      <p:sp>
        <p:nvSpPr>
          <p:cNvPr id="14" name="ZoneTexte 13"/>
          <p:cNvSpPr txBox="1"/>
          <p:nvPr/>
        </p:nvSpPr>
        <p:spPr>
          <a:xfrm>
            <a:off x="392113" y="1330325"/>
            <a:ext cx="8615362" cy="460375"/>
          </a:xfrm>
          <a:prstGeom prst="rect">
            <a:avLst/>
          </a:prstGeom>
          <a:noFill/>
        </p:spPr>
        <p:txBody>
          <a:bodyPr>
            <a:spAutoFit/>
          </a:bodyPr>
          <a:lstStyle/>
          <a:p>
            <a:pPr fontAlgn="auto">
              <a:spcBef>
                <a:spcPts val="0"/>
              </a:spcBef>
              <a:spcAft>
                <a:spcPts val="0"/>
              </a:spcAft>
              <a:defRPr/>
            </a:pPr>
            <a:r>
              <a:rPr lang="fr-FR" i="1" dirty="0" err="1">
                <a:latin typeface="+mj-lt"/>
                <a:ea typeface="ＭＳ Ｐゴシック" charset="-128"/>
              </a:rPr>
              <a:t>What</a:t>
            </a:r>
            <a:r>
              <a:rPr lang="fr-FR" i="1" dirty="0">
                <a:latin typeface="+mj-lt"/>
                <a:ea typeface="ＭＳ Ｐゴシック" charset="-128"/>
              </a:rPr>
              <a:t> </a:t>
            </a:r>
            <a:r>
              <a:rPr lang="fr-FR" i="1" dirty="0" err="1">
                <a:latin typeface="+mj-lt"/>
                <a:ea typeface="ＭＳ Ｐゴシック" charset="-128"/>
              </a:rPr>
              <a:t>is</a:t>
            </a:r>
            <a:r>
              <a:rPr lang="fr-FR" i="1" dirty="0">
                <a:latin typeface="+mj-lt"/>
                <a:ea typeface="ＭＳ Ｐゴシック" charset="-128"/>
              </a:rPr>
              <a:t> a </a:t>
            </a:r>
            <a:r>
              <a:rPr lang="fr-FR" i="1" dirty="0" err="1">
                <a:latin typeface="+mj-lt"/>
                <a:ea typeface="ＭＳ Ｐゴシック" charset="-128"/>
              </a:rPr>
              <a:t>regional</a:t>
            </a:r>
            <a:r>
              <a:rPr lang="fr-FR" i="1" dirty="0">
                <a:latin typeface="+mj-lt"/>
                <a:ea typeface="ＭＳ Ｐゴシック" charset="-128"/>
              </a:rPr>
              <a:t> </a:t>
            </a:r>
            <a:r>
              <a:rPr lang="fr-FR" i="1" dirty="0" err="1">
                <a:latin typeface="+mj-lt"/>
                <a:ea typeface="ＭＳ Ｐゴシック" charset="-128"/>
              </a:rPr>
              <a:t>soil</a:t>
            </a:r>
            <a:r>
              <a:rPr lang="fr-FR" i="1" dirty="0">
                <a:latin typeface="+mj-lt"/>
                <a:ea typeface="ＭＳ Ｐゴシック" charset="-128"/>
              </a:rPr>
              <a:t> </a:t>
            </a:r>
            <a:r>
              <a:rPr lang="fr-FR" i="1" dirty="0" err="1">
                <a:latin typeface="+mj-lt"/>
                <a:ea typeface="ＭＳ Ｐゴシック" charset="-128"/>
              </a:rPr>
              <a:t>inventory</a:t>
            </a:r>
            <a:r>
              <a:rPr lang="fr-FR" i="1" dirty="0">
                <a:latin typeface="+mj-lt"/>
                <a:ea typeface="ＭＳ Ｐゴシック" charset="-128"/>
              </a:rPr>
              <a:t>?</a:t>
            </a:r>
          </a:p>
        </p:txBody>
      </p:sp>
      <p:pic>
        <p:nvPicPr>
          <p:cNvPr id="29700" name="Picture 2" descr="carte"/>
          <p:cNvPicPr>
            <a:picLocks noChangeAspect="1" noChangeArrowheads="1"/>
          </p:cNvPicPr>
          <p:nvPr/>
        </p:nvPicPr>
        <p:blipFill>
          <a:blip r:embed="rId4"/>
          <a:srcRect/>
          <a:stretch>
            <a:fillRect/>
          </a:stretch>
        </p:blipFill>
        <p:spPr bwMode="auto">
          <a:xfrm>
            <a:off x="122238" y="2405063"/>
            <a:ext cx="4613275" cy="3463925"/>
          </a:xfrm>
          <a:prstGeom prst="rect">
            <a:avLst/>
          </a:prstGeom>
          <a:noFill/>
          <a:ln w="9525">
            <a:noFill/>
            <a:miter lim="800000"/>
            <a:headEnd/>
            <a:tailEnd/>
          </a:ln>
        </p:spPr>
      </p:pic>
      <p:pic>
        <p:nvPicPr>
          <p:cNvPr id="29701" name="Picture 4" descr="donesol"/>
          <p:cNvPicPr>
            <a:picLocks noChangeAspect="1" noChangeArrowheads="1"/>
          </p:cNvPicPr>
          <p:nvPr/>
        </p:nvPicPr>
        <p:blipFill>
          <a:blip r:embed="rId5">
            <a:lum bright="-24000" contrast="42000"/>
          </a:blip>
          <a:srcRect r="37349"/>
          <a:stretch>
            <a:fillRect/>
          </a:stretch>
        </p:blipFill>
        <p:spPr bwMode="auto">
          <a:xfrm>
            <a:off x="4814888" y="2414588"/>
            <a:ext cx="4227512" cy="3449637"/>
          </a:xfrm>
          <a:prstGeom prst="rect">
            <a:avLst/>
          </a:prstGeom>
          <a:noFill/>
          <a:ln w="9525">
            <a:solidFill>
              <a:srgbClr val="000000"/>
            </a:solidFill>
            <a:miter lim="800000"/>
            <a:headEnd/>
            <a:tailEnd/>
          </a:ln>
        </p:spPr>
      </p:pic>
      <p:sp>
        <p:nvSpPr>
          <p:cNvPr id="29702" name="AutoShape 9"/>
          <p:cNvSpPr>
            <a:spLocks noChangeArrowheads="1"/>
          </p:cNvSpPr>
          <p:nvPr/>
        </p:nvSpPr>
        <p:spPr bwMode="auto">
          <a:xfrm>
            <a:off x="4394200" y="3621088"/>
            <a:ext cx="792163" cy="636587"/>
          </a:xfrm>
          <a:prstGeom prst="rightArrow">
            <a:avLst>
              <a:gd name="adj1" fmla="val 50000"/>
              <a:gd name="adj2" fmla="val 25326"/>
            </a:avLst>
          </a:prstGeom>
          <a:solidFill>
            <a:srgbClr val="FFC000"/>
          </a:solidFill>
          <a:ln w="9525">
            <a:solidFill>
              <a:srgbClr val="CC3300"/>
            </a:solidFill>
            <a:miter lim="800000"/>
            <a:headEnd/>
            <a:tailEnd/>
          </a:ln>
        </p:spPr>
        <p:txBody>
          <a:bodyPr wrap="none" anchor="ctr"/>
          <a:lstStyle/>
          <a:p>
            <a:endParaRPr lang="fr-FR">
              <a:latin typeface="Calibri" pitchFamily="34" charset="0"/>
            </a:endParaRPr>
          </a:p>
        </p:txBody>
      </p:sp>
      <p:sp>
        <p:nvSpPr>
          <p:cNvPr id="29703" name="Rectangle 11"/>
          <p:cNvSpPr>
            <a:spLocks noChangeArrowheads="1"/>
          </p:cNvSpPr>
          <p:nvPr/>
        </p:nvSpPr>
        <p:spPr bwMode="auto">
          <a:xfrm>
            <a:off x="2836863" y="1747838"/>
            <a:ext cx="3813175" cy="461962"/>
          </a:xfrm>
          <a:prstGeom prst="rect">
            <a:avLst/>
          </a:prstGeom>
          <a:noFill/>
          <a:ln w="9525">
            <a:noFill/>
            <a:miter lim="800000"/>
            <a:headEnd/>
            <a:tailEnd/>
          </a:ln>
        </p:spPr>
        <p:txBody>
          <a:bodyPr wrap="none">
            <a:spAutoFit/>
          </a:bodyPr>
          <a:lstStyle/>
          <a:p>
            <a:r>
              <a:rPr lang="fr-FR">
                <a:latin typeface="Calibri" pitchFamily="34" charset="0"/>
              </a:rPr>
              <a:t>A soil map </a:t>
            </a:r>
            <a:r>
              <a:rPr lang="fr-FR" u="sng">
                <a:latin typeface="Calibri" pitchFamily="34" charset="0"/>
              </a:rPr>
              <a:t>and</a:t>
            </a:r>
            <a:r>
              <a:rPr lang="fr-FR">
                <a:latin typeface="Calibri" pitchFamily="34" charset="0"/>
              </a:rPr>
              <a:t> a database</a:t>
            </a:r>
            <a:endParaRPr lang="fr-FR" b="1">
              <a:latin typeface="Calibri" pitchFamily="34" charset="0"/>
            </a:endParaRPr>
          </a:p>
        </p:txBody>
      </p:sp>
      <p:sp>
        <p:nvSpPr>
          <p:cNvPr id="29704"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29705"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
        <p:nvSpPr>
          <p:cNvPr id="29706" name="ZoneTexte 9"/>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A multi-scale soil mapping framework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DoneSol</a:t>
            </a:r>
          </a:p>
        </p:txBody>
      </p:sp>
      <p:sp>
        <p:nvSpPr>
          <p:cNvPr id="31746" name="ZoneTexte 9"/>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The French national database on spatial pedological information</a:t>
            </a:r>
          </a:p>
        </p:txBody>
      </p:sp>
      <p:pic>
        <p:nvPicPr>
          <p:cNvPr id="31747" name="Picture 6" descr="logo_ GIS-SO"/>
          <p:cNvPicPr>
            <a:picLocks noChangeAspect="1" noChangeArrowheads="1"/>
          </p:cNvPicPr>
          <p:nvPr/>
        </p:nvPicPr>
        <p:blipFill>
          <a:blip r:embed="rId3"/>
          <a:srcRect/>
          <a:stretch>
            <a:fillRect/>
          </a:stretch>
        </p:blipFill>
        <p:spPr bwMode="auto">
          <a:xfrm>
            <a:off x="8039100" y="239713"/>
            <a:ext cx="874713" cy="1270000"/>
          </a:xfrm>
          <a:prstGeom prst="rect">
            <a:avLst/>
          </a:prstGeom>
          <a:noFill/>
          <a:ln w="9525">
            <a:noFill/>
            <a:miter lim="800000"/>
            <a:headEnd/>
            <a:tailEnd/>
          </a:ln>
        </p:spPr>
      </p:pic>
      <p:pic>
        <p:nvPicPr>
          <p:cNvPr id="31748" name="Picture 2"/>
          <p:cNvPicPr>
            <a:picLocks noChangeAspect="1" noChangeArrowheads="1"/>
          </p:cNvPicPr>
          <p:nvPr/>
        </p:nvPicPr>
        <p:blipFill>
          <a:blip r:embed="rId4"/>
          <a:srcRect/>
          <a:stretch>
            <a:fillRect/>
          </a:stretch>
        </p:blipFill>
        <p:spPr bwMode="auto">
          <a:xfrm>
            <a:off x="574675" y="1587500"/>
            <a:ext cx="8078788" cy="4541838"/>
          </a:xfrm>
          <a:prstGeom prst="rect">
            <a:avLst/>
          </a:prstGeom>
          <a:noFill/>
          <a:ln w="9525">
            <a:solidFill>
              <a:schemeClr val="tx1"/>
            </a:solidFill>
            <a:miter lim="800000"/>
            <a:headEnd/>
            <a:tailEnd/>
          </a:ln>
        </p:spPr>
      </p:pic>
      <p:sp>
        <p:nvSpPr>
          <p:cNvPr id="31749"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31750"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ZoneTexte 14"/>
          <p:cNvSpPr txBox="1">
            <a:spLocks noChangeArrowheads="1"/>
          </p:cNvSpPr>
          <p:nvPr/>
        </p:nvSpPr>
        <p:spPr bwMode="auto">
          <a:xfrm>
            <a:off x="827088" y="2849563"/>
            <a:ext cx="2376487" cy="1014412"/>
          </a:xfrm>
          <a:prstGeom prst="rect">
            <a:avLst/>
          </a:prstGeom>
          <a:noFill/>
          <a:ln w="9525">
            <a:noFill/>
            <a:miter lim="800000"/>
            <a:headEnd/>
            <a:tailEnd/>
          </a:ln>
        </p:spPr>
        <p:txBody>
          <a:bodyPr>
            <a:spAutoFit/>
          </a:bodyPr>
          <a:lstStyle/>
          <a:p>
            <a:r>
              <a:rPr lang="fr-FR" sz="6000">
                <a:solidFill>
                  <a:srgbClr val="C5DD01"/>
                </a:solidFill>
                <a:cs typeface="Arial" charset="0"/>
              </a:rPr>
              <a:t>_02.2</a:t>
            </a:r>
          </a:p>
        </p:txBody>
      </p:sp>
      <p:sp>
        <p:nvSpPr>
          <p:cNvPr id="33794" name="ZoneTexte 7"/>
          <p:cNvSpPr txBox="1">
            <a:spLocks noChangeArrowheads="1"/>
          </p:cNvSpPr>
          <p:nvPr/>
        </p:nvSpPr>
        <p:spPr bwMode="auto">
          <a:xfrm>
            <a:off x="1298575" y="4859338"/>
            <a:ext cx="7394575" cy="369887"/>
          </a:xfrm>
          <a:prstGeom prst="rect">
            <a:avLst/>
          </a:prstGeom>
          <a:noFill/>
          <a:ln w="9525">
            <a:noFill/>
            <a:miter lim="800000"/>
            <a:headEnd/>
            <a:tailEnd/>
          </a:ln>
        </p:spPr>
        <p:txBody>
          <a:bodyPr>
            <a:spAutoFit/>
          </a:bodyPr>
          <a:lstStyle/>
          <a:p>
            <a:r>
              <a:rPr lang="fr-FR" b="1">
                <a:solidFill>
                  <a:srgbClr val="C5DD01"/>
                </a:solidFill>
                <a:cs typeface="Arial" charset="0"/>
              </a:rPr>
              <a:t>Soil monitoring: « Réseau de Mesures de la Qualité des Sols »</a:t>
            </a:r>
          </a:p>
        </p:txBody>
      </p:sp>
      <p:sp>
        <p:nvSpPr>
          <p:cNvPr id="33795" name="ZoneTexte 12"/>
          <p:cNvSpPr txBox="1">
            <a:spLocks noChangeArrowheads="1"/>
          </p:cNvSpPr>
          <p:nvPr/>
        </p:nvSpPr>
        <p:spPr bwMode="auto">
          <a:xfrm>
            <a:off x="1298575" y="4097338"/>
            <a:ext cx="6769100" cy="584200"/>
          </a:xfrm>
          <a:prstGeom prst="rect">
            <a:avLst/>
          </a:prstGeom>
          <a:noFill/>
          <a:ln w="9525">
            <a:noFill/>
            <a:miter lim="800000"/>
            <a:headEnd/>
            <a:tailEnd/>
          </a:ln>
        </p:spPr>
        <p:txBody>
          <a:bodyPr>
            <a:spAutoFit/>
          </a:bodyPr>
          <a:lstStyle/>
          <a:p>
            <a:r>
              <a:rPr lang="fr-FR" sz="3200" b="1">
                <a:solidFill>
                  <a:schemeClr val="bg1"/>
                </a:solidFill>
                <a:cs typeface="Arial" charset="0"/>
              </a:rPr>
              <a:t>The GIS Sol programmes</a:t>
            </a:r>
          </a:p>
        </p:txBody>
      </p:sp>
      <p:sp>
        <p:nvSpPr>
          <p:cNvPr id="33796"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33797"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4"/>
          <p:cNvGrpSpPr>
            <a:grpSpLocks noChangeAspect="1"/>
          </p:cNvGrpSpPr>
          <p:nvPr/>
        </p:nvGrpSpPr>
        <p:grpSpPr bwMode="auto">
          <a:xfrm>
            <a:off x="258763" y="1962150"/>
            <a:ext cx="1814512" cy="1803400"/>
            <a:chOff x="930" y="981"/>
            <a:chExt cx="3157" cy="3136"/>
          </a:xfrm>
        </p:grpSpPr>
        <p:pic>
          <p:nvPicPr>
            <p:cNvPr id="34826" name="Picture 23"/>
            <p:cNvPicPr>
              <a:picLocks noChangeAspect="1" noChangeArrowheads="1"/>
            </p:cNvPicPr>
            <p:nvPr/>
          </p:nvPicPr>
          <p:blipFill>
            <a:blip r:embed="rId4">
              <a:lum bright="32000" contrast="-20000"/>
              <a:grayscl/>
            </a:blip>
            <a:srcRect r="8821" b="6737"/>
            <a:stretch>
              <a:fillRect/>
            </a:stretch>
          </p:blipFill>
          <p:spPr bwMode="auto">
            <a:xfrm>
              <a:off x="930" y="981"/>
              <a:ext cx="3129" cy="3046"/>
            </a:xfrm>
            <a:prstGeom prst="rect">
              <a:avLst/>
            </a:prstGeom>
            <a:noFill/>
            <a:ln w="9525">
              <a:noFill/>
              <a:miter lim="800000"/>
              <a:headEnd/>
              <a:tailEnd/>
            </a:ln>
          </p:spPr>
        </p:pic>
        <p:pic>
          <p:nvPicPr>
            <p:cNvPr id="34827" name="Picture 20"/>
            <p:cNvPicPr>
              <a:picLocks noChangeAspect="1" noChangeArrowheads="1"/>
            </p:cNvPicPr>
            <p:nvPr/>
          </p:nvPicPr>
          <p:blipFill>
            <a:blip r:embed="rId4">
              <a:lum bright="32000" contrast="-20000"/>
              <a:grayscl/>
            </a:blip>
            <a:srcRect l="88261" t="74991"/>
            <a:stretch>
              <a:fillRect/>
            </a:stretch>
          </p:blipFill>
          <p:spPr bwMode="auto">
            <a:xfrm>
              <a:off x="3709" y="3339"/>
              <a:ext cx="378" cy="778"/>
            </a:xfrm>
            <a:prstGeom prst="rect">
              <a:avLst/>
            </a:prstGeom>
            <a:noFill/>
            <a:ln w="9525">
              <a:noFill/>
              <a:miter lim="800000"/>
              <a:headEnd/>
              <a:tailEnd/>
            </a:ln>
          </p:spPr>
        </p:pic>
      </p:grpSp>
      <p:pic>
        <p:nvPicPr>
          <p:cNvPr id="34818" name="Picture 8"/>
          <p:cNvPicPr>
            <a:picLocks noChangeAspect="1" noChangeArrowheads="1"/>
          </p:cNvPicPr>
          <p:nvPr/>
        </p:nvPicPr>
        <p:blipFill>
          <a:blip r:embed="rId5"/>
          <a:srcRect l="11470" t="2625" r="14096" b="3584"/>
          <a:stretch>
            <a:fillRect/>
          </a:stretch>
        </p:blipFill>
        <p:spPr bwMode="auto">
          <a:xfrm>
            <a:off x="306388" y="4351338"/>
            <a:ext cx="1839912" cy="1709737"/>
          </a:xfrm>
          <a:prstGeom prst="rect">
            <a:avLst/>
          </a:prstGeom>
          <a:noFill/>
          <a:ln w="9525">
            <a:noFill/>
            <a:miter lim="800000"/>
            <a:headEnd/>
            <a:tailEnd/>
          </a:ln>
        </p:spPr>
      </p:pic>
      <p:sp>
        <p:nvSpPr>
          <p:cNvPr id="34819" name="AutoShape 9"/>
          <p:cNvSpPr>
            <a:spLocks noChangeArrowheads="1"/>
          </p:cNvSpPr>
          <p:nvPr/>
        </p:nvSpPr>
        <p:spPr bwMode="auto">
          <a:xfrm rot="5400000">
            <a:off x="1018382" y="3706019"/>
            <a:ext cx="395287" cy="600075"/>
          </a:xfrm>
          <a:custGeom>
            <a:avLst/>
            <a:gdLst>
              <a:gd name="T0" fmla="*/ 296465 w 21600"/>
              <a:gd name="T1" fmla="*/ 0 h 21600"/>
              <a:gd name="T2" fmla="*/ 0 w 21600"/>
              <a:gd name="T3" fmla="*/ 300038 h 21600"/>
              <a:gd name="T4" fmla="*/ 296465 w 21600"/>
              <a:gd name="T5" fmla="*/ 600075 h 21600"/>
              <a:gd name="T6" fmla="*/ 395287 w 21600"/>
              <a:gd name="T7" fmla="*/ 30003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5F5F5F"/>
          </a:solidFill>
          <a:ln w="9525">
            <a:solidFill>
              <a:schemeClr val="tx1"/>
            </a:solidFill>
            <a:miter lim="800000"/>
            <a:headEnd/>
            <a:tailEnd/>
          </a:ln>
        </p:spPr>
        <p:txBody>
          <a:bodyPr wrap="none" anchor="ctr"/>
          <a:lstStyle/>
          <a:p>
            <a:endParaRPr lang="fr-FR"/>
          </a:p>
        </p:txBody>
      </p:sp>
      <p:sp>
        <p:nvSpPr>
          <p:cNvPr id="34820" name="Text Box 10"/>
          <p:cNvSpPr txBox="1">
            <a:spLocks noChangeArrowheads="1"/>
          </p:cNvSpPr>
          <p:nvPr/>
        </p:nvSpPr>
        <p:spPr bwMode="auto">
          <a:xfrm>
            <a:off x="3014663" y="939800"/>
            <a:ext cx="4857750" cy="830263"/>
          </a:xfrm>
          <a:prstGeom prst="rect">
            <a:avLst/>
          </a:prstGeom>
          <a:noFill/>
          <a:ln w="9525">
            <a:noFill/>
            <a:miter lim="800000"/>
            <a:headEnd/>
            <a:tailEnd/>
          </a:ln>
        </p:spPr>
        <p:txBody>
          <a:bodyPr lIns="18000" rIns="18000">
            <a:spAutoFit/>
          </a:bodyPr>
          <a:lstStyle/>
          <a:p>
            <a:pPr algn="r" eaLnBrk="0" hangingPunct="0"/>
            <a:r>
              <a:rPr lang="fr-FR" sz="2400" b="1">
                <a:solidFill>
                  <a:srgbClr val="C5DD01"/>
                </a:solidFill>
                <a:cs typeface="Arial" charset="0"/>
              </a:rPr>
              <a:t>« Monitoring the soil quality of French soils » </a:t>
            </a:r>
          </a:p>
        </p:txBody>
      </p:sp>
      <p:sp>
        <p:nvSpPr>
          <p:cNvPr id="34821"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34822" name="Picture 6" descr="logo_ GIS-SO"/>
          <p:cNvPicPr>
            <a:picLocks noChangeAspect="1" noChangeArrowheads="1"/>
          </p:cNvPicPr>
          <p:nvPr/>
        </p:nvPicPr>
        <p:blipFill>
          <a:blip r:embed="rId6"/>
          <a:srcRect/>
          <a:stretch>
            <a:fillRect/>
          </a:stretch>
        </p:blipFill>
        <p:spPr bwMode="auto">
          <a:xfrm>
            <a:off x="7904163" y="103188"/>
            <a:ext cx="874712" cy="1270000"/>
          </a:xfrm>
          <a:prstGeom prst="rect">
            <a:avLst/>
          </a:prstGeom>
          <a:noFill/>
          <a:ln w="9525">
            <a:noFill/>
            <a:miter lim="800000"/>
            <a:headEnd/>
            <a:tailEnd/>
          </a:ln>
        </p:spPr>
      </p:pic>
      <p:sp>
        <p:nvSpPr>
          <p:cNvPr id="11" name="ZoneTexte 10"/>
          <p:cNvSpPr txBox="1"/>
          <p:nvPr/>
        </p:nvSpPr>
        <p:spPr>
          <a:xfrm>
            <a:off x="2884488" y="1993900"/>
            <a:ext cx="6118225" cy="4248150"/>
          </a:xfrm>
          <a:prstGeom prst="rect">
            <a:avLst/>
          </a:prstGeom>
          <a:noFill/>
        </p:spPr>
        <p:txBody>
          <a:bodyPr>
            <a:spAutoFit/>
          </a:bodyPr>
          <a:lstStyle/>
          <a:p>
            <a:pPr marL="285750" indent="-285750">
              <a:spcAft>
                <a:spcPts val="600"/>
              </a:spcAft>
              <a:buClr>
                <a:srgbClr val="C5DD01"/>
              </a:buClr>
              <a:buSzPct val="130000"/>
              <a:buFont typeface="Wingdings" pitchFamily="2" charset="2"/>
              <a:buChar char="v"/>
            </a:pPr>
            <a:r>
              <a:rPr lang="en-US" sz="2000" b="1">
                <a:solidFill>
                  <a:srgbClr val="7F7F7F"/>
                </a:solidFill>
                <a:cs typeface="Arial" charset="0"/>
              </a:rPr>
              <a:t> National statement </a:t>
            </a:r>
            <a:r>
              <a:rPr lang="en-US" sz="2000">
                <a:solidFill>
                  <a:srgbClr val="7F7F7F"/>
                </a:solidFill>
                <a:cs typeface="Arial" charset="0"/>
              </a:rPr>
              <a:t>(global statistic report on soil parameters evolution)</a:t>
            </a:r>
            <a:endParaRPr lang="fr-FR" sz="2000">
              <a:solidFill>
                <a:srgbClr val="7F7F7F"/>
              </a:solidFill>
              <a:cs typeface="Arial" charset="0"/>
            </a:endParaRPr>
          </a:p>
          <a:p>
            <a:pPr marL="285750" indent="-285750" eaLnBrk="0" hangingPunct="0">
              <a:spcAft>
                <a:spcPts val="600"/>
              </a:spcAft>
              <a:buClr>
                <a:srgbClr val="C5DD01"/>
              </a:buClr>
              <a:buSzPct val="140000"/>
              <a:buFont typeface="Wingdings" pitchFamily="2" charset="2"/>
              <a:buChar char="v"/>
            </a:pPr>
            <a:r>
              <a:rPr lang="fr-FR" sz="2000" b="1">
                <a:solidFill>
                  <a:srgbClr val="7F7F7F"/>
                </a:solidFill>
                <a:cs typeface="Arial" charset="0"/>
              </a:rPr>
              <a:t> </a:t>
            </a:r>
            <a:r>
              <a:rPr lang="en-US" sz="2000" b="1">
                <a:solidFill>
                  <a:srgbClr val="7F7F7F"/>
                </a:solidFill>
                <a:cs typeface="Arial" charset="0"/>
              </a:rPr>
              <a:t>Mapping </a:t>
            </a:r>
            <a:r>
              <a:rPr lang="en-US" sz="2000">
                <a:solidFill>
                  <a:srgbClr val="7F7F7F"/>
                </a:solidFill>
                <a:cs typeface="Arial" charset="0"/>
              </a:rPr>
              <a:t>(to get an instant picture of soil quality and detect gradients)</a:t>
            </a:r>
          </a:p>
          <a:p>
            <a:pPr marL="285750" indent="-285750" eaLnBrk="0" hangingPunct="0">
              <a:spcAft>
                <a:spcPts val="600"/>
              </a:spcAft>
              <a:buClr>
                <a:srgbClr val="C5DD01"/>
              </a:buClr>
              <a:buSzPct val="140000"/>
              <a:buFont typeface="Wingdings" pitchFamily="2" charset="2"/>
              <a:buChar char="v"/>
            </a:pPr>
            <a:r>
              <a:rPr lang="en-US" sz="2000" b="1">
                <a:solidFill>
                  <a:srgbClr val="7F7F7F"/>
                </a:solidFill>
                <a:cs typeface="Arial" charset="0"/>
              </a:rPr>
              <a:t> Warning </a:t>
            </a:r>
            <a:r>
              <a:rPr lang="en-US" sz="2000">
                <a:solidFill>
                  <a:srgbClr val="7F7F7F"/>
                </a:solidFill>
                <a:cs typeface="Arial" charset="0"/>
              </a:rPr>
              <a:t>(early detection of unsuspected evolution)</a:t>
            </a:r>
          </a:p>
          <a:p>
            <a:pPr marL="285750" indent="-285750" eaLnBrk="0" hangingPunct="0">
              <a:spcAft>
                <a:spcPts val="600"/>
              </a:spcAft>
              <a:buClr>
                <a:srgbClr val="C5DD01"/>
              </a:buClr>
              <a:buSzPct val="140000"/>
              <a:buFont typeface="Wingdings" pitchFamily="2" charset="2"/>
              <a:buChar char="v"/>
            </a:pPr>
            <a:r>
              <a:rPr lang="en-US" sz="2000" b="1">
                <a:solidFill>
                  <a:srgbClr val="7F7F7F"/>
                </a:solidFill>
                <a:cs typeface="Arial" charset="0"/>
              </a:rPr>
              <a:t> Exploration </a:t>
            </a:r>
            <a:r>
              <a:rPr lang="en-US" sz="2000">
                <a:solidFill>
                  <a:srgbClr val="7F7F7F"/>
                </a:solidFill>
                <a:cs typeface="Arial" charset="0"/>
              </a:rPr>
              <a:t>(to explore the relation between soil quality and possible controlling factors) </a:t>
            </a:r>
          </a:p>
          <a:p>
            <a:pPr marL="285750" indent="-285750" eaLnBrk="0" hangingPunct="0">
              <a:spcAft>
                <a:spcPts val="600"/>
              </a:spcAft>
              <a:buClr>
                <a:srgbClr val="C5DD01"/>
              </a:buClr>
              <a:buSzPct val="140000"/>
              <a:buFont typeface="Wingdings" pitchFamily="2" charset="2"/>
              <a:buChar char="v"/>
            </a:pPr>
            <a:r>
              <a:rPr lang="en-US" sz="2000" b="1">
                <a:solidFill>
                  <a:srgbClr val="7F7F7F"/>
                </a:solidFill>
                <a:cs typeface="Arial" charset="0"/>
              </a:rPr>
              <a:t> Validation </a:t>
            </a:r>
            <a:r>
              <a:rPr lang="en-US" sz="2000">
                <a:solidFill>
                  <a:srgbClr val="7F7F7F"/>
                </a:solidFill>
                <a:cs typeface="Arial" charset="0"/>
              </a:rPr>
              <a:t>(of spatial predictions issued from external modelling procedures)</a:t>
            </a:r>
          </a:p>
          <a:p>
            <a:pPr marL="285750" indent="-285750" eaLnBrk="0" hangingPunct="0">
              <a:spcAft>
                <a:spcPts val="600"/>
              </a:spcAft>
              <a:buClr>
                <a:srgbClr val="C5DD01"/>
              </a:buClr>
              <a:buSzPct val="140000"/>
              <a:buFont typeface="Wingdings" pitchFamily="2" charset="2"/>
              <a:buChar char="v"/>
            </a:pPr>
            <a:r>
              <a:rPr lang="fr-FR" sz="2000" b="1">
                <a:solidFill>
                  <a:srgbClr val="7F7F7F"/>
                </a:solidFill>
                <a:cs typeface="Arial" charset="0"/>
              </a:rPr>
              <a:t> </a:t>
            </a:r>
            <a:r>
              <a:rPr lang="en-US" sz="2000" b="1">
                <a:solidFill>
                  <a:srgbClr val="7F7F7F"/>
                </a:solidFill>
                <a:cs typeface="Arial" charset="0"/>
              </a:rPr>
              <a:t>Archiving </a:t>
            </a:r>
            <a:r>
              <a:rPr lang="en-US" sz="2000">
                <a:solidFill>
                  <a:srgbClr val="7F7F7F"/>
                </a:solidFill>
                <a:cs typeface="Arial" charset="0"/>
              </a:rPr>
              <a:t>(to constitute a bank of soil samples)</a:t>
            </a:r>
          </a:p>
          <a:p>
            <a:pPr marL="285750" indent="-285750">
              <a:spcAft>
                <a:spcPts val="600"/>
              </a:spcAft>
              <a:buClr>
                <a:srgbClr val="C5DD01"/>
              </a:buClr>
              <a:buFont typeface="Wingdings" pitchFamily="2" charset="2"/>
              <a:buChar char="v"/>
            </a:pPr>
            <a:endParaRPr lang="fr-FR" sz="2000" b="1">
              <a:solidFill>
                <a:srgbClr val="7F7F7F"/>
              </a:solidFill>
              <a:cs typeface="Arial" charset="0"/>
            </a:endParaRPr>
          </a:p>
        </p:txBody>
      </p:sp>
      <p:sp>
        <p:nvSpPr>
          <p:cNvPr id="34824"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34825"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ustDataLst>
      <p:tags r:id="rId1"/>
    </p:custDataLst>
  </p:cSld>
  <p:clrMapOvr>
    <a:masterClrMapping/>
  </p:clrMapOvr>
  <p:transition advTm="110352"/>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ChangeArrowheads="1"/>
          </p:cNvSpPr>
          <p:nvPr/>
        </p:nvSpPr>
        <p:spPr bwMode="auto">
          <a:xfrm>
            <a:off x="4343400" y="847725"/>
            <a:ext cx="3433763" cy="571500"/>
          </a:xfrm>
          <a:prstGeom prst="rect">
            <a:avLst/>
          </a:prstGeom>
          <a:noFill/>
          <a:ln w="9525">
            <a:noFill/>
            <a:miter lim="800000"/>
            <a:headEnd/>
            <a:tailEnd/>
          </a:ln>
        </p:spPr>
        <p:txBody>
          <a:bodyPr anchor="b"/>
          <a:lstStyle/>
          <a:p>
            <a:pPr algn="r"/>
            <a:r>
              <a:rPr lang="fr-FR" sz="2400" b="1">
                <a:solidFill>
                  <a:srgbClr val="C5DD01"/>
                </a:solidFill>
                <a:cs typeface="Arial" charset="0"/>
              </a:rPr>
              <a:t>A systematic network</a:t>
            </a:r>
          </a:p>
        </p:txBody>
      </p:sp>
      <p:grpSp>
        <p:nvGrpSpPr>
          <p:cNvPr id="36866" name="Group 4"/>
          <p:cNvGrpSpPr>
            <a:grpSpLocks/>
          </p:cNvGrpSpPr>
          <p:nvPr/>
        </p:nvGrpSpPr>
        <p:grpSpPr bwMode="auto">
          <a:xfrm>
            <a:off x="344488" y="977900"/>
            <a:ext cx="2187575" cy="4905375"/>
            <a:chOff x="287" y="983"/>
            <a:chExt cx="1378" cy="3090"/>
          </a:xfrm>
        </p:grpSpPr>
        <p:pic>
          <p:nvPicPr>
            <p:cNvPr id="36878" name="Picture 5" descr="IMGP3738"/>
            <p:cNvPicPr>
              <a:picLocks noChangeAspect="1" noChangeArrowheads="1"/>
            </p:cNvPicPr>
            <p:nvPr/>
          </p:nvPicPr>
          <p:blipFill>
            <a:blip r:embed="rId4"/>
            <a:srcRect/>
            <a:stretch>
              <a:fillRect/>
            </a:stretch>
          </p:blipFill>
          <p:spPr bwMode="auto">
            <a:xfrm>
              <a:off x="288" y="2229"/>
              <a:ext cx="941" cy="606"/>
            </a:xfrm>
            <a:prstGeom prst="rect">
              <a:avLst/>
            </a:prstGeom>
            <a:noFill/>
            <a:ln w="9525">
              <a:noFill/>
              <a:miter lim="800000"/>
              <a:headEnd/>
              <a:tailEnd/>
            </a:ln>
          </p:spPr>
        </p:pic>
        <p:pic>
          <p:nvPicPr>
            <p:cNvPr id="36879" name="Picture 6"/>
            <p:cNvPicPr preferRelativeResize="0">
              <a:picLocks noChangeAspect="1" noChangeArrowheads="1"/>
            </p:cNvPicPr>
            <p:nvPr/>
          </p:nvPicPr>
          <p:blipFill>
            <a:blip r:embed="rId5"/>
            <a:srcRect/>
            <a:stretch>
              <a:fillRect/>
            </a:stretch>
          </p:blipFill>
          <p:spPr bwMode="auto">
            <a:xfrm>
              <a:off x="712" y="2849"/>
              <a:ext cx="952" cy="605"/>
            </a:xfrm>
            <a:prstGeom prst="rect">
              <a:avLst/>
            </a:prstGeom>
            <a:noFill/>
            <a:ln w="9525">
              <a:noFill/>
              <a:miter lim="800000"/>
              <a:headEnd/>
              <a:tailEnd/>
            </a:ln>
          </p:spPr>
        </p:pic>
        <p:pic>
          <p:nvPicPr>
            <p:cNvPr id="36880" name="Picture 7"/>
            <p:cNvPicPr preferRelativeResize="0">
              <a:picLocks noChangeAspect="1" noChangeArrowheads="1"/>
            </p:cNvPicPr>
            <p:nvPr/>
          </p:nvPicPr>
          <p:blipFill>
            <a:blip r:embed="rId6"/>
            <a:srcRect/>
            <a:stretch>
              <a:fillRect/>
            </a:stretch>
          </p:blipFill>
          <p:spPr bwMode="auto">
            <a:xfrm>
              <a:off x="288" y="983"/>
              <a:ext cx="931" cy="606"/>
            </a:xfrm>
            <a:prstGeom prst="rect">
              <a:avLst/>
            </a:prstGeom>
            <a:noFill/>
            <a:ln w="9525">
              <a:noFill/>
              <a:miter lim="800000"/>
              <a:headEnd/>
              <a:tailEnd/>
            </a:ln>
          </p:spPr>
        </p:pic>
        <p:pic>
          <p:nvPicPr>
            <p:cNvPr id="36881" name="Picture 8" descr="0391_envt_b"/>
            <p:cNvPicPr>
              <a:picLocks noChangeAspect="1" noChangeArrowheads="1"/>
            </p:cNvPicPr>
            <p:nvPr/>
          </p:nvPicPr>
          <p:blipFill>
            <a:blip r:embed="rId7"/>
            <a:srcRect/>
            <a:stretch>
              <a:fillRect/>
            </a:stretch>
          </p:blipFill>
          <p:spPr bwMode="auto">
            <a:xfrm>
              <a:off x="733" y="1610"/>
              <a:ext cx="931" cy="606"/>
            </a:xfrm>
            <a:prstGeom prst="rect">
              <a:avLst/>
            </a:prstGeom>
            <a:noFill/>
            <a:ln w="9525">
              <a:noFill/>
              <a:miter lim="800000"/>
              <a:headEnd/>
              <a:tailEnd/>
            </a:ln>
          </p:spPr>
        </p:pic>
        <p:pic>
          <p:nvPicPr>
            <p:cNvPr id="36882" name="Picture 9" descr=" 0450_S_profil_01"/>
            <p:cNvPicPr>
              <a:picLocks noChangeAspect="1" noChangeArrowheads="1"/>
            </p:cNvPicPr>
            <p:nvPr/>
          </p:nvPicPr>
          <p:blipFill>
            <a:blip r:embed="rId8"/>
            <a:srcRect/>
            <a:stretch>
              <a:fillRect/>
            </a:stretch>
          </p:blipFill>
          <p:spPr bwMode="auto">
            <a:xfrm>
              <a:off x="288" y="2849"/>
              <a:ext cx="409" cy="606"/>
            </a:xfrm>
            <a:prstGeom prst="rect">
              <a:avLst/>
            </a:prstGeom>
            <a:noFill/>
            <a:ln w="9525">
              <a:noFill/>
              <a:miter lim="800000"/>
              <a:headEnd/>
              <a:tailEnd/>
            </a:ln>
          </p:spPr>
        </p:pic>
        <p:pic>
          <p:nvPicPr>
            <p:cNvPr id="36883" name="Picture 10" descr="0391_profil"/>
            <p:cNvPicPr>
              <a:picLocks noChangeAspect="1" noChangeArrowheads="1"/>
            </p:cNvPicPr>
            <p:nvPr/>
          </p:nvPicPr>
          <p:blipFill>
            <a:blip r:embed="rId9"/>
            <a:srcRect/>
            <a:stretch>
              <a:fillRect/>
            </a:stretch>
          </p:blipFill>
          <p:spPr bwMode="auto">
            <a:xfrm>
              <a:off x="288" y="1610"/>
              <a:ext cx="424" cy="606"/>
            </a:xfrm>
            <a:prstGeom prst="rect">
              <a:avLst/>
            </a:prstGeom>
            <a:noFill/>
            <a:ln w="9525">
              <a:noFill/>
              <a:miter lim="800000"/>
              <a:headEnd/>
              <a:tailEnd/>
            </a:ln>
          </p:spPr>
        </p:pic>
        <p:pic>
          <p:nvPicPr>
            <p:cNvPr id="36884" name="Picture 11" descr="0389_S_profil_01"/>
            <p:cNvPicPr>
              <a:picLocks noChangeAspect="1" noChangeArrowheads="1"/>
            </p:cNvPicPr>
            <p:nvPr/>
          </p:nvPicPr>
          <p:blipFill>
            <a:blip r:embed="rId10"/>
            <a:srcRect/>
            <a:stretch>
              <a:fillRect/>
            </a:stretch>
          </p:blipFill>
          <p:spPr bwMode="auto">
            <a:xfrm>
              <a:off x="1229" y="983"/>
              <a:ext cx="433" cy="606"/>
            </a:xfrm>
            <a:prstGeom prst="rect">
              <a:avLst/>
            </a:prstGeom>
            <a:noFill/>
            <a:ln w="9525">
              <a:noFill/>
              <a:miter lim="800000"/>
              <a:headEnd/>
              <a:tailEnd/>
            </a:ln>
          </p:spPr>
        </p:pic>
        <p:pic>
          <p:nvPicPr>
            <p:cNvPr id="36885" name="Picture 12" descr="IMGP3751"/>
            <p:cNvPicPr>
              <a:picLocks noChangeAspect="1" noChangeArrowheads="1"/>
            </p:cNvPicPr>
            <p:nvPr/>
          </p:nvPicPr>
          <p:blipFill>
            <a:blip r:embed="rId11"/>
            <a:srcRect/>
            <a:stretch>
              <a:fillRect/>
            </a:stretch>
          </p:blipFill>
          <p:spPr bwMode="auto">
            <a:xfrm flipH="1">
              <a:off x="1240" y="2228"/>
              <a:ext cx="421" cy="606"/>
            </a:xfrm>
            <a:prstGeom prst="rect">
              <a:avLst/>
            </a:prstGeom>
            <a:noFill/>
            <a:ln w="9525">
              <a:noFill/>
              <a:miter lim="800000"/>
              <a:headEnd/>
              <a:tailEnd/>
            </a:ln>
          </p:spPr>
        </p:pic>
        <p:pic>
          <p:nvPicPr>
            <p:cNvPr id="36886" name="Picture 13" descr="0797_S_envrt_W-E2_06_reduit"/>
            <p:cNvPicPr preferRelativeResize="0">
              <a:picLocks noChangeAspect="1" noChangeArrowheads="1"/>
            </p:cNvPicPr>
            <p:nvPr/>
          </p:nvPicPr>
          <p:blipFill>
            <a:blip r:embed="rId12"/>
            <a:srcRect/>
            <a:stretch>
              <a:fillRect/>
            </a:stretch>
          </p:blipFill>
          <p:spPr bwMode="auto">
            <a:xfrm>
              <a:off x="287" y="3467"/>
              <a:ext cx="929" cy="606"/>
            </a:xfrm>
            <a:prstGeom prst="rect">
              <a:avLst/>
            </a:prstGeom>
            <a:noFill/>
            <a:ln w="9525">
              <a:noFill/>
              <a:miter lim="800000"/>
              <a:headEnd/>
              <a:tailEnd/>
            </a:ln>
          </p:spPr>
        </p:pic>
        <p:pic>
          <p:nvPicPr>
            <p:cNvPr id="36887" name="Picture 14" descr="0797_profil_4"/>
            <p:cNvPicPr>
              <a:picLocks noChangeArrowheads="1"/>
            </p:cNvPicPr>
            <p:nvPr/>
          </p:nvPicPr>
          <p:blipFill>
            <a:blip r:embed="rId13"/>
            <a:srcRect/>
            <a:stretch>
              <a:fillRect/>
            </a:stretch>
          </p:blipFill>
          <p:spPr bwMode="auto">
            <a:xfrm>
              <a:off x="1235" y="3467"/>
              <a:ext cx="430" cy="605"/>
            </a:xfrm>
            <a:prstGeom prst="rect">
              <a:avLst/>
            </a:prstGeom>
            <a:noFill/>
            <a:ln w="9525">
              <a:noFill/>
              <a:miter lim="800000"/>
              <a:headEnd/>
              <a:tailEnd/>
            </a:ln>
          </p:spPr>
        </p:pic>
      </p:grpSp>
      <p:grpSp>
        <p:nvGrpSpPr>
          <p:cNvPr id="36867" name="Group 15"/>
          <p:cNvGrpSpPr>
            <a:grpSpLocks noChangeAspect="1"/>
          </p:cNvGrpSpPr>
          <p:nvPr/>
        </p:nvGrpSpPr>
        <p:grpSpPr bwMode="auto">
          <a:xfrm>
            <a:off x="2638425" y="1887538"/>
            <a:ext cx="3570288" cy="3598862"/>
            <a:chOff x="1066" y="945"/>
            <a:chExt cx="3171" cy="3195"/>
          </a:xfrm>
        </p:grpSpPr>
        <p:pic>
          <p:nvPicPr>
            <p:cNvPr id="36874" name="Picture 22" descr="france_relief"/>
            <p:cNvPicPr>
              <a:picLocks noChangeAspect="1" noChangeArrowheads="1"/>
            </p:cNvPicPr>
            <p:nvPr/>
          </p:nvPicPr>
          <p:blipFill>
            <a:blip r:embed="rId14"/>
            <a:srcRect/>
            <a:stretch>
              <a:fillRect/>
            </a:stretch>
          </p:blipFill>
          <p:spPr bwMode="auto">
            <a:xfrm>
              <a:off x="1066" y="945"/>
              <a:ext cx="3039" cy="2953"/>
            </a:xfrm>
            <a:prstGeom prst="rect">
              <a:avLst/>
            </a:prstGeom>
            <a:noFill/>
            <a:ln w="9525">
              <a:noFill/>
              <a:miter lim="800000"/>
              <a:headEnd/>
              <a:tailEnd/>
            </a:ln>
          </p:spPr>
        </p:pic>
        <p:grpSp>
          <p:nvGrpSpPr>
            <p:cNvPr id="36875" name="Group 24"/>
            <p:cNvGrpSpPr>
              <a:grpSpLocks noChangeAspect="1"/>
            </p:cNvGrpSpPr>
            <p:nvPr/>
          </p:nvGrpSpPr>
          <p:grpSpPr bwMode="auto">
            <a:xfrm>
              <a:off x="1080" y="1004"/>
              <a:ext cx="3157" cy="3136"/>
              <a:chOff x="930" y="981"/>
              <a:chExt cx="3157" cy="3136"/>
            </a:xfrm>
          </p:grpSpPr>
          <p:pic>
            <p:nvPicPr>
              <p:cNvPr id="36876" name="Picture 23"/>
              <p:cNvPicPr>
                <a:picLocks noChangeAspect="1" noChangeArrowheads="1"/>
              </p:cNvPicPr>
              <p:nvPr/>
            </p:nvPicPr>
            <p:blipFill>
              <a:blip r:embed="rId15">
                <a:lum bright="32000" contrast="-20000"/>
                <a:grayscl/>
              </a:blip>
              <a:srcRect r="8821" b="6737"/>
              <a:stretch>
                <a:fillRect/>
              </a:stretch>
            </p:blipFill>
            <p:spPr bwMode="auto">
              <a:xfrm>
                <a:off x="930" y="981"/>
                <a:ext cx="3129" cy="3046"/>
              </a:xfrm>
              <a:prstGeom prst="rect">
                <a:avLst/>
              </a:prstGeom>
              <a:noFill/>
              <a:ln w="9525">
                <a:noFill/>
                <a:miter lim="800000"/>
                <a:headEnd/>
                <a:tailEnd/>
              </a:ln>
            </p:spPr>
          </p:pic>
          <p:pic>
            <p:nvPicPr>
              <p:cNvPr id="36877" name="Picture 20"/>
              <p:cNvPicPr>
                <a:picLocks noChangeAspect="1" noChangeArrowheads="1"/>
              </p:cNvPicPr>
              <p:nvPr/>
            </p:nvPicPr>
            <p:blipFill>
              <a:blip r:embed="rId15">
                <a:lum bright="32000" contrast="-20000"/>
                <a:grayscl/>
              </a:blip>
              <a:srcRect l="88261" t="74991"/>
              <a:stretch>
                <a:fillRect/>
              </a:stretch>
            </p:blipFill>
            <p:spPr bwMode="auto">
              <a:xfrm>
                <a:off x="3709" y="3339"/>
                <a:ext cx="378" cy="778"/>
              </a:xfrm>
              <a:prstGeom prst="rect">
                <a:avLst/>
              </a:prstGeom>
              <a:noFill/>
              <a:ln w="9525">
                <a:noFill/>
                <a:miter lim="800000"/>
                <a:headEnd/>
                <a:tailEnd/>
              </a:ln>
            </p:spPr>
          </p:pic>
        </p:grpSp>
      </p:grpSp>
      <p:sp>
        <p:nvSpPr>
          <p:cNvPr id="36868"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36869" name="Picture 6" descr="logo_ GIS-SO"/>
          <p:cNvPicPr>
            <a:picLocks noChangeAspect="1" noChangeArrowheads="1"/>
          </p:cNvPicPr>
          <p:nvPr/>
        </p:nvPicPr>
        <p:blipFill>
          <a:blip r:embed="rId16"/>
          <a:srcRect/>
          <a:stretch>
            <a:fillRect/>
          </a:stretch>
        </p:blipFill>
        <p:spPr bwMode="auto">
          <a:xfrm>
            <a:off x="7904163" y="103188"/>
            <a:ext cx="874712" cy="1270000"/>
          </a:xfrm>
          <a:prstGeom prst="rect">
            <a:avLst/>
          </a:prstGeom>
          <a:noFill/>
          <a:ln w="9525">
            <a:noFill/>
            <a:miter lim="800000"/>
            <a:headEnd/>
            <a:tailEnd/>
          </a:ln>
        </p:spPr>
      </p:pic>
      <p:sp>
        <p:nvSpPr>
          <p:cNvPr id="36870" name="ZoneTexte 1"/>
          <p:cNvSpPr txBox="1">
            <a:spLocks noChangeArrowheads="1"/>
          </p:cNvSpPr>
          <p:nvPr/>
        </p:nvSpPr>
        <p:spPr bwMode="auto">
          <a:xfrm rot="-2245795">
            <a:off x="3143250" y="3365500"/>
            <a:ext cx="2544763" cy="369888"/>
          </a:xfrm>
          <a:prstGeom prst="rect">
            <a:avLst/>
          </a:prstGeom>
          <a:solidFill>
            <a:schemeClr val="bg1"/>
          </a:solidFill>
          <a:ln w="9525">
            <a:solidFill>
              <a:srgbClr val="FF0000"/>
            </a:solidFill>
            <a:miter lim="800000"/>
            <a:headEnd/>
            <a:tailEnd/>
          </a:ln>
        </p:spPr>
        <p:txBody>
          <a:bodyPr>
            <a:spAutoFit/>
          </a:bodyPr>
          <a:lstStyle/>
          <a:p>
            <a:r>
              <a:rPr lang="fr-FR" b="1">
                <a:solidFill>
                  <a:srgbClr val="FF0000"/>
                </a:solidFill>
                <a:latin typeface="Calibri" pitchFamily="34" charset="0"/>
              </a:rPr>
              <a:t>1</a:t>
            </a:r>
            <a:r>
              <a:rPr lang="fr-FR" b="1" baseline="30000">
                <a:solidFill>
                  <a:srgbClr val="FF0000"/>
                </a:solidFill>
                <a:latin typeface="Calibri" pitchFamily="34" charset="0"/>
              </a:rPr>
              <a:t>st</a:t>
            </a:r>
            <a:r>
              <a:rPr lang="fr-FR" b="1">
                <a:solidFill>
                  <a:srgbClr val="FF0000"/>
                </a:solidFill>
                <a:latin typeface="Calibri" pitchFamily="34" charset="0"/>
              </a:rPr>
              <a:t> campaign completed</a:t>
            </a:r>
          </a:p>
        </p:txBody>
      </p:sp>
      <p:sp>
        <p:nvSpPr>
          <p:cNvPr id="23" name="ZoneTexte 22"/>
          <p:cNvSpPr txBox="1"/>
          <p:nvPr/>
        </p:nvSpPr>
        <p:spPr>
          <a:xfrm>
            <a:off x="6067425" y="2138363"/>
            <a:ext cx="3060700" cy="3248025"/>
          </a:xfrm>
          <a:prstGeom prst="rect">
            <a:avLst/>
          </a:prstGeom>
          <a:noFill/>
        </p:spPr>
        <p:txBody>
          <a:bodyPr>
            <a:spAutoFit/>
          </a:bodyPr>
          <a:lstStyle/>
          <a:p>
            <a:pPr marL="342900" indent="-342900" defTabSz="762000" eaLnBrk="0" fontAlgn="auto" hangingPunct="0">
              <a:spcBef>
                <a:spcPts val="0"/>
              </a:spcBef>
              <a:spcAft>
                <a:spcPts val="600"/>
              </a:spcAft>
              <a:buClr>
                <a:srgbClr val="C5DD01"/>
              </a:buClr>
              <a:buFont typeface="Wingdings" pitchFamily="2" charset="2"/>
              <a:buChar char="v"/>
              <a:defRPr/>
            </a:pPr>
            <a:r>
              <a:rPr lang="fr-FR" sz="2000" b="1" dirty="0">
                <a:solidFill>
                  <a:schemeClr val="tx1">
                    <a:lumMod val="50000"/>
                    <a:lumOff val="50000"/>
                  </a:schemeClr>
                </a:solidFill>
                <a:latin typeface="Arial" pitchFamily="34" charset="0"/>
                <a:cs typeface="Arial" pitchFamily="34" charset="0"/>
              </a:rPr>
              <a:t>2200 sites</a:t>
            </a:r>
          </a:p>
          <a:p>
            <a:pPr marL="342900" indent="-342900" defTabSz="762000" eaLnBrk="0" fontAlgn="auto" hangingPunct="0">
              <a:spcBef>
                <a:spcPts val="0"/>
              </a:spcBef>
              <a:spcAft>
                <a:spcPts val="600"/>
              </a:spcAft>
              <a:buClr>
                <a:srgbClr val="C5DD01"/>
              </a:buClr>
              <a:buFont typeface="Wingdings" pitchFamily="2" charset="2"/>
              <a:buChar char="v"/>
              <a:defRPr/>
            </a:pPr>
            <a:r>
              <a:rPr lang="fr-FR" sz="2000" b="1" dirty="0" err="1">
                <a:solidFill>
                  <a:schemeClr val="tx1">
                    <a:lumMod val="50000"/>
                    <a:lumOff val="50000"/>
                  </a:schemeClr>
                </a:solidFill>
                <a:latin typeface="Arial" pitchFamily="34" charset="0"/>
                <a:cs typeface="Arial" pitchFamily="34" charset="0"/>
              </a:rPr>
              <a:t>located</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along</a:t>
            </a:r>
            <a:r>
              <a:rPr lang="fr-FR" sz="2000" b="1" dirty="0">
                <a:solidFill>
                  <a:schemeClr val="tx1">
                    <a:lumMod val="50000"/>
                    <a:lumOff val="50000"/>
                  </a:schemeClr>
                </a:solidFill>
                <a:latin typeface="Arial" pitchFamily="34" charset="0"/>
                <a:cs typeface="Arial" pitchFamily="34" charset="0"/>
              </a:rPr>
              <a:t> </a:t>
            </a:r>
            <a:r>
              <a:rPr lang="fr-FR" sz="2000" b="1" dirty="0">
                <a:solidFill>
                  <a:schemeClr val="tx1">
                    <a:lumMod val="50000"/>
                    <a:lumOff val="50000"/>
                  </a:schemeClr>
                </a:solidFill>
                <a:latin typeface="Arial" pitchFamily="34" charset="0"/>
                <a:cs typeface="Arial" pitchFamily="34" charset="0"/>
              </a:rPr>
              <a:t>a</a:t>
            </a:r>
            <a:br>
              <a:rPr lang="fr-FR" sz="2000" b="1" dirty="0">
                <a:solidFill>
                  <a:schemeClr val="tx1">
                    <a:lumMod val="50000"/>
                    <a:lumOff val="50000"/>
                  </a:schemeClr>
                </a:solidFill>
                <a:latin typeface="Arial" pitchFamily="34" charset="0"/>
                <a:cs typeface="Arial" pitchFamily="34" charset="0"/>
              </a:rPr>
            </a:br>
            <a:r>
              <a:rPr lang="fr-FR" sz="2000" b="1" dirty="0">
                <a:solidFill>
                  <a:schemeClr val="tx1">
                    <a:lumMod val="50000"/>
                    <a:lumOff val="50000"/>
                  </a:schemeClr>
                </a:solidFill>
                <a:latin typeface="Arial" pitchFamily="34" charset="0"/>
                <a:cs typeface="Arial" pitchFamily="34" charset="0"/>
              </a:rPr>
              <a:t>16 </a:t>
            </a:r>
            <a:r>
              <a:rPr lang="fr-FR" sz="2000" b="1" dirty="0">
                <a:solidFill>
                  <a:schemeClr val="tx1">
                    <a:lumMod val="50000"/>
                    <a:lumOff val="50000"/>
                  </a:schemeClr>
                </a:solidFill>
                <a:latin typeface="Arial" pitchFamily="34" charset="0"/>
                <a:cs typeface="Arial" pitchFamily="34" charset="0"/>
              </a:rPr>
              <a:t>km x 16 </a:t>
            </a:r>
            <a:r>
              <a:rPr lang="fr-FR" sz="2000" b="1" dirty="0">
                <a:solidFill>
                  <a:schemeClr val="tx1">
                    <a:lumMod val="50000"/>
                    <a:lumOff val="50000"/>
                  </a:schemeClr>
                </a:solidFill>
                <a:latin typeface="Arial" pitchFamily="34" charset="0"/>
                <a:cs typeface="Arial" pitchFamily="34" charset="0"/>
              </a:rPr>
              <a:t>km </a:t>
            </a:r>
            <a:r>
              <a:rPr lang="fr-FR" sz="2000" b="1" dirty="0" err="1">
                <a:solidFill>
                  <a:schemeClr val="tx1">
                    <a:lumMod val="50000"/>
                    <a:lumOff val="50000"/>
                  </a:schemeClr>
                </a:solidFill>
                <a:latin typeface="Arial" pitchFamily="34" charset="0"/>
                <a:cs typeface="Arial" pitchFamily="34" charset="0"/>
              </a:rPr>
              <a:t>grid</a:t>
            </a:r>
            <a:endParaRPr lang="fr-FR" sz="2000" b="1" dirty="0">
              <a:solidFill>
                <a:schemeClr val="tx1">
                  <a:lumMod val="50000"/>
                  <a:lumOff val="50000"/>
                </a:schemeClr>
              </a:solidFill>
              <a:latin typeface="Arial" pitchFamily="34" charset="0"/>
              <a:cs typeface="Arial" pitchFamily="34" charset="0"/>
            </a:endParaRPr>
          </a:p>
          <a:p>
            <a:pPr marL="342900" indent="-342900" defTabSz="762000" eaLnBrk="0" fontAlgn="auto" hangingPunct="0">
              <a:spcBef>
                <a:spcPts val="0"/>
              </a:spcBef>
              <a:spcAft>
                <a:spcPts val="600"/>
              </a:spcAft>
              <a:buClr>
                <a:srgbClr val="C5DD01"/>
              </a:buClr>
              <a:buFont typeface="Wingdings" pitchFamily="2" charset="2"/>
              <a:buChar char="v"/>
              <a:defRPr/>
            </a:pPr>
            <a:r>
              <a:rPr lang="fr-FR" sz="2000" b="1" dirty="0" err="1">
                <a:solidFill>
                  <a:schemeClr val="tx1">
                    <a:lumMod val="50000"/>
                    <a:lumOff val="50000"/>
                  </a:schemeClr>
                </a:solidFill>
                <a:latin typeface="Arial" pitchFamily="34" charset="0"/>
                <a:cs typeface="Arial" pitchFamily="34" charset="0"/>
              </a:rPr>
              <a:t>representative</a:t>
            </a:r>
            <a:r>
              <a:rPr lang="fr-FR" sz="2000" b="1" dirty="0">
                <a:solidFill>
                  <a:schemeClr val="tx1">
                    <a:lumMod val="50000"/>
                    <a:lumOff val="50000"/>
                  </a:schemeClr>
                </a:solidFill>
                <a:latin typeface="Arial" pitchFamily="34" charset="0"/>
                <a:cs typeface="Arial" pitchFamily="34" charset="0"/>
              </a:rPr>
              <a:t> of</a:t>
            </a:r>
            <a:br>
              <a:rPr lang="fr-FR" sz="2000" b="1" dirty="0">
                <a:solidFill>
                  <a:schemeClr val="tx1">
                    <a:lumMod val="50000"/>
                    <a:lumOff val="50000"/>
                  </a:schemeClr>
                </a:solidFill>
                <a:latin typeface="Arial" pitchFamily="34" charset="0"/>
                <a:cs typeface="Arial" pitchFamily="34" charset="0"/>
              </a:rPr>
            </a:br>
            <a:r>
              <a:rPr lang="fr-FR" sz="2000" b="1" dirty="0" err="1">
                <a:solidFill>
                  <a:schemeClr val="tx1">
                    <a:lumMod val="50000"/>
                    <a:lumOff val="50000"/>
                  </a:schemeClr>
                </a:solidFill>
                <a:latin typeface="Arial" pitchFamily="34" charset="0"/>
                <a:cs typeface="Arial" pitchFamily="34" charset="0"/>
              </a:rPr>
              <a:t>soil</a:t>
            </a:r>
            <a:r>
              <a:rPr lang="fr-FR" sz="2000" b="1" dirty="0">
                <a:solidFill>
                  <a:schemeClr val="tx1">
                    <a:lumMod val="50000"/>
                    <a:lumOff val="50000"/>
                  </a:schemeClr>
                </a:solidFill>
                <a:latin typeface="Arial" pitchFamily="34" charset="0"/>
                <a:cs typeface="Arial" pitchFamily="34" charset="0"/>
              </a:rPr>
              <a:t> </a:t>
            </a:r>
            <a:r>
              <a:rPr lang="fr-FR" sz="2000" b="1" dirty="0">
                <a:solidFill>
                  <a:schemeClr val="tx1">
                    <a:lumMod val="50000"/>
                    <a:lumOff val="50000"/>
                  </a:schemeClr>
                </a:solidFill>
                <a:latin typeface="Arial" pitchFamily="34" charset="0"/>
                <a:cs typeface="Arial" pitchFamily="34" charset="0"/>
              </a:rPr>
              <a:t>types and </a:t>
            </a:r>
            <a:r>
              <a:rPr lang="fr-FR" sz="2000" b="1" dirty="0">
                <a:solidFill>
                  <a:schemeClr val="tx1">
                    <a:lumMod val="50000"/>
                    <a:lumOff val="50000"/>
                  </a:schemeClr>
                </a:solidFill>
                <a:latin typeface="Arial" pitchFamily="34" charset="0"/>
                <a:cs typeface="Arial" pitchFamily="34" charset="0"/>
              </a:rPr>
              <a:t>land</a:t>
            </a:r>
            <a:br>
              <a:rPr lang="fr-FR" sz="2000" b="1" dirty="0">
                <a:solidFill>
                  <a:schemeClr val="tx1">
                    <a:lumMod val="50000"/>
                    <a:lumOff val="50000"/>
                  </a:schemeClr>
                </a:solidFill>
                <a:latin typeface="Arial" pitchFamily="34" charset="0"/>
                <a:cs typeface="Arial" pitchFamily="34" charset="0"/>
              </a:rPr>
            </a:br>
            <a:r>
              <a:rPr lang="fr-FR" sz="2000" b="1" dirty="0">
                <a:solidFill>
                  <a:schemeClr val="tx1">
                    <a:lumMod val="50000"/>
                    <a:lumOff val="50000"/>
                  </a:schemeClr>
                </a:solidFill>
                <a:latin typeface="Arial" pitchFamily="34" charset="0"/>
                <a:cs typeface="Arial" pitchFamily="34" charset="0"/>
              </a:rPr>
              <a:t>uses </a:t>
            </a:r>
            <a:r>
              <a:rPr lang="fr-FR" sz="2000" b="1" dirty="0">
                <a:solidFill>
                  <a:schemeClr val="tx1">
                    <a:lumMod val="50000"/>
                    <a:lumOff val="50000"/>
                  </a:schemeClr>
                </a:solidFill>
                <a:latin typeface="Arial" pitchFamily="34" charset="0"/>
                <a:cs typeface="Arial" pitchFamily="34" charset="0"/>
              </a:rPr>
              <a:t>in France</a:t>
            </a:r>
          </a:p>
          <a:p>
            <a:pPr marL="342900" indent="-342900" defTabSz="762000" eaLnBrk="0" fontAlgn="auto" hangingPunct="0">
              <a:spcBef>
                <a:spcPts val="0"/>
              </a:spcBef>
              <a:spcAft>
                <a:spcPts val="600"/>
              </a:spcAft>
              <a:buClr>
                <a:srgbClr val="C5DD01"/>
              </a:buClr>
              <a:buFont typeface="Wingdings" pitchFamily="2" charset="2"/>
              <a:buChar char="v"/>
              <a:defRPr/>
            </a:pP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regularly</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resampled</a:t>
            </a:r>
            <a:endParaRPr lang="fr-FR" sz="2000" b="1" dirty="0">
              <a:solidFill>
                <a:schemeClr val="tx1">
                  <a:lumMod val="50000"/>
                  <a:lumOff val="50000"/>
                </a:schemeClr>
              </a:solidFill>
              <a:latin typeface="Arial" pitchFamily="34" charset="0"/>
              <a:cs typeface="Arial" pitchFamily="34" charset="0"/>
            </a:endParaRPr>
          </a:p>
          <a:p>
            <a:pPr marL="342900" indent="-342900" defTabSz="762000" eaLnBrk="0" fontAlgn="auto" hangingPunct="0">
              <a:spcBef>
                <a:spcPts val="0"/>
              </a:spcBef>
              <a:spcAft>
                <a:spcPts val="600"/>
              </a:spcAft>
              <a:buClr>
                <a:srgbClr val="C5DD01"/>
              </a:buClr>
              <a:buSzPct val="140000"/>
              <a:buFont typeface="Wingdings" pitchFamily="2" charset="2"/>
              <a:buChar char="v"/>
              <a:defRPr/>
            </a:pPr>
            <a:endParaRPr lang="en-US" sz="2000" dirty="0">
              <a:solidFill>
                <a:schemeClr val="tx1">
                  <a:lumMod val="50000"/>
                  <a:lumOff val="50000"/>
                </a:schemeClr>
              </a:solidFill>
              <a:latin typeface="Arial" pitchFamily="34" charset="0"/>
              <a:cs typeface="Arial" pitchFamily="34" charset="0"/>
            </a:endParaRPr>
          </a:p>
          <a:p>
            <a:pPr marL="285750" indent="-285750" fontAlgn="auto">
              <a:spcBef>
                <a:spcPts val="0"/>
              </a:spcBef>
              <a:spcAft>
                <a:spcPts val="600"/>
              </a:spcAft>
              <a:buClr>
                <a:srgbClr val="C5DD01"/>
              </a:buClr>
              <a:buFont typeface="Wingdings" pitchFamily="2" charset="2"/>
              <a:buChar char="v"/>
              <a:defRPr/>
            </a:pPr>
            <a:endParaRPr lang="fr-FR" sz="2000" b="1" dirty="0">
              <a:solidFill>
                <a:schemeClr val="tx1">
                  <a:lumMod val="50000"/>
                  <a:lumOff val="50000"/>
                </a:schemeClr>
              </a:solidFill>
              <a:latin typeface="Arial" pitchFamily="34" charset="0"/>
              <a:cs typeface="Arial" pitchFamily="34" charset="0"/>
            </a:endParaRPr>
          </a:p>
        </p:txBody>
      </p:sp>
      <p:sp>
        <p:nvSpPr>
          <p:cNvPr id="36872"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36873"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ustDataLst>
      <p:tags r:id="rId1"/>
    </p:custDataLst>
  </p:cSld>
  <p:clrMapOvr>
    <a:masterClrMapping/>
  </p:clrMapOvr>
  <p:transition advTm="4676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38914"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38915" name="Rectangle 6"/>
          <p:cNvSpPr>
            <a:spLocks noChangeArrowheads="1"/>
          </p:cNvSpPr>
          <p:nvPr/>
        </p:nvSpPr>
        <p:spPr bwMode="auto">
          <a:xfrm>
            <a:off x="0" y="1276350"/>
            <a:ext cx="4406900" cy="4814888"/>
          </a:xfrm>
          <a:prstGeom prst="rect">
            <a:avLst/>
          </a:prstGeom>
          <a:solidFill>
            <a:schemeClr val="bg1"/>
          </a:solidFill>
          <a:ln w="9525">
            <a:solidFill>
              <a:schemeClr val="tx1"/>
            </a:solidFill>
            <a:miter lim="800000"/>
            <a:headEnd/>
            <a:tailEnd/>
          </a:ln>
        </p:spPr>
        <p:txBody>
          <a:bodyPr wrap="none" lIns="91427" tIns="45714" rIns="91427" bIns="45714" anchor="ctr"/>
          <a:lstStyle/>
          <a:p>
            <a:pPr algn="ctr" defTabSz="762000"/>
            <a:endParaRPr lang="fr-FR">
              <a:latin typeface="Calibri" pitchFamily="34" charset="0"/>
            </a:endParaRPr>
          </a:p>
        </p:txBody>
      </p:sp>
      <p:grpSp>
        <p:nvGrpSpPr>
          <p:cNvPr id="38916" name="Group 7"/>
          <p:cNvGrpSpPr>
            <a:grpSpLocks/>
          </p:cNvGrpSpPr>
          <p:nvPr/>
        </p:nvGrpSpPr>
        <p:grpSpPr bwMode="auto">
          <a:xfrm>
            <a:off x="136525" y="2979738"/>
            <a:ext cx="363538" cy="890587"/>
            <a:chOff x="2121" y="781"/>
            <a:chExt cx="198" cy="509"/>
          </a:xfrm>
        </p:grpSpPr>
        <p:grpSp>
          <p:nvGrpSpPr>
            <p:cNvPr id="39192" name="Group 8"/>
            <p:cNvGrpSpPr>
              <a:grpSpLocks/>
            </p:cNvGrpSpPr>
            <p:nvPr/>
          </p:nvGrpSpPr>
          <p:grpSpPr bwMode="auto">
            <a:xfrm>
              <a:off x="2121" y="930"/>
              <a:ext cx="198" cy="360"/>
              <a:chOff x="1941" y="564"/>
              <a:chExt cx="378" cy="726"/>
            </a:xfrm>
          </p:grpSpPr>
          <p:sp>
            <p:nvSpPr>
              <p:cNvPr id="39194" name="AutoShape 9"/>
              <p:cNvSpPr>
                <a:spLocks noChangeArrowheads="1"/>
              </p:cNvSpPr>
              <p:nvPr/>
            </p:nvSpPr>
            <p:spPr bwMode="auto">
              <a:xfrm>
                <a:off x="2106" y="564"/>
                <a:ext cx="47" cy="564"/>
              </a:xfrm>
              <a:prstGeom prst="triangle">
                <a:avLst>
                  <a:gd name="adj" fmla="val 50000"/>
                </a:avLst>
              </a:prstGeom>
              <a:solidFill>
                <a:schemeClr val="tx2"/>
              </a:solidFill>
              <a:ln w="9525">
                <a:solidFill>
                  <a:schemeClr val="tx1"/>
                </a:solidFill>
                <a:miter lim="800000"/>
                <a:headEnd/>
                <a:tailEnd/>
              </a:ln>
            </p:spPr>
            <p:txBody>
              <a:bodyPr wrap="none" anchor="ctr"/>
              <a:lstStyle/>
              <a:p>
                <a:endParaRPr lang="fr-FR">
                  <a:latin typeface="Calibri" pitchFamily="34" charset="0"/>
                </a:endParaRPr>
              </a:p>
            </p:txBody>
          </p:sp>
          <p:sp>
            <p:nvSpPr>
              <p:cNvPr id="39195" name="AutoShape 10"/>
              <p:cNvSpPr>
                <a:spLocks noChangeArrowheads="1"/>
              </p:cNvSpPr>
              <p:nvPr/>
            </p:nvSpPr>
            <p:spPr bwMode="auto">
              <a:xfrm flipV="1">
                <a:off x="2106" y="1116"/>
                <a:ext cx="47" cy="174"/>
              </a:xfrm>
              <a:prstGeom prst="triangle">
                <a:avLst>
                  <a:gd name="adj" fmla="val 50000"/>
                </a:avLst>
              </a:prstGeom>
              <a:solidFill>
                <a:schemeClr val="tx2"/>
              </a:solidFill>
              <a:ln w="9525">
                <a:solidFill>
                  <a:schemeClr val="tx1"/>
                </a:solidFill>
                <a:miter lim="800000"/>
                <a:headEnd/>
                <a:tailEnd/>
              </a:ln>
            </p:spPr>
            <p:txBody>
              <a:bodyPr rot="10800000" wrap="none" anchor="ctr"/>
              <a:lstStyle/>
              <a:p>
                <a:endParaRPr lang="fr-FR">
                  <a:latin typeface="Calibri" pitchFamily="34" charset="0"/>
                </a:endParaRPr>
              </a:p>
            </p:txBody>
          </p:sp>
          <p:sp>
            <p:nvSpPr>
              <p:cNvPr id="39196" name="AutoShape 11"/>
              <p:cNvSpPr>
                <a:spLocks noChangeArrowheads="1"/>
              </p:cNvSpPr>
              <p:nvPr/>
            </p:nvSpPr>
            <p:spPr bwMode="auto">
              <a:xfrm rot="16200000" flipV="1">
                <a:off x="2208" y="1014"/>
                <a:ext cx="47" cy="174"/>
              </a:xfrm>
              <a:prstGeom prst="triangle">
                <a:avLst>
                  <a:gd name="adj" fmla="val 50000"/>
                </a:avLst>
              </a:prstGeom>
              <a:solidFill>
                <a:schemeClr val="tx2"/>
              </a:solidFill>
              <a:ln w="9525">
                <a:solidFill>
                  <a:schemeClr val="tx1"/>
                </a:solidFill>
                <a:miter lim="800000"/>
                <a:headEnd/>
                <a:tailEnd/>
              </a:ln>
            </p:spPr>
            <p:txBody>
              <a:bodyPr rot="10800000" vert="eaVert" wrap="none" anchor="ctr"/>
              <a:lstStyle/>
              <a:p>
                <a:endParaRPr lang="fr-FR">
                  <a:latin typeface="Calibri" pitchFamily="34" charset="0"/>
                </a:endParaRPr>
              </a:p>
            </p:txBody>
          </p:sp>
          <p:sp>
            <p:nvSpPr>
              <p:cNvPr id="39197" name="AutoShape 12"/>
              <p:cNvSpPr>
                <a:spLocks noChangeArrowheads="1"/>
              </p:cNvSpPr>
              <p:nvPr/>
            </p:nvSpPr>
            <p:spPr bwMode="auto">
              <a:xfrm rot="5400000" flipH="1" flipV="1">
                <a:off x="2004" y="1014"/>
                <a:ext cx="47" cy="174"/>
              </a:xfrm>
              <a:prstGeom prst="triangle">
                <a:avLst>
                  <a:gd name="adj" fmla="val 50000"/>
                </a:avLst>
              </a:prstGeom>
              <a:solidFill>
                <a:schemeClr val="tx2"/>
              </a:solidFill>
              <a:ln w="9525">
                <a:solidFill>
                  <a:schemeClr val="tx1"/>
                </a:solidFill>
                <a:miter lim="800000"/>
                <a:headEnd/>
                <a:tailEnd/>
              </a:ln>
            </p:spPr>
            <p:txBody>
              <a:bodyPr vert="eaVert" wrap="none" anchor="ctr"/>
              <a:lstStyle/>
              <a:p>
                <a:endParaRPr lang="fr-FR">
                  <a:latin typeface="Calibri" pitchFamily="34" charset="0"/>
                </a:endParaRPr>
              </a:p>
            </p:txBody>
          </p:sp>
        </p:grpSp>
        <p:sp>
          <p:nvSpPr>
            <p:cNvPr id="39193" name="Text Box 13"/>
            <p:cNvSpPr txBox="1">
              <a:spLocks noChangeArrowheads="1"/>
            </p:cNvSpPr>
            <p:nvPr/>
          </p:nvSpPr>
          <p:spPr bwMode="auto">
            <a:xfrm>
              <a:off x="2124" y="781"/>
              <a:ext cx="162" cy="174"/>
            </a:xfrm>
            <a:prstGeom prst="rect">
              <a:avLst/>
            </a:prstGeom>
            <a:noFill/>
            <a:ln w="9525">
              <a:noFill/>
              <a:miter lim="800000"/>
              <a:headEnd/>
              <a:tailEnd/>
            </a:ln>
          </p:spPr>
          <p:txBody>
            <a:bodyPr wrap="none" lIns="91427" tIns="45714" rIns="91427" bIns="45714">
              <a:spAutoFit/>
            </a:bodyPr>
            <a:lstStyle/>
            <a:p>
              <a:r>
                <a:rPr lang="fr-FR" sz="1400">
                  <a:latin typeface="Calibri" pitchFamily="34" charset="0"/>
                </a:rPr>
                <a:t>N</a:t>
              </a:r>
              <a:endParaRPr lang="fr-FR" sz="2000">
                <a:latin typeface="Calibri" pitchFamily="34" charset="0"/>
              </a:endParaRPr>
            </a:p>
          </p:txBody>
        </p:sp>
      </p:grpSp>
      <p:sp>
        <p:nvSpPr>
          <p:cNvPr id="38917" name="Line 14"/>
          <p:cNvSpPr>
            <a:spLocks noChangeShapeType="1"/>
          </p:cNvSpPr>
          <p:nvPr/>
        </p:nvSpPr>
        <p:spPr bwMode="auto">
          <a:xfrm rot="5400000">
            <a:off x="1843881" y="5350669"/>
            <a:ext cx="687388" cy="0"/>
          </a:xfrm>
          <a:prstGeom prst="line">
            <a:avLst/>
          </a:prstGeom>
          <a:noFill/>
          <a:ln w="3175">
            <a:solidFill>
              <a:schemeClr val="tx1"/>
            </a:solidFill>
            <a:round/>
            <a:headEnd type="stealth" w="sm" len="sm"/>
            <a:tailEnd type="stealth" w="sm" len="sm"/>
          </a:ln>
        </p:spPr>
        <p:txBody>
          <a:bodyPr wrap="none" anchor="ctr"/>
          <a:lstStyle/>
          <a:p>
            <a:endParaRPr lang="fr-FR"/>
          </a:p>
        </p:txBody>
      </p:sp>
      <p:sp>
        <p:nvSpPr>
          <p:cNvPr id="38918" name="Text Box 15"/>
          <p:cNvSpPr txBox="1">
            <a:spLocks noChangeArrowheads="1"/>
          </p:cNvSpPr>
          <p:nvPr/>
        </p:nvSpPr>
        <p:spPr bwMode="auto">
          <a:xfrm>
            <a:off x="2132013" y="5195888"/>
            <a:ext cx="438150" cy="274637"/>
          </a:xfrm>
          <a:prstGeom prst="rect">
            <a:avLst/>
          </a:prstGeom>
          <a:noFill/>
          <a:ln w="9525">
            <a:noFill/>
            <a:miter lim="800000"/>
            <a:headEnd/>
            <a:tailEnd/>
          </a:ln>
        </p:spPr>
        <p:txBody>
          <a:bodyPr wrap="none" lIns="91427" tIns="45714" rIns="91427" bIns="45714">
            <a:spAutoFit/>
          </a:bodyPr>
          <a:lstStyle/>
          <a:p>
            <a:r>
              <a:rPr lang="fr-FR" sz="1200"/>
              <a:t>5 m</a:t>
            </a:r>
          </a:p>
        </p:txBody>
      </p:sp>
      <p:sp>
        <p:nvSpPr>
          <p:cNvPr id="38919" name="Line 16"/>
          <p:cNvSpPr>
            <a:spLocks noChangeShapeType="1"/>
          </p:cNvSpPr>
          <p:nvPr/>
        </p:nvSpPr>
        <p:spPr bwMode="auto">
          <a:xfrm rot="16200000" flipH="1">
            <a:off x="403225" y="4800600"/>
            <a:ext cx="298450" cy="0"/>
          </a:xfrm>
          <a:prstGeom prst="line">
            <a:avLst/>
          </a:prstGeom>
          <a:noFill/>
          <a:ln w="3175">
            <a:solidFill>
              <a:schemeClr val="tx1"/>
            </a:solidFill>
            <a:round/>
            <a:headEnd type="stealth" w="sm" len="sm"/>
            <a:tailEnd type="stealth" w="sm" len="sm"/>
          </a:ln>
        </p:spPr>
        <p:txBody>
          <a:bodyPr wrap="none" anchor="ctr"/>
          <a:lstStyle/>
          <a:p>
            <a:endParaRPr lang="fr-FR"/>
          </a:p>
        </p:txBody>
      </p:sp>
      <p:sp>
        <p:nvSpPr>
          <p:cNvPr id="38920" name="Line 17"/>
          <p:cNvSpPr>
            <a:spLocks noChangeShapeType="1"/>
          </p:cNvSpPr>
          <p:nvPr/>
        </p:nvSpPr>
        <p:spPr bwMode="auto">
          <a:xfrm rot="10800000" flipH="1">
            <a:off x="649288" y="5043488"/>
            <a:ext cx="312737" cy="0"/>
          </a:xfrm>
          <a:prstGeom prst="line">
            <a:avLst/>
          </a:prstGeom>
          <a:noFill/>
          <a:ln w="3175">
            <a:solidFill>
              <a:schemeClr val="tx1"/>
            </a:solidFill>
            <a:round/>
            <a:headEnd type="stealth" w="sm" len="sm"/>
            <a:tailEnd type="stealth" w="sm" len="sm"/>
          </a:ln>
        </p:spPr>
        <p:txBody>
          <a:bodyPr wrap="none" anchor="ctr"/>
          <a:lstStyle/>
          <a:p>
            <a:endParaRPr lang="fr-FR"/>
          </a:p>
        </p:txBody>
      </p:sp>
      <p:sp>
        <p:nvSpPr>
          <p:cNvPr id="38921" name="Text Box 18"/>
          <p:cNvSpPr txBox="1">
            <a:spLocks noChangeArrowheads="1"/>
          </p:cNvSpPr>
          <p:nvPr/>
        </p:nvSpPr>
        <p:spPr bwMode="auto">
          <a:xfrm>
            <a:off x="557213" y="5022850"/>
            <a:ext cx="438150" cy="274638"/>
          </a:xfrm>
          <a:prstGeom prst="rect">
            <a:avLst/>
          </a:prstGeom>
          <a:noFill/>
          <a:ln w="9525">
            <a:noFill/>
            <a:miter lim="800000"/>
            <a:headEnd/>
            <a:tailEnd/>
          </a:ln>
        </p:spPr>
        <p:txBody>
          <a:bodyPr wrap="none" lIns="91427" tIns="45714" rIns="91427" bIns="45714">
            <a:spAutoFit/>
          </a:bodyPr>
          <a:lstStyle/>
          <a:p>
            <a:r>
              <a:rPr lang="fr-FR" sz="1200"/>
              <a:t>2 m</a:t>
            </a:r>
          </a:p>
        </p:txBody>
      </p:sp>
      <p:sp>
        <p:nvSpPr>
          <p:cNvPr id="38922" name="Text Box 19"/>
          <p:cNvSpPr txBox="1">
            <a:spLocks noChangeArrowheads="1"/>
          </p:cNvSpPr>
          <p:nvPr/>
        </p:nvSpPr>
        <p:spPr bwMode="auto">
          <a:xfrm>
            <a:off x="104775" y="4616450"/>
            <a:ext cx="438150" cy="274638"/>
          </a:xfrm>
          <a:prstGeom prst="rect">
            <a:avLst/>
          </a:prstGeom>
          <a:noFill/>
          <a:ln w="9525">
            <a:noFill/>
            <a:miter lim="800000"/>
            <a:headEnd/>
            <a:tailEnd/>
          </a:ln>
        </p:spPr>
        <p:txBody>
          <a:bodyPr wrap="none" lIns="91427" tIns="45714" rIns="91427" bIns="45714">
            <a:spAutoFit/>
          </a:bodyPr>
          <a:lstStyle/>
          <a:p>
            <a:r>
              <a:rPr lang="fr-FR" sz="1200"/>
              <a:t>2 m</a:t>
            </a:r>
          </a:p>
        </p:txBody>
      </p:sp>
      <p:sp>
        <p:nvSpPr>
          <p:cNvPr id="38923" name="Line 20"/>
          <p:cNvSpPr>
            <a:spLocks noChangeShapeType="1"/>
          </p:cNvSpPr>
          <p:nvPr/>
        </p:nvSpPr>
        <p:spPr bwMode="auto">
          <a:xfrm>
            <a:off x="642938" y="1668463"/>
            <a:ext cx="3355975" cy="0"/>
          </a:xfrm>
          <a:prstGeom prst="line">
            <a:avLst/>
          </a:prstGeom>
          <a:noFill/>
          <a:ln w="3175">
            <a:solidFill>
              <a:schemeClr val="tx1"/>
            </a:solidFill>
            <a:round/>
            <a:headEnd type="stealth" w="sm" len="sm"/>
            <a:tailEnd type="stealth" w="sm" len="sm"/>
          </a:ln>
        </p:spPr>
        <p:txBody>
          <a:bodyPr wrap="none" anchor="ctr"/>
          <a:lstStyle/>
          <a:p>
            <a:endParaRPr lang="fr-FR"/>
          </a:p>
        </p:txBody>
      </p:sp>
      <p:sp>
        <p:nvSpPr>
          <p:cNvPr id="38924" name="Text Box 21"/>
          <p:cNvSpPr txBox="1">
            <a:spLocks noChangeArrowheads="1"/>
          </p:cNvSpPr>
          <p:nvPr/>
        </p:nvSpPr>
        <p:spPr bwMode="auto">
          <a:xfrm>
            <a:off x="2081213" y="1416050"/>
            <a:ext cx="523875" cy="273050"/>
          </a:xfrm>
          <a:prstGeom prst="rect">
            <a:avLst/>
          </a:prstGeom>
          <a:noFill/>
          <a:ln w="9525">
            <a:noFill/>
            <a:miter lim="800000"/>
            <a:headEnd/>
            <a:tailEnd/>
          </a:ln>
        </p:spPr>
        <p:txBody>
          <a:bodyPr wrap="none" lIns="91427" tIns="45714" rIns="91427" bIns="45714">
            <a:spAutoFit/>
          </a:bodyPr>
          <a:lstStyle/>
          <a:p>
            <a:r>
              <a:rPr lang="fr-FR" sz="1200"/>
              <a:t>20 m</a:t>
            </a:r>
          </a:p>
        </p:txBody>
      </p:sp>
      <p:grpSp>
        <p:nvGrpSpPr>
          <p:cNvPr id="611" name="Group 22"/>
          <p:cNvGrpSpPr>
            <a:grpSpLocks/>
          </p:cNvGrpSpPr>
          <p:nvPr/>
        </p:nvGrpSpPr>
        <p:grpSpPr bwMode="auto">
          <a:xfrm>
            <a:off x="239713" y="2089150"/>
            <a:ext cx="3432175" cy="3435350"/>
            <a:chOff x="370" y="1604"/>
            <a:chExt cx="2162" cy="2164"/>
          </a:xfrm>
        </p:grpSpPr>
        <p:grpSp>
          <p:nvGrpSpPr>
            <p:cNvPr id="39160" name="Group 23"/>
            <p:cNvGrpSpPr>
              <a:grpSpLocks/>
            </p:cNvGrpSpPr>
            <p:nvPr/>
          </p:nvGrpSpPr>
          <p:grpSpPr bwMode="auto">
            <a:xfrm>
              <a:off x="626" y="1604"/>
              <a:ext cx="1906" cy="1814"/>
              <a:chOff x="626" y="1604"/>
              <a:chExt cx="1906" cy="1814"/>
            </a:xfrm>
          </p:grpSpPr>
          <p:grpSp>
            <p:nvGrpSpPr>
              <p:cNvPr id="39162" name="Group 24"/>
              <p:cNvGrpSpPr>
                <a:grpSpLocks/>
              </p:cNvGrpSpPr>
              <p:nvPr/>
            </p:nvGrpSpPr>
            <p:grpSpPr bwMode="auto">
              <a:xfrm>
                <a:off x="626" y="1607"/>
                <a:ext cx="209" cy="1810"/>
                <a:chOff x="626" y="1607"/>
                <a:chExt cx="209" cy="1810"/>
              </a:xfrm>
            </p:grpSpPr>
            <p:sp>
              <p:nvSpPr>
                <p:cNvPr id="39187" name="Rectangle 25"/>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88" name="Rectangle 26"/>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89" name="Rectangle 27"/>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90" name="Rectangle 28"/>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91" name="Rectangle 29"/>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63" name="Group 30"/>
              <p:cNvGrpSpPr>
                <a:grpSpLocks/>
              </p:cNvGrpSpPr>
              <p:nvPr/>
            </p:nvGrpSpPr>
            <p:grpSpPr bwMode="auto">
              <a:xfrm>
                <a:off x="1050" y="1608"/>
                <a:ext cx="209" cy="1810"/>
                <a:chOff x="626" y="1607"/>
                <a:chExt cx="209" cy="1810"/>
              </a:xfrm>
            </p:grpSpPr>
            <p:sp>
              <p:nvSpPr>
                <p:cNvPr id="39182" name="Rectangle 31"/>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83" name="Rectangle 32"/>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84" name="Rectangle 33"/>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85" name="Rectangle 34"/>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86" name="Rectangle 35"/>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64" name="Group 36"/>
              <p:cNvGrpSpPr>
                <a:grpSpLocks/>
              </p:cNvGrpSpPr>
              <p:nvPr/>
            </p:nvGrpSpPr>
            <p:grpSpPr bwMode="auto">
              <a:xfrm>
                <a:off x="1474" y="1606"/>
                <a:ext cx="209" cy="1810"/>
                <a:chOff x="626" y="1607"/>
                <a:chExt cx="209" cy="1810"/>
              </a:xfrm>
            </p:grpSpPr>
            <p:sp>
              <p:nvSpPr>
                <p:cNvPr id="39177" name="Rectangle 37"/>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78" name="Rectangle 38"/>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79" name="Rectangle 39"/>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80" name="Rectangle 40"/>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81" name="Rectangle 41"/>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65" name="Group 42"/>
              <p:cNvGrpSpPr>
                <a:grpSpLocks/>
              </p:cNvGrpSpPr>
              <p:nvPr/>
            </p:nvGrpSpPr>
            <p:grpSpPr bwMode="auto">
              <a:xfrm>
                <a:off x="1893" y="1607"/>
                <a:ext cx="209" cy="1810"/>
                <a:chOff x="626" y="1607"/>
                <a:chExt cx="209" cy="1810"/>
              </a:xfrm>
            </p:grpSpPr>
            <p:sp>
              <p:nvSpPr>
                <p:cNvPr id="39172" name="Rectangle 43"/>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73" name="Rectangle 44"/>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74" name="Rectangle 45"/>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75" name="Rectangle 46"/>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76" name="Rectangle 47"/>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66" name="Group 48"/>
              <p:cNvGrpSpPr>
                <a:grpSpLocks/>
              </p:cNvGrpSpPr>
              <p:nvPr/>
            </p:nvGrpSpPr>
            <p:grpSpPr bwMode="auto">
              <a:xfrm>
                <a:off x="2323" y="1604"/>
                <a:ext cx="209" cy="1810"/>
                <a:chOff x="626" y="1607"/>
                <a:chExt cx="209" cy="1810"/>
              </a:xfrm>
            </p:grpSpPr>
            <p:sp>
              <p:nvSpPr>
                <p:cNvPr id="39167" name="Rectangle 49"/>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68" name="Rectangle 50"/>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69" name="Rectangle 51"/>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70" name="Rectangle 52"/>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71" name="Rectangle 53"/>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sp>
          <p:nvSpPr>
            <p:cNvPr id="39161" name="Text Box 54"/>
            <p:cNvSpPr txBox="1">
              <a:spLocks noChangeArrowheads="1"/>
            </p:cNvSpPr>
            <p:nvPr/>
          </p:nvSpPr>
          <p:spPr bwMode="auto">
            <a:xfrm>
              <a:off x="370" y="3537"/>
              <a:ext cx="841" cy="231"/>
            </a:xfrm>
            <a:prstGeom prst="rect">
              <a:avLst/>
            </a:prstGeom>
            <a:noFill/>
            <a:ln w="9525">
              <a:noFill/>
              <a:miter lim="800000"/>
              <a:headEnd/>
              <a:tailEnd/>
            </a:ln>
          </p:spPr>
          <p:txBody>
            <a:bodyPr wrap="none" lIns="91427" tIns="45714" rIns="91427" bIns="45714">
              <a:spAutoFit/>
            </a:bodyPr>
            <a:lstStyle/>
            <a:p>
              <a:r>
                <a:rPr lang="fr-FR">
                  <a:solidFill>
                    <a:srgbClr val="FF6600"/>
                  </a:solidFill>
                  <a:latin typeface="Trebuchet MS" pitchFamily="34" charset="0"/>
                </a:rPr>
                <a:t>1</a:t>
              </a:r>
              <a:r>
                <a:rPr lang="fr-FR" baseline="30000">
                  <a:solidFill>
                    <a:srgbClr val="FF6600"/>
                  </a:solidFill>
                  <a:latin typeface="Trebuchet MS" pitchFamily="34" charset="0"/>
                </a:rPr>
                <a:t>st </a:t>
              </a:r>
              <a:r>
                <a:rPr lang="fr-FR">
                  <a:solidFill>
                    <a:srgbClr val="FF6600"/>
                  </a:solidFill>
                  <a:latin typeface="Trebuchet MS" pitchFamily="34" charset="0"/>
                </a:rPr>
                <a:t>campain</a:t>
              </a:r>
            </a:p>
          </p:txBody>
        </p:sp>
      </p:grpSp>
      <p:grpSp>
        <p:nvGrpSpPr>
          <p:cNvPr id="644" name="Group 55"/>
          <p:cNvGrpSpPr>
            <a:grpSpLocks/>
          </p:cNvGrpSpPr>
          <p:nvPr/>
        </p:nvGrpSpPr>
        <p:grpSpPr bwMode="auto">
          <a:xfrm>
            <a:off x="979488" y="2092325"/>
            <a:ext cx="3025775" cy="3452813"/>
            <a:chOff x="836" y="1606"/>
            <a:chExt cx="1906" cy="2175"/>
          </a:xfrm>
        </p:grpSpPr>
        <p:grpSp>
          <p:nvGrpSpPr>
            <p:cNvPr id="39128" name="Group 56"/>
            <p:cNvGrpSpPr>
              <a:grpSpLocks/>
            </p:cNvGrpSpPr>
            <p:nvPr/>
          </p:nvGrpSpPr>
          <p:grpSpPr bwMode="auto">
            <a:xfrm>
              <a:off x="836" y="1606"/>
              <a:ext cx="1906" cy="1814"/>
              <a:chOff x="626" y="1604"/>
              <a:chExt cx="1906" cy="1814"/>
            </a:xfrm>
          </p:grpSpPr>
          <p:grpSp>
            <p:nvGrpSpPr>
              <p:cNvPr id="39130" name="Group 57"/>
              <p:cNvGrpSpPr>
                <a:grpSpLocks/>
              </p:cNvGrpSpPr>
              <p:nvPr/>
            </p:nvGrpSpPr>
            <p:grpSpPr bwMode="auto">
              <a:xfrm>
                <a:off x="626" y="1607"/>
                <a:ext cx="209" cy="1810"/>
                <a:chOff x="626" y="1607"/>
                <a:chExt cx="209" cy="1810"/>
              </a:xfrm>
            </p:grpSpPr>
            <p:sp>
              <p:nvSpPr>
                <p:cNvPr id="39155" name="Rectangle 58"/>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56" name="Rectangle 59"/>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57" name="Rectangle 60"/>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58" name="Rectangle 61"/>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59" name="Rectangle 62"/>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31" name="Group 63"/>
              <p:cNvGrpSpPr>
                <a:grpSpLocks/>
              </p:cNvGrpSpPr>
              <p:nvPr/>
            </p:nvGrpSpPr>
            <p:grpSpPr bwMode="auto">
              <a:xfrm>
                <a:off x="1050" y="1608"/>
                <a:ext cx="209" cy="1810"/>
                <a:chOff x="626" y="1607"/>
                <a:chExt cx="209" cy="1810"/>
              </a:xfrm>
            </p:grpSpPr>
            <p:sp>
              <p:nvSpPr>
                <p:cNvPr id="39150" name="Rectangle 64"/>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51" name="Rectangle 65"/>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52" name="Rectangle 66"/>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53" name="Rectangle 67"/>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54" name="Rectangle 68"/>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32" name="Group 69"/>
              <p:cNvGrpSpPr>
                <a:grpSpLocks/>
              </p:cNvGrpSpPr>
              <p:nvPr/>
            </p:nvGrpSpPr>
            <p:grpSpPr bwMode="auto">
              <a:xfrm>
                <a:off x="1474" y="1606"/>
                <a:ext cx="209" cy="1810"/>
                <a:chOff x="626" y="1607"/>
                <a:chExt cx="209" cy="1810"/>
              </a:xfrm>
            </p:grpSpPr>
            <p:sp>
              <p:nvSpPr>
                <p:cNvPr id="39145" name="Rectangle 70"/>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46" name="Rectangle 71"/>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47" name="Rectangle 72"/>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48" name="Rectangle 73"/>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49" name="Rectangle 74"/>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33" name="Group 75"/>
              <p:cNvGrpSpPr>
                <a:grpSpLocks/>
              </p:cNvGrpSpPr>
              <p:nvPr/>
            </p:nvGrpSpPr>
            <p:grpSpPr bwMode="auto">
              <a:xfrm>
                <a:off x="1893" y="1607"/>
                <a:ext cx="209" cy="1810"/>
                <a:chOff x="626" y="1607"/>
                <a:chExt cx="209" cy="1810"/>
              </a:xfrm>
            </p:grpSpPr>
            <p:sp>
              <p:nvSpPr>
                <p:cNvPr id="39140" name="Rectangle 76"/>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41" name="Rectangle 77"/>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42" name="Rectangle 78"/>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43" name="Rectangle 79"/>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44" name="Rectangle 80"/>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34" name="Group 81"/>
              <p:cNvGrpSpPr>
                <a:grpSpLocks/>
              </p:cNvGrpSpPr>
              <p:nvPr/>
            </p:nvGrpSpPr>
            <p:grpSpPr bwMode="auto">
              <a:xfrm>
                <a:off x="2323" y="1604"/>
                <a:ext cx="209" cy="1810"/>
                <a:chOff x="626" y="1607"/>
                <a:chExt cx="209" cy="1810"/>
              </a:xfrm>
            </p:grpSpPr>
            <p:sp>
              <p:nvSpPr>
                <p:cNvPr id="39135" name="Rectangle 82"/>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36" name="Rectangle 83"/>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37" name="Rectangle 84"/>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38" name="Rectangle 85"/>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39" name="Rectangle 86"/>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sp>
          <p:nvSpPr>
            <p:cNvPr id="39129" name="Text Box 87"/>
            <p:cNvSpPr txBox="1">
              <a:spLocks noChangeArrowheads="1"/>
            </p:cNvSpPr>
            <p:nvPr/>
          </p:nvSpPr>
          <p:spPr bwMode="auto">
            <a:xfrm>
              <a:off x="1856" y="3550"/>
              <a:ext cx="868" cy="231"/>
            </a:xfrm>
            <a:prstGeom prst="rect">
              <a:avLst/>
            </a:prstGeom>
            <a:noFill/>
            <a:ln w="9525">
              <a:noFill/>
              <a:miter lim="800000"/>
              <a:headEnd/>
              <a:tailEnd/>
            </a:ln>
          </p:spPr>
          <p:txBody>
            <a:bodyPr wrap="none" lIns="91427" tIns="45714" rIns="91427" bIns="45714">
              <a:spAutoFit/>
            </a:bodyPr>
            <a:lstStyle/>
            <a:p>
              <a:r>
                <a:rPr lang="fr-FR">
                  <a:solidFill>
                    <a:srgbClr val="FF6600"/>
                  </a:solidFill>
                  <a:latin typeface="Trebuchet MS" pitchFamily="34" charset="0"/>
                </a:rPr>
                <a:t>4</a:t>
              </a:r>
              <a:r>
                <a:rPr lang="fr-FR" baseline="30000">
                  <a:solidFill>
                    <a:srgbClr val="FF6600"/>
                  </a:solidFill>
                  <a:latin typeface="Trebuchet MS" pitchFamily="34" charset="0"/>
                </a:rPr>
                <a:t>th</a:t>
              </a:r>
              <a:r>
                <a:rPr lang="fr-FR">
                  <a:solidFill>
                    <a:srgbClr val="FF6600"/>
                  </a:solidFill>
                  <a:latin typeface="Trebuchet MS" pitchFamily="34" charset="0"/>
                </a:rPr>
                <a:t> campain</a:t>
              </a:r>
            </a:p>
          </p:txBody>
        </p:sp>
      </p:grpSp>
      <p:grpSp>
        <p:nvGrpSpPr>
          <p:cNvPr id="677" name="Group 88"/>
          <p:cNvGrpSpPr>
            <a:grpSpLocks/>
          </p:cNvGrpSpPr>
          <p:nvPr/>
        </p:nvGrpSpPr>
        <p:grpSpPr bwMode="auto">
          <a:xfrm>
            <a:off x="360363" y="1244600"/>
            <a:ext cx="3314700" cy="3397250"/>
            <a:chOff x="446" y="1072"/>
            <a:chExt cx="2088" cy="2140"/>
          </a:xfrm>
        </p:grpSpPr>
        <p:grpSp>
          <p:nvGrpSpPr>
            <p:cNvPr id="39096" name="Group 89"/>
            <p:cNvGrpSpPr>
              <a:grpSpLocks/>
            </p:cNvGrpSpPr>
            <p:nvPr/>
          </p:nvGrpSpPr>
          <p:grpSpPr bwMode="auto">
            <a:xfrm>
              <a:off x="628" y="1398"/>
              <a:ext cx="1906" cy="1814"/>
              <a:chOff x="626" y="1604"/>
              <a:chExt cx="1906" cy="1814"/>
            </a:xfrm>
          </p:grpSpPr>
          <p:grpSp>
            <p:nvGrpSpPr>
              <p:cNvPr id="39098" name="Group 90"/>
              <p:cNvGrpSpPr>
                <a:grpSpLocks/>
              </p:cNvGrpSpPr>
              <p:nvPr/>
            </p:nvGrpSpPr>
            <p:grpSpPr bwMode="auto">
              <a:xfrm>
                <a:off x="626" y="1607"/>
                <a:ext cx="209" cy="1810"/>
                <a:chOff x="626" y="1607"/>
                <a:chExt cx="209" cy="1810"/>
              </a:xfrm>
            </p:grpSpPr>
            <p:sp>
              <p:nvSpPr>
                <p:cNvPr id="39123" name="Rectangle 91"/>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24" name="Rectangle 92"/>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25" name="Rectangle 93"/>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26" name="Rectangle 94"/>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27" name="Rectangle 95"/>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099" name="Group 96"/>
              <p:cNvGrpSpPr>
                <a:grpSpLocks/>
              </p:cNvGrpSpPr>
              <p:nvPr/>
            </p:nvGrpSpPr>
            <p:grpSpPr bwMode="auto">
              <a:xfrm>
                <a:off x="1050" y="1608"/>
                <a:ext cx="209" cy="1810"/>
                <a:chOff x="626" y="1607"/>
                <a:chExt cx="209" cy="1810"/>
              </a:xfrm>
            </p:grpSpPr>
            <p:sp>
              <p:nvSpPr>
                <p:cNvPr id="39118" name="Rectangle 97"/>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19" name="Rectangle 98"/>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20" name="Rectangle 99"/>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21" name="Rectangle 100"/>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22" name="Rectangle 101"/>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00" name="Group 102"/>
              <p:cNvGrpSpPr>
                <a:grpSpLocks/>
              </p:cNvGrpSpPr>
              <p:nvPr/>
            </p:nvGrpSpPr>
            <p:grpSpPr bwMode="auto">
              <a:xfrm>
                <a:off x="1474" y="1606"/>
                <a:ext cx="209" cy="1810"/>
                <a:chOff x="626" y="1607"/>
                <a:chExt cx="209" cy="1810"/>
              </a:xfrm>
            </p:grpSpPr>
            <p:sp>
              <p:nvSpPr>
                <p:cNvPr id="39113" name="Rectangle 103"/>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14" name="Rectangle 104"/>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15" name="Rectangle 105"/>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16" name="Rectangle 106"/>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17" name="Rectangle 107"/>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01" name="Group 108"/>
              <p:cNvGrpSpPr>
                <a:grpSpLocks/>
              </p:cNvGrpSpPr>
              <p:nvPr/>
            </p:nvGrpSpPr>
            <p:grpSpPr bwMode="auto">
              <a:xfrm>
                <a:off x="1893" y="1607"/>
                <a:ext cx="209" cy="1810"/>
                <a:chOff x="626" y="1607"/>
                <a:chExt cx="209" cy="1810"/>
              </a:xfrm>
            </p:grpSpPr>
            <p:sp>
              <p:nvSpPr>
                <p:cNvPr id="39108" name="Rectangle 109"/>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09" name="Rectangle 110"/>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10" name="Rectangle 111"/>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11" name="Rectangle 112"/>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12" name="Rectangle 113"/>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102" name="Group 114"/>
              <p:cNvGrpSpPr>
                <a:grpSpLocks/>
              </p:cNvGrpSpPr>
              <p:nvPr/>
            </p:nvGrpSpPr>
            <p:grpSpPr bwMode="auto">
              <a:xfrm>
                <a:off x="2323" y="1604"/>
                <a:ext cx="209" cy="1810"/>
                <a:chOff x="626" y="1607"/>
                <a:chExt cx="209" cy="1810"/>
              </a:xfrm>
            </p:grpSpPr>
            <p:sp>
              <p:nvSpPr>
                <p:cNvPr id="39103" name="Rectangle 115"/>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04" name="Rectangle 116"/>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05" name="Rectangle 117"/>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06" name="Rectangle 118"/>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107" name="Rectangle 119"/>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sp>
          <p:nvSpPr>
            <p:cNvPr id="39097" name="Text Box 120"/>
            <p:cNvSpPr txBox="1">
              <a:spLocks noChangeArrowheads="1"/>
            </p:cNvSpPr>
            <p:nvPr/>
          </p:nvSpPr>
          <p:spPr bwMode="auto">
            <a:xfrm>
              <a:off x="446" y="1072"/>
              <a:ext cx="883" cy="231"/>
            </a:xfrm>
            <a:prstGeom prst="rect">
              <a:avLst/>
            </a:prstGeom>
            <a:noFill/>
            <a:ln w="9525">
              <a:noFill/>
              <a:miter lim="800000"/>
              <a:headEnd/>
              <a:tailEnd/>
            </a:ln>
          </p:spPr>
          <p:txBody>
            <a:bodyPr wrap="none" lIns="91427" tIns="45714" rIns="91427" bIns="45714">
              <a:spAutoFit/>
            </a:bodyPr>
            <a:lstStyle/>
            <a:p>
              <a:r>
                <a:rPr lang="fr-FR">
                  <a:solidFill>
                    <a:srgbClr val="FF6600"/>
                  </a:solidFill>
                  <a:latin typeface="Trebuchet MS" pitchFamily="34" charset="0"/>
                </a:rPr>
                <a:t>2</a:t>
              </a:r>
              <a:r>
                <a:rPr lang="fr-FR" baseline="30000">
                  <a:solidFill>
                    <a:srgbClr val="FF6600"/>
                  </a:solidFill>
                  <a:latin typeface="Trebuchet MS" pitchFamily="34" charset="0"/>
                </a:rPr>
                <a:t>nd</a:t>
              </a:r>
              <a:r>
                <a:rPr lang="fr-FR">
                  <a:solidFill>
                    <a:srgbClr val="FF6600"/>
                  </a:solidFill>
                  <a:latin typeface="Trebuchet MS" pitchFamily="34" charset="0"/>
                </a:rPr>
                <a:t> campain</a:t>
              </a:r>
            </a:p>
          </p:txBody>
        </p:sp>
      </p:grpSp>
      <p:grpSp>
        <p:nvGrpSpPr>
          <p:cNvPr id="710" name="Group 121"/>
          <p:cNvGrpSpPr>
            <a:grpSpLocks/>
          </p:cNvGrpSpPr>
          <p:nvPr/>
        </p:nvGrpSpPr>
        <p:grpSpPr bwMode="auto">
          <a:xfrm>
            <a:off x="977900" y="1230313"/>
            <a:ext cx="3025775" cy="3433762"/>
            <a:chOff x="835" y="1063"/>
            <a:chExt cx="1906" cy="2163"/>
          </a:xfrm>
        </p:grpSpPr>
        <p:grpSp>
          <p:nvGrpSpPr>
            <p:cNvPr id="39064" name="Group 122"/>
            <p:cNvGrpSpPr>
              <a:grpSpLocks/>
            </p:cNvGrpSpPr>
            <p:nvPr/>
          </p:nvGrpSpPr>
          <p:grpSpPr bwMode="auto">
            <a:xfrm>
              <a:off x="835" y="1412"/>
              <a:ext cx="1906" cy="1814"/>
              <a:chOff x="626" y="1604"/>
              <a:chExt cx="1906" cy="1814"/>
            </a:xfrm>
          </p:grpSpPr>
          <p:grpSp>
            <p:nvGrpSpPr>
              <p:cNvPr id="39066" name="Group 123"/>
              <p:cNvGrpSpPr>
                <a:grpSpLocks/>
              </p:cNvGrpSpPr>
              <p:nvPr/>
            </p:nvGrpSpPr>
            <p:grpSpPr bwMode="auto">
              <a:xfrm>
                <a:off x="626" y="1607"/>
                <a:ext cx="209" cy="1810"/>
                <a:chOff x="626" y="1607"/>
                <a:chExt cx="209" cy="1810"/>
              </a:xfrm>
            </p:grpSpPr>
            <p:sp>
              <p:nvSpPr>
                <p:cNvPr id="39091" name="Rectangle 124"/>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92" name="Rectangle 125"/>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93" name="Rectangle 126"/>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94" name="Rectangle 127"/>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95" name="Rectangle 128"/>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067" name="Group 129"/>
              <p:cNvGrpSpPr>
                <a:grpSpLocks/>
              </p:cNvGrpSpPr>
              <p:nvPr/>
            </p:nvGrpSpPr>
            <p:grpSpPr bwMode="auto">
              <a:xfrm>
                <a:off x="1050" y="1608"/>
                <a:ext cx="209" cy="1810"/>
                <a:chOff x="626" y="1607"/>
                <a:chExt cx="209" cy="1810"/>
              </a:xfrm>
            </p:grpSpPr>
            <p:sp>
              <p:nvSpPr>
                <p:cNvPr id="39086" name="Rectangle 130"/>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87" name="Rectangle 131"/>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88" name="Rectangle 132"/>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89" name="Rectangle 133"/>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90" name="Rectangle 134"/>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068" name="Group 135"/>
              <p:cNvGrpSpPr>
                <a:grpSpLocks/>
              </p:cNvGrpSpPr>
              <p:nvPr/>
            </p:nvGrpSpPr>
            <p:grpSpPr bwMode="auto">
              <a:xfrm>
                <a:off x="1474" y="1606"/>
                <a:ext cx="209" cy="1810"/>
                <a:chOff x="626" y="1607"/>
                <a:chExt cx="209" cy="1810"/>
              </a:xfrm>
            </p:grpSpPr>
            <p:sp>
              <p:nvSpPr>
                <p:cNvPr id="39081" name="Rectangle 136"/>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82" name="Rectangle 137"/>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83" name="Rectangle 138"/>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84" name="Rectangle 139"/>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85" name="Rectangle 140"/>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069" name="Group 141"/>
              <p:cNvGrpSpPr>
                <a:grpSpLocks/>
              </p:cNvGrpSpPr>
              <p:nvPr/>
            </p:nvGrpSpPr>
            <p:grpSpPr bwMode="auto">
              <a:xfrm>
                <a:off x="1893" y="1607"/>
                <a:ext cx="209" cy="1810"/>
                <a:chOff x="626" y="1607"/>
                <a:chExt cx="209" cy="1810"/>
              </a:xfrm>
            </p:grpSpPr>
            <p:sp>
              <p:nvSpPr>
                <p:cNvPr id="39076" name="Rectangle 142"/>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77" name="Rectangle 143"/>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78" name="Rectangle 144"/>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79" name="Rectangle 145"/>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80" name="Rectangle 146"/>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nvGrpSpPr>
              <p:cNvPr id="39070" name="Group 147"/>
              <p:cNvGrpSpPr>
                <a:grpSpLocks/>
              </p:cNvGrpSpPr>
              <p:nvPr/>
            </p:nvGrpSpPr>
            <p:grpSpPr bwMode="auto">
              <a:xfrm>
                <a:off x="2323" y="1604"/>
                <a:ext cx="209" cy="1810"/>
                <a:chOff x="626" y="1607"/>
                <a:chExt cx="209" cy="1810"/>
              </a:xfrm>
            </p:grpSpPr>
            <p:sp>
              <p:nvSpPr>
                <p:cNvPr id="39071" name="Rectangle 148"/>
                <p:cNvSpPr>
                  <a:spLocks noChangeArrowheads="1"/>
                </p:cNvSpPr>
                <p:nvPr/>
              </p:nvSpPr>
              <p:spPr bwMode="auto">
                <a:xfrm>
                  <a:off x="628" y="1607"/>
                  <a:ext cx="204"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72" name="Rectangle 149"/>
                <p:cNvSpPr>
                  <a:spLocks noChangeArrowheads="1"/>
                </p:cNvSpPr>
                <p:nvPr/>
              </p:nvSpPr>
              <p:spPr bwMode="auto">
                <a:xfrm>
                  <a:off x="628" y="2010"/>
                  <a:ext cx="204"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73" name="Rectangle 150"/>
                <p:cNvSpPr>
                  <a:spLocks noChangeArrowheads="1"/>
                </p:cNvSpPr>
                <p:nvPr/>
              </p:nvSpPr>
              <p:spPr bwMode="auto">
                <a:xfrm>
                  <a:off x="627" y="2410"/>
                  <a:ext cx="208" cy="198"/>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74" name="Rectangle 151"/>
                <p:cNvSpPr>
                  <a:spLocks noChangeArrowheads="1"/>
                </p:cNvSpPr>
                <p:nvPr/>
              </p:nvSpPr>
              <p:spPr bwMode="auto">
                <a:xfrm>
                  <a:off x="626" y="2815"/>
                  <a:ext cx="209" cy="202"/>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sp>
              <p:nvSpPr>
                <p:cNvPr id="39075" name="Rectangle 152"/>
                <p:cNvSpPr>
                  <a:spLocks noChangeArrowheads="1"/>
                </p:cNvSpPr>
                <p:nvPr/>
              </p:nvSpPr>
              <p:spPr bwMode="auto">
                <a:xfrm>
                  <a:off x="627" y="3220"/>
                  <a:ext cx="205" cy="197"/>
                </a:xfrm>
                <a:prstGeom prst="rect">
                  <a:avLst/>
                </a:prstGeom>
                <a:solidFill>
                  <a:srgbClr val="FF6600"/>
                </a:solidFill>
                <a:ln w="9525">
                  <a:noFill/>
                  <a:miter lim="800000"/>
                  <a:headEnd/>
                  <a:tailEnd/>
                </a:ln>
              </p:spPr>
              <p:txBody>
                <a:bodyPr wrap="none" anchor="ctr"/>
                <a:lstStyle/>
                <a:p>
                  <a:endParaRPr lang="fr-FR">
                    <a:latin typeface="Calibri" pitchFamily="34" charset="0"/>
                  </a:endParaRPr>
                </a:p>
              </p:txBody>
            </p:sp>
          </p:grpSp>
        </p:grpSp>
        <p:sp>
          <p:nvSpPr>
            <p:cNvPr id="39065" name="Text Box 153"/>
            <p:cNvSpPr txBox="1">
              <a:spLocks noChangeArrowheads="1"/>
            </p:cNvSpPr>
            <p:nvPr/>
          </p:nvSpPr>
          <p:spPr bwMode="auto">
            <a:xfrm>
              <a:off x="1804" y="1063"/>
              <a:ext cx="868" cy="231"/>
            </a:xfrm>
            <a:prstGeom prst="rect">
              <a:avLst/>
            </a:prstGeom>
            <a:noFill/>
            <a:ln w="9525">
              <a:noFill/>
              <a:miter lim="800000"/>
              <a:headEnd/>
              <a:tailEnd/>
            </a:ln>
          </p:spPr>
          <p:txBody>
            <a:bodyPr wrap="none" lIns="91427" tIns="45714" rIns="91427" bIns="45714">
              <a:spAutoFit/>
            </a:bodyPr>
            <a:lstStyle/>
            <a:p>
              <a:r>
                <a:rPr lang="fr-FR">
                  <a:solidFill>
                    <a:srgbClr val="FF6600"/>
                  </a:solidFill>
                  <a:latin typeface="Trebuchet MS" pitchFamily="34" charset="0"/>
                </a:rPr>
                <a:t>3</a:t>
              </a:r>
              <a:r>
                <a:rPr lang="fr-FR" baseline="30000">
                  <a:solidFill>
                    <a:srgbClr val="FF6600"/>
                  </a:solidFill>
                  <a:latin typeface="Trebuchet MS" pitchFamily="34" charset="0"/>
                </a:rPr>
                <a:t>rd</a:t>
              </a:r>
              <a:r>
                <a:rPr lang="fr-FR">
                  <a:solidFill>
                    <a:srgbClr val="FF6600"/>
                  </a:solidFill>
                  <a:latin typeface="Trebuchet MS" pitchFamily="34" charset="0"/>
                </a:rPr>
                <a:t> campain</a:t>
              </a:r>
            </a:p>
          </p:txBody>
        </p:sp>
      </p:grpSp>
      <p:grpSp>
        <p:nvGrpSpPr>
          <p:cNvPr id="38929" name="Group 154"/>
          <p:cNvGrpSpPr>
            <a:grpSpLocks/>
          </p:cNvGrpSpPr>
          <p:nvPr/>
        </p:nvGrpSpPr>
        <p:grpSpPr bwMode="auto">
          <a:xfrm>
            <a:off x="641350" y="1768475"/>
            <a:ext cx="3355975" cy="3192463"/>
            <a:chOff x="1298" y="1680"/>
            <a:chExt cx="1824" cy="1825"/>
          </a:xfrm>
        </p:grpSpPr>
        <p:grpSp>
          <p:nvGrpSpPr>
            <p:cNvPr id="38942" name="Group 155"/>
            <p:cNvGrpSpPr>
              <a:grpSpLocks/>
            </p:cNvGrpSpPr>
            <p:nvPr/>
          </p:nvGrpSpPr>
          <p:grpSpPr bwMode="auto">
            <a:xfrm>
              <a:off x="1298" y="1680"/>
              <a:ext cx="1824" cy="1825"/>
              <a:chOff x="1298" y="1680"/>
              <a:chExt cx="1824" cy="1825"/>
            </a:xfrm>
          </p:grpSpPr>
          <p:sp>
            <p:nvSpPr>
              <p:cNvPr id="39043" name="Rectangle 156"/>
              <p:cNvSpPr>
                <a:spLocks noChangeArrowheads="1"/>
              </p:cNvSpPr>
              <p:nvPr/>
            </p:nvSpPr>
            <p:spPr bwMode="auto">
              <a:xfrm>
                <a:off x="1298" y="1681"/>
                <a:ext cx="1824" cy="1824"/>
              </a:xfrm>
              <a:prstGeom prst="rect">
                <a:avLst/>
              </a:prstGeom>
              <a:noFill/>
              <a:ln w="9525">
                <a:solidFill>
                  <a:schemeClr val="tx1"/>
                </a:solidFill>
                <a:miter lim="800000"/>
                <a:headEnd/>
                <a:tailEnd/>
              </a:ln>
            </p:spPr>
            <p:txBody>
              <a:bodyPr wrap="none" anchor="ctr"/>
              <a:lstStyle/>
              <a:p>
                <a:endParaRPr lang="fr-FR">
                  <a:latin typeface="Calibri" pitchFamily="34" charset="0"/>
                </a:endParaRPr>
              </a:p>
            </p:txBody>
          </p:sp>
          <p:grpSp>
            <p:nvGrpSpPr>
              <p:cNvPr id="39044" name="Group 157"/>
              <p:cNvGrpSpPr>
                <a:grpSpLocks/>
              </p:cNvGrpSpPr>
              <p:nvPr/>
            </p:nvGrpSpPr>
            <p:grpSpPr bwMode="auto">
              <a:xfrm>
                <a:off x="1479" y="1680"/>
                <a:ext cx="1464" cy="1824"/>
                <a:chOff x="1446" y="1707"/>
                <a:chExt cx="1464" cy="1716"/>
              </a:xfrm>
            </p:grpSpPr>
            <p:sp>
              <p:nvSpPr>
                <p:cNvPr id="39055" name="Line 158"/>
                <p:cNvSpPr>
                  <a:spLocks noChangeShapeType="1"/>
                </p:cNvSpPr>
                <p:nvPr/>
              </p:nvSpPr>
              <p:spPr bwMode="auto">
                <a:xfrm>
                  <a:off x="1446" y="1707"/>
                  <a:ext cx="0" cy="1716"/>
                </a:xfrm>
                <a:prstGeom prst="line">
                  <a:avLst/>
                </a:prstGeom>
                <a:noFill/>
                <a:ln w="9525">
                  <a:solidFill>
                    <a:schemeClr val="tx1"/>
                  </a:solidFill>
                  <a:round/>
                  <a:headEnd/>
                  <a:tailEnd/>
                </a:ln>
              </p:spPr>
              <p:txBody>
                <a:bodyPr wrap="none" anchor="ctr"/>
                <a:lstStyle/>
                <a:p>
                  <a:endParaRPr lang="fr-FR"/>
                </a:p>
              </p:txBody>
            </p:sp>
            <p:sp>
              <p:nvSpPr>
                <p:cNvPr id="39056" name="Line 159"/>
                <p:cNvSpPr>
                  <a:spLocks noChangeShapeType="1"/>
                </p:cNvSpPr>
                <p:nvPr/>
              </p:nvSpPr>
              <p:spPr bwMode="auto">
                <a:xfrm>
                  <a:off x="1812" y="1707"/>
                  <a:ext cx="0" cy="1716"/>
                </a:xfrm>
                <a:prstGeom prst="line">
                  <a:avLst/>
                </a:prstGeom>
                <a:noFill/>
                <a:ln w="9525">
                  <a:solidFill>
                    <a:schemeClr val="tx1"/>
                  </a:solidFill>
                  <a:round/>
                  <a:headEnd/>
                  <a:tailEnd/>
                </a:ln>
              </p:spPr>
              <p:txBody>
                <a:bodyPr wrap="none" anchor="ctr"/>
                <a:lstStyle/>
                <a:p>
                  <a:endParaRPr lang="fr-FR"/>
                </a:p>
              </p:txBody>
            </p:sp>
            <p:sp>
              <p:nvSpPr>
                <p:cNvPr id="39057" name="Line 160"/>
                <p:cNvSpPr>
                  <a:spLocks noChangeShapeType="1"/>
                </p:cNvSpPr>
                <p:nvPr/>
              </p:nvSpPr>
              <p:spPr bwMode="auto">
                <a:xfrm>
                  <a:off x="1626" y="1707"/>
                  <a:ext cx="0" cy="1716"/>
                </a:xfrm>
                <a:prstGeom prst="line">
                  <a:avLst/>
                </a:prstGeom>
                <a:noFill/>
                <a:ln w="9525">
                  <a:solidFill>
                    <a:schemeClr val="tx1"/>
                  </a:solidFill>
                  <a:round/>
                  <a:headEnd/>
                  <a:tailEnd/>
                </a:ln>
              </p:spPr>
              <p:txBody>
                <a:bodyPr wrap="none" anchor="ctr"/>
                <a:lstStyle/>
                <a:p>
                  <a:endParaRPr lang="fr-FR"/>
                </a:p>
              </p:txBody>
            </p:sp>
            <p:sp>
              <p:nvSpPr>
                <p:cNvPr id="39058" name="Line 161"/>
                <p:cNvSpPr>
                  <a:spLocks noChangeShapeType="1"/>
                </p:cNvSpPr>
                <p:nvPr/>
              </p:nvSpPr>
              <p:spPr bwMode="auto">
                <a:xfrm>
                  <a:off x="1995" y="1707"/>
                  <a:ext cx="0" cy="1716"/>
                </a:xfrm>
                <a:prstGeom prst="line">
                  <a:avLst/>
                </a:prstGeom>
                <a:noFill/>
                <a:ln w="9525">
                  <a:solidFill>
                    <a:schemeClr val="tx1"/>
                  </a:solidFill>
                  <a:round/>
                  <a:headEnd/>
                  <a:tailEnd/>
                </a:ln>
              </p:spPr>
              <p:txBody>
                <a:bodyPr wrap="none" anchor="ctr"/>
                <a:lstStyle/>
                <a:p>
                  <a:endParaRPr lang="fr-FR"/>
                </a:p>
              </p:txBody>
            </p:sp>
            <p:sp>
              <p:nvSpPr>
                <p:cNvPr id="39059" name="Line 162"/>
                <p:cNvSpPr>
                  <a:spLocks noChangeShapeType="1"/>
                </p:cNvSpPr>
                <p:nvPr/>
              </p:nvSpPr>
              <p:spPr bwMode="auto">
                <a:xfrm>
                  <a:off x="2178" y="1707"/>
                  <a:ext cx="0" cy="1716"/>
                </a:xfrm>
                <a:prstGeom prst="line">
                  <a:avLst/>
                </a:prstGeom>
                <a:noFill/>
                <a:ln w="9525">
                  <a:solidFill>
                    <a:schemeClr val="tx1"/>
                  </a:solidFill>
                  <a:round/>
                  <a:headEnd/>
                  <a:tailEnd/>
                </a:ln>
              </p:spPr>
              <p:txBody>
                <a:bodyPr wrap="none" anchor="ctr"/>
                <a:lstStyle/>
                <a:p>
                  <a:endParaRPr lang="fr-FR"/>
                </a:p>
              </p:txBody>
            </p:sp>
            <p:sp>
              <p:nvSpPr>
                <p:cNvPr id="39060" name="Line 163"/>
                <p:cNvSpPr>
                  <a:spLocks noChangeShapeType="1"/>
                </p:cNvSpPr>
                <p:nvPr/>
              </p:nvSpPr>
              <p:spPr bwMode="auto">
                <a:xfrm>
                  <a:off x="2358" y="1707"/>
                  <a:ext cx="0" cy="1716"/>
                </a:xfrm>
                <a:prstGeom prst="line">
                  <a:avLst/>
                </a:prstGeom>
                <a:noFill/>
                <a:ln w="9525">
                  <a:solidFill>
                    <a:schemeClr val="tx1"/>
                  </a:solidFill>
                  <a:round/>
                  <a:headEnd/>
                  <a:tailEnd/>
                </a:ln>
              </p:spPr>
              <p:txBody>
                <a:bodyPr wrap="none" anchor="ctr"/>
                <a:lstStyle/>
                <a:p>
                  <a:endParaRPr lang="fr-FR"/>
                </a:p>
              </p:txBody>
            </p:sp>
            <p:sp>
              <p:nvSpPr>
                <p:cNvPr id="39061" name="Line 164"/>
                <p:cNvSpPr>
                  <a:spLocks noChangeShapeType="1"/>
                </p:cNvSpPr>
                <p:nvPr/>
              </p:nvSpPr>
              <p:spPr bwMode="auto">
                <a:xfrm>
                  <a:off x="2727" y="1707"/>
                  <a:ext cx="0" cy="1716"/>
                </a:xfrm>
                <a:prstGeom prst="line">
                  <a:avLst/>
                </a:prstGeom>
                <a:noFill/>
                <a:ln w="9525">
                  <a:solidFill>
                    <a:schemeClr val="tx1"/>
                  </a:solidFill>
                  <a:round/>
                  <a:headEnd/>
                  <a:tailEnd/>
                </a:ln>
              </p:spPr>
              <p:txBody>
                <a:bodyPr wrap="none" anchor="ctr"/>
                <a:lstStyle/>
                <a:p>
                  <a:endParaRPr lang="fr-FR"/>
                </a:p>
              </p:txBody>
            </p:sp>
            <p:sp>
              <p:nvSpPr>
                <p:cNvPr id="39062" name="Line 165"/>
                <p:cNvSpPr>
                  <a:spLocks noChangeShapeType="1"/>
                </p:cNvSpPr>
                <p:nvPr/>
              </p:nvSpPr>
              <p:spPr bwMode="auto">
                <a:xfrm>
                  <a:off x="2544" y="1707"/>
                  <a:ext cx="0" cy="1716"/>
                </a:xfrm>
                <a:prstGeom prst="line">
                  <a:avLst/>
                </a:prstGeom>
                <a:noFill/>
                <a:ln w="9525">
                  <a:solidFill>
                    <a:schemeClr val="tx1"/>
                  </a:solidFill>
                  <a:round/>
                  <a:headEnd/>
                  <a:tailEnd/>
                </a:ln>
              </p:spPr>
              <p:txBody>
                <a:bodyPr wrap="none" anchor="ctr"/>
                <a:lstStyle/>
                <a:p>
                  <a:endParaRPr lang="fr-FR"/>
                </a:p>
              </p:txBody>
            </p:sp>
            <p:sp>
              <p:nvSpPr>
                <p:cNvPr id="39063" name="Line 166"/>
                <p:cNvSpPr>
                  <a:spLocks noChangeShapeType="1"/>
                </p:cNvSpPr>
                <p:nvPr/>
              </p:nvSpPr>
              <p:spPr bwMode="auto">
                <a:xfrm>
                  <a:off x="2910" y="1707"/>
                  <a:ext cx="0" cy="1716"/>
                </a:xfrm>
                <a:prstGeom prst="line">
                  <a:avLst/>
                </a:prstGeom>
                <a:noFill/>
                <a:ln w="9525">
                  <a:solidFill>
                    <a:schemeClr val="tx1"/>
                  </a:solidFill>
                  <a:round/>
                  <a:headEnd/>
                  <a:tailEnd/>
                </a:ln>
              </p:spPr>
              <p:txBody>
                <a:bodyPr wrap="none" anchor="ctr"/>
                <a:lstStyle/>
                <a:p>
                  <a:endParaRPr lang="fr-FR"/>
                </a:p>
              </p:txBody>
            </p:sp>
          </p:grpSp>
          <p:grpSp>
            <p:nvGrpSpPr>
              <p:cNvPr id="39045" name="Group 167"/>
              <p:cNvGrpSpPr>
                <a:grpSpLocks/>
              </p:cNvGrpSpPr>
              <p:nvPr/>
            </p:nvGrpSpPr>
            <p:grpSpPr bwMode="auto">
              <a:xfrm rot="-5400000">
                <a:off x="1478" y="1681"/>
                <a:ext cx="1464" cy="1821"/>
                <a:chOff x="1446" y="1707"/>
                <a:chExt cx="1464" cy="1716"/>
              </a:xfrm>
            </p:grpSpPr>
            <p:sp>
              <p:nvSpPr>
                <p:cNvPr id="39046" name="Line 168"/>
                <p:cNvSpPr>
                  <a:spLocks noChangeShapeType="1"/>
                </p:cNvSpPr>
                <p:nvPr/>
              </p:nvSpPr>
              <p:spPr bwMode="auto">
                <a:xfrm>
                  <a:off x="1446" y="1707"/>
                  <a:ext cx="0" cy="1716"/>
                </a:xfrm>
                <a:prstGeom prst="line">
                  <a:avLst/>
                </a:prstGeom>
                <a:noFill/>
                <a:ln w="9525">
                  <a:solidFill>
                    <a:schemeClr val="tx1"/>
                  </a:solidFill>
                  <a:round/>
                  <a:headEnd/>
                  <a:tailEnd/>
                </a:ln>
              </p:spPr>
              <p:txBody>
                <a:bodyPr wrap="none" anchor="ctr"/>
                <a:lstStyle/>
                <a:p>
                  <a:endParaRPr lang="fr-FR"/>
                </a:p>
              </p:txBody>
            </p:sp>
            <p:sp>
              <p:nvSpPr>
                <p:cNvPr id="39047" name="Line 169"/>
                <p:cNvSpPr>
                  <a:spLocks noChangeShapeType="1"/>
                </p:cNvSpPr>
                <p:nvPr/>
              </p:nvSpPr>
              <p:spPr bwMode="auto">
                <a:xfrm>
                  <a:off x="1812" y="1707"/>
                  <a:ext cx="0" cy="1716"/>
                </a:xfrm>
                <a:prstGeom prst="line">
                  <a:avLst/>
                </a:prstGeom>
                <a:noFill/>
                <a:ln w="9525">
                  <a:solidFill>
                    <a:schemeClr val="tx1"/>
                  </a:solidFill>
                  <a:round/>
                  <a:headEnd/>
                  <a:tailEnd/>
                </a:ln>
              </p:spPr>
              <p:txBody>
                <a:bodyPr wrap="none" anchor="ctr"/>
                <a:lstStyle/>
                <a:p>
                  <a:endParaRPr lang="fr-FR"/>
                </a:p>
              </p:txBody>
            </p:sp>
            <p:sp>
              <p:nvSpPr>
                <p:cNvPr id="39048" name="Line 170"/>
                <p:cNvSpPr>
                  <a:spLocks noChangeShapeType="1"/>
                </p:cNvSpPr>
                <p:nvPr/>
              </p:nvSpPr>
              <p:spPr bwMode="auto">
                <a:xfrm>
                  <a:off x="1626" y="1707"/>
                  <a:ext cx="0" cy="1716"/>
                </a:xfrm>
                <a:prstGeom prst="line">
                  <a:avLst/>
                </a:prstGeom>
                <a:noFill/>
                <a:ln w="9525">
                  <a:solidFill>
                    <a:schemeClr val="tx1"/>
                  </a:solidFill>
                  <a:round/>
                  <a:headEnd/>
                  <a:tailEnd/>
                </a:ln>
              </p:spPr>
              <p:txBody>
                <a:bodyPr wrap="none" anchor="ctr"/>
                <a:lstStyle/>
                <a:p>
                  <a:endParaRPr lang="fr-FR"/>
                </a:p>
              </p:txBody>
            </p:sp>
            <p:sp>
              <p:nvSpPr>
                <p:cNvPr id="39049" name="Line 171"/>
                <p:cNvSpPr>
                  <a:spLocks noChangeShapeType="1"/>
                </p:cNvSpPr>
                <p:nvPr/>
              </p:nvSpPr>
              <p:spPr bwMode="auto">
                <a:xfrm>
                  <a:off x="1995" y="1707"/>
                  <a:ext cx="0" cy="1716"/>
                </a:xfrm>
                <a:prstGeom prst="line">
                  <a:avLst/>
                </a:prstGeom>
                <a:noFill/>
                <a:ln w="9525">
                  <a:solidFill>
                    <a:schemeClr val="tx1"/>
                  </a:solidFill>
                  <a:round/>
                  <a:headEnd/>
                  <a:tailEnd/>
                </a:ln>
              </p:spPr>
              <p:txBody>
                <a:bodyPr wrap="none" anchor="ctr"/>
                <a:lstStyle/>
                <a:p>
                  <a:endParaRPr lang="fr-FR"/>
                </a:p>
              </p:txBody>
            </p:sp>
            <p:sp>
              <p:nvSpPr>
                <p:cNvPr id="39050" name="Line 172"/>
                <p:cNvSpPr>
                  <a:spLocks noChangeShapeType="1"/>
                </p:cNvSpPr>
                <p:nvPr/>
              </p:nvSpPr>
              <p:spPr bwMode="auto">
                <a:xfrm>
                  <a:off x="2178" y="1707"/>
                  <a:ext cx="0" cy="1716"/>
                </a:xfrm>
                <a:prstGeom prst="line">
                  <a:avLst/>
                </a:prstGeom>
                <a:noFill/>
                <a:ln w="9525">
                  <a:solidFill>
                    <a:schemeClr val="tx1"/>
                  </a:solidFill>
                  <a:round/>
                  <a:headEnd/>
                  <a:tailEnd/>
                </a:ln>
              </p:spPr>
              <p:txBody>
                <a:bodyPr wrap="none" anchor="ctr"/>
                <a:lstStyle/>
                <a:p>
                  <a:endParaRPr lang="fr-FR"/>
                </a:p>
              </p:txBody>
            </p:sp>
            <p:sp>
              <p:nvSpPr>
                <p:cNvPr id="39051" name="Line 173"/>
                <p:cNvSpPr>
                  <a:spLocks noChangeShapeType="1"/>
                </p:cNvSpPr>
                <p:nvPr/>
              </p:nvSpPr>
              <p:spPr bwMode="auto">
                <a:xfrm>
                  <a:off x="2358" y="1707"/>
                  <a:ext cx="0" cy="1716"/>
                </a:xfrm>
                <a:prstGeom prst="line">
                  <a:avLst/>
                </a:prstGeom>
                <a:noFill/>
                <a:ln w="9525">
                  <a:solidFill>
                    <a:schemeClr val="tx1"/>
                  </a:solidFill>
                  <a:round/>
                  <a:headEnd/>
                  <a:tailEnd/>
                </a:ln>
              </p:spPr>
              <p:txBody>
                <a:bodyPr wrap="none" anchor="ctr"/>
                <a:lstStyle/>
                <a:p>
                  <a:endParaRPr lang="fr-FR"/>
                </a:p>
              </p:txBody>
            </p:sp>
            <p:sp>
              <p:nvSpPr>
                <p:cNvPr id="39052" name="Line 174"/>
                <p:cNvSpPr>
                  <a:spLocks noChangeShapeType="1"/>
                </p:cNvSpPr>
                <p:nvPr/>
              </p:nvSpPr>
              <p:spPr bwMode="auto">
                <a:xfrm>
                  <a:off x="2727" y="1707"/>
                  <a:ext cx="0" cy="1716"/>
                </a:xfrm>
                <a:prstGeom prst="line">
                  <a:avLst/>
                </a:prstGeom>
                <a:noFill/>
                <a:ln w="9525">
                  <a:solidFill>
                    <a:schemeClr val="tx1"/>
                  </a:solidFill>
                  <a:round/>
                  <a:headEnd/>
                  <a:tailEnd/>
                </a:ln>
              </p:spPr>
              <p:txBody>
                <a:bodyPr wrap="none" anchor="ctr"/>
                <a:lstStyle/>
                <a:p>
                  <a:endParaRPr lang="fr-FR"/>
                </a:p>
              </p:txBody>
            </p:sp>
            <p:sp>
              <p:nvSpPr>
                <p:cNvPr id="39053" name="Line 175"/>
                <p:cNvSpPr>
                  <a:spLocks noChangeShapeType="1"/>
                </p:cNvSpPr>
                <p:nvPr/>
              </p:nvSpPr>
              <p:spPr bwMode="auto">
                <a:xfrm>
                  <a:off x="2544" y="1707"/>
                  <a:ext cx="0" cy="1716"/>
                </a:xfrm>
                <a:prstGeom prst="line">
                  <a:avLst/>
                </a:prstGeom>
                <a:noFill/>
                <a:ln w="9525">
                  <a:solidFill>
                    <a:schemeClr val="tx1"/>
                  </a:solidFill>
                  <a:round/>
                  <a:headEnd/>
                  <a:tailEnd/>
                </a:ln>
              </p:spPr>
              <p:txBody>
                <a:bodyPr wrap="none" anchor="ctr"/>
                <a:lstStyle/>
                <a:p>
                  <a:endParaRPr lang="fr-FR"/>
                </a:p>
              </p:txBody>
            </p:sp>
            <p:sp>
              <p:nvSpPr>
                <p:cNvPr id="39054" name="Line 176"/>
                <p:cNvSpPr>
                  <a:spLocks noChangeShapeType="1"/>
                </p:cNvSpPr>
                <p:nvPr/>
              </p:nvSpPr>
              <p:spPr bwMode="auto">
                <a:xfrm>
                  <a:off x="2910" y="1707"/>
                  <a:ext cx="0" cy="1716"/>
                </a:xfrm>
                <a:prstGeom prst="line">
                  <a:avLst/>
                </a:prstGeom>
                <a:noFill/>
                <a:ln w="9525">
                  <a:solidFill>
                    <a:schemeClr val="tx1"/>
                  </a:solidFill>
                  <a:round/>
                  <a:headEnd/>
                  <a:tailEnd/>
                </a:ln>
              </p:spPr>
              <p:txBody>
                <a:bodyPr wrap="none" anchor="ctr"/>
                <a:lstStyle/>
                <a:p>
                  <a:endParaRPr lang="fr-FR"/>
                </a:p>
              </p:txBody>
            </p:sp>
          </p:grpSp>
        </p:grpSp>
        <p:sp>
          <p:nvSpPr>
            <p:cNvPr id="38943" name="Text Box 177"/>
            <p:cNvSpPr txBox="1">
              <a:spLocks noChangeArrowheads="1"/>
            </p:cNvSpPr>
            <p:nvPr/>
          </p:nvSpPr>
          <p:spPr bwMode="auto">
            <a:xfrm>
              <a:off x="1307" y="3334"/>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44" name="Text Box 178"/>
            <p:cNvSpPr txBox="1">
              <a:spLocks noChangeArrowheads="1"/>
            </p:cNvSpPr>
            <p:nvPr/>
          </p:nvSpPr>
          <p:spPr bwMode="auto">
            <a:xfrm>
              <a:off x="1487" y="3334"/>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45" name="Text Box 179"/>
            <p:cNvSpPr txBox="1">
              <a:spLocks noChangeArrowheads="1"/>
            </p:cNvSpPr>
            <p:nvPr/>
          </p:nvSpPr>
          <p:spPr bwMode="auto">
            <a:xfrm>
              <a:off x="1670" y="3336"/>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46" name="Text Box 180"/>
            <p:cNvSpPr txBox="1">
              <a:spLocks noChangeArrowheads="1"/>
            </p:cNvSpPr>
            <p:nvPr/>
          </p:nvSpPr>
          <p:spPr bwMode="auto">
            <a:xfrm>
              <a:off x="1853" y="3336"/>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47" name="Text Box 181"/>
            <p:cNvSpPr txBox="1">
              <a:spLocks noChangeArrowheads="1"/>
            </p:cNvSpPr>
            <p:nvPr/>
          </p:nvSpPr>
          <p:spPr bwMode="auto">
            <a:xfrm>
              <a:off x="2039" y="3334"/>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48" name="Text Box 182"/>
            <p:cNvSpPr txBox="1">
              <a:spLocks noChangeArrowheads="1"/>
            </p:cNvSpPr>
            <p:nvPr/>
          </p:nvSpPr>
          <p:spPr bwMode="auto">
            <a:xfrm>
              <a:off x="2220" y="3334"/>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49" name="Text Box 183"/>
            <p:cNvSpPr txBox="1">
              <a:spLocks noChangeArrowheads="1"/>
            </p:cNvSpPr>
            <p:nvPr/>
          </p:nvSpPr>
          <p:spPr bwMode="auto">
            <a:xfrm>
              <a:off x="2402" y="3336"/>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50" name="Text Box 184"/>
            <p:cNvSpPr txBox="1">
              <a:spLocks noChangeArrowheads="1"/>
            </p:cNvSpPr>
            <p:nvPr/>
          </p:nvSpPr>
          <p:spPr bwMode="auto">
            <a:xfrm>
              <a:off x="2586" y="3336"/>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51" name="Text Box 185"/>
            <p:cNvSpPr txBox="1">
              <a:spLocks noChangeArrowheads="1"/>
            </p:cNvSpPr>
            <p:nvPr/>
          </p:nvSpPr>
          <p:spPr bwMode="auto">
            <a:xfrm>
              <a:off x="2771" y="3333"/>
              <a:ext cx="138" cy="139"/>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52" name="Text Box 186"/>
            <p:cNvSpPr txBox="1">
              <a:spLocks noChangeArrowheads="1"/>
            </p:cNvSpPr>
            <p:nvPr/>
          </p:nvSpPr>
          <p:spPr bwMode="auto">
            <a:xfrm>
              <a:off x="2954" y="3334"/>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53" name="Text Box 187"/>
            <p:cNvSpPr txBox="1">
              <a:spLocks noChangeArrowheads="1"/>
            </p:cNvSpPr>
            <p:nvPr/>
          </p:nvSpPr>
          <p:spPr bwMode="auto">
            <a:xfrm>
              <a:off x="1307" y="2971"/>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54" name="Text Box 188"/>
            <p:cNvSpPr txBox="1">
              <a:spLocks noChangeArrowheads="1"/>
            </p:cNvSpPr>
            <p:nvPr/>
          </p:nvSpPr>
          <p:spPr bwMode="auto">
            <a:xfrm>
              <a:off x="1487" y="2971"/>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55" name="Text Box 189"/>
            <p:cNvSpPr txBox="1">
              <a:spLocks noChangeArrowheads="1"/>
            </p:cNvSpPr>
            <p:nvPr/>
          </p:nvSpPr>
          <p:spPr bwMode="auto">
            <a:xfrm>
              <a:off x="1670" y="2973"/>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56" name="Text Box 190"/>
            <p:cNvSpPr txBox="1">
              <a:spLocks noChangeArrowheads="1"/>
            </p:cNvSpPr>
            <p:nvPr/>
          </p:nvSpPr>
          <p:spPr bwMode="auto">
            <a:xfrm>
              <a:off x="1853" y="2973"/>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57" name="Text Box 191"/>
            <p:cNvSpPr txBox="1">
              <a:spLocks noChangeArrowheads="1"/>
            </p:cNvSpPr>
            <p:nvPr/>
          </p:nvSpPr>
          <p:spPr bwMode="auto">
            <a:xfrm>
              <a:off x="2039" y="2971"/>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58" name="Text Box 192"/>
            <p:cNvSpPr txBox="1">
              <a:spLocks noChangeArrowheads="1"/>
            </p:cNvSpPr>
            <p:nvPr/>
          </p:nvSpPr>
          <p:spPr bwMode="auto">
            <a:xfrm>
              <a:off x="2219" y="2971"/>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59" name="Text Box 193"/>
            <p:cNvSpPr txBox="1">
              <a:spLocks noChangeArrowheads="1"/>
            </p:cNvSpPr>
            <p:nvPr/>
          </p:nvSpPr>
          <p:spPr bwMode="auto">
            <a:xfrm>
              <a:off x="2402" y="2973"/>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60" name="Text Box 194"/>
            <p:cNvSpPr txBox="1">
              <a:spLocks noChangeArrowheads="1"/>
            </p:cNvSpPr>
            <p:nvPr/>
          </p:nvSpPr>
          <p:spPr bwMode="auto">
            <a:xfrm>
              <a:off x="2586" y="2973"/>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61" name="Text Box 195"/>
            <p:cNvSpPr txBox="1">
              <a:spLocks noChangeArrowheads="1"/>
            </p:cNvSpPr>
            <p:nvPr/>
          </p:nvSpPr>
          <p:spPr bwMode="auto">
            <a:xfrm>
              <a:off x="2771" y="2971"/>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62" name="Text Box 196"/>
            <p:cNvSpPr txBox="1">
              <a:spLocks noChangeArrowheads="1"/>
            </p:cNvSpPr>
            <p:nvPr/>
          </p:nvSpPr>
          <p:spPr bwMode="auto">
            <a:xfrm>
              <a:off x="2954" y="2971"/>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63" name="Text Box 197"/>
            <p:cNvSpPr txBox="1">
              <a:spLocks noChangeArrowheads="1"/>
            </p:cNvSpPr>
            <p:nvPr/>
          </p:nvSpPr>
          <p:spPr bwMode="auto">
            <a:xfrm>
              <a:off x="1304" y="2605"/>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64" name="Text Box 198"/>
            <p:cNvSpPr txBox="1">
              <a:spLocks noChangeArrowheads="1"/>
            </p:cNvSpPr>
            <p:nvPr/>
          </p:nvSpPr>
          <p:spPr bwMode="auto">
            <a:xfrm>
              <a:off x="1484" y="2605"/>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65" name="Text Box 199"/>
            <p:cNvSpPr txBox="1">
              <a:spLocks noChangeArrowheads="1"/>
            </p:cNvSpPr>
            <p:nvPr/>
          </p:nvSpPr>
          <p:spPr bwMode="auto">
            <a:xfrm>
              <a:off x="1667" y="2608"/>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66" name="Text Box 200"/>
            <p:cNvSpPr txBox="1">
              <a:spLocks noChangeArrowheads="1"/>
            </p:cNvSpPr>
            <p:nvPr/>
          </p:nvSpPr>
          <p:spPr bwMode="auto">
            <a:xfrm>
              <a:off x="1849" y="2608"/>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67" name="Text Box 201"/>
            <p:cNvSpPr txBox="1">
              <a:spLocks noChangeArrowheads="1"/>
            </p:cNvSpPr>
            <p:nvPr/>
          </p:nvSpPr>
          <p:spPr bwMode="auto">
            <a:xfrm>
              <a:off x="2035" y="2605"/>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68" name="Text Box 202"/>
            <p:cNvSpPr txBox="1">
              <a:spLocks noChangeArrowheads="1"/>
            </p:cNvSpPr>
            <p:nvPr/>
          </p:nvSpPr>
          <p:spPr bwMode="auto">
            <a:xfrm>
              <a:off x="2216" y="2605"/>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69" name="Text Box 203"/>
            <p:cNvSpPr txBox="1">
              <a:spLocks noChangeArrowheads="1"/>
            </p:cNvSpPr>
            <p:nvPr/>
          </p:nvSpPr>
          <p:spPr bwMode="auto">
            <a:xfrm>
              <a:off x="2399" y="2608"/>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70" name="Text Box 204"/>
            <p:cNvSpPr txBox="1">
              <a:spLocks noChangeArrowheads="1"/>
            </p:cNvSpPr>
            <p:nvPr/>
          </p:nvSpPr>
          <p:spPr bwMode="auto">
            <a:xfrm>
              <a:off x="2582" y="2608"/>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71" name="Text Box 205"/>
            <p:cNvSpPr txBox="1">
              <a:spLocks noChangeArrowheads="1"/>
            </p:cNvSpPr>
            <p:nvPr/>
          </p:nvSpPr>
          <p:spPr bwMode="auto">
            <a:xfrm>
              <a:off x="2768" y="2605"/>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72" name="Text Box 206"/>
            <p:cNvSpPr txBox="1">
              <a:spLocks noChangeArrowheads="1"/>
            </p:cNvSpPr>
            <p:nvPr/>
          </p:nvSpPr>
          <p:spPr bwMode="auto">
            <a:xfrm>
              <a:off x="2951" y="2605"/>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73" name="Text Box 207"/>
            <p:cNvSpPr txBox="1">
              <a:spLocks noChangeArrowheads="1"/>
            </p:cNvSpPr>
            <p:nvPr/>
          </p:nvSpPr>
          <p:spPr bwMode="auto">
            <a:xfrm>
              <a:off x="1307" y="2239"/>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74" name="Text Box 208"/>
            <p:cNvSpPr txBox="1">
              <a:spLocks noChangeArrowheads="1"/>
            </p:cNvSpPr>
            <p:nvPr/>
          </p:nvSpPr>
          <p:spPr bwMode="auto">
            <a:xfrm>
              <a:off x="1487" y="2239"/>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75" name="Text Box 209"/>
            <p:cNvSpPr txBox="1">
              <a:spLocks noChangeArrowheads="1"/>
            </p:cNvSpPr>
            <p:nvPr/>
          </p:nvSpPr>
          <p:spPr bwMode="auto">
            <a:xfrm>
              <a:off x="1670" y="2242"/>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76" name="Text Box 210"/>
            <p:cNvSpPr txBox="1">
              <a:spLocks noChangeArrowheads="1"/>
            </p:cNvSpPr>
            <p:nvPr/>
          </p:nvSpPr>
          <p:spPr bwMode="auto">
            <a:xfrm>
              <a:off x="1853" y="2242"/>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77" name="Text Box 211"/>
            <p:cNvSpPr txBox="1">
              <a:spLocks noChangeArrowheads="1"/>
            </p:cNvSpPr>
            <p:nvPr/>
          </p:nvSpPr>
          <p:spPr bwMode="auto">
            <a:xfrm>
              <a:off x="2039" y="2239"/>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78" name="Text Box 212"/>
            <p:cNvSpPr txBox="1">
              <a:spLocks noChangeArrowheads="1"/>
            </p:cNvSpPr>
            <p:nvPr/>
          </p:nvSpPr>
          <p:spPr bwMode="auto">
            <a:xfrm>
              <a:off x="2219" y="2239"/>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79" name="Text Box 213"/>
            <p:cNvSpPr txBox="1">
              <a:spLocks noChangeArrowheads="1"/>
            </p:cNvSpPr>
            <p:nvPr/>
          </p:nvSpPr>
          <p:spPr bwMode="auto">
            <a:xfrm>
              <a:off x="2402" y="2242"/>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80" name="Text Box 214"/>
            <p:cNvSpPr txBox="1">
              <a:spLocks noChangeArrowheads="1"/>
            </p:cNvSpPr>
            <p:nvPr/>
          </p:nvSpPr>
          <p:spPr bwMode="auto">
            <a:xfrm>
              <a:off x="2586" y="2242"/>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81" name="Text Box 215"/>
            <p:cNvSpPr txBox="1">
              <a:spLocks noChangeArrowheads="1"/>
            </p:cNvSpPr>
            <p:nvPr/>
          </p:nvSpPr>
          <p:spPr bwMode="auto">
            <a:xfrm>
              <a:off x="2771" y="2239"/>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82" name="Text Box 216"/>
            <p:cNvSpPr txBox="1">
              <a:spLocks noChangeArrowheads="1"/>
            </p:cNvSpPr>
            <p:nvPr/>
          </p:nvSpPr>
          <p:spPr bwMode="auto">
            <a:xfrm>
              <a:off x="2954" y="2239"/>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83" name="Text Box 217"/>
            <p:cNvSpPr txBox="1">
              <a:spLocks noChangeArrowheads="1"/>
            </p:cNvSpPr>
            <p:nvPr/>
          </p:nvSpPr>
          <p:spPr bwMode="auto">
            <a:xfrm>
              <a:off x="1307" y="1874"/>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84" name="Text Box 218"/>
            <p:cNvSpPr txBox="1">
              <a:spLocks noChangeArrowheads="1"/>
            </p:cNvSpPr>
            <p:nvPr/>
          </p:nvSpPr>
          <p:spPr bwMode="auto">
            <a:xfrm>
              <a:off x="1487" y="1874"/>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85" name="Text Box 219"/>
            <p:cNvSpPr txBox="1">
              <a:spLocks noChangeArrowheads="1"/>
            </p:cNvSpPr>
            <p:nvPr/>
          </p:nvSpPr>
          <p:spPr bwMode="auto">
            <a:xfrm>
              <a:off x="1670" y="1876"/>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86" name="Text Box 220"/>
            <p:cNvSpPr txBox="1">
              <a:spLocks noChangeArrowheads="1"/>
            </p:cNvSpPr>
            <p:nvPr/>
          </p:nvSpPr>
          <p:spPr bwMode="auto">
            <a:xfrm>
              <a:off x="1853" y="1876"/>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87" name="Text Box 221"/>
            <p:cNvSpPr txBox="1">
              <a:spLocks noChangeArrowheads="1"/>
            </p:cNvSpPr>
            <p:nvPr/>
          </p:nvSpPr>
          <p:spPr bwMode="auto">
            <a:xfrm>
              <a:off x="2039" y="1874"/>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88" name="Text Box 222"/>
            <p:cNvSpPr txBox="1">
              <a:spLocks noChangeArrowheads="1"/>
            </p:cNvSpPr>
            <p:nvPr/>
          </p:nvSpPr>
          <p:spPr bwMode="auto">
            <a:xfrm>
              <a:off x="2219" y="1874"/>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89" name="Text Box 223"/>
            <p:cNvSpPr txBox="1">
              <a:spLocks noChangeArrowheads="1"/>
            </p:cNvSpPr>
            <p:nvPr/>
          </p:nvSpPr>
          <p:spPr bwMode="auto">
            <a:xfrm>
              <a:off x="2402" y="1876"/>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90" name="Text Box 224"/>
            <p:cNvSpPr txBox="1">
              <a:spLocks noChangeArrowheads="1"/>
            </p:cNvSpPr>
            <p:nvPr/>
          </p:nvSpPr>
          <p:spPr bwMode="auto">
            <a:xfrm>
              <a:off x="2586" y="1876"/>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91" name="Text Box 225"/>
            <p:cNvSpPr txBox="1">
              <a:spLocks noChangeArrowheads="1"/>
            </p:cNvSpPr>
            <p:nvPr/>
          </p:nvSpPr>
          <p:spPr bwMode="auto">
            <a:xfrm>
              <a:off x="2771" y="1874"/>
              <a:ext cx="138" cy="140"/>
            </a:xfrm>
            <a:prstGeom prst="rect">
              <a:avLst/>
            </a:prstGeom>
            <a:noFill/>
            <a:ln w="9525">
              <a:noFill/>
              <a:miter lim="800000"/>
              <a:headEnd/>
              <a:tailEnd/>
            </a:ln>
          </p:spPr>
          <p:txBody>
            <a:bodyPr wrap="none" lIns="91427" tIns="45714" rIns="91427" bIns="45714">
              <a:spAutoFit/>
            </a:bodyPr>
            <a:lstStyle/>
            <a:p>
              <a:r>
                <a:rPr lang="fr-FR" sz="1000"/>
                <a:t>1</a:t>
              </a:r>
            </a:p>
          </p:txBody>
        </p:sp>
        <p:sp>
          <p:nvSpPr>
            <p:cNvPr id="38992" name="Text Box 226"/>
            <p:cNvSpPr txBox="1">
              <a:spLocks noChangeArrowheads="1"/>
            </p:cNvSpPr>
            <p:nvPr/>
          </p:nvSpPr>
          <p:spPr bwMode="auto">
            <a:xfrm>
              <a:off x="2954" y="1874"/>
              <a:ext cx="138" cy="140"/>
            </a:xfrm>
            <a:prstGeom prst="rect">
              <a:avLst/>
            </a:prstGeom>
            <a:noFill/>
            <a:ln w="9525">
              <a:noFill/>
              <a:miter lim="800000"/>
              <a:headEnd/>
              <a:tailEnd/>
            </a:ln>
          </p:spPr>
          <p:txBody>
            <a:bodyPr wrap="none" lIns="91427" tIns="45714" rIns="91427" bIns="45714">
              <a:spAutoFit/>
            </a:bodyPr>
            <a:lstStyle/>
            <a:p>
              <a:r>
                <a:rPr lang="fr-FR" sz="1000"/>
                <a:t>4</a:t>
              </a:r>
            </a:p>
          </p:txBody>
        </p:sp>
        <p:sp>
          <p:nvSpPr>
            <p:cNvPr id="38993" name="Text Box 227"/>
            <p:cNvSpPr txBox="1">
              <a:spLocks noChangeArrowheads="1"/>
            </p:cNvSpPr>
            <p:nvPr/>
          </p:nvSpPr>
          <p:spPr bwMode="auto">
            <a:xfrm>
              <a:off x="1304" y="3154"/>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8994" name="Text Box 228"/>
            <p:cNvSpPr txBox="1">
              <a:spLocks noChangeArrowheads="1"/>
            </p:cNvSpPr>
            <p:nvPr/>
          </p:nvSpPr>
          <p:spPr bwMode="auto">
            <a:xfrm>
              <a:off x="1484" y="3154"/>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8995" name="Text Box 229"/>
            <p:cNvSpPr txBox="1">
              <a:spLocks noChangeArrowheads="1"/>
            </p:cNvSpPr>
            <p:nvPr/>
          </p:nvSpPr>
          <p:spPr bwMode="auto">
            <a:xfrm>
              <a:off x="1667" y="3158"/>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8996" name="Text Box 230"/>
            <p:cNvSpPr txBox="1">
              <a:spLocks noChangeArrowheads="1"/>
            </p:cNvSpPr>
            <p:nvPr/>
          </p:nvSpPr>
          <p:spPr bwMode="auto">
            <a:xfrm>
              <a:off x="1849" y="3158"/>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8997" name="Text Box 231"/>
            <p:cNvSpPr txBox="1">
              <a:spLocks noChangeArrowheads="1"/>
            </p:cNvSpPr>
            <p:nvPr/>
          </p:nvSpPr>
          <p:spPr bwMode="auto">
            <a:xfrm>
              <a:off x="2035" y="3158"/>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8998" name="Text Box 232"/>
            <p:cNvSpPr txBox="1">
              <a:spLocks noChangeArrowheads="1"/>
            </p:cNvSpPr>
            <p:nvPr/>
          </p:nvSpPr>
          <p:spPr bwMode="auto">
            <a:xfrm>
              <a:off x="2216" y="3158"/>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8999" name="Text Box 233"/>
            <p:cNvSpPr txBox="1">
              <a:spLocks noChangeArrowheads="1"/>
            </p:cNvSpPr>
            <p:nvPr/>
          </p:nvSpPr>
          <p:spPr bwMode="auto">
            <a:xfrm>
              <a:off x="2399" y="3158"/>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00" name="Text Box 234"/>
            <p:cNvSpPr txBox="1">
              <a:spLocks noChangeArrowheads="1"/>
            </p:cNvSpPr>
            <p:nvPr/>
          </p:nvSpPr>
          <p:spPr bwMode="auto">
            <a:xfrm>
              <a:off x="2582" y="3158"/>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01" name="Text Box 235"/>
            <p:cNvSpPr txBox="1">
              <a:spLocks noChangeArrowheads="1"/>
            </p:cNvSpPr>
            <p:nvPr/>
          </p:nvSpPr>
          <p:spPr bwMode="auto">
            <a:xfrm>
              <a:off x="2768" y="3158"/>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02" name="Text Box 236"/>
            <p:cNvSpPr txBox="1">
              <a:spLocks noChangeArrowheads="1"/>
            </p:cNvSpPr>
            <p:nvPr/>
          </p:nvSpPr>
          <p:spPr bwMode="auto">
            <a:xfrm>
              <a:off x="2951" y="3158"/>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03" name="Text Box 237"/>
            <p:cNvSpPr txBox="1">
              <a:spLocks noChangeArrowheads="1"/>
            </p:cNvSpPr>
            <p:nvPr/>
          </p:nvSpPr>
          <p:spPr bwMode="auto">
            <a:xfrm>
              <a:off x="1307" y="2788"/>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04" name="Text Box 238"/>
            <p:cNvSpPr txBox="1">
              <a:spLocks noChangeArrowheads="1"/>
            </p:cNvSpPr>
            <p:nvPr/>
          </p:nvSpPr>
          <p:spPr bwMode="auto">
            <a:xfrm>
              <a:off x="1487" y="2788"/>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05" name="Text Box 239"/>
            <p:cNvSpPr txBox="1">
              <a:spLocks noChangeArrowheads="1"/>
            </p:cNvSpPr>
            <p:nvPr/>
          </p:nvSpPr>
          <p:spPr bwMode="auto">
            <a:xfrm>
              <a:off x="1670" y="2791"/>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06" name="Text Box 240"/>
            <p:cNvSpPr txBox="1">
              <a:spLocks noChangeArrowheads="1"/>
            </p:cNvSpPr>
            <p:nvPr/>
          </p:nvSpPr>
          <p:spPr bwMode="auto">
            <a:xfrm>
              <a:off x="1853" y="2791"/>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07" name="Text Box 241"/>
            <p:cNvSpPr txBox="1">
              <a:spLocks noChangeArrowheads="1"/>
            </p:cNvSpPr>
            <p:nvPr/>
          </p:nvSpPr>
          <p:spPr bwMode="auto">
            <a:xfrm>
              <a:off x="2039" y="2791"/>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08" name="Text Box 242"/>
            <p:cNvSpPr txBox="1">
              <a:spLocks noChangeArrowheads="1"/>
            </p:cNvSpPr>
            <p:nvPr/>
          </p:nvSpPr>
          <p:spPr bwMode="auto">
            <a:xfrm>
              <a:off x="2219" y="2791"/>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09" name="Text Box 243"/>
            <p:cNvSpPr txBox="1">
              <a:spLocks noChangeArrowheads="1"/>
            </p:cNvSpPr>
            <p:nvPr/>
          </p:nvSpPr>
          <p:spPr bwMode="auto">
            <a:xfrm>
              <a:off x="2402" y="2791"/>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10" name="Text Box 244"/>
            <p:cNvSpPr txBox="1">
              <a:spLocks noChangeArrowheads="1"/>
            </p:cNvSpPr>
            <p:nvPr/>
          </p:nvSpPr>
          <p:spPr bwMode="auto">
            <a:xfrm>
              <a:off x="2586" y="2791"/>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11" name="Text Box 245"/>
            <p:cNvSpPr txBox="1">
              <a:spLocks noChangeArrowheads="1"/>
            </p:cNvSpPr>
            <p:nvPr/>
          </p:nvSpPr>
          <p:spPr bwMode="auto">
            <a:xfrm>
              <a:off x="2771" y="2791"/>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12" name="Text Box 246"/>
            <p:cNvSpPr txBox="1">
              <a:spLocks noChangeArrowheads="1"/>
            </p:cNvSpPr>
            <p:nvPr/>
          </p:nvSpPr>
          <p:spPr bwMode="auto">
            <a:xfrm>
              <a:off x="2954" y="2791"/>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13" name="Text Box 247"/>
            <p:cNvSpPr txBox="1">
              <a:spLocks noChangeArrowheads="1"/>
            </p:cNvSpPr>
            <p:nvPr/>
          </p:nvSpPr>
          <p:spPr bwMode="auto">
            <a:xfrm>
              <a:off x="1307" y="2422"/>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14" name="Text Box 248"/>
            <p:cNvSpPr txBox="1">
              <a:spLocks noChangeArrowheads="1"/>
            </p:cNvSpPr>
            <p:nvPr/>
          </p:nvSpPr>
          <p:spPr bwMode="auto">
            <a:xfrm>
              <a:off x="1487" y="2422"/>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15" name="Text Box 249"/>
            <p:cNvSpPr txBox="1">
              <a:spLocks noChangeArrowheads="1"/>
            </p:cNvSpPr>
            <p:nvPr/>
          </p:nvSpPr>
          <p:spPr bwMode="auto">
            <a:xfrm>
              <a:off x="1670" y="2425"/>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16" name="Text Box 250"/>
            <p:cNvSpPr txBox="1">
              <a:spLocks noChangeArrowheads="1"/>
            </p:cNvSpPr>
            <p:nvPr/>
          </p:nvSpPr>
          <p:spPr bwMode="auto">
            <a:xfrm>
              <a:off x="1853" y="2425"/>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17" name="Text Box 251"/>
            <p:cNvSpPr txBox="1">
              <a:spLocks noChangeArrowheads="1"/>
            </p:cNvSpPr>
            <p:nvPr/>
          </p:nvSpPr>
          <p:spPr bwMode="auto">
            <a:xfrm>
              <a:off x="2039" y="2425"/>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18" name="Text Box 252"/>
            <p:cNvSpPr txBox="1">
              <a:spLocks noChangeArrowheads="1"/>
            </p:cNvSpPr>
            <p:nvPr/>
          </p:nvSpPr>
          <p:spPr bwMode="auto">
            <a:xfrm>
              <a:off x="2219" y="2425"/>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19" name="Text Box 253"/>
            <p:cNvSpPr txBox="1">
              <a:spLocks noChangeArrowheads="1"/>
            </p:cNvSpPr>
            <p:nvPr/>
          </p:nvSpPr>
          <p:spPr bwMode="auto">
            <a:xfrm>
              <a:off x="2402" y="2425"/>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20" name="Text Box 254"/>
            <p:cNvSpPr txBox="1">
              <a:spLocks noChangeArrowheads="1"/>
            </p:cNvSpPr>
            <p:nvPr/>
          </p:nvSpPr>
          <p:spPr bwMode="auto">
            <a:xfrm>
              <a:off x="2586" y="2425"/>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21" name="Text Box 255"/>
            <p:cNvSpPr txBox="1">
              <a:spLocks noChangeArrowheads="1"/>
            </p:cNvSpPr>
            <p:nvPr/>
          </p:nvSpPr>
          <p:spPr bwMode="auto">
            <a:xfrm>
              <a:off x="2771" y="2425"/>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22" name="Text Box 256"/>
            <p:cNvSpPr txBox="1">
              <a:spLocks noChangeArrowheads="1"/>
            </p:cNvSpPr>
            <p:nvPr/>
          </p:nvSpPr>
          <p:spPr bwMode="auto">
            <a:xfrm>
              <a:off x="2954" y="2425"/>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23" name="Text Box 257"/>
            <p:cNvSpPr txBox="1">
              <a:spLocks noChangeArrowheads="1"/>
            </p:cNvSpPr>
            <p:nvPr/>
          </p:nvSpPr>
          <p:spPr bwMode="auto">
            <a:xfrm>
              <a:off x="1307" y="2056"/>
              <a:ext cx="138" cy="139"/>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24" name="Text Box 258"/>
            <p:cNvSpPr txBox="1">
              <a:spLocks noChangeArrowheads="1"/>
            </p:cNvSpPr>
            <p:nvPr/>
          </p:nvSpPr>
          <p:spPr bwMode="auto">
            <a:xfrm>
              <a:off x="1487" y="2056"/>
              <a:ext cx="138" cy="139"/>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25" name="Text Box 259"/>
            <p:cNvSpPr txBox="1">
              <a:spLocks noChangeArrowheads="1"/>
            </p:cNvSpPr>
            <p:nvPr/>
          </p:nvSpPr>
          <p:spPr bwMode="auto">
            <a:xfrm>
              <a:off x="1670" y="2059"/>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26" name="Text Box 260"/>
            <p:cNvSpPr txBox="1">
              <a:spLocks noChangeArrowheads="1"/>
            </p:cNvSpPr>
            <p:nvPr/>
          </p:nvSpPr>
          <p:spPr bwMode="auto">
            <a:xfrm>
              <a:off x="1853" y="2059"/>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27" name="Text Box 261"/>
            <p:cNvSpPr txBox="1">
              <a:spLocks noChangeArrowheads="1"/>
            </p:cNvSpPr>
            <p:nvPr/>
          </p:nvSpPr>
          <p:spPr bwMode="auto">
            <a:xfrm>
              <a:off x="2039" y="2059"/>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28" name="Text Box 262"/>
            <p:cNvSpPr txBox="1">
              <a:spLocks noChangeArrowheads="1"/>
            </p:cNvSpPr>
            <p:nvPr/>
          </p:nvSpPr>
          <p:spPr bwMode="auto">
            <a:xfrm>
              <a:off x="2219" y="2059"/>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29" name="Text Box 263"/>
            <p:cNvSpPr txBox="1">
              <a:spLocks noChangeArrowheads="1"/>
            </p:cNvSpPr>
            <p:nvPr/>
          </p:nvSpPr>
          <p:spPr bwMode="auto">
            <a:xfrm>
              <a:off x="2402" y="2059"/>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30" name="Text Box 264"/>
            <p:cNvSpPr txBox="1">
              <a:spLocks noChangeArrowheads="1"/>
            </p:cNvSpPr>
            <p:nvPr/>
          </p:nvSpPr>
          <p:spPr bwMode="auto">
            <a:xfrm>
              <a:off x="2586" y="2059"/>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31" name="Text Box 265"/>
            <p:cNvSpPr txBox="1">
              <a:spLocks noChangeArrowheads="1"/>
            </p:cNvSpPr>
            <p:nvPr/>
          </p:nvSpPr>
          <p:spPr bwMode="auto">
            <a:xfrm>
              <a:off x="2771" y="2059"/>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32" name="Text Box 266"/>
            <p:cNvSpPr txBox="1">
              <a:spLocks noChangeArrowheads="1"/>
            </p:cNvSpPr>
            <p:nvPr/>
          </p:nvSpPr>
          <p:spPr bwMode="auto">
            <a:xfrm>
              <a:off x="2954" y="2059"/>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33" name="Text Box 267"/>
            <p:cNvSpPr txBox="1">
              <a:spLocks noChangeArrowheads="1"/>
            </p:cNvSpPr>
            <p:nvPr/>
          </p:nvSpPr>
          <p:spPr bwMode="auto">
            <a:xfrm>
              <a:off x="1307" y="1693"/>
              <a:ext cx="138" cy="139"/>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34" name="Text Box 268"/>
            <p:cNvSpPr txBox="1">
              <a:spLocks noChangeArrowheads="1"/>
            </p:cNvSpPr>
            <p:nvPr/>
          </p:nvSpPr>
          <p:spPr bwMode="auto">
            <a:xfrm>
              <a:off x="1487" y="1693"/>
              <a:ext cx="138" cy="139"/>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35" name="Text Box 269"/>
            <p:cNvSpPr txBox="1">
              <a:spLocks noChangeArrowheads="1"/>
            </p:cNvSpPr>
            <p:nvPr/>
          </p:nvSpPr>
          <p:spPr bwMode="auto">
            <a:xfrm>
              <a:off x="1670" y="1696"/>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36" name="Text Box 270"/>
            <p:cNvSpPr txBox="1">
              <a:spLocks noChangeArrowheads="1"/>
            </p:cNvSpPr>
            <p:nvPr/>
          </p:nvSpPr>
          <p:spPr bwMode="auto">
            <a:xfrm>
              <a:off x="1853" y="1696"/>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37" name="Text Box 271"/>
            <p:cNvSpPr txBox="1">
              <a:spLocks noChangeArrowheads="1"/>
            </p:cNvSpPr>
            <p:nvPr/>
          </p:nvSpPr>
          <p:spPr bwMode="auto">
            <a:xfrm>
              <a:off x="2039" y="1696"/>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38" name="Text Box 272"/>
            <p:cNvSpPr txBox="1">
              <a:spLocks noChangeArrowheads="1"/>
            </p:cNvSpPr>
            <p:nvPr/>
          </p:nvSpPr>
          <p:spPr bwMode="auto">
            <a:xfrm>
              <a:off x="2219" y="1696"/>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39" name="Text Box 273"/>
            <p:cNvSpPr txBox="1">
              <a:spLocks noChangeArrowheads="1"/>
            </p:cNvSpPr>
            <p:nvPr/>
          </p:nvSpPr>
          <p:spPr bwMode="auto">
            <a:xfrm>
              <a:off x="2402" y="1696"/>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40" name="Text Box 274"/>
            <p:cNvSpPr txBox="1">
              <a:spLocks noChangeArrowheads="1"/>
            </p:cNvSpPr>
            <p:nvPr/>
          </p:nvSpPr>
          <p:spPr bwMode="auto">
            <a:xfrm>
              <a:off x="2586" y="1696"/>
              <a:ext cx="138" cy="140"/>
            </a:xfrm>
            <a:prstGeom prst="rect">
              <a:avLst/>
            </a:prstGeom>
            <a:noFill/>
            <a:ln w="9525">
              <a:noFill/>
              <a:miter lim="800000"/>
              <a:headEnd/>
              <a:tailEnd/>
            </a:ln>
          </p:spPr>
          <p:txBody>
            <a:bodyPr wrap="none" lIns="91427" tIns="45714" rIns="91427" bIns="45714">
              <a:spAutoFit/>
            </a:bodyPr>
            <a:lstStyle/>
            <a:p>
              <a:r>
                <a:rPr lang="fr-FR" sz="1000"/>
                <a:t>3</a:t>
              </a:r>
            </a:p>
          </p:txBody>
        </p:sp>
        <p:sp>
          <p:nvSpPr>
            <p:cNvPr id="39041" name="Text Box 275"/>
            <p:cNvSpPr txBox="1">
              <a:spLocks noChangeArrowheads="1"/>
            </p:cNvSpPr>
            <p:nvPr/>
          </p:nvSpPr>
          <p:spPr bwMode="auto">
            <a:xfrm>
              <a:off x="2771" y="1696"/>
              <a:ext cx="138" cy="140"/>
            </a:xfrm>
            <a:prstGeom prst="rect">
              <a:avLst/>
            </a:prstGeom>
            <a:noFill/>
            <a:ln w="9525">
              <a:noFill/>
              <a:miter lim="800000"/>
              <a:headEnd/>
              <a:tailEnd/>
            </a:ln>
          </p:spPr>
          <p:txBody>
            <a:bodyPr wrap="none" lIns="91427" tIns="45714" rIns="91427" bIns="45714">
              <a:spAutoFit/>
            </a:bodyPr>
            <a:lstStyle/>
            <a:p>
              <a:r>
                <a:rPr lang="fr-FR" sz="1000"/>
                <a:t>2</a:t>
              </a:r>
            </a:p>
          </p:txBody>
        </p:sp>
        <p:sp>
          <p:nvSpPr>
            <p:cNvPr id="39042" name="Text Box 276"/>
            <p:cNvSpPr txBox="1">
              <a:spLocks noChangeArrowheads="1"/>
            </p:cNvSpPr>
            <p:nvPr/>
          </p:nvSpPr>
          <p:spPr bwMode="auto">
            <a:xfrm>
              <a:off x="2954" y="1696"/>
              <a:ext cx="138" cy="140"/>
            </a:xfrm>
            <a:prstGeom prst="rect">
              <a:avLst/>
            </a:prstGeom>
            <a:noFill/>
            <a:ln w="9525">
              <a:noFill/>
              <a:miter lim="800000"/>
              <a:headEnd/>
              <a:tailEnd/>
            </a:ln>
          </p:spPr>
          <p:txBody>
            <a:bodyPr wrap="none" lIns="91427" tIns="45714" rIns="91427" bIns="45714">
              <a:spAutoFit/>
            </a:bodyPr>
            <a:lstStyle/>
            <a:p>
              <a:r>
                <a:rPr lang="fr-FR" sz="1000"/>
                <a:t>3</a:t>
              </a:r>
            </a:p>
          </p:txBody>
        </p:sp>
      </p:grpSp>
      <p:sp>
        <p:nvSpPr>
          <p:cNvPr id="38930" name="Rectangle 277"/>
          <p:cNvSpPr>
            <a:spLocks noChangeArrowheads="1"/>
          </p:cNvSpPr>
          <p:nvPr/>
        </p:nvSpPr>
        <p:spPr bwMode="auto">
          <a:xfrm>
            <a:off x="2141538" y="5749925"/>
            <a:ext cx="346075" cy="163513"/>
          </a:xfrm>
          <a:prstGeom prst="rect">
            <a:avLst/>
          </a:prstGeom>
          <a:noFill/>
          <a:ln w="12700">
            <a:solidFill>
              <a:schemeClr val="tx1"/>
            </a:solidFill>
            <a:miter lim="800000"/>
            <a:headEnd/>
            <a:tailEnd/>
          </a:ln>
        </p:spPr>
        <p:txBody>
          <a:bodyPr wrap="none" anchor="ctr"/>
          <a:lstStyle/>
          <a:p>
            <a:endParaRPr lang="fr-FR">
              <a:latin typeface="Calibri" pitchFamily="34" charset="0"/>
            </a:endParaRPr>
          </a:p>
        </p:txBody>
      </p:sp>
      <p:sp>
        <p:nvSpPr>
          <p:cNvPr id="38931" name="Rectangle 280"/>
          <p:cNvSpPr>
            <a:spLocks noChangeArrowheads="1"/>
          </p:cNvSpPr>
          <p:nvPr/>
        </p:nvSpPr>
        <p:spPr bwMode="auto">
          <a:xfrm>
            <a:off x="638175" y="1776413"/>
            <a:ext cx="3362325" cy="3190875"/>
          </a:xfrm>
          <a:prstGeom prst="rect">
            <a:avLst/>
          </a:prstGeom>
          <a:noFill/>
          <a:ln w="19050">
            <a:solidFill>
              <a:srgbClr val="FF6600"/>
            </a:solidFill>
            <a:miter lim="800000"/>
            <a:headEnd/>
            <a:tailEnd/>
          </a:ln>
        </p:spPr>
        <p:txBody>
          <a:bodyPr wrap="none" anchor="ctr"/>
          <a:lstStyle/>
          <a:p>
            <a:endParaRPr lang="fr-FR">
              <a:latin typeface="Calibri" pitchFamily="34" charset="0"/>
            </a:endParaRPr>
          </a:p>
        </p:txBody>
      </p:sp>
      <p:sp>
        <p:nvSpPr>
          <p:cNvPr id="870" name="Text Box 281"/>
          <p:cNvSpPr txBox="1">
            <a:spLocks noChangeArrowheads="1"/>
          </p:cNvSpPr>
          <p:nvPr/>
        </p:nvSpPr>
        <p:spPr bwMode="auto">
          <a:xfrm>
            <a:off x="860425" y="2187575"/>
            <a:ext cx="2303463" cy="366713"/>
          </a:xfrm>
          <a:prstGeom prst="rect">
            <a:avLst/>
          </a:prstGeom>
          <a:noFill/>
          <a:ln w="9525">
            <a:noFill/>
            <a:miter lim="800000"/>
            <a:headEnd/>
            <a:tailEnd/>
          </a:ln>
        </p:spPr>
        <p:txBody>
          <a:bodyPr wrap="none" lIns="91427" tIns="45714" rIns="91427" bIns="45714">
            <a:spAutoFit/>
          </a:bodyPr>
          <a:lstStyle/>
          <a:p>
            <a:r>
              <a:rPr lang="fr-FR" b="1">
                <a:solidFill>
                  <a:srgbClr val="FF6600"/>
                </a:solidFill>
                <a:latin typeface="Trebuchet MS" pitchFamily="34" charset="0"/>
              </a:rPr>
              <a:t>          Sampling grid</a:t>
            </a:r>
          </a:p>
        </p:txBody>
      </p:sp>
      <p:sp>
        <p:nvSpPr>
          <p:cNvPr id="38933" name="AutoShape 282"/>
          <p:cNvSpPr>
            <a:spLocks noChangeArrowheads="1"/>
          </p:cNvSpPr>
          <p:nvPr/>
        </p:nvSpPr>
        <p:spPr bwMode="auto">
          <a:xfrm>
            <a:off x="4160838" y="2338388"/>
            <a:ext cx="595312" cy="373062"/>
          </a:xfrm>
          <a:prstGeom prst="rightArrow">
            <a:avLst>
              <a:gd name="adj1" fmla="val 50000"/>
              <a:gd name="adj2" fmla="val 39894"/>
            </a:avLst>
          </a:prstGeom>
          <a:solidFill>
            <a:srgbClr val="FF6600"/>
          </a:solidFill>
          <a:ln w="9525">
            <a:solidFill>
              <a:srgbClr val="FF6600"/>
            </a:solidFill>
            <a:miter lim="800000"/>
            <a:headEnd/>
            <a:tailEnd/>
          </a:ln>
        </p:spPr>
        <p:txBody>
          <a:bodyPr wrap="none" anchor="ctr"/>
          <a:lstStyle/>
          <a:p>
            <a:endParaRPr lang="fr-FR">
              <a:latin typeface="Calibri" pitchFamily="34" charset="0"/>
            </a:endParaRPr>
          </a:p>
        </p:txBody>
      </p:sp>
      <p:sp>
        <p:nvSpPr>
          <p:cNvPr id="38934" name="Rectangle 286"/>
          <p:cNvSpPr>
            <a:spLocks noChangeArrowheads="1"/>
          </p:cNvSpPr>
          <p:nvPr/>
        </p:nvSpPr>
        <p:spPr bwMode="auto">
          <a:xfrm>
            <a:off x="5207000" y="923925"/>
            <a:ext cx="2852738" cy="461963"/>
          </a:xfrm>
          <a:prstGeom prst="rect">
            <a:avLst/>
          </a:prstGeom>
          <a:solidFill>
            <a:schemeClr val="bg1"/>
          </a:solidFill>
          <a:ln w="9525">
            <a:noFill/>
            <a:miter lim="800000"/>
            <a:headEnd/>
            <a:tailEnd/>
          </a:ln>
        </p:spPr>
        <p:txBody>
          <a:bodyPr wrap="none" lIns="92062" tIns="46032" rIns="92062" bIns="46032">
            <a:spAutoFit/>
          </a:bodyPr>
          <a:lstStyle/>
          <a:p>
            <a:pPr defTabSz="762000"/>
            <a:r>
              <a:rPr lang="fr-FR" sz="2400" b="1">
                <a:solidFill>
                  <a:srgbClr val="C5DD01"/>
                </a:solidFill>
                <a:cs typeface="Arial" charset="0"/>
              </a:rPr>
              <a:t>Sampling strategy</a:t>
            </a:r>
          </a:p>
        </p:txBody>
      </p:sp>
      <p:sp>
        <p:nvSpPr>
          <p:cNvPr id="38935" name="Text Box 287"/>
          <p:cNvSpPr txBox="1">
            <a:spLocks noChangeArrowheads="1"/>
          </p:cNvSpPr>
          <p:nvPr/>
        </p:nvSpPr>
        <p:spPr bwMode="auto">
          <a:xfrm>
            <a:off x="2546350" y="5645150"/>
            <a:ext cx="898525" cy="366713"/>
          </a:xfrm>
          <a:prstGeom prst="rect">
            <a:avLst/>
          </a:prstGeom>
          <a:noFill/>
          <a:ln w="9525">
            <a:noFill/>
            <a:miter lim="800000"/>
            <a:headEnd/>
            <a:tailEnd/>
          </a:ln>
        </p:spPr>
        <p:txBody>
          <a:bodyPr wrap="none">
            <a:spAutoFit/>
          </a:bodyPr>
          <a:lstStyle/>
          <a:p>
            <a:r>
              <a:rPr lang="fr-FR">
                <a:latin typeface="Trebuchet MS" pitchFamily="34" charset="0"/>
              </a:rPr>
              <a:t>Soil pit</a:t>
            </a:r>
          </a:p>
        </p:txBody>
      </p:sp>
      <p:pic>
        <p:nvPicPr>
          <p:cNvPr id="38936" name="Picture 289" descr="IMGP4613"/>
          <p:cNvPicPr>
            <a:picLocks noChangeAspect="1" noChangeArrowheads="1"/>
          </p:cNvPicPr>
          <p:nvPr/>
        </p:nvPicPr>
        <p:blipFill>
          <a:blip r:embed="rId4"/>
          <a:srcRect/>
          <a:stretch>
            <a:fillRect/>
          </a:stretch>
        </p:blipFill>
        <p:spPr bwMode="auto">
          <a:xfrm>
            <a:off x="4800600" y="1614488"/>
            <a:ext cx="4006850" cy="1814512"/>
          </a:xfrm>
          <a:prstGeom prst="rect">
            <a:avLst/>
          </a:prstGeom>
          <a:noFill/>
          <a:ln w="9525">
            <a:solidFill>
              <a:schemeClr val="tx1"/>
            </a:solidFill>
            <a:miter lim="800000"/>
            <a:headEnd/>
            <a:tailEnd/>
          </a:ln>
        </p:spPr>
      </p:pic>
      <p:pic>
        <p:nvPicPr>
          <p:cNvPr id="38937" name="Picture 290" descr="1402_envt_5_S2"/>
          <p:cNvPicPr>
            <a:picLocks noChangeAspect="1" noChangeArrowheads="1"/>
          </p:cNvPicPr>
          <p:nvPr/>
        </p:nvPicPr>
        <p:blipFill>
          <a:blip r:embed="rId5"/>
          <a:srcRect/>
          <a:stretch>
            <a:fillRect/>
          </a:stretch>
        </p:blipFill>
        <p:spPr bwMode="auto">
          <a:xfrm>
            <a:off x="4799013" y="3578225"/>
            <a:ext cx="4006850" cy="2682875"/>
          </a:xfrm>
          <a:prstGeom prst="rect">
            <a:avLst/>
          </a:prstGeom>
          <a:noFill/>
          <a:ln w="9525">
            <a:solidFill>
              <a:schemeClr val="tx1"/>
            </a:solidFill>
            <a:miter lim="800000"/>
            <a:headEnd/>
            <a:tailEnd/>
          </a:ln>
        </p:spPr>
      </p:pic>
      <p:sp>
        <p:nvSpPr>
          <p:cNvPr id="38938" name="Text Box 279"/>
          <p:cNvSpPr txBox="1">
            <a:spLocks noChangeArrowheads="1"/>
          </p:cNvSpPr>
          <p:nvPr/>
        </p:nvSpPr>
        <p:spPr bwMode="auto">
          <a:xfrm>
            <a:off x="4856163" y="1684338"/>
            <a:ext cx="3905250" cy="366712"/>
          </a:xfrm>
          <a:prstGeom prst="rect">
            <a:avLst/>
          </a:prstGeom>
          <a:noFill/>
          <a:ln w="9525">
            <a:noFill/>
            <a:miter lim="800000"/>
            <a:headEnd/>
            <a:tailEnd/>
          </a:ln>
        </p:spPr>
        <p:txBody>
          <a:bodyPr lIns="91427" tIns="45714" rIns="91427" bIns="45714">
            <a:spAutoFit/>
          </a:bodyPr>
          <a:lstStyle/>
          <a:p>
            <a:r>
              <a:rPr lang="fr-FR" b="1">
                <a:solidFill>
                  <a:schemeClr val="bg1"/>
                </a:solidFill>
                <a:latin typeface="Trebuchet MS" pitchFamily="34" charset="0"/>
              </a:rPr>
              <a:t>Composite samples</a:t>
            </a:r>
          </a:p>
        </p:txBody>
      </p:sp>
      <p:sp>
        <p:nvSpPr>
          <p:cNvPr id="49183" name="Rectangle 285"/>
          <p:cNvSpPr>
            <a:spLocks noChangeArrowheads="1"/>
          </p:cNvSpPr>
          <p:nvPr/>
        </p:nvSpPr>
        <p:spPr bwMode="auto">
          <a:xfrm>
            <a:off x="4856163" y="5218113"/>
            <a:ext cx="1693862" cy="952500"/>
          </a:xfrm>
          <a:prstGeom prst="rect">
            <a:avLst/>
          </a:prstGeom>
          <a:solidFill>
            <a:schemeClr val="bg1"/>
          </a:solidFill>
          <a:ln w="9525">
            <a:noFill/>
            <a:miter lim="800000"/>
            <a:headEnd/>
            <a:tailEnd/>
          </a:ln>
        </p:spPr>
        <p:txBody>
          <a:bodyPr lIns="82789" tIns="82789" rIns="82789" bIns="82789">
            <a:spAutoFit/>
          </a:bodyPr>
          <a:lstStyle/>
          <a:p>
            <a:pPr marL="0" lvl="1" defTabSz="762000" eaLnBrk="0" fontAlgn="auto" hangingPunct="0">
              <a:spcBef>
                <a:spcPts val="0"/>
              </a:spcBef>
              <a:spcAft>
                <a:spcPts val="0"/>
              </a:spcAft>
              <a:buClr>
                <a:srgbClr val="C5DD01"/>
              </a:buClr>
              <a:tabLst>
                <a:tab pos="628650" algn="l"/>
              </a:tabLst>
              <a:defRPr/>
            </a:pPr>
            <a:r>
              <a:rPr lang="fr-FR" b="1" dirty="0" err="1">
                <a:solidFill>
                  <a:schemeClr val="tx1">
                    <a:lumMod val="50000"/>
                    <a:lumOff val="50000"/>
                  </a:schemeClr>
                </a:solidFill>
                <a:latin typeface="Arial" pitchFamily="34" charset="0"/>
                <a:cs typeface="Arial" pitchFamily="34" charset="0"/>
              </a:rPr>
              <a:t>Two</a:t>
            </a:r>
            <a:r>
              <a:rPr lang="fr-FR" b="1" dirty="0">
                <a:solidFill>
                  <a:schemeClr val="tx1">
                    <a:lumMod val="50000"/>
                    <a:lumOff val="50000"/>
                  </a:schemeClr>
                </a:solidFill>
                <a:latin typeface="Arial" pitchFamily="34" charset="0"/>
                <a:cs typeface="Arial" pitchFamily="34" charset="0"/>
              </a:rPr>
              <a:t> </a:t>
            </a:r>
            <a:r>
              <a:rPr lang="fr-FR" b="1" dirty="0" err="1">
                <a:solidFill>
                  <a:schemeClr val="tx1">
                    <a:lumMod val="50000"/>
                    <a:lumOff val="50000"/>
                  </a:schemeClr>
                </a:solidFill>
                <a:latin typeface="Arial" pitchFamily="34" charset="0"/>
                <a:cs typeface="Arial" pitchFamily="34" charset="0"/>
              </a:rPr>
              <a:t>layers</a:t>
            </a:r>
            <a:endParaRPr lang="fr-FR" b="1" dirty="0">
              <a:solidFill>
                <a:schemeClr val="tx1">
                  <a:lumMod val="50000"/>
                  <a:lumOff val="50000"/>
                </a:schemeClr>
              </a:solidFill>
              <a:latin typeface="Arial" pitchFamily="34" charset="0"/>
              <a:cs typeface="Arial" pitchFamily="34" charset="0"/>
            </a:endParaRPr>
          </a:p>
          <a:p>
            <a:pPr marL="342900" lvl="1" indent="-342900" defTabSz="762000" eaLnBrk="0" fontAlgn="auto" hangingPunct="0">
              <a:spcBef>
                <a:spcPts val="0"/>
              </a:spcBef>
              <a:spcAft>
                <a:spcPts val="600"/>
              </a:spcAft>
              <a:buClr>
                <a:srgbClr val="C5DD01"/>
              </a:buClr>
              <a:buFont typeface="Arial" pitchFamily="34" charset="0"/>
              <a:buChar char="•"/>
              <a:tabLst>
                <a:tab pos="628650" algn="l"/>
              </a:tabLst>
              <a:defRPr/>
            </a:pPr>
            <a:r>
              <a:rPr lang="fr-FR" sz="1400" b="1" dirty="0">
                <a:solidFill>
                  <a:schemeClr val="tx1">
                    <a:lumMod val="50000"/>
                    <a:lumOff val="50000"/>
                  </a:schemeClr>
                </a:solidFill>
                <a:latin typeface="Arial" pitchFamily="34" charset="0"/>
                <a:cs typeface="Arial" pitchFamily="34" charset="0"/>
              </a:rPr>
              <a:t>0 </a:t>
            </a:r>
            <a:r>
              <a:rPr lang="fr-FR" sz="1400" b="1" dirty="0">
                <a:solidFill>
                  <a:schemeClr val="tx1">
                    <a:lumMod val="50000"/>
                    <a:lumOff val="50000"/>
                  </a:schemeClr>
                </a:solidFill>
                <a:latin typeface="Arial" pitchFamily="34" charset="0"/>
                <a:cs typeface="Arial" pitchFamily="34" charset="0"/>
              </a:rPr>
              <a:t>- 30 cm</a:t>
            </a:r>
          </a:p>
          <a:p>
            <a:pPr marL="342900" indent="-342900" defTabSz="762000" eaLnBrk="0" fontAlgn="auto" hangingPunct="0">
              <a:spcBef>
                <a:spcPts val="0"/>
              </a:spcBef>
              <a:spcAft>
                <a:spcPts val="600"/>
              </a:spcAft>
              <a:buClr>
                <a:srgbClr val="C5DD01"/>
              </a:buClr>
              <a:buFont typeface="Arial" pitchFamily="34" charset="0"/>
              <a:buChar char="•"/>
              <a:tabLst>
                <a:tab pos="628650" algn="l"/>
              </a:tabLst>
              <a:defRPr/>
            </a:pPr>
            <a:r>
              <a:rPr lang="fr-FR" sz="1400" b="1" dirty="0">
                <a:solidFill>
                  <a:schemeClr val="tx1">
                    <a:lumMod val="50000"/>
                    <a:lumOff val="50000"/>
                  </a:schemeClr>
                </a:solidFill>
                <a:latin typeface="Arial" pitchFamily="34" charset="0"/>
                <a:cs typeface="Arial" pitchFamily="34" charset="0"/>
              </a:rPr>
              <a:t>30 </a:t>
            </a:r>
            <a:r>
              <a:rPr lang="fr-FR" sz="1400" b="1" dirty="0">
                <a:solidFill>
                  <a:schemeClr val="tx1">
                    <a:lumMod val="50000"/>
                    <a:lumOff val="50000"/>
                  </a:schemeClr>
                </a:solidFill>
                <a:latin typeface="Arial" pitchFamily="34" charset="0"/>
                <a:cs typeface="Arial" pitchFamily="34" charset="0"/>
              </a:rPr>
              <a:t>– 50 cm</a:t>
            </a:r>
          </a:p>
        </p:txBody>
      </p:sp>
      <p:sp>
        <p:nvSpPr>
          <p:cNvPr id="38940"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38941"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7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1"/>
                                        </p:tgtEl>
                                        <p:attrNameLst>
                                          <p:attrName>style.visibility</p:attrName>
                                        </p:attrNameLst>
                                      </p:cBhvr>
                                      <p:to>
                                        <p:strVal val="visible"/>
                                      </p:to>
                                    </p:set>
                                  </p:childTnLst>
                                  <p:subTnLst>
                                    <p:set>
                                      <p:cBhvr override="childStyle">
                                        <p:cTn dur="1" fill="hold" display="0" masterRel="nextClick" afterEffect="1"/>
                                        <p:tgtEl>
                                          <p:spTgt spid="6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7"/>
                                        </p:tgtEl>
                                        <p:attrNameLst>
                                          <p:attrName>style.visibility</p:attrName>
                                        </p:attrNameLst>
                                      </p:cBhvr>
                                      <p:to>
                                        <p:strVal val="visible"/>
                                      </p:to>
                                    </p:set>
                                  </p:childTnLst>
                                  <p:subTnLst>
                                    <p:set>
                                      <p:cBhvr override="childStyle">
                                        <p:cTn dur="1" fill="hold" display="0" masterRel="nextClick" afterEffect="1"/>
                                        <p:tgtEl>
                                          <p:spTgt spid="67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0"/>
                                        </p:tgtEl>
                                        <p:attrNameLst>
                                          <p:attrName>style.visibility</p:attrName>
                                        </p:attrNameLst>
                                      </p:cBhvr>
                                      <p:to>
                                        <p:strVal val="visible"/>
                                      </p:to>
                                    </p:set>
                                  </p:childTnLst>
                                  <p:subTnLst>
                                    <p:set>
                                      <p:cBhvr override="childStyle">
                                        <p:cTn dur="1" fill="hold" display="0" masterRel="nextClick" afterEffect="1"/>
                                        <p:tgtEl>
                                          <p:spTgt spid="71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ZoneTexte 2"/>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8194" name="ZoneTexte 3"/>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
        <p:nvSpPr>
          <p:cNvPr id="8195" name="ZoneTexte 5"/>
          <p:cNvSpPr txBox="1">
            <a:spLocks noChangeArrowheads="1"/>
          </p:cNvSpPr>
          <p:nvPr/>
        </p:nvSpPr>
        <p:spPr bwMode="auto">
          <a:xfrm>
            <a:off x="1298575" y="260350"/>
            <a:ext cx="6769100" cy="523875"/>
          </a:xfrm>
          <a:prstGeom prst="rect">
            <a:avLst/>
          </a:prstGeom>
          <a:solidFill>
            <a:schemeClr val="bg1"/>
          </a:solidFill>
          <a:ln w="9525">
            <a:noFill/>
            <a:miter lim="800000"/>
            <a:headEnd/>
            <a:tailEnd/>
          </a:ln>
        </p:spPr>
        <p:txBody>
          <a:bodyPr>
            <a:spAutoFit/>
          </a:bodyPr>
          <a:lstStyle/>
          <a:p>
            <a:r>
              <a:rPr lang="fr-FR" sz="2800" b="1">
                <a:solidFill>
                  <a:srgbClr val="6F9D20"/>
                </a:solidFill>
                <a:cs typeface="Arial" charset="0"/>
              </a:rPr>
              <a:t>InfoSol Unit</a:t>
            </a:r>
          </a:p>
        </p:txBody>
      </p:sp>
      <p:sp>
        <p:nvSpPr>
          <p:cNvPr id="47" name="ZoneTexte 46"/>
          <p:cNvSpPr txBox="1"/>
          <p:nvPr/>
        </p:nvSpPr>
        <p:spPr>
          <a:xfrm>
            <a:off x="1298575" y="1550988"/>
            <a:ext cx="6769100" cy="3508375"/>
          </a:xfrm>
          <a:prstGeom prst="rect">
            <a:avLst/>
          </a:prstGeom>
          <a:noFill/>
        </p:spPr>
        <p:txBody>
          <a:bodyPr>
            <a:spAutoFit/>
          </a:bodyPr>
          <a:lstStyle/>
          <a:p>
            <a:pPr marL="457200" indent="-457200" fontAlgn="auto">
              <a:lnSpc>
                <a:spcPct val="150000"/>
              </a:lnSpc>
              <a:spcBef>
                <a:spcPts val="0"/>
              </a:spcBef>
              <a:spcAft>
                <a:spcPts val="0"/>
              </a:spcAft>
              <a:buClr>
                <a:srgbClr val="C5DD01"/>
              </a:buClr>
              <a:buFont typeface="+mj-lt"/>
              <a:buAutoNum type="arabicPeriod"/>
              <a:defRPr/>
            </a:pPr>
            <a:r>
              <a:rPr lang="fr-FR" sz="2400" b="1" dirty="0">
                <a:solidFill>
                  <a:schemeClr val="tx1">
                    <a:lumMod val="50000"/>
                    <a:lumOff val="50000"/>
                  </a:schemeClr>
                </a:solidFill>
                <a:latin typeface="Arial" pitchFamily="34" charset="0"/>
                <a:cs typeface="Arial" pitchFamily="34" charset="0"/>
              </a:rPr>
              <a:t> </a:t>
            </a:r>
            <a:r>
              <a:rPr lang="fr-FR" sz="2400" b="1" dirty="0" err="1">
                <a:solidFill>
                  <a:schemeClr val="tx1">
                    <a:lumMod val="50000"/>
                    <a:lumOff val="50000"/>
                  </a:schemeClr>
                </a:solidFill>
                <a:latin typeface="Arial" pitchFamily="34" charset="0"/>
                <a:cs typeface="Arial" pitchFamily="34" charset="0"/>
              </a:rPr>
              <a:t>Who</a:t>
            </a:r>
            <a:r>
              <a:rPr lang="fr-FR" sz="2400" b="1" dirty="0">
                <a:solidFill>
                  <a:schemeClr val="tx1">
                    <a:lumMod val="50000"/>
                    <a:lumOff val="50000"/>
                  </a:schemeClr>
                </a:solidFill>
                <a:latin typeface="Arial" pitchFamily="34" charset="0"/>
                <a:cs typeface="Arial" pitchFamily="34" charset="0"/>
              </a:rPr>
              <a:t> are </a:t>
            </a:r>
            <a:r>
              <a:rPr lang="fr-FR" sz="2400" b="1" dirty="0" err="1">
                <a:solidFill>
                  <a:schemeClr val="tx1">
                    <a:lumMod val="50000"/>
                    <a:lumOff val="50000"/>
                  </a:schemeClr>
                </a:solidFill>
                <a:latin typeface="Arial" pitchFamily="34" charset="0"/>
                <a:cs typeface="Arial" pitchFamily="34" charset="0"/>
              </a:rPr>
              <a:t>we</a:t>
            </a:r>
            <a:r>
              <a:rPr lang="fr-FR" sz="2400" b="1" dirty="0">
                <a:solidFill>
                  <a:schemeClr val="tx1">
                    <a:lumMod val="50000"/>
                    <a:lumOff val="50000"/>
                  </a:schemeClr>
                </a:solidFill>
                <a:latin typeface="Arial" pitchFamily="34" charset="0"/>
                <a:cs typeface="Arial" pitchFamily="34" charset="0"/>
              </a:rPr>
              <a:t>?</a:t>
            </a:r>
          </a:p>
          <a:p>
            <a:pPr marL="457200" indent="-457200" fontAlgn="auto">
              <a:lnSpc>
                <a:spcPct val="150000"/>
              </a:lnSpc>
              <a:spcBef>
                <a:spcPts val="0"/>
              </a:spcBef>
              <a:spcAft>
                <a:spcPts val="0"/>
              </a:spcAft>
              <a:buClr>
                <a:srgbClr val="C5DD01"/>
              </a:buClr>
              <a:buFont typeface="+mj-lt"/>
              <a:buAutoNum type="arabicPeriod"/>
              <a:defRPr/>
            </a:pPr>
            <a:r>
              <a:rPr lang="fr-FR" sz="2400" b="1" dirty="0">
                <a:solidFill>
                  <a:schemeClr val="tx1">
                    <a:lumMod val="50000"/>
                    <a:lumOff val="50000"/>
                  </a:schemeClr>
                </a:solidFill>
                <a:latin typeface="Arial" pitchFamily="34" charset="0"/>
                <a:cs typeface="Arial" pitchFamily="34" charset="0"/>
              </a:rPr>
              <a:t> </a:t>
            </a:r>
            <a:r>
              <a:rPr lang="fr-FR" sz="2400" b="1" dirty="0" err="1">
                <a:solidFill>
                  <a:schemeClr val="tx1">
                    <a:lumMod val="50000"/>
                    <a:lumOff val="50000"/>
                  </a:schemeClr>
                </a:solidFill>
                <a:latin typeface="Arial" pitchFamily="34" charset="0"/>
                <a:cs typeface="Arial" pitchFamily="34" charset="0"/>
              </a:rPr>
              <a:t>What</a:t>
            </a:r>
            <a:r>
              <a:rPr lang="fr-FR" sz="2400" b="1" dirty="0">
                <a:solidFill>
                  <a:schemeClr val="tx1">
                    <a:lumMod val="50000"/>
                    <a:lumOff val="50000"/>
                  </a:schemeClr>
                </a:solidFill>
                <a:latin typeface="Arial" pitchFamily="34" charset="0"/>
                <a:cs typeface="Arial" pitchFamily="34" charset="0"/>
              </a:rPr>
              <a:t> are </a:t>
            </a:r>
            <a:r>
              <a:rPr lang="fr-FR" sz="2400" b="1" dirty="0" err="1">
                <a:solidFill>
                  <a:schemeClr val="tx1">
                    <a:lumMod val="50000"/>
                    <a:lumOff val="50000"/>
                  </a:schemeClr>
                </a:solidFill>
                <a:latin typeface="Arial" pitchFamily="34" charset="0"/>
                <a:cs typeface="Arial" pitchFamily="34" charset="0"/>
              </a:rPr>
              <a:t>our</a:t>
            </a:r>
            <a:r>
              <a:rPr lang="fr-FR" sz="2400" b="1" dirty="0">
                <a:solidFill>
                  <a:schemeClr val="tx1">
                    <a:lumMod val="50000"/>
                    <a:lumOff val="50000"/>
                  </a:schemeClr>
                </a:solidFill>
                <a:latin typeface="Arial" pitchFamily="34" charset="0"/>
                <a:cs typeface="Arial" pitchFamily="34" charset="0"/>
              </a:rPr>
              <a:t> main </a:t>
            </a:r>
            <a:r>
              <a:rPr lang="fr-FR" sz="2400" b="1" dirty="0" err="1">
                <a:solidFill>
                  <a:schemeClr val="tx1">
                    <a:lumMod val="50000"/>
                    <a:lumOff val="50000"/>
                  </a:schemeClr>
                </a:solidFill>
                <a:latin typeface="Arial" pitchFamily="34" charset="0"/>
                <a:cs typeface="Arial" pitchFamily="34" charset="0"/>
              </a:rPr>
              <a:t>activities</a:t>
            </a:r>
            <a:r>
              <a:rPr lang="fr-FR" sz="2400" b="1" dirty="0">
                <a:solidFill>
                  <a:schemeClr val="tx1">
                    <a:lumMod val="50000"/>
                    <a:lumOff val="50000"/>
                  </a:schemeClr>
                </a:solidFill>
                <a:latin typeface="Arial" pitchFamily="34" charset="0"/>
                <a:cs typeface="Arial" pitchFamily="34" charset="0"/>
              </a:rPr>
              <a:t>?</a:t>
            </a:r>
          </a:p>
          <a:p>
            <a:pPr marL="800100" lvl="1" indent="-342900" fontAlgn="auto">
              <a:lnSpc>
                <a:spcPct val="114000"/>
              </a:lnSpc>
              <a:spcBef>
                <a:spcPts val="0"/>
              </a:spcBef>
              <a:spcAft>
                <a:spcPts val="0"/>
              </a:spcAft>
              <a:buClr>
                <a:srgbClr val="C5DD01"/>
              </a:buClr>
              <a:buFont typeface="Wingdings" pitchFamily="2" charset="2"/>
              <a:buChar char="Ø"/>
              <a:defRPr/>
            </a:pPr>
            <a:r>
              <a:rPr lang="fr-FR" sz="2000" i="1" dirty="0">
                <a:solidFill>
                  <a:schemeClr val="tx1">
                    <a:lumMod val="50000"/>
                    <a:lumOff val="50000"/>
                  </a:schemeClr>
                </a:solidFill>
                <a:latin typeface="Arial" pitchFamily="34" charset="0"/>
                <a:cs typeface="Arial" pitchFamily="34" charset="0"/>
              </a:rPr>
              <a:t> </a:t>
            </a:r>
            <a:r>
              <a:rPr lang="fr-FR" sz="2000" i="1" dirty="0" err="1">
                <a:solidFill>
                  <a:schemeClr val="tx1">
                    <a:lumMod val="50000"/>
                    <a:lumOff val="50000"/>
                  </a:schemeClr>
                </a:solidFill>
                <a:latin typeface="Arial" pitchFamily="34" charset="0"/>
                <a:cs typeface="Arial" pitchFamily="34" charset="0"/>
              </a:rPr>
              <a:t>Overview</a:t>
            </a:r>
            <a:r>
              <a:rPr lang="fr-FR" sz="2000" i="1" dirty="0">
                <a:solidFill>
                  <a:schemeClr val="tx1">
                    <a:lumMod val="50000"/>
                    <a:lumOff val="50000"/>
                  </a:schemeClr>
                </a:solidFill>
                <a:latin typeface="Arial" pitchFamily="34" charset="0"/>
                <a:cs typeface="Arial" pitchFamily="34" charset="0"/>
              </a:rPr>
              <a:t> of the French </a:t>
            </a:r>
            <a:r>
              <a:rPr lang="fr-FR" sz="2000" i="1" dirty="0" err="1">
                <a:solidFill>
                  <a:schemeClr val="tx1">
                    <a:lumMod val="50000"/>
                    <a:lumOff val="50000"/>
                  </a:schemeClr>
                </a:solidFill>
                <a:latin typeface="Arial" pitchFamily="34" charset="0"/>
                <a:cs typeface="Arial" pitchFamily="34" charset="0"/>
              </a:rPr>
              <a:t>soil</a:t>
            </a:r>
            <a:r>
              <a:rPr lang="fr-FR" sz="2000" i="1" dirty="0">
                <a:solidFill>
                  <a:schemeClr val="tx1">
                    <a:lumMod val="50000"/>
                    <a:lumOff val="50000"/>
                  </a:schemeClr>
                </a:solidFill>
                <a:latin typeface="Arial" pitchFamily="34" charset="0"/>
                <a:cs typeface="Arial" pitchFamily="34" charset="0"/>
              </a:rPr>
              <a:t> </a:t>
            </a:r>
            <a:r>
              <a:rPr lang="fr-FR" sz="2000" i="1" dirty="0" err="1">
                <a:solidFill>
                  <a:schemeClr val="tx1">
                    <a:lumMod val="50000"/>
                    <a:lumOff val="50000"/>
                  </a:schemeClr>
                </a:solidFill>
                <a:latin typeface="Arial" pitchFamily="34" charset="0"/>
                <a:cs typeface="Arial" pitchFamily="34" charset="0"/>
              </a:rPr>
              <a:t>survey</a:t>
            </a:r>
            <a:r>
              <a:rPr lang="fr-FR" sz="2000" i="1" dirty="0">
                <a:solidFill>
                  <a:schemeClr val="tx1">
                    <a:lumMod val="50000"/>
                    <a:lumOff val="50000"/>
                  </a:schemeClr>
                </a:solidFill>
                <a:latin typeface="Arial" pitchFamily="34" charset="0"/>
                <a:cs typeface="Arial" pitchFamily="34" charset="0"/>
              </a:rPr>
              <a:t> and monitoring </a:t>
            </a:r>
            <a:r>
              <a:rPr lang="fr-FR" sz="2000" i="1" dirty="0" err="1">
                <a:solidFill>
                  <a:schemeClr val="tx1">
                    <a:lumMod val="50000"/>
                    <a:lumOff val="50000"/>
                  </a:schemeClr>
                </a:solidFill>
                <a:latin typeface="Arial" pitchFamily="34" charset="0"/>
                <a:cs typeface="Arial" pitchFamily="34" charset="0"/>
              </a:rPr>
              <a:t>activities</a:t>
            </a:r>
            <a:endParaRPr lang="fr-FR" sz="2000" i="1" dirty="0">
              <a:solidFill>
                <a:schemeClr val="tx1">
                  <a:lumMod val="50000"/>
                  <a:lumOff val="50000"/>
                </a:schemeClr>
              </a:solidFill>
              <a:latin typeface="Arial" pitchFamily="34" charset="0"/>
              <a:cs typeface="Arial" pitchFamily="34" charset="0"/>
            </a:endParaRPr>
          </a:p>
          <a:p>
            <a:pPr marL="800100" lvl="1" indent="-342900" fontAlgn="auto">
              <a:lnSpc>
                <a:spcPct val="114000"/>
              </a:lnSpc>
              <a:spcBef>
                <a:spcPts val="0"/>
              </a:spcBef>
              <a:spcAft>
                <a:spcPts val="0"/>
              </a:spcAft>
              <a:buClr>
                <a:srgbClr val="C5DD01"/>
              </a:buClr>
              <a:buFont typeface="Wingdings" pitchFamily="2" charset="2"/>
              <a:buChar char="Ø"/>
              <a:defRPr/>
            </a:pPr>
            <a:r>
              <a:rPr lang="fr-FR" sz="2000" i="1" dirty="0">
                <a:solidFill>
                  <a:schemeClr val="tx1">
                    <a:lumMod val="50000"/>
                    <a:lumOff val="50000"/>
                  </a:schemeClr>
                </a:solidFill>
                <a:latin typeface="Arial" pitchFamily="34" charset="0"/>
                <a:cs typeface="Arial" pitchFamily="34" charset="0"/>
              </a:rPr>
              <a:t> Focus on the </a:t>
            </a:r>
            <a:r>
              <a:rPr lang="fr-FR" sz="2000" i="1" dirty="0" err="1">
                <a:solidFill>
                  <a:schemeClr val="tx1">
                    <a:lumMod val="50000"/>
                    <a:lumOff val="50000"/>
                  </a:schemeClr>
                </a:solidFill>
                <a:latin typeface="Arial" pitchFamily="34" charset="0"/>
                <a:cs typeface="Arial" pitchFamily="34" charset="0"/>
              </a:rPr>
              <a:t>Soil</a:t>
            </a:r>
            <a:r>
              <a:rPr lang="fr-FR" sz="2000" i="1" dirty="0">
                <a:solidFill>
                  <a:schemeClr val="tx1">
                    <a:lumMod val="50000"/>
                    <a:lumOff val="50000"/>
                  </a:schemeClr>
                </a:solidFill>
                <a:latin typeface="Arial" pitchFamily="34" charset="0"/>
                <a:cs typeface="Arial" pitchFamily="34" charset="0"/>
              </a:rPr>
              <a:t> Test </a:t>
            </a:r>
            <a:r>
              <a:rPr lang="fr-FR" sz="2000" i="1" dirty="0" err="1">
                <a:solidFill>
                  <a:schemeClr val="tx1">
                    <a:lumMod val="50000"/>
                    <a:lumOff val="50000"/>
                  </a:schemeClr>
                </a:solidFill>
                <a:latin typeface="Arial" pitchFamily="34" charset="0"/>
                <a:cs typeface="Arial" pitchFamily="34" charset="0"/>
              </a:rPr>
              <a:t>Database</a:t>
            </a:r>
            <a:r>
              <a:rPr lang="fr-FR" sz="2000" i="1" dirty="0">
                <a:solidFill>
                  <a:schemeClr val="tx1">
                    <a:lumMod val="50000"/>
                    <a:lumOff val="50000"/>
                  </a:schemeClr>
                </a:solidFill>
                <a:latin typeface="Arial" pitchFamily="34" charset="0"/>
                <a:cs typeface="Arial" pitchFamily="34" charset="0"/>
              </a:rPr>
              <a:t> « BDAT »</a:t>
            </a:r>
          </a:p>
          <a:p>
            <a:pPr marL="800100" lvl="1" indent="-342900" fontAlgn="auto">
              <a:lnSpc>
                <a:spcPct val="114000"/>
              </a:lnSpc>
              <a:spcBef>
                <a:spcPts val="0"/>
              </a:spcBef>
              <a:spcAft>
                <a:spcPts val="0"/>
              </a:spcAft>
              <a:buClr>
                <a:srgbClr val="C5DD01"/>
              </a:buClr>
              <a:buFont typeface="Wingdings" pitchFamily="2" charset="2"/>
              <a:buChar char="Ø"/>
              <a:defRPr/>
            </a:pPr>
            <a:r>
              <a:rPr lang="fr-FR" sz="2000" i="1" dirty="0">
                <a:solidFill>
                  <a:schemeClr val="tx1">
                    <a:lumMod val="50000"/>
                    <a:lumOff val="50000"/>
                  </a:schemeClr>
                </a:solidFill>
                <a:latin typeface="Arial" pitchFamily="34" charset="0"/>
                <a:cs typeface="Arial" pitchFamily="34" charset="0"/>
              </a:rPr>
              <a:t> Focus on the French </a:t>
            </a:r>
            <a:r>
              <a:rPr lang="fr-FR" sz="2000" i="1" dirty="0" err="1">
                <a:solidFill>
                  <a:schemeClr val="tx1">
                    <a:lumMod val="50000"/>
                    <a:lumOff val="50000"/>
                  </a:schemeClr>
                </a:solidFill>
                <a:latin typeface="Arial" pitchFamily="34" charset="0"/>
                <a:cs typeface="Arial" pitchFamily="34" charset="0"/>
              </a:rPr>
              <a:t>Soil</a:t>
            </a:r>
            <a:r>
              <a:rPr lang="fr-FR" sz="2000" i="1" dirty="0">
                <a:solidFill>
                  <a:schemeClr val="tx1">
                    <a:lumMod val="50000"/>
                    <a:lumOff val="50000"/>
                  </a:schemeClr>
                </a:solidFill>
                <a:latin typeface="Arial" pitchFamily="34" charset="0"/>
                <a:cs typeface="Arial" pitchFamily="34" charset="0"/>
              </a:rPr>
              <a:t> Monitoring Network « RMQS »</a:t>
            </a:r>
          </a:p>
          <a:p>
            <a:pPr fontAlgn="auto">
              <a:lnSpc>
                <a:spcPct val="150000"/>
              </a:lnSpc>
              <a:spcBef>
                <a:spcPts val="0"/>
              </a:spcBef>
              <a:spcAft>
                <a:spcPts val="0"/>
              </a:spcAft>
              <a:buClr>
                <a:srgbClr val="C5DD01"/>
              </a:buClr>
              <a:defRPr/>
            </a:pPr>
            <a:r>
              <a:rPr lang="fr-FR" sz="2400" b="1" dirty="0">
                <a:solidFill>
                  <a:schemeClr val="tx1">
                    <a:lumMod val="50000"/>
                    <a:lumOff val="50000"/>
                  </a:schemeClr>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1214438" y="428625"/>
            <a:ext cx="6819900" cy="871538"/>
          </a:xfrm>
          <a:prstGeom prst="rect">
            <a:avLst/>
          </a:prstGeom>
          <a:noFill/>
          <a:ln w="9525">
            <a:noFill/>
            <a:miter lim="800000"/>
            <a:headEnd/>
            <a:tailEnd/>
          </a:ln>
        </p:spPr>
        <p:txBody>
          <a:bodyPr anchor="b"/>
          <a:lstStyle/>
          <a:p>
            <a:pPr algn="r"/>
            <a:r>
              <a:rPr lang="fr-FR" sz="2400" b="1">
                <a:solidFill>
                  <a:srgbClr val="C5DD01"/>
                </a:solidFill>
                <a:cs typeface="Arial" charset="0"/>
              </a:rPr>
              <a:t>Soil analysis</a:t>
            </a:r>
          </a:p>
        </p:txBody>
      </p:sp>
      <p:sp>
        <p:nvSpPr>
          <p:cNvPr id="103428" name="Rectangle 4"/>
          <p:cNvSpPr>
            <a:spLocks noChangeArrowheads="1"/>
          </p:cNvSpPr>
          <p:nvPr/>
        </p:nvSpPr>
        <p:spPr bwMode="auto">
          <a:xfrm>
            <a:off x="346075" y="2400300"/>
            <a:ext cx="8718550" cy="1263650"/>
          </a:xfrm>
          <a:prstGeom prst="rect">
            <a:avLst/>
          </a:prstGeom>
          <a:noFill/>
          <a:ln w="9525">
            <a:noFill/>
            <a:miter lim="800000"/>
            <a:headEnd/>
            <a:tailEnd/>
          </a:ln>
          <a:effectLst/>
        </p:spPr>
        <p:txBody>
          <a:bodyPr lIns="92075" tIns="46038" rIns="92075" bIns="46038">
            <a:spAutoFit/>
          </a:bodyPr>
          <a:lstStyle/>
          <a:p>
            <a:pPr marL="342900" indent="-342900" defTabSz="762000" eaLnBrk="0" fontAlgn="auto" hangingPunct="0">
              <a:spcBef>
                <a:spcPts val="0"/>
              </a:spcBef>
              <a:spcAft>
                <a:spcPts val="0"/>
              </a:spcAft>
              <a:buClr>
                <a:srgbClr val="C5DD01"/>
              </a:buClr>
              <a:buSzPct val="100000"/>
              <a:buFont typeface="Wingdings" pitchFamily="2" charset="2"/>
              <a:buChar char="v"/>
              <a:defRPr/>
            </a:pPr>
            <a:r>
              <a:rPr lang="fr-FR" sz="2200" dirty="0">
                <a:latin typeface="Verdana" pitchFamily="34" charset="0"/>
              </a:rPr>
              <a:t> </a:t>
            </a:r>
            <a:r>
              <a:rPr lang="fr-FR" sz="2000" b="1" dirty="0">
                <a:solidFill>
                  <a:schemeClr val="tx1">
                    <a:lumMod val="50000"/>
                    <a:lumOff val="50000"/>
                  </a:schemeClr>
                </a:solidFill>
                <a:latin typeface="Arial" pitchFamily="34" charset="0"/>
                <a:cs typeface="Arial" pitchFamily="34" charset="0"/>
              </a:rPr>
              <a:t>Contaminants : </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dirty="0">
                <a:solidFill>
                  <a:schemeClr val="tx1">
                    <a:lumMod val="50000"/>
                    <a:lumOff val="50000"/>
                  </a:schemeClr>
                </a:solidFill>
                <a:latin typeface="Arial" pitchFamily="34" charset="0"/>
                <a:cs typeface="Arial" pitchFamily="34" charset="0"/>
              </a:rPr>
              <a:t> trace </a:t>
            </a:r>
            <a:r>
              <a:rPr lang="fr-FR" dirty="0" err="1">
                <a:solidFill>
                  <a:schemeClr val="tx1">
                    <a:lumMod val="50000"/>
                    <a:lumOff val="50000"/>
                  </a:schemeClr>
                </a:solidFill>
                <a:latin typeface="Arial" pitchFamily="34" charset="0"/>
                <a:cs typeface="Arial" pitchFamily="34" charset="0"/>
              </a:rPr>
              <a:t>elements</a:t>
            </a:r>
            <a:r>
              <a:rPr lang="fr-FR" dirty="0">
                <a:solidFill>
                  <a:schemeClr val="tx1">
                    <a:lumMod val="50000"/>
                    <a:lumOff val="50000"/>
                  </a:schemeClr>
                </a:solidFill>
                <a:latin typeface="Arial" pitchFamily="34" charset="0"/>
                <a:cs typeface="Arial" pitchFamily="34" charset="0"/>
              </a:rPr>
              <a:t> (Cd, Co, Cr, Cu, Mo, Ni, Pb, Tl, Zn) </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dirty="0">
                <a:solidFill>
                  <a:schemeClr val="tx1">
                    <a:lumMod val="50000"/>
                    <a:lumOff val="50000"/>
                  </a:schemeClr>
                </a:solidFill>
                <a:latin typeface="Arial" pitchFamily="34" charset="0"/>
                <a:cs typeface="Arial" pitchFamily="34" charset="0"/>
              </a:rPr>
              <a:t> persistant </a:t>
            </a:r>
            <a:r>
              <a:rPr lang="fr-FR" dirty="0" err="1">
                <a:solidFill>
                  <a:schemeClr val="tx1">
                    <a:lumMod val="50000"/>
                    <a:lumOff val="50000"/>
                  </a:schemeClr>
                </a:solidFill>
                <a:latin typeface="Arial" pitchFamily="34" charset="0"/>
                <a:cs typeface="Arial" pitchFamily="34" charset="0"/>
              </a:rPr>
              <a:t>organic</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pollutants</a:t>
            </a:r>
            <a:r>
              <a:rPr lang="fr-FR" dirty="0">
                <a:solidFill>
                  <a:schemeClr val="tx1">
                    <a:lumMod val="50000"/>
                    <a:lumOff val="50000"/>
                  </a:schemeClr>
                </a:solidFill>
                <a:latin typeface="Arial" pitchFamily="34" charset="0"/>
                <a:cs typeface="Arial" pitchFamily="34" charset="0"/>
              </a:rPr>
              <a:t> (PAH, OCP, Pesticides, dioxines)</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pathogen</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microorganisms</a:t>
            </a:r>
            <a:endParaRPr lang="fr-FR" dirty="0">
              <a:solidFill>
                <a:schemeClr val="tx1">
                  <a:lumMod val="50000"/>
                  <a:lumOff val="50000"/>
                </a:schemeClr>
              </a:solidFill>
              <a:latin typeface="Arial" pitchFamily="34" charset="0"/>
              <a:cs typeface="Arial" pitchFamily="34" charset="0"/>
            </a:endParaRPr>
          </a:p>
        </p:txBody>
      </p:sp>
      <p:pic>
        <p:nvPicPr>
          <p:cNvPr id="40963" name="Picture 5"/>
          <p:cNvPicPr>
            <a:picLocks noChangeAspect="1" noChangeArrowheads="1"/>
          </p:cNvPicPr>
          <p:nvPr/>
        </p:nvPicPr>
        <p:blipFill>
          <a:blip r:embed="rId3"/>
          <a:srcRect/>
          <a:stretch>
            <a:fillRect/>
          </a:stretch>
        </p:blipFill>
        <p:spPr bwMode="auto">
          <a:xfrm>
            <a:off x="6581775" y="3895725"/>
            <a:ext cx="1220788" cy="1025525"/>
          </a:xfrm>
          <a:prstGeom prst="rect">
            <a:avLst/>
          </a:prstGeom>
          <a:noFill/>
          <a:ln w="9525">
            <a:noFill/>
            <a:miter lim="800000"/>
            <a:headEnd/>
            <a:tailEnd/>
          </a:ln>
        </p:spPr>
      </p:pic>
      <p:pic>
        <p:nvPicPr>
          <p:cNvPr id="40964"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794625" y="3238500"/>
            <a:ext cx="1270000" cy="1219200"/>
          </a:xfrm>
          <a:prstGeom prst="rect">
            <a:avLst/>
          </a:prstGeom>
          <a:noFill/>
          <a:ln w="9525">
            <a:noFill/>
            <a:miter lim="800000"/>
            <a:headEnd/>
            <a:tailEnd/>
          </a:ln>
        </p:spPr>
      </p:pic>
      <p:pic>
        <p:nvPicPr>
          <p:cNvPr id="40965" name="Picture 7" descr="IMGP6998"/>
          <p:cNvPicPr>
            <a:picLocks noChangeAspect="1" noChangeArrowheads="1"/>
          </p:cNvPicPr>
          <p:nvPr/>
        </p:nvPicPr>
        <p:blipFill>
          <a:blip r:embed="rId5"/>
          <a:srcRect/>
          <a:stretch>
            <a:fillRect/>
          </a:stretch>
        </p:blipFill>
        <p:spPr bwMode="auto">
          <a:xfrm>
            <a:off x="7229475" y="1763713"/>
            <a:ext cx="1485900" cy="995362"/>
          </a:xfrm>
          <a:prstGeom prst="rect">
            <a:avLst/>
          </a:prstGeom>
          <a:noFill/>
          <a:ln w="9525">
            <a:noFill/>
            <a:miter lim="800000"/>
            <a:headEnd/>
            <a:tailEnd/>
          </a:ln>
        </p:spPr>
      </p:pic>
      <p:sp>
        <p:nvSpPr>
          <p:cNvPr id="103432" name="Rectangle 8"/>
          <p:cNvSpPr>
            <a:spLocks noChangeArrowheads="1"/>
          </p:cNvSpPr>
          <p:nvPr/>
        </p:nvSpPr>
        <p:spPr bwMode="auto">
          <a:xfrm>
            <a:off x="346075" y="1173163"/>
            <a:ext cx="6608763" cy="1231900"/>
          </a:xfrm>
          <a:prstGeom prst="rect">
            <a:avLst/>
          </a:prstGeom>
          <a:noFill/>
          <a:ln w="9525">
            <a:noFill/>
            <a:miter lim="800000"/>
            <a:headEnd/>
            <a:tailEnd/>
          </a:ln>
          <a:effectLst/>
        </p:spPr>
        <p:txBody>
          <a:bodyPr>
            <a:spAutoFit/>
          </a:bodyPr>
          <a:lstStyle/>
          <a:p>
            <a:pPr marL="342900" indent="-342900" defTabSz="762000" eaLnBrk="0" fontAlgn="auto" hangingPunct="0">
              <a:spcBef>
                <a:spcPts val="0"/>
              </a:spcBef>
              <a:spcAft>
                <a:spcPts val="600"/>
              </a:spcAft>
              <a:buClr>
                <a:srgbClr val="C5DD01"/>
              </a:buClr>
              <a:buSzPct val="100000"/>
              <a:buFont typeface="Wingdings" pitchFamily="2" charset="2"/>
              <a:buChar char="v"/>
              <a:defRPr/>
            </a:pPr>
            <a:r>
              <a:rPr lang="fr-FR" sz="2000"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Agronomic</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parameters</a:t>
            </a:r>
            <a:r>
              <a:rPr lang="fr-FR" sz="2000" b="1" dirty="0">
                <a:solidFill>
                  <a:schemeClr val="tx1">
                    <a:lumMod val="50000"/>
                    <a:lumOff val="50000"/>
                  </a:schemeClr>
                </a:solidFill>
                <a:latin typeface="Arial" pitchFamily="34" charset="0"/>
                <a:cs typeface="Arial" pitchFamily="34" charset="0"/>
              </a:rPr>
              <a:t> </a:t>
            </a:r>
            <a:r>
              <a:rPr lang="fr-FR" sz="2000" dirty="0">
                <a:solidFill>
                  <a:schemeClr val="tx1">
                    <a:lumMod val="50000"/>
                    <a:lumOff val="50000"/>
                  </a:schemeClr>
                </a:solidFill>
                <a:latin typeface="Arial" pitchFamily="34" charset="0"/>
                <a:cs typeface="Arial" pitchFamily="34" charset="0"/>
              </a:rPr>
              <a:t>: </a:t>
            </a:r>
            <a:r>
              <a:rPr lang="fr-FR" dirty="0">
                <a:solidFill>
                  <a:schemeClr val="tx1">
                    <a:lumMod val="50000"/>
                    <a:lumOff val="50000"/>
                  </a:schemeClr>
                </a:solidFill>
                <a:latin typeface="Arial" pitchFamily="34" charset="0"/>
                <a:cs typeface="Arial" pitchFamily="34" charset="0"/>
              </a:rPr>
              <a:t>pH, </a:t>
            </a:r>
            <a:r>
              <a:rPr lang="fr-FR" dirty="0" err="1">
                <a:solidFill>
                  <a:schemeClr val="tx1">
                    <a:lumMod val="50000"/>
                    <a:lumOff val="50000"/>
                  </a:schemeClr>
                </a:solidFill>
                <a:latin typeface="Arial" pitchFamily="34" charset="0"/>
                <a:cs typeface="Arial" pitchFamily="34" charset="0"/>
              </a:rPr>
              <a:t>organic</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carbon</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nitrogen</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phosphorus</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particle</a:t>
            </a:r>
            <a:r>
              <a:rPr lang="fr-FR" dirty="0">
                <a:solidFill>
                  <a:schemeClr val="tx1">
                    <a:lumMod val="50000"/>
                    <a:lumOff val="50000"/>
                  </a:schemeClr>
                </a:solidFill>
                <a:latin typeface="Arial" pitchFamily="34" charset="0"/>
                <a:cs typeface="Arial" pitchFamily="34" charset="0"/>
              </a:rPr>
              <a:t> size distribution, CEC and </a:t>
            </a:r>
            <a:r>
              <a:rPr lang="fr-FR" dirty="0" err="1">
                <a:solidFill>
                  <a:schemeClr val="tx1">
                    <a:lumMod val="50000"/>
                    <a:lumOff val="50000"/>
                  </a:schemeClr>
                </a:solidFill>
                <a:latin typeface="Arial" pitchFamily="34" charset="0"/>
                <a:cs typeface="Arial" pitchFamily="34" charset="0"/>
              </a:rPr>
              <a:t>exchangeable</a:t>
            </a:r>
            <a:r>
              <a:rPr lang="fr-FR" dirty="0">
                <a:solidFill>
                  <a:schemeClr val="tx1">
                    <a:lumMod val="50000"/>
                    <a:lumOff val="50000"/>
                  </a:schemeClr>
                </a:solidFill>
                <a:latin typeface="Arial" pitchFamily="34" charset="0"/>
                <a:cs typeface="Arial" pitchFamily="34" charset="0"/>
              </a:rPr>
              <a:t> cations, major </a:t>
            </a:r>
            <a:r>
              <a:rPr lang="fr-FR" dirty="0" err="1">
                <a:solidFill>
                  <a:schemeClr val="tx1">
                    <a:lumMod val="50000"/>
                    <a:lumOff val="50000"/>
                  </a:schemeClr>
                </a:solidFill>
                <a:latin typeface="Arial" pitchFamily="34" charset="0"/>
                <a:cs typeface="Arial" pitchFamily="34" charset="0"/>
              </a:rPr>
              <a:t>elements</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boron</a:t>
            </a:r>
            <a:r>
              <a:rPr lang="fr-FR" dirty="0">
                <a:solidFill>
                  <a:schemeClr val="tx1">
                    <a:lumMod val="50000"/>
                    <a:lumOff val="50000"/>
                  </a:schemeClr>
                </a:solidFill>
                <a:latin typeface="Arial" pitchFamily="34" charset="0"/>
                <a:cs typeface="Arial" pitchFamily="34" charset="0"/>
              </a:rPr>
              <a:t>, CaCO</a:t>
            </a:r>
            <a:r>
              <a:rPr lang="fr-FR" baseline="-25000" dirty="0">
                <a:solidFill>
                  <a:schemeClr val="tx1">
                    <a:lumMod val="50000"/>
                    <a:lumOff val="50000"/>
                  </a:schemeClr>
                </a:solidFill>
                <a:latin typeface="Arial" pitchFamily="34" charset="0"/>
                <a:cs typeface="Arial" pitchFamily="34" charset="0"/>
              </a:rPr>
              <a:t>3</a:t>
            </a:r>
            <a:r>
              <a:rPr lang="fr-FR" dirty="0">
                <a:solidFill>
                  <a:schemeClr val="tx1">
                    <a:lumMod val="50000"/>
                    <a:lumOff val="50000"/>
                  </a:schemeClr>
                </a:solidFill>
                <a:latin typeface="Arial" pitchFamily="34" charset="0"/>
                <a:cs typeface="Arial" pitchFamily="34" charset="0"/>
              </a:rPr>
              <a:t>, free </a:t>
            </a:r>
            <a:r>
              <a:rPr lang="fr-FR" dirty="0" err="1">
                <a:solidFill>
                  <a:schemeClr val="tx1">
                    <a:lumMod val="50000"/>
                    <a:lumOff val="50000"/>
                  </a:schemeClr>
                </a:solidFill>
                <a:latin typeface="Arial" pitchFamily="34" charset="0"/>
                <a:cs typeface="Arial" pitchFamily="34" charset="0"/>
              </a:rPr>
              <a:t>iron</a:t>
            </a:r>
            <a:endParaRPr lang="fr-FR" dirty="0">
              <a:solidFill>
                <a:schemeClr val="tx1">
                  <a:lumMod val="50000"/>
                  <a:lumOff val="50000"/>
                </a:schemeClr>
              </a:solidFill>
              <a:latin typeface="Arial" pitchFamily="34" charset="0"/>
              <a:cs typeface="Arial" pitchFamily="34" charset="0"/>
            </a:endParaRPr>
          </a:p>
        </p:txBody>
      </p:sp>
      <p:sp>
        <p:nvSpPr>
          <p:cNvPr id="103433" name="Rectangle 9"/>
          <p:cNvSpPr>
            <a:spLocks noChangeArrowheads="1"/>
          </p:cNvSpPr>
          <p:nvPr/>
        </p:nvSpPr>
        <p:spPr bwMode="auto">
          <a:xfrm>
            <a:off x="346075" y="3627438"/>
            <a:ext cx="7910513" cy="1293812"/>
          </a:xfrm>
          <a:prstGeom prst="rect">
            <a:avLst/>
          </a:prstGeom>
          <a:noFill/>
          <a:ln w="9525">
            <a:noFill/>
            <a:miter lim="800000"/>
            <a:headEnd/>
            <a:tailEnd/>
          </a:ln>
          <a:effectLst/>
        </p:spPr>
        <p:txBody>
          <a:bodyPr>
            <a:spAutoFit/>
          </a:bodyPr>
          <a:lstStyle/>
          <a:p>
            <a:pPr marL="342900" indent="-342900" defTabSz="762000" eaLnBrk="0" fontAlgn="auto" hangingPunct="0">
              <a:spcBef>
                <a:spcPts val="0"/>
              </a:spcBef>
              <a:spcAft>
                <a:spcPts val="0"/>
              </a:spcAft>
              <a:buClr>
                <a:srgbClr val="C5DD01"/>
              </a:buClr>
              <a:buSzPct val="100000"/>
              <a:buFont typeface="Wingdings" pitchFamily="2" charset="2"/>
              <a:buChar char="v"/>
              <a:defRPr/>
            </a:pPr>
            <a:r>
              <a:rPr lang="fr-FR" sz="2200" b="1" dirty="0">
                <a:latin typeface="Verdana" pitchFamily="34" charset="0"/>
              </a:rPr>
              <a:t> </a:t>
            </a:r>
            <a:r>
              <a:rPr lang="fr-FR" sz="2000" b="1" dirty="0" err="1">
                <a:solidFill>
                  <a:schemeClr val="tx1">
                    <a:lumMod val="50000"/>
                    <a:lumOff val="50000"/>
                  </a:schemeClr>
                </a:solidFill>
                <a:latin typeface="Arial" pitchFamily="34" charset="0"/>
                <a:cs typeface="Arial" pitchFamily="34" charset="0"/>
              </a:rPr>
              <a:t>Biodiversity</a:t>
            </a:r>
            <a:r>
              <a:rPr lang="fr-FR" sz="2000" b="1" dirty="0">
                <a:solidFill>
                  <a:schemeClr val="tx1">
                    <a:lumMod val="50000"/>
                    <a:lumOff val="50000"/>
                  </a:schemeClr>
                </a:solidFill>
                <a:latin typeface="Arial" pitchFamily="34" charset="0"/>
                <a:cs typeface="Arial" pitchFamily="34" charset="0"/>
              </a:rPr>
              <a:t> : </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sz="2000"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microorganisms</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bacterial</a:t>
            </a:r>
            <a:r>
              <a:rPr lang="fr-FR" dirty="0">
                <a:solidFill>
                  <a:schemeClr val="tx1">
                    <a:lumMod val="50000"/>
                    <a:lumOff val="50000"/>
                  </a:schemeClr>
                </a:solidFill>
                <a:latin typeface="Arial" pitchFamily="34" charset="0"/>
                <a:cs typeface="Arial" pitchFamily="34" charset="0"/>
              </a:rPr>
              <a:t> and </a:t>
            </a:r>
            <a:r>
              <a:rPr lang="fr-FR" dirty="0" err="1">
                <a:solidFill>
                  <a:schemeClr val="tx1">
                    <a:lumMod val="50000"/>
                    <a:lumOff val="50000"/>
                  </a:schemeClr>
                </a:solidFill>
                <a:latin typeface="Arial" pitchFamily="34" charset="0"/>
                <a:cs typeface="Arial" pitchFamily="34" charset="0"/>
              </a:rPr>
              <a:t>fungi</a:t>
            </a:r>
            <a:r>
              <a:rPr lang="fr-FR" dirty="0">
                <a:solidFill>
                  <a:schemeClr val="tx1">
                    <a:lumMod val="50000"/>
                    <a:lumOff val="50000"/>
                  </a:schemeClr>
                </a:solidFill>
                <a:latin typeface="Arial" pitchFamily="34" charset="0"/>
                <a:cs typeface="Arial" pitchFamily="34" charset="0"/>
              </a:rPr>
              <a:t> ADN) </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soil</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fauna</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nematodes</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collembola</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earthworms</a:t>
            </a:r>
            <a:r>
              <a:rPr lang="fr-FR" dirty="0">
                <a:solidFill>
                  <a:schemeClr val="tx1">
                    <a:lumMod val="50000"/>
                    <a:lumOff val="50000"/>
                  </a:schemeClr>
                </a:solidFill>
                <a:latin typeface="Arial" pitchFamily="34" charset="0"/>
                <a:cs typeface="Arial" pitchFamily="34" charset="0"/>
              </a:rPr>
              <a:t>…)</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flora</a:t>
            </a:r>
            <a:endParaRPr lang="fr-FR" dirty="0">
              <a:solidFill>
                <a:schemeClr val="tx1">
                  <a:lumMod val="50000"/>
                  <a:lumOff val="50000"/>
                </a:schemeClr>
              </a:solidFill>
              <a:latin typeface="Arial" pitchFamily="34" charset="0"/>
              <a:cs typeface="Arial" pitchFamily="34" charset="0"/>
            </a:endParaRPr>
          </a:p>
        </p:txBody>
      </p:sp>
      <p:sp>
        <p:nvSpPr>
          <p:cNvPr id="40968"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40969" name="Picture 6" descr="logo_ GIS-SO"/>
          <p:cNvPicPr>
            <a:picLocks noChangeAspect="1" noChangeArrowheads="1"/>
          </p:cNvPicPr>
          <p:nvPr/>
        </p:nvPicPr>
        <p:blipFill>
          <a:blip r:embed="rId6"/>
          <a:srcRect/>
          <a:stretch>
            <a:fillRect/>
          </a:stretch>
        </p:blipFill>
        <p:spPr bwMode="auto">
          <a:xfrm>
            <a:off x="7904163" y="103188"/>
            <a:ext cx="874712" cy="1270000"/>
          </a:xfrm>
          <a:prstGeom prst="rect">
            <a:avLst/>
          </a:prstGeom>
          <a:noFill/>
          <a:ln w="9525">
            <a:noFill/>
            <a:miter lim="800000"/>
            <a:headEnd/>
            <a:tailEnd/>
          </a:ln>
        </p:spPr>
      </p:pic>
      <p:sp>
        <p:nvSpPr>
          <p:cNvPr id="103436" name="Rectangle 12"/>
          <p:cNvSpPr>
            <a:spLocks noChangeArrowheads="1"/>
          </p:cNvSpPr>
          <p:nvPr/>
        </p:nvSpPr>
        <p:spPr bwMode="auto">
          <a:xfrm>
            <a:off x="346075" y="4889500"/>
            <a:ext cx="7910513" cy="1262063"/>
          </a:xfrm>
          <a:prstGeom prst="rect">
            <a:avLst/>
          </a:prstGeom>
          <a:noFill/>
          <a:ln w="9525">
            <a:noFill/>
            <a:miter lim="800000"/>
            <a:headEnd/>
            <a:tailEnd/>
          </a:ln>
          <a:effectLst/>
        </p:spPr>
        <p:txBody>
          <a:bodyPr>
            <a:spAutoFit/>
          </a:bodyPr>
          <a:lstStyle/>
          <a:p>
            <a:pPr marL="342900" indent="-342900" defTabSz="762000" eaLnBrk="0" fontAlgn="auto" hangingPunct="0">
              <a:spcBef>
                <a:spcPts val="0"/>
              </a:spcBef>
              <a:spcAft>
                <a:spcPts val="0"/>
              </a:spcAft>
              <a:buClr>
                <a:srgbClr val="C5DD01"/>
              </a:buClr>
              <a:buSzPct val="100000"/>
              <a:buFont typeface="Wingdings" pitchFamily="2" charset="2"/>
              <a:buChar char="v"/>
              <a:defRPr/>
            </a:pP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Soil</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organic</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matter</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quality</a:t>
            </a:r>
            <a:r>
              <a:rPr lang="fr-FR" sz="2000" b="1" dirty="0">
                <a:solidFill>
                  <a:schemeClr val="tx1">
                    <a:lumMod val="50000"/>
                    <a:lumOff val="50000"/>
                  </a:schemeClr>
                </a:solidFill>
                <a:latin typeface="Arial" pitchFamily="34" charset="0"/>
                <a:cs typeface="Arial" pitchFamily="34" charset="0"/>
              </a:rPr>
              <a:t> : </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sz="2000" b="1" dirty="0">
                <a:solidFill>
                  <a:schemeClr val="tx1">
                    <a:lumMod val="50000"/>
                    <a:lumOff val="50000"/>
                  </a:schemeClr>
                </a:solidFill>
                <a:latin typeface="Arial" pitchFamily="34" charset="0"/>
                <a:cs typeface="Arial" pitchFamily="34" charset="0"/>
              </a:rPr>
              <a:t> </a:t>
            </a:r>
            <a:r>
              <a:rPr lang="fr-FR" dirty="0">
                <a:solidFill>
                  <a:schemeClr val="tx1">
                    <a:lumMod val="50000"/>
                    <a:lumOff val="50000"/>
                  </a:schemeClr>
                </a:solidFill>
                <a:latin typeface="Arial" pitchFamily="34" charset="0"/>
                <a:cs typeface="Arial" pitchFamily="34" charset="0"/>
              </a:rPr>
              <a:t>NIRS, MIRS</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dirty="0">
                <a:solidFill>
                  <a:schemeClr val="tx1">
                    <a:lumMod val="50000"/>
                    <a:lumOff val="50000"/>
                  </a:schemeClr>
                </a:solidFill>
                <a:latin typeface="Arial" pitchFamily="34" charset="0"/>
                <a:cs typeface="Arial" pitchFamily="34" charset="0"/>
              </a:rPr>
              <a:t> Black </a:t>
            </a:r>
            <a:r>
              <a:rPr lang="fr-FR" dirty="0" err="1">
                <a:solidFill>
                  <a:schemeClr val="tx1">
                    <a:lumMod val="50000"/>
                    <a:lumOff val="50000"/>
                  </a:schemeClr>
                </a:solidFill>
                <a:latin typeface="Arial" pitchFamily="34" charset="0"/>
                <a:cs typeface="Arial" pitchFamily="34" charset="0"/>
              </a:rPr>
              <a:t>carbon</a:t>
            </a:r>
            <a:r>
              <a:rPr lang="fr-FR" dirty="0">
                <a:solidFill>
                  <a:schemeClr val="tx1">
                    <a:lumMod val="50000"/>
                    <a:lumOff val="50000"/>
                  </a:schemeClr>
                </a:solidFill>
                <a:latin typeface="Arial" pitchFamily="34" charset="0"/>
                <a:cs typeface="Arial" pitchFamily="34" charset="0"/>
              </a:rPr>
              <a:t> </a:t>
            </a:r>
          </a:p>
          <a:p>
            <a:pPr marL="800100" lvl="2" indent="-342900" defTabSz="762000" eaLnBrk="0" fontAlgn="auto" hangingPunct="0">
              <a:spcBef>
                <a:spcPts val="0"/>
              </a:spcBef>
              <a:spcAft>
                <a:spcPts val="0"/>
              </a:spcAft>
              <a:buClr>
                <a:srgbClr val="C5DD01"/>
              </a:buClr>
              <a:buSzPct val="140000"/>
              <a:buFont typeface="Arial" pitchFamily="34" charset="0"/>
              <a:buChar char="•"/>
              <a:defRPr/>
            </a:pP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Particulate</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organic</a:t>
            </a:r>
            <a:r>
              <a:rPr lang="fr-FR" dirty="0">
                <a:solidFill>
                  <a:schemeClr val="tx1">
                    <a:lumMod val="50000"/>
                    <a:lumOff val="50000"/>
                  </a:schemeClr>
                </a:solidFill>
                <a:latin typeface="Arial" pitchFamily="34" charset="0"/>
                <a:cs typeface="Arial" pitchFamily="34" charset="0"/>
              </a:rPr>
              <a:t> </a:t>
            </a:r>
            <a:r>
              <a:rPr lang="fr-FR" dirty="0" err="1">
                <a:solidFill>
                  <a:schemeClr val="tx1">
                    <a:lumMod val="50000"/>
                    <a:lumOff val="50000"/>
                  </a:schemeClr>
                </a:solidFill>
                <a:latin typeface="Arial" pitchFamily="34" charset="0"/>
                <a:cs typeface="Arial" pitchFamily="34" charset="0"/>
              </a:rPr>
              <a:t>matter</a:t>
            </a:r>
            <a:endParaRPr lang="fr-FR" dirty="0">
              <a:solidFill>
                <a:schemeClr val="tx1">
                  <a:lumMod val="50000"/>
                  <a:lumOff val="50000"/>
                </a:schemeClr>
              </a:solidFill>
              <a:latin typeface="Arial" pitchFamily="34" charset="0"/>
              <a:cs typeface="Arial" pitchFamily="34" charset="0"/>
            </a:endParaRPr>
          </a:p>
        </p:txBody>
      </p:sp>
      <p:pic>
        <p:nvPicPr>
          <p:cNvPr id="40971" name="Picture 13" descr="99132i11"/>
          <p:cNvPicPr>
            <a:picLocks noChangeAspect="1" noChangeArrowheads="1"/>
          </p:cNvPicPr>
          <p:nvPr/>
        </p:nvPicPr>
        <p:blipFill>
          <a:blip r:embed="rId7"/>
          <a:srcRect/>
          <a:stretch>
            <a:fillRect/>
          </a:stretch>
        </p:blipFill>
        <p:spPr bwMode="auto">
          <a:xfrm>
            <a:off x="7416800" y="4994275"/>
            <a:ext cx="1400175" cy="1049338"/>
          </a:xfrm>
          <a:prstGeom prst="rect">
            <a:avLst/>
          </a:prstGeom>
          <a:noFill/>
          <a:ln w="9525">
            <a:noFill/>
            <a:miter lim="800000"/>
            <a:headEnd/>
            <a:tailEnd/>
          </a:ln>
        </p:spPr>
      </p:pic>
      <p:sp>
        <p:nvSpPr>
          <p:cNvPr id="40972"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40973"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 de la Qualité des Sols (RMQS)</a:t>
            </a:r>
          </a:p>
        </p:txBody>
      </p:sp>
      <p:pic>
        <p:nvPicPr>
          <p:cNvPr id="43010"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43011" name="ZoneTexte 25"/>
          <p:cNvSpPr txBox="1">
            <a:spLocks noChangeArrowheads="1"/>
          </p:cNvSpPr>
          <p:nvPr/>
        </p:nvSpPr>
        <p:spPr bwMode="auto">
          <a:xfrm>
            <a:off x="2830513" y="725488"/>
            <a:ext cx="5005387" cy="457200"/>
          </a:xfrm>
          <a:prstGeom prst="rect">
            <a:avLst/>
          </a:prstGeom>
          <a:noFill/>
          <a:ln w="9525">
            <a:noFill/>
            <a:miter lim="800000"/>
            <a:headEnd/>
            <a:tailEnd/>
          </a:ln>
        </p:spPr>
        <p:txBody>
          <a:bodyPr>
            <a:spAutoFit/>
          </a:bodyPr>
          <a:lstStyle/>
          <a:p>
            <a:pPr algn="r"/>
            <a:r>
              <a:rPr lang="fr-FR" sz="2400" b="1">
                <a:solidFill>
                  <a:srgbClr val="C5DD01"/>
                </a:solidFill>
                <a:cs typeface="Arial" charset="0"/>
              </a:rPr>
              <a:t>The « soil treasure »</a:t>
            </a:r>
          </a:p>
        </p:txBody>
      </p:sp>
      <p:sp>
        <p:nvSpPr>
          <p:cNvPr id="59399" name="ZoneTexte 54"/>
          <p:cNvSpPr txBox="1">
            <a:spLocks noChangeArrowheads="1"/>
          </p:cNvSpPr>
          <p:nvPr/>
        </p:nvSpPr>
        <p:spPr bwMode="auto">
          <a:xfrm>
            <a:off x="277813" y="5684838"/>
            <a:ext cx="8064500" cy="368300"/>
          </a:xfrm>
          <a:prstGeom prst="rect">
            <a:avLst/>
          </a:prstGeom>
          <a:noFill/>
          <a:ln w="9525">
            <a:noFill/>
            <a:miter lim="800000"/>
            <a:headEnd/>
            <a:tailEnd/>
          </a:ln>
        </p:spPr>
        <p:txBody>
          <a:bodyPr>
            <a:spAutoFit/>
          </a:bodyPr>
          <a:lstStyle/>
          <a:p>
            <a:pPr marL="457200" lvl="2" algn="ctr" defTabSz="762000" eaLnBrk="0" fontAlgn="auto" hangingPunct="0">
              <a:spcBef>
                <a:spcPts val="0"/>
              </a:spcBef>
              <a:spcAft>
                <a:spcPts val="0"/>
              </a:spcAft>
              <a:buClr>
                <a:srgbClr val="C5DD01"/>
              </a:buClr>
              <a:buSzPct val="140000"/>
              <a:defRPr/>
            </a:pPr>
            <a:r>
              <a:rPr lang="fr-FR" b="1" dirty="0">
                <a:solidFill>
                  <a:schemeClr val="tx1">
                    <a:lumMod val="50000"/>
                    <a:lumOff val="50000"/>
                  </a:schemeClr>
                </a:solidFill>
                <a:latin typeface="Arial" pitchFamily="34" charset="0"/>
                <a:cs typeface="Arial" pitchFamily="34" charset="0"/>
              </a:rPr>
              <a:t>RMQS </a:t>
            </a:r>
            <a:r>
              <a:rPr lang="fr-FR" b="1" dirty="0">
                <a:solidFill>
                  <a:schemeClr val="tx1">
                    <a:lumMod val="50000"/>
                    <a:lumOff val="50000"/>
                  </a:schemeClr>
                </a:solidFill>
                <a:latin typeface="Arial" pitchFamily="34" charset="0"/>
                <a:cs typeface="Arial" pitchFamily="34" charset="0"/>
                <a:sym typeface="Wingdings" pitchFamily="2" charset="2"/>
              </a:rPr>
              <a:t> 6.7 tons of </a:t>
            </a:r>
            <a:r>
              <a:rPr lang="fr-FR" b="1" dirty="0" err="1">
                <a:solidFill>
                  <a:schemeClr val="tx1">
                    <a:lumMod val="50000"/>
                    <a:lumOff val="50000"/>
                  </a:schemeClr>
                </a:solidFill>
                <a:latin typeface="Arial" pitchFamily="34" charset="0"/>
                <a:cs typeface="Arial" pitchFamily="34" charset="0"/>
                <a:sym typeface="Wingdings" pitchFamily="2" charset="2"/>
              </a:rPr>
              <a:t>samples</a:t>
            </a:r>
            <a:r>
              <a:rPr lang="fr-FR" b="1" dirty="0">
                <a:solidFill>
                  <a:schemeClr val="tx1">
                    <a:lumMod val="50000"/>
                    <a:lumOff val="50000"/>
                  </a:schemeClr>
                </a:solidFill>
                <a:latin typeface="Arial" pitchFamily="34" charset="0"/>
                <a:cs typeface="Arial" pitchFamily="34" charset="0"/>
                <a:sym typeface="Wingdings" pitchFamily="2" charset="2"/>
              </a:rPr>
              <a:t> </a:t>
            </a:r>
            <a:r>
              <a:rPr lang="fr-FR" b="1" dirty="0" err="1">
                <a:solidFill>
                  <a:schemeClr val="tx1">
                    <a:lumMod val="50000"/>
                    <a:lumOff val="50000"/>
                  </a:schemeClr>
                </a:solidFill>
                <a:latin typeface="Arial" pitchFamily="34" charset="0"/>
                <a:cs typeface="Arial" pitchFamily="34" charset="0"/>
                <a:sym typeface="Wingdings" pitchFamily="2" charset="2"/>
              </a:rPr>
              <a:t>archieved</a:t>
            </a:r>
            <a:endParaRPr lang="fr-FR" b="1" dirty="0">
              <a:solidFill>
                <a:schemeClr val="tx1">
                  <a:lumMod val="50000"/>
                  <a:lumOff val="50000"/>
                </a:schemeClr>
              </a:solidFill>
              <a:latin typeface="Arial" pitchFamily="34" charset="0"/>
              <a:cs typeface="Arial" pitchFamily="34" charset="0"/>
            </a:endParaRPr>
          </a:p>
        </p:txBody>
      </p:sp>
      <p:grpSp>
        <p:nvGrpSpPr>
          <p:cNvPr id="43013" name="Group 25"/>
          <p:cNvGrpSpPr>
            <a:grpSpLocks/>
          </p:cNvGrpSpPr>
          <p:nvPr/>
        </p:nvGrpSpPr>
        <p:grpSpPr bwMode="auto">
          <a:xfrm>
            <a:off x="1052513" y="1252538"/>
            <a:ext cx="7029450" cy="4364037"/>
            <a:chOff x="167" y="998"/>
            <a:chExt cx="5241" cy="3244"/>
          </a:xfrm>
        </p:grpSpPr>
        <p:pic>
          <p:nvPicPr>
            <p:cNvPr id="43017" name="Picture 26" descr="DSCN5948"/>
            <p:cNvPicPr>
              <a:picLocks noChangeAspect="1" noChangeArrowheads="1"/>
            </p:cNvPicPr>
            <p:nvPr/>
          </p:nvPicPr>
          <p:blipFill>
            <a:blip r:embed="rId4"/>
            <a:srcRect/>
            <a:stretch>
              <a:fillRect/>
            </a:stretch>
          </p:blipFill>
          <p:spPr bwMode="auto">
            <a:xfrm>
              <a:off x="2099" y="1033"/>
              <a:ext cx="1697" cy="1118"/>
            </a:xfrm>
            <a:prstGeom prst="rect">
              <a:avLst/>
            </a:prstGeom>
            <a:noFill/>
            <a:ln w="9525">
              <a:noFill/>
              <a:miter lim="800000"/>
              <a:headEnd/>
              <a:tailEnd/>
            </a:ln>
          </p:spPr>
        </p:pic>
        <p:pic>
          <p:nvPicPr>
            <p:cNvPr id="43018" name="Picture 27" descr="14"/>
            <p:cNvPicPr>
              <a:picLocks noChangeAspect="1" noChangeArrowheads="1"/>
            </p:cNvPicPr>
            <p:nvPr/>
          </p:nvPicPr>
          <p:blipFill>
            <a:blip r:embed="rId5"/>
            <a:srcRect/>
            <a:stretch>
              <a:fillRect/>
            </a:stretch>
          </p:blipFill>
          <p:spPr bwMode="auto">
            <a:xfrm>
              <a:off x="333" y="2202"/>
              <a:ext cx="1621" cy="892"/>
            </a:xfrm>
            <a:prstGeom prst="rect">
              <a:avLst/>
            </a:prstGeom>
            <a:noFill/>
            <a:ln w="9525">
              <a:noFill/>
              <a:miter lim="800000"/>
              <a:headEnd/>
              <a:tailEnd/>
            </a:ln>
          </p:spPr>
        </p:pic>
        <p:pic>
          <p:nvPicPr>
            <p:cNvPr id="43019" name="Picture 28" descr="DSCN4010"/>
            <p:cNvPicPr>
              <a:picLocks noChangeAspect="1" noChangeArrowheads="1"/>
            </p:cNvPicPr>
            <p:nvPr/>
          </p:nvPicPr>
          <p:blipFill>
            <a:blip r:embed="rId6"/>
            <a:srcRect/>
            <a:stretch>
              <a:fillRect/>
            </a:stretch>
          </p:blipFill>
          <p:spPr bwMode="auto">
            <a:xfrm>
              <a:off x="335" y="1050"/>
              <a:ext cx="1632" cy="1122"/>
            </a:xfrm>
            <a:prstGeom prst="rect">
              <a:avLst/>
            </a:prstGeom>
            <a:noFill/>
            <a:ln w="9525">
              <a:noFill/>
              <a:miter lim="800000"/>
              <a:headEnd/>
              <a:tailEnd/>
            </a:ln>
          </p:spPr>
        </p:pic>
        <p:sp>
          <p:nvSpPr>
            <p:cNvPr id="43020" name="Rectangle 29"/>
            <p:cNvSpPr>
              <a:spLocks noChangeArrowheads="1"/>
            </p:cNvSpPr>
            <p:nvPr/>
          </p:nvSpPr>
          <p:spPr bwMode="auto">
            <a:xfrm>
              <a:off x="3375" y="2929"/>
              <a:ext cx="288" cy="272"/>
            </a:xfrm>
            <a:prstGeom prst="rect">
              <a:avLst/>
            </a:prstGeom>
            <a:noFill/>
            <a:ln w="9525">
              <a:noFill/>
              <a:miter lim="800000"/>
              <a:headEnd/>
              <a:tailEnd/>
            </a:ln>
          </p:spPr>
          <p:txBody>
            <a:bodyPr wrap="none">
              <a:spAutoFit/>
            </a:bodyPr>
            <a:lstStyle/>
            <a:p>
              <a:r>
                <a:rPr lang="fr-FR">
                  <a:solidFill>
                    <a:schemeClr val="bg1"/>
                  </a:solidFill>
                  <a:sym typeface="Wingdings" pitchFamily="2" charset="2"/>
                </a:rPr>
                <a:t></a:t>
              </a:r>
            </a:p>
          </p:txBody>
        </p:sp>
        <p:sp>
          <p:nvSpPr>
            <p:cNvPr id="43021" name="Rectangle 30"/>
            <p:cNvSpPr>
              <a:spLocks noChangeArrowheads="1"/>
            </p:cNvSpPr>
            <p:nvPr/>
          </p:nvSpPr>
          <p:spPr bwMode="auto">
            <a:xfrm>
              <a:off x="5094" y="2021"/>
              <a:ext cx="289" cy="273"/>
            </a:xfrm>
            <a:prstGeom prst="rect">
              <a:avLst/>
            </a:prstGeom>
            <a:noFill/>
            <a:ln w="9525">
              <a:noFill/>
              <a:miter lim="800000"/>
              <a:headEnd/>
              <a:tailEnd/>
            </a:ln>
          </p:spPr>
          <p:txBody>
            <a:bodyPr wrap="none">
              <a:spAutoFit/>
            </a:bodyPr>
            <a:lstStyle/>
            <a:p>
              <a:r>
                <a:rPr lang="fr-FR">
                  <a:solidFill>
                    <a:schemeClr val="bg1"/>
                  </a:solidFill>
                  <a:sym typeface="Wingdings" pitchFamily="2" charset="2"/>
                </a:rPr>
                <a:t></a:t>
              </a:r>
            </a:p>
          </p:txBody>
        </p:sp>
        <p:sp>
          <p:nvSpPr>
            <p:cNvPr id="43022" name="Rectangle 31"/>
            <p:cNvSpPr>
              <a:spLocks noChangeArrowheads="1"/>
            </p:cNvSpPr>
            <p:nvPr/>
          </p:nvSpPr>
          <p:spPr bwMode="auto">
            <a:xfrm>
              <a:off x="5096" y="3102"/>
              <a:ext cx="288" cy="273"/>
            </a:xfrm>
            <a:prstGeom prst="rect">
              <a:avLst/>
            </a:prstGeom>
            <a:noFill/>
            <a:ln w="9525">
              <a:noFill/>
              <a:miter lim="800000"/>
              <a:headEnd/>
              <a:tailEnd/>
            </a:ln>
          </p:spPr>
          <p:txBody>
            <a:bodyPr wrap="none">
              <a:spAutoFit/>
            </a:bodyPr>
            <a:lstStyle/>
            <a:p>
              <a:r>
                <a:rPr lang="fr-FR">
                  <a:solidFill>
                    <a:schemeClr val="bg1"/>
                  </a:solidFill>
                  <a:sym typeface="Wingdings" pitchFamily="2" charset="2"/>
                </a:rPr>
                <a:t></a:t>
              </a:r>
            </a:p>
          </p:txBody>
        </p:sp>
        <p:pic>
          <p:nvPicPr>
            <p:cNvPr id="43023" name="Picture 32" descr="IMGP7082"/>
            <p:cNvPicPr>
              <a:picLocks noChangeAspect="1" noChangeArrowheads="1"/>
            </p:cNvPicPr>
            <p:nvPr/>
          </p:nvPicPr>
          <p:blipFill>
            <a:blip r:embed="rId7"/>
            <a:srcRect/>
            <a:stretch>
              <a:fillRect/>
            </a:stretch>
          </p:blipFill>
          <p:spPr bwMode="auto">
            <a:xfrm>
              <a:off x="3939" y="998"/>
              <a:ext cx="1468" cy="2192"/>
            </a:xfrm>
            <a:prstGeom prst="rect">
              <a:avLst/>
            </a:prstGeom>
            <a:noFill/>
            <a:ln w="9525">
              <a:noFill/>
              <a:miter lim="800000"/>
              <a:headEnd/>
              <a:tailEnd/>
            </a:ln>
          </p:spPr>
        </p:pic>
        <p:pic>
          <p:nvPicPr>
            <p:cNvPr id="43024" name="Picture 33" descr="IMGP6998"/>
            <p:cNvPicPr>
              <a:picLocks noChangeAspect="1" noChangeArrowheads="1"/>
            </p:cNvPicPr>
            <p:nvPr/>
          </p:nvPicPr>
          <p:blipFill>
            <a:blip r:embed="rId8"/>
            <a:srcRect t="17339" b="6743"/>
            <a:stretch>
              <a:fillRect/>
            </a:stretch>
          </p:blipFill>
          <p:spPr bwMode="auto">
            <a:xfrm>
              <a:off x="2096" y="2198"/>
              <a:ext cx="1707" cy="867"/>
            </a:xfrm>
            <a:prstGeom prst="rect">
              <a:avLst/>
            </a:prstGeom>
            <a:noFill/>
            <a:ln w="9525">
              <a:noFill/>
              <a:miter lim="800000"/>
              <a:headEnd/>
              <a:tailEnd/>
            </a:ln>
          </p:spPr>
        </p:pic>
        <p:pic>
          <p:nvPicPr>
            <p:cNvPr id="43025" name="Picture 34" descr="IMGP7111"/>
            <p:cNvPicPr>
              <a:picLocks noChangeAspect="1" noChangeArrowheads="1"/>
            </p:cNvPicPr>
            <p:nvPr/>
          </p:nvPicPr>
          <p:blipFill>
            <a:blip r:embed="rId9">
              <a:lum bright="12000"/>
            </a:blip>
            <a:srcRect/>
            <a:stretch>
              <a:fillRect/>
            </a:stretch>
          </p:blipFill>
          <p:spPr bwMode="auto">
            <a:xfrm>
              <a:off x="339" y="3137"/>
              <a:ext cx="1631" cy="1091"/>
            </a:xfrm>
            <a:prstGeom prst="rect">
              <a:avLst/>
            </a:prstGeom>
            <a:noFill/>
            <a:ln w="9525">
              <a:noFill/>
              <a:miter lim="800000"/>
              <a:headEnd/>
              <a:tailEnd/>
            </a:ln>
          </p:spPr>
        </p:pic>
        <p:pic>
          <p:nvPicPr>
            <p:cNvPr id="43026" name="Picture 35" descr="IMGP7044"/>
            <p:cNvPicPr>
              <a:picLocks noChangeAspect="1" noChangeArrowheads="1"/>
            </p:cNvPicPr>
            <p:nvPr/>
          </p:nvPicPr>
          <p:blipFill>
            <a:blip r:embed="rId10"/>
            <a:srcRect/>
            <a:stretch>
              <a:fillRect/>
            </a:stretch>
          </p:blipFill>
          <p:spPr bwMode="auto">
            <a:xfrm>
              <a:off x="3932" y="3229"/>
              <a:ext cx="1476" cy="988"/>
            </a:xfrm>
            <a:prstGeom prst="rect">
              <a:avLst/>
            </a:prstGeom>
            <a:noFill/>
            <a:ln w="9525">
              <a:noFill/>
              <a:miter lim="800000"/>
              <a:headEnd/>
              <a:tailEnd/>
            </a:ln>
          </p:spPr>
        </p:pic>
        <p:pic>
          <p:nvPicPr>
            <p:cNvPr id="43027" name="Picture 36" descr="IMGP7016"/>
            <p:cNvPicPr>
              <a:picLocks noChangeAspect="1" noChangeArrowheads="1"/>
            </p:cNvPicPr>
            <p:nvPr/>
          </p:nvPicPr>
          <p:blipFill>
            <a:blip r:embed="rId11"/>
            <a:srcRect/>
            <a:stretch>
              <a:fillRect/>
            </a:stretch>
          </p:blipFill>
          <p:spPr bwMode="auto">
            <a:xfrm>
              <a:off x="2087" y="3107"/>
              <a:ext cx="1697" cy="1135"/>
            </a:xfrm>
            <a:prstGeom prst="rect">
              <a:avLst/>
            </a:prstGeom>
            <a:noFill/>
            <a:ln w="9525">
              <a:noFill/>
              <a:miter lim="800000"/>
              <a:headEnd/>
              <a:tailEnd/>
            </a:ln>
          </p:spPr>
        </p:pic>
        <p:sp>
          <p:nvSpPr>
            <p:cNvPr id="43028" name="Text Box 37"/>
            <p:cNvSpPr txBox="1">
              <a:spLocks noChangeArrowheads="1"/>
            </p:cNvSpPr>
            <p:nvPr/>
          </p:nvSpPr>
          <p:spPr bwMode="auto">
            <a:xfrm rot="-5400000">
              <a:off x="-364" y="3499"/>
              <a:ext cx="1221" cy="160"/>
            </a:xfrm>
            <a:prstGeom prst="rect">
              <a:avLst/>
            </a:prstGeom>
            <a:noFill/>
            <a:ln w="9525">
              <a:noFill/>
              <a:miter lim="800000"/>
              <a:headEnd/>
              <a:tailEnd/>
            </a:ln>
          </p:spPr>
          <p:txBody>
            <a:bodyPr wrap="none">
              <a:spAutoFit/>
            </a:bodyPr>
            <a:lstStyle/>
            <a:p>
              <a:r>
                <a:rPr lang="fr-FR" sz="800">
                  <a:latin typeface="Tahoma" pitchFamily="34" charset="0"/>
                  <a:cs typeface="Tahoma" pitchFamily="34" charset="0"/>
                </a:rPr>
                <a:t>© Claudy Jolivet (INRA Orléans)</a:t>
              </a:r>
            </a:p>
          </p:txBody>
        </p:sp>
      </p:grpSp>
      <p:pic>
        <p:nvPicPr>
          <p:cNvPr id="43014" name="Picture 38" descr="boites_soil"/>
          <p:cNvPicPr>
            <a:picLocks noChangeAspect="1" noChangeArrowheads="1"/>
          </p:cNvPicPr>
          <p:nvPr/>
        </p:nvPicPr>
        <p:blipFill>
          <a:blip r:embed="rId12"/>
          <a:srcRect l="14983" r="21986"/>
          <a:stretch>
            <a:fillRect/>
          </a:stretch>
        </p:blipFill>
        <p:spPr bwMode="auto">
          <a:xfrm>
            <a:off x="0" y="0"/>
            <a:ext cx="1128713" cy="1231900"/>
          </a:xfrm>
          <a:prstGeom prst="rect">
            <a:avLst/>
          </a:prstGeom>
          <a:noFill/>
          <a:ln w="9525">
            <a:noFill/>
            <a:miter lim="800000"/>
            <a:headEnd/>
            <a:tailEnd/>
          </a:ln>
        </p:spPr>
      </p:pic>
      <p:sp>
        <p:nvSpPr>
          <p:cNvPr id="43015"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43016"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 de la Qualité des Sols (RMQS)</a:t>
            </a:r>
          </a:p>
        </p:txBody>
      </p:sp>
      <p:pic>
        <p:nvPicPr>
          <p:cNvPr id="45058"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45059" name="Rectangle 6"/>
          <p:cNvSpPr>
            <a:spLocks noChangeArrowheads="1"/>
          </p:cNvSpPr>
          <p:nvPr/>
        </p:nvSpPr>
        <p:spPr bwMode="auto">
          <a:xfrm>
            <a:off x="6321425" y="876300"/>
            <a:ext cx="1604963" cy="463550"/>
          </a:xfrm>
          <a:prstGeom prst="rect">
            <a:avLst/>
          </a:prstGeom>
          <a:noFill/>
          <a:ln w="9525">
            <a:noFill/>
            <a:miter lim="800000"/>
            <a:headEnd/>
            <a:tailEnd/>
          </a:ln>
        </p:spPr>
        <p:txBody>
          <a:bodyPr wrap="none" lIns="92075" tIns="46038" rIns="92075" bIns="46038">
            <a:spAutoFit/>
          </a:bodyPr>
          <a:lstStyle/>
          <a:p>
            <a:pPr defTabSz="762000"/>
            <a:r>
              <a:rPr lang="fr-FR" sz="2400" b="1">
                <a:solidFill>
                  <a:srgbClr val="C5DD01"/>
                </a:solidFill>
                <a:cs typeface="Arial" charset="0"/>
              </a:rPr>
              <a:t>Archiving</a:t>
            </a:r>
          </a:p>
        </p:txBody>
      </p:sp>
      <p:sp>
        <p:nvSpPr>
          <p:cNvPr id="61444" name="Rectangle 7"/>
          <p:cNvSpPr>
            <a:spLocks noChangeArrowheads="1"/>
          </p:cNvSpPr>
          <p:nvPr/>
        </p:nvSpPr>
        <p:spPr bwMode="auto">
          <a:xfrm>
            <a:off x="3070225" y="2538413"/>
            <a:ext cx="5508625" cy="1323975"/>
          </a:xfrm>
          <a:prstGeom prst="rect">
            <a:avLst/>
          </a:prstGeom>
          <a:noFill/>
          <a:ln w="38100">
            <a:noFill/>
            <a:miter lim="800000"/>
            <a:headEnd/>
            <a:tailEnd/>
          </a:ln>
        </p:spPr>
        <p:txBody>
          <a:bodyPr wrap="none" lIns="92075" tIns="46038" rIns="92075" bIns="46038">
            <a:spAutoFit/>
          </a:bodyPr>
          <a:lstStyle/>
          <a:p>
            <a:pPr marL="342900" indent="-342900" defTabSz="762000" eaLnBrk="0" fontAlgn="auto" hangingPunct="0">
              <a:spcBef>
                <a:spcPts val="0"/>
              </a:spcBef>
              <a:spcAft>
                <a:spcPts val="1200"/>
              </a:spcAft>
              <a:buClr>
                <a:srgbClr val="C5DD01"/>
              </a:buClr>
              <a:buFont typeface="Wingdings" pitchFamily="2" charset="2"/>
              <a:buChar char="v"/>
              <a:defRPr/>
            </a:pPr>
            <a:r>
              <a:rPr lang="fr-FR" sz="2000" b="1" dirty="0">
                <a:solidFill>
                  <a:schemeClr val="tx1">
                    <a:lumMod val="50000"/>
                    <a:lumOff val="50000"/>
                  </a:schemeClr>
                </a:solidFill>
                <a:latin typeface="Arial" pitchFamily="34" charset="0"/>
                <a:cs typeface="Arial" pitchFamily="34" charset="0"/>
              </a:rPr>
              <a:t>To </a:t>
            </a:r>
            <a:r>
              <a:rPr lang="fr-FR" sz="2000" b="1" dirty="0" err="1">
                <a:solidFill>
                  <a:schemeClr val="tx1">
                    <a:lumMod val="50000"/>
                    <a:lumOff val="50000"/>
                  </a:schemeClr>
                </a:solidFill>
                <a:latin typeface="Arial" pitchFamily="34" charset="0"/>
                <a:cs typeface="Arial" pitchFamily="34" charset="0"/>
              </a:rPr>
              <a:t>detect</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any</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analytical</a:t>
            </a:r>
            <a:r>
              <a:rPr lang="fr-FR" sz="2000" b="1" dirty="0">
                <a:solidFill>
                  <a:schemeClr val="tx1">
                    <a:lumMod val="50000"/>
                    <a:lumOff val="50000"/>
                  </a:schemeClr>
                </a:solidFill>
                <a:latin typeface="Arial" pitchFamily="34" charset="0"/>
                <a:cs typeface="Arial" pitchFamily="34" charset="0"/>
              </a:rPr>
              <a:t> drift </a:t>
            </a:r>
            <a:r>
              <a:rPr lang="fr-FR" sz="2000" b="1" dirty="0" err="1">
                <a:solidFill>
                  <a:schemeClr val="tx1">
                    <a:lumMod val="50000"/>
                    <a:lumOff val="50000"/>
                  </a:schemeClr>
                </a:solidFill>
                <a:latin typeface="Arial" pitchFamily="34" charset="0"/>
                <a:cs typeface="Arial" pitchFamily="34" charset="0"/>
              </a:rPr>
              <a:t>with</a:t>
            </a:r>
            <a:r>
              <a:rPr lang="fr-FR" sz="2000" b="1" dirty="0">
                <a:solidFill>
                  <a:schemeClr val="tx1">
                    <a:lumMod val="50000"/>
                    <a:lumOff val="50000"/>
                  </a:schemeClr>
                </a:solidFill>
                <a:latin typeface="Arial" pitchFamily="34" charset="0"/>
                <a:cs typeface="Arial" pitchFamily="34" charset="0"/>
              </a:rPr>
              <a:t> </a:t>
            </a:r>
            <a:r>
              <a:rPr lang="fr-FR" sz="2000" b="1" dirty="0">
                <a:solidFill>
                  <a:schemeClr val="tx1">
                    <a:lumMod val="50000"/>
                    <a:lumOff val="50000"/>
                  </a:schemeClr>
                </a:solidFill>
                <a:latin typeface="Arial" pitchFamily="34" charset="0"/>
                <a:cs typeface="Arial" pitchFamily="34" charset="0"/>
              </a:rPr>
              <a:t>time</a:t>
            </a:r>
            <a:endParaRPr lang="fr-FR" sz="2000" b="1" dirty="0">
              <a:solidFill>
                <a:schemeClr val="tx1">
                  <a:lumMod val="50000"/>
                  <a:lumOff val="50000"/>
                </a:schemeClr>
              </a:solidFill>
              <a:latin typeface="Arial" pitchFamily="34" charset="0"/>
              <a:cs typeface="Arial" pitchFamily="34" charset="0"/>
            </a:endParaRPr>
          </a:p>
          <a:p>
            <a:pPr marL="342900" indent="-342900" defTabSz="762000" eaLnBrk="0" fontAlgn="auto" hangingPunct="0">
              <a:spcBef>
                <a:spcPts val="0"/>
              </a:spcBef>
              <a:spcAft>
                <a:spcPts val="1200"/>
              </a:spcAft>
              <a:buClr>
                <a:srgbClr val="C5DD01"/>
              </a:buClr>
              <a:buFont typeface="Wingdings" pitchFamily="2" charset="2"/>
              <a:buChar char="v"/>
              <a:defRPr/>
            </a:pPr>
            <a:r>
              <a:rPr lang="fr-FR" sz="2000" b="1" dirty="0">
                <a:solidFill>
                  <a:schemeClr val="tx1">
                    <a:lumMod val="50000"/>
                    <a:lumOff val="50000"/>
                  </a:schemeClr>
                </a:solidFill>
                <a:latin typeface="Arial" pitchFamily="34" charset="0"/>
                <a:cs typeface="Arial" pitchFamily="34" charset="0"/>
              </a:rPr>
              <a:t>To « go back » in time </a:t>
            </a:r>
            <a:r>
              <a:rPr lang="fr-FR" sz="2000" dirty="0">
                <a:solidFill>
                  <a:schemeClr val="tx1">
                    <a:lumMod val="50000"/>
                    <a:lumOff val="50000"/>
                  </a:schemeClr>
                </a:solidFill>
                <a:latin typeface="Arial" pitchFamily="34" charset="0"/>
                <a:cs typeface="Arial" pitchFamily="34" charset="0"/>
              </a:rPr>
              <a:t>(memory </a:t>
            </a:r>
            <a:r>
              <a:rPr lang="fr-FR" sz="2000" dirty="0" err="1">
                <a:solidFill>
                  <a:schemeClr val="tx1">
                    <a:lumMod val="50000"/>
                    <a:lumOff val="50000"/>
                  </a:schemeClr>
                </a:solidFill>
                <a:latin typeface="Arial" pitchFamily="34" charset="0"/>
                <a:cs typeface="Arial" pitchFamily="34" charset="0"/>
              </a:rPr>
              <a:t>function</a:t>
            </a:r>
            <a:r>
              <a:rPr lang="fr-FR" sz="2000" dirty="0">
                <a:solidFill>
                  <a:schemeClr val="tx1">
                    <a:lumMod val="50000"/>
                    <a:lumOff val="50000"/>
                  </a:schemeClr>
                </a:solidFill>
                <a:latin typeface="Arial" pitchFamily="34" charset="0"/>
                <a:cs typeface="Arial" pitchFamily="34" charset="0"/>
              </a:rPr>
              <a:t>)</a:t>
            </a:r>
            <a:endParaRPr lang="fr-FR" sz="2000" dirty="0">
              <a:solidFill>
                <a:schemeClr val="tx1">
                  <a:lumMod val="50000"/>
                  <a:lumOff val="50000"/>
                </a:schemeClr>
              </a:solidFill>
              <a:latin typeface="Arial" pitchFamily="34" charset="0"/>
              <a:cs typeface="Arial" pitchFamily="34" charset="0"/>
            </a:endParaRPr>
          </a:p>
          <a:p>
            <a:pPr marL="342900" indent="-342900" defTabSz="762000" eaLnBrk="0" fontAlgn="auto" hangingPunct="0">
              <a:spcBef>
                <a:spcPts val="0"/>
              </a:spcBef>
              <a:spcAft>
                <a:spcPts val="1200"/>
              </a:spcAft>
              <a:buClr>
                <a:srgbClr val="C5DD01"/>
              </a:buClr>
              <a:buFont typeface="Wingdings" pitchFamily="2" charset="2"/>
              <a:buChar char="v"/>
              <a:defRPr/>
            </a:pPr>
            <a:r>
              <a:rPr lang="fr-FR" sz="2000" b="1" dirty="0">
                <a:solidFill>
                  <a:schemeClr val="tx1">
                    <a:lumMod val="50000"/>
                    <a:lumOff val="50000"/>
                  </a:schemeClr>
                </a:solidFill>
                <a:latin typeface="Arial" pitchFamily="34" charset="0"/>
                <a:cs typeface="Arial" pitchFamily="34" charset="0"/>
              </a:rPr>
              <a:t>To </a:t>
            </a:r>
            <a:r>
              <a:rPr lang="fr-FR" sz="2000" b="1" dirty="0" err="1">
                <a:solidFill>
                  <a:schemeClr val="tx1">
                    <a:lumMod val="50000"/>
                    <a:lumOff val="50000"/>
                  </a:schemeClr>
                </a:solidFill>
                <a:latin typeface="Arial" pitchFamily="34" charset="0"/>
                <a:cs typeface="Arial" pitchFamily="34" charset="0"/>
              </a:rPr>
              <a:t>constitute</a:t>
            </a:r>
            <a:r>
              <a:rPr lang="fr-FR" sz="2000" b="1" dirty="0">
                <a:solidFill>
                  <a:schemeClr val="tx1">
                    <a:lumMod val="50000"/>
                    <a:lumOff val="50000"/>
                  </a:schemeClr>
                </a:solidFill>
                <a:latin typeface="Arial" pitchFamily="34" charset="0"/>
                <a:cs typeface="Arial" pitchFamily="34" charset="0"/>
              </a:rPr>
              <a:t> a </a:t>
            </a:r>
            <a:r>
              <a:rPr lang="fr-FR" sz="2000" b="1" dirty="0" err="1">
                <a:solidFill>
                  <a:schemeClr val="tx1">
                    <a:lumMod val="50000"/>
                    <a:lumOff val="50000"/>
                  </a:schemeClr>
                </a:solidFill>
                <a:latin typeface="Arial" pitchFamily="34" charset="0"/>
                <a:cs typeface="Arial" pitchFamily="34" charset="0"/>
              </a:rPr>
              <a:t>bank</a:t>
            </a:r>
            <a:r>
              <a:rPr lang="fr-FR" sz="2000" b="1" dirty="0">
                <a:solidFill>
                  <a:schemeClr val="tx1">
                    <a:lumMod val="50000"/>
                    <a:lumOff val="50000"/>
                  </a:schemeClr>
                </a:solidFill>
                <a:latin typeface="Arial" pitchFamily="34" charset="0"/>
                <a:cs typeface="Arial" pitchFamily="34" charset="0"/>
              </a:rPr>
              <a:t> of </a:t>
            </a:r>
            <a:r>
              <a:rPr lang="fr-FR" sz="2000" b="1" dirty="0" err="1">
                <a:solidFill>
                  <a:schemeClr val="tx1">
                    <a:lumMod val="50000"/>
                    <a:lumOff val="50000"/>
                  </a:schemeClr>
                </a:solidFill>
                <a:latin typeface="Arial" pitchFamily="34" charset="0"/>
                <a:cs typeface="Arial" pitchFamily="34" charset="0"/>
              </a:rPr>
              <a:t>soils</a:t>
            </a:r>
            <a:endParaRPr lang="fr-FR" sz="2000" b="1" dirty="0">
              <a:solidFill>
                <a:schemeClr val="tx1">
                  <a:lumMod val="50000"/>
                  <a:lumOff val="50000"/>
                </a:schemeClr>
              </a:solidFill>
              <a:latin typeface="Arial" pitchFamily="34" charset="0"/>
              <a:cs typeface="Arial" pitchFamily="34" charset="0"/>
            </a:endParaRPr>
          </a:p>
        </p:txBody>
      </p:sp>
      <p:pic>
        <p:nvPicPr>
          <p:cNvPr id="45061" name="Picture 32" descr="IMGP7082"/>
          <p:cNvPicPr>
            <a:picLocks noChangeAspect="1" noChangeArrowheads="1"/>
          </p:cNvPicPr>
          <p:nvPr/>
        </p:nvPicPr>
        <p:blipFill>
          <a:blip r:embed="rId4"/>
          <a:srcRect/>
          <a:stretch>
            <a:fillRect/>
          </a:stretch>
        </p:blipFill>
        <p:spPr bwMode="auto">
          <a:xfrm>
            <a:off x="609600" y="2151063"/>
            <a:ext cx="1968500" cy="2949575"/>
          </a:xfrm>
          <a:prstGeom prst="rect">
            <a:avLst/>
          </a:prstGeom>
          <a:noFill/>
          <a:ln w="9525">
            <a:noFill/>
            <a:miter lim="800000"/>
            <a:headEnd/>
            <a:tailEnd/>
          </a:ln>
        </p:spPr>
      </p:pic>
      <p:sp>
        <p:nvSpPr>
          <p:cNvPr id="45062"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45063"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2079625" y="6583363"/>
            <a:ext cx="7064375" cy="274637"/>
          </a:xfrm>
          <a:prstGeom prst="rect">
            <a:avLst/>
          </a:prstGeom>
          <a:noFill/>
          <a:ln w="12700">
            <a:noFill/>
            <a:miter lim="800000"/>
            <a:headEnd type="none" w="sm" len="sm"/>
            <a:tailEnd type="none" w="sm" len="sm"/>
          </a:ln>
        </p:spPr>
        <p:txBody>
          <a:bodyPr anchor="ctr">
            <a:spAutoFit/>
          </a:bodyPr>
          <a:lstStyle/>
          <a:p>
            <a:pPr algn="r" defTabSz="762000" eaLnBrk="0" hangingPunct="0"/>
            <a:r>
              <a:rPr lang="fr-FR" sz="1200">
                <a:latin typeface="Verdana" pitchFamily="34" charset="0"/>
                <a:cs typeface="Arial" charset="0"/>
              </a:rPr>
              <a:t>Source : </a:t>
            </a:r>
            <a:r>
              <a:rPr lang="fr-FR" sz="1200" i="1">
                <a:latin typeface="Verdana" pitchFamily="34" charset="0"/>
                <a:cs typeface="Arial" charset="0"/>
              </a:rPr>
              <a:t>Martin et al, 2011, Biogeoscience</a:t>
            </a:r>
          </a:p>
        </p:txBody>
      </p:sp>
      <p:pic>
        <p:nvPicPr>
          <p:cNvPr id="47106" name="Picture 3"/>
          <p:cNvPicPr>
            <a:picLocks noChangeAspect="1" noChangeArrowheads="1"/>
          </p:cNvPicPr>
          <p:nvPr/>
        </p:nvPicPr>
        <p:blipFill>
          <a:blip r:embed="rId3"/>
          <a:srcRect l="10782" b="12468"/>
          <a:stretch>
            <a:fillRect/>
          </a:stretch>
        </p:blipFill>
        <p:spPr bwMode="auto">
          <a:xfrm>
            <a:off x="4856163" y="1939925"/>
            <a:ext cx="3783012" cy="3711575"/>
          </a:xfrm>
          <a:prstGeom prst="rect">
            <a:avLst/>
          </a:prstGeom>
          <a:noFill/>
          <a:ln w="9525">
            <a:noFill/>
            <a:miter lim="800000"/>
            <a:headEnd/>
            <a:tailEnd/>
          </a:ln>
        </p:spPr>
      </p:pic>
      <p:sp>
        <p:nvSpPr>
          <p:cNvPr id="47107" name="Rectangle 4"/>
          <p:cNvSpPr>
            <a:spLocks noChangeArrowheads="1"/>
          </p:cNvSpPr>
          <p:nvPr/>
        </p:nvSpPr>
        <p:spPr bwMode="auto">
          <a:xfrm>
            <a:off x="914400" y="444500"/>
            <a:ext cx="7104063" cy="871538"/>
          </a:xfrm>
          <a:prstGeom prst="rect">
            <a:avLst/>
          </a:prstGeom>
          <a:noFill/>
          <a:ln w="9525">
            <a:noFill/>
            <a:miter lim="800000"/>
            <a:headEnd/>
            <a:tailEnd/>
          </a:ln>
        </p:spPr>
        <p:txBody>
          <a:bodyPr anchor="b"/>
          <a:lstStyle/>
          <a:p>
            <a:pPr algn="r"/>
            <a:r>
              <a:rPr lang="fr-FR" sz="2400" b="1">
                <a:solidFill>
                  <a:srgbClr val="C5DD01"/>
                </a:solidFill>
                <a:cs typeface="Arial" charset="0"/>
              </a:rPr>
              <a:t>Organic carbon stocks </a:t>
            </a:r>
          </a:p>
        </p:txBody>
      </p:sp>
      <p:sp>
        <p:nvSpPr>
          <p:cNvPr id="47108" name="Text Box 5"/>
          <p:cNvSpPr txBox="1">
            <a:spLocks noChangeArrowheads="1"/>
          </p:cNvSpPr>
          <p:nvPr/>
        </p:nvSpPr>
        <p:spPr bwMode="auto">
          <a:xfrm>
            <a:off x="4876800" y="1720850"/>
            <a:ext cx="4254500" cy="369888"/>
          </a:xfrm>
          <a:prstGeom prst="rect">
            <a:avLst/>
          </a:prstGeom>
          <a:noFill/>
          <a:ln w="9525">
            <a:noFill/>
            <a:miter lim="800000"/>
            <a:headEnd/>
            <a:tailEnd/>
          </a:ln>
        </p:spPr>
        <p:txBody>
          <a:bodyPr wrap="none">
            <a:spAutoFit/>
          </a:bodyPr>
          <a:lstStyle/>
          <a:p>
            <a:r>
              <a:rPr lang="fr-FR" b="1">
                <a:cs typeface="Arial" charset="0"/>
              </a:rPr>
              <a:t>OC stock 0-30 cm = 3,260±0,872 Pg C</a:t>
            </a:r>
          </a:p>
        </p:txBody>
      </p:sp>
      <p:pic>
        <p:nvPicPr>
          <p:cNvPr id="47109" name="Picture 6" descr="carbone_grd"/>
          <p:cNvPicPr>
            <a:picLocks noChangeAspect="1" noChangeArrowheads="1"/>
          </p:cNvPicPr>
          <p:nvPr/>
        </p:nvPicPr>
        <p:blipFill>
          <a:blip r:embed="rId4"/>
          <a:srcRect/>
          <a:stretch>
            <a:fillRect/>
          </a:stretch>
        </p:blipFill>
        <p:spPr bwMode="auto">
          <a:xfrm>
            <a:off x="250825" y="1476375"/>
            <a:ext cx="4089400" cy="4089400"/>
          </a:xfrm>
          <a:prstGeom prst="rect">
            <a:avLst/>
          </a:prstGeom>
          <a:noFill/>
          <a:ln w="9525">
            <a:noFill/>
            <a:miter lim="800000"/>
            <a:headEnd/>
            <a:tailEnd/>
          </a:ln>
        </p:spPr>
      </p:pic>
      <p:pic>
        <p:nvPicPr>
          <p:cNvPr id="47110" name="Picture 8"/>
          <p:cNvPicPr>
            <a:picLocks noChangeAspect="1" noChangeArrowheads="1"/>
          </p:cNvPicPr>
          <p:nvPr/>
        </p:nvPicPr>
        <p:blipFill>
          <a:blip r:embed="rId3"/>
          <a:srcRect l="10782" t="89854" b="3632"/>
          <a:stretch>
            <a:fillRect/>
          </a:stretch>
        </p:blipFill>
        <p:spPr bwMode="auto">
          <a:xfrm>
            <a:off x="4864100" y="5868988"/>
            <a:ext cx="3783013" cy="276225"/>
          </a:xfrm>
          <a:prstGeom prst="rect">
            <a:avLst/>
          </a:prstGeom>
          <a:noFill/>
          <a:ln w="9525">
            <a:noFill/>
            <a:miter lim="800000"/>
            <a:headEnd/>
            <a:tailEnd/>
          </a:ln>
        </p:spPr>
      </p:pic>
      <p:sp>
        <p:nvSpPr>
          <p:cNvPr id="47111" name="Text Box 9"/>
          <p:cNvSpPr txBox="1">
            <a:spLocks noChangeArrowheads="1"/>
          </p:cNvSpPr>
          <p:nvPr/>
        </p:nvSpPr>
        <p:spPr bwMode="auto">
          <a:xfrm>
            <a:off x="4824413" y="5634038"/>
            <a:ext cx="1487487" cy="274637"/>
          </a:xfrm>
          <a:prstGeom prst="rect">
            <a:avLst/>
          </a:prstGeom>
          <a:noFill/>
          <a:ln w="9525">
            <a:noFill/>
            <a:miter lim="800000"/>
            <a:headEnd/>
            <a:tailEnd/>
          </a:ln>
        </p:spPr>
        <p:txBody>
          <a:bodyPr wrap="none">
            <a:spAutoFit/>
          </a:bodyPr>
          <a:lstStyle/>
          <a:p>
            <a:r>
              <a:rPr lang="fr-FR" sz="1200">
                <a:latin typeface="Tahoma" pitchFamily="34" charset="0"/>
              </a:rPr>
              <a:t>Stock de C (kg/m²)</a:t>
            </a:r>
          </a:p>
        </p:txBody>
      </p:sp>
      <p:sp>
        <p:nvSpPr>
          <p:cNvPr id="47112" name="AutoShape 10"/>
          <p:cNvSpPr>
            <a:spLocks noChangeArrowheads="1"/>
          </p:cNvSpPr>
          <p:nvPr/>
        </p:nvSpPr>
        <p:spPr bwMode="auto">
          <a:xfrm>
            <a:off x="4002088" y="3708400"/>
            <a:ext cx="1474787" cy="965200"/>
          </a:xfrm>
          <a:prstGeom prst="rightArrow">
            <a:avLst>
              <a:gd name="adj1" fmla="val 50000"/>
              <a:gd name="adj2" fmla="val 38199"/>
            </a:avLst>
          </a:prstGeom>
          <a:solidFill>
            <a:schemeClr val="hlink"/>
          </a:solidFill>
          <a:ln w="9525">
            <a:solidFill>
              <a:schemeClr val="tx1"/>
            </a:solidFill>
            <a:miter lim="800000"/>
            <a:headEnd/>
            <a:tailEnd/>
          </a:ln>
        </p:spPr>
        <p:txBody>
          <a:bodyPr wrap="none" anchor="ctr"/>
          <a:lstStyle/>
          <a:p>
            <a:pPr algn="ctr"/>
            <a:r>
              <a:rPr lang="fr-FR">
                <a:latin typeface="Tahoma" pitchFamily="34" charset="0"/>
              </a:rPr>
              <a:t>BRT model*</a:t>
            </a:r>
          </a:p>
        </p:txBody>
      </p:sp>
      <p:sp>
        <p:nvSpPr>
          <p:cNvPr id="47113" name="Rectangle 11"/>
          <p:cNvSpPr>
            <a:spLocks noChangeArrowheads="1"/>
          </p:cNvSpPr>
          <p:nvPr/>
        </p:nvSpPr>
        <p:spPr bwMode="auto">
          <a:xfrm>
            <a:off x="1298575" y="6145213"/>
            <a:ext cx="6629400" cy="338137"/>
          </a:xfrm>
          <a:prstGeom prst="rect">
            <a:avLst/>
          </a:prstGeom>
          <a:noFill/>
          <a:ln w="9525">
            <a:noFill/>
            <a:miter lim="800000"/>
            <a:headEnd/>
            <a:tailEnd/>
          </a:ln>
        </p:spPr>
        <p:txBody>
          <a:bodyPr>
            <a:spAutoFit/>
          </a:bodyPr>
          <a:lstStyle/>
          <a:p>
            <a:r>
              <a:rPr lang="en-US" sz="1200">
                <a:latin typeface="Tahoma" pitchFamily="34" charset="0"/>
              </a:rPr>
              <a:t>*</a:t>
            </a:r>
            <a:r>
              <a:rPr lang="en-US" sz="1600" b="1">
                <a:cs typeface="Arial" charset="0"/>
              </a:rPr>
              <a:t>SOC stocks = f (climate, NPP, soil properties, land use)</a:t>
            </a:r>
            <a:endParaRPr lang="fr-FR" sz="1600" b="1">
              <a:cs typeface="Arial" charset="0"/>
            </a:endParaRPr>
          </a:p>
        </p:txBody>
      </p:sp>
      <p:pic>
        <p:nvPicPr>
          <p:cNvPr id="47114" name="Picture 12"/>
          <p:cNvPicPr>
            <a:picLocks noChangeAspect="1" noChangeArrowheads="1"/>
          </p:cNvPicPr>
          <p:nvPr/>
        </p:nvPicPr>
        <p:blipFill>
          <a:blip r:embed="rId5"/>
          <a:srcRect/>
          <a:stretch>
            <a:fillRect/>
          </a:stretch>
        </p:blipFill>
        <p:spPr bwMode="auto">
          <a:xfrm>
            <a:off x="371475" y="5465763"/>
            <a:ext cx="3522663" cy="612775"/>
          </a:xfrm>
          <a:prstGeom prst="rect">
            <a:avLst/>
          </a:prstGeom>
          <a:noFill/>
          <a:ln w="9525">
            <a:noFill/>
            <a:miter lim="800000"/>
            <a:headEnd/>
            <a:tailEnd/>
          </a:ln>
        </p:spPr>
      </p:pic>
      <p:sp>
        <p:nvSpPr>
          <p:cNvPr id="47115" name="Text Box 13"/>
          <p:cNvSpPr txBox="1">
            <a:spLocks noChangeArrowheads="1"/>
          </p:cNvSpPr>
          <p:nvPr/>
        </p:nvSpPr>
        <p:spPr bwMode="auto">
          <a:xfrm>
            <a:off x="1284288" y="1414463"/>
            <a:ext cx="2505075" cy="369887"/>
          </a:xfrm>
          <a:prstGeom prst="rect">
            <a:avLst/>
          </a:prstGeom>
          <a:noFill/>
          <a:ln w="9525">
            <a:noFill/>
            <a:miter lim="800000"/>
            <a:headEnd/>
            <a:tailEnd/>
          </a:ln>
        </p:spPr>
        <p:txBody>
          <a:bodyPr wrap="none">
            <a:spAutoFit/>
          </a:bodyPr>
          <a:lstStyle/>
          <a:p>
            <a:r>
              <a:rPr lang="fr-FR" b="1">
                <a:cs typeface="Arial" charset="0"/>
              </a:rPr>
              <a:t>OC content (0-30 cm)</a:t>
            </a:r>
          </a:p>
        </p:txBody>
      </p:sp>
      <p:sp>
        <p:nvSpPr>
          <p:cNvPr id="47116"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47117" name="Picture 6" descr="logo_ GIS-SO"/>
          <p:cNvPicPr>
            <a:picLocks noChangeAspect="1" noChangeArrowheads="1"/>
          </p:cNvPicPr>
          <p:nvPr/>
        </p:nvPicPr>
        <p:blipFill>
          <a:blip r:embed="rId6"/>
          <a:srcRect/>
          <a:stretch>
            <a:fillRect/>
          </a:stretch>
        </p:blipFill>
        <p:spPr bwMode="auto">
          <a:xfrm>
            <a:off x="7904163" y="103188"/>
            <a:ext cx="874712" cy="1270000"/>
          </a:xfrm>
          <a:prstGeom prst="rect">
            <a:avLst/>
          </a:prstGeom>
          <a:noFill/>
          <a:ln w="9525">
            <a:noFill/>
            <a:miter lim="800000"/>
            <a:headEnd/>
            <a:tailEnd/>
          </a:ln>
        </p:spPr>
      </p:pic>
      <p:sp>
        <p:nvSpPr>
          <p:cNvPr id="47118"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47119"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981075" y="679450"/>
            <a:ext cx="6923088" cy="755650"/>
          </a:xfrm>
          <a:prstGeom prst="rect">
            <a:avLst/>
          </a:prstGeom>
          <a:noFill/>
          <a:ln w="9525" algn="ctr">
            <a:noFill/>
            <a:miter lim="800000"/>
            <a:headEnd/>
            <a:tailEnd/>
          </a:ln>
        </p:spPr>
        <p:txBody>
          <a:bodyPr lIns="92075" tIns="46038" rIns="92075" bIns="46038" anchor="ctr"/>
          <a:lstStyle/>
          <a:p>
            <a:pPr algn="r"/>
            <a:r>
              <a:rPr lang="fr-FR" sz="2400" b="1">
                <a:solidFill>
                  <a:srgbClr val="C5DD01"/>
                </a:solidFill>
                <a:cs typeface="Arial" charset="0"/>
                <a:sym typeface="Tahoma" pitchFamily="34" charset="0"/>
              </a:rPr>
              <a:t>Trace elements: Total and extractable Pb</a:t>
            </a:r>
          </a:p>
        </p:txBody>
      </p:sp>
      <p:pic>
        <p:nvPicPr>
          <p:cNvPr id="49154" name="Picture 3" descr="pb_tot"/>
          <p:cNvPicPr>
            <a:picLocks noChangeAspect="1" noChangeArrowheads="1"/>
          </p:cNvPicPr>
          <p:nvPr/>
        </p:nvPicPr>
        <p:blipFill>
          <a:blip r:embed="rId3"/>
          <a:srcRect/>
          <a:stretch>
            <a:fillRect/>
          </a:stretch>
        </p:blipFill>
        <p:spPr bwMode="auto">
          <a:xfrm>
            <a:off x="250825" y="1557338"/>
            <a:ext cx="4462463" cy="4462462"/>
          </a:xfrm>
          <a:prstGeom prst="rect">
            <a:avLst/>
          </a:prstGeom>
          <a:noFill/>
          <a:ln w="9525">
            <a:noFill/>
            <a:miter lim="800000"/>
            <a:headEnd/>
            <a:tailEnd/>
          </a:ln>
        </p:spPr>
      </p:pic>
      <p:sp>
        <p:nvSpPr>
          <p:cNvPr id="49155" name="Text Box 4"/>
          <p:cNvSpPr txBox="1">
            <a:spLocks noChangeArrowheads="1"/>
          </p:cNvSpPr>
          <p:nvPr/>
        </p:nvSpPr>
        <p:spPr bwMode="auto">
          <a:xfrm>
            <a:off x="1762125" y="5613400"/>
            <a:ext cx="2019300" cy="646113"/>
          </a:xfrm>
          <a:prstGeom prst="rect">
            <a:avLst/>
          </a:prstGeom>
          <a:noFill/>
          <a:ln w="12700">
            <a:noFill/>
            <a:miter lim="800000"/>
            <a:headEnd type="none" w="sm" len="sm"/>
            <a:tailEnd type="none" w="sm" len="sm"/>
          </a:ln>
        </p:spPr>
        <p:txBody>
          <a:bodyPr wrap="none">
            <a:spAutoFit/>
          </a:bodyPr>
          <a:lstStyle/>
          <a:p>
            <a:pPr algn="ctr" eaLnBrk="0" hangingPunct="0"/>
            <a:r>
              <a:rPr lang="fr-FR" b="1">
                <a:latin typeface="Trebuchet MS" pitchFamily="34" charset="0"/>
              </a:rPr>
              <a:t>Median = 27,9</a:t>
            </a:r>
          </a:p>
          <a:p>
            <a:pPr algn="ctr" eaLnBrk="0" hangingPunct="0"/>
            <a:r>
              <a:rPr lang="fr-FR" b="1">
                <a:latin typeface="Trebuchet MS" pitchFamily="34" charset="0"/>
              </a:rPr>
              <a:t>9</a:t>
            </a:r>
            <a:r>
              <a:rPr lang="fr-FR" b="1" baseline="30000">
                <a:latin typeface="Trebuchet MS" pitchFamily="34" charset="0"/>
              </a:rPr>
              <a:t>th</a:t>
            </a:r>
            <a:r>
              <a:rPr lang="fr-FR" b="1">
                <a:latin typeface="Trebuchet MS" pitchFamily="34" charset="0"/>
              </a:rPr>
              <a:t> decile = 49,6</a:t>
            </a:r>
          </a:p>
        </p:txBody>
      </p:sp>
      <p:sp>
        <p:nvSpPr>
          <p:cNvPr id="49156" name="Text Box 5"/>
          <p:cNvSpPr txBox="1">
            <a:spLocks noChangeArrowheads="1"/>
          </p:cNvSpPr>
          <p:nvPr/>
        </p:nvSpPr>
        <p:spPr bwMode="auto">
          <a:xfrm>
            <a:off x="6223000" y="5549900"/>
            <a:ext cx="2159000" cy="708025"/>
          </a:xfrm>
          <a:prstGeom prst="rect">
            <a:avLst/>
          </a:prstGeom>
          <a:noFill/>
          <a:ln w="12700">
            <a:noFill/>
            <a:miter lim="800000"/>
            <a:headEnd type="none" w="sm" len="sm"/>
            <a:tailEnd type="none" w="sm" len="sm"/>
          </a:ln>
        </p:spPr>
        <p:txBody>
          <a:bodyPr wrap="none">
            <a:spAutoFit/>
          </a:bodyPr>
          <a:lstStyle/>
          <a:p>
            <a:pPr algn="ctr" eaLnBrk="0" hangingPunct="0"/>
            <a:r>
              <a:rPr lang="fr-FR" sz="2000" b="1">
                <a:latin typeface="Trebuchet MS" pitchFamily="34" charset="0"/>
              </a:rPr>
              <a:t>Median = 5,6</a:t>
            </a:r>
          </a:p>
          <a:p>
            <a:pPr algn="ctr" eaLnBrk="0" hangingPunct="0"/>
            <a:r>
              <a:rPr lang="fr-FR" sz="2000" b="1">
                <a:latin typeface="Trebuchet MS" pitchFamily="34" charset="0"/>
              </a:rPr>
              <a:t>9</a:t>
            </a:r>
            <a:r>
              <a:rPr lang="fr-FR" sz="2000" b="1" baseline="30000">
                <a:latin typeface="Trebuchet MS" pitchFamily="34" charset="0"/>
              </a:rPr>
              <a:t>th</a:t>
            </a:r>
            <a:r>
              <a:rPr lang="fr-FR" sz="2000" b="1">
                <a:latin typeface="Trebuchet MS" pitchFamily="34" charset="0"/>
              </a:rPr>
              <a:t> decile = 13,1</a:t>
            </a:r>
          </a:p>
        </p:txBody>
      </p:sp>
      <p:sp>
        <p:nvSpPr>
          <p:cNvPr id="49157" name="Text Box 7"/>
          <p:cNvSpPr txBox="1">
            <a:spLocks noChangeArrowheads="1"/>
          </p:cNvSpPr>
          <p:nvPr/>
        </p:nvSpPr>
        <p:spPr bwMode="auto">
          <a:xfrm>
            <a:off x="3781425" y="6164263"/>
            <a:ext cx="3933825" cy="304800"/>
          </a:xfrm>
          <a:prstGeom prst="rect">
            <a:avLst/>
          </a:prstGeom>
          <a:noFill/>
          <a:ln w="9525">
            <a:noFill/>
            <a:miter lim="800000"/>
            <a:headEnd/>
            <a:tailEnd/>
          </a:ln>
        </p:spPr>
        <p:txBody>
          <a:bodyPr wrap="none">
            <a:spAutoFit/>
          </a:bodyPr>
          <a:lstStyle/>
          <a:p>
            <a:r>
              <a:rPr lang="fr-FR" sz="1400">
                <a:latin typeface="Tahoma" pitchFamily="34" charset="0"/>
              </a:rPr>
              <a:t>Source</a:t>
            </a:r>
            <a:r>
              <a:rPr lang="fr-FR" sz="1400" i="1">
                <a:latin typeface="Tahoma" pitchFamily="34" charset="0"/>
              </a:rPr>
              <a:t> : Gis Sol 2011, L’état des Sols de France</a:t>
            </a:r>
          </a:p>
        </p:txBody>
      </p:sp>
      <p:pic>
        <p:nvPicPr>
          <p:cNvPr id="49158" name="Picture 8" descr="pb_ext"/>
          <p:cNvPicPr>
            <a:picLocks noChangeAspect="1" noChangeArrowheads="1"/>
          </p:cNvPicPr>
          <p:nvPr/>
        </p:nvPicPr>
        <p:blipFill>
          <a:blip r:embed="rId4"/>
          <a:srcRect/>
          <a:stretch>
            <a:fillRect/>
          </a:stretch>
        </p:blipFill>
        <p:spPr bwMode="auto">
          <a:xfrm>
            <a:off x="4622800" y="1562100"/>
            <a:ext cx="4521200" cy="4521200"/>
          </a:xfrm>
          <a:prstGeom prst="rect">
            <a:avLst/>
          </a:prstGeom>
          <a:noFill/>
          <a:ln w="9525">
            <a:noFill/>
            <a:miter lim="800000"/>
            <a:headEnd/>
            <a:tailEnd/>
          </a:ln>
        </p:spPr>
      </p:pic>
      <p:sp>
        <p:nvSpPr>
          <p:cNvPr id="49159"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49160" name="Picture 6" descr="logo_ GIS-SO"/>
          <p:cNvPicPr>
            <a:picLocks noChangeAspect="1" noChangeArrowheads="1"/>
          </p:cNvPicPr>
          <p:nvPr/>
        </p:nvPicPr>
        <p:blipFill>
          <a:blip r:embed="rId5"/>
          <a:srcRect/>
          <a:stretch>
            <a:fillRect/>
          </a:stretch>
        </p:blipFill>
        <p:spPr bwMode="auto">
          <a:xfrm>
            <a:off x="7904163" y="103188"/>
            <a:ext cx="874712" cy="1270000"/>
          </a:xfrm>
          <a:prstGeom prst="rect">
            <a:avLst/>
          </a:prstGeom>
          <a:noFill/>
          <a:ln w="9525">
            <a:noFill/>
            <a:miter lim="800000"/>
            <a:headEnd/>
            <a:tailEnd/>
          </a:ln>
        </p:spPr>
      </p:pic>
      <p:sp>
        <p:nvSpPr>
          <p:cNvPr id="49161"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49162"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ransition advTm="14736"/>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2522538" y="792163"/>
            <a:ext cx="5356225" cy="755650"/>
          </a:xfrm>
          <a:prstGeom prst="rect">
            <a:avLst/>
          </a:prstGeom>
          <a:noFill/>
          <a:ln w="9525" algn="ctr">
            <a:noFill/>
            <a:miter lim="800000"/>
            <a:headEnd/>
            <a:tailEnd/>
          </a:ln>
        </p:spPr>
        <p:txBody>
          <a:bodyPr lIns="92075" tIns="46038" rIns="92075" bIns="46038" anchor="ctr"/>
          <a:lstStyle/>
          <a:p>
            <a:pPr algn="r"/>
            <a:r>
              <a:rPr lang="fr-FR" sz="2400" b="1">
                <a:solidFill>
                  <a:srgbClr val="C5DD01"/>
                </a:solidFill>
                <a:cs typeface="Arial" charset="0"/>
                <a:sym typeface="Tahoma" pitchFamily="34" charset="0"/>
              </a:rPr>
              <a:t>Trace elements: bioavailable Pb</a:t>
            </a:r>
          </a:p>
        </p:txBody>
      </p:sp>
      <p:sp>
        <p:nvSpPr>
          <p:cNvPr id="51202" name="Text Box 4"/>
          <p:cNvSpPr txBox="1">
            <a:spLocks noChangeArrowheads="1"/>
          </p:cNvSpPr>
          <p:nvPr/>
        </p:nvSpPr>
        <p:spPr bwMode="auto">
          <a:xfrm>
            <a:off x="5802313" y="5591175"/>
            <a:ext cx="3249612" cy="304800"/>
          </a:xfrm>
          <a:prstGeom prst="rect">
            <a:avLst/>
          </a:prstGeom>
          <a:noFill/>
          <a:ln w="9525">
            <a:noFill/>
            <a:miter lim="800000"/>
            <a:headEnd/>
            <a:tailEnd/>
          </a:ln>
        </p:spPr>
        <p:txBody>
          <a:bodyPr wrap="none">
            <a:spAutoFit/>
          </a:bodyPr>
          <a:lstStyle/>
          <a:p>
            <a:r>
              <a:rPr lang="fr-FR" sz="1400">
                <a:latin typeface="Tahoma" pitchFamily="34" charset="0"/>
              </a:rPr>
              <a:t>Source</a:t>
            </a:r>
            <a:r>
              <a:rPr lang="fr-FR" sz="1400" i="1">
                <a:latin typeface="Tahoma" pitchFamily="34" charset="0"/>
              </a:rPr>
              <a:t> : Lacarce et al. 2012 Geoderma</a:t>
            </a:r>
          </a:p>
        </p:txBody>
      </p:sp>
      <p:pic>
        <p:nvPicPr>
          <p:cNvPr id="51203" name="Picture 5"/>
          <p:cNvPicPr>
            <a:picLocks noChangeAspect="1" noChangeArrowheads="1"/>
          </p:cNvPicPr>
          <p:nvPr/>
        </p:nvPicPr>
        <p:blipFill>
          <a:blip r:embed="rId3"/>
          <a:srcRect/>
          <a:stretch>
            <a:fillRect/>
          </a:stretch>
        </p:blipFill>
        <p:spPr bwMode="auto">
          <a:xfrm>
            <a:off x="263525" y="1466850"/>
            <a:ext cx="5538788" cy="4767263"/>
          </a:xfrm>
          <a:prstGeom prst="rect">
            <a:avLst/>
          </a:prstGeom>
          <a:noFill/>
          <a:ln w="9525">
            <a:noFill/>
            <a:miter lim="800000"/>
            <a:headEnd/>
            <a:tailEnd/>
          </a:ln>
        </p:spPr>
      </p:pic>
      <p:pic>
        <p:nvPicPr>
          <p:cNvPr id="51204" name="Picture 6"/>
          <p:cNvPicPr>
            <a:picLocks noChangeAspect="1" noChangeArrowheads="1"/>
          </p:cNvPicPr>
          <p:nvPr/>
        </p:nvPicPr>
        <p:blipFill>
          <a:blip r:embed="rId4"/>
          <a:srcRect/>
          <a:stretch>
            <a:fillRect/>
          </a:stretch>
        </p:blipFill>
        <p:spPr bwMode="auto">
          <a:xfrm>
            <a:off x="6073775" y="1571625"/>
            <a:ext cx="2825750" cy="2693988"/>
          </a:xfrm>
          <a:prstGeom prst="rect">
            <a:avLst/>
          </a:prstGeom>
          <a:noFill/>
          <a:ln w="9525">
            <a:noFill/>
            <a:miter lim="800000"/>
            <a:headEnd/>
            <a:tailEnd/>
          </a:ln>
        </p:spPr>
      </p:pic>
      <p:pic>
        <p:nvPicPr>
          <p:cNvPr id="51205" name="Picture 7"/>
          <p:cNvPicPr>
            <a:picLocks noChangeAspect="1" noChangeArrowheads="1"/>
          </p:cNvPicPr>
          <p:nvPr/>
        </p:nvPicPr>
        <p:blipFill>
          <a:blip r:embed="rId5"/>
          <a:srcRect/>
          <a:stretch>
            <a:fillRect/>
          </a:stretch>
        </p:blipFill>
        <p:spPr bwMode="auto">
          <a:xfrm>
            <a:off x="6330950" y="4675188"/>
            <a:ext cx="2519363" cy="620712"/>
          </a:xfrm>
          <a:prstGeom prst="rect">
            <a:avLst/>
          </a:prstGeom>
          <a:noFill/>
          <a:ln w="9525">
            <a:noFill/>
            <a:miter lim="800000"/>
            <a:headEnd/>
            <a:tailEnd/>
          </a:ln>
        </p:spPr>
      </p:pic>
      <p:sp>
        <p:nvSpPr>
          <p:cNvPr id="51206"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51207" name="Picture 6" descr="logo_ GIS-SO"/>
          <p:cNvPicPr>
            <a:picLocks noChangeAspect="1" noChangeArrowheads="1"/>
          </p:cNvPicPr>
          <p:nvPr/>
        </p:nvPicPr>
        <p:blipFill>
          <a:blip r:embed="rId6"/>
          <a:srcRect/>
          <a:stretch>
            <a:fillRect/>
          </a:stretch>
        </p:blipFill>
        <p:spPr bwMode="auto">
          <a:xfrm>
            <a:off x="7904163" y="103188"/>
            <a:ext cx="874712" cy="1270000"/>
          </a:xfrm>
          <a:prstGeom prst="rect">
            <a:avLst/>
          </a:prstGeom>
          <a:noFill/>
          <a:ln w="9525">
            <a:noFill/>
            <a:miter lim="800000"/>
            <a:headEnd/>
            <a:tailEnd/>
          </a:ln>
        </p:spPr>
      </p:pic>
      <p:sp>
        <p:nvSpPr>
          <p:cNvPr id="51208"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51209"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ransition advTm="14736"/>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 de la Qualité des Sols (RMQS)</a:t>
            </a:r>
          </a:p>
        </p:txBody>
      </p:sp>
      <p:pic>
        <p:nvPicPr>
          <p:cNvPr id="53250"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53251" name="Rectangle 5"/>
          <p:cNvSpPr>
            <a:spLocks noChangeArrowheads="1"/>
          </p:cNvSpPr>
          <p:nvPr/>
        </p:nvSpPr>
        <p:spPr bwMode="auto">
          <a:xfrm>
            <a:off x="6227763" y="5964238"/>
            <a:ext cx="0" cy="365125"/>
          </a:xfrm>
          <a:prstGeom prst="rect">
            <a:avLst/>
          </a:prstGeom>
          <a:solidFill>
            <a:schemeClr val="bg1"/>
          </a:solidFill>
          <a:ln w="9525">
            <a:noFill/>
            <a:miter lim="800000"/>
            <a:headEnd/>
            <a:tailEnd/>
          </a:ln>
        </p:spPr>
        <p:txBody>
          <a:bodyPr wrap="none" lIns="0" tIns="0" rIns="0" bIns="0">
            <a:spAutoFit/>
          </a:bodyPr>
          <a:lstStyle/>
          <a:p>
            <a:pPr eaLnBrk="0" hangingPunct="0"/>
            <a:endParaRPr lang="fr-FR" sz="2400">
              <a:latin typeface="Times New Roman" pitchFamily="18" charset="0"/>
            </a:endParaRPr>
          </a:p>
        </p:txBody>
      </p:sp>
      <p:sp>
        <p:nvSpPr>
          <p:cNvPr id="53252" name="Text Box 8"/>
          <p:cNvSpPr txBox="1">
            <a:spLocks noChangeArrowheads="1"/>
          </p:cNvSpPr>
          <p:nvPr/>
        </p:nvSpPr>
        <p:spPr bwMode="auto">
          <a:xfrm>
            <a:off x="2559050" y="6132513"/>
            <a:ext cx="4086225" cy="307975"/>
          </a:xfrm>
          <a:prstGeom prst="rect">
            <a:avLst/>
          </a:prstGeom>
          <a:noFill/>
          <a:ln w="9525">
            <a:noFill/>
            <a:miter lim="800000"/>
            <a:headEnd/>
            <a:tailEnd/>
          </a:ln>
        </p:spPr>
        <p:txBody>
          <a:bodyPr wrap="none" lIns="91426" tIns="45714" rIns="91426" bIns="45714">
            <a:spAutoFit/>
          </a:bodyPr>
          <a:lstStyle/>
          <a:p>
            <a:r>
              <a:rPr lang="fr-FR" sz="1400" i="1">
                <a:latin typeface="Trebuchet MS" pitchFamily="34" charset="0"/>
              </a:rPr>
              <a:t>Saby et al. - Science of Total Environment, 2006</a:t>
            </a:r>
          </a:p>
        </p:txBody>
      </p:sp>
      <p:grpSp>
        <p:nvGrpSpPr>
          <p:cNvPr id="53253" name="Group 9"/>
          <p:cNvGrpSpPr>
            <a:grpSpLocks/>
          </p:cNvGrpSpPr>
          <p:nvPr/>
        </p:nvGrpSpPr>
        <p:grpSpPr bwMode="auto">
          <a:xfrm>
            <a:off x="323850" y="1257300"/>
            <a:ext cx="5818188" cy="4724400"/>
            <a:chOff x="1728" y="969"/>
            <a:chExt cx="3665" cy="2976"/>
          </a:xfrm>
        </p:grpSpPr>
        <p:sp>
          <p:nvSpPr>
            <p:cNvPr id="53257" name="AutoShape 10"/>
            <p:cNvSpPr>
              <a:spLocks noChangeArrowheads="1"/>
            </p:cNvSpPr>
            <p:nvPr/>
          </p:nvSpPr>
          <p:spPr bwMode="auto">
            <a:xfrm>
              <a:off x="2633" y="1693"/>
              <a:ext cx="503" cy="350"/>
            </a:xfrm>
            <a:prstGeom prst="rightArrow">
              <a:avLst>
                <a:gd name="adj1" fmla="val 49713"/>
                <a:gd name="adj2" fmla="val 61145"/>
              </a:avLst>
            </a:prstGeom>
            <a:solidFill>
              <a:schemeClr val="accent1"/>
            </a:solidFill>
            <a:ln w="9525">
              <a:solidFill>
                <a:schemeClr val="tx1"/>
              </a:solidFill>
              <a:miter lim="800000"/>
              <a:headEnd/>
              <a:tailEnd/>
            </a:ln>
          </p:spPr>
          <p:txBody>
            <a:bodyPr wrap="none" anchor="ctr"/>
            <a:lstStyle/>
            <a:p>
              <a:endParaRPr lang="fr-FR">
                <a:latin typeface="Calibri" pitchFamily="34" charset="0"/>
              </a:endParaRPr>
            </a:p>
          </p:txBody>
        </p:sp>
        <p:pic>
          <p:nvPicPr>
            <p:cNvPr id="53258" name="Picture 11" descr="figure4"/>
            <p:cNvPicPr>
              <a:picLocks noChangeAspect="1" noChangeArrowheads="1"/>
            </p:cNvPicPr>
            <p:nvPr/>
          </p:nvPicPr>
          <p:blipFill>
            <a:blip r:embed="rId4"/>
            <a:srcRect/>
            <a:stretch>
              <a:fillRect/>
            </a:stretch>
          </p:blipFill>
          <p:spPr bwMode="auto">
            <a:xfrm>
              <a:off x="1728" y="969"/>
              <a:ext cx="3665" cy="2976"/>
            </a:xfrm>
            <a:prstGeom prst="rect">
              <a:avLst/>
            </a:prstGeom>
            <a:noFill/>
            <a:ln w="9525">
              <a:noFill/>
              <a:miter lim="800000"/>
              <a:headEnd/>
              <a:tailEnd/>
            </a:ln>
          </p:spPr>
        </p:pic>
        <p:sp>
          <p:nvSpPr>
            <p:cNvPr id="53259" name="Rectangle 12"/>
            <p:cNvSpPr>
              <a:spLocks noChangeArrowheads="1"/>
            </p:cNvSpPr>
            <p:nvPr/>
          </p:nvSpPr>
          <p:spPr bwMode="auto">
            <a:xfrm>
              <a:off x="1770" y="3552"/>
              <a:ext cx="1482" cy="168"/>
            </a:xfrm>
            <a:prstGeom prst="rect">
              <a:avLst/>
            </a:prstGeom>
            <a:solidFill>
              <a:schemeClr val="bg1"/>
            </a:solidFill>
            <a:ln w="9525">
              <a:solidFill>
                <a:schemeClr val="bg1"/>
              </a:solidFill>
              <a:miter lim="800000"/>
              <a:headEnd/>
              <a:tailEnd/>
            </a:ln>
          </p:spPr>
          <p:txBody>
            <a:bodyPr wrap="none" lIns="91426" tIns="45714" rIns="91426" bIns="45714" anchor="ctr"/>
            <a:lstStyle/>
            <a:p>
              <a:pPr algn="ctr"/>
              <a:endParaRPr lang="fr-FR">
                <a:solidFill>
                  <a:schemeClr val="bg1"/>
                </a:solidFill>
                <a:latin typeface="Calibri" pitchFamily="34" charset="0"/>
              </a:endParaRPr>
            </a:p>
          </p:txBody>
        </p:sp>
        <p:sp>
          <p:nvSpPr>
            <p:cNvPr id="53260" name="Rectangle 13"/>
            <p:cNvSpPr>
              <a:spLocks noChangeArrowheads="1"/>
            </p:cNvSpPr>
            <p:nvPr/>
          </p:nvSpPr>
          <p:spPr bwMode="auto">
            <a:xfrm>
              <a:off x="1787" y="1907"/>
              <a:ext cx="804" cy="168"/>
            </a:xfrm>
            <a:prstGeom prst="rect">
              <a:avLst/>
            </a:prstGeom>
            <a:solidFill>
              <a:schemeClr val="bg1"/>
            </a:solidFill>
            <a:ln w="9525">
              <a:solidFill>
                <a:schemeClr val="bg1"/>
              </a:solidFill>
              <a:miter lim="800000"/>
              <a:headEnd/>
              <a:tailEnd/>
            </a:ln>
          </p:spPr>
          <p:txBody>
            <a:bodyPr wrap="none" lIns="91426" tIns="45714" rIns="91426" bIns="45714" anchor="ctr"/>
            <a:lstStyle/>
            <a:p>
              <a:pPr algn="ctr"/>
              <a:endParaRPr lang="fr-FR">
                <a:solidFill>
                  <a:schemeClr val="bg1"/>
                </a:solidFill>
                <a:latin typeface="Calibri" pitchFamily="34" charset="0"/>
              </a:endParaRPr>
            </a:p>
          </p:txBody>
        </p:sp>
        <p:sp>
          <p:nvSpPr>
            <p:cNvPr id="53261" name="Text Box 14"/>
            <p:cNvSpPr txBox="1">
              <a:spLocks noChangeArrowheads="1"/>
            </p:cNvSpPr>
            <p:nvPr/>
          </p:nvSpPr>
          <p:spPr bwMode="auto">
            <a:xfrm>
              <a:off x="1772" y="989"/>
              <a:ext cx="1430" cy="366"/>
            </a:xfrm>
            <a:prstGeom prst="rect">
              <a:avLst/>
            </a:prstGeom>
            <a:solidFill>
              <a:schemeClr val="bg1"/>
            </a:solidFill>
            <a:ln w="9525">
              <a:noFill/>
              <a:miter lim="800000"/>
              <a:headEnd/>
              <a:tailEnd/>
            </a:ln>
          </p:spPr>
          <p:txBody>
            <a:bodyPr lIns="91426" tIns="45714" rIns="91426" bIns="45714">
              <a:spAutoFit/>
            </a:bodyPr>
            <a:lstStyle/>
            <a:p>
              <a:r>
                <a:rPr lang="fr-FR" sz="1600"/>
                <a:t>Retombées en Pb anthropogène (g/m²) </a:t>
              </a:r>
            </a:p>
          </p:txBody>
        </p:sp>
        <p:sp>
          <p:nvSpPr>
            <p:cNvPr id="53262" name="Text Box 15"/>
            <p:cNvSpPr txBox="1">
              <a:spLocks noChangeArrowheads="1"/>
            </p:cNvSpPr>
            <p:nvPr/>
          </p:nvSpPr>
          <p:spPr bwMode="auto">
            <a:xfrm>
              <a:off x="1835" y="3652"/>
              <a:ext cx="1910" cy="233"/>
            </a:xfrm>
            <a:prstGeom prst="rect">
              <a:avLst/>
            </a:prstGeom>
            <a:noFill/>
            <a:ln w="9525">
              <a:noFill/>
              <a:miter lim="800000"/>
              <a:headEnd/>
              <a:tailEnd/>
            </a:ln>
          </p:spPr>
          <p:txBody>
            <a:bodyPr wrap="none" lIns="91426" tIns="45714" rIns="91426" bIns="45714">
              <a:spAutoFit/>
            </a:bodyPr>
            <a:lstStyle/>
            <a:p>
              <a:r>
                <a:rPr lang="fr-FR" b="1">
                  <a:solidFill>
                    <a:srgbClr val="FF3300"/>
                  </a:solidFill>
                </a:rPr>
                <a:t>143 000 T Pb ie. 5,9 T /km²</a:t>
              </a:r>
            </a:p>
          </p:txBody>
        </p:sp>
      </p:grpSp>
      <p:sp>
        <p:nvSpPr>
          <p:cNvPr id="53254" name="Text Box 16"/>
          <p:cNvSpPr txBox="1">
            <a:spLocks noChangeArrowheads="1"/>
          </p:cNvSpPr>
          <p:nvPr/>
        </p:nvSpPr>
        <p:spPr bwMode="auto">
          <a:xfrm>
            <a:off x="3771900" y="682625"/>
            <a:ext cx="4295775" cy="461963"/>
          </a:xfrm>
          <a:prstGeom prst="rect">
            <a:avLst/>
          </a:prstGeom>
          <a:noFill/>
          <a:ln w="9525">
            <a:noFill/>
            <a:miter lim="800000"/>
            <a:headEnd/>
            <a:tailEnd/>
          </a:ln>
        </p:spPr>
        <p:txBody>
          <a:bodyPr lIns="91426" tIns="45714" rIns="91426" bIns="45714">
            <a:spAutoFit/>
          </a:bodyPr>
          <a:lstStyle/>
          <a:p>
            <a:pPr algn="ctr" defTabSz="762000" eaLnBrk="0" hangingPunct="0"/>
            <a:r>
              <a:rPr lang="fr-FR" sz="2400" b="1">
                <a:solidFill>
                  <a:srgbClr val="C5DD01"/>
                </a:solidFill>
                <a:cs typeface="Arial" charset="0"/>
              </a:rPr>
              <a:t>Contamination gradients</a:t>
            </a:r>
          </a:p>
        </p:txBody>
      </p:sp>
      <p:sp>
        <p:nvSpPr>
          <p:cNvPr id="53255"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53256"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 de la Qualité des Sols (RMQS)</a:t>
            </a:r>
          </a:p>
        </p:txBody>
      </p:sp>
      <p:pic>
        <p:nvPicPr>
          <p:cNvPr id="55298"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55299" name="Text Box 2"/>
          <p:cNvSpPr txBox="1">
            <a:spLocks noChangeArrowheads="1"/>
          </p:cNvSpPr>
          <p:nvPr/>
        </p:nvSpPr>
        <p:spPr bwMode="auto">
          <a:xfrm>
            <a:off x="1787525" y="947738"/>
            <a:ext cx="6227763" cy="461962"/>
          </a:xfrm>
          <a:prstGeom prst="rect">
            <a:avLst/>
          </a:prstGeom>
          <a:noFill/>
          <a:ln w="9525">
            <a:noFill/>
            <a:miter lim="800000"/>
            <a:headEnd/>
            <a:tailEnd/>
          </a:ln>
        </p:spPr>
        <p:txBody>
          <a:bodyPr>
            <a:spAutoFit/>
          </a:bodyPr>
          <a:lstStyle/>
          <a:p>
            <a:pPr algn="r" defTabSz="4464050">
              <a:spcBef>
                <a:spcPct val="50000"/>
              </a:spcBef>
            </a:pPr>
            <a:r>
              <a:rPr lang="fr-FR" sz="2400" b="1">
                <a:solidFill>
                  <a:srgbClr val="C5DD01"/>
                </a:solidFill>
                <a:cs typeface="Arial" charset="0"/>
              </a:rPr>
              <a:t>Microbio-geography (DNA)</a:t>
            </a:r>
          </a:p>
        </p:txBody>
      </p:sp>
      <p:pic>
        <p:nvPicPr>
          <p:cNvPr id="55300" name="Picture 3"/>
          <p:cNvPicPr>
            <a:picLocks noChangeAspect="1" noChangeArrowheads="1"/>
          </p:cNvPicPr>
          <p:nvPr/>
        </p:nvPicPr>
        <p:blipFill>
          <a:blip r:embed="rId4"/>
          <a:srcRect/>
          <a:stretch>
            <a:fillRect/>
          </a:stretch>
        </p:blipFill>
        <p:spPr bwMode="auto">
          <a:xfrm>
            <a:off x="334963" y="311150"/>
            <a:ext cx="1003300" cy="430213"/>
          </a:xfrm>
          <a:prstGeom prst="rect">
            <a:avLst/>
          </a:prstGeom>
          <a:noFill/>
          <a:ln w="9525">
            <a:noFill/>
            <a:miter lim="800000"/>
            <a:headEnd/>
            <a:tailEnd/>
          </a:ln>
        </p:spPr>
      </p:pic>
      <p:sp>
        <p:nvSpPr>
          <p:cNvPr id="55301" name="Text Box 4"/>
          <p:cNvSpPr txBox="1">
            <a:spLocks noChangeArrowheads="1"/>
          </p:cNvSpPr>
          <p:nvPr/>
        </p:nvSpPr>
        <p:spPr bwMode="auto">
          <a:xfrm>
            <a:off x="5278438" y="1752600"/>
            <a:ext cx="2736850" cy="276225"/>
          </a:xfrm>
          <a:prstGeom prst="rect">
            <a:avLst/>
          </a:prstGeom>
          <a:solidFill>
            <a:schemeClr val="bg1"/>
          </a:solidFill>
          <a:ln w="9525">
            <a:noFill/>
            <a:miter lim="800000"/>
            <a:headEnd/>
            <a:tailEnd/>
          </a:ln>
        </p:spPr>
        <p:txBody>
          <a:bodyPr>
            <a:spAutoFit/>
          </a:bodyPr>
          <a:lstStyle/>
          <a:p>
            <a:pPr defTabSz="4464050">
              <a:spcBef>
                <a:spcPct val="50000"/>
              </a:spcBef>
            </a:pPr>
            <a:r>
              <a:rPr lang="fr-FR" sz="1200" b="1"/>
              <a:t>Quantities of soil DNA (µg/kg soil)</a:t>
            </a:r>
          </a:p>
        </p:txBody>
      </p:sp>
      <p:pic>
        <p:nvPicPr>
          <p:cNvPr id="55302" name="Picture 5" descr="LogoUniversité Claude Bernard Lyon 1">
            <a:hlinkClick r:id="rId5" action="ppaction://hlinkfile" tooltip="Retour à la page d'accueil"/>
          </p:cNvPr>
          <p:cNvPicPr>
            <a:picLocks noChangeAspect="1" noChangeArrowheads="1"/>
          </p:cNvPicPr>
          <p:nvPr/>
        </p:nvPicPr>
        <p:blipFill>
          <a:blip r:embed="rId6"/>
          <a:srcRect/>
          <a:stretch>
            <a:fillRect/>
          </a:stretch>
        </p:blipFill>
        <p:spPr bwMode="auto">
          <a:xfrm>
            <a:off x="4102100" y="5516563"/>
            <a:ext cx="917575" cy="663575"/>
          </a:xfrm>
          <a:prstGeom prst="rect">
            <a:avLst/>
          </a:prstGeom>
          <a:noFill/>
          <a:ln w="9525">
            <a:noFill/>
            <a:miter lim="800000"/>
            <a:headEnd/>
            <a:tailEnd/>
          </a:ln>
        </p:spPr>
      </p:pic>
      <p:pic>
        <p:nvPicPr>
          <p:cNvPr id="55303" name="Picture 7" descr="LogoCNRSGrand"/>
          <p:cNvPicPr>
            <a:picLocks noChangeAspect="1" noChangeArrowheads="1"/>
          </p:cNvPicPr>
          <p:nvPr/>
        </p:nvPicPr>
        <p:blipFill>
          <a:blip r:embed="rId7"/>
          <a:srcRect/>
          <a:stretch>
            <a:fillRect/>
          </a:stretch>
        </p:blipFill>
        <p:spPr bwMode="auto">
          <a:xfrm>
            <a:off x="2501900" y="5708650"/>
            <a:ext cx="793750" cy="366713"/>
          </a:xfrm>
          <a:prstGeom prst="rect">
            <a:avLst/>
          </a:prstGeom>
          <a:noFill/>
          <a:ln w="9525">
            <a:noFill/>
            <a:miter lim="800000"/>
            <a:headEnd/>
            <a:tailEnd/>
          </a:ln>
        </p:spPr>
      </p:pic>
      <p:pic>
        <p:nvPicPr>
          <p:cNvPr id="55304" name="Picture 8" descr="logo">
            <a:hlinkClick r:id="rId8"/>
          </p:cNvPr>
          <p:cNvPicPr>
            <a:picLocks noChangeAspect="1" noChangeArrowheads="1"/>
          </p:cNvPicPr>
          <p:nvPr/>
        </p:nvPicPr>
        <p:blipFill>
          <a:blip r:embed="rId9"/>
          <a:srcRect/>
          <a:stretch>
            <a:fillRect/>
          </a:stretch>
        </p:blipFill>
        <p:spPr bwMode="auto">
          <a:xfrm>
            <a:off x="1781175" y="5649913"/>
            <a:ext cx="601663" cy="396875"/>
          </a:xfrm>
          <a:prstGeom prst="rect">
            <a:avLst/>
          </a:prstGeom>
          <a:noFill/>
          <a:ln w="9525">
            <a:noFill/>
            <a:miter lim="800000"/>
            <a:headEnd/>
            <a:tailEnd/>
          </a:ln>
        </p:spPr>
      </p:pic>
      <p:pic>
        <p:nvPicPr>
          <p:cNvPr id="55305" name="Picture 9" descr="logo agro"/>
          <p:cNvPicPr>
            <a:picLocks noChangeAspect="1" noChangeArrowheads="1"/>
          </p:cNvPicPr>
          <p:nvPr/>
        </p:nvPicPr>
        <p:blipFill>
          <a:blip r:embed="rId10"/>
          <a:srcRect/>
          <a:stretch>
            <a:fillRect/>
          </a:stretch>
        </p:blipFill>
        <p:spPr bwMode="auto">
          <a:xfrm>
            <a:off x="3295650" y="5699125"/>
            <a:ext cx="842963" cy="347663"/>
          </a:xfrm>
          <a:prstGeom prst="rect">
            <a:avLst/>
          </a:prstGeom>
          <a:noFill/>
          <a:ln w="9525">
            <a:noFill/>
            <a:miter lim="800000"/>
            <a:headEnd/>
            <a:tailEnd/>
          </a:ln>
        </p:spPr>
      </p:pic>
      <p:pic>
        <p:nvPicPr>
          <p:cNvPr id="55306" name="Picture 10"/>
          <p:cNvPicPr>
            <a:picLocks noChangeAspect="1" noChangeArrowheads="1"/>
          </p:cNvPicPr>
          <p:nvPr/>
        </p:nvPicPr>
        <p:blipFill>
          <a:blip r:embed="rId11"/>
          <a:srcRect/>
          <a:stretch>
            <a:fillRect/>
          </a:stretch>
        </p:blipFill>
        <p:spPr bwMode="auto">
          <a:xfrm>
            <a:off x="354013" y="785813"/>
            <a:ext cx="417512" cy="596900"/>
          </a:xfrm>
          <a:prstGeom prst="rect">
            <a:avLst/>
          </a:prstGeom>
          <a:noFill/>
          <a:ln w="9525">
            <a:noFill/>
            <a:miter lim="800000"/>
            <a:headEnd/>
            <a:tailEnd/>
          </a:ln>
        </p:spPr>
      </p:pic>
      <p:pic>
        <p:nvPicPr>
          <p:cNvPr id="55307" name="Picture 12"/>
          <p:cNvPicPr>
            <a:picLocks noChangeAspect="1" noChangeArrowheads="1"/>
          </p:cNvPicPr>
          <p:nvPr/>
        </p:nvPicPr>
        <p:blipFill>
          <a:blip r:embed="rId12"/>
          <a:srcRect l="11395" t="3091" r="18802" b="1413"/>
          <a:stretch>
            <a:fillRect/>
          </a:stretch>
        </p:blipFill>
        <p:spPr bwMode="auto">
          <a:xfrm>
            <a:off x="4643438" y="2154238"/>
            <a:ext cx="4017962" cy="3656012"/>
          </a:xfrm>
          <a:prstGeom prst="rect">
            <a:avLst/>
          </a:prstGeom>
          <a:noFill/>
          <a:ln w="9525">
            <a:noFill/>
            <a:miter lim="800000"/>
            <a:headEnd/>
            <a:tailEnd/>
          </a:ln>
        </p:spPr>
      </p:pic>
      <p:grpSp>
        <p:nvGrpSpPr>
          <p:cNvPr id="55308" name="Group 13"/>
          <p:cNvGrpSpPr>
            <a:grpSpLocks/>
          </p:cNvGrpSpPr>
          <p:nvPr/>
        </p:nvGrpSpPr>
        <p:grpSpPr bwMode="auto">
          <a:xfrm>
            <a:off x="517525" y="1622425"/>
            <a:ext cx="2828925" cy="1446213"/>
            <a:chOff x="326" y="1022"/>
            <a:chExt cx="2191" cy="1218"/>
          </a:xfrm>
        </p:grpSpPr>
        <p:pic>
          <p:nvPicPr>
            <p:cNvPr id="55320" name="Picture 14"/>
            <p:cNvPicPr>
              <a:picLocks noChangeAspect="1" noChangeArrowheads="1"/>
            </p:cNvPicPr>
            <p:nvPr/>
          </p:nvPicPr>
          <p:blipFill>
            <a:blip r:embed="rId13"/>
            <a:srcRect/>
            <a:stretch>
              <a:fillRect/>
            </a:stretch>
          </p:blipFill>
          <p:spPr bwMode="auto">
            <a:xfrm>
              <a:off x="1771" y="1236"/>
              <a:ext cx="452" cy="1004"/>
            </a:xfrm>
            <a:prstGeom prst="rect">
              <a:avLst/>
            </a:prstGeom>
            <a:noFill/>
            <a:ln w="9525">
              <a:solidFill>
                <a:schemeClr val="tx1"/>
              </a:solidFill>
              <a:round/>
              <a:headEnd/>
              <a:tailEnd/>
            </a:ln>
          </p:spPr>
        </p:pic>
        <p:sp>
          <p:nvSpPr>
            <p:cNvPr id="55321" name="Text Box 15"/>
            <p:cNvSpPr txBox="1">
              <a:spLocks noChangeArrowheads="1"/>
            </p:cNvSpPr>
            <p:nvPr/>
          </p:nvSpPr>
          <p:spPr bwMode="auto">
            <a:xfrm>
              <a:off x="1216" y="1063"/>
              <a:ext cx="357" cy="209"/>
            </a:xfrm>
            <a:prstGeom prst="rect">
              <a:avLst/>
            </a:prstGeom>
            <a:noFill/>
            <a:ln w="9525">
              <a:noFill/>
              <a:miter lim="800000"/>
              <a:headEnd/>
              <a:tailEnd/>
            </a:ln>
          </p:spPr>
          <p:txBody>
            <a:bodyPr wrap="none" lIns="90000" tIns="46800" rIns="90000" bIns="46800">
              <a:spAutoFit/>
            </a:bodyP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b="1">
                  <a:solidFill>
                    <a:srgbClr val="000000"/>
                  </a:solidFill>
                  <a:cs typeface="Lucida Sans Unicode" pitchFamily="34" charset="0"/>
                </a:rPr>
                <a:t>DNA</a:t>
              </a:r>
            </a:p>
          </p:txBody>
        </p:sp>
        <p:sp>
          <p:nvSpPr>
            <p:cNvPr id="55322" name="Text Box 16"/>
            <p:cNvSpPr txBox="1">
              <a:spLocks noChangeArrowheads="1"/>
            </p:cNvSpPr>
            <p:nvPr/>
          </p:nvSpPr>
          <p:spPr bwMode="auto">
            <a:xfrm>
              <a:off x="454" y="1071"/>
              <a:ext cx="377" cy="209"/>
            </a:xfrm>
            <a:prstGeom prst="rect">
              <a:avLst/>
            </a:prstGeom>
            <a:noFill/>
            <a:ln w="9525">
              <a:noFill/>
              <a:miter lim="800000"/>
              <a:headEnd/>
              <a:tailEnd/>
            </a:ln>
          </p:spPr>
          <p:txBody>
            <a:bodyPr wrap="none" lIns="90000" tIns="46800" rIns="90000" bIns="46800">
              <a:spAutoFit/>
            </a:bodyP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b="1">
                  <a:solidFill>
                    <a:srgbClr val="000000"/>
                  </a:solidFill>
                  <a:cs typeface="Lucida Sans Unicode" pitchFamily="34" charset="0"/>
                </a:rPr>
                <a:t>Soils</a:t>
              </a:r>
            </a:p>
          </p:txBody>
        </p:sp>
        <p:pic>
          <p:nvPicPr>
            <p:cNvPr id="55323" name="Picture 17"/>
            <p:cNvPicPr>
              <a:picLocks noChangeAspect="1" noChangeArrowheads="1"/>
            </p:cNvPicPr>
            <p:nvPr/>
          </p:nvPicPr>
          <p:blipFill>
            <a:blip r:embed="rId14"/>
            <a:srcRect/>
            <a:stretch>
              <a:fillRect/>
            </a:stretch>
          </p:blipFill>
          <p:spPr bwMode="auto">
            <a:xfrm>
              <a:off x="326" y="1277"/>
              <a:ext cx="649" cy="799"/>
            </a:xfrm>
            <a:prstGeom prst="rect">
              <a:avLst/>
            </a:prstGeom>
            <a:noFill/>
            <a:ln w="9360">
              <a:solidFill>
                <a:srgbClr val="000000"/>
              </a:solidFill>
              <a:miter lim="800000"/>
              <a:headEnd/>
              <a:tailEnd/>
            </a:ln>
          </p:spPr>
        </p:pic>
        <p:pic>
          <p:nvPicPr>
            <p:cNvPr id="55324" name="Picture 18"/>
            <p:cNvPicPr>
              <a:picLocks noChangeAspect="1" noChangeArrowheads="1"/>
            </p:cNvPicPr>
            <p:nvPr/>
          </p:nvPicPr>
          <p:blipFill>
            <a:blip r:embed="rId15"/>
            <a:srcRect/>
            <a:stretch>
              <a:fillRect/>
            </a:stretch>
          </p:blipFill>
          <p:spPr bwMode="auto">
            <a:xfrm>
              <a:off x="1124" y="1247"/>
              <a:ext cx="479" cy="850"/>
            </a:xfrm>
            <a:prstGeom prst="rect">
              <a:avLst/>
            </a:prstGeom>
            <a:noFill/>
            <a:ln w="9360">
              <a:solidFill>
                <a:srgbClr val="000000"/>
              </a:solidFill>
              <a:miter lim="800000"/>
              <a:headEnd/>
              <a:tailEnd/>
            </a:ln>
          </p:spPr>
        </p:pic>
        <p:sp>
          <p:nvSpPr>
            <p:cNvPr id="55325" name="Text Box 19"/>
            <p:cNvSpPr txBox="1">
              <a:spLocks noChangeArrowheads="1"/>
            </p:cNvSpPr>
            <p:nvPr/>
          </p:nvSpPr>
          <p:spPr bwMode="auto">
            <a:xfrm>
              <a:off x="1621" y="1022"/>
              <a:ext cx="896" cy="209"/>
            </a:xfrm>
            <a:prstGeom prst="rect">
              <a:avLst/>
            </a:prstGeom>
            <a:noFill/>
            <a:ln w="9525">
              <a:noFill/>
              <a:miter lim="800000"/>
              <a:headEnd/>
              <a:tailEnd/>
            </a:ln>
          </p:spPr>
          <p:txBody>
            <a:bodyPr wrap="none" lIns="90000" tIns="46800" rIns="90000" bIns="46800">
              <a:spAutoFit/>
            </a:bodyP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a:solidFill>
                    <a:srgbClr val="000000"/>
                  </a:solidFill>
                  <a:cs typeface="Lucida Sans Unicode" pitchFamily="34" charset="0"/>
                </a:rPr>
                <a:t>qPCR DNAr 16S</a:t>
              </a:r>
            </a:p>
          </p:txBody>
        </p:sp>
        <p:sp>
          <p:nvSpPr>
            <p:cNvPr id="55326" name="AutoShape 20"/>
            <p:cNvSpPr>
              <a:spLocks noChangeArrowheads="1"/>
            </p:cNvSpPr>
            <p:nvPr/>
          </p:nvSpPr>
          <p:spPr bwMode="auto">
            <a:xfrm rot="-5400000">
              <a:off x="836" y="1496"/>
              <a:ext cx="397" cy="288"/>
            </a:xfrm>
            <a:prstGeom prst="downArrow">
              <a:avLst>
                <a:gd name="adj1" fmla="val 50000"/>
                <a:gd name="adj2" fmla="val 54546"/>
              </a:avLst>
            </a:prstGeom>
            <a:gradFill rotWithShape="1">
              <a:gsLst>
                <a:gs pos="0">
                  <a:schemeClr val="bg1"/>
                </a:gs>
                <a:gs pos="100000">
                  <a:srgbClr val="CC0000"/>
                </a:gs>
              </a:gsLst>
              <a:lin ang="5400000" scaled="1"/>
            </a:gradFill>
            <a:ln w="9525">
              <a:solidFill>
                <a:schemeClr val="tx1"/>
              </a:solidFill>
              <a:miter lim="800000"/>
              <a:headEnd/>
              <a:tailEnd/>
            </a:ln>
          </p:spPr>
          <p:txBody>
            <a:bodyPr wrap="none" anchor="ctr"/>
            <a:lstStyle/>
            <a:p>
              <a:endParaRPr lang="fr-FR">
                <a:latin typeface="Calibri" pitchFamily="34" charset="0"/>
              </a:endParaRPr>
            </a:p>
          </p:txBody>
        </p:sp>
        <p:sp>
          <p:nvSpPr>
            <p:cNvPr id="55327" name="AutoShape 21"/>
            <p:cNvSpPr>
              <a:spLocks noChangeArrowheads="1"/>
            </p:cNvSpPr>
            <p:nvPr/>
          </p:nvSpPr>
          <p:spPr bwMode="auto">
            <a:xfrm rot="-5400000">
              <a:off x="1501" y="1514"/>
              <a:ext cx="397" cy="288"/>
            </a:xfrm>
            <a:prstGeom prst="downArrow">
              <a:avLst>
                <a:gd name="adj1" fmla="val 50000"/>
                <a:gd name="adj2" fmla="val 54546"/>
              </a:avLst>
            </a:prstGeom>
            <a:gradFill rotWithShape="1">
              <a:gsLst>
                <a:gs pos="0">
                  <a:schemeClr val="bg1"/>
                </a:gs>
                <a:gs pos="100000">
                  <a:srgbClr val="CC0000"/>
                </a:gs>
              </a:gsLst>
              <a:lin ang="5400000" scaled="1"/>
            </a:gradFill>
            <a:ln w="9525">
              <a:solidFill>
                <a:schemeClr val="tx1"/>
              </a:solidFill>
              <a:miter lim="800000"/>
              <a:headEnd/>
              <a:tailEnd/>
            </a:ln>
          </p:spPr>
          <p:txBody>
            <a:bodyPr wrap="none" anchor="ctr"/>
            <a:lstStyle/>
            <a:p>
              <a:endParaRPr lang="fr-FR">
                <a:latin typeface="Calibri" pitchFamily="34" charset="0"/>
              </a:endParaRPr>
            </a:p>
          </p:txBody>
        </p:sp>
      </p:grpSp>
      <p:pic>
        <p:nvPicPr>
          <p:cNvPr id="55309" name="Picture 22" descr="Carte_occupation_site010709"/>
          <p:cNvPicPr>
            <a:picLocks noChangeAspect="1" noChangeArrowheads="1"/>
          </p:cNvPicPr>
          <p:nvPr/>
        </p:nvPicPr>
        <p:blipFill>
          <a:blip r:embed="rId16"/>
          <a:srcRect/>
          <a:stretch>
            <a:fillRect/>
          </a:stretch>
        </p:blipFill>
        <p:spPr bwMode="auto">
          <a:xfrm>
            <a:off x="2544763" y="3702050"/>
            <a:ext cx="2016125" cy="1966913"/>
          </a:xfrm>
          <a:prstGeom prst="rect">
            <a:avLst/>
          </a:prstGeom>
          <a:noFill/>
          <a:ln w="9525">
            <a:noFill/>
            <a:miter lim="800000"/>
            <a:headEnd/>
            <a:tailEnd/>
          </a:ln>
        </p:spPr>
      </p:pic>
      <p:pic>
        <p:nvPicPr>
          <p:cNvPr id="55310" name="Picture 23"/>
          <p:cNvPicPr>
            <a:picLocks noChangeAspect="1" noChangeArrowheads="1"/>
          </p:cNvPicPr>
          <p:nvPr/>
        </p:nvPicPr>
        <p:blipFill>
          <a:blip r:embed="rId17">
            <a:clrChange>
              <a:clrFrom>
                <a:srgbClr val="DCE9F0"/>
              </a:clrFrom>
              <a:clrTo>
                <a:srgbClr val="DCE9F0">
                  <a:alpha val="0"/>
                </a:srgbClr>
              </a:clrTo>
            </a:clrChange>
          </a:blip>
          <a:srcRect/>
          <a:stretch>
            <a:fillRect/>
          </a:stretch>
        </p:blipFill>
        <p:spPr bwMode="auto">
          <a:xfrm>
            <a:off x="598488" y="3803650"/>
            <a:ext cx="1881187" cy="1903413"/>
          </a:xfrm>
          <a:prstGeom prst="rect">
            <a:avLst/>
          </a:prstGeom>
          <a:noFill/>
          <a:ln w="9525">
            <a:noFill/>
            <a:miter lim="800000"/>
            <a:headEnd/>
            <a:tailEnd/>
          </a:ln>
        </p:spPr>
      </p:pic>
      <p:sp>
        <p:nvSpPr>
          <p:cNvPr id="55311" name="Rectangle 24"/>
          <p:cNvSpPr>
            <a:spLocks noChangeArrowheads="1"/>
          </p:cNvSpPr>
          <p:nvPr/>
        </p:nvSpPr>
        <p:spPr bwMode="auto">
          <a:xfrm>
            <a:off x="2479675" y="3657600"/>
            <a:ext cx="355600" cy="263525"/>
          </a:xfrm>
          <a:prstGeom prst="rect">
            <a:avLst/>
          </a:prstGeom>
          <a:solidFill>
            <a:schemeClr val="bg1"/>
          </a:solidFill>
          <a:ln w="9525">
            <a:noFill/>
            <a:miter lim="800000"/>
            <a:headEnd/>
            <a:tailEnd/>
          </a:ln>
        </p:spPr>
        <p:txBody>
          <a:bodyPr wrap="none" anchor="ctr"/>
          <a:lstStyle/>
          <a:p>
            <a:endParaRPr lang="fr-FR">
              <a:latin typeface="Calibri" pitchFamily="34" charset="0"/>
            </a:endParaRPr>
          </a:p>
        </p:txBody>
      </p:sp>
      <p:sp>
        <p:nvSpPr>
          <p:cNvPr id="55312" name="Rectangle 25"/>
          <p:cNvSpPr>
            <a:spLocks noChangeArrowheads="1"/>
          </p:cNvSpPr>
          <p:nvPr/>
        </p:nvSpPr>
        <p:spPr bwMode="auto">
          <a:xfrm>
            <a:off x="2516188" y="4640263"/>
            <a:ext cx="355600" cy="263525"/>
          </a:xfrm>
          <a:prstGeom prst="rect">
            <a:avLst/>
          </a:prstGeom>
          <a:solidFill>
            <a:schemeClr val="bg1"/>
          </a:solidFill>
          <a:ln w="9525">
            <a:noFill/>
            <a:miter lim="800000"/>
            <a:headEnd/>
            <a:tailEnd/>
          </a:ln>
        </p:spPr>
        <p:txBody>
          <a:bodyPr wrap="none" anchor="ctr"/>
          <a:lstStyle/>
          <a:p>
            <a:endParaRPr lang="fr-FR">
              <a:latin typeface="Calibri" pitchFamily="34" charset="0"/>
            </a:endParaRPr>
          </a:p>
        </p:txBody>
      </p:sp>
      <p:sp>
        <p:nvSpPr>
          <p:cNvPr id="55313" name="Rectangle 26"/>
          <p:cNvSpPr>
            <a:spLocks noChangeArrowheads="1"/>
          </p:cNvSpPr>
          <p:nvPr/>
        </p:nvSpPr>
        <p:spPr bwMode="auto">
          <a:xfrm>
            <a:off x="2497138" y="5106988"/>
            <a:ext cx="355600" cy="619125"/>
          </a:xfrm>
          <a:prstGeom prst="rect">
            <a:avLst/>
          </a:prstGeom>
          <a:solidFill>
            <a:schemeClr val="bg1"/>
          </a:solidFill>
          <a:ln w="9525">
            <a:noFill/>
            <a:miter lim="800000"/>
            <a:headEnd/>
            <a:tailEnd/>
          </a:ln>
        </p:spPr>
        <p:txBody>
          <a:bodyPr wrap="none" anchor="ctr"/>
          <a:lstStyle/>
          <a:p>
            <a:endParaRPr lang="fr-FR">
              <a:latin typeface="Calibri" pitchFamily="34" charset="0"/>
            </a:endParaRPr>
          </a:p>
        </p:txBody>
      </p:sp>
      <p:sp>
        <p:nvSpPr>
          <p:cNvPr id="55314" name="Text Box 27"/>
          <p:cNvSpPr txBox="1">
            <a:spLocks noChangeArrowheads="1"/>
          </p:cNvSpPr>
          <p:nvPr/>
        </p:nvSpPr>
        <p:spPr bwMode="auto">
          <a:xfrm>
            <a:off x="1023938" y="3376613"/>
            <a:ext cx="958850" cy="366712"/>
          </a:xfrm>
          <a:prstGeom prst="rect">
            <a:avLst/>
          </a:prstGeom>
          <a:noFill/>
          <a:ln w="9525">
            <a:noFill/>
            <a:miter lim="800000"/>
            <a:headEnd/>
            <a:tailEnd/>
          </a:ln>
        </p:spPr>
        <p:txBody>
          <a:bodyPr wrap="none">
            <a:spAutoFit/>
          </a:bodyPr>
          <a:lstStyle/>
          <a:p>
            <a:r>
              <a:rPr lang="fr-FR"/>
              <a:t>Texture</a:t>
            </a:r>
          </a:p>
        </p:txBody>
      </p:sp>
      <p:sp>
        <p:nvSpPr>
          <p:cNvPr id="55315" name="Text Box 28"/>
          <p:cNvSpPr txBox="1">
            <a:spLocks noChangeArrowheads="1"/>
          </p:cNvSpPr>
          <p:nvPr/>
        </p:nvSpPr>
        <p:spPr bwMode="auto">
          <a:xfrm>
            <a:off x="2843213" y="3357563"/>
            <a:ext cx="1133475" cy="369887"/>
          </a:xfrm>
          <a:prstGeom prst="rect">
            <a:avLst/>
          </a:prstGeom>
          <a:noFill/>
          <a:ln w="9525">
            <a:noFill/>
            <a:miter lim="800000"/>
            <a:headEnd/>
            <a:tailEnd/>
          </a:ln>
        </p:spPr>
        <p:txBody>
          <a:bodyPr wrap="none">
            <a:spAutoFit/>
          </a:bodyPr>
          <a:lstStyle/>
          <a:p>
            <a:r>
              <a:rPr lang="fr-FR"/>
              <a:t>Land use</a:t>
            </a:r>
          </a:p>
        </p:txBody>
      </p:sp>
      <p:sp>
        <p:nvSpPr>
          <p:cNvPr id="55316" name="ZoneTexte 1"/>
          <p:cNvSpPr txBox="1">
            <a:spLocks noChangeArrowheads="1"/>
          </p:cNvSpPr>
          <p:nvPr/>
        </p:nvSpPr>
        <p:spPr bwMode="auto">
          <a:xfrm>
            <a:off x="4787900" y="5516563"/>
            <a:ext cx="3552825" cy="304800"/>
          </a:xfrm>
          <a:prstGeom prst="rect">
            <a:avLst/>
          </a:prstGeom>
          <a:noFill/>
          <a:ln w="9525">
            <a:noFill/>
            <a:miter lim="800000"/>
            <a:headEnd/>
            <a:tailEnd/>
          </a:ln>
        </p:spPr>
        <p:txBody>
          <a:bodyPr wrap="none">
            <a:spAutoFit/>
          </a:bodyPr>
          <a:lstStyle/>
          <a:p>
            <a:r>
              <a:rPr lang="fr-FR" sz="1400"/>
              <a:t>(Dequiedt et al, 2010. Env. Microb. Report)</a:t>
            </a:r>
          </a:p>
        </p:txBody>
      </p:sp>
      <p:pic>
        <p:nvPicPr>
          <p:cNvPr id="55317" name="Image 4"/>
          <p:cNvPicPr>
            <a:picLocks noChangeAspect="1"/>
          </p:cNvPicPr>
          <p:nvPr/>
        </p:nvPicPr>
        <p:blipFill>
          <a:blip r:embed="rId18"/>
          <a:srcRect/>
          <a:stretch>
            <a:fillRect/>
          </a:stretch>
        </p:blipFill>
        <p:spPr bwMode="auto">
          <a:xfrm>
            <a:off x="519113" y="5659438"/>
            <a:ext cx="1120775" cy="458787"/>
          </a:xfrm>
          <a:prstGeom prst="rect">
            <a:avLst/>
          </a:prstGeom>
          <a:noFill/>
          <a:ln w="9525">
            <a:noFill/>
            <a:miter lim="800000"/>
            <a:headEnd/>
            <a:tailEnd/>
          </a:ln>
        </p:spPr>
      </p:pic>
      <p:sp>
        <p:nvSpPr>
          <p:cNvPr id="55318"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55319"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3756025" y="914400"/>
            <a:ext cx="3983038" cy="566738"/>
          </a:xfrm>
          <a:prstGeom prst="rect">
            <a:avLst/>
          </a:prstGeom>
          <a:noFill/>
          <a:ln w="9525" algn="ctr">
            <a:noFill/>
            <a:miter lim="800000"/>
            <a:headEnd/>
            <a:tailEnd/>
          </a:ln>
        </p:spPr>
        <p:txBody>
          <a:bodyPr lIns="92075" tIns="46038" rIns="92075" bIns="46038" anchor="ctr"/>
          <a:lstStyle/>
          <a:p>
            <a:pPr algn="r"/>
            <a:r>
              <a:rPr lang="fr-FR" sz="2400" b="1">
                <a:solidFill>
                  <a:srgbClr val="C5DD01"/>
                </a:solidFill>
                <a:cs typeface="Arial" charset="0"/>
                <a:sym typeface="Tahoma" pitchFamily="34" charset="0"/>
              </a:rPr>
              <a:t>Organic pollutants: PAH</a:t>
            </a:r>
          </a:p>
        </p:txBody>
      </p:sp>
      <p:sp>
        <p:nvSpPr>
          <p:cNvPr id="57346" name="Text Box 4"/>
          <p:cNvSpPr txBox="1">
            <a:spLocks noChangeArrowheads="1"/>
          </p:cNvSpPr>
          <p:nvPr/>
        </p:nvSpPr>
        <p:spPr bwMode="auto">
          <a:xfrm>
            <a:off x="4294188" y="6267450"/>
            <a:ext cx="4048125" cy="304800"/>
          </a:xfrm>
          <a:prstGeom prst="rect">
            <a:avLst/>
          </a:prstGeom>
          <a:noFill/>
          <a:ln w="9525">
            <a:noFill/>
            <a:miter lim="800000"/>
            <a:headEnd/>
            <a:tailEnd/>
          </a:ln>
        </p:spPr>
        <p:txBody>
          <a:bodyPr wrap="none">
            <a:spAutoFit/>
          </a:bodyPr>
          <a:lstStyle/>
          <a:p>
            <a:r>
              <a:rPr lang="fr-FR" sz="1400">
                <a:latin typeface="Tahoma" pitchFamily="34" charset="0"/>
              </a:rPr>
              <a:t>Source</a:t>
            </a:r>
            <a:r>
              <a:rPr lang="fr-FR" sz="1400" i="1">
                <a:latin typeface="Tahoma" pitchFamily="34" charset="0"/>
              </a:rPr>
              <a:t> : Villaneau et al. 2013, Environ.Chem.Lett</a:t>
            </a:r>
          </a:p>
        </p:txBody>
      </p:sp>
      <p:pic>
        <p:nvPicPr>
          <p:cNvPr id="57347" name="Picture 5"/>
          <p:cNvPicPr>
            <a:picLocks noChangeAspect="1" noChangeArrowheads="1"/>
          </p:cNvPicPr>
          <p:nvPr/>
        </p:nvPicPr>
        <p:blipFill>
          <a:blip r:embed="rId3"/>
          <a:srcRect/>
          <a:stretch>
            <a:fillRect/>
          </a:stretch>
        </p:blipFill>
        <p:spPr bwMode="auto">
          <a:xfrm>
            <a:off x="384175" y="1571625"/>
            <a:ext cx="5670550" cy="4695825"/>
          </a:xfrm>
          <a:prstGeom prst="rect">
            <a:avLst/>
          </a:prstGeom>
          <a:noFill/>
          <a:ln w="9525">
            <a:noFill/>
            <a:miter lim="800000"/>
            <a:headEnd/>
            <a:tailEnd/>
          </a:ln>
        </p:spPr>
      </p:pic>
      <p:pic>
        <p:nvPicPr>
          <p:cNvPr id="57348" name="Picture 6"/>
          <p:cNvPicPr>
            <a:picLocks noChangeAspect="1" noChangeArrowheads="1"/>
          </p:cNvPicPr>
          <p:nvPr/>
        </p:nvPicPr>
        <p:blipFill>
          <a:blip r:embed="rId4"/>
          <a:srcRect/>
          <a:stretch>
            <a:fillRect/>
          </a:stretch>
        </p:blipFill>
        <p:spPr bwMode="auto">
          <a:xfrm>
            <a:off x="6543675" y="1758950"/>
            <a:ext cx="2451100" cy="2271713"/>
          </a:xfrm>
          <a:prstGeom prst="rect">
            <a:avLst/>
          </a:prstGeom>
          <a:noFill/>
          <a:ln w="9525">
            <a:noFill/>
            <a:miter lim="800000"/>
            <a:headEnd/>
            <a:tailEnd/>
          </a:ln>
        </p:spPr>
      </p:pic>
      <p:sp>
        <p:nvSpPr>
          <p:cNvPr id="57349"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57350" name="Picture 6" descr="logo_ GIS-SO"/>
          <p:cNvPicPr>
            <a:picLocks noChangeAspect="1" noChangeArrowheads="1"/>
          </p:cNvPicPr>
          <p:nvPr/>
        </p:nvPicPr>
        <p:blipFill>
          <a:blip r:embed="rId5"/>
          <a:srcRect/>
          <a:stretch>
            <a:fillRect/>
          </a:stretch>
        </p:blipFill>
        <p:spPr bwMode="auto">
          <a:xfrm>
            <a:off x="7904163" y="103188"/>
            <a:ext cx="874712" cy="1270000"/>
          </a:xfrm>
          <a:prstGeom prst="rect">
            <a:avLst/>
          </a:prstGeom>
          <a:noFill/>
          <a:ln w="9525">
            <a:noFill/>
            <a:miter lim="800000"/>
            <a:headEnd/>
            <a:tailEnd/>
          </a:ln>
        </p:spPr>
      </p:pic>
      <p:sp>
        <p:nvSpPr>
          <p:cNvPr id="57351"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57352"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ransition advTm="14736"/>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2400300" y="849313"/>
            <a:ext cx="5503863" cy="539750"/>
          </a:xfrm>
          <a:prstGeom prst="rect">
            <a:avLst/>
          </a:prstGeom>
          <a:noFill/>
          <a:ln w="9525" algn="ctr">
            <a:noFill/>
            <a:miter lim="800000"/>
            <a:headEnd/>
            <a:tailEnd/>
          </a:ln>
        </p:spPr>
        <p:txBody>
          <a:bodyPr lIns="92075" tIns="46038" rIns="92075" bIns="46038" anchor="ctr"/>
          <a:lstStyle/>
          <a:p>
            <a:pPr algn="r"/>
            <a:r>
              <a:rPr lang="fr-FR" sz="2400" b="1">
                <a:solidFill>
                  <a:srgbClr val="C5DD01"/>
                </a:solidFill>
                <a:cs typeface="Arial" charset="0"/>
                <a:sym typeface="Tahoma" pitchFamily="34" charset="0"/>
              </a:rPr>
              <a:t>Organic micropollutants: lindane</a:t>
            </a:r>
          </a:p>
        </p:txBody>
      </p:sp>
      <p:sp>
        <p:nvSpPr>
          <p:cNvPr id="59394" name="Text Box 4"/>
          <p:cNvSpPr txBox="1">
            <a:spLocks noChangeArrowheads="1"/>
          </p:cNvSpPr>
          <p:nvPr/>
        </p:nvSpPr>
        <p:spPr bwMode="auto">
          <a:xfrm>
            <a:off x="5507038" y="6164263"/>
            <a:ext cx="3216275" cy="304800"/>
          </a:xfrm>
          <a:prstGeom prst="rect">
            <a:avLst/>
          </a:prstGeom>
          <a:noFill/>
          <a:ln w="9525">
            <a:noFill/>
            <a:miter lim="800000"/>
            <a:headEnd/>
            <a:tailEnd/>
          </a:ln>
        </p:spPr>
        <p:txBody>
          <a:bodyPr wrap="none">
            <a:spAutoFit/>
          </a:bodyPr>
          <a:lstStyle/>
          <a:p>
            <a:r>
              <a:rPr lang="fr-FR" sz="1400">
                <a:latin typeface="Tahoma" pitchFamily="34" charset="0"/>
              </a:rPr>
              <a:t>Source</a:t>
            </a:r>
            <a:r>
              <a:rPr lang="fr-FR" sz="1400" i="1">
                <a:latin typeface="Tahoma" pitchFamily="34" charset="0"/>
              </a:rPr>
              <a:t> : Orton et al. 2012, Sci.Tot.Env</a:t>
            </a:r>
          </a:p>
        </p:txBody>
      </p:sp>
      <p:pic>
        <p:nvPicPr>
          <p:cNvPr id="59395" name="Picture 5"/>
          <p:cNvPicPr>
            <a:picLocks noChangeAspect="1" noChangeArrowheads="1"/>
          </p:cNvPicPr>
          <p:nvPr/>
        </p:nvPicPr>
        <p:blipFill>
          <a:blip r:embed="rId3"/>
          <a:srcRect l="1859"/>
          <a:stretch>
            <a:fillRect/>
          </a:stretch>
        </p:blipFill>
        <p:spPr bwMode="auto">
          <a:xfrm>
            <a:off x="230188" y="1625600"/>
            <a:ext cx="5613400" cy="3189288"/>
          </a:xfrm>
          <a:prstGeom prst="rect">
            <a:avLst/>
          </a:prstGeom>
          <a:noFill/>
          <a:ln w="9525">
            <a:noFill/>
            <a:miter lim="800000"/>
            <a:headEnd/>
            <a:tailEnd/>
          </a:ln>
        </p:spPr>
      </p:pic>
      <p:sp>
        <p:nvSpPr>
          <p:cNvPr id="59396" name="Rectangle 6"/>
          <p:cNvSpPr>
            <a:spLocks noChangeArrowheads="1"/>
          </p:cNvSpPr>
          <p:nvPr/>
        </p:nvSpPr>
        <p:spPr bwMode="auto">
          <a:xfrm>
            <a:off x="1800225" y="4783138"/>
            <a:ext cx="7123113" cy="1477962"/>
          </a:xfrm>
          <a:prstGeom prst="rect">
            <a:avLst/>
          </a:prstGeom>
          <a:noFill/>
          <a:ln w="9525">
            <a:noFill/>
            <a:miter lim="800000"/>
            <a:headEnd/>
            <a:tailEnd/>
          </a:ln>
        </p:spPr>
        <p:txBody>
          <a:bodyPr>
            <a:spAutoFit/>
          </a:bodyPr>
          <a:lstStyle/>
          <a:p>
            <a:r>
              <a:rPr lang="en-US" b="1"/>
              <a:t>a) Predictions</a:t>
            </a:r>
            <a:br>
              <a:rPr lang="en-US" b="1"/>
            </a:br>
            <a:r>
              <a:rPr lang="en-US" b="1"/>
              <a:t>b) associated 95% conﬁdence intervals of the Lindane concentration in soil across France (μgkg−1)</a:t>
            </a:r>
            <a:br>
              <a:rPr lang="en-US" b="1"/>
            </a:br>
            <a:r>
              <a:rPr lang="en-US" b="1"/>
              <a:t>c) predicted probabilities of exceeding the maximum permissible concentration across France.</a:t>
            </a:r>
            <a:endParaRPr lang="fr-FR" b="1"/>
          </a:p>
        </p:txBody>
      </p:sp>
      <p:pic>
        <p:nvPicPr>
          <p:cNvPr id="59397" name="Picture 7"/>
          <p:cNvPicPr>
            <a:picLocks noChangeAspect="1" noChangeArrowheads="1"/>
          </p:cNvPicPr>
          <p:nvPr/>
        </p:nvPicPr>
        <p:blipFill>
          <a:blip r:embed="rId4"/>
          <a:srcRect/>
          <a:stretch>
            <a:fillRect/>
          </a:stretch>
        </p:blipFill>
        <p:spPr bwMode="auto">
          <a:xfrm>
            <a:off x="5734050" y="1647825"/>
            <a:ext cx="3409950" cy="3189288"/>
          </a:xfrm>
          <a:prstGeom prst="rect">
            <a:avLst/>
          </a:prstGeom>
          <a:noFill/>
          <a:ln w="9525">
            <a:noFill/>
            <a:miter lim="800000"/>
            <a:headEnd/>
            <a:tailEnd/>
          </a:ln>
        </p:spPr>
      </p:pic>
      <p:sp>
        <p:nvSpPr>
          <p:cNvPr id="59398" name="ZoneTexte 5"/>
          <p:cNvSpPr txBox="1">
            <a:spLocks noChangeArrowheads="1"/>
          </p:cNvSpPr>
          <p:nvPr/>
        </p:nvSpPr>
        <p:spPr bwMode="auto">
          <a:xfrm>
            <a:off x="1298575" y="260350"/>
            <a:ext cx="6769100" cy="39687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Le Réseau de Mesures de la Qualité des Sols (RMQS)</a:t>
            </a:r>
          </a:p>
        </p:txBody>
      </p:sp>
      <p:pic>
        <p:nvPicPr>
          <p:cNvPr id="59399" name="Picture 6" descr="logo_ GIS-SO"/>
          <p:cNvPicPr>
            <a:picLocks noChangeAspect="1" noChangeArrowheads="1"/>
          </p:cNvPicPr>
          <p:nvPr/>
        </p:nvPicPr>
        <p:blipFill>
          <a:blip r:embed="rId5"/>
          <a:srcRect/>
          <a:stretch>
            <a:fillRect/>
          </a:stretch>
        </p:blipFill>
        <p:spPr bwMode="auto">
          <a:xfrm>
            <a:off x="7904163" y="103188"/>
            <a:ext cx="874712" cy="1270000"/>
          </a:xfrm>
          <a:prstGeom prst="rect">
            <a:avLst/>
          </a:prstGeom>
          <a:noFill/>
          <a:ln w="9525">
            <a:noFill/>
            <a:miter lim="800000"/>
            <a:headEnd/>
            <a:tailEnd/>
          </a:ln>
        </p:spPr>
      </p:pic>
      <p:sp>
        <p:nvSpPr>
          <p:cNvPr id="59400"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59401"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ransition advTm="14736"/>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ZoneTexte 12"/>
          <p:cNvSpPr txBox="1">
            <a:spLocks noChangeArrowheads="1"/>
          </p:cNvSpPr>
          <p:nvPr/>
        </p:nvSpPr>
        <p:spPr bwMode="auto">
          <a:xfrm>
            <a:off x="1298575" y="4097338"/>
            <a:ext cx="6769100" cy="584200"/>
          </a:xfrm>
          <a:prstGeom prst="rect">
            <a:avLst/>
          </a:prstGeom>
          <a:noFill/>
          <a:ln w="9525">
            <a:noFill/>
            <a:miter lim="800000"/>
            <a:headEnd/>
            <a:tailEnd/>
          </a:ln>
        </p:spPr>
        <p:txBody>
          <a:bodyPr>
            <a:spAutoFit/>
          </a:bodyPr>
          <a:lstStyle/>
          <a:p>
            <a:r>
              <a:rPr lang="fr-FR" sz="3200" b="1">
                <a:solidFill>
                  <a:schemeClr val="bg1"/>
                </a:solidFill>
                <a:cs typeface="Arial" charset="0"/>
              </a:rPr>
              <a:t>InfoSol Unit: Who are we?</a:t>
            </a:r>
          </a:p>
        </p:txBody>
      </p:sp>
      <p:sp>
        <p:nvSpPr>
          <p:cNvPr id="10242" name="ZoneTexte 14"/>
          <p:cNvSpPr txBox="1">
            <a:spLocks noChangeArrowheads="1"/>
          </p:cNvSpPr>
          <p:nvPr/>
        </p:nvSpPr>
        <p:spPr bwMode="auto">
          <a:xfrm>
            <a:off x="827088" y="2849563"/>
            <a:ext cx="2376487" cy="1014412"/>
          </a:xfrm>
          <a:prstGeom prst="rect">
            <a:avLst/>
          </a:prstGeom>
          <a:noFill/>
          <a:ln w="9525">
            <a:noFill/>
            <a:miter lim="800000"/>
            <a:headEnd/>
            <a:tailEnd/>
          </a:ln>
        </p:spPr>
        <p:txBody>
          <a:bodyPr>
            <a:spAutoFit/>
          </a:bodyPr>
          <a:lstStyle/>
          <a:p>
            <a:r>
              <a:rPr lang="fr-FR" sz="6000">
                <a:solidFill>
                  <a:srgbClr val="C5DD01"/>
                </a:solidFill>
                <a:cs typeface="Arial" charset="0"/>
              </a:rPr>
              <a:t>_01</a:t>
            </a:r>
          </a:p>
        </p:txBody>
      </p:sp>
      <p:sp>
        <p:nvSpPr>
          <p:cNvPr id="10243" name="ZoneTexte 7"/>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10244" name="ZoneTexte 8"/>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ZoneTexte 14"/>
          <p:cNvSpPr txBox="1">
            <a:spLocks noChangeArrowheads="1"/>
          </p:cNvSpPr>
          <p:nvPr/>
        </p:nvSpPr>
        <p:spPr bwMode="auto">
          <a:xfrm>
            <a:off x="827088" y="2849563"/>
            <a:ext cx="2376487" cy="1014412"/>
          </a:xfrm>
          <a:prstGeom prst="rect">
            <a:avLst/>
          </a:prstGeom>
          <a:noFill/>
          <a:ln w="9525">
            <a:noFill/>
            <a:miter lim="800000"/>
            <a:headEnd/>
            <a:tailEnd/>
          </a:ln>
        </p:spPr>
        <p:txBody>
          <a:bodyPr>
            <a:spAutoFit/>
          </a:bodyPr>
          <a:lstStyle/>
          <a:p>
            <a:r>
              <a:rPr lang="fr-FR" sz="6000">
                <a:solidFill>
                  <a:srgbClr val="C5DD01"/>
                </a:solidFill>
                <a:cs typeface="Arial" charset="0"/>
              </a:rPr>
              <a:t>_02.3</a:t>
            </a:r>
          </a:p>
        </p:txBody>
      </p:sp>
      <p:sp>
        <p:nvSpPr>
          <p:cNvPr id="61442" name="ZoneTexte 7"/>
          <p:cNvSpPr txBox="1">
            <a:spLocks noChangeArrowheads="1"/>
          </p:cNvSpPr>
          <p:nvPr/>
        </p:nvSpPr>
        <p:spPr bwMode="auto">
          <a:xfrm>
            <a:off x="1298575" y="4859338"/>
            <a:ext cx="6769100" cy="646112"/>
          </a:xfrm>
          <a:prstGeom prst="rect">
            <a:avLst/>
          </a:prstGeom>
          <a:noFill/>
          <a:ln w="9525">
            <a:noFill/>
            <a:miter lim="800000"/>
            <a:headEnd/>
            <a:tailEnd/>
          </a:ln>
        </p:spPr>
        <p:txBody>
          <a:bodyPr>
            <a:spAutoFit/>
          </a:bodyPr>
          <a:lstStyle/>
          <a:p>
            <a:r>
              <a:rPr lang="fr-FR" b="1">
                <a:solidFill>
                  <a:srgbClr val="C5DD01"/>
                </a:solidFill>
                <a:cs typeface="Arial" charset="0"/>
              </a:rPr>
              <a:t>Soil Test Database</a:t>
            </a:r>
          </a:p>
          <a:p>
            <a:r>
              <a:rPr lang="fr-FR" b="1">
                <a:solidFill>
                  <a:srgbClr val="C5DD01"/>
                </a:solidFill>
                <a:cs typeface="Arial" charset="0"/>
              </a:rPr>
              <a:t>Trace Element Database</a:t>
            </a:r>
          </a:p>
        </p:txBody>
      </p:sp>
      <p:sp>
        <p:nvSpPr>
          <p:cNvPr id="61443" name="ZoneTexte 12"/>
          <p:cNvSpPr txBox="1">
            <a:spLocks noChangeArrowheads="1"/>
          </p:cNvSpPr>
          <p:nvPr/>
        </p:nvSpPr>
        <p:spPr bwMode="auto">
          <a:xfrm>
            <a:off x="1298575" y="4097338"/>
            <a:ext cx="6769100" cy="584200"/>
          </a:xfrm>
          <a:prstGeom prst="rect">
            <a:avLst/>
          </a:prstGeom>
          <a:noFill/>
          <a:ln w="9525">
            <a:noFill/>
            <a:miter lim="800000"/>
            <a:headEnd/>
            <a:tailEnd/>
          </a:ln>
        </p:spPr>
        <p:txBody>
          <a:bodyPr>
            <a:spAutoFit/>
          </a:bodyPr>
          <a:lstStyle/>
          <a:p>
            <a:r>
              <a:rPr lang="fr-FR" sz="3200" b="1">
                <a:solidFill>
                  <a:schemeClr val="bg1"/>
                </a:solidFill>
                <a:cs typeface="Arial" charset="0"/>
              </a:rPr>
              <a:t>The GIS Sol programmes</a:t>
            </a:r>
          </a:p>
        </p:txBody>
      </p:sp>
      <p:sp>
        <p:nvSpPr>
          <p:cNvPr id="61444"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61445"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62466" name="ZoneTexte 9"/>
          <p:cNvSpPr txBox="1">
            <a:spLocks noChangeArrowheads="1"/>
          </p:cNvSpPr>
          <p:nvPr/>
        </p:nvSpPr>
        <p:spPr bwMode="auto">
          <a:xfrm>
            <a:off x="1096963" y="784225"/>
            <a:ext cx="6769100" cy="338138"/>
          </a:xfrm>
          <a:prstGeom prst="rect">
            <a:avLst/>
          </a:prstGeom>
          <a:solidFill>
            <a:schemeClr val="bg1"/>
          </a:solidFill>
          <a:ln w="9525">
            <a:noFill/>
            <a:miter lim="800000"/>
            <a:headEnd/>
            <a:tailEnd/>
          </a:ln>
        </p:spPr>
        <p:txBody>
          <a:bodyPr>
            <a:spAutoFit/>
          </a:bodyPr>
          <a:lstStyle/>
          <a:p>
            <a:pPr algn="r"/>
            <a:r>
              <a:rPr lang="fr-FR" sz="1600" b="1">
                <a:solidFill>
                  <a:srgbClr val="C5DD01"/>
                </a:solidFill>
                <a:cs typeface="Arial" charset="0"/>
              </a:rPr>
              <a:t>« Re-use soil tests not intended for monitoring »</a:t>
            </a:r>
          </a:p>
        </p:txBody>
      </p:sp>
      <p:pic>
        <p:nvPicPr>
          <p:cNvPr id="62467"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62468" name="Rectangle 12"/>
          <p:cNvSpPr>
            <a:spLocks noChangeArrowheads="1"/>
          </p:cNvSpPr>
          <p:nvPr/>
        </p:nvSpPr>
        <p:spPr bwMode="auto">
          <a:xfrm rot="5400000">
            <a:off x="643731" y="3529807"/>
            <a:ext cx="333375" cy="550862"/>
          </a:xfrm>
          <a:prstGeom prst="rect">
            <a:avLst/>
          </a:prstGeom>
          <a:solidFill>
            <a:schemeClr val="bg1"/>
          </a:solidFill>
          <a:ln w="9525">
            <a:noFill/>
            <a:miter lim="800000"/>
            <a:headEnd/>
            <a:tailEnd/>
          </a:ln>
        </p:spPr>
        <p:txBody>
          <a:bodyPr wrap="none" anchor="ctr"/>
          <a:lstStyle/>
          <a:p>
            <a:endParaRPr lang="fr-FR">
              <a:solidFill>
                <a:srgbClr val="000000"/>
              </a:solidFill>
            </a:endParaRPr>
          </a:p>
        </p:txBody>
      </p:sp>
      <p:pic>
        <p:nvPicPr>
          <p:cNvPr id="62469" name="Picture 2" descr="C:\Users\nsaby\AppData\Local\Temp\2013.01_densité analyses bdat tot-1.jpg"/>
          <p:cNvPicPr>
            <a:picLocks noChangeAspect="1" noChangeArrowheads="1"/>
          </p:cNvPicPr>
          <p:nvPr/>
        </p:nvPicPr>
        <p:blipFill>
          <a:blip r:embed="rId4"/>
          <a:srcRect/>
          <a:stretch>
            <a:fillRect/>
          </a:stretch>
        </p:blipFill>
        <p:spPr bwMode="auto">
          <a:xfrm>
            <a:off x="115888" y="1809750"/>
            <a:ext cx="4217987" cy="3995738"/>
          </a:xfrm>
          <a:prstGeom prst="rect">
            <a:avLst/>
          </a:prstGeom>
          <a:noFill/>
          <a:ln w="9525">
            <a:noFill/>
            <a:miter lim="800000"/>
            <a:headEnd/>
            <a:tailEnd/>
          </a:ln>
        </p:spPr>
      </p:pic>
      <p:sp>
        <p:nvSpPr>
          <p:cNvPr id="2" name="Rectangle 1"/>
          <p:cNvSpPr/>
          <p:nvPr/>
        </p:nvSpPr>
        <p:spPr>
          <a:xfrm>
            <a:off x="0" y="3357563"/>
            <a:ext cx="811213" cy="151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pic>
        <p:nvPicPr>
          <p:cNvPr id="62471" name="Picture 3" descr="C:\Users\nsaby\AppData\Local\Temp\2013.01_densité analyses bdat tot-2.jpg"/>
          <p:cNvPicPr>
            <a:picLocks noChangeAspect="1" noChangeArrowheads="1"/>
          </p:cNvPicPr>
          <p:nvPr/>
        </p:nvPicPr>
        <p:blipFill>
          <a:blip r:embed="rId5"/>
          <a:srcRect/>
          <a:stretch>
            <a:fillRect/>
          </a:stretch>
        </p:blipFill>
        <p:spPr bwMode="auto">
          <a:xfrm>
            <a:off x="4302125" y="3805238"/>
            <a:ext cx="2438400" cy="2246312"/>
          </a:xfrm>
          <a:prstGeom prst="rect">
            <a:avLst/>
          </a:prstGeom>
          <a:noFill/>
          <a:ln w="9525">
            <a:noFill/>
            <a:miter lim="800000"/>
            <a:headEnd/>
            <a:tailEnd/>
          </a:ln>
        </p:spPr>
      </p:pic>
      <p:sp>
        <p:nvSpPr>
          <p:cNvPr id="62472" name="Rectangle 9"/>
          <p:cNvSpPr>
            <a:spLocks noChangeArrowheads="1"/>
          </p:cNvSpPr>
          <p:nvPr/>
        </p:nvSpPr>
        <p:spPr bwMode="auto">
          <a:xfrm>
            <a:off x="4643438" y="1516063"/>
            <a:ext cx="4165600" cy="1985962"/>
          </a:xfrm>
          <a:prstGeom prst="rect">
            <a:avLst/>
          </a:prstGeom>
          <a:noFill/>
          <a:ln w="9525">
            <a:noFill/>
            <a:miter lim="800000"/>
            <a:headEnd/>
            <a:tailEnd/>
          </a:ln>
        </p:spPr>
        <p:txBody>
          <a:bodyPr lIns="92075" tIns="46038" rIns="92075" bIns="46038">
            <a:spAutoFit/>
          </a:bodyPr>
          <a:lstStyle/>
          <a:p>
            <a:pPr defTabSz="762000">
              <a:spcAft>
                <a:spcPts val="600"/>
              </a:spcAft>
              <a:buFontTx/>
              <a:buChar char="•"/>
            </a:pPr>
            <a:r>
              <a:rPr lang="fr-FR" b="1">
                <a:solidFill>
                  <a:srgbClr val="000000"/>
                </a:solidFill>
                <a:cs typeface="Arial" charset="0"/>
              </a:rPr>
              <a:t> Soil test requested by farmers </a:t>
            </a:r>
            <a:r>
              <a:rPr lang="fr-FR">
                <a:solidFill>
                  <a:srgbClr val="000000"/>
                </a:solidFill>
                <a:cs typeface="Arial" charset="0"/>
              </a:rPr>
              <a:t>(~250 000 tests each year)</a:t>
            </a:r>
          </a:p>
          <a:p>
            <a:pPr defTabSz="762000">
              <a:spcAft>
                <a:spcPts val="600"/>
              </a:spcAft>
              <a:buFontTx/>
              <a:buChar char="•"/>
            </a:pPr>
            <a:r>
              <a:rPr lang="fr-FR" b="1">
                <a:solidFill>
                  <a:srgbClr val="000000"/>
                </a:solidFill>
                <a:cs typeface="Arial" charset="0"/>
              </a:rPr>
              <a:t> Agronomic</a:t>
            </a:r>
            <a:r>
              <a:rPr lang="fr-FR">
                <a:solidFill>
                  <a:srgbClr val="000000"/>
                </a:solidFill>
                <a:cs typeface="Arial" charset="0"/>
              </a:rPr>
              <a:t> soil parameters</a:t>
            </a:r>
            <a:endParaRPr lang="fr-FR" b="1">
              <a:solidFill>
                <a:srgbClr val="000000"/>
              </a:solidFill>
              <a:cs typeface="Arial" charset="0"/>
            </a:endParaRPr>
          </a:p>
          <a:p>
            <a:pPr defTabSz="762000">
              <a:spcAft>
                <a:spcPts val="600"/>
              </a:spcAft>
              <a:buFontTx/>
              <a:buChar char="•"/>
            </a:pPr>
            <a:r>
              <a:rPr lang="fr-FR">
                <a:solidFill>
                  <a:srgbClr val="000000"/>
                </a:solidFill>
                <a:cs typeface="Arial" charset="0"/>
              </a:rPr>
              <a:t> Collected from the laboratories approved by the ministry of agriculture</a:t>
            </a:r>
          </a:p>
          <a:p>
            <a:pPr defTabSz="762000">
              <a:spcAft>
                <a:spcPts val="600"/>
              </a:spcAft>
              <a:buFontTx/>
              <a:buChar char="•"/>
            </a:pPr>
            <a:r>
              <a:rPr lang="fr-FR">
                <a:solidFill>
                  <a:srgbClr val="000000"/>
                </a:solidFill>
                <a:cs typeface="Arial" charset="0"/>
              </a:rPr>
              <a:t> </a:t>
            </a:r>
            <a:r>
              <a:rPr lang="fr-FR" b="1">
                <a:solidFill>
                  <a:srgbClr val="000000"/>
                </a:solidFill>
                <a:cs typeface="Arial" charset="0"/>
              </a:rPr>
              <a:t>Collected</a:t>
            </a:r>
            <a:r>
              <a:rPr lang="fr-FR">
                <a:solidFill>
                  <a:srgbClr val="000000"/>
                </a:solidFill>
                <a:cs typeface="Arial" charset="0"/>
              </a:rPr>
              <a:t> from 1990</a:t>
            </a:r>
          </a:p>
        </p:txBody>
      </p:sp>
      <p:sp>
        <p:nvSpPr>
          <p:cNvPr id="62473" name="Rectangle 9"/>
          <p:cNvSpPr>
            <a:spLocks noChangeArrowheads="1"/>
          </p:cNvSpPr>
          <p:nvPr/>
        </p:nvSpPr>
        <p:spPr bwMode="auto">
          <a:xfrm>
            <a:off x="6918325" y="4070350"/>
            <a:ext cx="1882775" cy="1077913"/>
          </a:xfrm>
          <a:prstGeom prst="rect">
            <a:avLst/>
          </a:prstGeom>
          <a:noFill/>
          <a:ln w="9525">
            <a:noFill/>
            <a:miter lim="800000"/>
            <a:headEnd/>
            <a:tailEnd/>
          </a:ln>
        </p:spPr>
        <p:txBody>
          <a:bodyPr lIns="92075" tIns="46038" rIns="92075" bIns="46038">
            <a:spAutoFit/>
          </a:bodyPr>
          <a:lstStyle/>
          <a:p>
            <a:pPr marL="285750" indent="-285750" defTabSz="762000">
              <a:buFont typeface="Wingdings" pitchFamily="2" charset="2"/>
              <a:buChar char="ü"/>
            </a:pPr>
            <a:r>
              <a:rPr lang="fr-FR" sz="1600" i="1">
                <a:solidFill>
                  <a:srgbClr val="000000"/>
                </a:solidFill>
                <a:cs typeface="Arial" charset="0"/>
              </a:rPr>
              <a:t> </a:t>
            </a:r>
            <a:r>
              <a:rPr lang="fr-FR" sz="1600" b="1" i="1">
                <a:solidFill>
                  <a:srgbClr val="000000"/>
                </a:solidFill>
                <a:cs typeface="Arial" charset="0"/>
              </a:rPr>
              <a:t>1 800 000 </a:t>
            </a:r>
            <a:r>
              <a:rPr lang="fr-FR" sz="1600" i="1">
                <a:solidFill>
                  <a:srgbClr val="000000"/>
                </a:solidFill>
                <a:cs typeface="Arial" charset="0"/>
              </a:rPr>
              <a:t>soil samples</a:t>
            </a:r>
          </a:p>
          <a:p>
            <a:pPr marL="285750" indent="-285750" defTabSz="762000">
              <a:buFont typeface="Wingdings" pitchFamily="2" charset="2"/>
              <a:buChar char="ü"/>
            </a:pPr>
            <a:r>
              <a:rPr lang="fr-FR" sz="1600" b="1" i="1">
                <a:solidFill>
                  <a:srgbClr val="000000"/>
                </a:solidFill>
                <a:cs typeface="Arial" charset="0"/>
              </a:rPr>
              <a:t> 19 000 000 </a:t>
            </a:r>
            <a:r>
              <a:rPr lang="fr-FR" sz="1600" i="1">
                <a:solidFill>
                  <a:srgbClr val="000000"/>
                </a:solidFill>
                <a:cs typeface="Arial" charset="0"/>
              </a:rPr>
              <a:t>soil test values</a:t>
            </a:r>
          </a:p>
        </p:txBody>
      </p:sp>
      <p:cxnSp>
        <p:nvCxnSpPr>
          <p:cNvPr id="62474" name="Connecteur droit 24"/>
          <p:cNvCxnSpPr>
            <a:cxnSpLocks noChangeShapeType="1"/>
          </p:cNvCxnSpPr>
          <p:nvPr/>
        </p:nvCxnSpPr>
        <p:spPr bwMode="auto">
          <a:xfrm>
            <a:off x="6924675" y="4132263"/>
            <a:ext cx="0" cy="1100137"/>
          </a:xfrm>
          <a:prstGeom prst="line">
            <a:avLst/>
          </a:prstGeom>
          <a:noFill/>
          <a:ln w="38100" algn="ctr">
            <a:solidFill>
              <a:srgbClr val="F2B11E"/>
            </a:solidFill>
            <a:round/>
            <a:headEnd/>
            <a:tailEnd/>
          </a:ln>
        </p:spPr>
      </p:cxnSp>
      <p:sp>
        <p:nvSpPr>
          <p:cNvPr id="62475"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62476"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2"/>
          <a:srcRect/>
          <a:stretch>
            <a:fillRect/>
          </a:stretch>
        </p:blipFill>
        <p:spPr bwMode="auto">
          <a:xfrm>
            <a:off x="641350" y="1306513"/>
            <a:ext cx="7380288" cy="4627562"/>
          </a:xfrm>
          <a:prstGeom prst="rect">
            <a:avLst/>
          </a:prstGeom>
          <a:noFill/>
          <a:ln w="9525">
            <a:noFill/>
            <a:miter lim="800000"/>
            <a:headEnd/>
            <a:tailEnd/>
          </a:ln>
        </p:spPr>
      </p:pic>
      <p:sp>
        <p:nvSpPr>
          <p:cNvPr id="64514" name="AutoShape 2" descr="mailbox://C:/Users/nsaby/AppData/Roaming/Thunderbird/Profiles/hwlqmf5w.default/Mail/orleans.inra.fr/Inbox?number=1919640410&amp;part=1.2.2&amp;filename=hhdjdgeg.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solidFill>
                <a:srgbClr val="000000"/>
              </a:solidFill>
            </a:endParaRPr>
          </a:p>
        </p:txBody>
      </p:sp>
      <p:sp>
        <p:nvSpPr>
          <p:cNvPr id="64515" name="ZoneTexte 3"/>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64516" name="ZoneTexte 4"/>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Amount of soil tests</a:t>
            </a:r>
          </a:p>
        </p:txBody>
      </p:sp>
      <p:sp>
        <p:nvSpPr>
          <p:cNvPr id="3" name="ZoneTexte 2"/>
          <p:cNvSpPr txBox="1"/>
          <p:nvPr/>
        </p:nvSpPr>
        <p:spPr>
          <a:xfrm>
            <a:off x="4932040" y="889933"/>
            <a:ext cx="3384376" cy="646331"/>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fr-FR" b="1" dirty="0">
                <a:ln>
                  <a:solidFill>
                    <a:srgbClr val="F79646">
                      <a:lumMod val="40000"/>
                      <a:lumOff val="60000"/>
                    </a:srgbClr>
                  </a:solidFill>
                </a:ln>
                <a:solidFill>
                  <a:prstClr val="white"/>
                </a:solidFill>
                <a:latin typeface="Arial" pitchFamily="34" charset="0"/>
                <a:cs typeface="Arial" pitchFamily="34" charset="0"/>
              </a:rPr>
              <a:t>2 millions </a:t>
            </a:r>
            <a:r>
              <a:rPr lang="fr-FR" b="1" dirty="0" err="1">
                <a:ln>
                  <a:solidFill>
                    <a:srgbClr val="F79646">
                      <a:lumMod val="40000"/>
                      <a:lumOff val="60000"/>
                    </a:srgbClr>
                  </a:solidFill>
                </a:ln>
                <a:solidFill>
                  <a:prstClr val="white"/>
                </a:solidFill>
                <a:latin typeface="Arial" pitchFamily="34" charset="0"/>
                <a:cs typeface="Arial" pitchFamily="34" charset="0"/>
              </a:rPr>
              <a:t>samples</a:t>
            </a:r>
            <a:r>
              <a:rPr lang="fr-FR" b="1" dirty="0">
                <a:ln>
                  <a:solidFill>
                    <a:srgbClr val="F79646">
                      <a:lumMod val="40000"/>
                      <a:lumOff val="60000"/>
                    </a:srgbClr>
                  </a:solidFill>
                </a:ln>
                <a:solidFill>
                  <a:prstClr val="white"/>
                </a:solidFill>
                <a:latin typeface="Arial" pitchFamily="34" charset="0"/>
                <a:cs typeface="Arial" pitchFamily="34" charset="0"/>
              </a:rPr>
              <a:t> </a:t>
            </a:r>
            <a:r>
              <a:rPr lang="fr-FR" b="1" dirty="0" err="1">
                <a:ln>
                  <a:solidFill>
                    <a:srgbClr val="F79646">
                      <a:lumMod val="40000"/>
                      <a:lumOff val="60000"/>
                    </a:srgbClr>
                  </a:solidFill>
                </a:ln>
                <a:solidFill>
                  <a:prstClr val="white"/>
                </a:solidFill>
                <a:latin typeface="Arial" pitchFamily="34" charset="0"/>
                <a:cs typeface="Arial" pitchFamily="34" charset="0"/>
              </a:rPr>
              <a:t>coming</a:t>
            </a:r>
            <a:r>
              <a:rPr lang="fr-FR" b="1" dirty="0">
                <a:ln>
                  <a:solidFill>
                    <a:srgbClr val="F79646">
                      <a:lumMod val="40000"/>
                      <a:lumOff val="60000"/>
                    </a:srgbClr>
                  </a:solidFill>
                </a:ln>
                <a:solidFill>
                  <a:prstClr val="white"/>
                </a:solidFill>
                <a:latin typeface="Arial" pitchFamily="34" charset="0"/>
                <a:cs typeface="Arial" pitchFamily="34" charset="0"/>
              </a:rPr>
              <a:t> </a:t>
            </a:r>
            <a:r>
              <a:rPr lang="fr-FR" b="1" dirty="0" err="1">
                <a:ln>
                  <a:solidFill>
                    <a:srgbClr val="F79646">
                      <a:lumMod val="40000"/>
                      <a:lumOff val="60000"/>
                    </a:srgbClr>
                  </a:solidFill>
                </a:ln>
                <a:solidFill>
                  <a:prstClr val="white"/>
                </a:solidFill>
                <a:latin typeface="Arial" pitchFamily="34" charset="0"/>
                <a:cs typeface="Arial" pitchFamily="34" charset="0"/>
              </a:rPr>
              <a:t>soon</a:t>
            </a:r>
            <a:r>
              <a:rPr lang="fr-FR" b="1" dirty="0">
                <a:ln>
                  <a:solidFill>
                    <a:srgbClr val="F79646">
                      <a:lumMod val="40000"/>
                      <a:lumOff val="60000"/>
                    </a:srgbClr>
                  </a:solidFill>
                </a:ln>
                <a:solidFill>
                  <a:prstClr val="white"/>
                </a:solidFill>
                <a:latin typeface="Arial" pitchFamily="34" charset="0"/>
                <a:cs typeface="Arial" pitchFamily="34" charset="0"/>
              </a:rPr>
              <a:t> !</a:t>
            </a:r>
            <a:endParaRPr lang="fr-FR" b="1" dirty="0">
              <a:ln>
                <a:solidFill>
                  <a:srgbClr val="F79646">
                    <a:lumMod val="40000"/>
                    <a:lumOff val="60000"/>
                  </a:srgbClr>
                </a:solidFill>
              </a:ln>
              <a:solidFill>
                <a:prstClr val="white"/>
              </a:solidFill>
            </a:endParaRPr>
          </a:p>
        </p:txBody>
      </p:sp>
      <p:sp>
        <p:nvSpPr>
          <p:cNvPr id="64518"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64519"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65538" name="ZoneTexte 5"/>
          <p:cNvSpPr txBox="1">
            <a:spLocks noChangeArrowheads="1"/>
          </p:cNvSpPr>
          <p:nvPr/>
        </p:nvSpPr>
        <p:spPr bwMode="auto">
          <a:xfrm>
            <a:off x="1298575" y="260350"/>
            <a:ext cx="6769100" cy="708025"/>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des Elements Traces Métalliques (BDETM)</a:t>
            </a:r>
          </a:p>
        </p:txBody>
      </p:sp>
      <p:sp>
        <p:nvSpPr>
          <p:cNvPr id="65539" name="Rectangle 9"/>
          <p:cNvSpPr>
            <a:spLocks noChangeArrowheads="1"/>
          </p:cNvSpPr>
          <p:nvPr/>
        </p:nvSpPr>
        <p:spPr bwMode="auto">
          <a:xfrm>
            <a:off x="4494213" y="1776413"/>
            <a:ext cx="4165600" cy="1092200"/>
          </a:xfrm>
          <a:prstGeom prst="rect">
            <a:avLst/>
          </a:prstGeom>
          <a:noFill/>
          <a:ln w="9525">
            <a:noFill/>
            <a:miter lim="800000"/>
            <a:headEnd/>
            <a:tailEnd/>
          </a:ln>
        </p:spPr>
        <p:txBody>
          <a:bodyPr lIns="92075" tIns="46038" rIns="92075" bIns="46038">
            <a:spAutoFit/>
          </a:bodyPr>
          <a:lstStyle/>
          <a:p>
            <a:pPr defTabSz="762000">
              <a:spcAft>
                <a:spcPts val="600"/>
              </a:spcAft>
              <a:buFontTx/>
              <a:buChar char="•"/>
            </a:pPr>
            <a:r>
              <a:rPr lang="fr-FR" sz="2000" b="1">
                <a:solidFill>
                  <a:srgbClr val="000000"/>
                </a:solidFill>
                <a:cs typeface="Arial" charset="0"/>
              </a:rPr>
              <a:t> </a:t>
            </a:r>
            <a:r>
              <a:rPr lang="fr-FR" sz="2000">
                <a:solidFill>
                  <a:srgbClr val="000000"/>
                </a:solidFill>
                <a:cs typeface="Arial" charset="0"/>
              </a:rPr>
              <a:t>Analyses</a:t>
            </a:r>
            <a:r>
              <a:rPr lang="fr-FR" sz="2000" b="1">
                <a:solidFill>
                  <a:srgbClr val="000000"/>
                </a:solidFill>
                <a:cs typeface="Arial" charset="0"/>
              </a:rPr>
              <a:t> prescribed </a:t>
            </a:r>
            <a:r>
              <a:rPr lang="fr-FR" sz="2000">
                <a:solidFill>
                  <a:srgbClr val="000000"/>
                </a:solidFill>
                <a:cs typeface="Arial" charset="0"/>
              </a:rPr>
              <a:t>previous to sewage sludge application</a:t>
            </a:r>
          </a:p>
          <a:p>
            <a:pPr defTabSz="762000">
              <a:spcAft>
                <a:spcPts val="600"/>
              </a:spcAft>
              <a:buFontTx/>
              <a:buChar char="•"/>
            </a:pPr>
            <a:r>
              <a:rPr lang="fr-FR" sz="2000" b="1">
                <a:solidFill>
                  <a:srgbClr val="000000"/>
                </a:solidFill>
                <a:cs typeface="Arial" charset="0"/>
              </a:rPr>
              <a:t> 2 campaigns </a:t>
            </a:r>
            <a:r>
              <a:rPr lang="fr-FR" sz="2000">
                <a:solidFill>
                  <a:srgbClr val="000000"/>
                </a:solidFill>
                <a:cs typeface="Arial" charset="0"/>
              </a:rPr>
              <a:t>(1998, 2008)</a:t>
            </a:r>
          </a:p>
        </p:txBody>
      </p:sp>
      <p:sp>
        <p:nvSpPr>
          <p:cNvPr id="65540" name="Rectangle 9"/>
          <p:cNvSpPr>
            <a:spLocks noChangeArrowheads="1"/>
          </p:cNvSpPr>
          <p:nvPr/>
        </p:nvSpPr>
        <p:spPr bwMode="auto">
          <a:xfrm>
            <a:off x="6918325" y="4070350"/>
            <a:ext cx="1901825" cy="1077913"/>
          </a:xfrm>
          <a:prstGeom prst="rect">
            <a:avLst/>
          </a:prstGeom>
          <a:noFill/>
          <a:ln w="9525">
            <a:noFill/>
            <a:miter lim="800000"/>
            <a:headEnd/>
            <a:tailEnd/>
          </a:ln>
        </p:spPr>
        <p:txBody>
          <a:bodyPr lIns="92075" tIns="46038" rIns="92075" bIns="46038">
            <a:spAutoFit/>
          </a:bodyPr>
          <a:lstStyle/>
          <a:p>
            <a:pPr marL="285750" indent="-285750" defTabSz="762000">
              <a:buFont typeface="Wingdings" pitchFamily="2" charset="2"/>
              <a:buChar char="ü"/>
            </a:pPr>
            <a:r>
              <a:rPr lang="fr-FR" sz="1600" i="1">
                <a:solidFill>
                  <a:srgbClr val="000000"/>
                </a:solidFill>
                <a:cs typeface="Arial" charset="0"/>
              </a:rPr>
              <a:t> </a:t>
            </a:r>
            <a:r>
              <a:rPr lang="fr-FR" sz="1600" b="1" i="1">
                <a:solidFill>
                  <a:srgbClr val="000000"/>
                </a:solidFill>
                <a:cs typeface="Arial" charset="0"/>
              </a:rPr>
              <a:t>74 000 </a:t>
            </a:r>
            <a:r>
              <a:rPr lang="fr-FR" sz="1600" i="1">
                <a:solidFill>
                  <a:srgbClr val="000000"/>
                </a:solidFill>
                <a:cs typeface="Arial" charset="0"/>
              </a:rPr>
              <a:t>soil samples</a:t>
            </a:r>
          </a:p>
          <a:p>
            <a:pPr marL="285750" indent="-285750" defTabSz="762000">
              <a:buFont typeface="Wingdings" pitchFamily="2" charset="2"/>
              <a:buChar char="ü"/>
            </a:pPr>
            <a:r>
              <a:rPr lang="fr-FR" sz="1600" b="1" i="1">
                <a:solidFill>
                  <a:srgbClr val="000000"/>
                </a:solidFill>
                <a:cs typeface="Arial" charset="0"/>
              </a:rPr>
              <a:t> 520 000 </a:t>
            </a:r>
            <a:r>
              <a:rPr lang="fr-FR" sz="1600" i="1">
                <a:solidFill>
                  <a:srgbClr val="000000"/>
                </a:solidFill>
                <a:cs typeface="Arial" charset="0"/>
              </a:rPr>
              <a:t>soil test values</a:t>
            </a:r>
          </a:p>
        </p:txBody>
      </p:sp>
      <p:cxnSp>
        <p:nvCxnSpPr>
          <p:cNvPr id="65541" name="Connecteur droit 24"/>
          <p:cNvCxnSpPr>
            <a:cxnSpLocks noChangeShapeType="1"/>
          </p:cNvCxnSpPr>
          <p:nvPr/>
        </p:nvCxnSpPr>
        <p:spPr bwMode="auto">
          <a:xfrm>
            <a:off x="6924675" y="4132263"/>
            <a:ext cx="0" cy="1100137"/>
          </a:xfrm>
          <a:prstGeom prst="line">
            <a:avLst/>
          </a:prstGeom>
          <a:noFill/>
          <a:ln w="38100" algn="ctr">
            <a:solidFill>
              <a:srgbClr val="F2B11E"/>
            </a:solidFill>
            <a:round/>
            <a:headEnd/>
            <a:tailEnd/>
          </a:ln>
        </p:spPr>
      </p:cxnSp>
      <p:pic>
        <p:nvPicPr>
          <p:cNvPr id="65542" name="Picture 19" descr="nbre d'ana par dep"/>
          <p:cNvPicPr>
            <a:picLocks noChangeAspect="1" noChangeArrowheads="1"/>
          </p:cNvPicPr>
          <p:nvPr/>
        </p:nvPicPr>
        <p:blipFill>
          <a:blip r:embed="rId4"/>
          <a:srcRect t="5112" b="28430"/>
          <a:stretch>
            <a:fillRect/>
          </a:stretch>
        </p:blipFill>
        <p:spPr bwMode="auto">
          <a:xfrm>
            <a:off x="338138" y="2233613"/>
            <a:ext cx="3436937" cy="3232150"/>
          </a:xfrm>
          <a:prstGeom prst="rect">
            <a:avLst/>
          </a:prstGeom>
          <a:noFill/>
          <a:ln w="9525">
            <a:noFill/>
            <a:miter lim="800000"/>
            <a:headEnd/>
            <a:tailEnd/>
          </a:ln>
        </p:spPr>
      </p:pic>
      <p:pic>
        <p:nvPicPr>
          <p:cNvPr id="65543" name="Picture 20" descr="nbre d'ana par dep"/>
          <p:cNvPicPr>
            <a:picLocks noChangeAspect="1" noChangeArrowheads="1"/>
          </p:cNvPicPr>
          <p:nvPr/>
        </p:nvPicPr>
        <p:blipFill>
          <a:blip r:embed="rId4">
            <a:clrChange>
              <a:clrFrom>
                <a:srgbClr val="FFFFFF"/>
              </a:clrFrom>
              <a:clrTo>
                <a:srgbClr val="FFFFFF">
                  <a:alpha val="0"/>
                </a:srgbClr>
              </a:clrTo>
            </a:clrChange>
          </a:blip>
          <a:srcRect t="48277" r="76085" b="35406"/>
          <a:stretch>
            <a:fillRect/>
          </a:stretch>
        </p:blipFill>
        <p:spPr bwMode="auto">
          <a:xfrm>
            <a:off x="3938588" y="3965575"/>
            <a:ext cx="1770062" cy="1709738"/>
          </a:xfrm>
          <a:prstGeom prst="rect">
            <a:avLst/>
          </a:prstGeom>
          <a:noFill/>
          <a:ln w="9525">
            <a:noFill/>
            <a:miter lim="800000"/>
            <a:headEnd/>
            <a:tailEnd/>
          </a:ln>
        </p:spPr>
      </p:pic>
      <p:sp>
        <p:nvSpPr>
          <p:cNvPr id="65544" name="ZoneTexte 12"/>
          <p:cNvSpPr txBox="1">
            <a:spLocks noChangeArrowheads="1"/>
          </p:cNvSpPr>
          <p:nvPr/>
        </p:nvSpPr>
        <p:spPr bwMode="auto">
          <a:xfrm>
            <a:off x="1285875" y="1001713"/>
            <a:ext cx="6769100" cy="339725"/>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 Re-use soil tests not intended for monitoring »</a:t>
            </a:r>
          </a:p>
        </p:txBody>
      </p:sp>
      <p:sp>
        <p:nvSpPr>
          <p:cNvPr id="65545"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65546"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41"/>
          <p:cNvGrpSpPr>
            <a:grpSpLocks/>
          </p:cNvGrpSpPr>
          <p:nvPr/>
        </p:nvGrpSpPr>
        <p:grpSpPr bwMode="auto">
          <a:xfrm>
            <a:off x="846138" y="1255713"/>
            <a:ext cx="7435850" cy="4724400"/>
            <a:chOff x="96" y="720"/>
            <a:chExt cx="4944" cy="3504"/>
          </a:xfrm>
        </p:grpSpPr>
        <p:sp>
          <p:nvSpPr>
            <p:cNvPr id="67594" name="AutoShape 42"/>
            <p:cNvSpPr>
              <a:spLocks noChangeArrowheads="1"/>
            </p:cNvSpPr>
            <p:nvPr/>
          </p:nvSpPr>
          <p:spPr bwMode="auto">
            <a:xfrm>
              <a:off x="3888" y="864"/>
              <a:ext cx="1104" cy="432"/>
            </a:xfrm>
            <a:prstGeom prst="flowChartAlternateProcess">
              <a:avLst/>
            </a:prstGeom>
            <a:solidFill>
              <a:srgbClr val="CCFFCC"/>
            </a:solidFill>
            <a:ln w="9525">
              <a:solidFill>
                <a:schemeClr val="tx1"/>
              </a:solidFill>
              <a:miter lim="800000"/>
              <a:headEnd/>
              <a:tailEnd/>
            </a:ln>
          </p:spPr>
          <p:txBody>
            <a:bodyPr wrap="none" anchor="ctr"/>
            <a:lstStyle/>
            <a:p>
              <a:endParaRPr lang="fr-FR" sz="1600">
                <a:cs typeface="Arial" charset="0"/>
              </a:endParaRPr>
            </a:p>
          </p:txBody>
        </p:sp>
        <p:sp>
          <p:nvSpPr>
            <p:cNvPr id="67595" name="Text Box 43"/>
            <p:cNvSpPr txBox="1">
              <a:spLocks noChangeArrowheads="1"/>
            </p:cNvSpPr>
            <p:nvPr/>
          </p:nvSpPr>
          <p:spPr bwMode="auto">
            <a:xfrm>
              <a:off x="3888" y="864"/>
              <a:ext cx="1152" cy="388"/>
            </a:xfrm>
            <a:prstGeom prst="rect">
              <a:avLst/>
            </a:prstGeom>
            <a:noFill/>
            <a:ln w="9525">
              <a:noFill/>
              <a:miter lim="800000"/>
              <a:headEnd/>
              <a:tailEnd/>
            </a:ln>
          </p:spPr>
          <p:txBody>
            <a:bodyPr>
              <a:spAutoFit/>
            </a:bodyPr>
            <a:lstStyle/>
            <a:p>
              <a:pPr algn="ctr" eaLnBrk="0" hangingPunct="0">
                <a:spcBef>
                  <a:spcPct val="50000"/>
                </a:spcBef>
              </a:pPr>
              <a:r>
                <a:rPr lang="en-GB" sz="1400" b="1">
                  <a:cs typeface="Arial" charset="0"/>
                </a:rPr>
                <a:t>Data from laboratories</a:t>
              </a:r>
            </a:p>
          </p:txBody>
        </p:sp>
        <p:sp>
          <p:nvSpPr>
            <p:cNvPr id="67596" name="Line 44"/>
            <p:cNvSpPr>
              <a:spLocks noChangeShapeType="1"/>
            </p:cNvSpPr>
            <p:nvPr/>
          </p:nvSpPr>
          <p:spPr bwMode="auto">
            <a:xfrm flipH="1">
              <a:off x="3504" y="1056"/>
              <a:ext cx="384" cy="0"/>
            </a:xfrm>
            <a:prstGeom prst="line">
              <a:avLst/>
            </a:prstGeom>
            <a:noFill/>
            <a:ln w="19050">
              <a:solidFill>
                <a:schemeClr val="tx1"/>
              </a:solidFill>
              <a:round/>
              <a:headEnd/>
              <a:tailEnd type="triangle" w="med" len="lg"/>
            </a:ln>
          </p:spPr>
          <p:txBody>
            <a:bodyPr/>
            <a:lstStyle/>
            <a:p>
              <a:endParaRPr lang="fr-FR"/>
            </a:p>
          </p:txBody>
        </p:sp>
        <p:sp>
          <p:nvSpPr>
            <p:cNvPr id="67597" name="Oval 45"/>
            <p:cNvSpPr>
              <a:spLocks noChangeArrowheads="1"/>
            </p:cNvSpPr>
            <p:nvPr/>
          </p:nvSpPr>
          <p:spPr bwMode="auto">
            <a:xfrm>
              <a:off x="2352" y="720"/>
              <a:ext cx="1152" cy="672"/>
            </a:xfrm>
            <a:prstGeom prst="ellipse">
              <a:avLst/>
            </a:prstGeom>
            <a:solidFill>
              <a:srgbClr val="FFFFC5"/>
            </a:solidFill>
            <a:ln w="9525">
              <a:solidFill>
                <a:schemeClr val="tx1"/>
              </a:solidFill>
              <a:round/>
              <a:headEnd/>
              <a:tailEnd/>
            </a:ln>
          </p:spPr>
          <p:txBody>
            <a:bodyPr wrap="none" anchor="ctr"/>
            <a:lstStyle/>
            <a:p>
              <a:endParaRPr lang="fr-FR" sz="1600">
                <a:cs typeface="Arial" charset="0"/>
              </a:endParaRPr>
            </a:p>
          </p:txBody>
        </p:sp>
        <p:sp>
          <p:nvSpPr>
            <p:cNvPr id="67598" name="Text Box 46"/>
            <p:cNvSpPr txBox="1">
              <a:spLocks noChangeArrowheads="1"/>
            </p:cNvSpPr>
            <p:nvPr/>
          </p:nvSpPr>
          <p:spPr bwMode="auto">
            <a:xfrm>
              <a:off x="2400" y="767"/>
              <a:ext cx="1056" cy="411"/>
            </a:xfrm>
            <a:prstGeom prst="rect">
              <a:avLst/>
            </a:prstGeom>
            <a:noFill/>
            <a:ln w="9525">
              <a:noFill/>
              <a:miter lim="800000"/>
              <a:headEnd/>
              <a:tailEnd/>
            </a:ln>
          </p:spPr>
          <p:txBody>
            <a:bodyPr>
              <a:spAutoFit/>
            </a:bodyPr>
            <a:lstStyle/>
            <a:p>
              <a:pPr algn="ctr" eaLnBrk="0" hangingPunct="0">
                <a:spcBef>
                  <a:spcPct val="50000"/>
                </a:spcBef>
              </a:pPr>
              <a:r>
                <a:rPr lang="en-GB" sz="1400">
                  <a:cs typeface="Arial" charset="0"/>
                </a:rPr>
                <a:t>Computing validation</a:t>
              </a:r>
              <a:r>
                <a:rPr lang="en-GB" sz="1600">
                  <a:cs typeface="Arial" charset="0"/>
                </a:rPr>
                <a:t> </a:t>
              </a:r>
            </a:p>
          </p:txBody>
        </p:sp>
        <p:sp>
          <p:nvSpPr>
            <p:cNvPr id="67599" name="Line 47"/>
            <p:cNvSpPr>
              <a:spLocks noChangeShapeType="1"/>
            </p:cNvSpPr>
            <p:nvPr/>
          </p:nvSpPr>
          <p:spPr bwMode="auto">
            <a:xfrm flipH="1">
              <a:off x="1968" y="1056"/>
              <a:ext cx="384" cy="0"/>
            </a:xfrm>
            <a:prstGeom prst="line">
              <a:avLst/>
            </a:prstGeom>
            <a:noFill/>
            <a:ln w="19050">
              <a:solidFill>
                <a:schemeClr val="tx1"/>
              </a:solidFill>
              <a:round/>
              <a:headEnd/>
              <a:tailEnd type="triangle" w="med" len="lg"/>
            </a:ln>
          </p:spPr>
          <p:txBody>
            <a:bodyPr/>
            <a:lstStyle/>
            <a:p>
              <a:endParaRPr lang="fr-FR"/>
            </a:p>
          </p:txBody>
        </p:sp>
        <p:sp>
          <p:nvSpPr>
            <p:cNvPr id="67600" name="Oval 48"/>
            <p:cNvSpPr>
              <a:spLocks noChangeArrowheads="1"/>
            </p:cNvSpPr>
            <p:nvPr/>
          </p:nvSpPr>
          <p:spPr bwMode="auto">
            <a:xfrm>
              <a:off x="720" y="720"/>
              <a:ext cx="1248" cy="672"/>
            </a:xfrm>
            <a:prstGeom prst="ellipse">
              <a:avLst/>
            </a:prstGeom>
            <a:solidFill>
              <a:srgbClr val="FFFFC5"/>
            </a:solidFill>
            <a:ln w="9525">
              <a:solidFill>
                <a:schemeClr val="tx1"/>
              </a:solidFill>
              <a:round/>
              <a:headEnd/>
              <a:tailEnd/>
            </a:ln>
          </p:spPr>
          <p:txBody>
            <a:bodyPr wrap="none" anchor="ctr"/>
            <a:lstStyle/>
            <a:p>
              <a:endParaRPr lang="fr-FR" sz="1600">
                <a:cs typeface="Arial" charset="0"/>
              </a:endParaRPr>
            </a:p>
          </p:txBody>
        </p:sp>
        <p:sp>
          <p:nvSpPr>
            <p:cNvPr id="67601" name="Text Box 49"/>
            <p:cNvSpPr txBox="1">
              <a:spLocks noChangeArrowheads="1"/>
            </p:cNvSpPr>
            <p:nvPr/>
          </p:nvSpPr>
          <p:spPr bwMode="auto">
            <a:xfrm>
              <a:off x="816" y="768"/>
              <a:ext cx="1056" cy="388"/>
            </a:xfrm>
            <a:prstGeom prst="rect">
              <a:avLst/>
            </a:prstGeom>
            <a:noFill/>
            <a:ln w="9525">
              <a:noFill/>
              <a:miter lim="800000"/>
              <a:headEnd/>
              <a:tailEnd/>
            </a:ln>
          </p:spPr>
          <p:txBody>
            <a:bodyPr>
              <a:spAutoFit/>
            </a:bodyPr>
            <a:lstStyle/>
            <a:p>
              <a:pPr algn="ctr" eaLnBrk="0" hangingPunct="0">
                <a:spcBef>
                  <a:spcPct val="50000"/>
                </a:spcBef>
              </a:pPr>
              <a:r>
                <a:rPr lang="en-GB" sz="1400">
                  <a:cs typeface="Arial" charset="0"/>
                </a:rPr>
                <a:t>Units homogen</a:t>
              </a:r>
              <a:r>
                <a:rPr lang="fr-FR" sz="1400">
                  <a:cs typeface="Arial" charset="0"/>
                </a:rPr>
                <a:t>i</a:t>
              </a:r>
              <a:r>
                <a:rPr lang="en-GB" sz="1400">
                  <a:cs typeface="Arial" charset="0"/>
                </a:rPr>
                <a:t>s</a:t>
              </a:r>
              <a:r>
                <a:rPr lang="fr-FR" sz="1400">
                  <a:cs typeface="Arial" charset="0"/>
                </a:rPr>
                <a:t>a</a:t>
              </a:r>
              <a:r>
                <a:rPr lang="en-GB" sz="1400">
                  <a:cs typeface="Arial" charset="0"/>
                </a:rPr>
                <a:t>ti</a:t>
              </a:r>
              <a:r>
                <a:rPr lang="fr-FR" sz="1400">
                  <a:cs typeface="Arial" charset="0"/>
                </a:rPr>
                <a:t>o</a:t>
              </a:r>
              <a:r>
                <a:rPr lang="en-GB" sz="1400">
                  <a:cs typeface="Arial" charset="0"/>
                </a:rPr>
                <a:t>n</a:t>
              </a:r>
            </a:p>
          </p:txBody>
        </p:sp>
        <p:sp>
          <p:nvSpPr>
            <p:cNvPr id="67602" name="Line 50"/>
            <p:cNvSpPr>
              <a:spLocks noChangeShapeType="1"/>
            </p:cNvSpPr>
            <p:nvPr/>
          </p:nvSpPr>
          <p:spPr bwMode="auto">
            <a:xfrm>
              <a:off x="1344" y="1392"/>
              <a:ext cx="0" cy="192"/>
            </a:xfrm>
            <a:prstGeom prst="line">
              <a:avLst/>
            </a:prstGeom>
            <a:noFill/>
            <a:ln w="19050">
              <a:solidFill>
                <a:schemeClr val="tx1"/>
              </a:solidFill>
              <a:round/>
              <a:headEnd/>
              <a:tailEnd type="triangle" w="med" len="lg"/>
            </a:ln>
          </p:spPr>
          <p:txBody>
            <a:bodyPr/>
            <a:lstStyle/>
            <a:p>
              <a:endParaRPr lang="fr-FR"/>
            </a:p>
          </p:txBody>
        </p:sp>
        <p:sp>
          <p:nvSpPr>
            <p:cNvPr id="67603" name="AutoShape 51"/>
            <p:cNvSpPr>
              <a:spLocks noChangeArrowheads="1"/>
            </p:cNvSpPr>
            <p:nvPr/>
          </p:nvSpPr>
          <p:spPr bwMode="auto">
            <a:xfrm>
              <a:off x="96" y="1584"/>
              <a:ext cx="2496" cy="1008"/>
            </a:xfrm>
            <a:prstGeom prst="diamond">
              <a:avLst/>
            </a:prstGeom>
            <a:solidFill>
              <a:srgbClr val="CCFFFF"/>
            </a:solidFill>
            <a:ln w="9525">
              <a:solidFill>
                <a:schemeClr val="tx1"/>
              </a:solidFill>
              <a:miter lim="800000"/>
              <a:headEnd/>
              <a:tailEnd/>
            </a:ln>
          </p:spPr>
          <p:txBody>
            <a:bodyPr wrap="none" anchor="ctr"/>
            <a:lstStyle/>
            <a:p>
              <a:endParaRPr lang="fr-FR" sz="1600">
                <a:cs typeface="Arial" charset="0"/>
              </a:endParaRPr>
            </a:p>
          </p:txBody>
        </p:sp>
        <p:sp>
          <p:nvSpPr>
            <p:cNvPr id="67604" name="Text Box 52"/>
            <p:cNvSpPr txBox="1">
              <a:spLocks noChangeArrowheads="1"/>
            </p:cNvSpPr>
            <p:nvPr/>
          </p:nvSpPr>
          <p:spPr bwMode="auto">
            <a:xfrm>
              <a:off x="432" y="1775"/>
              <a:ext cx="1872" cy="548"/>
            </a:xfrm>
            <a:prstGeom prst="rect">
              <a:avLst/>
            </a:prstGeom>
            <a:noFill/>
            <a:ln w="9525">
              <a:noFill/>
              <a:miter lim="800000"/>
              <a:headEnd/>
              <a:tailEnd/>
            </a:ln>
          </p:spPr>
          <p:txBody>
            <a:bodyPr>
              <a:spAutoFit/>
            </a:bodyPr>
            <a:lstStyle/>
            <a:p>
              <a:pPr algn="ctr" eaLnBrk="0" hangingPunct="0"/>
              <a:r>
                <a:rPr lang="en-GB" sz="1400" b="1">
                  <a:cs typeface="Arial" charset="0"/>
                </a:rPr>
                <a:t>Analytical validation</a:t>
              </a:r>
              <a:r>
                <a:rPr lang="en-GB" sz="1400">
                  <a:cs typeface="Arial" charset="0"/>
                </a:rPr>
                <a:t> </a:t>
              </a:r>
            </a:p>
            <a:p>
              <a:pPr algn="ctr" eaLnBrk="0" hangingPunct="0"/>
              <a:r>
                <a:rPr lang="en-GB" sz="1400" i="1">
                  <a:cs typeface="Arial" charset="0"/>
                </a:rPr>
                <a:t>methods, cultivated topsoil,</a:t>
              </a:r>
              <a:br>
                <a:rPr lang="en-GB" sz="1400" i="1">
                  <a:cs typeface="Arial" charset="0"/>
                </a:rPr>
              </a:br>
              <a:r>
                <a:rPr lang="en-GB" sz="1400" i="1">
                  <a:cs typeface="Arial" charset="0"/>
                </a:rPr>
                <a:t>minimum dataset</a:t>
              </a:r>
              <a:endParaRPr lang="en-GB" sz="1400">
                <a:cs typeface="Arial" charset="0"/>
              </a:endParaRPr>
            </a:p>
          </p:txBody>
        </p:sp>
        <p:sp>
          <p:nvSpPr>
            <p:cNvPr id="67605" name="Line 53"/>
            <p:cNvSpPr>
              <a:spLocks noChangeShapeType="1"/>
            </p:cNvSpPr>
            <p:nvPr/>
          </p:nvSpPr>
          <p:spPr bwMode="auto">
            <a:xfrm>
              <a:off x="1344" y="2592"/>
              <a:ext cx="0" cy="192"/>
            </a:xfrm>
            <a:prstGeom prst="line">
              <a:avLst/>
            </a:prstGeom>
            <a:noFill/>
            <a:ln w="19050">
              <a:solidFill>
                <a:schemeClr val="tx1"/>
              </a:solidFill>
              <a:round/>
              <a:headEnd/>
              <a:tailEnd type="triangle" w="med" len="lg"/>
            </a:ln>
          </p:spPr>
          <p:txBody>
            <a:bodyPr/>
            <a:lstStyle/>
            <a:p>
              <a:endParaRPr lang="fr-FR"/>
            </a:p>
          </p:txBody>
        </p:sp>
        <p:sp>
          <p:nvSpPr>
            <p:cNvPr id="67606" name="Text Box 54"/>
            <p:cNvSpPr txBox="1">
              <a:spLocks noChangeArrowheads="1"/>
            </p:cNvSpPr>
            <p:nvPr/>
          </p:nvSpPr>
          <p:spPr bwMode="auto">
            <a:xfrm>
              <a:off x="912" y="2544"/>
              <a:ext cx="480" cy="205"/>
            </a:xfrm>
            <a:prstGeom prst="rect">
              <a:avLst/>
            </a:prstGeom>
            <a:noFill/>
            <a:ln w="9525">
              <a:noFill/>
              <a:miter lim="800000"/>
              <a:headEnd/>
              <a:tailEnd/>
            </a:ln>
          </p:spPr>
          <p:txBody>
            <a:bodyPr>
              <a:spAutoFit/>
            </a:bodyPr>
            <a:lstStyle/>
            <a:p>
              <a:pPr eaLnBrk="0" hangingPunct="0">
                <a:spcBef>
                  <a:spcPct val="50000"/>
                </a:spcBef>
              </a:pPr>
              <a:r>
                <a:rPr lang="en-GB" sz="1200" b="1">
                  <a:cs typeface="Arial" charset="0"/>
                </a:rPr>
                <a:t>YES</a:t>
              </a:r>
            </a:p>
          </p:txBody>
        </p:sp>
        <p:sp>
          <p:nvSpPr>
            <p:cNvPr id="67607" name="Text Box 55"/>
            <p:cNvSpPr txBox="1">
              <a:spLocks noChangeArrowheads="1"/>
            </p:cNvSpPr>
            <p:nvPr/>
          </p:nvSpPr>
          <p:spPr bwMode="auto">
            <a:xfrm>
              <a:off x="2783" y="1824"/>
              <a:ext cx="337" cy="205"/>
            </a:xfrm>
            <a:prstGeom prst="rect">
              <a:avLst/>
            </a:prstGeom>
            <a:noFill/>
            <a:ln w="9525">
              <a:noFill/>
              <a:miter lim="800000"/>
              <a:headEnd/>
              <a:tailEnd/>
            </a:ln>
          </p:spPr>
          <p:txBody>
            <a:bodyPr>
              <a:spAutoFit/>
            </a:bodyPr>
            <a:lstStyle/>
            <a:p>
              <a:pPr eaLnBrk="0" hangingPunct="0">
                <a:spcBef>
                  <a:spcPct val="50000"/>
                </a:spcBef>
              </a:pPr>
              <a:r>
                <a:rPr lang="en-GB" sz="1200" b="1">
                  <a:cs typeface="Arial" charset="0"/>
                </a:rPr>
                <a:t>NO</a:t>
              </a:r>
            </a:p>
          </p:txBody>
        </p:sp>
        <p:sp>
          <p:nvSpPr>
            <p:cNvPr id="67608" name="Line 56"/>
            <p:cNvSpPr>
              <a:spLocks noChangeShapeType="1"/>
            </p:cNvSpPr>
            <p:nvPr/>
          </p:nvSpPr>
          <p:spPr bwMode="auto">
            <a:xfrm>
              <a:off x="2544" y="2064"/>
              <a:ext cx="720" cy="0"/>
            </a:xfrm>
            <a:prstGeom prst="line">
              <a:avLst/>
            </a:prstGeom>
            <a:noFill/>
            <a:ln w="19050">
              <a:solidFill>
                <a:schemeClr val="tx1"/>
              </a:solidFill>
              <a:round/>
              <a:headEnd/>
              <a:tailEnd type="triangle" w="med" len="lg"/>
            </a:ln>
          </p:spPr>
          <p:txBody>
            <a:bodyPr/>
            <a:lstStyle/>
            <a:p>
              <a:endParaRPr lang="fr-FR"/>
            </a:p>
          </p:txBody>
        </p:sp>
        <p:sp>
          <p:nvSpPr>
            <p:cNvPr id="67609" name="Text Box 57"/>
            <p:cNvSpPr txBox="1">
              <a:spLocks noChangeArrowheads="1"/>
            </p:cNvSpPr>
            <p:nvPr/>
          </p:nvSpPr>
          <p:spPr bwMode="auto">
            <a:xfrm>
              <a:off x="3264" y="1948"/>
              <a:ext cx="960" cy="228"/>
            </a:xfrm>
            <a:prstGeom prst="rect">
              <a:avLst/>
            </a:prstGeom>
            <a:solidFill>
              <a:srgbClr val="FF9966"/>
            </a:solidFill>
            <a:ln w="9525">
              <a:noFill/>
              <a:miter lim="800000"/>
              <a:headEnd/>
              <a:tailEnd/>
            </a:ln>
          </p:spPr>
          <p:txBody>
            <a:bodyPr>
              <a:spAutoFit/>
            </a:bodyPr>
            <a:lstStyle/>
            <a:p>
              <a:pPr eaLnBrk="0" hangingPunct="0">
                <a:spcBef>
                  <a:spcPct val="50000"/>
                </a:spcBef>
              </a:pPr>
              <a:r>
                <a:rPr lang="en-GB" sz="1400">
                  <a:cs typeface="Arial" charset="0"/>
                </a:rPr>
                <a:t>REJECTION</a:t>
              </a:r>
            </a:p>
          </p:txBody>
        </p:sp>
        <p:sp>
          <p:nvSpPr>
            <p:cNvPr id="67610" name="AutoShape 58"/>
            <p:cNvSpPr>
              <a:spLocks noChangeArrowheads="1"/>
            </p:cNvSpPr>
            <p:nvPr/>
          </p:nvSpPr>
          <p:spPr bwMode="auto">
            <a:xfrm>
              <a:off x="336" y="2784"/>
              <a:ext cx="2016" cy="960"/>
            </a:xfrm>
            <a:prstGeom prst="diamond">
              <a:avLst/>
            </a:prstGeom>
            <a:solidFill>
              <a:srgbClr val="CCFFFF"/>
            </a:solidFill>
            <a:ln w="9525">
              <a:solidFill>
                <a:schemeClr val="tx1"/>
              </a:solidFill>
              <a:miter lim="800000"/>
              <a:headEnd/>
              <a:tailEnd/>
            </a:ln>
          </p:spPr>
          <p:txBody>
            <a:bodyPr wrap="none" anchor="ctr"/>
            <a:lstStyle/>
            <a:p>
              <a:endParaRPr lang="fr-FR" sz="1600">
                <a:cs typeface="Arial" charset="0"/>
              </a:endParaRPr>
            </a:p>
          </p:txBody>
        </p:sp>
        <p:sp>
          <p:nvSpPr>
            <p:cNvPr id="67611" name="Text Box 59"/>
            <p:cNvSpPr txBox="1">
              <a:spLocks noChangeArrowheads="1"/>
            </p:cNvSpPr>
            <p:nvPr/>
          </p:nvSpPr>
          <p:spPr bwMode="auto">
            <a:xfrm>
              <a:off x="720" y="2927"/>
              <a:ext cx="1248" cy="548"/>
            </a:xfrm>
            <a:prstGeom prst="rect">
              <a:avLst/>
            </a:prstGeom>
            <a:noFill/>
            <a:ln w="9525">
              <a:noFill/>
              <a:miter lim="800000"/>
              <a:headEnd/>
              <a:tailEnd/>
            </a:ln>
          </p:spPr>
          <p:txBody>
            <a:bodyPr>
              <a:spAutoFit/>
            </a:bodyPr>
            <a:lstStyle/>
            <a:p>
              <a:pPr algn="ctr" eaLnBrk="0" hangingPunct="0"/>
              <a:r>
                <a:rPr lang="en-GB" sz="1400" b="1">
                  <a:cs typeface="Arial" charset="0"/>
                </a:rPr>
                <a:t>Geographical</a:t>
              </a:r>
            </a:p>
            <a:p>
              <a:pPr algn="ctr" eaLnBrk="0" hangingPunct="0"/>
              <a:r>
                <a:rPr lang="en-GB" sz="1400" b="1">
                  <a:cs typeface="Arial" charset="0"/>
                </a:rPr>
                <a:t>validation</a:t>
              </a:r>
              <a:r>
                <a:rPr lang="en-GB" sz="1400">
                  <a:cs typeface="Arial" charset="0"/>
                </a:rPr>
                <a:t> </a:t>
              </a:r>
            </a:p>
            <a:p>
              <a:pPr algn="ctr" eaLnBrk="0" hangingPunct="0"/>
              <a:r>
                <a:rPr lang="en-GB" sz="1400">
                  <a:cs typeface="Arial" charset="0"/>
                </a:rPr>
                <a:t>Validity of location…</a:t>
              </a:r>
            </a:p>
          </p:txBody>
        </p:sp>
        <p:sp>
          <p:nvSpPr>
            <p:cNvPr id="67612" name="AutoShape 60"/>
            <p:cNvSpPr>
              <a:spLocks noChangeArrowheads="1"/>
            </p:cNvSpPr>
            <p:nvPr/>
          </p:nvSpPr>
          <p:spPr bwMode="auto">
            <a:xfrm>
              <a:off x="240" y="3936"/>
              <a:ext cx="2160" cy="288"/>
            </a:xfrm>
            <a:prstGeom prst="flowChartAlternateProcess">
              <a:avLst/>
            </a:prstGeom>
            <a:solidFill>
              <a:srgbClr val="CCFFCC"/>
            </a:solidFill>
            <a:ln w="9525">
              <a:solidFill>
                <a:schemeClr val="tx1"/>
              </a:solidFill>
              <a:miter lim="800000"/>
              <a:headEnd/>
              <a:tailEnd/>
            </a:ln>
          </p:spPr>
          <p:txBody>
            <a:bodyPr wrap="none" anchor="ctr"/>
            <a:lstStyle/>
            <a:p>
              <a:endParaRPr lang="fr-FR" sz="1600">
                <a:cs typeface="Arial" charset="0"/>
              </a:endParaRPr>
            </a:p>
          </p:txBody>
        </p:sp>
        <p:sp>
          <p:nvSpPr>
            <p:cNvPr id="67613" name="Text Box 61"/>
            <p:cNvSpPr txBox="1">
              <a:spLocks noChangeArrowheads="1"/>
            </p:cNvSpPr>
            <p:nvPr/>
          </p:nvSpPr>
          <p:spPr bwMode="auto">
            <a:xfrm>
              <a:off x="240" y="3964"/>
              <a:ext cx="2256" cy="228"/>
            </a:xfrm>
            <a:prstGeom prst="rect">
              <a:avLst/>
            </a:prstGeom>
            <a:noFill/>
            <a:ln w="9525">
              <a:noFill/>
              <a:miter lim="800000"/>
              <a:headEnd/>
              <a:tailEnd/>
            </a:ln>
          </p:spPr>
          <p:txBody>
            <a:bodyPr>
              <a:spAutoFit/>
            </a:bodyPr>
            <a:lstStyle/>
            <a:p>
              <a:pPr algn="ctr" eaLnBrk="0" hangingPunct="0">
                <a:spcBef>
                  <a:spcPct val="50000"/>
                </a:spcBef>
              </a:pPr>
              <a:r>
                <a:rPr lang="en-GB" sz="1400">
                  <a:cs typeface="Arial" charset="0"/>
                </a:rPr>
                <a:t>STORAGE IN THE DATABASE</a:t>
              </a:r>
            </a:p>
          </p:txBody>
        </p:sp>
        <p:sp>
          <p:nvSpPr>
            <p:cNvPr id="67614" name="Line 62"/>
            <p:cNvSpPr>
              <a:spLocks noChangeShapeType="1"/>
            </p:cNvSpPr>
            <p:nvPr/>
          </p:nvSpPr>
          <p:spPr bwMode="auto">
            <a:xfrm>
              <a:off x="1344" y="3744"/>
              <a:ext cx="0" cy="192"/>
            </a:xfrm>
            <a:prstGeom prst="line">
              <a:avLst/>
            </a:prstGeom>
            <a:noFill/>
            <a:ln w="19050">
              <a:solidFill>
                <a:schemeClr val="tx1"/>
              </a:solidFill>
              <a:round/>
              <a:headEnd/>
              <a:tailEnd type="triangle" w="med" len="lg"/>
            </a:ln>
          </p:spPr>
          <p:txBody>
            <a:bodyPr/>
            <a:lstStyle/>
            <a:p>
              <a:endParaRPr lang="fr-FR"/>
            </a:p>
          </p:txBody>
        </p:sp>
        <p:sp>
          <p:nvSpPr>
            <p:cNvPr id="67615" name="Text Box 63"/>
            <p:cNvSpPr txBox="1">
              <a:spLocks noChangeArrowheads="1"/>
            </p:cNvSpPr>
            <p:nvPr/>
          </p:nvSpPr>
          <p:spPr bwMode="auto">
            <a:xfrm>
              <a:off x="912" y="3705"/>
              <a:ext cx="480" cy="205"/>
            </a:xfrm>
            <a:prstGeom prst="rect">
              <a:avLst/>
            </a:prstGeom>
            <a:noFill/>
            <a:ln w="9525">
              <a:noFill/>
              <a:miter lim="800000"/>
              <a:headEnd/>
              <a:tailEnd/>
            </a:ln>
          </p:spPr>
          <p:txBody>
            <a:bodyPr>
              <a:spAutoFit/>
            </a:bodyPr>
            <a:lstStyle/>
            <a:p>
              <a:pPr eaLnBrk="0" hangingPunct="0">
                <a:spcBef>
                  <a:spcPct val="50000"/>
                </a:spcBef>
              </a:pPr>
              <a:r>
                <a:rPr lang="en-GB" sz="1200" b="1">
                  <a:cs typeface="Arial" charset="0"/>
                </a:rPr>
                <a:t>YES</a:t>
              </a:r>
            </a:p>
          </p:txBody>
        </p:sp>
        <p:sp>
          <p:nvSpPr>
            <p:cNvPr id="67616" name="Line 64"/>
            <p:cNvSpPr>
              <a:spLocks noChangeShapeType="1"/>
            </p:cNvSpPr>
            <p:nvPr/>
          </p:nvSpPr>
          <p:spPr bwMode="auto">
            <a:xfrm>
              <a:off x="2352" y="3264"/>
              <a:ext cx="720" cy="0"/>
            </a:xfrm>
            <a:prstGeom prst="line">
              <a:avLst/>
            </a:prstGeom>
            <a:noFill/>
            <a:ln w="19050">
              <a:solidFill>
                <a:schemeClr val="tx1"/>
              </a:solidFill>
              <a:round/>
              <a:headEnd/>
              <a:tailEnd type="triangle" w="med" len="lg"/>
            </a:ln>
          </p:spPr>
          <p:txBody>
            <a:bodyPr/>
            <a:lstStyle/>
            <a:p>
              <a:endParaRPr lang="fr-FR"/>
            </a:p>
          </p:txBody>
        </p:sp>
        <p:sp>
          <p:nvSpPr>
            <p:cNvPr id="67617" name="Text Box 65"/>
            <p:cNvSpPr txBox="1">
              <a:spLocks noChangeArrowheads="1"/>
            </p:cNvSpPr>
            <p:nvPr/>
          </p:nvSpPr>
          <p:spPr bwMode="auto">
            <a:xfrm>
              <a:off x="2544" y="3024"/>
              <a:ext cx="337" cy="205"/>
            </a:xfrm>
            <a:prstGeom prst="rect">
              <a:avLst/>
            </a:prstGeom>
            <a:noFill/>
            <a:ln w="9525">
              <a:noFill/>
              <a:miter lim="800000"/>
              <a:headEnd/>
              <a:tailEnd/>
            </a:ln>
          </p:spPr>
          <p:txBody>
            <a:bodyPr>
              <a:spAutoFit/>
            </a:bodyPr>
            <a:lstStyle/>
            <a:p>
              <a:pPr eaLnBrk="0" hangingPunct="0">
                <a:spcBef>
                  <a:spcPct val="50000"/>
                </a:spcBef>
              </a:pPr>
              <a:r>
                <a:rPr lang="en-GB" sz="1200" b="1">
                  <a:cs typeface="Arial" charset="0"/>
                </a:rPr>
                <a:t>NO</a:t>
              </a:r>
            </a:p>
          </p:txBody>
        </p:sp>
        <p:sp>
          <p:nvSpPr>
            <p:cNvPr id="67618" name="Text Box 66"/>
            <p:cNvSpPr txBox="1">
              <a:spLocks noChangeArrowheads="1"/>
            </p:cNvSpPr>
            <p:nvPr/>
          </p:nvSpPr>
          <p:spPr bwMode="auto">
            <a:xfrm>
              <a:off x="3120" y="3120"/>
              <a:ext cx="960" cy="228"/>
            </a:xfrm>
            <a:prstGeom prst="rect">
              <a:avLst/>
            </a:prstGeom>
            <a:solidFill>
              <a:srgbClr val="FF9966"/>
            </a:solidFill>
            <a:ln w="9525">
              <a:noFill/>
              <a:miter lim="800000"/>
              <a:headEnd/>
              <a:tailEnd/>
            </a:ln>
          </p:spPr>
          <p:txBody>
            <a:bodyPr>
              <a:spAutoFit/>
            </a:bodyPr>
            <a:lstStyle/>
            <a:p>
              <a:pPr eaLnBrk="0" hangingPunct="0">
                <a:spcBef>
                  <a:spcPct val="50000"/>
                </a:spcBef>
              </a:pPr>
              <a:r>
                <a:rPr lang="en-GB" sz="1400">
                  <a:cs typeface="Arial" charset="0"/>
                </a:rPr>
                <a:t>REJECTION</a:t>
              </a:r>
            </a:p>
          </p:txBody>
        </p:sp>
      </p:grpSp>
      <p:sp>
        <p:nvSpPr>
          <p:cNvPr id="67586" name="ZoneTexte 27"/>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67587" name="ZoneTexte 28"/>
          <p:cNvSpPr txBox="1">
            <a:spLocks noChangeArrowheads="1"/>
          </p:cNvSpPr>
          <p:nvPr/>
        </p:nvSpPr>
        <p:spPr bwMode="auto">
          <a:xfrm>
            <a:off x="796925" y="784225"/>
            <a:ext cx="6769100" cy="338138"/>
          </a:xfrm>
          <a:prstGeom prst="rect">
            <a:avLst/>
          </a:prstGeom>
          <a:solidFill>
            <a:schemeClr val="bg1"/>
          </a:solidFill>
          <a:ln w="9525">
            <a:noFill/>
            <a:miter lim="800000"/>
            <a:headEnd/>
            <a:tailEnd/>
          </a:ln>
        </p:spPr>
        <p:txBody>
          <a:bodyPr>
            <a:spAutoFit/>
          </a:bodyPr>
          <a:lstStyle/>
          <a:p>
            <a:pPr algn="r"/>
            <a:r>
              <a:rPr lang="en-US" sz="1600" b="1">
                <a:solidFill>
                  <a:srgbClr val="C5DD01"/>
                </a:solidFill>
                <a:cs typeface="Arial" charset="0"/>
              </a:rPr>
              <a:t>Data assimilation procedure</a:t>
            </a:r>
          </a:p>
        </p:txBody>
      </p:sp>
      <p:pic>
        <p:nvPicPr>
          <p:cNvPr id="67588" name="Picture 2" descr="http://www.pcservicesweb.fr/wp-content/uploads/2013/01/excelFile.png"/>
          <p:cNvPicPr>
            <a:picLocks noChangeAspect="1" noChangeArrowheads="1"/>
          </p:cNvPicPr>
          <p:nvPr/>
        </p:nvPicPr>
        <p:blipFill>
          <a:blip r:embed="rId2"/>
          <a:srcRect/>
          <a:stretch>
            <a:fillRect/>
          </a:stretch>
        </p:blipFill>
        <p:spPr bwMode="auto">
          <a:xfrm>
            <a:off x="7458075" y="2355850"/>
            <a:ext cx="1219200" cy="1219200"/>
          </a:xfrm>
          <a:prstGeom prst="rect">
            <a:avLst/>
          </a:prstGeom>
          <a:noFill/>
          <a:ln w="9525">
            <a:noFill/>
            <a:miter lim="800000"/>
            <a:headEnd/>
            <a:tailEnd/>
          </a:ln>
        </p:spPr>
      </p:pic>
      <p:cxnSp>
        <p:nvCxnSpPr>
          <p:cNvPr id="67589" name="Connecteur droit 24"/>
          <p:cNvCxnSpPr>
            <a:cxnSpLocks noChangeShapeType="1"/>
          </p:cNvCxnSpPr>
          <p:nvPr/>
        </p:nvCxnSpPr>
        <p:spPr bwMode="auto">
          <a:xfrm>
            <a:off x="7092950" y="4068763"/>
            <a:ext cx="0" cy="1100137"/>
          </a:xfrm>
          <a:prstGeom prst="line">
            <a:avLst/>
          </a:prstGeom>
          <a:noFill/>
          <a:ln w="38100" algn="ctr">
            <a:solidFill>
              <a:srgbClr val="F2B11E"/>
            </a:solidFill>
            <a:round/>
            <a:headEnd/>
            <a:tailEnd/>
          </a:ln>
        </p:spPr>
      </p:cxnSp>
      <p:sp>
        <p:nvSpPr>
          <p:cNvPr id="67590" name="ZoneTexte 30"/>
          <p:cNvSpPr txBox="1">
            <a:spLocks noChangeArrowheads="1"/>
          </p:cNvSpPr>
          <p:nvPr/>
        </p:nvSpPr>
        <p:spPr bwMode="auto">
          <a:xfrm>
            <a:off x="7054850" y="4038600"/>
            <a:ext cx="1981200" cy="1200150"/>
          </a:xfrm>
          <a:prstGeom prst="rect">
            <a:avLst/>
          </a:prstGeom>
          <a:noFill/>
          <a:ln w="9525">
            <a:noFill/>
            <a:miter lim="800000"/>
            <a:headEnd/>
            <a:tailEnd/>
          </a:ln>
        </p:spPr>
        <p:txBody>
          <a:bodyPr>
            <a:spAutoFit/>
          </a:bodyPr>
          <a:lstStyle/>
          <a:p>
            <a:pPr marL="285750" indent="-285750">
              <a:buFont typeface="Arial" charset="0"/>
              <a:buChar char="•"/>
            </a:pPr>
            <a:r>
              <a:rPr lang="en-US" b="1"/>
              <a:t>Simple procedure</a:t>
            </a:r>
          </a:p>
          <a:p>
            <a:pPr marL="285750" indent="-285750">
              <a:buFont typeface="Arial" charset="0"/>
              <a:buChar char="•"/>
            </a:pPr>
            <a:r>
              <a:rPr lang="fr-FR" b="1"/>
              <a:t>Time </a:t>
            </a:r>
            <a:r>
              <a:rPr lang="en-US" b="1"/>
              <a:t>consuming</a:t>
            </a:r>
          </a:p>
        </p:txBody>
      </p:sp>
      <p:pic>
        <p:nvPicPr>
          <p:cNvPr id="67591" name="Picture 6" descr="logo_ GIS-SO"/>
          <p:cNvPicPr>
            <a:picLocks noChangeAspect="1" noChangeArrowheads="1"/>
          </p:cNvPicPr>
          <p:nvPr/>
        </p:nvPicPr>
        <p:blipFill>
          <a:blip r:embed="rId3"/>
          <a:srcRect/>
          <a:stretch>
            <a:fillRect/>
          </a:stretch>
        </p:blipFill>
        <p:spPr bwMode="auto">
          <a:xfrm>
            <a:off x="7904163" y="103188"/>
            <a:ext cx="874712" cy="1270000"/>
          </a:xfrm>
          <a:prstGeom prst="rect">
            <a:avLst/>
          </a:prstGeom>
          <a:noFill/>
          <a:ln w="9525">
            <a:noFill/>
            <a:miter lim="800000"/>
            <a:headEnd/>
            <a:tailEnd/>
          </a:ln>
        </p:spPr>
      </p:pic>
      <p:sp>
        <p:nvSpPr>
          <p:cNvPr id="67592"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67593"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AutoShape 2" descr="mailbox://C:/Users/nsaby/AppData/Roaming/Thunderbird/Profiles/hwlqmf5w.default/Mail/orleans.inra.fr/Inbox?number=1919640410&amp;part=1.2.2&amp;filename=hhdjdgeg.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solidFill>
                <a:srgbClr val="000000"/>
              </a:solidFill>
            </a:endParaRPr>
          </a:p>
        </p:txBody>
      </p:sp>
      <p:sp>
        <p:nvSpPr>
          <p:cNvPr id="68610" name="ZoneTexte 3"/>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68611" name="ZoneTexte 18"/>
          <p:cNvSpPr txBox="1">
            <a:spLocks noChangeArrowheads="1"/>
          </p:cNvSpPr>
          <p:nvPr/>
        </p:nvSpPr>
        <p:spPr bwMode="auto">
          <a:xfrm>
            <a:off x="200025" y="1138238"/>
            <a:ext cx="8064500" cy="461962"/>
          </a:xfrm>
          <a:prstGeom prst="rect">
            <a:avLst/>
          </a:prstGeom>
          <a:noFill/>
          <a:ln w="9525">
            <a:noFill/>
            <a:miter lim="800000"/>
            <a:headEnd/>
            <a:tailEnd/>
          </a:ln>
        </p:spPr>
        <p:txBody>
          <a:bodyPr>
            <a:spAutoFit/>
          </a:bodyPr>
          <a:lstStyle/>
          <a:p>
            <a:pPr algn="r"/>
            <a:r>
              <a:rPr lang="fr-FR" sz="2400" b="1">
                <a:solidFill>
                  <a:srgbClr val="C5DD01"/>
                </a:solidFill>
                <a:cs typeface="Arial" charset="0"/>
              </a:rPr>
              <a:t>Statistical issues</a:t>
            </a:r>
          </a:p>
        </p:txBody>
      </p:sp>
      <p:sp>
        <p:nvSpPr>
          <p:cNvPr id="3" name="ZoneTexte 2"/>
          <p:cNvSpPr txBox="1"/>
          <p:nvPr/>
        </p:nvSpPr>
        <p:spPr>
          <a:xfrm>
            <a:off x="1252538" y="2397125"/>
            <a:ext cx="7011987" cy="1800225"/>
          </a:xfrm>
          <a:prstGeom prst="rect">
            <a:avLst/>
          </a:prstGeom>
          <a:noFill/>
        </p:spPr>
        <p:txBody>
          <a:bodyPr>
            <a:spAutoFit/>
          </a:bodyPr>
          <a:lstStyle/>
          <a:p>
            <a:pPr marL="571500" indent="-571500" fontAlgn="auto">
              <a:spcBef>
                <a:spcPts val="0"/>
              </a:spcBef>
              <a:spcAft>
                <a:spcPts val="600"/>
              </a:spcAft>
              <a:buClr>
                <a:srgbClr val="C5DD01"/>
              </a:buClr>
              <a:buFont typeface="Wingdings" pitchFamily="2" charset="2"/>
              <a:buChar char="v"/>
              <a:defRPr/>
            </a:pPr>
            <a:r>
              <a:rPr lang="fr-FR" sz="2400" b="1" dirty="0" err="1">
                <a:solidFill>
                  <a:schemeClr val="tx1">
                    <a:lumMod val="50000"/>
                    <a:lumOff val="50000"/>
                  </a:schemeClr>
                </a:solidFill>
                <a:latin typeface="Arial" pitchFamily="34" charset="0"/>
                <a:cs typeface="Arial" pitchFamily="34" charset="0"/>
              </a:rPr>
              <a:t>Statistical</a:t>
            </a:r>
            <a:r>
              <a:rPr lang="fr-FR" sz="2400" b="1" dirty="0">
                <a:solidFill>
                  <a:schemeClr val="tx1">
                    <a:lumMod val="50000"/>
                    <a:lumOff val="50000"/>
                  </a:schemeClr>
                </a:solidFill>
                <a:latin typeface="Arial" pitchFamily="34" charset="0"/>
                <a:cs typeface="Arial" pitchFamily="34" charset="0"/>
              </a:rPr>
              <a:t> </a:t>
            </a:r>
            <a:r>
              <a:rPr lang="fr-FR" sz="2400" b="1" dirty="0" err="1">
                <a:solidFill>
                  <a:schemeClr val="tx1">
                    <a:lumMod val="50000"/>
                    <a:lumOff val="50000"/>
                  </a:schemeClr>
                </a:solidFill>
                <a:latin typeface="Arial" pitchFamily="34" charset="0"/>
                <a:cs typeface="Arial" pitchFamily="34" charset="0"/>
              </a:rPr>
              <a:t>mapping</a:t>
            </a:r>
            <a:r>
              <a:rPr lang="fr-FR" sz="2400" b="1" dirty="0">
                <a:solidFill>
                  <a:schemeClr val="tx1">
                    <a:lumMod val="50000"/>
                    <a:lumOff val="50000"/>
                  </a:schemeClr>
                </a:solidFill>
                <a:latin typeface="Arial" pitchFamily="34" charset="0"/>
                <a:cs typeface="Arial" pitchFamily="34" charset="0"/>
              </a:rPr>
              <a:t> of </a:t>
            </a:r>
            <a:r>
              <a:rPr lang="fr-FR" sz="2400" b="1" dirty="0" err="1">
                <a:solidFill>
                  <a:schemeClr val="tx1">
                    <a:lumMod val="50000"/>
                    <a:lumOff val="50000"/>
                  </a:schemeClr>
                </a:solidFill>
                <a:latin typeface="Arial" pitchFamily="34" charset="0"/>
                <a:cs typeface="Arial" pitchFamily="34" charset="0"/>
              </a:rPr>
              <a:t>soil</a:t>
            </a:r>
            <a:r>
              <a:rPr lang="fr-FR" sz="2400" b="1" dirty="0">
                <a:solidFill>
                  <a:schemeClr val="tx1">
                    <a:lumMod val="50000"/>
                    <a:lumOff val="50000"/>
                  </a:schemeClr>
                </a:solidFill>
                <a:latin typeface="Arial" pitchFamily="34" charset="0"/>
                <a:cs typeface="Arial" pitchFamily="34" charset="0"/>
              </a:rPr>
              <a:t> </a:t>
            </a:r>
            <a:r>
              <a:rPr lang="fr-FR" sz="2400" b="1" dirty="0" err="1">
                <a:solidFill>
                  <a:schemeClr val="tx1">
                    <a:lumMod val="50000"/>
                    <a:lumOff val="50000"/>
                  </a:schemeClr>
                </a:solidFill>
                <a:latin typeface="Arial" pitchFamily="34" charset="0"/>
                <a:cs typeface="Arial" pitchFamily="34" charset="0"/>
              </a:rPr>
              <a:t>properties</a:t>
            </a:r>
            <a:endParaRPr lang="fr-FR" sz="2400" b="1" dirty="0">
              <a:solidFill>
                <a:schemeClr val="tx1">
                  <a:lumMod val="50000"/>
                  <a:lumOff val="50000"/>
                </a:schemeClr>
              </a:solidFill>
              <a:latin typeface="Arial" pitchFamily="34" charset="0"/>
              <a:cs typeface="Arial" pitchFamily="34" charset="0"/>
            </a:endParaRPr>
          </a:p>
          <a:p>
            <a:pPr marL="571500" indent="-571500" fontAlgn="auto">
              <a:spcBef>
                <a:spcPts val="0"/>
              </a:spcBef>
              <a:spcAft>
                <a:spcPts val="600"/>
              </a:spcAft>
              <a:buClr>
                <a:srgbClr val="C5DD01"/>
              </a:buClr>
              <a:buFont typeface="Wingdings" pitchFamily="2" charset="2"/>
              <a:buChar char="v"/>
              <a:defRPr/>
            </a:pPr>
            <a:r>
              <a:rPr lang="fr-FR" sz="2400" b="1" dirty="0">
                <a:solidFill>
                  <a:schemeClr val="tx1">
                    <a:lumMod val="50000"/>
                    <a:lumOff val="50000"/>
                  </a:schemeClr>
                </a:solidFill>
                <a:latin typeface="Arial" pitchFamily="34" charset="0"/>
                <a:cs typeface="Arial" pitchFamily="34" charset="0"/>
              </a:rPr>
              <a:t>Harmonisation </a:t>
            </a:r>
          </a:p>
          <a:p>
            <a:pPr marL="571500" indent="-571500" fontAlgn="auto">
              <a:spcBef>
                <a:spcPts val="0"/>
              </a:spcBef>
              <a:spcAft>
                <a:spcPts val="600"/>
              </a:spcAft>
              <a:buClr>
                <a:srgbClr val="C5DD01"/>
              </a:buClr>
              <a:buFont typeface="Wingdings" pitchFamily="2" charset="2"/>
              <a:buChar char="v"/>
              <a:defRPr/>
            </a:pPr>
            <a:r>
              <a:rPr lang="fr-FR" sz="2400" b="1" dirty="0" err="1">
                <a:solidFill>
                  <a:schemeClr val="tx1">
                    <a:lumMod val="50000"/>
                    <a:lumOff val="50000"/>
                  </a:schemeClr>
                </a:solidFill>
                <a:latin typeface="Arial" pitchFamily="34" charset="0"/>
                <a:cs typeface="Arial" pitchFamily="34" charset="0"/>
              </a:rPr>
              <a:t>Detecting</a:t>
            </a:r>
            <a:r>
              <a:rPr lang="fr-FR" sz="2400" b="1" dirty="0">
                <a:solidFill>
                  <a:schemeClr val="tx1">
                    <a:lumMod val="50000"/>
                    <a:lumOff val="50000"/>
                  </a:schemeClr>
                </a:solidFill>
                <a:latin typeface="Arial" pitchFamily="34" charset="0"/>
                <a:cs typeface="Arial" pitchFamily="34" charset="0"/>
              </a:rPr>
              <a:t> temporal trend</a:t>
            </a:r>
          </a:p>
          <a:p>
            <a:pPr marL="571500" indent="-571500" fontAlgn="auto">
              <a:spcBef>
                <a:spcPts val="0"/>
              </a:spcBef>
              <a:spcAft>
                <a:spcPts val="600"/>
              </a:spcAft>
              <a:buClr>
                <a:srgbClr val="C5DD01"/>
              </a:buClr>
              <a:buFont typeface="Wingdings" pitchFamily="2" charset="2"/>
              <a:buChar char="v"/>
              <a:defRPr/>
            </a:pPr>
            <a:r>
              <a:rPr lang="en-GB" sz="2400" b="1" dirty="0">
                <a:solidFill>
                  <a:schemeClr val="tx1">
                    <a:lumMod val="50000"/>
                    <a:lumOff val="50000"/>
                  </a:schemeClr>
                </a:solidFill>
                <a:latin typeface="Arial" pitchFamily="34" charset="0"/>
                <a:cs typeface="Arial" pitchFamily="34" charset="0"/>
              </a:rPr>
              <a:t>Correlative analysis of soil properties</a:t>
            </a:r>
            <a:endParaRPr lang="fr-FR" sz="2400" b="1" dirty="0">
              <a:solidFill>
                <a:schemeClr val="tx1">
                  <a:lumMod val="50000"/>
                  <a:lumOff val="50000"/>
                </a:schemeClr>
              </a:solidFill>
              <a:latin typeface="Arial" pitchFamily="34" charset="0"/>
              <a:cs typeface="Arial" pitchFamily="34" charset="0"/>
            </a:endParaRPr>
          </a:p>
        </p:txBody>
      </p:sp>
      <p:sp>
        <p:nvSpPr>
          <p:cNvPr id="68613"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68614"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ZoneTexte 1"/>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69634" name="ZoneTexte 2"/>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Statistical mapping</a:t>
            </a:r>
          </a:p>
        </p:txBody>
      </p:sp>
      <p:pic>
        <p:nvPicPr>
          <p:cNvPr id="69635" name="Picture 2" descr="C:\nsaby\bdat\analyses\bdatv2_can\images\Statistiques cantonales_pHoinagua.jpg"/>
          <p:cNvPicPr>
            <a:picLocks noChangeAspect="1" noChangeArrowheads="1"/>
          </p:cNvPicPr>
          <p:nvPr/>
        </p:nvPicPr>
        <p:blipFill>
          <a:blip r:embed="rId2"/>
          <a:srcRect/>
          <a:stretch>
            <a:fillRect/>
          </a:stretch>
        </p:blipFill>
        <p:spPr bwMode="auto">
          <a:xfrm>
            <a:off x="179388" y="1192213"/>
            <a:ext cx="6137275" cy="4914900"/>
          </a:xfrm>
          <a:prstGeom prst="rect">
            <a:avLst/>
          </a:prstGeom>
          <a:noFill/>
          <a:ln w="9525">
            <a:noFill/>
            <a:miter lim="800000"/>
            <a:headEnd/>
            <a:tailEnd/>
          </a:ln>
        </p:spPr>
      </p:pic>
      <p:sp>
        <p:nvSpPr>
          <p:cNvPr id="69636" name="Text Box 4"/>
          <p:cNvSpPr txBox="1">
            <a:spLocks noChangeArrowheads="1"/>
          </p:cNvSpPr>
          <p:nvPr/>
        </p:nvSpPr>
        <p:spPr bwMode="auto">
          <a:xfrm>
            <a:off x="44450" y="5629275"/>
            <a:ext cx="3419475" cy="392113"/>
          </a:xfrm>
          <a:prstGeom prst="rect">
            <a:avLst/>
          </a:prstGeom>
          <a:noFill/>
          <a:ln w="9525">
            <a:noFill/>
            <a:miter lim="800000"/>
            <a:headEnd/>
            <a:tailEnd/>
          </a:ln>
        </p:spPr>
        <p:txBody>
          <a:bodyPr lIns="83467" tIns="41733" rIns="83467" bIns="41733">
            <a:spAutoFit/>
          </a:bodyPr>
          <a:lstStyle/>
          <a:p>
            <a:pPr defTabSz="757238" eaLnBrk="0" hangingPunct="0"/>
            <a:r>
              <a:rPr lang="fr-FR" sz="2000" i="1">
                <a:solidFill>
                  <a:srgbClr val="000000"/>
                </a:solidFill>
              </a:rPr>
              <a:t>Saby et al. 2004,EGS.</a:t>
            </a:r>
            <a:endParaRPr lang="fr-FR" sz="1500" i="1">
              <a:solidFill>
                <a:srgbClr val="000000"/>
              </a:solidFill>
            </a:endParaRPr>
          </a:p>
        </p:txBody>
      </p:sp>
      <p:sp>
        <p:nvSpPr>
          <p:cNvPr id="7" name="ZoneTexte 6"/>
          <p:cNvSpPr txBox="1"/>
          <p:nvPr/>
        </p:nvSpPr>
        <p:spPr>
          <a:xfrm>
            <a:off x="323850" y="1989138"/>
            <a:ext cx="1079500"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fr-FR" dirty="0" err="1"/>
              <a:t>Median</a:t>
            </a:r>
            <a:endParaRPr lang="fr-FR" dirty="0"/>
          </a:p>
        </p:txBody>
      </p:sp>
      <p:sp>
        <p:nvSpPr>
          <p:cNvPr id="8" name="ZoneTexte 7"/>
          <p:cNvSpPr txBox="1"/>
          <p:nvPr/>
        </p:nvSpPr>
        <p:spPr>
          <a:xfrm>
            <a:off x="5003800" y="1052513"/>
            <a:ext cx="1728788"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fr-FR" dirty="0"/>
              <a:t>First quartile</a:t>
            </a:r>
            <a:endParaRPr lang="fr-FR" dirty="0"/>
          </a:p>
        </p:txBody>
      </p:sp>
      <p:sp>
        <p:nvSpPr>
          <p:cNvPr id="69639" name="Text Box 39"/>
          <p:cNvSpPr txBox="1">
            <a:spLocks noChangeArrowheads="1"/>
          </p:cNvSpPr>
          <p:nvPr/>
        </p:nvSpPr>
        <p:spPr bwMode="auto">
          <a:xfrm>
            <a:off x="6600825" y="1541463"/>
            <a:ext cx="2449513" cy="1738312"/>
          </a:xfrm>
          <a:prstGeom prst="rect">
            <a:avLst/>
          </a:prstGeom>
          <a:solidFill>
            <a:schemeClr val="bg1"/>
          </a:solidFill>
          <a:ln w="9525">
            <a:noFill/>
            <a:miter lim="800000"/>
            <a:headEnd/>
            <a:tailEnd/>
          </a:ln>
        </p:spPr>
        <p:txBody>
          <a:bodyPr>
            <a:spAutoFit/>
          </a:bodyPr>
          <a:lstStyle/>
          <a:p>
            <a:pPr>
              <a:spcBef>
                <a:spcPct val="50000"/>
              </a:spcBef>
            </a:pPr>
            <a:r>
              <a:rPr lang="fr-FR" sz="2000" b="1"/>
              <a:t>pH in water of topsoil horizons for the 1995-2000 period:</a:t>
            </a:r>
          </a:p>
          <a:p>
            <a:pPr>
              <a:spcBef>
                <a:spcPct val="50000"/>
              </a:spcBef>
            </a:pPr>
            <a:endParaRPr lang="en-GB" i="1"/>
          </a:p>
        </p:txBody>
      </p:sp>
      <p:sp>
        <p:nvSpPr>
          <p:cNvPr id="9" name="ZoneTexte 8"/>
          <p:cNvSpPr txBox="1"/>
          <p:nvPr/>
        </p:nvSpPr>
        <p:spPr>
          <a:xfrm>
            <a:off x="5003800" y="3465513"/>
            <a:ext cx="1597025"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t>Third quartile</a:t>
            </a:r>
            <a:endParaRPr lang="en-US" dirty="0"/>
          </a:p>
        </p:txBody>
      </p:sp>
      <p:cxnSp>
        <p:nvCxnSpPr>
          <p:cNvPr id="69641" name="Connecteur droit 24"/>
          <p:cNvCxnSpPr>
            <a:cxnSpLocks noChangeShapeType="1"/>
          </p:cNvCxnSpPr>
          <p:nvPr/>
        </p:nvCxnSpPr>
        <p:spPr bwMode="auto">
          <a:xfrm>
            <a:off x="6607175" y="4273550"/>
            <a:ext cx="0" cy="1100138"/>
          </a:xfrm>
          <a:prstGeom prst="line">
            <a:avLst/>
          </a:prstGeom>
          <a:noFill/>
          <a:ln w="38100" algn="ctr">
            <a:solidFill>
              <a:srgbClr val="F2B11E"/>
            </a:solidFill>
            <a:round/>
            <a:headEnd/>
            <a:tailEnd/>
          </a:ln>
        </p:spPr>
      </p:cxnSp>
      <p:sp>
        <p:nvSpPr>
          <p:cNvPr id="69642" name="ZoneTexte 11"/>
          <p:cNvSpPr txBox="1">
            <a:spLocks noChangeArrowheads="1"/>
          </p:cNvSpPr>
          <p:nvPr/>
        </p:nvSpPr>
        <p:spPr bwMode="auto">
          <a:xfrm>
            <a:off x="6659563" y="4360863"/>
            <a:ext cx="2339975" cy="1201737"/>
          </a:xfrm>
          <a:prstGeom prst="rect">
            <a:avLst/>
          </a:prstGeom>
          <a:noFill/>
          <a:ln w="9525">
            <a:noFill/>
            <a:miter lim="800000"/>
            <a:headEnd/>
            <a:tailEnd/>
          </a:ln>
        </p:spPr>
        <p:txBody>
          <a:bodyPr>
            <a:spAutoFit/>
          </a:bodyPr>
          <a:lstStyle/>
          <a:p>
            <a:pPr marL="285750" indent="-285750">
              <a:buFont typeface="Arial" charset="0"/>
              <a:buChar char="•"/>
            </a:pPr>
            <a:r>
              <a:rPr lang="fr-FR"/>
              <a:t>Detecting spatial trend</a:t>
            </a:r>
            <a:endParaRPr lang="en-US"/>
          </a:p>
          <a:p>
            <a:pPr marL="285750" indent="-285750">
              <a:buFont typeface="Arial" charset="0"/>
              <a:buChar char="•"/>
            </a:pPr>
            <a:r>
              <a:rPr lang="en-US"/>
              <a:t>Characterize spatial variability</a:t>
            </a:r>
          </a:p>
        </p:txBody>
      </p:sp>
      <p:sp>
        <p:nvSpPr>
          <p:cNvPr id="69643"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69644"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0" descr="BDATPfrance"/>
          <p:cNvPicPr>
            <a:picLocks noChangeAspect="1" noChangeArrowheads="1"/>
          </p:cNvPicPr>
          <p:nvPr/>
        </p:nvPicPr>
        <p:blipFill>
          <a:blip r:embed="rId2"/>
          <a:srcRect t="3333" b="5956"/>
          <a:stretch>
            <a:fillRect/>
          </a:stretch>
        </p:blipFill>
        <p:spPr bwMode="auto">
          <a:xfrm>
            <a:off x="2987675" y="965200"/>
            <a:ext cx="5605463" cy="5084763"/>
          </a:xfrm>
          <a:prstGeom prst="rect">
            <a:avLst/>
          </a:prstGeom>
          <a:noFill/>
          <a:ln w="9525">
            <a:noFill/>
            <a:miter lim="800000"/>
            <a:headEnd/>
            <a:tailEnd/>
          </a:ln>
        </p:spPr>
      </p:pic>
      <p:sp>
        <p:nvSpPr>
          <p:cNvPr id="70658" name="Text Box 39"/>
          <p:cNvSpPr txBox="1">
            <a:spLocks noChangeArrowheads="1"/>
          </p:cNvSpPr>
          <p:nvPr/>
        </p:nvSpPr>
        <p:spPr bwMode="auto">
          <a:xfrm>
            <a:off x="155575" y="5661025"/>
            <a:ext cx="4897438" cy="366713"/>
          </a:xfrm>
          <a:prstGeom prst="rect">
            <a:avLst/>
          </a:prstGeom>
          <a:noFill/>
          <a:ln w="9525">
            <a:noFill/>
            <a:miter lim="800000"/>
            <a:headEnd/>
            <a:tailEnd/>
          </a:ln>
        </p:spPr>
        <p:txBody>
          <a:bodyPr lIns="91429" tIns="45715" rIns="91429" bIns="45715">
            <a:spAutoFit/>
          </a:bodyPr>
          <a:lstStyle/>
          <a:p>
            <a:pPr>
              <a:spcBef>
                <a:spcPct val="50000"/>
              </a:spcBef>
            </a:pPr>
            <a:r>
              <a:rPr lang="fr-FR" i="1">
                <a:solidFill>
                  <a:srgbClr val="000000"/>
                </a:solidFill>
              </a:rPr>
              <a:t>(Follain et al., Agr. Sust. Dev. 2009)</a:t>
            </a:r>
          </a:p>
        </p:txBody>
      </p:sp>
      <p:sp>
        <p:nvSpPr>
          <p:cNvPr id="70659" name="ZoneTexte 9"/>
          <p:cNvSpPr txBox="1">
            <a:spLocks noChangeArrowheads="1"/>
          </p:cNvSpPr>
          <p:nvPr/>
        </p:nvSpPr>
        <p:spPr bwMode="auto">
          <a:xfrm>
            <a:off x="3587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70660" name="ZoneTexte 10"/>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Harmonisation issue</a:t>
            </a:r>
          </a:p>
        </p:txBody>
      </p:sp>
      <p:sp>
        <p:nvSpPr>
          <p:cNvPr id="3" name="ZoneTexte 2"/>
          <p:cNvSpPr txBox="1"/>
          <p:nvPr/>
        </p:nvSpPr>
        <p:spPr>
          <a:xfrm>
            <a:off x="3635375" y="3933825"/>
            <a:ext cx="936625" cy="89217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a:spAutoFit/>
          </a:bodyPr>
          <a:lstStyle/>
          <a:p>
            <a:pPr>
              <a:defRPr/>
            </a:pPr>
            <a:r>
              <a:rPr lang="fr-FR" sz="1300" dirty="0" err="1"/>
              <a:t>low</a:t>
            </a:r>
            <a:endParaRPr lang="fr-FR" sz="1300" dirty="0"/>
          </a:p>
          <a:p>
            <a:pPr>
              <a:defRPr/>
            </a:pPr>
            <a:r>
              <a:rPr lang="fr-FR" sz="1300" dirty="0"/>
              <a:t>Medium</a:t>
            </a:r>
          </a:p>
          <a:p>
            <a:pPr>
              <a:defRPr/>
            </a:pPr>
            <a:r>
              <a:rPr lang="fr-FR" sz="1300" dirty="0"/>
              <a:t>High</a:t>
            </a:r>
          </a:p>
          <a:p>
            <a:pPr>
              <a:defRPr/>
            </a:pPr>
            <a:r>
              <a:rPr lang="fr-FR" sz="1300" dirty="0"/>
              <a:t>No data</a:t>
            </a:r>
            <a:endParaRPr lang="fr-FR" sz="1300" dirty="0"/>
          </a:p>
        </p:txBody>
      </p:sp>
      <p:sp>
        <p:nvSpPr>
          <p:cNvPr id="5" name="ZoneTexte 4"/>
          <p:cNvSpPr txBox="1"/>
          <p:nvPr/>
        </p:nvSpPr>
        <p:spPr>
          <a:xfrm>
            <a:off x="1476375" y="3563938"/>
            <a:ext cx="3240088" cy="36988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fr-FR" dirty="0" err="1"/>
              <a:t>Interpreted</a:t>
            </a:r>
            <a:r>
              <a:rPr lang="fr-FR" dirty="0"/>
              <a:t> </a:t>
            </a:r>
            <a:r>
              <a:rPr lang="fr-FR" dirty="0" err="1"/>
              <a:t>available</a:t>
            </a:r>
            <a:r>
              <a:rPr lang="fr-FR" dirty="0"/>
              <a:t>  P content</a:t>
            </a:r>
            <a:endParaRPr lang="fr-FR" dirty="0"/>
          </a:p>
        </p:txBody>
      </p:sp>
      <p:sp>
        <p:nvSpPr>
          <p:cNvPr id="70663" name="ZoneTexte 5"/>
          <p:cNvSpPr txBox="1">
            <a:spLocks noChangeArrowheads="1"/>
          </p:cNvSpPr>
          <p:nvPr/>
        </p:nvSpPr>
        <p:spPr bwMode="auto">
          <a:xfrm>
            <a:off x="250825" y="1268413"/>
            <a:ext cx="3881438" cy="2032000"/>
          </a:xfrm>
          <a:prstGeom prst="rect">
            <a:avLst/>
          </a:prstGeom>
          <a:noFill/>
          <a:ln w="9525">
            <a:noFill/>
            <a:miter lim="800000"/>
            <a:headEnd/>
            <a:tailEnd/>
          </a:ln>
        </p:spPr>
        <p:txBody>
          <a:bodyPr>
            <a:spAutoFit/>
          </a:bodyPr>
          <a:lstStyle/>
          <a:p>
            <a:pPr marL="285750" indent="-285750">
              <a:buFont typeface="Arial" charset="0"/>
              <a:buChar char="•"/>
            </a:pPr>
            <a:r>
              <a:rPr lang="en-US"/>
              <a:t>assessing the phosphorus bioavailability in arable topsoils on France’s national scale</a:t>
            </a:r>
          </a:p>
          <a:p>
            <a:pPr marL="285750" indent="-285750">
              <a:buFont typeface="Arial" charset="0"/>
              <a:buChar char="•"/>
            </a:pPr>
            <a:r>
              <a:rPr lang="en-US"/>
              <a:t>Evaluation using the RegiFert software, which incorporates soil characteristics and crop sensitivity to nutrient availability</a:t>
            </a:r>
            <a:endParaRPr lang="fr-FR"/>
          </a:p>
        </p:txBody>
      </p:sp>
      <p:cxnSp>
        <p:nvCxnSpPr>
          <p:cNvPr id="70664" name="Connecteur droit 24"/>
          <p:cNvCxnSpPr>
            <a:cxnSpLocks noChangeShapeType="1"/>
          </p:cNvCxnSpPr>
          <p:nvPr/>
        </p:nvCxnSpPr>
        <p:spPr bwMode="auto">
          <a:xfrm>
            <a:off x="595313" y="4221163"/>
            <a:ext cx="0" cy="1100137"/>
          </a:xfrm>
          <a:prstGeom prst="line">
            <a:avLst/>
          </a:prstGeom>
          <a:noFill/>
          <a:ln w="38100" algn="ctr">
            <a:solidFill>
              <a:srgbClr val="F2B11E"/>
            </a:solidFill>
            <a:round/>
            <a:headEnd/>
            <a:tailEnd/>
          </a:ln>
        </p:spPr>
      </p:cxnSp>
      <p:sp>
        <p:nvSpPr>
          <p:cNvPr id="70665" name="ZoneTexte 12"/>
          <p:cNvSpPr txBox="1">
            <a:spLocks noChangeArrowheads="1"/>
          </p:cNvSpPr>
          <p:nvPr/>
        </p:nvSpPr>
        <p:spPr bwMode="auto">
          <a:xfrm>
            <a:off x="647700" y="4310063"/>
            <a:ext cx="2447925" cy="923925"/>
          </a:xfrm>
          <a:prstGeom prst="rect">
            <a:avLst/>
          </a:prstGeom>
          <a:noFill/>
          <a:ln w="9525">
            <a:noFill/>
            <a:miter lim="800000"/>
            <a:headEnd/>
            <a:tailEnd/>
          </a:ln>
        </p:spPr>
        <p:txBody>
          <a:bodyPr>
            <a:spAutoFit/>
          </a:bodyPr>
          <a:lstStyle/>
          <a:p>
            <a:pPr marL="285750" indent="-285750">
              <a:buFont typeface="Arial" charset="0"/>
              <a:buChar char="•"/>
            </a:pPr>
            <a:r>
              <a:rPr lang="fr-FR"/>
              <a:t>Harmonizing  3  methods </a:t>
            </a:r>
            <a:endParaRPr lang="en-US"/>
          </a:p>
          <a:p>
            <a:pPr marL="285750" indent="-285750">
              <a:buFont typeface="Arial" charset="0"/>
              <a:buChar char="•"/>
            </a:pPr>
            <a:r>
              <a:rPr lang="en-US"/>
              <a:t>Unbiased evaluation</a:t>
            </a:r>
          </a:p>
        </p:txBody>
      </p:sp>
      <p:sp>
        <p:nvSpPr>
          <p:cNvPr id="70666"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70667"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2" descr="mailbox://C:/Users/nsaby/AppData/Roaming/Thunderbird/Profiles/hwlqmf5w.default/Mail/orleans.inra.fr/Inbox?number=1919640410&amp;part=1.2.2&amp;filename=hhdjdgeg.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solidFill>
                <a:srgbClr val="000000"/>
              </a:solidFill>
            </a:endParaRPr>
          </a:p>
        </p:txBody>
      </p:sp>
      <p:sp>
        <p:nvSpPr>
          <p:cNvPr id="71682" name="ZoneTexte 3"/>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71683" name="Rectangle 4"/>
          <p:cNvSpPr>
            <a:spLocks noChangeArrowheads="1"/>
          </p:cNvSpPr>
          <p:nvPr/>
        </p:nvSpPr>
        <p:spPr bwMode="auto">
          <a:xfrm>
            <a:off x="755650" y="4837113"/>
            <a:ext cx="2232025" cy="215900"/>
          </a:xfrm>
          <a:prstGeom prst="rect">
            <a:avLst/>
          </a:prstGeom>
          <a:noFill/>
          <a:ln w="9525">
            <a:noFill/>
            <a:miter lim="800000"/>
            <a:headEnd/>
            <a:tailEnd/>
          </a:ln>
        </p:spPr>
        <p:txBody>
          <a:bodyPr lIns="0" tIns="0" rIns="0" bIns="0">
            <a:spAutoFit/>
          </a:bodyPr>
          <a:lstStyle/>
          <a:p>
            <a:r>
              <a:rPr lang="fr-FR" sz="1400" b="1">
                <a:solidFill>
                  <a:srgbClr val="000000"/>
                </a:solidFill>
              </a:rPr>
              <a:t>Organic C content (</a:t>
            </a:r>
            <a:r>
              <a:rPr lang="fr-FR" sz="1400" b="1">
                <a:solidFill>
                  <a:srgbClr val="000000"/>
                </a:solidFill>
                <a:cs typeface="Arial" charset="0"/>
              </a:rPr>
              <a:t>‰)</a:t>
            </a:r>
            <a:endParaRPr lang="fr-FR">
              <a:solidFill>
                <a:srgbClr val="000000"/>
              </a:solidFill>
              <a:cs typeface="Arial" charset="0"/>
            </a:endParaRPr>
          </a:p>
        </p:txBody>
      </p:sp>
      <p:grpSp>
        <p:nvGrpSpPr>
          <p:cNvPr id="71684" name="Group 5"/>
          <p:cNvGrpSpPr>
            <a:grpSpLocks/>
          </p:cNvGrpSpPr>
          <p:nvPr/>
        </p:nvGrpSpPr>
        <p:grpSpPr bwMode="auto">
          <a:xfrm>
            <a:off x="3276600" y="4724400"/>
            <a:ext cx="692150" cy="254000"/>
            <a:chOff x="1383" y="3756"/>
            <a:chExt cx="436" cy="160"/>
          </a:xfrm>
        </p:grpSpPr>
        <p:sp>
          <p:nvSpPr>
            <p:cNvPr id="71714" name="Rectangle 6"/>
            <p:cNvSpPr>
              <a:spLocks noChangeArrowheads="1"/>
            </p:cNvSpPr>
            <p:nvPr/>
          </p:nvSpPr>
          <p:spPr bwMode="auto">
            <a:xfrm>
              <a:off x="1383" y="3756"/>
              <a:ext cx="199" cy="160"/>
            </a:xfrm>
            <a:prstGeom prst="rect">
              <a:avLst/>
            </a:prstGeom>
            <a:solidFill>
              <a:srgbClr val="002673"/>
            </a:solidFill>
            <a:ln w="9525">
              <a:noFill/>
              <a:miter lim="800000"/>
              <a:headEnd/>
              <a:tailEnd/>
            </a:ln>
          </p:spPr>
          <p:txBody>
            <a:bodyPr/>
            <a:lstStyle/>
            <a:p>
              <a:endParaRPr lang="fr-FR">
                <a:solidFill>
                  <a:srgbClr val="000000"/>
                </a:solidFill>
              </a:endParaRPr>
            </a:p>
          </p:txBody>
        </p:sp>
        <p:sp>
          <p:nvSpPr>
            <p:cNvPr id="71715" name="Rectangle 7"/>
            <p:cNvSpPr>
              <a:spLocks noChangeArrowheads="1"/>
            </p:cNvSpPr>
            <p:nvPr/>
          </p:nvSpPr>
          <p:spPr bwMode="auto">
            <a:xfrm>
              <a:off x="1599" y="3777"/>
              <a:ext cx="220" cy="134"/>
            </a:xfrm>
            <a:prstGeom prst="rect">
              <a:avLst/>
            </a:prstGeom>
            <a:noFill/>
            <a:ln w="9525">
              <a:noFill/>
              <a:miter lim="800000"/>
              <a:headEnd/>
              <a:tailEnd/>
            </a:ln>
          </p:spPr>
          <p:txBody>
            <a:bodyPr wrap="none" lIns="0" tIns="0" rIns="0" bIns="0">
              <a:spAutoFit/>
            </a:bodyPr>
            <a:lstStyle/>
            <a:p>
              <a:r>
                <a:rPr lang="fr-FR" sz="1400">
                  <a:solidFill>
                    <a:srgbClr val="000000"/>
                  </a:solidFill>
                </a:rPr>
                <a:t>&lt; 10</a:t>
              </a:r>
              <a:endParaRPr lang="fr-FR">
                <a:solidFill>
                  <a:srgbClr val="000000"/>
                </a:solidFill>
              </a:endParaRPr>
            </a:p>
          </p:txBody>
        </p:sp>
      </p:grpSp>
      <p:grpSp>
        <p:nvGrpSpPr>
          <p:cNvPr id="71685" name="Group 8"/>
          <p:cNvGrpSpPr>
            <a:grpSpLocks/>
          </p:cNvGrpSpPr>
          <p:nvPr/>
        </p:nvGrpSpPr>
        <p:grpSpPr bwMode="auto">
          <a:xfrm>
            <a:off x="3276600" y="5084763"/>
            <a:ext cx="901700" cy="254000"/>
            <a:chOff x="1837" y="3612"/>
            <a:chExt cx="568" cy="160"/>
          </a:xfrm>
        </p:grpSpPr>
        <p:sp>
          <p:nvSpPr>
            <p:cNvPr id="71712" name="Rectangle 9"/>
            <p:cNvSpPr>
              <a:spLocks noChangeArrowheads="1"/>
            </p:cNvSpPr>
            <p:nvPr/>
          </p:nvSpPr>
          <p:spPr bwMode="auto">
            <a:xfrm>
              <a:off x="1837" y="3612"/>
              <a:ext cx="204" cy="160"/>
            </a:xfrm>
            <a:prstGeom prst="rect">
              <a:avLst/>
            </a:prstGeom>
            <a:solidFill>
              <a:srgbClr val="008DD4"/>
            </a:solidFill>
            <a:ln w="9525">
              <a:noFill/>
              <a:miter lim="800000"/>
              <a:headEnd/>
              <a:tailEnd/>
            </a:ln>
          </p:spPr>
          <p:txBody>
            <a:bodyPr/>
            <a:lstStyle/>
            <a:p>
              <a:endParaRPr lang="fr-FR">
                <a:solidFill>
                  <a:srgbClr val="000000"/>
                </a:solidFill>
              </a:endParaRPr>
            </a:p>
          </p:txBody>
        </p:sp>
        <p:sp>
          <p:nvSpPr>
            <p:cNvPr id="71713" name="Rectangle 10"/>
            <p:cNvSpPr>
              <a:spLocks noChangeArrowheads="1"/>
            </p:cNvSpPr>
            <p:nvPr/>
          </p:nvSpPr>
          <p:spPr bwMode="auto">
            <a:xfrm>
              <a:off x="2058" y="3634"/>
              <a:ext cx="347" cy="134"/>
            </a:xfrm>
            <a:prstGeom prst="rect">
              <a:avLst/>
            </a:prstGeom>
            <a:noFill/>
            <a:ln w="9525">
              <a:noFill/>
              <a:miter lim="800000"/>
              <a:headEnd/>
              <a:tailEnd/>
            </a:ln>
          </p:spPr>
          <p:txBody>
            <a:bodyPr wrap="none" lIns="0" tIns="0" rIns="0" bIns="0">
              <a:spAutoFit/>
            </a:bodyPr>
            <a:lstStyle/>
            <a:p>
              <a:r>
                <a:rPr lang="fr-FR" sz="1400">
                  <a:solidFill>
                    <a:srgbClr val="000000"/>
                  </a:solidFill>
                </a:rPr>
                <a:t>10 - 12</a:t>
              </a:r>
              <a:endParaRPr lang="fr-FR">
                <a:solidFill>
                  <a:srgbClr val="000000"/>
                </a:solidFill>
              </a:endParaRPr>
            </a:p>
          </p:txBody>
        </p:sp>
      </p:grpSp>
      <p:grpSp>
        <p:nvGrpSpPr>
          <p:cNvPr id="71686" name="Group 11"/>
          <p:cNvGrpSpPr>
            <a:grpSpLocks/>
          </p:cNvGrpSpPr>
          <p:nvPr/>
        </p:nvGrpSpPr>
        <p:grpSpPr bwMode="auto">
          <a:xfrm>
            <a:off x="3276600" y="5445125"/>
            <a:ext cx="901700" cy="254000"/>
            <a:chOff x="1837" y="3793"/>
            <a:chExt cx="568" cy="160"/>
          </a:xfrm>
        </p:grpSpPr>
        <p:sp>
          <p:nvSpPr>
            <p:cNvPr id="71710" name="Rectangle 12"/>
            <p:cNvSpPr>
              <a:spLocks noChangeArrowheads="1"/>
            </p:cNvSpPr>
            <p:nvPr/>
          </p:nvSpPr>
          <p:spPr bwMode="auto">
            <a:xfrm>
              <a:off x="1837" y="3793"/>
              <a:ext cx="204" cy="160"/>
            </a:xfrm>
            <a:prstGeom prst="rect">
              <a:avLst/>
            </a:prstGeom>
            <a:solidFill>
              <a:srgbClr val="00CC9C"/>
            </a:solidFill>
            <a:ln w="9525">
              <a:noFill/>
              <a:miter lim="800000"/>
              <a:headEnd/>
              <a:tailEnd/>
            </a:ln>
          </p:spPr>
          <p:txBody>
            <a:bodyPr/>
            <a:lstStyle/>
            <a:p>
              <a:endParaRPr lang="fr-FR">
                <a:solidFill>
                  <a:srgbClr val="000000"/>
                </a:solidFill>
              </a:endParaRPr>
            </a:p>
          </p:txBody>
        </p:sp>
        <p:sp>
          <p:nvSpPr>
            <p:cNvPr id="71711" name="Rectangle 13"/>
            <p:cNvSpPr>
              <a:spLocks noChangeArrowheads="1"/>
            </p:cNvSpPr>
            <p:nvPr/>
          </p:nvSpPr>
          <p:spPr bwMode="auto">
            <a:xfrm>
              <a:off x="2058" y="3815"/>
              <a:ext cx="347" cy="134"/>
            </a:xfrm>
            <a:prstGeom prst="rect">
              <a:avLst/>
            </a:prstGeom>
            <a:noFill/>
            <a:ln w="9525">
              <a:noFill/>
              <a:miter lim="800000"/>
              <a:headEnd/>
              <a:tailEnd/>
            </a:ln>
          </p:spPr>
          <p:txBody>
            <a:bodyPr wrap="none" lIns="0" tIns="0" rIns="0" bIns="0">
              <a:spAutoFit/>
            </a:bodyPr>
            <a:lstStyle/>
            <a:p>
              <a:r>
                <a:rPr lang="fr-FR" sz="1400">
                  <a:solidFill>
                    <a:srgbClr val="000000"/>
                  </a:solidFill>
                </a:rPr>
                <a:t>12 - 14</a:t>
              </a:r>
              <a:endParaRPr lang="fr-FR">
                <a:solidFill>
                  <a:srgbClr val="000000"/>
                </a:solidFill>
              </a:endParaRPr>
            </a:p>
          </p:txBody>
        </p:sp>
      </p:grpSp>
      <p:grpSp>
        <p:nvGrpSpPr>
          <p:cNvPr id="71687" name="Group 14"/>
          <p:cNvGrpSpPr>
            <a:grpSpLocks/>
          </p:cNvGrpSpPr>
          <p:nvPr/>
        </p:nvGrpSpPr>
        <p:grpSpPr bwMode="auto">
          <a:xfrm>
            <a:off x="3276600" y="5803900"/>
            <a:ext cx="893763" cy="254000"/>
            <a:chOff x="2421" y="3612"/>
            <a:chExt cx="563" cy="160"/>
          </a:xfrm>
        </p:grpSpPr>
        <p:sp>
          <p:nvSpPr>
            <p:cNvPr id="71708" name="Rectangle 15"/>
            <p:cNvSpPr>
              <a:spLocks noChangeArrowheads="1"/>
            </p:cNvSpPr>
            <p:nvPr/>
          </p:nvSpPr>
          <p:spPr bwMode="auto">
            <a:xfrm>
              <a:off x="2421" y="3612"/>
              <a:ext cx="199" cy="160"/>
            </a:xfrm>
            <a:prstGeom prst="rect">
              <a:avLst/>
            </a:prstGeom>
            <a:solidFill>
              <a:srgbClr val="9CF734"/>
            </a:solidFill>
            <a:ln w="9525">
              <a:noFill/>
              <a:miter lim="800000"/>
              <a:headEnd/>
              <a:tailEnd/>
            </a:ln>
          </p:spPr>
          <p:txBody>
            <a:bodyPr/>
            <a:lstStyle/>
            <a:p>
              <a:endParaRPr lang="fr-FR">
                <a:solidFill>
                  <a:srgbClr val="000000"/>
                </a:solidFill>
              </a:endParaRPr>
            </a:p>
          </p:txBody>
        </p:sp>
        <p:sp>
          <p:nvSpPr>
            <p:cNvPr id="71709" name="Rectangle 16"/>
            <p:cNvSpPr>
              <a:spLocks noChangeArrowheads="1"/>
            </p:cNvSpPr>
            <p:nvPr/>
          </p:nvSpPr>
          <p:spPr bwMode="auto">
            <a:xfrm>
              <a:off x="2637" y="3634"/>
              <a:ext cx="347" cy="134"/>
            </a:xfrm>
            <a:prstGeom prst="rect">
              <a:avLst/>
            </a:prstGeom>
            <a:noFill/>
            <a:ln w="9525">
              <a:noFill/>
              <a:miter lim="800000"/>
              <a:headEnd/>
              <a:tailEnd/>
            </a:ln>
          </p:spPr>
          <p:txBody>
            <a:bodyPr wrap="none" lIns="0" tIns="0" rIns="0" bIns="0">
              <a:spAutoFit/>
            </a:bodyPr>
            <a:lstStyle/>
            <a:p>
              <a:r>
                <a:rPr lang="fr-FR" sz="1400">
                  <a:solidFill>
                    <a:srgbClr val="000000"/>
                  </a:solidFill>
                </a:rPr>
                <a:t>14 - 16</a:t>
              </a:r>
              <a:endParaRPr lang="fr-FR">
                <a:solidFill>
                  <a:srgbClr val="000000"/>
                </a:solidFill>
              </a:endParaRPr>
            </a:p>
          </p:txBody>
        </p:sp>
      </p:grpSp>
      <p:grpSp>
        <p:nvGrpSpPr>
          <p:cNvPr id="71688" name="Group 17"/>
          <p:cNvGrpSpPr>
            <a:grpSpLocks/>
          </p:cNvGrpSpPr>
          <p:nvPr/>
        </p:nvGrpSpPr>
        <p:grpSpPr bwMode="auto">
          <a:xfrm>
            <a:off x="4427538" y="4724400"/>
            <a:ext cx="893762" cy="254000"/>
            <a:chOff x="2421" y="3793"/>
            <a:chExt cx="563" cy="160"/>
          </a:xfrm>
        </p:grpSpPr>
        <p:sp>
          <p:nvSpPr>
            <p:cNvPr id="71706" name="Rectangle 18"/>
            <p:cNvSpPr>
              <a:spLocks noChangeArrowheads="1"/>
            </p:cNvSpPr>
            <p:nvPr/>
          </p:nvSpPr>
          <p:spPr bwMode="auto">
            <a:xfrm>
              <a:off x="2421" y="3793"/>
              <a:ext cx="199" cy="160"/>
            </a:xfrm>
            <a:prstGeom prst="rect">
              <a:avLst/>
            </a:prstGeom>
            <a:solidFill>
              <a:srgbClr val="FAD900"/>
            </a:solidFill>
            <a:ln w="9525">
              <a:noFill/>
              <a:miter lim="800000"/>
              <a:headEnd/>
              <a:tailEnd/>
            </a:ln>
          </p:spPr>
          <p:txBody>
            <a:bodyPr/>
            <a:lstStyle/>
            <a:p>
              <a:endParaRPr lang="fr-FR">
                <a:solidFill>
                  <a:srgbClr val="000000"/>
                </a:solidFill>
              </a:endParaRPr>
            </a:p>
          </p:txBody>
        </p:sp>
        <p:sp>
          <p:nvSpPr>
            <p:cNvPr id="71707" name="Rectangle 19"/>
            <p:cNvSpPr>
              <a:spLocks noChangeArrowheads="1"/>
            </p:cNvSpPr>
            <p:nvPr/>
          </p:nvSpPr>
          <p:spPr bwMode="auto">
            <a:xfrm>
              <a:off x="2637" y="3815"/>
              <a:ext cx="347" cy="134"/>
            </a:xfrm>
            <a:prstGeom prst="rect">
              <a:avLst/>
            </a:prstGeom>
            <a:noFill/>
            <a:ln w="9525">
              <a:noFill/>
              <a:miter lim="800000"/>
              <a:headEnd/>
              <a:tailEnd/>
            </a:ln>
          </p:spPr>
          <p:txBody>
            <a:bodyPr wrap="none" lIns="0" tIns="0" rIns="0" bIns="0">
              <a:spAutoFit/>
            </a:bodyPr>
            <a:lstStyle/>
            <a:p>
              <a:r>
                <a:rPr lang="fr-FR" sz="1400">
                  <a:solidFill>
                    <a:srgbClr val="000000"/>
                  </a:solidFill>
                </a:rPr>
                <a:t>16 - 18</a:t>
              </a:r>
              <a:endParaRPr lang="fr-FR">
                <a:solidFill>
                  <a:srgbClr val="000000"/>
                </a:solidFill>
              </a:endParaRPr>
            </a:p>
          </p:txBody>
        </p:sp>
      </p:grpSp>
      <p:grpSp>
        <p:nvGrpSpPr>
          <p:cNvPr id="71689" name="Group 20"/>
          <p:cNvGrpSpPr>
            <a:grpSpLocks/>
          </p:cNvGrpSpPr>
          <p:nvPr/>
        </p:nvGrpSpPr>
        <p:grpSpPr bwMode="auto">
          <a:xfrm>
            <a:off x="4427538" y="5084763"/>
            <a:ext cx="892175" cy="254000"/>
            <a:chOff x="3006" y="3612"/>
            <a:chExt cx="562" cy="160"/>
          </a:xfrm>
        </p:grpSpPr>
        <p:sp>
          <p:nvSpPr>
            <p:cNvPr id="71704" name="Rectangle 21"/>
            <p:cNvSpPr>
              <a:spLocks noChangeArrowheads="1"/>
            </p:cNvSpPr>
            <p:nvPr/>
          </p:nvSpPr>
          <p:spPr bwMode="auto">
            <a:xfrm>
              <a:off x="3006" y="3612"/>
              <a:ext cx="198" cy="160"/>
            </a:xfrm>
            <a:prstGeom prst="rect">
              <a:avLst/>
            </a:prstGeom>
            <a:solidFill>
              <a:srgbClr val="EB8D00"/>
            </a:solidFill>
            <a:ln w="9525">
              <a:noFill/>
              <a:miter lim="800000"/>
              <a:headEnd/>
              <a:tailEnd/>
            </a:ln>
          </p:spPr>
          <p:txBody>
            <a:bodyPr/>
            <a:lstStyle/>
            <a:p>
              <a:endParaRPr lang="fr-FR">
                <a:solidFill>
                  <a:srgbClr val="000000"/>
                </a:solidFill>
              </a:endParaRPr>
            </a:p>
          </p:txBody>
        </p:sp>
        <p:sp>
          <p:nvSpPr>
            <p:cNvPr id="71705" name="Rectangle 22"/>
            <p:cNvSpPr>
              <a:spLocks noChangeArrowheads="1"/>
            </p:cNvSpPr>
            <p:nvPr/>
          </p:nvSpPr>
          <p:spPr bwMode="auto">
            <a:xfrm>
              <a:off x="3221" y="3634"/>
              <a:ext cx="347" cy="134"/>
            </a:xfrm>
            <a:prstGeom prst="rect">
              <a:avLst/>
            </a:prstGeom>
            <a:noFill/>
            <a:ln w="9525">
              <a:noFill/>
              <a:miter lim="800000"/>
              <a:headEnd/>
              <a:tailEnd/>
            </a:ln>
          </p:spPr>
          <p:txBody>
            <a:bodyPr wrap="none" lIns="0" tIns="0" rIns="0" bIns="0">
              <a:spAutoFit/>
            </a:bodyPr>
            <a:lstStyle/>
            <a:p>
              <a:r>
                <a:rPr lang="fr-FR" sz="1400">
                  <a:solidFill>
                    <a:srgbClr val="000000"/>
                  </a:solidFill>
                </a:rPr>
                <a:t>18 - 24</a:t>
              </a:r>
              <a:endParaRPr lang="fr-FR">
                <a:solidFill>
                  <a:srgbClr val="000000"/>
                </a:solidFill>
              </a:endParaRPr>
            </a:p>
          </p:txBody>
        </p:sp>
      </p:grpSp>
      <p:grpSp>
        <p:nvGrpSpPr>
          <p:cNvPr id="71690" name="Group 23"/>
          <p:cNvGrpSpPr>
            <a:grpSpLocks/>
          </p:cNvGrpSpPr>
          <p:nvPr/>
        </p:nvGrpSpPr>
        <p:grpSpPr bwMode="auto">
          <a:xfrm>
            <a:off x="4427538" y="5445125"/>
            <a:ext cx="892175" cy="254000"/>
            <a:chOff x="3006" y="3793"/>
            <a:chExt cx="562" cy="160"/>
          </a:xfrm>
        </p:grpSpPr>
        <p:sp>
          <p:nvSpPr>
            <p:cNvPr id="71702" name="Rectangle 24"/>
            <p:cNvSpPr>
              <a:spLocks noChangeArrowheads="1"/>
            </p:cNvSpPr>
            <p:nvPr/>
          </p:nvSpPr>
          <p:spPr bwMode="auto">
            <a:xfrm>
              <a:off x="3006" y="3793"/>
              <a:ext cx="198" cy="160"/>
            </a:xfrm>
            <a:prstGeom prst="rect">
              <a:avLst/>
            </a:prstGeom>
            <a:solidFill>
              <a:srgbClr val="CF4F00"/>
            </a:solidFill>
            <a:ln w="9525">
              <a:noFill/>
              <a:miter lim="800000"/>
              <a:headEnd/>
              <a:tailEnd/>
            </a:ln>
          </p:spPr>
          <p:txBody>
            <a:bodyPr/>
            <a:lstStyle/>
            <a:p>
              <a:endParaRPr lang="fr-FR">
                <a:solidFill>
                  <a:srgbClr val="000000"/>
                </a:solidFill>
              </a:endParaRPr>
            </a:p>
          </p:txBody>
        </p:sp>
        <p:sp>
          <p:nvSpPr>
            <p:cNvPr id="71703" name="Rectangle 25"/>
            <p:cNvSpPr>
              <a:spLocks noChangeArrowheads="1"/>
            </p:cNvSpPr>
            <p:nvPr/>
          </p:nvSpPr>
          <p:spPr bwMode="auto">
            <a:xfrm>
              <a:off x="3221" y="3815"/>
              <a:ext cx="347" cy="134"/>
            </a:xfrm>
            <a:prstGeom prst="rect">
              <a:avLst/>
            </a:prstGeom>
            <a:noFill/>
            <a:ln w="9525">
              <a:noFill/>
              <a:miter lim="800000"/>
              <a:headEnd/>
              <a:tailEnd/>
            </a:ln>
          </p:spPr>
          <p:txBody>
            <a:bodyPr wrap="none" lIns="0" tIns="0" rIns="0" bIns="0">
              <a:spAutoFit/>
            </a:bodyPr>
            <a:lstStyle/>
            <a:p>
              <a:r>
                <a:rPr lang="fr-FR" sz="1400">
                  <a:solidFill>
                    <a:srgbClr val="000000"/>
                  </a:solidFill>
                </a:rPr>
                <a:t>24 - 40</a:t>
              </a:r>
              <a:endParaRPr lang="fr-FR">
                <a:solidFill>
                  <a:srgbClr val="000000"/>
                </a:solidFill>
              </a:endParaRPr>
            </a:p>
          </p:txBody>
        </p:sp>
      </p:grpSp>
      <p:grpSp>
        <p:nvGrpSpPr>
          <p:cNvPr id="71691" name="Group 26"/>
          <p:cNvGrpSpPr>
            <a:grpSpLocks/>
          </p:cNvGrpSpPr>
          <p:nvPr/>
        </p:nvGrpSpPr>
        <p:grpSpPr bwMode="auto">
          <a:xfrm>
            <a:off x="4427538" y="5803900"/>
            <a:ext cx="692150" cy="254000"/>
            <a:chOff x="3590" y="3612"/>
            <a:chExt cx="436" cy="160"/>
          </a:xfrm>
        </p:grpSpPr>
        <p:sp>
          <p:nvSpPr>
            <p:cNvPr id="71700" name="Rectangle 27"/>
            <p:cNvSpPr>
              <a:spLocks noChangeArrowheads="1"/>
            </p:cNvSpPr>
            <p:nvPr/>
          </p:nvSpPr>
          <p:spPr bwMode="auto">
            <a:xfrm>
              <a:off x="3590" y="3612"/>
              <a:ext cx="199" cy="160"/>
            </a:xfrm>
            <a:prstGeom prst="rect">
              <a:avLst/>
            </a:prstGeom>
            <a:solidFill>
              <a:srgbClr val="A80000"/>
            </a:solidFill>
            <a:ln w="9525">
              <a:noFill/>
              <a:miter lim="800000"/>
              <a:headEnd/>
              <a:tailEnd/>
            </a:ln>
          </p:spPr>
          <p:txBody>
            <a:bodyPr/>
            <a:lstStyle/>
            <a:p>
              <a:endParaRPr lang="fr-FR">
                <a:solidFill>
                  <a:srgbClr val="000000"/>
                </a:solidFill>
              </a:endParaRPr>
            </a:p>
          </p:txBody>
        </p:sp>
        <p:sp>
          <p:nvSpPr>
            <p:cNvPr id="71701" name="Rectangle 28"/>
            <p:cNvSpPr>
              <a:spLocks noChangeArrowheads="1"/>
            </p:cNvSpPr>
            <p:nvPr/>
          </p:nvSpPr>
          <p:spPr bwMode="auto">
            <a:xfrm>
              <a:off x="3806" y="3634"/>
              <a:ext cx="220" cy="134"/>
            </a:xfrm>
            <a:prstGeom prst="rect">
              <a:avLst/>
            </a:prstGeom>
            <a:noFill/>
            <a:ln w="9525">
              <a:noFill/>
              <a:miter lim="800000"/>
              <a:headEnd/>
              <a:tailEnd/>
            </a:ln>
          </p:spPr>
          <p:txBody>
            <a:bodyPr wrap="none" lIns="0" tIns="0" rIns="0" bIns="0">
              <a:spAutoFit/>
            </a:bodyPr>
            <a:lstStyle/>
            <a:p>
              <a:r>
                <a:rPr lang="fr-FR" sz="1400">
                  <a:solidFill>
                    <a:srgbClr val="000000"/>
                  </a:solidFill>
                </a:rPr>
                <a:t>&gt; 40</a:t>
              </a:r>
              <a:endParaRPr lang="fr-FR">
                <a:solidFill>
                  <a:srgbClr val="000000"/>
                </a:solidFill>
              </a:endParaRPr>
            </a:p>
          </p:txBody>
        </p:sp>
      </p:grpSp>
      <p:grpSp>
        <p:nvGrpSpPr>
          <p:cNvPr id="71692" name="Group 34"/>
          <p:cNvGrpSpPr>
            <a:grpSpLocks/>
          </p:cNvGrpSpPr>
          <p:nvPr/>
        </p:nvGrpSpPr>
        <p:grpSpPr bwMode="auto">
          <a:xfrm>
            <a:off x="0" y="1341438"/>
            <a:ext cx="9144000" cy="3311525"/>
            <a:chOff x="113" y="1117"/>
            <a:chExt cx="5537" cy="1814"/>
          </a:xfrm>
        </p:grpSpPr>
        <p:pic>
          <p:nvPicPr>
            <p:cNvPr id="71697" name="Picture 3" descr="Evolution Corg"/>
            <p:cNvPicPr>
              <a:picLocks noChangeAspect="1" noChangeArrowheads="1"/>
            </p:cNvPicPr>
            <p:nvPr/>
          </p:nvPicPr>
          <p:blipFill>
            <a:blip r:embed="rId2"/>
            <a:srcRect/>
            <a:stretch>
              <a:fillRect/>
            </a:stretch>
          </p:blipFill>
          <p:spPr bwMode="auto">
            <a:xfrm>
              <a:off x="3787" y="1117"/>
              <a:ext cx="1863" cy="1814"/>
            </a:xfrm>
            <a:prstGeom prst="rect">
              <a:avLst/>
            </a:prstGeom>
            <a:noFill/>
            <a:ln w="9525">
              <a:noFill/>
              <a:miter lim="800000"/>
              <a:headEnd/>
              <a:tailEnd/>
            </a:ln>
          </p:spPr>
        </p:pic>
        <p:pic>
          <p:nvPicPr>
            <p:cNvPr id="71698" name="Picture 29" descr="Evolution Corg"/>
            <p:cNvPicPr>
              <a:picLocks noChangeAspect="1" noChangeArrowheads="1"/>
            </p:cNvPicPr>
            <p:nvPr/>
          </p:nvPicPr>
          <p:blipFill>
            <a:blip r:embed="rId3"/>
            <a:srcRect/>
            <a:stretch>
              <a:fillRect/>
            </a:stretch>
          </p:blipFill>
          <p:spPr bwMode="auto">
            <a:xfrm>
              <a:off x="113" y="1117"/>
              <a:ext cx="1863" cy="1814"/>
            </a:xfrm>
            <a:prstGeom prst="rect">
              <a:avLst/>
            </a:prstGeom>
            <a:noFill/>
            <a:ln w="9525">
              <a:noFill/>
              <a:miter lim="800000"/>
              <a:headEnd/>
              <a:tailEnd/>
            </a:ln>
          </p:spPr>
        </p:pic>
        <p:pic>
          <p:nvPicPr>
            <p:cNvPr id="71699" name="Picture 30" descr="Evolution Corg"/>
            <p:cNvPicPr>
              <a:picLocks noChangeAspect="1" noChangeArrowheads="1"/>
            </p:cNvPicPr>
            <p:nvPr/>
          </p:nvPicPr>
          <p:blipFill>
            <a:blip r:embed="rId4"/>
            <a:srcRect/>
            <a:stretch>
              <a:fillRect/>
            </a:stretch>
          </p:blipFill>
          <p:spPr bwMode="auto">
            <a:xfrm>
              <a:off x="1973" y="1117"/>
              <a:ext cx="1814" cy="1814"/>
            </a:xfrm>
            <a:prstGeom prst="rect">
              <a:avLst/>
            </a:prstGeom>
            <a:noFill/>
            <a:ln w="9525">
              <a:noFill/>
              <a:miter lim="800000"/>
              <a:headEnd/>
              <a:tailEnd/>
            </a:ln>
          </p:spPr>
        </p:pic>
      </p:grpSp>
      <p:sp>
        <p:nvSpPr>
          <p:cNvPr id="71693" name="Text Box 31"/>
          <p:cNvSpPr txBox="1">
            <a:spLocks noChangeArrowheads="1"/>
          </p:cNvSpPr>
          <p:nvPr/>
        </p:nvSpPr>
        <p:spPr bwMode="auto">
          <a:xfrm>
            <a:off x="6640513" y="4660900"/>
            <a:ext cx="2476500" cy="368300"/>
          </a:xfrm>
          <a:prstGeom prst="rect">
            <a:avLst/>
          </a:prstGeom>
          <a:noFill/>
          <a:ln w="9525">
            <a:noFill/>
            <a:miter lim="800000"/>
            <a:headEnd/>
            <a:tailEnd/>
          </a:ln>
        </p:spPr>
        <p:txBody>
          <a:bodyPr wrap="none" lIns="91426" tIns="45714" rIns="91426" bIns="45714">
            <a:spAutoFit/>
          </a:bodyPr>
          <a:lstStyle/>
          <a:p>
            <a:r>
              <a:rPr lang="fr-FR">
                <a:solidFill>
                  <a:srgbClr val="000000"/>
                </a:solidFill>
              </a:rPr>
              <a:t>(Source : BDAT, 2006)</a:t>
            </a:r>
          </a:p>
        </p:txBody>
      </p:sp>
      <p:sp>
        <p:nvSpPr>
          <p:cNvPr id="71694" name="ZoneTexte 48"/>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Detecting temporal trend issue</a:t>
            </a:r>
          </a:p>
        </p:txBody>
      </p:sp>
      <p:sp>
        <p:nvSpPr>
          <p:cNvPr id="71695"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71696"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AutoShape 2" descr="mailbox://C:/Users/nsaby/AppData/Roaming/Thunderbird/Profiles/hwlqmf5w.default/Mail/orleans.inra.fr/Inbox?number=1919640410&amp;part=1.2.2&amp;filename=hhdjdgeg.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solidFill>
                <a:srgbClr val="000000"/>
              </a:solidFill>
            </a:endParaRPr>
          </a:p>
        </p:txBody>
      </p:sp>
      <p:sp>
        <p:nvSpPr>
          <p:cNvPr id="72706" name="ZoneTexte 3"/>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72707" name="Text Box 4"/>
          <p:cNvSpPr txBox="1">
            <a:spLocks noChangeArrowheads="1"/>
          </p:cNvSpPr>
          <p:nvPr/>
        </p:nvSpPr>
        <p:spPr bwMode="auto">
          <a:xfrm>
            <a:off x="46038" y="5275263"/>
            <a:ext cx="2071687" cy="692150"/>
          </a:xfrm>
          <a:prstGeom prst="rect">
            <a:avLst/>
          </a:prstGeom>
          <a:noFill/>
          <a:ln w="9525">
            <a:noFill/>
            <a:miter lim="800000"/>
            <a:headEnd/>
            <a:tailEnd/>
          </a:ln>
        </p:spPr>
        <p:txBody>
          <a:bodyPr wrap="none" lIns="83467" tIns="41733" rIns="83467" bIns="41733">
            <a:spAutoFit/>
          </a:bodyPr>
          <a:lstStyle/>
          <a:p>
            <a:pPr defTabSz="757238" eaLnBrk="0" hangingPunct="0"/>
            <a:r>
              <a:rPr lang="fr-FR" sz="2000" i="1">
                <a:solidFill>
                  <a:srgbClr val="000000"/>
                </a:solidFill>
              </a:rPr>
              <a:t>Saby et al. 2008,</a:t>
            </a:r>
          </a:p>
          <a:p>
            <a:pPr defTabSz="757238" eaLnBrk="0" hangingPunct="0"/>
            <a:r>
              <a:rPr lang="fr-FR" sz="2000" i="1">
                <a:solidFill>
                  <a:srgbClr val="000000"/>
                </a:solidFill>
              </a:rPr>
              <a:t>Soil Use Manag.</a:t>
            </a:r>
            <a:endParaRPr lang="fr-FR" sz="1500" i="1">
              <a:solidFill>
                <a:srgbClr val="000000"/>
              </a:solidFill>
            </a:endParaRPr>
          </a:p>
        </p:txBody>
      </p:sp>
      <p:pic>
        <p:nvPicPr>
          <p:cNvPr id="72708" name="Picture 6"/>
          <p:cNvPicPr>
            <a:picLocks noChangeAspect="1" noChangeArrowheads="1"/>
          </p:cNvPicPr>
          <p:nvPr/>
        </p:nvPicPr>
        <p:blipFill>
          <a:blip r:embed="rId2"/>
          <a:srcRect/>
          <a:stretch>
            <a:fillRect/>
          </a:stretch>
        </p:blipFill>
        <p:spPr bwMode="auto">
          <a:xfrm>
            <a:off x="150813" y="1824038"/>
            <a:ext cx="1860550" cy="1317625"/>
          </a:xfrm>
          <a:prstGeom prst="rect">
            <a:avLst/>
          </a:prstGeom>
          <a:noFill/>
          <a:ln w="9525">
            <a:noFill/>
            <a:miter lim="800000"/>
            <a:headEnd/>
            <a:tailEnd/>
          </a:ln>
        </p:spPr>
      </p:pic>
      <p:pic>
        <p:nvPicPr>
          <p:cNvPr id="72709" name="Picture 7"/>
          <p:cNvPicPr>
            <a:picLocks noChangeAspect="1" noChangeArrowheads="1"/>
          </p:cNvPicPr>
          <p:nvPr/>
        </p:nvPicPr>
        <p:blipFill>
          <a:blip r:embed="rId3"/>
          <a:srcRect/>
          <a:stretch>
            <a:fillRect/>
          </a:stretch>
        </p:blipFill>
        <p:spPr bwMode="auto">
          <a:xfrm>
            <a:off x="2244725" y="2565400"/>
            <a:ext cx="6516688" cy="2819400"/>
          </a:xfrm>
          <a:prstGeom prst="rect">
            <a:avLst/>
          </a:prstGeom>
          <a:noFill/>
          <a:ln w="9525">
            <a:noFill/>
            <a:miter lim="800000"/>
            <a:headEnd/>
            <a:tailEnd/>
          </a:ln>
        </p:spPr>
      </p:pic>
      <p:sp>
        <p:nvSpPr>
          <p:cNvPr id="72710" name="Text Box 8"/>
          <p:cNvSpPr txBox="1">
            <a:spLocks noChangeArrowheads="1"/>
          </p:cNvSpPr>
          <p:nvPr/>
        </p:nvSpPr>
        <p:spPr bwMode="auto">
          <a:xfrm>
            <a:off x="439738" y="3182938"/>
            <a:ext cx="1308100" cy="433387"/>
          </a:xfrm>
          <a:prstGeom prst="rect">
            <a:avLst/>
          </a:prstGeom>
          <a:noFill/>
          <a:ln w="9525">
            <a:noFill/>
            <a:miter lim="800000"/>
            <a:headEnd/>
            <a:tailEnd/>
          </a:ln>
        </p:spPr>
        <p:txBody>
          <a:bodyPr wrap="none" lIns="83467" tIns="41733" rIns="83467" bIns="41733">
            <a:spAutoFit/>
          </a:bodyPr>
          <a:lstStyle/>
          <a:p>
            <a:pPr defTabSz="757238" eaLnBrk="0" hangingPunct="0"/>
            <a:r>
              <a:rPr lang="en-GB" sz="2300" b="1">
                <a:solidFill>
                  <a:srgbClr val="000000"/>
                </a:solidFill>
                <a:latin typeface="Comic Sans MS" pitchFamily="66" charset="0"/>
              </a:rPr>
              <a:t>Altitude</a:t>
            </a:r>
          </a:p>
        </p:txBody>
      </p:sp>
      <p:sp>
        <p:nvSpPr>
          <p:cNvPr id="72711" name="Text Box 9"/>
          <p:cNvSpPr txBox="1">
            <a:spLocks noChangeArrowheads="1"/>
          </p:cNvSpPr>
          <p:nvPr/>
        </p:nvSpPr>
        <p:spPr bwMode="auto">
          <a:xfrm>
            <a:off x="2244725" y="1885950"/>
            <a:ext cx="2327275" cy="438150"/>
          </a:xfrm>
          <a:prstGeom prst="rect">
            <a:avLst/>
          </a:prstGeom>
          <a:noFill/>
          <a:ln w="9525">
            <a:noFill/>
            <a:miter lim="800000"/>
            <a:headEnd/>
            <a:tailEnd/>
          </a:ln>
        </p:spPr>
        <p:txBody>
          <a:bodyPr wrap="none" lIns="83467" tIns="41733" rIns="83467" bIns="41733">
            <a:spAutoFit/>
          </a:bodyPr>
          <a:lstStyle/>
          <a:p>
            <a:pPr defTabSz="757238" eaLnBrk="0" hangingPunct="0"/>
            <a:r>
              <a:rPr lang="en-GB" sz="2300" b="1">
                <a:solidFill>
                  <a:srgbClr val="000000"/>
                </a:solidFill>
                <a:latin typeface="Comic Sans MS" pitchFamily="66" charset="0"/>
              </a:rPr>
              <a:t>Carbon content</a:t>
            </a:r>
          </a:p>
        </p:txBody>
      </p:sp>
      <p:sp>
        <p:nvSpPr>
          <p:cNvPr id="72712" name="Line 10"/>
          <p:cNvSpPr>
            <a:spLocks noChangeShapeType="1"/>
          </p:cNvSpPr>
          <p:nvPr/>
        </p:nvSpPr>
        <p:spPr bwMode="auto">
          <a:xfrm>
            <a:off x="2303463" y="2441575"/>
            <a:ext cx="2851150" cy="0"/>
          </a:xfrm>
          <a:prstGeom prst="line">
            <a:avLst/>
          </a:prstGeom>
          <a:noFill/>
          <a:ln w="50800">
            <a:solidFill>
              <a:schemeClr val="tx1"/>
            </a:solidFill>
            <a:round/>
            <a:headEnd/>
            <a:tailEnd type="triangle" w="lg" len="lg"/>
          </a:ln>
        </p:spPr>
        <p:txBody>
          <a:bodyPr wrap="none" lIns="100776" tIns="50388" rIns="100776" bIns="50388">
            <a:spAutoFit/>
          </a:bodyPr>
          <a:lstStyle/>
          <a:p>
            <a:endParaRPr lang="fr-FR"/>
          </a:p>
        </p:txBody>
      </p:sp>
      <p:sp>
        <p:nvSpPr>
          <p:cNvPr id="72713" name="Text Box 11"/>
          <p:cNvSpPr txBox="1">
            <a:spLocks noChangeArrowheads="1"/>
          </p:cNvSpPr>
          <p:nvPr/>
        </p:nvSpPr>
        <p:spPr bwMode="auto">
          <a:xfrm>
            <a:off x="2554288" y="5405438"/>
            <a:ext cx="6696075" cy="433387"/>
          </a:xfrm>
          <a:prstGeom prst="rect">
            <a:avLst/>
          </a:prstGeom>
          <a:noFill/>
          <a:ln w="9525">
            <a:noFill/>
            <a:miter lim="800000"/>
            <a:headEnd/>
            <a:tailEnd/>
          </a:ln>
        </p:spPr>
        <p:txBody>
          <a:bodyPr wrap="none" lIns="83467" tIns="41733" rIns="83467" bIns="41733">
            <a:spAutoFit/>
          </a:bodyPr>
          <a:lstStyle/>
          <a:p>
            <a:pPr defTabSz="757238" eaLnBrk="0" hangingPunct="0"/>
            <a:r>
              <a:rPr lang="fr-FR" sz="2300" b="1">
                <a:solidFill>
                  <a:srgbClr val="000000"/>
                </a:solidFill>
                <a:latin typeface="Comic Sans MS" pitchFamily="66" charset="0"/>
              </a:rPr>
              <a:t>1990-94       1995-99        2000-04       </a:t>
            </a:r>
          </a:p>
        </p:txBody>
      </p:sp>
      <p:sp>
        <p:nvSpPr>
          <p:cNvPr id="72714" name="ZoneTexte 13"/>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 Detecting temporal trend issue »</a:t>
            </a:r>
          </a:p>
        </p:txBody>
      </p:sp>
      <p:sp>
        <p:nvSpPr>
          <p:cNvPr id="72715" name="ZoneTexte 2"/>
          <p:cNvSpPr txBox="1">
            <a:spLocks noChangeArrowheads="1"/>
          </p:cNvSpPr>
          <p:nvPr/>
        </p:nvSpPr>
        <p:spPr bwMode="auto">
          <a:xfrm>
            <a:off x="6156325" y="1423988"/>
            <a:ext cx="2376488" cy="1477962"/>
          </a:xfrm>
          <a:prstGeom prst="rect">
            <a:avLst/>
          </a:prstGeom>
          <a:noFill/>
          <a:ln w="9525">
            <a:noFill/>
            <a:miter lim="800000"/>
            <a:headEnd/>
            <a:tailEnd/>
          </a:ln>
        </p:spPr>
        <p:txBody>
          <a:bodyPr>
            <a:spAutoFit/>
          </a:bodyPr>
          <a:lstStyle/>
          <a:p>
            <a:r>
              <a:rPr lang="fr-FR"/>
              <a:t>Regional study to find find the main controlling  factor for the spatial and temporal trend</a:t>
            </a:r>
          </a:p>
        </p:txBody>
      </p:sp>
      <p:cxnSp>
        <p:nvCxnSpPr>
          <p:cNvPr id="72716" name="Connecteur droit 24"/>
          <p:cNvCxnSpPr>
            <a:cxnSpLocks noChangeShapeType="1"/>
          </p:cNvCxnSpPr>
          <p:nvPr/>
        </p:nvCxnSpPr>
        <p:spPr bwMode="auto">
          <a:xfrm>
            <a:off x="6084888" y="1612900"/>
            <a:ext cx="0" cy="1100138"/>
          </a:xfrm>
          <a:prstGeom prst="line">
            <a:avLst/>
          </a:prstGeom>
          <a:noFill/>
          <a:ln w="38100" algn="ctr">
            <a:solidFill>
              <a:srgbClr val="F2B11E"/>
            </a:solidFill>
            <a:round/>
            <a:headEnd/>
            <a:tailEnd/>
          </a:ln>
        </p:spPr>
      </p:cxnSp>
      <p:sp>
        <p:nvSpPr>
          <p:cNvPr id="72717"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72718"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ZoneTexte 5"/>
          <p:cNvSpPr txBox="1">
            <a:spLocks noChangeArrowheads="1"/>
          </p:cNvSpPr>
          <p:nvPr/>
        </p:nvSpPr>
        <p:spPr bwMode="auto">
          <a:xfrm>
            <a:off x="1298575" y="260350"/>
            <a:ext cx="6769100" cy="523875"/>
          </a:xfrm>
          <a:prstGeom prst="rect">
            <a:avLst/>
          </a:prstGeom>
          <a:solidFill>
            <a:schemeClr val="bg1"/>
          </a:solidFill>
          <a:ln w="9525">
            <a:noFill/>
            <a:miter lim="800000"/>
            <a:headEnd/>
            <a:tailEnd/>
          </a:ln>
        </p:spPr>
        <p:txBody>
          <a:bodyPr>
            <a:spAutoFit/>
          </a:bodyPr>
          <a:lstStyle/>
          <a:p>
            <a:r>
              <a:rPr lang="fr-FR" sz="2800" b="1">
                <a:solidFill>
                  <a:srgbClr val="6F9D20"/>
                </a:solidFill>
                <a:cs typeface="Arial" charset="0"/>
              </a:rPr>
              <a:t>Inra, a public research institute</a:t>
            </a:r>
          </a:p>
        </p:txBody>
      </p:sp>
      <p:pic>
        <p:nvPicPr>
          <p:cNvPr id="11266" name="Image 4"/>
          <p:cNvPicPr>
            <a:picLocks noChangeAspect="1"/>
          </p:cNvPicPr>
          <p:nvPr/>
        </p:nvPicPr>
        <p:blipFill>
          <a:blip r:embed="rId3"/>
          <a:srcRect/>
          <a:stretch>
            <a:fillRect/>
          </a:stretch>
        </p:blipFill>
        <p:spPr bwMode="auto">
          <a:xfrm>
            <a:off x="7205663" y="284163"/>
            <a:ext cx="1671637" cy="684212"/>
          </a:xfrm>
          <a:prstGeom prst="rect">
            <a:avLst/>
          </a:prstGeom>
          <a:noFill/>
          <a:ln w="9525">
            <a:noFill/>
            <a:miter lim="800000"/>
            <a:headEnd/>
            <a:tailEnd/>
          </a:ln>
        </p:spPr>
      </p:pic>
      <p:sp>
        <p:nvSpPr>
          <p:cNvPr id="11267"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11268"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pic>
        <p:nvPicPr>
          <p:cNvPr id="11269" name="Picture 2"/>
          <p:cNvPicPr>
            <a:picLocks noChangeAspect="1" noChangeArrowheads="1"/>
          </p:cNvPicPr>
          <p:nvPr/>
        </p:nvPicPr>
        <p:blipFill>
          <a:blip r:embed="rId4"/>
          <a:srcRect l="67210" b="21831"/>
          <a:stretch>
            <a:fillRect/>
          </a:stretch>
        </p:blipFill>
        <p:spPr bwMode="auto">
          <a:xfrm>
            <a:off x="604838" y="1960563"/>
            <a:ext cx="1798637" cy="3614737"/>
          </a:xfrm>
          <a:prstGeom prst="rect">
            <a:avLst/>
          </a:prstGeom>
          <a:noFill/>
          <a:ln w="9525">
            <a:noFill/>
            <a:miter lim="800000"/>
            <a:headEnd/>
            <a:tailEnd/>
          </a:ln>
        </p:spPr>
      </p:pic>
      <p:sp>
        <p:nvSpPr>
          <p:cNvPr id="9" name="ZoneTexte 8"/>
          <p:cNvSpPr txBox="1"/>
          <p:nvPr/>
        </p:nvSpPr>
        <p:spPr>
          <a:xfrm>
            <a:off x="2759075" y="1619250"/>
            <a:ext cx="6118225" cy="4678363"/>
          </a:xfrm>
          <a:prstGeom prst="rect">
            <a:avLst/>
          </a:prstGeom>
          <a:noFill/>
        </p:spPr>
        <p:txBody>
          <a:bodyPr>
            <a:spAutoFit/>
          </a:bodyPr>
          <a:lstStyle/>
          <a:p>
            <a:pPr marL="285750" indent="-285750" fontAlgn="auto">
              <a:spcBef>
                <a:spcPts val="0"/>
              </a:spcBef>
              <a:spcAft>
                <a:spcPts val="0"/>
              </a:spcAft>
              <a:buClr>
                <a:srgbClr val="C5DD01"/>
              </a:buClr>
              <a:buSzPct val="130000"/>
              <a:buFont typeface="Wingdings" pitchFamily="2" charset="2"/>
              <a:buChar char="v"/>
              <a:defRPr/>
            </a:pPr>
            <a:r>
              <a:rPr lang="en-US" sz="2000" b="1" dirty="0">
                <a:solidFill>
                  <a:schemeClr val="tx1">
                    <a:lumMod val="50000"/>
                    <a:lumOff val="50000"/>
                  </a:schemeClr>
                </a:solidFill>
                <a:latin typeface="Arial" pitchFamily="34" charset="0"/>
                <a:cs typeface="Arial" pitchFamily="34" charset="0"/>
              </a:rPr>
              <a:t> INRA</a:t>
            </a:r>
            <a:r>
              <a:rPr lang="en-US" sz="2000" b="1" dirty="0">
                <a:solidFill>
                  <a:schemeClr val="tx1">
                    <a:lumMod val="50000"/>
                    <a:lumOff val="50000"/>
                  </a:schemeClr>
                </a:solidFill>
                <a:latin typeface="Arial" pitchFamily="34" charset="0"/>
                <a:cs typeface="Arial" pitchFamily="34" charset="0"/>
              </a:rPr>
              <a:t>, a public scientific and technological establishment (EPST) under the joint authority of:</a:t>
            </a:r>
          </a:p>
          <a:p>
            <a:pPr marL="800100" lvl="2" indent="-342900" fontAlgn="auto">
              <a:spcBef>
                <a:spcPts val="0"/>
              </a:spcBef>
              <a:spcAft>
                <a:spcPts val="0"/>
              </a:spcAft>
              <a:buClr>
                <a:srgbClr val="C5DD01"/>
              </a:buClr>
              <a:buSzPct val="130000"/>
              <a:buFont typeface="Arial" pitchFamily="34" charset="0"/>
              <a:buChar char="•"/>
              <a:defRPr/>
            </a:pPr>
            <a:r>
              <a:rPr lang="en-US" dirty="0">
                <a:solidFill>
                  <a:schemeClr val="tx1">
                    <a:lumMod val="50000"/>
                    <a:lumOff val="50000"/>
                  </a:schemeClr>
                </a:solidFill>
                <a:latin typeface="Arial" pitchFamily="34" charset="0"/>
                <a:cs typeface="Arial" pitchFamily="34" charset="0"/>
              </a:rPr>
              <a:t>The Minister of higher education and research</a:t>
            </a:r>
          </a:p>
          <a:p>
            <a:pPr marL="800100" lvl="2" indent="-342900" fontAlgn="auto">
              <a:spcBef>
                <a:spcPts val="0"/>
              </a:spcBef>
              <a:spcAft>
                <a:spcPts val="0"/>
              </a:spcAft>
              <a:buClr>
                <a:srgbClr val="C5DD01"/>
              </a:buClr>
              <a:buSzPct val="130000"/>
              <a:buFont typeface="Arial" pitchFamily="34" charset="0"/>
              <a:buChar char="•"/>
              <a:defRPr/>
            </a:pPr>
            <a:r>
              <a:rPr lang="en-US" dirty="0">
                <a:solidFill>
                  <a:schemeClr val="tx1">
                    <a:lumMod val="50000"/>
                    <a:lumOff val="50000"/>
                  </a:schemeClr>
                </a:solidFill>
                <a:latin typeface="Arial" pitchFamily="34" charset="0"/>
                <a:cs typeface="Arial" pitchFamily="34" charset="0"/>
              </a:rPr>
              <a:t>The Minister of agriculture, agro-industries, food and </a:t>
            </a:r>
            <a:r>
              <a:rPr lang="en-US" dirty="0">
                <a:solidFill>
                  <a:schemeClr val="tx1">
                    <a:lumMod val="50000"/>
                    <a:lumOff val="50000"/>
                  </a:schemeClr>
                </a:solidFill>
                <a:latin typeface="Arial" pitchFamily="34" charset="0"/>
                <a:cs typeface="Arial" pitchFamily="34" charset="0"/>
              </a:rPr>
              <a:t>forestry</a:t>
            </a:r>
          </a:p>
          <a:p>
            <a:pPr marL="800100" lvl="2" indent="-342900" fontAlgn="auto">
              <a:spcBef>
                <a:spcPts val="0"/>
              </a:spcBef>
              <a:spcAft>
                <a:spcPts val="0"/>
              </a:spcAft>
              <a:buClr>
                <a:srgbClr val="C5DD01"/>
              </a:buClr>
              <a:buSzPct val="130000"/>
              <a:buFont typeface="Arial" pitchFamily="34" charset="0"/>
              <a:buChar char="•"/>
              <a:defRPr/>
            </a:pPr>
            <a:endParaRPr lang="en-US" b="1" dirty="0">
              <a:solidFill>
                <a:schemeClr val="tx1">
                  <a:lumMod val="50000"/>
                  <a:lumOff val="50000"/>
                </a:schemeClr>
              </a:solidFill>
              <a:latin typeface="Arial" pitchFamily="34" charset="0"/>
              <a:cs typeface="Arial" pitchFamily="34" charset="0"/>
            </a:endParaRPr>
          </a:p>
          <a:p>
            <a:pPr marL="285750" indent="-285750" fontAlgn="auto">
              <a:spcBef>
                <a:spcPts val="0"/>
              </a:spcBef>
              <a:spcAft>
                <a:spcPts val="0"/>
              </a:spcAft>
              <a:buClr>
                <a:srgbClr val="C5DD01"/>
              </a:buClr>
              <a:buSzPct val="130000"/>
              <a:buFont typeface="Wingdings" pitchFamily="2" charset="2"/>
              <a:buChar char="v"/>
              <a:defRPr/>
            </a:pPr>
            <a:r>
              <a:rPr lang="en-US" sz="2000" b="1" dirty="0">
                <a:solidFill>
                  <a:schemeClr val="tx1">
                    <a:lumMod val="50000"/>
                    <a:lumOff val="50000"/>
                  </a:schemeClr>
                </a:solidFill>
                <a:latin typeface="Arial" pitchFamily="34" charset="0"/>
                <a:cs typeface="Arial" pitchFamily="34" charset="0"/>
              </a:rPr>
              <a:t> Goals </a:t>
            </a:r>
            <a:r>
              <a:rPr lang="en-US" sz="2000" b="1" dirty="0">
                <a:solidFill>
                  <a:schemeClr val="tx1">
                    <a:lumMod val="50000"/>
                    <a:lumOff val="50000"/>
                  </a:schemeClr>
                </a:solidFill>
                <a:latin typeface="Arial" pitchFamily="34" charset="0"/>
                <a:cs typeface="Arial" pitchFamily="34" charset="0"/>
              </a:rPr>
              <a:t>: </a:t>
            </a:r>
          </a:p>
          <a:p>
            <a:pPr marL="800100" lvl="2" indent="-342900" fontAlgn="auto">
              <a:spcBef>
                <a:spcPts val="0"/>
              </a:spcBef>
              <a:spcAft>
                <a:spcPts val="0"/>
              </a:spcAft>
              <a:buClr>
                <a:srgbClr val="C5DD01"/>
              </a:buClr>
              <a:buFont typeface="Arial" pitchFamily="34" charset="0"/>
              <a:buChar char="•"/>
              <a:defRPr/>
            </a:pPr>
            <a:r>
              <a:rPr lang="en-US" dirty="0">
                <a:solidFill>
                  <a:schemeClr val="tx1">
                    <a:lumMod val="50000"/>
                    <a:lumOff val="50000"/>
                  </a:schemeClr>
                </a:solidFill>
                <a:latin typeface="Arial" pitchFamily="34" charset="0"/>
                <a:cs typeface="Arial" pitchFamily="34" charset="0"/>
              </a:rPr>
              <a:t>to produce and disseminate scientific knowledge and inventions</a:t>
            </a:r>
          </a:p>
          <a:p>
            <a:pPr marL="800100" lvl="2" indent="-342900" fontAlgn="auto">
              <a:spcBef>
                <a:spcPts val="0"/>
              </a:spcBef>
              <a:spcAft>
                <a:spcPts val="0"/>
              </a:spcAft>
              <a:buClr>
                <a:srgbClr val="C5DD01"/>
              </a:buClr>
              <a:buFont typeface="Arial" pitchFamily="34" charset="0"/>
              <a:buChar char="•"/>
              <a:defRPr/>
            </a:pPr>
            <a:r>
              <a:rPr lang="en-US" dirty="0">
                <a:solidFill>
                  <a:schemeClr val="tx1">
                    <a:lumMod val="50000"/>
                    <a:lumOff val="50000"/>
                  </a:schemeClr>
                </a:solidFill>
                <a:latin typeface="Arial" pitchFamily="34" charset="0"/>
                <a:cs typeface="Arial" pitchFamily="34" charset="0"/>
              </a:rPr>
              <a:t>to contribute to education and training, to promote scientific and technical culture, and to participate in the science/society debate</a:t>
            </a:r>
          </a:p>
          <a:p>
            <a:pPr marL="800100" lvl="2" indent="-342900" fontAlgn="auto">
              <a:spcBef>
                <a:spcPts val="0"/>
              </a:spcBef>
              <a:spcAft>
                <a:spcPts val="0"/>
              </a:spcAft>
              <a:buClr>
                <a:srgbClr val="C5DD01"/>
              </a:buClr>
              <a:buFont typeface="Arial" pitchFamily="34" charset="0"/>
              <a:buChar char="•"/>
              <a:defRPr/>
            </a:pPr>
            <a:r>
              <a:rPr lang="en-US" dirty="0">
                <a:solidFill>
                  <a:schemeClr val="tx1">
                    <a:lumMod val="50000"/>
                    <a:lumOff val="50000"/>
                  </a:schemeClr>
                </a:solidFill>
                <a:latin typeface="Arial" pitchFamily="34" charset="0"/>
                <a:cs typeface="Arial" pitchFamily="34" charset="0"/>
              </a:rPr>
              <a:t>to advise decision-making by public authorities, through expertise</a:t>
            </a:r>
          </a:p>
          <a:p>
            <a:pPr marL="285750" indent="-285750" fontAlgn="auto">
              <a:spcBef>
                <a:spcPts val="0"/>
              </a:spcBef>
              <a:spcAft>
                <a:spcPts val="0"/>
              </a:spcAft>
              <a:buClr>
                <a:srgbClr val="C5DD01"/>
              </a:buClr>
              <a:buFont typeface="Wingdings" pitchFamily="2" charset="2"/>
              <a:buChar char="v"/>
              <a:defRPr/>
            </a:pPr>
            <a:endParaRPr lang="fr-FR" sz="2000" b="1" dirty="0">
              <a:solidFill>
                <a:schemeClr val="tx1">
                  <a:lumMod val="50000"/>
                  <a:lumOff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mage 1"/>
          <p:cNvPicPr>
            <a:picLocks noChangeAspect="1" noChangeArrowheads="1"/>
          </p:cNvPicPr>
          <p:nvPr/>
        </p:nvPicPr>
        <p:blipFill>
          <a:blip r:embed="rId2"/>
          <a:srcRect/>
          <a:stretch>
            <a:fillRect/>
          </a:stretch>
        </p:blipFill>
        <p:spPr bwMode="auto">
          <a:xfrm>
            <a:off x="1692275" y="1654175"/>
            <a:ext cx="5759450" cy="3549650"/>
          </a:xfrm>
          <a:prstGeom prst="rect">
            <a:avLst/>
          </a:prstGeom>
          <a:noFill/>
          <a:ln w="9525">
            <a:solidFill>
              <a:schemeClr val="tx1"/>
            </a:solidFill>
            <a:miter lim="800000"/>
            <a:headEnd/>
            <a:tailEnd/>
          </a:ln>
        </p:spPr>
      </p:pic>
      <p:sp>
        <p:nvSpPr>
          <p:cNvPr id="73730" name="ZoneTexte 2"/>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73731" name="ZoneTexte 3"/>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 Detecting temporal trend  </a:t>
            </a:r>
          </a:p>
        </p:txBody>
      </p:sp>
      <p:cxnSp>
        <p:nvCxnSpPr>
          <p:cNvPr id="73732" name="Connecteur droit 24"/>
          <p:cNvCxnSpPr>
            <a:cxnSpLocks noChangeShapeType="1"/>
          </p:cNvCxnSpPr>
          <p:nvPr/>
        </p:nvCxnSpPr>
        <p:spPr bwMode="auto">
          <a:xfrm>
            <a:off x="179388" y="4416425"/>
            <a:ext cx="0" cy="1389063"/>
          </a:xfrm>
          <a:prstGeom prst="line">
            <a:avLst/>
          </a:prstGeom>
          <a:noFill/>
          <a:ln w="38100" algn="ctr">
            <a:solidFill>
              <a:srgbClr val="F2B11E"/>
            </a:solidFill>
            <a:round/>
            <a:headEnd/>
            <a:tailEnd/>
          </a:ln>
        </p:spPr>
      </p:cxnSp>
      <p:sp>
        <p:nvSpPr>
          <p:cNvPr id="8" name="ZoneTexte 7"/>
          <p:cNvSpPr txBox="1"/>
          <p:nvPr/>
        </p:nvSpPr>
        <p:spPr>
          <a:xfrm>
            <a:off x="231775" y="4505325"/>
            <a:ext cx="2447925" cy="1200150"/>
          </a:xfrm>
          <a:prstGeom prst="rect">
            <a:avLst/>
          </a:prstGeom>
          <a:solidFill>
            <a:schemeClr val="accent6">
              <a:lumMod val="20000"/>
              <a:lumOff val="80000"/>
            </a:schemeClr>
          </a:solidFill>
        </p:spPr>
        <p:txBody>
          <a:bodyPr>
            <a:spAutoFit/>
          </a:bodyPr>
          <a:lstStyle/>
          <a:p>
            <a:pPr marL="285750" indent="-285750">
              <a:buFont typeface="Arial" pitchFamily="34" charset="0"/>
              <a:buChar char="•"/>
              <a:defRPr/>
            </a:pPr>
            <a:r>
              <a:rPr lang="en-US" dirty="0" err="1"/>
              <a:t>Undsupervised</a:t>
            </a:r>
            <a:r>
              <a:rPr lang="en-US" dirty="0"/>
              <a:t> sampling protocol</a:t>
            </a:r>
          </a:p>
          <a:p>
            <a:pPr marL="285750" indent="-285750">
              <a:buFont typeface="Arial" pitchFamily="34" charset="0"/>
              <a:buChar char="•"/>
              <a:defRPr/>
            </a:pPr>
            <a:r>
              <a:rPr lang="en-US" dirty="0"/>
              <a:t>Try to remove spatial trend</a:t>
            </a:r>
          </a:p>
        </p:txBody>
      </p:sp>
      <p:sp>
        <p:nvSpPr>
          <p:cNvPr id="73734"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73735"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74754" name="ZoneTexte 6"/>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fr-FR" sz="1600" b="1">
                <a:solidFill>
                  <a:srgbClr val="C5DD01"/>
                </a:solidFill>
                <a:cs typeface="Arial" charset="0"/>
              </a:rPr>
              <a:t>Removing spatial trend</a:t>
            </a:r>
          </a:p>
        </p:txBody>
      </p:sp>
      <p:pic>
        <p:nvPicPr>
          <p:cNvPr id="74755" name="Picture 4"/>
          <p:cNvPicPr>
            <a:picLocks noChangeAspect="1" noChangeArrowheads="1"/>
          </p:cNvPicPr>
          <p:nvPr/>
        </p:nvPicPr>
        <p:blipFill>
          <a:blip r:embed="rId2"/>
          <a:srcRect t="20068" b="27130"/>
          <a:stretch>
            <a:fillRect/>
          </a:stretch>
        </p:blipFill>
        <p:spPr bwMode="auto">
          <a:xfrm>
            <a:off x="550863" y="2060575"/>
            <a:ext cx="8027987" cy="2990850"/>
          </a:xfrm>
          <a:prstGeom prst="rect">
            <a:avLst/>
          </a:prstGeom>
          <a:noFill/>
          <a:ln w="9525">
            <a:noFill/>
            <a:miter lim="800000"/>
            <a:headEnd/>
            <a:tailEnd/>
          </a:ln>
        </p:spPr>
      </p:pic>
      <p:sp>
        <p:nvSpPr>
          <p:cNvPr id="74756" name="ZoneTexte 4"/>
          <p:cNvSpPr txBox="1">
            <a:spLocks noChangeArrowheads="1"/>
          </p:cNvSpPr>
          <p:nvPr/>
        </p:nvSpPr>
        <p:spPr bwMode="auto">
          <a:xfrm>
            <a:off x="1187450" y="5300663"/>
            <a:ext cx="2089150" cy="369887"/>
          </a:xfrm>
          <a:prstGeom prst="rect">
            <a:avLst/>
          </a:prstGeom>
          <a:noFill/>
          <a:ln w="9525">
            <a:noFill/>
            <a:miter lim="800000"/>
            <a:headEnd/>
            <a:tailEnd/>
          </a:ln>
        </p:spPr>
        <p:txBody>
          <a:bodyPr>
            <a:spAutoFit/>
          </a:bodyPr>
          <a:lstStyle/>
          <a:p>
            <a:r>
              <a:rPr lang="fr-FR"/>
              <a:t>Raw comparisons</a:t>
            </a:r>
          </a:p>
        </p:txBody>
      </p:sp>
      <p:sp>
        <p:nvSpPr>
          <p:cNvPr id="74757" name="ZoneTexte 10"/>
          <p:cNvSpPr txBox="1">
            <a:spLocks noChangeArrowheads="1"/>
          </p:cNvSpPr>
          <p:nvPr/>
        </p:nvSpPr>
        <p:spPr bwMode="auto">
          <a:xfrm>
            <a:off x="4716463" y="5300663"/>
            <a:ext cx="2087562" cy="369887"/>
          </a:xfrm>
          <a:prstGeom prst="rect">
            <a:avLst/>
          </a:prstGeom>
          <a:noFill/>
          <a:ln w="9525">
            <a:noFill/>
            <a:miter lim="800000"/>
            <a:headEnd/>
            <a:tailEnd/>
          </a:ln>
        </p:spPr>
        <p:txBody>
          <a:bodyPr>
            <a:spAutoFit/>
          </a:bodyPr>
          <a:lstStyle/>
          <a:p>
            <a:r>
              <a:rPr lang="fr-FR"/>
              <a:t>Detrending</a:t>
            </a:r>
          </a:p>
        </p:txBody>
      </p:sp>
      <p:sp>
        <p:nvSpPr>
          <p:cNvPr id="8" name="Flèche droite à entaille 7"/>
          <p:cNvSpPr/>
          <p:nvPr/>
        </p:nvSpPr>
        <p:spPr>
          <a:xfrm>
            <a:off x="3708400" y="3357563"/>
            <a:ext cx="647700" cy="358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4759"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74760"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AutoShape 2" descr="mailbox://C:/Users/nsaby/AppData/Roaming/Thunderbird/Profiles/hwlqmf5w.default/Mail/orleans.inra.fr/Inbox?number=1919640410&amp;part=1.2.2&amp;filename=hhdjdgeg.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solidFill>
                <a:srgbClr val="000000"/>
              </a:solidFill>
            </a:endParaRPr>
          </a:p>
        </p:txBody>
      </p:sp>
      <p:pic>
        <p:nvPicPr>
          <p:cNvPr id="75778" name="Picture 9246" descr="figure1"/>
          <p:cNvPicPr>
            <a:picLocks noChangeAspect="1" noChangeArrowheads="1"/>
          </p:cNvPicPr>
          <p:nvPr/>
        </p:nvPicPr>
        <p:blipFill>
          <a:blip r:embed="rId2"/>
          <a:srcRect/>
          <a:stretch>
            <a:fillRect/>
          </a:stretch>
        </p:blipFill>
        <p:spPr bwMode="auto">
          <a:xfrm>
            <a:off x="442913" y="1628775"/>
            <a:ext cx="4292600" cy="4292600"/>
          </a:xfrm>
          <a:prstGeom prst="rect">
            <a:avLst/>
          </a:prstGeom>
          <a:noFill/>
          <a:ln w="9525">
            <a:noFill/>
            <a:miter lim="800000"/>
            <a:headEnd/>
            <a:tailEnd/>
          </a:ln>
        </p:spPr>
      </p:pic>
      <p:sp>
        <p:nvSpPr>
          <p:cNvPr id="75779" name="Text Box 9245"/>
          <p:cNvSpPr txBox="1">
            <a:spLocks noChangeArrowheads="1"/>
          </p:cNvSpPr>
          <p:nvPr/>
        </p:nvSpPr>
        <p:spPr bwMode="auto">
          <a:xfrm>
            <a:off x="2957513" y="5753100"/>
            <a:ext cx="2154237" cy="336550"/>
          </a:xfrm>
          <a:prstGeom prst="rect">
            <a:avLst/>
          </a:prstGeom>
          <a:noFill/>
          <a:ln w="9525">
            <a:noFill/>
            <a:miter lim="800000"/>
            <a:headEnd/>
            <a:tailEnd/>
          </a:ln>
        </p:spPr>
        <p:txBody>
          <a:bodyPr wrap="none">
            <a:spAutoFit/>
          </a:bodyPr>
          <a:lstStyle/>
          <a:p>
            <a:r>
              <a:rPr lang="fr-FR" sz="1600" i="1"/>
              <a:t>(Arrouays et al, 2006)</a:t>
            </a:r>
            <a:endParaRPr lang="en-GB" sz="1600" i="1"/>
          </a:p>
        </p:txBody>
      </p:sp>
      <p:pic>
        <p:nvPicPr>
          <p:cNvPr id="75780" name="Image 4"/>
          <p:cNvPicPr>
            <a:picLocks noChangeAspect="1" noChangeArrowheads="1"/>
          </p:cNvPicPr>
          <p:nvPr/>
        </p:nvPicPr>
        <p:blipFill>
          <a:blip r:embed="rId3"/>
          <a:srcRect t="10587" r="5217" b="2835"/>
          <a:stretch>
            <a:fillRect/>
          </a:stretch>
        </p:blipFill>
        <p:spPr bwMode="auto">
          <a:xfrm>
            <a:off x="5108575" y="1717675"/>
            <a:ext cx="3819525" cy="3598863"/>
          </a:xfrm>
          <a:prstGeom prst="rect">
            <a:avLst/>
          </a:prstGeom>
          <a:noFill/>
          <a:ln w="9525">
            <a:noFill/>
            <a:miter lim="800000"/>
            <a:headEnd/>
            <a:tailEnd/>
          </a:ln>
        </p:spPr>
      </p:pic>
      <p:sp>
        <p:nvSpPr>
          <p:cNvPr id="75781" name="ZoneTexte 5"/>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75782" name="ZoneTexte 6"/>
          <p:cNvSpPr txBox="1">
            <a:spLocks noChangeArrowheads="1"/>
          </p:cNvSpPr>
          <p:nvPr/>
        </p:nvSpPr>
        <p:spPr bwMode="auto">
          <a:xfrm>
            <a:off x="1285875" y="784225"/>
            <a:ext cx="6769100" cy="338138"/>
          </a:xfrm>
          <a:prstGeom prst="rect">
            <a:avLst/>
          </a:prstGeom>
          <a:solidFill>
            <a:schemeClr val="bg1"/>
          </a:solidFill>
          <a:ln w="9525">
            <a:noFill/>
            <a:miter lim="800000"/>
            <a:headEnd/>
            <a:tailEnd/>
          </a:ln>
        </p:spPr>
        <p:txBody>
          <a:bodyPr>
            <a:spAutoFit/>
          </a:bodyPr>
          <a:lstStyle/>
          <a:p>
            <a:r>
              <a:rPr lang="en-US" sz="1600" b="1">
                <a:solidFill>
                  <a:srgbClr val="C5DD01"/>
                </a:solidFill>
                <a:cs typeface="Arial" charset="0"/>
              </a:rPr>
              <a:t>Correlating pedological properties</a:t>
            </a:r>
          </a:p>
        </p:txBody>
      </p:sp>
      <p:sp>
        <p:nvSpPr>
          <p:cNvPr id="75783" name="ZoneTexte 2"/>
          <p:cNvSpPr txBox="1">
            <a:spLocks noChangeArrowheads="1"/>
          </p:cNvSpPr>
          <p:nvPr/>
        </p:nvSpPr>
        <p:spPr bwMode="auto">
          <a:xfrm>
            <a:off x="6588125" y="5157788"/>
            <a:ext cx="1655763" cy="368300"/>
          </a:xfrm>
          <a:prstGeom prst="rect">
            <a:avLst/>
          </a:prstGeom>
          <a:solidFill>
            <a:schemeClr val="bg1"/>
          </a:solidFill>
          <a:ln w="9525">
            <a:noFill/>
            <a:miter lim="800000"/>
            <a:headEnd/>
            <a:tailEnd/>
          </a:ln>
        </p:spPr>
        <p:txBody>
          <a:bodyPr>
            <a:spAutoFit/>
          </a:bodyPr>
          <a:lstStyle/>
          <a:p>
            <a:pPr algn="ctr"/>
            <a:r>
              <a:rPr lang="fr-FR"/>
              <a:t>pH</a:t>
            </a:r>
          </a:p>
        </p:txBody>
      </p:sp>
      <p:sp>
        <p:nvSpPr>
          <p:cNvPr id="75784" name="ZoneTexte 8"/>
          <p:cNvSpPr txBox="1">
            <a:spLocks noChangeArrowheads="1"/>
          </p:cNvSpPr>
          <p:nvPr/>
        </p:nvSpPr>
        <p:spPr bwMode="auto">
          <a:xfrm rot="-5400000">
            <a:off x="4288631" y="3209132"/>
            <a:ext cx="1655763" cy="368300"/>
          </a:xfrm>
          <a:prstGeom prst="rect">
            <a:avLst/>
          </a:prstGeom>
          <a:solidFill>
            <a:schemeClr val="bg1"/>
          </a:solidFill>
          <a:ln w="9525">
            <a:noFill/>
            <a:miter lim="800000"/>
            <a:headEnd/>
            <a:tailEnd/>
          </a:ln>
        </p:spPr>
        <p:txBody>
          <a:bodyPr>
            <a:spAutoFit/>
          </a:bodyPr>
          <a:lstStyle/>
          <a:p>
            <a:pPr algn="ctr"/>
            <a:r>
              <a:rPr lang="fr-FR"/>
              <a:t>S/T</a:t>
            </a:r>
          </a:p>
        </p:txBody>
      </p:sp>
      <p:sp>
        <p:nvSpPr>
          <p:cNvPr id="75785"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75786"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2" descr="mailbox://C:/Users/nsaby/AppData/Roaming/Thunderbird/Profiles/hwlqmf5w.default/Mail/orleans.inra.fr/Inbox?number=1919640410&amp;part=1.2.2&amp;filename=hhdjdgeg.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solidFill>
                <a:srgbClr val="000000"/>
              </a:solidFill>
            </a:endParaRPr>
          </a:p>
        </p:txBody>
      </p:sp>
      <p:sp>
        <p:nvSpPr>
          <p:cNvPr id="76802" name="ZoneTexte 3"/>
          <p:cNvSpPr txBox="1">
            <a:spLocks noChangeArrowheads="1"/>
          </p:cNvSpPr>
          <p:nvPr/>
        </p:nvSpPr>
        <p:spPr bwMode="auto">
          <a:xfrm>
            <a:off x="1298575" y="260350"/>
            <a:ext cx="6769100" cy="400050"/>
          </a:xfrm>
          <a:prstGeom prst="rect">
            <a:avLst/>
          </a:prstGeom>
          <a:solidFill>
            <a:schemeClr val="bg1"/>
          </a:solidFill>
          <a:ln w="9525">
            <a:noFill/>
            <a:miter lim="800000"/>
            <a:headEnd/>
            <a:tailEnd/>
          </a:ln>
        </p:spPr>
        <p:txBody>
          <a:bodyPr>
            <a:spAutoFit/>
          </a:bodyPr>
          <a:lstStyle/>
          <a:p>
            <a:r>
              <a:rPr lang="fr-FR" sz="2000" b="1">
                <a:solidFill>
                  <a:srgbClr val="6F9D20"/>
                </a:solidFill>
                <a:cs typeface="Arial" charset="0"/>
              </a:rPr>
              <a:t>La Base de Données d’Analyses de Terre (BDAT)</a:t>
            </a:r>
          </a:p>
        </p:txBody>
      </p:sp>
      <p:sp>
        <p:nvSpPr>
          <p:cNvPr id="76803" name="ZoneTexte 9"/>
          <p:cNvSpPr txBox="1">
            <a:spLocks noChangeArrowheads="1"/>
          </p:cNvSpPr>
          <p:nvPr/>
        </p:nvSpPr>
        <p:spPr bwMode="auto">
          <a:xfrm>
            <a:off x="200025" y="1138238"/>
            <a:ext cx="8064500" cy="615950"/>
          </a:xfrm>
          <a:prstGeom prst="rect">
            <a:avLst/>
          </a:prstGeom>
          <a:noFill/>
          <a:ln w="9525">
            <a:noFill/>
            <a:miter lim="800000"/>
            <a:headEnd/>
            <a:tailEnd/>
          </a:ln>
        </p:spPr>
        <p:txBody>
          <a:bodyPr>
            <a:spAutoFit/>
          </a:bodyPr>
          <a:lstStyle/>
          <a:p>
            <a:r>
              <a:rPr lang="fr-FR" sz="1600" b="1">
                <a:solidFill>
                  <a:srgbClr val="C5DD01"/>
                </a:solidFill>
                <a:cs typeface="Arial" charset="0"/>
              </a:rPr>
              <a:t>The soil test database</a:t>
            </a:r>
          </a:p>
          <a:p>
            <a:endParaRPr lang="fr-FR">
              <a:solidFill>
                <a:srgbClr val="000000"/>
              </a:solidFill>
              <a:cs typeface="Arial" charset="0"/>
            </a:endParaRPr>
          </a:p>
        </p:txBody>
      </p:sp>
      <p:sp>
        <p:nvSpPr>
          <p:cNvPr id="76804" name="Rectangle 2"/>
          <p:cNvSpPr txBox="1">
            <a:spLocks noChangeArrowheads="1"/>
          </p:cNvSpPr>
          <p:nvPr/>
        </p:nvSpPr>
        <p:spPr bwMode="auto">
          <a:xfrm>
            <a:off x="4264025" y="1228725"/>
            <a:ext cx="4000500" cy="762000"/>
          </a:xfrm>
          <a:prstGeom prst="rect">
            <a:avLst/>
          </a:prstGeom>
          <a:noFill/>
          <a:ln w="9525">
            <a:noFill/>
            <a:miter lim="800000"/>
            <a:headEnd/>
            <a:tailEnd/>
          </a:ln>
        </p:spPr>
        <p:txBody>
          <a:bodyPr/>
          <a:lstStyle/>
          <a:p>
            <a:pPr eaLnBrk="0" hangingPunct="0"/>
            <a:r>
              <a:rPr lang="en-US" sz="2800" b="1">
                <a:solidFill>
                  <a:srgbClr val="0000FF"/>
                </a:solidFill>
                <a:latin typeface="Calibri" pitchFamily="34" charset="0"/>
              </a:rPr>
              <a:t>http://bdat.gissol.fr</a:t>
            </a:r>
          </a:p>
        </p:txBody>
      </p:sp>
      <p:pic>
        <p:nvPicPr>
          <p:cNvPr id="76805" name="Picture 3"/>
          <p:cNvPicPr>
            <a:picLocks noChangeAspect="1" noChangeArrowheads="1"/>
          </p:cNvPicPr>
          <p:nvPr/>
        </p:nvPicPr>
        <p:blipFill>
          <a:blip r:embed="rId2"/>
          <a:srcRect l="1413" r="3178" b="1968"/>
          <a:stretch>
            <a:fillRect/>
          </a:stretch>
        </p:blipFill>
        <p:spPr bwMode="auto">
          <a:xfrm>
            <a:off x="2678113" y="1970088"/>
            <a:ext cx="3870325" cy="3656012"/>
          </a:xfrm>
          <a:prstGeom prst="rect">
            <a:avLst/>
          </a:prstGeom>
          <a:noFill/>
          <a:ln w="9525">
            <a:noFill/>
            <a:miter lim="800000"/>
            <a:headEnd/>
            <a:tailEnd/>
          </a:ln>
        </p:spPr>
      </p:pic>
      <p:sp>
        <p:nvSpPr>
          <p:cNvPr id="76806" name="AutoShape 5"/>
          <p:cNvSpPr>
            <a:spLocks/>
          </p:cNvSpPr>
          <p:nvPr/>
        </p:nvSpPr>
        <p:spPr bwMode="auto">
          <a:xfrm>
            <a:off x="7178675" y="2209800"/>
            <a:ext cx="720725" cy="360363"/>
          </a:xfrm>
          <a:prstGeom prst="borderCallout1">
            <a:avLst>
              <a:gd name="adj1" fmla="val 31718"/>
              <a:gd name="adj2" fmla="val -10574"/>
              <a:gd name="adj3" fmla="val 27755"/>
              <a:gd name="adj4" fmla="val -128856"/>
            </a:avLst>
          </a:prstGeom>
          <a:solidFill>
            <a:srgbClr val="FFFFE9"/>
          </a:solidFill>
          <a:ln w="25400" algn="ctr">
            <a:solidFill>
              <a:srgbClr val="A85400"/>
            </a:solidFill>
            <a:miter lim="800000"/>
            <a:headEnd/>
            <a:tailEnd type="arrow" w="med" len="med"/>
          </a:ln>
        </p:spPr>
        <p:txBody>
          <a:bodyPr/>
          <a:lstStyle/>
          <a:p>
            <a:pPr algn="ctr"/>
            <a:r>
              <a:rPr lang="en-US" sz="1600">
                <a:solidFill>
                  <a:srgbClr val="A85400"/>
                </a:solidFill>
              </a:rPr>
              <a:t>title</a:t>
            </a:r>
          </a:p>
        </p:txBody>
      </p:sp>
      <p:sp>
        <p:nvSpPr>
          <p:cNvPr id="76807" name="AutoShape 6"/>
          <p:cNvSpPr>
            <a:spLocks/>
          </p:cNvSpPr>
          <p:nvPr/>
        </p:nvSpPr>
        <p:spPr bwMode="auto">
          <a:xfrm>
            <a:off x="6948488" y="4905375"/>
            <a:ext cx="1549400" cy="387350"/>
          </a:xfrm>
          <a:prstGeom prst="borderCallout1">
            <a:avLst>
              <a:gd name="adj1" fmla="val 29509"/>
              <a:gd name="adj2" fmla="val -4917"/>
              <a:gd name="adj3" fmla="val 121310"/>
              <a:gd name="adj4" fmla="val -88625"/>
            </a:avLst>
          </a:prstGeom>
          <a:solidFill>
            <a:srgbClr val="FFFFE9"/>
          </a:solidFill>
          <a:ln w="25400" algn="ctr">
            <a:solidFill>
              <a:srgbClr val="A85400"/>
            </a:solidFill>
            <a:miter lim="800000"/>
            <a:headEnd/>
            <a:tailEnd type="arrow" w="med" len="med"/>
          </a:ln>
        </p:spPr>
        <p:txBody>
          <a:bodyPr/>
          <a:lstStyle/>
          <a:p>
            <a:pPr algn="ctr"/>
            <a:r>
              <a:rPr lang="en-US" sz="1600">
                <a:solidFill>
                  <a:srgbClr val="A85400"/>
                </a:solidFill>
              </a:rPr>
              <a:t>Comments</a:t>
            </a:r>
          </a:p>
        </p:txBody>
      </p:sp>
      <p:sp>
        <p:nvSpPr>
          <p:cNvPr id="76808" name="AutoShape 7"/>
          <p:cNvSpPr>
            <a:spLocks/>
          </p:cNvSpPr>
          <p:nvPr/>
        </p:nvSpPr>
        <p:spPr bwMode="auto">
          <a:xfrm>
            <a:off x="946150" y="4618038"/>
            <a:ext cx="1395413" cy="1063625"/>
          </a:xfrm>
          <a:prstGeom prst="borderCallout1">
            <a:avLst>
              <a:gd name="adj1" fmla="val 10745"/>
              <a:gd name="adj2" fmla="val 105463"/>
              <a:gd name="adj3" fmla="val -3583"/>
              <a:gd name="adj4" fmla="val 128898"/>
            </a:avLst>
          </a:prstGeom>
          <a:solidFill>
            <a:srgbClr val="FFFFE9"/>
          </a:solidFill>
          <a:ln w="25400" algn="ctr">
            <a:solidFill>
              <a:srgbClr val="A85400"/>
            </a:solidFill>
            <a:miter lim="800000"/>
            <a:headEnd/>
            <a:tailEnd type="arrow" w="med" len="med"/>
          </a:ln>
        </p:spPr>
        <p:txBody>
          <a:bodyPr/>
          <a:lstStyle/>
          <a:p>
            <a:pPr algn="ctr"/>
            <a:r>
              <a:rPr lang="en-US" sz="1600">
                <a:solidFill>
                  <a:srgbClr val="A85400"/>
                </a:solidFill>
              </a:rPr>
              <a:t>Tools for exploring the data</a:t>
            </a:r>
          </a:p>
        </p:txBody>
      </p:sp>
      <p:sp>
        <p:nvSpPr>
          <p:cNvPr id="76809" name="AutoShape 8"/>
          <p:cNvSpPr>
            <a:spLocks/>
          </p:cNvSpPr>
          <p:nvPr/>
        </p:nvSpPr>
        <p:spPr bwMode="auto">
          <a:xfrm>
            <a:off x="328613" y="3400425"/>
            <a:ext cx="1933575" cy="647700"/>
          </a:xfrm>
          <a:prstGeom prst="borderCallout1">
            <a:avLst>
              <a:gd name="adj1" fmla="val 17648"/>
              <a:gd name="adj2" fmla="val 103940"/>
              <a:gd name="adj3" fmla="val 11273"/>
              <a:gd name="adj4" fmla="val 158949"/>
            </a:avLst>
          </a:prstGeom>
          <a:solidFill>
            <a:srgbClr val="FFFFE9"/>
          </a:solidFill>
          <a:ln w="25400">
            <a:solidFill>
              <a:srgbClr val="A85400"/>
            </a:solidFill>
            <a:miter lim="800000"/>
            <a:headEnd/>
            <a:tailEnd type="arrow" w="med" len="med"/>
          </a:ln>
        </p:spPr>
        <p:txBody>
          <a:bodyPr/>
          <a:lstStyle/>
          <a:p>
            <a:pPr algn="ctr"/>
            <a:r>
              <a:rPr lang="en-US" sz="1600">
                <a:solidFill>
                  <a:srgbClr val="A85400"/>
                </a:solidFill>
              </a:rPr>
              <a:t>Spatial navigation tools</a:t>
            </a:r>
          </a:p>
        </p:txBody>
      </p:sp>
      <p:sp>
        <p:nvSpPr>
          <p:cNvPr id="76810" name="AutoShape 9"/>
          <p:cNvSpPr>
            <a:spLocks/>
          </p:cNvSpPr>
          <p:nvPr/>
        </p:nvSpPr>
        <p:spPr bwMode="auto">
          <a:xfrm>
            <a:off x="6931025" y="2800350"/>
            <a:ext cx="1216025" cy="576263"/>
          </a:xfrm>
          <a:prstGeom prst="borderCallout1">
            <a:avLst>
              <a:gd name="adj1" fmla="val 19833"/>
              <a:gd name="adj2" fmla="val -6269"/>
              <a:gd name="adj3" fmla="val 142977"/>
              <a:gd name="adj4" fmla="val -40472"/>
            </a:avLst>
          </a:prstGeom>
          <a:solidFill>
            <a:srgbClr val="FFFFE9"/>
          </a:solidFill>
          <a:ln w="25400" algn="ctr">
            <a:solidFill>
              <a:srgbClr val="A85400"/>
            </a:solidFill>
            <a:miter lim="800000"/>
            <a:headEnd/>
            <a:tailEnd type="arrow" w="med" len="med"/>
          </a:ln>
        </p:spPr>
        <p:txBody>
          <a:bodyPr/>
          <a:lstStyle/>
          <a:p>
            <a:pPr algn="ctr"/>
            <a:r>
              <a:rPr lang="en-US" sz="1600">
                <a:solidFill>
                  <a:srgbClr val="A85400"/>
                </a:solidFill>
              </a:rPr>
              <a:t>Editable</a:t>
            </a:r>
          </a:p>
          <a:p>
            <a:pPr algn="ctr"/>
            <a:r>
              <a:rPr lang="en-US" sz="1600">
                <a:solidFill>
                  <a:srgbClr val="A85400"/>
                </a:solidFill>
              </a:rPr>
              <a:t>Legend</a:t>
            </a:r>
          </a:p>
        </p:txBody>
      </p:sp>
      <p:sp>
        <p:nvSpPr>
          <p:cNvPr id="76811" name="AutoShape 10"/>
          <p:cNvSpPr>
            <a:spLocks/>
          </p:cNvSpPr>
          <p:nvPr/>
        </p:nvSpPr>
        <p:spPr bwMode="auto">
          <a:xfrm>
            <a:off x="652463" y="2736850"/>
            <a:ext cx="1609725" cy="639763"/>
          </a:xfrm>
          <a:prstGeom prst="borderCallout1">
            <a:avLst>
              <a:gd name="adj1" fmla="val 17866"/>
              <a:gd name="adj2" fmla="val 104731"/>
              <a:gd name="adj3" fmla="val 17120"/>
              <a:gd name="adj4" fmla="val 130176"/>
            </a:avLst>
          </a:prstGeom>
          <a:solidFill>
            <a:srgbClr val="FFFFE9"/>
          </a:solidFill>
          <a:ln w="25400">
            <a:solidFill>
              <a:srgbClr val="A85400"/>
            </a:solidFill>
            <a:miter lim="800000"/>
            <a:headEnd/>
            <a:tailEnd type="arrow" w="med" len="med"/>
          </a:ln>
        </p:spPr>
        <p:txBody>
          <a:bodyPr/>
          <a:lstStyle/>
          <a:p>
            <a:pPr algn="ctr"/>
            <a:r>
              <a:rPr lang="en-US" sz="1600">
                <a:solidFill>
                  <a:srgbClr val="A85400"/>
                </a:solidFill>
              </a:rPr>
              <a:t>Tools for downloading </a:t>
            </a:r>
          </a:p>
        </p:txBody>
      </p:sp>
      <p:sp>
        <p:nvSpPr>
          <p:cNvPr id="76812"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76813"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ZoneTexte 5"/>
          <p:cNvSpPr txBox="1">
            <a:spLocks noChangeArrowheads="1"/>
          </p:cNvSpPr>
          <p:nvPr/>
        </p:nvSpPr>
        <p:spPr bwMode="auto">
          <a:xfrm>
            <a:off x="1298575" y="260350"/>
            <a:ext cx="6769100" cy="461963"/>
          </a:xfrm>
          <a:prstGeom prst="rect">
            <a:avLst/>
          </a:prstGeom>
          <a:solidFill>
            <a:schemeClr val="bg1"/>
          </a:solidFill>
          <a:ln w="9525">
            <a:noFill/>
            <a:miter lim="800000"/>
            <a:headEnd/>
            <a:tailEnd/>
          </a:ln>
        </p:spPr>
        <p:txBody>
          <a:bodyPr>
            <a:spAutoFit/>
          </a:bodyPr>
          <a:lstStyle/>
          <a:p>
            <a:r>
              <a:rPr lang="fr-FR" sz="2400" b="1">
                <a:solidFill>
                  <a:srgbClr val="6F9D20"/>
                </a:solidFill>
                <a:cs typeface="Arial" charset="0"/>
              </a:rPr>
              <a:t>Conclusion</a:t>
            </a:r>
          </a:p>
        </p:txBody>
      </p:sp>
      <p:pic>
        <p:nvPicPr>
          <p:cNvPr id="77826" name="Picture 6" descr="logo_ GIS-SO"/>
          <p:cNvPicPr>
            <a:picLocks noChangeAspect="1" noChangeArrowheads="1"/>
          </p:cNvPicPr>
          <p:nvPr/>
        </p:nvPicPr>
        <p:blipFill>
          <a:blip r:embed="rId3"/>
          <a:srcRect/>
          <a:stretch>
            <a:fillRect/>
          </a:stretch>
        </p:blipFill>
        <p:spPr bwMode="auto">
          <a:xfrm>
            <a:off x="8329613" y="150813"/>
            <a:ext cx="588962" cy="855662"/>
          </a:xfrm>
          <a:prstGeom prst="rect">
            <a:avLst/>
          </a:prstGeom>
          <a:noFill/>
          <a:ln w="9525">
            <a:noFill/>
            <a:miter lim="800000"/>
            <a:headEnd/>
            <a:tailEnd/>
          </a:ln>
        </p:spPr>
      </p:pic>
      <p:pic>
        <p:nvPicPr>
          <p:cNvPr id="77827" name="Picture 6" descr="logo_ GIS-SO"/>
          <p:cNvPicPr>
            <a:picLocks noChangeAspect="1" noChangeArrowheads="1"/>
          </p:cNvPicPr>
          <p:nvPr/>
        </p:nvPicPr>
        <p:blipFill>
          <a:blip r:embed="rId3"/>
          <a:srcRect/>
          <a:stretch>
            <a:fillRect/>
          </a:stretch>
        </p:blipFill>
        <p:spPr bwMode="auto">
          <a:xfrm>
            <a:off x="581025" y="2195513"/>
            <a:ext cx="1244600" cy="1809750"/>
          </a:xfrm>
          <a:prstGeom prst="rect">
            <a:avLst/>
          </a:prstGeom>
          <a:noFill/>
          <a:ln w="9525">
            <a:noFill/>
            <a:miter lim="800000"/>
            <a:headEnd/>
            <a:tailEnd/>
          </a:ln>
        </p:spPr>
      </p:pic>
      <p:grpSp>
        <p:nvGrpSpPr>
          <p:cNvPr id="77828" name="Groupe 1"/>
          <p:cNvGrpSpPr>
            <a:grpSpLocks/>
          </p:cNvGrpSpPr>
          <p:nvPr/>
        </p:nvGrpSpPr>
        <p:grpSpPr bwMode="auto">
          <a:xfrm>
            <a:off x="6297613" y="1287463"/>
            <a:ext cx="2170112" cy="2801937"/>
            <a:chOff x="2731870" y="3289818"/>
            <a:chExt cx="2171035" cy="2802077"/>
          </a:xfrm>
        </p:grpSpPr>
        <p:pic>
          <p:nvPicPr>
            <p:cNvPr id="16" name="Image 15" descr="Synthes Gis Sol 2011.jpg"/>
            <p:cNvPicPr>
              <a:picLocks noChangeAspect="1"/>
            </p:cNvPicPr>
            <p:nvPr/>
          </p:nvPicPr>
          <p:blipFill>
            <a:blip r:embed="rId4"/>
            <a:srcRect/>
            <a:stretch>
              <a:fillRect/>
            </a:stretch>
          </p:blipFill>
          <p:spPr bwMode="auto">
            <a:xfrm rot="21240544">
              <a:off x="2930391" y="3289818"/>
              <a:ext cx="1972514" cy="2802077"/>
            </a:xfrm>
            <a:prstGeom prst="rect">
              <a:avLst/>
            </a:prstGeom>
            <a:noFill/>
            <a:ln>
              <a:noFill/>
            </a:ln>
            <a:effectLst>
              <a:outerShdw blurRad="101600" dist="38100" dir="2700000" sx="102000" sy="102000" algn="tl" rotWithShape="0">
                <a:srgbClr val="808080">
                  <a:alpha val="42999"/>
                </a:srgbClr>
              </a:outerShdw>
            </a:effectLst>
            <a:extLst/>
          </p:spPr>
        </p:pic>
        <p:sp>
          <p:nvSpPr>
            <p:cNvPr id="17" name="ZoneTexte 5"/>
            <p:cNvSpPr txBox="1">
              <a:spLocks noChangeArrowheads="1"/>
            </p:cNvSpPr>
            <p:nvPr/>
          </p:nvSpPr>
          <p:spPr bwMode="auto">
            <a:xfrm>
              <a:off x="2731870" y="4975827"/>
              <a:ext cx="2107508" cy="715998"/>
            </a:xfrm>
            <a:prstGeom prst="rect">
              <a:avLst/>
            </a:prstGeom>
            <a:solidFill>
              <a:srgbClr val="F6D87E"/>
            </a:solidFill>
            <a:ln w="9525">
              <a:solidFill>
                <a:srgbClr val="F2B11E"/>
              </a:solidFill>
              <a:miter lim="800000"/>
              <a:headEnd/>
              <a:tailEnd/>
            </a:ln>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fontAlgn="auto" hangingPunct="1">
                <a:spcBef>
                  <a:spcPts val="0"/>
                </a:spcBef>
                <a:spcAft>
                  <a:spcPts val="0"/>
                </a:spcAft>
                <a:defRPr/>
              </a:pPr>
              <a:r>
                <a:rPr lang="en-GB" sz="1050" b="1" dirty="0" err="1" smtClean="0">
                  <a:latin typeface="Arial" charset="0"/>
                  <a:ea typeface="ＭＳ Ｐゴシック" pitchFamily="34" charset="-128"/>
                </a:rPr>
                <a:t>Vient</a:t>
              </a:r>
              <a:r>
                <a:rPr lang="en-GB" sz="1050" b="1" dirty="0" smtClean="0">
                  <a:latin typeface="Arial" charset="0"/>
                  <a:ea typeface="ＭＳ Ｐゴシック" pitchFamily="34" charset="-128"/>
                </a:rPr>
                <a:t> de </a:t>
              </a:r>
              <a:r>
                <a:rPr lang="en-GB" sz="1050" b="1" dirty="0" err="1" smtClean="0">
                  <a:latin typeface="Arial" charset="0"/>
                  <a:ea typeface="ＭＳ Ｐゴシック" pitchFamily="34" charset="-128"/>
                </a:rPr>
                <a:t>paraître</a:t>
              </a:r>
              <a:r>
                <a:rPr lang="en-GB" sz="1050" b="1" dirty="0" smtClean="0">
                  <a:latin typeface="Arial" charset="0"/>
                  <a:ea typeface="ＭＳ Ｐゴシック" pitchFamily="34" charset="-128"/>
                </a:rPr>
                <a:t> :</a:t>
              </a:r>
            </a:p>
            <a:p>
              <a:pPr eaLnBrk="1" fontAlgn="auto" hangingPunct="1">
                <a:spcBef>
                  <a:spcPts val="0"/>
                </a:spcBef>
                <a:spcAft>
                  <a:spcPts val="0"/>
                </a:spcAft>
                <a:defRPr/>
              </a:pPr>
              <a:r>
                <a:rPr lang="fr-FR" sz="1000" dirty="0" smtClean="0">
                  <a:latin typeface="Arial" charset="0"/>
                  <a:ea typeface="ＭＳ Ｐゴシック" pitchFamily="34" charset="-128"/>
                </a:rPr>
                <a:t>Groupement d'Intérêt Scientifique Sol, 2011. L'état des sols de France. Gis Sol,188 p.</a:t>
              </a:r>
              <a:endParaRPr lang="en-GB" sz="1000" dirty="0" smtClean="0">
                <a:latin typeface="Arial" charset="0"/>
                <a:ea typeface="ＭＳ Ｐゴシック" pitchFamily="34" charset="-128"/>
              </a:endParaRPr>
            </a:p>
          </p:txBody>
        </p:sp>
      </p:grpSp>
      <p:sp>
        <p:nvSpPr>
          <p:cNvPr id="18" name="Rectangle 9"/>
          <p:cNvSpPr>
            <a:spLocks noChangeArrowheads="1"/>
          </p:cNvSpPr>
          <p:nvPr/>
        </p:nvSpPr>
        <p:spPr bwMode="auto">
          <a:xfrm>
            <a:off x="5959475" y="4278313"/>
            <a:ext cx="3044825" cy="615950"/>
          </a:xfrm>
          <a:prstGeom prst="rect">
            <a:avLst/>
          </a:prstGeom>
          <a:noFill/>
          <a:ln>
            <a:noFill/>
          </a:ln>
          <a:effectLst/>
          <a:extLst/>
        </p:spPr>
        <p:txBody>
          <a:bodyPr lIns="92075" tIns="46038" rIns="92075" bIns="46038">
            <a:spAutoFit/>
          </a:bodyPr>
          <a:lstStyle/>
          <a:p>
            <a:pPr marL="285750" indent="-285750" defTabSz="762000" fontAlgn="auto">
              <a:spcBef>
                <a:spcPts val="0"/>
              </a:spcBef>
              <a:spcAft>
                <a:spcPts val="0"/>
              </a:spcAft>
              <a:buFont typeface="Wingdings" pitchFamily="2" charset="2"/>
              <a:buChar char="ü"/>
              <a:defRPr/>
            </a:pPr>
            <a:r>
              <a:rPr lang="fr-FR" i="1" dirty="0">
                <a:solidFill>
                  <a:schemeClr val="tx1">
                    <a:lumMod val="65000"/>
                    <a:lumOff val="35000"/>
                  </a:schemeClr>
                </a:solidFill>
                <a:latin typeface="Arial" pitchFamily="34" charset="0"/>
                <a:cs typeface="Arial" pitchFamily="34" charset="0"/>
              </a:rPr>
              <a:t> </a:t>
            </a:r>
            <a:r>
              <a:rPr lang="fr-FR" b="1" i="1" dirty="0" err="1">
                <a:solidFill>
                  <a:schemeClr val="tx1">
                    <a:lumMod val="65000"/>
                    <a:lumOff val="35000"/>
                  </a:schemeClr>
                </a:solidFill>
                <a:latin typeface="Arial" pitchFamily="34" charset="0"/>
                <a:cs typeface="Arial" pitchFamily="34" charset="0"/>
              </a:rPr>
              <a:t>available</a:t>
            </a:r>
            <a:r>
              <a:rPr lang="fr-FR" b="1" i="1" dirty="0">
                <a:solidFill>
                  <a:schemeClr val="tx1">
                    <a:lumMod val="65000"/>
                    <a:lumOff val="35000"/>
                  </a:schemeClr>
                </a:solidFill>
                <a:latin typeface="Arial" pitchFamily="34" charset="0"/>
                <a:cs typeface="Arial" pitchFamily="34" charset="0"/>
              </a:rPr>
              <a:t> online:</a:t>
            </a:r>
            <a:r>
              <a:rPr lang="fr-FR" b="1" i="1" dirty="0">
                <a:solidFill>
                  <a:schemeClr val="tx1">
                    <a:lumMod val="65000"/>
                    <a:lumOff val="35000"/>
                  </a:schemeClr>
                </a:solidFill>
                <a:latin typeface="Arial" pitchFamily="34" charset="0"/>
                <a:cs typeface="Arial" pitchFamily="34" charset="0"/>
              </a:rPr>
              <a:t/>
            </a:r>
            <a:br>
              <a:rPr lang="fr-FR" b="1" i="1" dirty="0">
                <a:solidFill>
                  <a:schemeClr val="tx1">
                    <a:lumMod val="65000"/>
                    <a:lumOff val="35000"/>
                  </a:schemeClr>
                </a:solidFill>
                <a:latin typeface="Arial" pitchFamily="34" charset="0"/>
                <a:cs typeface="Arial" pitchFamily="34" charset="0"/>
              </a:rPr>
            </a:br>
            <a:r>
              <a:rPr lang="fr-FR" sz="1600" b="1" i="1" dirty="0">
                <a:solidFill>
                  <a:srgbClr val="00B0F0"/>
                </a:solidFill>
                <a:latin typeface="Arial" pitchFamily="34" charset="0"/>
                <a:cs typeface="Arial" pitchFamily="34" charset="0"/>
              </a:rPr>
              <a:t>http://www.gissol.fr/RESF</a:t>
            </a:r>
          </a:p>
        </p:txBody>
      </p:sp>
      <p:cxnSp>
        <p:nvCxnSpPr>
          <p:cNvPr id="77830" name="Connecteur droit 24"/>
          <p:cNvCxnSpPr>
            <a:cxnSpLocks noChangeShapeType="1"/>
          </p:cNvCxnSpPr>
          <p:nvPr/>
        </p:nvCxnSpPr>
        <p:spPr bwMode="auto">
          <a:xfrm>
            <a:off x="5905500" y="4343400"/>
            <a:ext cx="0" cy="828675"/>
          </a:xfrm>
          <a:prstGeom prst="line">
            <a:avLst/>
          </a:prstGeom>
          <a:noFill/>
          <a:ln w="38100" algn="ctr">
            <a:solidFill>
              <a:srgbClr val="F2B11E"/>
            </a:solidFill>
            <a:round/>
            <a:headEnd/>
            <a:tailEnd/>
          </a:ln>
        </p:spPr>
      </p:cxnSp>
      <p:sp>
        <p:nvSpPr>
          <p:cNvPr id="77831" name="Rectangle 9"/>
          <p:cNvSpPr>
            <a:spLocks noChangeArrowheads="1"/>
          </p:cNvSpPr>
          <p:nvPr/>
        </p:nvSpPr>
        <p:spPr bwMode="auto">
          <a:xfrm>
            <a:off x="2198688" y="2287588"/>
            <a:ext cx="3044825" cy="400050"/>
          </a:xfrm>
          <a:prstGeom prst="rect">
            <a:avLst/>
          </a:prstGeom>
          <a:noFill/>
          <a:ln w="9525">
            <a:noFill/>
            <a:miter lim="800000"/>
            <a:headEnd/>
            <a:tailEnd/>
          </a:ln>
        </p:spPr>
        <p:txBody>
          <a:bodyPr lIns="92075" tIns="46038" rIns="92075" bIns="46038">
            <a:spAutoFit/>
          </a:bodyPr>
          <a:lstStyle/>
          <a:p>
            <a:pPr defTabSz="762000"/>
            <a:r>
              <a:rPr lang="fr-FR" sz="2000" b="1" i="1">
                <a:solidFill>
                  <a:srgbClr val="00B0F0"/>
                </a:solidFill>
              </a:rPr>
              <a:t>http://www.gissol.fr</a:t>
            </a:r>
          </a:p>
        </p:txBody>
      </p:sp>
      <p:sp>
        <p:nvSpPr>
          <p:cNvPr id="77832" name="Rectangle 9"/>
          <p:cNvSpPr>
            <a:spLocks noChangeArrowheads="1"/>
          </p:cNvSpPr>
          <p:nvPr/>
        </p:nvSpPr>
        <p:spPr bwMode="auto">
          <a:xfrm>
            <a:off x="1414463" y="4333875"/>
            <a:ext cx="3044825" cy="401638"/>
          </a:xfrm>
          <a:prstGeom prst="rect">
            <a:avLst/>
          </a:prstGeom>
          <a:noFill/>
          <a:ln w="9525">
            <a:noFill/>
            <a:miter lim="800000"/>
            <a:headEnd/>
            <a:tailEnd/>
          </a:ln>
        </p:spPr>
        <p:txBody>
          <a:bodyPr lIns="92075" tIns="46038" rIns="92075" bIns="46038">
            <a:spAutoFit/>
          </a:bodyPr>
          <a:lstStyle/>
          <a:p>
            <a:pPr defTabSz="762000"/>
            <a:r>
              <a:rPr lang="fr-FR" sz="2000" b="1" i="1">
                <a:solidFill>
                  <a:srgbClr val="00B0F0"/>
                </a:solidFill>
              </a:rPr>
              <a:t>infosol@orleans.inra.fr</a:t>
            </a:r>
          </a:p>
        </p:txBody>
      </p:sp>
      <p:sp>
        <p:nvSpPr>
          <p:cNvPr id="22" name="ZoneTexte 21"/>
          <p:cNvSpPr txBox="1"/>
          <p:nvPr/>
        </p:nvSpPr>
        <p:spPr>
          <a:xfrm>
            <a:off x="368300" y="1406525"/>
            <a:ext cx="6118225" cy="400050"/>
          </a:xfrm>
          <a:prstGeom prst="rect">
            <a:avLst/>
          </a:prstGeom>
          <a:noFill/>
        </p:spPr>
        <p:txBody>
          <a:bodyPr>
            <a:spAutoFit/>
          </a:bodyPr>
          <a:lstStyle/>
          <a:p>
            <a:pPr marL="285750" indent="-285750" fontAlgn="auto">
              <a:spcBef>
                <a:spcPts val="0"/>
              </a:spcBef>
              <a:spcAft>
                <a:spcPts val="0"/>
              </a:spcAft>
              <a:buClr>
                <a:srgbClr val="C5DD01"/>
              </a:buClr>
              <a:buFont typeface="Wingdings" pitchFamily="2" charset="2"/>
              <a:buChar char="v"/>
              <a:defRPr/>
            </a:pPr>
            <a:r>
              <a:rPr lang="fr-FR" sz="2000" b="1" dirty="0" err="1">
                <a:solidFill>
                  <a:schemeClr val="tx1">
                    <a:lumMod val="50000"/>
                    <a:lumOff val="50000"/>
                  </a:schemeClr>
                </a:solidFill>
                <a:latin typeface="Arial" pitchFamily="34" charset="0"/>
                <a:cs typeface="Arial" pitchFamily="34" charset="0"/>
              </a:rPr>
              <a:t>Synthesis</a:t>
            </a:r>
            <a:r>
              <a:rPr lang="fr-FR" sz="2000" b="1" dirty="0">
                <a:solidFill>
                  <a:schemeClr val="tx1">
                    <a:lumMod val="50000"/>
                    <a:lumOff val="50000"/>
                  </a:schemeClr>
                </a:solidFill>
                <a:latin typeface="Arial" pitchFamily="34" charset="0"/>
                <a:cs typeface="Arial" pitchFamily="34" charset="0"/>
              </a:rPr>
              <a:t> of </a:t>
            </a:r>
            <a:r>
              <a:rPr lang="fr-FR" sz="2000" b="1" dirty="0" err="1">
                <a:solidFill>
                  <a:schemeClr val="tx1">
                    <a:lumMod val="50000"/>
                    <a:lumOff val="50000"/>
                  </a:schemeClr>
                </a:solidFill>
                <a:latin typeface="Arial" pitchFamily="34" charset="0"/>
                <a:cs typeface="Arial" pitchFamily="34" charset="0"/>
              </a:rPr>
              <a:t>results</a:t>
            </a:r>
            <a:r>
              <a:rPr lang="fr-FR" sz="2000" b="1" dirty="0">
                <a:solidFill>
                  <a:schemeClr val="tx1">
                    <a:lumMod val="50000"/>
                    <a:lumOff val="50000"/>
                  </a:schemeClr>
                </a:solidFill>
                <a:latin typeface="Arial" pitchFamily="34" charset="0"/>
                <a:cs typeface="Arial" pitchFamily="34" charset="0"/>
              </a:rPr>
              <a:t> </a:t>
            </a:r>
            <a:r>
              <a:rPr lang="fr-FR" sz="2000" b="1" dirty="0">
                <a:solidFill>
                  <a:schemeClr val="tx1">
                    <a:lumMod val="50000"/>
                    <a:lumOff val="50000"/>
                  </a:schemeClr>
                </a:solidFill>
                <a:latin typeface="Arial" pitchFamily="34" charset="0"/>
                <a:cs typeface="Arial" pitchFamily="34" charset="0"/>
              </a:rPr>
              <a:t>:</a:t>
            </a:r>
          </a:p>
        </p:txBody>
      </p:sp>
      <p:sp>
        <p:nvSpPr>
          <p:cNvPr id="23" name="ZoneTexte 22"/>
          <p:cNvSpPr txBox="1"/>
          <p:nvPr/>
        </p:nvSpPr>
        <p:spPr>
          <a:xfrm>
            <a:off x="1949450" y="5653088"/>
            <a:ext cx="6118225" cy="400050"/>
          </a:xfrm>
          <a:prstGeom prst="rect">
            <a:avLst/>
          </a:prstGeom>
          <a:noFill/>
        </p:spPr>
        <p:txBody>
          <a:bodyPr>
            <a:spAutoFit/>
          </a:bodyPr>
          <a:lstStyle/>
          <a:p>
            <a:pPr marL="342900" indent="-342900" algn="r" fontAlgn="auto">
              <a:spcBef>
                <a:spcPts val="0"/>
              </a:spcBef>
              <a:spcAft>
                <a:spcPts val="0"/>
              </a:spcAft>
              <a:buClr>
                <a:srgbClr val="C5DD01"/>
              </a:buClr>
              <a:buFont typeface="Wingdings" pitchFamily="2" charset="2"/>
              <a:buChar char="Ø"/>
              <a:defRPr/>
            </a:pPr>
            <a:r>
              <a:rPr lang="fr-FR" sz="2000" b="1" dirty="0" err="1">
                <a:solidFill>
                  <a:schemeClr val="tx1">
                    <a:lumMod val="50000"/>
                    <a:lumOff val="50000"/>
                  </a:schemeClr>
                </a:solidFill>
                <a:latin typeface="Arial" pitchFamily="34" charset="0"/>
                <a:cs typeface="Arial" pitchFamily="34" charset="0"/>
              </a:rPr>
              <a:t>Thanks</a:t>
            </a:r>
            <a:r>
              <a:rPr lang="fr-FR" sz="2000" b="1" dirty="0">
                <a:solidFill>
                  <a:schemeClr val="tx1">
                    <a:lumMod val="50000"/>
                    <a:lumOff val="50000"/>
                  </a:schemeClr>
                </a:solidFill>
                <a:latin typeface="Arial" pitchFamily="34" charset="0"/>
                <a:cs typeface="Arial" pitchFamily="34" charset="0"/>
              </a:rPr>
              <a:t> for </a:t>
            </a:r>
            <a:r>
              <a:rPr lang="fr-FR" sz="2000" b="1" dirty="0" err="1">
                <a:solidFill>
                  <a:schemeClr val="tx1">
                    <a:lumMod val="50000"/>
                    <a:lumOff val="50000"/>
                  </a:schemeClr>
                </a:solidFill>
                <a:latin typeface="Arial" pitchFamily="34" charset="0"/>
                <a:cs typeface="Arial" pitchFamily="34" charset="0"/>
              </a:rPr>
              <a:t>your</a:t>
            </a:r>
            <a:r>
              <a:rPr lang="fr-FR" sz="2000" b="1" dirty="0">
                <a:solidFill>
                  <a:schemeClr val="tx1">
                    <a:lumMod val="50000"/>
                    <a:lumOff val="50000"/>
                  </a:schemeClr>
                </a:solidFill>
                <a:latin typeface="Arial" pitchFamily="34" charset="0"/>
                <a:cs typeface="Arial" pitchFamily="34" charset="0"/>
              </a:rPr>
              <a:t> </a:t>
            </a:r>
            <a:r>
              <a:rPr lang="fr-FR" sz="2000" b="1" dirty="0">
                <a:solidFill>
                  <a:schemeClr val="tx1">
                    <a:lumMod val="50000"/>
                    <a:lumOff val="50000"/>
                  </a:schemeClr>
                </a:solidFill>
                <a:latin typeface="Arial" pitchFamily="34" charset="0"/>
                <a:cs typeface="Arial" pitchFamily="34" charset="0"/>
              </a:rPr>
              <a:t>attention !</a:t>
            </a:r>
          </a:p>
        </p:txBody>
      </p:sp>
      <p:sp>
        <p:nvSpPr>
          <p:cNvPr id="77835"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77836"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Image 4"/>
          <p:cNvPicPr>
            <a:picLocks noChangeAspect="1"/>
          </p:cNvPicPr>
          <p:nvPr/>
        </p:nvPicPr>
        <p:blipFill>
          <a:blip r:embed="rId3"/>
          <a:srcRect/>
          <a:stretch>
            <a:fillRect/>
          </a:stretch>
        </p:blipFill>
        <p:spPr bwMode="auto">
          <a:xfrm>
            <a:off x="7205663" y="284163"/>
            <a:ext cx="1671637" cy="684212"/>
          </a:xfrm>
          <a:prstGeom prst="rect">
            <a:avLst/>
          </a:prstGeom>
          <a:noFill/>
          <a:ln w="9525">
            <a:noFill/>
            <a:miter lim="800000"/>
            <a:headEnd/>
            <a:tailEnd/>
          </a:ln>
        </p:spPr>
      </p:pic>
      <p:sp>
        <p:nvSpPr>
          <p:cNvPr id="13314"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13315"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
        <p:nvSpPr>
          <p:cNvPr id="13316" name="ZoneTexte 9"/>
          <p:cNvSpPr txBox="1">
            <a:spLocks noChangeArrowheads="1"/>
          </p:cNvSpPr>
          <p:nvPr/>
        </p:nvSpPr>
        <p:spPr bwMode="auto">
          <a:xfrm>
            <a:off x="1298575" y="260350"/>
            <a:ext cx="6769100" cy="523875"/>
          </a:xfrm>
          <a:prstGeom prst="rect">
            <a:avLst/>
          </a:prstGeom>
          <a:solidFill>
            <a:schemeClr val="bg1"/>
          </a:solidFill>
          <a:ln w="9525">
            <a:noFill/>
            <a:miter lim="800000"/>
            <a:headEnd/>
            <a:tailEnd/>
          </a:ln>
        </p:spPr>
        <p:txBody>
          <a:bodyPr>
            <a:spAutoFit/>
          </a:bodyPr>
          <a:lstStyle/>
          <a:p>
            <a:r>
              <a:rPr lang="fr-FR" sz="2800" b="1">
                <a:solidFill>
                  <a:srgbClr val="6F9D20"/>
                </a:solidFill>
                <a:cs typeface="Arial" charset="0"/>
              </a:rPr>
              <a:t>Inra, a public research institute</a:t>
            </a:r>
          </a:p>
        </p:txBody>
      </p:sp>
      <p:pic>
        <p:nvPicPr>
          <p:cNvPr id="13317" name="Picture 7" descr="Centres INRA"/>
          <p:cNvPicPr>
            <a:picLocks noChangeAspect="1" noChangeArrowheads="1"/>
          </p:cNvPicPr>
          <p:nvPr/>
        </p:nvPicPr>
        <p:blipFill>
          <a:blip r:embed="rId4"/>
          <a:srcRect l="18507" t="3796" b="5902"/>
          <a:stretch>
            <a:fillRect/>
          </a:stretch>
        </p:blipFill>
        <p:spPr bwMode="auto">
          <a:xfrm>
            <a:off x="666750" y="3273425"/>
            <a:ext cx="2811463" cy="2722563"/>
          </a:xfrm>
          <a:prstGeom prst="rect">
            <a:avLst/>
          </a:prstGeom>
          <a:noFill/>
          <a:ln w="9525">
            <a:noFill/>
            <a:miter lim="800000"/>
            <a:headEnd/>
            <a:tailEnd/>
          </a:ln>
        </p:spPr>
      </p:pic>
      <p:sp>
        <p:nvSpPr>
          <p:cNvPr id="10" name="ZoneTexte 9"/>
          <p:cNvSpPr txBox="1"/>
          <p:nvPr/>
        </p:nvSpPr>
        <p:spPr>
          <a:xfrm>
            <a:off x="4214813" y="1408113"/>
            <a:ext cx="6118225" cy="4462462"/>
          </a:xfrm>
          <a:prstGeom prst="rect">
            <a:avLst/>
          </a:prstGeom>
          <a:noFill/>
        </p:spPr>
        <p:txBody>
          <a:bodyPr>
            <a:spAutoFit/>
          </a:bodyPr>
          <a:lstStyle/>
          <a:p>
            <a:pPr marL="285750" indent="-285750" fontAlgn="auto">
              <a:spcBef>
                <a:spcPts val="0"/>
              </a:spcBef>
              <a:spcAft>
                <a:spcPts val="0"/>
              </a:spcAft>
              <a:buClr>
                <a:srgbClr val="C5DD01"/>
              </a:buClr>
              <a:buSzPct val="130000"/>
              <a:buFont typeface="Wingdings" pitchFamily="2" charset="2"/>
              <a:buChar char="v"/>
              <a:defRPr/>
            </a:pPr>
            <a:r>
              <a:rPr lang="en-US" sz="2000" b="1" dirty="0">
                <a:solidFill>
                  <a:schemeClr val="tx1">
                    <a:lumMod val="50000"/>
                    <a:lumOff val="50000"/>
                  </a:schemeClr>
                </a:solidFill>
                <a:latin typeface="Arial" pitchFamily="34" charset="0"/>
                <a:cs typeface="Arial" pitchFamily="34" charset="0"/>
              </a:rPr>
              <a:t> </a:t>
            </a:r>
            <a:r>
              <a:rPr lang="en-US" sz="2000" b="1" dirty="0">
                <a:solidFill>
                  <a:schemeClr val="tx1">
                    <a:lumMod val="50000"/>
                    <a:lumOff val="50000"/>
                  </a:schemeClr>
                </a:solidFill>
                <a:latin typeface="Arial Narrow" pitchFamily="34" charset="0"/>
                <a:ea typeface="ＭＳ Ｐゴシック"/>
                <a:cs typeface="ＭＳ Ｐゴシック"/>
              </a:rPr>
              <a:t>14 Scientific </a:t>
            </a:r>
            <a:r>
              <a:rPr lang="en-US" sz="2000" b="1" dirty="0">
                <a:solidFill>
                  <a:schemeClr val="tx1">
                    <a:lumMod val="50000"/>
                    <a:lumOff val="50000"/>
                  </a:schemeClr>
                </a:solidFill>
                <a:latin typeface="Arial Narrow" pitchFamily="34" charset="0"/>
                <a:ea typeface="ＭＳ Ｐゴシック"/>
                <a:cs typeface="ＭＳ Ｐゴシック"/>
              </a:rPr>
              <a:t>Divisions</a:t>
            </a:r>
          </a:p>
          <a:p>
            <a:pPr fontAlgn="auto">
              <a:spcBef>
                <a:spcPts val="0"/>
              </a:spcBef>
              <a:spcAft>
                <a:spcPts val="0"/>
              </a:spcAft>
              <a:buClr>
                <a:srgbClr val="C5DD01"/>
              </a:buClr>
              <a:buSzPct val="130000"/>
              <a:defRPr/>
            </a:pPr>
            <a:endParaRPr lang="en-US" sz="2000" b="1" dirty="0">
              <a:solidFill>
                <a:schemeClr val="tx1">
                  <a:lumMod val="50000"/>
                  <a:lumOff val="50000"/>
                </a:schemeClr>
              </a:solidFill>
              <a:latin typeface="Arial Narrow" pitchFamily="34" charset="0"/>
              <a:ea typeface="ＭＳ Ｐゴシック"/>
              <a:cs typeface="ＭＳ Ｐゴシック"/>
            </a:endParaRPr>
          </a:p>
          <a:p>
            <a:pPr marL="742950" lvl="2" indent="-285750" fontAlgn="auto">
              <a:spcBef>
                <a:spcPts val="0"/>
              </a:spcBef>
              <a:spcAft>
                <a:spcPts val="0"/>
              </a:spcAft>
              <a:buClr>
                <a:srgbClr val="C5DD01"/>
              </a:buClr>
              <a:buSzPct val="130000"/>
              <a:buFont typeface="Arial" pitchFamily="34" charset="0"/>
              <a:buChar char="•"/>
              <a:defRPr/>
            </a:pPr>
            <a:r>
              <a:rPr lang="fr-FR" sz="1600" dirty="0">
                <a:solidFill>
                  <a:schemeClr val="tx1">
                    <a:lumMod val="50000"/>
                    <a:lumOff val="50000"/>
                  </a:schemeClr>
                </a:solidFill>
                <a:latin typeface="Arial Narrow" pitchFamily="34" charset="0"/>
                <a:ea typeface="ＭＳ Ｐゴシック"/>
                <a:cs typeface="ＭＳ Ｐゴシック"/>
              </a:rPr>
              <a:t> </a:t>
            </a:r>
            <a:r>
              <a:rPr lang="fr-FR" sz="1400" b="1" dirty="0" err="1">
                <a:solidFill>
                  <a:schemeClr val="tx1">
                    <a:lumMod val="50000"/>
                    <a:lumOff val="50000"/>
                  </a:schemeClr>
                </a:solidFill>
                <a:latin typeface="Arial" pitchFamily="34" charset="0"/>
                <a:cs typeface="Arial" pitchFamily="34" charset="0"/>
              </a:rPr>
              <a:t>Human</a:t>
            </a:r>
            <a:r>
              <a:rPr lang="fr-FR" sz="1400" b="1" dirty="0">
                <a:solidFill>
                  <a:schemeClr val="tx1">
                    <a:lumMod val="50000"/>
                    <a:lumOff val="50000"/>
                  </a:schemeClr>
                </a:solidFill>
                <a:latin typeface="Arial" pitchFamily="34" charset="0"/>
                <a:cs typeface="Arial" pitchFamily="34" charset="0"/>
              </a:rPr>
              <a:t> Nutrition</a:t>
            </a: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Plant </a:t>
            </a:r>
            <a:r>
              <a:rPr lang="fr-FR" sz="1400" b="1" dirty="0" err="1">
                <a:solidFill>
                  <a:schemeClr val="tx1">
                    <a:lumMod val="50000"/>
                    <a:lumOff val="50000"/>
                  </a:schemeClr>
                </a:solidFill>
                <a:latin typeface="Arial" pitchFamily="34" charset="0"/>
                <a:cs typeface="Arial" pitchFamily="34" charset="0"/>
              </a:rPr>
              <a:t>Biology</a:t>
            </a:r>
            <a:endParaRPr lang="fr-FR" sz="1400" b="1" dirty="0">
              <a:solidFill>
                <a:schemeClr val="tx1">
                  <a:lumMod val="50000"/>
                  <a:lumOff val="50000"/>
                </a:schemeClr>
              </a:solidFill>
              <a:latin typeface="Arial" pitchFamily="34" charset="0"/>
              <a:cs typeface="Arial" pitchFamily="34" charset="0"/>
            </a:endParaRP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Science </a:t>
            </a:r>
            <a:r>
              <a:rPr lang="fr-FR" sz="1400" b="1" dirty="0">
                <a:solidFill>
                  <a:schemeClr val="tx1">
                    <a:lumMod val="50000"/>
                    <a:lumOff val="50000"/>
                  </a:schemeClr>
                </a:solidFill>
                <a:latin typeface="Arial" pitchFamily="34" charset="0"/>
                <a:cs typeface="Arial" pitchFamily="34" charset="0"/>
              </a:rPr>
              <a:t>and </a:t>
            </a:r>
            <a:r>
              <a:rPr lang="fr-FR" sz="1400" b="1" dirty="0" err="1">
                <a:solidFill>
                  <a:schemeClr val="tx1">
                    <a:lumMod val="50000"/>
                    <a:lumOff val="50000"/>
                  </a:schemeClr>
                </a:solidFill>
                <a:latin typeface="Arial" pitchFamily="34" charset="0"/>
                <a:cs typeface="Arial" pitchFamily="34" charset="0"/>
              </a:rPr>
              <a:t>Process</a:t>
            </a:r>
            <a:r>
              <a:rPr lang="fr-FR" sz="1400" b="1" dirty="0">
                <a:solidFill>
                  <a:schemeClr val="tx1">
                    <a:lumMod val="50000"/>
                    <a:lumOff val="50000"/>
                  </a:schemeClr>
                </a:solidFill>
                <a:latin typeface="Arial" pitchFamily="34" charset="0"/>
                <a:cs typeface="Arial" pitchFamily="34" charset="0"/>
              </a:rPr>
              <a:t> Engineering </a:t>
            </a:r>
            <a:r>
              <a:rPr lang="fr-FR" sz="1400" b="1" dirty="0">
                <a:solidFill>
                  <a:schemeClr val="tx1">
                    <a:lumMod val="50000"/>
                    <a:lumOff val="50000"/>
                  </a:schemeClr>
                </a:solidFill>
                <a:latin typeface="Arial" pitchFamily="34" charset="0"/>
                <a:cs typeface="Arial" pitchFamily="34" charset="0"/>
              </a:rPr>
              <a:t/>
            </a:r>
            <a:br>
              <a:rPr lang="fr-FR" sz="1400" b="1" dirty="0">
                <a:solidFill>
                  <a:schemeClr val="tx1">
                    <a:lumMod val="50000"/>
                    <a:lumOff val="50000"/>
                  </a:schemeClr>
                </a:solidFill>
                <a:latin typeface="Arial" pitchFamily="34" charset="0"/>
                <a:cs typeface="Arial" pitchFamily="34" charset="0"/>
              </a:rPr>
            </a:br>
            <a:r>
              <a:rPr lang="fr-FR" sz="1400" b="1" dirty="0">
                <a:solidFill>
                  <a:schemeClr val="tx1">
                    <a:lumMod val="50000"/>
                    <a:lumOff val="50000"/>
                  </a:schemeClr>
                </a:solidFill>
                <a:latin typeface="Arial" pitchFamily="34" charset="0"/>
                <a:cs typeface="Arial" pitchFamily="34" charset="0"/>
              </a:rPr>
              <a:t>of </a:t>
            </a:r>
            <a:r>
              <a:rPr lang="fr-FR" sz="1400" b="1" dirty="0">
                <a:solidFill>
                  <a:schemeClr val="tx1">
                    <a:lumMod val="50000"/>
                    <a:lumOff val="50000"/>
                  </a:schemeClr>
                </a:solidFill>
                <a:latin typeface="Arial" pitchFamily="34" charset="0"/>
                <a:cs typeface="Arial" pitchFamily="34" charset="0"/>
              </a:rPr>
              <a:t>Agricultural </a:t>
            </a:r>
            <a:r>
              <a:rPr lang="fr-FR" sz="1400" b="1" dirty="0" err="1">
                <a:solidFill>
                  <a:schemeClr val="tx1">
                    <a:lumMod val="50000"/>
                    <a:lumOff val="50000"/>
                  </a:schemeClr>
                </a:solidFill>
                <a:latin typeface="Arial" pitchFamily="34" charset="0"/>
                <a:cs typeface="Arial" pitchFamily="34" charset="0"/>
              </a:rPr>
              <a:t>Products</a:t>
            </a:r>
            <a:endParaRPr lang="fr-FR" sz="1400" b="1" dirty="0">
              <a:solidFill>
                <a:schemeClr val="tx1">
                  <a:lumMod val="50000"/>
                  <a:lumOff val="50000"/>
                </a:schemeClr>
              </a:solidFill>
              <a:latin typeface="Arial" pitchFamily="34" charset="0"/>
              <a:cs typeface="Arial" pitchFamily="34" charset="0"/>
            </a:endParaRP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Forest</a:t>
            </a: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Grassland</a:t>
            </a:r>
            <a:r>
              <a:rPr lang="fr-FR" sz="1400" b="1" dirty="0">
                <a:solidFill>
                  <a:schemeClr val="tx1">
                    <a:lumMod val="50000"/>
                    <a:lumOff val="50000"/>
                  </a:schemeClr>
                </a:solidFill>
                <a:latin typeface="Arial" pitchFamily="34" charset="0"/>
                <a:cs typeface="Arial" pitchFamily="34" charset="0"/>
              </a:rPr>
              <a:t> and </a:t>
            </a:r>
            <a:r>
              <a:rPr lang="fr-FR" sz="1400" b="1" dirty="0" err="1">
                <a:solidFill>
                  <a:schemeClr val="tx1">
                    <a:lumMod val="50000"/>
                    <a:lumOff val="50000"/>
                  </a:schemeClr>
                </a:solidFill>
                <a:latin typeface="Arial" pitchFamily="34" charset="0"/>
                <a:cs typeface="Arial" pitchFamily="34" charset="0"/>
              </a:rPr>
              <a:t>Freshwater</a:t>
            </a: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Ecology</a:t>
            </a:r>
            <a:endParaRPr lang="fr-FR" sz="1400" b="1" dirty="0">
              <a:solidFill>
                <a:schemeClr val="tx1">
                  <a:lumMod val="50000"/>
                  <a:lumOff val="50000"/>
                </a:schemeClr>
              </a:solidFill>
              <a:latin typeface="Arial" pitchFamily="34" charset="0"/>
              <a:cs typeface="Arial" pitchFamily="34" charset="0"/>
            </a:endParaRPr>
          </a:p>
          <a:p>
            <a:pPr marL="800100" lvl="2" indent="-342900" fontAlgn="auto">
              <a:spcBef>
                <a:spcPts val="0"/>
              </a:spcBef>
              <a:spcAft>
                <a:spcPts val="0"/>
              </a:spcAft>
              <a:buClr>
                <a:srgbClr val="C5DD01"/>
              </a:buClr>
              <a:buSzPct val="130000"/>
              <a:buFont typeface="Arial" pitchFamily="34" charset="0"/>
              <a:buChar char="•"/>
              <a:defRPr/>
            </a:pPr>
            <a:r>
              <a:rPr lang="fr-FR" b="1" dirty="0" err="1">
                <a:solidFill>
                  <a:srgbClr val="C00000"/>
                </a:solidFill>
                <a:latin typeface="Arial" pitchFamily="34" charset="0"/>
                <a:cs typeface="Arial" pitchFamily="34" charset="0"/>
              </a:rPr>
              <a:t>Environment</a:t>
            </a:r>
            <a:r>
              <a:rPr lang="fr-FR" b="1" dirty="0">
                <a:solidFill>
                  <a:srgbClr val="C00000"/>
                </a:solidFill>
                <a:latin typeface="Arial" pitchFamily="34" charset="0"/>
                <a:cs typeface="Arial" pitchFamily="34" charset="0"/>
              </a:rPr>
              <a:t> </a:t>
            </a:r>
            <a:r>
              <a:rPr lang="fr-FR" b="1" dirty="0">
                <a:solidFill>
                  <a:srgbClr val="C00000"/>
                </a:solidFill>
                <a:latin typeface="Arial" pitchFamily="34" charset="0"/>
                <a:cs typeface="Arial" pitchFamily="34" charset="0"/>
              </a:rPr>
              <a:t>&amp; </a:t>
            </a:r>
            <a:r>
              <a:rPr lang="fr-FR" b="1" dirty="0" err="1">
                <a:solidFill>
                  <a:srgbClr val="C00000"/>
                </a:solidFill>
                <a:latin typeface="Arial" pitchFamily="34" charset="0"/>
                <a:cs typeface="Arial" pitchFamily="34" charset="0"/>
              </a:rPr>
              <a:t>Agronomy</a:t>
            </a:r>
            <a:r>
              <a:rPr lang="fr-FR" b="1" dirty="0">
                <a:solidFill>
                  <a:srgbClr val="C00000"/>
                </a:solidFill>
                <a:latin typeface="Arial" pitchFamily="34" charset="0"/>
                <a:cs typeface="Arial" pitchFamily="34" charset="0"/>
              </a:rPr>
              <a:t> </a:t>
            </a: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Animal </a:t>
            </a:r>
            <a:r>
              <a:rPr lang="fr-FR" sz="1400" b="1" dirty="0" err="1">
                <a:solidFill>
                  <a:schemeClr val="tx1">
                    <a:lumMod val="50000"/>
                    <a:lumOff val="50000"/>
                  </a:schemeClr>
                </a:solidFill>
                <a:latin typeface="Arial" pitchFamily="34" charset="0"/>
                <a:cs typeface="Arial" pitchFamily="34" charset="0"/>
              </a:rPr>
              <a:t>Genetics</a:t>
            </a:r>
            <a:r>
              <a:rPr lang="fr-FR" sz="1400" b="1" dirty="0">
                <a:solidFill>
                  <a:schemeClr val="tx1">
                    <a:lumMod val="50000"/>
                    <a:lumOff val="50000"/>
                  </a:schemeClr>
                </a:solidFill>
                <a:latin typeface="Arial" pitchFamily="34" charset="0"/>
                <a:cs typeface="Arial" pitchFamily="34" charset="0"/>
              </a:rPr>
              <a:t> </a:t>
            </a: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Plant </a:t>
            </a:r>
            <a:r>
              <a:rPr lang="fr-FR" sz="1400" b="1" dirty="0" err="1">
                <a:solidFill>
                  <a:schemeClr val="tx1">
                    <a:lumMod val="50000"/>
                    <a:lumOff val="50000"/>
                  </a:schemeClr>
                </a:solidFill>
                <a:latin typeface="Arial" pitchFamily="34" charset="0"/>
                <a:cs typeface="Arial" pitchFamily="34" charset="0"/>
              </a:rPr>
              <a:t>Breeding</a:t>
            </a: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nd</a:t>
            </a: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Genetics</a:t>
            </a:r>
            <a:endParaRPr lang="fr-FR" sz="1400" b="1" dirty="0">
              <a:solidFill>
                <a:schemeClr val="tx1">
                  <a:lumMod val="50000"/>
                  <a:lumOff val="50000"/>
                </a:schemeClr>
              </a:solidFill>
              <a:latin typeface="Arial" pitchFamily="34" charset="0"/>
              <a:cs typeface="Arial" pitchFamily="34" charset="0"/>
            </a:endParaRPr>
          </a:p>
          <a:p>
            <a:pPr marL="800100" lvl="2" indent="-342900" fontAlgn="auto">
              <a:spcBef>
                <a:spcPts val="0"/>
              </a:spcBef>
              <a:spcAft>
                <a:spcPts val="0"/>
              </a:spcAft>
              <a:buClr>
                <a:srgbClr val="C5DD01"/>
              </a:buClr>
              <a:buSzPct val="130000"/>
              <a:buFont typeface="Arial" pitchFamily="34" charset="0"/>
              <a:buChar char="•"/>
              <a:defRPr/>
            </a:pPr>
            <a:r>
              <a:rPr lang="fr-FR" sz="1400" b="1" dirty="0" err="1">
                <a:solidFill>
                  <a:schemeClr val="tx1">
                    <a:lumMod val="50000"/>
                    <a:lumOff val="50000"/>
                  </a:schemeClr>
                </a:solidFill>
                <a:latin typeface="Arial" pitchFamily="34" charset="0"/>
                <a:cs typeface="Arial" pitchFamily="34" charset="0"/>
              </a:rPr>
              <a:t>Apllied</a:t>
            </a: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Mathematics</a:t>
            </a:r>
            <a:r>
              <a:rPr lang="fr-FR" sz="1400" b="1" dirty="0">
                <a:solidFill>
                  <a:schemeClr val="tx1">
                    <a:lumMod val="50000"/>
                    <a:lumOff val="50000"/>
                  </a:schemeClr>
                </a:solidFill>
                <a:latin typeface="Arial" pitchFamily="34" charset="0"/>
                <a:cs typeface="Arial" pitchFamily="34" charset="0"/>
              </a:rPr>
              <a:t> and </a:t>
            </a:r>
            <a:r>
              <a:rPr lang="fr-FR" sz="1400" b="1" dirty="0" err="1">
                <a:solidFill>
                  <a:schemeClr val="tx1">
                    <a:lumMod val="50000"/>
                    <a:lumOff val="50000"/>
                  </a:schemeClr>
                </a:solidFill>
                <a:latin typeface="Arial" pitchFamily="34" charset="0"/>
                <a:cs typeface="Arial" pitchFamily="34" charset="0"/>
              </a:rPr>
              <a:t>Informatics</a:t>
            </a:r>
            <a:r>
              <a:rPr lang="fr-FR" sz="1400" b="1" dirty="0">
                <a:solidFill>
                  <a:schemeClr val="tx1">
                    <a:lumMod val="50000"/>
                    <a:lumOff val="50000"/>
                  </a:schemeClr>
                </a:solidFill>
                <a:latin typeface="Arial" pitchFamily="34" charset="0"/>
                <a:cs typeface="Arial" pitchFamily="34" charset="0"/>
              </a:rPr>
              <a:t> </a:t>
            </a:r>
          </a:p>
          <a:p>
            <a:pPr marL="800100" lvl="2" indent="-342900" fontAlgn="auto">
              <a:spcBef>
                <a:spcPts val="0"/>
              </a:spcBef>
              <a:spcAft>
                <a:spcPts val="0"/>
              </a:spcAft>
              <a:buClr>
                <a:srgbClr val="C5DD01"/>
              </a:buClr>
              <a:buSzPct val="130000"/>
              <a:buFont typeface="Arial" pitchFamily="34" charset="0"/>
              <a:buChar char="•"/>
              <a:defRPr/>
            </a:pPr>
            <a:r>
              <a:rPr lang="fr-FR" sz="1400" b="1" dirty="0" err="1">
                <a:solidFill>
                  <a:schemeClr val="tx1">
                    <a:lumMod val="50000"/>
                    <a:lumOff val="50000"/>
                  </a:schemeClr>
                </a:solidFill>
                <a:latin typeface="Arial" pitchFamily="34" charset="0"/>
                <a:cs typeface="Arial" pitchFamily="34" charset="0"/>
              </a:rPr>
              <a:t>Microbiology</a:t>
            </a:r>
            <a:r>
              <a:rPr lang="fr-FR" sz="1400" b="1" dirty="0">
                <a:solidFill>
                  <a:schemeClr val="tx1">
                    <a:lumMod val="50000"/>
                    <a:lumOff val="50000"/>
                  </a:schemeClr>
                </a:solidFill>
                <a:latin typeface="Arial" pitchFamily="34" charset="0"/>
                <a:cs typeface="Arial" pitchFamily="34" charset="0"/>
              </a:rPr>
              <a:t> </a:t>
            </a:r>
            <a:r>
              <a:rPr lang="fr-FR" sz="1400" b="1" dirty="0">
                <a:solidFill>
                  <a:schemeClr val="tx1">
                    <a:lumMod val="50000"/>
                    <a:lumOff val="50000"/>
                  </a:schemeClr>
                </a:solidFill>
                <a:latin typeface="Arial" pitchFamily="34" charset="0"/>
                <a:cs typeface="Arial" pitchFamily="34" charset="0"/>
              </a:rPr>
              <a:t>and the Food Chain </a:t>
            </a: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Animal </a:t>
            </a:r>
            <a:r>
              <a:rPr lang="fr-FR" sz="1400" b="1" dirty="0" err="1">
                <a:solidFill>
                  <a:schemeClr val="tx1">
                    <a:lumMod val="50000"/>
                    <a:lumOff val="50000"/>
                  </a:schemeClr>
                </a:solidFill>
                <a:latin typeface="Arial" pitchFamily="34" charset="0"/>
                <a:cs typeface="Arial" pitchFamily="34" charset="0"/>
              </a:rPr>
              <a:t>Physiology</a:t>
            </a:r>
            <a:r>
              <a:rPr lang="fr-FR" sz="1400" b="1" dirty="0">
                <a:solidFill>
                  <a:schemeClr val="tx1">
                    <a:lumMod val="50000"/>
                    <a:lumOff val="50000"/>
                  </a:schemeClr>
                </a:solidFill>
                <a:latin typeface="Arial" pitchFamily="34" charset="0"/>
                <a:cs typeface="Arial" pitchFamily="34" charset="0"/>
              </a:rPr>
              <a:t> and </a:t>
            </a:r>
            <a:r>
              <a:rPr lang="fr-FR" sz="1400" b="1" dirty="0" err="1">
                <a:solidFill>
                  <a:schemeClr val="tx1">
                    <a:lumMod val="50000"/>
                    <a:lumOff val="50000"/>
                  </a:schemeClr>
                </a:solidFill>
                <a:latin typeface="Arial" pitchFamily="34" charset="0"/>
                <a:cs typeface="Arial" pitchFamily="34" charset="0"/>
              </a:rPr>
              <a:t>Livestock</a:t>
            </a: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Systems</a:t>
            </a:r>
            <a:endParaRPr lang="fr-FR" sz="1400" b="1" dirty="0">
              <a:solidFill>
                <a:schemeClr val="tx1">
                  <a:lumMod val="50000"/>
                  <a:lumOff val="50000"/>
                </a:schemeClr>
              </a:solidFill>
              <a:latin typeface="Arial" pitchFamily="34" charset="0"/>
              <a:cs typeface="Arial" pitchFamily="34" charset="0"/>
            </a:endParaRP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Animal </a:t>
            </a:r>
            <a:r>
              <a:rPr lang="fr-FR" sz="1400" b="1" dirty="0" err="1">
                <a:solidFill>
                  <a:schemeClr val="tx1">
                    <a:lumMod val="50000"/>
                    <a:lumOff val="50000"/>
                  </a:schemeClr>
                </a:solidFill>
                <a:latin typeface="Arial" pitchFamily="34" charset="0"/>
                <a:cs typeface="Arial" pitchFamily="34" charset="0"/>
              </a:rPr>
              <a:t>Health</a:t>
            </a:r>
            <a:endParaRPr lang="fr-FR" sz="1400" b="1" dirty="0">
              <a:solidFill>
                <a:schemeClr val="tx1">
                  <a:lumMod val="50000"/>
                  <a:lumOff val="50000"/>
                </a:schemeClr>
              </a:solidFill>
              <a:latin typeface="Arial" pitchFamily="34" charset="0"/>
              <a:cs typeface="Arial" pitchFamily="34" charset="0"/>
            </a:endParaRP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Plant </a:t>
            </a:r>
            <a:r>
              <a:rPr lang="fr-FR" sz="1400" b="1" dirty="0" err="1">
                <a:solidFill>
                  <a:schemeClr val="tx1">
                    <a:lumMod val="50000"/>
                    <a:lumOff val="50000"/>
                  </a:schemeClr>
                </a:solidFill>
                <a:latin typeface="Arial" pitchFamily="34" charset="0"/>
                <a:cs typeface="Arial" pitchFamily="34" charset="0"/>
              </a:rPr>
              <a:t>Health</a:t>
            </a:r>
            <a:r>
              <a:rPr lang="fr-FR" sz="1400" b="1" dirty="0">
                <a:solidFill>
                  <a:schemeClr val="tx1">
                    <a:lumMod val="50000"/>
                    <a:lumOff val="50000"/>
                  </a:schemeClr>
                </a:solidFill>
                <a:latin typeface="Arial" pitchFamily="34" charset="0"/>
                <a:cs typeface="Arial" pitchFamily="34" charset="0"/>
              </a:rPr>
              <a:t> and </a:t>
            </a:r>
            <a:r>
              <a:rPr lang="fr-FR" sz="1400" b="1" dirty="0" err="1">
                <a:solidFill>
                  <a:schemeClr val="tx1">
                    <a:lumMod val="50000"/>
                    <a:lumOff val="50000"/>
                  </a:schemeClr>
                </a:solidFill>
                <a:latin typeface="Arial" pitchFamily="34" charset="0"/>
                <a:cs typeface="Arial" pitchFamily="34" charset="0"/>
              </a:rPr>
              <a:t>Environment</a:t>
            </a:r>
            <a:r>
              <a:rPr lang="fr-FR" sz="1400" b="1" dirty="0">
                <a:solidFill>
                  <a:schemeClr val="tx1">
                    <a:lumMod val="50000"/>
                    <a:lumOff val="50000"/>
                  </a:schemeClr>
                </a:solidFill>
                <a:latin typeface="Arial" pitchFamily="34" charset="0"/>
                <a:cs typeface="Arial" pitchFamily="34" charset="0"/>
              </a:rPr>
              <a:t> </a:t>
            </a: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Science </a:t>
            </a:r>
            <a:r>
              <a:rPr lang="fr-FR" sz="1400" b="1" dirty="0">
                <a:solidFill>
                  <a:schemeClr val="tx1">
                    <a:lumMod val="50000"/>
                    <a:lumOff val="50000"/>
                  </a:schemeClr>
                </a:solidFill>
                <a:latin typeface="Arial" pitchFamily="34" charset="0"/>
                <a:cs typeface="Arial" pitchFamily="34" charset="0"/>
              </a:rPr>
              <a:t>for Action and </a:t>
            </a:r>
            <a:r>
              <a:rPr lang="fr-FR" sz="1400" b="1" dirty="0" err="1">
                <a:solidFill>
                  <a:schemeClr val="tx1">
                    <a:lumMod val="50000"/>
                    <a:lumOff val="50000"/>
                  </a:schemeClr>
                </a:solidFill>
                <a:latin typeface="Arial" pitchFamily="34" charset="0"/>
                <a:cs typeface="Arial" pitchFamily="34" charset="0"/>
              </a:rPr>
              <a:t>Sustainable</a:t>
            </a:r>
            <a:r>
              <a:rPr lang="fr-FR" sz="1400" b="1" dirty="0">
                <a:solidFill>
                  <a:schemeClr val="tx1">
                    <a:lumMod val="50000"/>
                    <a:lumOff val="50000"/>
                  </a:schemeClr>
                </a:solidFill>
                <a:latin typeface="Arial" pitchFamily="34" charset="0"/>
                <a:cs typeface="Arial" pitchFamily="34" charset="0"/>
              </a:rPr>
              <a:t> </a:t>
            </a:r>
            <a:r>
              <a:rPr lang="fr-FR" sz="1400" b="1" dirty="0">
                <a:solidFill>
                  <a:schemeClr val="tx1">
                    <a:lumMod val="50000"/>
                    <a:lumOff val="50000"/>
                  </a:schemeClr>
                </a:solidFill>
                <a:latin typeface="Arial" pitchFamily="34" charset="0"/>
                <a:cs typeface="Arial" pitchFamily="34" charset="0"/>
              </a:rPr>
              <a:t/>
            </a:r>
            <a:br>
              <a:rPr lang="fr-FR" sz="1400" b="1" dirty="0">
                <a:solidFill>
                  <a:schemeClr val="tx1">
                    <a:lumMod val="50000"/>
                    <a:lumOff val="50000"/>
                  </a:schemeClr>
                </a:solidFill>
                <a:latin typeface="Arial" pitchFamily="34" charset="0"/>
                <a:cs typeface="Arial" pitchFamily="34" charset="0"/>
              </a:rPr>
            </a:br>
            <a:r>
              <a:rPr lang="fr-FR" sz="1400" b="1" dirty="0" err="1">
                <a:solidFill>
                  <a:schemeClr val="tx1">
                    <a:lumMod val="50000"/>
                    <a:lumOff val="50000"/>
                  </a:schemeClr>
                </a:solidFill>
                <a:latin typeface="Arial" pitchFamily="34" charset="0"/>
                <a:cs typeface="Arial" pitchFamily="34" charset="0"/>
              </a:rPr>
              <a:t>Development</a:t>
            </a:r>
            <a:endParaRPr lang="fr-FR" sz="1400" b="1" dirty="0">
              <a:solidFill>
                <a:schemeClr val="tx1">
                  <a:lumMod val="50000"/>
                  <a:lumOff val="50000"/>
                </a:schemeClr>
              </a:solidFill>
              <a:latin typeface="Arial" pitchFamily="34" charset="0"/>
              <a:cs typeface="Arial" pitchFamily="34" charset="0"/>
            </a:endParaRPr>
          </a:p>
          <a:p>
            <a:pPr marL="800100" lvl="2" indent="-342900" fontAlgn="auto">
              <a:spcBef>
                <a:spcPts val="0"/>
              </a:spcBef>
              <a:spcAft>
                <a:spcPts val="0"/>
              </a:spcAft>
              <a:buClr>
                <a:srgbClr val="C5DD01"/>
              </a:buClr>
              <a:buSzPct val="130000"/>
              <a:buFont typeface="Arial" pitchFamily="34" charset="0"/>
              <a:buChar char="•"/>
              <a:defRPr/>
            </a:pPr>
            <a:r>
              <a:rPr lang="fr-FR" sz="1400" b="1" dirty="0">
                <a:solidFill>
                  <a:schemeClr val="tx1">
                    <a:lumMod val="50000"/>
                    <a:lumOff val="50000"/>
                  </a:schemeClr>
                </a:solidFill>
                <a:latin typeface="Arial" pitchFamily="34" charset="0"/>
                <a:cs typeface="Arial" pitchFamily="34" charset="0"/>
              </a:rPr>
              <a:t>Social </a:t>
            </a:r>
            <a:r>
              <a:rPr lang="fr-FR" sz="1400" b="1" dirty="0">
                <a:solidFill>
                  <a:schemeClr val="tx1">
                    <a:lumMod val="50000"/>
                    <a:lumOff val="50000"/>
                  </a:schemeClr>
                </a:solidFill>
                <a:latin typeface="Arial" pitchFamily="34" charset="0"/>
                <a:cs typeface="Arial" pitchFamily="34" charset="0"/>
              </a:rPr>
              <a:t>Sciences, Agriculture and Food, </a:t>
            </a:r>
            <a:r>
              <a:rPr lang="fr-FR" sz="1400" b="1" dirty="0">
                <a:solidFill>
                  <a:schemeClr val="tx1">
                    <a:lumMod val="50000"/>
                    <a:lumOff val="50000"/>
                  </a:schemeClr>
                </a:solidFill>
                <a:latin typeface="Arial" pitchFamily="34" charset="0"/>
                <a:cs typeface="Arial" pitchFamily="34" charset="0"/>
              </a:rPr>
              <a:t/>
            </a:r>
            <a:br>
              <a:rPr lang="fr-FR" sz="1400" b="1" dirty="0">
                <a:solidFill>
                  <a:schemeClr val="tx1">
                    <a:lumMod val="50000"/>
                    <a:lumOff val="50000"/>
                  </a:schemeClr>
                </a:solidFill>
                <a:latin typeface="Arial" pitchFamily="34" charset="0"/>
                <a:cs typeface="Arial" pitchFamily="34" charset="0"/>
              </a:rPr>
            </a:br>
            <a:r>
              <a:rPr lang="fr-FR" sz="1400" b="1" dirty="0">
                <a:solidFill>
                  <a:schemeClr val="tx1">
                    <a:lumMod val="50000"/>
                    <a:lumOff val="50000"/>
                  </a:schemeClr>
                </a:solidFill>
                <a:latin typeface="Arial" pitchFamily="34" charset="0"/>
                <a:cs typeface="Arial" pitchFamily="34" charset="0"/>
              </a:rPr>
              <a:t>Rural </a:t>
            </a:r>
            <a:r>
              <a:rPr lang="fr-FR" sz="1400" b="1" dirty="0" err="1">
                <a:solidFill>
                  <a:schemeClr val="tx1">
                    <a:lumMod val="50000"/>
                    <a:lumOff val="50000"/>
                  </a:schemeClr>
                </a:solidFill>
                <a:latin typeface="Arial" pitchFamily="34" charset="0"/>
                <a:cs typeface="Arial" pitchFamily="34" charset="0"/>
              </a:rPr>
              <a:t>Development</a:t>
            </a:r>
            <a:r>
              <a:rPr lang="fr-FR" sz="1400" b="1" dirty="0">
                <a:solidFill>
                  <a:schemeClr val="tx1">
                    <a:lumMod val="50000"/>
                    <a:lumOff val="50000"/>
                  </a:schemeClr>
                </a:solidFill>
                <a:latin typeface="Arial" pitchFamily="34" charset="0"/>
                <a:cs typeface="Arial" pitchFamily="34" charset="0"/>
              </a:rPr>
              <a:t> and </a:t>
            </a:r>
            <a:r>
              <a:rPr lang="fr-FR" sz="1400" b="1" dirty="0" err="1">
                <a:solidFill>
                  <a:schemeClr val="tx1">
                    <a:lumMod val="50000"/>
                    <a:lumOff val="50000"/>
                  </a:schemeClr>
                </a:solidFill>
                <a:latin typeface="Arial" pitchFamily="34" charset="0"/>
                <a:cs typeface="Arial" pitchFamily="34" charset="0"/>
              </a:rPr>
              <a:t>Environment</a:t>
            </a:r>
            <a:endParaRPr lang="fr-FR" sz="1400" b="1" dirty="0">
              <a:solidFill>
                <a:schemeClr val="tx1">
                  <a:lumMod val="50000"/>
                  <a:lumOff val="50000"/>
                </a:schemeClr>
              </a:solidFill>
              <a:latin typeface="Arial" pitchFamily="34" charset="0"/>
              <a:cs typeface="Arial" pitchFamily="34" charset="0"/>
            </a:endParaRPr>
          </a:p>
        </p:txBody>
      </p:sp>
      <p:sp>
        <p:nvSpPr>
          <p:cNvPr id="11" name="ZoneTexte 10"/>
          <p:cNvSpPr txBox="1"/>
          <p:nvPr/>
        </p:nvSpPr>
        <p:spPr>
          <a:xfrm>
            <a:off x="82550" y="2801938"/>
            <a:ext cx="2862263" cy="400050"/>
          </a:xfrm>
          <a:prstGeom prst="rect">
            <a:avLst/>
          </a:prstGeom>
          <a:noFill/>
        </p:spPr>
        <p:txBody>
          <a:bodyPr>
            <a:spAutoFit/>
          </a:bodyPr>
          <a:lstStyle/>
          <a:p>
            <a:pPr marL="285750" indent="-285750" fontAlgn="auto">
              <a:spcBef>
                <a:spcPts val="0"/>
              </a:spcBef>
              <a:spcAft>
                <a:spcPts val="0"/>
              </a:spcAft>
              <a:buClr>
                <a:srgbClr val="C5DD01"/>
              </a:buClr>
              <a:buSzPct val="130000"/>
              <a:buFont typeface="Wingdings" pitchFamily="2" charset="2"/>
              <a:buChar char="v"/>
              <a:defRPr/>
            </a:pPr>
            <a:r>
              <a:rPr lang="en-US" sz="2000" b="1" dirty="0">
                <a:solidFill>
                  <a:schemeClr val="tx1">
                    <a:lumMod val="50000"/>
                    <a:lumOff val="50000"/>
                  </a:schemeClr>
                </a:solidFill>
                <a:latin typeface="Arial" pitchFamily="34" charset="0"/>
                <a:cs typeface="Arial" pitchFamily="34" charset="0"/>
              </a:rPr>
              <a:t> </a:t>
            </a:r>
            <a:r>
              <a:rPr lang="en-US" sz="2000" b="1" dirty="0">
                <a:solidFill>
                  <a:schemeClr val="tx1">
                    <a:lumMod val="50000"/>
                    <a:lumOff val="50000"/>
                  </a:schemeClr>
                </a:solidFill>
                <a:latin typeface="Arial Narrow" pitchFamily="34" charset="0"/>
                <a:ea typeface="ＭＳ Ｐゴシック"/>
                <a:cs typeface="ＭＳ Ｐゴシック"/>
              </a:rPr>
              <a:t>21 Research </a:t>
            </a:r>
            <a:r>
              <a:rPr lang="en-US" sz="2000" b="1" dirty="0" err="1">
                <a:solidFill>
                  <a:schemeClr val="tx1">
                    <a:lumMod val="50000"/>
                    <a:lumOff val="50000"/>
                  </a:schemeClr>
                </a:solidFill>
                <a:latin typeface="Arial Narrow" pitchFamily="34" charset="0"/>
                <a:ea typeface="ＭＳ Ｐゴシック"/>
                <a:cs typeface="ＭＳ Ｐゴシック"/>
              </a:rPr>
              <a:t>Centres</a:t>
            </a:r>
            <a:endParaRPr lang="fr-FR" b="1" dirty="0">
              <a:solidFill>
                <a:schemeClr val="tx1">
                  <a:lumMod val="50000"/>
                  <a:lumOff val="50000"/>
                </a:schemeClr>
              </a:solidFill>
              <a:latin typeface="Arial" pitchFamily="34" charset="0"/>
              <a:cs typeface="Arial" pitchFamily="34" charset="0"/>
            </a:endParaRPr>
          </a:p>
        </p:txBody>
      </p:sp>
      <p:sp>
        <p:nvSpPr>
          <p:cNvPr id="12" name="ZoneTexte 11"/>
          <p:cNvSpPr txBox="1"/>
          <p:nvPr/>
        </p:nvSpPr>
        <p:spPr>
          <a:xfrm>
            <a:off x="82550" y="1101725"/>
            <a:ext cx="3140075" cy="1754188"/>
          </a:xfrm>
          <a:prstGeom prst="rect">
            <a:avLst/>
          </a:prstGeom>
          <a:noFill/>
        </p:spPr>
        <p:txBody>
          <a:bodyPr>
            <a:spAutoFit/>
          </a:bodyPr>
          <a:lstStyle/>
          <a:p>
            <a:pPr marL="285750" indent="-285750" fontAlgn="auto">
              <a:spcBef>
                <a:spcPts val="0"/>
              </a:spcBef>
              <a:spcAft>
                <a:spcPts val="0"/>
              </a:spcAft>
              <a:buClr>
                <a:srgbClr val="C5DD01"/>
              </a:buClr>
              <a:buSzPct val="130000"/>
              <a:buFont typeface="Wingdings" pitchFamily="2" charset="2"/>
              <a:buChar char="v"/>
              <a:defRPr/>
            </a:pPr>
            <a:r>
              <a:rPr lang="en-US" sz="2000" b="1" dirty="0">
                <a:solidFill>
                  <a:schemeClr val="tx1">
                    <a:lumMod val="50000"/>
                    <a:lumOff val="50000"/>
                  </a:schemeClr>
                </a:solidFill>
                <a:latin typeface="Arial" pitchFamily="34" charset="0"/>
                <a:cs typeface="Arial" pitchFamily="34" charset="0"/>
              </a:rPr>
              <a:t> Key figures:</a:t>
            </a:r>
          </a:p>
          <a:p>
            <a:pPr marL="800100" lvl="1" indent="-342900" fontAlgn="auto">
              <a:spcBef>
                <a:spcPts val="0"/>
              </a:spcBef>
              <a:spcAft>
                <a:spcPts val="0"/>
              </a:spcAft>
              <a:buClr>
                <a:srgbClr val="C5DD01"/>
              </a:buClr>
              <a:buSzPct val="130000"/>
              <a:buFont typeface="Arial" pitchFamily="34" charset="0"/>
              <a:buChar char="•"/>
              <a:defRPr/>
            </a:pPr>
            <a:r>
              <a:rPr lang="en-US" b="1" dirty="0">
                <a:solidFill>
                  <a:schemeClr val="tx1">
                    <a:lumMod val="50000"/>
                    <a:lumOff val="50000"/>
                  </a:schemeClr>
                </a:solidFill>
                <a:latin typeface="Arial Narrow" pitchFamily="34" charset="0"/>
                <a:ea typeface="ＭＳ Ｐゴシック"/>
                <a:cs typeface="ＭＳ Ｐゴシック"/>
              </a:rPr>
              <a:t>8500 collaborators</a:t>
            </a:r>
          </a:p>
          <a:p>
            <a:pPr marL="742950" lvl="1" indent="-285750" fontAlgn="auto">
              <a:spcBef>
                <a:spcPts val="0"/>
              </a:spcBef>
              <a:spcAft>
                <a:spcPts val="0"/>
              </a:spcAft>
              <a:buClr>
                <a:srgbClr val="C5DD01"/>
              </a:buClr>
              <a:buSzPct val="130000"/>
              <a:buFont typeface="Arial" pitchFamily="34" charset="0"/>
              <a:buChar char="•"/>
              <a:defRPr/>
            </a:pPr>
            <a:r>
              <a:rPr lang="en-US" b="1" dirty="0">
                <a:solidFill>
                  <a:schemeClr val="tx1">
                    <a:lumMod val="50000"/>
                    <a:lumOff val="50000"/>
                  </a:schemeClr>
                </a:solidFill>
                <a:latin typeface="Arial Narrow" pitchFamily="34" charset="0"/>
                <a:ea typeface="ＭＳ Ｐゴシック"/>
                <a:cs typeface="ＭＳ Ｐゴシック"/>
              </a:rPr>
              <a:t> </a:t>
            </a:r>
            <a:r>
              <a:rPr lang="en-US" b="1" dirty="0">
                <a:solidFill>
                  <a:schemeClr val="tx1">
                    <a:lumMod val="50000"/>
                    <a:lumOff val="50000"/>
                  </a:schemeClr>
                </a:solidFill>
                <a:latin typeface="Arial Narrow" pitchFamily="34" charset="0"/>
                <a:ea typeface="ＭＳ Ｐゴシック"/>
                <a:cs typeface="ＭＳ Ｐゴシック"/>
              </a:rPr>
              <a:t>3</a:t>
            </a:r>
            <a:r>
              <a:rPr lang="en-US" b="1" baseline="30000" dirty="0">
                <a:solidFill>
                  <a:schemeClr val="tx1">
                    <a:lumMod val="50000"/>
                    <a:lumOff val="50000"/>
                  </a:schemeClr>
                </a:solidFill>
                <a:latin typeface="Arial Narrow" pitchFamily="34" charset="0"/>
                <a:ea typeface="ＭＳ Ｐゴシック"/>
                <a:cs typeface="ＭＳ Ｐゴシック"/>
              </a:rPr>
              <a:t>rd</a:t>
            </a:r>
            <a:r>
              <a:rPr lang="en-US" b="1" dirty="0">
                <a:solidFill>
                  <a:schemeClr val="tx1">
                    <a:lumMod val="50000"/>
                    <a:lumOff val="50000"/>
                  </a:schemeClr>
                </a:solidFill>
                <a:latin typeface="Arial Narrow" pitchFamily="34" charset="0"/>
                <a:ea typeface="ＭＳ Ｐゴシック"/>
                <a:cs typeface="ＭＳ Ｐゴシック"/>
              </a:rPr>
              <a:t> institute in the world for agricultural sciences</a:t>
            </a:r>
          </a:p>
          <a:p>
            <a:pPr>
              <a:defRPr/>
            </a:pPr>
            <a:endParaRPr lang="en-US" sz="1600" b="1" dirty="0">
              <a:latin typeface="Arial Narrow" pitchFamily="34" charset="0"/>
              <a:ea typeface="ＭＳ Ｐゴシック"/>
              <a:cs typeface="ＭＳ Ｐゴシック"/>
            </a:endParaRPr>
          </a:p>
          <a:p>
            <a:pPr marL="800100" lvl="1" indent="-342900" fontAlgn="auto">
              <a:spcBef>
                <a:spcPts val="0"/>
              </a:spcBef>
              <a:spcAft>
                <a:spcPts val="0"/>
              </a:spcAft>
              <a:buClr>
                <a:srgbClr val="C5DD01"/>
              </a:buClr>
              <a:buSzPct val="130000"/>
              <a:buFont typeface="Arial" pitchFamily="34" charset="0"/>
              <a:buChar char="•"/>
              <a:defRPr/>
            </a:pPr>
            <a:endParaRPr lang="fr-FR" b="1" dirty="0">
              <a:solidFill>
                <a:schemeClr val="tx1">
                  <a:lumMod val="50000"/>
                  <a:lumOff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oneTexte 5"/>
          <p:cNvSpPr txBox="1">
            <a:spLocks noChangeArrowheads="1"/>
          </p:cNvSpPr>
          <p:nvPr/>
        </p:nvSpPr>
        <p:spPr bwMode="auto">
          <a:xfrm>
            <a:off x="1298575" y="260350"/>
            <a:ext cx="6769100" cy="523875"/>
          </a:xfrm>
          <a:prstGeom prst="rect">
            <a:avLst/>
          </a:prstGeom>
          <a:solidFill>
            <a:schemeClr val="bg1"/>
          </a:solidFill>
          <a:ln w="9525">
            <a:noFill/>
            <a:miter lim="800000"/>
            <a:headEnd/>
            <a:tailEnd/>
          </a:ln>
        </p:spPr>
        <p:txBody>
          <a:bodyPr>
            <a:spAutoFit/>
          </a:bodyPr>
          <a:lstStyle/>
          <a:p>
            <a:r>
              <a:rPr lang="fr-FR" sz="2800" b="1">
                <a:solidFill>
                  <a:srgbClr val="6F9D20"/>
                </a:solidFill>
                <a:cs typeface="Arial" charset="0"/>
              </a:rPr>
              <a:t>E&amp;A Division</a:t>
            </a:r>
          </a:p>
        </p:txBody>
      </p:sp>
      <p:pic>
        <p:nvPicPr>
          <p:cNvPr id="15362" name="Image 4"/>
          <p:cNvPicPr>
            <a:picLocks noChangeAspect="1"/>
          </p:cNvPicPr>
          <p:nvPr/>
        </p:nvPicPr>
        <p:blipFill>
          <a:blip r:embed="rId3"/>
          <a:srcRect/>
          <a:stretch>
            <a:fillRect/>
          </a:stretch>
        </p:blipFill>
        <p:spPr bwMode="auto">
          <a:xfrm>
            <a:off x="7205663" y="284163"/>
            <a:ext cx="1671637" cy="684212"/>
          </a:xfrm>
          <a:prstGeom prst="rect">
            <a:avLst/>
          </a:prstGeom>
          <a:noFill/>
          <a:ln w="9525">
            <a:noFill/>
            <a:miter lim="800000"/>
            <a:headEnd/>
            <a:tailEnd/>
          </a:ln>
        </p:spPr>
      </p:pic>
      <p:sp>
        <p:nvSpPr>
          <p:cNvPr id="47" name="ZoneTexte 46"/>
          <p:cNvSpPr txBox="1"/>
          <p:nvPr/>
        </p:nvSpPr>
        <p:spPr>
          <a:xfrm>
            <a:off x="304800" y="1422400"/>
            <a:ext cx="7310438" cy="646113"/>
          </a:xfrm>
          <a:prstGeom prst="rect">
            <a:avLst/>
          </a:prstGeom>
          <a:noFill/>
        </p:spPr>
        <p:txBody>
          <a:bodyPr>
            <a:spAutoFit/>
          </a:bodyPr>
          <a:lstStyle/>
          <a:p>
            <a:pPr marL="171450" indent="-171450" fontAlgn="auto">
              <a:spcBef>
                <a:spcPts val="0"/>
              </a:spcBef>
              <a:spcAft>
                <a:spcPts val="0"/>
              </a:spcAft>
              <a:buClr>
                <a:srgbClr val="C5DD01"/>
              </a:buClr>
              <a:buFont typeface="Wingdings" pitchFamily="2" charset="2"/>
              <a:buChar char="v"/>
              <a:defRPr/>
            </a:pPr>
            <a:r>
              <a:rPr lang="fr-FR" b="1" dirty="0">
                <a:solidFill>
                  <a:schemeClr val="tx1">
                    <a:lumMod val="50000"/>
                    <a:lumOff val="50000"/>
                  </a:schemeClr>
                </a:solidFill>
                <a:latin typeface="Arial" pitchFamily="34" charset="0"/>
                <a:cs typeface="Arial" pitchFamily="34" charset="0"/>
              </a:rPr>
              <a:t> </a:t>
            </a:r>
          </a:p>
          <a:p>
            <a:pPr marL="171450" indent="-171450" fontAlgn="auto">
              <a:spcBef>
                <a:spcPts val="0"/>
              </a:spcBef>
              <a:spcAft>
                <a:spcPts val="0"/>
              </a:spcAft>
              <a:buClr>
                <a:srgbClr val="C5DD01"/>
              </a:buClr>
              <a:buFont typeface="Wingdings" pitchFamily="2" charset="2"/>
              <a:buChar char="v"/>
              <a:defRPr/>
            </a:pPr>
            <a:endParaRPr lang="fr-FR" b="1" dirty="0">
              <a:solidFill>
                <a:schemeClr val="tx1">
                  <a:lumMod val="50000"/>
                  <a:lumOff val="50000"/>
                </a:schemeClr>
              </a:solidFill>
              <a:latin typeface="Arial" pitchFamily="34" charset="0"/>
              <a:cs typeface="Arial" pitchFamily="34" charset="0"/>
            </a:endParaRPr>
          </a:p>
        </p:txBody>
      </p:sp>
      <p:sp>
        <p:nvSpPr>
          <p:cNvPr id="15364"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15365"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pic>
        <p:nvPicPr>
          <p:cNvPr id="15366" name="Picture 5" descr="Champ de colza en pleine floraison (Seine et Marne)."/>
          <p:cNvPicPr>
            <a:picLocks noChangeAspect="1" noChangeArrowheads="1"/>
          </p:cNvPicPr>
          <p:nvPr/>
        </p:nvPicPr>
        <p:blipFill>
          <a:blip r:embed="rId4"/>
          <a:srcRect/>
          <a:stretch>
            <a:fillRect/>
          </a:stretch>
        </p:blipFill>
        <p:spPr bwMode="auto">
          <a:xfrm>
            <a:off x="0" y="3068638"/>
            <a:ext cx="1371600" cy="895350"/>
          </a:xfrm>
          <a:prstGeom prst="rect">
            <a:avLst/>
          </a:prstGeom>
          <a:noFill/>
          <a:ln w="9525">
            <a:noFill/>
            <a:miter lim="800000"/>
            <a:headEnd/>
            <a:tailEnd/>
          </a:ln>
        </p:spPr>
      </p:pic>
      <p:pic>
        <p:nvPicPr>
          <p:cNvPr id="15367" name="Picture 6" descr="Vue aérienne de l'Unité de recherche et d'expérimentation de Saint-Gilles du centre de Rennes."/>
          <p:cNvPicPr>
            <a:picLocks noChangeAspect="1" noChangeArrowheads="1"/>
          </p:cNvPicPr>
          <p:nvPr/>
        </p:nvPicPr>
        <p:blipFill>
          <a:blip r:embed="rId5"/>
          <a:srcRect/>
          <a:stretch>
            <a:fillRect/>
          </a:stretch>
        </p:blipFill>
        <p:spPr bwMode="auto">
          <a:xfrm>
            <a:off x="0" y="1125538"/>
            <a:ext cx="1371600" cy="1076325"/>
          </a:xfrm>
          <a:prstGeom prst="rect">
            <a:avLst/>
          </a:prstGeom>
          <a:noFill/>
          <a:ln w="9525">
            <a:noFill/>
            <a:miter lim="800000"/>
            <a:headEnd/>
            <a:tailEnd/>
          </a:ln>
        </p:spPr>
      </p:pic>
      <p:pic>
        <p:nvPicPr>
          <p:cNvPr id="15368" name="Picture 7" descr="Expérimentation mise en place en 1928. Les 42 parcelles composées du même sol limoneux typique du Bassin Parisien reçoivent chaque année différents engrais et amendements. Ces apports ainsi que les retombées atmosphériques font évoluer la structure, les propriétés chimiques et la contamination du sol. Des échantillons de terre sont prélevés avant chaque nouvel apport et conservés en vue d'analyses ultérieures. Vue d'ensemble."/>
          <p:cNvPicPr>
            <a:picLocks noChangeAspect="1" noChangeArrowheads="1"/>
          </p:cNvPicPr>
          <p:nvPr/>
        </p:nvPicPr>
        <p:blipFill>
          <a:blip r:embed="rId6"/>
          <a:srcRect/>
          <a:stretch>
            <a:fillRect/>
          </a:stretch>
        </p:blipFill>
        <p:spPr bwMode="auto">
          <a:xfrm>
            <a:off x="0" y="3983038"/>
            <a:ext cx="1371600" cy="885825"/>
          </a:xfrm>
          <a:prstGeom prst="rect">
            <a:avLst/>
          </a:prstGeom>
          <a:noFill/>
          <a:ln w="9525">
            <a:noFill/>
            <a:miter lim="800000"/>
            <a:headEnd/>
            <a:tailEnd/>
          </a:ln>
        </p:spPr>
      </p:pic>
      <p:pic>
        <p:nvPicPr>
          <p:cNvPr id="15369" name="Picture 8" descr="Salon International de l'Agriculture 2001."/>
          <p:cNvPicPr>
            <a:picLocks noChangeAspect="1" noChangeArrowheads="1"/>
          </p:cNvPicPr>
          <p:nvPr/>
        </p:nvPicPr>
        <p:blipFill>
          <a:blip r:embed="rId7"/>
          <a:srcRect/>
          <a:stretch>
            <a:fillRect/>
          </a:stretch>
        </p:blipFill>
        <p:spPr bwMode="auto">
          <a:xfrm>
            <a:off x="0" y="4848225"/>
            <a:ext cx="1371600" cy="885825"/>
          </a:xfrm>
          <a:prstGeom prst="rect">
            <a:avLst/>
          </a:prstGeom>
          <a:noFill/>
          <a:ln w="9525">
            <a:noFill/>
            <a:miter lim="800000"/>
            <a:headEnd/>
            <a:tailEnd/>
          </a:ln>
        </p:spPr>
      </p:pic>
      <p:pic>
        <p:nvPicPr>
          <p:cNvPr id="15370" name="Picture 9" descr="Réunion à l'amphithéâtre du bâtiment Jacques Poly."/>
          <p:cNvPicPr>
            <a:picLocks noChangeAspect="1" noChangeArrowheads="1"/>
          </p:cNvPicPr>
          <p:nvPr/>
        </p:nvPicPr>
        <p:blipFill>
          <a:blip r:embed="rId8"/>
          <a:srcRect/>
          <a:stretch>
            <a:fillRect/>
          </a:stretch>
        </p:blipFill>
        <p:spPr bwMode="auto">
          <a:xfrm>
            <a:off x="0" y="2205038"/>
            <a:ext cx="1371600" cy="866775"/>
          </a:xfrm>
          <a:prstGeom prst="rect">
            <a:avLst/>
          </a:prstGeom>
          <a:noFill/>
          <a:ln w="9525">
            <a:noFill/>
            <a:miter lim="800000"/>
            <a:headEnd/>
            <a:tailEnd/>
          </a:ln>
        </p:spPr>
      </p:pic>
      <p:sp>
        <p:nvSpPr>
          <p:cNvPr id="13" name="ZoneTexte 12"/>
          <p:cNvSpPr txBox="1"/>
          <p:nvPr/>
        </p:nvSpPr>
        <p:spPr>
          <a:xfrm>
            <a:off x="1797050" y="1422400"/>
            <a:ext cx="6411913" cy="4340225"/>
          </a:xfrm>
          <a:prstGeom prst="rect">
            <a:avLst/>
          </a:prstGeom>
          <a:noFill/>
        </p:spPr>
        <p:txBody>
          <a:bodyPr>
            <a:spAutoFit/>
          </a:bodyPr>
          <a:lstStyle/>
          <a:p>
            <a:pPr marL="285750" indent="-285750" fontAlgn="auto">
              <a:spcBef>
                <a:spcPts val="0"/>
              </a:spcBef>
              <a:spcAft>
                <a:spcPts val="0"/>
              </a:spcAft>
              <a:buClr>
                <a:srgbClr val="C5DD01"/>
              </a:buClr>
              <a:buSzPct val="130000"/>
              <a:buFont typeface="Wingdings" pitchFamily="2" charset="2"/>
              <a:buChar char="v"/>
              <a:defRPr/>
            </a:pPr>
            <a:r>
              <a:rPr lang="fr-FR" sz="2000" b="1" dirty="0">
                <a:solidFill>
                  <a:schemeClr val="tx1">
                    <a:lumMod val="50000"/>
                    <a:lumOff val="50000"/>
                  </a:schemeClr>
                </a:solidFill>
                <a:latin typeface="Arial" pitchFamily="34" charset="0"/>
                <a:cs typeface="Arial" pitchFamily="34" charset="0"/>
              </a:rPr>
              <a:t> EA </a:t>
            </a:r>
            <a:r>
              <a:rPr lang="fr-FR" sz="2000" b="1" dirty="0">
                <a:solidFill>
                  <a:schemeClr val="tx1">
                    <a:lumMod val="50000"/>
                    <a:lumOff val="50000"/>
                  </a:schemeClr>
                </a:solidFill>
                <a:latin typeface="Arial" pitchFamily="34" charset="0"/>
                <a:cs typeface="Arial" pitchFamily="34" charset="0"/>
              </a:rPr>
              <a:t>m</a:t>
            </a:r>
            <a:r>
              <a:rPr lang="fr-FR" sz="2000" b="1" dirty="0">
                <a:solidFill>
                  <a:schemeClr val="tx1">
                    <a:lumMod val="50000"/>
                    <a:lumOff val="50000"/>
                  </a:schemeClr>
                </a:solidFill>
                <a:latin typeface="Arial" pitchFamily="34" charset="0"/>
                <a:cs typeface="Arial" pitchFamily="34" charset="0"/>
              </a:rPr>
              <a:t>ission </a:t>
            </a:r>
            <a:r>
              <a:rPr lang="fr-FR" sz="2000" b="1" dirty="0" err="1">
                <a:solidFill>
                  <a:schemeClr val="tx1">
                    <a:lumMod val="50000"/>
                    <a:lumOff val="50000"/>
                  </a:schemeClr>
                </a:solidFill>
                <a:latin typeface="Arial" pitchFamily="34" charset="0"/>
                <a:cs typeface="Arial" pitchFamily="34" charset="0"/>
              </a:rPr>
              <a:t>is</a:t>
            </a:r>
            <a:r>
              <a:rPr lang="fr-FR" sz="2000" b="1" dirty="0">
                <a:solidFill>
                  <a:schemeClr val="tx1">
                    <a:lumMod val="50000"/>
                    <a:lumOff val="50000"/>
                  </a:schemeClr>
                </a:solidFill>
                <a:latin typeface="Arial" pitchFamily="34" charset="0"/>
                <a:cs typeface="Arial" pitchFamily="34" charset="0"/>
              </a:rPr>
              <a:t> to </a:t>
            </a:r>
            <a:r>
              <a:rPr lang="fr-FR" sz="2000" b="1" dirty="0" err="1">
                <a:solidFill>
                  <a:schemeClr val="tx1">
                    <a:lumMod val="50000"/>
                    <a:lumOff val="50000"/>
                  </a:schemeClr>
                </a:solidFill>
                <a:latin typeface="Arial" pitchFamily="34" charset="0"/>
                <a:cs typeface="Arial" pitchFamily="34" charset="0"/>
              </a:rPr>
              <a:t>produce</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generic</a:t>
            </a:r>
            <a:r>
              <a:rPr lang="fr-FR" sz="2000" b="1" dirty="0">
                <a:solidFill>
                  <a:schemeClr val="tx1">
                    <a:lumMod val="50000"/>
                    <a:lumOff val="50000"/>
                  </a:schemeClr>
                </a:solidFill>
                <a:latin typeface="Arial" pitchFamily="34" charset="0"/>
                <a:cs typeface="Arial" pitchFamily="34" charset="0"/>
              </a:rPr>
              <a:t> and </a:t>
            </a:r>
            <a:r>
              <a:rPr lang="fr-FR" sz="2000" b="1" dirty="0" err="1">
                <a:solidFill>
                  <a:schemeClr val="tx1">
                    <a:lumMod val="50000"/>
                    <a:lumOff val="50000"/>
                  </a:schemeClr>
                </a:solidFill>
                <a:latin typeface="Arial" pitchFamily="34" charset="0"/>
                <a:cs typeface="Arial" pitchFamily="34" charset="0"/>
              </a:rPr>
              <a:t>oriented</a:t>
            </a:r>
            <a:r>
              <a:rPr lang="fr-FR" sz="2000" b="1" dirty="0">
                <a:solidFill>
                  <a:schemeClr val="tx1">
                    <a:lumMod val="50000"/>
                    <a:lumOff val="50000"/>
                  </a:schemeClr>
                </a:solidFill>
                <a:latin typeface="Arial" pitchFamily="34" charset="0"/>
                <a:cs typeface="Arial" pitchFamily="34" charset="0"/>
              </a:rPr>
              <a:t> </a:t>
            </a:r>
            <a:r>
              <a:rPr lang="fr-FR" sz="2000" b="1" dirty="0" err="1">
                <a:solidFill>
                  <a:schemeClr val="tx1">
                    <a:lumMod val="50000"/>
                    <a:lumOff val="50000"/>
                  </a:schemeClr>
                </a:solidFill>
                <a:latin typeface="Arial" pitchFamily="34" charset="0"/>
                <a:cs typeface="Arial" pitchFamily="34" charset="0"/>
              </a:rPr>
              <a:t>knowledges</a:t>
            </a:r>
            <a:r>
              <a:rPr lang="fr-FR" sz="2000" b="1" dirty="0">
                <a:solidFill>
                  <a:schemeClr val="tx1">
                    <a:lumMod val="50000"/>
                    <a:lumOff val="50000"/>
                  </a:schemeClr>
                </a:solidFill>
                <a:latin typeface="Arial" pitchFamily="34" charset="0"/>
                <a:cs typeface="Arial" pitchFamily="34" charset="0"/>
              </a:rPr>
              <a:t> : </a:t>
            </a:r>
          </a:p>
          <a:p>
            <a:pPr marL="285750" indent="-285750" fontAlgn="auto">
              <a:spcBef>
                <a:spcPts val="0"/>
              </a:spcBef>
              <a:spcAft>
                <a:spcPts val="0"/>
              </a:spcAft>
              <a:buClr>
                <a:srgbClr val="C5DD01"/>
              </a:buClr>
              <a:buSzPct val="130000"/>
              <a:buFont typeface="Wingdings" pitchFamily="2" charset="2"/>
              <a:buChar char="v"/>
              <a:defRPr/>
            </a:pPr>
            <a:endParaRPr lang="en-US" sz="2000" b="1" dirty="0">
              <a:solidFill>
                <a:schemeClr val="tx1">
                  <a:lumMod val="50000"/>
                  <a:lumOff val="50000"/>
                </a:schemeClr>
              </a:solidFill>
              <a:latin typeface="Arial" pitchFamily="34" charset="0"/>
              <a:cs typeface="Arial" pitchFamily="34" charset="0"/>
            </a:endParaRPr>
          </a:p>
          <a:p>
            <a:pPr marL="800100" lvl="1" indent="-342900" fontAlgn="auto">
              <a:spcBef>
                <a:spcPts val="0"/>
              </a:spcBef>
              <a:spcAft>
                <a:spcPts val="0"/>
              </a:spcAft>
              <a:buClr>
                <a:srgbClr val="C5DD01"/>
              </a:buClr>
              <a:buSzPct val="130000"/>
              <a:buFont typeface="Arial" pitchFamily="34" charset="0"/>
              <a:buChar char="•"/>
              <a:defRPr/>
            </a:pPr>
            <a:r>
              <a:rPr lang="fr-FR" b="1" dirty="0">
                <a:solidFill>
                  <a:schemeClr val="tx1">
                    <a:lumMod val="50000"/>
                    <a:lumOff val="50000"/>
                  </a:schemeClr>
                </a:solidFill>
                <a:latin typeface="Arial Narrow" pitchFamily="34" charset="0"/>
                <a:ea typeface="ＭＳ Ｐゴシック"/>
                <a:cs typeface="ＭＳ Ｐゴシック"/>
              </a:rPr>
              <a:t>for </a:t>
            </a:r>
            <a:r>
              <a:rPr lang="fr-FR" b="1" dirty="0">
                <a:solidFill>
                  <a:schemeClr val="tx1">
                    <a:lumMod val="50000"/>
                    <a:lumOff val="50000"/>
                  </a:schemeClr>
                </a:solidFill>
                <a:latin typeface="Arial Narrow" pitchFamily="34" charset="0"/>
                <a:ea typeface="ＭＳ Ｐゴシック"/>
                <a:cs typeface="ＭＳ Ｐゴシック"/>
              </a:rPr>
              <a:t>the </a:t>
            </a:r>
            <a:r>
              <a:rPr lang="fr-FR" b="1" dirty="0" err="1">
                <a:solidFill>
                  <a:schemeClr val="tx1">
                    <a:lumMod val="50000"/>
                    <a:lumOff val="50000"/>
                  </a:schemeClr>
                </a:solidFill>
                <a:latin typeface="Arial Narrow" pitchFamily="34" charset="0"/>
                <a:ea typeface="ＭＳ Ｐゴシック"/>
                <a:cs typeface="ＭＳ Ｐゴシック"/>
              </a:rPr>
              <a:t>sustainable</a:t>
            </a:r>
            <a:r>
              <a:rPr lang="fr-FR" b="1" dirty="0">
                <a:solidFill>
                  <a:schemeClr val="tx1">
                    <a:lumMod val="50000"/>
                    <a:lumOff val="50000"/>
                  </a:schemeClr>
                </a:solidFill>
                <a:latin typeface="Arial Narrow" pitchFamily="34" charset="0"/>
                <a:ea typeface="ＭＳ Ｐゴシック"/>
                <a:cs typeface="ＭＳ Ｐゴシック"/>
              </a:rPr>
              <a:t> management of :</a:t>
            </a:r>
          </a:p>
          <a:p>
            <a:pPr marL="1257300" lvl="2" indent="-342900" fontAlgn="auto">
              <a:spcBef>
                <a:spcPts val="0"/>
              </a:spcBef>
              <a:spcAft>
                <a:spcPts val="0"/>
              </a:spcAft>
              <a:buClr>
                <a:srgbClr val="C5DD01"/>
              </a:buClr>
              <a:buSzPct val="130000"/>
              <a:buFont typeface="Wingdings" pitchFamily="2" charset="2"/>
              <a:buChar char="ü"/>
              <a:defRPr/>
            </a:pPr>
            <a:r>
              <a:rPr lang="fr-FR" b="1" dirty="0">
                <a:solidFill>
                  <a:schemeClr val="tx1">
                    <a:lumMod val="50000"/>
                    <a:lumOff val="50000"/>
                  </a:schemeClr>
                </a:solidFill>
                <a:latin typeface="Arial Narrow" pitchFamily="34" charset="0"/>
                <a:ea typeface="ＭＳ Ｐゴシック"/>
                <a:cs typeface="ＭＳ Ｐゴシック"/>
              </a:rPr>
              <a:t>  </a:t>
            </a:r>
            <a:r>
              <a:rPr lang="fr-FR" b="1" dirty="0" err="1">
                <a:solidFill>
                  <a:schemeClr val="tx1">
                    <a:lumMod val="50000"/>
                    <a:lumOff val="50000"/>
                  </a:schemeClr>
                </a:solidFill>
                <a:latin typeface="Arial Narrow" pitchFamily="34" charset="0"/>
                <a:ea typeface="ＭＳ Ｐゴシック"/>
                <a:cs typeface="ＭＳ Ｐゴシック"/>
              </a:rPr>
              <a:t>croplands</a:t>
            </a:r>
            <a:endParaRPr lang="fr-FR" b="1" dirty="0">
              <a:solidFill>
                <a:schemeClr val="tx1">
                  <a:lumMod val="50000"/>
                  <a:lumOff val="50000"/>
                </a:schemeClr>
              </a:solidFill>
              <a:latin typeface="Arial Narrow" pitchFamily="34" charset="0"/>
              <a:ea typeface="ＭＳ Ｐゴシック"/>
              <a:cs typeface="ＭＳ Ｐゴシック"/>
            </a:endParaRPr>
          </a:p>
          <a:p>
            <a:pPr marL="1257300" lvl="2" indent="-342900" fontAlgn="auto">
              <a:spcBef>
                <a:spcPts val="0"/>
              </a:spcBef>
              <a:spcAft>
                <a:spcPts val="0"/>
              </a:spcAft>
              <a:buClr>
                <a:srgbClr val="C5DD01"/>
              </a:buClr>
              <a:buSzPct val="130000"/>
              <a:buFont typeface="Wingdings" pitchFamily="2" charset="2"/>
              <a:buChar char="ü"/>
              <a:defRPr/>
            </a:pPr>
            <a:r>
              <a:rPr lang="fr-FR" b="1" dirty="0">
                <a:solidFill>
                  <a:schemeClr val="tx1">
                    <a:lumMod val="50000"/>
                    <a:lumOff val="50000"/>
                  </a:schemeClr>
                </a:solidFill>
                <a:latin typeface="Arial Narrow" pitchFamily="34" charset="0"/>
                <a:ea typeface="ＭＳ Ｐゴシック"/>
                <a:cs typeface="ＭＳ Ｐゴシック"/>
              </a:rPr>
              <a:t>  </a:t>
            </a:r>
            <a:r>
              <a:rPr lang="fr-FR" b="1" dirty="0" err="1">
                <a:solidFill>
                  <a:schemeClr val="tx1">
                    <a:lumMod val="50000"/>
                    <a:lumOff val="50000"/>
                  </a:schemeClr>
                </a:solidFill>
                <a:latin typeface="Arial Narrow" pitchFamily="34" charset="0"/>
                <a:ea typeface="ＭＳ Ｐゴシック"/>
                <a:cs typeface="ＭＳ Ｐゴシック"/>
              </a:rPr>
              <a:t>biological</a:t>
            </a:r>
            <a:r>
              <a:rPr lang="fr-FR" b="1" dirty="0">
                <a:solidFill>
                  <a:schemeClr val="tx1">
                    <a:lumMod val="50000"/>
                    <a:lumOff val="50000"/>
                  </a:schemeClr>
                </a:solidFill>
                <a:latin typeface="Arial Narrow" pitchFamily="34" charset="0"/>
                <a:ea typeface="ＭＳ Ｐゴシック"/>
                <a:cs typeface="ＭＳ Ｐゴシック"/>
              </a:rPr>
              <a:t> and </a:t>
            </a:r>
            <a:r>
              <a:rPr lang="fr-FR" b="1" dirty="0" err="1">
                <a:solidFill>
                  <a:schemeClr val="tx1">
                    <a:lumMod val="50000"/>
                    <a:lumOff val="50000"/>
                  </a:schemeClr>
                </a:solidFill>
                <a:latin typeface="Arial Narrow" pitchFamily="34" charset="0"/>
                <a:ea typeface="ＭＳ Ｐゴシック"/>
                <a:cs typeface="ＭＳ Ｐゴシック"/>
              </a:rPr>
              <a:t>natural</a:t>
            </a:r>
            <a:r>
              <a:rPr lang="fr-FR" b="1" dirty="0">
                <a:solidFill>
                  <a:schemeClr val="tx1">
                    <a:lumMod val="50000"/>
                    <a:lumOff val="50000"/>
                  </a:schemeClr>
                </a:solidFill>
                <a:latin typeface="Arial Narrow" pitchFamily="34" charset="0"/>
                <a:ea typeface="ＭＳ Ｐゴシック"/>
                <a:cs typeface="ＭＳ Ｐゴシック"/>
              </a:rPr>
              <a:t> </a:t>
            </a:r>
            <a:r>
              <a:rPr lang="fr-FR" b="1" dirty="0" err="1">
                <a:solidFill>
                  <a:schemeClr val="tx1">
                    <a:lumMod val="50000"/>
                    <a:lumOff val="50000"/>
                  </a:schemeClr>
                </a:solidFill>
                <a:latin typeface="Arial Narrow" pitchFamily="34" charset="0"/>
                <a:ea typeface="ＭＳ Ｐゴシック"/>
                <a:cs typeface="ＭＳ Ｐゴシック"/>
              </a:rPr>
              <a:t>resources</a:t>
            </a:r>
            <a:endParaRPr lang="fr-FR" b="1" dirty="0">
              <a:solidFill>
                <a:schemeClr val="tx1">
                  <a:lumMod val="50000"/>
                  <a:lumOff val="50000"/>
                </a:schemeClr>
              </a:solidFill>
              <a:latin typeface="Arial Narrow" pitchFamily="34" charset="0"/>
              <a:ea typeface="ＭＳ Ｐゴシック"/>
              <a:cs typeface="ＭＳ Ｐゴシック"/>
            </a:endParaRPr>
          </a:p>
          <a:p>
            <a:pPr marL="1257300" lvl="2" indent="-342900" fontAlgn="auto">
              <a:spcBef>
                <a:spcPts val="0"/>
              </a:spcBef>
              <a:spcAft>
                <a:spcPts val="0"/>
              </a:spcAft>
              <a:buClr>
                <a:srgbClr val="C5DD01"/>
              </a:buClr>
              <a:buSzPct val="130000"/>
              <a:buFont typeface="Wingdings" pitchFamily="2" charset="2"/>
              <a:buChar char="ü"/>
              <a:defRPr/>
            </a:pPr>
            <a:r>
              <a:rPr lang="fr-FR" b="1" dirty="0">
                <a:solidFill>
                  <a:schemeClr val="tx1">
                    <a:lumMod val="50000"/>
                    <a:lumOff val="50000"/>
                  </a:schemeClr>
                </a:solidFill>
                <a:latin typeface="Arial Narrow" pitchFamily="34" charset="0"/>
                <a:ea typeface="ＭＳ Ｐゴシック"/>
                <a:cs typeface="ＭＳ Ｐゴシック"/>
              </a:rPr>
              <a:t>  </a:t>
            </a:r>
            <a:r>
              <a:rPr lang="fr-FR" b="1" dirty="0" err="1">
                <a:solidFill>
                  <a:schemeClr val="tx1">
                    <a:lumMod val="50000"/>
                    <a:lumOff val="50000"/>
                  </a:schemeClr>
                </a:solidFill>
                <a:latin typeface="Arial Narrow" pitchFamily="34" charset="0"/>
                <a:ea typeface="ＭＳ Ｐゴシック"/>
                <a:cs typeface="ＭＳ Ｐゴシック"/>
              </a:rPr>
              <a:t>their</a:t>
            </a:r>
            <a:r>
              <a:rPr lang="fr-FR" b="1" dirty="0">
                <a:solidFill>
                  <a:schemeClr val="tx1">
                    <a:lumMod val="50000"/>
                    <a:lumOff val="50000"/>
                  </a:schemeClr>
                </a:solidFill>
                <a:latin typeface="Arial Narrow" pitchFamily="34" charset="0"/>
                <a:ea typeface="ＭＳ Ｐゴシック"/>
                <a:cs typeface="ＭＳ Ｐゴシック"/>
              </a:rPr>
              <a:t> </a:t>
            </a:r>
            <a:r>
              <a:rPr lang="fr-FR" b="1" dirty="0" err="1">
                <a:solidFill>
                  <a:schemeClr val="tx1">
                    <a:lumMod val="50000"/>
                    <a:lumOff val="50000"/>
                  </a:schemeClr>
                </a:solidFill>
                <a:latin typeface="Arial Narrow" pitchFamily="34" charset="0"/>
                <a:ea typeface="ＭＳ Ｐゴシック"/>
                <a:cs typeface="ＭＳ Ｐゴシック"/>
              </a:rPr>
              <a:t>ecosystemic</a:t>
            </a:r>
            <a:r>
              <a:rPr lang="fr-FR" b="1" dirty="0">
                <a:solidFill>
                  <a:schemeClr val="tx1">
                    <a:lumMod val="50000"/>
                    <a:lumOff val="50000"/>
                  </a:schemeClr>
                </a:solidFill>
                <a:latin typeface="Arial Narrow" pitchFamily="34" charset="0"/>
                <a:ea typeface="ＭＳ Ｐゴシック"/>
                <a:cs typeface="ＭＳ Ｐゴシック"/>
              </a:rPr>
              <a:t> </a:t>
            </a:r>
            <a:r>
              <a:rPr lang="fr-FR" b="1" dirty="0">
                <a:solidFill>
                  <a:schemeClr val="tx1">
                    <a:lumMod val="50000"/>
                    <a:lumOff val="50000"/>
                  </a:schemeClr>
                </a:solidFill>
                <a:latin typeface="Arial Narrow" pitchFamily="34" charset="0"/>
                <a:ea typeface="ＭＳ Ｐゴシック"/>
                <a:cs typeface="ＭＳ Ｐゴシック"/>
              </a:rPr>
              <a:t>services</a:t>
            </a:r>
          </a:p>
          <a:p>
            <a:pPr lvl="2" fontAlgn="auto">
              <a:spcBef>
                <a:spcPts val="0"/>
              </a:spcBef>
              <a:spcAft>
                <a:spcPts val="0"/>
              </a:spcAft>
              <a:buClr>
                <a:srgbClr val="C5DD01"/>
              </a:buClr>
              <a:buSzPct val="130000"/>
              <a:defRPr/>
            </a:pPr>
            <a:endParaRPr lang="fr-FR" b="1" dirty="0">
              <a:solidFill>
                <a:schemeClr val="tx1">
                  <a:lumMod val="50000"/>
                  <a:lumOff val="50000"/>
                </a:schemeClr>
              </a:solidFill>
              <a:latin typeface="Arial Narrow" pitchFamily="34" charset="0"/>
              <a:ea typeface="ＭＳ Ｐゴシック"/>
              <a:cs typeface="ＭＳ Ｐゴシック"/>
            </a:endParaRPr>
          </a:p>
          <a:p>
            <a:pPr marL="800100" lvl="1" indent="-342900" fontAlgn="auto">
              <a:spcBef>
                <a:spcPts val="0"/>
              </a:spcBef>
              <a:spcAft>
                <a:spcPts val="0"/>
              </a:spcAft>
              <a:buClr>
                <a:srgbClr val="C5DD01"/>
              </a:buClr>
              <a:buSzPct val="130000"/>
              <a:buFont typeface="Arial" pitchFamily="34" charset="0"/>
              <a:buChar char="•"/>
              <a:defRPr/>
            </a:pPr>
            <a:r>
              <a:rPr lang="fr-FR" b="1" dirty="0">
                <a:solidFill>
                  <a:schemeClr val="tx1">
                    <a:lumMod val="50000"/>
                    <a:lumOff val="50000"/>
                  </a:schemeClr>
                </a:solidFill>
                <a:latin typeface="Arial Narrow" pitchFamily="34" charset="0"/>
                <a:ea typeface="ＭＳ Ｐゴシック"/>
                <a:cs typeface="ＭＳ Ｐゴシック"/>
              </a:rPr>
              <a:t>to </a:t>
            </a:r>
            <a:r>
              <a:rPr lang="fr-FR" b="1" dirty="0" err="1">
                <a:solidFill>
                  <a:schemeClr val="tx1">
                    <a:lumMod val="50000"/>
                    <a:lumOff val="50000"/>
                  </a:schemeClr>
                </a:solidFill>
                <a:latin typeface="Arial Narrow" pitchFamily="34" charset="0"/>
                <a:ea typeface="ＭＳ Ｐゴシック"/>
                <a:cs typeface="ＭＳ Ｐゴシック"/>
              </a:rPr>
              <a:t>reach</a:t>
            </a:r>
            <a:r>
              <a:rPr lang="fr-FR" b="1" dirty="0">
                <a:solidFill>
                  <a:schemeClr val="tx1">
                    <a:lumMod val="50000"/>
                    <a:lumOff val="50000"/>
                  </a:schemeClr>
                </a:solidFill>
                <a:latin typeface="Arial Narrow" pitchFamily="34" charset="0"/>
                <a:ea typeface="ＭＳ Ｐゴシック"/>
                <a:cs typeface="ＭＳ Ｐゴシック"/>
              </a:rPr>
              <a:t> quantitative and qualitative objectives of agricultural production </a:t>
            </a:r>
            <a:r>
              <a:rPr lang="fr-FR" b="1" dirty="0" err="1">
                <a:solidFill>
                  <a:schemeClr val="tx1">
                    <a:lumMod val="50000"/>
                    <a:lumOff val="50000"/>
                  </a:schemeClr>
                </a:solidFill>
                <a:latin typeface="Arial Narrow" pitchFamily="34" charset="0"/>
                <a:ea typeface="ＭＳ Ｐゴシック"/>
                <a:cs typeface="ＭＳ Ｐゴシック"/>
              </a:rPr>
              <a:t>respecting</a:t>
            </a:r>
            <a:r>
              <a:rPr lang="fr-FR" b="1" dirty="0">
                <a:solidFill>
                  <a:schemeClr val="tx1">
                    <a:lumMod val="50000"/>
                    <a:lumOff val="50000"/>
                  </a:schemeClr>
                </a:solidFill>
                <a:latin typeface="Arial Narrow" pitchFamily="34" charset="0"/>
                <a:ea typeface="ＭＳ Ｐゴシック"/>
                <a:cs typeface="ＭＳ Ｐゴシック"/>
              </a:rPr>
              <a:t> the </a:t>
            </a:r>
            <a:r>
              <a:rPr lang="fr-FR" b="1" dirty="0" err="1">
                <a:solidFill>
                  <a:schemeClr val="tx1">
                    <a:lumMod val="50000"/>
                    <a:lumOff val="50000"/>
                  </a:schemeClr>
                </a:solidFill>
                <a:latin typeface="Arial Narrow" pitchFamily="34" charset="0"/>
                <a:ea typeface="ＭＳ Ｐゴシック"/>
                <a:cs typeface="ＭＳ Ｐゴシック"/>
              </a:rPr>
              <a:t>criteria</a:t>
            </a:r>
            <a:r>
              <a:rPr lang="fr-FR" b="1" dirty="0">
                <a:solidFill>
                  <a:schemeClr val="tx1">
                    <a:lumMod val="50000"/>
                    <a:lumOff val="50000"/>
                  </a:schemeClr>
                </a:solidFill>
                <a:latin typeface="Arial Narrow" pitchFamily="34" charset="0"/>
                <a:ea typeface="ＭＳ Ｐゴシック"/>
                <a:cs typeface="ＭＳ Ｐゴシック"/>
              </a:rPr>
              <a:t> of </a:t>
            </a:r>
            <a:r>
              <a:rPr lang="fr-FR" b="1" dirty="0">
                <a:solidFill>
                  <a:schemeClr val="tx1">
                    <a:lumMod val="50000"/>
                    <a:lumOff val="50000"/>
                  </a:schemeClr>
                </a:solidFill>
                <a:latin typeface="Arial Narrow" pitchFamily="34" charset="0"/>
                <a:ea typeface="ＭＳ Ｐゴシック"/>
                <a:cs typeface="ＭＳ Ｐゴシック"/>
              </a:rPr>
              <a:t/>
            </a:r>
            <a:br>
              <a:rPr lang="fr-FR" b="1" dirty="0">
                <a:solidFill>
                  <a:schemeClr val="tx1">
                    <a:lumMod val="50000"/>
                    <a:lumOff val="50000"/>
                  </a:schemeClr>
                </a:solidFill>
                <a:latin typeface="Arial Narrow" pitchFamily="34" charset="0"/>
                <a:ea typeface="ＭＳ Ｐゴシック"/>
                <a:cs typeface="ＭＳ Ｐゴシック"/>
              </a:rPr>
            </a:br>
            <a:r>
              <a:rPr lang="fr-FR" b="1" dirty="0" err="1">
                <a:solidFill>
                  <a:schemeClr val="tx1">
                    <a:lumMod val="50000"/>
                    <a:lumOff val="50000"/>
                  </a:schemeClr>
                </a:solidFill>
                <a:latin typeface="Arial Narrow" pitchFamily="34" charset="0"/>
                <a:ea typeface="ＭＳ Ｐゴシック"/>
                <a:cs typeface="ＭＳ Ｐゴシック"/>
              </a:rPr>
              <a:t>sustainable</a:t>
            </a:r>
            <a:r>
              <a:rPr lang="fr-FR" b="1" dirty="0">
                <a:solidFill>
                  <a:schemeClr val="tx1">
                    <a:lumMod val="50000"/>
                    <a:lumOff val="50000"/>
                  </a:schemeClr>
                </a:solidFill>
                <a:latin typeface="Arial Narrow" pitchFamily="34" charset="0"/>
                <a:ea typeface="ＭＳ Ｐゴシック"/>
                <a:cs typeface="ＭＳ Ｐゴシック"/>
              </a:rPr>
              <a:t> </a:t>
            </a:r>
            <a:r>
              <a:rPr lang="fr-FR" b="1" dirty="0">
                <a:solidFill>
                  <a:schemeClr val="tx1">
                    <a:lumMod val="50000"/>
                    <a:lumOff val="50000"/>
                  </a:schemeClr>
                </a:solidFill>
                <a:latin typeface="Arial Narrow" pitchFamily="34" charset="0"/>
                <a:ea typeface="ＭＳ Ｐゴシック"/>
                <a:cs typeface="ＭＳ Ｐゴシック"/>
              </a:rPr>
              <a:t>management.</a:t>
            </a:r>
          </a:p>
          <a:p>
            <a:pPr marL="800100" lvl="1" indent="-342900" fontAlgn="auto">
              <a:spcBef>
                <a:spcPts val="0"/>
              </a:spcBef>
              <a:spcAft>
                <a:spcPts val="0"/>
              </a:spcAft>
              <a:buClr>
                <a:srgbClr val="C5DD01"/>
              </a:buClr>
              <a:buSzPct val="130000"/>
              <a:buFont typeface="Arial" pitchFamily="34" charset="0"/>
              <a:buChar char="•"/>
              <a:defRPr/>
            </a:pPr>
            <a:endParaRPr lang="en-US" b="1" dirty="0">
              <a:solidFill>
                <a:schemeClr val="tx1">
                  <a:lumMod val="50000"/>
                  <a:lumOff val="50000"/>
                </a:schemeClr>
              </a:solidFill>
              <a:latin typeface="Arial Narrow" pitchFamily="34" charset="0"/>
              <a:ea typeface="ＭＳ Ｐゴシック"/>
              <a:cs typeface="ＭＳ Ｐゴシック"/>
            </a:endParaRPr>
          </a:p>
          <a:p>
            <a:pPr marL="800100" lvl="1" indent="-342900" fontAlgn="auto">
              <a:spcBef>
                <a:spcPts val="0"/>
              </a:spcBef>
              <a:spcAft>
                <a:spcPts val="0"/>
              </a:spcAft>
              <a:buClr>
                <a:srgbClr val="C5DD01"/>
              </a:buClr>
              <a:buSzPct val="130000"/>
              <a:buFont typeface="Arial" pitchFamily="34" charset="0"/>
              <a:buChar char="•"/>
              <a:defRPr/>
            </a:pPr>
            <a:endParaRPr lang="en-US" b="1" dirty="0">
              <a:solidFill>
                <a:schemeClr val="tx1">
                  <a:lumMod val="50000"/>
                  <a:lumOff val="50000"/>
                </a:schemeClr>
              </a:solidFill>
              <a:latin typeface="Arial Narrow" pitchFamily="34" charset="0"/>
              <a:ea typeface="ＭＳ Ｐゴシック"/>
              <a:cs typeface="ＭＳ Ｐゴシック"/>
            </a:endParaRPr>
          </a:p>
          <a:p>
            <a:pPr marL="800100" lvl="1" indent="-342900" fontAlgn="auto">
              <a:spcBef>
                <a:spcPts val="0"/>
              </a:spcBef>
              <a:spcAft>
                <a:spcPts val="0"/>
              </a:spcAft>
              <a:buClr>
                <a:srgbClr val="C5DD01"/>
              </a:buClr>
              <a:buSzPct val="130000"/>
              <a:buFont typeface="Arial" pitchFamily="34" charset="0"/>
              <a:buChar char="•"/>
              <a:defRPr/>
            </a:pPr>
            <a:endParaRPr lang="en-US" b="1" dirty="0">
              <a:solidFill>
                <a:schemeClr val="tx1">
                  <a:lumMod val="50000"/>
                  <a:lumOff val="50000"/>
                </a:schemeClr>
              </a:solidFill>
              <a:latin typeface="Arial Narrow" pitchFamily="34" charset="0"/>
              <a:ea typeface="ＭＳ Ｐゴシック"/>
              <a:cs typeface="ＭＳ Ｐゴシック"/>
            </a:endParaRPr>
          </a:p>
          <a:p>
            <a:pPr marL="800100" lvl="1" indent="-342900" fontAlgn="auto">
              <a:spcBef>
                <a:spcPts val="0"/>
              </a:spcBef>
              <a:spcAft>
                <a:spcPts val="0"/>
              </a:spcAft>
              <a:buClr>
                <a:srgbClr val="C5DD01"/>
              </a:buClr>
              <a:buSzPct val="130000"/>
              <a:buFont typeface="Arial" pitchFamily="34" charset="0"/>
              <a:buChar char="•"/>
              <a:defRPr/>
            </a:pPr>
            <a:endParaRPr lang="fr-FR" b="1" dirty="0">
              <a:solidFill>
                <a:schemeClr val="tx1">
                  <a:lumMod val="50000"/>
                  <a:lumOff val="50000"/>
                </a:schemeClr>
              </a:solidFill>
              <a:latin typeface="Arial Narrow" pitchFamily="34"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a:grpSpLocks/>
          </p:cNvGrpSpPr>
          <p:nvPr/>
        </p:nvGrpSpPr>
        <p:grpSpPr bwMode="auto">
          <a:xfrm>
            <a:off x="4821238" y="4194175"/>
            <a:ext cx="3697287" cy="1824038"/>
            <a:chOff x="4821211" y="4193751"/>
            <a:chExt cx="3697603" cy="1824911"/>
          </a:xfrm>
        </p:grpSpPr>
        <p:sp>
          <p:nvSpPr>
            <p:cNvPr id="44" name="Rectangle 43"/>
            <p:cNvSpPr/>
            <p:nvPr/>
          </p:nvSpPr>
          <p:spPr>
            <a:xfrm>
              <a:off x="4821211" y="4193751"/>
              <a:ext cx="3697603" cy="182491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7451" name="Picture 2"/>
            <p:cNvPicPr>
              <a:picLocks noChangeAspect="1" noChangeArrowheads="1"/>
            </p:cNvPicPr>
            <p:nvPr/>
          </p:nvPicPr>
          <p:blipFill>
            <a:blip r:embed="rId3"/>
            <a:srcRect/>
            <a:stretch>
              <a:fillRect/>
            </a:stretch>
          </p:blipFill>
          <p:spPr bwMode="auto">
            <a:xfrm>
              <a:off x="6237027" y="5314955"/>
              <a:ext cx="2219146" cy="635468"/>
            </a:xfrm>
            <a:prstGeom prst="rect">
              <a:avLst/>
            </a:prstGeom>
            <a:noFill/>
            <a:ln w="9525">
              <a:noFill/>
              <a:miter lim="800000"/>
              <a:headEnd/>
              <a:tailEnd/>
            </a:ln>
          </p:spPr>
        </p:pic>
        <p:sp>
          <p:nvSpPr>
            <p:cNvPr id="46" name="ZoneTexte 45"/>
            <p:cNvSpPr txBox="1"/>
            <p:nvPr/>
          </p:nvSpPr>
          <p:spPr>
            <a:xfrm>
              <a:off x="5481667" y="4622581"/>
              <a:ext cx="2857744" cy="462184"/>
            </a:xfrm>
            <a:prstGeom prst="rect">
              <a:avLst/>
            </a:prstGeom>
            <a:noFill/>
          </p:spPr>
          <p:txBody>
            <a:bodyPr>
              <a:spAutoFit/>
            </a:bodyPr>
            <a:lstStyle/>
            <a:p>
              <a:pPr marL="171450" indent="-171450" fontAlgn="auto">
                <a:spcBef>
                  <a:spcPts val="0"/>
                </a:spcBef>
                <a:spcAft>
                  <a:spcPts val="0"/>
                </a:spcAft>
                <a:buClr>
                  <a:srgbClr val="C5DD01"/>
                </a:buClr>
                <a:buFont typeface="Wingdings" pitchFamily="2" charset="2"/>
                <a:buChar char="v"/>
                <a:defRPr/>
              </a:pPr>
              <a:r>
                <a:rPr lang="fr-FR" sz="1200" b="1" dirty="0">
                  <a:solidFill>
                    <a:schemeClr val="tx1">
                      <a:lumMod val="50000"/>
                      <a:lumOff val="50000"/>
                    </a:schemeClr>
                  </a:solidFill>
                  <a:latin typeface="Arial" pitchFamily="34" charset="0"/>
                  <a:cs typeface="Arial" pitchFamily="34" charset="0"/>
                </a:rPr>
                <a:t>IS for long-</a:t>
              </a:r>
              <a:r>
                <a:rPr lang="fr-FR" sz="1200" b="1" dirty="0" err="1">
                  <a:solidFill>
                    <a:schemeClr val="tx1">
                      <a:lumMod val="50000"/>
                      <a:lumOff val="50000"/>
                    </a:schemeClr>
                  </a:solidFill>
                  <a:latin typeface="Arial" pitchFamily="34" charset="0"/>
                  <a:cs typeface="Arial" pitchFamily="34" charset="0"/>
                </a:rPr>
                <a:t>term</a:t>
              </a:r>
              <a:r>
                <a:rPr lang="fr-FR" sz="1200" b="1" dirty="0">
                  <a:solidFill>
                    <a:schemeClr val="tx1">
                      <a:lumMod val="50000"/>
                      <a:lumOff val="50000"/>
                    </a:schemeClr>
                  </a:solidFill>
                  <a:latin typeface="Arial" pitchFamily="34" charset="0"/>
                  <a:cs typeface="Arial" pitchFamily="34" charset="0"/>
                </a:rPr>
                <a:t> </a:t>
              </a:r>
              <a:r>
                <a:rPr lang="fr-FR" sz="1200" b="1" dirty="0" err="1">
                  <a:solidFill>
                    <a:schemeClr val="tx1">
                      <a:lumMod val="50000"/>
                      <a:lumOff val="50000"/>
                    </a:schemeClr>
                  </a:solidFill>
                  <a:latin typeface="Arial" pitchFamily="34" charset="0"/>
                  <a:cs typeface="Arial" pitchFamily="34" charset="0"/>
                </a:rPr>
                <a:t>instrumented</a:t>
              </a:r>
              <a:r>
                <a:rPr lang="fr-FR" sz="1200" b="1" dirty="0">
                  <a:solidFill>
                    <a:schemeClr val="tx1">
                      <a:lumMod val="50000"/>
                      <a:lumOff val="50000"/>
                    </a:schemeClr>
                  </a:solidFill>
                  <a:latin typeface="Arial" pitchFamily="34" charset="0"/>
                  <a:cs typeface="Arial" pitchFamily="34" charset="0"/>
                </a:rPr>
                <a:t> observation and monitoring sites  </a:t>
              </a:r>
              <a:endParaRPr lang="fr-FR" sz="1200" b="1" dirty="0">
                <a:solidFill>
                  <a:schemeClr val="tx1">
                    <a:lumMod val="50000"/>
                    <a:lumOff val="50000"/>
                  </a:schemeClr>
                </a:solidFill>
                <a:latin typeface="Arial" pitchFamily="34" charset="0"/>
                <a:cs typeface="Arial" pitchFamily="34" charset="0"/>
              </a:endParaRPr>
            </a:p>
          </p:txBody>
        </p:sp>
      </p:grpSp>
      <p:grpSp>
        <p:nvGrpSpPr>
          <p:cNvPr id="11" name="Groupe 10"/>
          <p:cNvGrpSpPr>
            <a:grpSpLocks/>
          </p:cNvGrpSpPr>
          <p:nvPr/>
        </p:nvGrpSpPr>
        <p:grpSpPr bwMode="auto">
          <a:xfrm>
            <a:off x="4816475" y="2333625"/>
            <a:ext cx="3702050" cy="1763713"/>
            <a:chOff x="4815929" y="2333766"/>
            <a:chExt cx="3702885" cy="1762855"/>
          </a:xfrm>
        </p:grpSpPr>
        <p:sp>
          <p:nvSpPr>
            <p:cNvPr id="8" name="Rectangle 7"/>
            <p:cNvSpPr/>
            <p:nvPr/>
          </p:nvSpPr>
          <p:spPr>
            <a:xfrm>
              <a:off x="4815929" y="2333766"/>
              <a:ext cx="3702885" cy="176285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7448" name="Image 14"/>
            <p:cNvPicPr>
              <a:picLocks noChangeAspect="1"/>
            </p:cNvPicPr>
            <p:nvPr/>
          </p:nvPicPr>
          <p:blipFill>
            <a:blip r:embed="rId4"/>
            <a:srcRect/>
            <a:stretch>
              <a:fillRect/>
            </a:stretch>
          </p:blipFill>
          <p:spPr bwMode="auto">
            <a:xfrm>
              <a:off x="4974078" y="2443002"/>
              <a:ext cx="1732223" cy="858567"/>
            </a:xfrm>
            <a:prstGeom prst="rect">
              <a:avLst/>
            </a:prstGeom>
            <a:noFill/>
            <a:ln w="9525">
              <a:noFill/>
              <a:miter lim="800000"/>
              <a:headEnd/>
              <a:tailEnd/>
            </a:ln>
          </p:spPr>
        </p:pic>
        <p:sp>
          <p:nvSpPr>
            <p:cNvPr id="42" name="ZoneTexte 41"/>
            <p:cNvSpPr txBox="1"/>
            <p:nvPr/>
          </p:nvSpPr>
          <p:spPr>
            <a:xfrm>
              <a:off x="5660669" y="3311190"/>
              <a:ext cx="2858145" cy="277678"/>
            </a:xfrm>
            <a:prstGeom prst="rect">
              <a:avLst/>
            </a:prstGeom>
            <a:noFill/>
          </p:spPr>
          <p:txBody>
            <a:bodyPr>
              <a:spAutoFit/>
            </a:bodyPr>
            <a:lstStyle/>
            <a:p>
              <a:pPr marL="171450" indent="-171450" fontAlgn="auto">
                <a:spcBef>
                  <a:spcPts val="0"/>
                </a:spcBef>
                <a:spcAft>
                  <a:spcPts val="0"/>
                </a:spcAft>
                <a:buClr>
                  <a:srgbClr val="C5DD01"/>
                </a:buClr>
                <a:buFont typeface="Wingdings" pitchFamily="2" charset="2"/>
                <a:buChar char="v"/>
                <a:defRPr/>
              </a:pPr>
              <a:r>
                <a:rPr lang="fr-FR" sz="1200" b="1" dirty="0">
                  <a:solidFill>
                    <a:schemeClr val="tx1">
                      <a:lumMod val="50000"/>
                      <a:lumOff val="50000"/>
                    </a:schemeClr>
                  </a:solidFill>
                  <a:latin typeface="Arial" pitchFamily="34" charset="0"/>
                  <a:cs typeface="Arial" pitchFamily="34" charset="0"/>
                </a:rPr>
                <a:t>IS for </a:t>
              </a:r>
              <a:r>
                <a:rPr lang="fr-FR" sz="1200" b="1" dirty="0" err="1">
                  <a:solidFill>
                    <a:schemeClr val="tx1">
                      <a:lumMod val="50000"/>
                      <a:lumOff val="50000"/>
                    </a:schemeClr>
                  </a:solidFill>
                  <a:latin typeface="Arial" pitchFamily="34" charset="0"/>
                  <a:cs typeface="Arial" pitchFamily="34" charset="0"/>
                </a:rPr>
                <a:t>agronomic</a:t>
              </a:r>
              <a:r>
                <a:rPr lang="fr-FR" sz="1200" b="1" dirty="0">
                  <a:solidFill>
                    <a:schemeClr val="tx1">
                      <a:lumMod val="50000"/>
                      <a:lumOff val="50000"/>
                    </a:schemeClr>
                  </a:solidFill>
                  <a:latin typeface="Arial" pitchFamily="34" charset="0"/>
                  <a:cs typeface="Arial" pitchFamily="34" charset="0"/>
                </a:rPr>
                <a:t> practices</a:t>
              </a:r>
              <a:endParaRPr lang="fr-FR" sz="1200" b="1" dirty="0">
                <a:solidFill>
                  <a:schemeClr val="tx1">
                    <a:lumMod val="50000"/>
                    <a:lumOff val="50000"/>
                  </a:schemeClr>
                </a:solidFill>
                <a:latin typeface="Arial" pitchFamily="34" charset="0"/>
                <a:cs typeface="Arial" pitchFamily="34" charset="0"/>
              </a:endParaRPr>
            </a:p>
          </p:txBody>
        </p:sp>
      </p:grpSp>
      <p:grpSp>
        <p:nvGrpSpPr>
          <p:cNvPr id="14" name="Groupe 13"/>
          <p:cNvGrpSpPr>
            <a:grpSpLocks/>
          </p:cNvGrpSpPr>
          <p:nvPr/>
        </p:nvGrpSpPr>
        <p:grpSpPr bwMode="auto">
          <a:xfrm>
            <a:off x="323850" y="2971800"/>
            <a:ext cx="4395788" cy="3028950"/>
            <a:chOff x="323528" y="2972076"/>
            <a:chExt cx="4395819" cy="3028948"/>
          </a:xfrm>
        </p:grpSpPr>
        <p:sp>
          <p:nvSpPr>
            <p:cNvPr id="2" name="Rectangle 1"/>
            <p:cNvSpPr/>
            <p:nvPr/>
          </p:nvSpPr>
          <p:spPr>
            <a:xfrm>
              <a:off x="323528" y="2972076"/>
              <a:ext cx="4395819" cy="30289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7445" name="Picture 6" descr="logo_ GIS-SO"/>
            <p:cNvPicPr>
              <a:picLocks noChangeAspect="1" noChangeArrowheads="1"/>
            </p:cNvPicPr>
            <p:nvPr/>
          </p:nvPicPr>
          <p:blipFill>
            <a:blip r:embed="rId5"/>
            <a:srcRect/>
            <a:stretch>
              <a:fillRect/>
            </a:stretch>
          </p:blipFill>
          <p:spPr bwMode="auto">
            <a:xfrm>
              <a:off x="784908" y="3336404"/>
              <a:ext cx="1028576" cy="1495633"/>
            </a:xfrm>
            <a:prstGeom prst="rect">
              <a:avLst/>
            </a:prstGeom>
            <a:noFill/>
            <a:ln w="9525">
              <a:noFill/>
              <a:miter lim="800000"/>
              <a:headEnd/>
              <a:tailEnd/>
            </a:ln>
          </p:spPr>
        </p:pic>
        <p:sp>
          <p:nvSpPr>
            <p:cNvPr id="41" name="ZoneTexte 40"/>
            <p:cNvSpPr txBox="1"/>
            <p:nvPr/>
          </p:nvSpPr>
          <p:spPr>
            <a:xfrm>
              <a:off x="1312548" y="5105675"/>
              <a:ext cx="2417779" cy="646113"/>
            </a:xfrm>
            <a:prstGeom prst="rect">
              <a:avLst/>
            </a:prstGeom>
            <a:noFill/>
          </p:spPr>
          <p:txBody>
            <a:bodyPr>
              <a:spAutoFit/>
            </a:bodyPr>
            <a:lstStyle/>
            <a:p>
              <a:pPr marL="171450" indent="-171450" fontAlgn="auto">
                <a:spcBef>
                  <a:spcPts val="0"/>
                </a:spcBef>
                <a:spcAft>
                  <a:spcPts val="0"/>
                </a:spcAft>
                <a:buClr>
                  <a:srgbClr val="C5DD01"/>
                </a:buClr>
                <a:buFont typeface="Wingdings" pitchFamily="2" charset="2"/>
                <a:buChar char="v"/>
                <a:defRPr/>
              </a:pPr>
              <a:r>
                <a:rPr lang="fr-FR" sz="1200" b="1" dirty="0">
                  <a:solidFill>
                    <a:schemeClr val="tx1">
                      <a:lumMod val="50000"/>
                      <a:lumOff val="50000"/>
                    </a:schemeClr>
                  </a:solidFill>
                  <a:latin typeface="Arial" pitchFamily="34" charset="0"/>
                  <a:cs typeface="Arial" pitchFamily="34" charset="0"/>
                </a:rPr>
                <a:t>Acquisition </a:t>
              </a:r>
              <a:endParaRPr lang="fr-FR" sz="1200" b="1" dirty="0">
                <a:solidFill>
                  <a:schemeClr val="tx1">
                    <a:lumMod val="50000"/>
                    <a:lumOff val="50000"/>
                  </a:schemeClr>
                </a:solidFill>
                <a:latin typeface="Arial" pitchFamily="34" charset="0"/>
                <a:cs typeface="Arial" pitchFamily="34" charset="0"/>
              </a:endParaRPr>
            </a:p>
            <a:p>
              <a:pPr marL="171450" indent="-171450" fontAlgn="auto">
                <a:spcBef>
                  <a:spcPts val="0"/>
                </a:spcBef>
                <a:spcAft>
                  <a:spcPts val="0"/>
                </a:spcAft>
                <a:buClr>
                  <a:srgbClr val="C5DD01"/>
                </a:buClr>
                <a:buFont typeface="Wingdings" pitchFamily="2" charset="2"/>
                <a:buChar char="v"/>
                <a:defRPr/>
              </a:pPr>
              <a:r>
                <a:rPr lang="fr-FR" sz="1200" b="1" dirty="0">
                  <a:solidFill>
                    <a:schemeClr val="tx1">
                      <a:lumMod val="50000"/>
                      <a:lumOff val="50000"/>
                    </a:schemeClr>
                  </a:solidFill>
                  <a:latin typeface="Arial" pitchFamily="34" charset="0"/>
                  <a:cs typeface="Arial" pitchFamily="34" charset="0"/>
                </a:rPr>
                <a:t>Capitalisation </a:t>
              </a:r>
            </a:p>
            <a:p>
              <a:pPr marL="171450" indent="-171450" fontAlgn="auto">
                <a:spcBef>
                  <a:spcPts val="0"/>
                </a:spcBef>
                <a:spcAft>
                  <a:spcPts val="0"/>
                </a:spcAft>
                <a:buClr>
                  <a:srgbClr val="C5DD01"/>
                </a:buClr>
                <a:buFont typeface="Wingdings" pitchFamily="2" charset="2"/>
                <a:buChar char="v"/>
                <a:defRPr/>
              </a:pPr>
              <a:r>
                <a:rPr lang="fr-FR" sz="1200" b="1" dirty="0" err="1">
                  <a:solidFill>
                    <a:schemeClr val="tx1">
                      <a:lumMod val="50000"/>
                      <a:lumOff val="50000"/>
                    </a:schemeClr>
                  </a:solidFill>
                  <a:latin typeface="Arial" pitchFamily="34" charset="0"/>
                  <a:cs typeface="Arial" pitchFamily="34" charset="0"/>
                </a:rPr>
                <a:t>Treatment</a:t>
              </a:r>
              <a:r>
                <a:rPr lang="fr-FR" sz="1200" b="1" dirty="0">
                  <a:solidFill>
                    <a:schemeClr val="tx1">
                      <a:lumMod val="50000"/>
                      <a:lumOff val="50000"/>
                    </a:schemeClr>
                  </a:solidFill>
                  <a:latin typeface="Arial" pitchFamily="34" charset="0"/>
                  <a:cs typeface="Arial" pitchFamily="34" charset="0"/>
                </a:rPr>
                <a:t> </a:t>
              </a:r>
              <a:endParaRPr lang="fr-FR" sz="1200" b="1" dirty="0">
                <a:solidFill>
                  <a:schemeClr val="tx1">
                    <a:lumMod val="50000"/>
                    <a:lumOff val="50000"/>
                  </a:schemeClr>
                </a:solidFill>
                <a:latin typeface="Arial" pitchFamily="34" charset="0"/>
                <a:cs typeface="Arial" pitchFamily="34" charset="0"/>
              </a:endParaRPr>
            </a:p>
          </p:txBody>
        </p:sp>
      </p:grpSp>
      <p:sp>
        <p:nvSpPr>
          <p:cNvPr id="17412" name="ZoneTexte 5"/>
          <p:cNvSpPr txBox="1">
            <a:spLocks noChangeArrowheads="1"/>
          </p:cNvSpPr>
          <p:nvPr/>
        </p:nvSpPr>
        <p:spPr bwMode="auto">
          <a:xfrm>
            <a:off x="1298575" y="260350"/>
            <a:ext cx="6769100" cy="523875"/>
          </a:xfrm>
          <a:prstGeom prst="rect">
            <a:avLst/>
          </a:prstGeom>
          <a:solidFill>
            <a:schemeClr val="bg1"/>
          </a:solidFill>
          <a:ln w="9525">
            <a:noFill/>
            <a:miter lim="800000"/>
            <a:headEnd/>
            <a:tailEnd/>
          </a:ln>
        </p:spPr>
        <p:txBody>
          <a:bodyPr>
            <a:spAutoFit/>
          </a:bodyPr>
          <a:lstStyle/>
          <a:p>
            <a:r>
              <a:rPr lang="fr-FR" sz="2800" b="1">
                <a:solidFill>
                  <a:srgbClr val="6F9D20"/>
                </a:solidFill>
                <a:cs typeface="Arial" charset="0"/>
              </a:rPr>
              <a:t>InfoSol Unit</a:t>
            </a:r>
          </a:p>
        </p:txBody>
      </p:sp>
      <p:sp>
        <p:nvSpPr>
          <p:cNvPr id="7" name="ZoneTexte 6"/>
          <p:cNvSpPr txBox="1"/>
          <p:nvPr/>
        </p:nvSpPr>
        <p:spPr>
          <a:xfrm>
            <a:off x="5607050" y="1493838"/>
            <a:ext cx="3365500" cy="277812"/>
          </a:xfrm>
          <a:prstGeom prst="rect">
            <a:avLst/>
          </a:prstGeom>
          <a:noFill/>
        </p:spPr>
        <p:txBody>
          <a:bodyPr>
            <a:spAutoFit/>
          </a:bodyPr>
          <a:lstStyle/>
          <a:p>
            <a:pPr fontAlgn="auto">
              <a:spcBef>
                <a:spcPts val="0"/>
              </a:spcBef>
              <a:spcAft>
                <a:spcPts val="0"/>
              </a:spcAft>
              <a:buClr>
                <a:srgbClr val="C5DD01"/>
              </a:buClr>
              <a:defRPr/>
            </a:pPr>
            <a:r>
              <a:rPr lang="fr-FR" sz="1200" b="1" dirty="0" err="1">
                <a:solidFill>
                  <a:schemeClr val="tx1">
                    <a:lumMod val="50000"/>
                    <a:lumOff val="50000"/>
                  </a:schemeClr>
                </a:solidFill>
                <a:latin typeface="Arial" pitchFamily="34" charset="0"/>
                <a:cs typeface="Arial" pitchFamily="34" charset="0"/>
              </a:rPr>
              <a:t>Environnment</a:t>
            </a:r>
            <a:r>
              <a:rPr lang="fr-FR" sz="1200" b="1" dirty="0">
                <a:solidFill>
                  <a:schemeClr val="tx1">
                    <a:lumMod val="50000"/>
                    <a:lumOff val="50000"/>
                  </a:schemeClr>
                </a:solidFill>
                <a:latin typeface="Arial" pitchFamily="34" charset="0"/>
                <a:cs typeface="Arial" pitchFamily="34" charset="0"/>
              </a:rPr>
              <a:t> </a:t>
            </a:r>
            <a:r>
              <a:rPr lang="fr-FR" sz="1200" b="1" dirty="0">
                <a:solidFill>
                  <a:schemeClr val="tx1">
                    <a:lumMod val="50000"/>
                    <a:lumOff val="50000"/>
                  </a:schemeClr>
                </a:solidFill>
                <a:latin typeface="Arial" pitchFamily="34" charset="0"/>
                <a:cs typeface="Arial" pitchFamily="34" charset="0"/>
              </a:rPr>
              <a:t>et </a:t>
            </a:r>
            <a:r>
              <a:rPr lang="fr-FR" sz="1200" b="1" dirty="0" err="1">
                <a:solidFill>
                  <a:schemeClr val="tx1">
                    <a:lumMod val="50000"/>
                    <a:lumOff val="50000"/>
                  </a:schemeClr>
                </a:solidFill>
                <a:latin typeface="Arial" pitchFamily="34" charset="0"/>
                <a:cs typeface="Arial" pitchFamily="34" charset="0"/>
              </a:rPr>
              <a:t>Agronomy</a:t>
            </a:r>
            <a:r>
              <a:rPr lang="fr-FR" sz="1200" b="1" dirty="0">
                <a:solidFill>
                  <a:schemeClr val="tx1">
                    <a:lumMod val="50000"/>
                    <a:lumOff val="50000"/>
                  </a:schemeClr>
                </a:solidFill>
                <a:latin typeface="Arial" pitchFamily="34" charset="0"/>
                <a:cs typeface="Arial" pitchFamily="34" charset="0"/>
              </a:rPr>
              <a:t> Division</a:t>
            </a:r>
            <a:endParaRPr lang="fr-FR" sz="1200" b="1" dirty="0">
              <a:solidFill>
                <a:schemeClr val="tx1">
                  <a:lumMod val="50000"/>
                  <a:lumOff val="50000"/>
                </a:schemeClr>
              </a:solidFill>
              <a:latin typeface="Arial" pitchFamily="34" charset="0"/>
              <a:cs typeface="Arial" pitchFamily="34" charset="0"/>
            </a:endParaRPr>
          </a:p>
        </p:txBody>
      </p:sp>
      <p:grpSp>
        <p:nvGrpSpPr>
          <p:cNvPr id="13" name="Groupe 12"/>
          <p:cNvGrpSpPr>
            <a:grpSpLocks/>
          </p:cNvGrpSpPr>
          <p:nvPr/>
        </p:nvGrpSpPr>
        <p:grpSpPr bwMode="auto">
          <a:xfrm>
            <a:off x="3113088" y="3346450"/>
            <a:ext cx="2849562" cy="1544638"/>
            <a:chOff x="3112821" y="3345964"/>
            <a:chExt cx="2849890" cy="1545832"/>
          </a:xfrm>
        </p:grpSpPr>
        <p:sp>
          <p:nvSpPr>
            <p:cNvPr id="39" name="Ellipse 38"/>
            <p:cNvSpPr/>
            <p:nvPr/>
          </p:nvSpPr>
          <p:spPr>
            <a:xfrm>
              <a:off x="3112821" y="3345964"/>
              <a:ext cx="2849890" cy="1545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Ellipse 21"/>
            <p:cNvSpPr/>
            <p:nvPr/>
          </p:nvSpPr>
          <p:spPr>
            <a:xfrm>
              <a:off x="4130525" y="3523901"/>
              <a:ext cx="865288" cy="864268"/>
            </a:xfrm>
            <a:prstGeom prst="ellipse">
              <a:avLst/>
            </a:prstGeom>
            <a:solidFill>
              <a:schemeClr val="accent6">
                <a:lumMod val="50000"/>
              </a:scheme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0" name="ZoneTexte 39"/>
            <p:cNvSpPr txBox="1"/>
            <p:nvPr/>
          </p:nvSpPr>
          <p:spPr>
            <a:xfrm rot="963633">
              <a:off x="4722731" y="3385683"/>
              <a:ext cx="630310" cy="276439"/>
            </a:xfrm>
            <a:prstGeom prst="rect">
              <a:avLst/>
            </a:prstGeom>
            <a:noFill/>
          </p:spPr>
          <p:txBody>
            <a:bodyPr>
              <a:spAutoFit/>
            </a:bodyPr>
            <a:lstStyle/>
            <a:p>
              <a:pPr fontAlgn="auto">
                <a:spcBef>
                  <a:spcPts val="0"/>
                </a:spcBef>
                <a:spcAft>
                  <a:spcPts val="0"/>
                </a:spcAft>
                <a:defRPr/>
              </a:pPr>
              <a:r>
                <a:rPr lang="fr-FR" sz="1200" b="1" dirty="0" err="1">
                  <a:solidFill>
                    <a:schemeClr val="tx2">
                      <a:lumMod val="75000"/>
                    </a:schemeClr>
                  </a:solidFill>
                  <a:latin typeface="+mn-lt"/>
                </a:rPr>
                <a:t>Infosol</a:t>
              </a:r>
              <a:endParaRPr lang="fr-FR" sz="1200" b="1" dirty="0">
                <a:solidFill>
                  <a:schemeClr val="tx2">
                    <a:lumMod val="75000"/>
                  </a:schemeClr>
                </a:solidFill>
                <a:latin typeface="+mn-lt"/>
              </a:endParaRPr>
            </a:p>
          </p:txBody>
        </p:sp>
        <p:sp>
          <p:nvSpPr>
            <p:cNvPr id="23" name="Rectangle 22"/>
            <p:cNvSpPr/>
            <p:nvPr/>
          </p:nvSpPr>
          <p:spPr>
            <a:xfrm>
              <a:off x="4311521" y="3703428"/>
              <a:ext cx="503296" cy="503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SI</a:t>
              </a:r>
            </a:p>
          </p:txBody>
        </p:sp>
      </p:grpSp>
      <p:pic>
        <p:nvPicPr>
          <p:cNvPr id="17415" name="Image 4"/>
          <p:cNvPicPr>
            <a:picLocks noChangeAspect="1"/>
          </p:cNvPicPr>
          <p:nvPr/>
        </p:nvPicPr>
        <p:blipFill>
          <a:blip r:embed="rId6"/>
          <a:srcRect/>
          <a:stretch>
            <a:fillRect/>
          </a:stretch>
        </p:blipFill>
        <p:spPr bwMode="auto">
          <a:xfrm>
            <a:off x="7300913" y="736600"/>
            <a:ext cx="1671637" cy="685800"/>
          </a:xfrm>
          <a:prstGeom prst="rect">
            <a:avLst/>
          </a:prstGeom>
          <a:noFill/>
          <a:ln w="9525">
            <a:noFill/>
            <a:miter lim="800000"/>
            <a:headEnd/>
            <a:tailEnd/>
          </a:ln>
        </p:spPr>
      </p:pic>
      <p:sp>
        <p:nvSpPr>
          <p:cNvPr id="47" name="ZoneTexte 46"/>
          <p:cNvSpPr txBox="1"/>
          <p:nvPr/>
        </p:nvSpPr>
        <p:spPr>
          <a:xfrm>
            <a:off x="304800" y="1422400"/>
            <a:ext cx="4271963" cy="1600200"/>
          </a:xfrm>
          <a:prstGeom prst="rect">
            <a:avLst/>
          </a:prstGeom>
          <a:noFill/>
        </p:spPr>
        <p:txBody>
          <a:bodyPr>
            <a:spAutoFit/>
          </a:bodyPr>
          <a:lstStyle/>
          <a:p>
            <a:pPr marL="171450" indent="-171450" fontAlgn="auto">
              <a:spcBef>
                <a:spcPts val="0"/>
              </a:spcBef>
              <a:spcAft>
                <a:spcPts val="0"/>
              </a:spcAft>
              <a:buClr>
                <a:srgbClr val="C5DD01"/>
              </a:buClr>
              <a:buFont typeface="Wingdings" pitchFamily="2" charset="2"/>
              <a:buChar char="v"/>
              <a:defRPr/>
            </a:pPr>
            <a:r>
              <a:rPr lang="fr-FR" sz="1400" b="1" dirty="0">
                <a:solidFill>
                  <a:schemeClr val="tx1">
                    <a:lumMod val="50000"/>
                    <a:lumOff val="50000"/>
                  </a:schemeClr>
                </a:solidFill>
                <a:latin typeface="Arial" pitchFamily="34" charset="0"/>
                <a:cs typeface="Arial" pitchFamily="34" charset="0"/>
              </a:rPr>
              <a:t> 20 </a:t>
            </a:r>
            <a:r>
              <a:rPr lang="fr-FR" sz="1400" b="1" dirty="0" err="1">
                <a:solidFill>
                  <a:schemeClr val="tx1">
                    <a:lumMod val="50000"/>
                    <a:lumOff val="50000"/>
                  </a:schemeClr>
                </a:solidFill>
                <a:latin typeface="Arial" pitchFamily="34" charset="0"/>
                <a:cs typeface="Arial" pitchFamily="34" charset="0"/>
              </a:rPr>
              <a:t>engineers</a:t>
            </a:r>
            <a:endParaRPr lang="fr-FR" sz="1400" b="1" dirty="0">
              <a:solidFill>
                <a:schemeClr val="tx1">
                  <a:lumMod val="50000"/>
                  <a:lumOff val="50000"/>
                </a:schemeClr>
              </a:solidFill>
              <a:latin typeface="Arial" pitchFamily="34" charset="0"/>
              <a:cs typeface="Arial" pitchFamily="34" charset="0"/>
            </a:endParaRPr>
          </a:p>
          <a:p>
            <a:pPr marL="171450" indent="-171450" fontAlgn="auto">
              <a:spcBef>
                <a:spcPts val="0"/>
              </a:spcBef>
              <a:spcAft>
                <a:spcPts val="0"/>
              </a:spcAft>
              <a:buClr>
                <a:srgbClr val="C5DD01"/>
              </a:buClr>
              <a:buFont typeface="Wingdings" pitchFamily="2" charset="2"/>
              <a:buChar char="v"/>
              <a:defRPr/>
            </a:pPr>
            <a:r>
              <a:rPr lang="fr-FR" sz="1400" b="1" dirty="0">
                <a:solidFill>
                  <a:schemeClr val="tx1">
                    <a:lumMod val="50000"/>
                    <a:lumOff val="50000"/>
                  </a:schemeClr>
                </a:solidFill>
                <a:latin typeface="Arial" pitchFamily="34" charset="0"/>
                <a:cs typeface="Arial" pitchFamily="34" charset="0"/>
              </a:rPr>
              <a:t> 7 </a:t>
            </a:r>
            <a:r>
              <a:rPr lang="fr-FR" sz="1400" b="1" dirty="0" err="1">
                <a:solidFill>
                  <a:schemeClr val="tx1">
                    <a:lumMod val="50000"/>
                    <a:lumOff val="50000"/>
                  </a:schemeClr>
                </a:solidFill>
                <a:latin typeface="Arial" pitchFamily="34" charset="0"/>
                <a:cs typeface="Arial" pitchFamily="34" charset="0"/>
              </a:rPr>
              <a:t>technicians</a:t>
            </a:r>
            <a:endParaRPr lang="fr-FR" sz="1400" b="1" dirty="0">
              <a:solidFill>
                <a:schemeClr val="tx1">
                  <a:lumMod val="50000"/>
                  <a:lumOff val="50000"/>
                </a:schemeClr>
              </a:solidFill>
              <a:latin typeface="Arial" pitchFamily="34" charset="0"/>
              <a:cs typeface="Arial" pitchFamily="34" charset="0"/>
            </a:endParaRPr>
          </a:p>
          <a:p>
            <a:pPr marL="171450" indent="-171450" fontAlgn="auto">
              <a:spcBef>
                <a:spcPts val="0"/>
              </a:spcBef>
              <a:spcAft>
                <a:spcPts val="0"/>
              </a:spcAft>
              <a:buClr>
                <a:srgbClr val="C5DD01"/>
              </a:buClr>
              <a:buFont typeface="Wingdings" pitchFamily="2" charset="2"/>
              <a:buChar char="v"/>
              <a:defRPr/>
            </a:pPr>
            <a:endParaRPr lang="fr-FR" sz="1400" b="1" dirty="0">
              <a:solidFill>
                <a:schemeClr val="tx1">
                  <a:lumMod val="50000"/>
                  <a:lumOff val="50000"/>
                </a:schemeClr>
              </a:solidFill>
              <a:latin typeface="Arial" pitchFamily="34" charset="0"/>
              <a:cs typeface="Arial" pitchFamily="34" charset="0"/>
            </a:endParaRPr>
          </a:p>
          <a:p>
            <a:pPr marL="171450" indent="-171450" fontAlgn="auto">
              <a:spcBef>
                <a:spcPts val="0"/>
              </a:spcBef>
              <a:spcAft>
                <a:spcPts val="0"/>
              </a:spcAft>
              <a:buClr>
                <a:srgbClr val="C5DD01"/>
              </a:buClr>
              <a:buFont typeface="Wingdings" pitchFamily="2" charset="2"/>
              <a:buChar char="v"/>
              <a:defRPr/>
            </a:pP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Pedologists</a:t>
            </a:r>
            <a:endParaRPr lang="fr-FR" sz="1400" b="1" dirty="0">
              <a:solidFill>
                <a:schemeClr val="tx1">
                  <a:lumMod val="50000"/>
                  <a:lumOff val="50000"/>
                </a:schemeClr>
              </a:solidFill>
              <a:latin typeface="Arial" pitchFamily="34" charset="0"/>
              <a:cs typeface="Arial" pitchFamily="34" charset="0"/>
            </a:endParaRPr>
          </a:p>
          <a:p>
            <a:pPr marL="171450" indent="-171450" fontAlgn="auto">
              <a:spcBef>
                <a:spcPts val="0"/>
              </a:spcBef>
              <a:spcAft>
                <a:spcPts val="0"/>
              </a:spcAft>
              <a:buClr>
                <a:srgbClr val="C5DD01"/>
              </a:buClr>
              <a:buFont typeface="Wingdings" pitchFamily="2" charset="2"/>
              <a:buChar char="v"/>
              <a:defRPr/>
            </a:pPr>
            <a:r>
              <a:rPr lang="fr-FR" sz="1400" b="1" dirty="0">
                <a:solidFill>
                  <a:schemeClr val="tx1">
                    <a:lumMod val="50000"/>
                    <a:lumOff val="50000"/>
                  </a:schemeClr>
                </a:solidFill>
                <a:latin typeface="Arial" pitchFamily="34" charset="0"/>
                <a:cs typeface="Arial" pitchFamily="34" charset="0"/>
              </a:rPr>
              <a:t> </a:t>
            </a:r>
            <a:r>
              <a:rPr lang="fr-FR" sz="1400" b="1" dirty="0">
                <a:solidFill>
                  <a:schemeClr val="tx1">
                    <a:lumMod val="50000"/>
                    <a:lumOff val="50000"/>
                  </a:schemeClr>
                </a:solidFill>
                <a:latin typeface="Arial" pitchFamily="34" charset="0"/>
                <a:cs typeface="Arial" pitchFamily="34" charset="0"/>
              </a:rPr>
              <a:t>Computer </a:t>
            </a:r>
            <a:r>
              <a:rPr lang="fr-FR" sz="1400" b="1" dirty="0" err="1">
                <a:solidFill>
                  <a:schemeClr val="tx1">
                    <a:lumMod val="50000"/>
                    <a:lumOff val="50000"/>
                  </a:schemeClr>
                </a:solidFill>
                <a:latin typeface="Arial" pitchFamily="34" charset="0"/>
                <a:cs typeface="Arial" pitchFamily="34" charset="0"/>
              </a:rPr>
              <a:t>scientists</a:t>
            </a:r>
            <a:endParaRPr lang="fr-FR" sz="1400" b="1" dirty="0">
              <a:solidFill>
                <a:schemeClr val="tx1">
                  <a:lumMod val="50000"/>
                  <a:lumOff val="50000"/>
                </a:schemeClr>
              </a:solidFill>
              <a:latin typeface="Arial" pitchFamily="34" charset="0"/>
              <a:cs typeface="Arial" pitchFamily="34" charset="0"/>
            </a:endParaRPr>
          </a:p>
          <a:p>
            <a:pPr marL="171450" indent="-171450" fontAlgn="auto">
              <a:spcBef>
                <a:spcPts val="0"/>
              </a:spcBef>
              <a:spcAft>
                <a:spcPts val="0"/>
              </a:spcAft>
              <a:buClr>
                <a:srgbClr val="C5DD01"/>
              </a:buClr>
              <a:buFont typeface="Wingdings" pitchFamily="2" charset="2"/>
              <a:buChar char="v"/>
              <a:defRPr/>
            </a:pP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S</a:t>
            </a:r>
            <a:r>
              <a:rPr lang="fr-FR" sz="1400" b="1" dirty="0" err="1">
                <a:solidFill>
                  <a:schemeClr val="tx1">
                    <a:lumMod val="50000"/>
                    <a:lumOff val="50000"/>
                  </a:schemeClr>
                </a:solidFill>
                <a:latin typeface="Arial" pitchFamily="34" charset="0"/>
                <a:cs typeface="Arial" pitchFamily="34" charset="0"/>
              </a:rPr>
              <a:t>tatisticians</a:t>
            </a: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geostatistics</a:t>
            </a:r>
            <a:r>
              <a:rPr lang="fr-FR" sz="1400" b="1" dirty="0">
                <a:solidFill>
                  <a:schemeClr val="tx1">
                    <a:lumMod val="50000"/>
                    <a:lumOff val="50000"/>
                  </a:schemeClr>
                </a:solidFill>
                <a:latin typeface="Arial" pitchFamily="34" charset="0"/>
                <a:cs typeface="Arial" pitchFamily="34" charset="0"/>
              </a:rPr>
              <a:t>, </a:t>
            </a:r>
            <a:r>
              <a:rPr lang="fr-FR" sz="1400" b="1" dirty="0" err="1">
                <a:solidFill>
                  <a:schemeClr val="tx1">
                    <a:lumMod val="50000"/>
                    <a:lumOff val="50000"/>
                  </a:schemeClr>
                </a:solidFill>
                <a:latin typeface="Arial" pitchFamily="34" charset="0"/>
                <a:cs typeface="Arial" pitchFamily="34" charset="0"/>
              </a:rPr>
              <a:t>models</a:t>
            </a:r>
            <a:r>
              <a:rPr lang="fr-FR" sz="1400" b="1" dirty="0">
                <a:solidFill>
                  <a:schemeClr val="tx1">
                    <a:lumMod val="50000"/>
                    <a:lumOff val="50000"/>
                  </a:schemeClr>
                </a:solidFill>
                <a:latin typeface="Arial" pitchFamily="34" charset="0"/>
                <a:cs typeface="Arial" pitchFamily="34" charset="0"/>
              </a:rPr>
              <a:t>, …)</a:t>
            </a:r>
            <a:endParaRPr lang="fr-FR" sz="1400" b="1" dirty="0">
              <a:solidFill>
                <a:schemeClr val="tx1">
                  <a:lumMod val="50000"/>
                  <a:lumOff val="50000"/>
                </a:schemeClr>
              </a:solidFill>
              <a:latin typeface="Arial" pitchFamily="34" charset="0"/>
              <a:cs typeface="Arial" pitchFamily="34" charset="0"/>
            </a:endParaRPr>
          </a:p>
          <a:p>
            <a:pPr marL="171450" indent="-171450" fontAlgn="auto">
              <a:spcBef>
                <a:spcPts val="0"/>
              </a:spcBef>
              <a:spcAft>
                <a:spcPts val="0"/>
              </a:spcAft>
              <a:buClr>
                <a:srgbClr val="C5DD01"/>
              </a:buClr>
              <a:buFont typeface="Wingdings" pitchFamily="2" charset="2"/>
              <a:buChar char="v"/>
              <a:defRPr/>
            </a:pPr>
            <a:endParaRPr lang="fr-FR" sz="1400" b="1" dirty="0">
              <a:solidFill>
                <a:schemeClr val="tx1">
                  <a:lumMod val="50000"/>
                  <a:lumOff val="50000"/>
                </a:schemeClr>
              </a:solidFill>
              <a:latin typeface="Arial" pitchFamily="34" charset="0"/>
              <a:cs typeface="Arial" pitchFamily="34" charset="0"/>
            </a:endParaRPr>
          </a:p>
        </p:txBody>
      </p:sp>
      <p:grpSp>
        <p:nvGrpSpPr>
          <p:cNvPr id="16" name="Groupe 15"/>
          <p:cNvGrpSpPr>
            <a:grpSpLocks/>
          </p:cNvGrpSpPr>
          <p:nvPr/>
        </p:nvGrpSpPr>
        <p:grpSpPr bwMode="auto">
          <a:xfrm>
            <a:off x="3154363" y="3467100"/>
            <a:ext cx="1905000" cy="1446213"/>
            <a:chOff x="3154399" y="3467072"/>
            <a:chExt cx="1905395" cy="1445777"/>
          </a:xfrm>
        </p:grpSpPr>
        <p:grpSp>
          <p:nvGrpSpPr>
            <p:cNvPr id="17428" name="Groupe 23"/>
            <p:cNvGrpSpPr>
              <a:grpSpLocks/>
            </p:cNvGrpSpPr>
            <p:nvPr/>
          </p:nvGrpSpPr>
          <p:grpSpPr bwMode="auto">
            <a:xfrm>
              <a:off x="3154399" y="3879527"/>
              <a:ext cx="831535" cy="504056"/>
              <a:chOff x="6732240" y="768904"/>
              <a:chExt cx="831535" cy="504056"/>
            </a:xfrm>
          </p:grpSpPr>
          <p:sp>
            <p:nvSpPr>
              <p:cNvPr id="25" name="Ellipse 24"/>
              <p:cNvSpPr/>
              <p:nvPr/>
            </p:nvSpPr>
            <p:spPr>
              <a:xfrm>
                <a:off x="6732240" y="853188"/>
                <a:ext cx="832022" cy="336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 name="Rectangle 25"/>
              <p:cNvSpPr/>
              <p:nvPr/>
            </p:nvSpPr>
            <p:spPr>
              <a:xfrm>
                <a:off x="6824334" y="769075"/>
                <a:ext cx="668475" cy="504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a:solidFill>
                      <a:schemeClr val="tx1"/>
                    </a:solidFill>
                  </a:rPr>
                  <a:t>BDAT</a:t>
                </a:r>
              </a:p>
            </p:txBody>
          </p:sp>
        </p:grpSp>
        <p:grpSp>
          <p:nvGrpSpPr>
            <p:cNvPr id="17429" name="Groupe 26"/>
            <p:cNvGrpSpPr>
              <a:grpSpLocks/>
            </p:cNvGrpSpPr>
            <p:nvPr/>
          </p:nvGrpSpPr>
          <p:grpSpPr bwMode="auto">
            <a:xfrm>
              <a:off x="3351404" y="3467072"/>
              <a:ext cx="831535" cy="504056"/>
              <a:chOff x="6732240" y="768904"/>
              <a:chExt cx="831535" cy="504056"/>
            </a:xfrm>
          </p:grpSpPr>
          <p:sp>
            <p:nvSpPr>
              <p:cNvPr id="28" name="Ellipse 27"/>
              <p:cNvSpPr/>
              <p:nvPr/>
            </p:nvSpPr>
            <p:spPr>
              <a:xfrm>
                <a:off x="6732126" y="853017"/>
                <a:ext cx="832022" cy="336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 name="Rectangle 28"/>
              <p:cNvSpPr/>
              <p:nvPr/>
            </p:nvSpPr>
            <p:spPr>
              <a:xfrm>
                <a:off x="6789288" y="768904"/>
                <a:ext cx="739928" cy="504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rPr>
                  <a:t>Donesol</a:t>
                </a:r>
                <a:endParaRPr lang="fr-FR" sz="1200" b="1" dirty="0">
                  <a:solidFill>
                    <a:schemeClr val="tx1"/>
                  </a:solidFill>
                </a:endParaRPr>
              </a:p>
            </p:txBody>
          </p:sp>
        </p:grpSp>
        <p:grpSp>
          <p:nvGrpSpPr>
            <p:cNvPr id="17430" name="Groupe 29"/>
            <p:cNvGrpSpPr>
              <a:grpSpLocks/>
            </p:cNvGrpSpPr>
            <p:nvPr/>
          </p:nvGrpSpPr>
          <p:grpSpPr bwMode="auto">
            <a:xfrm>
              <a:off x="3428783" y="4253215"/>
              <a:ext cx="831535" cy="504056"/>
              <a:chOff x="6732240" y="768904"/>
              <a:chExt cx="831535" cy="504056"/>
            </a:xfrm>
          </p:grpSpPr>
          <p:sp>
            <p:nvSpPr>
              <p:cNvPr id="31" name="Ellipse 30"/>
              <p:cNvSpPr/>
              <p:nvPr/>
            </p:nvSpPr>
            <p:spPr>
              <a:xfrm>
                <a:off x="6732550" y="852449"/>
                <a:ext cx="830435" cy="336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2" name="Rectangle 31"/>
              <p:cNvSpPr/>
              <p:nvPr/>
            </p:nvSpPr>
            <p:spPr>
              <a:xfrm>
                <a:off x="6824644" y="768337"/>
                <a:ext cx="666888" cy="504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a:solidFill>
                      <a:schemeClr val="tx1"/>
                    </a:solidFill>
                  </a:rPr>
                  <a:t>BDETM</a:t>
                </a:r>
              </a:p>
            </p:txBody>
          </p:sp>
        </p:grpSp>
        <p:grpSp>
          <p:nvGrpSpPr>
            <p:cNvPr id="17431" name="Groupe 32"/>
            <p:cNvGrpSpPr>
              <a:grpSpLocks/>
            </p:cNvGrpSpPr>
            <p:nvPr/>
          </p:nvGrpSpPr>
          <p:grpSpPr bwMode="auto">
            <a:xfrm>
              <a:off x="4228259" y="4408793"/>
              <a:ext cx="831535" cy="504056"/>
              <a:chOff x="6732240" y="768904"/>
              <a:chExt cx="831535" cy="504056"/>
            </a:xfrm>
          </p:grpSpPr>
          <p:sp>
            <p:nvSpPr>
              <p:cNvPr id="34" name="Ellipse 33"/>
              <p:cNvSpPr/>
              <p:nvPr/>
            </p:nvSpPr>
            <p:spPr>
              <a:xfrm>
                <a:off x="6731753" y="852399"/>
                <a:ext cx="832022" cy="336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5" name="Rectangle 34"/>
              <p:cNvSpPr/>
              <p:nvPr/>
            </p:nvSpPr>
            <p:spPr>
              <a:xfrm>
                <a:off x="6823847" y="768287"/>
                <a:ext cx="668475" cy="504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a:solidFill>
                      <a:schemeClr val="tx1"/>
                    </a:solidFill>
                  </a:rPr>
                  <a:t>BDGSF</a:t>
                </a:r>
              </a:p>
            </p:txBody>
          </p:sp>
        </p:grpSp>
      </p:grpSp>
      <p:grpSp>
        <p:nvGrpSpPr>
          <p:cNvPr id="36" name="Groupe 35"/>
          <p:cNvGrpSpPr>
            <a:grpSpLocks/>
          </p:cNvGrpSpPr>
          <p:nvPr/>
        </p:nvGrpSpPr>
        <p:grpSpPr bwMode="auto">
          <a:xfrm>
            <a:off x="5013325" y="3989388"/>
            <a:ext cx="831850" cy="504825"/>
            <a:chOff x="6732240" y="768904"/>
            <a:chExt cx="831535" cy="504056"/>
          </a:xfrm>
        </p:grpSpPr>
        <p:sp>
          <p:nvSpPr>
            <p:cNvPr id="37" name="Ellipse 36"/>
            <p:cNvSpPr/>
            <p:nvPr/>
          </p:nvSpPr>
          <p:spPr>
            <a:xfrm>
              <a:off x="6732240" y="852913"/>
              <a:ext cx="831535" cy="3360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8" name="Rectangle 37"/>
            <p:cNvSpPr/>
            <p:nvPr/>
          </p:nvSpPr>
          <p:spPr>
            <a:xfrm>
              <a:off x="6824280" y="768904"/>
              <a:ext cx="668085"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a:solidFill>
                    <a:schemeClr val="tx1"/>
                  </a:solidFill>
                </a:rPr>
                <a:t>ORE</a:t>
              </a:r>
            </a:p>
          </p:txBody>
        </p:sp>
      </p:grpSp>
      <p:grpSp>
        <p:nvGrpSpPr>
          <p:cNvPr id="19" name="Groupe 18"/>
          <p:cNvGrpSpPr>
            <a:grpSpLocks/>
          </p:cNvGrpSpPr>
          <p:nvPr/>
        </p:nvGrpSpPr>
        <p:grpSpPr bwMode="auto">
          <a:xfrm>
            <a:off x="4989513" y="3573463"/>
            <a:ext cx="850900" cy="504825"/>
            <a:chOff x="6732240" y="768904"/>
            <a:chExt cx="851097" cy="504056"/>
          </a:xfrm>
        </p:grpSpPr>
        <p:sp>
          <p:nvSpPr>
            <p:cNvPr id="20" name="Ellipse 19"/>
            <p:cNvSpPr/>
            <p:nvPr/>
          </p:nvSpPr>
          <p:spPr>
            <a:xfrm>
              <a:off x="6732240" y="852913"/>
              <a:ext cx="832043" cy="336037"/>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1" name="Rectangle 20"/>
            <p:cNvSpPr/>
            <p:nvPr/>
          </p:nvSpPr>
          <p:spPr>
            <a:xfrm>
              <a:off x="6797342" y="768904"/>
              <a:ext cx="785995"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rPr>
                <a:t>Agrosyst</a:t>
              </a:r>
              <a:endParaRPr lang="fr-FR" sz="1200" b="1" dirty="0">
                <a:solidFill>
                  <a:schemeClr val="tx1"/>
                </a:solidFill>
              </a:endParaRPr>
            </a:p>
          </p:txBody>
        </p:sp>
      </p:grpSp>
      <p:sp>
        <p:nvSpPr>
          <p:cNvPr id="45" name="ZoneTexte 44"/>
          <p:cNvSpPr txBox="1"/>
          <p:nvPr/>
        </p:nvSpPr>
        <p:spPr bwMode="auto">
          <a:xfrm>
            <a:off x="2786063" y="5289550"/>
            <a:ext cx="2417762" cy="277813"/>
          </a:xfrm>
          <a:prstGeom prst="rect">
            <a:avLst/>
          </a:prstGeom>
          <a:noFill/>
        </p:spPr>
        <p:txBody>
          <a:bodyPr>
            <a:spAutoFit/>
          </a:bodyPr>
          <a:lstStyle/>
          <a:p>
            <a:pPr fontAlgn="auto">
              <a:spcBef>
                <a:spcPts val="0"/>
              </a:spcBef>
              <a:spcAft>
                <a:spcPts val="0"/>
              </a:spcAft>
              <a:buClr>
                <a:srgbClr val="C5DD01"/>
              </a:buClr>
              <a:defRPr/>
            </a:pPr>
            <a:r>
              <a:rPr lang="fr-FR" sz="1200" b="1" dirty="0">
                <a:solidFill>
                  <a:schemeClr val="tx1">
                    <a:lumMod val="50000"/>
                    <a:lumOff val="50000"/>
                  </a:schemeClr>
                </a:solidFill>
                <a:latin typeface="Arial" pitchFamily="34" charset="0"/>
                <a:cs typeface="Arial" pitchFamily="34" charset="0"/>
              </a:rPr>
              <a:t>of </a:t>
            </a:r>
            <a:r>
              <a:rPr lang="fr-FR" sz="1200" b="1" dirty="0" err="1">
                <a:solidFill>
                  <a:schemeClr val="tx1">
                    <a:lumMod val="50000"/>
                    <a:lumOff val="50000"/>
                  </a:schemeClr>
                </a:solidFill>
                <a:latin typeface="Arial" pitchFamily="34" charset="0"/>
                <a:cs typeface="Arial" pitchFamily="34" charset="0"/>
              </a:rPr>
              <a:t>soil</a:t>
            </a:r>
            <a:r>
              <a:rPr lang="fr-FR" sz="1200" b="1" dirty="0">
                <a:solidFill>
                  <a:schemeClr val="tx1">
                    <a:lumMod val="50000"/>
                    <a:lumOff val="50000"/>
                  </a:schemeClr>
                </a:solidFill>
                <a:latin typeface="Arial" pitchFamily="34" charset="0"/>
                <a:cs typeface="Arial" pitchFamily="34" charset="0"/>
              </a:rPr>
              <a:t> data</a:t>
            </a:r>
            <a:endParaRPr lang="fr-FR" sz="1200" b="1" dirty="0">
              <a:solidFill>
                <a:schemeClr val="tx1">
                  <a:lumMod val="50000"/>
                  <a:lumOff val="50000"/>
                </a:schemeClr>
              </a:solidFill>
              <a:latin typeface="Arial" pitchFamily="34" charset="0"/>
              <a:cs typeface="Arial" pitchFamily="34" charset="0"/>
            </a:endParaRPr>
          </a:p>
        </p:txBody>
      </p:sp>
      <p:sp>
        <p:nvSpPr>
          <p:cNvPr id="3" name="Accolade fermante 2"/>
          <p:cNvSpPr/>
          <p:nvPr/>
        </p:nvSpPr>
        <p:spPr>
          <a:xfrm>
            <a:off x="2660650" y="5106988"/>
            <a:ext cx="109538" cy="64452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7422"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17423"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ZoneTexte 12"/>
          <p:cNvSpPr txBox="1">
            <a:spLocks noChangeArrowheads="1"/>
          </p:cNvSpPr>
          <p:nvPr/>
        </p:nvSpPr>
        <p:spPr bwMode="auto">
          <a:xfrm>
            <a:off x="1298575" y="4097338"/>
            <a:ext cx="6769100" cy="584200"/>
          </a:xfrm>
          <a:prstGeom prst="rect">
            <a:avLst/>
          </a:prstGeom>
          <a:noFill/>
          <a:ln w="9525">
            <a:noFill/>
            <a:miter lim="800000"/>
            <a:headEnd/>
            <a:tailEnd/>
          </a:ln>
        </p:spPr>
        <p:txBody>
          <a:bodyPr>
            <a:spAutoFit/>
          </a:bodyPr>
          <a:lstStyle/>
          <a:p>
            <a:r>
              <a:rPr lang="fr-FR" sz="3200" b="1">
                <a:solidFill>
                  <a:schemeClr val="bg1"/>
                </a:solidFill>
                <a:cs typeface="Arial" charset="0"/>
              </a:rPr>
              <a:t>What are our main activities?</a:t>
            </a:r>
          </a:p>
        </p:txBody>
      </p:sp>
      <p:sp>
        <p:nvSpPr>
          <p:cNvPr id="19458" name="ZoneTexte 14"/>
          <p:cNvSpPr txBox="1">
            <a:spLocks noChangeArrowheads="1"/>
          </p:cNvSpPr>
          <p:nvPr/>
        </p:nvSpPr>
        <p:spPr bwMode="auto">
          <a:xfrm>
            <a:off x="827088" y="2849563"/>
            <a:ext cx="2376487" cy="1014412"/>
          </a:xfrm>
          <a:prstGeom prst="rect">
            <a:avLst/>
          </a:prstGeom>
          <a:noFill/>
          <a:ln w="9525">
            <a:noFill/>
            <a:miter lim="800000"/>
            <a:headEnd/>
            <a:tailEnd/>
          </a:ln>
        </p:spPr>
        <p:txBody>
          <a:bodyPr>
            <a:spAutoFit/>
          </a:bodyPr>
          <a:lstStyle/>
          <a:p>
            <a:r>
              <a:rPr lang="fr-FR" sz="6000">
                <a:solidFill>
                  <a:srgbClr val="C5DD01"/>
                </a:solidFill>
                <a:cs typeface="Arial" charset="0"/>
              </a:rPr>
              <a:t>_02</a:t>
            </a:r>
          </a:p>
        </p:txBody>
      </p:sp>
      <p:sp>
        <p:nvSpPr>
          <p:cNvPr id="19459"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19460"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ZoneTexte 5"/>
          <p:cNvSpPr txBox="1">
            <a:spLocks noChangeArrowheads="1"/>
          </p:cNvSpPr>
          <p:nvPr/>
        </p:nvSpPr>
        <p:spPr bwMode="auto">
          <a:xfrm>
            <a:off x="1298575" y="260350"/>
            <a:ext cx="6769100" cy="523875"/>
          </a:xfrm>
          <a:prstGeom prst="rect">
            <a:avLst/>
          </a:prstGeom>
          <a:solidFill>
            <a:schemeClr val="bg1"/>
          </a:solidFill>
          <a:ln w="9525">
            <a:noFill/>
            <a:miter lim="800000"/>
            <a:headEnd/>
            <a:tailEnd/>
          </a:ln>
        </p:spPr>
        <p:txBody>
          <a:bodyPr>
            <a:spAutoFit/>
          </a:bodyPr>
          <a:lstStyle/>
          <a:p>
            <a:r>
              <a:rPr lang="fr-FR" sz="2800" b="1">
                <a:solidFill>
                  <a:srgbClr val="6F9D20"/>
                </a:solidFill>
                <a:cs typeface="Arial" charset="0"/>
              </a:rPr>
              <a:t>The « GIS Sol »</a:t>
            </a:r>
          </a:p>
        </p:txBody>
      </p:sp>
      <p:sp>
        <p:nvSpPr>
          <p:cNvPr id="20482" name="Rectangle 2"/>
          <p:cNvSpPr>
            <a:spLocks noChangeArrowheads="1"/>
          </p:cNvSpPr>
          <p:nvPr/>
        </p:nvSpPr>
        <p:spPr bwMode="auto">
          <a:xfrm>
            <a:off x="0" y="1520825"/>
            <a:ext cx="9144000" cy="838200"/>
          </a:xfrm>
          <a:prstGeom prst="rect">
            <a:avLst/>
          </a:prstGeom>
          <a:noFill/>
          <a:ln w="9525">
            <a:noFill/>
            <a:miter lim="800000"/>
            <a:headEnd/>
            <a:tailEnd/>
          </a:ln>
        </p:spPr>
        <p:txBody>
          <a:bodyPr/>
          <a:lstStyle/>
          <a:p>
            <a:pPr algn="ctr">
              <a:spcAft>
                <a:spcPct val="50000"/>
              </a:spcAft>
            </a:pPr>
            <a:endParaRPr lang="fr-FR" sz="4400" i="1">
              <a:solidFill>
                <a:srgbClr val="FFCC00"/>
              </a:solidFill>
              <a:latin typeface="Monotype Corsiva" pitchFamily="66" charset="0"/>
            </a:endParaRPr>
          </a:p>
        </p:txBody>
      </p:sp>
      <p:sp>
        <p:nvSpPr>
          <p:cNvPr id="20483" name="ZoneTexte 20"/>
          <p:cNvSpPr txBox="1">
            <a:spLocks noChangeArrowheads="1"/>
          </p:cNvSpPr>
          <p:nvPr/>
        </p:nvSpPr>
        <p:spPr bwMode="auto">
          <a:xfrm>
            <a:off x="76200" y="1017588"/>
            <a:ext cx="6265863" cy="955675"/>
          </a:xfrm>
          <a:prstGeom prst="rect">
            <a:avLst/>
          </a:prstGeom>
          <a:noFill/>
          <a:ln w="9525">
            <a:noFill/>
            <a:miter lim="800000"/>
            <a:headEnd/>
            <a:tailEnd/>
          </a:ln>
        </p:spPr>
        <p:txBody>
          <a:bodyPr>
            <a:spAutoFit/>
          </a:bodyPr>
          <a:lstStyle/>
          <a:p>
            <a:r>
              <a:rPr lang="fr-FR" sz="2800" b="1">
                <a:cs typeface="Arial" charset="0"/>
              </a:rPr>
              <a:t>Data on French soils</a:t>
            </a:r>
          </a:p>
          <a:p>
            <a:endParaRPr lang="fr-FR" sz="2800">
              <a:latin typeface="Calibri" pitchFamily="34" charset="0"/>
            </a:endParaRPr>
          </a:p>
        </p:txBody>
      </p:sp>
      <p:sp>
        <p:nvSpPr>
          <p:cNvPr id="20484" name="ZoneTexte 21"/>
          <p:cNvSpPr txBox="1">
            <a:spLocks noChangeArrowheads="1"/>
          </p:cNvSpPr>
          <p:nvPr/>
        </p:nvSpPr>
        <p:spPr bwMode="auto">
          <a:xfrm>
            <a:off x="2295525" y="1671638"/>
            <a:ext cx="6589713" cy="1201737"/>
          </a:xfrm>
          <a:prstGeom prst="rect">
            <a:avLst/>
          </a:prstGeom>
          <a:noFill/>
          <a:ln w="9525">
            <a:noFill/>
            <a:miter lim="800000"/>
            <a:headEnd/>
            <a:tailEnd/>
          </a:ln>
        </p:spPr>
        <p:txBody>
          <a:bodyPr>
            <a:spAutoFit/>
          </a:bodyPr>
          <a:lstStyle/>
          <a:p>
            <a:r>
              <a:rPr lang="fr-FR" b="1">
                <a:cs typeface="Arial" charset="0"/>
                <a:sym typeface="Wingdings" pitchFamily="2" charset="2"/>
              </a:rPr>
              <a:t> </a:t>
            </a:r>
            <a:r>
              <a:rPr lang="fr-FR" b="1">
                <a:cs typeface="Arial" charset="0"/>
              </a:rPr>
              <a:t>Acquired since 2001 by the « Groupement d’Intérêt Scientifique Sol »</a:t>
            </a:r>
          </a:p>
          <a:p>
            <a:endParaRPr lang="fr-FR">
              <a:cs typeface="Arial" charset="0"/>
            </a:endParaRPr>
          </a:p>
        </p:txBody>
      </p:sp>
      <p:grpSp>
        <p:nvGrpSpPr>
          <p:cNvPr id="20485" name="Groupe 11"/>
          <p:cNvGrpSpPr>
            <a:grpSpLocks/>
          </p:cNvGrpSpPr>
          <p:nvPr/>
        </p:nvGrpSpPr>
        <p:grpSpPr bwMode="auto">
          <a:xfrm>
            <a:off x="1274763" y="2557463"/>
            <a:ext cx="4613275" cy="2552700"/>
            <a:chOff x="2579427" y="2511188"/>
            <a:chExt cx="4612943" cy="2552131"/>
          </a:xfrm>
        </p:grpSpPr>
        <p:pic>
          <p:nvPicPr>
            <p:cNvPr id="20491" name="Image 12" descr="ird.jpg"/>
            <p:cNvPicPr>
              <a:picLocks noChangeAspect="1"/>
            </p:cNvPicPr>
            <p:nvPr/>
          </p:nvPicPr>
          <p:blipFill>
            <a:blip r:embed="rId3"/>
            <a:srcRect/>
            <a:stretch>
              <a:fillRect/>
            </a:stretch>
          </p:blipFill>
          <p:spPr bwMode="auto">
            <a:xfrm>
              <a:off x="4658152" y="4133582"/>
              <a:ext cx="1024265" cy="526072"/>
            </a:xfrm>
            <a:prstGeom prst="rect">
              <a:avLst/>
            </a:prstGeom>
            <a:noFill/>
            <a:ln w="9525">
              <a:noFill/>
              <a:miter lim="800000"/>
              <a:headEnd/>
              <a:tailEnd/>
            </a:ln>
          </p:spPr>
        </p:pic>
        <p:pic>
          <p:nvPicPr>
            <p:cNvPr id="20492" name="Image 13" descr="ademe.jpg"/>
            <p:cNvPicPr>
              <a:picLocks noChangeAspect="1"/>
            </p:cNvPicPr>
            <p:nvPr/>
          </p:nvPicPr>
          <p:blipFill>
            <a:blip r:embed="rId4"/>
            <a:srcRect/>
            <a:stretch>
              <a:fillRect/>
            </a:stretch>
          </p:blipFill>
          <p:spPr bwMode="auto">
            <a:xfrm>
              <a:off x="5689054" y="2625825"/>
              <a:ext cx="989112" cy="1083659"/>
            </a:xfrm>
            <a:prstGeom prst="rect">
              <a:avLst/>
            </a:prstGeom>
            <a:noFill/>
            <a:ln w="9525">
              <a:noFill/>
              <a:miter lim="800000"/>
              <a:headEnd/>
              <a:tailEnd/>
            </a:ln>
          </p:spPr>
        </p:pic>
        <p:pic>
          <p:nvPicPr>
            <p:cNvPr id="20493" name="Picture 2" descr="F:\SV MEDDTL Départ\Marion\MEDDTL-bloc marque\Bloc-marque MEDDTL-CMJN.jpg"/>
            <p:cNvPicPr>
              <a:picLocks noChangeAspect="1" noChangeArrowheads="1"/>
            </p:cNvPicPr>
            <p:nvPr/>
          </p:nvPicPr>
          <p:blipFill>
            <a:blip r:embed="rId5"/>
            <a:srcRect/>
            <a:stretch>
              <a:fillRect/>
            </a:stretch>
          </p:blipFill>
          <p:spPr bwMode="auto">
            <a:xfrm>
              <a:off x="4539107" y="2625825"/>
              <a:ext cx="896989" cy="1180631"/>
            </a:xfrm>
            <a:prstGeom prst="rect">
              <a:avLst/>
            </a:prstGeom>
            <a:noFill/>
            <a:ln w="9525">
              <a:noFill/>
              <a:miter lim="800000"/>
              <a:headEnd/>
              <a:tailEnd/>
            </a:ln>
          </p:spPr>
        </p:pic>
        <p:pic>
          <p:nvPicPr>
            <p:cNvPr id="20494" name="Picture 2" descr="D:\Bardy\Présentations\2011 - master Biosphere continentale\3_logo_MINISTERE_AGRICULTURE.png"/>
            <p:cNvPicPr>
              <a:picLocks noChangeAspect="1" noChangeArrowheads="1"/>
            </p:cNvPicPr>
            <p:nvPr/>
          </p:nvPicPr>
          <p:blipFill>
            <a:blip r:embed="rId6"/>
            <a:srcRect/>
            <a:stretch>
              <a:fillRect/>
            </a:stretch>
          </p:blipFill>
          <p:spPr bwMode="auto">
            <a:xfrm>
              <a:off x="3284016" y="2625825"/>
              <a:ext cx="929717" cy="1180631"/>
            </a:xfrm>
            <a:prstGeom prst="rect">
              <a:avLst/>
            </a:prstGeom>
            <a:noFill/>
            <a:ln w="9525">
              <a:noFill/>
              <a:miter lim="800000"/>
              <a:headEnd/>
              <a:tailEnd/>
            </a:ln>
          </p:spPr>
        </p:pic>
        <p:pic>
          <p:nvPicPr>
            <p:cNvPr id="20495" name="Image 9"/>
            <p:cNvPicPr>
              <a:picLocks noChangeAspect="1"/>
            </p:cNvPicPr>
            <p:nvPr/>
          </p:nvPicPr>
          <p:blipFill>
            <a:blip r:embed="rId7"/>
            <a:srcRect/>
            <a:stretch>
              <a:fillRect/>
            </a:stretch>
          </p:blipFill>
          <p:spPr bwMode="auto">
            <a:xfrm>
              <a:off x="3039768" y="4108127"/>
              <a:ext cx="1418212" cy="576982"/>
            </a:xfrm>
            <a:prstGeom prst="rect">
              <a:avLst/>
            </a:prstGeom>
            <a:noFill/>
            <a:ln w="9525">
              <a:noFill/>
              <a:miter lim="800000"/>
              <a:headEnd/>
              <a:tailEnd/>
            </a:ln>
          </p:spPr>
        </p:pic>
        <p:pic>
          <p:nvPicPr>
            <p:cNvPr id="20496" name="Image 10"/>
            <p:cNvPicPr>
              <a:picLocks noChangeAspect="1"/>
            </p:cNvPicPr>
            <p:nvPr/>
          </p:nvPicPr>
          <p:blipFill>
            <a:blip r:embed="rId8"/>
            <a:srcRect/>
            <a:stretch>
              <a:fillRect/>
            </a:stretch>
          </p:blipFill>
          <p:spPr bwMode="auto">
            <a:xfrm>
              <a:off x="5943490" y="3906911"/>
              <a:ext cx="778198" cy="778198"/>
            </a:xfrm>
            <a:prstGeom prst="rect">
              <a:avLst/>
            </a:prstGeom>
            <a:noFill/>
            <a:ln w="9525">
              <a:noFill/>
              <a:miter lim="800000"/>
              <a:headEnd/>
              <a:tailEnd/>
            </a:ln>
          </p:spPr>
        </p:pic>
        <p:sp>
          <p:nvSpPr>
            <p:cNvPr id="20497" name="Rectangle 1"/>
            <p:cNvSpPr>
              <a:spLocks noChangeArrowheads="1"/>
            </p:cNvSpPr>
            <p:nvPr/>
          </p:nvSpPr>
          <p:spPr bwMode="auto">
            <a:xfrm>
              <a:off x="2579427" y="2511188"/>
              <a:ext cx="4612943" cy="2552131"/>
            </a:xfrm>
            <a:prstGeom prst="rect">
              <a:avLst/>
            </a:prstGeom>
            <a:noFill/>
            <a:ln w="28575" algn="ctr">
              <a:solidFill>
                <a:srgbClr val="F2B11E"/>
              </a:solidFill>
              <a:round/>
              <a:headEnd/>
              <a:tailEnd/>
            </a:ln>
          </p:spPr>
          <p:txBody>
            <a:bodyPr/>
            <a:lstStyle/>
            <a:p>
              <a:endParaRPr lang="fr-FR">
                <a:latin typeface="Calibri" pitchFamily="34" charset="0"/>
              </a:endParaRPr>
            </a:p>
          </p:txBody>
        </p:sp>
      </p:grpSp>
      <p:pic>
        <p:nvPicPr>
          <p:cNvPr id="20486" name="Picture 6" descr="logo_ GIS-SO"/>
          <p:cNvPicPr>
            <a:picLocks noChangeAspect="1" noChangeArrowheads="1"/>
          </p:cNvPicPr>
          <p:nvPr/>
        </p:nvPicPr>
        <p:blipFill>
          <a:blip r:embed="rId9"/>
          <a:srcRect/>
          <a:stretch>
            <a:fillRect/>
          </a:stretch>
        </p:blipFill>
        <p:spPr bwMode="auto">
          <a:xfrm>
            <a:off x="449263" y="1812925"/>
            <a:ext cx="1244600" cy="1809750"/>
          </a:xfrm>
          <a:prstGeom prst="rect">
            <a:avLst/>
          </a:prstGeom>
          <a:noFill/>
          <a:ln w="9525">
            <a:noFill/>
            <a:miter lim="800000"/>
            <a:headEnd/>
            <a:tailEnd/>
          </a:ln>
        </p:spPr>
      </p:pic>
      <p:sp>
        <p:nvSpPr>
          <p:cNvPr id="20487" name="ZoneTexte 31"/>
          <p:cNvSpPr txBox="1">
            <a:spLocks noChangeArrowheads="1"/>
          </p:cNvSpPr>
          <p:nvPr/>
        </p:nvSpPr>
        <p:spPr bwMode="auto">
          <a:xfrm>
            <a:off x="6342063" y="3633788"/>
            <a:ext cx="2338387" cy="1323975"/>
          </a:xfrm>
          <a:prstGeom prst="rect">
            <a:avLst/>
          </a:prstGeom>
          <a:noFill/>
          <a:ln w="9525">
            <a:noFill/>
            <a:miter lim="800000"/>
            <a:headEnd/>
            <a:tailEnd/>
          </a:ln>
        </p:spPr>
        <p:txBody>
          <a:bodyPr>
            <a:spAutoFit/>
          </a:bodyPr>
          <a:lstStyle/>
          <a:p>
            <a:r>
              <a:rPr lang="fr-FR" sz="2000" b="1" i="1">
                <a:solidFill>
                  <a:srgbClr val="C00000"/>
                </a:solidFill>
                <a:cs typeface="Arial" charset="0"/>
                <a:sym typeface="Wingdings" pitchFamily="2" charset="2"/>
              </a:rPr>
              <a:t> New agreement</a:t>
            </a:r>
            <a:r>
              <a:rPr lang="fr-FR" sz="2000" b="1" i="1">
                <a:solidFill>
                  <a:srgbClr val="C00000"/>
                </a:solidFill>
                <a:cs typeface="Arial" charset="0"/>
              </a:rPr>
              <a:t> </a:t>
            </a:r>
            <a:br>
              <a:rPr lang="fr-FR" sz="2000" b="1" i="1">
                <a:solidFill>
                  <a:srgbClr val="C00000"/>
                </a:solidFill>
                <a:cs typeface="Arial" charset="0"/>
              </a:rPr>
            </a:br>
            <a:r>
              <a:rPr lang="fr-FR" sz="2000" b="1" i="1">
                <a:solidFill>
                  <a:srgbClr val="C00000"/>
                </a:solidFill>
                <a:cs typeface="Arial" charset="0"/>
              </a:rPr>
              <a:t>(2012-2016)</a:t>
            </a:r>
          </a:p>
          <a:p>
            <a:endParaRPr lang="fr-FR" sz="2000" i="1">
              <a:solidFill>
                <a:srgbClr val="C00000"/>
              </a:solidFill>
              <a:cs typeface="Arial" charset="0"/>
            </a:endParaRPr>
          </a:p>
        </p:txBody>
      </p:sp>
      <p:sp>
        <p:nvSpPr>
          <p:cNvPr id="20488" name="ZoneTexte 21"/>
          <p:cNvSpPr txBox="1">
            <a:spLocks noChangeArrowheads="1"/>
          </p:cNvSpPr>
          <p:nvPr/>
        </p:nvSpPr>
        <p:spPr bwMode="auto">
          <a:xfrm>
            <a:off x="354013" y="5376863"/>
            <a:ext cx="8394700" cy="368300"/>
          </a:xfrm>
          <a:prstGeom prst="rect">
            <a:avLst/>
          </a:prstGeom>
          <a:noFill/>
          <a:ln w="9525">
            <a:noFill/>
            <a:miter lim="800000"/>
            <a:headEnd/>
            <a:tailEnd/>
          </a:ln>
        </p:spPr>
        <p:txBody>
          <a:bodyPr>
            <a:spAutoFit/>
          </a:bodyPr>
          <a:lstStyle/>
          <a:p>
            <a:r>
              <a:rPr lang="fr-FR" b="1">
                <a:cs typeface="Arial" charset="0"/>
                <a:sym typeface="Wingdings" pitchFamily="2" charset="2"/>
              </a:rPr>
              <a:t> InfoSol coordinates French soil survey and monitoring programmes</a:t>
            </a:r>
            <a:endParaRPr lang="fr-FR">
              <a:cs typeface="Arial" charset="0"/>
            </a:endParaRPr>
          </a:p>
        </p:txBody>
      </p:sp>
      <p:sp>
        <p:nvSpPr>
          <p:cNvPr id="20489" name="ZoneTexte 44"/>
          <p:cNvSpPr txBox="1">
            <a:spLocks noChangeArrowheads="1"/>
          </p:cNvSpPr>
          <p:nvPr/>
        </p:nvSpPr>
        <p:spPr bwMode="auto">
          <a:xfrm>
            <a:off x="1298575" y="6469063"/>
            <a:ext cx="4137025" cy="230187"/>
          </a:xfrm>
          <a:prstGeom prst="rect">
            <a:avLst/>
          </a:prstGeom>
          <a:noFill/>
          <a:ln w="9525">
            <a:noFill/>
            <a:miter lim="800000"/>
            <a:headEnd/>
            <a:tailEnd/>
          </a:ln>
        </p:spPr>
        <p:txBody>
          <a:bodyPr>
            <a:spAutoFit/>
          </a:bodyPr>
          <a:lstStyle/>
          <a:p>
            <a:r>
              <a:rPr lang="fr-FR" sz="900" b="1">
                <a:solidFill>
                  <a:schemeClr val="bg1"/>
                </a:solidFill>
                <a:cs typeface="Arial" charset="0"/>
              </a:rPr>
              <a:t>Marion BARDY – Nicolas SABY – Claudy JOLIVET / </a:t>
            </a:r>
            <a:r>
              <a:rPr lang="fr-FR" sz="900" b="1">
                <a:solidFill>
                  <a:srgbClr val="C5DD01"/>
                </a:solidFill>
                <a:cs typeface="Arial" charset="0"/>
              </a:rPr>
              <a:t>InfoSol Unit</a:t>
            </a:r>
          </a:p>
        </p:txBody>
      </p:sp>
      <p:sp>
        <p:nvSpPr>
          <p:cNvPr id="20490" name="ZoneTexte 49"/>
          <p:cNvSpPr txBox="1">
            <a:spLocks noChangeArrowheads="1"/>
          </p:cNvSpPr>
          <p:nvPr/>
        </p:nvSpPr>
        <p:spPr bwMode="auto">
          <a:xfrm>
            <a:off x="7115175" y="6469063"/>
            <a:ext cx="1905000" cy="214312"/>
          </a:xfrm>
          <a:prstGeom prst="rect">
            <a:avLst/>
          </a:prstGeom>
          <a:noFill/>
          <a:ln w="9525">
            <a:noFill/>
            <a:miter lim="800000"/>
            <a:headEnd/>
            <a:tailEnd/>
          </a:ln>
        </p:spPr>
        <p:txBody>
          <a:bodyPr>
            <a:spAutoFit/>
          </a:bodyPr>
          <a:lstStyle/>
          <a:p>
            <a:pPr algn="r"/>
            <a:r>
              <a:rPr lang="fr-FR" sz="800" b="1">
                <a:solidFill>
                  <a:schemeClr val="bg1"/>
                </a:solidFill>
                <a:cs typeface="Arial" charset="0"/>
              </a:rPr>
              <a:t>06 / 06 / 2013</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8.9|17.6|21.|30.8"/>
</p:tagLst>
</file>

<file path=ppt/tags/tag2.xml><?xml version="1.0" encoding="utf-8"?>
<p:tagLst xmlns:a="http://schemas.openxmlformats.org/drawingml/2006/main" xmlns:r="http://schemas.openxmlformats.org/officeDocument/2006/relationships" xmlns:p="http://schemas.openxmlformats.org/presentationml/2006/main">
  <p:tag name="TIMING" val="|22.6|9.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2109</TotalTime>
  <Words>4035</Words>
  <Application>Microsoft Office PowerPoint</Application>
  <PresentationFormat>Affichage à l'écran (4:3)</PresentationFormat>
  <Paragraphs>630</Paragraphs>
  <Slides>44</Slides>
  <Notes>27</Notes>
  <HiddenSlides>0</HiddenSlides>
  <MMClips>0</MMClips>
  <ScaleCrop>false</ScaleCrop>
  <HeadingPairs>
    <vt:vector size="6" baseType="variant">
      <vt:variant>
        <vt:lpstr>Polices utilisées</vt:lpstr>
      </vt:variant>
      <vt:variant>
        <vt:i4>12</vt:i4>
      </vt:variant>
      <vt:variant>
        <vt:lpstr>Modèle de conception</vt:lpstr>
      </vt:variant>
      <vt:variant>
        <vt:i4>4</vt:i4>
      </vt:variant>
      <vt:variant>
        <vt:lpstr>Titres des diapositives</vt:lpstr>
      </vt:variant>
      <vt:variant>
        <vt:i4>44</vt:i4>
      </vt:variant>
    </vt:vector>
  </HeadingPairs>
  <TitlesOfParts>
    <vt:vector size="60" baseType="lpstr">
      <vt:lpstr>Arial</vt:lpstr>
      <vt:lpstr>Calibri</vt:lpstr>
      <vt:lpstr>Wingdings</vt:lpstr>
      <vt:lpstr>Arial Narrow</vt:lpstr>
      <vt:lpstr>ＭＳ Ｐゴシック</vt:lpstr>
      <vt:lpstr>Monotype Corsiva</vt:lpstr>
      <vt:lpstr>Trebuchet MS</vt:lpstr>
      <vt:lpstr>Verdana</vt:lpstr>
      <vt:lpstr>Tahoma</vt:lpstr>
      <vt:lpstr>Times New Roman</vt:lpstr>
      <vt:lpstr>Lucida Sans Unicode</vt:lpstr>
      <vt:lpstr>Comic Sans MS</vt:lpstr>
      <vt:lpstr>Thème Office</vt:lpstr>
      <vt:lpstr>Thème Office</vt:lpstr>
      <vt:lpstr>Thème Office</vt: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Maison</dc:creator>
  <cp:lastModifiedBy>jolivet</cp:lastModifiedBy>
  <cp:revision>90</cp:revision>
  <dcterms:created xsi:type="dcterms:W3CDTF">2013-02-12T09:22:20Z</dcterms:created>
  <dcterms:modified xsi:type="dcterms:W3CDTF">2013-06-06T08:22:05Z</dcterms:modified>
</cp:coreProperties>
</file>