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handoutMasterIdLst>
    <p:handoutMasterId r:id="rId21"/>
  </p:handoutMasterIdLst>
  <p:sldIdLst>
    <p:sldId id="257" r:id="rId4"/>
    <p:sldId id="258" r:id="rId5"/>
    <p:sldId id="272" r:id="rId6"/>
    <p:sldId id="270" r:id="rId7"/>
    <p:sldId id="259" r:id="rId8"/>
    <p:sldId id="278" r:id="rId9"/>
    <p:sldId id="276" r:id="rId10"/>
    <p:sldId id="260" r:id="rId11"/>
    <p:sldId id="265" r:id="rId12"/>
    <p:sldId id="266" r:id="rId13"/>
    <p:sldId id="277" r:id="rId14"/>
    <p:sldId id="263" r:id="rId15"/>
    <p:sldId id="273" r:id="rId16"/>
    <p:sldId id="279" r:id="rId17"/>
    <p:sldId id="280" r:id="rId18"/>
    <p:sldId id="281" r:id="rId19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B7633-43B8-4C9D-A060-863CFF13C96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19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9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85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1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73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65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8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41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0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9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67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1704" y="116632"/>
            <a:ext cx="6122744" cy="208823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élection participative sur feuillus précieux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fr-FR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Intérêt des témoins récurrents pour estimer les valeurs des arbres</a:t>
            </a:r>
            <a:endParaRPr lang="fr-FR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579948"/>
            <a:ext cx="3456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Frédérique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Santi</a:t>
            </a:r>
            <a:r>
              <a:rPr lang="fr-FR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Jonathan  </a:t>
            </a:r>
            <a:r>
              <a:rPr lang="fr-FR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Migeot</a:t>
            </a:r>
            <a:endParaRPr lang="fr-FR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5"/>
            <a:ext cx="2304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UR 0588 Centre Val de Loire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6103057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3940" y="615350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Réunion</a:t>
            </a:r>
            <a:r>
              <a:rPr lang="en-US" sz="1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SPEAL 25 </a:t>
            </a:r>
            <a:r>
              <a:rPr lang="en-US" sz="14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sept</a:t>
            </a:r>
            <a:r>
              <a:rPr lang="en-US" sz="1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2013</a:t>
            </a:r>
            <a:endParaRPr lang="fr-FR" sz="14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12" y="6142461"/>
            <a:ext cx="1727952" cy="7155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093296"/>
            <a:ext cx="156230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" y="692696"/>
            <a:ext cx="8830816" cy="40324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600" dirty="0"/>
              <a:t>Peut-on détecter les </a:t>
            </a:r>
            <a:r>
              <a:rPr lang="fr-FR" sz="3600" dirty="0" smtClean="0"/>
              <a:t>3 </a:t>
            </a:r>
            <a:r>
              <a:rPr lang="fr-FR" sz="3600" dirty="0"/>
              <a:t>meilleurs </a:t>
            </a:r>
            <a:r>
              <a:rPr lang="fr-FR" sz="3600" dirty="0" smtClean="0"/>
              <a:t>(soit 1/100) </a:t>
            </a:r>
          </a:p>
          <a:p>
            <a:pPr marL="0" indent="0">
              <a:buNone/>
            </a:pPr>
            <a:r>
              <a:rPr lang="fr-FR" sz="3600" dirty="0" smtClean="0"/>
              <a:t>avec </a:t>
            </a:r>
            <a:r>
              <a:rPr lang="fr-FR" sz="3600" dirty="0"/>
              <a:t>une </a:t>
            </a:r>
            <a:r>
              <a:rPr lang="fr-FR" sz="3600" dirty="0" smtClean="0"/>
              <a:t>faible </a:t>
            </a:r>
            <a:r>
              <a:rPr lang="fr-FR" sz="3600" dirty="0"/>
              <a:t>densité </a:t>
            </a:r>
            <a:r>
              <a:rPr lang="fr-FR" sz="3600" dirty="0" smtClean="0"/>
              <a:t>d’arbres ?</a:t>
            </a:r>
          </a:p>
          <a:p>
            <a:pPr marL="0" indent="0">
              <a:buNone/>
            </a:pPr>
            <a:endParaRPr lang="fr-FR" sz="4200" dirty="0" smtClean="0"/>
          </a:p>
          <a:p>
            <a:pPr marL="0" indent="0">
              <a:buNone/>
            </a:pPr>
            <a:r>
              <a:rPr lang="fr-FR" dirty="0" smtClean="0"/>
              <a:t>52 plants testés /ha</a:t>
            </a:r>
          </a:p>
          <a:p>
            <a:pPr marL="0" indent="0">
              <a:buNone/>
            </a:pPr>
            <a:r>
              <a:rPr lang="fr-FR" dirty="0" smtClean="0"/>
              <a:t>4 à 9 plants de témoin /ha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2 tirages de 1 arbre testé / 10</a:t>
            </a:r>
            <a:endParaRPr lang="fr-FR" dirty="0"/>
          </a:p>
          <a:p>
            <a:pPr lvl="4"/>
            <a:endParaRPr lang="fr-FR" sz="1100" dirty="0"/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tirage ok</a:t>
            </a:r>
          </a:p>
          <a:p>
            <a:pPr lvl="1"/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tirage, 2/3 ok</a:t>
            </a:r>
            <a:endParaRPr lang="fr-FR" dirty="0"/>
          </a:p>
          <a:p>
            <a:pPr marL="914400" lvl="2" indent="0">
              <a:buNone/>
            </a:pPr>
            <a:r>
              <a:rPr lang="fr-FR" sz="1100" dirty="0"/>
              <a:t>			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B050"/>
                </a:solidFill>
              </a:rPr>
              <a:t>Résultats</a:t>
            </a:r>
            <a:endParaRPr lang="fr-FR" sz="3600" dirty="0">
              <a:solidFill>
                <a:srgbClr val="00B05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38325"/>
            <a:ext cx="3096344" cy="49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9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034682"/>
          </a:xfrm>
        </p:spPr>
        <p:txBody>
          <a:bodyPr>
            <a:normAutofit/>
          </a:bodyPr>
          <a:lstStyle/>
          <a:p>
            <a:pPr algn="l"/>
            <a:r>
              <a:rPr lang="fr-FR" sz="3200" dirty="0" smtClean="0">
                <a:solidFill>
                  <a:srgbClr val="00B050"/>
                </a:solidFill>
              </a:rPr>
              <a:t>Conclusion : </a:t>
            </a:r>
            <a:br>
              <a:rPr lang="fr-FR" sz="3200" dirty="0" smtClean="0">
                <a:solidFill>
                  <a:srgbClr val="00B050"/>
                </a:solidFill>
              </a:rPr>
            </a:br>
            <a:r>
              <a:rPr lang="fr-FR" sz="32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fr-FR" sz="3200" dirty="0" smtClean="0">
                <a:solidFill>
                  <a:srgbClr val="00B050"/>
                </a:solidFill>
              </a:rPr>
              <a:t>pas de problème pour évaluer croissance du merisier avec des témoins merisier </a:t>
            </a:r>
            <a:br>
              <a:rPr lang="fr-FR" sz="3200" dirty="0" smtClean="0">
                <a:solidFill>
                  <a:srgbClr val="00B050"/>
                </a:solidFill>
              </a:rPr>
            </a:br>
            <a:r>
              <a:rPr lang="fr-FR" sz="3200" dirty="0">
                <a:solidFill>
                  <a:srgbClr val="00B050"/>
                </a:solidFill>
              </a:rPr>
              <a:t>	</a:t>
            </a:r>
            <a:r>
              <a:rPr lang="fr-FR" sz="3200" dirty="0" smtClean="0">
                <a:solidFill>
                  <a:srgbClr val="00B050"/>
                </a:solidFill>
              </a:rPr>
              <a:t>si plan de la plantation, </a:t>
            </a:r>
            <a:br>
              <a:rPr lang="fr-FR" sz="3200" dirty="0" smtClean="0">
                <a:solidFill>
                  <a:srgbClr val="00B050"/>
                </a:solidFill>
              </a:rPr>
            </a:br>
            <a:r>
              <a:rPr lang="fr-FR" sz="3200" dirty="0">
                <a:solidFill>
                  <a:srgbClr val="00B050"/>
                </a:solidFill>
              </a:rPr>
              <a:t>	</a:t>
            </a:r>
            <a:r>
              <a:rPr lang="fr-FR" sz="3200" dirty="0" smtClean="0">
                <a:solidFill>
                  <a:srgbClr val="00B050"/>
                </a:solidFill>
              </a:rPr>
              <a:t>quand moyenne diamètre = 12 cm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>
                <a:solidFill>
                  <a:srgbClr val="C00000"/>
                </a:solidFill>
              </a:rPr>
              <a:t>Peut-on utiliser ces témoins pour une autre espèce, pour laquelle on ne dispose pas de témoins ? </a:t>
            </a:r>
            <a:endParaRPr lang="fr-F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1500" y="163250"/>
            <a:ext cx="8964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C00000"/>
                </a:solidFill>
              </a:rPr>
              <a:t>Test de provenances de frênes </a:t>
            </a:r>
          </a:p>
          <a:p>
            <a:pPr algn="ctr"/>
            <a:r>
              <a:rPr lang="fr-FR" sz="3200" dirty="0" err="1" smtClean="0">
                <a:solidFill>
                  <a:srgbClr val="C00000"/>
                </a:solidFill>
              </a:rPr>
              <a:t>co-planté</a:t>
            </a:r>
            <a:r>
              <a:rPr lang="fr-FR" sz="3200" dirty="0" smtClean="0">
                <a:solidFill>
                  <a:srgbClr val="C00000"/>
                </a:solidFill>
              </a:rPr>
              <a:t> de cultivars de merisier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1"/>
            <a:ext cx="6120680" cy="559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240467"/>
            <a:ext cx="3240360" cy="451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9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76672"/>
            <a:ext cx="8820472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Analyse spatiale tenant compte des</a:t>
            </a:r>
            <a:endParaRPr lang="fr-FR" sz="2400" dirty="0"/>
          </a:p>
          <a:p>
            <a:pPr lvl="1"/>
            <a:r>
              <a:rPr lang="fr-FR" sz="2400" dirty="0" smtClean="0"/>
              <a:t>provenances </a:t>
            </a:r>
            <a:r>
              <a:rPr lang="fr-FR" sz="2400" dirty="0"/>
              <a:t>des </a:t>
            </a:r>
            <a:r>
              <a:rPr lang="fr-FR" sz="2400" dirty="0" smtClean="0"/>
              <a:t>frênes sans </a:t>
            </a:r>
            <a:r>
              <a:rPr lang="fr-FR" sz="2400" dirty="0"/>
              <a:t>merisiers </a:t>
            </a:r>
            <a:r>
              <a:rPr lang="fr-FR" sz="2400" dirty="0" smtClean="0"/>
              <a:t>(analyse classique</a:t>
            </a:r>
            <a:r>
              <a:rPr lang="fr-FR" sz="2400" dirty="0"/>
              <a:t> </a:t>
            </a:r>
            <a:r>
              <a:rPr lang="fr-FR" sz="2400" dirty="0" smtClean="0"/>
              <a:t>) ou </a:t>
            </a:r>
            <a:endParaRPr lang="fr-FR" sz="2400" dirty="0"/>
          </a:p>
          <a:p>
            <a:pPr lvl="1"/>
            <a:r>
              <a:rPr lang="fr-FR" sz="2400" dirty="0"/>
              <a:t>f</a:t>
            </a:r>
            <a:r>
              <a:rPr lang="fr-FR" sz="2400" dirty="0" smtClean="0"/>
              <a:t>rênes avec un témoin merisier</a:t>
            </a:r>
            <a:endParaRPr lang="fr-FR" sz="2400" i="1" dirty="0" smtClean="0"/>
          </a:p>
          <a:p>
            <a:pPr marL="0" indent="0">
              <a:buNone/>
            </a:pPr>
            <a:r>
              <a:rPr lang="fr-FR" sz="2400" dirty="0" smtClean="0"/>
              <a:t>Bonne adéquation des valeurs estimées des circonférences à 10 ans</a:t>
            </a:r>
            <a:endParaRPr lang="fr-FR" sz="24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C00000"/>
                </a:solidFill>
              </a:rPr>
              <a:t>Résultats</a:t>
            </a:r>
            <a:endParaRPr lang="fr-FR" sz="3200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6408712" cy="384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83"/>
          <p:cNvSpPr txBox="1">
            <a:spLocks noChangeArrowheads="1"/>
          </p:cNvSpPr>
          <p:nvPr/>
        </p:nvSpPr>
        <p:spPr bwMode="auto">
          <a:xfrm>
            <a:off x="231775" y="995363"/>
            <a:ext cx="7122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Cas standard : 1 élément testé par ligne (pas de relevé d’étiquettes)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Motif de base : 1 témoin récurrent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/>
                <a:latin typeface="Arial" pitchFamily="34" charset="0"/>
                <a:cs typeface="Arial" pitchFamily="34" charset="0"/>
                <a:sym typeface="Wingdings 2" pitchFamily="18" charset="2"/>
              </a:rPr>
              <a:t>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entouré de plants testés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01944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/>
              <a:t>Intégrer des témoins dans une plantation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073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90008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67544" y="562670"/>
            <a:ext cx="8229600" cy="346050"/>
          </a:xfrm>
        </p:spPr>
        <p:txBody>
          <a:bodyPr>
            <a:noAutofit/>
          </a:bodyPr>
          <a:lstStyle/>
          <a:p>
            <a:r>
              <a:rPr lang="fr-FR" sz="3200" dirty="0" smtClean="0"/>
              <a:t>Si les conditions </a:t>
            </a:r>
            <a:r>
              <a:rPr lang="fr-FR" sz="3200" dirty="0" err="1" smtClean="0"/>
              <a:t>pédo-climatiques</a:t>
            </a:r>
            <a:r>
              <a:rPr lang="fr-FR" sz="3200" dirty="0" smtClean="0"/>
              <a:t> sont compatibles, le merisier peut servir de témoin aux autres espèces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41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E:\Jonathan\Mes Documents\Plantation Gascuel\P101000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238" cy="6858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836712"/>
            <a:ext cx="9108504" cy="4752528"/>
          </a:xfrm>
          <a:prstGeom prst="rect">
            <a:avLst/>
          </a:prstGeom>
          <a:ln w="9525">
            <a:noFill/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prstClr val="black"/>
                </a:solidFill>
              </a:rPr>
              <a:t>Contexte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Développement de </a:t>
            </a:r>
            <a:r>
              <a:rPr lang="fr-FR" dirty="0" smtClean="0">
                <a:solidFill>
                  <a:prstClr val="black"/>
                </a:solidFill>
              </a:rPr>
              <a:t>l’agroforesterie avec des densités de plantation extrêmement faibles 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Faire face au réchauffement climatique en forêts comme en alignements : sylviculture dynamique et bonnes variétés</a:t>
            </a:r>
          </a:p>
          <a:p>
            <a:pPr lvl="3">
              <a:buFont typeface="Wingdings" pitchFamily="2" charset="2"/>
              <a:buChar char="ü"/>
              <a:defRPr/>
            </a:pPr>
            <a:endParaRPr lang="fr-FR" sz="1500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Problèmes : </a:t>
            </a:r>
          </a:p>
          <a:p>
            <a:pPr lvl="2">
              <a:buFont typeface="Wingdings" pitchFamily="2" charset="2"/>
              <a:buChar char="ü"/>
              <a:defRPr/>
            </a:pPr>
            <a:r>
              <a:rPr lang="fr-FR" dirty="0" smtClean="0">
                <a:solidFill>
                  <a:prstClr val="black"/>
                </a:solidFill>
              </a:rPr>
              <a:t>Pas de qualité </a:t>
            </a:r>
            <a:r>
              <a:rPr lang="fr-FR" dirty="0">
                <a:solidFill>
                  <a:prstClr val="black"/>
                </a:solidFill>
              </a:rPr>
              <a:t>génétique </a:t>
            </a:r>
            <a:r>
              <a:rPr lang="fr-FR" dirty="0" smtClean="0">
                <a:solidFill>
                  <a:prstClr val="black"/>
                </a:solidFill>
              </a:rPr>
              <a:t>des </a:t>
            </a:r>
            <a:r>
              <a:rPr lang="fr-FR" dirty="0">
                <a:solidFill>
                  <a:prstClr val="black"/>
                </a:solidFill>
              </a:rPr>
              <a:t>plants forestiers disponibles pour la plupart des espèces (issus de matériel </a:t>
            </a:r>
            <a:r>
              <a:rPr lang="fr-FR" dirty="0" smtClean="0">
                <a:solidFill>
                  <a:prstClr val="black"/>
                </a:solidFill>
              </a:rPr>
              <a:t>sauvage, pas de sélection)</a:t>
            </a:r>
            <a:endParaRPr lang="fr-FR" dirty="0">
              <a:solidFill>
                <a:prstClr val="black"/>
              </a:solidFill>
            </a:endParaRPr>
          </a:p>
          <a:p>
            <a:pPr lvl="2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Programmes de sélection classiques coûteux et longs, impossible </a:t>
            </a:r>
          </a:p>
          <a:p>
            <a:pPr marL="2286000" lvl="5" indent="0">
              <a:buNone/>
              <a:defRPr/>
            </a:pPr>
            <a:endParaRPr lang="fr-FR" sz="1300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Une solution possible : </a:t>
            </a:r>
            <a:r>
              <a:rPr lang="fr-FR" u="sng" dirty="0" smtClean="0">
                <a:solidFill>
                  <a:prstClr val="black"/>
                </a:solidFill>
              </a:rPr>
              <a:t>la sélection participative</a:t>
            </a:r>
          </a:p>
        </p:txBody>
      </p:sp>
    </p:spTree>
    <p:extLst>
      <p:ext uri="{BB962C8B-B14F-4D97-AF65-F5344CB8AC3E}">
        <p14:creationId xmlns:p14="http://schemas.microsoft.com/office/powerpoint/2010/main" val="3299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568863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/>
              <a:t>Témoin </a:t>
            </a:r>
            <a:r>
              <a:rPr lang="fr-FR" b="1" dirty="0" smtClean="0"/>
              <a:t>récurrent</a:t>
            </a:r>
          </a:p>
          <a:p>
            <a:pPr marL="0" indent="0" algn="ctr">
              <a:buNone/>
            </a:pPr>
            <a:endParaRPr lang="fr-FR" dirty="0"/>
          </a:p>
          <a:p>
            <a:pPr lvl="1" algn="just"/>
            <a:r>
              <a:rPr lang="fr-FR" dirty="0"/>
              <a:t>Sert de référence pour évaluer par comparaison les performances des arbres que l’on place à </a:t>
            </a:r>
            <a:r>
              <a:rPr lang="fr-FR" dirty="0" smtClean="0"/>
              <a:t>proximité</a:t>
            </a:r>
          </a:p>
          <a:p>
            <a:pPr lvl="3" algn="just"/>
            <a:endParaRPr lang="fr-FR" sz="1100" dirty="0"/>
          </a:p>
          <a:p>
            <a:pPr lvl="1" algn="just"/>
            <a:r>
              <a:rPr lang="fr-FR" dirty="0"/>
              <a:t>Stable génétiquement, donc multiplié par voie végétative, pour  contrôler  les  variations  spatiales  des  conditions  </a:t>
            </a:r>
            <a:r>
              <a:rPr lang="fr-FR" dirty="0" smtClean="0"/>
              <a:t>pédoclimatiques</a:t>
            </a:r>
          </a:p>
          <a:p>
            <a:pPr lvl="3" algn="just"/>
            <a:endParaRPr lang="fr-FR" sz="1100" dirty="0"/>
          </a:p>
          <a:p>
            <a:pPr lvl="1" algn="just"/>
            <a:r>
              <a:rPr lang="fr-FR" dirty="0"/>
              <a:t>La récurrence permet de </a:t>
            </a:r>
            <a:r>
              <a:rPr lang="fr-FR" dirty="0" smtClean="0"/>
              <a:t>faire les </a:t>
            </a:r>
            <a:r>
              <a:rPr lang="fr-FR" dirty="0"/>
              <a:t>comparaisons sur le site et entre les </a:t>
            </a:r>
            <a:r>
              <a:rPr lang="fr-FR" dirty="0" smtClean="0"/>
              <a:t>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>
            <a:noAutofit/>
          </a:bodyPr>
          <a:lstStyle/>
          <a:p>
            <a:r>
              <a:rPr lang="fr-FR" sz="3200" b="1" dirty="0"/>
              <a:t>C</a:t>
            </a:r>
            <a:r>
              <a:rPr lang="fr-FR" sz="3200" b="1" dirty="0" smtClean="0"/>
              <a:t>omment estimer les valeurs individuelles des arbres plantés, si sélection participative ?</a:t>
            </a:r>
            <a:endParaRPr lang="fr-FR" sz="32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112568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Comment repérer les individus ayant la plus forte croissance sans être abusé par la variabilité du terrain sachant que</a:t>
            </a:r>
          </a:p>
          <a:p>
            <a:pPr lvl="2"/>
            <a:r>
              <a:rPr lang="fr-FR" dirty="0"/>
              <a:t>l</a:t>
            </a:r>
            <a:r>
              <a:rPr lang="fr-FR" dirty="0" smtClean="0"/>
              <a:t>’organisation </a:t>
            </a:r>
            <a:r>
              <a:rPr lang="fr-FR" dirty="0"/>
              <a:t>des plantations </a:t>
            </a:r>
            <a:r>
              <a:rPr lang="fr-FR" dirty="0" smtClean="0"/>
              <a:t>est simplifiée</a:t>
            </a:r>
            <a:endParaRPr lang="fr-FR" dirty="0"/>
          </a:p>
          <a:p>
            <a:pPr lvl="2"/>
            <a:r>
              <a:rPr lang="fr-FR" dirty="0" smtClean="0"/>
              <a:t>la </a:t>
            </a:r>
            <a:r>
              <a:rPr lang="fr-FR" dirty="0"/>
              <a:t>densité </a:t>
            </a:r>
            <a:r>
              <a:rPr lang="fr-FR" dirty="0" smtClean="0"/>
              <a:t>d’arbres peut </a:t>
            </a:r>
            <a:r>
              <a:rPr lang="fr-FR" dirty="0"/>
              <a:t>être faible</a:t>
            </a:r>
          </a:p>
          <a:p>
            <a:pPr lvl="2"/>
            <a:r>
              <a:rPr lang="fr-FR" dirty="0" smtClean="0"/>
              <a:t>la </a:t>
            </a:r>
            <a:r>
              <a:rPr lang="fr-FR" dirty="0"/>
              <a:t>proportion de plants témoins </a:t>
            </a:r>
            <a:r>
              <a:rPr lang="fr-FR" dirty="0" smtClean="0"/>
              <a:t>peut </a:t>
            </a:r>
            <a:r>
              <a:rPr lang="fr-FR" dirty="0"/>
              <a:t>être </a:t>
            </a:r>
            <a:r>
              <a:rPr lang="fr-FR" dirty="0" smtClean="0"/>
              <a:t>faible</a:t>
            </a:r>
          </a:p>
          <a:p>
            <a:pPr lvl="2"/>
            <a:endParaRPr lang="fr-FR" sz="1500" dirty="0"/>
          </a:p>
          <a:p>
            <a:pPr lvl="1"/>
            <a:r>
              <a:rPr lang="fr-FR" dirty="0" smtClean="0"/>
              <a:t>Des </a:t>
            </a:r>
            <a:r>
              <a:rPr lang="fr-FR" dirty="0"/>
              <a:t>cultivars de merisiers utilisés comme témoins récurrents sont-ils efficaces </a:t>
            </a:r>
            <a:r>
              <a:rPr lang="fr-FR" dirty="0" smtClean="0"/>
              <a:t>quand on veut choisir les </a:t>
            </a:r>
            <a:r>
              <a:rPr lang="fr-FR" dirty="0"/>
              <a:t>meilleurs </a:t>
            </a:r>
            <a:r>
              <a:rPr lang="fr-FR" dirty="0" smtClean="0"/>
              <a:t>individus </a:t>
            </a:r>
            <a:r>
              <a:rPr lang="fr-FR" dirty="0"/>
              <a:t>d'une </a:t>
            </a:r>
            <a:r>
              <a:rPr lang="fr-FR" dirty="0" smtClean="0"/>
              <a:t>provenance </a:t>
            </a:r>
            <a:r>
              <a:rPr lang="fr-FR" dirty="0"/>
              <a:t>ou d'un verger à graines, </a:t>
            </a:r>
            <a:r>
              <a:rPr lang="fr-FR" dirty="0" smtClean="0"/>
              <a:t>même s’il s’agit d'une </a:t>
            </a:r>
            <a:r>
              <a:rPr lang="fr-FR" dirty="0"/>
              <a:t>espèce différente </a:t>
            </a:r>
            <a:r>
              <a:rPr lang="fr-FR" dirty="0" smtClean="0"/>
              <a:t>?</a:t>
            </a:r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3269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872"/>
            <a:ext cx="4037614" cy="57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512" y="11663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Test de descendances de merisier, </a:t>
            </a:r>
          </a:p>
          <a:p>
            <a:r>
              <a:rPr lang="fr-FR" sz="2000" dirty="0" err="1" smtClean="0"/>
              <a:t>co-planté</a:t>
            </a:r>
            <a:r>
              <a:rPr lang="fr-FR" sz="2000" dirty="0" smtClean="0"/>
              <a:t> des parents = témoins possibles</a:t>
            </a:r>
            <a:endParaRPr 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5004048" y="0"/>
            <a:ext cx="413995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dirty="0" smtClean="0"/>
          </a:p>
          <a:p>
            <a:pPr marL="0" lvl="1"/>
            <a:r>
              <a:rPr lang="fr-FR" dirty="0" smtClean="0">
                <a:solidFill>
                  <a:srgbClr val="00B050"/>
                </a:solidFill>
              </a:rPr>
              <a:t>DE QUOI DISPOSE-T-ON ?</a:t>
            </a:r>
          </a:p>
          <a:p>
            <a:pPr marL="0" lvl="1"/>
            <a:endParaRPr lang="fr-FR" dirty="0" smtClean="0">
              <a:solidFill>
                <a:srgbClr val="00B050"/>
              </a:solidFill>
            </a:endParaRPr>
          </a:p>
          <a:p>
            <a:pPr marL="0" lvl="1"/>
            <a:r>
              <a:rPr lang="fr-FR" dirty="0" smtClean="0"/>
              <a:t>2303 </a:t>
            </a:r>
            <a:r>
              <a:rPr lang="fr-FR" dirty="0"/>
              <a:t>individus mimant  la descendance en mélange d’un verger à graines  ou d’une provenance </a:t>
            </a:r>
            <a:r>
              <a:rPr lang="fr-FR" dirty="0" smtClean="0"/>
              <a:t>forestière</a:t>
            </a:r>
          </a:p>
          <a:p>
            <a:pPr marL="0" lvl="1"/>
            <a:endParaRPr lang="fr-FR" dirty="0"/>
          </a:p>
          <a:p>
            <a:r>
              <a:rPr lang="fr-FR" dirty="0" smtClean="0"/>
              <a:t>13 témoins possibles, 18 </a:t>
            </a:r>
            <a:r>
              <a:rPr lang="fr-FR" dirty="0"/>
              <a:t>à </a:t>
            </a:r>
            <a:r>
              <a:rPr lang="fr-FR" dirty="0" smtClean="0"/>
              <a:t>42 arbres</a:t>
            </a:r>
          </a:p>
          <a:p>
            <a:r>
              <a:rPr lang="fr-FR" dirty="0" smtClean="0"/>
              <a:t>Soit 0,8 à 1,8 % des arbres testés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r>
              <a:rPr lang="fr-FR" dirty="0" smtClean="0"/>
              <a:t>4m </a:t>
            </a:r>
            <a:r>
              <a:rPr lang="fr-FR" dirty="0"/>
              <a:t>x </a:t>
            </a:r>
            <a:r>
              <a:rPr lang="fr-FR" dirty="0" smtClean="0"/>
              <a:t>4m, échantillonnage pour mimer une densité 10 x plus faible</a:t>
            </a:r>
          </a:p>
          <a:p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irconférences à </a:t>
            </a:r>
            <a:r>
              <a:rPr lang="fr-FR" dirty="0"/>
              <a:t>5, 7 et 10 </a:t>
            </a:r>
            <a:r>
              <a:rPr lang="fr-FR" dirty="0" smtClean="0"/>
              <a:t>ans</a:t>
            </a:r>
          </a:p>
          <a:p>
            <a:endParaRPr lang="fr-FR" dirty="0" smtClean="0">
              <a:solidFill>
                <a:srgbClr val="00B050"/>
              </a:solidFill>
            </a:endParaRPr>
          </a:p>
          <a:p>
            <a:r>
              <a:rPr lang="fr-FR" dirty="0" smtClean="0">
                <a:solidFill>
                  <a:srgbClr val="00B050"/>
                </a:solidFill>
              </a:rPr>
              <a:t>ANALYSES DES CLASSEMENTS ?</a:t>
            </a:r>
          </a:p>
          <a:p>
            <a:endParaRPr lang="fr-FR" dirty="0" smtClean="0">
              <a:solidFill>
                <a:srgbClr val="00B050"/>
              </a:solidFill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Valeurs brutes (on ne tient pas compte des effets du terrain)</a:t>
            </a:r>
            <a:endParaRPr lang="fr-FR" dirty="0"/>
          </a:p>
          <a:p>
            <a:pPr marL="285750" indent="-285750">
              <a:buFont typeface="Wingdings"/>
              <a:buChar char="à"/>
            </a:pPr>
            <a:r>
              <a:rPr lang="fr-FR" dirty="0" smtClean="0"/>
              <a:t>Evaluations des valeurs individuelles avec une méthode d’analyse spatiale</a:t>
            </a:r>
          </a:p>
          <a:p>
            <a:r>
              <a:rPr lang="fr-FR" dirty="0" smtClean="0"/>
              <a:t>Un seul témoin</a:t>
            </a:r>
          </a:p>
          <a:p>
            <a:r>
              <a:rPr lang="fr-FR" dirty="0" smtClean="0"/>
              <a:t>Les 13 parents</a:t>
            </a:r>
          </a:p>
          <a:p>
            <a:r>
              <a:rPr lang="fr-FR" dirty="0" smtClean="0"/>
              <a:t>La composition en familles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1184381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Exemple </a:t>
            </a:r>
            <a:r>
              <a:rPr lang="fr-FR" sz="1600" dirty="0"/>
              <a:t>de </a:t>
            </a:r>
            <a:r>
              <a:rPr lang="fr-FR" sz="1600" dirty="0" smtClean="0"/>
              <a:t>répartition du parent </a:t>
            </a:r>
            <a:r>
              <a:rPr lang="fr-FR" sz="1600" dirty="0"/>
              <a:t>226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116632"/>
            <a:ext cx="4680520" cy="66247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rederique\Doc-INRA\Dropbox\Beaumont\Article beaumont\figure3-beaumont24ans-J.Mige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9172938" cy="687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Jonathan\Mes Documents\Article beaumont\courbes croissance témoin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7257"/>
            <a:ext cx="6840760" cy="509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260648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B050"/>
                </a:solidFill>
              </a:rPr>
              <a:t>A 10 ans, pas de concurrence entre arbres</a:t>
            </a:r>
          </a:p>
          <a:p>
            <a:pPr algn="ctr"/>
            <a:r>
              <a:rPr lang="fr-FR" sz="3200" dirty="0" smtClean="0">
                <a:solidFill>
                  <a:srgbClr val="00B050"/>
                </a:solidFill>
              </a:rPr>
              <a:t>Des témoins potentiels de croissance variable</a:t>
            </a:r>
            <a:endParaRPr lang="fr-FR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B050"/>
                </a:solidFill>
              </a:rPr>
              <a:t>Résultats</a:t>
            </a:r>
            <a:endParaRPr lang="fr-FR" sz="3600" dirty="0">
              <a:solidFill>
                <a:srgbClr val="00B050"/>
              </a:solidFill>
            </a:endParaRPr>
          </a:p>
        </p:txBody>
      </p:sp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251520" y="3789040"/>
            <a:ext cx="8784976" cy="2160240"/>
          </a:xfrm>
        </p:spPr>
        <p:txBody>
          <a:bodyPr>
            <a:normAutofit/>
          </a:bodyPr>
          <a:lstStyle/>
          <a:p>
            <a:pPr lvl="1">
              <a:buFont typeface="Wingdings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Avec un seul témoin faiblement présent, le rang des arbres à tester est quasi aussi bien évalué que si on dispose 	</a:t>
            </a:r>
            <a:r>
              <a:rPr lang="fr-FR" sz="2400" dirty="0" smtClean="0">
                <a:sym typeface="Wingdings" panose="05000000000000000000" pitchFamily="2" charset="2"/>
              </a:rPr>
              <a:t>des 13 parents ou </a:t>
            </a:r>
          </a:p>
          <a:p>
            <a:pPr marL="914400" lvl="2" indent="0">
              <a:buNone/>
            </a:pPr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	de la composition en familles</a:t>
            </a:r>
            <a:endParaRPr lang="fr-FR" sz="1100" dirty="0"/>
          </a:p>
          <a:p>
            <a:pPr marL="457200" lvl="1" indent="0">
              <a:buNone/>
            </a:pPr>
            <a:endParaRPr lang="fr-FR" dirty="0" smtClean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9078567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6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7824" y="764705"/>
            <a:ext cx="6264696" cy="6048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Peut-on détecter les 3 meilleurs (1/1000) avec une forte densité d’arbres / ha ?</a:t>
            </a:r>
          </a:p>
          <a:p>
            <a:pPr marL="457200" lvl="1" indent="0">
              <a:buNone/>
            </a:pPr>
            <a:r>
              <a:rPr lang="fr-FR" sz="2400" dirty="0" smtClean="0"/>
              <a:t>	518 arbres testés /ha, </a:t>
            </a:r>
          </a:p>
          <a:p>
            <a:pPr marL="457200" lvl="1" indent="0">
              <a:buNone/>
            </a:pPr>
            <a:r>
              <a:rPr lang="fr-FR" sz="2400" dirty="0" smtClean="0"/>
              <a:t>	4 à 9 arbres témoin /ha</a:t>
            </a:r>
          </a:p>
          <a:p>
            <a:pPr lvl="4"/>
            <a:endParaRPr lang="fr-FR" sz="1100" dirty="0" smtClean="0"/>
          </a:p>
          <a:p>
            <a:pPr marL="457200" lvl="1" indent="0">
              <a:buNone/>
            </a:pPr>
            <a:r>
              <a:rPr lang="fr-FR" dirty="0" smtClean="0"/>
              <a:t>10 ans</a:t>
            </a:r>
            <a:endParaRPr lang="fr-FR" dirty="0"/>
          </a:p>
          <a:p>
            <a:pPr lvl="2"/>
            <a:r>
              <a:rPr lang="fr-FR" dirty="0" smtClean="0"/>
              <a:t>Ça fonctionne !</a:t>
            </a:r>
          </a:p>
          <a:p>
            <a:pPr marL="914400" lvl="2" indent="0">
              <a:buNone/>
            </a:pPr>
            <a:r>
              <a:rPr lang="fr-FR" sz="1100" dirty="0" smtClean="0"/>
              <a:t>			</a:t>
            </a:r>
          </a:p>
          <a:p>
            <a:pPr marL="457200" lvl="1" indent="0">
              <a:buNone/>
            </a:pPr>
            <a:r>
              <a:rPr lang="fr-FR" dirty="0" smtClean="0"/>
              <a:t>7 ans</a:t>
            </a:r>
          </a:p>
          <a:p>
            <a:pPr lvl="2"/>
            <a:r>
              <a:rPr lang="fr-FR" dirty="0" smtClean="0"/>
              <a:t>Le 1</a:t>
            </a:r>
            <a:r>
              <a:rPr lang="fr-FR" baseline="30000" dirty="0" smtClean="0"/>
              <a:t>er</a:t>
            </a:r>
            <a:r>
              <a:rPr lang="fr-FR" dirty="0" smtClean="0"/>
              <a:t> ressort mais pas 2</a:t>
            </a:r>
            <a:r>
              <a:rPr lang="fr-FR" baseline="30000" dirty="0" smtClean="0"/>
              <a:t>ème</a:t>
            </a:r>
            <a:r>
              <a:rPr lang="fr-FR" dirty="0" smtClean="0"/>
              <a:t> et 3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</a:p>
          <a:p>
            <a:pPr lvl="2"/>
            <a:r>
              <a:rPr lang="fr-FR" dirty="0"/>
              <a:t>D</a:t>
            </a:r>
            <a:r>
              <a:rPr lang="fr-FR" dirty="0" smtClean="0"/>
              <a:t>iscrimination meilleure à 10 ans</a:t>
            </a:r>
          </a:p>
          <a:p>
            <a:pPr lvl="2"/>
            <a:endParaRPr lang="fr-FR" sz="1100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03848" y="44624"/>
            <a:ext cx="5482952" cy="504056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B050"/>
                </a:solidFill>
              </a:rPr>
              <a:t>Résultats</a:t>
            </a:r>
            <a:endParaRPr lang="fr-FR" sz="3600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8956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508</Words>
  <Application>Microsoft Office PowerPoint</Application>
  <PresentationFormat>Affichage à l'écran (4:3)</PresentationFormat>
  <Paragraphs>95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Thème Office</vt:lpstr>
      <vt:lpstr>1_Thème Office</vt:lpstr>
      <vt:lpstr>2_Thème Office</vt:lpstr>
      <vt:lpstr>Sélection participative sur feuillus précieux Intérêt des témoins récurrents pour estimer les valeurs des arbres</vt:lpstr>
      <vt:lpstr>Présentation PowerPoint</vt:lpstr>
      <vt:lpstr>Présentation PowerPoint</vt:lpstr>
      <vt:lpstr>Comment estimer les valeurs individuelles des arbres plantés, si sélection participative ?</vt:lpstr>
      <vt:lpstr>Présentation PowerPoint</vt:lpstr>
      <vt:lpstr>Présentation PowerPoint</vt:lpstr>
      <vt:lpstr>Présentation PowerPoint</vt:lpstr>
      <vt:lpstr>Résultats</vt:lpstr>
      <vt:lpstr>Résultats</vt:lpstr>
      <vt:lpstr>Résultats</vt:lpstr>
      <vt:lpstr>Conclusion :   pas de problème pour évaluer croissance du merisier avec des témoins merisier   si plan de la plantation,   quand moyenne diamètre = 12 cm  Peut-on utiliser ces témoins pour une autre espèce, pour laquelle on ne dispose pas de témoins ? </vt:lpstr>
      <vt:lpstr>Présentation PowerPoint</vt:lpstr>
      <vt:lpstr>Résultats</vt:lpstr>
      <vt:lpstr>Intégrer des témoins dans une plantation</vt:lpstr>
      <vt:lpstr>Si les conditions pédo-climatiques sont compatibles, le merisier peut servir de témoin aux autres espèces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Karine Robineaud</cp:lastModifiedBy>
  <cp:revision>135</cp:revision>
  <cp:lastPrinted>2013-09-09T11:59:45Z</cp:lastPrinted>
  <dcterms:created xsi:type="dcterms:W3CDTF">2013-09-05T12:42:55Z</dcterms:created>
  <dcterms:modified xsi:type="dcterms:W3CDTF">2016-08-25T14:20:31Z</dcterms:modified>
</cp:coreProperties>
</file>