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603825" cy="4248467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768" y="2112"/>
      </p:cViewPr>
      <p:guideLst>
        <p:guide orient="horz" pos="13381"/>
        <p:guide pos="9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1889-88E1-44DC-923A-E46C64577026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685800"/>
            <a:ext cx="2466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35C8A-857D-452B-B136-6A271F51EF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54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95513" y="685800"/>
            <a:ext cx="246697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35C8A-857D-452B-B136-6A271F51EF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7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287" y="13197789"/>
            <a:ext cx="26013252" cy="91066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90574" y="24074649"/>
            <a:ext cx="21422678" cy="108571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85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6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475748" y="10621169"/>
            <a:ext cx="22798785" cy="22627023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68761" y="10621169"/>
            <a:ext cx="67896925" cy="22627023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89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7491" y="27300341"/>
            <a:ext cx="26013252" cy="843792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17491" y="18006820"/>
            <a:ext cx="26013252" cy="92935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2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68761" y="61878142"/>
            <a:ext cx="45347856" cy="17501325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26680" y="61878142"/>
            <a:ext cx="45347853" cy="17501325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9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0192" y="1701357"/>
            <a:ext cx="27543443" cy="708077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30191" y="9509884"/>
            <a:ext cx="13522004" cy="3963266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0191" y="13473150"/>
            <a:ext cx="13522004" cy="2447786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546319" y="9509884"/>
            <a:ext cx="13527316" cy="3963266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546319" y="13473150"/>
            <a:ext cx="13527316" cy="2447786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59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89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95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0193" y="1691520"/>
            <a:ext cx="10068447" cy="719879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65246" y="1691523"/>
            <a:ext cx="17108388" cy="3625949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30193" y="8890316"/>
            <a:ext cx="10068447" cy="2906070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16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8564" y="29739273"/>
            <a:ext cx="18362295" cy="351088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98564" y="3796085"/>
            <a:ext cx="18362295" cy="2549080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98564" y="33250163"/>
            <a:ext cx="18362295" cy="4986046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2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30192" y="1701357"/>
            <a:ext cx="27543443" cy="7080779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30192" y="9913094"/>
            <a:ext cx="27543443" cy="28037922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30192" y="39377003"/>
            <a:ext cx="7140893" cy="226191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F11-E91B-481B-9D22-3A16EDCD40A3}" type="datetimeFigureOut">
              <a:rPr lang="fr-FR" smtClean="0"/>
              <a:t>22/03/2012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456307" y="39377003"/>
            <a:ext cx="9691212" cy="226191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932742" y="39377003"/>
            <a:ext cx="7140893" cy="226191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636E-3535-42A4-8A3B-D332E55FC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ti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à coins arrondis 148"/>
          <p:cNvSpPr/>
          <p:nvPr/>
        </p:nvSpPr>
        <p:spPr>
          <a:xfrm>
            <a:off x="873391" y="39893166"/>
            <a:ext cx="27011782" cy="1430345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à coins arrondis 145"/>
          <p:cNvSpPr/>
          <p:nvPr/>
        </p:nvSpPr>
        <p:spPr>
          <a:xfrm>
            <a:off x="857833" y="37000630"/>
            <a:ext cx="29363598" cy="2568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à coins arrondis 146"/>
          <p:cNvSpPr/>
          <p:nvPr/>
        </p:nvSpPr>
        <p:spPr>
          <a:xfrm>
            <a:off x="13141672" y="20109579"/>
            <a:ext cx="17458906" cy="3450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Rectangle à coins arrondis 1034"/>
          <p:cNvSpPr/>
          <p:nvPr/>
        </p:nvSpPr>
        <p:spPr>
          <a:xfrm>
            <a:off x="13141672" y="15844516"/>
            <a:ext cx="17458906" cy="39944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Rectangle à coins arrondis 143"/>
          <p:cNvSpPr/>
          <p:nvPr/>
        </p:nvSpPr>
        <p:spPr>
          <a:xfrm>
            <a:off x="24279751" y="14165853"/>
            <a:ext cx="6175271" cy="9671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Rectangle à coins arrondis 1033"/>
          <p:cNvSpPr/>
          <p:nvPr/>
        </p:nvSpPr>
        <p:spPr>
          <a:xfrm>
            <a:off x="14281879" y="14261175"/>
            <a:ext cx="7072621" cy="95801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4" t="10337" r="11476" b="58595"/>
          <a:stretch/>
        </p:blipFill>
        <p:spPr>
          <a:xfrm>
            <a:off x="23802322" y="6732170"/>
            <a:ext cx="585495" cy="13504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44015" y="232141"/>
            <a:ext cx="19522993" cy="378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/>
              <a:t>Prédire </a:t>
            </a:r>
            <a:r>
              <a:rPr lang="fr-FR" sz="8000" b="1" dirty="0"/>
              <a:t>l’occurrence des espèces adventices : quelles échelles de temps et d’espace ?</a:t>
            </a:r>
          </a:p>
          <a:p>
            <a:pPr algn="ctr"/>
            <a:endParaRPr lang="fr-FR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05168" y="3019208"/>
            <a:ext cx="13818886" cy="76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Audrey ALIGNIER*, Benoît RICCI &amp; Sandrine PETIT</a:t>
            </a:r>
            <a:endParaRPr lang="fr-F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312" y="3857747"/>
            <a:ext cx="28965699" cy="51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1575" eaLnBrk="0" hangingPunct="0">
              <a:spcBef>
                <a:spcPct val="50000"/>
              </a:spcBef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INRA, UMR 1347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Agroécologie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ECOLDUR BP86510  F-21000 Dijon; * </a:t>
            </a:r>
            <a:r>
              <a:rPr lang="fr-FR" sz="2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audrey.alignier@dijon.inra.fr</a:t>
            </a:r>
            <a:endParaRPr lang="fr-FR" sz="28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LogoINRA-Coul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784" y="519179"/>
            <a:ext cx="4312361" cy="146994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" y="4662862"/>
            <a:ext cx="30603824" cy="9163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cs typeface="Times New Roman" pitchFamily="18" charset="0"/>
              </a:rPr>
              <a:t>Les agroécosystèmes sont des systèmes dynamiques où les pratiques culturales se succèdent.</a:t>
            </a:r>
            <a:endParaRPr lang="fr-F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02087" y="6135345"/>
            <a:ext cx="11988457" cy="558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 smtClean="0"/>
              <a:t>   Comprendre </a:t>
            </a:r>
            <a:r>
              <a:rPr lang="fr-FR" sz="4000" dirty="0"/>
              <a:t>la distribution spatiale des communautés </a:t>
            </a:r>
            <a:r>
              <a:rPr lang="fr-FR" sz="4000" dirty="0" smtClean="0"/>
              <a:t>adventices </a:t>
            </a:r>
            <a:r>
              <a:rPr lang="fr-FR" sz="4000" dirty="0"/>
              <a:t>et les processus écologiques sous-jacents </a:t>
            </a:r>
            <a:r>
              <a:rPr lang="fr-FR" sz="4000" dirty="0" smtClean="0"/>
              <a:t>constitue </a:t>
            </a:r>
            <a:r>
              <a:rPr lang="fr-FR" sz="4000" dirty="0"/>
              <a:t>un enjeu </a:t>
            </a:r>
            <a:r>
              <a:rPr lang="fr-FR" sz="4000" dirty="0" smtClean="0"/>
              <a:t>pour </a:t>
            </a:r>
            <a:r>
              <a:rPr lang="fr-FR" sz="4000" dirty="0"/>
              <a:t>la </a:t>
            </a:r>
            <a:r>
              <a:rPr lang="fr-FR" sz="4000" b="1" dirty="0"/>
              <a:t>gestion intégrée </a:t>
            </a:r>
            <a:r>
              <a:rPr lang="fr-FR" sz="4000" dirty="0" smtClean="0"/>
              <a:t>des agroécosystèmes.</a:t>
            </a:r>
            <a:r>
              <a:rPr lang="fr-FR" sz="4000" dirty="0"/>
              <a:t> </a:t>
            </a:r>
            <a:r>
              <a:rPr lang="fr-FR" sz="4000" dirty="0" smtClean="0"/>
              <a:t>Les </a:t>
            </a:r>
            <a:r>
              <a:rPr lang="fr-FR" sz="4000" b="1" dirty="0" smtClean="0"/>
              <a:t>agroécosystèmes</a:t>
            </a:r>
            <a:r>
              <a:rPr lang="fr-FR" sz="4000" dirty="0" smtClean="0"/>
              <a:t> se caractérisent par une </a:t>
            </a:r>
            <a:r>
              <a:rPr lang="fr-FR" sz="4000" b="1" dirty="0" smtClean="0"/>
              <a:t>succession de cultures </a:t>
            </a:r>
            <a:r>
              <a:rPr lang="fr-FR" sz="4000" b="1" dirty="0"/>
              <a:t>et </a:t>
            </a:r>
            <a:r>
              <a:rPr lang="fr-FR" sz="4000" b="1" dirty="0" smtClean="0"/>
              <a:t>de pratiques</a:t>
            </a:r>
            <a:r>
              <a:rPr lang="fr-FR" sz="4000" dirty="0" smtClean="0"/>
              <a:t>. </a:t>
            </a:r>
            <a:r>
              <a:rPr lang="fr-FR" sz="4000" dirty="0"/>
              <a:t>Bien qu'étudiée le plus souvent en relation avec la culture présente </a:t>
            </a:r>
            <a:r>
              <a:rPr lang="fr-FR" sz="4000" dirty="0" smtClean="0"/>
              <a:t>et à </a:t>
            </a:r>
            <a:r>
              <a:rPr lang="fr-FR" sz="4000" dirty="0"/>
              <a:t>l'</a:t>
            </a:r>
            <a:r>
              <a:rPr lang="fr-FR" sz="4000" b="1" dirty="0"/>
              <a:t>échelle de la parcelle</a:t>
            </a:r>
            <a:r>
              <a:rPr lang="fr-FR" sz="4000" dirty="0"/>
              <a:t>, on peut faire l'hypothèse que la composition de la flore dépend aussi des</a:t>
            </a:r>
            <a:r>
              <a:rPr lang="fr-FR" sz="4000" b="1" dirty="0"/>
              <a:t> pratiques </a:t>
            </a:r>
            <a:r>
              <a:rPr lang="fr-FR" sz="4000" dirty="0"/>
              <a:t>et/ou du </a:t>
            </a:r>
            <a:r>
              <a:rPr lang="fr-FR" sz="4000" b="1" dirty="0"/>
              <a:t>contexte paysager</a:t>
            </a:r>
            <a:r>
              <a:rPr lang="fr-FR" sz="4000" dirty="0" smtClean="0"/>
              <a:t>.</a:t>
            </a:r>
            <a:endParaRPr lang="fr-FR" sz="4000" dirty="0" smtClean="0"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3721" r="4614" b="11420"/>
          <a:stretch/>
        </p:blipFill>
        <p:spPr>
          <a:xfrm>
            <a:off x="628404" y="5765353"/>
            <a:ext cx="7759585" cy="5172582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21618977" y="8091285"/>
            <a:ext cx="866059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2928984" y="7796773"/>
            <a:ext cx="0" cy="5400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4942512" y="7796773"/>
            <a:ext cx="0" cy="5400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6956040" y="7796773"/>
            <a:ext cx="0" cy="5400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8969570" y="7796773"/>
            <a:ext cx="0" cy="5400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724" y="6876682"/>
            <a:ext cx="1151229" cy="109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989" y="6899997"/>
            <a:ext cx="622568" cy="114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672" y="6913185"/>
            <a:ext cx="1151229" cy="109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aalignier.DIJON\AppData\Local\Microsoft\Windows\Temporary Internet Files\Content.IE5\UNS2SVPK\MC90031826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28984" y="9027551"/>
            <a:ext cx="2030001" cy="7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alignier.DIJON\AppData\Local\Microsoft\Windows\Temporary Internet Files\Content.IE5\UNS2SVPK\MC90031826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40669" y="9027551"/>
            <a:ext cx="2030001" cy="7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421" y="8511406"/>
            <a:ext cx="792104" cy="103036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600" y="8838480"/>
            <a:ext cx="792104" cy="103036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231" y="8695915"/>
            <a:ext cx="792104" cy="1030367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26349557" y="8368479"/>
            <a:ext cx="1193053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n-1</a:t>
            </a:r>
            <a:endParaRPr lang="fr-FR" sz="4000" dirty="0" smtClean="0">
              <a:cs typeface="Times New Roman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384547" y="8368479"/>
            <a:ext cx="1193053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n-2</a:t>
            </a:r>
            <a:endParaRPr lang="fr-FR" sz="4000" dirty="0" smtClean="0">
              <a:cs typeface="Times New Roman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2346759" y="8368479"/>
            <a:ext cx="1193053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n-3</a:t>
            </a:r>
            <a:endParaRPr lang="fr-FR" sz="4000" dirty="0" smtClean="0">
              <a:cs typeface="Times New Roman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7777956" y="8419942"/>
            <a:ext cx="2383227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Année n</a:t>
            </a:r>
            <a:endParaRPr lang="fr-FR" sz="40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/>
          <a:stretch/>
        </p:blipFill>
        <p:spPr>
          <a:xfrm>
            <a:off x="108708" y="13225776"/>
            <a:ext cx="12695892" cy="8528979"/>
          </a:xfrm>
          <a:prstGeom prst="rect">
            <a:avLst/>
          </a:prstGeom>
        </p:spPr>
      </p:pic>
      <p:grpSp>
        <p:nvGrpSpPr>
          <p:cNvPr id="1047" name="Groupe 1046"/>
          <p:cNvGrpSpPr/>
          <p:nvPr/>
        </p:nvGrpSpPr>
        <p:grpSpPr>
          <a:xfrm>
            <a:off x="309616" y="19728932"/>
            <a:ext cx="5394809" cy="580351"/>
            <a:chOff x="243460" y="19075965"/>
            <a:chExt cx="5337721" cy="584775"/>
          </a:xfrm>
        </p:grpSpPr>
        <p:sp>
          <p:nvSpPr>
            <p:cNvPr id="32" name="Triangle isocèle 31"/>
            <p:cNvSpPr/>
            <p:nvPr/>
          </p:nvSpPr>
          <p:spPr>
            <a:xfrm>
              <a:off x="450355" y="19097450"/>
              <a:ext cx="278904" cy="41927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43460" y="19075965"/>
              <a:ext cx="5337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/>
                <a:t>Relevé annuel de flore</a:t>
              </a:r>
              <a:endParaRPr lang="fr-FR" sz="3200" dirty="0" smtClean="0">
                <a:cs typeface="Times New Roman" pitchFamily="18" charset="0"/>
              </a:endParaRPr>
            </a:p>
          </p:txBody>
        </p:sp>
      </p:grpSp>
      <p:sp>
        <p:nvSpPr>
          <p:cNvPr id="33" name="Triangle isocèle 32"/>
          <p:cNvSpPr/>
          <p:nvPr/>
        </p:nvSpPr>
        <p:spPr>
          <a:xfrm>
            <a:off x="537175" y="13916548"/>
            <a:ext cx="281887" cy="9417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73389" y="14094920"/>
            <a:ext cx="1514658" cy="5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Nord</a:t>
            </a:r>
            <a:endParaRPr lang="fr-FR" sz="4000" dirty="0" smtClean="0">
              <a:cs typeface="Times New Roman" pitchFamily="18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840754" y="13463793"/>
            <a:ext cx="6443437" cy="119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Fénay</a:t>
            </a:r>
            <a:r>
              <a:rPr lang="fr-FR" sz="3600" dirty="0" smtClean="0"/>
              <a:t>, sud de Dijon </a:t>
            </a:r>
          </a:p>
          <a:p>
            <a:pPr algn="ctr"/>
            <a:r>
              <a:rPr lang="fr-FR" sz="3600" dirty="0" smtClean="0"/>
              <a:t>(</a:t>
            </a:r>
            <a:r>
              <a:rPr lang="en-US" sz="3600" dirty="0"/>
              <a:t>47°13’N, </a:t>
            </a:r>
            <a:r>
              <a:rPr lang="en-US" sz="3600" dirty="0" smtClean="0"/>
              <a:t>5°03’E)</a:t>
            </a:r>
            <a:endParaRPr lang="fr-FR" sz="36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36524" y="21515513"/>
            <a:ext cx="12054262" cy="253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smtClean="0"/>
              <a:t>58 </a:t>
            </a:r>
            <a:r>
              <a:rPr lang="en-US" sz="4000" dirty="0" err="1" smtClean="0"/>
              <a:t>parcelles</a:t>
            </a:r>
            <a:r>
              <a:rPr lang="en-US" sz="4000" dirty="0" smtClean="0"/>
              <a:t> </a:t>
            </a:r>
            <a:r>
              <a:rPr lang="en-US" sz="4000" dirty="0" err="1" smtClean="0"/>
              <a:t>suivies</a:t>
            </a:r>
            <a:r>
              <a:rPr lang="en-US" sz="4000" dirty="0" smtClean="0"/>
              <a:t> </a:t>
            </a:r>
            <a:r>
              <a:rPr lang="en-US" sz="4000" dirty="0" err="1" smtClean="0"/>
              <a:t>annuellement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err="1" smtClean="0"/>
              <a:t>Relevés</a:t>
            </a:r>
            <a:r>
              <a:rPr lang="en-US" sz="4000" dirty="0" smtClean="0"/>
              <a:t> de </a:t>
            </a:r>
            <a:r>
              <a:rPr lang="en-US" sz="4000" dirty="0" err="1" smtClean="0"/>
              <a:t>flore</a:t>
            </a:r>
            <a:r>
              <a:rPr lang="en-US" sz="4000" dirty="0" smtClean="0"/>
              <a:t> 2008-2011, quadrats de 40 x 50 m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Description de </a:t>
            </a:r>
            <a:r>
              <a:rPr lang="en-US" sz="4000" dirty="0" err="1" smtClean="0"/>
              <a:t>toutes</a:t>
            </a:r>
            <a:r>
              <a:rPr lang="en-US" sz="4000" dirty="0" smtClean="0"/>
              <a:t> les bordures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/>
              <a:t>Recensement</a:t>
            </a:r>
            <a:r>
              <a:rPr lang="en-US" sz="4000" dirty="0" smtClean="0"/>
              <a:t> des </a:t>
            </a:r>
            <a:r>
              <a:rPr lang="en-US" sz="4000" dirty="0" err="1" smtClean="0"/>
              <a:t>pratiques</a:t>
            </a:r>
            <a:r>
              <a:rPr lang="en-US" sz="4000" dirty="0" smtClean="0"/>
              <a:t> de </a:t>
            </a:r>
            <a:r>
              <a:rPr lang="en-US" sz="4000" dirty="0" err="1" smtClean="0"/>
              <a:t>gestion</a:t>
            </a:r>
            <a:r>
              <a:rPr lang="en-US" sz="4000" dirty="0" smtClean="0"/>
              <a:t> </a:t>
            </a:r>
            <a:r>
              <a:rPr lang="en-US" sz="4000" dirty="0" err="1" smtClean="0"/>
              <a:t>depuis</a:t>
            </a:r>
            <a:r>
              <a:rPr lang="en-US" sz="4000" dirty="0" smtClean="0"/>
              <a:t> 2004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0605864" y="13605329"/>
            <a:ext cx="4172463" cy="1313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/>
              <a:t>Présence/Absence </a:t>
            </a:r>
          </a:p>
          <a:p>
            <a:pPr algn="ctr"/>
            <a:r>
              <a:rPr lang="fr-FR" sz="4000" dirty="0" smtClean="0"/>
              <a:t>d’une adventice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4050546" y="15908519"/>
            <a:ext cx="6346611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Nb</a:t>
            </a:r>
            <a:r>
              <a:rPr lang="en-US" sz="4000" dirty="0" smtClean="0"/>
              <a:t> de cult. de </a:t>
            </a:r>
            <a:r>
              <a:rPr lang="en-US" sz="4000" dirty="0" err="1" smtClean="0"/>
              <a:t>printemps</a:t>
            </a:r>
            <a:endParaRPr lang="en-US" sz="4000" dirty="0" smtClean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60" y="7207294"/>
            <a:ext cx="823350" cy="1486689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868" flipH="1">
            <a:off x="3923089" y="6932025"/>
            <a:ext cx="870745" cy="2088094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592421" y="8283774"/>
            <a:ext cx="808474" cy="1514044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5258529" y="8136316"/>
            <a:ext cx="2965452" cy="58035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de la bordure ?</a:t>
            </a:r>
            <a:endParaRPr lang="fr-FR" sz="3200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590773" y="5992419"/>
            <a:ext cx="6142213" cy="5803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Influence des parcelles voisines ?</a:t>
            </a:r>
            <a:endParaRPr lang="fr-FR" sz="320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3772957" y="5992419"/>
            <a:ext cx="4624854" cy="580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Succession de cultures</a:t>
            </a:r>
            <a:endParaRPr lang="fr-FR" sz="3200" b="1" dirty="0" smtClean="0">
              <a:cs typeface="Times New Roman" pitchFamily="18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3703485" y="9940671"/>
            <a:ext cx="4763800" cy="580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Succession de pratiques</a:t>
            </a:r>
            <a:endParaRPr lang="fr-FR" sz="3200" b="1" dirty="0" smtClean="0">
              <a:cs typeface="Times New Roman" pitchFamily="18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1110175" y="10780456"/>
            <a:ext cx="6331698" cy="8575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200" b="1" dirty="0" smtClean="0"/>
              <a:t>Quelles échelles d’espace ?</a:t>
            </a:r>
            <a:endParaRPr lang="fr-FR" sz="4200" b="1" dirty="0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8" y="2167771"/>
            <a:ext cx="4608546" cy="1885215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3657410" y="41609365"/>
            <a:ext cx="24496045" cy="641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/>
              <a:t>Ce travail a reçu le soutien financier du 7</a:t>
            </a:r>
            <a:r>
              <a:rPr lang="fr-FR" sz="3600" i="1" baseline="30000" dirty="0" smtClean="0"/>
              <a:t>e</a:t>
            </a:r>
            <a:r>
              <a:rPr lang="fr-FR" sz="3600" i="1" dirty="0" smtClean="0"/>
              <a:t> programme cadre de l’Union Européenne (FP7/ 2007-2013) sous l’agrément n°265865.</a:t>
            </a:r>
            <a:endParaRPr lang="fr-FR" sz="3600" i="1" dirty="0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071" y="40251563"/>
            <a:ext cx="2366694" cy="1890409"/>
          </a:xfrm>
          <a:prstGeom prst="rect">
            <a:avLst/>
          </a:prstGeom>
        </p:spPr>
      </p:pic>
      <p:sp>
        <p:nvSpPr>
          <p:cNvPr id="77" name="Arc 76"/>
          <p:cNvSpPr/>
          <p:nvPr/>
        </p:nvSpPr>
        <p:spPr>
          <a:xfrm>
            <a:off x="19428028" y="16096514"/>
            <a:ext cx="3210322" cy="2394837"/>
          </a:xfrm>
          <a:prstGeom prst="arc">
            <a:avLst>
              <a:gd name="adj1" fmla="val 15452132"/>
              <a:gd name="adj2" fmla="val 201861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Arc 84"/>
          <p:cNvSpPr/>
          <p:nvPr/>
        </p:nvSpPr>
        <p:spPr>
          <a:xfrm rot="914578">
            <a:off x="18146921" y="20437428"/>
            <a:ext cx="3156528" cy="1841807"/>
          </a:xfrm>
          <a:prstGeom prst="arc">
            <a:avLst>
              <a:gd name="adj1" fmla="val 16200000"/>
              <a:gd name="adj2" fmla="val 2042819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Arc 85"/>
          <p:cNvSpPr/>
          <p:nvPr/>
        </p:nvSpPr>
        <p:spPr>
          <a:xfrm flipH="1">
            <a:off x="22630266" y="16014896"/>
            <a:ext cx="3210322" cy="2394837"/>
          </a:xfrm>
          <a:prstGeom prst="arc">
            <a:avLst>
              <a:gd name="adj1" fmla="val 15556292"/>
              <a:gd name="adj2" fmla="val 2051875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14716074" y="14609789"/>
            <a:ext cx="5986677" cy="76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Variables à l’année n</a:t>
            </a:r>
            <a:endParaRPr lang="fr-FR" sz="4400" b="1" dirty="0"/>
          </a:p>
        </p:txBody>
      </p:sp>
      <p:sp>
        <p:nvSpPr>
          <p:cNvPr id="83" name="Rectangle 82"/>
          <p:cNvSpPr/>
          <p:nvPr/>
        </p:nvSpPr>
        <p:spPr>
          <a:xfrm>
            <a:off x="15629283" y="15844517"/>
            <a:ext cx="4491243" cy="2535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>
                <a:solidFill>
                  <a:prstClr val="black"/>
                </a:solidFill>
              </a:rPr>
              <a:t>Culture</a:t>
            </a: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Classes de culture</a:t>
            </a: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Type </a:t>
            </a:r>
            <a:r>
              <a:rPr lang="fr-FR" sz="4000" dirty="0">
                <a:solidFill>
                  <a:prstClr val="black"/>
                </a:solidFill>
              </a:rPr>
              <a:t>de </a:t>
            </a:r>
            <a:r>
              <a:rPr lang="fr-FR" sz="4000" dirty="0" smtClean="0">
                <a:solidFill>
                  <a:prstClr val="black"/>
                </a:solidFill>
              </a:rPr>
              <a:t>culture</a:t>
            </a: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(hiver ou printemps)</a:t>
            </a:r>
            <a:endParaRPr lang="fr-FR" sz="4000" dirty="0">
              <a:solidFill>
                <a:prstClr val="black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24460051" y="14314713"/>
            <a:ext cx="5776636" cy="143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Variables cumulées sur plusieurs  années</a:t>
            </a:r>
            <a:endParaRPr lang="fr-FR" sz="4400" b="1" dirty="0"/>
          </a:p>
        </p:txBody>
      </p:sp>
      <p:sp>
        <p:nvSpPr>
          <p:cNvPr id="96" name="Rectangle 95"/>
          <p:cNvSpPr/>
          <p:nvPr/>
        </p:nvSpPr>
        <p:spPr>
          <a:xfrm>
            <a:off x="18082739" y="18525572"/>
            <a:ext cx="2027128" cy="1313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Labour</a:t>
            </a: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IFT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5011574" y="18525572"/>
            <a:ext cx="3697501" cy="1313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Labour cumulé</a:t>
            </a: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IFT cumulé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5626972" y="20077648"/>
            <a:ext cx="4217438" cy="702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Type de bordures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4298380" y="21654163"/>
            <a:ext cx="6768263" cy="1313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Labour</a:t>
            </a:r>
            <a:r>
              <a:rPr lang="fr-FR" sz="4000" dirty="0">
                <a:solidFill>
                  <a:prstClr val="black"/>
                </a:solidFill>
              </a:rPr>
              <a:t> des parcelles voisines </a:t>
            </a:r>
            <a:endParaRPr lang="fr-FR" sz="4000" dirty="0" smtClean="0">
              <a:solidFill>
                <a:prstClr val="black"/>
              </a:solidFill>
            </a:endParaRP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IFT des parcelles voisines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5076584" y="21348714"/>
            <a:ext cx="4811125" cy="1924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Labour</a:t>
            </a:r>
            <a:r>
              <a:rPr lang="fr-FR" sz="4000" dirty="0">
                <a:solidFill>
                  <a:prstClr val="black"/>
                </a:solidFill>
              </a:rPr>
              <a:t> </a:t>
            </a:r>
            <a:r>
              <a:rPr lang="fr-FR" sz="4000" dirty="0" smtClean="0">
                <a:solidFill>
                  <a:prstClr val="black"/>
                </a:solidFill>
              </a:rPr>
              <a:t>cumulé </a:t>
            </a: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+ IFT cumulé </a:t>
            </a:r>
          </a:p>
          <a:p>
            <a:pPr lvl="0"/>
            <a:r>
              <a:rPr lang="fr-FR" sz="4000" dirty="0" smtClean="0">
                <a:solidFill>
                  <a:prstClr val="black"/>
                </a:solidFill>
              </a:rPr>
              <a:t>des parcelles voisines </a:t>
            </a:r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12035130" y="17480385"/>
            <a:ext cx="3311950" cy="77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/>
              <a:t>Echelle locale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20047748" y="17703512"/>
            <a:ext cx="4990783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Modèle</a:t>
            </a:r>
            <a:r>
              <a:rPr lang="en-US" sz="4000" dirty="0" smtClean="0"/>
              <a:t> </a:t>
            </a:r>
          </a:p>
        </p:txBody>
      </p:sp>
      <p:cxnSp>
        <p:nvCxnSpPr>
          <p:cNvPr id="113" name="Connecteur droit avec flèche 112"/>
          <p:cNvCxnSpPr/>
          <p:nvPr/>
        </p:nvCxnSpPr>
        <p:spPr>
          <a:xfrm>
            <a:off x="22659678" y="18620434"/>
            <a:ext cx="32837" cy="20756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/>
        </p:nvSpPr>
        <p:spPr>
          <a:xfrm flipH="1">
            <a:off x="22659677" y="18906286"/>
            <a:ext cx="3210322" cy="2394837"/>
          </a:xfrm>
          <a:prstGeom prst="arc">
            <a:avLst>
              <a:gd name="adj1" fmla="val 15606389"/>
              <a:gd name="adj2" fmla="val 2069057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Arc 114"/>
          <p:cNvSpPr/>
          <p:nvPr/>
        </p:nvSpPr>
        <p:spPr>
          <a:xfrm>
            <a:off x="19457439" y="18906286"/>
            <a:ext cx="3210322" cy="2394837"/>
          </a:xfrm>
          <a:prstGeom prst="arc">
            <a:avLst>
              <a:gd name="adj1" fmla="val 15781152"/>
              <a:gd name="adj2" fmla="val 207288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0" name="Connecteur droit avec flèche 109"/>
          <p:cNvCxnSpPr/>
          <p:nvPr/>
        </p:nvCxnSpPr>
        <p:spPr>
          <a:xfrm flipH="1">
            <a:off x="19680888" y="21248388"/>
            <a:ext cx="18952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15444037" y="20813557"/>
            <a:ext cx="4695179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Modèle</a:t>
            </a:r>
            <a:endParaRPr lang="en-US" sz="4000" dirty="0" smtClean="0"/>
          </a:p>
        </p:txBody>
      </p:sp>
      <p:cxnSp>
        <p:nvCxnSpPr>
          <p:cNvPr id="132" name="Connecteur droit avec flèche 131"/>
          <p:cNvCxnSpPr/>
          <p:nvPr/>
        </p:nvCxnSpPr>
        <p:spPr>
          <a:xfrm flipH="1">
            <a:off x="22667761" y="15125594"/>
            <a:ext cx="24754" cy="2663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/>
        </p:nvCxnSpPr>
        <p:spPr>
          <a:xfrm flipH="1">
            <a:off x="22667761" y="21348714"/>
            <a:ext cx="24754" cy="16399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Arc 139"/>
          <p:cNvSpPr/>
          <p:nvPr/>
        </p:nvSpPr>
        <p:spPr>
          <a:xfrm flipH="1">
            <a:off x="22659677" y="21742580"/>
            <a:ext cx="3210322" cy="2394837"/>
          </a:xfrm>
          <a:prstGeom prst="arc">
            <a:avLst>
              <a:gd name="adj1" fmla="val 15556292"/>
              <a:gd name="adj2" fmla="val 20948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Arc 140"/>
          <p:cNvSpPr/>
          <p:nvPr/>
        </p:nvSpPr>
        <p:spPr>
          <a:xfrm>
            <a:off x="19457439" y="21836279"/>
            <a:ext cx="3210322" cy="2394837"/>
          </a:xfrm>
          <a:prstGeom prst="arc">
            <a:avLst>
              <a:gd name="adj1" fmla="val 16013477"/>
              <a:gd name="adj2" fmla="val 207083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/>
          <p:cNvSpPr txBox="1"/>
          <p:nvPr/>
        </p:nvSpPr>
        <p:spPr>
          <a:xfrm>
            <a:off x="20320172" y="22857854"/>
            <a:ext cx="4695179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Modèle</a:t>
            </a:r>
            <a:endParaRPr lang="en-US" sz="4000" dirty="0" smtClean="0"/>
          </a:p>
        </p:txBody>
      </p:sp>
      <p:sp>
        <p:nvSpPr>
          <p:cNvPr id="148" name="ZoneTexte 147"/>
          <p:cNvSpPr txBox="1"/>
          <p:nvPr/>
        </p:nvSpPr>
        <p:spPr>
          <a:xfrm rot="16200000">
            <a:off x="11618273" y="21555391"/>
            <a:ext cx="3954331" cy="77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Echelle large</a:t>
            </a:r>
          </a:p>
        </p:txBody>
      </p:sp>
      <p:sp>
        <p:nvSpPr>
          <p:cNvPr id="1040" name="Ellipse 1039"/>
          <p:cNvSpPr/>
          <p:nvPr/>
        </p:nvSpPr>
        <p:spPr>
          <a:xfrm>
            <a:off x="23442262" y="17788706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</a:t>
            </a:r>
            <a:endParaRPr lang="fr-FR" sz="3200" dirty="0"/>
          </a:p>
        </p:txBody>
      </p:sp>
      <p:sp>
        <p:nvSpPr>
          <p:cNvPr id="154" name="Ellipse 153"/>
          <p:cNvSpPr/>
          <p:nvPr/>
        </p:nvSpPr>
        <p:spPr>
          <a:xfrm>
            <a:off x="23613877" y="23018581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4</a:t>
            </a:r>
            <a:endParaRPr lang="fr-FR" sz="3200" dirty="0"/>
          </a:p>
        </p:txBody>
      </p:sp>
      <p:sp>
        <p:nvSpPr>
          <p:cNvPr id="155" name="Ellipse 154"/>
          <p:cNvSpPr/>
          <p:nvPr/>
        </p:nvSpPr>
        <p:spPr>
          <a:xfrm>
            <a:off x="18805185" y="20929652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6393585" y="24334853"/>
            <a:ext cx="8034197" cy="131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Sélection</a:t>
            </a:r>
            <a:r>
              <a:rPr lang="en-US" sz="4000" dirty="0" smtClean="0"/>
              <a:t> du </a:t>
            </a:r>
            <a:r>
              <a:rPr lang="en-US" sz="4000" dirty="0" err="1" smtClean="0"/>
              <a:t>meilleur</a:t>
            </a:r>
            <a:r>
              <a:rPr lang="en-US" sz="4000" dirty="0" smtClean="0"/>
              <a:t> </a:t>
            </a:r>
            <a:r>
              <a:rPr lang="en-US" sz="4000" dirty="0" err="1" smtClean="0"/>
              <a:t>modèle</a:t>
            </a:r>
            <a:r>
              <a:rPr lang="en-US" sz="4000" dirty="0" smtClean="0"/>
              <a:t> (                  	</a:t>
            </a:r>
          </a:p>
        </p:txBody>
      </p:sp>
      <p:sp>
        <p:nvSpPr>
          <p:cNvPr id="157" name="Ellipse 156"/>
          <p:cNvSpPr/>
          <p:nvPr/>
        </p:nvSpPr>
        <p:spPr>
          <a:xfrm>
            <a:off x="23613877" y="24450947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</a:t>
            </a:r>
            <a:endParaRPr lang="fr-FR" sz="3200" dirty="0"/>
          </a:p>
        </p:txBody>
      </p:sp>
      <p:sp>
        <p:nvSpPr>
          <p:cNvPr id="158" name="Ellipse 157"/>
          <p:cNvSpPr/>
          <p:nvPr/>
        </p:nvSpPr>
        <p:spPr>
          <a:xfrm>
            <a:off x="24277539" y="24438540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</a:t>
            </a:r>
            <a:endParaRPr lang="fr-FR" sz="3200" dirty="0"/>
          </a:p>
        </p:txBody>
      </p:sp>
      <p:sp>
        <p:nvSpPr>
          <p:cNvPr id="159" name="Ellipse 158"/>
          <p:cNvSpPr/>
          <p:nvPr/>
        </p:nvSpPr>
        <p:spPr>
          <a:xfrm>
            <a:off x="24931050" y="24433086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83" name="ZoneTexte 182"/>
          <p:cNvSpPr txBox="1"/>
          <p:nvPr/>
        </p:nvSpPr>
        <p:spPr>
          <a:xfrm>
            <a:off x="18503" y="12153826"/>
            <a:ext cx="30585322" cy="9163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cs typeface="Times New Roman" pitchFamily="18" charset="0"/>
              </a:rPr>
              <a:t>Une approche par sélection de modèles sur critère d’AIC</a:t>
            </a:r>
            <a:endParaRPr lang="fr-F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18503" y="25366477"/>
            <a:ext cx="30585322" cy="9163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cs typeface="Times New Roman" pitchFamily="18" charset="0"/>
              </a:rPr>
              <a:t>Prendre en compte des échelles larges pour mieux expliquer l’occurrence des adventices.</a:t>
            </a:r>
            <a:endParaRPr lang="fr-FR" sz="5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946373" y="35169027"/>
            <a:ext cx="17047904" cy="580351"/>
            <a:chOff x="6643043" y="34755377"/>
            <a:chExt cx="16867503" cy="584775"/>
          </a:xfrm>
        </p:grpSpPr>
        <p:sp>
          <p:nvSpPr>
            <p:cNvPr id="17" name="Rectangle 16"/>
            <p:cNvSpPr/>
            <p:nvPr/>
          </p:nvSpPr>
          <p:spPr>
            <a:xfrm>
              <a:off x="14851955" y="34755377"/>
              <a:ext cx="1728192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6643043" y="34755377"/>
              <a:ext cx="16867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/>
                <a:t>× : les variables inclues dans le meilleur modèle ; en rouge, les variables significatives au seuil de 5 %.</a:t>
              </a:r>
              <a:endParaRPr lang="fr-FR" sz="3200" dirty="0"/>
            </a:p>
          </p:txBody>
        </p:sp>
      </p:grpSp>
      <p:sp>
        <p:nvSpPr>
          <p:cNvPr id="189" name="ZoneTexte 188"/>
          <p:cNvSpPr txBox="1"/>
          <p:nvPr/>
        </p:nvSpPr>
        <p:spPr>
          <a:xfrm>
            <a:off x="309616" y="24302579"/>
            <a:ext cx="12161929" cy="702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Sélection des </a:t>
            </a:r>
            <a:r>
              <a:rPr lang="fr-FR" sz="4000" b="1" dirty="0" smtClean="0"/>
              <a:t>13 espèces adventices</a:t>
            </a:r>
            <a:r>
              <a:rPr lang="fr-FR" sz="4000" dirty="0" smtClean="0"/>
              <a:t> les plus fréquentes. </a:t>
            </a:r>
            <a:endParaRPr lang="fr-FR" sz="4000" dirty="0"/>
          </a:p>
        </p:txBody>
      </p:sp>
      <p:sp>
        <p:nvSpPr>
          <p:cNvPr id="190" name="ZoneTexte 189"/>
          <p:cNvSpPr txBox="1"/>
          <p:nvPr/>
        </p:nvSpPr>
        <p:spPr>
          <a:xfrm>
            <a:off x="1093414" y="39970894"/>
            <a:ext cx="26525024" cy="192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Les espèces répondent mieux au </a:t>
            </a:r>
            <a:r>
              <a:rPr lang="fr-FR" sz="4000" b="1" dirty="0" smtClean="0"/>
              <a:t>cumul des pratiques sur plusieurs années </a:t>
            </a:r>
            <a:r>
              <a:rPr lang="fr-FR" sz="4000" dirty="0" smtClean="0"/>
              <a:t>qu’aux pratiques à l’année n</a:t>
            </a:r>
            <a:r>
              <a:rPr lang="fr-FR" sz="4000" dirty="0"/>
              <a:t>. Il faut remonter assez loin dans le temps (au moins 3 ans) pour </a:t>
            </a:r>
            <a:r>
              <a:rPr lang="fr-FR" sz="4000" dirty="0" smtClean="0"/>
              <a:t>mieux expliquer l’occurrence </a:t>
            </a:r>
            <a:r>
              <a:rPr lang="fr-FR" sz="4000" dirty="0"/>
              <a:t>des espèces adventices.</a:t>
            </a:r>
          </a:p>
          <a:p>
            <a:endParaRPr lang="fr-FR" sz="4000" dirty="0"/>
          </a:p>
        </p:txBody>
      </p:sp>
      <p:sp>
        <p:nvSpPr>
          <p:cNvPr id="106" name="Rectangle à coins arrondis 105"/>
          <p:cNvSpPr/>
          <p:nvPr/>
        </p:nvSpPr>
        <p:spPr>
          <a:xfrm>
            <a:off x="22783428" y="10780456"/>
            <a:ext cx="6603914" cy="8575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200" b="1" dirty="0" smtClean="0"/>
              <a:t>Quelles échelles de temps ?</a:t>
            </a:r>
            <a:endParaRPr lang="fr-FR" sz="4200" b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154803" y="7707536"/>
            <a:ext cx="2629270" cy="1069069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C66FF"/>
                </a:solidFill>
              </a:rPr>
              <a:t>des pratiques locales?</a:t>
            </a:r>
            <a:endParaRPr lang="fr-FR" sz="3200" dirty="0" smtClean="0">
              <a:solidFill>
                <a:srgbClr val="CC66FF"/>
              </a:solidFill>
              <a:cs typeface="Times New Roman" pitchFamily="18" charset="0"/>
            </a:endParaRPr>
          </a:p>
        </p:txBody>
      </p:sp>
      <p:pic>
        <p:nvPicPr>
          <p:cNvPr id="111" name="Image 11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6313" flipH="1">
            <a:off x="3277421" y="8770586"/>
            <a:ext cx="602759" cy="1088379"/>
          </a:xfrm>
          <a:prstGeom prst="rect">
            <a:avLst/>
          </a:prstGeom>
        </p:spPr>
      </p:pic>
      <p:sp>
        <p:nvSpPr>
          <p:cNvPr id="143" name="ZoneTexte 142"/>
          <p:cNvSpPr txBox="1"/>
          <p:nvPr/>
        </p:nvSpPr>
        <p:spPr>
          <a:xfrm rot="16200000">
            <a:off x="-1307468" y="29917015"/>
            <a:ext cx="3311950" cy="77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/>
              <a:t>Echelle locale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669447" y="28317199"/>
            <a:ext cx="0" cy="40734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3" y="26577918"/>
            <a:ext cx="29807220" cy="85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9615" y="26577918"/>
            <a:ext cx="6235777" cy="1579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7264582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3</a:t>
            </a:r>
          </a:p>
        </p:txBody>
      </p:sp>
      <p:sp>
        <p:nvSpPr>
          <p:cNvPr id="124" name="Ellipse 123"/>
          <p:cNvSpPr/>
          <p:nvPr/>
        </p:nvSpPr>
        <p:spPr>
          <a:xfrm>
            <a:off x="8987233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25" name="Ellipse 124"/>
          <p:cNvSpPr/>
          <p:nvPr/>
        </p:nvSpPr>
        <p:spPr>
          <a:xfrm>
            <a:off x="10661130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3</a:t>
            </a:r>
          </a:p>
        </p:txBody>
      </p:sp>
      <p:sp>
        <p:nvSpPr>
          <p:cNvPr id="126" name="Ellipse 125"/>
          <p:cNvSpPr/>
          <p:nvPr/>
        </p:nvSpPr>
        <p:spPr>
          <a:xfrm>
            <a:off x="12407806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3</a:t>
            </a:r>
          </a:p>
        </p:txBody>
      </p:sp>
      <p:sp>
        <p:nvSpPr>
          <p:cNvPr id="127" name="Ellipse 126"/>
          <p:cNvSpPr/>
          <p:nvPr/>
        </p:nvSpPr>
        <p:spPr>
          <a:xfrm>
            <a:off x="14105727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28" name="Ellipse 127"/>
          <p:cNvSpPr/>
          <p:nvPr/>
        </p:nvSpPr>
        <p:spPr>
          <a:xfrm>
            <a:off x="16070737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29" name="Ellipse 128"/>
          <p:cNvSpPr/>
          <p:nvPr/>
        </p:nvSpPr>
        <p:spPr>
          <a:xfrm>
            <a:off x="18108525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30" name="Ellipse 129"/>
          <p:cNvSpPr/>
          <p:nvPr/>
        </p:nvSpPr>
        <p:spPr>
          <a:xfrm>
            <a:off x="20267845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31" name="Ellipse 130"/>
          <p:cNvSpPr/>
          <p:nvPr/>
        </p:nvSpPr>
        <p:spPr>
          <a:xfrm>
            <a:off x="22087298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34" name="Ellipse 133"/>
          <p:cNvSpPr/>
          <p:nvPr/>
        </p:nvSpPr>
        <p:spPr>
          <a:xfrm>
            <a:off x="23906752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35" name="Ellipse 134"/>
          <p:cNvSpPr/>
          <p:nvPr/>
        </p:nvSpPr>
        <p:spPr>
          <a:xfrm>
            <a:off x="25871761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36" name="Ellipse 135"/>
          <p:cNvSpPr/>
          <p:nvPr/>
        </p:nvSpPr>
        <p:spPr>
          <a:xfrm>
            <a:off x="27618437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4</a:t>
            </a:r>
            <a:endParaRPr lang="fr-FR" sz="3200" dirty="0"/>
          </a:p>
        </p:txBody>
      </p:sp>
      <p:sp>
        <p:nvSpPr>
          <p:cNvPr id="137" name="Ellipse 136"/>
          <p:cNvSpPr/>
          <p:nvPr/>
        </p:nvSpPr>
        <p:spPr>
          <a:xfrm>
            <a:off x="29434751" y="33547515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32050" b="35899"/>
          <a:stretch/>
        </p:blipFill>
        <p:spPr>
          <a:xfrm>
            <a:off x="24544736" y="1101007"/>
            <a:ext cx="6092902" cy="2132591"/>
          </a:xfrm>
          <a:prstGeom prst="rect">
            <a:avLst/>
          </a:prstGeom>
        </p:spPr>
      </p:pic>
      <p:sp>
        <p:nvSpPr>
          <p:cNvPr id="138" name="ZoneTexte 137"/>
          <p:cNvSpPr txBox="1"/>
          <p:nvPr/>
        </p:nvSpPr>
        <p:spPr>
          <a:xfrm>
            <a:off x="1110175" y="36046252"/>
            <a:ext cx="28747365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 smtClean="0"/>
              <a:t>Les résultats </a:t>
            </a:r>
            <a:r>
              <a:rPr lang="fr-FR" sz="4000" b="1" dirty="0" smtClean="0"/>
              <a:t>montrent que prendre en compte les pratiques</a:t>
            </a:r>
            <a:r>
              <a:rPr lang="fr-FR" sz="4000" dirty="0" smtClean="0"/>
              <a:t> à l’échelle locale permet de mieux expliquer l’occurrence des adventices. 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1144993" y="37072094"/>
            <a:ext cx="28747365" cy="253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dirty="0" smtClean="0">
                <a:solidFill>
                  <a:schemeClr val="accent2"/>
                </a:solidFill>
              </a:rPr>
              <a:t>A l’échelle </a:t>
            </a:r>
            <a:r>
              <a:rPr lang="fr-FR" sz="4000" dirty="0">
                <a:solidFill>
                  <a:schemeClr val="accent2"/>
                </a:solidFill>
              </a:rPr>
              <a:t>locale, </a:t>
            </a:r>
            <a:r>
              <a:rPr lang="fr-FR" sz="4000" dirty="0" smtClean="0"/>
              <a:t>le </a:t>
            </a:r>
            <a:r>
              <a:rPr lang="fr-FR" sz="4000" dirty="0"/>
              <a:t>type de culture </a:t>
            </a:r>
            <a:r>
              <a:rPr lang="fr-FR" sz="4000" dirty="0" smtClean="0"/>
              <a:t>(considéré ici comme une proxy de la date de semis) est </a:t>
            </a:r>
            <a:r>
              <a:rPr lang="fr-FR" sz="4000" dirty="0"/>
              <a:t>plus informatif que la culture </a:t>
            </a:r>
            <a:r>
              <a:rPr lang="fr-FR" sz="4000" i="1" dirty="0"/>
              <a:t>per se</a:t>
            </a:r>
            <a:r>
              <a:rPr lang="fr-FR" sz="4000" dirty="0" smtClean="0"/>
              <a:t>. </a:t>
            </a:r>
            <a:r>
              <a:rPr lang="fr-FR" sz="4000" dirty="0"/>
              <a:t>L’Indice de Fréquence de Traitement (IFT) explique plus souvent de manière significative la présence des espèces </a:t>
            </a:r>
            <a:r>
              <a:rPr lang="fr-FR" sz="4000" dirty="0" smtClean="0"/>
              <a:t>adventices que </a:t>
            </a:r>
            <a:r>
              <a:rPr lang="fr-FR" sz="4000" dirty="0"/>
              <a:t>le labour</a:t>
            </a:r>
            <a:r>
              <a:rPr lang="fr-FR" sz="4000" dirty="0" smtClean="0"/>
              <a:t>.</a:t>
            </a:r>
          </a:p>
          <a:p>
            <a:pPr algn="just"/>
            <a:r>
              <a:rPr lang="fr-FR" sz="4000" dirty="0" smtClean="0">
                <a:solidFill>
                  <a:schemeClr val="accent2"/>
                </a:solidFill>
              </a:rPr>
              <a:t>A échelle plus large, </a:t>
            </a:r>
            <a:r>
              <a:rPr lang="fr-FR" sz="4000" dirty="0" smtClean="0"/>
              <a:t>prendre </a:t>
            </a:r>
            <a:r>
              <a:rPr lang="fr-FR" sz="4000" dirty="0"/>
              <a:t>en compte </a:t>
            </a:r>
            <a:r>
              <a:rPr lang="fr-FR" sz="4000" dirty="0" smtClean="0"/>
              <a:t>le type de bordures (herbacées, boisées) permet de mieux expliquer la </a:t>
            </a:r>
            <a:r>
              <a:rPr lang="fr-FR" sz="4000" dirty="0"/>
              <a:t>présence des espèces (</a:t>
            </a:r>
            <a:r>
              <a:rPr lang="fr-FR" sz="4000" i="1" dirty="0"/>
              <a:t>a contrario </a:t>
            </a:r>
            <a:r>
              <a:rPr lang="fr-FR" sz="4000" dirty="0"/>
              <a:t>des</a:t>
            </a:r>
            <a:r>
              <a:rPr lang="fr-FR" sz="4000" i="1" dirty="0"/>
              <a:t> </a:t>
            </a:r>
            <a:r>
              <a:rPr lang="fr-FR" sz="4000" dirty="0"/>
              <a:t>pratiques des parcelles voisines</a:t>
            </a:r>
            <a:r>
              <a:rPr lang="fr-FR" sz="4000" dirty="0" smtClean="0"/>
              <a:t>).</a:t>
            </a:r>
            <a:endParaRPr lang="fr-FR" sz="4000" dirty="0"/>
          </a:p>
        </p:txBody>
      </p:sp>
      <p:sp>
        <p:nvSpPr>
          <p:cNvPr id="117" name="Ellipse 116"/>
          <p:cNvSpPr/>
          <p:nvPr/>
        </p:nvSpPr>
        <p:spPr>
          <a:xfrm>
            <a:off x="23735409" y="20929652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</a:t>
            </a:r>
            <a:endParaRPr lang="fr-FR" sz="3200" dirty="0"/>
          </a:p>
        </p:txBody>
      </p:sp>
      <p:sp>
        <p:nvSpPr>
          <p:cNvPr id="120" name="ZoneTexte 119"/>
          <p:cNvSpPr txBox="1"/>
          <p:nvPr/>
        </p:nvSpPr>
        <p:spPr>
          <a:xfrm>
            <a:off x="20296991" y="20813557"/>
            <a:ext cx="4990783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Modèle</a:t>
            </a:r>
            <a:endParaRPr lang="en-US" sz="4000" dirty="0" smtClean="0"/>
          </a:p>
        </p:txBody>
      </p:sp>
      <p:sp>
        <p:nvSpPr>
          <p:cNvPr id="150" name="Ellipse 149"/>
          <p:cNvSpPr/>
          <p:nvPr/>
        </p:nvSpPr>
        <p:spPr>
          <a:xfrm>
            <a:off x="25610078" y="24440919"/>
            <a:ext cx="533471" cy="470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4</a:t>
            </a:r>
            <a:endParaRPr lang="fr-FR" sz="3200" dirty="0"/>
          </a:p>
        </p:txBody>
      </p:sp>
      <p:sp>
        <p:nvSpPr>
          <p:cNvPr id="151" name="ZoneTexte 150"/>
          <p:cNvSpPr txBox="1"/>
          <p:nvPr/>
        </p:nvSpPr>
        <p:spPr>
          <a:xfrm>
            <a:off x="25191368" y="24322751"/>
            <a:ext cx="3808092" cy="70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) par AIC</a:t>
            </a:r>
          </a:p>
        </p:txBody>
      </p:sp>
      <p:sp>
        <p:nvSpPr>
          <p:cNvPr id="45" name="Flèche vers le bas 44"/>
          <p:cNvSpPr/>
          <p:nvPr/>
        </p:nvSpPr>
        <p:spPr>
          <a:xfrm>
            <a:off x="22368981" y="23778465"/>
            <a:ext cx="735450" cy="46532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5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509</Words>
  <Application>Microsoft Office PowerPoint</Application>
  <PresentationFormat>Personnalisé</PresentationFormat>
  <Paragraphs>83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aalignier</dc:creator>
  <cp:lastModifiedBy>aalignier</cp:lastModifiedBy>
  <cp:revision>59</cp:revision>
  <dcterms:created xsi:type="dcterms:W3CDTF">2012-03-14T16:12:33Z</dcterms:created>
  <dcterms:modified xsi:type="dcterms:W3CDTF">2012-03-22T07:47:24Z</dcterms:modified>
</cp:coreProperties>
</file>