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0243463" cy="42484675"/>
  <p:notesSz cx="7099300" cy="10234613"/>
  <p:defaultTextStyle>
    <a:defPPr>
      <a:defRPr lang="fr-FR"/>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34975" indent="22225" algn="l" rtl="0" fontAlgn="base">
      <a:spcBef>
        <a:spcPct val="0"/>
      </a:spcBef>
      <a:spcAft>
        <a:spcPct val="0"/>
      </a:spcAft>
      <a:defRPr sz="2300" kern="1200">
        <a:solidFill>
          <a:schemeClr val="tx1"/>
        </a:solidFill>
        <a:latin typeface="Times New Roman" pitchFamily="18" charset="0"/>
        <a:ea typeface="+mn-ea"/>
        <a:cs typeface="+mn-cs"/>
      </a:defRPr>
    </a:lvl2pPr>
    <a:lvl3pPr marL="871538" indent="42863" algn="l" rtl="0" fontAlgn="base">
      <a:spcBef>
        <a:spcPct val="0"/>
      </a:spcBef>
      <a:spcAft>
        <a:spcPct val="0"/>
      </a:spcAft>
      <a:defRPr sz="2300" kern="1200">
        <a:solidFill>
          <a:schemeClr val="tx1"/>
        </a:solidFill>
        <a:latin typeface="Times New Roman" pitchFamily="18" charset="0"/>
        <a:ea typeface="+mn-ea"/>
        <a:cs typeface="+mn-cs"/>
      </a:defRPr>
    </a:lvl3pPr>
    <a:lvl4pPr marL="1308100" indent="63500" algn="l" rtl="0" fontAlgn="base">
      <a:spcBef>
        <a:spcPct val="0"/>
      </a:spcBef>
      <a:spcAft>
        <a:spcPct val="0"/>
      </a:spcAft>
      <a:defRPr sz="2300" kern="1200">
        <a:solidFill>
          <a:schemeClr val="tx1"/>
        </a:solidFill>
        <a:latin typeface="Times New Roman" pitchFamily="18" charset="0"/>
        <a:ea typeface="+mn-ea"/>
        <a:cs typeface="+mn-cs"/>
      </a:defRPr>
    </a:lvl4pPr>
    <a:lvl5pPr marL="1744663" indent="84138" algn="l" rtl="0" fontAlgn="base">
      <a:spcBef>
        <a:spcPct val="0"/>
      </a:spcBef>
      <a:spcAft>
        <a:spcPct val="0"/>
      </a:spcAft>
      <a:defRPr sz="2300" kern="1200">
        <a:solidFill>
          <a:schemeClr val="tx1"/>
        </a:solidFill>
        <a:latin typeface="Times New Roman" pitchFamily="18" charset="0"/>
        <a:ea typeface="+mn-ea"/>
        <a:cs typeface="+mn-cs"/>
      </a:defRPr>
    </a:lvl5pPr>
    <a:lvl6pPr marL="2286000" algn="l" defTabSz="914400" rtl="0" eaLnBrk="1" latinLnBrk="0" hangingPunct="1">
      <a:defRPr sz="2300" kern="1200">
        <a:solidFill>
          <a:schemeClr val="tx1"/>
        </a:solidFill>
        <a:latin typeface="Times New Roman" pitchFamily="18" charset="0"/>
        <a:ea typeface="+mn-ea"/>
        <a:cs typeface="+mn-cs"/>
      </a:defRPr>
    </a:lvl6pPr>
    <a:lvl7pPr marL="2743200" algn="l" defTabSz="914400" rtl="0" eaLnBrk="1" latinLnBrk="0" hangingPunct="1">
      <a:defRPr sz="2300" kern="1200">
        <a:solidFill>
          <a:schemeClr val="tx1"/>
        </a:solidFill>
        <a:latin typeface="Times New Roman" pitchFamily="18" charset="0"/>
        <a:ea typeface="+mn-ea"/>
        <a:cs typeface="+mn-cs"/>
      </a:defRPr>
    </a:lvl7pPr>
    <a:lvl8pPr marL="3200400" algn="l" defTabSz="914400" rtl="0" eaLnBrk="1" latinLnBrk="0" hangingPunct="1">
      <a:defRPr sz="2300" kern="1200">
        <a:solidFill>
          <a:schemeClr val="tx1"/>
        </a:solidFill>
        <a:latin typeface="Times New Roman" pitchFamily="18" charset="0"/>
        <a:ea typeface="+mn-ea"/>
        <a:cs typeface="+mn-cs"/>
      </a:defRPr>
    </a:lvl8pPr>
    <a:lvl9pPr marL="3657600" algn="l" defTabSz="914400" rtl="0" eaLnBrk="1" latinLnBrk="0" hangingPunct="1">
      <a:defRPr sz="23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EAEAEA"/>
    <a:srgbClr val="FF9900"/>
    <a:srgbClr val="CC9900"/>
    <a:srgbClr val="CC6600"/>
    <a:srgbClr val="FF7C80"/>
    <a:srgbClr val="00CC66"/>
    <a:srgbClr val="00CC99"/>
    <a:srgbClr val="31859C"/>
    <a:srgbClr val="D0E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8" autoAdjust="0"/>
    <p:restoredTop sz="99860" autoAdjust="0"/>
  </p:normalViewPr>
  <p:slideViewPr>
    <p:cSldViewPr>
      <p:cViewPr>
        <p:scale>
          <a:sx n="50" d="100"/>
          <a:sy n="50" d="100"/>
        </p:scale>
        <p:origin x="-80" y="9664"/>
      </p:cViewPr>
      <p:guideLst>
        <p:guide orient="horz" pos="13515"/>
        <p:guide pos="92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1"/>
            <a:ext cx="3077137" cy="510585"/>
          </a:xfrm>
          <a:prstGeom prst="rect">
            <a:avLst/>
          </a:prstGeom>
          <a:noFill/>
          <a:ln w="9525">
            <a:noFill/>
            <a:miter lim="800000"/>
            <a:headEnd/>
            <a:tailEnd/>
          </a:ln>
          <a:effectLst/>
        </p:spPr>
        <p:txBody>
          <a:bodyPr vert="horz" wrap="square" lIns="101562" tIns="50782" rIns="101562" bIns="50782" numCol="1" anchor="t" anchorCtr="0" compatLnSpc="1">
            <a:prstTxWarp prst="textNoShape">
              <a:avLst/>
            </a:prstTxWarp>
          </a:bodyPr>
          <a:lstStyle>
            <a:lvl1pPr defTabSz="1015820">
              <a:defRPr sz="1400"/>
            </a:lvl1pPr>
          </a:lstStyle>
          <a:p>
            <a:pPr>
              <a:defRPr/>
            </a:pPr>
            <a:endParaRPr lang="fr-FR"/>
          </a:p>
        </p:txBody>
      </p:sp>
      <p:sp>
        <p:nvSpPr>
          <p:cNvPr id="4099" name="Rectangle 1027"/>
          <p:cNvSpPr>
            <a:spLocks noGrp="1" noChangeArrowheads="1"/>
          </p:cNvSpPr>
          <p:nvPr>
            <p:ph type="dt" sz="quarter" idx="1"/>
          </p:nvPr>
        </p:nvSpPr>
        <p:spPr bwMode="auto">
          <a:xfrm>
            <a:off x="4022163" y="1"/>
            <a:ext cx="3077137" cy="510585"/>
          </a:xfrm>
          <a:prstGeom prst="rect">
            <a:avLst/>
          </a:prstGeom>
          <a:noFill/>
          <a:ln w="9525">
            <a:noFill/>
            <a:miter lim="800000"/>
            <a:headEnd/>
            <a:tailEnd/>
          </a:ln>
          <a:effectLst/>
        </p:spPr>
        <p:txBody>
          <a:bodyPr vert="horz" wrap="square" lIns="101562" tIns="50782" rIns="101562" bIns="50782" numCol="1" anchor="t" anchorCtr="0" compatLnSpc="1">
            <a:prstTxWarp prst="textNoShape">
              <a:avLst/>
            </a:prstTxWarp>
          </a:bodyPr>
          <a:lstStyle>
            <a:lvl1pPr algn="r" defTabSz="1015820">
              <a:defRPr sz="1400"/>
            </a:lvl1pPr>
          </a:lstStyle>
          <a:p>
            <a:pPr>
              <a:defRPr/>
            </a:pPr>
            <a:endParaRPr lang="fr-FR"/>
          </a:p>
        </p:txBody>
      </p:sp>
      <p:sp>
        <p:nvSpPr>
          <p:cNvPr id="4100" name="Rectangle 1028"/>
          <p:cNvSpPr>
            <a:spLocks noGrp="1" noChangeArrowheads="1"/>
          </p:cNvSpPr>
          <p:nvPr>
            <p:ph type="ftr" sz="quarter" idx="2"/>
          </p:nvPr>
        </p:nvSpPr>
        <p:spPr bwMode="auto">
          <a:xfrm>
            <a:off x="0" y="9724029"/>
            <a:ext cx="3077137" cy="510585"/>
          </a:xfrm>
          <a:prstGeom prst="rect">
            <a:avLst/>
          </a:prstGeom>
          <a:noFill/>
          <a:ln w="9525">
            <a:noFill/>
            <a:miter lim="800000"/>
            <a:headEnd/>
            <a:tailEnd/>
          </a:ln>
          <a:effectLst/>
        </p:spPr>
        <p:txBody>
          <a:bodyPr vert="horz" wrap="square" lIns="101562" tIns="50782" rIns="101562" bIns="50782" numCol="1" anchor="b" anchorCtr="0" compatLnSpc="1">
            <a:prstTxWarp prst="textNoShape">
              <a:avLst/>
            </a:prstTxWarp>
          </a:bodyPr>
          <a:lstStyle>
            <a:lvl1pPr defTabSz="1015820">
              <a:defRPr sz="1400"/>
            </a:lvl1pPr>
          </a:lstStyle>
          <a:p>
            <a:pPr>
              <a:defRPr/>
            </a:pPr>
            <a:endParaRPr lang="fr-FR"/>
          </a:p>
        </p:txBody>
      </p:sp>
      <p:sp>
        <p:nvSpPr>
          <p:cNvPr id="4101" name="Rectangle 1029"/>
          <p:cNvSpPr>
            <a:spLocks noGrp="1" noChangeArrowheads="1"/>
          </p:cNvSpPr>
          <p:nvPr>
            <p:ph type="sldNum" sz="quarter" idx="3"/>
          </p:nvPr>
        </p:nvSpPr>
        <p:spPr bwMode="auto">
          <a:xfrm>
            <a:off x="4022163" y="9724029"/>
            <a:ext cx="3077137" cy="510585"/>
          </a:xfrm>
          <a:prstGeom prst="rect">
            <a:avLst/>
          </a:prstGeom>
          <a:noFill/>
          <a:ln w="9525">
            <a:noFill/>
            <a:miter lim="800000"/>
            <a:headEnd/>
            <a:tailEnd/>
          </a:ln>
          <a:effectLst/>
        </p:spPr>
        <p:txBody>
          <a:bodyPr vert="horz" wrap="square" lIns="101562" tIns="50782" rIns="101562" bIns="50782" numCol="1" anchor="b" anchorCtr="0" compatLnSpc="1">
            <a:prstTxWarp prst="textNoShape">
              <a:avLst/>
            </a:prstTxWarp>
          </a:bodyPr>
          <a:lstStyle>
            <a:lvl1pPr algn="r" defTabSz="1015820">
              <a:defRPr sz="1400"/>
            </a:lvl1pPr>
          </a:lstStyle>
          <a:p>
            <a:pPr>
              <a:defRPr/>
            </a:pPr>
            <a:fld id="{B0109342-25EE-4E05-8553-14744B634871}" type="slidenum">
              <a:rPr lang="fr-FR"/>
              <a:pPr>
                <a:defRPr/>
              </a:pPr>
              <a:t>‹#›</a:t>
            </a:fld>
            <a:endParaRPr lang="fr-FR"/>
          </a:p>
        </p:txBody>
      </p:sp>
    </p:spTree>
    <p:extLst>
      <p:ext uri="{BB962C8B-B14F-4D97-AF65-F5344CB8AC3E}">
        <p14:creationId xmlns:p14="http://schemas.microsoft.com/office/powerpoint/2010/main" val="36660845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68260" y="13198278"/>
            <a:ext cx="25706944" cy="9106177"/>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4536520" y="24074649"/>
            <a:ext cx="21170424" cy="10857195"/>
          </a:xfrm>
        </p:spPr>
        <p:txBody>
          <a:bodyPr/>
          <a:lstStyle>
            <a:lvl1pPr marL="0" indent="0" algn="ctr">
              <a:buNone/>
              <a:defRPr/>
            </a:lvl1pPr>
            <a:lvl2pPr marL="436352" indent="0" algn="ctr">
              <a:buNone/>
              <a:defRPr/>
            </a:lvl2pPr>
            <a:lvl3pPr marL="872703" indent="0" algn="ctr">
              <a:buNone/>
              <a:defRPr/>
            </a:lvl3pPr>
            <a:lvl4pPr marL="1309055" indent="0" algn="ctr">
              <a:buNone/>
              <a:defRPr/>
            </a:lvl4pPr>
            <a:lvl5pPr marL="1745407" indent="0" algn="ctr">
              <a:buNone/>
              <a:defRPr/>
            </a:lvl5pPr>
            <a:lvl6pPr marL="2181758" indent="0" algn="ctr">
              <a:buNone/>
              <a:defRPr/>
            </a:lvl6pPr>
            <a:lvl7pPr marL="2618110" indent="0" algn="ctr">
              <a:buNone/>
              <a:defRPr/>
            </a:lvl7pPr>
            <a:lvl8pPr marL="3054462" indent="0" algn="ctr">
              <a:buNone/>
              <a:defRPr/>
            </a:lvl8pPr>
            <a:lvl9pPr marL="3490813"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8E444AD-6940-4DBD-94F1-6A87905D8904}" type="slidenum">
              <a:rPr lang="fr-FR"/>
              <a:pPr>
                <a:defRPr/>
              </a:pPr>
              <a:t>‹#›</a:t>
            </a:fld>
            <a:endParaRPr lang="fr-FR"/>
          </a:p>
        </p:txBody>
      </p:sp>
    </p:spTree>
    <p:extLst>
      <p:ext uri="{BB962C8B-B14F-4D97-AF65-F5344CB8AC3E}">
        <p14:creationId xmlns:p14="http://schemas.microsoft.com/office/powerpoint/2010/main" val="260358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E6428B2-9D75-4653-BD06-44E24AEA1A1B}" type="slidenum">
              <a:rPr lang="fr-FR"/>
              <a:pPr>
                <a:defRPr/>
              </a:pPr>
              <a:t>‹#›</a:t>
            </a:fld>
            <a:endParaRPr lang="fr-FR"/>
          </a:p>
        </p:txBody>
      </p:sp>
    </p:spTree>
    <p:extLst>
      <p:ext uri="{BB962C8B-B14F-4D97-AF65-F5344CB8AC3E}">
        <p14:creationId xmlns:p14="http://schemas.microsoft.com/office/powerpoint/2010/main" val="52803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548467" y="3776416"/>
            <a:ext cx="6426736" cy="33987740"/>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2268260" y="3776416"/>
            <a:ext cx="19128990" cy="3398774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E65F8C8-D5AC-4EAC-B4AA-E4F46172FF24}" type="slidenum">
              <a:rPr lang="fr-FR"/>
              <a:pPr>
                <a:defRPr/>
              </a:pPr>
              <a:t>‹#›</a:t>
            </a:fld>
            <a:endParaRPr lang="fr-FR"/>
          </a:p>
        </p:txBody>
      </p:sp>
    </p:spTree>
    <p:extLst>
      <p:ext uri="{BB962C8B-B14F-4D97-AF65-F5344CB8AC3E}">
        <p14:creationId xmlns:p14="http://schemas.microsoft.com/office/powerpoint/2010/main" val="66087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4E8CE6-09F4-40F9-9E47-A9101F4DE61F}" type="slidenum">
              <a:rPr lang="fr-FR"/>
              <a:pPr>
                <a:defRPr/>
              </a:pPr>
              <a:t>‹#›</a:t>
            </a:fld>
            <a:endParaRPr lang="fr-FR"/>
          </a:p>
        </p:txBody>
      </p:sp>
    </p:spTree>
    <p:extLst>
      <p:ext uri="{BB962C8B-B14F-4D97-AF65-F5344CB8AC3E}">
        <p14:creationId xmlns:p14="http://schemas.microsoft.com/office/powerpoint/2010/main" val="90118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89549" y="27300829"/>
            <a:ext cx="25706944" cy="8437929"/>
          </a:xfrm>
        </p:spPr>
        <p:txBody>
          <a:bodyPr anchor="t"/>
          <a:lstStyle>
            <a:lvl1pPr algn="l">
              <a:defRPr sz="38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2389549" y="18007307"/>
            <a:ext cx="25706944" cy="9293523"/>
          </a:xfrm>
        </p:spPr>
        <p:txBody>
          <a:bodyPr anchor="b"/>
          <a:lstStyle>
            <a:lvl1pPr marL="0" indent="0">
              <a:buNone/>
              <a:defRPr sz="1900"/>
            </a:lvl1pPr>
            <a:lvl2pPr marL="436352" indent="0">
              <a:buNone/>
              <a:defRPr sz="1700"/>
            </a:lvl2pPr>
            <a:lvl3pPr marL="872703" indent="0">
              <a:buNone/>
              <a:defRPr sz="1500"/>
            </a:lvl3pPr>
            <a:lvl4pPr marL="1309055" indent="0">
              <a:buNone/>
              <a:defRPr sz="1300"/>
            </a:lvl4pPr>
            <a:lvl5pPr marL="1745407" indent="0">
              <a:buNone/>
              <a:defRPr sz="1300"/>
            </a:lvl5pPr>
            <a:lvl6pPr marL="2181758" indent="0">
              <a:buNone/>
              <a:defRPr sz="1300"/>
            </a:lvl6pPr>
            <a:lvl7pPr marL="2618110" indent="0">
              <a:buNone/>
              <a:defRPr sz="1300"/>
            </a:lvl7pPr>
            <a:lvl8pPr marL="3054462" indent="0">
              <a:buNone/>
              <a:defRPr sz="1300"/>
            </a:lvl8pPr>
            <a:lvl9pPr marL="3490813" indent="0">
              <a:buNone/>
              <a:defRPr sz="13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83A7884-E5EC-4F6F-AB55-15DD1D57590F}" type="slidenum">
              <a:rPr lang="fr-FR"/>
              <a:pPr>
                <a:defRPr/>
              </a:pPr>
              <a:t>‹#›</a:t>
            </a:fld>
            <a:endParaRPr lang="fr-FR"/>
          </a:p>
        </p:txBody>
      </p:sp>
    </p:spTree>
    <p:extLst>
      <p:ext uri="{BB962C8B-B14F-4D97-AF65-F5344CB8AC3E}">
        <p14:creationId xmlns:p14="http://schemas.microsoft.com/office/powerpoint/2010/main" val="56988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2268260" y="12273351"/>
            <a:ext cx="12777863" cy="2549080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15197340" y="12273351"/>
            <a:ext cx="12777863" cy="2549080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A50239B-41E8-46C2-8142-9B3145F6890D}" type="slidenum">
              <a:rPr lang="fr-FR"/>
              <a:pPr>
                <a:defRPr/>
              </a:pPr>
              <a:t>‹#›</a:t>
            </a:fld>
            <a:endParaRPr lang="fr-FR"/>
          </a:p>
        </p:txBody>
      </p:sp>
    </p:spTree>
    <p:extLst>
      <p:ext uri="{BB962C8B-B14F-4D97-AF65-F5344CB8AC3E}">
        <p14:creationId xmlns:p14="http://schemas.microsoft.com/office/powerpoint/2010/main" val="172119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2173" y="1700863"/>
            <a:ext cx="27219117" cy="7080779"/>
          </a:xfrm>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1512173" y="9510372"/>
            <a:ext cx="13362256" cy="3962286"/>
          </a:xfrm>
        </p:spPr>
        <p:txBody>
          <a:bodyPr anchor="b"/>
          <a:lstStyle>
            <a:lvl1pPr marL="0" indent="0">
              <a:buNone/>
              <a:defRPr sz="2300" b="1"/>
            </a:lvl1pPr>
            <a:lvl2pPr marL="436352" indent="0">
              <a:buNone/>
              <a:defRPr sz="1900" b="1"/>
            </a:lvl2pPr>
            <a:lvl3pPr marL="872703" indent="0">
              <a:buNone/>
              <a:defRPr sz="1700" b="1"/>
            </a:lvl3pPr>
            <a:lvl4pPr marL="1309055" indent="0">
              <a:buNone/>
              <a:defRPr sz="1500" b="1"/>
            </a:lvl4pPr>
            <a:lvl5pPr marL="1745407" indent="0">
              <a:buNone/>
              <a:defRPr sz="1500" b="1"/>
            </a:lvl5pPr>
            <a:lvl6pPr marL="2181758" indent="0">
              <a:buNone/>
              <a:defRPr sz="1500" b="1"/>
            </a:lvl6pPr>
            <a:lvl7pPr marL="2618110" indent="0">
              <a:buNone/>
              <a:defRPr sz="1500" b="1"/>
            </a:lvl7pPr>
            <a:lvl8pPr marL="3054462" indent="0">
              <a:buNone/>
              <a:defRPr sz="1500" b="1"/>
            </a:lvl8pPr>
            <a:lvl9pPr marL="3490813"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2173" y="13472658"/>
            <a:ext cx="13362256" cy="24478844"/>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15362735" y="9510372"/>
            <a:ext cx="13368555" cy="3962286"/>
          </a:xfrm>
        </p:spPr>
        <p:txBody>
          <a:bodyPr anchor="b"/>
          <a:lstStyle>
            <a:lvl1pPr marL="0" indent="0">
              <a:buNone/>
              <a:defRPr sz="2300" b="1"/>
            </a:lvl1pPr>
            <a:lvl2pPr marL="436352" indent="0">
              <a:buNone/>
              <a:defRPr sz="1900" b="1"/>
            </a:lvl2pPr>
            <a:lvl3pPr marL="872703" indent="0">
              <a:buNone/>
              <a:defRPr sz="1700" b="1"/>
            </a:lvl3pPr>
            <a:lvl4pPr marL="1309055" indent="0">
              <a:buNone/>
              <a:defRPr sz="1500" b="1"/>
            </a:lvl4pPr>
            <a:lvl5pPr marL="1745407" indent="0">
              <a:buNone/>
              <a:defRPr sz="1500" b="1"/>
            </a:lvl5pPr>
            <a:lvl6pPr marL="2181758" indent="0">
              <a:buNone/>
              <a:defRPr sz="1500" b="1"/>
            </a:lvl6pPr>
            <a:lvl7pPr marL="2618110" indent="0">
              <a:buNone/>
              <a:defRPr sz="1500" b="1"/>
            </a:lvl7pPr>
            <a:lvl8pPr marL="3054462" indent="0">
              <a:buNone/>
              <a:defRPr sz="1500" b="1"/>
            </a:lvl8pPr>
            <a:lvl9pPr marL="3490813"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62735" y="13472658"/>
            <a:ext cx="13368555" cy="24478844"/>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5F11E04-26F2-41F8-9437-EBD136AC7AB7}" type="slidenum">
              <a:rPr lang="fr-FR"/>
              <a:pPr>
                <a:defRPr/>
              </a:pPr>
              <a:t>‹#›</a:t>
            </a:fld>
            <a:endParaRPr lang="fr-FR"/>
          </a:p>
        </p:txBody>
      </p:sp>
    </p:spTree>
    <p:extLst>
      <p:ext uri="{BB962C8B-B14F-4D97-AF65-F5344CB8AC3E}">
        <p14:creationId xmlns:p14="http://schemas.microsoft.com/office/powerpoint/2010/main" val="9817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4617FA3-3322-4F7A-86D8-A53651130E50}" type="slidenum">
              <a:rPr lang="fr-FR"/>
              <a:pPr>
                <a:defRPr/>
              </a:pPr>
              <a:t>‹#›</a:t>
            </a:fld>
            <a:endParaRPr lang="fr-FR"/>
          </a:p>
        </p:txBody>
      </p:sp>
    </p:spTree>
    <p:extLst>
      <p:ext uri="{BB962C8B-B14F-4D97-AF65-F5344CB8AC3E}">
        <p14:creationId xmlns:p14="http://schemas.microsoft.com/office/powerpoint/2010/main" val="344199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584E0B8-74F5-4F56-B633-41F0955C6596}" type="slidenum">
              <a:rPr lang="fr-FR"/>
              <a:pPr>
                <a:defRPr/>
              </a:pPr>
              <a:t>‹#›</a:t>
            </a:fld>
            <a:endParaRPr lang="fr-FR"/>
          </a:p>
        </p:txBody>
      </p:sp>
    </p:spTree>
    <p:extLst>
      <p:ext uri="{BB962C8B-B14F-4D97-AF65-F5344CB8AC3E}">
        <p14:creationId xmlns:p14="http://schemas.microsoft.com/office/powerpoint/2010/main" val="89920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2173" y="1692012"/>
            <a:ext cx="9950415" cy="7198792"/>
          </a:xfrm>
        </p:spPr>
        <p:txBody>
          <a:bodyPr anchor="b"/>
          <a:lstStyle>
            <a:lvl1pPr algn="l">
              <a:defRPr sz="1900" b="1"/>
            </a:lvl1pPr>
          </a:lstStyle>
          <a:p>
            <a:r>
              <a:rPr lang="fr-FR" smtClean="0"/>
              <a:t>Cliquez pour modifier le style du titre</a:t>
            </a:r>
            <a:endParaRPr lang="en-GB"/>
          </a:p>
        </p:txBody>
      </p:sp>
      <p:sp>
        <p:nvSpPr>
          <p:cNvPr id="3" name="Espace réservé du contenu 2"/>
          <p:cNvSpPr>
            <a:spLocks noGrp="1"/>
          </p:cNvSpPr>
          <p:nvPr>
            <p:ph idx="1"/>
          </p:nvPr>
        </p:nvSpPr>
        <p:spPr>
          <a:xfrm>
            <a:off x="11824880" y="1692012"/>
            <a:ext cx="16906410" cy="36259490"/>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1512173" y="8890804"/>
            <a:ext cx="9950415" cy="29060698"/>
          </a:xfrm>
        </p:spPr>
        <p:txBody>
          <a:bodyPr/>
          <a:lstStyle>
            <a:lvl1pPr marL="0" indent="0">
              <a:buNone/>
              <a:defRPr sz="1300"/>
            </a:lvl1pPr>
            <a:lvl2pPr marL="436352" indent="0">
              <a:buNone/>
              <a:defRPr sz="1100"/>
            </a:lvl2pPr>
            <a:lvl3pPr marL="872703" indent="0">
              <a:buNone/>
              <a:defRPr sz="1000"/>
            </a:lvl3pPr>
            <a:lvl4pPr marL="1309055" indent="0">
              <a:buNone/>
              <a:defRPr sz="900"/>
            </a:lvl4pPr>
            <a:lvl5pPr marL="1745407" indent="0">
              <a:buNone/>
              <a:defRPr sz="900"/>
            </a:lvl5pPr>
            <a:lvl6pPr marL="2181758" indent="0">
              <a:buNone/>
              <a:defRPr sz="900"/>
            </a:lvl6pPr>
            <a:lvl7pPr marL="2618110" indent="0">
              <a:buNone/>
              <a:defRPr sz="900"/>
            </a:lvl7pPr>
            <a:lvl8pPr marL="3054462" indent="0">
              <a:buNone/>
              <a:defRPr sz="900"/>
            </a:lvl8pPr>
            <a:lvl9pPr marL="3490813"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AB87790-1216-4AC2-A185-C2358100202C}" type="slidenum">
              <a:rPr lang="fr-FR"/>
              <a:pPr>
                <a:defRPr/>
              </a:pPr>
              <a:t>‹#›</a:t>
            </a:fld>
            <a:endParaRPr lang="fr-FR"/>
          </a:p>
        </p:txBody>
      </p:sp>
    </p:spTree>
    <p:extLst>
      <p:ext uri="{BB962C8B-B14F-4D97-AF65-F5344CB8AC3E}">
        <p14:creationId xmlns:p14="http://schemas.microsoft.com/office/powerpoint/2010/main" val="312806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27404" y="29739273"/>
            <a:ext cx="18146078" cy="3510886"/>
          </a:xfrm>
        </p:spPr>
        <p:txBody>
          <a:bodyPr anchor="b"/>
          <a:lstStyle>
            <a:lvl1pPr algn="l">
              <a:defRPr sz="19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5927404" y="3795593"/>
            <a:ext cx="18146078" cy="25490805"/>
          </a:xfrm>
        </p:spPr>
        <p:txBody>
          <a:bodyPr/>
          <a:lstStyle>
            <a:lvl1pPr marL="0" indent="0">
              <a:buNone/>
              <a:defRPr sz="3100"/>
            </a:lvl1pPr>
            <a:lvl2pPr marL="436352" indent="0">
              <a:buNone/>
              <a:defRPr sz="2700"/>
            </a:lvl2pPr>
            <a:lvl3pPr marL="872703" indent="0">
              <a:buNone/>
              <a:defRPr sz="2300"/>
            </a:lvl3pPr>
            <a:lvl4pPr marL="1309055" indent="0">
              <a:buNone/>
              <a:defRPr sz="1900"/>
            </a:lvl4pPr>
            <a:lvl5pPr marL="1745407" indent="0">
              <a:buNone/>
              <a:defRPr sz="1900"/>
            </a:lvl5pPr>
            <a:lvl6pPr marL="2181758" indent="0">
              <a:buNone/>
              <a:defRPr sz="1900"/>
            </a:lvl6pPr>
            <a:lvl7pPr marL="2618110" indent="0">
              <a:buNone/>
              <a:defRPr sz="1900"/>
            </a:lvl7pPr>
            <a:lvl8pPr marL="3054462" indent="0">
              <a:buNone/>
              <a:defRPr sz="1900"/>
            </a:lvl8pPr>
            <a:lvl9pPr marL="3490813" indent="0">
              <a:buNone/>
              <a:defRPr sz="1900"/>
            </a:lvl9pPr>
          </a:lstStyle>
          <a:p>
            <a:pPr lvl="0"/>
            <a:endParaRPr lang="en-GB" noProof="0" smtClean="0"/>
          </a:p>
        </p:txBody>
      </p:sp>
      <p:sp>
        <p:nvSpPr>
          <p:cNvPr id="4" name="Espace réservé du texte 3"/>
          <p:cNvSpPr>
            <a:spLocks noGrp="1"/>
          </p:cNvSpPr>
          <p:nvPr>
            <p:ph type="body" sz="half" idx="2"/>
          </p:nvPr>
        </p:nvSpPr>
        <p:spPr>
          <a:xfrm>
            <a:off x="5927404" y="33250159"/>
            <a:ext cx="18146078" cy="4986049"/>
          </a:xfrm>
        </p:spPr>
        <p:txBody>
          <a:bodyPr/>
          <a:lstStyle>
            <a:lvl1pPr marL="0" indent="0">
              <a:buNone/>
              <a:defRPr sz="1300"/>
            </a:lvl1pPr>
            <a:lvl2pPr marL="436352" indent="0">
              <a:buNone/>
              <a:defRPr sz="1100"/>
            </a:lvl2pPr>
            <a:lvl3pPr marL="872703" indent="0">
              <a:buNone/>
              <a:defRPr sz="1000"/>
            </a:lvl3pPr>
            <a:lvl4pPr marL="1309055" indent="0">
              <a:buNone/>
              <a:defRPr sz="900"/>
            </a:lvl4pPr>
            <a:lvl5pPr marL="1745407" indent="0">
              <a:buNone/>
              <a:defRPr sz="900"/>
            </a:lvl5pPr>
            <a:lvl6pPr marL="2181758" indent="0">
              <a:buNone/>
              <a:defRPr sz="900"/>
            </a:lvl6pPr>
            <a:lvl7pPr marL="2618110" indent="0">
              <a:buNone/>
              <a:defRPr sz="900"/>
            </a:lvl7pPr>
            <a:lvl8pPr marL="3054462" indent="0">
              <a:buNone/>
              <a:defRPr sz="900"/>
            </a:lvl8pPr>
            <a:lvl9pPr marL="3490813"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305F0E5-277B-4D3F-8977-F05367C5D8A2}" type="slidenum">
              <a:rPr lang="fr-FR"/>
              <a:pPr>
                <a:defRPr/>
              </a:pPr>
              <a:t>‹#›</a:t>
            </a:fld>
            <a:endParaRPr lang="fr-FR"/>
          </a:p>
        </p:txBody>
      </p:sp>
    </p:spTree>
    <p:extLst>
      <p:ext uri="{BB962C8B-B14F-4D97-AF65-F5344CB8AC3E}">
        <p14:creationId xmlns:p14="http://schemas.microsoft.com/office/powerpoint/2010/main" val="31705294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8538" y="3776663"/>
            <a:ext cx="25706387" cy="708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3223" tIns="176612" rIns="353223" bIns="176612"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2268538" y="12272963"/>
            <a:ext cx="25706387" cy="254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3223" tIns="176612" rIns="353223" bIns="176612"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2268538" y="38708013"/>
            <a:ext cx="6300787" cy="2832100"/>
          </a:xfrm>
          <a:prstGeom prst="rect">
            <a:avLst/>
          </a:prstGeom>
          <a:noFill/>
          <a:ln w="9525">
            <a:noFill/>
            <a:miter lim="800000"/>
            <a:headEnd/>
            <a:tailEnd/>
          </a:ln>
          <a:effectLst/>
        </p:spPr>
        <p:txBody>
          <a:bodyPr vert="horz" wrap="square" lIns="353223" tIns="176612" rIns="353223" bIns="176612" numCol="1" anchor="t" anchorCtr="0" compatLnSpc="1">
            <a:prstTxWarp prst="textNoShape">
              <a:avLst/>
            </a:prstTxWarp>
          </a:bodyPr>
          <a:lstStyle>
            <a:lvl1pPr>
              <a:defRPr sz="5400"/>
            </a:lvl1pPr>
          </a:lstStyle>
          <a:p>
            <a:pPr>
              <a:defRPr/>
            </a:pPr>
            <a:endParaRPr lang="fr-FR"/>
          </a:p>
        </p:txBody>
      </p:sp>
      <p:sp>
        <p:nvSpPr>
          <p:cNvPr id="1029" name="Rectangle 5"/>
          <p:cNvSpPr>
            <a:spLocks noGrp="1" noChangeArrowheads="1"/>
          </p:cNvSpPr>
          <p:nvPr>
            <p:ph type="ftr" sz="quarter" idx="3"/>
          </p:nvPr>
        </p:nvSpPr>
        <p:spPr bwMode="auto">
          <a:xfrm>
            <a:off x="10333038" y="38708013"/>
            <a:ext cx="9577387" cy="2832100"/>
          </a:xfrm>
          <a:prstGeom prst="rect">
            <a:avLst/>
          </a:prstGeom>
          <a:noFill/>
          <a:ln w="9525">
            <a:noFill/>
            <a:miter lim="800000"/>
            <a:headEnd/>
            <a:tailEnd/>
          </a:ln>
          <a:effectLst/>
        </p:spPr>
        <p:txBody>
          <a:bodyPr vert="horz" wrap="square" lIns="353223" tIns="176612" rIns="353223" bIns="176612" numCol="1" anchor="t" anchorCtr="0" compatLnSpc="1">
            <a:prstTxWarp prst="textNoShape">
              <a:avLst/>
            </a:prstTxWarp>
          </a:bodyPr>
          <a:lstStyle>
            <a:lvl1pPr algn="ctr">
              <a:defRPr sz="5400"/>
            </a:lvl1pPr>
          </a:lstStyle>
          <a:p>
            <a:pPr>
              <a:defRPr/>
            </a:pPr>
            <a:endParaRPr lang="fr-FR"/>
          </a:p>
        </p:txBody>
      </p:sp>
      <p:sp>
        <p:nvSpPr>
          <p:cNvPr id="1030" name="Rectangle 6"/>
          <p:cNvSpPr>
            <a:spLocks noGrp="1" noChangeArrowheads="1"/>
          </p:cNvSpPr>
          <p:nvPr>
            <p:ph type="sldNum" sz="quarter" idx="4"/>
          </p:nvPr>
        </p:nvSpPr>
        <p:spPr bwMode="auto">
          <a:xfrm>
            <a:off x="21674138" y="38708013"/>
            <a:ext cx="6300787" cy="2832100"/>
          </a:xfrm>
          <a:prstGeom prst="rect">
            <a:avLst/>
          </a:prstGeom>
          <a:noFill/>
          <a:ln w="9525">
            <a:noFill/>
            <a:miter lim="800000"/>
            <a:headEnd/>
            <a:tailEnd/>
          </a:ln>
          <a:effectLst/>
        </p:spPr>
        <p:txBody>
          <a:bodyPr vert="horz" wrap="square" lIns="353223" tIns="176612" rIns="353223" bIns="176612" numCol="1" anchor="t" anchorCtr="0" compatLnSpc="1">
            <a:prstTxWarp prst="textNoShape">
              <a:avLst/>
            </a:prstTxWarp>
          </a:bodyPr>
          <a:lstStyle>
            <a:lvl1pPr algn="r">
              <a:defRPr sz="5400"/>
            </a:lvl1pPr>
          </a:lstStyle>
          <a:p>
            <a:pPr>
              <a:defRPr/>
            </a:pPr>
            <a:fld id="{1A9E4CC6-A6AB-4BCF-855E-A2B5FFD2BC18}"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30600" rtl="0" eaLnBrk="0" fontAlgn="base" hangingPunct="0">
        <a:spcBef>
          <a:spcPct val="0"/>
        </a:spcBef>
        <a:spcAft>
          <a:spcPct val="0"/>
        </a:spcAft>
        <a:defRPr sz="17000">
          <a:solidFill>
            <a:schemeClr val="tx2"/>
          </a:solidFill>
          <a:latin typeface="+mj-lt"/>
          <a:ea typeface="+mj-ea"/>
          <a:cs typeface="+mj-cs"/>
        </a:defRPr>
      </a:lvl1pPr>
      <a:lvl2pPr algn="ctr" defTabSz="3530600" rtl="0" eaLnBrk="0" fontAlgn="base" hangingPunct="0">
        <a:spcBef>
          <a:spcPct val="0"/>
        </a:spcBef>
        <a:spcAft>
          <a:spcPct val="0"/>
        </a:spcAft>
        <a:defRPr sz="17000">
          <a:solidFill>
            <a:schemeClr val="tx2"/>
          </a:solidFill>
          <a:latin typeface="Times New Roman" pitchFamily="18" charset="0"/>
        </a:defRPr>
      </a:lvl2pPr>
      <a:lvl3pPr algn="ctr" defTabSz="3530600" rtl="0" eaLnBrk="0" fontAlgn="base" hangingPunct="0">
        <a:spcBef>
          <a:spcPct val="0"/>
        </a:spcBef>
        <a:spcAft>
          <a:spcPct val="0"/>
        </a:spcAft>
        <a:defRPr sz="17000">
          <a:solidFill>
            <a:schemeClr val="tx2"/>
          </a:solidFill>
          <a:latin typeface="Times New Roman" pitchFamily="18" charset="0"/>
        </a:defRPr>
      </a:lvl3pPr>
      <a:lvl4pPr algn="ctr" defTabSz="3530600" rtl="0" eaLnBrk="0" fontAlgn="base" hangingPunct="0">
        <a:spcBef>
          <a:spcPct val="0"/>
        </a:spcBef>
        <a:spcAft>
          <a:spcPct val="0"/>
        </a:spcAft>
        <a:defRPr sz="17000">
          <a:solidFill>
            <a:schemeClr val="tx2"/>
          </a:solidFill>
          <a:latin typeface="Times New Roman" pitchFamily="18" charset="0"/>
        </a:defRPr>
      </a:lvl4pPr>
      <a:lvl5pPr algn="ctr" defTabSz="3530600" rtl="0" eaLnBrk="0" fontAlgn="base" hangingPunct="0">
        <a:spcBef>
          <a:spcPct val="0"/>
        </a:spcBef>
        <a:spcAft>
          <a:spcPct val="0"/>
        </a:spcAft>
        <a:defRPr sz="17000">
          <a:solidFill>
            <a:schemeClr val="tx2"/>
          </a:solidFill>
          <a:latin typeface="Times New Roman" pitchFamily="18" charset="0"/>
        </a:defRPr>
      </a:lvl5pPr>
      <a:lvl6pPr marL="436352" algn="ctr" defTabSz="3531722" rtl="0" fontAlgn="base">
        <a:spcBef>
          <a:spcPct val="0"/>
        </a:spcBef>
        <a:spcAft>
          <a:spcPct val="0"/>
        </a:spcAft>
        <a:defRPr sz="17000">
          <a:solidFill>
            <a:schemeClr val="tx2"/>
          </a:solidFill>
          <a:latin typeface="Times New Roman" pitchFamily="18" charset="0"/>
        </a:defRPr>
      </a:lvl6pPr>
      <a:lvl7pPr marL="872703" algn="ctr" defTabSz="3531722" rtl="0" fontAlgn="base">
        <a:spcBef>
          <a:spcPct val="0"/>
        </a:spcBef>
        <a:spcAft>
          <a:spcPct val="0"/>
        </a:spcAft>
        <a:defRPr sz="17000">
          <a:solidFill>
            <a:schemeClr val="tx2"/>
          </a:solidFill>
          <a:latin typeface="Times New Roman" pitchFamily="18" charset="0"/>
        </a:defRPr>
      </a:lvl7pPr>
      <a:lvl8pPr marL="1309055" algn="ctr" defTabSz="3531722" rtl="0" fontAlgn="base">
        <a:spcBef>
          <a:spcPct val="0"/>
        </a:spcBef>
        <a:spcAft>
          <a:spcPct val="0"/>
        </a:spcAft>
        <a:defRPr sz="17000">
          <a:solidFill>
            <a:schemeClr val="tx2"/>
          </a:solidFill>
          <a:latin typeface="Times New Roman" pitchFamily="18" charset="0"/>
        </a:defRPr>
      </a:lvl8pPr>
      <a:lvl9pPr marL="1745407" algn="ctr" defTabSz="3531722" rtl="0" fontAlgn="base">
        <a:spcBef>
          <a:spcPct val="0"/>
        </a:spcBef>
        <a:spcAft>
          <a:spcPct val="0"/>
        </a:spcAft>
        <a:defRPr sz="17000">
          <a:solidFill>
            <a:schemeClr val="tx2"/>
          </a:solidFill>
          <a:latin typeface="Times New Roman" pitchFamily="18" charset="0"/>
        </a:defRPr>
      </a:lvl9pPr>
    </p:titleStyle>
    <p:bodyStyle>
      <a:lvl1pPr marL="1323975" indent="-1323975" algn="l" defTabSz="3530600" rtl="0" eaLnBrk="0" fontAlgn="base" hangingPunct="0">
        <a:spcBef>
          <a:spcPct val="20000"/>
        </a:spcBef>
        <a:spcAft>
          <a:spcPct val="0"/>
        </a:spcAft>
        <a:buChar char="•"/>
        <a:defRPr sz="12400">
          <a:solidFill>
            <a:schemeClr val="tx1"/>
          </a:solidFill>
          <a:latin typeface="+mn-lt"/>
          <a:ea typeface="+mn-ea"/>
          <a:cs typeface="+mn-cs"/>
        </a:defRPr>
      </a:lvl1pPr>
      <a:lvl2pPr marL="2868613" indent="-1101725" algn="l" defTabSz="3530600" rtl="0" eaLnBrk="0" fontAlgn="base" hangingPunct="0">
        <a:spcBef>
          <a:spcPct val="20000"/>
        </a:spcBef>
        <a:spcAft>
          <a:spcPct val="0"/>
        </a:spcAft>
        <a:buChar char="–"/>
        <a:defRPr sz="10800">
          <a:solidFill>
            <a:schemeClr val="tx1"/>
          </a:solidFill>
          <a:latin typeface="+mn-lt"/>
        </a:defRPr>
      </a:lvl2pPr>
      <a:lvl3pPr marL="4414838" indent="-882650" algn="l" defTabSz="3530600" rtl="0" eaLnBrk="0" fontAlgn="base" hangingPunct="0">
        <a:spcBef>
          <a:spcPct val="20000"/>
        </a:spcBef>
        <a:spcAft>
          <a:spcPct val="0"/>
        </a:spcAft>
        <a:buChar char="•"/>
        <a:defRPr sz="9300">
          <a:solidFill>
            <a:schemeClr val="tx1"/>
          </a:solidFill>
          <a:latin typeface="+mn-lt"/>
        </a:defRPr>
      </a:lvl3pPr>
      <a:lvl4pPr marL="6180138" indent="-882650" algn="l" defTabSz="3530600" rtl="0" eaLnBrk="0" fontAlgn="base" hangingPunct="0">
        <a:spcBef>
          <a:spcPct val="20000"/>
        </a:spcBef>
        <a:spcAft>
          <a:spcPct val="0"/>
        </a:spcAft>
        <a:buChar char="–"/>
        <a:defRPr sz="7700">
          <a:solidFill>
            <a:schemeClr val="tx1"/>
          </a:solidFill>
          <a:latin typeface="+mn-lt"/>
        </a:defRPr>
      </a:lvl4pPr>
      <a:lvl5pPr marL="7945438" indent="-881063" algn="l" defTabSz="3530600" rtl="0" eaLnBrk="0" fontAlgn="base" hangingPunct="0">
        <a:spcBef>
          <a:spcPct val="20000"/>
        </a:spcBef>
        <a:spcAft>
          <a:spcPct val="0"/>
        </a:spcAft>
        <a:buChar char="»"/>
        <a:defRPr sz="7700">
          <a:solidFill>
            <a:schemeClr val="tx1"/>
          </a:solidFill>
          <a:latin typeface="+mn-lt"/>
        </a:defRPr>
      </a:lvl5pPr>
      <a:lvl6pPr marL="8383104" indent="-881794" algn="l" defTabSz="3531722" rtl="0" fontAlgn="base">
        <a:spcBef>
          <a:spcPct val="20000"/>
        </a:spcBef>
        <a:spcAft>
          <a:spcPct val="0"/>
        </a:spcAft>
        <a:buChar char="»"/>
        <a:defRPr sz="7700">
          <a:solidFill>
            <a:schemeClr val="tx1"/>
          </a:solidFill>
          <a:latin typeface="+mn-lt"/>
        </a:defRPr>
      </a:lvl6pPr>
      <a:lvl7pPr marL="8819456" indent="-881794" algn="l" defTabSz="3531722" rtl="0" fontAlgn="base">
        <a:spcBef>
          <a:spcPct val="20000"/>
        </a:spcBef>
        <a:spcAft>
          <a:spcPct val="0"/>
        </a:spcAft>
        <a:buChar char="»"/>
        <a:defRPr sz="7700">
          <a:solidFill>
            <a:schemeClr val="tx1"/>
          </a:solidFill>
          <a:latin typeface="+mn-lt"/>
        </a:defRPr>
      </a:lvl7pPr>
      <a:lvl8pPr marL="9255807" indent="-881794" algn="l" defTabSz="3531722" rtl="0" fontAlgn="base">
        <a:spcBef>
          <a:spcPct val="20000"/>
        </a:spcBef>
        <a:spcAft>
          <a:spcPct val="0"/>
        </a:spcAft>
        <a:buChar char="»"/>
        <a:defRPr sz="7700">
          <a:solidFill>
            <a:schemeClr val="tx1"/>
          </a:solidFill>
          <a:latin typeface="+mn-lt"/>
        </a:defRPr>
      </a:lvl8pPr>
      <a:lvl9pPr marL="9692159" indent="-881794" algn="l" defTabSz="3531722" rtl="0" fontAlgn="base">
        <a:spcBef>
          <a:spcPct val="20000"/>
        </a:spcBef>
        <a:spcAft>
          <a:spcPct val="0"/>
        </a:spcAft>
        <a:buChar char="»"/>
        <a:defRPr sz="7700">
          <a:solidFill>
            <a:schemeClr val="tx1"/>
          </a:solidFill>
          <a:latin typeface="+mn-lt"/>
        </a:defRPr>
      </a:lvl9pPr>
    </p:bodyStyle>
    <p:otherStyle>
      <a:defPPr>
        <a:defRPr lang="en-US"/>
      </a:defPPr>
      <a:lvl1pPr marL="0" algn="l" defTabSz="872703" rtl="0" eaLnBrk="1" latinLnBrk="0" hangingPunct="1">
        <a:defRPr sz="1700" kern="1200">
          <a:solidFill>
            <a:schemeClr val="tx1"/>
          </a:solidFill>
          <a:latin typeface="+mn-lt"/>
          <a:ea typeface="+mn-ea"/>
          <a:cs typeface="+mn-cs"/>
        </a:defRPr>
      </a:lvl1pPr>
      <a:lvl2pPr marL="436352" algn="l" defTabSz="872703" rtl="0" eaLnBrk="1" latinLnBrk="0" hangingPunct="1">
        <a:defRPr sz="1700" kern="1200">
          <a:solidFill>
            <a:schemeClr val="tx1"/>
          </a:solidFill>
          <a:latin typeface="+mn-lt"/>
          <a:ea typeface="+mn-ea"/>
          <a:cs typeface="+mn-cs"/>
        </a:defRPr>
      </a:lvl2pPr>
      <a:lvl3pPr marL="872703" algn="l" defTabSz="872703" rtl="0" eaLnBrk="1" latinLnBrk="0" hangingPunct="1">
        <a:defRPr sz="1700" kern="1200">
          <a:solidFill>
            <a:schemeClr val="tx1"/>
          </a:solidFill>
          <a:latin typeface="+mn-lt"/>
          <a:ea typeface="+mn-ea"/>
          <a:cs typeface="+mn-cs"/>
        </a:defRPr>
      </a:lvl3pPr>
      <a:lvl4pPr marL="1309055" algn="l" defTabSz="872703" rtl="0" eaLnBrk="1" latinLnBrk="0" hangingPunct="1">
        <a:defRPr sz="1700" kern="1200">
          <a:solidFill>
            <a:schemeClr val="tx1"/>
          </a:solidFill>
          <a:latin typeface="+mn-lt"/>
          <a:ea typeface="+mn-ea"/>
          <a:cs typeface="+mn-cs"/>
        </a:defRPr>
      </a:lvl4pPr>
      <a:lvl5pPr marL="1745407" algn="l" defTabSz="872703" rtl="0" eaLnBrk="1" latinLnBrk="0" hangingPunct="1">
        <a:defRPr sz="1700" kern="1200">
          <a:solidFill>
            <a:schemeClr val="tx1"/>
          </a:solidFill>
          <a:latin typeface="+mn-lt"/>
          <a:ea typeface="+mn-ea"/>
          <a:cs typeface="+mn-cs"/>
        </a:defRPr>
      </a:lvl5pPr>
      <a:lvl6pPr marL="2181758" algn="l" defTabSz="872703" rtl="0" eaLnBrk="1" latinLnBrk="0" hangingPunct="1">
        <a:defRPr sz="1700" kern="1200">
          <a:solidFill>
            <a:schemeClr val="tx1"/>
          </a:solidFill>
          <a:latin typeface="+mn-lt"/>
          <a:ea typeface="+mn-ea"/>
          <a:cs typeface="+mn-cs"/>
        </a:defRPr>
      </a:lvl6pPr>
      <a:lvl7pPr marL="2618110" algn="l" defTabSz="872703" rtl="0" eaLnBrk="1" latinLnBrk="0" hangingPunct="1">
        <a:defRPr sz="1700" kern="1200">
          <a:solidFill>
            <a:schemeClr val="tx1"/>
          </a:solidFill>
          <a:latin typeface="+mn-lt"/>
          <a:ea typeface="+mn-ea"/>
          <a:cs typeface="+mn-cs"/>
        </a:defRPr>
      </a:lvl7pPr>
      <a:lvl8pPr marL="3054462" algn="l" defTabSz="872703" rtl="0" eaLnBrk="1" latinLnBrk="0" hangingPunct="1">
        <a:defRPr sz="1700" kern="1200">
          <a:solidFill>
            <a:schemeClr val="tx1"/>
          </a:solidFill>
          <a:latin typeface="+mn-lt"/>
          <a:ea typeface="+mn-ea"/>
          <a:cs typeface="+mn-cs"/>
        </a:defRPr>
      </a:lvl8pPr>
      <a:lvl9pPr marL="3490813" algn="l" defTabSz="87270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pn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hyperlink" Target="http://www.genetics.wustl.edu/jflab/data4.html" TargetMode="External"/><Relationship Id="rId16"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www.univ-montp1.fr/"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AutoShape 82"/>
          <p:cNvSpPr>
            <a:spLocks noChangeArrowheads="1"/>
          </p:cNvSpPr>
          <p:nvPr/>
        </p:nvSpPr>
        <p:spPr bwMode="auto">
          <a:xfrm>
            <a:off x="1224187" y="24698721"/>
            <a:ext cx="13873956" cy="12961440"/>
          </a:xfrm>
          <a:prstGeom prst="roundRect">
            <a:avLst>
              <a:gd name="adj" fmla="val 7829"/>
            </a:avLst>
          </a:prstGeom>
          <a:solidFill>
            <a:schemeClr val="bg1">
              <a:lumMod val="85000"/>
              <a:alpha val="72156"/>
            </a:schemeClr>
          </a:solidFill>
          <a:ln>
            <a:noFill/>
          </a:ln>
          <a:extLst/>
        </p:spPr>
        <p:txBody>
          <a:bodyPr wrap="none" lIns="15463" tIns="7732" rIns="15463" bIns="7732" anchor="ctr"/>
          <a:lstStyle/>
          <a:p>
            <a:pPr algn="ctr" defTabSz="153988" eaLnBrk="0" hangingPunct="0"/>
            <a:r>
              <a:rPr lang="fr-FR" sz="2800" dirty="0" smtClean="0">
                <a:solidFill>
                  <a:srgbClr val="993366"/>
                </a:solidFill>
                <a:latin typeface="Calibri" pitchFamily="34" charset="0"/>
                <a:cs typeface="Calibri" pitchFamily="34" charset="0"/>
              </a:rPr>
              <a:t>V</a:t>
            </a:r>
            <a:endParaRPr lang="fr-FR" sz="2800" dirty="0">
              <a:solidFill>
                <a:srgbClr val="993366"/>
              </a:solidFill>
              <a:latin typeface="Calibri" pitchFamily="34" charset="0"/>
              <a:cs typeface="Calibri" pitchFamily="34" charset="0"/>
            </a:endParaRPr>
          </a:p>
        </p:txBody>
      </p:sp>
      <p:sp>
        <p:nvSpPr>
          <p:cNvPr id="2055" name="AutoShape 82"/>
          <p:cNvSpPr>
            <a:spLocks noChangeArrowheads="1"/>
          </p:cNvSpPr>
          <p:nvPr/>
        </p:nvSpPr>
        <p:spPr bwMode="auto">
          <a:xfrm>
            <a:off x="1440211" y="11809289"/>
            <a:ext cx="13873956" cy="11350178"/>
          </a:xfrm>
          <a:prstGeom prst="roundRect">
            <a:avLst>
              <a:gd name="adj" fmla="val 7829"/>
            </a:avLst>
          </a:prstGeom>
          <a:solidFill>
            <a:srgbClr val="D0E9F0">
              <a:alpha val="7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5463" tIns="7732" rIns="15463" bIns="7732" anchor="ctr"/>
          <a:lstStyle/>
          <a:p>
            <a:pPr algn="ctr" defTabSz="153988" eaLnBrk="0" hangingPunct="0"/>
            <a:endParaRPr lang="en-GB" sz="2800" dirty="0">
              <a:solidFill>
                <a:srgbClr val="993366"/>
              </a:solidFill>
              <a:latin typeface="Calibri" pitchFamily="34" charset="0"/>
              <a:cs typeface="Calibri" pitchFamily="34" charset="0"/>
            </a:endParaRPr>
          </a:p>
        </p:txBody>
      </p:sp>
      <p:sp>
        <p:nvSpPr>
          <p:cNvPr id="2050" name="AutoShape 3776"/>
          <p:cNvSpPr>
            <a:spLocks noChangeArrowheads="1"/>
          </p:cNvSpPr>
          <p:nvPr/>
        </p:nvSpPr>
        <p:spPr bwMode="auto">
          <a:xfrm>
            <a:off x="15409763" y="27579041"/>
            <a:ext cx="13537504" cy="10083496"/>
          </a:xfrm>
          <a:prstGeom prst="roundRect">
            <a:avLst>
              <a:gd name="adj" fmla="val 7829"/>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15463" tIns="7732" rIns="15463" bIns="7732" anchor="ctr"/>
          <a:lstStyle/>
          <a:p>
            <a:pPr algn="ctr" defTabSz="153988" eaLnBrk="0" hangingPunct="0"/>
            <a:endParaRPr lang="en-US" sz="1200" dirty="0">
              <a:latin typeface="Arial" charset="0"/>
              <a:cs typeface="Times New Roman" pitchFamily="18" charset="0"/>
              <a:sym typeface="Wingdings" pitchFamily="2" charset="2"/>
            </a:endParaRPr>
          </a:p>
        </p:txBody>
      </p:sp>
      <p:sp>
        <p:nvSpPr>
          <p:cNvPr id="2051" name="AutoShape 102"/>
          <p:cNvSpPr>
            <a:spLocks noChangeArrowheads="1"/>
          </p:cNvSpPr>
          <p:nvPr/>
        </p:nvSpPr>
        <p:spPr bwMode="auto">
          <a:xfrm>
            <a:off x="15337755" y="11809289"/>
            <a:ext cx="13533437" cy="7992888"/>
          </a:xfrm>
          <a:prstGeom prst="roundRect">
            <a:avLst>
              <a:gd name="adj" fmla="val 7829"/>
            </a:avLst>
          </a:prstGeom>
          <a:solidFill>
            <a:srgbClr val="D0E9F0"/>
          </a:solidFill>
          <a:ln>
            <a:noFill/>
          </a:ln>
          <a:extLst/>
        </p:spPr>
        <p:txBody>
          <a:bodyPr wrap="none" lIns="15463" tIns="7732" rIns="15463" bIns="7732" anchor="ctr"/>
          <a:lstStyle/>
          <a:p>
            <a:pPr algn="ctr" defTabSz="153988" eaLnBrk="0" hangingPunct="0"/>
            <a:endParaRPr lang="en-US" sz="1200" dirty="0">
              <a:latin typeface="Arial" charset="0"/>
              <a:cs typeface="Times New Roman" pitchFamily="18" charset="0"/>
              <a:sym typeface="Wingdings" pitchFamily="2" charset="2"/>
            </a:endParaRPr>
          </a:p>
        </p:txBody>
      </p:sp>
      <p:sp>
        <p:nvSpPr>
          <p:cNvPr id="2052" name="AutoShape 76"/>
          <p:cNvSpPr>
            <a:spLocks noChangeArrowheads="1"/>
          </p:cNvSpPr>
          <p:nvPr/>
        </p:nvSpPr>
        <p:spPr bwMode="auto">
          <a:xfrm>
            <a:off x="15481771" y="21098321"/>
            <a:ext cx="13465496" cy="5976664"/>
          </a:xfrm>
          <a:prstGeom prst="roundRect">
            <a:avLst>
              <a:gd name="adj" fmla="val 7829"/>
            </a:avLst>
          </a:prstGeom>
          <a:solidFill>
            <a:srgbClr val="EAEAEA"/>
          </a:solidFill>
          <a:ln>
            <a:noFill/>
          </a:ln>
          <a:extLst>
            <a:ext uri="{91240B29-F687-4f45-9708-019B960494DF}">
              <a14:hiddenLine xmlns:a14="http://schemas.microsoft.com/office/drawing/2010/main" w="9525">
                <a:solidFill>
                  <a:srgbClr val="000000"/>
                </a:solidFill>
                <a:prstDash val="lgDashDotDot"/>
                <a:round/>
                <a:headEnd/>
                <a:tailEnd/>
              </a14:hiddenLine>
            </a:ext>
          </a:extLst>
        </p:spPr>
        <p:txBody>
          <a:bodyPr wrap="none" lIns="15463" tIns="7732" rIns="15463" bIns="7732" anchor="ctr"/>
          <a:lstStyle/>
          <a:p>
            <a:pPr algn="ctr" defTabSz="153988" eaLnBrk="0" hangingPunct="0"/>
            <a:endParaRPr lang="en-US" sz="2400">
              <a:latin typeface="Arial" charset="0"/>
              <a:cs typeface="Times New Roman" pitchFamily="18" charset="0"/>
            </a:endParaRPr>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95275"/>
            <a:ext cx="266223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AutoShape 80"/>
          <p:cNvSpPr>
            <a:spLocks noChangeArrowheads="1"/>
          </p:cNvSpPr>
          <p:nvPr/>
        </p:nvSpPr>
        <p:spPr bwMode="auto">
          <a:xfrm>
            <a:off x="4802188" y="460375"/>
            <a:ext cx="24001063" cy="2995986"/>
          </a:xfrm>
          <a:prstGeom prst="roundRect">
            <a:avLst>
              <a:gd name="adj" fmla="val 16667"/>
            </a:avLst>
          </a:prstGeom>
          <a:solidFill>
            <a:srgbClr val="4399A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78" tIns="36539" rIns="73078" bIns="36539" anchor="ctr"/>
          <a:lstStyle/>
          <a:p>
            <a:pPr algn="ctr" defTabSz="857250" eaLnBrk="0" hangingPunct="0">
              <a:spcBef>
                <a:spcPct val="50000"/>
              </a:spcBef>
              <a:tabLst>
                <a:tab pos="12290425" algn="l"/>
                <a:tab pos="12834938" algn="l"/>
              </a:tabLst>
            </a:pPr>
            <a:endParaRPr lang="en-US" sz="6200" b="1" i="1">
              <a:solidFill>
                <a:schemeClr val="bg1"/>
              </a:solidFill>
              <a:latin typeface="Arial" charset="0"/>
              <a:cs typeface="Times New Roman" pitchFamily="18" charset="0"/>
            </a:endParaRPr>
          </a:p>
        </p:txBody>
      </p:sp>
      <p:sp>
        <p:nvSpPr>
          <p:cNvPr id="2056" name="Rectangle 83"/>
          <p:cNvSpPr>
            <a:spLocks noChangeArrowheads="1"/>
          </p:cNvSpPr>
          <p:nvPr/>
        </p:nvSpPr>
        <p:spPr bwMode="auto">
          <a:xfrm>
            <a:off x="1584227" y="4827615"/>
            <a:ext cx="22466496" cy="302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078" tIns="36539" rIns="73078" bIns="36539">
            <a:spAutoFit/>
          </a:bodyPr>
          <a:lstStyle/>
          <a:p>
            <a:pPr algn="just" defTabSz="730250" eaLnBrk="0" hangingPunct="0"/>
            <a:r>
              <a:rPr lang="en-GB" sz="3200" dirty="0" smtClean="0"/>
              <a:t>Saccharomyces cerevisiae, our </a:t>
            </a:r>
            <a:r>
              <a:rPr lang="en-GB" sz="3200" dirty="0" err="1" smtClean="0"/>
              <a:t>favorite</a:t>
            </a:r>
            <a:r>
              <a:rPr lang="en-GB" sz="3200" dirty="0" smtClean="0"/>
              <a:t> model organism has been used for millennia for the production of all sort of fermented beverages as well as for bread rising. In contrast with these fermentation lifestyles, during flor wine aging Saccharomyces cerevisiae strains are growing aerobically at the surface of wine as a biofilm. As a significant part of the nutriment has been depleted from wine during alcoholic fermentation, and glucose has been replaced by ethanol, flor yeast must have overcome the different stress imposed by this niche. </a:t>
            </a:r>
          </a:p>
          <a:p>
            <a:pPr algn="just" defTabSz="730250" eaLnBrk="0" hangingPunct="0"/>
            <a:r>
              <a:rPr lang="en-GB" sz="3200" b="1" dirty="0" smtClean="0">
                <a:latin typeface="Calibri" pitchFamily="34" charset="0"/>
                <a:cs typeface="Calibri" pitchFamily="34" charset="0"/>
              </a:rPr>
              <a:t>This work  aims at characterizing Flor strains in order to unravel the basis of flor yeast adaptation to sherry like biological aging.</a:t>
            </a:r>
            <a:endParaRPr lang="en-GB" sz="3200" b="1" dirty="0">
              <a:latin typeface="Calibri" pitchFamily="34" charset="0"/>
              <a:cs typeface="Calibri" pitchFamily="34" charset="0"/>
            </a:endParaRPr>
          </a:p>
        </p:txBody>
      </p:sp>
      <p:sp>
        <p:nvSpPr>
          <p:cNvPr id="2057" name="Text Box 84"/>
          <p:cNvSpPr txBox="1">
            <a:spLocks noChangeArrowheads="1"/>
          </p:cNvSpPr>
          <p:nvPr/>
        </p:nvSpPr>
        <p:spPr bwMode="auto">
          <a:xfrm>
            <a:off x="1641377" y="4250410"/>
            <a:ext cx="53689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463" tIns="7732" rIns="15463" bIns="7732">
            <a:spAutoFit/>
          </a:bodyPr>
          <a:lstStyle>
            <a:lvl1pPr defTabSz="161925" eaLnBrk="0" hangingPunct="0">
              <a:defRPr sz="2300">
                <a:solidFill>
                  <a:schemeClr val="tx1"/>
                </a:solidFill>
                <a:latin typeface="Times New Roman" pitchFamily="18" charset="0"/>
              </a:defRPr>
            </a:lvl1pPr>
            <a:lvl2pPr marL="742950" indent="-285750" defTabSz="161925" eaLnBrk="0" hangingPunct="0">
              <a:defRPr sz="2300">
                <a:solidFill>
                  <a:schemeClr val="tx1"/>
                </a:solidFill>
                <a:latin typeface="Times New Roman" pitchFamily="18" charset="0"/>
              </a:defRPr>
            </a:lvl2pPr>
            <a:lvl3pPr marL="1143000" indent="-228600" defTabSz="161925" eaLnBrk="0" hangingPunct="0">
              <a:defRPr sz="2300">
                <a:solidFill>
                  <a:schemeClr val="tx1"/>
                </a:solidFill>
                <a:latin typeface="Times New Roman" pitchFamily="18" charset="0"/>
              </a:defRPr>
            </a:lvl3pPr>
            <a:lvl4pPr marL="1600200" indent="-228600" defTabSz="161925" eaLnBrk="0" hangingPunct="0">
              <a:defRPr sz="2300">
                <a:solidFill>
                  <a:schemeClr val="tx1"/>
                </a:solidFill>
                <a:latin typeface="Times New Roman" pitchFamily="18" charset="0"/>
              </a:defRPr>
            </a:lvl4pPr>
            <a:lvl5pPr marL="2057400" indent="-228600" defTabSz="161925" eaLnBrk="0" hangingPunct="0">
              <a:defRPr sz="2300">
                <a:solidFill>
                  <a:schemeClr val="tx1"/>
                </a:solidFill>
                <a:latin typeface="Times New Roman" pitchFamily="18" charset="0"/>
              </a:defRPr>
            </a:lvl5pPr>
            <a:lvl6pPr marL="2514600" indent="-228600" defTabSz="161925" eaLnBrk="0" fontAlgn="base" hangingPunct="0">
              <a:spcBef>
                <a:spcPct val="0"/>
              </a:spcBef>
              <a:spcAft>
                <a:spcPct val="0"/>
              </a:spcAft>
              <a:defRPr sz="2300">
                <a:solidFill>
                  <a:schemeClr val="tx1"/>
                </a:solidFill>
                <a:latin typeface="Times New Roman" pitchFamily="18" charset="0"/>
              </a:defRPr>
            </a:lvl6pPr>
            <a:lvl7pPr marL="2971800" indent="-228600" defTabSz="161925" eaLnBrk="0" fontAlgn="base" hangingPunct="0">
              <a:spcBef>
                <a:spcPct val="0"/>
              </a:spcBef>
              <a:spcAft>
                <a:spcPct val="0"/>
              </a:spcAft>
              <a:defRPr sz="2300">
                <a:solidFill>
                  <a:schemeClr val="tx1"/>
                </a:solidFill>
                <a:latin typeface="Times New Roman" pitchFamily="18" charset="0"/>
              </a:defRPr>
            </a:lvl7pPr>
            <a:lvl8pPr marL="3429000" indent="-228600" defTabSz="161925" eaLnBrk="0" fontAlgn="base" hangingPunct="0">
              <a:spcBef>
                <a:spcPct val="0"/>
              </a:spcBef>
              <a:spcAft>
                <a:spcPct val="0"/>
              </a:spcAft>
              <a:defRPr sz="2300">
                <a:solidFill>
                  <a:schemeClr val="tx1"/>
                </a:solidFill>
                <a:latin typeface="Times New Roman" pitchFamily="18" charset="0"/>
              </a:defRPr>
            </a:lvl8pPr>
            <a:lvl9pPr marL="3886200" indent="-228600" defTabSz="161925" eaLnBrk="0" fontAlgn="base" hangingPunct="0">
              <a:spcBef>
                <a:spcPct val="0"/>
              </a:spcBef>
              <a:spcAft>
                <a:spcPct val="0"/>
              </a:spcAft>
              <a:defRPr sz="2300">
                <a:solidFill>
                  <a:schemeClr val="tx1"/>
                </a:solidFill>
                <a:latin typeface="Times New Roman" pitchFamily="18" charset="0"/>
              </a:defRPr>
            </a:lvl9pPr>
          </a:lstStyle>
          <a:p>
            <a:pPr eaLnBrk="1" hangingPunct="1">
              <a:spcBef>
                <a:spcPct val="50000"/>
              </a:spcBef>
            </a:pPr>
            <a:r>
              <a:rPr lang="en-GB" sz="4000" b="1" smtClean="0">
                <a:solidFill>
                  <a:srgbClr val="993366"/>
                </a:solidFill>
                <a:latin typeface="Calibri" pitchFamily="34" charset="0"/>
                <a:cs typeface="Calibri" pitchFamily="34" charset="0"/>
              </a:rPr>
              <a:t>Context and Goals</a:t>
            </a:r>
            <a:endParaRPr lang="en-GB" sz="4000" b="1" baseline="-25000">
              <a:solidFill>
                <a:srgbClr val="993366"/>
              </a:solidFill>
              <a:latin typeface="Calibri" pitchFamily="34" charset="0"/>
              <a:cs typeface="Calibri" pitchFamily="34" charset="0"/>
            </a:endParaRPr>
          </a:p>
        </p:txBody>
      </p:sp>
      <p:sp>
        <p:nvSpPr>
          <p:cNvPr id="2065" name="Text Box 1747"/>
          <p:cNvSpPr txBox="1">
            <a:spLocks noChangeArrowheads="1"/>
          </p:cNvSpPr>
          <p:nvPr/>
        </p:nvSpPr>
        <p:spPr bwMode="auto">
          <a:xfrm>
            <a:off x="16611600" y="34902775"/>
            <a:ext cx="34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67" tIns="43633" rIns="87267" bIns="43633">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r>
              <a:rPr lang="en-GB" sz="2400">
                <a:latin typeface="Arial" charset="0"/>
                <a:cs typeface="Times New Roman" pitchFamily="18" charset="0"/>
              </a:rPr>
              <a:t>. </a:t>
            </a:r>
            <a:endParaRPr lang="fr-FR" sz="2400">
              <a:latin typeface="Arial" charset="0"/>
              <a:cs typeface="Times New Roman" pitchFamily="18" charset="0"/>
            </a:endParaRPr>
          </a:p>
        </p:txBody>
      </p:sp>
      <p:sp>
        <p:nvSpPr>
          <p:cNvPr id="2066" name="Text Box 3777"/>
          <p:cNvSpPr txBox="1">
            <a:spLocks noChangeArrowheads="1"/>
          </p:cNvSpPr>
          <p:nvPr/>
        </p:nvSpPr>
        <p:spPr bwMode="auto">
          <a:xfrm>
            <a:off x="1944267" y="12097321"/>
            <a:ext cx="7925625" cy="13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7" tIns="43633" rIns="87267" bIns="43633">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spcBef>
                <a:spcPct val="50000"/>
              </a:spcBef>
            </a:pPr>
            <a:r>
              <a:rPr lang="fr-FR" sz="4000" dirty="0" err="1" smtClean="0">
                <a:solidFill>
                  <a:srgbClr val="993366"/>
                </a:solidFill>
                <a:latin typeface="Calibri" pitchFamily="34" charset="0"/>
                <a:cs typeface="Calibri" pitchFamily="34" charset="0"/>
              </a:rPr>
              <a:t>Diversity</a:t>
            </a:r>
            <a:r>
              <a:rPr lang="fr-FR" sz="4000" dirty="0" smtClean="0">
                <a:solidFill>
                  <a:srgbClr val="993366"/>
                </a:solidFill>
                <a:latin typeface="Calibri" pitchFamily="34" charset="0"/>
                <a:cs typeface="Calibri" pitchFamily="34" charset="0"/>
              </a:rPr>
              <a:t> of flor  </a:t>
            </a:r>
            <a:r>
              <a:rPr lang="fr-FR" sz="4000" dirty="0" err="1" smtClean="0">
                <a:solidFill>
                  <a:srgbClr val="993366"/>
                </a:solidFill>
                <a:latin typeface="Calibri" pitchFamily="34" charset="0"/>
                <a:cs typeface="Calibri" pitchFamily="34" charset="0"/>
              </a:rPr>
              <a:t>strains</a:t>
            </a:r>
            <a:r>
              <a:rPr lang="fr-FR" sz="4000" dirty="0" smtClean="0">
                <a:solidFill>
                  <a:srgbClr val="993366"/>
                </a:solidFill>
                <a:latin typeface="Calibri" pitchFamily="34" charset="0"/>
                <a:cs typeface="Calibri" pitchFamily="34" charset="0"/>
              </a:rPr>
              <a:t> </a:t>
            </a:r>
            <a:r>
              <a:rPr lang="fr-FR" sz="4000" dirty="0" err="1" smtClean="0">
                <a:solidFill>
                  <a:srgbClr val="993366"/>
                </a:solidFill>
                <a:latin typeface="Calibri" pitchFamily="34" charset="0"/>
                <a:cs typeface="Calibri" pitchFamily="34" charset="0"/>
              </a:rPr>
              <a:t>evaluated</a:t>
            </a:r>
            <a:r>
              <a:rPr lang="fr-FR" sz="4000" dirty="0" smtClean="0">
                <a:solidFill>
                  <a:srgbClr val="993366"/>
                </a:solidFill>
                <a:latin typeface="Calibri" pitchFamily="34" charset="0"/>
                <a:cs typeface="Calibri" pitchFamily="34" charset="0"/>
              </a:rPr>
              <a:t/>
            </a:r>
            <a:br>
              <a:rPr lang="fr-FR" sz="4000" dirty="0" smtClean="0">
                <a:solidFill>
                  <a:srgbClr val="993366"/>
                </a:solidFill>
                <a:latin typeface="Calibri" pitchFamily="34" charset="0"/>
                <a:cs typeface="Calibri" pitchFamily="34" charset="0"/>
              </a:rPr>
            </a:br>
            <a:r>
              <a:rPr lang="fr-FR" sz="4000" dirty="0" smtClean="0">
                <a:solidFill>
                  <a:srgbClr val="993366"/>
                </a:solidFill>
                <a:latin typeface="Calibri" pitchFamily="34" charset="0"/>
                <a:cs typeface="Calibri" pitchFamily="34" charset="0"/>
              </a:rPr>
              <a:t> </a:t>
            </a:r>
            <a:r>
              <a:rPr lang="fr-FR" sz="4000" dirty="0" err="1" smtClean="0">
                <a:solidFill>
                  <a:srgbClr val="993366"/>
                </a:solidFill>
                <a:latin typeface="Calibri" pitchFamily="34" charset="0"/>
                <a:cs typeface="Calibri" pitchFamily="34" charset="0"/>
              </a:rPr>
              <a:t>with</a:t>
            </a:r>
            <a:r>
              <a:rPr lang="fr-FR" sz="4000" dirty="0" smtClean="0">
                <a:solidFill>
                  <a:srgbClr val="993366"/>
                </a:solidFill>
                <a:latin typeface="Calibri" pitchFamily="34" charset="0"/>
                <a:cs typeface="Calibri" pitchFamily="34" charset="0"/>
              </a:rPr>
              <a:t> microsatellites  markers</a:t>
            </a:r>
          </a:p>
        </p:txBody>
      </p:sp>
      <p:sp>
        <p:nvSpPr>
          <p:cNvPr id="2067" name="Rectangle 3888"/>
          <p:cNvSpPr>
            <a:spLocks noChangeArrowheads="1"/>
          </p:cNvSpPr>
          <p:nvPr/>
        </p:nvSpPr>
        <p:spPr bwMode="auto">
          <a:xfrm>
            <a:off x="5343623" y="720057"/>
            <a:ext cx="23315612" cy="101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0" tIns="43635" rIns="87270" bIns="43635">
            <a:spAutoFit/>
          </a:bodyPr>
          <a:lstStyle/>
          <a:p>
            <a:r>
              <a:rPr lang="fr-FR" sz="6000" b="1" dirty="0" err="1">
                <a:solidFill>
                  <a:schemeClr val="bg1"/>
                </a:solidFill>
                <a:latin typeface="Calibri"/>
                <a:cs typeface="Calibri"/>
              </a:rPr>
              <a:t>Diversity</a:t>
            </a:r>
            <a:r>
              <a:rPr lang="fr-FR" sz="6000" b="1" dirty="0">
                <a:solidFill>
                  <a:schemeClr val="bg1"/>
                </a:solidFill>
                <a:latin typeface="Calibri"/>
                <a:cs typeface="Calibri"/>
              </a:rPr>
              <a:t> and adaptation of flor </a:t>
            </a:r>
            <a:r>
              <a:rPr lang="fr-FR" sz="6000" b="1" dirty="0" err="1">
                <a:solidFill>
                  <a:schemeClr val="bg1"/>
                </a:solidFill>
                <a:latin typeface="Calibri"/>
                <a:cs typeface="Calibri"/>
              </a:rPr>
              <a:t>yeast</a:t>
            </a:r>
            <a:r>
              <a:rPr lang="fr-FR" sz="6000" b="1" dirty="0">
                <a:solidFill>
                  <a:schemeClr val="bg1"/>
                </a:solidFill>
                <a:latin typeface="Calibri"/>
                <a:cs typeface="Calibri"/>
              </a:rPr>
              <a:t> : new data for an </a:t>
            </a:r>
            <a:r>
              <a:rPr lang="fr-FR" sz="6000" b="1" dirty="0" err="1">
                <a:solidFill>
                  <a:schemeClr val="bg1"/>
                </a:solidFill>
                <a:latin typeface="Calibri"/>
                <a:cs typeface="Calibri"/>
              </a:rPr>
              <a:t>old</a:t>
            </a:r>
            <a:r>
              <a:rPr lang="fr-FR" sz="6000" b="1" dirty="0">
                <a:solidFill>
                  <a:schemeClr val="bg1"/>
                </a:solidFill>
                <a:latin typeface="Calibri"/>
                <a:cs typeface="Calibri"/>
              </a:rPr>
              <a:t> question</a:t>
            </a:r>
          </a:p>
        </p:txBody>
      </p:sp>
      <p:sp>
        <p:nvSpPr>
          <p:cNvPr id="2068" name="Text Box 2"/>
          <p:cNvSpPr txBox="1">
            <a:spLocks noChangeArrowheads="1"/>
          </p:cNvSpPr>
          <p:nvPr/>
        </p:nvSpPr>
        <p:spPr bwMode="auto">
          <a:xfrm>
            <a:off x="5171280" y="1328292"/>
            <a:ext cx="23775987"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2778" tIns="125848" rIns="68219" bIns="125848" anchor="ctr"/>
          <a:lstStyle>
            <a:lvl1pPr defTabSz="3684588" eaLnBrk="0" hangingPunct="0">
              <a:tabLst>
                <a:tab pos="12479338" algn="l"/>
              </a:tabLst>
              <a:defRPr sz="2300">
                <a:solidFill>
                  <a:schemeClr val="tx1"/>
                </a:solidFill>
                <a:latin typeface="Times New Roman" pitchFamily="18" charset="0"/>
              </a:defRPr>
            </a:lvl1pPr>
            <a:lvl2pPr marL="742950" indent="-285750" defTabSz="3684588" eaLnBrk="0" hangingPunct="0">
              <a:tabLst>
                <a:tab pos="12479338" algn="l"/>
              </a:tabLst>
              <a:defRPr sz="2300">
                <a:solidFill>
                  <a:schemeClr val="tx1"/>
                </a:solidFill>
                <a:latin typeface="Times New Roman" pitchFamily="18" charset="0"/>
              </a:defRPr>
            </a:lvl2pPr>
            <a:lvl3pPr marL="1143000" indent="-228600" defTabSz="3684588" eaLnBrk="0" hangingPunct="0">
              <a:tabLst>
                <a:tab pos="12479338" algn="l"/>
              </a:tabLst>
              <a:defRPr sz="2300">
                <a:solidFill>
                  <a:schemeClr val="tx1"/>
                </a:solidFill>
                <a:latin typeface="Times New Roman" pitchFamily="18" charset="0"/>
              </a:defRPr>
            </a:lvl3pPr>
            <a:lvl4pPr marL="1600200" indent="-228600" defTabSz="3684588" eaLnBrk="0" hangingPunct="0">
              <a:tabLst>
                <a:tab pos="12479338" algn="l"/>
              </a:tabLst>
              <a:defRPr sz="2300">
                <a:solidFill>
                  <a:schemeClr val="tx1"/>
                </a:solidFill>
                <a:latin typeface="Times New Roman" pitchFamily="18" charset="0"/>
              </a:defRPr>
            </a:lvl4pPr>
            <a:lvl5pPr marL="2057400" indent="-228600" defTabSz="3684588" eaLnBrk="0" hangingPunct="0">
              <a:tabLst>
                <a:tab pos="12479338" algn="l"/>
              </a:tabLst>
              <a:defRPr sz="2300">
                <a:solidFill>
                  <a:schemeClr val="tx1"/>
                </a:solidFill>
                <a:latin typeface="Times New Roman" pitchFamily="18" charset="0"/>
              </a:defRPr>
            </a:lvl5pPr>
            <a:lvl6pPr marL="2514600" indent="-228600" defTabSz="3684588" eaLnBrk="0" fontAlgn="base" hangingPunct="0">
              <a:spcBef>
                <a:spcPct val="0"/>
              </a:spcBef>
              <a:spcAft>
                <a:spcPct val="0"/>
              </a:spcAft>
              <a:tabLst>
                <a:tab pos="12479338" algn="l"/>
              </a:tabLst>
              <a:defRPr sz="2300">
                <a:solidFill>
                  <a:schemeClr val="tx1"/>
                </a:solidFill>
                <a:latin typeface="Times New Roman" pitchFamily="18" charset="0"/>
              </a:defRPr>
            </a:lvl6pPr>
            <a:lvl7pPr marL="2971800" indent="-228600" defTabSz="3684588" eaLnBrk="0" fontAlgn="base" hangingPunct="0">
              <a:spcBef>
                <a:spcPct val="0"/>
              </a:spcBef>
              <a:spcAft>
                <a:spcPct val="0"/>
              </a:spcAft>
              <a:tabLst>
                <a:tab pos="12479338" algn="l"/>
              </a:tabLst>
              <a:defRPr sz="2300">
                <a:solidFill>
                  <a:schemeClr val="tx1"/>
                </a:solidFill>
                <a:latin typeface="Times New Roman" pitchFamily="18" charset="0"/>
              </a:defRPr>
            </a:lvl7pPr>
            <a:lvl8pPr marL="3429000" indent="-228600" defTabSz="3684588" eaLnBrk="0" fontAlgn="base" hangingPunct="0">
              <a:spcBef>
                <a:spcPct val="0"/>
              </a:spcBef>
              <a:spcAft>
                <a:spcPct val="0"/>
              </a:spcAft>
              <a:tabLst>
                <a:tab pos="12479338" algn="l"/>
              </a:tabLst>
              <a:defRPr sz="2300">
                <a:solidFill>
                  <a:schemeClr val="tx1"/>
                </a:solidFill>
                <a:latin typeface="Times New Roman" pitchFamily="18" charset="0"/>
              </a:defRPr>
            </a:lvl8pPr>
            <a:lvl9pPr marL="3886200" indent="-228600" defTabSz="3684588" eaLnBrk="0" fontAlgn="base" hangingPunct="0">
              <a:spcBef>
                <a:spcPct val="0"/>
              </a:spcBef>
              <a:spcAft>
                <a:spcPct val="0"/>
              </a:spcAft>
              <a:tabLst>
                <a:tab pos="12479338" algn="l"/>
              </a:tabLst>
              <a:defRPr sz="2300">
                <a:solidFill>
                  <a:schemeClr val="tx1"/>
                </a:solidFill>
                <a:latin typeface="Times New Roman" pitchFamily="18" charset="0"/>
              </a:defRPr>
            </a:lvl9pPr>
          </a:lstStyle>
          <a:p>
            <a:pPr>
              <a:lnSpc>
                <a:spcPct val="50000"/>
              </a:lnSpc>
              <a:spcBef>
                <a:spcPts val="1800"/>
              </a:spcBef>
              <a:spcAft>
                <a:spcPts val="1800"/>
              </a:spcAft>
            </a:pPr>
            <a:r>
              <a:rPr lang="fr-FR" sz="4400" dirty="0" smtClean="0">
                <a:solidFill>
                  <a:schemeClr val="bg1"/>
                </a:solidFill>
                <a:latin typeface="Calibri" pitchFamily="34" charset="0"/>
                <a:cs typeface="Calibri" pitchFamily="34" charset="0"/>
              </a:rPr>
              <a:t> Jean-Luc </a:t>
            </a:r>
            <a:r>
              <a:rPr lang="fr-FR" sz="4400" dirty="0" err="1" smtClean="0">
                <a:solidFill>
                  <a:schemeClr val="bg1"/>
                </a:solidFill>
                <a:latin typeface="Calibri" pitchFamily="34" charset="0"/>
                <a:cs typeface="Calibri" pitchFamily="34" charset="0"/>
              </a:rPr>
              <a:t>Legras</a:t>
            </a:r>
            <a:r>
              <a:rPr lang="fr-FR" sz="4400" dirty="0" smtClean="0">
                <a:solidFill>
                  <a:schemeClr val="bg1"/>
                </a:solidFill>
                <a:latin typeface="Calibri" pitchFamily="34" charset="0"/>
                <a:cs typeface="Calibri" pitchFamily="34" charset="0"/>
              </a:rPr>
              <a:t>*, Fréderic </a:t>
            </a:r>
            <a:r>
              <a:rPr lang="fr-FR" sz="4400" dirty="0" err="1" smtClean="0">
                <a:solidFill>
                  <a:schemeClr val="bg1"/>
                </a:solidFill>
                <a:latin typeface="Calibri" pitchFamily="34" charset="0"/>
                <a:cs typeface="Calibri" pitchFamily="34" charset="0"/>
              </a:rPr>
              <a:t>Bigey</a:t>
            </a:r>
            <a:r>
              <a:rPr lang="fr-FR" sz="4400" dirty="0" smtClean="0">
                <a:solidFill>
                  <a:schemeClr val="bg1"/>
                </a:solidFill>
                <a:latin typeface="Calibri" pitchFamily="34" charset="0"/>
                <a:cs typeface="Calibri" pitchFamily="34" charset="0"/>
              </a:rPr>
              <a:t>, Anna Lisa Coi, Virginie </a:t>
            </a:r>
            <a:r>
              <a:rPr lang="fr-FR" sz="4400" dirty="0" err="1" smtClean="0">
                <a:solidFill>
                  <a:schemeClr val="bg1"/>
                </a:solidFill>
                <a:latin typeface="Calibri" pitchFamily="34" charset="0"/>
                <a:cs typeface="Calibri" pitchFamily="34" charset="0"/>
              </a:rPr>
              <a:t>Galeote</a:t>
            </a:r>
            <a:r>
              <a:rPr lang="fr-FR" sz="4400" dirty="0" smtClean="0">
                <a:solidFill>
                  <a:schemeClr val="bg1"/>
                </a:solidFill>
                <a:latin typeface="Calibri" pitchFamily="34" charset="0"/>
                <a:cs typeface="Calibri" pitchFamily="34" charset="0"/>
              </a:rPr>
              <a:t>, Claudine Charpentier et  Sylvie </a:t>
            </a:r>
            <a:r>
              <a:rPr lang="fr-FR" sz="4400" dirty="0" err="1" smtClean="0">
                <a:solidFill>
                  <a:schemeClr val="bg1"/>
                </a:solidFill>
                <a:latin typeface="Calibri" pitchFamily="34" charset="0"/>
                <a:cs typeface="Calibri" pitchFamily="34" charset="0"/>
              </a:rPr>
              <a:t>Dequin</a:t>
            </a:r>
            <a:endParaRPr lang="fr-FR" sz="4400" dirty="0">
              <a:solidFill>
                <a:schemeClr val="bg1"/>
              </a:solidFill>
              <a:latin typeface="Calibri" pitchFamily="34" charset="0"/>
              <a:cs typeface="Calibri" pitchFamily="34" charset="0"/>
            </a:endParaRPr>
          </a:p>
        </p:txBody>
      </p:sp>
      <p:pic>
        <p:nvPicPr>
          <p:cNvPr id="2072" name="Picture 2" descr="UM1 Université Montpellier 1. Nous multiplions les talents. AES / Droit et Science politique / Economie / IPAG / ISEM / Médecine / Odontologie / Pharmacie / STAP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2527300"/>
            <a:ext cx="17240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 name="Text Box 84"/>
          <p:cNvSpPr txBox="1">
            <a:spLocks noChangeArrowheads="1"/>
          </p:cNvSpPr>
          <p:nvPr/>
        </p:nvSpPr>
        <p:spPr bwMode="auto">
          <a:xfrm>
            <a:off x="1641377" y="7848849"/>
            <a:ext cx="8367786" cy="63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463" tIns="7732" rIns="15463" bIns="7732">
            <a:spAutoFit/>
          </a:bodyPr>
          <a:lstStyle>
            <a:lvl1pPr defTabSz="161925" eaLnBrk="0" hangingPunct="0">
              <a:defRPr sz="2300">
                <a:solidFill>
                  <a:schemeClr val="tx1"/>
                </a:solidFill>
                <a:latin typeface="Times New Roman" pitchFamily="18" charset="0"/>
              </a:defRPr>
            </a:lvl1pPr>
            <a:lvl2pPr marL="742950" indent="-285750" defTabSz="161925" eaLnBrk="0" hangingPunct="0">
              <a:defRPr sz="2300">
                <a:solidFill>
                  <a:schemeClr val="tx1"/>
                </a:solidFill>
                <a:latin typeface="Times New Roman" pitchFamily="18" charset="0"/>
              </a:defRPr>
            </a:lvl2pPr>
            <a:lvl3pPr marL="1143000" indent="-228600" defTabSz="161925" eaLnBrk="0" hangingPunct="0">
              <a:defRPr sz="2300">
                <a:solidFill>
                  <a:schemeClr val="tx1"/>
                </a:solidFill>
                <a:latin typeface="Times New Roman" pitchFamily="18" charset="0"/>
              </a:defRPr>
            </a:lvl3pPr>
            <a:lvl4pPr marL="1600200" indent="-228600" defTabSz="161925" eaLnBrk="0" hangingPunct="0">
              <a:defRPr sz="2300">
                <a:solidFill>
                  <a:schemeClr val="tx1"/>
                </a:solidFill>
                <a:latin typeface="Times New Roman" pitchFamily="18" charset="0"/>
              </a:defRPr>
            </a:lvl4pPr>
            <a:lvl5pPr marL="2057400" indent="-228600" defTabSz="161925" eaLnBrk="0" hangingPunct="0">
              <a:defRPr sz="2300">
                <a:solidFill>
                  <a:schemeClr val="tx1"/>
                </a:solidFill>
                <a:latin typeface="Times New Roman" pitchFamily="18" charset="0"/>
              </a:defRPr>
            </a:lvl5pPr>
            <a:lvl6pPr marL="2514600" indent="-228600" defTabSz="161925" eaLnBrk="0" fontAlgn="base" hangingPunct="0">
              <a:spcBef>
                <a:spcPct val="0"/>
              </a:spcBef>
              <a:spcAft>
                <a:spcPct val="0"/>
              </a:spcAft>
              <a:defRPr sz="2300">
                <a:solidFill>
                  <a:schemeClr val="tx1"/>
                </a:solidFill>
                <a:latin typeface="Times New Roman" pitchFamily="18" charset="0"/>
              </a:defRPr>
            </a:lvl6pPr>
            <a:lvl7pPr marL="2971800" indent="-228600" defTabSz="161925" eaLnBrk="0" fontAlgn="base" hangingPunct="0">
              <a:spcBef>
                <a:spcPct val="0"/>
              </a:spcBef>
              <a:spcAft>
                <a:spcPct val="0"/>
              </a:spcAft>
              <a:defRPr sz="2300">
                <a:solidFill>
                  <a:schemeClr val="tx1"/>
                </a:solidFill>
                <a:latin typeface="Times New Roman" pitchFamily="18" charset="0"/>
              </a:defRPr>
            </a:lvl7pPr>
            <a:lvl8pPr marL="3429000" indent="-228600" defTabSz="161925" eaLnBrk="0" fontAlgn="base" hangingPunct="0">
              <a:spcBef>
                <a:spcPct val="0"/>
              </a:spcBef>
              <a:spcAft>
                <a:spcPct val="0"/>
              </a:spcAft>
              <a:defRPr sz="2300">
                <a:solidFill>
                  <a:schemeClr val="tx1"/>
                </a:solidFill>
                <a:latin typeface="Times New Roman" pitchFamily="18" charset="0"/>
              </a:defRPr>
            </a:lvl8pPr>
            <a:lvl9pPr marL="3886200" indent="-228600" defTabSz="161925" eaLnBrk="0" fontAlgn="base" hangingPunct="0">
              <a:spcBef>
                <a:spcPct val="0"/>
              </a:spcBef>
              <a:spcAft>
                <a:spcPct val="0"/>
              </a:spcAft>
              <a:defRPr sz="2300">
                <a:solidFill>
                  <a:schemeClr val="tx1"/>
                </a:solidFill>
                <a:latin typeface="Times New Roman" pitchFamily="18" charset="0"/>
              </a:defRPr>
            </a:lvl9pPr>
          </a:lstStyle>
          <a:p>
            <a:pPr eaLnBrk="1" hangingPunct="1">
              <a:spcBef>
                <a:spcPct val="50000"/>
              </a:spcBef>
            </a:pPr>
            <a:r>
              <a:rPr lang="en-GB" sz="4000" b="1" dirty="0" smtClean="0">
                <a:solidFill>
                  <a:srgbClr val="993366"/>
                </a:solidFill>
                <a:latin typeface="Calibri" pitchFamily="34" charset="0"/>
                <a:cs typeface="Calibri" pitchFamily="34" charset="0"/>
              </a:rPr>
              <a:t>Experimental Approaches</a:t>
            </a:r>
            <a:endParaRPr lang="en-GB" sz="4000" b="1" baseline="-25000" dirty="0">
              <a:solidFill>
                <a:srgbClr val="993366"/>
              </a:solidFill>
              <a:latin typeface="Calibri" pitchFamily="34" charset="0"/>
              <a:cs typeface="Calibri" pitchFamily="34" charset="0"/>
            </a:endParaRPr>
          </a:p>
        </p:txBody>
      </p:sp>
      <p:sp>
        <p:nvSpPr>
          <p:cNvPr id="2" name="Rectangle à coins arrondis 1"/>
          <p:cNvSpPr/>
          <p:nvPr/>
        </p:nvSpPr>
        <p:spPr>
          <a:xfrm>
            <a:off x="1209675" y="4104112"/>
            <a:ext cx="27747913" cy="7416824"/>
          </a:xfrm>
          <a:prstGeom prst="roundRect">
            <a:avLst/>
          </a:prstGeom>
          <a:noFill/>
          <a:ln w="381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79" name="ZoneTexte 4"/>
          <p:cNvSpPr txBox="1">
            <a:spLocks noChangeArrowheads="1"/>
          </p:cNvSpPr>
          <p:nvPr/>
        </p:nvSpPr>
        <p:spPr bwMode="auto">
          <a:xfrm>
            <a:off x="0" y="41583600"/>
            <a:ext cx="30243463" cy="1323439"/>
          </a:xfrm>
          <a:prstGeom prst="rect">
            <a:avLst/>
          </a:prstGeom>
          <a:solidFill>
            <a:srgbClr val="4399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r>
              <a:rPr lang="fr-FR" sz="4000" dirty="0" smtClean="0">
                <a:solidFill>
                  <a:schemeClr val="bg1"/>
                </a:solidFill>
                <a:latin typeface="Calibri" pitchFamily="34" charset="0"/>
                <a:cs typeface="Calibri" pitchFamily="34" charset="0"/>
              </a:rPr>
              <a:t>Journées des microbiologistes de l’INRA, Avignon, 13-15 Novembre 2012</a:t>
            </a:r>
            <a:r>
              <a:rPr lang="fr-FR" sz="4000" dirty="0" smtClean="0">
                <a:solidFill>
                  <a:schemeClr val="bg1"/>
                </a:solidFill>
                <a:latin typeface="Calibri" pitchFamily="34" charset="0"/>
                <a:cs typeface="Calibri" pitchFamily="34" charset="0"/>
              </a:rPr>
              <a:t/>
            </a:r>
            <a:br>
              <a:rPr lang="fr-FR" sz="4000" dirty="0" smtClean="0">
                <a:solidFill>
                  <a:schemeClr val="bg1"/>
                </a:solidFill>
                <a:latin typeface="Calibri" pitchFamily="34" charset="0"/>
                <a:cs typeface="Calibri" pitchFamily="34" charset="0"/>
              </a:rPr>
            </a:br>
            <a:endParaRPr lang="fr-FR" sz="4000" dirty="0">
              <a:solidFill>
                <a:schemeClr val="bg1"/>
              </a:solidFill>
              <a:latin typeface="Calibri" pitchFamily="34" charset="0"/>
              <a:cs typeface="Calibri" pitchFamily="34" charset="0"/>
            </a:endParaRPr>
          </a:p>
        </p:txBody>
      </p:sp>
      <p:sp>
        <p:nvSpPr>
          <p:cNvPr id="2080" name="Rectangle 2"/>
          <p:cNvSpPr>
            <a:spLocks noChangeArrowheads="1"/>
          </p:cNvSpPr>
          <p:nvPr/>
        </p:nvSpPr>
        <p:spPr bwMode="auto">
          <a:xfrm>
            <a:off x="1584228" y="8280897"/>
            <a:ext cx="2261051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3200" dirty="0" smtClean="0">
                <a:latin typeface="Calibri" pitchFamily="34" charset="0"/>
                <a:cs typeface="Calibri" pitchFamily="34" charset="0"/>
              </a:rPr>
              <a:t>- Diversity of Flor strain from different countries was evaluated  with 12  microsatellite markers according to </a:t>
            </a:r>
            <a:r>
              <a:rPr lang="en-GB" sz="3200" dirty="0" err="1">
                <a:latin typeface="Calibri" pitchFamily="34" charset="0"/>
                <a:cs typeface="Calibri" pitchFamily="34" charset="0"/>
              </a:rPr>
              <a:t>L</a:t>
            </a:r>
            <a:r>
              <a:rPr lang="en-GB" sz="3200" dirty="0" err="1" smtClean="0">
                <a:latin typeface="Calibri" pitchFamily="34" charset="0"/>
                <a:cs typeface="Calibri" pitchFamily="34" charset="0"/>
              </a:rPr>
              <a:t>egras</a:t>
            </a:r>
            <a:r>
              <a:rPr lang="en-GB" sz="3200" dirty="0" smtClean="0">
                <a:latin typeface="Calibri" pitchFamily="34" charset="0"/>
                <a:cs typeface="Calibri" pitchFamily="34" charset="0"/>
              </a:rPr>
              <a:t> et al 2007 . 119 flor </a:t>
            </a:r>
            <a:r>
              <a:rPr lang="en-GB" sz="3200" dirty="0">
                <a:latin typeface="Calibri" pitchFamily="34" charset="0"/>
                <a:cs typeface="Calibri" pitchFamily="34" charset="0"/>
              </a:rPr>
              <a:t>strains (64 from Jura, 30 from Sardinia, 43 from </a:t>
            </a:r>
            <a:r>
              <a:rPr lang="en-GB" sz="3200" dirty="0" smtClean="0">
                <a:latin typeface="Calibri" pitchFamily="34" charset="0"/>
                <a:cs typeface="Calibri" pitchFamily="34" charset="0"/>
              </a:rPr>
              <a:t>Spain) were genotyped and compared to 500 strains already characterized .</a:t>
            </a:r>
          </a:p>
          <a:p>
            <a:r>
              <a:rPr lang="en-GB" sz="3200" dirty="0" smtClean="0">
                <a:latin typeface="Calibri" pitchFamily="34" charset="0"/>
                <a:cs typeface="Calibri" pitchFamily="34" charset="0"/>
              </a:rPr>
              <a:t>- </a:t>
            </a:r>
            <a:r>
              <a:rPr lang="en-GB" sz="3200" dirty="0" err="1" smtClean="0">
                <a:latin typeface="Calibri" pitchFamily="34" charset="0"/>
                <a:cs typeface="Calibri" pitchFamily="34" charset="0"/>
              </a:rPr>
              <a:t>aCGH</a:t>
            </a:r>
            <a:r>
              <a:rPr lang="en-GB" sz="3200" dirty="0" smtClean="0">
                <a:latin typeface="Calibri" pitchFamily="34" charset="0"/>
                <a:cs typeface="Calibri" pitchFamily="34" charset="0"/>
              </a:rPr>
              <a:t> on Yeast2 </a:t>
            </a:r>
            <a:r>
              <a:rPr lang="en-GB" sz="3200" dirty="0" err="1" smtClean="0">
                <a:latin typeface="Calibri" pitchFamily="34" charset="0"/>
                <a:cs typeface="Calibri" pitchFamily="34" charset="0"/>
              </a:rPr>
              <a:t>Affymetrix</a:t>
            </a:r>
            <a:r>
              <a:rPr lang="en-GB" sz="3200" dirty="0" smtClean="0">
                <a:latin typeface="Calibri" pitchFamily="34" charset="0"/>
                <a:cs typeface="Calibri" pitchFamily="34" charset="0"/>
              </a:rPr>
              <a:t> arrays was performed for 6 flor strains from: France (Jura 2), Hungary (Tokay 1), Italy (Sardinia 1), Spain (Jerez 2) in comparison to three wine strains (one classical wine U13, one hybrid Eg8 and one Eg25 flor type wine strains). </a:t>
            </a:r>
          </a:p>
          <a:p>
            <a:r>
              <a:rPr lang="en-GB" sz="3200" dirty="0" smtClean="0">
                <a:latin typeface="Calibri" pitchFamily="34" charset="0"/>
                <a:cs typeface="Calibri" pitchFamily="34" charset="0"/>
              </a:rPr>
              <a:t>- Genome sequencing  (Hiseq2000, 100bp pair ends reads, 250 x average coverage) of 8 wine strains and 8 </a:t>
            </a:r>
            <a:r>
              <a:rPr lang="en-GB" sz="3200" dirty="0">
                <a:latin typeface="Calibri" pitchFamily="34" charset="0"/>
                <a:cs typeface="Calibri" pitchFamily="34" charset="0"/>
              </a:rPr>
              <a:t>flor </a:t>
            </a:r>
            <a:r>
              <a:rPr lang="en-GB" sz="3200" dirty="0" smtClean="0">
                <a:latin typeface="Calibri" pitchFamily="34" charset="0"/>
                <a:cs typeface="Calibri" pitchFamily="34" charset="0"/>
              </a:rPr>
              <a:t>strains (France </a:t>
            </a:r>
            <a:r>
              <a:rPr lang="en-GB" sz="3200" dirty="0">
                <a:latin typeface="Calibri" pitchFamily="34" charset="0"/>
                <a:cs typeface="Calibri" pitchFamily="34" charset="0"/>
              </a:rPr>
              <a:t>(Jura 2), Hungary (Tokay </a:t>
            </a:r>
            <a:r>
              <a:rPr lang="en-GB" sz="3200" dirty="0" smtClean="0">
                <a:latin typeface="Calibri" pitchFamily="34" charset="0"/>
                <a:cs typeface="Calibri" pitchFamily="34" charset="0"/>
              </a:rPr>
              <a:t>2)</a:t>
            </a:r>
            <a:r>
              <a:rPr lang="en-GB" sz="3200" dirty="0">
                <a:latin typeface="Calibri" pitchFamily="34" charset="0"/>
                <a:cs typeface="Calibri" pitchFamily="34" charset="0"/>
              </a:rPr>
              <a:t>, Italy (Sardinia 1), Spain (Jerez </a:t>
            </a:r>
            <a:r>
              <a:rPr lang="en-GB" sz="3200" dirty="0" smtClean="0">
                <a:latin typeface="Calibri" pitchFamily="34" charset="0"/>
                <a:cs typeface="Calibri" pitchFamily="34" charset="0"/>
              </a:rPr>
              <a:t>2, Cordoba 1) ). Assemblies were obtained with SOAP and SNP scored with GATK.</a:t>
            </a:r>
            <a:endParaRPr lang="en-GB" sz="3200" dirty="0">
              <a:latin typeface="Calibri" pitchFamily="34" charset="0"/>
              <a:cs typeface="Calibri" pitchFamily="34" charset="0"/>
            </a:endParaRPr>
          </a:p>
        </p:txBody>
      </p:sp>
      <p:sp>
        <p:nvSpPr>
          <p:cNvPr id="104" name="Rectangle 227"/>
          <p:cNvSpPr>
            <a:spLocks noChangeArrowheads="1"/>
          </p:cNvSpPr>
          <p:nvPr/>
        </p:nvSpPr>
        <p:spPr bwMode="auto">
          <a:xfrm>
            <a:off x="1440211" y="13681497"/>
            <a:ext cx="8118549" cy="844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070" tIns="36534" rIns="73070" bIns="36534">
            <a:spAutoFit/>
          </a:bodyPr>
          <a:lstStyle/>
          <a:p>
            <a:pPr marL="457200" indent="-457200" defTabSz="730250">
              <a:buFont typeface="Wingdings" pitchFamily="2" charset="2"/>
              <a:buChar char="Ø"/>
            </a:pPr>
            <a:r>
              <a:rPr lang="en-GB" sz="3200" dirty="0" smtClean="0">
                <a:latin typeface="Calibri" pitchFamily="34" charset="0"/>
                <a:cs typeface="Calibri" pitchFamily="34" charset="0"/>
              </a:rPr>
              <a:t>Flor strains from Hungary, Italy, Spain, and France belong to one main origin and few S</a:t>
            </a:r>
            <a:r>
              <a:rPr lang="en-GB" sz="3200" dirty="0" smtClean="0">
                <a:solidFill>
                  <a:srgbClr val="000000"/>
                </a:solidFill>
                <a:latin typeface="Calibri" pitchFamily="34" charset="0"/>
                <a:cs typeface="Calibri" pitchFamily="34" charset="0"/>
              </a:rPr>
              <a:t>panish </a:t>
            </a:r>
            <a:r>
              <a:rPr lang="en-GB" sz="3200" dirty="0" smtClean="0">
                <a:latin typeface="Calibri" pitchFamily="34" charset="0"/>
                <a:cs typeface="Calibri" pitchFamily="34" charset="0"/>
              </a:rPr>
              <a:t>strains are clustered in a second group</a:t>
            </a:r>
          </a:p>
          <a:p>
            <a:pPr marL="457200" indent="-457200" defTabSz="730250">
              <a:buFont typeface="Wingdings" pitchFamily="2" charset="2"/>
              <a:buChar char="Ø"/>
            </a:pPr>
            <a:endParaRPr lang="en-GB" sz="3200" dirty="0" smtClean="0">
              <a:latin typeface="Calibri" pitchFamily="34" charset="0"/>
              <a:cs typeface="Calibri" pitchFamily="34" charset="0"/>
            </a:endParaRPr>
          </a:p>
          <a:p>
            <a:pPr marL="457200" indent="-457200" defTabSz="730250">
              <a:buFont typeface="Wingdings" pitchFamily="2" charset="2"/>
              <a:buChar char="Ø"/>
            </a:pPr>
            <a:r>
              <a:rPr lang="en-GB" sz="3200" dirty="0" smtClean="0">
                <a:latin typeface="Calibri" pitchFamily="34" charset="0"/>
                <a:cs typeface="Calibri" pitchFamily="34" charset="0"/>
              </a:rPr>
              <a:t>Related strains can be encountered in several vineyards (Romania, Lebanon and France (Alsace)).</a:t>
            </a:r>
          </a:p>
          <a:p>
            <a:pPr marL="457200" indent="-457200" defTabSz="730250">
              <a:buFont typeface="Wingdings" pitchFamily="2" charset="2"/>
              <a:buChar char="Ø"/>
            </a:pPr>
            <a:r>
              <a:rPr lang="en-GB" sz="3200" dirty="0" smtClean="0">
                <a:latin typeface="Calibri" pitchFamily="34" charset="0"/>
                <a:cs typeface="Calibri" pitchFamily="34" charset="0"/>
              </a:rPr>
              <a:t>FLO11 core size varies according to the clusters. Some  clusters do not carry the deletion  deletion in the promoting region described by </a:t>
            </a:r>
            <a:r>
              <a:rPr lang="en-GB" sz="3200" dirty="0" err="1" smtClean="0">
                <a:latin typeface="Calibri" pitchFamily="34" charset="0"/>
                <a:cs typeface="Calibri" pitchFamily="34" charset="0"/>
              </a:rPr>
              <a:t>Fidalgo</a:t>
            </a:r>
            <a:r>
              <a:rPr lang="en-GB" sz="3200" dirty="0" smtClean="0">
                <a:latin typeface="Calibri" pitchFamily="34" charset="0"/>
                <a:cs typeface="Calibri" pitchFamily="34" charset="0"/>
              </a:rPr>
              <a:t> et al. 2006</a:t>
            </a:r>
          </a:p>
          <a:p>
            <a:pPr marL="457200" indent="-457200" defTabSz="730250">
              <a:buFont typeface="Wingdings" pitchFamily="2" charset="2"/>
              <a:buChar char="Ø"/>
            </a:pPr>
            <a:r>
              <a:rPr lang="en-GB" sz="3200" dirty="0" smtClean="0">
                <a:solidFill>
                  <a:srgbClr val="000000"/>
                </a:solidFill>
                <a:latin typeface="Calibri" pitchFamily="34" charset="0"/>
                <a:cs typeface="Calibri" pitchFamily="34" charset="0"/>
              </a:rPr>
              <a:t>Flor</a:t>
            </a:r>
            <a:r>
              <a:rPr lang="en-GB" sz="3200" dirty="0" smtClean="0">
                <a:latin typeface="Calibri" pitchFamily="34" charset="0"/>
                <a:cs typeface="Calibri" pitchFamily="34" charset="0"/>
              </a:rPr>
              <a:t> strains present a variable ability to </a:t>
            </a:r>
            <a:r>
              <a:rPr lang="en-GB" sz="3200" dirty="0" err="1" smtClean="0">
                <a:latin typeface="Calibri" pitchFamily="34" charset="0"/>
                <a:cs typeface="Calibri" pitchFamily="34" charset="0"/>
              </a:rPr>
              <a:t>sporulate</a:t>
            </a:r>
            <a:r>
              <a:rPr lang="en-GB" sz="3200" dirty="0" smtClean="0">
                <a:latin typeface="Calibri" pitchFamily="34" charset="0"/>
                <a:cs typeface="Calibri" pitchFamily="34" charset="0"/>
              </a:rPr>
              <a:t> and produce viable spores .  Interestingly strains from (Jura3) </a:t>
            </a:r>
            <a:r>
              <a:rPr lang="en-GB" sz="3200" dirty="0" err="1" smtClean="0">
                <a:latin typeface="Calibri" pitchFamily="34" charset="0"/>
                <a:cs typeface="Calibri" pitchFamily="34" charset="0"/>
              </a:rPr>
              <a:t>sporulate</a:t>
            </a:r>
            <a:r>
              <a:rPr lang="en-GB" sz="3200" dirty="0" smtClean="0">
                <a:latin typeface="Calibri" pitchFamily="34" charset="0"/>
                <a:cs typeface="Calibri" pitchFamily="34" charset="0"/>
              </a:rPr>
              <a:t> nicely  whereas </a:t>
            </a:r>
            <a:r>
              <a:rPr lang="en-GB" sz="3200" dirty="0">
                <a:latin typeface="Calibri" pitchFamily="34" charset="0"/>
                <a:cs typeface="Calibri" pitchFamily="34" charset="0"/>
              </a:rPr>
              <a:t>S</a:t>
            </a:r>
            <a:r>
              <a:rPr lang="en-GB" sz="3200" dirty="0" smtClean="0">
                <a:latin typeface="Calibri" pitchFamily="34" charset="0"/>
                <a:cs typeface="Calibri" pitchFamily="34" charset="0"/>
              </a:rPr>
              <a:t>panish flor strains did not produce viable spores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582" y="1343920"/>
            <a:ext cx="25908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Image 148"/>
          <p:cNvPicPr>
            <a:picLocks noChangeAspect="1"/>
          </p:cNvPicPr>
          <p:nvPr/>
        </p:nvPicPr>
        <p:blipFill>
          <a:blip r:embed="rId6"/>
          <a:stretch>
            <a:fillRect/>
          </a:stretch>
        </p:blipFill>
        <p:spPr>
          <a:xfrm>
            <a:off x="25130843" y="33987753"/>
            <a:ext cx="3985699" cy="2731771"/>
          </a:xfrm>
          <a:prstGeom prst="rect">
            <a:avLst/>
          </a:prstGeom>
        </p:spPr>
      </p:pic>
      <p:sp>
        <p:nvSpPr>
          <p:cNvPr id="153" name="Rectangle 3"/>
          <p:cNvSpPr>
            <a:spLocks noChangeArrowheads="1"/>
          </p:cNvSpPr>
          <p:nvPr/>
        </p:nvSpPr>
        <p:spPr bwMode="auto">
          <a:xfrm>
            <a:off x="15553780" y="34419801"/>
            <a:ext cx="9649072"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GB" sz="2800" dirty="0" smtClean="0">
                <a:solidFill>
                  <a:schemeClr val="tx1"/>
                </a:solidFill>
                <a:latin typeface="Arial"/>
                <a:cs typeface="Arial"/>
              </a:rPr>
              <a:t>Flor </a:t>
            </a:r>
            <a:r>
              <a:rPr lang="en-GB" sz="2800" i="1" dirty="0" smtClean="0">
                <a:solidFill>
                  <a:schemeClr val="tx1"/>
                </a:solidFill>
                <a:latin typeface="Arial"/>
                <a:cs typeface="Arial"/>
              </a:rPr>
              <a:t>HXT3</a:t>
            </a:r>
            <a:r>
              <a:rPr lang="en-GB" sz="2800" dirty="0" smtClean="0">
                <a:solidFill>
                  <a:schemeClr val="tx1"/>
                </a:solidFill>
                <a:latin typeface="Arial"/>
                <a:cs typeface="Arial"/>
              </a:rPr>
              <a:t> allele, has been described from strain </a:t>
            </a:r>
            <a:r>
              <a:rPr lang="en-GB" sz="2800" dirty="0" err="1" smtClean="0">
                <a:latin typeface="Arial"/>
                <a:cs typeface="Arial"/>
              </a:rPr>
              <a:t>Fermichamp</a:t>
            </a:r>
            <a:r>
              <a:rPr lang="en-GB" sz="2800" dirty="0" smtClean="0">
                <a:latin typeface="Arial"/>
                <a:cs typeface="Arial"/>
              </a:rPr>
              <a:t>: </a:t>
            </a:r>
            <a:r>
              <a:rPr lang="en-GB" sz="2800" dirty="0" smtClean="0">
                <a:solidFill>
                  <a:schemeClr val="tx1"/>
                </a:solidFill>
                <a:latin typeface="Arial"/>
                <a:cs typeface="Arial"/>
              </a:rPr>
              <a:t>1 mutation (625 </a:t>
            </a:r>
            <a:r>
              <a:rPr lang="en-GB" sz="2800" dirty="0">
                <a:solidFill>
                  <a:schemeClr val="tx1"/>
                </a:solidFill>
                <a:latin typeface="Arial"/>
                <a:cs typeface="Arial"/>
              </a:rPr>
              <a:t>A → </a:t>
            </a:r>
            <a:r>
              <a:rPr lang="en-GB" sz="2800" dirty="0" smtClean="0">
                <a:solidFill>
                  <a:schemeClr val="tx1"/>
                </a:solidFill>
                <a:latin typeface="Arial"/>
                <a:cs typeface="Arial"/>
              </a:rPr>
              <a:t>G :</a:t>
            </a:r>
            <a:r>
              <a:rPr lang="en-GB" sz="2800" dirty="0">
                <a:latin typeface="Arial"/>
                <a:cs typeface="Arial"/>
              </a:rPr>
              <a:t> </a:t>
            </a:r>
            <a:r>
              <a:rPr lang="en-GB" sz="2800" dirty="0" smtClean="0">
                <a:solidFill>
                  <a:schemeClr val="tx1"/>
                </a:solidFill>
                <a:latin typeface="Arial"/>
                <a:cs typeface="Arial"/>
              </a:rPr>
              <a:t>Ile209  </a:t>
            </a:r>
            <a:r>
              <a:rPr lang="en-GB" sz="2800" dirty="0">
                <a:solidFill>
                  <a:schemeClr val="tx1"/>
                </a:solidFill>
                <a:latin typeface="Arial"/>
                <a:cs typeface="Arial"/>
              </a:rPr>
              <a:t>→ </a:t>
            </a:r>
            <a:r>
              <a:rPr lang="en-GB" sz="2800" dirty="0" smtClean="0">
                <a:solidFill>
                  <a:schemeClr val="tx1"/>
                </a:solidFill>
                <a:latin typeface="Arial"/>
                <a:cs typeface="Arial"/>
              </a:rPr>
              <a:t>Val)</a:t>
            </a:r>
            <a:r>
              <a:rPr lang="en-GB" sz="2800" dirty="0">
                <a:latin typeface="Arial"/>
                <a:cs typeface="Arial"/>
              </a:rPr>
              <a:t>  </a:t>
            </a:r>
            <a:r>
              <a:rPr lang="en-GB" sz="2800" dirty="0" smtClean="0">
                <a:latin typeface="Arial"/>
                <a:cs typeface="Arial"/>
              </a:rPr>
              <a:t>gives Hxt3p a higher affinity </a:t>
            </a:r>
            <a:r>
              <a:rPr lang="en-GB" sz="2800" dirty="0" smtClean="0">
                <a:solidFill>
                  <a:schemeClr val="tx1"/>
                </a:solidFill>
                <a:latin typeface="Arial"/>
                <a:cs typeface="Arial"/>
              </a:rPr>
              <a:t>to fructose</a:t>
            </a:r>
            <a:r>
              <a:rPr lang="en-GB" sz="2800" dirty="0">
                <a:latin typeface="Arial"/>
                <a:cs typeface="Arial"/>
              </a:rPr>
              <a:t> </a:t>
            </a:r>
            <a:r>
              <a:rPr lang="en-GB" sz="2800" dirty="0" smtClean="0">
                <a:latin typeface="Arial"/>
                <a:cs typeface="Arial"/>
              </a:rPr>
              <a:t> </a:t>
            </a:r>
            <a:r>
              <a:rPr lang="en-GB" sz="2800" dirty="0" smtClean="0">
                <a:solidFill>
                  <a:schemeClr val="tx1"/>
                </a:solidFill>
                <a:latin typeface="Arial"/>
                <a:cs typeface="Arial"/>
              </a:rPr>
              <a:t>(Guillaume et </a:t>
            </a:r>
            <a:r>
              <a:rPr lang="en-GB" sz="2800" i="1" dirty="0" smtClean="0">
                <a:solidFill>
                  <a:schemeClr val="tx1"/>
                </a:solidFill>
                <a:latin typeface="Arial"/>
                <a:cs typeface="Arial"/>
              </a:rPr>
              <a:t>al.,</a:t>
            </a:r>
            <a:r>
              <a:rPr lang="en-GB" sz="2800" dirty="0" smtClean="0">
                <a:solidFill>
                  <a:schemeClr val="tx1"/>
                </a:solidFill>
                <a:latin typeface="Arial"/>
                <a:cs typeface="Arial"/>
              </a:rPr>
              <a:t> 2007 </a:t>
            </a:r>
            <a:r>
              <a:rPr lang="en-GB" sz="2800" i="1" dirty="0" smtClean="0">
                <a:solidFill>
                  <a:schemeClr val="tx1"/>
                </a:solidFill>
                <a:latin typeface="Arial"/>
                <a:cs typeface="Arial"/>
              </a:rPr>
              <a:t>AEM, </a:t>
            </a:r>
            <a:r>
              <a:rPr lang="en-GB" sz="2800" dirty="0" err="1" smtClean="0">
                <a:solidFill>
                  <a:schemeClr val="tx1"/>
                </a:solidFill>
                <a:latin typeface="Arial"/>
                <a:cs typeface="Arial"/>
              </a:rPr>
              <a:t>Blondin</a:t>
            </a:r>
            <a:r>
              <a:rPr lang="en-GB" sz="2800" dirty="0" smtClean="0">
                <a:solidFill>
                  <a:schemeClr val="tx1"/>
                </a:solidFill>
                <a:latin typeface="Arial"/>
                <a:cs typeface="Arial"/>
              </a:rPr>
              <a:t> et al unpublished data)</a:t>
            </a:r>
          </a:p>
          <a:p>
            <a:pPr algn="just"/>
            <a:endParaRPr lang="en-GB" sz="2800" dirty="0">
              <a:latin typeface="Arial"/>
              <a:cs typeface="Arial"/>
            </a:endParaRPr>
          </a:p>
          <a:p>
            <a:pPr algn="just"/>
            <a:r>
              <a:rPr lang="en-GB" sz="2800" dirty="0" smtClean="0">
                <a:latin typeface="Arial"/>
                <a:cs typeface="Arial"/>
              </a:rPr>
              <a:t>Figure : 3D structure of </a:t>
            </a:r>
            <a:r>
              <a:rPr lang="en-GB" sz="2800" i="1" dirty="0" smtClean="0">
                <a:latin typeface="Arial"/>
                <a:cs typeface="Arial"/>
              </a:rPr>
              <a:t>HXT3</a:t>
            </a:r>
            <a:r>
              <a:rPr lang="en-GB" sz="2800" dirty="0" smtClean="0">
                <a:latin typeface="Arial"/>
                <a:cs typeface="Arial"/>
              </a:rPr>
              <a:t> : V209 is facing Q206  in the hexose channel</a:t>
            </a:r>
            <a:endParaRPr lang="fr-FR" sz="2800" dirty="0">
              <a:solidFill>
                <a:schemeClr val="tx1"/>
              </a:solidFill>
              <a:latin typeface="Arial"/>
              <a:cs typeface="Arial"/>
            </a:endParaRPr>
          </a:p>
        </p:txBody>
      </p:sp>
      <p:pic>
        <p:nvPicPr>
          <p:cNvPr id="156" name="Picture 1028" descr="Photo 003bis"/>
          <p:cNvPicPr>
            <a:picLocks noChangeAspect="1" noChangeArrowheads="1"/>
          </p:cNvPicPr>
          <p:nvPr/>
        </p:nvPicPr>
        <p:blipFill>
          <a:blip r:embed="rId7">
            <a:extLst>
              <a:ext uri="{28A0092B-C50C-407E-A947-70E740481C1C}">
                <a14:useLocalDpi xmlns:a14="http://schemas.microsoft.com/office/drawing/2010/main" val="0"/>
              </a:ext>
            </a:extLst>
          </a:blip>
          <a:srcRect t="-34" b="34"/>
          <a:stretch>
            <a:fillRect/>
          </a:stretch>
        </p:blipFill>
        <p:spPr bwMode="auto">
          <a:xfrm>
            <a:off x="24266747" y="4680497"/>
            <a:ext cx="4392488" cy="329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er 23"/>
          <p:cNvGrpSpPr/>
          <p:nvPr/>
        </p:nvGrpSpPr>
        <p:grpSpPr>
          <a:xfrm>
            <a:off x="21386427" y="12961417"/>
            <a:ext cx="6994716" cy="6078467"/>
            <a:chOff x="21890483" y="12961417"/>
            <a:chExt cx="6994716" cy="6078467"/>
          </a:xfrm>
        </p:grpSpPr>
        <p:pic>
          <p:nvPicPr>
            <p:cNvPr id="158" name="Image 3" descr="Diapositive1.JPG"/>
            <p:cNvPicPr>
              <a:picLocks noChangeAspect="1"/>
            </p:cNvPicPr>
            <p:nvPr/>
          </p:nvPicPr>
          <p:blipFill rotWithShape="1">
            <a:blip r:embed="rId8">
              <a:extLst>
                <a:ext uri="{28A0092B-C50C-407E-A947-70E740481C1C}">
                  <a14:useLocalDpi xmlns:a14="http://schemas.microsoft.com/office/drawing/2010/main" val="0"/>
                </a:ext>
              </a:extLst>
            </a:blip>
            <a:srcRect l="1882" r="4892"/>
            <a:stretch/>
          </p:blipFill>
          <p:spPr bwMode="auto">
            <a:xfrm>
              <a:off x="21890483" y="13135630"/>
              <a:ext cx="6985238" cy="181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Image 2" descr="CGH=LevureEspagne.jpg"/>
            <p:cNvPicPr>
              <a:picLocks noChangeAspect="1"/>
            </p:cNvPicPr>
            <p:nvPr/>
          </p:nvPicPr>
          <p:blipFill rotWithShape="1">
            <a:blip r:embed="rId9">
              <a:extLst>
                <a:ext uri="{28A0092B-C50C-407E-A947-70E740481C1C}">
                  <a14:useLocalDpi xmlns:a14="http://schemas.microsoft.com/office/drawing/2010/main" val="0"/>
                </a:ext>
              </a:extLst>
            </a:blip>
            <a:srcRect l="970" r="6914"/>
            <a:stretch/>
          </p:blipFill>
          <p:spPr bwMode="auto">
            <a:xfrm>
              <a:off x="21897683" y="13999726"/>
              <a:ext cx="6984000" cy="178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Image 4" descr="Diapositive4.JPG"/>
            <p:cNvPicPr>
              <a:picLocks noChangeAspect="1"/>
            </p:cNvPicPr>
            <p:nvPr/>
          </p:nvPicPr>
          <p:blipFill rotWithShape="1">
            <a:blip r:embed="rId10">
              <a:extLst>
                <a:ext uri="{28A0092B-C50C-407E-A947-70E740481C1C}">
                  <a14:useLocalDpi xmlns:a14="http://schemas.microsoft.com/office/drawing/2010/main" val="0"/>
                </a:ext>
              </a:extLst>
            </a:blip>
            <a:srcRect l="468" r="5448"/>
            <a:stretch/>
          </p:blipFill>
          <p:spPr bwMode="auto">
            <a:xfrm>
              <a:off x="21909582" y="15655910"/>
              <a:ext cx="6966139" cy="180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Image 9" descr="Diapositive5.JPG"/>
            <p:cNvPicPr>
              <a:picLocks noChangeAspect="1"/>
            </p:cNvPicPr>
            <p:nvPr/>
          </p:nvPicPr>
          <p:blipFill rotWithShape="1">
            <a:blip r:embed="rId11">
              <a:extLst>
                <a:ext uri="{28A0092B-C50C-407E-A947-70E740481C1C}">
                  <a14:useLocalDpi xmlns:a14="http://schemas.microsoft.com/office/drawing/2010/main" val="0"/>
                </a:ext>
              </a:extLst>
            </a:blip>
            <a:srcRect l="-218" r="6147" b="6094"/>
            <a:stretch/>
          </p:blipFill>
          <p:spPr bwMode="auto">
            <a:xfrm>
              <a:off x="21909584" y="17384102"/>
              <a:ext cx="6975615" cy="165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ZoneTexte 13"/>
            <p:cNvSpPr txBox="1">
              <a:spLocks noChangeArrowheads="1"/>
            </p:cNvSpPr>
            <p:nvPr/>
          </p:nvSpPr>
          <p:spPr bwMode="auto">
            <a:xfrm>
              <a:off x="22155397" y="12961417"/>
              <a:ext cx="311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dirty="0"/>
                <a:t>I</a:t>
              </a:r>
            </a:p>
          </p:txBody>
        </p:sp>
        <p:sp>
          <p:nvSpPr>
            <p:cNvPr id="163" name="ZoneTexte 14"/>
            <p:cNvSpPr txBox="1">
              <a:spLocks noChangeArrowheads="1"/>
            </p:cNvSpPr>
            <p:nvPr/>
          </p:nvSpPr>
          <p:spPr bwMode="auto">
            <a:xfrm>
              <a:off x="22371421" y="12961417"/>
              <a:ext cx="311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II</a:t>
              </a:r>
            </a:p>
          </p:txBody>
        </p:sp>
        <p:sp>
          <p:nvSpPr>
            <p:cNvPr id="164" name="ZoneTexte 15"/>
            <p:cNvSpPr txBox="1">
              <a:spLocks noChangeArrowheads="1"/>
            </p:cNvSpPr>
            <p:nvPr/>
          </p:nvSpPr>
          <p:spPr bwMode="auto">
            <a:xfrm>
              <a:off x="22716107" y="12961417"/>
              <a:ext cx="311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III</a:t>
              </a:r>
            </a:p>
          </p:txBody>
        </p:sp>
        <p:sp>
          <p:nvSpPr>
            <p:cNvPr id="165" name="ZoneTexte 16"/>
            <p:cNvSpPr txBox="1">
              <a:spLocks noChangeArrowheads="1"/>
            </p:cNvSpPr>
            <p:nvPr/>
          </p:nvSpPr>
          <p:spPr bwMode="auto">
            <a:xfrm>
              <a:off x="23128857"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IV</a:t>
              </a:r>
            </a:p>
          </p:txBody>
        </p:sp>
        <p:sp>
          <p:nvSpPr>
            <p:cNvPr id="166" name="ZoneTexte 17"/>
            <p:cNvSpPr txBox="1">
              <a:spLocks noChangeArrowheads="1"/>
            </p:cNvSpPr>
            <p:nvPr/>
          </p:nvSpPr>
          <p:spPr bwMode="auto">
            <a:xfrm>
              <a:off x="23769289"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V</a:t>
              </a:r>
            </a:p>
          </p:txBody>
        </p:sp>
        <p:sp>
          <p:nvSpPr>
            <p:cNvPr id="167" name="ZoneTexte 18"/>
            <p:cNvSpPr txBox="1">
              <a:spLocks noChangeArrowheads="1"/>
            </p:cNvSpPr>
            <p:nvPr/>
          </p:nvSpPr>
          <p:spPr bwMode="auto">
            <a:xfrm>
              <a:off x="23985313"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VI</a:t>
              </a:r>
            </a:p>
          </p:txBody>
        </p:sp>
        <p:sp>
          <p:nvSpPr>
            <p:cNvPr id="168" name="ZoneTexte 19"/>
            <p:cNvSpPr txBox="1">
              <a:spLocks noChangeArrowheads="1"/>
            </p:cNvSpPr>
            <p:nvPr/>
          </p:nvSpPr>
          <p:spPr bwMode="auto">
            <a:xfrm>
              <a:off x="24221057"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VII</a:t>
              </a:r>
            </a:p>
          </p:txBody>
        </p:sp>
        <p:sp>
          <p:nvSpPr>
            <p:cNvPr id="169" name="ZoneTexte 20"/>
            <p:cNvSpPr txBox="1">
              <a:spLocks noChangeArrowheads="1"/>
            </p:cNvSpPr>
            <p:nvPr/>
          </p:nvSpPr>
          <p:spPr bwMode="auto">
            <a:xfrm>
              <a:off x="24710007"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VIII</a:t>
              </a:r>
            </a:p>
          </p:txBody>
        </p:sp>
        <p:sp>
          <p:nvSpPr>
            <p:cNvPr id="170" name="ZoneTexte 21"/>
            <p:cNvSpPr txBox="1">
              <a:spLocks noChangeArrowheads="1"/>
            </p:cNvSpPr>
            <p:nvPr/>
          </p:nvSpPr>
          <p:spPr bwMode="auto">
            <a:xfrm>
              <a:off x="25065433"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dirty="0"/>
                <a:t>IX</a:t>
              </a:r>
            </a:p>
          </p:txBody>
        </p:sp>
        <p:sp>
          <p:nvSpPr>
            <p:cNvPr id="171" name="ZoneTexte 22"/>
            <p:cNvSpPr txBox="1">
              <a:spLocks noChangeArrowheads="1"/>
            </p:cNvSpPr>
            <p:nvPr/>
          </p:nvSpPr>
          <p:spPr bwMode="auto">
            <a:xfrm>
              <a:off x="25353465"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X</a:t>
              </a:r>
            </a:p>
          </p:txBody>
        </p:sp>
        <p:sp>
          <p:nvSpPr>
            <p:cNvPr id="172" name="ZoneTexte 23"/>
            <p:cNvSpPr txBox="1">
              <a:spLocks noChangeArrowheads="1"/>
            </p:cNvSpPr>
            <p:nvPr/>
          </p:nvSpPr>
          <p:spPr bwMode="auto">
            <a:xfrm>
              <a:off x="25713505"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XI</a:t>
              </a:r>
            </a:p>
          </p:txBody>
        </p:sp>
        <p:sp>
          <p:nvSpPr>
            <p:cNvPr id="173" name="ZoneTexte 24"/>
            <p:cNvSpPr txBox="1">
              <a:spLocks noChangeArrowheads="1"/>
            </p:cNvSpPr>
            <p:nvPr/>
          </p:nvSpPr>
          <p:spPr bwMode="auto">
            <a:xfrm>
              <a:off x="26145553"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XII</a:t>
              </a:r>
            </a:p>
          </p:txBody>
        </p:sp>
        <p:sp>
          <p:nvSpPr>
            <p:cNvPr id="174" name="ZoneTexte 25"/>
            <p:cNvSpPr txBox="1">
              <a:spLocks noChangeArrowheads="1"/>
            </p:cNvSpPr>
            <p:nvPr/>
          </p:nvSpPr>
          <p:spPr bwMode="auto">
            <a:xfrm>
              <a:off x="26678507"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XIII</a:t>
              </a:r>
            </a:p>
          </p:txBody>
        </p:sp>
        <p:sp>
          <p:nvSpPr>
            <p:cNvPr id="175" name="ZoneTexte 26"/>
            <p:cNvSpPr txBox="1">
              <a:spLocks noChangeArrowheads="1"/>
            </p:cNvSpPr>
            <p:nvPr/>
          </p:nvSpPr>
          <p:spPr bwMode="auto">
            <a:xfrm>
              <a:off x="27123007"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XIV</a:t>
              </a:r>
            </a:p>
          </p:txBody>
        </p:sp>
        <p:sp>
          <p:nvSpPr>
            <p:cNvPr id="176" name="ZoneTexte 27"/>
            <p:cNvSpPr txBox="1">
              <a:spLocks noChangeArrowheads="1"/>
            </p:cNvSpPr>
            <p:nvPr/>
          </p:nvSpPr>
          <p:spPr bwMode="auto">
            <a:xfrm>
              <a:off x="27592907"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a:t>XV</a:t>
              </a:r>
            </a:p>
          </p:txBody>
        </p:sp>
        <p:sp>
          <p:nvSpPr>
            <p:cNvPr id="177" name="ZoneTexte 28"/>
            <p:cNvSpPr txBox="1">
              <a:spLocks noChangeArrowheads="1"/>
            </p:cNvSpPr>
            <p:nvPr/>
          </p:nvSpPr>
          <p:spPr bwMode="auto">
            <a:xfrm>
              <a:off x="28297757" y="12961417"/>
              <a:ext cx="425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000" dirty="0"/>
                <a:t>XVI</a:t>
              </a:r>
            </a:p>
          </p:txBody>
        </p:sp>
      </p:grpSp>
      <p:sp>
        <p:nvSpPr>
          <p:cNvPr id="178" name="Text Box 3777"/>
          <p:cNvSpPr txBox="1">
            <a:spLocks noChangeArrowheads="1"/>
          </p:cNvSpPr>
          <p:nvPr/>
        </p:nvSpPr>
        <p:spPr bwMode="auto">
          <a:xfrm>
            <a:off x="15765058" y="11953305"/>
            <a:ext cx="12030081" cy="70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7" tIns="43633" rIns="87267" bIns="43633">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spcBef>
                <a:spcPct val="50000"/>
              </a:spcBef>
            </a:pPr>
            <a:r>
              <a:rPr lang="fr-FR" sz="4000" dirty="0" err="1" smtClean="0">
                <a:solidFill>
                  <a:srgbClr val="993366"/>
                </a:solidFill>
                <a:latin typeface="Calibri" pitchFamily="34" charset="0"/>
                <a:cs typeface="Calibri" pitchFamily="34" charset="0"/>
              </a:rPr>
              <a:t>Genomic</a:t>
            </a:r>
            <a:r>
              <a:rPr lang="fr-FR" sz="4000" dirty="0" smtClean="0">
                <a:solidFill>
                  <a:srgbClr val="993366"/>
                </a:solidFill>
                <a:latin typeface="Calibri" pitchFamily="34" charset="0"/>
                <a:cs typeface="Calibri" pitchFamily="34" charset="0"/>
              </a:rPr>
              <a:t> </a:t>
            </a:r>
            <a:r>
              <a:rPr lang="fr-FR" sz="4000" dirty="0" err="1" smtClean="0">
                <a:solidFill>
                  <a:srgbClr val="993366"/>
                </a:solidFill>
                <a:latin typeface="Calibri" pitchFamily="34" charset="0"/>
                <a:cs typeface="Calibri" pitchFamily="34" charset="0"/>
              </a:rPr>
              <a:t>specificities</a:t>
            </a:r>
            <a:r>
              <a:rPr lang="fr-FR" sz="4000" dirty="0" smtClean="0">
                <a:solidFill>
                  <a:srgbClr val="993366"/>
                </a:solidFill>
                <a:latin typeface="Calibri" pitchFamily="34" charset="0"/>
                <a:cs typeface="Calibri" pitchFamily="34" charset="0"/>
              </a:rPr>
              <a:t> of flor  </a:t>
            </a:r>
            <a:r>
              <a:rPr lang="fr-FR" sz="4000" dirty="0" err="1" smtClean="0">
                <a:solidFill>
                  <a:srgbClr val="993366"/>
                </a:solidFill>
                <a:latin typeface="Calibri" pitchFamily="34" charset="0"/>
                <a:cs typeface="Calibri" pitchFamily="34" charset="0"/>
              </a:rPr>
              <a:t>strains</a:t>
            </a:r>
            <a:r>
              <a:rPr lang="fr-FR" sz="4000" dirty="0" smtClean="0">
                <a:solidFill>
                  <a:srgbClr val="993366"/>
                </a:solidFill>
                <a:latin typeface="Calibri" pitchFamily="34" charset="0"/>
                <a:cs typeface="Calibri" pitchFamily="34" charset="0"/>
              </a:rPr>
              <a:t> </a:t>
            </a:r>
            <a:r>
              <a:rPr lang="fr-FR" sz="4000" dirty="0" err="1" smtClean="0">
                <a:solidFill>
                  <a:srgbClr val="993366"/>
                </a:solidFill>
                <a:latin typeface="Calibri" pitchFamily="34" charset="0"/>
                <a:cs typeface="Calibri" pitchFamily="34" charset="0"/>
              </a:rPr>
              <a:t>evaluated</a:t>
            </a:r>
            <a:r>
              <a:rPr lang="fr-FR" sz="4000" dirty="0">
                <a:solidFill>
                  <a:srgbClr val="993366"/>
                </a:solidFill>
                <a:latin typeface="Calibri" pitchFamily="34" charset="0"/>
                <a:cs typeface="Calibri" pitchFamily="34" charset="0"/>
              </a:rPr>
              <a:t> </a:t>
            </a:r>
            <a:r>
              <a:rPr lang="fr-FR" sz="4000" dirty="0" err="1" smtClean="0">
                <a:solidFill>
                  <a:srgbClr val="993366"/>
                </a:solidFill>
                <a:latin typeface="Calibri" pitchFamily="34" charset="0"/>
                <a:cs typeface="Calibri" pitchFamily="34" charset="0"/>
              </a:rPr>
              <a:t>with</a:t>
            </a:r>
            <a:r>
              <a:rPr lang="fr-FR" sz="4000" dirty="0" smtClean="0">
                <a:solidFill>
                  <a:srgbClr val="993366"/>
                </a:solidFill>
                <a:latin typeface="Calibri" pitchFamily="34" charset="0"/>
                <a:cs typeface="Calibri" pitchFamily="34" charset="0"/>
              </a:rPr>
              <a:t> </a:t>
            </a:r>
            <a:r>
              <a:rPr lang="fr-FR" sz="4000" dirty="0" err="1" smtClean="0">
                <a:solidFill>
                  <a:srgbClr val="993366"/>
                </a:solidFill>
                <a:latin typeface="Calibri" pitchFamily="34" charset="0"/>
                <a:cs typeface="Calibri" pitchFamily="34" charset="0"/>
              </a:rPr>
              <a:t>aCGH</a:t>
            </a:r>
            <a:endParaRPr lang="fr-FR" sz="4000" dirty="0" smtClean="0">
              <a:solidFill>
                <a:srgbClr val="993366"/>
              </a:solidFill>
              <a:latin typeface="Calibri" pitchFamily="34" charset="0"/>
              <a:cs typeface="Calibri" pitchFamily="34" charset="0"/>
            </a:endParaRPr>
          </a:p>
        </p:txBody>
      </p:sp>
      <p:sp>
        <p:nvSpPr>
          <p:cNvPr id="179" name="ZoneTexte 7"/>
          <p:cNvSpPr txBox="1">
            <a:spLocks noChangeArrowheads="1"/>
          </p:cNvSpPr>
          <p:nvPr/>
        </p:nvSpPr>
        <p:spPr bwMode="auto">
          <a:xfrm>
            <a:off x="15625787" y="12745393"/>
            <a:ext cx="5904656" cy="674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dirty="0" smtClean="0">
                <a:solidFill>
                  <a:srgbClr val="000000"/>
                </a:solidFill>
                <a:latin typeface="Calibri"/>
                <a:cs typeface="Calibri"/>
              </a:rPr>
              <a:t> </a:t>
            </a:r>
            <a:r>
              <a:rPr lang="en-US" sz="2400" dirty="0" err="1" smtClean="0">
                <a:solidFill>
                  <a:srgbClr val="000000"/>
                </a:solidFill>
                <a:latin typeface="Calibri"/>
                <a:cs typeface="Calibri"/>
              </a:rPr>
              <a:t>Infante</a:t>
            </a:r>
            <a:r>
              <a:rPr lang="en-US" sz="2400" dirty="0" smtClean="0">
                <a:solidFill>
                  <a:srgbClr val="000000"/>
                </a:solidFill>
                <a:latin typeface="Calibri"/>
                <a:cs typeface="Calibri"/>
              </a:rPr>
              <a:t> et al  2003 described large aneuploidies when comparing two flor strains</a:t>
            </a:r>
            <a:r>
              <a:rPr lang="en-US" sz="2400" dirty="0">
                <a:solidFill>
                  <a:srgbClr val="000000"/>
                </a:solidFill>
                <a:latin typeface="Calibri"/>
                <a:cs typeface="Calibri"/>
              </a:rPr>
              <a:t> </a:t>
            </a:r>
            <a:r>
              <a:rPr lang="en-US" sz="2400" dirty="0" smtClean="0">
                <a:solidFill>
                  <a:srgbClr val="000000"/>
                </a:solidFill>
                <a:latin typeface="Calibri"/>
                <a:cs typeface="Calibri"/>
              </a:rPr>
              <a:t>that they associated to velum growth  adaptation</a:t>
            </a:r>
          </a:p>
          <a:p>
            <a:pPr eaLnBrk="1" hangingPunct="1"/>
            <a:endParaRPr lang="en-US" sz="2400" dirty="0" smtClean="0">
              <a:latin typeface="Calibri"/>
              <a:cs typeface="Calibri"/>
            </a:endParaRPr>
          </a:p>
          <a:p>
            <a:pPr eaLnBrk="1" hangingPunct="1"/>
            <a:r>
              <a:rPr lang="en-US" sz="2400" dirty="0" smtClean="0">
                <a:latin typeface="Calibri"/>
                <a:cs typeface="Calibri"/>
              </a:rPr>
              <a:t>CNV were detected with </a:t>
            </a:r>
            <a:r>
              <a:rPr lang="en-US" sz="2400" dirty="0" err="1" smtClean="0">
                <a:latin typeface="Calibri"/>
                <a:cs typeface="Calibri"/>
              </a:rPr>
              <a:t>DNAcopy</a:t>
            </a:r>
            <a:r>
              <a:rPr lang="en-US" sz="2400" dirty="0" smtClean="0">
                <a:latin typeface="Calibri"/>
                <a:cs typeface="Calibri"/>
              </a:rPr>
              <a:t> </a:t>
            </a:r>
            <a:r>
              <a:rPr lang="en-US" sz="2400" dirty="0" err="1" smtClean="0">
                <a:latin typeface="Calibri"/>
                <a:cs typeface="Calibri"/>
              </a:rPr>
              <a:t>Venkatraman</a:t>
            </a:r>
            <a:r>
              <a:rPr lang="en-US" sz="2400" dirty="0" smtClean="0">
                <a:latin typeface="Calibri"/>
                <a:cs typeface="Calibri"/>
              </a:rPr>
              <a:t> et al., 2007 Bioinformatics)</a:t>
            </a:r>
            <a:endParaRPr lang="en-US" sz="2400" dirty="0" smtClean="0">
              <a:solidFill>
                <a:srgbClr val="000000"/>
              </a:solidFill>
              <a:latin typeface="Calibri"/>
              <a:cs typeface="Calibri"/>
            </a:endParaRPr>
          </a:p>
          <a:p>
            <a:pPr algn="l" eaLnBrk="1" hangingPunct="1"/>
            <a:endParaRPr lang="en-US" sz="2400" dirty="0" smtClean="0">
              <a:latin typeface="Calibri"/>
              <a:cs typeface="Calibri"/>
            </a:endParaRPr>
          </a:p>
          <a:p>
            <a:pPr algn="l" eaLnBrk="1" hangingPunct="1"/>
            <a:r>
              <a:rPr lang="en-US" sz="2400" dirty="0" smtClean="0">
                <a:latin typeface="Calibri"/>
                <a:cs typeface="Calibri"/>
              </a:rPr>
              <a:t>Large aneuploidies can be detected for Eg8 hybrid strain or Eg25 given here as a control, but only for flor strain CECT11758 (Chromosome I)</a:t>
            </a:r>
          </a:p>
          <a:p>
            <a:pPr algn="l" eaLnBrk="1" hangingPunct="1"/>
            <a:endParaRPr lang="en-US" sz="2400" dirty="0" smtClean="0">
              <a:latin typeface="Calibri"/>
              <a:cs typeface="Calibri"/>
            </a:endParaRPr>
          </a:p>
          <a:p>
            <a:pPr algn="l" eaLnBrk="1" hangingPunct="1"/>
            <a:r>
              <a:rPr lang="en-US" sz="2400" dirty="0" smtClean="0">
                <a:latin typeface="Calibri"/>
                <a:cs typeface="Calibri"/>
              </a:rPr>
              <a:t>For each flor strain 31 to 55 genes present a lower hybridization </a:t>
            </a:r>
          </a:p>
          <a:p>
            <a:pPr algn="l" eaLnBrk="1" hangingPunct="1"/>
            <a:r>
              <a:rPr lang="en-US" sz="2400" dirty="0" smtClean="0">
                <a:latin typeface="Calibri"/>
                <a:cs typeface="Calibri"/>
              </a:rPr>
              <a:t> </a:t>
            </a:r>
          </a:p>
          <a:p>
            <a:pPr eaLnBrk="1" hangingPunct="1"/>
            <a:r>
              <a:rPr lang="en-US" sz="2400" dirty="0" smtClean="0">
                <a:latin typeface="Calibri"/>
                <a:cs typeface="Calibri"/>
              </a:rPr>
              <a:t>Only</a:t>
            </a:r>
            <a:r>
              <a:rPr lang="en-US" sz="2400" b="1" dirty="0" smtClean="0">
                <a:latin typeface="Calibri"/>
                <a:cs typeface="Calibri"/>
              </a:rPr>
              <a:t> two genes </a:t>
            </a:r>
            <a:r>
              <a:rPr lang="en-US" sz="2400" dirty="0" smtClean="0">
                <a:solidFill>
                  <a:srgbClr val="000000"/>
                </a:solidFill>
                <a:latin typeface="Calibri"/>
              </a:rPr>
              <a:t>YKL222C and YKL221w  were amplified in 4 out of 6 flor strains</a:t>
            </a:r>
            <a:endParaRPr lang="en-US" sz="2400" dirty="0">
              <a:latin typeface="Calibri"/>
              <a:cs typeface="Calibri"/>
            </a:endParaRPr>
          </a:p>
        </p:txBody>
      </p:sp>
      <p:sp>
        <p:nvSpPr>
          <p:cNvPr id="180" name="Rectangle 2"/>
          <p:cNvSpPr>
            <a:spLocks noChangeArrowheads="1"/>
          </p:cNvSpPr>
          <p:nvPr/>
        </p:nvSpPr>
        <p:spPr bwMode="auto">
          <a:xfrm>
            <a:off x="15553779" y="20963433"/>
            <a:ext cx="141855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r>
              <a:rPr lang="en-US" sz="3900" i="1" dirty="0">
                <a:solidFill>
                  <a:srgbClr val="3366FF"/>
                </a:solidFill>
                <a:latin typeface="Tahoma" charset="0"/>
              </a:rPr>
              <a:t>Flor yeast Genomics preliminary results </a:t>
            </a:r>
            <a:r>
              <a:rPr lang="en-US" sz="3900" i="1" dirty="0" smtClean="0">
                <a:solidFill>
                  <a:srgbClr val="3366FF"/>
                </a:solidFill>
                <a:latin typeface="Tahoma" charset="0"/>
              </a:rPr>
              <a:t>– HGT introgressions </a:t>
            </a:r>
            <a:endParaRPr lang="en-US" sz="3900" i="1" dirty="0">
              <a:solidFill>
                <a:srgbClr val="3366FF"/>
              </a:solidFill>
              <a:latin typeface="Tahoma" charset="0"/>
            </a:endParaRPr>
          </a:p>
        </p:txBody>
      </p:sp>
      <p:sp>
        <p:nvSpPr>
          <p:cNvPr id="181" name="Text Box 4"/>
          <p:cNvSpPr txBox="1">
            <a:spLocks noChangeArrowheads="1"/>
          </p:cNvSpPr>
          <p:nvPr/>
        </p:nvSpPr>
        <p:spPr bwMode="auto">
          <a:xfrm>
            <a:off x="23258635" y="23114545"/>
            <a:ext cx="52565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l" eaLnBrk="1" hangingPunct="1">
              <a:buClr>
                <a:schemeClr val="accent2"/>
              </a:buClr>
              <a:buFont typeface="Symbol" charset="0"/>
              <a:buChar char=""/>
            </a:pPr>
            <a:r>
              <a:rPr lang="en-GB" sz="2400" dirty="0"/>
              <a:t>Region A was not detected in sequenced flor strains (but in some other flor </a:t>
            </a:r>
            <a:r>
              <a:rPr lang="en-GB" sz="2400" dirty="0" smtClean="0"/>
              <a:t>genotypes)</a:t>
            </a:r>
            <a:endParaRPr lang="en-GB" sz="2400" dirty="0"/>
          </a:p>
          <a:p>
            <a:pPr algn="l" eaLnBrk="1" hangingPunct="1">
              <a:buClr>
                <a:schemeClr val="accent2"/>
              </a:buClr>
              <a:buFont typeface="Symbol" charset="0"/>
              <a:buChar char=""/>
            </a:pPr>
            <a:r>
              <a:rPr lang="en-GB" sz="2400" dirty="0"/>
              <a:t>Region B is detected in half of flor strains</a:t>
            </a:r>
          </a:p>
          <a:p>
            <a:pPr algn="l" eaLnBrk="1" hangingPunct="1">
              <a:buClr>
                <a:schemeClr val="accent2"/>
              </a:buClr>
              <a:buFont typeface="Symbol" charset="0"/>
              <a:buChar char=""/>
            </a:pPr>
            <a:r>
              <a:rPr lang="en-GB" sz="2400" dirty="0"/>
              <a:t>Region C is detected in most flor strain (</a:t>
            </a:r>
            <a:r>
              <a:rPr lang="en-GB" sz="2400" i="1" dirty="0"/>
              <a:t>FOT1-2 </a:t>
            </a:r>
            <a:r>
              <a:rPr lang="en-GB" sz="2400" dirty="0"/>
              <a:t>and </a:t>
            </a:r>
            <a:r>
              <a:rPr lang="en-GB" sz="2400" b="1" i="1" dirty="0"/>
              <a:t>FSY1</a:t>
            </a:r>
            <a:r>
              <a:rPr lang="en-GB" sz="2400" dirty="0"/>
              <a:t> genes)</a:t>
            </a:r>
          </a:p>
          <a:p>
            <a:pPr algn="l" eaLnBrk="1" hangingPunct="1">
              <a:buClr>
                <a:schemeClr val="accent2"/>
              </a:buClr>
              <a:buFont typeface="Symbol" charset="0"/>
              <a:buChar char=""/>
            </a:pPr>
            <a:r>
              <a:rPr lang="en-GB" sz="2400" dirty="0"/>
              <a:t>Other genes: Ty5-6 of </a:t>
            </a:r>
            <a:r>
              <a:rPr lang="en-GB" sz="2400" i="1" dirty="0"/>
              <a:t>S. </a:t>
            </a:r>
            <a:r>
              <a:rPr lang="en-GB" sz="2400" i="1" dirty="0" err="1"/>
              <a:t>paradoxus</a:t>
            </a:r>
            <a:r>
              <a:rPr lang="en-GB" sz="2400" i="1" dirty="0"/>
              <a:t> </a:t>
            </a:r>
            <a:r>
              <a:rPr lang="en-GB" sz="2400" dirty="0"/>
              <a:t>also found in QA23</a:t>
            </a:r>
          </a:p>
        </p:txBody>
      </p:sp>
      <p:graphicFrame>
        <p:nvGraphicFramePr>
          <p:cNvPr id="182" name="Tableau 181"/>
          <p:cNvGraphicFramePr>
            <a:graphicFrameLocks noGrp="1"/>
          </p:cNvGraphicFramePr>
          <p:nvPr>
            <p:extLst>
              <p:ext uri="{D42A27DB-BD31-4B8C-83A1-F6EECF244321}">
                <p14:modId xmlns:p14="http://schemas.microsoft.com/office/powerpoint/2010/main" val="1989161190"/>
              </p:ext>
            </p:extLst>
          </p:nvPr>
        </p:nvGraphicFramePr>
        <p:xfrm>
          <a:off x="16129843" y="23114545"/>
          <a:ext cx="5675312" cy="3583034"/>
        </p:xfrm>
        <a:graphic>
          <a:graphicData uri="http://schemas.openxmlformats.org/drawingml/2006/table">
            <a:tbl>
              <a:tblPr/>
              <a:tblGrid>
                <a:gridCol w="1297736"/>
                <a:gridCol w="1490004"/>
                <a:gridCol w="1443786"/>
                <a:gridCol w="1443786"/>
              </a:tblGrid>
              <a:tr h="56564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err="1" smtClean="0">
                          <a:ln>
                            <a:noFill/>
                          </a:ln>
                          <a:solidFill>
                            <a:srgbClr val="FFFFFF"/>
                          </a:solidFill>
                          <a:effectLst/>
                          <a:latin typeface="Tahoma" charset="0"/>
                          <a:ea typeface="ＭＳ Ｐゴシック" charset="-128"/>
                          <a:cs typeface="ＭＳ Ｐゴシック" charset="-128"/>
                        </a:rPr>
                        <a:t>Strain</a:t>
                      </a:r>
                      <a:endParaRPr kumimoji="0" lang="fr-FR" sz="1800" b="0"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090C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err="1" smtClean="0">
                          <a:ln>
                            <a:noFill/>
                          </a:ln>
                          <a:solidFill>
                            <a:srgbClr val="FFFFFF"/>
                          </a:solidFill>
                          <a:effectLst/>
                          <a:latin typeface="Tahoma" charset="0"/>
                          <a:ea typeface="ＭＳ Ｐゴシック" charset="-128"/>
                          <a:cs typeface="ＭＳ Ｐゴシック" charset="-128"/>
                        </a:rPr>
                        <a:t>Region</a:t>
                      </a:r>
                      <a:r>
                        <a:rPr kumimoji="0" lang="fr-FR" sz="1800" b="0" i="0" u="none" strike="noStrike" cap="none" normalizeH="0" baseline="0" noProof="0" dirty="0" smtClean="0">
                          <a:ln>
                            <a:noFill/>
                          </a:ln>
                          <a:solidFill>
                            <a:srgbClr val="FFFFFF"/>
                          </a:solidFill>
                          <a:effectLst/>
                          <a:latin typeface="Tahoma" charset="0"/>
                          <a:ea typeface="ＭＳ Ｐゴシック" charset="-128"/>
                          <a:cs typeface="ＭＳ Ｐゴシック" charset="-128"/>
                        </a:rPr>
                        <a:t> A</a:t>
                      </a:r>
                      <a:endParaRPr kumimoji="0" lang="fr-FR" sz="1800" b="0"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090C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err="1" smtClean="0">
                          <a:ln>
                            <a:noFill/>
                          </a:ln>
                          <a:solidFill>
                            <a:schemeClr val="bg1"/>
                          </a:solidFill>
                          <a:effectLst/>
                          <a:latin typeface="Tahoma" charset="0"/>
                          <a:ea typeface="ＭＳ Ｐゴシック" charset="-128"/>
                          <a:cs typeface="ＭＳ Ｐゴシック" charset="-128"/>
                        </a:rPr>
                        <a:t>Region</a:t>
                      </a:r>
                      <a:r>
                        <a:rPr kumimoji="0" lang="fr-FR" sz="1800" b="0" i="0" u="none" strike="noStrike" cap="none" normalizeH="0" baseline="0" noProof="0" dirty="0" smtClean="0">
                          <a:ln>
                            <a:noFill/>
                          </a:ln>
                          <a:solidFill>
                            <a:schemeClr val="bg1"/>
                          </a:solidFill>
                          <a:effectLst/>
                          <a:latin typeface="Tahoma" charset="0"/>
                          <a:ea typeface="ＭＳ Ｐゴシック" charset="-128"/>
                          <a:cs typeface="ＭＳ Ｐゴシック" charset="-128"/>
                        </a:rPr>
                        <a:t> B</a:t>
                      </a:r>
                      <a:endParaRPr kumimoji="0" lang="fr-FR" sz="1800" b="0" i="0" u="none" strike="noStrike" cap="none" normalizeH="0" baseline="0" noProof="0" dirty="0">
                        <a:ln>
                          <a:noFill/>
                        </a:ln>
                        <a:solidFill>
                          <a:schemeClr val="bg1"/>
                        </a:solidFill>
                        <a:effectLst/>
                        <a:latin typeface="Tahoma" charset="0"/>
                        <a:ea typeface="ＭＳ Ｐゴシック" charset="-128"/>
                        <a:cs typeface="ＭＳ Ｐゴシック" charset="-128"/>
                      </a:endParaRPr>
                    </a:p>
                  </a:txBody>
                  <a:tcPr marL="91461" marR="91461" marT="45709" marB="45709"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090C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err="1" smtClean="0">
                          <a:ln>
                            <a:noFill/>
                          </a:ln>
                          <a:solidFill>
                            <a:schemeClr val="bg1"/>
                          </a:solidFill>
                          <a:effectLst/>
                          <a:latin typeface="Tahoma" charset="0"/>
                          <a:ea typeface="ＭＳ Ｐゴシック" charset="-128"/>
                          <a:cs typeface="ＭＳ Ｐゴシック" charset="-128"/>
                        </a:rPr>
                        <a:t>Region</a:t>
                      </a:r>
                      <a:r>
                        <a:rPr kumimoji="0" lang="fr-FR" sz="1800" b="0" i="0" u="none" strike="noStrike" cap="none" normalizeH="0" baseline="0" noProof="0" dirty="0" smtClean="0">
                          <a:ln>
                            <a:noFill/>
                          </a:ln>
                          <a:solidFill>
                            <a:schemeClr val="bg1"/>
                          </a:solidFill>
                          <a:effectLst/>
                          <a:latin typeface="Tahoma" charset="0"/>
                          <a:ea typeface="ＭＳ Ｐゴシック" charset="-128"/>
                          <a:cs typeface="ＭＳ Ｐゴシック" charset="-128"/>
                        </a:rPr>
                        <a:t> C</a:t>
                      </a:r>
                      <a:endParaRPr kumimoji="0" lang="fr-FR" sz="1800" b="0" i="0" u="none" strike="noStrike" cap="none" normalizeH="0" baseline="0" noProof="0" dirty="0">
                        <a:ln>
                          <a:noFill/>
                        </a:ln>
                        <a:solidFill>
                          <a:schemeClr val="bg1"/>
                        </a:solidFill>
                        <a:effectLst/>
                        <a:latin typeface="Tahoma" charset="0"/>
                        <a:ea typeface="ＭＳ Ｐゴシック" charset="-128"/>
                        <a:cs typeface="ＭＳ Ｐゴシック" charset="-128"/>
                      </a:endParaRPr>
                    </a:p>
                  </a:txBody>
                  <a:tcPr marL="91461" marR="91461" marT="45709" marB="45709"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090CE"/>
                    </a:solidFill>
                  </a:tcPr>
                </a:tc>
              </a:tr>
              <a:tr h="64004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smtClean="0">
                          <a:ln>
                            <a:noFill/>
                          </a:ln>
                          <a:solidFill>
                            <a:srgbClr val="FF0000"/>
                          </a:solidFill>
                          <a:effectLst/>
                          <a:latin typeface="Tahoma" charset="0"/>
                          <a:ea typeface="ＭＳ Ｐゴシック" charset="-128"/>
                          <a:cs typeface="ＭＳ Ｐゴシック" charset="-128"/>
                        </a:rPr>
                        <a:t>F25</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smtClean="0">
                          <a:ln>
                            <a:noFill/>
                          </a:ln>
                          <a:solidFill>
                            <a:srgbClr val="FF0000"/>
                          </a:solidFill>
                          <a:effectLst/>
                          <a:latin typeface="Tahoma" charset="0"/>
                          <a:ea typeface="ＭＳ Ｐゴシック" charset="-128"/>
                          <a:cs typeface="ＭＳ Ｐゴシック" charset="-128"/>
                        </a:rPr>
                        <a:t>7.7</a:t>
                      </a:r>
                      <a:endParaRPr kumimoji="0" lang="fr-FR" sz="1800" b="0" i="0" u="none" strike="noStrike" cap="none" normalizeH="0" baseline="0" noProof="0" dirty="0">
                        <a:ln>
                          <a:noFill/>
                        </a:ln>
                        <a:solidFill>
                          <a:srgbClr val="FF0000"/>
                        </a:solidFill>
                        <a:effectLst/>
                        <a:latin typeface="Tahoma" charset="0"/>
                        <a:ea typeface="ＭＳ Ｐゴシック" charset="-128"/>
                        <a:cs typeface="ＭＳ Ｐゴシック" charset="-128"/>
                      </a:endParaRPr>
                    </a:p>
                  </a:txBody>
                  <a:tcPr marL="91461" marR="91461" marT="45709" marB="45709"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Tahoma" charset="0"/>
                          <a:ea typeface="ＭＳ Ｐゴシック" charset="-128"/>
                          <a:cs typeface="ＭＳ Ｐゴシック" charset="-128"/>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Tahoma" charset="0"/>
                          <a:ea typeface="ＭＳ Ｐゴシック" charset="-128"/>
                          <a:cs typeface="ＭＳ Ｐゴシック" charset="-128"/>
                        </a:rPr>
                        <a:t>-</a:t>
                      </a:r>
                    </a:p>
                  </a:txBody>
                  <a:tcPr marL="91461" marR="91461" marT="45709" marB="45709"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64004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smtClean="0">
                          <a:ln>
                            <a:noFill/>
                          </a:ln>
                          <a:solidFill>
                            <a:srgbClr val="FF0000"/>
                          </a:solidFill>
                          <a:effectLst/>
                          <a:latin typeface="Tahoma" charset="0"/>
                          <a:ea typeface="ＭＳ Ｐゴシック" charset="-128"/>
                          <a:cs typeface="ＭＳ Ｐゴシック" charset="-128"/>
                        </a:rPr>
                        <a:t>P3</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smtClean="0">
                          <a:ln>
                            <a:noFill/>
                          </a:ln>
                          <a:solidFill>
                            <a:srgbClr val="FF0000"/>
                          </a:solidFill>
                          <a:effectLst/>
                          <a:latin typeface="Tahoma" charset="0"/>
                          <a:ea typeface="ＭＳ Ｐゴシック" charset="-128"/>
                          <a:cs typeface="ＭＳ Ｐゴシック" charset="-128"/>
                        </a:rPr>
                        <a:t>Guf54</a:t>
                      </a:r>
                    </a:p>
                  </a:txBody>
                  <a:tcPr marL="91461" marR="91461" marT="45709" marB="45709"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p>
                  </a:txBody>
                  <a:tcPr marL="91461" marR="91461" marT="45709" marB="45709"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a:noFill/>
                    </a:lnB>
                    <a:lnTlToBr>
                      <a:noFill/>
                    </a:lnTlToBr>
                    <a:lnBlToTr>
                      <a:noFill/>
                    </a:lnBlToTr>
                    <a:solidFill>
                      <a:schemeClr val="bg1"/>
                    </a:solidFill>
                  </a:tcPr>
                </a:tc>
              </a:tr>
              <a:tr h="64004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smtClean="0">
                          <a:ln>
                            <a:noFill/>
                          </a:ln>
                          <a:solidFill>
                            <a:srgbClr val="FF0000"/>
                          </a:solidFill>
                          <a:effectLst/>
                          <a:latin typeface="Tahoma" charset="0"/>
                          <a:ea typeface="ＭＳ Ｐゴシック" charset="-128"/>
                          <a:cs typeface="ＭＳ Ｐゴシック" charset="-128"/>
                        </a:rPr>
                        <a:t>TA12</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smtClean="0">
                          <a:ln>
                            <a:noFill/>
                          </a:ln>
                          <a:solidFill>
                            <a:srgbClr val="FF0000"/>
                          </a:solidFill>
                          <a:effectLst/>
                          <a:latin typeface="Tahoma" charset="0"/>
                          <a:ea typeface="ＭＳ Ｐゴシック" charset="-128"/>
                          <a:cs typeface="ＭＳ Ｐゴシック" charset="-128"/>
                        </a:rPr>
                        <a:t>TS12</a:t>
                      </a:r>
                      <a:endParaRPr kumimoji="0" lang="fr-FR" sz="1800" b="0" i="0" u="none" strike="noStrike" cap="none" normalizeH="0" baseline="0" noProof="0" dirty="0">
                        <a:ln>
                          <a:noFill/>
                        </a:ln>
                        <a:solidFill>
                          <a:srgbClr val="FF0000"/>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Tahoma" charset="0"/>
                          <a:ea typeface="ＭＳ Ｐゴシック" charset="-128"/>
                          <a:cs typeface="ＭＳ Ｐゴシック" charset="-128"/>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000000"/>
                          </a:solidFill>
                          <a:effectLst/>
                          <a:latin typeface="Tahoma" charset="0"/>
                          <a:ea typeface="ＭＳ Ｐゴシック" charset="-128"/>
                          <a:cs typeface="ＭＳ Ｐゴシック" charset="-128"/>
                        </a:rPr>
                        <a:t>-</a:t>
                      </a:r>
                    </a:p>
                  </a:txBody>
                  <a:tcPr marL="91461" marR="91461" marT="45709" marB="45709"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p>
                  </a:txBody>
                  <a:tcPr marL="91461" marR="91461" marT="45709" marB="45709"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a:noFill/>
                    </a:lnB>
                    <a:lnTlToBr>
                      <a:noFill/>
                    </a:lnTlToBr>
                    <a:lnBlToTr>
                      <a:noFill/>
                    </a:lnBlToTr>
                    <a:solidFill>
                      <a:srgbClr val="E7E7E7"/>
                    </a:solidFill>
                  </a:tcPr>
                </a:tc>
              </a:tr>
              <a:tr h="36573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smtClean="0">
                          <a:ln>
                            <a:noFill/>
                          </a:ln>
                          <a:solidFill>
                            <a:srgbClr val="FF0000"/>
                          </a:solidFill>
                          <a:effectLst/>
                          <a:latin typeface="Tahoma" charset="0"/>
                          <a:ea typeface="ＭＳ Ｐゴシック" charset="-128"/>
                          <a:cs typeface="ＭＳ Ｐゴシック" charset="-128"/>
                        </a:rPr>
                        <a:t>Sarde2D</a:t>
                      </a:r>
                      <a:endParaRPr kumimoji="0" lang="fr-FR" sz="1800" b="0" i="0" u="none" strike="noStrike" cap="none" normalizeH="0" baseline="0" noProof="0" dirty="0">
                        <a:ln>
                          <a:noFill/>
                        </a:ln>
                        <a:solidFill>
                          <a:srgbClr val="FF0000"/>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a:noFill/>
                    </a:lnB>
                    <a:lnTlToBr>
                      <a:noFill/>
                    </a:lnTlToBr>
                    <a:lnBlToTr>
                      <a:noFill/>
                    </a:lnBlToTr>
                    <a:solidFill>
                      <a:schemeClr val="bg1"/>
                    </a:solidFill>
                  </a:tcPr>
                </a:tc>
              </a:tr>
              <a:tr h="36573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0" dirty="0" smtClean="0">
                          <a:ln>
                            <a:noFill/>
                          </a:ln>
                          <a:solidFill>
                            <a:srgbClr val="FF0000"/>
                          </a:solidFill>
                          <a:effectLst/>
                          <a:latin typeface="Tahoma" charset="0"/>
                          <a:ea typeface="ＭＳ Ｐゴシック" charset="-128"/>
                          <a:cs typeface="ＭＳ Ｐゴシック" charset="-128"/>
                        </a:rPr>
                        <a:t>F12</a:t>
                      </a:r>
                      <a:endParaRPr kumimoji="0" lang="fr-FR" sz="1800" b="0" i="0" u="none" strike="noStrike" cap="none" normalizeH="0" baseline="0" noProof="0" dirty="0">
                        <a:ln>
                          <a:noFill/>
                        </a:ln>
                        <a:solidFill>
                          <a:srgbClr val="FF0000"/>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a:t>
                      </a: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2">
                        <a:lumMod val="20000"/>
                        <a:lumOff val="80000"/>
                      </a:schemeClr>
                    </a:solidFill>
                  </a:tcPr>
                </a:tc>
              </a:tr>
              <a:tr h="36573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191966"/>
                          </a:solidFill>
                          <a:effectLst/>
                          <a:latin typeface="Tahoma" charset="0"/>
                          <a:ea typeface="ＭＳ Ｐゴシック" charset="-128"/>
                          <a:cs typeface="ＭＳ Ｐゴシック" charset="-128"/>
                        </a:rPr>
                        <a:t>EC1118</a:t>
                      </a: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rgbClr val="FFFF00"/>
                          </a:solidFill>
                          <a:effectLst/>
                          <a:latin typeface="Zapf Dingbats"/>
                          <a:ea typeface="ＭＳ Ｐゴシック" charset="-128"/>
                          <a:cs typeface="ＭＳ Ｐゴシック" charset="-128"/>
                        </a:rPr>
                        <a:t>+</a:t>
                      </a:r>
                      <a:endParaRPr kumimoji="0" lang="fr-FR" sz="1800" b="1" i="0" u="none" strike="noStrike" cap="none" normalizeH="0" baseline="0" noProof="0" dirty="0">
                        <a:ln>
                          <a:noFill/>
                        </a:ln>
                        <a:solidFill>
                          <a:srgbClr val="FFFF00"/>
                        </a:solidFill>
                        <a:effectLst/>
                        <a:latin typeface="Zapf Dingbats"/>
                        <a:ea typeface="ＭＳ Ｐゴシック" charset="-128"/>
                        <a:cs typeface="ＭＳ Ｐゴシック" charset="-128"/>
                      </a:endParaRPr>
                    </a:p>
                  </a:txBody>
                  <a:tcPr marL="91461" marR="91461" marT="45709" marB="45709"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dirty="0">
                        <a:ln>
                          <a:noFill/>
                        </a:ln>
                        <a:solidFill>
                          <a:srgbClr val="191966"/>
                        </a:solidFill>
                        <a:effectLst/>
                        <a:latin typeface="Tahoma" charset="0"/>
                        <a:ea typeface="ＭＳ Ｐゴシック" charset="-128"/>
                        <a:cs typeface="ＭＳ Ｐゴシック" charset="-128"/>
                      </a:endParaRPr>
                    </a:p>
                  </a:txBody>
                  <a:tcPr marL="91461" marR="91461" marT="45709" marB="45709"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183" name="ZoneTexte 4"/>
          <p:cNvSpPr txBox="1">
            <a:spLocks noChangeArrowheads="1"/>
          </p:cNvSpPr>
          <p:nvPr/>
        </p:nvSpPr>
        <p:spPr bwMode="auto">
          <a:xfrm>
            <a:off x="5040611" y="2592265"/>
            <a:ext cx="21314471" cy="707886"/>
          </a:xfrm>
          <a:prstGeom prst="rect">
            <a:avLst/>
          </a:prstGeom>
          <a:noFill/>
          <a:ln>
            <a:noFill/>
          </a:ln>
          <a:extLst/>
        </p:spPr>
        <p:txBody>
          <a:bodyPr wrap="square">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r>
              <a:rPr lang="fr-FR" sz="4000" baseline="30000" dirty="0" smtClean="0">
                <a:solidFill>
                  <a:schemeClr val="bg1"/>
                </a:solidFill>
                <a:latin typeface="Calibri" pitchFamily="34" charset="0"/>
                <a:cs typeface="Calibri" pitchFamily="34" charset="0"/>
              </a:rPr>
              <a:t>1</a:t>
            </a:r>
            <a:r>
              <a:rPr lang="fr-FR" sz="4000" dirty="0" smtClean="0">
                <a:solidFill>
                  <a:schemeClr val="bg1"/>
                </a:solidFill>
                <a:latin typeface="Calibri" pitchFamily="34" charset="0"/>
                <a:cs typeface="Calibri" pitchFamily="34" charset="0"/>
              </a:rPr>
              <a:t>INRA, UMR1083</a:t>
            </a:r>
            <a:r>
              <a:rPr lang="fr-FR" sz="4000" dirty="0">
                <a:solidFill>
                  <a:schemeClr val="bg1"/>
                </a:solidFill>
                <a:latin typeface="Calibri" pitchFamily="34" charset="0"/>
                <a:cs typeface="Calibri" pitchFamily="34" charset="0"/>
              </a:rPr>
              <a:t>, Sciences pour l’œnologie – </a:t>
            </a:r>
            <a:r>
              <a:rPr lang="fr-FR" sz="4000" dirty="0" smtClean="0">
                <a:solidFill>
                  <a:schemeClr val="bg1"/>
                </a:solidFill>
                <a:latin typeface="Calibri" pitchFamily="34" charset="0"/>
                <a:cs typeface="Calibri" pitchFamily="34" charset="0"/>
              </a:rPr>
              <a:t>Montpellier, France   </a:t>
            </a:r>
            <a:r>
              <a:rPr lang="fr-FR" sz="4000" baseline="30000" dirty="0" smtClean="0">
                <a:solidFill>
                  <a:schemeClr val="bg1"/>
                </a:solidFill>
                <a:latin typeface="Calibri" pitchFamily="34" charset="0"/>
                <a:cs typeface="Calibri" pitchFamily="34" charset="0"/>
              </a:rPr>
              <a:t>2</a:t>
            </a:r>
            <a:r>
              <a:rPr lang="fr-FR" sz="4000" dirty="0" smtClean="0">
                <a:solidFill>
                  <a:schemeClr val="bg1"/>
                </a:solidFill>
                <a:latin typeface="Calibri" pitchFamily="34" charset="0"/>
                <a:cs typeface="Calibri" pitchFamily="34" charset="0"/>
              </a:rPr>
              <a:t>University of Sassari, </a:t>
            </a:r>
            <a:r>
              <a:rPr lang="fr-FR" sz="4000" dirty="0" err="1" smtClean="0">
                <a:solidFill>
                  <a:schemeClr val="bg1"/>
                </a:solidFill>
                <a:latin typeface="Calibri" pitchFamily="34" charset="0"/>
                <a:cs typeface="Calibri" pitchFamily="34" charset="0"/>
              </a:rPr>
              <a:t>Italy</a:t>
            </a:r>
            <a:r>
              <a:rPr lang="fr-FR" sz="4000" dirty="0" smtClean="0">
                <a:solidFill>
                  <a:schemeClr val="bg1"/>
                </a:solidFill>
                <a:latin typeface="Calibri" pitchFamily="34" charset="0"/>
                <a:cs typeface="Calibri" pitchFamily="34" charset="0"/>
              </a:rPr>
              <a:t> </a:t>
            </a:r>
            <a:endParaRPr lang="fr-FR" sz="4000" dirty="0">
              <a:solidFill>
                <a:schemeClr val="bg1"/>
              </a:solidFill>
              <a:latin typeface="Calibri" pitchFamily="34" charset="0"/>
              <a:cs typeface="Calibri" pitchFamily="34" charset="0"/>
            </a:endParaRPr>
          </a:p>
        </p:txBody>
      </p:sp>
      <p:sp>
        <p:nvSpPr>
          <p:cNvPr id="184" name="Rectangle 4"/>
          <p:cNvSpPr>
            <a:spLocks noChangeArrowheads="1"/>
          </p:cNvSpPr>
          <p:nvPr/>
        </p:nvSpPr>
        <p:spPr bwMode="auto">
          <a:xfrm>
            <a:off x="19592428" y="24698249"/>
            <a:ext cx="196850" cy="207963"/>
          </a:xfrm>
          <a:prstGeom prst="rect">
            <a:avLst/>
          </a:prstGeom>
          <a:solidFill>
            <a:srgbClr val="7FF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5" name="Rectangle 24"/>
          <p:cNvSpPr>
            <a:spLocks noChangeArrowheads="1"/>
          </p:cNvSpPr>
          <p:nvPr/>
        </p:nvSpPr>
        <p:spPr bwMode="auto">
          <a:xfrm>
            <a:off x="19595603" y="24042612"/>
            <a:ext cx="196850" cy="207962"/>
          </a:xfrm>
          <a:prstGeom prst="rect">
            <a:avLst/>
          </a:prstGeom>
          <a:solidFill>
            <a:srgbClr val="7FF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6" name="Rectangle 25"/>
          <p:cNvSpPr>
            <a:spLocks noChangeArrowheads="1"/>
          </p:cNvSpPr>
          <p:nvPr/>
        </p:nvSpPr>
        <p:spPr bwMode="auto">
          <a:xfrm>
            <a:off x="19595603" y="26039687"/>
            <a:ext cx="196850" cy="207962"/>
          </a:xfrm>
          <a:prstGeom prst="rect">
            <a:avLst/>
          </a:prstGeom>
          <a:solidFill>
            <a:srgbClr val="7FF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7" name="Rectangle 26"/>
          <p:cNvSpPr>
            <a:spLocks noChangeArrowheads="1"/>
          </p:cNvSpPr>
          <p:nvPr/>
        </p:nvSpPr>
        <p:spPr bwMode="auto">
          <a:xfrm>
            <a:off x="19597190" y="25684087"/>
            <a:ext cx="196850" cy="207962"/>
          </a:xfrm>
          <a:prstGeom prst="rect">
            <a:avLst/>
          </a:prstGeom>
          <a:solidFill>
            <a:srgbClr val="7FF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 name="Rectangle 27"/>
          <p:cNvSpPr>
            <a:spLocks noChangeArrowheads="1"/>
          </p:cNvSpPr>
          <p:nvPr/>
        </p:nvSpPr>
        <p:spPr bwMode="auto">
          <a:xfrm>
            <a:off x="19595603" y="26398462"/>
            <a:ext cx="196850" cy="207962"/>
          </a:xfrm>
          <a:prstGeom prst="rect">
            <a:avLst/>
          </a:prstGeom>
          <a:solidFill>
            <a:srgbClr val="7FF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9" name="Rectangle 28"/>
          <p:cNvSpPr>
            <a:spLocks noChangeArrowheads="1"/>
          </p:cNvSpPr>
          <p:nvPr/>
        </p:nvSpPr>
        <p:spPr bwMode="auto">
          <a:xfrm>
            <a:off x="20973553" y="24045787"/>
            <a:ext cx="196850" cy="206375"/>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 name="Rectangle 30"/>
          <p:cNvSpPr>
            <a:spLocks noChangeArrowheads="1"/>
          </p:cNvSpPr>
          <p:nvPr/>
        </p:nvSpPr>
        <p:spPr bwMode="auto">
          <a:xfrm>
            <a:off x="20973553" y="24393449"/>
            <a:ext cx="196850" cy="207963"/>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1" name="Rectangle 31"/>
          <p:cNvSpPr>
            <a:spLocks noChangeArrowheads="1"/>
          </p:cNvSpPr>
          <p:nvPr/>
        </p:nvSpPr>
        <p:spPr bwMode="auto">
          <a:xfrm>
            <a:off x="20973553" y="24682374"/>
            <a:ext cx="196850" cy="207963"/>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2" name="Rectangle 32"/>
          <p:cNvSpPr>
            <a:spLocks noChangeArrowheads="1"/>
          </p:cNvSpPr>
          <p:nvPr/>
        </p:nvSpPr>
        <p:spPr bwMode="auto">
          <a:xfrm>
            <a:off x="20973553" y="25098299"/>
            <a:ext cx="196850" cy="207963"/>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3" name="Rectangle 33"/>
          <p:cNvSpPr>
            <a:spLocks noChangeArrowheads="1"/>
          </p:cNvSpPr>
          <p:nvPr/>
        </p:nvSpPr>
        <p:spPr bwMode="auto">
          <a:xfrm>
            <a:off x="20973553" y="25687262"/>
            <a:ext cx="196850" cy="207962"/>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 name="Rectangle 34"/>
          <p:cNvSpPr>
            <a:spLocks noChangeArrowheads="1"/>
          </p:cNvSpPr>
          <p:nvPr/>
        </p:nvSpPr>
        <p:spPr bwMode="auto">
          <a:xfrm>
            <a:off x="20973553" y="26390524"/>
            <a:ext cx="196850" cy="207963"/>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 name="Rectangle 35"/>
          <p:cNvSpPr>
            <a:spLocks noChangeArrowheads="1"/>
          </p:cNvSpPr>
          <p:nvPr/>
        </p:nvSpPr>
        <p:spPr bwMode="auto">
          <a:xfrm>
            <a:off x="20973553" y="26055562"/>
            <a:ext cx="196850" cy="207962"/>
          </a:xfrm>
          <a:prstGeom prst="rect">
            <a:avLst/>
          </a:prstGeom>
          <a:gradFill flip="none" rotWithShape="1">
            <a:gsLst>
              <a:gs pos="0">
                <a:srgbClr val="FF0080"/>
              </a:gs>
              <a:gs pos="79000">
                <a:srgbClr val="FFFFFF"/>
              </a:gs>
            </a:gsLst>
            <a:lin ang="18900000" scaled="0"/>
            <a:tileRect/>
          </a:gradFill>
          <a:ln>
            <a:noFill/>
          </a:ln>
        </p:spPr>
        <p:txBody>
          <a:bodyPr/>
          <a:lstStyle/>
          <a:p>
            <a:endParaRPr lang="fr-FR"/>
          </a:p>
        </p:txBody>
      </p:sp>
      <p:sp>
        <p:nvSpPr>
          <p:cNvPr id="196" name="Rectangle 27"/>
          <p:cNvSpPr>
            <a:spLocks noChangeArrowheads="1"/>
          </p:cNvSpPr>
          <p:nvPr/>
        </p:nvSpPr>
        <p:spPr bwMode="auto">
          <a:xfrm>
            <a:off x="18108115" y="26434974"/>
            <a:ext cx="196850" cy="207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7" name="AutoShape 3776"/>
          <p:cNvSpPr>
            <a:spLocks noChangeArrowheads="1"/>
          </p:cNvSpPr>
          <p:nvPr/>
        </p:nvSpPr>
        <p:spPr bwMode="auto">
          <a:xfrm>
            <a:off x="1224187" y="37732169"/>
            <a:ext cx="28155128" cy="3816423"/>
          </a:xfrm>
          <a:prstGeom prst="roundRect">
            <a:avLst>
              <a:gd name="adj" fmla="val 7829"/>
            </a:avLst>
          </a:prstGeom>
          <a:solidFill>
            <a:srgbClr val="D0E9F0"/>
          </a:solidFill>
          <a:ln>
            <a:noFill/>
          </a:ln>
          <a:extLst/>
        </p:spPr>
        <p:txBody>
          <a:bodyPr wrap="none" lIns="15463" tIns="7732" rIns="15463" bIns="7732" anchor="ctr"/>
          <a:lstStyle/>
          <a:p>
            <a:pPr algn="ctr" defTabSz="153988" eaLnBrk="0" hangingPunct="0"/>
            <a:endParaRPr lang="en-US" sz="1200" dirty="0">
              <a:latin typeface="Arial" charset="0"/>
              <a:cs typeface="Times New Roman" pitchFamily="18" charset="0"/>
              <a:sym typeface="Wingdings" pitchFamily="2" charset="2"/>
            </a:endParaRPr>
          </a:p>
        </p:txBody>
      </p:sp>
      <p:sp>
        <p:nvSpPr>
          <p:cNvPr id="199" name="Rectangle 6"/>
          <p:cNvSpPr>
            <a:spLocks noChangeArrowheads="1"/>
          </p:cNvSpPr>
          <p:nvPr/>
        </p:nvSpPr>
        <p:spPr bwMode="auto">
          <a:xfrm>
            <a:off x="1296195" y="24842737"/>
            <a:ext cx="1339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r>
              <a:rPr lang="fr-FR" sz="4000" i="1" dirty="0">
                <a:solidFill>
                  <a:srgbClr val="3366FF"/>
                </a:solidFill>
                <a:latin typeface="Tahoma" charset="0"/>
              </a:rPr>
              <a:t>Global </a:t>
            </a:r>
            <a:r>
              <a:rPr lang="fr-FR" sz="4000" i="1" dirty="0" err="1">
                <a:solidFill>
                  <a:srgbClr val="3366FF"/>
                </a:solidFill>
                <a:latin typeface="Tahoma" charset="0"/>
              </a:rPr>
              <a:t>phylogeny</a:t>
            </a:r>
            <a:r>
              <a:rPr lang="fr-FR" sz="4000" i="1" dirty="0">
                <a:solidFill>
                  <a:srgbClr val="3366FF"/>
                </a:solidFill>
                <a:latin typeface="Tahoma" charset="0"/>
              </a:rPr>
              <a:t> of Flor </a:t>
            </a:r>
            <a:r>
              <a:rPr lang="fr-FR" sz="4000" i="1" dirty="0" err="1" smtClean="0">
                <a:solidFill>
                  <a:srgbClr val="3366FF"/>
                </a:solidFill>
                <a:latin typeface="Tahoma" charset="0"/>
              </a:rPr>
              <a:t>yeast</a:t>
            </a:r>
            <a:r>
              <a:rPr lang="fr-FR" sz="4000" i="1" dirty="0" smtClean="0">
                <a:solidFill>
                  <a:srgbClr val="3366FF"/>
                </a:solidFill>
                <a:latin typeface="Tahoma" charset="0"/>
              </a:rPr>
              <a:t> </a:t>
            </a:r>
            <a:r>
              <a:rPr lang="fr-FR" sz="4000" i="1" dirty="0" err="1" smtClean="0">
                <a:solidFill>
                  <a:srgbClr val="3366FF"/>
                </a:solidFill>
                <a:latin typeface="Tahoma" charset="0"/>
              </a:rPr>
              <a:t>obtained</a:t>
            </a:r>
            <a:r>
              <a:rPr lang="fr-FR" sz="4000" i="1" dirty="0" smtClean="0">
                <a:solidFill>
                  <a:srgbClr val="3366FF"/>
                </a:solidFill>
                <a:latin typeface="Tahoma" charset="0"/>
              </a:rPr>
              <a:t> </a:t>
            </a:r>
            <a:r>
              <a:rPr lang="fr-FR" sz="4000" i="1" dirty="0" err="1" smtClean="0">
                <a:solidFill>
                  <a:srgbClr val="3366FF"/>
                </a:solidFill>
                <a:latin typeface="Tahoma" charset="0"/>
              </a:rPr>
              <a:t>from</a:t>
            </a:r>
            <a:r>
              <a:rPr lang="fr-FR" sz="4000" i="1" dirty="0" smtClean="0">
                <a:solidFill>
                  <a:srgbClr val="3366FF"/>
                </a:solidFill>
                <a:latin typeface="Tahoma" charset="0"/>
              </a:rPr>
              <a:t> </a:t>
            </a:r>
            <a:r>
              <a:rPr lang="fr-FR" sz="4000" i="1" dirty="0" err="1" smtClean="0">
                <a:solidFill>
                  <a:srgbClr val="3366FF"/>
                </a:solidFill>
                <a:latin typeface="Tahoma" charset="0"/>
              </a:rPr>
              <a:t>Genome</a:t>
            </a:r>
            <a:r>
              <a:rPr lang="fr-FR" sz="4000" i="1" dirty="0" smtClean="0">
                <a:solidFill>
                  <a:srgbClr val="3366FF"/>
                </a:solidFill>
                <a:latin typeface="Tahoma" charset="0"/>
              </a:rPr>
              <a:t> </a:t>
            </a:r>
            <a:r>
              <a:rPr lang="fr-FR" sz="4000" i="1" dirty="0" err="1" smtClean="0">
                <a:solidFill>
                  <a:srgbClr val="3366FF"/>
                </a:solidFill>
                <a:latin typeface="Tahoma" charset="0"/>
              </a:rPr>
              <a:t>sequencing</a:t>
            </a:r>
            <a:endParaRPr lang="fr-FR" sz="4000" i="1" dirty="0">
              <a:solidFill>
                <a:srgbClr val="3366FF"/>
              </a:solidFill>
              <a:latin typeface="Tahoma" charset="0"/>
            </a:endParaRPr>
          </a:p>
        </p:txBody>
      </p:sp>
      <p:pic>
        <p:nvPicPr>
          <p:cNvPr id="200" name="Image 1" descr="DiaStructureK=8.emf"/>
          <p:cNvPicPr>
            <a:picLocks noChangeAspect="1"/>
          </p:cNvPicPr>
          <p:nvPr/>
        </p:nvPicPr>
        <p:blipFill>
          <a:blip r:embed="rId12">
            <a:extLst>
              <a:ext uri="{28A0092B-C50C-407E-A947-70E740481C1C}">
                <a14:useLocalDpi xmlns:a14="http://schemas.microsoft.com/office/drawing/2010/main" val="0"/>
              </a:ext>
            </a:extLst>
          </a:blip>
          <a:srcRect l="9721" t="14378" r="13763" b="42213"/>
          <a:stretch>
            <a:fillRect/>
          </a:stretch>
        </p:blipFill>
        <p:spPr bwMode="auto">
          <a:xfrm>
            <a:off x="6912819" y="34491809"/>
            <a:ext cx="69977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ZoneTexte 200"/>
          <p:cNvSpPr txBox="1">
            <a:spLocks noChangeArrowheads="1"/>
          </p:cNvSpPr>
          <p:nvPr/>
        </p:nvSpPr>
        <p:spPr bwMode="auto">
          <a:xfrm rot="16200000">
            <a:off x="12915754" y="33885136"/>
            <a:ext cx="717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dirty="0" smtClean="0">
                <a:solidFill>
                  <a:srgbClr val="FF0080"/>
                </a:solidFill>
              </a:rPr>
              <a:t>EC1118</a:t>
            </a:r>
            <a:br>
              <a:rPr lang="fr-FR" sz="1200" dirty="0" smtClean="0">
                <a:solidFill>
                  <a:srgbClr val="FF0080"/>
                </a:solidFill>
              </a:rPr>
            </a:br>
            <a:r>
              <a:rPr lang="fr-FR" sz="1200" dirty="0" smtClean="0">
                <a:solidFill>
                  <a:srgbClr val="FF0080"/>
                </a:solidFill>
              </a:rPr>
              <a:t>/</a:t>
            </a:r>
            <a:r>
              <a:rPr lang="fr-FR" sz="1200" dirty="0">
                <a:solidFill>
                  <a:srgbClr val="FF0080"/>
                </a:solidFill>
              </a:rPr>
              <a:t>QA23</a:t>
            </a:r>
          </a:p>
        </p:txBody>
      </p:sp>
      <p:sp>
        <p:nvSpPr>
          <p:cNvPr id="202" name="ZoneTexte 5"/>
          <p:cNvSpPr txBox="1">
            <a:spLocks noChangeArrowheads="1"/>
          </p:cNvSpPr>
          <p:nvPr/>
        </p:nvSpPr>
        <p:spPr bwMode="auto">
          <a:xfrm>
            <a:off x="5093543" y="35093471"/>
            <a:ext cx="1884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a:t>K = 8</a:t>
            </a:r>
          </a:p>
          <a:p>
            <a:pPr eaLnBrk="1" hangingPunct="1"/>
            <a:r>
              <a:rPr lang="fr-FR"/>
              <a:t>(10 runs combined</a:t>
            </a:r>
            <a:br>
              <a:rPr lang="fr-FR"/>
            </a:br>
            <a:r>
              <a:rPr lang="fr-FR"/>
              <a:t> with CLUMP)</a:t>
            </a:r>
          </a:p>
        </p:txBody>
      </p:sp>
      <p:sp>
        <p:nvSpPr>
          <p:cNvPr id="203" name="Rectangle 2"/>
          <p:cNvSpPr>
            <a:spLocks noChangeArrowheads="1"/>
          </p:cNvSpPr>
          <p:nvPr/>
        </p:nvSpPr>
        <p:spPr bwMode="auto">
          <a:xfrm>
            <a:off x="15409763" y="27684039"/>
            <a:ext cx="13969552" cy="83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r>
              <a:rPr lang="en-US" sz="3900" i="1" dirty="0">
                <a:solidFill>
                  <a:srgbClr val="3366FF"/>
                </a:solidFill>
                <a:latin typeface="Tahoma" charset="0"/>
              </a:rPr>
              <a:t>Density of SNP specific to flor yeast reveals divergent regions </a:t>
            </a:r>
          </a:p>
        </p:txBody>
      </p:sp>
      <p:sp>
        <p:nvSpPr>
          <p:cNvPr id="204" name="Text Box 4"/>
          <p:cNvSpPr txBox="1">
            <a:spLocks noChangeArrowheads="1"/>
          </p:cNvSpPr>
          <p:nvPr/>
        </p:nvSpPr>
        <p:spPr bwMode="auto">
          <a:xfrm>
            <a:off x="15481771" y="28733203"/>
            <a:ext cx="13465496"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buClr>
                <a:schemeClr val="accent2"/>
              </a:buClr>
            </a:pPr>
            <a:r>
              <a:rPr lang="en-GB" sz="2200" dirty="0"/>
              <a:t>  (BWA alignment of reads on S288C genome sequence, SNP call made with genotypes were called with the Genome Analysis Toolkit</a:t>
            </a:r>
            <a:r>
              <a:rPr lang="en-GB" sz="2200" dirty="0" smtClean="0"/>
              <a:t>) 7 flor strains were compared to 8 wine strains</a:t>
            </a:r>
            <a:endParaRPr lang="en-GB" sz="2200" dirty="0"/>
          </a:p>
          <a:p>
            <a:pPr algn="l" eaLnBrk="1" hangingPunct="1"/>
            <a:endParaRPr lang="en-GB" sz="2200" dirty="0"/>
          </a:p>
          <a:p>
            <a:pPr algn="l" eaLnBrk="1" hangingPunct="1"/>
            <a:endParaRPr lang="en-GB" sz="2200" dirty="0"/>
          </a:p>
          <a:p>
            <a:pPr algn="l" eaLnBrk="1" hangingPunct="1"/>
            <a:endParaRPr lang="en-GB" sz="2200" dirty="0"/>
          </a:p>
          <a:p>
            <a:pPr algn="l" eaLnBrk="1" hangingPunct="1"/>
            <a:endParaRPr lang="en-GB" sz="2200" dirty="0"/>
          </a:p>
          <a:p>
            <a:pPr algn="l" eaLnBrk="1" hangingPunct="1"/>
            <a:endParaRPr lang="en-GB" sz="2200" dirty="0"/>
          </a:p>
          <a:p>
            <a:pPr algn="l" eaLnBrk="1" hangingPunct="1"/>
            <a:endParaRPr lang="en-GB" sz="2200" dirty="0"/>
          </a:p>
          <a:p>
            <a:pPr algn="l" eaLnBrk="1" hangingPunct="1"/>
            <a:endParaRPr lang="en-GB" sz="2200" dirty="0"/>
          </a:p>
          <a:p>
            <a:pPr algn="l" eaLnBrk="1" hangingPunct="1"/>
            <a:endParaRPr lang="en-GB" sz="2200" dirty="0"/>
          </a:p>
          <a:p>
            <a:pPr algn="l" eaLnBrk="1" hangingPunct="1"/>
            <a:endParaRPr lang="en-GB" sz="2200" dirty="0"/>
          </a:p>
          <a:p>
            <a:pPr algn="l" eaLnBrk="1" hangingPunct="1"/>
            <a:endParaRPr lang="en-GB" sz="2000" dirty="0"/>
          </a:p>
          <a:p>
            <a:pPr algn="l" eaLnBrk="1" hangingPunct="1">
              <a:buClr>
                <a:schemeClr val="accent2"/>
              </a:buClr>
              <a:buFont typeface="Wingdings" charset="0"/>
              <a:buNone/>
            </a:pPr>
            <a:endParaRPr lang="en-GB" sz="2200" dirty="0"/>
          </a:p>
        </p:txBody>
      </p:sp>
      <p:pic>
        <p:nvPicPr>
          <p:cNvPr id="205" name="Image 2" descr="densiteSNPtranche500b.jpe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146067" y="29739281"/>
            <a:ext cx="899318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ZoneTexte 3"/>
          <p:cNvSpPr txBox="1">
            <a:spLocks noChangeArrowheads="1"/>
          </p:cNvSpPr>
          <p:nvPr/>
        </p:nvSpPr>
        <p:spPr bwMode="auto">
          <a:xfrm rot="16200000">
            <a:off x="21069570" y="30781102"/>
            <a:ext cx="687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i="1" dirty="0"/>
              <a:t>PAU11</a:t>
            </a:r>
          </a:p>
        </p:txBody>
      </p:sp>
      <p:sp>
        <p:nvSpPr>
          <p:cNvPr id="207" name="ZoneTexte 9"/>
          <p:cNvSpPr txBox="1">
            <a:spLocks noChangeArrowheads="1"/>
          </p:cNvSpPr>
          <p:nvPr/>
        </p:nvSpPr>
        <p:spPr bwMode="auto">
          <a:xfrm rot="16200000">
            <a:off x="18861358" y="30876351"/>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i="1" dirty="0"/>
              <a:t>FLO9</a:t>
            </a:r>
          </a:p>
        </p:txBody>
      </p:sp>
      <p:sp>
        <p:nvSpPr>
          <p:cNvPr id="208" name="ZoneTexte 10"/>
          <p:cNvSpPr txBox="1">
            <a:spLocks noChangeArrowheads="1"/>
          </p:cNvSpPr>
          <p:nvPr/>
        </p:nvSpPr>
        <p:spPr bwMode="auto">
          <a:xfrm rot="16200000">
            <a:off x="19128058" y="30877939"/>
            <a:ext cx="608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i="1"/>
              <a:t>FLO1</a:t>
            </a:r>
          </a:p>
        </p:txBody>
      </p:sp>
      <p:sp>
        <p:nvSpPr>
          <p:cNvPr id="209" name="ZoneTexte 11"/>
          <p:cNvSpPr txBox="1">
            <a:spLocks noChangeArrowheads="1"/>
          </p:cNvSpPr>
          <p:nvPr/>
        </p:nvSpPr>
        <p:spPr bwMode="auto">
          <a:xfrm rot="16200000">
            <a:off x="20372658" y="30822376"/>
            <a:ext cx="617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i="1"/>
              <a:t>HXT3</a:t>
            </a:r>
          </a:p>
        </p:txBody>
      </p:sp>
      <p:sp>
        <p:nvSpPr>
          <p:cNvPr id="210" name="ZoneTexte 12"/>
          <p:cNvSpPr txBox="1">
            <a:spLocks noChangeArrowheads="1"/>
          </p:cNvSpPr>
          <p:nvPr/>
        </p:nvSpPr>
        <p:spPr bwMode="auto">
          <a:xfrm rot="16200000">
            <a:off x="22104621" y="30909688"/>
            <a:ext cx="608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i="1" dirty="0"/>
              <a:t>FLO5</a:t>
            </a:r>
          </a:p>
        </p:txBody>
      </p:sp>
      <p:sp>
        <p:nvSpPr>
          <p:cNvPr id="211" name="ZoneTexte 13"/>
          <p:cNvSpPr txBox="1">
            <a:spLocks noChangeArrowheads="1"/>
          </p:cNvSpPr>
          <p:nvPr/>
        </p:nvSpPr>
        <p:spPr bwMode="auto">
          <a:xfrm rot="16200000">
            <a:off x="24827977" y="30900957"/>
            <a:ext cx="615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i="1" dirty="0"/>
              <a:t>HPF1</a:t>
            </a:r>
          </a:p>
        </p:txBody>
      </p:sp>
      <p:sp>
        <p:nvSpPr>
          <p:cNvPr id="212" name="ZoneTexte 14"/>
          <p:cNvSpPr txBox="1">
            <a:spLocks noChangeArrowheads="1"/>
          </p:cNvSpPr>
          <p:nvPr/>
        </p:nvSpPr>
        <p:spPr bwMode="auto">
          <a:xfrm rot="16200000">
            <a:off x="24373951" y="30983508"/>
            <a:ext cx="466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a:t>TY1</a:t>
            </a:r>
          </a:p>
        </p:txBody>
      </p:sp>
      <p:sp>
        <p:nvSpPr>
          <p:cNvPr id="213" name="ZoneTexte 15"/>
          <p:cNvSpPr txBox="1">
            <a:spLocks noChangeArrowheads="1"/>
          </p:cNvSpPr>
          <p:nvPr/>
        </p:nvSpPr>
        <p:spPr bwMode="auto">
          <a:xfrm rot="16200000">
            <a:off x="23542101" y="30616796"/>
            <a:ext cx="1279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a:t>Telomere Chr12</a:t>
            </a:r>
          </a:p>
        </p:txBody>
      </p:sp>
      <p:sp>
        <p:nvSpPr>
          <p:cNvPr id="214" name="Text Box 4"/>
          <p:cNvSpPr txBox="1">
            <a:spLocks noChangeArrowheads="1"/>
          </p:cNvSpPr>
          <p:nvPr/>
        </p:nvSpPr>
        <p:spPr bwMode="auto">
          <a:xfrm>
            <a:off x="15769803" y="32835625"/>
            <a:ext cx="13105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l" eaLnBrk="1" hangingPunct="1">
              <a:buClr>
                <a:schemeClr val="accent2"/>
              </a:buClr>
              <a:buFont typeface="Symbol" charset="0"/>
              <a:buChar char=""/>
            </a:pPr>
            <a:r>
              <a:rPr lang="en-GB" sz="2800" dirty="0"/>
              <a:t>Detection of different divergent genes (</a:t>
            </a:r>
            <a:r>
              <a:rPr lang="en-GB" sz="2800" dirty="0" err="1"/>
              <a:t>ie</a:t>
            </a:r>
            <a:r>
              <a:rPr lang="en-GB" sz="2800" dirty="0"/>
              <a:t> </a:t>
            </a:r>
            <a:r>
              <a:rPr lang="en-GB" sz="2800" i="1" dirty="0"/>
              <a:t>PAU11</a:t>
            </a:r>
            <a:r>
              <a:rPr lang="en-GB" sz="2800" dirty="0"/>
              <a:t>, </a:t>
            </a:r>
            <a:r>
              <a:rPr lang="en-GB" sz="2800" dirty="0" smtClean="0"/>
              <a:t>FZF1, </a:t>
            </a:r>
            <a:r>
              <a:rPr lang="en-GB" sz="2800" i="1" dirty="0" smtClean="0"/>
              <a:t>FLO5</a:t>
            </a:r>
            <a:r>
              <a:rPr lang="en-GB" sz="2800" dirty="0" smtClean="0"/>
              <a:t> </a:t>
            </a:r>
            <a:r>
              <a:rPr lang="en-GB" sz="2800" dirty="0"/>
              <a:t>-</a:t>
            </a:r>
            <a:r>
              <a:rPr lang="en-GB" sz="2800" i="1" dirty="0"/>
              <a:t>9</a:t>
            </a:r>
            <a:r>
              <a:rPr lang="en-GB" sz="2800" dirty="0"/>
              <a:t>, </a:t>
            </a:r>
            <a:r>
              <a:rPr lang="en-GB" sz="2800" i="1" dirty="0" smtClean="0"/>
              <a:t>HXT3</a:t>
            </a:r>
            <a:r>
              <a:rPr lang="en-GB" sz="2800" dirty="0" smtClean="0"/>
              <a:t> ….)</a:t>
            </a:r>
            <a:endParaRPr lang="en-GB" sz="2800" dirty="0"/>
          </a:p>
          <a:p>
            <a:pPr algn="l" eaLnBrk="1" hangingPunct="1">
              <a:buClr>
                <a:schemeClr val="accent2"/>
              </a:buClr>
              <a:buFont typeface="Symbol" charset="0"/>
              <a:buChar char=""/>
            </a:pPr>
            <a:r>
              <a:rPr lang="en-GB" sz="2800" dirty="0"/>
              <a:t>Other </a:t>
            </a:r>
            <a:r>
              <a:rPr lang="en-GB" sz="2800" dirty="0" smtClean="0"/>
              <a:t>events: </a:t>
            </a:r>
            <a:r>
              <a:rPr lang="en-GB" sz="2800" dirty="0"/>
              <a:t>translocations, chimeric genes </a:t>
            </a:r>
          </a:p>
        </p:txBody>
      </p:sp>
      <p:pic>
        <p:nvPicPr>
          <p:cNvPr id="215" name="Picture 4" descr="Bota con Flor (fondo blanco) (C)"/>
          <p:cNvPicPr>
            <a:picLocks noChangeAspect="1" noChangeArrowheads="1"/>
          </p:cNvPicPr>
          <p:nvPr/>
        </p:nvPicPr>
        <p:blipFill>
          <a:blip r:embed="rId14">
            <a:extLst>
              <a:ext uri="{28A0092B-C50C-407E-A947-70E740481C1C}">
                <a14:useLocalDpi xmlns:a14="http://schemas.microsoft.com/office/drawing/2010/main" val="0"/>
              </a:ext>
            </a:extLst>
          </a:blip>
          <a:srcRect b="12325"/>
          <a:stretch>
            <a:fillRect/>
          </a:stretch>
        </p:blipFill>
        <p:spPr bwMode="auto">
          <a:xfrm>
            <a:off x="24272875" y="8136881"/>
            <a:ext cx="431435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Rectangle 2"/>
          <p:cNvSpPr>
            <a:spLocks noChangeArrowheads="1"/>
          </p:cNvSpPr>
          <p:nvPr/>
        </p:nvSpPr>
        <p:spPr bwMode="auto">
          <a:xfrm>
            <a:off x="1512219" y="37732169"/>
            <a:ext cx="28155128"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p>
            <a:pPr algn="l" eaLnBrk="0" hangingPunct="0"/>
            <a:r>
              <a:rPr lang="en-US" sz="3900" i="1" dirty="0" smtClean="0">
                <a:solidFill>
                  <a:srgbClr val="3366FF"/>
                </a:solidFill>
                <a:latin typeface="Tahoma" charset="0"/>
              </a:rPr>
              <a:t>Conclusions:</a:t>
            </a:r>
          </a:p>
          <a:p>
            <a:r>
              <a:rPr lang="en-US" sz="3200" dirty="0">
                <a:latin typeface="Arial"/>
                <a:cs typeface="Arial"/>
              </a:rPr>
              <a:t>Flor strains are found mainly in one group of </a:t>
            </a:r>
            <a:r>
              <a:rPr lang="en-US" sz="3200" i="1" dirty="0">
                <a:latin typeface="Arial"/>
                <a:cs typeface="Arial"/>
              </a:rPr>
              <a:t>S. cerevisiae </a:t>
            </a:r>
            <a:r>
              <a:rPr lang="en-US" sz="3200" dirty="0">
                <a:latin typeface="Arial"/>
                <a:cs typeface="Arial"/>
              </a:rPr>
              <a:t>strains, and represent a specific </a:t>
            </a:r>
            <a:r>
              <a:rPr lang="en-US" sz="3200" dirty="0" smtClean="0">
                <a:latin typeface="Arial"/>
                <a:cs typeface="Arial"/>
              </a:rPr>
              <a:t>lineage</a:t>
            </a:r>
            <a:endParaRPr lang="en-US" sz="3200" dirty="0">
              <a:latin typeface="Arial"/>
              <a:cs typeface="Arial"/>
            </a:endParaRPr>
          </a:p>
          <a:p>
            <a:r>
              <a:rPr lang="en-US" sz="3200" dirty="0" smtClean="0">
                <a:latin typeface="Arial"/>
                <a:cs typeface="Arial"/>
              </a:rPr>
              <a:t>CNV </a:t>
            </a:r>
            <a:r>
              <a:rPr lang="en-US" sz="3200" dirty="0">
                <a:latin typeface="Arial"/>
                <a:cs typeface="Arial"/>
              </a:rPr>
              <a:t>is very likely not the main mechanism involved in adaptation to velum </a:t>
            </a:r>
            <a:r>
              <a:rPr lang="en-US" sz="3200" dirty="0" smtClean="0">
                <a:latin typeface="Arial"/>
                <a:cs typeface="Arial"/>
              </a:rPr>
              <a:t>growth, </a:t>
            </a:r>
            <a:r>
              <a:rPr lang="en-US" sz="3200" dirty="0">
                <a:latin typeface="Arial"/>
                <a:cs typeface="Arial"/>
              </a:rPr>
              <a:t>but  </a:t>
            </a:r>
            <a:r>
              <a:rPr lang="en-US" sz="3200" dirty="0" smtClean="0">
                <a:latin typeface="Arial"/>
                <a:cs typeface="Arial"/>
              </a:rPr>
              <a:t>polymorphism </a:t>
            </a:r>
            <a:r>
              <a:rPr lang="en-US" sz="3200" dirty="0">
                <a:latin typeface="Arial"/>
                <a:cs typeface="Arial"/>
              </a:rPr>
              <a:t>(translocation, mutations, …) with specific alleles.</a:t>
            </a:r>
          </a:p>
          <a:p>
            <a:r>
              <a:rPr lang="en-US" sz="3200" dirty="0" smtClean="0">
                <a:latin typeface="Arial"/>
                <a:cs typeface="Arial"/>
              </a:rPr>
              <a:t>Flor </a:t>
            </a:r>
            <a:r>
              <a:rPr lang="en-US" sz="3200" dirty="0">
                <a:latin typeface="Arial"/>
                <a:cs typeface="Arial"/>
              </a:rPr>
              <a:t>strains are more </a:t>
            </a:r>
            <a:r>
              <a:rPr lang="en-US" sz="3200" dirty="0" err="1">
                <a:latin typeface="Arial"/>
                <a:cs typeface="Arial"/>
              </a:rPr>
              <a:t>fructophilic</a:t>
            </a:r>
            <a:r>
              <a:rPr lang="en-US" sz="3200" dirty="0">
                <a:latin typeface="Arial"/>
                <a:cs typeface="Arial"/>
              </a:rPr>
              <a:t> than classical wine </a:t>
            </a:r>
            <a:r>
              <a:rPr lang="en-US" sz="3200" dirty="0" smtClean="0">
                <a:latin typeface="Arial"/>
                <a:cs typeface="Arial"/>
              </a:rPr>
              <a:t>strains</a:t>
            </a:r>
            <a:r>
              <a:rPr lang="en-US" sz="3200" dirty="0">
                <a:latin typeface="Arial"/>
                <a:cs typeface="Arial"/>
              </a:rPr>
              <a:t> </a:t>
            </a:r>
            <a:r>
              <a:rPr lang="en-US" sz="3200" dirty="0" smtClean="0">
                <a:latin typeface="Arial"/>
                <a:cs typeface="Arial"/>
              </a:rPr>
              <a:t>as they carry an </a:t>
            </a:r>
            <a:r>
              <a:rPr lang="en-US" sz="3200" dirty="0">
                <a:latin typeface="Arial"/>
                <a:cs typeface="Arial"/>
              </a:rPr>
              <a:t>improved low affinity transporter for fructose </a:t>
            </a:r>
            <a:r>
              <a:rPr lang="en-US" sz="3200" dirty="0" smtClean="0">
                <a:latin typeface="Arial"/>
                <a:cs typeface="Arial"/>
              </a:rPr>
              <a:t>allele of </a:t>
            </a:r>
            <a:r>
              <a:rPr lang="en-US" sz="3200" i="1" dirty="0" smtClean="0">
                <a:latin typeface="Arial"/>
                <a:cs typeface="Arial"/>
              </a:rPr>
              <a:t>HXT3</a:t>
            </a:r>
            <a:r>
              <a:rPr lang="en-US" sz="3200" dirty="0" smtClean="0">
                <a:latin typeface="Arial"/>
                <a:cs typeface="Arial"/>
              </a:rPr>
              <a:t> and the high</a:t>
            </a:r>
            <a:br>
              <a:rPr lang="en-US" sz="3200" dirty="0" smtClean="0">
                <a:latin typeface="Arial"/>
                <a:cs typeface="Arial"/>
              </a:rPr>
            </a:br>
            <a:r>
              <a:rPr lang="en-US" sz="3200" dirty="0" smtClean="0">
                <a:latin typeface="Arial"/>
                <a:cs typeface="Arial"/>
              </a:rPr>
              <a:t> </a:t>
            </a:r>
            <a:r>
              <a:rPr lang="en-US" sz="3200" dirty="0">
                <a:latin typeface="Arial"/>
                <a:cs typeface="Arial"/>
              </a:rPr>
              <a:t>affinity fructose transporter </a:t>
            </a:r>
            <a:r>
              <a:rPr lang="en-US" sz="3200" i="1" dirty="0">
                <a:latin typeface="Arial"/>
                <a:cs typeface="Arial"/>
              </a:rPr>
              <a:t>FSY1</a:t>
            </a:r>
            <a:r>
              <a:rPr lang="en-US" sz="3200" dirty="0">
                <a:latin typeface="Arial"/>
                <a:cs typeface="Arial"/>
              </a:rPr>
              <a:t> </a:t>
            </a:r>
            <a:r>
              <a:rPr lang="en-US" sz="3200" dirty="0" smtClean="0">
                <a:latin typeface="Arial"/>
                <a:cs typeface="Arial"/>
              </a:rPr>
              <a:t>of region C of EC1118 (</a:t>
            </a:r>
            <a:r>
              <a:rPr lang="en-US" sz="3200" dirty="0" err="1" smtClean="0">
                <a:latin typeface="Arial"/>
                <a:cs typeface="Arial"/>
              </a:rPr>
              <a:t>Galeote</a:t>
            </a:r>
            <a:r>
              <a:rPr lang="en-US" sz="3200" dirty="0" smtClean="0">
                <a:latin typeface="Arial"/>
                <a:cs typeface="Arial"/>
              </a:rPr>
              <a:t> </a:t>
            </a:r>
            <a:r>
              <a:rPr lang="en-US" sz="3200" dirty="0">
                <a:latin typeface="Arial"/>
                <a:cs typeface="Arial"/>
              </a:rPr>
              <a:t>et al. 2010).</a:t>
            </a:r>
          </a:p>
          <a:p>
            <a:pPr eaLnBrk="0" hangingPunct="0"/>
            <a:r>
              <a:rPr lang="en-US" sz="3200" i="1" dirty="0" smtClean="0">
                <a:solidFill>
                  <a:srgbClr val="3366FF"/>
                </a:solidFill>
                <a:latin typeface="Tahoma" charset="0"/>
              </a:rPr>
              <a:t>References:</a:t>
            </a:r>
          </a:p>
          <a:p>
            <a:r>
              <a:rPr lang="en-US" sz="2000" dirty="0" err="1" smtClean="0">
                <a:latin typeface="Tahoma" charset="0"/>
              </a:rPr>
              <a:t>Legras</a:t>
            </a:r>
            <a:r>
              <a:rPr lang="en-US" sz="2000" dirty="0" smtClean="0">
                <a:latin typeface="Tahoma" charset="0"/>
              </a:rPr>
              <a:t> et al. 2007. </a:t>
            </a:r>
            <a:r>
              <a:rPr lang="en-US" sz="2000" dirty="0" err="1" smtClean="0">
                <a:latin typeface="Tahoma" charset="0"/>
              </a:rPr>
              <a:t>Mol</a:t>
            </a:r>
            <a:r>
              <a:rPr lang="en-US" sz="2000" dirty="0" smtClean="0">
                <a:latin typeface="Tahoma" charset="0"/>
              </a:rPr>
              <a:t> </a:t>
            </a:r>
            <a:r>
              <a:rPr lang="en-US" sz="2000" dirty="0" err="1" smtClean="0">
                <a:latin typeface="Tahoma" charset="0"/>
              </a:rPr>
              <a:t>Ecol</a:t>
            </a:r>
            <a:r>
              <a:rPr lang="en-US" sz="2000" dirty="0" smtClean="0">
                <a:latin typeface="Tahoma" charset="0"/>
              </a:rPr>
              <a:t> </a:t>
            </a:r>
            <a:r>
              <a:rPr lang="fr-FR" sz="2000" dirty="0" smtClean="0">
                <a:solidFill>
                  <a:srgbClr val="231F20"/>
                </a:solidFill>
                <a:latin typeface=""/>
              </a:rPr>
              <a:t>16, </a:t>
            </a:r>
            <a:r>
              <a:rPr lang="fr-FR" sz="2000" dirty="0">
                <a:solidFill>
                  <a:srgbClr val="231F20"/>
                </a:solidFill>
                <a:latin typeface=""/>
              </a:rPr>
              <a:t>2091–2102</a:t>
            </a:r>
            <a:r>
              <a:rPr lang="en-US" sz="2000" dirty="0" smtClean="0">
                <a:latin typeface="Tahoma" charset="0"/>
              </a:rPr>
              <a:t>	</a:t>
            </a:r>
            <a:r>
              <a:rPr lang="en-US" sz="2000" dirty="0" err="1" smtClean="0">
                <a:latin typeface="Tahoma" charset="0"/>
              </a:rPr>
              <a:t>Fidalgo</a:t>
            </a:r>
            <a:r>
              <a:rPr lang="en-US" sz="2000" dirty="0" smtClean="0">
                <a:latin typeface="Tahoma" charset="0"/>
              </a:rPr>
              <a:t> 2006 </a:t>
            </a:r>
            <a:r>
              <a:rPr lang="en-US" sz="2000" dirty="0">
                <a:latin typeface="Tahoma" charset="0"/>
              </a:rPr>
              <a:t>PNAS 103, 11228-11233</a:t>
            </a:r>
            <a:r>
              <a:rPr lang="en-US" sz="2000" dirty="0" smtClean="0">
                <a:latin typeface="Tahoma" charset="0"/>
              </a:rPr>
              <a:t>. 	</a:t>
            </a:r>
            <a:r>
              <a:rPr lang="en-US" sz="2000" dirty="0" err="1" smtClean="0">
                <a:latin typeface="Tahoma" charset="0"/>
              </a:rPr>
              <a:t>Infante</a:t>
            </a:r>
            <a:r>
              <a:rPr lang="en-US" sz="2000" dirty="0" smtClean="0">
                <a:latin typeface="Tahoma" charset="0"/>
              </a:rPr>
              <a:t> 2003, Genetics  	</a:t>
            </a:r>
            <a:r>
              <a:rPr lang="en-US" sz="2000" dirty="0" err="1" smtClean="0">
                <a:latin typeface="Tahoma" charset="0"/>
              </a:rPr>
              <a:t>Evanno</a:t>
            </a:r>
            <a:r>
              <a:rPr lang="en-US" sz="2000" dirty="0" smtClean="0">
                <a:latin typeface="Tahoma" charset="0"/>
              </a:rPr>
              <a:t> 2005, </a:t>
            </a:r>
            <a:r>
              <a:rPr lang="en-US" sz="2000" dirty="0" err="1" smtClean="0">
                <a:latin typeface="Tahoma" charset="0"/>
              </a:rPr>
              <a:t>MolEcol</a:t>
            </a:r>
            <a:endParaRPr lang="en-US" sz="2000" dirty="0">
              <a:latin typeface="Tahoma" charset="0"/>
            </a:endParaRPr>
          </a:p>
          <a:p>
            <a:pPr eaLnBrk="0" hangingPunct="0"/>
            <a:endParaRPr lang="en-US" sz="2000" dirty="0" smtClean="0">
              <a:latin typeface="Tahoma" charset="0"/>
            </a:endParaRPr>
          </a:p>
          <a:p>
            <a:pPr algn="l" eaLnBrk="0" hangingPunct="0"/>
            <a:endParaRPr lang="en-US" sz="3200" dirty="0">
              <a:solidFill>
                <a:srgbClr val="3366FF"/>
              </a:solidFill>
              <a:latin typeface="Arial"/>
              <a:cs typeface="Arial"/>
            </a:endParaRPr>
          </a:p>
        </p:txBody>
      </p:sp>
      <p:sp>
        <p:nvSpPr>
          <p:cNvPr id="217" name="Text Box 4"/>
          <p:cNvSpPr txBox="1">
            <a:spLocks noChangeArrowheads="1"/>
          </p:cNvSpPr>
          <p:nvPr/>
        </p:nvSpPr>
        <p:spPr bwMode="auto">
          <a:xfrm>
            <a:off x="15625787" y="22034425"/>
            <a:ext cx="106571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marL="0" indent="0" algn="l" eaLnBrk="1" hangingPunct="1">
              <a:buClr>
                <a:schemeClr val="accent2"/>
              </a:buClr>
            </a:pPr>
            <a:r>
              <a:rPr lang="en-GB" sz="2400" dirty="0" smtClean="0"/>
              <a:t>Three HGT caused </a:t>
            </a:r>
            <a:r>
              <a:rPr lang="en-GB" sz="2400" dirty="0" err="1" smtClean="0"/>
              <a:t>introgressions</a:t>
            </a:r>
            <a:r>
              <a:rPr lang="en-GB" sz="2400" dirty="0" smtClean="0"/>
              <a:t> (region A BC and) have been characterized in EC1118 that we tried to detect in the genome of Flor strains:</a:t>
            </a:r>
            <a:endParaRPr lang="en-GB" sz="2400" dirty="0"/>
          </a:p>
        </p:txBody>
      </p:sp>
      <p:sp>
        <p:nvSpPr>
          <p:cNvPr id="4" name="Rectangle 3"/>
          <p:cNvSpPr/>
          <p:nvPr/>
        </p:nvSpPr>
        <p:spPr>
          <a:xfrm>
            <a:off x="1440211" y="26210889"/>
            <a:ext cx="13033448" cy="7879080"/>
          </a:xfrm>
          <a:prstGeom prst="rect">
            <a:avLst/>
          </a:prstGeom>
        </p:spPr>
        <p:txBody>
          <a:bodyPr wrap="square">
            <a:spAutoFit/>
          </a:bodyPr>
          <a:lstStyle/>
          <a:p>
            <a:r>
              <a:rPr lang="en-US" dirty="0" smtClean="0">
                <a:latin typeface="Arial"/>
              </a:rPr>
              <a:t>Fig : Phylogenetic Network obtained with SPLITREE from the matrix of number of SNP per kb estimated from the pairwise genome sequence alignment of 95 strains with </a:t>
            </a:r>
            <a:r>
              <a:rPr lang="en-US" dirty="0" err="1" smtClean="0">
                <a:latin typeface="Arial"/>
              </a:rPr>
              <a:t>MUMmer</a:t>
            </a:r>
            <a:r>
              <a:rPr lang="en-US" dirty="0" smtClean="0">
                <a:latin typeface="Arial"/>
              </a:rPr>
              <a:t> 3.0</a:t>
            </a:r>
          </a:p>
          <a:p>
            <a:endParaRPr lang="en-US" dirty="0" smtClean="0">
              <a:latin typeface="Arial"/>
            </a:endParaRPr>
          </a:p>
          <a:p>
            <a:endParaRPr lang="en-US" dirty="0">
              <a:latin typeface="Arial"/>
            </a:endParaRPr>
          </a:p>
          <a:p>
            <a:endParaRPr lang="en-US" dirty="0" smtClean="0">
              <a:latin typeface="Arial"/>
            </a:endParaRPr>
          </a:p>
          <a:p>
            <a:endParaRPr lang="en-US" dirty="0">
              <a:latin typeface="Arial"/>
            </a:endParaRPr>
          </a:p>
          <a:p>
            <a:endParaRPr lang="en-US" dirty="0" smtClean="0">
              <a:latin typeface="Arial"/>
            </a:endParaRPr>
          </a:p>
          <a:p>
            <a:endParaRPr lang="en-US" dirty="0">
              <a:latin typeface="Arial"/>
            </a:endParaRPr>
          </a:p>
          <a:p>
            <a:endParaRPr lang="en-US" dirty="0" smtClean="0">
              <a:latin typeface="Arial"/>
            </a:endParaRPr>
          </a:p>
          <a:p>
            <a:endParaRPr lang="en-US" dirty="0">
              <a:latin typeface="Arial"/>
            </a:endParaRPr>
          </a:p>
          <a:p>
            <a:endParaRPr lang="en-US" dirty="0" smtClean="0">
              <a:latin typeface="Arial"/>
            </a:endParaRPr>
          </a:p>
          <a:p>
            <a:endParaRPr lang="en-US" dirty="0">
              <a:latin typeface="Arial"/>
            </a:endParaRPr>
          </a:p>
          <a:p>
            <a:endParaRPr lang="en-US" dirty="0" smtClean="0">
              <a:latin typeface="Arial"/>
            </a:endParaRPr>
          </a:p>
          <a:p>
            <a:endParaRPr lang="en-US" dirty="0">
              <a:latin typeface="Arial"/>
            </a:endParaRPr>
          </a:p>
          <a:p>
            <a:endParaRPr lang="en-US" dirty="0" smtClean="0">
              <a:latin typeface="Arial"/>
            </a:endParaRPr>
          </a:p>
          <a:p>
            <a:endParaRPr lang="en-US" dirty="0">
              <a:latin typeface="Arial"/>
            </a:endParaRPr>
          </a:p>
          <a:p>
            <a:endParaRPr lang="en-US" dirty="0">
              <a:latin typeface="Arial"/>
            </a:endParaRPr>
          </a:p>
          <a:p>
            <a:endParaRPr lang="en-US" dirty="0" smtClean="0">
              <a:latin typeface="Arial"/>
            </a:endParaRPr>
          </a:p>
          <a:p>
            <a:endParaRPr lang="en-US" dirty="0">
              <a:latin typeface="Arial"/>
            </a:endParaRPr>
          </a:p>
          <a:p>
            <a:endParaRPr lang="en-US" dirty="0">
              <a:latin typeface="Arial"/>
            </a:endParaRPr>
          </a:p>
          <a:p>
            <a:r>
              <a:rPr lang="en-US" dirty="0" smtClean="0">
                <a:latin typeface="Arial"/>
              </a:rPr>
              <a:t>Yeast genomes from </a:t>
            </a:r>
            <a:r>
              <a:rPr lang="en-US" dirty="0" err="1" smtClean="0">
                <a:latin typeface="Arial"/>
              </a:rPr>
              <a:t>Liti</a:t>
            </a:r>
            <a:r>
              <a:rPr lang="en-US" dirty="0" smtClean="0">
                <a:latin typeface="Arial"/>
              </a:rPr>
              <a:t> et al. 2009, Fay et al</a:t>
            </a:r>
            <a:r>
              <a:rPr lang="en-US" dirty="0" smtClean="0">
                <a:solidFill>
                  <a:schemeClr val="accent6">
                    <a:lumMod val="50000"/>
                  </a:schemeClr>
                </a:solidFill>
                <a:latin typeface="Arial"/>
              </a:rPr>
              <a:t>. </a:t>
            </a:r>
            <a:r>
              <a:rPr lang="en-US" dirty="0" smtClean="0">
                <a:solidFill>
                  <a:schemeClr val="accent6">
                    <a:lumMod val="50000"/>
                  </a:schemeClr>
                </a:solidFill>
                <a:latin typeface="Arial"/>
                <a:hlinkClick r:id="rId15"/>
              </a:rPr>
              <a:t>http://www.genetics.wustl.edu/jflab/data4.html</a:t>
            </a:r>
            <a:endParaRPr lang="en-US" dirty="0" smtClean="0">
              <a:solidFill>
                <a:schemeClr val="accent6">
                  <a:lumMod val="50000"/>
                </a:schemeClr>
              </a:solidFill>
              <a:latin typeface="Arial"/>
            </a:endParaRPr>
          </a:p>
          <a:p>
            <a:r>
              <a:rPr lang="en-US" dirty="0" smtClean="0">
                <a:latin typeface="Arial"/>
              </a:rPr>
              <a:t>Novo et al 2009, </a:t>
            </a:r>
            <a:r>
              <a:rPr lang="en-US" dirty="0" err="1" smtClean="0">
                <a:latin typeface="Arial"/>
              </a:rPr>
              <a:t>Borneman</a:t>
            </a:r>
            <a:r>
              <a:rPr lang="en-US" dirty="0" smtClean="0">
                <a:latin typeface="Arial"/>
              </a:rPr>
              <a:t> et al 2011, </a:t>
            </a:r>
            <a:r>
              <a:rPr lang="en-US" dirty="0" err="1" smtClean="0">
                <a:latin typeface="Arial"/>
              </a:rPr>
              <a:t>Argueso</a:t>
            </a:r>
            <a:r>
              <a:rPr lang="en-US" dirty="0" smtClean="0">
                <a:latin typeface="Arial"/>
              </a:rPr>
              <a:t> et al 2009, </a:t>
            </a:r>
            <a:r>
              <a:rPr lang="en-US" dirty="0" err="1" smtClean="0">
                <a:latin typeface="Arial"/>
              </a:rPr>
              <a:t>Akao</a:t>
            </a:r>
            <a:r>
              <a:rPr lang="en-US" dirty="0" smtClean="0">
                <a:latin typeface="Arial"/>
              </a:rPr>
              <a:t> et al 2011.</a:t>
            </a:r>
          </a:p>
        </p:txBody>
      </p:sp>
      <p:sp>
        <p:nvSpPr>
          <p:cNvPr id="218" name="ZoneTexte 3"/>
          <p:cNvSpPr txBox="1">
            <a:spLocks noChangeArrowheads="1"/>
          </p:cNvSpPr>
          <p:nvPr/>
        </p:nvSpPr>
        <p:spPr bwMode="auto">
          <a:xfrm>
            <a:off x="1440211" y="34707833"/>
            <a:ext cx="34563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algn="l" eaLnBrk="1" hangingPunct="1"/>
            <a:r>
              <a:rPr lang="en-US" sz="1800" dirty="0" smtClean="0"/>
              <a:t>Structure output obtained form a subset of </a:t>
            </a:r>
            <a:r>
              <a:rPr lang="en-US" sz="1800" dirty="0"/>
              <a:t>5000 non ambiguous positions obtained from genomes alignments .</a:t>
            </a:r>
            <a:endParaRPr lang="en-US" sz="1800" dirty="0" smtClean="0"/>
          </a:p>
          <a:p>
            <a:pPr algn="l" eaLnBrk="1" hangingPunct="1"/>
            <a:endParaRPr lang="en-US" sz="1800" dirty="0" smtClean="0"/>
          </a:p>
          <a:p>
            <a:pPr eaLnBrk="1" hangingPunct="1"/>
            <a:r>
              <a:rPr lang="en-US" sz="1800" dirty="0" smtClean="0"/>
              <a:t>Optimum </a:t>
            </a:r>
            <a:r>
              <a:rPr lang="en-US" sz="1800" dirty="0"/>
              <a:t>K =8 </a:t>
            </a:r>
            <a:r>
              <a:rPr lang="en-US" sz="1800" dirty="0" smtClean="0"/>
              <a:t>evaluated with 10 </a:t>
            </a:r>
            <a:r>
              <a:rPr lang="en-US" sz="1800" dirty="0"/>
              <a:t>runs per </a:t>
            </a:r>
            <a:r>
              <a:rPr lang="en-US" sz="1800" dirty="0" smtClean="0"/>
              <a:t>K according to </a:t>
            </a:r>
            <a:r>
              <a:rPr lang="en-US" sz="1800" dirty="0" err="1" smtClean="0"/>
              <a:t>Evanno’s</a:t>
            </a:r>
            <a:r>
              <a:rPr lang="en-US" sz="1800" dirty="0" smtClean="0"/>
              <a:t> method (2005) </a:t>
            </a:r>
            <a:endParaRPr lang="en-US" sz="1800" dirty="0"/>
          </a:p>
        </p:txBody>
      </p:sp>
      <p:sp>
        <p:nvSpPr>
          <p:cNvPr id="219" name="ZoneTexte 3"/>
          <p:cNvSpPr txBox="1">
            <a:spLocks noChangeArrowheads="1"/>
          </p:cNvSpPr>
          <p:nvPr/>
        </p:nvSpPr>
        <p:spPr bwMode="auto">
          <a:xfrm rot="16200000">
            <a:off x="21170899" y="30716238"/>
            <a:ext cx="604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fr-FR" sz="1200" i="1" dirty="0" smtClean="0"/>
              <a:t/>
            </a:r>
            <a:br>
              <a:rPr lang="fr-FR" sz="1200" i="1" dirty="0" smtClean="0"/>
            </a:br>
            <a:r>
              <a:rPr lang="fr-FR" sz="1200" i="1" dirty="0" smtClean="0"/>
              <a:t>FZF1</a:t>
            </a:r>
            <a:endParaRPr lang="fr-FR" sz="1200" i="1" dirty="0"/>
          </a:p>
        </p:txBody>
      </p:sp>
      <p:pic>
        <p:nvPicPr>
          <p:cNvPr id="3" name="Image 2" descr="PhylogenV2.eps"/>
          <p:cNvPicPr>
            <a:picLocks noChangeAspect="1"/>
          </p:cNvPicPr>
          <p:nvPr/>
        </p:nvPicPr>
        <p:blipFill rotWithShape="1">
          <a:blip r:embed="rId16">
            <a:extLst>
              <a:ext uri="{28A0092B-C50C-407E-A947-70E740481C1C}">
                <a14:useLocalDpi xmlns:a14="http://schemas.microsoft.com/office/drawing/2010/main" val="0"/>
              </a:ext>
            </a:extLst>
          </a:blip>
          <a:srcRect l="13998" t="18321" r="20868" b="15851"/>
          <a:stretch/>
        </p:blipFill>
        <p:spPr>
          <a:xfrm>
            <a:off x="6192739" y="27074985"/>
            <a:ext cx="8113008" cy="5919903"/>
          </a:xfrm>
          <a:prstGeom prst="rect">
            <a:avLst/>
          </a:prstGeom>
        </p:spPr>
      </p:pic>
      <p:sp>
        <p:nvSpPr>
          <p:cNvPr id="5" name="Ellipse 4"/>
          <p:cNvSpPr/>
          <p:nvPr/>
        </p:nvSpPr>
        <p:spPr>
          <a:xfrm>
            <a:off x="6624787" y="29451249"/>
            <a:ext cx="1296144" cy="792088"/>
          </a:xfrm>
          <a:prstGeom prst="ellipse">
            <a:avLst/>
          </a:prstGeom>
          <a:solidFill>
            <a:schemeClr val="accent1">
              <a:lumMod val="40000"/>
              <a:lumOff val="6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6336755" y="29091209"/>
            <a:ext cx="936104" cy="400110"/>
          </a:xfrm>
          <a:prstGeom prst="rect">
            <a:avLst/>
          </a:prstGeom>
          <a:noFill/>
        </p:spPr>
        <p:txBody>
          <a:bodyPr wrap="square" rtlCol="0">
            <a:spAutoFit/>
          </a:bodyPr>
          <a:lstStyle/>
          <a:p>
            <a:r>
              <a:rPr lang="fr-FR" sz="2000" dirty="0" err="1" smtClean="0">
                <a:solidFill>
                  <a:schemeClr val="accent1"/>
                </a:solidFill>
                <a:latin typeface="Arial"/>
                <a:cs typeface="Arial"/>
              </a:rPr>
              <a:t>Wine</a:t>
            </a:r>
            <a:endParaRPr lang="fr-FR" sz="2000" dirty="0">
              <a:solidFill>
                <a:schemeClr val="accent1"/>
              </a:solidFill>
              <a:latin typeface="Arial"/>
              <a:cs typeface="Arial"/>
            </a:endParaRPr>
          </a:p>
        </p:txBody>
      </p:sp>
      <p:sp>
        <p:nvSpPr>
          <p:cNvPr id="91" name="Ellipse 90"/>
          <p:cNvSpPr/>
          <p:nvPr/>
        </p:nvSpPr>
        <p:spPr>
          <a:xfrm rot="18511950">
            <a:off x="7060365" y="30265622"/>
            <a:ext cx="799340" cy="394301"/>
          </a:xfrm>
          <a:prstGeom prst="ellipse">
            <a:avLst/>
          </a:prstGeom>
          <a:solidFill>
            <a:srgbClr val="FF7C8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ZoneTexte 91"/>
          <p:cNvSpPr txBox="1"/>
          <p:nvPr/>
        </p:nvSpPr>
        <p:spPr>
          <a:xfrm>
            <a:off x="6336755" y="30531369"/>
            <a:ext cx="936104" cy="400110"/>
          </a:xfrm>
          <a:prstGeom prst="rect">
            <a:avLst/>
          </a:prstGeom>
          <a:noFill/>
        </p:spPr>
        <p:txBody>
          <a:bodyPr wrap="square" rtlCol="0">
            <a:spAutoFit/>
          </a:bodyPr>
          <a:lstStyle/>
          <a:p>
            <a:r>
              <a:rPr lang="fr-FR" sz="2000" dirty="0" smtClean="0">
                <a:solidFill>
                  <a:srgbClr val="FF7C80"/>
                </a:solidFill>
                <a:latin typeface="Arial"/>
                <a:cs typeface="Arial"/>
              </a:rPr>
              <a:t>Flor</a:t>
            </a:r>
            <a:endParaRPr lang="fr-FR" sz="2000" dirty="0">
              <a:solidFill>
                <a:srgbClr val="FF7C80"/>
              </a:solidFill>
              <a:latin typeface="Arial"/>
              <a:cs typeface="Arial"/>
            </a:endParaRPr>
          </a:p>
        </p:txBody>
      </p:sp>
      <p:sp>
        <p:nvSpPr>
          <p:cNvPr id="93" name="Ellipse 92"/>
          <p:cNvSpPr/>
          <p:nvPr/>
        </p:nvSpPr>
        <p:spPr>
          <a:xfrm>
            <a:off x="11809363" y="29667273"/>
            <a:ext cx="2592288" cy="792088"/>
          </a:xfrm>
          <a:prstGeom prst="ellipse">
            <a:avLst/>
          </a:prstGeom>
          <a:gradFill flip="none" rotWithShape="1">
            <a:gsLst>
              <a:gs pos="0">
                <a:schemeClr val="accent6">
                  <a:lumMod val="75000"/>
                  <a:alpha val="40000"/>
                </a:schemeClr>
              </a:gs>
              <a:gs pos="100000">
                <a:srgbClr val="FFFFFF">
                  <a:alpha val="40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4" name="Ellipse 93"/>
          <p:cNvSpPr/>
          <p:nvPr/>
        </p:nvSpPr>
        <p:spPr>
          <a:xfrm rot="1115259">
            <a:off x="11218880" y="30513948"/>
            <a:ext cx="2592288" cy="792088"/>
          </a:xfrm>
          <a:prstGeom prst="ellipse">
            <a:avLst/>
          </a:prstGeom>
          <a:gradFill flip="none" rotWithShape="1">
            <a:gsLst>
              <a:gs pos="0">
                <a:srgbClr val="31859C">
                  <a:alpha val="40000"/>
                </a:srgbClr>
              </a:gs>
              <a:gs pos="100000">
                <a:srgbClr val="FFFFFF">
                  <a:alpha val="40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5" name="Ellipse 94"/>
          <p:cNvSpPr/>
          <p:nvPr/>
        </p:nvSpPr>
        <p:spPr>
          <a:xfrm rot="20380182">
            <a:off x="11434171" y="28580755"/>
            <a:ext cx="2592288" cy="792088"/>
          </a:xfrm>
          <a:prstGeom prst="ellipse">
            <a:avLst/>
          </a:prstGeom>
          <a:gradFill flip="none" rotWithShape="1">
            <a:gsLst>
              <a:gs pos="0">
                <a:srgbClr val="800000">
                  <a:alpha val="40000"/>
                </a:srgbClr>
              </a:gs>
              <a:gs pos="100000">
                <a:srgbClr val="FFFFFF">
                  <a:alpha val="40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6" name="ZoneTexte 95"/>
          <p:cNvSpPr txBox="1"/>
          <p:nvPr/>
        </p:nvSpPr>
        <p:spPr>
          <a:xfrm>
            <a:off x="11953379" y="28083097"/>
            <a:ext cx="2376264" cy="400110"/>
          </a:xfrm>
          <a:prstGeom prst="rect">
            <a:avLst/>
          </a:prstGeom>
          <a:noFill/>
        </p:spPr>
        <p:txBody>
          <a:bodyPr wrap="square" rtlCol="0">
            <a:spAutoFit/>
          </a:bodyPr>
          <a:lstStyle/>
          <a:p>
            <a:r>
              <a:rPr lang="fr-FR" sz="2000" dirty="0" err="1" smtClean="0">
                <a:solidFill>
                  <a:srgbClr val="800000"/>
                </a:solidFill>
                <a:latin typeface="Arial"/>
                <a:cs typeface="Arial"/>
              </a:rPr>
              <a:t>African</a:t>
            </a:r>
            <a:r>
              <a:rPr lang="fr-FR" sz="2000" dirty="0" smtClean="0">
                <a:solidFill>
                  <a:srgbClr val="800000"/>
                </a:solidFill>
                <a:latin typeface="Arial"/>
                <a:cs typeface="Arial"/>
              </a:rPr>
              <a:t> </a:t>
            </a:r>
            <a:r>
              <a:rPr lang="fr-FR" sz="2000" dirty="0">
                <a:solidFill>
                  <a:srgbClr val="800000"/>
                </a:solidFill>
                <a:latin typeface="Arial"/>
                <a:cs typeface="Arial"/>
              </a:rPr>
              <a:t>p</a:t>
            </a:r>
            <a:r>
              <a:rPr lang="fr-FR" sz="2000" dirty="0" smtClean="0">
                <a:solidFill>
                  <a:srgbClr val="800000"/>
                </a:solidFill>
                <a:latin typeface="Arial"/>
                <a:cs typeface="Arial"/>
              </a:rPr>
              <a:t>alm </a:t>
            </a:r>
            <a:r>
              <a:rPr lang="fr-FR" sz="2000" dirty="0" err="1" smtClean="0">
                <a:solidFill>
                  <a:srgbClr val="800000"/>
                </a:solidFill>
                <a:latin typeface="Arial"/>
                <a:cs typeface="Arial"/>
              </a:rPr>
              <a:t>wine</a:t>
            </a:r>
            <a:endParaRPr lang="fr-FR" sz="2000" dirty="0">
              <a:solidFill>
                <a:srgbClr val="800000"/>
              </a:solidFill>
              <a:latin typeface="Arial"/>
              <a:cs typeface="Arial"/>
            </a:endParaRPr>
          </a:p>
        </p:txBody>
      </p:sp>
      <p:sp>
        <p:nvSpPr>
          <p:cNvPr id="97" name="ZoneTexte 96"/>
          <p:cNvSpPr txBox="1"/>
          <p:nvPr/>
        </p:nvSpPr>
        <p:spPr>
          <a:xfrm>
            <a:off x="12889483" y="29307233"/>
            <a:ext cx="1728192" cy="400110"/>
          </a:xfrm>
          <a:prstGeom prst="rect">
            <a:avLst/>
          </a:prstGeom>
          <a:noFill/>
        </p:spPr>
        <p:txBody>
          <a:bodyPr wrap="square" rtlCol="0">
            <a:spAutoFit/>
          </a:bodyPr>
          <a:lstStyle/>
          <a:p>
            <a:r>
              <a:rPr lang="fr-FR" sz="2000" dirty="0" err="1" smtClean="0">
                <a:solidFill>
                  <a:srgbClr val="000090"/>
                </a:solidFill>
                <a:latin typeface="Arial"/>
                <a:cs typeface="Arial"/>
              </a:rPr>
              <a:t>Japan</a:t>
            </a:r>
            <a:r>
              <a:rPr lang="fr-FR" sz="2000" dirty="0" smtClean="0">
                <a:solidFill>
                  <a:srgbClr val="000090"/>
                </a:solidFill>
                <a:latin typeface="Arial"/>
                <a:cs typeface="Arial"/>
              </a:rPr>
              <a:t> </a:t>
            </a:r>
            <a:r>
              <a:rPr lang="fr-FR" sz="2000" dirty="0" err="1" smtClean="0">
                <a:solidFill>
                  <a:srgbClr val="000090"/>
                </a:solidFill>
                <a:latin typeface="Arial"/>
                <a:cs typeface="Arial"/>
              </a:rPr>
              <a:t>sake</a:t>
            </a:r>
            <a:endParaRPr lang="fr-FR" sz="2000" dirty="0">
              <a:solidFill>
                <a:srgbClr val="000090"/>
              </a:solidFill>
              <a:latin typeface="Arial"/>
              <a:cs typeface="Arial"/>
            </a:endParaRPr>
          </a:p>
        </p:txBody>
      </p:sp>
      <p:sp>
        <p:nvSpPr>
          <p:cNvPr id="98" name="ZoneTexte 97"/>
          <p:cNvSpPr txBox="1"/>
          <p:nvPr/>
        </p:nvSpPr>
        <p:spPr>
          <a:xfrm>
            <a:off x="12817475" y="31467473"/>
            <a:ext cx="1728192" cy="400110"/>
          </a:xfrm>
          <a:prstGeom prst="rect">
            <a:avLst/>
          </a:prstGeom>
          <a:noFill/>
        </p:spPr>
        <p:txBody>
          <a:bodyPr wrap="square" rtlCol="0">
            <a:spAutoFit/>
          </a:bodyPr>
          <a:lstStyle/>
          <a:p>
            <a:r>
              <a:rPr lang="fr-FR" sz="2000" dirty="0" smtClean="0">
                <a:solidFill>
                  <a:srgbClr val="000090"/>
                </a:solidFill>
                <a:latin typeface="Arial"/>
                <a:cs typeface="Arial"/>
              </a:rPr>
              <a:t>USA </a:t>
            </a:r>
            <a:r>
              <a:rPr lang="fr-FR" sz="2000" dirty="0" err="1" smtClean="0">
                <a:solidFill>
                  <a:srgbClr val="000090"/>
                </a:solidFill>
                <a:latin typeface="Arial"/>
                <a:cs typeface="Arial"/>
              </a:rPr>
              <a:t>oaks</a:t>
            </a:r>
            <a:endParaRPr lang="fr-FR" sz="2000" dirty="0">
              <a:solidFill>
                <a:srgbClr val="000090"/>
              </a:solidFill>
              <a:latin typeface="Arial"/>
              <a:cs typeface="Arial"/>
            </a:endParaRPr>
          </a:p>
        </p:txBody>
      </p:sp>
      <p:sp>
        <p:nvSpPr>
          <p:cNvPr id="99" name="ZoneTexte 98"/>
          <p:cNvSpPr txBox="1"/>
          <p:nvPr/>
        </p:nvSpPr>
        <p:spPr>
          <a:xfrm>
            <a:off x="9001051" y="27507033"/>
            <a:ext cx="936104" cy="400110"/>
          </a:xfrm>
          <a:prstGeom prst="rect">
            <a:avLst/>
          </a:prstGeom>
          <a:noFill/>
        </p:spPr>
        <p:txBody>
          <a:bodyPr wrap="square" rtlCol="0">
            <a:spAutoFit/>
          </a:bodyPr>
          <a:lstStyle/>
          <a:p>
            <a:r>
              <a:rPr lang="fr-FR" sz="2000" dirty="0" smtClean="0">
                <a:solidFill>
                  <a:srgbClr val="FF0000"/>
                </a:solidFill>
                <a:latin typeface="Arial"/>
                <a:cs typeface="Arial"/>
              </a:rPr>
              <a:t>Lab.</a:t>
            </a:r>
            <a:endParaRPr lang="fr-FR" sz="2000" dirty="0">
              <a:solidFill>
                <a:srgbClr val="FF0000"/>
              </a:solidFill>
              <a:latin typeface="Arial"/>
              <a:cs typeface="Arial"/>
            </a:endParaRPr>
          </a:p>
        </p:txBody>
      </p:sp>
      <p:cxnSp>
        <p:nvCxnSpPr>
          <p:cNvPr id="14" name="Connecteur droit 13"/>
          <p:cNvCxnSpPr/>
          <p:nvPr/>
        </p:nvCxnSpPr>
        <p:spPr>
          <a:xfrm>
            <a:off x="6408763" y="27651049"/>
            <a:ext cx="910800" cy="0"/>
          </a:xfrm>
          <a:prstGeom prst="line">
            <a:avLst/>
          </a:prstGeom>
          <a:ln w="19050"/>
          <a:effectLst/>
        </p:spPr>
        <p:style>
          <a:lnRef idx="2">
            <a:schemeClr val="dk1"/>
          </a:lnRef>
          <a:fillRef idx="0">
            <a:schemeClr val="dk1"/>
          </a:fillRef>
          <a:effectRef idx="1">
            <a:schemeClr val="dk1"/>
          </a:effectRef>
          <a:fontRef idx="minor">
            <a:schemeClr val="tx1"/>
          </a:fontRef>
        </p:style>
      </p:cxnSp>
      <p:sp>
        <p:nvSpPr>
          <p:cNvPr id="15" name="ZoneTexte 14"/>
          <p:cNvSpPr txBox="1"/>
          <p:nvPr/>
        </p:nvSpPr>
        <p:spPr>
          <a:xfrm>
            <a:off x="6552779" y="27435025"/>
            <a:ext cx="441397" cy="215444"/>
          </a:xfrm>
          <a:prstGeom prst="rect">
            <a:avLst/>
          </a:prstGeom>
          <a:noFill/>
        </p:spPr>
        <p:txBody>
          <a:bodyPr wrap="none" rtlCol="0">
            <a:spAutoFit/>
          </a:bodyPr>
          <a:lstStyle/>
          <a:p>
            <a:r>
              <a:rPr lang="fr-FR" sz="800" dirty="0" smtClean="0">
                <a:latin typeface="Arial"/>
                <a:cs typeface="Arial"/>
              </a:rPr>
              <a:t>0.001</a:t>
            </a:r>
            <a:endParaRPr lang="fr-FR" sz="800" dirty="0">
              <a:latin typeface="Arial"/>
              <a:cs typeface="Arial"/>
            </a:endParaRPr>
          </a:p>
        </p:txBody>
      </p:sp>
      <p:sp>
        <p:nvSpPr>
          <p:cNvPr id="16" name="Rectangle 15"/>
          <p:cNvSpPr/>
          <p:nvPr/>
        </p:nvSpPr>
        <p:spPr>
          <a:xfrm>
            <a:off x="7848923" y="27507033"/>
            <a:ext cx="1224136"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14" name="Grouper 113"/>
          <p:cNvGrpSpPr/>
          <p:nvPr/>
        </p:nvGrpSpPr>
        <p:grpSpPr>
          <a:xfrm>
            <a:off x="9832529" y="12097321"/>
            <a:ext cx="5001170" cy="9825409"/>
            <a:chOff x="2204864" y="-324544"/>
            <a:chExt cx="4425106" cy="9465369"/>
          </a:xfrm>
        </p:grpSpPr>
        <p:sp>
          <p:nvSpPr>
            <p:cNvPr id="115" name="AutoShape 3"/>
            <p:cNvSpPr>
              <a:spLocks noChangeAspect="1" noChangeArrowheads="1" noTextEdit="1"/>
            </p:cNvSpPr>
            <p:nvPr/>
          </p:nvSpPr>
          <p:spPr bwMode="auto">
            <a:xfrm>
              <a:off x="2204864" y="-324544"/>
              <a:ext cx="2433638" cy="914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6" name="Rectangle 5"/>
            <p:cNvSpPr>
              <a:spLocks noChangeArrowheads="1"/>
            </p:cNvSpPr>
            <p:nvPr/>
          </p:nvSpPr>
          <p:spPr bwMode="auto">
            <a:xfrm>
              <a:off x="3510000" y="18000"/>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MY138</a:t>
              </a:r>
              <a:endParaRPr kumimoji="0" lang="fr-FR" sz="300" b="0" i="0" u="none" strike="noStrike" cap="none" normalizeH="0" baseline="0" dirty="0" smtClean="0">
                <a:ln>
                  <a:noFill/>
                </a:ln>
                <a:solidFill>
                  <a:schemeClr val="tx1"/>
                </a:solidFill>
                <a:effectLst/>
                <a:latin typeface="Arial" pitchFamily="34" charset="0"/>
              </a:endParaRPr>
            </a:p>
          </p:txBody>
        </p:sp>
        <p:sp>
          <p:nvSpPr>
            <p:cNvPr id="117" name="Freeform 6"/>
            <p:cNvSpPr>
              <a:spLocks/>
            </p:cNvSpPr>
            <p:nvPr/>
          </p:nvSpPr>
          <p:spPr bwMode="auto">
            <a:xfrm>
              <a:off x="3482976" y="41275"/>
              <a:ext cx="1588" cy="15875"/>
            </a:xfrm>
            <a:custGeom>
              <a:avLst/>
              <a:gdLst/>
              <a:ahLst/>
              <a:cxnLst>
                <a:cxn ang="0">
                  <a:pos x="0" y="10"/>
                </a:cxn>
                <a:cxn ang="0">
                  <a:pos x="0" y="0"/>
                </a:cxn>
                <a:cxn ang="0">
                  <a:pos x="0" y="0"/>
                </a:cxn>
              </a:cxnLst>
              <a:rect l="0" t="0" r="r" b="b"/>
              <a:pathLst>
                <a:path h="10">
                  <a:moveTo>
                    <a:pt x="0" y="10"/>
                  </a:moveTo>
                  <a:lnTo>
                    <a:pt x="0" y="0"/>
                  </a:lnTo>
                  <a:lnTo>
                    <a:pt x="0"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8" name="Rectangle 7"/>
            <p:cNvSpPr>
              <a:spLocks noChangeArrowheads="1"/>
            </p:cNvSpPr>
            <p:nvPr/>
          </p:nvSpPr>
          <p:spPr bwMode="auto">
            <a:xfrm>
              <a:off x="3502800" y="50400"/>
              <a:ext cx="23519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CECT1882-</a:t>
              </a:r>
              <a:endParaRPr kumimoji="0" lang="fr-FR" sz="300" b="0" i="0" u="none" strike="noStrike" cap="none" normalizeH="0" baseline="0" dirty="0" smtClean="0">
                <a:ln>
                  <a:noFill/>
                </a:ln>
                <a:solidFill>
                  <a:schemeClr val="tx1"/>
                </a:solidFill>
                <a:effectLst/>
                <a:latin typeface="Arial" pitchFamily="34" charset="0"/>
              </a:endParaRPr>
            </a:p>
          </p:txBody>
        </p:sp>
        <p:sp>
          <p:nvSpPr>
            <p:cNvPr id="119" name="Freeform 8"/>
            <p:cNvSpPr>
              <a:spLocks/>
            </p:cNvSpPr>
            <p:nvPr/>
          </p:nvSpPr>
          <p:spPr bwMode="auto">
            <a:xfrm>
              <a:off x="3482976" y="61913"/>
              <a:ext cx="1588" cy="14288"/>
            </a:xfrm>
            <a:custGeom>
              <a:avLst/>
              <a:gdLst/>
              <a:ahLst/>
              <a:cxnLst>
                <a:cxn ang="0">
                  <a:pos x="0" y="0"/>
                </a:cxn>
                <a:cxn ang="0">
                  <a:pos x="0" y="9"/>
                </a:cxn>
                <a:cxn ang="0">
                  <a:pos x="0" y="9"/>
                </a:cxn>
              </a:cxnLst>
              <a:rect l="0" t="0" r="r" b="b"/>
              <a:pathLst>
                <a:path h="9">
                  <a:moveTo>
                    <a:pt x="0" y="0"/>
                  </a:moveTo>
                  <a:lnTo>
                    <a:pt x="0" y="9"/>
                  </a:lnTo>
                  <a:lnTo>
                    <a:pt x="0" y="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0" name="Freeform 9"/>
            <p:cNvSpPr>
              <a:spLocks/>
            </p:cNvSpPr>
            <p:nvPr/>
          </p:nvSpPr>
          <p:spPr bwMode="auto">
            <a:xfrm>
              <a:off x="3470276" y="58738"/>
              <a:ext cx="12700" cy="25400"/>
            </a:xfrm>
            <a:custGeom>
              <a:avLst/>
              <a:gdLst/>
              <a:ahLst/>
              <a:cxnLst>
                <a:cxn ang="0">
                  <a:pos x="0" y="16"/>
                </a:cxn>
                <a:cxn ang="0">
                  <a:pos x="0" y="0"/>
                </a:cxn>
                <a:cxn ang="0">
                  <a:pos x="8" y="0"/>
                </a:cxn>
              </a:cxnLst>
              <a:rect l="0" t="0" r="r" b="b"/>
              <a:pathLst>
                <a:path w="8" h="16">
                  <a:moveTo>
                    <a:pt x="0" y="16"/>
                  </a:moveTo>
                  <a:lnTo>
                    <a:pt x="0" y="0"/>
                  </a:lnTo>
                  <a:lnTo>
                    <a:pt x="8"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1" name="Rectangle 10"/>
            <p:cNvSpPr>
              <a:spLocks noChangeArrowheads="1"/>
            </p:cNvSpPr>
            <p:nvPr/>
          </p:nvSpPr>
          <p:spPr bwMode="auto">
            <a:xfrm>
              <a:off x="3481388" y="92075"/>
              <a:ext cx="13254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VI</a:t>
              </a:r>
              <a:endParaRPr kumimoji="0" lang="fr-FR" sz="300" b="0" i="0" u="none" strike="noStrike" cap="none" normalizeH="0" baseline="0" dirty="0" smtClean="0">
                <a:ln>
                  <a:noFill/>
                </a:ln>
                <a:solidFill>
                  <a:schemeClr val="tx1"/>
                </a:solidFill>
                <a:effectLst/>
                <a:latin typeface="Arial" pitchFamily="34" charset="0"/>
              </a:endParaRPr>
            </a:p>
          </p:txBody>
        </p:sp>
        <p:sp>
          <p:nvSpPr>
            <p:cNvPr id="122" name="Freeform 11"/>
            <p:cNvSpPr>
              <a:spLocks/>
            </p:cNvSpPr>
            <p:nvPr/>
          </p:nvSpPr>
          <p:spPr bwMode="auto">
            <a:xfrm>
              <a:off x="3470276" y="88900"/>
              <a:ext cx="7938" cy="23813"/>
            </a:xfrm>
            <a:custGeom>
              <a:avLst/>
              <a:gdLst/>
              <a:ahLst/>
              <a:cxnLst>
                <a:cxn ang="0">
                  <a:pos x="0" y="0"/>
                </a:cxn>
                <a:cxn ang="0">
                  <a:pos x="0" y="15"/>
                </a:cxn>
                <a:cxn ang="0">
                  <a:pos x="5" y="15"/>
                </a:cxn>
              </a:cxnLst>
              <a:rect l="0" t="0" r="r" b="b"/>
              <a:pathLst>
                <a:path w="5" h="15">
                  <a:moveTo>
                    <a:pt x="0" y="0"/>
                  </a:moveTo>
                  <a:lnTo>
                    <a:pt x="0" y="15"/>
                  </a:lnTo>
                  <a:lnTo>
                    <a:pt x="5" y="15"/>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3" name="Freeform 12"/>
            <p:cNvSpPr>
              <a:spLocks/>
            </p:cNvSpPr>
            <p:nvPr/>
          </p:nvSpPr>
          <p:spPr bwMode="auto">
            <a:xfrm>
              <a:off x="3417888" y="85725"/>
              <a:ext cx="52388" cy="28575"/>
            </a:xfrm>
            <a:custGeom>
              <a:avLst/>
              <a:gdLst/>
              <a:ahLst/>
              <a:cxnLst>
                <a:cxn ang="0">
                  <a:pos x="0" y="18"/>
                </a:cxn>
                <a:cxn ang="0">
                  <a:pos x="0" y="0"/>
                </a:cxn>
                <a:cxn ang="0">
                  <a:pos x="33" y="0"/>
                </a:cxn>
              </a:cxnLst>
              <a:rect l="0" t="0" r="r" b="b"/>
              <a:pathLst>
                <a:path w="33" h="18">
                  <a:moveTo>
                    <a:pt x="0" y="18"/>
                  </a:moveTo>
                  <a:lnTo>
                    <a:pt x="0" y="0"/>
                  </a:lnTo>
                  <a:lnTo>
                    <a:pt x="33"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4" name="Rectangle 13"/>
            <p:cNvSpPr>
              <a:spLocks noChangeArrowheads="1"/>
            </p:cNvSpPr>
            <p:nvPr/>
          </p:nvSpPr>
          <p:spPr bwMode="auto">
            <a:xfrm>
              <a:off x="3467101" y="126000"/>
              <a:ext cx="17750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481-S4</a:t>
              </a:r>
              <a:endParaRPr kumimoji="0" lang="fr-FR" sz="300" b="0" i="0" u="none" strike="noStrike" cap="none" normalizeH="0" baseline="0" dirty="0" smtClean="0">
                <a:ln>
                  <a:noFill/>
                </a:ln>
                <a:solidFill>
                  <a:schemeClr val="tx1"/>
                </a:solidFill>
                <a:effectLst/>
                <a:latin typeface="Arial" pitchFamily="34" charset="0"/>
              </a:endParaRPr>
            </a:p>
          </p:txBody>
        </p:sp>
        <p:sp>
          <p:nvSpPr>
            <p:cNvPr id="125" name="Freeform 14"/>
            <p:cNvSpPr>
              <a:spLocks/>
            </p:cNvSpPr>
            <p:nvPr/>
          </p:nvSpPr>
          <p:spPr bwMode="auto">
            <a:xfrm>
              <a:off x="3417888" y="119063"/>
              <a:ext cx="47625" cy="28575"/>
            </a:xfrm>
            <a:custGeom>
              <a:avLst/>
              <a:gdLst/>
              <a:ahLst/>
              <a:cxnLst>
                <a:cxn ang="0">
                  <a:pos x="0" y="0"/>
                </a:cxn>
                <a:cxn ang="0">
                  <a:pos x="0" y="18"/>
                </a:cxn>
                <a:cxn ang="0">
                  <a:pos x="30" y="18"/>
                </a:cxn>
              </a:cxnLst>
              <a:rect l="0" t="0" r="r" b="b"/>
              <a:pathLst>
                <a:path w="30" h="18">
                  <a:moveTo>
                    <a:pt x="0" y="0"/>
                  </a:moveTo>
                  <a:lnTo>
                    <a:pt x="0" y="18"/>
                  </a:lnTo>
                  <a:lnTo>
                    <a:pt x="30" y="18"/>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6" name="Freeform 15"/>
            <p:cNvSpPr>
              <a:spLocks/>
            </p:cNvSpPr>
            <p:nvPr/>
          </p:nvSpPr>
          <p:spPr bwMode="auto">
            <a:xfrm>
              <a:off x="3390901" y="115888"/>
              <a:ext cx="26988" cy="31750"/>
            </a:xfrm>
            <a:custGeom>
              <a:avLst/>
              <a:gdLst/>
              <a:ahLst/>
              <a:cxnLst>
                <a:cxn ang="0">
                  <a:pos x="0" y="20"/>
                </a:cxn>
                <a:cxn ang="0">
                  <a:pos x="0" y="0"/>
                </a:cxn>
                <a:cxn ang="0">
                  <a:pos x="17" y="0"/>
                </a:cxn>
              </a:cxnLst>
              <a:rect l="0" t="0" r="r" b="b"/>
              <a:pathLst>
                <a:path w="17" h="20">
                  <a:moveTo>
                    <a:pt x="0" y="20"/>
                  </a:moveTo>
                  <a:lnTo>
                    <a:pt x="0" y="0"/>
                  </a:lnTo>
                  <a:lnTo>
                    <a:pt x="17"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7" name="Rectangle 16"/>
            <p:cNvSpPr>
              <a:spLocks noChangeArrowheads="1"/>
            </p:cNvSpPr>
            <p:nvPr/>
          </p:nvSpPr>
          <p:spPr bwMode="auto">
            <a:xfrm>
              <a:off x="3467101" y="158400"/>
              <a:ext cx="17532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MY91</a:t>
              </a:r>
              <a:endParaRPr kumimoji="0" lang="fr-FR" sz="300" b="0" i="0" u="none" strike="noStrike" cap="none" normalizeH="0" baseline="0" dirty="0" smtClean="0">
                <a:ln>
                  <a:noFill/>
                </a:ln>
                <a:solidFill>
                  <a:schemeClr val="tx1"/>
                </a:solidFill>
                <a:effectLst/>
                <a:latin typeface="Arial" pitchFamily="34" charset="0"/>
              </a:endParaRPr>
            </a:p>
          </p:txBody>
        </p:sp>
        <p:sp>
          <p:nvSpPr>
            <p:cNvPr id="128" name="Freeform 17"/>
            <p:cNvSpPr>
              <a:spLocks/>
            </p:cNvSpPr>
            <p:nvPr/>
          </p:nvSpPr>
          <p:spPr bwMode="auto">
            <a:xfrm>
              <a:off x="3390901" y="152400"/>
              <a:ext cx="74613" cy="30163"/>
            </a:xfrm>
            <a:custGeom>
              <a:avLst/>
              <a:gdLst/>
              <a:ahLst/>
              <a:cxnLst>
                <a:cxn ang="0">
                  <a:pos x="0" y="0"/>
                </a:cxn>
                <a:cxn ang="0">
                  <a:pos x="0" y="19"/>
                </a:cxn>
                <a:cxn ang="0">
                  <a:pos x="47" y="19"/>
                </a:cxn>
              </a:cxnLst>
              <a:rect l="0" t="0" r="r" b="b"/>
              <a:pathLst>
                <a:path w="47" h="19">
                  <a:moveTo>
                    <a:pt x="0" y="0"/>
                  </a:moveTo>
                  <a:lnTo>
                    <a:pt x="0" y="19"/>
                  </a:lnTo>
                  <a:lnTo>
                    <a:pt x="47" y="1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9" name="Freeform 18"/>
            <p:cNvSpPr>
              <a:spLocks/>
            </p:cNvSpPr>
            <p:nvPr/>
          </p:nvSpPr>
          <p:spPr bwMode="auto">
            <a:xfrm>
              <a:off x="3375026" y="149225"/>
              <a:ext cx="15875" cy="41275"/>
            </a:xfrm>
            <a:custGeom>
              <a:avLst/>
              <a:gdLst/>
              <a:ahLst/>
              <a:cxnLst>
                <a:cxn ang="0">
                  <a:pos x="0" y="26"/>
                </a:cxn>
                <a:cxn ang="0">
                  <a:pos x="0" y="0"/>
                </a:cxn>
                <a:cxn ang="0">
                  <a:pos x="10" y="0"/>
                </a:cxn>
              </a:cxnLst>
              <a:rect l="0" t="0" r="r" b="b"/>
              <a:pathLst>
                <a:path w="10" h="26">
                  <a:moveTo>
                    <a:pt x="0" y="26"/>
                  </a:moveTo>
                  <a:lnTo>
                    <a:pt x="0" y="0"/>
                  </a:lnTo>
                  <a:lnTo>
                    <a:pt x="10"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0" name="Rectangle 19"/>
            <p:cNvSpPr>
              <a:spLocks noChangeArrowheads="1"/>
            </p:cNvSpPr>
            <p:nvPr/>
          </p:nvSpPr>
          <p:spPr bwMode="auto">
            <a:xfrm>
              <a:off x="3476626" y="190800"/>
              <a:ext cx="23023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CECT11756</a:t>
              </a:r>
              <a:endParaRPr kumimoji="0" lang="fr-FR" sz="300" b="0" i="0" u="none" strike="noStrike" cap="none" normalizeH="0" baseline="0" dirty="0" smtClean="0">
                <a:ln>
                  <a:noFill/>
                </a:ln>
                <a:solidFill>
                  <a:schemeClr val="tx1"/>
                </a:solidFill>
                <a:effectLst/>
                <a:latin typeface="Arial" pitchFamily="34" charset="0"/>
              </a:endParaRPr>
            </a:p>
          </p:txBody>
        </p:sp>
        <p:sp>
          <p:nvSpPr>
            <p:cNvPr id="131" name="Freeform 20"/>
            <p:cNvSpPr>
              <a:spLocks/>
            </p:cNvSpPr>
            <p:nvPr/>
          </p:nvSpPr>
          <p:spPr bwMode="auto">
            <a:xfrm>
              <a:off x="3475038" y="217488"/>
              <a:ext cx="1588" cy="15875"/>
            </a:xfrm>
            <a:custGeom>
              <a:avLst/>
              <a:gdLst/>
              <a:ahLst/>
              <a:cxnLst>
                <a:cxn ang="0">
                  <a:pos x="0" y="10"/>
                </a:cxn>
                <a:cxn ang="0">
                  <a:pos x="0" y="0"/>
                </a:cxn>
                <a:cxn ang="0">
                  <a:pos x="0" y="0"/>
                </a:cxn>
              </a:cxnLst>
              <a:rect l="0" t="0" r="r" b="b"/>
              <a:pathLst>
                <a:path h="10">
                  <a:moveTo>
                    <a:pt x="0" y="10"/>
                  </a:moveTo>
                  <a:lnTo>
                    <a:pt x="0" y="0"/>
                  </a:lnTo>
                  <a:lnTo>
                    <a:pt x="0"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2" name="Rectangle 21"/>
            <p:cNvSpPr>
              <a:spLocks noChangeArrowheads="1"/>
            </p:cNvSpPr>
            <p:nvPr/>
          </p:nvSpPr>
          <p:spPr bwMode="auto">
            <a:xfrm>
              <a:off x="3476626" y="223200"/>
              <a:ext cx="23023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CECT11757</a:t>
              </a:r>
              <a:endParaRPr kumimoji="0" lang="fr-FR" sz="300" b="0" i="0" u="none" strike="noStrike" cap="none" normalizeH="0" baseline="0" dirty="0" smtClean="0">
                <a:ln>
                  <a:noFill/>
                </a:ln>
                <a:solidFill>
                  <a:schemeClr val="tx1"/>
                </a:solidFill>
                <a:effectLst/>
                <a:latin typeface="Arial" pitchFamily="34" charset="0"/>
              </a:endParaRPr>
            </a:p>
          </p:txBody>
        </p:sp>
        <p:sp>
          <p:nvSpPr>
            <p:cNvPr id="133" name="Freeform 22"/>
            <p:cNvSpPr>
              <a:spLocks/>
            </p:cNvSpPr>
            <p:nvPr/>
          </p:nvSpPr>
          <p:spPr bwMode="auto">
            <a:xfrm>
              <a:off x="3475038" y="238125"/>
              <a:ext cx="1588" cy="15875"/>
            </a:xfrm>
            <a:custGeom>
              <a:avLst/>
              <a:gdLst/>
              <a:ahLst/>
              <a:cxnLst>
                <a:cxn ang="0">
                  <a:pos x="0" y="0"/>
                </a:cxn>
                <a:cxn ang="0">
                  <a:pos x="0" y="10"/>
                </a:cxn>
                <a:cxn ang="0">
                  <a:pos x="0" y="10"/>
                </a:cxn>
              </a:cxnLst>
              <a:rect l="0" t="0" r="r" b="b"/>
              <a:pathLst>
                <a:path h="10">
                  <a:moveTo>
                    <a:pt x="0" y="0"/>
                  </a:moveTo>
                  <a:lnTo>
                    <a:pt x="0" y="10"/>
                  </a:lnTo>
                  <a:lnTo>
                    <a:pt x="0" y="1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4" name="Freeform 23"/>
            <p:cNvSpPr>
              <a:spLocks/>
            </p:cNvSpPr>
            <p:nvPr/>
          </p:nvSpPr>
          <p:spPr bwMode="auto">
            <a:xfrm>
              <a:off x="3375026" y="195263"/>
              <a:ext cx="100013" cy="39688"/>
            </a:xfrm>
            <a:custGeom>
              <a:avLst/>
              <a:gdLst/>
              <a:ahLst/>
              <a:cxnLst>
                <a:cxn ang="0">
                  <a:pos x="0" y="0"/>
                </a:cxn>
                <a:cxn ang="0">
                  <a:pos x="0" y="25"/>
                </a:cxn>
                <a:cxn ang="0">
                  <a:pos x="63" y="25"/>
                </a:cxn>
              </a:cxnLst>
              <a:rect l="0" t="0" r="r" b="b"/>
              <a:pathLst>
                <a:path w="63" h="25">
                  <a:moveTo>
                    <a:pt x="0" y="0"/>
                  </a:moveTo>
                  <a:lnTo>
                    <a:pt x="0" y="25"/>
                  </a:lnTo>
                  <a:lnTo>
                    <a:pt x="63" y="25"/>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24"/>
            <p:cNvSpPr>
              <a:spLocks/>
            </p:cNvSpPr>
            <p:nvPr/>
          </p:nvSpPr>
          <p:spPr bwMode="auto">
            <a:xfrm>
              <a:off x="3292476" y="192088"/>
              <a:ext cx="82550" cy="46038"/>
            </a:xfrm>
            <a:custGeom>
              <a:avLst/>
              <a:gdLst/>
              <a:ahLst/>
              <a:cxnLst>
                <a:cxn ang="0">
                  <a:pos x="0" y="29"/>
                </a:cxn>
                <a:cxn ang="0">
                  <a:pos x="0" y="0"/>
                </a:cxn>
                <a:cxn ang="0">
                  <a:pos x="52" y="0"/>
                </a:cxn>
              </a:cxnLst>
              <a:rect l="0" t="0" r="r" b="b"/>
              <a:pathLst>
                <a:path w="52" h="29">
                  <a:moveTo>
                    <a:pt x="0" y="29"/>
                  </a:moveTo>
                  <a:lnTo>
                    <a:pt x="0" y="0"/>
                  </a:lnTo>
                  <a:lnTo>
                    <a:pt x="52"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6" name="Rectangle 25"/>
            <p:cNvSpPr>
              <a:spLocks noChangeArrowheads="1"/>
            </p:cNvSpPr>
            <p:nvPr/>
          </p:nvSpPr>
          <p:spPr bwMode="auto">
            <a:xfrm>
              <a:off x="3484563" y="266400"/>
              <a:ext cx="1604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10.13</a:t>
              </a:r>
              <a:endParaRPr kumimoji="0" lang="fr-FR" sz="300" b="0" i="0" u="none" strike="noStrike" cap="none" normalizeH="0" baseline="0" dirty="0" smtClean="0">
                <a:ln>
                  <a:noFill/>
                </a:ln>
                <a:solidFill>
                  <a:schemeClr val="tx1"/>
                </a:solidFill>
                <a:effectLst/>
                <a:latin typeface="Arial" pitchFamily="34" charset="0"/>
              </a:endParaRPr>
            </a:p>
          </p:txBody>
        </p:sp>
        <p:sp>
          <p:nvSpPr>
            <p:cNvPr id="137" name="Freeform 26"/>
            <p:cNvSpPr>
              <a:spLocks/>
            </p:cNvSpPr>
            <p:nvPr/>
          </p:nvSpPr>
          <p:spPr bwMode="auto">
            <a:xfrm>
              <a:off x="3292476" y="242888"/>
              <a:ext cx="190500" cy="46038"/>
            </a:xfrm>
            <a:custGeom>
              <a:avLst/>
              <a:gdLst/>
              <a:ahLst/>
              <a:cxnLst>
                <a:cxn ang="0">
                  <a:pos x="0" y="0"/>
                </a:cxn>
                <a:cxn ang="0">
                  <a:pos x="0" y="29"/>
                </a:cxn>
                <a:cxn ang="0">
                  <a:pos x="120" y="29"/>
                </a:cxn>
              </a:cxnLst>
              <a:rect l="0" t="0" r="r" b="b"/>
              <a:pathLst>
                <a:path w="120" h="29">
                  <a:moveTo>
                    <a:pt x="0" y="0"/>
                  </a:moveTo>
                  <a:lnTo>
                    <a:pt x="0" y="29"/>
                  </a:lnTo>
                  <a:lnTo>
                    <a:pt x="120" y="2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27"/>
            <p:cNvSpPr>
              <a:spLocks/>
            </p:cNvSpPr>
            <p:nvPr/>
          </p:nvSpPr>
          <p:spPr bwMode="auto">
            <a:xfrm>
              <a:off x="2954338" y="239713"/>
              <a:ext cx="338138" cy="49213"/>
            </a:xfrm>
            <a:custGeom>
              <a:avLst/>
              <a:gdLst/>
              <a:ahLst/>
              <a:cxnLst>
                <a:cxn ang="0">
                  <a:pos x="0" y="31"/>
                </a:cxn>
                <a:cxn ang="0">
                  <a:pos x="0" y="0"/>
                </a:cxn>
                <a:cxn ang="0">
                  <a:pos x="213" y="0"/>
                </a:cxn>
              </a:cxnLst>
              <a:rect l="0" t="0" r="r" b="b"/>
              <a:pathLst>
                <a:path w="213" h="31">
                  <a:moveTo>
                    <a:pt x="0" y="31"/>
                  </a:moveTo>
                  <a:lnTo>
                    <a:pt x="0" y="0"/>
                  </a:lnTo>
                  <a:lnTo>
                    <a:pt x="213"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9" name="Rectangle 28"/>
            <p:cNvSpPr>
              <a:spLocks noChangeArrowheads="1"/>
            </p:cNvSpPr>
            <p:nvPr/>
          </p:nvSpPr>
          <p:spPr bwMode="auto">
            <a:xfrm>
              <a:off x="3465513" y="304800"/>
              <a:ext cx="23023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CECT11762</a:t>
              </a:r>
              <a:endParaRPr kumimoji="0" lang="fr-FR" sz="300" b="0" i="0" u="none" strike="noStrike" cap="none" normalizeH="0" baseline="0" dirty="0" smtClean="0">
                <a:ln>
                  <a:noFill/>
                </a:ln>
                <a:solidFill>
                  <a:schemeClr val="tx1"/>
                </a:solidFill>
                <a:effectLst/>
                <a:latin typeface="Arial" pitchFamily="34" charset="0"/>
              </a:endParaRPr>
            </a:p>
          </p:txBody>
        </p:sp>
        <p:sp>
          <p:nvSpPr>
            <p:cNvPr id="140" name="Freeform 29"/>
            <p:cNvSpPr>
              <a:spLocks/>
            </p:cNvSpPr>
            <p:nvPr/>
          </p:nvSpPr>
          <p:spPr bwMode="auto">
            <a:xfrm>
              <a:off x="3173413" y="323850"/>
              <a:ext cx="290513" cy="15875"/>
            </a:xfrm>
            <a:custGeom>
              <a:avLst/>
              <a:gdLst/>
              <a:ahLst/>
              <a:cxnLst>
                <a:cxn ang="0">
                  <a:pos x="0" y="10"/>
                </a:cxn>
                <a:cxn ang="0">
                  <a:pos x="0" y="0"/>
                </a:cxn>
                <a:cxn ang="0">
                  <a:pos x="183" y="0"/>
                </a:cxn>
              </a:cxnLst>
              <a:rect l="0" t="0" r="r" b="b"/>
              <a:pathLst>
                <a:path w="183" h="10">
                  <a:moveTo>
                    <a:pt x="0" y="10"/>
                  </a:moveTo>
                  <a:lnTo>
                    <a:pt x="0" y="0"/>
                  </a:lnTo>
                  <a:lnTo>
                    <a:pt x="183"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1" name="Rectangle 30"/>
            <p:cNvSpPr>
              <a:spLocks noChangeArrowheads="1"/>
            </p:cNvSpPr>
            <p:nvPr/>
          </p:nvSpPr>
          <p:spPr bwMode="auto">
            <a:xfrm>
              <a:off x="3500438" y="339725"/>
              <a:ext cx="11757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II</a:t>
              </a:r>
              <a:endParaRPr kumimoji="0" lang="fr-FR" sz="300" b="0" i="0" u="none" strike="noStrike" cap="none" normalizeH="0" baseline="0" dirty="0" smtClean="0">
                <a:ln>
                  <a:noFill/>
                </a:ln>
                <a:solidFill>
                  <a:schemeClr val="tx1"/>
                </a:solidFill>
                <a:effectLst/>
                <a:latin typeface="Arial" pitchFamily="34" charset="0"/>
              </a:endParaRPr>
            </a:p>
          </p:txBody>
        </p:sp>
        <p:sp>
          <p:nvSpPr>
            <p:cNvPr id="142" name="Freeform 31"/>
            <p:cNvSpPr>
              <a:spLocks/>
            </p:cNvSpPr>
            <p:nvPr/>
          </p:nvSpPr>
          <p:spPr bwMode="auto">
            <a:xfrm>
              <a:off x="3173413" y="344488"/>
              <a:ext cx="323850" cy="14288"/>
            </a:xfrm>
            <a:custGeom>
              <a:avLst/>
              <a:gdLst/>
              <a:ahLst/>
              <a:cxnLst>
                <a:cxn ang="0">
                  <a:pos x="0" y="0"/>
                </a:cxn>
                <a:cxn ang="0">
                  <a:pos x="0" y="9"/>
                </a:cxn>
                <a:cxn ang="0">
                  <a:pos x="204" y="9"/>
                </a:cxn>
              </a:cxnLst>
              <a:rect l="0" t="0" r="r" b="b"/>
              <a:pathLst>
                <a:path w="204" h="9">
                  <a:moveTo>
                    <a:pt x="0" y="0"/>
                  </a:moveTo>
                  <a:lnTo>
                    <a:pt x="0" y="9"/>
                  </a:lnTo>
                  <a:lnTo>
                    <a:pt x="204" y="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3" name="Freeform 32"/>
            <p:cNvSpPr>
              <a:spLocks/>
            </p:cNvSpPr>
            <p:nvPr/>
          </p:nvSpPr>
          <p:spPr bwMode="auto">
            <a:xfrm>
              <a:off x="2954338" y="293688"/>
              <a:ext cx="219075" cy="47625"/>
            </a:xfrm>
            <a:custGeom>
              <a:avLst/>
              <a:gdLst/>
              <a:ahLst/>
              <a:cxnLst>
                <a:cxn ang="0">
                  <a:pos x="0" y="0"/>
                </a:cxn>
                <a:cxn ang="0">
                  <a:pos x="0" y="30"/>
                </a:cxn>
                <a:cxn ang="0">
                  <a:pos x="138" y="30"/>
                </a:cxn>
              </a:cxnLst>
              <a:rect l="0" t="0" r="r" b="b"/>
              <a:pathLst>
                <a:path w="138" h="30">
                  <a:moveTo>
                    <a:pt x="0" y="0"/>
                  </a:moveTo>
                  <a:lnTo>
                    <a:pt x="0" y="30"/>
                  </a:lnTo>
                  <a:lnTo>
                    <a:pt x="138" y="3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4" name="Freeform 33"/>
            <p:cNvSpPr>
              <a:spLocks/>
            </p:cNvSpPr>
            <p:nvPr/>
          </p:nvSpPr>
          <p:spPr bwMode="auto">
            <a:xfrm>
              <a:off x="2801938" y="290513"/>
              <a:ext cx="152400" cy="61913"/>
            </a:xfrm>
            <a:custGeom>
              <a:avLst/>
              <a:gdLst/>
              <a:ahLst/>
              <a:cxnLst>
                <a:cxn ang="0">
                  <a:pos x="0" y="39"/>
                </a:cxn>
                <a:cxn ang="0">
                  <a:pos x="0" y="0"/>
                </a:cxn>
                <a:cxn ang="0">
                  <a:pos x="96" y="0"/>
                </a:cxn>
              </a:cxnLst>
              <a:rect l="0" t="0" r="r" b="b"/>
              <a:pathLst>
                <a:path w="96" h="39">
                  <a:moveTo>
                    <a:pt x="0" y="39"/>
                  </a:moveTo>
                  <a:lnTo>
                    <a:pt x="0" y="0"/>
                  </a:lnTo>
                  <a:lnTo>
                    <a:pt x="96"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5" name="Rectangle 34"/>
            <p:cNvSpPr>
              <a:spLocks noChangeArrowheads="1"/>
            </p:cNvSpPr>
            <p:nvPr/>
          </p:nvSpPr>
          <p:spPr bwMode="auto">
            <a:xfrm>
              <a:off x="3463926" y="374650"/>
              <a:ext cx="14969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45.1</a:t>
              </a:r>
              <a:endParaRPr kumimoji="0" lang="fr-FR" sz="300" b="0" i="0" u="none" strike="noStrike" cap="none" normalizeH="0" baseline="0" dirty="0" smtClean="0">
                <a:ln>
                  <a:noFill/>
                </a:ln>
                <a:solidFill>
                  <a:schemeClr val="tx1"/>
                </a:solidFill>
                <a:effectLst/>
                <a:latin typeface="Arial" pitchFamily="34" charset="0"/>
              </a:endParaRPr>
            </a:p>
          </p:txBody>
        </p:sp>
        <p:sp>
          <p:nvSpPr>
            <p:cNvPr id="146" name="Freeform 35"/>
            <p:cNvSpPr>
              <a:spLocks/>
            </p:cNvSpPr>
            <p:nvPr/>
          </p:nvSpPr>
          <p:spPr bwMode="auto">
            <a:xfrm>
              <a:off x="2873376" y="393700"/>
              <a:ext cx="588963" cy="25400"/>
            </a:xfrm>
            <a:custGeom>
              <a:avLst/>
              <a:gdLst/>
              <a:ahLst/>
              <a:cxnLst>
                <a:cxn ang="0">
                  <a:pos x="0" y="16"/>
                </a:cxn>
                <a:cxn ang="0">
                  <a:pos x="0" y="0"/>
                </a:cxn>
                <a:cxn ang="0">
                  <a:pos x="371" y="0"/>
                </a:cxn>
              </a:cxnLst>
              <a:rect l="0" t="0" r="r" b="b"/>
              <a:pathLst>
                <a:path w="371" h="16">
                  <a:moveTo>
                    <a:pt x="0" y="16"/>
                  </a:moveTo>
                  <a:lnTo>
                    <a:pt x="0" y="0"/>
                  </a:lnTo>
                  <a:lnTo>
                    <a:pt x="371"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7" name="Rectangle 36"/>
            <p:cNvSpPr>
              <a:spLocks noChangeArrowheads="1"/>
            </p:cNvSpPr>
            <p:nvPr/>
          </p:nvSpPr>
          <p:spPr bwMode="auto">
            <a:xfrm>
              <a:off x="3573463" y="409575"/>
              <a:ext cx="23308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CECT12765</a:t>
              </a:r>
              <a:endParaRPr kumimoji="0" lang="fr-FR" sz="300" b="0" i="0" u="none" strike="noStrike" cap="none" normalizeH="0" baseline="0" dirty="0" smtClean="0">
                <a:ln>
                  <a:noFill/>
                </a:ln>
                <a:solidFill>
                  <a:schemeClr val="tx1"/>
                </a:solidFill>
                <a:effectLst/>
                <a:latin typeface="Arial" pitchFamily="34" charset="0"/>
              </a:endParaRPr>
            </a:p>
          </p:txBody>
        </p:sp>
        <p:sp>
          <p:nvSpPr>
            <p:cNvPr id="148" name="Freeform 37"/>
            <p:cNvSpPr>
              <a:spLocks/>
            </p:cNvSpPr>
            <p:nvPr/>
          </p:nvSpPr>
          <p:spPr bwMode="auto">
            <a:xfrm>
              <a:off x="3009901" y="430213"/>
              <a:ext cx="561975" cy="14288"/>
            </a:xfrm>
            <a:custGeom>
              <a:avLst/>
              <a:gdLst/>
              <a:ahLst/>
              <a:cxnLst>
                <a:cxn ang="0">
                  <a:pos x="0" y="9"/>
                </a:cxn>
                <a:cxn ang="0">
                  <a:pos x="0" y="0"/>
                </a:cxn>
                <a:cxn ang="0">
                  <a:pos x="354" y="0"/>
                </a:cxn>
              </a:cxnLst>
              <a:rect l="0" t="0" r="r" b="b"/>
              <a:pathLst>
                <a:path w="354" h="9">
                  <a:moveTo>
                    <a:pt x="0" y="9"/>
                  </a:moveTo>
                  <a:lnTo>
                    <a:pt x="0" y="0"/>
                  </a:lnTo>
                  <a:lnTo>
                    <a:pt x="354"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0" name="Rectangle 38"/>
            <p:cNvSpPr>
              <a:spLocks noChangeArrowheads="1"/>
            </p:cNvSpPr>
            <p:nvPr/>
          </p:nvSpPr>
          <p:spPr bwMode="auto">
            <a:xfrm>
              <a:off x="3497263" y="444500"/>
              <a:ext cx="23945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a:cs typeface="Arial"/>
                </a:rPr>
                <a:t>     F25-  c ord</a:t>
              </a:r>
              <a:endParaRPr kumimoji="0" lang="fr-FR" sz="300" b="0" i="0" u="none" strike="noStrike" cap="none" normalizeH="0" baseline="0" dirty="0" smtClean="0">
                <a:ln>
                  <a:noFill/>
                </a:ln>
                <a:solidFill>
                  <a:schemeClr val="tx1"/>
                </a:solidFill>
                <a:effectLst/>
                <a:latin typeface="Arial"/>
                <a:cs typeface="Arial"/>
              </a:endParaRPr>
            </a:p>
          </p:txBody>
        </p:sp>
        <p:sp>
          <p:nvSpPr>
            <p:cNvPr id="151" name="Freeform 39"/>
            <p:cNvSpPr>
              <a:spLocks/>
            </p:cNvSpPr>
            <p:nvPr/>
          </p:nvSpPr>
          <p:spPr bwMode="auto">
            <a:xfrm>
              <a:off x="3009901" y="449263"/>
              <a:ext cx="485775" cy="15875"/>
            </a:xfrm>
            <a:custGeom>
              <a:avLst/>
              <a:gdLst/>
              <a:ahLst/>
              <a:cxnLst>
                <a:cxn ang="0">
                  <a:pos x="0" y="0"/>
                </a:cxn>
                <a:cxn ang="0">
                  <a:pos x="0" y="10"/>
                </a:cxn>
                <a:cxn ang="0">
                  <a:pos x="306" y="10"/>
                </a:cxn>
              </a:cxnLst>
              <a:rect l="0" t="0" r="r" b="b"/>
              <a:pathLst>
                <a:path w="306" h="10">
                  <a:moveTo>
                    <a:pt x="0" y="0"/>
                  </a:moveTo>
                  <a:lnTo>
                    <a:pt x="0" y="10"/>
                  </a:lnTo>
                  <a:lnTo>
                    <a:pt x="306" y="1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2" name="Freeform 40"/>
            <p:cNvSpPr>
              <a:spLocks/>
            </p:cNvSpPr>
            <p:nvPr/>
          </p:nvSpPr>
          <p:spPr bwMode="auto">
            <a:xfrm>
              <a:off x="2873376" y="423863"/>
              <a:ext cx="136525" cy="23813"/>
            </a:xfrm>
            <a:custGeom>
              <a:avLst/>
              <a:gdLst/>
              <a:ahLst/>
              <a:cxnLst>
                <a:cxn ang="0">
                  <a:pos x="0" y="0"/>
                </a:cxn>
                <a:cxn ang="0">
                  <a:pos x="0" y="15"/>
                </a:cxn>
                <a:cxn ang="0">
                  <a:pos x="86" y="15"/>
                </a:cxn>
              </a:cxnLst>
              <a:rect l="0" t="0" r="r" b="b"/>
              <a:pathLst>
                <a:path w="86" h="15">
                  <a:moveTo>
                    <a:pt x="0" y="0"/>
                  </a:moveTo>
                  <a:lnTo>
                    <a:pt x="0" y="15"/>
                  </a:lnTo>
                  <a:lnTo>
                    <a:pt x="86" y="15"/>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4" name="Freeform 41"/>
            <p:cNvSpPr>
              <a:spLocks/>
            </p:cNvSpPr>
            <p:nvPr/>
          </p:nvSpPr>
          <p:spPr bwMode="auto">
            <a:xfrm>
              <a:off x="2801938" y="357188"/>
              <a:ext cx="71438" cy="63500"/>
            </a:xfrm>
            <a:custGeom>
              <a:avLst/>
              <a:gdLst/>
              <a:ahLst/>
              <a:cxnLst>
                <a:cxn ang="0">
                  <a:pos x="0" y="0"/>
                </a:cxn>
                <a:cxn ang="0">
                  <a:pos x="0" y="40"/>
                </a:cxn>
                <a:cxn ang="0">
                  <a:pos x="45" y="40"/>
                </a:cxn>
              </a:cxnLst>
              <a:rect l="0" t="0" r="r" b="b"/>
              <a:pathLst>
                <a:path w="45" h="40">
                  <a:moveTo>
                    <a:pt x="0" y="0"/>
                  </a:moveTo>
                  <a:lnTo>
                    <a:pt x="0" y="40"/>
                  </a:lnTo>
                  <a:lnTo>
                    <a:pt x="45" y="4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5" name="Freeform 42"/>
            <p:cNvSpPr>
              <a:spLocks/>
            </p:cNvSpPr>
            <p:nvPr/>
          </p:nvSpPr>
          <p:spPr bwMode="auto">
            <a:xfrm>
              <a:off x="2771776" y="355600"/>
              <a:ext cx="30163" cy="149225"/>
            </a:xfrm>
            <a:custGeom>
              <a:avLst/>
              <a:gdLst/>
              <a:ahLst/>
              <a:cxnLst>
                <a:cxn ang="0">
                  <a:pos x="0" y="94"/>
                </a:cxn>
                <a:cxn ang="0">
                  <a:pos x="0" y="0"/>
                </a:cxn>
                <a:cxn ang="0">
                  <a:pos x="19" y="0"/>
                </a:cxn>
              </a:cxnLst>
              <a:rect l="0" t="0" r="r" b="b"/>
              <a:pathLst>
                <a:path w="19" h="94">
                  <a:moveTo>
                    <a:pt x="0" y="94"/>
                  </a:moveTo>
                  <a:lnTo>
                    <a:pt x="0" y="0"/>
                  </a:lnTo>
                  <a:lnTo>
                    <a:pt x="19"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98" name="Rectangle 43"/>
            <p:cNvSpPr>
              <a:spLocks noChangeArrowheads="1"/>
            </p:cNvSpPr>
            <p:nvPr/>
          </p:nvSpPr>
          <p:spPr bwMode="auto">
            <a:xfrm>
              <a:off x="3416301" y="471600"/>
              <a:ext cx="1604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16.29</a:t>
              </a:r>
              <a:endParaRPr kumimoji="0" lang="fr-FR" sz="300" b="0" i="0" u="none" strike="noStrike" cap="none" normalizeH="0" baseline="0" dirty="0" smtClean="0">
                <a:ln>
                  <a:noFill/>
                </a:ln>
                <a:solidFill>
                  <a:schemeClr val="tx1"/>
                </a:solidFill>
                <a:effectLst/>
                <a:latin typeface="Arial" pitchFamily="34" charset="0"/>
              </a:endParaRPr>
            </a:p>
          </p:txBody>
        </p:sp>
        <p:sp>
          <p:nvSpPr>
            <p:cNvPr id="220" name="Freeform 44"/>
            <p:cNvSpPr>
              <a:spLocks/>
            </p:cNvSpPr>
            <p:nvPr/>
          </p:nvSpPr>
          <p:spPr bwMode="auto">
            <a:xfrm>
              <a:off x="3413126" y="500063"/>
              <a:ext cx="1588" cy="15875"/>
            </a:xfrm>
            <a:custGeom>
              <a:avLst/>
              <a:gdLst/>
              <a:ahLst/>
              <a:cxnLst>
                <a:cxn ang="0">
                  <a:pos x="0" y="10"/>
                </a:cxn>
                <a:cxn ang="0">
                  <a:pos x="0" y="0"/>
                </a:cxn>
                <a:cxn ang="0">
                  <a:pos x="0" y="0"/>
                </a:cxn>
              </a:cxnLst>
              <a:rect l="0" t="0" r="r" b="b"/>
              <a:pathLst>
                <a:path h="10">
                  <a:moveTo>
                    <a:pt x="0" y="10"/>
                  </a:moveTo>
                  <a:lnTo>
                    <a:pt x="0" y="0"/>
                  </a:lnTo>
                  <a:lnTo>
                    <a:pt x="0"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1" name="Rectangle 45"/>
            <p:cNvSpPr>
              <a:spLocks noChangeArrowheads="1"/>
            </p:cNvSpPr>
            <p:nvPr/>
          </p:nvSpPr>
          <p:spPr bwMode="auto">
            <a:xfrm>
              <a:off x="3416301" y="515938"/>
              <a:ext cx="13899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7.7</a:t>
              </a:r>
              <a:endParaRPr kumimoji="0" lang="fr-FR" sz="300" b="0" i="0" u="none" strike="noStrike" cap="none" normalizeH="0" baseline="0" dirty="0" smtClean="0">
                <a:ln>
                  <a:noFill/>
                </a:ln>
                <a:solidFill>
                  <a:schemeClr val="tx1"/>
                </a:solidFill>
                <a:effectLst/>
                <a:latin typeface="Arial" pitchFamily="34" charset="0"/>
              </a:endParaRPr>
            </a:p>
          </p:txBody>
        </p:sp>
        <p:sp>
          <p:nvSpPr>
            <p:cNvPr id="222" name="Freeform 46"/>
            <p:cNvSpPr>
              <a:spLocks/>
            </p:cNvSpPr>
            <p:nvPr/>
          </p:nvSpPr>
          <p:spPr bwMode="auto">
            <a:xfrm>
              <a:off x="3413126" y="520700"/>
              <a:ext cx="1588" cy="14288"/>
            </a:xfrm>
            <a:custGeom>
              <a:avLst/>
              <a:gdLst/>
              <a:ahLst/>
              <a:cxnLst>
                <a:cxn ang="0">
                  <a:pos x="0" y="0"/>
                </a:cxn>
                <a:cxn ang="0">
                  <a:pos x="0" y="9"/>
                </a:cxn>
                <a:cxn ang="0">
                  <a:pos x="0" y="9"/>
                </a:cxn>
              </a:cxnLst>
              <a:rect l="0" t="0" r="r" b="b"/>
              <a:pathLst>
                <a:path h="9">
                  <a:moveTo>
                    <a:pt x="0" y="0"/>
                  </a:moveTo>
                  <a:lnTo>
                    <a:pt x="0" y="9"/>
                  </a:lnTo>
                  <a:lnTo>
                    <a:pt x="0" y="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3" name="Rectangle 47"/>
            <p:cNvSpPr>
              <a:spLocks noChangeArrowheads="1"/>
            </p:cNvSpPr>
            <p:nvPr/>
          </p:nvSpPr>
          <p:spPr bwMode="auto">
            <a:xfrm>
              <a:off x="3416301" y="550863"/>
              <a:ext cx="14684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11.2</a:t>
              </a:r>
              <a:endParaRPr kumimoji="0" lang="fr-FR" sz="300" b="0" i="0" u="none" strike="noStrike" cap="none" normalizeH="0" baseline="0" dirty="0" smtClean="0">
                <a:ln>
                  <a:noFill/>
                </a:ln>
                <a:solidFill>
                  <a:schemeClr val="tx1"/>
                </a:solidFill>
                <a:effectLst/>
                <a:latin typeface="Arial" pitchFamily="34" charset="0"/>
              </a:endParaRPr>
            </a:p>
          </p:txBody>
        </p:sp>
        <p:sp>
          <p:nvSpPr>
            <p:cNvPr id="224" name="Freeform 48"/>
            <p:cNvSpPr>
              <a:spLocks/>
            </p:cNvSpPr>
            <p:nvPr/>
          </p:nvSpPr>
          <p:spPr bwMode="auto">
            <a:xfrm>
              <a:off x="3413126" y="538163"/>
              <a:ext cx="1588" cy="31750"/>
            </a:xfrm>
            <a:custGeom>
              <a:avLst/>
              <a:gdLst/>
              <a:ahLst/>
              <a:cxnLst>
                <a:cxn ang="0">
                  <a:pos x="0" y="0"/>
                </a:cxn>
                <a:cxn ang="0">
                  <a:pos x="0" y="20"/>
                </a:cxn>
                <a:cxn ang="0">
                  <a:pos x="0" y="20"/>
                </a:cxn>
              </a:cxnLst>
              <a:rect l="0" t="0" r="r" b="b"/>
              <a:pathLst>
                <a:path h="20">
                  <a:moveTo>
                    <a:pt x="0" y="0"/>
                  </a:moveTo>
                  <a:lnTo>
                    <a:pt x="0" y="20"/>
                  </a:lnTo>
                  <a:lnTo>
                    <a:pt x="0" y="2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5" name="Line 49"/>
            <p:cNvSpPr>
              <a:spLocks noChangeShapeType="1"/>
            </p:cNvSpPr>
            <p:nvPr/>
          </p:nvSpPr>
          <p:spPr bwMode="auto">
            <a:xfrm>
              <a:off x="3413126" y="500063"/>
              <a:ext cx="1588" cy="33338"/>
            </a:xfrm>
            <a:prstGeom prst="line">
              <a:avLst/>
            </a:pr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6" name="Freeform 50"/>
            <p:cNvSpPr>
              <a:spLocks/>
            </p:cNvSpPr>
            <p:nvPr/>
          </p:nvSpPr>
          <p:spPr bwMode="auto">
            <a:xfrm>
              <a:off x="3282951" y="534988"/>
              <a:ext cx="130175" cy="33338"/>
            </a:xfrm>
            <a:custGeom>
              <a:avLst/>
              <a:gdLst/>
              <a:ahLst/>
              <a:cxnLst>
                <a:cxn ang="0">
                  <a:pos x="0" y="21"/>
                </a:cxn>
                <a:cxn ang="0">
                  <a:pos x="0" y="0"/>
                </a:cxn>
                <a:cxn ang="0">
                  <a:pos x="82" y="0"/>
                </a:cxn>
              </a:cxnLst>
              <a:rect l="0" t="0" r="r" b="b"/>
              <a:pathLst>
                <a:path w="82" h="21">
                  <a:moveTo>
                    <a:pt x="0" y="21"/>
                  </a:moveTo>
                  <a:lnTo>
                    <a:pt x="0" y="0"/>
                  </a:lnTo>
                  <a:lnTo>
                    <a:pt x="82"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7" name="Rectangle 51"/>
            <p:cNvSpPr>
              <a:spLocks noChangeArrowheads="1"/>
            </p:cNvSpPr>
            <p:nvPr/>
          </p:nvSpPr>
          <p:spPr bwMode="auto">
            <a:xfrm>
              <a:off x="3414713" y="585788"/>
              <a:ext cx="14969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8.21</a:t>
              </a:r>
              <a:endParaRPr kumimoji="0" lang="fr-FR" sz="300" b="0" i="0" u="none" strike="noStrike" cap="none" normalizeH="0" baseline="0" dirty="0" smtClean="0">
                <a:ln>
                  <a:noFill/>
                </a:ln>
                <a:solidFill>
                  <a:schemeClr val="tx1"/>
                </a:solidFill>
                <a:effectLst/>
                <a:latin typeface="Arial" pitchFamily="34" charset="0"/>
              </a:endParaRPr>
            </a:p>
          </p:txBody>
        </p:sp>
        <p:sp>
          <p:nvSpPr>
            <p:cNvPr id="228" name="Freeform 52"/>
            <p:cNvSpPr>
              <a:spLocks/>
            </p:cNvSpPr>
            <p:nvPr/>
          </p:nvSpPr>
          <p:spPr bwMode="auto">
            <a:xfrm>
              <a:off x="3282951" y="573088"/>
              <a:ext cx="130175" cy="33338"/>
            </a:xfrm>
            <a:custGeom>
              <a:avLst/>
              <a:gdLst/>
              <a:ahLst/>
              <a:cxnLst>
                <a:cxn ang="0">
                  <a:pos x="0" y="0"/>
                </a:cxn>
                <a:cxn ang="0">
                  <a:pos x="0" y="21"/>
                </a:cxn>
                <a:cxn ang="0">
                  <a:pos x="82" y="21"/>
                </a:cxn>
              </a:cxnLst>
              <a:rect l="0" t="0" r="r" b="b"/>
              <a:pathLst>
                <a:path w="82" h="21">
                  <a:moveTo>
                    <a:pt x="0" y="0"/>
                  </a:moveTo>
                  <a:lnTo>
                    <a:pt x="0" y="21"/>
                  </a:lnTo>
                  <a:lnTo>
                    <a:pt x="82" y="21"/>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9" name="Freeform 53"/>
            <p:cNvSpPr>
              <a:spLocks/>
            </p:cNvSpPr>
            <p:nvPr/>
          </p:nvSpPr>
          <p:spPr bwMode="auto">
            <a:xfrm>
              <a:off x="3013076" y="569913"/>
              <a:ext cx="269875" cy="33338"/>
            </a:xfrm>
            <a:custGeom>
              <a:avLst/>
              <a:gdLst/>
              <a:ahLst/>
              <a:cxnLst>
                <a:cxn ang="0">
                  <a:pos x="0" y="21"/>
                </a:cxn>
                <a:cxn ang="0">
                  <a:pos x="0" y="0"/>
                </a:cxn>
                <a:cxn ang="0">
                  <a:pos x="170" y="0"/>
                </a:cxn>
              </a:cxnLst>
              <a:rect l="0" t="0" r="r" b="b"/>
              <a:pathLst>
                <a:path w="170" h="21">
                  <a:moveTo>
                    <a:pt x="0" y="21"/>
                  </a:moveTo>
                  <a:lnTo>
                    <a:pt x="0" y="0"/>
                  </a:lnTo>
                  <a:lnTo>
                    <a:pt x="170"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0" name="Rectangle 54"/>
            <p:cNvSpPr>
              <a:spLocks noChangeArrowheads="1"/>
            </p:cNvSpPr>
            <p:nvPr/>
          </p:nvSpPr>
          <p:spPr bwMode="auto">
            <a:xfrm>
              <a:off x="3449638" y="620713"/>
              <a:ext cx="14684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11.3</a:t>
              </a:r>
              <a:endParaRPr kumimoji="0" lang="fr-FR" sz="300" b="0" i="0" u="none" strike="noStrike" cap="none" normalizeH="0" baseline="0" dirty="0" smtClean="0">
                <a:ln>
                  <a:noFill/>
                </a:ln>
                <a:solidFill>
                  <a:schemeClr val="tx1"/>
                </a:solidFill>
                <a:effectLst/>
                <a:latin typeface="Arial" pitchFamily="34" charset="0"/>
              </a:endParaRPr>
            </a:p>
          </p:txBody>
        </p:sp>
        <p:sp>
          <p:nvSpPr>
            <p:cNvPr id="231" name="Freeform 55"/>
            <p:cNvSpPr>
              <a:spLocks/>
            </p:cNvSpPr>
            <p:nvPr/>
          </p:nvSpPr>
          <p:spPr bwMode="auto">
            <a:xfrm>
              <a:off x="3013076" y="608013"/>
              <a:ext cx="433388" cy="33338"/>
            </a:xfrm>
            <a:custGeom>
              <a:avLst/>
              <a:gdLst/>
              <a:ahLst/>
              <a:cxnLst>
                <a:cxn ang="0">
                  <a:pos x="0" y="0"/>
                </a:cxn>
                <a:cxn ang="0">
                  <a:pos x="0" y="21"/>
                </a:cxn>
                <a:cxn ang="0">
                  <a:pos x="273" y="21"/>
                </a:cxn>
              </a:cxnLst>
              <a:rect l="0" t="0" r="r" b="b"/>
              <a:pathLst>
                <a:path w="273" h="21">
                  <a:moveTo>
                    <a:pt x="0" y="0"/>
                  </a:moveTo>
                  <a:lnTo>
                    <a:pt x="0" y="21"/>
                  </a:lnTo>
                  <a:lnTo>
                    <a:pt x="273" y="21"/>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2" name="Freeform 56"/>
            <p:cNvSpPr>
              <a:spLocks/>
            </p:cNvSpPr>
            <p:nvPr/>
          </p:nvSpPr>
          <p:spPr bwMode="auto">
            <a:xfrm>
              <a:off x="2801938" y="606425"/>
              <a:ext cx="211138" cy="49213"/>
            </a:xfrm>
            <a:custGeom>
              <a:avLst/>
              <a:gdLst/>
              <a:ahLst/>
              <a:cxnLst>
                <a:cxn ang="0">
                  <a:pos x="0" y="31"/>
                </a:cxn>
                <a:cxn ang="0">
                  <a:pos x="0" y="0"/>
                </a:cxn>
                <a:cxn ang="0">
                  <a:pos x="133" y="0"/>
                </a:cxn>
              </a:cxnLst>
              <a:rect l="0" t="0" r="r" b="b"/>
              <a:pathLst>
                <a:path w="133" h="31">
                  <a:moveTo>
                    <a:pt x="0" y="31"/>
                  </a:moveTo>
                  <a:lnTo>
                    <a:pt x="0" y="0"/>
                  </a:lnTo>
                  <a:lnTo>
                    <a:pt x="133"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3" name="Rectangle 57"/>
            <p:cNvSpPr>
              <a:spLocks noChangeArrowheads="1"/>
            </p:cNvSpPr>
            <p:nvPr/>
          </p:nvSpPr>
          <p:spPr bwMode="auto">
            <a:xfrm>
              <a:off x="3524251" y="657225"/>
              <a:ext cx="14969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9.12</a:t>
              </a:r>
              <a:endParaRPr kumimoji="0" lang="fr-FR" sz="300" b="0" i="0" u="none" strike="noStrike" cap="none" normalizeH="0" baseline="0" dirty="0" smtClean="0">
                <a:ln>
                  <a:noFill/>
                </a:ln>
                <a:solidFill>
                  <a:schemeClr val="tx1"/>
                </a:solidFill>
                <a:effectLst/>
                <a:latin typeface="Arial" pitchFamily="34" charset="0"/>
              </a:endParaRPr>
            </a:p>
          </p:txBody>
        </p:sp>
        <p:sp>
          <p:nvSpPr>
            <p:cNvPr id="234" name="Freeform 58"/>
            <p:cNvSpPr>
              <a:spLocks/>
            </p:cNvSpPr>
            <p:nvPr/>
          </p:nvSpPr>
          <p:spPr bwMode="auto">
            <a:xfrm>
              <a:off x="2830513" y="676275"/>
              <a:ext cx="690563" cy="31750"/>
            </a:xfrm>
            <a:custGeom>
              <a:avLst/>
              <a:gdLst/>
              <a:ahLst/>
              <a:cxnLst>
                <a:cxn ang="0">
                  <a:pos x="0" y="20"/>
                </a:cxn>
                <a:cxn ang="0">
                  <a:pos x="0" y="0"/>
                </a:cxn>
                <a:cxn ang="0">
                  <a:pos x="435" y="0"/>
                </a:cxn>
              </a:cxnLst>
              <a:rect l="0" t="0" r="r" b="b"/>
              <a:pathLst>
                <a:path w="435" h="20">
                  <a:moveTo>
                    <a:pt x="0" y="20"/>
                  </a:moveTo>
                  <a:lnTo>
                    <a:pt x="0" y="0"/>
                  </a:lnTo>
                  <a:lnTo>
                    <a:pt x="435"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5" name="Rectangle 59"/>
            <p:cNvSpPr>
              <a:spLocks noChangeArrowheads="1"/>
            </p:cNvSpPr>
            <p:nvPr/>
          </p:nvSpPr>
          <p:spPr bwMode="auto">
            <a:xfrm>
              <a:off x="3460751" y="692150"/>
              <a:ext cx="11757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III</a:t>
              </a:r>
              <a:endParaRPr kumimoji="0" lang="fr-FR" sz="300" b="0" i="0" u="none" strike="noStrike" cap="none" normalizeH="0" baseline="0" smtClean="0">
                <a:ln>
                  <a:noFill/>
                </a:ln>
                <a:solidFill>
                  <a:schemeClr val="tx1"/>
                </a:solidFill>
                <a:effectLst/>
                <a:latin typeface="Arial" pitchFamily="34" charset="0"/>
              </a:endParaRPr>
            </a:p>
          </p:txBody>
        </p:sp>
        <p:sp>
          <p:nvSpPr>
            <p:cNvPr id="236" name="Freeform 60"/>
            <p:cNvSpPr>
              <a:spLocks/>
            </p:cNvSpPr>
            <p:nvPr/>
          </p:nvSpPr>
          <p:spPr bwMode="auto">
            <a:xfrm>
              <a:off x="2957513" y="711200"/>
              <a:ext cx="501650" cy="31750"/>
            </a:xfrm>
            <a:custGeom>
              <a:avLst/>
              <a:gdLst/>
              <a:ahLst/>
              <a:cxnLst>
                <a:cxn ang="0">
                  <a:pos x="0" y="20"/>
                </a:cxn>
                <a:cxn ang="0">
                  <a:pos x="0" y="0"/>
                </a:cxn>
                <a:cxn ang="0">
                  <a:pos x="316" y="0"/>
                </a:cxn>
              </a:cxnLst>
              <a:rect l="0" t="0" r="r" b="b"/>
              <a:pathLst>
                <a:path w="316" h="20">
                  <a:moveTo>
                    <a:pt x="0" y="20"/>
                  </a:moveTo>
                  <a:lnTo>
                    <a:pt x="0" y="0"/>
                  </a:lnTo>
                  <a:lnTo>
                    <a:pt x="316"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37" name="Rectangle 61"/>
            <p:cNvSpPr>
              <a:spLocks noChangeArrowheads="1"/>
            </p:cNvSpPr>
            <p:nvPr/>
          </p:nvSpPr>
          <p:spPr bwMode="auto">
            <a:xfrm>
              <a:off x="3417888" y="727075"/>
              <a:ext cx="1604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17.29</a:t>
              </a:r>
              <a:endParaRPr kumimoji="0" lang="fr-FR" sz="300" b="0" i="0" u="none" strike="noStrike" cap="none" normalizeH="0" baseline="0" dirty="0" smtClean="0">
                <a:ln>
                  <a:noFill/>
                </a:ln>
                <a:solidFill>
                  <a:schemeClr val="tx1"/>
                </a:solidFill>
                <a:effectLst/>
                <a:latin typeface="Arial" pitchFamily="34" charset="0"/>
              </a:endParaRPr>
            </a:p>
          </p:txBody>
        </p:sp>
        <p:sp>
          <p:nvSpPr>
            <p:cNvPr id="238" name="Freeform 62"/>
            <p:cNvSpPr>
              <a:spLocks/>
            </p:cNvSpPr>
            <p:nvPr/>
          </p:nvSpPr>
          <p:spPr bwMode="auto">
            <a:xfrm>
              <a:off x="3059113" y="746125"/>
              <a:ext cx="357188" cy="31750"/>
            </a:xfrm>
            <a:custGeom>
              <a:avLst/>
              <a:gdLst/>
              <a:ahLst/>
              <a:cxnLst>
                <a:cxn ang="0">
                  <a:pos x="0" y="20"/>
                </a:cxn>
                <a:cxn ang="0">
                  <a:pos x="0" y="0"/>
                </a:cxn>
                <a:cxn ang="0">
                  <a:pos x="225" y="0"/>
                </a:cxn>
              </a:cxnLst>
              <a:rect l="0" t="0" r="r" b="b"/>
              <a:pathLst>
                <a:path w="225" h="20">
                  <a:moveTo>
                    <a:pt x="0" y="20"/>
                  </a:moveTo>
                  <a:lnTo>
                    <a:pt x="0" y="0"/>
                  </a:lnTo>
                  <a:lnTo>
                    <a:pt x="225"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39" name="Rectangle 63"/>
            <p:cNvSpPr>
              <a:spLocks noChangeArrowheads="1"/>
            </p:cNvSpPr>
            <p:nvPr/>
          </p:nvSpPr>
          <p:spPr bwMode="auto">
            <a:xfrm>
              <a:off x="3429000" y="755576"/>
              <a:ext cx="20098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UCD580</a:t>
              </a:r>
              <a:endParaRPr kumimoji="0" lang="fr-FR" sz="300" b="0" i="0" u="none" strike="noStrike" cap="none" normalizeH="0" baseline="0" dirty="0" smtClean="0">
                <a:ln>
                  <a:noFill/>
                </a:ln>
                <a:solidFill>
                  <a:schemeClr val="tx1"/>
                </a:solidFill>
                <a:effectLst/>
                <a:latin typeface="Arial" pitchFamily="34" charset="0"/>
              </a:endParaRPr>
            </a:p>
          </p:txBody>
        </p:sp>
        <p:sp>
          <p:nvSpPr>
            <p:cNvPr id="240" name="Freeform 64"/>
            <p:cNvSpPr>
              <a:spLocks/>
            </p:cNvSpPr>
            <p:nvPr/>
          </p:nvSpPr>
          <p:spPr bwMode="auto">
            <a:xfrm>
              <a:off x="3124201" y="782638"/>
              <a:ext cx="292100" cy="26988"/>
            </a:xfrm>
            <a:custGeom>
              <a:avLst/>
              <a:gdLst/>
              <a:ahLst/>
              <a:cxnLst>
                <a:cxn ang="0">
                  <a:pos x="0" y="17"/>
                </a:cxn>
                <a:cxn ang="0">
                  <a:pos x="0" y="0"/>
                </a:cxn>
                <a:cxn ang="0">
                  <a:pos x="184" y="0"/>
                </a:cxn>
              </a:cxnLst>
              <a:rect l="0" t="0" r="r" b="b"/>
              <a:pathLst>
                <a:path w="184" h="17">
                  <a:moveTo>
                    <a:pt x="0" y="17"/>
                  </a:moveTo>
                  <a:lnTo>
                    <a:pt x="0" y="0"/>
                  </a:lnTo>
                  <a:lnTo>
                    <a:pt x="184"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41" name="Rectangle 65"/>
            <p:cNvSpPr>
              <a:spLocks noChangeArrowheads="1"/>
            </p:cNvSpPr>
            <p:nvPr/>
          </p:nvSpPr>
          <p:spPr bwMode="auto">
            <a:xfrm>
              <a:off x="3424238" y="798513"/>
              <a:ext cx="13254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X</a:t>
              </a:r>
              <a:endParaRPr kumimoji="0" lang="fr-FR" sz="300" b="0" i="0" u="none" strike="noStrike" cap="none" normalizeH="0" baseline="0" dirty="0" smtClean="0">
                <a:ln>
                  <a:noFill/>
                </a:ln>
                <a:solidFill>
                  <a:schemeClr val="tx1"/>
                </a:solidFill>
                <a:effectLst/>
                <a:latin typeface="Arial" pitchFamily="34" charset="0"/>
              </a:endParaRPr>
            </a:p>
          </p:txBody>
        </p:sp>
        <p:sp>
          <p:nvSpPr>
            <p:cNvPr id="242" name="Freeform 66"/>
            <p:cNvSpPr>
              <a:spLocks/>
            </p:cNvSpPr>
            <p:nvPr/>
          </p:nvSpPr>
          <p:spPr bwMode="auto">
            <a:xfrm>
              <a:off x="3349626" y="817563"/>
              <a:ext cx="73025" cy="23813"/>
            </a:xfrm>
            <a:custGeom>
              <a:avLst/>
              <a:gdLst/>
              <a:ahLst/>
              <a:cxnLst>
                <a:cxn ang="0">
                  <a:pos x="0" y="15"/>
                </a:cxn>
                <a:cxn ang="0">
                  <a:pos x="0" y="0"/>
                </a:cxn>
                <a:cxn ang="0">
                  <a:pos x="46" y="0"/>
                </a:cxn>
              </a:cxnLst>
              <a:rect l="0" t="0" r="r" b="b"/>
              <a:pathLst>
                <a:path w="46" h="15">
                  <a:moveTo>
                    <a:pt x="0" y="15"/>
                  </a:moveTo>
                  <a:lnTo>
                    <a:pt x="0" y="0"/>
                  </a:lnTo>
                  <a:lnTo>
                    <a:pt x="46"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43" name="Rectangle 67"/>
            <p:cNvSpPr>
              <a:spLocks noChangeArrowheads="1"/>
            </p:cNvSpPr>
            <p:nvPr/>
          </p:nvSpPr>
          <p:spPr bwMode="auto">
            <a:xfrm>
              <a:off x="3424238" y="833438"/>
              <a:ext cx="14752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XVIII</a:t>
              </a:r>
              <a:endParaRPr kumimoji="0" lang="fr-FR" sz="300" b="0" i="0" u="none" strike="noStrike" cap="none" normalizeH="0" baseline="0" dirty="0" smtClean="0">
                <a:ln>
                  <a:noFill/>
                </a:ln>
                <a:solidFill>
                  <a:schemeClr val="tx1"/>
                </a:solidFill>
                <a:effectLst/>
                <a:latin typeface="Arial" pitchFamily="34" charset="0"/>
              </a:endParaRPr>
            </a:p>
          </p:txBody>
        </p:sp>
        <p:sp>
          <p:nvSpPr>
            <p:cNvPr id="244" name="Freeform 68"/>
            <p:cNvSpPr>
              <a:spLocks/>
            </p:cNvSpPr>
            <p:nvPr/>
          </p:nvSpPr>
          <p:spPr bwMode="auto">
            <a:xfrm>
              <a:off x="3384551" y="852488"/>
              <a:ext cx="38100" cy="15875"/>
            </a:xfrm>
            <a:custGeom>
              <a:avLst/>
              <a:gdLst/>
              <a:ahLst/>
              <a:cxnLst>
                <a:cxn ang="0">
                  <a:pos x="0" y="10"/>
                </a:cxn>
                <a:cxn ang="0">
                  <a:pos x="0" y="0"/>
                </a:cxn>
                <a:cxn ang="0">
                  <a:pos x="24" y="0"/>
                </a:cxn>
              </a:cxnLst>
              <a:rect l="0" t="0" r="r" b="b"/>
              <a:pathLst>
                <a:path w="24" h="10">
                  <a:moveTo>
                    <a:pt x="0" y="10"/>
                  </a:moveTo>
                  <a:lnTo>
                    <a:pt x="0" y="0"/>
                  </a:lnTo>
                  <a:lnTo>
                    <a:pt x="24"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45" name="Rectangle 69"/>
            <p:cNvSpPr>
              <a:spLocks noChangeArrowheads="1"/>
            </p:cNvSpPr>
            <p:nvPr/>
          </p:nvSpPr>
          <p:spPr bwMode="auto">
            <a:xfrm>
              <a:off x="3425826" y="868363"/>
              <a:ext cx="13254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VIII</a:t>
              </a:r>
              <a:endParaRPr kumimoji="0" lang="fr-FR" sz="300" b="0" i="0" u="none" strike="noStrike" cap="none" normalizeH="0" baseline="0" dirty="0" smtClean="0">
                <a:ln>
                  <a:noFill/>
                </a:ln>
                <a:solidFill>
                  <a:schemeClr val="tx1"/>
                </a:solidFill>
                <a:effectLst/>
                <a:latin typeface="Arial" pitchFamily="34" charset="0"/>
              </a:endParaRPr>
            </a:p>
          </p:txBody>
        </p:sp>
        <p:sp>
          <p:nvSpPr>
            <p:cNvPr id="246" name="Freeform 70"/>
            <p:cNvSpPr>
              <a:spLocks/>
            </p:cNvSpPr>
            <p:nvPr/>
          </p:nvSpPr>
          <p:spPr bwMode="auto">
            <a:xfrm>
              <a:off x="3384551" y="873125"/>
              <a:ext cx="39688" cy="14288"/>
            </a:xfrm>
            <a:custGeom>
              <a:avLst/>
              <a:gdLst/>
              <a:ahLst/>
              <a:cxnLst>
                <a:cxn ang="0">
                  <a:pos x="0" y="0"/>
                </a:cxn>
                <a:cxn ang="0">
                  <a:pos x="0" y="9"/>
                </a:cxn>
                <a:cxn ang="0">
                  <a:pos x="25" y="9"/>
                </a:cxn>
              </a:cxnLst>
              <a:rect l="0" t="0" r="r" b="b"/>
              <a:pathLst>
                <a:path w="25" h="9">
                  <a:moveTo>
                    <a:pt x="0" y="0"/>
                  </a:moveTo>
                  <a:lnTo>
                    <a:pt x="0" y="9"/>
                  </a:lnTo>
                  <a:lnTo>
                    <a:pt x="25" y="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47" name="Freeform 71"/>
            <p:cNvSpPr>
              <a:spLocks/>
            </p:cNvSpPr>
            <p:nvPr/>
          </p:nvSpPr>
          <p:spPr bwMode="auto">
            <a:xfrm>
              <a:off x="3349626" y="846138"/>
              <a:ext cx="34925" cy="23813"/>
            </a:xfrm>
            <a:custGeom>
              <a:avLst/>
              <a:gdLst/>
              <a:ahLst/>
              <a:cxnLst>
                <a:cxn ang="0">
                  <a:pos x="0" y="0"/>
                </a:cxn>
                <a:cxn ang="0">
                  <a:pos x="0" y="15"/>
                </a:cxn>
                <a:cxn ang="0">
                  <a:pos x="22" y="15"/>
                </a:cxn>
              </a:cxnLst>
              <a:rect l="0" t="0" r="r" b="b"/>
              <a:pathLst>
                <a:path w="22" h="15">
                  <a:moveTo>
                    <a:pt x="0" y="0"/>
                  </a:moveTo>
                  <a:lnTo>
                    <a:pt x="0" y="15"/>
                  </a:lnTo>
                  <a:lnTo>
                    <a:pt x="22" y="15"/>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48" name="Freeform 72"/>
            <p:cNvSpPr>
              <a:spLocks/>
            </p:cNvSpPr>
            <p:nvPr/>
          </p:nvSpPr>
          <p:spPr bwMode="auto">
            <a:xfrm>
              <a:off x="3124201" y="814388"/>
              <a:ext cx="225425" cy="30163"/>
            </a:xfrm>
            <a:custGeom>
              <a:avLst/>
              <a:gdLst/>
              <a:ahLst/>
              <a:cxnLst>
                <a:cxn ang="0">
                  <a:pos x="0" y="0"/>
                </a:cxn>
                <a:cxn ang="0">
                  <a:pos x="0" y="19"/>
                </a:cxn>
                <a:cxn ang="0">
                  <a:pos x="142" y="19"/>
                </a:cxn>
              </a:cxnLst>
              <a:rect l="0" t="0" r="r" b="b"/>
              <a:pathLst>
                <a:path w="142" h="19">
                  <a:moveTo>
                    <a:pt x="0" y="0"/>
                  </a:moveTo>
                  <a:lnTo>
                    <a:pt x="0" y="19"/>
                  </a:lnTo>
                  <a:lnTo>
                    <a:pt x="142" y="1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49" name="Freeform 73"/>
            <p:cNvSpPr>
              <a:spLocks/>
            </p:cNvSpPr>
            <p:nvPr/>
          </p:nvSpPr>
          <p:spPr bwMode="auto">
            <a:xfrm>
              <a:off x="3059113" y="782638"/>
              <a:ext cx="65088" cy="30163"/>
            </a:xfrm>
            <a:custGeom>
              <a:avLst/>
              <a:gdLst/>
              <a:ahLst/>
              <a:cxnLst>
                <a:cxn ang="0">
                  <a:pos x="0" y="0"/>
                </a:cxn>
                <a:cxn ang="0">
                  <a:pos x="0" y="19"/>
                </a:cxn>
                <a:cxn ang="0">
                  <a:pos x="41" y="19"/>
                </a:cxn>
              </a:cxnLst>
              <a:rect l="0" t="0" r="r" b="b"/>
              <a:pathLst>
                <a:path w="41" h="19">
                  <a:moveTo>
                    <a:pt x="0" y="0"/>
                  </a:moveTo>
                  <a:lnTo>
                    <a:pt x="0" y="19"/>
                  </a:lnTo>
                  <a:lnTo>
                    <a:pt x="41" y="1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50" name="Freeform 74"/>
            <p:cNvSpPr>
              <a:spLocks/>
            </p:cNvSpPr>
            <p:nvPr/>
          </p:nvSpPr>
          <p:spPr bwMode="auto">
            <a:xfrm>
              <a:off x="2957513" y="747713"/>
              <a:ext cx="101600" cy="31750"/>
            </a:xfrm>
            <a:custGeom>
              <a:avLst/>
              <a:gdLst/>
              <a:ahLst/>
              <a:cxnLst>
                <a:cxn ang="0">
                  <a:pos x="0" y="0"/>
                </a:cxn>
                <a:cxn ang="0">
                  <a:pos x="0" y="20"/>
                </a:cxn>
                <a:cxn ang="0">
                  <a:pos x="64" y="20"/>
                </a:cxn>
              </a:cxnLst>
              <a:rect l="0" t="0" r="r" b="b"/>
              <a:pathLst>
                <a:path w="64" h="20">
                  <a:moveTo>
                    <a:pt x="0" y="0"/>
                  </a:moveTo>
                  <a:lnTo>
                    <a:pt x="0" y="20"/>
                  </a:lnTo>
                  <a:lnTo>
                    <a:pt x="64" y="2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51" name="Freeform 75"/>
            <p:cNvSpPr>
              <a:spLocks/>
            </p:cNvSpPr>
            <p:nvPr/>
          </p:nvSpPr>
          <p:spPr bwMode="auto">
            <a:xfrm>
              <a:off x="2830513" y="712788"/>
              <a:ext cx="127000" cy="33338"/>
            </a:xfrm>
            <a:custGeom>
              <a:avLst/>
              <a:gdLst/>
              <a:ahLst/>
              <a:cxnLst>
                <a:cxn ang="0">
                  <a:pos x="0" y="0"/>
                </a:cxn>
                <a:cxn ang="0">
                  <a:pos x="0" y="21"/>
                </a:cxn>
                <a:cxn ang="0">
                  <a:pos x="80" y="21"/>
                </a:cxn>
              </a:cxnLst>
              <a:rect l="0" t="0" r="r" b="b"/>
              <a:pathLst>
                <a:path w="80" h="21">
                  <a:moveTo>
                    <a:pt x="0" y="0"/>
                  </a:moveTo>
                  <a:lnTo>
                    <a:pt x="0" y="21"/>
                  </a:lnTo>
                  <a:lnTo>
                    <a:pt x="80" y="21"/>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52" name="Freeform 76"/>
            <p:cNvSpPr>
              <a:spLocks/>
            </p:cNvSpPr>
            <p:nvPr/>
          </p:nvSpPr>
          <p:spPr bwMode="auto">
            <a:xfrm>
              <a:off x="2801938" y="660400"/>
              <a:ext cx="28575" cy="50800"/>
            </a:xfrm>
            <a:custGeom>
              <a:avLst/>
              <a:gdLst/>
              <a:ahLst/>
              <a:cxnLst>
                <a:cxn ang="0">
                  <a:pos x="0" y="0"/>
                </a:cxn>
                <a:cxn ang="0">
                  <a:pos x="0" y="32"/>
                </a:cxn>
                <a:cxn ang="0">
                  <a:pos x="18" y="32"/>
                </a:cxn>
              </a:cxnLst>
              <a:rect l="0" t="0" r="r" b="b"/>
              <a:pathLst>
                <a:path w="18" h="32">
                  <a:moveTo>
                    <a:pt x="0" y="0"/>
                  </a:moveTo>
                  <a:lnTo>
                    <a:pt x="0" y="32"/>
                  </a:lnTo>
                  <a:lnTo>
                    <a:pt x="18" y="32"/>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3" name="Freeform 77"/>
            <p:cNvSpPr>
              <a:spLocks/>
            </p:cNvSpPr>
            <p:nvPr/>
          </p:nvSpPr>
          <p:spPr bwMode="auto">
            <a:xfrm>
              <a:off x="2771776" y="509588"/>
              <a:ext cx="30163" cy="149225"/>
            </a:xfrm>
            <a:custGeom>
              <a:avLst/>
              <a:gdLst/>
              <a:ahLst/>
              <a:cxnLst>
                <a:cxn ang="0">
                  <a:pos x="0" y="0"/>
                </a:cxn>
                <a:cxn ang="0">
                  <a:pos x="0" y="94"/>
                </a:cxn>
                <a:cxn ang="0">
                  <a:pos x="19" y="94"/>
                </a:cxn>
              </a:cxnLst>
              <a:rect l="0" t="0" r="r" b="b"/>
              <a:pathLst>
                <a:path w="19" h="94">
                  <a:moveTo>
                    <a:pt x="0" y="0"/>
                  </a:moveTo>
                  <a:lnTo>
                    <a:pt x="0" y="94"/>
                  </a:lnTo>
                  <a:lnTo>
                    <a:pt x="19" y="94"/>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4" name="Line 78"/>
            <p:cNvSpPr>
              <a:spLocks noChangeShapeType="1"/>
            </p:cNvSpPr>
            <p:nvPr/>
          </p:nvSpPr>
          <p:spPr bwMode="auto">
            <a:xfrm>
              <a:off x="4402800" y="26988"/>
              <a:ext cx="1588" cy="876300"/>
            </a:xfrm>
            <a:prstGeom prst="line">
              <a:avLst/>
            </a:pr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5" name="Rectangle 79"/>
            <p:cNvSpPr>
              <a:spLocks noChangeArrowheads="1"/>
            </p:cNvSpPr>
            <p:nvPr/>
          </p:nvSpPr>
          <p:spPr bwMode="auto">
            <a:xfrm>
              <a:off x="4413271" y="431800"/>
              <a:ext cx="65879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800000"/>
                  </a:solidFill>
                  <a:effectLst/>
                  <a:latin typeface="Arial" pitchFamily="34" charset="0"/>
                </a:rPr>
                <a:t>Jerez  1</a:t>
              </a:r>
              <a:endParaRPr kumimoji="0" lang="fr-FR" sz="1400" b="0" i="0" u="none" strike="noStrike" cap="none" normalizeH="0" baseline="0" dirty="0" smtClean="0">
                <a:ln>
                  <a:noFill/>
                </a:ln>
                <a:solidFill>
                  <a:schemeClr val="tx1"/>
                </a:solidFill>
                <a:effectLst/>
                <a:latin typeface="Arial" pitchFamily="34" charset="0"/>
              </a:endParaRPr>
            </a:p>
          </p:txBody>
        </p:sp>
        <p:sp>
          <p:nvSpPr>
            <p:cNvPr id="256" name="Line 80"/>
            <p:cNvSpPr>
              <a:spLocks noChangeShapeType="1"/>
            </p:cNvSpPr>
            <p:nvPr/>
          </p:nvSpPr>
          <p:spPr bwMode="auto">
            <a:xfrm>
              <a:off x="2717801" y="506413"/>
              <a:ext cx="53975" cy="1588"/>
            </a:xfrm>
            <a:prstGeom prst="line">
              <a:avLst/>
            </a:pr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7" name="Rectangle 81"/>
            <p:cNvSpPr>
              <a:spLocks noChangeArrowheads="1"/>
            </p:cNvSpPr>
            <p:nvPr/>
          </p:nvSpPr>
          <p:spPr bwMode="auto">
            <a:xfrm>
              <a:off x="3484563" y="903288"/>
              <a:ext cx="21524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TS12CUB</a:t>
              </a:r>
              <a:endParaRPr kumimoji="0" lang="fr-FR" sz="300" b="0" i="0" u="none" strike="noStrike" cap="none" normalizeH="0" baseline="0" dirty="0" smtClean="0">
                <a:ln>
                  <a:noFill/>
                </a:ln>
                <a:solidFill>
                  <a:schemeClr val="tx1"/>
                </a:solidFill>
                <a:effectLst/>
                <a:latin typeface="Arial" pitchFamily="34" charset="0"/>
              </a:endParaRPr>
            </a:p>
          </p:txBody>
        </p:sp>
        <p:sp>
          <p:nvSpPr>
            <p:cNvPr id="258" name="Line 82"/>
            <p:cNvSpPr>
              <a:spLocks noChangeShapeType="1"/>
            </p:cNvSpPr>
            <p:nvPr/>
          </p:nvSpPr>
          <p:spPr bwMode="auto">
            <a:xfrm>
              <a:off x="2820988" y="923925"/>
              <a:ext cx="661988" cy="1588"/>
            </a:xfrm>
            <a:prstGeom prst="line">
              <a:avLst/>
            </a:pr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59" name="Rectangle 83"/>
            <p:cNvSpPr>
              <a:spLocks noChangeArrowheads="1"/>
            </p:cNvSpPr>
            <p:nvPr/>
          </p:nvSpPr>
          <p:spPr bwMode="auto">
            <a:xfrm>
              <a:off x="3565526" y="938213"/>
              <a:ext cx="19525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CAW22</a:t>
              </a:r>
              <a:endParaRPr kumimoji="0" lang="fr-FR" sz="300" b="0" i="0" u="none" strike="noStrike" cap="none" normalizeH="0" baseline="0" smtClean="0">
                <a:ln>
                  <a:noFill/>
                </a:ln>
                <a:solidFill>
                  <a:schemeClr val="tx1"/>
                </a:solidFill>
                <a:effectLst/>
                <a:latin typeface="Arial" pitchFamily="34" charset="0"/>
              </a:endParaRPr>
            </a:p>
          </p:txBody>
        </p:sp>
        <p:sp>
          <p:nvSpPr>
            <p:cNvPr id="260" name="Freeform 84"/>
            <p:cNvSpPr>
              <a:spLocks/>
            </p:cNvSpPr>
            <p:nvPr/>
          </p:nvSpPr>
          <p:spPr bwMode="auto">
            <a:xfrm>
              <a:off x="3513138" y="958850"/>
              <a:ext cx="49213" cy="14288"/>
            </a:xfrm>
            <a:custGeom>
              <a:avLst/>
              <a:gdLst/>
              <a:ahLst/>
              <a:cxnLst>
                <a:cxn ang="0">
                  <a:pos x="0" y="9"/>
                </a:cxn>
                <a:cxn ang="0">
                  <a:pos x="0" y="0"/>
                </a:cxn>
                <a:cxn ang="0">
                  <a:pos x="31" y="0"/>
                </a:cxn>
              </a:cxnLst>
              <a:rect l="0" t="0" r="r" b="b"/>
              <a:pathLst>
                <a:path w="31" h="9">
                  <a:moveTo>
                    <a:pt x="0" y="9"/>
                  </a:moveTo>
                  <a:lnTo>
                    <a:pt x="0" y="0"/>
                  </a:lnTo>
                  <a:lnTo>
                    <a:pt x="3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61" name="Rectangle 85"/>
            <p:cNvSpPr>
              <a:spLocks noChangeArrowheads="1"/>
            </p:cNvSpPr>
            <p:nvPr/>
          </p:nvSpPr>
          <p:spPr bwMode="auto">
            <a:xfrm>
              <a:off x="3567113" y="974725"/>
              <a:ext cx="21022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CAW22B</a:t>
              </a:r>
              <a:endParaRPr kumimoji="0" lang="fr-FR" sz="300" b="0" i="0" u="none" strike="noStrike" cap="none" normalizeH="0" baseline="0" dirty="0" smtClean="0">
                <a:ln>
                  <a:noFill/>
                </a:ln>
                <a:solidFill>
                  <a:schemeClr val="tx1"/>
                </a:solidFill>
                <a:effectLst/>
                <a:latin typeface="Arial" pitchFamily="34" charset="0"/>
              </a:endParaRPr>
            </a:p>
          </p:txBody>
        </p:sp>
        <p:sp>
          <p:nvSpPr>
            <p:cNvPr id="262" name="Freeform 86"/>
            <p:cNvSpPr>
              <a:spLocks/>
            </p:cNvSpPr>
            <p:nvPr/>
          </p:nvSpPr>
          <p:spPr bwMode="auto">
            <a:xfrm>
              <a:off x="3513138" y="977900"/>
              <a:ext cx="50800" cy="15875"/>
            </a:xfrm>
            <a:custGeom>
              <a:avLst/>
              <a:gdLst/>
              <a:ahLst/>
              <a:cxnLst>
                <a:cxn ang="0">
                  <a:pos x="0" y="0"/>
                </a:cxn>
                <a:cxn ang="0">
                  <a:pos x="0" y="10"/>
                </a:cxn>
                <a:cxn ang="0">
                  <a:pos x="32" y="10"/>
                </a:cxn>
              </a:cxnLst>
              <a:rect l="0" t="0" r="r" b="b"/>
              <a:pathLst>
                <a:path w="32" h="10">
                  <a:moveTo>
                    <a:pt x="0" y="0"/>
                  </a:moveTo>
                  <a:lnTo>
                    <a:pt x="0" y="10"/>
                  </a:lnTo>
                  <a:lnTo>
                    <a:pt x="32"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63" name="Freeform 87"/>
            <p:cNvSpPr>
              <a:spLocks/>
            </p:cNvSpPr>
            <p:nvPr/>
          </p:nvSpPr>
          <p:spPr bwMode="auto">
            <a:xfrm>
              <a:off x="3403601" y="976313"/>
              <a:ext cx="109538" cy="23813"/>
            </a:xfrm>
            <a:custGeom>
              <a:avLst/>
              <a:gdLst/>
              <a:ahLst/>
              <a:cxnLst>
                <a:cxn ang="0">
                  <a:pos x="0" y="15"/>
                </a:cxn>
                <a:cxn ang="0">
                  <a:pos x="0" y="0"/>
                </a:cxn>
                <a:cxn ang="0">
                  <a:pos x="69" y="0"/>
                </a:cxn>
              </a:cxnLst>
              <a:rect l="0" t="0" r="r" b="b"/>
              <a:pathLst>
                <a:path w="69" h="15">
                  <a:moveTo>
                    <a:pt x="0" y="15"/>
                  </a:moveTo>
                  <a:lnTo>
                    <a:pt x="0" y="0"/>
                  </a:lnTo>
                  <a:lnTo>
                    <a:pt x="69"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64" name="Rectangle 88"/>
            <p:cNvSpPr>
              <a:spLocks noChangeArrowheads="1"/>
            </p:cNvSpPr>
            <p:nvPr/>
          </p:nvSpPr>
          <p:spPr bwMode="auto">
            <a:xfrm>
              <a:off x="3494088" y="1009650"/>
              <a:ext cx="19525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CAW24</a:t>
              </a:r>
              <a:endParaRPr kumimoji="0" lang="fr-FR" sz="300" b="0" i="0" u="none" strike="noStrike" cap="none" normalizeH="0" baseline="0" smtClean="0">
                <a:ln>
                  <a:noFill/>
                </a:ln>
                <a:solidFill>
                  <a:schemeClr val="tx1"/>
                </a:solidFill>
                <a:effectLst/>
                <a:latin typeface="Arial" pitchFamily="34" charset="0"/>
              </a:endParaRPr>
            </a:p>
          </p:txBody>
        </p:sp>
        <p:sp>
          <p:nvSpPr>
            <p:cNvPr id="265" name="Freeform 89"/>
            <p:cNvSpPr>
              <a:spLocks/>
            </p:cNvSpPr>
            <p:nvPr/>
          </p:nvSpPr>
          <p:spPr bwMode="auto">
            <a:xfrm>
              <a:off x="3403601" y="1004888"/>
              <a:ext cx="88900" cy="23813"/>
            </a:xfrm>
            <a:custGeom>
              <a:avLst/>
              <a:gdLst/>
              <a:ahLst/>
              <a:cxnLst>
                <a:cxn ang="0">
                  <a:pos x="0" y="0"/>
                </a:cxn>
                <a:cxn ang="0">
                  <a:pos x="0" y="15"/>
                </a:cxn>
                <a:cxn ang="0">
                  <a:pos x="56" y="15"/>
                </a:cxn>
              </a:cxnLst>
              <a:rect l="0" t="0" r="r" b="b"/>
              <a:pathLst>
                <a:path w="56" h="15">
                  <a:moveTo>
                    <a:pt x="0" y="0"/>
                  </a:moveTo>
                  <a:lnTo>
                    <a:pt x="0" y="15"/>
                  </a:lnTo>
                  <a:lnTo>
                    <a:pt x="56" y="1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66" name="Freeform 90"/>
            <p:cNvSpPr>
              <a:spLocks/>
            </p:cNvSpPr>
            <p:nvPr/>
          </p:nvSpPr>
          <p:spPr bwMode="auto">
            <a:xfrm>
              <a:off x="3370263" y="1003300"/>
              <a:ext cx="33338" cy="26988"/>
            </a:xfrm>
            <a:custGeom>
              <a:avLst/>
              <a:gdLst/>
              <a:ahLst/>
              <a:cxnLst>
                <a:cxn ang="0">
                  <a:pos x="0" y="17"/>
                </a:cxn>
                <a:cxn ang="0">
                  <a:pos x="0" y="0"/>
                </a:cxn>
                <a:cxn ang="0">
                  <a:pos x="21" y="0"/>
                </a:cxn>
              </a:cxnLst>
              <a:rect l="0" t="0" r="r" b="b"/>
              <a:pathLst>
                <a:path w="21" h="17">
                  <a:moveTo>
                    <a:pt x="0" y="17"/>
                  </a:moveTo>
                  <a:lnTo>
                    <a:pt x="0" y="0"/>
                  </a:lnTo>
                  <a:lnTo>
                    <a:pt x="2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67" name="Rectangle 91"/>
            <p:cNvSpPr>
              <a:spLocks noChangeArrowheads="1"/>
            </p:cNvSpPr>
            <p:nvPr/>
          </p:nvSpPr>
          <p:spPr bwMode="auto">
            <a:xfrm>
              <a:off x="3524251" y="1044575"/>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CAX22</a:t>
              </a:r>
              <a:endParaRPr kumimoji="0" lang="fr-FR" sz="300" b="0" i="0" u="none" strike="noStrike" cap="none" normalizeH="0" baseline="0" smtClean="0">
                <a:ln>
                  <a:noFill/>
                </a:ln>
                <a:solidFill>
                  <a:schemeClr val="tx1"/>
                </a:solidFill>
                <a:effectLst/>
                <a:latin typeface="Arial" pitchFamily="34" charset="0"/>
              </a:endParaRPr>
            </a:p>
          </p:txBody>
        </p:sp>
        <p:sp>
          <p:nvSpPr>
            <p:cNvPr id="268" name="Freeform 92"/>
            <p:cNvSpPr>
              <a:spLocks/>
            </p:cNvSpPr>
            <p:nvPr/>
          </p:nvSpPr>
          <p:spPr bwMode="auto">
            <a:xfrm>
              <a:off x="3370263" y="1035050"/>
              <a:ext cx="152400" cy="28575"/>
            </a:xfrm>
            <a:custGeom>
              <a:avLst/>
              <a:gdLst/>
              <a:ahLst/>
              <a:cxnLst>
                <a:cxn ang="0">
                  <a:pos x="0" y="0"/>
                </a:cxn>
                <a:cxn ang="0">
                  <a:pos x="0" y="18"/>
                </a:cxn>
                <a:cxn ang="0">
                  <a:pos x="96" y="18"/>
                </a:cxn>
              </a:cxnLst>
              <a:rect l="0" t="0" r="r" b="b"/>
              <a:pathLst>
                <a:path w="96" h="18">
                  <a:moveTo>
                    <a:pt x="0" y="0"/>
                  </a:moveTo>
                  <a:lnTo>
                    <a:pt x="0" y="18"/>
                  </a:lnTo>
                  <a:lnTo>
                    <a:pt x="96" y="18"/>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69" name="Freeform 93"/>
            <p:cNvSpPr>
              <a:spLocks/>
            </p:cNvSpPr>
            <p:nvPr/>
          </p:nvSpPr>
          <p:spPr bwMode="auto">
            <a:xfrm>
              <a:off x="3144838" y="1033463"/>
              <a:ext cx="225425" cy="30163"/>
            </a:xfrm>
            <a:custGeom>
              <a:avLst/>
              <a:gdLst/>
              <a:ahLst/>
              <a:cxnLst>
                <a:cxn ang="0">
                  <a:pos x="0" y="19"/>
                </a:cxn>
                <a:cxn ang="0">
                  <a:pos x="0" y="0"/>
                </a:cxn>
                <a:cxn ang="0">
                  <a:pos x="142" y="0"/>
                </a:cxn>
              </a:cxnLst>
              <a:rect l="0" t="0" r="r" b="b"/>
              <a:pathLst>
                <a:path w="142" h="19">
                  <a:moveTo>
                    <a:pt x="0" y="19"/>
                  </a:moveTo>
                  <a:lnTo>
                    <a:pt x="0" y="0"/>
                  </a:lnTo>
                  <a:lnTo>
                    <a:pt x="14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70" name="Rectangle 94"/>
            <p:cNvSpPr>
              <a:spLocks noChangeArrowheads="1"/>
            </p:cNvSpPr>
            <p:nvPr/>
          </p:nvSpPr>
          <p:spPr bwMode="auto">
            <a:xfrm>
              <a:off x="3516313" y="1079500"/>
              <a:ext cx="18815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CAH54</a:t>
              </a:r>
              <a:endParaRPr kumimoji="0" lang="fr-FR" sz="300" b="0" i="0" u="none" strike="noStrike" cap="none" normalizeH="0" baseline="0" dirty="0" smtClean="0">
                <a:ln>
                  <a:noFill/>
                </a:ln>
                <a:solidFill>
                  <a:schemeClr val="tx1"/>
                </a:solidFill>
                <a:effectLst/>
                <a:latin typeface="Arial" pitchFamily="34" charset="0"/>
              </a:endParaRPr>
            </a:p>
          </p:txBody>
        </p:sp>
        <p:sp>
          <p:nvSpPr>
            <p:cNvPr id="271" name="Freeform 95"/>
            <p:cNvSpPr>
              <a:spLocks/>
            </p:cNvSpPr>
            <p:nvPr/>
          </p:nvSpPr>
          <p:spPr bwMode="auto">
            <a:xfrm>
              <a:off x="3144838" y="1068388"/>
              <a:ext cx="369888" cy="31750"/>
            </a:xfrm>
            <a:custGeom>
              <a:avLst/>
              <a:gdLst/>
              <a:ahLst/>
              <a:cxnLst>
                <a:cxn ang="0">
                  <a:pos x="0" y="0"/>
                </a:cxn>
                <a:cxn ang="0">
                  <a:pos x="0" y="20"/>
                </a:cxn>
                <a:cxn ang="0">
                  <a:pos x="233" y="20"/>
                </a:cxn>
              </a:cxnLst>
              <a:rect l="0" t="0" r="r" b="b"/>
              <a:pathLst>
                <a:path w="233" h="20">
                  <a:moveTo>
                    <a:pt x="0" y="0"/>
                  </a:moveTo>
                  <a:lnTo>
                    <a:pt x="0" y="20"/>
                  </a:lnTo>
                  <a:lnTo>
                    <a:pt x="233" y="2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72" name="Freeform 96"/>
            <p:cNvSpPr>
              <a:spLocks/>
            </p:cNvSpPr>
            <p:nvPr/>
          </p:nvSpPr>
          <p:spPr bwMode="auto">
            <a:xfrm>
              <a:off x="2862263" y="1066800"/>
              <a:ext cx="282575" cy="109538"/>
            </a:xfrm>
            <a:custGeom>
              <a:avLst/>
              <a:gdLst/>
              <a:ahLst/>
              <a:cxnLst>
                <a:cxn ang="0">
                  <a:pos x="0" y="69"/>
                </a:cxn>
                <a:cxn ang="0">
                  <a:pos x="0" y="0"/>
                </a:cxn>
                <a:cxn ang="0">
                  <a:pos x="178" y="0"/>
                </a:cxn>
              </a:cxnLst>
              <a:rect l="0" t="0" r="r" b="b"/>
              <a:pathLst>
                <a:path w="178" h="69">
                  <a:moveTo>
                    <a:pt x="0" y="69"/>
                  </a:moveTo>
                  <a:lnTo>
                    <a:pt x="0" y="0"/>
                  </a:lnTo>
                  <a:lnTo>
                    <a:pt x="178"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73" name="Rectangle 97"/>
            <p:cNvSpPr>
              <a:spLocks noChangeArrowheads="1"/>
            </p:cNvSpPr>
            <p:nvPr/>
          </p:nvSpPr>
          <p:spPr bwMode="auto">
            <a:xfrm>
              <a:off x="3530601" y="1114425"/>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BAD52</a:t>
              </a:r>
              <a:endParaRPr kumimoji="0" lang="fr-FR" sz="300" b="0" i="0" u="none" strike="noStrike" cap="none" normalizeH="0" baseline="0" smtClean="0">
                <a:ln>
                  <a:noFill/>
                </a:ln>
                <a:solidFill>
                  <a:schemeClr val="tx1"/>
                </a:solidFill>
                <a:effectLst/>
                <a:latin typeface="Arial" pitchFamily="34" charset="0"/>
              </a:endParaRPr>
            </a:p>
          </p:txBody>
        </p:sp>
        <p:sp>
          <p:nvSpPr>
            <p:cNvPr id="274" name="Freeform 98"/>
            <p:cNvSpPr>
              <a:spLocks/>
            </p:cNvSpPr>
            <p:nvPr/>
          </p:nvSpPr>
          <p:spPr bwMode="auto">
            <a:xfrm>
              <a:off x="3452813" y="1135063"/>
              <a:ext cx="76200" cy="14288"/>
            </a:xfrm>
            <a:custGeom>
              <a:avLst/>
              <a:gdLst/>
              <a:ahLst/>
              <a:cxnLst>
                <a:cxn ang="0">
                  <a:pos x="0" y="9"/>
                </a:cxn>
                <a:cxn ang="0">
                  <a:pos x="0" y="0"/>
                </a:cxn>
                <a:cxn ang="0">
                  <a:pos x="48" y="0"/>
                </a:cxn>
              </a:cxnLst>
              <a:rect l="0" t="0" r="r" b="b"/>
              <a:pathLst>
                <a:path w="48" h="9">
                  <a:moveTo>
                    <a:pt x="0" y="9"/>
                  </a:moveTo>
                  <a:lnTo>
                    <a:pt x="0" y="0"/>
                  </a:lnTo>
                  <a:lnTo>
                    <a:pt x="48"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75" name="Rectangle 99"/>
            <p:cNvSpPr>
              <a:spLocks noChangeArrowheads="1"/>
            </p:cNvSpPr>
            <p:nvPr/>
          </p:nvSpPr>
          <p:spPr bwMode="auto">
            <a:xfrm>
              <a:off x="3562351" y="1150938"/>
              <a:ext cx="1839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BAE52</a:t>
              </a:r>
              <a:endParaRPr kumimoji="0" lang="fr-FR" sz="300" b="0" i="0" u="none" strike="noStrike" cap="none" normalizeH="0" baseline="0" smtClean="0">
                <a:ln>
                  <a:noFill/>
                </a:ln>
                <a:solidFill>
                  <a:schemeClr val="tx1"/>
                </a:solidFill>
                <a:effectLst/>
                <a:latin typeface="Arial" pitchFamily="34" charset="0"/>
              </a:endParaRPr>
            </a:p>
          </p:txBody>
        </p:sp>
        <p:sp>
          <p:nvSpPr>
            <p:cNvPr id="276" name="Freeform 100"/>
            <p:cNvSpPr>
              <a:spLocks/>
            </p:cNvSpPr>
            <p:nvPr/>
          </p:nvSpPr>
          <p:spPr bwMode="auto">
            <a:xfrm>
              <a:off x="3452813" y="1154113"/>
              <a:ext cx="107950" cy="15875"/>
            </a:xfrm>
            <a:custGeom>
              <a:avLst/>
              <a:gdLst/>
              <a:ahLst/>
              <a:cxnLst>
                <a:cxn ang="0">
                  <a:pos x="0" y="0"/>
                </a:cxn>
                <a:cxn ang="0">
                  <a:pos x="0" y="10"/>
                </a:cxn>
                <a:cxn ang="0">
                  <a:pos x="68" y="10"/>
                </a:cxn>
              </a:cxnLst>
              <a:rect l="0" t="0" r="r" b="b"/>
              <a:pathLst>
                <a:path w="68" h="10">
                  <a:moveTo>
                    <a:pt x="0" y="0"/>
                  </a:moveTo>
                  <a:lnTo>
                    <a:pt x="0" y="10"/>
                  </a:lnTo>
                  <a:lnTo>
                    <a:pt x="68"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77" name="Freeform 101"/>
            <p:cNvSpPr>
              <a:spLocks/>
            </p:cNvSpPr>
            <p:nvPr/>
          </p:nvSpPr>
          <p:spPr bwMode="auto">
            <a:xfrm>
              <a:off x="3413126" y="1152525"/>
              <a:ext cx="39688" cy="23813"/>
            </a:xfrm>
            <a:custGeom>
              <a:avLst/>
              <a:gdLst/>
              <a:ahLst/>
              <a:cxnLst>
                <a:cxn ang="0">
                  <a:pos x="0" y="15"/>
                </a:cxn>
                <a:cxn ang="0">
                  <a:pos x="0" y="0"/>
                </a:cxn>
                <a:cxn ang="0">
                  <a:pos x="25" y="0"/>
                </a:cxn>
              </a:cxnLst>
              <a:rect l="0" t="0" r="r" b="b"/>
              <a:pathLst>
                <a:path w="25" h="15">
                  <a:moveTo>
                    <a:pt x="0" y="15"/>
                  </a:moveTo>
                  <a:lnTo>
                    <a:pt x="0" y="0"/>
                  </a:lnTo>
                  <a:lnTo>
                    <a:pt x="25"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78" name="Rectangle 102"/>
            <p:cNvSpPr>
              <a:spLocks noChangeArrowheads="1"/>
            </p:cNvSpPr>
            <p:nvPr/>
          </p:nvSpPr>
          <p:spPr bwMode="auto">
            <a:xfrm>
              <a:off x="3568701" y="1185863"/>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PII31</a:t>
              </a:r>
              <a:endParaRPr kumimoji="0" lang="fr-FR" sz="300" b="0" i="0" u="none" strike="noStrike" cap="none" normalizeH="0" baseline="0" smtClean="0">
                <a:ln>
                  <a:noFill/>
                </a:ln>
                <a:solidFill>
                  <a:schemeClr val="tx1"/>
                </a:solidFill>
                <a:effectLst/>
                <a:latin typeface="Arial" pitchFamily="34" charset="0"/>
              </a:endParaRPr>
            </a:p>
          </p:txBody>
        </p:sp>
        <p:sp>
          <p:nvSpPr>
            <p:cNvPr id="279" name="Freeform 103"/>
            <p:cNvSpPr>
              <a:spLocks/>
            </p:cNvSpPr>
            <p:nvPr/>
          </p:nvSpPr>
          <p:spPr bwMode="auto">
            <a:xfrm>
              <a:off x="3413126" y="1181100"/>
              <a:ext cx="152400" cy="23813"/>
            </a:xfrm>
            <a:custGeom>
              <a:avLst/>
              <a:gdLst/>
              <a:ahLst/>
              <a:cxnLst>
                <a:cxn ang="0">
                  <a:pos x="0" y="0"/>
                </a:cxn>
                <a:cxn ang="0">
                  <a:pos x="0" y="15"/>
                </a:cxn>
                <a:cxn ang="0">
                  <a:pos x="96" y="15"/>
                </a:cxn>
              </a:cxnLst>
              <a:rect l="0" t="0" r="r" b="b"/>
              <a:pathLst>
                <a:path w="96" h="15">
                  <a:moveTo>
                    <a:pt x="0" y="0"/>
                  </a:moveTo>
                  <a:lnTo>
                    <a:pt x="0" y="15"/>
                  </a:lnTo>
                  <a:lnTo>
                    <a:pt x="96" y="1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80" name="Freeform 104"/>
            <p:cNvSpPr>
              <a:spLocks/>
            </p:cNvSpPr>
            <p:nvPr/>
          </p:nvSpPr>
          <p:spPr bwMode="auto">
            <a:xfrm>
              <a:off x="3205163" y="1179513"/>
              <a:ext cx="207963" cy="36513"/>
            </a:xfrm>
            <a:custGeom>
              <a:avLst/>
              <a:gdLst/>
              <a:ahLst/>
              <a:cxnLst>
                <a:cxn ang="0">
                  <a:pos x="0" y="23"/>
                </a:cxn>
                <a:cxn ang="0">
                  <a:pos x="0" y="0"/>
                </a:cxn>
                <a:cxn ang="0">
                  <a:pos x="131" y="0"/>
                </a:cxn>
              </a:cxnLst>
              <a:rect l="0" t="0" r="r" b="b"/>
              <a:pathLst>
                <a:path w="131" h="23">
                  <a:moveTo>
                    <a:pt x="0" y="23"/>
                  </a:moveTo>
                  <a:lnTo>
                    <a:pt x="0" y="0"/>
                  </a:lnTo>
                  <a:lnTo>
                    <a:pt x="13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81" name="Rectangle 105"/>
            <p:cNvSpPr>
              <a:spLocks noChangeArrowheads="1"/>
            </p:cNvSpPr>
            <p:nvPr/>
          </p:nvSpPr>
          <p:spPr bwMode="auto">
            <a:xfrm>
              <a:off x="3590926" y="1220788"/>
              <a:ext cx="16893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PIA64</a:t>
              </a:r>
              <a:endParaRPr kumimoji="0" lang="fr-FR" sz="300" b="0" i="0" u="none" strike="noStrike" cap="none" normalizeH="0" baseline="0" smtClean="0">
                <a:ln>
                  <a:noFill/>
                </a:ln>
                <a:solidFill>
                  <a:schemeClr val="tx1"/>
                </a:solidFill>
                <a:effectLst/>
                <a:latin typeface="Arial" pitchFamily="34" charset="0"/>
              </a:endParaRPr>
            </a:p>
          </p:txBody>
        </p:sp>
        <p:sp>
          <p:nvSpPr>
            <p:cNvPr id="282" name="Freeform 106"/>
            <p:cNvSpPr>
              <a:spLocks/>
            </p:cNvSpPr>
            <p:nvPr/>
          </p:nvSpPr>
          <p:spPr bwMode="auto">
            <a:xfrm>
              <a:off x="3276601" y="1239838"/>
              <a:ext cx="311150" cy="15875"/>
            </a:xfrm>
            <a:custGeom>
              <a:avLst/>
              <a:gdLst/>
              <a:ahLst/>
              <a:cxnLst>
                <a:cxn ang="0">
                  <a:pos x="0" y="10"/>
                </a:cxn>
                <a:cxn ang="0">
                  <a:pos x="0" y="0"/>
                </a:cxn>
                <a:cxn ang="0">
                  <a:pos x="196" y="0"/>
                </a:cxn>
              </a:cxnLst>
              <a:rect l="0" t="0" r="r" b="b"/>
              <a:pathLst>
                <a:path w="196" h="10">
                  <a:moveTo>
                    <a:pt x="0" y="10"/>
                  </a:moveTo>
                  <a:lnTo>
                    <a:pt x="0" y="0"/>
                  </a:lnTo>
                  <a:lnTo>
                    <a:pt x="196"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83" name="Rectangle 107"/>
            <p:cNvSpPr>
              <a:spLocks noChangeArrowheads="1"/>
            </p:cNvSpPr>
            <p:nvPr/>
          </p:nvSpPr>
          <p:spPr bwMode="auto">
            <a:xfrm>
              <a:off x="3551238" y="1255713"/>
              <a:ext cx="19241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CAM43</a:t>
              </a:r>
              <a:endParaRPr kumimoji="0" lang="fr-FR" sz="300" b="0" i="0" u="none" strike="noStrike" cap="none" normalizeH="0" baseline="0" smtClean="0">
                <a:ln>
                  <a:noFill/>
                </a:ln>
                <a:solidFill>
                  <a:schemeClr val="tx1"/>
                </a:solidFill>
                <a:effectLst/>
                <a:latin typeface="Arial" pitchFamily="34" charset="0"/>
              </a:endParaRPr>
            </a:p>
          </p:txBody>
        </p:sp>
        <p:sp>
          <p:nvSpPr>
            <p:cNvPr id="284" name="Freeform 108"/>
            <p:cNvSpPr>
              <a:spLocks/>
            </p:cNvSpPr>
            <p:nvPr/>
          </p:nvSpPr>
          <p:spPr bwMode="auto">
            <a:xfrm>
              <a:off x="3276601" y="1260475"/>
              <a:ext cx="273050" cy="15875"/>
            </a:xfrm>
            <a:custGeom>
              <a:avLst/>
              <a:gdLst/>
              <a:ahLst/>
              <a:cxnLst>
                <a:cxn ang="0">
                  <a:pos x="0" y="0"/>
                </a:cxn>
                <a:cxn ang="0">
                  <a:pos x="0" y="10"/>
                </a:cxn>
                <a:cxn ang="0">
                  <a:pos x="172" y="10"/>
                </a:cxn>
              </a:cxnLst>
              <a:rect l="0" t="0" r="r" b="b"/>
              <a:pathLst>
                <a:path w="172" h="10">
                  <a:moveTo>
                    <a:pt x="0" y="0"/>
                  </a:moveTo>
                  <a:lnTo>
                    <a:pt x="0" y="10"/>
                  </a:lnTo>
                  <a:lnTo>
                    <a:pt x="172"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85" name="Freeform 109"/>
            <p:cNvSpPr>
              <a:spLocks/>
            </p:cNvSpPr>
            <p:nvPr/>
          </p:nvSpPr>
          <p:spPr bwMode="auto">
            <a:xfrm>
              <a:off x="3205163" y="1220788"/>
              <a:ext cx="71438" cy="38100"/>
            </a:xfrm>
            <a:custGeom>
              <a:avLst/>
              <a:gdLst/>
              <a:ahLst/>
              <a:cxnLst>
                <a:cxn ang="0">
                  <a:pos x="0" y="0"/>
                </a:cxn>
                <a:cxn ang="0">
                  <a:pos x="0" y="24"/>
                </a:cxn>
                <a:cxn ang="0">
                  <a:pos x="45" y="24"/>
                </a:cxn>
              </a:cxnLst>
              <a:rect l="0" t="0" r="r" b="b"/>
              <a:pathLst>
                <a:path w="45" h="24">
                  <a:moveTo>
                    <a:pt x="0" y="0"/>
                  </a:moveTo>
                  <a:lnTo>
                    <a:pt x="0" y="24"/>
                  </a:lnTo>
                  <a:lnTo>
                    <a:pt x="45" y="24"/>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86" name="Freeform 110"/>
            <p:cNvSpPr>
              <a:spLocks/>
            </p:cNvSpPr>
            <p:nvPr/>
          </p:nvSpPr>
          <p:spPr bwMode="auto">
            <a:xfrm>
              <a:off x="2973388" y="1217613"/>
              <a:ext cx="231775" cy="71438"/>
            </a:xfrm>
            <a:custGeom>
              <a:avLst/>
              <a:gdLst/>
              <a:ahLst/>
              <a:cxnLst>
                <a:cxn ang="0">
                  <a:pos x="0" y="45"/>
                </a:cxn>
                <a:cxn ang="0">
                  <a:pos x="0" y="0"/>
                </a:cxn>
                <a:cxn ang="0">
                  <a:pos x="146" y="0"/>
                </a:cxn>
              </a:cxnLst>
              <a:rect l="0" t="0" r="r" b="b"/>
              <a:pathLst>
                <a:path w="146" h="45">
                  <a:moveTo>
                    <a:pt x="0" y="45"/>
                  </a:moveTo>
                  <a:lnTo>
                    <a:pt x="0" y="0"/>
                  </a:lnTo>
                  <a:lnTo>
                    <a:pt x="146"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87" name="Rectangle 111"/>
            <p:cNvSpPr>
              <a:spLocks noChangeArrowheads="1"/>
            </p:cNvSpPr>
            <p:nvPr/>
          </p:nvSpPr>
          <p:spPr bwMode="auto">
            <a:xfrm>
              <a:off x="3519488" y="1290638"/>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PII33</a:t>
              </a:r>
              <a:endParaRPr kumimoji="0" lang="fr-FR" sz="300" b="0" i="0" u="none" strike="noStrike" cap="none" normalizeH="0" baseline="0" smtClean="0">
                <a:ln>
                  <a:noFill/>
                </a:ln>
                <a:solidFill>
                  <a:schemeClr val="tx1"/>
                </a:solidFill>
                <a:effectLst/>
                <a:latin typeface="Arial" pitchFamily="34" charset="0"/>
              </a:endParaRPr>
            </a:p>
          </p:txBody>
        </p:sp>
        <p:sp>
          <p:nvSpPr>
            <p:cNvPr id="288" name="Freeform 112"/>
            <p:cNvSpPr>
              <a:spLocks/>
            </p:cNvSpPr>
            <p:nvPr/>
          </p:nvSpPr>
          <p:spPr bwMode="auto">
            <a:xfrm>
              <a:off x="3151188" y="1311275"/>
              <a:ext cx="366713" cy="50800"/>
            </a:xfrm>
            <a:custGeom>
              <a:avLst/>
              <a:gdLst/>
              <a:ahLst/>
              <a:cxnLst>
                <a:cxn ang="0">
                  <a:pos x="0" y="32"/>
                </a:cxn>
                <a:cxn ang="0">
                  <a:pos x="0" y="0"/>
                </a:cxn>
                <a:cxn ang="0">
                  <a:pos x="231" y="0"/>
                </a:cxn>
              </a:cxnLst>
              <a:rect l="0" t="0" r="r" b="b"/>
              <a:pathLst>
                <a:path w="231" h="32">
                  <a:moveTo>
                    <a:pt x="0" y="32"/>
                  </a:moveTo>
                  <a:lnTo>
                    <a:pt x="0" y="0"/>
                  </a:lnTo>
                  <a:lnTo>
                    <a:pt x="23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89" name="Rectangle 113"/>
            <p:cNvSpPr>
              <a:spLocks noChangeArrowheads="1"/>
            </p:cNvSpPr>
            <p:nvPr/>
          </p:nvSpPr>
          <p:spPr bwMode="auto">
            <a:xfrm>
              <a:off x="3514726" y="1327150"/>
              <a:ext cx="19029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XRG22</a:t>
              </a:r>
              <a:endParaRPr kumimoji="0" lang="fr-FR" sz="300" b="0" i="0" u="none" strike="noStrike" cap="none" normalizeH="0" baseline="0" smtClean="0">
                <a:ln>
                  <a:noFill/>
                </a:ln>
                <a:solidFill>
                  <a:schemeClr val="tx1"/>
                </a:solidFill>
                <a:effectLst/>
                <a:latin typeface="Arial" pitchFamily="34" charset="0"/>
              </a:endParaRPr>
            </a:p>
          </p:txBody>
        </p:sp>
        <p:sp>
          <p:nvSpPr>
            <p:cNvPr id="290" name="Freeform 114"/>
            <p:cNvSpPr>
              <a:spLocks/>
            </p:cNvSpPr>
            <p:nvPr/>
          </p:nvSpPr>
          <p:spPr bwMode="auto">
            <a:xfrm>
              <a:off x="3336926" y="1346200"/>
              <a:ext cx="174625" cy="15875"/>
            </a:xfrm>
            <a:custGeom>
              <a:avLst/>
              <a:gdLst/>
              <a:ahLst/>
              <a:cxnLst>
                <a:cxn ang="0">
                  <a:pos x="0" y="10"/>
                </a:cxn>
                <a:cxn ang="0">
                  <a:pos x="0" y="0"/>
                </a:cxn>
                <a:cxn ang="0">
                  <a:pos x="110" y="0"/>
                </a:cxn>
              </a:cxnLst>
              <a:rect l="0" t="0" r="r" b="b"/>
              <a:pathLst>
                <a:path w="110" h="10">
                  <a:moveTo>
                    <a:pt x="0" y="10"/>
                  </a:moveTo>
                  <a:lnTo>
                    <a:pt x="0" y="0"/>
                  </a:lnTo>
                  <a:lnTo>
                    <a:pt x="11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91" name="Rectangle 115"/>
            <p:cNvSpPr>
              <a:spLocks noChangeArrowheads="1"/>
            </p:cNvSpPr>
            <p:nvPr/>
          </p:nvSpPr>
          <p:spPr bwMode="auto">
            <a:xfrm>
              <a:off x="3549651" y="1362075"/>
              <a:ext cx="19029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XRG24</a:t>
              </a:r>
              <a:endParaRPr kumimoji="0" lang="fr-FR" sz="300" b="0" i="0" u="none" strike="noStrike" cap="none" normalizeH="0" baseline="0" smtClean="0">
                <a:ln>
                  <a:noFill/>
                </a:ln>
                <a:solidFill>
                  <a:schemeClr val="tx1"/>
                </a:solidFill>
                <a:effectLst/>
                <a:latin typeface="Arial" pitchFamily="34" charset="0"/>
              </a:endParaRPr>
            </a:p>
          </p:txBody>
        </p:sp>
        <p:sp>
          <p:nvSpPr>
            <p:cNvPr id="292" name="Freeform 116"/>
            <p:cNvSpPr>
              <a:spLocks/>
            </p:cNvSpPr>
            <p:nvPr/>
          </p:nvSpPr>
          <p:spPr bwMode="auto">
            <a:xfrm>
              <a:off x="3336926" y="1366838"/>
              <a:ext cx="211138" cy="14288"/>
            </a:xfrm>
            <a:custGeom>
              <a:avLst/>
              <a:gdLst/>
              <a:ahLst/>
              <a:cxnLst>
                <a:cxn ang="0">
                  <a:pos x="0" y="0"/>
                </a:cxn>
                <a:cxn ang="0">
                  <a:pos x="0" y="9"/>
                </a:cxn>
                <a:cxn ang="0">
                  <a:pos x="133" y="9"/>
                </a:cxn>
              </a:cxnLst>
              <a:rect l="0" t="0" r="r" b="b"/>
              <a:pathLst>
                <a:path w="133" h="9">
                  <a:moveTo>
                    <a:pt x="0" y="0"/>
                  </a:moveTo>
                  <a:lnTo>
                    <a:pt x="0" y="9"/>
                  </a:lnTo>
                  <a:lnTo>
                    <a:pt x="133"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93" name="Freeform 117"/>
            <p:cNvSpPr>
              <a:spLocks/>
            </p:cNvSpPr>
            <p:nvPr/>
          </p:nvSpPr>
          <p:spPr bwMode="auto">
            <a:xfrm>
              <a:off x="3208338" y="1363663"/>
              <a:ext cx="128588" cy="52388"/>
            </a:xfrm>
            <a:custGeom>
              <a:avLst/>
              <a:gdLst/>
              <a:ahLst/>
              <a:cxnLst>
                <a:cxn ang="0">
                  <a:pos x="0" y="33"/>
                </a:cxn>
                <a:cxn ang="0">
                  <a:pos x="0" y="0"/>
                </a:cxn>
                <a:cxn ang="0">
                  <a:pos x="81" y="0"/>
                </a:cxn>
              </a:cxnLst>
              <a:rect l="0" t="0" r="r" b="b"/>
              <a:pathLst>
                <a:path w="81" h="33">
                  <a:moveTo>
                    <a:pt x="0" y="33"/>
                  </a:moveTo>
                  <a:lnTo>
                    <a:pt x="0" y="0"/>
                  </a:lnTo>
                  <a:lnTo>
                    <a:pt x="8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94" name="Rectangle 118"/>
            <p:cNvSpPr>
              <a:spLocks noChangeArrowheads="1"/>
            </p:cNvSpPr>
            <p:nvPr/>
          </p:nvSpPr>
          <p:spPr bwMode="auto">
            <a:xfrm>
              <a:off x="3548063" y="1397000"/>
              <a:ext cx="19029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XRG25</a:t>
              </a:r>
              <a:endParaRPr kumimoji="0" lang="fr-FR" sz="300" b="0" i="0" u="none" strike="noStrike" cap="none" normalizeH="0" baseline="0" smtClean="0">
                <a:ln>
                  <a:noFill/>
                </a:ln>
                <a:solidFill>
                  <a:schemeClr val="tx1"/>
                </a:solidFill>
                <a:effectLst/>
                <a:latin typeface="Arial" pitchFamily="34" charset="0"/>
              </a:endParaRPr>
            </a:p>
          </p:txBody>
        </p:sp>
        <p:sp>
          <p:nvSpPr>
            <p:cNvPr id="295" name="Freeform 119"/>
            <p:cNvSpPr>
              <a:spLocks/>
            </p:cNvSpPr>
            <p:nvPr/>
          </p:nvSpPr>
          <p:spPr bwMode="auto">
            <a:xfrm>
              <a:off x="3365501" y="1417638"/>
              <a:ext cx="180975" cy="14288"/>
            </a:xfrm>
            <a:custGeom>
              <a:avLst/>
              <a:gdLst/>
              <a:ahLst/>
              <a:cxnLst>
                <a:cxn ang="0">
                  <a:pos x="0" y="9"/>
                </a:cxn>
                <a:cxn ang="0">
                  <a:pos x="0" y="0"/>
                </a:cxn>
                <a:cxn ang="0">
                  <a:pos x="114" y="0"/>
                </a:cxn>
              </a:cxnLst>
              <a:rect l="0" t="0" r="r" b="b"/>
              <a:pathLst>
                <a:path w="114" h="9">
                  <a:moveTo>
                    <a:pt x="0" y="9"/>
                  </a:moveTo>
                  <a:lnTo>
                    <a:pt x="0" y="0"/>
                  </a:lnTo>
                  <a:lnTo>
                    <a:pt x="114"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96" name="Rectangle 120"/>
            <p:cNvSpPr>
              <a:spLocks noChangeArrowheads="1"/>
            </p:cNvSpPr>
            <p:nvPr/>
          </p:nvSpPr>
          <p:spPr bwMode="auto">
            <a:xfrm>
              <a:off x="3551238" y="1431925"/>
              <a:ext cx="14537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LR</a:t>
              </a:r>
              <a:endParaRPr kumimoji="0" lang="fr-FR" sz="300" b="0" i="0" u="none" strike="noStrike" cap="none" normalizeH="0" baseline="0" smtClean="0">
                <a:ln>
                  <a:noFill/>
                </a:ln>
                <a:solidFill>
                  <a:schemeClr val="tx1"/>
                </a:solidFill>
                <a:effectLst/>
                <a:latin typeface="Arial" pitchFamily="34" charset="0"/>
              </a:endParaRPr>
            </a:p>
          </p:txBody>
        </p:sp>
        <p:sp>
          <p:nvSpPr>
            <p:cNvPr id="297" name="Freeform 121"/>
            <p:cNvSpPr>
              <a:spLocks/>
            </p:cNvSpPr>
            <p:nvPr/>
          </p:nvSpPr>
          <p:spPr bwMode="auto">
            <a:xfrm>
              <a:off x="3365501" y="1436688"/>
              <a:ext cx="184150" cy="15875"/>
            </a:xfrm>
            <a:custGeom>
              <a:avLst/>
              <a:gdLst/>
              <a:ahLst/>
              <a:cxnLst>
                <a:cxn ang="0">
                  <a:pos x="0" y="0"/>
                </a:cxn>
                <a:cxn ang="0">
                  <a:pos x="0" y="10"/>
                </a:cxn>
                <a:cxn ang="0">
                  <a:pos x="116" y="10"/>
                </a:cxn>
              </a:cxnLst>
              <a:rect l="0" t="0" r="r" b="b"/>
              <a:pathLst>
                <a:path w="116" h="10">
                  <a:moveTo>
                    <a:pt x="0" y="0"/>
                  </a:moveTo>
                  <a:lnTo>
                    <a:pt x="0" y="10"/>
                  </a:lnTo>
                  <a:lnTo>
                    <a:pt x="116"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98" name="Freeform 122"/>
            <p:cNvSpPr>
              <a:spLocks/>
            </p:cNvSpPr>
            <p:nvPr/>
          </p:nvSpPr>
          <p:spPr bwMode="auto">
            <a:xfrm>
              <a:off x="3251201" y="1435100"/>
              <a:ext cx="114300" cy="36513"/>
            </a:xfrm>
            <a:custGeom>
              <a:avLst/>
              <a:gdLst/>
              <a:ahLst/>
              <a:cxnLst>
                <a:cxn ang="0">
                  <a:pos x="0" y="23"/>
                </a:cxn>
                <a:cxn ang="0">
                  <a:pos x="0" y="0"/>
                </a:cxn>
                <a:cxn ang="0">
                  <a:pos x="72" y="0"/>
                </a:cxn>
              </a:cxnLst>
              <a:rect l="0" t="0" r="r" b="b"/>
              <a:pathLst>
                <a:path w="72" h="23">
                  <a:moveTo>
                    <a:pt x="0" y="23"/>
                  </a:moveTo>
                  <a:lnTo>
                    <a:pt x="0" y="0"/>
                  </a:lnTo>
                  <a:lnTo>
                    <a:pt x="7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299" name="Rectangle 123"/>
            <p:cNvSpPr>
              <a:spLocks noChangeArrowheads="1"/>
            </p:cNvSpPr>
            <p:nvPr/>
          </p:nvSpPr>
          <p:spPr bwMode="auto">
            <a:xfrm>
              <a:off x="3519488" y="1468438"/>
              <a:ext cx="17105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PIN34</a:t>
              </a:r>
              <a:endParaRPr kumimoji="0" lang="fr-FR" sz="300" b="0" i="0" u="none" strike="noStrike" cap="none" normalizeH="0" baseline="0" smtClean="0">
                <a:ln>
                  <a:noFill/>
                </a:ln>
                <a:solidFill>
                  <a:schemeClr val="tx1"/>
                </a:solidFill>
                <a:effectLst/>
                <a:latin typeface="Arial" pitchFamily="34" charset="0"/>
              </a:endParaRPr>
            </a:p>
          </p:txBody>
        </p:sp>
        <p:sp>
          <p:nvSpPr>
            <p:cNvPr id="300" name="Freeform 124"/>
            <p:cNvSpPr>
              <a:spLocks/>
            </p:cNvSpPr>
            <p:nvPr/>
          </p:nvSpPr>
          <p:spPr bwMode="auto">
            <a:xfrm>
              <a:off x="3355976" y="1487488"/>
              <a:ext cx="161925" cy="23813"/>
            </a:xfrm>
            <a:custGeom>
              <a:avLst/>
              <a:gdLst/>
              <a:ahLst/>
              <a:cxnLst>
                <a:cxn ang="0">
                  <a:pos x="0" y="15"/>
                </a:cxn>
                <a:cxn ang="0">
                  <a:pos x="0" y="0"/>
                </a:cxn>
                <a:cxn ang="0">
                  <a:pos x="102" y="0"/>
                </a:cxn>
              </a:cxnLst>
              <a:rect l="0" t="0" r="r" b="b"/>
              <a:pathLst>
                <a:path w="102" h="15">
                  <a:moveTo>
                    <a:pt x="0" y="15"/>
                  </a:moveTo>
                  <a:lnTo>
                    <a:pt x="0" y="0"/>
                  </a:lnTo>
                  <a:lnTo>
                    <a:pt x="10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01" name="Rectangle 125"/>
            <p:cNvSpPr>
              <a:spLocks noChangeArrowheads="1"/>
            </p:cNvSpPr>
            <p:nvPr/>
          </p:nvSpPr>
          <p:spPr bwMode="auto">
            <a:xfrm>
              <a:off x="3509963" y="1503363"/>
              <a:ext cx="16893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PIE31</a:t>
              </a:r>
              <a:endParaRPr kumimoji="0" lang="fr-FR" sz="300" b="0" i="0" u="none" strike="noStrike" cap="none" normalizeH="0" baseline="0" smtClean="0">
                <a:ln>
                  <a:noFill/>
                </a:ln>
                <a:solidFill>
                  <a:schemeClr val="tx1"/>
                </a:solidFill>
                <a:effectLst/>
                <a:latin typeface="Arial" pitchFamily="34" charset="0"/>
              </a:endParaRPr>
            </a:p>
          </p:txBody>
        </p:sp>
        <p:sp>
          <p:nvSpPr>
            <p:cNvPr id="302" name="Freeform 126"/>
            <p:cNvSpPr>
              <a:spLocks/>
            </p:cNvSpPr>
            <p:nvPr/>
          </p:nvSpPr>
          <p:spPr bwMode="auto">
            <a:xfrm>
              <a:off x="3392488" y="1522413"/>
              <a:ext cx="115888" cy="15875"/>
            </a:xfrm>
            <a:custGeom>
              <a:avLst/>
              <a:gdLst/>
              <a:ahLst/>
              <a:cxnLst>
                <a:cxn ang="0">
                  <a:pos x="0" y="10"/>
                </a:cxn>
                <a:cxn ang="0">
                  <a:pos x="0" y="0"/>
                </a:cxn>
                <a:cxn ang="0">
                  <a:pos x="73" y="0"/>
                </a:cxn>
              </a:cxnLst>
              <a:rect l="0" t="0" r="r" b="b"/>
              <a:pathLst>
                <a:path w="73" h="10">
                  <a:moveTo>
                    <a:pt x="0" y="10"/>
                  </a:moveTo>
                  <a:lnTo>
                    <a:pt x="0" y="0"/>
                  </a:lnTo>
                  <a:lnTo>
                    <a:pt x="73"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03" name="Rectangle 127"/>
            <p:cNvSpPr>
              <a:spLocks noChangeArrowheads="1"/>
            </p:cNvSpPr>
            <p:nvPr/>
          </p:nvSpPr>
          <p:spPr bwMode="auto">
            <a:xfrm>
              <a:off x="3509963" y="1538288"/>
              <a:ext cx="17319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PIO32</a:t>
              </a:r>
              <a:endParaRPr kumimoji="0" lang="fr-FR" sz="300" b="0" i="0" u="none" strike="noStrike" cap="none" normalizeH="0" baseline="0" dirty="0" smtClean="0">
                <a:ln>
                  <a:noFill/>
                </a:ln>
                <a:solidFill>
                  <a:schemeClr val="tx1"/>
                </a:solidFill>
                <a:effectLst/>
                <a:latin typeface="Arial" pitchFamily="34" charset="0"/>
              </a:endParaRPr>
            </a:p>
          </p:txBody>
        </p:sp>
        <p:sp>
          <p:nvSpPr>
            <p:cNvPr id="304" name="Freeform 128"/>
            <p:cNvSpPr>
              <a:spLocks/>
            </p:cNvSpPr>
            <p:nvPr/>
          </p:nvSpPr>
          <p:spPr bwMode="auto">
            <a:xfrm>
              <a:off x="3392488" y="1543050"/>
              <a:ext cx="115888" cy="14288"/>
            </a:xfrm>
            <a:custGeom>
              <a:avLst/>
              <a:gdLst/>
              <a:ahLst/>
              <a:cxnLst>
                <a:cxn ang="0">
                  <a:pos x="0" y="0"/>
                </a:cxn>
                <a:cxn ang="0">
                  <a:pos x="0" y="9"/>
                </a:cxn>
                <a:cxn ang="0">
                  <a:pos x="73" y="9"/>
                </a:cxn>
              </a:cxnLst>
              <a:rect l="0" t="0" r="r" b="b"/>
              <a:pathLst>
                <a:path w="73" h="9">
                  <a:moveTo>
                    <a:pt x="0" y="0"/>
                  </a:moveTo>
                  <a:lnTo>
                    <a:pt x="0" y="9"/>
                  </a:lnTo>
                  <a:lnTo>
                    <a:pt x="73"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05" name="Freeform 129"/>
            <p:cNvSpPr>
              <a:spLocks/>
            </p:cNvSpPr>
            <p:nvPr/>
          </p:nvSpPr>
          <p:spPr bwMode="auto">
            <a:xfrm>
              <a:off x="3355976" y="1516063"/>
              <a:ext cx="36513" cy="23813"/>
            </a:xfrm>
            <a:custGeom>
              <a:avLst/>
              <a:gdLst/>
              <a:ahLst/>
              <a:cxnLst>
                <a:cxn ang="0">
                  <a:pos x="0" y="0"/>
                </a:cxn>
                <a:cxn ang="0">
                  <a:pos x="0" y="15"/>
                </a:cxn>
                <a:cxn ang="0">
                  <a:pos x="23" y="15"/>
                </a:cxn>
              </a:cxnLst>
              <a:rect l="0" t="0" r="r" b="b"/>
              <a:pathLst>
                <a:path w="23" h="15">
                  <a:moveTo>
                    <a:pt x="0" y="0"/>
                  </a:moveTo>
                  <a:lnTo>
                    <a:pt x="0" y="15"/>
                  </a:lnTo>
                  <a:lnTo>
                    <a:pt x="23" y="1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06" name="Freeform 130"/>
            <p:cNvSpPr>
              <a:spLocks/>
            </p:cNvSpPr>
            <p:nvPr/>
          </p:nvSpPr>
          <p:spPr bwMode="auto">
            <a:xfrm>
              <a:off x="3251201" y="1476375"/>
              <a:ext cx="104775" cy="38100"/>
            </a:xfrm>
            <a:custGeom>
              <a:avLst/>
              <a:gdLst/>
              <a:ahLst/>
              <a:cxnLst>
                <a:cxn ang="0">
                  <a:pos x="0" y="0"/>
                </a:cxn>
                <a:cxn ang="0">
                  <a:pos x="0" y="24"/>
                </a:cxn>
                <a:cxn ang="0">
                  <a:pos x="66" y="24"/>
                </a:cxn>
              </a:cxnLst>
              <a:rect l="0" t="0" r="r" b="b"/>
              <a:pathLst>
                <a:path w="66" h="24">
                  <a:moveTo>
                    <a:pt x="0" y="0"/>
                  </a:moveTo>
                  <a:lnTo>
                    <a:pt x="0" y="24"/>
                  </a:lnTo>
                  <a:lnTo>
                    <a:pt x="66" y="24"/>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07" name="Freeform 131"/>
            <p:cNvSpPr>
              <a:spLocks/>
            </p:cNvSpPr>
            <p:nvPr/>
          </p:nvSpPr>
          <p:spPr bwMode="auto">
            <a:xfrm>
              <a:off x="3208338" y="1420813"/>
              <a:ext cx="42863" cy="52388"/>
            </a:xfrm>
            <a:custGeom>
              <a:avLst/>
              <a:gdLst/>
              <a:ahLst/>
              <a:cxnLst>
                <a:cxn ang="0">
                  <a:pos x="0" y="0"/>
                </a:cxn>
                <a:cxn ang="0">
                  <a:pos x="0" y="33"/>
                </a:cxn>
                <a:cxn ang="0">
                  <a:pos x="27" y="33"/>
                </a:cxn>
              </a:cxnLst>
              <a:rect l="0" t="0" r="r" b="b"/>
              <a:pathLst>
                <a:path w="27" h="33">
                  <a:moveTo>
                    <a:pt x="0" y="0"/>
                  </a:moveTo>
                  <a:lnTo>
                    <a:pt x="0" y="33"/>
                  </a:lnTo>
                  <a:lnTo>
                    <a:pt x="27" y="33"/>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08" name="Freeform 132"/>
            <p:cNvSpPr>
              <a:spLocks/>
            </p:cNvSpPr>
            <p:nvPr/>
          </p:nvSpPr>
          <p:spPr bwMode="auto">
            <a:xfrm>
              <a:off x="3151188" y="1366838"/>
              <a:ext cx="57150" cy="52388"/>
            </a:xfrm>
            <a:custGeom>
              <a:avLst/>
              <a:gdLst/>
              <a:ahLst/>
              <a:cxnLst>
                <a:cxn ang="0">
                  <a:pos x="0" y="0"/>
                </a:cxn>
                <a:cxn ang="0">
                  <a:pos x="0" y="33"/>
                </a:cxn>
                <a:cxn ang="0">
                  <a:pos x="36" y="33"/>
                </a:cxn>
              </a:cxnLst>
              <a:rect l="0" t="0" r="r" b="b"/>
              <a:pathLst>
                <a:path w="36" h="33">
                  <a:moveTo>
                    <a:pt x="0" y="0"/>
                  </a:moveTo>
                  <a:lnTo>
                    <a:pt x="0" y="33"/>
                  </a:lnTo>
                  <a:lnTo>
                    <a:pt x="36" y="33"/>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09" name="Freeform 133"/>
            <p:cNvSpPr>
              <a:spLocks/>
            </p:cNvSpPr>
            <p:nvPr/>
          </p:nvSpPr>
          <p:spPr bwMode="auto">
            <a:xfrm>
              <a:off x="2973388" y="1293813"/>
              <a:ext cx="177800" cy="71438"/>
            </a:xfrm>
            <a:custGeom>
              <a:avLst/>
              <a:gdLst/>
              <a:ahLst/>
              <a:cxnLst>
                <a:cxn ang="0">
                  <a:pos x="0" y="0"/>
                </a:cxn>
                <a:cxn ang="0">
                  <a:pos x="0" y="45"/>
                </a:cxn>
                <a:cxn ang="0">
                  <a:pos x="112" y="45"/>
                </a:cxn>
              </a:cxnLst>
              <a:rect l="0" t="0" r="r" b="b"/>
              <a:pathLst>
                <a:path w="112" h="45">
                  <a:moveTo>
                    <a:pt x="0" y="0"/>
                  </a:moveTo>
                  <a:lnTo>
                    <a:pt x="0" y="45"/>
                  </a:lnTo>
                  <a:lnTo>
                    <a:pt x="112" y="4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10" name="Freeform 134"/>
            <p:cNvSpPr>
              <a:spLocks/>
            </p:cNvSpPr>
            <p:nvPr/>
          </p:nvSpPr>
          <p:spPr bwMode="auto">
            <a:xfrm>
              <a:off x="2862263" y="1181100"/>
              <a:ext cx="111125" cy="109538"/>
            </a:xfrm>
            <a:custGeom>
              <a:avLst/>
              <a:gdLst/>
              <a:ahLst/>
              <a:cxnLst>
                <a:cxn ang="0">
                  <a:pos x="0" y="0"/>
                </a:cxn>
                <a:cxn ang="0">
                  <a:pos x="0" y="69"/>
                </a:cxn>
                <a:cxn ang="0">
                  <a:pos x="70" y="69"/>
                </a:cxn>
              </a:cxnLst>
              <a:rect l="0" t="0" r="r" b="b"/>
              <a:pathLst>
                <a:path w="70" h="69">
                  <a:moveTo>
                    <a:pt x="0" y="0"/>
                  </a:moveTo>
                  <a:lnTo>
                    <a:pt x="0" y="69"/>
                  </a:lnTo>
                  <a:lnTo>
                    <a:pt x="70" y="6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11" name="Line 135"/>
            <p:cNvSpPr>
              <a:spLocks noChangeShapeType="1"/>
            </p:cNvSpPr>
            <p:nvPr/>
          </p:nvSpPr>
          <p:spPr bwMode="auto">
            <a:xfrm>
              <a:off x="4402800" y="942975"/>
              <a:ext cx="1588" cy="63023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2" name="Rectangle 136"/>
            <p:cNvSpPr>
              <a:spLocks noChangeArrowheads="1"/>
            </p:cNvSpPr>
            <p:nvPr/>
          </p:nvSpPr>
          <p:spPr bwMode="auto">
            <a:xfrm>
              <a:off x="4413271" y="1043608"/>
              <a:ext cx="5289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FF00"/>
                  </a:solidFill>
                  <a:effectLst/>
                  <a:latin typeface="Arial" pitchFamily="34" charset="0"/>
                </a:rPr>
                <a:t>Jura 1</a:t>
              </a:r>
              <a:endParaRPr kumimoji="0" lang="fr-FR" sz="1400" b="0" i="0" u="none" strike="noStrike" cap="none" normalizeH="0" baseline="0" dirty="0" smtClean="0">
                <a:ln>
                  <a:noFill/>
                </a:ln>
                <a:solidFill>
                  <a:schemeClr val="tx1"/>
                </a:solidFill>
                <a:effectLst/>
                <a:latin typeface="Arial" pitchFamily="34" charset="0"/>
              </a:endParaRPr>
            </a:p>
          </p:txBody>
        </p:sp>
        <p:sp>
          <p:nvSpPr>
            <p:cNvPr id="313" name="Line 137"/>
            <p:cNvSpPr>
              <a:spLocks noChangeShapeType="1"/>
            </p:cNvSpPr>
            <p:nvPr/>
          </p:nvSpPr>
          <p:spPr bwMode="auto">
            <a:xfrm>
              <a:off x="2820988" y="1177925"/>
              <a:ext cx="41275" cy="15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14" name="Line 138"/>
            <p:cNvSpPr>
              <a:spLocks noChangeShapeType="1"/>
            </p:cNvSpPr>
            <p:nvPr/>
          </p:nvSpPr>
          <p:spPr bwMode="auto">
            <a:xfrm>
              <a:off x="2819401" y="923925"/>
              <a:ext cx="1588" cy="123825"/>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15" name="Line 139"/>
            <p:cNvSpPr>
              <a:spLocks noChangeShapeType="1"/>
            </p:cNvSpPr>
            <p:nvPr/>
          </p:nvSpPr>
          <p:spPr bwMode="auto">
            <a:xfrm>
              <a:off x="2819401" y="1052513"/>
              <a:ext cx="1588" cy="125413"/>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16" name="Freeform 140"/>
            <p:cNvSpPr>
              <a:spLocks/>
            </p:cNvSpPr>
            <p:nvPr/>
          </p:nvSpPr>
          <p:spPr bwMode="auto">
            <a:xfrm>
              <a:off x="2716213" y="781050"/>
              <a:ext cx="103188" cy="269875"/>
            </a:xfrm>
            <a:custGeom>
              <a:avLst/>
              <a:gdLst/>
              <a:ahLst/>
              <a:cxnLst>
                <a:cxn ang="0">
                  <a:pos x="0" y="0"/>
                </a:cxn>
                <a:cxn ang="0">
                  <a:pos x="0" y="170"/>
                </a:cxn>
                <a:cxn ang="0">
                  <a:pos x="65" y="170"/>
                </a:cxn>
              </a:cxnLst>
              <a:rect l="0" t="0" r="r" b="b"/>
              <a:pathLst>
                <a:path w="65" h="170">
                  <a:moveTo>
                    <a:pt x="0" y="0"/>
                  </a:moveTo>
                  <a:lnTo>
                    <a:pt x="0" y="170"/>
                  </a:lnTo>
                  <a:lnTo>
                    <a:pt x="65" y="17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17" name="Line 141"/>
            <p:cNvSpPr>
              <a:spLocks noChangeShapeType="1"/>
            </p:cNvSpPr>
            <p:nvPr/>
          </p:nvSpPr>
          <p:spPr bwMode="auto">
            <a:xfrm>
              <a:off x="2716213" y="506413"/>
              <a:ext cx="1588" cy="269875"/>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8" name="Freeform 142"/>
            <p:cNvSpPr>
              <a:spLocks/>
            </p:cNvSpPr>
            <p:nvPr/>
          </p:nvSpPr>
          <p:spPr bwMode="auto">
            <a:xfrm>
              <a:off x="2690813" y="777875"/>
              <a:ext cx="25400" cy="615950"/>
            </a:xfrm>
            <a:custGeom>
              <a:avLst/>
              <a:gdLst/>
              <a:ahLst/>
              <a:cxnLst>
                <a:cxn ang="0">
                  <a:pos x="0" y="388"/>
                </a:cxn>
                <a:cxn ang="0">
                  <a:pos x="0" y="0"/>
                </a:cxn>
                <a:cxn ang="0">
                  <a:pos x="16" y="0"/>
                </a:cxn>
              </a:cxnLst>
              <a:rect l="0" t="0" r="r" b="b"/>
              <a:pathLst>
                <a:path w="16" h="388">
                  <a:moveTo>
                    <a:pt x="0" y="388"/>
                  </a:moveTo>
                  <a:lnTo>
                    <a:pt x="0" y="0"/>
                  </a:lnTo>
                  <a:lnTo>
                    <a:pt x="16"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19" name="Rectangle 143"/>
            <p:cNvSpPr>
              <a:spLocks noChangeArrowheads="1"/>
            </p:cNvSpPr>
            <p:nvPr/>
          </p:nvSpPr>
          <p:spPr bwMode="auto">
            <a:xfrm>
              <a:off x="3425826" y="1573213"/>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V75</a:t>
              </a:r>
              <a:endParaRPr kumimoji="0" lang="fr-FR" sz="300" b="0" i="0" u="none" strike="noStrike" cap="none" normalizeH="0" baseline="0" smtClean="0">
                <a:ln>
                  <a:noFill/>
                </a:ln>
                <a:solidFill>
                  <a:schemeClr val="tx1"/>
                </a:solidFill>
                <a:effectLst/>
                <a:latin typeface="Arial" pitchFamily="34" charset="0"/>
              </a:endParaRPr>
            </a:p>
          </p:txBody>
        </p:sp>
        <p:sp>
          <p:nvSpPr>
            <p:cNvPr id="320" name="Freeform 144"/>
            <p:cNvSpPr>
              <a:spLocks/>
            </p:cNvSpPr>
            <p:nvPr/>
          </p:nvSpPr>
          <p:spPr bwMode="auto">
            <a:xfrm>
              <a:off x="3341688" y="1593850"/>
              <a:ext cx="82550" cy="14288"/>
            </a:xfrm>
            <a:custGeom>
              <a:avLst/>
              <a:gdLst/>
              <a:ahLst/>
              <a:cxnLst>
                <a:cxn ang="0">
                  <a:pos x="0" y="9"/>
                </a:cxn>
                <a:cxn ang="0">
                  <a:pos x="0" y="0"/>
                </a:cxn>
                <a:cxn ang="0">
                  <a:pos x="52" y="0"/>
                </a:cxn>
              </a:cxnLst>
              <a:rect l="0" t="0" r="r" b="b"/>
              <a:pathLst>
                <a:path w="52" h="9">
                  <a:moveTo>
                    <a:pt x="0" y="9"/>
                  </a:moveTo>
                  <a:lnTo>
                    <a:pt x="0" y="0"/>
                  </a:lnTo>
                  <a:lnTo>
                    <a:pt x="52"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21" name="Rectangle 145"/>
            <p:cNvSpPr>
              <a:spLocks noChangeArrowheads="1"/>
            </p:cNvSpPr>
            <p:nvPr/>
          </p:nvSpPr>
          <p:spPr bwMode="auto">
            <a:xfrm>
              <a:off x="3462338" y="1608138"/>
              <a:ext cx="14325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V9</a:t>
              </a:r>
              <a:endParaRPr kumimoji="0" lang="fr-FR" sz="300" b="0" i="0" u="none" strike="noStrike" cap="none" normalizeH="0" baseline="0" smtClean="0">
                <a:ln>
                  <a:noFill/>
                </a:ln>
                <a:solidFill>
                  <a:schemeClr val="tx1"/>
                </a:solidFill>
                <a:effectLst/>
                <a:latin typeface="Arial" pitchFamily="34" charset="0"/>
              </a:endParaRPr>
            </a:p>
          </p:txBody>
        </p:sp>
        <p:sp>
          <p:nvSpPr>
            <p:cNvPr id="322" name="Freeform 146"/>
            <p:cNvSpPr>
              <a:spLocks/>
            </p:cNvSpPr>
            <p:nvPr/>
          </p:nvSpPr>
          <p:spPr bwMode="auto">
            <a:xfrm>
              <a:off x="3341688" y="1612900"/>
              <a:ext cx="119063" cy="15875"/>
            </a:xfrm>
            <a:custGeom>
              <a:avLst/>
              <a:gdLst/>
              <a:ahLst/>
              <a:cxnLst>
                <a:cxn ang="0">
                  <a:pos x="0" y="0"/>
                </a:cxn>
                <a:cxn ang="0">
                  <a:pos x="0" y="10"/>
                </a:cxn>
                <a:cxn ang="0">
                  <a:pos x="75" y="10"/>
                </a:cxn>
              </a:cxnLst>
              <a:rect l="0" t="0" r="r" b="b"/>
              <a:pathLst>
                <a:path w="75" h="10">
                  <a:moveTo>
                    <a:pt x="0" y="0"/>
                  </a:moveTo>
                  <a:lnTo>
                    <a:pt x="0" y="10"/>
                  </a:lnTo>
                  <a:lnTo>
                    <a:pt x="75" y="1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23" name="Freeform 147"/>
            <p:cNvSpPr>
              <a:spLocks/>
            </p:cNvSpPr>
            <p:nvPr/>
          </p:nvSpPr>
          <p:spPr bwMode="auto">
            <a:xfrm>
              <a:off x="3302001" y="1611313"/>
              <a:ext cx="39688" cy="23813"/>
            </a:xfrm>
            <a:custGeom>
              <a:avLst/>
              <a:gdLst/>
              <a:ahLst/>
              <a:cxnLst>
                <a:cxn ang="0">
                  <a:pos x="0" y="15"/>
                </a:cxn>
                <a:cxn ang="0">
                  <a:pos x="0" y="0"/>
                </a:cxn>
                <a:cxn ang="0">
                  <a:pos x="25" y="0"/>
                </a:cxn>
              </a:cxnLst>
              <a:rect l="0" t="0" r="r" b="b"/>
              <a:pathLst>
                <a:path w="25" h="15">
                  <a:moveTo>
                    <a:pt x="0" y="15"/>
                  </a:moveTo>
                  <a:lnTo>
                    <a:pt x="0" y="0"/>
                  </a:lnTo>
                  <a:lnTo>
                    <a:pt x="25"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24" name="Rectangle 148"/>
            <p:cNvSpPr>
              <a:spLocks noChangeArrowheads="1"/>
            </p:cNvSpPr>
            <p:nvPr/>
          </p:nvSpPr>
          <p:spPr bwMode="auto">
            <a:xfrm>
              <a:off x="3463926" y="1644650"/>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V69</a:t>
              </a:r>
              <a:endParaRPr kumimoji="0" lang="fr-FR" sz="300" b="0" i="0" u="none" strike="noStrike" cap="none" normalizeH="0" baseline="0" smtClean="0">
                <a:ln>
                  <a:noFill/>
                </a:ln>
                <a:solidFill>
                  <a:schemeClr val="tx1"/>
                </a:solidFill>
                <a:effectLst/>
                <a:latin typeface="Arial" pitchFamily="34" charset="0"/>
              </a:endParaRPr>
            </a:p>
          </p:txBody>
        </p:sp>
        <p:sp>
          <p:nvSpPr>
            <p:cNvPr id="325" name="Freeform 149"/>
            <p:cNvSpPr>
              <a:spLocks/>
            </p:cNvSpPr>
            <p:nvPr/>
          </p:nvSpPr>
          <p:spPr bwMode="auto">
            <a:xfrm>
              <a:off x="3302001" y="1639888"/>
              <a:ext cx="160338" cy="23813"/>
            </a:xfrm>
            <a:custGeom>
              <a:avLst/>
              <a:gdLst/>
              <a:ahLst/>
              <a:cxnLst>
                <a:cxn ang="0">
                  <a:pos x="0" y="0"/>
                </a:cxn>
                <a:cxn ang="0">
                  <a:pos x="0" y="15"/>
                </a:cxn>
                <a:cxn ang="0">
                  <a:pos x="101" y="15"/>
                </a:cxn>
              </a:cxnLst>
              <a:rect l="0" t="0" r="r" b="b"/>
              <a:pathLst>
                <a:path w="101" h="15">
                  <a:moveTo>
                    <a:pt x="0" y="0"/>
                  </a:moveTo>
                  <a:lnTo>
                    <a:pt x="0" y="15"/>
                  </a:lnTo>
                  <a:lnTo>
                    <a:pt x="101" y="15"/>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26" name="Freeform 150"/>
            <p:cNvSpPr>
              <a:spLocks/>
            </p:cNvSpPr>
            <p:nvPr/>
          </p:nvSpPr>
          <p:spPr bwMode="auto">
            <a:xfrm>
              <a:off x="3217863" y="1636713"/>
              <a:ext cx="84138" cy="38100"/>
            </a:xfrm>
            <a:custGeom>
              <a:avLst/>
              <a:gdLst/>
              <a:ahLst/>
              <a:cxnLst>
                <a:cxn ang="0">
                  <a:pos x="0" y="24"/>
                </a:cxn>
                <a:cxn ang="0">
                  <a:pos x="0" y="0"/>
                </a:cxn>
                <a:cxn ang="0">
                  <a:pos x="53" y="0"/>
                </a:cxn>
              </a:cxnLst>
              <a:rect l="0" t="0" r="r" b="b"/>
              <a:pathLst>
                <a:path w="53" h="24">
                  <a:moveTo>
                    <a:pt x="0" y="24"/>
                  </a:moveTo>
                  <a:lnTo>
                    <a:pt x="0" y="0"/>
                  </a:lnTo>
                  <a:lnTo>
                    <a:pt x="53"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27" name="Rectangle 151"/>
            <p:cNvSpPr>
              <a:spLocks noChangeArrowheads="1"/>
            </p:cNvSpPr>
            <p:nvPr/>
          </p:nvSpPr>
          <p:spPr bwMode="auto">
            <a:xfrm>
              <a:off x="3403601" y="1679575"/>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V63</a:t>
              </a:r>
              <a:endParaRPr kumimoji="0" lang="fr-FR" sz="300" b="0" i="0" u="none" strike="noStrike" cap="none" normalizeH="0" baseline="0" smtClean="0">
                <a:ln>
                  <a:noFill/>
                </a:ln>
                <a:solidFill>
                  <a:schemeClr val="tx1"/>
                </a:solidFill>
                <a:effectLst/>
                <a:latin typeface="Arial" pitchFamily="34" charset="0"/>
              </a:endParaRPr>
            </a:p>
          </p:txBody>
        </p:sp>
        <p:sp>
          <p:nvSpPr>
            <p:cNvPr id="328" name="Freeform 152"/>
            <p:cNvSpPr>
              <a:spLocks/>
            </p:cNvSpPr>
            <p:nvPr/>
          </p:nvSpPr>
          <p:spPr bwMode="auto">
            <a:xfrm>
              <a:off x="3400426" y="1698625"/>
              <a:ext cx="1588" cy="15875"/>
            </a:xfrm>
            <a:custGeom>
              <a:avLst/>
              <a:gdLst/>
              <a:ahLst/>
              <a:cxnLst>
                <a:cxn ang="0">
                  <a:pos x="0" y="10"/>
                </a:cxn>
                <a:cxn ang="0">
                  <a:pos x="0" y="0"/>
                </a:cxn>
                <a:cxn ang="0">
                  <a:pos x="0" y="0"/>
                </a:cxn>
              </a:cxnLst>
              <a:rect l="0" t="0" r="r" b="b"/>
              <a:pathLst>
                <a:path h="10">
                  <a:moveTo>
                    <a:pt x="0" y="10"/>
                  </a:moveTo>
                  <a:lnTo>
                    <a:pt x="0" y="0"/>
                  </a:lnTo>
                  <a:lnTo>
                    <a:pt x="0"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29" name="Rectangle 153"/>
            <p:cNvSpPr>
              <a:spLocks noChangeArrowheads="1"/>
            </p:cNvSpPr>
            <p:nvPr/>
          </p:nvSpPr>
          <p:spPr bwMode="auto">
            <a:xfrm>
              <a:off x="3403601" y="1714500"/>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V66</a:t>
              </a:r>
              <a:endParaRPr kumimoji="0" lang="fr-FR" sz="300" b="0" i="0" u="none" strike="noStrike" cap="none" normalizeH="0" baseline="0" smtClean="0">
                <a:ln>
                  <a:noFill/>
                </a:ln>
                <a:solidFill>
                  <a:schemeClr val="tx1"/>
                </a:solidFill>
                <a:effectLst/>
                <a:latin typeface="Arial" pitchFamily="34" charset="0"/>
              </a:endParaRPr>
            </a:p>
          </p:txBody>
        </p:sp>
        <p:sp>
          <p:nvSpPr>
            <p:cNvPr id="330" name="Freeform 154"/>
            <p:cNvSpPr>
              <a:spLocks/>
            </p:cNvSpPr>
            <p:nvPr/>
          </p:nvSpPr>
          <p:spPr bwMode="auto">
            <a:xfrm>
              <a:off x="3400426" y="1719263"/>
              <a:ext cx="1588" cy="14288"/>
            </a:xfrm>
            <a:custGeom>
              <a:avLst/>
              <a:gdLst/>
              <a:ahLst/>
              <a:cxnLst>
                <a:cxn ang="0">
                  <a:pos x="0" y="0"/>
                </a:cxn>
                <a:cxn ang="0">
                  <a:pos x="0" y="9"/>
                </a:cxn>
                <a:cxn ang="0">
                  <a:pos x="0" y="9"/>
                </a:cxn>
              </a:cxnLst>
              <a:rect l="0" t="0" r="r" b="b"/>
              <a:pathLst>
                <a:path h="9">
                  <a:moveTo>
                    <a:pt x="0" y="0"/>
                  </a:moveTo>
                  <a:lnTo>
                    <a:pt x="0" y="9"/>
                  </a:lnTo>
                  <a:lnTo>
                    <a:pt x="0" y="9"/>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31" name="Freeform 155"/>
            <p:cNvSpPr>
              <a:spLocks/>
            </p:cNvSpPr>
            <p:nvPr/>
          </p:nvSpPr>
          <p:spPr bwMode="auto">
            <a:xfrm>
              <a:off x="3217863" y="1679575"/>
              <a:ext cx="182563" cy="36513"/>
            </a:xfrm>
            <a:custGeom>
              <a:avLst/>
              <a:gdLst/>
              <a:ahLst/>
              <a:cxnLst>
                <a:cxn ang="0">
                  <a:pos x="0" y="0"/>
                </a:cxn>
                <a:cxn ang="0">
                  <a:pos x="0" y="23"/>
                </a:cxn>
                <a:cxn ang="0">
                  <a:pos x="115" y="23"/>
                </a:cxn>
              </a:cxnLst>
              <a:rect l="0" t="0" r="r" b="b"/>
              <a:pathLst>
                <a:path w="115" h="23">
                  <a:moveTo>
                    <a:pt x="0" y="0"/>
                  </a:moveTo>
                  <a:lnTo>
                    <a:pt x="0" y="23"/>
                  </a:lnTo>
                  <a:lnTo>
                    <a:pt x="115" y="23"/>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32" name="Freeform 156"/>
            <p:cNvSpPr>
              <a:spLocks/>
            </p:cNvSpPr>
            <p:nvPr/>
          </p:nvSpPr>
          <p:spPr bwMode="auto">
            <a:xfrm>
              <a:off x="2876551" y="1676400"/>
              <a:ext cx="341313" cy="60325"/>
            </a:xfrm>
            <a:custGeom>
              <a:avLst/>
              <a:gdLst/>
              <a:ahLst/>
              <a:cxnLst>
                <a:cxn ang="0">
                  <a:pos x="0" y="38"/>
                </a:cxn>
                <a:cxn ang="0">
                  <a:pos x="0" y="0"/>
                </a:cxn>
                <a:cxn ang="0">
                  <a:pos x="215" y="0"/>
                </a:cxn>
              </a:cxnLst>
              <a:rect l="0" t="0" r="r" b="b"/>
              <a:pathLst>
                <a:path w="215" h="38">
                  <a:moveTo>
                    <a:pt x="0" y="38"/>
                  </a:moveTo>
                  <a:lnTo>
                    <a:pt x="0" y="0"/>
                  </a:lnTo>
                  <a:lnTo>
                    <a:pt x="215"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33" name="Rectangle 157"/>
            <p:cNvSpPr>
              <a:spLocks noChangeArrowheads="1"/>
            </p:cNvSpPr>
            <p:nvPr/>
          </p:nvSpPr>
          <p:spPr bwMode="auto">
            <a:xfrm>
              <a:off x="3554413" y="1749425"/>
              <a:ext cx="19459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Sarde2D</a:t>
              </a:r>
              <a:endParaRPr kumimoji="0" lang="fr-FR" sz="300" b="0" i="0" u="none" strike="noStrike" cap="none" normalizeH="0" baseline="0" smtClean="0">
                <a:ln>
                  <a:noFill/>
                </a:ln>
                <a:solidFill>
                  <a:schemeClr val="tx1"/>
                </a:solidFill>
                <a:effectLst/>
                <a:latin typeface="Arial" pitchFamily="34" charset="0"/>
              </a:endParaRPr>
            </a:p>
          </p:txBody>
        </p:sp>
        <p:sp>
          <p:nvSpPr>
            <p:cNvPr id="334" name="Freeform 158"/>
            <p:cNvSpPr>
              <a:spLocks/>
            </p:cNvSpPr>
            <p:nvPr/>
          </p:nvSpPr>
          <p:spPr bwMode="auto">
            <a:xfrm>
              <a:off x="3014663" y="1770063"/>
              <a:ext cx="538163" cy="26988"/>
            </a:xfrm>
            <a:custGeom>
              <a:avLst/>
              <a:gdLst/>
              <a:ahLst/>
              <a:cxnLst>
                <a:cxn ang="0">
                  <a:pos x="0" y="17"/>
                </a:cxn>
                <a:cxn ang="0">
                  <a:pos x="0" y="0"/>
                </a:cxn>
                <a:cxn ang="0">
                  <a:pos x="339" y="0"/>
                </a:cxn>
              </a:cxnLst>
              <a:rect l="0" t="0" r="r" b="b"/>
              <a:pathLst>
                <a:path w="339" h="17">
                  <a:moveTo>
                    <a:pt x="0" y="17"/>
                  </a:moveTo>
                  <a:lnTo>
                    <a:pt x="0" y="0"/>
                  </a:lnTo>
                  <a:lnTo>
                    <a:pt x="339"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35" name="Rectangle 159"/>
            <p:cNvSpPr>
              <a:spLocks noChangeArrowheads="1"/>
            </p:cNvSpPr>
            <p:nvPr/>
          </p:nvSpPr>
          <p:spPr bwMode="auto">
            <a:xfrm>
              <a:off x="3454401" y="1784350"/>
              <a:ext cx="15184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A41</a:t>
              </a:r>
              <a:endParaRPr kumimoji="0" lang="fr-FR" sz="300" b="0" i="0" u="none" strike="noStrike" cap="none" normalizeH="0" baseline="0" smtClean="0">
                <a:ln>
                  <a:noFill/>
                </a:ln>
                <a:solidFill>
                  <a:schemeClr val="tx1"/>
                </a:solidFill>
                <a:effectLst/>
                <a:latin typeface="Arial" pitchFamily="34" charset="0"/>
              </a:endParaRPr>
            </a:p>
          </p:txBody>
        </p:sp>
        <p:sp>
          <p:nvSpPr>
            <p:cNvPr id="336" name="Freeform 160"/>
            <p:cNvSpPr>
              <a:spLocks/>
            </p:cNvSpPr>
            <p:nvPr/>
          </p:nvSpPr>
          <p:spPr bwMode="auto">
            <a:xfrm>
              <a:off x="3378201" y="1804988"/>
              <a:ext cx="74613" cy="23813"/>
            </a:xfrm>
            <a:custGeom>
              <a:avLst/>
              <a:gdLst/>
              <a:ahLst/>
              <a:cxnLst>
                <a:cxn ang="0">
                  <a:pos x="0" y="15"/>
                </a:cxn>
                <a:cxn ang="0">
                  <a:pos x="0" y="0"/>
                </a:cxn>
                <a:cxn ang="0">
                  <a:pos x="47" y="0"/>
                </a:cxn>
              </a:cxnLst>
              <a:rect l="0" t="0" r="r" b="b"/>
              <a:pathLst>
                <a:path w="47" h="15">
                  <a:moveTo>
                    <a:pt x="0" y="15"/>
                  </a:moveTo>
                  <a:lnTo>
                    <a:pt x="0" y="0"/>
                  </a:lnTo>
                  <a:lnTo>
                    <a:pt x="47"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37" name="Rectangle 161"/>
            <p:cNvSpPr>
              <a:spLocks noChangeArrowheads="1"/>
            </p:cNvSpPr>
            <p:nvPr/>
          </p:nvSpPr>
          <p:spPr bwMode="auto">
            <a:xfrm>
              <a:off x="3454401" y="1820863"/>
              <a:ext cx="15184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A33</a:t>
              </a:r>
              <a:endParaRPr kumimoji="0" lang="fr-FR" sz="300" b="0" i="0" u="none" strike="noStrike" cap="none" normalizeH="0" baseline="0" smtClean="0">
                <a:ln>
                  <a:noFill/>
                </a:ln>
                <a:solidFill>
                  <a:schemeClr val="tx1"/>
                </a:solidFill>
                <a:effectLst/>
                <a:latin typeface="Arial" pitchFamily="34" charset="0"/>
              </a:endParaRPr>
            </a:p>
          </p:txBody>
        </p:sp>
        <p:sp>
          <p:nvSpPr>
            <p:cNvPr id="338" name="Freeform 162"/>
            <p:cNvSpPr>
              <a:spLocks/>
            </p:cNvSpPr>
            <p:nvPr/>
          </p:nvSpPr>
          <p:spPr bwMode="auto">
            <a:xfrm>
              <a:off x="3405188" y="1839913"/>
              <a:ext cx="47625" cy="15875"/>
            </a:xfrm>
            <a:custGeom>
              <a:avLst/>
              <a:gdLst/>
              <a:ahLst/>
              <a:cxnLst>
                <a:cxn ang="0">
                  <a:pos x="0" y="10"/>
                </a:cxn>
                <a:cxn ang="0">
                  <a:pos x="0" y="0"/>
                </a:cxn>
                <a:cxn ang="0">
                  <a:pos x="30" y="0"/>
                </a:cxn>
              </a:cxnLst>
              <a:rect l="0" t="0" r="r" b="b"/>
              <a:pathLst>
                <a:path w="30" h="10">
                  <a:moveTo>
                    <a:pt x="0" y="10"/>
                  </a:moveTo>
                  <a:lnTo>
                    <a:pt x="0" y="0"/>
                  </a:lnTo>
                  <a:lnTo>
                    <a:pt x="30"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39" name="Rectangle 163"/>
            <p:cNvSpPr>
              <a:spLocks noChangeArrowheads="1"/>
            </p:cNvSpPr>
            <p:nvPr/>
          </p:nvSpPr>
          <p:spPr bwMode="auto">
            <a:xfrm>
              <a:off x="3490913" y="1855788"/>
              <a:ext cx="20098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Sard-M25</a:t>
              </a:r>
              <a:endParaRPr kumimoji="0" lang="fr-FR" sz="300" b="0" i="0" u="none" strike="noStrike" cap="none" normalizeH="0" baseline="0" dirty="0" smtClean="0">
                <a:ln>
                  <a:noFill/>
                </a:ln>
                <a:solidFill>
                  <a:schemeClr val="tx1"/>
                </a:solidFill>
                <a:effectLst/>
                <a:latin typeface="Arial" pitchFamily="34" charset="0"/>
              </a:endParaRPr>
            </a:p>
          </p:txBody>
        </p:sp>
        <p:sp>
          <p:nvSpPr>
            <p:cNvPr id="340" name="Freeform 164"/>
            <p:cNvSpPr>
              <a:spLocks/>
            </p:cNvSpPr>
            <p:nvPr/>
          </p:nvSpPr>
          <p:spPr bwMode="auto">
            <a:xfrm>
              <a:off x="3405188" y="1860550"/>
              <a:ext cx="84138" cy="14288"/>
            </a:xfrm>
            <a:custGeom>
              <a:avLst/>
              <a:gdLst/>
              <a:ahLst/>
              <a:cxnLst>
                <a:cxn ang="0">
                  <a:pos x="0" y="0"/>
                </a:cxn>
                <a:cxn ang="0">
                  <a:pos x="0" y="9"/>
                </a:cxn>
                <a:cxn ang="0">
                  <a:pos x="53" y="9"/>
                </a:cxn>
              </a:cxnLst>
              <a:rect l="0" t="0" r="r" b="b"/>
              <a:pathLst>
                <a:path w="53" h="9">
                  <a:moveTo>
                    <a:pt x="0" y="0"/>
                  </a:moveTo>
                  <a:lnTo>
                    <a:pt x="0" y="9"/>
                  </a:lnTo>
                  <a:lnTo>
                    <a:pt x="53" y="9"/>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41" name="Freeform 165"/>
            <p:cNvSpPr>
              <a:spLocks/>
            </p:cNvSpPr>
            <p:nvPr/>
          </p:nvSpPr>
          <p:spPr bwMode="auto">
            <a:xfrm>
              <a:off x="3378201" y="1833563"/>
              <a:ext cx="26988" cy="23813"/>
            </a:xfrm>
            <a:custGeom>
              <a:avLst/>
              <a:gdLst/>
              <a:ahLst/>
              <a:cxnLst>
                <a:cxn ang="0">
                  <a:pos x="0" y="0"/>
                </a:cxn>
                <a:cxn ang="0">
                  <a:pos x="0" y="15"/>
                </a:cxn>
                <a:cxn ang="0">
                  <a:pos x="17" y="15"/>
                </a:cxn>
              </a:cxnLst>
              <a:rect l="0" t="0" r="r" b="b"/>
              <a:pathLst>
                <a:path w="17" h="15">
                  <a:moveTo>
                    <a:pt x="0" y="0"/>
                  </a:moveTo>
                  <a:lnTo>
                    <a:pt x="0" y="15"/>
                  </a:lnTo>
                  <a:lnTo>
                    <a:pt x="17" y="15"/>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42" name="Freeform 166"/>
            <p:cNvSpPr>
              <a:spLocks/>
            </p:cNvSpPr>
            <p:nvPr/>
          </p:nvSpPr>
          <p:spPr bwMode="auto">
            <a:xfrm>
              <a:off x="3014663" y="1801813"/>
              <a:ext cx="363538" cy="28575"/>
            </a:xfrm>
            <a:custGeom>
              <a:avLst/>
              <a:gdLst/>
              <a:ahLst/>
              <a:cxnLst>
                <a:cxn ang="0">
                  <a:pos x="0" y="0"/>
                </a:cxn>
                <a:cxn ang="0">
                  <a:pos x="0" y="18"/>
                </a:cxn>
                <a:cxn ang="0">
                  <a:pos x="229" y="18"/>
                </a:cxn>
              </a:cxnLst>
              <a:rect l="0" t="0" r="r" b="b"/>
              <a:pathLst>
                <a:path w="229" h="18">
                  <a:moveTo>
                    <a:pt x="0" y="0"/>
                  </a:moveTo>
                  <a:lnTo>
                    <a:pt x="0" y="18"/>
                  </a:lnTo>
                  <a:lnTo>
                    <a:pt x="229" y="18"/>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43" name="Freeform 167"/>
            <p:cNvSpPr>
              <a:spLocks/>
            </p:cNvSpPr>
            <p:nvPr/>
          </p:nvSpPr>
          <p:spPr bwMode="auto">
            <a:xfrm>
              <a:off x="2876551" y="1739900"/>
              <a:ext cx="138113" cy="60325"/>
            </a:xfrm>
            <a:custGeom>
              <a:avLst/>
              <a:gdLst/>
              <a:ahLst/>
              <a:cxnLst>
                <a:cxn ang="0">
                  <a:pos x="0" y="0"/>
                </a:cxn>
                <a:cxn ang="0">
                  <a:pos x="0" y="38"/>
                </a:cxn>
                <a:cxn ang="0">
                  <a:pos x="87" y="38"/>
                </a:cxn>
              </a:cxnLst>
              <a:rect l="0" t="0" r="r" b="b"/>
              <a:pathLst>
                <a:path w="87" h="38">
                  <a:moveTo>
                    <a:pt x="0" y="0"/>
                  </a:moveTo>
                  <a:lnTo>
                    <a:pt x="0" y="38"/>
                  </a:lnTo>
                  <a:lnTo>
                    <a:pt x="87" y="38"/>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44" name="Freeform 168"/>
            <p:cNvSpPr>
              <a:spLocks/>
            </p:cNvSpPr>
            <p:nvPr/>
          </p:nvSpPr>
          <p:spPr bwMode="auto">
            <a:xfrm>
              <a:off x="2830513" y="1738313"/>
              <a:ext cx="46038" cy="96838"/>
            </a:xfrm>
            <a:custGeom>
              <a:avLst/>
              <a:gdLst/>
              <a:ahLst/>
              <a:cxnLst>
                <a:cxn ang="0">
                  <a:pos x="0" y="61"/>
                </a:cxn>
                <a:cxn ang="0">
                  <a:pos x="0" y="0"/>
                </a:cxn>
                <a:cxn ang="0">
                  <a:pos x="29" y="0"/>
                </a:cxn>
              </a:cxnLst>
              <a:rect l="0" t="0" r="r" b="b"/>
              <a:pathLst>
                <a:path w="29" h="61">
                  <a:moveTo>
                    <a:pt x="0" y="61"/>
                  </a:moveTo>
                  <a:lnTo>
                    <a:pt x="0" y="0"/>
                  </a:lnTo>
                  <a:lnTo>
                    <a:pt x="29"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45" name="Rectangle 169"/>
            <p:cNvSpPr>
              <a:spLocks noChangeArrowheads="1"/>
            </p:cNvSpPr>
            <p:nvPr/>
          </p:nvSpPr>
          <p:spPr bwMode="auto">
            <a:xfrm>
              <a:off x="3417888" y="1890713"/>
              <a:ext cx="1604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1043</a:t>
              </a:r>
              <a:endParaRPr kumimoji="0" lang="fr-FR" sz="300" b="0" i="0" u="none" strike="noStrike" cap="none" normalizeH="0" baseline="0" dirty="0" smtClean="0">
                <a:ln>
                  <a:noFill/>
                </a:ln>
                <a:solidFill>
                  <a:schemeClr val="tx1"/>
                </a:solidFill>
                <a:effectLst/>
                <a:latin typeface="Arial" pitchFamily="34" charset="0"/>
              </a:endParaRPr>
            </a:p>
          </p:txBody>
        </p:sp>
        <p:sp>
          <p:nvSpPr>
            <p:cNvPr id="346" name="Freeform 170"/>
            <p:cNvSpPr>
              <a:spLocks/>
            </p:cNvSpPr>
            <p:nvPr/>
          </p:nvSpPr>
          <p:spPr bwMode="auto">
            <a:xfrm>
              <a:off x="3041651" y="1909763"/>
              <a:ext cx="373063" cy="25400"/>
            </a:xfrm>
            <a:custGeom>
              <a:avLst/>
              <a:gdLst/>
              <a:ahLst/>
              <a:cxnLst>
                <a:cxn ang="0">
                  <a:pos x="0" y="16"/>
                </a:cxn>
                <a:cxn ang="0">
                  <a:pos x="0" y="0"/>
                </a:cxn>
                <a:cxn ang="0">
                  <a:pos x="235" y="0"/>
                </a:cxn>
              </a:cxnLst>
              <a:rect l="0" t="0" r="r" b="b"/>
              <a:pathLst>
                <a:path w="235" h="16">
                  <a:moveTo>
                    <a:pt x="0" y="16"/>
                  </a:moveTo>
                  <a:lnTo>
                    <a:pt x="0" y="0"/>
                  </a:lnTo>
                  <a:lnTo>
                    <a:pt x="235"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47" name="Rectangle 171"/>
            <p:cNvSpPr>
              <a:spLocks noChangeArrowheads="1"/>
            </p:cNvSpPr>
            <p:nvPr/>
          </p:nvSpPr>
          <p:spPr bwMode="auto">
            <a:xfrm>
              <a:off x="3424238" y="1925638"/>
              <a:ext cx="14325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V5</a:t>
              </a:r>
              <a:endParaRPr kumimoji="0" lang="fr-FR" sz="300" b="0" i="0" u="none" strike="noStrike" cap="none" normalizeH="0" baseline="0" smtClean="0">
                <a:ln>
                  <a:noFill/>
                </a:ln>
                <a:solidFill>
                  <a:schemeClr val="tx1"/>
                </a:solidFill>
                <a:effectLst/>
                <a:latin typeface="Arial" pitchFamily="34" charset="0"/>
              </a:endParaRPr>
            </a:p>
          </p:txBody>
        </p:sp>
        <p:sp>
          <p:nvSpPr>
            <p:cNvPr id="348" name="Freeform 172"/>
            <p:cNvSpPr>
              <a:spLocks/>
            </p:cNvSpPr>
            <p:nvPr/>
          </p:nvSpPr>
          <p:spPr bwMode="auto">
            <a:xfrm>
              <a:off x="3381376" y="1946275"/>
              <a:ext cx="39688" cy="14288"/>
            </a:xfrm>
            <a:custGeom>
              <a:avLst/>
              <a:gdLst/>
              <a:ahLst/>
              <a:cxnLst>
                <a:cxn ang="0">
                  <a:pos x="0" y="9"/>
                </a:cxn>
                <a:cxn ang="0">
                  <a:pos x="0" y="0"/>
                </a:cxn>
                <a:cxn ang="0">
                  <a:pos x="25" y="0"/>
                </a:cxn>
              </a:cxnLst>
              <a:rect l="0" t="0" r="r" b="b"/>
              <a:pathLst>
                <a:path w="25" h="9">
                  <a:moveTo>
                    <a:pt x="0" y="9"/>
                  </a:moveTo>
                  <a:lnTo>
                    <a:pt x="0" y="0"/>
                  </a:lnTo>
                  <a:lnTo>
                    <a:pt x="25"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49" name="Rectangle 173"/>
            <p:cNvSpPr>
              <a:spLocks noChangeArrowheads="1"/>
            </p:cNvSpPr>
            <p:nvPr/>
          </p:nvSpPr>
          <p:spPr bwMode="auto">
            <a:xfrm>
              <a:off x="3421063" y="1960563"/>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V16</a:t>
              </a:r>
              <a:endParaRPr kumimoji="0" lang="fr-FR" sz="300" b="0" i="0" u="none" strike="noStrike" cap="none" normalizeH="0" baseline="0" smtClean="0">
                <a:ln>
                  <a:noFill/>
                </a:ln>
                <a:solidFill>
                  <a:schemeClr val="tx1"/>
                </a:solidFill>
                <a:effectLst/>
                <a:latin typeface="Arial" pitchFamily="34" charset="0"/>
              </a:endParaRPr>
            </a:p>
          </p:txBody>
        </p:sp>
        <p:sp>
          <p:nvSpPr>
            <p:cNvPr id="350" name="Freeform 174"/>
            <p:cNvSpPr>
              <a:spLocks/>
            </p:cNvSpPr>
            <p:nvPr/>
          </p:nvSpPr>
          <p:spPr bwMode="auto">
            <a:xfrm>
              <a:off x="3381376" y="1965325"/>
              <a:ext cx="38100" cy="15875"/>
            </a:xfrm>
            <a:custGeom>
              <a:avLst/>
              <a:gdLst/>
              <a:ahLst/>
              <a:cxnLst>
                <a:cxn ang="0">
                  <a:pos x="0" y="0"/>
                </a:cxn>
                <a:cxn ang="0">
                  <a:pos x="0" y="10"/>
                </a:cxn>
                <a:cxn ang="0">
                  <a:pos x="24" y="10"/>
                </a:cxn>
              </a:cxnLst>
              <a:rect l="0" t="0" r="r" b="b"/>
              <a:pathLst>
                <a:path w="24" h="10">
                  <a:moveTo>
                    <a:pt x="0" y="0"/>
                  </a:moveTo>
                  <a:lnTo>
                    <a:pt x="0" y="10"/>
                  </a:lnTo>
                  <a:lnTo>
                    <a:pt x="24" y="1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51" name="Freeform 175"/>
            <p:cNvSpPr>
              <a:spLocks/>
            </p:cNvSpPr>
            <p:nvPr/>
          </p:nvSpPr>
          <p:spPr bwMode="auto">
            <a:xfrm>
              <a:off x="3041651" y="1939925"/>
              <a:ext cx="339725" cy="23813"/>
            </a:xfrm>
            <a:custGeom>
              <a:avLst/>
              <a:gdLst/>
              <a:ahLst/>
              <a:cxnLst>
                <a:cxn ang="0">
                  <a:pos x="0" y="0"/>
                </a:cxn>
                <a:cxn ang="0">
                  <a:pos x="0" y="15"/>
                </a:cxn>
                <a:cxn ang="0">
                  <a:pos x="214" y="15"/>
                </a:cxn>
              </a:cxnLst>
              <a:rect l="0" t="0" r="r" b="b"/>
              <a:pathLst>
                <a:path w="214" h="15">
                  <a:moveTo>
                    <a:pt x="0" y="0"/>
                  </a:moveTo>
                  <a:lnTo>
                    <a:pt x="0" y="15"/>
                  </a:lnTo>
                  <a:lnTo>
                    <a:pt x="214" y="15"/>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52" name="Freeform 176"/>
            <p:cNvSpPr>
              <a:spLocks/>
            </p:cNvSpPr>
            <p:nvPr/>
          </p:nvSpPr>
          <p:spPr bwMode="auto">
            <a:xfrm>
              <a:off x="2830513" y="1839913"/>
              <a:ext cx="211138" cy="96838"/>
            </a:xfrm>
            <a:custGeom>
              <a:avLst/>
              <a:gdLst/>
              <a:ahLst/>
              <a:cxnLst>
                <a:cxn ang="0">
                  <a:pos x="0" y="0"/>
                </a:cxn>
                <a:cxn ang="0">
                  <a:pos x="0" y="61"/>
                </a:cxn>
                <a:cxn ang="0">
                  <a:pos x="133" y="61"/>
                </a:cxn>
              </a:cxnLst>
              <a:rect l="0" t="0" r="r" b="b"/>
              <a:pathLst>
                <a:path w="133" h="61">
                  <a:moveTo>
                    <a:pt x="0" y="0"/>
                  </a:moveTo>
                  <a:lnTo>
                    <a:pt x="0" y="61"/>
                  </a:lnTo>
                  <a:lnTo>
                    <a:pt x="133" y="61"/>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53" name="Line 177"/>
            <p:cNvSpPr>
              <a:spLocks noChangeShapeType="1"/>
            </p:cNvSpPr>
            <p:nvPr/>
          </p:nvSpPr>
          <p:spPr bwMode="auto">
            <a:xfrm>
              <a:off x="4402800" y="1577975"/>
              <a:ext cx="1588" cy="417513"/>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4" name="Rectangle 178"/>
            <p:cNvSpPr>
              <a:spLocks noChangeArrowheads="1"/>
            </p:cNvSpPr>
            <p:nvPr/>
          </p:nvSpPr>
          <p:spPr bwMode="auto">
            <a:xfrm>
              <a:off x="4413271" y="1746250"/>
              <a:ext cx="708415"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err="1" smtClean="0">
                  <a:ln>
                    <a:noFill/>
                  </a:ln>
                  <a:solidFill>
                    <a:srgbClr val="0000FF"/>
                  </a:solidFill>
                  <a:effectLst/>
                  <a:latin typeface="Arial" pitchFamily="34" charset="0"/>
                </a:rPr>
                <a:t>Sardinia</a:t>
              </a:r>
              <a:r>
                <a:rPr kumimoji="0" lang="fr-FR" sz="1400" b="1" i="0" u="none" strike="noStrike" cap="none" normalizeH="0" baseline="0" dirty="0" smtClean="0">
                  <a:ln>
                    <a:noFill/>
                  </a:ln>
                  <a:solidFill>
                    <a:srgbClr val="0000FF"/>
                  </a:solidFill>
                  <a:effectLst/>
                  <a:latin typeface="Arial" pitchFamily="34" charset="0"/>
                </a:rPr>
                <a:t/>
              </a:r>
              <a:br>
                <a:rPr kumimoji="0" lang="fr-FR" sz="1400" b="1" i="0" u="none" strike="noStrike" cap="none" normalizeH="0" baseline="0" dirty="0" smtClean="0">
                  <a:ln>
                    <a:noFill/>
                  </a:ln>
                  <a:solidFill>
                    <a:srgbClr val="0000FF"/>
                  </a:solidFill>
                  <a:effectLst/>
                  <a:latin typeface="Arial" pitchFamily="34" charset="0"/>
                </a:rPr>
              </a:br>
              <a:endParaRPr kumimoji="0" lang="fr-FR" sz="1400" b="0" i="0" u="none" strike="noStrike" cap="none" normalizeH="0" baseline="0" dirty="0" smtClean="0">
                <a:ln>
                  <a:noFill/>
                </a:ln>
                <a:solidFill>
                  <a:schemeClr val="tx1"/>
                </a:solidFill>
                <a:effectLst/>
                <a:latin typeface="Arial" pitchFamily="34" charset="0"/>
              </a:endParaRPr>
            </a:p>
          </p:txBody>
        </p:sp>
        <p:sp>
          <p:nvSpPr>
            <p:cNvPr id="355" name="Line 179"/>
            <p:cNvSpPr>
              <a:spLocks noChangeShapeType="1"/>
            </p:cNvSpPr>
            <p:nvPr/>
          </p:nvSpPr>
          <p:spPr bwMode="auto">
            <a:xfrm>
              <a:off x="2754313" y="1838325"/>
              <a:ext cx="76200" cy="1588"/>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56" name="Rectangle 180"/>
            <p:cNvSpPr>
              <a:spLocks noChangeArrowheads="1"/>
            </p:cNvSpPr>
            <p:nvPr/>
          </p:nvSpPr>
          <p:spPr bwMode="auto">
            <a:xfrm>
              <a:off x="3503613" y="1997075"/>
              <a:ext cx="16035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M23</a:t>
              </a:r>
              <a:endParaRPr kumimoji="0" lang="fr-FR" sz="300" b="0" i="0" u="none" strike="noStrike" cap="none" normalizeH="0" baseline="0" smtClean="0">
                <a:ln>
                  <a:noFill/>
                </a:ln>
                <a:solidFill>
                  <a:schemeClr val="tx1"/>
                </a:solidFill>
                <a:effectLst/>
                <a:latin typeface="Arial" pitchFamily="34" charset="0"/>
              </a:endParaRPr>
            </a:p>
          </p:txBody>
        </p:sp>
        <p:sp>
          <p:nvSpPr>
            <p:cNvPr id="357" name="Freeform 181"/>
            <p:cNvSpPr>
              <a:spLocks/>
            </p:cNvSpPr>
            <p:nvPr/>
          </p:nvSpPr>
          <p:spPr bwMode="auto">
            <a:xfrm>
              <a:off x="3195638" y="2016125"/>
              <a:ext cx="306388" cy="15875"/>
            </a:xfrm>
            <a:custGeom>
              <a:avLst/>
              <a:gdLst/>
              <a:ahLst/>
              <a:cxnLst>
                <a:cxn ang="0">
                  <a:pos x="0" y="10"/>
                </a:cxn>
                <a:cxn ang="0">
                  <a:pos x="0" y="0"/>
                </a:cxn>
                <a:cxn ang="0">
                  <a:pos x="193" y="0"/>
                </a:cxn>
              </a:cxnLst>
              <a:rect l="0" t="0" r="r" b="b"/>
              <a:pathLst>
                <a:path w="193" h="10">
                  <a:moveTo>
                    <a:pt x="0" y="10"/>
                  </a:moveTo>
                  <a:lnTo>
                    <a:pt x="0" y="0"/>
                  </a:lnTo>
                  <a:lnTo>
                    <a:pt x="193"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58" name="Rectangle 182"/>
            <p:cNvSpPr>
              <a:spLocks noChangeArrowheads="1"/>
            </p:cNvSpPr>
            <p:nvPr/>
          </p:nvSpPr>
          <p:spPr bwMode="auto">
            <a:xfrm>
              <a:off x="3508376" y="2032000"/>
              <a:ext cx="16035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M49</a:t>
              </a:r>
              <a:endParaRPr kumimoji="0" lang="fr-FR" sz="300" b="0" i="0" u="none" strike="noStrike" cap="none" normalizeH="0" baseline="0" smtClean="0">
                <a:ln>
                  <a:noFill/>
                </a:ln>
                <a:solidFill>
                  <a:schemeClr val="tx1"/>
                </a:solidFill>
                <a:effectLst/>
                <a:latin typeface="Arial" pitchFamily="34" charset="0"/>
              </a:endParaRPr>
            </a:p>
          </p:txBody>
        </p:sp>
        <p:sp>
          <p:nvSpPr>
            <p:cNvPr id="359" name="Freeform 183"/>
            <p:cNvSpPr>
              <a:spLocks/>
            </p:cNvSpPr>
            <p:nvPr/>
          </p:nvSpPr>
          <p:spPr bwMode="auto">
            <a:xfrm>
              <a:off x="3195638" y="2036763"/>
              <a:ext cx="309563" cy="14288"/>
            </a:xfrm>
            <a:custGeom>
              <a:avLst/>
              <a:gdLst/>
              <a:ahLst/>
              <a:cxnLst>
                <a:cxn ang="0">
                  <a:pos x="0" y="0"/>
                </a:cxn>
                <a:cxn ang="0">
                  <a:pos x="0" y="9"/>
                </a:cxn>
                <a:cxn ang="0">
                  <a:pos x="195" y="9"/>
                </a:cxn>
              </a:cxnLst>
              <a:rect l="0" t="0" r="r" b="b"/>
              <a:pathLst>
                <a:path w="195" h="9">
                  <a:moveTo>
                    <a:pt x="0" y="0"/>
                  </a:moveTo>
                  <a:lnTo>
                    <a:pt x="0" y="9"/>
                  </a:lnTo>
                  <a:lnTo>
                    <a:pt x="195" y="9"/>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60" name="Freeform 184"/>
            <p:cNvSpPr>
              <a:spLocks/>
            </p:cNvSpPr>
            <p:nvPr/>
          </p:nvSpPr>
          <p:spPr bwMode="auto">
            <a:xfrm>
              <a:off x="3113088" y="2033588"/>
              <a:ext cx="82550" cy="23813"/>
            </a:xfrm>
            <a:custGeom>
              <a:avLst/>
              <a:gdLst/>
              <a:ahLst/>
              <a:cxnLst>
                <a:cxn ang="0">
                  <a:pos x="0" y="15"/>
                </a:cxn>
                <a:cxn ang="0">
                  <a:pos x="0" y="0"/>
                </a:cxn>
                <a:cxn ang="0">
                  <a:pos x="52" y="0"/>
                </a:cxn>
              </a:cxnLst>
              <a:rect l="0" t="0" r="r" b="b"/>
              <a:pathLst>
                <a:path w="52" h="15">
                  <a:moveTo>
                    <a:pt x="0" y="15"/>
                  </a:moveTo>
                  <a:lnTo>
                    <a:pt x="0" y="0"/>
                  </a:lnTo>
                  <a:lnTo>
                    <a:pt x="52"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61" name="Rectangle 185"/>
            <p:cNvSpPr>
              <a:spLocks noChangeArrowheads="1"/>
            </p:cNvSpPr>
            <p:nvPr/>
          </p:nvSpPr>
          <p:spPr bwMode="auto">
            <a:xfrm>
              <a:off x="3497263" y="2066925"/>
              <a:ext cx="16035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M12</a:t>
              </a:r>
              <a:endParaRPr kumimoji="0" lang="fr-FR" sz="300" b="0" i="0" u="none" strike="noStrike" cap="none" normalizeH="0" baseline="0" smtClean="0">
                <a:ln>
                  <a:noFill/>
                </a:ln>
                <a:solidFill>
                  <a:schemeClr val="tx1"/>
                </a:solidFill>
                <a:effectLst/>
                <a:latin typeface="Arial" pitchFamily="34" charset="0"/>
              </a:endParaRPr>
            </a:p>
          </p:txBody>
        </p:sp>
        <p:sp>
          <p:nvSpPr>
            <p:cNvPr id="362" name="Freeform 186"/>
            <p:cNvSpPr>
              <a:spLocks/>
            </p:cNvSpPr>
            <p:nvPr/>
          </p:nvSpPr>
          <p:spPr bwMode="auto">
            <a:xfrm>
              <a:off x="3113088" y="2062163"/>
              <a:ext cx="382588" cy="25400"/>
            </a:xfrm>
            <a:custGeom>
              <a:avLst/>
              <a:gdLst/>
              <a:ahLst/>
              <a:cxnLst>
                <a:cxn ang="0">
                  <a:pos x="0" y="0"/>
                </a:cxn>
                <a:cxn ang="0">
                  <a:pos x="0" y="16"/>
                </a:cxn>
                <a:cxn ang="0">
                  <a:pos x="241" y="16"/>
                </a:cxn>
              </a:cxnLst>
              <a:rect l="0" t="0" r="r" b="b"/>
              <a:pathLst>
                <a:path w="241" h="16">
                  <a:moveTo>
                    <a:pt x="0" y="0"/>
                  </a:moveTo>
                  <a:lnTo>
                    <a:pt x="0" y="16"/>
                  </a:lnTo>
                  <a:lnTo>
                    <a:pt x="241" y="16"/>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63" name="Freeform 187"/>
            <p:cNvSpPr>
              <a:spLocks/>
            </p:cNvSpPr>
            <p:nvPr/>
          </p:nvSpPr>
          <p:spPr bwMode="auto">
            <a:xfrm>
              <a:off x="3082926" y="2060575"/>
              <a:ext cx="30163" cy="28575"/>
            </a:xfrm>
            <a:custGeom>
              <a:avLst/>
              <a:gdLst/>
              <a:ahLst/>
              <a:cxnLst>
                <a:cxn ang="0">
                  <a:pos x="0" y="18"/>
                </a:cxn>
                <a:cxn ang="0">
                  <a:pos x="0" y="0"/>
                </a:cxn>
                <a:cxn ang="0">
                  <a:pos x="19" y="0"/>
                </a:cxn>
              </a:cxnLst>
              <a:rect l="0" t="0" r="r" b="b"/>
              <a:pathLst>
                <a:path w="19" h="18">
                  <a:moveTo>
                    <a:pt x="0" y="18"/>
                  </a:moveTo>
                  <a:lnTo>
                    <a:pt x="0" y="0"/>
                  </a:lnTo>
                  <a:lnTo>
                    <a:pt x="19"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64" name="Rectangle 188"/>
            <p:cNvSpPr>
              <a:spLocks noChangeArrowheads="1"/>
            </p:cNvSpPr>
            <p:nvPr/>
          </p:nvSpPr>
          <p:spPr bwMode="auto">
            <a:xfrm>
              <a:off x="3455988" y="2101850"/>
              <a:ext cx="14964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M3</a:t>
              </a:r>
              <a:endParaRPr kumimoji="0" lang="fr-FR" sz="300" b="0" i="0" u="none" strike="noStrike" cap="none" normalizeH="0" baseline="0" smtClean="0">
                <a:ln>
                  <a:noFill/>
                </a:ln>
                <a:solidFill>
                  <a:schemeClr val="tx1"/>
                </a:solidFill>
                <a:effectLst/>
                <a:latin typeface="Arial" pitchFamily="34" charset="0"/>
              </a:endParaRPr>
            </a:p>
          </p:txBody>
        </p:sp>
        <p:sp>
          <p:nvSpPr>
            <p:cNvPr id="365" name="Freeform 189"/>
            <p:cNvSpPr>
              <a:spLocks/>
            </p:cNvSpPr>
            <p:nvPr/>
          </p:nvSpPr>
          <p:spPr bwMode="auto">
            <a:xfrm>
              <a:off x="3082926" y="2093913"/>
              <a:ext cx="369888" cy="28575"/>
            </a:xfrm>
            <a:custGeom>
              <a:avLst/>
              <a:gdLst/>
              <a:ahLst/>
              <a:cxnLst>
                <a:cxn ang="0">
                  <a:pos x="0" y="0"/>
                </a:cxn>
                <a:cxn ang="0">
                  <a:pos x="0" y="18"/>
                </a:cxn>
                <a:cxn ang="0">
                  <a:pos x="233" y="18"/>
                </a:cxn>
              </a:cxnLst>
              <a:rect l="0" t="0" r="r" b="b"/>
              <a:pathLst>
                <a:path w="233" h="18">
                  <a:moveTo>
                    <a:pt x="0" y="0"/>
                  </a:moveTo>
                  <a:lnTo>
                    <a:pt x="0" y="18"/>
                  </a:lnTo>
                  <a:lnTo>
                    <a:pt x="233" y="18"/>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66" name="Line 190"/>
            <p:cNvSpPr>
              <a:spLocks noChangeShapeType="1"/>
            </p:cNvSpPr>
            <p:nvPr/>
          </p:nvSpPr>
          <p:spPr bwMode="auto">
            <a:xfrm>
              <a:off x="2759076" y="2090738"/>
              <a:ext cx="323850" cy="1588"/>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67" name="Rectangle 191"/>
            <p:cNvSpPr>
              <a:spLocks noChangeArrowheads="1"/>
            </p:cNvSpPr>
            <p:nvPr/>
          </p:nvSpPr>
          <p:spPr bwMode="auto">
            <a:xfrm>
              <a:off x="3494088" y="2138363"/>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XRA22</a:t>
              </a:r>
              <a:endParaRPr kumimoji="0" lang="fr-FR" sz="300" b="0" i="0" u="none" strike="noStrike" cap="none" normalizeH="0" baseline="0" dirty="0" smtClean="0">
                <a:ln>
                  <a:noFill/>
                </a:ln>
                <a:solidFill>
                  <a:schemeClr val="tx1"/>
                </a:solidFill>
                <a:effectLst/>
                <a:latin typeface="Arial" pitchFamily="34" charset="0"/>
              </a:endParaRPr>
            </a:p>
          </p:txBody>
        </p:sp>
        <p:sp>
          <p:nvSpPr>
            <p:cNvPr id="368" name="Freeform 192"/>
            <p:cNvSpPr>
              <a:spLocks/>
            </p:cNvSpPr>
            <p:nvPr/>
          </p:nvSpPr>
          <p:spPr bwMode="auto">
            <a:xfrm>
              <a:off x="3492501" y="2157413"/>
              <a:ext cx="1588" cy="15875"/>
            </a:xfrm>
            <a:custGeom>
              <a:avLst/>
              <a:gdLst/>
              <a:ahLst/>
              <a:cxnLst>
                <a:cxn ang="0">
                  <a:pos x="0" y="10"/>
                </a:cxn>
                <a:cxn ang="0">
                  <a:pos x="0" y="0"/>
                </a:cxn>
                <a:cxn ang="0">
                  <a:pos x="0" y="0"/>
                </a:cxn>
              </a:cxnLst>
              <a:rect l="0" t="0" r="r" b="b"/>
              <a:pathLst>
                <a:path h="10">
                  <a:moveTo>
                    <a:pt x="0" y="10"/>
                  </a:moveTo>
                  <a:lnTo>
                    <a:pt x="0" y="0"/>
                  </a:lnTo>
                  <a:lnTo>
                    <a:pt x="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69" name="Rectangle 193"/>
            <p:cNvSpPr>
              <a:spLocks noChangeArrowheads="1"/>
            </p:cNvSpPr>
            <p:nvPr/>
          </p:nvSpPr>
          <p:spPr bwMode="auto">
            <a:xfrm>
              <a:off x="3494088" y="2173288"/>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XRA23</a:t>
              </a:r>
              <a:endParaRPr kumimoji="0" lang="fr-FR" sz="300" b="0" i="0" u="none" strike="noStrike" cap="none" normalizeH="0" baseline="0" smtClean="0">
                <a:ln>
                  <a:noFill/>
                </a:ln>
                <a:solidFill>
                  <a:schemeClr val="tx1"/>
                </a:solidFill>
                <a:effectLst/>
                <a:latin typeface="Arial" pitchFamily="34" charset="0"/>
              </a:endParaRPr>
            </a:p>
          </p:txBody>
        </p:sp>
        <p:sp>
          <p:nvSpPr>
            <p:cNvPr id="370" name="Freeform 194"/>
            <p:cNvSpPr>
              <a:spLocks/>
            </p:cNvSpPr>
            <p:nvPr/>
          </p:nvSpPr>
          <p:spPr bwMode="auto">
            <a:xfrm>
              <a:off x="3492501" y="2178050"/>
              <a:ext cx="1588" cy="14288"/>
            </a:xfrm>
            <a:custGeom>
              <a:avLst/>
              <a:gdLst/>
              <a:ahLst/>
              <a:cxnLst>
                <a:cxn ang="0">
                  <a:pos x="0" y="0"/>
                </a:cxn>
                <a:cxn ang="0">
                  <a:pos x="0" y="9"/>
                </a:cxn>
                <a:cxn ang="0">
                  <a:pos x="0" y="9"/>
                </a:cxn>
              </a:cxnLst>
              <a:rect l="0" t="0" r="r" b="b"/>
              <a:pathLst>
                <a:path h="9">
                  <a:moveTo>
                    <a:pt x="0" y="0"/>
                  </a:moveTo>
                  <a:lnTo>
                    <a:pt x="0" y="9"/>
                  </a:lnTo>
                  <a:lnTo>
                    <a:pt x="0"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71" name="Freeform 195"/>
            <p:cNvSpPr>
              <a:spLocks/>
            </p:cNvSpPr>
            <p:nvPr/>
          </p:nvSpPr>
          <p:spPr bwMode="auto">
            <a:xfrm>
              <a:off x="2916238" y="2174875"/>
              <a:ext cx="576263" cy="33338"/>
            </a:xfrm>
            <a:custGeom>
              <a:avLst/>
              <a:gdLst/>
              <a:ahLst/>
              <a:cxnLst>
                <a:cxn ang="0">
                  <a:pos x="0" y="21"/>
                </a:cxn>
                <a:cxn ang="0">
                  <a:pos x="0" y="0"/>
                </a:cxn>
                <a:cxn ang="0">
                  <a:pos x="363" y="0"/>
                </a:cxn>
              </a:cxnLst>
              <a:rect l="0" t="0" r="r" b="b"/>
              <a:pathLst>
                <a:path w="363" h="21">
                  <a:moveTo>
                    <a:pt x="0" y="21"/>
                  </a:moveTo>
                  <a:lnTo>
                    <a:pt x="0" y="0"/>
                  </a:lnTo>
                  <a:lnTo>
                    <a:pt x="363"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72" name="Rectangle 196"/>
            <p:cNvSpPr>
              <a:spLocks noChangeArrowheads="1"/>
            </p:cNvSpPr>
            <p:nvPr/>
          </p:nvSpPr>
          <p:spPr bwMode="auto">
            <a:xfrm>
              <a:off x="3517901" y="2208213"/>
              <a:ext cx="20026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T19CUB</a:t>
              </a:r>
              <a:endParaRPr kumimoji="0" lang="fr-FR" sz="300" b="0" i="0" u="none" strike="noStrike" cap="none" normalizeH="0" baseline="0" smtClean="0">
                <a:ln>
                  <a:noFill/>
                </a:ln>
                <a:solidFill>
                  <a:schemeClr val="tx1"/>
                </a:solidFill>
                <a:effectLst/>
                <a:latin typeface="Arial" pitchFamily="34" charset="0"/>
              </a:endParaRPr>
            </a:p>
          </p:txBody>
        </p:sp>
        <p:sp>
          <p:nvSpPr>
            <p:cNvPr id="373" name="Freeform 197"/>
            <p:cNvSpPr>
              <a:spLocks/>
            </p:cNvSpPr>
            <p:nvPr/>
          </p:nvSpPr>
          <p:spPr bwMode="auto">
            <a:xfrm>
              <a:off x="3122613" y="2227263"/>
              <a:ext cx="393700" cy="15875"/>
            </a:xfrm>
            <a:custGeom>
              <a:avLst/>
              <a:gdLst/>
              <a:ahLst/>
              <a:cxnLst>
                <a:cxn ang="0">
                  <a:pos x="0" y="10"/>
                </a:cxn>
                <a:cxn ang="0">
                  <a:pos x="0" y="0"/>
                </a:cxn>
                <a:cxn ang="0">
                  <a:pos x="248" y="0"/>
                </a:cxn>
              </a:cxnLst>
              <a:rect l="0" t="0" r="r" b="b"/>
              <a:pathLst>
                <a:path w="248" h="10">
                  <a:moveTo>
                    <a:pt x="0" y="10"/>
                  </a:moveTo>
                  <a:lnTo>
                    <a:pt x="0" y="0"/>
                  </a:lnTo>
                  <a:lnTo>
                    <a:pt x="248" y="0"/>
                  </a:lnTo>
                </a:path>
              </a:pathLst>
            </a:cu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74" name="Rectangle 198"/>
            <p:cNvSpPr>
              <a:spLocks noChangeArrowheads="1"/>
            </p:cNvSpPr>
            <p:nvPr/>
          </p:nvSpPr>
          <p:spPr bwMode="auto">
            <a:xfrm>
              <a:off x="3517901" y="2243138"/>
              <a:ext cx="18956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T8CUB</a:t>
              </a:r>
              <a:endParaRPr kumimoji="0" lang="fr-FR" sz="300" b="0" i="0" u="none" strike="noStrike" cap="none" normalizeH="0" baseline="0" smtClean="0">
                <a:ln>
                  <a:noFill/>
                </a:ln>
                <a:solidFill>
                  <a:schemeClr val="tx1"/>
                </a:solidFill>
                <a:effectLst/>
                <a:latin typeface="Arial" pitchFamily="34" charset="0"/>
              </a:endParaRPr>
            </a:p>
          </p:txBody>
        </p:sp>
        <p:sp>
          <p:nvSpPr>
            <p:cNvPr id="375" name="Freeform 199"/>
            <p:cNvSpPr>
              <a:spLocks/>
            </p:cNvSpPr>
            <p:nvPr/>
          </p:nvSpPr>
          <p:spPr bwMode="auto">
            <a:xfrm>
              <a:off x="3122613" y="2247900"/>
              <a:ext cx="393700" cy="15875"/>
            </a:xfrm>
            <a:custGeom>
              <a:avLst/>
              <a:gdLst/>
              <a:ahLst/>
              <a:cxnLst>
                <a:cxn ang="0">
                  <a:pos x="0" y="0"/>
                </a:cxn>
                <a:cxn ang="0">
                  <a:pos x="0" y="10"/>
                </a:cxn>
                <a:cxn ang="0">
                  <a:pos x="248" y="10"/>
                </a:cxn>
              </a:cxnLst>
              <a:rect l="0" t="0" r="r" b="b"/>
              <a:pathLst>
                <a:path w="248" h="10">
                  <a:moveTo>
                    <a:pt x="0" y="0"/>
                  </a:moveTo>
                  <a:lnTo>
                    <a:pt x="0" y="10"/>
                  </a:lnTo>
                  <a:lnTo>
                    <a:pt x="248" y="10"/>
                  </a:lnTo>
                </a:path>
              </a:pathLst>
            </a:cu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76" name="Line 200"/>
            <p:cNvSpPr>
              <a:spLocks noChangeShapeType="1"/>
            </p:cNvSpPr>
            <p:nvPr/>
          </p:nvSpPr>
          <p:spPr bwMode="auto">
            <a:xfrm>
              <a:off x="2919413" y="2244725"/>
              <a:ext cx="203200" cy="1588"/>
            </a:xfrm>
            <a:prstGeom prst="line">
              <a:avLst/>
            </a:pr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77" name="Line 201"/>
            <p:cNvSpPr>
              <a:spLocks noChangeShapeType="1"/>
            </p:cNvSpPr>
            <p:nvPr/>
          </p:nvSpPr>
          <p:spPr bwMode="auto">
            <a:xfrm>
              <a:off x="2916238" y="2212975"/>
              <a:ext cx="1588" cy="3175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78" name="Freeform 202"/>
            <p:cNvSpPr>
              <a:spLocks/>
            </p:cNvSpPr>
            <p:nvPr/>
          </p:nvSpPr>
          <p:spPr bwMode="auto">
            <a:xfrm>
              <a:off x="2803526" y="2209800"/>
              <a:ext cx="112713" cy="85725"/>
            </a:xfrm>
            <a:custGeom>
              <a:avLst/>
              <a:gdLst/>
              <a:ahLst/>
              <a:cxnLst>
                <a:cxn ang="0">
                  <a:pos x="0" y="54"/>
                </a:cxn>
                <a:cxn ang="0">
                  <a:pos x="0" y="0"/>
                </a:cxn>
                <a:cxn ang="0">
                  <a:pos x="71" y="0"/>
                </a:cxn>
              </a:cxnLst>
              <a:rect l="0" t="0" r="r" b="b"/>
              <a:pathLst>
                <a:path w="71" h="54">
                  <a:moveTo>
                    <a:pt x="0" y="54"/>
                  </a:moveTo>
                  <a:lnTo>
                    <a:pt x="0" y="0"/>
                  </a:lnTo>
                  <a:lnTo>
                    <a:pt x="7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79" name="Rectangle 203"/>
            <p:cNvSpPr>
              <a:spLocks noChangeArrowheads="1"/>
            </p:cNvSpPr>
            <p:nvPr/>
          </p:nvSpPr>
          <p:spPr bwMode="auto">
            <a:xfrm>
              <a:off x="3448051" y="2278063"/>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V23</a:t>
              </a:r>
              <a:endParaRPr kumimoji="0" lang="fr-FR" sz="300" b="0" i="0" u="none" strike="noStrike" cap="none" normalizeH="0" baseline="0" smtClean="0">
                <a:ln>
                  <a:noFill/>
                </a:ln>
                <a:solidFill>
                  <a:schemeClr val="tx1"/>
                </a:solidFill>
                <a:effectLst/>
                <a:latin typeface="Arial" pitchFamily="34" charset="0"/>
              </a:endParaRPr>
            </a:p>
          </p:txBody>
        </p:sp>
        <p:sp>
          <p:nvSpPr>
            <p:cNvPr id="380" name="Line 204"/>
            <p:cNvSpPr>
              <a:spLocks noChangeShapeType="1"/>
            </p:cNvSpPr>
            <p:nvPr/>
          </p:nvSpPr>
          <p:spPr bwMode="auto">
            <a:xfrm>
              <a:off x="2825751" y="2298700"/>
              <a:ext cx="620713" cy="1588"/>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81" name="Rectangle 206"/>
            <p:cNvSpPr>
              <a:spLocks noChangeArrowheads="1"/>
            </p:cNvSpPr>
            <p:nvPr/>
          </p:nvSpPr>
          <p:spPr bwMode="auto">
            <a:xfrm>
              <a:off x="3430588" y="2314575"/>
              <a:ext cx="14325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V3</a:t>
              </a:r>
              <a:endParaRPr kumimoji="0" lang="fr-FR" sz="300" b="0" i="0" u="none" strike="noStrike" cap="none" normalizeH="0" baseline="0" smtClean="0">
                <a:ln>
                  <a:noFill/>
                </a:ln>
                <a:solidFill>
                  <a:schemeClr val="tx1"/>
                </a:solidFill>
                <a:effectLst/>
                <a:latin typeface="Arial" pitchFamily="34" charset="0"/>
              </a:endParaRPr>
            </a:p>
          </p:txBody>
        </p:sp>
        <p:sp>
          <p:nvSpPr>
            <p:cNvPr id="382" name="Freeform 207"/>
            <p:cNvSpPr>
              <a:spLocks/>
            </p:cNvSpPr>
            <p:nvPr/>
          </p:nvSpPr>
          <p:spPr bwMode="auto">
            <a:xfrm>
              <a:off x="3224213" y="2333625"/>
              <a:ext cx="204788" cy="15875"/>
            </a:xfrm>
            <a:custGeom>
              <a:avLst/>
              <a:gdLst/>
              <a:ahLst/>
              <a:cxnLst>
                <a:cxn ang="0">
                  <a:pos x="0" y="10"/>
                </a:cxn>
                <a:cxn ang="0">
                  <a:pos x="0" y="0"/>
                </a:cxn>
                <a:cxn ang="0">
                  <a:pos x="129" y="0"/>
                </a:cxn>
              </a:cxnLst>
              <a:rect l="0" t="0" r="r" b="b"/>
              <a:pathLst>
                <a:path w="129" h="10">
                  <a:moveTo>
                    <a:pt x="0" y="10"/>
                  </a:moveTo>
                  <a:lnTo>
                    <a:pt x="0" y="0"/>
                  </a:lnTo>
                  <a:lnTo>
                    <a:pt x="129"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83" name="Rectangle 208"/>
            <p:cNvSpPr>
              <a:spLocks noChangeArrowheads="1"/>
            </p:cNvSpPr>
            <p:nvPr/>
          </p:nvSpPr>
          <p:spPr bwMode="auto">
            <a:xfrm>
              <a:off x="3436938" y="2349500"/>
              <a:ext cx="17958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FloNero</a:t>
              </a:r>
              <a:endParaRPr kumimoji="0" lang="fr-FR" sz="300" b="0" i="0" u="none" strike="noStrike" cap="none" normalizeH="0" baseline="0" smtClean="0">
                <a:ln>
                  <a:noFill/>
                </a:ln>
                <a:solidFill>
                  <a:schemeClr val="tx1"/>
                </a:solidFill>
                <a:effectLst/>
                <a:latin typeface="Arial" pitchFamily="34" charset="0"/>
              </a:endParaRPr>
            </a:p>
          </p:txBody>
        </p:sp>
        <p:sp>
          <p:nvSpPr>
            <p:cNvPr id="384" name="Freeform 209"/>
            <p:cNvSpPr>
              <a:spLocks/>
            </p:cNvSpPr>
            <p:nvPr/>
          </p:nvSpPr>
          <p:spPr bwMode="auto">
            <a:xfrm>
              <a:off x="3224213" y="2354263"/>
              <a:ext cx="211138" cy="14288"/>
            </a:xfrm>
            <a:custGeom>
              <a:avLst/>
              <a:gdLst/>
              <a:ahLst/>
              <a:cxnLst>
                <a:cxn ang="0">
                  <a:pos x="0" y="0"/>
                </a:cxn>
                <a:cxn ang="0">
                  <a:pos x="0" y="9"/>
                </a:cxn>
                <a:cxn ang="0">
                  <a:pos x="133" y="9"/>
                </a:cxn>
              </a:cxnLst>
              <a:rect l="0" t="0" r="r" b="b"/>
              <a:pathLst>
                <a:path w="133" h="9">
                  <a:moveTo>
                    <a:pt x="0" y="0"/>
                  </a:moveTo>
                  <a:lnTo>
                    <a:pt x="0" y="9"/>
                  </a:lnTo>
                  <a:lnTo>
                    <a:pt x="133" y="9"/>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85" name="Line 210"/>
            <p:cNvSpPr>
              <a:spLocks noChangeShapeType="1"/>
            </p:cNvSpPr>
            <p:nvPr/>
          </p:nvSpPr>
          <p:spPr bwMode="auto">
            <a:xfrm>
              <a:off x="2909888" y="2351088"/>
              <a:ext cx="314325" cy="1588"/>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86" name="Rectangle 211"/>
            <p:cNvSpPr>
              <a:spLocks noChangeArrowheads="1"/>
            </p:cNvSpPr>
            <p:nvPr/>
          </p:nvSpPr>
          <p:spPr bwMode="auto">
            <a:xfrm>
              <a:off x="3459163" y="2384425"/>
              <a:ext cx="18815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XRC21</a:t>
              </a:r>
              <a:endParaRPr kumimoji="0" lang="fr-FR" sz="300" b="0" i="0" u="none" strike="noStrike" cap="none" normalizeH="0" baseline="0" dirty="0" smtClean="0">
                <a:ln>
                  <a:noFill/>
                </a:ln>
                <a:solidFill>
                  <a:schemeClr val="tx1"/>
                </a:solidFill>
                <a:effectLst/>
                <a:latin typeface="Arial" pitchFamily="34" charset="0"/>
              </a:endParaRPr>
            </a:p>
          </p:txBody>
        </p:sp>
        <p:sp>
          <p:nvSpPr>
            <p:cNvPr id="387" name="Freeform 212"/>
            <p:cNvSpPr>
              <a:spLocks/>
            </p:cNvSpPr>
            <p:nvPr/>
          </p:nvSpPr>
          <p:spPr bwMode="auto">
            <a:xfrm>
              <a:off x="2908301" y="2379663"/>
              <a:ext cx="549275" cy="23813"/>
            </a:xfrm>
            <a:custGeom>
              <a:avLst/>
              <a:gdLst/>
              <a:ahLst/>
              <a:cxnLst>
                <a:cxn ang="0">
                  <a:pos x="0" y="0"/>
                </a:cxn>
                <a:cxn ang="0">
                  <a:pos x="0" y="15"/>
                </a:cxn>
                <a:cxn ang="0">
                  <a:pos x="346" y="15"/>
                </a:cxn>
              </a:cxnLst>
              <a:rect l="0" t="0" r="r" b="b"/>
              <a:pathLst>
                <a:path w="346" h="15">
                  <a:moveTo>
                    <a:pt x="0" y="0"/>
                  </a:moveTo>
                  <a:lnTo>
                    <a:pt x="0" y="15"/>
                  </a:lnTo>
                  <a:lnTo>
                    <a:pt x="346" y="1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88" name="Line 213"/>
            <p:cNvSpPr>
              <a:spLocks noChangeShapeType="1"/>
            </p:cNvSpPr>
            <p:nvPr/>
          </p:nvSpPr>
          <p:spPr bwMode="auto">
            <a:xfrm>
              <a:off x="2908301" y="2351088"/>
              <a:ext cx="1588" cy="23813"/>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89" name="Freeform 214"/>
            <p:cNvSpPr>
              <a:spLocks/>
            </p:cNvSpPr>
            <p:nvPr/>
          </p:nvSpPr>
          <p:spPr bwMode="auto">
            <a:xfrm>
              <a:off x="2841626" y="2378075"/>
              <a:ext cx="66675" cy="95250"/>
            </a:xfrm>
            <a:custGeom>
              <a:avLst/>
              <a:gdLst/>
              <a:ahLst/>
              <a:cxnLst>
                <a:cxn ang="0">
                  <a:pos x="0" y="60"/>
                </a:cxn>
                <a:cxn ang="0">
                  <a:pos x="0" y="0"/>
                </a:cxn>
                <a:cxn ang="0">
                  <a:pos x="42" y="0"/>
                </a:cxn>
              </a:cxnLst>
              <a:rect l="0" t="0" r="r" b="b"/>
              <a:pathLst>
                <a:path w="42" h="60">
                  <a:moveTo>
                    <a:pt x="0" y="60"/>
                  </a:moveTo>
                  <a:lnTo>
                    <a:pt x="0" y="0"/>
                  </a:lnTo>
                  <a:lnTo>
                    <a:pt x="4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90" name="Rectangle 215"/>
            <p:cNvSpPr>
              <a:spLocks noChangeArrowheads="1"/>
            </p:cNvSpPr>
            <p:nvPr/>
          </p:nvSpPr>
          <p:spPr bwMode="auto">
            <a:xfrm>
              <a:off x="3489326" y="2419350"/>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V56</a:t>
              </a:r>
              <a:endParaRPr kumimoji="0" lang="fr-FR" sz="300" b="0" i="0" u="none" strike="noStrike" cap="none" normalizeH="0" baseline="0" smtClean="0">
                <a:ln>
                  <a:noFill/>
                </a:ln>
                <a:solidFill>
                  <a:schemeClr val="tx1"/>
                </a:solidFill>
                <a:effectLst/>
                <a:latin typeface="Arial" pitchFamily="34" charset="0"/>
              </a:endParaRPr>
            </a:p>
          </p:txBody>
        </p:sp>
        <p:sp>
          <p:nvSpPr>
            <p:cNvPr id="391" name="Freeform 216"/>
            <p:cNvSpPr>
              <a:spLocks/>
            </p:cNvSpPr>
            <p:nvPr/>
          </p:nvSpPr>
          <p:spPr bwMode="auto">
            <a:xfrm>
              <a:off x="3487738" y="2439988"/>
              <a:ext cx="1588" cy="14288"/>
            </a:xfrm>
            <a:custGeom>
              <a:avLst/>
              <a:gdLst/>
              <a:ahLst/>
              <a:cxnLst>
                <a:cxn ang="0">
                  <a:pos x="0" y="9"/>
                </a:cxn>
                <a:cxn ang="0">
                  <a:pos x="0" y="0"/>
                </a:cxn>
                <a:cxn ang="0">
                  <a:pos x="0" y="0"/>
                </a:cxn>
              </a:cxnLst>
              <a:rect l="0" t="0" r="r" b="b"/>
              <a:pathLst>
                <a:path h="9">
                  <a:moveTo>
                    <a:pt x="0" y="9"/>
                  </a:moveTo>
                  <a:lnTo>
                    <a:pt x="0" y="0"/>
                  </a:lnTo>
                  <a:lnTo>
                    <a:pt x="0"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92" name="Rectangle 217"/>
            <p:cNvSpPr>
              <a:spLocks noChangeArrowheads="1"/>
            </p:cNvSpPr>
            <p:nvPr/>
          </p:nvSpPr>
          <p:spPr bwMode="auto">
            <a:xfrm>
              <a:off x="3489326" y="2454275"/>
              <a:ext cx="1539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V59</a:t>
              </a:r>
              <a:endParaRPr kumimoji="0" lang="fr-FR" sz="300" b="0" i="0" u="none" strike="noStrike" cap="none" normalizeH="0" baseline="0" smtClean="0">
                <a:ln>
                  <a:noFill/>
                </a:ln>
                <a:solidFill>
                  <a:schemeClr val="tx1"/>
                </a:solidFill>
                <a:effectLst/>
                <a:latin typeface="Arial" pitchFamily="34" charset="0"/>
              </a:endParaRPr>
            </a:p>
          </p:txBody>
        </p:sp>
        <p:sp>
          <p:nvSpPr>
            <p:cNvPr id="393" name="Freeform 218"/>
            <p:cNvSpPr>
              <a:spLocks/>
            </p:cNvSpPr>
            <p:nvPr/>
          </p:nvSpPr>
          <p:spPr bwMode="auto">
            <a:xfrm>
              <a:off x="3487738" y="2459038"/>
              <a:ext cx="1588" cy="15875"/>
            </a:xfrm>
            <a:custGeom>
              <a:avLst/>
              <a:gdLst/>
              <a:ahLst/>
              <a:cxnLst>
                <a:cxn ang="0">
                  <a:pos x="0" y="0"/>
                </a:cxn>
                <a:cxn ang="0">
                  <a:pos x="0" y="10"/>
                </a:cxn>
                <a:cxn ang="0">
                  <a:pos x="0" y="10"/>
                </a:cxn>
              </a:cxnLst>
              <a:rect l="0" t="0" r="r" b="b"/>
              <a:pathLst>
                <a:path h="10">
                  <a:moveTo>
                    <a:pt x="0" y="0"/>
                  </a:moveTo>
                  <a:lnTo>
                    <a:pt x="0" y="10"/>
                  </a:lnTo>
                  <a:lnTo>
                    <a:pt x="0" y="1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94" name="Freeform 219"/>
            <p:cNvSpPr>
              <a:spLocks/>
            </p:cNvSpPr>
            <p:nvPr/>
          </p:nvSpPr>
          <p:spPr bwMode="auto">
            <a:xfrm>
              <a:off x="2989263" y="2457450"/>
              <a:ext cx="498475" cy="31750"/>
            </a:xfrm>
            <a:custGeom>
              <a:avLst/>
              <a:gdLst/>
              <a:ahLst/>
              <a:cxnLst>
                <a:cxn ang="0">
                  <a:pos x="0" y="20"/>
                </a:cxn>
                <a:cxn ang="0">
                  <a:pos x="0" y="0"/>
                </a:cxn>
                <a:cxn ang="0">
                  <a:pos x="314" y="0"/>
                </a:cxn>
              </a:cxnLst>
              <a:rect l="0" t="0" r="r" b="b"/>
              <a:pathLst>
                <a:path w="314" h="20">
                  <a:moveTo>
                    <a:pt x="0" y="20"/>
                  </a:moveTo>
                  <a:lnTo>
                    <a:pt x="0" y="0"/>
                  </a:lnTo>
                  <a:lnTo>
                    <a:pt x="314"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95" name="Rectangle 220"/>
            <p:cNvSpPr>
              <a:spLocks noChangeArrowheads="1"/>
            </p:cNvSpPr>
            <p:nvPr/>
          </p:nvSpPr>
          <p:spPr bwMode="auto">
            <a:xfrm>
              <a:off x="3476626" y="2490788"/>
              <a:ext cx="16035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M39</a:t>
              </a:r>
              <a:endParaRPr kumimoji="0" lang="fr-FR" sz="300" b="0" i="0" u="none" strike="noStrike" cap="none" normalizeH="0" baseline="0" smtClean="0">
                <a:ln>
                  <a:noFill/>
                </a:ln>
                <a:solidFill>
                  <a:schemeClr val="tx1"/>
                </a:solidFill>
                <a:effectLst/>
                <a:latin typeface="Arial" pitchFamily="34" charset="0"/>
              </a:endParaRPr>
            </a:p>
          </p:txBody>
        </p:sp>
        <p:sp>
          <p:nvSpPr>
            <p:cNvPr id="396" name="Freeform 221"/>
            <p:cNvSpPr>
              <a:spLocks/>
            </p:cNvSpPr>
            <p:nvPr/>
          </p:nvSpPr>
          <p:spPr bwMode="auto">
            <a:xfrm>
              <a:off x="3475038" y="2509838"/>
              <a:ext cx="1588" cy="15875"/>
            </a:xfrm>
            <a:custGeom>
              <a:avLst/>
              <a:gdLst/>
              <a:ahLst/>
              <a:cxnLst>
                <a:cxn ang="0">
                  <a:pos x="0" y="10"/>
                </a:cxn>
                <a:cxn ang="0">
                  <a:pos x="0" y="0"/>
                </a:cxn>
                <a:cxn ang="0">
                  <a:pos x="0" y="0"/>
                </a:cxn>
              </a:cxnLst>
              <a:rect l="0" t="0" r="r" b="b"/>
              <a:pathLst>
                <a:path h="10">
                  <a:moveTo>
                    <a:pt x="0" y="10"/>
                  </a:moveTo>
                  <a:lnTo>
                    <a:pt x="0" y="0"/>
                  </a:lnTo>
                  <a:lnTo>
                    <a:pt x="0"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97" name="Rectangle 222"/>
            <p:cNvSpPr>
              <a:spLocks noChangeArrowheads="1"/>
            </p:cNvSpPr>
            <p:nvPr/>
          </p:nvSpPr>
          <p:spPr bwMode="auto">
            <a:xfrm>
              <a:off x="3476626" y="2525713"/>
              <a:ext cx="16035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M38</a:t>
              </a:r>
              <a:endParaRPr kumimoji="0" lang="fr-FR" sz="300" b="0" i="0" u="none" strike="noStrike" cap="none" normalizeH="0" baseline="0" dirty="0" smtClean="0">
                <a:ln>
                  <a:noFill/>
                </a:ln>
                <a:solidFill>
                  <a:schemeClr val="tx1"/>
                </a:solidFill>
                <a:effectLst/>
                <a:latin typeface="Arial" pitchFamily="34" charset="0"/>
              </a:endParaRPr>
            </a:p>
          </p:txBody>
        </p:sp>
        <p:sp>
          <p:nvSpPr>
            <p:cNvPr id="398" name="Freeform 223"/>
            <p:cNvSpPr>
              <a:spLocks/>
            </p:cNvSpPr>
            <p:nvPr/>
          </p:nvSpPr>
          <p:spPr bwMode="auto">
            <a:xfrm>
              <a:off x="3475038" y="2530475"/>
              <a:ext cx="1588" cy="14288"/>
            </a:xfrm>
            <a:custGeom>
              <a:avLst/>
              <a:gdLst/>
              <a:ahLst/>
              <a:cxnLst>
                <a:cxn ang="0">
                  <a:pos x="0" y="0"/>
                </a:cxn>
                <a:cxn ang="0">
                  <a:pos x="0" y="9"/>
                </a:cxn>
                <a:cxn ang="0">
                  <a:pos x="0" y="9"/>
                </a:cxn>
              </a:cxnLst>
              <a:rect l="0" t="0" r="r" b="b"/>
              <a:pathLst>
                <a:path h="9">
                  <a:moveTo>
                    <a:pt x="0" y="0"/>
                  </a:moveTo>
                  <a:lnTo>
                    <a:pt x="0" y="9"/>
                  </a:lnTo>
                  <a:lnTo>
                    <a:pt x="0" y="9"/>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399" name="Freeform 224"/>
            <p:cNvSpPr>
              <a:spLocks/>
            </p:cNvSpPr>
            <p:nvPr/>
          </p:nvSpPr>
          <p:spPr bwMode="auto">
            <a:xfrm>
              <a:off x="2989263" y="2493963"/>
              <a:ext cx="485775" cy="33338"/>
            </a:xfrm>
            <a:custGeom>
              <a:avLst/>
              <a:gdLst/>
              <a:ahLst/>
              <a:cxnLst>
                <a:cxn ang="0">
                  <a:pos x="0" y="0"/>
                </a:cxn>
                <a:cxn ang="0">
                  <a:pos x="0" y="21"/>
                </a:cxn>
                <a:cxn ang="0">
                  <a:pos x="306" y="21"/>
                </a:cxn>
              </a:cxnLst>
              <a:rect l="0" t="0" r="r" b="b"/>
              <a:pathLst>
                <a:path w="306" h="21">
                  <a:moveTo>
                    <a:pt x="0" y="0"/>
                  </a:moveTo>
                  <a:lnTo>
                    <a:pt x="0" y="21"/>
                  </a:lnTo>
                  <a:lnTo>
                    <a:pt x="306" y="21"/>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00" name="Line 225"/>
            <p:cNvSpPr>
              <a:spLocks noChangeShapeType="1"/>
            </p:cNvSpPr>
            <p:nvPr/>
          </p:nvSpPr>
          <p:spPr bwMode="auto">
            <a:xfrm>
              <a:off x="2928938" y="2492375"/>
              <a:ext cx="60325" cy="1588"/>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01" name="Rectangle 226"/>
            <p:cNvSpPr>
              <a:spLocks noChangeArrowheads="1"/>
            </p:cNvSpPr>
            <p:nvPr/>
          </p:nvSpPr>
          <p:spPr bwMode="auto">
            <a:xfrm>
              <a:off x="3449638" y="2560638"/>
              <a:ext cx="14964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M4</a:t>
              </a:r>
              <a:endParaRPr kumimoji="0" lang="fr-FR" sz="300" b="0" i="0" u="none" strike="noStrike" cap="none" normalizeH="0" baseline="0" dirty="0" smtClean="0">
                <a:ln>
                  <a:noFill/>
                </a:ln>
                <a:solidFill>
                  <a:schemeClr val="tx1"/>
                </a:solidFill>
                <a:effectLst/>
                <a:latin typeface="Arial" pitchFamily="34" charset="0"/>
              </a:endParaRPr>
            </a:p>
          </p:txBody>
        </p:sp>
        <p:sp>
          <p:nvSpPr>
            <p:cNvPr id="402" name="Freeform 227"/>
            <p:cNvSpPr>
              <a:spLocks/>
            </p:cNvSpPr>
            <p:nvPr/>
          </p:nvSpPr>
          <p:spPr bwMode="auto">
            <a:xfrm>
              <a:off x="3281363" y="2579688"/>
              <a:ext cx="166688" cy="15875"/>
            </a:xfrm>
            <a:custGeom>
              <a:avLst/>
              <a:gdLst/>
              <a:ahLst/>
              <a:cxnLst>
                <a:cxn ang="0">
                  <a:pos x="0" y="10"/>
                </a:cxn>
                <a:cxn ang="0">
                  <a:pos x="0" y="0"/>
                </a:cxn>
                <a:cxn ang="0">
                  <a:pos x="105" y="0"/>
                </a:cxn>
              </a:cxnLst>
              <a:rect l="0" t="0" r="r" b="b"/>
              <a:pathLst>
                <a:path w="105" h="10">
                  <a:moveTo>
                    <a:pt x="0" y="10"/>
                  </a:moveTo>
                  <a:lnTo>
                    <a:pt x="0" y="0"/>
                  </a:lnTo>
                  <a:lnTo>
                    <a:pt x="105"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3" name="Rectangle 228"/>
            <p:cNvSpPr>
              <a:spLocks noChangeArrowheads="1"/>
            </p:cNvSpPr>
            <p:nvPr/>
          </p:nvSpPr>
          <p:spPr bwMode="auto">
            <a:xfrm>
              <a:off x="3478213" y="2595563"/>
              <a:ext cx="14964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M8</a:t>
              </a:r>
              <a:endParaRPr kumimoji="0" lang="fr-FR" sz="300" b="0" i="0" u="none" strike="noStrike" cap="none" normalizeH="0" baseline="0" dirty="0" smtClean="0">
                <a:ln>
                  <a:noFill/>
                </a:ln>
                <a:solidFill>
                  <a:schemeClr val="tx1"/>
                </a:solidFill>
                <a:effectLst/>
                <a:latin typeface="Arial" pitchFamily="34" charset="0"/>
              </a:endParaRPr>
            </a:p>
          </p:txBody>
        </p:sp>
        <p:sp>
          <p:nvSpPr>
            <p:cNvPr id="404" name="Freeform 229"/>
            <p:cNvSpPr>
              <a:spLocks/>
            </p:cNvSpPr>
            <p:nvPr/>
          </p:nvSpPr>
          <p:spPr bwMode="auto">
            <a:xfrm>
              <a:off x="3281363" y="2600325"/>
              <a:ext cx="195263" cy="15875"/>
            </a:xfrm>
            <a:custGeom>
              <a:avLst/>
              <a:gdLst/>
              <a:ahLst/>
              <a:cxnLst>
                <a:cxn ang="0">
                  <a:pos x="0" y="0"/>
                </a:cxn>
                <a:cxn ang="0">
                  <a:pos x="0" y="10"/>
                </a:cxn>
                <a:cxn ang="0">
                  <a:pos x="123" y="10"/>
                </a:cxn>
              </a:cxnLst>
              <a:rect l="0" t="0" r="r" b="b"/>
              <a:pathLst>
                <a:path w="123" h="10">
                  <a:moveTo>
                    <a:pt x="0" y="0"/>
                  </a:moveTo>
                  <a:lnTo>
                    <a:pt x="0" y="10"/>
                  </a:lnTo>
                  <a:lnTo>
                    <a:pt x="123" y="1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5" name="Line 230"/>
            <p:cNvSpPr>
              <a:spLocks noChangeShapeType="1"/>
            </p:cNvSpPr>
            <p:nvPr/>
          </p:nvSpPr>
          <p:spPr bwMode="auto">
            <a:xfrm>
              <a:off x="2984501" y="2598738"/>
              <a:ext cx="296863" cy="1588"/>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6" name="Rectangle 231"/>
            <p:cNvSpPr>
              <a:spLocks noChangeArrowheads="1"/>
            </p:cNvSpPr>
            <p:nvPr/>
          </p:nvSpPr>
          <p:spPr bwMode="auto">
            <a:xfrm>
              <a:off x="3462338" y="2630488"/>
              <a:ext cx="19241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MAH53</a:t>
              </a:r>
              <a:endParaRPr kumimoji="0" lang="fr-FR" sz="300" b="0" i="0" u="none" strike="noStrike" cap="none" normalizeH="0" baseline="0" dirty="0" smtClean="0">
                <a:ln>
                  <a:noFill/>
                </a:ln>
                <a:solidFill>
                  <a:schemeClr val="tx1"/>
                </a:solidFill>
                <a:effectLst/>
                <a:latin typeface="Arial" pitchFamily="34" charset="0"/>
              </a:endParaRPr>
            </a:p>
          </p:txBody>
        </p:sp>
        <p:sp>
          <p:nvSpPr>
            <p:cNvPr id="407" name="Freeform 232"/>
            <p:cNvSpPr>
              <a:spLocks/>
            </p:cNvSpPr>
            <p:nvPr/>
          </p:nvSpPr>
          <p:spPr bwMode="auto">
            <a:xfrm>
              <a:off x="3190876" y="2651125"/>
              <a:ext cx="269875" cy="65088"/>
            </a:xfrm>
            <a:custGeom>
              <a:avLst/>
              <a:gdLst/>
              <a:ahLst/>
              <a:cxnLst>
                <a:cxn ang="0">
                  <a:pos x="0" y="41"/>
                </a:cxn>
                <a:cxn ang="0">
                  <a:pos x="0" y="0"/>
                </a:cxn>
                <a:cxn ang="0">
                  <a:pos x="170" y="0"/>
                </a:cxn>
              </a:cxnLst>
              <a:rect l="0" t="0" r="r" b="b"/>
              <a:pathLst>
                <a:path w="170" h="41">
                  <a:moveTo>
                    <a:pt x="0" y="41"/>
                  </a:moveTo>
                  <a:lnTo>
                    <a:pt x="0" y="0"/>
                  </a:lnTo>
                  <a:lnTo>
                    <a:pt x="17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08" name="Rectangle 233"/>
            <p:cNvSpPr>
              <a:spLocks noChangeArrowheads="1"/>
            </p:cNvSpPr>
            <p:nvPr/>
          </p:nvSpPr>
          <p:spPr bwMode="auto">
            <a:xfrm>
              <a:off x="3489326" y="2667000"/>
              <a:ext cx="19241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MAC51</a:t>
              </a:r>
              <a:endParaRPr kumimoji="0" lang="fr-FR" sz="300" b="0" i="0" u="none" strike="noStrike" cap="none" normalizeH="0" baseline="0" smtClean="0">
                <a:ln>
                  <a:noFill/>
                </a:ln>
                <a:solidFill>
                  <a:schemeClr val="tx1"/>
                </a:solidFill>
                <a:effectLst/>
                <a:latin typeface="Arial" pitchFamily="34" charset="0"/>
              </a:endParaRPr>
            </a:p>
          </p:txBody>
        </p:sp>
        <p:sp>
          <p:nvSpPr>
            <p:cNvPr id="409" name="Freeform 234"/>
            <p:cNvSpPr>
              <a:spLocks/>
            </p:cNvSpPr>
            <p:nvPr/>
          </p:nvSpPr>
          <p:spPr bwMode="auto">
            <a:xfrm>
              <a:off x="3440113" y="2686050"/>
              <a:ext cx="47625" cy="15875"/>
            </a:xfrm>
            <a:custGeom>
              <a:avLst/>
              <a:gdLst/>
              <a:ahLst/>
              <a:cxnLst>
                <a:cxn ang="0">
                  <a:pos x="0" y="10"/>
                </a:cxn>
                <a:cxn ang="0">
                  <a:pos x="0" y="0"/>
                </a:cxn>
                <a:cxn ang="0">
                  <a:pos x="30" y="0"/>
                </a:cxn>
              </a:cxnLst>
              <a:rect l="0" t="0" r="r" b="b"/>
              <a:pathLst>
                <a:path w="30" h="10">
                  <a:moveTo>
                    <a:pt x="0" y="10"/>
                  </a:moveTo>
                  <a:lnTo>
                    <a:pt x="0" y="0"/>
                  </a:lnTo>
                  <a:lnTo>
                    <a:pt x="3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10" name="Rectangle 235"/>
            <p:cNvSpPr>
              <a:spLocks noChangeArrowheads="1"/>
            </p:cNvSpPr>
            <p:nvPr/>
          </p:nvSpPr>
          <p:spPr bwMode="auto">
            <a:xfrm>
              <a:off x="3492501" y="2701925"/>
              <a:ext cx="19241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MAD51</a:t>
              </a:r>
              <a:endParaRPr kumimoji="0" lang="fr-FR" sz="300" b="0" i="0" u="none" strike="noStrike" cap="none" normalizeH="0" baseline="0" smtClean="0">
                <a:ln>
                  <a:noFill/>
                </a:ln>
                <a:solidFill>
                  <a:schemeClr val="tx1"/>
                </a:solidFill>
                <a:effectLst/>
                <a:latin typeface="Arial" pitchFamily="34" charset="0"/>
              </a:endParaRPr>
            </a:p>
          </p:txBody>
        </p:sp>
        <p:sp>
          <p:nvSpPr>
            <p:cNvPr id="411" name="Freeform 236"/>
            <p:cNvSpPr>
              <a:spLocks/>
            </p:cNvSpPr>
            <p:nvPr/>
          </p:nvSpPr>
          <p:spPr bwMode="auto">
            <a:xfrm>
              <a:off x="3440113" y="2706688"/>
              <a:ext cx="50800" cy="14288"/>
            </a:xfrm>
            <a:custGeom>
              <a:avLst/>
              <a:gdLst/>
              <a:ahLst/>
              <a:cxnLst>
                <a:cxn ang="0">
                  <a:pos x="0" y="0"/>
                </a:cxn>
                <a:cxn ang="0">
                  <a:pos x="0" y="9"/>
                </a:cxn>
                <a:cxn ang="0">
                  <a:pos x="32" y="9"/>
                </a:cxn>
              </a:cxnLst>
              <a:rect l="0" t="0" r="r" b="b"/>
              <a:pathLst>
                <a:path w="32" h="9">
                  <a:moveTo>
                    <a:pt x="0" y="0"/>
                  </a:moveTo>
                  <a:lnTo>
                    <a:pt x="0" y="9"/>
                  </a:lnTo>
                  <a:lnTo>
                    <a:pt x="32"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12" name="Freeform 237"/>
            <p:cNvSpPr>
              <a:spLocks/>
            </p:cNvSpPr>
            <p:nvPr/>
          </p:nvSpPr>
          <p:spPr bwMode="auto">
            <a:xfrm>
              <a:off x="3413126" y="2703513"/>
              <a:ext cx="26988" cy="23813"/>
            </a:xfrm>
            <a:custGeom>
              <a:avLst/>
              <a:gdLst/>
              <a:ahLst/>
              <a:cxnLst>
                <a:cxn ang="0">
                  <a:pos x="0" y="15"/>
                </a:cxn>
                <a:cxn ang="0">
                  <a:pos x="0" y="0"/>
                </a:cxn>
                <a:cxn ang="0">
                  <a:pos x="17" y="0"/>
                </a:cxn>
              </a:cxnLst>
              <a:rect l="0" t="0" r="r" b="b"/>
              <a:pathLst>
                <a:path w="17" h="15">
                  <a:moveTo>
                    <a:pt x="0" y="15"/>
                  </a:moveTo>
                  <a:lnTo>
                    <a:pt x="0" y="0"/>
                  </a:lnTo>
                  <a:lnTo>
                    <a:pt x="17"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13" name="Rectangle 238"/>
            <p:cNvSpPr>
              <a:spLocks noChangeArrowheads="1"/>
            </p:cNvSpPr>
            <p:nvPr/>
          </p:nvSpPr>
          <p:spPr bwMode="auto">
            <a:xfrm>
              <a:off x="3490913" y="2736850"/>
              <a:ext cx="19671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MA51jura</a:t>
              </a:r>
              <a:endParaRPr kumimoji="0" lang="fr-FR" sz="300" b="0" i="0" u="none" strike="noStrike" cap="none" normalizeH="0" baseline="0" smtClean="0">
                <a:ln>
                  <a:noFill/>
                </a:ln>
                <a:solidFill>
                  <a:schemeClr val="tx1"/>
                </a:solidFill>
                <a:effectLst/>
                <a:latin typeface="Arial" pitchFamily="34" charset="0"/>
              </a:endParaRPr>
            </a:p>
          </p:txBody>
        </p:sp>
        <p:sp>
          <p:nvSpPr>
            <p:cNvPr id="414" name="Freeform 239"/>
            <p:cNvSpPr>
              <a:spLocks/>
            </p:cNvSpPr>
            <p:nvPr/>
          </p:nvSpPr>
          <p:spPr bwMode="auto">
            <a:xfrm>
              <a:off x="3413126" y="2732088"/>
              <a:ext cx="74613" cy="25400"/>
            </a:xfrm>
            <a:custGeom>
              <a:avLst/>
              <a:gdLst/>
              <a:ahLst/>
              <a:cxnLst>
                <a:cxn ang="0">
                  <a:pos x="0" y="0"/>
                </a:cxn>
                <a:cxn ang="0">
                  <a:pos x="0" y="16"/>
                </a:cxn>
                <a:cxn ang="0">
                  <a:pos x="47" y="16"/>
                </a:cxn>
              </a:cxnLst>
              <a:rect l="0" t="0" r="r" b="b"/>
              <a:pathLst>
                <a:path w="47" h="16">
                  <a:moveTo>
                    <a:pt x="0" y="0"/>
                  </a:moveTo>
                  <a:lnTo>
                    <a:pt x="0" y="16"/>
                  </a:lnTo>
                  <a:lnTo>
                    <a:pt x="47" y="16"/>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15" name="Freeform 240"/>
            <p:cNvSpPr>
              <a:spLocks/>
            </p:cNvSpPr>
            <p:nvPr/>
          </p:nvSpPr>
          <p:spPr bwMode="auto">
            <a:xfrm>
              <a:off x="3351213" y="2730500"/>
              <a:ext cx="61913" cy="52388"/>
            </a:xfrm>
            <a:custGeom>
              <a:avLst/>
              <a:gdLst/>
              <a:ahLst/>
              <a:cxnLst>
                <a:cxn ang="0">
                  <a:pos x="0" y="33"/>
                </a:cxn>
                <a:cxn ang="0">
                  <a:pos x="0" y="0"/>
                </a:cxn>
                <a:cxn ang="0">
                  <a:pos x="39" y="0"/>
                </a:cxn>
              </a:cxnLst>
              <a:rect l="0" t="0" r="r" b="b"/>
              <a:pathLst>
                <a:path w="39" h="33">
                  <a:moveTo>
                    <a:pt x="0" y="33"/>
                  </a:moveTo>
                  <a:lnTo>
                    <a:pt x="0" y="0"/>
                  </a:lnTo>
                  <a:lnTo>
                    <a:pt x="39"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16" name="Rectangle 241"/>
            <p:cNvSpPr>
              <a:spLocks noChangeArrowheads="1"/>
            </p:cNvSpPr>
            <p:nvPr/>
          </p:nvSpPr>
          <p:spPr bwMode="auto">
            <a:xfrm>
              <a:off x="3486151" y="2771775"/>
              <a:ext cx="19029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MAE54</a:t>
              </a:r>
              <a:endParaRPr kumimoji="0" lang="fr-FR" sz="300" b="0" i="0" u="none" strike="noStrike" cap="none" normalizeH="0" baseline="0" smtClean="0">
                <a:ln>
                  <a:noFill/>
                </a:ln>
                <a:solidFill>
                  <a:schemeClr val="tx1"/>
                </a:solidFill>
                <a:effectLst/>
                <a:latin typeface="Arial" pitchFamily="34" charset="0"/>
              </a:endParaRPr>
            </a:p>
          </p:txBody>
        </p:sp>
        <p:sp>
          <p:nvSpPr>
            <p:cNvPr id="417" name="Freeform 242"/>
            <p:cNvSpPr>
              <a:spLocks/>
            </p:cNvSpPr>
            <p:nvPr/>
          </p:nvSpPr>
          <p:spPr bwMode="auto">
            <a:xfrm>
              <a:off x="3363913" y="2792413"/>
              <a:ext cx="119063" cy="46038"/>
            </a:xfrm>
            <a:custGeom>
              <a:avLst/>
              <a:gdLst/>
              <a:ahLst/>
              <a:cxnLst>
                <a:cxn ang="0">
                  <a:pos x="0" y="29"/>
                </a:cxn>
                <a:cxn ang="0">
                  <a:pos x="0" y="0"/>
                </a:cxn>
                <a:cxn ang="0">
                  <a:pos x="75" y="0"/>
                </a:cxn>
              </a:cxnLst>
              <a:rect l="0" t="0" r="r" b="b"/>
              <a:pathLst>
                <a:path w="75" h="29">
                  <a:moveTo>
                    <a:pt x="0" y="29"/>
                  </a:moveTo>
                  <a:lnTo>
                    <a:pt x="0" y="0"/>
                  </a:lnTo>
                  <a:lnTo>
                    <a:pt x="75"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18" name="Rectangle 243"/>
            <p:cNvSpPr>
              <a:spLocks noChangeArrowheads="1"/>
            </p:cNvSpPr>
            <p:nvPr/>
          </p:nvSpPr>
          <p:spPr bwMode="auto">
            <a:xfrm>
              <a:off x="3516313" y="2808288"/>
              <a:ext cx="18813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MAF54</a:t>
              </a:r>
              <a:endParaRPr kumimoji="0" lang="fr-FR" sz="300" b="0" i="0" u="none" strike="noStrike" cap="none" normalizeH="0" baseline="0" smtClean="0">
                <a:ln>
                  <a:noFill/>
                </a:ln>
                <a:solidFill>
                  <a:schemeClr val="tx1"/>
                </a:solidFill>
                <a:effectLst/>
                <a:latin typeface="Arial" pitchFamily="34" charset="0"/>
              </a:endParaRPr>
            </a:p>
          </p:txBody>
        </p:sp>
        <p:sp>
          <p:nvSpPr>
            <p:cNvPr id="419" name="Freeform 244"/>
            <p:cNvSpPr>
              <a:spLocks/>
            </p:cNvSpPr>
            <p:nvPr/>
          </p:nvSpPr>
          <p:spPr bwMode="auto">
            <a:xfrm>
              <a:off x="3398838" y="2827338"/>
              <a:ext cx="114300" cy="15875"/>
            </a:xfrm>
            <a:custGeom>
              <a:avLst/>
              <a:gdLst/>
              <a:ahLst/>
              <a:cxnLst>
                <a:cxn ang="0">
                  <a:pos x="0" y="10"/>
                </a:cxn>
                <a:cxn ang="0">
                  <a:pos x="0" y="0"/>
                </a:cxn>
                <a:cxn ang="0">
                  <a:pos x="72" y="0"/>
                </a:cxn>
              </a:cxnLst>
              <a:rect l="0" t="0" r="r" b="b"/>
              <a:pathLst>
                <a:path w="72" h="10">
                  <a:moveTo>
                    <a:pt x="0" y="10"/>
                  </a:moveTo>
                  <a:lnTo>
                    <a:pt x="0" y="0"/>
                  </a:lnTo>
                  <a:lnTo>
                    <a:pt x="7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20" name="Rectangle 245"/>
            <p:cNvSpPr>
              <a:spLocks noChangeArrowheads="1"/>
            </p:cNvSpPr>
            <p:nvPr/>
          </p:nvSpPr>
          <p:spPr bwMode="auto">
            <a:xfrm>
              <a:off x="3486151" y="2843213"/>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SAC53</a:t>
              </a:r>
              <a:endParaRPr kumimoji="0" lang="fr-FR" sz="300" b="0" i="0" u="none" strike="noStrike" cap="none" normalizeH="0" baseline="0" smtClean="0">
                <a:ln>
                  <a:noFill/>
                </a:ln>
                <a:solidFill>
                  <a:schemeClr val="tx1"/>
                </a:solidFill>
                <a:effectLst/>
                <a:latin typeface="Arial" pitchFamily="34" charset="0"/>
              </a:endParaRPr>
            </a:p>
          </p:txBody>
        </p:sp>
        <p:sp>
          <p:nvSpPr>
            <p:cNvPr id="421" name="Freeform 246"/>
            <p:cNvSpPr>
              <a:spLocks/>
            </p:cNvSpPr>
            <p:nvPr/>
          </p:nvSpPr>
          <p:spPr bwMode="auto">
            <a:xfrm>
              <a:off x="3398838" y="2847975"/>
              <a:ext cx="85725" cy="14288"/>
            </a:xfrm>
            <a:custGeom>
              <a:avLst/>
              <a:gdLst/>
              <a:ahLst/>
              <a:cxnLst>
                <a:cxn ang="0">
                  <a:pos x="0" y="0"/>
                </a:cxn>
                <a:cxn ang="0">
                  <a:pos x="0" y="9"/>
                </a:cxn>
                <a:cxn ang="0">
                  <a:pos x="54" y="9"/>
                </a:cxn>
              </a:cxnLst>
              <a:rect l="0" t="0" r="r" b="b"/>
              <a:pathLst>
                <a:path w="54" h="9">
                  <a:moveTo>
                    <a:pt x="0" y="0"/>
                  </a:moveTo>
                  <a:lnTo>
                    <a:pt x="0" y="9"/>
                  </a:lnTo>
                  <a:lnTo>
                    <a:pt x="54"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22" name="Freeform 247"/>
            <p:cNvSpPr>
              <a:spLocks/>
            </p:cNvSpPr>
            <p:nvPr/>
          </p:nvSpPr>
          <p:spPr bwMode="auto">
            <a:xfrm>
              <a:off x="3387726" y="2844800"/>
              <a:ext cx="11113" cy="41275"/>
            </a:xfrm>
            <a:custGeom>
              <a:avLst/>
              <a:gdLst/>
              <a:ahLst/>
              <a:cxnLst>
                <a:cxn ang="0">
                  <a:pos x="0" y="26"/>
                </a:cxn>
                <a:cxn ang="0">
                  <a:pos x="0" y="0"/>
                </a:cxn>
                <a:cxn ang="0">
                  <a:pos x="7" y="0"/>
                </a:cxn>
              </a:cxnLst>
              <a:rect l="0" t="0" r="r" b="b"/>
              <a:pathLst>
                <a:path w="7" h="26">
                  <a:moveTo>
                    <a:pt x="0" y="26"/>
                  </a:moveTo>
                  <a:lnTo>
                    <a:pt x="0" y="0"/>
                  </a:lnTo>
                  <a:lnTo>
                    <a:pt x="7"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23" name="Rectangle 248"/>
            <p:cNvSpPr>
              <a:spLocks noChangeArrowheads="1"/>
            </p:cNvSpPr>
            <p:nvPr/>
          </p:nvSpPr>
          <p:spPr bwMode="auto">
            <a:xfrm>
              <a:off x="3486151" y="2878138"/>
              <a:ext cx="18813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MAF53</a:t>
              </a:r>
              <a:endParaRPr kumimoji="0" lang="fr-FR" sz="300" b="0" i="0" u="none" strike="noStrike" cap="none" normalizeH="0" baseline="0" smtClean="0">
                <a:ln>
                  <a:noFill/>
                </a:ln>
                <a:solidFill>
                  <a:schemeClr val="tx1"/>
                </a:solidFill>
                <a:effectLst/>
                <a:latin typeface="Arial" pitchFamily="34" charset="0"/>
              </a:endParaRPr>
            </a:p>
          </p:txBody>
        </p:sp>
        <p:sp>
          <p:nvSpPr>
            <p:cNvPr id="424" name="Freeform 249"/>
            <p:cNvSpPr>
              <a:spLocks/>
            </p:cNvSpPr>
            <p:nvPr/>
          </p:nvSpPr>
          <p:spPr bwMode="auto">
            <a:xfrm>
              <a:off x="3482976" y="2897188"/>
              <a:ext cx="1588" cy="33338"/>
            </a:xfrm>
            <a:custGeom>
              <a:avLst/>
              <a:gdLst/>
              <a:ahLst/>
              <a:cxnLst>
                <a:cxn ang="0">
                  <a:pos x="0" y="21"/>
                </a:cxn>
                <a:cxn ang="0">
                  <a:pos x="0" y="0"/>
                </a:cxn>
                <a:cxn ang="0">
                  <a:pos x="0" y="0"/>
                </a:cxn>
              </a:cxnLst>
              <a:rect l="0" t="0" r="r" b="b"/>
              <a:pathLst>
                <a:path h="21">
                  <a:moveTo>
                    <a:pt x="0" y="21"/>
                  </a:moveTo>
                  <a:lnTo>
                    <a:pt x="0" y="0"/>
                  </a:lnTo>
                  <a:lnTo>
                    <a:pt x="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25" name="Rectangle 250"/>
            <p:cNvSpPr>
              <a:spLocks noChangeArrowheads="1"/>
            </p:cNvSpPr>
            <p:nvPr/>
          </p:nvSpPr>
          <p:spPr bwMode="auto">
            <a:xfrm>
              <a:off x="3486151" y="2913063"/>
              <a:ext cx="17532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MAI53</a:t>
              </a:r>
              <a:endParaRPr kumimoji="0" lang="fr-FR" sz="300" b="0" i="0" u="none" strike="noStrike" cap="none" normalizeH="0" baseline="0" smtClean="0">
                <a:ln>
                  <a:noFill/>
                </a:ln>
                <a:solidFill>
                  <a:schemeClr val="tx1"/>
                </a:solidFill>
                <a:effectLst/>
                <a:latin typeface="Arial" pitchFamily="34" charset="0"/>
              </a:endParaRPr>
            </a:p>
          </p:txBody>
        </p:sp>
        <p:sp>
          <p:nvSpPr>
            <p:cNvPr id="426" name="Freeform 251"/>
            <p:cNvSpPr>
              <a:spLocks/>
            </p:cNvSpPr>
            <p:nvPr/>
          </p:nvSpPr>
          <p:spPr bwMode="auto">
            <a:xfrm>
              <a:off x="3482976" y="2933700"/>
              <a:ext cx="1588" cy="14288"/>
            </a:xfrm>
            <a:custGeom>
              <a:avLst/>
              <a:gdLst/>
              <a:ahLst/>
              <a:cxnLst>
                <a:cxn ang="0">
                  <a:pos x="0" y="9"/>
                </a:cxn>
                <a:cxn ang="0">
                  <a:pos x="0" y="0"/>
                </a:cxn>
                <a:cxn ang="0">
                  <a:pos x="0" y="0"/>
                </a:cxn>
              </a:cxnLst>
              <a:rect l="0" t="0" r="r" b="b"/>
              <a:pathLst>
                <a:path h="9">
                  <a:moveTo>
                    <a:pt x="0" y="9"/>
                  </a:moveTo>
                  <a:lnTo>
                    <a:pt x="0" y="0"/>
                  </a:lnTo>
                  <a:lnTo>
                    <a:pt x="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27" name="Rectangle 252"/>
            <p:cNvSpPr>
              <a:spLocks noChangeArrowheads="1"/>
            </p:cNvSpPr>
            <p:nvPr/>
          </p:nvSpPr>
          <p:spPr bwMode="auto">
            <a:xfrm>
              <a:off x="3486151" y="2947988"/>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SAC56</a:t>
              </a:r>
              <a:endParaRPr kumimoji="0" lang="fr-FR" sz="300" b="0" i="0" u="none" strike="noStrike" cap="none" normalizeH="0" baseline="0" smtClean="0">
                <a:ln>
                  <a:noFill/>
                </a:ln>
                <a:solidFill>
                  <a:schemeClr val="tx1"/>
                </a:solidFill>
                <a:effectLst/>
                <a:latin typeface="Arial" pitchFamily="34" charset="0"/>
              </a:endParaRPr>
            </a:p>
          </p:txBody>
        </p:sp>
        <p:sp>
          <p:nvSpPr>
            <p:cNvPr id="428" name="Freeform 253"/>
            <p:cNvSpPr>
              <a:spLocks/>
            </p:cNvSpPr>
            <p:nvPr/>
          </p:nvSpPr>
          <p:spPr bwMode="auto">
            <a:xfrm>
              <a:off x="3482976" y="2952750"/>
              <a:ext cx="1588" cy="15875"/>
            </a:xfrm>
            <a:custGeom>
              <a:avLst/>
              <a:gdLst/>
              <a:ahLst/>
              <a:cxnLst>
                <a:cxn ang="0">
                  <a:pos x="0" y="0"/>
                </a:cxn>
                <a:cxn ang="0">
                  <a:pos x="0" y="10"/>
                </a:cxn>
                <a:cxn ang="0">
                  <a:pos x="0" y="10"/>
                </a:cxn>
              </a:cxnLst>
              <a:rect l="0" t="0" r="r" b="b"/>
              <a:pathLst>
                <a:path h="10">
                  <a:moveTo>
                    <a:pt x="0" y="0"/>
                  </a:moveTo>
                  <a:lnTo>
                    <a:pt x="0" y="10"/>
                  </a:lnTo>
                  <a:lnTo>
                    <a:pt x="0"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29" name="Line 254"/>
            <p:cNvSpPr>
              <a:spLocks noChangeShapeType="1"/>
            </p:cNvSpPr>
            <p:nvPr/>
          </p:nvSpPr>
          <p:spPr bwMode="auto">
            <a:xfrm>
              <a:off x="3482976" y="2935288"/>
              <a:ext cx="1588" cy="3333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30" name="Freeform 255"/>
            <p:cNvSpPr>
              <a:spLocks/>
            </p:cNvSpPr>
            <p:nvPr/>
          </p:nvSpPr>
          <p:spPr bwMode="auto">
            <a:xfrm>
              <a:off x="3387726" y="2890838"/>
              <a:ext cx="95250" cy="42863"/>
            </a:xfrm>
            <a:custGeom>
              <a:avLst/>
              <a:gdLst/>
              <a:ahLst/>
              <a:cxnLst>
                <a:cxn ang="0">
                  <a:pos x="0" y="0"/>
                </a:cxn>
                <a:cxn ang="0">
                  <a:pos x="0" y="27"/>
                </a:cxn>
                <a:cxn ang="0">
                  <a:pos x="60" y="27"/>
                </a:cxn>
              </a:cxnLst>
              <a:rect l="0" t="0" r="r" b="b"/>
              <a:pathLst>
                <a:path w="60" h="27">
                  <a:moveTo>
                    <a:pt x="0" y="0"/>
                  </a:moveTo>
                  <a:lnTo>
                    <a:pt x="0" y="27"/>
                  </a:lnTo>
                  <a:lnTo>
                    <a:pt x="60" y="27"/>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31" name="Freeform 256"/>
            <p:cNvSpPr>
              <a:spLocks/>
            </p:cNvSpPr>
            <p:nvPr/>
          </p:nvSpPr>
          <p:spPr bwMode="auto">
            <a:xfrm>
              <a:off x="3363913" y="2843213"/>
              <a:ext cx="23813" cy="46038"/>
            </a:xfrm>
            <a:custGeom>
              <a:avLst/>
              <a:gdLst/>
              <a:ahLst/>
              <a:cxnLst>
                <a:cxn ang="0">
                  <a:pos x="0" y="0"/>
                </a:cxn>
                <a:cxn ang="0">
                  <a:pos x="0" y="29"/>
                </a:cxn>
                <a:cxn ang="0">
                  <a:pos x="15" y="29"/>
                </a:cxn>
              </a:cxnLst>
              <a:rect l="0" t="0" r="r" b="b"/>
              <a:pathLst>
                <a:path w="15" h="29">
                  <a:moveTo>
                    <a:pt x="0" y="0"/>
                  </a:moveTo>
                  <a:lnTo>
                    <a:pt x="0" y="29"/>
                  </a:lnTo>
                  <a:lnTo>
                    <a:pt x="15" y="2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32" name="Freeform 257"/>
            <p:cNvSpPr>
              <a:spLocks/>
            </p:cNvSpPr>
            <p:nvPr/>
          </p:nvSpPr>
          <p:spPr bwMode="auto">
            <a:xfrm>
              <a:off x="3351213" y="2787650"/>
              <a:ext cx="12700" cy="52388"/>
            </a:xfrm>
            <a:custGeom>
              <a:avLst/>
              <a:gdLst/>
              <a:ahLst/>
              <a:cxnLst>
                <a:cxn ang="0">
                  <a:pos x="0" y="0"/>
                </a:cxn>
                <a:cxn ang="0">
                  <a:pos x="0" y="33"/>
                </a:cxn>
                <a:cxn ang="0">
                  <a:pos x="8" y="33"/>
                </a:cxn>
              </a:cxnLst>
              <a:rect l="0" t="0" r="r" b="b"/>
              <a:pathLst>
                <a:path w="8" h="33">
                  <a:moveTo>
                    <a:pt x="0" y="0"/>
                  </a:moveTo>
                  <a:lnTo>
                    <a:pt x="0" y="33"/>
                  </a:lnTo>
                  <a:lnTo>
                    <a:pt x="8" y="33"/>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33" name="Freeform 258"/>
            <p:cNvSpPr>
              <a:spLocks/>
            </p:cNvSpPr>
            <p:nvPr/>
          </p:nvSpPr>
          <p:spPr bwMode="auto">
            <a:xfrm>
              <a:off x="3190876" y="2720975"/>
              <a:ext cx="160338" cy="63500"/>
            </a:xfrm>
            <a:custGeom>
              <a:avLst/>
              <a:gdLst/>
              <a:ahLst/>
              <a:cxnLst>
                <a:cxn ang="0">
                  <a:pos x="0" y="0"/>
                </a:cxn>
                <a:cxn ang="0">
                  <a:pos x="0" y="40"/>
                </a:cxn>
                <a:cxn ang="0">
                  <a:pos x="101" y="40"/>
                </a:cxn>
              </a:cxnLst>
              <a:rect l="0" t="0" r="r" b="b"/>
              <a:pathLst>
                <a:path w="101" h="40">
                  <a:moveTo>
                    <a:pt x="0" y="0"/>
                  </a:moveTo>
                  <a:lnTo>
                    <a:pt x="0" y="40"/>
                  </a:lnTo>
                  <a:lnTo>
                    <a:pt x="101" y="4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34" name="Line 259"/>
            <p:cNvSpPr>
              <a:spLocks noChangeShapeType="1"/>
            </p:cNvSpPr>
            <p:nvPr/>
          </p:nvSpPr>
          <p:spPr bwMode="auto">
            <a:xfrm>
              <a:off x="2984501" y="2717800"/>
              <a:ext cx="206375" cy="15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35" name="Line 260"/>
            <p:cNvSpPr>
              <a:spLocks noChangeShapeType="1"/>
            </p:cNvSpPr>
            <p:nvPr/>
          </p:nvSpPr>
          <p:spPr bwMode="auto">
            <a:xfrm>
              <a:off x="2981326" y="2598738"/>
              <a:ext cx="1588" cy="5715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36" name="Line 261"/>
            <p:cNvSpPr>
              <a:spLocks noChangeShapeType="1"/>
            </p:cNvSpPr>
            <p:nvPr/>
          </p:nvSpPr>
          <p:spPr bwMode="auto">
            <a:xfrm>
              <a:off x="2981326" y="2660650"/>
              <a:ext cx="1588" cy="5715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37" name="Freeform 262"/>
            <p:cNvSpPr>
              <a:spLocks/>
            </p:cNvSpPr>
            <p:nvPr/>
          </p:nvSpPr>
          <p:spPr bwMode="auto">
            <a:xfrm>
              <a:off x="2927351" y="2578100"/>
              <a:ext cx="53975" cy="79375"/>
            </a:xfrm>
            <a:custGeom>
              <a:avLst/>
              <a:gdLst/>
              <a:ahLst/>
              <a:cxnLst>
                <a:cxn ang="0">
                  <a:pos x="0" y="0"/>
                </a:cxn>
                <a:cxn ang="0">
                  <a:pos x="0" y="50"/>
                </a:cxn>
                <a:cxn ang="0">
                  <a:pos x="34" y="50"/>
                </a:cxn>
              </a:cxnLst>
              <a:rect l="0" t="0" r="r" b="b"/>
              <a:pathLst>
                <a:path w="34" h="50">
                  <a:moveTo>
                    <a:pt x="0" y="0"/>
                  </a:moveTo>
                  <a:lnTo>
                    <a:pt x="0" y="50"/>
                  </a:lnTo>
                  <a:lnTo>
                    <a:pt x="34" y="5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38" name="Line 263"/>
            <p:cNvSpPr>
              <a:spLocks noChangeShapeType="1"/>
            </p:cNvSpPr>
            <p:nvPr/>
          </p:nvSpPr>
          <p:spPr bwMode="auto">
            <a:xfrm>
              <a:off x="2927351" y="2492375"/>
              <a:ext cx="1588" cy="80963"/>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39" name="Freeform 264"/>
            <p:cNvSpPr>
              <a:spLocks/>
            </p:cNvSpPr>
            <p:nvPr/>
          </p:nvSpPr>
          <p:spPr bwMode="auto">
            <a:xfrm>
              <a:off x="2841626" y="2478088"/>
              <a:ext cx="85725" cy="96838"/>
            </a:xfrm>
            <a:custGeom>
              <a:avLst/>
              <a:gdLst/>
              <a:ahLst/>
              <a:cxnLst>
                <a:cxn ang="0">
                  <a:pos x="0" y="0"/>
                </a:cxn>
                <a:cxn ang="0">
                  <a:pos x="0" y="61"/>
                </a:cxn>
                <a:cxn ang="0">
                  <a:pos x="54" y="61"/>
                </a:cxn>
              </a:cxnLst>
              <a:rect l="0" t="0" r="r" b="b"/>
              <a:pathLst>
                <a:path w="54" h="61">
                  <a:moveTo>
                    <a:pt x="0" y="0"/>
                  </a:moveTo>
                  <a:lnTo>
                    <a:pt x="0" y="61"/>
                  </a:lnTo>
                  <a:lnTo>
                    <a:pt x="54" y="61"/>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0" name="Freeform 265"/>
            <p:cNvSpPr>
              <a:spLocks/>
            </p:cNvSpPr>
            <p:nvPr/>
          </p:nvSpPr>
          <p:spPr bwMode="auto">
            <a:xfrm>
              <a:off x="2824163" y="2389188"/>
              <a:ext cx="17463" cy="87313"/>
            </a:xfrm>
            <a:custGeom>
              <a:avLst/>
              <a:gdLst/>
              <a:ahLst/>
              <a:cxnLst>
                <a:cxn ang="0">
                  <a:pos x="0" y="0"/>
                </a:cxn>
                <a:cxn ang="0">
                  <a:pos x="0" y="55"/>
                </a:cxn>
                <a:cxn ang="0">
                  <a:pos x="11" y="55"/>
                </a:cxn>
              </a:cxnLst>
              <a:rect l="0" t="0" r="r" b="b"/>
              <a:pathLst>
                <a:path w="11" h="55">
                  <a:moveTo>
                    <a:pt x="0" y="0"/>
                  </a:moveTo>
                  <a:lnTo>
                    <a:pt x="0" y="55"/>
                  </a:lnTo>
                  <a:lnTo>
                    <a:pt x="11" y="5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1" name="Line 266"/>
            <p:cNvSpPr>
              <a:spLocks noChangeShapeType="1"/>
            </p:cNvSpPr>
            <p:nvPr/>
          </p:nvSpPr>
          <p:spPr bwMode="auto">
            <a:xfrm>
              <a:off x="2824163" y="2298700"/>
              <a:ext cx="1588" cy="85725"/>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2" name="Freeform 267"/>
            <p:cNvSpPr>
              <a:spLocks/>
            </p:cNvSpPr>
            <p:nvPr/>
          </p:nvSpPr>
          <p:spPr bwMode="auto">
            <a:xfrm>
              <a:off x="2803526" y="2300288"/>
              <a:ext cx="20638" cy="87313"/>
            </a:xfrm>
            <a:custGeom>
              <a:avLst/>
              <a:gdLst/>
              <a:ahLst/>
              <a:cxnLst>
                <a:cxn ang="0">
                  <a:pos x="0" y="0"/>
                </a:cxn>
                <a:cxn ang="0">
                  <a:pos x="0" y="55"/>
                </a:cxn>
                <a:cxn ang="0">
                  <a:pos x="13" y="55"/>
                </a:cxn>
              </a:cxnLst>
              <a:rect l="0" t="0" r="r" b="b"/>
              <a:pathLst>
                <a:path w="13" h="55">
                  <a:moveTo>
                    <a:pt x="0" y="0"/>
                  </a:moveTo>
                  <a:lnTo>
                    <a:pt x="0" y="55"/>
                  </a:lnTo>
                  <a:lnTo>
                    <a:pt x="13" y="5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3" name="Freeform 268"/>
            <p:cNvSpPr>
              <a:spLocks/>
            </p:cNvSpPr>
            <p:nvPr/>
          </p:nvSpPr>
          <p:spPr bwMode="auto">
            <a:xfrm>
              <a:off x="2757488" y="2197100"/>
              <a:ext cx="46038" cy="101600"/>
            </a:xfrm>
            <a:custGeom>
              <a:avLst/>
              <a:gdLst/>
              <a:ahLst/>
              <a:cxnLst>
                <a:cxn ang="0">
                  <a:pos x="0" y="0"/>
                </a:cxn>
                <a:cxn ang="0">
                  <a:pos x="0" y="64"/>
                </a:cxn>
                <a:cxn ang="0">
                  <a:pos x="29" y="64"/>
                </a:cxn>
              </a:cxnLst>
              <a:rect l="0" t="0" r="r" b="b"/>
              <a:pathLst>
                <a:path w="29" h="64">
                  <a:moveTo>
                    <a:pt x="0" y="0"/>
                  </a:moveTo>
                  <a:lnTo>
                    <a:pt x="0" y="64"/>
                  </a:lnTo>
                  <a:lnTo>
                    <a:pt x="29" y="64"/>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4" name="Line 269"/>
            <p:cNvSpPr>
              <a:spLocks noChangeShapeType="1"/>
            </p:cNvSpPr>
            <p:nvPr/>
          </p:nvSpPr>
          <p:spPr bwMode="auto">
            <a:xfrm>
              <a:off x="2757488" y="2090738"/>
              <a:ext cx="1588" cy="10160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5" name="Freeform 270"/>
            <p:cNvSpPr>
              <a:spLocks/>
            </p:cNvSpPr>
            <p:nvPr/>
          </p:nvSpPr>
          <p:spPr bwMode="auto">
            <a:xfrm>
              <a:off x="2752726" y="2017713"/>
              <a:ext cx="4763" cy="176213"/>
            </a:xfrm>
            <a:custGeom>
              <a:avLst/>
              <a:gdLst/>
              <a:ahLst/>
              <a:cxnLst>
                <a:cxn ang="0">
                  <a:pos x="0" y="0"/>
                </a:cxn>
                <a:cxn ang="0">
                  <a:pos x="0" y="111"/>
                </a:cxn>
                <a:cxn ang="0">
                  <a:pos x="3" y="111"/>
                </a:cxn>
              </a:cxnLst>
              <a:rect l="0" t="0" r="r" b="b"/>
              <a:pathLst>
                <a:path w="3" h="111">
                  <a:moveTo>
                    <a:pt x="0" y="0"/>
                  </a:moveTo>
                  <a:lnTo>
                    <a:pt x="0" y="111"/>
                  </a:lnTo>
                  <a:lnTo>
                    <a:pt x="3" y="111"/>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6" name="Line 271"/>
            <p:cNvSpPr>
              <a:spLocks noChangeShapeType="1"/>
            </p:cNvSpPr>
            <p:nvPr/>
          </p:nvSpPr>
          <p:spPr bwMode="auto">
            <a:xfrm>
              <a:off x="2752726" y="1838325"/>
              <a:ext cx="1588" cy="174625"/>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7" name="Freeform 272"/>
            <p:cNvSpPr>
              <a:spLocks/>
            </p:cNvSpPr>
            <p:nvPr/>
          </p:nvSpPr>
          <p:spPr bwMode="auto">
            <a:xfrm>
              <a:off x="2690813" y="1398588"/>
              <a:ext cx="61913" cy="617538"/>
            </a:xfrm>
            <a:custGeom>
              <a:avLst/>
              <a:gdLst/>
              <a:ahLst/>
              <a:cxnLst>
                <a:cxn ang="0">
                  <a:pos x="0" y="0"/>
                </a:cxn>
                <a:cxn ang="0">
                  <a:pos x="0" y="389"/>
                </a:cxn>
                <a:cxn ang="0">
                  <a:pos x="39" y="389"/>
                </a:cxn>
              </a:cxnLst>
              <a:rect l="0" t="0" r="r" b="b"/>
              <a:pathLst>
                <a:path w="39" h="389">
                  <a:moveTo>
                    <a:pt x="0" y="0"/>
                  </a:moveTo>
                  <a:lnTo>
                    <a:pt x="0" y="389"/>
                  </a:lnTo>
                  <a:lnTo>
                    <a:pt x="39" y="38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8" name="Freeform 273"/>
            <p:cNvSpPr>
              <a:spLocks/>
            </p:cNvSpPr>
            <p:nvPr/>
          </p:nvSpPr>
          <p:spPr bwMode="auto">
            <a:xfrm>
              <a:off x="2655888" y="1397000"/>
              <a:ext cx="34925" cy="1049338"/>
            </a:xfrm>
            <a:custGeom>
              <a:avLst/>
              <a:gdLst/>
              <a:ahLst/>
              <a:cxnLst>
                <a:cxn ang="0">
                  <a:pos x="0" y="661"/>
                </a:cxn>
                <a:cxn ang="0">
                  <a:pos x="0" y="0"/>
                </a:cxn>
                <a:cxn ang="0">
                  <a:pos x="22" y="0"/>
                </a:cxn>
              </a:cxnLst>
              <a:rect l="0" t="0" r="r" b="b"/>
              <a:pathLst>
                <a:path w="22" h="661">
                  <a:moveTo>
                    <a:pt x="0" y="661"/>
                  </a:moveTo>
                  <a:lnTo>
                    <a:pt x="0" y="0"/>
                  </a:lnTo>
                  <a:lnTo>
                    <a:pt x="2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49" name="Rectangle 274"/>
            <p:cNvSpPr>
              <a:spLocks noChangeArrowheads="1"/>
            </p:cNvSpPr>
            <p:nvPr/>
          </p:nvSpPr>
          <p:spPr bwMode="auto">
            <a:xfrm>
              <a:off x="3559176" y="2984500"/>
              <a:ext cx="17530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4.2mjxx</a:t>
              </a:r>
              <a:endParaRPr kumimoji="0" lang="fr-FR" sz="300" b="0" i="0" u="none" strike="noStrike" cap="none" normalizeH="0" baseline="0" smtClean="0">
                <a:ln>
                  <a:noFill/>
                </a:ln>
                <a:solidFill>
                  <a:schemeClr val="tx1"/>
                </a:solidFill>
                <a:effectLst/>
                <a:latin typeface="Arial" pitchFamily="34" charset="0"/>
              </a:endParaRPr>
            </a:p>
          </p:txBody>
        </p:sp>
        <p:sp>
          <p:nvSpPr>
            <p:cNvPr id="450" name="Freeform 275"/>
            <p:cNvSpPr>
              <a:spLocks/>
            </p:cNvSpPr>
            <p:nvPr/>
          </p:nvSpPr>
          <p:spPr bwMode="auto">
            <a:xfrm>
              <a:off x="3113088" y="3003550"/>
              <a:ext cx="444500" cy="15875"/>
            </a:xfrm>
            <a:custGeom>
              <a:avLst/>
              <a:gdLst/>
              <a:ahLst/>
              <a:cxnLst>
                <a:cxn ang="0">
                  <a:pos x="0" y="10"/>
                </a:cxn>
                <a:cxn ang="0">
                  <a:pos x="0" y="0"/>
                </a:cxn>
                <a:cxn ang="0">
                  <a:pos x="280" y="0"/>
                </a:cxn>
              </a:cxnLst>
              <a:rect l="0" t="0" r="r" b="b"/>
              <a:pathLst>
                <a:path w="280" h="10">
                  <a:moveTo>
                    <a:pt x="0" y="10"/>
                  </a:moveTo>
                  <a:lnTo>
                    <a:pt x="0" y="0"/>
                  </a:lnTo>
                  <a:lnTo>
                    <a:pt x="280" y="0"/>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51" name="Rectangle 276"/>
            <p:cNvSpPr>
              <a:spLocks noChangeArrowheads="1"/>
            </p:cNvSpPr>
            <p:nvPr/>
          </p:nvSpPr>
          <p:spPr bwMode="auto">
            <a:xfrm>
              <a:off x="3540126" y="3019425"/>
              <a:ext cx="17960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MJ104</a:t>
              </a:r>
              <a:endParaRPr kumimoji="0" lang="fr-FR" sz="300" b="0" i="0" u="none" strike="noStrike" cap="none" normalizeH="0" baseline="0" smtClean="0">
                <a:ln>
                  <a:noFill/>
                </a:ln>
                <a:solidFill>
                  <a:schemeClr val="tx1"/>
                </a:solidFill>
                <a:effectLst/>
                <a:latin typeface="Arial" pitchFamily="34" charset="0"/>
              </a:endParaRPr>
            </a:p>
          </p:txBody>
        </p:sp>
        <p:sp>
          <p:nvSpPr>
            <p:cNvPr id="452" name="Freeform 277"/>
            <p:cNvSpPr>
              <a:spLocks/>
            </p:cNvSpPr>
            <p:nvPr/>
          </p:nvSpPr>
          <p:spPr bwMode="auto">
            <a:xfrm>
              <a:off x="3113088" y="3024188"/>
              <a:ext cx="423863" cy="14288"/>
            </a:xfrm>
            <a:custGeom>
              <a:avLst/>
              <a:gdLst/>
              <a:ahLst/>
              <a:cxnLst>
                <a:cxn ang="0">
                  <a:pos x="0" y="0"/>
                </a:cxn>
                <a:cxn ang="0">
                  <a:pos x="0" y="9"/>
                </a:cxn>
                <a:cxn ang="0">
                  <a:pos x="267" y="9"/>
                </a:cxn>
              </a:cxnLst>
              <a:rect l="0" t="0" r="r" b="b"/>
              <a:pathLst>
                <a:path w="267" h="9">
                  <a:moveTo>
                    <a:pt x="0" y="0"/>
                  </a:moveTo>
                  <a:lnTo>
                    <a:pt x="0" y="9"/>
                  </a:lnTo>
                  <a:lnTo>
                    <a:pt x="267" y="9"/>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53" name="Freeform 278"/>
            <p:cNvSpPr>
              <a:spLocks/>
            </p:cNvSpPr>
            <p:nvPr/>
          </p:nvSpPr>
          <p:spPr bwMode="auto">
            <a:xfrm>
              <a:off x="3025776" y="3021013"/>
              <a:ext cx="87313" cy="33338"/>
            </a:xfrm>
            <a:custGeom>
              <a:avLst/>
              <a:gdLst/>
              <a:ahLst/>
              <a:cxnLst>
                <a:cxn ang="0">
                  <a:pos x="0" y="21"/>
                </a:cxn>
                <a:cxn ang="0">
                  <a:pos x="0" y="0"/>
                </a:cxn>
                <a:cxn ang="0">
                  <a:pos x="55" y="0"/>
                </a:cxn>
              </a:cxnLst>
              <a:rect l="0" t="0" r="r" b="b"/>
              <a:pathLst>
                <a:path w="55" h="21">
                  <a:moveTo>
                    <a:pt x="0" y="21"/>
                  </a:moveTo>
                  <a:lnTo>
                    <a:pt x="0" y="0"/>
                  </a:lnTo>
                  <a:lnTo>
                    <a:pt x="55" y="0"/>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54" name="Rectangle 279"/>
            <p:cNvSpPr>
              <a:spLocks noChangeArrowheads="1"/>
            </p:cNvSpPr>
            <p:nvPr/>
          </p:nvSpPr>
          <p:spPr bwMode="auto">
            <a:xfrm>
              <a:off x="3505201" y="3054350"/>
              <a:ext cx="19666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M14mjxx</a:t>
              </a:r>
              <a:endParaRPr kumimoji="0" lang="fr-FR" sz="300" b="0" i="0" u="none" strike="noStrike" cap="none" normalizeH="0" baseline="0" smtClean="0">
                <a:ln>
                  <a:noFill/>
                </a:ln>
                <a:solidFill>
                  <a:schemeClr val="tx1"/>
                </a:solidFill>
                <a:effectLst/>
                <a:latin typeface="Arial" pitchFamily="34" charset="0"/>
              </a:endParaRPr>
            </a:p>
          </p:txBody>
        </p:sp>
        <p:sp>
          <p:nvSpPr>
            <p:cNvPr id="455" name="Freeform 280"/>
            <p:cNvSpPr>
              <a:spLocks/>
            </p:cNvSpPr>
            <p:nvPr/>
          </p:nvSpPr>
          <p:spPr bwMode="auto">
            <a:xfrm>
              <a:off x="3378201" y="3073400"/>
              <a:ext cx="123825" cy="15875"/>
            </a:xfrm>
            <a:custGeom>
              <a:avLst/>
              <a:gdLst/>
              <a:ahLst/>
              <a:cxnLst>
                <a:cxn ang="0">
                  <a:pos x="0" y="10"/>
                </a:cxn>
                <a:cxn ang="0">
                  <a:pos x="0" y="0"/>
                </a:cxn>
                <a:cxn ang="0">
                  <a:pos x="78" y="0"/>
                </a:cxn>
              </a:cxnLst>
              <a:rect l="0" t="0" r="r" b="b"/>
              <a:pathLst>
                <a:path w="78" h="10">
                  <a:moveTo>
                    <a:pt x="0" y="10"/>
                  </a:moveTo>
                  <a:lnTo>
                    <a:pt x="0" y="0"/>
                  </a:lnTo>
                  <a:lnTo>
                    <a:pt x="78" y="0"/>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56" name="Rectangle 281"/>
            <p:cNvSpPr>
              <a:spLocks noChangeArrowheads="1"/>
            </p:cNvSpPr>
            <p:nvPr/>
          </p:nvSpPr>
          <p:spPr bwMode="auto">
            <a:xfrm>
              <a:off x="3525838" y="3089275"/>
              <a:ext cx="16889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MJ34</a:t>
              </a:r>
              <a:endParaRPr kumimoji="0" lang="fr-FR" sz="300" b="0" i="0" u="none" strike="noStrike" cap="none" normalizeH="0" baseline="0" smtClean="0">
                <a:ln>
                  <a:noFill/>
                </a:ln>
                <a:solidFill>
                  <a:schemeClr val="tx1"/>
                </a:solidFill>
                <a:effectLst/>
                <a:latin typeface="Arial" pitchFamily="34" charset="0"/>
              </a:endParaRPr>
            </a:p>
          </p:txBody>
        </p:sp>
        <p:sp>
          <p:nvSpPr>
            <p:cNvPr id="457" name="Freeform 282"/>
            <p:cNvSpPr>
              <a:spLocks/>
            </p:cNvSpPr>
            <p:nvPr/>
          </p:nvSpPr>
          <p:spPr bwMode="auto">
            <a:xfrm>
              <a:off x="3378201" y="3094038"/>
              <a:ext cx="144463" cy="15875"/>
            </a:xfrm>
            <a:custGeom>
              <a:avLst/>
              <a:gdLst/>
              <a:ahLst/>
              <a:cxnLst>
                <a:cxn ang="0">
                  <a:pos x="0" y="0"/>
                </a:cxn>
                <a:cxn ang="0">
                  <a:pos x="0" y="10"/>
                </a:cxn>
                <a:cxn ang="0">
                  <a:pos x="91" y="10"/>
                </a:cxn>
              </a:cxnLst>
              <a:rect l="0" t="0" r="r" b="b"/>
              <a:pathLst>
                <a:path w="91" h="10">
                  <a:moveTo>
                    <a:pt x="0" y="0"/>
                  </a:moveTo>
                  <a:lnTo>
                    <a:pt x="0" y="10"/>
                  </a:lnTo>
                  <a:lnTo>
                    <a:pt x="91" y="10"/>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58" name="Freeform 283"/>
            <p:cNvSpPr>
              <a:spLocks/>
            </p:cNvSpPr>
            <p:nvPr/>
          </p:nvSpPr>
          <p:spPr bwMode="auto">
            <a:xfrm>
              <a:off x="3025776" y="3059113"/>
              <a:ext cx="352425" cy="33338"/>
            </a:xfrm>
            <a:custGeom>
              <a:avLst/>
              <a:gdLst/>
              <a:ahLst/>
              <a:cxnLst>
                <a:cxn ang="0">
                  <a:pos x="0" y="0"/>
                </a:cxn>
                <a:cxn ang="0">
                  <a:pos x="0" y="21"/>
                </a:cxn>
                <a:cxn ang="0">
                  <a:pos x="222" y="21"/>
                </a:cxn>
              </a:cxnLst>
              <a:rect l="0" t="0" r="r" b="b"/>
              <a:pathLst>
                <a:path w="222" h="21">
                  <a:moveTo>
                    <a:pt x="0" y="0"/>
                  </a:moveTo>
                  <a:lnTo>
                    <a:pt x="0" y="21"/>
                  </a:lnTo>
                  <a:lnTo>
                    <a:pt x="222" y="21"/>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59" name="Freeform 284"/>
            <p:cNvSpPr>
              <a:spLocks/>
            </p:cNvSpPr>
            <p:nvPr/>
          </p:nvSpPr>
          <p:spPr bwMode="auto">
            <a:xfrm>
              <a:off x="2870201" y="3055938"/>
              <a:ext cx="155575" cy="50800"/>
            </a:xfrm>
            <a:custGeom>
              <a:avLst/>
              <a:gdLst/>
              <a:ahLst/>
              <a:cxnLst>
                <a:cxn ang="0">
                  <a:pos x="0" y="32"/>
                </a:cxn>
                <a:cxn ang="0">
                  <a:pos x="0" y="0"/>
                </a:cxn>
                <a:cxn ang="0">
                  <a:pos x="98" y="0"/>
                </a:cxn>
              </a:cxnLst>
              <a:rect l="0" t="0" r="r" b="b"/>
              <a:pathLst>
                <a:path w="98" h="32">
                  <a:moveTo>
                    <a:pt x="0" y="32"/>
                  </a:moveTo>
                  <a:lnTo>
                    <a:pt x="0" y="0"/>
                  </a:lnTo>
                  <a:lnTo>
                    <a:pt x="98" y="0"/>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60" name="Rectangle 285"/>
            <p:cNvSpPr>
              <a:spLocks noChangeArrowheads="1"/>
            </p:cNvSpPr>
            <p:nvPr/>
          </p:nvSpPr>
          <p:spPr bwMode="auto">
            <a:xfrm>
              <a:off x="3478213" y="3124200"/>
              <a:ext cx="18169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D2mjxx</a:t>
              </a:r>
              <a:endParaRPr kumimoji="0" lang="fr-FR" sz="300" b="0" i="0" u="none" strike="noStrike" cap="none" normalizeH="0" baseline="0" smtClean="0">
                <a:ln>
                  <a:noFill/>
                </a:ln>
                <a:solidFill>
                  <a:schemeClr val="tx1"/>
                </a:solidFill>
                <a:effectLst/>
                <a:latin typeface="Arial" pitchFamily="34" charset="0"/>
              </a:endParaRPr>
            </a:p>
          </p:txBody>
        </p:sp>
        <p:sp>
          <p:nvSpPr>
            <p:cNvPr id="461" name="Freeform 286"/>
            <p:cNvSpPr>
              <a:spLocks/>
            </p:cNvSpPr>
            <p:nvPr/>
          </p:nvSpPr>
          <p:spPr bwMode="auto">
            <a:xfrm>
              <a:off x="3425826" y="3144838"/>
              <a:ext cx="50800" cy="14288"/>
            </a:xfrm>
            <a:custGeom>
              <a:avLst/>
              <a:gdLst/>
              <a:ahLst/>
              <a:cxnLst>
                <a:cxn ang="0">
                  <a:pos x="0" y="9"/>
                </a:cxn>
                <a:cxn ang="0">
                  <a:pos x="0" y="0"/>
                </a:cxn>
                <a:cxn ang="0">
                  <a:pos x="32" y="0"/>
                </a:cxn>
              </a:cxnLst>
              <a:rect l="0" t="0" r="r" b="b"/>
              <a:pathLst>
                <a:path w="32" h="9">
                  <a:moveTo>
                    <a:pt x="0" y="9"/>
                  </a:moveTo>
                  <a:lnTo>
                    <a:pt x="0" y="0"/>
                  </a:lnTo>
                  <a:lnTo>
                    <a:pt x="32" y="0"/>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62" name="Rectangle 287"/>
            <p:cNvSpPr>
              <a:spLocks noChangeArrowheads="1"/>
            </p:cNvSpPr>
            <p:nvPr/>
          </p:nvSpPr>
          <p:spPr bwMode="auto">
            <a:xfrm>
              <a:off x="3478213" y="3160713"/>
              <a:ext cx="17960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MJ100</a:t>
              </a:r>
              <a:endParaRPr kumimoji="0" lang="fr-FR" sz="300" b="0" i="0" u="none" strike="noStrike" cap="none" normalizeH="0" baseline="0" smtClean="0">
                <a:ln>
                  <a:noFill/>
                </a:ln>
                <a:solidFill>
                  <a:schemeClr val="tx1"/>
                </a:solidFill>
                <a:effectLst/>
                <a:latin typeface="Arial" pitchFamily="34" charset="0"/>
              </a:endParaRPr>
            </a:p>
          </p:txBody>
        </p:sp>
        <p:sp>
          <p:nvSpPr>
            <p:cNvPr id="463" name="Freeform 288"/>
            <p:cNvSpPr>
              <a:spLocks/>
            </p:cNvSpPr>
            <p:nvPr/>
          </p:nvSpPr>
          <p:spPr bwMode="auto">
            <a:xfrm>
              <a:off x="3425826" y="3163888"/>
              <a:ext cx="50800" cy="15875"/>
            </a:xfrm>
            <a:custGeom>
              <a:avLst/>
              <a:gdLst/>
              <a:ahLst/>
              <a:cxnLst>
                <a:cxn ang="0">
                  <a:pos x="0" y="0"/>
                </a:cxn>
                <a:cxn ang="0">
                  <a:pos x="0" y="10"/>
                </a:cxn>
                <a:cxn ang="0">
                  <a:pos x="32" y="10"/>
                </a:cxn>
              </a:cxnLst>
              <a:rect l="0" t="0" r="r" b="b"/>
              <a:pathLst>
                <a:path w="32" h="10">
                  <a:moveTo>
                    <a:pt x="0" y="0"/>
                  </a:moveTo>
                  <a:lnTo>
                    <a:pt x="0" y="10"/>
                  </a:lnTo>
                  <a:lnTo>
                    <a:pt x="32" y="10"/>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64" name="Freeform 289"/>
            <p:cNvSpPr>
              <a:spLocks/>
            </p:cNvSpPr>
            <p:nvPr/>
          </p:nvSpPr>
          <p:spPr bwMode="auto">
            <a:xfrm>
              <a:off x="2870201" y="3111500"/>
              <a:ext cx="555625" cy="50800"/>
            </a:xfrm>
            <a:custGeom>
              <a:avLst/>
              <a:gdLst/>
              <a:ahLst/>
              <a:cxnLst>
                <a:cxn ang="0">
                  <a:pos x="0" y="0"/>
                </a:cxn>
                <a:cxn ang="0">
                  <a:pos x="0" y="32"/>
                </a:cxn>
                <a:cxn ang="0">
                  <a:pos x="350" y="32"/>
                </a:cxn>
              </a:cxnLst>
              <a:rect l="0" t="0" r="r" b="b"/>
              <a:pathLst>
                <a:path w="350" h="32">
                  <a:moveTo>
                    <a:pt x="0" y="0"/>
                  </a:moveTo>
                  <a:lnTo>
                    <a:pt x="0" y="32"/>
                  </a:lnTo>
                  <a:lnTo>
                    <a:pt x="350" y="32"/>
                  </a:lnTo>
                </a:path>
              </a:pathLst>
            </a:cu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65" name="Line 290"/>
            <p:cNvSpPr>
              <a:spLocks noChangeShapeType="1"/>
            </p:cNvSpPr>
            <p:nvPr/>
          </p:nvSpPr>
          <p:spPr bwMode="auto">
            <a:xfrm>
              <a:off x="4402800" y="2987675"/>
              <a:ext cx="1588" cy="207963"/>
            </a:xfrm>
            <a:prstGeom prst="line">
              <a:avLst/>
            </a:pr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66" name="Rectangle 291"/>
            <p:cNvSpPr>
              <a:spLocks noChangeArrowheads="1"/>
            </p:cNvSpPr>
            <p:nvPr/>
          </p:nvSpPr>
          <p:spPr bwMode="auto">
            <a:xfrm>
              <a:off x="4437112" y="2988985"/>
              <a:ext cx="748039"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6666FF"/>
                  </a:solidFill>
                  <a:effectLst/>
                  <a:latin typeface="Arial" pitchFamily="34" charset="0"/>
                </a:rPr>
                <a:t>Lebanon </a:t>
              </a:r>
              <a:br>
                <a:rPr kumimoji="0" lang="fr-FR" sz="1400" b="1" i="0" u="none" strike="noStrike" cap="none" normalizeH="0" baseline="0" dirty="0" smtClean="0">
                  <a:ln>
                    <a:noFill/>
                  </a:ln>
                  <a:solidFill>
                    <a:srgbClr val="6666FF"/>
                  </a:solidFill>
                  <a:effectLst/>
                  <a:latin typeface="Arial" pitchFamily="34" charset="0"/>
                </a:rPr>
              </a:br>
              <a:endParaRPr kumimoji="0" lang="fr-FR" sz="1400" b="0" i="0" u="none" strike="noStrike" cap="none" normalizeH="0" baseline="0" dirty="0" smtClean="0">
                <a:ln>
                  <a:noFill/>
                </a:ln>
                <a:solidFill>
                  <a:srgbClr val="6666FF"/>
                </a:solidFill>
                <a:effectLst/>
                <a:latin typeface="Arial" pitchFamily="34" charset="0"/>
              </a:endParaRPr>
            </a:p>
          </p:txBody>
        </p:sp>
        <p:sp>
          <p:nvSpPr>
            <p:cNvPr id="467" name="Line 292"/>
            <p:cNvSpPr>
              <a:spLocks noChangeShapeType="1"/>
            </p:cNvSpPr>
            <p:nvPr/>
          </p:nvSpPr>
          <p:spPr bwMode="auto">
            <a:xfrm>
              <a:off x="2701926" y="3109913"/>
              <a:ext cx="168275" cy="1588"/>
            </a:xfrm>
            <a:prstGeom prst="line">
              <a:avLst/>
            </a:pr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68" name="Rectangle 293"/>
            <p:cNvSpPr>
              <a:spLocks noChangeArrowheads="1"/>
            </p:cNvSpPr>
            <p:nvPr/>
          </p:nvSpPr>
          <p:spPr bwMode="auto">
            <a:xfrm>
              <a:off x="3502026" y="3195638"/>
              <a:ext cx="17750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480-S4</a:t>
              </a:r>
              <a:endParaRPr kumimoji="0" lang="fr-FR" sz="300" b="0" i="0" u="none" strike="noStrike" cap="none" normalizeH="0" baseline="0" smtClean="0">
                <a:ln>
                  <a:noFill/>
                </a:ln>
                <a:solidFill>
                  <a:schemeClr val="tx1"/>
                </a:solidFill>
                <a:effectLst/>
                <a:latin typeface="Arial" pitchFamily="34" charset="0"/>
              </a:endParaRPr>
            </a:p>
          </p:txBody>
        </p:sp>
        <p:sp>
          <p:nvSpPr>
            <p:cNvPr id="469" name="Line 294"/>
            <p:cNvSpPr>
              <a:spLocks noChangeShapeType="1"/>
            </p:cNvSpPr>
            <p:nvPr/>
          </p:nvSpPr>
          <p:spPr bwMode="auto">
            <a:xfrm>
              <a:off x="2960688" y="3214688"/>
              <a:ext cx="539750" cy="1588"/>
            </a:xfrm>
            <a:prstGeom prst="line">
              <a:avLst/>
            </a:pr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70" name="Rectangle 295"/>
            <p:cNvSpPr>
              <a:spLocks noChangeArrowheads="1"/>
            </p:cNvSpPr>
            <p:nvPr/>
          </p:nvSpPr>
          <p:spPr bwMode="auto">
            <a:xfrm>
              <a:off x="3467101" y="3230563"/>
              <a:ext cx="17960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MJ170</a:t>
              </a:r>
              <a:endParaRPr kumimoji="0" lang="fr-FR" sz="300" b="0" i="0" u="none" strike="noStrike" cap="none" normalizeH="0" baseline="0" smtClean="0">
                <a:ln>
                  <a:noFill/>
                </a:ln>
                <a:solidFill>
                  <a:schemeClr val="tx1"/>
                </a:solidFill>
                <a:effectLst/>
                <a:latin typeface="Arial" pitchFamily="34" charset="0"/>
              </a:endParaRPr>
            </a:p>
          </p:txBody>
        </p:sp>
        <p:sp>
          <p:nvSpPr>
            <p:cNvPr id="471" name="Line 296"/>
            <p:cNvSpPr>
              <a:spLocks noChangeShapeType="1"/>
            </p:cNvSpPr>
            <p:nvPr/>
          </p:nvSpPr>
          <p:spPr bwMode="auto">
            <a:xfrm>
              <a:off x="2960688" y="3249613"/>
              <a:ext cx="504825" cy="1588"/>
            </a:xfrm>
            <a:prstGeom prst="line">
              <a:avLst/>
            </a:pr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72" name="Line 297"/>
            <p:cNvSpPr>
              <a:spLocks noChangeShapeType="1"/>
            </p:cNvSpPr>
            <p:nvPr/>
          </p:nvSpPr>
          <p:spPr bwMode="auto">
            <a:xfrm>
              <a:off x="2957513" y="3214688"/>
              <a:ext cx="1588" cy="15875"/>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73" name="Line 298"/>
            <p:cNvSpPr>
              <a:spLocks noChangeShapeType="1"/>
            </p:cNvSpPr>
            <p:nvPr/>
          </p:nvSpPr>
          <p:spPr bwMode="auto">
            <a:xfrm>
              <a:off x="2957513" y="3235325"/>
              <a:ext cx="1588" cy="142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74" name="Freeform 299"/>
            <p:cNvSpPr>
              <a:spLocks/>
            </p:cNvSpPr>
            <p:nvPr/>
          </p:nvSpPr>
          <p:spPr bwMode="auto">
            <a:xfrm>
              <a:off x="2795588" y="3232150"/>
              <a:ext cx="161925" cy="38100"/>
            </a:xfrm>
            <a:custGeom>
              <a:avLst/>
              <a:gdLst/>
              <a:ahLst/>
              <a:cxnLst>
                <a:cxn ang="0">
                  <a:pos x="0" y="24"/>
                </a:cxn>
                <a:cxn ang="0">
                  <a:pos x="0" y="0"/>
                </a:cxn>
                <a:cxn ang="0">
                  <a:pos x="102" y="0"/>
                </a:cxn>
              </a:cxnLst>
              <a:rect l="0" t="0" r="r" b="b"/>
              <a:pathLst>
                <a:path w="102" h="24">
                  <a:moveTo>
                    <a:pt x="0" y="24"/>
                  </a:moveTo>
                  <a:lnTo>
                    <a:pt x="0" y="0"/>
                  </a:lnTo>
                  <a:lnTo>
                    <a:pt x="10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75" name="Rectangle 300"/>
            <p:cNvSpPr>
              <a:spLocks noChangeArrowheads="1"/>
            </p:cNvSpPr>
            <p:nvPr/>
          </p:nvSpPr>
          <p:spPr bwMode="auto">
            <a:xfrm>
              <a:off x="3535363" y="3265488"/>
              <a:ext cx="18813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GUF55</a:t>
              </a:r>
              <a:endParaRPr kumimoji="0" lang="fr-FR" sz="300" b="0" i="0" u="none" strike="noStrike" cap="none" normalizeH="0" baseline="0" dirty="0" smtClean="0">
                <a:ln>
                  <a:noFill/>
                </a:ln>
                <a:solidFill>
                  <a:schemeClr val="tx1"/>
                </a:solidFill>
                <a:effectLst/>
                <a:latin typeface="Arial" pitchFamily="34" charset="0"/>
              </a:endParaRPr>
            </a:p>
          </p:txBody>
        </p:sp>
        <p:sp>
          <p:nvSpPr>
            <p:cNvPr id="476" name="Freeform 301"/>
            <p:cNvSpPr>
              <a:spLocks/>
            </p:cNvSpPr>
            <p:nvPr/>
          </p:nvSpPr>
          <p:spPr bwMode="auto">
            <a:xfrm>
              <a:off x="3141663" y="3286125"/>
              <a:ext cx="392113" cy="23813"/>
            </a:xfrm>
            <a:custGeom>
              <a:avLst/>
              <a:gdLst/>
              <a:ahLst/>
              <a:cxnLst>
                <a:cxn ang="0">
                  <a:pos x="0" y="15"/>
                </a:cxn>
                <a:cxn ang="0">
                  <a:pos x="0" y="0"/>
                </a:cxn>
                <a:cxn ang="0">
                  <a:pos x="247" y="0"/>
                </a:cxn>
              </a:cxnLst>
              <a:rect l="0" t="0" r="r" b="b"/>
              <a:pathLst>
                <a:path w="247" h="15">
                  <a:moveTo>
                    <a:pt x="0" y="15"/>
                  </a:moveTo>
                  <a:lnTo>
                    <a:pt x="0" y="0"/>
                  </a:lnTo>
                  <a:lnTo>
                    <a:pt x="247"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77" name="Rectangle 302"/>
            <p:cNvSpPr>
              <a:spLocks noChangeArrowheads="1"/>
            </p:cNvSpPr>
            <p:nvPr/>
          </p:nvSpPr>
          <p:spPr bwMode="auto">
            <a:xfrm>
              <a:off x="3492501" y="3302000"/>
              <a:ext cx="18813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GUF54</a:t>
              </a:r>
              <a:endParaRPr kumimoji="0" lang="fr-FR" sz="300" b="0" i="0" u="none" strike="noStrike" cap="none" normalizeH="0" baseline="0" smtClean="0">
                <a:ln>
                  <a:noFill/>
                </a:ln>
                <a:solidFill>
                  <a:schemeClr val="tx1"/>
                </a:solidFill>
                <a:effectLst/>
                <a:latin typeface="Arial" pitchFamily="34" charset="0"/>
              </a:endParaRPr>
            </a:p>
          </p:txBody>
        </p:sp>
        <p:sp>
          <p:nvSpPr>
            <p:cNvPr id="478" name="Freeform 303"/>
            <p:cNvSpPr>
              <a:spLocks/>
            </p:cNvSpPr>
            <p:nvPr/>
          </p:nvSpPr>
          <p:spPr bwMode="auto">
            <a:xfrm>
              <a:off x="3276601" y="3321050"/>
              <a:ext cx="214313" cy="15875"/>
            </a:xfrm>
            <a:custGeom>
              <a:avLst/>
              <a:gdLst/>
              <a:ahLst/>
              <a:cxnLst>
                <a:cxn ang="0">
                  <a:pos x="0" y="10"/>
                </a:cxn>
                <a:cxn ang="0">
                  <a:pos x="0" y="0"/>
                </a:cxn>
                <a:cxn ang="0">
                  <a:pos x="135" y="0"/>
                </a:cxn>
              </a:cxnLst>
              <a:rect l="0" t="0" r="r" b="b"/>
              <a:pathLst>
                <a:path w="135" h="10">
                  <a:moveTo>
                    <a:pt x="0" y="10"/>
                  </a:moveTo>
                  <a:lnTo>
                    <a:pt x="0" y="0"/>
                  </a:lnTo>
                  <a:lnTo>
                    <a:pt x="135"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79" name="Rectangle 304"/>
            <p:cNvSpPr>
              <a:spLocks noChangeArrowheads="1"/>
            </p:cNvSpPr>
            <p:nvPr/>
          </p:nvSpPr>
          <p:spPr bwMode="auto">
            <a:xfrm>
              <a:off x="3495676" y="3336925"/>
              <a:ext cx="18813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GUF51</a:t>
              </a:r>
              <a:endParaRPr kumimoji="0" lang="fr-FR" sz="300" b="0" i="0" u="none" strike="noStrike" cap="none" normalizeH="0" baseline="0" smtClean="0">
                <a:ln>
                  <a:noFill/>
                </a:ln>
                <a:solidFill>
                  <a:schemeClr val="tx1"/>
                </a:solidFill>
                <a:effectLst/>
                <a:latin typeface="Arial" pitchFamily="34" charset="0"/>
              </a:endParaRPr>
            </a:p>
          </p:txBody>
        </p:sp>
        <p:sp>
          <p:nvSpPr>
            <p:cNvPr id="480" name="Freeform 305"/>
            <p:cNvSpPr>
              <a:spLocks/>
            </p:cNvSpPr>
            <p:nvPr/>
          </p:nvSpPr>
          <p:spPr bwMode="auto">
            <a:xfrm>
              <a:off x="3276601" y="3340100"/>
              <a:ext cx="215900" cy="15875"/>
            </a:xfrm>
            <a:custGeom>
              <a:avLst/>
              <a:gdLst/>
              <a:ahLst/>
              <a:cxnLst>
                <a:cxn ang="0">
                  <a:pos x="0" y="0"/>
                </a:cxn>
                <a:cxn ang="0">
                  <a:pos x="0" y="10"/>
                </a:cxn>
                <a:cxn ang="0">
                  <a:pos x="136" y="10"/>
                </a:cxn>
              </a:cxnLst>
              <a:rect l="0" t="0" r="r" b="b"/>
              <a:pathLst>
                <a:path w="136" h="10">
                  <a:moveTo>
                    <a:pt x="0" y="0"/>
                  </a:moveTo>
                  <a:lnTo>
                    <a:pt x="0" y="10"/>
                  </a:lnTo>
                  <a:lnTo>
                    <a:pt x="136"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81" name="Freeform 306"/>
            <p:cNvSpPr>
              <a:spLocks/>
            </p:cNvSpPr>
            <p:nvPr/>
          </p:nvSpPr>
          <p:spPr bwMode="auto">
            <a:xfrm>
              <a:off x="3141663" y="3314700"/>
              <a:ext cx="134938" cy="23813"/>
            </a:xfrm>
            <a:custGeom>
              <a:avLst/>
              <a:gdLst/>
              <a:ahLst/>
              <a:cxnLst>
                <a:cxn ang="0">
                  <a:pos x="0" y="0"/>
                </a:cxn>
                <a:cxn ang="0">
                  <a:pos x="0" y="15"/>
                </a:cxn>
                <a:cxn ang="0">
                  <a:pos x="85" y="15"/>
                </a:cxn>
              </a:cxnLst>
              <a:rect l="0" t="0" r="r" b="b"/>
              <a:pathLst>
                <a:path w="85" h="15">
                  <a:moveTo>
                    <a:pt x="0" y="0"/>
                  </a:moveTo>
                  <a:lnTo>
                    <a:pt x="0" y="15"/>
                  </a:lnTo>
                  <a:lnTo>
                    <a:pt x="85" y="1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82" name="Freeform 307"/>
            <p:cNvSpPr>
              <a:spLocks/>
            </p:cNvSpPr>
            <p:nvPr/>
          </p:nvSpPr>
          <p:spPr bwMode="auto">
            <a:xfrm>
              <a:off x="2795588" y="3275013"/>
              <a:ext cx="346075" cy="36513"/>
            </a:xfrm>
            <a:custGeom>
              <a:avLst/>
              <a:gdLst/>
              <a:ahLst/>
              <a:cxnLst>
                <a:cxn ang="0">
                  <a:pos x="0" y="0"/>
                </a:cxn>
                <a:cxn ang="0">
                  <a:pos x="0" y="23"/>
                </a:cxn>
                <a:cxn ang="0">
                  <a:pos x="218" y="23"/>
                </a:cxn>
              </a:cxnLst>
              <a:rect l="0" t="0" r="r" b="b"/>
              <a:pathLst>
                <a:path w="218" h="23">
                  <a:moveTo>
                    <a:pt x="0" y="0"/>
                  </a:moveTo>
                  <a:lnTo>
                    <a:pt x="0" y="23"/>
                  </a:lnTo>
                  <a:lnTo>
                    <a:pt x="218" y="23"/>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83" name="Freeform 308"/>
            <p:cNvSpPr>
              <a:spLocks/>
            </p:cNvSpPr>
            <p:nvPr/>
          </p:nvSpPr>
          <p:spPr bwMode="auto">
            <a:xfrm>
              <a:off x="2700338" y="3192463"/>
              <a:ext cx="95250" cy="79375"/>
            </a:xfrm>
            <a:custGeom>
              <a:avLst/>
              <a:gdLst/>
              <a:ahLst/>
              <a:cxnLst>
                <a:cxn ang="0">
                  <a:pos x="0" y="0"/>
                </a:cxn>
                <a:cxn ang="0">
                  <a:pos x="0" y="50"/>
                </a:cxn>
                <a:cxn ang="0">
                  <a:pos x="60" y="50"/>
                </a:cxn>
              </a:cxnLst>
              <a:rect l="0" t="0" r="r" b="b"/>
              <a:pathLst>
                <a:path w="60" h="50">
                  <a:moveTo>
                    <a:pt x="0" y="0"/>
                  </a:moveTo>
                  <a:lnTo>
                    <a:pt x="0" y="50"/>
                  </a:lnTo>
                  <a:lnTo>
                    <a:pt x="60" y="5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84" name="Line 309"/>
            <p:cNvSpPr>
              <a:spLocks noChangeShapeType="1"/>
            </p:cNvSpPr>
            <p:nvPr/>
          </p:nvSpPr>
          <p:spPr bwMode="auto">
            <a:xfrm>
              <a:off x="2700338" y="3109913"/>
              <a:ext cx="1588" cy="777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85" name="Freeform 310"/>
            <p:cNvSpPr>
              <a:spLocks/>
            </p:cNvSpPr>
            <p:nvPr/>
          </p:nvSpPr>
          <p:spPr bwMode="auto">
            <a:xfrm>
              <a:off x="2689226" y="3190875"/>
              <a:ext cx="11113" cy="307975"/>
            </a:xfrm>
            <a:custGeom>
              <a:avLst/>
              <a:gdLst/>
              <a:ahLst/>
              <a:cxnLst>
                <a:cxn ang="0">
                  <a:pos x="0" y="194"/>
                </a:cxn>
                <a:cxn ang="0">
                  <a:pos x="0" y="0"/>
                </a:cxn>
                <a:cxn ang="0">
                  <a:pos x="7" y="0"/>
                </a:cxn>
              </a:cxnLst>
              <a:rect l="0" t="0" r="r" b="b"/>
              <a:pathLst>
                <a:path w="7" h="194">
                  <a:moveTo>
                    <a:pt x="0" y="194"/>
                  </a:moveTo>
                  <a:lnTo>
                    <a:pt x="0" y="0"/>
                  </a:lnTo>
                  <a:lnTo>
                    <a:pt x="7"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86" name="Rectangle 311"/>
            <p:cNvSpPr>
              <a:spLocks noChangeArrowheads="1"/>
            </p:cNvSpPr>
            <p:nvPr/>
          </p:nvSpPr>
          <p:spPr bwMode="auto">
            <a:xfrm>
              <a:off x="3463926" y="3371850"/>
              <a:ext cx="21736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TR05CUB</a:t>
              </a:r>
              <a:endParaRPr kumimoji="0" lang="fr-FR" sz="300" b="0" i="0" u="none" strike="noStrike" cap="none" normalizeH="0" baseline="0" smtClean="0">
                <a:ln>
                  <a:noFill/>
                </a:ln>
                <a:solidFill>
                  <a:schemeClr val="tx1"/>
                </a:solidFill>
                <a:effectLst/>
                <a:latin typeface="Arial" pitchFamily="34" charset="0"/>
              </a:endParaRPr>
            </a:p>
          </p:txBody>
        </p:sp>
        <p:sp>
          <p:nvSpPr>
            <p:cNvPr id="487" name="Freeform 312"/>
            <p:cNvSpPr>
              <a:spLocks/>
            </p:cNvSpPr>
            <p:nvPr/>
          </p:nvSpPr>
          <p:spPr bwMode="auto">
            <a:xfrm>
              <a:off x="3252788" y="3390900"/>
              <a:ext cx="209550" cy="15875"/>
            </a:xfrm>
            <a:custGeom>
              <a:avLst/>
              <a:gdLst/>
              <a:ahLst/>
              <a:cxnLst>
                <a:cxn ang="0">
                  <a:pos x="0" y="10"/>
                </a:cxn>
                <a:cxn ang="0">
                  <a:pos x="0" y="0"/>
                </a:cxn>
                <a:cxn ang="0">
                  <a:pos x="132" y="0"/>
                </a:cxn>
              </a:cxnLst>
              <a:rect l="0" t="0" r="r" b="b"/>
              <a:pathLst>
                <a:path w="132" h="10">
                  <a:moveTo>
                    <a:pt x="0" y="10"/>
                  </a:moveTo>
                  <a:lnTo>
                    <a:pt x="0" y="0"/>
                  </a:lnTo>
                  <a:lnTo>
                    <a:pt x="132" y="0"/>
                  </a:lnTo>
                </a:path>
              </a:pathLst>
            </a:cu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88" name="Rectangle 313"/>
            <p:cNvSpPr>
              <a:spLocks noChangeArrowheads="1"/>
            </p:cNvSpPr>
            <p:nvPr/>
          </p:nvSpPr>
          <p:spPr bwMode="auto">
            <a:xfrm>
              <a:off x="3424238" y="3406775"/>
              <a:ext cx="21238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TA12CUB</a:t>
              </a:r>
              <a:endParaRPr kumimoji="0" lang="fr-FR" sz="300" b="0" i="0" u="none" strike="noStrike" cap="none" normalizeH="0" baseline="0" smtClean="0">
                <a:ln>
                  <a:noFill/>
                </a:ln>
                <a:solidFill>
                  <a:schemeClr val="tx1"/>
                </a:solidFill>
                <a:effectLst/>
                <a:latin typeface="Arial" pitchFamily="34" charset="0"/>
              </a:endParaRPr>
            </a:p>
          </p:txBody>
        </p:sp>
        <p:sp>
          <p:nvSpPr>
            <p:cNvPr id="489" name="Freeform 314"/>
            <p:cNvSpPr>
              <a:spLocks/>
            </p:cNvSpPr>
            <p:nvPr/>
          </p:nvSpPr>
          <p:spPr bwMode="auto">
            <a:xfrm>
              <a:off x="3252788" y="3411538"/>
              <a:ext cx="169863" cy="15875"/>
            </a:xfrm>
            <a:custGeom>
              <a:avLst/>
              <a:gdLst/>
              <a:ahLst/>
              <a:cxnLst>
                <a:cxn ang="0">
                  <a:pos x="0" y="0"/>
                </a:cxn>
                <a:cxn ang="0">
                  <a:pos x="0" y="10"/>
                </a:cxn>
                <a:cxn ang="0">
                  <a:pos x="107" y="10"/>
                </a:cxn>
              </a:cxnLst>
              <a:rect l="0" t="0" r="r" b="b"/>
              <a:pathLst>
                <a:path w="107" h="10">
                  <a:moveTo>
                    <a:pt x="0" y="0"/>
                  </a:moveTo>
                  <a:lnTo>
                    <a:pt x="0" y="10"/>
                  </a:lnTo>
                  <a:lnTo>
                    <a:pt x="107" y="10"/>
                  </a:lnTo>
                </a:path>
              </a:pathLst>
            </a:cu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90" name="Line 315"/>
            <p:cNvSpPr>
              <a:spLocks noChangeShapeType="1"/>
            </p:cNvSpPr>
            <p:nvPr/>
          </p:nvSpPr>
          <p:spPr bwMode="auto">
            <a:xfrm>
              <a:off x="2767013" y="3408363"/>
              <a:ext cx="485775" cy="1588"/>
            </a:xfrm>
            <a:prstGeom prst="line">
              <a:avLst/>
            </a:pr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91" name="Rectangle 316"/>
            <p:cNvSpPr>
              <a:spLocks noChangeArrowheads="1"/>
            </p:cNvSpPr>
            <p:nvPr/>
          </p:nvSpPr>
          <p:spPr bwMode="auto">
            <a:xfrm>
              <a:off x="3524251" y="3441700"/>
              <a:ext cx="19029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GUE51</a:t>
              </a:r>
              <a:endParaRPr kumimoji="0" lang="fr-FR" sz="300" b="0" i="0" u="none" strike="noStrike" cap="none" normalizeH="0" baseline="0" smtClean="0">
                <a:ln>
                  <a:noFill/>
                </a:ln>
                <a:solidFill>
                  <a:schemeClr val="tx1"/>
                </a:solidFill>
                <a:effectLst/>
                <a:latin typeface="Arial" pitchFamily="34" charset="0"/>
              </a:endParaRPr>
            </a:p>
          </p:txBody>
        </p:sp>
        <p:sp>
          <p:nvSpPr>
            <p:cNvPr id="492" name="Freeform 317"/>
            <p:cNvSpPr>
              <a:spLocks/>
            </p:cNvSpPr>
            <p:nvPr/>
          </p:nvSpPr>
          <p:spPr bwMode="auto">
            <a:xfrm>
              <a:off x="3403601" y="3462338"/>
              <a:ext cx="117475" cy="14288"/>
            </a:xfrm>
            <a:custGeom>
              <a:avLst/>
              <a:gdLst/>
              <a:ahLst/>
              <a:cxnLst>
                <a:cxn ang="0">
                  <a:pos x="0" y="9"/>
                </a:cxn>
                <a:cxn ang="0">
                  <a:pos x="0" y="0"/>
                </a:cxn>
                <a:cxn ang="0">
                  <a:pos x="74" y="0"/>
                </a:cxn>
              </a:cxnLst>
              <a:rect l="0" t="0" r="r" b="b"/>
              <a:pathLst>
                <a:path w="74" h="9">
                  <a:moveTo>
                    <a:pt x="0" y="9"/>
                  </a:moveTo>
                  <a:lnTo>
                    <a:pt x="0" y="0"/>
                  </a:lnTo>
                  <a:lnTo>
                    <a:pt x="74"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93" name="Rectangle 318"/>
            <p:cNvSpPr>
              <a:spLocks noChangeArrowheads="1"/>
            </p:cNvSpPr>
            <p:nvPr/>
          </p:nvSpPr>
          <p:spPr bwMode="auto">
            <a:xfrm>
              <a:off x="3487738" y="3478213"/>
              <a:ext cx="2074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GUG55A</a:t>
              </a:r>
              <a:endParaRPr kumimoji="0" lang="fr-FR" sz="300" b="0" i="0" u="none" strike="noStrike" cap="none" normalizeH="0" baseline="0" smtClean="0">
                <a:ln>
                  <a:noFill/>
                </a:ln>
                <a:solidFill>
                  <a:schemeClr val="tx1"/>
                </a:solidFill>
                <a:effectLst/>
                <a:latin typeface="Arial" pitchFamily="34" charset="0"/>
              </a:endParaRPr>
            </a:p>
          </p:txBody>
        </p:sp>
        <p:sp>
          <p:nvSpPr>
            <p:cNvPr id="494" name="Freeform 319"/>
            <p:cNvSpPr>
              <a:spLocks/>
            </p:cNvSpPr>
            <p:nvPr/>
          </p:nvSpPr>
          <p:spPr bwMode="auto">
            <a:xfrm>
              <a:off x="3403601" y="3481388"/>
              <a:ext cx="82550" cy="15875"/>
            </a:xfrm>
            <a:custGeom>
              <a:avLst/>
              <a:gdLst/>
              <a:ahLst/>
              <a:cxnLst>
                <a:cxn ang="0">
                  <a:pos x="0" y="0"/>
                </a:cxn>
                <a:cxn ang="0">
                  <a:pos x="0" y="10"/>
                </a:cxn>
                <a:cxn ang="0">
                  <a:pos x="52" y="10"/>
                </a:cxn>
              </a:cxnLst>
              <a:rect l="0" t="0" r="r" b="b"/>
              <a:pathLst>
                <a:path w="52" h="10">
                  <a:moveTo>
                    <a:pt x="0" y="0"/>
                  </a:moveTo>
                  <a:lnTo>
                    <a:pt x="0" y="10"/>
                  </a:lnTo>
                  <a:lnTo>
                    <a:pt x="52"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95" name="Freeform 320"/>
            <p:cNvSpPr>
              <a:spLocks/>
            </p:cNvSpPr>
            <p:nvPr/>
          </p:nvSpPr>
          <p:spPr bwMode="auto">
            <a:xfrm>
              <a:off x="3365501" y="3479800"/>
              <a:ext cx="38100" cy="23813"/>
            </a:xfrm>
            <a:custGeom>
              <a:avLst/>
              <a:gdLst/>
              <a:ahLst/>
              <a:cxnLst>
                <a:cxn ang="0">
                  <a:pos x="0" y="15"/>
                </a:cxn>
                <a:cxn ang="0">
                  <a:pos x="0" y="0"/>
                </a:cxn>
                <a:cxn ang="0">
                  <a:pos x="24" y="0"/>
                </a:cxn>
              </a:cxnLst>
              <a:rect l="0" t="0" r="r" b="b"/>
              <a:pathLst>
                <a:path w="24" h="15">
                  <a:moveTo>
                    <a:pt x="0" y="15"/>
                  </a:moveTo>
                  <a:lnTo>
                    <a:pt x="0" y="0"/>
                  </a:lnTo>
                  <a:lnTo>
                    <a:pt x="24"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96" name="Rectangle 321"/>
            <p:cNvSpPr>
              <a:spLocks noChangeArrowheads="1"/>
            </p:cNvSpPr>
            <p:nvPr/>
          </p:nvSpPr>
          <p:spPr bwMode="auto">
            <a:xfrm>
              <a:off x="3529013" y="3513138"/>
              <a:ext cx="1839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SAA55</a:t>
              </a:r>
              <a:endParaRPr kumimoji="0" lang="fr-FR" sz="300" b="0" i="0" u="none" strike="noStrike" cap="none" normalizeH="0" baseline="0" smtClean="0">
                <a:ln>
                  <a:noFill/>
                </a:ln>
                <a:solidFill>
                  <a:schemeClr val="tx1"/>
                </a:solidFill>
                <a:effectLst/>
                <a:latin typeface="Arial" pitchFamily="34" charset="0"/>
              </a:endParaRPr>
            </a:p>
          </p:txBody>
        </p:sp>
        <p:sp>
          <p:nvSpPr>
            <p:cNvPr id="497" name="Freeform 322"/>
            <p:cNvSpPr>
              <a:spLocks/>
            </p:cNvSpPr>
            <p:nvPr/>
          </p:nvSpPr>
          <p:spPr bwMode="auto">
            <a:xfrm>
              <a:off x="3365501" y="3508375"/>
              <a:ext cx="161925" cy="23813"/>
            </a:xfrm>
            <a:custGeom>
              <a:avLst/>
              <a:gdLst/>
              <a:ahLst/>
              <a:cxnLst>
                <a:cxn ang="0">
                  <a:pos x="0" y="0"/>
                </a:cxn>
                <a:cxn ang="0">
                  <a:pos x="0" y="15"/>
                </a:cxn>
                <a:cxn ang="0">
                  <a:pos x="102" y="15"/>
                </a:cxn>
              </a:cxnLst>
              <a:rect l="0" t="0" r="r" b="b"/>
              <a:pathLst>
                <a:path w="102" h="15">
                  <a:moveTo>
                    <a:pt x="0" y="0"/>
                  </a:moveTo>
                  <a:lnTo>
                    <a:pt x="0" y="15"/>
                  </a:lnTo>
                  <a:lnTo>
                    <a:pt x="102" y="1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98" name="Freeform 323"/>
            <p:cNvSpPr>
              <a:spLocks/>
            </p:cNvSpPr>
            <p:nvPr/>
          </p:nvSpPr>
          <p:spPr bwMode="auto">
            <a:xfrm>
              <a:off x="3302001" y="3505200"/>
              <a:ext cx="63500" cy="28575"/>
            </a:xfrm>
            <a:custGeom>
              <a:avLst/>
              <a:gdLst/>
              <a:ahLst/>
              <a:cxnLst>
                <a:cxn ang="0">
                  <a:pos x="0" y="18"/>
                </a:cxn>
                <a:cxn ang="0">
                  <a:pos x="0" y="0"/>
                </a:cxn>
                <a:cxn ang="0">
                  <a:pos x="40" y="0"/>
                </a:cxn>
              </a:cxnLst>
              <a:rect l="0" t="0" r="r" b="b"/>
              <a:pathLst>
                <a:path w="40" h="18">
                  <a:moveTo>
                    <a:pt x="0" y="18"/>
                  </a:moveTo>
                  <a:lnTo>
                    <a:pt x="0" y="0"/>
                  </a:lnTo>
                  <a:lnTo>
                    <a:pt x="4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499" name="Rectangle 324"/>
            <p:cNvSpPr>
              <a:spLocks noChangeArrowheads="1"/>
            </p:cNvSpPr>
            <p:nvPr/>
          </p:nvSpPr>
          <p:spPr bwMode="auto">
            <a:xfrm>
              <a:off x="3521076" y="3548063"/>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CBA13</a:t>
              </a:r>
              <a:endParaRPr kumimoji="0" lang="fr-FR" sz="300" b="0" i="0" u="none" strike="noStrike" cap="none" normalizeH="0" baseline="0" smtClean="0">
                <a:ln>
                  <a:noFill/>
                </a:ln>
                <a:solidFill>
                  <a:schemeClr val="tx1"/>
                </a:solidFill>
                <a:effectLst/>
                <a:latin typeface="Arial" pitchFamily="34" charset="0"/>
              </a:endParaRPr>
            </a:p>
          </p:txBody>
        </p:sp>
        <p:sp>
          <p:nvSpPr>
            <p:cNvPr id="500" name="Freeform 325"/>
            <p:cNvSpPr>
              <a:spLocks/>
            </p:cNvSpPr>
            <p:nvPr/>
          </p:nvSpPr>
          <p:spPr bwMode="auto">
            <a:xfrm>
              <a:off x="3302001" y="3538538"/>
              <a:ext cx="215900" cy="28575"/>
            </a:xfrm>
            <a:custGeom>
              <a:avLst/>
              <a:gdLst/>
              <a:ahLst/>
              <a:cxnLst>
                <a:cxn ang="0">
                  <a:pos x="0" y="0"/>
                </a:cxn>
                <a:cxn ang="0">
                  <a:pos x="0" y="18"/>
                </a:cxn>
                <a:cxn ang="0">
                  <a:pos x="136" y="18"/>
                </a:cxn>
              </a:cxnLst>
              <a:rect l="0" t="0" r="r" b="b"/>
              <a:pathLst>
                <a:path w="136" h="18">
                  <a:moveTo>
                    <a:pt x="0" y="0"/>
                  </a:moveTo>
                  <a:lnTo>
                    <a:pt x="0" y="18"/>
                  </a:lnTo>
                  <a:lnTo>
                    <a:pt x="136" y="18"/>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01" name="Freeform 326"/>
            <p:cNvSpPr>
              <a:spLocks/>
            </p:cNvSpPr>
            <p:nvPr/>
          </p:nvSpPr>
          <p:spPr bwMode="auto">
            <a:xfrm>
              <a:off x="3241676" y="3536950"/>
              <a:ext cx="60325" cy="30163"/>
            </a:xfrm>
            <a:custGeom>
              <a:avLst/>
              <a:gdLst/>
              <a:ahLst/>
              <a:cxnLst>
                <a:cxn ang="0">
                  <a:pos x="0" y="19"/>
                </a:cxn>
                <a:cxn ang="0">
                  <a:pos x="0" y="0"/>
                </a:cxn>
                <a:cxn ang="0">
                  <a:pos x="38" y="0"/>
                </a:cxn>
              </a:cxnLst>
              <a:rect l="0" t="0" r="r" b="b"/>
              <a:pathLst>
                <a:path w="38" h="19">
                  <a:moveTo>
                    <a:pt x="0" y="19"/>
                  </a:moveTo>
                  <a:lnTo>
                    <a:pt x="0" y="0"/>
                  </a:lnTo>
                  <a:lnTo>
                    <a:pt x="38"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02" name="Rectangle 327"/>
            <p:cNvSpPr>
              <a:spLocks noChangeArrowheads="1"/>
            </p:cNvSpPr>
            <p:nvPr/>
          </p:nvSpPr>
          <p:spPr bwMode="auto">
            <a:xfrm>
              <a:off x="3468688" y="3582988"/>
              <a:ext cx="19818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SAA52P</a:t>
              </a:r>
              <a:endParaRPr kumimoji="0" lang="fr-FR" sz="300" b="0" i="0" u="none" strike="noStrike" cap="none" normalizeH="0" baseline="0" smtClean="0">
                <a:ln>
                  <a:noFill/>
                </a:ln>
                <a:solidFill>
                  <a:schemeClr val="tx1"/>
                </a:solidFill>
                <a:effectLst/>
                <a:latin typeface="Arial" pitchFamily="34" charset="0"/>
              </a:endParaRPr>
            </a:p>
          </p:txBody>
        </p:sp>
        <p:sp>
          <p:nvSpPr>
            <p:cNvPr id="503" name="Freeform 328"/>
            <p:cNvSpPr>
              <a:spLocks/>
            </p:cNvSpPr>
            <p:nvPr/>
          </p:nvSpPr>
          <p:spPr bwMode="auto">
            <a:xfrm>
              <a:off x="3241676" y="3571875"/>
              <a:ext cx="223838" cy="31750"/>
            </a:xfrm>
            <a:custGeom>
              <a:avLst/>
              <a:gdLst/>
              <a:ahLst/>
              <a:cxnLst>
                <a:cxn ang="0">
                  <a:pos x="0" y="0"/>
                </a:cxn>
                <a:cxn ang="0">
                  <a:pos x="0" y="20"/>
                </a:cxn>
                <a:cxn ang="0">
                  <a:pos x="141" y="20"/>
                </a:cxn>
              </a:cxnLst>
              <a:rect l="0" t="0" r="r" b="b"/>
              <a:pathLst>
                <a:path w="141" h="20">
                  <a:moveTo>
                    <a:pt x="0" y="0"/>
                  </a:moveTo>
                  <a:lnTo>
                    <a:pt x="0" y="20"/>
                  </a:lnTo>
                  <a:lnTo>
                    <a:pt x="141" y="2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04" name="Freeform 329"/>
            <p:cNvSpPr>
              <a:spLocks/>
            </p:cNvSpPr>
            <p:nvPr/>
          </p:nvSpPr>
          <p:spPr bwMode="auto">
            <a:xfrm>
              <a:off x="3068638" y="3568700"/>
              <a:ext cx="173038" cy="41275"/>
            </a:xfrm>
            <a:custGeom>
              <a:avLst/>
              <a:gdLst/>
              <a:ahLst/>
              <a:cxnLst>
                <a:cxn ang="0">
                  <a:pos x="0" y="26"/>
                </a:cxn>
                <a:cxn ang="0">
                  <a:pos x="0" y="0"/>
                </a:cxn>
                <a:cxn ang="0">
                  <a:pos x="109" y="0"/>
                </a:cxn>
              </a:cxnLst>
              <a:rect l="0" t="0" r="r" b="b"/>
              <a:pathLst>
                <a:path w="109" h="26">
                  <a:moveTo>
                    <a:pt x="0" y="26"/>
                  </a:moveTo>
                  <a:lnTo>
                    <a:pt x="0" y="0"/>
                  </a:lnTo>
                  <a:lnTo>
                    <a:pt x="109"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05" name="Rectangle 330"/>
            <p:cNvSpPr>
              <a:spLocks noChangeArrowheads="1"/>
            </p:cNvSpPr>
            <p:nvPr/>
          </p:nvSpPr>
          <p:spPr bwMode="auto">
            <a:xfrm>
              <a:off x="3516313" y="3617913"/>
              <a:ext cx="2095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GUG55B</a:t>
              </a:r>
              <a:endParaRPr kumimoji="0" lang="fr-FR" sz="300" b="0" i="0" u="none" strike="noStrike" cap="none" normalizeH="0" baseline="0" smtClean="0">
                <a:ln>
                  <a:noFill/>
                </a:ln>
                <a:solidFill>
                  <a:schemeClr val="tx1"/>
                </a:solidFill>
                <a:effectLst/>
                <a:latin typeface="Arial" pitchFamily="34" charset="0"/>
              </a:endParaRPr>
            </a:p>
          </p:txBody>
        </p:sp>
        <p:sp>
          <p:nvSpPr>
            <p:cNvPr id="506" name="Freeform 331"/>
            <p:cNvSpPr>
              <a:spLocks/>
            </p:cNvSpPr>
            <p:nvPr/>
          </p:nvSpPr>
          <p:spPr bwMode="auto">
            <a:xfrm>
              <a:off x="3330576" y="3638550"/>
              <a:ext cx="182563" cy="14288"/>
            </a:xfrm>
            <a:custGeom>
              <a:avLst/>
              <a:gdLst/>
              <a:ahLst/>
              <a:cxnLst>
                <a:cxn ang="0">
                  <a:pos x="0" y="9"/>
                </a:cxn>
                <a:cxn ang="0">
                  <a:pos x="0" y="0"/>
                </a:cxn>
                <a:cxn ang="0">
                  <a:pos x="115" y="0"/>
                </a:cxn>
              </a:cxnLst>
              <a:rect l="0" t="0" r="r" b="b"/>
              <a:pathLst>
                <a:path w="115" h="9">
                  <a:moveTo>
                    <a:pt x="0" y="9"/>
                  </a:moveTo>
                  <a:lnTo>
                    <a:pt x="0" y="0"/>
                  </a:lnTo>
                  <a:lnTo>
                    <a:pt x="115"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07" name="Rectangle 332"/>
            <p:cNvSpPr>
              <a:spLocks noChangeArrowheads="1"/>
            </p:cNvSpPr>
            <p:nvPr/>
          </p:nvSpPr>
          <p:spPr bwMode="auto">
            <a:xfrm>
              <a:off x="3521076" y="3654425"/>
              <a:ext cx="203143"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SAA52G</a:t>
              </a:r>
              <a:endParaRPr kumimoji="0" lang="fr-FR" sz="300" b="0" i="0" u="none" strike="noStrike" cap="none" normalizeH="0" baseline="0" smtClean="0">
                <a:ln>
                  <a:noFill/>
                </a:ln>
                <a:solidFill>
                  <a:schemeClr val="tx1"/>
                </a:solidFill>
                <a:effectLst/>
                <a:latin typeface="Arial" pitchFamily="34" charset="0"/>
              </a:endParaRPr>
            </a:p>
          </p:txBody>
        </p:sp>
        <p:sp>
          <p:nvSpPr>
            <p:cNvPr id="508" name="Freeform 333"/>
            <p:cNvSpPr>
              <a:spLocks/>
            </p:cNvSpPr>
            <p:nvPr/>
          </p:nvSpPr>
          <p:spPr bwMode="auto">
            <a:xfrm>
              <a:off x="3330576" y="3657600"/>
              <a:ext cx="187325" cy="15875"/>
            </a:xfrm>
            <a:custGeom>
              <a:avLst/>
              <a:gdLst/>
              <a:ahLst/>
              <a:cxnLst>
                <a:cxn ang="0">
                  <a:pos x="0" y="0"/>
                </a:cxn>
                <a:cxn ang="0">
                  <a:pos x="0" y="10"/>
                </a:cxn>
                <a:cxn ang="0">
                  <a:pos x="118" y="10"/>
                </a:cxn>
              </a:cxnLst>
              <a:rect l="0" t="0" r="r" b="b"/>
              <a:pathLst>
                <a:path w="118" h="10">
                  <a:moveTo>
                    <a:pt x="0" y="0"/>
                  </a:moveTo>
                  <a:lnTo>
                    <a:pt x="0" y="10"/>
                  </a:lnTo>
                  <a:lnTo>
                    <a:pt x="118"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09" name="Freeform 334"/>
            <p:cNvSpPr>
              <a:spLocks/>
            </p:cNvSpPr>
            <p:nvPr/>
          </p:nvSpPr>
          <p:spPr bwMode="auto">
            <a:xfrm>
              <a:off x="3068638" y="3614738"/>
              <a:ext cx="261938" cy="41275"/>
            </a:xfrm>
            <a:custGeom>
              <a:avLst/>
              <a:gdLst/>
              <a:ahLst/>
              <a:cxnLst>
                <a:cxn ang="0">
                  <a:pos x="0" y="0"/>
                </a:cxn>
                <a:cxn ang="0">
                  <a:pos x="0" y="26"/>
                </a:cxn>
                <a:cxn ang="0">
                  <a:pos x="165" y="26"/>
                </a:cxn>
              </a:cxnLst>
              <a:rect l="0" t="0" r="r" b="b"/>
              <a:pathLst>
                <a:path w="165" h="26">
                  <a:moveTo>
                    <a:pt x="0" y="0"/>
                  </a:moveTo>
                  <a:lnTo>
                    <a:pt x="0" y="26"/>
                  </a:lnTo>
                  <a:lnTo>
                    <a:pt x="165" y="26"/>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10" name="Freeform 335"/>
            <p:cNvSpPr>
              <a:spLocks/>
            </p:cNvSpPr>
            <p:nvPr/>
          </p:nvSpPr>
          <p:spPr bwMode="auto">
            <a:xfrm>
              <a:off x="2952751" y="3611563"/>
              <a:ext cx="115888" cy="46038"/>
            </a:xfrm>
            <a:custGeom>
              <a:avLst/>
              <a:gdLst/>
              <a:ahLst/>
              <a:cxnLst>
                <a:cxn ang="0">
                  <a:pos x="0" y="29"/>
                </a:cxn>
                <a:cxn ang="0">
                  <a:pos x="0" y="0"/>
                </a:cxn>
                <a:cxn ang="0">
                  <a:pos x="73" y="0"/>
                </a:cxn>
              </a:cxnLst>
              <a:rect l="0" t="0" r="r" b="b"/>
              <a:pathLst>
                <a:path w="73" h="29">
                  <a:moveTo>
                    <a:pt x="0" y="29"/>
                  </a:moveTo>
                  <a:lnTo>
                    <a:pt x="0" y="0"/>
                  </a:lnTo>
                  <a:lnTo>
                    <a:pt x="73"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11" name="Rectangle 336"/>
            <p:cNvSpPr>
              <a:spLocks noChangeArrowheads="1"/>
            </p:cNvSpPr>
            <p:nvPr/>
          </p:nvSpPr>
          <p:spPr bwMode="auto">
            <a:xfrm>
              <a:off x="3484563" y="3689350"/>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CBE54</a:t>
              </a:r>
              <a:endParaRPr kumimoji="0" lang="fr-FR" sz="300" b="0" i="0" u="none" strike="noStrike" cap="none" normalizeH="0" baseline="0" smtClean="0">
                <a:ln>
                  <a:noFill/>
                </a:ln>
                <a:solidFill>
                  <a:schemeClr val="tx1"/>
                </a:solidFill>
                <a:effectLst/>
                <a:latin typeface="Arial" pitchFamily="34" charset="0"/>
              </a:endParaRPr>
            </a:p>
          </p:txBody>
        </p:sp>
        <p:sp>
          <p:nvSpPr>
            <p:cNvPr id="512" name="Freeform 337"/>
            <p:cNvSpPr>
              <a:spLocks/>
            </p:cNvSpPr>
            <p:nvPr/>
          </p:nvSpPr>
          <p:spPr bwMode="auto">
            <a:xfrm>
              <a:off x="2952751" y="3662363"/>
              <a:ext cx="528638" cy="46038"/>
            </a:xfrm>
            <a:custGeom>
              <a:avLst/>
              <a:gdLst/>
              <a:ahLst/>
              <a:cxnLst>
                <a:cxn ang="0">
                  <a:pos x="0" y="0"/>
                </a:cxn>
                <a:cxn ang="0">
                  <a:pos x="0" y="29"/>
                </a:cxn>
                <a:cxn ang="0">
                  <a:pos x="333" y="29"/>
                </a:cxn>
              </a:cxnLst>
              <a:rect l="0" t="0" r="r" b="b"/>
              <a:pathLst>
                <a:path w="333" h="29">
                  <a:moveTo>
                    <a:pt x="0" y="0"/>
                  </a:moveTo>
                  <a:lnTo>
                    <a:pt x="0" y="29"/>
                  </a:lnTo>
                  <a:lnTo>
                    <a:pt x="333" y="2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13" name="Freeform 338"/>
            <p:cNvSpPr>
              <a:spLocks/>
            </p:cNvSpPr>
            <p:nvPr/>
          </p:nvSpPr>
          <p:spPr bwMode="auto">
            <a:xfrm>
              <a:off x="2832101" y="3660775"/>
              <a:ext cx="120650" cy="55563"/>
            </a:xfrm>
            <a:custGeom>
              <a:avLst/>
              <a:gdLst/>
              <a:ahLst/>
              <a:cxnLst>
                <a:cxn ang="0">
                  <a:pos x="0" y="35"/>
                </a:cxn>
                <a:cxn ang="0">
                  <a:pos x="0" y="0"/>
                </a:cxn>
                <a:cxn ang="0">
                  <a:pos x="76" y="0"/>
                </a:cxn>
              </a:cxnLst>
              <a:rect l="0" t="0" r="r" b="b"/>
              <a:pathLst>
                <a:path w="76" h="35">
                  <a:moveTo>
                    <a:pt x="0" y="35"/>
                  </a:moveTo>
                  <a:lnTo>
                    <a:pt x="0" y="0"/>
                  </a:lnTo>
                  <a:lnTo>
                    <a:pt x="76"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14" name="Rectangle 339"/>
            <p:cNvSpPr>
              <a:spLocks noChangeArrowheads="1"/>
            </p:cNvSpPr>
            <p:nvPr/>
          </p:nvSpPr>
          <p:spPr bwMode="auto">
            <a:xfrm>
              <a:off x="3484563" y="3724275"/>
              <a:ext cx="17111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28640</a:t>
              </a:r>
              <a:endParaRPr kumimoji="0" lang="fr-FR" sz="300" b="0" i="0" u="none" strike="noStrike" cap="none" normalizeH="0" baseline="0" smtClean="0">
                <a:ln>
                  <a:noFill/>
                </a:ln>
                <a:solidFill>
                  <a:schemeClr val="tx1"/>
                </a:solidFill>
                <a:effectLst/>
                <a:latin typeface="Arial" pitchFamily="34" charset="0"/>
              </a:endParaRPr>
            </a:p>
          </p:txBody>
        </p:sp>
        <p:sp>
          <p:nvSpPr>
            <p:cNvPr id="515" name="Line 340"/>
            <p:cNvSpPr>
              <a:spLocks noChangeShapeType="1"/>
            </p:cNvSpPr>
            <p:nvPr/>
          </p:nvSpPr>
          <p:spPr bwMode="auto">
            <a:xfrm>
              <a:off x="2921001" y="3743325"/>
              <a:ext cx="561975" cy="1588"/>
            </a:xfrm>
            <a:prstGeom prst="line">
              <a:avLst/>
            </a:pr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16" name="Rectangle 341"/>
            <p:cNvSpPr>
              <a:spLocks noChangeArrowheads="1"/>
            </p:cNvSpPr>
            <p:nvPr/>
          </p:nvSpPr>
          <p:spPr bwMode="auto">
            <a:xfrm>
              <a:off x="3443288" y="3759200"/>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ARC43</a:t>
              </a:r>
              <a:endParaRPr kumimoji="0" lang="fr-FR" sz="300" b="0" i="0" u="none" strike="noStrike" cap="none" normalizeH="0" baseline="0" smtClean="0">
                <a:ln>
                  <a:noFill/>
                </a:ln>
                <a:solidFill>
                  <a:schemeClr val="tx1"/>
                </a:solidFill>
                <a:effectLst/>
                <a:latin typeface="Arial" pitchFamily="34" charset="0"/>
              </a:endParaRPr>
            </a:p>
          </p:txBody>
        </p:sp>
        <p:sp>
          <p:nvSpPr>
            <p:cNvPr id="517" name="Freeform 342"/>
            <p:cNvSpPr>
              <a:spLocks/>
            </p:cNvSpPr>
            <p:nvPr/>
          </p:nvSpPr>
          <p:spPr bwMode="auto">
            <a:xfrm>
              <a:off x="3314701" y="3779838"/>
              <a:ext cx="127000" cy="30163"/>
            </a:xfrm>
            <a:custGeom>
              <a:avLst/>
              <a:gdLst/>
              <a:ahLst/>
              <a:cxnLst>
                <a:cxn ang="0">
                  <a:pos x="0" y="19"/>
                </a:cxn>
                <a:cxn ang="0">
                  <a:pos x="0" y="0"/>
                </a:cxn>
                <a:cxn ang="0">
                  <a:pos x="80" y="0"/>
                </a:cxn>
              </a:cxnLst>
              <a:rect l="0" t="0" r="r" b="b"/>
              <a:pathLst>
                <a:path w="80" h="19">
                  <a:moveTo>
                    <a:pt x="0" y="19"/>
                  </a:moveTo>
                  <a:lnTo>
                    <a:pt x="0" y="0"/>
                  </a:lnTo>
                  <a:lnTo>
                    <a:pt x="8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18" name="Rectangle 343"/>
            <p:cNvSpPr>
              <a:spLocks noChangeArrowheads="1"/>
            </p:cNvSpPr>
            <p:nvPr/>
          </p:nvSpPr>
          <p:spPr bwMode="auto">
            <a:xfrm>
              <a:off x="3440113" y="3794125"/>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ARC41</a:t>
              </a:r>
              <a:endParaRPr kumimoji="0" lang="fr-FR" sz="300" b="0" i="0" u="none" strike="noStrike" cap="none" normalizeH="0" baseline="0" smtClean="0">
                <a:ln>
                  <a:noFill/>
                </a:ln>
                <a:solidFill>
                  <a:schemeClr val="tx1"/>
                </a:solidFill>
                <a:effectLst/>
                <a:latin typeface="Arial" pitchFamily="34" charset="0"/>
              </a:endParaRPr>
            </a:p>
          </p:txBody>
        </p:sp>
        <p:sp>
          <p:nvSpPr>
            <p:cNvPr id="519" name="Freeform 344"/>
            <p:cNvSpPr>
              <a:spLocks/>
            </p:cNvSpPr>
            <p:nvPr/>
          </p:nvSpPr>
          <p:spPr bwMode="auto">
            <a:xfrm>
              <a:off x="3348038" y="3814763"/>
              <a:ext cx="90488" cy="28575"/>
            </a:xfrm>
            <a:custGeom>
              <a:avLst/>
              <a:gdLst/>
              <a:ahLst/>
              <a:cxnLst>
                <a:cxn ang="0">
                  <a:pos x="0" y="18"/>
                </a:cxn>
                <a:cxn ang="0">
                  <a:pos x="0" y="0"/>
                </a:cxn>
                <a:cxn ang="0">
                  <a:pos x="57" y="0"/>
                </a:cxn>
              </a:cxnLst>
              <a:rect l="0" t="0" r="r" b="b"/>
              <a:pathLst>
                <a:path w="57" h="18">
                  <a:moveTo>
                    <a:pt x="0" y="18"/>
                  </a:moveTo>
                  <a:lnTo>
                    <a:pt x="0" y="0"/>
                  </a:lnTo>
                  <a:lnTo>
                    <a:pt x="57"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20" name="Rectangle 345"/>
            <p:cNvSpPr>
              <a:spLocks noChangeArrowheads="1"/>
            </p:cNvSpPr>
            <p:nvPr/>
          </p:nvSpPr>
          <p:spPr bwMode="auto">
            <a:xfrm>
              <a:off x="3440113" y="3830638"/>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ARC44</a:t>
              </a:r>
              <a:endParaRPr kumimoji="0" lang="fr-FR" sz="300" b="0" i="0" u="none" strike="noStrike" cap="none" normalizeH="0" baseline="0" smtClean="0">
                <a:ln>
                  <a:noFill/>
                </a:ln>
                <a:solidFill>
                  <a:schemeClr val="tx1"/>
                </a:solidFill>
                <a:effectLst/>
                <a:latin typeface="Arial" pitchFamily="34" charset="0"/>
              </a:endParaRPr>
            </a:p>
          </p:txBody>
        </p:sp>
        <p:sp>
          <p:nvSpPr>
            <p:cNvPr id="521" name="Freeform 346"/>
            <p:cNvSpPr>
              <a:spLocks/>
            </p:cNvSpPr>
            <p:nvPr/>
          </p:nvSpPr>
          <p:spPr bwMode="auto">
            <a:xfrm>
              <a:off x="3389313" y="3849688"/>
              <a:ext cx="49213" cy="23813"/>
            </a:xfrm>
            <a:custGeom>
              <a:avLst/>
              <a:gdLst/>
              <a:ahLst/>
              <a:cxnLst>
                <a:cxn ang="0">
                  <a:pos x="0" y="15"/>
                </a:cxn>
                <a:cxn ang="0">
                  <a:pos x="0" y="0"/>
                </a:cxn>
                <a:cxn ang="0">
                  <a:pos x="31" y="0"/>
                </a:cxn>
              </a:cxnLst>
              <a:rect l="0" t="0" r="r" b="b"/>
              <a:pathLst>
                <a:path w="31" h="15">
                  <a:moveTo>
                    <a:pt x="0" y="15"/>
                  </a:moveTo>
                  <a:lnTo>
                    <a:pt x="0" y="0"/>
                  </a:lnTo>
                  <a:lnTo>
                    <a:pt x="3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22" name="Rectangle 347"/>
            <p:cNvSpPr>
              <a:spLocks noChangeArrowheads="1"/>
            </p:cNvSpPr>
            <p:nvPr/>
          </p:nvSpPr>
          <p:spPr bwMode="auto">
            <a:xfrm>
              <a:off x="3441701" y="3865563"/>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ARC42</a:t>
              </a:r>
              <a:endParaRPr kumimoji="0" lang="fr-FR" sz="300" b="0" i="0" u="none" strike="noStrike" cap="none" normalizeH="0" baseline="0" smtClean="0">
                <a:ln>
                  <a:noFill/>
                </a:ln>
                <a:solidFill>
                  <a:schemeClr val="tx1"/>
                </a:solidFill>
                <a:effectLst/>
                <a:latin typeface="Arial" pitchFamily="34" charset="0"/>
              </a:endParaRPr>
            </a:p>
          </p:txBody>
        </p:sp>
        <p:sp>
          <p:nvSpPr>
            <p:cNvPr id="523" name="Freeform 348"/>
            <p:cNvSpPr>
              <a:spLocks/>
            </p:cNvSpPr>
            <p:nvPr/>
          </p:nvSpPr>
          <p:spPr bwMode="auto">
            <a:xfrm>
              <a:off x="3440113" y="3884613"/>
              <a:ext cx="1588" cy="15875"/>
            </a:xfrm>
            <a:custGeom>
              <a:avLst/>
              <a:gdLst/>
              <a:ahLst/>
              <a:cxnLst>
                <a:cxn ang="0">
                  <a:pos x="0" y="10"/>
                </a:cxn>
                <a:cxn ang="0">
                  <a:pos x="0" y="0"/>
                </a:cxn>
                <a:cxn ang="0">
                  <a:pos x="0" y="0"/>
                </a:cxn>
              </a:cxnLst>
              <a:rect l="0" t="0" r="r" b="b"/>
              <a:pathLst>
                <a:path h="10">
                  <a:moveTo>
                    <a:pt x="0" y="10"/>
                  </a:moveTo>
                  <a:lnTo>
                    <a:pt x="0" y="0"/>
                  </a:lnTo>
                  <a:lnTo>
                    <a:pt x="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24" name="Rectangle 349"/>
            <p:cNvSpPr>
              <a:spLocks noChangeArrowheads="1"/>
            </p:cNvSpPr>
            <p:nvPr/>
          </p:nvSpPr>
          <p:spPr bwMode="auto">
            <a:xfrm>
              <a:off x="3441701" y="3900488"/>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ARC46</a:t>
              </a:r>
              <a:endParaRPr kumimoji="0" lang="fr-FR" sz="300" b="0" i="0" u="none" strike="noStrike" cap="none" normalizeH="0" baseline="0" smtClean="0">
                <a:ln>
                  <a:noFill/>
                </a:ln>
                <a:solidFill>
                  <a:schemeClr val="tx1"/>
                </a:solidFill>
                <a:effectLst/>
                <a:latin typeface="Arial" pitchFamily="34" charset="0"/>
              </a:endParaRPr>
            </a:p>
          </p:txBody>
        </p:sp>
        <p:sp>
          <p:nvSpPr>
            <p:cNvPr id="525" name="Freeform 350"/>
            <p:cNvSpPr>
              <a:spLocks/>
            </p:cNvSpPr>
            <p:nvPr/>
          </p:nvSpPr>
          <p:spPr bwMode="auto">
            <a:xfrm>
              <a:off x="3440113" y="3905250"/>
              <a:ext cx="1588" cy="14288"/>
            </a:xfrm>
            <a:custGeom>
              <a:avLst/>
              <a:gdLst/>
              <a:ahLst/>
              <a:cxnLst>
                <a:cxn ang="0">
                  <a:pos x="0" y="0"/>
                </a:cxn>
                <a:cxn ang="0">
                  <a:pos x="0" y="9"/>
                </a:cxn>
                <a:cxn ang="0">
                  <a:pos x="0" y="9"/>
                </a:cxn>
              </a:cxnLst>
              <a:rect l="0" t="0" r="r" b="b"/>
              <a:pathLst>
                <a:path h="9">
                  <a:moveTo>
                    <a:pt x="0" y="0"/>
                  </a:moveTo>
                  <a:lnTo>
                    <a:pt x="0" y="9"/>
                  </a:lnTo>
                  <a:lnTo>
                    <a:pt x="0"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26" name="Freeform 351"/>
            <p:cNvSpPr>
              <a:spLocks/>
            </p:cNvSpPr>
            <p:nvPr/>
          </p:nvSpPr>
          <p:spPr bwMode="auto">
            <a:xfrm>
              <a:off x="3389313" y="3878263"/>
              <a:ext cx="50800" cy="23813"/>
            </a:xfrm>
            <a:custGeom>
              <a:avLst/>
              <a:gdLst/>
              <a:ahLst/>
              <a:cxnLst>
                <a:cxn ang="0">
                  <a:pos x="0" y="0"/>
                </a:cxn>
                <a:cxn ang="0">
                  <a:pos x="0" y="15"/>
                </a:cxn>
                <a:cxn ang="0">
                  <a:pos x="32" y="15"/>
                </a:cxn>
              </a:cxnLst>
              <a:rect l="0" t="0" r="r" b="b"/>
              <a:pathLst>
                <a:path w="32" h="15">
                  <a:moveTo>
                    <a:pt x="0" y="0"/>
                  </a:moveTo>
                  <a:lnTo>
                    <a:pt x="0" y="15"/>
                  </a:lnTo>
                  <a:lnTo>
                    <a:pt x="32" y="1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27" name="Freeform 352"/>
            <p:cNvSpPr>
              <a:spLocks/>
            </p:cNvSpPr>
            <p:nvPr/>
          </p:nvSpPr>
          <p:spPr bwMode="auto">
            <a:xfrm>
              <a:off x="3348038" y="3848100"/>
              <a:ext cx="41275" cy="28575"/>
            </a:xfrm>
            <a:custGeom>
              <a:avLst/>
              <a:gdLst/>
              <a:ahLst/>
              <a:cxnLst>
                <a:cxn ang="0">
                  <a:pos x="0" y="0"/>
                </a:cxn>
                <a:cxn ang="0">
                  <a:pos x="0" y="18"/>
                </a:cxn>
                <a:cxn ang="0">
                  <a:pos x="26" y="18"/>
                </a:cxn>
              </a:cxnLst>
              <a:rect l="0" t="0" r="r" b="b"/>
              <a:pathLst>
                <a:path w="26" h="18">
                  <a:moveTo>
                    <a:pt x="0" y="0"/>
                  </a:moveTo>
                  <a:lnTo>
                    <a:pt x="0" y="18"/>
                  </a:lnTo>
                  <a:lnTo>
                    <a:pt x="26" y="18"/>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28" name="Freeform 353"/>
            <p:cNvSpPr>
              <a:spLocks/>
            </p:cNvSpPr>
            <p:nvPr/>
          </p:nvSpPr>
          <p:spPr bwMode="auto">
            <a:xfrm>
              <a:off x="3314701" y="3814763"/>
              <a:ext cx="33338" cy="30163"/>
            </a:xfrm>
            <a:custGeom>
              <a:avLst/>
              <a:gdLst/>
              <a:ahLst/>
              <a:cxnLst>
                <a:cxn ang="0">
                  <a:pos x="0" y="0"/>
                </a:cxn>
                <a:cxn ang="0">
                  <a:pos x="0" y="19"/>
                </a:cxn>
                <a:cxn ang="0">
                  <a:pos x="21" y="19"/>
                </a:cxn>
              </a:cxnLst>
              <a:rect l="0" t="0" r="r" b="b"/>
              <a:pathLst>
                <a:path w="21" h="19">
                  <a:moveTo>
                    <a:pt x="0" y="0"/>
                  </a:moveTo>
                  <a:lnTo>
                    <a:pt x="0" y="19"/>
                  </a:lnTo>
                  <a:lnTo>
                    <a:pt x="21" y="1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29" name="Freeform 354"/>
            <p:cNvSpPr>
              <a:spLocks/>
            </p:cNvSpPr>
            <p:nvPr/>
          </p:nvSpPr>
          <p:spPr bwMode="auto">
            <a:xfrm>
              <a:off x="2919413" y="3779838"/>
              <a:ext cx="395288" cy="31750"/>
            </a:xfrm>
            <a:custGeom>
              <a:avLst/>
              <a:gdLst/>
              <a:ahLst/>
              <a:cxnLst>
                <a:cxn ang="0">
                  <a:pos x="0" y="0"/>
                </a:cxn>
                <a:cxn ang="0">
                  <a:pos x="0" y="20"/>
                </a:cxn>
                <a:cxn ang="0">
                  <a:pos x="249" y="20"/>
                </a:cxn>
              </a:cxnLst>
              <a:rect l="0" t="0" r="r" b="b"/>
              <a:pathLst>
                <a:path w="249" h="20">
                  <a:moveTo>
                    <a:pt x="0" y="0"/>
                  </a:moveTo>
                  <a:lnTo>
                    <a:pt x="0" y="20"/>
                  </a:lnTo>
                  <a:lnTo>
                    <a:pt x="249" y="2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30" name="Line 355"/>
            <p:cNvSpPr>
              <a:spLocks noChangeShapeType="1"/>
            </p:cNvSpPr>
            <p:nvPr/>
          </p:nvSpPr>
          <p:spPr bwMode="auto">
            <a:xfrm>
              <a:off x="2919413" y="3743325"/>
              <a:ext cx="1588" cy="3175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31" name="Freeform 356"/>
            <p:cNvSpPr>
              <a:spLocks/>
            </p:cNvSpPr>
            <p:nvPr/>
          </p:nvSpPr>
          <p:spPr bwMode="auto">
            <a:xfrm>
              <a:off x="2832101" y="3721100"/>
              <a:ext cx="87313" cy="57150"/>
            </a:xfrm>
            <a:custGeom>
              <a:avLst/>
              <a:gdLst/>
              <a:ahLst/>
              <a:cxnLst>
                <a:cxn ang="0">
                  <a:pos x="0" y="0"/>
                </a:cxn>
                <a:cxn ang="0">
                  <a:pos x="0" y="36"/>
                </a:cxn>
                <a:cxn ang="0">
                  <a:pos x="55" y="36"/>
                </a:cxn>
              </a:cxnLst>
              <a:rect l="0" t="0" r="r" b="b"/>
              <a:pathLst>
                <a:path w="55" h="36">
                  <a:moveTo>
                    <a:pt x="0" y="0"/>
                  </a:moveTo>
                  <a:lnTo>
                    <a:pt x="0" y="36"/>
                  </a:lnTo>
                  <a:lnTo>
                    <a:pt x="55" y="36"/>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32" name="Line 357"/>
            <p:cNvSpPr>
              <a:spLocks noChangeShapeType="1"/>
            </p:cNvSpPr>
            <p:nvPr/>
          </p:nvSpPr>
          <p:spPr bwMode="auto">
            <a:xfrm>
              <a:off x="2784476" y="3719513"/>
              <a:ext cx="47625" cy="15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33" name="Rectangle 358"/>
            <p:cNvSpPr>
              <a:spLocks noChangeArrowheads="1"/>
            </p:cNvSpPr>
            <p:nvPr/>
          </p:nvSpPr>
          <p:spPr bwMode="auto">
            <a:xfrm>
              <a:off x="3570288" y="3935413"/>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CAX21</a:t>
              </a:r>
              <a:endParaRPr kumimoji="0" lang="fr-FR" sz="300" b="0" i="0" u="none" strike="noStrike" cap="none" normalizeH="0" baseline="0" smtClean="0">
                <a:ln>
                  <a:noFill/>
                </a:ln>
                <a:solidFill>
                  <a:schemeClr val="tx1"/>
                </a:solidFill>
                <a:effectLst/>
                <a:latin typeface="Arial" pitchFamily="34" charset="0"/>
              </a:endParaRPr>
            </a:p>
          </p:txBody>
        </p:sp>
        <p:sp>
          <p:nvSpPr>
            <p:cNvPr id="534" name="Freeform 359"/>
            <p:cNvSpPr>
              <a:spLocks/>
            </p:cNvSpPr>
            <p:nvPr/>
          </p:nvSpPr>
          <p:spPr bwMode="auto">
            <a:xfrm>
              <a:off x="3568701" y="3956050"/>
              <a:ext cx="1588" cy="14288"/>
            </a:xfrm>
            <a:custGeom>
              <a:avLst/>
              <a:gdLst/>
              <a:ahLst/>
              <a:cxnLst>
                <a:cxn ang="0">
                  <a:pos x="0" y="9"/>
                </a:cxn>
                <a:cxn ang="0">
                  <a:pos x="0" y="0"/>
                </a:cxn>
                <a:cxn ang="0">
                  <a:pos x="0" y="0"/>
                </a:cxn>
              </a:cxnLst>
              <a:rect l="0" t="0" r="r" b="b"/>
              <a:pathLst>
                <a:path h="9">
                  <a:moveTo>
                    <a:pt x="0" y="9"/>
                  </a:moveTo>
                  <a:lnTo>
                    <a:pt x="0" y="0"/>
                  </a:lnTo>
                  <a:lnTo>
                    <a:pt x="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35" name="Rectangle 360"/>
            <p:cNvSpPr>
              <a:spLocks noChangeArrowheads="1"/>
            </p:cNvSpPr>
            <p:nvPr/>
          </p:nvSpPr>
          <p:spPr bwMode="auto">
            <a:xfrm>
              <a:off x="3570288" y="3971925"/>
              <a:ext cx="18317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CAV23</a:t>
              </a:r>
              <a:endParaRPr kumimoji="0" lang="fr-FR" sz="300" b="0" i="0" u="none" strike="noStrike" cap="none" normalizeH="0" baseline="0" smtClean="0">
                <a:ln>
                  <a:noFill/>
                </a:ln>
                <a:solidFill>
                  <a:schemeClr val="tx1"/>
                </a:solidFill>
                <a:effectLst/>
                <a:latin typeface="Arial" pitchFamily="34" charset="0"/>
              </a:endParaRPr>
            </a:p>
          </p:txBody>
        </p:sp>
        <p:sp>
          <p:nvSpPr>
            <p:cNvPr id="536" name="Freeform 361"/>
            <p:cNvSpPr>
              <a:spLocks/>
            </p:cNvSpPr>
            <p:nvPr/>
          </p:nvSpPr>
          <p:spPr bwMode="auto">
            <a:xfrm>
              <a:off x="3568701" y="3975100"/>
              <a:ext cx="1588" cy="15875"/>
            </a:xfrm>
            <a:custGeom>
              <a:avLst/>
              <a:gdLst/>
              <a:ahLst/>
              <a:cxnLst>
                <a:cxn ang="0">
                  <a:pos x="0" y="0"/>
                </a:cxn>
                <a:cxn ang="0">
                  <a:pos x="0" y="10"/>
                </a:cxn>
                <a:cxn ang="0">
                  <a:pos x="0" y="10"/>
                </a:cxn>
              </a:cxnLst>
              <a:rect l="0" t="0" r="r" b="b"/>
              <a:pathLst>
                <a:path h="10">
                  <a:moveTo>
                    <a:pt x="0" y="0"/>
                  </a:moveTo>
                  <a:lnTo>
                    <a:pt x="0" y="10"/>
                  </a:lnTo>
                  <a:lnTo>
                    <a:pt x="0"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37" name="Freeform 362"/>
            <p:cNvSpPr>
              <a:spLocks/>
            </p:cNvSpPr>
            <p:nvPr/>
          </p:nvSpPr>
          <p:spPr bwMode="auto">
            <a:xfrm>
              <a:off x="3479801" y="3973513"/>
              <a:ext cx="88900" cy="33338"/>
            </a:xfrm>
            <a:custGeom>
              <a:avLst/>
              <a:gdLst/>
              <a:ahLst/>
              <a:cxnLst>
                <a:cxn ang="0">
                  <a:pos x="0" y="21"/>
                </a:cxn>
                <a:cxn ang="0">
                  <a:pos x="0" y="0"/>
                </a:cxn>
                <a:cxn ang="0">
                  <a:pos x="56" y="0"/>
                </a:cxn>
              </a:cxnLst>
              <a:rect l="0" t="0" r="r" b="b"/>
              <a:pathLst>
                <a:path w="56" h="21">
                  <a:moveTo>
                    <a:pt x="0" y="21"/>
                  </a:moveTo>
                  <a:lnTo>
                    <a:pt x="0" y="0"/>
                  </a:lnTo>
                  <a:lnTo>
                    <a:pt x="56"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38" name="Rectangle 363"/>
            <p:cNvSpPr>
              <a:spLocks noChangeArrowheads="1"/>
            </p:cNvSpPr>
            <p:nvPr/>
          </p:nvSpPr>
          <p:spPr bwMode="auto">
            <a:xfrm>
              <a:off x="3573463" y="4006850"/>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CBB52</a:t>
              </a:r>
              <a:endParaRPr kumimoji="0" lang="fr-FR" sz="300" b="0" i="0" u="none" strike="noStrike" cap="none" normalizeH="0" baseline="0" smtClean="0">
                <a:ln>
                  <a:noFill/>
                </a:ln>
                <a:solidFill>
                  <a:schemeClr val="tx1"/>
                </a:solidFill>
                <a:effectLst/>
                <a:latin typeface="Arial" pitchFamily="34" charset="0"/>
              </a:endParaRPr>
            </a:p>
          </p:txBody>
        </p:sp>
        <p:sp>
          <p:nvSpPr>
            <p:cNvPr id="539" name="Freeform 364"/>
            <p:cNvSpPr>
              <a:spLocks/>
            </p:cNvSpPr>
            <p:nvPr/>
          </p:nvSpPr>
          <p:spPr bwMode="auto">
            <a:xfrm>
              <a:off x="3522663" y="4025900"/>
              <a:ext cx="49213" cy="15875"/>
            </a:xfrm>
            <a:custGeom>
              <a:avLst/>
              <a:gdLst/>
              <a:ahLst/>
              <a:cxnLst>
                <a:cxn ang="0">
                  <a:pos x="0" y="10"/>
                </a:cxn>
                <a:cxn ang="0">
                  <a:pos x="0" y="0"/>
                </a:cxn>
                <a:cxn ang="0">
                  <a:pos x="31" y="0"/>
                </a:cxn>
              </a:cxnLst>
              <a:rect l="0" t="0" r="r" b="b"/>
              <a:pathLst>
                <a:path w="31" h="10">
                  <a:moveTo>
                    <a:pt x="0" y="10"/>
                  </a:moveTo>
                  <a:lnTo>
                    <a:pt x="0" y="0"/>
                  </a:lnTo>
                  <a:lnTo>
                    <a:pt x="3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40" name="Rectangle 365"/>
            <p:cNvSpPr>
              <a:spLocks noChangeArrowheads="1"/>
            </p:cNvSpPr>
            <p:nvPr/>
          </p:nvSpPr>
          <p:spPr bwMode="auto">
            <a:xfrm>
              <a:off x="3575051" y="4041775"/>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CBB01</a:t>
              </a:r>
              <a:endParaRPr kumimoji="0" lang="fr-FR" sz="300" b="0" i="0" u="none" strike="noStrike" cap="none" normalizeH="0" baseline="0" smtClean="0">
                <a:ln>
                  <a:noFill/>
                </a:ln>
                <a:solidFill>
                  <a:schemeClr val="tx1"/>
                </a:solidFill>
                <a:effectLst/>
                <a:latin typeface="Arial" pitchFamily="34" charset="0"/>
              </a:endParaRPr>
            </a:p>
          </p:txBody>
        </p:sp>
        <p:sp>
          <p:nvSpPr>
            <p:cNvPr id="541" name="Freeform 366"/>
            <p:cNvSpPr>
              <a:spLocks/>
            </p:cNvSpPr>
            <p:nvPr/>
          </p:nvSpPr>
          <p:spPr bwMode="auto">
            <a:xfrm>
              <a:off x="3522663" y="4046538"/>
              <a:ext cx="49213" cy="14288"/>
            </a:xfrm>
            <a:custGeom>
              <a:avLst/>
              <a:gdLst/>
              <a:ahLst/>
              <a:cxnLst>
                <a:cxn ang="0">
                  <a:pos x="0" y="0"/>
                </a:cxn>
                <a:cxn ang="0">
                  <a:pos x="0" y="9"/>
                </a:cxn>
                <a:cxn ang="0">
                  <a:pos x="31" y="9"/>
                </a:cxn>
              </a:cxnLst>
              <a:rect l="0" t="0" r="r" b="b"/>
              <a:pathLst>
                <a:path w="31" h="9">
                  <a:moveTo>
                    <a:pt x="0" y="0"/>
                  </a:moveTo>
                  <a:lnTo>
                    <a:pt x="0" y="9"/>
                  </a:lnTo>
                  <a:lnTo>
                    <a:pt x="31"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42" name="Freeform 367"/>
            <p:cNvSpPr>
              <a:spLocks/>
            </p:cNvSpPr>
            <p:nvPr/>
          </p:nvSpPr>
          <p:spPr bwMode="auto">
            <a:xfrm>
              <a:off x="3479801" y="4010025"/>
              <a:ext cx="42863" cy="33338"/>
            </a:xfrm>
            <a:custGeom>
              <a:avLst/>
              <a:gdLst/>
              <a:ahLst/>
              <a:cxnLst>
                <a:cxn ang="0">
                  <a:pos x="0" y="0"/>
                </a:cxn>
                <a:cxn ang="0">
                  <a:pos x="0" y="21"/>
                </a:cxn>
                <a:cxn ang="0">
                  <a:pos x="27" y="21"/>
                </a:cxn>
              </a:cxnLst>
              <a:rect l="0" t="0" r="r" b="b"/>
              <a:pathLst>
                <a:path w="27" h="21">
                  <a:moveTo>
                    <a:pt x="0" y="0"/>
                  </a:moveTo>
                  <a:lnTo>
                    <a:pt x="0" y="21"/>
                  </a:lnTo>
                  <a:lnTo>
                    <a:pt x="27" y="21"/>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43" name="Freeform 368"/>
            <p:cNvSpPr>
              <a:spLocks/>
            </p:cNvSpPr>
            <p:nvPr/>
          </p:nvSpPr>
          <p:spPr bwMode="auto">
            <a:xfrm>
              <a:off x="3222626" y="4008438"/>
              <a:ext cx="257175" cy="50800"/>
            </a:xfrm>
            <a:custGeom>
              <a:avLst/>
              <a:gdLst/>
              <a:ahLst/>
              <a:cxnLst>
                <a:cxn ang="0">
                  <a:pos x="0" y="32"/>
                </a:cxn>
                <a:cxn ang="0">
                  <a:pos x="0" y="0"/>
                </a:cxn>
                <a:cxn ang="0">
                  <a:pos x="162" y="0"/>
                </a:cxn>
              </a:cxnLst>
              <a:rect l="0" t="0" r="r" b="b"/>
              <a:pathLst>
                <a:path w="162" h="32">
                  <a:moveTo>
                    <a:pt x="0" y="32"/>
                  </a:moveTo>
                  <a:lnTo>
                    <a:pt x="0" y="0"/>
                  </a:lnTo>
                  <a:lnTo>
                    <a:pt x="16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44" name="Rectangle 369"/>
            <p:cNvSpPr>
              <a:spLocks noChangeArrowheads="1"/>
            </p:cNvSpPr>
            <p:nvPr/>
          </p:nvSpPr>
          <p:spPr bwMode="auto">
            <a:xfrm>
              <a:off x="3544888" y="4076700"/>
              <a:ext cx="14325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P5</a:t>
              </a:r>
              <a:endParaRPr kumimoji="0" lang="fr-FR" sz="300" b="0" i="0" u="none" strike="noStrike" cap="none" normalizeH="0" baseline="0" smtClean="0">
                <a:ln>
                  <a:noFill/>
                </a:ln>
                <a:solidFill>
                  <a:schemeClr val="tx1"/>
                </a:solidFill>
                <a:effectLst/>
                <a:latin typeface="Arial" pitchFamily="34" charset="0"/>
              </a:endParaRPr>
            </a:p>
          </p:txBody>
        </p:sp>
        <p:sp>
          <p:nvSpPr>
            <p:cNvPr id="545" name="Freeform 370"/>
            <p:cNvSpPr>
              <a:spLocks/>
            </p:cNvSpPr>
            <p:nvPr/>
          </p:nvSpPr>
          <p:spPr bwMode="auto">
            <a:xfrm>
              <a:off x="3492501" y="4097338"/>
              <a:ext cx="49213" cy="14288"/>
            </a:xfrm>
            <a:custGeom>
              <a:avLst/>
              <a:gdLst/>
              <a:ahLst/>
              <a:cxnLst>
                <a:cxn ang="0">
                  <a:pos x="0" y="9"/>
                </a:cxn>
                <a:cxn ang="0">
                  <a:pos x="0" y="0"/>
                </a:cxn>
                <a:cxn ang="0">
                  <a:pos x="31" y="0"/>
                </a:cxn>
              </a:cxnLst>
              <a:rect l="0" t="0" r="r" b="b"/>
              <a:pathLst>
                <a:path w="31" h="9">
                  <a:moveTo>
                    <a:pt x="0" y="9"/>
                  </a:moveTo>
                  <a:lnTo>
                    <a:pt x="0" y="0"/>
                  </a:lnTo>
                  <a:lnTo>
                    <a:pt x="3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46" name="Rectangle 371"/>
            <p:cNvSpPr>
              <a:spLocks noChangeArrowheads="1"/>
            </p:cNvSpPr>
            <p:nvPr/>
          </p:nvSpPr>
          <p:spPr bwMode="auto">
            <a:xfrm>
              <a:off x="3543301" y="4111625"/>
              <a:ext cx="14325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P3</a:t>
              </a:r>
              <a:endParaRPr kumimoji="0" lang="fr-FR" sz="300" b="0" i="0" u="none" strike="noStrike" cap="none" normalizeH="0" baseline="0" smtClean="0">
                <a:ln>
                  <a:noFill/>
                </a:ln>
                <a:solidFill>
                  <a:schemeClr val="tx1"/>
                </a:solidFill>
                <a:effectLst/>
                <a:latin typeface="Arial" pitchFamily="34" charset="0"/>
              </a:endParaRPr>
            </a:p>
          </p:txBody>
        </p:sp>
        <p:sp>
          <p:nvSpPr>
            <p:cNvPr id="547" name="Freeform 372"/>
            <p:cNvSpPr>
              <a:spLocks/>
            </p:cNvSpPr>
            <p:nvPr/>
          </p:nvSpPr>
          <p:spPr bwMode="auto">
            <a:xfrm>
              <a:off x="3492501" y="4116388"/>
              <a:ext cx="49213" cy="15875"/>
            </a:xfrm>
            <a:custGeom>
              <a:avLst/>
              <a:gdLst/>
              <a:ahLst/>
              <a:cxnLst>
                <a:cxn ang="0">
                  <a:pos x="0" y="0"/>
                </a:cxn>
                <a:cxn ang="0">
                  <a:pos x="0" y="10"/>
                </a:cxn>
                <a:cxn ang="0">
                  <a:pos x="31" y="10"/>
                </a:cxn>
              </a:cxnLst>
              <a:rect l="0" t="0" r="r" b="b"/>
              <a:pathLst>
                <a:path w="31" h="10">
                  <a:moveTo>
                    <a:pt x="0" y="0"/>
                  </a:moveTo>
                  <a:lnTo>
                    <a:pt x="0" y="10"/>
                  </a:lnTo>
                  <a:lnTo>
                    <a:pt x="31"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48" name="Freeform 373"/>
            <p:cNvSpPr>
              <a:spLocks/>
            </p:cNvSpPr>
            <p:nvPr/>
          </p:nvSpPr>
          <p:spPr bwMode="auto">
            <a:xfrm>
              <a:off x="3222626" y="4064000"/>
              <a:ext cx="269875" cy="50800"/>
            </a:xfrm>
            <a:custGeom>
              <a:avLst/>
              <a:gdLst/>
              <a:ahLst/>
              <a:cxnLst>
                <a:cxn ang="0">
                  <a:pos x="0" y="0"/>
                </a:cxn>
                <a:cxn ang="0">
                  <a:pos x="0" y="32"/>
                </a:cxn>
                <a:cxn ang="0">
                  <a:pos x="170" y="32"/>
                </a:cxn>
              </a:cxnLst>
              <a:rect l="0" t="0" r="r" b="b"/>
              <a:pathLst>
                <a:path w="170" h="32">
                  <a:moveTo>
                    <a:pt x="0" y="0"/>
                  </a:moveTo>
                  <a:lnTo>
                    <a:pt x="0" y="32"/>
                  </a:lnTo>
                  <a:lnTo>
                    <a:pt x="170" y="32"/>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49" name="Freeform 374"/>
            <p:cNvSpPr>
              <a:spLocks/>
            </p:cNvSpPr>
            <p:nvPr/>
          </p:nvSpPr>
          <p:spPr bwMode="auto">
            <a:xfrm>
              <a:off x="3148013" y="4060825"/>
              <a:ext cx="74613" cy="50800"/>
            </a:xfrm>
            <a:custGeom>
              <a:avLst/>
              <a:gdLst/>
              <a:ahLst/>
              <a:cxnLst>
                <a:cxn ang="0">
                  <a:pos x="0" y="32"/>
                </a:cxn>
                <a:cxn ang="0">
                  <a:pos x="0" y="0"/>
                </a:cxn>
                <a:cxn ang="0">
                  <a:pos x="47" y="0"/>
                </a:cxn>
              </a:cxnLst>
              <a:rect l="0" t="0" r="r" b="b"/>
              <a:pathLst>
                <a:path w="47" h="32">
                  <a:moveTo>
                    <a:pt x="0" y="32"/>
                  </a:moveTo>
                  <a:lnTo>
                    <a:pt x="0" y="0"/>
                  </a:lnTo>
                  <a:lnTo>
                    <a:pt x="47"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50" name="Rectangle 375"/>
            <p:cNvSpPr>
              <a:spLocks noChangeArrowheads="1"/>
            </p:cNvSpPr>
            <p:nvPr/>
          </p:nvSpPr>
          <p:spPr bwMode="auto">
            <a:xfrm>
              <a:off x="3590926" y="4148138"/>
              <a:ext cx="17462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2Val.Cal</a:t>
              </a:r>
              <a:endParaRPr kumimoji="0" lang="fr-FR" sz="300" b="0" i="0" u="none" strike="noStrike" cap="none" normalizeH="0" baseline="0" smtClean="0">
                <a:ln>
                  <a:noFill/>
                </a:ln>
                <a:solidFill>
                  <a:schemeClr val="tx1"/>
                </a:solidFill>
                <a:effectLst/>
                <a:latin typeface="Arial" pitchFamily="34" charset="0"/>
              </a:endParaRPr>
            </a:p>
          </p:txBody>
        </p:sp>
        <p:sp>
          <p:nvSpPr>
            <p:cNvPr id="551" name="Freeform 376"/>
            <p:cNvSpPr>
              <a:spLocks/>
            </p:cNvSpPr>
            <p:nvPr/>
          </p:nvSpPr>
          <p:spPr bwMode="auto">
            <a:xfrm>
              <a:off x="3148013" y="4116388"/>
              <a:ext cx="441325" cy="50800"/>
            </a:xfrm>
            <a:custGeom>
              <a:avLst/>
              <a:gdLst/>
              <a:ahLst/>
              <a:cxnLst>
                <a:cxn ang="0">
                  <a:pos x="0" y="0"/>
                </a:cxn>
                <a:cxn ang="0">
                  <a:pos x="0" y="32"/>
                </a:cxn>
                <a:cxn ang="0">
                  <a:pos x="278" y="32"/>
                </a:cxn>
              </a:cxnLst>
              <a:rect l="0" t="0" r="r" b="b"/>
              <a:pathLst>
                <a:path w="278" h="32">
                  <a:moveTo>
                    <a:pt x="0" y="0"/>
                  </a:moveTo>
                  <a:lnTo>
                    <a:pt x="0" y="32"/>
                  </a:lnTo>
                  <a:lnTo>
                    <a:pt x="278" y="32"/>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52" name="Freeform 377"/>
            <p:cNvSpPr>
              <a:spLocks/>
            </p:cNvSpPr>
            <p:nvPr/>
          </p:nvSpPr>
          <p:spPr bwMode="auto">
            <a:xfrm>
              <a:off x="3036888" y="4114800"/>
              <a:ext cx="111125" cy="49213"/>
            </a:xfrm>
            <a:custGeom>
              <a:avLst/>
              <a:gdLst/>
              <a:ahLst/>
              <a:cxnLst>
                <a:cxn ang="0">
                  <a:pos x="0" y="31"/>
                </a:cxn>
                <a:cxn ang="0">
                  <a:pos x="0" y="0"/>
                </a:cxn>
                <a:cxn ang="0">
                  <a:pos x="70" y="0"/>
                </a:cxn>
              </a:cxnLst>
              <a:rect l="0" t="0" r="r" b="b"/>
              <a:pathLst>
                <a:path w="70" h="31">
                  <a:moveTo>
                    <a:pt x="0" y="31"/>
                  </a:moveTo>
                  <a:lnTo>
                    <a:pt x="0" y="0"/>
                  </a:lnTo>
                  <a:lnTo>
                    <a:pt x="70"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53" name="Rectangle 378"/>
            <p:cNvSpPr>
              <a:spLocks noChangeArrowheads="1"/>
            </p:cNvSpPr>
            <p:nvPr/>
          </p:nvSpPr>
          <p:spPr bwMode="auto">
            <a:xfrm>
              <a:off x="3552826" y="4183063"/>
              <a:ext cx="16467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Eg25</a:t>
              </a:r>
              <a:endParaRPr kumimoji="0" lang="fr-FR" sz="300" b="0" i="0" u="none" strike="noStrike" cap="none" normalizeH="0" baseline="0" smtClean="0">
                <a:ln>
                  <a:noFill/>
                </a:ln>
                <a:solidFill>
                  <a:schemeClr val="tx1"/>
                </a:solidFill>
                <a:effectLst/>
                <a:latin typeface="Arial" pitchFamily="34" charset="0"/>
              </a:endParaRPr>
            </a:p>
          </p:txBody>
        </p:sp>
        <p:sp>
          <p:nvSpPr>
            <p:cNvPr id="554" name="Freeform 379"/>
            <p:cNvSpPr>
              <a:spLocks/>
            </p:cNvSpPr>
            <p:nvPr/>
          </p:nvSpPr>
          <p:spPr bwMode="auto">
            <a:xfrm>
              <a:off x="3094038" y="4202113"/>
              <a:ext cx="457200" cy="15875"/>
            </a:xfrm>
            <a:custGeom>
              <a:avLst/>
              <a:gdLst/>
              <a:ahLst/>
              <a:cxnLst>
                <a:cxn ang="0">
                  <a:pos x="0" y="10"/>
                </a:cxn>
                <a:cxn ang="0">
                  <a:pos x="0" y="0"/>
                </a:cxn>
                <a:cxn ang="0">
                  <a:pos x="288" y="0"/>
                </a:cxn>
              </a:cxnLst>
              <a:rect l="0" t="0" r="r" b="b"/>
              <a:pathLst>
                <a:path w="288" h="10">
                  <a:moveTo>
                    <a:pt x="0" y="10"/>
                  </a:moveTo>
                  <a:lnTo>
                    <a:pt x="0" y="0"/>
                  </a:lnTo>
                  <a:lnTo>
                    <a:pt x="288"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55" name="Rectangle 380"/>
            <p:cNvSpPr>
              <a:spLocks noChangeArrowheads="1"/>
            </p:cNvSpPr>
            <p:nvPr/>
          </p:nvSpPr>
          <p:spPr bwMode="auto">
            <a:xfrm>
              <a:off x="3498851" y="4217988"/>
              <a:ext cx="17111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10402</a:t>
              </a:r>
              <a:endParaRPr kumimoji="0" lang="fr-FR" sz="300" b="0" i="0" u="none" strike="noStrike" cap="none" normalizeH="0" baseline="0" smtClean="0">
                <a:ln>
                  <a:noFill/>
                </a:ln>
                <a:solidFill>
                  <a:schemeClr val="tx1"/>
                </a:solidFill>
                <a:effectLst/>
                <a:latin typeface="Arial" pitchFamily="34" charset="0"/>
              </a:endParaRPr>
            </a:p>
          </p:txBody>
        </p:sp>
        <p:sp>
          <p:nvSpPr>
            <p:cNvPr id="556" name="Freeform 381"/>
            <p:cNvSpPr>
              <a:spLocks/>
            </p:cNvSpPr>
            <p:nvPr/>
          </p:nvSpPr>
          <p:spPr bwMode="auto">
            <a:xfrm>
              <a:off x="3094038" y="4222750"/>
              <a:ext cx="403225" cy="14288"/>
            </a:xfrm>
            <a:custGeom>
              <a:avLst/>
              <a:gdLst/>
              <a:ahLst/>
              <a:cxnLst>
                <a:cxn ang="0">
                  <a:pos x="0" y="0"/>
                </a:cxn>
                <a:cxn ang="0">
                  <a:pos x="0" y="9"/>
                </a:cxn>
                <a:cxn ang="0">
                  <a:pos x="254" y="9"/>
                </a:cxn>
              </a:cxnLst>
              <a:rect l="0" t="0" r="r" b="b"/>
              <a:pathLst>
                <a:path w="254" h="9">
                  <a:moveTo>
                    <a:pt x="0" y="0"/>
                  </a:moveTo>
                  <a:lnTo>
                    <a:pt x="0" y="9"/>
                  </a:lnTo>
                  <a:lnTo>
                    <a:pt x="254" y="9"/>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57" name="Line 382"/>
            <p:cNvSpPr>
              <a:spLocks noChangeShapeType="1"/>
            </p:cNvSpPr>
            <p:nvPr/>
          </p:nvSpPr>
          <p:spPr bwMode="auto">
            <a:xfrm>
              <a:off x="3040063" y="4219575"/>
              <a:ext cx="53975"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58" name="Line 383"/>
            <p:cNvSpPr>
              <a:spLocks noChangeShapeType="1"/>
            </p:cNvSpPr>
            <p:nvPr/>
          </p:nvSpPr>
          <p:spPr bwMode="auto">
            <a:xfrm>
              <a:off x="3036888" y="4168775"/>
              <a:ext cx="1588" cy="5080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59" name="Freeform 384"/>
            <p:cNvSpPr>
              <a:spLocks/>
            </p:cNvSpPr>
            <p:nvPr/>
          </p:nvSpPr>
          <p:spPr bwMode="auto">
            <a:xfrm>
              <a:off x="2943226" y="4167188"/>
              <a:ext cx="93663" cy="76200"/>
            </a:xfrm>
            <a:custGeom>
              <a:avLst/>
              <a:gdLst/>
              <a:ahLst/>
              <a:cxnLst>
                <a:cxn ang="0">
                  <a:pos x="0" y="48"/>
                </a:cxn>
                <a:cxn ang="0">
                  <a:pos x="0" y="0"/>
                </a:cxn>
                <a:cxn ang="0">
                  <a:pos x="59" y="0"/>
                </a:cxn>
              </a:cxnLst>
              <a:rect l="0" t="0" r="r" b="b"/>
              <a:pathLst>
                <a:path w="59" h="48">
                  <a:moveTo>
                    <a:pt x="0" y="48"/>
                  </a:moveTo>
                  <a:lnTo>
                    <a:pt x="0" y="0"/>
                  </a:lnTo>
                  <a:lnTo>
                    <a:pt x="59"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60" name="Rectangle 385"/>
            <p:cNvSpPr>
              <a:spLocks noChangeArrowheads="1"/>
            </p:cNvSpPr>
            <p:nvPr/>
          </p:nvSpPr>
          <p:spPr bwMode="auto">
            <a:xfrm>
              <a:off x="3532188" y="4252913"/>
              <a:ext cx="18815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CBD55</a:t>
              </a:r>
              <a:endParaRPr kumimoji="0" lang="fr-FR" sz="300" b="0" i="0" u="none" strike="noStrike" cap="none" normalizeH="0" baseline="0" smtClean="0">
                <a:ln>
                  <a:noFill/>
                </a:ln>
                <a:solidFill>
                  <a:schemeClr val="tx1"/>
                </a:solidFill>
                <a:effectLst/>
                <a:latin typeface="Arial" pitchFamily="34" charset="0"/>
              </a:endParaRPr>
            </a:p>
          </p:txBody>
        </p:sp>
        <p:sp>
          <p:nvSpPr>
            <p:cNvPr id="561" name="Freeform 386"/>
            <p:cNvSpPr>
              <a:spLocks/>
            </p:cNvSpPr>
            <p:nvPr/>
          </p:nvSpPr>
          <p:spPr bwMode="auto">
            <a:xfrm>
              <a:off x="2960688" y="4273550"/>
              <a:ext cx="568325" cy="50800"/>
            </a:xfrm>
            <a:custGeom>
              <a:avLst/>
              <a:gdLst/>
              <a:ahLst/>
              <a:cxnLst>
                <a:cxn ang="0">
                  <a:pos x="0" y="32"/>
                </a:cxn>
                <a:cxn ang="0">
                  <a:pos x="0" y="0"/>
                </a:cxn>
                <a:cxn ang="0">
                  <a:pos x="358" y="0"/>
                </a:cxn>
              </a:cxnLst>
              <a:rect l="0" t="0" r="r" b="b"/>
              <a:pathLst>
                <a:path w="358" h="32">
                  <a:moveTo>
                    <a:pt x="0" y="32"/>
                  </a:moveTo>
                  <a:lnTo>
                    <a:pt x="0" y="0"/>
                  </a:lnTo>
                  <a:lnTo>
                    <a:pt x="358"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62" name="Rectangle 387"/>
            <p:cNvSpPr>
              <a:spLocks noChangeArrowheads="1"/>
            </p:cNvSpPr>
            <p:nvPr/>
          </p:nvSpPr>
          <p:spPr bwMode="auto">
            <a:xfrm>
              <a:off x="3508376" y="4287838"/>
              <a:ext cx="18815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CBC01</a:t>
              </a:r>
              <a:endParaRPr kumimoji="0" lang="fr-FR" sz="300" b="0" i="0" u="none" strike="noStrike" cap="none" normalizeH="0" baseline="0" smtClean="0">
                <a:ln>
                  <a:noFill/>
                </a:ln>
                <a:solidFill>
                  <a:schemeClr val="tx1"/>
                </a:solidFill>
                <a:effectLst/>
                <a:latin typeface="Arial" pitchFamily="34" charset="0"/>
              </a:endParaRPr>
            </a:p>
          </p:txBody>
        </p:sp>
        <p:sp>
          <p:nvSpPr>
            <p:cNvPr id="563" name="Freeform 388"/>
            <p:cNvSpPr>
              <a:spLocks/>
            </p:cNvSpPr>
            <p:nvPr/>
          </p:nvSpPr>
          <p:spPr bwMode="auto">
            <a:xfrm>
              <a:off x="3154363" y="4308475"/>
              <a:ext cx="350838" cy="14288"/>
            </a:xfrm>
            <a:custGeom>
              <a:avLst/>
              <a:gdLst/>
              <a:ahLst/>
              <a:cxnLst>
                <a:cxn ang="0">
                  <a:pos x="0" y="9"/>
                </a:cxn>
                <a:cxn ang="0">
                  <a:pos x="0" y="0"/>
                </a:cxn>
                <a:cxn ang="0">
                  <a:pos x="221" y="0"/>
                </a:cxn>
              </a:cxnLst>
              <a:rect l="0" t="0" r="r" b="b"/>
              <a:pathLst>
                <a:path w="221" h="9">
                  <a:moveTo>
                    <a:pt x="0" y="9"/>
                  </a:moveTo>
                  <a:lnTo>
                    <a:pt x="0" y="0"/>
                  </a:lnTo>
                  <a:lnTo>
                    <a:pt x="22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64" name="Rectangle 389"/>
            <p:cNvSpPr>
              <a:spLocks noChangeArrowheads="1"/>
            </p:cNvSpPr>
            <p:nvPr/>
          </p:nvSpPr>
          <p:spPr bwMode="auto">
            <a:xfrm>
              <a:off x="3548063" y="4324350"/>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CBE51</a:t>
              </a:r>
              <a:endParaRPr kumimoji="0" lang="fr-FR" sz="300" b="0" i="0" u="none" strike="noStrike" cap="none" normalizeH="0" baseline="0" smtClean="0">
                <a:ln>
                  <a:noFill/>
                </a:ln>
                <a:solidFill>
                  <a:schemeClr val="tx1"/>
                </a:solidFill>
                <a:effectLst/>
                <a:latin typeface="Arial" pitchFamily="34" charset="0"/>
              </a:endParaRPr>
            </a:p>
          </p:txBody>
        </p:sp>
        <p:sp>
          <p:nvSpPr>
            <p:cNvPr id="565" name="Freeform 390"/>
            <p:cNvSpPr>
              <a:spLocks/>
            </p:cNvSpPr>
            <p:nvPr/>
          </p:nvSpPr>
          <p:spPr bwMode="auto">
            <a:xfrm>
              <a:off x="3154363" y="4327525"/>
              <a:ext cx="392113" cy="15875"/>
            </a:xfrm>
            <a:custGeom>
              <a:avLst/>
              <a:gdLst/>
              <a:ahLst/>
              <a:cxnLst>
                <a:cxn ang="0">
                  <a:pos x="0" y="0"/>
                </a:cxn>
                <a:cxn ang="0">
                  <a:pos x="0" y="10"/>
                </a:cxn>
                <a:cxn ang="0">
                  <a:pos x="247" y="10"/>
                </a:cxn>
              </a:cxnLst>
              <a:rect l="0" t="0" r="r" b="b"/>
              <a:pathLst>
                <a:path w="247" h="10">
                  <a:moveTo>
                    <a:pt x="0" y="0"/>
                  </a:moveTo>
                  <a:lnTo>
                    <a:pt x="0" y="10"/>
                  </a:lnTo>
                  <a:lnTo>
                    <a:pt x="247"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66" name="Freeform 391"/>
            <p:cNvSpPr>
              <a:spLocks/>
            </p:cNvSpPr>
            <p:nvPr/>
          </p:nvSpPr>
          <p:spPr bwMode="auto">
            <a:xfrm>
              <a:off x="3130551" y="4325938"/>
              <a:ext cx="23813" cy="52388"/>
            </a:xfrm>
            <a:custGeom>
              <a:avLst/>
              <a:gdLst/>
              <a:ahLst/>
              <a:cxnLst>
                <a:cxn ang="0">
                  <a:pos x="0" y="33"/>
                </a:cxn>
                <a:cxn ang="0">
                  <a:pos x="0" y="0"/>
                </a:cxn>
                <a:cxn ang="0">
                  <a:pos x="15" y="0"/>
                </a:cxn>
              </a:cxnLst>
              <a:rect l="0" t="0" r="r" b="b"/>
              <a:pathLst>
                <a:path w="15" h="33">
                  <a:moveTo>
                    <a:pt x="0" y="33"/>
                  </a:moveTo>
                  <a:lnTo>
                    <a:pt x="0" y="0"/>
                  </a:lnTo>
                  <a:lnTo>
                    <a:pt x="15"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67" name="Rectangle 392"/>
            <p:cNvSpPr>
              <a:spLocks noChangeArrowheads="1"/>
            </p:cNvSpPr>
            <p:nvPr/>
          </p:nvSpPr>
          <p:spPr bwMode="auto">
            <a:xfrm>
              <a:off x="3548063" y="4359275"/>
              <a:ext cx="18815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CBD05</a:t>
              </a:r>
              <a:endParaRPr kumimoji="0" lang="fr-FR" sz="300" b="0" i="0" u="none" strike="noStrike" cap="none" normalizeH="0" baseline="0" smtClean="0">
                <a:ln>
                  <a:noFill/>
                </a:ln>
                <a:solidFill>
                  <a:schemeClr val="tx1"/>
                </a:solidFill>
                <a:effectLst/>
                <a:latin typeface="Arial" pitchFamily="34" charset="0"/>
              </a:endParaRPr>
            </a:p>
          </p:txBody>
        </p:sp>
        <p:sp>
          <p:nvSpPr>
            <p:cNvPr id="568" name="Freeform 393"/>
            <p:cNvSpPr>
              <a:spLocks/>
            </p:cNvSpPr>
            <p:nvPr/>
          </p:nvSpPr>
          <p:spPr bwMode="auto">
            <a:xfrm>
              <a:off x="3314701" y="4378325"/>
              <a:ext cx="231775" cy="15875"/>
            </a:xfrm>
            <a:custGeom>
              <a:avLst/>
              <a:gdLst/>
              <a:ahLst/>
              <a:cxnLst>
                <a:cxn ang="0">
                  <a:pos x="0" y="10"/>
                </a:cxn>
                <a:cxn ang="0">
                  <a:pos x="0" y="0"/>
                </a:cxn>
                <a:cxn ang="0">
                  <a:pos x="146" y="0"/>
                </a:cxn>
              </a:cxnLst>
              <a:rect l="0" t="0" r="r" b="b"/>
              <a:pathLst>
                <a:path w="146" h="10">
                  <a:moveTo>
                    <a:pt x="0" y="10"/>
                  </a:moveTo>
                  <a:lnTo>
                    <a:pt x="0" y="0"/>
                  </a:lnTo>
                  <a:lnTo>
                    <a:pt x="146"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69" name="Rectangle 394"/>
            <p:cNvSpPr>
              <a:spLocks noChangeArrowheads="1"/>
            </p:cNvSpPr>
            <p:nvPr/>
          </p:nvSpPr>
          <p:spPr bwMode="auto">
            <a:xfrm>
              <a:off x="3554413" y="4394200"/>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CBA14</a:t>
              </a:r>
              <a:endParaRPr kumimoji="0" lang="fr-FR" sz="300" b="0" i="0" u="none" strike="noStrike" cap="none" normalizeH="0" baseline="0" smtClean="0">
                <a:ln>
                  <a:noFill/>
                </a:ln>
                <a:solidFill>
                  <a:schemeClr val="tx1"/>
                </a:solidFill>
                <a:effectLst/>
                <a:latin typeface="Arial" pitchFamily="34" charset="0"/>
              </a:endParaRPr>
            </a:p>
          </p:txBody>
        </p:sp>
        <p:sp>
          <p:nvSpPr>
            <p:cNvPr id="570" name="Freeform 395"/>
            <p:cNvSpPr>
              <a:spLocks/>
            </p:cNvSpPr>
            <p:nvPr/>
          </p:nvSpPr>
          <p:spPr bwMode="auto">
            <a:xfrm>
              <a:off x="3314701" y="4398963"/>
              <a:ext cx="236538" cy="14288"/>
            </a:xfrm>
            <a:custGeom>
              <a:avLst/>
              <a:gdLst/>
              <a:ahLst/>
              <a:cxnLst>
                <a:cxn ang="0">
                  <a:pos x="0" y="0"/>
                </a:cxn>
                <a:cxn ang="0">
                  <a:pos x="0" y="9"/>
                </a:cxn>
                <a:cxn ang="0">
                  <a:pos x="149" y="9"/>
                </a:cxn>
              </a:cxnLst>
              <a:rect l="0" t="0" r="r" b="b"/>
              <a:pathLst>
                <a:path w="149" h="9">
                  <a:moveTo>
                    <a:pt x="0" y="0"/>
                  </a:moveTo>
                  <a:lnTo>
                    <a:pt x="0" y="9"/>
                  </a:lnTo>
                  <a:lnTo>
                    <a:pt x="149"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71" name="Freeform 396"/>
            <p:cNvSpPr>
              <a:spLocks/>
            </p:cNvSpPr>
            <p:nvPr/>
          </p:nvSpPr>
          <p:spPr bwMode="auto">
            <a:xfrm>
              <a:off x="3232151" y="4395788"/>
              <a:ext cx="82550" cy="38100"/>
            </a:xfrm>
            <a:custGeom>
              <a:avLst/>
              <a:gdLst/>
              <a:ahLst/>
              <a:cxnLst>
                <a:cxn ang="0">
                  <a:pos x="0" y="24"/>
                </a:cxn>
                <a:cxn ang="0">
                  <a:pos x="0" y="0"/>
                </a:cxn>
                <a:cxn ang="0">
                  <a:pos x="52" y="0"/>
                </a:cxn>
              </a:cxnLst>
              <a:rect l="0" t="0" r="r" b="b"/>
              <a:pathLst>
                <a:path w="52" h="24">
                  <a:moveTo>
                    <a:pt x="0" y="24"/>
                  </a:moveTo>
                  <a:lnTo>
                    <a:pt x="0" y="0"/>
                  </a:lnTo>
                  <a:lnTo>
                    <a:pt x="5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72" name="Rectangle 397"/>
            <p:cNvSpPr>
              <a:spLocks noChangeArrowheads="1"/>
            </p:cNvSpPr>
            <p:nvPr/>
          </p:nvSpPr>
          <p:spPr bwMode="auto">
            <a:xfrm>
              <a:off x="3543301" y="4429125"/>
              <a:ext cx="20738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MTF1097</a:t>
              </a:r>
              <a:endParaRPr kumimoji="0" lang="fr-FR" sz="300" b="0" i="0" u="none" strike="noStrike" cap="none" normalizeH="0" baseline="0" smtClean="0">
                <a:ln>
                  <a:noFill/>
                </a:ln>
                <a:solidFill>
                  <a:schemeClr val="tx1"/>
                </a:solidFill>
                <a:effectLst/>
                <a:latin typeface="Arial" pitchFamily="34" charset="0"/>
              </a:endParaRPr>
            </a:p>
          </p:txBody>
        </p:sp>
        <p:sp>
          <p:nvSpPr>
            <p:cNvPr id="573" name="Freeform 398"/>
            <p:cNvSpPr>
              <a:spLocks/>
            </p:cNvSpPr>
            <p:nvPr/>
          </p:nvSpPr>
          <p:spPr bwMode="auto">
            <a:xfrm>
              <a:off x="3354388" y="4449763"/>
              <a:ext cx="187325" cy="23813"/>
            </a:xfrm>
            <a:custGeom>
              <a:avLst/>
              <a:gdLst/>
              <a:ahLst/>
              <a:cxnLst>
                <a:cxn ang="0">
                  <a:pos x="0" y="15"/>
                </a:cxn>
                <a:cxn ang="0">
                  <a:pos x="0" y="0"/>
                </a:cxn>
                <a:cxn ang="0">
                  <a:pos x="118" y="0"/>
                </a:cxn>
              </a:cxnLst>
              <a:rect l="0" t="0" r="r" b="b"/>
              <a:pathLst>
                <a:path w="118" h="15">
                  <a:moveTo>
                    <a:pt x="0" y="15"/>
                  </a:moveTo>
                  <a:lnTo>
                    <a:pt x="0" y="0"/>
                  </a:lnTo>
                  <a:lnTo>
                    <a:pt x="118"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74" name="Rectangle 399"/>
            <p:cNvSpPr>
              <a:spLocks noChangeArrowheads="1"/>
            </p:cNvSpPr>
            <p:nvPr/>
          </p:nvSpPr>
          <p:spPr bwMode="auto">
            <a:xfrm>
              <a:off x="3543301" y="4464050"/>
              <a:ext cx="188152"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CBD04</a:t>
              </a:r>
              <a:endParaRPr kumimoji="0" lang="fr-FR" sz="300" b="0" i="0" u="none" strike="noStrike" cap="none" normalizeH="0" baseline="0" smtClean="0">
                <a:ln>
                  <a:noFill/>
                </a:ln>
                <a:solidFill>
                  <a:schemeClr val="tx1"/>
                </a:solidFill>
                <a:effectLst/>
                <a:latin typeface="Arial" pitchFamily="34" charset="0"/>
              </a:endParaRPr>
            </a:p>
          </p:txBody>
        </p:sp>
        <p:sp>
          <p:nvSpPr>
            <p:cNvPr id="575" name="Freeform 400"/>
            <p:cNvSpPr>
              <a:spLocks/>
            </p:cNvSpPr>
            <p:nvPr/>
          </p:nvSpPr>
          <p:spPr bwMode="auto">
            <a:xfrm>
              <a:off x="3449638" y="4484688"/>
              <a:ext cx="92075" cy="14288"/>
            </a:xfrm>
            <a:custGeom>
              <a:avLst/>
              <a:gdLst/>
              <a:ahLst/>
              <a:cxnLst>
                <a:cxn ang="0">
                  <a:pos x="0" y="9"/>
                </a:cxn>
                <a:cxn ang="0">
                  <a:pos x="0" y="0"/>
                </a:cxn>
                <a:cxn ang="0">
                  <a:pos x="58" y="0"/>
                </a:cxn>
              </a:cxnLst>
              <a:rect l="0" t="0" r="r" b="b"/>
              <a:pathLst>
                <a:path w="58" h="9">
                  <a:moveTo>
                    <a:pt x="0" y="9"/>
                  </a:moveTo>
                  <a:lnTo>
                    <a:pt x="0" y="0"/>
                  </a:lnTo>
                  <a:lnTo>
                    <a:pt x="58"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76" name="Rectangle 401"/>
            <p:cNvSpPr>
              <a:spLocks noChangeArrowheads="1"/>
            </p:cNvSpPr>
            <p:nvPr/>
          </p:nvSpPr>
          <p:spPr bwMode="auto">
            <a:xfrm>
              <a:off x="3544888" y="4500563"/>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CBE05</a:t>
              </a:r>
              <a:endParaRPr kumimoji="0" lang="fr-FR" sz="300" b="0" i="0" u="none" strike="noStrike" cap="none" normalizeH="0" baseline="0" smtClean="0">
                <a:ln>
                  <a:noFill/>
                </a:ln>
                <a:solidFill>
                  <a:schemeClr val="tx1"/>
                </a:solidFill>
                <a:effectLst/>
                <a:latin typeface="Arial" pitchFamily="34" charset="0"/>
              </a:endParaRPr>
            </a:p>
          </p:txBody>
        </p:sp>
        <p:sp>
          <p:nvSpPr>
            <p:cNvPr id="577" name="Freeform 402"/>
            <p:cNvSpPr>
              <a:spLocks/>
            </p:cNvSpPr>
            <p:nvPr/>
          </p:nvSpPr>
          <p:spPr bwMode="auto">
            <a:xfrm>
              <a:off x="3449638" y="4503738"/>
              <a:ext cx="92075" cy="15875"/>
            </a:xfrm>
            <a:custGeom>
              <a:avLst/>
              <a:gdLst/>
              <a:ahLst/>
              <a:cxnLst>
                <a:cxn ang="0">
                  <a:pos x="0" y="0"/>
                </a:cxn>
                <a:cxn ang="0">
                  <a:pos x="0" y="10"/>
                </a:cxn>
                <a:cxn ang="0">
                  <a:pos x="58" y="10"/>
                </a:cxn>
              </a:cxnLst>
              <a:rect l="0" t="0" r="r" b="b"/>
              <a:pathLst>
                <a:path w="58" h="10">
                  <a:moveTo>
                    <a:pt x="0" y="0"/>
                  </a:moveTo>
                  <a:lnTo>
                    <a:pt x="0" y="10"/>
                  </a:lnTo>
                  <a:lnTo>
                    <a:pt x="58" y="1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78" name="Freeform 403"/>
            <p:cNvSpPr>
              <a:spLocks/>
            </p:cNvSpPr>
            <p:nvPr/>
          </p:nvSpPr>
          <p:spPr bwMode="auto">
            <a:xfrm>
              <a:off x="3354388" y="4478338"/>
              <a:ext cx="95250" cy="23813"/>
            </a:xfrm>
            <a:custGeom>
              <a:avLst/>
              <a:gdLst/>
              <a:ahLst/>
              <a:cxnLst>
                <a:cxn ang="0">
                  <a:pos x="0" y="0"/>
                </a:cxn>
                <a:cxn ang="0">
                  <a:pos x="0" y="15"/>
                </a:cxn>
                <a:cxn ang="0">
                  <a:pos x="60" y="15"/>
                </a:cxn>
              </a:cxnLst>
              <a:rect l="0" t="0" r="r" b="b"/>
              <a:pathLst>
                <a:path w="60" h="15">
                  <a:moveTo>
                    <a:pt x="0" y="0"/>
                  </a:moveTo>
                  <a:lnTo>
                    <a:pt x="0" y="15"/>
                  </a:lnTo>
                  <a:lnTo>
                    <a:pt x="60" y="1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79" name="Freeform 404"/>
            <p:cNvSpPr>
              <a:spLocks/>
            </p:cNvSpPr>
            <p:nvPr/>
          </p:nvSpPr>
          <p:spPr bwMode="auto">
            <a:xfrm>
              <a:off x="3232151" y="4438650"/>
              <a:ext cx="122238" cy="36513"/>
            </a:xfrm>
            <a:custGeom>
              <a:avLst/>
              <a:gdLst/>
              <a:ahLst/>
              <a:cxnLst>
                <a:cxn ang="0">
                  <a:pos x="0" y="0"/>
                </a:cxn>
                <a:cxn ang="0">
                  <a:pos x="0" y="23"/>
                </a:cxn>
                <a:cxn ang="0">
                  <a:pos x="77" y="23"/>
                </a:cxn>
              </a:cxnLst>
              <a:rect l="0" t="0" r="r" b="b"/>
              <a:pathLst>
                <a:path w="77" h="23">
                  <a:moveTo>
                    <a:pt x="0" y="0"/>
                  </a:moveTo>
                  <a:lnTo>
                    <a:pt x="0" y="23"/>
                  </a:lnTo>
                  <a:lnTo>
                    <a:pt x="77" y="23"/>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80" name="Freeform 405"/>
            <p:cNvSpPr>
              <a:spLocks/>
            </p:cNvSpPr>
            <p:nvPr/>
          </p:nvSpPr>
          <p:spPr bwMode="auto">
            <a:xfrm>
              <a:off x="3130551" y="4383088"/>
              <a:ext cx="101600" cy="52388"/>
            </a:xfrm>
            <a:custGeom>
              <a:avLst/>
              <a:gdLst/>
              <a:ahLst/>
              <a:cxnLst>
                <a:cxn ang="0">
                  <a:pos x="0" y="0"/>
                </a:cxn>
                <a:cxn ang="0">
                  <a:pos x="0" y="33"/>
                </a:cxn>
                <a:cxn ang="0">
                  <a:pos x="64" y="33"/>
                </a:cxn>
              </a:cxnLst>
              <a:rect l="0" t="0" r="r" b="b"/>
              <a:pathLst>
                <a:path w="64" h="33">
                  <a:moveTo>
                    <a:pt x="0" y="0"/>
                  </a:moveTo>
                  <a:lnTo>
                    <a:pt x="0" y="33"/>
                  </a:lnTo>
                  <a:lnTo>
                    <a:pt x="64" y="33"/>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81" name="Freeform 407"/>
            <p:cNvSpPr>
              <a:spLocks/>
            </p:cNvSpPr>
            <p:nvPr/>
          </p:nvSpPr>
          <p:spPr bwMode="auto">
            <a:xfrm>
              <a:off x="2960688" y="4329113"/>
              <a:ext cx="169863" cy="50800"/>
            </a:xfrm>
            <a:custGeom>
              <a:avLst/>
              <a:gdLst/>
              <a:ahLst/>
              <a:cxnLst>
                <a:cxn ang="0">
                  <a:pos x="0" y="0"/>
                </a:cxn>
                <a:cxn ang="0">
                  <a:pos x="0" y="32"/>
                </a:cxn>
                <a:cxn ang="0">
                  <a:pos x="107" y="32"/>
                </a:cxn>
              </a:cxnLst>
              <a:rect l="0" t="0" r="r" b="b"/>
              <a:pathLst>
                <a:path w="107" h="32">
                  <a:moveTo>
                    <a:pt x="0" y="0"/>
                  </a:moveTo>
                  <a:lnTo>
                    <a:pt x="0" y="32"/>
                  </a:lnTo>
                  <a:lnTo>
                    <a:pt x="107" y="32"/>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82" name="Freeform 408"/>
            <p:cNvSpPr>
              <a:spLocks/>
            </p:cNvSpPr>
            <p:nvPr/>
          </p:nvSpPr>
          <p:spPr bwMode="auto">
            <a:xfrm>
              <a:off x="2943226" y="4248151"/>
              <a:ext cx="17463" cy="77788"/>
            </a:xfrm>
            <a:custGeom>
              <a:avLst/>
              <a:gdLst/>
              <a:ahLst/>
              <a:cxnLst>
                <a:cxn ang="0">
                  <a:pos x="0" y="0"/>
                </a:cxn>
                <a:cxn ang="0">
                  <a:pos x="0" y="49"/>
                </a:cxn>
                <a:cxn ang="0">
                  <a:pos x="11" y="49"/>
                </a:cxn>
              </a:cxnLst>
              <a:rect l="0" t="0" r="r" b="b"/>
              <a:pathLst>
                <a:path w="11" h="49">
                  <a:moveTo>
                    <a:pt x="0" y="0"/>
                  </a:moveTo>
                  <a:lnTo>
                    <a:pt x="0" y="49"/>
                  </a:lnTo>
                  <a:lnTo>
                    <a:pt x="11" y="4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83" name="Freeform 409"/>
            <p:cNvSpPr>
              <a:spLocks/>
            </p:cNvSpPr>
            <p:nvPr/>
          </p:nvSpPr>
          <p:spPr bwMode="auto">
            <a:xfrm>
              <a:off x="2924176" y="4246563"/>
              <a:ext cx="19050" cy="160338"/>
            </a:xfrm>
            <a:custGeom>
              <a:avLst/>
              <a:gdLst/>
              <a:ahLst/>
              <a:cxnLst>
                <a:cxn ang="0">
                  <a:pos x="0" y="101"/>
                </a:cxn>
                <a:cxn ang="0">
                  <a:pos x="0" y="0"/>
                </a:cxn>
                <a:cxn ang="0">
                  <a:pos x="12" y="0"/>
                </a:cxn>
              </a:cxnLst>
              <a:rect l="0" t="0" r="r" b="b"/>
              <a:pathLst>
                <a:path w="12" h="101">
                  <a:moveTo>
                    <a:pt x="0" y="101"/>
                  </a:moveTo>
                  <a:lnTo>
                    <a:pt x="0" y="0"/>
                  </a:lnTo>
                  <a:lnTo>
                    <a:pt x="1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84" name="Rectangle 410"/>
            <p:cNvSpPr>
              <a:spLocks noChangeArrowheads="1"/>
            </p:cNvSpPr>
            <p:nvPr/>
          </p:nvSpPr>
          <p:spPr bwMode="auto">
            <a:xfrm>
              <a:off x="3505201" y="4535488"/>
              <a:ext cx="18603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CBB04</a:t>
              </a:r>
              <a:endParaRPr kumimoji="0" lang="fr-FR" sz="300" b="0" i="0" u="none" strike="noStrike" cap="none" normalizeH="0" baseline="0" smtClean="0">
                <a:ln>
                  <a:noFill/>
                </a:ln>
                <a:solidFill>
                  <a:schemeClr val="tx1"/>
                </a:solidFill>
                <a:effectLst/>
                <a:latin typeface="Arial" pitchFamily="34" charset="0"/>
              </a:endParaRPr>
            </a:p>
          </p:txBody>
        </p:sp>
        <p:sp>
          <p:nvSpPr>
            <p:cNvPr id="585" name="Freeform 411"/>
            <p:cNvSpPr>
              <a:spLocks/>
            </p:cNvSpPr>
            <p:nvPr/>
          </p:nvSpPr>
          <p:spPr bwMode="auto">
            <a:xfrm>
              <a:off x="3309938" y="4554538"/>
              <a:ext cx="193675" cy="15875"/>
            </a:xfrm>
            <a:custGeom>
              <a:avLst/>
              <a:gdLst/>
              <a:ahLst/>
              <a:cxnLst>
                <a:cxn ang="0">
                  <a:pos x="0" y="10"/>
                </a:cxn>
                <a:cxn ang="0">
                  <a:pos x="0" y="0"/>
                </a:cxn>
                <a:cxn ang="0">
                  <a:pos x="122" y="0"/>
                </a:cxn>
              </a:cxnLst>
              <a:rect l="0" t="0" r="r" b="b"/>
              <a:pathLst>
                <a:path w="122" h="10">
                  <a:moveTo>
                    <a:pt x="0" y="10"/>
                  </a:moveTo>
                  <a:lnTo>
                    <a:pt x="0" y="0"/>
                  </a:lnTo>
                  <a:lnTo>
                    <a:pt x="122"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86" name="Rectangle 412"/>
            <p:cNvSpPr>
              <a:spLocks noChangeArrowheads="1"/>
            </p:cNvSpPr>
            <p:nvPr/>
          </p:nvSpPr>
          <p:spPr bwMode="auto">
            <a:xfrm>
              <a:off x="3517901" y="4570413"/>
              <a:ext cx="18317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CAV21</a:t>
              </a:r>
              <a:endParaRPr kumimoji="0" lang="fr-FR" sz="300" b="0" i="0" u="none" strike="noStrike" cap="none" normalizeH="0" baseline="0" smtClean="0">
                <a:ln>
                  <a:noFill/>
                </a:ln>
                <a:solidFill>
                  <a:schemeClr val="tx1"/>
                </a:solidFill>
                <a:effectLst/>
                <a:latin typeface="Arial" pitchFamily="34" charset="0"/>
              </a:endParaRPr>
            </a:p>
          </p:txBody>
        </p:sp>
        <p:sp>
          <p:nvSpPr>
            <p:cNvPr id="587" name="Freeform 413"/>
            <p:cNvSpPr>
              <a:spLocks/>
            </p:cNvSpPr>
            <p:nvPr/>
          </p:nvSpPr>
          <p:spPr bwMode="auto">
            <a:xfrm>
              <a:off x="3309938" y="4575176"/>
              <a:ext cx="206375" cy="14288"/>
            </a:xfrm>
            <a:custGeom>
              <a:avLst/>
              <a:gdLst/>
              <a:ahLst/>
              <a:cxnLst>
                <a:cxn ang="0">
                  <a:pos x="0" y="0"/>
                </a:cxn>
                <a:cxn ang="0">
                  <a:pos x="0" y="9"/>
                </a:cxn>
                <a:cxn ang="0">
                  <a:pos x="130" y="9"/>
                </a:cxn>
              </a:cxnLst>
              <a:rect l="0" t="0" r="r" b="b"/>
              <a:pathLst>
                <a:path w="130" h="9">
                  <a:moveTo>
                    <a:pt x="0" y="0"/>
                  </a:moveTo>
                  <a:lnTo>
                    <a:pt x="0" y="9"/>
                  </a:lnTo>
                  <a:lnTo>
                    <a:pt x="130" y="9"/>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88" name="Freeform 414"/>
            <p:cNvSpPr>
              <a:spLocks/>
            </p:cNvSpPr>
            <p:nvPr/>
          </p:nvSpPr>
          <p:spPr bwMode="auto">
            <a:xfrm>
              <a:off x="2924176" y="4411663"/>
              <a:ext cx="385763" cy="160338"/>
            </a:xfrm>
            <a:custGeom>
              <a:avLst/>
              <a:gdLst/>
              <a:ahLst/>
              <a:cxnLst>
                <a:cxn ang="0">
                  <a:pos x="0" y="0"/>
                </a:cxn>
                <a:cxn ang="0">
                  <a:pos x="0" y="101"/>
                </a:cxn>
                <a:cxn ang="0">
                  <a:pos x="243" y="101"/>
                </a:cxn>
              </a:cxnLst>
              <a:rect l="0" t="0" r="r" b="b"/>
              <a:pathLst>
                <a:path w="243" h="101">
                  <a:moveTo>
                    <a:pt x="0" y="0"/>
                  </a:moveTo>
                  <a:lnTo>
                    <a:pt x="0" y="101"/>
                  </a:lnTo>
                  <a:lnTo>
                    <a:pt x="243" y="101"/>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89" name="Line 415"/>
            <p:cNvSpPr>
              <a:spLocks noChangeShapeType="1"/>
            </p:cNvSpPr>
            <p:nvPr/>
          </p:nvSpPr>
          <p:spPr bwMode="auto">
            <a:xfrm>
              <a:off x="2882901" y="4408488"/>
              <a:ext cx="41275" cy="15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90" name="Rectangle 416"/>
            <p:cNvSpPr>
              <a:spLocks noChangeArrowheads="1"/>
            </p:cNvSpPr>
            <p:nvPr/>
          </p:nvSpPr>
          <p:spPr bwMode="auto">
            <a:xfrm>
              <a:off x="3540126" y="4605338"/>
              <a:ext cx="18388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cheFFA</a:t>
              </a:r>
              <a:endParaRPr kumimoji="0" lang="fr-FR" sz="300" b="0" i="0" u="none" strike="noStrike" cap="none" normalizeH="0" baseline="0" smtClean="0">
                <a:ln>
                  <a:noFill/>
                </a:ln>
                <a:solidFill>
                  <a:schemeClr val="tx1"/>
                </a:solidFill>
                <a:effectLst/>
                <a:latin typeface="Arial" pitchFamily="34" charset="0"/>
              </a:endParaRPr>
            </a:p>
          </p:txBody>
        </p:sp>
        <p:sp>
          <p:nvSpPr>
            <p:cNvPr id="591" name="Line 417"/>
            <p:cNvSpPr>
              <a:spLocks noChangeShapeType="1"/>
            </p:cNvSpPr>
            <p:nvPr/>
          </p:nvSpPr>
          <p:spPr bwMode="auto">
            <a:xfrm>
              <a:off x="2914651" y="4625976"/>
              <a:ext cx="623888"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92" name="Rectangle 418"/>
            <p:cNvSpPr>
              <a:spLocks noChangeArrowheads="1"/>
            </p:cNvSpPr>
            <p:nvPr/>
          </p:nvSpPr>
          <p:spPr bwMode="auto">
            <a:xfrm>
              <a:off x="3490913" y="4641851"/>
              <a:ext cx="17111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10418</a:t>
              </a:r>
              <a:endParaRPr kumimoji="0" lang="fr-FR" sz="300" b="0" i="0" u="none" strike="noStrike" cap="none" normalizeH="0" baseline="0" smtClean="0">
                <a:ln>
                  <a:noFill/>
                </a:ln>
                <a:solidFill>
                  <a:schemeClr val="tx1"/>
                </a:solidFill>
                <a:effectLst/>
                <a:latin typeface="Arial" pitchFamily="34" charset="0"/>
              </a:endParaRPr>
            </a:p>
          </p:txBody>
        </p:sp>
        <p:sp>
          <p:nvSpPr>
            <p:cNvPr id="593" name="Freeform 419"/>
            <p:cNvSpPr>
              <a:spLocks/>
            </p:cNvSpPr>
            <p:nvPr/>
          </p:nvSpPr>
          <p:spPr bwMode="auto">
            <a:xfrm>
              <a:off x="3144838" y="4660901"/>
              <a:ext cx="344488" cy="15875"/>
            </a:xfrm>
            <a:custGeom>
              <a:avLst/>
              <a:gdLst/>
              <a:ahLst/>
              <a:cxnLst>
                <a:cxn ang="0">
                  <a:pos x="0" y="10"/>
                </a:cxn>
                <a:cxn ang="0">
                  <a:pos x="0" y="0"/>
                </a:cxn>
                <a:cxn ang="0">
                  <a:pos x="217" y="0"/>
                </a:cxn>
              </a:cxnLst>
              <a:rect l="0" t="0" r="r" b="b"/>
              <a:pathLst>
                <a:path w="217" h="10">
                  <a:moveTo>
                    <a:pt x="0" y="10"/>
                  </a:moveTo>
                  <a:lnTo>
                    <a:pt x="0" y="0"/>
                  </a:lnTo>
                  <a:lnTo>
                    <a:pt x="217" y="0"/>
                  </a:lnTo>
                </a:path>
              </a:pathLst>
            </a:cu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94" name="Rectangle 420"/>
            <p:cNvSpPr>
              <a:spLocks noChangeArrowheads="1"/>
            </p:cNvSpPr>
            <p:nvPr/>
          </p:nvSpPr>
          <p:spPr bwMode="auto">
            <a:xfrm>
              <a:off x="3487738" y="4676776"/>
              <a:ext cx="171114"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10419</a:t>
              </a:r>
              <a:endParaRPr kumimoji="0" lang="fr-FR" sz="300" b="0" i="0" u="none" strike="noStrike" cap="none" normalizeH="0" baseline="0" smtClean="0">
                <a:ln>
                  <a:noFill/>
                </a:ln>
                <a:solidFill>
                  <a:schemeClr val="tx1"/>
                </a:solidFill>
                <a:effectLst/>
                <a:latin typeface="Arial" pitchFamily="34" charset="0"/>
              </a:endParaRPr>
            </a:p>
          </p:txBody>
        </p:sp>
        <p:sp>
          <p:nvSpPr>
            <p:cNvPr id="595" name="Freeform 421"/>
            <p:cNvSpPr>
              <a:spLocks/>
            </p:cNvSpPr>
            <p:nvPr/>
          </p:nvSpPr>
          <p:spPr bwMode="auto">
            <a:xfrm>
              <a:off x="3144838" y="4679951"/>
              <a:ext cx="341313" cy="15875"/>
            </a:xfrm>
            <a:custGeom>
              <a:avLst/>
              <a:gdLst/>
              <a:ahLst/>
              <a:cxnLst>
                <a:cxn ang="0">
                  <a:pos x="0" y="0"/>
                </a:cxn>
                <a:cxn ang="0">
                  <a:pos x="0" y="10"/>
                </a:cxn>
                <a:cxn ang="0">
                  <a:pos x="215" y="10"/>
                </a:cxn>
              </a:cxnLst>
              <a:rect l="0" t="0" r="r" b="b"/>
              <a:pathLst>
                <a:path w="215" h="10">
                  <a:moveTo>
                    <a:pt x="0" y="0"/>
                  </a:moveTo>
                  <a:lnTo>
                    <a:pt x="0" y="10"/>
                  </a:lnTo>
                  <a:lnTo>
                    <a:pt x="215" y="10"/>
                  </a:lnTo>
                </a:path>
              </a:pathLst>
            </a:cu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96" name="Line 422"/>
            <p:cNvSpPr>
              <a:spLocks noChangeShapeType="1"/>
            </p:cNvSpPr>
            <p:nvPr/>
          </p:nvSpPr>
          <p:spPr bwMode="auto">
            <a:xfrm>
              <a:off x="2914651" y="4678363"/>
              <a:ext cx="230188" cy="1588"/>
            </a:xfrm>
            <a:prstGeom prst="line">
              <a:avLst/>
            </a:pr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97" name="Line 423"/>
            <p:cNvSpPr>
              <a:spLocks noChangeShapeType="1"/>
            </p:cNvSpPr>
            <p:nvPr/>
          </p:nvSpPr>
          <p:spPr bwMode="auto">
            <a:xfrm>
              <a:off x="2913063" y="4625976"/>
              <a:ext cx="1588" cy="23813"/>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98" name="Line 424"/>
            <p:cNvSpPr>
              <a:spLocks noChangeShapeType="1"/>
            </p:cNvSpPr>
            <p:nvPr/>
          </p:nvSpPr>
          <p:spPr bwMode="auto">
            <a:xfrm>
              <a:off x="2913063" y="4654551"/>
              <a:ext cx="1588" cy="23813"/>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599" name="Freeform 425"/>
            <p:cNvSpPr>
              <a:spLocks/>
            </p:cNvSpPr>
            <p:nvPr/>
          </p:nvSpPr>
          <p:spPr bwMode="auto">
            <a:xfrm>
              <a:off x="2881313" y="4532313"/>
              <a:ext cx="31750" cy="119063"/>
            </a:xfrm>
            <a:custGeom>
              <a:avLst/>
              <a:gdLst/>
              <a:ahLst/>
              <a:cxnLst>
                <a:cxn ang="0">
                  <a:pos x="0" y="0"/>
                </a:cxn>
                <a:cxn ang="0">
                  <a:pos x="0" y="75"/>
                </a:cxn>
                <a:cxn ang="0">
                  <a:pos x="20" y="75"/>
                </a:cxn>
              </a:cxnLst>
              <a:rect l="0" t="0" r="r" b="b"/>
              <a:pathLst>
                <a:path w="20" h="75">
                  <a:moveTo>
                    <a:pt x="0" y="0"/>
                  </a:moveTo>
                  <a:lnTo>
                    <a:pt x="0" y="75"/>
                  </a:lnTo>
                  <a:lnTo>
                    <a:pt x="20" y="7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00" name="Line 426"/>
            <p:cNvSpPr>
              <a:spLocks noChangeShapeType="1"/>
            </p:cNvSpPr>
            <p:nvPr/>
          </p:nvSpPr>
          <p:spPr bwMode="auto">
            <a:xfrm>
              <a:off x="2881313" y="4408488"/>
              <a:ext cx="1588" cy="119063"/>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01" name="Freeform 427"/>
            <p:cNvSpPr>
              <a:spLocks/>
            </p:cNvSpPr>
            <p:nvPr/>
          </p:nvSpPr>
          <p:spPr bwMode="auto">
            <a:xfrm>
              <a:off x="2820988" y="4530726"/>
              <a:ext cx="60325" cy="182563"/>
            </a:xfrm>
            <a:custGeom>
              <a:avLst/>
              <a:gdLst/>
              <a:ahLst/>
              <a:cxnLst>
                <a:cxn ang="0">
                  <a:pos x="0" y="115"/>
                </a:cxn>
                <a:cxn ang="0">
                  <a:pos x="0" y="0"/>
                </a:cxn>
                <a:cxn ang="0">
                  <a:pos x="38" y="0"/>
                </a:cxn>
              </a:cxnLst>
              <a:rect l="0" t="0" r="r" b="b"/>
              <a:pathLst>
                <a:path w="38" h="115">
                  <a:moveTo>
                    <a:pt x="0" y="115"/>
                  </a:moveTo>
                  <a:lnTo>
                    <a:pt x="0" y="0"/>
                  </a:lnTo>
                  <a:lnTo>
                    <a:pt x="38"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02" name="Rectangle 428"/>
            <p:cNvSpPr>
              <a:spLocks noChangeArrowheads="1"/>
            </p:cNvSpPr>
            <p:nvPr/>
          </p:nvSpPr>
          <p:spPr bwMode="auto">
            <a:xfrm>
              <a:off x="3522663" y="4711701"/>
              <a:ext cx="183945"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3238-32</a:t>
              </a:r>
              <a:endParaRPr kumimoji="0" lang="fr-FR" sz="300" b="0" i="0" u="none" strike="noStrike" cap="none" normalizeH="0" baseline="0" dirty="0" smtClean="0">
                <a:ln>
                  <a:noFill/>
                </a:ln>
                <a:solidFill>
                  <a:schemeClr val="tx1"/>
                </a:solidFill>
                <a:effectLst/>
                <a:latin typeface="Arial" pitchFamily="34" charset="0"/>
              </a:endParaRPr>
            </a:p>
          </p:txBody>
        </p:sp>
        <p:sp>
          <p:nvSpPr>
            <p:cNvPr id="603" name="Freeform 429"/>
            <p:cNvSpPr>
              <a:spLocks/>
            </p:cNvSpPr>
            <p:nvPr/>
          </p:nvSpPr>
          <p:spPr bwMode="auto">
            <a:xfrm>
              <a:off x="3313113" y="4730751"/>
              <a:ext cx="207963" cy="15875"/>
            </a:xfrm>
            <a:custGeom>
              <a:avLst/>
              <a:gdLst/>
              <a:ahLst/>
              <a:cxnLst>
                <a:cxn ang="0">
                  <a:pos x="0" y="10"/>
                </a:cxn>
                <a:cxn ang="0">
                  <a:pos x="0" y="0"/>
                </a:cxn>
                <a:cxn ang="0">
                  <a:pos x="131" y="0"/>
                </a:cxn>
              </a:cxnLst>
              <a:rect l="0" t="0" r="r" b="b"/>
              <a:pathLst>
                <a:path w="131" h="10">
                  <a:moveTo>
                    <a:pt x="0" y="10"/>
                  </a:moveTo>
                  <a:lnTo>
                    <a:pt x="0" y="0"/>
                  </a:lnTo>
                  <a:lnTo>
                    <a:pt x="131" y="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04" name="Rectangle 430"/>
            <p:cNvSpPr>
              <a:spLocks noChangeArrowheads="1"/>
            </p:cNvSpPr>
            <p:nvPr/>
          </p:nvSpPr>
          <p:spPr bwMode="auto">
            <a:xfrm>
              <a:off x="3522663" y="4746626"/>
              <a:ext cx="15184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A51</a:t>
              </a:r>
              <a:endParaRPr kumimoji="0" lang="fr-FR" sz="300" b="0" i="0" u="none" strike="noStrike" cap="none" normalizeH="0" baseline="0" smtClean="0">
                <a:ln>
                  <a:noFill/>
                </a:ln>
                <a:solidFill>
                  <a:schemeClr val="tx1"/>
                </a:solidFill>
                <a:effectLst/>
                <a:latin typeface="Arial" pitchFamily="34" charset="0"/>
              </a:endParaRPr>
            </a:p>
          </p:txBody>
        </p:sp>
        <p:sp>
          <p:nvSpPr>
            <p:cNvPr id="605" name="Freeform 431"/>
            <p:cNvSpPr>
              <a:spLocks/>
            </p:cNvSpPr>
            <p:nvPr/>
          </p:nvSpPr>
          <p:spPr bwMode="auto">
            <a:xfrm>
              <a:off x="3313113" y="4751388"/>
              <a:ext cx="206375" cy="15875"/>
            </a:xfrm>
            <a:custGeom>
              <a:avLst/>
              <a:gdLst/>
              <a:ahLst/>
              <a:cxnLst>
                <a:cxn ang="0">
                  <a:pos x="0" y="0"/>
                </a:cxn>
                <a:cxn ang="0">
                  <a:pos x="0" y="10"/>
                </a:cxn>
                <a:cxn ang="0">
                  <a:pos x="130" y="10"/>
                </a:cxn>
              </a:cxnLst>
              <a:rect l="0" t="0" r="r" b="b"/>
              <a:pathLst>
                <a:path w="130" h="10">
                  <a:moveTo>
                    <a:pt x="0" y="0"/>
                  </a:moveTo>
                  <a:lnTo>
                    <a:pt x="0" y="10"/>
                  </a:lnTo>
                  <a:lnTo>
                    <a:pt x="130" y="10"/>
                  </a:lnTo>
                </a:path>
              </a:pathLst>
            </a:cu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06" name="Line 432"/>
            <p:cNvSpPr>
              <a:spLocks noChangeShapeType="1"/>
            </p:cNvSpPr>
            <p:nvPr/>
          </p:nvSpPr>
          <p:spPr bwMode="auto">
            <a:xfrm>
              <a:off x="3017838" y="4748213"/>
              <a:ext cx="295275" cy="1588"/>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07" name="Rectangle 433"/>
            <p:cNvSpPr>
              <a:spLocks noChangeArrowheads="1"/>
            </p:cNvSpPr>
            <p:nvPr/>
          </p:nvSpPr>
          <p:spPr bwMode="auto">
            <a:xfrm>
              <a:off x="3544888" y="4781551"/>
              <a:ext cx="21524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TP32CUB</a:t>
              </a:r>
              <a:endParaRPr kumimoji="0" lang="fr-FR" sz="300" b="0" i="0" u="none" strike="noStrike" cap="none" normalizeH="0" baseline="0" dirty="0" smtClean="0">
                <a:ln>
                  <a:noFill/>
                </a:ln>
                <a:solidFill>
                  <a:schemeClr val="tx1"/>
                </a:solidFill>
                <a:effectLst/>
                <a:latin typeface="Arial" pitchFamily="34" charset="0"/>
              </a:endParaRPr>
            </a:p>
          </p:txBody>
        </p:sp>
        <p:sp>
          <p:nvSpPr>
            <p:cNvPr id="608" name="Line 434"/>
            <p:cNvSpPr>
              <a:spLocks noChangeShapeType="1"/>
            </p:cNvSpPr>
            <p:nvPr/>
          </p:nvSpPr>
          <p:spPr bwMode="auto">
            <a:xfrm>
              <a:off x="3049588" y="4802188"/>
              <a:ext cx="493713" cy="1588"/>
            </a:xfrm>
            <a:prstGeom prst="line">
              <a:avLst/>
            </a:prstGeom>
            <a:noFill/>
            <a:ln w="4763" cap="sq">
              <a:solidFill>
                <a:srgbClr val="FF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09" name="Rectangle 435"/>
            <p:cNvSpPr>
              <a:spLocks noChangeArrowheads="1"/>
            </p:cNvSpPr>
            <p:nvPr/>
          </p:nvSpPr>
          <p:spPr bwMode="auto">
            <a:xfrm>
              <a:off x="3552826" y="4818063"/>
              <a:ext cx="1604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6038</a:t>
              </a:r>
              <a:endParaRPr kumimoji="0" lang="fr-FR" sz="300" b="0" i="0" u="none" strike="noStrike" cap="none" normalizeH="0" baseline="0" smtClean="0">
                <a:ln>
                  <a:noFill/>
                </a:ln>
                <a:solidFill>
                  <a:schemeClr val="tx1"/>
                </a:solidFill>
                <a:effectLst/>
                <a:latin typeface="Arial" pitchFamily="34" charset="0"/>
              </a:endParaRPr>
            </a:p>
          </p:txBody>
        </p:sp>
        <p:sp>
          <p:nvSpPr>
            <p:cNvPr id="610" name="Line 436"/>
            <p:cNvSpPr>
              <a:spLocks noChangeShapeType="1"/>
            </p:cNvSpPr>
            <p:nvPr/>
          </p:nvSpPr>
          <p:spPr bwMode="auto">
            <a:xfrm>
              <a:off x="3049588" y="4837113"/>
              <a:ext cx="500063" cy="1588"/>
            </a:xfrm>
            <a:prstGeom prst="line">
              <a:avLst/>
            </a:pr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11" name="Line 437"/>
            <p:cNvSpPr>
              <a:spLocks noChangeShapeType="1"/>
            </p:cNvSpPr>
            <p:nvPr/>
          </p:nvSpPr>
          <p:spPr bwMode="auto">
            <a:xfrm>
              <a:off x="3046413" y="4802188"/>
              <a:ext cx="1588" cy="142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12" name="Line 438"/>
            <p:cNvSpPr>
              <a:spLocks noChangeShapeType="1"/>
            </p:cNvSpPr>
            <p:nvPr/>
          </p:nvSpPr>
          <p:spPr bwMode="auto">
            <a:xfrm>
              <a:off x="3046413" y="4821238"/>
              <a:ext cx="1588" cy="15875"/>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13" name="Freeform 439"/>
            <p:cNvSpPr>
              <a:spLocks/>
            </p:cNvSpPr>
            <p:nvPr/>
          </p:nvSpPr>
          <p:spPr bwMode="auto">
            <a:xfrm>
              <a:off x="3016251" y="4786313"/>
              <a:ext cx="30163" cy="33338"/>
            </a:xfrm>
            <a:custGeom>
              <a:avLst/>
              <a:gdLst/>
              <a:ahLst/>
              <a:cxnLst>
                <a:cxn ang="0">
                  <a:pos x="0" y="0"/>
                </a:cxn>
                <a:cxn ang="0">
                  <a:pos x="0" y="21"/>
                </a:cxn>
                <a:cxn ang="0">
                  <a:pos x="19" y="21"/>
                </a:cxn>
              </a:cxnLst>
              <a:rect l="0" t="0" r="r" b="b"/>
              <a:pathLst>
                <a:path w="19" h="21">
                  <a:moveTo>
                    <a:pt x="0" y="0"/>
                  </a:moveTo>
                  <a:lnTo>
                    <a:pt x="0" y="21"/>
                  </a:lnTo>
                  <a:lnTo>
                    <a:pt x="19" y="21"/>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14" name="Line 440"/>
            <p:cNvSpPr>
              <a:spLocks noChangeShapeType="1"/>
            </p:cNvSpPr>
            <p:nvPr/>
          </p:nvSpPr>
          <p:spPr bwMode="auto">
            <a:xfrm>
              <a:off x="3016251" y="4748213"/>
              <a:ext cx="1588" cy="3333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15" name="Freeform 441"/>
            <p:cNvSpPr>
              <a:spLocks/>
            </p:cNvSpPr>
            <p:nvPr/>
          </p:nvSpPr>
          <p:spPr bwMode="auto">
            <a:xfrm>
              <a:off x="2892426" y="4784726"/>
              <a:ext cx="123825" cy="49213"/>
            </a:xfrm>
            <a:custGeom>
              <a:avLst/>
              <a:gdLst/>
              <a:ahLst/>
              <a:cxnLst>
                <a:cxn ang="0">
                  <a:pos x="0" y="31"/>
                </a:cxn>
                <a:cxn ang="0">
                  <a:pos x="0" y="0"/>
                </a:cxn>
                <a:cxn ang="0">
                  <a:pos x="78" y="0"/>
                </a:cxn>
              </a:cxnLst>
              <a:rect l="0" t="0" r="r" b="b"/>
              <a:pathLst>
                <a:path w="78" h="31">
                  <a:moveTo>
                    <a:pt x="0" y="31"/>
                  </a:moveTo>
                  <a:lnTo>
                    <a:pt x="0" y="0"/>
                  </a:lnTo>
                  <a:lnTo>
                    <a:pt x="78"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16" name="Rectangle 442"/>
            <p:cNvSpPr>
              <a:spLocks noChangeArrowheads="1"/>
            </p:cNvSpPr>
            <p:nvPr/>
          </p:nvSpPr>
          <p:spPr bwMode="auto">
            <a:xfrm>
              <a:off x="3487738" y="4852988"/>
              <a:ext cx="14325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P7</a:t>
              </a:r>
              <a:endParaRPr kumimoji="0" lang="fr-FR" sz="300" b="0" i="0" u="none" strike="noStrike" cap="none" normalizeH="0" baseline="0" smtClean="0">
                <a:ln>
                  <a:noFill/>
                </a:ln>
                <a:solidFill>
                  <a:schemeClr val="tx1"/>
                </a:solidFill>
                <a:effectLst/>
                <a:latin typeface="Arial" pitchFamily="34" charset="0"/>
              </a:endParaRPr>
            </a:p>
          </p:txBody>
        </p:sp>
        <p:sp>
          <p:nvSpPr>
            <p:cNvPr id="617" name="Freeform 443"/>
            <p:cNvSpPr>
              <a:spLocks/>
            </p:cNvSpPr>
            <p:nvPr/>
          </p:nvSpPr>
          <p:spPr bwMode="auto">
            <a:xfrm>
              <a:off x="2959101" y="4872038"/>
              <a:ext cx="525463" cy="15875"/>
            </a:xfrm>
            <a:custGeom>
              <a:avLst/>
              <a:gdLst/>
              <a:ahLst/>
              <a:cxnLst>
                <a:cxn ang="0">
                  <a:pos x="0" y="10"/>
                </a:cxn>
                <a:cxn ang="0">
                  <a:pos x="0" y="0"/>
                </a:cxn>
                <a:cxn ang="0">
                  <a:pos x="331" y="0"/>
                </a:cxn>
              </a:cxnLst>
              <a:rect l="0" t="0" r="r" b="b"/>
              <a:pathLst>
                <a:path w="331" h="10">
                  <a:moveTo>
                    <a:pt x="0" y="10"/>
                  </a:moveTo>
                  <a:lnTo>
                    <a:pt x="0" y="0"/>
                  </a:lnTo>
                  <a:lnTo>
                    <a:pt x="331"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18" name="Rectangle 444"/>
            <p:cNvSpPr>
              <a:spLocks noChangeArrowheads="1"/>
            </p:cNvSpPr>
            <p:nvPr/>
          </p:nvSpPr>
          <p:spPr bwMode="auto">
            <a:xfrm>
              <a:off x="3489326" y="4887913"/>
              <a:ext cx="16035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M66</a:t>
              </a:r>
              <a:endParaRPr kumimoji="0" lang="fr-FR" sz="300" b="0" i="0" u="none" strike="noStrike" cap="none" normalizeH="0" baseline="0" smtClean="0">
                <a:ln>
                  <a:noFill/>
                </a:ln>
                <a:solidFill>
                  <a:schemeClr val="tx1"/>
                </a:solidFill>
                <a:effectLst/>
                <a:latin typeface="Arial" pitchFamily="34" charset="0"/>
              </a:endParaRPr>
            </a:p>
          </p:txBody>
        </p:sp>
        <p:sp>
          <p:nvSpPr>
            <p:cNvPr id="619" name="Line 445"/>
            <p:cNvSpPr>
              <a:spLocks noChangeShapeType="1"/>
            </p:cNvSpPr>
            <p:nvPr/>
          </p:nvSpPr>
          <p:spPr bwMode="auto">
            <a:xfrm>
              <a:off x="2960688" y="4906963"/>
              <a:ext cx="527050" cy="1588"/>
            </a:xfrm>
            <a:prstGeom prst="line">
              <a:avLst/>
            </a:prstGeom>
            <a:noFill/>
            <a:ln w="4763" cap="sq">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20" name="Line 446"/>
            <p:cNvSpPr>
              <a:spLocks noChangeShapeType="1"/>
            </p:cNvSpPr>
            <p:nvPr/>
          </p:nvSpPr>
          <p:spPr bwMode="auto">
            <a:xfrm>
              <a:off x="2959101" y="4892676"/>
              <a:ext cx="1588" cy="142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21" name="Freeform 447"/>
            <p:cNvSpPr>
              <a:spLocks/>
            </p:cNvSpPr>
            <p:nvPr/>
          </p:nvSpPr>
          <p:spPr bwMode="auto">
            <a:xfrm>
              <a:off x="2892426" y="4838701"/>
              <a:ext cx="66675" cy="50800"/>
            </a:xfrm>
            <a:custGeom>
              <a:avLst/>
              <a:gdLst/>
              <a:ahLst/>
              <a:cxnLst>
                <a:cxn ang="0">
                  <a:pos x="0" y="0"/>
                </a:cxn>
                <a:cxn ang="0">
                  <a:pos x="0" y="32"/>
                </a:cxn>
                <a:cxn ang="0">
                  <a:pos x="42" y="32"/>
                </a:cxn>
              </a:cxnLst>
              <a:rect l="0" t="0" r="r" b="b"/>
              <a:pathLst>
                <a:path w="42" h="32">
                  <a:moveTo>
                    <a:pt x="0" y="0"/>
                  </a:moveTo>
                  <a:lnTo>
                    <a:pt x="0" y="32"/>
                  </a:lnTo>
                  <a:lnTo>
                    <a:pt x="42" y="32"/>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22" name="Freeform 448"/>
            <p:cNvSpPr>
              <a:spLocks/>
            </p:cNvSpPr>
            <p:nvPr/>
          </p:nvSpPr>
          <p:spPr bwMode="auto">
            <a:xfrm>
              <a:off x="2833688" y="4837113"/>
              <a:ext cx="58738" cy="63500"/>
            </a:xfrm>
            <a:custGeom>
              <a:avLst/>
              <a:gdLst/>
              <a:ahLst/>
              <a:cxnLst>
                <a:cxn ang="0">
                  <a:pos x="0" y="40"/>
                </a:cxn>
                <a:cxn ang="0">
                  <a:pos x="0" y="0"/>
                </a:cxn>
                <a:cxn ang="0">
                  <a:pos x="37" y="0"/>
                </a:cxn>
              </a:cxnLst>
              <a:rect l="0" t="0" r="r" b="b"/>
              <a:pathLst>
                <a:path w="37" h="40">
                  <a:moveTo>
                    <a:pt x="0" y="40"/>
                  </a:moveTo>
                  <a:lnTo>
                    <a:pt x="0" y="0"/>
                  </a:lnTo>
                  <a:lnTo>
                    <a:pt x="37"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23" name="Rectangle 449"/>
            <p:cNvSpPr>
              <a:spLocks noChangeArrowheads="1"/>
            </p:cNvSpPr>
            <p:nvPr/>
          </p:nvSpPr>
          <p:spPr bwMode="auto">
            <a:xfrm>
              <a:off x="3498851" y="4927601"/>
              <a:ext cx="52387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00FFFF"/>
                  </a:solidFill>
                  <a:effectLst/>
                  <a:latin typeface="Arial" pitchFamily="34" charset="0"/>
                </a:rPr>
                <a:t> Eg8 hybrid cluster</a:t>
              </a:r>
              <a:endParaRPr kumimoji="0" lang="fr-FR" sz="1800" b="0" i="0" u="none" strike="noStrike" cap="none" normalizeH="0" baseline="0" smtClean="0">
                <a:ln>
                  <a:noFill/>
                </a:ln>
                <a:solidFill>
                  <a:schemeClr val="tx1"/>
                </a:solidFill>
                <a:effectLst/>
                <a:latin typeface="Arial" pitchFamily="34" charset="0"/>
              </a:endParaRPr>
            </a:p>
          </p:txBody>
        </p:sp>
        <p:sp>
          <p:nvSpPr>
            <p:cNvPr id="624" name="Freeform 450"/>
            <p:cNvSpPr>
              <a:spLocks/>
            </p:cNvSpPr>
            <p:nvPr/>
          </p:nvSpPr>
          <p:spPr bwMode="auto">
            <a:xfrm>
              <a:off x="2868613" y="4927601"/>
              <a:ext cx="628650" cy="79375"/>
            </a:xfrm>
            <a:custGeom>
              <a:avLst/>
              <a:gdLst/>
              <a:ahLst/>
              <a:cxnLst>
                <a:cxn ang="0">
                  <a:pos x="0" y="26"/>
                </a:cxn>
                <a:cxn ang="0">
                  <a:pos x="0" y="24"/>
                </a:cxn>
                <a:cxn ang="0">
                  <a:pos x="396" y="0"/>
                </a:cxn>
                <a:cxn ang="0">
                  <a:pos x="396" y="50"/>
                </a:cxn>
                <a:cxn ang="0">
                  <a:pos x="0" y="26"/>
                </a:cxn>
              </a:cxnLst>
              <a:rect l="0" t="0" r="r" b="b"/>
              <a:pathLst>
                <a:path w="396" h="50">
                  <a:moveTo>
                    <a:pt x="0" y="26"/>
                  </a:moveTo>
                  <a:lnTo>
                    <a:pt x="0" y="24"/>
                  </a:lnTo>
                  <a:lnTo>
                    <a:pt x="396" y="0"/>
                  </a:lnTo>
                  <a:lnTo>
                    <a:pt x="396" y="50"/>
                  </a:lnTo>
                  <a:lnTo>
                    <a:pt x="0" y="26"/>
                  </a:lnTo>
                  <a:close/>
                </a:path>
              </a:pathLst>
            </a:custGeom>
            <a:solidFill>
              <a:srgbClr val="80FFFF"/>
            </a:solidFill>
            <a:ln w="1588" cap="sq">
              <a:solidFill>
                <a:srgbClr val="80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5" name="Line 451"/>
            <p:cNvSpPr>
              <a:spLocks noChangeShapeType="1"/>
            </p:cNvSpPr>
            <p:nvPr/>
          </p:nvSpPr>
          <p:spPr bwMode="auto">
            <a:xfrm>
              <a:off x="2836863" y="4967288"/>
              <a:ext cx="28575" cy="1588"/>
            </a:xfrm>
            <a:prstGeom prst="line">
              <a:avLst/>
            </a:prstGeom>
            <a:noFill/>
            <a:ln w="4763" cap="sq">
              <a:solidFill>
                <a:srgbClr val="80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6" name="Line 452"/>
            <p:cNvSpPr>
              <a:spLocks noChangeShapeType="1"/>
            </p:cNvSpPr>
            <p:nvPr/>
          </p:nvSpPr>
          <p:spPr bwMode="auto">
            <a:xfrm>
              <a:off x="2833688" y="4905376"/>
              <a:ext cx="1588" cy="61913"/>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7" name="Freeform 453"/>
            <p:cNvSpPr>
              <a:spLocks/>
            </p:cNvSpPr>
            <p:nvPr/>
          </p:nvSpPr>
          <p:spPr bwMode="auto">
            <a:xfrm>
              <a:off x="2820988" y="4718051"/>
              <a:ext cx="12700" cy="184150"/>
            </a:xfrm>
            <a:custGeom>
              <a:avLst/>
              <a:gdLst/>
              <a:ahLst/>
              <a:cxnLst>
                <a:cxn ang="0">
                  <a:pos x="0" y="0"/>
                </a:cxn>
                <a:cxn ang="0">
                  <a:pos x="0" y="116"/>
                </a:cxn>
                <a:cxn ang="0">
                  <a:pos x="8" y="116"/>
                </a:cxn>
              </a:cxnLst>
              <a:rect l="0" t="0" r="r" b="b"/>
              <a:pathLst>
                <a:path w="8" h="116">
                  <a:moveTo>
                    <a:pt x="0" y="0"/>
                  </a:moveTo>
                  <a:lnTo>
                    <a:pt x="0" y="116"/>
                  </a:lnTo>
                  <a:lnTo>
                    <a:pt x="8" y="116"/>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28" name="Freeform 454"/>
            <p:cNvSpPr>
              <a:spLocks/>
            </p:cNvSpPr>
            <p:nvPr/>
          </p:nvSpPr>
          <p:spPr bwMode="auto">
            <a:xfrm>
              <a:off x="2781301" y="4219576"/>
              <a:ext cx="39688" cy="496888"/>
            </a:xfrm>
            <a:custGeom>
              <a:avLst/>
              <a:gdLst/>
              <a:ahLst/>
              <a:cxnLst>
                <a:cxn ang="0">
                  <a:pos x="0" y="0"/>
                </a:cxn>
                <a:cxn ang="0">
                  <a:pos x="0" y="313"/>
                </a:cxn>
                <a:cxn ang="0">
                  <a:pos x="25" y="313"/>
                </a:cxn>
              </a:cxnLst>
              <a:rect l="0" t="0" r="r" b="b"/>
              <a:pathLst>
                <a:path w="25" h="313">
                  <a:moveTo>
                    <a:pt x="0" y="0"/>
                  </a:moveTo>
                  <a:lnTo>
                    <a:pt x="0" y="313"/>
                  </a:lnTo>
                  <a:lnTo>
                    <a:pt x="25" y="313"/>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29" name="Line 455"/>
            <p:cNvSpPr>
              <a:spLocks noChangeShapeType="1"/>
            </p:cNvSpPr>
            <p:nvPr/>
          </p:nvSpPr>
          <p:spPr bwMode="auto">
            <a:xfrm>
              <a:off x="4402800" y="3312000"/>
              <a:ext cx="1588" cy="126000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0" name="Rectangle 456"/>
            <p:cNvSpPr>
              <a:spLocks noChangeArrowheads="1"/>
            </p:cNvSpPr>
            <p:nvPr/>
          </p:nvSpPr>
          <p:spPr bwMode="auto">
            <a:xfrm>
              <a:off x="4413271" y="4194176"/>
              <a:ext cx="5289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FF00"/>
                  </a:solidFill>
                  <a:effectLst/>
                  <a:latin typeface="Arial" pitchFamily="34" charset="0"/>
                </a:rPr>
                <a:t>Jura 3</a:t>
              </a:r>
              <a:endParaRPr kumimoji="0" lang="fr-FR" sz="1400" b="0" i="0" u="none" strike="noStrike" cap="none" normalizeH="0" baseline="0" dirty="0" smtClean="0">
                <a:ln>
                  <a:noFill/>
                </a:ln>
                <a:solidFill>
                  <a:schemeClr val="tx1"/>
                </a:solidFill>
                <a:effectLst/>
                <a:latin typeface="Arial" pitchFamily="34" charset="0"/>
              </a:endParaRPr>
            </a:p>
          </p:txBody>
        </p:sp>
        <p:sp>
          <p:nvSpPr>
            <p:cNvPr id="631" name="Line 457"/>
            <p:cNvSpPr>
              <a:spLocks noChangeShapeType="1"/>
            </p:cNvSpPr>
            <p:nvPr/>
          </p:nvSpPr>
          <p:spPr bwMode="auto">
            <a:xfrm>
              <a:off x="2781301" y="3719513"/>
              <a:ext cx="1588" cy="49530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32" name="Line 458"/>
            <p:cNvSpPr>
              <a:spLocks noChangeShapeType="1"/>
            </p:cNvSpPr>
            <p:nvPr/>
          </p:nvSpPr>
          <p:spPr bwMode="auto">
            <a:xfrm>
              <a:off x="2767013" y="4217988"/>
              <a:ext cx="14288" cy="15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33" name="Line 459"/>
            <p:cNvSpPr>
              <a:spLocks noChangeShapeType="1"/>
            </p:cNvSpPr>
            <p:nvPr/>
          </p:nvSpPr>
          <p:spPr bwMode="auto">
            <a:xfrm>
              <a:off x="2765426" y="3408363"/>
              <a:ext cx="1588" cy="403225"/>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4" name="Line 460"/>
            <p:cNvSpPr>
              <a:spLocks noChangeShapeType="1"/>
            </p:cNvSpPr>
            <p:nvPr/>
          </p:nvSpPr>
          <p:spPr bwMode="auto">
            <a:xfrm>
              <a:off x="2765426" y="3816351"/>
              <a:ext cx="1588" cy="40163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35" name="Freeform 461"/>
            <p:cNvSpPr>
              <a:spLocks/>
            </p:cNvSpPr>
            <p:nvPr/>
          </p:nvSpPr>
          <p:spPr bwMode="auto">
            <a:xfrm>
              <a:off x="2689226" y="3503613"/>
              <a:ext cx="76200" cy="309563"/>
            </a:xfrm>
            <a:custGeom>
              <a:avLst/>
              <a:gdLst/>
              <a:ahLst/>
              <a:cxnLst>
                <a:cxn ang="0">
                  <a:pos x="0" y="0"/>
                </a:cxn>
                <a:cxn ang="0">
                  <a:pos x="0" y="195"/>
                </a:cxn>
                <a:cxn ang="0">
                  <a:pos x="48" y="195"/>
                </a:cxn>
              </a:cxnLst>
              <a:rect l="0" t="0" r="r" b="b"/>
              <a:pathLst>
                <a:path w="48" h="195">
                  <a:moveTo>
                    <a:pt x="0" y="0"/>
                  </a:moveTo>
                  <a:lnTo>
                    <a:pt x="0" y="195"/>
                  </a:lnTo>
                  <a:lnTo>
                    <a:pt x="48" y="195"/>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36" name="Freeform 462"/>
            <p:cNvSpPr>
              <a:spLocks/>
            </p:cNvSpPr>
            <p:nvPr/>
          </p:nvSpPr>
          <p:spPr bwMode="auto">
            <a:xfrm>
              <a:off x="2655888" y="2451101"/>
              <a:ext cx="33338" cy="1050925"/>
            </a:xfrm>
            <a:custGeom>
              <a:avLst/>
              <a:gdLst/>
              <a:ahLst/>
              <a:cxnLst>
                <a:cxn ang="0">
                  <a:pos x="0" y="0"/>
                </a:cxn>
                <a:cxn ang="0">
                  <a:pos x="0" y="662"/>
                </a:cxn>
                <a:cxn ang="0">
                  <a:pos x="21" y="662"/>
                </a:cxn>
              </a:cxnLst>
              <a:rect l="0" t="0" r="r" b="b"/>
              <a:pathLst>
                <a:path w="21" h="662">
                  <a:moveTo>
                    <a:pt x="0" y="0"/>
                  </a:moveTo>
                  <a:lnTo>
                    <a:pt x="0" y="662"/>
                  </a:lnTo>
                  <a:lnTo>
                    <a:pt x="21" y="662"/>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7" name="Freeform 463"/>
            <p:cNvSpPr>
              <a:spLocks/>
            </p:cNvSpPr>
            <p:nvPr/>
          </p:nvSpPr>
          <p:spPr bwMode="auto">
            <a:xfrm>
              <a:off x="2628901" y="2449513"/>
              <a:ext cx="26988" cy="1285875"/>
            </a:xfrm>
            <a:custGeom>
              <a:avLst/>
              <a:gdLst/>
              <a:ahLst/>
              <a:cxnLst>
                <a:cxn ang="0">
                  <a:pos x="0" y="810"/>
                </a:cxn>
                <a:cxn ang="0">
                  <a:pos x="0" y="0"/>
                </a:cxn>
                <a:cxn ang="0">
                  <a:pos x="17" y="0"/>
                </a:cxn>
              </a:cxnLst>
              <a:rect l="0" t="0" r="r" b="b"/>
              <a:pathLst>
                <a:path w="17" h="810">
                  <a:moveTo>
                    <a:pt x="0" y="810"/>
                  </a:moveTo>
                  <a:lnTo>
                    <a:pt x="0" y="0"/>
                  </a:lnTo>
                  <a:lnTo>
                    <a:pt x="17" y="0"/>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8" name="Rectangle 464"/>
            <p:cNvSpPr>
              <a:spLocks noChangeArrowheads="1"/>
            </p:cNvSpPr>
            <p:nvPr/>
          </p:nvSpPr>
          <p:spPr bwMode="auto">
            <a:xfrm>
              <a:off x="3500438" y="5008563"/>
              <a:ext cx="166688"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dirty="0" smtClean="0">
                  <a:ln>
                    <a:noFill/>
                  </a:ln>
                  <a:solidFill>
                    <a:srgbClr val="000000"/>
                  </a:solidFill>
                  <a:effectLst/>
                  <a:latin typeface="Arial" pitchFamily="34" charset="0"/>
                </a:rPr>
                <a:t>      10423</a:t>
              </a:r>
              <a:endParaRPr kumimoji="0" lang="fr-FR" sz="1800" b="0" i="0" u="none" strike="noStrike" cap="none" normalizeH="0" baseline="0" dirty="0" smtClean="0">
                <a:ln>
                  <a:noFill/>
                </a:ln>
                <a:solidFill>
                  <a:schemeClr val="tx1"/>
                </a:solidFill>
                <a:effectLst/>
                <a:latin typeface="Arial" pitchFamily="34" charset="0"/>
              </a:endParaRPr>
            </a:p>
          </p:txBody>
        </p:sp>
        <p:sp>
          <p:nvSpPr>
            <p:cNvPr id="639" name="Freeform 465"/>
            <p:cNvSpPr>
              <a:spLocks/>
            </p:cNvSpPr>
            <p:nvPr/>
          </p:nvSpPr>
          <p:spPr bwMode="auto">
            <a:xfrm>
              <a:off x="2628901" y="3740151"/>
              <a:ext cx="868363" cy="1287463"/>
            </a:xfrm>
            <a:custGeom>
              <a:avLst/>
              <a:gdLst/>
              <a:ahLst/>
              <a:cxnLst>
                <a:cxn ang="0">
                  <a:pos x="0" y="0"/>
                </a:cxn>
                <a:cxn ang="0">
                  <a:pos x="0" y="811"/>
                </a:cxn>
                <a:cxn ang="0">
                  <a:pos x="547" y="811"/>
                </a:cxn>
              </a:cxnLst>
              <a:rect l="0" t="0" r="r" b="b"/>
              <a:pathLst>
                <a:path w="547" h="811">
                  <a:moveTo>
                    <a:pt x="0" y="0"/>
                  </a:moveTo>
                  <a:lnTo>
                    <a:pt x="0" y="811"/>
                  </a:lnTo>
                  <a:lnTo>
                    <a:pt x="547" y="811"/>
                  </a:lnTo>
                </a:path>
              </a:pathLst>
            </a:cu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0" name="Line 466"/>
            <p:cNvSpPr>
              <a:spLocks noChangeShapeType="1"/>
            </p:cNvSpPr>
            <p:nvPr/>
          </p:nvSpPr>
          <p:spPr bwMode="auto">
            <a:xfrm>
              <a:off x="2568576" y="3738563"/>
              <a:ext cx="60325" cy="1588"/>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41" name="Rectangle 467"/>
            <p:cNvSpPr>
              <a:spLocks noChangeArrowheads="1"/>
            </p:cNvSpPr>
            <p:nvPr/>
          </p:nvSpPr>
          <p:spPr bwMode="auto">
            <a:xfrm>
              <a:off x="3354388" y="5043488"/>
              <a:ext cx="18415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6bPenciu</a:t>
              </a:r>
              <a:endParaRPr kumimoji="0" lang="fr-FR" sz="1800" b="0" i="0" u="none" strike="noStrike" cap="none" normalizeH="0" baseline="0" smtClean="0">
                <a:ln>
                  <a:noFill/>
                </a:ln>
                <a:solidFill>
                  <a:schemeClr val="tx1"/>
                </a:solidFill>
                <a:effectLst/>
                <a:latin typeface="Arial" pitchFamily="34" charset="0"/>
              </a:endParaRPr>
            </a:p>
          </p:txBody>
        </p:sp>
        <p:sp>
          <p:nvSpPr>
            <p:cNvPr id="642" name="Freeform 468"/>
            <p:cNvSpPr>
              <a:spLocks/>
            </p:cNvSpPr>
            <p:nvPr/>
          </p:nvSpPr>
          <p:spPr bwMode="auto">
            <a:xfrm>
              <a:off x="2590801" y="5062538"/>
              <a:ext cx="762000" cy="31750"/>
            </a:xfrm>
            <a:custGeom>
              <a:avLst/>
              <a:gdLst/>
              <a:ahLst/>
              <a:cxnLst>
                <a:cxn ang="0">
                  <a:pos x="0" y="20"/>
                </a:cxn>
                <a:cxn ang="0">
                  <a:pos x="0" y="0"/>
                </a:cxn>
                <a:cxn ang="0">
                  <a:pos x="480" y="0"/>
                </a:cxn>
              </a:cxnLst>
              <a:rect l="0" t="0" r="r" b="b"/>
              <a:pathLst>
                <a:path w="480" h="20">
                  <a:moveTo>
                    <a:pt x="0" y="20"/>
                  </a:moveTo>
                  <a:lnTo>
                    <a:pt x="0" y="0"/>
                  </a:lnTo>
                  <a:lnTo>
                    <a:pt x="480"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3" name="Rectangle 469"/>
            <p:cNvSpPr>
              <a:spLocks noChangeArrowheads="1"/>
            </p:cNvSpPr>
            <p:nvPr/>
          </p:nvSpPr>
          <p:spPr bwMode="auto">
            <a:xfrm>
              <a:off x="3371851" y="5078413"/>
              <a:ext cx="173038"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VS290</a:t>
              </a:r>
              <a:endParaRPr kumimoji="0" lang="fr-FR" sz="1800" b="0" i="0" u="none" strike="noStrike" cap="none" normalizeH="0" baseline="0" smtClean="0">
                <a:ln>
                  <a:noFill/>
                </a:ln>
                <a:solidFill>
                  <a:schemeClr val="tx1"/>
                </a:solidFill>
                <a:effectLst/>
                <a:latin typeface="Arial" pitchFamily="34" charset="0"/>
              </a:endParaRPr>
            </a:p>
          </p:txBody>
        </p:sp>
        <p:sp>
          <p:nvSpPr>
            <p:cNvPr id="644" name="Freeform 470"/>
            <p:cNvSpPr>
              <a:spLocks/>
            </p:cNvSpPr>
            <p:nvPr/>
          </p:nvSpPr>
          <p:spPr bwMode="auto">
            <a:xfrm>
              <a:off x="2651126" y="5097463"/>
              <a:ext cx="717550" cy="31750"/>
            </a:xfrm>
            <a:custGeom>
              <a:avLst/>
              <a:gdLst/>
              <a:ahLst/>
              <a:cxnLst>
                <a:cxn ang="0">
                  <a:pos x="0" y="20"/>
                </a:cxn>
                <a:cxn ang="0">
                  <a:pos x="0" y="0"/>
                </a:cxn>
                <a:cxn ang="0">
                  <a:pos x="452" y="0"/>
                </a:cxn>
              </a:cxnLst>
              <a:rect l="0" t="0" r="r" b="b"/>
              <a:pathLst>
                <a:path w="452" h="20">
                  <a:moveTo>
                    <a:pt x="0" y="20"/>
                  </a:moveTo>
                  <a:lnTo>
                    <a:pt x="0" y="0"/>
                  </a:lnTo>
                  <a:lnTo>
                    <a:pt x="452"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5" name="Rectangle 471"/>
            <p:cNvSpPr>
              <a:spLocks noChangeArrowheads="1"/>
            </p:cNvSpPr>
            <p:nvPr/>
          </p:nvSpPr>
          <p:spPr bwMode="auto">
            <a:xfrm>
              <a:off x="3443288" y="5113338"/>
              <a:ext cx="180975"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UHA14</a:t>
              </a:r>
              <a:endParaRPr kumimoji="0" lang="fr-FR" sz="1800" b="0" i="0" u="none" strike="noStrike" cap="none" normalizeH="0" baseline="0" smtClean="0">
                <a:ln>
                  <a:noFill/>
                </a:ln>
                <a:solidFill>
                  <a:schemeClr val="tx1"/>
                </a:solidFill>
                <a:effectLst/>
                <a:latin typeface="Arial" pitchFamily="34" charset="0"/>
              </a:endParaRPr>
            </a:p>
          </p:txBody>
        </p:sp>
        <p:sp>
          <p:nvSpPr>
            <p:cNvPr id="646" name="Freeform 472"/>
            <p:cNvSpPr>
              <a:spLocks/>
            </p:cNvSpPr>
            <p:nvPr/>
          </p:nvSpPr>
          <p:spPr bwMode="auto">
            <a:xfrm>
              <a:off x="3001963" y="5133976"/>
              <a:ext cx="439738" cy="30163"/>
            </a:xfrm>
            <a:custGeom>
              <a:avLst/>
              <a:gdLst/>
              <a:ahLst/>
              <a:cxnLst>
                <a:cxn ang="0">
                  <a:pos x="0" y="19"/>
                </a:cxn>
                <a:cxn ang="0">
                  <a:pos x="0" y="0"/>
                </a:cxn>
                <a:cxn ang="0">
                  <a:pos x="277" y="0"/>
                </a:cxn>
              </a:cxnLst>
              <a:rect l="0" t="0" r="r" b="b"/>
              <a:pathLst>
                <a:path w="277" h="19">
                  <a:moveTo>
                    <a:pt x="0" y="19"/>
                  </a:moveTo>
                  <a:lnTo>
                    <a:pt x="0" y="0"/>
                  </a:lnTo>
                  <a:lnTo>
                    <a:pt x="277"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7" name="Rectangle 473"/>
            <p:cNvSpPr>
              <a:spLocks noChangeArrowheads="1"/>
            </p:cNvSpPr>
            <p:nvPr/>
          </p:nvSpPr>
          <p:spPr bwMode="auto">
            <a:xfrm>
              <a:off x="3371851" y="5148263"/>
              <a:ext cx="18415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dirty="0" smtClean="0">
                  <a:ln>
                    <a:noFill/>
                  </a:ln>
                  <a:solidFill>
                    <a:srgbClr val="000000"/>
                  </a:solidFill>
                  <a:effectLst/>
                  <a:latin typeface="Arial" pitchFamily="34" charset="0"/>
                </a:rPr>
                <a:t>      COG24</a:t>
              </a:r>
              <a:endParaRPr kumimoji="0" lang="fr-FR" sz="1800" b="0" i="0" u="none" strike="noStrike" cap="none" normalizeH="0" baseline="0" dirty="0" smtClean="0">
                <a:ln>
                  <a:noFill/>
                </a:ln>
                <a:solidFill>
                  <a:schemeClr val="tx1"/>
                </a:solidFill>
                <a:effectLst/>
                <a:latin typeface="Arial" pitchFamily="34" charset="0"/>
              </a:endParaRPr>
            </a:p>
          </p:txBody>
        </p:sp>
        <p:sp>
          <p:nvSpPr>
            <p:cNvPr id="648" name="Freeform 474"/>
            <p:cNvSpPr>
              <a:spLocks/>
            </p:cNvSpPr>
            <p:nvPr/>
          </p:nvSpPr>
          <p:spPr bwMode="auto">
            <a:xfrm>
              <a:off x="3154363" y="5168901"/>
              <a:ext cx="214313" cy="26988"/>
            </a:xfrm>
            <a:custGeom>
              <a:avLst/>
              <a:gdLst/>
              <a:ahLst/>
              <a:cxnLst>
                <a:cxn ang="0">
                  <a:pos x="0" y="17"/>
                </a:cxn>
                <a:cxn ang="0">
                  <a:pos x="0" y="0"/>
                </a:cxn>
                <a:cxn ang="0">
                  <a:pos x="135" y="0"/>
                </a:cxn>
              </a:cxnLst>
              <a:rect l="0" t="0" r="r" b="b"/>
              <a:pathLst>
                <a:path w="135" h="17">
                  <a:moveTo>
                    <a:pt x="0" y="17"/>
                  </a:moveTo>
                  <a:lnTo>
                    <a:pt x="0" y="0"/>
                  </a:lnTo>
                  <a:lnTo>
                    <a:pt x="135"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9" name="Rectangle 475"/>
            <p:cNvSpPr>
              <a:spLocks noChangeArrowheads="1"/>
            </p:cNvSpPr>
            <p:nvPr/>
          </p:nvSpPr>
          <p:spPr bwMode="auto">
            <a:xfrm>
              <a:off x="3332163" y="5184776"/>
              <a:ext cx="160338"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KL21</a:t>
              </a:r>
              <a:endParaRPr kumimoji="0" lang="fr-FR" sz="1800" b="0" i="0" u="none" strike="noStrike" cap="none" normalizeH="0" baseline="0" smtClean="0">
                <a:ln>
                  <a:noFill/>
                </a:ln>
                <a:solidFill>
                  <a:schemeClr val="tx1"/>
                </a:solidFill>
                <a:effectLst/>
                <a:latin typeface="Arial" pitchFamily="34" charset="0"/>
              </a:endParaRPr>
            </a:p>
          </p:txBody>
        </p:sp>
        <p:sp>
          <p:nvSpPr>
            <p:cNvPr id="650" name="Freeform 476"/>
            <p:cNvSpPr>
              <a:spLocks/>
            </p:cNvSpPr>
            <p:nvPr/>
          </p:nvSpPr>
          <p:spPr bwMode="auto">
            <a:xfrm>
              <a:off x="3224213" y="5203826"/>
              <a:ext cx="104775" cy="23813"/>
            </a:xfrm>
            <a:custGeom>
              <a:avLst/>
              <a:gdLst/>
              <a:ahLst/>
              <a:cxnLst>
                <a:cxn ang="0">
                  <a:pos x="0" y="15"/>
                </a:cxn>
                <a:cxn ang="0">
                  <a:pos x="0" y="0"/>
                </a:cxn>
                <a:cxn ang="0">
                  <a:pos x="66" y="0"/>
                </a:cxn>
              </a:cxnLst>
              <a:rect l="0" t="0" r="r" b="b"/>
              <a:pathLst>
                <a:path w="66" h="15">
                  <a:moveTo>
                    <a:pt x="0" y="15"/>
                  </a:moveTo>
                  <a:lnTo>
                    <a:pt x="0" y="0"/>
                  </a:lnTo>
                  <a:lnTo>
                    <a:pt x="66"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1" name="Rectangle 477"/>
            <p:cNvSpPr>
              <a:spLocks noChangeArrowheads="1"/>
            </p:cNvSpPr>
            <p:nvPr/>
          </p:nvSpPr>
          <p:spPr bwMode="auto">
            <a:xfrm>
              <a:off x="3397251" y="5211763"/>
              <a:ext cx="176213" cy="555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1" i="0" u="none" strike="noStrike" cap="none" normalizeH="0" baseline="0" smtClean="0">
                  <a:ln>
                    <a:noFill/>
                  </a:ln>
                  <a:solidFill>
                    <a:srgbClr val="FF0000"/>
                  </a:solidFill>
                  <a:effectLst/>
                  <a:latin typeface="Arial" pitchFamily="34" charset="0"/>
                </a:rPr>
                <a:t>    EC1118</a:t>
              </a:r>
              <a:endParaRPr kumimoji="0" lang="fr-FR" sz="1800" b="0" i="0" u="none" strike="noStrike" cap="none" normalizeH="0" baseline="0" smtClean="0">
                <a:ln>
                  <a:noFill/>
                </a:ln>
                <a:solidFill>
                  <a:schemeClr val="tx1"/>
                </a:solidFill>
                <a:effectLst/>
                <a:latin typeface="Arial" pitchFamily="34" charset="0"/>
              </a:endParaRPr>
            </a:p>
          </p:txBody>
        </p:sp>
        <p:sp>
          <p:nvSpPr>
            <p:cNvPr id="652" name="Line 478"/>
            <p:cNvSpPr>
              <a:spLocks noChangeShapeType="1"/>
            </p:cNvSpPr>
            <p:nvPr/>
          </p:nvSpPr>
          <p:spPr bwMode="auto">
            <a:xfrm>
              <a:off x="3305176" y="5238751"/>
              <a:ext cx="90488"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3" name="Rectangle 479"/>
            <p:cNvSpPr>
              <a:spLocks noChangeArrowheads="1"/>
            </p:cNvSpPr>
            <p:nvPr/>
          </p:nvSpPr>
          <p:spPr bwMode="auto">
            <a:xfrm>
              <a:off x="3392488" y="5254626"/>
              <a:ext cx="150813"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KL1</a:t>
              </a:r>
              <a:endParaRPr kumimoji="0" lang="fr-FR" sz="1800" b="0" i="0" u="none" strike="noStrike" cap="none" normalizeH="0" baseline="0" smtClean="0">
                <a:ln>
                  <a:noFill/>
                </a:ln>
                <a:solidFill>
                  <a:schemeClr val="tx1"/>
                </a:solidFill>
                <a:effectLst/>
                <a:latin typeface="Arial" pitchFamily="34" charset="0"/>
              </a:endParaRPr>
            </a:p>
          </p:txBody>
        </p:sp>
        <p:sp>
          <p:nvSpPr>
            <p:cNvPr id="654" name="Freeform 480"/>
            <p:cNvSpPr>
              <a:spLocks/>
            </p:cNvSpPr>
            <p:nvPr/>
          </p:nvSpPr>
          <p:spPr bwMode="auto">
            <a:xfrm>
              <a:off x="3303588" y="5259388"/>
              <a:ext cx="87313" cy="14288"/>
            </a:xfrm>
            <a:custGeom>
              <a:avLst/>
              <a:gdLst/>
              <a:ahLst/>
              <a:cxnLst>
                <a:cxn ang="0">
                  <a:pos x="0" y="0"/>
                </a:cxn>
                <a:cxn ang="0">
                  <a:pos x="0" y="9"/>
                </a:cxn>
                <a:cxn ang="0">
                  <a:pos x="55" y="9"/>
                </a:cxn>
              </a:cxnLst>
              <a:rect l="0" t="0" r="r" b="b"/>
              <a:pathLst>
                <a:path w="55" h="9">
                  <a:moveTo>
                    <a:pt x="0" y="0"/>
                  </a:moveTo>
                  <a:lnTo>
                    <a:pt x="0" y="9"/>
                  </a:lnTo>
                  <a:lnTo>
                    <a:pt x="55" y="9"/>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5" name="Line 481"/>
            <p:cNvSpPr>
              <a:spLocks noChangeShapeType="1"/>
            </p:cNvSpPr>
            <p:nvPr/>
          </p:nvSpPr>
          <p:spPr bwMode="auto">
            <a:xfrm>
              <a:off x="3303588" y="5238751"/>
              <a:ext cx="1588" cy="15875"/>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6" name="Freeform 482"/>
            <p:cNvSpPr>
              <a:spLocks/>
            </p:cNvSpPr>
            <p:nvPr/>
          </p:nvSpPr>
          <p:spPr bwMode="auto">
            <a:xfrm>
              <a:off x="3224213" y="5232401"/>
              <a:ext cx="79375" cy="23813"/>
            </a:xfrm>
            <a:custGeom>
              <a:avLst/>
              <a:gdLst/>
              <a:ahLst/>
              <a:cxnLst>
                <a:cxn ang="0">
                  <a:pos x="0" y="0"/>
                </a:cxn>
                <a:cxn ang="0">
                  <a:pos x="0" y="15"/>
                </a:cxn>
                <a:cxn ang="0">
                  <a:pos x="50" y="15"/>
                </a:cxn>
              </a:cxnLst>
              <a:rect l="0" t="0" r="r" b="b"/>
              <a:pathLst>
                <a:path w="50" h="15">
                  <a:moveTo>
                    <a:pt x="0" y="0"/>
                  </a:moveTo>
                  <a:lnTo>
                    <a:pt x="0" y="15"/>
                  </a:lnTo>
                  <a:lnTo>
                    <a:pt x="50" y="15"/>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7" name="Freeform 483"/>
            <p:cNvSpPr>
              <a:spLocks/>
            </p:cNvSpPr>
            <p:nvPr/>
          </p:nvSpPr>
          <p:spPr bwMode="auto">
            <a:xfrm>
              <a:off x="3154363" y="5200651"/>
              <a:ext cx="69850" cy="30163"/>
            </a:xfrm>
            <a:custGeom>
              <a:avLst/>
              <a:gdLst/>
              <a:ahLst/>
              <a:cxnLst>
                <a:cxn ang="0">
                  <a:pos x="0" y="0"/>
                </a:cxn>
                <a:cxn ang="0">
                  <a:pos x="0" y="19"/>
                </a:cxn>
                <a:cxn ang="0">
                  <a:pos x="44" y="19"/>
                </a:cxn>
              </a:cxnLst>
              <a:rect l="0" t="0" r="r" b="b"/>
              <a:pathLst>
                <a:path w="44" h="19">
                  <a:moveTo>
                    <a:pt x="0" y="0"/>
                  </a:moveTo>
                  <a:lnTo>
                    <a:pt x="0" y="19"/>
                  </a:lnTo>
                  <a:lnTo>
                    <a:pt x="44" y="19"/>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8" name="Freeform 484"/>
            <p:cNvSpPr>
              <a:spLocks/>
            </p:cNvSpPr>
            <p:nvPr/>
          </p:nvSpPr>
          <p:spPr bwMode="auto">
            <a:xfrm>
              <a:off x="3001963" y="5168901"/>
              <a:ext cx="152400" cy="30163"/>
            </a:xfrm>
            <a:custGeom>
              <a:avLst/>
              <a:gdLst/>
              <a:ahLst/>
              <a:cxnLst>
                <a:cxn ang="0">
                  <a:pos x="0" y="0"/>
                </a:cxn>
                <a:cxn ang="0">
                  <a:pos x="0" y="19"/>
                </a:cxn>
                <a:cxn ang="0">
                  <a:pos x="96" y="19"/>
                </a:cxn>
              </a:cxnLst>
              <a:rect l="0" t="0" r="r" b="b"/>
              <a:pathLst>
                <a:path w="96" h="19">
                  <a:moveTo>
                    <a:pt x="0" y="0"/>
                  </a:moveTo>
                  <a:lnTo>
                    <a:pt x="0" y="19"/>
                  </a:lnTo>
                  <a:lnTo>
                    <a:pt x="96" y="19"/>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9" name="Freeform 485"/>
            <p:cNvSpPr>
              <a:spLocks/>
            </p:cNvSpPr>
            <p:nvPr/>
          </p:nvSpPr>
          <p:spPr bwMode="auto">
            <a:xfrm>
              <a:off x="2651126" y="5133976"/>
              <a:ext cx="350838" cy="31750"/>
            </a:xfrm>
            <a:custGeom>
              <a:avLst/>
              <a:gdLst/>
              <a:ahLst/>
              <a:cxnLst>
                <a:cxn ang="0">
                  <a:pos x="0" y="0"/>
                </a:cxn>
                <a:cxn ang="0">
                  <a:pos x="0" y="20"/>
                </a:cxn>
                <a:cxn ang="0">
                  <a:pos x="221" y="20"/>
                </a:cxn>
              </a:cxnLst>
              <a:rect l="0" t="0" r="r" b="b"/>
              <a:pathLst>
                <a:path w="221" h="20">
                  <a:moveTo>
                    <a:pt x="0" y="0"/>
                  </a:moveTo>
                  <a:lnTo>
                    <a:pt x="0" y="20"/>
                  </a:lnTo>
                  <a:lnTo>
                    <a:pt x="221" y="2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0" name="Freeform 486"/>
            <p:cNvSpPr>
              <a:spLocks/>
            </p:cNvSpPr>
            <p:nvPr/>
          </p:nvSpPr>
          <p:spPr bwMode="auto">
            <a:xfrm>
              <a:off x="2590801" y="5099051"/>
              <a:ext cx="60325" cy="33338"/>
            </a:xfrm>
            <a:custGeom>
              <a:avLst/>
              <a:gdLst/>
              <a:ahLst/>
              <a:cxnLst>
                <a:cxn ang="0">
                  <a:pos x="0" y="0"/>
                </a:cxn>
                <a:cxn ang="0">
                  <a:pos x="0" y="21"/>
                </a:cxn>
                <a:cxn ang="0">
                  <a:pos x="38" y="21"/>
                </a:cxn>
              </a:cxnLst>
              <a:rect l="0" t="0" r="r" b="b"/>
              <a:pathLst>
                <a:path w="38" h="21">
                  <a:moveTo>
                    <a:pt x="0" y="0"/>
                  </a:moveTo>
                  <a:lnTo>
                    <a:pt x="0" y="21"/>
                  </a:lnTo>
                  <a:lnTo>
                    <a:pt x="38" y="21"/>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1" name="Line 487"/>
            <p:cNvSpPr>
              <a:spLocks noChangeShapeType="1"/>
            </p:cNvSpPr>
            <p:nvPr/>
          </p:nvSpPr>
          <p:spPr bwMode="auto">
            <a:xfrm>
              <a:off x="2568576" y="5097463"/>
              <a:ext cx="22225"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2" name="Line 488"/>
            <p:cNvSpPr>
              <a:spLocks noChangeShapeType="1"/>
            </p:cNvSpPr>
            <p:nvPr/>
          </p:nvSpPr>
          <p:spPr bwMode="auto">
            <a:xfrm>
              <a:off x="2565401" y="3738563"/>
              <a:ext cx="1588" cy="676275"/>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63" name="Line 489"/>
            <p:cNvSpPr>
              <a:spLocks noChangeShapeType="1"/>
            </p:cNvSpPr>
            <p:nvPr/>
          </p:nvSpPr>
          <p:spPr bwMode="auto">
            <a:xfrm>
              <a:off x="2565401" y="4419601"/>
              <a:ext cx="1588" cy="677863"/>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4" name="Freeform 490"/>
            <p:cNvSpPr>
              <a:spLocks/>
            </p:cNvSpPr>
            <p:nvPr/>
          </p:nvSpPr>
          <p:spPr bwMode="auto">
            <a:xfrm>
              <a:off x="2506663" y="4418013"/>
              <a:ext cx="58738" cy="442913"/>
            </a:xfrm>
            <a:custGeom>
              <a:avLst/>
              <a:gdLst/>
              <a:ahLst/>
              <a:cxnLst>
                <a:cxn ang="0">
                  <a:pos x="0" y="279"/>
                </a:cxn>
                <a:cxn ang="0">
                  <a:pos x="0" y="0"/>
                </a:cxn>
                <a:cxn ang="0">
                  <a:pos x="37" y="0"/>
                </a:cxn>
              </a:cxnLst>
              <a:rect l="0" t="0" r="r" b="b"/>
              <a:pathLst>
                <a:path w="37" h="279">
                  <a:moveTo>
                    <a:pt x="0" y="279"/>
                  </a:moveTo>
                  <a:lnTo>
                    <a:pt x="0" y="0"/>
                  </a:lnTo>
                  <a:lnTo>
                    <a:pt x="37"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65" name="Rectangle 491"/>
            <p:cNvSpPr>
              <a:spLocks noChangeArrowheads="1"/>
            </p:cNvSpPr>
            <p:nvPr/>
          </p:nvSpPr>
          <p:spPr bwMode="auto">
            <a:xfrm>
              <a:off x="3371851" y="5289551"/>
              <a:ext cx="16889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MJ73</a:t>
              </a:r>
              <a:endParaRPr kumimoji="0" lang="fr-FR" sz="300" b="0" i="0" u="none" strike="noStrike" cap="none" normalizeH="0" baseline="0" dirty="0" smtClean="0">
                <a:ln>
                  <a:noFill/>
                </a:ln>
                <a:solidFill>
                  <a:schemeClr val="tx1"/>
                </a:solidFill>
                <a:effectLst/>
                <a:latin typeface="Arial" pitchFamily="34" charset="0"/>
              </a:endParaRPr>
            </a:p>
          </p:txBody>
        </p:sp>
        <p:sp>
          <p:nvSpPr>
            <p:cNvPr id="666" name="Line 492"/>
            <p:cNvSpPr>
              <a:spLocks noChangeShapeType="1"/>
            </p:cNvSpPr>
            <p:nvPr/>
          </p:nvSpPr>
          <p:spPr bwMode="auto">
            <a:xfrm>
              <a:off x="2508251" y="5310188"/>
              <a:ext cx="860425" cy="1588"/>
            </a:xfrm>
            <a:prstGeom prst="line">
              <a:avLst/>
            </a:prstGeom>
            <a:noFill/>
            <a:ln w="4763" cap="sq">
              <a:solidFill>
                <a:srgbClr val="808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7" name="Line 493"/>
            <p:cNvSpPr>
              <a:spLocks noChangeShapeType="1"/>
            </p:cNvSpPr>
            <p:nvPr/>
          </p:nvSpPr>
          <p:spPr bwMode="auto">
            <a:xfrm>
              <a:off x="2506663" y="4865688"/>
              <a:ext cx="1588" cy="444500"/>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8" name="Freeform 494"/>
            <p:cNvSpPr>
              <a:spLocks/>
            </p:cNvSpPr>
            <p:nvPr/>
          </p:nvSpPr>
          <p:spPr bwMode="auto">
            <a:xfrm>
              <a:off x="2468563" y="4864101"/>
              <a:ext cx="38100" cy="250825"/>
            </a:xfrm>
            <a:custGeom>
              <a:avLst/>
              <a:gdLst/>
              <a:ahLst/>
              <a:cxnLst>
                <a:cxn ang="0">
                  <a:pos x="0" y="158"/>
                </a:cxn>
                <a:cxn ang="0">
                  <a:pos x="0" y="0"/>
                </a:cxn>
                <a:cxn ang="0">
                  <a:pos x="24" y="0"/>
                </a:cxn>
              </a:cxnLst>
              <a:rect l="0" t="0" r="r" b="b"/>
              <a:pathLst>
                <a:path w="24" h="158">
                  <a:moveTo>
                    <a:pt x="0" y="158"/>
                  </a:moveTo>
                  <a:lnTo>
                    <a:pt x="0" y="0"/>
                  </a:lnTo>
                  <a:lnTo>
                    <a:pt x="24"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9" name="Rectangle 495"/>
            <p:cNvSpPr>
              <a:spLocks noChangeArrowheads="1"/>
            </p:cNvSpPr>
            <p:nvPr/>
          </p:nvSpPr>
          <p:spPr bwMode="auto">
            <a:xfrm>
              <a:off x="3403601" y="5324476"/>
              <a:ext cx="19050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dirty="0" smtClean="0">
                  <a:ln>
                    <a:noFill/>
                  </a:ln>
                  <a:solidFill>
                    <a:srgbClr val="000000"/>
                  </a:solidFill>
                  <a:effectLst/>
                  <a:latin typeface="Arial" pitchFamily="34" charset="0"/>
                </a:rPr>
                <a:t>     UCD535</a:t>
              </a:r>
              <a:endParaRPr kumimoji="0" lang="fr-FR" sz="1800" b="0" i="0" u="none" strike="noStrike" cap="none" normalizeH="0" baseline="0" dirty="0" smtClean="0">
                <a:ln>
                  <a:noFill/>
                </a:ln>
                <a:solidFill>
                  <a:schemeClr val="tx1"/>
                </a:solidFill>
                <a:effectLst/>
                <a:latin typeface="Arial" pitchFamily="34" charset="0"/>
              </a:endParaRPr>
            </a:p>
          </p:txBody>
        </p:sp>
        <p:sp>
          <p:nvSpPr>
            <p:cNvPr id="670" name="Line 496"/>
            <p:cNvSpPr>
              <a:spLocks noChangeShapeType="1"/>
            </p:cNvSpPr>
            <p:nvPr/>
          </p:nvSpPr>
          <p:spPr bwMode="auto">
            <a:xfrm>
              <a:off x="2533651" y="5345113"/>
              <a:ext cx="868363"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1" name="Rectangle 497"/>
            <p:cNvSpPr>
              <a:spLocks noChangeArrowheads="1"/>
            </p:cNvSpPr>
            <p:nvPr/>
          </p:nvSpPr>
          <p:spPr bwMode="auto">
            <a:xfrm>
              <a:off x="3479801" y="5360988"/>
              <a:ext cx="188913"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322134S</a:t>
              </a:r>
              <a:endParaRPr kumimoji="0" lang="fr-FR" sz="1800" b="0" i="0" u="none" strike="noStrike" cap="none" normalizeH="0" baseline="0" smtClean="0">
                <a:ln>
                  <a:noFill/>
                </a:ln>
                <a:solidFill>
                  <a:schemeClr val="tx1"/>
                </a:solidFill>
                <a:effectLst/>
                <a:latin typeface="Arial" pitchFamily="34" charset="0"/>
              </a:endParaRPr>
            </a:p>
          </p:txBody>
        </p:sp>
        <p:sp>
          <p:nvSpPr>
            <p:cNvPr id="672" name="Freeform 498"/>
            <p:cNvSpPr>
              <a:spLocks/>
            </p:cNvSpPr>
            <p:nvPr/>
          </p:nvSpPr>
          <p:spPr bwMode="auto">
            <a:xfrm>
              <a:off x="2654301" y="5380038"/>
              <a:ext cx="822325" cy="15875"/>
            </a:xfrm>
            <a:custGeom>
              <a:avLst/>
              <a:gdLst/>
              <a:ahLst/>
              <a:cxnLst>
                <a:cxn ang="0">
                  <a:pos x="0" y="10"/>
                </a:cxn>
                <a:cxn ang="0">
                  <a:pos x="0" y="0"/>
                </a:cxn>
                <a:cxn ang="0">
                  <a:pos x="518" y="0"/>
                </a:cxn>
              </a:cxnLst>
              <a:rect l="0" t="0" r="r" b="b"/>
              <a:pathLst>
                <a:path w="518" h="10">
                  <a:moveTo>
                    <a:pt x="0" y="10"/>
                  </a:moveTo>
                  <a:lnTo>
                    <a:pt x="0" y="0"/>
                  </a:lnTo>
                  <a:lnTo>
                    <a:pt x="518"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3" name="Rectangle 499"/>
            <p:cNvSpPr>
              <a:spLocks noChangeArrowheads="1"/>
            </p:cNvSpPr>
            <p:nvPr/>
          </p:nvSpPr>
          <p:spPr bwMode="auto">
            <a:xfrm>
              <a:off x="3495676" y="5395913"/>
              <a:ext cx="225425"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DBVPG1853</a:t>
              </a:r>
              <a:endParaRPr kumimoji="0" lang="fr-FR" sz="1800" b="0" i="0" u="none" strike="noStrike" cap="none" normalizeH="0" baseline="0" smtClean="0">
                <a:ln>
                  <a:noFill/>
                </a:ln>
                <a:solidFill>
                  <a:schemeClr val="tx1"/>
                </a:solidFill>
                <a:effectLst/>
                <a:latin typeface="Arial" pitchFamily="34" charset="0"/>
              </a:endParaRPr>
            </a:p>
          </p:txBody>
        </p:sp>
        <p:sp>
          <p:nvSpPr>
            <p:cNvPr id="674" name="Freeform 500"/>
            <p:cNvSpPr>
              <a:spLocks/>
            </p:cNvSpPr>
            <p:nvPr/>
          </p:nvSpPr>
          <p:spPr bwMode="auto">
            <a:xfrm>
              <a:off x="2654301" y="5400676"/>
              <a:ext cx="839788" cy="14288"/>
            </a:xfrm>
            <a:custGeom>
              <a:avLst/>
              <a:gdLst/>
              <a:ahLst/>
              <a:cxnLst>
                <a:cxn ang="0">
                  <a:pos x="0" y="0"/>
                </a:cxn>
                <a:cxn ang="0">
                  <a:pos x="0" y="9"/>
                </a:cxn>
                <a:cxn ang="0">
                  <a:pos x="529" y="9"/>
                </a:cxn>
              </a:cxnLst>
              <a:rect l="0" t="0" r="r" b="b"/>
              <a:pathLst>
                <a:path w="529" h="9">
                  <a:moveTo>
                    <a:pt x="0" y="0"/>
                  </a:moveTo>
                  <a:lnTo>
                    <a:pt x="0" y="9"/>
                  </a:lnTo>
                  <a:lnTo>
                    <a:pt x="529" y="9"/>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5" name="Freeform 501"/>
            <p:cNvSpPr>
              <a:spLocks/>
            </p:cNvSpPr>
            <p:nvPr/>
          </p:nvSpPr>
          <p:spPr bwMode="auto">
            <a:xfrm>
              <a:off x="2532063" y="5373688"/>
              <a:ext cx="122238" cy="23813"/>
            </a:xfrm>
            <a:custGeom>
              <a:avLst/>
              <a:gdLst/>
              <a:ahLst/>
              <a:cxnLst>
                <a:cxn ang="0">
                  <a:pos x="0" y="0"/>
                </a:cxn>
                <a:cxn ang="0">
                  <a:pos x="0" y="15"/>
                </a:cxn>
                <a:cxn ang="0">
                  <a:pos x="77" y="15"/>
                </a:cxn>
              </a:cxnLst>
              <a:rect l="0" t="0" r="r" b="b"/>
              <a:pathLst>
                <a:path w="77" h="15">
                  <a:moveTo>
                    <a:pt x="0" y="0"/>
                  </a:moveTo>
                  <a:lnTo>
                    <a:pt x="0" y="15"/>
                  </a:lnTo>
                  <a:lnTo>
                    <a:pt x="77" y="15"/>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6" name="Line 502"/>
            <p:cNvSpPr>
              <a:spLocks noChangeShapeType="1"/>
            </p:cNvSpPr>
            <p:nvPr/>
          </p:nvSpPr>
          <p:spPr bwMode="auto">
            <a:xfrm>
              <a:off x="2532063" y="5345113"/>
              <a:ext cx="1588" cy="23813"/>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7" name="Freeform 503"/>
            <p:cNvSpPr>
              <a:spLocks/>
            </p:cNvSpPr>
            <p:nvPr/>
          </p:nvSpPr>
          <p:spPr bwMode="auto">
            <a:xfrm>
              <a:off x="2468563" y="5119688"/>
              <a:ext cx="63500" cy="250825"/>
            </a:xfrm>
            <a:custGeom>
              <a:avLst/>
              <a:gdLst/>
              <a:ahLst/>
              <a:cxnLst>
                <a:cxn ang="0">
                  <a:pos x="0" y="0"/>
                </a:cxn>
                <a:cxn ang="0">
                  <a:pos x="0" y="158"/>
                </a:cxn>
                <a:cxn ang="0">
                  <a:pos x="40" y="158"/>
                </a:cxn>
              </a:cxnLst>
              <a:rect l="0" t="0" r="r" b="b"/>
              <a:pathLst>
                <a:path w="40" h="158">
                  <a:moveTo>
                    <a:pt x="0" y="0"/>
                  </a:moveTo>
                  <a:lnTo>
                    <a:pt x="0" y="158"/>
                  </a:lnTo>
                  <a:lnTo>
                    <a:pt x="40" y="158"/>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8" name="Freeform 504"/>
            <p:cNvSpPr>
              <a:spLocks/>
            </p:cNvSpPr>
            <p:nvPr/>
          </p:nvSpPr>
          <p:spPr bwMode="auto">
            <a:xfrm>
              <a:off x="2439988" y="5118101"/>
              <a:ext cx="28575" cy="215900"/>
            </a:xfrm>
            <a:custGeom>
              <a:avLst/>
              <a:gdLst/>
              <a:ahLst/>
              <a:cxnLst>
                <a:cxn ang="0">
                  <a:pos x="0" y="136"/>
                </a:cxn>
                <a:cxn ang="0">
                  <a:pos x="0" y="0"/>
                </a:cxn>
                <a:cxn ang="0">
                  <a:pos x="18" y="0"/>
                </a:cxn>
              </a:cxnLst>
              <a:rect l="0" t="0" r="r" b="b"/>
              <a:pathLst>
                <a:path w="18" h="136">
                  <a:moveTo>
                    <a:pt x="0" y="136"/>
                  </a:moveTo>
                  <a:lnTo>
                    <a:pt x="0" y="0"/>
                  </a:lnTo>
                  <a:lnTo>
                    <a:pt x="18"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9" name="Rectangle 505"/>
            <p:cNvSpPr>
              <a:spLocks noChangeArrowheads="1"/>
            </p:cNvSpPr>
            <p:nvPr/>
          </p:nvSpPr>
          <p:spPr bwMode="auto">
            <a:xfrm>
              <a:off x="3273426" y="5430838"/>
              <a:ext cx="206375"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Fa9623Bdx</a:t>
              </a:r>
              <a:endParaRPr kumimoji="0" lang="fr-FR" sz="1800" b="0" i="0" u="none" strike="noStrike" cap="none" normalizeH="0" baseline="0" smtClean="0">
                <a:ln>
                  <a:noFill/>
                </a:ln>
                <a:solidFill>
                  <a:schemeClr val="tx1"/>
                </a:solidFill>
                <a:effectLst/>
                <a:latin typeface="Arial" pitchFamily="34" charset="0"/>
              </a:endParaRPr>
            </a:p>
          </p:txBody>
        </p:sp>
        <p:sp>
          <p:nvSpPr>
            <p:cNvPr id="680" name="Line 506"/>
            <p:cNvSpPr>
              <a:spLocks noChangeShapeType="1"/>
            </p:cNvSpPr>
            <p:nvPr/>
          </p:nvSpPr>
          <p:spPr bwMode="auto">
            <a:xfrm>
              <a:off x="2516188" y="5449888"/>
              <a:ext cx="754063"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1" name="Rectangle 507"/>
            <p:cNvSpPr>
              <a:spLocks noChangeArrowheads="1"/>
            </p:cNvSpPr>
            <p:nvPr/>
          </p:nvSpPr>
          <p:spPr bwMode="auto">
            <a:xfrm>
              <a:off x="3454401" y="5465763"/>
              <a:ext cx="1604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1.28.2</a:t>
              </a:r>
              <a:endParaRPr kumimoji="0" lang="fr-FR" sz="300" b="0" i="0" u="none" strike="noStrike" cap="none" normalizeH="0" baseline="0" smtClean="0">
                <a:ln>
                  <a:noFill/>
                </a:ln>
                <a:solidFill>
                  <a:schemeClr val="tx1"/>
                </a:solidFill>
                <a:effectLst/>
                <a:latin typeface="Arial" pitchFamily="34" charset="0"/>
              </a:endParaRPr>
            </a:p>
          </p:txBody>
        </p:sp>
        <p:sp>
          <p:nvSpPr>
            <p:cNvPr id="682" name="Freeform 508"/>
            <p:cNvSpPr>
              <a:spLocks/>
            </p:cNvSpPr>
            <p:nvPr/>
          </p:nvSpPr>
          <p:spPr bwMode="auto">
            <a:xfrm>
              <a:off x="3451226" y="5486401"/>
              <a:ext cx="1588" cy="14288"/>
            </a:xfrm>
            <a:custGeom>
              <a:avLst/>
              <a:gdLst/>
              <a:ahLst/>
              <a:cxnLst>
                <a:cxn ang="0">
                  <a:pos x="0" y="9"/>
                </a:cxn>
                <a:cxn ang="0">
                  <a:pos x="0" y="0"/>
                </a:cxn>
                <a:cxn ang="0">
                  <a:pos x="0" y="0"/>
                </a:cxn>
              </a:cxnLst>
              <a:rect l="0" t="0" r="r" b="b"/>
              <a:pathLst>
                <a:path h="9">
                  <a:moveTo>
                    <a:pt x="0" y="9"/>
                  </a:moveTo>
                  <a:lnTo>
                    <a:pt x="0" y="0"/>
                  </a:lnTo>
                  <a:lnTo>
                    <a:pt x="0"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83" name="Rectangle 509"/>
            <p:cNvSpPr>
              <a:spLocks noChangeArrowheads="1"/>
            </p:cNvSpPr>
            <p:nvPr/>
          </p:nvSpPr>
          <p:spPr bwMode="auto">
            <a:xfrm>
              <a:off x="3454401" y="5500688"/>
              <a:ext cx="16040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1.28.3</a:t>
              </a:r>
              <a:endParaRPr kumimoji="0" lang="fr-FR" sz="300" b="0" i="0" u="none" strike="noStrike" cap="none" normalizeH="0" baseline="0" dirty="0" smtClean="0">
                <a:ln>
                  <a:noFill/>
                </a:ln>
                <a:solidFill>
                  <a:schemeClr val="tx1"/>
                </a:solidFill>
                <a:effectLst/>
                <a:latin typeface="Arial" pitchFamily="34" charset="0"/>
              </a:endParaRPr>
            </a:p>
          </p:txBody>
        </p:sp>
        <p:sp>
          <p:nvSpPr>
            <p:cNvPr id="684" name="Freeform 510"/>
            <p:cNvSpPr>
              <a:spLocks/>
            </p:cNvSpPr>
            <p:nvPr/>
          </p:nvSpPr>
          <p:spPr bwMode="auto">
            <a:xfrm>
              <a:off x="3451226" y="5505451"/>
              <a:ext cx="1588" cy="15875"/>
            </a:xfrm>
            <a:custGeom>
              <a:avLst/>
              <a:gdLst/>
              <a:ahLst/>
              <a:cxnLst>
                <a:cxn ang="0">
                  <a:pos x="0" y="0"/>
                </a:cxn>
                <a:cxn ang="0">
                  <a:pos x="0" y="10"/>
                </a:cxn>
                <a:cxn ang="0">
                  <a:pos x="0" y="10"/>
                </a:cxn>
              </a:cxnLst>
              <a:rect l="0" t="0" r="r" b="b"/>
              <a:pathLst>
                <a:path h="10">
                  <a:moveTo>
                    <a:pt x="0" y="0"/>
                  </a:moveTo>
                  <a:lnTo>
                    <a:pt x="0" y="10"/>
                  </a:lnTo>
                  <a:lnTo>
                    <a:pt x="0" y="1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85" name="Freeform 511"/>
            <p:cNvSpPr>
              <a:spLocks/>
            </p:cNvSpPr>
            <p:nvPr/>
          </p:nvSpPr>
          <p:spPr bwMode="auto">
            <a:xfrm>
              <a:off x="3363913" y="5503863"/>
              <a:ext cx="87313" cy="23813"/>
            </a:xfrm>
            <a:custGeom>
              <a:avLst/>
              <a:gdLst/>
              <a:ahLst/>
              <a:cxnLst>
                <a:cxn ang="0">
                  <a:pos x="0" y="15"/>
                </a:cxn>
                <a:cxn ang="0">
                  <a:pos x="0" y="0"/>
                </a:cxn>
                <a:cxn ang="0">
                  <a:pos x="55" y="0"/>
                </a:cxn>
              </a:cxnLst>
              <a:rect l="0" t="0" r="r" b="b"/>
              <a:pathLst>
                <a:path w="55" h="15">
                  <a:moveTo>
                    <a:pt x="0" y="15"/>
                  </a:moveTo>
                  <a:lnTo>
                    <a:pt x="0" y="0"/>
                  </a:lnTo>
                  <a:lnTo>
                    <a:pt x="55"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86" name="Rectangle 512"/>
            <p:cNvSpPr>
              <a:spLocks noChangeArrowheads="1"/>
            </p:cNvSpPr>
            <p:nvPr/>
          </p:nvSpPr>
          <p:spPr bwMode="auto">
            <a:xfrm>
              <a:off x="3457576" y="5537201"/>
              <a:ext cx="18170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VPDN</a:t>
              </a:r>
              <a:endParaRPr kumimoji="0" lang="fr-FR" sz="300" b="0" i="0" u="none" strike="noStrike" cap="none" normalizeH="0" baseline="0" smtClean="0">
                <a:ln>
                  <a:noFill/>
                </a:ln>
                <a:solidFill>
                  <a:schemeClr val="tx1"/>
                </a:solidFill>
                <a:effectLst/>
                <a:latin typeface="Arial" pitchFamily="34" charset="0"/>
              </a:endParaRPr>
            </a:p>
          </p:txBody>
        </p:sp>
        <p:sp>
          <p:nvSpPr>
            <p:cNvPr id="687" name="Freeform 513"/>
            <p:cNvSpPr>
              <a:spLocks/>
            </p:cNvSpPr>
            <p:nvPr/>
          </p:nvSpPr>
          <p:spPr bwMode="auto">
            <a:xfrm>
              <a:off x="3363913" y="5532438"/>
              <a:ext cx="92075" cy="23813"/>
            </a:xfrm>
            <a:custGeom>
              <a:avLst/>
              <a:gdLst/>
              <a:ahLst/>
              <a:cxnLst>
                <a:cxn ang="0">
                  <a:pos x="0" y="0"/>
                </a:cxn>
                <a:cxn ang="0">
                  <a:pos x="0" y="15"/>
                </a:cxn>
                <a:cxn ang="0">
                  <a:pos x="58" y="15"/>
                </a:cxn>
              </a:cxnLst>
              <a:rect l="0" t="0" r="r" b="b"/>
              <a:pathLst>
                <a:path w="58" h="15">
                  <a:moveTo>
                    <a:pt x="0" y="0"/>
                  </a:moveTo>
                  <a:lnTo>
                    <a:pt x="0" y="15"/>
                  </a:lnTo>
                  <a:lnTo>
                    <a:pt x="58" y="15"/>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688" name="Freeform 514"/>
            <p:cNvSpPr>
              <a:spLocks/>
            </p:cNvSpPr>
            <p:nvPr/>
          </p:nvSpPr>
          <p:spPr bwMode="auto">
            <a:xfrm>
              <a:off x="3140076" y="5529263"/>
              <a:ext cx="223838" cy="28575"/>
            </a:xfrm>
            <a:custGeom>
              <a:avLst/>
              <a:gdLst/>
              <a:ahLst/>
              <a:cxnLst>
                <a:cxn ang="0">
                  <a:pos x="0" y="18"/>
                </a:cxn>
                <a:cxn ang="0">
                  <a:pos x="0" y="0"/>
                </a:cxn>
                <a:cxn ang="0">
                  <a:pos x="141" y="0"/>
                </a:cxn>
              </a:cxnLst>
              <a:rect l="0" t="0" r="r" b="b"/>
              <a:pathLst>
                <a:path w="141" h="18">
                  <a:moveTo>
                    <a:pt x="0" y="18"/>
                  </a:moveTo>
                  <a:lnTo>
                    <a:pt x="0" y="0"/>
                  </a:lnTo>
                  <a:lnTo>
                    <a:pt x="141"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9" name="Rectangle 515"/>
            <p:cNvSpPr>
              <a:spLocks noChangeArrowheads="1"/>
            </p:cNvSpPr>
            <p:nvPr/>
          </p:nvSpPr>
          <p:spPr bwMode="auto">
            <a:xfrm>
              <a:off x="3419476" y="5572126"/>
              <a:ext cx="15606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ET7</a:t>
              </a:r>
              <a:endParaRPr kumimoji="0" lang="fr-FR" sz="300" b="0" i="0" u="none" strike="noStrike" cap="none" normalizeH="0" baseline="0" smtClean="0">
                <a:ln>
                  <a:noFill/>
                </a:ln>
                <a:solidFill>
                  <a:schemeClr val="tx1"/>
                </a:solidFill>
                <a:effectLst/>
                <a:latin typeface="Arial" pitchFamily="34" charset="0"/>
              </a:endParaRPr>
            </a:p>
          </p:txBody>
        </p:sp>
        <p:sp>
          <p:nvSpPr>
            <p:cNvPr id="690" name="Freeform 516"/>
            <p:cNvSpPr>
              <a:spLocks/>
            </p:cNvSpPr>
            <p:nvPr/>
          </p:nvSpPr>
          <p:spPr bwMode="auto">
            <a:xfrm>
              <a:off x="3140076" y="5562601"/>
              <a:ext cx="276225" cy="28575"/>
            </a:xfrm>
            <a:custGeom>
              <a:avLst/>
              <a:gdLst/>
              <a:ahLst/>
              <a:cxnLst>
                <a:cxn ang="0">
                  <a:pos x="0" y="0"/>
                </a:cxn>
                <a:cxn ang="0">
                  <a:pos x="0" y="18"/>
                </a:cxn>
                <a:cxn ang="0">
                  <a:pos x="174" y="18"/>
                </a:cxn>
              </a:cxnLst>
              <a:rect l="0" t="0" r="r" b="b"/>
              <a:pathLst>
                <a:path w="174" h="18">
                  <a:moveTo>
                    <a:pt x="0" y="0"/>
                  </a:moveTo>
                  <a:lnTo>
                    <a:pt x="0" y="18"/>
                  </a:lnTo>
                  <a:lnTo>
                    <a:pt x="174" y="18"/>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1" name="Freeform 517"/>
            <p:cNvSpPr>
              <a:spLocks/>
            </p:cNvSpPr>
            <p:nvPr/>
          </p:nvSpPr>
          <p:spPr bwMode="auto">
            <a:xfrm>
              <a:off x="3032126" y="5561013"/>
              <a:ext cx="107950" cy="30163"/>
            </a:xfrm>
            <a:custGeom>
              <a:avLst/>
              <a:gdLst/>
              <a:ahLst/>
              <a:cxnLst>
                <a:cxn ang="0">
                  <a:pos x="0" y="19"/>
                </a:cxn>
                <a:cxn ang="0">
                  <a:pos x="0" y="0"/>
                </a:cxn>
                <a:cxn ang="0">
                  <a:pos x="68" y="0"/>
                </a:cxn>
              </a:cxnLst>
              <a:rect l="0" t="0" r="r" b="b"/>
              <a:pathLst>
                <a:path w="68" h="19">
                  <a:moveTo>
                    <a:pt x="0" y="19"/>
                  </a:moveTo>
                  <a:lnTo>
                    <a:pt x="0" y="0"/>
                  </a:lnTo>
                  <a:lnTo>
                    <a:pt x="68"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2" name="Rectangle 518"/>
            <p:cNvSpPr>
              <a:spLocks noChangeArrowheads="1"/>
            </p:cNvSpPr>
            <p:nvPr/>
          </p:nvSpPr>
          <p:spPr bwMode="auto">
            <a:xfrm>
              <a:off x="3436938" y="5607051"/>
              <a:ext cx="13254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V</a:t>
              </a:r>
              <a:endParaRPr kumimoji="0" lang="fr-FR" sz="300" b="0" i="0" u="none" strike="noStrike" cap="none" normalizeH="0" baseline="0" smtClean="0">
                <a:ln>
                  <a:noFill/>
                </a:ln>
                <a:solidFill>
                  <a:schemeClr val="tx1"/>
                </a:solidFill>
                <a:effectLst/>
                <a:latin typeface="Arial" pitchFamily="34" charset="0"/>
              </a:endParaRPr>
            </a:p>
          </p:txBody>
        </p:sp>
        <p:sp>
          <p:nvSpPr>
            <p:cNvPr id="693" name="Freeform 519"/>
            <p:cNvSpPr>
              <a:spLocks/>
            </p:cNvSpPr>
            <p:nvPr/>
          </p:nvSpPr>
          <p:spPr bwMode="auto">
            <a:xfrm>
              <a:off x="3032126" y="5595938"/>
              <a:ext cx="401638" cy="30163"/>
            </a:xfrm>
            <a:custGeom>
              <a:avLst/>
              <a:gdLst/>
              <a:ahLst/>
              <a:cxnLst>
                <a:cxn ang="0">
                  <a:pos x="0" y="0"/>
                </a:cxn>
                <a:cxn ang="0">
                  <a:pos x="0" y="19"/>
                </a:cxn>
                <a:cxn ang="0">
                  <a:pos x="253" y="19"/>
                </a:cxn>
              </a:cxnLst>
              <a:rect l="0" t="0" r="r" b="b"/>
              <a:pathLst>
                <a:path w="253" h="19">
                  <a:moveTo>
                    <a:pt x="0" y="0"/>
                  </a:moveTo>
                  <a:lnTo>
                    <a:pt x="0" y="19"/>
                  </a:lnTo>
                  <a:lnTo>
                    <a:pt x="253" y="1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4" name="Freeform 520"/>
            <p:cNvSpPr>
              <a:spLocks/>
            </p:cNvSpPr>
            <p:nvPr/>
          </p:nvSpPr>
          <p:spPr bwMode="auto">
            <a:xfrm>
              <a:off x="2935288" y="5592763"/>
              <a:ext cx="96838" cy="68263"/>
            </a:xfrm>
            <a:custGeom>
              <a:avLst/>
              <a:gdLst/>
              <a:ahLst/>
              <a:cxnLst>
                <a:cxn ang="0">
                  <a:pos x="0" y="43"/>
                </a:cxn>
                <a:cxn ang="0">
                  <a:pos x="0" y="0"/>
                </a:cxn>
                <a:cxn ang="0">
                  <a:pos x="61" y="0"/>
                </a:cxn>
              </a:cxnLst>
              <a:rect l="0" t="0" r="r" b="b"/>
              <a:pathLst>
                <a:path w="61" h="43">
                  <a:moveTo>
                    <a:pt x="0" y="43"/>
                  </a:moveTo>
                  <a:lnTo>
                    <a:pt x="0" y="0"/>
                  </a:lnTo>
                  <a:lnTo>
                    <a:pt x="61"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5" name="Rectangle 521"/>
            <p:cNvSpPr>
              <a:spLocks noChangeArrowheads="1"/>
            </p:cNvSpPr>
            <p:nvPr/>
          </p:nvSpPr>
          <p:spPr bwMode="auto">
            <a:xfrm>
              <a:off x="3519488" y="5641976"/>
              <a:ext cx="132548"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IV</a:t>
              </a:r>
              <a:endParaRPr kumimoji="0" lang="fr-FR" sz="300" b="0" i="0" u="none" strike="noStrike" cap="none" normalizeH="0" baseline="0" smtClean="0">
                <a:ln>
                  <a:noFill/>
                </a:ln>
                <a:solidFill>
                  <a:schemeClr val="tx1"/>
                </a:solidFill>
                <a:effectLst/>
                <a:latin typeface="Arial" pitchFamily="34" charset="0"/>
              </a:endParaRPr>
            </a:p>
          </p:txBody>
        </p:sp>
        <p:sp>
          <p:nvSpPr>
            <p:cNvPr id="696" name="Freeform 522"/>
            <p:cNvSpPr>
              <a:spLocks/>
            </p:cNvSpPr>
            <p:nvPr/>
          </p:nvSpPr>
          <p:spPr bwMode="auto">
            <a:xfrm>
              <a:off x="3136901" y="5662613"/>
              <a:ext cx="381000" cy="14288"/>
            </a:xfrm>
            <a:custGeom>
              <a:avLst/>
              <a:gdLst/>
              <a:ahLst/>
              <a:cxnLst>
                <a:cxn ang="0">
                  <a:pos x="0" y="9"/>
                </a:cxn>
                <a:cxn ang="0">
                  <a:pos x="0" y="0"/>
                </a:cxn>
                <a:cxn ang="0">
                  <a:pos x="240" y="0"/>
                </a:cxn>
              </a:cxnLst>
              <a:rect l="0" t="0" r="r" b="b"/>
              <a:pathLst>
                <a:path w="240" h="9">
                  <a:moveTo>
                    <a:pt x="0" y="9"/>
                  </a:moveTo>
                  <a:lnTo>
                    <a:pt x="0" y="0"/>
                  </a:lnTo>
                  <a:lnTo>
                    <a:pt x="240"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7" name="Rectangle 523"/>
            <p:cNvSpPr>
              <a:spLocks noChangeArrowheads="1"/>
            </p:cNvSpPr>
            <p:nvPr/>
          </p:nvSpPr>
          <p:spPr bwMode="auto">
            <a:xfrm>
              <a:off x="3562351" y="5678488"/>
              <a:ext cx="117577"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I</a:t>
              </a:r>
              <a:endParaRPr kumimoji="0" lang="fr-FR" sz="300" b="0" i="0" u="none" strike="noStrike" cap="none" normalizeH="0" baseline="0" smtClean="0">
                <a:ln>
                  <a:noFill/>
                </a:ln>
                <a:solidFill>
                  <a:schemeClr val="tx1"/>
                </a:solidFill>
                <a:effectLst/>
                <a:latin typeface="Arial" pitchFamily="34" charset="0"/>
              </a:endParaRPr>
            </a:p>
          </p:txBody>
        </p:sp>
        <p:sp>
          <p:nvSpPr>
            <p:cNvPr id="698" name="Freeform 524"/>
            <p:cNvSpPr>
              <a:spLocks/>
            </p:cNvSpPr>
            <p:nvPr/>
          </p:nvSpPr>
          <p:spPr bwMode="auto">
            <a:xfrm>
              <a:off x="3136901" y="5681663"/>
              <a:ext cx="423863" cy="15875"/>
            </a:xfrm>
            <a:custGeom>
              <a:avLst/>
              <a:gdLst/>
              <a:ahLst/>
              <a:cxnLst>
                <a:cxn ang="0">
                  <a:pos x="0" y="0"/>
                </a:cxn>
                <a:cxn ang="0">
                  <a:pos x="0" y="10"/>
                </a:cxn>
                <a:cxn ang="0">
                  <a:pos x="267" y="10"/>
                </a:cxn>
              </a:cxnLst>
              <a:rect l="0" t="0" r="r" b="b"/>
              <a:pathLst>
                <a:path w="267" h="10">
                  <a:moveTo>
                    <a:pt x="0" y="0"/>
                  </a:moveTo>
                  <a:lnTo>
                    <a:pt x="0" y="10"/>
                  </a:lnTo>
                  <a:lnTo>
                    <a:pt x="267" y="1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9" name="Freeform 525"/>
            <p:cNvSpPr>
              <a:spLocks/>
            </p:cNvSpPr>
            <p:nvPr/>
          </p:nvSpPr>
          <p:spPr bwMode="auto">
            <a:xfrm>
              <a:off x="2963863" y="5680076"/>
              <a:ext cx="173038" cy="52388"/>
            </a:xfrm>
            <a:custGeom>
              <a:avLst/>
              <a:gdLst/>
              <a:ahLst/>
              <a:cxnLst>
                <a:cxn ang="0">
                  <a:pos x="0" y="33"/>
                </a:cxn>
                <a:cxn ang="0">
                  <a:pos x="0" y="0"/>
                </a:cxn>
                <a:cxn ang="0">
                  <a:pos x="109" y="0"/>
                </a:cxn>
              </a:cxnLst>
              <a:rect l="0" t="0" r="r" b="b"/>
              <a:pathLst>
                <a:path w="109" h="33">
                  <a:moveTo>
                    <a:pt x="0" y="33"/>
                  </a:moveTo>
                  <a:lnTo>
                    <a:pt x="0" y="0"/>
                  </a:lnTo>
                  <a:lnTo>
                    <a:pt x="109"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00" name="Rectangle 526"/>
            <p:cNvSpPr>
              <a:spLocks noChangeArrowheads="1"/>
            </p:cNvSpPr>
            <p:nvPr/>
          </p:nvSpPr>
          <p:spPr bwMode="auto">
            <a:xfrm>
              <a:off x="3532188" y="5713413"/>
              <a:ext cx="23023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CECT11760</a:t>
              </a:r>
              <a:endParaRPr kumimoji="0" lang="fr-FR" sz="300" b="0" i="0" u="none" strike="noStrike" cap="none" normalizeH="0" baseline="0" smtClean="0">
                <a:ln>
                  <a:noFill/>
                </a:ln>
                <a:solidFill>
                  <a:schemeClr val="tx1"/>
                </a:solidFill>
                <a:effectLst/>
                <a:latin typeface="Arial" pitchFamily="34" charset="0"/>
              </a:endParaRPr>
            </a:p>
          </p:txBody>
        </p:sp>
        <p:sp>
          <p:nvSpPr>
            <p:cNvPr id="701" name="Freeform 527"/>
            <p:cNvSpPr>
              <a:spLocks/>
            </p:cNvSpPr>
            <p:nvPr/>
          </p:nvSpPr>
          <p:spPr bwMode="auto">
            <a:xfrm>
              <a:off x="3389313" y="5732463"/>
              <a:ext cx="141288" cy="15875"/>
            </a:xfrm>
            <a:custGeom>
              <a:avLst/>
              <a:gdLst/>
              <a:ahLst/>
              <a:cxnLst>
                <a:cxn ang="0">
                  <a:pos x="0" y="10"/>
                </a:cxn>
                <a:cxn ang="0">
                  <a:pos x="0" y="0"/>
                </a:cxn>
                <a:cxn ang="0">
                  <a:pos x="89" y="0"/>
                </a:cxn>
              </a:cxnLst>
              <a:rect l="0" t="0" r="r" b="b"/>
              <a:pathLst>
                <a:path w="89" h="10">
                  <a:moveTo>
                    <a:pt x="0" y="10"/>
                  </a:moveTo>
                  <a:lnTo>
                    <a:pt x="0" y="0"/>
                  </a:lnTo>
                  <a:lnTo>
                    <a:pt x="89"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702" name="Rectangle 528"/>
            <p:cNvSpPr>
              <a:spLocks noChangeArrowheads="1"/>
            </p:cNvSpPr>
            <p:nvPr/>
          </p:nvSpPr>
          <p:spPr bwMode="auto">
            <a:xfrm>
              <a:off x="3508376" y="5748338"/>
              <a:ext cx="168259"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11.76.3</a:t>
              </a:r>
              <a:endParaRPr kumimoji="0" lang="fr-FR" sz="300" b="0" i="0" u="none" strike="noStrike" cap="none" normalizeH="0" baseline="0" dirty="0" smtClean="0">
                <a:ln>
                  <a:noFill/>
                </a:ln>
                <a:solidFill>
                  <a:schemeClr val="tx1"/>
                </a:solidFill>
                <a:effectLst/>
                <a:latin typeface="Arial" pitchFamily="34" charset="0"/>
              </a:endParaRPr>
            </a:p>
          </p:txBody>
        </p:sp>
        <p:sp>
          <p:nvSpPr>
            <p:cNvPr id="703" name="Freeform 529"/>
            <p:cNvSpPr>
              <a:spLocks/>
            </p:cNvSpPr>
            <p:nvPr/>
          </p:nvSpPr>
          <p:spPr bwMode="auto">
            <a:xfrm>
              <a:off x="3389313" y="5753101"/>
              <a:ext cx="117475" cy="14288"/>
            </a:xfrm>
            <a:custGeom>
              <a:avLst/>
              <a:gdLst/>
              <a:ahLst/>
              <a:cxnLst>
                <a:cxn ang="0">
                  <a:pos x="0" y="0"/>
                </a:cxn>
                <a:cxn ang="0">
                  <a:pos x="0" y="9"/>
                </a:cxn>
                <a:cxn ang="0">
                  <a:pos x="74" y="9"/>
                </a:cxn>
              </a:cxnLst>
              <a:rect l="0" t="0" r="r" b="b"/>
              <a:pathLst>
                <a:path w="74" h="9">
                  <a:moveTo>
                    <a:pt x="0" y="0"/>
                  </a:moveTo>
                  <a:lnTo>
                    <a:pt x="0" y="9"/>
                  </a:lnTo>
                  <a:lnTo>
                    <a:pt x="74" y="9"/>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704" name="Freeform 530"/>
            <p:cNvSpPr>
              <a:spLocks/>
            </p:cNvSpPr>
            <p:nvPr/>
          </p:nvSpPr>
          <p:spPr bwMode="auto">
            <a:xfrm>
              <a:off x="3321051" y="5749926"/>
              <a:ext cx="68263" cy="38100"/>
            </a:xfrm>
            <a:custGeom>
              <a:avLst/>
              <a:gdLst/>
              <a:ahLst/>
              <a:cxnLst>
                <a:cxn ang="0">
                  <a:pos x="0" y="24"/>
                </a:cxn>
                <a:cxn ang="0">
                  <a:pos x="0" y="0"/>
                </a:cxn>
                <a:cxn ang="0">
                  <a:pos x="43" y="0"/>
                </a:cxn>
              </a:cxnLst>
              <a:rect l="0" t="0" r="r" b="b"/>
              <a:pathLst>
                <a:path w="43" h="24">
                  <a:moveTo>
                    <a:pt x="0" y="24"/>
                  </a:moveTo>
                  <a:lnTo>
                    <a:pt x="0" y="0"/>
                  </a:lnTo>
                  <a:lnTo>
                    <a:pt x="43"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705" name="Rectangle 531"/>
            <p:cNvSpPr>
              <a:spLocks noChangeArrowheads="1"/>
            </p:cNvSpPr>
            <p:nvPr/>
          </p:nvSpPr>
          <p:spPr bwMode="auto">
            <a:xfrm>
              <a:off x="3502026" y="5783263"/>
              <a:ext cx="23023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CECT11763</a:t>
              </a:r>
              <a:endParaRPr kumimoji="0" lang="fr-FR" sz="300" b="0" i="0" u="none" strike="noStrike" cap="none" normalizeH="0" baseline="0" smtClean="0">
                <a:ln>
                  <a:noFill/>
                </a:ln>
                <a:solidFill>
                  <a:schemeClr val="tx1"/>
                </a:solidFill>
                <a:effectLst/>
                <a:latin typeface="Arial" pitchFamily="34" charset="0"/>
              </a:endParaRPr>
            </a:p>
          </p:txBody>
        </p:sp>
        <p:sp>
          <p:nvSpPr>
            <p:cNvPr id="706" name="Freeform 532"/>
            <p:cNvSpPr>
              <a:spLocks/>
            </p:cNvSpPr>
            <p:nvPr/>
          </p:nvSpPr>
          <p:spPr bwMode="auto">
            <a:xfrm>
              <a:off x="3406776" y="5803901"/>
              <a:ext cx="93663" cy="23813"/>
            </a:xfrm>
            <a:custGeom>
              <a:avLst/>
              <a:gdLst/>
              <a:ahLst/>
              <a:cxnLst>
                <a:cxn ang="0">
                  <a:pos x="0" y="15"/>
                </a:cxn>
                <a:cxn ang="0">
                  <a:pos x="0" y="0"/>
                </a:cxn>
                <a:cxn ang="0">
                  <a:pos x="59" y="0"/>
                </a:cxn>
              </a:cxnLst>
              <a:rect l="0" t="0" r="r" b="b"/>
              <a:pathLst>
                <a:path w="59" h="15">
                  <a:moveTo>
                    <a:pt x="0" y="15"/>
                  </a:moveTo>
                  <a:lnTo>
                    <a:pt x="0" y="0"/>
                  </a:lnTo>
                  <a:lnTo>
                    <a:pt x="59"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707" name="Rectangle 533"/>
            <p:cNvSpPr>
              <a:spLocks noChangeArrowheads="1"/>
            </p:cNvSpPr>
            <p:nvPr/>
          </p:nvSpPr>
          <p:spPr bwMode="auto">
            <a:xfrm>
              <a:off x="3500438" y="5818188"/>
              <a:ext cx="23023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smtClean="0">
                  <a:ln>
                    <a:noFill/>
                  </a:ln>
                  <a:solidFill>
                    <a:srgbClr val="000000"/>
                  </a:solidFill>
                  <a:effectLst/>
                  <a:latin typeface="Arial" pitchFamily="34" charset="0"/>
                </a:rPr>
                <a:t>  CECT11758</a:t>
              </a:r>
              <a:endParaRPr kumimoji="0" lang="fr-FR" sz="300" b="0" i="0" u="none" strike="noStrike" cap="none" normalizeH="0" baseline="0" smtClean="0">
                <a:ln>
                  <a:noFill/>
                </a:ln>
                <a:solidFill>
                  <a:schemeClr val="tx1"/>
                </a:solidFill>
                <a:effectLst/>
                <a:latin typeface="Arial" pitchFamily="34" charset="0"/>
              </a:endParaRPr>
            </a:p>
          </p:txBody>
        </p:sp>
        <p:sp>
          <p:nvSpPr>
            <p:cNvPr id="708" name="Freeform 534"/>
            <p:cNvSpPr>
              <a:spLocks/>
            </p:cNvSpPr>
            <p:nvPr/>
          </p:nvSpPr>
          <p:spPr bwMode="auto">
            <a:xfrm>
              <a:off x="3449638" y="5838826"/>
              <a:ext cx="47625" cy="14288"/>
            </a:xfrm>
            <a:custGeom>
              <a:avLst/>
              <a:gdLst/>
              <a:ahLst/>
              <a:cxnLst>
                <a:cxn ang="0">
                  <a:pos x="0" y="9"/>
                </a:cxn>
                <a:cxn ang="0">
                  <a:pos x="0" y="0"/>
                </a:cxn>
                <a:cxn ang="0">
                  <a:pos x="30" y="0"/>
                </a:cxn>
              </a:cxnLst>
              <a:rect l="0" t="0" r="r" b="b"/>
              <a:pathLst>
                <a:path w="30" h="9">
                  <a:moveTo>
                    <a:pt x="0" y="9"/>
                  </a:moveTo>
                  <a:lnTo>
                    <a:pt x="0" y="0"/>
                  </a:lnTo>
                  <a:lnTo>
                    <a:pt x="30" y="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709" name="Rectangle 535"/>
            <p:cNvSpPr>
              <a:spLocks noChangeArrowheads="1"/>
            </p:cNvSpPr>
            <p:nvPr/>
          </p:nvSpPr>
          <p:spPr bwMode="auto">
            <a:xfrm>
              <a:off x="3502026" y="5854701"/>
              <a:ext cx="230231"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00" b="0" i="0" u="none" strike="noStrike" cap="none" normalizeH="0" baseline="0" dirty="0" smtClean="0">
                  <a:ln>
                    <a:noFill/>
                  </a:ln>
                  <a:solidFill>
                    <a:srgbClr val="000000"/>
                  </a:solidFill>
                  <a:effectLst/>
                  <a:latin typeface="Arial" pitchFamily="34" charset="0"/>
                </a:rPr>
                <a:t>  CECT11759</a:t>
              </a:r>
              <a:endParaRPr kumimoji="0" lang="fr-FR" sz="300" b="0" i="0" u="none" strike="noStrike" cap="none" normalizeH="0" baseline="0" dirty="0" smtClean="0">
                <a:ln>
                  <a:noFill/>
                </a:ln>
                <a:solidFill>
                  <a:schemeClr val="tx1"/>
                </a:solidFill>
                <a:effectLst/>
                <a:latin typeface="Arial" pitchFamily="34" charset="0"/>
              </a:endParaRPr>
            </a:p>
          </p:txBody>
        </p:sp>
        <p:sp>
          <p:nvSpPr>
            <p:cNvPr id="710" name="Freeform 536"/>
            <p:cNvSpPr>
              <a:spLocks/>
            </p:cNvSpPr>
            <p:nvPr/>
          </p:nvSpPr>
          <p:spPr bwMode="auto">
            <a:xfrm>
              <a:off x="3449638" y="5857876"/>
              <a:ext cx="50800" cy="15875"/>
            </a:xfrm>
            <a:custGeom>
              <a:avLst/>
              <a:gdLst/>
              <a:ahLst/>
              <a:cxnLst>
                <a:cxn ang="0">
                  <a:pos x="0" y="0"/>
                </a:cxn>
                <a:cxn ang="0">
                  <a:pos x="0" y="10"/>
                </a:cxn>
                <a:cxn ang="0">
                  <a:pos x="32" y="10"/>
                </a:cxn>
              </a:cxnLst>
              <a:rect l="0" t="0" r="r" b="b"/>
              <a:pathLst>
                <a:path w="32" h="10">
                  <a:moveTo>
                    <a:pt x="0" y="0"/>
                  </a:moveTo>
                  <a:lnTo>
                    <a:pt x="0" y="10"/>
                  </a:lnTo>
                  <a:lnTo>
                    <a:pt x="32" y="10"/>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711" name="Freeform 537"/>
            <p:cNvSpPr>
              <a:spLocks/>
            </p:cNvSpPr>
            <p:nvPr/>
          </p:nvSpPr>
          <p:spPr bwMode="auto">
            <a:xfrm>
              <a:off x="3406776" y="5832476"/>
              <a:ext cx="42863" cy="23813"/>
            </a:xfrm>
            <a:custGeom>
              <a:avLst/>
              <a:gdLst/>
              <a:ahLst/>
              <a:cxnLst>
                <a:cxn ang="0">
                  <a:pos x="0" y="0"/>
                </a:cxn>
                <a:cxn ang="0">
                  <a:pos x="0" y="15"/>
                </a:cxn>
                <a:cxn ang="0">
                  <a:pos x="27" y="15"/>
                </a:cxn>
              </a:cxnLst>
              <a:rect l="0" t="0" r="r" b="b"/>
              <a:pathLst>
                <a:path w="27" h="15">
                  <a:moveTo>
                    <a:pt x="0" y="0"/>
                  </a:moveTo>
                  <a:lnTo>
                    <a:pt x="0" y="15"/>
                  </a:lnTo>
                  <a:lnTo>
                    <a:pt x="27" y="15"/>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712" name="Freeform 538"/>
            <p:cNvSpPr>
              <a:spLocks/>
            </p:cNvSpPr>
            <p:nvPr/>
          </p:nvSpPr>
          <p:spPr bwMode="auto">
            <a:xfrm>
              <a:off x="3321051" y="5791201"/>
              <a:ext cx="85725" cy="38100"/>
            </a:xfrm>
            <a:custGeom>
              <a:avLst/>
              <a:gdLst/>
              <a:ahLst/>
              <a:cxnLst>
                <a:cxn ang="0">
                  <a:pos x="0" y="0"/>
                </a:cxn>
                <a:cxn ang="0">
                  <a:pos x="0" y="24"/>
                </a:cxn>
                <a:cxn ang="0">
                  <a:pos x="54" y="24"/>
                </a:cxn>
              </a:cxnLst>
              <a:rect l="0" t="0" r="r" b="b"/>
              <a:pathLst>
                <a:path w="54" h="24">
                  <a:moveTo>
                    <a:pt x="0" y="0"/>
                  </a:moveTo>
                  <a:lnTo>
                    <a:pt x="0" y="24"/>
                  </a:lnTo>
                  <a:lnTo>
                    <a:pt x="54" y="24"/>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300"/>
            </a:p>
          </p:txBody>
        </p:sp>
        <p:sp>
          <p:nvSpPr>
            <p:cNvPr id="713" name="Freeform 539"/>
            <p:cNvSpPr>
              <a:spLocks/>
            </p:cNvSpPr>
            <p:nvPr/>
          </p:nvSpPr>
          <p:spPr bwMode="auto">
            <a:xfrm>
              <a:off x="2963863" y="5737226"/>
              <a:ext cx="357188" cy="52388"/>
            </a:xfrm>
            <a:custGeom>
              <a:avLst/>
              <a:gdLst/>
              <a:ahLst/>
              <a:cxnLst>
                <a:cxn ang="0">
                  <a:pos x="0" y="0"/>
                </a:cxn>
                <a:cxn ang="0">
                  <a:pos x="0" y="33"/>
                </a:cxn>
                <a:cxn ang="0">
                  <a:pos x="225" y="33"/>
                </a:cxn>
              </a:cxnLst>
              <a:rect l="0" t="0" r="r" b="b"/>
              <a:pathLst>
                <a:path w="225" h="33">
                  <a:moveTo>
                    <a:pt x="0" y="0"/>
                  </a:moveTo>
                  <a:lnTo>
                    <a:pt x="0" y="33"/>
                  </a:lnTo>
                  <a:lnTo>
                    <a:pt x="225" y="33"/>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4" name="Freeform 540"/>
            <p:cNvSpPr>
              <a:spLocks/>
            </p:cNvSpPr>
            <p:nvPr/>
          </p:nvSpPr>
          <p:spPr bwMode="auto">
            <a:xfrm>
              <a:off x="2935288" y="5665788"/>
              <a:ext cx="28575" cy="68263"/>
            </a:xfrm>
            <a:custGeom>
              <a:avLst/>
              <a:gdLst/>
              <a:ahLst/>
              <a:cxnLst>
                <a:cxn ang="0">
                  <a:pos x="0" y="0"/>
                </a:cxn>
                <a:cxn ang="0">
                  <a:pos x="0" y="43"/>
                </a:cxn>
                <a:cxn ang="0">
                  <a:pos x="18" y="43"/>
                </a:cxn>
              </a:cxnLst>
              <a:rect l="0" t="0" r="r" b="b"/>
              <a:pathLst>
                <a:path w="18" h="43">
                  <a:moveTo>
                    <a:pt x="0" y="0"/>
                  </a:moveTo>
                  <a:lnTo>
                    <a:pt x="0" y="43"/>
                  </a:lnTo>
                  <a:lnTo>
                    <a:pt x="18" y="43"/>
                  </a:lnTo>
                </a:path>
              </a:pathLst>
            </a:cu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5" name="Line 541"/>
            <p:cNvSpPr>
              <a:spLocks noChangeShapeType="1"/>
            </p:cNvSpPr>
            <p:nvPr/>
          </p:nvSpPr>
          <p:spPr bwMode="auto">
            <a:xfrm>
              <a:off x="4402800" y="5470526"/>
              <a:ext cx="1588" cy="419100"/>
            </a:xfrm>
            <a:prstGeom prst="line">
              <a:avLst/>
            </a:pr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6" name="Rectangle 542"/>
            <p:cNvSpPr>
              <a:spLocks noChangeArrowheads="1"/>
            </p:cNvSpPr>
            <p:nvPr/>
          </p:nvSpPr>
          <p:spPr bwMode="auto">
            <a:xfrm>
              <a:off x="4413271" y="5580692"/>
              <a:ext cx="60891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800000"/>
                  </a:solidFill>
                  <a:effectLst/>
                  <a:latin typeface="Arial" pitchFamily="34" charset="0"/>
                </a:rPr>
                <a:t>Jerez 2</a:t>
              </a:r>
              <a:endParaRPr kumimoji="0" lang="fr-FR" sz="1400" b="0" i="0" u="none" strike="noStrike" cap="none" normalizeH="0" baseline="0" dirty="0" smtClean="0">
                <a:ln>
                  <a:noFill/>
                </a:ln>
                <a:solidFill>
                  <a:schemeClr val="tx1"/>
                </a:solidFill>
                <a:effectLst/>
                <a:latin typeface="Arial" pitchFamily="34" charset="0"/>
              </a:endParaRPr>
            </a:p>
          </p:txBody>
        </p:sp>
        <p:sp>
          <p:nvSpPr>
            <p:cNvPr id="717" name="Line 543"/>
            <p:cNvSpPr>
              <a:spLocks noChangeShapeType="1"/>
            </p:cNvSpPr>
            <p:nvPr/>
          </p:nvSpPr>
          <p:spPr bwMode="auto">
            <a:xfrm>
              <a:off x="2516188" y="5664201"/>
              <a:ext cx="419100" cy="1588"/>
            </a:xfrm>
            <a:prstGeom prst="line">
              <a:avLst/>
            </a:prstGeom>
            <a:noFill/>
            <a:ln w="4763" cap="sq">
              <a:solidFill>
                <a:srgbClr val="800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8" name="Line 544"/>
            <p:cNvSpPr>
              <a:spLocks noChangeShapeType="1"/>
            </p:cNvSpPr>
            <p:nvPr/>
          </p:nvSpPr>
          <p:spPr bwMode="auto">
            <a:xfrm>
              <a:off x="2513013" y="5449888"/>
              <a:ext cx="1588" cy="104775"/>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9" name="Line 545"/>
            <p:cNvSpPr>
              <a:spLocks noChangeShapeType="1"/>
            </p:cNvSpPr>
            <p:nvPr/>
          </p:nvSpPr>
          <p:spPr bwMode="auto">
            <a:xfrm>
              <a:off x="2513013" y="5559426"/>
              <a:ext cx="1588" cy="104775"/>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0" name="Freeform 546"/>
            <p:cNvSpPr>
              <a:spLocks/>
            </p:cNvSpPr>
            <p:nvPr/>
          </p:nvSpPr>
          <p:spPr bwMode="auto">
            <a:xfrm>
              <a:off x="2439988" y="5338763"/>
              <a:ext cx="73025" cy="217488"/>
            </a:xfrm>
            <a:custGeom>
              <a:avLst/>
              <a:gdLst/>
              <a:ahLst/>
              <a:cxnLst>
                <a:cxn ang="0">
                  <a:pos x="0" y="0"/>
                </a:cxn>
                <a:cxn ang="0">
                  <a:pos x="0" y="137"/>
                </a:cxn>
                <a:cxn ang="0">
                  <a:pos x="46" y="137"/>
                </a:cxn>
              </a:cxnLst>
              <a:rect l="0" t="0" r="r" b="b"/>
              <a:pathLst>
                <a:path w="46" h="137">
                  <a:moveTo>
                    <a:pt x="0" y="0"/>
                  </a:moveTo>
                  <a:lnTo>
                    <a:pt x="0" y="137"/>
                  </a:lnTo>
                  <a:lnTo>
                    <a:pt x="46" y="137"/>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1" name="Line 547"/>
            <p:cNvSpPr>
              <a:spLocks noChangeShapeType="1"/>
            </p:cNvSpPr>
            <p:nvPr/>
          </p:nvSpPr>
          <p:spPr bwMode="auto">
            <a:xfrm>
              <a:off x="5301208" y="0"/>
              <a:ext cx="1588" cy="5862638"/>
            </a:xfrm>
            <a:prstGeom prst="line">
              <a:avLst/>
            </a:prstGeom>
            <a:noFill/>
            <a:ln w="4763" cap="sq">
              <a:solidFill>
                <a:srgbClr val="FF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2" name="Rectangle 548"/>
            <p:cNvSpPr>
              <a:spLocks noChangeArrowheads="1"/>
            </p:cNvSpPr>
            <p:nvPr/>
          </p:nvSpPr>
          <p:spPr bwMode="auto">
            <a:xfrm>
              <a:off x="5373216" y="2987824"/>
              <a:ext cx="125675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Arial" pitchFamily="34" charset="0"/>
                </a:rPr>
                <a:t>Flor </a:t>
              </a:r>
              <a:r>
                <a:rPr kumimoji="0" lang="fr-FR" b="1" i="0" u="none" strike="noStrike" cap="none" normalizeH="0" baseline="0" dirty="0" err="1" smtClean="0">
                  <a:ln>
                    <a:noFill/>
                  </a:ln>
                  <a:solidFill>
                    <a:srgbClr val="FF0000"/>
                  </a:solidFill>
                  <a:effectLst/>
                  <a:latin typeface="Arial" pitchFamily="34" charset="0"/>
                </a:rPr>
                <a:t>strains</a:t>
              </a:r>
              <a:endParaRPr kumimoji="0" lang="fr-FR" b="0" i="0" u="none" strike="noStrike" cap="none" normalizeH="0" baseline="0" dirty="0" smtClean="0">
                <a:ln>
                  <a:noFill/>
                </a:ln>
                <a:solidFill>
                  <a:schemeClr val="tx1"/>
                </a:solidFill>
                <a:effectLst/>
                <a:latin typeface="Arial" pitchFamily="34" charset="0"/>
              </a:endParaRPr>
            </a:p>
          </p:txBody>
        </p:sp>
        <p:sp>
          <p:nvSpPr>
            <p:cNvPr id="723" name="Line 549"/>
            <p:cNvSpPr>
              <a:spLocks noChangeShapeType="1"/>
            </p:cNvSpPr>
            <p:nvPr/>
          </p:nvSpPr>
          <p:spPr bwMode="auto">
            <a:xfrm>
              <a:off x="2374901" y="5337176"/>
              <a:ext cx="65088" cy="1588"/>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4" name="Rectangle 550"/>
            <p:cNvSpPr>
              <a:spLocks noChangeArrowheads="1"/>
            </p:cNvSpPr>
            <p:nvPr/>
          </p:nvSpPr>
          <p:spPr bwMode="auto">
            <a:xfrm>
              <a:off x="5405735" y="6383233"/>
              <a:ext cx="615553"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8000"/>
                  </a:solidFill>
                  <a:effectLst/>
                  <a:latin typeface="Arial" pitchFamily="34" charset="0"/>
                </a:rPr>
                <a:t> </a:t>
              </a:r>
              <a:r>
                <a:rPr kumimoji="0" lang="fr-FR" b="1" i="0" u="none" strike="noStrike" cap="none" normalizeH="0" baseline="0" dirty="0" err="1" smtClean="0">
                  <a:ln>
                    <a:noFill/>
                  </a:ln>
                  <a:solidFill>
                    <a:srgbClr val="008000"/>
                  </a:solidFill>
                  <a:effectLst/>
                  <a:latin typeface="Arial" pitchFamily="34" charset="0"/>
                </a:rPr>
                <a:t>Wine</a:t>
              </a:r>
              <a:endParaRPr kumimoji="0" lang="fr-FR" b="0" i="0" u="none" strike="noStrike" cap="none" normalizeH="0" baseline="0" dirty="0" smtClean="0">
                <a:ln>
                  <a:noFill/>
                </a:ln>
                <a:solidFill>
                  <a:schemeClr val="tx1"/>
                </a:solidFill>
                <a:effectLst/>
                <a:latin typeface="Arial" pitchFamily="34" charset="0"/>
              </a:endParaRPr>
            </a:p>
          </p:txBody>
        </p:sp>
        <p:sp>
          <p:nvSpPr>
            <p:cNvPr id="725" name="Freeform 551"/>
            <p:cNvSpPr>
              <a:spLocks/>
            </p:cNvSpPr>
            <p:nvPr/>
          </p:nvSpPr>
          <p:spPr bwMode="auto">
            <a:xfrm>
              <a:off x="2381251" y="5894388"/>
              <a:ext cx="833438" cy="1189038"/>
            </a:xfrm>
            <a:custGeom>
              <a:avLst/>
              <a:gdLst/>
              <a:ahLst/>
              <a:cxnLst>
                <a:cxn ang="0">
                  <a:pos x="0" y="375"/>
                </a:cxn>
                <a:cxn ang="0">
                  <a:pos x="0" y="373"/>
                </a:cxn>
                <a:cxn ang="0">
                  <a:pos x="525" y="0"/>
                </a:cxn>
                <a:cxn ang="0">
                  <a:pos x="525" y="749"/>
                </a:cxn>
                <a:cxn ang="0">
                  <a:pos x="0" y="375"/>
                </a:cxn>
              </a:cxnLst>
              <a:rect l="0" t="0" r="r" b="b"/>
              <a:pathLst>
                <a:path w="525" h="749">
                  <a:moveTo>
                    <a:pt x="0" y="375"/>
                  </a:moveTo>
                  <a:lnTo>
                    <a:pt x="0" y="373"/>
                  </a:lnTo>
                  <a:lnTo>
                    <a:pt x="525" y="0"/>
                  </a:lnTo>
                  <a:lnTo>
                    <a:pt x="525" y="749"/>
                  </a:lnTo>
                  <a:lnTo>
                    <a:pt x="0" y="375"/>
                  </a:lnTo>
                  <a:close/>
                </a:path>
              </a:pathLst>
            </a:custGeom>
            <a:solidFill>
              <a:srgbClr val="008000"/>
            </a:solidFill>
            <a:ln w="1588"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6" name="Line 552"/>
            <p:cNvSpPr>
              <a:spLocks noChangeShapeType="1"/>
            </p:cNvSpPr>
            <p:nvPr/>
          </p:nvSpPr>
          <p:spPr bwMode="auto">
            <a:xfrm>
              <a:off x="2374901" y="6488113"/>
              <a:ext cx="4763"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7" name="Line 553"/>
            <p:cNvSpPr>
              <a:spLocks noChangeShapeType="1"/>
            </p:cNvSpPr>
            <p:nvPr/>
          </p:nvSpPr>
          <p:spPr bwMode="auto">
            <a:xfrm>
              <a:off x="2373313" y="5337176"/>
              <a:ext cx="1588" cy="573088"/>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8" name="Line 554"/>
            <p:cNvSpPr>
              <a:spLocks noChangeShapeType="1"/>
            </p:cNvSpPr>
            <p:nvPr/>
          </p:nvSpPr>
          <p:spPr bwMode="auto">
            <a:xfrm>
              <a:off x="2373313" y="5915026"/>
              <a:ext cx="1588" cy="573088"/>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9" name="Freeform 555"/>
            <p:cNvSpPr>
              <a:spLocks/>
            </p:cNvSpPr>
            <p:nvPr/>
          </p:nvSpPr>
          <p:spPr bwMode="auto">
            <a:xfrm>
              <a:off x="2365376" y="5911851"/>
              <a:ext cx="7938" cy="600075"/>
            </a:xfrm>
            <a:custGeom>
              <a:avLst/>
              <a:gdLst/>
              <a:ahLst/>
              <a:cxnLst>
                <a:cxn ang="0">
                  <a:pos x="0" y="378"/>
                </a:cxn>
                <a:cxn ang="0">
                  <a:pos x="0" y="0"/>
                </a:cxn>
                <a:cxn ang="0">
                  <a:pos x="5" y="0"/>
                </a:cxn>
              </a:cxnLst>
              <a:rect l="0" t="0" r="r" b="b"/>
              <a:pathLst>
                <a:path w="5" h="378">
                  <a:moveTo>
                    <a:pt x="0" y="378"/>
                  </a:moveTo>
                  <a:lnTo>
                    <a:pt x="0" y="0"/>
                  </a:lnTo>
                  <a:lnTo>
                    <a:pt x="5"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0" name="Rectangle 556"/>
            <p:cNvSpPr>
              <a:spLocks noChangeArrowheads="1"/>
            </p:cNvSpPr>
            <p:nvPr/>
          </p:nvSpPr>
          <p:spPr bwMode="auto">
            <a:xfrm>
              <a:off x="3206751" y="7097713"/>
              <a:ext cx="19050" cy="38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MS Sans Serif"/>
                </a:rPr>
                <a:t> </a:t>
              </a:r>
              <a:endParaRPr kumimoji="0" lang="fr-FR" sz="1800" b="0" i="0" u="none" strike="noStrike" cap="none" normalizeH="0" baseline="0" smtClean="0">
                <a:ln>
                  <a:noFill/>
                </a:ln>
                <a:solidFill>
                  <a:schemeClr val="tx1"/>
                </a:solidFill>
                <a:effectLst/>
                <a:latin typeface="Arial" pitchFamily="34" charset="0"/>
              </a:endParaRPr>
            </a:p>
          </p:txBody>
        </p:sp>
        <p:sp>
          <p:nvSpPr>
            <p:cNvPr id="731" name="Freeform 557"/>
            <p:cNvSpPr>
              <a:spLocks/>
            </p:cNvSpPr>
            <p:nvPr/>
          </p:nvSpPr>
          <p:spPr bwMode="auto">
            <a:xfrm>
              <a:off x="2376488" y="7088188"/>
              <a:ext cx="828675" cy="55563"/>
            </a:xfrm>
            <a:custGeom>
              <a:avLst/>
              <a:gdLst/>
              <a:ahLst/>
              <a:cxnLst>
                <a:cxn ang="0">
                  <a:pos x="0" y="18"/>
                </a:cxn>
                <a:cxn ang="0">
                  <a:pos x="0" y="17"/>
                </a:cxn>
                <a:cxn ang="0">
                  <a:pos x="522" y="0"/>
                </a:cxn>
                <a:cxn ang="0">
                  <a:pos x="522" y="35"/>
                </a:cxn>
                <a:cxn ang="0">
                  <a:pos x="0" y="18"/>
                </a:cxn>
              </a:cxnLst>
              <a:rect l="0" t="0" r="r" b="b"/>
              <a:pathLst>
                <a:path w="522" h="35">
                  <a:moveTo>
                    <a:pt x="0" y="18"/>
                  </a:moveTo>
                  <a:lnTo>
                    <a:pt x="0" y="17"/>
                  </a:lnTo>
                  <a:lnTo>
                    <a:pt x="522" y="0"/>
                  </a:lnTo>
                  <a:lnTo>
                    <a:pt x="522" y="35"/>
                  </a:lnTo>
                  <a:lnTo>
                    <a:pt x="0" y="18"/>
                  </a:lnTo>
                  <a:close/>
                </a:path>
              </a:pathLst>
            </a:custGeom>
            <a:solidFill>
              <a:srgbClr val="008000"/>
            </a:solidFill>
            <a:ln w="1588"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2" name="Line 558"/>
            <p:cNvSpPr>
              <a:spLocks noChangeShapeType="1"/>
            </p:cNvSpPr>
            <p:nvPr/>
          </p:nvSpPr>
          <p:spPr bwMode="auto">
            <a:xfrm>
              <a:off x="2366963" y="7115176"/>
              <a:ext cx="6350"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3" name="Line 559"/>
            <p:cNvSpPr>
              <a:spLocks noChangeShapeType="1"/>
            </p:cNvSpPr>
            <p:nvPr/>
          </p:nvSpPr>
          <p:spPr bwMode="auto">
            <a:xfrm>
              <a:off x="2365376" y="6516688"/>
              <a:ext cx="1588" cy="598488"/>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4" name="Freeform 560"/>
            <p:cNvSpPr>
              <a:spLocks/>
            </p:cNvSpPr>
            <p:nvPr/>
          </p:nvSpPr>
          <p:spPr bwMode="auto">
            <a:xfrm>
              <a:off x="2339976" y="6513513"/>
              <a:ext cx="25400" cy="349250"/>
            </a:xfrm>
            <a:custGeom>
              <a:avLst/>
              <a:gdLst/>
              <a:ahLst/>
              <a:cxnLst>
                <a:cxn ang="0">
                  <a:pos x="0" y="220"/>
                </a:cxn>
                <a:cxn ang="0">
                  <a:pos x="0" y="0"/>
                </a:cxn>
                <a:cxn ang="0">
                  <a:pos x="16" y="0"/>
                </a:cxn>
              </a:cxnLst>
              <a:rect l="0" t="0" r="r" b="b"/>
              <a:pathLst>
                <a:path w="16" h="220">
                  <a:moveTo>
                    <a:pt x="0" y="220"/>
                  </a:moveTo>
                  <a:lnTo>
                    <a:pt x="0" y="0"/>
                  </a:lnTo>
                  <a:lnTo>
                    <a:pt x="16"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5" name="Rectangle 561"/>
            <p:cNvSpPr>
              <a:spLocks noChangeArrowheads="1"/>
            </p:cNvSpPr>
            <p:nvPr/>
          </p:nvSpPr>
          <p:spPr bwMode="auto">
            <a:xfrm>
              <a:off x="3175001" y="7196138"/>
              <a:ext cx="19050" cy="38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MS Sans Serif"/>
                </a:rPr>
                <a:t> </a:t>
              </a:r>
              <a:endParaRPr kumimoji="0" lang="fr-FR" sz="1800" b="0" i="0" u="none" strike="noStrike" cap="none" normalizeH="0" baseline="0" smtClean="0">
                <a:ln>
                  <a:noFill/>
                </a:ln>
                <a:solidFill>
                  <a:schemeClr val="tx1"/>
                </a:solidFill>
                <a:effectLst/>
                <a:latin typeface="Arial" pitchFamily="34" charset="0"/>
              </a:endParaRPr>
            </a:p>
          </p:txBody>
        </p:sp>
        <p:sp>
          <p:nvSpPr>
            <p:cNvPr id="736" name="Freeform 562"/>
            <p:cNvSpPr>
              <a:spLocks/>
            </p:cNvSpPr>
            <p:nvPr/>
          </p:nvSpPr>
          <p:spPr bwMode="auto">
            <a:xfrm>
              <a:off x="2378076" y="7148513"/>
              <a:ext cx="795338" cy="131763"/>
            </a:xfrm>
            <a:custGeom>
              <a:avLst/>
              <a:gdLst/>
              <a:ahLst/>
              <a:cxnLst>
                <a:cxn ang="0">
                  <a:pos x="0" y="42"/>
                </a:cxn>
                <a:cxn ang="0">
                  <a:pos x="0" y="41"/>
                </a:cxn>
                <a:cxn ang="0">
                  <a:pos x="501" y="0"/>
                </a:cxn>
                <a:cxn ang="0">
                  <a:pos x="501" y="83"/>
                </a:cxn>
                <a:cxn ang="0">
                  <a:pos x="0" y="42"/>
                </a:cxn>
              </a:cxnLst>
              <a:rect l="0" t="0" r="r" b="b"/>
              <a:pathLst>
                <a:path w="501" h="83">
                  <a:moveTo>
                    <a:pt x="0" y="42"/>
                  </a:moveTo>
                  <a:lnTo>
                    <a:pt x="0" y="41"/>
                  </a:lnTo>
                  <a:lnTo>
                    <a:pt x="501" y="0"/>
                  </a:lnTo>
                  <a:lnTo>
                    <a:pt x="501" y="83"/>
                  </a:lnTo>
                  <a:lnTo>
                    <a:pt x="0" y="42"/>
                  </a:lnTo>
                  <a:close/>
                </a:path>
              </a:pathLst>
            </a:custGeom>
            <a:solidFill>
              <a:srgbClr val="008000"/>
            </a:solidFill>
            <a:ln w="1588"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7" name="Line 563"/>
            <p:cNvSpPr>
              <a:spLocks noChangeShapeType="1"/>
            </p:cNvSpPr>
            <p:nvPr/>
          </p:nvSpPr>
          <p:spPr bwMode="auto">
            <a:xfrm>
              <a:off x="2341563" y="7215188"/>
              <a:ext cx="34925"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8" name="Line 564"/>
            <p:cNvSpPr>
              <a:spLocks noChangeShapeType="1"/>
            </p:cNvSpPr>
            <p:nvPr/>
          </p:nvSpPr>
          <p:spPr bwMode="auto">
            <a:xfrm>
              <a:off x="2339976" y="6867526"/>
              <a:ext cx="1588" cy="347663"/>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9" name="Freeform 565"/>
            <p:cNvSpPr>
              <a:spLocks/>
            </p:cNvSpPr>
            <p:nvPr/>
          </p:nvSpPr>
          <p:spPr bwMode="auto">
            <a:xfrm>
              <a:off x="2330451" y="6864351"/>
              <a:ext cx="9525" cy="296863"/>
            </a:xfrm>
            <a:custGeom>
              <a:avLst/>
              <a:gdLst/>
              <a:ahLst/>
              <a:cxnLst>
                <a:cxn ang="0">
                  <a:pos x="0" y="187"/>
                </a:cxn>
                <a:cxn ang="0">
                  <a:pos x="0" y="0"/>
                </a:cxn>
                <a:cxn ang="0">
                  <a:pos x="6" y="0"/>
                </a:cxn>
              </a:cxnLst>
              <a:rect l="0" t="0" r="r" b="b"/>
              <a:pathLst>
                <a:path w="6" h="187">
                  <a:moveTo>
                    <a:pt x="0" y="187"/>
                  </a:moveTo>
                  <a:lnTo>
                    <a:pt x="0" y="0"/>
                  </a:lnTo>
                  <a:lnTo>
                    <a:pt x="6"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0" name="Rectangle 566"/>
            <p:cNvSpPr>
              <a:spLocks noChangeArrowheads="1"/>
            </p:cNvSpPr>
            <p:nvPr/>
          </p:nvSpPr>
          <p:spPr bwMode="auto">
            <a:xfrm>
              <a:off x="3038476" y="7280276"/>
              <a:ext cx="18415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COG27</a:t>
              </a:r>
              <a:endParaRPr kumimoji="0" lang="fr-FR" sz="1800" b="0" i="0" u="none" strike="noStrike" cap="none" normalizeH="0" baseline="0" smtClean="0">
                <a:ln>
                  <a:noFill/>
                </a:ln>
                <a:solidFill>
                  <a:schemeClr val="tx1"/>
                </a:solidFill>
                <a:effectLst/>
                <a:latin typeface="Arial" pitchFamily="34" charset="0"/>
              </a:endParaRPr>
            </a:p>
          </p:txBody>
        </p:sp>
        <p:sp>
          <p:nvSpPr>
            <p:cNvPr id="741" name="Freeform 567"/>
            <p:cNvSpPr>
              <a:spLocks/>
            </p:cNvSpPr>
            <p:nvPr/>
          </p:nvSpPr>
          <p:spPr bwMode="auto">
            <a:xfrm>
              <a:off x="2922588" y="7300913"/>
              <a:ext cx="112713" cy="14288"/>
            </a:xfrm>
            <a:custGeom>
              <a:avLst/>
              <a:gdLst/>
              <a:ahLst/>
              <a:cxnLst>
                <a:cxn ang="0">
                  <a:pos x="0" y="9"/>
                </a:cxn>
                <a:cxn ang="0">
                  <a:pos x="0" y="0"/>
                </a:cxn>
                <a:cxn ang="0">
                  <a:pos x="71" y="0"/>
                </a:cxn>
              </a:cxnLst>
              <a:rect l="0" t="0" r="r" b="b"/>
              <a:pathLst>
                <a:path w="71" h="9">
                  <a:moveTo>
                    <a:pt x="0" y="9"/>
                  </a:moveTo>
                  <a:lnTo>
                    <a:pt x="0" y="0"/>
                  </a:lnTo>
                  <a:lnTo>
                    <a:pt x="71"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2" name="Rectangle 568"/>
            <p:cNvSpPr>
              <a:spLocks noChangeArrowheads="1"/>
            </p:cNvSpPr>
            <p:nvPr/>
          </p:nvSpPr>
          <p:spPr bwMode="auto">
            <a:xfrm>
              <a:off x="3097213" y="7316788"/>
              <a:ext cx="185738"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CogFA5</a:t>
              </a:r>
              <a:endParaRPr kumimoji="0" lang="fr-FR" sz="1800" b="0" i="0" u="none" strike="noStrike" cap="none" normalizeH="0" baseline="0" smtClean="0">
                <a:ln>
                  <a:noFill/>
                </a:ln>
                <a:solidFill>
                  <a:schemeClr val="tx1"/>
                </a:solidFill>
                <a:effectLst/>
                <a:latin typeface="Arial" pitchFamily="34" charset="0"/>
              </a:endParaRPr>
            </a:p>
          </p:txBody>
        </p:sp>
        <p:sp>
          <p:nvSpPr>
            <p:cNvPr id="743" name="Freeform 569"/>
            <p:cNvSpPr>
              <a:spLocks/>
            </p:cNvSpPr>
            <p:nvPr/>
          </p:nvSpPr>
          <p:spPr bwMode="auto">
            <a:xfrm>
              <a:off x="2922588" y="7319963"/>
              <a:ext cx="173038" cy="15875"/>
            </a:xfrm>
            <a:custGeom>
              <a:avLst/>
              <a:gdLst/>
              <a:ahLst/>
              <a:cxnLst>
                <a:cxn ang="0">
                  <a:pos x="0" y="0"/>
                </a:cxn>
                <a:cxn ang="0">
                  <a:pos x="0" y="10"/>
                </a:cxn>
                <a:cxn ang="0">
                  <a:pos x="109" y="10"/>
                </a:cxn>
              </a:cxnLst>
              <a:rect l="0" t="0" r="r" b="b"/>
              <a:pathLst>
                <a:path w="109" h="10">
                  <a:moveTo>
                    <a:pt x="0" y="0"/>
                  </a:moveTo>
                  <a:lnTo>
                    <a:pt x="0" y="10"/>
                  </a:lnTo>
                  <a:lnTo>
                    <a:pt x="109" y="1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4" name="Freeform 570"/>
            <p:cNvSpPr>
              <a:spLocks/>
            </p:cNvSpPr>
            <p:nvPr/>
          </p:nvSpPr>
          <p:spPr bwMode="auto">
            <a:xfrm>
              <a:off x="2627313" y="7318376"/>
              <a:ext cx="295275" cy="23813"/>
            </a:xfrm>
            <a:custGeom>
              <a:avLst/>
              <a:gdLst/>
              <a:ahLst/>
              <a:cxnLst>
                <a:cxn ang="0">
                  <a:pos x="0" y="15"/>
                </a:cxn>
                <a:cxn ang="0">
                  <a:pos x="0" y="0"/>
                </a:cxn>
                <a:cxn ang="0">
                  <a:pos x="186" y="0"/>
                </a:cxn>
              </a:cxnLst>
              <a:rect l="0" t="0" r="r" b="b"/>
              <a:pathLst>
                <a:path w="186" h="15">
                  <a:moveTo>
                    <a:pt x="0" y="15"/>
                  </a:moveTo>
                  <a:lnTo>
                    <a:pt x="0" y="0"/>
                  </a:lnTo>
                  <a:lnTo>
                    <a:pt x="186"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5" name="Rectangle 571"/>
            <p:cNvSpPr>
              <a:spLocks noChangeArrowheads="1"/>
            </p:cNvSpPr>
            <p:nvPr/>
          </p:nvSpPr>
          <p:spPr bwMode="auto">
            <a:xfrm>
              <a:off x="3122613" y="7351713"/>
              <a:ext cx="188913"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MCN5C</a:t>
              </a:r>
              <a:endParaRPr kumimoji="0" lang="fr-FR" sz="1800" b="0" i="0" u="none" strike="noStrike" cap="none" normalizeH="0" baseline="0" smtClean="0">
                <a:ln>
                  <a:noFill/>
                </a:ln>
                <a:solidFill>
                  <a:schemeClr val="tx1"/>
                </a:solidFill>
                <a:effectLst/>
                <a:latin typeface="Arial" pitchFamily="34" charset="0"/>
              </a:endParaRPr>
            </a:p>
          </p:txBody>
        </p:sp>
        <p:sp>
          <p:nvSpPr>
            <p:cNvPr id="746" name="Freeform 572"/>
            <p:cNvSpPr>
              <a:spLocks/>
            </p:cNvSpPr>
            <p:nvPr/>
          </p:nvSpPr>
          <p:spPr bwMode="auto">
            <a:xfrm>
              <a:off x="2627313" y="7346951"/>
              <a:ext cx="492125" cy="23813"/>
            </a:xfrm>
            <a:custGeom>
              <a:avLst/>
              <a:gdLst/>
              <a:ahLst/>
              <a:cxnLst>
                <a:cxn ang="0">
                  <a:pos x="0" y="0"/>
                </a:cxn>
                <a:cxn ang="0">
                  <a:pos x="0" y="15"/>
                </a:cxn>
                <a:cxn ang="0">
                  <a:pos x="310" y="15"/>
                </a:cxn>
              </a:cxnLst>
              <a:rect l="0" t="0" r="r" b="b"/>
              <a:pathLst>
                <a:path w="310" h="15">
                  <a:moveTo>
                    <a:pt x="0" y="0"/>
                  </a:moveTo>
                  <a:lnTo>
                    <a:pt x="0" y="15"/>
                  </a:lnTo>
                  <a:lnTo>
                    <a:pt x="310" y="15"/>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7" name="Freeform 573"/>
            <p:cNvSpPr>
              <a:spLocks/>
            </p:cNvSpPr>
            <p:nvPr/>
          </p:nvSpPr>
          <p:spPr bwMode="auto">
            <a:xfrm>
              <a:off x="2489201" y="7343776"/>
              <a:ext cx="138113" cy="28575"/>
            </a:xfrm>
            <a:custGeom>
              <a:avLst/>
              <a:gdLst/>
              <a:ahLst/>
              <a:cxnLst>
                <a:cxn ang="0">
                  <a:pos x="0" y="18"/>
                </a:cxn>
                <a:cxn ang="0">
                  <a:pos x="0" y="0"/>
                </a:cxn>
                <a:cxn ang="0">
                  <a:pos x="87" y="0"/>
                </a:cxn>
              </a:cxnLst>
              <a:rect l="0" t="0" r="r" b="b"/>
              <a:pathLst>
                <a:path w="87" h="18">
                  <a:moveTo>
                    <a:pt x="0" y="18"/>
                  </a:moveTo>
                  <a:lnTo>
                    <a:pt x="0" y="0"/>
                  </a:lnTo>
                  <a:lnTo>
                    <a:pt x="87"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8" name="Rectangle 574"/>
            <p:cNvSpPr>
              <a:spLocks noChangeArrowheads="1"/>
            </p:cNvSpPr>
            <p:nvPr/>
          </p:nvSpPr>
          <p:spPr bwMode="auto">
            <a:xfrm>
              <a:off x="3324226" y="7386638"/>
              <a:ext cx="163513"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TA02</a:t>
              </a:r>
              <a:endParaRPr kumimoji="0" lang="fr-FR" sz="1800" b="0" i="0" u="none" strike="noStrike" cap="none" normalizeH="0" baseline="0" smtClean="0">
                <a:ln>
                  <a:noFill/>
                </a:ln>
                <a:solidFill>
                  <a:schemeClr val="tx1"/>
                </a:solidFill>
                <a:effectLst/>
                <a:latin typeface="Arial" pitchFamily="34" charset="0"/>
              </a:endParaRPr>
            </a:p>
          </p:txBody>
        </p:sp>
        <p:sp>
          <p:nvSpPr>
            <p:cNvPr id="749" name="Freeform 575"/>
            <p:cNvSpPr>
              <a:spLocks/>
            </p:cNvSpPr>
            <p:nvPr/>
          </p:nvSpPr>
          <p:spPr bwMode="auto">
            <a:xfrm>
              <a:off x="2489201" y="7377113"/>
              <a:ext cx="833438" cy="28575"/>
            </a:xfrm>
            <a:custGeom>
              <a:avLst/>
              <a:gdLst/>
              <a:ahLst/>
              <a:cxnLst>
                <a:cxn ang="0">
                  <a:pos x="0" y="0"/>
                </a:cxn>
                <a:cxn ang="0">
                  <a:pos x="0" y="18"/>
                </a:cxn>
                <a:cxn ang="0">
                  <a:pos x="525" y="18"/>
                </a:cxn>
              </a:cxnLst>
              <a:rect l="0" t="0" r="r" b="b"/>
              <a:pathLst>
                <a:path w="525" h="18">
                  <a:moveTo>
                    <a:pt x="0" y="0"/>
                  </a:moveTo>
                  <a:lnTo>
                    <a:pt x="0" y="18"/>
                  </a:lnTo>
                  <a:lnTo>
                    <a:pt x="525" y="18"/>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0" name="Freeform 576"/>
            <p:cNvSpPr>
              <a:spLocks/>
            </p:cNvSpPr>
            <p:nvPr/>
          </p:nvSpPr>
          <p:spPr bwMode="auto">
            <a:xfrm>
              <a:off x="2398713" y="7375526"/>
              <a:ext cx="90488" cy="30163"/>
            </a:xfrm>
            <a:custGeom>
              <a:avLst/>
              <a:gdLst/>
              <a:ahLst/>
              <a:cxnLst>
                <a:cxn ang="0">
                  <a:pos x="0" y="19"/>
                </a:cxn>
                <a:cxn ang="0">
                  <a:pos x="0" y="0"/>
                </a:cxn>
                <a:cxn ang="0">
                  <a:pos x="57" y="0"/>
                </a:cxn>
              </a:cxnLst>
              <a:rect l="0" t="0" r="r" b="b"/>
              <a:pathLst>
                <a:path w="57" h="19">
                  <a:moveTo>
                    <a:pt x="0" y="19"/>
                  </a:moveTo>
                  <a:lnTo>
                    <a:pt x="0" y="0"/>
                  </a:lnTo>
                  <a:lnTo>
                    <a:pt x="57" y="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1" name="Rectangle 577"/>
            <p:cNvSpPr>
              <a:spLocks noChangeArrowheads="1"/>
            </p:cNvSpPr>
            <p:nvPr/>
          </p:nvSpPr>
          <p:spPr bwMode="auto">
            <a:xfrm>
              <a:off x="3205163" y="7421563"/>
              <a:ext cx="163513"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MJ54</a:t>
              </a:r>
              <a:endParaRPr kumimoji="0" lang="fr-FR" sz="1800" b="0" i="0" u="none" strike="noStrike" cap="none" normalizeH="0" baseline="0" smtClean="0">
                <a:ln>
                  <a:noFill/>
                </a:ln>
                <a:solidFill>
                  <a:schemeClr val="tx1"/>
                </a:solidFill>
                <a:effectLst/>
                <a:latin typeface="Arial" pitchFamily="34" charset="0"/>
              </a:endParaRPr>
            </a:p>
          </p:txBody>
        </p:sp>
        <p:sp>
          <p:nvSpPr>
            <p:cNvPr id="752" name="Freeform 578"/>
            <p:cNvSpPr>
              <a:spLocks/>
            </p:cNvSpPr>
            <p:nvPr/>
          </p:nvSpPr>
          <p:spPr bwMode="auto">
            <a:xfrm>
              <a:off x="2398713" y="7410451"/>
              <a:ext cx="803275" cy="31750"/>
            </a:xfrm>
            <a:custGeom>
              <a:avLst/>
              <a:gdLst/>
              <a:ahLst/>
              <a:cxnLst>
                <a:cxn ang="0">
                  <a:pos x="0" y="0"/>
                </a:cxn>
                <a:cxn ang="0">
                  <a:pos x="0" y="20"/>
                </a:cxn>
                <a:cxn ang="0">
                  <a:pos x="506" y="20"/>
                </a:cxn>
              </a:cxnLst>
              <a:rect l="0" t="0" r="r" b="b"/>
              <a:pathLst>
                <a:path w="506" h="20">
                  <a:moveTo>
                    <a:pt x="0" y="0"/>
                  </a:moveTo>
                  <a:lnTo>
                    <a:pt x="0" y="20"/>
                  </a:lnTo>
                  <a:lnTo>
                    <a:pt x="506" y="20"/>
                  </a:lnTo>
                </a:path>
              </a:pathLst>
            </a:cu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3" name="Line 579"/>
            <p:cNvSpPr>
              <a:spLocks noChangeShapeType="1"/>
            </p:cNvSpPr>
            <p:nvPr/>
          </p:nvSpPr>
          <p:spPr bwMode="auto">
            <a:xfrm>
              <a:off x="2366963" y="7407276"/>
              <a:ext cx="31750" cy="1588"/>
            </a:xfrm>
            <a:prstGeom prst="line">
              <a:avLst/>
            </a:prstGeom>
            <a:noFill/>
            <a:ln w="4763" cap="sq">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4" name="Rectangle 580"/>
            <p:cNvSpPr>
              <a:spLocks noChangeArrowheads="1"/>
            </p:cNvSpPr>
            <p:nvPr/>
          </p:nvSpPr>
          <p:spPr bwMode="auto">
            <a:xfrm>
              <a:off x="3321051" y="7431088"/>
              <a:ext cx="455613" cy="90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800080"/>
                  </a:solidFill>
                  <a:effectLst/>
                  <a:latin typeface="MS Sans Serif"/>
                </a:rPr>
                <a:t> Rum strains 1</a:t>
              </a:r>
              <a:endParaRPr kumimoji="0" lang="fr-FR" sz="1800" b="0" i="0" u="none" strike="noStrike" cap="none" normalizeH="0" baseline="0" smtClean="0">
                <a:ln>
                  <a:noFill/>
                </a:ln>
                <a:solidFill>
                  <a:schemeClr val="tx1"/>
                </a:solidFill>
                <a:effectLst/>
                <a:latin typeface="Arial" pitchFamily="34" charset="0"/>
              </a:endParaRPr>
            </a:p>
          </p:txBody>
        </p:sp>
        <p:sp>
          <p:nvSpPr>
            <p:cNvPr id="755" name="Freeform 581"/>
            <p:cNvSpPr>
              <a:spLocks/>
            </p:cNvSpPr>
            <p:nvPr/>
          </p:nvSpPr>
          <p:spPr bwMode="auto">
            <a:xfrm>
              <a:off x="2492376" y="7467601"/>
              <a:ext cx="825500" cy="23813"/>
            </a:xfrm>
            <a:custGeom>
              <a:avLst/>
              <a:gdLst/>
              <a:ahLst/>
              <a:cxnLst>
                <a:cxn ang="0">
                  <a:pos x="0" y="8"/>
                </a:cxn>
                <a:cxn ang="0">
                  <a:pos x="0" y="7"/>
                </a:cxn>
                <a:cxn ang="0">
                  <a:pos x="520" y="0"/>
                </a:cxn>
                <a:cxn ang="0">
                  <a:pos x="520" y="15"/>
                </a:cxn>
                <a:cxn ang="0">
                  <a:pos x="0" y="8"/>
                </a:cxn>
              </a:cxnLst>
              <a:rect l="0" t="0" r="r" b="b"/>
              <a:pathLst>
                <a:path w="520" h="15">
                  <a:moveTo>
                    <a:pt x="0" y="8"/>
                  </a:moveTo>
                  <a:lnTo>
                    <a:pt x="0" y="7"/>
                  </a:lnTo>
                  <a:lnTo>
                    <a:pt x="520" y="0"/>
                  </a:lnTo>
                  <a:lnTo>
                    <a:pt x="520" y="15"/>
                  </a:lnTo>
                  <a:lnTo>
                    <a:pt x="0" y="8"/>
                  </a:lnTo>
                  <a:close/>
                </a:path>
              </a:pathLst>
            </a:custGeom>
            <a:solidFill>
              <a:srgbClr val="800080"/>
            </a:solidFill>
            <a:ln w="1588"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6" name="Line 582"/>
            <p:cNvSpPr>
              <a:spLocks noChangeShapeType="1"/>
            </p:cNvSpPr>
            <p:nvPr/>
          </p:nvSpPr>
          <p:spPr bwMode="auto">
            <a:xfrm>
              <a:off x="2400301" y="7478713"/>
              <a:ext cx="90488" cy="1588"/>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7" name="Freeform 583"/>
            <p:cNvSpPr>
              <a:spLocks/>
            </p:cNvSpPr>
            <p:nvPr/>
          </p:nvSpPr>
          <p:spPr bwMode="auto">
            <a:xfrm>
              <a:off x="2944813" y="7516813"/>
              <a:ext cx="250825" cy="15875"/>
            </a:xfrm>
            <a:custGeom>
              <a:avLst/>
              <a:gdLst/>
              <a:ahLst/>
              <a:cxnLst>
                <a:cxn ang="0">
                  <a:pos x="0" y="10"/>
                </a:cxn>
                <a:cxn ang="0">
                  <a:pos x="0" y="0"/>
                </a:cxn>
                <a:cxn ang="0">
                  <a:pos x="158" y="0"/>
                </a:cxn>
              </a:cxnLst>
              <a:rect l="0" t="0" r="r" b="b"/>
              <a:pathLst>
                <a:path w="158" h="10">
                  <a:moveTo>
                    <a:pt x="0" y="10"/>
                  </a:moveTo>
                  <a:lnTo>
                    <a:pt x="0" y="0"/>
                  </a:lnTo>
                  <a:lnTo>
                    <a:pt x="158" y="0"/>
                  </a:lnTo>
                </a:path>
              </a:pathLst>
            </a:cu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8" name="Rectangle 584"/>
            <p:cNvSpPr>
              <a:spLocks noChangeArrowheads="1"/>
            </p:cNvSpPr>
            <p:nvPr/>
          </p:nvSpPr>
          <p:spPr bwMode="auto">
            <a:xfrm>
              <a:off x="3197226" y="7532688"/>
              <a:ext cx="17780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F12-cord</a:t>
              </a:r>
              <a:endParaRPr kumimoji="0" lang="fr-FR" sz="1800" b="0" i="0" u="none" strike="noStrike" cap="none" normalizeH="0" baseline="0" smtClean="0">
                <a:ln>
                  <a:noFill/>
                </a:ln>
                <a:solidFill>
                  <a:schemeClr val="tx1"/>
                </a:solidFill>
                <a:effectLst/>
                <a:latin typeface="Arial" pitchFamily="34" charset="0"/>
              </a:endParaRPr>
            </a:p>
          </p:txBody>
        </p:sp>
        <p:sp>
          <p:nvSpPr>
            <p:cNvPr id="759" name="Freeform 585"/>
            <p:cNvSpPr>
              <a:spLocks/>
            </p:cNvSpPr>
            <p:nvPr/>
          </p:nvSpPr>
          <p:spPr bwMode="auto">
            <a:xfrm>
              <a:off x="2944813" y="7537451"/>
              <a:ext cx="249238" cy="14288"/>
            </a:xfrm>
            <a:custGeom>
              <a:avLst/>
              <a:gdLst/>
              <a:ahLst/>
              <a:cxnLst>
                <a:cxn ang="0">
                  <a:pos x="0" y="0"/>
                </a:cxn>
                <a:cxn ang="0">
                  <a:pos x="0" y="9"/>
                </a:cxn>
                <a:cxn ang="0">
                  <a:pos x="157" y="9"/>
                </a:cxn>
              </a:cxnLst>
              <a:rect l="0" t="0" r="r" b="b"/>
              <a:pathLst>
                <a:path w="157" h="9">
                  <a:moveTo>
                    <a:pt x="0" y="0"/>
                  </a:moveTo>
                  <a:lnTo>
                    <a:pt x="0" y="9"/>
                  </a:lnTo>
                  <a:lnTo>
                    <a:pt x="157" y="9"/>
                  </a:lnTo>
                </a:path>
              </a:pathLst>
            </a:cu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0" name="Line 586"/>
            <p:cNvSpPr>
              <a:spLocks noChangeShapeType="1"/>
            </p:cNvSpPr>
            <p:nvPr/>
          </p:nvSpPr>
          <p:spPr bwMode="auto">
            <a:xfrm>
              <a:off x="4365104" y="7524328"/>
              <a:ext cx="1588" cy="66675"/>
            </a:xfrm>
            <a:prstGeom prst="line">
              <a:avLst/>
            </a:prstGeom>
            <a:noFill/>
            <a:ln w="6350" cap="sq">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1" name="Rectangle 587"/>
            <p:cNvSpPr>
              <a:spLocks noChangeArrowheads="1"/>
            </p:cNvSpPr>
            <p:nvPr/>
          </p:nvSpPr>
          <p:spPr bwMode="auto">
            <a:xfrm>
              <a:off x="5545654" y="7452900"/>
              <a:ext cx="48881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pitchFamily="34" charset="0"/>
                </a:rPr>
                <a:t>Flor 2</a:t>
              </a:r>
              <a:endParaRPr kumimoji="0" lang="fr-FR" sz="1400" b="0" i="0" u="none" strike="noStrike" cap="none" normalizeH="0" baseline="0" dirty="0" smtClean="0">
                <a:ln>
                  <a:noFill/>
                </a:ln>
                <a:solidFill>
                  <a:schemeClr val="tx1"/>
                </a:solidFill>
                <a:effectLst/>
                <a:latin typeface="Arial" pitchFamily="34" charset="0"/>
              </a:endParaRPr>
            </a:p>
          </p:txBody>
        </p:sp>
        <p:sp>
          <p:nvSpPr>
            <p:cNvPr id="762" name="Line 588"/>
            <p:cNvSpPr>
              <a:spLocks noChangeShapeType="1"/>
            </p:cNvSpPr>
            <p:nvPr/>
          </p:nvSpPr>
          <p:spPr bwMode="auto">
            <a:xfrm>
              <a:off x="2428876" y="7534276"/>
              <a:ext cx="515938" cy="1588"/>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3" name="Rectangle 589"/>
            <p:cNvSpPr>
              <a:spLocks noChangeArrowheads="1"/>
            </p:cNvSpPr>
            <p:nvPr/>
          </p:nvSpPr>
          <p:spPr bwMode="auto">
            <a:xfrm>
              <a:off x="3376613" y="7570788"/>
              <a:ext cx="19050" cy="38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MS Sans Serif"/>
                </a:rPr>
                <a:t> </a:t>
              </a:r>
              <a:endParaRPr kumimoji="0" lang="fr-FR" sz="1800" b="0" i="0" u="none" strike="noStrike" cap="none" normalizeH="0" baseline="0" smtClean="0">
                <a:ln>
                  <a:noFill/>
                </a:ln>
                <a:solidFill>
                  <a:schemeClr val="tx1"/>
                </a:solidFill>
                <a:effectLst/>
                <a:latin typeface="Arial" pitchFamily="34" charset="0"/>
              </a:endParaRPr>
            </a:p>
          </p:txBody>
        </p:sp>
        <p:sp>
          <p:nvSpPr>
            <p:cNvPr id="764" name="Freeform 590"/>
            <p:cNvSpPr>
              <a:spLocks/>
            </p:cNvSpPr>
            <p:nvPr/>
          </p:nvSpPr>
          <p:spPr bwMode="auto">
            <a:xfrm>
              <a:off x="2487613" y="7572376"/>
              <a:ext cx="887413" cy="33338"/>
            </a:xfrm>
            <a:custGeom>
              <a:avLst/>
              <a:gdLst/>
              <a:ahLst/>
              <a:cxnLst>
                <a:cxn ang="0">
                  <a:pos x="0" y="12"/>
                </a:cxn>
                <a:cxn ang="0">
                  <a:pos x="0" y="10"/>
                </a:cxn>
                <a:cxn ang="0">
                  <a:pos x="559" y="0"/>
                </a:cxn>
                <a:cxn ang="0">
                  <a:pos x="559" y="21"/>
                </a:cxn>
                <a:cxn ang="0">
                  <a:pos x="0" y="12"/>
                </a:cxn>
              </a:cxnLst>
              <a:rect l="0" t="0" r="r" b="b"/>
              <a:pathLst>
                <a:path w="559" h="21">
                  <a:moveTo>
                    <a:pt x="0" y="12"/>
                  </a:moveTo>
                  <a:lnTo>
                    <a:pt x="0" y="10"/>
                  </a:lnTo>
                  <a:lnTo>
                    <a:pt x="559" y="0"/>
                  </a:lnTo>
                  <a:lnTo>
                    <a:pt x="559" y="21"/>
                  </a:lnTo>
                  <a:lnTo>
                    <a:pt x="0" y="12"/>
                  </a:lnTo>
                  <a:close/>
                </a:path>
              </a:pathLst>
            </a:custGeom>
            <a:solidFill>
              <a:srgbClr val="800080"/>
            </a:solidFill>
            <a:ln w="1588"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5" name="Line 591"/>
            <p:cNvSpPr>
              <a:spLocks noChangeShapeType="1"/>
            </p:cNvSpPr>
            <p:nvPr/>
          </p:nvSpPr>
          <p:spPr bwMode="auto">
            <a:xfrm>
              <a:off x="2428876" y="7589838"/>
              <a:ext cx="57150" cy="1588"/>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6" name="Line 592"/>
            <p:cNvSpPr>
              <a:spLocks noChangeShapeType="1"/>
            </p:cNvSpPr>
            <p:nvPr/>
          </p:nvSpPr>
          <p:spPr bwMode="auto">
            <a:xfrm>
              <a:off x="2427288" y="7534276"/>
              <a:ext cx="1588" cy="25400"/>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7" name="Line 593"/>
            <p:cNvSpPr>
              <a:spLocks noChangeShapeType="1"/>
            </p:cNvSpPr>
            <p:nvPr/>
          </p:nvSpPr>
          <p:spPr bwMode="auto">
            <a:xfrm>
              <a:off x="2427288" y="7564438"/>
              <a:ext cx="1588" cy="25400"/>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8" name="Freeform 594"/>
            <p:cNvSpPr>
              <a:spLocks/>
            </p:cNvSpPr>
            <p:nvPr/>
          </p:nvSpPr>
          <p:spPr bwMode="auto">
            <a:xfrm>
              <a:off x="2398713" y="7523163"/>
              <a:ext cx="28575" cy="38100"/>
            </a:xfrm>
            <a:custGeom>
              <a:avLst/>
              <a:gdLst/>
              <a:ahLst/>
              <a:cxnLst>
                <a:cxn ang="0">
                  <a:pos x="0" y="0"/>
                </a:cxn>
                <a:cxn ang="0">
                  <a:pos x="0" y="24"/>
                </a:cxn>
                <a:cxn ang="0">
                  <a:pos x="18" y="24"/>
                </a:cxn>
              </a:cxnLst>
              <a:rect l="0" t="0" r="r" b="b"/>
              <a:pathLst>
                <a:path w="18" h="24">
                  <a:moveTo>
                    <a:pt x="0" y="0"/>
                  </a:moveTo>
                  <a:lnTo>
                    <a:pt x="0" y="24"/>
                  </a:lnTo>
                  <a:lnTo>
                    <a:pt x="18" y="24"/>
                  </a:lnTo>
                </a:path>
              </a:pathLst>
            </a:cu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69" name="Line 595"/>
            <p:cNvSpPr>
              <a:spLocks noChangeShapeType="1"/>
            </p:cNvSpPr>
            <p:nvPr/>
          </p:nvSpPr>
          <p:spPr bwMode="auto">
            <a:xfrm>
              <a:off x="2398713" y="7478713"/>
              <a:ext cx="1588" cy="39688"/>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0" name="Line 596"/>
            <p:cNvSpPr>
              <a:spLocks noChangeShapeType="1"/>
            </p:cNvSpPr>
            <p:nvPr/>
          </p:nvSpPr>
          <p:spPr bwMode="auto">
            <a:xfrm>
              <a:off x="2366963" y="7519988"/>
              <a:ext cx="31750" cy="1588"/>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1" name="Line 597"/>
            <p:cNvSpPr>
              <a:spLocks noChangeShapeType="1"/>
            </p:cNvSpPr>
            <p:nvPr/>
          </p:nvSpPr>
          <p:spPr bwMode="auto">
            <a:xfrm>
              <a:off x="2365376" y="7407276"/>
              <a:ext cx="1588" cy="53975"/>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2" name="Line 598"/>
            <p:cNvSpPr>
              <a:spLocks noChangeShapeType="1"/>
            </p:cNvSpPr>
            <p:nvPr/>
          </p:nvSpPr>
          <p:spPr bwMode="auto">
            <a:xfrm>
              <a:off x="2365376" y="7466013"/>
              <a:ext cx="1588" cy="53975"/>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3" name="Freeform 599"/>
            <p:cNvSpPr>
              <a:spLocks/>
            </p:cNvSpPr>
            <p:nvPr/>
          </p:nvSpPr>
          <p:spPr bwMode="auto">
            <a:xfrm>
              <a:off x="2330451" y="7165976"/>
              <a:ext cx="34925" cy="298450"/>
            </a:xfrm>
            <a:custGeom>
              <a:avLst/>
              <a:gdLst/>
              <a:ahLst/>
              <a:cxnLst>
                <a:cxn ang="0">
                  <a:pos x="0" y="0"/>
                </a:cxn>
                <a:cxn ang="0">
                  <a:pos x="0" y="188"/>
                </a:cxn>
                <a:cxn ang="0">
                  <a:pos x="22" y="188"/>
                </a:cxn>
              </a:cxnLst>
              <a:rect l="0" t="0" r="r" b="b"/>
              <a:pathLst>
                <a:path w="22" h="188">
                  <a:moveTo>
                    <a:pt x="0" y="0"/>
                  </a:moveTo>
                  <a:lnTo>
                    <a:pt x="0" y="188"/>
                  </a:lnTo>
                  <a:lnTo>
                    <a:pt x="22" y="188"/>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4" name="Freeform 600"/>
            <p:cNvSpPr>
              <a:spLocks/>
            </p:cNvSpPr>
            <p:nvPr/>
          </p:nvSpPr>
          <p:spPr bwMode="auto">
            <a:xfrm>
              <a:off x="2305051" y="7164388"/>
              <a:ext cx="25400" cy="242888"/>
            </a:xfrm>
            <a:custGeom>
              <a:avLst/>
              <a:gdLst/>
              <a:ahLst/>
              <a:cxnLst>
                <a:cxn ang="0">
                  <a:pos x="0" y="153"/>
                </a:cxn>
                <a:cxn ang="0">
                  <a:pos x="0" y="0"/>
                </a:cxn>
                <a:cxn ang="0">
                  <a:pos x="16" y="0"/>
                </a:cxn>
              </a:cxnLst>
              <a:rect l="0" t="0" r="r" b="b"/>
              <a:pathLst>
                <a:path w="16" h="153">
                  <a:moveTo>
                    <a:pt x="0" y="153"/>
                  </a:moveTo>
                  <a:lnTo>
                    <a:pt x="0" y="0"/>
                  </a:lnTo>
                  <a:lnTo>
                    <a:pt x="16"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5" name="Rectangle 601"/>
            <p:cNvSpPr>
              <a:spLocks noChangeArrowheads="1"/>
            </p:cNvSpPr>
            <p:nvPr/>
          </p:nvSpPr>
          <p:spPr bwMode="auto">
            <a:xfrm>
              <a:off x="3303588" y="7613651"/>
              <a:ext cx="3952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FFFF00"/>
                  </a:solidFill>
                  <a:effectLst/>
                  <a:latin typeface="Arial" pitchFamily="34" charset="0"/>
                </a:rPr>
                <a:t> Bread strains</a:t>
              </a:r>
              <a:endParaRPr kumimoji="0" lang="fr-FR" sz="1800" b="0" i="0" u="none" strike="noStrike" cap="none" normalizeH="0" baseline="0" smtClean="0">
                <a:ln>
                  <a:noFill/>
                </a:ln>
                <a:solidFill>
                  <a:schemeClr val="tx1"/>
                </a:solidFill>
                <a:effectLst/>
                <a:latin typeface="Arial" pitchFamily="34" charset="0"/>
              </a:endParaRPr>
            </a:p>
          </p:txBody>
        </p:sp>
        <p:sp>
          <p:nvSpPr>
            <p:cNvPr id="776" name="Freeform 602"/>
            <p:cNvSpPr>
              <a:spLocks/>
            </p:cNvSpPr>
            <p:nvPr/>
          </p:nvSpPr>
          <p:spPr bwMode="auto">
            <a:xfrm>
              <a:off x="2444751" y="7612063"/>
              <a:ext cx="855663" cy="84138"/>
            </a:xfrm>
            <a:custGeom>
              <a:avLst/>
              <a:gdLst/>
              <a:ahLst/>
              <a:cxnLst>
                <a:cxn ang="0">
                  <a:pos x="0" y="27"/>
                </a:cxn>
                <a:cxn ang="0">
                  <a:pos x="0" y="26"/>
                </a:cxn>
                <a:cxn ang="0">
                  <a:pos x="539" y="0"/>
                </a:cxn>
                <a:cxn ang="0">
                  <a:pos x="539" y="53"/>
                </a:cxn>
                <a:cxn ang="0">
                  <a:pos x="0" y="27"/>
                </a:cxn>
              </a:cxnLst>
              <a:rect l="0" t="0" r="r" b="b"/>
              <a:pathLst>
                <a:path w="539" h="53">
                  <a:moveTo>
                    <a:pt x="0" y="27"/>
                  </a:moveTo>
                  <a:lnTo>
                    <a:pt x="0" y="26"/>
                  </a:lnTo>
                  <a:lnTo>
                    <a:pt x="539" y="0"/>
                  </a:lnTo>
                  <a:lnTo>
                    <a:pt x="539" y="53"/>
                  </a:lnTo>
                  <a:lnTo>
                    <a:pt x="0" y="27"/>
                  </a:lnTo>
                  <a:close/>
                </a:path>
              </a:pathLst>
            </a:custGeom>
            <a:solidFill>
              <a:srgbClr val="FFFF00"/>
            </a:solidFill>
            <a:ln w="1588" cap="sq">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7" name="Line 603"/>
            <p:cNvSpPr>
              <a:spLocks noChangeShapeType="1"/>
            </p:cNvSpPr>
            <p:nvPr/>
          </p:nvSpPr>
          <p:spPr bwMode="auto">
            <a:xfrm>
              <a:off x="2306638" y="7654926"/>
              <a:ext cx="136525" cy="1588"/>
            </a:xfrm>
            <a:prstGeom prst="line">
              <a:avLst/>
            </a:prstGeom>
            <a:noFill/>
            <a:ln w="4763" cap="sq">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8" name="Line 604"/>
            <p:cNvSpPr>
              <a:spLocks noChangeShapeType="1"/>
            </p:cNvSpPr>
            <p:nvPr/>
          </p:nvSpPr>
          <p:spPr bwMode="auto">
            <a:xfrm>
              <a:off x="2305051" y="7412038"/>
              <a:ext cx="1588" cy="242888"/>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79" name="Freeform 605"/>
            <p:cNvSpPr>
              <a:spLocks/>
            </p:cNvSpPr>
            <p:nvPr/>
          </p:nvSpPr>
          <p:spPr bwMode="auto">
            <a:xfrm>
              <a:off x="2297113" y="7408863"/>
              <a:ext cx="7938" cy="203200"/>
            </a:xfrm>
            <a:custGeom>
              <a:avLst/>
              <a:gdLst/>
              <a:ahLst/>
              <a:cxnLst>
                <a:cxn ang="0">
                  <a:pos x="0" y="128"/>
                </a:cxn>
                <a:cxn ang="0">
                  <a:pos x="0" y="0"/>
                </a:cxn>
                <a:cxn ang="0">
                  <a:pos x="5" y="0"/>
                </a:cxn>
              </a:cxnLst>
              <a:rect l="0" t="0" r="r" b="b"/>
              <a:pathLst>
                <a:path w="5" h="128">
                  <a:moveTo>
                    <a:pt x="0" y="128"/>
                  </a:moveTo>
                  <a:lnTo>
                    <a:pt x="0" y="0"/>
                  </a:lnTo>
                  <a:lnTo>
                    <a:pt x="5"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0" name="Rectangle 606"/>
            <p:cNvSpPr>
              <a:spLocks noChangeArrowheads="1"/>
            </p:cNvSpPr>
            <p:nvPr/>
          </p:nvSpPr>
          <p:spPr bwMode="auto">
            <a:xfrm>
              <a:off x="3175001" y="7696201"/>
              <a:ext cx="147638"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315</a:t>
              </a:r>
              <a:endParaRPr kumimoji="0" lang="fr-FR" sz="1800" b="0" i="0" u="none" strike="noStrike" cap="none" normalizeH="0" baseline="0" smtClean="0">
                <a:ln>
                  <a:noFill/>
                </a:ln>
                <a:solidFill>
                  <a:schemeClr val="tx1"/>
                </a:solidFill>
                <a:effectLst/>
                <a:latin typeface="Arial" pitchFamily="34" charset="0"/>
              </a:endParaRPr>
            </a:p>
          </p:txBody>
        </p:sp>
        <p:sp>
          <p:nvSpPr>
            <p:cNvPr id="781" name="Freeform 608"/>
            <p:cNvSpPr>
              <a:spLocks/>
            </p:cNvSpPr>
            <p:nvPr/>
          </p:nvSpPr>
          <p:spPr bwMode="auto">
            <a:xfrm>
              <a:off x="2444750" y="7716838"/>
              <a:ext cx="727075" cy="14288"/>
            </a:xfrm>
            <a:custGeom>
              <a:avLst/>
              <a:gdLst/>
              <a:ahLst/>
              <a:cxnLst>
                <a:cxn ang="0">
                  <a:pos x="0" y="9"/>
                </a:cxn>
                <a:cxn ang="0">
                  <a:pos x="0" y="0"/>
                </a:cxn>
                <a:cxn ang="0">
                  <a:pos x="458" y="0"/>
                </a:cxn>
              </a:cxnLst>
              <a:rect l="0" t="0" r="r" b="b"/>
              <a:pathLst>
                <a:path w="458" h="9">
                  <a:moveTo>
                    <a:pt x="0" y="9"/>
                  </a:moveTo>
                  <a:lnTo>
                    <a:pt x="0" y="0"/>
                  </a:lnTo>
                  <a:lnTo>
                    <a:pt x="458" y="0"/>
                  </a:lnTo>
                </a:path>
              </a:pathLst>
            </a:cu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2" name="Rectangle 609"/>
            <p:cNvSpPr>
              <a:spLocks noChangeArrowheads="1"/>
            </p:cNvSpPr>
            <p:nvPr/>
          </p:nvSpPr>
          <p:spPr bwMode="auto">
            <a:xfrm>
              <a:off x="3244850" y="7732713"/>
              <a:ext cx="147638"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397</a:t>
              </a:r>
              <a:endParaRPr kumimoji="0" lang="fr-FR" sz="1800" b="0" i="0" u="none" strike="noStrike" cap="none" normalizeH="0" baseline="0" smtClean="0">
                <a:ln>
                  <a:noFill/>
                </a:ln>
                <a:solidFill>
                  <a:schemeClr val="tx1"/>
                </a:solidFill>
                <a:effectLst/>
                <a:latin typeface="Arial" pitchFamily="34" charset="0"/>
              </a:endParaRPr>
            </a:p>
          </p:txBody>
        </p:sp>
        <p:sp>
          <p:nvSpPr>
            <p:cNvPr id="783" name="Freeform 610"/>
            <p:cNvSpPr>
              <a:spLocks/>
            </p:cNvSpPr>
            <p:nvPr/>
          </p:nvSpPr>
          <p:spPr bwMode="auto">
            <a:xfrm>
              <a:off x="2444750" y="7735888"/>
              <a:ext cx="798513" cy="15875"/>
            </a:xfrm>
            <a:custGeom>
              <a:avLst/>
              <a:gdLst/>
              <a:ahLst/>
              <a:cxnLst>
                <a:cxn ang="0">
                  <a:pos x="0" y="0"/>
                </a:cxn>
                <a:cxn ang="0">
                  <a:pos x="0" y="10"/>
                </a:cxn>
                <a:cxn ang="0">
                  <a:pos x="503" y="10"/>
                </a:cxn>
              </a:cxnLst>
              <a:rect l="0" t="0" r="r" b="b"/>
              <a:pathLst>
                <a:path w="503" h="10">
                  <a:moveTo>
                    <a:pt x="0" y="0"/>
                  </a:moveTo>
                  <a:lnTo>
                    <a:pt x="0" y="10"/>
                  </a:lnTo>
                  <a:lnTo>
                    <a:pt x="503" y="10"/>
                  </a:lnTo>
                </a:path>
              </a:pathLst>
            </a:cu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4" name="Line 611"/>
            <p:cNvSpPr>
              <a:spLocks noChangeShapeType="1"/>
            </p:cNvSpPr>
            <p:nvPr/>
          </p:nvSpPr>
          <p:spPr bwMode="auto">
            <a:xfrm>
              <a:off x="2308225" y="7734300"/>
              <a:ext cx="136525" cy="1588"/>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5" name="Rectangle 612"/>
            <p:cNvSpPr>
              <a:spLocks noChangeArrowheads="1"/>
            </p:cNvSpPr>
            <p:nvPr/>
          </p:nvSpPr>
          <p:spPr bwMode="auto">
            <a:xfrm>
              <a:off x="3279775" y="7759700"/>
              <a:ext cx="441325"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FFFF00"/>
                  </a:solidFill>
                  <a:effectLst/>
                  <a:latin typeface="Arial" pitchFamily="34" charset="0"/>
                </a:rPr>
                <a:t> Bread strains 2</a:t>
              </a:r>
              <a:endParaRPr kumimoji="0" lang="fr-FR" sz="1800" b="0" i="0" u="none" strike="noStrike" cap="none" normalizeH="0" baseline="0" smtClean="0">
                <a:ln>
                  <a:noFill/>
                </a:ln>
                <a:solidFill>
                  <a:schemeClr val="tx1"/>
                </a:solidFill>
                <a:effectLst/>
                <a:latin typeface="Arial" pitchFamily="34" charset="0"/>
              </a:endParaRPr>
            </a:p>
          </p:txBody>
        </p:sp>
        <p:sp>
          <p:nvSpPr>
            <p:cNvPr id="786" name="Freeform 613"/>
            <p:cNvSpPr>
              <a:spLocks/>
            </p:cNvSpPr>
            <p:nvPr/>
          </p:nvSpPr>
          <p:spPr bwMode="auto">
            <a:xfrm>
              <a:off x="2466975" y="7772400"/>
              <a:ext cx="811213" cy="55563"/>
            </a:xfrm>
            <a:custGeom>
              <a:avLst/>
              <a:gdLst/>
              <a:ahLst/>
              <a:cxnLst>
                <a:cxn ang="0">
                  <a:pos x="0" y="18"/>
                </a:cxn>
                <a:cxn ang="0">
                  <a:pos x="0" y="17"/>
                </a:cxn>
                <a:cxn ang="0">
                  <a:pos x="511" y="0"/>
                </a:cxn>
                <a:cxn ang="0">
                  <a:pos x="511" y="35"/>
                </a:cxn>
                <a:cxn ang="0">
                  <a:pos x="0" y="18"/>
                </a:cxn>
              </a:cxnLst>
              <a:rect l="0" t="0" r="r" b="b"/>
              <a:pathLst>
                <a:path w="511" h="35">
                  <a:moveTo>
                    <a:pt x="0" y="18"/>
                  </a:moveTo>
                  <a:lnTo>
                    <a:pt x="0" y="17"/>
                  </a:lnTo>
                  <a:lnTo>
                    <a:pt x="511" y="0"/>
                  </a:lnTo>
                  <a:lnTo>
                    <a:pt x="511" y="35"/>
                  </a:lnTo>
                  <a:lnTo>
                    <a:pt x="0" y="18"/>
                  </a:lnTo>
                  <a:close/>
                </a:path>
              </a:pathLst>
            </a:custGeom>
            <a:solidFill>
              <a:srgbClr val="FFFF00"/>
            </a:solidFill>
            <a:ln w="1588" cap="sq">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7" name="Line 614"/>
            <p:cNvSpPr>
              <a:spLocks noChangeShapeType="1"/>
            </p:cNvSpPr>
            <p:nvPr/>
          </p:nvSpPr>
          <p:spPr bwMode="auto">
            <a:xfrm>
              <a:off x="2352675" y="7799388"/>
              <a:ext cx="112713" cy="1588"/>
            </a:xfrm>
            <a:prstGeom prst="line">
              <a:avLst/>
            </a:prstGeom>
            <a:noFill/>
            <a:ln w="4763" cap="sq">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8" name="Freeform 615"/>
            <p:cNvSpPr>
              <a:spLocks/>
            </p:cNvSpPr>
            <p:nvPr/>
          </p:nvSpPr>
          <p:spPr bwMode="auto">
            <a:xfrm>
              <a:off x="2519363" y="7848600"/>
              <a:ext cx="817563" cy="14288"/>
            </a:xfrm>
            <a:custGeom>
              <a:avLst/>
              <a:gdLst/>
              <a:ahLst/>
              <a:cxnLst>
                <a:cxn ang="0">
                  <a:pos x="0" y="9"/>
                </a:cxn>
                <a:cxn ang="0">
                  <a:pos x="0" y="0"/>
                </a:cxn>
                <a:cxn ang="0">
                  <a:pos x="515" y="0"/>
                </a:cxn>
              </a:cxnLst>
              <a:rect l="0" t="0" r="r" b="b"/>
              <a:pathLst>
                <a:path w="515" h="9">
                  <a:moveTo>
                    <a:pt x="0" y="9"/>
                  </a:moveTo>
                  <a:lnTo>
                    <a:pt x="0" y="0"/>
                  </a:lnTo>
                  <a:lnTo>
                    <a:pt x="515"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9" name="Rectangle 616"/>
            <p:cNvSpPr>
              <a:spLocks noChangeArrowheads="1"/>
            </p:cNvSpPr>
            <p:nvPr/>
          </p:nvSpPr>
          <p:spPr bwMode="auto">
            <a:xfrm>
              <a:off x="3097213" y="7864475"/>
              <a:ext cx="174625"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KR645</a:t>
              </a:r>
              <a:endParaRPr kumimoji="0" lang="fr-FR" sz="1800" b="0" i="0" u="none" strike="noStrike" cap="none" normalizeH="0" baseline="0" smtClean="0">
                <a:ln>
                  <a:noFill/>
                </a:ln>
                <a:solidFill>
                  <a:schemeClr val="tx1"/>
                </a:solidFill>
                <a:effectLst/>
                <a:latin typeface="Arial" pitchFamily="34" charset="0"/>
              </a:endParaRPr>
            </a:p>
          </p:txBody>
        </p:sp>
        <p:sp>
          <p:nvSpPr>
            <p:cNvPr id="790" name="Freeform 617"/>
            <p:cNvSpPr>
              <a:spLocks/>
            </p:cNvSpPr>
            <p:nvPr/>
          </p:nvSpPr>
          <p:spPr bwMode="auto">
            <a:xfrm>
              <a:off x="2519363" y="7867650"/>
              <a:ext cx="576263" cy="15875"/>
            </a:xfrm>
            <a:custGeom>
              <a:avLst/>
              <a:gdLst/>
              <a:ahLst/>
              <a:cxnLst>
                <a:cxn ang="0">
                  <a:pos x="0" y="0"/>
                </a:cxn>
                <a:cxn ang="0">
                  <a:pos x="0" y="10"/>
                </a:cxn>
                <a:cxn ang="0">
                  <a:pos x="363" y="10"/>
                </a:cxn>
              </a:cxnLst>
              <a:rect l="0" t="0" r="r" b="b"/>
              <a:pathLst>
                <a:path w="363" h="10">
                  <a:moveTo>
                    <a:pt x="0" y="0"/>
                  </a:moveTo>
                  <a:lnTo>
                    <a:pt x="0" y="10"/>
                  </a:lnTo>
                  <a:lnTo>
                    <a:pt x="363" y="1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91" name="Freeform 618"/>
            <p:cNvSpPr>
              <a:spLocks/>
            </p:cNvSpPr>
            <p:nvPr/>
          </p:nvSpPr>
          <p:spPr bwMode="auto">
            <a:xfrm>
              <a:off x="2432050" y="7866063"/>
              <a:ext cx="87313" cy="23813"/>
            </a:xfrm>
            <a:custGeom>
              <a:avLst/>
              <a:gdLst/>
              <a:ahLst/>
              <a:cxnLst>
                <a:cxn ang="0">
                  <a:pos x="0" y="15"/>
                </a:cxn>
                <a:cxn ang="0">
                  <a:pos x="0" y="0"/>
                </a:cxn>
                <a:cxn ang="0">
                  <a:pos x="55" y="0"/>
                </a:cxn>
              </a:cxnLst>
              <a:rect l="0" t="0" r="r" b="b"/>
              <a:pathLst>
                <a:path w="55" h="15">
                  <a:moveTo>
                    <a:pt x="0" y="15"/>
                  </a:moveTo>
                  <a:lnTo>
                    <a:pt x="0" y="0"/>
                  </a:lnTo>
                  <a:lnTo>
                    <a:pt x="55"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92" name="Rectangle 619"/>
            <p:cNvSpPr>
              <a:spLocks noChangeArrowheads="1"/>
            </p:cNvSpPr>
            <p:nvPr/>
          </p:nvSpPr>
          <p:spPr bwMode="auto">
            <a:xfrm>
              <a:off x="3362325" y="7899400"/>
              <a:ext cx="17145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3Val.Cal</a:t>
              </a:r>
              <a:endParaRPr kumimoji="0" lang="fr-FR" sz="1800" b="0" i="0" u="none" strike="noStrike" cap="none" normalizeH="0" baseline="0" smtClean="0">
                <a:ln>
                  <a:noFill/>
                </a:ln>
                <a:solidFill>
                  <a:schemeClr val="tx1"/>
                </a:solidFill>
                <a:effectLst/>
                <a:latin typeface="Arial" pitchFamily="34" charset="0"/>
              </a:endParaRPr>
            </a:p>
          </p:txBody>
        </p:sp>
        <p:sp>
          <p:nvSpPr>
            <p:cNvPr id="793" name="Freeform 620"/>
            <p:cNvSpPr>
              <a:spLocks/>
            </p:cNvSpPr>
            <p:nvPr/>
          </p:nvSpPr>
          <p:spPr bwMode="auto">
            <a:xfrm>
              <a:off x="2432050" y="7894638"/>
              <a:ext cx="928688" cy="23813"/>
            </a:xfrm>
            <a:custGeom>
              <a:avLst/>
              <a:gdLst/>
              <a:ahLst/>
              <a:cxnLst>
                <a:cxn ang="0">
                  <a:pos x="0" y="0"/>
                </a:cxn>
                <a:cxn ang="0">
                  <a:pos x="0" y="15"/>
                </a:cxn>
                <a:cxn ang="0">
                  <a:pos x="585" y="15"/>
                </a:cxn>
              </a:cxnLst>
              <a:rect l="0" t="0" r="r" b="b"/>
              <a:pathLst>
                <a:path w="585" h="15">
                  <a:moveTo>
                    <a:pt x="0" y="0"/>
                  </a:moveTo>
                  <a:lnTo>
                    <a:pt x="0" y="15"/>
                  </a:lnTo>
                  <a:lnTo>
                    <a:pt x="585" y="15"/>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94" name="Freeform 621"/>
            <p:cNvSpPr>
              <a:spLocks/>
            </p:cNvSpPr>
            <p:nvPr/>
          </p:nvSpPr>
          <p:spPr bwMode="auto">
            <a:xfrm>
              <a:off x="2368550" y="7891463"/>
              <a:ext cx="63500" cy="111125"/>
            </a:xfrm>
            <a:custGeom>
              <a:avLst/>
              <a:gdLst/>
              <a:ahLst/>
              <a:cxnLst>
                <a:cxn ang="0">
                  <a:pos x="0" y="70"/>
                </a:cxn>
                <a:cxn ang="0">
                  <a:pos x="0" y="0"/>
                </a:cxn>
                <a:cxn ang="0">
                  <a:pos x="40" y="0"/>
                </a:cxn>
              </a:cxnLst>
              <a:rect l="0" t="0" r="r" b="b"/>
              <a:pathLst>
                <a:path w="40" h="70">
                  <a:moveTo>
                    <a:pt x="0" y="70"/>
                  </a:moveTo>
                  <a:lnTo>
                    <a:pt x="0" y="0"/>
                  </a:lnTo>
                  <a:lnTo>
                    <a:pt x="40"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95" name="Rectangle 622"/>
            <p:cNvSpPr>
              <a:spLocks noChangeArrowheads="1"/>
            </p:cNvSpPr>
            <p:nvPr/>
          </p:nvSpPr>
          <p:spPr bwMode="auto">
            <a:xfrm>
              <a:off x="3430588" y="7916863"/>
              <a:ext cx="4079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800080"/>
                  </a:solidFill>
                  <a:effectLst/>
                  <a:latin typeface="Arial" pitchFamily="34" charset="0"/>
                </a:rPr>
                <a:t> Rum strains 2</a:t>
              </a:r>
              <a:endParaRPr kumimoji="0" lang="fr-FR" sz="1800" b="0" i="0" u="none" strike="noStrike" cap="none" normalizeH="0" baseline="0" smtClean="0">
                <a:ln>
                  <a:noFill/>
                </a:ln>
                <a:solidFill>
                  <a:schemeClr val="tx1"/>
                </a:solidFill>
                <a:effectLst/>
                <a:latin typeface="Arial" pitchFamily="34" charset="0"/>
              </a:endParaRPr>
            </a:p>
          </p:txBody>
        </p:sp>
        <p:sp>
          <p:nvSpPr>
            <p:cNvPr id="796" name="Freeform 623"/>
            <p:cNvSpPr>
              <a:spLocks/>
            </p:cNvSpPr>
            <p:nvPr/>
          </p:nvSpPr>
          <p:spPr bwMode="auto">
            <a:xfrm>
              <a:off x="2474913" y="7939088"/>
              <a:ext cx="952500" cy="33338"/>
            </a:xfrm>
            <a:custGeom>
              <a:avLst/>
              <a:gdLst/>
              <a:ahLst/>
              <a:cxnLst>
                <a:cxn ang="0">
                  <a:pos x="0" y="12"/>
                </a:cxn>
                <a:cxn ang="0">
                  <a:pos x="0" y="10"/>
                </a:cxn>
                <a:cxn ang="0">
                  <a:pos x="600" y="0"/>
                </a:cxn>
                <a:cxn ang="0">
                  <a:pos x="600" y="21"/>
                </a:cxn>
                <a:cxn ang="0">
                  <a:pos x="0" y="12"/>
                </a:cxn>
              </a:cxnLst>
              <a:rect l="0" t="0" r="r" b="b"/>
              <a:pathLst>
                <a:path w="600" h="21">
                  <a:moveTo>
                    <a:pt x="0" y="12"/>
                  </a:moveTo>
                  <a:lnTo>
                    <a:pt x="0" y="10"/>
                  </a:lnTo>
                  <a:lnTo>
                    <a:pt x="600" y="0"/>
                  </a:lnTo>
                  <a:lnTo>
                    <a:pt x="600" y="21"/>
                  </a:lnTo>
                  <a:lnTo>
                    <a:pt x="0" y="12"/>
                  </a:lnTo>
                  <a:close/>
                </a:path>
              </a:pathLst>
            </a:custGeom>
            <a:solidFill>
              <a:srgbClr val="800080"/>
            </a:solidFill>
            <a:ln w="1588"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97" name="Line 624"/>
            <p:cNvSpPr>
              <a:spLocks noChangeShapeType="1"/>
            </p:cNvSpPr>
            <p:nvPr/>
          </p:nvSpPr>
          <p:spPr bwMode="auto">
            <a:xfrm>
              <a:off x="2401888" y="7956550"/>
              <a:ext cx="71438" cy="1588"/>
            </a:xfrm>
            <a:prstGeom prst="line">
              <a:avLst/>
            </a:prstGeom>
            <a:noFill/>
            <a:ln w="4763" cap="sq">
              <a:solidFill>
                <a:srgbClr val="8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98" name="Rectangle 625"/>
            <p:cNvSpPr>
              <a:spLocks noChangeArrowheads="1"/>
            </p:cNvSpPr>
            <p:nvPr/>
          </p:nvSpPr>
          <p:spPr bwMode="auto">
            <a:xfrm>
              <a:off x="3516313" y="7978775"/>
              <a:ext cx="36195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FFFF00"/>
                  </a:solidFill>
                  <a:effectLst/>
                  <a:latin typeface="Arial" pitchFamily="34" charset="0"/>
                </a:rPr>
                <a:t> Beer strains</a:t>
              </a:r>
              <a:endParaRPr kumimoji="0" lang="fr-FR" sz="1800" b="0" i="0" u="none" strike="noStrike" cap="none" normalizeH="0" baseline="0" smtClean="0">
                <a:ln>
                  <a:noFill/>
                </a:ln>
                <a:solidFill>
                  <a:schemeClr val="tx1"/>
                </a:solidFill>
                <a:effectLst/>
                <a:latin typeface="Arial" pitchFamily="34" charset="0"/>
              </a:endParaRPr>
            </a:p>
          </p:txBody>
        </p:sp>
        <p:sp>
          <p:nvSpPr>
            <p:cNvPr id="799" name="Freeform 626"/>
            <p:cNvSpPr>
              <a:spLocks/>
            </p:cNvSpPr>
            <p:nvPr/>
          </p:nvSpPr>
          <p:spPr bwMode="auto">
            <a:xfrm>
              <a:off x="2527300" y="7978775"/>
              <a:ext cx="987425" cy="79375"/>
            </a:xfrm>
            <a:custGeom>
              <a:avLst/>
              <a:gdLst/>
              <a:ahLst/>
              <a:cxnLst>
                <a:cxn ang="0">
                  <a:pos x="0" y="26"/>
                </a:cxn>
                <a:cxn ang="0">
                  <a:pos x="0" y="24"/>
                </a:cxn>
                <a:cxn ang="0">
                  <a:pos x="622" y="0"/>
                </a:cxn>
                <a:cxn ang="0">
                  <a:pos x="622" y="50"/>
                </a:cxn>
                <a:cxn ang="0">
                  <a:pos x="0" y="26"/>
                </a:cxn>
              </a:cxnLst>
              <a:rect l="0" t="0" r="r" b="b"/>
              <a:pathLst>
                <a:path w="622" h="50">
                  <a:moveTo>
                    <a:pt x="0" y="26"/>
                  </a:moveTo>
                  <a:lnTo>
                    <a:pt x="0" y="24"/>
                  </a:lnTo>
                  <a:lnTo>
                    <a:pt x="622" y="0"/>
                  </a:lnTo>
                  <a:lnTo>
                    <a:pt x="622" y="50"/>
                  </a:lnTo>
                  <a:lnTo>
                    <a:pt x="0" y="26"/>
                  </a:lnTo>
                  <a:close/>
                </a:path>
              </a:pathLst>
            </a:custGeom>
            <a:solidFill>
              <a:srgbClr val="FF8040"/>
            </a:solidFill>
            <a:ln w="1588" cap="sq">
              <a:solidFill>
                <a:srgbClr val="FF8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0" name="Line 627"/>
            <p:cNvSpPr>
              <a:spLocks noChangeShapeType="1"/>
            </p:cNvSpPr>
            <p:nvPr/>
          </p:nvSpPr>
          <p:spPr bwMode="auto">
            <a:xfrm>
              <a:off x="2481263" y="8018463"/>
              <a:ext cx="44450" cy="1588"/>
            </a:xfrm>
            <a:prstGeom prst="line">
              <a:avLst/>
            </a:prstGeom>
            <a:noFill/>
            <a:ln w="4763" cap="sq">
              <a:solidFill>
                <a:srgbClr val="FF8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1" name="Rectangle 628"/>
            <p:cNvSpPr>
              <a:spLocks noChangeArrowheads="1"/>
            </p:cNvSpPr>
            <p:nvPr/>
          </p:nvSpPr>
          <p:spPr bwMode="auto">
            <a:xfrm>
              <a:off x="3494088" y="8056563"/>
              <a:ext cx="64770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FF00FF"/>
                  </a:solidFill>
                  <a:effectLst/>
                  <a:latin typeface="Arial" pitchFamily="34" charset="0"/>
                </a:rPr>
                <a:t> Fermented milk strains</a:t>
              </a:r>
              <a:endParaRPr kumimoji="0" lang="fr-FR" sz="1800" b="0" i="0" u="none" strike="noStrike" cap="none" normalizeH="0" baseline="0" smtClean="0">
                <a:ln>
                  <a:noFill/>
                </a:ln>
                <a:solidFill>
                  <a:schemeClr val="tx1"/>
                </a:solidFill>
                <a:effectLst/>
                <a:latin typeface="Arial" pitchFamily="34" charset="0"/>
              </a:endParaRPr>
            </a:p>
          </p:txBody>
        </p:sp>
        <p:sp>
          <p:nvSpPr>
            <p:cNvPr id="802" name="Freeform 629"/>
            <p:cNvSpPr>
              <a:spLocks/>
            </p:cNvSpPr>
            <p:nvPr/>
          </p:nvSpPr>
          <p:spPr bwMode="auto">
            <a:xfrm>
              <a:off x="2603500" y="8062913"/>
              <a:ext cx="889000" cy="66675"/>
            </a:xfrm>
            <a:custGeom>
              <a:avLst/>
              <a:gdLst/>
              <a:ahLst/>
              <a:cxnLst>
                <a:cxn ang="0">
                  <a:pos x="0" y="22"/>
                </a:cxn>
                <a:cxn ang="0">
                  <a:pos x="0" y="20"/>
                </a:cxn>
                <a:cxn ang="0">
                  <a:pos x="560" y="0"/>
                </a:cxn>
                <a:cxn ang="0">
                  <a:pos x="560" y="42"/>
                </a:cxn>
                <a:cxn ang="0">
                  <a:pos x="0" y="22"/>
                </a:cxn>
              </a:cxnLst>
              <a:rect l="0" t="0" r="r" b="b"/>
              <a:pathLst>
                <a:path w="560" h="42">
                  <a:moveTo>
                    <a:pt x="0" y="22"/>
                  </a:moveTo>
                  <a:lnTo>
                    <a:pt x="0" y="20"/>
                  </a:lnTo>
                  <a:lnTo>
                    <a:pt x="560" y="0"/>
                  </a:lnTo>
                  <a:lnTo>
                    <a:pt x="560" y="42"/>
                  </a:lnTo>
                  <a:lnTo>
                    <a:pt x="0" y="22"/>
                  </a:lnTo>
                  <a:close/>
                </a:path>
              </a:pathLst>
            </a:custGeom>
            <a:solidFill>
              <a:srgbClr val="FF00FF"/>
            </a:solidFill>
            <a:ln w="1588" cap="sq">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3" name="Line 630"/>
            <p:cNvSpPr>
              <a:spLocks noChangeShapeType="1"/>
            </p:cNvSpPr>
            <p:nvPr/>
          </p:nvSpPr>
          <p:spPr bwMode="auto">
            <a:xfrm>
              <a:off x="2481263" y="8096250"/>
              <a:ext cx="119063" cy="1588"/>
            </a:xfrm>
            <a:prstGeom prst="line">
              <a:avLst/>
            </a:prstGeom>
            <a:noFill/>
            <a:ln w="4763" cap="sq">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4" name="Line 631"/>
            <p:cNvSpPr>
              <a:spLocks noChangeShapeType="1"/>
            </p:cNvSpPr>
            <p:nvPr/>
          </p:nvSpPr>
          <p:spPr bwMode="auto">
            <a:xfrm>
              <a:off x="2479675" y="8018463"/>
              <a:ext cx="1588" cy="36513"/>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5" name="Line 632"/>
            <p:cNvSpPr>
              <a:spLocks noChangeShapeType="1"/>
            </p:cNvSpPr>
            <p:nvPr/>
          </p:nvSpPr>
          <p:spPr bwMode="auto">
            <a:xfrm>
              <a:off x="2479675" y="8059738"/>
              <a:ext cx="1588" cy="36513"/>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6" name="Freeform 633"/>
            <p:cNvSpPr>
              <a:spLocks/>
            </p:cNvSpPr>
            <p:nvPr/>
          </p:nvSpPr>
          <p:spPr bwMode="auto">
            <a:xfrm>
              <a:off x="2449513" y="8058150"/>
              <a:ext cx="30163" cy="58738"/>
            </a:xfrm>
            <a:custGeom>
              <a:avLst/>
              <a:gdLst/>
              <a:ahLst/>
              <a:cxnLst>
                <a:cxn ang="0">
                  <a:pos x="0" y="37"/>
                </a:cxn>
                <a:cxn ang="0">
                  <a:pos x="0" y="0"/>
                </a:cxn>
                <a:cxn ang="0">
                  <a:pos x="19" y="0"/>
                </a:cxn>
              </a:cxnLst>
              <a:rect l="0" t="0" r="r" b="b"/>
              <a:pathLst>
                <a:path w="19" h="37">
                  <a:moveTo>
                    <a:pt x="0" y="37"/>
                  </a:moveTo>
                  <a:lnTo>
                    <a:pt x="0" y="0"/>
                  </a:lnTo>
                  <a:lnTo>
                    <a:pt x="19"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7" name="Rectangle 634"/>
            <p:cNvSpPr>
              <a:spLocks noChangeArrowheads="1"/>
            </p:cNvSpPr>
            <p:nvPr/>
          </p:nvSpPr>
          <p:spPr bwMode="auto">
            <a:xfrm>
              <a:off x="3441700" y="8140700"/>
              <a:ext cx="73183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dirty="0" smtClean="0">
                  <a:ln>
                    <a:noFill/>
                  </a:ln>
                  <a:solidFill>
                    <a:srgbClr val="000080"/>
                  </a:solidFill>
                  <a:effectLst/>
                  <a:latin typeface="Arial" pitchFamily="34" charset="0"/>
                </a:rPr>
                <a:t> </a:t>
              </a:r>
              <a:r>
                <a:rPr kumimoji="0" lang="fr-FR" sz="500" b="1" i="0" u="none" strike="noStrike" cap="none" normalizeH="0" baseline="0" dirty="0" err="1" smtClean="0">
                  <a:ln>
                    <a:noFill/>
                  </a:ln>
                  <a:solidFill>
                    <a:srgbClr val="000080"/>
                  </a:solidFill>
                  <a:effectLst/>
                  <a:latin typeface="Arial" pitchFamily="34" charset="0"/>
                </a:rPr>
                <a:t>Sake</a:t>
              </a:r>
              <a:r>
                <a:rPr kumimoji="0" lang="fr-FR" sz="500" b="1" i="0" u="none" strike="noStrike" cap="none" normalizeH="0" baseline="0" dirty="0" smtClean="0">
                  <a:ln>
                    <a:noFill/>
                  </a:ln>
                  <a:solidFill>
                    <a:srgbClr val="000080"/>
                  </a:solidFill>
                  <a:effectLst/>
                  <a:latin typeface="Arial" pitchFamily="34" charset="0"/>
                </a:rPr>
                <a:t> and </a:t>
              </a:r>
              <a:r>
                <a:rPr kumimoji="0" lang="fr-FR" sz="500" b="1" i="0" u="none" strike="noStrike" cap="none" normalizeH="0" baseline="0" dirty="0" err="1" smtClean="0">
                  <a:ln>
                    <a:noFill/>
                  </a:ln>
                  <a:solidFill>
                    <a:srgbClr val="000080"/>
                  </a:solidFill>
                  <a:effectLst/>
                  <a:latin typeface="Arial" pitchFamily="34" charset="0"/>
                </a:rPr>
                <a:t>rice</a:t>
              </a:r>
              <a:r>
                <a:rPr kumimoji="0" lang="fr-FR" sz="500" b="1" i="0" u="none" strike="noStrike" cap="none" normalizeH="0" baseline="0" dirty="0" smtClean="0">
                  <a:ln>
                    <a:noFill/>
                  </a:ln>
                  <a:solidFill>
                    <a:srgbClr val="000080"/>
                  </a:solidFill>
                  <a:effectLst/>
                  <a:latin typeface="Arial" pitchFamily="34" charset="0"/>
                </a:rPr>
                <a:t> </a:t>
              </a:r>
              <a:r>
                <a:rPr kumimoji="0" lang="fr-FR" sz="500" b="1" i="0" u="none" strike="noStrike" cap="none" normalizeH="0" baseline="0" dirty="0" err="1" smtClean="0">
                  <a:ln>
                    <a:noFill/>
                  </a:ln>
                  <a:solidFill>
                    <a:srgbClr val="000080"/>
                  </a:solidFill>
                  <a:effectLst/>
                  <a:latin typeface="Arial" pitchFamily="34" charset="0"/>
                </a:rPr>
                <a:t>wine</a:t>
              </a:r>
              <a:r>
                <a:rPr kumimoji="0" lang="fr-FR" sz="500" b="1" i="0" u="none" strike="noStrike" cap="none" normalizeH="0" baseline="0" dirty="0" smtClean="0">
                  <a:ln>
                    <a:noFill/>
                  </a:ln>
                  <a:solidFill>
                    <a:srgbClr val="000080"/>
                  </a:solidFill>
                  <a:effectLst/>
                  <a:latin typeface="Arial" pitchFamily="34" charset="0"/>
                </a:rPr>
                <a:t> </a:t>
              </a:r>
              <a:r>
                <a:rPr kumimoji="0" lang="fr-FR" sz="500" b="1" i="0" u="none" strike="noStrike" cap="none" normalizeH="0" baseline="0" dirty="0" err="1" smtClean="0">
                  <a:ln>
                    <a:noFill/>
                  </a:ln>
                  <a:solidFill>
                    <a:srgbClr val="000080"/>
                  </a:solidFill>
                  <a:effectLst/>
                  <a:latin typeface="Arial" pitchFamily="34" charset="0"/>
                </a:rPr>
                <a:t>strains</a:t>
              </a:r>
              <a:endParaRPr kumimoji="0" lang="fr-FR" sz="1800" b="0" i="0" u="none" strike="noStrike" cap="none" normalizeH="0" baseline="0" dirty="0" smtClean="0">
                <a:ln>
                  <a:noFill/>
                </a:ln>
                <a:solidFill>
                  <a:schemeClr val="tx1"/>
                </a:solidFill>
                <a:effectLst/>
                <a:latin typeface="Arial" pitchFamily="34" charset="0"/>
              </a:endParaRPr>
            </a:p>
          </p:txBody>
        </p:sp>
        <p:sp>
          <p:nvSpPr>
            <p:cNvPr id="808" name="Freeform 635"/>
            <p:cNvSpPr>
              <a:spLocks/>
            </p:cNvSpPr>
            <p:nvPr/>
          </p:nvSpPr>
          <p:spPr bwMode="auto">
            <a:xfrm>
              <a:off x="2486025" y="8134350"/>
              <a:ext cx="954088" cy="93663"/>
            </a:xfrm>
            <a:custGeom>
              <a:avLst/>
              <a:gdLst/>
              <a:ahLst/>
              <a:cxnLst>
                <a:cxn ang="0">
                  <a:pos x="0" y="30"/>
                </a:cxn>
                <a:cxn ang="0">
                  <a:pos x="0" y="29"/>
                </a:cxn>
                <a:cxn ang="0">
                  <a:pos x="601" y="0"/>
                </a:cxn>
                <a:cxn ang="0">
                  <a:pos x="601" y="59"/>
                </a:cxn>
                <a:cxn ang="0">
                  <a:pos x="0" y="30"/>
                </a:cxn>
              </a:cxnLst>
              <a:rect l="0" t="0" r="r" b="b"/>
              <a:pathLst>
                <a:path w="601" h="59">
                  <a:moveTo>
                    <a:pt x="0" y="30"/>
                  </a:moveTo>
                  <a:lnTo>
                    <a:pt x="0" y="29"/>
                  </a:lnTo>
                  <a:lnTo>
                    <a:pt x="601" y="0"/>
                  </a:lnTo>
                  <a:lnTo>
                    <a:pt x="601" y="59"/>
                  </a:lnTo>
                  <a:lnTo>
                    <a:pt x="0" y="30"/>
                  </a:lnTo>
                  <a:close/>
                </a:path>
              </a:pathLst>
            </a:custGeom>
            <a:solidFill>
              <a:srgbClr val="000080"/>
            </a:solidFill>
            <a:ln w="1588" cap="sq">
              <a:solidFill>
                <a:srgbClr val="0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09" name="Line 636"/>
            <p:cNvSpPr>
              <a:spLocks noChangeShapeType="1"/>
            </p:cNvSpPr>
            <p:nvPr/>
          </p:nvSpPr>
          <p:spPr bwMode="auto">
            <a:xfrm>
              <a:off x="2451100" y="8180388"/>
              <a:ext cx="31750" cy="1588"/>
            </a:xfrm>
            <a:prstGeom prst="line">
              <a:avLst/>
            </a:prstGeom>
            <a:noFill/>
            <a:ln w="4763" cap="sq">
              <a:solidFill>
                <a:srgbClr val="000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0" name="Line 637"/>
            <p:cNvSpPr>
              <a:spLocks noChangeShapeType="1"/>
            </p:cNvSpPr>
            <p:nvPr/>
          </p:nvSpPr>
          <p:spPr bwMode="auto">
            <a:xfrm>
              <a:off x="2449513" y="8121650"/>
              <a:ext cx="1588" cy="58738"/>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1" name="Freeform 638"/>
            <p:cNvSpPr>
              <a:spLocks/>
            </p:cNvSpPr>
            <p:nvPr/>
          </p:nvSpPr>
          <p:spPr bwMode="auto">
            <a:xfrm>
              <a:off x="2414588" y="8118475"/>
              <a:ext cx="34925" cy="160338"/>
            </a:xfrm>
            <a:custGeom>
              <a:avLst/>
              <a:gdLst/>
              <a:ahLst/>
              <a:cxnLst>
                <a:cxn ang="0">
                  <a:pos x="0" y="101"/>
                </a:cxn>
                <a:cxn ang="0">
                  <a:pos x="0" y="0"/>
                </a:cxn>
                <a:cxn ang="0">
                  <a:pos x="22" y="0"/>
                </a:cxn>
              </a:cxnLst>
              <a:rect l="0" t="0" r="r" b="b"/>
              <a:pathLst>
                <a:path w="22" h="101">
                  <a:moveTo>
                    <a:pt x="0" y="101"/>
                  </a:moveTo>
                  <a:lnTo>
                    <a:pt x="0" y="0"/>
                  </a:lnTo>
                  <a:lnTo>
                    <a:pt x="22"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2" name="Rectangle 639"/>
            <p:cNvSpPr>
              <a:spLocks noChangeArrowheads="1"/>
            </p:cNvSpPr>
            <p:nvPr/>
          </p:nvSpPr>
          <p:spPr bwMode="auto">
            <a:xfrm>
              <a:off x="3459163" y="8210550"/>
              <a:ext cx="319088"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FF0000"/>
                  </a:solidFill>
                  <a:effectLst/>
                  <a:latin typeface="Arial" pitchFamily="34" charset="0"/>
                </a:rPr>
                <a:t> lab strains</a:t>
              </a:r>
              <a:endParaRPr kumimoji="0" lang="fr-FR" sz="1800" b="0" i="0" u="none" strike="noStrike" cap="none" normalizeH="0" baseline="0" smtClean="0">
                <a:ln>
                  <a:noFill/>
                </a:ln>
                <a:solidFill>
                  <a:schemeClr val="tx1"/>
                </a:solidFill>
                <a:effectLst/>
                <a:latin typeface="Arial" pitchFamily="34" charset="0"/>
              </a:endParaRPr>
            </a:p>
          </p:txBody>
        </p:sp>
        <p:sp>
          <p:nvSpPr>
            <p:cNvPr id="813" name="Freeform 640"/>
            <p:cNvSpPr>
              <a:spLocks/>
            </p:cNvSpPr>
            <p:nvPr/>
          </p:nvSpPr>
          <p:spPr bwMode="auto">
            <a:xfrm>
              <a:off x="2867025" y="8239125"/>
              <a:ext cx="590550" cy="22225"/>
            </a:xfrm>
            <a:custGeom>
              <a:avLst/>
              <a:gdLst/>
              <a:ahLst/>
              <a:cxnLst>
                <a:cxn ang="0">
                  <a:pos x="0" y="8"/>
                </a:cxn>
                <a:cxn ang="0">
                  <a:pos x="0" y="6"/>
                </a:cxn>
                <a:cxn ang="0">
                  <a:pos x="372" y="0"/>
                </a:cxn>
                <a:cxn ang="0">
                  <a:pos x="372" y="14"/>
                </a:cxn>
                <a:cxn ang="0">
                  <a:pos x="0" y="8"/>
                </a:cxn>
              </a:cxnLst>
              <a:rect l="0" t="0" r="r" b="b"/>
              <a:pathLst>
                <a:path w="372" h="14">
                  <a:moveTo>
                    <a:pt x="0" y="8"/>
                  </a:moveTo>
                  <a:lnTo>
                    <a:pt x="0" y="6"/>
                  </a:lnTo>
                  <a:lnTo>
                    <a:pt x="372" y="0"/>
                  </a:lnTo>
                  <a:lnTo>
                    <a:pt x="372" y="14"/>
                  </a:lnTo>
                  <a:lnTo>
                    <a:pt x="0" y="8"/>
                  </a:lnTo>
                  <a:close/>
                </a:path>
              </a:pathLst>
            </a:custGeom>
            <a:solidFill>
              <a:srgbClr val="FF2492"/>
            </a:solidFill>
            <a:ln w="1588" cap="sq">
              <a:solidFill>
                <a:srgbClr val="FF2492"/>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4" name="Line 641"/>
            <p:cNvSpPr>
              <a:spLocks noChangeShapeType="1"/>
            </p:cNvSpPr>
            <p:nvPr/>
          </p:nvSpPr>
          <p:spPr bwMode="auto">
            <a:xfrm>
              <a:off x="2727325" y="8250238"/>
              <a:ext cx="136525" cy="1588"/>
            </a:xfrm>
            <a:prstGeom prst="line">
              <a:avLst/>
            </a:prstGeom>
            <a:noFill/>
            <a:ln w="4763" cap="sq">
              <a:solidFill>
                <a:srgbClr val="FF2492"/>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5" name="Freeform 642"/>
            <p:cNvSpPr>
              <a:spLocks/>
            </p:cNvSpPr>
            <p:nvPr/>
          </p:nvSpPr>
          <p:spPr bwMode="auto">
            <a:xfrm>
              <a:off x="2725738" y="8270875"/>
              <a:ext cx="752475" cy="17463"/>
            </a:xfrm>
            <a:custGeom>
              <a:avLst/>
              <a:gdLst/>
              <a:ahLst/>
              <a:cxnLst>
                <a:cxn ang="0">
                  <a:pos x="0" y="0"/>
                </a:cxn>
                <a:cxn ang="0">
                  <a:pos x="0" y="11"/>
                </a:cxn>
                <a:cxn ang="0">
                  <a:pos x="474" y="11"/>
                </a:cxn>
              </a:cxnLst>
              <a:rect l="0" t="0" r="r" b="b"/>
              <a:pathLst>
                <a:path w="474" h="11">
                  <a:moveTo>
                    <a:pt x="0" y="0"/>
                  </a:moveTo>
                  <a:lnTo>
                    <a:pt x="0" y="11"/>
                  </a:lnTo>
                  <a:lnTo>
                    <a:pt x="474" y="11"/>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6" name="Line 643"/>
            <p:cNvSpPr>
              <a:spLocks noChangeShapeType="1"/>
            </p:cNvSpPr>
            <p:nvPr/>
          </p:nvSpPr>
          <p:spPr bwMode="auto">
            <a:xfrm>
              <a:off x="2725738" y="8250238"/>
              <a:ext cx="1588" cy="15875"/>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7" name="Freeform 644"/>
            <p:cNvSpPr>
              <a:spLocks/>
            </p:cNvSpPr>
            <p:nvPr/>
          </p:nvSpPr>
          <p:spPr bwMode="auto">
            <a:xfrm>
              <a:off x="2570163" y="8269288"/>
              <a:ext cx="155575" cy="33338"/>
            </a:xfrm>
            <a:custGeom>
              <a:avLst/>
              <a:gdLst/>
              <a:ahLst/>
              <a:cxnLst>
                <a:cxn ang="0">
                  <a:pos x="0" y="21"/>
                </a:cxn>
                <a:cxn ang="0">
                  <a:pos x="0" y="0"/>
                </a:cxn>
                <a:cxn ang="0">
                  <a:pos x="98" y="0"/>
                </a:cxn>
              </a:cxnLst>
              <a:rect l="0" t="0" r="r" b="b"/>
              <a:pathLst>
                <a:path w="98" h="21">
                  <a:moveTo>
                    <a:pt x="0" y="21"/>
                  </a:moveTo>
                  <a:lnTo>
                    <a:pt x="0" y="0"/>
                  </a:lnTo>
                  <a:lnTo>
                    <a:pt x="98"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8" name="Rectangle 645"/>
            <p:cNvSpPr>
              <a:spLocks noChangeArrowheads="1"/>
            </p:cNvSpPr>
            <p:nvPr/>
          </p:nvSpPr>
          <p:spPr bwMode="auto">
            <a:xfrm>
              <a:off x="3417888" y="8302625"/>
              <a:ext cx="195263"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YPS1000</a:t>
              </a:r>
              <a:endParaRPr kumimoji="0" lang="fr-FR" sz="1800" b="0" i="0" u="none" strike="noStrike" cap="none" normalizeH="0" baseline="0" smtClean="0">
                <a:ln>
                  <a:noFill/>
                </a:ln>
                <a:solidFill>
                  <a:schemeClr val="tx1"/>
                </a:solidFill>
                <a:effectLst/>
                <a:latin typeface="Arial" pitchFamily="34" charset="0"/>
              </a:endParaRPr>
            </a:p>
          </p:txBody>
        </p:sp>
        <p:sp>
          <p:nvSpPr>
            <p:cNvPr id="819" name="Freeform 646"/>
            <p:cNvSpPr>
              <a:spLocks/>
            </p:cNvSpPr>
            <p:nvPr/>
          </p:nvSpPr>
          <p:spPr bwMode="auto">
            <a:xfrm>
              <a:off x="3013075" y="8323263"/>
              <a:ext cx="401638" cy="14288"/>
            </a:xfrm>
            <a:custGeom>
              <a:avLst/>
              <a:gdLst/>
              <a:ahLst/>
              <a:cxnLst>
                <a:cxn ang="0">
                  <a:pos x="0" y="9"/>
                </a:cxn>
                <a:cxn ang="0">
                  <a:pos x="0" y="0"/>
                </a:cxn>
                <a:cxn ang="0">
                  <a:pos x="253" y="0"/>
                </a:cxn>
              </a:cxnLst>
              <a:rect l="0" t="0" r="r" b="b"/>
              <a:pathLst>
                <a:path w="253" h="9">
                  <a:moveTo>
                    <a:pt x="0" y="9"/>
                  </a:moveTo>
                  <a:lnTo>
                    <a:pt x="0" y="0"/>
                  </a:lnTo>
                  <a:lnTo>
                    <a:pt x="253"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20" name="Rectangle 647"/>
            <p:cNvSpPr>
              <a:spLocks noChangeArrowheads="1"/>
            </p:cNvSpPr>
            <p:nvPr/>
          </p:nvSpPr>
          <p:spPr bwMode="auto">
            <a:xfrm>
              <a:off x="3351213" y="8339138"/>
              <a:ext cx="21590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UW87-2421</a:t>
              </a:r>
              <a:endParaRPr kumimoji="0" lang="fr-FR" sz="1800" b="0" i="0" u="none" strike="noStrike" cap="none" normalizeH="0" baseline="0" smtClean="0">
                <a:ln>
                  <a:noFill/>
                </a:ln>
                <a:solidFill>
                  <a:schemeClr val="tx1"/>
                </a:solidFill>
                <a:effectLst/>
                <a:latin typeface="Arial" pitchFamily="34" charset="0"/>
              </a:endParaRPr>
            </a:p>
          </p:txBody>
        </p:sp>
        <p:sp>
          <p:nvSpPr>
            <p:cNvPr id="821" name="Freeform 648"/>
            <p:cNvSpPr>
              <a:spLocks/>
            </p:cNvSpPr>
            <p:nvPr/>
          </p:nvSpPr>
          <p:spPr bwMode="auto">
            <a:xfrm>
              <a:off x="3013075" y="8342313"/>
              <a:ext cx="336550" cy="15875"/>
            </a:xfrm>
            <a:custGeom>
              <a:avLst/>
              <a:gdLst/>
              <a:ahLst/>
              <a:cxnLst>
                <a:cxn ang="0">
                  <a:pos x="0" y="0"/>
                </a:cxn>
                <a:cxn ang="0">
                  <a:pos x="0" y="10"/>
                </a:cxn>
                <a:cxn ang="0">
                  <a:pos x="212" y="10"/>
                </a:cxn>
              </a:cxnLst>
              <a:rect l="0" t="0" r="r" b="b"/>
              <a:pathLst>
                <a:path w="212" h="10">
                  <a:moveTo>
                    <a:pt x="0" y="0"/>
                  </a:moveTo>
                  <a:lnTo>
                    <a:pt x="0" y="10"/>
                  </a:lnTo>
                  <a:lnTo>
                    <a:pt x="212" y="1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22" name="Freeform 649"/>
            <p:cNvSpPr>
              <a:spLocks/>
            </p:cNvSpPr>
            <p:nvPr/>
          </p:nvSpPr>
          <p:spPr bwMode="auto">
            <a:xfrm>
              <a:off x="2570163" y="8307388"/>
              <a:ext cx="442913" cy="33338"/>
            </a:xfrm>
            <a:custGeom>
              <a:avLst/>
              <a:gdLst/>
              <a:ahLst/>
              <a:cxnLst>
                <a:cxn ang="0">
                  <a:pos x="0" y="0"/>
                </a:cxn>
                <a:cxn ang="0">
                  <a:pos x="0" y="21"/>
                </a:cxn>
                <a:cxn ang="0">
                  <a:pos x="279" y="21"/>
                </a:cxn>
              </a:cxnLst>
              <a:rect l="0" t="0" r="r" b="b"/>
              <a:pathLst>
                <a:path w="279" h="21">
                  <a:moveTo>
                    <a:pt x="0" y="0"/>
                  </a:moveTo>
                  <a:lnTo>
                    <a:pt x="0" y="21"/>
                  </a:lnTo>
                  <a:lnTo>
                    <a:pt x="279" y="21"/>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23" name="Freeform 650"/>
            <p:cNvSpPr>
              <a:spLocks/>
            </p:cNvSpPr>
            <p:nvPr/>
          </p:nvSpPr>
          <p:spPr bwMode="auto">
            <a:xfrm>
              <a:off x="2463800" y="8304213"/>
              <a:ext cx="106363" cy="136525"/>
            </a:xfrm>
            <a:custGeom>
              <a:avLst/>
              <a:gdLst/>
              <a:ahLst/>
              <a:cxnLst>
                <a:cxn ang="0">
                  <a:pos x="0" y="86"/>
                </a:cxn>
                <a:cxn ang="0">
                  <a:pos x="0" y="0"/>
                </a:cxn>
                <a:cxn ang="0">
                  <a:pos x="67" y="0"/>
                </a:cxn>
              </a:cxnLst>
              <a:rect l="0" t="0" r="r" b="b"/>
              <a:pathLst>
                <a:path w="67" h="86">
                  <a:moveTo>
                    <a:pt x="0" y="86"/>
                  </a:moveTo>
                  <a:lnTo>
                    <a:pt x="0" y="0"/>
                  </a:lnTo>
                  <a:lnTo>
                    <a:pt x="67"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24" name="Rectangle 651"/>
            <p:cNvSpPr>
              <a:spLocks noChangeArrowheads="1"/>
            </p:cNvSpPr>
            <p:nvPr/>
          </p:nvSpPr>
          <p:spPr bwMode="auto">
            <a:xfrm>
              <a:off x="3389313" y="8374063"/>
              <a:ext cx="198438"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CBS7957</a:t>
              </a:r>
              <a:endParaRPr kumimoji="0" lang="fr-FR" sz="1800" b="0" i="0" u="none" strike="noStrike" cap="none" normalizeH="0" baseline="0" smtClean="0">
                <a:ln>
                  <a:noFill/>
                </a:ln>
                <a:solidFill>
                  <a:schemeClr val="tx1"/>
                </a:solidFill>
                <a:effectLst/>
                <a:latin typeface="Arial" pitchFamily="34" charset="0"/>
              </a:endParaRPr>
            </a:p>
          </p:txBody>
        </p:sp>
        <p:sp>
          <p:nvSpPr>
            <p:cNvPr id="825" name="Freeform 652"/>
            <p:cNvSpPr>
              <a:spLocks/>
            </p:cNvSpPr>
            <p:nvPr/>
          </p:nvSpPr>
          <p:spPr bwMode="auto">
            <a:xfrm>
              <a:off x="2767013" y="8393113"/>
              <a:ext cx="620713" cy="15875"/>
            </a:xfrm>
            <a:custGeom>
              <a:avLst/>
              <a:gdLst/>
              <a:ahLst/>
              <a:cxnLst>
                <a:cxn ang="0">
                  <a:pos x="0" y="10"/>
                </a:cxn>
                <a:cxn ang="0">
                  <a:pos x="0" y="0"/>
                </a:cxn>
                <a:cxn ang="0">
                  <a:pos x="391" y="0"/>
                </a:cxn>
              </a:cxnLst>
              <a:rect l="0" t="0" r="r" b="b"/>
              <a:pathLst>
                <a:path w="391" h="10">
                  <a:moveTo>
                    <a:pt x="0" y="10"/>
                  </a:moveTo>
                  <a:lnTo>
                    <a:pt x="0" y="0"/>
                  </a:lnTo>
                  <a:lnTo>
                    <a:pt x="391"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26" name="Rectangle 653"/>
            <p:cNvSpPr>
              <a:spLocks noChangeArrowheads="1"/>
            </p:cNvSpPr>
            <p:nvPr/>
          </p:nvSpPr>
          <p:spPr bwMode="auto">
            <a:xfrm>
              <a:off x="3475038" y="8408988"/>
              <a:ext cx="198438"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CBS7958</a:t>
              </a:r>
              <a:endParaRPr kumimoji="0" lang="fr-FR" sz="1800" b="0" i="0" u="none" strike="noStrike" cap="none" normalizeH="0" baseline="0" smtClean="0">
                <a:ln>
                  <a:noFill/>
                </a:ln>
                <a:solidFill>
                  <a:schemeClr val="tx1"/>
                </a:solidFill>
                <a:effectLst/>
                <a:latin typeface="Arial" pitchFamily="34" charset="0"/>
              </a:endParaRPr>
            </a:p>
          </p:txBody>
        </p:sp>
        <p:sp>
          <p:nvSpPr>
            <p:cNvPr id="827" name="Freeform 654"/>
            <p:cNvSpPr>
              <a:spLocks/>
            </p:cNvSpPr>
            <p:nvPr/>
          </p:nvSpPr>
          <p:spPr bwMode="auto">
            <a:xfrm>
              <a:off x="2767013" y="8413750"/>
              <a:ext cx="704850" cy="14288"/>
            </a:xfrm>
            <a:custGeom>
              <a:avLst/>
              <a:gdLst/>
              <a:ahLst/>
              <a:cxnLst>
                <a:cxn ang="0">
                  <a:pos x="0" y="0"/>
                </a:cxn>
                <a:cxn ang="0">
                  <a:pos x="0" y="9"/>
                </a:cxn>
                <a:cxn ang="0">
                  <a:pos x="444" y="9"/>
                </a:cxn>
              </a:cxnLst>
              <a:rect l="0" t="0" r="r" b="b"/>
              <a:pathLst>
                <a:path w="444" h="9">
                  <a:moveTo>
                    <a:pt x="0" y="0"/>
                  </a:moveTo>
                  <a:lnTo>
                    <a:pt x="0" y="9"/>
                  </a:lnTo>
                  <a:lnTo>
                    <a:pt x="444" y="9"/>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28" name="Freeform 655"/>
            <p:cNvSpPr>
              <a:spLocks/>
            </p:cNvSpPr>
            <p:nvPr/>
          </p:nvSpPr>
          <p:spPr bwMode="auto">
            <a:xfrm>
              <a:off x="2481263" y="8410575"/>
              <a:ext cx="285750" cy="169863"/>
            </a:xfrm>
            <a:custGeom>
              <a:avLst/>
              <a:gdLst/>
              <a:ahLst/>
              <a:cxnLst>
                <a:cxn ang="0">
                  <a:pos x="0" y="107"/>
                </a:cxn>
                <a:cxn ang="0">
                  <a:pos x="0" y="0"/>
                </a:cxn>
                <a:cxn ang="0">
                  <a:pos x="180" y="0"/>
                </a:cxn>
              </a:cxnLst>
              <a:rect l="0" t="0" r="r" b="b"/>
              <a:pathLst>
                <a:path w="180" h="107">
                  <a:moveTo>
                    <a:pt x="0" y="107"/>
                  </a:moveTo>
                  <a:lnTo>
                    <a:pt x="0" y="0"/>
                  </a:lnTo>
                  <a:lnTo>
                    <a:pt x="180"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29" name="Rectangle 656"/>
            <p:cNvSpPr>
              <a:spLocks noChangeArrowheads="1"/>
            </p:cNvSpPr>
            <p:nvPr/>
          </p:nvSpPr>
          <p:spPr bwMode="auto">
            <a:xfrm>
              <a:off x="3409950" y="8426450"/>
              <a:ext cx="474663"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008080"/>
                  </a:solidFill>
                  <a:effectLst/>
                  <a:latin typeface="Arial" pitchFamily="34" charset="0"/>
                </a:rPr>
                <a:t> USA Oak strains</a:t>
              </a:r>
              <a:endParaRPr kumimoji="0" lang="fr-FR" sz="1800" b="0" i="0" u="none" strike="noStrike" cap="none" normalizeH="0" baseline="0" smtClean="0">
                <a:ln>
                  <a:noFill/>
                </a:ln>
                <a:solidFill>
                  <a:schemeClr val="tx1"/>
                </a:solidFill>
                <a:effectLst/>
                <a:latin typeface="Arial" pitchFamily="34" charset="0"/>
              </a:endParaRPr>
            </a:p>
          </p:txBody>
        </p:sp>
        <p:sp>
          <p:nvSpPr>
            <p:cNvPr id="830" name="Freeform 657"/>
            <p:cNvSpPr>
              <a:spLocks/>
            </p:cNvSpPr>
            <p:nvPr/>
          </p:nvSpPr>
          <p:spPr bwMode="auto">
            <a:xfrm>
              <a:off x="3316288" y="8451850"/>
              <a:ext cx="92075" cy="28575"/>
            </a:xfrm>
            <a:custGeom>
              <a:avLst/>
              <a:gdLst/>
              <a:ahLst/>
              <a:cxnLst>
                <a:cxn ang="0">
                  <a:pos x="0" y="10"/>
                </a:cxn>
                <a:cxn ang="0">
                  <a:pos x="0" y="8"/>
                </a:cxn>
                <a:cxn ang="0">
                  <a:pos x="58" y="0"/>
                </a:cxn>
                <a:cxn ang="0">
                  <a:pos x="58" y="18"/>
                </a:cxn>
                <a:cxn ang="0">
                  <a:pos x="0" y="10"/>
                </a:cxn>
              </a:cxnLst>
              <a:rect l="0" t="0" r="r" b="b"/>
              <a:pathLst>
                <a:path w="58" h="18">
                  <a:moveTo>
                    <a:pt x="0" y="10"/>
                  </a:moveTo>
                  <a:lnTo>
                    <a:pt x="0" y="8"/>
                  </a:lnTo>
                  <a:lnTo>
                    <a:pt x="58" y="0"/>
                  </a:lnTo>
                  <a:lnTo>
                    <a:pt x="58" y="18"/>
                  </a:lnTo>
                  <a:lnTo>
                    <a:pt x="0" y="10"/>
                  </a:lnTo>
                  <a:close/>
                </a:path>
              </a:pathLst>
            </a:custGeom>
            <a:solidFill>
              <a:srgbClr val="008080"/>
            </a:solidFill>
            <a:ln w="1588" cap="sq">
              <a:solidFill>
                <a:srgbClr val="0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31" name="Line 658"/>
            <p:cNvSpPr>
              <a:spLocks noChangeShapeType="1"/>
            </p:cNvSpPr>
            <p:nvPr/>
          </p:nvSpPr>
          <p:spPr bwMode="auto">
            <a:xfrm>
              <a:off x="2740025" y="8466138"/>
              <a:ext cx="573088" cy="1588"/>
            </a:xfrm>
            <a:prstGeom prst="line">
              <a:avLst/>
            </a:prstGeom>
            <a:noFill/>
            <a:ln w="4763" cap="sq">
              <a:solidFill>
                <a:srgbClr val="0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32" name="Freeform 659"/>
            <p:cNvSpPr>
              <a:spLocks/>
            </p:cNvSpPr>
            <p:nvPr/>
          </p:nvSpPr>
          <p:spPr bwMode="auto">
            <a:xfrm>
              <a:off x="3197225" y="8504238"/>
              <a:ext cx="258763" cy="23813"/>
            </a:xfrm>
            <a:custGeom>
              <a:avLst/>
              <a:gdLst/>
              <a:ahLst/>
              <a:cxnLst>
                <a:cxn ang="0">
                  <a:pos x="0" y="15"/>
                </a:cxn>
                <a:cxn ang="0">
                  <a:pos x="0" y="0"/>
                </a:cxn>
                <a:cxn ang="0">
                  <a:pos x="163" y="0"/>
                </a:cxn>
              </a:cxnLst>
              <a:rect l="0" t="0" r="r" b="b"/>
              <a:pathLst>
                <a:path w="163" h="15">
                  <a:moveTo>
                    <a:pt x="0" y="15"/>
                  </a:moveTo>
                  <a:lnTo>
                    <a:pt x="0" y="0"/>
                  </a:lnTo>
                  <a:lnTo>
                    <a:pt x="163"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33" name="Rectangle 660"/>
            <p:cNvSpPr>
              <a:spLocks noChangeArrowheads="1"/>
            </p:cNvSpPr>
            <p:nvPr/>
          </p:nvSpPr>
          <p:spPr bwMode="auto">
            <a:xfrm>
              <a:off x="3455988" y="8520113"/>
              <a:ext cx="21590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UW05-227.2</a:t>
              </a:r>
              <a:endParaRPr kumimoji="0" lang="fr-FR" sz="1800" b="0" i="0" u="none" strike="noStrike" cap="none" normalizeH="0" baseline="0" smtClean="0">
                <a:ln>
                  <a:noFill/>
                </a:ln>
                <a:solidFill>
                  <a:schemeClr val="tx1"/>
                </a:solidFill>
                <a:effectLst/>
                <a:latin typeface="Arial" pitchFamily="34" charset="0"/>
              </a:endParaRPr>
            </a:p>
          </p:txBody>
        </p:sp>
        <p:sp>
          <p:nvSpPr>
            <p:cNvPr id="834" name="Freeform 661"/>
            <p:cNvSpPr>
              <a:spLocks/>
            </p:cNvSpPr>
            <p:nvPr/>
          </p:nvSpPr>
          <p:spPr bwMode="auto">
            <a:xfrm>
              <a:off x="3309938" y="8539163"/>
              <a:ext cx="142875" cy="15875"/>
            </a:xfrm>
            <a:custGeom>
              <a:avLst/>
              <a:gdLst/>
              <a:ahLst/>
              <a:cxnLst>
                <a:cxn ang="0">
                  <a:pos x="0" y="10"/>
                </a:cxn>
                <a:cxn ang="0">
                  <a:pos x="0" y="0"/>
                </a:cxn>
                <a:cxn ang="0">
                  <a:pos x="90" y="0"/>
                </a:cxn>
              </a:cxnLst>
              <a:rect l="0" t="0" r="r" b="b"/>
              <a:pathLst>
                <a:path w="90" h="10">
                  <a:moveTo>
                    <a:pt x="0" y="10"/>
                  </a:moveTo>
                  <a:lnTo>
                    <a:pt x="0" y="0"/>
                  </a:lnTo>
                  <a:lnTo>
                    <a:pt x="90"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35" name="Rectangle 662"/>
            <p:cNvSpPr>
              <a:spLocks noChangeArrowheads="1"/>
            </p:cNvSpPr>
            <p:nvPr/>
          </p:nvSpPr>
          <p:spPr bwMode="auto">
            <a:xfrm>
              <a:off x="3452813" y="8555038"/>
              <a:ext cx="21590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UW05-217.3</a:t>
              </a:r>
              <a:endParaRPr kumimoji="0" lang="fr-FR" sz="1800" b="0" i="0" u="none" strike="noStrike" cap="none" normalizeH="0" baseline="0" smtClean="0">
                <a:ln>
                  <a:noFill/>
                </a:ln>
                <a:solidFill>
                  <a:schemeClr val="tx1"/>
                </a:solidFill>
                <a:effectLst/>
                <a:latin typeface="Arial" pitchFamily="34" charset="0"/>
              </a:endParaRPr>
            </a:p>
          </p:txBody>
        </p:sp>
        <p:sp>
          <p:nvSpPr>
            <p:cNvPr id="836" name="Freeform 663"/>
            <p:cNvSpPr>
              <a:spLocks/>
            </p:cNvSpPr>
            <p:nvPr/>
          </p:nvSpPr>
          <p:spPr bwMode="auto">
            <a:xfrm>
              <a:off x="3309938" y="8559800"/>
              <a:ext cx="141288" cy="14288"/>
            </a:xfrm>
            <a:custGeom>
              <a:avLst/>
              <a:gdLst/>
              <a:ahLst/>
              <a:cxnLst>
                <a:cxn ang="0">
                  <a:pos x="0" y="0"/>
                </a:cxn>
                <a:cxn ang="0">
                  <a:pos x="0" y="9"/>
                </a:cxn>
                <a:cxn ang="0">
                  <a:pos x="89" y="9"/>
                </a:cxn>
              </a:cxnLst>
              <a:rect l="0" t="0" r="r" b="b"/>
              <a:pathLst>
                <a:path w="89" h="9">
                  <a:moveTo>
                    <a:pt x="0" y="0"/>
                  </a:moveTo>
                  <a:lnTo>
                    <a:pt x="0" y="9"/>
                  </a:lnTo>
                  <a:lnTo>
                    <a:pt x="89" y="9"/>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37" name="Freeform 664"/>
            <p:cNvSpPr>
              <a:spLocks/>
            </p:cNvSpPr>
            <p:nvPr/>
          </p:nvSpPr>
          <p:spPr bwMode="auto">
            <a:xfrm>
              <a:off x="3197225" y="8532813"/>
              <a:ext cx="112713" cy="23813"/>
            </a:xfrm>
            <a:custGeom>
              <a:avLst/>
              <a:gdLst/>
              <a:ahLst/>
              <a:cxnLst>
                <a:cxn ang="0">
                  <a:pos x="0" y="0"/>
                </a:cxn>
                <a:cxn ang="0">
                  <a:pos x="0" y="15"/>
                </a:cxn>
                <a:cxn ang="0">
                  <a:pos x="71" y="15"/>
                </a:cxn>
              </a:cxnLst>
              <a:rect l="0" t="0" r="r" b="b"/>
              <a:pathLst>
                <a:path w="71" h="15">
                  <a:moveTo>
                    <a:pt x="0" y="0"/>
                  </a:moveTo>
                  <a:lnTo>
                    <a:pt x="0" y="15"/>
                  </a:lnTo>
                  <a:lnTo>
                    <a:pt x="71" y="15"/>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38" name="Freeform 665"/>
            <p:cNvSpPr>
              <a:spLocks/>
            </p:cNvSpPr>
            <p:nvPr/>
          </p:nvSpPr>
          <p:spPr bwMode="auto">
            <a:xfrm>
              <a:off x="2736850" y="8501063"/>
              <a:ext cx="460375" cy="30163"/>
            </a:xfrm>
            <a:custGeom>
              <a:avLst/>
              <a:gdLst/>
              <a:ahLst/>
              <a:cxnLst>
                <a:cxn ang="0">
                  <a:pos x="0" y="0"/>
                </a:cxn>
                <a:cxn ang="0">
                  <a:pos x="0" y="19"/>
                </a:cxn>
                <a:cxn ang="0">
                  <a:pos x="290" y="19"/>
                </a:cxn>
              </a:cxnLst>
              <a:rect l="0" t="0" r="r" b="b"/>
              <a:pathLst>
                <a:path w="290" h="19">
                  <a:moveTo>
                    <a:pt x="0" y="0"/>
                  </a:moveTo>
                  <a:lnTo>
                    <a:pt x="0" y="19"/>
                  </a:lnTo>
                  <a:lnTo>
                    <a:pt x="290" y="19"/>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39" name="Line 666"/>
            <p:cNvSpPr>
              <a:spLocks noChangeShapeType="1"/>
            </p:cNvSpPr>
            <p:nvPr/>
          </p:nvSpPr>
          <p:spPr bwMode="auto">
            <a:xfrm>
              <a:off x="2736850" y="8466138"/>
              <a:ext cx="1588" cy="30163"/>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0" name="Freeform 667"/>
            <p:cNvSpPr>
              <a:spLocks/>
            </p:cNvSpPr>
            <p:nvPr/>
          </p:nvSpPr>
          <p:spPr bwMode="auto">
            <a:xfrm>
              <a:off x="2625725" y="8497888"/>
              <a:ext cx="111125" cy="55563"/>
            </a:xfrm>
            <a:custGeom>
              <a:avLst/>
              <a:gdLst/>
              <a:ahLst/>
              <a:cxnLst>
                <a:cxn ang="0">
                  <a:pos x="0" y="35"/>
                </a:cxn>
                <a:cxn ang="0">
                  <a:pos x="0" y="0"/>
                </a:cxn>
                <a:cxn ang="0">
                  <a:pos x="70" y="0"/>
                </a:cxn>
              </a:cxnLst>
              <a:rect l="0" t="0" r="r" b="b"/>
              <a:pathLst>
                <a:path w="70" h="35">
                  <a:moveTo>
                    <a:pt x="0" y="35"/>
                  </a:moveTo>
                  <a:lnTo>
                    <a:pt x="0" y="0"/>
                  </a:lnTo>
                  <a:lnTo>
                    <a:pt x="70"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1" name="Rectangle 668"/>
            <p:cNvSpPr>
              <a:spLocks noChangeArrowheads="1"/>
            </p:cNvSpPr>
            <p:nvPr/>
          </p:nvSpPr>
          <p:spPr bwMode="auto">
            <a:xfrm>
              <a:off x="3427413" y="8572500"/>
              <a:ext cx="47625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800000"/>
                  </a:solidFill>
                  <a:effectLst/>
                  <a:latin typeface="Arial" pitchFamily="34" charset="0"/>
                </a:rPr>
                <a:t> African strains 1</a:t>
              </a:r>
              <a:endParaRPr kumimoji="0" lang="fr-FR" sz="1800" b="0" i="0" u="none" strike="noStrike" cap="none" normalizeH="0" baseline="0" smtClean="0">
                <a:ln>
                  <a:noFill/>
                </a:ln>
                <a:solidFill>
                  <a:schemeClr val="tx1"/>
                </a:solidFill>
                <a:effectLst/>
                <a:latin typeface="Arial" pitchFamily="34" charset="0"/>
              </a:endParaRPr>
            </a:p>
          </p:txBody>
        </p:sp>
        <p:sp>
          <p:nvSpPr>
            <p:cNvPr id="842" name="Freeform 669"/>
            <p:cNvSpPr>
              <a:spLocks/>
            </p:cNvSpPr>
            <p:nvPr/>
          </p:nvSpPr>
          <p:spPr bwMode="auto">
            <a:xfrm>
              <a:off x="2871788" y="8597900"/>
              <a:ext cx="554038" cy="28575"/>
            </a:xfrm>
            <a:custGeom>
              <a:avLst/>
              <a:gdLst/>
              <a:ahLst/>
              <a:cxnLst>
                <a:cxn ang="0">
                  <a:pos x="0" y="10"/>
                </a:cxn>
                <a:cxn ang="0">
                  <a:pos x="0" y="8"/>
                </a:cxn>
                <a:cxn ang="0">
                  <a:pos x="349" y="0"/>
                </a:cxn>
                <a:cxn ang="0">
                  <a:pos x="349" y="18"/>
                </a:cxn>
                <a:cxn ang="0">
                  <a:pos x="0" y="10"/>
                </a:cxn>
              </a:cxnLst>
              <a:rect l="0" t="0" r="r" b="b"/>
              <a:pathLst>
                <a:path w="349" h="18">
                  <a:moveTo>
                    <a:pt x="0" y="10"/>
                  </a:moveTo>
                  <a:lnTo>
                    <a:pt x="0" y="8"/>
                  </a:lnTo>
                  <a:lnTo>
                    <a:pt x="349" y="0"/>
                  </a:lnTo>
                  <a:lnTo>
                    <a:pt x="349" y="18"/>
                  </a:lnTo>
                  <a:lnTo>
                    <a:pt x="0" y="10"/>
                  </a:lnTo>
                  <a:close/>
                </a:path>
              </a:pathLst>
            </a:custGeom>
            <a:solidFill>
              <a:srgbClr val="804040"/>
            </a:solidFill>
            <a:ln w="1588" cap="sq">
              <a:solidFill>
                <a:srgbClr val="804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3" name="Line 670"/>
            <p:cNvSpPr>
              <a:spLocks noChangeShapeType="1"/>
            </p:cNvSpPr>
            <p:nvPr/>
          </p:nvSpPr>
          <p:spPr bwMode="auto">
            <a:xfrm>
              <a:off x="2627313" y="8612188"/>
              <a:ext cx="242888" cy="1588"/>
            </a:xfrm>
            <a:prstGeom prst="line">
              <a:avLst/>
            </a:prstGeom>
            <a:noFill/>
            <a:ln w="4763" cap="sq">
              <a:solidFill>
                <a:srgbClr val="804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4" name="Line 671"/>
            <p:cNvSpPr>
              <a:spLocks noChangeShapeType="1"/>
            </p:cNvSpPr>
            <p:nvPr/>
          </p:nvSpPr>
          <p:spPr bwMode="auto">
            <a:xfrm>
              <a:off x="2625725" y="8558213"/>
              <a:ext cx="1588" cy="53975"/>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5" name="Freeform 672"/>
            <p:cNvSpPr>
              <a:spLocks/>
            </p:cNvSpPr>
            <p:nvPr/>
          </p:nvSpPr>
          <p:spPr bwMode="auto">
            <a:xfrm>
              <a:off x="2579688" y="8555038"/>
              <a:ext cx="46038" cy="44450"/>
            </a:xfrm>
            <a:custGeom>
              <a:avLst/>
              <a:gdLst/>
              <a:ahLst/>
              <a:cxnLst>
                <a:cxn ang="0">
                  <a:pos x="0" y="28"/>
                </a:cxn>
                <a:cxn ang="0">
                  <a:pos x="0" y="0"/>
                </a:cxn>
                <a:cxn ang="0">
                  <a:pos x="29" y="0"/>
                </a:cxn>
              </a:cxnLst>
              <a:rect l="0" t="0" r="r" b="b"/>
              <a:pathLst>
                <a:path w="29" h="28">
                  <a:moveTo>
                    <a:pt x="0" y="28"/>
                  </a:moveTo>
                  <a:lnTo>
                    <a:pt x="0" y="0"/>
                  </a:lnTo>
                  <a:lnTo>
                    <a:pt x="29"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6" name="Freeform 673"/>
            <p:cNvSpPr>
              <a:spLocks/>
            </p:cNvSpPr>
            <p:nvPr/>
          </p:nvSpPr>
          <p:spPr bwMode="auto">
            <a:xfrm>
              <a:off x="2579688" y="8604250"/>
              <a:ext cx="858838" cy="46038"/>
            </a:xfrm>
            <a:custGeom>
              <a:avLst/>
              <a:gdLst/>
              <a:ahLst/>
              <a:cxnLst>
                <a:cxn ang="0">
                  <a:pos x="0" y="0"/>
                </a:cxn>
                <a:cxn ang="0">
                  <a:pos x="0" y="29"/>
                </a:cxn>
                <a:cxn ang="0">
                  <a:pos x="541" y="29"/>
                </a:cxn>
              </a:cxnLst>
              <a:rect l="0" t="0" r="r" b="b"/>
              <a:pathLst>
                <a:path w="541" h="29">
                  <a:moveTo>
                    <a:pt x="0" y="0"/>
                  </a:moveTo>
                  <a:lnTo>
                    <a:pt x="0" y="29"/>
                  </a:lnTo>
                  <a:lnTo>
                    <a:pt x="541" y="29"/>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7" name="Freeform 674"/>
            <p:cNvSpPr>
              <a:spLocks/>
            </p:cNvSpPr>
            <p:nvPr/>
          </p:nvSpPr>
          <p:spPr bwMode="auto">
            <a:xfrm>
              <a:off x="2533650" y="8602663"/>
              <a:ext cx="46038" cy="149225"/>
            </a:xfrm>
            <a:custGeom>
              <a:avLst/>
              <a:gdLst/>
              <a:ahLst/>
              <a:cxnLst>
                <a:cxn ang="0">
                  <a:pos x="0" y="94"/>
                </a:cxn>
                <a:cxn ang="0">
                  <a:pos x="0" y="0"/>
                </a:cxn>
                <a:cxn ang="0">
                  <a:pos x="29" y="0"/>
                </a:cxn>
              </a:cxnLst>
              <a:rect l="0" t="0" r="r" b="b"/>
              <a:pathLst>
                <a:path w="29" h="94">
                  <a:moveTo>
                    <a:pt x="0" y="94"/>
                  </a:moveTo>
                  <a:lnTo>
                    <a:pt x="0" y="0"/>
                  </a:lnTo>
                  <a:lnTo>
                    <a:pt x="29"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48" name="Rectangle 675"/>
            <p:cNvSpPr>
              <a:spLocks noChangeArrowheads="1"/>
            </p:cNvSpPr>
            <p:nvPr/>
          </p:nvSpPr>
          <p:spPr bwMode="auto">
            <a:xfrm>
              <a:off x="3517900" y="8664575"/>
              <a:ext cx="18415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YJM326</a:t>
              </a:r>
              <a:endParaRPr kumimoji="0" lang="fr-FR" sz="1800" b="0" i="0" u="none" strike="noStrike" cap="none" normalizeH="0" baseline="0" smtClean="0">
                <a:ln>
                  <a:noFill/>
                </a:ln>
                <a:solidFill>
                  <a:schemeClr val="tx1"/>
                </a:solidFill>
                <a:effectLst/>
                <a:latin typeface="Arial" pitchFamily="34" charset="0"/>
              </a:endParaRPr>
            </a:p>
          </p:txBody>
        </p:sp>
        <p:sp>
          <p:nvSpPr>
            <p:cNvPr id="849" name="Freeform 676"/>
            <p:cNvSpPr>
              <a:spLocks/>
            </p:cNvSpPr>
            <p:nvPr/>
          </p:nvSpPr>
          <p:spPr bwMode="auto">
            <a:xfrm>
              <a:off x="3135313" y="8685213"/>
              <a:ext cx="381000" cy="14288"/>
            </a:xfrm>
            <a:custGeom>
              <a:avLst/>
              <a:gdLst/>
              <a:ahLst/>
              <a:cxnLst>
                <a:cxn ang="0">
                  <a:pos x="0" y="9"/>
                </a:cxn>
                <a:cxn ang="0">
                  <a:pos x="0" y="0"/>
                </a:cxn>
                <a:cxn ang="0">
                  <a:pos x="240" y="0"/>
                </a:cxn>
              </a:cxnLst>
              <a:rect l="0" t="0" r="r" b="b"/>
              <a:pathLst>
                <a:path w="240" h="9">
                  <a:moveTo>
                    <a:pt x="0" y="9"/>
                  </a:moveTo>
                  <a:lnTo>
                    <a:pt x="0" y="0"/>
                  </a:lnTo>
                  <a:lnTo>
                    <a:pt x="240"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50" name="Rectangle 677"/>
            <p:cNvSpPr>
              <a:spLocks noChangeArrowheads="1"/>
            </p:cNvSpPr>
            <p:nvPr/>
          </p:nvSpPr>
          <p:spPr bwMode="auto">
            <a:xfrm>
              <a:off x="3495675" y="8701088"/>
              <a:ext cx="18415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YJM320</a:t>
              </a:r>
              <a:endParaRPr kumimoji="0" lang="fr-FR" sz="1800" b="0" i="0" u="none" strike="noStrike" cap="none" normalizeH="0" baseline="0" smtClean="0">
                <a:ln>
                  <a:noFill/>
                </a:ln>
                <a:solidFill>
                  <a:schemeClr val="tx1"/>
                </a:solidFill>
                <a:effectLst/>
                <a:latin typeface="Arial" pitchFamily="34" charset="0"/>
              </a:endParaRPr>
            </a:p>
          </p:txBody>
        </p:sp>
        <p:sp>
          <p:nvSpPr>
            <p:cNvPr id="851" name="Freeform 678"/>
            <p:cNvSpPr>
              <a:spLocks/>
            </p:cNvSpPr>
            <p:nvPr/>
          </p:nvSpPr>
          <p:spPr bwMode="auto">
            <a:xfrm>
              <a:off x="3135313" y="8704263"/>
              <a:ext cx="358775" cy="15875"/>
            </a:xfrm>
            <a:custGeom>
              <a:avLst/>
              <a:gdLst/>
              <a:ahLst/>
              <a:cxnLst>
                <a:cxn ang="0">
                  <a:pos x="0" y="0"/>
                </a:cxn>
                <a:cxn ang="0">
                  <a:pos x="0" y="10"/>
                </a:cxn>
                <a:cxn ang="0">
                  <a:pos x="226" y="10"/>
                </a:cxn>
              </a:cxnLst>
              <a:rect l="0" t="0" r="r" b="b"/>
              <a:pathLst>
                <a:path w="226" h="10">
                  <a:moveTo>
                    <a:pt x="0" y="0"/>
                  </a:moveTo>
                  <a:lnTo>
                    <a:pt x="0" y="10"/>
                  </a:lnTo>
                  <a:lnTo>
                    <a:pt x="226" y="1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52" name="Freeform 679"/>
            <p:cNvSpPr>
              <a:spLocks/>
            </p:cNvSpPr>
            <p:nvPr/>
          </p:nvSpPr>
          <p:spPr bwMode="auto">
            <a:xfrm>
              <a:off x="3048000" y="8702675"/>
              <a:ext cx="87313" cy="23813"/>
            </a:xfrm>
            <a:custGeom>
              <a:avLst/>
              <a:gdLst/>
              <a:ahLst/>
              <a:cxnLst>
                <a:cxn ang="0">
                  <a:pos x="0" y="15"/>
                </a:cxn>
                <a:cxn ang="0">
                  <a:pos x="0" y="0"/>
                </a:cxn>
                <a:cxn ang="0">
                  <a:pos x="55" y="0"/>
                </a:cxn>
              </a:cxnLst>
              <a:rect l="0" t="0" r="r" b="b"/>
              <a:pathLst>
                <a:path w="55" h="15">
                  <a:moveTo>
                    <a:pt x="0" y="15"/>
                  </a:moveTo>
                  <a:lnTo>
                    <a:pt x="0" y="0"/>
                  </a:lnTo>
                  <a:lnTo>
                    <a:pt x="55"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53" name="Rectangle 680"/>
            <p:cNvSpPr>
              <a:spLocks noChangeArrowheads="1"/>
            </p:cNvSpPr>
            <p:nvPr/>
          </p:nvSpPr>
          <p:spPr bwMode="auto">
            <a:xfrm>
              <a:off x="3517900" y="8736013"/>
              <a:ext cx="18415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YJM451</a:t>
              </a:r>
              <a:endParaRPr kumimoji="0" lang="fr-FR" sz="1800" b="0" i="0" u="none" strike="noStrike" cap="none" normalizeH="0" baseline="0" smtClean="0">
                <a:ln>
                  <a:noFill/>
                </a:ln>
                <a:solidFill>
                  <a:schemeClr val="tx1"/>
                </a:solidFill>
                <a:effectLst/>
                <a:latin typeface="Arial" pitchFamily="34" charset="0"/>
              </a:endParaRPr>
            </a:p>
          </p:txBody>
        </p:sp>
        <p:sp>
          <p:nvSpPr>
            <p:cNvPr id="854" name="Freeform 681"/>
            <p:cNvSpPr>
              <a:spLocks/>
            </p:cNvSpPr>
            <p:nvPr/>
          </p:nvSpPr>
          <p:spPr bwMode="auto">
            <a:xfrm>
              <a:off x="3048000" y="8731250"/>
              <a:ext cx="466725" cy="23813"/>
            </a:xfrm>
            <a:custGeom>
              <a:avLst/>
              <a:gdLst/>
              <a:ahLst/>
              <a:cxnLst>
                <a:cxn ang="0">
                  <a:pos x="0" y="0"/>
                </a:cxn>
                <a:cxn ang="0">
                  <a:pos x="0" y="15"/>
                </a:cxn>
                <a:cxn ang="0">
                  <a:pos x="294" y="15"/>
                </a:cxn>
              </a:cxnLst>
              <a:rect l="0" t="0" r="r" b="b"/>
              <a:pathLst>
                <a:path w="294" h="15">
                  <a:moveTo>
                    <a:pt x="0" y="0"/>
                  </a:moveTo>
                  <a:lnTo>
                    <a:pt x="0" y="15"/>
                  </a:lnTo>
                  <a:lnTo>
                    <a:pt x="294" y="15"/>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55" name="Freeform 682"/>
            <p:cNvSpPr>
              <a:spLocks/>
            </p:cNvSpPr>
            <p:nvPr/>
          </p:nvSpPr>
          <p:spPr bwMode="auto">
            <a:xfrm>
              <a:off x="2684463" y="8729663"/>
              <a:ext cx="363538" cy="26988"/>
            </a:xfrm>
            <a:custGeom>
              <a:avLst/>
              <a:gdLst/>
              <a:ahLst/>
              <a:cxnLst>
                <a:cxn ang="0">
                  <a:pos x="0" y="17"/>
                </a:cxn>
                <a:cxn ang="0">
                  <a:pos x="0" y="0"/>
                </a:cxn>
                <a:cxn ang="0">
                  <a:pos x="229" y="0"/>
                </a:cxn>
              </a:cxnLst>
              <a:rect l="0" t="0" r="r" b="b"/>
              <a:pathLst>
                <a:path w="229" h="17">
                  <a:moveTo>
                    <a:pt x="0" y="17"/>
                  </a:moveTo>
                  <a:lnTo>
                    <a:pt x="0" y="0"/>
                  </a:lnTo>
                  <a:lnTo>
                    <a:pt x="229"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56" name="Rectangle 683"/>
            <p:cNvSpPr>
              <a:spLocks noChangeArrowheads="1"/>
            </p:cNvSpPr>
            <p:nvPr/>
          </p:nvSpPr>
          <p:spPr bwMode="auto">
            <a:xfrm>
              <a:off x="3503613" y="8770938"/>
              <a:ext cx="225425"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DBVPG6040</a:t>
              </a:r>
              <a:endParaRPr kumimoji="0" lang="fr-FR" sz="1800" b="0" i="0" u="none" strike="noStrike" cap="none" normalizeH="0" baseline="0" smtClean="0">
                <a:ln>
                  <a:noFill/>
                </a:ln>
                <a:solidFill>
                  <a:schemeClr val="tx1"/>
                </a:solidFill>
                <a:effectLst/>
                <a:latin typeface="Arial" pitchFamily="34" charset="0"/>
              </a:endParaRPr>
            </a:p>
          </p:txBody>
        </p:sp>
        <p:sp>
          <p:nvSpPr>
            <p:cNvPr id="857" name="Freeform 684"/>
            <p:cNvSpPr>
              <a:spLocks/>
            </p:cNvSpPr>
            <p:nvPr/>
          </p:nvSpPr>
          <p:spPr bwMode="auto">
            <a:xfrm>
              <a:off x="2684463" y="8761413"/>
              <a:ext cx="817563" cy="28575"/>
            </a:xfrm>
            <a:custGeom>
              <a:avLst/>
              <a:gdLst/>
              <a:ahLst/>
              <a:cxnLst>
                <a:cxn ang="0">
                  <a:pos x="0" y="0"/>
                </a:cxn>
                <a:cxn ang="0">
                  <a:pos x="0" y="18"/>
                </a:cxn>
                <a:cxn ang="0">
                  <a:pos x="515" y="18"/>
                </a:cxn>
              </a:cxnLst>
              <a:rect l="0" t="0" r="r" b="b"/>
              <a:pathLst>
                <a:path w="515" h="18">
                  <a:moveTo>
                    <a:pt x="0" y="0"/>
                  </a:moveTo>
                  <a:lnTo>
                    <a:pt x="0" y="18"/>
                  </a:lnTo>
                  <a:lnTo>
                    <a:pt x="515" y="18"/>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58" name="Freeform 685"/>
            <p:cNvSpPr>
              <a:spLocks/>
            </p:cNvSpPr>
            <p:nvPr/>
          </p:nvSpPr>
          <p:spPr bwMode="auto">
            <a:xfrm>
              <a:off x="2616200" y="8759825"/>
              <a:ext cx="68263" cy="57150"/>
            </a:xfrm>
            <a:custGeom>
              <a:avLst/>
              <a:gdLst/>
              <a:ahLst/>
              <a:cxnLst>
                <a:cxn ang="0">
                  <a:pos x="0" y="36"/>
                </a:cxn>
                <a:cxn ang="0">
                  <a:pos x="0" y="0"/>
                </a:cxn>
                <a:cxn ang="0">
                  <a:pos x="43" y="0"/>
                </a:cxn>
              </a:cxnLst>
              <a:rect l="0" t="0" r="r" b="b"/>
              <a:pathLst>
                <a:path w="43" h="36">
                  <a:moveTo>
                    <a:pt x="0" y="36"/>
                  </a:moveTo>
                  <a:lnTo>
                    <a:pt x="0" y="0"/>
                  </a:lnTo>
                  <a:lnTo>
                    <a:pt x="43"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59" name="Rectangle 686"/>
            <p:cNvSpPr>
              <a:spLocks noChangeArrowheads="1"/>
            </p:cNvSpPr>
            <p:nvPr/>
          </p:nvSpPr>
          <p:spPr bwMode="auto">
            <a:xfrm>
              <a:off x="3590925" y="8805863"/>
              <a:ext cx="18415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YJM269</a:t>
              </a:r>
              <a:endParaRPr kumimoji="0" lang="fr-FR" sz="1800" b="0" i="0" u="none" strike="noStrike" cap="none" normalizeH="0" baseline="0" smtClean="0">
                <a:ln>
                  <a:noFill/>
                </a:ln>
                <a:solidFill>
                  <a:schemeClr val="tx1"/>
                </a:solidFill>
                <a:effectLst/>
                <a:latin typeface="Arial" pitchFamily="34" charset="0"/>
              </a:endParaRPr>
            </a:p>
          </p:txBody>
        </p:sp>
        <p:sp>
          <p:nvSpPr>
            <p:cNvPr id="860" name="Freeform 687"/>
            <p:cNvSpPr>
              <a:spLocks/>
            </p:cNvSpPr>
            <p:nvPr/>
          </p:nvSpPr>
          <p:spPr bwMode="auto">
            <a:xfrm>
              <a:off x="2924175" y="8826500"/>
              <a:ext cx="665163" cy="14288"/>
            </a:xfrm>
            <a:custGeom>
              <a:avLst/>
              <a:gdLst/>
              <a:ahLst/>
              <a:cxnLst>
                <a:cxn ang="0">
                  <a:pos x="0" y="9"/>
                </a:cxn>
                <a:cxn ang="0">
                  <a:pos x="0" y="0"/>
                </a:cxn>
                <a:cxn ang="0">
                  <a:pos x="419" y="0"/>
                </a:cxn>
              </a:cxnLst>
              <a:rect l="0" t="0" r="r" b="b"/>
              <a:pathLst>
                <a:path w="419" h="9">
                  <a:moveTo>
                    <a:pt x="0" y="9"/>
                  </a:moveTo>
                  <a:lnTo>
                    <a:pt x="0" y="0"/>
                  </a:lnTo>
                  <a:lnTo>
                    <a:pt x="419"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1" name="Rectangle 688"/>
            <p:cNvSpPr>
              <a:spLocks noChangeArrowheads="1"/>
            </p:cNvSpPr>
            <p:nvPr/>
          </p:nvSpPr>
          <p:spPr bwMode="auto">
            <a:xfrm>
              <a:off x="3557588" y="8842375"/>
              <a:ext cx="215900"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UW83-787.3</a:t>
              </a:r>
              <a:endParaRPr kumimoji="0" lang="fr-FR" sz="1800" b="0" i="0" u="none" strike="noStrike" cap="none" normalizeH="0" baseline="0" smtClean="0">
                <a:ln>
                  <a:noFill/>
                </a:ln>
                <a:solidFill>
                  <a:schemeClr val="tx1"/>
                </a:solidFill>
                <a:effectLst/>
                <a:latin typeface="Arial" pitchFamily="34" charset="0"/>
              </a:endParaRPr>
            </a:p>
          </p:txBody>
        </p:sp>
        <p:sp>
          <p:nvSpPr>
            <p:cNvPr id="862" name="Freeform 689"/>
            <p:cNvSpPr>
              <a:spLocks/>
            </p:cNvSpPr>
            <p:nvPr/>
          </p:nvSpPr>
          <p:spPr bwMode="auto">
            <a:xfrm>
              <a:off x="2924175" y="8845550"/>
              <a:ext cx="630238" cy="15875"/>
            </a:xfrm>
            <a:custGeom>
              <a:avLst/>
              <a:gdLst/>
              <a:ahLst/>
              <a:cxnLst>
                <a:cxn ang="0">
                  <a:pos x="0" y="0"/>
                </a:cxn>
                <a:cxn ang="0">
                  <a:pos x="0" y="10"/>
                </a:cxn>
                <a:cxn ang="0">
                  <a:pos x="397" y="10"/>
                </a:cxn>
              </a:cxnLst>
              <a:rect l="0" t="0" r="r" b="b"/>
              <a:pathLst>
                <a:path w="397" h="10">
                  <a:moveTo>
                    <a:pt x="0" y="0"/>
                  </a:moveTo>
                  <a:lnTo>
                    <a:pt x="0" y="10"/>
                  </a:lnTo>
                  <a:lnTo>
                    <a:pt x="397" y="1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3" name="Freeform 690"/>
            <p:cNvSpPr>
              <a:spLocks/>
            </p:cNvSpPr>
            <p:nvPr/>
          </p:nvSpPr>
          <p:spPr bwMode="auto">
            <a:xfrm>
              <a:off x="2700338" y="8843963"/>
              <a:ext cx="223838" cy="33338"/>
            </a:xfrm>
            <a:custGeom>
              <a:avLst/>
              <a:gdLst/>
              <a:ahLst/>
              <a:cxnLst>
                <a:cxn ang="0">
                  <a:pos x="0" y="21"/>
                </a:cxn>
                <a:cxn ang="0">
                  <a:pos x="0" y="0"/>
                </a:cxn>
                <a:cxn ang="0">
                  <a:pos x="141" y="0"/>
                </a:cxn>
              </a:cxnLst>
              <a:rect l="0" t="0" r="r" b="b"/>
              <a:pathLst>
                <a:path w="141" h="21">
                  <a:moveTo>
                    <a:pt x="0" y="21"/>
                  </a:moveTo>
                  <a:lnTo>
                    <a:pt x="0" y="0"/>
                  </a:lnTo>
                  <a:lnTo>
                    <a:pt x="141"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4" name="Rectangle 691"/>
            <p:cNvSpPr>
              <a:spLocks noChangeArrowheads="1"/>
            </p:cNvSpPr>
            <p:nvPr/>
          </p:nvSpPr>
          <p:spPr bwMode="auto">
            <a:xfrm>
              <a:off x="3494088" y="8877300"/>
              <a:ext cx="206375"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NC02-1764</a:t>
              </a:r>
              <a:endParaRPr kumimoji="0" lang="fr-FR" sz="1800" b="0" i="0" u="none" strike="noStrike" cap="none" normalizeH="0" baseline="0" smtClean="0">
                <a:ln>
                  <a:noFill/>
                </a:ln>
                <a:solidFill>
                  <a:schemeClr val="tx1"/>
                </a:solidFill>
                <a:effectLst/>
                <a:latin typeface="Arial" pitchFamily="34" charset="0"/>
              </a:endParaRPr>
            </a:p>
          </p:txBody>
        </p:sp>
        <p:sp>
          <p:nvSpPr>
            <p:cNvPr id="865" name="Freeform 692"/>
            <p:cNvSpPr>
              <a:spLocks/>
            </p:cNvSpPr>
            <p:nvPr/>
          </p:nvSpPr>
          <p:spPr bwMode="auto">
            <a:xfrm>
              <a:off x="3492500" y="8896350"/>
              <a:ext cx="1588" cy="15875"/>
            </a:xfrm>
            <a:custGeom>
              <a:avLst/>
              <a:gdLst/>
              <a:ahLst/>
              <a:cxnLst>
                <a:cxn ang="0">
                  <a:pos x="0" y="10"/>
                </a:cxn>
                <a:cxn ang="0">
                  <a:pos x="0" y="0"/>
                </a:cxn>
                <a:cxn ang="0">
                  <a:pos x="0" y="0"/>
                </a:cxn>
              </a:cxnLst>
              <a:rect l="0" t="0" r="r" b="b"/>
              <a:pathLst>
                <a:path h="10">
                  <a:moveTo>
                    <a:pt x="0" y="10"/>
                  </a:moveTo>
                  <a:lnTo>
                    <a:pt x="0" y="0"/>
                  </a:lnTo>
                  <a:lnTo>
                    <a:pt x="0" y="0"/>
                  </a:lnTo>
                </a:path>
              </a:pathLst>
            </a:custGeom>
            <a:noFill/>
            <a:ln w="4763" cap="sq">
              <a:solidFill>
                <a:srgbClr val="0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6" name="Rectangle 693"/>
            <p:cNvSpPr>
              <a:spLocks noChangeArrowheads="1"/>
            </p:cNvSpPr>
            <p:nvPr/>
          </p:nvSpPr>
          <p:spPr bwMode="auto">
            <a:xfrm>
              <a:off x="3494088" y="8912225"/>
              <a:ext cx="195263" cy="5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Arial" pitchFamily="34" charset="0"/>
                </a:rPr>
                <a:t>    YPS1009</a:t>
              </a:r>
              <a:endParaRPr kumimoji="0" lang="fr-FR" sz="1800" b="0" i="0" u="none" strike="noStrike" cap="none" normalizeH="0" baseline="0" smtClean="0">
                <a:ln>
                  <a:noFill/>
                </a:ln>
                <a:solidFill>
                  <a:schemeClr val="tx1"/>
                </a:solidFill>
                <a:effectLst/>
                <a:latin typeface="Arial" pitchFamily="34" charset="0"/>
              </a:endParaRPr>
            </a:p>
          </p:txBody>
        </p:sp>
        <p:sp>
          <p:nvSpPr>
            <p:cNvPr id="867" name="Freeform 694"/>
            <p:cNvSpPr>
              <a:spLocks/>
            </p:cNvSpPr>
            <p:nvPr/>
          </p:nvSpPr>
          <p:spPr bwMode="auto">
            <a:xfrm>
              <a:off x="3492500" y="8916988"/>
              <a:ext cx="1588" cy="14288"/>
            </a:xfrm>
            <a:custGeom>
              <a:avLst/>
              <a:gdLst/>
              <a:ahLst/>
              <a:cxnLst>
                <a:cxn ang="0">
                  <a:pos x="0" y="0"/>
                </a:cxn>
                <a:cxn ang="0">
                  <a:pos x="0" y="9"/>
                </a:cxn>
                <a:cxn ang="0">
                  <a:pos x="0" y="9"/>
                </a:cxn>
              </a:cxnLst>
              <a:rect l="0" t="0" r="r" b="b"/>
              <a:pathLst>
                <a:path h="9">
                  <a:moveTo>
                    <a:pt x="0" y="0"/>
                  </a:moveTo>
                  <a:lnTo>
                    <a:pt x="0" y="9"/>
                  </a:lnTo>
                  <a:lnTo>
                    <a:pt x="0" y="9"/>
                  </a:lnTo>
                </a:path>
              </a:pathLst>
            </a:custGeom>
            <a:noFill/>
            <a:ln w="4763" cap="sq">
              <a:solidFill>
                <a:srgbClr val="0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8" name="Line 695"/>
            <p:cNvSpPr>
              <a:spLocks noChangeShapeType="1"/>
            </p:cNvSpPr>
            <p:nvPr/>
          </p:nvSpPr>
          <p:spPr bwMode="auto">
            <a:xfrm>
              <a:off x="2701925" y="8913813"/>
              <a:ext cx="790575" cy="1588"/>
            </a:xfrm>
            <a:prstGeom prst="line">
              <a:avLst/>
            </a:prstGeom>
            <a:noFill/>
            <a:ln w="4763" cap="sq">
              <a:solidFill>
                <a:srgbClr val="0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69" name="Line 696"/>
            <p:cNvSpPr>
              <a:spLocks noChangeShapeType="1"/>
            </p:cNvSpPr>
            <p:nvPr/>
          </p:nvSpPr>
          <p:spPr bwMode="auto">
            <a:xfrm>
              <a:off x="2700338" y="8882063"/>
              <a:ext cx="1588" cy="31750"/>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0" name="Freeform 697"/>
            <p:cNvSpPr>
              <a:spLocks/>
            </p:cNvSpPr>
            <p:nvPr/>
          </p:nvSpPr>
          <p:spPr bwMode="auto">
            <a:xfrm>
              <a:off x="2616200" y="8821738"/>
              <a:ext cx="84138" cy="57150"/>
            </a:xfrm>
            <a:custGeom>
              <a:avLst/>
              <a:gdLst/>
              <a:ahLst/>
              <a:cxnLst>
                <a:cxn ang="0">
                  <a:pos x="0" y="0"/>
                </a:cxn>
                <a:cxn ang="0">
                  <a:pos x="0" y="36"/>
                </a:cxn>
                <a:cxn ang="0">
                  <a:pos x="53" y="36"/>
                </a:cxn>
              </a:cxnLst>
              <a:rect l="0" t="0" r="r" b="b"/>
              <a:pathLst>
                <a:path w="53" h="36">
                  <a:moveTo>
                    <a:pt x="0" y="0"/>
                  </a:moveTo>
                  <a:lnTo>
                    <a:pt x="0" y="36"/>
                  </a:lnTo>
                  <a:lnTo>
                    <a:pt x="53" y="36"/>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1" name="Freeform 698"/>
            <p:cNvSpPr>
              <a:spLocks/>
            </p:cNvSpPr>
            <p:nvPr/>
          </p:nvSpPr>
          <p:spPr bwMode="auto">
            <a:xfrm>
              <a:off x="2579688" y="8818563"/>
              <a:ext cx="36513" cy="85725"/>
            </a:xfrm>
            <a:custGeom>
              <a:avLst/>
              <a:gdLst/>
              <a:ahLst/>
              <a:cxnLst>
                <a:cxn ang="0">
                  <a:pos x="0" y="54"/>
                </a:cxn>
                <a:cxn ang="0">
                  <a:pos x="0" y="0"/>
                </a:cxn>
                <a:cxn ang="0">
                  <a:pos x="23" y="0"/>
                </a:cxn>
              </a:cxnLst>
              <a:rect l="0" t="0" r="r" b="b"/>
              <a:pathLst>
                <a:path w="23" h="54">
                  <a:moveTo>
                    <a:pt x="0" y="54"/>
                  </a:moveTo>
                  <a:lnTo>
                    <a:pt x="0" y="0"/>
                  </a:lnTo>
                  <a:lnTo>
                    <a:pt x="23" y="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2" name="Rectangle 699"/>
            <p:cNvSpPr>
              <a:spLocks noChangeArrowheads="1"/>
            </p:cNvSpPr>
            <p:nvPr/>
          </p:nvSpPr>
          <p:spPr bwMode="auto">
            <a:xfrm>
              <a:off x="3484563" y="8953500"/>
              <a:ext cx="476250" cy="87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00" b="1" i="0" u="none" strike="noStrike" cap="none" normalizeH="0" baseline="0" smtClean="0">
                  <a:ln>
                    <a:noFill/>
                  </a:ln>
                  <a:solidFill>
                    <a:srgbClr val="800000"/>
                  </a:solidFill>
                  <a:effectLst/>
                  <a:latin typeface="Arial" pitchFamily="34" charset="0"/>
                </a:rPr>
                <a:t> African strains 2</a:t>
              </a:r>
              <a:endParaRPr kumimoji="0" lang="fr-FR" sz="1800" b="0" i="0" u="none" strike="noStrike" cap="none" normalizeH="0" baseline="0" smtClean="0">
                <a:ln>
                  <a:noFill/>
                </a:ln>
                <a:solidFill>
                  <a:schemeClr val="tx1"/>
                </a:solidFill>
                <a:effectLst/>
                <a:latin typeface="Arial" pitchFamily="34" charset="0"/>
              </a:endParaRPr>
            </a:p>
          </p:txBody>
        </p:sp>
        <p:sp>
          <p:nvSpPr>
            <p:cNvPr id="873" name="Freeform 700"/>
            <p:cNvSpPr>
              <a:spLocks/>
            </p:cNvSpPr>
            <p:nvPr/>
          </p:nvSpPr>
          <p:spPr bwMode="auto">
            <a:xfrm>
              <a:off x="2659063" y="8951913"/>
              <a:ext cx="823913" cy="84138"/>
            </a:xfrm>
            <a:custGeom>
              <a:avLst/>
              <a:gdLst/>
              <a:ahLst/>
              <a:cxnLst>
                <a:cxn ang="0">
                  <a:pos x="0" y="27"/>
                </a:cxn>
                <a:cxn ang="0">
                  <a:pos x="0" y="26"/>
                </a:cxn>
                <a:cxn ang="0">
                  <a:pos x="519" y="0"/>
                </a:cxn>
                <a:cxn ang="0">
                  <a:pos x="519" y="53"/>
                </a:cxn>
                <a:cxn ang="0">
                  <a:pos x="0" y="27"/>
                </a:cxn>
              </a:cxnLst>
              <a:rect l="0" t="0" r="r" b="b"/>
              <a:pathLst>
                <a:path w="519" h="53">
                  <a:moveTo>
                    <a:pt x="0" y="27"/>
                  </a:moveTo>
                  <a:lnTo>
                    <a:pt x="0" y="26"/>
                  </a:lnTo>
                  <a:lnTo>
                    <a:pt x="519" y="0"/>
                  </a:lnTo>
                  <a:lnTo>
                    <a:pt x="519" y="53"/>
                  </a:lnTo>
                  <a:lnTo>
                    <a:pt x="0" y="27"/>
                  </a:lnTo>
                  <a:close/>
                </a:path>
              </a:pathLst>
            </a:custGeom>
            <a:solidFill>
              <a:srgbClr val="804040"/>
            </a:solidFill>
            <a:ln w="1588" cap="sq">
              <a:solidFill>
                <a:srgbClr val="804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4" name="Line 701"/>
            <p:cNvSpPr>
              <a:spLocks noChangeShapeType="1"/>
            </p:cNvSpPr>
            <p:nvPr/>
          </p:nvSpPr>
          <p:spPr bwMode="auto">
            <a:xfrm>
              <a:off x="2581275" y="8994775"/>
              <a:ext cx="76200" cy="1588"/>
            </a:xfrm>
            <a:prstGeom prst="line">
              <a:avLst/>
            </a:prstGeom>
            <a:noFill/>
            <a:ln w="4763" cap="sq">
              <a:solidFill>
                <a:srgbClr val="804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5" name="Line 702"/>
            <p:cNvSpPr>
              <a:spLocks noChangeShapeType="1"/>
            </p:cNvSpPr>
            <p:nvPr/>
          </p:nvSpPr>
          <p:spPr bwMode="auto">
            <a:xfrm>
              <a:off x="2579688" y="8909050"/>
              <a:ext cx="1588" cy="85725"/>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6" name="Freeform 703"/>
            <p:cNvSpPr>
              <a:spLocks/>
            </p:cNvSpPr>
            <p:nvPr/>
          </p:nvSpPr>
          <p:spPr bwMode="auto">
            <a:xfrm>
              <a:off x="2533650" y="8756650"/>
              <a:ext cx="46038" cy="149225"/>
            </a:xfrm>
            <a:custGeom>
              <a:avLst/>
              <a:gdLst/>
              <a:ahLst/>
              <a:cxnLst>
                <a:cxn ang="0">
                  <a:pos x="0" y="0"/>
                </a:cxn>
                <a:cxn ang="0">
                  <a:pos x="0" y="94"/>
                </a:cxn>
                <a:cxn ang="0">
                  <a:pos x="29" y="94"/>
                </a:cxn>
              </a:cxnLst>
              <a:rect l="0" t="0" r="r" b="b"/>
              <a:pathLst>
                <a:path w="29" h="94">
                  <a:moveTo>
                    <a:pt x="0" y="0"/>
                  </a:moveTo>
                  <a:lnTo>
                    <a:pt x="0" y="94"/>
                  </a:lnTo>
                  <a:lnTo>
                    <a:pt x="29" y="94"/>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7" name="Freeform 704"/>
            <p:cNvSpPr>
              <a:spLocks/>
            </p:cNvSpPr>
            <p:nvPr/>
          </p:nvSpPr>
          <p:spPr bwMode="auto">
            <a:xfrm>
              <a:off x="2481263" y="8585200"/>
              <a:ext cx="52388" cy="169863"/>
            </a:xfrm>
            <a:custGeom>
              <a:avLst/>
              <a:gdLst/>
              <a:ahLst/>
              <a:cxnLst>
                <a:cxn ang="0">
                  <a:pos x="0" y="0"/>
                </a:cxn>
                <a:cxn ang="0">
                  <a:pos x="0" y="107"/>
                </a:cxn>
                <a:cxn ang="0">
                  <a:pos x="33" y="107"/>
                </a:cxn>
              </a:cxnLst>
              <a:rect l="0" t="0" r="r" b="b"/>
              <a:pathLst>
                <a:path w="33" h="107">
                  <a:moveTo>
                    <a:pt x="0" y="0"/>
                  </a:moveTo>
                  <a:lnTo>
                    <a:pt x="0" y="107"/>
                  </a:lnTo>
                  <a:lnTo>
                    <a:pt x="33" y="107"/>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8" name="Freeform 705"/>
            <p:cNvSpPr>
              <a:spLocks/>
            </p:cNvSpPr>
            <p:nvPr/>
          </p:nvSpPr>
          <p:spPr bwMode="auto">
            <a:xfrm>
              <a:off x="2463800" y="8445500"/>
              <a:ext cx="17463" cy="136525"/>
            </a:xfrm>
            <a:custGeom>
              <a:avLst/>
              <a:gdLst/>
              <a:ahLst/>
              <a:cxnLst>
                <a:cxn ang="0">
                  <a:pos x="0" y="0"/>
                </a:cxn>
                <a:cxn ang="0">
                  <a:pos x="0" y="86"/>
                </a:cxn>
                <a:cxn ang="0">
                  <a:pos x="11" y="86"/>
                </a:cxn>
              </a:cxnLst>
              <a:rect l="0" t="0" r="r" b="b"/>
              <a:pathLst>
                <a:path w="11" h="86">
                  <a:moveTo>
                    <a:pt x="0" y="0"/>
                  </a:moveTo>
                  <a:lnTo>
                    <a:pt x="0" y="86"/>
                  </a:lnTo>
                  <a:lnTo>
                    <a:pt x="11" y="86"/>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9" name="Freeform 706"/>
            <p:cNvSpPr>
              <a:spLocks/>
            </p:cNvSpPr>
            <p:nvPr/>
          </p:nvSpPr>
          <p:spPr bwMode="auto">
            <a:xfrm>
              <a:off x="2414588" y="8283575"/>
              <a:ext cx="49213" cy="160338"/>
            </a:xfrm>
            <a:custGeom>
              <a:avLst/>
              <a:gdLst/>
              <a:ahLst/>
              <a:cxnLst>
                <a:cxn ang="0">
                  <a:pos x="0" y="0"/>
                </a:cxn>
                <a:cxn ang="0">
                  <a:pos x="0" y="101"/>
                </a:cxn>
                <a:cxn ang="0">
                  <a:pos x="31" y="101"/>
                </a:cxn>
              </a:cxnLst>
              <a:rect l="0" t="0" r="r" b="b"/>
              <a:pathLst>
                <a:path w="31" h="101">
                  <a:moveTo>
                    <a:pt x="0" y="0"/>
                  </a:moveTo>
                  <a:lnTo>
                    <a:pt x="0" y="101"/>
                  </a:lnTo>
                  <a:lnTo>
                    <a:pt x="31" y="101"/>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0" name="Freeform 707"/>
            <p:cNvSpPr>
              <a:spLocks/>
            </p:cNvSpPr>
            <p:nvPr/>
          </p:nvSpPr>
          <p:spPr bwMode="auto">
            <a:xfrm>
              <a:off x="2400300" y="8120063"/>
              <a:ext cx="14288" cy="161925"/>
            </a:xfrm>
            <a:custGeom>
              <a:avLst/>
              <a:gdLst/>
              <a:ahLst/>
              <a:cxnLst>
                <a:cxn ang="0">
                  <a:pos x="0" y="0"/>
                </a:cxn>
                <a:cxn ang="0">
                  <a:pos x="0" y="102"/>
                </a:cxn>
                <a:cxn ang="0">
                  <a:pos x="9" y="102"/>
                </a:cxn>
              </a:cxnLst>
              <a:rect l="0" t="0" r="r" b="b"/>
              <a:pathLst>
                <a:path w="9" h="102">
                  <a:moveTo>
                    <a:pt x="0" y="0"/>
                  </a:moveTo>
                  <a:lnTo>
                    <a:pt x="0" y="102"/>
                  </a:lnTo>
                  <a:lnTo>
                    <a:pt x="9" y="102"/>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1" name="Line 708"/>
            <p:cNvSpPr>
              <a:spLocks noChangeShapeType="1"/>
            </p:cNvSpPr>
            <p:nvPr/>
          </p:nvSpPr>
          <p:spPr bwMode="auto">
            <a:xfrm>
              <a:off x="2400300" y="7956550"/>
              <a:ext cx="1588" cy="160338"/>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2" name="Freeform 709"/>
            <p:cNvSpPr>
              <a:spLocks/>
            </p:cNvSpPr>
            <p:nvPr/>
          </p:nvSpPr>
          <p:spPr bwMode="auto">
            <a:xfrm>
              <a:off x="2368550" y="8007350"/>
              <a:ext cx="31750" cy="111125"/>
            </a:xfrm>
            <a:custGeom>
              <a:avLst/>
              <a:gdLst/>
              <a:ahLst/>
              <a:cxnLst>
                <a:cxn ang="0">
                  <a:pos x="0" y="0"/>
                </a:cxn>
                <a:cxn ang="0">
                  <a:pos x="0" y="70"/>
                </a:cxn>
                <a:cxn ang="0">
                  <a:pos x="20" y="70"/>
                </a:cxn>
              </a:cxnLst>
              <a:rect l="0" t="0" r="r" b="b"/>
              <a:pathLst>
                <a:path w="20" h="70">
                  <a:moveTo>
                    <a:pt x="0" y="0"/>
                  </a:moveTo>
                  <a:lnTo>
                    <a:pt x="0" y="70"/>
                  </a:lnTo>
                  <a:lnTo>
                    <a:pt x="20" y="70"/>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3" name="Freeform 710"/>
            <p:cNvSpPr>
              <a:spLocks/>
            </p:cNvSpPr>
            <p:nvPr/>
          </p:nvSpPr>
          <p:spPr bwMode="auto">
            <a:xfrm>
              <a:off x="2351088" y="7904163"/>
              <a:ext cx="17463" cy="101600"/>
            </a:xfrm>
            <a:custGeom>
              <a:avLst/>
              <a:gdLst/>
              <a:ahLst/>
              <a:cxnLst>
                <a:cxn ang="0">
                  <a:pos x="0" y="0"/>
                </a:cxn>
                <a:cxn ang="0">
                  <a:pos x="0" y="64"/>
                </a:cxn>
                <a:cxn ang="0">
                  <a:pos x="11" y="64"/>
                </a:cxn>
              </a:cxnLst>
              <a:rect l="0" t="0" r="r" b="b"/>
              <a:pathLst>
                <a:path w="11" h="64">
                  <a:moveTo>
                    <a:pt x="0" y="0"/>
                  </a:moveTo>
                  <a:lnTo>
                    <a:pt x="0" y="64"/>
                  </a:lnTo>
                  <a:lnTo>
                    <a:pt x="11" y="64"/>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4" name="Line 711"/>
            <p:cNvSpPr>
              <a:spLocks noChangeShapeType="1"/>
            </p:cNvSpPr>
            <p:nvPr/>
          </p:nvSpPr>
          <p:spPr bwMode="auto">
            <a:xfrm>
              <a:off x="2351088" y="7799388"/>
              <a:ext cx="1588" cy="100013"/>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5" name="Freeform 712"/>
            <p:cNvSpPr>
              <a:spLocks/>
            </p:cNvSpPr>
            <p:nvPr/>
          </p:nvSpPr>
          <p:spPr bwMode="auto">
            <a:xfrm>
              <a:off x="2305050" y="7820025"/>
              <a:ext cx="46038" cy="82550"/>
            </a:xfrm>
            <a:custGeom>
              <a:avLst/>
              <a:gdLst/>
              <a:ahLst/>
              <a:cxnLst>
                <a:cxn ang="0">
                  <a:pos x="0" y="0"/>
                </a:cxn>
                <a:cxn ang="0">
                  <a:pos x="0" y="52"/>
                </a:cxn>
                <a:cxn ang="0">
                  <a:pos x="29" y="52"/>
                </a:cxn>
              </a:cxnLst>
              <a:rect l="0" t="0" r="r" b="b"/>
              <a:pathLst>
                <a:path w="29" h="52">
                  <a:moveTo>
                    <a:pt x="0" y="0"/>
                  </a:moveTo>
                  <a:lnTo>
                    <a:pt x="0" y="52"/>
                  </a:lnTo>
                  <a:lnTo>
                    <a:pt x="29" y="52"/>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6" name="Line 713"/>
            <p:cNvSpPr>
              <a:spLocks noChangeShapeType="1"/>
            </p:cNvSpPr>
            <p:nvPr/>
          </p:nvSpPr>
          <p:spPr bwMode="auto">
            <a:xfrm>
              <a:off x="2305050" y="7734300"/>
              <a:ext cx="1588" cy="80963"/>
            </a:xfrm>
            <a:prstGeom prst="line">
              <a:avLst/>
            </a:pr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7" name="Freeform 714"/>
            <p:cNvSpPr>
              <a:spLocks/>
            </p:cNvSpPr>
            <p:nvPr/>
          </p:nvSpPr>
          <p:spPr bwMode="auto">
            <a:xfrm>
              <a:off x="2297113" y="7616825"/>
              <a:ext cx="7938" cy="201613"/>
            </a:xfrm>
            <a:custGeom>
              <a:avLst/>
              <a:gdLst/>
              <a:ahLst/>
              <a:cxnLst>
                <a:cxn ang="0">
                  <a:pos x="0" y="0"/>
                </a:cxn>
                <a:cxn ang="0">
                  <a:pos x="0" y="127"/>
                </a:cxn>
                <a:cxn ang="0">
                  <a:pos x="5" y="127"/>
                </a:cxn>
              </a:cxnLst>
              <a:rect l="0" t="0" r="r" b="b"/>
              <a:pathLst>
                <a:path w="5" h="127">
                  <a:moveTo>
                    <a:pt x="0" y="0"/>
                  </a:moveTo>
                  <a:lnTo>
                    <a:pt x="0" y="127"/>
                  </a:lnTo>
                  <a:lnTo>
                    <a:pt x="5" y="127"/>
                  </a:lnTo>
                </a:path>
              </a:pathLst>
            </a:custGeom>
            <a:noFill/>
            <a:ln w="4763"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8" name="Line 715"/>
            <p:cNvSpPr>
              <a:spLocks noChangeShapeType="1"/>
            </p:cNvSpPr>
            <p:nvPr/>
          </p:nvSpPr>
          <p:spPr bwMode="auto">
            <a:xfrm>
              <a:off x="2400300" y="9094788"/>
              <a:ext cx="246063" cy="1588"/>
            </a:xfrm>
            <a:prstGeom prst="line">
              <a:avLst/>
            </a:prstGeom>
            <a:noFill/>
            <a:ln w="476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89" name="Line 716"/>
            <p:cNvSpPr>
              <a:spLocks noChangeShapeType="1"/>
            </p:cNvSpPr>
            <p:nvPr/>
          </p:nvSpPr>
          <p:spPr bwMode="auto">
            <a:xfrm>
              <a:off x="2400300" y="9085263"/>
              <a:ext cx="1588" cy="19050"/>
            </a:xfrm>
            <a:prstGeom prst="line">
              <a:avLst/>
            </a:prstGeom>
            <a:noFill/>
            <a:ln w="476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90" name="Line 717"/>
            <p:cNvSpPr>
              <a:spLocks noChangeShapeType="1"/>
            </p:cNvSpPr>
            <p:nvPr/>
          </p:nvSpPr>
          <p:spPr bwMode="auto">
            <a:xfrm>
              <a:off x="2646363" y="9085263"/>
              <a:ext cx="1588" cy="19050"/>
            </a:xfrm>
            <a:prstGeom prst="line">
              <a:avLst/>
            </a:prstGeom>
            <a:noFill/>
            <a:ln w="476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91" name="Rectangle 718"/>
            <p:cNvSpPr>
              <a:spLocks noChangeArrowheads="1"/>
            </p:cNvSpPr>
            <p:nvPr/>
          </p:nvSpPr>
          <p:spPr bwMode="auto">
            <a:xfrm>
              <a:off x="2508250" y="9102725"/>
              <a:ext cx="47625" cy="38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 b="0" i="0" u="none" strike="noStrike" cap="none" normalizeH="0" baseline="0" smtClean="0">
                  <a:ln>
                    <a:noFill/>
                  </a:ln>
                  <a:solidFill>
                    <a:srgbClr val="000000"/>
                  </a:solidFill>
                  <a:effectLst/>
                  <a:latin typeface="MS Sans Serif"/>
                </a:rPr>
                <a:t>0.1</a:t>
              </a:r>
              <a:endParaRPr kumimoji="0" lang="fr-FR" sz="1800" b="0" i="0" u="none" strike="noStrike" cap="none" normalizeH="0" baseline="0" smtClean="0">
                <a:ln>
                  <a:noFill/>
                </a:ln>
                <a:solidFill>
                  <a:schemeClr val="tx1"/>
                </a:solidFill>
                <a:effectLst/>
                <a:latin typeface="Arial" pitchFamily="34" charset="0"/>
              </a:endParaRPr>
            </a:p>
          </p:txBody>
        </p:sp>
        <p:sp>
          <p:nvSpPr>
            <p:cNvPr id="892" name="Rectangle 291"/>
            <p:cNvSpPr>
              <a:spLocks noChangeArrowheads="1"/>
            </p:cNvSpPr>
            <p:nvPr/>
          </p:nvSpPr>
          <p:spPr bwMode="auto">
            <a:xfrm>
              <a:off x="4437112" y="4645169"/>
              <a:ext cx="884858"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err="1" smtClean="0">
                  <a:ln>
                    <a:noFill/>
                  </a:ln>
                  <a:solidFill>
                    <a:srgbClr val="FF99FF"/>
                  </a:solidFill>
                  <a:effectLst/>
                  <a:latin typeface="Arial" pitchFamily="34" charset="0"/>
                </a:rPr>
                <a:t>Hungarian</a:t>
              </a:r>
              <a:r>
                <a:rPr kumimoji="0" lang="fr-FR" sz="1400" b="1" i="0" u="none" strike="noStrike" cap="none" normalizeH="0" baseline="0" dirty="0" smtClean="0">
                  <a:ln>
                    <a:noFill/>
                  </a:ln>
                  <a:solidFill>
                    <a:srgbClr val="FF99FF"/>
                  </a:solidFill>
                  <a:effectLst/>
                  <a:latin typeface="Arial" pitchFamily="34" charset="0"/>
                </a:rPr>
                <a:t/>
              </a:r>
              <a:br>
                <a:rPr kumimoji="0" lang="fr-FR" sz="1400" b="1" i="0" u="none" strike="noStrike" cap="none" normalizeH="0" baseline="0" dirty="0" smtClean="0">
                  <a:ln>
                    <a:noFill/>
                  </a:ln>
                  <a:solidFill>
                    <a:srgbClr val="FF99FF"/>
                  </a:solidFill>
                  <a:effectLst/>
                  <a:latin typeface="Arial" pitchFamily="34" charset="0"/>
                </a:rPr>
              </a:br>
              <a:endParaRPr kumimoji="0" lang="fr-FR" sz="1400" b="0" i="0" u="none" strike="noStrike" cap="none" normalizeH="0" baseline="0" dirty="0" smtClean="0">
                <a:ln>
                  <a:noFill/>
                </a:ln>
                <a:solidFill>
                  <a:srgbClr val="FF99FF"/>
                </a:solidFill>
                <a:effectLst/>
                <a:latin typeface="Arial" pitchFamily="34" charset="0"/>
              </a:endParaRPr>
            </a:p>
          </p:txBody>
        </p:sp>
        <p:sp>
          <p:nvSpPr>
            <p:cNvPr id="893" name="Ellipse 892"/>
            <p:cNvSpPr/>
            <p:nvPr/>
          </p:nvSpPr>
          <p:spPr>
            <a:xfrm>
              <a:off x="3681032" y="35496"/>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894" name="Ellipse 893"/>
            <p:cNvSpPr/>
            <p:nvPr/>
          </p:nvSpPr>
          <p:spPr>
            <a:xfrm>
              <a:off x="3681032" y="12960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895" name="Ellipse 894"/>
            <p:cNvSpPr/>
            <p:nvPr/>
          </p:nvSpPr>
          <p:spPr>
            <a:xfrm>
              <a:off x="3681032" y="16200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896" name="Ellipse 895"/>
            <p:cNvSpPr/>
            <p:nvPr/>
          </p:nvSpPr>
          <p:spPr>
            <a:xfrm>
              <a:off x="3681032" y="19800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897" name="Ellipse 896"/>
            <p:cNvSpPr/>
            <p:nvPr/>
          </p:nvSpPr>
          <p:spPr>
            <a:xfrm>
              <a:off x="3681032" y="323528"/>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898" name="Ellipse 897"/>
            <p:cNvSpPr/>
            <p:nvPr/>
          </p:nvSpPr>
          <p:spPr>
            <a:xfrm>
              <a:off x="3681032" y="41400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899" name="Ellipse 898"/>
            <p:cNvSpPr/>
            <p:nvPr/>
          </p:nvSpPr>
          <p:spPr>
            <a:xfrm>
              <a:off x="3681032" y="45720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0" name="Ellipse 899"/>
            <p:cNvSpPr/>
            <p:nvPr/>
          </p:nvSpPr>
          <p:spPr>
            <a:xfrm>
              <a:off x="3682800" y="93560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1" name="Ellipse 900"/>
            <p:cNvSpPr/>
            <p:nvPr/>
          </p:nvSpPr>
          <p:spPr>
            <a:xfrm>
              <a:off x="3681032" y="1007608"/>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2" name="Ellipse 901"/>
            <p:cNvSpPr/>
            <p:nvPr/>
          </p:nvSpPr>
          <p:spPr>
            <a:xfrm>
              <a:off x="3681032" y="1043608"/>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3" name="Ellipse 902"/>
            <p:cNvSpPr/>
            <p:nvPr/>
          </p:nvSpPr>
          <p:spPr>
            <a:xfrm>
              <a:off x="3681032" y="1439656"/>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4" name="Ellipse 903"/>
            <p:cNvSpPr/>
            <p:nvPr/>
          </p:nvSpPr>
          <p:spPr>
            <a:xfrm>
              <a:off x="3682800" y="2915816"/>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5" name="Ellipse 904"/>
            <p:cNvSpPr/>
            <p:nvPr/>
          </p:nvSpPr>
          <p:spPr>
            <a:xfrm>
              <a:off x="3681032" y="2663792"/>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6" name="Ellipse 905"/>
            <p:cNvSpPr/>
            <p:nvPr/>
          </p:nvSpPr>
          <p:spPr>
            <a:xfrm>
              <a:off x="3681032" y="2699792"/>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7" name="Ellipse 906"/>
            <p:cNvSpPr/>
            <p:nvPr/>
          </p:nvSpPr>
          <p:spPr>
            <a:xfrm>
              <a:off x="3681032" y="1223632"/>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8" name="Ellipse 907"/>
            <p:cNvSpPr/>
            <p:nvPr/>
          </p:nvSpPr>
          <p:spPr>
            <a:xfrm>
              <a:off x="3681032" y="1475656"/>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09" name="Ellipse 908"/>
            <p:cNvSpPr/>
            <p:nvPr/>
          </p:nvSpPr>
          <p:spPr>
            <a:xfrm>
              <a:off x="3681032" y="2951824"/>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0" name="Ellipse 909"/>
            <p:cNvSpPr/>
            <p:nvPr/>
          </p:nvSpPr>
          <p:spPr>
            <a:xfrm>
              <a:off x="3681032" y="133164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1" name="Ellipse 910"/>
            <p:cNvSpPr/>
            <p:nvPr/>
          </p:nvSpPr>
          <p:spPr>
            <a:xfrm>
              <a:off x="3681032" y="4014000"/>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2" name="Ellipse 911"/>
            <p:cNvSpPr/>
            <p:nvPr/>
          </p:nvSpPr>
          <p:spPr>
            <a:xfrm>
              <a:off x="3681032" y="3978000"/>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3" name="Ellipse 912"/>
            <p:cNvSpPr/>
            <p:nvPr/>
          </p:nvSpPr>
          <p:spPr>
            <a:xfrm>
              <a:off x="3681032" y="4103952"/>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4" name="Ellipse 913"/>
            <p:cNvSpPr/>
            <p:nvPr/>
          </p:nvSpPr>
          <p:spPr>
            <a:xfrm>
              <a:off x="3681032" y="4463992"/>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5" name="Ellipse 914"/>
            <p:cNvSpPr/>
            <p:nvPr/>
          </p:nvSpPr>
          <p:spPr>
            <a:xfrm>
              <a:off x="3681032" y="3455880"/>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6" name="Ellipse 915"/>
            <p:cNvSpPr/>
            <p:nvPr/>
          </p:nvSpPr>
          <p:spPr>
            <a:xfrm>
              <a:off x="3681032" y="3474000"/>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7" name="Ellipse 916"/>
            <p:cNvSpPr/>
            <p:nvPr/>
          </p:nvSpPr>
          <p:spPr>
            <a:xfrm>
              <a:off x="3681032" y="3563888"/>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8" name="Ellipse 917"/>
            <p:cNvSpPr/>
            <p:nvPr/>
          </p:nvSpPr>
          <p:spPr>
            <a:xfrm>
              <a:off x="3681032" y="3599896"/>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19" name="Ellipse 918"/>
            <p:cNvSpPr/>
            <p:nvPr/>
          </p:nvSpPr>
          <p:spPr>
            <a:xfrm>
              <a:off x="3681032" y="4366800"/>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0" name="Ellipse 919"/>
            <p:cNvSpPr/>
            <p:nvPr/>
          </p:nvSpPr>
          <p:spPr>
            <a:xfrm>
              <a:off x="3681032" y="4572000"/>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1" name="Ellipse 920"/>
            <p:cNvSpPr/>
            <p:nvPr/>
          </p:nvSpPr>
          <p:spPr>
            <a:xfrm>
              <a:off x="3681032" y="3815920"/>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2" name="Ellipse 921"/>
            <p:cNvSpPr/>
            <p:nvPr/>
          </p:nvSpPr>
          <p:spPr>
            <a:xfrm>
              <a:off x="3681032" y="3527888"/>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3" name="Ellipse 922"/>
            <p:cNvSpPr/>
            <p:nvPr/>
          </p:nvSpPr>
          <p:spPr>
            <a:xfrm>
              <a:off x="3681032" y="3419872"/>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4" name="Ellipse 923"/>
            <p:cNvSpPr/>
            <p:nvPr/>
          </p:nvSpPr>
          <p:spPr>
            <a:xfrm>
              <a:off x="3681032" y="3383872"/>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5" name="Ellipse 924"/>
            <p:cNvSpPr/>
            <p:nvPr/>
          </p:nvSpPr>
          <p:spPr>
            <a:xfrm>
              <a:off x="3681032" y="4788024"/>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6" name="Ellipse 925"/>
            <p:cNvSpPr/>
            <p:nvPr/>
          </p:nvSpPr>
          <p:spPr>
            <a:xfrm>
              <a:off x="3717032" y="4788024"/>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7" name="Ellipse 926"/>
            <p:cNvSpPr/>
            <p:nvPr/>
          </p:nvSpPr>
          <p:spPr>
            <a:xfrm>
              <a:off x="3717032" y="3383872"/>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8" name="Ellipse 927"/>
            <p:cNvSpPr/>
            <p:nvPr/>
          </p:nvSpPr>
          <p:spPr>
            <a:xfrm>
              <a:off x="3717032" y="3419872"/>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29" name="Ellipse 928"/>
            <p:cNvSpPr/>
            <p:nvPr/>
          </p:nvSpPr>
          <p:spPr>
            <a:xfrm>
              <a:off x="3681032" y="5724128"/>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0" name="Ellipse 929"/>
            <p:cNvSpPr/>
            <p:nvPr/>
          </p:nvSpPr>
          <p:spPr>
            <a:xfrm>
              <a:off x="3681032" y="5796136"/>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1" name="Ellipse 930"/>
            <p:cNvSpPr/>
            <p:nvPr/>
          </p:nvSpPr>
          <p:spPr>
            <a:xfrm>
              <a:off x="3681032" y="5832144"/>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2" name="Ellipse 931"/>
            <p:cNvSpPr/>
            <p:nvPr/>
          </p:nvSpPr>
          <p:spPr>
            <a:xfrm>
              <a:off x="3681032" y="5868144"/>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3" name="Ellipse 932"/>
            <p:cNvSpPr/>
            <p:nvPr/>
          </p:nvSpPr>
          <p:spPr>
            <a:xfrm>
              <a:off x="3681032" y="5580112"/>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4" name="Ellipse 933"/>
            <p:cNvSpPr/>
            <p:nvPr/>
          </p:nvSpPr>
          <p:spPr>
            <a:xfrm>
              <a:off x="3681032" y="3203848"/>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5" name="Ellipse 934"/>
            <p:cNvSpPr/>
            <p:nvPr/>
          </p:nvSpPr>
          <p:spPr>
            <a:xfrm>
              <a:off x="3681032" y="1907704"/>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6" name="Ellipse 935"/>
            <p:cNvSpPr/>
            <p:nvPr/>
          </p:nvSpPr>
          <p:spPr>
            <a:xfrm>
              <a:off x="3681032" y="2339752"/>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7" name="Ellipse 936"/>
            <p:cNvSpPr/>
            <p:nvPr/>
          </p:nvSpPr>
          <p:spPr>
            <a:xfrm>
              <a:off x="3681032" y="1871704"/>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8" name="Ellipse 937"/>
            <p:cNvSpPr/>
            <p:nvPr/>
          </p:nvSpPr>
          <p:spPr>
            <a:xfrm>
              <a:off x="3681032" y="2159736"/>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39" name="Ellipse 938"/>
            <p:cNvSpPr/>
            <p:nvPr/>
          </p:nvSpPr>
          <p:spPr>
            <a:xfrm>
              <a:off x="3681032" y="237576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t> </a:t>
              </a:r>
              <a:endParaRPr lang="fr-FR" dirty="0"/>
            </a:p>
          </p:txBody>
        </p:sp>
        <p:sp>
          <p:nvSpPr>
            <p:cNvPr id="940" name="Rectangle 136"/>
            <p:cNvSpPr>
              <a:spLocks noChangeArrowheads="1"/>
            </p:cNvSpPr>
            <p:nvPr/>
          </p:nvSpPr>
          <p:spPr bwMode="auto">
            <a:xfrm>
              <a:off x="4437112" y="2700372"/>
              <a:ext cx="5289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FF00"/>
                  </a:solidFill>
                  <a:effectLst/>
                  <a:latin typeface="Arial" pitchFamily="34" charset="0"/>
                </a:rPr>
                <a:t>Jura 2</a:t>
              </a:r>
              <a:endParaRPr kumimoji="0" lang="fr-FR" sz="1400" b="0" i="0" u="none" strike="noStrike" cap="none" normalizeH="0" baseline="0" dirty="0" smtClean="0">
                <a:ln>
                  <a:noFill/>
                </a:ln>
                <a:solidFill>
                  <a:schemeClr val="tx1"/>
                </a:solidFill>
                <a:effectLst/>
                <a:latin typeface="Arial" pitchFamily="34" charset="0"/>
              </a:endParaRPr>
            </a:p>
          </p:txBody>
        </p:sp>
        <p:sp>
          <p:nvSpPr>
            <p:cNvPr id="941" name="Line 455"/>
            <p:cNvSpPr>
              <a:spLocks noChangeShapeType="1"/>
            </p:cNvSpPr>
            <p:nvPr/>
          </p:nvSpPr>
          <p:spPr bwMode="auto">
            <a:xfrm>
              <a:off x="4402800" y="2627784"/>
              <a:ext cx="1588" cy="324000"/>
            </a:xfrm>
            <a:prstGeom prst="line">
              <a:avLst/>
            </a:prstGeom>
            <a:noFill/>
            <a:ln w="4763" cap="sq">
              <a:solidFill>
                <a:srgbClr val="00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42" name="Ellipse 941"/>
            <p:cNvSpPr/>
            <p:nvPr/>
          </p:nvSpPr>
          <p:spPr>
            <a:xfrm>
              <a:off x="3682800" y="7524328"/>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43" name="ZoneTexte 942"/>
            <p:cNvSpPr txBox="1"/>
            <p:nvPr/>
          </p:nvSpPr>
          <p:spPr>
            <a:xfrm>
              <a:off x="3789040" y="118537"/>
              <a:ext cx="637671" cy="253916"/>
            </a:xfrm>
            <a:prstGeom prst="rect">
              <a:avLst/>
            </a:prstGeom>
            <a:noFill/>
          </p:spPr>
          <p:txBody>
            <a:bodyPr wrap="none" rtlCol="0">
              <a:spAutoFit/>
            </a:bodyPr>
            <a:lstStyle/>
            <a:p>
              <a:r>
                <a:rPr lang="fr-FR" sz="1050" dirty="0" smtClean="0">
                  <a:solidFill>
                    <a:srgbClr val="800000"/>
                  </a:solidFill>
                  <a:latin typeface="Arial"/>
                  <a:cs typeface="Arial"/>
                </a:rPr>
                <a:t>3.7</a:t>
              </a:r>
              <a:r>
                <a:rPr lang="fr-FR" sz="1050" u="sng" dirty="0" smtClean="0">
                  <a:solidFill>
                    <a:srgbClr val="800000"/>
                  </a:solidFill>
                  <a:latin typeface="Arial"/>
                  <a:cs typeface="Arial"/>
                </a:rPr>
                <a:t>+</a:t>
              </a:r>
              <a:r>
                <a:rPr lang="fr-FR" sz="1050" dirty="0" smtClean="0">
                  <a:solidFill>
                    <a:srgbClr val="800000"/>
                  </a:solidFill>
                  <a:latin typeface="Arial"/>
                  <a:cs typeface="Arial"/>
                </a:rPr>
                <a:t>0.7</a:t>
              </a:r>
              <a:endParaRPr lang="fr-FR" sz="1050" dirty="0">
                <a:solidFill>
                  <a:srgbClr val="800000"/>
                </a:solidFill>
                <a:latin typeface="Arial"/>
                <a:cs typeface="Arial"/>
              </a:endParaRPr>
            </a:p>
          </p:txBody>
        </p:sp>
        <p:sp>
          <p:nvSpPr>
            <p:cNvPr id="944" name="ZoneTexte 943"/>
            <p:cNvSpPr txBox="1"/>
            <p:nvPr/>
          </p:nvSpPr>
          <p:spPr>
            <a:xfrm>
              <a:off x="3789040" y="1115616"/>
              <a:ext cx="659242" cy="261610"/>
            </a:xfrm>
            <a:prstGeom prst="rect">
              <a:avLst/>
            </a:prstGeom>
            <a:noFill/>
          </p:spPr>
          <p:txBody>
            <a:bodyPr wrap="none" rtlCol="0">
              <a:spAutoFit/>
            </a:bodyPr>
            <a:lstStyle/>
            <a:p>
              <a:r>
                <a:rPr lang="fr-FR" sz="1050" dirty="0" smtClean="0">
                  <a:solidFill>
                    <a:srgbClr val="00FF00"/>
                  </a:solidFill>
                  <a:latin typeface="Arial"/>
                  <a:cs typeface="Arial"/>
                </a:rPr>
                <a:t>3.7</a:t>
              </a:r>
              <a:r>
                <a:rPr lang="fr-FR" sz="1050" u="sng" dirty="0" smtClean="0">
                  <a:solidFill>
                    <a:srgbClr val="00FF00"/>
                  </a:solidFill>
                  <a:latin typeface="Arial"/>
                  <a:cs typeface="Arial"/>
                </a:rPr>
                <a:t>+</a:t>
              </a:r>
              <a:r>
                <a:rPr lang="fr-FR" sz="1050" dirty="0" smtClean="0">
                  <a:solidFill>
                    <a:srgbClr val="00FF00"/>
                  </a:solidFill>
                  <a:latin typeface="Arial"/>
                  <a:cs typeface="Arial"/>
                </a:rPr>
                <a:t>0.4</a:t>
              </a:r>
              <a:endParaRPr lang="fr-FR" sz="1050" dirty="0">
                <a:solidFill>
                  <a:srgbClr val="00FF00"/>
                </a:solidFill>
                <a:latin typeface="Arial"/>
                <a:cs typeface="Arial"/>
              </a:endParaRPr>
            </a:p>
          </p:txBody>
        </p:sp>
        <p:sp>
          <p:nvSpPr>
            <p:cNvPr id="945" name="Ellipse 944"/>
            <p:cNvSpPr/>
            <p:nvPr/>
          </p:nvSpPr>
          <p:spPr>
            <a:xfrm>
              <a:off x="3681032" y="3275856"/>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46" name="Ellipse 945"/>
            <p:cNvSpPr/>
            <p:nvPr/>
          </p:nvSpPr>
          <p:spPr>
            <a:xfrm>
              <a:off x="3681032" y="3347864"/>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47" name="ZoneTexte 946"/>
            <p:cNvSpPr txBox="1"/>
            <p:nvPr/>
          </p:nvSpPr>
          <p:spPr>
            <a:xfrm>
              <a:off x="3789040" y="3934961"/>
              <a:ext cx="637671" cy="253916"/>
            </a:xfrm>
            <a:prstGeom prst="rect">
              <a:avLst/>
            </a:prstGeom>
            <a:noFill/>
          </p:spPr>
          <p:txBody>
            <a:bodyPr wrap="none" rtlCol="0">
              <a:spAutoFit/>
            </a:bodyPr>
            <a:lstStyle/>
            <a:p>
              <a:r>
                <a:rPr lang="fr-FR" sz="1050" dirty="0" smtClean="0">
                  <a:solidFill>
                    <a:srgbClr val="00FF00"/>
                  </a:solidFill>
                  <a:latin typeface="Arial"/>
                  <a:cs typeface="Arial"/>
                </a:rPr>
                <a:t>4.8</a:t>
              </a:r>
              <a:r>
                <a:rPr lang="fr-FR" sz="1050" u="sng" dirty="0" smtClean="0">
                  <a:solidFill>
                    <a:srgbClr val="00FF00"/>
                  </a:solidFill>
                  <a:latin typeface="Arial"/>
                  <a:cs typeface="Arial"/>
                </a:rPr>
                <a:t>+</a:t>
              </a:r>
              <a:r>
                <a:rPr lang="fr-FR" sz="1050" dirty="0" smtClean="0">
                  <a:solidFill>
                    <a:srgbClr val="00FF00"/>
                  </a:solidFill>
                  <a:latin typeface="Arial"/>
                  <a:cs typeface="Arial"/>
                </a:rPr>
                <a:t>0.9</a:t>
              </a:r>
              <a:endParaRPr lang="fr-FR" sz="1050" dirty="0">
                <a:solidFill>
                  <a:srgbClr val="00FF00"/>
                </a:solidFill>
                <a:latin typeface="Arial"/>
                <a:cs typeface="Arial"/>
              </a:endParaRPr>
            </a:p>
          </p:txBody>
        </p:sp>
        <p:sp>
          <p:nvSpPr>
            <p:cNvPr id="948" name="ZoneTexte 947"/>
            <p:cNvSpPr txBox="1"/>
            <p:nvPr/>
          </p:nvSpPr>
          <p:spPr>
            <a:xfrm>
              <a:off x="3717032" y="5652120"/>
              <a:ext cx="637671" cy="253916"/>
            </a:xfrm>
            <a:prstGeom prst="rect">
              <a:avLst/>
            </a:prstGeom>
            <a:noFill/>
          </p:spPr>
          <p:txBody>
            <a:bodyPr wrap="none" rtlCol="0">
              <a:spAutoFit/>
            </a:bodyPr>
            <a:lstStyle/>
            <a:p>
              <a:r>
                <a:rPr lang="fr-FR" sz="1050" dirty="0" smtClean="0">
                  <a:solidFill>
                    <a:srgbClr val="800000"/>
                  </a:solidFill>
                  <a:latin typeface="Arial"/>
                  <a:cs typeface="Arial"/>
                </a:rPr>
                <a:t>3.7+0.7</a:t>
              </a:r>
              <a:endParaRPr lang="fr-FR" sz="1050" dirty="0">
                <a:solidFill>
                  <a:srgbClr val="800000"/>
                </a:solidFill>
                <a:latin typeface="Arial"/>
                <a:cs typeface="Arial"/>
              </a:endParaRPr>
            </a:p>
          </p:txBody>
        </p:sp>
        <p:sp>
          <p:nvSpPr>
            <p:cNvPr id="949" name="ZoneTexte 948"/>
            <p:cNvSpPr txBox="1"/>
            <p:nvPr/>
          </p:nvSpPr>
          <p:spPr>
            <a:xfrm>
              <a:off x="3789040" y="1763688"/>
              <a:ext cx="659242" cy="261610"/>
            </a:xfrm>
            <a:prstGeom prst="rect">
              <a:avLst/>
            </a:prstGeom>
            <a:noFill/>
          </p:spPr>
          <p:txBody>
            <a:bodyPr wrap="none" rtlCol="0">
              <a:spAutoFit/>
            </a:bodyPr>
            <a:lstStyle/>
            <a:p>
              <a:r>
                <a:rPr lang="fr-FR" sz="1050" dirty="0" smtClean="0">
                  <a:solidFill>
                    <a:srgbClr val="0000FF"/>
                  </a:solidFill>
                  <a:latin typeface="Arial"/>
                  <a:cs typeface="Arial"/>
                </a:rPr>
                <a:t>2.7</a:t>
              </a:r>
              <a:r>
                <a:rPr lang="fr-FR" sz="1050" u="sng" dirty="0" smtClean="0">
                  <a:solidFill>
                    <a:srgbClr val="0000FF"/>
                  </a:solidFill>
                  <a:latin typeface="Arial"/>
                  <a:cs typeface="Arial"/>
                </a:rPr>
                <a:t>+</a:t>
              </a:r>
              <a:r>
                <a:rPr lang="fr-FR" sz="1050" dirty="0" smtClean="0">
                  <a:solidFill>
                    <a:srgbClr val="0000FF"/>
                  </a:solidFill>
                  <a:latin typeface="Arial"/>
                  <a:cs typeface="Arial"/>
                </a:rPr>
                <a:t>0.5</a:t>
              </a:r>
              <a:endParaRPr lang="fr-FR" sz="1050" dirty="0">
                <a:solidFill>
                  <a:srgbClr val="0000FF"/>
                </a:solidFill>
                <a:latin typeface="Arial"/>
                <a:cs typeface="Arial"/>
              </a:endParaRPr>
            </a:p>
          </p:txBody>
        </p:sp>
        <p:sp>
          <p:nvSpPr>
            <p:cNvPr id="950" name="ZoneTexte 949"/>
            <p:cNvSpPr txBox="1"/>
            <p:nvPr/>
          </p:nvSpPr>
          <p:spPr>
            <a:xfrm>
              <a:off x="3789040" y="2638817"/>
              <a:ext cx="659242" cy="261610"/>
            </a:xfrm>
            <a:prstGeom prst="rect">
              <a:avLst/>
            </a:prstGeom>
            <a:noFill/>
          </p:spPr>
          <p:txBody>
            <a:bodyPr wrap="none" rtlCol="0">
              <a:spAutoFit/>
            </a:bodyPr>
            <a:lstStyle/>
            <a:p>
              <a:r>
                <a:rPr lang="fr-FR" sz="1050" dirty="0" smtClean="0">
                  <a:solidFill>
                    <a:srgbClr val="00FF00"/>
                  </a:solidFill>
                  <a:latin typeface="Arial"/>
                  <a:cs typeface="Arial"/>
                </a:rPr>
                <a:t>3.6</a:t>
              </a:r>
              <a:r>
                <a:rPr lang="fr-FR" sz="1050" u="sng" dirty="0" smtClean="0">
                  <a:solidFill>
                    <a:srgbClr val="00FF00"/>
                  </a:solidFill>
                  <a:latin typeface="Arial"/>
                  <a:cs typeface="Arial"/>
                </a:rPr>
                <a:t>+</a:t>
              </a:r>
              <a:r>
                <a:rPr lang="fr-FR" sz="1050" dirty="0" smtClean="0">
                  <a:solidFill>
                    <a:srgbClr val="00FF00"/>
                  </a:solidFill>
                  <a:latin typeface="Arial"/>
                  <a:cs typeface="Arial"/>
                </a:rPr>
                <a:t>0.2</a:t>
              </a:r>
              <a:endParaRPr lang="fr-FR" sz="1050" dirty="0">
                <a:solidFill>
                  <a:srgbClr val="00FF00"/>
                </a:solidFill>
                <a:latin typeface="Arial"/>
                <a:cs typeface="Arial"/>
              </a:endParaRPr>
            </a:p>
          </p:txBody>
        </p:sp>
        <p:sp>
          <p:nvSpPr>
            <p:cNvPr id="951" name="Line 290"/>
            <p:cNvSpPr>
              <a:spLocks noChangeShapeType="1"/>
            </p:cNvSpPr>
            <p:nvPr/>
          </p:nvSpPr>
          <p:spPr bwMode="auto">
            <a:xfrm>
              <a:off x="4399200" y="4652069"/>
              <a:ext cx="1588" cy="207963"/>
            </a:xfrm>
            <a:prstGeom prst="line">
              <a:avLst/>
            </a:prstGeom>
            <a:noFill/>
            <a:ln w="4763" cap="sq">
              <a:solidFill>
                <a:srgbClr val="FF99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52" name="Ellipse 951"/>
            <p:cNvSpPr/>
            <p:nvPr/>
          </p:nvSpPr>
          <p:spPr>
            <a:xfrm>
              <a:off x="3681032" y="899592"/>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53" name="Ellipse 952"/>
            <p:cNvSpPr/>
            <p:nvPr/>
          </p:nvSpPr>
          <p:spPr>
            <a:xfrm>
              <a:off x="3681032" y="2214000"/>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54" name="Ellipse 953"/>
            <p:cNvSpPr/>
            <p:nvPr/>
          </p:nvSpPr>
          <p:spPr>
            <a:xfrm>
              <a:off x="3681032" y="2231744"/>
              <a:ext cx="36000" cy="36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55" name="ZoneTexte 954"/>
            <p:cNvSpPr txBox="1"/>
            <p:nvPr/>
          </p:nvSpPr>
          <p:spPr>
            <a:xfrm>
              <a:off x="3789040" y="4644008"/>
              <a:ext cx="637671" cy="253916"/>
            </a:xfrm>
            <a:prstGeom prst="rect">
              <a:avLst/>
            </a:prstGeom>
            <a:noFill/>
          </p:spPr>
          <p:txBody>
            <a:bodyPr wrap="none" rtlCol="0">
              <a:spAutoFit/>
            </a:bodyPr>
            <a:lstStyle/>
            <a:p>
              <a:r>
                <a:rPr lang="fr-FR" sz="1050" dirty="0" smtClean="0">
                  <a:solidFill>
                    <a:srgbClr val="FF99FF"/>
                  </a:solidFill>
                  <a:latin typeface="Arial"/>
                  <a:cs typeface="Arial"/>
                </a:rPr>
                <a:t>3.0</a:t>
              </a:r>
              <a:r>
                <a:rPr lang="fr-FR" sz="1050" u="sng" dirty="0" smtClean="0">
                  <a:solidFill>
                    <a:srgbClr val="FF99FF"/>
                  </a:solidFill>
                  <a:latin typeface="Arial"/>
                  <a:cs typeface="Arial"/>
                </a:rPr>
                <a:t>+</a:t>
              </a:r>
              <a:r>
                <a:rPr lang="fr-FR" sz="1050" dirty="0" smtClean="0">
                  <a:solidFill>
                    <a:srgbClr val="FF99FF"/>
                  </a:solidFill>
                  <a:latin typeface="Arial"/>
                  <a:cs typeface="Arial"/>
                </a:rPr>
                <a:t>0.6</a:t>
              </a:r>
              <a:endParaRPr lang="fr-FR" sz="1050" dirty="0">
                <a:solidFill>
                  <a:srgbClr val="FF99FF"/>
                </a:solidFill>
                <a:latin typeface="Arial"/>
                <a:cs typeface="Arial"/>
              </a:endParaRPr>
            </a:p>
          </p:txBody>
        </p:sp>
        <p:sp>
          <p:nvSpPr>
            <p:cNvPr id="956" name="Ellipse 955"/>
            <p:cNvSpPr/>
            <p:nvPr/>
          </p:nvSpPr>
          <p:spPr>
            <a:xfrm>
              <a:off x="3681032" y="6480216"/>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57" name="ZoneTexte 956"/>
            <p:cNvSpPr txBox="1"/>
            <p:nvPr/>
          </p:nvSpPr>
          <p:spPr>
            <a:xfrm>
              <a:off x="3717032" y="6372200"/>
              <a:ext cx="637671" cy="253916"/>
            </a:xfrm>
            <a:prstGeom prst="rect">
              <a:avLst/>
            </a:prstGeom>
            <a:noFill/>
          </p:spPr>
          <p:txBody>
            <a:bodyPr wrap="none" rtlCol="0">
              <a:spAutoFit/>
            </a:bodyPr>
            <a:lstStyle/>
            <a:p>
              <a:r>
                <a:rPr lang="fr-FR" sz="1050" dirty="0" smtClean="0">
                  <a:solidFill>
                    <a:srgbClr val="008040"/>
                  </a:solidFill>
                  <a:latin typeface="Arial"/>
                  <a:cs typeface="Arial"/>
                </a:rPr>
                <a:t>2.7+0.7</a:t>
              </a:r>
              <a:endParaRPr lang="fr-FR" sz="1050" dirty="0">
                <a:solidFill>
                  <a:srgbClr val="008040"/>
                </a:solidFill>
                <a:latin typeface="Arial"/>
                <a:cs typeface="Arial"/>
              </a:endParaRPr>
            </a:p>
          </p:txBody>
        </p:sp>
        <p:sp>
          <p:nvSpPr>
            <p:cNvPr id="958" name="Ellipse 957"/>
            <p:cNvSpPr/>
            <p:nvPr/>
          </p:nvSpPr>
          <p:spPr>
            <a:xfrm>
              <a:off x="3681032" y="6552224"/>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59" name="Ellipse 958"/>
            <p:cNvSpPr/>
            <p:nvPr/>
          </p:nvSpPr>
          <p:spPr>
            <a:xfrm>
              <a:off x="3681032" y="6408208"/>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60" name="Ellipse 959"/>
            <p:cNvSpPr/>
            <p:nvPr/>
          </p:nvSpPr>
          <p:spPr>
            <a:xfrm>
              <a:off x="3681032" y="6624232"/>
              <a:ext cx="36000" cy="3600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961" name="Line 541"/>
            <p:cNvSpPr>
              <a:spLocks noChangeShapeType="1"/>
            </p:cNvSpPr>
            <p:nvPr/>
          </p:nvSpPr>
          <p:spPr bwMode="auto">
            <a:xfrm>
              <a:off x="5301208" y="5940152"/>
              <a:ext cx="0" cy="1080120"/>
            </a:xfrm>
            <a:prstGeom prst="line">
              <a:avLst/>
            </a:prstGeom>
            <a:noFill/>
            <a:ln w="4763" cap="sq">
              <a:solidFill>
                <a:srgbClr val="00804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20" name="ZoneTexte 19"/>
          <p:cNvSpPr txBox="1"/>
          <p:nvPr/>
        </p:nvSpPr>
        <p:spPr>
          <a:xfrm>
            <a:off x="11593339" y="11737281"/>
            <a:ext cx="1224136" cy="584776"/>
          </a:xfrm>
          <a:prstGeom prst="rect">
            <a:avLst/>
          </a:prstGeom>
          <a:noFill/>
        </p:spPr>
        <p:txBody>
          <a:bodyPr wrap="square" rtlCol="0">
            <a:spAutoFit/>
          </a:bodyPr>
          <a:lstStyle/>
          <a:p>
            <a:r>
              <a:rPr lang="fr-FR" sz="1600" i="1" dirty="0" smtClean="0">
                <a:latin typeface="Arial"/>
                <a:cs typeface="Arial"/>
              </a:rPr>
              <a:t>FLO11 </a:t>
            </a:r>
            <a:r>
              <a:rPr lang="fr-FR" sz="1600" i="1" dirty="0" err="1" smtClean="0">
                <a:latin typeface="Arial"/>
                <a:cs typeface="Arial"/>
              </a:rPr>
              <a:t>core</a:t>
            </a:r>
            <a:r>
              <a:rPr lang="fr-FR" sz="1600" i="1" dirty="0">
                <a:latin typeface="Arial"/>
                <a:cs typeface="Arial"/>
              </a:rPr>
              <a:t> </a:t>
            </a:r>
            <a:r>
              <a:rPr lang="fr-FR" sz="1600" i="1" dirty="0" smtClean="0">
                <a:latin typeface="Arial"/>
                <a:cs typeface="Arial"/>
              </a:rPr>
              <a:t>size</a:t>
            </a:r>
            <a:endParaRPr lang="fr-FR" sz="1600" i="1" dirty="0">
              <a:latin typeface="Arial"/>
              <a:cs typeface="Arial"/>
            </a:endParaRPr>
          </a:p>
        </p:txBody>
      </p:sp>
      <p:sp>
        <p:nvSpPr>
          <p:cNvPr id="21" name="Ellipse 20"/>
          <p:cNvSpPr/>
          <p:nvPr/>
        </p:nvSpPr>
        <p:spPr>
          <a:xfrm>
            <a:off x="10441211" y="21948189"/>
            <a:ext cx="144016" cy="144016"/>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10873259" y="21732165"/>
            <a:ext cx="4621778" cy="446276"/>
          </a:xfrm>
          <a:prstGeom prst="rect">
            <a:avLst/>
          </a:prstGeom>
          <a:noFill/>
        </p:spPr>
        <p:txBody>
          <a:bodyPr wrap="none" rtlCol="0">
            <a:spAutoFit/>
          </a:bodyPr>
          <a:lstStyle/>
          <a:p>
            <a:r>
              <a:rPr lang="fr-FR" dirty="0" smtClean="0">
                <a:latin typeface="Arial"/>
                <a:cs typeface="Arial"/>
              </a:rPr>
              <a:t>111bp </a:t>
            </a:r>
            <a:r>
              <a:rPr lang="fr-FR" dirty="0" err="1" smtClean="0">
                <a:latin typeface="Arial"/>
                <a:cs typeface="Arial"/>
              </a:rPr>
              <a:t>deletion</a:t>
            </a:r>
            <a:r>
              <a:rPr lang="fr-FR" dirty="0" smtClean="0">
                <a:latin typeface="Arial"/>
                <a:cs typeface="Arial"/>
              </a:rPr>
              <a:t> in </a:t>
            </a:r>
            <a:r>
              <a:rPr lang="fr-FR" i="1" dirty="0" smtClean="0">
                <a:latin typeface="Arial"/>
                <a:cs typeface="Arial"/>
              </a:rPr>
              <a:t>FLO11</a:t>
            </a:r>
            <a:r>
              <a:rPr lang="fr-FR" dirty="0" smtClean="0">
                <a:latin typeface="Arial"/>
                <a:cs typeface="Arial"/>
              </a:rPr>
              <a:t> </a:t>
            </a:r>
            <a:r>
              <a:rPr lang="fr-FR" dirty="0" err="1" smtClean="0">
                <a:latin typeface="Arial"/>
                <a:cs typeface="Arial"/>
              </a:rPr>
              <a:t>promoter</a:t>
            </a:r>
            <a:r>
              <a:rPr lang="fr-FR" dirty="0" smtClean="0">
                <a:latin typeface="Arial"/>
                <a:cs typeface="Arial"/>
              </a:rPr>
              <a:t> </a:t>
            </a:r>
            <a:endParaRPr lang="fr-FR" dirty="0">
              <a:latin typeface="Arial"/>
              <a:cs typeface="Arial"/>
            </a:endParaRPr>
          </a:p>
        </p:txBody>
      </p:sp>
      <p:sp>
        <p:nvSpPr>
          <p:cNvPr id="962" name="Ellipse 961"/>
          <p:cNvSpPr/>
          <p:nvPr/>
        </p:nvSpPr>
        <p:spPr>
          <a:xfrm>
            <a:off x="10441211" y="22250449"/>
            <a:ext cx="144016" cy="144016"/>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63" name="ZoneTexte 962"/>
          <p:cNvSpPr txBox="1"/>
          <p:nvPr/>
        </p:nvSpPr>
        <p:spPr>
          <a:xfrm>
            <a:off x="10932001" y="22092205"/>
            <a:ext cx="4006612" cy="446276"/>
          </a:xfrm>
          <a:prstGeom prst="rect">
            <a:avLst/>
          </a:prstGeom>
          <a:noFill/>
        </p:spPr>
        <p:txBody>
          <a:bodyPr wrap="none" rtlCol="0">
            <a:spAutoFit/>
          </a:bodyPr>
          <a:lstStyle/>
          <a:p>
            <a:r>
              <a:rPr lang="fr-FR" dirty="0" smtClean="0">
                <a:latin typeface="Arial"/>
                <a:cs typeface="Arial"/>
              </a:rPr>
              <a:t>Wild type </a:t>
            </a:r>
            <a:r>
              <a:rPr lang="fr-FR" dirty="0" err="1" smtClean="0">
                <a:latin typeface="Arial"/>
                <a:cs typeface="Arial"/>
              </a:rPr>
              <a:t>promoter</a:t>
            </a:r>
            <a:r>
              <a:rPr lang="fr-FR" dirty="0" smtClean="0">
                <a:latin typeface="Arial"/>
                <a:cs typeface="Arial"/>
              </a:rPr>
              <a:t> of </a:t>
            </a:r>
            <a:r>
              <a:rPr lang="fr-FR" i="1" dirty="0" smtClean="0">
                <a:latin typeface="Arial"/>
                <a:cs typeface="Arial"/>
              </a:rPr>
              <a:t>FLO11</a:t>
            </a:r>
            <a:endParaRPr lang="fr-FR" i="1" dirty="0">
              <a:latin typeface="Arial"/>
              <a:cs typeface="Arial"/>
            </a:endParaRPr>
          </a:p>
        </p:txBody>
      </p:sp>
      <p:sp>
        <p:nvSpPr>
          <p:cNvPr id="23" name="ZoneTexte 22"/>
          <p:cNvSpPr txBox="1"/>
          <p:nvPr/>
        </p:nvSpPr>
        <p:spPr>
          <a:xfrm>
            <a:off x="2376315" y="37204593"/>
            <a:ext cx="10712187" cy="815608"/>
          </a:xfrm>
          <a:prstGeom prst="rect">
            <a:avLst/>
          </a:prstGeom>
          <a:noFill/>
        </p:spPr>
        <p:txBody>
          <a:bodyPr wrap="none" rtlCol="0">
            <a:spAutoFit/>
          </a:bodyPr>
          <a:lstStyle/>
          <a:p>
            <a:r>
              <a:rPr lang="en-US" sz="2400" dirty="0">
                <a:latin typeface="Arial"/>
                <a:cs typeface="Arial"/>
              </a:rPr>
              <a:t>EC1118 and QA23 are the result of a cross between a wine and a </a:t>
            </a:r>
            <a:r>
              <a:rPr lang="en-US" sz="2400" dirty="0" smtClean="0">
                <a:latin typeface="Arial"/>
                <a:cs typeface="Arial"/>
              </a:rPr>
              <a:t>flor </a:t>
            </a:r>
            <a:r>
              <a:rPr lang="en-US" sz="2400" dirty="0">
                <a:latin typeface="Arial"/>
                <a:cs typeface="Arial"/>
              </a:rPr>
              <a:t>strain.</a:t>
            </a:r>
          </a:p>
          <a:p>
            <a:endParaRPr lang="fr-FR" dirty="0">
              <a:latin typeface="Arial"/>
              <a:cs typeface="Arial"/>
            </a:endParaRPr>
          </a:p>
        </p:txBody>
      </p:sp>
      <p:cxnSp>
        <p:nvCxnSpPr>
          <p:cNvPr id="26" name="Connecteur droit 25"/>
          <p:cNvCxnSpPr/>
          <p:nvPr/>
        </p:nvCxnSpPr>
        <p:spPr>
          <a:xfrm>
            <a:off x="28515219" y="13969529"/>
            <a:ext cx="0" cy="3384376"/>
          </a:xfrm>
          <a:prstGeom prst="line">
            <a:avLst/>
          </a:prstGeom>
          <a:ln w="31750" cap="flat">
            <a:solidFill>
              <a:srgbClr val="FF0000"/>
            </a:solidFill>
            <a:headEnd type="stealth" w="med" len="lg"/>
            <a:tailEnd type="stealth" w="med" len="lg"/>
          </a:ln>
        </p:spPr>
        <p:style>
          <a:lnRef idx="2">
            <a:schemeClr val="accent1"/>
          </a:lnRef>
          <a:fillRef idx="0">
            <a:schemeClr val="accent1"/>
          </a:fillRef>
          <a:effectRef idx="1">
            <a:schemeClr val="accent1"/>
          </a:effectRef>
          <a:fontRef idx="minor">
            <a:schemeClr val="tx1"/>
          </a:fontRef>
        </p:style>
      </p:cxnSp>
      <p:sp>
        <p:nvSpPr>
          <p:cNvPr id="27" name="ZoneTexte 26"/>
          <p:cNvSpPr txBox="1"/>
          <p:nvPr/>
        </p:nvSpPr>
        <p:spPr>
          <a:xfrm rot="16200000">
            <a:off x="27844700" y="15301006"/>
            <a:ext cx="1643298" cy="446276"/>
          </a:xfrm>
          <a:prstGeom prst="rect">
            <a:avLst/>
          </a:prstGeom>
          <a:noFill/>
        </p:spPr>
        <p:txBody>
          <a:bodyPr wrap="none" rtlCol="0">
            <a:spAutoFit/>
          </a:bodyPr>
          <a:lstStyle/>
          <a:p>
            <a:r>
              <a:rPr lang="fr-FR" dirty="0" smtClean="0">
                <a:solidFill>
                  <a:srgbClr val="FF0000"/>
                </a:solidFill>
                <a:latin typeface="Arial"/>
                <a:cs typeface="Arial"/>
              </a:rPr>
              <a:t>Flor </a:t>
            </a:r>
            <a:r>
              <a:rPr lang="fr-FR" dirty="0" err="1" smtClean="0">
                <a:solidFill>
                  <a:srgbClr val="FF0000"/>
                </a:solidFill>
                <a:latin typeface="Arial"/>
                <a:cs typeface="Arial"/>
              </a:rPr>
              <a:t>strains</a:t>
            </a:r>
            <a:endParaRPr lang="fr-FR" dirty="0">
              <a:solidFill>
                <a:srgbClr val="FF0000"/>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11879</TotalTime>
  <Words>1574</Words>
  <Application>Microsoft Macintosh PowerPoint</Application>
  <PresentationFormat>Personnalisé</PresentationFormat>
  <Paragraphs>376</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Modèle par défaut</vt:lpstr>
      <vt:lpstr>Présentation PowerPoint</vt:lpstr>
    </vt:vector>
  </TitlesOfParts>
  <Company>INRA - AGRO Montpellier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sefff</dc:creator>
  <cp:lastModifiedBy>Jean-Luc LEGRAS</cp:lastModifiedBy>
  <cp:revision>256</cp:revision>
  <cp:lastPrinted>2012-04-27T16:49:00Z</cp:lastPrinted>
  <dcterms:created xsi:type="dcterms:W3CDTF">2010-03-17T13:35:49Z</dcterms:created>
  <dcterms:modified xsi:type="dcterms:W3CDTF">2018-01-24T14:20:08Z</dcterms:modified>
</cp:coreProperties>
</file>