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FFFF"/>
    <a:srgbClr val="66FFCC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29904306220095705"/>
          <c:y val="6.1320754716981132E-2"/>
          <c:w val="0.49760765550239233"/>
          <c:h val="0.528301886792452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C000"/>
            </a:solidFill>
          </c:spPr>
          <c:cat>
            <c:strRef>
              <c:f>'(R) module fromage'!$O$72:$O$75</c:f>
              <c:strCache>
                <c:ptCount val="4"/>
                <c:pt idx="0">
                  <c:v>Couleur de la pate </c:v>
                </c:pt>
                <c:pt idx="1">
                  <c:v>Potentiel anti oxydant  </c:v>
                </c:pt>
                <c:pt idx="2">
                  <c:v>Potentiel aromatique </c:v>
                </c:pt>
                <c:pt idx="3">
                  <c:v>Equilibre en acides gras  </c:v>
                </c:pt>
              </c:strCache>
            </c:strRef>
          </c:cat>
          <c:val>
            <c:numRef>
              <c:f>'(R) module fromage'!$R$72:$R$75</c:f>
              <c:numCache>
                <c:formatCode>General</c:formatCode>
                <c:ptCount val="4"/>
                <c:pt idx="0">
                  <c:v>5.2924644300017567</c:v>
                </c:pt>
                <c:pt idx="1">
                  <c:v>7.2075355699982389</c:v>
                </c:pt>
                <c:pt idx="2">
                  <c:v>7.651062708589496</c:v>
                </c:pt>
                <c:pt idx="3">
                  <c:v>5.2590901106622185</c:v>
                </c:pt>
              </c:numCache>
            </c:numRef>
          </c:val>
        </c:ser>
        <c:axId val="166845824"/>
        <c:axId val="166851712"/>
      </c:barChart>
      <c:catAx>
        <c:axId val="1668458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170"/>
            </a:pPr>
            <a:endParaRPr lang="fr-FR"/>
          </a:p>
        </c:txPr>
        <c:crossAx val="166851712"/>
        <c:crosses val="autoZero"/>
        <c:auto val="1"/>
        <c:lblAlgn val="ctr"/>
        <c:lblOffset val="100"/>
      </c:catAx>
      <c:valAx>
        <c:axId val="16685171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919"/>
            </a:pPr>
            <a:endParaRPr lang="fr-FR"/>
          </a:p>
        </c:txPr>
        <c:crossAx val="166845824"/>
        <c:crosses val="autoZero"/>
        <c:crossBetween val="between"/>
      </c:valAx>
      <c:spPr>
        <a:noFill/>
        <a:ln w="21223">
          <a:noFill/>
        </a:ln>
      </c:spPr>
    </c:plotArea>
    <c:plotVisOnly val="1"/>
    <c:dispBlanksAs val="gap"/>
  </c:chart>
  <c:spPr>
    <a:solidFill>
      <a:schemeClr val="bg1"/>
    </a:solidFill>
    <a:ln>
      <a:solidFill>
        <a:schemeClr val="tx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F76051-25EA-49D1-BDB1-7F60C44A1C17}" type="datetimeFigureOut">
              <a:rPr lang="fr-FR"/>
              <a:pPr>
                <a:defRPr/>
              </a:pPr>
              <a:t>18/11/2013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91B2F-3477-4CD1-BC35-B712400217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bg>
      <p:bgPr>
        <a:gradFill flip="none" rotWithShape="1">
          <a:gsLst>
            <a:gs pos="55000">
              <a:srgbClr val="6F9D20"/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8383" y="3861048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C5DD0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7521" y="44624"/>
            <a:ext cx="1304925" cy="2076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5733256"/>
            <a:ext cx="1260000" cy="6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4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06DAD-54C5-48B0-988B-CBA3F93123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0C51C-FB05-4646-B18D-769D0C795B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CF672-6535-4C1F-84AB-3748740722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79E0-118B-4803-9369-517769C806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3B720-7A8A-4C6A-BCEA-6826103C46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288B-2F6D-4EFA-BBE3-5E37734B3B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ACF49-BF7F-4A93-A37C-63875CA1ED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14BCF-F115-4A49-8BAD-99CC723AEE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72E4-4968-4F7F-8406-9A298D6198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31DC-F9B3-4971-9821-D61D52983F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28DAD-66ED-4163-A972-FCDAE89B53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1BC3B0-7E8F-40BF-8C2A-48869BEC8E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hyperlink" Target="http://www.prairies-aoc.net/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airies-aoc.net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png"/><Relationship Id="rId7" Type="http://schemas.openxmlformats.org/officeDocument/2006/relationships/image" Target="../media/image31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nne\interventions\3R%202012\DIAM\CDPresentation\DIAM%20atouts.wmv" TargetMode="External"/><Relationship Id="rId6" Type="http://schemas.openxmlformats.org/officeDocument/2006/relationships/chart" Target="../charts/chart1.xml"/><Relationship Id="rId5" Type="http://schemas.openxmlformats.org/officeDocument/2006/relationships/image" Target="../media/image41.png"/><Relationship Id="rId10" Type="http://schemas.openxmlformats.org/officeDocument/2006/relationships/image" Target="../media/image45.jpe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488096"/>
          </a:xfrm>
        </p:spPr>
        <p:txBody>
          <a:bodyPr/>
          <a:lstStyle/>
          <a:p>
            <a:r>
              <a:rPr lang="de-CH" dirty="0" smtClean="0">
                <a:latin typeface="Calibri" pitchFamily="34" charset="0"/>
                <a:cs typeface="Tahoma" pitchFamily="34" charset="0"/>
              </a:rPr>
              <a:t>Carrère P.</a:t>
            </a:r>
            <a:r>
              <a:rPr lang="de-CH" baseline="30000" dirty="0" smtClean="0">
                <a:latin typeface="Calibri" pitchFamily="34" charset="0"/>
                <a:cs typeface="Tahoma" pitchFamily="34" charset="0"/>
              </a:rPr>
              <a:t>1</a:t>
            </a:r>
            <a:r>
              <a:rPr lang="de-CH" dirty="0" smtClean="0">
                <a:latin typeface="Calibri" pitchFamily="34" charset="0"/>
                <a:cs typeface="Tahoma" pitchFamily="34" charset="0"/>
              </a:rPr>
              <a:t>, </a:t>
            </a:r>
            <a:r>
              <a:rPr lang="de-CH" dirty="0" err="1" smtClean="0">
                <a:latin typeface="Calibri" pitchFamily="34" charset="0"/>
                <a:cs typeface="Tahoma" pitchFamily="34" charset="0"/>
              </a:rPr>
              <a:t>Farruggia</a:t>
            </a:r>
            <a:r>
              <a:rPr lang="de-CH" dirty="0" smtClean="0">
                <a:latin typeface="Calibri" pitchFamily="34" charset="0"/>
                <a:cs typeface="Tahoma" pitchFamily="34" charset="0"/>
              </a:rPr>
              <a:t> A.</a:t>
            </a:r>
            <a:r>
              <a:rPr lang="de-CH" baseline="30000" dirty="0" smtClean="0">
                <a:latin typeface="Calibri" pitchFamily="34" charset="0"/>
                <a:cs typeface="Tahoma" pitchFamily="34" charset="0"/>
              </a:rPr>
              <a:t>2</a:t>
            </a:r>
            <a:r>
              <a:rPr lang="de-CH" dirty="0" smtClean="0">
                <a:latin typeface="Calibri" pitchFamily="34" charset="0"/>
                <a:cs typeface="Tahoma" pitchFamily="34" charset="0"/>
              </a:rPr>
              <a:t>, and </a:t>
            </a:r>
            <a:r>
              <a:rPr lang="de-CH" dirty="0" err="1" smtClean="0">
                <a:latin typeface="Calibri" pitchFamily="34" charset="0"/>
                <a:cs typeface="Tahoma" pitchFamily="34" charset="0"/>
              </a:rPr>
              <a:t>Hulin</a:t>
            </a:r>
            <a:r>
              <a:rPr lang="de-CH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de-CH" dirty="0" smtClean="0">
                <a:latin typeface="Calibri" pitchFamily="34" charset="0"/>
                <a:cs typeface="Tahoma" pitchFamily="34" charset="0"/>
              </a:rPr>
              <a:t>S.</a:t>
            </a:r>
            <a:r>
              <a:rPr lang="de-CH" baseline="30000" dirty="0" smtClean="0">
                <a:latin typeface="Calibri" pitchFamily="34" charset="0"/>
                <a:cs typeface="Tahoma" pitchFamily="34" charset="0"/>
              </a:rPr>
              <a:t>3</a:t>
            </a:r>
          </a:p>
          <a:p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2991425" y="2428868"/>
            <a:ext cx="6152607" cy="191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l"/>
            <a:r>
              <a:rPr lang="en-US" sz="2800" dirty="0"/>
              <a:t>How conciliate services provided by grasslands in order to ensure the sustainability of farming systems at local and regional levels</a:t>
            </a:r>
            <a:r>
              <a:rPr lang="en-US" sz="2800" dirty="0" smtClean="0"/>
              <a:t>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000364" y="5429264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1000" baseline="30000" dirty="0" smtClean="0">
                <a:solidFill>
                  <a:schemeClr val="bg1"/>
                </a:solidFill>
              </a:rPr>
              <a:t>1</a:t>
            </a:r>
            <a:r>
              <a:rPr lang="fr-FR" sz="1000" dirty="0" smtClean="0">
                <a:solidFill>
                  <a:schemeClr val="bg1"/>
                </a:solidFill>
              </a:rPr>
              <a:t>INRA, UR874 Ecosystème Prairial, Site de </a:t>
            </a:r>
            <a:r>
              <a:rPr lang="fr-FR" sz="1000" dirty="0" err="1" smtClean="0">
                <a:solidFill>
                  <a:schemeClr val="bg1"/>
                </a:solidFill>
              </a:rPr>
              <a:t>Crouël</a:t>
            </a:r>
            <a:r>
              <a:rPr lang="fr-FR" sz="1000" dirty="0" smtClean="0">
                <a:solidFill>
                  <a:schemeClr val="bg1"/>
                </a:solidFill>
              </a:rPr>
              <a:t>, 5 chemin de Beaulieu F-63039 Clermont-Ferrand</a:t>
            </a:r>
          </a:p>
          <a:p>
            <a:pPr algn="just" eaLnBrk="0" hangingPunct="0"/>
            <a:r>
              <a:rPr lang="fr-FR" sz="1000" baseline="30000" dirty="0" smtClean="0">
                <a:solidFill>
                  <a:schemeClr val="bg1"/>
                </a:solidFill>
              </a:rPr>
              <a:t>2</a:t>
            </a:r>
            <a:r>
              <a:rPr lang="fr-FR" sz="1000" dirty="0" smtClean="0">
                <a:solidFill>
                  <a:schemeClr val="bg1"/>
                </a:solidFill>
              </a:rPr>
              <a:t>INRA, UR1213 Herbivores, F-63122 Saint-Genès-</a:t>
            </a:r>
            <a:r>
              <a:rPr lang="fr-FR" sz="1000" dirty="0" err="1" smtClean="0">
                <a:solidFill>
                  <a:schemeClr val="bg1"/>
                </a:solidFill>
              </a:rPr>
              <a:t>Champanelle</a:t>
            </a:r>
            <a:endParaRPr lang="fr-FR" sz="1000" dirty="0" smtClean="0">
              <a:solidFill>
                <a:schemeClr val="bg1"/>
              </a:solidFill>
            </a:endParaRPr>
          </a:p>
          <a:p>
            <a:pPr algn="just" eaLnBrk="0" hangingPunct="0"/>
            <a:r>
              <a:rPr lang="fr-FR" sz="1000" baseline="30000" dirty="0" smtClean="0">
                <a:solidFill>
                  <a:schemeClr val="bg1"/>
                </a:solidFill>
              </a:rPr>
              <a:t>3</a:t>
            </a:r>
            <a:r>
              <a:rPr lang="fr-FR" sz="1000" dirty="0" smtClean="0">
                <a:solidFill>
                  <a:schemeClr val="bg1"/>
                </a:solidFill>
              </a:rPr>
              <a:t>Pôle fromager Massif central, 20 Côte de </a:t>
            </a:r>
            <a:r>
              <a:rPr lang="fr-FR" sz="1000" dirty="0" err="1" smtClean="0">
                <a:solidFill>
                  <a:schemeClr val="bg1"/>
                </a:solidFill>
              </a:rPr>
              <a:t>Reyne</a:t>
            </a:r>
            <a:r>
              <a:rPr lang="fr-FR" sz="1000" dirty="0" smtClean="0">
                <a:solidFill>
                  <a:schemeClr val="bg1"/>
                </a:solidFill>
              </a:rPr>
              <a:t>, F-15000 Aurillac</a:t>
            </a:r>
          </a:p>
          <a:p>
            <a:pPr algn="just" eaLnBrk="0" hangingPunct="0"/>
            <a:endParaRPr lang="fr-FR" sz="1000" dirty="0" smtClean="0">
              <a:solidFill>
                <a:schemeClr val="bg1"/>
              </a:solidFill>
            </a:endParaRPr>
          </a:p>
          <a:p>
            <a:pPr algn="just" eaLnBrk="0" hangingPunct="0"/>
            <a:r>
              <a:rPr lang="it-CH" sz="1000" dirty="0" smtClean="0">
                <a:solidFill>
                  <a:schemeClr val="bg1"/>
                </a:solidFill>
              </a:rPr>
              <a:t>E-mail: </a:t>
            </a:r>
            <a:r>
              <a:rPr lang="it-CH" sz="1000" dirty="0" smtClean="0">
                <a:solidFill>
                  <a:schemeClr val="bg1"/>
                </a:solidFill>
              </a:rPr>
              <a:t>pascal.carrere@clermont.inra.fr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79388" y="260350"/>
            <a:ext cx="888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GB" sz="2000" b="1" kern="0" baseline="3000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Meeting of the FAO-CIHEAM</a:t>
            </a:r>
            <a:b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Mountain Pastures Network</a:t>
            </a:r>
            <a:endParaRPr lang="fr-FR" sz="2000" kern="0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8" name="AutoShape 4"/>
          <p:cNvSpPr>
            <a:spLocks noChangeAspect="1" noChangeArrowheads="1" noTextEdit="1"/>
          </p:cNvSpPr>
          <p:nvPr/>
        </p:nvSpPr>
        <p:spPr bwMode="auto">
          <a:xfrm>
            <a:off x="149225" y="3286125"/>
            <a:ext cx="59404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85" name="Tableau 84"/>
          <p:cNvGraphicFramePr>
            <a:graphicFrameLocks noGrp="1"/>
          </p:cNvGraphicFramePr>
          <p:nvPr/>
        </p:nvGraphicFramePr>
        <p:xfrm>
          <a:off x="468313" y="1517297"/>
          <a:ext cx="7632850" cy="1697389"/>
        </p:xfrm>
        <a:graphic>
          <a:graphicData uri="http://schemas.openxmlformats.org/drawingml/2006/table">
            <a:tbl>
              <a:tblPr/>
              <a:tblGrid>
                <a:gridCol w="982445"/>
                <a:gridCol w="755539"/>
                <a:gridCol w="1765388"/>
                <a:gridCol w="946633"/>
                <a:gridCol w="1059565"/>
                <a:gridCol w="946633"/>
                <a:gridCol w="1176647"/>
              </a:tblGrid>
              <a:tr h="46077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Farm</a:t>
                      </a:r>
                      <a:r>
                        <a:rPr lang="fr-FR" sz="1200" b="1" dirty="0">
                          <a:latin typeface="Times New Roman"/>
                          <a:ea typeface="Times New Roman"/>
                          <a:cs typeface="Times New Roman"/>
                        </a:rPr>
                        <a:t> type</a:t>
                      </a:r>
                      <a:endParaRPr lang="fr-FR" sz="1200" dirty="0"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>
                          <a:latin typeface="Times New Roman"/>
                          <a:ea typeface="Times New Roman"/>
                          <a:cs typeface="Times New Roman"/>
                        </a:rPr>
                        <a:t>Surface Ha</a:t>
                      </a:r>
                      <a:endParaRPr lang="fr-FR" sz="1200"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Stocking rate (average dairy cow/ha)</a:t>
                      </a:r>
                      <a:endParaRPr lang="fr-FR" sz="1200"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Milk / dairy cow</a:t>
                      </a:r>
                      <a:endParaRPr lang="fr-FR" sz="1200"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>
                          <a:latin typeface="Times New Roman"/>
                          <a:ea typeface="Times New Roman"/>
                          <a:cs typeface="Times New Roman"/>
                        </a:rPr>
                        <a:t>% temporary grassland</a:t>
                      </a:r>
                      <a:endParaRPr lang="fr-FR" sz="1200"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>
                          <a:latin typeface="Times New Roman"/>
                          <a:ea typeface="Times New Roman"/>
                          <a:cs typeface="Times New Roman"/>
                        </a:rPr>
                        <a:t>Kg N/ha</a:t>
                      </a:r>
                      <a:endParaRPr lang="fr-FR" sz="1200"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Number of VT in the farm</a:t>
                      </a:r>
                      <a:endParaRPr lang="fr-FR" sz="1200" dirty="0"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PROD-A</a:t>
                      </a:r>
                      <a:endParaRPr lang="fr-FR" sz="1600" b="1" dirty="0">
                        <a:solidFill>
                          <a:srgbClr val="0070C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fr-FR" sz="1600" b="1" dirty="0">
                        <a:solidFill>
                          <a:srgbClr val="0070C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0.92</a:t>
                      </a:r>
                      <a:endParaRPr lang="fr-FR" sz="1600" b="1" dirty="0">
                        <a:solidFill>
                          <a:srgbClr val="0070C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6300</a:t>
                      </a:r>
                      <a:endParaRPr lang="fr-FR" sz="1600" b="1">
                        <a:solidFill>
                          <a:srgbClr val="0070C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fr-FR" sz="1600" b="1">
                        <a:solidFill>
                          <a:srgbClr val="0070C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fr-FR" sz="1600" b="1">
                        <a:solidFill>
                          <a:srgbClr val="0070C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fr-FR" sz="1600" b="1" dirty="0">
                        <a:solidFill>
                          <a:srgbClr val="0070C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4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PROD+-</a:t>
                      </a:r>
                      <a:r>
                        <a:rPr lang="fr-FR" sz="1600" b="1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fr-FR" sz="1600" b="1" dirty="0">
                        <a:solidFill>
                          <a:srgbClr val="7030A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fr-FR" sz="1600" b="1">
                        <a:solidFill>
                          <a:srgbClr val="7030A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1.02</a:t>
                      </a:r>
                      <a:endParaRPr lang="fr-FR" sz="1600" b="1" dirty="0">
                        <a:solidFill>
                          <a:srgbClr val="7030A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9000</a:t>
                      </a:r>
                      <a:endParaRPr lang="fr-FR" sz="1600" b="1" dirty="0">
                        <a:solidFill>
                          <a:srgbClr val="7030A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fr-FR" sz="1600" b="1" dirty="0">
                        <a:solidFill>
                          <a:srgbClr val="7030A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fr-FR" sz="1600" b="1" dirty="0">
                        <a:solidFill>
                          <a:srgbClr val="7030A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600" b="1" dirty="0">
                        <a:solidFill>
                          <a:srgbClr val="7030A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EFF-A</a:t>
                      </a:r>
                      <a:endParaRPr lang="fr-FR" sz="1600" b="1" dirty="0">
                        <a:solidFill>
                          <a:srgbClr val="C0000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fr-FR" sz="1600" b="1">
                        <a:solidFill>
                          <a:srgbClr val="C0000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0.77</a:t>
                      </a:r>
                      <a:endParaRPr lang="fr-FR" sz="1600" b="1" dirty="0">
                        <a:solidFill>
                          <a:srgbClr val="C0000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7500</a:t>
                      </a:r>
                      <a:endParaRPr lang="fr-FR" sz="1600" b="1">
                        <a:solidFill>
                          <a:srgbClr val="C0000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fr-FR" sz="1600" b="1" dirty="0">
                        <a:solidFill>
                          <a:srgbClr val="C0000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fr-FR" sz="1600" b="1" dirty="0">
                        <a:solidFill>
                          <a:srgbClr val="C0000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600" b="1" dirty="0">
                        <a:solidFill>
                          <a:srgbClr val="C00000"/>
                        </a:solidFill>
                        <a:latin typeface="Lucida Sans Unicod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01" name="ZoneTexte 6"/>
          <p:cNvSpPr txBox="1">
            <a:spLocks noChangeArrowheads="1"/>
          </p:cNvSpPr>
          <p:nvPr/>
        </p:nvSpPr>
        <p:spPr bwMode="auto">
          <a:xfrm>
            <a:off x="611188" y="796572"/>
            <a:ext cx="53641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90525" indent="-293688" eaLnBrk="0" hangingPunct="0">
              <a:lnSpc>
                <a:spcPct val="95000"/>
              </a:lnSpc>
              <a:spcBef>
                <a:spcPct val="50000"/>
              </a:spcBef>
              <a:spcAft>
                <a:spcPts val="1288"/>
              </a:spcAft>
              <a:buClr>
                <a:srgbClr val="00653B"/>
              </a:buClr>
              <a:buSzPct val="70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fr-FR" sz="2200">
                <a:solidFill>
                  <a:srgbClr val="000000"/>
                </a:solidFill>
                <a:latin typeface="Gill Sans MT" pitchFamily="34" charset="0"/>
              </a:rPr>
              <a:t>DIAM allows to compare farming systems</a:t>
            </a: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611188" y="3786190"/>
            <a:ext cx="725646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US" b="1" dirty="0">
                <a:solidFill>
                  <a:srgbClr val="0070C0"/>
                </a:solidFill>
                <a:latin typeface="Arial" charset="0"/>
                <a:cs typeface="Arial" charset="0"/>
              </a:rPr>
              <a:t>PROD-A </a:t>
            </a:r>
            <a:r>
              <a:rPr lang="en-US" dirty="0">
                <a:latin typeface="Arial" charset="0"/>
                <a:cs typeface="Arial" charset="0"/>
              </a:rPr>
              <a:t>=&gt; A moderately productive farm for the area in term of Kg milk/cow but autonomous for its forage ; </a:t>
            </a:r>
          </a:p>
          <a:p>
            <a:pPr algn="just" eaLnBrk="0" hangingPunct="0"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en-US" b="1" dirty="0">
                <a:solidFill>
                  <a:srgbClr val="7030A0"/>
                </a:solidFill>
                <a:latin typeface="Arial" charset="0"/>
                <a:cs typeface="Arial" charset="0"/>
              </a:rPr>
              <a:t>PROD+-</a:t>
            </a:r>
            <a:r>
              <a:rPr lang="en-US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nA</a:t>
            </a:r>
            <a:r>
              <a:rPr lang="en-US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=&gt; a very productive – non autonomous farm ;</a:t>
            </a:r>
          </a:p>
          <a:p>
            <a:pPr algn="just" eaLnBrk="0" hangingPunct="0"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en-US" b="1" dirty="0">
                <a:solidFill>
                  <a:srgbClr val="C00000"/>
                </a:solidFill>
                <a:latin typeface="Arial" charset="0"/>
                <a:cs typeface="Arial" charset="0"/>
              </a:rPr>
              <a:t>EFF-A </a:t>
            </a:r>
            <a:r>
              <a:rPr lang="en-US" dirty="0">
                <a:latin typeface="Arial" charset="0"/>
                <a:cs typeface="Arial" charset="0"/>
              </a:rPr>
              <a:t>=&gt; an efficient farm (productive, autonomous, farm with a low stocking rate).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79388" y="260350"/>
            <a:ext cx="888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GB" sz="2000" b="1" kern="0" baseline="3000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Meeting of the FAO-CIHEAM</a:t>
            </a:r>
            <a:b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Mountain Pastures Network</a:t>
            </a:r>
            <a:endParaRPr lang="fr-FR" sz="2000" kern="0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68313" y="1050906"/>
          <a:ext cx="7920038" cy="1463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82"/>
                <a:gridCol w="1173339"/>
                <a:gridCol w="1173339"/>
                <a:gridCol w="1173339"/>
                <a:gridCol w="1173339"/>
              </a:tblGrid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Index</a:t>
                      </a:r>
                      <a:r>
                        <a:rPr lang="fr-FR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value (/</a:t>
                      </a:r>
                      <a:r>
                        <a:rPr lang="fr-F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10)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0-2,5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2,5-5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5-7,5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7,5-10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System balance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Forage services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 smtClean="0">
                          <a:effectLst/>
                        </a:rPr>
                        <a:t>Environmental</a:t>
                      </a:r>
                      <a:r>
                        <a:rPr lang="fr-FR" sz="1600" b="1" u="none" strike="noStrike" dirty="0" smtClean="0">
                          <a:effectLst/>
                        </a:rPr>
                        <a:t> services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 smtClean="0">
                          <a:effectLst/>
                        </a:rPr>
                        <a:t>Cheese</a:t>
                      </a:r>
                      <a:r>
                        <a:rPr lang="fr-F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600" b="1" u="none" strike="noStrike" dirty="0" err="1" smtClean="0">
                          <a:effectLst/>
                        </a:rPr>
                        <a:t>quality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Ressource </a:t>
                      </a:r>
                      <a:r>
                        <a:rPr lang="fr-FR" sz="1600" b="1" u="none" strike="noStrike" dirty="0" err="1" smtClean="0">
                          <a:effectLst/>
                        </a:rPr>
                        <a:t>valorization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95288" y="2973368"/>
          <a:ext cx="7921625" cy="1469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329"/>
                <a:gridCol w="1173574"/>
                <a:gridCol w="1173574"/>
                <a:gridCol w="1173574"/>
                <a:gridCol w="1173574"/>
              </a:tblGrid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Index</a:t>
                      </a:r>
                      <a:r>
                        <a:rPr lang="fr-FR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value (/</a:t>
                      </a:r>
                      <a:r>
                        <a:rPr lang="fr-F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10)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0-2,5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2,5-5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5-7,5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7,5-10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System balance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Forage services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</a:tr>
              <a:tr h="2497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 smtClean="0">
                          <a:effectLst/>
                        </a:rPr>
                        <a:t>Environmental</a:t>
                      </a:r>
                      <a:r>
                        <a:rPr lang="fr-FR" sz="1600" b="1" u="none" strike="noStrike" dirty="0" smtClean="0">
                          <a:effectLst/>
                        </a:rPr>
                        <a:t> services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 smtClean="0">
                          <a:effectLst/>
                        </a:rPr>
                        <a:t>Cheese</a:t>
                      </a:r>
                      <a:r>
                        <a:rPr lang="fr-F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600" b="1" u="none" strike="noStrike" dirty="0" err="1" smtClean="0">
                          <a:effectLst/>
                        </a:rPr>
                        <a:t>quality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Ressource </a:t>
                      </a:r>
                      <a:r>
                        <a:rPr lang="fr-FR" sz="1600" b="1" u="none" strike="noStrike" dirty="0" err="1" smtClean="0">
                          <a:effectLst/>
                        </a:rPr>
                        <a:t>valorization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95288" y="4867256"/>
          <a:ext cx="7921625" cy="1463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329"/>
                <a:gridCol w="1173574"/>
                <a:gridCol w="1173574"/>
                <a:gridCol w="1173574"/>
                <a:gridCol w="1173574"/>
              </a:tblGrid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Index</a:t>
                      </a:r>
                      <a:r>
                        <a:rPr lang="fr-FR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value (/</a:t>
                      </a:r>
                      <a:r>
                        <a:rPr lang="fr-F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10)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0-2,5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2,5-5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5-7,5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7,5-10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System balance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Forage services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 smtClean="0">
                          <a:effectLst/>
                        </a:rPr>
                        <a:t>Environmental</a:t>
                      </a:r>
                      <a:r>
                        <a:rPr lang="fr-FR" sz="1600" b="1" u="none" strike="noStrike" dirty="0" smtClean="0">
                          <a:effectLst/>
                        </a:rPr>
                        <a:t> services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 smtClean="0">
                          <a:effectLst/>
                        </a:rPr>
                        <a:t>Cheese</a:t>
                      </a:r>
                      <a:r>
                        <a:rPr lang="fr-F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600" b="1" u="none" strike="noStrike" dirty="0" err="1" smtClean="0">
                          <a:effectLst/>
                        </a:rPr>
                        <a:t>quality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Ressource </a:t>
                      </a:r>
                      <a:r>
                        <a:rPr lang="fr-FR" sz="1600" b="1" u="none" strike="noStrike" dirty="0" err="1" smtClean="0">
                          <a:effectLst/>
                        </a:rPr>
                        <a:t>valorization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2424" name="ZoneTexte 7"/>
          <p:cNvSpPr txBox="1">
            <a:spLocks noChangeArrowheads="1"/>
          </p:cNvSpPr>
          <p:nvPr/>
        </p:nvSpPr>
        <p:spPr bwMode="auto">
          <a:xfrm>
            <a:off x="468313" y="642918"/>
            <a:ext cx="66833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PROD-A =&gt; </a:t>
            </a:r>
            <a:r>
              <a:rPr lang="en-US" sz="2000" b="1" dirty="0">
                <a:solidFill>
                  <a:srgbClr val="0070C0"/>
                </a:solidFill>
              </a:rPr>
              <a:t>moderately productive autonomous farm 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95288" y="2586018"/>
            <a:ext cx="7075487" cy="401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7030A0"/>
                </a:solidFill>
              </a:rPr>
              <a:t>PROD +/- NA =&gt; </a:t>
            </a:r>
            <a:r>
              <a:rPr lang="en-US" sz="2000" b="1">
                <a:solidFill>
                  <a:srgbClr val="7030A0"/>
                </a:solidFill>
              </a:rPr>
              <a:t>very productive – non autonomous farm</a:t>
            </a:r>
            <a:endParaRPr lang="fr-FR" sz="2000" b="1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95288" y="4506893"/>
            <a:ext cx="34178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</a:rPr>
              <a:t>EFF-A =&gt; </a:t>
            </a:r>
            <a:r>
              <a:rPr lang="en-US" sz="2000" b="1">
                <a:solidFill>
                  <a:srgbClr val="C00000"/>
                </a:solidFill>
              </a:rPr>
              <a:t>an efficient farm </a:t>
            </a:r>
            <a:endParaRPr lang="fr-FR" sz="2000" b="1">
              <a:solidFill>
                <a:srgbClr val="C00000"/>
              </a:solidFill>
            </a:endParaRPr>
          </a:p>
        </p:txBody>
      </p:sp>
      <p:grpSp>
        <p:nvGrpSpPr>
          <p:cNvPr id="2" name="Groupe 16"/>
          <p:cNvGrpSpPr>
            <a:grpSpLocks/>
          </p:cNvGrpSpPr>
          <p:nvPr/>
        </p:nvGrpSpPr>
        <p:grpSpPr bwMode="auto">
          <a:xfrm>
            <a:off x="468313" y="1000108"/>
            <a:ext cx="4391025" cy="1873250"/>
            <a:chOff x="4283968" y="3068960"/>
            <a:chExt cx="4392488" cy="1872208"/>
          </a:xfrm>
        </p:grpSpPr>
        <p:sp>
          <p:nvSpPr>
            <p:cNvPr id="12" name="Ellipse 11"/>
            <p:cNvSpPr/>
            <p:nvPr/>
          </p:nvSpPr>
          <p:spPr>
            <a:xfrm>
              <a:off x="4283968" y="3068960"/>
              <a:ext cx="4392488" cy="18722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436" name="Rectangle 12"/>
            <p:cNvSpPr>
              <a:spLocks noChangeArrowheads="1"/>
            </p:cNvSpPr>
            <p:nvPr/>
          </p:nvSpPr>
          <p:spPr bwMode="auto">
            <a:xfrm>
              <a:off x="4499992" y="3573016"/>
              <a:ext cx="403244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0070C0"/>
                  </a:solidFill>
                </a:rPr>
                <a:t>System very balanced on all components studied &amp; a very good valorization of natural farm resources. </a:t>
              </a:r>
              <a:endParaRPr lang="fr-FR" sz="16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Groupe 13"/>
          <p:cNvGrpSpPr>
            <a:grpSpLocks/>
          </p:cNvGrpSpPr>
          <p:nvPr/>
        </p:nvGrpSpPr>
        <p:grpSpPr bwMode="auto">
          <a:xfrm>
            <a:off x="104777" y="2928934"/>
            <a:ext cx="4824413" cy="2087562"/>
            <a:chOff x="611560" y="3861048"/>
            <a:chExt cx="4824536" cy="2088232"/>
          </a:xfrm>
        </p:grpSpPr>
        <p:sp>
          <p:nvSpPr>
            <p:cNvPr id="15" name="Ellipse 14"/>
            <p:cNvSpPr/>
            <p:nvPr/>
          </p:nvSpPr>
          <p:spPr>
            <a:xfrm>
              <a:off x="611560" y="3861048"/>
              <a:ext cx="4824536" cy="20882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434" name="Rectangle 15"/>
            <p:cNvSpPr>
              <a:spLocks noChangeArrowheads="1"/>
            </p:cNvSpPr>
            <p:nvPr/>
          </p:nvSpPr>
          <p:spPr bwMode="auto">
            <a:xfrm>
              <a:off x="971600" y="4221088"/>
              <a:ext cx="4392488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7030A0"/>
                  </a:solidFill>
                </a:rPr>
                <a:t>Inconsistencies in the forage system due to a low utilization of herbage resource and large concentrate inputs, despite a good potential of its grasslands (large number of VT / high flexibility). </a:t>
              </a:r>
              <a:endParaRPr lang="fr-FR" sz="1600" b="1">
                <a:solidFill>
                  <a:srgbClr val="7030A0"/>
                </a:solidFill>
              </a:endParaRPr>
            </a:p>
          </p:txBody>
        </p:sp>
      </p:grpSp>
      <p:grpSp>
        <p:nvGrpSpPr>
          <p:cNvPr id="4" name="Groupe 17"/>
          <p:cNvGrpSpPr>
            <a:grpSpLocks/>
          </p:cNvGrpSpPr>
          <p:nvPr/>
        </p:nvGrpSpPr>
        <p:grpSpPr bwMode="auto">
          <a:xfrm>
            <a:off x="179388" y="4724400"/>
            <a:ext cx="4824412" cy="2089150"/>
            <a:chOff x="611560" y="3861048"/>
            <a:chExt cx="4824536" cy="2088232"/>
          </a:xfrm>
        </p:grpSpPr>
        <p:sp>
          <p:nvSpPr>
            <p:cNvPr id="19" name="Ellipse 18"/>
            <p:cNvSpPr/>
            <p:nvPr/>
          </p:nvSpPr>
          <p:spPr>
            <a:xfrm>
              <a:off x="611560" y="3861048"/>
              <a:ext cx="4824536" cy="20882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432" name="Rectangle 19"/>
            <p:cNvSpPr>
              <a:spLocks noChangeArrowheads="1"/>
            </p:cNvSpPr>
            <p:nvPr/>
          </p:nvSpPr>
          <p:spPr bwMode="auto">
            <a:xfrm>
              <a:off x="1043608" y="4149080"/>
              <a:ext cx="4104456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a very consistent feeding system with a very good valorization of its resources, but a quite low contribution from environmental point of view</a:t>
              </a:r>
              <a:endParaRPr lang="fr-FR" b="1">
                <a:solidFill>
                  <a:srgbClr val="C00000"/>
                </a:solidFill>
              </a:endParaRPr>
            </a:p>
          </p:txBody>
        </p:sp>
      </p:grpSp>
      <p:sp>
        <p:nvSpPr>
          <p:cNvPr id="12430" name="ZoneTexte 20"/>
          <p:cNvSpPr txBox="1">
            <a:spLocks noChangeArrowheads="1"/>
          </p:cNvSpPr>
          <p:nvPr/>
        </p:nvSpPr>
        <p:spPr bwMode="auto">
          <a:xfrm>
            <a:off x="6732588" y="6453188"/>
            <a:ext cx="2303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Farruggia et al.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79388" y="260350"/>
            <a:ext cx="888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GB" sz="2000" b="1" kern="0" baseline="3000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Meeting of the FAO-CIHEAM</a:t>
            </a:r>
            <a:b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Mountain Pastures Network</a:t>
            </a:r>
            <a:endParaRPr lang="fr-FR" sz="2000" kern="0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16" name="ZoneTexte 17"/>
          <p:cNvSpPr txBox="1">
            <a:spLocks noChangeArrowheads="1"/>
          </p:cNvSpPr>
          <p:nvPr/>
        </p:nvSpPr>
        <p:spPr bwMode="auto">
          <a:xfrm>
            <a:off x="611188" y="571480"/>
            <a:ext cx="197961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90525" indent="-293688" eaLnBrk="0" hangingPunct="0">
              <a:lnSpc>
                <a:spcPct val="95000"/>
              </a:lnSpc>
              <a:spcBef>
                <a:spcPct val="50000"/>
              </a:spcBef>
              <a:spcAft>
                <a:spcPts val="1288"/>
              </a:spcAft>
              <a:buClr>
                <a:srgbClr val="00653B"/>
              </a:buClr>
              <a:buSzPct val="70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fr-FR" sz="2200" dirty="0">
                <a:solidFill>
                  <a:srgbClr val="000000"/>
                </a:solidFill>
                <a:latin typeface="Gill Sans MT" pitchFamily="34" charset="0"/>
              </a:rPr>
              <a:t>Conclusions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42910" y="5038715"/>
            <a:ext cx="592935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en-US" dirty="0">
                <a:latin typeface="Calibri" pitchFamily="34" charset="0"/>
                <a:ea typeface="Times New Roman" pitchFamily="18" charset="0"/>
                <a:sym typeface="Wingdings"/>
              </a:rPr>
              <a:t> </a:t>
            </a:r>
            <a:r>
              <a:rPr lang="en-US" dirty="0">
                <a:latin typeface="Calibri" pitchFamily="34" charset="0"/>
                <a:ea typeface="Times New Roman" pitchFamily="18" charset="0"/>
              </a:rPr>
              <a:t>DIAM question the balances and tradeoffs within a farm and between farms within a territory. (</a:t>
            </a:r>
            <a:r>
              <a:rPr lang="en-US" dirty="0" err="1">
                <a:latin typeface="Calibri" pitchFamily="34" charset="0"/>
                <a:ea typeface="Times New Roman" pitchFamily="18" charset="0"/>
              </a:rPr>
              <a:t>ie</a:t>
            </a:r>
            <a:r>
              <a:rPr lang="en-US" dirty="0">
                <a:latin typeface="Calibri" pitchFamily="34" charset="0"/>
                <a:ea typeface="Times New Roman" pitchFamily="18" charset="0"/>
              </a:rPr>
              <a:t> PDO cheese areas).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318" name="Rectangle 18"/>
          <p:cNvSpPr>
            <a:spLocks noChangeArrowheads="1"/>
          </p:cNvSpPr>
          <p:nvPr/>
        </p:nvSpPr>
        <p:spPr bwMode="auto">
          <a:xfrm>
            <a:off x="642910" y="1928802"/>
            <a:ext cx="667228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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DIAM is a multifunctional approach of the farm feeding system. 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3319" name="Rectangle 19"/>
          <p:cNvSpPr>
            <a:spLocks noChangeArrowheads="1"/>
          </p:cNvSpPr>
          <p:nvPr/>
        </p:nvSpPr>
        <p:spPr bwMode="auto">
          <a:xfrm>
            <a:off x="642911" y="2568565"/>
            <a:ext cx="642942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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DIAM brings to the farmer thoughts on the balance between the production, environment and the product quality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3320" name="Rectangle 20"/>
          <p:cNvSpPr>
            <a:spLocks noChangeArrowheads="1"/>
          </p:cNvSpPr>
          <p:nvPr/>
        </p:nvSpPr>
        <p:spPr bwMode="auto">
          <a:xfrm>
            <a:off x="642911" y="4122727"/>
            <a:ext cx="614366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DIAM is well suited for the diagnosis of specialized dairy systems but is a little trickier to apply to mixed systems. </a:t>
            </a:r>
            <a:endParaRPr lang="fr-FR">
              <a:latin typeface="Calibri" pitchFamily="34" charset="0"/>
            </a:endParaRPr>
          </a:p>
        </p:txBody>
      </p:sp>
      <p:sp>
        <p:nvSpPr>
          <p:cNvPr id="13321" name="Rectangle 24"/>
          <p:cNvSpPr>
            <a:spLocks noChangeArrowheads="1"/>
          </p:cNvSpPr>
          <p:nvPr/>
        </p:nvSpPr>
        <p:spPr bwMode="auto">
          <a:xfrm>
            <a:off x="642910" y="3484552"/>
            <a:ext cx="466625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DIAM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could discriminate forage systems. </a:t>
            </a:r>
          </a:p>
        </p:txBody>
      </p:sp>
      <p:pic>
        <p:nvPicPr>
          <p:cNvPr id="10" name="Picture 5" descr="vachesSalers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5537" y="0"/>
            <a:ext cx="258846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1546258402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89666"/>
            <a:ext cx="2357422" cy="1768334"/>
          </a:xfrm>
          <a:prstGeom prst="rect">
            <a:avLst/>
          </a:prstGeom>
          <a:noFill/>
        </p:spPr>
      </p:pic>
      <p:pic>
        <p:nvPicPr>
          <p:cNvPr id="13" name="Picture 5" descr="lunaria_ruisseau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7994" y="1571612"/>
            <a:ext cx="17860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143248"/>
            <a:ext cx="2143108" cy="16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9388" y="4705365"/>
            <a:ext cx="13446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U:\Oasi Zegna\foto\Foto ValeGabPitta\Pioggia.jpg"/>
          <p:cNvPicPr>
            <a:picLocks noChangeAspect="1" noChangeArrowheads="1"/>
          </p:cNvPicPr>
          <p:nvPr/>
        </p:nvPicPr>
        <p:blipFill>
          <a:blip r:embed="rId2"/>
          <a:srcRect b="40671"/>
          <a:stretch>
            <a:fillRect/>
          </a:stretch>
        </p:blipFill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79388" y="260350"/>
            <a:ext cx="888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GB" sz="2000" b="1" kern="0" baseline="3000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Meeting of the FAO-CIHEAM</a:t>
            </a:r>
            <a:b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Mountain Pastures Network</a:t>
            </a:r>
            <a:endParaRPr lang="fr-FR" sz="2000" kern="0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0" name="Image 8" descr="4886_1184811662465_1293476159_30528460_6079466_n.jpg"/>
          <p:cNvPicPr>
            <a:picLocks noChangeAspect="1"/>
          </p:cNvPicPr>
          <p:nvPr/>
        </p:nvPicPr>
        <p:blipFill>
          <a:blip r:embed="rId3"/>
          <a:srcRect l="7384"/>
          <a:stretch>
            <a:fillRect/>
          </a:stretch>
        </p:blipFill>
        <p:spPr bwMode="auto">
          <a:xfrm>
            <a:off x="0" y="2178050"/>
            <a:ext cx="3167063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 9" descr="4886_1184815582563_1293476159_30528472_3487463_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8688" y="-53975"/>
            <a:ext cx="31353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age 10" descr="5123_96586603539_829138539_1874287_8371737_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53975"/>
            <a:ext cx="3068638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Image 11" descr="4886_1184471933972_1293476159_30527184_3439232_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6513" y="4546600"/>
            <a:ext cx="3455988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age 12" descr="4886_1184464413784_1293476159_30527171_6246906_n.jpg"/>
          <p:cNvPicPr>
            <a:picLocks noChangeAspect="1"/>
          </p:cNvPicPr>
          <p:nvPr/>
        </p:nvPicPr>
        <p:blipFill>
          <a:blip r:embed="rId7"/>
          <a:srcRect t="15367" b="18697"/>
          <a:stretch>
            <a:fillRect/>
          </a:stretch>
        </p:blipFill>
        <p:spPr bwMode="auto">
          <a:xfrm>
            <a:off x="2987675" y="4510088"/>
            <a:ext cx="309721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Image 13" descr="4886_1184813702516_1293476159_30528468_3869425_n.jpg"/>
          <p:cNvPicPr>
            <a:picLocks noChangeAspect="1"/>
          </p:cNvPicPr>
          <p:nvPr/>
        </p:nvPicPr>
        <p:blipFill>
          <a:blip r:embed="rId8"/>
          <a:srcRect r="12294"/>
          <a:stretch>
            <a:fillRect/>
          </a:stretch>
        </p:blipFill>
        <p:spPr bwMode="auto">
          <a:xfrm>
            <a:off x="2987675" y="2197100"/>
            <a:ext cx="30241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Image 14" descr="5123_96586653539_829138539_1874296_4104587_n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7675" y="-53975"/>
            <a:ext cx="3068638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Image 15" descr="4886_1184809742417_1293476159_30528448_3438704_n.jpg"/>
          <p:cNvPicPr>
            <a:picLocks noChangeAspect="1"/>
          </p:cNvPicPr>
          <p:nvPr/>
        </p:nvPicPr>
        <p:blipFill>
          <a:blip r:embed="rId10"/>
          <a:srcRect r="7462" b="5896"/>
          <a:stretch>
            <a:fillRect/>
          </a:stretch>
        </p:blipFill>
        <p:spPr bwMode="auto">
          <a:xfrm>
            <a:off x="6011863" y="2249488"/>
            <a:ext cx="31321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age 16" descr="5123_96586668539_829138539_1874299_1240457_n.jpg"/>
          <p:cNvPicPr>
            <a:picLocks noChangeAspect="1"/>
          </p:cNvPicPr>
          <p:nvPr/>
        </p:nvPicPr>
        <p:blipFill>
          <a:blip r:embed="rId11"/>
          <a:srcRect b="3065"/>
          <a:stretch>
            <a:fillRect/>
          </a:stretch>
        </p:blipFill>
        <p:spPr bwMode="auto">
          <a:xfrm>
            <a:off x="6011863" y="4581525"/>
            <a:ext cx="31321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ZoneTexte 20"/>
          <p:cNvSpPr txBox="1">
            <a:spLocks noChangeArrowheads="1"/>
          </p:cNvSpPr>
          <p:nvPr/>
        </p:nvSpPr>
        <p:spPr bwMode="auto">
          <a:xfrm>
            <a:off x="1692275" y="2351088"/>
            <a:ext cx="5975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dirty="0" err="1">
                <a:solidFill>
                  <a:schemeClr val="bg1"/>
                </a:solidFill>
              </a:rPr>
              <a:t>Thank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you</a:t>
            </a:r>
            <a:r>
              <a:rPr lang="fr-FR" sz="3600" dirty="0">
                <a:solidFill>
                  <a:schemeClr val="bg1"/>
                </a:solidFill>
              </a:rPr>
              <a:t> for </a:t>
            </a:r>
            <a:r>
              <a:rPr lang="fr-FR" sz="3600" dirty="0" err="1">
                <a:solidFill>
                  <a:schemeClr val="bg1"/>
                </a:solidFill>
              </a:rPr>
              <a:t>your</a:t>
            </a:r>
            <a:r>
              <a:rPr lang="fr-FR" sz="3600" dirty="0">
                <a:solidFill>
                  <a:schemeClr val="bg1"/>
                </a:solidFill>
              </a:rPr>
              <a:t> attention</a:t>
            </a: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2987675" y="6357938"/>
            <a:ext cx="2982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http://www.prairies-aoc.net</a:t>
            </a:r>
            <a:endParaRPr lang="fr-FR" sz="200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79388" y="260350"/>
            <a:ext cx="888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GB" sz="2000" b="1" kern="0" baseline="3000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Meeting of the FAO-CIHEAM</a:t>
            </a:r>
            <a:b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Mountain Pastures Network</a:t>
            </a:r>
            <a:endParaRPr lang="fr-FR" sz="2000" kern="0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93672" y="357166"/>
            <a:ext cx="2135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GB" sz="2800" dirty="0">
              <a:solidFill>
                <a:srgbClr val="808080"/>
              </a:solidFill>
              <a:cs typeface="Times New Roman" pitchFamily="18" charset="0"/>
            </a:endParaRPr>
          </a:p>
        </p:txBody>
      </p:sp>
      <p:pic>
        <p:nvPicPr>
          <p:cNvPr id="4101" name="Picture 8" descr="monts-can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7575"/>
            <a:ext cx="32146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Cantal L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92868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57158" y="1214422"/>
            <a:ext cx="4929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Grasslands and rangelands cover 50% of the arable lands in Europe (</a:t>
            </a:r>
            <a:r>
              <a:rPr lang="en-GB" dirty="0" err="1"/>
              <a:t>Eurostat</a:t>
            </a:r>
            <a:r>
              <a:rPr lang="en-GB" dirty="0"/>
              <a:t> 2009). </a:t>
            </a:r>
            <a:endParaRPr lang="fr-FR" dirty="0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357188" y="2857491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  <a:sym typeface="Wingdings 3" pitchFamily="18" charset="2"/>
              </a:rPr>
              <a:t> </a:t>
            </a:r>
            <a:r>
              <a:rPr lang="en-GB" sz="1600">
                <a:solidFill>
                  <a:srgbClr val="000000"/>
                </a:solidFill>
              </a:rPr>
              <a:t>They are major elements of most European landscapes, contributing to the regional identity. </a:t>
            </a: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357188" y="3500429"/>
            <a:ext cx="6215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  <a:sym typeface="Wingdings 3" pitchFamily="18" charset="2"/>
              </a:rPr>
              <a:t> </a:t>
            </a:r>
            <a:r>
              <a:rPr lang="en-GB" sz="1600">
                <a:solidFill>
                  <a:srgbClr val="000000"/>
                </a:solidFill>
              </a:rPr>
              <a:t>They host a tremendous diversity of plants, animals and microorganisms of functional and/or patrimonial interest</a:t>
            </a:r>
            <a:endParaRPr lang="fr-FR" sz="1600"/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357188" y="2214554"/>
            <a:ext cx="471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sym typeface="Wingdings 3" pitchFamily="18" charset="2"/>
              </a:rPr>
              <a:t> </a:t>
            </a:r>
            <a:r>
              <a:rPr lang="en-GB" sz="1600" dirty="0">
                <a:solidFill>
                  <a:srgbClr val="000000"/>
                </a:solidFill>
              </a:rPr>
              <a:t>They provide most of the energy and protein required for agricultural outputs</a:t>
            </a:r>
          </a:p>
        </p:txBody>
      </p:sp>
      <p:sp>
        <p:nvSpPr>
          <p:cNvPr id="410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1100">
                <a:solidFill>
                  <a:srgbClr val="000000"/>
                </a:solidFill>
                <a:cs typeface="Times New Roman" pitchFamily="18" charset="0"/>
              </a:rPr>
              <a:t>Consequently, grasslands are at the heart of the debates on multi-functionality (Carrère et al., 2012</a:t>
            </a:r>
            <a:r>
              <a:rPr lang="en-GB" sz="1100" baseline="30000">
                <a:solidFill>
                  <a:srgbClr val="000000"/>
                </a:solidFill>
                <a:cs typeface="Times New Roman" pitchFamily="18" charset="0"/>
                <a:hlinkClick r:id="" action="ppaction://noaction"/>
              </a:rPr>
              <a:t>[1]</a:t>
            </a:r>
            <a:r>
              <a:rPr lang="en-GB" sz="1100">
                <a:solidFill>
                  <a:srgbClr val="000000"/>
                </a:solidFill>
                <a:cs typeface="Times New Roman" pitchFamily="18" charset="0"/>
              </a:rPr>
              <a:t>).</a:t>
            </a:r>
            <a:r>
              <a:rPr lang="fr-FR" sz="600"/>
              <a:t> </a:t>
            </a:r>
            <a:endParaRPr lang="fr-FR"/>
          </a:p>
          <a:p>
            <a:pPr eaLnBrk="0" hangingPunct="0"/>
            <a:r>
              <a:rPr lang="fr-FR"/>
              <a:t/>
            </a:r>
            <a:br>
              <a:rPr lang="fr-FR"/>
            </a:br>
            <a:endParaRPr lang="fr-FR"/>
          </a:p>
        </p:txBody>
      </p:sp>
      <p:sp>
        <p:nvSpPr>
          <p:cNvPr id="4108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4067175" y="494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Grasslands are at the heart of the debates on multi-functionality (Carrère et al., 2012)</a:t>
            </a:r>
            <a:endParaRPr lang="fr-FR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6000750"/>
            <a:ext cx="1273175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5" descr="logo_CASD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0" y="5929313"/>
            <a:ext cx="7239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571875" y="6357938"/>
            <a:ext cx="2982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http://www.prairies-aoc.net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79388" y="260350"/>
            <a:ext cx="888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000" b="1" kern="0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GB" sz="2000" b="1" kern="0" baseline="30000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2000" b="1" kern="0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Meeting of the FAO-CIHEAM</a:t>
            </a:r>
            <a:br>
              <a:rPr lang="en-GB" sz="2000" b="1" kern="0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kern="0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Mountain Pastures Network</a:t>
            </a:r>
            <a:endParaRPr lang="fr-FR" sz="2000" kern="0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4" name="Picture 29"/>
          <p:cNvPicPr>
            <a:picLocks noChangeAspect="1" noChangeArrowheads="1"/>
          </p:cNvPicPr>
          <p:nvPr/>
        </p:nvPicPr>
        <p:blipFill>
          <a:blip r:embed="rId2"/>
          <a:srcRect l="18759"/>
          <a:stretch>
            <a:fillRect/>
          </a:stretch>
        </p:blipFill>
        <p:spPr bwMode="auto">
          <a:xfrm>
            <a:off x="7999413" y="2727320"/>
            <a:ext cx="1084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6363" y="2009763"/>
            <a:ext cx="1365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4" descr="vache_sal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3063" y="4429132"/>
            <a:ext cx="164306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 descr="brebis-bélier-agneaux"/>
          <p:cNvSpPr>
            <a:spLocks noChangeArrowheads="1"/>
          </p:cNvSpPr>
          <p:nvPr/>
        </p:nvSpPr>
        <p:spPr bwMode="auto">
          <a:xfrm>
            <a:off x="7143750" y="5570538"/>
            <a:ext cx="1804988" cy="1287462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128" name="Picture 4" descr="Mouton_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3063" y="1841496"/>
            <a:ext cx="125888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4988" y="2776539"/>
            <a:ext cx="13446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3514725"/>
            <a:ext cx="78263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3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1363" y="928670"/>
            <a:ext cx="11684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81" descr="zVL66maïs"/>
          <p:cNvPicPr>
            <a:picLocks noChangeAspect="1" noChangeArrowheads="1"/>
          </p:cNvPicPr>
          <p:nvPr/>
        </p:nvPicPr>
        <p:blipFill>
          <a:blip r:embed="rId10">
            <a:lum bright="-10000"/>
          </a:blip>
          <a:srcRect/>
          <a:stretch>
            <a:fillRect/>
          </a:stretch>
        </p:blipFill>
        <p:spPr bwMode="auto">
          <a:xfrm>
            <a:off x="7618413" y="-24"/>
            <a:ext cx="14779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69238" y="1071546"/>
            <a:ext cx="1222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" descr="ac_12_0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64438" y="4714884"/>
            <a:ext cx="1531937" cy="1057275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13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64400" y="3500438"/>
            <a:ext cx="192881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Rectangle 23"/>
          <p:cNvSpPr>
            <a:spLocks noChangeArrowheads="1"/>
          </p:cNvSpPr>
          <p:nvPr/>
        </p:nvSpPr>
        <p:spPr bwMode="auto">
          <a:xfrm>
            <a:off x="285750" y="714356"/>
            <a:ext cx="6357938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The emergence of new societal expectations, combined with challenges linked to global change, requires a new approach to livestock farming systems : </a:t>
            </a:r>
          </a:p>
          <a:p>
            <a:r>
              <a:rPr lang="en-GB" sz="1600">
                <a:sym typeface="Wingdings 3" pitchFamily="18" charset="2"/>
              </a:rPr>
              <a:t>	 </a:t>
            </a:r>
            <a:r>
              <a:rPr lang="en-GB" sz="1600"/>
              <a:t>production of save and genuine products, </a:t>
            </a:r>
          </a:p>
          <a:p>
            <a:r>
              <a:rPr lang="en-GB" sz="1600">
                <a:sym typeface="Wingdings 3" pitchFamily="18" charset="2"/>
              </a:rPr>
              <a:t>	 </a:t>
            </a:r>
            <a:r>
              <a:rPr lang="en-GB" sz="1600"/>
              <a:t>biodiversity conservation, </a:t>
            </a:r>
          </a:p>
          <a:p>
            <a:r>
              <a:rPr lang="en-GB" sz="1600">
                <a:sym typeface="Wingdings 3" pitchFamily="18" charset="2"/>
              </a:rPr>
              <a:t>	 </a:t>
            </a:r>
            <a:r>
              <a:rPr lang="en-GB" sz="1600"/>
              <a:t>environmentally friendly, </a:t>
            </a:r>
          </a:p>
          <a:p>
            <a:r>
              <a:rPr lang="en-GB" sz="1600">
                <a:sym typeface="Wingdings 3" pitchFamily="18" charset="2"/>
              </a:rPr>
              <a:t>	 </a:t>
            </a:r>
            <a:r>
              <a:rPr lang="en-GB" sz="1600"/>
              <a:t>support to agricultural systems (pollination, fertilisation)</a:t>
            </a:r>
          </a:p>
          <a:p>
            <a:r>
              <a:rPr lang="en-GB" sz="1600">
                <a:sym typeface="Wingdings 3" pitchFamily="18" charset="2"/>
              </a:rPr>
              <a:t>	 </a:t>
            </a:r>
            <a:r>
              <a:rPr lang="en-GB" sz="1600"/>
              <a:t>landscape production</a:t>
            </a:r>
            <a:endParaRPr lang="fr-FR" sz="1600"/>
          </a:p>
        </p:txBody>
      </p:sp>
      <p:sp>
        <p:nvSpPr>
          <p:cNvPr id="5137" name="Rectangle 25"/>
          <p:cNvSpPr>
            <a:spLocks noChangeArrowheads="1"/>
          </p:cNvSpPr>
          <p:nvPr/>
        </p:nvSpPr>
        <p:spPr bwMode="auto">
          <a:xfrm>
            <a:off x="214313" y="3071794"/>
            <a:ext cx="6215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Adopting this approach : </a:t>
            </a:r>
          </a:p>
          <a:p>
            <a:r>
              <a:rPr lang="en-GB">
                <a:sym typeface="Wingdings 3" pitchFamily="18" charset="2"/>
              </a:rPr>
              <a:t>	</a:t>
            </a:r>
            <a:r>
              <a:rPr lang="en-GB" sz="1600">
                <a:sym typeface="Wingdings 3" pitchFamily="18" charset="2"/>
              </a:rPr>
              <a:t> </a:t>
            </a:r>
            <a:r>
              <a:rPr lang="en-GB" sz="1600"/>
              <a:t>makes it possible to conciliate environmental benefits 	and production services. </a:t>
            </a:r>
          </a:p>
          <a:p>
            <a:r>
              <a:rPr lang="en-GB" sz="1600">
                <a:sym typeface="Wingdings 3" pitchFamily="18" charset="2"/>
              </a:rPr>
              <a:t>	 </a:t>
            </a:r>
            <a:r>
              <a:rPr lang="en-GB" sz="1600"/>
              <a:t>highlights the importance of complex 	vegetation 	covers and the benefits of heterogeneous vegetation</a:t>
            </a:r>
            <a:endParaRPr lang="fr-FR" sz="1600"/>
          </a:p>
        </p:txBody>
      </p:sp>
      <p:sp>
        <p:nvSpPr>
          <p:cNvPr id="5138" name="Rectangle 26"/>
          <p:cNvSpPr>
            <a:spLocks noChangeArrowheads="1"/>
          </p:cNvSpPr>
          <p:nvPr/>
        </p:nvSpPr>
        <p:spPr bwMode="auto">
          <a:xfrm>
            <a:off x="214313" y="4714856"/>
            <a:ext cx="6215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But it necessitate to have : </a:t>
            </a:r>
          </a:p>
          <a:p>
            <a:r>
              <a:rPr lang="en-GB">
                <a:sym typeface="Wingdings 3" pitchFamily="18" charset="2"/>
              </a:rPr>
              <a:t>	</a:t>
            </a:r>
            <a:r>
              <a:rPr lang="en-GB" sz="1600">
                <a:sym typeface="Wingdings 3" pitchFamily="18" charset="2"/>
              </a:rPr>
              <a:t> </a:t>
            </a:r>
            <a:r>
              <a:rPr lang="en-US" sz="1600"/>
              <a:t>a better evaluation of grasslands potentialities 	(</a:t>
            </a:r>
            <a:r>
              <a:rPr lang="en-US" sz="1600" b="1">
                <a:solidFill>
                  <a:srgbClr val="0070C0"/>
                </a:solidFill>
              </a:rPr>
              <a:t>typology tool</a:t>
            </a:r>
            <a:r>
              <a:rPr lang="en-US" sz="1600"/>
              <a:t>)</a:t>
            </a:r>
          </a:p>
          <a:p>
            <a:r>
              <a:rPr lang="en-GB" sz="1600">
                <a:sym typeface="Wingdings 3" pitchFamily="18" charset="2"/>
              </a:rPr>
              <a:t>	 multi criteria tool to assess the system coherence 	(</a:t>
            </a:r>
            <a:r>
              <a:rPr lang="en-GB" sz="1600" b="1">
                <a:solidFill>
                  <a:srgbClr val="0070C0"/>
                </a:solidFill>
                <a:sym typeface="Wingdings 3" pitchFamily="18" charset="2"/>
              </a:rPr>
              <a:t>diagnosis tool</a:t>
            </a:r>
            <a:r>
              <a:rPr lang="en-GB" sz="1600">
                <a:sym typeface="Wingdings 3" pitchFamily="18" charset="2"/>
              </a:rPr>
              <a:t>).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79388" y="260350"/>
            <a:ext cx="888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GB" sz="2000" b="1" kern="0" baseline="3000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Meeting of the FAO-CIHEAM</a:t>
            </a:r>
            <a:b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Mountain Pastures Network</a:t>
            </a:r>
            <a:endParaRPr lang="fr-FR" sz="2000" kern="0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5750" y="571480"/>
            <a:ext cx="6715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0525" indent="-293688">
              <a:lnSpc>
                <a:spcPct val="95000"/>
              </a:lnSpc>
              <a:spcBef>
                <a:spcPct val="50000"/>
              </a:spcBef>
              <a:spcAft>
                <a:spcPts val="1288"/>
              </a:spcAft>
              <a:buClr>
                <a:srgbClr val="00653B"/>
              </a:buClr>
              <a:buSzPct val="70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200" dirty="0">
                <a:solidFill>
                  <a:srgbClr val="000000"/>
                </a:solidFill>
                <a:latin typeface="Gill Sans MT" pitchFamily="34" charset="0"/>
              </a:rPr>
              <a:t>The program “grassland and PDO” is a project involving </a:t>
            </a:r>
            <a:r>
              <a:rPr lang="en-US" sz="2200" dirty="0">
                <a:solidFill>
                  <a:srgbClr val="000000"/>
                </a:solidFill>
                <a:latin typeface="Gill Sans MT" pitchFamily="34" charset="0"/>
              </a:rPr>
              <a:t>14 research, extension and education partners.</a:t>
            </a:r>
            <a:endParaRPr lang="en-GB" sz="22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2"/>
          <a:srcRect l="1828" t="18571" b="3673"/>
          <a:stretch>
            <a:fillRect/>
          </a:stretch>
        </p:blipFill>
        <p:spPr bwMode="auto">
          <a:xfrm>
            <a:off x="6858000" y="285728"/>
            <a:ext cx="2243138" cy="109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0" descr="carte_france"/>
          <p:cNvPicPr>
            <a:picLocks noChangeAspect="1" noChangeArrowheads="1"/>
          </p:cNvPicPr>
          <p:nvPr/>
        </p:nvPicPr>
        <p:blipFill>
          <a:blip r:embed="rId3"/>
          <a:srcRect b="6700"/>
          <a:stretch>
            <a:fillRect/>
          </a:stretch>
        </p:blipFill>
        <p:spPr bwMode="auto">
          <a:xfrm>
            <a:off x="6083329" y="1571612"/>
            <a:ext cx="25606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28625" y="1738293"/>
            <a:ext cx="52974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spcAft>
                <a:spcPts val="1288"/>
              </a:spcAft>
              <a:buClr>
                <a:srgbClr val="00653B"/>
              </a:buClr>
              <a:buSzPct val="70000"/>
              <a:buFont typeface="Wingdings" pitchFamily="2" charset="2"/>
              <a:buChar char=""/>
            </a:pPr>
            <a:r>
              <a:rPr lang="en-GB" sz="2200">
                <a:solidFill>
                  <a:srgbClr val="000000"/>
                </a:solidFill>
                <a:latin typeface="Gill Sans MT" pitchFamily="34" charset="0"/>
              </a:rPr>
              <a:t> Area and Process of the study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0034" y="2357430"/>
            <a:ext cx="358616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95000"/>
              </a:lnSpc>
              <a:spcBef>
                <a:spcPct val="20000"/>
              </a:spcBef>
              <a:spcAft>
                <a:spcPts val="550"/>
              </a:spcAft>
              <a:buClr>
                <a:srgbClr val="00A668"/>
              </a:buClr>
            </a:pPr>
            <a:r>
              <a:rPr lang="en-GB" sz="1600" dirty="0">
                <a:solidFill>
                  <a:srgbClr val="000000"/>
                </a:solidFill>
                <a:latin typeface="Trebuchet MS" pitchFamily="34" charset="0"/>
                <a:sym typeface="Wingdings 3" pitchFamily="18" charset="2"/>
              </a:rPr>
              <a:t> </a:t>
            </a:r>
            <a:r>
              <a:rPr lang="en-GB" sz="1600" dirty="0">
                <a:solidFill>
                  <a:srgbClr val="000000"/>
                </a:solidFill>
                <a:latin typeface="Trebuchet MS" pitchFamily="34" charset="0"/>
              </a:rPr>
              <a:t>Massif Central – (upland area)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00063" y="2741614"/>
            <a:ext cx="4786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rebuchet MS" pitchFamily="34" charset="0"/>
                <a:sym typeface="Wingdings 3" pitchFamily="18" charset="2"/>
              </a:rPr>
              <a:t> 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A network of 75 plots from 15 farms covering the range of environmental and management conditions of PDO areas in the Massif central</a:t>
            </a:r>
            <a:r>
              <a:rPr lang="en-GB" sz="1600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000375" y="3929063"/>
            <a:ext cx="36433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95000"/>
              </a:lnSpc>
              <a:spcBef>
                <a:spcPct val="20000"/>
              </a:spcBef>
              <a:spcAft>
                <a:spcPts val="550"/>
              </a:spcAft>
              <a:buClr>
                <a:srgbClr val="00A668"/>
              </a:buClr>
            </a:pPr>
            <a:r>
              <a:rPr lang="en-GB" sz="1600">
                <a:solidFill>
                  <a:srgbClr val="000000"/>
                </a:solidFill>
                <a:latin typeface="Trebuchet MS" pitchFamily="34" charset="0"/>
                <a:sym typeface="Wingdings 3" pitchFamily="18" charset="2"/>
              </a:rPr>
              <a:t> </a:t>
            </a:r>
            <a:r>
              <a:rPr lang="en-GB" sz="1600">
                <a:solidFill>
                  <a:srgbClr val="000000"/>
                </a:solidFill>
                <a:latin typeface="Trebuchet MS" pitchFamily="34" charset="0"/>
              </a:rPr>
              <a:t>Survey identifying farmers’ practises (cutting, grazing, fertilization)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000375" y="4703763"/>
            <a:ext cx="3429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95000"/>
              </a:lnSpc>
              <a:spcBef>
                <a:spcPct val="20000"/>
              </a:spcBef>
              <a:spcAft>
                <a:spcPts val="550"/>
              </a:spcAft>
              <a:buClr>
                <a:srgbClr val="00A668"/>
              </a:buClr>
            </a:pPr>
            <a:r>
              <a:rPr lang="en-GB" sz="1600">
                <a:solidFill>
                  <a:srgbClr val="000000"/>
                </a:solidFill>
                <a:latin typeface="Trebuchet MS" pitchFamily="34" charset="0"/>
                <a:sym typeface="Wingdings 3" pitchFamily="18" charset="2"/>
              </a:rPr>
              <a:t> </a:t>
            </a:r>
            <a:r>
              <a:rPr lang="en-GB" sz="1600">
                <a:solidFill>
                  <a:srgbClr val="000000"/>
                </a:solidFill>
                <a:latin typeface="Trebuchet MS" pitchFamily="34" charset="0"/>
              </a:rPr>
              <a:t>Botanic composition to assess the vegetation diversity of the plots (phytosociology). </a:t>
            </a:r>
          </a:p>
        </p:txBody>
      </p:sp>
      <p:sp>
        <p:nvSpPr>
          <p:cNvPr id="6157" name="Rectangle 30"/>
          <p:cNvSpPr>
            <a:spLocks noChangeArrowheads="1"/>
          </p:cNvSpPr>
          <p:nvPr/>
        </p:nvSpPr>
        <p:spPr bwMode="auto">
          <a:xfrm>
            <a:off x="714375" y="6021388"/>
            <a:ext cx="578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Trebuchet MS" pitchFamily="34" charset="0"/>
                <a:sym typeface="Wingdings 3" pitchFamily="18" charset="2"/>
              </a:rPr>
              <a:t> </a:t>
            </a:r>
            <a:r>
              <a:rPr lang="fr-FR" sz="1600">
                <a:solidFill>
                  <a:srgbClr val="000000"/>
                </a:solidFill>
                <a:latin typeface="Trebuchet MS" pitchFamily="34" charset="0"/>
              </a:rPr>
              <a:t>Agronomic measurements (production </a:t>
            </a:r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and nutritive values) at four times </a:t>
            </a:r>
            <a:r>
              <a:rPr lang="fr-FR" sz="1600">
                <a:solidFill>
                  <a:srgbClr val="000000"/>
                </a:solidFill>
                <a:latin typeface="Trebuchet MS" pitchFamily="34" charset="0"/>
              </a:rPr>
              <a:t>during grazing season</a:t>
            </a:r>
            <a:endParaRPr lang="en-GB" sz="1600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357938" y="4141809"/>
            <a:ext cx="2571750" cy="2430463"/>
            <a:chOff x="4128" y="1383"/>
            <a:chExt cx="2086" cy="2035"/>
          </a:xfrm>
        </p:grpSpPr>
        <p:pic>
          <p:nvPicPr>
            <p:cNvPr id="6160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8" y="1383"/>
              <a:ext cx="2086" cy="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Oval 9"/>
            <p:cNvSpPr>
              <a:spLocks noChangeArrowheads="1"/>
            </p:cNvSpPr>
            <p:nvPr/>
          </p:nvSpPr>
          <p:spPr bwMode="auto">
            <a:xfrm>
              <a:off x="4989" y="2925"/>
              <a:ext cx="91" cy="91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2" name="Oval 10"/>
            <p:cNvSpPr>
              <a:spLocks noChangeArrowheads="1"/>
            </p:cNvSpPr>
            <p:nvPr/>
          </p:nvSpPr>
          <p:spPr bwMode="auto">
            <a:xfrm>
              <a:off x="5035" y="3016"/>
              <a:ext cx="91" cy="91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3" name="Oval 13"/>
            <p:cNvSpPr>
              <a:spLocks noChangeArrowheads="1"/>
            </p:cNvSpPr>
            <p:nvPr/>
          </p:nvSpPr>
          <p:spPr bwMode="auto">
            <a:xfrm>
              <a:off x="5125" y="3061"/>
              <a:ext cx="91" cy="91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4" name="Oval 15"/>
            <p:cNvSpPr>
              <a:spLocks noChangeArrowheads="1"/>
            </p:cNvSpPr>
            <p:nvPr/>
          </p:nvSpPr>
          <p:spPr bwMode="auto">
            <a:xfrm>
              <a:off x="5216" y="2789"/>
              <a:ext cx="91" cy="91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5" name="Oval 16"/>
            <p:cNvSpPr>
              <a:spLocks noChangeArrowheads="1"/>
            </p:cNvSpPr>
            <p:nvPr/>
          </p:nvSpPr>
          <p:spPr bwMode="auto">
            <a:xfrm>
              <a:off x="5307" y="2744"/>
              <a:ext cx="91" cy="91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6" name="Oval 17"/>
            <p:cNvSpPr>
              <a:spLocks noChangeArrowheads="1"/>
            </p:cNvSpPr>
            <p:nvPr/>
          </p:nvSpPr>
          <p:spPr bwMode="auto">
            <a:xfrm>
              <a:off x="4717" y="2562"/>
              <a:ext cx="91" cy="91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7" name="Oval 18"/>
            <p:cNvSpPr>
              <a:spLocks noChangeArrowheads="1"/>
            </p:cNvSpPr>
            <p:nvPr/>
          </p:nvSpPr>
          <p:spPr bwMode="auto">
            <a:xfrm>
              <a:off x="4944" y="2517"/>
              <a:ext cx="91" cy="91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8" name="Oval 19"/>
            <p:cNvSpPr>
              <a:spLocks noChangeArrowheads="1"/>
            </p:cNvSpPr>
            <p:nvPr/>
          </p:nvSpPr>
          <p:spPr bwMode="auto">
            <a:xfrm>
              <a:off x="4627" y="2789"/>
              <a:ext cx="91" cy="91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9" name="Oval 20"/>
            <p:cNvSpPr>
              <a:spLocks noChangeArrowheads="1"/>
            </p:cNvSpPr>
            <p:nvPr/>
          </p:nvSpPr>
          <p:spPr bwMode="auto">
            <a:xfrm>
              <a:off x="4717" y="2971"/>
              <a:ext cx="91" cy="91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70" name="Oval 21"/>
            <p:cNvSpPr>
              <a:spLocks noChangeArrowheads="1"/>
            </p:cNvSpPr>
            <p:nvPr/>
          </p:nvSpPr>
          <p:spPr bwMode="auto">
            <a:xfrm>
              <a:off x="5080" y="2699"/>
              <a:ext cx="91" cy="91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31" name="Image 30" descr="CIMG119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22700"/>
            <a:ext cx="28622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28" grpId="0"/>
      <p:bldP spid="29" grpId="0"/>
      <p:bldP spid="30" grpId="0"/>
      <p:bldP spid="61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79388" y="260350"/>
            <a:ext cx="888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GB" sz="2000" b="1" kern="0" baseline="3000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Meeting of the FAO-CIHEAM</a:t>
            </a:r>
            <a:b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Mountain Pastures Network</a:t>
            </a:r>
            <a:endParaRPr lang="fr-FR" sz="2000" kern="0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5214938" y="1142980"/>
            <a:ext cx="3071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 typology to characterize grasslands in uplands dairy farms</a:t>
            </a:r>
            <a:endParaRPr lang="en-GB" b="1">
              <a:latin typeface="Tahoma" pitchFamily="34" charset="0"/>
            </a:endParaRP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4113213" y="3148013"/>
            <a:ext cx="4959350" cy="3424237"/>
            <a:chOff x="4149725" y="1485900"/>
            <a:chExt cx="4959350" cy="3424238"/>
          </a:xfrm>
        </p:grpSpPr>
        <p:sp>
          <p:nvSpPr>
            <p:cNvPr id="10" name="Ellipse 9"/>
            <p:cNvSpPr/>
            <p:nvPr/>
          </p:nvSpPr>
          <p:spPr>
            <a:xfrm>
              <a:off x="4860032" y="3215138"/>
              <a:ext cx="3384376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shade val="67500"/>
                    <a:satMod val="115000"/>
                    <a:alpha val="2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751424" y="2492896"/>
              <a:ext cx="1584176" cy="72008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shade val="67500"/>
                    <a:satMod val="115000"/>
                    <a:alpha val="2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019925" y="1485900"/>
              <a:ext cx="1655762" cy="86518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4500562" y="1558925"/>
              <a:ext cx="1584325" cy="71913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189" name="Rectangle 9"/>
            <p:cNvSpPr>
              <a:spLocks noChangeArrowheads="1"/>
            </p:cNvSpPr>
            <p:nvPr/>
          </p:nvSpPr>
          <p:spPr bwMode="auto">
            <a:xfrm>
              <a:off x="4554538" y="1703388"/>
              <a:ext cx="15176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Tahoma" pitchFamily="34" charset="0"/>
                  <a:cs typeface="Tahoma" pitchFamily="34" charset="0"/>
                </a:rPr>
                <a:t>environment </a:t>
              </a:r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90" name="Rectangle 10"/>
            <p:cNvSpPr>
              <a:spLocks noChangeArrowheads="1"/>
            </p:cNvSpPr>
            <p:nvPr/>
          </p:nvSpPr>
          <p:spPr bwMode="auto">
            <a:xfrm>
              <a:off x="7075488" y="1600200"/>
              <a:ext cx="1528762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latin typeface="Tahoma" pitchFamily="34" charset="0"/>
                  <a:cs typeface="Tahoma" pitchFamily="34" charset="0"/>
                </a:rPr>
                <a:t>management conditions </a:t>
              </a:r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91" name="Rectangle 11"/>
            <p:cNvSpPr>
              <a:spLocks noChangeArrowheads="1"/>
            </p:cNvSpPr>
            <p:nvPr/>
          </p:nvSpPr>
          <p:spPr bwMode="auto">
            <a:xfrm>
              <a:off x="5664200" y="2495550"/>
              <a:ext cx="177641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latin typeface="Tahoma" pitchFamily="34" charset="0"/>
                  <a:cs typeface="Tahoma" pitchFamily="34" charset="0"/>
                </a:rPr>
                <a:t>vegetation composition</a:t>
              </a:r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92" name="Rectangle 12"/>
            <p:cNvSpPr>
              <a:spLocks noChangeArrowheads="1"/>
            </p:cNvSpPr>
            <p:nvPr/>
          </p:nvSpPr>
          <p:spPr bwMode="auto">
            <a:xfrm>
              <a:off x="4859338" y="3070225"/>
              <a:ext cx="338455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latin typeface="Tahoma" pitchFamily="34" charset="0"/>
                  <a:cs typeface="Tahoma" pitchFamily="34" charset="0"/>
                </a:rPr>
                <a:t>+</a:t>
              </a:r>
            </a:p>
            <a:p>
              <a:pPr algn="ctr"/>
              <a:r>
                <a:rPr lang="en-GB">
                  <a:latin typeface="Tahoma" pitchFamily="34" charset="0"/>
                  <a:cs typeface="Tahoma" pitchFamily="34" charset="0"/>
                </a:rPr>
                <a:t>dynamics of herbage biomass and quality during the season</a:t>
              </a:r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9" name="Connecteur en arc 16"/>
            <p:cNvCxnSpPr>
              <a:stCxn id="14" idx="6"/>
              <a:endCxn id="7191" idx="0"/>
            </p:cNvCxnSpPr>
            <p:nvPr/>
          </p:nvCxnSpPr>
          <p:spPr>
            <a:xfrm>
              <a:off x="6084887" y="1919287"/>
              <a:ext cx="466725" cy="576263"/>
            </a:xfrm>
            <a:prstGeom prst="curvedConnector2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en arc 16"/>
            <p:cNvCxnSpPr>
              <a:stCxn id="13" idx="2"/>
              <a:endCxn id="7191" idx="0"/>
            </p:cNvCxnSpPr>
            <p:nvPr/>
          </p:nvCxnSpPr>
          <p:spPr>
            <a:xfrm rot="10800000" flipV="1">
              <a:off x="6551612" y="1919287"/>
              <a:ext cx="468313" cy="576263"/>
            </a:xfrm>
            <a:prstGeom prst="curvedConnector2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Rectangle 22"/>
            <p:cNvSpPr>
              <a:spLocks noChangeArrowheads="1"/>
            </p:cNvSpPr>
            <p:nvPr/>
          </p:nvSpPr>
          <p:spPr bwMode="auto">
            <a:xfrm>
              <a:off x="4149725" y="4264025"/>
              <a:ext cx="16557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latin typeface="Tahoma" pitchFamily="34" charset="0"/>
                  <a:cs typeface="Tahoma" pitchFamily="34" charset="0"/>
                </a:rPr>
                <a:t>agricultural potentials</a:t>
              </a:r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96" name="Rectangle 23"/>
            <p:cNvSpPr>
              <a:spLocks noChangeArrowheads="1"/>
            </p:cNvSpPr>
            <p:nvPr/>
          </p:nvSpPr>
          <p:spPr bwMode="auto">
            <a:xfrm>
              <a:off x="5908675" y="4264025"/>
              <a:ext cx="18002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latin typeface="Tahoma" pitchFamily="34" charset="0"/>
                  <a:cs typeface="Tahoma" pitchFamily="34" charset="0"/>
                </a:rPr>
                <a:t>environmental potentials </a:t>
              </a:r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97" name="Rectangle 24"/>
            <p:cNvSpPr>
              <a:spLocks noChangeArrowheads="1"/>
            </p:cNvSpPr>
            <p:nvPr/>
          </p:nvSpPr>
          <p:spPr bwMode="auto">
            <a:xfrm>
              <a:off x="7885113" y="4264025"/>
              <a:ext cx="1223962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latin typeface="Tahoma" pitchFamily="34" charset="0"/>
                  <a:cs typeface="Tahoma" pitchFamily="34" charset="0"/>
                </a:rPr>
                <a:t>quality of cheeses</a:t>
              </a:r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7496175" y="4656138"/>
              <a:ext cx="53181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5535612" y="4635501"/>
              <a:ext cx="531813" cy="1587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4" name="Picture 11" descr="752958572_c6e46e6acf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714875"/>
            <a:ext cx="24082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lèche droite 25"/>
          <p:cNvSpPr/>
          <p:nvPr/>
        </p:nvSpPr>
        <p:spPr>
          <a:xfrm>
            <a:off x="4286250" y="1500168"/>
            <a:ext cx="571500" cy="50006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28"/>
          <p:cNvGrpSpPr>
            <a:grpSpLocks/>
          </p:cNvGrpSpPr>
          <p:nvPr/>
        </p:nvGrpSpPr>
        <p:grpSpPr bwMode="auto">
          <a:xfrm>
            <a:off x="214313" y="642918"/>
            <a:ext cx="4357687" cy="2312987"/>
            <a:chOff x="214313" y="1214438"/>
            <a:chExt cx="4357687" cy="2312987"/>
          </a:xfrm>
        </p:grpSpPr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214313" y="1357313"/>
              <a:ext cx="3929062" cy="217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1) How to deal with the great diversity of grasslands in uplands dairy farms?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2) How to characterize grasslands, especially concerning the agronomic, environmental potentials and quality of cheeses?</a:t>
              </a:r>
            </a:p>
          </p:txBody>
        </p:sp>
        <p:sp>
          <p:nvSpPr>
            <p:cNvPr id="27" name="Accolade fermante 26"/>
            <p:cNvSpPr/>
            <p:nvPr/>
          </p:nvSpPr>
          <p:spPr>
            <a:xfrm>
              <a:off x="4000500" y="1214438"/>
              <a:ext cx="571500" cy="2214562"/>
            </a:xfrm>
            <a:prstGeom prst="rightBrac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7177" name="Picture 10" descr="selection_paysages (7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143375"/>
            <a:ext cx="180022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" descr="Prairies-détail-orch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17065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79388" y="260350"/>
            <a:ext cx="888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GB" sz="2000" b="1" kern="0" baseline="3000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Meeting of the FAO-CIHEAM</a:t>
            </a:r>
            <a:b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Mountain Pastures Network</a:t>
            </a:r>
            <a:endParaRPr lang="fr-FR" sz="2000" kern="0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196" name="Groupe 9"/>
          <p:cNvGrpSpPr>
            <a:grpSpLocks/>
          </p:cNvGrpSpPr>
          <p:nvPr/>
        </p:nvGrpSpPr>
        <p:grpSpPr bwMode="auto">
          <a:xfrm>
            <a:off x="214313" y="1000125"/>
            <a:ext cx="5357812" cy="5589588"/>
            <a:chOff x="214282" y="1000108"/>
            <a:chExt cx="5357850" cy="5588812"/>
          </a:xfrm>
        </p:grpSpPr>
        <p:pic>
          <p:nvPicPr>
            <p:cNvPr id="8230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285992"/>
              <a:ext cx="2088279" cy="2684611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8231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3857628"/>
              <a:ext cx="2020218" cy="2731292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8232" name="ZoneTexte 8"/>
            <p:cNvSpPr txBox="1">
              <a:spLocks noChangeArrowheads="1"/>
            </p:cNvSpPr>
            <p:nvPr/>
          </p:nvSpPr>
          <p:spPr bwMode="auto">
            <a:xfrm>
              <a:off x="428596" y="1000108"/>
              <a:ext cx="5143536" cy="1048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spcAft>
                  <a:spcPts val="1288"/>
                </a:spcAft>
                <a:buClr>
                  <a:srgbClr val="00653B"/>
                </a:buClr>
                <a:buSzPct val="70000"/>
                <a:buFont typeface="Wingdings" pitchFamily="2" charset="2"/>
                <a:buChar char=""/>
              </a:pPr>
              <a:r>
                <a:rPr lang="fr-FR" sz="2200">
                  <a:solidFill>
                    <a:srgbClr val="000000"/>
                  </a:solidFill>
                  <a:latin typeface="Gill Sans MT" pitchFamily="34" charset="0"/>
                </a:rPr>
                <a:t> 23 vegetation types (VT) were organized by hierarchical approach considering altitude, practice, soil moisture and fertility. </a:t>
              </a:r>
            </a:p>
          </p:txBody>
        </p:sp>
      </p:grpSp>
      <p:grpSp>
        <p:nvGrpSpPr>
          <p:cNvPr id="3" name="Groupe 44"/>
          <p:cNvGrpSpPr>
            <a:grpSpLocks/>
          </p:cNvGrpSpPr>
          <p:nvPr/>
        </p:nvGrpSpPr>
        <p:grpSpPr bwMode="auto">
          <a:xfrm>
            <a:off x="3000375" y="1071563"/>
            <a:ext cx="5776913" cy="2390775"/>
            <a:chOff x="3000364" y="1071546"/>
            <a:chExt cx="5776968" cy="2390491"/>
          </a:xfrm>
        </p:grpSpPr>
        <p:sp>
          <p:nvSpPr>
            <p:cNvPr id="8224" name="ZoneTexte 11"/>
            <p:cNvSpPr txBox="1">
              <a:spLocks noChangeArrowheads="1"/>
            </p:cNvSpPr>
            <p:nvPr/>
          </p:nvSpPr>
          <p:spPr bwMode="auto">
            <a:xfrm>
              <a:off x="3000364" y="2643182"/>
              <a:ext cx="335758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Each index card of a VT describes</a:t>
              </a:r>
            </a:p>
          </p:txBody>
        </p:sp>
        <p:grpSp>
          <p:nvGrpSpPr>
            <p:cNvPr id="8225" name="Groupe 17"/>
            <p:cNvGrpSpPr>
              <a:grpSpLocks/>
            </p:cNvGrpSpPr>
            <p:nvPr/>
          </p:nvGrpSpPr>
          <p:grpSpPr bwMode="auto">
            <a:xfrm>
              <a:off x="6429388" y="1071546"/>
              <a:ext cx="2347944" cy="2390491"/>
              <a:chOff x="4500562" y="3857628"/>
              <a:chExt cx="2347944" cy="2390491"/>
            </a:xfrm>
          </p:grpSpPr>
          <p:sp>
            <p:nvSpPr>
              <p:cNvPr id="8226" name="ZoneTexte 44"/>
              <p:cNvSpPr txBox="1">
                <a:spLocks noChangeArrowheads="1"/>
              </p:cNvSpPr>
              <p:nvPr/>
            </p:nvSpPr>
            <p:spPr bwMode="auto">
              <a:xfrm>
                <a:off x="4500562" y="3857628"/>
                <a:ext cx="2324100" cy="338554"/>
              </a:xfrm>
              <a:prstGeom prst="rect">
                <a:avLst/>
              </a:prstGeom>
              <a:solidFill>
                <a:srgbClr val="00B64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1600">
                    <a:solidFill>
                      <a:schemeClr val="bg1"/>
                    </a:solidFill>
                    <a:latin typeface="Trebuchet MS" pitchFamily="34" charset="0"/>
                  </a:rPr>
                  <a:t>Botanical composition</a:t>
                </a:r>
              </a:p>
            </p:txBody>
          </p:sp>
          <p:pic>
            <p:nvPicPr>
              <p:cNvPr id="8227" name="Picture 2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02181" y="4173552"/>
                <a:ext cx="2346325" cy="132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8" name="ZoneTexte 19"/>
              <p:cNvSpPr txBox="1">
                <a:spLocks noChangeArrowheads="1"/>
              </p:cNvSpPr>
              <p:nvPr/>
            </p:nvSpPr>
            <p:spPr bwMode="auto">
              <a:xfrm>
                <a:off x="4572000" y="5500702"/>
                <a:ext cx="2071687" cy="276999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200">
                    <a:solidFill>
                      <a:schemeClr val="bg1"/>
                    </a:solidFill>
                  </a:rPr>
                  <a:t>Dominant species</a:t>
                </a:r>
              </a:p>
            </p:txBody>
          </p:sp>
          <p:sp>
            <p:nvSpPr>
              <p:cNvPr id="8229" name="ZoneTexte 20"/>
              <p:cNvSpPr txBox="1">
                <a:spLocks noChangeArrowheads="1"/>
              </p:cNvSpPr>
              <p:nvPr/>
            </p:nvSpPr>
            <p:spPr bwMode="auto">
              <a:xfrm>
                <a:off x="4572000" y="5786454"/>
                <a:ext cx="2031656" cy="461665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200">
                    <a:solidFill>
                      <a:schemeClr val="bg1"/>
                    </a:solidFill>
                  </a:rPr>
                  <a:t>Indicator species practice or environment.</a:t>
                </a:r>
              </a:p>
            </p:txBody>
          </p:sp>
        </p:grpSp>
      </p:grpSp>
      <p:grpSp>
        <p:nvGrpSpPr>
          <p:cNvPr id="5" name="Groupe 31"/>
          <p:cNvGrpSpPr>
            <a:grpSpLocks/>
          </p:cNvGrpSpPr>
          <p:nvPr/>
        </p:nvGrpSpPr>
        <p:grpSpPr bwMode="auto">
          <a:xfrm>
            <a:off x="4429125" y="2455863"/>
            <a:ext cx="4500563" cy="4286250"/>
            <a:chOff x="4429124" y="2357430"/>
            <a:chExt cx="4500594" cy="4286280"/>
          </a:xfrm>
        </p:grpSpPr>
        <p:sp>
          <p:nvSpPr>
            <p:cNvPr id="33" name="Rectangle 32"/>
            <p:cNvSpPr/>
            <p:nvPr/>
          </p:nvSpPr>
          <p:spPr>
            <a:xfrm>
              <a:off x="4429124" y="2357430"/>
              <a:ext cx="4500594" cy="42862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4500562" y="2401234"/>
              <a:ext cx="4429156" cy="4171038"/>
              <a:chOff x="-32" y="2357430"/>
              <a:chExt cx="4429156" cy="4171038"/>
            </a:xfrm>
            <a:solidFill>
              <a:schemeClr val="bg1"/>
            </a:solidFill>
          </p:grpSpPr>
          <p:pic>
            <p:nvPicPr>
              <p:cNvPr id="35" name="Picture 1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217" t="20667" r="53802" b="24098"/>
              <a:stretch>
                <a:fillRect/>
              </a:stretch>
            </p:blipFill>
            <p:spPr bwMode="auto">
              <a:xfrm>
                <a:off x="0" y="2786058"/>
                <a:ext cx="2428875" cy="15001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14414" y="3000372"/>
                <a:ext cx="3000375" cy="218285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ZoneTexte 36"/>
              <p:cNvSpPr txBox="1"/>
              <p:nvPr/>
            </p:nvSpPr>
            <p:spPr>
              <a:xfrm>
                <a:off x="214282" y="2357430"/>
                <a:ext cx="4214842" cy="36933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dirty="0" err="1">
                    <a:latin typeface="Arial" charset="0"/>
                    <a:cs typeface="Arial" charset="0"/>
                  </a:rPr>
                  <a:t>Agronomic</a:t>
                </a:r>
                <a:r>
                  <a:rPr lang="fr-FR" dirty="0">
                    <a:latin typeface="Arial" charset="0"/>
                    <a:cs typeface="Arial" charset="0"/>
                  </a:rPr>
                  <a:t> </a:t>
                </a:r>
                <a:r>
                  <a:rPr lang="fr-FR" dirty="0" err="1">
                    <a:latin typeface="Arial" charset="0"/>
                    <a:cs typeface="Arial" charset="0"/>
                  </a:rPr>
                  <a:t>Potential</a:t>
                </a:r>
                <a:r>
                  <a:rPr lang="fr-FR" dirty="0">
                    <a:latin typeface="Arial" charset="0"/>
                    <a:cs typeface="Arial" charset="0"/>
                  </a:rPr>
                  <a:t> </a:t>
                </a:r>
                <a:r>
                  <a:rPr lang="fr-FR" sz="1400" dirty="0">
                    <a:latin typeface="Arial" charset="0"/>
                    <a:cs typeface="Arial" charset="0"/>
                  </a:rPr>
                  <a:t>(</a:t>
                </a:r>
                <a:r>
                  <a:rPr lang="fr-FR" sz="1400" dirty="0" err="1">
                    <a:latin typeface="Arial" charset="0"/>
                    <a:cs typeface="Arial" charset="0"/>
                  </a:rPr>
                  <a:t>quantity</a:t>
                </a:r>
                <a:r>
                  <a:rPr lang="fr-FR" sz="1400" dirty="0">
                    <a:latin typeface="Arial" charset="0"/>
                    <a:cs typeface="Arial" charset="0"/>
                  </a:rPr>
                  <a:t> and </a:t>
                </a:r>
                <a:r>
                  <a:rPr lang="fr-FR" sz="1400" dirty="0" err="1">
                    <a:latin typeface="Arial" charset="0"/>
                    <a:cs typeface="Arial" charset="0"/>
                  </a:rPr>
                  <a:t>quality</a:t>
                </a:r>
                <a:r>
                  <a:rPr lang="fr-FR" sz="1400" dirty="0">
                    <a:latin typeface="Arial" charset="0"/>
                    <a:cs typeface="Arial" charset="0"/>
                  </a:rPr>
                  <a:t>)</a:t>
                </a:r>
              </a:p>
            </p:txBody>
          </p:sp>
          <p:grpSp>
            <p:nvGrpSpPr>
              <p:cNvPr id="7" name="Groupe 29"/>
              <p:cNvGrpSpPr/>
              <p:nvPr/>
            </p:nvGrpSpPr>
            <p:grpSpPr>
              <a:xfrm>
                <a:off x="142844" y="5929330"/>
                <a:ext cx="3056958" cy="599138"/>
                <a:chOff x="1138511" y="5973134"/>
                <a:chExt cx="3056958" cy="599138"/>
              </a:xfrm>
              <a:grpFill/>
            </p:grpSpPr>
            <p:pic>
              <p:nvPicPr>
                <p:cNvPr id="43" name="Picture 4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138511" y="5973134"/>
                  <a:ext cx="3056958" cy="5991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14612" y="6000768"/>
                  <a:ext cx="1260023" cy="246221"/>
                </a:xfrm>
                <a:prstGeom prst="rect">
                  <a:avLst/>
                </a:prstGeom>
                <a:grp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2925690">
                    <a:spcBef>
                      <a:spcPct val="50000"/>
                    </a:spcBef>
                    <a:defRPr/>
                  </a:pPr>
                  <a:r>
                    <a:rPr lang="fr-FR" sz="1000" dirty="0" err="1">
                      <a:solidFill>
                        <a:srgbClr val="7030A0"/>
                      </a:solidFill>
                      <a:latin typeface="Arial" charset="0"/>
                      <a:ea typeface="Verdana" pitchFamily="34" charset="0"/>
                      <a:cs typeface="Verdana" pitchFamily="34" charset="0"/>
                    </a:rPr>
                    <a:t>Rarity</a:t>
                  </a:r>
                  <a:r>
                    <a:rPr lang="fr-FR" sz="1000" dirty="0">
                      <a:solidFill>
                        <a:srgbClr val="7030A0"/>
                      </a:solidFill>
                      <a:latin typeface="Arial" charset="0"/>
                      <a:ea typeface="Verdana" pitchFamily="34" charset="0"/>
                      <a:cs typeface="Verdana" pitchFamily="34" charset="0"/>
                    </a:rPr>
                    <a:t> index</a:t>
                  </a:r>
                </a:p>
              </p:txBody>
            </p:sp>
          </p:grpSp>
          <p:grpSp>
            <p:nvGrpSpPr>
              <p:cNvPr id="8" name="Groupe 28"/>
              <p:cNvGrpSpPr/>
              <p:nvPr/>
            </p:nvGrpSpPr>
            <p:grpSpPr>
              <a:xfrm>
                <a:off x="-32" y="5214950"/>
                <a:ext cx="3383394" cy="656009"/>
                <a:chOff x="1144525" y="5559073"/>
                <a:chExt cx="3383394" cy="656009"/>
              </a:xfrm>
              <a:grpFill/>
            </p:grpSpPr>
            <p:pic>
              <p:nvPicPr>
                <p:cNvPr id="41" name="Picture 4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144525" y="5559073"/>
                  <a:ext cx="3383394" cy="6560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285852" y="5572140"/>
                  <a:ext cx="1400026" cy="246221"/>
                </a:xfrm>
                <a:prstGeom prst="rect">
                  <a:avLst/>
                </a:prstGeom>
                <a:grp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2925690">
                    <a:spcBef>
                      <a:spcPct val="50000"/>
                    </a:spcBef>
                    <a:defRPr/>
                  </a:pPr>
                  <a:r>
                    <a:rPr lang="fr-FR" sz="1000" dirty="0" err="1">
                      <a:solidFill>
                        <a:srgbClr val="7030A0"/>
                      </a:solidFill>
                      <a:latin typeface="Arial" charset="0"/>
                      <a:ea typeface="Verdana" pitchFamily="34" charset="0"/>
                      <a:cs typeface="Verdana" pitchFamily="34" charset="0"/>
                    </a:rPr>
                    <a:t>Richness</a:t>
                  </a:r>
                  <a:endParaRPr lang="fr-FR" sz="1000" dirty="0">
                    <a:solidFill>
                      <a:srgbClr val="7030A0"/>
                    </a:solidFill>
                    <a:latin typeface="Arial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142844" y="4786322"/>
                <a:ext cx="3286148" cy="36933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dirty="0" err="1">
                    <a:latin typeface="Arial" charset="0"/>
                    <a:cs typeface="Arial" charset="0"/>
                  </a:rPr>
                  <a:t>Biodiversity</a:t>
                </a:r>
                <a:r>
                  <a:rPr lang="fr-FR" dirty="0">
                    <a:latin typeface="Arial" charset="0"/>
                    <a:cs typeface="Arial" charset="0"/>
                  </a:rPr>
                  <a:t> </a:t>
                </a:r>
                <a:r>
                  <a:rPr lang="fr-FR" dirty="0" err="1">
                    <a:latin typeface="Arial" charset="0"/>
                    <a:cs typeface="Arial" charset="0"/>
                  </a:rPr>
                  <a:t>Potentials</a:t>
                </a:r>
                <a:endParaRPr lang="fr-FR" dirty="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" name="Groupe 45"/>
          <p:cNvGrpSpPr>
            <a:grpSpLocks/>
          </p:cNvGrpSpPr>
          <p:nvPr/>
        </p:nvGrpSpPr>
        <p:grpSpPr bwMode="auto">
          <a:xfrm>
            <a:off x="142875" y="357166"/>
            <a:ext cx="6000750" cy="5786437"/>
            <a:chOff x="0" y="-24"/>
            <a:chExt cx="4286248" cy="4643446"/>
          </a:xfrm>
        </p:grpSpPr>
        <p:pic>
          <p:nvPicPr>
            <p:cNvPr id="8200" name="Objet 1"/>
            <p:cNvPicPr>
              <a:picLocks noChangeArrowheads="1"/>
            </p:cNvPicPr>
            <p:nvPr/>
          </p:nvPicPr>
          <p:blipFill>
            <a:blip r:embed="rId9"/>
            <a:srcRect t="-171" r="13029" b="-308"/>
            <a:stretch>
              <a:fillRect/>
            </a:stretch>
          </p:blipFill>
          <p:spPr bwMode="auto">
            <a:xfrm>
              <a:off x="0" y="-24"/>
              <a:ext cx="4286248" cy="4643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1" name="Groupe 22"/>
            <p:cNvGrpSpPr>
              <a:grpSpLocks/>
            </p:cNvGrpSpPr>
            <p:nvPr/>
          </p:nvGrpSpPr>
          <p:grpSpPr bwMode="auto">
            <a:xfrm>
              <a:off x="0" y="-24"/>
              <a:ext cx="4214810" cy="4470946"/>
              <a:chOff x="0" y="-24"/>
              <a:chExt cx="4214810" cy="4470946"/>
            </a:xfrm>
          </p:grpSpPr>
          <p:sp>
            <p:nvSpPr>
              <p:cNvPr id="49" name="ZoneTexte 48"/>
              <p:cNvSpPr txBox="1"/>
              <p:nvPr/>
            </p:nvSpPr>
            <p:spPr>
              <a:xfrm>
                <a:off x="0" y="-24"/>
                <a:ext cx="1428749" cy="261154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solidFill>
                      <a:schemeClr val="bg1"/>
                    </a:solidFill>
                    <a:latin typeface="+mj-lt"/>
                    <a:cs typeface="Arial" charset="0"/>
                  </a:rPr>
                  <a:t>Agricultural services</a:t>
                </a:r>
              </a:p>
            </p:txBody>
          </p:sp>
          <p:sp>
            <p:nvSpPr>
              <p:cNvPr id="8203" name="ZoneTexte 3"/>
              <p:cNvSpPr txBox="1">
                <a:spLocks noChangeArrowheads="1"/>
              </p:cNvSpPr>
              <p:nvPr/>
            </p:nvSpPr>
            <p:spPr bwMode="auto">
              <a:xfrm>
                <a:off x="71406" y="284598"/>
                <a:ext cx="642942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7030A0"/>
                    </a:solidFill>
                    <a:sym typeface="Wingdings" pitchFamily="2" charset="2"/>
                  </a:rPr>
                  <a:t> </a:t>
                </a:r>
                <a:r>
                  <a:rPr lang="fr-FR" sz="800" b="1">
                    <a:solidFill>
                      <a:srgbClr val="7030A0"/>
                    </a:solidFill>
                  </a:rPr>
                  <a:t>Yield</a:t>
                </a:r>
              </a:p>
            </p:txBody>
          </p:sp>
          <p:sp>
            <p:nvSpPr>
              <p:cNvPr id="8204" name="ZoneTexte 50"/>
              <p:cNvSpPr txBox="1">
                <a:spLocks noChangeArrowheads="1"/>
              </p:cNvSpPr>
              <p:nvPr/>
            </p:nvSpPr>
            <p:spPr bwMode="auto">
              <a:xfrm>
                <a:off x="0" y="928670"/>
                <a:ext cx="1928794" cy="5386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7030A0"/>
                    </a:solidFill>
                    <a:sym typeface="Wingdings" pitchFamily="2" charset="2"/>
                  </a:rPr>
                  <a:t> Production seasonnality</a:t>
                </a:r>
              </a:p>
              <a:p>
                <a:r>
                  <a:rPr lang="fr-FR" sz="700" b="1">
                    <a:sym typeface="Wingdings" pitchFamily="2" charset="2"/>
                  </a:rPr>
                  <a:t>At 400 °C 60% of grass are vegetative</a:t>
                </a:r>
              </a:p>
              <a:p>
                <a:r>
                  <a:rPr lang="fr-FR" sz="700" b="1">
                    <a:sym typeface="Wingdings" pitchFamily="2" charset="2"/>
                  </a:rPr>
                  <a:t>At 800 °C 80% of grass culms above 10 cm soil level</a:t>
                </a:r>
                <a:endParaRPr lang="fr-FR" sz="700" b="1"/>
              </a:p>
            </p:txBody>
          </p:sp>
          <p:sp>
            <p:nvSpPr>
              <p:cNvPr id="8205" name="ZoneTexte 51"/>
              <p:cNvSpPr txBox="1">
                <a:spLocks noChangeArrowheads="1"/>
              </p:cNvSpPr>
              <p:nvPr/>
            </p:nvSpPr>
            <p:spPr bwMode="auto">
              <a:xfrm>
                <a:off x="0" y="1499044"/>
                <a:ext cx="1928826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7030A0"/>
                    </a:solidFill>
                    <a:sym typeface="Wingdings" pitchFamily="2" charset="2"/>
                  </a:rPr>
                  <a:t> Forage nutritive value at 500°C</a:t>
                </a:r>
                <a:endParaRPr lang="fr-FR" sz="8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06" name="ZoneTexte 52"/>
              <p:cNvSpPr txBox="1">
                <a:spLocks noChangeArrowheads="1"/>
              </p:cNvSpPr>
              <p:nvPr/>
            </p:nvSpPr>
            <p:spPr bwMode="auto">
              <a:xfrm>
                <a:off x="0" y="2070548"/>
                <a:ext cx="1571636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7030A0"/>
                    </a:solidFill>
                    <a:sym typeface="Wingdings" pitchFamily="2" charset="2"/>
                  </a:rPr>
                  <a:t> Management flexibilty </a:t>
                </a:r>
                <a:endParaRPr lang="fr-FR" sz="8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07" name="ZoneTexte 53"/>
              <p:cNvSpPr txBox="1">
                <a:spLocks noChangeArrowheads="1"/>
              </p:cNvSpPr>
              <p:nvPr/>
            </p:nvSpPr>
            <p:spPr bwMode="auto">
              <a:xfrm>
                <a:off x="0" y="2640923"/>
                <a:ext cx="2214546" cy="4308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fr-FR" sz="800" b="1">
                    <a:solidFill>
                      <a:srgbClr val="7030A0"/>
                    </a:solidFill>
                    <a:sym typeface="Wingdings" pitchFamily="2" charset="2"/>
                  </a:rPr>
                  <a:t>Allowed milk production</a:t>
                </a:r>
              </a:p>
              <a:p>
                <a:r>
                  <a:rPr lang="fr-FR" sz="700" b="1">
                    <a:sym typeface="Wingdings" pitchFamily="2" charset="2"/>
                  </a:rPr>
                  <a:t> (milk production allowed at grazing, with a diet intake from  16-20 Kg MS/day for a standard dairy cow) </a:t>
                </a:r>
                <a:endParaRPr lang="fr-FR" sz="700" b="1"/>
              </a:p>
            </p:txBody>
          </p:sp>
          <p:sp>
            <p:nvSpPr>
              <p:cNvPr id="8208" name="ZoneTexte 54"/>
              <p:cNvSpPr txBox="1">
                <a:spLocks noChangeArrowheads="1"/>
              </p:cNvSpPr>
              <p:nvPr/>
            </p:nvSpPr>
            <p:spPr bwMode="auto">
              <a:xfrm>
                <a:off x="642910" y="4286256"/>
                <a:ext cx="1143008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/>
                  <a:t>thermal time (degree day, C)</a:t>
                </a:r>
                <a:endParaRPr lang="fr-FR" sz="600"/>
              </a:p>
            </p:txBody>
          </p:sp>
          <p:sp>
            <p:nvSpPr>
              <p:cNvPr id="8209" name="ZoneTexte 55"/>
              <p:cNvSpPr txBox="1">
                <a:spLocks noChangeArrowheads="1"/>
              </p:cNvSpPr>
              <p:nvPr/>
            </p:nvSpPr>
            <p:spPr bwMode="auto">
              <a:xfrm rot="-5400000">
                <a:off x="-306679" y="3550981"/>
                <a:ext cx="1000131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/>
                  <a:t>Milk production (Kg)</a:t>
                </a:r>
                <a:endParaRPr lang="fr-FR" sz="60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1928812" y="-24"/>
                <a:ext cx="2285999" cy="354150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100" dirty="0" err="1">
                    <a:solidFill>
                      <a:schemeClr val="bg1"/>
                    </a:solidFill>
                    <a:latin typeface="+mj-lt"/>
                    <a:cs typeface="Arial" charset="0"/>
                  </a:rPr>
                  <a:t>Ecological</a:t>
                </a:r>
                <a:r>
                  <a:rPr lang="fr-FR" sz="1100" dirty="0">
                    <a:solidFill>
                      <a:schemeClr val="bg1"/>
                    </a:solidFill>
                    <a:latin typeface="+mj-lt"/>
                    <a:cs typeface="Arial" charset="0"/>
                  </a:rPr>
                  <a:t> &amp; </a:t>
                </a:r>
                <a:r>
                  <a:rPr lang="fr-FR" sz="1100" dirty="0" err="1">
                    <a:solidFill>
                      <a:schemeClr val="bg1"/>
                    </a:solidFill>
                    <a:latin typeface="+mj-lt"/>
                    <a:cs typeface="Arial" charset="0"/>
                  </a:rPr>
                  <a:t>Environmental</a:t>
                </a:r>
                <a:r>
                  <a:rPr lang="fr-FR" sz="1100" dirty="0">
                    <a:solidFill>
                      <a:schemeClr val="bg1"/>
                    </a:solidFill>
                    <a:latin typeface="+mj-lt"/>
                    <a:cs typeface="Arial" charset="0"/>
                  </a:rPr>
                  <a:t> services</a:t>
                </a:r>
              </a:p>
              <a:p>
                <a:pPr>
                  <a:defRPr/>
                </a:pPr>
                <a:endParaRPr lang="fr-FR" sz="600" dirty="0">
                  <a:solidFill>
                    <a:schemeClr val="bg1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8211" name="ZoneTexte 57"/>
              <p:cNvSpPr txBox="1">
                <a:spLocks noChangeArrowheads="1"/>
              </p:cNvSpPr>
              <p:nvPr/>
            </p:nvSpPr>
            <p:spPr bwMode="auto">
              <a:xfrm>
                <a:off x="2214546" y="357166"/>
                <a:ext cx="1714512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7030A0"/>
                    </a:solidFill>
                    <a:sym typeface="Wingdings" pitchFamily="2" charset="2"/>
                  </a:rPr>
                  <a:t>  Carbon storage</a:t>
                </a:r>
                <a:endParaRPr lang="fr-FR" sz="8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12" name="ZoneTexte 58"/>
              <p:cNvSpPr txBox="1">
                <a:spLocks noChangeArrowheads="1"/>
              </p:cNvSpPr>
              <p:nvPr/>
            </p:nvSpPr>
            <p:spPr bwMode="auto">
              <a:xfrm>
                <a:off x="2214546" y="2000240"/>
                <a:ext cx="1571636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7030A0"/>
                    </a:solidFill>
                    <a:sym typeface="Wingdings" pitchFamily="2" charset="2"/>
                  </a:rPr>
                  <a:t> Fauna interest</a:t>
                </a:r>
                <a:endParaRPr lang="fr-FR" sz="8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13" name="ZoneTexte 59"/>
              <p:cNvSpPr txBox="1">
                <a:spLocks noChangeArrowheads="1"/>
              </p:cNvSpPr>
              <p:nvPr/>
            </p:nvSpPr>
            <p:spPr bwMode="auto">
              <a:xfrm>
                <a:off x="2214546" y="784666"/>
                <a:ext cx="1785950" cy="1939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7030A0"/>
                    </a:solidFill>
                    <a:sym typeface="Wingdings" pitchFamily="2" charset="2"/>
                  </a:rPr>
                  <a:t> Patrimonial interest (botany)</a:t>
                </a:r>
                <a:endParaRPr lang="fr-FR" sz="8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14" name="ZoneTexte 60"/>
              <p:cNvSpPr txBox="1">
                <a:spLocks noChangeArrowheads="1"/>
              </p:cNvSpPr>
              <p:nvPr/>
            </p:nvSpPr>
            <p:spPr bwMode="auto">
              <a:xfrm>
                <a:off x="2214546" y="1214422"/>
                <a:ext cx="1481150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7030A0"/>
                    </a:solidFill>
                    <a:sym typeface="Wingdings" pitchFamily="2" charset="2"/>
                  </a:rPr>
                  <a:t>  Color diversity</a:t>
                </a:r>
                <a:endParaRPr lang="fr-FR" sz="8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15" name="ZoneTexte 61"/>
              <p:cNvSpPr txBox="1">
                <a:spLocks noChangeArrowheads="1"/>
              </p:cNvSpPr>
              <p:nvPr/>
            </p:nvSpPr>
            <p:spPr bwMode="auto">
              <a:xfrm>
                <a:off x="2214546" y="1641920"/>
                <a:ext cx="1928826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7030A0"/>
                    </a:solidFill>
                    <a:sym typeface="Wingdings" pitchFamily="2" charset="2"/>
                  </a:rPr>
                  <a:t> Pollinisation impact</a:t>
                </a:r>
                <a:endParaRPr lang="fr-FR" sz="8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2285999" y="2498137"/>
                <a:ext cx="1357312" cy="430586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100" dirty="0" err="1">
                    <a:solidFill>
                      <a:schemeClr val="bg1"/>
                    </a:solidFill>
                    <a:latin typeface="+mj-lt"/>
                    <a:cs typeface="Arial" charset="0"/>
                  </a:rPr>
                  <a:t>Cheese</a:t>
                </a:r>
                <a:r>
                  <a:rPr lang="fr-FR" sz="1100" dirty="0">
                    <a:solidFill>
                      <a:schemeClr val="bg1"/>
                    </a:solidFill>
                    <a:latin typeface="+mj-lt"/>
                    <a:cs typeface="Arial" charset="0"/>
                  </a:rPr>
                  <a:t> </a:t>
                </a:r>
                <a:r>
                  <a:rPr lang="fr-FR" sz="1100" dirty="0" err="1">
                    <a:solidFill>
                      <a:schemeClr val="bg1"/>
                    </a:solidFill>
                    <a:latin typeface="+mj-lt"/>
                    <a:cs typeface="Arial" charset="0"/>
                  </a:rPr>
                  <a:t>quality</a:t>
                </a:r>
                <a:r>
                  <a:rPr lang="fr-FR" sz="1100" dirty="0">
                    <a:solidFill>
                      <a:schemeClr val="bg1"/>
                    </a:solidFill>
                    <a:latin typeface="+mj-lt"/>
                    <a:cs typeface="Arial" charset="0"/>
                  </a:rPr>
                  <a:t> services</a:t>
                </a:r>
                <a:endParaRPr lang="fr-FR" sz="600" dirty="0">
                  <a:solidFill>
                    <a:schemeClr val="bg1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8217" name="ZoneTexte 63"/>
              <p:cNvSpPr txBox="1">
                <a:spLocks noChangeArrowheads="1"/>
              </p:cNvSpPr>
              <p:nvPr/>
            </p:nvSpPr>
            <p:spPr bwMode="auto">
              <a:xfrm>
                <a:off x="2143108" y="2928934"/>
                <a:ext cx="1714512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7030A0"/>
                    </a:solidFill>
                    <a:sym typeface="Wingdings" pitchFamily="2" charset="2"/>
                  </a:rPr>
                  <a:t>  Organoleptic potential</a:t>
                </a:r>
                <a:endParaRPr lang="fr-FR" sz="8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18" name="ZoneTexte 64"/>
              <p:cNvSpPr txBox="1">
                <a:spLocks noChangeArrowheads="1"/>
              </p:cNvSpPr>
              <p:nvPr/>
            </p:nvSpPr>
            <p:spPr bwMode="auto">
              <a:xfrm>
                <a:off x="2285984" y="3086069"/>
                <a:ext cx="1857388" cy="20005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700"/>
                  <a:t>  Color                                    Flavor</a:t>
                </a:r>
              </a:p>
            </p:txBody>
          </p:sp>
          <p:sp>
            <p:nvSpPr>
              <p:cNvPr id="8219" name="ZoneTexte 65"/>
              <p:cNvSpPr txBox="1">
                <a:spLocks noChangeArrowheads="1"/>
              </p:cNvSpPr>
              <p:nvPr/>
            </p:nvSpPr>
            <p:spPr bwMode="auto">
              <a:xfrm>
                <a:off x="2143108" y="3500438"/>
                <a:ext cx="1714512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800" b="1">
                    <a:solidFill>
                      <a:srgbClr val="7030A0"/>
                    </a:solidFill>
                    <a:sym typeface="Wingdings" pitchFamily="2" charset="2"/>
                  </a:rPr>
                  <a:t>  Nutritional  potential</a:t>
                </a:r>
                <a:endParaRPr lang="fr-FR" sz="8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20" name="ZoneTexte 66"/>
              <p:cNvSpPr txBox="1">
                <a:spLocks noChangeArrowheads="1"/>
              </p:cNvSpPr>
              <p:nvPr/>
            </p:nvSpPr>
            <p:spPr bwMode="auto">
              <a:xfrm>
                <a:off x="2285984" y="3800449"/>
                <a:ext cx="633418" cy="20005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700"/>
                  <a:t>  Antioxydes</a:t>
                </a:r>
              </a:p>
            </p:txBody>
          </p:sp>
          <p:sp>
            <p:nvSpPr>
              <p:cNvPr id="8221" name="ZoneTexte 67"/>
              <p:cNvSpPr txBox="1">
                <a:spLocks noChangeArrowheads="1"/>
              </p:cNvSpPr>
              <p:nvPr/>
            </p:nvSpPr>
            <p:spPr bwMode="auto">
              <a:xfrm>
                <a:off x="3214678" y="3714752"/>
                <a:ext cx="928694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700"/>
                  <a:t>insaturated fatty acides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79388" y="260350"/>
            <a:ext cx="888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GB" sz="2000" b="1" kern="0" baseline="3000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Meeting of the FAO-CIHEAM</a:t>
            </a:r>
            <a:b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Mountain Pastures Network</a:t>
            </a:r>
            <a:endParaRPr lang="fr-FR" sz="2000" kern="0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42875" y="285728"/>
            <a:ext cx="49101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90525" indent="-293688" eaLnBrk="0" hangingPunct="0">
              <a:lnSpc>
                <a:spcPct val="95000"/>
              </a:lnSpc>
              <a:spcBef>
                <a:spcPct val="50000"/>
              </a:spcBef>
              <a:spcAft>
                <a:spcPts val="1288"/>
              </a:spcAft>
              <a:buClr>
                <a:srgbClr val="00653B"/>
              </a:buClr>
              <a:buSzPct val="70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 MT" pitchFamily="34" charset="0"/>
              </a:rPr>
              <a:t>The multifunctional diagnosis - DIAM </a:t>
            </a:r>
            <a:endParaRPr lang="en-GB" sz="22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28"/>
            <a:ext cx="15113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14563" y="928665"/>
            <a:ext cx="6072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A tool </a:t>
            </a:r>
          </a:p>
          <a:p>
            <a:r>
              <a:rPr lang="en-US"/>
              <a:t>- Designed for farmers and agricultural advisors </a:t>
            </a:r>
          </a:p>
          <a:p>
            <a:r>
              <a:rPr lang="en-US"/>
              <a:t>- To decline compromise between production, environment and quality of cheese in the forage systems.</a:t>
            </a:r>
            <a:endParaRPr lang="fr-FR"/>
          </a:p>
        </p:txBody>
      </p:sp>
      <p:grpSp>
        <p:nvGrpSpPr>
          <p:cNvPr id="2" name="Groupe 7"/>
          <p:cNvGrpSpPr>
            <a:grpSpLocks/>
          </p:cNvGrpSpPr>
          <p:nvPr/>
        </p:nvGrpSpPr>
        <p:grpSpPr bwMode="auto">
          <a:xfrm>
            <a:off x="2143149" y="2786058"/>
            <a:ext cx="5857875" cy="1506537"/>
            <a:chOff x="1071538" y="2428868"/>
            <a:chExt cx="5857916" cy="1505846"/>
          </a:xfrm>
        </p:grpSpPr>
        <p:sp>
          <p:nvSpPr>
            <p:cNvPr id="9234" name="Rectangle 8"/>
            <p:cNvSpPr>
              <a:spLocks noChangeArrowheads="1"/>
            </p:cNvSpPr>
            <p:nvPr/>
          </p:nvSpPr>
          <p:spPr bwMode="auto">
            <a:xfrm>
              <a:off x="1071538" y="2857496"/>
              <a:ext cx="300039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rgbClr val="00B050"/>
                  </a:solidFill>
                </a:rPr>
                <a:t>            Farm Plots</a:t>
              </a:r>
            </a:p>
            <a:p>
              <a:endParaRPr lang="fr-FR"/>
            </a:p>
            <a:p>
              <a:r>
                <a:rPr lang="fr-FR" sz="1400">
                  <a:solidFill>
                    <a:srgbClr val="00B050"/>
                  </a:solidFill>
                </a:rPr>
                <a:t>Diversity of vegetation types ; practice ; stock.</a:t>
              </a:r>
            </a:p>
          </p:txBody>
        </p:sp>
        <p:sp>
          <p:nvSpPr>
            <p:cNvPr id="9235" name="Rectangle 9"/>
            <p:cNvSpPr>
              <a:spLocks noChangeArrowheads="1"/>
            </p:cNvSpPr>
            <p:nvPr/>
          </p:nvSpPr>
          <p:spPr bwMode="auto">
            <a:xfrm>
              <a:off x="3929058" y="2828836"/>
              <a:ext cx="300039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               </a:t>
              </a:r>
              <a:r>
                <a:rPr lang="fr-FR" sz="1600" b="1">
                  <a:solidFill>
                    <a:srgbClr val="FF0000"/>
                  </a:solidFill>
                </a:rPr>
                <a:t>Herd</a:t>
              </a:r>
            </a:p>
            <a:p>
              <a:endParaRPr lang="fr-FR"/>
            </a:p>
            <a:p>
              <a:pPr algn="r"/>
              <a:r>
                <a:rPr lang="fr-FR" sz="1400">
                  <a:solidFill>
                    <a:srgbClr val="FF0000"/>
                  </a:solidFill>
                </a:rPr>
                <a:t>Animal needs ; milk production; calving ; concentrate.</a:t>
              </a:r>
            </a:p>
          </p:txBody>
        </p:sp>
        <p:sp>
          <p:nvSpPr>
            <p:cNvPr id="9236" name="ZoneTexte 11"/>
            <p:cNvSpPr txBox="1">
              <a:spLocks noChangeArrowheads="1"/>
            </p:cNvSpPr>
            <p:nvPr/>
          </p:nvSpPr>
          <p:spPr bwMode="auto">
            <a:xfrm>
              <a:off x="2357422" y="2428868"/>
              <a:ext cx="32147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System description</a:t>
              </a:r>
            </a:p>
          </p:txBody>
        </p:sp>
        <p:sp>
          <p:nvSpPr>
            <p:cNvPr id="13" name="Double flèche horizontale 12"/>
            <p:cNvSpPr/>
            <p:nvPr/>
          </p:nvSpPr>
          <p:spPr>
            <a:xfrm>
              <a:off x="3428993" y="3071510"/>
              <a:ext cx="714380" cy="357024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" name="Groupe 18"/>
          <p:cNvGrpSpPr>
            <a:grpSpLocks/>
          </p:cNvGrpSpPr>
          <p:nvPr/>
        </p:nvGrpSpPr>
        <p:grpSpPr bwMode="auto">
          <a:xfrm>
            <a:off x="1357313" y="4778375"/>
            <a:ext cx="7715250" cy="1800225"/>
            <a:chOff x="1214414" y="3429000"/>
            <a:chExt cx="7715304" cy="1799221"/>
          </a:xfrm>
        </p:grpSpPr>
        <p:sp>
          <p:nvSpPr>
            <p:cNvPr id="9225" name="ZoneTexte 19"/>
            <p:cNvSpPr txBox="1">
              <a:spLocks noChangeArrowheads="1"/>
            </p:cNvSpPr>
            <p:nvPr/>
          </p:nvSpPr>
          <p:spPr bwMode="auto">
            <a:xfrm>
              <a:off x="1214414" y="3909300"/>
              <a:ext cx="1785950" cy="338554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>
                  <a:solidFill>
                    <a:srgbClr val="0070C0"/>
                  </a:solidFill>
                </a:rPr>
                <a:t>Forage system</a:t>
              </a:r>
            </a:p>
          </p:txBody>
        </p:sp>
        <p:sp>
          <p:nvSpPr>
            <p:cNvPr id="9226" name="ZoneTexte 20"/>
            <p:cNvSpPr txBox="1">
              <a:spLocks noChangeArrowheads="1"/>
            </p:cNvSpPr>
            <p:nvPr/>
          </p:nvSpPr>
          <p:spPr bwMode="auto">
            <a:xfrm>
              <a:off x="2143108" y="4643446"/>
              <a:ext cx="1785950" cy="584775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>
                  <a:solidFill>
                    <a:srgbClr val="0070C0"/>
                  </a:solidFill>
                </a:rPr>
                <a:t>Environmental services</a:t>
              </a:r>
            </a:p>
          </p:txBody>
        </p:sp>
        <p:sp>
          <p:nvSpPr>
            <p:cNvPr id="9227" name="ZoneTexte 21"/>
            <p:cNvSpPr txBox="1">
              <a:spLocks noChangeArrowheads="1"/>
            </p:cNvSpPr>
            <p:nvPr/>
          </p:nvSpPr>
          <p:spPr bwMode="auto">
            <a:xfrm>
              <a:off x="4572000" y="4643446"/>
              <a:ext cx="2357454" cy="584775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>
                  <a:solidFill>
                    <a:srgbClr val="0070C0"/>
                  </a:solidFill>
                </a:rPr>
                <a:t>Quality of dairy product (cheese)</a:t>
              </a:r>
            </a:p>
          </p:txBody>
        </p:sp>
        <p:sp>
          <p:nvSpPr>
            <p:cNvPr id="9228" name="ZoneTexte 22"/>
            <p:cNvSpPr txBox="1">
              <a:spLocks noChangeArrowheads="1"/>
            </p:cNvSpPr>
            <p:nvPr/>
          </p:nvSpPr>
          <p:spPr bwMode="auto">
            <a:xfrm>
              <a:off x="6215074" y="3786190"/>
              <a:ext cx="2714644" cy="584775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>
                  <a:solidFill>
                    <a:srgbClr val="0070C0"/>
                  </a:solidFill>
                </a:rPr>
                <a:t>Ressource (forage) valorization (PDO rules)</a:t>
              </a:r>
            </a:p>
          </p:txBody>
        </p:sp>
        <p:sp>
          <p:nvSpPr>
            <p:cNvPr id="9229" name="ZoneTexte 23"/>
            <p:cNvSpPr txBox="1">
              <a:spLocks noChangeArrowheads="1"/>
            </p:cNvSpPr>
            <p:nvPr/>
          </p:nvSpPr>
          <p:spPr bwMode="auto">
            <a:xfrm>
              <a:off x="3286116" y="3429000"/>
              <a:ext cx="27146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b="1" dirty="0" err="1">
                  <a:solidFill>
                    <a:srgbClr val="0070C0"/>
                  </a:solidFill>
                </a:rPr>
                <a:t>Analysis</a:t>
              </a:r>
              <a:r>
                <a:rPr lang="fr-FR" b="1" dirty="0">
                  <a:solidFill>
                    <a:srgbClr val="0070C0"/>
                  </a:solidFill>
                </a:rPr>
                <a:t> / </a:t>
              </a:r>
              <a:r>
                <a:rPr lang="fr-FR" b="1" dirty="0" err="1">
                  <a:solidFill>
                    <a:srgbClr val="0070C0"/>
                  </a:solidFill>
                </a:rPr>
                <a:t>Diagnosis</a:t>
              </a:r>
              <a:r>
                <a:rPr lang="fr-FR" b="1" dirty="0">
                  <a:solidFill>
                    <a:srgbClr val="0070C0"/>
                  </a:solidFill>
                </a:rPr>
                <a:t> </a:t>
              </a:r>
            </a:p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(4 modules)</a:t>
              </a:r>
            </a:p>
          </p:txBody>
        </p:sp>
        <p:cxnSp>
          <p:nvCxnSpPr>
            <p:cNvPr id="25" name="Connecteur droit avec flèche 24"/>
            <p:cNvCxnSpPr>
              <a:endCxn id="9225" idx="3"/>
            </p:cNvCxnSpPr>
            <p:nvPr/>
          </p:nvCxnSpPr>
          <p:spPr>
            <a:xfrm rot="10800000" flipV="1">
              <a:off x="3000363" y="3928784"/>
              <a:ext cx="785819" cy="14914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endCxn id="9226" idx="0"/>
            </p:cNvCxnSpPr>
            <p:nvPr/>
          </p:nvCxnSpPr>
          <p:spPr>
            <a:xfrm rot="10800000" flipV="1">
              <a:off x="3036877" y="4142977"/>
              <a:ext cx="963619" cy="49978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>
              <a:endCxn id="9228" idx="1"/>
            </p:cNvCxnSpPr>
            <p:nvPr/>
          </p:nvCxnSpPr>
          <p:spPr>
            <a:xfrm>
              <a:off x="5429255" y="3928784"/>
              <a:ext cx="785819" cy="14914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endCxn id="9227" idx="0"/>
            </p:cNvCxnSpPr>
            <p:nvPr/>
          </p:nvCxnSpPr>
          <p:spPr>
            <a:xfrm rot="16200000" flipH="1">
              <a:off x="5232565" y="4125393"/>
              <a:ext cx="571181" cy="4635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79388" y="260350"/>
            <a:ext cx="888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GB" sz="2000" b="1" kern="0" baseline="3000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Meeting of the FAO-CIHEAM</a:t>
            </a:r>
            <a:b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Mountain Pastures Network</a:t>
            </a:r>
            <a:endParaRPr lang="fr-FR" sz="2000" kern="0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/>
          <a:srcRect l="5794" t="53033" r="44250" b="27557"/>
          <a:stretch>
            <a:fillRect/>
          </a:stretch>
        </p:blipFill>
        <p:spPr bwMode="auto">
          <a:xfrm>
            <a:off x="1000125" y="428604"/>
            <a:ext cx="71453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28"/>
          <p:cNvSpPr>
            <a:spLocks noChangeArrowheads="1"/>
          </p:cNvSpPr>
          <p:nvPr/>
        </p:nvSpPr>
        <p:spPr bwMode="auto">
          <a:xfrm>
            <a:off x="100013" y="357166"/>
            <a:ext cx="268605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err="1">
                <a:solidFill>
                  <a:srgbClr val="00B050"/>
                </a:solidFill>
              </a:rPr>
              <a:t>Farm</a:t>
            </a:r>
            <a:r>
              <a:rPr lang="fr-FR" b="1" dirty="0">
                <a:solidFill>
                  <a:srgbClr val="00B050"/>
                </a:solidFill>
              </a:rPr>
              <a:t> Plots description</a:t>
            </a:r>
          </a:p>
          <a:p>
            <a:endParaRPr lang="fr-FR" dirty="0"/>
          </a:p>
        </p:txBody>
      </p:sp>
      <p:sp>
        <p:nvSpPr>
          <p:cNvPr id="44" name="ZoneTexte 18"/>
          <p:cNvSpPr txBox="1">
            <a:spLocks noChangeArrowheads="1"/>
          </p:cNvSpPr>
          <p:nvPr/>
        </p:nvSpPr>
        <p:spPr bwMode="auto">
          <a:xfrm>
            <a:off x="4356100" y="2781300"/>
            <a:ext cx="21605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70C0"/>
                </a:solidFill>
              </a:rPr>
              <a:t>Analysis  of system consistency</a:t>
            </a:r>
          </a:p>
        </p:txBody>
      </p:sp>
      <p:graphicFrame>
        <p:nvGraphicFramePr>
          <p:cNvPr id="45" name="Tableau 44"/>
          <p:cNvGraphicFramePr>
            <a:graphicFrameLocks noGrp="1"/>
          </p:cNvGraphicFramePr>
          <p:nvPr/>
        </p:nvGraphicFramePr>
        <p:xfrm>
          <a:off x="4714875" y="4029075"/>
          <a:ext cx="4141819" cy="271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631"/>
                <a:gridCol w="760304"/>
                <a:gridCol w="717884"/>
              </a:tblGrid>
              <a:tr h="326574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Consistancy</a:t>
                      </a:r>
                      <a:r>
                        <a:rPr lang="fr-FR" sz="1800" dirty="0" smtClean="0"/>
                        <a:t> index</a:t>
                      </a:r>
                      <a:endParaRPr lang="fr-FR" sz="1800" dirty="0"/>
                    </a:p>
                  </a:txBody>
                  <a:tcPr marL="91434" marR="91434" marT="45729" marB="45729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Farm</a:t>
                      </a:r>
                      <a:endParaRPr lang="fr-FR" sz="1600" dirty="0"/>
                    </a:p>
                  </a:txBody>
                  <a:tcPr marL="91434" marR="91434" marT="45729" marB="45729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Réf.</a:t>
                      </a:r>
                      <a:endParaRPr lang="fr-FR" sz="1600" dirty="0"/>
                    </a:p>
                  </a:txBody>
                  <a:tcPr marL="91434" marR="91434" marT="45729" marB="45729"/>
                </a:tc>
              </a:tr>
              <a:tr h="462639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Forage production (t MS/UGB)</a:t>
                      </a:r>
                      <a:endParaRPr lang="fr-FR" sz="1400" b="1" dirty="0"/>
                    </a:p>
                  </a:txBody>
                  <a:tcPr marL="91434" marR="91434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2.9</a:t>
                      </a:r>
                      <a:endParaRPr lang="fr-FR" sz="1600" dirty="0"/>
                    </a:p>
                  </a:txBody>
                  <a:tcPr marL="91434" marR="91434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3.0</a:t>
                      </a:r>
                      <a:endParaRPr lang="fr-FR" sz="1600" dirty="0"/>
                    </a:p>
                  </a:txBody>
                  <a:tcPr marL="91434" marR="91434" marT="45729" marB="45729"/>
                </a:tc>
              </a:tr>
              <a:tr h="486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Area </a:t>
                      </a:r>
                      <a:r>
                        <a:rPr lang="fr-FR" sz="1400" b="1" dirty="0" err="1" smtClean="0"/>
                        <a:t>grazed</a:t>
                      </a:r>
                      <a:r>
                        <a:rPr lang="fr-FR" sz="1400" b="1" dirty="0" smtClean="0"/>
                        <a:t> in </a:t>
                      </a:r>
                      <a:r>
                        <a:rPr lang="fr-FR" sz="1400" b="1" dirty="0" err="1" smtClean="0"/>
                        <a:t>spring</a:t>
                      </a:r>
                      <a:r>
                        <a:rPr lang="fr-FR" sz="1400" b="1" dirty="0" smtClean="0"/>
                        <a:t>/UGB</a:t>
                      </a:r>
                    </a:p>
                  </a:txBody>
                  <a:tcPr marL="91434" marR="91434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45</a:t>
                      </a:r>
                      <a:endParaRPr lang="fr-FR" sz="1600" dirty="0"/>
                    </a:p>
                  </a:txBody>
                  <a:tcPr marL="91434" marR="91434" marT="45729" marB="4572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36</a:t>
                      </a:r>
                      <a:endParaRPr lang="fr-FR" sz="1600" dirty="0"/>
                    </a:p>
                  </a:txBody>
                  <a:tcPr marL="91434" marR="91434" marT="45729" marB="45729"/>
                </a:tc>
              </a:tr>
              <a:tr h="299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% first </a:t>
                      </a:r>
                      <a:r>
                        <a:rPr lang="fr-FR" sz="1400" b="1" dirty="0" err="1" smtClean="0"/>
                        <a:t>cut</a:t>
                      </a:r>
                      <a:r>
                        <a:rPr lang="fr-FR" sz="1400" b="1" dirty="0" smtClean="0"/>
                        <a:t> / </a:t>
                      </a:r>
                      <a:r>
                        <a:rPr lang="fr-FR" sz="1400" b="1" dirty="0" err="1" smtClean="0"/>
                        <a:t>grassland</a:t>
                      </a:r>
                      <a:r>
                        <a:rPr lang="fr-FR" sz="1400" b="1" dirty="0" smtClean="0"/>
                        <a:t> area </a:t>
                      </a:r>
                    </a:p>
                  </a:txBody>
                  <a:tcPr marL="91434" marR="91434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54</a:t>
                      </a:r>
                      <a:endParaRPr lang="fr-FR" sz="1600" dirty="0"/>
                    </a:p>
                  </a:txBody>
                  <a:tcPr marL="91434" marR="91434" marT="45729" marB="457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55</a:t>
                      </a:r>
                      <a:endParaRPr lang="fr-FR" sz="1600" dirty="0"/>
                    </a:p>
                  </a:txBody>
                  <a:tcPr marL="91434" marR="91434" marT="45729" marB="45729"/>
                </a:tc>
              </a:tr>
              <a:tr h="299361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N </a:t>
                      </a:r>
                      <a:r>
                        <a:rPr lang="fr-FR" sz="1400" b="1" dirty="0" err="1" smtClean="0"/>
                        <a:t>mineral</a:t>
                      </a:r>
                      <a:endParaRPr lang="fr-FR" sz="1400" b="1" dirty="0"/>
                    </a:p>
                  </a:txBody>
                  <a:tcPr marL="91434" marR="91434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28</a:t>
                      </a:r>
                      <a:endParaRPr lang="fr-FR" sz="1600" dirty="0"/>
                    </a:p>
                  </a:txBody>
                  <a:tcPr marL="91434" marR="91434" marT="45729" marB="4572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54</a:t>
                      </a:r>
                      <a:endParaRPr lang="fr-FR" sz="1600" dirty="0"/>
                    </a:p>
                  </a:txBody>
                  <a:tcPr marL="91434" marR="91434" marT="45729" marB="45729"/>
                </a:tc>
              </a:tr>
              <a:tr h="299361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…</a:t>
                      </a:r>
                      <a:endParaRPr lang="fr-FR" sz="1400" b="1" dirty="0"/>
                    </a:p>
                  </a:txBody>
                  <a:tcPr marL="91434" marR="91434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…</a:t>
                      </a:r>
                      <a:endParaRPr lang="fr-FR" sz="1600" dirty="0"/>
                    </a:p>
                  </a:txBody>
                  <a:tcPr marL="91434" marR="91434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…</a:t>
                      </a:r>
                      <a:endParaRPr lang="fr-FR" sz="1600" dirty="0"/>
                    </a:p>
                  </a:txBody>
                  <a:tcPr marL="91434" marR="91434" marT="45729" marB="45729"/>
                </a:tc>
              </a:tr>
              <a:tr h="299361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kg </a:t>
                      </a:r>
                      <a:r>
                        <a:rPr lang="fr-FR" sz="1400" b="1" dirty="0" err="1" smtClean="0"/>
                        <a:t>concentrate</a:t>
                      </a:r>
                      <a:r>
                        <a:rPr lang="fr-FR" sz="1400" b="1" dirty="0" smtClean="0"/>
                        <a:t>/</a:t>
                      </a:r>
                      <a:r>
                        <a:rPr lang="fr-FR" sz="1400" b="1" dirty="0" err="1" smtClean="0"/>
                        <a:t>dairy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cow</a:t>
                      </a:r>
                      <a:endParaRPr lang="fr-FR" sz="1400" b="1" dirty="0"/>
                    </a:p>
                  </a:txBody>
                  <a:tcPr marL="91434" marR="91434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2642</a:t>
                      </a:r>
                      <a:endParaRPr lang="fr-FR" sz="1600" dirty="0"/>
                    </a:p>
                  </a:txBody>
                  <a:tcPr marL="91434" marR="91434" marT="45729" marB="4572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High</a:t>
                      </a:r>
                      <a:endParaRPr lang="fr-FR" sz="1600" dirty="0"/>
                    </a:p>
                  </a:txBody>
                  <a:tcPr marL="91434" marR="91434" marT="45729" marB="45729"/>
                </a:tc>
              </a:tr>
            </a:tbl>
          </a:graphicData>
        </a:graphic>
      </p:graphicFrame>
      <p:grpSp>
        <p:nvGrpSpPr>
          <p:cNvPr id="2" name="Groupe 46"/>
          <p:cNvGrpSpPr>
            <a:grpSpLocks/>
          </p:cNvGrpSpPr>
          <p:nvPr/>
        </p:nvGrpSpPr>
        <p:grpSpPr bwMode="auto">
          <a:xfrm>
            <a:off x="6588125" y="2492375"/>
            <a:ext cx="2254250" cy="1447800"/>
            <a:chOff x="6372225" y="2578100"/>
            <a:chExt cx="2254250" cy="1447800"/>
          </a:xfrm>
        </p:grpSpPr>
        <p:pic>
          <p:nvPicPr>
            <p:cNvPr id="10293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225" y="2578100"/>
              <a:ext cx="225425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4" name="ZoneTexte 45"/>
            <p:cNvSpPr txBox="1">
              <a:spLocks noChangeArrowheads="1"/>
            </p:cNvSpPr>
            <p:nvPr/>
          </p:nvSpPr>
          <p:spPr bwMode="auto">
            <a:xfrm>
              <a:off x="6929454" y="2714620"/>
              <a:ext cx="1500198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0070C0"/>
                  </a:solidFill>
                </a:rPr>
                <a:t>Regional references</a:t>
              </a:r>
            </a:p>
          </p:txBody>
        </p:sp>
      </p:grpSp>
      <p:grpSp>
        <p:nvGrpSpPr>
          <p:cNvPr id="3" name="Groupe 49"/>
          <p:cNvGrpSpPr>
            <a:grpSpLocks/>
          </p:cNvGrpSpPr>
          <p:nvPr/>
        </p:nvGrpSpPr>
        <p:grpSpPr bwMode="auto">
          <a:xfrm>
            <a:off x="428625" y="928670"/>
            <a:ext cx="5000625" cy="5072062"/>
            <a:chOff x="428596" y="1500174"/>
            <a:chExt cx="5000660" cy="5072097"/>
          </a:xfrm>
        </p:grpSpPr>
        <p:grpSp>
          <p:nvGrpSpPr>
            <p:cNvPr id="10283" name="Groupe 48"/>
            <p:cNvGrpSpPr>
              <a:grpSpLocks/>
            </p:cNvGrpSpPr>
            <p:nvPr/>
          </p:nvGrpSpPr>
          <p:grpSpPr bwMode="auto">
            <a:xfrm>
              <a:off x="428596" y="1500174"/>
              <a:ext cx="5000660" cy="5072097"/>
              <a:chOff x="428596" y="1500174"/>
              <a:chExt cx="5000660" cy="5145101"/>
            </a:xfrm>
          </p:grpSpPr>
          <p:pic>
            <p:nvPicPr>
              <p:cNvPr id="10285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85825" y="4197350"/>
                <a:ext cx="3295650" cy="2447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86" name="ZoneTexte 32"/>
              <p:cNvSpPr txBox="1">
                <a:spLocks noChangeArrowheads="1"/>
              </p:cNvSpPr>
              <p:nvPr/>
            </p:nvSpPr>
            <p:spPr bwMode="auto">
              <a:xfrm>
                <a:off x="1643042" y="4214818"/>
                <a:ext cx="73182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1100">
                    <a:solidFill>
                      <a:srgbClr val="0070C0"/>
                    </a:solidFill>
                  </a:rPr>
                  <a:t>Forage needed</a:t>
                </a:r>
              </a:p>
            </p:txBody>
          </p:sp>
          <p:sp>
            <p:nvSpPr>
              <p:cNvPr id="10287" name="ZoneTexte 33"/>
              <p:cNvSpPr txBox="1">
                <a:spLocks noChangeArrowheads="1"/>
              </p:cNvSpPr>
              <p:nvPr/>
            </p:nvSpPr>
            <p:spPr bwMode="auto">
              <a:xfrm>
                <a:off x="2285984" y="4286256"/>
                <a:ext cx="108108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1100" b="1">
                    <a:solidFill>
                      <a:srgbClr val="669900"/>
                    </a:solidFill>
                  </a:rPr>
                  <a:t>Production planned</a:t>
                </a:r>
              </a:p>
            </p:txBody>
          </p:sp>
          <p:sp>
            <p:nvSpPr>
              <p:cNvPr id="10288" name="ZoneTexte 35"/>
              <p:cNvSpPr txBox="1">
                <a:spLocks noChangeArrowheads="1"/>
              </p:cNvSpPr>
              <p:nvPr/>
            </p:nvSpPr>
            <p:spPr bwMode="auto">
              <a:xfrm>
                <a:off x="2928926" y="5072074"/>
                <a:ext cx="1214446" cy="7386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400">
                    <a:solidFill>
                      <a:srgbClr val="FF0000"/>
                    </a:solidFill>
                  </a:rPr>
                  <a:t>Forage feed balance (t)</a:t>
                </a:r>
              </a:p>
              <a:p>
                <a:endParaRPr lang="fr-FR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89" name="ZoneTexte 12"/>
              <p:cNvSpPr txBox="1">
                <a:spLocks noChangeArrowheads="1"/>
              </p:cNvSpPr>
              <p:nvPr/>
            </p:nvSpPr>
            <p:spPr bwMode="auto">
              <a:xfrm>
                <a:off x="1928794" y="3071810"/>
                <a:ext cx="195421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1600" b="1"/>
                  <a:t>Forage system * stocking rate * Vegetation type</a:t>
                </a:r>
              </a:p>
            </p:txBody>
          </p:sp>
          <p:pic>
            <p:nvPicPr>
              <p:cNvPr id="10290" name="Picture 2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8596" y="2643182"/>
                <a:ext cx="1109662" cy="154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Ellipse 38"/>
              <p:cNvSpPr/>
              <p:nvPr/>
            </p:nvSpPr>
            <p:spPr>
              <a:xfrm>
                <a:off x="2571736" y="1500174"/>
                <a:ext cx="2857520" cy="1214212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2" name="Flèche vers le bas 41"/>
              <p:cNvSpPr/>
              <p:nvPr/>
            </p:nvSpPr>
            <p:spPr>
              <a:xfrm rot="2514730">
                <a:off x="2797163" y="2593608"/>
                <a:ext cx="285752" cy="571678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10284" name="ZoneTexte 34"/>
            <p:cNvSpPr txBox="1">
              <a:spLocks noChangeArrowheads="1"/>
            </p:cNvSpPr>
            <p:nvPr/>
          </p:nvSpPr>
          <p:spPr bwMode="auto">
            <a:xfrm>
              <a:off x="1428728" y="6239224"/>
              <a:ext cx="257176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100" b="1"/>
                <a:t>Farm stocking rate (ie 0.92 UGB/ha)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79388" y="260350"/>
            <a:ext cx="888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GB" sz="2000" b="1" kern="0" baseline="3000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Meeting of the FAO-CIHEAM</a:t>
            </a:r>
            <a:b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GB" sz="2000" b="1" kern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Mountain Pastures Network</a:t>
            </a:r>
            <a:endParaRPr lang="fr-FR" sz="2000" kern="0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29" name="Groupe 7"/>
          <p:cNvGrpSpPr>
            <a:grpSpLocks/>
          </p:cNvGrpSpPr>
          <p:nvPr/>
        </p:nvGrpSpPr>
        <p:grpSpPr bwMode="auto">
          <a:xfrm>
            <a:off x="71438" y="1000108"/>
            <a:ext cx="3929062" cy="2000250"/>
            <a:chOff x="214281" y="2357430"/>
            <a:chExt cx="4789859" cy="1928826"/>
          </a:xfrm>
        </p:grpSpPr>
        <p:pic>
          <p:nvPicPr>
            <p:cNvPr id="1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1" y="2357430"/>
              <a:ext cx="4789859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ZoneTexte 9"/>
            <p:cNvSpPr txBox="1">
              <a:spLocks noChangeArrowheads="1"/>
            </p:cNvSpPr>
            <p:nvPr/>
          </p:nvSpPr>
          <p:spPr bwMode="auto">
            <a:xfrm>
              <a:off x="470843" y="2357430"/>
              <a:ext cx="4533297" cy="4335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Distribution  of vegetation type</a:t>
              </a:r>
            </a:p>
          </p:txBody>
        </p:sp>
      </p:grpSp>
      <p:pic>
        <p:nvPicPr>
          <p:cNvPr id="32" name="DIAM atout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9125" y="4071938"/>
            <a:ext cx="454183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0"/>
          <p:cNvSpPr>
            <a:spLocks noChangeArrowheads="1"/>
          </p:cNvSpPr>
          <p:nvPr/>
        </p:nvSpPr>
        <p:spPr bwMode="auto">
          <a:xfrm>
            <a:off x="4857750" y="5857875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Analysis of ressource  valorization according to PDO rules. </a:t>
            </a:r>
          </a:p>
        </p:txBody>
      </p:sp>
      <p:sp>
        <p:nvSpPr>
          <p:cNvPr id="33" name="Flèche vers le bas 32"/>
          <p:cNvSpPr/>
          <p:nvPr/>
        </p:nvSpPr>
        <p:spPr>
          <a:xfrm rot="18477945">
            <a:off x="4033044" y="3188494"/>
            <a:ext cx="785812" cy="16764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33"/>
          <p:cNvGrpSpPr>
            <a:grpSpLocks/>
          </p:cNvGrpSpPr>
          <p:nvPr/>
        </p:nvGrpSpPr>
        <p:grpSpPr bwMode="auto">
          <a:xfrm>
            <a:off x="142875" y="571480"/>
            <a:ext cx="9001125" cy="6145233"/>
            <a:chOff x="142844" y="928670"/>
            <a:chExt cx="9001156" cy="5788520"/>
          </a:xfrm>
        </p:grpSpPr>
        <p:grpSp>
          <p:nvGrpSpPr>
            <p:cNvPr id="1034" name="Groupe 20"/>
            <p:cNvGrpSpPr>
              <a:grpSpLocks/>
            </p:cNvGrpSpPr>
            <p:nvPr/>
          </p:nvGrpSpPr>
          <p:grpSpPr bwMode="auto">
            <a:xfrm>
              <a:off x="4573588" y="1270000"/>
              <a:ext cx="4343400" cy="2241550"/>
              <a:chOff x="4573588" y="1270000"/>
              <a:chExt cx="4343400" cy="2241550"/>
            </a:xfrm>
          </p:grpSpPr>
          <p:pic>
            <p:nvPicPr>
              <p:cNvPr id="1046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573588" y="1270000"/>
                <a:ext cx="4343400" cy="2241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7" name="Rectangle 63"/>
              <p:cNvSpPr>
                <a:spLocks noChangeArrowheads="1"/>
              </p:cNvSpPr>
              <p:nvPr/>
            </p:nvSpPr>
            <p:spPr bwMode="auto">
              <a:xfrm>
                <a:off x="4643438" y="3000372"/>
                <a:ext cx="1643074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sz="1200">
                    <a:solidFill>
                      <a:srgbClr val="000000"/>
                    </a:solidFill>
                    <a:latin typeface="Calibri" pitchFamily="34" charset="0"/>
                  </a:rPr>
                  <a:t>Species richness (botany)</a:t>
                </a:r>
                <a:endParaRPr lang="fr-FR"/>
              </a:p>
            </p:txBody>
          </p:sp>
          <p:sp>
            <p:nvSpPr>
              <p:cNvPr id="1048" name="Rectangle 64"/>
              <p:cNvSpPr>
                <a:spLocks noChangeArrowheads="1"/>
              </p:cNvSpPr>
              <p:nvPr/>
            </p:nvSpPr>
            <p:spPr bwMode="auto">
              <a:xfrm>
                <a:off x="4643438" y="2725426"/>
                <a:ext cx="1643074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sz="1200">
                    <a:solidFill>
                      <a:srgbClr val="000000"/>
                    </a:solidFill>
                    <a:latin typeface="Calibri" pitchFamily="34" charset="0"/>
                  </a:rPr>
                  <a:t>Rare species (botany)</a:t>
                </a:r>
                <a:endParaRPr lang="fr-FR"/>
              </a:p>
            </p:txBody>
          </p:sp>
          <p:sp>
            <p:nvSpPr>
              <p:cNvPr id="1049" name="Rectangle 65"/>
              <p:cNvSpPr>
                <a:spLocks noChangeArrowheads="1"/>
              </p:cNvSpPr>
              <p:nvPr/>
            </p:nvSpPr>
            <p:spPr bwMode="auto">
              <a:xfrm>
                <a:off x="4643438" y="2500306"/>
                <a:ext cx="1571636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sz="1200">
                    <a:solidFill>
                      <a:srgbClr val="000000"/>
                    </a:solidFill>
                    <a:latin typeface="Calibri" pitchFamily="34" charset="0"/>
                  </a:rPr>
                  <a:t>Patrimonial (interst)</a:t>
                </a:r>
                <a:endParaRPr lang="fr-FR"/>
              </a:p>
            </p:txBody>
          </p:sp>
          <p:sp>
            <p:nvSpPr>
              <p:cNvPr id="1050" name="Rectangle 66"/>
              <p:cNvSpPr>
                <a:spLocks noChangeArrowheads="1"/>
              </p:cNvSpPr>
              <p:nvPr/>
            </p:nvSpPr>
            <p:spPr bwMode="auto">
              <a:xfrm>
                <a:off x="4643438" y="2214554"/>
                <a:ext cx="1643074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sz="1200">
                    <a:solidFill>
                      <a:srgbClr val="000000"/>
                    </a:solidFill>
                    <a:latin typeface="Calibri" pitchFamily="34" charset="0"/>
                  </a:rPr>
                  <a:t>Color diversity</a:t>
                </a:r>
                <a:endParaRPr lang="fr-FR"/>
              </a:p>
            </p:txBody>
          </p:sp>
          <p:sp>
            <p:nvSpPr>
              <p:cNvPr id="1051" name="Rectangle 67"/>
              <p:cNvSpPr>
                <a:spLocks noChangeArrowheads="1"/>
              </p:cNvSpPr>
              <p:nvPr/>
            </p:nvSpPr>
            <p:spPr bwMode="auto">
              <a:xfrm>
                <a:off x="4643438" y="1714489"/>
                <a:ext cx="1571636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sz="1200">
                    <a:solidFill>
                      <a:srgbClr val="000000"/>
                    </a:solidFill>
                    <a:latin typeface="Calibri" pitchFamily="34" charset="0"/>
                  </a:rPr>
                  <a:t>Pollination</a:t>
                </a:r>
                <a:endParaRPr lang="fr-FR"/>
              </a:p>
            </p:txBody>
          </p:sp>
          <p:sp>
            <p:nvSpPr>
              <p:cNvPr id="1052" name="Rectangle 69"/>
              <p:cNvSpPr>
                <a:spLocks noChangeArrowheads="1"/>
              </p:cNvSpPr>
              <p:nvPr/>
            </p:nvSpPr>
            <p:spPr bwMode="auto">
              <a:xfrm>
                <a:off x="4643438" y="1428736"/>
                <a:ext cx="1571635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sz="1200">
                    <a:solidFill>
                      <a:srgbClr val="000000"/>
                    </a:solidFill>
                    <a:latin typeface="Calibri" pitchFamily="34" charset="0"/>
                  </a:rPr>
                  <a:t>Fauna</a:t>
                </a:r>
                <a:endParaRPr lang="fr-FR"/>
              </a:p>
            </p:txBody>
          </p:sp>
          <p:sp>
            <p:nvSpPr>
              <p:cNvPr id="1053" name="Rectangle 70"/>
              <p:cNvSpPr>
                <a:spLocks noChangeArrowheads="1"/>
              </p:cNvSpPr>
              <p:nvPr/>
            </p:nvSpPr>
            <p:spPr bwMode="auto">
              <a:xfrm>
                <a:off x="4643438" y="1928802"/>
                <a:ext cx="1571636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sz="1200">
                    <a:solidFill>
                      <a:srgbClr val="000000"/>
                    </a:solidFill>
                    <a:latin typeface="Calibri" pitchFamily="34" charset="0"/>
                  </a:rPr>
                  <a:t>Carbon storage</a:t>
                </a:r>
                <a:endParaRPr lang="fr-FR"/>
              </a:p>
            </p:txBody>
          </p:sp>
        </p:grpSp>
        <p:sp>
          <p:nvSpPr>
            <p:cNvPr id="1035" name="Rectangle 18"/>
            <p:cNvSpPr>
              <a:spLocks noChangeArrowheads="1"/>
            </p:cNvSpPr>
            <p:nvPr/>
          </p:nvSpPr>
          <p:spPr bwMode="auto">
            <a:xfrm>
              <a:off x="4572000" y="928670"/>
              <a:ext cx="457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b="1">
                  <a:solidFill>
                    <a:srgbClr val="0070C0"/>
                  </a:solidFill>
                </a:rPr>
                <a:t>Evaluation of ecosystem services</a:t>
              </a:r>
            </a:p>
          </p:txBody>
        </p:sp>
        <p:sp>
          <p:nvSpPr>
            <p:cNvPr id="1036" name="Rectangle 19"/>
            <p:cNvSpPr>
              <a:spLocks noChangeArrowheads="1"/>
            </p:cNvSpPr>
            <p:nvPr/>
          </p:nvSpPr>
          <p:spPr bwMode="auto">
            <a:xfrm>
              <a:off x="142844" y="3929066"/>
              <a:ext cx="3643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FFC000"/>
                  </a:solidFill>
                </a:rPr>
                <a:t>Evaluation of products quality</a:t>
              </a:r>
            </a:p>
          </p:txBody>
        </p:sp>
        <p:grpSp>
          <p:nvGrpSpPr>
            <p:cNvPr id="1037" name="Groupe 25"/>
            <p:cNvGrpSpPr>
              <a:grpSpLocks/>
            </p:cNvGrpSpPr>
            <p:nvPr/>
          </p:nvGrpSpPr>
          <p:grpSpPr bwMode="auto">
            <a:xfrm>
              <a:off x="214283" y="4448198"/>
              <a:ext cx="3786195" cy="1766884"/>
              <a:chOff x="2470150" y="4170363"/>
              <a:chExt cx="4406036" cy="2266950"/>
            </a:xfrm>
          </p:grpSpPr>
          <p:graphicFrame>
            <p:nvGraphicFramePr>
              <p:cNvPr id="34" name="Graphique 25"/>
              <p:cNvGraphicFramePr>
                <a:graphicFrameLocks/>
              </p:cNvGraphicFramePr>
              <p:nvPr/>
            </p:nvGraphicFramePr>
            <p:xfrm>
              <a:off x="2470150" y="4170363"/>
              <a:ext cx="4406036" cy="22669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042" name="Rectangle 69"/>
              <p:cNvSpPr>
                <a:spLocks noChangeArrowheads="1"/>
              </p:cNvSpPr>
              <p:nvPr/>
            </p:nvSpPr>
            <p:spPr bwMode="auto">
              <a:xfrm>
                <a:off x="2726308" y="4253069"/>
                <a:ext cx="990807" cy="4091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fr-FR" sz="1100" dirty="0" err="1">
                    <a:solidFill>
                      <a:srgbClr val="000000"/>
                    </a:solidFill>
                    <a:latin typeface="Calibri" pitchFamily="34" charset="0"/>
                  </a:rPr>
                  <a:t>Fatty</a:t>
                </a:r>
                <a:r>
                  <a:rPr lang="fr-FR" sz="1100" dirty="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fr-FR" sz="1100" dirty="0" err="1">
                    <a:solidFill>
                      <a:srgbClr val="000000"/>
                    </a:solidFill>
                    <a:latin typeface="Calibri" pitchFamily="34" charset="0"/>
                  </a:rPr>
                  <a:t>acids</a:t>
                </a:r>
                <a:r>
                  <a:rPr lang="fr-FR" sz="1100" dirty="0">
                    <a:solidFill>
                      <a:srgbClr val="000000"/>
                    </a:solidFill>
                    <a:latin typeface="Calibri" pitchFamily="34" charset="0"/>
                  </a:rPr>
                  <a:t> balance</a:t>
                </a:r>
                <a:endParaRPr lang="fr-FR" sz="1100" dirty="0">
                  <a:latin typeface="Calibri" pitchFamily="34" charset="0"/>
                </a:endParaRPr>
              </a:p>
            </p:txBody>
          </p:sp>
          <p:sp>
            <p:nvSpPr>
              <p:cNvPr id="1043" name="ZoneTexte 22"/>
              <p:cNvSpPr txBox="1">
                <a:spLocks noChangeArrowheads="1"/>
              </p:cNvSpPr>
              <p:nvPr/>
            </p:nvSpPr>
            <p:spPr bwMode="auto">
              <a:xfrm>
                <a:off x="2571736" y="4659496"/>
                <a:ext cx="1145378" cy="5207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1100" dirty="0" err="1">
                    <a:latin typeface="Calibri" pitchFamily="34" charset="0"/>
                  </a:rPr>
                  <a:t>Flavor</a:t>
                </a:r>
                <a:r>
                  <a:rPr lang="fr-FR" sz="1100" dirty="0">
                    <a:latin typeface="Calibri" pitchFamily="34" charset="0"/>
                  </a:rPr>
                  <a:t> </a:t>
                </a:r>
                <a:r>
                  <a:rPr lang="fr-FR" sz="1100" dirty="0" err="1">
                    <a:latin typeface="Calibri" pitchFamily="34" charset="0"/>
                  </a:rPr>
                  <a:t>potential</a:t>
                </a:r>
                <a:endParaRPr lang="fr-FR" sz="1100" dirty="0">
                  <a:latin typeface="Calibri" pitchFamily="34" charset="0"/>
                </a:endParaRPr>
              </a:p>
            </p:txBody>
          </p:sp>
          <p:sp>
            <p:nvSpPr>
              <p:cNvPr id="1044" name="ZoneTexte 23"/>
              <p:cNvSpPr txBox="1">
                <a:spLocks noChangeArrowheads="1"/>
              </p:cNvSpPr>
              <p:nvPr/>
            </p:nvSpPr>
            <p:spPr bwMode="auto">
              <a:xfrm>
                <a:off x="5629185" y="4662227"/>
                <a:ext cx="1163867" cy="5207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1100" dirty="0" err="1">
                    <a:latin typeface="Calibri" pitchFamily="34" charset="0"/>
                  </a:rPr>
                  <a:t>Anti-oxydant</a:t>
                </a:r>
                <a:r>
                  <a:rPr lang="fr-FR" sz="1100" dirty="0">
                    <a:latin typeface="Calibri" pitchFamily="34" charset="0"/>
                  </a:rPr>
                  <a:t> </a:t>
                </a:r>
                <a:r>
                  <a:rPr lang="fr-FR" sz="1100" dirty="0" err="1">
                    <a:latin typeface="Calibri" pitchFamily="34" charset="0"/>
                  </a:rPr>
                  <a:t>potential</a:t>
                </a:r>
                <a:endParaRPr lang="fr-FR" sz="1100" dirty="0">
                  <a:latin typeface="Calibri" pitchFamily="34" charset="0"/>
                </a:endParaRPr>
              </a:p>
            </p:txBody>
          </p:sp>
          <p:sp>
            <p:nvSpPr>
              <p:cNvPr id="1045" name="ZoneTexte 24"/>
              <p:cNvSpPr txBox="1">
                <a:spLocks noChangeArrowheads="1"/>
              </p:cNvSpPr>
              <p:nvPr/>
            </p:nvSpPr>
            <p:spPr bwMode="auto">
              <a:xfrm>
                <a:off x="5130383" y="5266579"/>
                <a:ext cx="646577" cy="3161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1100" dirty="0" err="1">
                    <a:latin typeface="Calibri" pitchFamily="34" charset="0"/>
                  </a:rPr>
                  <a:t>Color</a:t>
                </a:r>
                <a:endParaRPr lang="fr-FR" sz="1100" dirty="0">
                  <a:latin typeface="Calibri" pitchFamily="34" charset="0"/>
                </a:endParaRPr>
              </a:p>
            </p:txBody>
          </p:sp>
        </p:grpSp>
        <p:pic>
          <p:nvPicPr>
            <p:cNvPr id="1038" name="Picture 3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0100" y="5786454"/>
              <a:ext cx="1775964" cy="930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34" descr="prairie-detail-varié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82885" y="2500306"/>
              <a:ext cx="1361115" cy="874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254597" y="1802735"/>
              <a:ext cx="889403" cy="69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4" descr="prairie-violette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58082" y="3286124"/>
              <a:ext cx="1785918" cy="117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1163</Words>
  <Application>Microsoft Office PowerPoint</Application>
  <PresentationFormat>Affichage à l'écran (4:3)</PresentationFormat>
  <Paragraphs>290</Paragraphs>
  <Slides>13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Modèle par défaut</vt:lpstr>
      <vt:lpstr>How conciliate services provided by grasslands in order to ensure the sustainability of farming systems at local and regional levels.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konsept.nu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15th Meeting of the FAO-CIHEAM Mountain Pastures Network Integrated research for the sustainability of mountain pastures 7th to 9th October 2009 – Les Diablerets – Switzerland</dc:title>
  <dc:creator>KeKo RAZZANO</dc:creator>
  <cp:lastModifiedBy>Pascal</cp:lastModifiedBy>
  <cp:revision>82</cp:revision>
  <dcterms:created xsi:type="dcterms:W3CDTF">2009-04-21T19:24:17Z</dcterms:created>
  <dcterms:modified xsi:type="dcterms:W3CDTF">2013-11-18T10:11:25Z</dcterms:modified>
</cp:coreProperties>
</file>