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62" r:id="rId4"/>
    <p:sldId id="263" r:id="rId5"/>
    <p:sldId id="257" r:id="rId6"/>
    <p:sldId id="264" r:id="rId7"/>
    <p:sldId id="258" r:id="rId8"/>
    <p:sldId id="270" r:id="rId9"/>
    <p:sldId id="259" r:id="rId10"/>
    <p:sldId id="279" r:id="rId11"/>
    <p:sldId id="272" r:id="rId12"/>
    <p:sldId id="280" r:id="rId13"/>
    <p:sldId id="282" r:id="rId14"/>
    <p:sldId id="285" r:id="rId15"/>
    <p:sldId id="277" r:id="rId16"/>
    <p:sldId id="283" r:id="rId17"/>
    <p:sldId id="286" r:id="rId18"/>
    <p:sldId id="287" r:id="rId19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" initials="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CCCC"/>
    <a:srgbClr val="E6F6F8"/>
    <a:srgbClr val="D7E4BD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44" autoAdjust="0"/>
    <p:restoredTop sz="96596" autoAdjust="0"/>
  </p:normalViewPr>
  <p:slideViewPr>
    <p:cSldViewPr>
      <p:cViewPr>
        <p:scale>
          <a:sx n="90" d="100"/>
          <a:sy n="90" d="100"/>
        </p:scale>
        <p:origin x="-16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074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9A8C5-B2A0-4392-9A4A-CDDD59DEBB9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7BD286-9484-45EF-BBC5-9B951D39FB64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GB" sz="1800" b="1" noProof="0" dirty="0" smtClean="0"/>
            <a:t>How is it measured?</a:t>
          </a:r>
        </a:p>
        <a:p>
          <a:pPr rtl="0"/>
          <a:r>
            <a:rPr lang="en-GB" sz="1600" b="1" noProof="0" dirty="0" smtClean="0"/>
            <a:t>An extensive literature on concentration indices taking spatial patterns into account</a:t>
          </a:r>
          <a:endParaRPr lang="en-GB" sz="1600" b="1" noProof="0" dirty="0"/>
        </a:p>
      </dgm:t>
    </dgm:pt>
    <dgm:pt modelId="{74E2E0FB-E1F4-4422-AAC7-2EC17B5DE03F}" type="parTrans" cxnId="{38B392D8-A468-4B35-9AC4-C45921F88D07}">
      <dgm:prSet/>
      <dgm:spPr/>
      <dgm:t>
        <a:bodyPr/>
        <a:lstStyle/>
        <a:p>
          <a:endParaRPr lang="fr-FR"/>
        </a:p>
      </dgm:t>
    </dgm:pt>
    <dgm:pt modelId="{40507E6D-728A-4C18-826D-A6D53CCCB930}" type="sibTrans" cxnId="{38B392D8-A468-4B35-9AC4-C45921F88D07}">
      <dgm:prSet/>
      <dgm:spPr/>
      <dgm:t>
        <a:bodyPr/>
        <a:lstStyle/>
        <a:p>
          <a:endParaRPr lang="fr-FR" dirty="0"/>
        </a:p>
      </dgm:t>
    </dgm:pt>
    <dgm:pt modelId="{E2C81725-25C6-4CCA-BC2A-8049C22FE5DD}">
      <dgm:prSet custT="1"/>
      <dgm:spPr>
        <a:solidFill>
          <a:schemeClr val="accent3"/>
        </a:solidFill>
      </dgm:spPr>
      <dgm:t>
        <a:bodyPr rIns="10800" bIns="10800"/>
        <a:lstStyle/>
        <a:p>
          <a:pPr rtl="0"/>
          <a:r>
            <a:rPr lang="en-GB" sz="1800" b="1" noProof="0" dirty="0" smtClean="0"/>
            <a:t>What are the driving factors?</a:t>
          </a:r>
        </a:p>
        <a:p>
          <a:pPr rtl="0"/>
          <a:r>
            <a:rPr lang="en-GB" sz="1600" b="1" noProof="0" dirty="0" smtClean="0"/>
            <a:t>Natural resources, spatial externalities: transport costs,  employment markets, knowledge</a:t>
          </a:r>
          <a:endParaRPr lang="en-GB" sz="1600" b="1" noProof="0" dirty="0"/>
        </a:p>
      </dgm:t>
    </dgm:pt>
    <dgm:pt modelId="{C1A32BB0-7CEE-4815-A42F-839C876F8CBE}" type="parTrans" cxnId="{9618FEFC-93C4-4DBD-8CD9-21E03F880C35}">
      <dgm:prSet/>
      <dgm:spPr/>
      <dgm:t>
        <a:bodyPr/>
        <a:lstStyle/>
        <a:p>
          <a:endParaRPr lang="fr-FR"/>
        </a:p>
      </dgm:t>
    </dgm:pt>
    <dgm:pt modelId="{6D511547-954C-4E9D-B908-248317B38D61}" type="sibTrans" cxnId="{9618FEFC-93C4-4DBD-8CD9-21E03F880C35}">
      <dgm:prSet/>
      <dgm:spPr/>
      <dgm:t>
        <a:bodyPr/>
        <a:lstStyle/>
        <a:p>
          <a:endParaRPr lang="fr-FR" dirty="0"/>
        </a:p>
      </dgm:t>
    </dgm:pt>
    <dgm:pt modelId="{267CBEFB-177B-44E5-BA7C-866F5B3DA512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n-GB" noProof="0" dirty="0" smtClean="0"/>
            <a:t>Spatial concentration of industrial activities</a:t>
          </a:r>
          <a:endParaRPr lang="en-GB" noProof="0" dirty="0"/>
        </a:p>
      </dgm:t>
    </dgm:pt>
    <dgm:pt modelId="{9D588682-2C0A-4A65-9419-4EFBAECEA7CF}" type="parTrans" cxnId="{70912895-81B5-4416-B68D-A674FF0F5587}">
      <dgm:prSet/>
      <dgm:spPr/>
      <dgm:t>
        <a:bodyPr/>
        <a:lstStyle/>
        <a:p>
          <a:endParaRPr lang="fr-FR"/>
        </a:p>
      </dgm:t>
    </dgm:pt>
    <dgm:pt modelId="{D04B2518-F495-4337-AE8E-F92F70BE8EA3}" type="sibTrans" cxnId="{70912895-81B5-4416-B68D-A674FF0F5587}">
      <dgm:prSet/>
      <dgm:spPr/>
      <dgm:t>
        <a:bodyPr/>
        <a:lstStyle/>
        <a:p>
          <a:endParaRPr lang="fr-FR"/>
        </a:p>
      </dgm:t>
    </dgm:pt>
    <dgm:pt modelId="{0BBE118A-E082-4637-9D0B-3AA13F857CFE}" type="pres">
      <dgm:prSet presAssocID="{CF99A8C5-B2A0-4392-9A4A-CDDD59DEBB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FAD627A-1E25-4980-BE3C-4F45CAACC27E}" type="pres">
      <dgm:prSet presAssocID="{CF99A8C5-B2A0-4392-9A4A-CDDD59DEBB94}" presName="vNodes" presStyleCnt="0"/>
      <dgm:spPr/>
    </dgm:pt>
    <dgm:pt modelId="{67DC87C0-61F0-43AC-A37B-597587426844}" type="pres">
      <dgm:prSet presAssocID="{187BD286-9484-45EF-BBC5-9B951D39FB64}" presName="node" presStyleLbl="node1" presStyleIdx="0" presStyleCnt="3" custScaleX="338036" custLinFactX="109697" custLinFactY="-1910" custLinFactNeighborX="200000" custLinFactNeighborY="-100000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fr-FR"/>
        </a:p>
      </dgm:t>
    </dgm:pt>
    <dgm:pt modelId="{1DF779AC-A3D1-4103-991F-1F01869E9626}" type="pres">
      <dgm:prSet presAssocID="{40507E6D-728A-4C18-826D-A6D53CCCB930}" presName="spacerT" presStyleCnt="0"/>
      <dgm:spPr/>
    </dgm:pt>
    <dgm:pt modelId="{B0B20A54-A50C-4216-A518-67A46F7F14D5}" type="pres">
      <dgm:prSet presAssocID="{40507E6D-728A-4C18-826D-A6D53CCCB930}" presName="sibTrans" presStyleLbl="sibTrans2D1" presStyleIdx="0" presStyleCnt="2" custScaleX="63432" custScaleY="74777" custLinFactX="206950" custLinFactY="-9260" custLinFactNeighborX="300000" custLinFactNeighborY="-100000"/>
      <dgm:spPr/>
      <dgm:t>
        <a:bodyPr/>
        <a:lstStyle/>
        <a:p>
          <a:endParaRPr lang="fr-FR"/>
        </a:p>
      </dgm:t>
    </dgm:pt>
    <dgm:pt modelId="{E5958E45-DCD6-45A5-9919-82AB265DB8BD}" type="pres">
      <dgm:prSet presAssocID="{40507E6D-728A-4C18-826D-A6D53CCCB930}" presName="spacerB" presStyleCnt="0"/>
      <dgm:spPr/>
    </dgm:pt>
    <dgm:pt modelId="{FA4A637F-5EA0-43A9-9260-9ED848D4B6A5}" type="pres">
      <dgm:prSet presAssocID="{E2C81725-25C6-4CCA-BC2A-8049C22FE5DD}" presName="node" presStyleLbl="node1" presStyleIdx="1" presStyleCnt="3" custScaleX="326982" custScaleY="94563" custLinFactX="105564" custLinFactY="-10978" custLinFactNeighborX="200000" custLinFactNeighborY="-100000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fr-FR"/>
        </a:p>
      </dgm:t>
    </dgm:pt>
    <dgm:pt modelId="{4648A97C-16D6-4108-AE64-34EE1A7FA9EC}" type="pres">
      <dgm:prSet presAssocID="{CF99A8C5-B2A0-4392-9A4A-CDDD59DEBB94}" presName="sibTransLast" presStyleLbl="sibTrans2D1" presStyleIdx="1" presStyleCnt="2" custScaleX="158356" custScaleY="83342" custLinFactX="100000" custLinFactNeighborX="129678" custLinFactNeighborY="9820"/>
      <dgm:spPr/>
      <dgm:t>
        <a:bodyPr/>
        <a:lstStyle/>
        <a:p>
          <a:endParaRPr lang="fr-FR"/>
        </a:p>
      </dgm:t>
    </dgm:pt>
    <dgm:pt modelId="{F91675DA-CF74-442C-9941-7C4350CA8BB6}" type="pres">
      <dgm:prSet presAssocID="{CF99A8C5-B2A0-4392-9A4A-CDDD59DEBB94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9E75A00C-7A72-44C1-BBA2-097B6221552E}" type="pres">
      <dgm:prSet presAssocID="{CF99A8C5-B2A0-4392-9A4A-CDDD59DEBB94}" presName="lastNode" presStyleLbl="node1" presStyleIdx="2" presStyleCnt="3" custScaleX="121249" custScaleY="66894" custLinFactX="-161246" custLinFactNeighborX="-200000" custLinFactNeighborY="-51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A3103BC-1B97-4FAC-AFBF-A6F1857CC9FD}" type="presOf" srcId="{E2C81725-25C6-4CCA-BC2A-8049C22FE5DD}" destId="{FA4A637F-5EA0-43A9-9260-9ED848D4B6A5}" srcOrd="0" destOrd="0" presId="urn:microsoft.com/office/officeart/2005/8/layout/equation2"/>
    <dgm:cxn modelId="{8B187DF5-4386-478E-A313-8E32B46E0C31}" type="presOf" srcId="{CF99A8C5-B2A0-4392-9A4A-CDDD59DEBB94}" destId="{0BBE118A-E082-4637-9D0B-3AA13F857CFE}" srcOrd="0" destOrd="0" presId="urn:microsoft.com/office/officeart/2005/8/layout/equation2"/>
    <dgm:cxn modelId="{70912895-81B5-4416-B68D-A674FF0F5587}" srcId="{CF99A8C5-B2A0-4392-9A4A-CDDD59DEBB94}" destId="{267CBEFB-177B-44E5-BA7C-866F5B3DA512}" srcOrd="2" destOrd="0" parTransId="{9D588682-2C0A-4A65-9419-4EFBAECEA7CF}" sibTransId="{D04B2518-F495-4337-AE8E-F92F70BE8EA3}"/>
    <dgm:cxn modelId="{D602C732-27D2-4328-89FC-62AB5BA1F8A0}" type="presOf" srcId="{6D511547-954C-4E9D-B908-248317B38D61}" destId="{F91675DA-CF74-442C-9941-7C4350CA8BB6}" srcOrd="1" destOrd="0" presId="urn:microsoft.com/office/officeart/2005/8/layout/equation2"/>
    <dgm:cxn modelId="{9618FEFC-93C4-4DBD-8CD9-21E03F880C35}" srcId="{CF99A8C5-B2A0-4392-9A4A-CDDD59DEBB94}" destId="{E2C81725-25C6-4CCA-BC2A-8049C22FE5DD}" srcOrd="1" destOrd="0" parTransId="{C1A32BB0-7CEE-4815-A42F-839C876F8CBE}" sibTransId="{6D511547-954C-4E9D-B908-248317B38D61}"/>
    <dgm:cxn modelId="{38B392D8-A468-4B35-9AC4-C45921F88D07}" srcId="{CF99A8C5-B2A0-4392-9A4A-CDDD59DEBB94}" destId="{187BD286-9484-45EF-BBC5-9B951D39FB64}" srcOrd="0" destOrd="0" parTransId="{74E2E0FB-E1F4-4422-AAC7-2EC17B5DE03F}" sibTransId="{40507E6D-728A-4C18-826D-A6D53CCCB930}"/>
    <dgm:cxn modelId="{D094DD4C-DC98-4E3E-BDEB-05252332725A}" type="presOf" srcId="{6D511547-954C-4E9D-B908-248317B38D61}" destId="{4648A97C-16D6-4108-AE64-34EE1A7FA9EC}" srcOrd="0" destOrd="0" presId="urn:microsoft.com/office/officeart/2005/8/layout/equation2"/>
    <dgm:cxn modelId="{3F001D1C-BF6A-4D1E-ADB6-EE2DFBFE36AA}" type="presOf" srcId="{40507E6D-728A-4C18-826D-A6D53CCCB930}" destId="{B0B20A54-A50C-4216-A518-67A46F7F14D5}" srcOrd="0" destOrd="0" presId="urn:microsoft.com/office/officeart/2005/8/layout/equation2"/>
    <dgm:cxn modelId="{4A23E44F-D881-4C14-A365-09B96BD38D3C}" type="presOf" srcId="{187BD286-9484-45EF-BBC5-9B951D39FB64}" destId="{67DC87C0-61F0-43AC-A37B-597587426844}" srcOrd="0" destOrd="0" presId="urn:microsoft.com/office/officeart/2005/8/layout/equation2"/>
    <dgm:cxn modelId="{1633FEDB-B893-4203-A911-5E74C3F44400}" type="presOf" srcId="{267CBEFB-177B-44E5-BA7C-866F5B3DA512}" destId="{9E75A00C-7A72-44C1-BBA2-097B6221552E}" srcOrd="0" destOrd="0" presId="urn:microsoft.com/office/officeart/2005/8/layout/equation2"/>
    <dgm:cxn modelId="{CC2862AB-50AF-4C76-9768-AC029199977F}" type="presParOf" srcId="{0BBE118A-E082-4637-9D0B-3AA13F857CFE}" destId="{9FAD627A-1E25-4980-BE3C-4F45CAACC27E}" srcOrd="0" destOrd="0" presId="urn:microsoft.com/office/officeart/2005/8/layout/equation2"/>
    <dgm:cxn modelId="{999395BC-E91A-488B-A26B-D4D0040A4E74}" type="presParOf" srcId="{9FAD627A-1E25-4980-BE3C-4F45CAACC27E}" destId="{67DC87C0-61F0-43AC-A37B-597587426844}" srcOrd="0" destOrd="0" presId="urn:microsoft.com/office/officeart/2005/8/layout/equation2"/>
    <dgm:cxn modelId="{B4DBD4B0-035A-48CD-A876-5BD0B00C6E54}" type="presParOf" srcId="{9FAD627A-1E25-4980-BE3C-4F45CAACC27E}" destId="{1DF779AC-A3D1-4103-991F-1F01869E9626}" srcOrd="1" destOrd="0" presId="urn:microsoft.com/office/officeart/2005/8/layout/equation2"/>
    <dgm:cxn modelId="{0258E917-105A-4360-AA4B-04CC4BAF6ABE}" type="presParOf" srcId="{9FAD627A-1E25-4980-BE3C-4F45CAACC27E}" destId="{B0B20A54-A50C-4216-A518-67A46F7F14D5}" srcOrd="2" destOrd="0" presId="urn:microsoft.com/office/officeart/2005/8/layout/equation2"/>
    <dgm:cxn modelId="{5A3548E2-4D08-4645-B412-893E4263767E}" type="presParOf" srcId="{9FAD627A-1E25-4980-BE3C-4F45CAACC27E}" destId="{E5958E45-DCD6-45A5-9919-82AB265DB8BD}" srcOrd="3" destOrd="0" presId="urn:microsoft.com/office/officeart/2005/8/layout/equation2"/>
    <dgm:cxn modelId="{26498ACD-723A-4CBD-B06B-BB02D0538840}" type="presParOf" srcId="{9FAD627A-1E25-4980-BE3C-4F45CAACC27E}" destId="{FA4A637F-5EA0-43A9-9260-9ED848D4B6A5}" srcOrd="4" destOrd="0" presId="urn:microsoft.com/office/officeart/2005/8/layout/equation2"/>
    <dgm:cxn modelId="{843DBD79-A3D8-4F41-9D44-CE179E4C6F53}" type="presParOf" srcId="{0BBE118A-E082-4637-9D0B-3AA13F857CFE}" destId="{4648A97C-16D6-4108-AE64-34EE1A7FA9EC}" srcOrd="1" destOrd="0" presId="urn:microsoft.com/office/officeart/2005/8/layout/equation2"/>
    <dgm:cxn modelId="{45C5FD0C-1726-4B80-9B8F-59970DA2D256}" type="presParOf" srcId="{4648A97C-16D6-4108-AE64-34EE1A7FA9EC}" destId="{F91675DA-CF74-442C-9941-7C4350CA8BB6}" srcOrd="0" destOrd="0" presId="urn:microsoft.com/office/officeart/2005/8/layout/equation2"/>
    <dgm:cxn modelId="{F0A0E343-8FA5-4331-B776-29C97B0E5677}" type="presParOf" srcId="{0BBE118A-E082-4637-9D0B-3AA13F857CFE}" destId="{9E75A00C-7A72-44C1-BBA2-097B622155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15A46-724F-4D5B-90CC-FFE04E294A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B967ED0-23E9-4FF0-8935-4287D24BE9A1}">
      <dgm:prSet phldrT="[Texte]" custT="1"/>
      <dgm:spPr>
        <a:ln>
          <a:solidFill>
            <a:srgbClr val="0066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fr-FR" sz="1400" b="1" dirty="0" err="1" smtClean="0"/>
            <a:t>Exploratory</a:t>
          </a:r>
          <a:r>
            <a:rPr lang="fr-FR" sz="1400" b="1" dirty="0" smtClean="0"/>
            <a:t> Spatial Data </a:t>
          </a:r>
          <a:r>
            <a:rPr lang="fr-FR" sz="1400" b="1" dirty="0" err="1" smtClean="0"/>
            <a:t>Analysis</a:t>
          </a:r>
          <a:endParaRPr lang="fr-FR" sz="1400" b="1" dirty="0" smtClean="0"/>
        </a:p>
        <a:p>
          <a:pPr>
            <a:spcAft>
              <a:spcPts val="0"/>
            </a:spcAft>
          </a:pPr>
          <a:r>
            <a:rPr lang="fr-FR" sz="1400" dirty="0" smtClean="0"/>
            <a:t>(</a:t>
          </a:r>
          <a:r>
            <a:rPr lang="fr-FR" sz="1400" dirty="0" err="1" smtClean="0"/>
            <a:t>Anselin</a:t>
          </a:r>
          <a:r>
            <a:rPr lang="fr-FR" sz="1400" dirty="0" smtClean="0"/>
            <a:t>, 1995)</a:t>
          </a:r>
          <a:endParaRPr lang="fr-FR" sz="1400" dirty="0"/>
        </a:p>
      </dgm:t>
    </dgm:pt>
    <dgm:pt modelId="{5E977C5B-BEB3-4A57-A5FC-8BE918FAEA7F}" type="parTrans" cxnId="{3030831A-1A40-4948-BCA6-48A45EA80455}">
      <dgm:prSet/>
      <dgm:spPr/>
      <dgm:t>
        <a:bodyPr/>
        <a:lstStyle/>
        <a:p>
          <a:endParaRPr lang="fr-FR"/>
        </a:p>
      </dgm:t>
    </dgm:pt>
    <dgm:pt modelId="{DA8130C0-12E0-42DA-BFCD-646A44FEDE98}" type="sibTrans" cxnId="{3030831A-1A40-4948-BCA6-48A45EA80455}">
      <dgm:prSet/>
      <dgm:spPr/>
      <dgm:t>
        <a:bodyPr/>
        <a:lstStyle/>
        <a:p>
          <a:endParaRPr lang="fr-FR"/>
        </a:p>
      </dgm:t>
    </dgm:pt>
    <dgm:pt modelId="{CAB71074-1F25-420F-8EA8-53599A02E8F2}">
      <dgm:prSet phldrT="[Texte]" custT="1"/>
      <dgm:spPr>
        <a:ln>
          <a:solidFill>
            <a:srgbClr val="0066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fr-FR" sz="1200" b="1" dirty="0" err="1" smtClean="0"/>
            <a:t>Moran’s</a:t>
          </a:r>
          <a:r>
            <a:rPr lang="fr-FR" sz="1200" b="1" dirty="0" smtClean="0"/>
            <a:t> I</a:t>
          </a:r>
        </a:p>
        <a:p>
          <a:pPr>
            <a:spcAft>
              <a:spcPts val="0"/>
            </a:spcAft>
          </a:pPr>
          <a:r>
            <a:rPr lang="fr-FR" sz="1200" smtClean="0"/>
            <a:t>Statistic</a:t>
          </a:r>
          <a:endParaRPr lang="fr-FR" sz="1200" b="1" dirty="0"/>
        </a:p>
      </dgm:t>
    </dgm:pt>
    <dgm:pt modelId="{F324E90E-EC01-423E-9431-4B4751BFBB64}" type="parTrans" cxnId="{1918D00C-A08F-45DC-80EB-17E22625F351}">
      <dgm:prSet/>
      <dgm:spPr>
        <a:solidFill>
          <a:srgbClr val="006600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2F311836-280A-485D-9E6C-E75AF82BA7CE}" type="sibTrans" cxnId="{1918D00C-A08F-45DC-80EB-17E22625F351}">
      <dgm:prSet/>
      <dgm:spPr/>
      <dgm:t>
        <a:bodyPr/>
        <a:lstStyle/>
        <a:p>
          <a:endParaRPr lang="fr-FR"/>
        </a:p>
      </dgm:t>
    </dgm:pt>
    <dgm:pt modelId="{DF71BA71-1865-423F-B210-03D4BB8C1F6D}">
      <dgm:prSet phldrT="[Texte]" custT="1"/>
      <dgm:spPr>
        <a:ln>
          <a:solidFill>
            <a:srgbClr val="0066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fr-FR" sz="1200" b="1" dirty="0" smtClean="0"/>
            <a:t>LISA </a:t>
          </a:r>
        </a:p>
        <a:p>
          <a:pPr>
            <a:spcAft>
              <a:spcPts val="0"/>
            </a:spcAft>
          </a:pPr>
          <a:r>
            <a:rPr lang="fr-FR" sz="1200" i="1" dirty="0" smtClean="0"/>
            <a:t>Local Indicators of Spatial Association</a:t>
          </a:r>
          <a:endParaRPr lang="fr-FR" sz="1200" i="1" dirty="0"/>
        </a:p>
      </dgm:t>
    </dgm:pt>
    <dgm:pt modelId="{0A290C05-602F-4FE9-962F-A97EEF05E5EC}" type="parTrans" cxnId="{AA821A81-22A5-4301-B36C-FB97DFF14FD8}">
      <dgm:prSet/>
      <dgm:spPr>
        <a:solidFill>
          <a:srgbClr val="006600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379869F5-605E-40D7-A0B7-754F9BB3C315}" type="sibTrans" cxnId="{AA821A81-22A5-4301-B36C-FB97DFF14FD8}">
      <dgm:prSet/>
      <dgm:spPr/>
      <dgm:t>
        <a:bodyPr/>
        <a:lstStyle/>
        <a:p>
          <a:endParaRPr lang="fr-FR"/>
        </a:p>
      </dgm:t>
    </dgm:pt>
    <dgm:pt modelId="{7335BCC5-C8C5-4911-BB7A-59CA4E9E1FAB}">
      <dgm:prSet phldrT="[Texte]" custT="1"/>
      <dgm:spPr>
        <a:ln>
          <a:solidFill>
            <a:srgbClr val="006600"/>
          </a:solidFill>
        </a:ln>
      </dgm:spPr>
      <dgm:t>
        <a:bodyPr/>
        <a:lstStyle/>
        <a:p>
          <a:r>
            <a:rPr lang="fr-FR" sz="1200" b="1" dirty="0" err="1" smtClean="0"/>
            <a:t>Moran’s</a:t>
          </a:r>
          <a:r>
            <a:rPr lang="fr-FR" sz="1200" b="1" dirty="0" smtClean="0"/>
            <a:t> </a:t>
          </a:r>
          <a:r>
            <a:rPr lang="fr-FR" sz="1200" b="1" dirty="0" err="1" smtClean="0"/>
            <a:t>Scatterplot</a:t>
          </a:r>
          <a:endParaRPr lang="fr-FR" sz="1200" b="1" dirty="0"/>
        </a:p>
      </dgm:t>
    </dgm:pt>
    <dgm:pt modelId="{C841677B-2E23-4346-B020-042C9F2C9766}" type="sibTrans" cxnId="{58BFCD61-0EB1-4DD4-8C8A-7AFF6EA30BE6}">
      <dgm:prSet/>
      <dgm:spPr/>
      <dgm:t>
        <a:bodyPr/>
        <a:lstStyle/>
        <a:p>
          <a:endParaRPr lang="fr-FR"/>
        </a:p>
      </dgm:t>
    </dgm:pt>
    <dgm:pt modelId="{DD87B044-3670-4201-8390-99932A02FF2C}" type="parTrans" cxnId="{58BFCD61-0EB1-4DD4-8C8A-7AFF6EA30BE6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fr-FR"/>
        </a:p>
      </dgm:t>
    </dgm:pt>
    <dgm:pt modelId="{7B5CA67B-7EBA-4C3D-8467-170B6F3B1033}" type="pres">
      <dgm:prSet presAssocID="{7C215A46-724F-4D5B-90CC-FFE04E294A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C3DFD24-99D8-47E2-B299-813DAF7DF7F5}" type="pres">
      <dgm:prSet presAssocID="{BB967ED0-23E9-4FF0-8935-4287D24BE9A1}" presName="hierRoot1" presStyleCnt="0"/>
      <dgm:spPr/>
    </dgm:pt>
    <dgm:pt modelId="{A51F41DE-748B-4D5B-8814-0AA7EB829877}" type="pres">
      <dgm:prSet presAssocID="{BB967ED0-23E9-4FF0-8935-4287D24BE9A1}" presName="composite" presStyleCnt="0"/>
      <dgm:spPr/>
    </dgm:pt>
    <dgm:pt modelId="{7FBFF7D3-C862-40EC-8468-C66AFBED25FF}" type="pres">
      <dgm:prSet presAssocID="{BB967ED0-23E9-4FF0-8935-4287D24BE9A1}" presName="background" presStyleLbl="node0" presStyleIdx="0" presStyleCn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5E986795-BB3C-4132-BEE3-05CA35FDCE11}" type="pres">
      <dgm:prSet presAssocID="{BB967ED0-23E9-4FF0-8935-4287D24BE9A1}" presName="text" presStyleLbl="fgAcc0" presStyleIdx="0" presStyleCnt="1" custScaleX="121816" custScaleY="574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C9A39C-826D-492A-A3BD-C2E2DD42CE6A}" type="pres">
      <dgm:prSet presAssocID="{BB967ED0-23E9-4FF0-8935-4287D24BE9A1}" presName="hierChild2" presStyleCnt="0"/>
      <dgm:spPr/>
    </dgm:pt>
    <dgm:pt modelId="{42C51B2C-4C3F-4808-BB4E-FC88CFD93474}" type="pres">
      <dgm:prSet presAssocID="{F324E90E-EC01-423E-9431-4B4751BFBB64}" presName="Name10" presStyleLbl="parChTrans1D2" presStyleIdx="0" presStyleCnt="2"/>
      <dgm:spPr/>
      <dgm:t>
        <a:bodyPr/>
        <a:lstStyle/>
        <a:p>
          <a:endParaRPr lang="fr-FR"/>
        </a:p>
      </dgm:t>
    </dgm:pt>
    <dgm:pt modelId="{D223FA8C-A7CD-441B-8160-3D35E9E81F16}" type="pres">
      <dgm:prSet presAssocID="{CAB71074-1F25-420F-8EA8-53599A02E8F2}" presName="hierRoot2" presStyleCnt="0"/>
      <dgm:spPr/>
    </dgm:pt>
    <dgm:pt modelId="{EBF53C8C-DBF6-4618-A032-16506290C11A}" type="pres">
      <dgm:prSet presAssocID="{CAB71074-1F25-420F-8EA8-53599A02E8F2}" presName="composite2" presStyleCnt="0"/>
      <dgm:spPr/>
    </dgm:pt>
    <dgm:pt modelId="{E3AA9CB6-3B89-45C6-8463-EF3EDEAA4D18}" type="pres">
      <dgm:prSet presAssocID="{CAB71074-1F25-420F-8EA8-53599A02E8F2}" presName="background2" presStyleLbl="node2" presStyleIdx="0" presStyleCnt="2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D5A885D9-4AAB-4712-9041-24A63F6E9BD2}" type="pres">
      <dgm:prSet presAssocID="{CAB71074-1F25-420F-8EA8-53599A02E8F2}" presName="text2" presStyleLbl="fgAcc2" presStyleIdx="0" presStyleCnt="2" custScaleX="85338" custScaleY="57695" custLinFactNeighborX="-44494" custLinFactNeighborY="-149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6DC7C2-92D3-4E16-9EE0-A9E99D8A4FA5}" type="pres">
      <dgm:prSet presAssocID="{CAB71074-1F25-420F-8EA8-53599A02E8F2}" presName="hierChild3" presStyleCnt="0"/>
      <dgm:spPr/>
    </dgm:pt>
    <dgm:pt modelId="{B32B200A-67EE-4694-98AC-28BC0EE3491C}" type="pres">
      <dgm:prSet presAssocID="{DD87B044-3670-4201-8390-99932A02FF2C}" presName="Name17" presStyleLbl="parChTrans1D3" presStyleIdx="0" presStyleCnt="1"/>
      <dgm:spPr/>
      <dgm:t>
        <a:bodyPr/>
        <a:lstStyle/>
        <a:p>
          <a:endParaRPr lang="fr-FR"/>
        </a:p>
      </dgm:t>
    </dgm:pt>
    <dgm:pt modelId="{215B5A18-A600-47F0-B2A6-9BEFD03CD325}" type="pres">
      <dgm:prSet presAssocID="{7335BCC5-C8C5-4911-BB7A-59CA4E9E1FAB}" presName="hierRoot3" presStyleCnt="0"/>
      <dgm:spPr/>
    </dgm:pt>
    <dgm:pt modelId="{3CF527B1-3B28-4F1D-9BC0-00E830E367F8}" type="pres">
      <dgm:prSet presAssocID="{7335BCC5-C8C5-4911-BB7A-59CA4E9E1FAB}" presName="composite3" presStyleCnt="0"/>
      <dgm:spPr/>
    </dgm:pt>
    <dgm:pt modelId="{70FBA0EE-FC80-4C52-8221-E2F9B48730FF}" type="pres">
      <dgm:prSet presAssocID="{7335BCC5-C8C5-4911-BB7A-59CA4E9E1FAB}" presName="background3" presStyleLbl="node3" presStyleIdx="0" presStyleCn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1AF6CA81-B151-43FE-A567-CD0F8A0224B1}" type="pres">
      <dgm:prSet presAssocID="{7335BCC5-C8C5-4911-BB7A-59CA4E9E1FAB}" presName="text3" presStyleLbl="fgAcc3" presStyleIdx="0" presStyleCnt="1" custAng="0" custScaleX="86721" custScaleY="63066" custLinFactY="-18422" custLinFactNeighborX="55005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E66D4DE-2A49-44A0-B8F1-E80D739D15B2}" type="pres">
      <dgm:prSet presAssocID="{7335BCC5-C8C5-4911-BB7A-59CA4E9E1FAB}" presName="hierChild4" presStyleCnt="0"/>
      <dgm:spPr/>
    </dgm:pt>
    <dgm:pt modelId="{3778EE3F-1BF8-4543-B2B3-2A90847CECB8}" type="pres">
      <dgm:prSet presAssocID="{0A290C05-602F-4FE9-962F-A97EEF05E5EC}" presName="Name10" presStyleLbl="parChTrans1D2" presStyleIdx="1" presStyleCnt="2"/>
      <dgm:spPr/>
      <dgm:t>
        <a:bodyPr/>
        <a:lstStyle/>
        <a:p>
          <a:endParaRPr lang="fr-FR"/>
        </a:p>
      </dgm:t>
    </dgm:pt>
    <dgm:pt modelId="{08BA1B53-B89A-4997-ADEF-22FC9F390A99}" type="pres">
      <dgm:prSet presAssocID="{DF71BA71-1865-423F-B210-03D4BB8C1F6D}" presName="hierRoot2" presStyleCnt="0"/>
      <dgm:spPr/>
    </dgm:pt>
    <dgm:pt modelId="{FE4688AD-8F14-47F5-801B-DD9E0DE18914}" type="pres">
      <dgm:prSet presAssocID="{DF71BA71-1865-423F-B210-03D4BB8C1F6D}" presName="composite2" presStyleCnt="0"/>
      <dgm:spPr/>
    </dgm:pt>
    <dgm:pt modelId="{55DD336F-D3D9-42AC-B7D7-C5971633D492}" type="pres">
      <dgm:prSet presAssocID="{DF71BA71-1865-423F-B210-03D4BB8C1F6D}" presName="background2" presStyleLbl="node2" presStyleIdx="1" presStyleCnt="2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D5FA8D75-0939-4577-8BA8-F44ABE739F6D}" type="pres">
      <dgm:prSet presAssocID="{DF71BA71-1865-423F-B210-03D4BB8C1F6D}" presName="text2" presStyleLbl="fgAcc2" presStyleIdx="1" presStyleCnt="2" custScaleX="81862" custScaleY="62668" custLinFactNeighborX="48967" custLinFactNeighborY="-1492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868EFF-9A46-420A-A672-E55F440D1B43}" type="pres">
      <dgm:prSet presAssocID="{DF71BA71-1865-423F-B210-03D4BB8C1F6D}" presName="hierChild3" presStyleCnt="0"/>
      <dgm:spPr/>
    </dgm:pt>
  </dgm:ptLst>
  <dgm:cxnLst>
    <dgm:cxn modelId="{A72A9C14-FB89-4A80-A82D-78ADF4AFD4D2}" type="presOf" srcId="{7335BCC5-C8C5-4911-BB7A-59CA4E9E1FAB}" destId="{1AF6CA81-B151-43FE-A567-CD0F8A0224B1}" srcOrd="0" destOrd="0" presId="urn:microsoft.com/office/officeart/2005/8/layout/hierarchy1"/>
    <dgm:cxn modelId="{3030831A-1A40-4948-BCA6-48A45EA80455}" srcId="{7C215A46-724F-4D5B-90CC-FFE04E294A10}" destId="{BB967ED0-23E9-4FF0-8935-4287D24BE9A1}" srcOrd="0" destOrd="0" parTransId="{5E977C5B-BEB3-4A57-A5FC-8BE918FAEA7F}" sibTransId="{DA8130C0-12E0-42DA-BFCD-646A44FEDE98}"/>
    <dgm:cxn modelId="{58BFCD61-0EB1-4DD4-8C8A-7AFF6EA30BE6}" srcId="{CAB71074-1F25-420F-8EA8-53599A02E8F2}" destId="{7335BCC5-C8C5-4911-BB7A-59CA4E9E1FAB}" srcOrd="0" destOrd="0" parTransId="{DD87B044-3670-4201-8390-99932A02FF2C}" sibTransId="{C841677B-2E23-4346-B020-042C9F2C9766}"/>
    <dgm:cxn modelId="{874C01B6-9B6E-48E7-8BE6-72645ED492CB}" type="presOf" srcId="{F324E90E-EC01-423E-9431-4B4751BFBB64}" destId="{42C51B2C-4C3F-4808-BB4E-FC88CFD93474}" srcOrd="0" destOrd="0" presId="urn:microsoft.com/office/officeart/2005/8/layout/hierarchy1"/>
    <dgm:cxn modelId="{1918D00C-A08F-45DC-80EB-17E22625F351}" srcId="{BB967ED0-23E9-4FF0-8935-4287D24BE9A1}" destId="{CAB71074-1F25-420F-8EA8-53599A02E8F2}" srcOrd="0" destOrd="0" parTransId="{F324E90E-EC01-423E-9431-4B4751BFBB64}" sibTransId="{2F311836-280A-485D-9E6C-E75AF82BA7CE}"/>
    <dgm:cxn modelId="{AA821A81-22A5-4301-B36C-FB97DFF14FD8}" srcId="{BB967ED0-23E9-4FF0-8935-4287D24BE9A1}" destId="{DF71BA71-1865-423F-B210-03D4BB8C1F6D}" srcOrd="1" destOrd="0" parTransId="{0A290C05-602F-4FE9-962F-A97EEF05E5EC}" sibTransId="{379869F5-605E-40D7-A0B7-754F9BB3C315}"/>
    <dgm:cxn modelId="{BDE2E632-34AD-4CF8-857B-A9C72A222C95}" type="presOf" srcId="{DD87B044-3670-4201-8390-99932A02FF2C}" destId="{B32B200A-67EE-4694-98AC-28BC0EE3491C}" srcOrd="0" destOrd="0" presId="urn:microsoft.com/office/officeart/2005/8/layout/hierarchy1"/>
    <dgm:cxn modelId="{25F1C0A2-B196-4181-9CD1-AB323E323F74}" type="presOf" srcId="{0A290C05-602F-4FE9-962F-A97EEF05E5EC}" destId="{3778EE3F-1BF8-4543-B2B3-2A90847CECB8}" srcOrd="0" destOrd="0" presId="urn:microsoft.com/office/officeart/2005/8/layout/hierarchy1"/>
    <dgm:cxn modelId="{00A148F9-FD1E-40A6-9A92-AE7AFD963AB9}" type="presOf" srcId="{CAB71074-1F25-420F-8EA8-53599A02E8F2}" destId="{D5A885D9-4AAB-4712-9041-24A63F6E9BD2}" srcOrd="0" destOrd="0" presId="urn:microsoft.com/office/officeart/2005/8/layout/hierarchy1"/>
    <dgm:cxn modelId="{1C8F04F1-41B4-4C3D-BCA8-DEEFB77DEF6F}" type="presOf" srcId="{DF71BA71-1865-423F-B210-03D4BB8C1F6D}" destId="{D5FA8D75-0939-4577-8BA8-F44ABE739F6D}" srcOrd="0" destOrd="0" presId="urn:microsoft.com/office/officeart/2005/8/layout/hierarchy1"/>
    <dgm:cxn modelId="{AF88B884-EBDC-4B88-A847-7802235EA93E}" type="presOf" srcId="{BB967ED0-23E9-4FF0-8935-4287D24BE9A1}" destId="{5E986795-BB3C-4132-BEE3-05CA35FDCE11}" srcOrd="0" destOrd="0" presId="urn:microsoft.com/office/officeart/2005/8/layout/hierarchy1"/>
    <dgm:cxn modelId="{1F454F52-7A87-411C-9408-9CE3A787F349}" type="presOf" srcId="{7C215A46-724F-4D5B-90CC-FFE04E294A10}" destId="{7B5CA67B-7EBA-4C3D-8467-170B6F3B1033}" srcOrd="0" destOrd="0" presId="urn:microsoft.com/office/officeart/2005/8/layout/hierarchy1"/>
    <dgm:cxn modelId="{231D4443-4C70-4E8C-B035-E072C2E7634F}" type="presParOf" srcId="{7B5CA67B-7EBA-4C3D-8467-170B6F3B1033}" destId="{DC3DFD24-99D8-47E2-B299-813DAF7DF7F5}" srcOrd="0" destOrd="0" presId="urn:microsoft.com/office/officeart/2005/8/layout/hierarchy1"/>
    <dgm:cxn modelId="{02474621-6F0E-4D61-84F7-E34FCF2F4DEC}" type="presParOf" srcId="{DC3DFD24-99D8-47E2-B299-813DAF7DF7F5}" destId="{A51F41DE-748B-4D5B-8814-0AA7EB829877}" srcOrd="0" destOrd="0" presId="urn:microsoft.com/office/officeart/2005/8/layout/hierarchy1"/>
    <dgm:cxn modelId="{91DB1D6F-C35F-4E4F-83B6-7FE03DA60057}" type="presParOf" srcId="{A51F41DE-748B-4D5B-8814-0AA7EB829877}" destId="{7FBFF7D3-C862-40EC-8468-C66AFBED25FF}" srcOrd="0" destOrd="0" presId="urn:microsoft.com/office/officeart/2005/8/layout/hierarchy1"/>
    <dgm:cxn modelId="{5BF7EE8E-C088-4ECF-B2FB-B2DC9547A760}" type="presParOf" srcId="{A51F41DE-748B-4D5B-8814-0AA7EB829877}" destId="{5E986795-BB3C-4132-BEE3-05CA35FDCE11}" srcOrd="1" destOrd="0" presId="urn:microsoft.com/office/officeart/2005/8/layout/hierarchy1"/>
    <dgm:cxn modelId="{21FCD861-BF4D-47A0-9141-26C6246B9767}" type="presParOf" srcId="{DC3DFD24-99D8-47E2-B299-813DAF7DF7F5}" destId="{08C9A39C-826D-492A-A3BD-C2E2DD42CE6A}" srcOrd="1" destOrd="0" presId="urn:microsoft.com/office/officeart/2005/8/layout/hierarchy1"/>
    <dgm:cxn modelId="{9EA3C702-D318-4986-9034-572721A1508F}" type="presParOf" srcId="{08C9A39C-826D-492A-A3BD-C2E2DD42CE6A}" destId="{42C51B2C-4C3F-4808-BB4E-FC88CFD93474}" srcOrd="0" destOrd="0" presId="urn:microsoft.com/office/officeart/2005/8/layout/hierarchy1"/>
    <dgm:cxn modelId="{D239EDC7-D8D5-48E9-B7C3-BA7AF5C1981C}" type="presParOf" srcId="{08C9A39C-826D-492A-A3BD-C2E2DD42CE6A}" destId="{D223FA8C-A7CD-441B-8160-3D35E9E81F16}" srcOrd="1" destOrd="0" presId="urn:microsoft.com/office/officeart/2005/8/layout/hierarchy1"/>
    <dgm:cxn modelId="{6A8EFE63-F37D-4942-8B79-C37CFF24E032}" type="presParOf" srcId="{D223FA8C-A7CD-441B-8160-3D35E9E81F16}" destId="{EBF53C8C-DBF6-4618-A032-16506290C11A}" srcOrd="0" destOrd="0" presId="urn:microsoft.com/office/officeart/2005/8/layout/hierarchy1"/>
    <dgm:cxn modelId="{09716D26-5641-42ED-BE6C-DC3B2B3AEACA}" type="presParOf" srcId="{EBF53C8C-DBF6-4618-A032-16506290C11A}" destId="{E3AA9CB6-3B89-45C6-8463-EF3EDEAA4D18}" srcOrd="0" destOrd="0" presId="urn:microsoft.com/office/officeart/2005/8/layout/hierarchy1"/>
    <dgm:cxn modelId="{4FF0781A-25B4-481B-821B-E0CB3AD264B9}" type="presParOf" srcId="{EBF53C8C-DBF6-4618-A032-16506290C11A}" destId="{D5A885D9-4AAB-4712-9041-24A63F6E9BD2}" srcOrd="1" destOrd="0" presId="urn:microsoft.com/office/officeart/2005/8/layout/hierarchy1"/>
    <dgm:cxn modelId="{3A147AC2-5809-4941-A2BA-378B738AE127}" type="presParOf" srcId="{D223FA8C-A7CD-441B-8160-3D35E9E81F16}" destId="{6B6DC7C2-92D3-4E16-9EE0-A9E99D8A4FA5}" srcOrd="1" destOrd="0" presId="urn:microsoft.com/office/officeart/2005/8/layout/hierarchy1"/>
    <dgm:cxn modelId="{7980394D-8996-4FD5-8F75-DCFEFF0D7DF3}" type="presParOf" srcId="{6B6DC7C2-92D3-4E16-9EE0-A9E99D8A4FA5}" destId="{B32B200A-67EE-4694-98AC-28BC0EE3491C}" srcOrd="0" destOrd="0" presId="urn:microsoft.com/office/officeart/2005/8/layout/hierarchy1"/>
    <dgm:cxn modelId="{CC55E9B8-4AFC-4627-A5D6-774AE3AEE17E}" type="presParOf" srcId="{6B6DC7C2-92D3-4E16-9EE0-A9E99D8A4FA5}" destId="{215B5A18-A600-47F0-B2A6-9BEFD03CD325}" srcOrd="1" destOrd="0" presId="urn:microsoft.com/office/officeart/2005/8/layout/hierarchy1"/>
    <dgm:cxn modelId="{E0903412-94E2-4261-A789-43B7DE3A5864}" type="presParOf" srcId="{215B5A18-A600-47F0-B2A6-9BEFD03CD325}" destId="{3CF527B1-3B28-4F1D-9BC0-00E830E367F8}" srcOrd="0" destOrd="0" presId="urn:microsoft.com/office/officeart/2005/8/layout/hierarchy1"/>
    <dgm:cxn modelId="{0FA9CA1E-EF2A-4153-9417-A3FFCF59AE2C}" type="presParOf" srcId="{3CF527B1-3B28-4F1D-9BC0-00E830E367F8}" destId="{70FBA0EE-FC80-4C52-8221-E2F9B48730FF}" srcOrd="0" destOrd="0" presId="urn:microsoft.com/office/officeart/2005/8/layout/hierarchy1"/>
    <dgm:cxn modelId="{E9FF0C5C-C78A-4B05-9CB9-9A93ADE13307}" type="presParOf" srcId="{3CF527B1-3B28-4F1D-9BC0-00E830E367F8}" destId="{1AF6CA81-B151-43FE-A567-CD0F8A0224B1}" srcOrd="1" destOrd="0" presId="urn:microsoft.com/office/officeart/2005/8/layout/hierarchy1"/>
    <dgm:cxn modelId="{7E0D647B-97CD-4685-AD10-D3FB17126CD9}" type="presParOf" srcId="{215B5A18-A600-47F0-B2A6-9BEFD03CD325}" destId="{6E66D4DE-2A49-44A0-B8F1-E80D739D15B2}" srcOrd="1" destOrd="0" presId="urn:microsoft.com/office/officeart/2005/8/layout/hierarchy1"/>
    <dgm:cxn modelId="{B82EEEDC-1BBC-4395-A666-8EE14E57C685}" type="presParOf" srcId="{08C9A39C-826D-492A-A3BD-C2E2DD42CE6A}" destId="{3778EE3F-1BF8-4543-B2B3-2A90847CECB8}" srcOrd="2" destOrd="0" presId="urn:microsoft.com/office/officeart/2005/8/layout/hierarchy1"/>
    <dgm:cxn modelId="{987E00E3-CBDA-450D-A928-1E4C5BFD76C1}" type="presParOf" srcId="{08C9A39C-826D-492A-A3BD-C2E2DD42CE6A}" destId="{08BA1B53-B89A-4997-ADEF-22FC9F390A99}" srcOrd="3" destOrd="0" presId="urn:microsoft.com/office/officeart/2005/8/layout/hierarchy1"/>
    <dgm:cxn modelId="{E77BA515-2CCD-4016-9169-E405AC485E9B}" type="presParOf" srcId="{08BA1B53-B89A-4997-ADEF-22FC9F390A99}" destId="{FE4688AD-8F14-47F5-801B-DD9E0DE18914}" srcOrd="0" destOrd="0" presId="urn:microsoft.com/office/officeart/2005/8/layout/hierarchy1"/>
    <dgm:cxn modelId="{882C8BFC-EBE5-4312-A650-A7CEA0345C4F}" type="presParOf" srcId="{FE4688AD-8F14-47F5-801B-DD9E0DE18914}" destId="{55DD336F-D3D9-42AC-B7D7-C5971633D492}" srcOrd="0" destOrd="0" presId="urn:microsoft.com/office/officeart/2005/8/layout/hierarchy1"/>
    <dgm:cxn modelId="{24734210-6BEA-4487-9A32-41DC0FC47024}" type="presParOf" srcId="{FE4688AD-8F14-47F5-801B-DD9E0DE18914}" destId="{D5FA8D75-0939-4577-8BA8-F44ABE739F6D}" srcOrd="1" destOrd="0" presId="urn:microsoft.com/office/officeart/2005/8/layout/hierarchy1"/>
    <dgm:cxn modelId="{A605A681-5F18-47B1-B3B6-4459B2EB8F8E}" type="presParOf" srcId="{08BA1B53-B89A-4997-ADEF-22FC9F390A99}" destId="{AC868EFF-9A46-420A-A672-E55F440D1B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C87C0-61F0-43AC-A37B-597587426844}">
      <dsp:nvSpPr>
        <dsp:cNvPr id="0" name=""/>
        <dsp:cNvSpPr/>
      </dsp:nvSpPr>
      <dsp:spPr>
        <a:xfrm>
          <a:off x="4168943" y="0"/>
          <a:ext cx="4651528" cy="1376045"/>
        </a:xfrm>
        <a:prstGeom prst="flowChartTerminator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 smtClean="0"/>
            <a:t>How is it measured?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 dirty="0" smtClean="0"/>
            <a:t>An extensive literature on concentration indices taking spatial patterns into account</a:t>
          </a:r>
          <a:endParaRPr lang="en-GB" sz="1600" b="1" kern="1200" noProof="0" dirty="0"/>
        </a:p>
      </dsp:txBody>
      <dsp:txXfrm>
        <a:off x="4388168" y="201501"/>
        <a:ext cx="4213078" cy="973043"/>
      </dsp:txXfrm>
    </dsp:sp>
    <dsp:sp modelId="{B0B20A54-A50C-4216-A518-67A46F7F14D5}">
      <dsp:nvSpPr>
        <dsp:cNvPr id="0" name=""/>
        <dsp:cNvSpPr/>
      </dsp:nvSpPr>
      <dsp:spPr>
        <a:xfrm>
          <a:off x="6121853" y="1440156"/>
          <a:ext cx="506254" cy="59679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>
        <a:off x="6188957" y="1679020"/>
        <a:ext cx="372046" cy="119071"/>
      </dsp:txXfrm>
    </dsp:sp>
    <dsp:sp modelId="{FA4A637F-5EA0-43A9-9260-9ED848D4B6A5}">
      <dsp:nvSpPr>
        <dsp:cNvPr id="0" name=""/>
        <dsp:cNvSpPr/>
      </dsp:nvSpPr>
      <dsp:spPr>
        <a:xfrm>
          <a:off x="4283970" y="2071533"/>
          <a:ext cx="4499420" cy="1301229"/>
        </a:xfrm>
        <a:prstGeom prst="flowChartTerminator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10800" bIns="1080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 smtClean="0"/>
            <a:t>What are the driving factors?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 dirty="0" smtClean="0"/>
            <a:t>Natural resources, spatial externalities: transport costs,  employment markets, knowledge</a:t>
          </a:r>
          <a:endParaRPr lang="en-GB" sz="1600" b="1" kern="1200" noProof="0" dirty="0"/>
        </a:p>
      </dsp:txBody>
      <dsp:txXfrm>
        <a:off x="4496026" y="2262079"/>
        <a:ext cx="4075308" cy="920137"/>
      </dsp:txXfrm>
    </dsp:sp>
    <dsp:sp modelId="{4648A97C-16D6-4108-AE64-34EE1A7FA9EC}">
      <dsp:nvSpPr>
        <dsp:cNvPr id="0" name=""/>
        <dsp:cNvSpPr/>
      </dsp:nvSpPr>
      <dsp:spPr>
        <a:xfrm rot="21549457">
          <a:off x="3651312" y="1563435"/>
          <a:ext cx="845512" cy="426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</dsp:txBody>
      <dsp:txXfrm>
        <a:off x="3651319" y="1649700"/>
        <a:ext cx="717527" cy="255970"/>
      </dsp:txXfrm>
    </dsp:sp>
    <dsp:sp modelId="{9E75A00C-7A72-44C1-BBA2-097B6221552E}">
      <dsp:nvSpPr>
        <dsp:cNvPr id="0" name=""/>
        <dsp:cNvSpPr/>
      </dsp:nvSpPr>
      <dsp:spPr>
        <a:xfrm>
          <a:off x="0" y="823325"/>
          <a:ext cx="3336882" cy="1840983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Spatial concentration of industrial activities</a:t>
          </a:r>
          <a:endParaRPr lang="en-GB" sz="2300" kern="1200" noProof="0" dirty="0"/>
        </a:p>
      </dsp:txBody>
      <dsp:txXfrm>
        <a:off x="488675" y="1092931"/>
        <a:ext cx="2359532" cy="1301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8EE3F-1BF8-4543-B2B3-2A90847CECB8}">
      <dsp:nvSpPr>
        <dsp:cNvPr id="0" name=""/>
        <dsp:cNvSpPr/>
      </dsp:nvSpPr>
      <dsp:spPr>
        <a:xfrm>
          <a:off x="2363857" y="591424"/>
          <a:ext cx="1664818" cy="317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62"/>
              </a:lnTo>
              <a:lnTo>
                <a:pt x="1664818" y="167562"/>
              </a:lnTo>
              <a:lnTo>
                <a:pt x="1664818" y="317666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B200A-67EE-4694-98AC-28BC0EE3491C}">
      <dsp:nvSpPr>
        <dsp:cNvPr id="0" name=""/>
        <dsp:cNvSpPr/>
      </dsp:nvSpPr>
      <dsp:spPr>
        <a:xfrm>
          <a:off x="799676" y="909085"/>
          <a:ext cx="1612188" cy="593625"/>
        </a:xfrm>
        <a:custGeom>
          <a:avLst/>
          <a:gdLst/>
          <a:ahLst/>
          <a:cxnLst/>
          <a:rect l="0" t="0" r="0" b="0"/>
          <a:pathLst>
            <a:path>
              <a:moveTo>
                <a:pt x="0" y="593625"/>
              </a:moveTo>
              <a:lnTo>
                <a:pt x="1612188" y="0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51B2C-4C3F-4808-BB4E-FC88CFD93474}">
      <dsp:nvSpPr>
        <dsp:cNvPr id="0" name=""/>
        <dsp:cNvSpPr/>
      </dsp:nvSpPr>
      <dsp:spPr>
        <a:xfrm>
          <a:off x="799676" y="591424"/>
          <a:ext cx="1564180" cy="317666"/>
        </a:xfrm>
        <a:custGeom>
          <a:avLst/>
          <a:gdLst/>
          <a:ahLst/>
          <a:cxnLst/>
          <a:rect l="0" t="0" r="0" b="0"/>
          <a:pathLst>
            <a:path>
              <a:moveTo>
                <a:pt x="1564180" y="0"/>
              </a:moveTo>
              <a:lnTo>
                <a:pt x="1564180" y="167562"/>
              </a:lnTo>
              <a:lnTo>
                <a:pt x="0" y="167562"/>
              </a:lnTo>
              <a:lnTo>
                <a:pt x="0" y="317666"/>
              </a:lnTo>
            </a:path>
          </a:pathLst>
        </a:custGeom>
        <a:noFill/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FF7D3-C862-40EC-8468-C66AFBED25FF}">
      <dsp:nvSpPr>
        <dsp:cNvPr id="0" name=""/>
        <dsp:cNvSpPr/>
      </dsp:nvSpPr>
      <dsp:spPr>
        <a:xfrm>
          <a:off x="1376960" y="715"/>
          <a:ext cx="1973792" cy="59070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86795-BB3C-4132-BEE3-05CA35FDCE11}">
      <dsp:nvSpPr>
        <dsp:cNvPr id="0" name=""/>
        <dsp:cNvSpPr/>
      </dsp:nvSpPr>
      <dsp:spPr>
        <a:xfrm>
          <a:off x="1556994" y="171747"/>
          <a:ext cx="1973792" cy="590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400" b="1" kern="1200" dirty="0" err="1" smtClean="0"/>
            <a:t>Exploratory</a:t>
          </a:r>
          <a:r>
            <a:rPr lang="fr-FR" sz="1400" b="1" kern="1200" dirty="0" smtClean="0"/>
            <a:t> Spatial Data </a:t>
          </a:r>
          <a:r>
            <a:rPr lang="fr-FR" sz="1400" b="1" kern="1200" dirty="0" err="1" smtClean="0"/>
            <a:t>Analysis</a:t>
          </a:r>
          <a:endParaRPr lang="fr-FR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400" kern="1200" dirty="0" smtClean="0"/>
            <a:t>(</a:t>
          </a:r>
          <a:r>
            <a:rPr lang="fr-FR" sz="1400" kern="1200" dirty="0" err="1" smtClean="0"/>
            <a:t>Anselin</a:t>
          </a:r>
          <a:r>
            <a:rPr lang="fr-FR" sz="1400" kern="1200" dirty="0" smtClean="0"/>
            <a:t>, 1995)</a:t>
          </a:r>
          <a:endParaRPr lang="fr-FR" sz="1400" kern="1200" dirty="0"/>
        </a:p>
      </dsp:txBody>
      <dsp:txXfrm>
        <a:off x="1574295" y="189048"/>
        <a:ext cx="1939190" cy="556107"/>
      </dsp:txXfrm>
    </dsp:sp>
    <dsp:sp modelId="{E3AA9CB6-3B89-45C6-8463-EF3EDEAA4D18}">
      <dsp:nvSpPr>
        <dsp:cNvPr id="0" name=""/>
        <dsp:cNvSpPr/>
      </dsp:nvSpPr>
      <dsp:spPr>
        <a:xfrm>
          <a:off x="108307" y="909090"/>
          <a:ext cx="1382737" cy="59362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885D9-4AAB-4712-9041-24A63F6E9BD2}">
      <dsp:nvSpPr>
        <dsp:cNvPr id="0" name=""/>
        <dsp:cNvSpPr/>
      </dsp:nvSpPr>
      <dsp:spPr>
        <a:xfrm>
          <a:off x="288341" y="1080123"/>
          <a:ext cx="1382737" cy="593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200" b="1" kern="1200" dirty="0" err="1" smtClean="0"/>
            <a:t>Moran’s</a:t>
          </a:r>
          <a:r>
            <a:rPr lang="fr-FR" sz="1200" b="1" kern="1200" dirty="0" smtClean="0"/>
            <a:t> 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200" kern="1200" smtClean="0"/>
            <a:t>Statistic</a:t>
          </a:r>
          <a:endParaRPr lang="fr-FR" sz="1200" b="1" kern="1200" dirty="0"/>
        </a:p>
      </dsp:txBody>
      <dsp:txXfrm>
        <a:off x="305728" y="1097510"/>
        <a:ext cx="1347963" cy="558846"/>
      </dsp:txXfrm>
    </dsp:sp>
    <dsp:sp modelId="{70FBA0EE-FC80-4C52-8221-E2F9B48730FF}">
      <dsp:nvSpPr>
        <dsp:cNvPr id="0" name=""/>
        <dsp:cNvSpPr/>
      </dsp:nvSpPr>
      <dsp:spPr>
        <a:xfrm>
          <a:off x="1709292" y="909085"/>
          <a:ext cx="1405146" cy="64888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6CA81-B151-43FE-A567-CD0F8A0224B1}">
      <dsp:nvSpPr>
        <dsp:cNvPr id="0" name=""/>
        <dsp:cNvSpPr/>
      </dsp:nvSpPr>
      <dsp:spPr>
        <a:xfrm>
          <a:off x="1889326" y="1080118"/>
          <a:ext cx="1405146" cy="648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/>
            <a:t>Moran’s</a:t>
          </a:r>
          <a:r>
            <a:rPr lang="fr-FR" sz="1200" b="1" kern="1200" dirty="0" smtClean="0"/>
            <a:t> </a:t>
          </a:r>
          <a:r>
            <a:rPr lang="fr-FR" sz="1200" b="1" kern="1200" dirty="0" err="1" smtClean="0"/>
            <a:t>Scatterplot</a:t>
          </a:r>
          <a:endParaRPr lang="fr-FR" sz="1200" b="1" kern="1200" dirty="0"/>
        </a:p>
      </dsp:txBody>
      <dsp:txXfrm>
        <a:off x="1908331" y="1099123"/>
        <a:ext cx="1367136" cy="610872"/>
      </dsp:txXfrm>
    </dsp:sp>
    <dsp:sp modelId="{55DD336F-D3D9-42AC-B7D7-C5971633D492}">
      <dsp:nvSpPr>
        <dsp:cNvPr id="0" name=""/>
        <dsp:cNvSpPr/>
      </dsp:nvSpPr>
      <dsp:spPr>
        <a:xfrm>
          <a:off x="3365467" y="909090"/>
          <a:ext cx="1326415" cy="64478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A8D75-0939-4577-8BA8-F44ABE739F6D}">
      <dsp:nvSpPr>
        <dsp:cNvPr id="0" name=""/>
        <dsp:cNvSpPr/>
      </dsp:nvSpPr>
      <dsp:spPr>
        <a:xfrm>
          <a:off x="3545501" y="1080123"/>
          <a:ext cx="1326415" cy="644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200" b="1" kern="1200" dirty="0" smtClean="0"/>
            <a:t>LISA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200" i="1" kern="1200" dirty="0" smtClean="0"/>
            <a:t>Local Indicators of Spatial Association</a:t>
          </a:r>
          <a:endParaRPr lang="fr-FR" sz="1200" i="1" kern="1200" dirty="0"/>
        </a:p>
      </dsp:txBody>
      <dsp:txXfrm>
        <a:off x="3564386" y="1099008"/>
        <a:ext cx="1288645" cy="607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2D58C-1E41-4408-8ECB-C21FBA54928B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8C16C-5488-4919-A890-6DE56082092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92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31D1E-E99F-478A-8A6F-CFE0F714811E}" type="datetimeFigureOut">
              <a:rPr lang="fr-FR" smtClean="0"/>
              <a:pPr/>
              <a:t>04/04/2013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3175-6B11-4427-BE13-31716F2185C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25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Présentation de l’équipe et du contexte</a:t>
            </a:r>
          </a:p>
          <a:p>
            <a:r>
              <a:rPr lang="fr-FR" dirty="0" smtClean="0"/>
              <a:t>Entreprises importantes pour</a:t>
            </a:r>
            <a:r>
              <a:rPr lang="fr-FR" baseline="0" dirty="0" smtClean="0"/>
              <a:t> l’agro-alimentaire et qui ont une spécificité d’être dépendants de manière spatiale de la localisation de leurs adhérents</a:t>
            </a:r>
          </a:p>
          <a:p>
            <a:r>
              <a:rPr lang="fr-FR" baseline="0" dirty="0" smtClean="0"/>
              <a:t>En même temps, beaucoup d’évolutions organisationnelles dans ces sociétés</a:t>
            </a:r>
          </a:p>
          <a:p>
            <a:r>
              <a:rPr lang="fr-FR" baseline="0" dirty="0" smtClean="0"/>
              <a:t>Idée de faire un travail exploratoire sur la localisation des activités coopératives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637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096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101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A </a:t>
            </a:r>
            <a:r>
              <a:rPr lang="fr-FR" b="1" dirty="0" err="1" smtClean="0"/>
              <a:t>Logit</a:t>
            </a:r>
            <a:r>
              <a:rPr lang="fr-FR" b="1" dirty="0" smtClean="0"/>
              <a:t> </a:t>
            </a:r>
            <a:r>
              <a:rPr lang="fr-FR" b="1" dirty="0" err="1" smtClean="0"/>
              <a:t>modelling</a:t>
            </a:r>
            <a:r>
              <a:rPr lang="fr-FR" b="1" dirty="0" smtClean="0"/>
              <a:t> of agri-</a:t>
            </a:r>
            <a:r>
              <a:rPr lang="fr-FR" b="1" dirty="0" err="1" smtClean="0"/>
              <a:t>food</a:t>
            </a:r>
            <a:r>
              <a:rPr lang="fr-FR" b="1" dirty="0" smtClean="0"/>
              <a:t> cooperatives location</a:t>
            </a:r>
          </a:p>
          <a:p>
            <a:pPr lvl="1"/>
            <a:r>
              <a:rPr lang="fr-FR" u="sng" dirty="0" err="1" smtClean="0"/>
              <a:t>Explanatory</a:t>
            </a:r>
            <a:r>
              <a:rPr lang="fr-FR" u="sng" dirty="0" smtClean="0"/>
              <a:t> </a:t>
            </a:r>
            <a:r>
              <a:rPr lang="fr-FR" u="sng" dirty="0" err="1" smtClean="0"/>
              <a:t>factors</a:t>
            </a:r>
            <a:r>
              <a:rPr lang="fr-FR" u="sng" dirty="0" smtClean="0"/>
              <a:t> of </a:t>
            </a:r>
            <a:r>
              <a:rPr lang="fr-FR" u="sng" dirty="0" err="1" smtClean="0"/>
              <a:t>belonging</a:t>
            </a:r>
            <a:r>
              <a:rPr lang="fr-FR" u="sng" dirty="0" smtClean="0"/>
              <a:t> to a ‘</a:t>
            </a:r>
            <a:r>
              <a:rPr lang="fr-FR" i="1" u="sng" dirty="0" smtClean="0"/>
              <a:t>canton</a:t>
            </a:r>
            <a:r>
              <a:rPr lang="fr-FR" u="sng" dirty="0" smtClean="0"/>
              <a:t>’ (HH, HL or LH)</a:t>
            </a:r>
          </a:p>
          <a:p>
            <a:pPr lvl="2" algn="just"/>
            <a:r>
              <a:rPr lang="fr-FR" b="1" dirty="0" smtClean="0"/>
              <a:t>AP</a:t>
            </a:r>
            <a:r>
              <a:rPr lang="fr-FR" dirty="0" smtClean="0"/>
              <a:t>: </a:t>
            </a:r>
            <a:r>
              <a:rPr lang="en-US" dirty="0" smtClean="0"/>
              <a:t>positive impact of agriculture share on the probability of having a significant cooperative potential</a:t>
            </a:r>
          </a:p>
          <a:p>
            <a:pPr algn="just">
              <a:buNone/>
            </a:pPr>
            <a:r>
              <a:rPr lang="en-US" sz="2400" b="1" dirty="0" smtClean="0"/>
              <a:t>=&gt; Strong link between the agricultural potential and the presence of cooperative in a area</a:t>
            </a:r>
            <a:endParaRPr lang="fr-FR" sz="2400" b="1" dirty="0" smtClean="0"/>
          </a:p>
          <a:p>
            <a:pPr lvl="2" algn="just"/>
            <a:r>
              <a:rPr lang="fr-FR" b="1" dirty="0" smtClean="0"/>
              <a:t>DP</a:t>
            </a:r>
            <a:r>
              <a:rPr lang="fr-FR" dirty="0" smtClean="0"/>
              <a:t>: positive </a:t>
            </a:r>
            <a:r>
              <a:rPr lang="en-US" dirty="0" smtClean="0"/>
              <a:t>impact of the population growth rate on the cooperative potential of the area</a:t>
            </a:r>
          </a:p>
          <a:p>
            <a:pPr marL="342000" lvl="2" indent="-342000" algn="just">
              <a:buNone/>
            </a:pPr>
            <a:r>
              <a:rPr lang="en-US" b="1" dirty="0" smtClean="0"/>
              <a:t>=&gt; Urban </a:t>
            </a:r>
            <a:r>
              <a:rPr lang="en-US" b="1" i="1" dirty="0" smtClean="0"/>
              <a:t>canton</a:t>
            </a:r>
            <a:r>
              <a:rPr lang="en-US" b="1" dirty="0" smtClean="0"/>
              <a:t>= “hot spot”</a:t>
            </a:r>
            <a:endParaRPr lang="fr-FR" dirty="0" smtClean="0"/>
          </a:p>
          <a:p>
            <a:pPr lvl="2" algn="just"/>
            <a:r>
              <a:rPr lang="fr-FR" b="1" dirty="0" smtClean="0"/>
              <a:t>SE</a:t>
            </a:r>
            <a:r>
              <a:rPr lang="fr-FR" dirty="0" smtClean="0"/>
              <a:t>: </a:t>
            </a:r>
            <a:r>
              <a:rPr lang="en-US" dirty="0" smtClean="0"/>
              <a:t>positive effect of medium urban areas on the probability of cooperative activities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47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88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645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474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34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Nous</a:t>
            </a:r>
            <a:r>
              <a:rPr lang="fr-FR" baseline="0" dirty="0" smtClean="0"/>
              <a:t> positionnons notre papier dans la problématique de la concentration géographique des activités.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C’est une question classique en Economie </a:t>
            </a: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The number</a:t>
            </a:r>
            <a:r>
              <a:rPr lang="fr-FR" baseline="0" dirty="0" smtClean="0"/>
              <a:t> of cooperatives entreprises </a:t>
            </a:r>
            <a:r>
              <a:rPr lang="fr-FR" b="1" baseline="0" dirty="0" smtClean="0"/>
              <a:t>decreases </a:t>
            </a:r>
            <a:r>
              <a:rPr lang="fr-FR" baseline="0" dirty="0" smtClean="0"/>
              <a:t>but the weight of cooperative groups </a:t>
            </a:r>
            <a:r>
              <a:rPr lang="fr-FR" b="1" baseline="0" dirty="0" smtClean="0"/>
              <a:t>increases</a:t>
            </a:r>
            <a:r>
              <a:rPr lang="fr-FR" baseline="0" dirty="0" smtClean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baseline="0" dirty="0" smtClean="0"/>
              <a:t>Even big cooperatives headquarters are localized in rural areas, therefore, the decision-making power stays geographically close to the member-owners. This is the </a:t>
            </a:r>
            <a:r>
              <a:rPr lang="fr-FR" b="1" baseline="0" dirty="0" err="1" smtClean="0"/>
              <a:t>reason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why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we</a:t>
            </a:r>
            <a:r>
              <a:rPr lang="fr-FR" b="1" baseline="0" dirty="0" smtClean="0"/>
              <a:t> look </a:t>
            </a:r>
            <a:r>
              <a:rPr lang="fr-FR" b="1" baseline="0" dirty="0" err="1" smtClean="0"/>
              <a:t>at</a:t>
            </a:r>
            <a:r>
              <a:rPr lang="fr-FR" b="1" baseline="0" dirty="0" smtClean="0"/>
              <a:t> the </a:t>
            </a:r>
            <a:r>
              <a:rPr lang="fr-FR" b="1" baseline="0" dirty="0" err="1" smtClean="0"/>
              <a:t>way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producers</a:t>
            </a:r>
            <a:r>
              <a:rPr lang="fr-FR" b="1" baseline="0" dirty="0" smtClean="0"/>
              <a:t> structure </a:t>
            </a:r>
            <a:r>
              <a:rPr lang="fr-FR" b="1" baseline="0" dirty="0" err="1" smtClean="0"/>
              <a:t>their</a:t>
            </a:r>
            <a:r>
              <a:rPr lang="fr-FR" b="1" baseline="0" dirty="0" smtClean="0"/>
              <a:t> cooperatives and the cooperative groups headquarters </a:t>
            </a:r>
            <a:r>
              <a:rPr lang="fr-FR" b="1" baseline="0" dirty="0" err="1" smtClean="0"/>
              <a:t>around</a:t>
            </a:r>
            <a:r>
              <a:rPr lang="fr-FR" b="1" baseline="0" dirty="0" smtClean="0"/>
              <a:t> </a:t>
            </a:r>
            <a:r>
              <a:rPr lang="fr-FR" b="1" baseline="0" dirty="0" err="1" smtClean="0"/>
              <a:t>them</a:t>
            </a:r>
            <a:r>
              <a:rPr lang="fr-FR" b="1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Agricultural cooperatives  have a </a:t>
            </a:r>
            <a:r>
              <a:rPr lang="fr-FR" sz="1200" b="1" dirty="0" err="1" smtClean="0"/>
              <a:t>legal</a:t>
            </a:r>
            <a:r>
              <a:rPr lang="fr-FR" sz="1200" b="1" dirty="0" smtClean="0"/>
              <a:t> obligation to </a:t>
            </a:r>
            <a:r>
              <a:rPr lang="fr-FR" sz="1200" b="1" dirty="0" err="1" smtClean="0"/>
              <a:t>develop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activity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with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procuders</a:t>
            </a:r>
            <a:r>
              <a:rPr lang="fr-FR" sz="1200" b="1" dirty="0" smtClean="0"/>
              <a:t> in a territorial area </a:t>
            </a:r>
          </a:p>
          <a:p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Main </a:t>
            </a:r>
            <a:r>
              <a:rPr lang="en-GB" sz="1200" b="1" noProof="0" dirty="0" smtClean="0"/>
              <a:t>organisational</a:t>
            </a:r>
            <a:r>
              <a:rPr lang="en-GB" sz="1200" b="1" dirty="0" smtClean="0"/>
              <a:t> changes of French agricultural cooperatives influencing the territorial extension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noProof="0" dirty="0" smtClean="0"/>
              <a:t>Agricultural cooperatives have a legal obligation to develop their activity with producers in a defined territorial area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noProof="0" dirty="0" smtClean="0"/>
              <a:t>So how do cooperatives concentrate their establishments near  their members?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solidFill>
                  <a:schemeClr val="bg1"/>
                </a:solidFill>
              </a:rPr>
              <a:t>Measure the spatial concentration in order to identify spatial organisation pattern of producers</a:t>
            </a: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noProof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537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071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074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62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52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884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3175-6B11-4427-BE13-31716F2185C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57CF-33A3-4939-98C4-2D0B57F16FD2}" type="datetime1">
              <a:rPr lang="fr-FR" smtClean="0"/>
              <a:pPr/>
              <a:t>04/04/2013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-36512" y="6577607"/>
            <a:ext cx="2909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/>
              <a:t>SEW2012</a:t>
            </a:r>
            <a:r>
              <a:rPr lang="fr-FR" sz="1400" b="1" i="1" baseline="0" dirty="0" smtClean="0"/>
              <a:t> , 15-16 November, Avignon</a:t>
            </a:r>
            <a:endParaRPr lang="fr-F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8FCE-A603-4CA9-9143-03A3115D4E24}" type="datetime1">
              <a:rPr lang="fr-FR" smtClean="0"/>
              <a:pPr/>
              <a:t>04/04/2013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-36512" y="6577607"/>
            <a:ext cx="2933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/>
              <a:t>SEW2012</a:t>
            </a:r>
            <a:r>
              <a:rPr lang="fr-FR" sz="1400" b="1" i="1" baseline="0" dirty="0" smtClean="0"/>
              <a:t> , 15-16 November, Avignon</a:t>
            </a:r>
            <a:endParaRPr lang="fr-F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369-6CF0-49FF-924F-821BF7441749}" type="datetime1">
              <a:rPr lang="fr-FR" smtClean="0"/>
              <a:pPr/>
              <a:t>04/04/2013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28C8-BFE0-4C07-88A4-897289A2E0E6}" type="datetime1">
              <a:rPr lang="fr-FR" smtClean="0"/>
              <a:pPr/>
              <a:t>04/04/2013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3.avignon.inra.fr/sew2012/pont_avignon.jpg"/>
          <p:cNvPicPr>
            <a:picLocks noChangeAspect="1" noChangeArrowheads="1"/>
          </p:cNvPicPr>
          <p:nvPr userDrawn="1"/>
        </p:nvPicPr>
        <p:blipFill>
          <a:blip r:embed="rId7" cstate="print">
            <a:lum bright="52000" contrast="5000"/>
          </a:blip>
          <a:srcRect/>
          <a:stretch>
            <a:fillRect/>
          </a:stretch>
        </p:blipFill>
        <p:spPr bwMode="auto">
          <a:xfrm>
            <a:off x="0" y="0"/>
            <a:ext cx="9144000" cy="1700808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F29B1-E615-457C-AC3D-07D196509263}" type="datetime1">
              <a:rPr lang="fr-FR" smtClean="0"/>
              <a:pPr/>
              <a:t>04/04/2013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81479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60B0869-8005-4FD7-A9FC-FA98CB56E41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90" r:id="rId4"/>
    <p:sldLayoutId id="214748369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47085" y="2780928"/>
            <a:ext cx="7488832" cy="18722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3200" b="1" dirty="0" smtClean="0"/>
              <a:t>Spatial patterns of agro-food firms in the cooperative sector: a spatial analysis linked to econometric modelling</a:t>
            </a:r>
            <a:endParaRPr kumimoji="0" lang="en-GB" sz="3200" b="1" i="0" u="none" strike="noStrike" kern="1200" cap="none" spc="0" normalizeH="0" baseline="0" dirty="0">
              <a:ln>
                <a:noFill/>
              </a:ln>
              <a:solidFill>
                <a:schemeClr val="lt1"/>
              </a:solidFill>
              <a:effectLst/>
              <a:uLnTx/>
              <a:uFillTx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259632" y="5157192"/>
            <a:ext cx="6840760" cy="12241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331640" y="537321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Pierre Triboulet, </a:t>
            </a:r>
            <a:r>
              <a:rPr lang="fr-FR" sz="2400" i="1" dirty="0" smtClean="0">
                <a:solidFill>
                  <a:schemeClr val="bg1">
                    <a:lumMod val="50000"/>
                  </a:schemeClr>
                </a:solidFill>
              </a:rPr>
              <a:t>UMR AGIR, INRA Toulouse</a:t>
            </a:r>
            <a:endParaRPr lang="fr-FR" sz="24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Stéphanie Pérès, </a:t>
            </a:r>
            <a:r>
              <a:rPr lang="fr-FR" sz="2400" i="1" dirty="0">
                <a:solidFill>
                  <a:schemeClr val="bg1">
                    <a:lumMod val="50000"/>
                  </a:schemeClr>
                </a:solidFill>
              </a:rPr>
              <a:t>USC </a:t>
            </a:r>
            <a:r>
              <a:rPr lang="fr-FR" sz="2400" i="1" dirty="0" smtClean="0">
                <a:solidFill>
                  <a:schemeClr val="bg1">
                    <a:lumMod val="50000"/>
                  </a:schemeClr>
                </a:solidFill>
              </a:rPr>
              <a:t>GAIA, Bordeaux Sciences Agro</a:t>
            </a:r>
            <a:endParaRPr lang="fr-FR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62124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/>
              <a:t>11th International Workshop on Spatial Econometrics and Statistics </a:t>
            </a:r>
          </a:p>
          <a:p>
            <a:pPr algn="ctr"/>
            <a:r>
              <a:rPr lang="en-US" sz="2000" b="1" dirty="0" smtClean="0"/>
              <a:t>15-16 November 2012</a:t>
            </a:r>
          </a:p>
          <a:p>
            <a:pPr algn="ctr"/>
            <a:r>
              <a:rPr lang="en-US" sz="2000" b="1" dirty="0" smtClean="0"/>
              <a:t>Avignon - France</a:t>
            </a:r>
            <a:endParaRPr lang="en-US" sz="20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2771800" cy="90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327836" y="0"/>
            <a:ext cx="1816163" cy="98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20" name="Picture 8" descr="asrd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0"/>
            <a:ext cx="2927546" cy="980728"/>
          </a:xfrm>
          <a:prstGeom prst="rect">
            <a:avLst/>
          </a:prstGeom>
          <a:noFill/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 err="1">
                <a:solidFill>
                  <a:schemeClr val="bg2"/>
                </a:solidFill>
                <a:latin typeface="+mn-lt"/>
                <a:cs typeface="+mn-cs"/>
              </a:rPr>
              <a:t>Theoretical</a:t>
            </a:r>
            <a:r>
              <a:rPr lang="fr-FR" sz="1400" dirty="0">
                <a:solidFill>
                  <a:schemeClr val="bg2"/>
                </a:solidFill>
                <a:latin typeface="+mn-lt"/>
                <a:cs typeface="+mn-cs"/>
              </a:rPr>
              <a:t> background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solidFill>
                  <a:schemeClr val="bg2"/>
                </a:solidFill>
                <a:latin typeface="+mn-lt"/>
                <a:cs typeface="+mn-cs"/>
              </a:rPr>
              <a:t>Data </a:t>
            </a:r>
            <a:r>
              <a:rPr lang="fr-FR" sz="1400" b="1" dirty="0" err="1">
                <a:solidFill>
                  <a:schemeClr val="bg2"/>
                </a:solidFill>
                <a:latin typeface="+mn-lt"/>
                <a:cs typeface="+mn-cs"/>
              </a:rPr>
              <a:t>analysis</a:t>
            </a:r>
            <a:endParaRPr lang="fr-FR" sz="1400" b="1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Main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900" i="1" dirty="0" err="1" smtClean="0">
                <a:latin typeface="+mj-lt"/>
                <a:ea typeface="+mj-ea"/>
                <a:cs typeface="+mj-cs"/>
              </a:rPr>
              <a:t>Measurement</a:t>
            </a:r>
            <a:r>
              <a:rPr lang="fr-FR" sz="2900" i="1" dirty="0" smtClean="0">
                <a:latin typeface="+mj-lt"/>
                <a:ea typeface="+mj-ea"/>
                <a:cs typeface="+mj-cs"/>
              </a:rPr>
              <a:t> of the local </a:t>
            </a:r>
            <a:r>
              <a:rPr lang="fr-FR" sz="2900" i="1" dirty="0" err="1" smtClean="0">
                <a:latin typeface="+mj-lt"/>
                <a:ea typeface="+mj-ea"/>
                <a:cs typeface="+mj-cs"/>
              </a:rPr>
              <a:t>autocorrelation</a:t>
            </a:r>
            <a:endParaRPr kumimoji="0" lang="fr-FR" sz="29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1872208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GB" noProof="0" dirty="0" smtClean="0"/>
              <a:t>Significant “clusters” (HH) and “hot spots” (HL) of cooperative activities are very sensitive to the different analysis dimensions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GB" noProof="0" dirty="0" smtClean="0"/>
              <a:t>A comparison of the results can help to better understand the connection between industrial organization and spatial organization</a:t>
            </a:r>
          </a:p>
        </p:txBody>
      </p:sp>
      <p:pic>
        <p:nvPicPr>
          <p:cNvPr id="6" name="Image 5"/>
          <p:cNvPicPr/>
          <p:nvPr/>
        </p:nvPicPr>
        <p:blipFill>
          <a:blip r:embed="rId3" cstate="print"/>
          <a:srcRect l="61386" t="4987" b="2756"/>
          <a:stretch>
            <a:fillRect/>
          </a:stretch>
        </p:blipFill>
        <p:spPr bwMode="auto">
          <a:xfrm>
            <a:off x="107504" y="4077072"/>
            <a:ext cx="2849880" cy="259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/>
          <p:nvPr/>
        </p:nvPicPr>
        <p:blipFill>
          <a:blip r:embed="rId4" cstate="print"/>
          <a:srcRect l="59463" t="4438"/>
          <a:stretch>
            <a:fillRect/>
          </a:stretch>
        </p:blipFill>
        <p:spPr bwMode="auto">
          <a:xfrm>
            <a:off x="6228184" y="4152255"/>
            <a:ext cx="2751455" cy="258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/>
          <p:cNvPicPr/>
          <p:nvPr/>
        </p:nvPicPr>
        <p:blipFill>
          <a:blip r:embed="rId5" cstate="print"/>
          <a:srcRect l="59821" t="3963" b="2744"/>
          <a:stretch>
            <a:fillRect/>
          </a:stretch>
        </p:blipFill>
        <p:spPr bwMode="auto">
          <a:xfrm>
            <a:off x="3165475" y="4149080"/>
            <a:ext cx="2813050" cy="259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142338" y="3429000"/>
            <a:ext cx="8964488" cy="864523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en-GB" sz="1800" noProof="0" dirty="0" smtClean="0"/>
              <a:t>Comparison by geographic level: Beverage – relative QL in 2005</a:t>
            </a:r>
          </a:p>
          <a:p>
            <a:pPr marL="0" lvl="1" indent="0" algn="just">
              <a:buNone/>
            </a:pPr>
            <a:r>
              <a:rPr lang="en-GB" sz="1400" noProof="0" dirty="0" smtClean="0"/>
              <a:t> DEP Beverage – Moran’s I = 0,3267               SAR Beverage – Moran’s I = 0,4123          Canton Beverage – Moran’s I = 0,4505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en-GB" sz="1400" noProof="0" dirty="0" smtClean="0"/>
          </a:p>
        </p:txBody>
      </p:sp>
      <p:pic>
        <p:nvPicPr>
          <p:cNvPr id="12" name="Image 11"/>
          <p:cNvPicPr/>
          <p:nvPr/>
        </p:nvPicPr>
        <p:blipFill rotWithShape="1">
          <a:blip r:embed="rId3" cstate="print"/>
          <a:srcRect t="2540" r="87367" b="55753"/>
          <a:stretch/>
        </p:blipFill>
        <p:spPr bwMode="auto">
          <a:xfrm>
            <a:off x="2627784" y="5157191"/>
            <a:ext cx="811530" cy="101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1224136"/>
          </a:xfrm>
        </p:spPr>
        <p:txBody>
          <a:bodyPr>
            <a:normAutofit fontScale="92500" lnSpcReduction="10000"/>
          </a:bodyPr>
          <a:lstStyle/>
          <a:p>
            <a:r>
              <a:rPr lang="en-GB" sz="3000" noProof="0" dirty="0" smtClean="0"/>
              <a:t>Logit modelling of cantonal spatial patterns in relation to the location of agro-food cooperatives in 2005</a:t>
            </a:r>
          </a:p>
          <a:p>
            <a:pPr algn="just">
              <a:buNone/>
            </a:pPr>
            <a:r>
              <a:rPr lang="en-GB" sz="1800" noProof="0" dirty="0" smtClean="0"/>
              <a:t>				</a:t>
            </a:r>
            <a:endParaRPr lang="en-GB" noProof="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 err="1">
                <a:solidFill>
                  <a:schemeClr val="bg2"/>
                </a:solidFill>
                <a:latin typeface="+mn-lt"/>
                <a:cs typeface="+mn-cs"/>
              </a:rPr>
              <a:t>Theoretical</a:t>
            </a:r>
            <a:r>
              <a:rPr lang="fr-FR" sz="1400" dirty="0">
                <a:solidFill>
                  <a:schemeClr val="bg2"/>
                </a:solidFill>
                <a:latin typeface="+mn-lt"/>
                <a:cs typeface="+mn-cs"/>
              </a:rPr>
              <a:t> background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solidFill>
                  <a:schemeClr val="bg2"/>
                </a:solidFill>
                <a:latin typeface="+mn-lt"/>
                <a:cs typeface="+mn-cs"/>
              </a:rPr>
              <a:t>Data </a:t>
            </a:r>
            <a:r>
              <a:rPr lang="fr-FR" sz="1400" b="1" dirty="0" err="1">
                <a:solidFill>
                  <a:schemeClr val="bg2"/>
                </a:solidFill>
                <a:latin typeface="+mn-lt"/>
                <a:cs typeface="+mn-cs"/>
              </a:rPr>
              <a:t>analysis</a:t>
            </a:r>
            <a:endParaRPr lang="fr-FR" sz="1400" b="1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Main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981646" y="2564904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dirty="0" err="1" smtClean="0"/>
              <a:t>y</a:t>
            </a:r>
            <a:r>
              <a:rPr lang="fr-FR" dirty="0" err="1" smtClean="0"/>
              <a:t>AB</a:t>
            </a:r>
            <a:r>
              <a:rPr lang="fr-FR" sz="3200" dirty="0" smtClean="0"/>
              <a:t>=</a:t>
            </a:r>
            <a:r>
              <a:rPr lang="el-GR" sz="3200" dirty="0" smtClean="0"/>
              <a:t>α</a:t>
            </a:r>
            <a:r>
              <a:rPr lang="fr-FR" dirty="0" smtClean="0"/>
              <a:t>AB</a:t>
            </a:r>
            <a:r>
              <a:rPr lang="fr-FR" sz="3200" dirty="0" smtClean="0"/>
              <a:t> AP + </a:t>
            </a:r>
            <a:r>
              <a:rPr lang="el-GR" sz="3200" dirty="0" smtClean="0"/>
              <a:t>β</a:t>
            </a:r>
            <a:r>
              <a:rPr lang="fr-FR" dirty="0" smtClean="0"/>
              <a:t>AB</a:t>
            </a:r>
            <a:r>
              <a:rPr lang="fr-FR" sz="3200" dirty="0" smtClean="0"/>
              <a:t> DP + </a:t>
            </a:r>
            <a:r>
              <a:rPr lang="fr-FR" sz="3200" dirty="0" err="1" smtClean="0"/>
              <a:t>ɣ</a:t>
            </a:r>
            <a:r>
              <a:rPr lang="fr-FR" dirty="0" err="1" smtClean="0"/>
              <a:t>AB</a:t>
            </a:r>
            <a:r>
              <a:rPr lang="fr-FR" sz="3200" dirty="0" smtClean="0"/>
              <a:t> SE + ʯ</a:t>
            </a:r>
            <a:r>
              <a:rPr lang="fr-FR" dirty="0" smtClean="0"/>
              <a:t>AB</a:t>
            </a:r>
            <a:endParaRPr lang="fr-FR" sz="3200" dirty="0" smtClean="0"/>
          </a:p>
        </p:txBody>
      </p:sp>
      <p:grpSp>
        <p:nvGrpSpPr>
          <p:cNvPr id="20" name="Groupe 19"/>
          <p:cNvGrpSpPr/>
          <p:nvPr/>
        </p:nvGrpSpPr>
        <p:grpSpPr>
          <a:xfrm>
            <a:off x="1255612" y="3104777"/>
            <a:ext cx="1944216" cy="1502450"/>
            <a:chOff x="539552" y="4996877"/>
            <a:chExt cx="1944216" cy="1168427"/>
          </a:xfrm>
        </p:grpSpPr>
        <p:sp>
          <p:nvSpPr>
            <p:cNvPr id="11" name="Ellipse 10"/>
            <p:cNvSpPr/>
            <p:nvPr/>
          </p:nvSpPr>
          <p:spPr>
            <a:xfrm>
              <a:off x="539552" y="5589240"/>
              <a:ext cx="1944216" cy="576064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Agricultural Profile</a:t>
              </a:r>
            </a:p>
            <a:p>
              <a:pPr algn="ctr"/>
              <a:r>
                <a:rPr lang="en-GB" i="1" dirty="0" smtClean="0">
                  <a:solidFill>
                    <a:schemeClr val="tx1"/>
                  </a:solidFill>
                </a:rPr>
                <a:t>positive effect</a:t>
              </a:r>
              <a:endParaRPr lang="en-GB" i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>
              <a:stCxn id="11" idx="0"/>
            </p:cNvCxnSpPr>
            <p:nvPr/>
          </p:nvCxnSpPr>
          <p:spPr>
            <a:xfrm flipV="1">
              <a:off x="1511660" y="4996877"/>
              <a:ext cx="839008" cy="592363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5868144" y="3149677"/>
            <a:ext cx="2664296" cy="1457550"/>
            <a:chOff x="6228184" y="4815456"/>
            <a:chExt cx="2016224" cy="1194236"/>
          </a:xfrm>
        </p:grpSpPr>
        <p:sp>
          <p:nvSpPr>
            <p:cNvPr id="13" name="Ellipse 12"/>
            <p:cNvSpPr/>
            <p:nvPr/>
          </p:nvSpPr>
          <p:spPr>
            <a:xfrm>
              <a:off x="6228184" y="5361620"/>
              <a:ext cx="2016224" cy="648072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Spatial Environment</a:t>
              </a:r>
            </a:p>
            <a:p>
              <a:pPr algn="ctr"/>
              <a:r>
                <a:rPr lang="en-GB" i="1" dirty="0" smtClean="0">
                  <a:solidFill>
                    <a:schemeClr val="tx1"/>
                  </a:solidFill>
                </a:rPr>
                <a:t>Positive effect for medium-sized urban areas</a:t>
              </a:r>
              <a:endParaRPr lang="en-GB" i="1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Connecteur droit avec flèche 15"/>
            <p:cNvCxnSpPr>
              <a:stCxn id="13" idx="0"/>
            </p:cNvCxnSpPr>
            <p:nvPr/>
          </p:nvCxnSpPr>
          <p:spPr>
            <a:xfrm flipH="1" flipV="1">
              <a:off x="6446154" y="4815456"/>
              <a:ext cx="790142" cy="54616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3554873" y="3104776"/>
            <a:ext cx="2160240" cy="1502449"/>
            <a:chOff x="3554873" y="3104776"/>
            <a:chExt cx="2160240" cy="1502449"/>
          </a:xfrm>
        </p:grpSpPr>
        <p:sp>
          <p:nvSpPr>
            <p:cNvPr id="12" name="Ellipse 11"/>
            <p:cNvSpPr/>
            <p:nvPr/>
          </p:nvSpPr>
          <p:spPr>
            <a:xfrm>
              <a:off x="3554873" y="3838906"/>
              <a:ext cx="2160240" cy="768319"/>
            </a:xfrm>
            <a:prstGeom prst="flowChartAlternateProcess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Demographic Profile</a:t>
              </a:r>
            </a:p>
            <a:p>
              <a:pPr algn="ctr"/>
              <a:r>
                <a:rPr lang="en-GB" i="1" dirty="0" smtClean="0">
                  <a:solidFill>
                    <a:schemeClr val="tx1"/>
                  </a:solidFill>
                </a:rPr>
                <a:t>ambivalent effect</a:t>
              </a:r>
              <a:endParaRPr lang="en-GB" i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Connecteur droit avec flèche 17"/>
            <p:cNvCxnSpPr>
              <a:stCxn id="12" idx="0"/>
            </p:cNvCxnSpPr>
            <p:nvPr/>
          </p:nvCxnSpPr>
          <p:spPr>
            <a:xfrm flipV="1">
              <a:off x="4634993" y="3104776"/>
              <a:ext cx="10239" cy="73413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759616"/>
              </p:ext>
            </p:extLst>
          </p:nvPr>
        </p:nvGraphicFramePr>
        <p:xfrm>
          <a:off x="395536" y="5171135"/>
          <a:ext cx="4104456" cy="47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18" name="Équation" r:id="rId4" imgW="1916868" imgH="215806" progId="Equation.3">
                  <p:embed/>
                </p:oleObj>
              </mc:Choice>
              <mc:Fallback>
                <p:oleObj name="Équation" r:id="rId4" imgW="1916868" imgH="215806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171135"/>
                        <a:ext cx="4104456" cy="47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592715"/>
              </p:ext>
            </p:extLst>
          </p:nvPr>
        </p:nvGraphicFramePr>
        <p:xfrm>
          <a:off x="390405" y="5825719"/>
          <a:ext cx="5117700" cy="505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19" name="Équation" r:id="rId6" imgW="2451100" imgH="241300" progId="Equation.3">
                  <p:embed/>
                </p:oleObj>
              </mc:Choice>
              <mc:Fallback>
                <p:oleObj name="Équation" r:id="rId6" imgW="2451100" imgH="24130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405" y="5825719"/>
                        <a:ext cx="5117700" cy="505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10486 L 3.33333E-6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43 0.09444 L 3.05556E-6 3.703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 err="1">
                <a:solidFill>
                  <a:schemeClr val="bg2"/>
                </a:solidFill>
                <a:latin typeface="+mn-lt"/>
                <a:cs typeface="+mn-cs"/>
              </a:rPr>
              <a:t>Theoretical</a:t>
            </a:r>
            <a:r>
              <a:rPr lang="fr-FR" sz="1400" dirty="0">
                <a:solidFill>
                  <a:schemeClr val="bg2"/>
                </a:solidFill>
                <a:latin typeface="+mn-lt"/>
                <a:cs typeface="+mn-cs"/>
              </a:rPr>
              <a:t> background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solidFill>
                  <a:schemeClr val="bg2"/>
                </a:solidFill>
                <a:latin typeface="+mn-lt"/>
                <a:cs typeface="+mn-cs"/>
              </a:rPr>
              <a:t>Data </a:t>
            </a:r>
            <a:r>
              <a:rPr lang="fr-FR" sz="1400" b="1" dirty="0" err="1">
                <a:solidFill>
                  <a:schemeClr val="bg2"/>
                </a:solidFill>
                <a:latin typeface="+mn-lt"/>
                <a:cs typeface="+mn-cs"/>
              </a:rPr>
              <a:t>analysis</a:t>
            </a:r>
            <a:endParaRPr lang="fr-FR" sz="1400" b="1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Main </a:t>
            </a:r>
            <a:r>
              <a:rPr lang="en-GB" sz="4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i="1" dirty="0" smtClean="0">
                <a:latin typeface="+mj-lt"/>
                <a:ea typeface="+mj-ea"/>
                <a:cs typeface="+mj-cs"/>
              </a:rPr>
              <a:t>Logit model A: belonging to a type of canton (HH - cluster, HL - hot spot, or LH) regardless of product type</a:t>
            </a:r>
            <a:endParaRPr kumimoji="0" lang="en-GB" sz="28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15825"/>
              </p:ext>
            </p:extLst>
          </p:nvPr>
        </p:nvGraphicFramePr>
        <p:xfrm>
          <a:off x="300193" y="1838773"/>
          <a:ext cx="8664295" cy="4441253"/>
        </p:xfrm>
        <a:graphic>
          <a:graphicData uri="http://schemas.openxmlformats.org/drawingml/2006/table">
            <a:tbl>
              <a:tblPr/>
              <a:tblGrid>
                <a:gridCol w="2831647"/>
                <a:gridCol w="1458162"/>
                <a:gridCol w="1458162"/>
                <a:gridCol w="1458162"/>
                <a:gridCol w="1458162"/>
              </a:tblGrid>
              <a:tr h="4663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Dependent variable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A1: Canton </a:t>
                      </a:r>
                      <a:r>
                        <a:rPr kumimoji="0" 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HH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  <a:sym typeface="Symbol"/>
                        </a:rPr>
                        <a:t>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HL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  <a:sym typeface="Symbol"/>
                        </a:rPr>
                        <a:t>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LH</a:t>
                      </a:r>
                      <a:endParaRPr kumimoji="0" lang="fr-F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A2: Canton    HH (cluster)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A3: Canton     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HL (hot spot)</a:t>
                      </a:r>
                      <a:endParaRPr kumimoji="0" lang="fr-F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A4: Canton     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LH</a:t>
                      </a:r>
                      <a:endParaRPr kumimoji="0" lang="fr-FR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Agricultural Profile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4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Weight of Agriculture (UTA)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1.290 ***</a:t>
                      </a:r>
                      <a:endParaRPr kumimoji="0" lang="fr-F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2.658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1.517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1.080 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  <a:tr h="34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Predominant production syst.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spec</a:t>
                      </a: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. </a:t>
                      </a:r>
                      <a:r>
                        <a:rPr kumimoji="0" lang="fr-F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crops</a:t>
                      </a: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+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spec</a:t>
                      </a: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. </a:t>
                      </a:r>
                      <a:r>
                        <a:rPr kumimoji="0" lang="fr-F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crops</a:t>
                      </a: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++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spec</a:t>
                      </a: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. </a:t>
                      </a:r>
                      <a:r>
                        <a:rPr kumimoji="0" lang="fr-F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crops</a:t>
                      </a: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-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  <a:tr h="361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Demographic</a:t>
                      </a: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GB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profile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4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Peri-urban dominant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0.909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0.490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1.034 ns</a:t>
                      </a: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1.140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Urban</a:t>
                      </a:r>
                      <a:r>
                        <a:rPr kumimoji="0" lang="en-GB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dominant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1.052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0.600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2.084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1.049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  <a:tr h="317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Growth rate of the population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1.015 ***</a:t>
                      </a: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1.049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0.987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1.010 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  <a:tr h="512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Spatial Environment: </a:t>
                      </a:r>
                      <a:r>
                        <a:rPr kumimoji="0" lang="en-GB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size of the nearest Urban Area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35 to 100,000 </a:t>
                      </a:r>
                      <a:r>
                        <a:rPr kumimoji="0" lang="en-GB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inh</a:t>
                      </a: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1.292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0.703 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1.306 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1.481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100 to 500,000 </a:t>
                      </a:r>
                      <a:r>
                        <a:rPr kumimoji="0" lang="en-GB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inh</a:t>
                      </a: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1.343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1.365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1.159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1.243 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  <a:tr h="34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&gt; 500,000 </a:t>
                      </a:r>
                      <a:r>
                        <a:rPr kumimoji="0" lang="en-GB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inh</a:t>
                      </a: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0.812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0.655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0.836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0.899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1520" y="6309320"/>
            <a:ext cx="453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/>
              <a:t>Exponentiated coefficients -  * p&lt;.10, ** p&lt;.05, *** p&lt;.01 </a:t>
            </a:r>
            <a:endParaRPr lang="fr-FR" sz="1400" i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2700000"/>
            <a:ext cx="5688632" cy="288000"/>
          </a:xfrm>
          <a:prstGeom prst="roundRect">
            <a:avLst/>
          </a:prstGeom>
          <a:solidFill>
            <a:srgbClr val="99FF33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746140" y="4077072"/>
            <a:ext cx="2634172" cy="288000"/>
          </a:xfrm>
          <a:prstGeom prst="roundRect">
            <a:avLst/>
          </a:prstGeom>
          <a:solidFill>
            <a:srgbClr val="99FF33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235678" y="4464000"/>
            <a:ext cx="5688632" cy="288000"/>
          </a:xfrm>
          <a:prstGeom prst="roundRect">
            <a:avLst/>
          </a:prstGeom>
          <a:solidFill>
            <a:srgbClr val="99FF33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3218910" y="5301208"/>
            <a:ext cx="5688632" cy="288000"/>
          </a:xfrm>
          <a:prstGeom prst="roundRect">
            <a:avLst/>
          </a:prstGeom>
          <a:solidFill>
            <a:srgbClr val="99FF33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5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 err="1">
                <a:solidFill>
                  <a:schemeClr val="bg2"/>
                </a:solidFill>
                <a:latin typeface="+mn-lt"/>
                <a:cs typeface="+mn-cs"/>
              </a:rPr>
              <a:t>Theoretical</a:t>
            </a:r>
            <a:r>
              <a:rPr lang="fr-FR" sz="1400" dirty="0">
                <a:solidFill>
                  <a:schemeClr val="bg2"/>
                </a:solidFill>
                <a:latin typeface="+mn-lt"/>
                <a:cs typeface="+mn-cs"/>
              </a:rPr>
              <a:t> background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solidFill>
                  <a:schemeClr val="bg2"/>
                </a:solidFill>
                <a:latin typeface="+mn-lt"/>
                <a:cs typeface="+mn-cs"/>
              </a:rPr>
              <a:t>Data </a:t>
            </a:r>
            <a:r>
              <a:rPr lang="fr-FR" sz="1400" b="1" dirty="0" err="1">
                <a:solidFill>
                  <a:schemeClr val="bg2"/>
                </a:solidFill>
                <a:latin typeface="+mn-lt"/>
                <a:cs typeface="+mn-cs"/>
              </a:rPr>
              <a:t>analysis</a:t>
            </a:r>
            <a:endParaRPr lang="fr-FR" sz="1400" b="1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</a:p>
        </p:txBody>
      </p:sp>
      <p:graphicFrame>
        <p:nvGraphicFramePr>
          <p:cNvPr id="8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03617"/>
              </p:ext>
            </p:extLst>
          </p:nvPr>
        </p:nvGraphicFramePr>
        <p:xfrm>
          <a:off x="300193" y="1836956"/>
          <a:ext cx="8664292" cy="4614284"/>
        </p:xfrm>
        <a:graphic>
          <a:graphicData uri="http://schemas.openxmlformats.org/drawingml/2006/table">
            <a:tbl>
              <a:tblPr/>
              <a:tblGrid>
                <a:gridCol w="2831647"/>
                <a:gridCol w="1166529"/>
                <a:gridCol w="1166529"/>
                <a:gridCol w="1267342"/>
                <a:gridCol w="1065716"/>
                <a:gridCol w="1166529"/>
              </a:tblGrid>
              <a:tr h="4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DepVar</a:t>
                      </a:r>
                      <a:r>
                        <a:rPr kumimoji="0" lang="en-GB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.: Canton </a:t>
                      </a:r>
                      <a:r>
                        <a:rPr kumimoji="0" lang="en-GB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HH</a:t>
                      </a:r>
                      <a:r>
                        <a:rPr kumimoji="0" lang="en-GB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  <a:sym typeface="Symbol"/>
                        </a:rPr>
                        <a:t></a:t>
                      </a:r>
                      <a:r>
                        <a:rPr kumimoji="0" lang="en-GB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HL</a:t>
                      </a:r>
                      <a:r>
                        <a:rPr kumimoji="0" lang="en-GB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  <a:sym typeface="Symbol"/>
                        </a:rPr>
                        <a:t></a:t>
                      </a:r>
                      <a:r>
                        <a:rPr kumimoji="0" lang="en-GB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LH for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B1                All products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B2  Beverage</a:t>
                      </a:r>
                      <a:endParaRPr kumimoji="0" lang="en-GB" sz="12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B3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Cereals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B4           Milk</a:t>
                      </a:r>
                      <a:endParaRPr kumimoji="0" lang="en-GB" sz="12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B5           Meat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Agricultural Profile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3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600" u="none" kern="1200" noProof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Weight of Agriculture (UTA)</a:t>
                      </a:r>
                      <a:endParaRPr kumimoji="0" lang="en-GB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MS PGothic" pitchFamily="34" charset="-128"/>
                      </a:endParaRP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1.290 ***</a:t>
                      </a:r>
                      <a:endParaRPr kumimoji="0" lang="en-GB" sz="18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1.547***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1.241***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1.055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1.206***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34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Predominant production syst.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spec. crops +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spec. crops +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arable crops+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Mixed farming+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Mixed farming+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34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Demographic</a:t>
                      </a:r>
                      <a:r>
                        <a:rPr kumimoji="0" lang="en-GB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GB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profile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3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Peri-urban dominant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0.909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0.800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0.823*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1.085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1.078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31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Urban</a:t>
                      </a:r>
                      <a:r>
                        <a:rPr kumimoji="0" lang="en-GB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GB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  <a:cs typeface="+mn-cs"/>
                        </a:rPr>
                        <a:t>dominant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1.052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0.652**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0.948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1.062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2.000***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34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Growth rate of the population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1.015 ***</a:t>
                      </a:r>
                      <a:endParaRPr kumimoji="0" lang="en-GB" sz="15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1.019**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1.007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1.023***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0.995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34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Spatial Environment: </a:t>
                      </a:r>
                      <a:r>
                        <a:rPr kumimoji="0" lang="en-GB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size of the nearest Urban Area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kern="1200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4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35 to 100,000 </a:t>
                      </a:r>
                      <a:r>
                        <a:rPr kumimoji="0" lang="en-GB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inh</a:t>
                      </a: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1.292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0.921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1.050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1.404***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1.631***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34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100 to 500,000 </a:t>
                      </a:r>
                      <a:r>
                        <a:rPr kumimoji="0" lang="en-GB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inh</a:t>
                      </a: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1.343 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1.107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1.284**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1.229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1.444**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34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&gt; 500,000 </a:t>
                      </a:r>
                      <a:r>
                        <a:rPr kumimoji="0" lang="en-GB" sz="16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inh</a:t>
                      </a:r>
                      <a:r>
                        <a:rPr kumimoji="0" lang="en-GB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L="72000" marR="36000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0.812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0.643*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1.316*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0.497***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0.893 ns</a:t>
                      </a:r>
                    </a:p>
                  </a:txBody>
                  <a:tcPr marL="36000" marR="3600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sp>
        <p:nvSpPr>
          <p:cNvPr id="9" name="Titre 1"/>
          <p:cNvSpPr txBox="1">
            <a:spLocks/>
          </p:cNvSpPr>
          <p:nvPr/>
        </p:nvSpPr>
        <p:spPr>
          <a:xfrm>
            <a:off x="0" y="0"/>
            <a:ext cx="9144000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Main results</a:t>
            </a:r>
          </a:p>
          <a:p>
            <a:pPr lvl="0">
              <a:spcBef>
                <a:spcPct val="0"/>
              </a:spcBef>
              <a:defRPr/>
            </a:pPr>
            <a:r>
              <a:rPr lang="en-GB" sz="2800" i="1" dirty="0" smtClean="0">
                <a:latin typeface="+mj-lt"/>
                <a:ea typeface="+mj-ea"/>
                <a:cs typeface="+mj-cs"/>
              </a:rPr>
              <a:t>Logit model B: belonging to a canton (HH</a:t>
            </a:r>
            <a:r>
              <a:rPr lang="en-GB" sz="2800" b="1" dirty="0" smtClean="0">
                <a:solidFill>
                  <a:srgbClr val="000000"/>
                </a:solidFill>
                <a:latin typeface="Georgia" pitchFamily="18" charset="0"/>
                <a:ea typeface="MS PGothic" pitchFamily="34" charset="-128"/>
                <a:sym typeface="Symbol"/>
              </a:rPr>
              <a:t></a:t>
            </a:r>
            <a:r>
              <a:rPr lang="en-GB" sz="2800" i="1" dirty="0" smtClean="0">
                <a:latin typeface="+mj-lt"/>
                <a:ea typeface="+mj-ea"/>
                <a:cs typeface="+mj-cs"/>
              </a:rPr>
              <a:t>HL</a:t>
            </a:r>
            <a:r>
              <a:rPr lang="en-GB" sz="2800" b="1" dirty="0" smtClean="0">
                <a:solidFill>
                  <a:srgbClr val="000000"/>
                </a:solidFill>
                <a:latin typeface="Georgia" pitchFamily="18" charset="0"/>
                <a:ea typeface="MS PGothic" pitchFamily="34" charset="-128"/>
                <a:sym typeface="Symbol"/>
              </a:rPr>
              <a:t></a:t>
            </a:r>
            <a:r>
              <a:rPr lang="en-GB" sz="2800" i="1" dirty="0" smtClean="0">
                <a:latin typeface="+mj-lt"/>
                <a:ea typeface="+mj-ea"/>
                <a:cs typeface="+mj-cs"/>
              </a:rPr>
              <a:t>LH) according to product type  </a:t>
            </a:r>
            <a:endParaRPr kumimoji="0" lang="en-GB" sz="28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6505599"/>
            <a:ext cx="453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/>
              <a:t>Exponentiated coefficients -  * p&lt;.10, ** p&lt;.05, *** p&lt;.01 </a:t>
            </a:r>
            <a:endParaRPr lang="fr-FR" sz="1400" i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218910" y="2664000"/>
            <a:ext cx="5688632" cy="288000"/>
          </a:xfrm>
          <a:prstGeom prst="roundRect">
            <a:avLst/>
          </a:prstGeom>
          <a:solidFill>
            <a:srgbClr val="99FF33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355977" y="3861049"/>
            <a:ext cx="4551566" cy="1008112"/>
          </a:xfrm>
          <a:prstGeom prst="roundRect">
            <a:avLst/>
          </a:prstGeom>
          <a:solidFill>
            <a:srgbClr val="99FF33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345814" y="5445224"/>
            <a:ext cx="4551566" cy="1008112"/>
          </a:xfrm>
          <a:prstGeom prst="roundRect">
            <a:avLst/>
          </a:prstGeom>
          <a:solidFill>
            <a:srgbClr val="99FF33">
              <a:alpha val="2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2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1400" dirty="0" smtClean="0">
                <a:solidFill>
                  <a:schemeClr val="bg2"/>
                </a:solidFill>
                <a:latin typeface="+mn-lt"/>
                <a:cs typeface="+mn-cs"/>
              </a:rPr>
              <a:t>Theoretical background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1400" b="1" dirty="0" smtClean="0">
                <a:solidFill>
                  <a:schemeClr val="bg2"/>
                </a:solidFill>
                <a:latin typeface="+mn-lt"/>
                <a:cs typeface="+mn-cs"/>
              </a:rPr>
              <a:t>Data analysis</a:t>
            </a:r>
            <a:endParaRPr lang="en-GB" sz="1400" b="1" dirty="0" smtClean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1400" b="1" dirty="0" smtClean="0"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1400" dirty="0" smtClean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  <a:endParaRPr lang="en-GB" sz="1400" dirty="0">
              <a:solidFill>
                <a:schemeClr val="bg2">
                  <a:lumMod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Main results</a:t>
            </a:r>
          </a:p>
          <a:p>
            <a:pPr>
              <a:spcBef>
                <a:spcPct val="0"/>
              </a:spcBef>
              <a:defRPr/>
            </a:pPr>
            <a:r>
              <a:rPr lang="en-GB" sz="2400" i="1" dirty="0" smtClean="0"/>
              <a:t>Model A: Canton (HH - cluster, HL - hot spot, or LH)</a:t>
            </a:r>
          </a:p>
          <a:p>
            <a:pPr lvl="0">
              <a:spcBef>
                <a:spcPct val="0"/>
              </a:spcBef>
              <a:defRPr/>
            </a:pPr>
            <a:r>
              <a:rPr lang="en-GB" sz="2400" i="1" dirty="0" smtClean="0">
                <a:latin typeface="+mj-lt"/>
                <a:ea typeface="+mj-ea"/>
                <a:cs typeface="+mj-cs"/>
              </a:rPr>
              <a:t>Model B: </a:t>
            </a:r>
            <a:r>
              <a:rPr lang="en-GB" sz="2400" i="1" dirty="0">
                <a:latin typeface="+mj-lt"/>
                <a:ea typeface="+mj-ea"/>
                <a:cs typeface="+mj-cs"/>
              </a:rPr>
              <a:t>P</a:t>
            </a:r>
            <a:r>
              <a:rPr lang="en-GB" sz="2400" i="1" dirty="0" smtClean="0">
                <a:latin typeface="+mj-lt"/>
                <a:ea typeface="+mj-ea"/>
                <a:cs typeface="+mj-cs"/>
              </a:rPr>
              <a:t>roduct type  </a:t>
            </a:r>
            <a:endParaRPr kumimoji="0" lang="en-GB" sz="24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1628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b="1" i="1" dirty="0" smtClean="0"/>
              <a:t>AP</a:t>
            </a:r>
            <a:r>
              <a:rPr lang="en-GB" sz="2400" dirty="0" smtClean="0"/>
              <a:t>: </a:t>
            </a:r>
            <a:r>
              <a:rPr lang="en-GB" sz="2000" dirty="0" smtClean="0"/>
              <a:t>Positive impact of the agricultural weight on the probability of having a significant cooperative potential 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dirty="0" smtClean="0"/>
              <a:t>The greatest impact is </a:t>
            </a:r>
            <a:r>
              <a:rPr lang="en-GB" dirty="0"/>
              <a:t>for HH cantons, </a:t>
            </a:r>
            <a:r>
              <a:rPr lang="en-GB" dirty="0" smtClean="0"/>
              <a:t>which confirms </a:t>
            </a:r>
            <a:r>
              <a:rPr lang="en-GB" dirty="0"/>
              <a:t>a strong link between </a:t>
            </a:r>
            <a:r>
              <a:rPr lang="en-GB" dirty="0" smtClean="0"/>
              <a:t>agricultural </a:t>
            </a:r>
            <a:r>
              <a:rPr lang="en-GB" dirty="0"/>
              <a:t>potential and the existence of </a:t>
            </a:r>
            <a:r>
              <a:rPr lang="en-GB" dirty="0" smtClean="0"/>
              <a:t>cooperatives.</a:t>
            </a:r>
            <a:endParaRPr lang="en-GB" dirty="0"/>
          </a:p>
          <a:p>
            <a:pPr algn="just">
              <a:buFont typeface="Arial" pitchFamily="34" charset="0"/>
              <a:buChar char="•"/>
            </a:pPr>
            <a:r>
              <a:rPr lang="fr-FR" sz="2400" b="1" i="1" dirty="0" smtClean="0"/>
              <a:t>DP</a:t>
            </a:r>
            <a:r>
              <a:rPr lang="fr-FR" sz="2400" dirty="0" smtClean="0"/>
              <a:t>: </a:t>
            </a:r>
            <a:r>
              <a:rPr lang="en-GB" sz="2000" dirty="0" smtClean="0"/>
              <a:t>Population growth rate has a global positive effect on the probability of cantons to have </a:t>
            </a:r>
            <a:r>
              <a:rPr lang="en-GB" sz="2000" dirty="0"/>
              <a:t>a high level of cooperative activities </a:t>
            </a:r>
            <a:endParaRPr lang="en-GB" sz="2000" dirty="0" smtClean="0"/>
          </a:p>
          <a:p>
            <a:pPr lvl="1" algn="just">
              <a:buFont typeface="Arial" pitchFamily="34" charset="0"/>
              <a:buChar char="•"/>
            </a:pPr>
            <a:r>
              <a:rPr lang="en-GB" sz="2000" dirty="0" smtClean="0"/>
              <a:t> </a:t>
            </a:r>
            <a:r>
              <a:rPr lang="en-GB" dirty="0"/>
              <a:t>M</a:t>
            </a:r>
            <a:r>
              <a:rPr lang="en-GB" dirty="0" smtClean="0"/>
              <a:t>odel A:  in particular for HH and LH cantons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dirty="0" smtClean="0"/>
              <a:t> Model B: in particular for Milk and Beverage</a:t>
            </a:r>
          </a:p>
          <a:p>
            <a:pPr algn="just"/>
            <a:r>
              <a:rPr lang="en-GB" sz="2000" dirty="0"/>
              <a:t> </a:t>
            </a:r>
            <a:r>
              <a:rPr lang="en-GB" sz="2000" dirty="0" smtClean="0"/>
              <a:t>      Type of area has a different effect according to spatial patterns and product type. 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000" dirty="0" smtClean="0"/>
              <a:t> </a:t>
            </a:r>
            <a:r>
              <a:rPr lang="en-GB" dirty="0" smtClean="0"/>
              <a:t>Model A: urban cantons have </a:t>
            </a:r>
            <a:r>
              <a:rPr lang="en-GB" dirty="0"/>
              <a:t>a higher probability to be a </a:t>
            </a:r>
            <a:r>
              <a:rPr lang="en-GB" dirty="0" smtClean="0"/>
              <a:t>“hot spot” for coops.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/>
              <a:t>M</a:t>
            </a:r>
            <a:r>
              <a:rPr lang="en-GB" dirty="0" smtClean="0"/>
              <a:t>odel B: urban </a:t>
            </a:r>
            <a:r>
              <a:rPr lang="en-GB" dirty="0"/>
              <a:t>cantons </a:t>
            </a:r>
            <a:r>
              <a:rPr lang="en-GB" dirty="0" smtClean="0"/>
              <a:t>have an unfavourable effect on </a:t>
            </a:r>
            <a:r>
              <a:rPr lang="en-GB" dirty="0"/>
              <a:t>wine but </a:t>
            </a:r>
            <a:r>
              <a:rPr lang="en-GB" dirty="0" smtClean="0"/>
              <a:t>a favourable one on meat</a:t>
            </a:r>
            <a:r>
              <a:rPr lang="en-GB" dirty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GB" sz="2400" b="1" i="1" dirty="0" smtClean="0"/>
              <a:t>SE</a:t>
            </a:r>
            <a:r>
              <a:rPr lang="en-GB" sz="2400" dirty="0" smtClean="0"/>
              <a:t>: </a:t>
            </a:r>
            <a:r>
              <a:rPr lang="en-GB" sz="2000" dirty="0" smtClean="0"/>
              <a:t>Similar effects for canton type, however different according to product type. 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Model A: positive </a:t>
            </a:r>
            <a:r>
              <a:rPr lang="en-GB" dirty="0"/>
              <a:t>impact of </a:t>
            </a:r>
            <a:r>
              <a:rPr lang="en-GB" dirty="0" smtClean="0"/>
              <a:t>mid-sized </a:t>
            </a:r>
            <a:r>
              <a:rPr lang="en-GB" dirty="0"/>
              <a:t>urban areas </a:t>
            </a:r>
            <a:r>
              <a:rPr lang="en-GB" dirty="0" smtClean="0"/>
              <a:t>and not significant for large ones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/>
              <a:t>M</a:t>
            </a:r>
            <a:r>
              <a:rPr lang="en-GB" dirty="0" smtClean="0"/>
              <a:t>odel B: strong negative effect of urban areas on the milk and beverage cooperative sectors and a positive effect on cereals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800" dirty="0" smtClean="0"/>
              <a:t>Choice of indicators</a:t>
            </a:r>
            <a:r>
              <a:rPr lang="en-GB" sz="2800" noProof="0" dirty="0" smtClean="0"/>
              <a:t> and geographic levels influence the concentration and spatial autocorrelation measurements</a:t>
            </a:r>
          </a:p>
          <a:p>
            <a:pPr marL="857250" lvl="2" indent="-457200" algn="just">
              <a:buFont typeface="Wingdings" pitchFamily="2" charset="2"/>
              <a:buChar char="Ø"/>
            </a:pPr>
            <a:r>
              <a:rPr lang="en-GB" sz="2600" i="1" noProof="0" dirty="0" smtClean="0"/>
              <a:t>We must remain cautious in the interpretation of observed spatial patterns.</a:t>
            </a:r>
          </a:p>
          <a:p>
            <a:pPr algn="just">
              <a:spcBef>
                <a:spcPts val="1200"/>
              </a:spcBef>
            </a:pPr>
            <a:r>
              <a:rPr lang="en-GB" sz="2800" noProof="0" dirty="0" smtClean="0"/>
              <a:t>Cooperative industries prefer to locate in areas: </a:t>
            </a:r>
          </a:p>
          <a:p>
            <a:pPr lvl="1" algn="just"/>
            <a:r>
              <a:rPr lang="en-GB" sz="2400" noProof="0" dirty="0" smtClean="0"/>
              <a:t>With high agricultural potential </a:t>
            </a:r>
          </a:p>
          <a:p>
            <a:pPr lvl="1" algn="just"/>
            <a:r>
              <a:rPr lang="en-GB" sz="2400" dirty="0" smtClean="0"/>
              <a:t>With population</a:t>
            </a:r>
            <a:r>
              <a:rPr lang="en-GB" sz="2400" noProof="0" dirty="0" smtClean="0"/>
              <a:t> growth </a:t>
            </a:r>
          </a:p>
          <a:p>
            <a:pPr lvl="1" algn="just"/>
            <a:r>
              <a:rPr lang="en-GB" sz="2400" dirty="0"/>
              <a:t>N</a:t>
            </a:r>
            <a:r>
              <a:rPr lang="en-GB" sz="2400" noProof="0" dirty="0" smtClean="0"/>
              <a:t>ear mid-sized urban areas</a:t>
            </a:r>
          </a:p>
          <a:p>
            <a:pPr lvl="1" indent="-457200" algn="just">
              <a:buFont typeface="Wingdings" pitchFamily="2" charset="2"/>
              <a:buChar char="Ø"/>
            </a:pPr>
            <a:r>
              <a:rPr lang="en-GB" sz="2600" i="1" noProof="0" dirty="0" smtClean="0"/>
              <a:t> </a:t>
            </a:r>
            <a:r>
              <a:rPr lang="en-GB" sz="2600" i="1" dirty="0" smtClean="0"/>
              <a:t>However,</a:t>
            </a:r>
            <a:r>
              <a:rPr lang="en-GB" sz="2600" i="1" noProof="0" dirty="0" smtClean="0"/>
              <a:t> there are specific patterns according to product type with some preference for urban environments</a:t>
            </a:r>
            <a:endParaRPr lang="en-GB" sz="2600" i="1" noProof="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372200" y="0"/>
            <a:ext cx="27860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GB" sz="1400" dirty="0" smtClean="0">
                <a:solidFill>
                  <a:schemeClr val="bg2"/>
                </a:solidFill>
                <a:latin typeface="Calibri" pitchFamily="34" charset="0"/>
              </a:rPr>
              <a:t>Theoretical background</a:t>
            </a:r>
          </a:p>
          <a:p>
            <a:pPr marL="228600" indent="-228600">
              <a:buFontTx/>
              <a:buAutoNum type="arabicPeriod"/>
            </a:pPr>
            <a:r>
              <a:rPr lang="en-GB" sz="1400" b="1" dirty="0" smtClean="0">
                <a:solidFill>
                  <a:schemeClr val="bg2"/>
                </a:solidFill>
                <a:latin typeface="Calibri" pitchFamily="34" charset="0"/>
              </a:rPr>
              <a:t>Data analysis</a:t>
            </a:r>
          </a:p>
          <a:p>
            <a:pPr marL="228600" indent="-228600">
              <a:buFontTx/>
              <a:buAutoNum type="arabicPeriod"/>
            </a:pPr>
            <a:r>
              <a:rPr lang="en-GB" sz="1400" dirty="0" smtClean="0">
                <a:solidFill>
                  <a:schemeClr val="bg2"/>
                </a:solidFill>
                <a:latin typeface="Calibri" pitchFamily="34" charset="0"/>
              </a:rPr>
              <a:t>Main results</a:t>
            </a:r>
            <a:endParaRPr lang="en-GB" sz="1400" dirty="0" smtClean="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en-GB" sz="1400" b="1" dirty="0" smtClean="0">
                <a:latin typeface="Calibri" pitchFamily="34" charset="0"/>
              </a:rPr>
              <a:t>Conclusion</a:t>
            </a:r>
            <a:endParaRPr lang="en-GB" sz="1400" b="1" dirty="0">
              <a:latin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269205"/>
            <a:ext cx="9144000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GB" sz="4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Conclusion </a:t>
            </a:r>
          </a:p>
          <a:p>
            <a:pPr>
              <a:spcBef>
                <a:spcPct val="0"/>
              </a:spcBef>
              <a:defRPr/>
            </a:pPr>
            <a:r>
              <a:rPr lang="en-GB" sz="4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and further research</a:t>
            </a:r>
            <a:endParaRPr lang="en-GB" sz="44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4455" y="2060848"/>
            <a:ext cx="9144000" cy="4437112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Further research</a:t>
            </a:r>
          </a:p>
          <a:p>
            <a:pPr lvl="1"/>
            <a:r>
              <a:rPr lang="en-GB" noProof="0" dirty="0" smtClean="0"/>
              <a:t>Deepening the understanding of “urban vs. rural” constraints and strengths for cooperative activities.</a:t>
            </a:r>
          </a:p>
          <a:p>
            <a:pPr lvl="1"/>
            <a:r>
              <a:rPr lang="en-GB" noProof="0" dirty="0" smtClean="0"/>
              <a:t>Comparison between “cooperative” sector and “private” sector</a:t>
            </a:r>
          </a:p>
          <a:p>
            <a:pPr lvl="1"/>
            <a:r>
              <a:rPr lang="en-GB" noProof="0" dirty="0" smtClean="0"/>
              <a:t>Further analysis of the “pertinent” levels of spatial aggregation (associated with data collection problems)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372200" y="0"/>
            <a:ext cx="27860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GB" sz="1400" dirty="0" smtClean="0">
                <a:solidFill>
                  <a:schemeClr val="bg2"/>
                </a:solidFill>
                <a:latin typeface="Calibri" pitchFamily="34" charset="0"/>
              </a:rPr>
              <a:t>Theoretical background</a:t>
            </a:r>
          </a:p>
          <a:p>
            <a:pPr marL="228600" indent="-228600">
              <a:buFontTx/>
              <a:buAutoNum type="arabicPeriod"/>
            </a:pPr>
            <a:r>
              <a:rPr lang="en-GB" sz="1400" b="1" dirty="0" smtClean="0">
                <a:solidFill>
                  <a:schemeClr val="bg2"/>
                </a:solidFill>
                <a:latin typeface="Calibri" pitchFamily="34" charset="0"/>
              </a:rPr>
              <a:t>Data analysis</a:t>
            </a:r>
          </a:p>
          <a:p>
            <a:pPr marL="228600" indent="-228600">
              <a:buFontTx/>
              <a:buAutoNum type="arabicPeriod"/>
            </a:pPr>
            <a:r>
              <a:rPr lang="en-GB" sz="1400" dirty="0" smtClean="0">
                <a:solidFill>
                  <a:schemeClr val="bg2"/>
                </a:solidFill>
                <a:latin typeface="Calibri" pitchFamily="34" charset="0"/>
              </a:rPr>
              <a:t>Main results</a:t>
            </a:r>
            <a:endParaRPr lang="en-GB" sz="1400" dirty="0" smtClean="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fr-FR" sz="1400" b="1" dirty="0" smtClean="0">
                <a:latin typeface="Calibri" pitchFamily="34" charset="0"/>
              </a:rPr>
              <a:t>Conclusion</a:t>
            </a:r>
            <a:endParaRPr lang="fr-FR" sz="1400" b="1" dirty="0">
              <a:latin typeface="Calibri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269205"/>
            <a:ext cx="9144000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Conclusion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and further research</a:t>
            </a:r>
            <a:endParaRPr lang="en-GB" sz="44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2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63" y="3212976"/>
            <a:ext cx="9144000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noProof="0" dirty="0" smtClean="0">
                <a:latin typeface="Bodoni MT" pitchFamily="18" charset="0"/>
              </a:rPr>
              <a:t>Thank you for your attention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3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18</a:t>
            </a:fld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21747"/>
              </p:ext>
            </p:extLst>
          </p:nvPr>
        </p:nvGraphicFramePr>
        <p:xfrm>
          <a:off x="539552" y="2420888"/>
          <a:ext cx="8136904" cy="3377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053"/>
                <a:gridCol w="1625810"/>
                <a:gridCol w="1418257"/>
                <a:gridCol w="1438624"/>
                <a:gridCol w="1440160"/>
              </a:tblGrid>
              <a:tr h="169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Geographic level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Number of entities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Average surface area (km</a:t>
                      </a:r>
                      <a:r>
                        <a:rPr lang="en-GB" sz="2000" kern="1200" baseline="30000" dirty="0">
                          <a:effectLst/>
                        </a:rPr>
                        <a:t>2</a:t>
                      </a:r>
                      <a:r>
                        <a:rPr lang="en-GB" sz="2000" kern="1200" dirty="0">
                          <a:effectLst/>
                        </a:rPr>
                        <a:t>)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Standard deviation area (</a:t>
                      </a:r>
                      <a:r>
                        <a:rPr lang="en-GB" sz="2000" dirty="0" smtClean="0">
                          <a:effectLst/>
                        </a:rPr>
                        <a:t>km</a:t>
                      </a:r>
                      <a:r>
                        <a:rPr lang="en-GB" sz="2000" kern="1200" baseline="30000" dirty="0" smtClean="0">
                          <a:effectLst/>
                        </a:rPr>
                        <a:t>2</a:t>
                      </a:r>
                      <a:r>
                        <a:rPr lang="en-GB" sz="2000" dirty="0" smtClean="0">
                          <a:effectLst/>
                        </a:rPr>
                        <a:t>)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Average connectivity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2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Department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96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10795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5 666.4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10795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1 923.8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4.96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2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Small Agricultural Region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714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10795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761.9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10795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717.1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5.79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2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Canton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effectLst/>
                        </a:rPr>
                        <a:t>3 689</a:t>
                      </a:r>
                      <a:endParaRPr lang="fr-FR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10795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147.5</a:t>
                      </a:r>
                      <a:endParaRPr lang="fr-FR" sz="20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10795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98.6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effectLst/>
                        </a:rPr>
                        <a:t>5.79</a:t>
                      </a:r>
                      <a:endParaRPr lang="fr-FR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9552" y="160963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2800" i="1" dirty="0">
                <a:latin typeface="+mj-lt"/>
                <a:ea typeface="+mj-ea"/>
                <a:cs typeface="+mj-cs"/>
              </a:rPr>
              <a:t>Characteristics of the three geographic levels used</a:t>
            </a:r>
            <a:endParaRPr lang="fr-FR" sz="2800" i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319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54048"/>
              </p:ext>
            </p:extLst>
          </p:nvPr>
        </p:nvGraphicFramePr>
        <p:xfrm>
          <a:off x="0" y="1455624"/>
          <a:ext cx="8820472" cy="3773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299819" y="5085184"/>
            <a:ext cx="5148064" cy="134907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buFontTx/>
              <a:buChar char="-"/>
            </a:pPr>
            <a:r>
              <a:rPr lang="en-GB" b="1" dirty="0" smtClean="0"/>
              <a:t> Industrial activities of agricultural cooperatives: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Links to agricultural production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Impact of reorganisation and industrial concentration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Existence of location externalities</a:t>
            </a:r>
            <a:endParaRPr lang="en-GB" sz="1600" dirty="0"/>
          </a:p>
        </p:txBody>
      </p:sp>
      <p:grpSp>
        <p:nvGrpSpPr>
          <p:cNvPr id="6" name="Groupe 5"/>
          <p:cNvGrpSpPr/>
          <p:nvPr/>
        </p:nvGrpSpPr>
        <p:grpSpPr>
          <a:xfrm>
            <a:off x="894925" y="4293096"/>
            <a:ext cx="522303" cy="533513"/>
            <a:chOff x="3371351" y="2326400"/>
            <a:chExt cx="312493" cy="348582"/>
          </a:xfrm>
        </p:grpSpPr>
        <p:sp>
          <p:nvSpPr>
            <p:cNvPr id="7" name="Flèche droite 6"/>
            <p:cNvSpPr/>
            <p:nvPr/>
          </p:nvSpPr>
          <p:spPr>
            <a:xfrm rot="16200000">
              <a:off x="3406501" y="2397639"/>
              <a:ext cx="348582" cy="206104"/>
            </a:xfrm>
            <a:prstGeom prst="rightArrow">
              <a:avLst>
                <a:gd name="adj1" fmla="val 60000"/>
                <a:gd name="adj2" fmla="val 47196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lèche droite 4"/>
            <p:cNvSpPr/>
            <p:nvPr/>
          </p:nvSpPr>
          <p:spPr>
            <a:xfrm>
              <a:off x="3371351" y="2338295"/>
              <a:ext cx="223440" cy="2240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 dirty="0"/>
            </a:p>
          </p:txBody>
        </p:sp>
      </p:grpSp>
      <p:sp>
        <p:nvSpPr>
          <p:cNvPr id="9" name="Rectangle à coins arrondis 8"/>
          <p:cNvSpPr/>
          <p:nvPr/>
        </p:nvSpPr>
        <p:spPr>
          <a:xfrm>
            <a:off x="6012160" y="5373216"/>
            <a:ext cx="2786114" cy="100013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How do cooperatives organise their activities geographically?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pPr algn="l"/>
            <a:r>
              <a:rPr lang="en-GB" i="1" noProof="0" dirty="0" smtClean="0">
                <a:solidFill>
                  <a:schemeClr val="tx2"/>
                </a:solidFill>
              </a:rPr>
              <a:t> Problematic</a:t>
            </a:r>
            <a:endParaRPr lang="en-GB" sz="3100" i="1" noProof="0" dirty="0">
              <a:solidFill>
                <a:schemeClr val="tx2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3508" y="2060848"/>
            <a:ext cx="8856984" cy="458112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3000" noProof="0" dirty="0" smtClean="0"/>
              <a:t>To describe and explain the spatial organization of agro-food firms in the French cooperative sector in 1995 and 2005.</a:t>
            </a:r>
          </a:p>
          <a:p>
            <a:pPr lvl="1" algn="just"/>
            <a:r>
              <a:rPr lang="en-GB" noProof="0" dirty="0" smtClean="0"/>
              <a:t>Measurement and methodological issues: </a:t>
            </a:r>
          </a:p>
          <a:p>
            <a:pPr lvl="2" algn="just"/>
            <a:r>
              <a:rPr lang="en-GB" noProof="0" dirty="0" smtClean="0"/>
              <a:t>Concentration and spatial autocorrelation </a:t>
            </a:r>
          </a:p>
          <a:p>
            <a:pPr lvl="2" algn="just"/>
            <a:r>
              <a:rPr lang="en-GB" noProof="0" dirty="0" smtClean="0"/>
              <a:t>Testing the choice of concentration indicators and levels of industrial and geographic aggregation</a:t>
            </a:r>
          </a:p>
          <a:p>
            <a:pPr lvl="1" algn="just"/>
            <a:r>
              <a:rPr lang="en-GB" noProof="0" dirty="0" smtClean="0"/>
              <a:t>Explanatory factors of spatial patterns</a:t>
            </a:r>
          </a:p>
          <a:p>
            <a:pPr lvl="2" algn="just"/>
            <a:r>
              <a:rPr lang="en-GB" noProof="0" dirty="0" smtClean="0"/>
              <a:t>Cooperative organization and territorial factors</a:t>
            </a:r>
          </a:p>
          <a:p>
            <a:pPr lvl="2" algn="just"/>
            <a:r>
              <a:rPr lang="en-GB" noProof="0" dirty="0" smtClean="0"/>
              <a:t>Econometric modelling</a:t>
            </a:r>
          </a:p>
          <a:p>
            <a:pPr lvl="2" algn="just"/>
            <a:endParaRPr lang="en-GB" noProof="0" dirty="0" smtClean="0"/>
          </a:p>
          <a:p>
            <a:pPr lvl="2" algn="just"/>
            <a:endParaRPr lang="en-GB" noProof="0" dirty="0" smtClean="0"/>
          </a:p>
          <a:p>
            <a:pPr lvl="2" algn="just"/>
            <a:endParaRPr lang="en-GB" noProof="0" dirty="0" smtClean="0"/>
          </a:p>
          <a:p>
            <a:pPr lvl="2" algn="just"/>
            <a:endParaRPr lang="en-GB" noProof="0" dirty="0" smtClean="0"/>
          </a:p>
          <a:p>
            <a:pPr lvl="2" algn="just"/>
            <a:endParaRPr lang="en-GB" noProof="0" dirty="0" smtClean="0"/>
          </a:p>
          <a:p>
            <a:pPr lvl="2" algn="just"/>
            <a:endParaRPr lang="en-GB" noProof="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-36512" y="0"/>
            <a:ext cx="8229600" cy="1399032"/>
          </a:xfrm>
        </p:spPr>
        <p:txBody>
          <a:bodyPr/>
          <a:lstStyle/>
          <a:p>
            <a:pPr algn="just"/>
            <a:r>
              <a:rPr lang="en-GB" i="1" noProof="0" dirty="0" smtClean="0">
                <a:solidFill>
                  <a:schemeClr val="tx2"/>
                </a:solidFill>
              </a:rPr>
              <a:t> Issues and objectives</a:t>
            </a:r>
            <a:endParaRPr lang="en-GB" i="1" noProof="0" dirty="0">
              <a:solidFill>
                <a:schemeClr val="tx2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4365104"/>
          </a:xfrm>
        </p:spPr>
        <p:txBody>
          <a:bodyPr/>
          <a:lstStyle/>
          <a:p>
            <a:r>
              <a:rPr lang="en-GB" noProof="0" dirty="0" smtClean="0"/>
              <a:t>1. Theoretical background: understanding of spatial patterns and measurement problems</a:t>
            </a:r>
          </a:p>
          <a:p>
            <a:pPr algn="just"/>
            <a:r>
              <a:rPr lang="en-GB" noProof="0" dirty="0" smtClean="0"/>
              <a:t>2. Data analysis: presentation of databases and methods </a:t>
            </a:r>
          </a:p>
          <a:p>
            <a:pPr algn="just"/>
            <a:r>
              <a:rPr lang="en-GB" noProof="0" dirty="0" smtClean="0"/>
              <a:t>3. Main results and Discussion</a:t>
            </a:r>
            <a:endParaRPr lang="en-GB" noProof="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36512" y="0"/>
            <a:ext cx="8229600" cy="1399032"/>
          </a:xfrm>
        </p:spPr>
        <p:txBody>
          <a:bodyPr/>
          <a:lstStyle/>
          <a:p>
            <a:pPr algn="just"/>
            <a:r>
              <a:rPr lang="en-GB" i="1" noProof="0" dirty="0" smtClean="0">
                <a:solidFill>
                  <a:schemeClr val="tx2"/>
                </a:solidFill>
              </a:rPr>
              <a:t> Outline</a:t>
            </a:r>
            <a:endParaRPr lang="en-GB" i="1" noProof="0" dirty="0">
              <a:solidFill>
                <a:schemeClr val="tx2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rganigramme : Alternative 24"/>
          <p:cNvSpPr/>
          <p:nvPr/>
        </p:nvSpPr>
        <p:spPr>
          <a:xfrm>
            <a:off x="2411760" y="5015352"/>
            <a:ext cx="1728192" cy="826496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Transport costs</a:t>
            </a:r>
          </a:p>
          <a:p>
            <a:r>
              <a:rPr lang="en-GB" sz="1600" b="1" dirty="0" smtClean="0">
                <a:solidFill>
                  <a:schemeClr val="bg1"/>
                </a:solidFill>
              </a:rPr>
              <a:t>Market access</a:t>
            </a:r>
          </a:p>
          <a:p>
            <a:r>
              <a:rPr lang="en-GB" sz="1600" b="1" dirty="0" smtClean="0">
                <a:solidFill>
                  <a:schemeClr val="bg1"/>
                </a:solidFill>
              </a:rPr>
              <a:t>Knowledge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8" name="Organigramme : Alternative 27"/>
          <p:cNvSpPr/>
          <p:nvPr/>
        </p:nvSpPr>
        <p:spPr>
          <a:xfrm>
            <a:off x="107504" y="5013176"/>
            <a:ext cx="1800200" cy="828672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Natural resources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12885"/>
            <a:ext cx="9144000" cy="833181"/>
          </a:xfrm>
        </p:spPr>
        <p:txBody>
          <a:bodyPr/>
          <a:lstStyle/>
          <a:p>
            <a:r>
              <a:rPr lang="en-GB" sz="2800" noProof="0" dirty="0" smtClean="0"/>
              <a:t>The expected profits of a localized group of firms</a:t>
            </a:r>
            <a:endParaRPr lang="en-GB" b="1" noProof="0" dirty="0" smtClean="0"/>
          </a:p>
          <a:p>
            <a:endParaRPr lang="en-GB" sz="1600" noProof="0" dirty="0"/>
          </a:p>
        </p:txBody>
      </p:sp>
      <p:sp>
        <p:nvSpPr>
          <p:cNvPr id="4" name="ZoneTexte 3"/>
          <p:cNvSpPr txBox="1"/>
          <p:nvPr/>
        </p:nvSpPr>
        <p:spPr>
          <a:xfrm>
            <a:off x="6500826" y="0"/>
            <a:ext cx="2643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r-FR" sz="1400" b="1" dirty="0" err="1" smtClean="0"/>
              <a:t>Theoretical</a:t>
            </a:r>
            <a:r>
              <a:rPr lang="fr-FR" sz="1400" b="1" dirty="0" smtClean="0"/>
              <a:t> background</a:t>
            </a:r>
          </a:p>
          <a:p>
            <a:pPr marL="228600" indent="-228600">
              <a:buAutoNum type="arabicPeriod"/>
            </a:pPr>
            <a:r>
              <a:rPr lang="fr-FR" sz="1400" dirty="0" smtClean="0">
                <a:solidFill>
                  <a:schemeClr val="bg2">
                    <a:lumMod val="90000"/>
                  </a:schemeClr>
                </a:solidFill>
              </a:rPr>
              <a:t>Data </a:t>
            </a:r>
            <a:r>
              <a:rPr lang="fr-FR" sz="1400" dirty="0" err="1" smtClean="0">
                <a:solidFill>
                  <a:schemeClr val="bg2">
                    <a:lumMod val="90000"/>
                  </a:schemeClr>
                </a:solidFill>
              </a:rPr>
              <a:t>analysis</a:t>
            </a:r>
            <a:endParaRPr lang="fr-FR" sz="14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fr-FR" sz="1400" dirty="0" smtClean="0">
                <a:solidFill>
                  <a:schemeClr val="bg2">
                    <a:lumMod val="90000"/>
                  </a:schemeClr>
                </a:solidFill>
              </a:rPr>
              <a:t>Main results</a:t>
            </a:r>
          </a:p>
          <a:p>
            <a:pPr marL="228600" indent="-228600">
              <a:buAutoNum type="arabicPeriod"/>
            </a:pPr>
            <a:r>
              <a:rPr lang="fr-FR" sz="1400" dirty="0" smtClean="0">
                <a:solidFill>
                  <a:schemeClr val="bg2">
                    <a:lumMod val="90000"/>
                  </a:schemeClr>
                </a:solidFill>
              </a:rPr>
              <a:t>Conclusion</a:t>
            </a:r>
            <a:endParaRPr lang="fr-FR" sz="14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pPr algn="l"/>
            <a:r>
              <a:rPr lang="en-GB" i="1" noProof="0" dirty="0" smtClean="0">
                <a:solidFill>
                  <a:schemeClr val="tx2"/>
                </a:solidFill>
              </a:rPr>
              <a:t>1. Theoretical background</a:t>
            </a:r>
            <a:br>
              <a:rPr lang="en-GB" i="1" noProof="0" dirty="0" smtClean="0">
                <a:solidFill>
                  <a:schemeClr val="tx2"/>
                </a:solidFill>
              </a:rPr>
            </a:br>
            <a:r>
              <a:rPr lang="en-GB" sz="2400" noProof="0" dirty="0" smtClean="0"/>
              <a:t> </a:t>
            </a:r>
            <a:r>
              <a:rPr lang="en-GB" sz="2800" i="1" noProof="0" dirty="0" smtClean="0"/>
              <a:t>The geographic concentration of industrial activities</a:t>
            </a:r>
            <a:endParaRPr lang="en-GB" sz="3100" i="1" noProof="0" dirty="0"/>
          </a:p>
        </p:txBody>
      </p:sp>
      <p:sp>
        <p:nvSpPr>
          <p:cNvPr id="8" name="Ellipse 7"/>
          <p:cNvSpPr/>
          <p:nvPr/>
        </p:nvSpPr>
        <p:spPr>
          <a:xfrm>
            <a:off x="467544" y="2780928"/>
            <a:ext cx="3816424" cy="14401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67544" y="2852936"/>
            <a:ext cx="37444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Traditional factors vs.  agglomeration externalities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Krugman</a:t>
            </a:r>
            <a:r>
              <a:rPr lang="en-GB" dirty="0" smtClean="0">
                <a:solidFill>
                  <a:schemeClr val="bg1"/>
                </a:solidFill>
              </a:rPr>
              <a:t>, 1991; </a:t>
            </a:r>
            <a:r>
              <a:rPr lang="en-GB" dirty="0" err="1" smtClean="0">
                <a:solidFill>
                  <a:schemeClr val="bg1"/>
                </a:solidFill>
              </a:rPr>
              <a:t>Combe</a:t>
            </a:r>
            <a:r>
              <a:rPr lang="en-GB" dirty="0" smtClean="0">
                <a:solidFill>
                  <a:schemeClr val="bg1"/>
                </a:solidFill>
              </a:rPr>
              <a:t> et al., 2011</a:t>
            </a:r>
            <a:r>
              <a:rPr lang="fr-FR" dirty="0" smtClean="0">
                <a:solidFill>
                  <a:schemeClr val="bg1"/>
                </a:solidFill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Organigramme : Alternative 10"/>
          <p:cNvSpPr/>
          <p:nvPr/>
        </p:nvSpPr>
        <p:spPr>
          <a:xfrm>
            <a:off x="4716016" y="5157192"/>
            <a:ext cx="1656184" cy="612648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Specialization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860032" y="2780928"/>
            <a:ext cx="3600400" cy="144016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860032" y="3050376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Two types of Externalities </a:t>
            </a:r>
          </a:p>
          <a:p>
            <a:pPr algn="ctr"/>
            <a:r>
              <a:rPr lang="en-GB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Beaudry</a:t>
            </a:r>
            <a:r>
              <a:rPr lang="en-GB" dirty="0" smtClean="0">
                <a:solidFill>
                  <a:schemeClr val="bg1"/>
                </a:solidFill>
              </a:rPr>
              <a:t> et </a:t>
            </a:r>
            <a:r>
              <a:rPr lang="en-GB" dirty="0" err="1" smtClean="0">
                <a:solidFill>
                  <a:schemeClr val="bg1"/>
                </a:solidFill>
              </a:rPr>
              <a:t>Schiffauerova</a:t>
            </a:r>
            <a:r>
              <a:rPr lang="en-GB" dirty="0" smtClean="0">
                <a:solidFill>
                  <a:schemeClr val="bg1"/>
                </a:solidFill>
              </a:rPr>
              <a:t>, 2009)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Organigramme : Alternative 16"/>
          <p:cNvSpPr/>
          <p:nvPr/>
        </p:nvSpPr>
        <p:spPr>
          <a:xfrm>
            <a:off x="6897960" y="5157192"/>
            <a:ext cx="1706488" cy="612648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Diversification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20" name="Connecteur droit avec flèche 19"/>
          <p:cNvCxnSpPr>
            <a:stCxn id="13" idx="4"/>
            <a:endCxn id="17" idx="0"/>
          </p:cNvCxnSpPr>
          <p:nvPr/>
        </p:nvCxnSpPr>
        <p:spPr>
          <a:xfrm>
            <a:off x="6660232" y="4221088"/>
            <a:ext cx="1090972" cy="936104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3" idx="4"/>
            <a:endCxn id="11" idx="0"/>
          </p:cNvCxnSpPr>
          <p:nvPr/>
        </p:nvCxnSpPr>
        <p:spPr>
          <a:xfrm flipH="1">
            <a:off x="5544108" y="4221088"/>
            <a:ext cx="1116124" cy="9361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25" idx="0"/>
          </p:cNvCxnSpPr>
          <p:nvPr/>
        </p:nvCxnSpPr>
        <p:spPr>
          <a:xfrm>
            <a:off x="2267744" y="4221088"/>
            <a:ext cx="1008112" cy="794264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1115617" y="4219347"/>
            <a:ext cx="1152127" cy="79382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1284" y="6099073"/>
            <a:ext cx="9429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300" dirty="0" smtClean="0"/>
              <a:t>How to take the specificities of each area into account: urban vs. rural? </a:t>
            </a:r>
            <a:endParaRPr lang="en-GB" sz="23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36512" y="1966528"/>
            <a:ext cx="9144000" cy="4653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 smtClean="0"/>
              <a:t>Spatial concentration measurement problems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Concentration index</a:t>
            </a:r>
          </a:p>
          <a:p>
            <a:pPr marL="1257300" lvl="2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GB" sz="2000" dirty="0" err="1" smtClean="0"/>
              <a:t>Herfindhal</a:t>
            </a:r>
            <a:r>
              <a:rPr lang="en-GB" sz="2000" dirty="0" smtClean="0"/>
              <a:t> index</a:t>
            </a:r>
          </a:p>
          <a:p>
            <a:pPr marL="1257300" lvl="2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Gini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index</a:t>
            </a:r>
          </a:p>
          <a:p>
            <a:pPr marL="1257300" lvl="2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GB" sz="2000" dirty="0" smtClean="0"/>
              <a:t>Ellison-</a:t>
            </a:r>
            <a:r>
              <a:rPr lang="en-GB" sz="2000" dirty="0" err="1" smtClean="0"/>
              <a:t>Glaeser</a:t>
            </a:r>
            <a:r>
              <a:rPr lang="en-GB" sz="2000" dirty="0" smtClean="0"/>
              <a:t> index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/>
              <a:t>Spatial autocorrelation measures</a:t>
            </a:r>
          </a:p>
          <a:p>
            <a:pPr marL="1257300" lvl="2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Moran’s I: Global</a:t>
            </a:r>
          </a:p>
          <a:p>
            <a:pPr marL="1257300" lvl="2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GB" sz="2000" dirty="0" smtClean="0"/>
              <a:t>LISA: detection of “clusters” and “hot spots”</a:t>
            </a:r>
          </a:p>
          <a:p>
            <a:pPr marL="1257300" lvl="2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sz="2400" dirty="0" smtClean="0"/>
              <a:t>Sensitivity to the indicators </a:t>
            </a:r>
            <a:r>
              <a:rPr lang="en-GB" sz="2400" smtClean="0"/>
              <a:t>and to the </a:t>
            </a:r>
            <a:r>
              <a:rPr lang="en-GB" sz="2400" dirty="0" err="1" smtClean="0"/>
              <a:t>sectoral</a:t>
            </a:r>
            <a:r>
              <a:rPr lang="en-GB" sz="2400" dirty="0" smtClean="0"/>
              <a:t> and geographical levels of aggregation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00826" y="0"/>
            <a:ext cx="2643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400" b="1" dirty="0" smtClean="0"/>
              <a:t>Theoretical background</a:t>
            </a:r>
          </a:p>
          <a:p>
            <a:pPr marL="228600" indent="-228600">
              <a:buAutoNum type="arabicPeriod"/>
            </a:pPr>
            <a:r>
              <a:rPr lang="en-GB" sz="1400" dirty="0" smtClean="0">
                <a:solidFill>
                  <a:schemeClr val="bg2">
                    <a:lumMod val="90000"/>
                  </a:schemeClr>
                </a:solidFill>
              </a:rPr>
              <a:t>Data analysis</a:t>
            </a:r>
          </a:p>
          <a:p>
            <a:pPr marL="228600" indent="-228600">
              <a:buAutoNum type="arabicPeriod"/>
            </a:pPr>
            <a:r>
              <a:rPr lang="en-GB" sz="1400" dirty="0" smtClean="0">
                <a:solidFill>
                  <a:schemeClr val="bg2">
                    <a:lumMod val="90000"/>
                  </a:schemeClr>
                </a:solidFill>
              </a:rPr>
              <a:t>Main results</a:t>
            </a:r>
          </a:p>
          <a:p>
            <a:pPr marL="228600" indent="-228600">
              <a:buAutoNum type="arabicPeriod"/>
            </a:pPr>
            <a:r>
              <a:rPr lang="en-GB" sz="1400" dirty="0" smtClean="0">
                <a:solidFill>
                  <a:schemeClr val="bg2">
                    <a:lumMod val="90000"/>
                  </a:schemeClr>
                </a:solidFill>
              </a:rPr>
              <a:t>Conclusion</a:t>
            </a:r>
            <a:endParaRPr lang="en-GB" sz="14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GB" sz="4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Theoretical background</a:t>
            </a: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spatial concentration of industrial activities</a:t>
            </a:r>
            <a:endParaRPr kumimoji="0" lang="fr-FR" sz="31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Accolade fermante 7"/>
          <p:cNvSpPr/>
          <p:nvPr/>
        </p:nvSpPr>
        <p:spPr>
          <a:xfrm>
            <a:off x="4067944" y="2854659"/>
            <a:ext cx="504056" cy="934381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741496" y="2998683"/>
            <a:ext cx="4263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FR" dirty="0" smtClean="0"/>
              <a:t> </a:t>
            </a:r>
            <a:r>
              <a:rPr lang="en-GB" dirty="0" smtClean="0"/>
              <a:t>MAUP (scale and aggregation problems)</a:t>
            </a:r>
          </a:p>
          <a:p>
            <a:pPr algn="just">
              <a:buFontTx/>
              <a:buChar char="-"/>
            </a:pPr>
            <a:r>
              <a:rPr lang="en-GB" dirty="0" smtClean="0"/>
              <a:t> Not taking the neighbourhood into </a:t>
            </a:r>
            <a:r>
              <a:rPr lang="en-GB" dirty="0"/>
              <a:t>account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56538" y="1511933"/>
                <a:ext cx="8907950" cy="530144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GB" sz="2600" noProof="0" dirty="0" smtClean="0"/>
                  <a:t>Choice of indicators and spatial aggregation levels</a:t>
                </a:r>
              </a:p>
              <a:p>
                <a:pPr lvl="1" algn="just"/>
                <a:r>
                  <a:rPr lang="en-GB" sz="2000" noProof="0" dirty="0" smtClean="0"/>
                  <a:t>Three spatial levels: department, small agricultural region and canton</a:t>
                </a:r>
              </a:p>
              <a:p>
                <a:pPr lvl="1" algn="just"/>
                <a:r>
                  <a:rPr lang="en-GB" sz="2000" noProof="0" dirty="0" smtClean="0"/>
                  <a:t>Two indicators</a:t>
                </a:r>
              </a:p>
              <a:p>
                <a:pPr lvl="2" algn="just"/>
                <a:r>
                  <a:rPr lang="en-GB" sz="1800" noProof="0" dirty="0"/>
                  <a:t>Absolute concentration: </a:t>
                </a:r>
                <a:r>
                  <a:rPr lang="en-GB" sz="1800" noProof="0" dirty="0" smtClean="0"/>
                  <a:t>        </a:t>
                </a:r>
                <a:r>
                  <a:rPr lang="en-GB" noProof="0" dirty="0" err="1" smtClean="0"/>
                  <a:t>C</a:t>
                </a:r>
                <a:r>
                  <a:rPr lang="en-GB" sz="1400" noProof="0" dirty="0" err="1" smtClean="0"/>
                  <a:t>ij</a:t>
                </a:r>
                <a:r>
                  <a:rPr lang="en-GB" sz="1400" noProof="0" dirty="0" smtClean="0"/>
                  <a:t> </a:t>
                </a:r>
                <a:r>
                  <a:rPr lang="en-GB" noProof="0" dirty="0"/>
                  <a:t>=  </a:t>
                </a:r>
                <a:r>
                  <a:rPr lang="en-GB" noProof="0" dirty="0" err="1"/>
                  <a:t>e</a:t>
                </a:r>
                <a:r>
                  <a:rPr lang="en-GB" sz="1400" noProof="0" dirty="0" err="1"/>
                  <a:t>ij</a:t>
                </a:r>
                <a:r>
                  <a:rPr lang="en-GB" sz="1800" noProof="0" dirty="0"/>
                  <a:t>/</a:t>
                </a:r>
                <a:r>
                  <a:rPr lang="en-GB" noProof="0" dirty="0" err="1"/>
                  <a:t>e</a:t>
                </a:r>
                <a:r>
                  <a:rPr lang="en-GB" sz="1400" noProof="0" dirty="0" err="1"/>
                  <a:t>j</a:t>
                </a:r>
                <a:endParaRPr lang="en-GB" sz="1400" noProof="0" dirty="0"/>
              </a:p>
              <a:p>
                <a:pPr lvl="2" algn="just"/>
                <a:r>
                  <a:rPr lang="en-GB" sz="1800" noProof="0" dirty="0" smtClean="0"/>
                  <a:t>Relative Location </a:t>
                </a:r>
                <a:r>
                  <a:rPr lang="en-GB" sz="1800" noProof="0" dirty="0"/>
                  <a:t>Quotient:  </a:t>
                </a:r>
                <a:r>
                  <a:rPr lang="en-GB" sz="1800" noProof="0" dirty="0" smtClean="0"/>
                  <a:t>  </a:t>
                </a:r>
                <a:r>
                  <a:rPr lang="en-GB" noProof="0" dirty="0" err="1" smtClean="0"/>
                  <a:t>LQ</a:t>
                </a:r>
                <a:r>
                  <a:rPr lang="en-GB" sz="1400" noProof="0" dirty="0" err="1" smtClean="0"/>
                  <a:t>ij</a:t>
                </a:r>
                <a:r>
                  <a:rPr lang="en-GB" sz="1800" noProof="0" dirty="0" smtClean="0"/>
                  <a:t> </a:t>
                </a:r>
                <a:r>
                  <a:rPr lang="en-GB" noProof="0" dirty="0"/>
                  <a:t>=</a:t>
                </a:r>
                <a:r>
                  <a:rPr lang="en-GB" sz="1800" noProof="0" dirty="0"/>
                  <a:t> (</a:t>
                </a:r>
                <a:r>
                  <a:rPr lang="en-GB" noProof="0" dirty="0" err="1"/>
                  <a:t>e</a:t>
                </a:r>
                <a:r>
                  <a:rPr lang="en-GB" sz="1400" noProof="0" dirty="0" err="1"/>
                  <a:t>ij</a:t>
                </a:r>
                <a:r>
                  <a:rPr lang="en-GB" sz="1800" noProof="0" dirty="0"/>
                  <a:t>/</a:t>
                </a:r>
                <a:r>
                  <a:rPr lang="en-GB" noProof="0" dirty="0" err="1"/>
                  <a:t>e</a:t>
                </a:r>
                <a:r>
                  <a:rPr lang="en-GB" sz="1400" noProof="0" dirty="0" err="1"/>
                  <a:t>j</a:t>
                </a:r>
                <a:r>
                  <a:rPr lang="en-GB" noProof="0" dirty="0"/>
                  <a:t>)/(</a:t>
                </a:r>
                <a:r>
                  <a:rPr lang="en-GB" noProof="0" dirty="0" err="1"/>
                  <a:t>e</a:t>
                </a:r>
                <a:r>
                  <a:rPr lang="en-GB" sz="1400" noProof="0" dirty="0" err="1"/>
                  <a:t>i</a:t>
                </a:r>
                <a:r>
                  <a:rPr lang="en-GB" noProof="0" dirty="0"/>
                  <a:t>/e)</a:t>
                </a:r>
              </a:p>
              <a:p>
                <a:pPr algn="just"/>
                <a:r>
                  <a:rPr lang="en-GB" sz="2600" noProof="0" dirty="0" smtClean="0"/>
                  <a:t>Concentration measurement</a:t>
                </a:r>
                <a:endParaRPr lang="en-GB" sz="2000" noProof="0" dirty="0" smtClean="0"/>
              </a:p>
              <a:p>
                <a:pPr lvl="1" algn="just">
                  <a:buFont typeface="Wingdings" pitchFamily="2" charset="2"/>
                  <a:buChar char="ü"/>
                </a:pPr>
                <a:r>
                  <a:rPr lang="en-GB" sz="2000" noProof="0" dirty="0" smtClean="0"/>
                  <a:t>Locational </a:t>
                </a:r>
                <a:r>
                  <a:rPr lang="en-GB" sz="2000" noProof="0" dirty="0" err="1"/>
                  <a:t>Gini</a:t>
                </a:r>
                <a:r>
                  <a:rPr lang="en-GB" sz="2000" noProof="0" dirty="0"/>
                  <a:t> </a:t>
                </a:r>
                <a:r>
                  <a:rPr lang="en-GB" sz="2000" noProof="0" dirty="0" smtClean="0"/>
                  <a:t>Index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noProof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noProof="0">
                            <a:latin typeface="Cambria Math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000" noProof="0">
                            <a:latin typeface="Cambria Math"/>
                          </a:rPr>
                          <m:t>c</m:t>
                        </m:r>
                      </m:sub>
                    </m:sSub>
                    <m:r>
                      <a:rPr lang="en-GB" sz="2000" noProof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000" i="1" noProof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noProof="0">
                            <a:latin typeface="Cambria Math"/>
                          </a:rPr>
                          <m:t>∆</m:t>
                        </m:r>
                      </m:num>
                      <m:den>
                        <m:r>
                          <a:rPr lang="en-GB" sz="2000" noProof="0">
                            <a:latin typeface="Cambria Math"/>
                          </a:rPr>
                          <m:t>4</m:t>
                        </m:r>
                        <m:sSub>
                          <m:sSubPr>
                            <m:ctrlPr>
                              <a:rPr lang="en-GB" sz="2000" i="1" noProof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GB" sz="2000" i="1" noProof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 noProof="0">
                                    <a:latin typeface="Cambria Math"/>
                                  </a:rPr>
                                  <m:t>LQ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2000" noProof="0">
                                <a:latin typeface="Cambria Math"/>
                              </a:rPr>
                              <m:t>c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000" noProof="0" dirty="0" smtClean="0"/>
                  <a:t>    where </a:t>
                </a:r>
                <a14:m>
                  <m:oMath xmlns:m="http://schemas.openxmlformats.org/officeDocument/2006/math">
                    <m:r>
                      <a:rPr lang="en-GB" sz="2000" noProof="0">
                        <a:latin typeface="Cambria Math"/>
                      </a:rPr>
                      <m:t>∆=</m:t>
                    </m:r>
                    <m:f>
                      <m:fPr>
                        <m:ctrlPr>
                          <a:rPr lang="en-GB" sz="2000" i="1" noProof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noProof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2000" noProof="0">
                            <a:latin typeface="Cambria Math"/>
                          </a:rPr>
                          <m:t>n</m:t>
                        </m:r>
                        <m:r>
                          <a:rPr lang="en-GB" sz="2000" noProof="0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2000" noProof="0">
                            <a:latin typeface="Cambria Math"/>
                          </a:rPr>
                          <m:t>n</m:t>
                        </m:r>
                        <m:r>
                          <a:rPr lang="en-GB" sz="2000" i="1" noProof="0">
                            <a:latin typeface="Cambria Math"/>
                          </a:rPr>
                          <m:t>−</m:t>
                        </m:r>
                        <m:r>
                          <a:rPr lang="en-GB" sz="2000" noProof="0">
                            <a:latin typeface="Cambria Math"/>
                          </a:rPr>
                          <m:t>1)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GB" sz="2000" i="1" noProof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GB" sz="2000" noProof="0">
                            <a:latin typeface="Cambria Math"/>
                          </a:rPr>
                          <m:t>i</m:t>
                        </m:r>
                        <m:r>
                          <a:rPr lang="en-GB" sz="2000" noProof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GB" sz="2000" noProof="0">
                            <a:latin typeface="Cambria Math"/>
                          </a:rPr>
                          <m:t>n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GB" sz="2000" i="1" noProof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GB" sz="2000" noProof="0">
                                <a:latin typeface="Cambria Math"/>
                              </a:rPr>
                              <m:t>j</m:t>
                            </m:r>
                            <m:r>
                              <a:rPr lang="en-GB" sz="2000" noProof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GB" sz="2000" noProof="0">
                                <a:latin typeface="Cambria Math"/>
                              </a:rPr>
                              <m:t>n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GB" sz="2000" i="1" noProof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000" i="1" noProof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2000" noProof="0">
                                        <a:latin typeface="Cambria Math"/>
                                      </a:rPr>
                                      <m:t>LQ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000" noProof="0">
                                        <a:latin typeface="Cambria Math"/>
                                      </a:rPr>
                                      <m:t>i</m:t>
                                    </m:r>
                                    <m:r>
                                      <a:rPr lang="en-GB" sz="2000" noProof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 noProof="0">
                                        <a:latin typeface="Cambria Math"/>
                                      </a:rPr>
                                      <m:t>c</m:t>
                                    </m:r>
                                  </m:sub>
                                </m:sSub>
                                <m:r>
                                  <a:rPr lang="en-GB" sz="2000" i="1" noProof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sz="2000" i="1" noProof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2000" noProof="0">
                                        <a:latin typeface="Cambria Math"/>
                                      </a:rPr>
                                      <m:t>LQ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000" noProof="0">
                                        <a:latin typeface="Cambria Math"/>
                                      </a:rPr>
                                      <m:t>j</m:t>
                                    </m:r>
                                    <m:r>
                                      <a:rPr lang="en-GB" sz="2000" noProof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 noProof="0">
                                        <a:latin typeface="Cambria Math"/>
                                      </a:rPr>
                                      <m:t>c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GB" sz="2000" noProof="0" dirty="0" smtClean="0"/>
              </a:p>
              <a:p>
                <a:pPr lvl="1" algn="just">
                  <a:buFont typeface="Wingdings" pitchFamily="2" charset="2"/>
                  <a:buChar char="ü"/>
                </a:pPr>
                <a:endParaRPr lang="en-GB" sz="2000" noProof="0" dirty="0"/>
              </a:p>
              <a:p>
                <a:pPr lvl="1" algn="just">
                  <a:buFont typeface="Wingdings" pitchFamily="2" charset="2"/>
                  <a:buChar char="ü"/>
                </a:pPr>
                <a:r>
                  <a:rPr lang="en-GB" sz="2000" noProof="0" dirty="0" smtClean="0"/>
                  <a:t>Spatial autocorrelation             </a:t>
                </a:r>
                <a:r>
                  <a:rPr lang="en-GB" sz="2000" noProof="0" dirty="0" smtClean="0">
                    <a:sym typeface="Wingdings" pitchFamily="2" charset="2"/>
                  </a:rPr>
                  <a:t></a:t>
                </a:r>
                <a:endParaRPr lang="en-GB" sz="2000" noProof="0" dirty="0" smtClean="0"/>
              </a:p>
              <a:p>
                <a:pPr algn="just">
                  <a:spcBef>
                    <a:spcPts val="1800"/>
                  </a:spcBef>
                </a:pPr>
                <a:r>
                  <a:rPr lang="en-GB" sz="2400" noProof="0" dirty="0" smtClean="0"/>
                  <a:t>Econometric modelling</a:t>
                </a:r>
              </a:p>
              <a:p>
                <a:pPr lvl="1" algn="just"/>
                <a:r>
                  <a:rPr lang="en-GB" sz="2000" noProof="0" dirty="0" smtClean="0"/>
                  <a:t>Logit with </a:t>
                </a:r>
                <a:r>
                  <a:rPr lang="en-GB" sz="2000" noProof="0" dirty="0" err="1" smtClean="0"/>
                  <a:t>vardep</a:t>
                </a:r>
                <a:r>
                  <a:rPr lang="en-GB" sz="2000" noProof="0" dirty="0" smtClean="0"/>
                  <a:t>: </a:t>
                </a:r>
                <a:r>
                  <a:rPr lang="en-GB" sz="1800" noProof="0" dirty="0" smtClean="0"/>
                  <a:t>Belonging </a:t>
                </a:r>
              </a:p>
              <a:p>
                <a:pPr marL="457200" lvl="1" indent="0" algn="just">
                  <a:spcBef>
                    <a:spcPts val="0"/>
                  </a:spcBef>
                  <a:buNone/>
                </a:pPr>
                <a:r>
                  <a:rPr lang="en-GB" sz="1800" noProof="0" dirty="0"/>
                  <a:t> </a:t>
                </a:r>
                <a:r>
                  <a:rPr lang="en-GB" sz="1800" noProof="0" dirty="0" smtClean="0"/>
                  <a:t>     to a specific type of </a:t>
                </a:r>
                <a:r>
                  <a:rPr lang="en-GB" sz="1800" dirty="0" smtClean="0"/>
                  <a:t>“</a:t>
                </a:r>
                <a:r>
                  <a:rPr lang="en-GB" sz="1800" noProof="0" dirty="0" smtClean="0"/>
                  <a:t>canton”</a:t>
                </a:r>
                <a:r>
                  <a:rPr lang="en-GB" sz="1600" noProof="0" dirty="0" smtClean="0"/>
                  <a:t>		</a:t>
                </a:r>
                <a:endParaRPr lang="en-GB" sz="1800" noProof="0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538" y="1511933"/>
                <a:ext cx="8907950" cy="5301443"/>
              </a:xfrm>
              <a:blipFill rotWithShape="1">
                <a:blip r:embed="rId3"/>
                <a:stretch>
                  <a:fillRect l="-1026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 err="1">
                <a:solidFill>
                  <a:schemeClr val="bg2"/>
                </a:solidFill>
                <a:latin typeface="+mn-lt"/>
                <a:cs typeface="+mn-cs"/>
              </a:rPr>
              <a:t>Theoretical</a:t>
            </a:r>
            <a:r>
              <a:rPr lang="fr-FR" sz="1400" dirty="0">
                <a:solidFill>
                  <a:schemeClr val="bg2"/>
                </a:solidFill>
                <a:latin typeface="+mn-lt"/>
                <a:cs typeface="+mn-cs"/>
              </a:rPr>
              <a:t> background</a:t>
            </a:r>
            <a:endParaRPr lang="fr-FR" sz="1400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latin typeface="+mn-lt"/>
                <a:cs typeface="+mn-cs"/>
              </a:rPr>
              <a:t>Data </a:t>
            </a:r>
            <a:r>
              <a:rPr lang="fr-FR" sz="1400" b="1" dirty="0" err="1">
                <a:latin typeface="+mn-lt"/>
                <a:cs typeface="+mn-cs"/>
              </a:rPr>
              <a:t>analysis</a:t>
            </a:r>
            <a:endParaRPr lang="fr-FR" sz="1400" b="1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GB" sz="44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analysis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sz="2800" i="1" dirty="0" smtClean="0"/>
              <a:t>The three main stages of our methodology</a:t>
            </a:r>
            <a:endParaRPr kumimoji="0" lang="en-GB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1690978360"/>
              </p:ext>
            </p:extLst>
          </p:nvPr>
        </p:nvGraphicFramePr>
        <p:xfrm>
          <a:off x="4240224" y="4797152"/>
          <a:ext cx="4896544" cy="294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53693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680520"/>
          </a:xfrm>
        </p:spPr>
        <p:txBody>
          <a:bodyPr>
            <a:normAutofit/>
          </a:bodyPr>
          <a:lstStyle/>
          <a:p>
            <a:pPr algn="just"/>
            <a:r>
              <a:rPr lang="en-GB" sz="2800" noProof="0" dirty="0" smtClean="0"/>
              <a:t>A database of agro-food firms in the cooperative sector in 1995 and 2005</a:t>
            </a:r>
          </a:p>
          <a:p>
            <a:pPr lvl="1" algn="just"/>
            <a:r>
              <a:rPr lang="en-GB" sz="2200" noProof="0" dirty="0" smtClean="0"/>
              <a:t>An exhaustive database at firm unit level</a:t>
            </a:r>
          </a:p>
          <a:p>
            <a:pPr lvl="1" algn="just"/>
            <a:r>
              <a:rPr lang="en-GB" sz="2200" noProof="0" dirty="0" smtClean="0"/>
              <a:t>56,526 employees in 1995 and 76,514 employees in 2005</a:t>
            </a:r>
          </a:p>
          <a:p>
            <a:pPr lvl="1" algn="just"/>
            <a:r>
              <a:rPr lang="en-GB" sz="2200" noProof="0" dirty="0" smtClean="0"/>
              <a:t>Segmentation into 5 product families: beverage, cereals, milk, meat, others </a:t>
            </a:r>
          </a:p>
          <a:p>
            <a:pPr algn="just"/>
            <a:r>
              <a:rPr lang="en-GB" sz="2800" noProof="0" dirty="0" smtClean="0"/>
              <a:t>A “cantonal” database to test explanatory factors in 2005</a:t>
            </a:r>
          </a:p>
          <a:p>
            <a:pPr lvl="1" algn="just"/>
            <a:r>
              <a:rPr lang="en-GB" sz="2200" noProof="0" dirty="0" smtClean="0"/>
              <a:t>Agricultural Profile (AP): weight of agriculture and production system</a:t>
            </a:r>
          </a:p>
          <a:p>
            <a:pPr lvl="1" algn="just"/>
            <a:r>
              <a:rPr lang="en-GB" sz="2200" noProof="0" dirty="0" smtClean="0"/>
              <a:t>Demographic Profile (DP): urban/rural and growth rate of population</a:t>
            </a:r>
          </a:p>
          <a:p>
            <a:pPr lvl="1" algn="just"/>
            <a:r>
              <a:rPr lang="en-GB" sz="2200" noProof="0" dirty="0" smtClean="0"/>
              <a:t>Spatial Environment (SE): size of the nearest urban area and regional grouping</a:t>
            </a:r>
            <a:endParaRPr lang="en-GB" sz="2200" noProof="0" dirty="0"/>
          </a:p>
        </p:txBody>
      </p:sp>
      <p:sp>
        <p:nvSpPr>
          <p:cNvPr id="4" name="ZoneTexte 3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 err="1">
                <a:solidFill>
                  <a:schemeClr val="bg2"/>
                </a:solidFill>
                <a:latin typeface="+mn-lt"/>
                <a:cs typeface="+mn-cs"/>
              </a:rPr>
              <a:t>Theoretical</a:t>
            </a:r>
            <a:r>
              <a:rPr lang="fr-FR" sz="1400" dirty="0">
                <a:solidFill>
                  <a:schemeClr val="bg2"/>
                </a:solidFill>
                <a:latin typeface="+mn-lt"/>
                <a:cs typeface="+mn-cs"/>
              </a:rPr>
              <a:t> background</a:t>
            </a:r>
            <a:endParaRPr lang="fr-FR" sz="1400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latin typeface="+mn-lt"/>
                <a:cs typeface="+mn-cs"/>
              </a:rPr>
              <a:t>Data </a:t>
            </a:r>
            <a:r>
              <a:rPr lang="fr-FR" sz="1400" b="1" dirty="0" err="1">
                <a:latin typeface="+mn-lt"/>
                <a:cs typeface="+mn-cs"/>
              </a:rPr>
              <a:t>analysis</a:t>
            </a:r>
            <a:endParaRPr lang="fr-FR" sz="1400" b="1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0"/>
            <a:ext cx="9144000" cy="12230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Data </a:t>
            </a:r>
            <a:r>
              <a:rPr lang="fr-FR" sz="44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analysis</a:t>
            </a:r>
            <a:endParaRPr lang="fr-FR" sz="44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fr-FR" sz="2800" i="1" dirty="0" err="1" smtClean="0"/>
              <a:t>Two</a:t>
            </a:r>
            <a:r>
              <a:rPr lang="fr-FR" sz="2800" i="1" dirty="0" smtClean="0"/>
              <a:t> original </a:t>
            </a:r>
            <a:r>
              <a:rPr lang="fr-FR" sz="2800" i="1" dirty="0" err="1" smtClean="0"/>
              <a:t>databases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500813" y="0"/>
            <a:ext cx="264318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 err="1">
                <a:solidFill>
                  <a:schemeClr val="bg2"/>
                </a:solidFill>
                <a:latin typeface="+mn-lt"/>
                <a:cs typeface="+mn-cs"/>
              </a:rPr>
              <a:t>Theoretical</a:t>
            </a:r>
            <a:r>
              <a:rPr lang="fr-FR" sz="1400" dirty="0">
                <a:solidFill>
                  <a:schemeClr val="bg2"/>
                </a:solidFill>
                <a:latin typeface="+mn-lt"/>
                <a:cs typeface="+mn-cs"/>
              </a:rPr>
              <a:t> background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solidFill>
                  <a:schemeClr val="bg2"/>
                </a:solidFill>
                <a:latin typeface="+mn-lt"/>
                <a:cs typeface="+mn-cs"/>
              </a:rPr>
              <a:t>Data </a:t>
            </a:r>
            <a:r>
              <a:rPr lang="fr-FR" sz="1400" b="1" dirty="0" err="1">
                <a:solidFill>
                  <a:schemeClr val="bg2"/>
                </a:solidFill>
                <a:latin typeface="+mn-lt"/>
                <a:cs typeface="+mn-cs"/>
              </a:rPr>
              <a:t>analysis</a:t>
            </a:r>
            <a:endParaRPr lang="fr-FR" sz="1400" b="1" dirty="0">
              <a:latin typeface="+mn-lt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b="1" dirty="0">
                <a:latin typeface="+mn-lt"/>
                <a:cs typeface="+mn-cs"/>
              </a:rPr>
              <a:t>Main results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+mn-lt"/>
                <a:cs typeface="+mn-cs"/>
              </a:rPr>
              <a:t>Conclusion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fr-FR" sz="44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Main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i="1" dirty="0" err="1" smtClean="0">
                <a:latin typeface="+mj-lt"/>
                <a:ea typeface="+mj-ea"/>
                <a:cs typeface="+mj-cs"/>
              </a:rPr>
              <a:t>Measurement</a:t>
            </a:r>
            <a:r>
              <a:rPr lang="fr-FR" sz="2800" i="1" dirty="0" smtClean="0">
                <a:latin typeface="+mj-lt"/>
                <a:ea typeface="+mj-ea"/>
                <a:cs typeface="+mj-cs"/>
              </a:rPr>
              <a:t> of the global concentration</a:t>
            </a:r>
            <a:endParaRPr kumimoji="0" lang="fr-FR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0" y="1772816"/>
            <a:ext cx="8964488" cy="450912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GB" noProof="0" dirty="0" smtClean="0"/>
              <a:t>The </a:t>
            </a:r>
            <a:r>
              <a:rPr lang="en-GB" noProof="0" dirty="0" err="1" smtClean="0"/>
              <a:t>Gini</a:t>
            </a:r>
            <a:r>
              <a:rPr lang="en-GB" noProof="0" dirty="0" smtClean="0"/>
              <a:t> index shows the spatial concentration of agro-food firms in the cooperative sector</a:t>
            </a:r>
            <a:r>
              <a:rPr lang="en-GB" b="1" noProof="0" dirty="0" smtClean="0"/>
              <a:t> </a:t>
            </a:r>
          </a:p>
          <a:p>
            <a:pPr lvl="1" algn="just"/>
            <a:r>
              <a:rPr lang="en-GB" sz="2000" noProof="0" dirty="0" smtClean="0"/>
              <a:t>GI varies from 0.271 to 0.473</a:t>
            </a:r>
          </a:p>
          <a:p>
            <a:pPr lvl="1" algn="just"/>
            <a:r>
              <a:rPr lang="en-GB" sz="2000" noProof="0" dirty="0" smtClean="0"/>
              <a:t>The trend is relatively stable for 1995 and 2005 regardless of product family</a:t>
            </a:r>
          </a:p>
          <a:p>
            <a:pPr lvl="1" algn="just"/>
            <a:r>
              <a:rPr lang="en-GB" sz="2000" noProof="0" dirty="0" smtClean="0"/>
              <a:t>Highest GI values at “canton” level and lowest at “department” level </a:t>
            </a:r>
          </a:p>
          <a:p>
            <a:pPr marL="342900" lvl="1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GB" noProof="0" dirty="0" smtClean="0"/>
              <a:t>The Moran’s I indicates the presence of spatial autocorrelation for the different product families</a:t>
            </a:r>
          </a:p>
          <a:p>
            <a:pPr lvl="1" algn="just"/>
            <a:r>
              <a:rPr lang="en-GB" sz="2000" noProof="0" dirty="0" smtClean="0"/>
              <a:t>The results vary widely according to product family, levels of spatial aggregation </a:t>
            </a:r>
            <a:r>
              <a:rPr lang="en-GB" sz="2000" dirty="0" smtClean="0"/>
              <a:t>and</a:t>
            </a:r>
            <a:r>
              <a:rPr lang="en-GB" sz="2000" noProof="0" dirty="0" smtClean="0"/>
              <a:t> intra-</a:t>
            </a:r>
            <a:r>
              <a:rPr lang="en-GB" sz="2000" noProof="0" dirty="0" err="1" smtClean="0"/>
              <a:t>sectoral</a:t>
            </a:r>
            <a:r>
              <a:rPr lang="en-GB" sz="2000" noProof="0" dirty="0" smtClean="0"/>
              <a:t> (absolute)/global (relative LQ) levels</a:t>
            </a:r>
          </a:p>
          <a:p>
            <a:pPr algn="just"/>
            <a:endParaRPr lang="en-GB" noProof="0" dirty="0" smtClean="0"/>
          </a:p>
          <a:p>
            <a:pPr algn="just">
              <a:buFont typeface="Wingdings" pitchFamily="2" charset="2"/>
              <a:buChar char="Ø"/>
            </a:pPr>
            <a:r>
              <a:rPr lang="en-GB" noProof="0" dirty="0" smtClean="0"/>
              <a:t>Spatial concentration of co-operative activities, but with various spatial patterns </a:t>
            </a:r>
            <a:endParaRPr lang="en-GB" noProof="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0869-8005-4FD7-A9FC-FA98CB56E41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2863</TotalTime>
  <Words>1981</Words>
  <Application>Microsoft Office PowerPoint</Application>
  <PresentationFormat>Affichage à l'écran (4:3)</PresentationFormat>
  <Paragraphs>389</Paragraphs>
  <Slides>18</Slides>
  <Notes>16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Thème Office</vt:lpstr>
      <vt:lpstr>Équation</vt:lpstr>
      <vt:lpstr>Présentation PowerPoint</vt:lpstr>
      <vt:lpstr> Problematic</vt:lpstr>
      <vt:lpstr> Issues and objectives</vt:lpstr>
      <vt:lpstr> Outline</vt:lpstr>
      <vt:lpstr>1. Theoretical background  The geographic concentration of industrial activities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Stephanie</dc:creator>
  <cp:lastModifiedBy>raynaud</cp:lastModifiedBy>
  <cp:revision>189</cp:revision>
  <dcterms:created xsi:type="dcterms:W3CDTF">2012-10-23T09:04:03Z</dcterms:created>
  <dcterms:modified xsi:type="dcterms:W3CDTF">2013-04-04T08:56:44Z</dcterms:modified>
</cp:coreProperties>
</file>