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5" r:id="rId1"/>
  </p:sldMasterIdLst>
  <p:notesMasterIdLst>
    <p:notesMasterId r:id="rId29"/>
  </p:notesMasterIdLst>
  <p:handoutMasterIdLst>
    <p:handoutMasterId r:id="rId30"/>
  </p:handoutMasterIdLst>
  <p:sldIdLst>
    <p:sldId id="390" r:id="rId2"/>
    <p:sldId id="412" r:id="rId3"/>
    <p:sldId id="475" r:id="rId4"/>
    <p:sldId id="435" r:id="rId5"/>
    <p:sldId id="436" r:id="rId6"/>
    <p:sldId id="438" r:id="rId7"/>
    <p:sldId id="447" r:id="rId8"/>
    <p:sldId id="456" r:id="rId9"/>
    <p:sldId id="448" r:id="rId10"/>
    <p:sldId id="449" r:id="rId11"/>
    <p:sldId id="457" r:id="rId12"/>
    <p:sldId id="439" r:id="rId13"/>
    <p:sldId id="440" r:id="rId14"/>
    <p:sldId id="426" r:id="rId15"/>
    <p:sldId id="405" r:id="rId16"/>
    <p:sldId id="387" r:id="rId17"/>
    <p:sldId id="421" r:id="rId18"/>
    <p:sldId id="462" r:id="rId19"/>
    <p:sldId id="465" r:id="rId20"/>
    <p:sldId id="469" r:id="rId21"/>
    <p:sldId id="466" r:id="rId22"/>
    <p:sldId id="467" r:id="rId23"/>
    <p:sldId id="470" r:id="rId24"/>
    <p:sldId id="471" r:id="rId25"/>
    <p:sldId id="472" r:id="rId26"/>
    <p:sldId id="458" r:id="rId27"/>
    <p:sldId id="424" r:id="rId2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A72"/>
    <a:srgbClr val="CB7C6E"/>
    <a:srgbClr val="0000FF"/>
    <a:srgbClr val="14FF20"/>
    <a:srgbClr val="E30FFF"/>
    <a:srgbClr val="FF0F53"/>
    <a:srgbClr val="888888"/>
    <a:srgbClr val="D9D8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3" autoAdjust="0"/>
    <p:restoredTop sz="99332" autoAdjust="0"/>
  </p:normalViewPr>
  <p:slideViewPr>
    <p:cSldViewPr showGuides="1">
      <p:cViewPr>
        <p:scale>
          <a:sx n="100" d="100"/>
          <a:sy n="100" d="100"/>
        </p:scale>
        <p:origin x="-72" y="-312"/>
      </p:cViewPr>
      <p:guideLst>
        <p:guide orient="horz" pos="2496"/>
        <p:guide pos="32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_HD:Users:educhene:DataPBook:Projets:Vitaroma:RNASeq:S1050_141111:TerpenesGenes_Nov_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18"/>
  <c:chart>
    <c:autoTitleDeleted val="1"/>
    <c:plotArea>
      <c:layout>
        <c:manualLayout>
          <c:layoutTarget val="inner"/>
          <c:xMode val="edge"/>
          <c:yMode val="edge"/>
          <c:x val="0.11509699355762303"/>
          <c:y val="1.9417475728155307E-2"/>
          <c:w val="0.87437598425196794"/>
          <c:h val="0.75254083530820814"/>
        </c:manualLayout>
      </c:layout>
      <c:barChart>
        <c:barDir val="col"/>
        <c:grouping val="clustered"/>
        <c:ser>
          <c:idx val="0"/>
          <c:order val="0"/>
          <c:tx>
            <c:v>Gewurz.</c:v>
          </c:tx>
          <c:spPr>
            <a:solidFill>
              <a:srgbClr val="CB7C6E"/>
            </a:solidFill>
          </c:spPr>
          <c:cat>
            <c:strRef>
              <c:f>'Feuil1 (2)'!$O$17:$O$28</c:f>
              <c:strCache>
                <c:ptCount val="12"/>
                <c:pt idx="0">
                  <c:v>Vv00s02xxg00010</c:v>
                </c:pt>
                <c:pt idx="1">
                  <c:v>Vv00s02xxg00070</c:v>
                </c:pt>
                <c:pt idx="2">
                  <c:v>Vv00s02xxg00020</c:v>
                </c:pt>
                <c:pt idx="3">
                  <c:v>Vv00s02xxg00010</c:v>
                </c:pt>
                <c:pt idx="4">
                  <c:v>Vv00s02xxg00060</c:v>
                </c:pt>
                <c:pt idx="5">
                  <c:v>Vv00s02xxg00030</c:v>
                </c:pt>
                <c:pt idx="6">
                  <c:v>Vv00s03xxg00060</c:v>
                </c:pt>
                <c:pt idx="7">
                  <c:v>Vv00s03xxg00020</c:v>
                </c:pt>
                <c:pt idx="8">
                  <c:v>Vv00s03xxg00010</c:v>
                </c:pt>
                <c:pt idx="9">
                  <c:v>Vv00s03xxg00020</c:v>
                </c:pt>
                <c:pt idx="10">
                  <c:v>Vv00s05xxg00010</c:v>
                </c:pt>
                <c:pt idx="11">
                  <c:v>Vv00s05xxg00020</c:v>
                </c:pt>
              </c:strCache>
            </c:strRef>
          </c:cat>
          <c:val>
            <c:numRef>
              <c:f>'Feuil1 (2)'!$I$17:$I$28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0.24828353988739307</c:v>
                </c:pt>
                <c:pt idx="4">
                  <c:v>0.30719996211757505</c:v>
                </c:pt>
                <c:pt idx="5">
                  <c:v>0.23039997158818101</c:v>
                </c:pt>
                <c:pt idx="6">
                  <c:v>0</c:v>
                </c:pt>
                <c:pt idx="7">
                  <c:v>0.13149926435968201</c:v>
                </c:pt>
                <c:pt idx="8">
                  <c:v>0</c:v>
                </c:pt>
                <c:pt idx="9">
                  <c:v>4.6681492540851716E-2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v>Riesling</c:v>
          </c:tx>
          <c:spPr>
            <a:solidFill>
              <a:srgbClr val="CCDA72"/>
            </a:solidFill>
          </c:spPr>
          <c:cat>
            <c:strRef>
              <c:f>'Feuil1 (2)'!$O$17:$O$28</c:f>
              <c:strCache>
                <c:ptCount val="12"/>
                <c:pt idx="0">
                  <c:v>Vv00s02xxg00010</c:v>
                </c:pt>
                <c:pt idx="1">
                  <c:v>Vv00s02xxg00070</c:v>
                </c:pt>
                <c:pt idx="2">
                  <c:v>Vv00s02xxg00020</c:v>
                </c:pt>
                <c:pt idx="3">
                  <c:v>Vv00s02xxg00010</c:v>
                </c:pt>
                <c:pt idx="4">
                  <c:v>Vv00s02xxg00060</c:v>
                </c:pt>
                <c:pt idx="5">
                  <c:v>Vv00s02xxg00030</c:v>
                </c:pt>
                <c:pt idx="6">
                  <c:v>Vv00s03xxg00060</c:v>
                </c:pt>
                <c:pt idx="7">
                  <c:v>Vv00s03xxg00020</c:v>
                </c:pt>
                <c:pt idx="8">
                  <c:v>Vv00s03xxg00010</c:v>
                </c:pt>
                <c:pt idx="9">
                  <c:v>Vv00s03xxg00020</c:v>
                </c:pt>
                <c:pt idx="10">
                  <c:v>Vv00s05xxg00010</c:v>
                </c:pt>
                <c:pt idx="11">
                  <c:v>Vv00s05xxg00020</c:v>
                </c:pt>
              </c:strCache>
            </c:strRef>
          </c:cat>
          <c:val>
            <c:numRef>
              <c:f>'Feuil1 (2)'!$J$17:$J$28</c:f>
              <c:numCache>
                <c:formatCode>0.0</c:formatCode>
                <c:ptCount val="12"/>
                <c:pt idx="0">
                  <c:v>0</c:v>
                </c:pt>
                <c:pt idx="1">
                  <c:v>0.19075566065890001</c:v>
                </c:pt>
                <c:pt idx="2">
                  <c:v>0.23875180577100003</c:v>
                </c:pt>
                <c:pt idx="3">
                  <c:v>0.30777101124067408</c:v>
                </c:pt>
                <c:pt idx="4">
                  <c:v>1.8032166119123199</c:v>
                </c:pt>
                <c:pt idx="5">
                  <c:v>1.70069259049925</c:v>
                </c:pt>
                <c:pt idx="6">
                  <c:v>0.17493161153606004</c:v>
                </c:pt>
                <c:pt idx="7">
                  <c:v>0.26848017118244216</c:v>
                </c:pt>
                <c:pt idx="8">
                  <c:v>9.436634472612794E-2</c:v>
                </c:pt>
                <c:pt idx="9">
                  <c:v>3.1769645681917806E-2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/>
        <c:axId val="70193920"/>
        <c:axId val="70195456"/>
      </c:barChart>
      <c:catAx>
        <c:axId val="70193920"/>
        <c:scaling>
          <c:orientation val="minMax"/>
        </c:scaling>
        <c:axPos val="b"/>
        <c:majorTickMark val="none"/>
        <c:tickLblPos val="nextTo"/>
        <c:crossAx val="70195456"/>
        <c:crosses val="autoZero"/>
        <c:auto val="1"/>
        <c:lblAlgn val="ctr"/>
        <c:lblOffset val="100"/>
      </c:catAx>
      <c:valAx>
        <c:axId val="70195456"/>
        <c:scaling>
          <c:orientation val="minMax"/>
        </c:scaling>
        <c:axPos val="l"/>
        <c:numFmt formatCode="0.0" sourceLinked="1"/>
        <c:majorTickMark val="none"/>
        <c:tickLblPos val="nextTo"/>
        <c:crossAx val="70193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</c:legend>
    <c:plotVisOnly val="1"/>
    <c:dispBlanksAs val="gap"/>
  </c:chart>
  <c:txPr>
    <a:bodyPr/>
    <a:lstStyle/>
    <a:p>
      <a:pPr>
        <a:defRPr sz="1600"/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>
              <a:latin typeface="Calibri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>
              <a:latin typeface="Calibri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>
              <a:latin typeface="Calibri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0AF30A79-FE5F-614A-A24B-5FCC68BFF489}" type="slidenum">
              <a:rPr lang="fr-FR">
                <a:latin typeface="Calibri"/>
                <a:ea typeface="Calibri"/>
                <a:cs typeface="Calibri"/>
              </a:rPr>
              <a:pPr>
                <a:defRPr/>
              </a:pPr>
              <a:t>‹N°›</a:t>
            </a:fld>
            <a:endParaRPr lang="fr-FR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198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fld id="{1715C413-7E8E-3B40-A9A4-36BABC72C57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055393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5C413-7E8E-3B40-A9A4-36BABC72C577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89577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0605-B097-FF4C-A7DD-0813F47843BF}" type="slidenum">
              <a:rPr lang="fr-FR"/>
              <a:pPr/>
              <a:t>10</a:t>
            </a:fld>
            <a:endParaRPr lang="fr-F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Et donc augmentation du rapport sucres/acide…</a:t>
            </a:r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0605-B097-FF4C-A7DD-0813F47843BF}" type="slidenum">
              <a:rPr lang="fr-FR"/>
              <a:pPr/>
              <a:t>11</a:t>
            </a:fld>
            <a:endParaRPr lang="fr-F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…que l’on retrouve</a:t>
            </a:r>
            <a:r>
              <a:rPr lang="fr-FR" baseline="0" dirty="0" smtClean="0"/>
              <a:t> en Bourgogne.</a:t>
            </a:r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0605-B097-FF4C-A7DD-0813F47843BF}" type="slidenum">
              <a:rPr lang="fr-FR"/>
              <a:pPr/>
              <a:t>12</a:t>
            </a:fld>
            <a:endParaRPr lang="fr-F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Nous</a:t>
            </a:r>
            <a:r>
              <a:rPr lang="fr-FR" baseline="0" dirty="0" smtClean="0"/>
              <a:t> disposons d’une part de modèles de prévision de stades et d’autre part de données climatiques simulées pour avoir une idée quantitative de l’évolution des températures pendant la maturation des raisins.</a:t>
            </a:r>
          </a:p>
          <a:p>
            <a:r>
              <a:rPr lang="fr-FR" baseline="0" dirty="0" smtClean="0"/>
              <a:t>Voir poster.</a:t>
            </a:r>
          </a:p>
          <a:p>
            <a:r>
              <a:rPr lang="fr-FR" baseline="0" dirty="0" smtClean="0"/>
              <a:t>Quels peuvent être les impacts de ces températures sur les paramètres de qualité des raisins?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Quelles solutions, y compris génétiques,  peuvent être mise en œuvre?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 maîtriser les</a:t>
            </a:r>
            <a:r>
              <a:rPr lang="fr-FR" baseline="0" dirty="0" smtClean="0"/>
              <a:t> teneurs en sucres dans le futur? Sur quels levier agir?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15C413-7E8E-3B40-A9A4-36BABC72C577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48846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A291FE-025A-7745-86CE-1CF1C6068E95}" type="slidenum">
              <a:rPr lang="fr-FR">
                <a:latin typeface="Calibri"/>
                <a:ea typeface="Calibri"/>
                <a:cs typeface="Calibri"/>
              </a:rPr>
              <a:pPr/>
              <a:t>14</a:t>
            </a:fld>
            <a:endParaRPr lang="fr-FR" dirty="0">
              <a:latin typeface="Calibri"/>
              <a:ea typeface="Calibri"/>
              <a:cs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Malgré une</a:t>
            </a:r>
            <a:r>
              <a:rPr lang="fr-FR" baseline="0" dirty="0" smtClean="0"/>
              <a:t> différence de teneurs en sucres proche de 30g/l (1.9% alcool)  à la récolte, les cinétiques d’accumulation des sucres entre RI et GW sont très proches si l’on utilise les </a:t>
            </a:r>
            <a:r>
              <a:rPr lang="fr-FR" baseline="0" dirty="0" err="1" smtClean="0"/>
              <a:t>degrés.jours</a:t>
            </a:r>
            <a:r>
              <a:rPr lang="fr-FR" baseline="0" dirty="0" smtClean="0"/>
              <a:t> cumulés depuis la véraison.</a:t>
            </a:r>
          </a:p>
          <a:p>
            <a:pPr eaLnBrk="1" hangingPunct="1"/>
            <a:r>
              <a:rPr lang="fr-FR" baseline="0" dirty="0" smtClean="0"/>
              <a:t>La différence des dates de véraison (8-10 jours) entre les deux cépages explique à elle seule de 60 à 90% de la différence à la vendange.</a:t>
            </a:r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5E0A4-00FD-D244-8414-18047BF36622}" type="slidenum">
              <a:rPr lang="fr-FR"/>
              <a:pPr/>
              <a:t>15</a:t>
            </a:fld>
            <a:endParaRPr lang="fr-FR"/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35E36-7F0B-B24F-9BC6-29D05EBD2A26}" type="slidenum">
              <a:rPr lang="fr-FR">
                <a:latin typeface="Calibri"/>
                <a:ea typeface="Calibri"/>
                <a:cs typeface="Calibri"/>
              </a:rPr>
              <a:pPr/>
              <a:t>16</a:t>
            </a:fld>
            <a:endParaRPr lang="fr-FR" dirty="0">
              <a:latin typeface="Calibri"/>
              <a:ea typeface="Calibri"/>
              <a:cs typeface="Calibri"/>
            </a:endParaRPr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fr-FR" dirty="0" smtClean="0"/>
              <a:t>Le rapport</a:t>
            </a:r>
            <a:r>
              <a:rPr lang="fr-FR" baseline="0" dirty="0" smtClean="0"/>
              <a:t> fruit/feuille explique bien les variations de teneurs en sucres à véraison+230 °J. La pente est indépendante de l’année pour les parents.</a:t>
            </a:r>
          </a:p>
          <a:p>
            <a:pPr eaLnBrk="1" hangingPunct="1"/>
            <a:r>
              <a:rPr lang="fr-FR" baseline="0" dirty="0" smtClean="0"/>
              <a:t>Dans la descendance, certains génotypes s’écartent de cette relation.</a:t>
            </a:r>
          </a:p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ADF6A9-1141-D64D-B38C-8E26A4DC59D0}" type="slidenum">
              <a:rPr lang="fr-FR" sz="1200"/>
              <a:pPr/>
              <a:t>24</a:t>
            </a:fld>
            <a:endParaRPr lang="fr-FR" sz="1200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fr-FR" dirty="0" smtClean="0">
                <a:latin typeface="Helvetica" charset="0"/>
                <a:ea typeface="ＭＳ Ｐゴシック" charset="0"/>
                <a:cs typeface="ＭＳ Ｐゴシック" charset="0"/>
              </a:rPr>
              <a:t>Pour les</a:t>
            </a:r>
            <a:r>
              <a:rPr lang="fr-FR" baseline="0" dirty="0" smtClean="0">
                <a:latin typeface="Helvetica" charset="0"/>
                <a:ea typeface="ＭＳ Ｐゴシック" charset="0"/>
                <a:cs typeface="ＭＳ Ｐゴシック" charset="0"/>
              </a:rPr>
              <a:t> arômes: exposé de </a:t>
            </a:r>
            <a:r>
              <a:rPr lang="fr-FR" baseline="0" dirty="0" err="1" smtClean="0">
                <a:latin typeface="Helvetica" charset="0"/>
                <a:ea typeface="ＭＳ Ｐゴシック" charset="0"/>
                <a:cs typeface="ＭＳ Ｐゴシック" charset="0"/>
              </a:rPr>
              <a:t>P.Hugueney</a:t>
            </a:r>
            <a:r>
              <a:rPr lang="fr-FR" baseline="0" dirty="0" smtClean="0">
                <a:latin typeface="Helvetica" charset="0"/>
                <a:ea typeface="ＭＳ Ｐゴシック" charset="0"/>
                <a:cs typeface="ＭＳ Ｐゴシック" charset="0"/>
              </a:rPr>
              <a:t> + poster.</a:t>
            </a:r>
            <a:endParaRPr lang="fr-FR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ADF6A9-1141-D64D-B38C-8E26A4DC59D0}" type="slidenum">
              <a:rPr lang="fr-FR" sz="1200"/>
              <a:pPr/>
              <a:t>25</a:t>
            </a:fld>
            <a:endParaRPr lang="fr-FR" sz="1200"/>
          </a:p>
        </p:txBody>
      </p:sp>
      <p:sp>
        <p:nvSpPr>
          <p:cNvPr id="121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0605-B097-FF4C-A7DD-0813F47843BF}" type="slidenum">
              <a:rPr lang="fr-FR"/>
              <a:pPr/>
              <a:t>2</a:t>
            </a:fld>
            <a:endParaRPr lang="fr-F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28939649-B5B7-084F-A81F-11921C32CC9F}" type="slidenum">
              <a:rPr lang="fr-FR" sz="1200">
                <a:ea typeface="ＭＳ Ｐゴシック" charset="-128"/>
                <a:cs typeface="ＭＳ Ｐゴシック" charset="-128"/>
              </a:rPr>
              <a:pPr algn="r" eaLnBrk="0" hangingPunct="0"/>
              <a:t>3</a:t>
            </a:fld>
            <a:endParaRPr lang="fr-FR" sz="12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>
                <a:latin typeface="Helvetica" charset="0"/>
              </a:rPr>
              <a:t>Stress hydrique</a:t>
            </a:r>
            <a:r>
              <a:rPr lang="fr-FR" baseline="0" dirty="0" smtClean="0">
                <a:latin typeface="Helvetica" charset="0"/>
              </a:rPr>
              <a:t> non développé dans cet exposé: pris en charge au niveau INRA par Bordeaux (Porte-greffe) et Montpellier (Greffons). A suivre: exposé de </a:t>
            </a:r>
            <a:r>
              <a:rPr lang="fr-FR" baseline="0" dirty="0" err="1" smtClean="0">
                <a:latin typeface="Helvetica" charset="0"/>
              </a:rPr>
              <a:t>G.Arnold</a:t>
            </a:r>
            <a:r>
              <a:rPr lang="fr-FR" baseline="0" dirty="0" smtClean="0">
                <a:latin typeface="Helvetica" charset="0"/>
              </a:rPr>
              <a:t>.</a:t>
            </a:r>
            <a:endParaRPr lang="fr-FR" dirty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0605-B097-FF4C-A7DD-0813F47843BF}" type="slidenum">
              <a:rPr lang="fr-FR"/>
              <a:pPr/>
              <a:t>4</a:t>
            </a:fld>
            <a:endParaRPr lang="fr-F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Avancée : dates de floraison</a:t>
            </a:r>
            <a:r>
              <a:rPr lang="fr-FR" baseline="0" dirty="0" smtClean="0"/>
              <a:t> plus précoces. On retrouve en réalité des niveaux observés au milieu du XX° siècle. Les décennies 60-80 ont été froides.</a:t>
            </a: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0605-B097-FF4C-A7DD-0813F47843BF}" type="slidenum">
              <a:rPr lang="fr-FR"/>
              <a:pPr/>
              <a:t>5</a:t>
            </a:fld>
            <a:endParaRPr lang="fr-F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Un effet encore plus marqué sur les dates de véraison: 9 jours par décade d’avance pour le</a:t>
            </a:r>
            <a:r>
              <a:rPr lang="fr-FR" baseline="0" dirty="0" smtClean="0"/>
              <a:t> GW.</a:t>
            </a:r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0605-B097-FF4C-A7DD-0813F47843BF}" type="slidenum">
              <a:rPr lang="fr-FR"/>
              <a:pPr/>
              <a:t>6</a:t>
            </a:fld>
            <a:endParaRPr lang="fr-F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A date égale (16/9),</a:t>
            </a:r>
            <a:r>
              <a:rPr lang="fr-FR" baseline="0" dirty="0" smtClean="0"/>
              <a:t> un net avancement de la maturité.</a:t>
            </a:r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0605-B097-FF4C-A7DD-0813F47843BF}" type="slidenum">
              <a:rPr lang="fr-FR"/>
              <a:pPr/>
              <a:t>7</a:t>
            </a:fld>
            <a:endParaRPr lang="fr-F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En</a:t>
            </a:r>
            <a:r>
              <a:rPr lang="fr-FR" baseline="0" dirty="0" smtClean="0"/>
              <a:t> Champagne, dates plus précoces surtout depuis les années 1980, avec diminution de la variabilité (pas de dates en octobre depuis plus de 20 ans).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0605-B097-FF4C-A7DD-0813F47843BF}" type="slidenum">
              <a:rPr lang="fr-FR"/>
              <a:pPr/>
              <a:t>8</a:t>
            </a:fld>
            <a:endParaRPr lang="fr-F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Evolution</a:t>
            </a:r>
            <a:r>
              <a:rPr lang="fr-FR" baseline="0" dirty="0" smtClean="0"/>
              <a:t> des acidités: retour aux valeurs d’après-guerre avec évolution à la baisse</a:t>
            </a:r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A0605-B097-FF4C-A7DD-0813F47843BF}" type="slidenum">
              <a:rPr lang="fr-FR"/>
              <a:pPr/>
              <a:t>9</a:t>
            </a:fld>
            <a:endParaRPr lang="fr-FR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dirty="0" smtClean="0"/>
              <a:t>Constat identique</a:t>
            </a:r>
            <a:r>
              <a:rPr lang="fr-FR" baseline="0" dirty="0" smtClean="0"/>
              <a:t> en Alsace, avec diminution de la variabilité interannuelle…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23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250CE-30A1-DC42-A502-5D7CEC73838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4819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6C8F-D760-9544-ADB5-ED74E240EB1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39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13E90-290B-BF40-8190-F80DB597541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8742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C0409-BF10-CE46-84D3-C3CA7B7EFD9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85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17445-924D-CB41-89BB-937BEA82DE6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96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E5CD9-9D1A-9E41-ACCC-531C363E776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472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8DC85-2A91-E341-A383-2A647E5D37B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579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F2A29-5485-1041-95DA-2FD90964EC1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192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75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DC96E-E54A-FB42-BAB4-EFA661BD7CF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596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r>
              <a:rPr lang="fr-FR" smtClean="0"/>
              <a:t>E. Duchêne - IX° Symposium on Grapevine physiology and biotechnology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fld id="{BB719069-6025-6741-B92E-AFEABAB29AA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082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323439"/>
          </a:xfr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Adaptation au </a:t>
            </a:r>
            <a:r>
              <a:rPr lang="en-GB" sz="4000" b="1" dirty="0" err="1">
                <a:solidFill>
                  <a:schemeClr val="tx2"/>
                </a:solidFill>
              </a:rPr>
              <a:t>changement</a:t>
            </a:r>
            <a:r>
              <a:rPr lang="en-GB" sz="4000" b="1" dirty="0">
                <a:solidFill>
                  <a:schemeClr val="tx2"/>
                </a:solidFill>
              </a:rPr>
              <a:t> </a:t>
            </a:r>
            <a:r>
              <a:rPr lang="en-GB" sz="4000" b="1" dirty="0" err="1">
                <a:solidFill>
                  <a:schemeClr val="tx2"/>
                </a:solidFill>
              </a:rPr>
              <a:t>climatique</a:t>
            </a:r>
            <a:r>
              <a:rPr lang="en-GB" sz="4000" b="1" dirty="0">
                <a:solidFill>
                  <a:schemeClr val="tx2"/>
                </a:solidFill>
              </a:rPr>
              <a:t> : </a:t>
            </a:r>
            <a:r>
              <a:rPr lang="en-GB" sz="4000" b="1" dirty="0" err="1">
                <a:solidFill>
                  <a:schemeClr val="tx2"/>
                </a:solidFill>
              </a:rPr>
              <a:t>apport</a:t>
            </a:r>
            <a:r>
              <a:rPr lang="en-GB" sz="4000" b="1" dirty="0">
                <a:solidFill>
                  <a:schemeClr val="tx2"/>
                </a:solidFill>
              </a:rPr>
              <a:t> de la </a:t>
            </a:r>
            <a:r>
              <a:rPr lang="en-GB" sz="4000" b="1" dirty="0" err="1">
                <a:solidFill>
                  <a:schemeClr val="tx2"/>
                </a:solidFill>
              </a:rPr>
              <a:t>génétique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32660"/>
            <a:ext cx="6400800" cy="1228374"/>
          </a:xfrm>
        </p:spPr>
        <p:txBody>
          <a:bodyPr>
            <a:noAutofit/>
          </a:bodyPr>
          <a:lstStyle/>
          <a:p>
            <a:r>
              <a:rPr lang="hr-HR" sz="2000" b="1" dirty="0">
                <a:solidFill>
                  <a:schemeClr val="tx2"/>
                </a:solidFill>
              </a:rPr>
              <a:t>E. Duchêne</a:t>
            </a:r>
            <a:r>
              <a:rPr lang="hr-HR" sz="2000" b="1" baseline="30000" dirty="0">
                <a:solidFill>
                  <a:schemeClr val="tx2"/>
                </a:solidFill>
              </a:rPr>
              <a:t> </a:t>
            </a:r>
            <a:r>
              <a:rPr lang="hr-HR" sz="2000" baseline="30000" dirty="0" smtClean="0">
                <a:solidFill>
                  <a:schemeClr val="tx2"/>
                </a:solidFill>
              </a:rPr>
              <a:t>1,2</a:t>
            </a:r>
            <a:r>
              <a:rPr lang="hr-HR" sz="2000" dirty="0" smtClean="0">
                <a:solidFill>
                  <a:schemeClr val="tx2"/>
                </a:solidFill>
              </a:rPr>
              <a:t>, </a:t>
            </a:r>
            <a:r>
              <a:rPr lang="hr-HR" sz="2000" dirty="0">
                <a:solidFill>
                  <a:schemeClr val="tx2"/>
                </a:solidFill>
              </a:rPr>
              <a:t>V. Dumas</a:t>
            </a:r>
            <a:r>
              <a:rPr lang="hr-HR" sz="2000" baseline="30000" dirty="0">
                <a:solidFill>
                  <a:schemeClr val="tx2"/>
                </a:solidFill>
              </a:rPr>
              <a:t> 1,2</a:t>
            </a:r>
            <a:r>
              <a:rPr lang="hr-HR" sz="2000" dirty="0">
                <a:solidFill>
                  <a:schemeClr val="tx2"/>
                </a:solidFill>
              </a:rPr>
              <a:t>, N. Jaegli</a:t>
            </a:r>
            <a:r>
              <a:rPr lang="hr-HR" sz="2000" baseline="30000" dirty="0">
                <a:solidFill>
                  <a:schemeClr val="tx2"/>
                </a:solidFill>
              </a:rPr>
              <a:t> 1,2</a:t>
            </a:r>
            <a:r>
              <a:rPr lang="hr-HR" sz="2000" dirty="0">
                <a:solidFill>
                  <a:schemeClr val="tx2"/>
                </a:solidFill>
              </a:rPr>
              <a:t>, D. Merdinoglu</a:t>
            </a:r>
            <a:r>
              <a:rPr lang="hr-HR" sz="2000" baseline="30000" dirty="0">
                <a:solidFill>
                  <a:schemeClr val="tx2"/>
                </a:solidFill>
              </a:rPr>
              <a:t> </a:t>
            </a:r>
            <a:r>
              <a:rPr lang="hr-HR" sz="2000" baseline="30000" dirty="0" smtClean="0">
                <a:solidFill>
                  <a:schemeClr val="tx2"/>
                </a:solidFill>
              </a:rPr>
              <a:t>1,2</a:t>
            </a:r>
            <a:r>
              <a:rPr lang="hr-HR" sz="2000" dirty="0" smtClean="0">
                <a:solidFill>
                  <a:schemeClr val="tx2"/>
                </a:solidFill>
              </a:rPr>
              <a:t>,</a:t>
            </a:r>
            <a:r>
              <a:rPr lang="hr-HR" sz="2000" baseline="30000" dirty="0" smtClean="0">
                <a:solidFill>
                  <a:schemeClr val="tx2"/>
                </a:solidFill>
              </a:rPr>
              <a:t> </a:t>
            </a:r>
            <a:r>
              <a:rPr lang="hr-HR" sz="2000" dirty="0">
                <a:solidFill>
                  <a:schemeClr val="tx2"/>
                </a:solidFill>
              </a:rPr>
              <a:t>C. </a:t>
            </a:r>
            <a:r>
              <a:rPr lang="hr-HR" sz="2000" dirty="0" smtClean="0">
                <a:solidFill>
                  <a:schemeClr val="tx2"/>
                </a:solidFill>
              </a:rPr>
              <a:t>Monamy </a:t>
            </a:r>
            <a:r>
              <a:rPr lang="hr-HR" sz="2000" baseline="30000" dirty="0" smtClean="0">
                <a:solidFill>
                  <a:schemeClr val="tx2"/>
                </a:solidFill>
              </a:rPr>
              <a:t>3</a:t>
            </a:r>
            <a:r>
              <a:rPr lang="hr-HR" sz="2000" dirty="0" smtClean="0">
                <a:solidFill>
                  <a:schemeClr val="tx2"/>
                </a:solidFill>
              </a:rPr>
              <a:t>, D.Moncomble </a:t>
            </a:r>
            <a:r>
              <a:rPr lang="fr-FR" sz="2000" baseline="30000" dirty="0" smtClean="0">
                <a:solidFill>
                  <a:schemeClr val="tx2"/>
                </a:solidFill>
              </a:rPr>
              <a:t>4</a:t>
            </a:r>
            <a:r>
              <a:rPr lang="hr-HR" sz="2000" dirty="0" smtClean="0">
                <a:solidFill>
                  <a:schemeClr val="tx2"/>
                </a:solidFill>
              </a:rPr>
              <a:t>, L.Panigai </a:t>
            </a:r>
            <a:r>
              <a:rPr lang="fr-FR" sz="2000" baseline="30000" dirty="0" smtClean="0">
                <a:solidFill>
                  <a:schemeClr val="tx2"/>
                </a:solidFill>
              </a:rPr>
              <a:t>4</a:t>
            </a:r>
            <a:endParaRPr lang="fr-FR" sz="2000" dirty="0">
              <a:solidFill>
                <a:schemeClr val="tx2"/>
              </a:solidFill>
            </a:endParaRPr>
          </a:p>
          <a:p>
            <a:r>
              <a:rPr lang="hr-HR" sz="2000" i="1" baseline="30000" dirty="0">
                <a:solidFill>
                  <a:schemeClr val="tx2"/>
                </a:solidFill>
              </a:rPr>
              <a:t>1 </a:t>
            </a:r>
            <a:r>
              <a:rPr lang="hr-HR" sz="2000" b="1" i="1" dirty="0">
                <a:solidFill>
                  <a:schemeClr val="tx2"/>
                </a:solidFill>
              </a:rPr>
              <a:t>INRA</a:t>
            </a:r>
            <a:r>
              <a:rPr lang="hr-HR" sz="2000" i="1" dirty="0">
                <a:solidFill>
                  <a:schemeClr val="tx2"/>
                </a:solidFill>
              </a:rPr>
              <a:t>, UMR 1131 SVQV, </a:t>
            </a:r>
            <a:r>
              <a:rPr lang="hr-HR" sz="2000" i="1" dirty="0" smtClean="0">
                <a:solidFill>
                  <a:schemeClr val="tx2"/>
                </a:solidFill>
              </a:rPr>
              <a:t>Colmar</a:t>
            </a:r>
            <a:endParaRPr lang="hr-HR" sz="2000" i="1" dirty="0">
              <a:solidFill>
                <a:schemeClr val="tx2"/>
              </a:solidFill>
            </a:endParaRPr>
          </a:p>
          <a:p>
            <a:r>
              <a:rPr lang="hr-HR" sz="2000" i="1" baseline="30000" dirty="0" smtClean="0">
                <a:solidFill>
                  <a:schemeClr val="tx2"/>
                </a:solidFill>
              </a:rPr>
              <a:t>2 </a:t>
            </a:r>
            <a:r>
              <a:rPr lang="hr-HR" sz="2000" b="1" i="1" dirty="0" smtClean="0">
                <a:solidFill>
                  <a:schemeClr val="tx2"/>
                </a:solidFill>
              </a:rPr>
              <a:t>Université de </a:t>
            </a:r>
            <a:r>
              <a:rPr lang="hr-HR" sz="2000" b="1" i="1" dirty="0">
                <a:solidFill>
                  <a:schemeClr val="tx2"/>
                </a:solidFill>
              </a:rPr>
              <a:t>Strasbourg</a:t>
            </a:r>
            <a:r>
              <a:rPr lang="hr-HR" sz="2000" i="1" dirty="0">
                <a:solidFill>
                  <a:schemeClr val="tx2"/>
                </a:solidFill>
              </a:rPr>
              <a:t>, UMR 1131 </a:t>
            </a:r>
            <a:r>
              <a:rPr lang="hr-HR" sz="2000" i="1" dirty="0" smtClean="0">
                <a:solidFill>
                  <a:schemeClr val="tx2"/>
                </a:solidFill>
              </a:rPr>
              <a:t>SVQV</a:t>
            </a:r>
            <a:r>
              <a:rPr lang="hr-HR" sz="2000" i="1" dirty="0">
                <a:solidFill>
                  <a:schemeClr val="tx2"/>
                </a:solidFill>
              </a:rPr>
              <a:t>, </a:t>
            </a:r>
            <a:r>
              <a:rPr lang="hr-HR" sz="2000" i="1" dirty="0" smtClean="0">
                <a:solidFill>
                  <a:schemeClr val="tx2"/>
                </a:solidFill>
              </a:rPr>
              <a:t>Colmar</a:t>
            </a:r>
            <a:endParaRPr lang="hr-HR" sz="2000" i="1" dirty="0">
              <a:solidFill>
                <a:schemeClr val="tx2"/>
              </a:solidFill>
            </a:endParaRPr>
          </a:p>
          <a:p>
            <a:r>
              <a:rPr lang="hr-HR" sz="2000" i="1" baseline="30000" dirty="0" smtClean="0">
                <a:solidFill>
                  <a:schemeClr val="tx2"/>
                </a:solidFill>
              </a:rPr>
              <a:t>3 </a:t>
            </a:r>
            <a:r>
              <a:rPr lang="hr-HR" sz="2000" b="1" i="1" dirty="0" smtClean="0">
                <a:solidFill>
                  <a:schemeClr val="tx2"/>
                </a:solidFill>
              </a:rPr>
              <a:t>BIVB, </a:t>
            </a:r>
            <a:r>
              <a:rPr lang="hr-HR" sz="2000" i="1" dirty="0" smtClean="0">
                <a:solidFill>
                  <a:schemeClr val="tx2"/>
                </a:solidFill>
              </a:rPr>
              <a:t>Beaune</a:t>
            </a:r>
            <a:endParaRPr lang="hr-HR" sz="2000" i="1" dirty="0">
              <a:solidFill>
                <a:schemeClr val="tx2"/>
              </a:solidFill>
            </a:endParaRPr>
          </a:p>
          <a:p>
            <a:r>
              <a:rPr lang="hr-HR" sz="2000" b="1" i="1" dirty="0" smtClean="0">
                <a:solidFill>
                  <a:schemeClr val="tx2"/>
                </a:solidFill>
              </a:rPr>
              <a:t> </a:t>
            </a:r>
            <a:r>
              <a:rPr lang="hr-HR" sz="2000" i="1" baseline="30000" dirty="0" smtClean="0">
                <a:solidFill>
                  <a:schemeClr val="tx2"/>
                </a:solidFill>
              </a:rPr>
              <a:t>4</a:t>
            </a:r>
            <a:r>
              <a:rPr lang="hr-HR" sz="2000" i="1" dirty="0" smtClean="0">
                <a:solidFill>
                  <a:schemeClr val="tx2"/>
                </a:solidFill>
              </a:rPr>
              <a:t> </a:t>
            </a:r>
            <a:r>
              <a:rPr lang="hr-HR" sz="2000" b="1" i="1" dirty="0" smtClean="0">
                <a:solidFill>
                  <a:schemeClr val="tx2"/>
                </a:solidFill>
              </a:rPr>
              <a:t>CIVC, </a:t>
            </a:r>
            <a:r>
              <a:rPr lang="hr-HR" sz="2000" i="1" dirty="0" smtClean="0">
                <a:solidFill>
                  <a:schemeClr val="tx2"/>
                </a:solidFill>
              </a:rPr>
              <a:t>Epernay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0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9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Des effets déjà sensibles du changement climatique: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sur les paramètres de la vendange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971128"/>
            <a:ext cx="7315200" cy="5486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88024" y="5157192"/>
            <a:ext cx="3365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 de base CIVA, interpolations INRA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342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9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Des effets déjà sensibles du changement climatique: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sur les paramètres de la vendange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1128"/>
            <a:ext cx="7315200" cy="5486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79712" y="5085184"/>
            <a:ext cx="1168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BIVB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054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9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Ces effets devraient se poursuivre dans le futur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(Gewurztraminer, Alsace, scenario A1B-TT)</a:t>
            </a:r>
            <a:endParaRPr lang="fr-F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 3" descr="Figure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43968"/>
            <a:ext cx="5688632" cy="483244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91471" y="3924176"/>
            <a:ext cx="2140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14FF20"/>
                </a:solidFill>
              </a:rPr>
              <a:t>Présent : 23,8°C</a:t>
            </a:r>
            <a:endParaRPr lang="fr-FR" sz="2000" dirty="0">
              <a:solidFill>
                <a:srgbClr val="14FF2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91471" y="3132088"/>
            <a:ext cx="2788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6600"/>
                </a:solidFill>
              </a:rPr>
              <a:t>Futur proche : +3,8°C</a:t>
            </a:r>
            <a:endParaRPr lang="fr-FR" sz="2000" dirty="0">
              <a:solidFill>
                <a:srgbClr val="FF66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91471" y="2420888"/>
            <a:ext cx="2845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Futur lointain : +7,2°C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1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048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+mj-lt"/>
              </a:rPr>
              <a:t>De quoi dépendent les teneurs en sucres?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060848"/>
            <a:ext cx="7702624" cy="331507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Des stades de développement?</a:t>
            </a:r>
          </a:p>
          <a:p>
            <a:r>
              <a:rPr lang="fr-FR" sz="2800" dirty="0" smtClean="0"/>
              <a:t>Du rapport feuille/fruit?</a:t>
            </a:r>
          </a:p>
          <a:p>
            <a:r>
              <a:rPr lang="fr-FR" sz="2800" dirty="0" smtClean="0"/>
              <a:t>De la physiologie des baies?</a:t>
            </a:r>
          </a:p>
        </p:txBody>
      </p:sp>
    </p:spTree>
    <p:extLst>
      <p:ext uri="{BB962C8B-B14F-4D97-AF65-F5344CB8AC3E}">
        <p14:creationId xmlns:p14="http://schemas.microsoft.com/office/powerpoint/2010/main" xmlns="" val="8645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2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Une différence </a:t>
            </a:r>
            <a:r>
              <a:rPr lang="fr-FR" sz="3200" dirty="0" smtClean="0"/>
              <a:t>presqu’inexistante si l’on cumule les </a:t>
            </a:r>
            <a:r>
              <a:rPr lang="fr-FR" sz="3200" dirty="0" err="1" smtClean="0"/>
              <a:t>degrés.jours</a:t>
            </a:r>
            <a:r>
              <a:rPr lang="fr-FR" sz="3200" dirty="0"/>
              <a:t> </a:t>
            </a:r>
            <a:r>
              <a:rPr lang="fr-FR" sz="3200" dirty="0" smtClean="0"/>
              <a:t>(</a:t>
            </a:r>
            <a:r>
              <a:rPr lang="fr-FR" sz="3200" dirty="0"/>
              <a:t>2008)</a:t>
            </a:r>
            <a:endParaRPr lang="fr-FR" sz="3200" dirty="0">
              <a:latin typeface="+mj-lt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5491088" y="1484784"/>
            <a:ext cx="3469084" cy="4032448"/>
            <a:chOff x="5207372" y="1268760"/>
            <a:chExt cx="3685108" cy="4032448"/>
          </a:xfrm>
        </p:grpSpPr>
        <p:sp>
          <p:nvSpPr>
            <p:cNvPr id="4" name="ZoneTexte 3"/>
            <p:cNvSpPr txBox="1"/>
            <p:nvPr/>
          </p:nvSpPr>
          <p:spPr>
            <a:xfrm>
              <a:off x="6444208" y="2815248"/>
              <a:ext cx="2448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0" dirty="0" smtClean="0">
                  <a:solidFill>
                    <a:schemeClr val="tx2"/>
                  </a:solidFill>
                </a:rPr>
                <a:t>S2 = prélèvement 230 °</a:t>
              </a:r>
              <a:r>
                <a:rPr lang="fr-FR" sz="2000" b="0" dirty="0" err="1" smtClean="0">
                  <a:solidFill>
                    <a:schemeClr val="tx2"/>
                  </a:solidFill>
                </a:rPr>
                <a:t>C.d</a:t>
              </a:r>
              <a:r>
                <a:rPr lang="fr-FR" sz="2000" b="0" dirty="0" smtClean="0">
                  <a:solidFill>
                    <a:schemeClr val="tx2"/>
                  </a:solidFill>
                </a:rPr>
                <a:t> après véraison</a:t>
              </a:r>
              <a:endParaRPr lang="fr-FR" sz="2000" b="0" dirty="0">
                <a:solidFill>
                  <a:schemeClr val="tx2"/>
                </a:solidFill>
              </a:endParaRPr>
            </a:p>
          </p:txBody>
        </p:sp>
        <p:grpSp>
          <p:nvGrpSpPr>
            <p:cNvPr id="5" name="Grouper 4"/>
            <p:cNvGrpSpPr/>
            <p:nvPr/>
          </p:nvGrpSpPr>
          <p:grpSpPr>
            <a:xfrm>
              <a:off x="5207372" y="1268760"/>
              <a:ext cx="1071194" cy="4032448"/>
              <a:chOff x="6768515" y="1196752"/>
              <a:chExt cx="1071194" cy="4032448"/>
            </a:xfrm>
          </p:grpSpPr>
          <p:cxnSp>
            <p:nvCxnSpPr>
              <p:cNvPr id="6" name="Connecteur droit 5"/>
              <p:cNvCxnSpPr/>
              <p:nvPr/>
            </p:nvCxnSpPr>
            <p:spPr>
              <a:xfrm flipV="1">
                <a:off x="7308304" y="1628800"/>
                <a:ext cx="0" cy="3600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ZoneTexte 6"/>
              <p:cNvSpPr txBox="1"/>
              <p:nvPr/>
            </p:nvSpPr>
            <p:spPr>
              <a:xfrm>
                <a:off x="6768515" y="1196752"/>
                <a:ext cx="10711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chemeClr val="tx2"/>
                    </a:solidFill>
                  </a:rPr>
                  <a:t>230 °</a:t>
                </a:r>
                <a:r>
                  <a:rPr lang="fr-FR" sz="1600" dirty="0" err="1" smtClean="0">
                    <a:solidFill>
                      <a:schemeClr val="tx2"/>
                    </a:solidFill>
                  </a:rPr>
                  <a:t>C.d</a:t>
                </a:r>
                <a:endParaRPr lang="fr-FR" sz="1600" dirty="0">
                  <a:solidFill>
                    <a:schemeClr val="tx2"/>
                  </a:solidFill>
                </a:endParaRPr>
              </a:p>
            </p:txBody>
          </p:sp>
        </p:grp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84" y="966936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3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49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+mj-lt"/>
              </a:rPr>
              <a:t>Une méthode pour évaluer la surface foliaire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869160"/>
            <a:ext cx="7772400" cy="144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/>
              <a:t>Quantification du taux de couverture en % avec </a:t>
            </a:r>
            <a:r>
              <a:rPr lang="fr-FR" sz="2400" dirty="0" err="1" smtClean="0"/>
              <a:t>ImageJ</a:t>
            </a:r>
            <a:endParaRPr lang="fr-FR" sz="2400" dirty="0" smtClean="0"/>
          </a:p>
          <a:p>
            <a:pPr>
              <a:lnSpc>
                <a:spcPct val="90000"/>
              </a:lnSpc>
            </a:pPr>
            <a:r>
              <a:rPr lang="fr-FR" sz="2400" dirty="0" smtClean="0"/>
              <a:t>Calcul de la surface foliaire exposée </a:t>
            </a:r>
            <a:r>
              <a:rPr lang="fr-FR" sz="2400" dirty="0"/>
              <a:t>en m</a:t>
            </a:r>
            <a:r>
              <a:rPr lang="fr-FR" sz="2400" baseline="30000" dirty="0"/>
              <a:t>2</a:t>
            </a:r>
            <a:r>
              <a:rPr lang="fr-FR" sz="2400" dirty="0"/>
              <a:t> </a:t>
            </a:r>
            <a:r>
              <a:rPr lang="fr-FR" sz="2400" dirty="0" smtClean="0"/>
              <a:t>par plante en fonction de l’architecture du couvert</a:t>
            </a:r>
            <a:endParaRPr lang="fr-FR" sz="2400" dirty="0"/>
          </a:p>
        </p:txBody>
      </p:sp>
      <p:pic>
        <p:nvPicPr>
          <p:cNvPr id="133124" name="Picture 4" descr="0001E-r13s3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46299"/>
            <a:ext cx="4267200" cy="2843213"/>
          </a:xfrm>
          <a:prstGeom prst="rect">
            <a:avLst/>
          </a:prstGeom>
          <a:noFill/>
        </p:spPr>
      </p:pic>
      <p:pic>
        <p:nvPicPr>
          <p:cNvPr id="133125" name="Picture 5" descr="0001E-r13s30-1n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52352"/>
            <a:ext cx="4267200" cy="284480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1087388"/>
            <a:ext cx="7772400" cy="8717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defTabSz="45720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>
                <a:latin typeface="+mn-lt"/>
                <a:ea typeface="+mn-ea"/>
                <a:cs typeface="+mn-cs"/>
              </a:defRPr>
            </a:lvl1pPr>
            <a:lvl2pPr marL="742950" indent="-285750" defTabSz="457200" eaLnBrk="1" latinLnBrk="0" hangingPunct="1">
              <a:spcBef>
                <a:spcPct val="20000"/>
              </a:spcBef>
              <a:buFont typeface="Arial"/>
              <a:buChar char="–"/>
              <a:defRPr sz="2800">
                <a:latin typeface="+mn-lt"/>
                <a:ea typeface="+mn-ea"/>
                <a:cs typeface="+mn-cs"/>
              </a:defRPr>
            </a:lvl2pPr>
            <a:lvl3pPr marL="1143000" indent="-228600" defTabSz="457200" eaLnBrk="1" latinLnBrk="0" hangingPunct="1">
              <a:spcBef>
                <a:spcPct val="20000"/>
              </a:spcBef>
              <a:buFont typeface="Arial"/>
              <a:buChar char="•"/>
              <a:defRPr sz="2400">
                <a:latin typeface="+mn-lt"/>
                <a:ea typeface="+mn-ea"/>
                <a:cs typeface="+mn-cs"/>
              </a:defRPr>
            </a:lvl3pPr>
            <a:lvl4pPr marL="1600200" indent="-228600" defTabSz="457200" eaLnBrk="1" latinLnBrk="0" hangingPunct="1">
              <a:spcBef>
                <a:spcPct val="20000"/>
              </a:spcBef>
              <a:buFont typeface="Arial"/>
              <a:buChar char="–"/>
              <a:defRPr sz="2000">
                <a:latin typeface="+mn-lt"/>
                <a:ea typeface="+mn-ea"/>
                <a:cs typeface="+mn-cs"/>
              </a:defRPr>
            </a:lvl4pPr>
            <a:lvl5pPr marL="2057400" indent="-228600" defTabSz="457200" eaLnBrk="1" latinLnBrk="0" hangingPunct="1">
              <a:spcBef>
                <a:spcPct val="20000"/>
              </a:spcBef>
              <a:buFont typeface="Arial"/>
              <a:buChar char="»"/>
              <a:defRPr sz="2000">
                <a:latin typeface="+mn-lt"/>
                <a:ea typeface="+mn-ea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fr-FR" b="0" dirty="0" smtClean="0"/>
              <a:t>Photographie numérique sur fond bleu</a:t>
            </a:r>
            <a:endParaRPr lang="fr-FR" b="0" dirty="0"/>
          </a:p>
          <a:p>
            <a:r>
              <a:rPr lang="fr-FR" b="0" dirty="0" smtClean="0"/>
              <a:t>Analyse d’image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xmlns="" val="6597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9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2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sz="3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On retrouve un effet du rapport fruit/feuille dans une descendance Riesling x Gewurztraminer</a:t>
            </a:r>
            <a:endParaRPr lang="fr-FR" sz="3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08104" y="1268760"/>
            <a:ext cx="3024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dirty="0" smtClean="0">
                <a:solidFill>
                  <a:schemeClr val="tx2"/>
                </a:solidFill>
              </a:rPr>
              <a:t>Pente pour la descendance : -1.0 ± 0.1 °</a:t>
            </a:r>
            <a:r>
              <a:rPr lang="fr-FR" sz="2000" b="0" dirty="0" err="1" smtClean="0">
                <a:solidFill>
                  <a:schemeClr val="tx2"/>
                </a:solidFill>
              </a:rPr>
              <a:t>Brix</a:t>
            </a:r>
            <a:r>
              <a:rPr lang="fr-FR" sz="2000" b="0" dirty="0" smtClean="0">
                <a:solidFill>
                  <a:schemeClr val="tx2"/>
                </a:solidFill>
              </a:rPr>
              <a:t>/kg.m</a:t>
            </a:r>
            <a:r>
              <a:rPr lang="fr-FR" sz="2000" b="0" baseline="30000" dirty="0" smtClean="0">
                <a:solidFill>
                  <a:schemeClr val="tx2"/>
                </a:solidFill>
              </a:rPr>
              <a:t>2</a:t>
            </a:r>
            <a:endParaRPr lang="fr-FR" sz="2000" b="0" baseline="30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94928"/>
            <a:ext cx="7315200" cy="54864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525392" y="1569492"/>
            <a:ext cx="720080" cy="432048"/>
          </a:xfrm>
          <a:prstGeom prst="ellipse">
            <a:avLst/>
          </a:prstGeom>
          <a:noFill/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826520" y="4822552"/>
            <a:ext cx="720080" cy="432048"/>
          </a:xfrm>
          <a:prstGeom prst="ellipse">
            <a:avLst/>
          </a:prstGeom>
          <a:noFill/>
          <a:ln w="127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83060" y="399808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GW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300192" y="4725144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11049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defTabSz="457200" eaLnBrk="1" latinLnBrk="0" hangingPunct="1">
              <a:buNone/>
              <a:defRPr sz="28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 smtClean="0"/>
              <a:t>Il existe une variabilité génétique du coefficient de non-stockage des sucres importés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400" y="82292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1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1"/>
            <a:ext cx="9144000" cy="10921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 smtClean="0">
                <a:solidFill>
                  <a:schemeClr val="bg1"/>
                </a:solidFill>
                <a:latin typeface="+mj-lt"/>
              </a:rPr>
              <a:t>Il existe une forte variabilité génétique pour la composition en acides organiques</a:t>
            </a:r>
            <a:endParaRPr lang="fr-FR" sz="3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953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1"/>
            <a:ext cx="9144000" cy="1142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 smtClean="0">
                <a:solidFill>
                  <a:schemeClr val="bg1"/>
                </a:solidFill>
                <a:latin typeface="+mj-lt"/>
              </a:rPr>
              <a:t>Les outils de génétique disponibles</a:t>
            </a:r>
            <a:endParaRPr lang="fr-FR" sz="3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2139559"/>
            <a:ext cx="85715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800" dirty="0" smtClean="0">
                <a:solidFill>
                  <a:srgbClr val="675E47"/>
                </a:solidFill>
              </a:rPr>
              <a:t>Génotypage et cartes génétiques,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solidFill>
                  <a:srgbClr val="675E47"/>
                </a:solidFill>
              </a:rPr>
              <a:t>Données sur l’expression des gènes: </a:t>
            </a:r>
            <a:r>
              <a:rPr lang="fr-FR" sz="2800" dirty="0" err="1" smtClean="0">
                <a:solidFill>
                  <a:srgbClr val="675E47"/>
                </a:solidFill>
              </a:rPr>
              <a:t>RNAseq</a:t>
            </a:r>
            <a:r>
              <a:rPr lang="fr-FR" sz="2800" dirty="0" smtClean="0">
                <a:solidFill>
                  <a:srgbClr val="675E47"/>
                </a:solidFill>
              </a:rPr>
              <a:t>.</a:t>
            </a:r>
            <a:endParaRPr lang="fr-FR" sz="2800" dirty="0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5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9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Le contexte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1340768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800" dirty="0" smtClean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Une évolution des conditions de milieu: le climat se réchauffe,</a:t>
            </a:r>
          </a:p>
          <a:p>
            <a:pPr marL="342900" indent="-342900">
              <a:buFont typeface="Arial"/>
              <a:buChar char="•"/>
            </a:pPr>
            <a:r>
              <a:rPr lang="fr-FR" sz="2800" dirty="0" smtClean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Des inquiétudes sur la satisfaction des besoins en eau dans le futur,</a:t>
            </a:r>
          </a:p>
          <a:p>
            <a:pPr marL="342900" indent="-342900">
              <a:buFont typeface="Arial"/>
              <a:buChar char="•"/>
            </a:pPr>
            <a:r>
              <a:rPr lang="fr-FR" sz="2800" dirty="0" smtClean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Sucres et  acides: paramètres incontournables de la qualité des raisins,</a:t>
            </a:r>
          </a:p>
          <a:p>
            <a:pPr marL="342900" indent="-342900">
              <a:buFont typeface="Arial"/>
              <a:buChar char="•"/>
            </a:pPr>
            <a:r>
              <a:rPr lang="fr-FR" sz="2800" dirty="0" smtClean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Les composés secondaires: éléments clés de la typicité des produits,</a:t>
            </a:r>
          </a:p>
          <a:p>
            <a:pPr marL="342900" indent="-342900">
              <a:buFont typeface="Arial"/>
              <a:buChar char="•"/>
            </a:pPr>
            <a:r>
              <a:rPr lang="fr-FR" sz="2800" dirty="0" smtClean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Des besoins de connaissances pour l’adaptation et la création de nouvelles variétés.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E. Duchêne – RVVS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62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 7" descr="Capture d’écran 2013-02-03 à 22.46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112" y="2132856"/>
            <a:ext cx="6766272" cy="40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1"/>
            <a:ext cx="9144000" cy="10921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>
                <a:solidFill>
                  <a:schemeClr val="bg1"/>
                </a:solidFill>
                <a:latin typeface="+mj-lt"/>
              </a:rPr>
              <a:t>Des technologies </a:t>
            </a:r>
            <a:r>
              <a:rPr lang="fr-FR" sz="3200" b="0" dirty="0" smtClean="0">
                <a:solidFill>
                  <a:schemeClr val="bg1"/>
                </a:solidFill>
                <a:latin typeface="+mj-lt"/>
              </a:rPr>
              <a:t>de pointe pour </a:t>
            </a:r>
            <a:r>
              <a:rPr lang="fr-FR" sz="3200" b="0" dirty="0">
                <a:solidFill>
                  <a:schemeClr val="bg1"/>
                </a:solidFill>
                <a:latin typeface="+mj-lt"/>
              </a:rPr>
              <a:t>le génotypage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7504" y="1124744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675E47"/>
                </a:solidFill>
              </a:rPr>
              <a:t>Puce </a:t>
            </a:r>
            <a:r>
              <a:rPr lang="fr-FR" sz="2000" dirty="0" err="1" smtClean="0">
                <a:solidFill>
                  <a:srgbClr val="675E47"/>
                </a:solidFill>
              </a:rPr>
              <a:t>Ilumina</a:t>
            </a:r>
            <a:r>
              <a:rPr lang="fr-FR" sz="2000" dirty="0" smtClean="0">
                <a:solidFill>
                  <a:srgbClr val="675E47"/>
                </a:solidFill>
              </a:rPr>
              <a:t> </a:t>
            </a:r>
            <a:r>
              <a:rPr lang="fr-FR" sz="2000" dirty="0" err="1" smtClean="0">
                <a:solidFill>
                  <a:srgbClr val="675E47"/>
                </a:solidFill>
              </a:rPr>
              <a:t>Infinium</a:t>
            </a:r>
            <a:r>
              <a:rPr lang="fr-FR" sz="2000" dirty="0" smtClean="0">
                <a:solidFill>
                  <a:srgbClr val="675E47"/>
                </a:solidFill>
              </a:rPr>
              <a:t> développée dans le cadre du projet Européen KBBE « </a:t>
            </a:r>
            <a:r>
              <a:rPr lang="fr-FR" sz="2000" dirty="0" err="1" smtClean="0">
                <a:solidFill>
                  <a:srgbClr val="675E47"/>
                </a:solidFill>
              </a:rPr>
              <a:t>GrapeReseq</a:t>
            </a:r>
            <a:r>
              <a:rPr lang="fr-FR" sz="2000" dirty="0" smtClean="0">
                <a:solidFill>
                  <a:srgbClr val="675E47"/>
                </a:solidFill>
              </a:rPr>
              <a:t> »: 18 071 bases d’un génome connues en une seule hybridation.</a:t>
            </a:r>
            <a:endParaRPr lang="fr-FR" sz="2000" dirty="0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9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1"/>
            <a:ext cx="9144000" cy="10921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>
                <a:solidFill>
                  <a:schemeClr val="bg1"/>
                </a:solidFill>
                <a:latin typeface="+mj-lt"/>
              </a:rPr>
              <a:t>Des technologies </a:t>
            </a:r>
            <a:r>
              <a:rPr lang="fr-FR" sz="3200" b="0" dirty="0" smtClean="0">
                <a:solidFill>
                  <a:schemeClr val="bg1"/>
                </a:solidFill>
                <a:latin typeface="+mj-lt"/>
              </a:rPr>
              <a:t>de pointe pour </a:t>
            </a:r>
            <a:r>
              <a:rPr lang="fr-FR" sz="3200" b="0" dirty="0">
                <a:solidFill>
                  <a:schemeClr val="bg1"/>
                </a:solidFill>
                <a:latin typeface="+mj-lt"/>
              </a:rPr>
              <a:t>le génotypage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10952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6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1"/>
            <a:ext cx="9144000" cy="10921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>
                <a:solidFill>
                  <a:schemeClr val="bg1"/>
                </a:solidFill>
                <a:latin typeface="+mj-lt"/>
              </a:rPr>
              <a:t>L</a:t>
            </a:r>
            <a:r>
              <a:rPr lang="fr-FR" sz="3200" b="0" dirty="0" smtClean="0">
                <a:solidFill>
                  <a:schemeClr val="bg1"/>
                </a:solidFill>
                <a:latin typeface="+mj-lt"/>
              </a:rPr>
              <a:t>’analyse de l’expression de TOUS les gènes par </a:t>
            </a:r>
            <a:r>
              <a:rPr lang="fr-FR" sz="3200" b="0" dirty="0" err="1" smtClean="0">
                <a:solidFill>
                  <a:schemeClr val="bg1"/>
                </a:solidFill>
                <a:latin typeface="+mj-lt"/>
              </a:rPr>
              <a:t>RNASeq</a:t>
            </a:r>
            <a:endParaRPr lang="fr-FR" sz="3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 12" descr="Image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23268"/>
            <a:ext cx="4373090" cy="458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1979712" y="5949280"/>
            <a:ext cx="5110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fr-FR" dirty="0" smtClean="0">
                <a:solidFill>
                  <a:srgbClr val="675E47"/>
                </a:solidFill>
                <a:latin typeface="+mn-lt"/>
              </a:rPr>
              <a:t>Gewurztraminer – Baies vertes - 2010</a:t>
            </a:r>
            <a:endParaRPr lang="fr-FR" dirty="0">
              <a:solidFill>
                <a:srgbClr val="675E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6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0" y="1"/>
            <a:ext cx="9144000" cy="10921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 smtClean="0">
                <a:solidFill>
                  <a:schemeClr val="bg1"/>
                </a:solidFill>
                <a:latin typeface="+mj-lt"/>
              </a:rPr>
              <a:t>Des outils d’analyse de l’expression de TOUS les gènes</a:t>
            </a:r>
            <a:endParaRPr lang="fr-FR" sz="3200" b="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7094369"/>
              </p:ext>
            </p:extLst>
          </p:nvPr>
        </p:nvGraphicFramePr>
        <p:xfrm>
          <a:off x="1475656" y="1268760"/>
          <a:ext cx="662473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 rot="16200000">
            <a:off x="475654" y="2747834"/>
            <a:ext cx="2761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0" dirty="0" smtClean="0">
                <a:latin typeface=""/>
              </a:rPr>
              <a:t>FPKM (niveau d’expression)</a:t>
            </a:r>
            <a:endParaRPr lang="fr-FR" sz="1600" b="0" dirty="0"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2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797"/>
          <p:cNvGrpSpPr>
            <a:grpSpLocks/>
          </p:cNvGrpSpPr>
          <p:nvPr/>
        </p:nvGrpSpPr>
        <p:grpSpPr bwMode="auto">
          <a:xfrm>
            <a:off x="381000" y="1143000"/>
            <a:ext cx="2697163" cy="4422761"/>
            <a:chOff x="381000" y="1143000"/>
            <a:chExt cx="2697208" cy="4422563"/>
          </a:xfrm>
        </p:grpSpPr>
        <p:grpSp>
          <p:nvGrpSpPr>
            <p:cNvPr id="121368" name="Grouper 1014"/>
            <p:cNvGrpSpPr>
              <a:grpSpLocks/>
            </p:cNvGrpSpPr>
            <p:nvPr/>
          </p:nvGrpSpPr>
          <p:grpSpPr bwMode="auto">
            <a:xfrm>
              <a:off x="381000" y="1143000"/>
              <a:ext cx="1174750" cy="3923580"/>
              <a:chOff x="1803400" y="1203325"/>
              <a:chExt cx="1174750" cy="3923580"/>
            </a:xfrm>
          </p:grpSpPr>
          <p:sp>
            <p:nvSpPr>
              <p:cNvPr id="121504" name="AutoShape 5"/>
              <p:cNvSpPr>
                <a:spLocks noChangeArrowheads="1"/>
              </p:cNvSpPr>
              <p:nvPr/>
            </p:nvSpPr>
            <p:spPr bwMode="auto">
              <a:xfrm>
                <a:off x="2330450" y="1504950"/>
                <a:ext cx="88900" cy="3594100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05" name="Rectangle 6"/>
              <p:cNvSpPr>
                <a:spLocks noChangeArrowheads="1"/>
              </p:cNvSpPr>
              <p:nvPr/>
            </p:nvSpPr>
            <p:spPr bwMode="auto">
              <a:xfrm>
                <a:off x="2552700" y="14859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06" name="Rectangle 7"/>
              <p:cNvSpPr>
                <a:spLocks noChangeArrowheads="1"/>
              </p:cNvSpPr>
              <p:nvPr/>
            </p:nvSpPr>
            <p:spPr bwMode="auto">
              <a:xfrm>
                <a:off x="2616200" y="14859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07" name="Rectangle 8"/>
              <p:cNvSpPr>
                <a:spLocks noChangeArrowheads="1"/>
              </p:cNvSpPr>
              <p:nvPr/>
            </p:nvSpPr>
            <p:spPr bwMode="auto">
              <a:xfrm>
                <a:off x="2679700" y="14859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08" name="Rectangle 9"/>
              <p:cNvSpPr>
                <a:spLocks noChangeArrowheads="1"/>
              </p:cNvSpPr>
              <p:nvPr/>
            </p:nvSpPr>
            <p:spPr bwMode="auto">
              <a:xfrm>
                <a:off x="2705100" y="1485900"/>
                <a:ext cx="51297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r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09" name="Rectangle 10"/>
              <p:cNvSpPr>
                <a:spLocks noChangeArrowheads="1"/>
              </p:cNvSpPr>
              <p:nvPr/>
            </p:nvSpPr>
            <p:spPr bwMode="auto">
              <a:xfrm>
                <a:off x="2730500" y="14859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10" name="Rectangle 11"/>
              <p:cNvSpPr>
                <a:spLocks noChangeArrowheads="1"/>
              </p:cNvSpPr>
              <p:nvPr/>
            </p:nvSpPr>
            <p:spPr bwMode="auto">
              <a:xfrm>
                <a:off x="2781300" y="14859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11" name="Rectangle 12"/>
              <p:cNvSpPr>
                <a:spLocks noChangeArrowheads="1"/>
              </p:cNvSpPr>
              <p:nvPr/>
            </p:nvSpPr>
            <p:spPr bwMode="auto">
              <a:xfrm>
                <a:off x="2057400" y="14986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12" name="Rectangle 13"/>
              <p:cNvSpPr>
                <a:spLocks noChangeArrowheads="1"/>
              </p:cNvSpPr>
              <p:nvPr/>
            </p:nvSpPr>
            <p:spPr bwMode="auto">
              <a:xfrm>
                <a:off x="2108200" y="14986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13" name="Rectangle 14"/>
              <p:cNvSpPr>
                <a:spLocks noChangeArrowheads="1"/>
              </p:cNvSpPr>
              <p:nvPr/>
            </p:nvSpPr>
            <p:spPr bwMode="auto">
              <a:xfrm>
                <a:off x="2133600" y="14986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14" name="Line 16"/>
              <p:cNvSpPr>
                <a:spLocks noChangeShapeType="1"/>
              </p:cNvSpPr>
              <p:nvPr/>
            </p:nvSpPr>
            <p:spPr bwMode="auto">
              <a:xfrm flipH="1">
                <a:off x="2241550" y="15430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15" name="Line 17"/>
              <p:cNvSpPr>
                <a:spLocks noChangeShapeType="1"/>
              </p:cNvSpPr>
              <p:nvPr/>
            </p:nvSpPr>
            <p:spPr bwMode="auto">
              <a:xfrm flipH="1">
                <a:off x="2330450" y="15430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16" name="Line 18"/>
              <p:cNvSpPr>
                <a:spLocks noChangeShapeType="1"/>
              </p:cNvSpPr>
              <p:nvPr/>
            </p:nvSpPr>
            <p:spPr bwMode="auto">
              <a:xfrm flipH="1">
                <a:off x="2419350" y="15430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17" name="Rectangle 20"/>
              <p:cNvSpPr>
                <a:spLocks noChangeArrowheads="1"/>
              </p:cNvSpPr>
              <p:nvPr/>
            </p:nvSpPr>
            <p:spPr bwMode="auto">
              <a:xfrm>
                <a:off x="2552700" y="21336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18" name="Rectangle 21"/>
              <p:cNvSpPr>
                <a:spLocks noChangeArrowheads="1"/>
              </p:cNvSpPr>
              <p:nvPr/>
            </p:nvSpPr>
            <p:spPr bwMode="auto">
              <a:xfrm>
                <a:off x="2616200" y="2133600"/>
                <a:ext cx="8546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19" name="Rectangle 22"/>
              <p:cNvSpPr>
                <a:spLocks noChangeArrowheads="1"/>
              </p:cNvSpPr>
              <p:nvPr/>
            </p:nvSpPr>
            <p:spPr bwMode="auto">
              <a:xfrm>
                <a:off x="2692400" y="21336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20" name="Rectangle 23"/>
              <p:cNvSpPr>
                <a:spLocks noChangeArrowheads="1"/>
              </p:cNvSpPr>
              <p:nvPr/>
            </p:nvSpPr>
            <p:spPr bwMode="auto">
              <a:xfrm>
                <a:off x="2768600" y="21336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21" name="Rectangle 24"/>
              <p:cNvSpPr>
                <a:spLocks noChangeArrowheads="1"/>
              </p:cNvSpPr>
              <p:nvPr/>
            </p:nvSpPr>
            <p:spPr bwMode="auto">
              <a:xfrm>
                <a:off x="2819400" y="21336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d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22" name="Rectangle 25"/>
              <p:cNvSpPr>
                <a:spLocks noChangeArrowheads="1"/>
              </p:cNvSpPr>
              <p:nvPr/>
            </p:nvSpPr>
            <p:spPr bwMode="auto">
              <a:xfrm>
                <a:off x="2870200" y="21336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23" name="Rectangle 26"/>
              <p:cNvSpPr>
                <a:spLocks noChangeArrowheads="1"/>
              </p:cNvSpPr>
              <p:nvPr/>
            </p:nvSpPr>
            <p:spPr bwMode="auto">
              <a:xfrm>
                <a:off x="1993900" y="2146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24" name="Rectangle 27"/>
              <p:cNvSpPr>
                <a:spLocks noChangeArrowheads="1"/>
              </p:cNvSpPr>
              <p:nvPr/>
            </p:nvSpPr>
            <p:spPr bwMode="auto">
              <a:xfrm>
                <a:off x="2044700" y="2146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25" name="Rectangle 28"/>
              <p:cNvSpPr>
                <a:spLocks noChangeArrowheads="1"/>
              </p:cNvSpPr>
              <p:nvPr/>
            </p:nvSpPr>
            <p:spPr bwMode="auto">
              <a:xfrm>
                <a:off x="2095500" y="21463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26" name="Rectangle 29"/>
              <p:cNvSpPr>
                <a:spLocks noChangeArrowheads="1"/>
              </p:cNvSpPr>
              <p:nvPr/>
            </p:nvSpPr>
            <p:spPr bwMode="auto">
              <a:xfrm>
                <a:off x="2120900" y="21463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27" name="Line 31"/>
              <p:cNvSpPr>
                <a:spLocks noChangeShapeType="1"/>
              </p:cNvSpPr>
              <p:nvPr/>
            </p:nvSpPr>
            <p:spPr bwMode="auto">
              <a:xfrm flipH="1">
                <a:off x="2241550" y="2190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28" name="Line 32"/>
              <p:cNvSpPr>
                <a:spLocks noChangeShapeType="1"/>
              </p:cNvSpPr>
              <p:nvPr/>
            </p:nvSpPr>
            <p:spPr bwMode="auto">
              <a:xfrm flipH="1">
                <a:off x="2330450" y="2190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29" name="Line 33"/>
              <p:cNvSpPr>
                <a:spLocks noChangeShapeType="1"/>
              </p:cNvSpPr>
              <p:nvPr/>
            </p:nvSpPr>
            <p:spPr bwMode="auto">
              <a:xfrm flipH="1">
                <a:off x="2419350" y="2190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30" name="Rectangle 35"/>
              <p:cNvSpPr>
                <a:spLocks noChangeArrowheads="1"/>
              </p:cNvSpPr>
              <p:nvPr/>
            </p:nvSpPr>
            <p:spPr bwMode="auto">
              <a:xfrm>
                <a:off x="2552700" y="22479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31" name="Rectangle 36"/>
              <p:cNvSpPr>
                <a:spLocks noChangeArrowheads="1"/>
              </p:cNvSpPr>
              <p:nvPr/>
            </p:nvSpPr>
            <p:spPr bwMode="auto">
              <a:xfrm>
                <a:off x="2616200" y="2247900"/>
                <a:ext cx="8546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32" name="Rectangle 37"/>
              <p:cNvSpPr>
                <a:spLocks noChangeArrowheads="1"/>
              </p:cNvSpPr>
              <p:nvPr/>
            </p:nvSpPr>
            <p:spPr bwMode="auto">
              <a:xfrm>
                <a:off x="2692400" y="22479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33" name="Rectangle 38"/>
              <p:cNvSpPr>
                <a:spLocks noChangeArrowheads="1"/>
              </p:cNvSpPr>
              <p:nvPr/>
            </p:nvSpPr>
            <p:spPr bwMode="auto">
              <a:xfrm>
                <a:off x="2768600" y="22479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34" name="Rectangle 39"/>
              <p:cNvSpPr>
                <a:spLocks noChangeArrowheads="1"/>
              </p:cNvSpPr>
              <p:nvPr/>
            </p:nvSpPr>
            <p:spPr bwMode="auto">
              <a:xfrm>
                <a:off x="2819400" y="22479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h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35" name="Rectangle 40"/>
              <p:cNvSpPr>
                <a:spLocks noChangeArrowheads="1"/>
              </p:cNvSpPr>
              <p:nvPr/>
            </p:nvSpPr>
            <p:spPr bwMode="auto">
              <a:xfrm>
                <a:off x="2870200" y="22479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36" name="Rectangle 41"/>
              <p:cNvSpPr>
                <a:spLocks noChangeArrowheads="1"/>
              </p:cNvSpPr>
              <p:nvPr/>
            </p:nvSpPr>
            <p:spPr bwMode="auto">
              <a:xfrm>
                <a:off x="1993900" y="22606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37" name="Rectangle 42"/>
              <p:cNvSpPr>
                <a:spLocks noChangeArrowheads="1"/>
              </p:cNvSpPr>
              <p:nvPr/>
            </p:nvSpPr>
            <p:spPr bwMode="auto">
              <a:xfrm>
                <a:off x="2044700" y="22606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38" name="Rectangle 43"/>
              <p:cNvSpPr>
                <a:spLocks noChangeArrowheads="1"/>
              </p:cNvSpPr>
              <p:nvPr/>
            </p:nvSpPr>
            <p:spPr bwMode="auto">
              <a:xfrm>
                <a:off x="2095500" y="22606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39" name="Rectangle 44"/>
              <p:cNvSpPr>
                <a:spLocks noChangeArrowheads="1"/>
              </p:cNvSpPr>
              <p:nvPr/>
            </p:nvSpPr>
            <p:spPr bwMode="auto">
              <a:xfrm>
                <a:off x="2120900" y="22606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40" name="Line 46"/>
              <p:cNvSpPr>
                <a:spLocks noChangeShapeType="1"/>
              </p:cNvSpPr>
              <p:nvPr/>
            </p:nvSpPr>
            <p:spPr bwMode="auto">
              <a:xfrm flipH="1">
                <a:off x="2241550" y="23050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41" name="Line 47"/>
              <p:cNvSpPr>
                <a:spLocks noChangeShapeType="1"/>
              </p:cNvSpPr>
              <p:nvPr/>
            </p:nvSpPr>
            <p:spPr bwMode="auto">
              <a:xfrm flipH="1">
                <a:off x="2330450" y="23050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42" name="Line 48"/>
              <p:cNvSpPr>
                <a:spLocks noChangeShapeType="1"/>
              </p:cNvSpPr>
              <p:nvPr/>
            </p:nvSpPr>
            <p:spPr bwMode="auto">
              <a:xfrm flipH="1">
                <a:off x="2419350" y="23050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43" name="Rectangle 50"/>
              <p:cNvSpPr>
                <a:spLocks noChangeArrowheads="1"/>
              </p:cNvSpPr>
              <p:nvPr/>
            </p:nvSpPr>
            <p:spPr bwMode="auto">
              <a:xfrm>
                <a:off x="2552700" y="34163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44" name="Rectangle 51"/>
              <p:cNvSpPr>
                <a:spLocks noChangeArrowheads="1"/>
              </p:cNvSpPr>
              <p:nvPr/>
            </p:nvSpPr>
            <p:spPr bwMode="auto">
              <a:xfrm>
                <a:off x="2616200" y="3416300"/>
                <a:ext cx="51297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r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45" name="Rectangle 52"/>
              <p:cNvSpPr>
                <a:spLocks noChangeArrowheads="1"/>
              </p:cNvSpPr>
              <p:nvPr/>
            </p:nvSpPr>
            <p:spPr bwMode="auto">
              <a:xfrm>
                <a:off x="2641600" y="34163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Z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46" name="Rectangle 53"/>
              <p:cNvSpPr>
                <a:spLocks noChangeArrowheads="1"/>
              </p:cNvSpPr>
              <p:nvPr/>
            </p:nvSpPr>
            <p:spPr bwMode="auto">
              <a:xfrm>
                <a:off x="2705100" y="34163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A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47" name="Rectangle 54"/>
              <p:cNvSpPr>
                <a:spLocks noChangeArrowheads="1"/>
              </p:cNvSpPr>
              <p:nvPr/>
            </p:nvSpPr>
            <p:spPr bwMode="auto">
              <a:xfrm>
                <a:off x="2768600" y="3416300"/>
                <a:ext cx="793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G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48" name="Rectangle 55"/>
              <p:cNvSpPr>
                <a:spLocks noChangeArrowheads="1"/>
              </p:cNvSpPr>
              <p:nvPr/>
            </p:nvSpPr>
            <p:spPr bwMode="auto">
              <a:xfrm>
                <a:off x="2844800" y="3416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49" name="Rectangle 56"/>
              <p:cNvSpPr>
                <a:spLocks noChangeArrowheads="1"/>
              </p:cNvSpPr>
              <p:nvPr/>
            </p:nvSpPr>
            <p:spPr bwMode="auto">
              <a:xfrm>
                <a:off x="2895600" y="3416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50" name="Rectangle 57"/>
              <p:cNvSpPr>
                <a:spLocks noChangeArrowheads="1"/>
              </p:cNvSpPr>
              <p:nvPr/>
            </p:nvSpPr>
            <p:spPr bwMode="auto">
              <a:xfrm>
                <a:off x="1993900" y="34290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51" name="Rectangle 58"/>
              <p:cNvSpPr>
                <a:spLocks noChangeArrowheads="1"/>
              </p:cNvSpPr>
              <p:nvPr/>
            </p:nvSpPr>
            <p:spPr bwMode="auto">
              <a:xfrm>
                <a:off x="2044700" y="34290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52" name="Rectangle 59"/>
              <p:cNvSpPr>
                <a:spLocks noChangeArrowheads="1"/>
              </p:cNvSpPr>
              <p:nvPr/>
            </p:nvSpPr>
            <p:spPr bwMode="auto">
              <a:xfrm>
                <a:off x="2095500" y="34290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53" name="Rectangle 60"/>
              <p:cNvSpPr>
                <a:spLocks noChangeArrowheads="1"/>
              </p:cNvSpPr>
              <p:nvPr/>
            </p:nvSpPr>
            <p:spPr bwMode="auto">
              <a:xfrm>
                <a:off x="2120900" y="34290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54" name="Line 62"/>
              <p:cNvSpPr>
                <a:spLocks noChangeShapeType="1"/>
              </p:cNvSpPr>
              <p:nvPr/>
            </p:nvSpPr>
            <p:spPr bwMode="auto">
              <a:xfrm flipH="1">
                <a:off x="2241550" y="34734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55" name="Line 63"/>
              <p:cNvSpPr>
                <a:spLocks noChangeShapeType="1"/>
              </p:cNvSpPr>
              <p:nvPr/>
            </p:nvSpPr>
            <p:spPr bwMode="auto">
              <a:xfrm flipH="1">
                <a:off x="2330450" y="34734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56" name="Line 64"/>
              <p:cNvSpPr>
                <a:spLocks noChangeShapeType="1"/>
              </p:cNvSpPr>
              <p:nvPr/>
            </p:nvSpPr>
            <p:spPr bwMode="auto">
              <a:xfrm flipH="1">
                <a:off x="2419350" y="34734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57" name="Rectangle 66"/>
              <p:cNvSpPr>
                <a:spLocks noChangeArrowheads="1"/>
              </p:cNvSpPr>
              <p:nvPr/>
            </p:nvSpPr>
            <p:spPr bwMode="auto">
              <a:xfrm>
                <a:off x="2552700" y="37338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58" name="Rectangle 67"/>
              <p:cNvSpPr>
                <a:spLocks noChangeArrowheads="1"/>
              </p:cNvSpPr>
              <p:nvPr/>
            </p:nvSpPr>
            <p:spPr bwMode="auto">
              <a:xfrm>
                <a:off x="2616200" y="37338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59" name="Rectangle 68"/>
              <p:cNvSpPr>
                <a:spLocks noChangeArrowheads="1"/>
              </p:cNvSpPr>
              <p:nvPr/>
            </p:nvSpPr>
            <p:spPr bwMode="auto">
              <a:xfrm>
                <a:off x="2679700" y="37338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60" name="Rectangle 69"/>
              <p:cNvSpPr>
                <a:spLocks noChangeArrowheads="1"/>
              </p:cNvSpPr>
              <p:nvPr/>
            </p:nvSpPr>
            <p:spPr bwMode="auto">
              <a:xfrm>
                <a:off x="2705100" y="37338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n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61" name="Rectangle 70"/>
              <p:cNvSpPr>
                <a:spLocks noChangeArrowheads="1"/>
              </p:cNvSpPr>
              <p:nvPr/>
            </p:nvSpPr>
            <p:spPr bwMode="auto">
              <a:xfrm>
                <a:off x="2755900" y="37338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62" name="Rectangle 71"/>
              <p:cNvSpPr>
                <a:spLocks noChangeArrowheads="1"/>
              </p:cNvSpPr>
              <p:nvPr/>
            </p:nvSpPr>
            <p:spPr bwMode="auto">
              <a:xfrm>
                <a:off x="2806700" y="37338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63" name="Rectangle 72"/>
              <p:cNvSpPr>
                <a:spLocks noChangeArrowheads="1"/>
              </p:cNvSpPr>
              <p:nvPr/>
            </p:nvSpPr>
            <p:spPr bwMode="auto">
              <a:xfrm>
                <a:off x="1993900" y="37465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64" name="Rectangle 73"/>
              <p:cNvSpPr>
                <a:spLocks noChangeArrowheads="1"/>
              </p:cNvSpPr>
              <p:nvPr/>
            </p:nvSpPr>
            <p:spPr bwMode="auto">
              <a:xfrm>
                <a:off x="2044700" y="3746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65" name="Rectangle 74"/>
              <p:cNvSpPr>
                <a:spLocks noChangeArrowheads="1"/>
              </p:cNvSpPr>
              <p:nvPr/>
            </p:nvSpPr>
            <p:spPr bwMode="auto">
              <a:xfrm>
                <a:off x="2095500" y="37465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66" name="Rectangle 75"/>
              <p:cNvSpPr>
                <a:spLocks noChangeArrowheads="1"/>
              </p:cNvSpPr>
              <p:nvPr/>
            </p:nvSpPr>
            <p:spPr bwMode="auto">
              <a:xfrm>
                <a:off x="2120900" y="37465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67" name="Line 77"/>
              <p:cNvSpPr>
                <a:spLocks noChangeShapeType="1"/>
              </p:cNvSpPr>
              <p:nvPr/>
            </p:nvSpPr>
            <p:spPr bwMode="auto">
              <a:xfrm flipH="1">
                <a:off x="2241550" y="37909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68" name="Line 78"/>
              <p:cNvSpPr>
                <a:spLocks noChangeShapeType="1"/>
              </p:cNvSpPr>
              <p:nvPr/>
            </p:nvSpPr>
            <p:spPr bwMode="auto">
              <a:xfrm flipH="1">
                <a:off x="2330450" y="37909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69" name="Line 79"/>
              <p:cNvSpPr>
                <a:spLocks noChangeShapeType="1"/>
              </p:cNvSpPr>
              <p:nvPr/>
            </p:nvSpPr>
            <p:spPr bwMode="auto">
              <a:xfrm flipH="1">
                <a:off x="2419350" y="37909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70" name="Rectangle 81"/>
              <p:cNvSpPr>
                <a:spLocks noChangeArrowheads="1"/>
              </p:cNvSpPr>
              <p:nvPr/>
            </p:nvSpPr>
            <p:spPr bwMode="auto">
              <a:xfrm>
                <a:off x="2552700" y="42164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71" name="Rectangle 82"/>
              <p:cNvSpPr>
                <a:spLocks noChangeArrowheads="1"/>
              </p:cNvSpPr>
              <p:nvPr/>
            </p:nvSpPr>
            <p:spPr bwMode="auto">
              <a:xfrm>
                <a:off x="2616200" y="42164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72" name="Rectangle 83"/>
              <p:cNvSpPr>
                <a:spLocks noChangeArrowheads="1"/>
              </p:cNvSpPr>
              <p:nvPr/>
            </p:nvSpPr>
            <p:spPr bwMode="auto">
              <a:xfrm>
                <a:off x="2679700" y="4216400"/>
                <a:ext cx="8546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73" name="Rectangle 84"/>
              <p:cNvSpPr>
                <a:spLocks noChangeArrowheads="1"/>
              </p:cNvSpPr>
              <p:nvPr/>
            </p:nvSpPr>
            <p:spPr bwMode="auto">
              <a:xfrm>
                <a:off x="2755900" y="42164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D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74" name="Rectangle 85"/>
              <p:cNvSpPr>
                <a:spLocks noChangeArrowheads="1"/>
              </p:cNvSpPr>
              <p:nvPr/>
            </p:nvSpPr>
            <p:spPr bwMode="auto">
              <a:xfrm>
                <a:off x="2832100" y="42164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75" name="Rectangle 86"/>
              <p:cNvSpPr>
                <a:spLocks noChangeArrowheads="1"/>
              </p:cNvSpPr>
              <p:nvPr/>
            </p:nvSpPr>
            <p:spPr bwMode="auto">
              <a:xfrm>
                <a:off x="2882900" y="42164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76" name="Rectangle 87"/>
              <p:cNvSpPr>
                <a:spLocks noChangeArrowheads="1"/>
              </p:cNvSpPr>
              <p:nvPr/>
            </p:nvSpPr>
            <p:spPr bwMode="auto">
              <a:xfrm>
                <a:off x="1993900" y="42291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77" name="Rectangle 88"/>
              <p:cNvSpPr>
                <a:spLocks noChangeArrowheads="1"/>
              </p:cNvSpPr>
              <p:nvPr/>
            </p:nvSpPr>
            <p:spPr bwMode="auto">
              <a:xfrm>
                <a:off x="2044700" y="42291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78" name="Rectangle 89"/>
              <p:cNvSpPr>
                <a:spLocks noChangeArrowheads="1"/>
              </p:cNvSpPr>
              <p:nvPr/>
            </p:nvSpPr>
            <p:spPr bwMode="auto">
              <a:xfrm>
                <a:off x="2095500" y="42291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79" name="Rectangle 90"/>
              <p:cNvSpPr>
                <a:spLocks noChangeArrowheads="1"/>
              </p:cNvSpPr>
              <p:nvPr/>
            </p:nvSpPr>
            <p:spPr bwMode="auto">
              <a:xfrm>
                <a:off x="2120900" y="42291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80" name="Line 92"/>
              <p:cNvSpPr>
                <a:spLocks noChangeShapeType="1"/>
              </p:cNvSpPr>
              <p:nvPr/>
            </p:nvSpPr>
            <p:spPr bwMode="auto">
              <a:xfrm flipH="1" flipV="1">
                <a:off x="2241550" y="4273550"/>
                <a:ext cx="88900" cy="25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81" name="Line 93"/>
              <p:cNvSpPr>
                <a:spLocks noChangeShapeType="1"/>
              </p:cNvSpPr>
              <p:nvPr/>
            </p:nvSpPr>
            <p:spPr bwMode="auto">
              <a:xfrm flipH="1">
                <a:off x="2330450" y="42989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82" name="Line 94"/>
              <p:cNvSpPr>
                <a:spLocks noChangeShapeType="1"/>
              </p:cNvSpPr>
              <p:nvPr/>
            </p:nvSpPr>
            <p:spPr bwMode="auto">
              <a:xfrm flipH="1">
                <a:off x="2419350" y="4273550"/>
                <a:ext cx="88900" cy="25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83" name="Rectangle 96"/>
              <p:cNvSpPr>
                <a:spLocks noChangeArrowheads="1"/>
              </p:cNvSpPr>
              <p:nvPr/>
            </p:nvSpPr>
            <p:spPr bwMode="auto">
              <a:xfrm>
                <a:off x="2552700" y="43434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84" name="Rectangle 97"/>
              <p:cNvSpPr>
                <a:spLocks noChangeArrowheads="1"/>
              </p:cNvSpPr>
              <p:nvPr/>
            </p:nvSpPr>
            <p:spPr bwMode="auto">
              <a:xfrm>
                <a:off x="2616200" y="43434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85" name="Rectangle 98"/>
              <p:cNvSpPr>
                <a:spLocks noChangeArrowheads="1"/>
              </p:cNvSpPr>
              <p:nvPr/>
            </p:nvSpPr>
            <p:spPr bwMode="auto">
              <a:xfrm>
                <a:off x="2679700" y="43434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86" name="Rectangle 99"/>
              <p:cNvSpPr>
                <a:spLocks noChangeArrowheads="1"/>
              </p:cNvSpPr>
              <p:nvPr/>
            </p:nvSpPr>
            <p:spPr bwMode="auto">
              <a:xfrm>
                <a:off x="2705100" y="43434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p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87" name="Rectangle 100"/>
              <p:cNvSpPr>
                <a:spLocks noChangeArrowheads="1"/>
              </p:cNvSpPr>
              <p:nvPr/>
            </p:nvSpPr>
            <p:spPr bwMode="auto">
              <a:xfrm>
                <a:off x="2755900" y="43434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88" name="Rectangle 101"/>
              <p:cNvSpPr>
                <a:spLocks noChangeArrowheads="1"/>
              </p:cNvSpPr>
              <p:nvPr/>
            </p:nvSpPr>
            <p:spPr bwMode="auto">
              <a:xfrm>
                <a:off x="2806700" y="43434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89" name="Rectangle 102"/>
              <p:cNvSpPr>
                <a:spLocks noChangeArrowheads="1"/>
              </p:cNvSpPr>
              <p:nvPr/>
            </p:nvSpPr>
            <p:spPr bwMode="auto">
              <a:xfrm>
                <a:off x="1993900" y="43434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90" name="Rectangle 103"/>
              <p:cNvSpPr>
                <a:spLocks noChangeArrowheads="1"/>
              </p:cNvSpPr>
              <p:nvPr/>
            </p:nvSpPr>
            <p:spPr bwMode="auto">
              <a:xfrm>
                <a:off x="2044700" y="43434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91" name="Rectangle 104"/>
              <p:cNvSpPr>
                <a:spLocks noChangeArrowheads="1"/>
              </p:cNvSpPr>
              <p:nvPr/>
            </p:nvSpPr>
            <p:spPr bwMode="auto">
              <a:xfrm>
                <a:off x="2095500" y="43434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92" name="Rectangle 105"/>
              <p:cNvSpPr>
                <a:spLocks noChangeArrowheads="1"/>
              </p:cNvSpPr>
              <p:nvPr/>
            </p:nvSpPr>
            <p:spPr bwMode="auto">
              <a:xfrm>
                <a:off x="2120900" y="43434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93" name="Line 107"/>
              <p:cNvSpPr>
                <a:spLocks noChangeShapeType="1"/>
              </p:cNvSpPr>
              <p:nvPr/>
            </p:nvSpPr>
            <p:spPr bwMode="auto">
              <a:xfrm flipH="1">
                <a:off x="2241550" y="4362450"/>
                <a:ext cx="88900" cy="25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94" name="Line 108"/>
              <p:cNvSpPr>
                <a:spLocks noChangeShapeType="1"/>
              </p:cNvSpPr>
              <p:nvPr/>
            </p:nvSpPr>
            <p:spPr bwMode="auto">
              <a:xfrm flipH="1">
                <a:off x="2330450" y="43624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95" name="Line 109"/>
              <p:cNvSpPr>
                <a:spLocks noChangeShapeType="1"/>
              </p:cNvSpPr>
              <p:nvPr/>
            </p:nvSpPr>
            <p:spPr bwMode="auto">
              <a:xfrm flipH="1" flipV="1">
                <a:off x="2419350" y="4362450"/>
                <a:ext cx="88900" cy="25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96" name="Rectangle 111"/>
              <p:cNvSpPr>
                <a:spLocks noChangeArrowheads="1"/>
              </p:cNvSpPr>
              <p:nvPr/>
            </p:nvSpPr>
            <p:spPr bwMode="auto">
              <a:xfrm>
                <a:off x="2552700" y="50038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97" name="Rectangle 112"/>
              <p:cNvSpPr>
                <a:spLocks noChangeArrowheads="1"/>
              </p:cNvSpPr>
              <p:nvPr/>
            </p:nvSpPr>
            <p:spPr bwMode="auto">
              <a:xfrm>
                <a:off x="2616200" y="5003800"/>
                <a:ext cx="8546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98" name="Rectangle 113"/>
              <p:cNvSpPr>
                <a:spLocks noChangeArrowheads="1"/>
              </p:cNvSpPr>
              <p:nvPr/>
            </p:nvSpPr>
            <p:spPr bwMode="auto">
              <a:xfrm>
                <a:off x="2692400" y="50038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99" name="Rectangle 114"/>
              <p:cNvSpPr>
                <a:spLocks noChangeArrowheads="1"/>
              </p:cNvSpPr>
              <p:nvPr/>
            </p:nvSpPr>
            <p:spPr bwMode="auto">
              <a:xfrm>
                <a:off x="2768600" y="50038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00" name="Rectangle 115"/>
              <p:cNvSpPr>
                <a:spLocks noChangeArrowheads="1"/>
              </p:cNvSpPr>
              <p:nvPr/>
            </p:nvSpPr>
            <p:spPr bwMode="auto">
              <a:xfrm>
                <a:off x="2819400" y="50038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g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01" name="Rectangle 116"/>
              <p:cNvSpPr>
                <a:spLocks noChangeArrowheads="1"/>
              </p:cNvSpPr>
              <p:nvPr/>
            </p:nvSpPr>
            <p:spPr bwMode="auto">
              <a:xfrm>
                <a:off x="2870200" y="50038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02" name="Rectangle 117"/>
              <p:cNvSpPr>
                <a:spLocks noChangeArrowheads="1"/>
              </p:cNvSpPr>
              <p:nvPr/>
            </p:nvSpPr>
            <p:spPr bwMode="auto">
              <a:xfrm>
                <a:off x="2921000" y="50038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03" name="Rectangle 118"/>
              <p:cNvSpPr>
                <a:spLocks noChangeArrowheads="1"/>
              </p:cNvSpPr>
              <p:nvPr/>
            </p:nvSpPr>
            <p:spPr bwMode="auto">
              <a:xfrm>
                <a:off x="1993900" y="50038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04" name="Rectangle 119"/>
              <p:cNvSpPr>
                <a:spLocks noChangeArrowheads="1"/>
              </p:cNvSpPr>
              <p:nvPr/>
            </p:nvSpPr>
            <p:spPr bwMode="auto">
              <a:xfrm>
                <a:off x="2044700" y="50038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05" name="Rectangle 120"/>
              <p:cNvSpPr>
                <a:spLocks noChangeArrowheads="1"/>
              </p:cNvSpPr>
              <p:nvPr/>
            </p:nvSpPr>
            <p:spPr bwMode="auto">
              <a:xfrm>
                <a:off x="2095500" y="50038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06" name="Rectangle 121"/>
              <p:cNvSpPr>
                <a:spLocks noChangeArrowheads="1"/>
              </p:cNvSpPr>
              <p:nvPr/>
            </p:nvSpPr>
            <p:spPr bwMode="auto">
              <a:xfrm>
                <a:off x="2120900" y="50038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07" name="Line 123"/>
              <p:cNvSpPr>
                <a:spLocks noChangeShapeType="1"/>
              </p:cNvSpPr>
              <p:nvPr/>
            </p:nvSpPr>
            <p:spPr bwMode="auto">
              <a:xfrm flipH="1">
                <a:off x="2241550" y="50482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08" name="Line 124"/>
              <p:cNvSpPr>
                <a:spLocks noChangeShapeType="1"/>
              </p:cNvSpPr>
              <p:nvPr/>
            </p:nvSpPr>
            <p:spPr bwMode="auto">
              <a:xfrm flipH="1">
                <a:off x="2330450" y="50482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09" name="Line 125"/>
              <p:cNvSpPr>
                <a:spLocks noChangeShapeType="1"/>
              </p:cNvSpPr>
              <p:nvPr/>
            </p:nvSpPr>
            <p:spPr bwMode="auto">
              <a:xfrm flipH="1">
                <a:off x="2419350" y="50482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10" name="Freeform 145"/>
              <p:cNvSpPr>
                <a:spLocks/>
              </p:cNvSpPr>
              <p:nvPr/>
            </p:nvSpPr>
            <p:spPr bwMode="auto">
              <a:xfrm>
                <a:off x="1803400" y="2895600"/>
                <a:ext cx="101600" cy="1447800"/>
              </a:xfrm>
              <a:custGeom>
                <a:avLst/>
                <a:gdLst>
                  <a:gd name="T0" fmla="*/ 0 w 64"/>
                  <a:gd name="T1" fmla="*/ 0 h 912"/>
                  <a:gd name="T2" fmla="*/ 0 w 64"/>
                  <a:gd name="T3" fmla="*/ 2147483647 h 912"/>
                  <a:gd name="T4" fmla="*/ 2147483647 w 64"/>
                  <a:gd name="T5" fmla="*/ 2147483647 h 912"/>
                  <a:gd name="T6" fmla="*/ 2147483647 w 64"/>
                  <a:gd name="T7" fmla="*/ 2147483647 h 912"/>
                  <a:gd name="T8" fmla="*/ 2147483647 w 64"/>
                  <a:gd name="T9" fmla="*/ 0 h 912"/>
                  <a:gd name="T10" fmla="*/ 2147483647 w 64"/>
                  <a:gd name="T11" fmla="*/ 0 h 912"/>
                  <a:gd name="T12" fmla="*/ 0 w 64"/>
                  <a:gd name="T13" fmla="*/ 0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912"/>
                  <a:gd name="T23" fmla="*/ 64 w 6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912">
                    <a:moveTo>
                      <a:pt x="0" y="0"/>
                    </a:moveTo>
                    <a:lnTo>
                      <a:pt x="0" y="912"/>
                    </a:lnTo>
                    <a:lnTo>
                      <a:pt x="32" y="912"/>
                    </a:lnTo>
                    <a:lnTo>
                      <a:pt x="64" y="912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11" name="Rectangle 159"/>
              <p:cNvSpPr>
                <a:spLocks noChangeArrowheads="1"/>
              </p:cNvSpPr>
              <p:nvPr/>
            </p:nvSpPr>
            <p:spPr bwMode="auto">
              <a:xfrm>
                <a:off x="2095500" y="1203325"/>
                <a:ext cx="1016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R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12" name="Rectangle 160"/>
              <p:cNvSpPr>
                <a:spLocks noChangeArrowheads="1"/>
              </p:cNvSpPr>
              <p:nvPr/>
            </p:nvSpPr>
            <p:spPr bwMode="auto">
              <a:xfrm>
                <a:off x="2197100" y="1203325"/>
                <a:ext cx="39193" cy="169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13" name="Rectangle 161"/>
              <p:cNvSpPr>
                <a:spLocks noChangeArrowheads="1"/>
              </p:cNvSpPr>
              <p:nvPr/>
            </p:nvSpPr>
            <p:spPr bwMode="auto">
              <a:xfrm>
                <a:off x="2235200" y="1203325"/>
                <a:ext cx="109726" cy="169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G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14" name="Rectangle 162"/>
              <p:cNvSpPr>
                <a:spLocks noChangeArrowheads="1"/>
              </p:cNvSpPr>
              <p:nvPr/>
            </p:nvSpPr>
            <p:spPr bwMode="auto">
              <a:xfrm>
                <a:off x="2349500" y="1203325"/>
                <a:ext cx="145969" cy="169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W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15" name="Rectangle 163"/>
              <p:cNvSpPr>
                <a:spLocks noChangeArrowheads="1"/>
              </p:cNvSpPr>
              <p:nvPr/>
            </p:nvSpPr>
            <p:spPr bwMode="auto">
              <a:xfrm>
                <a:off x="2489200" y="1203325"/>
                <a:ext cx="7778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16" name="Rectangle 164"/>
              <p:cNvSpPr>
                <a:spLocks noChangeArrowheads="1"/>
              </p:cNvSpPr>
              <p:nvPr/>
            </p:nvSpPr>
            <p:spPr bwMode="auto">
              <a:xfrm>
                <a:off x="2565400" y="1203325"/>
                <a:ext cx="7778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17" name="Line 365"/>
              <p:cNvSpPr>
                <a:spLocks noChangeShapeType="1"/>
              </p:cNvSpPr>
              <p:nvPr/>
            </p:nvSpPr>
            <p:spPr bwMode="auto">
              <a:xfrm>
                <a:off x="2333625" y="2894013"/>
                <a:ext cx="3048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18" name="Rectangle 366"/>
              <p:cNvSpPr>
                <a:spLocks noChangeArrowheads="1"/>
              </p:cNvSpPr>
              <p:nvPr/>
            </p:nvSpPr>
            <p:spPr bwMode="auto">
              <a:xfrm>
                <a:off x="2670175" y="2828925"/>
                <a:ext cx="29298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 dirty="0">
                    <a:solidFill>
                      <a:srgbClr val="FF6600"/>
                    </a:solidFill>
                  </a:rPr>
                  <a:t>GST1</a:t>
                </a:r>
              </a:p>
            </p:txBody>
          </p:sp>
          <p:sp>
            <p:nvSpPr>
              <p:cNvPr id="121619" name="Line 367"/>
              <p:cNvSpPr>
                <a:spLocks noChangeShapeType="1"/>
              </p:cNvSpPr>
              <p:nvPr/>
            </p:nvSpPr>
            <p:spPr bwMode="auto">
              <a:xfrm>
                <a:off x="2333625" y="3074988"/>
                <a:ext cx="3048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620" name="Rectangle 368"/>
              <p:cNvSpPr>
                <a:spLocks noChangeArrowheads="1"/>
              </p:cNvSpPr>
              <p:nvPr/>
            </p:nvSpPr>
            <p:spPr bwMode="auto">
              <a:xfrm>
                <a:off x="2670175" y="3009900"/>
                <a:ext cx="29298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>
                    <a:solidFill>
                      <a:srgbClr val="FF6600"/>
                    </a:solidFill>
                  </a:rPr>
                  <a:t>GST2</a:t>
                </a:r>
              </a:p>
            </p:txBody>
          </p:sp>
        </p:grpSp>
        <p:grpSp>
          <p:nvGrpSpPr>
            <p:cNvPr id="121369" name="Grouper 1132"/>
            <p:cNvGrpSpPr>
              <a:grpSpLocks/>
            </p:cNvGrpSpPr>
            <p:nvPr/>
          </p:nvGrpSpPr>
          <p:grpSpPr bwMode="auto">
            <a:xfrm>
              <a:off x="1629532" y="1143000"/>
              <a:ext cx="1448676" cy="3079030"/>
              <a:chOff x="3797300" y="1203325"/>
              <a:chExt cx="1448676" cy="3079030"/>
            </a:xfrm>
          </p:grpSpPr>
          <p:sp>
            <p:nvSpPr>
              <p:cNvPr id="121371" name="AutoShape 165"/>
              <p:cNvSpPr>
                <a:spLocks noChangeArrowheads="1"/>
              </p:cNvSpPr>
              <p:nvPr/>
            </p:nvSpPr>
            <p:spPr bwMode="auto">
              <a:xfrm>
                <a:off x="4337050" y="1504950"/>
                <a:ext cx="88900" cy="2730500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72" name="Rectangle 166"/>
              <p:cNvSpPr>
                <a:spLocks noChangeArrowheads="1"/>
              </p:cNvSpPr>
              <p:nvPr/>
            </p:nvSpPr>
            <p:spPr bwMode="auto">
              <a:xfrm>
                <a:off x="4572000" y="14859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73" name="Rectangle 167"/>
              <p:cNvSpPr>
                <a:spLocks noChangeArrowheads="1"/>
              </p:cNvSpPr>
              <p:nvPr/>
            </p:nvSpPr>
            <p:spPr bwMode="auto">
              <a:xfrm>
                <a:off x="4635500" y="14859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74" name="Rectangle 168"/>
              <p:cNvSpPr>
                <a:spLocks noChangeArrowheads="1"/>
              </p:cNvSpPr>
              <p:nvPr/>
            </p:nvSpPr>
            <p:spPr bwMode="auto">
              <a:xfrm>
                <a:off x="4699000" y="14859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75" name="Rectangle 169"/>
              <p:cNvSpPr>
                <a:spLocks noChangeArrowheads="1"/>
              </p:cNvSpPr>
              <p:nvPr/>
            </p:nvSpPr>
            <p:spPr bwMode="auto">
              <a:xfrm>
                <a:off x="4724400" y="14859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p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76" name="Rectangle 170"/>
              <p:cNvSpPr>
                <a:spLocks noChangeArrowheads="1"/>
              </p:cNvSpPr>
              <p:nvPr/>
            </p:nvSpPr>
            <p:spPr bwMode="auto">
              <a:xfrm>
                <a:off x="4775200" y="14859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77" name="Rectangle 171"/>
              <p:cNvSpPr>
                <a:spLocks noChangeArrowheads="1"/>
              </p:cNvSpPr>
              <p:nvPr/>
            </p:nvSpPr>
            <p:spPr bwMode="auto">
              <a:xfrm>
                <a:off x="4826000" y="14859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78" name="Rectangle 172"/>
              <p:cNvSpPr>
                <a:spLocks noChangeArrowheads="1"/>
              </p:cNvSpPr>
              <p:nvPr/>
            </p:nvSpPr>
            <p:spPr bwMode="auto">
              <a:xfrm>
                <a:off x="4876800" y="14859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a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79" name="Rectangle 173"/>
              <p:cNvSpPr>
                <a:spLocks noChangeArrowheads="1"/>
              </p:cNvSpPr>
              <p:nvPr/>
            </p:nvSpPr>
            <p:spPr bwMode="auto">
              <a:xfrm>
                <a:off x="4064000" y="14986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80" name="Rectangle 174"/>
              <p:cNvSpPr>
                <a:spLocks noChangeArrowheads="1"/>
              </p:cNvSpPr>
              <p:nvPr/>
            </p:nvSpPr>
            <p:spPr bwMode="auto">
              <a:xfrm>
                <a:off x="4114800" y="14986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81" name="Rectangle 175"/>
              <p:cNvSpPr>
                <a:spLocks noChangeArrowheads="1"/>
              </p:cNvSpPr>
              <p:nvPr/>
            </p:nvSpPr>
            <p:spPr bwMode="auto">
              <a:xfrm>
                <a:off x="4140200" y="14986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82" name="Line 177"/>
              <p:cNvSpPr>
                <a:spLocks noChangeShapeType="1"/>
              </p:cNvSpPr>
              <p:nvPr/>
            </p:nvSpPr>
            <p:spPr bwMode="auto">
              <a:xfrm flipH="1">
                <a:off x="4248150" y="15430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83" name="Line 178"/>
              <p:cNvSpPr>
                <a:spLocks noChangeShapeType="1"/>
              </p:cNvSpPr>
              <p:nvPr/>
            </p:nvSpPr>
            <p:spPr bwMode="auto">
              <a:xfrm flipH="1">
                <a:off x="4337050" y="15430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84" name="Line 179"/>
              <p:cNvSpPr>
                <a:spLocks noChangeShapeType="1"/>
              </p:cNvSpPr>
              <p:nvPr/>
            </p:nvSpPr>
            <p:spPr bwMode="auto">
              <a:xfrm flipH="1">
                <a:off x="4425950" y="15430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85" name="Rectangle 181"/>
              <p:cNvSpPr>
                <a:spLocks noChangeArrowheads="1"/>
              </p:cNvSpPr>
              <p:nvPr/>
            </p:nvSpPr>
            <p:spPr bwMode="auto">
              <a:xfrm>
                <a:off x="4572000" y="17145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86" name="Rectangle 182"/>
              <p:cNvSpPr>
                <a:spLocks noChangeArrowheads="1"/>
              </p:cNvSpPr>
              <p:nvPr/>
            </p:nvSpPr>
            <p:spPr bwMode="auto">
              <a:xfrm>
                <a:off x="4635500" y="1714500"/>
                <a:ext cx="8546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87" name="Rectangle 183"/>
              <p:cNvSpPr>
                <a:spLocks noChangeArrowheads="1"/>
              </p:cNvSpPr>
              <p:nvPr/>
            </p:nvSpPr>
            <p:spPr bwMode="auto">
              <a:xfrm>
                <a:off x="4711700" y="17145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88" name="Rectangle 184"/>
              <p:cNvSpPr>
                <a:spLocks noChangeArrowheads="1"/>
              </p:cNvSpPr>
              <p:nvPr/>
            </p:nvSpPr>
            <p:spPr bwMode="auto">
              <a:xfrm>
                <a:off x="4787900" y="17145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89" name="Rectangle 185"/>
              <p:cNvSpPr>
                <a:spLocks noChangeArrowheads="1"/>
              </p:cNvSpPr>
              <p:nvPr/>
            </p:nvSpPr>
            <p:spPr bwMode="auto">
              <a:xfrm>
                <a:off x="4838700" y="17145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h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90" name="Rectangle 186"/>
              <p:cNvSpPr>
                <a:spLocks noChangeArrowheads="1"/>
              </p:cNvSpPr>
              <p:nvPr/>
            </p:nvSpPr>
            <p:spPr bwMode="auto">
              <a:xfrm>
                <a:off x="4889500" y="1714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91" name="Rectangle 187"/>
              <p:cNvSpPr>
                <a:spLocks noChangeArrowheads="1"/>
              </p:cNvSpPr>
              <p:nvPr/>
            </p:nvSpPr>
            <p:spPr bwMode="auto">
              <a:xfrm>
                <a:off x="4940300" y="1714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92" name="Rectangle 188"/>
              <p:cNvSpPr>
                <a:spLocks noChangeArrowheads="1"/>
              </p:cNvSpPr>
              <p:nvPr/>
            </p:nvSpPr>
            <p:spPr bwMode="auto">
              <a:xfrm>
                <a:off x="4064000" y="17145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93" name="Rectangle 189"/>
              <p:cNvSpPr>
                <a:spLocks noChangeArrowheads="1"/>
              </p:cNvSpPr>
              <p:nvPr/>
            </p:nvSpPr>
            <p:spPr bwMode="auto">
              <a:xfrm>
                <a:off x="4114800" y="17145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94" name="Rectangle 190"/>
              <p:cNvSpPr>
                <a:spLocks noChangeArrowheads="1"/>
              </p:cNvSpPr>
              <p:nvPr/>
            </p:nvSpPr>
            <p:spPr bwMode="auto">
              <a:xfrm>
                <a:off x="4140200" y="1714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95" name="Line 191"/>
              <p:cNvSpPr>
                <a:spLocks noChangeShapeType="1"/>
              </p:cNvSpPr>
              <p:nvPr/>
            </p:nvSpPr>
            <p:spPr bwMode="auto">
              <a:xfrm flipH="1">
                <a:off x="4235450" y="1771650"/>
                <a:ext cx="127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96" name="Line 192"/>
              <p:cNvSpPr>
                <a:spLocks noChangeShapeType="1"/>
              </p:cNvSpPr>
              <p:nvPr/>
            </p:nvSpPr>
            <p:spPr bwMode="auto">
              <a:xfrm flipH="1">
                <a:off x="4248150" y="17716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97" name="Line 193"/>
              <p:cNvSpPr>
                <a:spLocks noChangeShapeType="1"/>
              </p:cNvSpPr>
              <p:nvPr/>
            </p:nvSpPr>
            <p:spPr bwMode="auto">
              <a:xfrm flipH="1">
                <a:off x="4337050" y="17716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98" name="Line 194"/>
              <p:cNvSpPr>
                <a:spLocks noChangeShapeType="1"/>
              </p:cNvSpPr>
              <p:nvPr/>
            </p:nvSpPr>
            <p:spPr bwMode="auto">
              <a:xfrm flipH="1">
                <a:off x="4425950" y="17716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99" name="Line 195"/>
              <p:cNvSpPr>
                <a:spLocks noChangeShapeType="1"/>
              </p:cNvSpPr>
              <p:nvPr/>
            </p:nvSpPr>
            <p:spPr bwMode="auto">
              <a:xfrm flipH="1">
                <a:off x="4514850" y="1771650"/>
                <a:ext cx="127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00" name="Rectangle 196"/>
              <p:cNvSpPr>
                <a:spLocks noChangeArrowheads="1"/>
              </p:cNvSpPr>
              <p:nvPr/>
            </p:nvSpPr>
            <p:spPr bwMode="auto">
              <a:xfrm>
                <a:off x="4572000" y="24638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01" name="Rectangle 197"/>
              <p:cNvSpPr>
                <a:spLocks noChangeArrowheads="1"/>
              </p:cNvSpPr>
              <p:nvPr/>
            </p:nvSpPr>
            <p:spPr bwMode="auto">
              <a:xfrm>
                <a:off x="4635500" y="246380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02" name="Rectangle 198"/>
              <p:cNvSpPr>
                <a:spLocks noChangeArrowheads="1"/>
              </p:cNvSpPr>
              <p:nvPr/>
            </p:nvSpPr>
            <p:spPr bwMode="auto">
              <a:xfrm>
                <a:off x="4699000" y="24638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03" name="Rectangle 199"/>
              <p:cNvSpPr>
                <a:spLocks noChangeArrowheads="1"/>
              </p:cNvSpPr>
              <p:nvPr/>
            </p:nvSpPr>
            <p:spPr bwMode="auto">
              <a:xfrm>
                <a:off x="4724400" y="246380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p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04" name="Rectangle 200"/>
              <p:cNvSpPr>
                <a:spLocks noChangeArrowheads="1"/>
              </p:cNvSpPr>
              <p:nvPr/>
            </p:nvSpPr>
            <p:spPr bwMode="auto">
              <a:xfrm>
                <a:off x="4775200" y="24638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05" name="Rectangle 201"/>
              <p:cNvSpPr>
                <a:spLocks noChangeArrowheads="1"/>
              </p:cNvSpPr>
              <p:nvPr/>
            </p:nvSpPr>
            <p:spPr bwMode="auto">
              <a:xfrm>
                <a:off x="4826000" y="24638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06" name="Rectangle 202"/>
              <p:cNvSpPr>
                <a:spLocks noChangeArrowheads="1"/>
              </p:cNvSpPr>
              <p:nvPr/>
            </p:nvSpPr>
            <p:spPr bwMode="auto">
              <a:xfrm>
                <a:off x="4000500" y="2476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07" name="Rectangle 203"/>
              <p:cNvSpPr>
                <a:spLocks noChangeArrowheads="1"/>
              </p:cNvSpPr>
              <p:nvPr/>
            </p:nvSpPr>
            <p:spPr bwMode="auto">
              <a:xfrm>
                <a:off x="4051300" y="2476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08" name="Rectangle 204"/>
              <p:cNvSpPr>
                <a:spLocks noChangeArrowheads="1"/>
              </p:cNvSpPr>
              <p:nvPr/>
            </p:nvSpPr>
            <p:spPr bwMode="auto">
              <a:xfrm>
                <a:off x="4102100" y="24765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09" name="Rectangle 206"/>
              <p:cNvSpPr>
                <a:spLocks noChangeArrowheads="1"/>
              </p:cNvSpPr>
              <p:nvPr/>
            </p:nvSpPr>
            <p:spPr bwMode="auto">
              <a:xfrm>
                <a:off x="4133850" y="2482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10" name="Line 208"/>
              <p:cNvSpPr>
                <a:spLocks noChangeShapeType="1"/>
              </p:cNvSpPr>
              <p:nvPr/>
            </p:nvSpPr>
            <p:spPr bwMode="auto">
              <a:xfrm flipH="1">
                <a:off x="4254500" y="25273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11" name="Line 209"/>
              <p:cNvSpPr>
                <a:spLocks noChangeShapeType="1"/>
              </p:cNvSpPr>
              <p:nvPr/>
            </p:nvSpPr>
            <p:spPr bwMode="auto">
              <a:xfrm flipH="1">
                <a:off x="4343400" y="25273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12" name="Line 210"/>
              <p:cNvSpPr>
                <a:spLocks noChangeShapeType="1"/>
              </p:cNvSpPr>
              <p:nvPr/>
            </p:nvSpPr>
            <p:spPr bwMode="auto">
              <a:xfrm flipH="1">
                <a:off x="4432300" y="25273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13" name="Rectangle 212"/>
              <p:cNvSpPr>
                <a:spLocks noChangeArrowheads="1"/>
              </p:cNvSpPr>
              <p:nvPr/>
            </p:nvSpPr>
            <p:spPr bwMode="auto">
              <a:xfrm>
                <a:off x="4578350" y="27368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14" name="Rectangle 213"/>
              <p:cNvSpPr>
                <a:spLocks noChangeArrowheads="1"/>
              </p:cNvSpPr>
              <p:nvPr/>
            </p:nvSpPr>
            <p:spPr bwMode="auto">
              <a:xfrm>
                <a:off x="4641850" y="27368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15" name="Rectangle 214"/>
              <p:cNvSpPr>
                <a:spLocks noChangeArrowheads="1"/>
              </p:cNvSpPr>
              <p:nvPr/>
            </p:nvSpPr>
            <p:spPr bwMode="auto">
              <a:xfrm>
                <a:off x="4705350" y="27368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16" name="Rectangle 215"/>
              <p:cNvSpPr>
                <a:spLocks noChangeArrowheads="1"/>
              </p:cNvSpPr>
              <p:nvPr/>
            </p:nvSpPr>
            <p:spPr bwMode="auto">
              <a:xfrm>
                <a:off x="4730750" y="27368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17" name="Rectangle 216"/>
              <p:cNvSpPr>
                <a:spLocks noChangeArrowheads="1"/>
              </p:cNvSpPr>
              <p:nvPr/>
            </p:nvSpPr>
            <p:spPr bwMode="auto">
              <a:xfrm>
                <a:off x="4781550" y="2736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18" name="Rectangle 217"/>
              <p:cNvSpPr>
                <a:spLocks noChangeArrowheads="1"/>
              </p:cNvSpPr>
              <p:nvPr/>
            </p:nvSpPr>
            <p:spPr bwMode="auto">
              <a:xfrm>
                <a:off x="4832350" y="2736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19" name="Rectangle 218"/>
              <p:cNvSpPr>
                <a:spLocks noChangeArrowheads="1"/>
              </p:cNvSpPr>
              <p:nvPr/>
            </p:nvSpPr>
            <p:spPr bwMode="auto">
              <a:xfrm>
                <a:off x="4006850" y="2736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20" name="Rectangle 219"/>
              <p:cNvSpPr>
                <a:spLocks noChangeArrowheads="1"/>
              </p:cNvSpPr>
              <p:nvPr/>
            </p:nvSpPr>
            <p:spPr bwMode="auto">
              <a:xfrm>
                <a:off x="4057650" y="27368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21" name="Rectangle 220"/>
              <p:cNvSpPr>
                <a:spLocks noChangeArrowheads="1"/>
              </p:cNvSpPr>
              <p:nvPr/>
            </p:nvSpPr>
            <p:spPr bwMode="auto">
              <a:xfrm>
                <a:off x="4108450" y="27368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22" name="Rectangle 221"/>
              <p:cNvSpPr>
                <a:spLocks noChangeArrowheads="1"/>
              </p:cNvSpPr>
              <p:nvPr/>
            </p:nvSpPr>
            <p:spPr bwMode="auto">
              <a:xfrm>
                <a:off x="4133850" y="2736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23" name="Line 223"/>
              <p:cNvSpPr>
                <a:spLocks noChangeShapeType="1"/>
              </p:cNvSpPr>
              <p:nvPr/>
            </p:nvSpPr>
            <p:spPr bwMode="auto">
              <a:xfrm flipH="1" flipV="1">
                <a:off x="4254500" y="2781300"/>
                <a:ext cx="88900" cy="76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24" name="Line 224"/>
              <p:cNvSpPr>
                <a:spLocks noChangeShapeType="1"/>
              </p:cNvSpPr>
              <p:nvPr/>
            </p:nvSpPr>
            <p:spPr bwMode="auto">
              <a:xfrm flipH="1">
                <a:off x="4343400" y="28575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25" name="Line 225"/>
              <p:cNvSpPr>
                <a:spLocks noChangeShapeType="1"/>
              </p:cNvSpPr>
              <p:nvPr/>
            </p:nvSpPr>
            <p:spPr bwMode="auto">
              <a:xfrm flipH="1">
                <a:off x="4432300" y="2781300"/>
                <a:ext cx="88900" cy="762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26" name="Rectangle 227"/>
              <p:cNvSpPr>
                <a:spLocks noChangeArrowheads="1"/>
              </p:cNvSpPr>
              <p:nvPr/>
            </p:nvSpPr>
            <p:spPr bwMode="auto">
              <a:xfrm>
                <a:off x="4578350" y="28511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27" name="Rectangle 228"/>
              <p:cNvSpPr>
                <a:spLocks noChangeArrowheads="1"/>
              </p:cNvSpPr>
              <p:nvPr/>
            </p:nvSpPr>
            <p:spPr bwMode="auto">
              <a:xfrm>
                <a:off x="4641850" y="28511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28" name="Rectangle 229"/>
              <p:cNvSpPr>
                <a:spLocks noChangeArrowheads="1"/>
              </p:cNvSpPr>
              <p:nvPr/>
            </p:nvSpPr>
            <p:spPr bwMode="auto">
              <a:xfrm>
                <a:off x="4705350" y="28511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29" name="Rectangle 230"/>
              <p:cNvSpPr>
                <a:spLocks noChangeArrowheads="1"/>
              </p:cNvSpPr>
              <p:nvPr/>
            </p:nvSpPr>
            <p:spPr bwMode="auto">
              <a:xfrm>
                <a:off x="4730750" y="28511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p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30" name="Rectangle 231"/>
              <p:cNvSpPr>
                <a:spLocks noChangeArrowheads="1"/>
              </p:cNvSpPr>
              <p:nvPr/>
            </p:nvSpPr>
            <p:spPr bwMode="auto">
              <a:xfrm>
                <a:off x="4781550" y="28511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31" name="Rectangle 232"/>
              <p:cNvSpPr>
                <a:spLocks noChangeArrowheads="1"/>
              </p:cNvSpPr>
              <p:nvPr/>
            </p:nvSpPr>
            <p:spPr bwMode="auto">
              <a:xfrm>
                <a:off x="4832350" y="28511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32" name="Rectangle 233"/>
              <p:cNvSpPr>
                <a:spLocks noChangeArrowheads="1"/>
              </p:cNvSpPr>
              <p:nvPr/>
            </p:nvSpPr>
            <p:spPr bwMode="auto">
              <a:xfrm>
                <a:off x="4006850" y="2863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33" name="Rectangle 234"/>
              <p:cNvSpPr>
                <a:spLocks noChangeArrowheads="1"/>
              </p:cNvSpPr>
              <p:nvPr/>
            </p:nvSpPr>
            <p:spPr bwMode="auto">
              <a:xfrm>
                <a:off x="4057650" y="28638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34" name="Rectangle 235"/>
              <p:cNvSpPr>
                <a:spLocks noChangeArrowheads="1"/>
              </p:cNvSpPr>
              <p:nvPr/>
            </p:nvSpPr>
            <p:spPr bwMode="auto">
              <a:xfrm>
                <a:off x="4108450" y="28638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35" name="Rectangle 236"/>
              <p:cNvSpPr>
                <a:spLocks noChangeArrowheads="1"/>
              </p:cNvSpPr>
              <p:nvPr/>
            </p:nvSpPr>
            <p:spPr bwMode="auto">
              <a:xfrm>
                <a:off x="4133850" y="28638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36" name="Line 238"/>
              <p:cNvSpPr>
                <a:spLocks noChangeShapeType="1"/>
              </p:cNvSpPr>
              <p:nvPr/>
            </p:nvSpPr>
            <p:spPr bwMode="auto">
              <a:xfrm flipH="1" flipV="1">
                <a:off x="4254500" y="2908300"/>
                <a:ext cx="88900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37" name="Line 239"/>
              <p:cNvSpPr>
                <a:spLocks noChangeShapeType="1"/>
              </p:cNvSpPr>
              <p:nvPr/>
            </p:nvSpPr>
            <p:spPr bwMode="auto">
              <a:xfrm flipH="1">
                <a:off x="4343400" y="29210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38" name="Line 240"/>
              <p:cNvSpPr>
                <a:spLocks noChangeShapeType="1"/>
              </p:cNvSpPr>
              <p:nvPr/>
            </p:nvSpPr>
            <p:spPr bwMode="auto">
              <a:xfrm flipH="1">
                <a:off x="4432300" y="2908300"/>
                <a:ext cx="88900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39" name="Rectangle 242"/>
              <p:cNvSpPr>
                <a:spLocks noChangeArrowheads="1"/>
              </p:cNvSpPr>
              <p:nvPr/>
            </p:nvSpPr>
            <p:spPr bwMode="auto">
              <a:xfrm>
                <a:off x="4578350" y="29654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40" name="Rectangle 243"/>
              <p:cNvSpPr>
                <a:spLocks noChangeArrowheads="1"/>
              </p:cNvSpPr>
              <p:nvPr/>
            </p:nvSpPr>
            <p:spPr bwMode="auto">
              <a:xfrm>
                <a:off x="4641850" y="29654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41" name="Rectangle 244"/>
              <p:cNvSpPr>
                <a:spLocks noChangeArrowheads="1"/>
              </p:cNvSpPr>
              <p:nvPr/>
            </p:nvSpPr>
            <p:spPr bwMode="auto">
              <a:xfrm>
                <a:off x="4705350" y="29654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42" name="Rectangle 245"/>
              <p:cNvSpPr>
                <a:spLocks noChangeArrowheads="1"/>
              </p:cNvSpPr>
              <p:nvPr/>
            </p:nvSpPr>
            <p:spPr bwMode="auto">
              <a:xfrm>
                <a:off x="4730750" y="2965450"/>
                <a:ext cx="91223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43" name="Rectangle 246"/>
              <p:cNvSpPr>
                <a:spLocks noChangeArrowheads="1"/>
              </p:cNvSpPr>
              <p:nvPr/>
            </p:nvSpPr>
            <p:spPr bwMode="auto">
              <a:xfrm>
                <a:off x="4819650" y="29654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44" name="Rectangle 247"/>
              <p:cNvSpPr>
                <a:spLocks noChangeArrowheads="1"/>
              </p:cNvSpPr>
              <p:nvPr/>
            </p:nvSpPr>
            <p:spPr bwMode="auto">
              <a:xfrm>
                <a:off x="4870450" y="29654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45" name="Rectangle 248"/>
              <p:cNvSpPr>
                <a:spLocks noChangeArrowheads="1"/>
              </p:cNvSpPr>
              <p:nvPr/>
            </p:nvSpPr>
            <p:spPr bwMode="auto">
              <a:xfrm>
                <a:off x="4006850" y="29781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46" name="Rectangle 249"/>
              <p:cNvSpPr>
                <a:spLocks noChangeArrowheads="1"/>
              </p:cNvSpPr>
              <p:nvPr/>
            </p:nvSpPr>
            <p:spPr bwMode="auto">
              <a:xfrm>
                <a:off x="4057650" y="29781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47" name="Rectangle 250"/>
              <p:cNvSpPr>
                <a:spLocks noChangeArrowheads="1"/>
              </p:cNvSpPr>
              <p:nvPr/>
            </p:nvSpPr>
            <p:spPr bwMode="auto">
              <a:xfrm>
                <a:off x="4108450" y="29781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48" name="Rectangle 251"/>
              <p:cNvSpPr>
                <a:spLocks noChangeArrowheads="1"/>
              </p:cNvSpPr>
              <p:nvPr/>
            </p:nvSpPr>
            <p:spPr bwMode="auto">
              <a:xfrm>
                <a:off x="4133850" y="29781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49" name="Line 253"/>
              <p:cNvSpPr>
                <a:spLocks noChangeShapeType="1"/>
              </p:cNvSpPr>
              <p:nvPr/>
            </p:nvSpPr>
            <p:spPr bwMode="auto">
              <a:xfrm flipH="1">
                <a:off x="4254500" y="2959100"/>
                <a:ext cx="8890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50" name="Line 254"/>
              <p:cNvSpPr>
                <a:spLocks noChangeShapeType="1"/>
              </p:cNvSpPr>
              <p:nvPr/>
            </p:nvSpPr>
            <p:spPr bwMode="auto">
              <a:xfrm flipH="1">
                <a:off x="4343400" y="29591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51" name="Line 255"/>
              <p:cNvSpPr>
                <a:spLocks noChangeShapeType="1"/>
              </p:cNvSpPr>
              <p:nvPr/>
            </p:nvSpPr>
            <p:spPr bwMode="auto">
              <a:xfrm flipH="1" flipV="1">
                <a:off x="4432300" y="2959100"/>
                <a:ext cx="8890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52" name="Rectangle 257"/>
              <p:cNvSpPr>
                <a:spLocks noChangeArrowheads="1"/>
              </p:cNvSpPr>
              <p:nvPr/>
            </p:nvSpPr>
            <p:spPr bwMode="auto">
              <a:xfrm>
                <a:off x="4578350" y="36258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53" name="Rectangle 258"/>
              <p:cNvSpPr>
                <a:spLocks noChangeArrowheads="1"/>
              </p:cNvSpPr>
              <p:nvPr/>
            </p:nvSpPr>
            <p:spPr bwMode="auto">
              <a:xfrm>
                <a:off x="4641850" y="36258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54" name="Rectangle 259"/>
              <p:cNvSpPr>
                <a:spLocks noChangeArrowheads="1"/>
              </p:cNvSpPr>
              <p:nvPr/>
            </p:nvSpPr>
            <p:spPr bwMode="auto">
              <a:xfrm>
                <a:off x="4705350" y="36258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55" name="Rectangle 260"/>
              <p:cNvSpPr>
                <a:spLocks noChangeArrowheads="1"/>
              </p:cNvSpPr>
              <p:nvPr/>
            </p:nvSpPr>
            <p:spPr bwMode="auto">
              <a:xfrm>
                <a:off x="4730750" y="36258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p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56" name="Rectangle 261"/>
              <p:cNvSpPr>
                <a:spLocks noChangeArrowheads="1"/>
              </p:cNvSpPr>
              <p:nvPr/>
            </p:nvSpPr>
            <p:spPr bwMode="auto">
              <a:xfrm>
                <a:off x="4781550" y="3625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57" name="Rectangle 262"/>
              <p:cNvSpPr>
                <a:spLocks noChangeArrowheads="1"/>
              </p:cNvSpPr>
              <p:nvPr/>
            </p:nvSpPr>
            <p:spPr bwMode="auto">
              <a:xfrm>
                <a:off x="4832350" y="36258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58" name="Rectangle 263"/>
              <p:cNvSpPr>
                <a:spLocks noChangeArrowheads="1"/>
              </p:cNvSpPr>
              <p:nvPr/>
            </p:nvSpPr>
            <p:spPr bwMode="auto">
              <a:xfrm>
                <a:off x="4006850" y="36385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59" name="Rectangle 264"/>
              <p:cNvSpPr>
                <a:spLocks noChangeArrowheads="1"/>
              </p:cNvSpPr>
              <p:nvPr/>
            </p:nvSpPr>
            <p:spPr bwMode="auto">
              <a:xfrm>
                <a:off x="4057650" y="36385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60" name="Rectangle 265"/>
              <p:cNvSpPr>
                <a:spLocks noChangeArrowheads="1"/>
              </p:cNvSpPr>
              <p:nvPr/>
            </p:nvSpPr>
            <p:spPr bwMode="auto">
              <a:xfrm>
                <a:off x="4108450" y="36385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61" name="Rectangle 266"/>
              <p:cNvSpPr>
                <a:spLocks noChangeArrowheads="1"/>
              </p:cNvSpPr>
              <p:nvPr/>
            </p:nvSpPr>
            <p:spPr bwMode="auto">
              <a:xfrm>
                <a:off x="4133850" y="36385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62" name="Line 268"/>
              <p:cNvSpPr>
                <a:spLocks noChangeShapeType="1"/>
              </p:cNvSpPr>
              <p:nvPr/>
            </p:nvSpPr>
            <p:spPr bwMode="auto">
              <a:xfrm flipH="1" flipV="1">
                <a:off x="4254500" y="3683000"/>
                <a:ext cx="88900" cy="25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63" name="Line 269"/>
              <p:cNvSpPr>
                <a:spLocks noChangeShapeType="1"/>
              </p:cNvSpPr>
              <p:nvPr/>
            </p:nvSpPr>
            <p:spPr bwMode="auto">
              <a:xfrm flipH="1">
                <a:off x="4343400" y="37084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64" name="Line 270"/>
              <p:cNvSpPr>
                <a:spLocks noChangeShapeType="1"/>
              </p:cNvSpPr>
              <p:nvPr/>
            </p:nvSpPr>
            <p:spPr bwMode="auto">
              <a:xfrm flipH="1">
                <a:off x="4432300" y="3683000"/>
                <a:ext cx="88900" cy="25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65" name="Rectangle 272"/>
              <p:cNvSpPr>
                <a:spLocks noChangeArrowheads="1"/>
              </p:cNvSpPr>
              <p:nvPr/>
            </p:nvSpPr>
            <p:spPr bwMode="auto">
              <a:xfrm>
                <a:off x="4578350" y="37401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66" name="Rectangle 273"/>
              <p:cNvSpPr>
                <a:spLocks noChangeArrowheads="1"/>
              </p:cNvSpPr>
              <p:nvPr/>
            </p:nvSpPr>
            <p:spPr bwMode="auto">
              <a:xfrm>
                <a:off x="4641850" y="37401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67" name="Rectangle 274"/>
              <p:cNvSpPr>
                <a:spLocks noChangeArrowheads="1"/>
              </p:cNvSpPr>
              <p:nvPr/>
            </p:nvSpPr>
            <p:spPr bwMode="auto">
              <a:xfrm>
                <a:off x="4705350" y="37401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68" name="Rectangle 275"/>
              <p:cNvSpPr>
                <a:spLocks noChangeArrowheads="1"/>
              </p:cNvSpPr>
              <p:nvPr/>
            </p:nvSpPr>
            <p:spPr bwMode="auto">
              <a:xfrm>
                <a:off x="4730750" y="37401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69" name="Rectangle 276"/>
              <p:cNvSpPr>
                <a:spLocks noChangeArrowheads="1"/>
              </p:cNvSpPr>
              <p:nvPr/>
            </p:nvSpPr>
            <p:spPr bwMode="auto">
              <a:xfrm>
                <a:off x="4781550" y="37401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70" name="Rectangle 277"/>
              <p:cNvSpPr>
                <a:spLocks noChangeArrowheads="1"/>
              </p:cNvSpPr>
              <p:nvPr/>
            </p:nvSpPr>
            <p:spPr bwMode="auto">
              <a:xfrm>
                <a:off x="4832350" y="37401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71" name="Rectangle 278"/>
              <p:cNvSpPr>
                <a:spLocks noChangeArrowheads="1"/>
              </p:cNvSpPr>
              <p:nvPr/>
            </p:nvSpPr>
            <p:spPr bwMode="auto">
              <a:xfrm>
                <a:off x="4006850" y="37528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72" name="Rectangle 279"/>
              <p:cNvSpPr>
                <a:spLocks noChangeArrowheads="1"/>
              </p:cNvSpPr>
              <p:nvPr/>
            </p:nvSpPr>
            <p:spPr bwMode="auto">
              <a:xfrm>
                <a:off x="4057650" y="3752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73" name="Rectangle 280"/>
              <p:cNvSpPr>
                <a:spLocks noChangeArrowheads="1"/>
              </p:cNvSpPr>
              <p:nvPr/>
            </p:nvSpPr>
            <p:spPr bwMode="auto">
              <a:xfrm>
                <a:off x="4108450" y="37528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74" name="Rectangle 281"/>
              <p:cNvSpPr>
                <a:spLocks noChangeArrowheads="1"/>
              </p:cNvSpPr>
              <p:nvPr/>
            </p:nvSpPr>
            <p:spPr bwMode="auto">
              <a:xfrm>
                <a:off x="4133850" y="3752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75" name="Line 283"/>
              <p:cNvSpPr>
                <a:spLocks noChangeShapeType="1"/>
              </p:cNvSpPr>
              <p:nvPr/>
            </p:nvSpPr>
            <p:spPr bwMode="auto">
              <a:xfrm flipH="1">
                <a:off x="4254500" y="3771900"/>
                <a:ext cx="88900" cy="25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76" name="Line 284"/>
              <p:cNvSpPr>
                <a:spLocks noChangeShapeType="1"/>
              </p:cNvSpPr>
              <p:nvPr/>
            </p:nvSpPr>
            <p:spPr bwMode="auto">
              <a:xfrm flipH="1">
                <a:off x="4343400" y="37719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77" name="Line 285"/>
              <p:cNvSpPr>
                <a:spLocks noChangeShapeType="1"/>
              </p:cNvSpPr>
              <p:nvPr/>
            </p:nvSpPr>
            <p:spPr bwMode="auto">
              <a:xfrm flipH="1" flipV="1">
                <a:off x="4432300" y="3771900"/>
                <a:ext cx="88900" cy="25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78" name="Rectangle 287"/>
              <p:cNvSpPr>
                <a:spLocks noChangeArrowheads="1"/>
              </p:cNvSpPr>
              <p:nvPr/>
            </p:nvSpPr>
            <p:spPr bwMode="auto">
              <a:xfrm>
                <a:off x="4578350" y="41465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79" name="Rectangle 288"/>
              <p:cNvSpPr>
                <a:spLocks noChangeArrowheads="1"/>
              </p:cNvSpPr>
              <p:nvPr/>
            </p:nvSpPr>
            <p:spPr bwMode="auto">
              <a:xfrm>
                <a:off x="4641850" y="4146550"/>
                <a:ext cx="8546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80" name="Rectangle 289"/>
              <p:cNvSpPr>
                <a:spLocks noChangeArrowheads="1"/>
              </p:cNvSpPr>
              <p:nvPr/>
            </p:nvSpPr>
            <p:spPr bwMode="auto">
              <a:xfrm>
                <a:off x="4718050" y="4146550"/>
                <a:ext cx="76945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81" name="Rectangle 290"/>
              <p:cNvSpPr>
                <a:spLocks noChangeArrowheads="1"/>
              </p:cNvSpPr>
              <p:nvPr/>
            </p:nvSpPr>
            <p:spPr bwMode="auto">
              <a:xfrm>
                <a:off x="4794250" y="41465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82" name="Rectangle 291"/>
              <p:cNvSpPr>
                <a:spLocks noChangeArrowheads="1"/>
              </p:cNvSpPr>
              <p:nvPr/>
            </p:nvSpPr>
            <p:spPr bwMode="auto">
              <a:xfrm>
                <a:off x="4845050" y="41465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b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83" name="Rectangle 292"/>
              <p:cNvSpPr>
                <a:spLocks noChangeArrowheads="1"/>
              </p:cNvSpPr>
              <p:nvPr/>
            </p:nvSpPr>
            <p:spPr bwMode="auto">
              <a:xfrm>
                <a:off x="4895850" y="41465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84" name="Rectangle 293"/>
              <p:cNvSpPr>
                <a:spLocks noChangeArrowheads="1"/>
              </p:cNvSpPr>
              <p:nvPr/>
            </p:nvSpPr>
            <p:spPr bwMode="auto">
              <a:xfrm>
                <a:off x="4006850" y="4159250"/>
                <a:ext cx="64121" cy="123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85" name="Rectangle 294"/>
              <p:cNvSpPr>
                <a:spLocks noChangeArrowheads="1"/>
              </p:cNvSpPr>
              <p:nvPr/>
            </p:nvSpPr>
            <p:spPr bwMode="auto">
              <a:xfrm>
                <a:off x="4057650" y="41592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86" name="Rectangle 295"/>
              <p:cNvSpPr>
                <a:spLocks noChangeArrowheads="1"/>
              </p:cNvSpPr>
              <p:nvPr/>
            </p:nvSpPr>
            <p:spPr bwMode="auto">
              <a:xfrm>
                <a:off x="4108450" y="41592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87" name="Rectangle 296"/>
              <p:cNvSpPr>
                <a:spLocks noChangeArrowheads="1"/>
              </p:cNvSpPr>
              <p:nvPr/>
            </p:nvSpPr>
            <p:spPr bwMode="auto">
              <a:xfrm>
                <a:off x="4133850" y="41592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88" name="Line 298"/>
              <p:cNvSpPr>
                <a:spLocks noChangeShapeType="1"/>
              </p:cNvSpPr>
              <p:nvPr/>
            </p:nvSpPr>
            <p:spPr bwMode="auto">
              <a:xfrm flipH="1">
                <a:off x="4254500" y="42037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89" name="Line 299"/>
              <p:cNvSpPr>
                <a:spLocks noChangeShapeType="1"/>
              </p:cNvSpPr>
              <p:nvPr/>
            </p:nvSpPr>
            <p:spPr bwMode="auto">
              <a:xfrm flipH="1">
                <a:off x="4343400" y="42037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90" name="Line 300"/>
              <p:cNvSpPr>
                <a:spLocks noChangeShapeType="1"/>
              </p:cNvSpPr>
              <p:nvPr/>
            </p:nvSpPr>
            <p:spPr bwMode="auto">
              <a:xfrm flipH="1">
                <a:off x="4432300" y="42037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91" name="Freeform 335"/>
              <p:cNvSpPr>
                <a:spLocks/>
              </p:cNvSpPr>
              <p:nvPr/>
            </p:nvSpPr>
            <p:spPr bwMode="auto">
              <a:xfrm>
                <a:off x="3797300" y="3517900"/>
                <a:ext cx="88900" cy="317500"/>
              </a:xfrm>
              <a:custGeom>
                <a:avLst/>
                <a:gdLst>
                  <a:gd name="T0" fmla="*/ 0 w 56"/>
                  <a:gd name="T1" fmla="*/ 0 h 200"/>
                  <a:gd name="T2" fmla="*/ 0 w 56"/>
                  <a:gd name="T3" fmla="*/ 2147483647 h 200"/>
                  <a:gd name="T4" fmla="*/ 2147483647 w 56"/>
                  <a:gd name="T5" fmla="*/ 2147483647 h 200"/>
                  <a:gd name="T6" fmla="*/ 2147483647 w 56"/>
                  <a:gd name="T7" fmla="*/ 2147483647 h 200"/>
                  <a:gd name="T8" fmla="*/ 2147483647 w 56"/>
                  <a:gd name="T9" fmla="*/ 0 h 200"/>
                  <a:gd name="T10" fmla="*/ 2147483647 w 56"/>
                  <a:gd name="T11" fmla="*/ 0 h 200"/>
                  <a:gd name="T12" fmla="*/ 0 w 56"/>
                  <a:gd name="T13" fmla="*/ 0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00"/>
                  <a:gd name="T23" fmla="*/ 56 w 56"/>
                  <a:gd name="T24" fmla="*/ 200 h 2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00">
                    <a:moveTo>
                      <a:pt x="0" y="0"/>
                    </a:moveTo>
                    <a:lnTo>
                      <a:pt x="0" y="200"/>
                    </a:lnTo>
                    <a:lnTo>
                      <a:pt x="32" y="200"/>
                    </a:lnTo>
                    <a:lnTo>
                      <a:pt x="56" y="200"/>
                    </a:lnTo>
                    <a:lnTo>
                      <a:pt x="56" y="0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92" name="Rectangle 349"/>
              <p:cNvSpPr>
                <a:spLocks noChangeArrowheads="1"/>
              </p:cNvSpPr>
              <p:nvPr/>
            </p:nvSpPr>
            <p:spPr bwMode="auto">
              <a:xfrm>
                <a:off x="4108450" y="1203325"/>
                <a:ext cx="1016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R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93" name="Rectangle 350"/>
              <p:cNvSpPr>
                <a:spLocks noChangeArrowheads="1"/>
              </p:cNvSpPr>
              <p:nvPr/>
            </p:nvSpPr>
            <p:spPr bwMode="auto">
              <a:xfrm>
                <a:off x="4210050" y="1203325"/>
                <a:ext cx="39193" cy="169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94" name="Rectangle 351"/>
              <p:cNvSpPr>
                <a:spLocks noChangeArrowheads="1"/>
              </p:cNvSpPr>
              <p:nvPr/>
            </p:nvSpPr>
            <p:spPr bwMode="auto">
              <a:xfrm>
                <a:off x="4248150" y="1203325"/>
                <a:ext cx="109726" cy="169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G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95" name="Rectangle 352"/>
              <p:cNvSpPr>
                <a:spLocks noChangeArrowheads="1"/>
              </p:cNvSpPr>
              <p:nvPr/>
            </p:nvSpPr>
            <p:spPr bwMode="auto">
              <a:xfrm>
                <a:off x="4362450" y="1203325"/>
                <a:ext cx="145969" cy="169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W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96" name="Rectangle 353"/>
              <p:cNvSpPr>
                <a:spLocks noChangeArrowheads="1"/>
              </p:cNvSpPr>
              <p:nvPr/>
            </p:nvSpPr>
            <p:spPr bwMode="auto">
              <a:xfrm>
                <a:off x="4502150" y="1203325"/>
                <a:ext cx="7778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97" name="Rectangle 354"/>
              <p:cNvSpPr>
                <a:spLocks noChangeArrowheads="1"/>
              </p:cNvSpPr>
              <p:nvPr/>
            </p:nvSpPr>
            <p:spPr bwMode="auto">
              <a:xfrm>
                <a:off x="4578350" y="1203325"/>
                <a:ext cx="7778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9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98" name="Line 372"/>
              <p:cNvSpPr>
                <a:spLocks noChangeShapeType="1"/>
              </p:cNvSpPr>
              <p:nvPr/>
            </p:nvSpPr>
            <p:spPr bwMode="auto">
              <a:xfrm>
                <a:off x="4343400" y="3527425"/>
                <a:ext cx="3048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499" name="Rectangle 373"/>
              <p:cNvSpPr>
                <a:spLocks noChangeArrowheads="1"/>
              </p:cNvSpPr>
              <p:nvPr/>
            </p:nvSpPr>
            <p:spPr bwMode="auto">
              <a:xfrm>
                <a:off x="4679950" y="3462338"/>
                <a:ext cx="521003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 dirty="0">
                    <a:solidFill>
                      <a:srgbClr val="FF6600"/>
                    </a:solidFill>
                  </a:rPr>
                  <a:t>VvWRKY3</a:t>
                </a:r>
              </a:p>
            </p:txBody>
          </p:sp>
          <p:sp>
            <p:nvSpPr>
              <p:cNvPr id="121500" name="Line 374"/>
              <p:cNvSpPr>
                <a:spLocks noChangeShapeType="1"/>
              </p:cNvSpPr>
              <p:nvPr/>
            </p:nvSpPr>
            <p:spPr bwMode="auto">
              <a:xfrm>
                <a:off x="4338638" y="3722688"/>
                <a:ext cx="3048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01" name="Rectangle 375"/>
              <p:cNvSpPr>
                <a:spLocks noChangeArrowheads="1"/>
              </p:cNvSpPr>
              <p:nvPr/>
            </p:nvSpPr>
            <p:spPr bwMode="auto">
              <a:xfrm>
                <a:off x="4953000" y="3616325"/>
                <a:ext cx="29297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 dirty="0">
                    <a:solidFill>
                      <a:srgbClr val="FF6600"/>
                    </a:solidFill>
                  </a:rPr>
                  <a:t>GST3</a:t>
                </a:r>
              </a:p>
            </p:txBody>
          </p:sp>
          <p:sp>
            <p:nvSpPr>
              <p:cNvPr id="121502" name="Line 376"/>
              <p:cNvSpPr>
                <a:spLocks noChangeShapeType="1"/>
              </p:cNvSpPr>
              <p:nvPr/>
            </p:nvSpPr>
            <p:spPr bwMode="auto">
              <a:xfrm>
                <a:off x="4338638" y="3743325"/>
                <a:ext cx="3048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503" name="Rectangle 377"/>
              <p:cNvSpPr>
                <a:spLocks noChangeArrowheads="1"/>
              </p:cNvSpPr>
              <p:nvPr/>
            </p:nvSpPr>
            <p:spPr bwMode="auto">
              <a:xfrm>
                <a:off x="4953000" y="3733800"/>
                <a:ext cx="29297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 dirty="0">
                    <a:solidFill>
                      <a:srgbClr val="FF6600"/>
                    </a:solidFill>
                  </a:rPr>
                  <a:t>GST4</a:t>
                </a:r>
              </a:p>
            </p:txBody>
          </p:sp>
        </p:grpSp>
        <p:sp>
          <p:nvSpPr>
            <p:cNvPr id="121370" name="ZoneTexte 1266"/>
            <p:cNvSpPr txBox="1">
              <a:spLocks noChangeArrowheads="1"/>
            </p:cNvSpPr>
            <p:nvPr/>
          </p:nvSpPr>
          <p:spPr bwMode="auto">
            <a:xfrm>
              <a:off x="877522" y="5257800"/>
              <a:ext cx="1415796" cy="30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 sz="1400" dirty="0">
                  <a:solidFill>
                    <a:srgbClr val="675E47"/>
                  </a:solidFill>
                </a:rPr>
                <a:t>Débourrement</a:t>
              </a:r>
            </a:p>
          </p:txBody>
        </p:sp>
      </p:grpSp>
      <p:grpSp>
        <p:nvGrpSpPr>
          <p:cNvPr id="5" name="Grouper 1798"/>
          <p:cNvGrpSpPr>
            <a:grpSpLocks/>
          </p:cNvGrpSpPr>
          <p:nvPr/>
        </p:nvGrpSpPr>
        <p:grpSpPr bwMode="auto">
          <a:xfrm>
            <a:off x="3152775" y="1143000"/>
            <a:ext cx="2944245" cy="4419600"/>
            <a:chOff x="3151990" y="1143000"/>
            <a:chExt cx="2945104" cy="4419600"/>
          </a:xfrm>
        </p:grpSpPr>
        <p:grpSp>
          <p:nvGrpSpPr>
            <p:cNvPr id="121075" name="Grouper 1267"/>
            <p:cNvGrpSpPr>
              <a:grpSpLocks/>
            </p:cNvGrpSpPr>
            <p:nvPr/>
          </p:nvGrpSpPr>
          <p:grpSpPr bwMode="auto">
            <a:xfrm>
              <a:off x="3151990" y="1143000"/>
              <a:ext cx="1632050" cy="3945811"/>
              <a:chOff x="1828800" y="1447800"/>
              <a:chExt cx="1632050" cy="3945811"/>
            </a:xfrm>
          </p:grpSpPr>
          <p:sp>
            <p:nvSpPr>
              <p:cNvPr id="121222" name="AutoShape 5"/>
              <p:cNvSpPr>
                <a:spLocks noChangeArrowheads="1"/>
              </p:cNvSpPr>
              <p:nvPr/>
            </p:nvSpPr>
            <p:spPr bwMode="auto">
              <a:xfrm>
                <a:off x="2333625" y="1771650"/>
                <a:ext cx="88900" cy="3594100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23" name="Rectangle 6"/>
              <p:cNvSpPr>
                <a:spLocks noChangeArrowheads="1"/>
              </p:cNvSpPr>
              <p:nvPr/>
            </p:nvSpPr>
            <p:spPr bwMode="auto">
              <a:xfrm>
                <a:off x="2559050" y="17526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24" name="Rectangle 7"/>
              <p:cNvSpPr>
                <a:spLocks noChangeArrowheads="1"/>
              </p:cNvSpPr>
              <p:nvPr/>
            </p:nvSpPr>
            <p:spPr bwMode="auto">
              <a:xfrm>
                <a:off x="2622550" y="17526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25" name="Rectangle 8"/>
              <p:cNvSpPr>
                <a:spLocks noChangeArrowheads="1"/>
              </p:cNvSpPr>
              <p:nvPr/>
            </p:nvSpPr>
            <p:spPr bwMode="auto">
              <a:xfrm>
                <a:off x="2686050" y="1752600"/>
                <a:ext cx="8548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26" name="Rectangle 9"/>
              <p:cNvSpPr>
                <a:spLocks noChangeArrowheads="1"/>
              </p:cNvSpPr>
              <p:nvPr/>
            </p:nvSpPr>
            <p:spPr bwMode="auto">
              <a:xfrm>
                <a:off x="2762250" y="17526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D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27" name="Rectangle 10"/>
              <p:cNvSpPr>
                <a:spLocks noChangeArrowheads="1"/>
              </p:cNvSpPr>
              <p:nvPr/>
            </p:nvSpPr>
            <p:spPr bwMode="auto">
              <a:xfrm>
                <a:off x="2838450" y="17526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28" name="Rectangle 11"/>
              <p:cNvSpPr>
                <a:spLocks noChangeArrowheads="1"/>
              </p:cNvSpPr>
              <p:nvPr/>
            </p:nvSpPr>
            <p:spPr bwMode="auto">
              <a:xfrm>
                <a:off x="2051050" y="1765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29" name="Rectangle 12"/>
              <p:cNvSpPr>
                <a:spLocks noChangeArrowheads="1"/>
              </p:cNvSpPr>
              <p:nvPr/>
            </p:nvSpPr>
            <p:spPr bwMode="auto">
              <a:xfrm>
                <a:off x="2101850" y="17653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30" name="Rectangle 13"/>
              <p:cNvSpPr>
                <a:spLocks noChangeArrowheads="1"/>
              </p:cNvSpPr>
              <p:nvPr/>
            </p:nvSpPr>
            <p:spPr bwMode="auto">
              <a:xfrm>
                <a:off x="2127250" y="1765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31" name="Line 15"/>
              <p:cNvSpPr>
                <a:spLocks noChangeShapeType="1"/>
              </p:cNvSpPr>
              <p:nvPr/>
            </p:nvSpPr>
            <p:spPr bwMode="auto">
              <a:xfrm flipH="1">
                <a:off x="2235200" y="1809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32" name="Line 16"/>
              <p:cNvSpPr>
                <a:spLocks noChangeShapeType="1"/>
              </p:cNvSpPr>
              <p:nvPr/>
            </p:nvSpPr>
            <p:spPr bwMode="auto">
              <a:xfrm flipH="1">
                <a:off x="2336800" y="1809750"/>
                <a:ext cx="762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33" name="Line 17"/>
              <p:cNvSpPr>
                <a:spLocks noChangeShapeType="1"/>
              </p:cNvSpPr>
              <p:nvPr/>
            </p:nvSpPr>
            <p:spPr bwMode="auto">
              <a:xfrm flipH="1">
                <a:off x="2413000" y="1809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34" name="Rectangle 19"/>
              <p:cNvSpPr>
                <a:spLocks noChangeArrowheads="1"/>
              </p:cNvSpPr>
              <p:nvPr/>
            </p:nvSpPr>
            <p:spPr bwMode="auto">
              <a:xfrm>
                <a:off x="2559050" y="18796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35" name="Rectangle 20"/>
              <p:cNvSpPr>
                <a:spLocks noChangeArrowheads="1"/>
              </p:cNvSpPr>
              <p:nvPr/>
            </p:nvSpPr>
            <p:spPr bwMode="auto">
              <a:xfrm>
                <a:off x="2622550" y="1879600"/>
                <a:ext cx="5131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r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36" name="Rectangle 21"/>
              <p:cNvSpPr>
                <a:spLocks noChangeArrowheads="1"/>
              </p:cNvSpPr>
              <p:nvPr/>
            </p:nvSpPr>
            <p:spPr bwMode="auto">
              <a:xfrm>
                <a:off x="2647950" y="18796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Z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37" name="Rectangle 22"/>
              <p:cNvSpPr>
                <a:spLocks noChangeArrowheads="1"/>
              </p:cNvSpPr>
              <p:nvPr/>
            </p:nvSpPr>
            <p:spPr bwMode="auto">
              <a:xfrm>
                <a:off x="2711450" y="18796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A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38" name="Rectangle 23"/>
              <p:cNvSpPr>
                <a:spLocks noChangeArrowheads="1"/>
              </p:cNvSpPr>
              <p:nvPr/>
            </p:nvSpPr>
            <p:spPr bwMode="auto">
              <a:xfrm>
                <a:off x="2774950" y="1879600"/>
                <a:ext cx="793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G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39" name="Rectangle 24"/>
              <p:cNvSpPr>
                <a:spLocks noChangeArrowheads="1"/>
              </p:cNvSpPr>
              <p:nvPr/>
            </p:nvSpPr>
            <p:spPr bwMode="auto">
              <a:xfrm>
                <a:off x="2851150" y="18796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40" name="Rectangle 25"/>
              <p:cNvSpPr>
                <a:spLocks noChangeArrowheads="1"/>
              </p:cNvSpPr>
              <p:nvPr/>
            </p:nvSpPr>
            <p:spPr bwMode="auto">
              <a:xfrm>
                <a:off x="2901950" y="18796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41" name="Rectangle 26"/>
              <p:cNvSpPr>
                <a:spLocks noChangeArrowheads="1"/>
              </p:cNvSpPr>
              <p:nvPr/>
            </p:nvSpPr>
            <p:spPr bwMode="auto">
              <a:xfrm>
                <a:off x="2051050" y="1892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42" name="Rectangle 27"/>
              <p:cNvSpPr>
                <a:spLocks noChangeArrowheads="1"/>
              </p:cNvSpPr>
              <p:nvPr/>
            </p:nvSpPr>
            <p:spPr bwMode="auto">
              <a:xfrm>
                <a:off x="2101850" y="18923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43" name="Rectangle 28"/>
              <p:cNvSpPr>
                <a:spLocks noChangeArrowheads="1"/>
              </p:cNvSpPr>
              <p:nvPr/>
            </p:nvSpPr>
            <p:spPr bwMode="auto">
              <a:xfrm>
                <a:off x="2127250" y="1892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44" name="Line 30"/>
              <p:cNvSpPr>
                <a:spLocks noChangeShapeType="1"/>
              </p:cNvSpPr>
              <p:nvPr/>
            </p:nvSpPr>
            <p:spPr bwMode="auto">
              <a:xfrm flipH="1">
                <a:off x="2235200" y="1936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45" name="Line 31"/>
              <p:cNvSpPr>
                <a:spLocks noChangeShapeType="1"/>
              </p:cNvSpPr>
              <p:nvPr/>
            </p:nvSpPr>
            <p:spPr bwMode="auto">
              <a:xfrm flipH="1">
                <a:off x="2336800" y="1936750"/>
                <a:ext cx="762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46" name="Line 32"/>
              <p:cNvSpPr>
                <a:spLocks noChangeShapeType="1"/>
              </p:cNvSpPr>
              <p:nvPr/>
            </p:nvSpPr>
            <p:spPr bwMode="auto">
              <a:xfrm flipH="1">
                <a:off x="2413000" y="1936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47" name="Rectangle 34"/>
              <p:cNvSpPr>
                <a:spLocks noChangeArrowheads="1"/>
              </p:cNvSpPr>
              <p:nvPr/>
            </p:nvSpPr>
            <p:spPr bwMode="auto">
              <a:xfrm>
                <a:off x="2559050" y="23622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48" name="Rectangle 35"/>
              <p:cNvSpPr>
                <a:spLocks noChangeArrowheads="1"/>
              </p:cNvSpPr>
              <p:nvPr/>
            </p:nvSpPr>
            <p:spPr bwMode="auto">
              <a:xfrm>
                <a:off x="2622550" y="23622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49" name="Rectangle 36"/>
              <p:cNvSpPr>
                <a:spLocks noChangeArrowheads="1"/>
              </p:cNvSpPr>
              <p:nvPr/>
            </p:nvSpPr>
            <p:spPr bwMode="auto">
              <a:xfrm>
                <a:off x="2686050" y="2362200"/>
                <a:ext cx="8548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50" name="Rectangle 37"/>
              <p:cNvSpPr>
                <a:spLocks noChangeArrowheads="1"/>
              </p:cNvSpPr>
              <p:nvPr/>
            </p:nvSpPr>
            <p:spPr bwMode="auto">
              <a:xfrm>
                <a:off x="2762250" y="23622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D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51" name="Rectangle 38"/>
              <p:cNvSpPr>
                <a:spLocks noChangeArrowheads="1"/>
              </p:cNvSpPr>
              <p:nvPr/>
            </p:nvSpPr>
            <p:spPr bwMode="auto">
              <a:xfrm>
                <a:off x="2838450" y="23622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52" name="Rectangle 39"/>
              <p:cNvSpPr>
                <a:spLocks noChangeArrowheads="1"/>
              </p:cNvSpPr>
              <p:nvPr/>
            </p:nvSpPr>
            <p:spPr bwMode="auto">
              <a:xfrm>
                <a:off x="1987550" y="23622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53" name="Rectangle 40"/>
              <p:cNvSpPr>
                <a:spLocks noChangeArrowheads="1"/>
              </p:cNvSpPr>
              <p:nvPr/>
            </p:nvSpPr>
            <p:spPr bwMode="auto">
              <a:xfrm>
                <a:off x="2038350" y="23622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54" name="Rectangle 41"/>
              <p:cNvSpPr>
                <a:spLocks noChangeArrowheads="1"/>
              </p:cNvSpPr>
              <p:nvPr/>
            </p:nvSpPr>
            <p:spPr bwMode="auto">
              <a:xfrm>
                <a:off x="2089150" y="23622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55" name="Rectangle 42"/>
              <p:cNvSpPr>
                <a:spLocks noChangeArrowheads="1"/>
              </p:cNvSpPr>
              <p:nvPr/>
            </p:nvSpPr>
            <p:spPr bwMode="auto">
              <a:xfrm>
                <a:off x="2114550" y="23622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9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56" name="Line 44"/>
              <p:cNvSpPr>
                <a:spLocks noChangeShapeType="1"/>
              </p:cNvSpPr>
              <p:nvPr/>
            </p:nvSpPr>
            <p:spPr bwMode="auto">
              <a:xfrm flipH="1">
                <a:off x="2235200" y="24193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57" name="Line 45"/>
              <p:cNvSpPr>
                <a:spLocks noChangeShapeType="1"/>
              </p:cNvSpPr>
              <p:nvPr/>
            </p:nvSpPr>
            <p:spPr bwMode="auto">
              <a:xfrm flipH="1">
                <a:off x="2336800" y="2419350"/>
                <a:ext cx="762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58" name="Line 46"/>
              <p:cNvSpPr>
                <a:spLocks noChangeShapeType="1"/>
              </p:cNvSpPr>
              <p:nvPr/>
            </p:nvSpPr>
            <p:spPr bwMode="auto">
              <a:xfrm flipH="1">
                <a:off x="2413000" y="24193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59" name="Rectangle 48"/>
              <p:cNvSpPr>
                <a:spLocks noChangeArrowheads="1"/>
              </p:cNvSpPr>
              <p:nvPr/>
            </p:nvSpPr>
            <p:spPr bwMode="auto">
              <a:xfrm>
                <a:off x="2559050" y="24765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60" name="Rectangle 49"/>
              <p:cNvSpPr>
                <a:spLocks noChangeArrowheads="1"/>
              </p:cNvSpPr>
              <p:nvPr/>
            </p:nvSpPr>
            <p:spPr bwMode="auto">
              <a:xfrm>
                <a:off x="2622550" y="2476500"/>
                <a:ext cx="8548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61" name="Rectangle 50"/>
              <p:cNvSpPr>
                <a:spLocks noChangeArrowheads="1"/>
              </p:cNvSpPr>
              <p:nvPr/>
            </p:nvSpPr>
            <p:spPr bwMode="auto">
              <a:xfrm>
                <a:off x="2698750" y="24765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62" name="Rectangle 51"/>
              <p:cNvSpPr>
                <a:spLocks noChangeArrowheads="1"/>
              </p:cNvSpPr>
              <p:nvPr/>
            </p:nvSpPr>
            <p:spPr bwMode="auto">
              <a:xfrm>
                <a:off x="2774950" y="24765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63" name="Rectangle 52"/>
              <p:cNvSpPr>
                <a:spLocks noChangeArrowheads="1"/>
              </p:cNvSpPr>
              <p:nvPr/>
            </p:nvSpPr>
            <p:spPr bwMode="auto">
              <a:xfrm>
                <a:off x="2825750" y="24765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H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64" name="Rectangle 53"/>
              <p:cNvSpPr>
                <a:spLocks noChangeArrowheads="1"/>
              </p:cNvSpPr>
              <p:nvPr/>
            </p:nvSpPr>
            <p:spPr bwMode="auto">
              <a:xfrm>
                <a:off x="2901950" y="24765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65" name="Rectangle 54"/>
              <p:cNvSpPr>
                <a:spLocks noChangeArrowheads="1"/>
              </p:cNvSpPr>
              <p:nvPr/>
            </p:nvSpPr>
            <p:spPr bwMode="auto">
              <a:xfrm>
                <a:off x="1987550" y="24892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66" name="Rectangle 55"/>
              <p:cNvSpPr>
                <a:spLocks noChangeArrowheads="1"/>
              </p:cNvSpPr>
              <p:nvPr/>
            </p:nvSpPr>
            <p:spPr bwMode="auto">
              <a:xfrm>
                <a:off x="2038350" y="24892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67" name="Rectangle 56"/>
              <p:cNvSpPr>
                <a:spLocks noChangeArrowheads="1"/>
              </p:cNvSpPr>
              <p:nvPr/>
            </p:nvSpPr>
            <p:spPr bwMode="auto">
              <a:xfrm>
                <a:off x="2089150" y="24892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68" name="Rectangle 57"/>
              <p:cNvSpPr>
                <a:spLocks noChangeArrowheads="1"/>
              </p:cNvSpPr>
              <p:nvPr/>
            </p:nvSpPr>
            <p:spPr bwMode="auto">
              <a:xfrm>
                <a:off x="2114550" y="24892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69" name="Line 59"/>
              <p:cNvSpPr>
                <a:spLocks noChangeShapeType="1"/>
              </p:cNvSpPr>
              <p:nvPr/>
            </p:nvSpPr>
            <p:spPr bwMode="auto">
              <a:xfrm flipH="1">
                <a:off x="2235200" y="2520950"/>
                <a:ext cx="88900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70" name="Line 60"/>
              <p:cNvSpPr>
                <a:spLocks noChangeShapeType="1"/>
              </p:cNvSpPr>
              <p:nvPr/>
            </p:nvSpPr>
            <p:spPr bwMode="auto">
              <a:xfrm flipH="1">
                <a:off x="2336800" y="2520950"/>
                <a:ext cx="762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71" name="Line 61"/>
              <p:cNvSpPr>
                <a:spLocks noChangeShapeType="1"/>
              </p:cNvSpPr>
              <p:nvPr/>
            </p:nvSpPr>
            <p:spPr bwMode="auto">
              <a:xfrm flipH="1" flipV="1">
                <a:off x="2413000" y="2520950"/>
                <a:ext cx="88900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72" name="Rectangle 63"/>
              <p:cNvSpPr>
                <a:spLocks noChangeArrowheads="1"/>
              </p:cNvSpPr>
              <p:nvPr/>
            </p:nvSpPr>
            <p:spPr bwMode="auto">
              <a:xfrm>
                <a:off x="2559050" y="28956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73" name="Rectangle 64"/>
              <p:cNvSpPr>
                <a:spLocks noChangeArrowheads="1"/>
              </p:cNvSpPr>
              <p:nvPr/>
            </p:nvSpPr>
            <p:spPr bwMode="auto">
              <a:xfrm>
                <a:off x="2622550" y="28956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74" name="Rectangle 65"/>
              <p:cNvSpPr>
                <a:spLocks noChangeArrowheads="1"/>
              </p:cNvSpPr>
              <p:nvPr/>
            </p:nvSpPr>
            <p:spPr bwMode="auto">
              <a:xfrm>
                <a:off x="2686050" y="28956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75" name="Rectangle 66"/>
              <p:cNvSpPr>
                <a:spLocks noChangeArrowheads="1"/>
              </p:cNvSpPr>
              <p:nvPr/>
            </p:nvSpPr>
            <p:spPr bwMode="auto">
              <a:xfrm>
                <a:off x="2711450" y="28956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76" name="Rectangle 67"/>
              <p:cNvSpPr>
                <a:spLocks noChangeArrowheads="1"/>
              </p:cNvSpPr>
              <p:nvPr/>
            </p:nvSpPr>
            <p:spPr bwMode="auto">
              <a:xfrm>
                <a:off x="2762250" y="28956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77" name="Rectangle 68"/>
              <p:cNvSpPr>
                <a:spLocks noChangeArrowheads="1"/>
              </p:cNvSpPr>
              <p:nvPr/>
            </p:nvSpPr>
            <p:spPr bwMode="auto">
              <a:xfrm>
                <a:off x="2813050" y="28956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78" name="Rectangle 69"/>
              <p:cNvSpPr>
                <a:spLocks noChangeArrowheads="1"/>
              </p:cNvSpPr>
              <p:nvPr/>
            </p:nvSpPr>
            <p:spPr bwMode="auto">
              <a:xfrm>
                <a:off x="2863850" y="28956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79" name="Rectangle 70"/>
              <p:cNvSpPr>
                <a:spLocks noChangeArrowheads="1"/>
              </p:cNvSpPr>
              <p:nvPr/>
            </p:nvSpPr>
            <p:spPr bwMode="auto">
              <a:xfrm>
                <a:off x="2889250" y="28956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80" name="Rectangle 71"/>
              <p:cNvSpPr>
                <a:spLocks noChangeArrowheads="1"/>
              </p:cNvSpPr>
              <p:nvPr/>
            </p:nvSpPr>
            <p:spPr bwMode="auto">
              <a:xfrm>
                <a:off x="1987550" y="2908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81" name="Rectangle 72"/>
              <p:cNvSpPr>
                <a:spLocks noChangeArrowheads="1"/>
              </p:cNvSpPr>
              <p:nvPr/>
            </p:nvSpPr>
            <p:spPr bwMode="auto">
              <a:xfrm>
                <a:off x="2038350" y="2908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82" name="Rectangle 73"/>
              <p:cNvSpPr>
                <a:spLocks noChangeArrowheads="1"/>
              </p:cNvSpPr>
              <p:nvPr/>
            </p:nvSpPr>
            <p:spPr bwMode="auto">
              <a:xfrm>
                <a:off x="2089150" y="29083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83" name="Rectangle 74"/>
              <p:cNvSpPr>
                <a:spLocks noChangeArrowheads="1"/>
              </p:cNvSpPr>
              <p:nvPr/>
            </p:nvSpPr>
            <p:spPr bwMode="auto">
              <a:xfrm>
                <a:off x="2114550" y="2908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84" name="Line 76"/>
              <p:cNvSpPr>
                <a:spLocks noChangeShapeType="1"/>
              </p:cNvSpPr>
              <p:nvPr/>
            </p:nvSpPr>
            <p:spPr bwMode="auto">
              <a:xfrm flipH="1">
                <a:off x="2235200" y="2952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85" name="Line 77"/>
              <p:cNvSpPr>
                <a:spLocks noChangeShapeType="1"/>
              </p:cNvSpPr>
              <p:nvPr/>
            </p:nvSpPr>
            <p:spPr bwMode="auto">
              <a:xfrm flipH="1">
                <a:off x="2336800" y="2952750"/>
                <a:ext cx="762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86" name="Line 78"/>
              <p:cNvSpPr>
                <a:spLocks noChangeShapeType="1"/>
              </p:cNvSpPr>
              <p:nvPr/>
            </p:nvSpPr>
            <p:spPr bwMode="auto">
              <a:xfrm flipH="1">
                <a:off x="2413000" y="2952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87" name="Rectangle 80"/>
              <p:cNvSpPr>
                <a:spLocks noChangeArrowheads="1"/>
              </p:cNvSpPr>
              <p:nvPr/>
            </p:nvSpPr>
            <p:spPr bwMode="auto">
              <a:xfrm>
                <a:off x="2559050" y="32893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88" name="Rectangle 81"/>
              <p:cNvSpPr>
                <a:spLocks noChangeArrowheads="1"/>
              </p:cNvSpPr>
              <p:nvPr/>
            </p:nvSpPr>
            <p:spPr bwMode="auto">
              <a:xfrm>
                <a:off x="2622550" y="3289300"/>
                <a:ext cx="8548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89" name="Rectangle 82"/>
              <p:cNvSpPr>
                <a:spLocks noChangeArrowheads="1"/>
              </p:cNvSpPr>
              <p:nvPr/>
            </p:nvSpPr>
            <p:spPr bwMode="auto">
              <a:xfrm>
                <a:off x="2698750" y="32893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90" name="Rectangle 83"/>
              <p:cNvSpPr>
                <a:spLocks noChangeArrowheads="1"/>
              </p:cNvSpPr>
              <p:nvPr/>
            </p:nvSpPr>
            <p:spPr bwMode="auto">
              <a:xfrm>
                <a:off x="2774950" y="3289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9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91" name="Rectangle 84"/>
              <p:cNvSpPr>
                <a:spLocks noChangeArrowheads="1"/>
              </p:cNvSpPr>
              <p:nvPr/>
            </p:nvSpPr>
            <p:spPr bwMode="auto">
              <a:xfrm>
                <a:off x="2825750" y="32893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a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92" name="Rectangle 85"/>
              <p:cNvSpPr>
                <a:spLocks noChangeArrowheads="1"/>
              </p:cNvSpPr>
              <p:nvPr/>
            </p:nvSpPr>
            <p:spPr bwMode="auto">
              <a:xfrm>
                <a:off x="2876550" y="3289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93" name="Rectangle 86"/>
              <p:cNvSpPr>
                <a:spLocks noChangeArrowheads="1"/>
              </p:cNvSpPr>
              <p:nvPr/>
            </p:nvSpPr>
            <p:spPr bwMode="auto">
              <a:xfrm>
                <a:off x="2927350" y="32893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94" name="Rectangle 87"/>
              <p:cNvSpPr>
                <a:spLocks noChangeArrowheads="1"/>
              </p:cNvSpPr>
              <p:nvPr/>
            </p:nvSpPr>
            <p:spPr bwMode="auto">
              <a:xfrm>
                <a:off x="2952750" y="3289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95" name="Rectangle 88"/>
              <p:cNvSpPr>
                <a:spLocks noChangeArrowheads="1"/>
              </p:cNvSpPr>
              <p:nvPr/>
            </p:nvSpPr>
            <p:spPr bwMode="auto">
              <a:xfrm>
                <a:off x="1987550" y="33020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96" name="Rectangle 89"/>
              <p:cNvSpPr>
                <a:spLocks noChangeArrowheads="1"/>
              </p:cNvSpPr>
              <p:nvPr/>
            </p:nvSpPr>
            <p:spPr bwMode="auto">
              <a:xfrm>
                <a:off x="2038350" y="33020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97" name="Rectangle 90"/>
              <p:cNvSpPr>
                <a:spLocks noChangeArrowheads="1"/>
              </p:cNvSpPr>
              <p:nvPr/>
            </p:nvSpPr>
            <p:spPr bwMode="auto">
              <a:xfrm>
                <a:off x="2089150" y="33020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98" name="Rectangle 91"/>
              <p:cNvSpPr>
                <a:spLocks noChangeArrowheads="1"/>
              </p:cNvSpPr>
              <p:nvPr/>
            </p:nvSpPr>
            <p:spPr bwMode="auto">
              <a:xfrm>
                <a:off x="2114550" y="33020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99" name="Line 93"/>
              <p:cNvSpPr>
                <a:spLocks noChangeShapeType="1"/>
              </p:cNvSpPr>
              <p:nvPr/>
            </p:nvSpPr>
            <p:spPr bwMode="auto">
              <a:xfrm flipH="1">
                <a:off x="2235200" y="33464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00" name="Line 94"/>
              <p:cNvSpPr>
                <a:spLocks noChangeShapeType="1"/>
              </p:cNvSpPr>
              <p:nvPr/>
            </p:nvSpPr>
            <p:spPr bwMode="auto">
              <a:xfrm flipH="1">
                <a:off x="2336800" y="3346450"/>
                <a:ext cx="762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01" name="Line 95"/>
              <p:cNvSpPr>
                <a:spLocks noChangeShapeType="1"/>
              </p:cNvSpPr>
              <p:nvPr/>
            </p:nvSpPr>
            <p:spPr bwMode="auto">
              <a:xfrm flipH="1">
                <a:off x="2413000" y="33464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02" name="Rectangle 97"/>
              <p:cNvSpPr>
                <a:spLocks noChangeArrowheads="1"/>
              </p:cNvSpPr>
              <p:nvPr/>
            </p:nvSpPr>
            <p:spPr bwMode="auto">
              <a:xfrm>
                <a:off x="2559050" y="3892550"/>
                <a:ext cx="452438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VMC8d11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03" name="Rectangle 104"/>
              <p:cNvSpPr>
                <a:spLocks noChangeArrowheads="1"/>
              </p:cNvSpPr>
              <p:nvPr/>
            </p:nvSpPr>
            <p:spPr bwMode="auto">
              <a:xfrm>
                <a:off x="1987550" y="39243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04" name="Rectangle 105"/>
              <p:cNvSpPr>
                <a:spLocks noChangeArrowheads="1"/>
              </p:cNvSpPr>
              <p:nvPr/>
            </p:nvSpPr>
            <p:spPr bwMode="auto">
              <a:xfrm>
                <a:off x="2038350" y="39243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05" name="Rectangle 106"/>
              <p:cNvSpPr>
                <a:spLocks noChangeArrowheads="1"/>
              </p:cNvSpPr>
              <p:nvPr/>
            </p:nvSpPr>
            <p:spPr bwMode="auto">
              <a:xfrm>
                <a:off x="2089150" y="39243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06" name="Rectangle 107"/>
              <p:cNvSpPr>
                <a:spLocks noChangeArrowheads="1"/>
              </p:cNvSpPr>
              <p:nvPr/>
            </p:nvSpPr>
            <p:spPr bwMode="auto">
              <a:xfrm>
                <a:off x="2114550" y="39243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07" name="Line 109"/>
              <p:cNvSpPr>
                <a:spLocks noChangeShapeType="1"/>
              </p:cNvSpPr>
              <p:nvPr/>
            </p:nvSpPr>
            <p:spPr bwMode="auto">
              <a:xfrm flipH="1">
                <a:off x="2235200" y="3968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08" name="Line 110"/>
              <p:cNvSpPr>
                <a:spLocks noChangeShapeType="1"/>
              </p:cNvSpPr>
              <p:nvPr/>
            </p:nvSpPr>
            <p:spPr bwMode="auto">
              <a:xfrm flipH="1">
                <a:off x="2336800" y="3968750"/>
                <a:ext cx="762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09" name="Line 111"/>
              <p:cNvSpPr>
                <a:spLocks noChangeShapeType="1"/>
              </p:cNvSpPr>
              <p:nvPr/>
            </p:nvSpPr>
            <p:spPr bwMode="auto">
              <a:xfrm flipH="1">
                <a:off x="2413000" y="39687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10" name="Rectangle 113"/>
              <p:cNvSpPr>
                <a:spLocks noChangeArrowheads="1"/>
              </p:cNvSpPr>
              <p:nvPr/>
            </p:nvSpPr>
            <p:spPr bwMode="auto">
              <a:xfrm>
                <a:off x="2559050" y="47625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11" name="Rectangle 114"/>
              <p:cNvSpPr>
                <a:spLocks noChangeArrowheads="1"/>
              </p:cNvSpPr>
              <p:nvPr/>
            </p:nvSpPr>
            <p:spPr bwMode="auto">
              <a:xfrm>
                <a:off x="2622550" y="47625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12" name="Rectangle 115"/>
              <p:cNvSpPr>
                <a:spLocks noChangeArrowheads="1"/>
              </p:cNvSpPr>
              <p:nvPr/>
            </p:nvSpPr>
            <p:spPr bwMode="auto">
              <a:xfrm>
                <a:off x="2686050" y="47625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13" name="Rectangle 116"/>
              <p:cNvSpPr>
                <a:spLocks noChangeArrowheads="1"/>
              </p:cNvSpPr>
              <p:nvPr/>
            </p:nvSpPr>
            <p:spPr bwMode="auto">
              <a:xfrm>
                <a:off x="2711450" y="47625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p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14" name="Rectangle 117"/>
              <p:cNvSpPr>
                <a:spLocks noChangeArrowheads="1"/>
              </p:cNvSpPr>
              <p:nvPr/>
            </p:nvSpPr>
            <p:spPr bwMode="auto">
              <a:xfrm>
                <a:off x="2762250" y="4762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15" name="Rectangle 118"/>
              <p:cNvSpPr>
                <a:spLocks noChangeArrowheads="1"/>
              </p:cNvSpPr>
              <p:nvPr/>
            </p:nvSpPr>
            <p:spPr bwMode="auto">
              <a:xfrm>
                <a:off x="2813050" y="47625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16" name="Rectangle 119"/>
              <p:cNvSpPr>
                <a:spLocks noChangeArrowheads="1"/>
              </p:cNvSpPr>
              <p:nvPr/>
            </p:nvSpPr>
            <p:spPr bwMode="auto">
              <a:xfrm>
                <a:off x="1987550" y="4762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17" name="Rectangle 120"/>
              <p:cNvSpPr>
                <a:spLocks noChangeArrowheads="1"/>
              </p:cNvSpPr>
              <p:nvPr/>
            </p:nvSpPr>
            <p:spPr bwMode="auto">
              <a:xfrm>
                <a:off x="2038350" y="4762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18" name="Rectangle 121"/>
              <p:cNvSpPr>
                <a:spLocks noChangeArrowheads="1"/>
              </p:cNvSpPr>
              <p:nvPr/>
            </p:nvSpPr>
            <p:spPr bwMode="auto">
              <a:xfrm>
                <a:off x="2089150" y="47625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19" name="Rectangle 122"/>
              <p:cNvSpPr>
                <a:spLocks noChangeArrowheads="1"/>
              </p:cNvSpPr>
              <p:nvPr/>
            </p:nvSpPr>
            <p:spPr bwMode="auto">
              <a:xfrm>
                <a:off x="2114550" y="4762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20" name="Line 124"/>
              <p:cNvSpPr>
                <a:spLocks noChangeShapeType="1"/>
              </p:cNvSpPr>
              <p:nvPr/>
            </p:nvSpPr>
            <p:spPr bwMode="auto">
              <a:xfrm flipH="1">
                <a:off x="2235200" y="48196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21" name="Line 125"/>
              <p:cNvSpPr>
                <a:spLocks noChangeShapeType="1"/>
              </p:cNvSpPr>
              <p:nvPr/>
            </p:nvSpPr>
            <p:spPr bwMode="auto">
              <a:xfrm flipH="1">
                <a:off x="2336800" y="4819650"/>
                <a:ext cx="762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22" name="Line 126"/>
              <p:cNvSpPr>
                <a:spLocks noChangeShapeType="1"/>
              </p:cNvSpPr>
              <p:nvPr/>
            </p:nvSpPr>
            <p:spPr bwMode="auto">
              <a:xfrm flipH="1">
                <a:off x="2413000" y="48196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23" name="Rectangle 128"/>
              <p:cNvSpPr>
                <a:spLocks noChangeArrowheads="1"/>
              </p:cNvSpPr>
              <p:nvPr/>
            </p:nvSpPr>
            <p:spPr bwMode="auto">
              <a:xfrm>
                <a:off x="2559050" y="51054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U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24" name="Rectangle 129"/>
              <p:cNvSpPr>
                <a:spLocks noChangeArrowheads="1"/>
              </p:cNvSpPr>
              <p:nvPr/>
            </p:nvSpPr>
            <p:spPr bwMode="auto">
              <a:xfrm>
                <a:off x="2635250" y="51054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D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25" name="Rectangle 130"/>
              <p:cNvSpPr>
                <a:spLocks noChangeArrowheads="1"/>
              </p:cNvSpPr>
              <p:nvPr/>
            </p:nvSpPr>
            <p:spPr bwMode="auto">
              <a:xfrm>
                <a:off x="2711450" y="51054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26" name="Rectangle 131"/>
              <p:cNvSpPr>
                <a:spLocks noChangeArrowheads="1"/>
              </p:cNvSpPr>
              <p:nvPr/>
            </p:nvSpPr>
            <p:spPr bwMode="auto">
              <a:xfrm>
                <a:off x="2774950" y="51054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27" name="Rectangle 132"/>
              <p:cNvSpPr>
                <a:spLocks noChangeArrowheads="1"/>
              </p:cNvSpPr>
              <p:nvPr/>
            </p:nvSpPr>
            <p:spPr bwMode="auto">
              <a:xfrm>
                <a:off x="2825750" y="51054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28" name="Rectangle 133"/>
              <p:cNvSpPr>
                <a:spLocks noChangeArrowheads="1"/>
              </p:cNvSpPr>
              <p:nvPr/>
            </p:nvSpPr>
            <p:spPr bwMode="auto">
              <a:xfrm>
                <a:off x="2876550" y="51054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29" name="Rectangle 134"/>
              <p:cNvSpPr>
                <a:spLocks noChangeArrowheads="1"/>
              </p:cNvSpPr>
              <p:nvPr/>
            </p:nvSpPr>
            <p:spPr bwMode="auto">
              <a:xfrm>
                <a:off x="2927350" y="51054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30" name="Rectangle 135"/>
              <p:cNvSpPr>
                <a:spLocks noChangeArrowheads="1"/>
              </p:cNvSpPr>
              <p:nvPr/>
            </p:nvSpPr>
            <p:spPr bwMode="auto">
              <a:xfrm>
                <a:off x="2952750" y="51054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31" name="Rectangle 136"/>
              <p:cNvSpPr>
                <a:spLocks noChangeArrowheads="1"/>
              </p:cNvSpPr>
              <p:nvPr/>
            </p:nvSpPr>
            <p:spPr bwMode="auto">
              <a:xfrm>
                <a:off x="1987550" y="51054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32" name="Rectangle 137"/>
              <p:cNvSpPr>
                <a:spLocks noChangeArrowheads="1"/>
              </p:cNvSpPr>
              <p:nvPr/>
            </p:nvSpPr>
            <p:spPr bwMode="auto">
              <a:xfrm>
                <a:off x="2038350" y="51054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33" name="Rectangle 138"/>
              <p:cNvSpPr>
                <a:spLocks noChangeArrowheads="1"/>
              </p:cNvSpPr>
              <p:nvPr/>
            </p:nvSpPr>
            <p:spPr bwMode="auto">
              <a:xfrm>
                <a:off x="2089150" y="51054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34" name="Rectangle 139"/>
              <p:cNvSpPr>
                <a:spLocks noChangeArrowheads="1"/>
              </p:cNvSpPr>
              <p:nvPr/>
            </p:nvSpPr>
            <p:spPr bwMode="auto">
              <a:xfrm>
                <a:off x="2114550" y="51054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35" name="Line 141"/>
              <p:cNvSpPr>
                <a:spLocks noChangeShapeType="1"/>
              </p:cNvSpPr>
              <p:nvPr/>
            </p:nvSpPr>
            <p:spPr bwMode="auto">
              <a:xfrm flipH="1">
                <a:off x="2235200" y="51498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36" name="Line 142"/>
              <p:cNvSpPr>
                <a:spLocks noChangeShapeType="1"/>
              </p:cNvSpPr>
              <p:nvPr/>
            </p:nvSpPr>
            <p:spPr bwMode="auto">
              <a:xfrm flipH="1">
                <a:off x="2336800" y="5149850"/>
                <a:ext cx="762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37" name="Line 143"/>
              <p:cNvSpPr>
                <a:spLocks noChangeShapeType="1"/>
              </p:cNvSpPr>
              <p:nvPr/>
            </p:nvSpPr>
            <p:spPr bwMode="auto">
              <a:xfrm flipH="1">
                <a:off x="2413000" y="51498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38" name="Rectangle 145"/>
              <p:cNvSpPr>
                <a:spLocks noChangeArrowheads="1"/>
              </p:cNvSpPr>
              <p:nvPr/>
            </p:nvSpPr>
            <p:spPr bwMode="auto">
              <a:xfrm>
                <a:off x="2559050" y="52705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39" name="Rectangle 146"/>
              <p:cNvSpPr>
                <a:spLocks noChangeArrowheads="1"/>
              </p:cNvSpPr>
              <p:nvPr/>
            </p:nvSpPr>
            <p:spPr bwMode="auto">
              <a:xfrm>
                <a:off x="2622550" y="527050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40" name="Rectangle 147"/>
              <p:cNvSpPr>
                <a:spLocks noChangeArrowheads="1"/>
              </p:cNvSpPr>
              <p:nvPr/>
            </p:nvSpPr>
            <p:spPr bwMode="auto">
              <a:xfrm>
                <a:off x="2686050" y="52705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41" name="Rectangle 148"/>
              <p:cNvSpPr>
                <a:spLocks noChangeArrowheads="1"/>
              </p:cNvSpPr>
              <p:nvPr/>
            </p:nvSpPr>
            <p:spPr bwMode="auto">
              <a:xfrm>
                <a:off x="2711450" y="52705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n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42" name="Rectangle 149"/>
              <p:cNvSpPr>
                <a:spLocks noChangeArrowheads="1"/>
              </p:cNvSpPr>
              <p:nvPr/>
            </p:nvSpPr>
            <p:spPr bwMode="auto">
              <a:xfrm>
                <a:off x="2762250" y="52705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43" name="Rectangle 150"/>
              <p:cNvSpPr>
                <a:spLocks noChangeArrowheads="1"/>
              </p:cNvSpPr>
              <p:nvPr/>
            </p:nvSpPr>
            <p:spPr bwMode="auto">
              <a:xfrm>
                <a:off x="2813050" y="527050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44" name="Rectangle 151"/>
              <p:cNvSpPr>
                <a:spLocks noChangeArrowheads="1"/>
              </p:cNvSpPr>
              <p:nvPr/>
            </p:nvSpPr>
            <p:spPr bwMode="auto">
              <a:xfrm>
                <a:off x="1987550" y="5270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9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45" name="Rectangle 152"/>
              <p:cNvSpPr>
                <a:spLocks noChangeArrowheads="1"/>
              </p:cNvSpPr>
              <p:nvPr/>
            </p:nvSpPr>
            <p:spPr bwMode="auto">
              <a:xfrm>
                <a:off x="2038350" y="5270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46" name="Rectangle 153"/>
              <p:cNvSpPr>
                <a:spLocks noChangeArrowheads="1"/>
              </p:cNvSpPr>
              <p:nvPr/>
            </p:nvSpPr>
            <p:spPr bwMode="auto">
              <a:xfrm>
                <a:off x="2089150" y="527050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47" name="Rectangle 154"/>
              <p:cNvSpPr>
                <a:spLocks noChangeArrowheads="1"/>
              </p:cNvSpPr>
              <p:nvPr/>
            </p:nvSpPr>
            <p:spPr bwMode="auto">
              <a:xfrm>
                <a:off x="2114550" y="527050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48" name="Line 156"/>
              <p:cNvSpPr>
                <a:spLocks noChangeShapeType="1"/>
              </p:cNvSpPr>
              <p:nvPr/>
            </p:nvSpPr>
            <p:spPr bwMode="auto">
              <a:xfrm flipH="1">
                <a:off x="2235200" y="53149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49" name="Line 157"/>
              <p:cNvSpPr>
                <a:spLocks noChangeShapeType="1"/>
              </p:cNvSpPr>
              <p:nvPr/>
            </p:nvSpPr>
            <p:spPr bwMode="auto">
              <a:xfrm flipH="1">
                <a:off x="2336800" y="5314950"/>
                <a:ext cx="762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50" name="Line 158"/>
              <p:cNvSpPr>
                <a:spLocks noChangeShapeType="1"/>
              </p:cNvSpPr>
              <p:nvPr/>
            </p:nvSpPr>
            <p:spPr bwMode="auto">
              <a:xfrm flipH="1">
                <a:off x="2413000" y="531495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398" name="Freeform 220"/>
              <p:cNvSpPr>
                <a:spLocks/>
              </p:cNvSpPr>
              <p:nvPr/>
            </p:nvSpPr>
            <p:spPr bwMode="auto">
              <a:xfrm>
                <a:off x="1828800" y="3733800"/>
                <a:ext cx="101630" cy="609600"/>
              </a:xfrm>
              <a:custGeom>
                <a:avLst/>
                <a:gdLst>
                  <a:gd name="T0" fmla="*/ 0 w 64"/>
                  <a:gd name="T1" fmla="*/ 0 h 384"/>
                  <a:gd name="T2" fmla="*/ 0 w 64"/>
                  <a:gd name="T3" fmla="*/ 967740000 h 384"/>
                  <a:gd name="T4" fmla="*/ 80645000 w 64"/>
                  <a:gd name="T5" fmla="*/ 967740000 h 384"/>
                  <a:gd name="T6" fmla="*/ 161290000 w 64"/>
                  <a:gd name="T7" fmla="*/ 967740000 h 384"/>
                  <a:gd name="T8" fmla="*/ 161290000 w 64"/>
                  <a:gd name="T9" fmla="*/ 0 h 384"/>
                  <a:gd name="T10" fmla="*/ 80645000 w 64"/>
                  <a:gd name="T11" fmla="*/ 0 h 384"/>
                  <a:gd name="T12" fmla="*/ 0 w 64"/>
                  <a:gd name="T13" fmla="*/ 0 h 3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84"/>
                  <a:gd name="T23" fmla="*/ 64 w 64"/>
                  <a:gd name="T24" fmla="*/ 384 h 3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84">
                    <a:moveTo>
                      <a:pt x="0" y="0"/>
                    </a:moveTo>
                    <a:lnTo>
                      <a:pt x="0" y="384"/>
                    </a:lnTo>
                    <a:lnTo>
                      <a:pt x="32" y="384"/>
                    </a:lnTo>
                    <a:lnTo>
                      <a:pt x="64" y="384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675E47"/>
                  </a:solidFill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21352" name="Rectangle 237"/>
              <p:cNvSpPr>
                <a:spLocks noChangeArrowheads="1"/>
              </p:cNvSpPr>
              <p:nvPr/>
            </p:nvSpPr>
            <p:spPr bwMode="auto">
              <a:xfrm>
                <a:off x="2120900" y="1447800"/>
                <a:ext cx="1016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R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53" name="Rectangle 238"/>
              <p:cNvSpPr>
                <a:spLocks noChangeArrowheads="1"/>
              </p:cNvSpPr>
              <p:nvPr/>
            </p:nvSpPr>
            <p:spPr bwMode="auto">
              <a:xfrm>
                <a:off x="2222500" y="1447800"/>
                <a:ext cx="39203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54" name="Rectangle 239"/>
              <p:cNvSpPr>
                <a:spLocks noChangeArrowheads="1"/>
              </p:cNvSpPr>
              <p:nvPr/>
            </p:nvSpPr>
            <p:spPr bwMode="auto">
              <a:xfrm>
                <a:off x="2260600" y="1447800"/>
                <a:ext cx="1097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G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55" name="Rectangle 240"/>
              <p:cNvSpPr>
                <a:spLocks noChangeArrowheads="1"/>
              </p:cNvSpPr>
              <p:nvPr/>
            </p:nvSpPr>
            <p:spPr bwMode="auto">
              <a:xfrm>
                <a:off x="2374900" y="1447800"/>
                <a:ext cx="14601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W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56" name="Rectangle 241"/>
              <p:cNvSpPr>
                <a:spLocks noChangeArrowheads="1"/>
              </p:cNvSpPr>
              <p:nvPr/>
            </p:nvSpPr>
            <p:spPr bwMode="auto">
              <a:xfrm>
                <a:off x="2514600" y="1447800"/>
                <a:ext cx="7778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57" name="Rectangle 242"/>
              <p:cNvSpPr>
                <a:spLocks noChangeArrowheads="1"/>
              </p:cNvSpPr>
              <p:nvPr/>
            </p:nvSpPr>
            <p:spPr bwMode="auto">
              <a:xfrm>
                <a:off x="2590800" y="1447800"/>
                <a:ext cx="7778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58" name="Line 543"/>
              <p:cNvSpPr>
                <a:spLocks noChangeShapeType="1"/>
              </p:cNvSpPr>
              <p:nvPr/>
            </p:nvSpPr>
            <p:spPr bwMode="auto">
              <a:xfrm>
                <a:off x="2336800" y="41148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59" name="Rectangle 544"/>
              <p:cNvSpPr>
                <a:spLocks noChangeArrowheads="1"/>
              </p:cNvSpPr>
              <p:nvPr/>
            </p:nvSpPr>
            <p:spPr bwMode="auto">
              <a:xfrm>
                <a:off x="2638425" y="4056063"/>
                <a:ext cx="47541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 dirty="0">
                    <a:solidFill>
                      <a:srgbClr val="FF6600"/>
                    </a:solidFill>
                  </a:rPr>
                  <a:t>SGR7/SR</a:t>
                </a:r>
              </a:p>
            </p:txBody>
          </p:sp>
          <p:sp>
            <p:nvSpPr>
              <p:cNvPr id="121360" name="Line 545"/>
              <p:cNvSpPr>
                <a:spLocks noChangeShapeType="1"/>
              </p:cNvSpPr>
              <p:nvPr/>
            </p:nvSpPr>
            <p:spPr bwMode="auto">
              <a:xfrm>
                <a:off x="2336800" y="426085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61" name="Line 546"/>
              <p:cNvSpPr>
                <a:spLocks noChangeShapeType="1"/>
              </p:cNvSpPr>
              <p:nvPr/>
            </p:nvSpPr>
            <p:spPr bwMode="auto">
              <a:xfrm>
                <a:off x="2330450" y="3827463"/>
                <a:ext cx="3048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62" name="Line 547"/>
              <p:cNvSpPr>
                <a:spLocks noChangeShapeType="1"/>
              </p:cNvSpPr>
              <p:nvPr/>
            </p:nvSpPr>
            <p:spPr bwMode="auto">
              <a:xfrm>
                <a:off x="2336800" y="40259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63" name="Line 548"/>
              <p:cNvSpPr>
                <a:spLocks noChangeShapeType="1"/>
              </p:cNvSpPr>
              <p:nvPr/>
            </p:nvSpPr>
            <p:spPr bwMode="auto">
              <a:xfrm>
                <a:off x="2336800" y="417195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364" name="Rectangle 549"/>
              <p:cNvSpPr>
                <a:spLocks noChangeArrowheads="1"/>
              </p:cNvSpPr>
              <p:nvPr/>
            </p:nvSpPr>
            <p:spPr bwMode="auto">
              <a:xfrm>
                <a:off x="2667000" y="4208463"/>
                <a:ext cx="42978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>
                    <a:solidFill>
                      <a:srgbClr val="FF6600"/>
                    </a:solidFill>
                  </a:rPr>
                  <a:t>LOBD39</a:t>
                </a:r>
              </a:p>
            </p:txBody>
          </p:sp>
          <p:sp>
            <p:nvSpPr>
              <p:cNvPr id="121365" name="Rectangle 550"/>
              <p:cNvSpPr>
                <a:spLocks noChangeArrowheads="1"/>
              </p:cNvSpPr>
              <p:nvPr/>
            </p:nvSpPr>
            <p:spPr bwMode="auto">
              <a:xfrm>
                <a:off x="2667000" y="3762375"/>
                <a:ext cx="276225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 dirty="0" err="1">
                    <a:solidFill>
                      <a:srgbClr val="FF6600"/>
                    </a:solidFill>
                  </a:rPr>
                  <a:t>VvFT</a:t>
                </a:r>
                <a:endParaRPr lang="fr-FR" sz="800" b="1" i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21366" name="Rectangle 551"/>
              <p:cNvSpPr>
                <a:spLocks noChangeArrowheads="1"/>
              </p:cNvSpPr>
              <p:nvPr/>
            </p:nvSpPr>
            <p:spPr bwMode="auto">
              <a:xfrm>
                <a:off x="3048000" y="3956050"/>
                <a:ext cx="17325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 dirty="0">
                    <a:solidFill>
                      <a:srgbClr val="FF6600"/>
                    </a:solidFill>
                  </a:rPr>
                  <a:t>Id1</a:t>
                </a:r>
              </a:p>
            </p:txBody>
          </p:sp>
          <p:sp>
            <p:nvSpPr>
              <p:cNvPr id="121367" name="Rectangle 552"/>
              <p:cNvSpPr>
                <a:spLocks noChangeArrowheads="1"/>
              </p:cNvSpPr>
              <p:nvPr/>
            </p:nvSpPr>
            <p:spPr bwMode="auto">
              <a:xfrm>
                <a:off x="3048000" y="4108450"/>
                <a:ext cx="41285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 dirty="0">
                    <a:solidFill>
                      <a:srgbClr val="FF6600"/>
                    </a:solidFill>
                  </a:rPr>
                  <a:t>VvSVP1</a:t>
                </a:r>
              </a:p>
            </p:txBody>
          </p:sp>
        </p:grpSp>
        <p:grpSp>
          <p:nvGrpSpPr>
            <p:cNvPr id="121076" name="Grouper 1414"/>
            <p:cNvGrpSpPr>
              <a:grpSpLocks/>
            </p:cNvGrpSpPr>
            <p:nvPr/>
          </p:nvGrpSpPr>
          <p:grpSpPr bwMode="auto">
            <a:xfrm>
              <a:off x="4857463" y="1143000"/>
              <a:ext cx="1239631" cy="2693988"/>
              <a:chOff x="4787541" y="1447800"/>
              <a:chExt cx="1239631" cy="2693988"/>
            </a:xfrm>
          </p:grpSpPr>
          <p:sp>
            <p:nvSpPr>
              <p:cNvPr id="121078" name="AutoShape 243"/>
              <p:cNvSpPr>
                <a:spLocks noChangeArrowheads="1"/>
              </p:cNvSpPr>
              <p:nvPr/>
            </p:nvSpPr>
            <p:spPr bwMode="auto">
              <a:xfrm>
                <a:off x="5259388" y="1778000"/>
                <a:ext cx="88900" cy="2336800"/>
              </a:xfrm>
              <a:prstGeom prst="roundRect">
                <a:avLst>
                  <a:gd name="adj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79" name="Rectangle 244"/>
              <p:cNvSpPr>
                <a:spLocks noChangeArrowheads="1"/>
              </p:cNvSpPr>
              <p:nvPr/>
            </p:nvSpPr>
            <p:spPr bwMode="auto">
              <a:xfrm>
                <a:off x="5492750" y="17208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80" name="Rectangle 245"/>
              <p:cNvSpPr>
                <a:spLocks noChangeArrowheads="1"/>
              </p:cNvSpPr>
              <p:nvPr/>
            </p:nvSpPr>
            <p:spPr bwMode="auto">
              <a:xfrm>
                <a:off x="5556250" y="17208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81" name="Rectangle 246"/>
              <p:cNvSpPr>
                <a:spLocks noChangeArrowheads="1"/>
              </p:cNvSpPr>
              <p:nvPr/>
            </p:nvSpPr>
            <p:spPr bwMode="auto">
              <a:xfrm>
                <a:off x="5619750" y="17208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82" name="Rectangle 247"/>
              <p:cNvSpPr>
                <a:spLocks noChangeArrowheads="1"/>
              </p:cNvSpPr>
              <p:nvPr/>
            </p:nvSpPr>
            <p:spPr bwMode="auto">
              <a:xfrm>
                <a:off x="5645150" y="17208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p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83" name="Rectangle 248"/>
              <p:cNvSpPr>
                <a:spLocks noChangeArrowheads="1"/>
              </p:cNvSpPr>
              <p:nvPr/>
            </p:nvSpPr>
            <p:spPr bwMode="auto">
              <a:xfrm>
                <a:off x="5695950" y="1720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84" name="Rectangle 249"/>
              <p:cNvSpPr>
                <a:spLocks noChangeArrowheads="1"/>
              </p:cNvSpPr>
              <p:nvPr/>
            </p:nvSpPr>
            <p:spPr bwMode="auto">
              <a:xfrm>
                <a:off x="5746750" y="17208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85" name="Rectangle 250"/>
              <p:cNvSpPr>
                <a:spLocks noChangeArrowheads="1"/>
              </p:cNvSpPr>
              <p:nvPr/>
            </p:nvSpPr>
            <p:spPr bwMode="auto">
              <a:xfrm>
                <a:off x="5797550" y="17208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_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86" name="Rectangle 251"/>
              <p:cNvSpPr>
                <a:spLocks noChangeArrowheads="1"/>
              </p:cNvSpPr>
              <p:nvPr/>
            </p:nvSpPr>
            <p:spPr bwMode="auto">
              <a:xfrm>
                <a:off x="5848350" y="1720850"/>
                <a:ext cx="793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G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87" name="Rectangle 252"/>
              <p:cNvSpPr>
                <a:spLocks noChangeArrowheads="1"/>
              </p:cNvSpPr>
              <p:nvPr/>
            </p:nvSpPr>
            <p:spPr bwMode="auto">
              <a:xfrm>
                <a:off x="5924550" y="1720850"/>
                <a:ext cx="1026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W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88" name="Rectangle 253"/>
              <p:cNvSpPr>
                <a:spLocks noChangeArrowheads="1"/>
              </p:cNvSpPr>
              <p:nvPr/>
            </p:nvSpPr>
            <p:spPr bwMode="auto">
              <a:xfrm>
                <a:off x="4984750" y="17335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89" name="Rectangle 254"/>
              <p:cNvSpPr>
                <a:spLocks noChangeArrowheads="1"/>
              </p:cNvSpPr>
              <p:nvPr/>
            </p:nvSpPr>
            <p:spPr bwMode="auto">
              <a:xfrm>
                <a:off x="5035550" y="17335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90" name="Rectangle 255"/>
              <p:cNvSpPr>
                <a:spLocks noChangeArrowheads="1"/>
              </p:cNvSpPr>
              <p:nvPr/>
            </p:nvSpPr>
            <p:spPr bwMode="auto">
              <a:xfrm>
                <a:off x="5060950" y="17335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91" name="Line 257"/>
              <p:cNvSpPr>
                <a:spLocks noChangeShapeType="1"/>
              </p:cNvSpPr>
              <p:nvPr/>
            </p:nvSpPr>
            <p:spPr bwMode="auto">
              <a:xfrm flipH="1" flipV="1">
                <a:off x="5170488" y="1778000"/>
                <a:ext cx="88900" cy="38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92" name="Line 258"/>
              <p:cNvSpPr>
                <a:spLocks noChangeShapeType="1"/>
              </p:cNvSpPr>
              <p:nvPr/>
            </p:nvSpPr>
            <p:spPr bwMode="auto">
              <a:xfrm flipH="1">
                <a:off x="5259388" y="18161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93" name="Line 259"/>
              <p:cNvSpPr>
                <a:spLocks noChangeShapeType="1"/>
              </p:cNvSpPr>
              <p:nvPr/>
            </p:nvSpPr>
            <p:spPr bwMode="auto">
              <a:xfrm flipH="1">
                <a:off x="5348288" y="1778000"/>
                <a:ext cx="88900" cy="38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94" name="Rectangle 261"/>
              <p:cNvSpPr>
                <a:spLocks noChangeArrowheads="1"/>
              </p:cNvSpPr>
              <p:nvPr/>
            </p:nvSpPr>
            <p:spPr bwMode="auto">
              <a:xfrm>
                <a:off x="5492750" y="18351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95" name="Rectangle 262"/>
              <p:cNvSpPr>
                <a:spLocks noChangeArrowheads="1"/>
              </p:cNvSpPr>
              <p:nvPr/>
            </p:nvSpPr>
            <p:spPr bwMode="auto">
              <a:xfrm>
                <a:off x="5556250" y="18351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96" name="Rectangle 263"/>
              <p:cNvSpPr>
                <a:spLocks noChangeArrowheads="1"/>
              </p:cNvSpPr>
              <p:nvPr/>
            </p:nvSpPr>
            <p:spPr bwMode="auto">
              <a:xfrm>
                <a:off x="5619750" y="18351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97" name="Rectangle 264"/>
              <p:cNvSpPr>
                <a:spLocks noChangeArrowheads="1"/>
              </p:cNvSpPr>
              <p:nvPr/>
            </p:nvSpPr>
            <p:spPr bwMode="auto">
              <a:xfrm>
                <a:off x="5645150" y="18351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p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98" name="Rectangle 265"/>
              <p:cNvSpPr>
                <a:spLocks noChangeArrowheads="1"/>
              </p:cNvSpPr>
              <p:nvPr/>
            </p:nvSpPr>
            <p:spPr bwMode="auto">
              <a:xfrm>
                <a:off x="5695950" y="18351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099" name="Rectangle 266"/>
              <p:cNvSpPr>
                <a:spLocks noChangeArrowheads="1"/>
              </p:cNvSpPr>
              <p:nvPr/>
            </p:nvSpPr>
            <p:spPr bwMode="auto">
              <a:xfrm>
                <a:off x="5746750" y="18351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00" name="Rectangle 267"/>
              <p:cNvSpPr>
                <a:spLocks noChangeArrowheads="1"/>
              </p:cNvSpPr>
              <p:nvPr/>
            </p:nvSpPr>
            <p:spPr bwMode="auto">
              <a:xfrm>
                <a:off x="5797550" y="18351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_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01" name="Rectangle 268"/>
              <p:cNvSpPr>
                <a:spLocks noChangeArrowheads="1"/>
              </p:cNvSpPr>
              <p:nvPr/>
            </p:nvSpPr>
            <p:spPr bwMode="auto">
              <a:xfrm>
                <a:off x="5848350" y="18351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R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02" name="Rectangle 269"/>
              <p:cNvSpPr>
                <a:spLocks noChangeArrowheads="1"/>
              </p:cNvSpPr>
              <p:nvPr/>
            </p:nvSpPr>
            <p:spPr bwMode="auto">
              <a:xfrm>
                <a:off x="5924550" y="18351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03" name="Rectangle 270"/>
              <p:cNvSpPr>
                <a:spLocks noChangeArrowheads="1"/>
              </p:cNvSpPr>
              <p:nvPr/>
            </p:nvSpPr>
            <p:spPr bwMode="auto">
              <a:xfrm>
                <a:off x="4984750" y="1847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04" name="Rectangle 271"/>
              <p:cNvSpPr>
                <a:spLocks noChangeArrowheads="1"/>
              </p:cNvSpPr>
              <p:nvPr/>
            </p:nvSpPr>
            <p:spPr bwMode="auto">
              <a:xfrm>
                <a:off x="5035550" y="18478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05" name="Rectangle 272"/>
              <p:cNvSpPr>
                <a:spLocks noChangeArrowheads="1"/>
              </p:cNvSpPr>
              <p:nvPr/>
            </p:nvSpPr>
            <p:spPr bwMode="auto">
              <a:xfrm>
                <a:off x="5060950" y="1847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06" name="Line 274"/>
              <p:cNvSpPr>
                <a:spLocks noChangeShapeType="1"/>
              </p:cNvSpPr>
              <p:nvPr/>
            </p:nvSpPr>
            <p:spPr bwMode="auto">
              <a:xfrm flipH="1">
                <a:off x="5170488" y="1841500"/>
                <a:ext cx="8890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07" name="Line 275"/>
              <p:cNvSpPr>
                <a:spLocks noChangeShapeType="1"/>
              </p:cNvSpPr>
              <p:nvPr/>
            </p:nvSpPr>
            <p:spPr bwMode="auto">
              <a:xfrm flipH="1">
                <a:off x="5259388" y="18415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08" name="Line 276"/>
              <p:cNvSpPr>
                <a:spLocks noChangeShapeType="1"/>
              </p:cNvSpPr>
              <p:nvPr/>
            </p:nvSpPr>
            <p:spPr bwMode="auto">
              <a:xfrm flipH="1" flipV="1">
                <a:off x="5348288" y="1841500"/>
                <a:ext cx="88900" cy="50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09" name="Rectangle 278"/>
              <p:cNvSpPr>
                <a:spLocks noChangeArrowheads="1"/>
              </p:cNvSpPr>
              <p:nvPr/>
            </p:nvSpPr>
            <p:spPr bwMode="auto">
              <a:xfrm>
                <a:off x="5492750" y="20510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10" name="Rectangle 279"/>
              <p:cNvSpPr>
                <a:spLocks noChangeArrowheads="1"/>
              </p:cNvSpPr>
              <p:nvPr/>
            </p:nvSpPr>
            <p:spPr bwMode="auto">
              <a:xfrm>
                <a:off x="5556250" y="2051050"/>
                <a:ext cx="8548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11" name="Rectangle 280"/>
              <p:cNvSpPr>
                <a:spLocks noChangeArrowheads="1"/>
              </p:cNvSpPr>
              <p:nvPr/>
            </p:nvSpPr>
            <p:spPr bwMode="auto">
              <a:xfrm>
                <a:off x="5632450" y="20510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12" name="Rectangle 281"/>
              <p:cNvSpPr>
                <a:spLocks noChangeArrowheads="1"/>
              </p:cNvSpPr>
              <p:nvPr/>
            </p:nvSpPr>
            <p:spPr bwMode="auto">
              <a:xfrm>
                <a:off x="5708650" y="20510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9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13" name="Rectangle 282"/>
              <p:cNvSpPr>
                <a:spLocks noChangeArrowheads="1"/>
              </p:cNvSpPr>
              <p:nvPr/>
            </p:nvSpPr>
            <p:spPr bwMode="auto">
              <a:xfrm>
                <a:off x="5759450" y="20510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14" name="Rectangle 283"/>
              <p:cNvSpPr>
                <a:spLocks noChangeArrowheads="1"/>
              </p:cNvSpPr>
              <p:nvPr/>
            </p:nvSpPr>
            <p:spPr bwMode="auto">
              <a:xfrm>
                <a:off x="5810250" y="20510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15" name="Rectangle 284"/>
              <p:cNvSpPr>
                <a:spLocks noChangeArrowheads="1"/>
              </p:cNvSpPr>
              <p:nvPr/>
            </p:nvSpPr>
            <p:spPr bwMode="auto">
              <a:xfrm>
                <a:off x="4984750" y="20510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16" name="Rectangle 285"/>
              <p:cNvSpPr>
                <a:spLocks noChangeArrowheads="1"/>
              </p:cNvSpPr>
              <p:nvPr/>
            </p:nvSpPr>
            <p:spPr bwMode="auto">
              <a:xfrm>
                <a:off x="5035550" y="20510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17" name="Rectangle 286"/>
              <p:cNvSpPr>
                <a:spLocks noChangeArrowheads="1"/>
              </p:cNvSpPr>
              <p:nvPr/>
            </p:nvSpPr>
            <p:spPr bwMode="auto">
              <a:xfrm>
                <a:off x="5060950" y="20510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18" name="Line 288"/>
              <p:cNvSpPr>
                <a:spLocks noChangeShapeType="1"/>
              </p:cNvSpPr>
              <p:nvPr/>
            </p:nvSpPr>
            <p:spPr bwMode="auto">
              <a:xfrm flipH="1" flipV="1">
                <a:off x="5170488" y="2095500"/>
                <a:ext cx="88900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19" name="Line 289"/>
              <p:cNvSpPr>
                <a:spLocks noChangeShapeType="1"/>
              </p:cNvSpPr>
              <p:nvPr/>
            </p:nvSpPr>
            <p:spPr bwMode="auto">
              <a:xfrm flipH="1">
                <a:off x="5259388" y="21082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20" name="Line 290"/>
              <p:cNvSpPr>
                <a:spLocks noChangeShapeType="1"/>
              </p:cNvSpPr>
              <p:nvPr/>
            </p:nvSpPr>
            <p:spPr bwMode="auto">
              <a:xfrm flipH="1">
                <a:off x="5348288" y="2095500"/>
                <a:ext cx="88900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21" name="Rectangle 292"/>
              <p:cNvSpPr>
                <a:spLocks noChangeArrowheads="1"/>
              </p:cNvSpPr>
              <p:nvPr/>
            </p:nvSpPr>
            <p:spPr bwMode="auto">
              <a:xfrm>
                <a:off x="5492750" y="21653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22" name="Rectangle 293"/>
              <p:cNvSpPr>
                <a:spLocks noChangeArrowheads="1"/>
              </p:cNvSpPr>
              <p:nvPr/>
            </p:nvSpPr>
            <p:spPr bwMode="auto">
              <a:xfrm>
                <a:off x="5556250" y="21653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23" name="Rectangle 294"/>
              <p:cNvSpPr>
                <a:spLocks noChangeArrowheads="1"/>
              </p:cNvSpPr>
              <p:nvPr/>
            </p:nvSpPr>
            <p:spPr bwMode="auto">
              <a:xfrm>
                <a:off x="5619750" y="21653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24" name="Rectangle 295"/>
              <p:cNvSpPr>
                <a:spLocks noChangeArrowheads="1"/>
              </p:cNvSpPr>
              <p:nvPr/>
            </p:nvSpPr>
            <p:spPr bwMode="auto">
              <a:xfrm>
                <a:off x="5645150" y="21653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q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25" name="Rectangle 296"/>
              <p:cNvSpPr>
                <a:spLocks noChangeArrowheads="1"/>
              </p:cNvSpPr>
              <p:nvPr/>
            </p:nvSpPr>
            <p:spPr bwMode="auto">
              <a:xfrm>
                <a:off x="5695950" y="21653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26" name="Rectangle 297"/>
              <p:cNvSpPr>
                <a:spLocks noChangeArrowheads="1"/>
              </p:cNvSpPr>
              <p:nvPr/>
            </p:nvSpPr>
            <p:spPr bwMode="auto">
              <a:xfrm>
                <a:off x="5746750" y="21653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27" name="Rectangle 298"/>
              <p:cNvSpPr>
                <a:spLocks noChangeArrowheads="1"/>
              </p:cNvSpPr>
              <p:nvPr/>
            </p:nvSpPr>
            <p:spPr bwMode="auto">
              <a:xfrm>
                <a:off x="4921250" y="21653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28" name="Rectangle 299"/>
              <p:cNvSpPr>
                <a:spLocks noChangeArrowheads="1"/>
              </p:cNvSpPr>
              <p:nvPr/>
            </p:nvSpPr>
            <p:spPr bwMode="auto">
              <a:xfrm>
                <a:off x="4972050" y="21653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29" name="Rectangle 300"/>
              <p:cNvSpPr>
                <a:spLocks noChangeArrowheads="1"/>
              </p:cNvSpPr>
              <p:nvPr/>
            </p:nvSpPr>
            <p:spPr bwMode="auto">
              <a:xfrm>
                <a:off x="5022850" y="21653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30" name="Rectangle 301"/>
              <p:cNvSpPr>
                <a:spLocks noChangeArrowheads="1"/>
              </p:cNvSpPr>
              <p:nvPr/>
            </p:nvSpPr>
            <p:spPr bwMode="auto">
              <a:xfrm>
                <a:off x="5048250" y="21653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31" name="Line 303"/>
              <p:cNvSpPr>
                <a:spLocks noChangeShapeType="1"/>
              </p:cNvSpPr>
              <p:nvPr/>
            </p:nvSpPr>
            <p:spPr bwMode="auto">
              <a:xfrm flipH="1">
                <a:off x="5170488" y="2209800"/>
                <a:ext cx="88900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32" name="Line 304"/>
              <p:cNvSpPr>
                <a:spLocks noChangeShapeType="1"/>
              </p:cNvSpPr>
              <p:nvPr/>
            </p:nvSpPr>
            <p:spPr bwMode="auto">
              <a:xfrm flipH="1">
                <a:off x="5259388" y="22098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33" name="Line 305"/>
              <p:cNvSpPr>
                <a:spLocks noChangeShapeType="1"/>
              </p:cNvSpPr>
              <p:nvPr/>
            </p:nvSpPr>
            <p:spPr bwMode="auto">
              <a:xfrm flipH="1" flipV="1">
                <a:off x="5348288" y="2209800"/>
                <a:ext cx="88900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34" name="Rectangle 307"/>
              <p:cNvSpPr>
                <a:spLocks noChangeArrowheads="1"/>
              </p:cNvSpPr>
              <p:nvPr/>
            </p:nvSpPr>
            <p:spPr bwMode="auto">
              <a:xfrm>
                <a:off x="5492750" y="24447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35" name="Rectangle 308"/>
              <p:cNvSpPr>
                <a:spLocks noChangeArrowheads="1"/>
              </p:cNvSpPr>
              <p:nvPr/>
            </p:nvSpPr>
            <p:spPr bwMode="auto">
              <a:xfrm>
                <a:off x="5556250" y="24447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36" name="Rectangle 309"/>
              <p:cNvSpPr>
                <a:spLocks noChangeArrowheads="1"/>
              </p:cNvSpPr>
              <p:nvPr/>
            </p:nvSpPr>
            <p:spPr bwMode="auto">
              <a:xfrm>
                <a:off x="5619750" y="24447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37" name="Rectangle 310"/>
              <p:cNvSpPr>
                <a:spLocks noChangeArrowheads="1"/>
              </p:cNvSpPr>
              <p:nvPr/>
            </p:nvSpPr>
            <p:spPr bwMode="auto">
              <a:xfrm>
                <a:off x="5695950" y="24447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38" name="Rectangle 311"/>
              <p:cNvSpPr>
                <a:spLocks noChangeArrowheads="1"/>
              </p:cNvSpPr>
              <p:nvPr/>
            </p:nvSpPr>
            <p:spPr bwMode="auto">
              <a:xfrm>
                <a:off x="5746750" y="24447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39" name="Rectangle 312"/>
              <p:cNvSpPr>
                <a:spLocks noChangeArrowheads="1"/>
              </p:cNvSpPr>
              <p:nvPr/>
            </p:nvSpPr>
            <p:spPr bwMode="auto">
              <a:xfrm>
                <a:off x="4921250" y="24574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40" name="Rectangle 313"/>
              <p:cNvSpPr>
                <a:spLocks noChangeArrowheads="1"/>
              </p:cNvSpPr>
              <p:nvPr/>
            </p:nvSpPr>
            <p:spPr bwMode="auto">
              <a:xfrm>
                <a:off x="4972050" y="24574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41" name="Rectangle 314"/>
              <p:cNvSpPr>
                <a:spLocks noChangeArrowheads="1"/>
              </p:cNvSpPr>
              <p:nvPr/>
            </p:nvSpPr>
            <p:spPr bwMode="auto">
              <a:xfrm>
                <a:off x="5022850" y="24574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42" name="Rectangle 315"/>
              <p:cNvSpPr>
                <a:spLocks noChangeArrowheads="1"/>
              </p:cNvSpPr>
              <p:nvPr/>
            </p:nvSpPr>
            <p:spPr bwMode="auto">
              <a:xfrm>
                <a:off x="5048250" y="24574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9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43" name="Line 317"/>
              <p:cNvSpPr>
                <a:spLocks noChangeShapeType="1"/>
              </p:cNvSpPr>
              <p:nvPr/>
            </p:nvSpPr>
            <p:spPr bwMode="auto">
              <a:xfrm flipH="1">
                <a:off x="5170488" y="25019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44" name="Line 318"/>
              <p:cNvSpPr>
                <a:spLocks noChangeShapeType="1"/>
              </p:cNvSpPr>
              <p:nvPr/>
            </p:nvSpPr>
            <p:spPr bwMode="auto">
              <a:xfrm flipH="1">
                <a:off x="5259388" y="25019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45" name="Line 319"/>
              <p:cNvSpPr>
                <a:spLocks noChangeShapeType="1"/>
              </p:cNvSpPr>
              <p:nvPr/>
            </p:nvSpPr>
            <p:spPr bwMode="auto">
              <a:xfrm flipH="1">
                <a:off x="5348288" y="25019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46" name="Rectangle 321"/>
              <p:cNvSpPr>
                <a:spLocks noChangeArrowheads="1"/>
              </p:cNvSpPr>
              <p:nvPr/>
            </p:nvSpPr>
            <p:spPr bwMode="auto">
              <a:xfrm>
                <a:off x="5492750" y="28257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47" name="Rectangle 322"/>
              <p:cNvSpPr>
                <a:spLocks noChangeArrowheads="1"/>
              </p:cNvSpPr>
              <p:nvPr/>
            </p:nvSpPr>
            <p:spPr bwMode="auto">
              <a:xfrm>
                <a:off x="5556250" y="2825750"/>
                <a:ext cx="8548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48" name="Rectangle 323"/>
              <p:cNvSpPr>
                <a:spLocks noChangeArrowheads="1"/>
              </p:cNvSpPr>
              <p:nvPr/>
            </p:nvSpPr>
            <p:spPr bwMode="auto">
              <a:xfrm>
                <a:off x="5632450" y="28257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49" name="Rectangle 324"/>
              <p:cNvSpPr>
                <a:spLocks noChangeArrowheads="1"/>
              </p:cNvSpPr>
              <p:nvPr/>
            </p:nvSpPr>
            <p:spPr bwMode="auto">
              <a:xfrm>
                <a:off x="5708650" y="28257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50" name="Rectangle 325"/>
              <p:cNvSpPr>
                <a:spLocks noChangeArrowheads="1"/>
              </p:cNvSpPr>
              <p:nvPr/>
            </p:nvSpPr>
            <p:spPr bwMode="auto">
              <a:xfrm>
                <a:off x="5759450" y="28257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c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51" name="Rectangle 326"/>
              <p:cNvSpPr>
                <a:spLocks noChangeArrowheads="1"/>
              </p:cNvSpPr>
              <p:nvPr/>
            </p:nvSpPr>
            <p:spPr bwMode="auto">
              <a:xfrm>
                <a:off x="5810250" y="28257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3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52" name="Rectangle 328"/>
              <p:cNvSpPr>
                <a:spLocks noChangeArrowheads="1"/>
              </p:cNvSpPr>
              <p:nvPr/>
            </p:nvSpPr>
            <p:spPr bwMode="auto">
              <a:xfrm>
                <a:off x="4972050" y="28257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53" name="Rectangle 329"/>
              <p:cNvSpPr>
                <a:spLocks noChangeArrowheads="1"/>
              </p:cNvSpPr>
              <p:nvPr/>
            </p:nvSpPr>
            <p:spPr bwMode="auto">
              <a:xfrm>
                <a:off x="5022850" y="28257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54" name="Rectangle 330"/>
              <p:cNvSpPr>
                <a:spLocks noChangeArrowheads="1"/>
              </p:cNvSpPr>
              <p:nvPr/>
            </p:nvSpPr>
            <p:spPr bwMode="auto">
              <a:xfrm>
                <a:off x="5048250" y="28257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7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55" name="Line 332"/>
              <p:cNvSpPr>
                <a:spLocks noChangeShapeType="1"/>
              </p:cNvSpPr>
              <p:nvPr/>
            </p:nvSpPr>
            <p:spPr bwMode="auto">
              <a:xfrm flipH="1">
                <a:off x="5170488" y="28702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56" name="Line 333"/>
              <p:cNvSpPr>
                <a:spLocks noChangeShapeType="1"/>
              </p:cNvSpPr>
              <p:nvPr/>
            </p:nvSpPr>
            <p:spPr bwMode="auto">
              <a:xfrm flipH="1">
                <a:off x="5259388" y="28702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57" name="Line 334"/>
              <p:cNvSpPr>
                <a:spLocks noChangeShapeType="1"/>
              </p:cNvSpPr>
              <p:nvPr/>
            </p:nvSpPr>
            <p:spPr bwMode="auto">
              <a:xfrm flipH="1">
                <a:off x="5348288" y="28702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58" name="Rectangle 336"/>
              <p:cNvSpPr>
                <a:spLocks noChangeArrowheads="1"/>
              </p:cNvSpPr>
              <p:nvPr/>
            </p:nvSpPr>
            <p:spPr bwMode="auto">
              <a:xfrm>
                <a:off x="5492750" y="33210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59" name="Rectangle 337"/>
              <p:cNvSpPr>
                <a:spLocks noChangeArrowheads="1"/>
              </p:cNvSpPr>
              <p:nvPr/>
            </p:nvSpPr>
            <p:spPr bwMode="auto">
              <a:xfrm>
                <a:off x="5556250" y="33210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60" name="Rectangle 338"/>
              <p:cNvSpPr>
                <a:spLocks noChangeArrowheads="1"/>
              </p:cNvSpPr>
              <p:nvPr/>
            </p:nvSpPr>
            <p:spPr bwMode="auto">
              <a:xfrm>
                <a:off x="5619750" y="3321050"/>
                <a:ext cx="8546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M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61" name="Rectangle 339"/>
              <p:cNvSpPr>
                <a:spLocks noChangeArrowheads="1"/>
              </p:cNvSpPr>
              <p:nvPr/>
            </p:nvSpPr>
            <p:spPr bwMode="auto">
              <a:xfrm>
                <a:off x="5695950" y="33210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D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62" name="Rectangle 340"/>
              <p:cNvSpPr>
                <a:spLocks noChangeArrowheads="1"/>
              </p:cNvSpPr>
              <p:nvPr/>
            </p:nvSpPr>
            <p:spPr bwMode="auto">
              <a:xfrm>
                <a:off x="5772150" y="33210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63" name="Rectangle 341"/>
              <p:cNvSpPr>
                <a:spLocks noChangeArrowheads="1"/>
              </p:cNvSpPr>
              <p:nvPr/>
            </p:nvSpPr>
            <p:spPr bwMode="auto">
              <a:xfrm>
                <a:off x="5822950" y="33210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64" name="Rectangle 343"/>
              <p:cNvSpPr>
                <a:spLocks noChangeArrowheads="1"/>
              </p:cNvSpPr>
              <p:nvPr/>
            </p:nvSpPr>
            <p:spPr bwMode="auto">
              <a:xfrm>
                <a:off x="4972050" y="33210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65" name="Rectangle 344"/>
              <p:cNvSpPr>
                <a:spLocks noChangeArrowheads="1"/>
              </p:cNvSpPr>
              <p:nvPr/>
            </p:nvSpPr>
            <p:spPr bwMode="auto">
              <a:xfrm>
                <a:off x="5022850" y="33210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66" name="Rectangle 345"/>
              <p:cNvSpPr>
                <a:spLocks noChangeArrowheads="1"/>
              </p:cNvSpPr>
              <p:nvPr/>
            </p:nvSpPr>
            <p:spPr bwMode="auto">
              <a:xfrm>
                <a:off x="5048250" y="33210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8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67" name="Line 347"/>
              <p:cNvSpPr>
                <a:spLocks noChangeShapeType="1"/>
              </p:cNvSpPr>
              <p:nvPr/>
            </p:nvSpPr>
            <p:spPr bwMode="auto">
              <a:xfrm flipH="1">
                <a:off x="5170488" y="33655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68" name="Line 348"/>
              <p:cNvSpPr>
                <a:spLocks noChangeShapeType="1"/>
              </p:cNvSpPr>
              <p:nvPr/>
            </p:nvSpPr>
            <p:spPr bwMode="auto">
              <a:xfrm flipH="1">
                <a:off x="5259388" y="33655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69" name="Line 349"/>
              <p:cNvSpPr>
                <a:spLocks noChangeShapeType="1"/>
              </p:cNvSpPr>
              <p:nvPr/>
            </p:nvSpPr>
            <p:spPr bwMode="auto">
              <a:xfrm flipH="1">
                <a:off x="5348288" y="33655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70" name="Rectangle 351"/>
              <p:cNvSpPr>
                <a:spLocks noChangeArrowheads="1"/>
              </p:cNvSpPr>
              <p:nvPr/>
            </p:nvSpPr>
            <p:spPr bwMode="auto">
              <a:xfrm>
                <a:off x="5492750" y="37655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71" name="Rectangle 352"/>
              <p:cNvSpPr>
                <a:spLocks noChangeArrowheads="1"/>
              </p:cNvSpPr>
              <p:nvPr/>
            </p:nvSpPr>
            <p:spPr bwMode="auto">
              <a:xfrm>
                <a:off x="5556250" y="37655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72" name="Rectangle 353"/>
              <p:cNvSpPr>
                <a:spLocks noChangeArrowheads="1"/>
              </p:cNvSpPr>
              <p:nvPr/>
            </p:nvSpPr>
            <p:spPr bwMode="auto">
              <a:xfrm>
                <a:off x="5619750" y="37655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73" name="Rectangle 354"/>
              <p:cNvSpPr>
                <a:spLocks noChangeArrowheads="1"/>
              </p:cNvSpPr>
              <p:nvPr/>
            </p:nvSpPr>
            <p:spPr bwMode="auto">
              <a:xfrm>
                <a:off x="5645150" y="37655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n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74" name="Rectangle 355"/>
              <p:cNvSpPr>
                <a:spLocks noChangeArrowheads="1"/>
              </p:cNvSpPr>
              <p:nvPr/>
            </p:nvSpPr>
            <p:spPr bwMode="auto">
              <a:xfrm>
                <a:off x="5695950" y="37655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75" name="Rectangle 356"/>
              <p:cNvSpPr>
                <a:spLocks noChangeArrowheads="1"/>
              </p:cNvSpPr>
              <p:nvPr/>
            </p:nvSpPr>
            <p:spPr bwMode="auto">
              <a:xfrm>
                <a:off x="5746750" y="37655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76" name="Rectangle 358"/>
              <p:cNvSpPr>
                <a:spLocks noChangeArrowheads="1"/>
              </p:cNvSpPr>
              <p:nvPr/>
            </p:nvSpPr>
            <p:spPr bwMode="auto">
              <a:xfrm>
                <a:off x="4972050" y="37655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77" name="Rectangle 359"/>
              <p:cNvSpPr>
                <a:spLocks noChangeArrowheads="1"/>
              </p:cNvSpPr>
              <p:nvPr/>
            </p:nvSpPr>
            <p:spPr bwMode="auto">
              <a:xfrm>
                <a:off x="5022850" y="37655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78" name="Rectangle 360"/>
              <p:cNvSpPr>
                <a:spLocks noChangeArrowheads="1"/>
              </p:cNvSpPr>
              <p:nvPr/>
            </p:nvSpPr>
            <p:spPr bwMode="auto">
              <a:xfrm>
                <a:off x="5048250" y="37655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79" name="Line 362"/>
              <p:cNvSpPr>
                <a:spLocks noChangeShapeType="1"/>
              </p:cNvSpPr>
              <p:nvPr/>
            </p:nvSpPr>
            <p:spPr bwMode="auto">
              <a:xfrm flipH="1" flipV="1">
                <a:off x="5170488" y="3810000"/>
                <a:ext cx="88900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80" name="Line 363"/>
              <p:cNvSpPr>
                <a:spLocks noChangeShapeType="1"/>
              </p:cNvSpPr>
              <p:nvPr/>
            </p:nvSpPr>
            <p:spPr bwMode="auto">
              <a:xfrm flipH="1">
                <a:off x="5259388" y="38227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81" name="Line 364"/>
              <p:cNvSpPr>
                <a:spLocks noChangeShapeType="1"/>
              </p:cNvSpPr>
              <p:nvPr/>
            </p:nvSpPr>
            <p:spPr bwMode="auto">
              <a:xfrm flipH="1">
                <a:off x="5348288" y="3810000"/>
                <a:ext cx="88900" cy="127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82" name="Rectangle 366"/>
              <p:cNvSpPr>
                <a:spLocks noChangeArrowheads="1"/>
              </p:cNvSpPr>
              <p:nvPr/>
            </p:nvSpPr>
            <p:spPr bwMode="auto">
              <a:xfrm>
                <a:off x="5492750" y="38798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83" name="Rectangle 367"/>
              <p:cNvSpPr>
                <a:spLocks noChangeArrowheads="1"/>
              </p:cNvSpPr>
              <p:nvPr/>
            </p:nvSpPr>
            <p:spPr bwMode="auto">
              <a:xfrm>
                <a:off x="5556250" y="38798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84" name="Rectangle 368"/>
              <p:cNvSpPr>
                <a:spLocks noChangeArrowheads="1"/>
              </p:cNvSpPr>
              <p:nvPr/>
            </p:nvSpPr>
            <p:spPr bwMode="auto">
              <a:xfrm>
                <a:off x="5619750" y="38798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85" name="Rectangle 369"/>
              <p:cNvSpPr>
                <a:spLocks noChangeArrowheads="1"/>
              </p:cNvSpPr>
              <p:nvPr/>
            </p:nvSpPr>
            <p:spPr bwMode="auto">
              <a:xfrm>
                <a:off x="5645150" y="38798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p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86" name="Rectangle 370"/>
              <p:cNvSpPr>
                <a:spLocks noChangeArrowheads="1"/>
              </p:cNvSpPr>
              <p:nvPr/>
            </p:nvSpPr>
            <p:spPr bwMode="auto">
              <a:xfrm>
                <a:off x="5695950" y="3879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2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87" name="Rectangle 371"/>
              <p:cNvSpPr>
                <a:spLocks noChangeArrowheads="1"/>
              </p:cNvSpPr>
              <p:nvPr/>
            </p:nvSpPr>
            <p:spPr bwMode="auto">
              <a:xfrm>
                <a:off x="5746750" y="38798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6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88" name="Rectangle 373"/>
              <p:cNvSpPr>
                <a:spLocks noChangeArrowheads="1"/>
              </p:cNvSpPr>
              <p:nvPr/>
            </p:nvSpPr>
            <p:spPr bwMode="auto">
              <a:xfrm>
                <a:off x="4972050" y="38925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89" name="Rectangle 374"/>
              <p:cNvSpPr>
                <a:spLocks noChangeArrowheads="1"/>
              </p:cNvSpPr>
              <p:nvPr/>
            </p:nvSpPr>
            <p:spPr bwMode="auto">
              <a:xfrm>
                <a:off x="5022850" y="38925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90" name="Rectangle 375"/>
              <p:cNvSpPr>
                <a:spLocks noChangeArrowheads="1"/>
              </p:cNvSpPr>
              <p:nvPr/>
            </p:nvSpPr>
            <p:spPr bwMode="auto">
              <a:xfrm>
                <a:off x="5048250" y="38925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5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91" name="Line 377"/>
              <p:cNvSpPr>
                <a:spLocks noChangeShapeType="1"/>
              </p:cNvSpPr>
              <p:nvPr/>
            </p:nvSpPr>
            <p:spPr bwMode="auto">
              <a:xfrm flipH="1">
                <a:off x="5170488" y="39370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92" name="Line 378"/>
              <p:cNvSpPr>
                <a:spLocks noChangeShapeType="1"/>
              </p:cNvSpPr>
              <p:nvPr/>
            </p:nvSpPr>
            <p:spPr bwMode="auto">
              <a:xfrm flipH="1">
                <a:off x="5259388" y="39370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93" name="Line 379"/>
              <p:cNvSpPr>
                <a:spLocks noChangeShapeType="1"/>
              </p:cNvSpPr>
              <p:nvPr/>
            </p:nvSpPr>
            <p:spPr bwMode="auto">
              <a:xfrm flipH="1">
                <a:off x="5348288" y="39370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94" name="Rectangle 381"/>
              <p:cNvSpPr>
                <a:spLocks noChangeArrowheads="1"/>
              </p:cNvSpPr>
              <p:nvPr/>
            </p:nvSpPr>
            <p:spPr bwMode="auto">
              <a:xfrm>
                <a:off x="5492750" y="40068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95" name="Rectangle 382"/>
              <p:cNvSpPr>
                <a:spLocks noChangeArrowheads="1"/>
              </p:cNvSpPr>
              <p:nvPr/>
            </p:nvSpPr>
            <p:spPr bwMode="auto">
              <a:xfrm>
                <a:off x="5556250" y="4006850"/>
                <a:ext cx="7696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V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96" name="Rectangle 383"/>
              <p:cNvSpPr>
                <a:spLocks noChangeArrowheads="1"/>
              </p:cNvSpPr>
              <p:nvPr/>
            </p:nvSpPr>
            <p:spPr bwMode="auto">
              <a:xfrm>
                <a:off x="5619750" y="40068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97" name="Rectangle 384"/>
              <p:cNvSpPr>
                <a:spLocks noChangeArrowheads="1"/>
              </p:cNvSpPr>
              <p:nvPr/>
            </p:nvSpPr>
            <p:spPr bwMode="auto">
              <a:xfrm>
                <a:off x="5645150" y="40068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n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98" name="Rectangle 385"/>
              <p:cNvSpPr>
                <a:spLocks noChangeArrowheads="1"/>
              </p:cNvSpPr>
              <p:nvPr/>
            </p:nvSpPr>
            <p:spPr bwMode="auto">
              <a:xfrm>
                <a:off x="5695950" y="40068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9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199" name="Rectangle 386"/>
              <p:cNvSpPr>
                <a:spLocks noChangeArrowheads="1"/>
              </p:cNvSpPr>
              <p:nvPr/>
            </p:nvSpPr>
            <p:spPr bwMode="auto">
              <a:xfrm>
                <a:off x="5746750" y="4006850"/>
                <a:ext cx="6413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00" name="Rectangle 388"/>
              <p:cNvSpPr>
                <a:spLocks noChangeArrowheads="1"/>
              </p:cNvSpPr>
              <p:nvPr/>
            </p:nvSpPr>
            <p:spPr bwMode="auto">
              <a:xfrm>
                <a:off x="4972050" y="40195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9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01" name="Rectangle 389"/>
              <p:cNvSpPr>
                <a:spLocks noChangeArrowheads="1"/>
              </p:cNvSpPr>
              <p:nvPr/>
            </p:nvSpPr>
            <p:spPr bwMode="auto">
              <a:xfrm>
                <a:off x="5022850" y="4019550"/>
                <a:ext cx="2857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.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02" name="Rectangle 390"/>
              <p:cNvSpPr>
                <a:spLocks noChangeArrowheads="1"/>
              </p:cNvSpPr>
              <p:nvPr/>
            </p:nvSpPr>
            <p:spPr bwMode="auto">
              <a:xfrm>
                <a:off x="5048250" y="4019550"/>
                <a:ext cx="571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>
                    <a:solidFill>
                      <a:srgbClr val="675E47"/>
                    </a:solidFill>
                  </a:rPr>
                  <a:t>0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03" name="Line 392"/>
              <p:cNvSpPr>
                <a:spLocks noChangeShapeType="1"/>
              </p:cNvSpPr>
              <p:nvPr/>
            </p:nvSpPr>
            <p:spPr bwMode="auto">
              <a:xfrm flipH="1">
                <a:off x="5170488" y="40640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04" name="Line 393"/>
              <p:cNvSpPr>
                <a:spLocks noChangeShapeType="1"/>
              </p:cNvSpPr>
              <p:nvPr/>
            </p:nvSpPr>
            <p:spPr bwMode="auto">
              <a:xfrm flipH="1">
                <a:off x="5259388" y="40640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05" name="Line 394"/>
              <p:cNvSpPr>
                <a:spLocks noChangeShapeType="1"/>
              </p:cNvSpPr>
              <p:nvPr/>
            </p:nvSpPr>
            <p:spPr bwMode="auto">
              <a:xfrm flipH="1">
                <a:off x="5348288" y="4064000"/>
                <a:ext cx="88900" cy="15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544" name="Freeform 475"/>
              <p:cNvSpPr>
                <a:spLocks/>
              </p:cNvSpPr>
              <p:nvPr/>
            </p:nvSpPr>
            <p:spPr bwMode="auto">
              <a:xfrm>
                <a:off x="4787541" y="3200400"/>
                <a:ext cx="88926" cy="457200"/>
              </a:xfrm>
              <a:custGeom>
                <a:avLst/>
                <a:gdLst>
                  <a:gd name="T0" fmla="*/ 0 w 56"/>
                  <a:gd name="T1" fmla="*/ 0 h 288"/>
                  <a:gd name="T2" fmla="*/ 0 w 56"/>
                  <a:gd name="T3" fmla="*/ 288 h 288"/>
                  <a:gd name="T4" fmla="*/ 24 w 56"/>
                  <a:gd name="T5" fmla="*/ 288 h 288"/>
                  <a:gd name="T6" fmla="*/ 56 w 56"/>
                  <a:gd name="T7" fmla="*/ 288 h 288"/>
                  <a:gd name="T8" fmla="*/ 56 w 56"/>
                  <a:gd name="T9" fmla="*/ 0 h 288"/>
                  <a:gd name="T10" fmla="*/ 24 w 56"/>
                  <a:gd name="T11" fmla="*/ 0 h 288"/>
                  <a:gd name="T12" fmla="*/ 0 w 56"/>
                  <a:gd name="T13" fmla="*/ 0 h 2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"/>
                  <a:gd name="T22" fmla="*/ 0 h 288"/>
                  <a:gd name="T23" fmla="*/ 56 w 56"/>
                  <a:gd name="T24" fmla="*/ 288 h 2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" h="288">
                    <a:moveTo>
                      <a:pt x="0" y="0"/>
                    </a:moveTo>
                    <a:lnTo>
                      <a:pt x="0" y="288"/>
                    </a:lnTo>
                    <a:lnTo>
                      <a:pt x="24" y="288"/>
                    </a:lnTo>
                    <a:lnTo>
                      <a:pt x="56" y="288"/>
                    </a:lnTo>
                    <a:lnTo>
                      <a:pt x="56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675E47"/>
                  </a:solidFill>
                  <a:latin typeface="Arial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121207" name="Rectangle 492"/>
              <p:cNvSpPr>
                <a:spLocks noChangeArrowheads="1"/>
              </p:cNvSpPr>
              <p:nvPr/>
            </p:nvSpPr>
            <p:spPr bwMode="auto">
              <a:xfrm>
                <a:off x="5018088" y="1447800"/>
                <a:ext cx="101600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R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08" name="Rectangle 493"/>
              <p:cNvSpPr>
                <a:spLocks noChangeArrowheads="1"/>
              </p:cNvSpPr>
              <p:nvPr/>
            </p:nvSpPr>
            <p:spPr bwMode="auto">
              <a:xfrm>
                <a:off x="5119688" y="1447800"/>
                <a:ext cx="39203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I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09" name="Rectangle 494"/>
              <p:cNvSpPr>
                <a:spLocks noChangeArrowheads="1"/>
              </p:cNvSpPr>
              <p:nvPr/>
            </p:nvSpPr>
            <p:spPr bwMode="auto">
              <a:xfrm>
                <a:off x="5157788" y="1447800"/>
                <a:ext cx="10975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G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10" name="Rectangle 495"/>
              <p:cNvSpPr>
                <a:spLocks noChangeArrowheads="1"/>
              </p:cNvSpPr>
              <p:nvPr/>
            </p:nvSpPr>
            <p:spPr bwMode="auto">
              <a:xfrm>
                <a:off x="5272088" y="1447800"/>
                <a:ext cx="14601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W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11" name="Rectangle 496"/>
              <p:cNvSpPr>
                <a:spLocks noChangeArrowheads="1"/>
              </p:cNvSpPr>
              <p:nvPr/>
            </p:nvSpPr>
            <p:spPr bwMode="auto">
              <a:xfrm>
                <a:off x="5411788" y="1447800"/>
                <a:ext cx="77787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1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12" name="Rectangle 497"/>
              <p:cNvSpPr>
                <a:spLocks noChangeArrowheads="1"/>
              </p:cNvSpPr>
              <p:nvPr/>
            </p:nvSpPr>
            <p:spPr bwMode="auto">
              <a:xfrm>
                <a:off x="5487988" y="1447800"/>
                <a:ext cx="77787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675E47"/>
                    </a:solidFill>
                  </a:rPr>
                  <a:t>4</a:t>
                </a:r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13" name="Line 554"/>
              <p:cNvSpPr>
                <a:spLocks noChangeShapeType="1"/>
              </p:cNvSpPr>
              <p:nvPr/>
            </p:nvSpPr>
            <p:spPr bwMode="auto">
              <a:xfrm>
                <a:off x="5419725" y="1808163"/>
                <a:ext cx="0" cy="1800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14" name="Line 556"/>
              <p:cNvSpPr>
                <a:spLocks noChangeShapeType="1"/>
              </p:cNvSpPr>
              <p:nvPr/>
            </p:nvSpPr>
            <p:spPr bwMode="auto">
              <a:xfrm>
                <a:off x="5256213" y="3181350"/>
                <a:ext cx="3048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15" name="Rectangle 557"/>
              <p:cNvSpPr>
                <a:spLocks noChangeArrowheads="1"/>
              </p:cNvSpPr>
              <p:nvPr/>
            </p:nvSpPr>
            <p:spPr bwMode="auto">
              <a:xfrm>
                <a:off x="5562600" y="3052763"/>
                <a:ext cx="44491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 dirty="0" err="1">
                    <a:solidFill>
                      <a:srgbClr val="FF6600"/>
                    </a:solidFill>
                  </a:rPr>
                  <a:t>VvFUL</a:t>
                </a:r>
                <a:r>
                  <a:rPr lang="fr-FR" sz="800" b="1" i="1" dirty="0">
                    <a:solidFill>
                      <a:srgbClr val="FF6600"/>
                    </a:solidFill>
                  </a:rPr>
                  <a:t>-L</a:t>
                </a:r>
              </a:p>
            </p:txBody>
          </p:sp>
          <p:sp>
            <p:nvSpPr>
              <p:cNvPr id="121216" name="Line 558"/>
              <p:cNvSpPr>
                <a:spLocks noChangeShapeType="1"/>
              </p:cNvSpPr>
              <p:nvPr/>
            </p:nvSpPr>
            <p:spPr bwMode="auto">
              <a:xfrm>
                <a:off x="5256213" y="3206750"/>
                <a:ext cx="3048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17" name="Rectangle 559"/>
              <p:cNvSpPr>
                <a:spLocks noChangeArrowheads="1"/>
              </p:cNvSpPr>
              <p:nvPr/>
            </p:nvSpPr>
            <p:spPr bwMode="auto">
              <a:xfrm>
                <a:off x="5562600" y="3176588"/>
                <a:ext cx="41285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>
                    <a:solidFill>
                      <a:srgbClr val="FF6600"/>
                    </a:solidFill>
                  </a:rPr>
                  <a:t>VvSEP1</a:t>
                </a:r>
              </a:p>
            </p:txBody>
          </p:sp>
          <p:sp>
            <p:nvSpPr>
              <p:cNvPr id="121218" name="Line 560"/>
              <p:cNvSpPr>
                <a:spLocks noChangeShapeType="1"/>
              </p:cNvSpPr>
              <p:nvPr/>
            </p:nvSpPr>
            <p:spPr bwMode="auto">
              <a:xfrm>
                <a:off x="5253038" y="3514725"/>
                <a:ext cx="3048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19" name="Rectangle 561"/>
              <p:cNvSpPr>
                <a:spLocks noChangeArrowheads="1"/>
              </p:cNvSpPr>
              <p:nvPr/>
            </p:nvSpPr>
            <p:spPr bwMode="auto">
              <a:xfrm>
                <a:off x="5562600" y="3429000"/>
                <a:ext cx="42412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>
                    <a:solidFill>
                      <a:srgbClr val="FF6600"/>
                    </a:solidFill>
                  </a:rPr>
                  <a:t>VvCOL2</a:t>
                </a:r>
              </a:p>
            </p:txBody>
          </p:sp>
          <p:sp>
            <p:nvSpPr>
              <p:cNvPr id="121220" name="Line 562"/>
              <p:cNvSpPr>
                <a:spLocks noChangeShapeType="1"/>
              </p:cNvSpPr>
              <p:nvPr/>
            </p:nvSpPr>
            <p:spPr bwMode="auto">
              <a:xfrm>
                <a:off x="5257800" y="3605213"/>
                <a:ext cx="30480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>
                  <a:solidFill>
                    <a:srgbClr val="675E47"/>
                  </a:solidFill>
                </a:endParaRPr>
              </a:p>
            </p:txBody>
          </p:sp>
          <p:sp>
            <p:nvSpPr>
              <p:cNvPr id="121221" name="Rectangle 563"/>
              <p:cNvSpPr>
                <a:spLocks noChangeArrowheads="1"/>
              </p:cNvSpPr>
              <p:nvPr/>
            </p:nvSpPr>
            <p:spPr bwMode="auto">
              <a:xfrm>
                <a:off x="5562600" y="3573463"/>
                <a:ext cx="406989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sz="800" b="1" i="1">
                    <a:solidFill>
                      <a:srgbClr val="FF6600"/>
                    </a:solidFill>
                  </a:rPr>
                  <a:t>VvFLC2</a:t>
                </a:r>
              </a:p>
            </p:txBody>
          </p:sp>
        </p:grpSp>
        <p:sp>
          <p:nvSpPr>
            <p:cNvPr id="121077" name="ZoneTexte 1795"/>
            <p:cNvSpPr txBox="1">
              <a:spLocks noChangeArrowheads="1"/>
            </p:cNvSpPr>
            <p:nvPr/>
          </p:nvSpPr>
          <p:spPr bwMode="auto">
            <a:xfrm>
              <a:off x="4038600" y="5254823"/>
              <a:ext cx="992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 sz="1400">
                  <a:solidFill>
                    <a:srgbClr val="675E47"/>
                  </a:solidFill>
                </a:rPr>
                <a:t>Floraison</a:t>
              </a:r>
            </a:p>
          </p:txBody>
        </p:sp>
      </p:grpSp>
      <p:grpSp>
        <p:nvGrpSpPr>
          <p:cNvPr id="3" name="Grouper 2"/>
          <p:cNvGrpSpPr/>
          <p:nvPr/>
        </p:nvGrpSpPr>
        <p:grpSpPr>
          <a:xfrm>
            <a:off x="4860032" y="1143000"/>
            <a:ext cx="4047431" cy="4913863"/>
            <a:chOff x="4860032" y="1143000"/>
            <a:chExt cx="4047431" cy="4913863"/>
          </a:xfrm>
        </p:grpSpPr>
        <p:sp>
          <p:nvSpPr>
            <p:cNvPr id="120834" name="ZoneTexte 1013"/>
            <p:cNvSpPr txBox="1">
              <a:spLocks noChangeArrowheads="1"/>
            </p:cNvSpPr>
            <p:nvPr/>
          </p:nvSpPr>
          <p:spPr bwMode="auto">
            <a:xfrm>
              <a:off x="4860032" y="5779864"/>
              <a:ext cx="37609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fr-FR" sz="1200" b="0" dirty="0">
                  <a:solidFill>
                    <a:srgbClr val="675E47"/>
                  </a:solidFill>
                </a:rPr>
                <a:t>Duchêne </a:t>
              </a:r>
              <a:r>
                <a:rPr lang="fr-FR" sz="1200" b="0" i="1" dirty="0">
                  <a:solidFill>
                    <a:srgbClr val="675E47"/>
                  </a:solidFill>
                </a:rPr>
                <a:t>et al</a:t>
              </a:r>
              <a:r>
                <a:rPr lang="fr-FR" sz="1200" b="0" dirty="0">
                  <a:solidFill>
                    <a:srgbClr val="675E47"/>
                  </a:solidFill>
                </a:rPr>
                <a:t>, 2012,Theor </a:t>
              </a:r>
              <a:r>
                <a:rPr lang="fr-FR" sz="1200" b="0" dirty="0" err="1">
                  <a:solidFill>
                    <a:srgbClr val="675E47"/>
                  </a:solidFill>
                </a:rPr>
                <a:t>Appl</a:t>
              </a:r>
              <a:r>
                <a:rPr lang="fr-FR" sz="1200" b="0" dirty="0">
                  <a:solidFill>
                    <a:srgbClr val="675E47"/>
                  </a:solidFill>
                </a:rPr>
                <a:t> Genet, 124:623-</a:t>
              </a:r>
              <a:r>
                <a:rPr lang="fr-FR" sz="1200" b="0" dirty="0" smtClean="0">
                  <a:solidFill>
                    <a:srgbClr val="675E47"/>
                  </a:solidFill>
                </a:rPr>
                <a:t>635</a:t>
              </a:r>
              <a:endParaRPr lang="fr-FR" sz="1200" b="0" dirty="0">
                <a:solidFill>
                  <a:srgbClr val="675E47"/>
                </a:solidFill>
              </a:endParaRPr>
            </a:p>
          </p:txBody>
        </p:sp>
        <p:grpSp>
          <p:nvGrpSpPr>
            <p:cNvPr id="8" name="Grouper 1799"/>
            <p:cNvGrpSpPr>
              <a:grpSpLocks/>
            </p:cNvGrpSpPr>
            <p:nvPr/>
          </p:nvGrpSpPr>
          <p:grpSpPr bwMode="auto">
            <a:xfrm>
              <a:off x="6164263" y="1143000"/>
              <a:ext cx="2743200" cy="4422761"/>
              <a:chOff x="6163504" y="1143000"/>
              <a:chExt cx="2743270" cy="4422563"/>
            </a:xfrm>
          </p:grpSpPr>
          <p:grpSp>
            <p:nvGrpSpPr>
              <p:cNvPr id="120838" name="Grouper 1559"/>
              <p:cNvGrpSpPr>
                <a:grpSpLocks/>
              </p:cNvGrpSpPr>
              <p:nvPr/>
            </p:nvGrpSpPr>
            <p:grpSpPr bwMode="auto">
              <a:xfrm>
                <a:off x="6163504" y="1143000"/>
                <a:ext cx="1154113" cy="2291630"/>
                <a:chOff x="1828800" y="1508125"/>
                <a:chExt cx="1154113" cy="2291630"/>
              </a:xfrm>
            </p:grpSpPr>
            <p:sp>
              <p:nvSpPr>
                <p:cNvPr id="120959" name="AutoShape 5"/>
                <p:cNvSpPr>
                  <a:spLocks noChangeArrowheads="1"/>
                </p:cNvSpPr>
                <p:nvPr/>
              </p:nvSpPr>
              <p:spPr bwMode="auto">
                <a:xfrm>
                  <a:off x="2301875" y="1778000"/>
                  <a:ext cx="88900" cy="1981200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60" name="Rectangle 6"/>
                <p:cNvSpPr>
                  <a:spLocks noChangeArrowheads="1"/>
                </p:cNvSpPr>
                <p:nvPr/>
              </p:nvSpPr>
              <p:spPr bwMode="auto">
                <a:xfrm>
                  <a:off x="2532063" y="1758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61" name="Rectangle 7"/>
                <p:cNvSpPr>
                  <a:spLocks noChangeArrowheads="1"/>
                </p:cNvSpPr>
                <p:nvPr/>
              </p:nvSpPr>
              <p:spPr bwMode="auto">
                <a:xfrm>
                  <a:off x="2595563" y="1758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62" name="Rectangle 8"/>
                <p:cNvSpPr>
                  <a:spLocks noChangeArrowheads="1"/>
                </p:cNvSpPr>
                <p:nvPr/>
              </p:nvSpPr>
              <p:spPr bwMode="auto">
                <a:xfrm>
                  <a:off x="2659063" y="17589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I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63" name="Rectangle 9"/>
                <p:cNvSpPr>
                  <a:spLocks noChangeArrowheads="1"/>
                </p:cNvSpPr>
                <p:nvPr/>
              </p:nvSpPr>
              <p:spPr bwMode="auto">
                <a:xfrm>
                  <a:off x="2684463" y="17589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n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64" name="Rectangle 10"/>
                <p:cNvSpPr>
                  <a:spLocks noChangeArrowheads="1"/>
                </p:cNvSpPr>
                <p:nvPr/>
              </p:nvSpPr>
              <p:spPr bwMode="auto">
                <a:xfrm>
                  <a:off x="2735263" y="17589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5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65" name="Rectangle 11"/>
                <p:cNvSpPr>
                  <a:spLocks noChangeArrowheads="1"/>
                </p:cNvSpPr>
                <p:nvPr/>
              </p:nvSpPr>
              <p:spPr bwMode="auto">
                <a:xfrm>
                  <a:off x="2786063" y="17589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2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66" name="Rectangle 12"/>
                <p:cNvSpPr>
                  <a:spLocks noChangeArrowheads="1"/>
                </p:cNvSpPr>
                <p:nvPr/>
              </p:nvSpPr>
              <p:spPr bwMode="auto">
                <a:xfrm>
                  <a:off x="2024063" y="1771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0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67" name="Rectangle 13"/>
                <p:cNvSpPr>
                  <a:spLocks noChangeArrowheads="1"/>
                </p:cNvSpPr>
                <p:nvPr/>
              </p:nvSpPr>
              <p:spPr bwMode="auto">
                <a:xfrm>
                  <a:off x="2074863" y="17716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68" name="Rectangle 14"/>
                <p:cNvSpPr>
                  <a:spLocks noChangeArrowheads="1"/>
                </p:cNvSpPr>
                <p:nvPr/>
              </p:nvSpPr>
              <p:spPr bwMode="auto">
                <a:xfrm>
                  <a:off x="2100263" y="1771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0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6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208213" y="18161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7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309813" y="1816100"/>
                  <a:ext cx="762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7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386013" y="18161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72" name="Rectangle 20"/>
                <p:cNvSpPr>
                  <a:spLocks noChangeArrowheads="1"/>
                </p:cNvSpPr>
                <p:nvPr/>
              </p:nvSpPr>
              <p:spPr bwMode="auto">
                <a:xfrm>
                  <a:off x="2532063" y="2139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73" name="Rectangle 21"/>
                <p:cNvSpPr>
                  <a:spLocks noChangeArrowheads="1"/>
                </p:cNvSpPr>
                <p:nvPr/>
              </p:nvSpPr>
              <p:spPr bwMode="auto">
                <a:xfrm>
                  <a:off x="2595563" y="2139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74" name="Rectangle 22"/>
                <p:cNvSpPr>
                  <a:spLocks noChangeArrowheads="1"/>
                </p:cNvSpPr>
                <p:nvPr/>
              </p:nvSpPr>
              <p:spPr bwMode="auto">
                <a:xfrm>
                  <a:off x="2659063" y="21399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I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75" name="Rectangle 23"/>
                <p:cNvSpPr>
                  <a:spLocks noChangeArrowheads="1"/>
                </p:cNvSpPr>
                <p:nvPr/>
              </p:nvSpPr>
              <p:spPr bwMode="auto">
                <a:xfrm>
                  <a:off x="2684463" y="2139950"/>
                  <a:ext cx="38473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t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709863" y="21399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6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760663" y="21399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5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78" name="Rectangle 26"/>
                <p:cNvSpPr>
                  <a:spLocks noChangeArrowheads="1"/>
                </p:cNvSpPr>
                <p:nvPr/>
              </p:nvSpPr>
              <p:spPr bwMode="auto">
                <a:xfrm>
                  <a:off x="1960563" y="2152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79" name="Rectangle 27"/>
                <p:cNvSpPr>
                  <a:spLocks noChangeArrowheads="1"/>
                </p:cNvSpPr>
                <p:nvPr/>
              </p:nvSpPr>
              <p:spPr bwMode="auto">
                <a:xfrm>
                  <a:off x="2011363" y="2152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2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80" name="Rectangle 28"/>
                <p:cNvSpPr>
                  <a:spLocks noChangeArrowheads="1"/>
                </p:cNvSpPr>
                <p:nvPr/>
              </p:nvSpPr>
              <p:spPr bwMode="auto">
                <a:xfrm>
                  <a:off x="2062163" y="21526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81" name="Rectangle 29"/>
                <p:cNvSpPr>
                  <a:spLocks noChangeArrowheads="1"/>
                </p:cNvSpPr>
                <p:nvPr/>
              </p:nvSpPr>
              <p:spPr bwMode="auto">
                <a:xfrm>
                  <a:off x="2087563" y="2152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82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2208213" y="2197100"/>
                  <a:ext cx="8890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8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309813" y="2247900"/>
                  <a:ext cx="762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8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86013" y="2197100"/>
                  <a:ext cx="8890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85" name="Rectangle 35"/>
                <p:cNvSpPr>
                  <a:spLocks noChangeArrowheads="1"/>
                </p:cNvSpPr>
                <p:nvPr/>
              </p:nvSpPr>
              <p:spPr bwMode="auto">
                <a:xfrm>
                  <a:off x="2532063" y="2266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595563" y="2266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2659063" y="2266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C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88" name="Rectangle 38"/>
                <p:cNvSpPr>
                  <a:spLocks noChangeArrowheads="1"/>
                </p:cNvSpPr>
                <p:nvPr/>
              </p:nvSpPr>
              <p:spPr bwMode="auto">
                <a:xfrm>
                  <a:off x="2735263" y="22669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0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89" name="Rectangle 39"/>
                <p:cNvSpPr>
                  <a:spLocks noChangeArrowheads="1"/>
                </p:cNvSpPr>
                <p:nvPr/>
              </p:nvSpPr>
              <p:spPr bwMode="auto">
                <a:xfrm>
                  <a:off x="2786063" y="22669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5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90" name="Rectangle 40"/>
                <p:cNvSpPr>
                  <a:spLocks noChangeArrowheads="1"/>
                </p:cNvSpPr>
                <p:nvPr/>
              </p:nvSpPr>
              <p:spPr bwMode="auto">
                <a:xfrm>
                  <a:off x="1960563" y="22669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91" name="Rectangle 41"/>
                <p:cNvSpPr>
                  <a:spLocks noChangeArrowheads="1"/>
                </p:cNvSpPr>
                <p:nvPr/>
              </p:nvSpPr>
              <p:spPr bwMode="auto">
                <a:xfrm>
                  <a:off x="2011363" y="22669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2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92" name="Rectangle 42"/>
                <p:cNvSpPr>
                  <a:spLocks noChangeArrowheads="1"/>
                </p:cNvSpPr>
                <p:nvPr/>
              </p:nvSpPr>
              <p:spPr bwMode="auto">
                <a:xfrm>
                  <a:off x="2062163" y="22669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93" name="Rectangle 43"/>
                <p:cNvSpPr>
                  <a:spLocks noChangeArrowheads="1"/>
                </p:cNvSpPr>
                <p:nvPr/>
              </p:nvSpPr>
              <p:spPr bwMode="auto">
                <a:xfrm>
                  <a:off x="2087563" y="22669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7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9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208213" y="2260600"/>
                  <a:ext cx="8890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95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309813" y="2260600"/>
                  <a:ext cx="762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96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386013" y="2260600"/>
                  <a:ext cx="88900" cy="508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97" name="Rectangle 49"/>
                <p:cNvSpPr>
                  <a:spLocks noChangeArrowheads="1"/>
                </p:cNvSpPr>
                <p:nvPr/>
              </p:nvSpPr>
              <p:spPr bwMode="auto">
                <a:xfrm>
                  <a:off x="2532063" y="24066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98" name="Rectangle 50"/>
                <p:cNvSpPr>
                  <a:spLocks noChangeArrowheads="1"/>
                </p:cNvSpPr>
                <p:nvPr/>
              </p:nvSpPr>
              <p:spPr bwMode="auto">
                <a:xfrm>
                  <a:off x="2595563" y="2406650"/>
                  <a:ext cx="8546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M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99" name="Rectangle 51"/>
                <p:cNvSpPr>
                  <a:spLocks noChangeArrowheads="1"/>
                </p:cNvSpPr>
                <p:nvPr/>
              </p:nvSpPr>
              <p:spPr bwMode="auto">
                <a:xfrm>
                  <a:off x="2671763" y="24066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C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00" name="Rectangle 52"/>
                <p:cNvSpPr>
                  <a:spLocks noChangeArrowheads="1"/>
                </p:cNvSpPr>
                <p:nvPr/>
              </p:nvSpPr>
              <p:spPr bwMode="auto">
                <a:xfrm>
                  <a:off x="2747963" y="2406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3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0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98763" y="24066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g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02" name="Rectangle 54"/>
                <p:cNvSpPr>
                  <a:spLocks noChangeArrowheads="1"/>
                </p:cNvSpPr>
                <p:nvPr/>
              </p:nvSpPr>
              <p:spPr bwMode="auto">
                <a:xfrm>
                  <a:off x="2849563" y="2406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03" name="Rectangle 55"/>
                <p:cNvSpPr>
                  <a:spLocks noChangeArrowheads="1"/>
                </p:cNvSpPr>
                <p:nvPr/>
              </p:nvSpPr>
              <p:spPr bwMode="auto">
                <a:xfrm>
                  <a:off x="2900363" y="2406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04" name="Rectangle 56"/>
                <p:cNvSpPr>
                  <a:spLocks noChangeArrowheads="1"/>
                </p:cNvSpPr>
                <p:nvPr/>
              </p:nvSpPr>
              <p:spPr bwMode="auto">
                <a:xfrm>
                  <a:off x="1960563" y="24193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05" name="Rectangle 57"/>
                <p:cNvSpPr>
                  <a:spLocks noChangeArrowheads="1"/>
                </p:cNvSpPr>
                <p:nvPr/>
              </p:nvSpPr>
              <p:spPr bwMode="auto">
                <a:xfrm>
                  <a:off x="2011363" y="24193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8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06" name="Rectangle 58"/>
                <p:cNvSpPr>
                  <a:spLocks noChangeArrowheads="1"/>
                </p:cNvSpPr>
                <p:nvPr/>
              </p:nvSpPr>
              <p:spPr bwMode="auto">
                <a:xfrm>
                  <a:off x="2062163" y="24193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07" name="Rectangle 59"/>
                <p:cNvSpPr>
                  <a:spLocks noChangeArrowheads="1"/>
                </p:cNvSpPr>
                <p:nvPr/>
              </p:nvSpPr>
              <p:spPr bwMode="auto">
                <a:xfrm>
                  <a:off x="2087563" y="24193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3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08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208213" y="24638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09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309813" y="2463800"/>
                  <a:ext cx="762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10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386013" y="24638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11" name="Rectangle 65"/>
                <p:cNvSpPr>
                  <a:spLocks noChangeArrowheads="1"/>
                </p:cNvSpPr>
                <p:nvPr/>
              </p:nvSpPr>
              <p:spPr bwMode="auto">
                <a:xfrm>
                  <a:off x="2532063" y="26225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U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12" name="Rectangle 66"/>
                <p:cNvSpPr>
                  <a:spLocks noChangeArrowheads="1"/>
                </p:cNvSpPr>
                <p:nvPr/>
              </p:nvSpPr>
              <p:spPr bwMode="auto">
                <a:xfrm>
                  <a:off x="2608263" y="26225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D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13" name="Rectangle 67"/>
                <p:cNvSpPr>
                  <a:spLocks noChangeArrowheads="1"/>
                </p:cNvSpPr>
                <p:nvPr/>
              </p:nvSpPr>
              <p:spPr bwMode="auto">
                <a:xfrm>
                  <a:off x="2684463" y="26225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14" name="Rectangle 68"/>
                <p:cNvSpPr>
                  <a:spLocks noChangeArrowheads="1"/>
                </p:cNvSpPr>
                <p:nvPr/>
              </p:nvSpPr>
              <p:spPr bwMode="auto">
                <a:xfrm>
                  <a:off x="2747963" y="26225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0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15" name="Rectangle 69"/>
                <p:cNvSpPr>
                  <a:spLocks noChangeArrowheads="1"/>
                </p:cNvSpPr>
                <p:nvPr/>
              </p:nvSpPr>
              <p:spPr bwMode="auto">
                <a:xfrm>
                  <a:off x="2798763" y="26225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5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16" name="Rectangle 70"/>
                <p:cNvSpPr>
                  <a:spLocks noChangeArrowheads="1"/>
                </p:cNvSpPr>
                <p:nvPr/>
              </p:nvSpPr>
              <p:spPr bwMode="auto">
                <a:xfrm>
                  <a:off x="2849563" y="26225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2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17" name="Rectangle 71"/>
                <p:cNvSpPr>
                  <a:spLocks noChangeArrowheads="1"/>
                </p:cNvSpPr>
                <p:nvPr/>
              </p:nvSpPr>
              <p:spPr bwMode="auto">
                <a:xfrm>
                  <a:off x="1960563" y="26352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2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18" name="Rectangle 72"/>
                <p:cNvSpPr>
                  <a:spLocks noChangeArrowheads="1"/>
                </p:cNvSpPr>
                <p:nvPr/>
              </p:nvSpPr>
              <p:spPr bwMode="auto">
                <a:xfrm>
                  <a:off x="2011363" y="26352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4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19" name="Rectangle 73"/>
                <p:cNvSpPr>
                  <a:spLocks noChangeArrowheads="1"/>
                </p:cNvSpPr>
                <p:nvPr/>
              </p:nvSpPr>
              <p:spPr bwMode="auto">
                <a:xfrm>
                  <a:off x="2062163" y="26352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20" name="Rectangle 74"/>
                <p:cNvSpPr>
                  <a:spLocks noChangeArrowheads="1"/>
                </p:cNvSpPr>
                <p:nvPr/>
              </p:nvSpPr>
              <p:spPr bwMode="auto">
                <a:xfrm>
                  <a:off x="2087563" y="26352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3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21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2208213" y="26797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2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2309813" y="2679700"/>
                  <a:ext cx="762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23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386013" y="26797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24" name="Rectangle 80"/>
                <p:cNvSpPr>
                  <a:spLocks noChangeArrowheads="1"/>
                </p:cNvSpPr>
                <p:nvPr/>
              </p:nvSpPr>
              <p:spPr bwMode="auto">
                <a:xfrm>
                  <a:off x="2532063" y="33210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25" name="Rectangle 81"/>
                <p:cNvSpPr>
                  <a:spLocks noChangeArrowheads="1"/>
                </p:cNvSpPr>
                <p:nvPr/>
              </p:nvSpPr>
              <p:spPr bwMode="auto">
                <a:xfrm>
                  <a:off x="2595563" y="33210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26" name="Rectangle 82"/>
                <p:cNvSpPr>
                  <a:spLocks noChangeArrowheads="1"/>
                </p:cNvSpPr>
                <p:nvPr/>
              </p:nvSpPr>
              <p:spPr bwMode="auto">
                <a:xfrm>
                  <a:off x="2659063" y="3321050"/>
                  <a:ext cx="8546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M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27" name="Rectangle 83"/>
                <p:cNvSpPr>
                  <a:spLocks noChangeArrowheads="1"/>
                </p:cNvSpPr>
                <p:nvPr/>
              </p:nvSpPr>
              <p:spPr bwMode="auto">
                <a:xfrm>
                  <a:off x="2735263" y="33210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D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28" name="Rectangle 84"/>
                <p:cNvSpPr>
                  <a:spLocks noChangeArrowheads="1"/>
                </p:cNvSpPr>
                <p:nvPr/>
              </p:nvSpPr>
              <p:spPr bwMode="auto">
                <a:xfrm>
                  <a:off x="2811463" y="33210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3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29" name="Rectangle 85"/>
                <p:cNvSpPr>
                  <a:spLocks noChangeArrowheads="1"/>
                </p:cNvSpPr>
                <p:nvPr/>
              </p:nvSpPr>
              <p:spPr bwMode="auto">
                <a:xfrm>
                  <a:off x="2862263" y="33210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7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30" name="Rectangle 86"/>
                <p:cNvSpPr>
                  <a:spLocks noChangeArrowheads="1"/>
                </p:cNvSpPr>
                <p:nvPr/>
              </p:nvSpPr>
              <p:spPr bwMode="auto">
                <a:xfrm>
                  <a:off x="1960563" y="33337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4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31" name="Rectangle 87"/>
                <p:cNvSpPr>
                  <a:spLocks noChangeArrowheads="1"/>
                </p:cNvSpPr>
                <p:nvPr/>
              </p:nvSpPr>
              <p:spPr bwMode="auto">
                <a:xfrm>
                  <a:off x="2011363" y="33337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4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32" name="Rectangle 88"/>
                <p:cNvSpPr>
                  <a:spLocks noChangeArrowheads="1"/>
                </p:cNvSpPr>
                <p:nvPr/>
              </p:nvSpPr>
              <p:spPr bwMode="auto">
                <a:xfrm>
                  <a:off x="2062163" y="33337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33" name="Rectangle 89"/>
                <p:cNvSpPr>
                  <a:spLocks noChangeArrowheads="1"/>
                </p:cNvSpPr>
                <p:nvPr/>
              </p:nvSpPr>
              <p:spPr bwMode="auto">
                <a:xfrm>
                  <a:off x="2087563" y="33337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9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34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2208213" y="3378200"/>
                  <a:ext cx="8890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35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309813" y="3403600"/>
                  <a:ext cx="762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36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386013" y="3378200"/>
                  <a:ext cx="88900" cy="25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37" name="Rectangle 95"/>
                <p:cNvSpPr>
                  <a:spLocks noChangeArrowheads="1"/>
                </p:cNvSpPr>
                <p:nvPr/>
              </p:nvSpPr>
              <p:spPr bwMode="auto">
                <a:xfrm>
                  <a:off x="2532063" y="34353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38" name="Rectangle 96"/>
                <p:cNvSpPr>
                  <a:spLocks noChangeArrowheads="1"/>
                </p:cNvSpPr>
                <p:nvPr/>
              </p:nvSpPr>
              <p:spPr bwMode="auto">
                <a:xfrm>
                  <a:off x="2595563" y="34353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39" name="Rectangle 97"/>
                <p:cNvSpPr>
                  <a:spLocks noChangeArrowheads="1"/>
                </p:cNvSpPr>
                <p:nvPr/>
              </p:nvSpPr>
              <p:spPr bwMode="auto">
                <a:xfrm>
                  <a:off x="2659063" y="3435350"/>
                  <a:ext cx="8546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M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40" name="Rectangle 98"/>
                <p:cNvSpPr>
                  <a:spLocks noChangeArrowheads="1"/>
                </p:cNvSpPr>
                <p:nvPr/>
              </p:nvSpPr>
              <p:spPr bwMode="auto">
                <a:xfrm>
                  <a:off x="2735263" y="34353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D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41" name="Rectangle 99"/>
                <p:cNvSpPr>
                  <a:spLocks noChangeArrowheads="1"/>
                </p:cNvSpPr>
                <p:nvPr/>
              </p:nvSpPr>
              <p:spPr bwMode="auto">
                <a:xfrm>
                  <a:off x="2811463" y="34353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5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4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960563" y="34480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4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4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011363" y="34480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6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4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062163" y="34480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45" name="Rectangle 103"/>
                <p:cNvSpPr>
                  <a:spLocks noChangeArrowheads="1"/>
                </p:cNvSpPr>
                <p:nvPr/>
              </p:nvSpPr>
              <p:spPr bwMode="auto">
                <a:xfrm>
                  <a:off x="2087563" y="34480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3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46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208213" y="3454400"/>
                  <a:ext cx="88900" cy="38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47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2309813" y="3454400"/>
                  <a:ext cx="762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48" name="Line 107"/>
                <p:cNvSpPr>
                  <a:spLocks noChangeShapeType="1"/>
                </p:cNvSpPr>
                <p:nvPr/>
              </p:nvSpPr>
              <p:spPr bwMode="auto">
                <a:xfrm flipH="1" flipV="1">
                  <a:off x="2386013" y="3454400"/>
                  <a:ext cx="88900" cy="38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49" name="Rectangle 109"/>
                <p:cNvSpPr>
                  <a:spLocks noChangeArrowheads="1"/>
                </p:cNvSpPr>
                <p:nvPr/>
              </p:nvSpPr>
              <p:spPr bwMode="auto">
                <a:xfrm>
                  <a:off x="2532063" y="3663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50" name="Rectangle 110"/>
                <p:cNvSpPr>
                  <a:spLocks noChangeArrowheads="1"/>
                </p:cNvSpPr>
                <p:nvPr/>
              </p:nvSpPr>
              <p:spPr bwMode="auto">
                <a:xfrm>
                  <a:off x="2595563" y="3663950"/>
                  <a:ext cx="8546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M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51" name="Rectangle 111"/>
                <p:cNvSpPr>
                  <a:spLocks noChangeArrowheads="1"/>
                </p:cNvSpPr>
                <p:nvPr/>
              </p:nvSpPr>
              <p:spPr bwMode="auto">
                <a:xfrm>
                  <a:off x="2671763" y="3663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C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2747963" y="36639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4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2798763" y="36639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b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2849563" y="36639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7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2900363" y="3663950"/>
                  <a:ext cx="38473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-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56" name="Rectangle 116"/>
                <p:cNvSpPr>
                  <a:spLocks noChangeArrowheads="1"/>
                </p:cNvSpPr>
                <p:nvPr/>
              </p:nvSpPr>
              <p:spPr bwMode="auto">
                <a:xfrm>
                  <a:off x="2925763" y="36639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2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57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60563" y="36766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5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58" name="Rectangle 118"/>
                <p:cNvSpPr>
                  <a:spLocks noChangeArrowheads="1"/>
                </p:cNvSpPr>
                <p:nvPr/>
              </p:nvSpPr>
              <p:spPr bwMode="auto">
                <a:xfrm>
                  <a:off x="2011363" y="3676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3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59" name="Rectangle 119"/>
                <p:cNvSpPr>
                  <a:spLocks noChangeArrowheads="1"/>
                </p:cNvSpPr>
                <p:nvPr/>
              </p:nvSpPr>
              <p:spPr bwMode="auto">
                <a:xfrm>
                  <a:off x="2062163" y="36766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60" name="Rectangle 120"/>
                <p:cNvSpPr>
                  <a:spLocks noChangeArrowheads="1"/>
                </p:cNvSpPr>
                <p:nvPr/>
              </p:nvSpPr>
              <p:spPr bwMode="auto">
                <a:xfrm>
                  <a:off x="2087563" y="3676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7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61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2208213" y="37211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62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2309813" y="3721100"/>
                  <a:ext cx="762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63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2386013" y="37211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64" name="Freeform 182"/>
                <p:cNvSpPr>
                  <a:spLocks/>
                </p:cNvSpPr>
                <p:nvPr/>
              </p:nvSpPr>
              <p:spPr bwMode="auto">
                <a:xfrm>
                  <a:off x="1828800" y="3098800"/>
                  <a:ext cx="101600" cy="495300"/>
                </a:xfrm>
                <a:custGeom>
                  <a:avLst/>
                  <a:gdLst>
                    <a:gd name="T0" fmla="*/ 0 w 64"/>
                    <a:gd name="T1" fmla="*/ 0 h 312"/>
                    <a:gd name="T2" fmla="*/ 0 w 64"/>
                    <a:gd name="T3" fmla="*/ 2147483647 h 312"/>
                    <a:gd name="T4" fmla="*/ 2147483647 w 64"/>
                    <a:gd name="T5" fmla="*/ 2147483647 h 312"/>
                    <a:gd name="T6" fmla="*/ 2147483647 w 64"/>
                    <a:gd name="T7" fmla="*/ 2147483647 h 312"/>
                    <a:gd name="T8" fmla="*/ 2147483647 w 64"/>
                    <a:gd name="T9" fmla="*/ 0 h 312"/>
                    <a:gd name="T10" fmla="*/ 2147483647 w 64"/>
                    <a:gd name="T11" fmla="*/ 0 h 312"/>
                    <a:gd name="T12" fmla="*/ 0 w 64"/>
                    <a:gd name="T13" fmla="*/ 0 h 3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312"/>
                    <a:gd name="T23" fmla="*/ 64 w 64"/>
                    <a:gd name="T24" fmla="*/ 312 h 3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312">
                      <a:moveTo>
                        <a:pt x="0" y="0"/>
                      </a:moveTo>
                      <a:lnTo>
                        <a:pt x="0" y="312"/>
                      </a:lnTo>
                      <a:lnTo>
                        <a:pt x="32" y="312"/>
                      </a:lnTo>
                      <a:lnTo>
                        <a:pt x="64" y="312"/>
                      </a:lnTo>
                      <a:lnTo>
                        <a:pt x="64" y="0"/>
                      </a:lnTo>
                      <a:lnTo>
                        <a:pt x="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65" name="Rectangle 198"/>
                <p:cNvSpPr>
                  <a:spLocks noChangeArrowheads="1"/>
                </p:cNvSpPr>
                <p:nvPr/>
              </p:nvSpPr>
              <p:spPr bwMode="auto">
                <a:xfrm>
                  <a:off x="2081213" y="1508125"/>
                  <a:ext cx="101600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R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66" name="Rectangle 199"/>
                <p:cNvSpPr>
                  <a:spLocks noChangeArrowheads="1"/>
                </p:cNvSpPr>
                <p:nvPr/>
              </p:nvSpPr>
              <p:spPr bwMode="auto">
                <a:xfrm>
                  <a:off x="2182813" y="1508125"/>
                  <a:ext cx="39193" cy="169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I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67" name="Rectangle 200"/>
                <p:cNvSpPr>
                  <a:spLocks noChangeArrowheads="1"/>
                </p:cNvSpPr>
                <p:nvPr/>
              </p:nvSpPr>
              <p:spPr bwMode="auto">
                <a:xfrm>
                  <a:off x="2220913" y="1508125"/>
                  <a:ext cx="109727" cy="169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G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68" name="Rectangle 201"/>
                <p:cNvSpPr>
                  <a:spLocks noChangeArrowheads="1"/>
                </p:cNvSpPr>
                <p:nvPr/>
              </p:nvSpPr>
              <p:spPr bwMode="auto">
                <a:xfrm>
                  <a:off x="2335213" y="1508125"/>
                  <a:ext cx="145971" cy="169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W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69" name="Rectangle 202"/>
                <p:cNvSpPr>
                  <a:spLocks noChangeArrowheads="1"/>
                </p:cNvSpPr>
                <p:nvPr/>
              </p:nvSpPr>
              <p:spPr bwMode="auto">
                <a:xfrm>
                  <a:off x="2474913" y="1508125"/>
                  <a:ext cx="77787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70" name="Rectangle 203"/>
                <p:cNvSpPr>
                  <a:spLocks noChangeArrowheads="1"/>
                </p:cNvSpPr>
                <p:nvPr/>
              </p:nvSpPr>
              <p:spPr bwMode="auto">
                <a:xfrm>
                  <a:off x="2551113" y="1508125"/>
                  <a:ext cx="77787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6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71" name="Line 416"/>
                <p:cNvSpPr>
                  <a:spLocks noChangeShapeType="1"/>
                </p:cNvSpPr>
                <p:nvPr/>
              </p:nvSpPr>
              <p:spPr bwMode="auto">
                <a:xfrm>
                  <a:off x="2292350" y="3576638"/>
                  <a:ext cx="212725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72" name="Line 417"/>
                <p:cNvSpPr>
                  <a:spLocks noChangeShapeType="1"/>
                </p:cNvSpPr>
                <p:nvPr/>
              </p:nvSpPr>
              <p:spPr bwMode="auto">
                <a:xfrm>
                  <a:off x="2297113" y="3290888"/>
                  <a:ext cx="212725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1073" name="Rectangle 418"/>
                <p:cNvSpPr>
                  <a:spLocks noChangeArrowheads="1"/>
                </p:cNvSpPr>
                <p:nvPr/>
              </p:nvSpPr>
              <p:spPr bwMode="auto">
                <a:xfrm>
                  <a:off x="2514600" y="3178175"/>
                  <a:ext cx="348179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800" b="1" i="1" dirty="0" err="1">
                      <a:solidFill>
                        <a:srgbClr val="FF6600"/>
                      </a:solidFill>
                    </a:rPr>
                    <a:t>VvPYL</a:t>
                  </a:r>
                  <a:endParaRPr lang="fr-FR" sz="800" b="1" i="1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21074" name="Rectangle 419"/>
                <p:cNvSpPr>
                  <a:spLocks noChangeArrowheads="1"/>
                </p:cNvSpPr>
                <p:nvPr/>
              </p:nvSpPr>
              <p:spPr bwMode="auto">
                <a:xfrm>
                  <a:off x="2540000" y="3538538"/>
                  <a:ext cx="412800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800" b="1" i="1" dirty="0">
                      <a:solidFill>
                        <a:srgbClr val="FF6600"/>
                      </a:solidFill>
                    </a:rPr>
                    <a:t>VvHB10</a:t>
                  </a:r>
                </a:p>
              </p:txBody>
            </p:sp>
          </p:grpSp>
          <p:grpSp>
            <p:nvGrpSpPr>
              <p:cNvPr id="120839" name="Grouper 1676"/>
              <p:cNvGrpSpPr>
                <a:grpSpLocks/>
              </p:cNvGrpSpPr>
              <p:nvPr/>
            </p:nvGrpSpPr>
            <p:grpSpPr bwMode="auto">
              <a:xfrm>
                <a:off x="7391400" y="1143000"/>
                <a:ext cx="1515374" cy="3891830"/>
                <a:chOff x="4102100" y="1508125"/>
                <a:chExt cx="1515374" cy="3891830"/>
              </a:xfrm>
            </p:grpSpPr>
            <p:sp>
              <p:nvSpPr>
                <p:cNvPr id="120841" name="AutoShape 204"/>
                <p:cNvSpPr>
                  <a:spLocks noChangeArrowheads="1"/>
                </p:cNvSpPr>
                <p:nvPr/>
              </p:nvSpPr>
              <p:spPr bwMode="auto">
                <a:xfrm>
                  <a:off x="4622800" y="1778000"/>
                  <a:ext cx="88900" cy="3594100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42" name="Rectangle 206"/>
                <p:cNvSpPr>
                  <a:spLocks noChangeArrowheads="1"/>
                </p:cNvSpPr>
                <p:nvPr/>
              </p:nvSpPr>
              <p:spPr bwMode="auto">
                <a:xfrm>
                  <a:off x="4843463" y="1758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43" name="Rectangle 207"/>
                <p:cNvSpPr>
                  <a:spLocks noChangeArrowheads="1"/>
                </p:cNvSpPr>
                <p:nvPr/>
              </p:nvSpPr>
              <p:spPr bwMode="auto">
                <a:xfrm>
                  <a:off x="4906963" y="1758950"/>
                  <a:ext cx="8546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M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44" name="Rectangle 208"/>
                <p:cNvSpPr>
                  <a:spLocks noChangeArrowheads="1"/>
                </p:cNvSpPr>
                <p:nvPr/>
              </p:nvSpPr>
              <p:spPr bwMode="auto">
                <a:xfrm>
                  <a:off x="4983163" y="17589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C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45" name="Rectangle 209"/>
                <p:cNvSpPr>
                  <a:spLocks noChangeArrowheads="1"/>
                </p:cNvSpPr>
                <p:nvPr/>
              </p:nvSpPr>
              <p:spPr bwMode="auto">
                <a:xfrm>
                  <a:off x="5059363" y="17589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2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46" name="Rectangle 210"/>
                <p:cNvSpPr>
                  <a:spLocks noChangeArrowheads="1"/>
                </p:cNvSpPr>
                <p:nvPr/>
              </p:nvSpPr>
              <p:spPr bwMode="auto">
                <a:xfrm>
                  <a:off x="5110163" y="17589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a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47" name="Rectangle 211"/>
                <p:cNvSpPr>
                  <a:spLocks noChangeArrowheads="1"/>
                </p:cNvSpPr>
                <p:nvPr/>
              </p:nvSpPr>
              <p:spPr bwMode="auto">
                <a:xfrm>
                  <a:off x="5160963" y="17589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3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48" name="Rectangle 212"/>
                <p:cNvSpPr>
                  <a:spLocks noChangeArrowheads="1"/>
                </p:cNvSpPr>
                <p:nvPr/>
              </p:nvSpPr>
              <p:spPr bwMode="auto">
                <a:xfrm>
                  <a:off x="4348163" y="1771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0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49" name="Rectangle 213"/>
                <p:cNvSpPr>
                  <a:spLocks noChangeArrowheads="1"/>
                </p:cNvSpPr>
                <p:nvPr/>
              </p:nvSpPr>
              <p:spPr bwMode="auto">
                <a:xfrm>
                  <a:off x="4398963" y="17716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50" name="Rectangle 214"/>
                <p:cNvSpPr>
                  <a:spLocks noChangeArrowheads="1"/>
                </p:cNvSpPr>
                <p:nvPr/>
              </p:nvSpPr>
              <p:spPr bwMode="auto">
                <a:xfrm>
                  <a:off x="4424363" y="17716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0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51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4532313" y="1816100"/>
                  <a:ext cx="904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52" name="Line 217"/>
                <p:cNvSpPr>
                  <a:spLocks noChangeShapeType="1"/>
                </p:cNvSpPr>
                <p:nvPr/>
              </p:nvSpPr>
              <p:spPr bwMode="auto">
                <a:xfrm flipH="1">
                  <a:off x="4622800" y="18161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53" name="Line 218"/>
                <p:cNvSpPr>
                  <a:spLocks noChangeShapeType="1"/>
                </p:cNvSpPr>
                <p:nvPr/>
              </p:nvSpPr>
              <p:spPr bwMode="auto">
                <a:xfrm flipH="1">
                  <a:off x="4711700" y="18161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54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43463" y="21018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55" name="Rectangle 221"/>
                <p:cNvSpPr>
                  <a:spLocks noChangeArrowheads="1"/>
                </p:cNvSpPr>
                <p:nvPr/>
              </p:nvSpPr>
              <p:spPr bwMode="auto">
                <a:xfrm>
                  <a:off x="4906963" y="21018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56" name="Rectangle 222"/>
                <p:cNvSpPr>
                  <a:spLocks noChangeArrowheads="1"/>
                </p:cNvSpPr>
                <p:nvPr/>
              </p:nvSpPr>
              <p:spPr bwMode="auto">
                <a:xfrm>
                  <a:off x="4970463" y="21018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I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57" name="Rectangle 223"/>
                <p:cNvSpPr>
                  <a:spLocks noChangeArrowheads="1"/>
                </p:cNvSpPr>
                <p:nvPr/>
              </p:nvSpPr>
              <p:spPr bwMode="auto">
                <a:xfrm>
                  <a:off x="4995863" y="21018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58" name="Rectangle 224"/>
                <p:cNvSpPr>
                  <a:spLocks noChangeArrowheads="1"/>
                </p:cNvSpPr>
                <p:nvPr/>
              </p:nvSpPr>
              <p:spPr bwMode="auto">
                <a:xfrm>
                  <a:off x="5046663" y="21018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59" name="Rectangle 225"/>
                <p:cNvSpPr>
                  <a:spLocks noChangeArrowheads="1"/>
                </p:cNvSpPr>
                <p:nvPr/>
              </p:nvSpPr>
              <p:spPr bwMode="auto">
                <a:xfrm>
                  <a:off x="5097463" y="21018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6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60" name="Rectangle 226"/>
                <p:cNvSpPr>
                  <a:spLocks noChangeArrowheads="1"/>
                </p:cNvSpPr>
                <p:nvPr/>
              </p:nvSpPr>
              <p:spPr bwMode="auto">
                <a:xfrm>
                  <a:off x="4348163" y="21018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9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61" name="Rectangle 227"/>
                <p:cNvSpPr>
                  <a:spLocks noChangeArrowheads="1"/>
                </p:cNvSpPr>
                <p:nvPr/>
              </p:nvSpPr>
              <p:spPr bwMode="auto">
                <a:xfrm>
                  <a:off x="4398963" y="21018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62" name="Rectangle 228"/>
                <p:cNvSpPr>
                  <a:spLocks noChangeArrowheads="1"/>
                </p:cNvSpPr>
                <p:nvPr/>
              </p:nvSpPr>
              <p:spPr bwMode="auto">
                <a:xfrm>
                  <a:off x="4424363" y="21018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4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63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4532313" y="2146300"/>
                  <a:ext cx="904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64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4622800" y="21463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65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4711700" y="21463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66" name="Rectangle 234"/>
                <p:cNvSpPr>
                  <a:spLocks noChangeArrowheads="1"/>
                </p:cNvSpPr>
                <p:nvPr/>
              </p:nvSpPr>
              <p:spPr bwMode="auto">
                <a:xfrm>
                  <a:off x="4843463" y="35115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67" name="Rectangle 235"/>
                <p:cNvSpPr>
                  <a:spLocks noChangeArrowheads="1"/>
                </p:cNvSpPr>
                <p:nvPr/>
              </p:nvSpPr>
              <p:spPr bwMode="auto">
                <a:xfrm>
                  <a:off x="4906963" y="35115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68" name="Rectangle 236"/>
                <p:cNvSpPr>
                  <a:spLocks noChangeArrowheads="1"/>
                </p:cNvSpPr>
                <p:nvPr/>
              </p:nvSpPr>
              <p:spPr bwMode="auto">
                <a:xfrm>
                  <a:off x="4970463" y="35115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I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69" name="Rectangle 237"/>
                <p:cNvSpPr>
                  <a:spLocks noChangeArrowheads="1"/>
                </p:cNvSpPr>
                <p:nvPr/>
              </p:nvSpPr>
              <p:spPr bwMode="auto">
                <a:xfrm>
                  <a:off x="4995863" y="3511550"/>
                  <a:ext cx="91223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m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70" name="Rectangle 238"/>
                <p:cNvSpPr>
                  <a:spLocks noChangeArrowheads="1"/>
                </p:cNvSpPr>
                <p:nvPr/>
              </p:nvSpPr>
              <p:spPr bwMode="auto">
                <a:xfrm>
                  <a:off x="5084763" y="35115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71" name="Rectangle 239"/>
                <p:cNvSpPr>
                  <a:spLocks noChangeArrowheads="1"/>
                </p:cNvSpPr>
                <p:nvPr/>
              </p:nvSpPr>
              <p:spPr bwMode="auto">
                <a:xfrm>
                  <a:off x="5135563" y="35115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0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72" name="Rectangle 240"/>
                <p:cNvSpPr>
                  <a:spLocks noChangeArrowheads="1"/>
                </p:cNvSpPr>
                <p:nvPr/>
              </p:nvSpPr>
              <p:spPr bwMode="auto">
                <a:xfrm>
                  <a:off x="4284663" y="35115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4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73" name="Rectangle 241"/>
                <p:cNvSpPr>
                  <a:spLocks noChangeArrowheads="1"/>
                </p:cNvSpPr>
                <p:nvPr/>
              </p:nvSpPr>
              <p:spPr bwMode="auto">
                <a:xfrm>
                  <a:off x="4335463" y="35115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9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74" name="Rectangle 242"/>
                <p:cNvSpPr>
                  <a:spLocks noChangeArrowheads="1"/>
                </p:cNvSpPr>
                <p:nvPr/>
              </p:nvSpPr>
              <p:spPr bwMode="auto">
                <a:xfrm>
                  <a:off x="4386263" y="35115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75" name="Rectangle 243"/>
                <p:cNvSpPr>
                  <a:spLocks noChangeArrowheads="1"/>
                </p:cNvSpPr>
                <p:nvPr/>
              </p:nvSpPr>
              <p:spPr bwMode="auto">
                <a:xfrm>
                  <a:off x="4411663" y="35115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2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76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4532313" y="3556000"/>
                  <a:ext cx="904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77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4622800" y="35560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78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4711700" y="35560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79" name="Rectangle 249"/>
                <p:cNvSpPr>
                  <a:spLocks noChangeArrowheads="1"/>
                </p:cNvSpPr>
                <p:nvPr/>
              </p:nvSpPr>
              <p:spPr bwMode="auto">
                <a:xfrm>
                  <a:off x="4843463" y="37655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80" name="Rectangle 250"/>
                <p:cNvSpPr>
                  <a:spLocks noChangeArrowheads="1"/>
                </p:cNvSpPr>
                <p:nvPr/>
              </p:nvSpPr>
              <p:spPr bwMode="auto">
                <a:xfrm>
                  <a:off x="4906963" y="37655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8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970463" y="37655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I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82" name="Rectangle 252"/>
                <p:cNvSpPr>
                  <a:spLocks noChangeArrowheads="1"/>
                </p:cNvSpPr>
                <p:nvPr/>
              </p:nvSpPr>
              <p:spPr bwMode="auto">
                <a:xfrm>
                  <a:off x="4995863" y="37655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u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83" name="Rectangle 253"/>
                <p:cNvSpPr>
                  <a:spLocks noChangeArrowheads="1"/>
                </p:cNvSpPr>
                <p:nvPr/>
              </p:nvSpPr>
              <p:spPr bwMode="auto">
                <a:xfrm>
                  <a:off x="5046663" y="37655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0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84" name="Rectangle 254"/>
                <p:cNvSpPr>
                  <a:spLocks noChangeArrowheads="1"/>
                </p:cNvSpPr>
                <p:nvPr/>
              </p:nvSpPr>
              <p:spPr bwMode="auto">
                <a:xfrm>
                  <a:off x="5097463" y="37655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4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85" name="Rectangle 255"/>
                <p:cNvSpPr>
                  <a:spLocks noChangeArrowheads="1"/>
                </p:cNvSpPr>
                <p:nvPr/>
              </p:nvSpPr>
              <p:spPr bwMode="auto">
                <a:xfrm>
                  <a:off x="4284663" y="37782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5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86" name="Rectangle 256"/>
                <p:cNvSpPr>
                  <a:spLocks noChangeArrowheads="1"/>
                </p:cNvSpPr>
                <p:nvPr/>
              </p:nvSpPr>
              <p:spPr bwMode="auto">
                <a:xfrm>
                  <a:off x="4335463" y="37782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6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87" name="Rectangle 257"/>
                <p:cNvSpPr>
                  <a:spLocks noChangeArrowheads="1"/>
                </p:cNvSpPr>
                <p:nvPr/>
              </p:nvSpPr>
              <p:spPr bwMode="auto">
                <a:xfrm>
                  <a:off x="4386263" y="37782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88" name="Rectangle 258"/>
                <p:cNvSpPr>
                  <a:spLocks noChangeArrowheads="1"/>
                </p:cNvSpPr>
                <p:nvPr/>
              </p:nvSpPr>
              <p:spPr bwMode="auto">
                <a:xfrm>
                  <a:off x="4411663" y="37782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6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89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4532313" y="3822700"/>
                  <a:ext cx="904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90" name="Line 261"/>
                <p:cNvSpPr>
                  <a:spLocks noChangeShapeType="1"/>
                </p:cNvSpPr>
                <p:nvPr/>
              </p:nvSpPr>
              <p:spPr bwMode="auto">
                <a:xfrm flipH="1">
                  <a:off x="4622800" y="38227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91" name="Line 262"/>
                <p:cNvSpPr>
                  <a:spLocks noChangeShapeType="1"/>
                </p:cNvSpPr>
                <p:nvPr/>
              </p:nvSpPr>
              <p:spPr bwMode="auto">
                <a:xfrm flipH="1">
                  <a:off x="4711700" y="38227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92" name="Rectangle 264"/>
                <p:cNvSpPr>
                  <a:spLocks noChangeArrowheads="1"/>
                </p:cNvSpPr>
                <p:nvPr/>
              </p:nvSpPr>
              <p:spPr bwMode="auto">
                <a:xfrm>
                  <a:off x="4843463" y="44132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93" name="Rectangle 265"/>
                <p:cNvSpPr>
                  <a:spLocks noChangeArrowheads="1"/>
                </p:cNvSpPr>
                <p:nvPr/>
              </p:nvSpPr>
              <p:spPr bwMode="auto">
                <a:xfrm>
                  <a:off x="4906963" y="44132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94" name="Rectangle 266"/>
                <p:cNvSpPr>
                  <a:spLocks noChangeArrowheads="1"/>
                </p:cNvSpPr>
                <p:nvPr/>
              </p:nvSpPr>
              <p:spPr bwMode="auto">
                <a:xfrm>
                  <a:off x="4970463" y="4413250"/>
                  <a:ext cx="8546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M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95" name="Rectangle 267"/>
                <p:cNvSpPr>
                  <a:spLocks noChangeArrowheads="1"/>
                </p:cNvSpPr>
                <p:nvPr/>
              </p:nvSpPr>
              <p:spPr bwMode="auto">
                <a:xfrm>
                  <a:off x="5046663" y="44132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D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96" name="Rectangle 268"/>
                <p:cNvSpPr>
                  <a:spLocks noChangeArrowheads="1"/>
                </p:cNvSpPr>
                <p:nvPr/>
              </p:nvSpPr>
              <p:spPr bwMode="auto">
                <a:xfrm>
                  <a:off x="5122863" y="44132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97" name="Rectangle 269"/>
                <p:cNvSpPr>
                  <a:spLocks noChangeArrowheads="1"/>
                </p:cNvSpPr>
                <p:nvPr/>
              </p:nvSpPr>
              <p:spPr bwMode="auto">
                <a:xfrm>
                  <a:off x="5173663" y="44132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7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98" name="Rectangle 270"/>
                <p:cNvSpPr>
                  <a:spLocks noChangeArrowheads="1"/>
                </p:cNvSpPr>
                <p:nvPr/>
              </p:nvSpPr>
              <p:spPr bwMode="auto">
                <a:xfrm>
                  <a:off x="4284663" y="44132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7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899" name="Rectangle 271"/>
                <p:cNvSpPr>
                  <a:spLocks noChangeArrowheads="1"/>
                </p:cNvSpPr>
                <p:nvPr/>
              </p:nvSpPr>
              <p:spPr bwMode="auto">
                <a:xfrm>
                  <a:off x="4335463" y="44132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4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00" name="Rectangle 272"/>
                <p:cNvSpPr>
                  <a:spLocks noChangeArrowheads="1"/>
                </p:cNvSpPr>
                <p:nvPr/>
              </p:nvSpPr>
              <p:spPr bwMode="auto">
                <a:xfrm>
                  <a:off x="4386263" y="44132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01" name="Rectangle 273"/>
                <p:cNvSpPr>
                  <a:spLocks noChangeArrowheads="1"/>
                </p:cNvSpPr>
                <p:nvPr/>
              </p:nvSpPr>
              <p:spPr bwMode="auto">
                <a:xfrm>
                  <a:off x="4411663" y="44132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7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02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4532313" y="4457700"/>
                  <a:ext cx="904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03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4622800" y="44577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04" name="Line 277"/>
                <p:cNvSpPr>
                  <a:spLocks noChangeShapeType="1"/>
                </p:cNvSpPr>
                <p:nvPr/>
              </p:nvSpPr>
              <p:spPr bwMode="auto">
                <a:xfrm flipH="1">
                  <a:off x="4711700" y="44577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0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43463" y="47053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06" name="Rectangle 280"/>
                <p:cNvSpPr>
                  <a:spLocks noChangeArrowheads="1"/>
                </p:cNvSpPr>
                <p:nvPr/>
              </p:nvSpPr>
              <p:spPr bwMode="auto">
                <a:xfrm>
                  <a:off x="4906963" y="47053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07" name="Rectangle 281"/>
                <p:cNvSpPr>
                  <a:spLocks noChangeArrowheads="1"/>
                </p:cNvSpPr>
                <p:nvPr/>
              </p:nvSpPr>
              <p:spPr bwMode="auto">
                <a:xfrm>
                  <a:off x="4970463" y="47053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I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08" name="Rectangle 282"/>
                <p:cNvSpPr>
                  <a:spLocks noChangeArrowheads="1"/>
                </p:cNvSpPr>
                <p:nvPr/>
              </p:nvSpPr>
              <p:spPr bwMode="auto">
                <a:xfrm>
                  <a:off x="4995863" y="47053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n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09" name="Rectangle 283"/>
                <p:cNvSpPr>
                  <a:spLocks noChangeArrowheads="1"/>
                </p:cNvSpPr>
                <p:nvPr/>
              </p:nvSpPr>
              <p:spPr bwMode="auto">
                <a:xfrm>
                  <a:off x="5046663" y="47053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10" name="Rectangle 284"/>
                <p:cNvSpPr>
                  <a:spLocks noChangeArrowheads="1"/>
                </p:cNvSpPr>
                <p:nvPr/>
              </p:nvSpPr>
              <p:spPr bwMode="auto">
                <a:xfrm>
                  <a:off x="5097463" y="4705350"/>
                  <a:ext cx="6412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6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11" name="Rectangle 285"/>
                <p:cNvSpPr>
                  <a:spLocks noChangeArrowheads="1"/>
                </p:cNvSpPr>
                <p:nvPr/>
              </p:nvSpPr>
              <p:spPr bwMode="auto">
                <a:xfrm>
                  <a:off x="4284663" y="47180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8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12" name="Rectangle 286"/>
                <p:cNvSpPr>
                  <a:spLocks noChangeArrowheads="1"/>
                </p:cNvSpPr>
                <p:nvPr/>
              </p:nvSpPr>
              <p:spPr bwMode="auto">
                <a:xfrm>
                  <a:off x="4335463" y="47180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3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13" name="Rectangle 287"/>
                <p:cNvSpPr>
                  <a:spLocks noChangeArrowheads="1"/>
                </p:cNvSpPr>
                <p:nvPr/>
              </p:nvSpPr>
              <p:spPr bwMode="auto">
                <a:xfrm>
                  <a:off x="4386263" y="47180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14" name="Rectangle 288"/>
                <p:cNvSpPr>
                  <a:spLocks noChangeArrowheads="1"/>
                </p:cNvSpPr>
                <p:nvPr/>
              </p:nvSpPr>
              <p:spPr bwMode="auto">
                <a:xfrm>
                  <a:off x="4411663" y="47180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1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4532313" y="4762500"/>
                  <a:ext cx="904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1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4622800" y="47625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17" name="Line 292"/>
                <p:cNvSpPr>
                  <a:spLocks noChangeShapeType="1"/>
                </p:cNvSpPr>
                <p:nvPr/>
              </p:nvSpPr>
              <p:spPr bwMode="auto">
                <a:xfrm flipH="1">
                  <a:off x="4711700" y="47625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18" name="Rectangle 294"/>
                <p:cNvSpPr>
                  <a:spLocks noChangeArrowheads="1"/>
                </p:cNvSpPr>
                <p:nvPr/>
              </p:nvSpPr>
              <p:spPr bwMode="auto">
                <a:xfrm>
                  <a:off x="4843463" y="49974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19" name="Rectangle 295"/>
                <p:cNvSpPr>
                  <a:spLocks noChangeArrowheads="1"/>
                </p:cNvSpPr>
                <p:nvPr/>
              </p:nvSpPr>
              <p:spPr bwMode="auto">
                <a:xfrm>
                  <a:off x="4906963" y="4997450"/>
                  <a:ext cx="85462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M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20" name="Rectangle 296"/>
                <p:cNvSpPr>
                  <a:spLocks noChangeArrowheads="1"/>
                </p:cNvSpPr>
                <p:nvPr/>
              </p:nvSpPr>
              <p:spPr bwMode="auto">
                <a:xfrm>
                  <a:off x="4983163" y="49974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C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21" name="Rectangle 297"/>
                <p:cNvSpPr>
                  <a:spLocks noChangeArrowheads="1"/>
                </p:cNvSpPr>
                <p:nvPr/>
              </p:nvSpPr>
              <p:spPr bwMode="auto">
                <a:xfrm>
                  <a:off x="5059363" y="49974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7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22" name="Rectangle 298"/>
                <p:cNvSpPr>
                  <a:spLocks noChangeArrowheads="1"/>
                </p:cNvSpPr>
                <p:nvPr/>
              </p:nvSpPr>
              <p:spPr bwMode="auto">
                <a:xfrm>
                  <a:off x="5110163" y="4997450"/>
                  <a:ext cx="38473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f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23" name="Rectangle 299"/>
                <p:cNvSpPr>
                  <a:spLocks noChangeArrowheads="1"/>
                </p:cNvSpPr>
                <p:nvPr/>
              </p:nvSpPr>
              <p:spPr bwMode="auto">
                <a:xfrm>
                  <a:off x="5135563" y="49974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2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24" name="Rectangle 300"/>
                <p:cNvSpPr>
                  <a:spLocks noChangeArrowheads="1"/>
                </p:cNvSpPr>
                <p:nvPr/>
              </p:nvSpPr>
              <p:spPr bwMode="auto">
                <a:xfrm>
                  <a:off x="4284663" y="49974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9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25" name="Rectangle 301"/>
                <p:cNvSpPr>
                  <a:spLocks noChangeArrowheads="1"/>
                </p:cNvSpPr>
                <p:nvPr/>
              </p:nvSpPr>
              <p:spPr bwMode="auto">
                <a:xfrm>
                  <a:off x="4335463" y="49974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26" name="Rectangle 302"/>
                <p:cNvSpPr>
                  <a:spLocks noChangeArrowheads="1"/>
                </p:cNvSpPr>
                <p:nvPr/>
              </p:nvSpPr>
              <p:spPr bwMode="auto">
                <a:xfrm>
                  <a:off x="4386263" y="49974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27" name="Rectangle 303"/>
                <p:cNvSpPr>
                  <a:spLocks noChangeArrowheads="1"/>
                </p:cNvSpPr>
                <p:nvPr/>
              </p:nvSpPr>
              <p:spPr bwMode="auto">
                <a:xfrm>
                  <a:off x="4411663" y="49974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2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28" name="Line 305"/>
                <p:cNvSpPr>
                  <a:spLocks noChangeShapeType="1"/>
                </p:cNvSpPr>
                <p:nvPr/>
              </p:nvSpPr>
              <p:spPr bwMode="auto">
                <a:xfrm flipH="1">
                  <a:off x="4532313" y="5041900"/>
                  <a:ext cx="904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29" name="Line 306"/>
                <p:cNvSpPr>
                  <a:spLocks noChangeShapeType="1"/>
                </p:cNvSpPr>
                <p:nvPr/>
              </p:nvSpPr>
              <p:spPr bwMode="auto">
                <a:xfrm flipH="1">
                  <a:off x="4622800" y="50419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30" name="Line 307"/>
                <p:cNvSpPr>
                  <a:spLocks noChangeShapeType="1"/>
                </p:cNvSpPr>
                <p:nvPr/>
              </p:nvSpPr>
              <p:spPr bwMode="auto">
                <a:xfrm flipH="1">
                  <a:off x="4711700" y="50419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31" name="Rectangle 309"/>
                <p:cNvSpPr>
                  <a:spLocks noChangeArrowheads="1"/>
                </p:cNvSpPr>
                <p:nvPr/>
              </p:nvSpPr>
              <p:spPr bwMode="auto">
                <a:xfrm>
                  <a:off x="4843463" y="52768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32" name="Rectangle 310"/>
                <p:cNvSpPr>
                  <a:spLocks noChangeArrowheads="1"/>
                </p:cNvSpPr>
                <p:nvPr/>
              </p:nvSpPr>
              <p:spPr bwMode="auto">
                <a:xfrm>
                  <a:off x="4906963" y="5276850"/>
                  <a:ext cx="76946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V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33" name="Rectangle 311"/>
                <p:cNvSpPr>
                  <a:spLocks noChangeArrowheads="1"/>
                </p:cNvSpPr>
                <p:nvPr/>
              </p:nvSpPr>
              <p:spPr bwMode="auto">
                <a:xfrm>
                  <a:off x="4970463" y="52768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I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34" name="Rectangle 312"/>
                <p:cNvSpPr>
                  <a:spLocks noChangeArrowheads="1"/>
                </p:cNvSpPr>
                <p:nvPr/>
              </p:nvSpPr>
              <p:spPr bwMode="auto">
                <a:xfrm>
                  <a:off x="4995863" y="5276850"/>
                  <a:ext cx="91223" cy="1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m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35" name="Rectangle 313"/>
                <p:cNvSpPr>
                  <a:spLocks noChangeArrowheads="1"/>
                </p:cNvSpPr>
                <p:nvPr/>
              </p:nvSpPr>
              <p:spPr bwMode="auto">
                <a:xfrm>
                  <a:off x="5084763" y="52768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3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36" name="Rectangle 314"/>
                <p:cNvSpPr>
                  <a:spLocks noChangeArrowheads="1"/>
                </p:cNvSpPr>
                <p:nvPr/>
              </p:nvSpPr>
              <p:spPr bwMode="auto">
                <a:xfrm>
                  <a:off x="5135563" y="52768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3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37" name="Rectangle 315"/>
                <p:cNvSpPr>
                  <a:spLocks noChangeArrowheads="1"/>
                </p:cNvSpPr>
                <p:nvPr/>
              </p:nvSpPr>
              <p:spPr bwMode="auto">
                <a:xfrm>
                  <a:off x="4284663" y="52768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9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38" name="Rectangle 316"/>
                <p:cNvSpPr>
                  <a:spLocks noChangeArrowheads="1"/>
                </p:cNvSpPr>
                <p:nvPr/>
              </p:nvSpPr>
              <p:spPr bwMode="auto">
                <a:xfrm>
                  <a:off x="4335463" y="52768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9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39" name="Rectangle 317"/>
                <p:cNvSpPr>
                  <a:spLocks noChangeArrowheads="1"/>
                </p:cNvSpPr>
                <p:nvPr/>
              </p:nvSpPr>
              <p:spPr bwMode="auto">
                <a:xfrm>
                  <a:off x="4386263" y="5276850"/>
                  <a:ext cx="28575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.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40" name="Rectangle 318"/>
                <p:cNvSpPr>
                  <a:spLocks noChangeArrowheads="1"/>
                </p:cNvSpPr>
                <p:nvPr/>
              </p:nvSpPr>
              <p:spPr bwMode="auto">
                <a:xfrm>
                  <a:off x="4411663" y="5276850"/>
                  <a:ext cx="57150" cy="1222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41" name="Line 320"/>
                <p:cNvSpPr>
                  <a:spLocks noChangeShapeType="1"/>
                </p:cNvSpPr>
                <p:nvPr/>
              </p:nvSpPr>
              <p:spPr bwMode="auto">
                <a:xfrm flipH="1">
                  <a:off x="4532313" y="5321300"/>
                  <a:ext cx="90487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42" name="Line 321"/>
                <p:cNvSpPr>
                  <a:spLocks noChangeShapeType="1"/>
                </p:cNvSpPr>
                <p:nvPr/>
              </p:nvSpPr>
              <p:spPr bwMode="auto">
                <a:xfrm flipH="1">
                  <a:off x="4622800" y="53213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43" name="Line 322"/>
                <p:cNvSpPr>
                  <a:spLocks noChangeShapeType="1"/>
                </p:cNvSpPr>
                <p:nvPr/>
              </p:nvSpPr>
              <p:spPr bwMode="auto">
                <a:xfrm flipH="1">
                  <a:off x="4711700" y="5321300"/>
                  <a:ext cx="88900" cy="15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44" name="Freeform 380"/>
                <p:cNvSpPr>
                  <a:spLocks/>
                </p:cNvSpPr>
                <p:nvPr/>
              </p:nvSpPr>
              <p:spPr bwMode="auto">
                <a:xfrm>
                  <a:off x="4102100" y="3949700"/>
                  <a:ext cx="88900" cy="990600"/>
                </a:xfrm>
                <a:custGeom>
                  <a:avLst/>
                  <a:gdLst>
                    <a:gd name="T0" fmla="*/ 0 w 56"/>
                    <a:gd name="T1" fmla="*/ 0 h 624"/>
                    <a:gd name="T2" fmla="*/ 0 w 56"/>
                    <a:gd name="T3" fmla="*/ 2147483647 h 624"/>
                    <a:gd name="T4" fmla="*/ 2147483647 w 56"/>
                    <a:gd name="T5" fmla="*/ 2147483647 h 624"/>
                    <a:gd name="T6" fmla="*/ 2147483647 w 56"/>
                    <a:gd name="T7" fmla="*/ 2147483647 h 624"/>
                    <a:gd name="T8" fmla="*/ 2147483647 w 56"/>
                    <a:gd name="T9" fmla="*/ 0 h 624"/>
                    <a:gd name="T10" fmla="*/ 2147483647 w 56"/>
                    <a:gd name="T11" fmla="*/ 0 h 624"/>
                    <a:gd name="T12" fmla="*/ 0 w 56"/>
                    <a:gd name="T13" fmla="*/ 0 h 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6"/>
                    <a:gd name="T22" fmla="*/ 0 h 624"/>
                    <a:gd name="T23" fmla="*/ 56 w 56"/>
                    <a:gd name="T24" fmla="*/ 624 h 6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6" h="624">
                      <a:moveTo>
                        <a:pt x="0" y="0"/>
                      </a:moveTo>
                      <a:lnTo>
                        <a:pt x="0" y="624"/>
                      </a:lnTo>
                      <a:lnTo>
                        <a:pt x="32" y="624"/>
                      </a:lnTo>
                      <a:lnTo>
                        <a:pt x="56" y="624"/>
                      </a:lnTo>
                      <a:lnTo>
                        <a:pt x="56" y="0"/>
                      </a:lnTo>
                      <a:lnTo>
                        <a:pt x="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45" name="Rectangle 396"/>
                <p:cNvSpPr>
                  <a:spLocks noChangeArrowheads="1"/>
                </p:cNvSpPr>
                <p:nvPr/>
              </p:nvSpPr>
              <p:spPr bwMode="auto">
                <a:xfrm>
                  <a:off x="4405313" y="1508125"/>
                  <a:ext cx="101600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R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46" name="Rectangle 397"/>
                <p:cNvSpPr>
                  <a:spLocks noChangeArrowheads="1"/>
                </p:cNvSpPr>
                <p:nvPr/>
              </p:nvSpPr>
              <p:spPr bwMode="auto">
                <a:xfrm>
                  <a:off x="4506913" y="1508125"/>
                  <a:ext cx="39193" cy="169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I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47" name="Rectangle 398"/>
                <p:cNvSpPr>
                  <a:spLocks noChangeArrowheads="1"/>
                </p:cNvSpPr>
                <p:nvPr/>
              </p:nvSpPr>
              <p:spPr bwMode="auto">
                <a:xfrm>
                  <a:off x="4545013" y="1508125"/>
                  <a:ext cx="109727" cy="169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G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48" name="Rectangle 399"/>
                <p:cNvSpPr>
                  <a:spLocks noChangeArrowheads="1"/>
                </p:cNvSpPr>
                <p:nvPr/>
              </p:nvSpPr>
              <p:spPr bwMode="auto">
                <a:xfrm>
                  <a:off x="4659313" y="1508125"/>
                  <a:ext cx="145971" cy="169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W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49" name="Rectangle 400"/>
                <p:cNvSpPr>
                  <a:spLocks noChangeArrowheads="1"/>
                </p:cNvSpPr>
                <p:nvPr/>
              </p:nvSpPr>
              <p:spPr bwMode="auto">
                <a:xfrm>
                  <a:off x="4799013" y="1508125"/>
                  <a:ext cx="77787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1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50" name="Rectangle 401"/>
                <p:cNvSpPr>
                  <a:spLocks noChangeArrowheads="1"/>
                </p:cNvSpPr>
                <p:nvPr/>
              </p:nvSpPr>
              <p:spPr bwMode="auto">
                <a:xfrm>
                  <a:off x="4875213" y="1508125"/>
                  <a:ext cx="77787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100" b="1">
                      <a:solidFill>
                        <a:srgbClr val="675E47"/>
                      </a:solidFill>
                    </a:rPr>
                    <a:t>8</a:t>
                  </a:r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51" name="Line 420"/>
                <p:cNvSpPr>
                  <a:spLocks noChangeShapeType="1"/>
                </p:cNvSpPr>
                <p:nvPr/>
              </p:nvSpPr>
              <p:spPr bwMode="auto">
                <a:xfrm>
                  <a:off x="4616450" y="4049713"/>
                  <a:ext cx="212725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52" name="Line 421"/>
                <p:cNvSpPr>
                  <a:spLocks noChangeShapeType="1"/>
                </p:cNvSpPr>
                <p:nvPr/>
              </p:nvSpPr>
              <p:spPr bwMode="auto">
                <a:xfrm>
                  <a:off x="4616450" y="4075113"/>
                  <a:ext cx="212725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53" name="Line 422"/>
                <p:cNvSpPr>
                  <a:spLocks noChangeShapeType="1"/>
                </p:cNvSpPr>
                <p:nvPr/>
              </p:nvSpPr>
              <p:spPr bwMode="auto">
                <a:xfrm>
                  <a:off x="4621213" y="4410075"/>
                  <a:ext cx="212725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54" name="Line 423"/>
                <p:cNvSpPr>
                  <a:spLocks noChangeShapeType="1"/>
                </p:cNvSpPr>
                <p:nvPr/>
              </p:nvSpPr>
              <p:spPr bwMode="auto">
                <a:xfrm>
                  <a:off x="4621213" y="4432300"/>
                  <a:ext cx="212725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>
                    <a:solidFill>
                      <a:srgbClr val="675E47"/>
                    </a:solidFill>
                  </a:endParaRPr>
                </a:p>
              </p:txBody>
            </p:sp>
            <p:sp>
              <p:nvSpPr>
                <p:cNvPr id="120955" name="Rectangle 424"/>
                <p:cNvSpPr>
                  <a:spLocks noChangeArrowheads="1"/>
                </p:cNvSpPr>
                <p:nvPr/>
              </p:nvSpPr>
              <p:spPr bwMode="auto">
                <a:xfrm>
                  <a:off x="4833938" y="3924300"/>
                  <a:ext cx="503971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800" b="1" i="1" dirty="0">
                      <a:solidFill>
                        <a:srgbClr val="FF6600"/>
                      </a:solidFill>
                    </a:rPr>
                    <a:t>VvSUT2-3</a:t>
                  </a:r>
                </a:p>
              </p:txBody>
            </p:sp>
            <p:sp>
              <p:nvSpPr>
                <p:cNvPr id="120956" name="Rectangle 425"/>
                <p:cNvSpPr>
                  <a:spLocks noChangeArrowheads="1"/>
                </p:cNvSpPr>
                <p:nvPr/>
              </p:nvSpPr>
              <p:spPr bwMode="auto">
                <a:xfrm>
                  <a:off x="4846638" y="4073525"/>
                  <a:ext cx="503971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800" b="1" i="1">
                      <a:solidFill>
                        <a:srgbClr val="FF6600"/>
                      </a:solidFill>
                    </a:rPr>
                    <a:t>VvSUT2-2</a:t>
                  </a:r>
                </a:p>
              </p:txBody>
            </p:sp>
            <p:sp>
              <p:nvSpPr>
                <p:cNvPr id="120957" name="Rectangle 426"/>
                <p:cNvSpPr>
                  <a:spLocks noChangeArrowheads="1"/>
                </p:cNvSpPr>
                <p:nvPr/>
              </p:nvSpPr>
              <p:spPr bwMode="auto">
                <a:xfrm>
                  <a:off x="4843463" y="4294188"/>
                  <a:ext cx="374679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800" b="1" i="1">
                      <a:solidFill>
                        <a:srgbClr val="FF6600"/>
                      </a:solidFill>
                    </a:rPr>
                    <a:t>VvMSA</a:t>
                  </a:r>
                </a:p>
              </p:txBody>
            </p:sp>
            <p:sp>
              <p:nvSpPr>
                <p:cNvPr id="120958" name="Rectangle 427"/>
                <p:cNvSpPr>
                  <a:spLocks noChangeArrowheads="1"/>
                </p:cNvSpPr>
                <p:nvPr/>
              </p:nvSpPr>
              <p:spPr bwMode="auto">
                <a:xfrm>
                  <a:off x="5199063" y="4335463"/>
                  <a:ext cx="418411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fr-FR" sz="800" b="1" i="1">
                      <a:solidFill>
                        <a:srgbClr val="FF6600"/>
                      </a:solidFill>
                    </a:rPr>
                    <a:t>VvABF7</a:t>
                  </a:r>
                </a:p>
              </p:txBody>
            </p:sp>
          </p:grpSp>
          <p:sp>
            <p:nvSpPr>
              <p:cNvPr id="120840" name="ZoneTexte 1796"/>
              <p:cNvSpPr txBox="1">
                <a:spLocks noChangeArrowheads="1"/>
              </p:cNvSpPr>
              <p:nvPr/>
            </p:nvSpPr>
            <p:spPr bwMode="auto">
              <a:xfrm>
                <a:off x="6650544" y="5257800"/>
                <a:ext cx="943073" cy="307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fr-FR" sz="1400">
                    <a:solidFill>
                      <a:srgbClr val="675E47"/>
                    </a:solidFill>
                  </a:rPr>
                  <a:t>Véraison</a:t>
                </a:r>
              </a:p>
            </p:txBody>
          </p:sp>
        </p:grpSp>
      </p:grpSp>
      <p:sp>
        <p:nvSpPr>
          <p:cNvPr id="790" name="Titre 1"/>
          <p:cNvSpPr txBox="1">
            <a:spLocks/>
          </p:cNvSpPr>
          <p:nvPr/>
        </p:nvSpPr>
        <p:spPr>
          <a:xfrm>
            <a:off x="-11336" y="7764"/>
            <a:ext cx="9144000" cy="10717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>
                <a:solidFill>
                  <a:schemeClr val="bg1"/>
                </a:solidFill>
                <a:latin typeface="+mj-lt"/>
              </a:rPr>
              <a:t>Des </a:t>
            </a:r>
            <a:r>
              <a:rPr lang="fr-FR" sz="3200" b="0" dirty="0" smtClean="0">
                <a:solidFill>
                  <a:schemeClr val="bg1"/>
                </a:solidFill>
                <a:latin typeface="+mj-lt"/>
              </a:rPr>
              <a:t>résultats </a:t>
            </a:r>
            <a:r>
              <a:rPr lang="fr-FR" sz="3200" b="0" dirty="0">
                <a:solidFill>
                  <a:schemeClr val="bg1"/>
                </a:solidFill>
                <a:latin typeface="+mj-lt"/>
              </a:rPr>
              <a:t>sur le déterminisme génétique des stades de développement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0620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Titre 1"/>
          <p:cNvSpPr txBox="1">
            <a:spLocks/>
          </p:cNvSpPr>
          <p:nvPr/>
        </p:nvSpPr>
        <p:spPr>
          <a:xfrm>
            <a:off x="-11336" y="7764"/>
            <a:ext cx="9144000" cy="1097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0" dirty="0">
                <a:solidFill>
                  <a:schemeClr val="bg1"/>
                </a:solidFill>
                <a:latin typeface="+mj-lt"/>
              </a:rPr>
              <a:t>Des données sur le déterminisme génétique des </a:t>
            </a:r>
            <a:r>
              <a:rPr lang="fr-FR" sz="3200" b="0" dirty="0" smtClean="0">
                <a:solidFill>
                  <a:schemeClr val="bg1"/>
                </a:solidFill>
                <a:latin typeface="+mj-lt"/>
              </a:rPr>
              <a:t>teneurs en acides organiques</a:t>
            </a:r>
            <a:endParaRPr lang="fr-FR" sz="3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2736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0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8324"/>
            <a:ext cx="9144000" cy="10820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defTabSz="457200" eaLnBrk="1" latinLnBrk="0" hangingPunct="1">
              <a:buNone/>
              <a:defRPr sz="28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1556792"/>
            <a:ext cx="849694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800" dirty="0" smtClean="0">
                <a:solidFill>
                  <a:schemeClr val="tx2"/>
                </a:solidFill>
              </a:rPr>
              <a:t>Des outils de modélisation disponibles pour anticiper les effets des changements climatiques,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solidFill>
                  <a:schemeClr val="tx2"/>
                </a:solidFill>
              </a:rPr>
              <a:t>Des méthodes pour caractériser la variabilité génétique des comportements au vignoble,</a:t>
            </a:r>
          </a:p>
          <a:p>
            <a:pPr marL="457200" indent="-457200">
              <a:buFont typeface="Arial"/>
              <a:buChar char="•"/>
            </a:pPr>
            <a:r>
              <a:rPr lang="fr-FR" sz="2800" dirty="0" smtClean="0">
                <a:solidFill>
                  <a:schemeClr val="tx2"/>
                </a:solidFill>
              </a:rPr>
              <a:t>Des outils de génétiques pour caractériser le fonctionnement des génomes.</a:t>
            </a:r>
            <a:endParaRPr lang="fr-FR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1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708920"/>
            <a:ext cx="9144000" cy="10820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algn="ctr" defTabSz="457200" eaLnBrk="1" latinLnBrk="0" hangingPunct="1">
              <a:buNone/>
              <a:defRPr sz="28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tx2"/>
                </a:solidFill>
              </a:rPr>
              <a:t>Merci pour votre attention</a:t>
            </a:r>
            <a:endParaRPr lang="fr-F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5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6557" y="1988840"/>
            <a:ext cx="6188224" cy="914400"/>
          </a:xfrm>
        </p:spPr>
        <p:txBody>
          <a:bodyPr/>
          <a:lstStyle/>
          <a:p>
            <a:pPr algn="l" eaLnBrk="1" hangingPunct="1"/>
            <a:r>
              <a:rPr lang="fr-FR" sz="3200" b="1" dirty="0" smtClean="0">
                <a:solidFill>
                  <a:srgbClr val="675E47"/>
                </a:solidFill>
              </a:rPr>
              <a:t>A quoi devrait-on s'adapter?</a:t>
            </a:r>
            <a:endParaRPr lang="fr-FR" sz="3200" b="1" dirty="0">
              <a:solidFill>
                <a:srgbClr val="675E47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66557" y="2823900"/>
            <a:ext cx="7494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342900" indent="-342900">
              <a:buFont typeface="Arial"/>
              <a:buChar char="•"/>
            </a:lvl1pPr>
          </a:lstStyle>
          <a:p>
            <a:r>
              <a:rPr lang="fr-FR" sz="2800" dirty="0">
                <a:solidFill>
                  <a:srgbClr val="675E47"/>
                </a:solidFill>
              </a:rPr>
              <a:t>Une avancée de la période de maturation</a:t>
            </a:r>
          </a:p>
          <a:p>
            <a:r>
              <a:rPr lang="fr-FR" sz="2800" dirty="0" smtClean="0">
                <a:solidFill>
                  <a:srgbClr val="675E47"/>
                </a:solidFill>
              </a:rPr>
              <a:t>Des </a:t>
            </a:r>
            <a:r>
              <a:rPr lang="fr-FR" sz="2800" dirty="0">
                <a:solidFill>
                  <a:srgbClr val="675E47"/>
                </a:solidFill>
              </a:rPr>
              <a:t>risques de stress hydrique?</a:t>
            </a:r>
          </a:p>
        </p:txBody>
      </p:sp>
    </p:spTree>
    <p:extLst>
      <p:ext uri="{BB962C8B-B14F-4D97-AF65-F5344CB8AC3E}">
        <p14:creationId xmlns:p14="http://schemas.microsoft.com/office/powerpoint/2010/main" xmlns="" val="8330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9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Des effets déjà sensibles du changement climatique: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sur les stades de développement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1128"/>
            <a:ext cx="7315200" cy="5486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47864" y="5229200"/>
            <a:ext cx="2162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Sources: BIVB, CIVC, INRA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507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9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Des effets déjà sensibles du changement climatique: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sur les stades de développement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66936"/>
            <a:ext cx="7315200" cy="5486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07704" y="5157192"/>
            <a:ext cx="1213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INRA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353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9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Des effets déjà sensibles du changement climatique: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sur les paramètres de la vendange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966936"/>
            <a:ext cx="7315200" cy="54864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16016" y="5157192"/>
            <a:ext cx="3365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 de base CIVA, interpolations INRA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263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9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Des effets déjà sensibles du changement climatique: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sur les stades de développement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52500"/>
            <a:ext cx="7315200" cy="5486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79712" y="5085184"/>
            <a:ext cx="1168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CIVC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345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9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Des effets déjà sensibles du changement climatique: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sur les paramètres de la vendange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965200"/>
            <a:ext cx="7315200" cy="5486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16216" y="5157192"/>
            <a:ext cx="1168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Source: CIVC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066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7" name="Rectangle 7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795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Des effets déjà sensibles du changement climatique: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sur les paramètres de la vendange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975320"/>
            <a:ext cx="7315200" cy="5486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51720" y="5085184"/>
            <a:ext cx="3365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 de base CIVA, interpolations INRA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722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ric Chil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5881</TotalTime>
  <Words>1516</Words>
  <Application>Microsoft Office PowerPoint</Application>
  <PresentationFormat>Affichage à l'écran (4:3)</PresentationFormat>
  <Paragraphs>692</Paragraphs>
  <Slides>27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Adaptation au changement climatique : apport de la génétique</vt:lpstr>
      <vt:lpstr>Le contexte</vt:lpstr>
      <vt:lpstr>A quoi devrait-on s'adapter?</vt:lpstr>
      <vt:lpstr>Des effets déjà sensibles du changement climatique: sur les stades de développement</vt:lpstr>
      <vt:lpstr>Des effets déjà sensibles du changement climatique: sur les stades de développement</vt:lpstr>
      <vt:lpstr>Des effets déjà sensibles du changement climatique: sur les paramètres de la vendange</vt:lpstr>
      <vt:lpstr>Des effets déjà sensibles du changement climatique: sur les stades de développement</vt:lpstr>
      <vt:lpstr>Des effets déjà sensibles du changement climatique: sur les paramètres de la vendange</vt:lpstr>
      <vt:lpstr>Des effets déjà sensibles du changement climatique: sur les paramètres de la vendange</vt:lpstr>
      <vt:lpstr>Des effets déjà sensibles du changement climatique: sur les paramètres de la vendange</vt:lpstr>
      <vt:lpstr>Des effets déjà sensibles du changement climatique: sur les paramètres de la vendange</vt:lpstr>
      <vt:lpstr>Ces effets devraient se poursuivre dans le futur (Gewurztraminer, Alsace, scenario A1B-TT)</vt:lpstr>
      <vt:lpstr>De quoi dépendent les teneurs en sucres?</vt:lpstr>
      <vt:lpstr>Une différence presqu’inexistante si l’on cumule les degrés.jours (2008)</vt:lpstr>
      <vt:lpstr>Une méthode pour évaluer la surface foliaire</vt:lpstr>
      <vt:lpstr>On retrouve un effet du rapport fruit/feuille dans une descendance Riesling x Gewurztraminer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INRA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génétiques de la variabilité génétique de la teneur en anthocyanes et en composés terpéniques des baies de raisins</dc:title>
  <dc:creator>Didier Merdinoglu</dc:creator>
  <cp:lastModifiedBy>agmartin</cp:lastModifiedBy>
  <cp:revision>669</cp:revision>
  <dcterms:created xsi:type="dcterms:W3CDTF">2002-10-21T15:16:54Z</dcterms:created>
  <dcterms:modified xsi:type="dcterms:W3CDTF">2013-08-06T13:43:32Z</dcterms:modified>
</cp:coreProperties>
</file>