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63" r:id="rId5"/>
    <p:sldId id="264" r:id="rId6"/>
    <p:sldId id="267" r:id="rId7"/>
    <p:sldId id="268" r:id="rId8"/>
    <p:sldId id="269" r:id="rId9"/>
    <p:sldId id="271" r:id="rId10"/>
    <p:sldId id="258" r:id="rId11"/>
    <p:sldId id="275" r:id="rId12"/>
    <p:sldId id="270" r:id="rId13"/>
    <p:sldId id="273" r:id="rId14"/>
    <p:sldId id="272" r:id="rId15"/>
    <p:sldId id="274" r:id="rId16"/>
    <p:sldId id="276" r:id="rId17"/>
    <p:sldId id="277" r:id="rId18"/>
    <p:sldId id="278" r:id="rId19"/>
    <p:sldId id="281" r:id="rId20"/>
    <p:sldId id="282" r:id="rId21"/>
    <p:sldId id="280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59"/>
            <p14:sldId id="257"/>
            <p14:sldId id="263"/>
            <p14:sldId id="264"/>
            <p14:sldId id="267"/>
            <p14:sldId id="268"/>
            <p14:sldId id="269"/>
            <p14:sldId id="271"/>
            <p14:sldId id="258"/>
            <p14:sldId id="275"/>
            <p14:sldId id="270"/>
            <p14:sldId id="273"/>
            <p14:sldId id="272"/>
            <p14:sldId id="274"/>
            <p14:sldId id="276"/>
            <p14:sldId id="277"/>
            <p14:sldId id="278"/>
            <p14:sldId id="281"/>
            <p14:sldId id="282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>
        <p:scale>
          <a:sx n="90" d="100"/>
          <a:sy n="90" d="100"/>
        </p:scale>
        <p:origin x="-324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DE0A3-32B9-41C6-B374-856E117078EA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A1F35-D40D-4B76-965A-95F0ABE144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31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A1F35-D40D-4B76-965A-95F0ABE1444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8076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1377889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83918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4405899"/>
            <a:ext cx="9144000" cy="737601"/>
            <a:chOff x="0" y="6120399"/>
            <a:chExt cx="9144000" cy="737601"/>
          </a:xfrm>
        </p:grpSpPr>
        <p:sp>
          <p:nvSpPr>
            <p:cNvPr id="13" name="Rectangle 1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94820"/>
            <a:ext cx="1080000" cy="447225"/>
          </a:xfrm>
          <a:prstGeom prst="rect">
            <a:avLst/>
          </a:prstGeom>
        </p:spPr>
      </p:pic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788436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4515966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emf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emf"/><Relationship Id="rId4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3.png"/><Relationship Id="rId4" Type="http://schemas.openxmlformats.org/officeDocument/2006/relationships/image" Target="../media/image92.jpe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g"/><Relationship Id="rId4" Type="http://schemas.openxmlformats.org/officeDocument/2006/relationships/image" Target="../media/image9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hyperlink" Target="http://talent.paperblog.fr/1731442/quelques-trucs-pour-les-voyageur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28" Type="http://schemas.openxmlformats.org/officeDocument/2006/relationships/image" Target="../media/image34.jpg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31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18" Type="http://schemas.openxmlformats.org/officeDocument/2006/relationships/image" Target="../media/image54.emf"/><Relationship Id="rId3" Type="http://schemas.openxmlformats.org/officeDocument/2006/relationships/image" Target="../media/image39.png"/><Relationship Id="rId21" Type="http://schemas.openxmlformats.org/officeDocument/2006/relationships/image" Target="../media/image57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emf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299196" y="257917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Biogeochemical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cycles in Forest </a:t>
            </a:r>
            <a:r>
              <a:rPr lang="fr-F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Ecosystems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99196" y="3595999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, water, </a:t>
            </a:r>
            <a:r>
              <a:rPr lang="fr-FR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nutrients</a:t>
            </a:r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b="1" dirty="0" err="1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fr-FR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 interactions</a:t>
            </a:r>
            <a:endParaRPr lang="fr-FR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99196" y="4819129"/>
            <a:ext cx="41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L,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Granier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A.,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Loustau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D., </a:t>
            </a:r>
            <a:r>
              <a:rPr lang="fr-FR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Legout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A., Augusto L.</a:t>
            </a:r>
            <a:endParaRPr lang="fr-FR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115622" y="4819129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01/ 07/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5" y="3072735"/>
            <a:ext cx="772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Snapshots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Carbon, water and balances in temperate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tropical forests</a:t>
            </a:r>
            <a:endParaRPr lang="fr-F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7584" y="213663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Carbon Allocation in Trees and Soil ANR-07-BLAN-0109</a:t>
            </a:r>
            <a:b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C.A.T.S.  (Fontainebleau, </a:t>
            </a:r>
            <a:r>
              <a:rPr lang="en-US" sz="20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Hesse</a:t>
            </a: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Landes</a:t>
            </a: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), 13C Leaf Labeling</a:t>
            </a:r>
          </a:p>
        </p:txBody>
      </p:sp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2" y="1145878"/>
            <a:ext cx="13271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62" y="1145878"/>
            <a:ext cx="14398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07504" y="3389809"/>
            <a:ext cx="172819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altLang="ja-JP" sz="1400" u="sng" dirty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Time lag in soil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n-GB" altLang="ja-JP" sz="1200" dirty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Beech: 12 ~ 32 h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n-GB" altLang="ja-JP" sz="1200" dirty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Oak: 14 ~ 26 h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n-GB" altLang="ja-JP" sz="1200" dirty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Pine: 39 ~ 110 </a:t>
            </a:r>
            <a:r>
              <a:rPr lang="en-GB" altLang="ja-JP" sz="1200" dirty="0" smtClean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h</a:t>
            </a:r>
            <a:endParaRPr lang="en-GB" altLang="ja-JP" sz="1200" dirty="0">
              <a:solidFill>
                <a:srgbClr val="39393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84028"/>
            <a:ext cx="360045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572075" y="2139653"/>
            <a:ext cx="431800" cy="1714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arrow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716537" y="2355553"/>
            <a:ext cx="66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400" b="1">
                <a:solidFill>
                  <a:srgbClr val="339966"/>
                </a:solidFill>
                <a:latin typeface="Times New Roman" pitchFamily="18" charset="0"/>
              </a:rPr>
              <a:t>3 days</a:t>
            </a:r>
          </a:p>
        </p:txBody>
      </p: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5436096" y="914921"/>
            <a:ext cx="2664296" cy="1800498"/>
            <a:chOff x="3198" y="2342"/>
            <a:chExt cx="2562" cy="1814"/>
          </a:xfrm>
          <a:solidFill>
            <a:schemeClr val="bg1"/>
          </a:solidFill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973"/>
            <a:stretch>
              <a:fillRect/>
            </a:stretch>
          </p:blipFill>
          <p:spPr bwMode="auto">
            <a:xfrm>
              <a:off x="3198" y="2342"/>
              <a:ext cx="2562" cy="18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304" y="3014"/>
              <a:ext cx="809" cy="6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i="1" dirty="0" err="1">
                  <a:solidFill>
                    <a:srgbClr val="393939"/>
                  </a:solidFill>
                  <a:latin typeface="Times New Roman" pitchFamily="18" charset="0"/>
                </a:rPr>
                <a:t>Microbial</a:t>
              </a:r>
              <a:endParaRPr lang="fr-FR" sz="1200" i="1" dirty="0">
                <a:solidFill>
                  <a:srgbClr val="393939"/>
                </a:solidFill>
                <a:latin typeface="Times New Roman" pitchFamily="18" charset="0"/>
              </a:endParaRPr>
            </a:p>
            <a:p>
              <a:pPr>
                <a:defRPr/>
              </a:pPr>
              <a:r>
                <a:rPr lang="fr-FR" sz="1200" i="1" dirty="0" err="1">
                  <a:solidFill>
                    <a:srgbClr val="393939"/>
                  </a:solidFill>
                  <a:latin typeface="Times New Roman" pitchFamily="18" charset="0"/>
                </a:rPr>
                <a:t>biomass</a:t>
              </a:r>
              <a:endParaRPr lang="en-GB" sz="1200" i="1" dirty="0">
                <a:solidFill>
                  <a:srgbClr val="393939"/>
                </a:solidFill>
                <a:latin typeface="Times New Roman" pitchFamily="18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651" y="2478"/>
              <a:ext cx="648" cy="7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050">
                  <a:latin typeface="Times New Roman" pitchFamily="18" charset="0"/>
                </a:rPr>
                <a:t>Beech, Sept 2008</a:t>
              </a:r>
            </a:p>
          </p:txBody>
        </p:sp>
      </p:grp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35591" y="3389809"/>
            <a:ext cx="1728192" cy="92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altLang="ja-JP" sz="1400" u="sng" dirty="0" smtClean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Peak </a:t>
            </a:r>
            <a:r>
              <a:rPr lang="en-GB" altLang="ja-JP" sz="1400" u="sng" dirty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time in soil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n-GB" altLang="ja-JP" sz="1200" dirty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Beech: 41 ~ 89 h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n-GB" altLang="ja-JP" sz="1200" dirty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Oak: 38 ~ 89 h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è"/>
            </a:pPr>
            <a:r>
              <a:rPr lang="en-GB" altLang="ja-JP" sz="1200" dirty="0">
                <a:solidFill>
                  <a:srgbClr val="393939"/>
                </a:solidFill>
                <a:latin typeface="Times New Roman" pitchFamily="18" charset="0"/>
                <a:ea typeface="ＭＳ Ｐゴシック" pitchFamily="34" charset="-128"/>
              </a:rPr>
              <a:t>Pine: 89 ~ 278 h</a:t>
            </a:r>
            <a:endParaRPr lang="en-GB" sz="1200" dirty="0">
              <a:solidFill>
                <a:srgbClr val="393939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endParaRPr lang="en-GB" sz="1200" dirty="0">
              <a:solidFill>
                <a:srgbClr val="393939"/>
              </a:solidFill>
              <a:latin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6159" y="3910285"/>
            <a:ext cx="3510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/>
              <a:t>Epron</a:t>
            </a:r>
            <a:r>
              <a:rPr lang="fr-FR" sz="1200" dirty="0" smtClean="0"/>
              <a:t> et al. 2012,TREE </a:t>
            </a:r>
            <a:r>
              <a:rPr lang="fr-FR" sz="1200" dirty="0"/>
              <a:t>PHYSIOLOGY  </a:t>
            </a:r>
            <a:r>
              <a:rPr lang="fr-FR" sz="1200" dirty="0" smtClean="0"/>
              <a:t>32(6): 776-798</a:t>
            </a:r>
          </a:p>
          <a:p>
            <a:r>
              <a:rPr lang="en-US" sz="1200" dirty="0" err="1" smtClean="0"/>
              <a:t>Epron</a:t>
            </a:r>
            <a:r>
              <a:rPr lang="en-US" sz="1200" dirty="0" smtClean="0"/>
              <a:t> et al.2011 </a:t>
            </a:r>
            <a:r>
              <a:rPr lang="en-US" sz="1200" dirty="0"/>
              <a:t>BIOGEOSCIENCES  </a:t>
            </a:r>
            <a:r>
              <a:rPr lang="en-US" sz="1200" dirty="0" smtClean="0"/>
              <a:t>8(5):1153-1168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56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Impact </a:t>
            </a: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of weeding and thinning on forest energy balance 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600469" y="1528602"/>
            <a:ext cx="17392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i="1" dirty="0">
                <a:latin typeface="Arial" pitchFamily="34" charset="0"/>
                <a:cs typeface="Arial" pitchFamily="34" charset="0"/>
              </a:rPr>
              <a:t>Moreaux et al. </a:t>
            </a:r>
            <a:r>
              <a:rPr lang="fr-FR" sz="1200" b="1" i="1" dirty="0" smtClean="0">
                <a:latin typeface="Arial" pitchFamily="34" charset="0"/>
                <a:cs typeface="Arial" pitchFamily="34" charset="0"/>
              </a:rPr>
              <a:t>2012 </a:t>
            </a:r>
          </a:p>
          <a:p>
            <a:r>
              <a:rPr lang="fr-FR" sz="1200" b="1" i="1" dirty="0" err="1" smtClean="0">
                <a:latin typeface="Arial" pitchFamily="34" charset="0"/>
                <a:cs typeface="Arial" pitchFamily="34" charset="0"/>
              </a:rPr>
              <a:t>Tree</a:t>
            </a:r>
            <a:r>
              <a:rPr lang="fr-FR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i="1" dirty="0" err="1">
                <a:latin typeface="Arial" pitchFamily="34" charset="0"/>
                <a:cs typeface="Arial" pitchFamily="34" charset="0"/>
              </a:rPr>
              <a:t>Physiology</a:t>
            </a:r>
            <a:r>
              <a:rPr lang="fr-FR" sz="1200" b="1" i="1" dirty="0">
                <a:latin typeface="Arial" pitchFamily="34" charset="0"/>
                <a:cs typeface="Arial" pitchFamily="34" charset="0"/>
              </a:rPr>
              <a:t> </a:t>
            </a:r>
            <a:endParaRPr lang="fr-FR" sz="12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6"/>
          <p:cNvSpPr>
            <a:spLocks noChangeArrowheads="1"/>
          </p:cNvSpPr>
          <p:nvPr/>
        </p:nvSpPr>
        <p:spPr bwMode="auto">
          <a:xfrm>
            <a:off x="5999130" y="3091210"/>
            <a:ext cx="2881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/>
          </a:p>
          <a:p>
            <a:endParaRPr lang="fr-FR"/>
          </a:p>
        </p:txBody>
      </p:sp>
      <p:grpSp>
        <p:nvGrpSpPr>
          <p:cNvPr id="138" name="Groupe 3"/>
          <p:cNvGrpSpPr>
            <a:grpSpLocks/>
          </p:cNvGrpSpPr>
          <p:nvPr/>
        </p:nvGrpSpPr>
        <p:grpSpPr bwMode="auto">
          <a:xfrm>
            <a:off x="2472529" y="627534"/>
            <a:ext cx="5987903" cy="3706314"/>
            <a:chOff x="1691680" y="1989138"/>
            <a:chExt cx="7417395" cy="4824412"/>
          </a:xfrm>
        </p:grpSpPr>
        <p:pic>
          <p:nvPicPr>
            <p:cNvPr id="13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4787900"/>
              <a:ext cx="6584950" cy="202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3287713"/>
              <a:ext cx="1727200" cy="1293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12" descr="bordeaux 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1989138"/>
              <a:ext cx="1727200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288" y="3287713"/>
              <a:ext cx="1728787" cy="1296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288" y="1990725"/>
              <a:ext cx="1728787" cy="129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3" y="3286125"/>
              <a:ext cx="17272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5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513" y="1989138"/>
              <a:ext cx="1727200" cy="1296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1691680" y="3933824"/>
              <a:ext cx="1080096" cy="40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fr-FR" sz="1400">
                  <a:latin typeface="Arial" pitchFamily="34" charset="0"/>
                </a:rPr>
                <a:t>Weeded</a:t>
              </a:r>
            </a:p>
          </p:txBody>
        </p:sp>
        <p:sp>
          <p:nvSpPr>
            <p:cNvPr id="147" name="Text Box 21"/>
            <p:cNvSpPr txBox="1">
              <a:spLocks noChangeArrowheads="1"/>
            </p:cNvSpPr>
            <p:nvPr/>
          </p:nvSpPr>
          <p:spPr bwMode="auto">
            <a:xfrm>
              <a:off x="1800175" y="2565399"/>
              <a:ext cx="1008112" cy="40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fr-FR" sz="1400" dirty="0">
                  <a:latin typeface="Arial" pitchFamily="34" charset="0"/>
                </a:rPr>
                <a:t>Control</a:t>
              </a:r>
            </a:p>
          </p:txBody>
        </p:sp>
        <p:sp>
          <p:nvSpPr>
            <p:cNvPr id="148" name="Line 22"/>
            <p:cNvSpPr>
              <a:spLocks noChangeShapeType="1"/>
            </p:cNvSpPr>
            <p:nvPr/>
          </p:nvSpPr>
          <p:spPr bwMode="auto">
            <a:xfrm>
              <a:off x="2269438" y="4293239"/>
              <a:ext cx="5012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269438" y="2924977"/>
              <a:ext cx="5012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50" name="Line 24"/>
            <p:cNvSpPr>
              <a:spLocks noChangeShapeType="1"/>
            </p:cNvSpPr>
            <p:nvPr/>
          </p:nvSpPr>
          <p:spPr bwMode="auto">
            <a:xfrm>
              <a:off x="6948146" y="4870877"/>
              <a:ext cx="3596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51" name="Line 25"/>
            <p:cNvSpPr>
              <a:spLocks noChangeShapeType="1"/>
            </p:cNvSpPr>
            <p:nvPr/>
          </p:nvSpPr>
          <p:spPr bwMode="auto">
            <a:xfrm>
              <a:off x="6948146" y="5229078"/>
              <a:ext cx="3596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52" name="Line 26"/>
            <p:cNvSpPr>
              <a:spLocks noChangeShapeType="1"/>
            </p:cNvSpPr>
            <p:nvPr/>
          </p:nvSpPr>
          <p:spPr bwMode="auto">
            <a:xfrm>
              <a:off x="6948146" y="5445288"/>
              <a:ext cx="3596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53" name="Line 27"/>
            <p:cNvSpPr>
              <a:spLocks noChangeShapeType="1"/>
            </p:cNvSpPr>
            <p:nvPr/>
          </p:nvSpPr>
          <p:spPr bwMode="auto">
            <a:xfrm>
              <a:off x="6948146" y="5661501"/>
              <a:ext cx="35968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54" name="Text Box 28"/>
            <p:cNvSpPr txBox="1">
              <a:spLocks noChangeArrowheads="1"/>
            </p:cNvSpPr>
            <p:nvPr/>
          </p:nvSpPr>
          <p:spPr bwMode="auto">
            <a:xfrm>
              <a:off x="7308850" y="4868862"/>
              <a:ext cx="431800" cy="56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600"/>
                <a:t>Rn</a:t>
              </a:r>
            </a:p>
          </p:txBody>
        </p:sp>
        <p:sp>
          <p:nvSpPr>
            <p:cNvPr id="155" name="Text Box 29"/>
            <p:cNvSpPr txBox="1">
              <a:spLocks noChangeArrowheads="1"/>
            </p:cNvSpPr>
            <p:nvPr/>
          </p:nvSpPr>
          <p:spPr bwMode="auto">
            <a:xfrm>
              <a:off x="7308850" y="5084763"/>
              <a:ext cx="719137" cy="375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600"/>
                <a:t>LE</a:t>
              </a:r>
            </a:p>
          </p:txBody>
        </p:sp>
        <p:sp>
          <p:nvSpPr>
            <p:cNvPr id="156" name="Text Box 30"/>
            <p:cNvSpPr txBox="1">
              <a:spLocks noChangeArrowheads="1"/>
            </p:cNvSpPr>
            <p:nvPr/>
          </p:nvSpPr>
          <p:spPr bwMode="auto">
            <a:xfrm>
              <a:off x="7308850" y="5300662"/>
              <a:ext cx="431800" cy="375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600"/>
                <a:t>H</a:t>
              </a:r>
            </a:p>
          </p:txBody>
        </p:sp>
        <p:sp>
          <p:nvSpPr>
            <p:cNvPr id="157" name="Text Box 31"/>
            <p:cNvSpPr txBox="1">
              <a:spLocks noChangeArrowheads="1"/>
            </p:cNvSpPr>
            <p:nvPr/>
          </p:nvSpPr>
          <p:spPr bwMode="auto">
            <a:xfrm>
              <a:off x="7308850" y="5516564"/>
              <a:ext cx="358776" cy="375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600"/>
                <a:t>G</a:t>
              </a:r>
            </a:p>
          </p:txBody>
        </p:sp>
        <p:sp>
          <p:nvSpPr>
            <p:cNvPr id="158" name="Line 32"/>
            <p:cNvSpPr>
              <a:spLocks noChangeShapeType="1"/>
            </p:cNvSpPr>
            <p:nvPr/>
          </p:nvSpPr>
          <p:spPr bwMode="auto">
            <a:xfrm>
              <a:off x="3708169" y="4438454"/>
              <a:ext cx="0" cy="358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59" name="Line 33"/>
            <p:cNvSpPr>
              <a:spLocks noChangeShapeType="1"/>
            </p:cNvSpPr>
            <p:nvPr/>
          </p:nvSpPr>
          <p:spPr bwMode="auto">
            <a:xfrm>
              <a:off x="5724658" y="4441682"/>
              <a:ext cx="0" cy="35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61" name="Line 34"/>
            <p:cNvSpPr>
              <a:spLocks noChangeShapeType="1"/>
            </p:cNvSpPr>
            <p:nvPr/>
          </p:nvSpPr>
          <p:spPr bwMode="auto">
            <a:xfrm>
              <a:off x="7885587" y="4438454"/>
              <a:ext cx="0" cy="358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50">
                <a:ea typeface="MS PGothic" pitchFamily="34" charset="-128"/>
              </a:endParaRPr>
            </a:p>
          </p:txBody>
        </p:sp>
        <p:sp>
          <p:nvSpPr>
            <p:cNvPr id="162" name="Text Box 35"/>
            <p:cNvSpPr txBox="1">
              <a:spLocks noChangeArrowheads="1"/>
            </p:cNvSpPr>
            <p:nvPr/>
          </p:nvSpPr>
          <p:spPr bwMode="auto">
            <a:xfrm>
              <a:off x="2673350" y="4797424"/>
              <a:ext cx="1106487" cy="735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700">
                  <a:sym typeface="Symbol" pitchFamily="18" charset="2"/>
                </a:rPr>
                <a:t>w = 1.58</a:t>
              </a:r>
            </a:p>
            <a:p>
              <a:pPr>
                <a:spcBef>
                  <a:spcPct val="50000"/>
                </a:spcBef>
              </a:pPr>
              <a:r>
                <a:rPr lang="fr-FR" sz="700">
                  <a:sym typeface="Symbol" pitchFamily="18" charset="2"/>
                </a:rPr>
                <a:t>c = 0.50</a:t>
              </a:r>
            </a:p>
          </p:txBody>
        </p:sp>
        <p:sp>
          <p:nvSpPr>
            <p:cNvPr id="163" name="Text Box 36"/>
            <p:cNvSpPr txBox="1">
              <a:spLocks noChangeArrowheads="1"/>
            </p:cNvSpPr>
            <p:nvPr/>
          </p:nvSpPr>
          <p:spPr bwMode="auto">
            <a:xfrm>
              <a:off x="4787901" y="4797424"/>
              <a:ext cx="1106487" cy="735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700">
                  <a:sym typeface="Symbol" pitchFamily="18" charset="2"/>
                </a:rPr>
                <a:t>w = 2.18</a:t>
              </a:r>
            </a:p>
            <a:p>
              <a:pPr>
                <a:spcBef>
                  <a:spcPct val="50000"/>
                </a:spcBef>
              </a:pPr>
              <a:r>
                <a:rPr lang="fr-FR" sz="700">
                  <a:sym typeface="Symbol" pitchFamily="18" charset="2"/>
                </a:rPr>
                <a:t>c = 2.23</a:t>
              </a:r>
            </a:p>
          </p:txBody>
        </p:sp>
        <p:sp>
          <p:nvSpPr>
            <p:cNvPr id="164" name="Text Box 37"/>
            <p:cNvSpPr txBox="1">
              <a:spLocks noChangeArrowheads="1"/>
            </p:cNvSpPr>
            <p:nvPr/>
          </p:nvSpPr>
          <p:spPr bwMode="auto">
            <a:xfrm>
              <a:off x="8002588" y="4821238"/>
              <a:ext cx="1106487" cy="735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700">
                  <a:sym typeface="Symbol" pitchFamily="18" charset="2"/>
                </a:rPr>
                <a:t>w = 0.86</a:t>
              </a:r>
            </a:p>
            <a:p>
              <a:pPr>
                <a:spcBef>
                  <a:spcPct val="50000"/>
                </a:spcBef>
              </a:pPr>
              <a:r>
                <a:rPr lang="fr-FR" sz="700">
                  <a:sym typeface="Symbol" pitchFamily="18" charset="2"/>
                </a:rPr>
                <a:t>c = 0.92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41338" y="261606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latin typeface="Arial" pitchFamily="34" charset="0"/>
                <a:cs typeface="Arial" pitchFamily="34" charset="0"/>
              </a:rPr>
              <a:t>Coll. Inra, U Grenade, U </a:t>
            </a:r>
            <a:r>
              <a:rPr lang="fr-FR" sz="1600" b="1" i="1" dirty="0" err="1">
                <a:latin typeface="Arial" pitchFamily="34" charset="0"/>
                <a:cs typeface="Arial" pitchFamily="34" charset="0"/>
              </a:rPr>
              <a:t>McQuarie</a:t>
            </a:r>
            <a:r>
              <a:rPr lang="fr-FR" sz="1600" b="1" i="1" dirty="0">
                <a:latin typeface="Arial" pitchFamily="34" charset="0"/>
                <a:cs typeface="Arial" pitchFamily="34" charset="0"/>
              </a:rPr>
              <a:t> Sydney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Carbon balance in different ecosystems, long term trends, and drought effects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71550"/>
            <a:ext cx="167010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2" y="2499742"/>
            <a:ext cx="1676373" cy="167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24" y="1132622"/>
            <a:ext cx="3171304" cy="198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6"/>
          <p:cNvSpPr txBox="1">
            <a:spLocks noChangeArrowheads="1"/>
          </p:cNvSpPr>
          <p:nvPr/>
        </p:nvSpPr>
        <p:spPr bwMode="auto">
          <a:xfrm>
            <a:off x="-36512" y="4170114"/>
            <a:ext cx="247371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dirty="0" smtClean="0">
                <a:latin typeface="+mj-lt"/>
                <a:ea typeface="+mj-ea"/>
                <a:cs typeface="+mj-cs"/>
              </a:rPr>
              <a:t>Yearly variations of net C balance</a:t>
            </a:r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483768" y="3212271"/>
            <a:ext cx="34925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fr-FR" sz="1000" dirty="0"/>
              <a:t> </a:t>
            </a:r>
            <a:r>
              <a:rPr lang="fr-FR" sz="1000" dirty="0" err="1" smtClean="0"/>
              <a:t>Average</a:t>
            </a:r>
            <a:r>
              <a:rPr lang="fr-FR" sz="1000" dirty="0" smtClean="0"/>
              <a:t> NEE: </a:t>
            </a:r>
            <a:r>
              <a:rPr lang="fr-FR" sz="1000" dirty="0"/>
              <a:t>-3.9 </a:t>
            </a:r>
            <a:r>
              <a:rPr lang="en-US" sz="1000" dirty="0"/>
              <a:t>± 1.7 </a:t>
            </a:r>
            <a:r>
              <a:rPr lang="en-US" sz="1000" dirty="0" err="1"/>
              <a:t>t</a:t>
            </a:r>
            <a:r>
              <a:rPr lang="en-US" sz="1000" baseline="-25000" dirty="0" err="1"/>
              <a:t>C</a:t>
            </a:r>
            <a:r>
              <a:rPr lang="en-US" sz="1000" dirty="0"/>
              <a:t> ha</a:t>
            </a:r>
            <a:r>
              <a:rPr lang="en-US" sz="1000" baseline="30000" dirty="0"/>
              <a:t>-1</a:t>
            </a:r>
            <a:r>
              <a:rPr lang="en-US" sz="1000" dirty="0"/>
              <a:t> an</a:t>
            </a:r>
            <a:r>
              <a:rPr lang="en-US" sz="1000" baseline="30000" dirty="0"/>
              <a:t>-1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000" dirty="0"/>
              <a:t>30% </a:t>
            </a:r>
            <a:r>
              <a:rPr lang="fr-FR" sz="1000" dirty="0" smtClean="0"/>
              <a:t>of GPP (or 60</a:t>
            </a:r>
            <a:r>
              <a:rPr lang="fr-FR" sz="1000" dirty="0"/>
              <a:t>% </a:t>
            </a:r>
            <a:r>
              <a:rPr lang="fr-FR" sz="1000" dirty="0" smtClean="0"/>
              <a:t>of NPP</a:t>
            </a:r>
            <a:r>
              <a:rPr lang="fr-FR" sz="1000" dirty="0"/>
              <a:t>) </a:t>
            </a:r>
            <a:r>
              <a:rPr lang="fr-FR" sz="1000" dirty="0" err="1" smtClean="0"/>
              <a:t>used</a:t>
            </a:r>
            <a:r>
              <a:rPr lang="fr-FR" sz="1000" dirty="0" smtClean="0"/>
              <a:t> for </a:t>
            </a:r>
            <a:r>
              <a:rPr lang="fr-FR" sz="1000" dirty="0" err="1" smtClean="0"/>
              <a:t>tree</a:t>
            </a:r>
            <a:r>
              <a:rPr lang="fr-FR" sz="1000" dirty="0" smtClean="0"/>
              <a:t> </a:t>
            </a:r>
            <a:r>
              <a:rPr lang="fr-FR" sz="1000" dirty="0" err="1" smtClean="0"/>
              <a:t>growth</a:t>
            </a:r>
            <a:endParaRPr lang="fr-FR" sz="1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000" dirty="0"/>
              <a:t> </a:t>
            </a:r>
            <a:r>
              <a:rPr lang="fr-FR" sz="1000" dirty="0" smtClean="0"/>
              <a:t>High inter-</a:t>
            </a:r>
            <a:r>
              <a:rPr lang="fr-FR" sz="1000" dirty="0" err="1" smtClean="0"/>
              <a:t>annual</a:t>
            </a:r>
            <a:r>
              <a:rPr lang="fr-FR" sz="1000" dirty="0" smtClean="0"/>
              <a:t> </a:t>
            </a:r>
            <a:r>
              <a:rPr lang="fr-FR" sz="1000" dirty="0" err="1" smtClean="0"/>
              <a:t>variability</a:t>
            </a:r>
            <a:r>
              <a:rPr lang="fr-FR" sz="1000" dirty="0" smtClean="0"/>
              <a:t> (7 to 8 </a:t>
            </a:r>
            <a:r>
              <a:rPr lang="fr-FR" sz="1000" dirty="0" err="1" smtClean="0"/>
              <a:t>years</a:t>
            </a:r>
            <a:r>
              <a:rPr lang="fr-FR" sz="1000" dirty="0" smtClean="0"/>
              <a:t> are </a:t>
            </a:r>
            <a:r>
              <a:rPr lang="fr-FR" sz="1000" dirty="0" err="1" smtClean="0"/>
              <a:t>required</a:t>
            </a:r>
            <a:r>
              <a:rPr lang="fr-FR" sz="1000" dirty="0" smtClean="0"/>
              <a:t>  to have a good </a:t>
            </a:r>
            <a:r>
              <a:rPr lang="fr-FR" sz="1000" dirty="0" err="1" smtClean="0"/>
              <a:t>idea</a:t>
            </a:r>
            <a:r>
              <a:rPr lang="fr-FR" sz="1000" dirty="0" smtClean="0"/>
              <a:t> of </a:t>
            </a:r>
            <a:r>
              <a:rPr lang="fr-FR" sz="1000" dirty="0" err="1" smtClean="0"/>
              <a:t>mean</a:t>
            </a:r>
            <a:r>
              <a:rPr lang="fr-FR" sz="1000" dirty="0" smtClean="0"/>
              <a:t> </a:t>
            </a:r>
            <a:r>
              <a:rPr lang="fr-FR" sz="1000" dirty="0" err="1" smtClean="0"/>
              <a:t>Reco</a:t>
            </a:r>
            <a:r>
              <a:rPr lang="fr-FR" sz="1000" dirty="0" smtClean="0"/>
              <a:t>; 5 </a:t>
            </a:r>
            <a:r>
              <a:rPr lang="fr-FR" sz="1000" dirty="0" err="1" smtClean="0"/>
              <a:t>years</a:t>
            </a:r>
            <a:r>
              <a:rPr lang="fr-FR" sz="1000" dirty="0" smtClean="0"/>
              <a:t> for GPP and 6 </a:t>
            </a:r>
            <a:r>
              <a:rPr lang="fr-FR" sz="1000" dirty="0" err="1" smtClean="0"/>
              <a:t>years</a:t>
            </a:r>
            <a:r>
              <a:rPr lang="fr-FR" sz="1000" dirty="0" smtClean="0"/>
              <a:t> for NEE</a:t>
            </a:r>
            <a:endParaRPr lang="fr-FR" sz="1000" dirty="0"/>
          </a:p>
        </p:txBody>
      </p:sp>
      <p:sp>
        <p:nvSpPr>
          <p:cNvPr id="40" name="Rectangle 6"/>
          <p:cNvSpPr txBox="1">
            <a:spLocks noChangeArrowheads="1"/>
          </p:cNvSpPr>
          <p:nvPr/>
        </p:nvSpPr>
        <p:spPr bwMode="auto">
          <a:xfrm>
            <a:off x="2843808" y="915566"/>
            <a:ext cx="2511993" cy="2738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dirty="0" smtClean="0">
                <a:latin typeface="+mj-lt"/>
                <a:ea typeface="+mj-ea"/>
                <a:cs typeface="+mj-cs"/>
              </a:rPr>
              <a:t>Inter-annual variations of net C balance (</a:t>
            </a:r>
            <a:r>
              <a:rPr lang="en-US" sz="1200" dirty="0" err="1" smtClean="0">
                <a:latin typeface="+mj-lt"/>
                <a:ea typeface="+mj-ea"/>
                <a:cs typeface="+mj-cs"/>
              </a:rPr>
              <a:t>Hesse</a:t>
            </a:r>
            <a:r>
              <a:rPr lang="en-US" sz="1200" dirty="0" smtClean="0">
                <a:latin typeface="+mj-lt"/>
                <a:ea typeface="+mj-ea"/>
                <a:cs typeface="+mj-cs"/>
              </a:rPr>
              <a:t> site)</a:t>
            </a:r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42" y="427560"/>
            <a:ext cx="2029298" cy="156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6330490" y="1790695"/>
            <a:ext cx="2238364" cy="2291867"/>
            <a:chOff x="6435022" y="2124414"/>
            <a:chExt cx="2238364" cy="229186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022" y="2124414"/>
              <a:ext cx="2238364" cy="2047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6904317" y="4127607"/>
              <a:ext cx="1664537" cy="288674"/>
              <a:chOff x="1791" y="3793"/>
              <a:chExt cx="2631" cy="560"/>
            </a:xfrm>
          </p:grpSpPr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 flipH="1">
                <a:off x="1791" y="3793"/>
                <a:ext cx="263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9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1791" y="3875"/>
                <a:ext cx="2534" cy="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000" b="1" i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Increasing</a:t>
                </a:r>
                <a:r>
                  <a:rPr lang="fr-FR" sz="10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10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water </a:t>
                </a:r>
                <a:r>
                  <a:rPr lang="fr-FR" sz="1000" b="1" i="1" dirty="0" err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deficit</a:t>
                </a:r>
                <a:endParaRPr lang="fr-FR" sz="1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020260" y="4166959"/>
            <a:ext cx="3123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 err="1"/>
              <a:t>Instrinsic</a:t>
            </a:r>
            <a:r>
              <a:rPr lang="fr-FR" sz="1200" b="1" i="1" dirty="0"/>
              <a:t> water use </a:t>
            </a:r>
            <a:r>
              <a:rPr lang="fr-FR" sz="1200" b="1" i="1" dirty="0" err="1"/>
              <a:t>efficiency</a:t>
            </a:r>
            <a:r>
              <a:rPr lang="fr-FR" sz="1200" b="1" i="1" dirty="0"/>
              <a:t> </a:t>
            </a:r>
            <a:r>
              <a:rPr lang="fr-FR" sz="1200" b="1" i="1" dirty="0" err="1"/>
              <a:t>at</a:t>
            </a:r>
            <a:r>
              <a:rPr lang="fr-FR" sz="1200" b="1" i="1" dirty="0"/>
              <a:t> </a:t>
            </a:r>
            <a:r>
              <a:rPr lang="fr-FR" sz="1200" b="1" i="1" dirty="0" err="1"/>
              <a:t>canopy</a:t>
            </a:r>
            <a:r>
              <a:rPr lang="fr-FR" sz="1200" b="1" i="1" dirty="0"/>
              <a:t> </a:t>
            </a:r>
            <a:r>
              <a:rPr lang="fr-FR" sz="1200" b="1" i="1" dirty="0" err="1"/>
              <a:t>scale</a:t>
            </a:r>
            <a:r>
              <a:rPr lang="fr-FR" sz="1200" b="1" i="1" dirty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029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Evapotranspiration at continental scale - ICOS Ecosystem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207404" y="4182348"/>
            <a:ext cx="21835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latin typeface="Arial" pitchFamily="34" charset="0"/>
                <a:cs typeface="Arial" pitchFamily="34" charset="0"/>
              </a:rPr>
              <a:t>Jung et </a:t>
            </a:r>
            <a:r>
              <a:rPr lang="fr-FR" sz="1100" b="1" i="1" dirty="0">
                <a:latin typeface="Arial" pitchFamily="34" charset="0"/>
                <a:cs typeface="Arial" pitchFamily="34" charset="0"/>
              </a:rPr>
              <a:t>al. </a:t>
            </a:r>
            <a:r>
              <a:rPr lang="fr-FR" sz="1100" b="1" i="1" dirty="0" smtClean="0">
                <a:latin typeface="Arial" pitchFamily="34" charset="0"/>
                <a:cs typeface="Arial" pitchFamily="34" charset="0"/>
              </a:rPr>
              <a:t>2010, Nature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8282" r="38977" b="14537"/>
          <a:stretch>
            <a:fillRect/>
          </a:stretch>
        </p:blipFill>
        <p:spPr bwMode="auto">
          <a:xfrm>
            <a:off x="0" y="532272"/>
            <a:ext cx="2915816" cy="36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2843807" y="1275606"/>
            <a:ext cx="617646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lphaLcParenBoth"/>
            </a:pPr>
            <a:r>
              <a:rPr lang="en-US" sz="1100" b="0" dirty="0">
                <a:latin typeface="Arial" pitchFamily="34" charset="0"/>
                <a:cs typeface="Arial" pitchFamily="34" charset="0"/>
              </a:rPr>
              <a:t>Map of mean Evapotranspiration from 1982-2008</a:t>
            </a:r>
          </a:p>
          <a:p>
            <a:pPr eaLnBrk="1" hangingPunct="1">
              <a:buFontTx/>
              <a:buAutoNum type="alphaLcParenBoth"/>
            </a:pP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Predicted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vs. Observed ET at FLUXNET sites (10-fold cross-validation from MTE training)</a:t>
            </a:r>
          </a:p>
          <a:p>
            <a:pPr eaLnBrk="1" hangingPunct="1">
              <a:buFontTx/>
              <a:buAutoNum type="alphaLcParenBoth"/>
            </a:pPr>
            <a:r>
              <a:rPr lang="en-US" sz="1100" b="0" dirty="0">
                <a:latin typeface="Arial" pitchFamily="34" charset="0"/>
                <a:cs typeface="Arial" pitchFamily="34" charset="0"/>
              </a:rPr>
              <a:t>Corroboration against river catchment water balances</a:t>
            </a:r>
          </a:p>
          <a:p>
            <a:pPr eaLnBrk="1" hangingPunct="1">
              <a:buFontTx/>
              <a:buAutoNum type="alphaLcParenBoth"/>
            </a:pPr>
            <a:r>
              <a:rPr lang="en-US" sz="1100" b="0" dirty="0">
                <a:latin typeface="Arial" pitchFamily="34" charset="0"/>
                <a:cs typeface="Arial" pitchFamily="34" charset="0"/>
              </a:rPr>
              <a:t>Comparison against GSWP-2 land surface model ensemble (16 models) stratified according to bioclimatic zones 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4009475" y="532272"/>
            <a:ext cx="2513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Global average: 550 mm/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yr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~ 60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yr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(±10-15%)</a:t>
            </a:r>
          </a:p>
        </p:txBody>
      </p:sp>
      <p:sp>
        <p:nvSpPr>
          <p:cNvPr id="37" name="Rettangolo 9"/>
          <p:cNvSpPr>
            <a:spLocks noChangeArrowheads="1"/>
          </p:cNvSpPr>
          <p:nvPr/>
        </p:nvSpPr>
        <p:spPr bwMode="auto">
          <a:xfrm>
            <a:off x="4431024" y="987574"/>
            <a:ext cx="1725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 dirty="0">
                <a:cs typeface="Arial" pitchFamily="34" charset="0"/>
              </a:rPr>
              <a:t>(1Eg = 10</a:t>
            </a:r>
            <a:r>
              <a:rPr lang="en-GB" sz="1200" baseline="30000" dirty="0">
                <a:cs typeface="Arial" pitchFamily="34" charset="0"/>
              </a:rPr>
              <a:t>18</a:t>
            </a:r>
            <a:r>
              <a:rPr lang="en-GB" sz="1200" dirty="0">
                <a:cs typeface="Arial" pitchFamily="34" charset="0"/>
              </a:rPr>
              <a:t>g ~ 1000 km</a:t>
            </a:r>
            <a:r>
              <a:rPr lang="en-GB" sz="1200" baseline="30000" dirty="0">
                <a:cs typeface="Arial" pitchFamily="34" charset="0"/>
              </a:rPr>
              <a:t>3</a:t>
            </a:r>
            <a:r>
              <a:rPr lang="en-GB" sz="1200" dirty="0">
                <a:cs typeface="Arial" pitchFamily="34" charset="0"/>
              </a:rPr>
              <a:t>)</a:t>
            </a:r>
            <a:endParaRPr lang="it-IT" sz="1200" dirty="0">
              <a:cs typeface="Arial" pitchFamily="34" charset="0"/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35511"/>
            <a:ext cx="3456384" cy="174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3617738" y="2355726"/>
            <a:ext cx="49147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ill Sans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dirty="0">
                <a:latin typeface="Arial" pitchFamily="34" charset="0"/>
                <a:cs typeface="Arial" pitchFamily="34" charset="0"/>
              </a:rPr>
              <a:t>Evapotranspiration leveling off due to water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limitation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299195" y="3072735"/>
            <a:ext cx="7721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Snapshots</a:t>
            </a:r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Nutrient cycling in forests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27584" y="213663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_02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NanoSIMS</a:t>
            </a: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Study of Organic Matter Associated with Soil </a:t>
            </a:r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Aggregates (Combination </a:t>
            </a: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STXM)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82702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/>
              <a:t>Remusat</a:t>
            </a:r>
            <a:r>
              <a:rPr lang="fr-FR" sz="1200" dirty="0" smtClean="0"/>
              <a:t> et al. 2012</a:t>
            </a:r>
            <a:endParaRPr lang="fr-FR" sz="1200" dirty="0"/>
          </a:p>
          <a:p>
            <a:r>
              <a:rPr lang="fr-FR" sz="1200" dirty="0" smtClean="0"/>
              <a:t>ENVIRONMENTAL </a:t>
            </a:r>
            <a:r>
              <a:rPr lang="fr-FR" sz="1200" dirty="0"/>
              <a:t>SCIENCE &amp; </a:t>
            </a:r>
            <a:r>
              <a:rPr lang="fr-FR" sz="1200" dirty="0" smtClean="0"/>
              <a:t>TECHNOLOGY</a:t>
            </a:r>
            <a:endParaRPr lang="fr-FR" sz="1200" dirty="0"/>
          </a:p>
        </p:txBody>
      </p:sp>
      <p:sp>
        <p:nvSpPr>
          <p:cNvPr id="88" name="Rectangle 87"/>
          <p:cNvSpPr/>
          <p:nvPr/>
        </p:nvSpPr>
        <p:spPr>
          <a:xfrm>
            <a:off x="35496" y="2760479"/>
            <a:ext cx="2486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latin typeface="Arial" pitchFamily="34" charset="0"/>
                <a:cs typeface="Arial" pitchFamily="34" charset="0"/>
              </a:rPr>
              <a:t>Coll. Inra, </a:t>
            </a:r>
            <a:r>
              <a:rPr lang="fr-FR" sz="1600" b="1" i="1" dirty="0" err="1" smtClean="0">
                <a:latin typeface="Arial" pitchFamily="34" charset="0"/>
                <a:cs typeface="Arial" pitchFamily="34" charset="0"/>
              </a:rPr>
              <a:t>Mnhn</a:t>
            </a:r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, Cnrs</a:t>
            </a:r>
          </a:p>
          <a:p>
            <a:r>
              <a:rPr lang="it-IT" sz="1600" b="1" i="1" dirty="0" smtClean="0">
                <a:latin typeface="Arial" pitchFamily="34" charset="0"/>
                <a:cs typeface="Arial" pitchFamily="34" charset="0"/>
              </a:rPr>
              <a:t>LBNL </a:t>
            </a:r>
            <a:r>
              <a:rPr lang="it-IT" sz="1600" b="1" i="1" dirty="0">
                <a:latin typeface="Arial" pitchFamily="34" charset="0"/>
                <a:cs typeface="Arial" pitchFamily="34" charset="0"/>
              </a:rPr>
              <a:t>Berkeley, USA</a:t>
            </a:r>
          </a:p>
          <a:p>
            <a:r>
              <a:rPr lang="it-IT" sz="1600" b="1" i="1" dirty="0" smtClean="0">
                <a:latin typeface="Arial" pitchFamily="34" charset="0"/>
                <a:cs typeface="Arial" pitchFamily="34" charset="0"/>
              </a:rPr>
              <a:t>Oregon </a:t>
            </a:r>
            <a:r>
              <a:rPr lang="it-IT" sz="1600" b="1" i="1" dirty="0">
                <a:latin typeface="Arial" pitchFamily="34" charset="0"/>
                <a:cs typeface="Arial" pitchFamily="34" charset="0"/>
              </a:rPr>
              <a:t>State University, </a:t>
            </a:r>
            <a:r>
              <a:rPr lang="it-IT" sz="1600" b="1" i="1" dirty="0" smtClean="0">
                <a:latin typeface="Arial" pitchFamily="34" charset="0"/>
                <a:cs typeface="Arial" pitchFamily="34" charset="0"/>
              </a:rPr>
              <a:t>USA</a:t>
            </a:r>
            <a:endParaRPr lang="it-IT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6732240" y="1333673"/>
            <a:ext cx="2143920" cy="246221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fr-FR" sz="1400" b="1" baseline="30000" dirty="0" smtClean="0">
                <a:latin typeface="Calibri" pitchFamily="34" charset="0"/>
              </a:rPr>
              <a:t>15</a:t>
            </a:r>
            <a:r>
              <a:rPr lang="fr-FR" sz="1400" b="1" dirty="0" smtClean="0">
                <a:latin typeface="Calibri" pitchFamily="34" charset="0"/>
              </a:rPr>
              <a:t>N  labelling of the </a:t>
            </a:r>
            <a:r>
              <a:rPr lang="fr-FR" sz="1400" b="1" dirty="0" err="1" smtClean="0">
                <a:latin typeface="Calibri" pitchFamily="34" charset="0"/>
              </a:rPr>
              <a:t>litter</a:t>
            </a:r>
            <a:endParaRPr lang="fr-FR" sz="1400" b="1" dirty="0" smtClean="0">
              <a:latin typeface="Calibri" pitchFamily="34" charset="0"/>
            </a:endParaRPr>
          </a:p>
          <a:p>
            <a:endParaRPr lang="fr-FR" sz="1400" b="1" dirty="0" smtClean="0">
              <a:latin typeface="Calibri" pitchFamily="34" charset="0"/>
            </a:endParaRPr>
          </a:p>
          <a:p>
            <a:r>
              <a:rPr lang="fr-FR" sz="1400" b="1" dirty="0" smtClean="0">
                <a:latin typeface="Calibri" pitchFamily="34" charset="0"/>
              </a:rPr>
              <a:t>12 </a:t>
            </a:r>
            <a:r>
              <a:rPr lang="fr-FR" sz="1400" b="1" dirty="0" err="1" smtClean="0">
                <a:latin typeface="Calibri" pitchFamily="34" charset="0"/>
              </a:rPr>
              <a:t>years</a:t>
            </a:r>
            <a:r>
              <a:rPr lang="fr-FR" sz="1400" b="1" dirty="0" smtClean="0">
                <a:latin typeface="Calibri" pitchFamily="34" charset="0"/>
              </a:rPr>
              <a:t> </a:t>
            </a:r>
            <a:r>
              <a:rPr lang="fr-FR" sz="1400" b="1" dirty="0" err="1" smtClean="0">
                <a:latin typeface="Calibri" pitchFamily="34" charset="0"/>
              </a:rPr>
              <a:t>after</a:t>
            </a:r>
            <a:r>
              <a:rPr lang="fr-FR" sz="1400" b="1" dirty="0" smtClean="0">
                <a:latin typeface="Calibri" pitchFamily="34" charset="0"/>
              </a:rPr>
              <a:t> application:</a:t>
            </a:r>
            <a:endParaRPr lang="fr-FR" sz="1400" dirty="0">
              <a:latin typeface="Calibri" pitchFamily="34" charset="0"/>
            </a:endParaRPr>
          </a:p>
          <a:p>
            <a:endParaRPr lang="fr-FR" sz="1400" dirty="0">
              <a:latin typeface="Calibri" pitchFamily="34" charset="0"/>
            </a:endParaRPr>
          </a:p>
          <a:p>
            <a:r>
              <a:rPr lang="fr-FR" sz="1400" dirty="0" err="1" smtClean="0">
                <a:latin typeface="Calibri" pitchFamily="34" charset="0"/>
              </a:rPr>
              <a:t>NanoSims</a:t>
            </a:r>
            <a:r>
              <a:rPr lang="fr-FR" sz="1400" dirty="0" smtClean="0">
                <a:latin typeface="Calibri" pitchFamily="34" charset="0"/>
              </a:rPr>
              <a:t> = localisation of 12C, 14N and 15N in the </a:t>
            </a:r>
            <a:r>
              <a:rPr lang="fr-FR" sz="1400" dirty="0" err="1" smtClean="0">
                <a:latin typeface="Calibri" pitchFamily="34" charset="0"/>
              </a:rPr>
              <a:t>aggregates</a:t>
            </a:r>
            <a:endParaRPr lang="fr-FR" sz="1400" dirty="0" smtClean="0">
              <a:latin typeface="Calibri" pitchFamily="34" charset="0"/>
            </a:endParaRPr>
          </a:p>
          <a:p>
            <a:endParaRPr lang="fr-FR" sz="1400" dirty="0">
              <a:latin typeface="Calibri" pitchFamily="34" charset="0"/>
            </a:endParaRPr>
          </a:p>
          <a:p>
            <a:r>
              <a:rPr lang="fr-FR" sz="1400" dirty="0" smtClean="0">
                <a:latin typeface="Calibri" pitchFamily="34" charset="0"/>
              </a:rPr>
              <a:t>STXM = </a:t>
            </a:r>
            <a:r>
              <a:rPr lang="fr-FR" sz="1400" dirty="0" err="1" smtClean="0">
                <a:latin typeface="Calibri" pitchFamily="34" charset="0"/>
              </a:rPr>
              <a:t>chemical</a:t>
            </a:r>
            <a:r>
              <a:rPr lang="fr-FR" sz="1400" dirty="0" smtClean="0">
                <a:latin typeface="Calibri" pitchFamily="34" charset="0"/>
              </a:rPr>
              <a:t> composition close to </a:t>
            </a:r>
            <a:r>
              <a:rPr lang="fr-FR" sz="1400" dirty="0" err="1" smtClean="0">
                <a:latin typeface="Calibri" pitchFamily="34" charset="0"/>
              </a:rPr>
              <a:t>microbial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 err="1" smtClean="0">
                <a:latin typeface="Calibri" pitchFamily="34" charset="0"/>
              </a:rPr>
              <a:t>componds</a:t>
            </a:r>
            <a:endParaRPr lang="fr-FR" dirty="0">
              <a:latin typeface="Times New Roman" pitchFamily="18" charset="0"/>
            </a:endParaRPr>
          </a:p>
        </p:txBody>
      </p:sp>
      <p:pic>
        <p:nvPicPr>
          <p:cNvPr id="90" name="Picture 8" descr="rebirth_Fig3_v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60" y="771550"/>
            <a:ext cx="3317972" cy="358203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18" y="952499"/>
            <a:ext cx="114617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9" descr="DSCN00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3" y="942181"/>
            <a:ext cx="1754188" cy="1316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Interaction between N and </a:t>
            </a:r>
            <a:r>
              <a:rPr lang="en-US" sz="20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/P cycles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88"/>
          <p:cNvGrpSpPr>
            <a:grpSpLocks/>
          </p:cNvGrpSpPr>
          <p:nvPr/>
        </p:nvGrpSpPr>
        <p:grpSpPr bwMode="auto">
          <a:xfrm>
            <a:off x="910321" y="555526"/>
            <a:ext cx="6363030" cy="3806188"/>
            <a:chOff x="304800" y="1620843"/>
            <a:chExt cx="8316161" cy="5253108"/>
          </a:xfrm>
        </p:grpSpPr>
        <p:sp>
          <p:nvSpPr>
            <p:cNvPr id="13" name="Rectangle 1026"/>
            <p:cNvSpPr>
              <a:spLocks noChangeArrowheads="1"/>
            </p:cNvSpPr>
            <p:nvPr/>
          </p:nvSpPr>
          <p:spPr bwMode="auto">
            <a:xfrm>
              <a:off x="304800" y="1620843"/>
              <a:ext cx="8305800" cy="5197941"/>
            </a:xfrm>
            <a:prstGeom prst="rect">
              <a:avLst/>
            </a:prstGeom>
            <a:solidFill>
              <a:srgbClr val="F2FFC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1400">
                <a:solidFill>
                  <a:srgbClr val="D50222"/>
                </a:solidFill>
              </a:endParaRPr>
            </a:p>
          </p:txBody>
        </p:sp>
        <p:grpSp>
          <p:nvGrpSpPr>
            <p:cNvPr id="14" name="Group 1027"/>
            <p:cNvGrpSpPr>
              <a:grpSpLocks/>
            </p:cNvGrpSpPr>
            <p:nvPr/>
          </p:nvGrpSpPr>
          <p:grpSpPr bwMode="auto">
            <a:xfrm>
              <a:off x="3155950" y="2064222"/>
              <a:ext cx="954088" cy="2324100"/>
              <a:chOff x="1486" y="1002"/>
              <a:chExt cx="1397" cy="2662"/>
            </a:xfrm>
          </p:grpSpPr>
          <p:sp>
            <p:nvSpPr>
              <p:cNvPr id="85" name="AutoShape 1028"/>
              <p:cNvSpPr>
                <a:spLocks noChangeArrowheads="1"/>
              </p:cNvSpPr>
              <p:nvPr/>
            </p:nvSpPr>
            <p:spPr bwMode="auto">
              <a:xfrm rot="-10780066">
                <a:off x="1486" y="1002"/>
                <a:ext cx="1397" cy="16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1 w 21600"/>
                  <a:gd name="T13" fmla="*/ 2283 h 21600"/>
                  <a:gd name="T14" fmla="*/ 16559 w 21600"/>
                  <a:gd name="T15" fmla="*/ 1368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86" name="AutoShape 1029"/>
              <p:cNvSpPr>
                <a:spLocks noChangeArrowheads="1"/>
              </p:cNvSpPr>
              <p:nvPr/>
            </p:nvSpPr>
            <p:spPr bwMode="auto">
              <a:xfrm rot="-10788831">
                <a:off x="2088" y="2104"/>
                <a:ext cx="192" cy="15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80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15" name="Group 1030"/>
            <p:cNvGrpSpPr>
              <a:grpSpLocks/>
            </p:cNvGrpSpPr>
            <p:nvPr/>
          </p:nvGrpSpPr>
          <p:grpSpPr bwMode="auto">
            <a:xfrm>
              <a:off x="4587875" y="1941984"/>
              <a:ext cx="1430338" cy="2449513"/>
              <a:chOff x="1486" y="1002"/>
              <a:chExt cx="1397" cy="2662"/>
            </a:xfrm>
          </p:grpSpPr>
          <p:sp>
            <p:nvSpPr>
              <p:cNvPr id="83" name="AutoShape 1031"/>
              <p:cNvSpPr>
                <a:spLocks noChangeArrowheads="1"/>
              </p:cNvSpPr>
              <p:nvPr/>
            </p:nvSpPr>
            <p:spPr bwMode="auto">
              <a:xfrm rot="-10780066">
                <a:off x="1486" y="1002"/>
                <a:ext cx="1397" cy="16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1 w 21600"/>
                  <a:gd name="T13" fmla="*/ 2283 h 21600"/>
                  <a:gd name="T14" fmla="*/ 16559 w 21600"/>
                  <a:gd name="T15" fmla="*/ 1368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84" name="AutoShape 1032"/>
              <p:cNvSpPr>
                <a:spLocks noChangeArrowheads="1"/>
              </p:cNvSpPr>
              <p:nvPr/>
            </p:nvSpPr>
            <p:spPr bwMode="auto">
              <a:xfrm rot="-10788831">
                <a:off x="2088" y="2104"/>
                <a:ext cx="192" cy="15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680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sp>
          <p:nvSpPr>
            <p:cNvPr id="16" name="Rectangle 1033" descr="Marbre brun"/>
            <p:cNvSpPr>
              <a:spLocks noChangeArrowheads="1"/>
            </p:cNvSpPr>
            <p:nvPr/>
          </p:nvSpPr>
          <p:spPr bwMode="auto">
            <a:xfrm>
              <a:off x="2678113" y="4391497"/>
              <a:ext cx="3722687" cy="24447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7" name="Rectangle 1034"/>
            <p:cNvSpPr>
              <a:spLocks noChangeArrowheads="1"/>
            </p:cNvSpPr>
            <p:nvPr/>
          </p:nvSpPr>
          <p:spPr bwMode="auto">
            <a:xfrm>
              <a:off x="2678113" y="4635972"/>
              <a:ext cx="573087" cy="1420812"/>
            </a:xfrm>
            <a:prstGeom prst="rect">
              <a:avLst/>
            </a:prstGeom>
            <a:solidFill>
              <a:srgbClr val="FBDC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8" name="Rectangle 1035"/>
            <p:cNvSpPr>
              <a:spLocks noChangeArrowheads="1"/>
            </p:cNvSpPr>
            <p:nvPr/>
          </p:nvSpPr>
          <p:spPr bwMode="auto">
            <a:xfrm>
              <a:off x="5827713" y="4647084"/>
              <a:ext cx="573087" cy="1409700"/>
            </a:xfrm>
            <a:prstGeom prst="rect">
              <a:avLst/>
            </a:prstGeom>
            <a:solidFill>
              <a:srgbClr val="FBDC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9" name="Text Box 1036"/>
            <p:cNvSpPr txBox="1">
              <a:spLocks noChangeArrowheads="1"/>
            </p:cNvSpPr>
            <p:nvPr/>
          </p:nvSpPr>
          <p:spPr bwMode="auto">
            <a:xfrm>
              <a:off x="2678113" y="4377209"/>
              <a:ext cx="668337" cy="31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1200" i="1">
                  <a:solidFill>
                    <a:schemeClr val="bg1"/>
                  </a:solidFill>
                </a:rPr>
                <a:t>732</a:t>
              </a:r>
              <a:endParaRPr lang="fr-FR" sz="1600">
                <a:solidFill>
                  <a:schemeClr val="bg1"/>
                </a:solidFill>
              </a:endParaRPr>
            </a:p>
          </p:txBody>
        </p:sp>
        <p:sp>
          <p:nvSpPr>
            <p:cNvPr id="20" name="Rectangle 1037"/>
            <p:cNvSpPr>
              <a:spLocks noChangeArrowheads="1"/>
            </p:cNvSpPr>
            <p:nvPr/>
          </p:nvSpPr>
          <p:spPr bwMode="auto">
            <a:xfrm>
              <a:off x="5827712" y="4364509"/>
              <a:ext cx="466035" cy="31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 i="1">
                  <a:solidFill>
                    <a:schemeClr val="bg1"/>
                  </a:solidFill>
                </a:rPr>
                <a:t>410</a:t>
              </a:r>
              <a:endParaRPr lang="fr-FR" sz="1200">
                <a:solidFill>
                  <a:schemeClr val="bg1"/>
                </a:solidFill>
              </a:endParaRPr>
            </a:p>
          </p:txBody>
        </p:sp>
        <p:sp>
          <p:nvSpPr>
            <p:cNvPr id="21" name="Rectangle 1038"/>
            <p:cNvSpPr>
              <a:spLocks noChangeArrowheads="1"/>
            </p:cNvSpPr>
            <p:nvPr/>
          </p:nvSpPr>
          <p:spPr bwMode="auto">
            <a:xfrm>
              <a:off x="5827712" y="4732809"/>
              <a:ext cx="204829" cy="39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fr-FR" sz="1600"/>
            </a:p>
          </p:txBody>
        </p:sp>
        <p:sp>
          <p:nvSpPr>
            <p:cNvPr id="22" name="Rectangle 1039"/>
            <p:cNvSpPr>
              <a:spLocks noChangeArrowheads="1"/>
            </p:cNvSpPr>
            <p:nvPr/>
          </p:nvSpPr>
          <p:spPr bwMode="auto">
            <a:xfrm>
              <a:off x="2667000" y="4989983"/>
              <a:ext cx="666881" cy="39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/>
                <a:t>4663</a:t>
              </a:r>
              <a:endParaRPr lang="fr-FR" sz="1600"/>
            </a:p>
          </p:txBody>
        </p:sp>
        <p:sp>
          <p:nvSpPr>
            <p:cNvPr id="23" name="Rectangle 1040"/>
            <p:cNvSpPr>
              <a:spLocks noChangeArrowheads="1"/>
            </p:cNvSpPr>
            <p:nvPr/>
          </p:nvSpPr>
          <p:spPr bwMode="auto">
            <a:xfrm>
              <a:off x="5791200" y="4989983"/>
              <a:ext cx="666881" cy="39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/>
                <a:t>4239</a:t>
              </a:r>
              <a:endParaRPr lang="fr-FR" sz="1600"/>
            </a:p>
          </p:txBody>
        </p:sp>
        <p:sp>
          <p:nvSpPr>
            <p:cNvPr id="24" name="Rectangle 1041"/>
            <p:cNvSpPr>
              <a:spLocks noChangeArrowheads="1"/>
            </p:cNvSpPr>
            <p:nvPr/>
          </p:nvSpPr>
          <p:spPr bwMode="auto">
            <a:xfrm>
              <a:off x="5046663" y="2513483"/>
              <a:ext cx="551350" cy="39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/>
                <a:t>755</a:t>
              </a:r>
              <a:endParaRPr lang="fr-FR" sz="1600"/>
            </a:p>
          </p:txBody>
        </p:sp>
        <p:sp>
          <p:nvSpPr>
            <p:cNvPr id="25" name="Rectangle 1042"/>
            <p:cNvSpPr>
              <a:spLocks noChangeArrowheads="1"/>
            </p:cNvSpPr>
            <p:nvPr/>
          </p:nvSpPr>
          <p:spPr bwMode="auto">
            <a:xfrm>
              <a:off x="3370262" y="2513483"/>
              <a:ext cx="551350" cy="39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i="1"/>
                <a:t>590</a:t>
              </a:r>
              <a:endParaRPr lang="fr-FR" sz="1600"/>
            </a:p>
          </p:txBody>
        </p:sp>
        <p:sp>
          <p:nvSpPr>
            <p:cNvPr id="26" name="AutoShape 1043"/>
            <p:cNvSpPr>
              <a:spLocks noChangeArrowheads="1"/>
            </p:cNvSpPr>
            <p:nvPr/>
          </p:nvSpPr>
          <p:spPr bwMode="auto">
            <a:xfrm>
              <a:off x="5399088" y="3873972"/>
              <a:ext cx="142875" cy="354012"/>
            </a:xfrm>
            <a:prstGeom prst="curvedRightArrow">
              <a:avLst>
                <a:gd name="adj1" fmla="val 49555"/>
                <a:gd name="adj2" fmla="val 99111"/>
                <a:gd name="adj3" fmla="val 33333"/>
              </a:avLst>
            </a:prstGeom>
            <a:solidFill>
              <a:srgbClr val="AE10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7" name="AutoShape 1044"/>
            <p:cNvSpPr>
              <a:spLocks noChangeArrowheads="1"/>
            </p:cNvSpPr>
            <p:nvPr/>
          </p:nvSpPr>
          <p:spPr bwMode="auto">
            <a:xfrm>
              <a:off x="3689350" y="3907309"/>
              <a:ext cx="95250" cy="244475"/>
            </a:xfrm>
            <a:prstGeom prst="curvedRightArrow">
              <a:avLst>
                <a:gd name="adj1" fmla="val 51333"/>
                <a:gd name="adj2" fmla="val 102667"/>
                <a:gd name="adj3" fmla="val 33333"/>
              </a:avLst>
            </a:prstGeom>
            <a:solidFill>
              <a:srgbClr val="FF87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8" name="Rectangle 1045"/>
            <p:cNvSpPr>
              <a:spLocks noChangeArrowheads="1"/>
            </p:cNvSpPr>
            <p:nvPr/>
          </p:nvSpPr>
          <p:spPr bwMode="auto">
            <a:xfrm>
              <a:off x="3727450" y="3900959"/>
              <a:ext cx="466035" cy="31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/>
                <a:t>276</a:t>
              </a:r>
              <a:endParaRPr lang="fr-FR" sz="1600"/>
            </a:p>
          </p:txBody>
        </p:sp>
        <p:sp>
          <p:nvSpPr>
            <p:cNvPr id="29" name="Rectangle 1046"/>
            <p:cNvSpPr>
              <a:spLocks noChangeArrowheads="1"/>
            </p:cNvSpPr>
            <p:nvPr/>
          </p:nvSpPr>
          <p:spPr bwMode="auto">
            <a:xfrm>
              <a:off x="5446713" y="3900959"/>
              <a:ext cx="466035" cy="31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/>
                <a:t>298</a:t>
              </a:r>
              <a:endParaRPr lang="fr-FR" sz="1600"/>
            </a:p>
          </p:txBody>
        </p:sp>
        <p:sp>
          <p:nvSpPr>
            <p:cNvPr id="30" name="Rectangle 1047"/>
            <p:cNvSpPr>
              <a:spLocks noChangeArrowheads="1"/>
            </p:cNvSpPr>
            <p:nvPr/>
          </p:nvSpPr>
          <p:spPr bwMode="auto">
            <a:xfrm>
              <a:off x="4014787" y="3426298"/>
              <a:ext cx="515937" cy="35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400"/>
                <a:t>172</a:t>
              </a:r>
              <a:endParaRPr lang="fr-FR" sz="1600"/>
            </a:p>
          </p:txBody>
        </p:sp>
        <p:sp>
          <p:nvSpPr>
            <p:cNvPr id="31" name="Rectangle 1048"/>
            <p:cNvSpPr>
              <a:spLocks noChangeArrowheads="1"/>
            </p:cNvSpPr>
            <p:nvPr/>
          </p:nvSpPr>
          <p:spPr bwMode="auto">
            <a:xfrm>
              <a:off x="5827712" y="3377084"/>
              <a:ext cx="508692" cy="35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/>
                <a:t>175</a:t>
              </a:r>
              <a:endParaRPr lang="fr-FR" sz="1600"/>
            </a:p>
          </p:txBody>
        </p:sp>
        <p:sp>
          <p:nvSpPr>
            <p:cNvPr id="32" name="AutoShape 1049"/>
            <p:cNvSpPr>
              <a:spLocks noChangeArrowheads="1"/>
            </p:cNvSpPr>
            <p:nvPr/>
          </p:nvSpPr>
          <p:spPr bwMode="auto">
            <a:xfrm>
              <a:off x="5637213" y="3329459"/>
              <a:ext cx="190500" cy="407988"/>
            </a:xfrm>
            <a:prstGeom prst="downArrow">
              <a:avLst>
                <a:gd name="adj1" fmla="val 50000"/>
                <a:gd name="adj2" fmla="val 53542"/>
              </a:avLst>
            </a:prstGeom>
            <a:solidFill>
              <a:srgbClr val="AE10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33" name="AutoShape 1050"/>
            <p:cNvSpPr>
              <a:spLocks noChangeArrowheads="1"/>
            </p:cNvSpPr>
            <p:nvPr/>
          </p:nvSpPr>
          <p:spPr bwMode="auto">
            <a:xfrm>
              <a:off x="5235575" y="4391497"/>
              <a:ext cx="174625" cy="369887"/>
            </a:xfrm>
            <a:prstGeom prst="upArrow">
              <a:avLst>
                <a:gd name="adj1" fmla="val 50000"/>
                <a:gd name="adj2" fmla="val 5295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40" name="AutoShape 1051"/>
            <p:cNvSpPr>
              <a:spLocks noChangeArrowheads="1"/>
            </p:cNvSpPr>
            <p:nvPr/>
          </p:nvSpPr>
          <p:spPr bwMode="auto">
            <a:xfrm>
              <a:off x="3479800" y="4380384"/>
              <a:ext cx="304800" cy="457200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41" name="Rectangle 1052"/>
            <p:cNvSpPr>
              <a:spLocks noChangeArrowheads="1"/>
            </p:cNvSpPr>
            <p:nvPr/>
          </p:nvSpPr>
          <p:spPr bwMode="auto">
            <a:xfrm>
              <a:off x="3441700" y="4805833"/>
              <a:ext cx="407380" cy="35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/>
                <a:t>75</a:t>
              </a:r>
              <a:endParaRPr lang="fr-FR" sz="1600"/>
            </a:p>
          </p:txBody>
        </p:sp>
        <p:sp>
          <p:nvSpPr>
            <p:cNvPr id="42" name="Rectangle 1053"/>
            <p:cNvSpPr>
              <a:spLocks noChangeArrowheads="1"/>
            </p:cNvSpPr>
            <p:nvPr/>
          </p:nvSpPr>
          <p:spPr bwMode="auto">
            <a:xfrm>
              <a:off x="5181600" y="4761383"/>
              <a:ext cx="378941" cy="31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200"/>
                <a:t>45</a:t>
              </a:r>
              <a:endParaRPr lang="fr-FR" sz="1600"/>
            </a:p>
          </p:txBody>
        </p:sp>
        <p:sp>
          <p:nvSpPr>
            <p:cNvPr id="43" name="AutoShape 1054"/>
            <p:cNvSpPr>
              <a:spLocks noChangeArrowheads="1"/>
            </p:cNvSpPr>
            <p:nvPr/>
          </p:nvSpPr>
          <p:spPr bwMode="auto">
            <a:xfrm>
              <a:off x="3276600" y="3313584"/>
              <a:ext cx="152400" cy="419100"/>
            </a:xfrm>
            <a:prstGeom prst="downArrow">
              <a:avLst>
                <a:gd name="adj1" fmla="val 50000"/>
                <a:gd name="adj2" fmla="val 6875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44" name="Rectangle 1055"/>
            <p:cNvSpPr>
              <a:spLocks noChangeArrowheads="1"/>
            </p:cNvSpPr>
            <p:nvPr/>
          </p:nvSpPr>
          <p:spPr bwMode="auto">
            <a:xfrm>
              <a:off x="4424362" y="3421534"/>
              <a:ext cx="407380" cy="35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/>
                <a:t>44</a:t>
              </a:r>
            </a:p>
          </p:txBody>
        </p:sp>
        <p:sp>
          <p:nvSpPr>
            <p:cNvPr id="45" name="AutoShape 1056"/>
            <p:cNvSpPr>
              <a:spLocks noChangeArrowheads="1"/>
            </p:cNvSpPr>
            <p:nvPr/>
          </p:nvSpPr>
          <p:spPr bwMode="auto">
            <a:xfrm>
              <a:off x="4876800" y="3313584"/>
              <a:ext cx="76200" cy="342900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46" name="Rectangle 1057"/>
            <p:cNvSpPr>
              <a:spLocks noChangeArrowheads="1"/>
            </p:cNvSpPr>
            <p:nvPr/>
          </p:nvSpPr>
          <p:spPr bwMode="auto">
            <a:xfrm>
              <a:off x="2900364" y="3421534"/>
              <a:ext cx="407380" cy="35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400"/>
                <a:t>65</a:t>
              </a:r>
            </a:p>
          </p:txBody>
        </p:sp>
        <p:sp>
          <p:nvSpPr>
            <p:cNvPr id="47" name="Line 1058"/>
            <p:cNvSpPr>
              <a:spLocks noChangeShapeType="1"/>
            </p:cNvSpPr>
            <p:nvPr/>
          </p:nvSpPr>
          <p:spPr bwMode="auto">
            <a:xfrm>
              <a:off x="4379913" y="2856384"/>
              <a:ext cx="0" cy="365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48" name="AutoShape 1059"/>
            <p:cNvSpPr>
              <a:spLocks noChangeArrowheads="1"/>
            </p:cNvSpPr>
            <p:nvPr/>
          </p:nvSpPr>
          <p:spPr bwMode="auto">
            <a:xfrm>
              <a:off x="4610100" y="4456584"/>
              <a:ext cx="228600" cy="241300"/>
            </a:xfrm>
            <a:prstGeom prst="downArrow">
              <a:avLst>
                <a:gd name="adj1" fmla="val 50000"/>
                <a:gd name="adj2" fmla="val 26389"/>
              </a:avLst>
            </a:prstGeom>
            <a:solidFill>
              <a:srgbClr val="AE10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49" name="Rectangle 1060"/>
            <p:cNvSpPr>
              <a:spLocks noChangeArrowheads="1"/>
            </p:cNvSpPr>
            <p:nvPr/>
          </p:nvSpPr>
          <p:spPr bwMode="auto">
            <a:xfrm>
              <a:off x="4524375" y="4685184"/>
              <a:ext cx="396715" cy="26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900"/>
                <a:t>244</a:t>
              </a:r>
              <a:endParaRPr lang="fr-FR" sz="1600"/>
            </a:p>
          </p:txBody>
        </p:sp>
        <p:sp>
          <p:nvSpPr>
            <p:cNvPr id="50" name="AutoShape 1061"/>
            <p:cNvSpPr>
              <a:spLocks noChangeArrowheads="1"/>
            </p:cNvSpPr>
            <p:nvPr/>
          </p:nvSpPr>
          <p:spPr bwMode="auto">
            <a:xfrm>
              <a:off x="4724400" y="498998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87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51" name="Rectangle 1062"/>
            <p:cNvSpPr>
              <a:spLocks noChangeArrowheads="1"/>
            </p:cNvSpPr>
            <p:nvPr/>
          </p:nvSpPr>
          <p:spPr bwMode="auto">
            <a:xfrm>
              <a:off x="4608513" y="5202709"/>
              <a:ext cx="396715" cy="26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900"/>
                <a:t>126</a:t>
              </a:r>
              <a:endParaRPr lang="fr-FR" sz="1600"/>
            </a:p>
          </p:txBody>
        </p:sp>
        <p:sp>
          <p:nvSpPr>
            <p:cNvPr id="52" name="AutoShape 1063"/>
            <p:cNvSpPr>
              <a:spLocks noChangeArrowheads="1"/>
            </p:cNvSpPr>
            <p:nvPr/>
          </p:nvSpPr>
          <p:spPr bwMode="auto">
            <a:xfrm>
              <a:off x="3924300" y="4456584"/>
              <a:ext cx="217488" cy="241300"/>
            </a:xfrm>
            <a:prstGeom prst="downArrow">
              <a:avLst>
                <a:gd name="adj1" fmla="val 50000"/>
                <a:gd name="adj2" fmla="val 27737"/>
              </a:avLst>
            </a:prstGeom>
            <a:solidFill>
              <a:srgbClr val="FF87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53" name="Rectangle 1064"/>
            <p:cNvSpPr>
              <a:spLocks noChangeArrowheads="1"/>
            </p:cNvSpPr>
            <p:nvPr/>
          </p:nvSpPr>
          <p:spPr bwMode="auto">
            <a:xfrm>
              <a:off x="3835400" y="4707409"/>
              <a:ext cx="396715" cy="26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900"/>
                <a:t>176</a:t>
              </a:r>
              <a:endParaRPr lang="fr-FR" sz="1400"/>
            </a:p>
          </p:txBody>
        </p:sp>
        <p:sp>
          <p:nvSpPr>
            <p:cNvPr id="54" name="AutoShape 1065"/>
            <p:cNvSpPr>
              <a:spLocks noChangeArrowheads="1"/>
            </p:cNvSpPr>
            <p:nvPr/>
          </p:nvSpPr>
          <p:spPr bwMode="auto">
            <a:xfrm>
              <a:off x="3860800" y="4913784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AE10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55" name="Rectangle 1066"/>
            <p:cNvSpPr>
              <a:spLocks noChangeArrowheads="1"/>
            </p:cNvSpPr>
            <p:nvPr/>
          </p:nvSpPr>
          <p:spPr bwMode="auto">
            <a:xfrm>
              <a:off x="3890963" y="5202709"/>
              <a:ext cx="396715" cy="26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900"/>
                <a:t>331</a:t>
              </a:r>
            </a:p>
          </p:txBody>
        </p:sp>
        <p:sp>
          <p:nvSpPr>
            <p:cNvPr id="56" name="Rectangle 1067"/>
            <p:cNvSpPr>
              <a:spLocks noChangeArrowheads="1"/>
            </p:cNvSpPr>
            <p:nvPr/>
          </p:nvSpPr>
          <p:spPr bwMode="auto">
            <a:xfrm>
              <a:off x="4627563" y="5736109"/>
              <a:ext cx="396715" cy="26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900"/>
                <a:t>107</a:t>
              </a:r>
            </a:p>
          </p:txBody>
        </p:sp>
        <p:sp>
          <p:nvSpPr>
            <p:cNvPr id="57" name="Rectangle 1068"/>
            <p:cNvSpPr>
              <a:spLocks noChangeArrowheads="1"/>
            </p:cNvSpPr>
            <p:nvPr/>
          </p:nvSpPr>
          <p:spPr bwMode="auto">
            <a:xfrm>
              <a:off x="3886200" y="5736109"/>
              <a:ext cx="396715" cy="26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900"/>
                <a:t>353</a:t>
              </a:r>
            </a:p>
          </p:txBody>
        </p:sp>
        <p:sp>
          <p:nvSpPr>
            <p:cNvPr id="58" name="AutoShape 1069"/>
            <p:cNvSpPr>
              <a:spLocks noChangeArrowheads="1"/>
            </p:cNvSpPr>
            <p:nvPr/>
          </p:nvSpPr>
          <p:spPr bwMode="auto">
            <a:xfrm>
              <a:off x="4760913" y="6056784"/>
              <a:ext cx="76200" cy="1524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E10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59" name="Rectangle 1070"/>
            <p:cNvSpPr>
              <a:spLocks noChangeArrowheads="1"/>
            </p:cNvSpPr>
            <p:nvPr/>
          </p:nvSpPr>
          <p:spPr bwMode="auto">
            <a:xfrm>
              <a:off x="4665663" y="6361584"/>
              <a:ext cx="332729" cy="26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900"/>
                <a:t>55</a:t>
              </a:r>
            </a:p>
          </p:txBody>
        </p:sp>
        <p:sp>
          <p:nvSpPr>
            <p:cNvPr id="60" name="Rectangle 1071"/>
            <p:cNvSpPr>
              <a:spLocks noChangeArrowheads="1"/>
            </p:cNvSpPr>
            <p:nvPr/>
          </p:nvSpPr>
          <p:spPr bwMode="auto">
            <a:xfrm>
              <a:off x="3922713" y="6361584"/>
              <a:ext cx="396715" cy="266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900"/>
                <a:t>363</a:t>
              </a:r>
            </a:p>
          </p:txBody>
        </p:sp>
        <p:grpSp>
          <p:nvGrpSpPr>
            <p:cNvPr id="61" name="Group 1072"/>
            <p:cNvGrpSpPr>
              <a:grpSpLocks/>
            </p:cNvGrpSpPr>
            <p:nvPr/>
          </p:nvGrpSpPr>
          <p:grpSpPr bwMode="auto">
            <a:xfrm>
              <a:off x="838200" y="5523384"/>
              <a:ext cx="1549400" cy="1000125"/>
              <a:chOff x="432" y="1584"/>
              <a:chExt cx="768" cy="630"/>
            </a:xfrm>
          </p:grpSpPr>
          <p:sp>
            <p:nvSpPr>
              <p:cNvPr id="76" name="AutoShape 1073"/>
              <p:cNvSpPr>
                <a:spLocks noChangeArrowheads="1"/>
              </p:cNvSpPr>
              <p:nvPr/>
            </p:nvSpPr>
            <p:spPr bwMode="auto">
              <a:xfrm>
                <a:off x="528" y="1824"/>
                <a:ext cx="48" cy="96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AE10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77" name="Text Box 1074"/>
              <p:cNvSpPr txBox="1">
                <a:spLocks noChangeArrowheads="1"/>
              </p:cNvSpPr>
              <p:nvPr/>
            </p:nvSpPr>
            <p:spPr bwMode="auto">
              <a:xfrm>
                <a:off x="652" y="1613"/>
                <a:ext cx="49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fr-FR" sz="1100"/>
                  <a:t>kg.ha</a:t>
                </a:r>
                <a:r>
                  <a:rPr lang="fr-FR" sz="1100" baseline="30000"/>
                  <a:t>-1</a:t>
                </a:r>
                <a:r>
                  <a:rPr lang="fr-FR" sz="1100"/>
                  <a:t>.an</a:t>
                </a:r>
                <a:r>
                  <a:rPr lang="fr-FR" sz="1100" baseline="30000"/>
                  <a:t>-1</a:t>
                </a:r>
                <a:endParaRPr lang="fr-FR" sz="1600"/>
              </a:p>
            </p:txBody>
          </p:sp>
          <p:sp>
            <p:nvSpPr>
              <p:cNvPr id="78" name="Rectangle 1075"/>
              <p:cNvSpPr>
                <a:spLocks noChangeArrowheads="1"/>
              </p:cNvSpPr>
              <p:nvPr/>
            </p:nvSpPr>
            <p:spPr bwMode="auto">
              <a:xfrm>
                <a:off x="652" y="1814"/>
                <a:ext cx="516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100"/>
                  <a:t>NO3 µmol.L</a:t>
                </a:r>
                <a:r>
                  <a:rPr lang="fr-FR" sz="1100" baseline="30000"/>
                  <a:t>-1</a:t>
                </a:r>
              </a:p>
            </p:txBody>
          </p:sp>
          <p:sp>
            <p:nvSpPr>
              <p:cNvPr id="79" name="Rectangle 1076"/>
              <p:cNvSpPr>
                <a:spLocks noChangeArrowheads="1"/>
              </p:cNvSpPr>
              <p:nvPr/>
            </p:nvSpPr>
            <p:spPr bwMode="auto">
              <a:xfrm>
                <a:off x="460" y="1968"/>
                <a:ext cx="29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i="1"/>
                  <a:t>N</a:t>
                </a:r>
                <a:r>
                  <a:rPr lang="fr-FR" sz="1200" i="1"/>
                  <a:t>org</a:t>
                </a:r>
                <a:endParaRPr lang="fr-FR" sz="1600" i="1"/>
              </a:p>
            </p:txBody>
          </p:sp>
          <p:sp>
            <p:nvSpPr>
              <p:cNvPr id="80" name="Rectangle 1077"/>
              <p:cNvSpPr>
                <a:spLocks noChangeArrowheads="1"/>
              </p:cNvSpPr>
              <p:nvPr/>
            </p:nvSpPr>
            <p:spPr bwMode="auto">
              <a:xfrm>
                <a:off x="652" y="2016"/>
                <a:ext cx="312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100"/>
                  <a:t>kg.ha</a:t>
                </a:r>
                <a:r>
                  <a:rPr lang="fr-FR" sz="1100" baseline="30000"/>
                  <a:t>-1</a:t>
                </a:r>
              </a:p>
            </p:txBody>
          </p:sp>
          <p:sp>
            <p:nvSpPr>
              <p:cNvPr id="81" name="AutoShape 1078"/>
              <p:cNvSpPr>
                <a:spLocks noChangeArrowheads="1"/>
              </p:cNvSpPr>
              <p:nvPr/>
            </p:nvSpPr>
            <p:spPr bwMode="auto">
              <a:xfrm>
                <a:off x="528" y="1632"/>
                <a:ext cx="48" cy="96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600"/>
              </a:p>
            </p:txBody>
          </p:sp>
          <p:sp>
            <p:nvSpPr>
              <p:cNvPr id="82" name="Rectangle 1079"/>
              <p:cNvSpPr>
                <a:spLocks noChangeArrowheads="1"/>
              </p:cNvSpPr>
              <p:nvPr/>
            </p:nvSpPr>
            <p:spPr bwMode="auto">
              <a:xfrm>
                <a:off x="432" y="1584"/>
                <a:ext cx="768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 sz="1600"/>
              </a:p>
            </p:txBody>
          </p:sp>
        </p:grpSp>
        <p:sp>
          <p:nvSpPr>
            <p:cNvPr id="62" name="Text Box 1080"/>
            <p:cNvSpPr txBox="1">
              <a:spLocks noChangeArrowheads="1"/>
            </p:cNvSpPr>
            <p:nvPr/>
          </p:nvSpPr>
          <p:spPr bwMode="auto">
            <a:xfrm>
              <a:off x="1257300" y="1932459"/>
              <a:ext cx="2209800" cy="1189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600" dirty="0" smtClean="0"/>
                <a:t>Douglas </a:t>
              </a:r>
              <a:r>
                <a:rPr lang="fr-FR" sz="1600" dirty="0" err="1" smtClean="0"/>
                <a:t>Fir</a:t>
              </a:r>
              <a:r>
                <a:rPr lang="fr-FR" sz="1600" dirty="0" smtClean="0"/>
                <a:t> (control)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sz="1200" dirty="0" smtClean="0"/>
                <a:t>30 </a:t>
              </a:r>
              <a:r>
                <a:rPr lang="fr-FR" sz="1200" dirty="0" err="1" smtClean="0"/>
                <a:t>years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old</a:t>
              </a:r>
              <a:endParaRPr lang="fr-FR" sz="1600" dirty="0"/>
            </a:p>
          </p:txBody>
        </p:sp>
        <p:sp>
          <p:nvSpPr>
            <p:cNvPr id="63" name="Rectangle 1081"/>
            <p:cNvSpPr>
              <a:spLocks noChangeArrowheads="1"/>
            </p:cNvSpPr>
            <p:nvPr/>
          </p:nvSpPr>
          <p:spPr bwMode="auto">
            <a:xfrm>
              <a:off x="5935662" y="1941983"/>
              <a:ext cx="2479154" cy="111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Douglas </a:t>
              </a:r>
              <a:r>
                <a:rPr lang="fr-FR" sz="1600" dirty="0" err="1" smtClean="0"/>
                <a:t>Fir</a:t>
              </a:r>
              <a:r>
                <a:rPr lang="fr-FR" sz="1600" dirty="0"/>
                <a:t> </a:t>
              </a:r>
              <a:r>
                <a:rPr lang="fr-FR" sz="1600" dirty="0" smtClean="0"/>
                <a:t>(</a:t>
              </a:r>
              <a:r>
                <a:rPr lang="fr-FR" sz="1600" dirty="0" err="1" smtClean="0"/>
                <a:t>fertilized</a:t>
              </a:r>
              <a:r>
                <a:rPr lang="fr-FR" sz="1600" dirty="0"/>
                <a:t>)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fr-FR" sz="1200" dirty="0" smtClean="0"/>
                <a:t>( </a:t>
              </a:r>
              <a:r>
                <a:rPr lang="fr-FR" sz="1200" dirty="0"/>
                <a:t>Ca + P </a:t>
              </a:r>
              <a:r>
                <a:rPr lang="fr-FR" sz="1200" dirty="0" smtClean="0"/>
                <a:t>in 1979 and1983</a:t>
              </a:r>
              <a:r>
                <a:rPr lang="fr-FR" sz="1200" dirty="0"/>
                <a:t>)</a:t>
              </a:r>
            </a:p>
          </p:txBody>
        </p:sp>
        <p:sp>
          <p:nvSpPr>
            <p:cNvPr id="64" name="Text Box 1082"/>
            <p:cNvSpPr txBox="1">
              <a:spLocks noChangeArrowheads="1"/>
            </p:cNvSpPr>
            <p:nvPr/>
          </p:nvSpPr>
          <p:spPr bwMode="auto">
            <a:xfrm>
              <a:off x="3554724" y="6523509"/>
              <a:ext cx="5066237" cy="35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1050" i="1" dirty="0"/>
                <a:t>Site F-ORE-T Breuil Morvan : </a:t>
              </a:r>
              <a:r>
                <a:rPr lang="fr-FR" sz="1050" i="1" dirty="0" err="1"/>
                <a:t>m.e.p</a:t>
              </a:r>
              <a:r>
                <a:rPr lang="fr-FR" sz="1050" i="1" dirty="0"/>
                <a:t>. M Bonneau et Coll. 1976</a:t>
              </a:r>
              <a:endParaRPr lang="fr-FR" sz="1200" dirty="0"/>
            </a:p>
          </p:txBody>
        </p:sp>
        <p:sp>
          <p:nvSpPr>
            <p:cNvPr id="65" name="AutoShape 1083"/>
            <p:cNvSpPr>
              <a:spLocks noChangeArrowheads="1"/>
            </p:cNvSpPr>
            <p:nvPr/>
          </p:nvSpPr>
          <p:spPr bwMode="auto">
            <a:xfrm>
              <a:off x="4394200" y="2170584"/>
              <a:ext cx="76200" cy="1524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6" name="Text Box 1084"/>
            <p:cNvSpPr txBox="1">
              <a:spLocks noChangeArrowheads="1"/>
            </p:cNvSpPr>
            <p:nvPr/>
          </p:nvSpPr>
          <p:spPr bwMode="auto">
            <a:xfrm>
              <a:off x="3940969" y="1735452"/>
              <a:ext cx="1058862" cy="38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dirty="0" err="1" smtClean="0"/>
                <a:t>Rainfall</a:t>
              </a:r>
              <a:endParaRPr lang="fr-FR" sz="1600" dirty="0"/>
            </a:p>
          </p:txBody>
        </p:sp>
        <p:sp>
          <p:nvSpPr>
            <p:cNvPr id="67" name="Text Box 1085"/>
            <p:cNvSpPr txBox="1">
              <a:spLocks noChangeArrowheads="1"/>
            </p:cNvSpPr>
            <p:nvPr/>
          </p:nvSpPr>
          <p:spPr bwMode="auto">
            <a:xfrm>
              <a:off x="4241801" y="2284883"/>
              <a:ext cx="587376" cy="35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/>
                <a:t>31</a:t>
              </a:r>
              <a:endParaRPr lang="fr-FR" sz="1600"/>
            </a:p>
          </p:txBody>
        </p:sp>
        <p:sp>
          <p:nvSpPr>
            <p:cNvPr id="68" name="AutoShape 1086"/>
            <p:cNvSpPr>
              <a:spLocks noChangeArrowheads="1"/>
            </p:cNvSpPr>
            <p:nvPr/>
          </p:nvSpPr>
          <p:spPr bwMode="auto">
            <a:xfrm>
              <a:off x="4749800" y="543448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87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69" name="AutoShape 1087"/>
            <p:cNvSpPr>
              <a:spLocks noChangeArrowheads="1"/>
            </p:cNvSpPr>
            <p:nvPr/>
          </p:nvSpPr>
          <p:spPr bwMode="auto">
            <a:xfrm>
              <a:off x="3810000" y="3326284"/>
              <a:ext cx="190500" cy="407988"/>
            </a:xfrm>
            <a:prstGeom prst="downArrow">
              <a:avLst>
                <a:gd name="adj1" fmla="val 50000"/>
                <a:gd name="adj2" fmla="val 53542"/>
              </a:avLst>
            </a:prstGeom>
            <a:solidFill>
              <a:srgbClr val="AE10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70" name="AutoShape 1088"/>
            <p:cNvSpPr>
              <a:spLocks noChangeArrowheads="1"/>
            </p:cNvSpPr>
            <p:nvPr/>
          </p:nvSpPr>
          <p:spPr bwMode="auto">
            <a:xfrm>
              <a:off x="3860800" y="5980584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AE10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71" name="AutoShape 1089"/>
            <p:cNvSpPr>
              <a:spLocks noChangeArrowheads="1"/>
            </p:cNvSpPr>
            <p:nvPr/>
          </p:nvSpPr>
          <p:spPr bwMode="auto">
            <a:xfrm>
              <a:off x="3860800" y="5409084"/>
              <a:ext cx="3810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AE10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72" name="Text Box 1090"/>
            <p:cNvSpPr txBox="1">
              <a:spLocks noChangeArrowheads="1"/>
            </p:cNvSpPr>
            <p:nvPr/>
          </p:nvSpPr>
          <p:spPr bwMode="auto">
            <a:xfrm>
              <a:off x="533400" y="3707861"/>
              <a:ext cx="2366965" cy="72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1400" b="1" dirty="0" err="1" smtClean="0">
                  <a:solidFill>
                    <a:srgbClr val="D50222"/>
                  </a:solidFill>
                </a:rPr>
                <a:t>Ecosystem</a:t>
              </a:r>
              <a:r>
                <a:rPr lang="fr-FR" sz="1400" b="1" dirty="0" smtClean="0">
                  <a:solidFill>
                    <a:srgbClr val="D50222"/>
                  </a:solidFill>
                </a:rPr>
                <a:t> </a:t>
              </a:r>
              <a:r>
                <a:rPr lang="fr-FR" sz="1400" b="1" dirty="0" err="1" smtClean="0">
                  <a:solidFill>
                    <a:srgbClr val="D50222"/>
                  </a:solidFill>
                </a:rPr>
                <a:t>satured</a:t>
              </a:r>
              <a:r>
                <a:rPr lang="fr-FR" sz="1400" b="1" dirty="0" smtClean="0">
                  <a:solidFill>
                    <a:srgbClr val="D50222"/>
                  </a:solidFill>
                </a:rPr>
                <a:t> by N</a:t>
              </a:r>
              <a:endParaRPr lang="fr-FR" sz="1600" dirty="0"/>
            </a:p>
          </p:txBody>
        </p:sp>
        <p:sp>
          <p:nvSpPr>
            <p:cNvPr id="74" name="AutoShape 1092"/>
            <p:cNvSpPr>
              <a:spLocks noChangeArrowheads="1"/>
            </p:cNvSpPr>
            <p:nvPr/>
          </p:nvSpPr>
          <p:spPr bwMode="auto">
            <a:xfrm>
              <a:off x="6553200" y="4456584"/>
              <a:ext cx="609600" cy="609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450" y="10800"/>
                  </a:moveTo>
                  <a:cubicBezTo>
                    <a:pt x="18450" y="6575"/>
                    <a:pt x="15024" y="3150"/>
                    <a:pt x="10800" y="3150"/>
                  </a:cubicBezTo>
                  <a:cubicBezTo>
                    <a:pt x="6575" y="3150"/>
                    <a:pt x="3150" y="6575"/>
                    <a:pt x="3150" y="10800"/>
                  </a:cubicBezTo>
                  <a:cubicBezTo>
                    <a:pt x="3150" y="15024"/>
                    <a:pt x="6575" y="18450"/>
                    <a:pt x="10800" y="18450"/>
                  </a:cubicBezTo>
                  <a:cubicBezTo>
                    <a:pt x="11991" y="18450"/>
                    <a:pt x="13166" y="18171"/>
                    <a:pt x="14231" y="17637"/>
                  </a:cubicBezTo>
                  <a:lnTo>
                    <a:pt x="15644" y="20452"/>
                  </a:lnTo>
                  <a:cubicBezTo>
                    <a:pt x="14140" y="21207"/>
                    <a:pt x="12482" y="21599"/>
                    <a:pt x="10800" y="21599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599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20025" y="15075"/>
                  </a:lnTo>
                  <a:lnTo>
                    <a:pt x="15750" y="10800"/>
                  </a:lnTo>
                  <a:lnTo>
                    <a:pt x="18450" y="10800"/>
                  </a:lnTo>
                  <a:close/>
                </a:path>
              </a:pathLst>
            </a:custGeom>
            <a:solidFill>
              <a:srgbClr val="C9A6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75" name="Text Box 1093"/>
            <p:cNvSpPr txBox="1">
              <a:spLocks noChangeArrowheads="1"/>
            </p:cNvSpPr>
            <p:nvPr/>
          </p:nvSpPr>
          <p:spPr bwMode="auto">
            <a:xfrm>
              <a:off x="7045530" y="4838026"/>
              <a:ext cx="1498376" cy="31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900" dirty="0" smtClean="0"/>
                <a:t>Role of microbes ?</a:t>
              </a:r>
              <a:endParaRPr lang="en-US" sz="1600" dirty="0"/>
            </a:p>
          </p:txBody>
        </p:sp>
      </p:grpSp>
      <p:sp>
        <p:nvSpPr>
          <p:cNvPr id="87" name="Text Box 1090"/>
          <p:cNvSpPr txBox="1">
            <a:spLocks noChangeArrowheads="1"/>
          </p:cNvSpPr>
          <p:nvPr/>
        </p:nvSpPr>
        <p:spPr bwMode="auto">
          <a:xfrm>
            <a:off x="5864934" y="2067694"/>
            <a:ext cx="14433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D50222"/>
                </a:solidFill>
              </a:rPr>
              <a:t>Non-</a:t>
            </a:r>
            <a:r>
              <a:rPr lang="fr-FR" sz="1400" b="1" dirty="0" err="1" smtClean="0">
                <a:solidFill>
                  <a:srgbClr val="D50222"/>
                </a:solidFill>
              </a:rPr>
              <a:t>saturated</a:t>
            </a:r>
            <a:r>
              <a:rPr lang="fr-FR" sz="1400" b="1" dirty="0" smtClean="0">
                <a:solidFill>
                  <a:srgbClr val="D50222"/>
                </a:solidFill>
              </a:rPr>
              <a:t> </a:t>
            </a:r>
            <a:r>
              <a:rPr lang="fr-FR" sz="1400" b="1" dirty="0" err="1" smtClean="0">
                <a:solidFill>
                  <a:srgbClr val="D50222"/>
                </a:solidFill>
              </a:rPr>
              <a:t>Ecosystem</a:t>
            </a:r>
            <a:endParaRPr lang="fr-FR" sz="1600" dirty="0"/>
          </a:p>
        </p:txBody>
      </p:sp>
      <p:sp>
        <p:nvSpPr>
          <p:cNvPr id="88" name="ZoneTexte 87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Measuring 44Ca/40Ca and 26Mg/24Mg in environmental samples from a tracer experiment using ICP-MS and TIMS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0" y="4054301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Van der </a:t>
            </a:r>
            <a:r>
              <a:rPr lang="fr-FR" sz="1200" dirty="0" err="1"/>
              <a:t>Heijden</a:t>
            </a:r>
            <a:r>
              <a:rPr lang="fr-FR" sz="1200" dirty="0"/>
              <a:t> G., </a:t>
            </a:r>
            <a:r>
              <a:rPr lang="fr-FR" sz="1200" dirty="0" smtClean="0"/>
              <a:t>et al. 2013, International </a:t>
            </a:r>
            <a:r>
              <a:rPr lang="fr-FR" sz="1200" dirty="0"/>
              <a:t>Journal of Mass </a:t>
            </a:r>
            <a:r>
              <a:rPr lang="fr-FR" sz="1200" dirty="0" err="1"/>
              <a:t>Spectrometry</a:t>
            </a:r>
            <a:endParaRPr lang="fr-FR" sz="1200" dirty="0"/>
          </a:p>
        </p:txBody>
      </p:sp>
      <p:pic>
        <p:nvPicPr>
          <p:cNvPr id="90" name="Picture 3" descr="C:\Users\van der Heijden\Pictures\Solution traçage\DSC_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4" y="1989172"/>
            <a:ext cx="1484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" name="Image 90" descr="DSC_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021135"/>
            <a:ext cx="1468438" cy="9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0" y="759357"/>
            <a:ext cx="3298082" cy="11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ZoneTexte 30"/>
          <p:cNvSpPr txBox="1">
            <a:spLocks noChangeArrowheads="1"/>
          </p:cNvSpPr>
          <p:nvPr/>
        </p:nvSpPr>
        <p:spPr bwMode="auto">
          <a:xfrm>
            <a:off x="-22995" y="1141944"/>
            <a:ext cx="720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100" baseline="30000"/>
              <a:t>15</a:t>
            </a:r>
            <a:r>
              <a:rPr lang="fr-FR" sz="1100"/>
              <a:t>N</a:t>
            </a:r>
          </a:p>
          <a:p>
            <a:pPr eaLnBrk="1" hangingPunct="1"/>
            <a:r>
              <a:rPr lang="fr-FR" sz="1100" baseline="30000"/>
              <a:t>44</a:t>
            </a:r>
            <a:r>
              <a:rPr lang="fr-FR" sz="1100"/>
              <a:t>Ca</a:t>
            </a:r>
          </a:p>
          <a:p>
            <a:pPr eaLnBrk="1" hangingPunct="1"/>
            <a:r>
              <a:rPr lang="fr-FR" sz="1100" baseline="30000"/>
              <a:t>26</a:t>
            </a:r>
            <a:r>
              <a:rPr lang="fr-FR" sz="1100"/>
              <a:t>Mg</a:t>
            </a:r>
          </a:p>
          <a:p>
            <a:pPr eaLnBrk="1" hangingPunct="1"/>
            <a:r>
              <a:rPr lang="fr-FR" sz="1100" baseline="30000"/>
              <a:t>2</a:t>
            </a:r>
            <a:r>
              <a:rPr lang="fr-FR" sz="1100"/>
              <a:t>H</a:t>
            </a:r>
          </a:p>
        </p:txBody>
      </p:sp>
      <p:grpSp>
        <p:nvGrpSpPr>
          <p:cNvPr id="94" name="Grouper 50"/>
          <p:cNvGrpSpPr/>
          <p:nvPr/>
        </p:nvGrpSpPr>
        <p:grpSpPr>
          <a:xfrm>
            <a:off x="4355976" y="751880"/>
            <a:ext cx="3960440" cy="1459830"/>
            <a:chOff x="5004048" y="989112"/>
            <a:chExt cx="3960440" cy="1459830"/>
          </a:xfrm>
        </p:grpSpPr>
        <p:sp>
          <p:nvSpPr>
            <p:cNvPr id="95" name="Rectangle 179"/>
            <p:cNvSpPr>
              <a:spLocks noChangeArrowheads="1"/>
            </p:cNvSpPr>
            <p:nvPr/>
          </p:nvSpPr>
          <p:spPr bwMode="auto">
            <a:xfrm>
              <a:off x="5364088" y="1714634"/>
              <a:ext cx="3384376" cy="43088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Pluie 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incidente, écoulement de tronc, pluviolessivats, solutions de sol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184"/>
            <p:cNvSpPr>
              <a:spLocks noChangeArrowheads="1"/>
            </p:cNvSpPr>
            <p:nvPr/>
          </p:nvSpPr>
          <p:spPr bwMode="auto">
            <a:xfrm>
              <a:off x="5364088" y="2160910"/>
              <a:ext cx="3384376" cy="2880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050" b="1" dirty="0" smtClean="0"/>
                <a:t>Racines fines, feuilles…. </a:t>
              </a:r>
              <a:endParaRPr lang="fr-FR" sz="1050" b="1" dirty="0"/>
            </a:p>
          </p:txBody>
        </p:sp>
        <p:sp>
          <p:nvSpPr>
            <p:cNvPr id="97" name="Rectangle 186"/>
            <p:cNvSpPr>
              <a:spLocks noChangeArrowheads="1"/>
            </p:cNvSpPr>
            <p:nvPr/>
          </p:nvSpPr>
          <p:spPr bwMode="auto">
            <a:xfrm>
              <a:off x="5364088" y="1440830"/>
              <a:ext cx="3384376" cy="288032"/>
            </a:xfrm>
            <a:prstGeom prst="rect">
              <a:avLst/>
            </a:prstGeom>
            <a:solidFill>
              <a:srgbClr val="66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Humus, sol, biomasse microbienne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98" name="Text Box 189"/>
            <p:cNvSpPr txBox="1">
              <a:spLocks noChangeArrowheads="1"/>
            </p:cNvSpPr>
            <p:nvPr/>
          </p:nvSpPr>
          <p:spPr bwMode="auto">
            <a:xfrm>
              <a:off x="5004048" y="989112"/>
              <a:ext cx="39604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/>
                <a:t>Monitoring in </a:t>
              </a:r>
              <a:r>
                <a:rPr lang="fr-FR" sz="1100" b="1" dirty="0" smtClean="0"/>
                <a:t>situ and </a:t>
              </a:r>
              <a:r>
                <a:rPr lang="fr-FR" sz="1100" b="1" dirty="0" err="1" smtClean="0"/>
                <a:t>measurement</a:t>
              </a:r>
              <a:r>
                <a:rPr lang="fr-FR" sz="1100" b="1" dirty="0" smtClean="0"/>
                <a:t> of </a:t>
              </a:r>
              <a:r>
                <a:rPr lang="fr-FR" sz="1100" b="1" dirty="0" err="1" smtClean="0"/>
                <a:t>isotopic</a:t>
              </a:r>
              <a:r>
                <a:rPr lang="fr-FR" sz="1100" b="1" dirty="0" smtClean="0"/>
                <a:t> ratios </a:t>
              </a:r>
              <a:r>
                <a:rPr lang="fr-FR" sz="1100" b="1" baseline="30000" dirty="0" smtClean="0"/>
                <a:t>26</a:t>
              </a:r>
              <a:r>
                <a:rPr lang="fr-FR" sz="1100" b="1" dirty="0" smtClean="0"/>
                <a:t>Mg/</a:t>
              </a:r>
              <a:r>
                <a:rPr lang="fr-FR" sz="1100" b="1" baseline="30000" dirty="0" smtClean="0"/>
                <a:t>24</a:t>
              </a:r>
              <a:r>
                <a:rPr lang="fr-FR" sz="1100" b="1" dirty="0" smtClean="0"/>
                <a:t>Mg et </a:t>
              </a:r>
              <a:r>
                <a:rPr lang="fr-FR" sz="1100" b="1" baseline="30000" dirty="0" smtClean="0"/>
                <a:t>44</a:t>
              </a:r>
              <a:r>
                <a:rPr lang="fr-FR" sz="1100" b="1" dirty="0" smtClean="0"/>
                <a:t>Ca/</a:t>
              </a:r>
              <a:r>
                <a:rPr lang="fr-FR" sz="1100" b="1" baseline="30000" dirty="0" smtClean="0"/>
                <a:t>40</a:t>
              </a:r>
              <a:r>
                <a:rPr lang="fr-FR" sz="1100" b="1" dirty="0" smtClean="0"/>
                <a:t>Ca (ICP-MS)</a:t>
              </a:r>
              <a:endParaRPr lang="fr-FR" sz="1100" b="1" dirty="0"/>
            </a:p>
          </p:txBody>
        </p:sp>
      </p:grpSp>
      <p:pic>
        <p:nvPicPr>
          <p:cNvPr id="103" name="Image 102" descr="Graph 44 S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6610" y="2499742"/>
            <a:ext cx="2672699" cy="1929279"/>
          </a:xfrm>
          <a:prstGeom prst="rect">
            <a:avLst/>
          </a:prstGeom>
        </p:spPr>
      </p:pic>
      <p:sp>
        <p:nvSpPr>
          <p:cNvPr id="104" name="Rectangle 48"/>
          <p:cNvSpPr>
            <a:spLocks noChangeArrowheads="1"/>
          </p:cNvSpPr>
          <p:nvPr/>
        </p:nvSpPr>
        <p:spPr bwMode="auto">
          <a:xfrm>
            <a:off x="3779912" y="2283718"/>
            <a:ext cx="2884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baseline="30000" dirty="0" smtClean="0">
                <a:latin typeface="Calibri" pitchFamily="34" charset="0"/>
              </a:rPr>
              <a:t>44</a:t>
            </a:r>
            <a:r>
              <a:rPr lang="fr-FR" sz="1600" b="1" dirty="0" smtClean="0">
                <a:latin typeface="Calibri" pitchFamily="34" charset="0"/>
              </a:rPr>
              <a:t>Ca </a:t>
            </a:r>
            <a:r>
              <a:rPr lang="fr-FR" sz="1600" b="1" dirty="0" err="1" smtClean="0">
                <a:latin typeface="Calibri" pitchFamily="34" charset="0"/>
              </a:rPr>
              <a:t>Two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years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after</a:t>
            </a:r>
            <a:r>
              <a:rPr lang="fr-FR" sz="1600" b="1" dirty="0" smtClean="0">
                <a:latin typeface="Calibri" pitchFamily="34" charset="0"/>
              </a:rPr>
              <a:t> application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2240" y="3046189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Van der </a:t>
            </a:r>
            <a:r>
              <a:rPr lang="fr-FR" sz="1200" dirty="0" err="1"/>
              <a:t>Heijden</a:t>
            </a:r>
            <a:r>
              <a:rPr lang="fr-FR" sz="1200" dirty="0"/>
              <a:t> G., </a:t>
            </a:r>
            <a:r>
              <a:rPr lang="fr-FR" sz="1200" dirty="0" smtClean="0"/>
              <a:t>et al. 2013, Forest </a:t>
            </a:r>
            <a:r>
              <a:rPr lang="fr-FR" sz="1200" dirty="0" err="1" smtClean="0"/>
              <a:t>Ecology</a:t>
            </a:r>
            <a:r>
              <a:rPr lang="fr-FR" sz="1200" dirty="0" smtClean="0"/>
              <a:t> and Management</a:t>
            </a:r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-36512" y="3129811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>
                <a:latin typeface="Arial" pitchFamily="34" charset="0"/>
                <a:cs typeface="Arial" pitchFamily="34" charset="0"/>
              </a:rPr>
              <a:t>Coll. </a:t>
            </a:r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INRA, MNHN, CNRS</a:t>
            </a:r>
          </a:p>
          <a:p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University of Nevada, </a:t>
            </a:r>
            <a:r>
              <a:rPr lang="it-IT" sz="1400" b="1" i="1" dirty="0">
                <a:latin typeface="Arial" pitchFamily="34" charset="0"/>
                <a:cs typeface="Arial" pitchFamily="34" charset="0"/>
              </a:rPr>
              <a:t>USA</a:t>
            </a:r>
          </a:p>
          <a:p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Lund </a:t>
            </a:r>
            <a:r>
              <a:rPr lang="it-IT" sz="1400" b="1" i="1" dirty="0">
                <a:latin typeface="Arial" pitchFamily="34" charset="0"/>
                <a:cs typeface="Arial" pitchFamily="34" charset="0"/>
              </a:rPr>
              <a:t>University, </a:t>
            </a:r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Sweden</a:t>
            </a:r>
            <a:endParaRPr lang="it-IT" sz="1400" b="1" i="1" dirty="0">
              <a:latin typeface="Arial" pitchFamily="34" charset="0"/>
              <a:cs typeface="Arial" pitchFamily="34" charset="0"/>
            </a:endParaRPr>
          </a:p>
          <a:p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James </a:t>
            </a:r>
            <a:r>
              <a:rPr lang="it-IT" sz="1400" b="1" i="1" dirty="0">
                <a:latin typeface="Arial" pitchFamily="34" charset="0"/>
                <a:cs typeface="Arial" pitchFamily="34" charset="0"/>
              </a:rPr>
              <a:t>Hutton </a:t>
            </a:r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Institute, UK</a:t>
            </a:r>
            <a:endParaRPr lang="it-IT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2240" y="350785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Van der </a:t>
            </a:r>
            <a:r>
              <a:rPr lang="fr-FR" sz="1200" dirty="0" err="1"/>
              <a:t>Heijden</a:t>
            </a:r>
            <a:r>
              <a:rPr lang="fr-FR" sz="1200" dirty="0"/>
              <a:t> G., </a:t>
            </a:r>
            <a:r>
              <a:rPr lang="fr-FR" sz="1200" dirty="0" smtClean="0"/>
              <a:t>et al. 2013, </a:t>
            </a:r>
            <a:r>
              <a:rPr lang="fr-FR" sz="1200" dirty="0" err="1" smtClean="0"/>
              <a:t>Geoderma</a:t>
            </a:r>
            <a:endParaRPr lang="fr-FR" sz="1200" dirty="0"/>
          </a:p>
        </p:txBody>
      </p:sp>
      <p:sp>
        <p:nvSpPr>
          <p:cNvPr id="22" name="Rectangle 21"/>
          <p:cNvSpPr/>
          <p:nvPr/>
        </p:nvSpPr>
        <p:spPr>
          <a:xfrm>
            <a:off x="6732240" y="3982293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Van der </a:t>
            </a:r>
            <a:r>
              <a:rPr lang="fr-FR" sz="1200" dirty="0" err="1"/>
              <a:t>Heijden</a:t>
            </a:r>
            <a:r>
              <a:rPr lang="fr-FR" sz="1200" dirty="0"/>
              <a:t> G., </a:t>
            </a:r>
            <a:r>
              <a:rPr lang="fr-FR" sz="1200" dirty="0" smtClean="0"/>
              <a:t>et al. 2013, Plant and </a:t>
            </a:r>
            <a:r>
              <a:rPr lang="fr-FR" sz="1200" dirty="0" err="1" smtClean="0"/>
              <a:t>soil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51470"/>
            <a:ext cx="7593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Measuring and modeling 15N, 42Ca </a:t>
            </a: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26Mg movement </a:t>
            </a: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tree xylem from </a:t>
            </a:r>
            <a:r>
              <a:rPr lang="en-US" sz="2000" b="1" dirty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a tracer experiment using ICP-MS and TIMS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31673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Augusto L. et al. 2011, </a:t>
            </a:r>
            <a:r>
              <a:rPr lang="fr-FR" sz="1200" dirty="0" err="1" smtClean="0"/>
              <a:t>Annals</a:t>
            </a:r>
            <a:r>
              <a:rPr lang="fr-FR" sz="1200" dirty="0" smtClean="0"/>
              <a:t> of Forest Science.</a:t>
            </a:r>
          </a:p>
          <a:p>
            <a:endParaRPr lang="fr-FR" sz="1200" dirty="0" smtClean="0"/>
          </a:p>
          <a:p>
            <a:r>
              <a:rPr lang="fr-FR" sz="1200" dirty="0" smtClean="0"/>
              <a:t>EFPA </a:t>
            </a:r>
            <a:r>
              <a:rPr lang="fr-FR" sz="1200" dirty="0" err="1" smtClean="0"/>
              <a:t>funding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-36512" y="3069202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>
                <a:latin typeface="Arial" pitchFamily="34" charset="0"/>
                <a:cs typeface="Arial" pitchFamily="34" charset="0"/>
              </a:rPr>
              <a:t>Coll. </a:t>
            </a:r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Inra, </a:t>
            </a:r>
          </a:p>
          <a:p>
            <a:r>
              <a:rPr lang="it-IT" sz="1400" b="1" i="1" dirty="0">
                <a:latin typeface="Arial" pitchFamily="34" charset="0"/>
                <a:cs typeface="Arial" pitchFamily="34" charset="0"/>
              </a:rPr>
              <a:t>Macaulay </a:t>
            </a:r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Institute, UK</a:t>
            </a:r>
            <a:endParaRPr lang="it-IT" sz="1400" b="1" i="1" dirty="0">
              <a:latin typeface="Arial" pitchFamily="34" charset="0"/>
              <a:cs typeface="Arial" pitchFamily="34" charset="0"/>
            </a:endParaRPr>
          </a:p>
          <a:p>
            <a:r>
              <a:rPr lang="it-IT" sz="1400" b="1" i="1" dirty="0">
                <a:latin typeface="Arial" pitchFamily="34" charset="0"/>
                <a:cs typeface="Arial" pitchFamily="34" charset="0"/>
              </a:rPr>
              <a:t>US Forest </a:t>
            </a:r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Service, USA</a:t>
            </a:r>
            <a:endParaRPr lang="it-IT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laugusto\Desktop\TRAVAIL\PHOTOS - IMAGES\Campagnes\2004_ROUSSET\Rousset_2005_05_Injection\Solu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0" y="2040111"/>
            <a:ext cx="1284916" cy="9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00274"/>
            <a:ext cx="1303572" cy="1361897"/>
          </a:xfrm>
          <a:prstGeom prst="rect">
            <a:avLst/>
          </a:prstGeom>
        </p:spPr>
      </p:pic>
      <p:sp>
        <p:nvSpPr>
          <p:cNvPr id="13" name="ZoneTexte 30"/>
          <p:cNvSpPr txBox="1">
            <a:spLocks noChangeArrowheads="1"/>
          </p:cNvSpPr>
          <p:nvPr/>
        </p:nvSpPr>
        <p:spPr bwMode="auto">
          <a:xfrm>
            <a:off x="-22995" y="1081648"/>
            <a:ext cx="7207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100" baseline="30000" dirty="0"/>
              <a:t>15</a:t>
            </a:r>
            <a:r>
              <a:rPr lang="fr-FR" sz="1100" dirty="0"/>
              <a:t>N</a:t>
            </a:r>
          </a:p>
          <a:p>
            <a:pPr eaLnBrk="1" hangingPunct="1"/>
            <a:r>
              <a:rPr lang="fr-FR" sz="1100" baseline="30000" dirty="0" smtClean="0"/>
              <a:t>42</a:t>
            </a:r>
            <a:r>
              <a:rPr lang="fr-FR" sz="1100" dirty="0" smtClean="0"/>
              <a:t>Ca</a:t>
            </a:r>
            <a:endParaRPr lang="fr-FR" sz="1100" dirty="0"/>
          </a:p>
          <a:p>
            <a:pPr eaLnBrk="1" hangingPunct="1"/>
            <a:r>
              <a:rPr lang="fr-FR" sz="1100" baseline="30000" dirty="0" smtClean="0"/>
              <a:t>26</a:t>
            </a:r>
            <a:r>
              <a:rPr lang="fr-FR" sz="1100" dirty="0" smtClean="0"/>
              <a:t>Mg</a:t>
            </a:r>
            <a:endParaRPr lang="fr-FR" sz="11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1830" y="1131590"/>
            <a:ext cx="29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81830" y="1635646"/>
            <a:ext cx="29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81830" y="771550"/>
            <a:ext cx="29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217583" y="771550"/>
            <a:ext cx="9781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Concentration</a:t>
            </a:r>
          </a:p>
          <a:p>
            <a:pPr algn="ctr"/>
            <a:r>
              <a:rPr lang="fr-FR" sz="800" i="1" dirty="0" smtClean="0">
                <a:latin typeface="Arial" pitchFamily="34" charset="0"/>
                <a:cs typeface="Arial" pitchFamily="34" charset="0"/>
              </a:rPr>
              <a:t>g L</a:t>
            </a:r>
            <a:r>
              <a:rPr lang="fr-FR" sz="800" i="1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  <a:p>
            <a:pPr algn="ctr"/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4.3</a:t>
            </a:r>
          </a:p>
          <a:p>
            <a:pPr algn="ctr"/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1.4</a:t>
            </a:r>
          </a:p>
          <a:p>
            <a:pPr algn="ctr"/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2.1</a:t>
            </a:r>
            <a:endParaRPr lang="fr-FR" sz="105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4351" y="1048549"/>
            <a:ext cx="90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Nitrate</a:t>
            </a:r>
          </a:p>
          <a:p>
            <a:pPr algn="ctr"/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Calcium</a:t>
            </a:r>
          </a:p>
          <a:p>
            <a:pPr algn="ctr"/>
            <a:r>
              <a:rPr lang="fr-FR" sz="1600" baseline="-25000" dirty="0" err="1" smtClean="0">
                <a:latin typeface="Arial" pitchFamily="34" charset="0"/>
                <a:cs typeface="Arial" pitchFamily="34" charset="0"/>
              </a:rPr>
              <a:t>Magnesium</a:t>
            </a:r>
            <a:endParaRPr lang="fr-FR" sz="105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29134" y="771550"/>
            <a:ext cx="12907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Isotopic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enrichment</a:t>
            </a: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800" i="1" dirty="0" smtClean="0">
                <a:latin typeface="Arial" pitchFamily="34" charset="0"/>
                <a:cs typeface="Arial" pitchFamily="34" charset="0"/>
              </a:rPr>
              <a:t>%</a:t>
            </a:r>
            <a:endParaRPr lang="fr-FR" sz="800" i="1" baseline="30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99.0</a:t>
            </a:r>
          </a:p>
          <a:p>
            <a:pPr algn="ctr"/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79.0</a:t>
            </a:r>
          </a:p>
          <a:p>
            <a:pPr algn="ctr"/>
            <a:r>
              <a:rPr lang="fr-FR" sz="1600" baseline="-25000" dirty="0" smtClean="0">
                <a:latin typeface="Arial" pitchFamily="34" charset="0"/>
                <a:cs typeface="Arial" pitchFamily="34" charset="0"/>
              </a:rPr>
              <a:t>98.8</a:t>
            </a:r>
            <a:endParaRPr lang="fr-FR" sz="105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89"/>
          <p:cNvSpPr txBox="1">
            <a:spLocks noChangeArrowheads="1"/>
          </p:cNvSpPr>
          <p:nvPr/>
        </p:nvSpPr>
        <p:spPr bwMode="auto">
          <a:xfrm>
            <a:off x="4355975" y="751880"/>
            <a:ext cx="39604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/>
              <a:t>Monitoring </a:t>
            </a:r>
            <a:r>
              <a:rPr lang="fr-FR" sz="1100" b="1" i="1" dirty="0"/>
              <a:t>in </a:t>
            </a:r>
            <a:r>
              <a:rPr lang="fr-FR" sz="1100" b="1" i="1" dirty="0" smtClean="0"/>
              <a:t>situ</a:t>
            </a:r>
            <a:r>
              <a:rPr lang="fr-FR" sz="1100" b="1" dirty="0" smtClean="0"/>
              <a:t> (2 </a:t>
            </a:r>
            <a:r>
              <a:rPr lang="fr-FR" sz="1100" b="1" dirty="0" err="1" smtClean="0"/>
              <a:t>years</a:t>
            </a:r>
            <a:r>
              <a:rPr lang="fr-FR" sz="1100" b="1" dirty="0" smtClean="0"/>
              <a:t>) and </a:t>
            </a:r>
            <a:r>
              <a:rPr lang="fr-FR" sz="1100" b="1" dirty="0" err="1" smtClean="0"/>
              <a:t>measurement</a:t>
            </a:r>
            <a:r>
              <a:rPr lang="fr-FR" sz="1100" b="1" dirty="0" smtClean="0"/>
              <a:t> of </a:t>
            </a:r>
            <a:r>
              <a:rPr lang="fr-FR" sz="1100" b="1" dirty="0" err="1" smtClean="0"/>
              <a:t>isotopic</a:t>
            </a:r>
            <a:r>
              <a:rPr lang="fr-FR" sz="1100" b="1" dirty="0" smtClean="0"/>
              <a:t> ratios:   </a:t>
            </a:r>
            <a:r>
              <a:rPr lang="fr-FR" sz="1100" b="1" dirty="0" smtClean="0">
                <a:latin typeface="Symbol" pitchFamily="18" charset="2"/>
              </a:rPr>
              <a:t>d</a:t>
            </a:r>
            <a:r>
              <a:rPr lang="fr-FR" sz="1100" b="1" dirty="0" smtClean="0"/>
              <a:t>15N, </a:t>
            </a:r>
            <a:r>
              <a:rPr lang="fr-FR" sz="1100" b="1" baseline="30000" dirty="0" smtClean="0"/>
              <a:t>26</a:t>
            </a:r>
            <a:r>
              <a:rPr lang="fr-FR" sz="1100" b="1" dirty="0" smtClean="0"/>
              <a:t>Mg/</a:t>
            </a:r>
            <a:r>
              <a:rPr lang="fr-FR" sz="1100" b="1" baseline="30000" dirty="0" smtClean="0"/>
              <a:t>24</a:t>
            </a:r>
            <a:r>
              <a:rPr lang="fr-FR" sz="1100" b="1" dirty="0" smtClean="0"/>
              <a:t>Mg and </a:t>
            </a:r>
            <a:r>
              <a:rPr lang="fr-FR" sz="1100" b="1" baseline="30000" dirty="0" smtClean="0"/>
              <a:t>42</a:t>
            </a:r>
            <a:r>
              <a:rPr lang="fr-FR" sz="1100" b="1" dirty="0" smtClean="0"/>
              <a:t>Ca/</a:t>
            </a:r>
            <a:r>
              <a:rPr lang="fr-FR" sz="1100" b="1" baseline="30000" dirty="0" smtClean="0"/>
              <a:t>40</a:t>
            </a:r>
            <a:r>
              <a:rPr lang="fr-FR" sz="1100" b="1" dirty="0" smtClean="0"/>
              <a:t>Ca (ICP-MS)</a:t>
            </a:r>
            <a:endParaRPr lang="fr-FR" sz="1100" b="1" dirty="0"/>
          </a:p>
        </p:txBody>
      </p:sp>
      <p:sp>
        <p:nvSpPr>
          <p:cNvPr id="23" name="Text Box 189"/>
          <p:cNvSpPr txBox="1">
            <a:spLocks noChangeArrowheads="1"/>
          </p:cNvSpPr>
          <p:nvPr/>
        </p:nvSpPr>
        <p:spPr bwMode="auto">
          <a:xfrm>
            <a:off x="4355976" y="1204759"/>
            <a:ext cx="44644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 err="1" smtClean="0"/>
              <a:t>Modeling</a:t>
            </a:r>
            <a:r>
              <a:rPr lang="fr-FR" sz="1100" b="1" dirty="0" smtClean="0"/>
              <a:t> of Ca transport in </a:t>
            </a:r>
            <a:r>
              <a:rPr lang="fr-FR" sz="1100" b="1" dirty="0" err="1" smtClean="0"/>
              <a:t>tree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xylem</a:t>
            </a:r>
            <a:r>
              <a:rPr lang="fr-FR" sz="1100" b="1" dirty="0"/>
              <a:t> (</a:t>
            </a:r>
            <a:r>
              <a:rPr lang="fr-FR" sz="1100" b="1" dirty="0" err="1" smtClean="0"/>
              <a:t>homothetic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upsaling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approach</a:t>
            </a:r>
            <a:r>
              <a:rPr lang="fr-FR" sz="1100" b="1" dirty="0" smtClean="0"/>
              <a:t>):</a:t>
            </a:r>
            <a:endParaRPr lang="fr-FR" sz="1100" b="1" dirty="0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969898"/>
              </p:ext>
            </p:extLst>
          </p:nvPr>
        </p:nvGraphicFramePr>
        <p:xfrm>
          <a:off x="4930874" y="1488221"/>
          <a:ext cx="3314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6" imgW="3314700" imgH="469900" progId="Equation.3">
                  <p:embed/>
                </p:oleObj>
              </mc:Choice>
              <mc:Fallback>
                <p:oleObj name="Equation" r:id="rId6" imgW="3314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874" y="1488221"/>
                        <a:ext cx="33147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53" y="1999783"/>
            <a:ext cx="2628214" cy="192105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56" y="1999782"/>
            <a:ext cx="1998191" cy="1921055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632875" y="2139702"/>
            <a:ext cx="1595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quickly</a:t>
            </a:r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transported</a:t>
            </a:r>
            <a:endParaRPr lang="fr-FR" sz="1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fr-FR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foliage</a:t>
            </a:r>
            <a:endParaRPr lang="fr-FR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fr-FR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sap</a:t>
            </a:r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convection</a:t>
            </a:r>
            <a:endParaRPr lang="fr-FR" sz="1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020272" y="2295912"/>
            <a:ext cx="164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lang="fr-FR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slowly</a:t>
            </a:r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transported</a:t>
            </a:r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successive </a:t>
            </a:r>
            <a:r>
              <a:rPr lang="en-US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cation</a:t>
            </a: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exchanges along the xylem </a:t>
            </a:r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vessels</a:t>
            </a:r>
            <a:endParaRPr lang="fr-FR" sz="1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Connecteur droit avec flèche 160"/>
          <p:cNvCxnSpPr/>
          <p:nvPr/>
        </p:nvCxnSpPr>
        <p:spPr>
          <a:xfrm>
            <a:off x="4283968" y="4011910"/>
            <a:ext cx="187220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885818" y="3981713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1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years</a:t>
            </a:r>
            <a:endParaRPr lang="fr-FR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Double flèche verticale 161"/>
          <p:cNvSpPr/>
          <p:nvPr/>
        </p:nvSpPr>
        <p:spPr>
          <a:xfrm>
            <a:off x="7740351" y="3769414"/>
            <a:ext cx="216025" cy="333569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804248" y="4083918"/>
            <a:ext cx="20810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1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esults</a:t>
            </a:r>
            <a:r>
              <a:rPr lang="fr-FR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confirmed</a:t>
            </a:r>
            <a:r>
              <a:rPr lang="fr-FR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the model</a:t>
            </a:r>
            <a:endParaRPr lang="fr-FR" sz="1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07832" y="4155926"/>
            <a:ext cx="223192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9766" y="4327902"/>
            <a:ext cx="40053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 smtClean="0">
                <a:latin typeface="Arial" charset="0"/>
              </a:rPr>
              <a:t>(</a:t>
            </a:r>
            <a:r>
              <a:rPr lang="en-US" sz="1000" i="1" dirty="0">
                <a:latin typeface="Arial" charset="0"/>
              </a:rPr>
              <a:t>adapted from Gordon B </a:t>
            </a:r>
            <a:r>
              <a:rPr lang="en-US" sz="1000" i="1" dirty="0" err="1">
                <a:latin typeface="Arial" charset="0"/>
              </a:rPr>
              <a:t>Bonan</a:t>
            </a:r>
            <a:r>
              <a:rPr lang="en-US" sz="1000" i="1" dirty="0">
                <a:latin typeface="Arial" charset="0"/>
              </a:rPr>
              <a:t> et al 2008, Science 320, 1444, DOI:10.1126/science.1155121)</a:t>
            </a:r>
            <a:endParaRPr lang="fr-FR" sz="1000" i="1" dirty="0">
              <a:latin typeface="Arial" charset="0"/>
            </a:endParaRPr>
          </a:p>
        </p:txBody>
      </p:sp>
      <p:grpSp>
        <p:nvGrpSpPr>
          <p:cNvPr id="7" name="Groupe 2"/>
          <p:cNvGrpSpPr>
            <a:grpSpLocks/>
          </p:cNvGrpSpPr>
          <p:nvPr/>
        </p:nvGrpSpPr>
        <p:grpSpPr bwMode="auto">
          <a:xfrm>
            <a:off x="4749766" y="481924"/>
            <a:ext cx="4176169" cy="3831668"/>
            <a:chOff x="3059832" y="570629"/>
            <a:chExt cx="5256584" cy="4856490"/>
          </a:xfrm>
        </p:grpSpPr>
        <p:grpSp>
          <p:nvGrpSpPr>
            <p:cNvPr id="9" name="Groupe 15"/>
            <p:cNvGrpSpPr>
              <a:grpSpLocks/>
            </p:cNvGrpSpPr>
            <p:nvPr/>
          </p:nvGrpSpPr>
          <p:grpSpPr bwMode="auto">
            <a:xfrm>
              <a:off x="3059832" y="570629"/>
              <a:ext cx="5256584" cy="4856490"/>
              <a:chOff x="2339752" y="-202397"/>
              <a:chExt cx="5256584" cy="4856490"/>
            </a:xfrm>
          </p:grpSpPr>
          <p:pic>
            <p:nvPicPr>
              <p:cNvPr id="12" name="Image 16" descr="320_1444_F2.jp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-202397"/>
                <a:ext cx="5184576" cy="4856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ZoneTexte 17"/>
              <p:cNvSpPr txBox="1">
                <a:spLocks noChangeArrowheads="1"/>
              </p:cNvSpPr>
              <p:nvPr/>
            </p:nvSpPr>
            <p:spPr bwMode="auto">
              <a:xfrm>
                <a:off x="6618122" y="-179401"/>
                <a:ext cx="936104" cy="526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700" b="1" dirty="0" err="1"/>
                  <a:t>Carbon</a:t>
                </a:r>
                <a:r>
                  <a:rPr lang="fr-FR" sz="700" b="1" dirty="0"/>
                  <a:t> and </a:t>
                </a:r>
                <a:r>
                  <a:rPr lang="fr-FR" sz="700" b="1" dirty="0" err="1"/>
                  <a:t>nutrient</a:t>
                </a:r>
                <a:r>
                  <a:rPr lang="fr-FR" sz="700" b="1" dirty="0"/>
                  <a:t> cycles</a:t>
                </a:r>
              </a:p>
            </p:txBody>
          </p:sp>
          <p:sp>
            <p:nvSpPr>
              <p:cNvPr id="14" name="ZoneTexte 18"/>
              <p:cNvSpPr txBox="1">
                <a:spLocks noChangeArrowheads="1"/>
              </p:cNvSpPr>
              <p:nvPr/>
            </p:nvSpPr>
            <p:spPr bwMode="auto">
              <a:xfrm>
                <a:off x="5724128" y="-80330"/>
                <a:ext cx="864074" cy="351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600" b="1" dirty="0" err="1"/>
                  <a:t>Atmospheric</a:t>
                </a:r>
                <a:r>
                  <a:rPr lang="fr-FR" sz="600" b="1" dirty="0"/>
                  <a:t> </a:t>
                </a:r>
                <a:r>
                  <a:rPr lang="fr-FR" sz="600" b="1" dirty="0" err="1"/>
                  <a:t>deposits</a:t>
                </a:r>
                <a:endParaRPr lang="fr-FR" sz="600" b="1" dirty="0"/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6300845" y="62984"/>
                <a:ext cx="431830" cy="144464"/>
              </a:xfrm>
              <a:custGeom>
                <a:avLst/>
                <a:gdLst>
                  <a:gd name="connsiteX0" fmla="*/ 0 w 502127"/>
                  <a:gd name="connsiteY0" fmla="*/ 7048 h 176186"/>
                  <a:gd name="connsiteX1" fmla="*/ 280134 w 502127"/>
                  <a:gd name="connsiteY1" fmla="*/ 28190 h 176186"/>
                  <a:gd name="connsiteX2" fmla="*/ 502127 w 502127"/>
                  <a:gd name="connsiteY2" fmla="*/ 176186 h 17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127" h="176186">
                    <a:moveTo>
                      <a:pt x="0" y="7048"/>
                    </a:moveTo>
                    <a:cubicBezTo>
                      <a:pt x="98223" y="3524"/>
                      <a:pt x="196446" y="0"/>
                      <a:pt x="280134" y="28190"/>
                    </a:cubicBezTo>
                    <a:cubicBezTo>
                      <a:pt x="363822" y="56380"/>
                      <a:pt x="432974" y="116283"/>
                      <a:pt x="502127" y="176186"/>
                    </a:cubicBezTo>
                  </a:path>
                </a:pathLst>
              </a:cu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6" name="Trapèze 15"/>
              <p:cNvSpPr/>
              <p:nvPr/>
            </p:nvSpPr>
            <p:spPr>
              <a:xfrm>
                <a:off x="6156371" y="1125034"/>
                <a:ext cx="287358" cy="57627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" name="ZoneTexte 21"/>
              <p:cNvSpPr txBox="1">
                <a:spLocks noChangeArrowheads="1"/>
              </p:cNvSpPr>
              <p:nvPr/>
            </p:nvSpPr>
            <p:spPr bwMode="auto">
              <a:xfrm>
                <a:off x="5724128" y="1143806"/>
                <a:ext cx="792088" cy="351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600" b="1" dirty="0"/>
                  <a:t>Fertilisation N fixation</a:t>
                </a:r>
              </a:p>
            </p:txBody>
          </p:sp>
          <p:sp>
            <p:nvSpPr>
              <p:cNvPr id="18" name="Forme libre 17"/>
              <p:cNvSpPr/>
              <p:nvPr/>
            </p:nvSpPr>
            <p:spPr>
              <a:xfrm>
                <a:off x="6300845" y="1412376"/>
                <a:ext cx="287357" cy="215903"/>
              </a:xfrm>
              <a:custGeom>
                <a:avLst/>
                <a:gdLst>
                  <a:gd name="connsiteX0" fmla="*/ 0 w 502127"/>
                  <a:gd name="connsiteY0" fmla="*/ 7048 h 176186"/>
                  <a:gd name="connsiteX1" fmla="*/ 280134 w 502127"/>
                  <a:gd name="connsiteY1" fmla="*/ 28190 h 176186"/>
                  <a:gd name="connsiteX2" fmla="*/ 502127 w 502127"/>
                  <a:gd name="connsiteY2" fmla="*/ 176186 h 17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127" h="176186">
                    <a:moveTo>
                      <a:pt x="0" y="7048"/>
                    </a:moveTo>
                    <a:cubicBezTo>
                      <a:pt x="98223" y="3524"/>
                      <a:pt x="196446" y="0"/>
                      <a:pt x="280134" y="28190"/>
                    </a:cubicBezTo>
                    <a:cubicBezTo>
                      <a:pt x="363822" y="56380"/>
                      <a:pt x="432974" y="116283"/>
                      <a:pt x="502127" y="176186"/>
                    </a:cubicBezTo>
                  </a:path>
                </a:pathLst>
              </a:cu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0" name="ZoneTexte 24"/>
              <p:cNvSpPr txBox="1">
                <a:spLocks noChangeArrowheads="1"/>
              </p:cNvSpPr>
              <p:nvPr/>
            </p:nvSpPr>
            <p:spPr bwMode="auto">
              <a:xfrm>
                <a:off x="5999782" y="2079175"/>
                <a:ext cx="648072" cy="184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600" b="1" dirty="0" err="1"/>
                  <a:t>Soil</a:t>
                </a:r>
                <a:r>
                  <a:rPr lang="fr-FR" sz="600" b="1" dirty="0"/>
                  <a:t> solution</a:t>
                </a:r>
              </a:p>
            </p:txBody>
          </p:sp>
          <p:sp>
            <p:nvSpPr>
              <p:cNvPr id="21" name="ZoneTexte 25"/>
              <p:cNvSpPr txBox="1">
                <a:spLocks noChangeArrowheads="1"/>
              </p:cNvSpPr>
              <p:nvPr/>
            </p:nvSpPr>
            <p:spPr bwMode="auto">
              <a:xfrm>
                <a:off x="6516216" y="2446376"/>
                <a:ext cx="675461" cy="234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600" b="1" dirty="0"/>
                  <a:t>Drainage</a:t>
                </a:r>
              </a:p>
            </p:txBody>
          </p:sp>
          <p:sp>
            <p:nvSpPr>
              <p:cNvPr id="23" name="ZoneTexte 27"/>
              <p:cNvSpPr txBox="1">
                <a:spLocks noChangeArrowheads="1"/>
              </p:cNvSpPr>
              <p:nvPr/>
            </p:nvSpPr>
            <p:spPr bwMode="auto">
              <a:xfrm>
                <a:off x="6638330" y="2157198"/>
                <a:ext cx="838827" cy="2340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600" b="1" dirty="0" err="1"/>
                  <a:t>Weathering</a:t>
                </a:r>
                <a:endParaRPr lang="fr-FR" sz="600" b="1" dirty="0"/>
              </a:p>
            </p:txBody>
          </p:sp>
          <p:sp>
            <p:nvSpPr>
              <p:cNvPr id="24" name="Forme libre 23"/>
              <p:cNvSpPr/>
              <p:nvPr/>
            </p:nvSpPr>
            <p:spPr>
              <a:xfrm>
                <a:off x="6588202" y="909132"/>
                <a:ext cx="431830" cy="576270"/>
              </a:xfrm>
              <a:custGeom>
                <a:avLst/>
                <a:gdLst>
                  <a:gd name="connsiteX0" fmla="*/ 0 w 502127"/>
                  <a:gd name="connsiteY0" fmla="*/ 7048 h 176186"/>
                  <a:gd name="connsiteX1" fmla="*/ 280134 w 502127"/>
                  <a:gd name="connsiteY1" fmla="*/ 28190 h 176186"/>
                  <a:gd name="connsiteX2" fmla="*/ 502127 w 502127"/>
                  <a:gd name="connsiteY2" fmla="*/ 176186 h 176186"/>
                  <a:gd name="connsiteX0" fmla="*/ 0 w 502127"/>
                  <a:gd name="connsiteY0" fmla="*/ 7470 h 176608"/>
                  <a:gd name="connsiteX1" fmla="*/ 103275 w 502127"/>
                  <a:gd name="connsiteY1" fmla="*/ 4937 h 176608"/>
                  <a:gd name="connsiteX2" fmla="*/ 280134 w 502127"/>
                  <a:gd name="connsiteY2" fmla="*/ 28612 h 176608"/>
                  <a:gd name="connsiteX3" fmla="*/ 502127 w 502127"/>
                  <a:gd name="connsiteY3" fmla="*/ 176608 h 176608"/>
                  <a:gd name="connsiteX0" fmla="*/ 0 w 502127"/>
                  <a:gd name="connsiteY0" fmla="*/ 41886 h 299570"/>
                  <a:gd name="connsiteX1" fmla="*/ 83697 w 502127"/>
                  <a:gd name="connsiteY1" fmla="*/ 299148 h 299570"/>
                  <a:gd name="connsiteX2" fmla="*/ 103275 w 502127"/>
                  <a:gd name="connsiteY2" fmla="*/ 39353 h 299570"/>
                  <a:gd name="connsiteX3" fmla="*/ 280134 w 502127"/>
                  <a:gd name="connsiteY3" fmla="*/ 63028 h 299570"/>
                  <a:gd name="connsiteX4" fmla="*/ 502127 w 502127"/>
                  <a:gd name="connsiteY4" fmla="*/ 211024 h 299570"/>
                  <a:gd name="connsiteX0" fmla="*/ 194 w 502321"/>
                  <a:gd name="connsiteY0" fmla="*/ 41886 h 606333"/>
                  <a:gd name="connsiteX1" fmla="*/ 83891 w 502321"/>
                  <a:gd name="connsiteY1" fmla="*/ 563456 h 606333"/>
                  <a:gd name="connsiteX2" fmla="*/ 83891 w 502321"/>
                  <a:gd name="connsiteY2" fmla="*/ 299148 h 606333"/>
                  <a:gd name="connsiteX3" fmla="*/ 103469 w 502321"/>
                  <a:gd name="connsiteY3" fmla="*/ 39353 h 606333"/>
                  <a:gd name="connsiteX4" fmla="*/ 280328 w 502321"/>
                  <a:gd name="connsiteY4" fmla="*/ 63028 h 606333"/>
                  <a:gd name="connsiteX5" fmla="*/ 502321 w 502321"/>
                  <a:gd name="connsiteY5" fmla="*/ 211024 h 606333"/>
                  <a:gd name="connsiteX0" fmla="*/ 488235 w 488235"/>
                  <a:gd name="connsiteY0" fmla="*/ 387251 h 578140"/>
                  <a:gd name="connsiteX1" fmla="*/ 69748 w 488235"/>
                  <a:gd name="connsiteY1" fmla="*/ 563456 h 578140"/>
                  <a:gd name="connsiteX2" fmla="*/ 69748 w 488235"/>
                  <a:gd name="connsiteY2" fmla="*/ 299148 h 578140"/>
                  <a:gd name="connsiteX3" fmla="*/ 89326 w 488235"/>
                  <a:gd name="connsiteY3" fmla="*/ 39353 h 578140"/>
                  <a:gd name="connsiteX4" fmla="*/ 266185 w 488235"/>
                  <a:gd name="connsiteY4" fmla="*/ 63028 h 578140"/>
                  <a:gd name="connsiteX5" fmla="*/ 488178 w 488235"/>
                  <a:gd name="connsiteY5" fmla="*/ 211024 h 578140"/>
                  <a:gd name="connsiteX0" fmla="*/ 589144 w 589144"/>
                  <a:gd name="connsiteY0" fmla="*/ 372568 h 578140"/>
                  <a:gd name="connsiteX1" fmla="*/ 170657 w 589144"/>
                  <a:gd name="connsiteY1" fmla="*/ 548773 h 578140"/>
                  <a:gd name="connsiteX2" fmla="*/ 3263 w 589144"/>
                  <a:gd name="connsiteY2" fmla="*/ 196362 h 578140"/>
                  <a:gd name="connsiteX3" fmla="*/ 190235 w 589144"/>
                  <a:gd name="connsiteY3" fmla="*/ 24670 h 578140"/>
                  <a:gd name="connsiteX4" fmla="*/ 367094 w 589144"/>
                  <a:gd name="connsiteY4" fmla="*/ 48345 h 578140"/>
                  <a:gd name="connsiteX5" fmla="*/ 589087 w 589144"/>
                  <a:gd name="connsiteY5" fmla="*/ 196341 h 578140"/>
                  <a:gd name="connsiteX0" fmla="*/ 589144 w 589144"/>
                  <a:gd name="connsiteY0" fmla="*/ 372567 h 578140"/>
                  <a:gd name="connsiteX1" fmla="*/ 170657 w 589144"/>
                  <a:gd name="connsiteY1" fmla="*/ 548772 h 578140"/>
                  <a:gd name="connsiteX2" fmla="*/ 3263 w 589144"/>
                  <a:gd name="connsiteY2" fmla="*/ 196361 h 578140"/>
                  <a:gd name="connsiteX3" fmla="*/ 190235 w 589144"/>
                  <a:gd name="connsiteY3" fmla="*/ 24669 h 578140"/>
                  <a:gd name="connsiteX4" fmla="*/ 367094 w 589144"/>
                  <a:gd name="connsiteY4" fmla="*/ 48344 h 578140"/>
                  <a:gd name="connsiteX5" fmla="*/ 589143 w 589144"/>
                  <a:gd name="connsiteY5" fmla="*/ 196360 h 578140"/>
                  <a:gd name="connsiteX0" fmla="*/ 589144 w 589144"/>
                  <a:gd name="connsiteY0" fmla="*/ 372567 h 578140"/>
                  <a:gd name="connsiteX1" fmla="*/ 170657 w 589144"/>
                  <a:gd name="connsiteY1" fmla="*/ 548772 h 578140"/>
                  <a:gd name="connsiteX2" fmla="*/ 3263 w 589144"/>
                  <a:gd name="connsiteY2" fmla="*/ 196361 h 578140"/>
                  <a:gd name="connsiteX3" fmla="*/ 190235 w 589144"/>
                  <a:gd name="connsiteY3" fmla="*/ 24669 h 578140"/>
                  <a:gd name="connsiteX4" fmla="*/ 367094 w 589144"/>
                  <a:gd name="connsiteY4" fmla="*/ 48344 h 578140"/>
                  <a:gd name="connsiteX5" fmla="*/ 589143 w 589144"/>
                  <a:gd name="connsiteY5" fmla="*/ 196360 h 578140"/>
                  <a:gd name="connsiteX0" fmla="*/ 585881 w 585881"/>
                  <a:gd name="connsiteY0" fmla="*/ 377083 h 582656"/>
                  <a:gd name="connsiteX1" fmla="*/ 167394 w 585881"/>
                  <a:gd name="connsiteY1" fmla="*/ 553288 h 582656"/>
                  <a:gd name="connsiteX2" fmla="*/ 0 w 585881"/>
                  <a:gd name="connsiteY2" fmla="*/ 200877 h 582656"/>
                  <a:gd name="connsiteX3" fmla="*/ 167394 w 585881"/>
                  <a:gd name="connsiteY3" fmla="*/ 24669 h 582656"/>
                  <a:gd name="connsiteX4" fmla="*/ 363831 w 585881"/>
                  <a:gd name="connsiteY4" fmla="*/ 52860 h 582656"/>
                  <a:gd name="connsiteX5" fmla="*/ 585880 w 585881"/>
                  <a:gd name="connsiteY5" fmla="*/ 200876 h 582656"/>
                  <a:gd name="connsiteX0" fmla="*/ 585881 w 585881"/>
                  <a:gd name="connsiteY0" fmla="*/ 381783 h 587356"/>
                  <a:gd name="connsiteX1" fmla="*/ 167394 w 585881"/>
                  <a:gd name="connsiteY1" fmla="*/ 557988 h 587356"/>
                  <a:gd name="connsiteX2" fmla="*/ 0 w 585881"/>
                  <a:gd name="connsiteY2" fmla="*/ 205577 h 587356"/>
                  <a:gd name="connsiteX3" fmla="*/ 167394 w 585881"/>
                  <a:gd name="connsiteY3" fmla="*/ 29369 h 587356"/>
                  <a:gd name="connsiteX4" fmla="*/ 418486 w 585881"/>
                  <a:gd name="connsiteY4" fmla="*/ 29370 h 587356"/>
                  <a:gd name="connsiteX5" fmla="*/ 585880 w 585881"/>
                  <a:gd name="connsiteY5" fmla="*/ 205576 h 587356"/>
                  <a:gd name="connsiteX0" fmla="*/ 585881 w 585881"/>
                  <a:gd name="connsiteY0" fmla="*/ 381782 h 499251"/>
                  <a:gd name="connsiteX1" fmla="*/ 167394 w 585881"/>
                  <a:gd name="connsiteY1" fmla="*/ 469883 h 499251"/>
                  <a:gd name="connsiteX2" fmla="*/ 0 w 585881"/>
                  <a:gd name="connsiteY2" fmla="*/ 205576 h 499251"/>
                  <a:gd name="connsiteX3" fmla="*/ 167394 w 585881"/>
                  <a:gd name="connsiteY3" fmla="*/ 29368 h 499251"/>
                  <a:gd name="connsiteX4" fmla="*/ 418486 w 585881"/>
                  <a:gd name="connsiteY4" fmla="*/ 29369 h 499251"/>
                  <a:gd name="connsiteX5" fmla="*/ 585880 w 585881"/>
                  <a:gd name="connsiteY5" fmla="*/ 205575 h 499251"/>
                  <a:gd name="connsiteX0" fmla="*/ 585881 w 585881"/>
                  <a:gd name="connsiteY0" fmla="*/ 381782 h 499250"/>
                  <a:gd name="connsiteX1" fmla="*/ 502183 w 585881"/>
                  <a:gd name="connsiteY1" fmla="*/ 381780 h 499250"/>
                  <a:gd name="connsiteX2" fmla="*/ 167394 w 585881"/>
                  <a:gd name="connsiteY2" fmla="*/ 469883 h 499250"/>
                  <a:gd name="connsiteX3" fmla="*/ 0 w 585881"/>
                  <a:gd name="connsiteY3" fmla="*/ 205576 h 499250"/>
                  <a:gd name="connsiteX4" fmla="*/ 167394 w 585881"/>
                  <a:gd name="connsiteY4" fmla="*/ 29368 h 499250"/>
                  <a:gd name="connsiteX5" fmla="*/ 418486 w 585881"/>
                  <a:gd name="connsiteY5" fmla="*/ 29369 h 499250"/>
                  <a:gd name="connsiteX6" fmla="*/ 585880 w 585881"/>
                  <a:gd name="connsiteY6" fmla="*/ 205575 h 499250"/>
                  <a:gd name="connsiteX0" fmla="*/ 585881 w 585881"/>
                  <a:gd name="connsiteY0" fmla="*/ 381782 h 499250"/>
                  <a:gd name="connsiteX1" fmla="*/ 502183 w 585881"/>
                  <a:gd name="connsiteY1" fmla="*/ 381780 h 499250"/>
                  <a:gd name="connsiteX2" fmla="*/ 167394 w 585881"/>
                  <a:gd name="connsiteY2" fmla="*/ 469883 h 499250"/>
                  <a:gd name="connsiteX3" fmla="*/ 0 w 585881"/>
                  <a:gd name="connsiteY3" fmla="*/ 205576 h 499250"/>
                  <a:gd name="connsiteX4" fmla="*/ 167394 w 585881"/>
                  <a:gd name="connsiteY4" fmla="*/ 29368 h 499250"/>
                  <a:gd name="connsiteX5" fmla="*/ 418486 w 585881"/>
                  <a:gd name="connsiteY5" fmla="*/ 29369 h 499250"/>
                  <a:gd name="connsiteX6" fmla="*/ 585880 w 585881"/>
                  <a:gd name="connsiteY6" fmla="*/ 205575 h 499250"/>
                  <a:gd name="connsiteX0" fmla="*/ 585881 w 585881"/>
                  <a:gd name="connsiteY0" fmla="*/ 381782 h 544089"/>
                  <a:gd name="connsiteX1" fmla="*/ 502183 w 585881"/>
                  <a:gd name="connsiteY1" fmla="*/ 469884 h 544089"/>
                  <a:gd name="connsiteX2" fmla="*/ 167394 w 585881"/>
                  <a:gd name="connsiteY2" fmla="*/ 469883 h 544089"/>
                  <a:gd name="connsiteX3" fmla="*/ 0 w 585881"/>
                  <a:gd name="connsiteY3" fmla="*/ 205576 h 544089"/>
                  <a:gd name="connsiteX4" fmla="*/ 167394 w 585881"/>
                  <a:gd name="connsiteY4" fmla="*/ 29368 h 544089"/>
                  <a:gd name="connsiteX5" fmla="*/ 418486 w 585881"/>
                  <a:gd name="connsiteY5" fmla="*/ 29369 h 544089"/>
                  <a:gd name="connsiteX6" fmla="*/ 585880 w 585881"/>
                  <a:gd name="connsiteY6" fmla="*/ 205575 h 544089"/>
                  <a:gd name="connsiteX0" fmla="*/ 585881 w 585881"/>
                  <a:gd name="connsiteY0" fmla="*/ 381782 h 524409"/>
                  <a:gd name="connsiteX1" fmla="*/ 502183 w 585881"/>
                  <a:gd name="connsiteY1" fmla="*/ 469884 h 524409"/>
                  <a:gd name="connsiteX2" fmla="*/ 167394 w 585881"/>
                  <a:gd name="connsiteY2" fmla="*/ 469883 h 524409"/>
                  <a:gd name="connsiteX3" fmla="*/ 0 w 585881"/>
                  <a:gd name="connsiteY3" fmla="*/ 205576 h 524409"/>
                  <a:gd name="connsiteX4" fmla="*/ 167394 w 585881"/>
                  <a:gd name="connsiteY4" fmla="*/ 29368 h 524409"/>
                  <a:gd name="connsiteX5" fmla="*/ 418486 w 585881"/>
                  <a:gd name="connsiteY5" fmla="*/ 29369 h 524409"/>
                  <a:gd name="connsiteX6" fmla="*/ 585880 w 585881"/>
                  <a:gd name="connsiteY6" fmla="*/ 205575 h 52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881" h="524409">
                    <a:moveTo>
                      <a:pt x="585881" y="381782"/>
                    </a:moveTo>
                    <a:cubicBezTo>
                      <a:pt x="583904" y="380924"/>
                      <a:pt x="571931" y="455201"/>
                      <a:pt x="502183" y="469884"/>
                    </a:cubicBezTo>
                    <a:cubicBezTo>
                      <a:pt x="473181" y="524409"/>
                      <a:pt x="251091" y="513934"/>
                      <a:pt x="167394" y="469883"/>
                    </a:cubicBezTo>
                    <a:cubicBezTo>
                      <a:pt x="83697" y="425832"/>
                      <a:pt x="0" y="278995"/>
                      <a:pt x="0" y="205576"/>
                    </a:cubicBezTo>
                    <a:cubicBezTo>
                      <a:pt x="0" y="132157"/>
                      <a:pt x="97646" y="58736"/>
                      <a:pt x="167394" y="29368"/>
                    </a:cubicBezTo>
                    <a:cubicBezTo>
                      <a:pt x="237142" y="0"/>
                      <a:pt x="348738" y="1"/>
                      <a:pt x="418486" y="29369"/>
                    </a:cubicBezTo>
                    <a:cubicBezTo>
                      <a:pt x="488234" y="58737"/>
                      <a:pt x="563987" y="133221"/>
                      <a:pt x="585880" y="205575"/>
                    </a:cubicBezTo>
                  </a:path>
                </a:pathLst>
              </a:cu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5" name="ZoneTexte 41"/>
              <p:cNvSpPr txBox="1">
                <a:spLocks noChangeArrowheads="1"/>
              </p:cNvSpPr>
              <p:nvPr/>
            </p:nvSpPr>
            <p:spPr bwMode="auto">
              <a:xfrm>
                <a:off x="6444206" y="1010823"/>
                <a:ext cx="937118" cy="351085"/>
              </a:xfrm>
              <a:prstGeom prst="rect">
                <a:avLst/>
              </a:prstGeom>
              <a:solidFill>
                <a:schemeClr val="accent1">
                  <a:alpha val="63921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600" b="1" dirty="0"/>
                  <a:t>Allocation and translocation</a:t>
                </a:r>
              </a:p>
            </p:txBody>
          </p:sp>
          <p:sp>
            <p:nvSpPr>
              <p:cNvPr id="26" name="ZoneTexte 42"/>
              <p:cNvSpPr txBox="1">
                <a:spLocks noChangeArrowheads="1"/>
              </p:cNvSpPr>
              <p:nvPr/>
            </p:nvSpPr>
            <p:spPr bwMode="auto">
              <a:xfrm>
                <a:off x="7020272" y="1700808"/>
                <a:ext cx="576064" cy="246221"/>
              </a:xfrm>
              <a:prstGeom prst="rect">
                <a:avLst/>
              </a:prstGeom>
              <a:solidFill>
                <a:srgbClr val="7E9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fr-FR" sz="500" b="1"/>
                  <a:t>Soil Organic matter</a:t>
                </a:r>
              </a:p>
            </p:txBody>
          </p:sp>
          <p:sp>
            <p:nvSpPr>
              <p:cNvPr id="19" name="Forme libre 18"/>
              <p:cNvSpPr/>
              <p:nvPr/>
            </p:nvSpPr>
            <p:spPr>
              <a:xfrm>
                <a:off x="6588202" y="2204548"/>
                <a:ext cx="144473" cy="215903"/>
              </a:xfrm>
              <a:custGeom>
                <a:avLst/>
                <a:gdLst>
                  <a:gd name="connsiteX0" fmla="*/ 0 w 502127"/>
                  <a:gd name="connsiteY0" fmla="*/ 7048 h 176186"/>
                  <a:gd name="connsiteX1" fmla="*/ 280134 w 502127"/>
                  <a:gd name="connsiteY1" fmla="*/ 28190 h 176186"/>
                  <a:gd name="connsiteX2" fmla="*/ 502127 w 502127"/>
                  <a:gd name="connsiteY2" fmla="*/ 176186 h 17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127" h="176186">
                    <a:moveTo>
                      <a:pt x="0" y="7048"/>
                    </a:moveTo>
                    <a:cubicBezTo>
                      <a:pt x="98223" y="3524"/>
                      <a:pt x="196446" y="0"/>
                      <a:pt x="280134" y="28190"/>
                    </a:cubicBezTo>
                    <a:cubicBezTo>
                      <a:pt x="363822" y="56380"/>
                      <a:pt x="432974" y="116283"/>
                      <a:pt x="502127" y="176186"/>
                    </a:cubicBezTo>
                  </a:path>
                </a:pathLst>
              </a:cu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2" name="Forme libre 21"/>
              <p:cNvSpPr/>
              <p:nvPr/>
            </p:nvSpPr>
            <p:spPr>
              <a:xfrm rot="10188364">
                <a:off x="6785066" y="2009284"/>
                <a:ext cx="252431" cy="215903"/>
              </a:xfrm>
              <a:custGeom>
                <a:avLst/>
                <a:gdLst>
                  <a:gd name="connsiteX0" fmla="*/ 0 w 502127"/>
                  <a:gd name="connsiteY0" fmla="*/ 7048 h 176186"/>
                  <a:gd name="connsiteX1" fmla="*/ 280134 w 502127"/>
                  <a:gd name="connsiteY1" fmla="*/ 28190 h 176186"/>
                  <a:gd name="connsiteX2" fmla="*/ 502127 w 502127"/>
                  <a:gd name="connsiteY2" fmla="*/ 176186 h 17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2127" h="176186">
                    <a:moveTo>
                      <a:pt x="0" y="7048"/>
                    </a:moveTo>
                    <a:cubicBezTo>
                      <a:pt x="98223" y="3524"/>
                      <a:pt x="196446" y="0"/>
                      <a:pt x="280134" y="28190"/>
                    </a:cubicBezTo>
                    <a:cubicBezTo>
                      <a:pt x="363822" y="56380"/>
                      <a:pt x="432974" y="116283"/>
                      <a:pt x="502127" y="176186"/>
                    </a:cubicBezTo>
                  </a:path>
                </a:pathLst>
              </a:custGeom>
              <a:ln w="63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sp>
          <p:nvSpPr>
            <p:cNvPr id="10" name="ZoneTexte 44"/>
            <p:cNvSpPr txBox="1">
              <a:spLocks noChangeArrowheads="1"/>
            </p:cNvSpPr>
            <p:nvPr/>
          </p:nvSpPr>
          <p:spPr bwMode="auto">
            <a:xfrm>
              <a:off x="5436096" y="4263479"/>
              <a:ext cx="720080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fr-FR" sz="600" b="1"/>
                <a:t>Vegetation dynamics (D) and Forest management (G)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60184" y="3285553"/>
              <a:ext cx="144473" cy="215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7" name="ZoneTexte 3"/>
          <p:cNvSpPr txBox="1">
            <a:spLocks noChangeArrowheads="1"/>
          </p:cNvSpPr>
          <p:nvPr/>
        </p:nvSpPr>
        <p:spPr bwMode="auto">
          <a:xfrm>
            <a:off x="380033" y="1462594"/>
            <a:ext cx="43697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smtClean="0"/>
              <a:t>Forest Ecosystems, owing to their nature, are  </a:t>
            </a:r>
            <a:r>
              <a:rPr lang="en-US" sz="1600" b="1" dirty="0" smtClean="0">
                <a:solidFill>
                  <a:srgbClr val="FFFF00"/>
                </a:solidFill>
              </a:rPr>
              <a:t>complex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(temporally, spatially, …)</a:t>
            </a:r>
            <a:endParaRPr lang="en-US" sz="1400" dirty="0"/>
          </a:p>
        </p:txBody>
      </p:sp>
      <p:sp>
        <p:nvSpPr>
          <p:cNvPr id="28" name="ZoneTexte 45"/>
          <p:cNvSpPr txBox="1">
            <a:spLocks noChangeArrowheads="1"/>
          </p:cNvSpPr>
          <p:nvPr/>
        </p:nvSpPr>
        <p:spPr bwMode="auto">
          <a:xfrm>
            <a:off x="380033" y="2275587"/>
            <a:ext cx="43697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00"/>
                </a:solidFill>
              </a:rPr>
              <a:t>High expectation and pressure from the society </a:t>
            </a:r>
            <a:r>
              <a:rPr lang="en-US" sz="1400" dirty="0" smtClean="0"/>
              <a:t>(wood production, carbon sequestration, biodiversity, provision of drinkable water,..)</a:t>
            </a:r>
            <a:endParaRPr lang="en-US" sz="1400" dirty="0"/>
          </a:p>
        </p:txBody>
      </p:sp>
      <p:sp>
        <p:nvSpPr>
          <p:cNvPr id="29" name="ZoneTexte 46"/>
          <p:cNvSpPr txBox="1">
            <a:spLocks noChangeArrowheads="1"/>
          </p:cNvSpPr>
          <p:nvPr/>
        </p:nvSpPr>
        <p:spPr bwMode="auto">
          <a:xfrm>
            <a:off x="409402" y="3263954"/>
            <a:ext cx="434036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Impacted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by global changes </a:t>
            </a:r>
            <a:r>
              <a:rPr lang="en-US" sz="1600" b="1" dirty="0" smtClean="0">
                <a:solidFill>
                  <a:srgbClr val="FFFF00"/>
                </a:solidFill>
              </a:rPr>
              <a:t>but also regulates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biogeochemical cycles (climate change mitigation, interactions with the atmosphere, species impact on the biological cycles)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11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87" y="2508126"/>
            <a:ext cx="2445953" cy="18591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51470"/>
            <a:ext cx="7593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Using radiotracers 32P and 33P to assess phosphorus nutritive status in forest soils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58963"/>
            <a:ext cx="3347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Achat D.L. et al. 2009ab, 2010abc, 2011, 2012ab, 2013ab. </a:t>
            </a:r>
            <a:r>
              <a:rPr lang="fr-FR" sz="1200" dirty="0" err="1" smtClean="0"/>
              <a:t>Jonard</a:t>
            </a:r>
            <a:r>
              <a:rPr lang="fr-FR" sz="1200" dirty="0" smtClean="0"/>
              <a:t> et al. 2009, 2010. Trichet et al. 2009. Ann. For. </a:t>
            </a:r>
            <a:r>
              <a:rPr lang="fr-FR" sz="1200" dirty="0" err="1" smtClean="0"/>
              <a:t>Sci</a:t>
            </a:r>
            <a:r>
              <a:rPr lang="fr-FR" sz="1200" dirty="0" smtClean="0"/>
              <a:t>., </a:t>
            </a:r>
            <a:r>
              <a:rPr lang="fr-FR" sz="1200" dirty="0" err="1" smtClean="0"/>
              <a:t>Biogeochemistry</a:t>
            </a:r>
            <a:r>
              <a:rPr lang="fr-FR" sz="1200" dirty="0" smtClean="0"/>
              <a:t>, </a:t>
            </a:r>
            <a:r>
              <a:rPr lang="fr-FR" sz="1200" dirty="0" err="1" smtClean="0"/>
              <a:t>Biogeosciences</a:t>
            </a:r>
            <a:r>
              <a:rPr lang="fr-FR" sz="1200" dirty="0" smtClean="0"/>
              <a:t>, </a:t>
            </a:r>
            <a:r>
              <a:rPr lang="fr-FR" sz="1200" dirty="0" err="1" smtClean="0"/>
              <a:t>Ecol</a:t>
            </a:r>
            <a:r>
              <a:rPr lang="fr-FR" sz="1200" dirty="0" smtClean="0"/>
              <a:t>. Model., For. </a:t>
            </a:r>
            <a:r>
              <a:rPr lang="fr-FR" sz="1200" dirty="0" err="1" smtClean="0"/>
              <a:t>Sci</a:t>
            </a:r>
            <a:r>
              <a:rPr lang="fr-FR" sz="1200" dirty="0" smtClean="0"/>
              <a:t>., </a:t>
            </a:r>
            <a:r>
              <a:rPr lang="fr-FR" sz="1200" dirty="0" err="1" smtClean="0"/>
              <a:t>Geoderma</a:t>
            </a:r>
            <a:r>
              <a:rPr lang="fr-FR" sz="1200" dirty="0" smtClean="0"/>
              <a:t>, JSS, </a:t>
            </a:r>
            <a:r>
              <a:rPr lang="fr-FR" sz="1200" dirty="0" err="1" smtClean="0"/>
              <a:t>Soil</a:t>
            </a:r>
            <a:r>
              <a:rPr lang="fr-FR" sz="1200" dirty="0" smtClean="0"/>
              <a:t> </a:t>
            </a:r>
            <a:r>
              <a:rPr lang="fr-FR" sz="1200" dirty="0" err="1" smtClean="0"/>
              <a:t>Biol</a:t>
            </a:r>
            <a:r>
              <a:rPr lang="fr-FR" sz="1200" dirty="0" smtClean="0"/>
              <a:t>. </a:t>
            </a:r>
            <a:r>
              <a:rPr lang="fr-FR" sz="1200" dirty="0" err="1" smtClean="0"/>
              <a:t>Biochem</a:t>
            </a:r>
            <a:r>
              <a:rPr lang="fr-FR" sz="1200" dirty="0" smtClean="0"/>
              <a:t>., SSSAJ.</a:t>
            </a:r>
          </a:p>
          <a:p>
            <a:endParaRPr lang="fr-FR" sz="1200" dirty="0" smtClean="0"/>
          </a:p>
          <a:p>
            <a:r>
              <a:rPr lang="fr-FR" sz="1200" dirty="0" smtClean="0"/>
              <a:t>ACCAF Meta-Program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-36512" y="2355726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>
                <a:latin typeface="Arial" pitchFamily="34" charset="0"/>
                <a:cs typeface="Arial" pitchFamily="34" charset="0"/>
              </a:rPr>
              <a:t>Coll. </a:t>
            </a:r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Inra, </a:t>
            </a:r>
          </a:p>
          <a:p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Tomsk Univ., Russia</a:t>
            </a:r>
          </a:p>
          <a:p>
            <a:r>
              <a:rPr lang="it-IT" sz="1400" b="1" i="1" dirty="0" smtClean="0">
                <a:latin typeface="Arial" pitchFamily="34" charset="0"/>
                <a:cs typeface="Arial" pitchFamily="34" charset="0"/>
              </a:rPr>
              <a:t>Novosibirsk Univ., Russia</a:t>
            </a:r>
            <a:endParaRPr lang="it-IT" sz="14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107832" y="4155926"/>
            <a:ext cx="223192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3372"/>
            <a:ext cx="1089266" cy="14523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0" name="Text Box 189"/>
          <p:cNvSpPr txBox="1">
            <a:spLocks noChangeArrowheads="1"/>
          </p:cNvSpPr>
          <p:nvPr/>
        </p:nvSpPr>
        <p:spPr bwMode="auto">
          <a:xfrm>
            <a:off x="2339752" y="653956"/>
            <a:ext cx="19442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 smtClean="0"/>
              <a:t>Incubation </a:t>
            </a:r>
            <a:r>
              <a:rPr lang="fr-FR" sz="1100" b="1" dirty="0" err="1" smtClean="0"/>
              <a:t>experiments</a:t>
            </a:r>
            <a:endParaRPr lang="fr-FR" sz="11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50536"/>
            <a:ext cx="1399605" cy="1105190"/>
          </a:xfrm>
          <a:prstGeom prst="rect">
            <a:avLst/>
          </a:prstGeom>
        </p:spPr>
      </p:pic>
      <p:sp>
        <p:nvSpPr>
          <p:cNvPr id="32" name="Text Box 189"/>
          <p:cNvSpPr txBox="1">
            <a:spLocks noChangeArrowheads="1"/>
          </p:cNvSpPr>
          <p:nvPr/>
        </p:nvSpPr>
        <p:spPr bwMode="auto">
          <a:xfrm>
            <a:off x="107832" y="653956"/>
            <a:ext cx="2087904" cy="50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 smtClean="0"/>
              <a:t>Batch </a:t>
            </a:r>
            <a:r>
              <a:rPr lang="fr-FR" sz="1100" b="1" dirty="0" err="1" smtClean="0"/>
              <a:t>experiments</a:t>
            </a:r>
            <a:endParaRPr lang="fr-FR" sz="1100" b="1" dirty="0" smtClean="0"/>
          </a:p>
          <a:p>
            <a:pPr algn="ctr">
              <a:spcBef>
                <a:spcPct val="50000"/>
              </a:spcBef>
            </a:pPr>
            <a:r>
              <a:rPr lang="fr-FR" sz="1050" dirty="0" smtClean="0"/>
              <a:t>(</a:t>
            </a:r>
            <a:r>
              <a:rPr lang="fr-FR" sz="1050" dirty="0" err="1" smtClean="0"/>
              <a:t>soil</a:t>
            </a:r>
            <a:r>
              <a:rPr lang="fr-FR" sz="1050" dirty="0" smtClean="0"/>
              <a:t>-solution suspensions </a:t>
            </a:r>
            <a:r>
              <a:rPr lang="fr-FR" sz="1050" dirty="0" err="1" smtClean="0"/>
              <a:t>with</a:t>
            </a:r>
            <a:r>
              <a:rPr lang="fr-FR" sz="1050" dirty="0" smtClean="0"/>
              <a:t> *P)</a:t>
            </a:r>
            <a:endParaRPr lang="fr-FR" sz="1050" dirty="0"/>
          </a:p>
        </p:txBody>
      </p:sp>
      <p:pic>
        <p:nvPicPr>
          <p:cNvPr id="33" name="Picture 98" descr="DSCN85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05" y="903372"/>
            <a:ext cx="1089455" cy="145235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189"/>
          <p:cNvSpPr txBox="1">
            <a:spLocks noChangeArrowheads="1"/>
          </p:cNvSpPr>
          <p:nvPr/>
        </p:nvSpPr>
        <p:spPr bwMode="auto">
          <a:xfrm>
            <a:off x="4499992" y="653956"/>
            <a:ext cx="19442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 err="1" smtClean="0"/>
              <a:t>Greenhouse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experiments</a:t>
            </a:r>
            <a:endParaRPr lang="fr-FR" sz="1100" b="1" dirty="0"/>
          </a:p>
        </p:txBody>
      </p:sp>
      <p:sp>
        <p:nvSpPr>
          <p:cNvPr id="37" name="Text Box 189"/>
          <p:cNvSpPr txBox="1">
            <a:spLocks noChangeArrowheads="1"/>
          </p:cNvSpPr>
          <p:nvPr/>
        </p:nvSpPr>
        <p:spPr bwMode="auto">
          <a:xfrm>
            <a:off x="6660232" y="653956"/>
            <a:ext cx="19442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100" b="1" dirty="0" err="1" smtClean="0"/>
              <a:t>Modeling</a:t>
            </a:r>
            <a:r>
              <a:rPr lang="fr-FR" sz="1100" b="1" dirty="0" smtClean="0"/>
              <a:t> and Meta-</a:t>
            </a:r>
            <a:r>
              <a:rPr lang="fr-FR" sz="1100" b="1" dirty="0" err="1" smtClean="0"/>
              <a:t>analysis</a:t>
            </a:r>
            <a:endParaRPr lang="fr-FR" sz="11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03373"/>
            <a:ext cx="1980978" cy="1452354"/>
          </a:xfrm>
          <a:prstGeom prst="rect">
            <a:avLst/>
          </a:prstGeom>
        </p:spPr>
      </p:pic>
      <p:cxnSp>
        <p:nvCxnSpPr>
          <p:cNvPr id="41" name="Connecteur droit avec flèche 40"/>
          <p:cNvCxnSpPr/>
          <p:nvPr/>
        </p:nvCxnSpPr>
        <p:spPr>
          <a:xfrm>
            <a:off x="1534964" y="2499742"/>
            <a:ext cx="612068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7642944" y="2283718"/>
            <a:ext cx="0" cy="20764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1547664" y="2292102"/>
            <a:ext cx="0" cy="20764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5508104" y="2292102"/>
            <a:ext cx="0" cy="20764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3347864" y="2283718"/>
            <a:ext cx="0" cy="20764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499992" y="2508126"/>
            <a:ext cx="0" cy="207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250"/>
          <p:cNvGrpSpPr>
            <a:grpSpLocks/>
          </p:cNvGrpSpPr>
          <p:nvPr/>
        </p:nvGrpSpPr>
        <p:grpSpPr bwMode="auto">
          <a:xfrm>
            <a:off x="3203848" y="3003798"/>
            <a:ext cx="2268252" cy="1363460"/>
            <a:chOff x="-55" y="618"/>
            <a:chExt cx="1523" cy="1385"/>
          </a:xfrm>
        </p:grpSpPr>
        <p:sp>
          <p:nvSpPr>
            <p:cNvPr id="52" name="Rectangle 248"/>
            <p:cNvSpPr>
              <a:spLocks noChangeArrowheads="1"/>
            </p:cNvSpPr>
            <p:nvPr/>
          </p:nvSpPr>
          <p:spPr bwMode="auto">
            <a:xfrm>
              <a:off x="68" y="1253"/>
              <a:ext cx="520" cy="315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000"/>
            </a:p>
          </p:txBody>
        </p:sp>
        <p:sp>
          <p:nvSpPr>
            <p:cNvPr id="53" name="Rectangle 188"/>
            <p:cNvSpPr>
              <a:spLocks noChangeArrowheads="1"/>
            </p:cNvSpPr>
            <p:nvPr/>
          </p:nvSpPr>
          <p:spPr bwMode="auto">
            <a:xfrm>
              <a:off x="68" y="1730"/>
              <a:ext cx="1270" cy="273"/>
            </a:xfrm>
            <a:prstGeom prst="rect">
              <a:avLst/>
            </a:prstGeom>
            <a:solidFill>
              <a:srgbClr val="6633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100" b="1" dirty="0" err="1" smtClean="0">
                  <a:solidFill>
                    <a:srgbClr val="FFFFFF"/>
                  </a:solidFill>
                  <a:latin typeface="Arial" charset="0"/>
                  <a:cs typeface="Times New Roman" pitchFamily="18" charset="0"/>
                </a:rPr>
                <a:t>soil</a:t>
              </a:r>
              <a:r>
                <a:rPr lang="fr-FR" sz="1100" b="1" dirty="0" smtClean="0">
                  <a:solidFill>
                    <a:srgbClr val="FFFFFF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fr-FR" sz="1100" b="1" dirty="0" err="1" smtClean="0">
                  <a:solidFill>
                    <a:srgbClr val="FFFFFF"/>
                  </a:solidFill>
                  <a:latin typeface="Arial" charset="0"/>
                  <a:cs typeface="Times New Roman" pitchFamily="18" charset="0"/>
                </a:rPr>
                <a:t>organic</a:t>
              </a:r>
              <a:r>
                <a:rPr lang="fr-FR" sz="1100" b="1" dirty="0" smtClean="0">
                  <a:solidFill>
                    <a:srgbClr val="FFFFFF"/>
                  </a:solidFill>
                  <a:latin typeface="Arial" charset="0"/>
                  <a:cs typeface="Times New Roman" pitchFamily="18" charset="0"/>
                </a:rPr>
                <a:t> P</a:t>
              </a:r>
              <a:endParaRPr lang="fr-FR" sz="1100" dirty="0">
                <a:latin typeface="Arial" charset="0"/>
              </a:endParaRPr>
            </a:p>
          </p:txBody>
        </p:sp>
        <p:sp>
          <p:nvSpPr>
            <p:cNvPr id="54" name="Rectangle 189"/>
            <p:cNvSpPr>
              <a:spLocks noChangeArrowheads="1"/>
            </p:cNvSpPr>
            <p:nvPr/>
          </p:nvSpPr>
          <p:spPr bwMode="auto">
            <a:xfrm>
              <a:off x="68" y="618"/>
              <a:ext cx="1270" cy="408"/>
            </a:xfrm>
            <a:prstGeom prst="rect">
              <a:avLst/>
            </a:prstGeom>
            <a:solidFill>
              <a:srgbClr val="FF33C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55" name="Text Box 190"/>
            <p:cNvSpPr txBox="1">
              <a:spLocks noChangeArrowheads="1"/>
            </p:cNvSpPr>
            <p:nvPr/>
          </p:nvSpPr>
          <p:spPr bwMode="auto">
            <a:xfrm>
              <a:off x="-55" y="691"/>
              <a:ext cx="147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fr-FR" sz="1100" b="1" dirty="0" err="1" smtClean="0">
                  <a:latin typeface="Arial" charset="0"/>
                  <a:cs typeface="Times New Roman" pitchFamily="18" charset="0"/>
                </a:rPr>
                <a:t>soil</a:t>
              </a:r>
              <a:r>
                <a:rPr lang="fr-FR" sz="1100" b="1" dirty="0" smtClean="0">
                  <a:latin typeface="Arial" charset="0"/>
                  <a:cs typeface="Times New Roman" pitchFamily="18" charset="0"/>
                </a:rPr>
                <a:t> </a:t>
              </a:r>
              <a:r>
                <a:rPr lang="fr-FR" sz="1100" b="1" dirty="0" err="1" smtClean="0">
                  <a:latin typeface="Arial" charset="0"/>
                  <a:cs typeface="Times New Roman" pitchFamily="18" charset="0"/>
                </a:rPr>
                <a:t>inorganic</a:t>
              </a:r>
              <a:r>
                <a:rPr lang="fr-FR" sz="1100" b="1" dirty="0" smtClean="0">
                  <a:latin typeface="Arial" charset="0"/>
                  <a:cs typeface="Times New Roman" pitchFamily="18" charset="0"/>
                </a:rPr>
                <a:t> P</a:t>
              </a:r>
              <a:endParaRPr lang="fr-FR" sz="1100" b="1" dirty="0">
                <a:latin typeface="Arial" charset="0"/>
              </a:endParaRPr>
            </a:p>
          </p:txBody>
        </p:sp>
        <p:sp>
          <p:nvSpPr>
            <p:cNvPr id="56" name="Line 191"/>
            <p:cNvSpPr>
              <a:spLocks noChangeShapeType="1"/>
            </p:cNvSpPr>
            <p:nvPr/>
          </p:nvSpPr>
          <p:spPr bwMode="auto">
            <a:xfrm>
              <a:off x="612" y="1344"/>
              <a:ext cx="24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57" name="Line 192"/>
            <p:cNvSpPr>
              <a:spLocks noChangeShapeType="1"/>
            </p:cNvSpPr>
            <p:nvPr/>
          </p:nvSpPr>
          <p:spPr bwMode="auto">
            <a:xfrm>
              <a:off x="975" y="1043"/>
              <a:ext cx="0" cy="195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58" name="Line 193"/>
            <p:cNvSpPr>
              <a:spLocks noChangeShapeType="1"/>
            </p:cNvSpPr>
            <p:nvPr/>
          </p:nvSpPr>
          <p:spPr bwMode="auto">
            <a:xfrm>
              <a:off x="1247" y="1043"/>
              <a:ext cx="0" cy="195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59" name="Line 194"/>
            <p:cNvSpPr>
              <a:spLocks noChangeShapeType="1"/>
            </p:cNvSpPr>
            <p:nvPr/>
          </p:nvSpPr>
          <p:spPr bwMode="auto">
            <a:xfrm>
              <a:off x="1099" y="1570"/>
              <a:ext cx="0" cy="159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  <p:sp>
          <p:nvSpPr>
            <p:cNvPr id="60" name="Rectangle 197"/>
            <p:cNvSpPr>
              <a:spLocks noChangeArrowheads="1"/>
            </p:cNvSpPr>
            <p:nvPr/>
          </p:nvSpPr>
          <p:spPr bwMode="auto">
            <a:xfrm>
              <a:off x="863" y="1253"/>
              <a:ext cx="475" cy="315"/>
            </a:xfrm>
            <a:prstGeom prst="rect">
              <a:avLst/>
            </a:prstGeom>
            <a:solidFill>
              <a:srgbClr val="66FF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000"/>
            </a:p>
          </p:txBody>
        </p:sp>
        <p:sp>
          <p:nvSpPr>
            <p:cNvPr id="61" name="Text Box 198"/>
            <p:cNvSpPr txBox="1">
              <a:spLocks noChangeArrowheads="1"/>
            </p:cNvSpPr>
            <p:nvPr/>
          </p:nvSpPr>
          <p:spPr bwMode="auto">
            <a:xfrm>
              <a:off x="742" y="1253"/>
              <a:ext cx="726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latin typeface="Arial" charset="0"/>
                </a:rPr>
                <a:t>water P</a:t>
              </a:r>
              <a:endParaRPr lang="fr-FR" sz="1100" b="1" dirty="0">
                <a:latin typeface="Arial" charset="0"/>
              </a:endParaRPr>
            </a:p>
          </p:txBody>
        </p:sp>
        <p:sp>
          <p:nvSpPr>
            <p:cNvPr id="62" name="Text Box 247"/>
            <p:cNvSpPr txBox="1">
              <a:spLocks noChangeArrowheads="1"/>
            </p:cNvSpPr>
            <p:nvPr/>
          </p:nvSpPr>
          <p:spPr bwMode="auto">
            <a:xfrm>
              <a:off x="16" y="1253"/>
              <a:ext cx="635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err="1" smtClean="0">
                  <a:latin typeface="Arial" charset="0"/>
                </a:rPr>
                <a:t>microbial</a:t>
              </a:r>
              <a:r>
                <a:rPr lang="fr-FR" sz="1100" b="1" dirty="0" smtClean="0">
                  <a:latin typeface="Arial" charset="0"/>
                </a:rPr>
                <a:t> P</a:t>
              </a:r>
              <a:endParaRPr lang="fr-FR" sz="1100" b="1" dirty="0">
                <a:latin typeface="Arial" charset="0"/>
              </a:endParaRPr>
            </a:p>
          </p:txBody>
        </p:sp>
        <p:sp>
          <p:nvSpPr>
            <p:cNvPr id="63" name="Line 249"/>
            <p:cNvSpPr>
              <a:spLocks noChangeShapeType="1"/>
            </p:cNvSpPr>
            <p:nvPr/>
          </p:nvSpPr>
          <p:spPr bwMode="auto">
            <a:xfrm>
              <a:off x="606" y="1480"/>
              <a:ext cx="24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00"/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3128291" y="2715766"/>
            <a:ext cx="2739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fr-F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assessment</a:t>
            </a:r>
            <a:r>
              <a:rPr lang="fr-F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P nutritive </a:t>
            </a:r>
            <a:r>
              <a:rPr lang="fr-FR" sz="1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fr-FR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Double flèche verticale 65"/>
          <p:cNvSpPr/>
          <p:nvPr/>
        </p:nvSpPr>
        <p:spPr>
          <a:xfrm rot="16200000">
            <a:off x="5638884" y="3449083"/>
            <a:ext cx="216025" cy="333569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79" y="4414317"/>
            <a:ext cx="3211920" cy="389681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19548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3"/>
          <p:cNvSpPr txBox="1">
            <a:spLocks noChangeArrowheads="1"/>
          </p:cNvSpPr>
          <p:nvPr/>
        </p:nvSpPr>
        <p:spPr bwMode="auto">
          <a:xfrm>
            <a:off x="395536" y="1779662"/>
            <a:ext cx="61206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smtClean="0"/>
              <a:t>Next challenges – </a:t>
            </a:r>
          </a:p>
          <a:p>
            <a:pPr eaLnBrk="1" hangingPunct="1"/>
            <a:r>
              <a:rPr lang="en-US" sz="1400" dirty="0"/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Interaction between cycles, </a:t>
            </a:r>
          </a:p>
          <a:p>
            <a:pPr eaLnBrk="1" hangingPunct="1"/>
            <a:r>
              <a:rPr lang="en-US" sz="1600" b="1" dirty="0">
                <a:solidFill>
                  <a:srgbClr val="FFFF00"/>
                </a:solidFill>
              </a:rPr>
              <a:t>	D</a:t>
            </a:r>
            <a:r>
              <a:rPr lang="en-US" sz="1600" b="1" dirty="0" smtClean="0">
                <a:solidFill>
                  <a:srgbClr val="FFFF00"/>
                </a:solidFill>
              </a:rPr>
              <a:t>ata model integration, </a:t>
            </a:r>
          </a:p>
          <a:p>
            <a:pPr eaLnBrk="1" hangingPunct="1"/>
            <a:r>
              <a:rPr lang="en-US" sz="1600" b="1" dirty="0">
                <a:solidFill>
                  <a:srgbClr val="FFFF00"/>
                </a:solidFill>
              </a:rPr>
              <a:t>	R</a:t>
            </a:r>
            <a:r>
              <a:rPr lang="en-US" sz="1600" b="1" dirty="0" smtClean="0">
                <a:solidFill>
                  <a:srgbClr val="FFFF00"/>
                </a:solidFill>
              </a:rPr>
              <a:t>obust service-related indicators, </a:t>
            </a:r>
          </a:p>
          <a:p>
            <a:pPr eaLnBrk="1" hangingPunct="1"/>
            <a:r>
              <a:rPr lang="en-US" sz="1600" b="1" dirty="0">
                <a:solidFill>
                  <a:srgbClr val="FFFF00"/>
                </a:solidFill>
              </a:rPr>
              <a:t>	M</a:t>
            </a:r>
            <a:r>
              <a:rPr lang="en-US" sz="1600" b="1" dirty="0" smtClean="0">
                <a:solidFill>
                  <a:srgbClr val="FFFF00"/>
                </a:solidFill>
              </a:rPr>
              <a:t>apping of forest ecosystem services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1" name="ZoneTexte 3"/>
          <p:cNvSpPr txBox="1">
            <a:spLocks noChangeArrowheads="1"/>
          </p:cNvSpPr>
          <p:nvPr/>
        </p:nvSpPr>
        <p:spPr bwMode="auto">
          <a:xfrm>
            <a:off x="380033" y="1203598"/>
            <a:ext cx="4369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00"/>
                </a:solidFill>
              </a:rPr>
              <a:t>Large advances </a:t>
            </a:r>
            <a:r>
              <a:rPr lang="en-US" sz="1400" dirty="0" smtClean="0"/>
              <a:t>have been made</a:t>
            </a:r>
            <a:endParaRPr lang="en-US" sz="1400" dirty="0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523742" y="3252920"/>
            <a:ext cx="61206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smtClean="0"/>
              <a:t>But we are already on the road……. – </a:t>
            </a:r>
          </a:p>
          <a:p>
            <a:pPr eaLnBrk="1" hangingPunct="1"/>
            <a:r>
              <a:rPr lang="en-US" sz="1400" dirty="0"/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ESFRI </a:t>
            </a:r>
            <a:r>
              <a:rPr lang="en-US" sz="1600" b="1" dirty="0" smtClean="0">
                <a:solidFill>
                  <a:srgbClr val="FFFF00"/>
                </a:solidFill>
              </a:rPr>
              <a:t>road maps (ICOS, EXPEER)</a:t>
            </a:r>
          </a:p>
          <a:p>
            <a:pPr eaLnBrk="1" hangingPunct="1"/>
            <a:r>
              <a:rPr lang="en-US" sz="1600" b="1" dirty="0">
                <a:solidFill>
                  <a:srgbClr val="FFFF00"/>
                </a:solidFill>
              </a:rPr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LABEX (ARBRE, COTE, CEBA)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</a:rPr>
              <a:t>	EQUIPEX (XYLOFOREST)</a:t>
            </a:r>
          </a:p>
          <a:p>
            <a:pPr eaLnBrk="1" hangingPunct="1"/>
            <a:r>
              <a:rPr lang="en-US" sz="1600" b="1" dirty="0">
                <a:solidFill>
                  <a:srgbClr val="FFFF00"/>
                </a:solidFill>
              </a:rPr>
              <a:t>	</a:t>
            </a:r>
            <a:r>
              <a:rPr lang="en-US" sz="1600" b="1" dirty="0" smtClean="0">
                <a:solidFill>
                  <a:srgbClr val="FFFF00"/>
                </a:solidFill>
              </a:rPr>
              <a:t>Infrastructure (ANAEE-S)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ts4.mm.bing.net/th?id=H.4569584291088947&amp;pid=15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6972"/>
            <a:ext cx="30003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95486"/>
            <a:ext cx="842493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fr-FR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Key Programs of Challenge 1 (</a:t>
            </a:r>
            <a:r>
              <a:rPr lang="fr-FR" sz="1600" b="1" i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Develop</a:t>
            </a:r>
            <a:r>
              <a:rPr lang="fr-FR" sz="1600" b="1" i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sz="1600" b="1" i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sustainable</a:t>
            </a:r>
            <a:r>
              <a:rPr lang="fr-FR" sz="1600" b="1" i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i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provisionning</a:t>
            </a:r>
            <a:r>
              <a:rPr lang="fr-FR" sz="1600" b="1" i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service of </a:t>
            </a:r>
            <a:r>
              <a:rPr lang="fr-FR" sz="1600" b="1" i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ecological</a:t>
            </a:r>
            <a:r>
              <a:rPr lang="fr-FR" sz="1600" b="1" i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i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fr-FR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) and Challenge 2 (</a:t>
            </a:r>
            <a:r>
              <a:rPr lang="fr-FR" sz="1600" b="1" i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Characterize</a:t>
            </a:r>
            <a:r>
              <a:rPr lang="fr-FR" sz="1600" b="1" i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1600" b="1" i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optimize</a:t>
            </a:r>
            <a:r>
              <a:rPr lang="fr-FR" sz="1600" b="1" i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i="1" dirty="0" err="1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ecosystem</a:t>
            </a:r>
            <a:r>
              <a:rPr lang="fr-FR" sz="1600" b="1" i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 services)</a:t>
            </a:r>
            <a:endParaRPr lang="fr-FR" sz="16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496" y="1347614"/>
            <a:ext cx="4648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water and balances in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temperate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5DD01"/>
              </a:buClr>
            </a:pP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and tropical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forests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Nutrient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cycling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forests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88" y="1059582"/>
            <a:ext cx="3613624" cy="22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104"/>
          <p:cNvGrpSpPr>
            <a:grpSpLocks/>
          </p:cNvGrpSpPr>
          <p:nvPr/>
        </p:nvGrpSpPr>
        <p:grpSpPr bwMode="auto">
          <a:xfrm>
            <a:off x="2648560" y="2070830"/>
            <a:ext cx="3363600" cy="2373128"/>
            <a:chOff x="971550" y="639763"/>
            <a:chExt cx="7391604" cy="5756275"/>
          </a:xfrm>
        </p:grpSpPr>
        <p:grpSp>
          <p:nvGrpSpPr>
            <p:cNvPr id="12" name="Group 112"/>
            <p:cNvGrpSpPr>
              <a:grpSpLocks/>
            </p:cNvGrpSpPr>
            <p:nvPr/>
          </p:nvGrpSpPr>
          <p:grpSpPr bwMode="auto">
            <a:xfrm>
              <a:off x="4337055" y="1085850"/>
              <a:ext cx="2039940" cy="3565523"/>
              <a:chOff x="1337" y="1612"/>
              <a:chExt cx="1082" cy="1931"/>
            </a:xfrm>
          </p:grpSpPr>
          <p:sp>
            <p:nvSpPr>
              <p:cNvPr id="76" name="AutoShape 113" descr="Marbre brun"/>
              <p:cNvSpPr>
                <a:spLocks noChangeArrowheads="1"/>
              </p:cNvSpPr>
              <p:nvPr/>
            </p:nvSpPr>
            <p:spPr bwMode="auto">
              <a:xfrm>
                <a:off x="1719" y="1612"/>
                <a:ext cx="302" cy="1448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  <p:sp>
            <p:nvSpPr>
              <p:cNvPr id="77" name="AutoShape 114" descr="Marbre brun"/>
              <p:cNvSpPr>
                <a:spLocks noChangeArrowheads="1"/>
              </p:cNvSpPr>
              <p:nvPr/>
            </p:nvSpPr>
            <p:spPr bwMode="auto">
              <a:xfrm rot="-9447276">
                <a:off x="1658" y="3006"/>
                <a:ext cx="91" cy="349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  <p:sp>
            <p:nvSpPr>
              <p:cNvPr id="78" name="AutoShape 115" descr="Marbre brun"/>
              <p:cNvSpPr>
                <a:spLocks noChangeArrowheads="1"/>
              </p:cNvSpPr>
              <p:nvPr/>
            </p:nvSpPr>
            <p:spPr bwMode="auto">
              <a:xfrm rot="9690884">
                <a:off x="1991" y="3006"/>
                <a:ext cx="91" cy="349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  <p:sp>
            <p:nvSpPr>
              <p:cNvPr id="79" name="AutoShape 116" descr="Marbre brun"/>
              <p:cNvSpPr>
                <a:spLocks noChangeArrowheads="1"/>
              </p:cNvSpPr>
              <p:nvPr/>
            </p:nvSpPr>
            <p:spPr bwMode="auto">
              <a:xfrm rot="-10641842">
                <a:off x="1749" y="3060"/>
                <a:ext cx="212" cy="483"/>
              </a:xfrm>
              <a:prstGeom prst="triangle">
                <a:avLst>
                  <a:gd name="adj" fmla="val 45796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  <p:grpSp>
            <p:nvGrpSpPr>
              <p:cNvPr id="80" name="Group 117"/>
              <p:cNvGrpSpPr>
                <a:grpSpLocks/>
              </p:cNvGrpSpPr>
              <p:nvPr/>
            </p:nvGrpSpPr>
            <p:grpSpPr bwMode="auto">
              <a:xfrm>
                <a:off x="1337" y="1614"/>
                <a:ext cx="544" cy="858"/>
                <a:chOff x="1488" y="720"/>
                <a:chExt cx="672" cy="1440"/>
              </a:xfrm>
            </p:grpSpPr>
            <p:sp>
              <p:nvSpPr>
                <p:cNvPr id="84" name="AutoShape 118"/>
                <p:cNvSpPr>
                  <a:spLocks noChangeArrowheads="1"/>
                </p:cNvSpPr>
                <p:nvPr/>
              </p:nvSpPr>
              <p:spPr bwMode="auto">
                <a:xfrm rot="10683163">
                  <a:off x="1488" y="1536"/>
                  <a:ext cx="672" cy="624"/>
                </a:xfrm>
                <a:prstGeom prst="flowChartDelay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800"/>
                </a:p>
              </p:txBody>
            </p:sp>
            <p:sp>
              <p:nvSpPr>
                <p:cNvPr id="85" name="AutoShape 119"/>
                <p:cNvSpPr>
                  <a:spLocks noChangeArrowheads="1"/>
                </p:cNvSpPr>
                <p:nvPr/>
              </p:nvSpPr>
              <p:spPr bwMode="auto">
                <a:xfrm rot="10683163">
                  <a:off x="1632" y="1056"/>
                  <a:ext cx="528" cy="480"/>
                </a:xfrm>
                <a:prstGeom prst="flowChartDelay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800"/>
                </a:p>
              </p:txBody>
            </p:sp>
            <p:sp>
              <p:nvSpPr>
                <p:cNvPr id="86" name="AutoShape 120"/>
                <p:cNvSpPr>
                  <a:spLocks noChangeArrowheads="1"/>
                </p:cNvSpPr>
                <p:nvPr/>
              </p:nvSpPr>
              <p:spPr bwMode="auto">
                <a:xfrm rot="10683163">
                  <a:off x="1824" y="720"/>
                  <a:ext cx="336" cy="336"/>
                </a:xfrm>
                <a:prstGeom prst="flowChartDelay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800"/>
                </a:p>
              </p:txBody>
            </p:sp>
          </p:grpSp>
          <p:sp>
            <p:nvSpPr>
              <p:cNvPr id="81" name="AutoShape 121"/>
              <p:cNvSpPr>
                <a:spLocks noChangeArrowheads="1"/>
              </p:cNvSpPr>
              <p:nvPr/>
            </p:nvSpPr>
            <p:spPr bwMode="auto">
              <a:xfrm rot="-10827">
                <a:off x="1875" y="2088"/>
                <a:ext cx="544" cy="371"/>
              </a:xfrm>
              <a:prstGeom prst="flowChartDelay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  <p:sp>
            <p:nvSpPr>
              <p:cNvPr id="82" name="AutoShape 122"/>
              <p:cNvSpPr>
                <a:spLocks noChangeArrowheads="1"/>
              </p:cNvSpPr>
              <p:nvPr/>
            </p:nvSpPr>
            <p:spPr bwMode="auto">
              <a:xfrm rot="-10827">
                <a:off x="1862" y="1813"/>
                <a:ext cx="428" cy="287"/>
              </a:xfrm>
              <a:prstGeom prst="flowChartDelay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  <p:sp>
            <p:nvSpPr>
              <p:cNvPr id="83" name="AutoShape 123"/>
              <p:cNvSpPr>
                <a:spLocks noChangeArrowheads="1"/>
              </p:cNvSpPr>
              <p:nvPr/>
            </p:nvSpPr>
            <p:spPr bwMode="auto">
              <a:xfrm rot="-10827">
                <a:off x="1853" y="1613"/>
                <a:ext cx="272" cy="200"/>
              </a:xfrm>
              <a:prstGeom prst="flowChartDelay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</p:grpSp>
        <p:sp>
          <p:nvSpPr>
            <p:cNvPr id="13" name="Rectangle 56"/>
            <p:cNvSpPr>
              <a:spLocks noChangeArrowheads="1"/>
            </p:cNvSpPr>
            <p:nvPr/>
          </p:nvSpPr>
          <p:spPr bwMode="auto">
            <a:xfrm>
              <a:off x="3416213" y="4991098"/>
              <a:ext cx="170" cy="256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fr-FR" sz="700">
                <a:solidFill>
                  <a:srgbClr val="FFFF00"/>
                </a:solidFill>
              </a:endParaRPr>
            </a:p>
          </p:txBody>
        </p:sp>
        <p:sp>
          <p:nvSpPr>
            <p:cNvPr id="14" name="Rectangle 57"/>
            <p:cNvSpPr>
              <a:spLocks noChangeArrowheads="1"/>
            </p:cNvSpPr>
            <p:nvPr/>
          </p:nvSpPr>
          <p:spPr bwMode="auto">
            <a:xfrm>
              <a:off x="1801813" y="3805238"/>
              <a:ext cx="6011862" cy="2576512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800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6372225" y="5805488"/>
              <a:ext cx="862013" cy="590550"/>
            </a:xfrm>
            <a:custGeom>
              <a:avLst/>
              <a:gdLst>
                <a:gd name="T0" fmla="*/ 59341 w 552"/>
                <a:gd name="T1" fmla="*/ 442163 h 394"/>
                <a:gd name="T2" fmla="*/ 271721 w 552"/>
                <a:gd name="T3" fmla="*/ 442163 h 394"/>
                <a:gd name="T4" fmla="*/ 413829 w 552"/>
                <a:gd name="T5" fmla="*/ 578559 h 394"/>
                <a:gd name="T6" fmla="*/ 626209 w 552"/>
                <a:gd name="T7" fmla="*/ 511111 h 394"/>
                <a:gd name="T8" fmla="*/ 838589 w 552"/>
                <a:gd name="T9" fmla="*/ 307266 h 394"/>
                <a:gd name="T10" fmla="*/ 768316 w 552"/>
                <a:gd name="T11" fmla="*/ 170870 h 394"/>
                <a:gd name="T12" fmla="*/ 555936 w 552"/>
                <a:gd name="T13" fmla="*/ 34474 h 394"/>
                <a:gd name="T14" fmla="*/ 413829 w 552"/>
                <a:gd name="T15" fmla="*/ 374714 h 394"/>
                <a:gd name="T16" fmla="*/ 59341 w 552"/>
                <a:gd name="T17" fmla="*/ 374714 h 394"/>
                <a:gd name="T18" fmla="*/ 59341 w 552"/>
                <a:gd name="T19" fmla="*/ 442163 h 3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394">
                  <a:moveTo>
                    <a:pt x="38" y="295"/>
                  </a:moveTo>
                  <a:cubicBezTo>
                    <a:pt x="61" y="302"/>
                    <a:pt x="136" y="280"/>
                    <a:pt x="174" y="295"/>
                  </a:cubicBezTo>
                  <a:cubicBezTo>
                    <a:pt x="212" y="310"/>
                    <a:pt x="227" y="378"/>
                    <a:pt x="265" y="386"/>
                  </a:cubicBezTo>
                  <a:cubicBezTo>
                    <a:pt x="303" y="394"/>
                    <a:pt x="356" y="371"/>
                    <a:pt x="401" y="341"/>
                  </a:cubicBezTo>
                  <a:cubicBezTo>
                    <a:pt x="446" y="311"/>
                    <a:pt x="522" y="243"/>
                    <a:pt x="537" y="205"/>
                  </a:cubicBezTo>
                  <a:cubicBezTo>
                    <a:pt x="552" y="167"/>
                    <a:pt x="522" y="144"/>
                    <a:pt x="492" y="114"/>
                  </a:cubicBezTo>
                  <a:cubicBezTo>
                    <a:pt x="462" y="84"/>
                    <a:pt x="394" y="0"/>
                    <a:pt x="356" y="23"/>
                  </a:cubicBezTo>
                  <a:cubicBezTo>
                    <a:pt x="318" y="46"/>
                    <a:pt x="318" y="212"/>
                    <a:pt x="265" y="250"/>
                  </a:cubicBezTo>
                  <a:cubicBezTo>
                    <a:pt x="212" y="288"/>
                    <a:pt x="76" y="243"/>
                    <a:pt x="38" y="250"/>
                  </a:cubicBezTo>
                  <a:cubicBezTo>
                    <a:pt x="0" y="257"/>
                    <a:pt x="15" y="288"/>
                    <a:pt x="38" y="29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5454649" y="4733925"/>
              <a:ext cx="1532159" cy="62388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800"/>
            </a:p>
          </p:txBody>
        </p:sp>
        <p:sp>
          <p:nvSpPr>
            <p:cNvPr id="17" name="Rectangle 60"/>
            <p:cNvSpPr>
              <a:spLocks noChangeArrowheads="1"/>
            </p:cNvSpPr>
            <p:nvPr/>
          </p:nvSpPr>
          <p:spPr bwMode="auto">
            <a:xfrm>
              <a:off x="4787900" y="5949950"/>
              <a:ext cx="814388" cy="238125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18" name="Rectangle 61"/>
            <p:cNvSpPr>
              <a:spLocks noChangeArrowheads="1"/>
            </p:cNvSpPr>
            <p:nvPr/>
          </p:nvSpPr>
          <p:spPr bwMode="auto">
            <a:xfrm>
              <a:off x="5276850" y="639763"/>
              <a:ext cx="1601788" cy="195262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800"/>
            </a:p>
          </p:txBody>
        </p:sp>
        <p:grpSp>
          <p:nvGrpSpPr>
            <p:cNvPr id="19" name="Group 62"/>
            <p:cNvGrpSpPr>
              <a:grpSpLocks/>
            </p:cNvGrpSpPr>
            <p:nvPr/>
          </p:nvGrpSpPr>
          <p:grpSpPr bwMode="auto">
            <a:xfrm>
              <a:off x="2051050" y="3805238"/>
              <a:ext cx="2000250" cy="893762"/>
              <a:chOff x="932" y="2583"/>
              <a:chExt cx="1540" cy="672"/>
            </a:xfrm>
          </p:grpSpPr>
          <p:grpSp>
            <p:nvGrpSpPr>
              <p:cNvPr id="71" name="Group 63"/>
              <p:cNvGrpSpPr>
                <a:grpSpLocks/>
              </p:cNvGrpSpPr>
              <p:nvPr/>
            </p:nvGrpSpPr>
            <p:grpSpPr bwMode="auto">
              <a:xfrm>
                <a:off x="932" y="2583"/>
                <a:ext cx="1540" cy="672"/>
                <a:chOff x="932" y="2583"/>
                <a:chExt cx="1540" cy="672"/>
              </a:xfrm>
            </p:grpSpPr>
            <p:sp>
              <p:nvSpPr>
                <p:cNvPr id="73" name="Rectangle 64"/>
                <p:cNvSpPr>
                  <a:spLocks noChangeArrowheads="1"/>
                </p:cNvSpPr>
                <p:nvPr/>
              </p:nvSpPr>
              <p:spPr bwMode="auto">
                <a:xfrm>
                  <a:off x="932" y="2583"/>
                  <a:ext cx="1540" cy="672"/>
                </a:xfrm>
                <a:prstGeom prst="rect">
                  <a:avLst/>
                </a:prstGeom>
                <a:solidFill>
                  <a:srgbClr val="00CC9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 sz="800"/>
                </a:p>
              </p:txBody>
            </p:sp>
            <p:sp>
              <p:nvSpPr>
                <p:cNvPr id="74" name="Rectangle 65"/>
                <p:cNvSpPr>
                  <a:spLocks noChangeArrowheads="1"/>
                </p:cNvSpPr>
                <p:nvPr/>
              </p:nvSpPr>
              <p:spPr bwMode="auto">
                <a:xfrm>
                  <a:off x="932" y="2583"/>
                  <a:ext cx="1540" cy="672"/>
                </a:xfrm>
                <a:prstGeom prst="rect">
                  <a:avLst/>
                </a:prstGeom>
                <a:solidFill>
                  <a:srgbClr val="0000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 sz="800"/>
                </a:p>
              </p:txBody>
            </p:sp>
            <p:sp>
              <p:nvSpPr>
                <p:cNvPr id="75" name="Rectangle 66"/>
                <p:cNvSpPr>
                  <a:spLocks noChangeArrowheads="1"/>
                </p:cNvSpPr>
                <p:nvPr/>
              </p:nvSpPr>
              <p:spPr bwMode="auto">
                <a:xfrm>
                  <a:off x="932" y="2583"/>
                  <a:ext cx="1540" cy="672"/>
                </a:xfrm>
                <a:prstGeom prst="rect">
                  <a:avLst/>
                </a:prstGeom>
                <a:solidFill>
                  <a:srgbClr val="00CC9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 sz="800"/>
                </a:p>
              </p:txBody>
            </p:sp>
          </p:grp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932" y="2583"/>
                <a:ext cx="1540" cy="672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800"/>
              </a:p>
            </p:txBody>
          </p:sp>
        </p:grp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1574800" y="2813050"/>
              <a:ext cx="671513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800"/>
            </a:p>
          </p:txBody>
        </p:sp>
        <p:sp>
          <p:nvSpPr>
            <p:cNvPr id="21" name="Rectangle 69"/>
            <p:cNvSpPr>
              <a:spLocks noChangeArrowheads="1"/>
            </p:cNvSpPr>
            <p:nvPr/>
          </p:nvSpPr>
          <p:spPr bwMode="auto">
            <a:xfrm>
              <a:off x="5364166" y="669925"/>
              <a:ext cx="1509407" cy="2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500" b="1"/>
                <a:t>Atmospheric deposits</a:t>
              </a:r>
              <a:endParaRPr lang="fr-FR" sz="900"/>
            </a:p>
          </p:txBody>
        </p:sp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1574800" y="2813050"/>
              <a:ext cx="671513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800"/>
            </a:p>
          </p:txBody>
        </p:sp>
        <p:grpSp>
          <p:nvGrpSpPr>
            <p:cNvPr id="23" name="Group 71"/>
            <p:cNvGrpSpPr>
              <a:grpSpLocks/>
            </p:cNvGrpSpPr>
            <p:nvPr/>
          </p:nvGrpSpPr>
          <p:grpSpPr bwMode="auto">
            <a:xfrm>
              <a:off x="5587896" y="3983038"/>
              <a:ext cx="69876" cy="715962"/>
              <a:chOff x="3080" y="2662"/>
              <a:chExt cx="54" cy="830"/>
            </a:xfrm>
          </p:grpSpPr>
          <p:sp>
            <p:nvSpPr>
              <p:cNvPr id="69" name="Line 72"/>
              <p:cNvSpPr>
                <a:spLocks noChangeShapeType="1"/>
              </p:cNvSpPr>
              <p:nvPr/>
            </p:nvSpPr>
            <p:spPr bwMode="auto">
              <a:xfrm flipV="1">
                <a:off x="3105" y="2702"/>
                <a:ext cx="1" cy="79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70" name="Freeform 73"/>
              <p:cNvSpPr>
                <a:spLocks/>
              </p:cNvSpPr>
              <p:nvPr/>
            </p:nvSpPr>
            <p:spPr bwMode="auto">
              <a:xfrm>
                <a:off x="3080" y="2662"/>
                <a:ext cx="54" cy="54"/>
              </a:xfrm>
              <a:custGeom>
                <a:avLst/>
                <a:gdLst>
                  <a:gd name="T0" fmla="*/ 54 w 54"/>
                  <a:gd name="T1" fmla="*/ 54 h 54"/>
                  <a:gd name="T2" fmla="*/ 25 w 54"/>
                  <a:gd name="T3" fmla="*/ 0 h 54"/>
                  <a:gd name="T4" fmla="*/ 0 w 54"/>
                  <a:gd name="T5" fmla="*/ 54 h 54"/>
                  <a:gd name="T6" fmla="*/ 54 w 54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54" y="54"/>
                    </a:moveTo>
                    <a:lnTo>
                      <a:pt x="25" y="0"/>
                    </a:lnTo>
                    <a:lnTo>
                      <a:pt x="0" y="54"/>
                    </a:lnTo>
                    <a:lnTo>
                      <a:pt x="5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24" name="Rectangle 74"/>
            <p:cNvSpPr>
              <a:spLocks noChangeArrowheads="1"/>
            </p:cNvSpPr>
            <p:nvPr/>
          </p:nvSpPr>
          <p:spPr bwMode="auto">
            <a:xfrm>
              <a:off x="2547652" y="4133851"/>
              <a:ext cx="1354701" cy="2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500" b="1"/>
                <a:t>Soil Organic Matter</a:t>
              </a:r>
              <a:endParaRPr lang="fr-FR" sz="900"/>
            </a:p>
          </p:txBody>
        </p:sp>
        <p:grpSp>
          <p:nvGrpSpPr>
            <p:cNvPr id="25" name="Group 80"/>
            <p:cNvGrpSpPr>
              <a:grpSpLocks/>
            </p:cNvGrpSpPr>
            <p:nvPr/>
          </p:nvGrpSpPr>
          <p:grpSpPr bwMode="auto">
            <a:xfrm>
              <a:off x="5705475" y="920750"/>
              <a:ext cx="620713" cy="441325"/>
              <a:chOff x="3144" y="1240"/>
              <a:chExt cx="474" cy="410"/>
            </a:xfrm>
          </p:grpSpPr>
          <p:sp>
            <p:nvSpPr>
              <p:cNvPr id="67" name="Freeform 81"/>
              <p:cNvSpPr>
                <a:spLocks/>
              </p:cNvSpPr>
              <p:nvPr/>
            </p:nvSpPr>
            <p:spPr bwMode="auto">
              <a:xfrm>
                <a:off x="3198" y="1240"/>
                <a:ext cx="420" cy="380"/>
              </a:xfrm>
              <a:custGeom>
                <a:avLst/>
                <a:gdLst>
                  <a:gd name="T0" fmla="*/ 420 w 85"/>
                  <a:gd name="T1" fmla="*/ 0 h 77"/>
                  <a:gd name="T2" fmla="*/ 222 w 85"/>
                  <a:gd name="T3" fmla="*/ 276 h 77"/>
                  <a:gd name="T4" fmla="*/ 0 w 85"/>
                  <a:gd name="T5" fmla="*/ 380 h 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77">
                    <a:moveTo>
                      <a:pt x="85" y="0"/>
                    </a:moveTo>
                    <a:cubicBezTo>
                      <a:pt x="73" y="21"/>
                      <a:pt x="61" y="43"/>
                      <a:pt x="45" y="56"/>
                    </a:cubicBezTo>
                    <a:cubicBezTo>
                      <a:pt x="32" y="66"/>
                      <a:pt x="16" y="72"/>
                      <a:pt x="0" y="7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68" name="Freeform 82"/>
              <p:cNvSpPr>
                <a:spLocks/>
              </p:cNvSpPr>
              <p:nvPr/>
            </p:nvSpPr>
            <p:spPr bwMode="auto">
              <a:xfrm>
                <a:off x="3144" y="1600"/>
                <a:ext cx="59" cy="50"/>
              </a:xfrm>
              <a:custGeom>
                <a:avLst/>
                <a:gdLst>
                  <a:gd name="T0" fmla="*/ 45 w 59"/>
                  <a:gd name="T1" fmla="*/ 0 h 50"/>
                  <a:gd name="T2" fmla="*/ 0 w 59"/>
                  <a:gd name="T3" fmla="*/ 35 h 50"/>
                  <a:gd name="T4" fmla="*/ 59 w 59"/>
                  <a:gd name="T5" fmla="*/ 50 h 50"/>
                  <a:gd name="T6" fmla="*/ 45 w 59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50">
                    <a:moveTo>
                      <a:pt x="45" y="0"/>
                    </a:moveTo>
                    <a:lnTo>
                      <a:pt x="0" y="35"/>
                    </a:lnTo>
                    <a:lnTo>
                      <a:pt x="59" y="5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4252913" y="2732088"/>
              <a:ext cx="831850" cy="647700"/>
            </a:xfrm>
            <a:custGeom>
              <a:avLst/>
              <a:gdLst>
                <a:gd name="T0" fmla="*/ 831850 w 768"/>
                <a:gd name="T1" fmla="*/ 0 h 624"/>
                <a:gd name="T2" fmla="*/ 467916 w 768"/>
                <a:gd name="T3" fmla="*/ 149469 h 624"/>
                <a:gd name="T4" fmla="*/ 0 w 768"/>
                <a:gd name="T5" fmla="*/ 64770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624">
                  <a:moveTo>
                    <a:pt x="768" y="0"/>
                  </a:moveTo>
                  <a:cubicBezTo>
                    <a:pt x="664" y="20"/>
                    <a:pt x="560" y="40"/>
                    <a:pt x="432" y="144"/>
                  </a:cubicBezTo>
                  <a:cubicBezTo>
                    <a:pt x="304" y="248"/>
                    <a:pt x="152" y="436"/>
                    <a:pt x="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grpSp>
          <p:nvGrpSpPr>
            <p:cNvPr id="27" name="Group 127"/>
            <p:cNvGrpSpPr>
              <a:grpSpLocks/>
            </p:cNvGrpSpPr>
            <p:nvPr/>
          </p:nvGrpSpPr>
          <p:grpSpPr bwMode="auto">
            <a:xfrm>
              <a:off x="3140075" y="2613025"/>
              <a:ext cx="1408113" cy="357188"/>
              <a:chOff x="4038" y="1399"/>
              <a:chExt cx="747" cy="193"/>
            </a:xfrm>
          </p:grpSpPr>
          <p:sp>
            <p:nvSpPr>
              <p:cNvPr id="65" name="Rectangle 85"/>
              <p:cNvSpPr>
                <a:spLocks noChangeArrowheads="1"/>
              </p:cNvSpPr>
              <p:nvPr/>
            </p:nvSpPr>
            <p:spPr bwMode="auto">
              <a:xfrm>
                <a:off x="4038" y="1399"/>
                <a:ext cx="747" cy="193"/>
              </a:xfrm>
              <a:prstGeom prst="rect">
                <a:avLst/>
              </a:prstGeom>
              <a:solidFill>
                <a:srgbClr val="CCFFCC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  <p:sp>
            <p:nvSpPr>
              <p:cNvPr id="66" name="Rectangle 86"/>
              <p:cNvSpPr>
                <a:spLocks noChangeArrowheads="1"/>
              </p:cNvSpPr>
              <p:nvPr/>
            </p:nvSpPr>
            <p:spPr bwMode="auto">
              <a:xfrm>
                <a:off x="4059" y="1463"/>
                <a:ext cx="71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500" b="1"/>
                  <a:t>Litter fall, recretion</a:t>
                </a:r>
                <a:endParaRPr lang="fr-FR" sz="900"/>
              </a:p>
            </p:txBody>
          </p:sp>
        </p:grpSp>
        <p:sp>
          <p:nvSpPr>
            <p:cNvPr id="28" name="Rectangle 87"/>
            <p:cNvSpPr>
              <a:spLocks noChangeArrowheads="1"/>
            </p:cNvSpPr>
            <p:nvPr/>
          </p:nvSpPr>
          <p:spPr bwMode="auto">
            <a:xfrm>
              <a:off x="4144963" y="4281488"/>
              <a:ext cx="1316037" cy="417512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800"/>
            </a:p>
          </p:txBody>
        </p:sp>
        <p:sp>
          <p:nvSpPr>
            <p:cNvPr id="29" name="Rectangle 88"/>
            <p:cNvSpPr>
              <a:spLocks noChangeArrowheads="1"/>
            </p:cNvSpPr>
            <p:nvPr/>
          </p:nvSpPr>
          <p:spPr bwMode="auto">
            <a:xfrm>
              <a:off x="4081465" y="4300536"/>
              <a:ext cx="1423986" cy="40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fr-FR" sz="500" b="1"/>
                <a:t>Root turn-over and decomposition</a:t>
              </a:r>
            </a:p>
          </p:txBody>
        </p:sp>
        <p:sp>
          <p:nvSpPr>
            <p:cNvPr id="30" name="Freeform 89"/>
            <p:cNvSpPr>
              <a:spLocks/>
            </p:cNvSpPr>
            <p:nvPr/>
          </p:nvSpPr>
          <p:spPr bwMode="auto">
            <a:xfrm>
              <a:off x="4021138" y="4103688"/>
              <a:ext cx="1127125" cy="177800"/>
            </a:xfrm>
            <a:custGeom>
              <a:avLst/>
              <a:gdLst>
                <a:gd name="T0" fmla="*/ 1127125 w 768"/>
                <a:gd name="T1" fmla="*/ 0 h 112"/>
                <a:gd name="T2" fmla="*/ 634008 w 768"/>
                <a:gd name="T3" fmla="*/ 152400 h 112"/>
                <a:gd name="T4" fmla="*/ 0 w 768"/>
                <a:gd name="T5" fmla="*/ 15240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12">
                  <a:moveTo>
                    <a:pt x="768" y="0"/>
                  </a:moveTo>
                  <a:cubicBezTo>
                    <a:pt x="664" y="40"/>
                    <a:pt x="560" y="80"/>
                    <a:pt x="432" y="96"/>
                  </a:cubicBezTo>
                  <a:cubicBezTo>
                    <a:pt x="304" y="112"/>
                    <a:pt x="152" y="104"/>
                    <a:pt x="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31" name="Rectangle 90"/>
            <p:cNvSpPr>
              <a:spLocks noChangeArrowheads="1"/>
            </p:cNvSpPr>
            <p:nvPr/>
          </p:nvSpPr>
          <p:spPr bwMode="auto">
            <a:xfrm>
              <a:off x="5624514" y="4821240"/>
              <a:ext cx="1260347" cy="61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fr-FR" sz="500" b="1"/>
                <a:t>Nutrient uptake, Impact on tree and stand growth</a:t>
              </a:r>
              <a:endParaRPr lang="fr-FR" sz="900"/>
            </a:p>
          </p:txBody>
        </p:sp>
        <p:sp>
          <p:nvSpPr>
            <p:cNvPr id="32" name="Freeform 91"/>
            <p:cNvSpPr>
              <a:spLocks/>
            </p:cNvSpPr>
            <p:nvPr/>
          </p:nvSpPr>
          <p:spPr bwMode="auto">
            <a:xfrm>
              <a:off x="3581400" y="4699000"/>
              <a:ext cx="1854200" cy="358775"/>
            </a:xfrm>
            <a:custGeom>
              <a:avLst/>
              <a:gdLst>
                <a:gd name="T0" fmla="*/ 0 w 1056"/>
                <a:gd name="T1" fmla="*/ 0 h 288"/>
                <a:gd name="T2" fmla="*/ 505691 w 1056"/>
                <a:gd name="T3" fmla="*/ 298979 h 288"/>
                <a:gd name="T4" fmla="*/ 1854200 w 1056"/>
                <a:gd name="T5" fmla="*/ 358775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88">
                  <a:moveTo>
                    <a:pt x="0" y="0"/>
                  </a:moveTo>
                  <a:cubicBezTo>
                    <a:pt x="56" y="96"/>
                    <a:pt x="112" y="192"/>
                    <a:pt x="288" y="240"/>
                  </a:cubicBezTo>
                  <a:cubicBezTo>
                    <a:pt x="464" y="288"/>
                    <a:pt x="760" y="288"/>
                    <a:pt x="1056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grpSp>
          <p:nvGrpSpPr>
            <p:cNvPr id="33" name="Group 92"/>
            <p:cNvGrpSpPr>
              <a:grpSpLocks/>
            </p:cNvGrpSpPr>
            <p:nvPr/>
          </p:nvGrpSpPr>
          <p:grpSpPr bwMode="auto">
            <a:xfrm>
              <a:off x="4457700" y="5057775"/>
              <a:ext cx="420688" cy="1179513"/>
              <a:chOff x="3223" y="3848"/>
              <a:chExt cx="321" cy="355"/>
            </a:xfrm>
          </p:grpSpPr>
          <p:sp>
            <p:nvSpPr>
              <p:cNvPr id="63" name="Freeform 93"/>
              <p:cNvSpPr>
                <a:spLocks/>
              </p:cNvSpPr>
              <p:nvPr/>
            </p:nvSpPr>
            <p:spPr bwMode="auto">
              <a:xfrm>
                <a:off x="3223" y="3848"/>
                <a:ext cx="296" cy="301"/>
              </a:xfrm>
              <a:custGeom>
                <a:avLst/>
                <a:gdLst>
                  <a:gd name="T0" fmla="*/ 0 w 60"/>
                  <a:gd name="T1" fmla="*/ 0 h 61"/>
                  <a:gd name="T2" fmla="*/ 197 w 60"/>
                  <a:gd name="T3" fmla="*/ 118 h 61"/>
                  <a:gd name="T4" fmla="*/ 296 w 60"/>
                  <a:gd name="T5" fmla="*/ 301 h 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cubicBezTo>
                      <a:pt x="15" y="6"/>
                      <a:pt x="29" y="12"/>
                      <a:pt x="40" y="24"/>
                    </a:cubicBezTo>
                    <a:cubicBezTo>
                      <a:pt x="48" y="33"/>
                      <a:pt x="54" y="47"/>
                      <a:pt x="60" y="6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64" name="Freeform 94"/>
              <p:cNvSpPr>
                <a:spLocks/>
              </p:cNvSpPr>
              <p:nvPr/>
            </p:nvSpPr>
            <p:spPr bwMode="auto">
              <a:xfrm>
                <a:off x="3500" y="4149"/>
                <a:ext cx="44" cy="54"/>
              </a:xfrm>
              <a:custGeom>
                <a:avLst/>
                <a:gdLst>
                  <a:gd name="T0" fmla="*/ 0 w 44"/>
                  <a:gd name="T1" fmla="*/ 20 h 54"/>
                  <a:gd name="T2" fmla="*/ 39 w 44"/>
                  <a:gd name="T3" fmla="*/ 54 h 54"/>
                  <a:gd name="T4" fmla="*/ 44 w 44"/>
                  <a:gd name="T5" fmla="*/ 0 h 54"/>
                  <a:gd name="T6" fmla="*/ 0 w 44"/>
                  <a:gd name="T7" fmla="*/ 2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4">
                    <a:moveTo>
                      <a:pt x="0" y="20"/>
                    </a:moveTo>
                    <a:lnTo>
                      <a:pt x="39" y="54"/>
                    </a:lnTo>
                    <a:lnTo>
                      <a:pt x="4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34" name="Rectangle 95"/>
            <p:cNvSpPr>
              <a:spLocks noChangeArrowheads="1"/>
            </p:cNvSpPr>
            <p:nvPr/>
          </p:nvSpPr>
          <p:spPr bwMode="auto">
            <a:xfrm>
              <a:off x="4960940" y="5978524"/>
              <a:ext cx="622997" cy="2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500" b="1"/>
                <a:t>Drainage</a:t>
              </a:r>
              <a:endParaRPr lang="fr-FR" sz="900"/>
            </a:p>
          </p:txBody>
        </p:sp>
        <p:sp>
          <p:nvSpPr>
            <p:cNvPr id="35" name="Rectangle 96"/>
            <p:cNvSpPr>
              <a:spLocks noChangeArrowheads="1"/>
            </p:cNvSpPr>
            <p:nvPr/>
          </p:nvSpPr>
          <p:spPr bwMode="auto">
            <a:xfrm>
              <a:off x="971550" y="2492376"/>
              <a:ext cx="1078744" cy="244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300" b="1">
                  <a:solidFill>
                    <a:schemeClr val="accent2"/>
                  </a:solidFill>
                </a:rPr>
                <a:t>Fertilization</a:t>
              </a:r>
            </a:p>
            <a:p>
              <a:r>
                <a:rPr lang="fr-FR" sz="300" b="1">
                  <a:solidFill>
                    <a:schemeClr val="accent2"/>
                  </a:solidFill>
                </a:rPr>
                <a:t>Fixation of atmospheric N</a:t>
              </a:r>
              <a:endParaRPr lang="fr-FR" sz="800">
                <a:solidFill>
                  <a:schemeClr val="accent2"/>
                </a:solidFill>
              </a:endParaRPr>
            </a:p>
          </p:txBody>
        </p:sp>
        <p:sp>
          <p:nvSpPr>
            <p:cNvPr id="36" name="Rectangle 97"/>
            <p:cNvSpPr>
              <a:spLocks noChangeArrowheads="1"/>
            </p:cNvSpPr>
            <p:nvPr/>
          </p:nvSpPr>
          <p:spPr bwMode="auto">
            <a:xfrm>
              <a:off x="2703513" y="3441700"/>
              <a:ext cx="1754187" cy="35718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000"/>
            </a:p>
          </p:txBody>
        </p:sp>
        <p:sp>
          <p:nvSpPr>
            <p:cNvPr id="37" name="Rectangle 98"/>
            <p:cNvSpPr>
              <a:spLocks noChangeArrowheads="1"/>
            </p:cNvSpPr>
            <p:nvPr/>
          </p:nvSpPr>
          <p:spPr bwMode="auto">
            <a:xfrm>
              <a:off x="2828925" y="3562351"/>
              <a:ext cx="869686" cy="12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300" b="1"/>
                <a:t>Litter decomposition</a:t>
              </a:r>
              <a:endParaRPr lang="fr-FR" sz="700"/>
            </a:p>
          </p:txBody>
        </p:sp>
        <p:sp>
          <p:nvSpPr>
            <p:cNvPr id="38" name="Line 99"/>
            <p:cNvSpPr>
              <a:spLocks noChangeShapeType="1"/>
            </p:cNvSpPr>
            <p:nvPr/>
          </p:nvSpPr>
          <p:spPr bwMode="auto">
            <a:xfrm flipH="1">
              <a:off x="3736975" y="3714750"/>
              <a:ext cx="188913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39" name="Freeform 100"/>
            <p:cNvSpPr>
              <a:spLocks/>
            </p:cNvSpPr>
            <p:nvPr/>
          </p:nvSpPr>
          <p:spPr bwMode="auto">
            <a:xfrm>
              <a:off x="1692275" y="2852738"/>
              <a:ext cx="247650" cy="955675"/>
            </a:xfrm>
            <a:custGeom>
              <a:avLst/>
              <a:gdLst>
                <a:gd name="T0" fmla="*/ 0 w 576"/>
                <a:gd name="T1" fmla="*/ 0 h 768"/>
                <a:gd name="T2" fmla="*/ 61913 w 576"/>
                <a:gd name="T3" fmla="*/ 657027 h 768"/>
                <a:gd name="T4" fmla="*/ 247650 w 576"/>
                <a:gd name="T5" fmla="*/ 955675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768">
                  <a:moveTo>
                    <a:pt x="0" y="0"/>
                  </a:moveTo>
                  <a:cubicBezTo>
                    <a:pt x="24" y="200"/>
                    <a:pt x="48" y="400"/>
                    <a:pt x="144" y="528"/>
                  </a:cubicBezTo>
                  <a:cubicBezTo>
                    <a:pt x="240" y="656"/>
                    <a:pt x="408" y="712"/>
                    <a:pt x="57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40" name="Rectangle 101"/>
            <p:cNvSpPr>
              <a:spLocks noChangeArrowheads="1"/>
            </p:cNvSpPr>
            <p:nvPr/>
          </p:nvSpPr>
          <p:spPr bwMode="auto">
            <a:xfrm>
              <a:off x="5508625" y="2924175"/>
              <a:ext cx="2279650" cy="433388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800"/>
            </a:p>
          </p:txBody>
        </p:sp>
        <p:sp>
          <p:nvSpPr>
            <p:cNvPr id="41" name="Rectangle 102"/>
            <p:cNvSpPr>
              <a:spLocks noChangeArrowheads="1"/>
            </p:cNvSpPr>
            <p:nvPr/>
          </p:nvSpPr>
          <p:spPr bwMode="auto">
            <a:xfrm>
              <a:off x="5580066" y="2997200"/>
              <a:ext cx="2356640" cy="40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fr-FR" sz="500" b="1"/>
                <a:t>Biomass, Nutrient immobilization and translocation</a:t>
              </a:r>
              <a:endParaRPr lang="fr-FR" sz="900"/>
            </a:p>
          </p:txBody>
        </p:sp>
        <p:sp>
          <p:nvSpPr>
            <p:cNvPr id="42" name="Text Box 103"/>
            <p:cNvSpPr txBox="1">
              <a:spLocks noChangeArrowheads="1"/>
            </p:cNvSpPr>
            <p:nvPr/>
          </p:nvSpPr>
          <p:spPr bwMode="auto">
            <a:xfrm>
              <a:off x="6648207" y="5456110"/>
              <a:ext cx="1414075" cy="52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700" b="1">
                  <a:solidFill>
                    <a:srgbClr val="FF3300"/>
                  </a:solidFill>
                </a:rPr>
                <a:t>Bedrock</a:t>
              </a:r>
            </a:p>
          </p:txBody>
        </p:sp>
        <p:sp>
          <p:nvSpPr>
            <p:cNvPr id="43" name="Text Box 105"/>
            <p:cNvSpPr txBox="1">
              <a:spLocks noChangeArrowheads="1"/>
            </p:cNvSpPr>
            <p:nvPr/>
          </p:nvSpPr>
          <p:spPr bwMode="auto">
            <a:xfrm>
              <a:off x="7091361" y="3824362"/>
              <a:ext cx="912335" cy="52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700" b="1">
                  <a:solidFill>
                    <a:srgbClr val="FF3300"/>
                  </a:solidFill>
                </a:rPr>
                <a:t>Soil</a:t>
              </a:r>
            </a:p>
          </p:txBody>
        </p:sp>
        <p:sp>
          <p:nvSpPr>
            <p:cNvPr id="44" name="Text Box 106"/>
            <p:cNvSpPr txBox="1">
              <a:spLocks noChangeArrowheads="1"/>
            </p:cNvSpPr>
            <p:nvPr/>
          </p:nvSpPr>
          <p:spPr bwMode="auto">
            <a:xfrm>
              <a:off x="3900676" y="690416"/>
              <a:ext cx="1844735" cy="52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700" b="1">
                  <a:solidFill>
                    <a:srgbClr val="FF3300"/>
                  </a:solidFill>
                </a:rPr>
                <a:t>Atmosphere</a:t>
              </a:r>
            </a:p>
          </p:txBody>
        </p:sp>
        <p:sp>
          <p:nvSpPr>
            <p:cNvPr id="45" name="Freeform 109"/>
            <p:cNvSpPr>
              <a:spLocks/>
            </p:cNvSpPr>
            <p:nvPr/>
          </p:nvSpPr>
          <p:spPr bwMode="auto">
            <a:xfrm>
              <a:off x="3492500" y="5013325"/>
              <a:ext cx="566738" cy="266700"/>
            </a:xfrm>
            <a:custGeom>
              <a:avLst/>
              <a:gdLst>
                <a:gd name="T0" fmla="*/ 0 w 300"/>
                <a:gd name="T1" fmla="*/ 266700 h 144"/>
                <a:gd name="T2" fmla="*/ 51006 w 300"/>
                <a:gd name="T3" fmla="*/ 233363 h 144"/>
                <a:gd name="T4" fmla="*/ 260699 w 300"/>
                <a:gd name="T5" fmla="*/ 77788 h 144"/>
                <a:gd name="T6" fmla="*/ 566738 w 30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0" h="144">
                  <a:moveTo>
                    <a:pt x="0" y="144"/>
                  </a:moveTo>
                  <a:cubicBezTo>
                    <a:pt x="4" y="141"/>
                    <a:pt x="4" y="143"/>
                    <a:pt x="27" y="126"/>
                  </a:cubicBezTo>
                  <a:cubicBezTo>
                    <a:pt x="50" y="109"/>
                    <a:pt x="93" y="63"/>
                    <a:pt x="138" y="42"/>
                  </a:cubicBezTo>
                  <a:cubicBezTo>
                    <a:pt x="183" y="21"/>
                    <a:pt x="267" y="9"/>
                    <a:pt x="3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grpSp>
          <p:nvGrpSpPr>
            <p:cNvPr id="46" name="Group 124"/>
            <p:cNvGrpSpPr>
              <a:grpSpLocks/>
            </p:cNvGrpSpPr>
            <p:nvPr/>
          </p:nvGrpSpPr>
          <p:grpSpPr bwMode="auto">
            <a:xfrm>
              <a:off x="5021274" y="1504950"/>
              <a:ext cx="644526" cy="368300"/>
              <a:chOff x="4752" y="1632"/>
              <a:chExt cx="432" cy="295"/>
            </a:xfrm>
          </p:grpSpPr>
          <p:sp>
            <p:nvSpPr>
              <p:cNvPr id="61" name="AutoShape 125" descr="Granit"/>
              <p:cNvSpPr>
                <a:spLocks noChangeArrowheads="1"/>
              </p:cNvSpPr>
              <p:nvPr/>
            </p:nvSpPr>
            <p:spPr bwMode="auto">
              <a:xfrm>
                <a:off x="4752" y="1632"/>
                <a:ext cx="144" cy="288"/>
              </a:xfrm>
              <a:prstGeom prst="curvedRightArrow">
                <a:avLst>
                  <a:gd name="adj1" fmla="val 40000"/>
                  <a:gd name="adj2" fmla="val 80000"/>
                  <a:gd name="adj3" fmla="val 33333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  <p:sp>
            <p:nvSpPr>
              <p:cNvPr id="62" name="AutoShape 126" descr="Granit"/>
              <p:cNvSpPr>
                <a:spLocks noChangeArrowheads="1"/>
              </p:cNvSpPr>
              <p:nvPr/>
            </p:nvSpPr>
            <p:spPr bwMode="auto">
              <a:xfrm>
                <a:off x="5040" y="1639"/>
                <a:ext cx="144" cy="288"/>
              </a:xfrm>
              <a:prstGeom prst="curvedLeftArrow">
                <a:avLst>
                  <a:gd name="adj1" fmla="val 40000"/>
                  <a:gd name="adj2" fmla="val 80000"/>
                  <a:gd name="adj3" fmla="val 33333"/>
                </a:avLst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800"/>
              </a:p>
            </p:txBody>
          </p:sp>
        </p:grpSp>
        <p:sp>
          <p:nvSpPr>
            <p:cNvPr id="47" name="Rectangle 129"/>
            <p:cNvSpPr>
              <a:spLocks noChangeArrowheads="1"/>
            </p:cNvSpPr>
            <p:nvPr/>
          </p:nvSpPr>
          <p:spPr bwMode="auto">
            <a:xfrm>
              <a:off x="2654881" y="4668569"/>
              <a:ext cx="1109662" cy="333376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800"/>
            </a:p>
          </p:txBody>
        </p:sp>
        <p:sp>
          <p:nvSpPr>
            <p:cNvPr id="48" name="Rectangle 128"/>
            <p:cNvSpPr>
              <a:spLocks noChangeArrowheads="1"/>
            </p:cNvSpPr>
            <p:nvPr/>
          </p:nvSpPr>
          <p:spPr bwMode="auto">
            <a:xfrm>
              <a:off x="2500337" y="4565893"/>
              <a:ext cx="1539510" cy="44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500" b="1">
                  <a:latin typeface="Times New Roman" pitchFamily="18" charset="0"/>
                </a:rPr>
                <a:t>Mineralization</a:t>
              </a:r>
              <a:endParaRPr lang="fr-FR" sz="500">
                <a:latin typeface="Times New Roman" pitchFamily="18" charset="0"/>
              </a:endParaRPr>
            </a:p>
          </p:txBody>
        </p:sp>
        <p:sp>
          <p:nvSpPr>
            <p:cNvPr id="49" name="Text Box 132"/>
            <p:cNvSpPr txBox="1">
              <a:spLocks noChangeArrowheads="1"/>
            </p:cNvSpPr>
            <p:nvPr/>
          </p:nvSpPr>
          <p:spPr bwMode="auto">
            <a:xfrm>
              <a:off x="2051050" y="5300663"/>
              <a:ext cx="1944689" cy="855326"/>
            </a:xfrm>
            <a:prstGeom prst="rect">
              <a:avLst/>
            </a:prstGeom>
            <a:solidFill>
              <a:srgbClr val="DABB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sz="500" b="1"/>
            </a:p>
            <a:p>
              <a:pPr eaLnBrk="1" hangingPunct="1"/>
              <a:r>
                <a:rPr lang="fr-FR" sz="500" b="1"/>
                <a:t>   </a:t>
              </a:r>
            </a:p>
            <a:p>
              <a:pPr eaLnBrk="1" hangingPunct="1"/>
              <a:r>
                <a:rPr lang="fr-FR" sz="500" b="1"/>
                <a:t> </a:t>
              </a:r>
            </a:p>
          </p:txBody>
        </p:sp>
        <p:sp>
          <p:nvSpPr>
            <p:cNvPr id="50" name="Text Box 133"/>
            <p:cNvSpPr txBox="1">
              <a:spLocks noChangeArrowheads="1"/>
            </p:cNvSpPr>
            <p:nvPr/>
          </p:nvSpPr>
          <p:spPr bwMode="auto">
            <a:xfrm>
              <a:off x="6322819" y="1828752"/>
              <a:ext cx="1677488" cy="529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700" b="1">
                  <a:solidFill>
                    <a:srgbClr val="FF3300"/>
                  </a:solidFill>
                </a:rPr>
                <a:t>Vegetation</a:t>
              </a:r>
            </a:p>
          </p:txBody>
        </p:sp>
        <p:sp>
          <p:nvSpPr>
            <p:cNvPr id="51" name="Text Box 134"/>
            <p:cNvSpPr txBox="1">
              <a:spLocks noChangeArrowheads="1"/>
            </p:cNvSpPr>
            <p:nvPr/>
          </p:nvSpPr>
          <p:spPr bwMode="auto">
            <a:xfrm rot="16200000">
              <a:off x="1343820" y="4589359"/>
              <a:ext cx="1728787" cy="722507"/>
            </a:xfrm>
            <a:prstGeom prst="rect">
              <a:avLst/>
            </a:prstGeom>
            <a:solidFill>
              <a:srgbClr val="F1ADE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600" b="1"/>
                <a:t>Micro-organisms</a:t>
              </a:r>
            </a:p>
          </p:txBody>
        </p:sp>
        <p:sp>
          <p:nvSpPr>
            <p:cNvPr id="52" name="Rectangle 148"/>
            <p:cNvSpPr>
              <a:spLocks noChangeArrowheads="1"/>
            </p:cNvSpPr>
            <p:nvPr/>
          </p:nvSpPr>
          <p:spPr bwMode="auto">
            <a:xfrm>
              <a:off x="2627313" y="5084763"/>
              <a:ext cx="1152525" cy="288925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800"/>
            </a:p>
          </p:txBody>
        </p:sp>
        <p:sp>
          <p:nvSpPr>
            <p:cNvPr id="53" name="Rectangle 149"/>
            <p:cNvSpPr>
              <a:spLocks noChangeArrowheads="1"/>
            </p:cNvSpPr>
            <p:nvPr/>
          </p:nvSpPr>
          <p:spPr bwMode="auto">
            <a:xfrm>
              <a:off x="2771774" y="5157788"/>
              <a:ext cx="881061" cy="2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fr-FR" sz="500" b="1"/>
                <a:t>Weathering</a:t>
              </a:r>
              <a:endParaRPr lang="fr-FR" sz="900"/>
            </a:p>
          </p:txBody>
        </p:sp>
        <p:sp>
          <p:nvSpPr>
            <p:cNvPr id="54" name="Rectangle 136"/>
            <p:cNvSpPr>
              <a:spLocks noChangeArrowheads="1"/>
            </p:cNvSpPr>
            <p:nvPr/>
          </p:nvSpPr>
          <p:spPr bwMode="auto">
            <a:xfrm>
              <a:off x="2736921" y="5551492"/>
              <a:ext cx="903138" cy="2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500" b="1"/>
                <a:t>Soil Minerals</a:t>
              </a:r>
              <a:endParaRPr lang="fr-FR" sz="900"/>
            </a:p>
          </p:txBody>
        </p:sp>
        <p:sp>
          <p:nvSpPr>
            <p:cNvPr id="55" name="Line 137"/>
            <p:cNvSpPr>
              <a:spLocks noChangeShapeType="1"/>
            </p:cNvSpPr>
            <p:nvPr/>
          </p:nvSpPr>
          <p:spPr bwMode="auto">
            <a:xfrm>
              <a:off x="6515100" y="2492375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  <p:sp>
          <p:nvSpPr>
            <p:cNvPr id="56" name="Rectangle 138"/>
            <p:cNvSpPr>
              <a:spLocks noChangeArrowheads="1"/>
            </p:cNvSpPr>
            <p:nvPr/>
          </p:nvSpPr>
          <p:spPr bwMode="auto">
            <a:xfrm>
              <a:off x="7740650" y="2349500"/>
              <a:ext cx="576263" cy="195263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800"/>
            </a:p>
          </p:txBody>
        </p:sp>
        <p:sp>
          <p:nvSpPr>
            <p:cNvPr id="57" name="Rectangle 139"/>
            <p:cNvSpPr>
              <a:spLocks noChangeArrowheads="1"/>
            </p:cNvSpPr>
            <p:nvPr/>
          </p:nvSpPr>
          <p:spPr bwMode="auto">
            <a:xfrm>
              <a:off x="7827964" y="2379663"/>
              <a:ext cx="535190" cy="20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500" b="1"/>
                <a:t>Harvest</a:t>
              </a:r>
              <a:endParaRPr lang="fr-FR" sz="900"/>
            </a:p>
          </p:txBody>
        </p:sp>
        <p:sp>
          <p:nvSpPr>
            <p:cNvPr id="58" name="Text Box 140"/>
            <p:cNvSpPr txBox="1">
              <a:spLocks noChangeArrowheads="1"/>
            </p:cNvSpPr>
            <p:nvPr/>
          </p:nvSpPr>
          <p:spPr bwMode="auto">
            <a:xfrm>
              <a:off x="3995740" y="4854572"/>
              <a:ext cx="1465261" cy="73313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600" b="1"/>
                <a:t>Soil solution</a:t>
              </a:r>
            </a:p>
          </p:txBody>
        </p:sp>
        <p:sp>
          <p:nvSpPr>
            <p:cNvPr id="59" name="Text Box 141"/>
            <p:cNvSpPr txBox="1">
              <a:spLocks noChangeArrowheads="1"/>
            </p:cNvSpPr>
            <p:nvPr/>
          </p:nvSpPr>
          <p:spPr bwMode="auto">
            <a:xfrm>
              <a:off x="5940424" y="4051300"/>
              <a:ext cx="1336263" cy="73313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600" b="1"/>
                <a:t>Soil Gazes</a:t>
              </a:r>
            </a:p>
          </p:txBody>
        </p:sp>
        <p:sp>
          <p:nvSpPr>
            <p:cNvPr id="60" name="Line 142"/>
            <p:cNvSpPr>
              <a:spLocks noChangeShapeType="1"/>
            </p:cNvSpPr>
            <p:nvPr/>
          </p:nvSpPr>
          <p:spPr bwMode="auto">
            <a:xfrm flipV="1">
              <a:off x="6372225" y="364490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000"/>
            </a:p>
          </p:txBody>
        </p:sp>
      </p:grpSp>
      <p:sp>
        <p:nvSpPr>
          <p:cNvPr id="87" name="ZoneTexte 86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165869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For which we have a method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84576" y="699542"/>
            <a:ext cx="8135896" cy="3674854"/>
            <a:chOff x="828592" y="769104"/>
            <a:chExt cx="8135896" cy="3674854"/>
          </a:xfrm>
        </p:grpSpPr>
        <p:sp>
          <p:nvSpPr>
            <p:cNvPr id="87" name="ZoneTexte 86"/>
            <p:cNvSpPr txBox="1"/>
            <p:nvPr/>
          </p:nvSpPr>
          <p:spPr>
            <a:xfrm>
              <a:off x="2484115" y="2840037"/>
              <a:ext cx="2016125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Input/output budgets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2767639" y="2045989"/>
              <a:ext cx="1512888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Knowledge on the processes</a:t>
              </a:r>
              <a:endParaRPr lang="en-US" sz="1400" dirty="0"/>
            </a:p>
          </p:txBody>
        </p:sp>
        <p:cxnSp>
          <p:nvCxnSpPr>
            <p:cNvPr id="89" name="Connecteur en arc 88"/>
            <p:cNvCxnSpPr>
              <a:stCxn id="88" idx="3"/>
              <a:endCxn id="87" idx="3"/>
            </p:cNvCxnSpPr>
            <p:nvPr/>
          </p:nvCxnSpPr>
          <p:spPr>
            <a:xfrm>
              <a:off x="4280527" y="2307599"/>
              <a:ext cx="219713" cy="686327"/>
            </a:xfrm>
            <a:prstGeom prst="curvedConnector3">
              <a:avLst>
                <a:gd name="adj1" fmla="val 204045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necteur en arc 89"/>
            <p:cNvCxnSpPr>
              <a:stCxn id="87" idx="1"/>
              <a:endCxn id="88" idx="1"/>
            </p:cNvCxnSpPr>
            <p:nvPr/>
          </p:nvCxnSpPr>
          <p:spPr>
            <a:xfrm rot="10800000" flipH="1">
              <a:off x="2484115" y="2307600"/>
              <a:ext cx="283524" cy="686327"/>
            </a:xfrm>
            <a:prstGeom prst="curvedConnector3">
              <a:avLst>
                <a:gd name="adj1" fmla="val -80628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ZoneTexte 18"/>
            <p:cNvSpPr txBox="1">
              <a:spLocks noChangeArrowheads="1"/>
            </p:cNvSpPr>
            <p:nvPr/>
          </p:nvSpPr>
          <p:spPr bwMode="auto">
            <a:xfrm>
              <a:off x="4716140" y="2336562"/>
              <a:ext cx="12969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 smtClean="0">
                  <a:latin typeface="Calibri" pitchFamily="34" charset="0"/>
                </a:rPr>
                <a:t>Interpret, understand</a:t>
              </a:r>
              <a:endParaRPr lang="en-US" sz="1400" i="1" dirty="0">
                <a:latin typeface="Calibr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64865" y="1211263"/>
              <a:ext cx="5075287" cy="230824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3" name="ZoneTexte 20"/>
            <p:cNvSpPr txBox="1">
              <a:spLocks noChangeArrowheads="1"/>
            </p:cNvSpPr>
            <p:nvPr/>
          </p:nvSpPr>
          <p:spPr bwMode="auto">
            <a:xfrm>
              <a:off x="934715" y="1196752"/>
              <a:ext cx="10740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smtClean="0">
                  <a:latin typeface="Arial Narrow" pitchFamily="34" charset="0"/>
                </a:rPr>
                <a:t>Technological</a:t>
              </a:r>
            </a:p>
            <a:p>
              <a:r>
                <a:rPr lang="en-US" sz="1400" smtClean="0">
                  <a:latin typeface="Arial Narrow" pitchFamily="34" charset="0"/>
                </a:rPr>
                <a:t>Innovation</a:t>
              </a: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94" name="ZoneTexte 21"/>
            <p:cNvSpPr txBox="1">
              <a:spLocks noChangeArrowheads="1"/>
            </p:cNvSpPr>
            <p:nvPr/>
          </p:nvSpPr>
          <p:spPr bwMode="auto">
            <a:xfrm>
              <a:off x="4716016" y="1211263"/>
              <a:ext cx="122413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smtClean="0">
                  <a:latin typeface="Arial Narrow" pitchFamily="34" charset="0"/>
                </a:rPr>
                <a:t>Comprehensive sites – Highly instrumented</a:t>
              </a: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08304" y="1211263"/>
              <a:ext cx="1548135" cy="230824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6" name="ZoneTexte 23"/>
            <p:cNvSpPr txBox="1">
              <a:spLocks noChangeArrowheads="1"/>
            </p:cNvSpPr>
            <p:nvPr/>
          </p:nvSpPr>
          <p:spPr bwMode="auto">
            <a:xfrm>
              <a:off x="7290370" y="1213098"/>
              <a:ext cx="15303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smtClean="0">
                  <a:latin typeface="Arial Narrow" pitchFamily="34" charset="0"/>
                </a:rPr>
                <a:t>Extrapolation</a:t>
              </a: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97" name="Flèche droite 96"/>
            <p:cNvSpPr/>
            <p:nvPr/>
          </p:nvSpPr>
          <p:spPr>
            <a:xfrm>
              <a:off x="5940152" y="2147888"/>
              <a:ext cx="1366838" cy="287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8" name="Flèche gauche 97"/>
            <p:cNvSpPr/>
            <p:nvPr/>
          </p:nvSpPr>
          <p:spPr>
            <a:xfrm>
              <a:off x="5940152" y="2696145"/>
              <a:ext cx="1366838" cy="2889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99" name="ZoneTexte 26"/>
            <p:cNvSpPr txBox="1">
              <a:spLocks noChangeArrowheads="1"/>
            </p:cNvSpPr>
            <p:nvPr/>
          </p:nvSpPr>
          <p:spPr bwMode="auto">
            <a:xfrm>
              <a:off x="6011590" y="1282700"/>
              <a:ext cx="136842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 dirty="0" smtClean="0">
                  <a:latin typeface="Calibri" pitchFamily="34" charset="0"/>
                </a:rPr>
                <a:t>Hypotheses on ecosystem functioning</a:t>
              </a:r>
              <a:endParaRPr lang="en-US" sz="1400" i="1" dirty="0">
                <a:latin typeface="Calibri" pitchFamily="34" charset="0"/>
              </a:endParaRPr>
            </a:p>
          </p:txBody>
        </p:sp>
        <p:sp>
          <p:nvSpPr>
            <p:cNvPr id="100" name="ZoneTexte 27"/>
            <p:cNvSpPr txBox="1">
              <a:spLocks noChangeArrowheads="1"/>
            </p:cNvSpPr>
            <p:nvPr/>
          </p:nvSpPr>
          <p:spPr bwMode="auto">
            <a:xfrm>
              <a:off x="6011590" y="2912045"/>
              <a:ext cx="13684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i="1" dirty="0" smtClean="0">
                  <a:latin typeface="Calibri" pitchFamily="34" charset="0"/>
                </a:rPr>
                <a:t>Put things into perspective</a:t>
              </a:r>
              <a:endParaRPr lang="en-US" sz="1400" i="1" dirty="0">
                <a:latin typeface="Calibri" pitchFamily="34" charset="0"/>
              </a:endParaRPr>
            </a:p>
          </p:txBody>
        </p:sp>
        <p:sp>
          <p:nvSpPr>
            <p:cNvPr id="101" name="ZoneTexte 28"/>
            <p:cNvSpPr txBox="1">
              <a:spLocks noChangeArrowheads="1"/>
            </p:cNvSpPr>
            <p:nvPr/>
          </p:nvSpPr>
          <p:spPr bwMode="auto">
            <a:xfrm>
              <a:off x="7435726" y="2481158"/>
              <a:ext cx="152876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Permanent plots, experimental networks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102" name="ZoneTexte 29"/>
            <p:cNvSpPr txBox="1">
              <a:spLocks noChangeArrowheads="1"/>
            </p:cNvSpPr>
            <p:nvPr/>
          </p:nvSpPr>
          <p:spPr bwMode="auto">
            <a:xfrm>
              <a:off x="7435726" y="1851273"/>
              <a:ext cx="14202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Service-related Indicators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103" name="Flèche courbée vers le haut 102"/>
            <p:cNvSpPr/>
            <p:nvPr/>
          </p:nvSpPr>
          <p:spPr>
            <a:xfrm flipH="1">
              <a:off x="2087436" y="3363838"/>
              <a:ext cx="5616575" cy="46294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5615608" y="3565177"/>
              <a:ext cx="2771800" cy="5232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 smtClean="0">
                  <a:latin typeface="+mn-lt"/>
                  <a:cs typeface="+mn-cs"/>
                </a:rPr>
                <a:t>Conceptualization of forest ecosystems functioning</a:t>
              </a:r>
              <a:endParaRPr lang="en-US" sz="1400" i="1" dirty="0">
                <a:latin typeface="+mn-lt"/>
                <a:cs typeface="+mn-cs"/>
              </a:endParaRPr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1043608" y="3709193"/>
              <a:ext cx="3347864" cy="307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/>
                <a:t>New hypotheses </a:t>
              </a:r>
              <a:r>
                <a:rPr lang="en-US" sz="1400" i="1" dirty="0" smtClean="0"/>
                <a:t> and research </a:t>
              </a:r>
              <a:r>
                <a:rPr lang="en-US" sz="1400" i="1" dirty="0"/>
                <a:t>questions </a:t>
              </a:r>
              <a:endParaRPr lang="en-US" sz="1400" i="1" dirty="0">
                <a:latin typeface="+mn-lt"/>
                <a:cs typeface="+mn-cs"/>
              </a:endParaRPr>
            </a:p>
          </p:txBody>
        </p:sp>
        <p:sp>
          <p:nvSpPr>
            <p:cNvPr id="106" name="Flèche courbée vers la droite 105"/>
            <p:cNvSpPr/>
            <p:nvPr/>
          </p:nvSpPr>
          <p:spPr>
            <a:xfrm>
              <a:off x="4824532" y="3724250"/>
              <a:ext cx="142632" cy="36414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2879304" y="4136181"/>
              <a:ext cx="4236319" cy="3077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 smtClean="0">
                  <a:latin typeface="+mn-lt"/>
                  <a:cs typeface="+mn-cs"/>
                </a:rPr>
                <a:t>Soil-plant models; recommendations to forest managers</a:t>
              </a:r>
              <a:endParaRPr lang="en-US" sz="1400" i="1" dirty="0">
                <a:latin typeface="+mn-lt"/>
                <a:cs typeface="+mn-cs"/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828592" y="769104"/>
              <a:ext cx="7991879" cy="362486"/>
              <a:chOff x="899513" y="411510"/>
              <a:chExt cx="7920959" cy="36248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971227" y="476672"/>
                <a:ext cx="7849245" cy="297324"/>
              </a:xfrm>
              <a:prstGeom prst="rect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" name="ZoneTexte 38"/>
              <p:cNvSpPr txBox="1">
                <a:spLocks noChangeArrowheads="1"/>
              </p:cNvSpPr>
              <p:nvPr/>
            </p:nvSpPr>
            <p:spPr bwMode="auto">
              <a:xfrm>
                <a:off x="899513" y="411510"/>
                <a:ext cx="77772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Arial Narrow" pitchFamily="34" charset="0"/>
                  </a:rPr>
                  <a:t>Context, socio economic issues</a:t>
                </a:r>
                <a:endParaRPr lang="en-US" sz="1400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10" name="ZoneTexte 39"/>
            <p:cNvSpPr txBox="1">
              <a:spLocks noChangeArrowheads="1"/>
            </p:cNvSpPr>
            <p:nvPr/>
          </p:nvSpPr>
          <p:spPr bwMode="auto">
            <a:xfrm>
              <a:off x="934715" y="2139702"/>
              <a:ext cx="122733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i="1" dirty="0" smtClean="0">
                  <a:latin typeface="Calibri" pitchFamily="34" charset="0"/>
                </a:rPr>
                <a:t>Identify bottle-necks and important processes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….in-situ and in lab consistent tools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 17" descr="SitesAteliersTropiques_150dpi_7X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863750"/>
            <a:ext cx="14176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19" descr="SitesAteliersMetropole_150dpi_9X7c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14413"/>
            <a:ext cx="14176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renecofor_300dpi_10X7cm cop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71550"/>
            <a:ext cx="17192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18" descr="guyafor_300dpi_9X8c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93900"/>
            <a:ext cx="67786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1"/>
          <p:cNvSpPr txBox="1">
            <a:spLocks noChangeArrowheads="1"/>
          </p:cNvSpPr>
          <p:nvPr/>
        </p:nvSpPr>
        <p:spPr bwMode="auto">
          <a:xfrm>
            <a:off x="233363" y="411510"/>
            <a:ext cx="1729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smtClean="0"/>
              <a:t>Comprehensive sites</a:t>
            </a:r>
          </a:p>
          <a:p>
            <a:pPr eaLnBrk="1" hangingPunct="1"/>
            <a:r>
              <a:rPr lang="en-US" sz="1200" b="1" smtClean="0"/>
              <a:t>SOERE F-ORE-T</a:t>
            </a:r>
            <a:endParaRPr lang="en-US" sz="1200" b="1"/>
          </a:p>
        </p:txBody>
      </p:sp>
      <p:sp>
        <p:nvSpPr>
          <p:cNvPr id="35" name="ZoneTexte 8"/>
          <p:cNvSpPr txBox="1">
            <a:spLocks noChangeArrowheads="1"/>
          </p:cNvSpPr>
          <p:nvPr/>
        </p:nvSpPr>
        <p:spPr bwMode="auto">
          <a:xfrm>
            <a:off x="167829" y="2907705"/>
            <a:ext cx="978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b="1"/>
              <a:t>M-POETE </a:t>
            </a:r>
          </a:p>
          <a:p>
            <a:pPr eaLnBrk="1" hangingPunct="1"/>
            <a:r>
              <a:rPr lang="fr-FR" sz="1200" b="1"/>
              <a:t>(ANAEE-S)</a:t>
            </a:r>
          </a:p>
        </p:txBody>
      </p:sp>
      <p:pic>
        <p:nvPicPr>
          <p:cNvPr id="37" name="Picture 2" descr="http://t1.gstatic.com/images?q=tbn:ANd9GcQLxmMssp-N9C6BTB_YshVe5UY7Rm9VlfT5gF1pJt7z-dWpCN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1742"/>
            <a:ext cx="11160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11"/>
          <p:cNvSpPr txBox="1">
            <a:spLocks noChangeArrowheads="1"/>
          </p:cNvSpPr>
          <p:nvPr/>
        </p:nvSpPr>
        <p:spPr bwMode="auto">
          <a:xfrm>
            <a:off x="3673475" y="411510"/>
            <a:ext cx="255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smtClean="0"/>
              <a:t>National experimental networks</a:t>
            </a:r>
          </a:p>
          <a:p>
            <a:pPr eaLnBrk="1" hangingPunct="1"/>
            <a:r>
              <a:rPr lang="en-US" sz="1200" b="1" smtClean="0"/>
              <a:t>GIS-COOP/PLANTACOMP</a:t>
            </a:r>
            <a:endParaRPr lang="en-US" sz="1200" b="1"/>
          </a:p>
        </p:txBody>
      </p:sp>
      <p:sp>
        <p:nvSpPr>
          <p:cNvPr id="39" name="ZoneTexte 12"/>
          <p:cNvSpPr txBox="1">
            <a:spLocks noChangeArrowheads="1"/>
          </p:cNvSpPr>
          <p:nvPr/>
        </p:nvSpPr>
        <p:spPr bwMode="auto">
          <a:xfrm>
            <a:off x="6588125" y="411510"/>
            <a:ext cx="1717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smtClean="0"/>
              <a:t>Large database</a:t>
            </a:r>
          </a:p>
          <a:p>
            <a:pPr eaLnBrk="1" hangingPunct="1"/>
            <a:r>
              <a:rPr lang="en-US" sz="1200" b="1" smtClean="0"/>
              <a:t>ECOPLANT/ Digitalis</a:t>
            </a:r>
            <a:endParaRPr lang="en-US" sz="1200" b="1"/>
          </a:p>
        </p:txBody>
      </p:sp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473225"/>
            <a:ext cx="9366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860450"/>
            <a:ext cx="15875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8" descr="http://www.ifn.fr/spip/IMG/gif/CartepH.g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8669"/>
          <a:stretch/>
        </p:blipFill>
        <p:spPr bwMode="auto">
          <a:xfrm>
            <a:off x="6875636" y="1491382"/>
            <a:ext cx="941521" cy="1097627"/>
          </a:xfrm>
          <a:prstGeom prst="roundRect">
            <a:avLst>
              <a:gd name="adj" fmla="val 2082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carte_disp_coo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0" t="24498" r="15057" b="23090"/>
          <a:stretch>
            <a:fillRect/>
          </a:stretch>
        </p:blipFill>
        <p:spPr bwMode="auto">
          <a:xfrm>
            <a:off x="4003675" y="843558"/>
            <a:ext cx="16700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e 35"/>
          <p:cNvGrpSpPr>
            <a:grpSpLocks/>
          </p:cNvGrpSpPr>
          <p:nvPr/>
        </p:nvGrpSpPr>
        <p:grpSpPr bwMode="auto">
          <a:xfrm>
            <a:off x="1346200" y="2948335"/>
            <a:ext cx="2555875" cy="1589088"/>
            <a:chOff x="827088" y="1096963"/>
            <a:chExt cx="8142287" cy="5456237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2852738"/>
              <a:ext cx="1692275" cy="1223962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lum bright="16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588" y="5308600"/>
              <a:ext cx="1662112" cy="1244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5027613" y="5680075"/>
              <a:ext cx="1511300" cy="576263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 sz="300"/>
            </a:p>
          </p:txBody>
        </p:sp>
        <p:pic>
          <p:nvPicPr>
            <p:cNvPr id="65" name="Picture 7" descr="DSCN415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550" y="2852738"/>
              <a:ext cx="1647825" cy="1236662"/>
            </a:xfrm>
            <a:prstGeom prst="rect">
              <a:avLst/>
            </a:prstGeom>
            <a:noFill/>
            <a:ln w="1905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8" descr="DSCN417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813" y="4289425"/>
              <a:ext cx="1646237" cy="1233488"/>
            </a:xfrm>
            <a:prstGeom prst="rect">
              <a:avLst/>
            </a:prstGeom>
            <a:noFill/>
            <a:ln w="1905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9" descr="DSCN406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1365250"/>
              <a:ext cx="1708150" cy="1281113"/>
            </a:xfrm>
            <a:prstGeom prst="rect">
              <a:avLst/>
            </a:prstGeom>
            <a:noFill/>
            <a:ln w="1905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0" descr="DSCN000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4273550"/>
              <a:ext cx="1655762" cy="1241425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69" name="Picture 11" descr="DSCN349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88" y="5305425"/>
              <a:ext cx="1651000" cy="12382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384300"/>
              <a:ext cx="1657350" cy="1252538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</p:pic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6041188" y="3260926"/>
              <a:ext cx="1269386" cy="44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sz="100" dirty="0">
                  <a:solidFill>
                    <a:srgbClr val="0070C0"/>
                  </a:solidFill>
                  <a:latin typeface="+mj-lt"/>
                  <a:cs typeface="Times New Roman" pitchFamily="16" charset="0"/>
                </a:rPr>
                <a:t>   ISOTOPIE </a:t>
              </a: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3644017" y="4590918"/>
              <a:ext cx="2665207" cy="4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sz="100" dirty="0">
                  <a:solidFill>
                    <a:srgbClr val="FF0000"/>
                  </a:solidFill>
                  <a:latin typeface="+mj-lt"/>
                  <a:cs typeface="Times New Roman" pitchFamily="16" charset="0"/>
                </a:rPr>
                <a:t>MICROSCOPIE  ELECTRONIQUE MICROANALYSES </a:t>
              </a:r>
            </a:p>
          </p:txBody>
        </p:sp>
        <p:sp>
          <p:nvSpPr>
            <p:cNvPr id="73" name="Text Box 17"/>
            <p:cNvSpPr txBox="1">
              <a:spLocks noChangeArrowheads="1"/>
            </p:cNvSpPr>
            <p:nvPr/>
          </p:nvSpPr>
          <p:spPr bwMode="auto">
            <a:xfrm>
              <a:off x="2480834" y="3173714"/>
              <a:ext cx="1299730" cy="44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sz="100" dirty="0">
                  <a:solidFill>
                    <a:srgbClr val="009900"/>
                  </a:solidFill>
                  <a:latin typeface="+mj-lt"/>
                  <a:cs typeface="Times New Roman" pitchFamily="16" charset="0"/>
                </a:rPr>
                <a:t>ANALYSE CHIMIQUE </a:t>
              </a:r>
            </a:p>
          </p:txBody>
        </p:sp>
        <p:pic>
          <p:nvPicPr>
            <p:cNvPr id="74" name="Picture 18" descr="3dowarrow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688" y="4197350"/>
              <a:ext cx="2159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9" descr="2rightarrow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75" y="3317875"/>
              <a:ext cx="350838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0" descr="2leftarrow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3317875"/>
              <a:ext cx="360363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3159126" y="3236911"/>
              <a:ext cx="3429000" cy="74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49263">
                <a:lnSpc>
                  <a:spcPct val="70000"/>
                </a:lnSpc>
                <a:spcBef>
                  <a:spcPct val="2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800">
                  <a:solidFill>
                    <a:srgbClr val="7DB814"/>
                  </a:solidFill>
                  <a:cs typeface="Arial" pitchFamily="34" charset="0"/>
                </a:rPr>
                <a:t>PTEF</a:t>
              </a:r>
            </a:p>
          </p:txBody>
        </p:sp>
        <p:pic>
          <p:nvPicPr>
            <p:cNvPr id="78" name="Picture 23" descr="Refresh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163" y="2349500"/>
              <a:ext cx="720725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Rectangle 25"/>
            <p:cNvSpPr>
              <a:spLocks noChangeArrowheads="1"/>
            </p:cNvSpPr>
            <p:nvPr/>
          </p:nvSpPr>
          <p:spPr bwMode="auto">
            <a:xfrm>
              <a:off x="1835150" y="4737100"/>
              <a:ext cx="720725" cy="360363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 sz="300"/>
            </a:p>
          </p:txBody>
        </p:sp>
        <p:sp>
          <p:nvSpPr>
            <p:cNvPr id="80" name="Rectangle 26"/>
            <p:cNvSpPr>
              <a:spLocks noChangeArrowheads="1"/>
            </p:cNvSpPr>
            <p:nvPr/>
          </p:nvSpPr>
          <p:spPr bwMode="auto">
            <a:xfrm>
              <a:off x="3554413" y="5761038"/>
              <a:ext cx="1079500" cy="54768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 sz="300"/>
            </a:p>
          </p:txBody>
        </p:sp>
        <p:sp>
          <p:nvSpPr>
            <p:cNvPr id="81" name="Rectangle 27"/>
            <p:cNvSpPr>
              <a:spLocks noChangeArrowheads="1"/>
            </p:cNvSpPr>
            <p:nvPr/>
          </p:nvSpPr>
          <p:spPr bwMode="auto">
            <a:xfrm>
              <a:off x="6854825" y="4708525"/>
              <a:ext cx="1439863" cy="360363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 sz="300"/>
            </a:p>
          </p:txBody>
        </p:sp>
        <p:sp>
          <p:nvSpPr>
            <p:cNvPr id="82" name="Rectangle 28"/>
            <p:cNvSpPr>
              <a:spLocks noChangeArrowheads="1"/>
            </p:cNvSpPr>
            <p:nvPr/>
          </p:nvSpPr>
          <p:spPr bwMode="auto">
            <a:xfrm>
              <a:off x="7392988" y="3213100"/>
              <a:ext cx="1439862" cy="360363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 sz="300"/>
            </a:p>
          </p:txBody>
        </p:sp>
        <p:sp>
          <p:nvSpPr>
            <p:cNvPr id="83" name="Rectangle 29"/>
            <p:cNvSpPr>
              <a:spLocks noChangeArrowheads="1"/>
            </p:cNvSpPr>
            <p:nvPr/>
          </p:nvSpPr>
          <p:spPr bwMode="auto">
            <a:xfrm>
              <a:off x="6961188" y="1804988"/>
              <a:ext cx="1439862" cy="360362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 sz="300"/>
            </a:p>
          </p:txBody>
        </p:sp>
        <p:sp>
          <p:nvSpPr>
            <p:cNvPr id="84" name="Rectangle 30"/>
            <p:cNvSpPr>
              <a:spLocks noChangeArrowheads="1"/>
            </p:cNvSpPr>
            <p:nvPr/>
          </p:nvSpPr>
          <p:spPr bwMode="auto">
            <a:xfrm>
              <a:off x="1341438" y="1760538"/>
              <a:ext cx="1439862" cy="360362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 sz="300"/>
            </a:p>
          </p:txBody>
        </p:sp>
        <p:sp>
          <p:nvSpPr>
            <p:cNvPr id="85" name="Rectangle 31"/>
            <p:cNvSpPr>
              <a:spLocks noChangeArrowheads="1"/>
            </p:cNvSpPr>
            <p:nvPr/>
          </p:nvSpPr>
          <p:spPr bwMode="auto">
            <a:xfrm>
              <a:off x="920750" y="3284538"/>
              <a:ext cx="1439863" cy="360362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fr-FR" sz="300"/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7466013" y="3213098"/>
              <a:ext cx="1295400" cy="51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EA/GA-IRMS </a:t>
              </a:r>
            </a:p>
          </p:txBody>
        </p:sp>
        <p:sp>
          <p:nvSpPr>
            <p:cNvPr id="111" name="Text Box 33"/>
            <p:cNvSpPr txBox="1">
              <a:spLocks noChangeArrowheads="1"/>
            </p:cNvSpPr>
            <p:nvPr/>
          </p:nvSpPr>
          <p:spPr bwMode="auto">
            <a:xfrm>
              <a:off x="7032625" y="4730750"/>
              <a:ext cx="1295400" cy="51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Pyr-IRMS </a:t>
              </a:r>
            </a:p>
          </p:txBody>
        </p:sp>
        <p:sp>
          <p:nvSpPr>
            <p:cNvPr id="112" name="Text Box 34"/>
            <p:cNvSpPr txBox="1">
              <a:spLocks noChangeArrowheads="1"/>
            </p:cNvSpPr>
            <p:nvPr/>
          </p:nvSpPr>
          <p:spPr bwMode="auto">
            <a:xfrm>
              <a:off x="7065961" y="1804989"/>
              <a:ext cx="1295400" cy="51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IC/GC-IRMS </a:t>
              </a:r>
            </a:p>
          </p:txBody>
        </p:sp>
        <p:sp>
          <p:nvSpPr>
            <p:cNvPr id="113" name="Text Box 35"/>
            <p:cNvSpPr txBox="1">
              <a:spLocks noChangeArrowheads="1"/>
            </p:cNvSpPr>
            <p:nvPr/>
          </p:nvSpPr>
          <p:spPr bwMode="auto">
            <a:xfrm>
              <a:off x="1617662" y="1773236"/>
              <a:ext cx="1295400" cy="51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ICP-MS </a:t>
              </a:r>
            </a:p>
          </p:txBody>
        </p:sp>
        <p:sp>
          <p:nvSpPr>
            <p:cNvPr id="114" name="Text Box 36"/>
            <p:cNvSpPr txBox="1">
              <a:spLocks noChangeArrowheads="1"/>
            </p:cNvSpPr>
            <p:nvPr/>
          </p:nvSpPr>
          <p:spPr bwMode="auto">
            <a:xfrm>
              <a:off x="1236663" y="3284538"/>
              <a:ext cx="1295400" cy="51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ICP-OES </a:t>
              </a:r>
            </a:p>
          </p:txBody>
        </p:sp>
        <p:sp>
          <p:nvSpPr>
            <p:cNvPr id="115" name="Text Box 37"/>
            <p:cNvSpPr txBox="1">
              <a:spLocks noChangeArrowheads="1"/>
            </p:cNvSpPr>
            <p:nvPr/>
          </p:nvSpPr>
          <p:spPr bwMode="auto">
            <a:xfrm>
              <a:off x="3563938" y="5724525"/>
              <a:ext cx="2376489" cy="64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MEB-WDS-</a:t>
              </a:r>
            </a:p>
            <a:p>
              <a:pPr algn="just" eaLnBrk="1" hangingPunct="1"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EDS-CRYO </a:t>
              </a:r>
            </a:p>
          </p:txBody>
        </p:sp>
        <p:sp>
          <p:nvSpPr>
            <p:cNvPr id="116" name="Text Box 38"/>
            <p:cNvSpPr txBox="1">
              <a:spLocks noChangeArrowheads="1"/>
            </p:cNvSpPr>
            <p:nvPr/>
          </p:nvSpPr>
          <p:spPr bwMode="auto">
            <a:xfrm>
              <a:off x="1979615" y="4737099"/>
              <a:ext cx="1684338" cy="51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EA</a:t>
              </a:r>
            </a:p>
          </p:txBody>
        </p:sp>
        <p:sp>
          <p:nvSpPr>
            <p:cNvPr id="117" name="Text Box 3"/>
            <p:cNvSpPr txBox="1">
              <a:spLocks noChangeArrowheads="1"/>
            </p:cNvSpPr>
            <p:nvPr/>
          </p:nvSpPr>
          <p:spPr bwMode="auto">
            <a:xfrm>
              <a:off x="3295061" y="1096963"/>
              <a:ext cx="3570469" cy="986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endParaRPr lang="fr-FR" sz="100" dirty="0">
                <a:solidFill>
                  <a:srgbClr val="72AF2F"/>
                </a:solidFill>
                <a:latin typeface="+mj-lt"/>
                <a:ea typeface="ＭＳ Ｐゴシック" pitchFamily="34" charset="-128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fr-FR" sz="100" dirty="0">
                  <a:solidFill>
                    <a:srgbClr val="72AF2F"/>
                  </a:solidFill>
                  <a:latin typeface="+mj-lt"/>
                </a:rPr>
                <a:t>Végétaux </a:t>
              </a:r>
              <a:r>
                <a:rPr lang="fr-FR" sz="100" dirty="0">
                  <a:latin typeface="+mj-lt"/>
                </a:rPr>
                <a:t>(bois, feuilles, sève, racines…)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fr-FR" sz="100" dirty="0">
                  <a:solidFill>
                    <a:srgbClr val="72AF2F"/>
                  </a:solidFill>
                  <a:latin typeface="+mj-lt"/>
                  <a:ea typeface="ＭＳ Ｐゴシック" pitchFamily="34" charset="-128"/>
                </a:rPr>
                <a:t>Sols </a:t>
              </a:r>
              <a:r>
                <a:rPr lang="fr-FR" sz="100" dirty="0">
                  <a:latin typeface="+mj-lt"/>
                  <a:ea typeface="ＭＳ Ｐゴシック" pitchFamily="34" charset="-128"/>
                </a:rPr>
                <a:t>(litière, horizons organiques/minéraux)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fr-FR" sz="100" dirty="0">
                  <a:solidFill>
                    <a:srgbClr val="72AF2F"/>
                  </a:solidFill>
                  <a:latin typeface="+mj-lt"/>
                  <a:ea typeface="ＭＳ Ｐゴシック" pitchFamily="34" charset="-128"/>
                </a:rPr>
                <a:t>Gaz </a:t>
              </a:r>
              <a:r>
                <a:rPr lang="fr-FR" sz="100" dirty="0">
                  <a:latin typeface="+mj-lt"/>
                  <a:ea typeface="ＭＳ Ｐゴシック" pitchFamily="34" charset="-128"/>
                </a:rPr>
                <a:t>(sols, atmosphères)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fr-FR" sz="100" dirty="0">
                  <a:solidFill>
                    <a:srgbClr val="72AF2F"/>
                  </a:solidFill>
                  <a:latin typeface="+mj-lt"/>
                  <a:ea typeface="ＭＳ Ｐゴシック" pitchFamily="34" charset="-128"/>
                </a:rPr>
                <a:t>Eaux </a:t>
              </a:r>
              <a:r>
                <a:rPr lang="fr-FR" sz="100" dirty="0">
                  <a:latin typeface="+mj-lt"/>
                  <a:ea typeface="ＭＳ Ｐゴシック" pitchFamily="34" charset="-128"/>
                </a:rPr>
                <a:t>(eaux de surface, solutions sols, pluie)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fr-FR" sz="100" dirty="0">
                  <a:solidFill>
                    <a:srgbClr val="72AF2F"/>
                  </a:solidFill>
                  <a:latin typeface="+mj-lt"/>
                  <a:ea typeface="ＭＳ Ｐゴシック" pitchFamily="34" charset="-128"/>
                </a:rPr>
                <a:t>Molécules </a:t>
              </a:r>
              <a:r>
                <a:rPr lang="fr-FR" sz="100" dirty="0">
                  <a:latin typeface="+mj-lt"/>
                  <a:ea typeface="ＭＳ Ｐゴシック" pitchFamily="34" charset="-128"/>
                </a:rPr>
                <a:t>(sucres, sucres aminés…)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fr-FR" sz="100" dirty="0">
                  <a:solidFill>
                    <a:srgbClr val="72AF2F"/>
                  </a:solidFill>
                  <a:latin typeface="+mj-lt"/>
                  <a:ea typeface="ＭＳ Ｐゴシック" pitchFamily="34" charset="-128"/>
                </a:rPr>
                <a:t>	</a:t>
              </a:r>
              <a:endParaRPr lang="fr-FR" sz="100" dirty="0">
                <a:solidFill>
                  <a:srgbClr val="72AF2F"/>
                </a:solidFill>
                <a:latin typeface="+mj-lt"/>
              </a:endParaRPr>
            </a:p>
            <a:p>
              <a:pPr>
                <a:spcBef>
                  <a:spcPct val="20000"/>
                </a:spcBef>
                <a:defRPr/>
              </a:pPr>
              <a:endParaRPr lang="fr-FR" sz="100" dirty="0">
                <a:solidFill>
                  <a:srgbClr val="72AF2F"/>
                </a:solidFill>
                <a:latin typeface="+mj-lt"/>
                <a:ea typeface="ＭＳ Ｐゴシック" pitchFamily="34" charset="-128"/>
              </a:endParaRPr>
            </a:p>
          </p:txBody>
        </p:sp>
        <p:pic>
          <p:nvPicPr>
            <p:cNvPr id="118" name="Picture 4" descr="C:\Users\niangeli\Desktop\en cours\Perso\Corps\1267019644_Community Help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363" y="3578225"/>
              <a:ext cx="571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Text Box 14"/>
            <p:cNvSpPr txBox="1">
              <a:spLocks noChangeArrowheads="1"/>
            </p:cNvSpPr>
            <p:nvPr/>
          </p:nvSpPr>
          <p:spPr bwMode="auto">
            <a:xfrm>
              <a:off x="5722575" y="3587973"/>
              <a:ext cx="1658801" cy="44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sz="100" dirty="0">
                  <a:latin typeface="Symbol" pitchFamily="18" charset="2"/>
                  <a:cs typeface="Times New Roman" pitchFamily="16" charset="0"/>
                </a:rPr>
                <a:t>d</a:t>
              </a:r>
              <a:r>
                <a:rPr lang="en-US" sz="100" baseline="30000" dirty="0">
                  <a:latin typeface="+mj-lt"/>
                  <a:cs typeface="Times New Roman" pitchFamily="16" charset="0"/>
                </a:rPr>
                <a:t>13</a:t>
              </a:r>
              <a:r>
                <a:rPr lang="en-US" sz="100" dirty="0">
                  <a:latin typeface="+mj-lt"/>
                  <a:cs typeface="Times New Roman" pitchFamily="16" charset="0"/>
                </a:rPr>
                <a:t>C, </a:t>
              </a:r>
              <a:r>
                <a:rPr lang="en-US" sz="100" dirty="0">
                  <a:latin typeface="Symbol" pitchFamily="18" charset="2"/>
                  <a:cs typeface="Times New Roman" pitchFamily="16" charset="0"/>
                </a:rPr>
                <a:t>d</a:t>
              </a:r>
              <a:r>
                <a:rPr lang="en-US" sz="100" baseline="30000" dirty="0">
                  <a:latin typeface="+mj-lt"/>
                  <a:cs typeface="Times New Roman" pitchFamily="16" charset="0"/>
                </a:rPr>
                <a:t>15</a:t>
              </a:r>
              <a:r>
                <a:rPr lang="en-US" sz="100" dirty="0">
                  <a:latin typeface="+mj-lt"/>
                  <a:cs typeface="Times New Roman" pitchFamily="16" charset="0"/>
                </a:rPr>
                <a:t>N, </a:t>
              </a:r>
              <a:r>
                <a:rPr lang="en-US" sz="100" dirty="0">
                  <a:latin typeface="Symbol" pitchFamily="18" charset="2"/>
                  <a:cs typeface="Times New Roman" pitchFamily="16" charset="0"/>
                </a:rPr>
                <a:t>d</a:t>
              </a:r>
              <a:r>
                <a:rPr lang="en-US" sz="100" baseline="30000" dirty="0">
                  <a:latin typeface="+mj-lt"/>
                  <a:cs typeface="Times New Roman" pitchFamily="16" charset="0"/>
                </a:rPr>
                <a:t>18</a:t>
              </a:r>
              <a:r>
                <a:rPr lang="en-US" sz="100" dirty="0">
                  <a:latin typeface="+mj-lt"/>
                  <a:cs typeface="Times New Roman" pitchFamily="16" charset="0"/>
                </a:rPr>
                <a:t>O, </a:t>
              </a:r>
              <a:r>
                <a:rPr lang="en-US" sz="100" dirty="0">
                  <a:latin typeface="Symbol" pitchFamily="18" charset="2"/>
                  <a:cs typeface="Times New Roman" pitchFamily="16" charset="0"/>
                </a:rPr>
                <a:t>d</a:t>
              </a:r>
              <a:r>
                <a:rPr lang="en-US" sz="100" dirty="0">
                  <a:latin typeface="+mj-lt"/>
                  <a:cs typeface="Times New Roman" pitchFamily="16" charset="0"/>
                </a:rPr>
                <a:t>D</a:t>
              </a:r>
            </a:p>
          </p:txBody>
        </p:sp>
        <p:sp>
          <p:nvSpPr>
            <p:cNvPr id="120" name="Text Box 37"/>
            <p:cNvSpPr txBox="1">
              <a:spLocks noChangeArrowheads="1"/>
            </p:cNvSpPr>
            <p:nvPr/>
          </p:nvSpPr>
          <p:spPr bwMode="auto">
            <a:xfrm>
              <a:off x="4945063" y="5680073"/>
              <a:ext cx="1666876" cy="64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Microdissection</a:t>
              </a:r>
            </a:p>
            <a:p>
              <a:pPr algn="ctr" eaLnBrk="1" hangingPunct="1">
                <a:buClr>
                  <a:srgbClr val="0066FF"/>
                </a:buClr>
              </a:pPr>
              <a:r>
                <a:rPr lang="en-US" sz="200">
                  <a:latin typeface="Calibri" pitchFamily="34" charset="0"/>
                  <a:cs typeface="Times New Roman" pitchFamily="18" charset="0"/>
                </a:rPr>
                <a:t>Laser </a:t>
              </a:r>
            </a:p>
          </p:txBody>
        </p:sp>
        <p:sp>
          <p:nvSpPr>
            <p:cNvPr id="121" name="Text Box 14"/>
            <p:cNvSpPr txBox="1">
              <a:spLocks noChangeArrowheads="1"/>
            </p:cNvSpPr>
            <p:nvPr/>
          </p:nvSpPr>
          <p:spPr bwMode="auto">
            <a:xfrm>
              <a:off x="2485889" y="3620678"/>
              <a:ext cx="1653746" cy="44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sz="100" dirty="0">
                  <a:latin typeface="+mj-lt"/>
                  <a:cs typeface="Times New Roman" pitchFamily="16" charset="0"/>
                </a:rPr>
                <a:t>C, N, majeurs, traces</a:t>
              </a:r>
            </a:p>
          </p:txBody>
        </p:sp>
        <p:sp>
          <p:nvSpPr>
            <p:cNvPr id="122" name="Text Box 14"/>
            <p:cNvSpPr txBox="1">
              <a:spLocks noChangeArrowheads="1"/>
            </p:cNvSpPr>
            <p:nvPr/>
          </p:nvSpPr>
          <p:spPr bwMode="auto">
            <a:xfrm>
              <a:off x="3204029" y="4977922"/>
              <a:ext cx="3767706" cy="4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Clr>
                  <a:srgbClr val="0066FF"/>
                </a:buClr>
                <a:defRPr/>
              </a:pPr>
              <a:r>
                <a:rPr lang="en-US" sz="100" dirty="0">
                  <a:latin typeface="+mj-lt"/>
                  <a:cs typeface="Times New Roman" pitchFamily="16" charset="0"/>
                </a:rPr>
                <a:t>anatomie, dendrochimie, bio-marqueurs minéraux</a:t>
              </a:r>
              <a:endParaRPr lang="en-US" sz="100" i="1" dirty="0">
                <a:latin typeface="+mj-lt"/>
                <a:cs typeface="Times New Roman" pitchFamily="16" charset="0"/>
              </a:endParaRPr>
            </a:p>
          </p:txBody>
        </p:sp>
      </p:grpSp>
      <p:sp>
        <p:nvSpPr>
          <p:cNvPr id="123" name="ZoneTexte 9"/>
          <p:cNvSpPr txBox="1">
            <a:spLocks noChangeArrowheads="1"/>
          </p:cNvSpPr>
          <p:nvPr/>
        </p:nvSpPr>
        <p:spPr bwMode="auto">
          <a:xfrm>
            <a:off x="4572000" y="2840037"/>
            <a:ext cx="1229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b="1" dirty="0" smtClean="0"/>
              <a:t>XYLOFOREST</a:t>
            </a:r>
            <a:endParaRPr lang="fr-FR" sz="1200" b="1" dirty="0"/>
          </a:p>
        </p:txBody>
      </p:sp>
      <p:sp>
        <p:nvSpPr>
          <p:cNvPr id="36" name="ZoneTexte 9"/>
          <p:cNvSpPr txBox="1">
            <a:spLocks noChangeArrowheads="1"/>
          </p:cNvSpPr>
          <p:nvPr/>
        </p:nvSpPr>
        <p:spPr bwMode="auto">
          <a:xfrm>
            <a:off x="2140507" y="2693206"/>
            <a:ext cx="127936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200" b="1" dirty="0" smtClean="0"/>
              <a:t>Platform for FUNCTIONAL ECOLOGY</a:t>
            </a:r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9" y="3299336"/>
            <a:ext cx="818872" cy="544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68" y="3349733"/>
            <a:ext cx="637111" cy="6020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66" y="3099148"/>
            <a:ext cx="457200" cy="609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05" y="3875003"/>
            <a:ext cx="1129407" cy="643762"/>
          </a:xfrm>
          <a:prstGeom prst="rect">
            <a:avLst/>
          </a:prstGeom>
        </p:spPr>
      </p:pic>
      <p:grpSp>
        <p:nvGrpSpPr>
          <p:cNvPr id="87" name="Grouper 26"/>
          <p:cNvGrpSpPr>
            <a:grpSpLocks/>
          </p:cNvGrpSpPr>
          <p:nvPr/>
        </p:nvGrpSpPr>
        <p:grpSpPr bwMode="auto">
          <a:xfrm>
            <a:off x="5724128" y="3041352"/>
            <a:ext cx="3383644" cy="1448126"/>
            <a:chOff x="-457200" y="914400"/>
            <a:chExt cx="9448800" cy="3978123"/>
          </a:xfrm>
        </p:grpSpPr>
        <p:sp>
          <p:nvSpPr>
            <p:cNvPr id="88" name="Rectangle 92"/>
            <p:cNvSpPr>
              <a:spLocks noChangeArrowheads="1"/>
            </p:cNvSpPr>
            <p:nvPr/>
          </p:nvSpPr>
          <p:spPr bwMode="auto">
            <a:xfrm>
              <a:off x="6111164" y="914400"/>
              <a:ext cx="2880436" cy="3804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6A6A6"/>
              </a:solidFill>
              <a:prstDash val="sysDot"/>
              <a:miter lim="800000"/>
              <a:headEnd/>
              <a:tailEnd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spcAft>
                  <a:spcPts val="600"/>
                </a:spcAft>
                <a:defRPr/>
              </a:pPr>
              <a:endParaRPr lang="fr-FR" sz="1200"/>
            </a:p>
          </p:txBody>
        </p:sp>
        <p:sp>
          <p:nvSpPr>
            <p:cNvPr id="89" name="ZoneTexte 35"/>
            <p:cNvSpPr txBox="1">
              <a:spLocks noChangeArrowheads="1"/>
            </p:cNvSpPr>
            <p:nvPr/>
          </p:nvSpPr>
          <p:spPr bwMode="auto">
            <a:xfrm>
              <a:off x="6016979" y="995027"/>
              <a:ext cx="2974621" cy="69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1050" b="1" dirty="0" err="1" smtClean="0">
                  <a:solidFill>
                    <a:srgbClr val="000000"/>
                  </a:solidFill>
                  <a:ea typeface="ＭＳ Ｐゴシック" pitchFamily="34" charset="-128"/>
                  <a:cs typeface="Arial" charset="0"/>
                </a:rPr>
                <a:t>Bioinformatic</a:t>
              </a:r>
              <a:endParaRPr lang="fr-FR" sz="1050" b="1" dirty="0">
                <a:solidFill>
                  <a:srgbClr val="22228B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0" name="Rectangle 92"/>
            <p:cNvSpPr>
              <a:spLocks noChangeArrowheads="1"/>
            </p:cNvSpPr>
            <p:nvPr/>
          </p:nvSpPr>
          <p:spPr bwMode="auto">
            <a:xfrm>
              <a:off x="3122257" y="914400"/>
              <a:ext cx="2880436" cy="3804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6A6A6"/>
              </a:solidFill>
              <a:prstDash val="sysDot"/>
              <a:miter lim="800000"/>
              <a:headEnd/>
              <a:tailEnd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spcAft>
                  <a:spcPts val="600"/>
                </a:spcAft>
                <a:defRPr/>
              </a:pPr>
              <a:endParaRPr lang="fr-FR" sz="1200"/>
            </a:p>
          </p:txBody>
        </p:sp>
        <p:sp>
          <p:nvSpPr>
            <p:cNvPr id="91" name="ZoneTexte 35"/>
            <p:cNvSpPr txBox="1">
              <a:spLocks noChangeArrowheads="1"/>
            </p:cNvSpPr>
            <p:nvPr/>
          </p:nvSpPr>
          <p:spPr bwMode="auto">
            <a:xfrm>
              <a:off x="3042357" y="914400"/>
              <a:ext cx="3149599" cy="114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1050" b="1" dirty="0" err="1" smtClean="0">
                  <a:solidFill>
                    <a:srgbClr val="000000"/>
                  </a:solidFill>
                  <a:ea typeface="ＭＳ Ｐゴシック" pitchFamily="34" charset="-128"/>
                  <a:cs typeface="Arial" charset="0"/>
                </a:rPr>
                <a:t>Micro-dissection</a:t>
              </a:r>
              <a:endParaRPr lang="fr-FR" sz="1050" b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125317" y="914400"/>
              <a:ext cx="2884455" cy="3804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A6A6A6"/>
              </a:solidFill>
              <a:prstDash val="sysDot"/>
              <a:miter lim="800000"/>
              <a:headEnd/>
              <a:tailEnd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spcAft>
                  <a:spcPts val="600"/>
                </a:spcAft>
                <a:defRPr/>
              </a:pPr>
              <a:endParaRPr lang="fr-FR" sz="1200"/>
            </a:p>
          </p:txBody>
        </p:sp>
        <p:pic>
          <p:nvPicPr>
            <p:cNvPr id="93" name="Image 4" descr="GS Junior.tiff"/>
            <p:cNvPicPr>
              <a:picLocks noChangeAspect="1"/>
            </p:cNvPicPr>
            <p:nvPr/>
          </p:nvPicPr>
          <p:blipFill>
            <a:blip r:embed="rId29"/>
            <a:srcRect r="5721"/>
            <a:stretch>
              <a:fillRect/>
            </a:stretch>
          </p:blipFill>
          <p:spPr bwMode="auto">
            <a:xfrm>
              <a:off x="233784" y="1852425"/>
              <a:ext cx="2655468" cy="183084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8" descr="palm"/>
            <p:cNvPicPr>
              <a:picLocks noChangeAspect="1" noChangeArrowheads="1"/>
            </p:cNvPicPr>
            <p:nvPr/>
          </p:nvPicPr>
          <p:blipFill>
            <a:blip r:embed="rId30"/>
            <a:srcRect t="5919"/>
            <a:stretch>
              <a:fillRect/>
            </a:stretch>
          </p:blipFill>
          <p:spPr bwMode="auto">
            <a:xfrm>
              <a:off x="3351245" y="1856190"/>
              <a:ext cx="2390323" cy="2422286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95" name="Image 94" descr="cluster_resize.JPG"/>
            <p:cNvPicPr>
              <a:picLocks noChangeAspect="1"/>
            </p:cNvPicPr>
            <p:nvPr/>
          </p:nvPicPr>
          <p:blipFill>
            <a:blip r:embed="rId31"/>
            <a:srcRect l="15691"/>
            <a:stretch>
              <a:fillRect/>
            </a:stretch>
          </p:blipFill>
          <p:spPr bwMode="auto">
            <a:xfrm>
              <a:off x="6476741" y="1837356"/>
              <a:ext cx="2060900" cy="202673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ectangle 9"/>
            <p:cNvSpPr>
              <a:spLocks noChangeAspect="1" noChangeArrowheads="1"/>
            </p:cNvSpPr>
            <p:nvPr/>
          </p:nvSpPr>
          <p:spPr bwMode="auto">
            <a:xfrm>
              <a:off x="6451600" y="4089399"/>
              <a:ext cx="2158998" cy="4572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lang="fr-FR" sz="700">
                  <a:solidFill>
                    <a:srgbClr val="000000"/>
                  </a:solidFill>
                  <a:latin typeface="Arial Narrow" pitchFamily="34" charset="0"/>
                </a:rPr>
                <a:t>Bioinfo Xserve Cluster</a:t>
              </a:r>
            </a:p>
          </p:txBody>
        </p:sp>
        <p:sp>
          <p:nvSpPr>
            <p:cNvPr id="97" name="ZoneTexte 35"/>
            <p:cNvSpPr txBox="1">
              <a:spLocks noChangeArrowheads="1"/>
            </p:cNvSpPr>
            <p:nvPr/>
          </p:nvSpPr>
          <p:spPr bwMode="auto">
            <a:xfrm>
              <a:off x="-457200" y="963276"/>
              <a:ext cx="4038600" cy="114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sz="1050" b="1" dirty="0" err="1" smtClean="0">
                  <a:ea typeface="ＭＳ Ｐゴシック" pitchFamily="34" charset="-128"/>
                  <a:cs typeface="Arial" charset="0"/>
                </a:rPr>
                <a:t>Genomic</a:t>
              </a:r>
              <a:endParaRPr lang="fr-FR" sz="1050" b="1" dirty="0">
                <a:ea typeface="ＭＳ Ｐゴシック" pitchFamily="34" charset="-128"/>
                <a:cs typeface="Arial" charset="0"/>
              </a:endParaRPr>
            </a:p>
            <a:p>
              <a:pPr algn="ctr" eaLnBrk="1" hangingPunct="1"/>
              <a:endParaRPr lang="fr-FR" sz="1050" b="1" dirty="0"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8" name="Rectangle 5"/>
            <p:cNvSpPr>
              <a:spLocks noChangeArrowheads="1"/>
            </p:cNvSpPr>
            <p:nvPr/>
          </p:nvSpPr>
          <p:spPr bwMode="auto">
            <a:xfrm>
              <a:off x="417689" y="3854752"/>
              <a:ext cx="2449689" cy="103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fr-FR" sz="700">
                  <a:solidFill>
                    <a:srgbClr val="000000"/>
                  </a:solidFill>
                  <a:latin typeface="Arial Narrow" pitchFamily="34" charset="0"/>
                </a:rPr>
                <a:t>HT-DNA sequencing &amp; RNA-Seq</a:t>
              </a:r>
            </a:p>
          </p:txBody>
        </p:sp>
      </p:grpSp>
      <p:grpSp>
        <p:nvGrpSpPr>
          <p:cNvPr id="99" name="Grouper 40"/>
          <p:cNvGrpSpPr>
            <a:grpSpLocks/>
          </p:cNvGrpSpPr>
          <p:nvPr/>
        </p:nvGrpSpPr>
        <p:grpSpPr bwMode="auto">
          <a:xfrm>
            <a:off x="6808788" y="2713386"/>
            <a:ext cx="1566143" cy="1776412"/>
            <a:chOff x="5977657" y="4929188"/>
            <a:chExt cx="1566143" cy="1776412"/>
          </a:xfrm>
        </p:grpSpPr>
        <p:sp>
          <p:nvSpPr>
            <p:cNvPr id="100" name="ZoneTexte 13"/>
            <p:cNvSpPr txBox="1">
              <a:spLocks noChangeArrowheads="1"/>
            </p:cNvSpPr>
            <p:nvPr/>
          </p:nvSpPr>
          <p:spPr bwMode="auto">
            <a:xfrm>
              <a:off x="5977657" y="4929188"/>
              <a:ext cx="14318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 b="1" dirty="0" smtClean="0">
                  <a:ea typeface="ＭＳ Ｐゴシック" pitchFamily="34" charset="-128"/>
                </a:rPr>
                <a:t>ECOGENOMIC</a:t>
              </a:r>
              <a:endParaRPr lang="fr-FR" sz="1400" b="1" dirty="0">
                <a:ea typeface="ＭＳ Ｐゴシック" pitchFamily="34" charset="-128"/>
              </a:endParaRPr>
            </a:p>
          </p:txBody>
        </p:sp>
        <p:sp>
          <p:nvSpPr>
            <p:cNvPr id="101" name="Rectangle 5"/>
            <p:cNvSpPr>
              <a:spLocks noChangeArrowheads="1"/>
            </p:cNvSpPr>
            <p:nvPr/>
          </p:nvSpPr>
          <p:spPr bwMode="auto">
            <a:xfrm>
              <a:off x="6553200" y="6442075"/>
              <a:ext cx="990600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fr-FR" sz="800">
                  <a:solidFill>
                    <a:srgbClr val="FFFFFF"/>
                  </a:solidFill>
                  <a:latin typeface="Arial Narrow" pitchFamily="34" charset="0"/>
                </a:rPr>
                <a:t>Microdissection-laser </a:t>
              </a:r>
              <a:r>
                <a:rPr lang="fr-FR" sz="800">
                  <a:solidFill>
                    <a:srgbClr val="000000"/>
                  </a:solidFill>
                  <a:latin typeface="Arial Narrow" pitchFamily="34" charset="0"/>
                </a:rPr>
                <a:t>station</a:t>
              </a:r>
            </a:p>
          </p:txBody>
        </p:sp>
      </p:grpSp>
      <p:sp>
        <p:nvSpPr>
          <p:cNvPr id="102" name="ZoneTexte 101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….models at different scales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96855" y="626963"/>
            <a:ext cx="2600325" cy="28414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12530" y="1406426"/>
            <a:ext cx="3348038" cy="1717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780730" y="626963"/>
            <a:ext cx="2305050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</p:txBody>
      </p:sp>
      <p:cxnSp>
        <p:nvCxnSpPr>
          <p:cNvPr id="88" name="Connecteur droit avec flèche 87"/>
          <p:cNvCxnSpPr/>
          <p:nvPr/>
        </p:nvCxnSpPr>
        <p:spPr>
          <a:xfrm flipH="1" flipV="1">
            <a:off x="3493393" y="555526"/>
            <a:ext cx="2" cy="37460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3133030" y="3705293"/>
            <a:ext cx="51847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40"/>
          <p:cNvSpPr txBox="1">
            <a:spLocks noChangeArrowheads="1"/>
          </p:cNvSpPr>
          <p:nvPr/>
        </p:nvSpPr>
        <p:spPr bwMode="auto">
          <a:xfrm>
            <a:off x="3779912" y="3705293"/>
            <a:ext cx="1152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dirty="0" smtClean="0"/>
              <a:t>Wood Production</a:t>
            </a:r>
            <a:endParaRPr lang="fr-FR" sz="1400" dirty="0"/>
          </a:p>
        </p:txBody>
      </p:sp>
      <p:sp>
        <p:nvSpPr>
          <p:cNvPr id="91" name="ZoneTexte 41"/>
          <p:cNvSpPr txBox="1">
            <a:spLocks noChangeArrowheads="1"/>
          </p:cNvSpPr>
          <p:nvPr/>
        </p:nvSpPr>
        <p:spPr bwMode="auto">
          <a:xfrm>
            <a:off x="6876256" y="3705293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dirty="0"/>
              <a:t>Water </a:t>
            </a:r>
            <a:r>
              <a:rPr lang="fr-FR" sz="1400" dirty="0" err="1" smtClean="0"/>
              <a:t>Quantity</a:t>
            </a:r>
            <a:endParaRPr lang="fr-FR" sz="1400" dirty="0"/>
          </a:p>
        </p:txBody>
      </p:sp>
      <p:sp>
        <p:nvSpPr>
          <p:cNvPr id="92" name="ZoneTexte 42"/>
          <p:cNvSpPr txBox="1">
            <a:spLocks noChangeArrowheads="1"/>
          </p:cNvSpPr>
          <p:nvPr/>
        </p:nvSpPr>
        <p:spPr bwMode="auto">
          <a:xfrm>
            <a:off x="1872208" y="3363837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/>
              <a:t>Infra-hour</a:t>
            </a:r>
          </a:p>
        </p:txBody>
      </p:sp>
      <p:sp>
        <p:nvSpPr>
          <p:cNvPr id="93" name="ZoneTexte 43"/>
          <p:cNvSpPr txBox="1">
            <a:spLocks noChangeArrowheads="1"/>
          </p:cNvSpPr>
          <p:nvPr/>
        </p:nvSpPr>
        <p:spPr bwMode="auto">
          <a:xfrm>
            <a:off x="1872208" y="2816463"/>
            <a:ext cx="1762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dirty="0" err="1"/>
              <a:t>Hourly</a:t>
            </a:r>
            <a:endParaRPr lang="fr-FR" sz="1400" dirty="0"/>
          </a:p>
        </p:txBody>
      </p:sp>
      <p:sp>
        <p:nvSpPr>
          <p:cNvPr id="94" name="ZoneTexte 44"/>
          <p:cNvSpPr txBox="1">
            <a:spLocks noChangeArrowheads="1"/>
          </p:cNvSpPr>
          <p:nvPr/>
        </p:nvSpPr>
        <p:spPr bwMode="auto">
          <a:xfrm>
            <a:off x="1872208" y="2269088"/>
            <a:ext cx="1228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dirty="0"/>
              <a:t>Daily</a:t>
            </a:r>
          </a:p>
        </p:txBody>
      </p:sp>
      <p:sp>
        <p:nvSpPr>
          <p:cNvPr id="95" name="ZoneTexte 45"/>
          <p:cNvSpPr txBox="1">
            <a:spLocks noChangeArrowheads="1"/>
          </p:cNvSpPr>
          <p:nvPr/>
        </p:nvSpPr>
        <p:spPr bwMode="auto">
          <a:xfrm>
            <a:off x="1872208" y="1721713"/>
            <a:ext cx="1762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/>
              <a:t>Seasonal</a:t>
            </a:r>
          </a:p>
        </p:txBody>
      </p:sp>
      <p:sp>
        <p:nvSpPr>
          <p:cNvPr id="96" name="ZoneTexte 46"/>
          <p:cNvSpPr txBox="1">
            <a:spLocks noChangeArrowheads="1"/>
          </p:cNvSpPr>
          <p:nvPr/>
        </p:nvSpPr>
        <p:spPr bwMode="auto">
          <a:xfrm>
            <a:off x="1872208" y="1174338"/>
            <a:ext cx="19446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dirty="0" err="1"/>
              <a:t>Several</a:t>
            </a:r>
            <a:r>
              <a:rPr lang="fr-FR" sz="1400" dirty="0"/>
              <a:t> </a:t>
            </a:r>
            <a:r>
              <a:rPr lang="fr-FR" sz="1400" dirty="0" err="1"/>
              <a:t>years</a:t>
            </a:r>
            <a:endParaRPr lang="fr-FR" sz="1400" dirty="0"/>
          </a:p>
        </p:txBody>
      </p:sp>
      <p:sp>
        <p:nvSpPr>
          <p:cNvPr id="97" name="ZoneTexte 47"/>
          <p:cNvSpPr txBox="1">
            <a:spLocks noChangeArrowheads="1"/>
          </p:cNvSpPr>
          <p:nvPr/>
        </p:nvSpPr>
        <p:spPr bwMode="auto">
          <a:xfrm>
            <a:off x="1872208" y="626963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dirty="0" err="1"/>
              <a:t>Several</a:t>
            </a:r>
            <a:r>
              <a:rPr lang="fr-FR" sz="1400" dirty="0"/>
              <a:t> </a:t>
            </a:r>
            <a:r>
              <a:rPr lang="fr-FR" sz="1400" dirty="0" err="1"/>
              <a:t>decades</a:t>
            </a:r>
            <a:endParaRPr lang="fr-FR" sz="1400" dirty="0"/>
          </a:p>
        </p:txBody>
      </p:sp>
      <p:sp>
        <p:nvSpPr>
          <p:cNvPr id="98" name="ZoneTexte 49"/>
          <p:cNvSpPr txBox="1">
            <a:spLocks noChangeArrowheads="1"/>
          </p:cNvSpPr>
          <p:nvPr/>
        </p:nvSpPr>
        <p:spPr bwMode="auto">
          <a:xfrm>
            <a:off x="5148064" y="3705293"/>
            <a:ext cx="162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smtClean="0"/>
              <a:t>C and nutrients </a:t>
            </a:r>
          </a:p>
          <a:p>
            <a:pPr eaLnBrk="1" hangingPunct="1"/>
            <a:r>
              <a:rPr lang="en-US" sz="1400" smtClean="0"/>
              <a:t>Budgets/fluxes </a:t>
            </a:r>
            <a:endParaRPr lang="en-US" sz="1400"/>
          </a:p>
        </p:txBody>
      </p:sp>
      <p:sp>
        <p:nvSpPr>
          <p:cNvPr id="99" name="Text Box 298"/>
          <p:cNvSpPr txBox="1">
            <a:spLocks noChangeArrowheads="1"/>
          </p:cNvSpPr>
          <p:nvPr/>
        </p:nvSpPr>
        <p:spPr bwMode="auto">
          <a:xfrm>
            <a:off x="3780730" y="842863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</a:rPr>
              <a:t>Phenomenological models</a:t>
            </a:r>
            <a:endParaRPr lang="en-US" sz="1200" b="1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0" name="Text Box 298"/>
          <p:cNvSpPr txBox="1">
            <a:spLocks noChangeArrowheads="1"/>
          </p:cNvSpPr>
          <p:nvPr/>
        </p:nvSpPr>
        <p:spPr bwMode="auto">
          <a:xfrm>
            <a:off x="4897536" y="2130588"/>
            <a:ext cx="2376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Process-based models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101" name="Text Box 298"/>
          <p:cNvSpPr txBox="1">
            <a:spLocks noChangeArrowheads="1"/>
          </p:cNvSpPr>
          <p:nvPr/>
        </p:nvSpPr>
        <p:spPr bwMode="auto">
          <a:xfrm>
            <a:off x="6373118" y="833338"/>
            <a:ext cx="1944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b="1"/>
              <a:t>Biogeochemical models</a:t>
            </a:r>
            <a:endParaRPr lang="en-US" sz="1200" b="1">
              <a:latin typeface="Symbol" pitchFamily="18" charset="2"/>
            </a:endParaRPr>
          </a:p>
        </p:txBody>
      </p:sp>
      <p:sp>
        <p:nvSpPr>
          <p:cNvPr id="102" name="ZoneTexte 41"/>
          <p:cNvSpPr txBox="1">
            <a:spLocks noChangeArrowheads="1"/>
          </p:cNvSpPr>
          <p:nvPr/>
        </p:nvSpPr>
        <p:spPr bwMode="auto">
          <a:xfrm>
            <a:off x="7956376" y="3705293"/>
            <a:ext cx="86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 dirty="0"/>
              <a:t>Water </a:t>
            </a:r>
            <a:r>
              <a:rPr lang="fr-FR" sz="1400" dirty="0" err="1" smtClean="0"/>
              <a:t>Quality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….models at different scales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2840" y="489156"/>
            <a:ext cx="9013657" cy="3932244"/>
            <a:chOff x="-823929" y="699192"/>
            <a:chExt cx="10135429" cy="4530802"/>
          </a:xfrm>
        </p:grpSpPr>
        <p:grpSp>
          <p:nvGrpSpPr>
            <p:cNvPr id="23" name="Groupe 468"/>
            <p:cNvGrpSpPr/>
            <p:nvPr/>
          </p:nvGrpSpPr>
          <p:grpSpPr>
            <a:xfrm>
              <a:off x="5425986" y="1023547"/>
              <a:ext cx="3240360" cy="1774483"/>
              <a:chOff x="5425986" y="1023547"/>
              <a:chExt cx="3240360" cy="1774483"/>
            </a:xfrm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25986" y="1023547"/>
                <a:ext cx="3240360" cy="1774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ZoneTexte 52"/>
              <p:cNvSpPr txBox="1"/>
              <p:nvPr/>
            </p:nvSpPr>
            <p:spPr>
              <a:xfrm>
                <a:off x="6367347" y="1772816"/>
                <a:ext cx="1748786" cy="425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/>
                  <a:t>Global models</a:t>
                </a:r>
                <a:endParaRPr lang="en-US" b="1"/>
              </a:p>
            </p:txBody>
          </p:sp>
        </p:grpSp>
        <p:grpSp>
          <p:nvGrpSpPr>
            <p:cNvPr id="24" name="Groupe 467"/>
            <p:cNvGrpSpPr/>
            <p:nvPr/>
          </p:nvGrpSpPr>
          <p:grpSpPr>
            <a:xfrm>
              <a:off x="3851920" y="2924944"/>
              <a:ext cx="5256584" cy="1584322"/>
              <a:chOff x="3851920" y="2924944"/>
              <a:chExt cx="5256584" cy="1584322"/>
            </a:xfrm>
          </p:grpSpPr>
          <p:sp>
            <p:nvSpPr>
              <p:cNvPr id="47" name="ZoneTexte 46"/>
              <p:cNvSpPr txBox="1"/>
              <p:nvPr/>
            </p:nvSpPr>
            <p:spPr>
              <a:xfrm>
                <a:off x="5940152" y="2924944"/>
                <a:ext cx="2212028" cy="425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/>
                  <a:t>Spatialized models</a:t>
                </a:r>
                <a:endParaRPr lang="en-US" b="1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5343991" y="4083715"/>
                <a:ext cx="2632011" cy="425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smtClean="0"/>
                  <a:t>Tree and stand models</a:t>
                </a:r>
                <a:endParaRPr lang="en-US" b="1"/>
              </a:p>
            </p:txBody>
          </p:sp>
          <p:sp>
            <p:nvSpPr>
              <p:cNvPr id="49" name="Text Box 298"/>
              <p:cNvSpPr txBox="1">
                <a:spLocks noChangeArrowheads="1"/>
              </p:cNvSpPr>
              <p:nvPr/>
            </p:nvSpPr>
            <p:spPr bwMode="auto">
              <a:xfrm>
                <a:off x="6876257" y="3429498"/>
                <a:ext cx="2232247" cy="66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1050" b="1" smtClean="0">
                    <a:solidFill>
                      <a:srgbClr val="000099"/>
                    </a:solidFill>
                    <a:latin typeface="Arial" charset="0"/>
                  </a:rPr>
                  <a:t>PnET</a:t>
                </a:r>
                <a:r>
                  <a:rPr lang="en-US" sz="1050" b="1">
                    <a:solidFill>
                      <a:srgbClr val="000099"/>
                    </a:solidFill>
                    <a:latin typeface="Arial" charset="0"/>
                  </a:rPr>
                  <a:t>; </a:t>
                </a:r>
                <a:r>
                  <a:rPr lang="en-US" sz="1050" b="1" smtClean="0">
                    <a:solidFill>
                      <a:srgbClr val="000099"/>
                    </a:solidFill>
                    <a:latin typeface="Arial" charset="0"/>
                  </a:rPr>
                  <a:t>Lignum, </a:t>
                </a:r>
                <a:r>
                  <a:rPr lang="en-US" sz="1050" b="1" smtClean="0">
                    <a:solidFill>
                      <a:srgbClr val="FF0000"/>
                    </a:solidFill>
                    <a:latin typeface="Arial" charset="0"/>
                  </a:rPr>
                  <a:t>GreenLab</a:t>
                </a:r>
                <a:r>
                  <a:rPr lang="en-US" sz="1050" b="1" smtClean="0">
                    <a:solidFill>
                      <a:srgbClr val="000099"/>
                    </a:solidFill>
                    <a:latin typeface="Arial" charset="0"/>
                  </a:rPr>
                  <a:t>, </a:t>
                </a:r>
                <a:r>
                  <a:rPr lang="en-US" sz="1050" b="1" smtClean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G’Day</a:t>
                </a:r>
                <a:r>
                  <a:rPr lang="en-US" sz="1050" b="1">
                    <a:solidFill>
                      <a:srgbClr val="000099"/>
                    </a:solidFill>
                    <a:latin typeface="Arial" charset="0"/>
                  </a:rPr>
                  <a:t>, </a:t>
                </a:r>
                <a:r>
                  <a:rPr lang="en-US" sz="1050" b="1" smtClean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ForSafe,</a:t>
                </a:r>
                <a:r>
                  <a:rPr lang="en-US" sz="1050" b="1" smtClean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50" b="1" smtClean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</a:rPr>
                  <a:t>Castanea</a:t>
                </a:r>
                <a:r>
                  <a:rPr lang="en-US" sz="1050" b="1" smtClean="0">
                    <a:solidFill>
                      <a:srgbClr val="000099"/>
                    </a:solidFill>
                    <a:latin typeface="Arial" charset="0"/>
                  </a:rPr>
                  <a:t>, </a:t>
                </a:r>
                <a:r>
                  <a:rPr lang="en-US" sz="1050" b="1" smtClean="0">
                    <a:solidFill>
                      <a:srgbClr val="FF0000"/>
                    </a:solidFill>
                    <a:latin typeface="Arial" charset="0"/>
                  </a:rPr>
                  <a:t>GO+</a:t>
                </a:r>
                <a:endParaRPr lang="en-US" sz="1050" b="1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sp>
            <p:nvSpPr>
              <p:cNvPr id="50" name="Text Box 298"/>
              <p:cNvSpPr txBox="1">
                <a:spLocks noChangeArrowheads="1"/>
              </p:cNvSpPr>
              <p:nvPr/>
            </p:nvSpPr>
            <p:spPr bwMode="auto">
              <a:xfrm>
                <a:off x="5505929" y="3347701"/>
                <a:ext cx="1224136" cy="664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1050" b="1" smtClean="0">
                    <a:solidFill>
                      <a:srgbClr val="000099"/>
                    </a:solidFill>
                    <a:latin typeface="Arial" charset="0"/>
                  </a:rPr>
                  <a:t>3PG</a:t>
                </a:r>
              </a:p>
              <a:p>
                <a:pPr eaLnBrk="0" hangingPunct="0"/>
                <a:r>
                  <a:rPr lang="en-US" sz="1050" b="1" smtClean="0">
                    <a:solidFill>
                      <a:srgbClr val="000099"/>
                    </a:solidFill>
                    <a:latin typeface="Arial" charset="0"/>
                  </a:rPr>
                  <a:t>CO2Fix</a:t>
                </a:r>
              </a:p>
              <a:p>
                <a:pPr eaLnBrk="0" hangingPunct="0"/>
                <a:r>
                  <a:rPr lang="en-US" sz="1050" b="1" smtClean="0">
                    <a:solidFill>
                      <a:srgbClr val="000099"/>
                    </a:solidFill>
                    <a:latin typeface="Arial" charset="0"/>
                  </a:rPr>
                  <a:t>ForNBM</a:t>
                </a:r>
                <a:endParaRPr lang="en-US" sz="1050" b="1">
                  <a:solidFill>
                    <a:srgbClr val="000099"/>
                  </a:solidFill>
                  <a:latin typeface="Symbol" pitchFamily="18" charset="2"/>
                </a:endParaRPr>
              </a:p>
            </p:txBody>
          </p:sp>
          <p:sp>
            <p:nvSpPr>
              <p:cNvPr id="51" name="Text Box 298"/>
              <p:cNvSpPr txBox="1">
                <a:spLocks noChangeArrowheads="1"/>
              </p:cNvSpPr>
              <p:nvPr/>
            </p:nvSpPr>
            <p:spPr bwMode="auto">
              <a:xfrm>
                <a:off x="3851920" y="3502749"/>
                <a:ext cx="1944216" cy="496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1050" b="1" smtClean="0">
                    <a:solidFill>
                      <a:srgbClr val="FF0000"/>
                    </a:solidFill>
                    <a:latin typeface="Arial" charset="0"/>
                  </a:rPr>
                  <a:t>Fagacée</a:t>
                </a:r>
              </a:p>
              <a:p>
                <a:pPr eaLnBrk="0" hangingPunct="0"/>
                <a:r>
                  <a:rPr lang="en-US" sz="1050" b="1" smtClean="0">
                    <a:solidFill>
                      <a:srgbClr val="FF0000"/>
                    </a:solidFill>
                    <a:latin typeface="Arial" charset="0"/>
                  </a:rPr>
                  <a:t>PP3, E-Dendro</a:t>
                </a:r>
                <a:endParaRPr lang="en-US" sz="1050" b="1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25" name="Groupe 512"/>
            <p:cNvGrpSpPr/>
            <p:nvPr/>
          </p:nvGrpSpPr>
          <p:grpSpPr>
            <a:xfrm>
              <a:off x="2411760" y="1053530"/>
              <a:ext cx="6899740" cy="4176464"/>
              <a:chOff x="2411760" y="1053530"/>
              <a:chExt cx="6899740" cy="4176464"/>
            </a:xfrm>
          </p:grpSpPr>
          <p:cxnSp>
            <p:nvCxnSpPr>
              <p:cNvPr id="35" name="Connecteur droit avec flèche 34"/>
              <p:cNvCxnSpPr/>
              <p:nvPr/>
            </p:nvCxnSpPr>
            <p:spPr>
              <a:xfrm rot="5400000" flipH="1" flipV="1">
                <a:off x="1691680" y="3140968"/>
                <a:ext cx="417646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>
                <a:off x="3275856" y="4673616"/>
                <a:ext cx="603564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3851920" y="4730557"/>
                <a:ext cx="964842" cy="35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Empirical</a:t>
                </a:r>
                <a:endParaRPr lang="en-US" sz="140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7480289" y="4730557"/>
                <a:ext cx="1381436" cy="35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Process-based</a:t>
                </a:r>
                <a:endParaRPr lang="en-US" sz="140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2411760" y="4293096"/>
                <a:ext cx="563751" cy="35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Tree</a:t>
                </a:r>
                <a:endParaRPr lang="en-US" sz="140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2411760" y="3659424"/>
                <a:ext cx="675650" cy="35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Stand</a:t>
                </a:r>
                <a:endParaRPr lang="en-US" sz="1400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2411760" y="3025754"/>
                <a:ext cx="717324" cy="35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Forest</a:t>
                </a:r>
                <a:endParaRPr lang="en-US" sz="140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411760" y="2392084"/>
                <a:ext cx="771831" cy="35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Region</a:t>
                </a:r>
                <a:endParaRPr lang="en-US" sz="140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411760" y="1758414"/>
                <a:ext cx="864696" cy="35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Country</a:t>
                </a:r>
                <a:endParaRPr lang="en-US" sz="140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2411760" y="1124744"/>
                <a:ext cx="1040403" cy="35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smtClean="0"/>
                  <a:t>Continent</a:t>
                </a:r>
                <a:endParaRPr lang="en-US" sz="1400"/>
              </a:p>
            </p:txBody>
          </p:sp>
        </p:grpSp>
        <p:grpSp>
          <p:nvGrpSpPr>
            <p:cNvPr id="26" name="Groupe 513"/>
            <p:cNvGrpSpPr/>
            <p:nvPr/>
          </p:nvGrpSpPr>
          <p:grpSpPr>
            <a:xfrm>
              <a:off x="-823929" y="699192"/>
              <a:ext cx="3024335" cy="3881936"/>
              <a:chOff x="-823929" y="699192"/>
              <a:chExt cx="3024335" cy="3881936"/>
            </a:xfrm>
          </p:grpSpPr>
          <p:cxnSp>
            <p:nvCxnSpPr>
              <p:cNvPr id="27" name="Connecteur droit avec flèche 26"/>
              <p:cNvCxnSpPr/>
              <p:nvPr/>
            </p:nvCxnSpPr>
            <p:spPr>
              <a:xfrm flipV="1">
                <a:off x="2197340" y="1158243"/>
                <a:ext cx="794" cy="25011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e 511"/>
              <p:cNvGrpSpPr/>
              <p:nvPr/>
            </p:nvGrpSpPr>
            <p:grpSpPr>
              <a:xfrm>
                <a:off x="-823929" y="699192"/>
                <a:ext cx="3024335" cy="3881936"/>
                <a:chOff x="-823929" y="699192"/>
                <a:chExt cx="3024335" cy="3881936"/>
              </a:xfrm>
            </p:grpSpPr>
            <p:sp>
              <p:nvSpPr>
                <p:cNvPr id="29" name="ZoneTexte 28"/>
                <p:cNvSpPr txBox="1"/>
                <p:nvPr/>
              </p:nvSpPr>
              <p:spPr>
                <a:xfrm>
                  <a:off x="-404850" y="3789040"/>
                  <a:ext cx="1553611" cy="6028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smtClean="0"/>
                    <a:t>Comprehensive </a:t>
                  </a:r>
                </a:p>
                <a:p>
                  <a:r>
                    <a:rPr lang="en-US" sz="1400" b="1" smtClean="0"/>
                    <a:t>sites</a:t>
                  </a:r>
                  <a:endParaRPr lang="en-US" sz="1400" b="1"/>
                </a:p>
              </p:txBody>
            </p:sp>
            <p:sp>
              <p:nvSpPr>
                <p:cNvPr id="30" name="ZoneTexte 29"/>
                <p:cNvSpPr txBox="1"/>
                <p:nvPr/>
              </p:nvSpPr>
              <p:spPr>
                <a:xfrm>
                  <a:off x="-404850" y="2248362"/>
                  <a:ext cx="2186179" cy="10993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smtClean="0"/>
                    <a:t>National networks of permanent plots</a:t>
                  </a:r>
                </a:p>
                <a:p>
                  <a:r>
                    <a:rPr lang="en-US" sz="1400" b="1" smtClean="0"/>
                    <a:t>National Forest Inventories (NFI)</a:t>
                  </a:r>
                  <a:endParaRPr lang="en-US" sz="1400" b="1"/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179512" y="1403484"/>
                  <a:ext cx="1800200" cy="354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smtClean="0"/>
                    <a:t>Remote sensing</a:t>
                  </a:r>
                  <a:endParaRPr lang="en-US" sz="1400" b="1"/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>
                  <a:off x="-823929" y="699192"/>
                  <a:ext cx="3024335" cy="602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/>
                    <a:t>Data for calibration, validation and forcing</a:t>
                  </a:r>
                  <a:endParaRPr lang="en-US" sz="1400" b="1" i="1" dirty="0"/>
                </a:p>
              </p:txBody>
            </p:sp>
            <p:cxnSp>
              <p:nvCxnSpPr>
                <p:cNvPr id="33" name="Connecteur droit avec flèche 32"/>
                <p:cNvCxnSpPr/>
                <p:nvPr/>
              </p:nvCxnSpPr>
              <p:spPr>
                <a:xfrm rot="5400000" flipH="1" flipV="1">
                  <a:off x="359929" y="3248583"/>
                  <a:ext cx="2664296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avec flèche 33"/>
                <p:cNvCxnSpPr/>
                <p:nvPr/>
              </p:nvCxnSpPr>
              <p:spPr>
                <a:xfrm rot="5400000" flipH="1" flipV="1">
                  <a:off x="719572" y="4040274"/>
                  <a:ext cx="108012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Double flèche horizontale 4"/>
          <p:cNvSpPr/>
          <p:nvPr/>
        </p:nvSpPr>
        <p:spPr>
          <a:xfrm>
            <a:off x="5364088" y="4074045"/>
            <a:ext cx="1899856" cy="15388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ZoneTexte 44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…. a strong disciplinary and inter-disciplinary settlement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58"/>
          <p:cNvSpPr>
            <a:spLocks noChangeArrowheads="1"/>
          </p:cNvSpPr>
          <p:nvPr/>
        </p:nvSpPr>
        <p:spPr bwMode="auto">
          <a:xfrm>
            <a:off x="2597943" y="734203"/>
            <a:ext cx="161401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900" b="1" smtClean="0">
                <a:solidFill>
                  <a:srgbClr val="000000"/>
                </a:solidFill>
              </a:rPr>
              <a:t>Eco-physiology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6" name="Rectangle 563"/>
          <p:cNvSpPr>
            <a:spLocks noChangeArrowheads="1"/>
          </p:cNvSpPr>
          <p:nvPr/>
        </p:nvSpPr>
        <p:spPr bwMode="auto">
          <a:xfrm>
            <a:off x="4932040" y="2859782"/>
            <a:ext cx="3521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1" dirty="0" smtClean="0">
                <a:solidFill>
                  <a:srgbClr val="000000"/>
                </a:solidFill>
              </a:rPr>
              <a:t>Biogeochemical cycles, Soil science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55" name="Groupe 133"/>
          <p:cNvGrpSpPr>
            <a:grpSpLocks/>
          </p:cNvGrpSpPr>
          <p:nvPr/>
        </p:nvGrpSpPr>
        <p:grpSpPr bwMode="auto">
          <a:xfrm>
            <a:off x="5059883" y="3291830"/>
            <a:ext cx="3184525" cy="804863"/>
            <a:chOff x="3491880" y="4149080"/>
            <a:chExt cx="5400600" cy="1872208"/>
          </a:xfrm>
        </p:grpSpPr>
        <p:sp>
          <p:nvSpPr>
            <p:cNvPr id="56" name="Rectangle 55"/>
            <p:cNvSpPr/>
            <p:nvPr/>
          </p:nvSpPr>
          <p:spPr>
            <a:xfrm>
              <a:off x="3491880" y="4149080"/>
              <a:ext cx="5400600" cy="18722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/>
            </a:p>
          </p:txBody>
        </p:sp>
        <p:grpSp>
          <p:nvGrpSpPr>
            <p:cNvPr id="57" name="Groupe 81"/>
            <p:cNvGrpSpPr/>
            <p:nvPr/>
          </p:nvGrpSpPr>
          <p:grpSpPr>
            <a:xfrm>
              <a:off x="3635896" y="4221088"/>
              <a:ext cx="5188539" cy="1760328"/>
              <a:chOff x="584200" y="6350"/>
              <a:chExt cx="5188539" cy="1760328"/>
            </a:xfrm>
            <a:solidFill>
              <a:schemeClr val="tx1"/>
            </a:solidFill>
          </p:grpSpPr>
          <p:pic>
            <p:nvPicPr>
              <p:cNvPr id="59" name="Image 5"/>
              <p:cNvPicPr>
                <a:picLocks noChangeAspect="1"/>
              </p:cNvPicPr>
              <p:nvPr/>
            </p:nvPicPr>
            <p:blipFill>
              <a:blip r:embed="rId3" cstate="print"/>
              <a:srcRect l="95" r="18401" b="-8"/>
              <a:stretch>
                <a:fillRect/>
              </a:stretch>
            </p:blipFill>
            <p:spPr bwMode="auto">
              <a:xfrm>
                <a:off x="596900" y="377825"/>
                <a:ext cx="1082675" cy="12747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0" name="Grouper 218"/>
              <p:cNvGrpSpPr>
                <a:grpSpLocks/>
              </p:cNvGrpSpPr>
              <p:nvPr/>
            </p:nvGrpSpPr>
            <p:grpSpPr bwMode="auto">
              <a:xfrm>
                <a:off x="3059113" y="357189"/>
                <a:ext cx="1295400" cy="1273760"/>
                <a:chOff x="2505193" y="2073884"/>
                <a:chExt cx="1295392" cy="1274082"/>
              </a:xfrm>
              <a:grpFill/>
            </p:grpSpPr>
            <p:pic>
              <p:nvPicPr>
                <p:cNvPr id="102" name="Image 17"/>
                <p:cNvPicPr>
                  <a:picLocks noChangeAspect="1"/>
                </p:cNvPicPr>
                <p:nvPr/>
              </p:nvPicPr>
              <p:blipFill>
                <a:blip r:embed="rId4" cstate="print"/>
                <a:srcRect t="5518" r="27429" b="5817"/>
                <a:stretch>
                  <a:fillRect/>
                </a:stretch>
              </p:blipFill>
              <p:spPr bwMode="auto">
                <a:xfrm>
                  <a:off x="2505193" y="2073884"/>
                  <a:ext cx="1295392" cy="126683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3" name="Ellipse 102"/>
                <p:cNvSpPr>
                  <a:spLocks noChangeAspect="1"/>
                </p:cNvSpPr>
                <p:nvPr/>
              </p:nvSpPr>
              <p:spPr bwMode="auto">
                <a:xfrm>
                  <a:off x="3330766" y="3217131"/>
                  <a:ext cx="141783" cy="130835"/>
                </a:xfrm>
                <a:prstGeom prst="ellipse">
                  <a:avLst/>
                </a:prstGeom>
                <a:grp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9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61" name="Grouper 250"/>
              <p:cNvGrpSpPr>
                <a:grpSpLocks/>
              </p:cNvGrpSpPr>
              <p:nvPr/>
            </p:nvGrpSpPr>
            <p:grpSpPr bwMode="auto">
              <a:xfrm>
                <a:off x="4254498" y="339724"/>
                <a:ext cx="1518241" cy="1382499"/>
                <a:chOff x="4336198" y="2149852"/>
                <a:chExt cx="1517722" cy="1382557"/>
              </a:xfrm>
              <a:grpFill/>
            </p:grpSpPr>
            <p:grpSp>
              <p:nvGrpSpPr>
                <p:cNvPr id="89" name="Grouper 208"/>
                <p:cNvGrpSpPr>
                  <a:grpSpLocks/>
                </p:cNvGrpSpPr>
                <p:nvPr/>
              </p:nvGrpSpPr>
              <p:grpSpPr bwMode="auto">
                <a:xfrm>
                  <a:off x="4336198" y="2149852"/>
                  <a:ext cx="1252067" cy="1283995"/>
                  <a:chOff x="4175344" y="2056726"/>
                  <a:chExt cx="1252067" cy="1283995"/>
                </a:xfrm>
                <a:grpFill/>
              </p:grpSpPr>
              <p:pic>
                <p:nvPicPr>
                  <p:cNvPr id="97" name="Image 6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t="5469" r="19014" b="5450"/>
                  <a:stretch>
                    <a:fillRect/>
                  </a:stretch>
                </p:blipFill>
                <p:spPr bwMode="auto">
                  <a:xfrm>
                    <a:off x="4266121" y="2056726"/>
                    <a:ext cx="1161290" cy="128399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8" name="Ellipse 97"/>
                  <p:cNvSpPr>
                    <a:spLocks noChangeAspect="1"/>
                  </p:cNvSpPr>
                  <p:nvPr/>
                </p:nvSpPr>
                <p:spPr bwMode="auto">
                  <a:xfrm>
                    <a:off x="4473153" y="2555815"/>
                    <a:ext cx="141783" cy="130835"/>
                  </a:xfrm>
                  <a:prstGeom prst="ellipse">
                    <a:avLst/>
                  </a:prstGeom>
                  <a:grp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9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9" name="Ellipse 98"/>
                  <p:cNvSpPr>
                    <a:spLocks noChangeAspect="1"/>
                  </p:cNvSpPr>
                  <p:nvPr/>
                </p:nvSpPr>
                <p:spPr bwMode="auto">
                  <a:xfrm>
                    <a:off x="4402261" y="2932298"/>
                    <a:ext cx="141783" cy="130835"/>
                  </a:xfrm>
                  <a:prstGeom prst="ellipse">
                    <a:avLst/>
                  </a:prstGeom>
                  <a:grp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9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00" name="ZoneTexte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5322" y="2305975"/>
                    <a:ext cx="739524" cy="2506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0" b="1" smtClean="0">
                        <a:solidFill>
                          <a:srgbClr val="FF0000"/>
                        </a:solidFill>
                        <a:latin typeface="Calibri" pitchFamily="34" charset="0"/>
                      </a:rPr>
                      <a:t>638±20‰</a:t>
                    </a:r>
                    <a:endParaRPr lang="en-US" sz="1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01" name="ZoneTexte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5344" y="3082294"/>
                    <a:ext cx="630023" cy="2506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0" b="1" smtClean="0">
                        <a:solidFill>
                          <a:srgbClr val="FF0000"/>
                        </a:solidFill>
                        <a:latin typeface="Calibri" pitchFamily="34" charset="0"/>
                      </a:rPr>
                      <a:t>513±18‰</a:t>
                    </a:r>
                    <a:endParaRPr lang="en-US" sz="100" b="1">
                      <a:solidFill>
                        <a:srgbClr val="FF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90" name="Grouper 210"/>
                <p:cNvGrpSpPr>
                  <a:grpSpLocks/>
                </p:cNvGrpSpPr>
                <p:nvPr/>
              </p:nvGrpSpPr>
              <p:grpSpPr bwMode="auto">
                <a:xfrm>
                  <a:off x="5503607" y="2200654"/>
                  <a:ext cx="350313" cy="1331755"/>
                  <a:chOff x="5461277" y="2259916"/>
                  <a:chExt cx="350313" cy="1331755"/>
                </a:xfrm>
                <a:grpFill/>
              </p:grpSpPr>
              <p:sp>
                <p:nvSpPr>
                  <p:cNvPr id="91" name="ZoneTexte 2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6039" y="2259916"/>
                    <a:ext cx="345551" cy="2506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0" b="1" smtClean="0">
                        <a:solidFill>
                          <a:srgbClr val="FFFFFF"/>
                        </a:solidFill>
                        <a:latin typeface="Abadi MT Condensed Light" charset="0"/>
                      </a:rPr>
                      <a:t>800</a:t>
                    </a:r>
                    <a:endParaRPr lang="en-US" sz="100" b="1">
                      <a:solidFill>
                        <a:srgbClr val="FFFFFF"/>
                      </a:solidFill>
                      <a:latin typeface="Abadi MT Condensed Light" charset="0"/>
                    </a:endParaRPr>
                  </a:p>
                </p:txBody>
              </p:sp>
              <p:pic>
                <p:nvPicPr>
                  <p:cNvPr id="92" name="Image 212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rcRect l="81972" t="6815" r="14952" b="3996"/>
                  <a:stretch>
                    <a:fillRect/>
                  </a:stretch>
                </p:blipFill>
                <p:spPr bwMode="auto">
                  <a:xfrm>
                    <a:off x="5501583" y="2367434"/>
                    <a:ext cx="45719" cy="107331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3" name="ZoneTexte 2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1277" y="2531391"/>
                    <a:ext cx="345552" cy="2506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0" b="1" smtClean="0">
                        <a:solidFill>
                          <a:srgbClr val="FFFFFF"/>
                        </a:solidFill>
                        <a:latin typeface="Abadi MT Condensed Light" charset="0"/>
                      </a:rPr>
                      <a:t>600</a:t>
                    </a:r>
                    <a:endParaRPr lang="en-US" sz="100" b="1">
                      <a:solidFill>
                        <a:srgbClr val="FFFFFF"/>
                      </a:solidFill>
                      <a:latin typeface="Abadi MT Condensed Light" charset="0"/>
                    </a:endParaRPr>
                  </a:p>
                </p:txBody>
              </p:sp>
              <p:sp>
                <p:nvSpPr>
                  <p:cNvPr id="94" name="ZoneTexte 2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1279" y="2790164"/>
                    <a:ext cx="345551" cy="2506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0" b="1" smtClean="0">
                        <a:solidFill>
                          <a:srgbClr val="FFFFFF"/>
                        </a:solidFill>
                        <a:latin typeface="Abadi MT Condensed Light" charset="0"/>
                      </a:rPr>
                      <a:t>400</a:t>
                    </a:r>
                    <a:endParaRPr lang="en-US" sz="100" b="1">
                      <a:solidFill>
                        <a:srgbClr val="FFFFFF"/>
                      </a:solidFill>
                      <a:latin typeface="Abadi MT Condensed Light" charset="0"/>
                    </a:endParaRPr>
                  </a:p>
                </p:txBody>
              </p:sp>
              <p:sp>
                <p:nvSpPr>
                  <p:cNvPr id="95" name="ZoneTexte 2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1279" y="3045765"/>
                    <a:ext cx="345551" cy="2506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0" b="1" smtClean="0">
                        <a:solidFill>
                          <a:srgbClr val="FFFFFF"/>
                        </a:solidFill>
                        <a:latin typeface="Abadi MT Condensed Light" charset="0"/>
                      </a:rPr>
                      <a:t>200</a:t>
                    </a:r>
                    <a:endParaRPr lang="en-US" sz="100" b="1">
                      <a:solidFill>
                        <a:srgbClr val="FFFFFF"/>
                      </a:solidFill>
                      <a:latin typeface="Abadi MT Condensed Light" charset="0"/>
                    </a:endParaRPr>
                  </a:p>
                </p:txBody>
              </p:sp>
              <p:sp>
                <p:nvSpPr>
                  <p:cNvPr id="96" name="ZoneTexte 2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77739" y="3341047"/>
                    <a:ext cx="312630" cy="25062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00" b="1" smtClean="0">
                        <a:solidFill>
                          <a:srgbClr val="FFFFFF"/>
                        </a:solidFill>
                        <a:latin typeface="Abadi MT Condensed Light" charset="0"/>
                      </a:rPr>
                      <a:t>0</a:t>
                    </a:r>
                    <a:endParaRPr lang="en-US" sz="100" b="1">
                      <a:solidFill>
                        <a:srgbClr val="FFFFFF"/>
                      </a:solidFill>
                      <a:latin typeface="Abadi MT Condensed Light" charset="0"/>
                    </a:endParaRPr>
                  </a:p>
                </p:txBody>
              </p:sp>
            </p:grpSp>
          </p:grpSp>
          <p:grpSp>
            <p:nvGrpSpPr>
              <p:cNvPr id="62" name="Grouper 220"/>
              <p:cNvGrpSpPr>
                <a:grpSpLocks/>
              </p:cNvGrpSpPr>
              <p:nvPr/>
            </p:nvGrpSpPr>
            <p:grpSpPr bwMode="auto">
              <a:xfrm>
                <a:off x="4141788" y="393701"/>
                <a:ext cx="315912" cy="1181047"/>
                <a:chOff x="3756851" y="2267406"/>
                <a:chExt cx="316959" cy="1180588"/>
              </a:xfrm>
              <a:grpFill/>
            </p:grpSpPr>
            <p:sp>
              <p:nvSpPr>
                <p:cNvPr id="84" name="ZoneTexte 221"/>
                <p:cNvSpPr txBox="1">
                  <a:spLocks noChangeArrowheads="1"/>
                </p:cNvSpPr>
                <p:nvPr/>
              </p:nvSpPr>
              <p:spPr bwMode="auto">
                <a:xfrm>
                  <a:off x="3761629" y="2267406"/>
                  <a:ext cx="312181" cy="3220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130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  <p:pic>
              <p:nvPicPr>
                <p:cNvPr id="85" name="Image 222"/>
                <p:cNvPicPr>
                  <a:picLocks noChangeAspect="1"/>
                </p:cNvPicPr>
                <p:nvPr/>
              </p:nvPicPr>
              <p:blipFill>
                <a:blip r:embed="rId7" cstate="print"/>
                <a:srcRect l="81972" t="6815" r="14952" b="3996"/>
                <a:stretch>
                  <a:fillRect/>
                </a:stretch>
              </p:blipFill>
              <p:spPr bwMode="auto">
                <a:xfrm>
                  <a:off x="3780264" y="2374679"/>
                  <a:ext cx="45719" cy="10733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6" name="ZoneTexte 223"/>
                <p:cNvSpPr txBox="1">
                  <a:spLocks noChangeArrowheads="1"/>
                </p:cNvSpPr>
                <p:nvPr/>
              </p:nvSpPr>
              <p:spPr bwMode="auto">
                <a:xfrm>
                  <a:off x="3756851" y="2538764"/>
                  <a:ext cx="312181" cy="2863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90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  <p:sp>
              <p:nvSpPr>
                <p:cNvPr id="87" name="ZoneTexte 224"/>
                <p:cNvSpPr txBox="1">
                  <a:spLocks noChangeArrowheads="1"/>
                </p:cNvSpPr>
                <p:nvPr/>
              </p:nvSpPr>
              <p:spPr bwMode="auto">
                <a:xfrm>
                  <a:off x="3756851" y="2797424"/>
                  <a:ext cx="312181" cy="2863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50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  <p:sp>
              <p:nvSpPr>
                <p:cNvPr id="88" name="ZoneTexte 225"/>
                <p:cNvSpPr txBox="1">
                  <a:spLocks noChangeArrowheads="1"/>
                </p:cNvSpPr>
                <p:nvPr/>
              </p:nvSpPr>
              <p:spPr bwMode="auto">
                <a:xfrm>
                  <a:off x="3756851" y="3052910"/>
                  <a:ext cx="312181" cy="2863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10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</p:grpSp>
          <p:pic>
            <p:nvPicPr>
              <p:cNvPr id="63" name="Image 227"/>
              <p:cNvPicPr>
                <a:picLocks noChangeAspect="1"/>
              </p:cNvPicPr>
              <p:nvPr/>
            </p:nvPicPr>
            <p:blipFill>
              <a:blip r:embed="rId8" cstate="print"/>
              <a:srcRect l="5965" t="8415" r="23170" b="4807"/>
              <a:stretch>
                <a:fillRect/>
              </a:stretch>
            </p:blipFill>
            <p:spPr bwMode="auto">
              <a:xfrm>
                <a:off x="1892300" y="431800"/>
                <a:ext cx="957263" cy="1174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4" name="Grouper 230"/>
              <p:cNvGrpSpPr>
                <a:grpSpLocks/>
              </p:cNvGrpSpPr>
              <p:nvPr/>
            </p:nvGrpSpPr>
            <p:grpSpPr bwMode="auto">
              <a:xfrm>
                <a:off x="2835379" y="398464"/>
                <a:ext cx="339563" cy="1331702"/>
                <a:chOff x="5479832" y="5452957"/>
                <a:chExt cx="339744" cy="1331185"/>
              </a:xfrm>
              <a:grpFill/>
            </p:grpSpPr>
            <p:sp>
              <p:nvSpPr>
                <p:cNvPr id="78" name="ZoneTexte 231"/>
                <p:cNvSpPr txBox="1">
                  <a:spLocks noChangeArrowheads="1"/>
                </p:cNvSpPr>
                <p:nvPr/>
              </p:nvSpPr>
              <p:spPr bwMode="auto">
                <a:xfrm>
                  <a:off x="5484598" y="5452957"/>
                  <a:ext cx="334978" cy="2505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36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  <p:pic>
              <p:nvPicPr>
                <p:cNvPr id="79" name="Image 232"/>
                <p:cNvPicPr>
                  <a:picLocks noChangeAspect="1"/>
                </p:cNvPicPr>
                <p:nvPr/>
              </p:nvPicPr>
              <p:blipFill>
                <a:blip r:embed="rId9" cstate="print"/>
                <a:srcRect l="81972" t="6815" r="14952" b="3996"/>
                <a:stretch>
                  <a:fillRect/>
                </a:stretch>
              </p:blipFill>
              <p:spPr bwMode="auto">
                <a:xfrm>
                  <a:off x="5514283" y="5560230"/>
                  <a:ext cx="45719" cy="107331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ZoneTexte 233"/>
                <p:cNvSpPr txBox="1">
                  <a:spLocks noChangeArrowheads="1"/>
                </p:cNvSpPr>
                <p:nvPr/>
              </p:nvSpPr>
              <p:spPr bwMode="auto">
                <a:xfrm>
                  <a:off x="5479832" y="5724315"/>
                  <a:ext cx="334979" cy="2505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27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  <p:sp>
              <p:nvSpPr>
                <p:cNvPr id="81" name="ZoneTexte 234"/>
                <p:cNvSpPr txBox="1">
                  <a:spLocks noChangeArrowheads="1"/>
                </p:cNvSpPr>
                <p:nvPr/>
              </p:nvSpPr>
              <p:spPr bwMode="auto">
                <a:xfrm>
                  <a:off x="5479834" y="5982975"/>
                  <a:ext cx="334978" cy="2505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18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  <p:sp>
              <p:nvSpPr>
                <p:cNvPr id="82" name="ZoneTexte 235"/>
                <p:cNvSpPr txBox="1">
                  <a:spLocks noChangeArrowheads="1"/>
                </p:cNvSpPr>
                <p:nvPr/>
              </p:nvSpPr>
              <p:spPr bwMode="auto">
                <a:xfrm>
                  <a:off x="5486064" y="6238464"/>
                  <a:ext cx="324102" cy="2505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9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  <p:sp>
              <p:nvSpPr>
                <p:cNvPr id="83" name="ZoneTexte 236"/>
                <p:cNvSpPr txBox="1">
                  <a:spLocks noChangeArrowheads="1"/>
                </p:cNvSpPr>
                <p:nvPr/>
              </p:nvSpPr>
              <p:spPr bwMode="auto">
                <a:xfrm>
                  <a:off x="5490871" y="6533626"/>
                  <a:ext cx="312905" cy="2505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00" b="1" smtClean="0">
                      <a:solidFill>
                        <a:srgbClr val="FFFFFF"/>
                      </a:solidFill>
                      <a:latin typeface="Abadi MT Condensed Light" charset="0"/>
                    </a:rPr>
                    <a:t>0</a:t>
                  </a:r>
                  <a:endParaRPr lang="en-US" sz="100" b="1">
                    <a:solidFill>
                      <a:srgbClr val="FFFFFF"/>
                    </a:solidFill>
                    <a:latin typeface="Abadi MT Condensed Light" charset="0"/>
                  </a:endParaRPr>
                </a:p>
              </p:txBody>
            </p:sp>
          </p:grpSp>
          <p:sp>
            <p:nvSpPr>
              <p:cNvPr id="65" name="Rectangle 64"/>
              <p:cNvSpPr>
                <a:spLocks noChangeAspect="1"/>
              </p:cNvSpPr>
              <p:nvPr/>
            </p:nvSpPr>
            <p:spPr>
              <a:xfrm>
                <a:off x="584200" y="398463"/>
                <a:ext cx="1127125" cy="1228725"/>
              </a:xfrm>
              <a:prstGeom prst="rect">
                <a:avLst/>
              </a:prstGeom>
              <a:grpFill/>
              <a:ln w="22225"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66" name="ZoneTexte 348"/>
              <p:cNvSpPr txBox="1">
                <a:spLocks noChangeArrowheads="1"/>
              </p:cNvSpPr>
              <p:nvPr/>
            </p:nvSpPr>
            <p:spPr bwMode="auto">
              <a:xfrm>
                <a:off x="1643064" y="1455738"/>
                <a:ext cx="410890" cy="2864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" b="1" smtClean="0">
                    <a:solidFill>
                      <a:schemeClr val="bg1"/>
                    </a:solidFill>
                    <a:latin typeface="Abadi MT Condensed Light" charset="0"/>
                  </a:rPr>
                  <a:t>2 µm</a:t>
                </a:r>
                <a:endParaRPr lang="en-US" sz="200" b="1">
                  <a:solidFill>
                    <a:schemeClr val="bg1"/>
                  </a:solidFill>
                  <a:latin typeface="Abadi MT Condensed Light" charset="0"/>
                </a:endParaRPr>
              </a:p>
            </p:txBody>
          </p:sp>
          <p:cxnSp>
            <p:nvCxnSpPr>
              <p:cNvPr id="67" name="Connecteur droit 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36738" y="1598612"/>
                <a:ext cx="1588" cy="144463"/>
              </a:xfrm>
              <a:prstGeom prst="line">
                <a:avLst/>
              </a:prstGeom>
              <a:grpFill/>
              <a:ln w="19050">
                <a:solidFill>
                  <a:srgbClr val="F2F2F2"/>
                </a:solidFill>
                <a:round/>
                <a:headEnd/>
                <a:tailEnd/>
              </a:ln>
            </p:spPr>
          </p:cxnSp>
          <p:sp>
            <p:nvSpPr>
              <p:cNvPr id="68" name="Ellipse 67"/>
              <p:cNvSpPr>
                <a:spLocks noChangeAspect="1"/>
              </p:cNvSpPr>
              <p:nvPr/>
            </p:nvSpPr>
            <p:spPr bwMode="auto">
              <a:xfrm>
                <a:off x="2000250" y="838200"/>
                <a:ext cx="141288" cy="131763"/>
              </a:xfrm>
              <a:prstGeom prst="ellipse">
                <a:avLst/>
              </a:pr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Ellipse 68"/>
              <p:cNvSpPr>
                <a:spLocks noChangeAspect="1"/>
              </p:cNvSpPr>
              <p:nvPr/>
            </p:nvSpPr>
            <p:spPr bwMode="auto">
              <a:xfrm>
                <a:off x="1946275" y="1214438"/>
                <a:ext cx="141288" cy="131762"/>
              </a:xfrm>
              <a:prstGeom prst="ellipse">
                <a:avLst/>
              </a:pr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Ellipse 69"/>
              <p:cNvSpPr>
                <a:spLocks noChangeAspect="1"/>
              </p:cNvSpPr>
              <p:nvPr/>
            </p:nvSpPr>
            <p:spPr bwMode="auto">
              <a:xfrm>
                <a:off x="2566988" y="1500188"/>
                <a:ext cx="141287" cy="130175"/>
              </a:xfrm>
              <a:prstGeom prst="ellipse">
                <a:avLst/>
              </a:prstGeom>
              <a:grp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1" name="ZoneTexte 241"/>
              <p:cNvSpPr txBox="1">
                <a:spLocks noChangeArrowheads="1"/>
              </p:cNvSpPr>
              <p:nvPr/>
            </p:nvSpPr>
            <p:spPr bwMode="auto">
              <a:xfrm>
                <a:off x="1698625" y="588963"/>
                <a:ext cx="703263" cy="25061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" b="1" smtClean="0">
                    <a:solidFill>
                      <a:srgbClr val="FF0000"/>
                    </a:solidFill>
                    <a:latin typeface="Calibri" pitchFamily="34" charset="0"/>
                  </a:rPr>
                  <a:t>9.9±0.1</a:t>
                </a:r>
                <a:endParaRPr lang="en-US" sz="1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2" name="ZoneTexte 242"/>
              <p:cNvSpPr txBox="1">
                <a:spLocks noChangeArrowheads="1"/>
              </p:cNvSpPr>
              <p:nvPr/>
            </p:nvSpPr>
            <p:spPr bwMode="auto">
              <a:xfrm>
                <a:off x="1644651" y="1346200"/>
                <a:ext cx="703263" cy="25061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" b="1" smtClean="0">
                    <a:solidFill>
                      <a:srgbClr val="FF0000"/>
                    </a:solidFill>
                    <a:latin typeface="Calibri" pitchFamily="34" charset="0"/>
                  </a:rPr>
                  <a:t>10.9±0.1</a:t>
                </a:r>
                <a:endParaRPr lang="en-US" sz="1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ZoneTexte 243"/>
              <p:cNvSpPr txBox="1">
                <a:spLocks noChangeArrowheads="1"/>
              </p:cNvSpPr>
              <p:nvPr/>
            </p:nvSpPr>
            <p:spPr bwMode="auto">
              <a:xfrm>
                <a:off x="2036764" y="1516064"/>
                <a:ext cx="703262" cy="25061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00" b="1" smtClean="0">
                    <a:solidFill>
                      <a:srgbClr val="FF0000"/>
                    </a:solidFill>
                    <a:latin typeface="Calibri" pitchFamily="34" charset="0"/>
                  </a:rPr>
                  <a:t>11.3±0.1</a:t>
                </a:r>
                <a:endParaRPr lang="en-US" sz="100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4" name="ZoneTexte 58"/>
              <p:cNvSpPr txBox="1">
                <a:spLocks noChangeArrowheads="1"/>
              </p:cNvSpPr>
              <p:nvPr/>
            </p:nvSpPr>
            <p:spPr bwMode="auto">
              <a:xfrm>
                <a:off x="715963" y="6350"/>
                <a:ext cx="1198973" cy="5012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b="1" smtClean="0">
                    <a:solidFill>
                      <a:schemeClr val="bg1"/>
                    </a:solidFill>
                    <a:latin typeface="Abadi MT Condensed Light" charset="0"/>
                  </a:rPr>
                  <a:t>SE images</a:t>
                </a:r>
                <a:endParaRPr lang="en-US" sz="800" b="1">
                  <a:solidFill>
                    <a:schemeClr val="bg1"/>
                  </a:solidFill>
                  <a:latin typeface="Abadi MT Condensed Light" charset="0"/>
                </a:endParaRPr>
              </a:p>
            </p:txBody>
          </p:sp>
          <p:sp>
            <p:nvSpPr>
              <p:cNvPr id="75" name="ZoneTexte 59"/>
              <p:cNvSpPr txBox="1">
                <a:spLocks noChangeArrowheads="1"/>
              </p:cNvSpPr>
              <p:nvPr/>
            </p:nvSpPr>
            <p:spPr bwMode="auto">
              <a:xfrm>
                <a:off x="3190875" y="6350"/>
                <a:ext cx="1136650" cy="5012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800" b="1" smtClean="0">
                    <a:solidFill>
                      <a:schemeClr val="bg1"/>
                    </a:solidFill>
                    <a:latin typeface="Symbol" pitchFamily="18" charset="2"/>
                  </a:rPr>
                  <a:t>d</a:t>
                </a:r>
                <a:r>
                  <a:rPr lang="en-US" sz="800" b="1" baseline="30000" smtClean="0">
                    <a:solidFill>
                      <a:schemeClr val="bg1"/>
                    </a:solidFill>
                    <a:latin typeface="Abadi MT Condensed Light" charset="0"/>
                  </a:rPr>
                  <a:t>13</a:t>
                </a:r>
                <a:r>
                  <a:rPr lang="en-US" sz="800" b="1" smtClean="0">
                    <a:solidFill>
                      <a:schemeClr val="bg1"/>
                    </a:solidFill>
                    <a:latin typeface="Abadi MT Condensed Light" charset="0"/>
                  </a:rPr>
                  <a:t>C (‰)</a:t>
                </a:r>
                <a:endParaRPr lang="en-US" sz="800" b="1" baseline="30000">
                  <a:solidFill>
                    <a:schemeClr val="bg1"/>
                  </a:solidFill>
                  <a:latin typeface="Abadi MT Condensed Light" charset="0"/>
                </a:endParaRPr>
              </a:p>
            </p:txBody>
          </p:sp>
          <p:sp>
            <p:nvSpPr>
              <p:cNvPr id="76" name="ZoneTexte 60"/>
              <p:cNvSpPr txBox="1">
                <a:spLocks noChangeArrowheads="1"/>
              </p:cNvSpPr>
              <p:nvPr/>
            </p:nvSpPr>
            <p:spPr bwMode="auto">
              <a:xfrm>
                <a:off x="4611689" y="6350"/>
                <a:ext cx="1066799" cy="5012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800" b="1" smtClean="0">
                    <a:solidFill>
                      <a:schemeClr val="bg1"/>
                    </a:solidFill>
                    <a:latin typeface="Symbol" pitchFamily="18" charset="2"/>
                  </a:rPr>
                  <a:t>d</a:t>
                </a:r>
                <a:r>
                  <a:rPr lang="en-US" sz="800" b="1" baseline="30000" smtClean="0">
                    <a:solidFill>
                      <a:schemeClr val="bg1"/>
                    </a:solidFill>
                    <a:latin typeface="Abadi MT Condensed Light" charset="0"/>
                  </a:rPr>
                  <a:t>15</a:t>
                </a:r>
                <a:r>
                  <a:rPr lang="en-US" sz="800" b="1" smtClean="0">
                    <a:solidFill>
                      <a:schemeClr val="bg1"/>
                    </a:solidFill>
                    <a:latin typeface="Abadi MT Condensed Light" charset="0"/>
                  </a:rPr>
                  <a:t>N (‰)</a:t>
                </a:r>
                <a:endParaRPr lang="en-US" sz="800" b="1" baseline="30000">
                  <a:solidFill>
                    <a:schemeClr val="bg1"/>
                  </a:solidFill>
                  <a:latin typeface="Abadi MT Condensed Light" charset="0"/>
                </a:endParaRPr>
              </a:p>
            </p:txBody>
          </p:sp>
          <p:sp>
            <p:nvSpPr>
              <p:cNvPr id="77" name="ZoneTexte 207"/>
              <p:cNvSpPr txBox="1">
                <a:spLocks noChangeArrowheads="1"/>
              </p:cNvSpPr>
              <p:nvPr/>
            </p:nvSpPr>
            <p:spPr bwMode="auto">
              <a:xfrm>
                <a:off x="2227263" y="6350"/>
                <a:ext cx="611987" cy="5012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b="1" smtClean="0">
                    <a:solidFill>
                      <a:schemeClr val="bg1"/>
                    </a:solidFill>
                    <a:latin typeface="Abadi MT Condensed Light" charset="0"/>
                  </a:rPr>
                  <a:t>C/N</a:t>
                </a:r>
                <a:endParaRPr lang="en-US" sz="800" b="1" baseline="30000">
                  <a:solidFill>
                    <a:schemeClr val="bg1"/>
                  </a:solidFill>
                  <a:latin typeface="Abadi MT Condensed Light" charset="0"/>
                </a:endParaRPr>
              </a:p>
            </p:txBody>
          </p:sp>
        </p:grpSp>
        <p:pic>
          <p:nvPicPr>
            <p:cNvPr id="58" name="Imag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" r="18401" b="-8"/>
            <a:stretch>
              <a:fillRect/>
            </a:stretch>
          </p:blipFill>
          <p:spPr bwMode="auto">
            <a:xfrm>
              <a:off x="3635896" y="4653136"/>
              <a:ext cx="1082675" cy="127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" name="Rectangle 561"/>
          <p:cNvSpPr>
            <a:spLocks noChangeArrowheads="1"/>
          </p:cNvSpPr>
          <p:nvPr/>
        </p:nvSpPr>
        <p:spPr bwMode="auto">
          <a:xfrm>
            <a:off x="2484934" y="2655481"/>
            <a:ext cx="133395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1" smtClean="0">
                <a:solidFill>
                  <a:srgbClr val="000000"/>
                </a:solidFill>
              </a:rPr>
              <a:t>Microbiology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09786" y="3096549"/>
            <a:ext cx="976313" cy="669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98" descr="vert gtg 0"/>
          <p:cNvPicPr>
            <a:picLocks noChangeAspect="1" noChangeArrowheads="1"/>
          </p:cNvPicPr>
          <p:nvPr/>
        </p:nvPicPr>
        <p:blipFill>
          <a:blip r:embed="rId12">
            <a:lum bright="-14000" contrast="40000"/>
          </a:blip>
          <a:srcRect l="6480" t="34479" r="8131"/>
          <a:stretch>
            <a:fillRect/>
          </a:stretch>
        </p:blipFill>
        <p:spPr bwMode="auto">
          <a:xfrm>
            <a:off x="3371531" y="3096549"/>
            <a:ext cx="990600" cy="609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107" name="Grouper 74"/>
          <p:cNvGrpSpPr>
            <a:grpSpLocks/>
          </p:cNvGrpSpPr>
          <p:nvPr/>
        </p:nvGrpSpPr>
        <p:grpSpPr bwMode="auto">
          <a:xfrm>
            <a:off x="986905" y="2682145"/>
            <a:ext cx="1041400" cy="914400"/>
            <a:chOff x="1862665" y="3886200"/>
            <a:chExt cx="1041402" cy="990600"/>
          </a:xfrm>
        </p:grpSpPr>
        <p:pic>
          <p:nvPicPr>
            <p:cNvPr id="108" name="Image 35" descr="ngs_sequencing_roche_02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8231" r="8333" b="9454"/>
            <a:stretch>
              <a:fillRect/>
            </a:stretch>
          </p:blipFill>
          <p:spPr bwMode="auto">
            <a:xfrm>
              <a:off x="1862665" y="3886200"/>
              <a:ext cx="575735" cy="57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20" descr="ge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0" r="10001"/>
            <a:stretch>
              <a:fillRect/>
            </a:stretch>
          </p:blipFill>
          <p:spPr bwMode="auto">
            <a:xfrm>
              <a:off x="2446867" y="3886200"/>
              <a:ext cx="4572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26"/>
            <p:cNvPicPr>
              <a:picLocks noChangeAspect="1" noChangeArrowheads="1"/>
            </p:cNvPicPr>
            <p:nvPr/>
          </p:nvPicPr>
          <p:blipFill>
            <a:blip r:embed="rId15">
              <a:lum contrast="40000"/>
            </a:blip>
            <a:srcRect/>
            <a:stretch>
              <a:fillRect/>
            </a:stretch>
          </p:blipFill>
          <p:spPr bwMode="auto">
            <a:xfrm>
              <a:off x="1905527" y="4488127"/>
              <a:ext cx="500064" cy="374915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</p:grpSp>
      <p:sp>
        <p:nvSpPr>
          <p:cNvPr id="111" name="Rectangle à coins arrondis 110"/>
          <p:cNvSpPr/>
          <p:nvPr/>
        </p:nvSpPr>
        <p:spPr>
          <a:xfrm>
            <a:off x="962448" y="2453545"/>
            <a:ext cx="3657600" cy="191840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ectangle 6"/>
          <p:cNvSpPr>
            <a:spLocks noChangeArrowheads="1"/>
          </p:cNvSpPr>
          <p:nvPr/>
        </p:nvSpPr>
        <p:spPr bwMode="auto">
          <a:xfrm>
            <a:off x="4616450" y="2621209"/>
            <a:ext cx="17748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Rectangle 561"/>
          <p:cNvSpPr>
            <a:spLocks noChangeArrowheads="1"/>
          </p:cNvSpPr>
          <p:nvPr/>
        </p:nvSpPr>
        <p:spPr bwMode="auto">
          <a:xfrm>
            <a:off x="4932040" y="653345"/>
            <a:ext cx="33956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</a:rPr>
              <a:t>Ecology of tree and stand growth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19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80" y="1170088"/>
            <a:ext cx="1079152" cy="9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ZoneTexte 2"/>
          <p:cNvSpPr txBox="1">
            <a:spLocks noChangeArrowheads="1"/>
          </p:cNvSpPr>
          <p:nvPr/>
        </p:nvSpPr>
        <p:spPr bwMode="auto">
          <a:xfrm rot="16200000">
            <a:off x="5015451" y="1437629"/>
            <a:ext cx="760144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 b="1" smtClean="0"/>
              <a:t>Growth Index</a:t>
            </a:r>
            <a:endParaRPr lang="en-US" sz="700" b="1"/>
          </a:p>
        </p:txBody>
      </p:sp>
      <p:pic>
        <p:nvPicPr>
          <p:cNvPr id="121" name="Picture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94" y="1170105"/>
            <a:ext cx="1333490" cy="9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ZoneTexte 4"/>
          <p:cNvSpPr txBox="1">
            <a:spLocks noChangeArrowheads="1"/>
          </p:cNvSpPr>
          <p:nvPr/>
        </p:nvSpPr>
        <p:spPr bwMode="auto">
          <a:xfrm>
            <a:off x="6995763" y="1258603"/>
            <a:ext cx="65274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 dirty="0" smtClean="0"/>
              <a:t>Niche en T°</a:t>
            </a:r>
            <a:endParaRPr lang="en-US" sz="700" dirty="0"/>
          </a:p>
        </p:txBody>
      </p:sp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9329"/>
            <a:ext cx="1358754" cy="103394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Rectangle à coins arrondis 123"/>
          <p:cNvSpPr/>
          <p:nvPr/>
        </p:nvSpPr>
        <p:spPr>
          <a:xfrm>
            <a:off x="960438" y="549399"/>
            <a:ext cx="3657600" cy="183213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à coins arrondis 124"/>
          <p:cNvSpPr/>
          <p:nvPr/>
        </p:nvSpPr>
        <p:spPr>
          <a:xfrm>
            <a:off x="4787900" y="534703"/>
            <a:ext cx="3657600" cy="184683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6" name="Groupe 87"/>
          <p:cNvGrpSpPr>
            <a:grpSpLocks/>
          </p:cNvGrpSpPr>
          <p:nvPr/>
        </p:nvGrpSpPr>
        <p:grpSpPr bwMode="auto">
          <a:xfrm>
            <a:off x="2384996" y="1229012"/>
            <a:ext cx="2042988" cy="1152525"/>
            <a:chOff x="539750" y="549275"/>
            <a:chExt cx="8604250" cy="4464050"/>
          </a:xfrm>
        </p:grpSpPr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876300"/>
              <a:ext cx="8353425" cy="413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8" name="Groupe 96"/>
            <p:cNvGrpSpPr>
              <a:grpSpLocks/>
            </p:cNvGrpSpPr>
            <p:nvPr/>
          </p:nvGrpSpPr>
          <p:grpSpPr bwMode="auto">
            <a:xfrm>
              <a:off x="644563" y="549275"/>
              <a:ext cx="8499437" cy="1954468"/>
              <a:chOff x="644563" y="549275"/>
              <a:chExt cx="8499437" cy="1954468"/>
            </a:xfrm>
          </p:grpSpPr>
          <p:pic>
            <p:nvPicPr>
              <p:cNvPr id="129" name="Picture 1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5825" y="549275"/>
                <a:ext cx="1908175" cy="146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" name="Text Box 13"/>
              <p:cNvSpPr txBox="1">
                <a:spLocks noChangeArrowheads="1"/>
              </p:cNvSpPr>
              <p:nvPr/>
            </p:nvSpPr>
            <p:spPr bwMode="auto">
              <a:xfrm>
                <a:off x="6393732" y="1412877"/>
                <a:ext cx="1907307" cy="108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600" smtClean="0">
                    <a:solidFill>
                      <a:srgbClr val="FFFF00"/>
                    </a:solidFill>
                  </a:rPr>
                  <a:t>Bio :</a:t>
                </a:r>
              </a:p>
              <a:p>
                <a:pPr algn="r" eaLnBrk="1" hangingPunct="1"/>
                <a:r>
                  <a:rPr lang="en-US" sz="600" smtClean="0">
                    <a:solidFill>
                      <a:srgbClr val="FFFF00"/>
                    </a:solidFill>
                  </a:rPr>
                  <a:t>biométrie</a:t>
                </a:r>
                <a:endParaRPr lang="en-US" sz="600">
                  <a:solidFill>
                    <a:srgbClr val="FFFF00"/>
                  </a:solidFill>
                </a:endParaRPr>
              </a:p>
            </p:txBody>
          </p:sp>
          <p:pic>
            <p:nvPicPr>
              <p:cNvPr id="131" name="Picture 9" descr="sans titre1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4515"/>
              <a:stretch>
                <a:fillRect/>
              </a:stretch>
            </p:blipFill>
            <p:spPr bwMode="auto">
              <a:xfrm>
                <a:off x="1692275" y="549275"/>
                <a:ext cx="1727200" cy="158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644563" y="1422401"/>
                <a:ext cx="2719351" cy="108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600" smtClean="0">
                    <a:solidFill>
                      <a:srgbClr val="FFFF00"/>
                    </a:solidFill>
                  </a:rPr>
                  <a:t>EC : correlation</a:t>
                </a:r>
              </a:p>
              <a:p>
                <a:pPr algn="r" eaLnBrk="1" hangingPunct="1"/>
                <a:r>
                  <a:rPr lang="en-US" sz="600" smtClean="0">
                    <a:solidFill>
                      <a:srgbClr val="FFFF00"/>
                    </a:solidFill>
                  </a:rPr>
                  <a:t>turbulente</a:t>
                </a:r>
                <a:endParaRPr lang="en-US" sz="60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33" name="Rectangle à coins arrondis 132"/>
          <p:cNvSpPr/>
          <p:nvPr/>
        </p:nvSpPr>
        <p:spPr>
          <a:xfrm>
            <a:off x="4780457" y="2465949"/>
            <a:ext cx="3657600" cy="190600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Losange 2"/>
          <p:cNvSpPr/>
          <p:nvPr/>
        </p:nvSpPr>
        <p:spPr>
          <a:xfrm>
            <a:off x="4090188" y="1832503"/>
            <a:ext cx="1289989" cy="1242084"/>
          </a:xfrm>
          <a:prstGeom prst="diamond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9196" y="51470"/>
            <a:ext cx="75932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…. and collaborations through international networks</a:t>
            </a:r>
            <a:endParaRPr lang="en-US" sz="20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0838" y="693085"/>
            <a:ext cx="5097226" cy="3635421"/>
            <a:chOff x="336550" y="792163"/>
            <a:chExt cx="8797925" cy="6026150"/>
          </a:xfrm>
        </p:grpSpPr>
        <p:cxnSp>
          <p:nvCxnSpPr>
            <p:cNvPr id="112" name="Straight Arrow Connector 56"/>
            <p:cNvCxnSpPr/>
            <p:nvPr/>
          </p:nvCxnSpPr>
          <p:spPr>
            <a:xfrm>
              <a:off x="4462463" y="1878013"/>
              <a:ext cx="30162" cy="1074737"/>
            </a:xfrm>
            <a:prstGeom prst="straightConnector1">
              <a:avLst/>
            </a:prstGeom>
            <a:ln w="635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56"/>
            <p:cNvCxnSpPr>
              <a:stCxn id="139" idx="2"/>
            </p:cNvCxnSpPr>
            <p:nvPr/>
          </p:nvCxnSpPr>
          <p:spPr>
            <a:xfrm rot="5400000">
              <a:off x="3178140" y="2921809"/>
              <a:ext cx="651694" cy="3093186"/>
            </a:xfrm>
            <a:prstGeom prst="bentConnector2">
              <a:avLst/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56"/>
            <p:cNvCxnSpPr>
              <a:stCxn id="138" idx="3"/>
            </p:cNvCxnSpPr>
            <p:nvPr/>
          </p:nvCxnSpPr>
          <p:spPr>
            <a:xfrm flipV="1">
              <a:off x="5784850" y="2174875"/>
              <a:ext cx="1160463" cy="1184275"/>
            </a:xfrm>
            <a:prstGeom prst="bentConnector3">
              <a:avLst>
                <a:gd name="adj1" fmla="val 50000"/>
              </a:avLst>
            </a:prstGeom>
            <a:ln w="635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56"/>
            <p:cNvCxnSpPr/>
            <p:nvPr/>
          </p:nvCxnSpPr>
          <p:spPr>
            <a:xfrm rot="10800000">
              <a:off x="2019300" y="2070100"/>
              <a:ext cx="1181100" cy="1289050"/>
            </a:xfrm>
            <a:prstGeom prst="bentConnector3">
              <a:avLst>
                <a:gd name="adj1" fmla="val 50000"/>
              </a:avLst>
            </a:prstGeom>
            <a:ln w="635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56"/>
            <p:cNvCxnSpPr>
              <a:stCxn id="139" idx="3"/>
            </p:cNvCxnSpPr>
            <p:nvPr/>
          </p:nvCxnSpPr>
          <p:spPr>
            <a:xfrm flipH="1">
              <a:off x="6315076" y="3944635"/>
              <a:ext cx="386038" cy="905178"/>
            </a:xfrm>
            <a:prstGeom prst="bentConnector4">
              <a:avLst>
                <a:gd name="adj1" fmla="val -98011"/>
                <a:gd name="adj2" fmla="val 60933"/>
              </a:avLst>
            </a:prstGeom>
            <a:ln w="635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37"/>
            <p:cNvSpPr txBox="1">
              <a:spLocks noChangeArrowheads="1"/>
            </p:cNvSpPr>
            <p:nvPr/>
          </p:nvSpPr>
          <p:spPr bwMode="auto">
            <a:xfrm>
              <a:off x="4562474" y="2232025"/>
              <a:ext cx="1661415" cy="39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50" i="1">
                  <a:solidFill>
                    <a:srgbClr val="EA8800"/>
                  </a:solidFill>
                  <a:latin typeface="Calibri" pitchFamily="34" charset="0"/>
                </a:rPr>
                <a:t>Data and tools</a:t>
              </a:r>
            </a:p>
          </p:txBody>
        </p:sp>
        <p:pic>
          <p:nvPicPr>
            <p:cNvPr id="13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792163"/>
              <a:ext cx="3236912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" y="1150938"/>
              <a:ext cx="1682750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7" name="Gruppo 72"/>
            <p:cNvGrpSpPr>
              <a:grpSpLocks/>
            </p:cNvGrpSpPr>
            <p:nvPr/>
          </p:nvGrpSpPr>
          <p:grpSpPr bwMode="auto">
            <a:xfrm>
              <a:off x="3200400" y="2952749"/>
              <a:ext cx="3500714" cy="1189805"/>
              <a:chOff x="2915816" y="2614453"/>
              <a:chExt cx="3500742" cy="1191057"/>
            </a:xfrm>
          </p:grpSpPr>
          <p:pic>
            <p:nvPicPr>
              <p:cNvPr id="138" name="Picture 10" descr="http://t3.gstatic.com/images?q=tbn:ANd9GcSRTGdvTrofIqwgkZeZbEVlYlIBp39Xrpq7n5vBgb03H00YcxTmUw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2614453"/>
                <a:ext cx="2585864" cy="814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CasellaDiTesto 71"/>
              <p:cNvSpPr txBox="1">
                <a:spLocks noChangeArrowheads="1"/>
              </p:cNvSpPr>
              <p:nvPr/>
            </p:nvSpPr>
            <p:spPr bwMode="auto">
              <a:xfrm>
                <a:off x="3115459" y="3409256"/>
                <a:ext cx="3301099" cy="396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Gill Sans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it-IT" sz="1050">
                    <a:solidFill>
                      <a:srgbClr val="006600"/>
                    </a:solidFill>
                    <a:latin typeface="Century Gothic" pitchFamily="34" charset="0"/>
                  </a:rPr>
                  <a:t>Ecosystem Thematic Center</a:t>
                </a:r>
              </a:p>
            </p:txBody>
          </p:sp>
        </p:grpSp>
        <p:sp>
          <p:nvSpPr>
            <p:cNvPr id="140" name="TextBox 37"/>
            <p:cNvSpPr txBox="1">
              <a:spLocks noChangeArrowheads="1"/>
            </p:cNvSpPr>
            <p:nvPr/>
          </p:nvSpPr>
          <p:spPr bwMode="auto">
            <a:xfrm rot="16200000">
              <a:off x="1671846" y="2585456"/>
              <a:ext cx="1564858" cy="42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50" i="1">
                  <a:solidFill>
                    <a:srgbClr val="EA8800"/>
                  </a:solidFill>
                  <a:latin typeface="Calibri" pitchFamily="34" charset="0"/>
                </a:rPr>
                <a:t>Data and tools</a:t>
              </a:r>
            </a:p>
          </p:txBody>
        </p:sp>
        <p:sp>
          <p:nvSpPr>
            <p:cNvPr id="141" name="TextBox 37"/>
            <p:cNvSpPr txBox="1">
              <a:spLocks noChangeArrowheads="1"/>
            </p:cNvSpPr>
            <p:nvPr/>
          </p:nvSpPr>
          <p:spPr bwMode="auto">
            <a:xfrm>
              <a:off x="2487613" y="4087812"/>
              <a:ext cx="2024898" cy="39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50" i="1">
                  <a:solidFill>
                    <a:srgbClr val="EA8800"/>
                  </a:solidFill>
                  <a:latin typeface="Calibri" pitchFamily="34" charset="0"/>
                </a:rPr>
                <a:t>Meta-information </a:t>
              </a:r>
            </a:p>
          </p:txBody>
        </p:sp>
        <p:sp>
          <p:nvSpPr>
            <p:cNvPr id="142" name="TextBox 37"/>
            <p:cNvSpPr txBox="1">
              <a:spLocks noChangeArrowheads="1"/>
            </p:cNvSpPr>
            <p:nvPr/>
          </p:nvSpPr>
          <p:spPr bwMode="auto">
            <a:xfrm>
              <a:off x="6469062" y="4130675"/>
              <a:ext cx="1966528" cy="39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50" i="1">
                  <a:solidFill>
                    <a:srgbClr val="EA8800"/>
                  </a:solidFill>
                  <a:latin typeface="Calibri" pitchFamily="34" charset="0"/>
                </a:rPr>
                <a:t>Data for synthesis</a:t>
              </a:r>
            </a:p>
          </p:txBody>
        </p:sp>
        <p:sp>
          <p:nvSpPr>
            <p:cNvPr id="143" name="TextBox 37"/>
            <p:cNvSpPr txBox="1">
              <a:spLocks noChangeArrowheads="1"/>
            </p:cNvSpPr>
            <p:nvPr/>
          </p:nvSpPr>
          <p:spPr bwMode="auto">
            <a:xfrm rot="16200000">
              <a:off x="5560258" y="2720376"/>
              <a:ext cx="1892222" cy="43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Gill Sans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050" i="1">
                  <a:solidFill>
                    <a:srgbClr val="EA8800"/>
                  </a:solidFill>
                  <a:latin typeface="Calibri" pitchFamily="34" charset="0"/>
                </a:rPr>
                <a:t>Data and services</a:t>
              </a:r>
            </a:p>
          </p:txBody>
        </p:sp>
        <p:pic>
          <p:nvPicPr>
            <p:cNvPr id="144" name="Picture 4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3" y="825500"/>
              <a:ext cx="2189162" cy="270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4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013" y="4849813"/>
              <a:ext cx="2779712" cy="195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4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38" y="4794250"/>
              <a:ext cx="2779712" cy="20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5580112" y="639728"/>
            <a:ext cx="324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e.g</a:t>
            </a:r>
            <a:r>
              <a:rPr lang="fr-FR" sz="2000" b="1" dirty="0" smtClean="0"/>
              <a:t>. ICOS (</a:t>
            </a:r>
            <a:r>
              <a:rPr lang="fr-FR" sz="2000" b="1" dirty="0" err="1" smtClean="0"/>
              <a:t>Integrated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Carbon</a:t>
            </a:r>
            <a:r>
              <a:rPr lang="fr-FR" sz="2000" b="1" dirty="0" smtClean="0"/>
              <a:t> Observation System)</a:t>
            </a:r>
            <a:endParaRPr lang="fr-FR" sz="2000" b="1" dirty="0"/>
          </a:p>
        </p:txBody>
      </p:sp>
      <p:pic>
        <p:nvPicPr>
          <p:cNvPr id="159" name="Picture 2" descr="ICOS_ECO_color_DARIO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9" y="1588810"/>
            <a:ext cx="1857859" cy="21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3" descr="atm_ciais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21" y="1588810"/>
            <a:ext cx="1857859" cy="213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ZoneTexte 161"/>
          <p:cNvSpPr txBox="1"/>
          <p:nvPr/>
        </p:nvSpPr>
        <p:spPr>
          <a:xfrm>
            <a:off x="5790377" y="3704714"/>
            <a:ext cx="108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Ecosystems</a:t>
            </a:r>
            <a:r>
              <a:rPr lang="fr-FR" sz="1400" dirty="0" smtClean="0"/>
              <a:t> (50 stations)</a:t>
            </a:r>
            <a:endParaRPr lang="fr-FR" sz="1400" dirty="0"/>
          </a:p>
        </p:txBody>
      </p:sp>
      <p:sp>
        <p:nvSpPr>
          <p:cNvPr id="163" name="ZoneTexte 162"/>
          <p:cNvSpPr txBox="1"/>
          <p:nvPr/>
        </p:nvSpPr>
        <p:spPr>
          <a:xfrm>
            <a:off x="7662585" y="3704714"/>
            <a:ext cx="108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Atmosphere</a:t>
            </a:r>
            <a:r>
              <a:rPr lang="fr-FR" sz="1400" dirty="0" smtClean="0"/>
              <a:t>(30 stations)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299196" y="4827964"/>
            <a:ext cx="4712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SAINT-ANDRE et al. / </a:t>
            </a:r>
            <a:r>
              <a:rPr lang="en-US" sz="9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BIOGEOCHEMICAL CYCLES IN FOREST ECOSYSTEMS</a:t>
            </a:r>
            <a:endParaRPr lang="en-US" sz="9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115623" y="483565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 / 07 / 2013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1800</Words>
  <Application>Microsoft Office PowerPoint</Application>
  <PresentationFormat>Affichage à l'écran (16:9)</PresentationFormat>
  <Paragraphs>427</Paragraphs>
  <Slides>21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LSA</cp:lastModifiedBy>
  <cp:revision>60</cp:revision>
  <dcterms:created xsi:type="dcterms:W3CDTF">2013-02-12T09:22:20Z</dcterms:created>
  <dcterms:modified xsi:type="dcterms:W3CDTF">2013-07-01T08:19:46Z</dcterms:modified>
</cp:coreProperties>
</file>