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handoutMasterIdLst>
    <p:handoutMasterId r:id="rId27"/>
  </p:handoutMasterIdLst>
  <p:sldIdLst>
    <p:sldId id="256" r:id="rId2"/>
    <p:sldId id="259" r:id="rId3"/>
    <p:sldId id="260" r:id="rId4"/>
    <p:sldId id="262" r:id="rId5"/>
    <p:sldId id="263" r:id="rId6"/>
    <p:sldId id="264" r:id="rId7"/>
    <p:sldId id="261" r:id="rId8"/>
    <p:sldId id="265" r:id="rId9"/>
    <p:sldId id="267" r:id="rId10"/>
    <p:sldId id="268" r:id="rId11"/>
    <p:sldId id="273" r:id="rId12"/>
    <p:sldId id="269" r:id="rId13"/>
    <p:sldId id="270" r:id="rId14"/>
    <p:sldId id="272" r:id="rId15"/>
    <p:sldId id="271" r:id="rId16"/>
    <p:sldId id="266" r:id="rId17"/>
    <p:sldId id="274" r:id="rId18"/>
    <p:sldId id="275" r:id="rId19"/>
    <p:sldId id="276" r:id="rId20"/>
    <p:sldId id="277" r:id="rId21"/>
    <p:sldId id="278" r:id="rId22"/>
    <p:sldId id="280" r:id="rId23"/>
    <p:sldId id="281" r:id="rId24"/>
    <p:sldId id="282" r:id="rId25"/>
    <p:sldId id="27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32A2AC15-45E9-4FEA-BC1B-2458FBE55FFF}">
          <p14:sldIdLst>
            <p14:sldId id="256"/>
            <p14:sldId id="259"/>
            <p14:sldId id="257"/>
            <p14:sldId id="258"/>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9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3" autoAdjust="0"/>
  </p:normalViewPr>
  <p:slideViewPr>
    <p:cSldViewPr>
      <p:cViewPr>
        <p:scale>
          <a:sx n="60" d="100"/>
          <a:sy n="60" d="100"/>
        </p:scale>
        <p:origin x="-1164" y="-10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1" d="100"/>
          <a:sy n="101" d="100"/>
        </p:scale>
        <p:origin x="-357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3C7B3-5B01-41AF-BD4F-EFC3B4936CA6}" type="datetimeFigureOut">
              <a:rPr lang="fr-FR" smtClean="0"/>
              <a:pPr/>
              <a:t>02/12/2013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27775-4587-450A-A8E3-5F007B0A983A}" type="slidenum">
              <a:rPr lang="fr-FR" smtClean="0"/>
              <a:pPr/>
              <a:t>‹N°›</a:t>
            </a:fld>
            <a:endParaRPr lang="fr-FR"/>
          </a:p>
        </p:txBody>
      </p:sp>
    </p:spTree>
    <p:extLst>
      <p:ext uri="{BB962C8B-B14F-4D97-AF65-F5344CB8AC3E}">
        <p14:creationId xmlns:p14="http://schemas.microsoft.com/office/powerpoint/2010/main" xmlns="" val="27239550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12/2/2013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12/2/2013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12/2/2013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cueil">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03648" y="44624"/>
            <a:ext cx="1304925" cy="207645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07108" y="2852936"/>
            <a:ext cx="2160000" cy="894449"/>
          </a:xfrm>
          <a:prstGeom prst="rect">
            <a:avLst/>
          </a:prstGeom>
        </p:spPr>
      </p:pic>
      <p:pic>
        <p:nvPicPr>
          <p:cNvPr id="9" name="Imag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403648" y="5733256"/>
            <a:ext cx="1260000" cy="638514"/>
          </a:xfrm>
          <a:prstGeom prst="rect">
            <a:avLst/>
          </a:prstGeom>
        </p:spPr>
      </p:pic>
    </p:spTree>
    <p:extLst>
      <p:ext uri="{BB962C8B-B14F-4D97-AF65-F5344CB8AC3E}">
        <p14:creationId xmlns:p14="http://schemas.microsoft.com/office/powerpoint/2010/main" xmlns="" val="351708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itre">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03648" y="44624"/>
            <a:ext cx="1304925" cy="207645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6309320"/>
            <a:ext cx="1080000" cy="447225"/>
          </a:xfrm>
          <a:prstGeom prst="rect">
            <a:avLst/>
          </a:prstGeom>
        </p:spPr>
      </p:pic>
    </p:spTree>
    <p:extLst>
      <p:ext uri="{BB962C8B-B14F-4D97-AF65-F5344CB8AC3E}">
        <p14:creationId xmlns:p14="http://schemas.microsoft.com/office/powerpoint/2010/main" xmlns="" val="185316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courante">
    <p:spTree>
      <p:nvGrpSpPr>
        <p:cNvPr id="1" name=""/>
        <p:cNvGrpSpPr/>
        <p:nvPr/>
      </p:nvGrpSpPr>
      <p:grpSpPr>
        <a:xfrm>
          <a:off x="0" y="0"/>
          <a:ext cx="0" cy="0"/>
          <a:chOff x="0" y="0"/>
          <a:chExt cx="0" cy="0"/>
        </a:xfrm>
      </p:grpSpPr>
      <p:grpSp>
        <p:nvGrpSpPr>
          <p:cNvPr id="2"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71167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age courante">
    <p:spTree>
      <p:nvGrpSpPr>
        <p:cNvPr id="1" name=""/>
        <p:cNvGrpSpPr/>
        <p:nvPr/>
      </p:nvGrpSpPr>
      <p:grpSpPr>
        <a:xfrm>
          <a:off x="0" y="0"/>
          <a:ext cx="0" cy="0"/>
          <a:chOff x="0" y="0"/>
          <a:chExt cx="0" cy="0"/>
        </a:xfrm>
      </p:grpSpPr>
      <p:grpSp>
        <p:nvGrpSpPr>
          <p:cNvPr id="7" name="Groupe 6"/>
          <p:cNvGrpSpPr/>
          <p:nvPr userDrawn="1"/>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403648" y="44624"/>
            <a:ext cx="1304925" cy="2076450"/>
          </a:xfrm>
          <a:prstGeom prst="rect">
            <a:avLst/>
          </a:prstGeom>
        </p:spPr>
      </p:pic>
      <p:sp>
        <p:nvSpPr>
          <p:cNvPr id="12" name="Espace réservé du numéro de diapositive 3"/>
          <p:cNvSpPr>
            <a:spLocks noGrp="1"/>
          </p:cNvSpPr>
          <p:nvPr>
            <p:ph type="sldNum" sz="quarter" idx="4"/>
          </p:nvPr>
        </p:nvSpPr>
        <p:spPr>
          <a:xfrm>
            <a:off x="7884367" y="6246000"/>
            <a:ext cx="1123727" cy="249385"/>
          </a:xfrm>
          <a:prstGeom prst="rect">
            <a:avLst/>
          </a:prstGeom>
        </p:spPr>
        <p:txBody>
          <a:bodyPr/>
          <a:lstStyle/>
          <a:p>
            <a:r>
              <a:rPr lang="fr-BE" sz="1600" dirty="0">
                <a:solidFill>
                  <a:schemeClr val="bg1"/>
                </a:solidFill>
                <a:latin typeface="Arial" pitchFamily="34" charset="0"/>
                <a:cs typeface="Arial" pitchFamily="34" charset="0"/>
              </a:rPr>
              <a:t>.</a:t>
            </a: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‹N°›</a:t>
            </a:fld>
            <a:endParaRPr lang="fr-BE" sz="1600" dirty="0">
              <a:solidFill>
                <a:schemeClr val="bg1"/>
              </a:solidFill>
              <a:latin typeface="Arial" pitchFamily="34" charset="0"/>
              <a:cs typeface="Arial" pitchFamily="34" charset="0"/>
            </a:endParaRPr>
          </a:p>
        </p:txBody>
      </p:sp>
      <p:sp>
        <p:nvSpPr>
          <p:cNvPr id="18" name="ZoneTexte 17"/>
          <p:cNvSpPr txBox="1"/>
          <p:nvPr userDrawn="1"/>
        </p:nvSpPr>
        <p:spPr>
          <a:xfrm>
            <a:off x="1299197" y="260648"/>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SOMMAIRE</a:t>
            </a:r>
            <a:endParaRPr lang="fr-FR" sz="2800" b="1" dirty="0">
              <a:solidFill>
                <a:srgbClr val="6F9D20"/>
              </a:solidFill>
              <a:latin typeface="Arial" pitchFamily="34" charset="0"/>
              <a:cs typeface="Arial" pitchFamily="34" charset="0"/>
            </a:endParaRPr>
          </a:p>
        </p:txBody>
      </p:sp>
      <p:sp>
        <p:nvSpPr>
          <p:cNvPr id="19" name="ZoneTexte 18"/>
          <p:cNvSpPr txBox="1"/>
          <p:nvPr userDrawn="1"/>
        </p:nvSpPr>
        <p:spPr>
          <a:xfrm>
            <a:off x="1299197" y="6468467"/>
            <a:ext cx="4136900" cy="230832"/>
          </a:xfrm>
          <a:prstGeom prst="rect">
            <a:avLst/>
          </a:prstGeom>
          <a:noFill/>
        </p:spPr>
        <p:txBody>
          <a:bodyPr wrap="square" rtlCol="0">
            <a:spAutoFit/>
          </a:bodyPr>
          <a:lstStyle/>
          <a:p>
            <a:r>
              <a:rPr lang="fr-FR" sz="900" b="1" dirty="0" smtClean="0">
                <a:solidFill>
                  <a:schemeClr val="bg1"/>
                </a:solidFill>
                <a:latin typeface="Arial" pitchFamily="34" charset="0"/>
                <a:cs typeface="Arial" pitchFamily="34" charset="0"/>
              </a:rPr>
              <a:t>NOM DE L’AUTEUR / </a:t>
            </a:r>
            <a:r>
              <a:rPr lang="fr-FR" sz="900" b="1" dirty="0" smtClean="0">
                <a:solidFill>
                  <a:srgbClr val="C5DD01"/>
                </a:solidFill>
                <a:latin typeface="Arial" pitchFamily="34" charset="0"/>
                <a:cs typeface="Arial" pitchFamily="34" charset="0"/>
              </a:rPr>
              <a:t>NOM DE LA PRESENTATION </a:t>
            </a:r>
            <a:endParaRPr lang="fr-FR" sz="900" b="1" dirty="0">
              <a:solidFill>
                <a:srgbClr val="C5DD01"/>
              </a:solidFill>
              <a:latin typeface="Arial" pitchFamily="34" charset="0"/>
              <a:cs typeface="Arial" pitchFamily="34" charset="0"/>
            </a:endParaRPr>
          </a:p>
        </p:txBody>
      </p:sp>
      <p:sp>
        <p:nvSpPr>
          <p:cNvPr id="20" name="ZoneTexte 19"/>
          <p:cNvSpPr txBox="1"/>
          <p:nvPr userDrawn="1"/>
        </p:nvSpPr>
        <p:spPr>
          <a:xfrm>
            <a:off x="7115623"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JOUR / MOIS / ANNEE</a:t>
            </a:r>
            <a:endParaRPr lang="fr-FR" sz="800" b="1" dirty="0">
              <a:solidFill>
                <a:schemeClr val="bg1"/>
              </a:solidFill>
              <a:latin typeface="Arial" pitchFamily="34" charset="0"/>
              <a:cs typeface="Arial" pitchFamily="34" charset="0"/>
            </a:endParaRPr>
          </a:p>
        </p:txBody>
      </p:sp>
      <p:sp>
        <p:nvSpPr>
          <p:cNvPr id="21" name="ZoneTexte 20"/>
          <p:cNvSpPr txBox="1"/>
          <p:nvPr userDrawn="1"/>
        </p:nvSpPr>
        <p:spPr>
          <a:xfrm>
            <a:off x="1299197" y="1103160"/>
            <a:ext cx="7233244" cy="3108543"/>
          </a:xfrm>
          <a:prstGeom prst="rect">
            <a:avLst/>
          </a:prstGeom>
          <a:noFill/>
        </p:spPr>
        <p:txBody>
          <a:bodyPr wrap="square" rtlCol="0">
            <a:spAutoFit/>
          </a:bodyPr>
          <a:lstStyle/>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Nulla</a:t>
            </a:r>
            <a:r>
              <a:rPr lang="fr-FR" sz="1400" b="1" dirty="0" smtClean="0">
                <a:solidFill>
                  <a:schemeClr val="tx1">
                    <a:lumMod val="50000"/>
                    <a:lumOff val="50000"/>
                  </a:schemeClr>
                </a:solidFill>
                <a:latin typeface="Arial" pitchFamily="34" charset="0"/>
                <a:cs typeface="Arial" pitchFamily="34" charset="0"/>
              </a:rPr>
              <a:t> </a:t>
            </a:r>
            <a:r>
              <a:rPr lang="fr-FR" sz="1400" b="1" dirty="0">
                <a:solidFill>
                  <a:schemeClr val="tx1">
                    <a:lumMod val="50000"/>
                    <a:lumOff val="50000"/>
                  </a:schemeClr>
                </a:solidFill>
                <a:latin typeface="Arial" pitchFamily="34" charset="0"/>
                <a:cs typeface="Arial" pitchFamily="34" charset="0"/>
              </a:rPr>
              <a:t>porta </a:t>
            </a:r>
            <a:r>
              <a:rPr lang="fr-FR" sz="1400" b="1" dirty="0" err="1">
                <a:solidFill>
                  <a:schemeClr val="tx1">
                    <a:lumMod val="50000"/>
                    <a:lumOff val="50000"/>
                  </a:schemeClr>
                </a:solidFill>
                <a:latin typeface="Arial" pitchFamily="34" charset="0"/>
                <a:cs typeface="Arial" pitchFamily="34" charset="0"/>
              </a:rPr>
              <a:t>leo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eros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ipsum</a:t>
            </a:r>
            <a:r>
              <a:rPr lang="fr-FR" sz="1400" b="1" dirty="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volutpat</a:t>
            </a:r>
            <a:r>
              <a:rPr lang="fr-FR" sz="1400" b="1" dirty="0" smtClean="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Quisque</a:t>
            </a:r>
            <a:r>
              <a:rPr lang="fr-FR" sz="1400" b="1" dirty="0" smtClean="0">
                <a:solidFill>
                  <a:schemeClr val="tx1">
                    <a:lumMod val="50000"/>
                    <a:lumOff val="50000"/>
                  </a:schemeClr>
                </a:solidFill>
                <a:latin typeface="Arial" pitchFamily="34" charset="0"/>
                <a:cs typeface="Arial" pitchFamily="34" charset="0"/>
              </a:rPr>
              <a:t> semper </a:t>
            </a:r>
            <a:r>
              <a:rPr lang="fr-FR" sz="1400" b="1" dirty="0" err="1" smtClean="0">
                <a:solidFill>
                  <a:schemeClr val="tx1">
                    <a:lumMod val="50000"/>
                    <a:lumOff val="50000"/>
                  </a:schemeClr>
                </a:solidFill>
                <a:latin typeface="Arial" pitchFamily="34" charset="0"/>
                <a:cs typeface="Arial" pitchFamily="34" charset="0"/>
              </a:rPr>
              <a:t>vehicula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nisi</a:t>
            </a:r>
            <a:r>
              <a:rPr lang="fr-FR" sz="1400" b="1" dirty="0" smtClean="0">
                <a:solidFill>
                  <a:schemeClr val="tx1">
                    <a:lumMod val="50000"/>
                    <a:lumOff val="50000"/>
                  </a:schemeClr>
                </a:solidFill>
                <a:latin typeface="Arial" pitchFamily="34" charset="0"/>
                <a:cs typeface="Arial" pitchFamily="34" charset="0"/>
              </a:rPr>
              <a:t>, et </a:t>
            </a:r>
            <a:r>
              <a:rPr lang="fr-FR" sz="1400" b="1" dirty="0" err="1" smtClean="0">
                <a:solidFill>
                  <a:schemeClr val="tx1">
                    <a:lumMod val="50000"/>
                    <a:lumOff val="50000"/>
                  </a:schemeClr>
                </a:solidFill>
                <a:latin typeface="Arial" pitchFamily="34" charset="0"/>
                <a:cs typeface="Arial" pitchFamily="34" charset="0"/>
              </a:rPr>
              <a:t>malesuada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turpis</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aliquam</a:t>
            </a:r>
            <a:r>
              <a:rPr lang="fr-FR" sz="1400" b="1" dirty="0" smtClean="0">
                <a:solidFill>
                  <a:schemeClr val="tx1">
                    <a:lumMod val="50000"/>
                    <a:lumOff val="50000"/>
                  </a:schemeClr>
                </a:solidFill>
                <a:latin typeface="Arial" pitchFamily="34" charset="0"/>
                <a:cs typeface="Arial" pitchFamily="34" charset="0"/>
              </a:rPr>
              <a:t> non. </a:t>
            </a:r>
          </a:p>
          <a:p>
            <a:pPr marL="285750" indent="-285750">
              <a:lnSpc>
                <a:spcPct val="200000"/>
              </a:lnSpc>
              <a:buClr>
                <a:srgbClr val="C5DD01"/>
              </a:buClr>
              <a:buFont typeface="Wingdings" pitchFamily="2" charset="2"/>
              <a:buChar char="v"/>
            </a:pPr>
            <a:r>
              <a:rPr lang="fr-FR" sz="1400" b="1" dirty="0" smtClean="0">
                <a:solidFill>
                  <a:schemeClr val="tx1">
                    <a:lumMod val="50000"/>
                    <a:lumOff val="50000"/>
                  </a:schemeClr>
                </a:solidFill>
                <a:latin typeface="Arial" pitchFamily="34" charset="0"/>
                <a:cs typeface="Arial" pitchFamily="34" charset="0"/>
              </a:rPr>
              <a:t>Nam </a:t>
            </a:r>
            <a:r>
              <a:rPr lang="fr-FR" sz="1400" b="1" dirty="0" err="1">
                <a:solidFill>
                  <a:schemeClr val="tx1">
                    <a:lumMod val="50000"/>
                    <a:lumOff val="50000"/>
                  </a:schemeClr>
                </a:solidFill>
                <a:latin typeface="Arial" pitchFamily="34" charset="0"/>
                <a:cs typeface="Arial" pitchFamily="34" charset="0"/>
              </a:rPr>
              <a:t>molestie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tortor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ultricies</a:t>
            </a:r>
            <a:r>
              <a:rPr lang="fr-FR" sz="1400" b="1" dirty="0">
                <a:solidFill>
                  <a:schemeClr val="tx1">
                    <a:lumMod val="50000"/>
                    <a:lumOff val="50000"/>
                  </a:schemeClr>
                </a:solidFill>
                <a:latin typeface="Arial" pitchFamily="34" charset="0"/>
                <a:cs typeface="Arial" pitchFamily="34" charset="0"/>
              </a:rPr>
              <a:t> eu </a:t>
            </a:r>
            <a:r>
              <a:rPr lang="fr-FR" sz="1400" b="1" dirty="0" err="1">
                <a:solidFill>
                  <a:schemeClr val="tx1">
                    <a:lumMod val="50000"/>
                    <a:lumOff val="50000"/>
                  </a:schemeClr>
                </a:solidFill>
                <a:latin typeface="Arial" pitchFamily="34" charset="0"/>
                <a:cs typeface="Arial" pitchFamily="34" charset="0"/>
              </a:rPr>
              <a:t>commodo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pellentesque</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Aliquam</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dapibus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tellus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suscipit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vehicula</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a:solidFill>
                  <a:schemeClr val="tx1">
                    <a:lumMod val="50000"/>
                    <a:lumOff val="50000"/>
                  </a:schemeClr>
                </a:solidFill>
                <a:latin typeface="Arial" pitchFamily="34" charset="0"/>
                <a:cs typeface="Arial" pitchFamily="34" charset="0"/>
              </a:rPr>
              <a:t>Duis </a:t>
            </a:r>
            <a:r>
              <a:rPr lang="fr-FR" sz="1400" b="1" dirty="0" err="1">
                <a:solidFill>
                  <a:schemeClr val="tx1">
                    <a:lumMod val="50000"/>
                    <a:lumOff val="50000"/>
                  </a:schemeClr>
                </a:solidFill>
                <a:latin typeface="Arial" pitchFamily="34" charset="0"/>
                <a:cs typeface="Arial" pitchFamily="34" charset="0"/>
              </a:rPr>
              <a:t>placerat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mi, </a:t>
            </a:r>
            <a:r>
              <a:rPr lang="fr-FR" sz="1400" b="1" dirty="0" err="1">
                <a:solidFill>
                  <a:schemeClr val="tx1">
                    <a:lumMod val="50000"/>
                    <a:lumOff val="50000"/>
                  </a:schemeClr>
                </a:solidFill>
                <a:latin typeface="Arial" pitchFamily="34" charset="0"/>
                <a:cs typeface="Arial" pitchFamily="34" charset="0"/>
              </a:rPr>
              <a:t>ac</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convallis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sollicitudin</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Proin</a:t>
            </a:r>
            <a:r>
              <a:rPr lang="fr-FR" sz="1400" b="1" dirty="0">
                <a:solidFill>
                  <a:schemeClr val="tx1">
                    <a:lumMod val="50000"/>
                    <a:lumOff val="50000"/>
                  </a:schemeClr>
                </a:solidFill>
                <a:latin typeface="Arial" pitchFamily="34" charset="0"/>
                <a:cs typeface="Arial" pitchFamily="34" charset="0"/>
              </a:rPr>
              <a:t> id est et </a:t>
            </a:r>
            <a:r>
              <a:rPr lang="fr-FR" sz="1400" b="1" dirty="0" err="1">
                <a:solidFill>
                  <a:schemeClr val="tx1">
                    <a:lumMod val="50000"/>
                    <a:lumOff val="50000"/>
                  </a:schemeClr>
                </a:solidFill>
                <a:latin typeface="Arial" pitchFamily="34" charset="0"/>
                <a:cs typeface="Arial" pitchFamily="34" charset="0"/>
              </a:rPr>
              <a:t>risus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feugiat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ut </a:t>
            </a:r>
            <a:r>
              <a:rPr lang="fr-FR" sz="1400" b="1" dirty="0" err="1">
                <a:solidFill>
                  <a:schemeClr val="tx1">
                    <a:lumMod val="50000"/>
                    <a:lumOff val="50000"/>
                  </a:schemeClr>
                </a:solidFill>
                <a:latin typeface="Arial" pitchFamily="34" charset="0"/>
                <a:cs typeface="Arial" pitchFamily="34" charset="0"/>
              </a:rPr>
              <a:t>mauris</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endParaRPr lang="fr-FR" sz="1400" b="1" dirty="0" smtClean="0">
              <a:solidFill>
                <a:schemeClr val="tx1">
                  <a:lumMod val="50000"/>
                  <a:lumOff val="50000"/>
                </a:schemeClr>
              </a:solidFill>
              <a:latin typeface="Arial" pitchFamily="34" charset="0"/>
              <a:cs typeface="Arial" pitchFamily="34" charset="0"/>
            </a:endParaRPr>
          </a:p>
        </p:txBody>
      </p:sp>
      <p:sp>
        <p:nvSpPr>
          <p:cNvPr id="22" name="Espace réservé du numéro de diapositive 3"/>
          <p:cNvSpPr txBox="1">
            <a:spLocks/>
          </p:cNvSpPr>
          <p:nvPr userDrawn="1"/>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9945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12/2/2013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12/2/2013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12/2/2013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B97365-EBCA-4027-87D5-99FC1D4DF0BB}" type="datetimeFigureOut">
              <a:rPr lang="en-US" smtClean="0"/>
              <a:pPr/>
              <a:t>12/2/2013</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CB97365-EBCA-4027-87D5-99FC1D4DF0BB}" type="datetimeFigureOut">
              <a:rPr lang="en-US" smtClean="0"/>
              <a:pPr/>
              <a:t>12/2/2013</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12/2/2013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12/2/2013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12/2/2013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12/2/2013</a:t>
            </a:fld>
            <a:endParaRPr lang="en-US">
              <a:solidFill>
                <a:schemeClr val="tx1">
                  <a:shade val="50000"/>
                </a:scheme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r>
              <a:rPr lang="fr-BE" sz="160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5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0" y="836712"/>
            <a:ext cx="7956376" cy="2062103"/>
          </a:xfrm>
          <a:prstGeom prst="rect">
            <a:avLst/>
          </a:prstGeom>
          <a:noFill/>
        </p:spPr>
        <p:txBody>
          <a:bodyPr wrap="square" rtlCol="0">
            <a:spAutoFit/>
          </a:bodyPr>
          <a:lstStyle/>
          <a:p>
            <a:r>
              <a:rPr lang="fr-FR" sz="3200" b="1" dirty="0" smtClean="0">
                <a:solidFill>
                  <a:schemeClr val="bg1"/>
                </a:solidFill>
              </a:rPr>
              <a:t>Pilotage </a:t>
            </a:r>
            <a:r>
              <a:rPr lang="fr-FR" sz="3200" b="1" dirty="0" smtClean="0">
                <a:solidFill>
                  <a:schemeClr val="bg1"/>
                </a:solidFill>
              </a:rPr>
              <a:t>et </a:t>
            </a:r>
            <a:r>
              <a:rPr lang="fr-FR" sz="3200" b="1" dirty="0" smtClean="0">
                <a:solidFill>
                  <a:schemeClr val="bg1"/>
                </a:solidFill>
              </a:rPr>
              <a:t>suivi </a:t>
            </a:r>
            <a:r>
              <a:rPr lang="fr-FR" sz="3200" b="1" dirty="0" smtClean="0">
                <a:solidFill>
                  <a:schemeClr val="bg1"/>
                </a:solidFill>
              </a:rPr>
              <a:t>des priorités stratégiques autour des projets de développement de l’élevage et de leur impact pour répondre aux enjeux de lutte contre la pauvreté -</a:t>
            </a:r>
            <a:endParaRPr lang="fr-FR" sz="3200" b="1" dirty="0">
              <a:solidFill>
                <a:schemeClr val="bg1"/>
              </a:solidFill>
            </a:endParaRPr>
          </a:p>
        </p:txBody>
      </p:sp>
      <p:sp>
        <p:nvSpPr>
          <p:cNvPr id="5" name="ZoneTexte 4"/>
          <p:cNvSpPr txBox="1"/>
          <p:nvPr/>
        </p:nvSpPr>
        <p:spPr>
          <a:xfrm>
            <a:off x="0" y="4221088"/>
            <a:ext cx="8712968" cy="830997"/>
          </a:xfrm>
          <a:prstGeom prst="rect">
            <a:avLst/>
          </a:prstGeom>
          <a:noFill/>
        </p:spPr>
        <p:txBody>
          <a:bodyPr wrap="square" rtlCol="0">
            <a:spAutoFit/>
          </a:bodyPr>
          <a:lstStyle/>
          <a:p>
            <a:r>
              <a:rPr lang="fr-FR" sz="2400" b="1" dirty="0" smtClean="0">
                <a:solidFill>
                  <a:srgbClr val="FFFF00"/>
                </a:solidFill>
              </a:rPr>
              <a:t>Enseignements d’une analyse comparative de projets sur les petits élevages  caprins dans différentes régions du monde</a:t>
            </a:r>
            <a:endParaRPr lang="fr-FR" sz="2400" b="1" dirty="0">
              <a:solidFill>
                <a:srgbClr val="FFFF00"/>
              </a:solidFill>
              <a:latin typeface="Arial" pitchFamily="34" charset="0"/>
              <a:cs typeface="Arial" pitchFamily="34" charset="0"/>
            </a:endParaRPr>
          </a:p>
        </p:txBody>
      </p:sp>
      <p:sp>
        <p:nvSpPr>
          <p:cNvPr id="6" name="ZoneTexte 5"/>
          <p:cNvSpPr txBox="1"/>
          <p:nvPr/>
        </p:nvSpPr>
        <p:spPr>
          <a:xfrm>
            <a:off x="323528" y="6309320"/>
            <a:ext cx="7488832" cy="369332"/>
          </a:xfrm>
          <a:prstGeom prst="rect">
            <a:avLst/>
          </a:prstGeom>
          <a:noFill/>
        </p:spPr>
        <p:txBody>
          <a:bodyPr wrap="square" rtlCol="0">
            <a:spAutoFit/>
          </a:bodyPr>
          <a:lstStyle/>
          <a:p>
            <a:r>
              <a:rPr lang="fr-FR" b="1" dirty="0" smtClean="0">
                <a:solidFill>
                  <a:schemeClr val="bg1"/>
                </a:solidFill>
                <a:latin typeface="Arial" pitchFamily="34" charset="0"/>
                <a:cs typeface="Arial" pitchFamily="34" charset="0"/>
              </a:rPr>
              <a:t>Jean-Paul </a:t>
            </a:r>
            <a:r>
              <a:rPr lang="fr-FR" b="1" dirty="0" err="1" smtClean="0">
                <a:solidFill>
                  <a:schemeClr val="bg1"/>
                </a:solidFill>
                <a:latin typeface="Arial" pitchFamily="34" charset="0"/>
                <a:cs typeface="Arial" pitchFamily="34" charset="0"/>
              </a:rPr>
              <a:t>Dubeuf</a:t>
            </a:r>
            <a:r>
              <a:rPr lang="fr-FR" b="1" dirty="0" smtClean="0">
                <a:solidFill>
                  <a:schemeClr val="bg1"/>
                </a:solidFill>
                <a:latin typeface="Arial" pitchFamily="34" charset="0"/>
                <a:cs typeface="Arial" pitchFamily="34" charset="0"/>
              </a:rPr>
              <a:t>, UR45 , INRA –LRD, 20250 Corte </a:t>
            </a:r>
            <a:endParaRPr lang="fr-FR" dirty="0">
              <a:solidFill>
                <a:schemeClr val="bg1"/>
              </a:solidFill>
              <a:latin typeface="Arial" pitchFamily="34" charset="0"/>
              <a:cs typeface="Arial" pitchFamily="34" charset="0"/>
            </a:endParaRPr>
          </a:p>
        </p:txBody>
      </p:sp>
      <p:pic>
        <p:nvPicPr>
          <p:cNvPr id="10" name="Image 9" descr="IE..jpg"/>
          <p:cNvPicPr>
            <a:picLocks noChangeAspect="1"/>
          </p:cNvPicPr>
          <p:nvPr/>
        </p:nvPicPr>
        <p:blipFill>
          <a:blip r:embed="rId2" cstate="print"/>
          <a:stretch>
            <a:fillRect/>
          </a:stretch>
        </p:blipFill>
        <p:spPr>
          <a:xfrm>
            <a:off x="7740352" y="0"/>
            <a:ext cx="1403648" cy="1167999"/>
          </a:xfrm>
          <a:prstGeom prst="rect">
            <a:avLst/>
          </a:prstGeom>
        </p:spPr>
      </p:pic>
    </p:spTree>
    <p:extLst>
      <p:ext uri="{BB962C8B-B14F-4D97-AF65-F5344CB8AC3E}">
        <p14:creationId xmlns:p14="http://schemas.microsoft.com/office/powerpoint/2010/main" xmlns="" val="355202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1015663"/>
          </a:xfrm>
          <a:prstGeom prst="rect">
            <a:avLst/>
          </a:prstGeom>
          <a:noFill/>
        </p:spPr>
        <p:txBody>
          <a:bodyPr wrap="square" rtlCol="0">
            <a:spAutoFit/>
          </a:bodyPr>
          <a:lstStyle/>
          <a:p>
            <a:r>
              <a:rPr lang="fr-FR" sz="2000" b="1" dirty="0" smtClean="0">
                <a:solidFill>
                  <a:schemeClr val="accent3">
                    <a:lumMod val="75000"/>
                  </a:schemeClr>
                </a:solidFill>
              </a:rPr>
              <a:t>… qui s’appuie sur des démarches conjointes  de recueil d’information basées sur l’échange, la confrontation d’idées, l’implication des acteurs: </a:t>
            </a:r>
            <a:endParaRPr lang="fr-FR" sz="2000"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2585323"/>
          </a:xfrm>
          <a:prstGeom prst="rect">
            <a:avLst/>
          </a:prstGeom>
          <a:noFill/>
        </p:spPr>
        <p:txBody>
          <a:bodyPr wrap="square" rtlCol="0">
            <a:spAutoFit/>
          </a:bodyPr>
          <a:lstStyle/>
          <a:p>
            <a:r>
              <a:rPr lang="en-US" b="1" dirty="0" smtClean="0">
                <a:solidFill>
                  <a:schemeClr val="accent3">
                    <a:lumMod val="75000"/>
                  </a:schemeClr>
                </a:solidFill>
              </a:rPr>
              <a:t>“Knowledge Harvesting  </a:t>
            </a:r>
            <a:r>
              <a:rPr lang="en-US" dirty="0" smtClean="0">
                <a:solidFill>
                  <a:schemeClr val="accent3">
                    <a:lumMod val="75000"/>
                  </a:schemeClr>
                </a:solidFill>
              </a:rPr>
              <a:t>(registered trade mark since 1956) </a:t>
            </a:r>
            <a:r>
              <a:rPr lang="en-US" b="1" dirty="0" smtClean="0">
                <a:solidFill>
                  <a:schemeClr val="accent3">
                    <a:lumMod val="75000"/>
                  </a:schemeClr>
                </a:solidFill>
              </a:rPr>
              <a:t>:</a:t>
            </a:r>
          </a:p>
          <a:p>
            <a:r>
              <a:rPr lang="en-US" b="1" i="1" dirty="0" smtClean="0">
                <a:solidFill>
                  <a:schemeClr val="accent3">
                    <a:lumMod val="75000"/>
                  </a:schemeClr>
                </a:solidFill>
              </a:rPr>
              <a:t>It is </a:t>
            </a:r>
            <a:r>
              <a:rPr lang="en-US" i="1" dirty="0" err="1" smtClean="0">
                <a:solidFill>
                  <a:schemeClr val="accent3">
                    <a:lumMod val="75000"/>
                  </a:schemeClr>
                </a:solidFill>
              </a:rPr>
              <a:t>is</a:t>
            </a:r>
            <a:r>
              <a:rPr lang="en-US" i="1" dirty="0" smtClean="0">
                <a:solidFill>
                  <a:schemeClr val="accent3">
                    <a:lumMod val="75000"/>
                  </a:schemeClr>
                </a:solidFill>
              </a:rPr>
              <a:t> a process to convert top-performer expertise into knowledge assets that improve organizational performance. A knowledge harvesting project follows a staged process of: </a:t>
            </a:r>
            <a:r>
              <a:rPr lang="en-US" b="1" i="1" dirty="0" smtClean="0">
                <a:solidFill>
                  <a:schemeClr val="accent3">
                    <a:lumMod val="75000"/>
                  </a:schemeClr>
                </a:solidFill>
              </a:rPr>
              <a:t>focus</a:t>
            </a:r>
            <a:r>
              <a:rPr lang="en-US" i="1" dirty="0" smtClean="0">
                <a:solidFill>
                  <a:schemeClr val="accent3">
                    <a:lumMod val="75000"/>
                  </a:schemeClr>
                </a:solidFill>
              </a:rPr>
              <a:t>, </a:t>
            </a:r>
            <a:r>
              <a:rPr lang="en-US" b="1" i="1" dirty="0" smtClean="0">
                <a:solidFill>
                  <a:schemeClr val="accent3">
                    <a:lumMod val="75000"/>
                  </a:schemeClr>
                </a:solidFill>
              </a:rPr>
              <a:t>find</a:t>
            </a:r>
            <a:r>
              <a:rPr lang="en-US" i="1" dirty="0" smtClean="0">
                <a:solidFill>
                  <a:schemeClr val="accent3">
                    <a:lumMod val="75000"/>
                  </a:schemeClr>
                </a:solidFill>
              </a:rPr>
              <a:t>, </a:t>
            </a:r>
            <a:r>
              <a:rPr lang="en-US" b="1" i="1" dirty="0" smtClean="0">
                <a:solidFill>
                  <a:schemeClr val="accent3">
                    <a:lumMod val="75000"/>
                  </a:schemeClr>
                </a:solidFill>
              </a:rPr>
              <a:t>elicit</a:t>
            </a:r>
            <a:r>
              <a:rPr lang="en-US" i="1" dirty="0" smtClean="0">
                <a:solidFill>
                  <a:schemeClr val="accent3">
                    <a:lumMod val="75000"/>
                  </a:schemeClr>
                </a:solidFill>
              </a:rPr>
              <a:t>, </a:t>
            </a:r>
            <a:r>
              <a:rPr lang="en-US" b="1" i="1" dirty="0" smtClean="0">
                <a:solidFill>
                  <a:schemeClr val="accent3">
                    <a:lumMod val="75000"/>
                  </a:schemeClr>
                </a:solidFill>
              </a:rPr>
              <a:t>organize</a:t>
            </a:r>
            <a:r>
              <a:rPr lang="en-US" i="1" dirty="0" smtClean="0">
                <a:solidFill>
                  <a:schemeClr val="accent3">
                    <a:lumMod val="75000"/>
                  </a:schemeClr>
                </a:solidFill>
              </a:rPr>
              <a:t>, </a:t>
            </a:r>
            <a:r>
              <a:rPr lang="en-US" b="1" i="1" dirty="0" smtClean="0">
                <a:solidFill>
                  <a:schemeClr val="accent3">
                    <a:lumMod val="75000"/>
                  </a:schemeClr>
                </a:solidFill>
              </a:rPr>
              <a:t>package</a:t>
            </a:r>
            <a:r>
              <a:rPr lang="en-US" i="1" dirty="0" smtClean="0">
                <a:solidFill>
                  <a:schemeClr val="accent3">
                    <a:lumMod val="75000"/>
                  </a:schemeClr>
                </a:solidFill>
              </a:rPr>
              <a:t>, </a:t>
            </a:r>
            <a:r>
              <a:rPr lang="en-US" b="1" i="1" dirty="0" smtClean="0">
                <a:solidFill>
                  <a:schemeClr val="accent3">
                    <a:lumMod val="75000"/>
                  </a:schemeClr>
                </a:solidFill>
              </a:rPr>
              <a:t>share</a:t>
            </a:r>
            <a:r>
              <a:rPr lang="en-US" i="1" dirty="0" smtClean="0">
                <a:solidFill>
                  <a:schemeClr val="accent3">
                    <a:lumMod val="75000"/>
                  </a:schemeClr>
                </a:solidFill>
              </a:rPr>
              <a:t>, </a:t>
            </a:r>
            <a:r>
              <a:rPr lang="en-US" b="1" i="1" dirty="0" smtClean="0">
                <a:solidFill>
                  <a:schemeClr val="accent3">
                    <a:lumMod val="75000"/>
                  </a:schemeClr>
                </a:solidFill>
              </a:rPr>
              <a:t>apply</a:t>
            </a:r>
            <a:r>
              <a:rPr lang="en-US" i="1" dirty="0" smtClean="0">
                <a:solidFill>
                  <a:schemeClr val="accent3">
                    <a:lumMod val="75000"/>
                  </a:schemeClr>
                </a:solidFill>
              </a:rPr>
              <a:t>, and </a:t>
            </a:r>
            <a:r>
              <a:rPr lang="en-US" b="1" i="1" dirty="0" smtClean="0">
                <a:solidFill>
                  <a:schemeClr val="accent3">
                    <a:lumMod val="75000"/>
                  </a:schemeClr>
                </a:solidFill>
              </a:rPr>
              <a:t>evaluate </a:t>
            </a:r>
            <a:r>
              <a:rPr lang="en-US" i="1" dirty="0" smtClean="0">
                <a:solidFill>
                  <a:schemeClr val="accent3">
                    <a:lumMod val="75000"/>
                  </a:schemeClr>
                </a:solidFill>
              </a:rPr>
              <a:t>and </a:t>
            </a:r>
            <a:r>
              <a:rPr lang="en-US" b="1" i="1" dirty="0" smtClean="0">
                <a:solidFill>
                  <a:schemeClr val="accent3">
                    <a:lumMod val="75000"/>
                  </a:schemeClr>
                </a:solidFill>
              </a:rPr>
              <a:t>adapt</a:t>
            </a:r>
            <a:r>
              <a:rPr lang="en-US" i="1" dirty="0" smtClean="0">
                <a:solidFill>
                  <a:schemeClr val="accent3">
                    <a:lumMod val="75000"/>
                  </a:schemeClr>
                </a:solidFill>
              </a:rPr>
              <a:t>. The ultimate purpose of knowledge harvesting is to capture enough details from an expert so that the target learners can understand and actualize the process and achieve good results.” </a:t>
            </a:r>
            <a:endParaRPr lang="fr-FR" dirty="0" smtClean="0">
              <a:solidFill>
                <a:schemeClr val="accent3">
                  <a:lumMod val="75000"/>
                </a:schemeClr>
              </a:solidFill>
            </a:endParaRP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1015663"/>
          </a:xfrm>
          <a:prstGeom prst="rect">
            <a:avLst/>
          </a:prstGeom>
          <a:noFill/>
        </p:spPr>
        <p:txBody>
          <a:bodyPr wrap="square" rtlCol="0">
            <a:spAutoFit/>
          </a:bodyPr>
          <a:lstStyle/>
          <a:p>
            <a:r>
              <a:rPr lang="fr-FR" sz="2000" b="1" dirty="0" smtClean="0">
                <a:solidFill>
                  <a:schemeClr val="accent3">
                    <a:lumMod val="75000"/>
                  </a:schemeClr>
                </a:solidFill>
              </a:rPr>
              <a:t>… qui s’appuie sur des démarches conjointes  de recueil d’information basées sur l’échange, la confrontation d’idées, l’implication des acteurs: </a:t>
            </a:r>
            <a:endParaRPr lang="fr-FR" sz="2000"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923330"/>
          </a:xfrm>
          <a:prstGeom prst="rect">
            <a:avLst/>
          </a:prstGeom>
          <a:noFill/>
        </p:spPr>
        <p:txBody>
          <a:bodyPr wrap="square" rtlCol="0">
            <a:spAutoFit/>
          </a:bodyPr>
          <a:lstStyle/>
          <a:p>
            <a:r>
              <a:rPr lang="en-US" b="1" dirty="0" smtClean="0">
                <a:solidFill>
                  <a:schemeClr val="accent3">
                    <a:lumMod val="75000"/>
                  </a:schemeClr>
                </a:solidFill>
              </a:rPr>
              <a:t>“</a:t>
            </a:r>
            <a:r>
              <a:rPr lang="en-US" b="1" dirty="0" err="1" smtClean="0">
                <a:solidFill>
                  <a:schemeClr val="accent3">
                    <a:lumMod val="75000"/>
                  </a:schemeClr>
                </a:solidFill>
              </a:rPr>
              <a:t>Une</a:t>
            </a:r>
            <a:r>
              <a:rPr lang="en-US" b="1" dirty="0" smtClean="0">
                <a:solidFill>
                  <a:schemeClr val="accent3">
                    <a:lumMod val="75000"/>
                  </a:schemeClr>
                </a:solidFill>
              </a:rPr>
              <a:t> compilation </a:t>
            </a:r>
            <a:r>
              <a:rPr lang="en-US" b="1" dirty="0" err="1" smtClean="0">
                <a:solidFill>
                  <a:schemeClr val="accent3">
                    <a:lumMod val="75000"/>
                  </a:schemeClr>
                </a:solidFill>
              </a:rPr>
              <a:t>précise</a:t>
            </a:r>
            <a:r>
              <a:rPr lang="en-US" b="1" dirty="0" smtClean="0">
                <a:solidFill>
                  <a:schemeClr val="accent3">
                    <a:lumMod val="75000"/>
                  </a:schemeClr>
                </a:solidFill>
              </a:rPr>
              <a:t> des </a:t>
            </a:r>
            <a:r>
              <a:rPr lang="en-US" b="1" dirty="0" err="1" smtClean="0">
                <a:solidFill>
                  <a:schemeClr val="accent3">
                    <a:lumMod val="75000"/>
                  </a:schemeClr>
                </a:solidFill>
              </a:rPr>
              <a:t>informations</a:t>
            </a:r>
            <a:r>
              <a:rPr lang="en-US" b="1" dirty="0" smtClean="0">
                <a:solidFill>
                  <a:schemeClr val="accent3">
                    <a:lumMod val="75000"/>
                  </a:schemeClr>
                </a:solidFill>
              </a:rPr>
              <a:t> </a:t>
            </a:r>
            <a:r>
              <a:rPr lang="en-US" b="1" dirty="0" err="1" smtClean="0">
                <a:solidFill>
                  <a:schemeClr val="accent3">
                    <a:lumMod val="75000"/>
                  </a:schemeClr>
                </a:solidFill>
              </a:rPr>
              <a:t>disponibles</a:t>
            </a:r>
            <a:r>
              <a:rPr lang="en-US" b="1" dirty="0" smtClean="0">
                <a:solidFill>
                  <a:schemeClr val="accent3">
                    <a:lumMod val="75000"/>
                  </a:schemeClr>
                </a:solidFill>
              </a:rPr>
              <a:t> </a:t>
            </a:r>
            <a:r>
              <a:rPr lang="en-US" b="1" dirty="0" err="1" smtClean="0">
                <a:solidFill>
                  <a:schemeClr val="accent3">
                    <a:lumMod val="75000"/>
                  </a:schemeClr>
                </a:solidFill>
              </a:rPr>
              <a:t>chaque</a:t>
            </a:r>
            <a:r>
              <a:rPr lang="en-US" b="1" dirty="0" smtClean="0">
                <a:solidFill>
                  <a:schemeClr val="accent3">
                    <a:lumMod val="75000"/>
                  </a:schemeClr>
                </a:solidFill>
              </a:rPr>
              <a:t> </a:t>
            </a:r>
            <a:r>
              <a:rPr lang="en-US" b="1" dirty="0" err="1" smtClean="0">
                <a:solidFill>
                  <a:schemeClr val="accent3">
                    <a:lumMod val="75000"/>
                  </a:schemeClr>
                </a:solidFill>
              </a:rPr>
              <a:t>cas</a:t>
            </a:r>
            <a:r>
              <a:rPr lang="en-US" b="1" dirty="0" smtClean="0">
                <a:solidFill>
                  <a:schemeClr val="accent3">
                    <a:lumMod val="75000"/>
                  </a:schemeClr>
                </a:solidFill>
              </a:rPr>
              <a:t>  et </a:t>
            </a:r>
            <a:r>
              <a:rPr lang="en-US" b="1" dirty="0" err="1" smtClean="0">
                <a:solidFill>
                  <a:schemeClr val="accent3">
                    <a:lumMod val="75000"/>
                  </a:schemeClr>
                </a:solidFill>
              </a:rPr>
              <a:t>une</a:t>
            </a:r>
            <a:r>
              <a:rPr lang="en-US" b="1" dirty="0" smtClean="0">
                <a:solidFill>
                  <a:schemeClr val="accent3">
                    <a:lumMod val="75000"/>
                  </a:schemeClr>
                </a:solidFill>
              </a:rPr>
              <a:t> </a:t>
            </a:r>
            <a:r>
              <a:rPr lang="en-US" b="1" dirty="0" err="1" smtClean="0">
                <a:solidFill>
                  <a:schemeClr val="accent3">
                    <a:lumMod val="75000"/>
                  </a:schemeClr>
                </a:solidFill>
              </a:rPr>
              <a:t>analyse</a:t>
            </a:r>
            <a:r>
              <a:rPr lang="en-US" b="1" dirty="0" smtClean="0">
                <a:solidFill>
                  <a:schemeClr val="accent3">
                    <a:lumMod val="75000"/>
                  </a:schemeClr>
                </a:solidFill>
              </a:rPr>
              <a:t> </a:t>
            </a:r>
            <a:r>
              <a:rPr lang="en-US" b="1" dirty="0" err="1" smtClean="0">
                <a:solidFill>
                  <a:schemeClr val="accent3">
                    <a:lumMod val="75000"/>
                  </a:schemeClr>
                </a:solidFill>
              </a:rPr>
              <a:t>approfondie</a:t>
            </a:r>
            <a:r>
              <a:rPr lang="en-US" b="1" dirty="0" smtClean="0">
                <a:solidFill>
                  <a:schemeClr val="accent3">
                    <a:lumMod val="75000"/>
                  </a:schemeClr>
                </a:solidFill>
              </a:rPr>
              <a:t> du </a:t>
            </a:r>
            <a:r>
              <a:rPr lang="en-US" b="1" dirty="0" err="1" smtClean="0">
                <a:solidFill>
                  <a:schemeClr val="accent3">
                    <a:lumMod val="75000"/>
                  </a:schemeClr>
                </a:solidFill>
              </a:rPr>
              <a:t>contexte</a:t>
            </a:r>
            <a:r>
              <a:rPr lang="en-US" b="1" dirty="0" smtClean="0">
                <a:solidFill>
                  <a:schemeClr val="accent3">
                    <a:lumMod val="75000"/>
                  </a:schemeClr>
                </a:solidFill>
              </a:rPr>
              <a:t> de </a:t>
            </a:r>
            <a:r>
              <a:rPr lang="en-US" b="1" dirty="0" err="1" smtClean="0">
                <a:solidFill>
                  <a:schemeClr val="accent3">
                    <a:lumMod val="75000"/>
                  </a:schemeClr>
                </a:solidFill>
              </a:rPr>
              <a:t>chaque</a:t>
            </a:r>
            <a:r>
              <a:rPr lang="en-US" b="1" dirty="0" smtClean="0">
                <a:solidFill>
                  <a:schemeClr val="accent3">
                    <a:lumMod val="75000"/>
                  </a:schemeClr>
                </a:solidFill>
              </a:rPr>
              <a:t> </a:t>
            </a:r>
            <a:r>
              <a:rPr lang="en-US" b="1" dirty="0" err="1" smtClean="0">
                <a:solidFill>
                  <a:schemeClr val="accent3">
                    <a:lumMod val="75000"/>
                  </a:schemeClr>
                </a:solidFill>
              </a:rPr>
              <a:t>territoire</a:t>
            </a:r>
            <a:r>
              <a:rPr lang="en-US" b="1" dirty="0" smtClean="0">
                <a:solidFill>
                  <a:schemeClr val="accent3">
                    <a:lumMod val="75000"/>
                  </a:schemeClr>
                </a:solidFill>
              </a:rPr>
              <a:t> </a:t>
            </a:r>
            <a:r>
              <a:rPr lang="en-US" i="1" dirty="0" smtClean="0">
                <a:solidFill>
                  <a:schemeClr val="accent3">
                    <a:lumMod val="75000"/>
                  </a:schemeClr>
                </a:solidFill>
              </a:rPr>
              <a:t>.” </a:t>
            </a:r>
            <a:endParaRPr lang="fr-FR" dirty="0" smtClean="0">
              <a:solidFill>
                <a:schemeClr val="accent3">
                  <a:lumMod val="75000"/>
                </a:schemeClr>
              </a:solidFill>
            </a:endParaRP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1015663"/>
          </a:xfrm>
          <a:prstGeom prst="rect">
            <a:avLst/>
          </a:prstGeom>
          <a:noFill/>
        </p:spPr>
        <p:txBody>
          <a:bodyPr wrap="square" rtlCol="0">
            <a:spAutoFit/>
          </a:bodyPr>
          <a:lstStyle/>
          <a:p>
            <a:r>
              <a:rPr lang="fr-FR" sz="2000" b="1" dirty="0" smtClean="0">
                <a:solidFill>
                  <a:schemeClr val="accent3">
                    <a:lumMod val="75000"/>
                  </a:schemeClr>
                </a:solidFill>
              </a:rPr>
              <a:t>… qui s’appuie sur des démarches conjointes  de recueil d’information basées sur l’échange, la confrontation d’idées, l’implication des acteurs: </a:t>
            </a:r>
            <a:endParaRPr lang="fr-FR"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1846659"/>
          </a:xfrm>
          <a:prstGeom prst="rect">
            <a:avLst/>
          </a:prstGeom>
          <a:noFill/>
        </p:spPr>
        <p:txBody>
          <a:bodyPr wrap="square" rtlCol="0">
            <a:spAutoFit/>
          </a:bodyPr>
          <a:lstStyle/>
          <a:p>
            <a:r>
              <a:rPr lang="en-US" sz="2400" b="1" dirty="0" smtClean="0">
                <a:solidFill>
                  <a:schemeClr val="accent3">
                    <a:lumMod val="75000"/>
                  </a:schemeClr>
                </a:solidFill>
              </a:rPr>
              <a:t>SWOT Analysis :</a:t>
            </a:r>
          </a:p>
          <a:p>
            <a:endParaRPr lang="en-US" sz="2400" b="1" i="1" dirty="0" smtClean="0">
              <a:solidFill>
                <a:schemeClr val="accent3">
                  <a:lumMod val="75000"/>
                </a:schemeClr>
              </a:solidFill>
            </a:endParaRPr>
          </a:p>
          <a:p>
            <a:r>
              <a:rPr lang="en-US" sz="2400" b="1" i="1" dirty="0" smtClean="0">
                <a:solidFill>
                  <a:schemeClr val="accent3">
                    <a:lumMod val="75000"/>
                  </a:schemeClr>
                </a:solidFill>
              </a:rPr>
              <a:t>Identification des points forts , des points </a:t>
            </a:r>
            <a:r>
              <a:rPr lang="en-US" sz="2400" b="1" i="1" dirty="0" err="1" smtClean="0">
                <a:solidFill>
                  <a:schemeClr val="accent3">
                    <a:lumMod val="75000"/>
                  </a:schemeClr>
                </a:solidFill>
              </a:rPr>
              <a:t>faibles</a:t>
            </a:r>
            <a:r>
              <a:rPr lang="en-US" sz="2400" b="1" i="1" dirty="0" smtClean="0">
                <a:solidFill>
                  <a:schemeClr val="accent3">
                    <a:lumMod val="75000"/>
                  </a:schemeClr>
                </a:solidFill>
              </a:rPr>
              <a:t> , des </a:t>
            </a:r>
            <a:r>
              <a:rPr lang="en-US" sz="2400" b="1" i="1" dirty="0" err="1" smtClean="0">
                <a:solidFill>
                  <a:schemeClr val="accent3">
                    <a:lumMod val="75000"/>
                  </a:schemeClr>
                </a:solidFill>
              </a:rPr>
              <a:t>opportunités</a:t>
            </a:r>
            <a:r>
              <a:rPr lang="en-US" sz="2400" b="1" i="1" dirty="0" smtClean="0">
                <a:solidFill>
                  <a:schemeClr val="accent3">
                    <a:lumMod val="75000"/>
                  </a:schemeClr>
                </a:solidFill>
              </a:rPr>
              <a:t>, des menaces</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1015663"/>
          </a:xfrm>
          <a:prstGeom prst="rect">
            <a:avLst/>
          </a:prstGeom>
          <a:noFill/>
        </p:spPr>
        <p:txBody>
          <a:bodyPr wrap="square" rtlCol="0">
            <a:spAutoFit/>
          </a:bodyPr>
          <a:lstStyle/>
          <a:p>
            <a:r>
              <a:rPr lang="fr-FR" sz="2000" b="1" dirty="0" smtClean="0">
                <a:solidFill>
                  <a:schemeClr val="accent3">
                    <a:lumMod val="75000"/>
                  </a:schemeClr>
                </a:solidFill>
              </a:rPr>
              <a:t>… qui s’appuie sur des démarches conjointes  de recueil d’information basées sur l’échange, la confrontation d’idées, l’implication des acteurs: </a:t>
            </a:r>
            <a:endParaRPr lang="fr-FR"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1231106"/>
          </a:xfrm>
          <a:prstGeom prst="rect">
            <a:avLst/>
          </a:prstGeom>
          <a:noFill/>
        </p:spPr>
        <p:txBody>
          <a:bodyPr wrap="square" rtlCol="0">
            <a:spAutoFit/>
          </a:bodyPr>
          <a:lstStyle/>
          <a:p>
            <a:r>
              <a:rPr lang="en-US" sz="2800" b="1" dirty="0" smtClean="0">
                <a:solidFill>
                  <a:schemeClr val="accent3">
                    <a:lumMod val="75000"/>
                  </a:schemeClr>
                </a:solidFill>
              </a:rPr>
              <a:t>Des </a:t>
            </a:r>
            <a:r>
              <a:rPr lang="en-US" sz="2800" b="1" dirty="0" err="1" smtClean="0">
                <a:solidFill>
                  <a:schemeClr val="accent3">
                    <a:lumMod val="75000"/>
                  </a:schemeClr>
                </a:solidFill>
              </a:rPr>
              <a:t>séminaires</a:t>
            </a:r>
            <a:r>
              <a:rPr lang="en-US" sz="2800" b="1" dirty="0" smtClean="0">
                <a:solidFill>
                  <a:schemeClr val="accent3">
                    <a:lumMod val="75000"/>
                  </a:schemeClr>
                </a:solidFill>
              </a:rPr>
              <a:t> et </a:t>
            </a:r>
            <a:r>
              <a:rPr lang="en-US" sz="2800" b="1" dirty="0" err="1" smtClean="0">
                <a:solidFill>
                  <a:schemeClr val="accent3">
                    <a:lumMod val="75000"/>
                  </a:schemeClr>
                </a:solidFill>
              </a:rPr>
              <a:t>groupes</a:t>
            </a:r>
            <a:r>
              <a:rPr lang="en-US" sz="2800" b="1" dirty="0" smtClean="0">
                <a:solidFill>
                  <a:schemeClr val="accent3">
                    <a:lumMod val="75000"/>
                  </a:schemeClr>
                </a:solidFill>
              </a:rPr>
              <a:t> de travail inter </a:t>
            </a:r>
            <a:r>
              <a:rPr lang="en-US" sz="2800" b="1" dirty="0" err="1" smtClean="0">
                <a:solidFill>
                  <a:schemeClr val="accent3">
                    <a:lumMod val="75000"/>
                  </a:schemeClr>
                </a:solidFill>
              </a:rPr>
              <a:t>projets</a:t>
            </a:r>
            <a:endParaRPr lang="en-US" sz="2800" b="1" i="1" dirty="0" smtClean="0">
              <a:solidFill>
                <a:schemeClr val="accent3">
                  <a:lumMod val="75000"/>
                </a:schemeClr>
              </a:solidFill>
            </a:endParaRP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1015663"/>
          </a:xfrm>
          <a:prstGeom prst="rect">
            <a:avLst/>
          </a:prstGeom>
          <a:noFill/>
        </p:spPr>
        <p:txBody>
          <a:bodyPr wrap="square" rtlCol="0">
            <a:spAutoFit/>
          </a:bodyPr>
          <a:lstStyle/>
          <a:p>
            <a:r>
              <a:rPr lang="fr-FR" sz="2000" b="1" dirty="0" smtClean="0">
                <a:solidFill>
                  <a:schemeClr val="accent3">
                    <a:lumMod val="75000"/>
                  </a:schemeClr>
                </a:solidFill>
              </a:rPr>
              <a:t>… qui s’appuie sur des démarches conjointes  de recueil d’information basées sur l’échange, la confrontation d’idées, l’implication des acteurs: </a:t>
            </a:r>
            <a:endParaRPr lang="fr-FR"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1661993"/>
          </a:xfrm>
          <a:prstGeom prst="rect">
            <a:avLst/>
          </a:prstGeom>
          <a:noFill/>
        </p:spPr>
        <p:txBody>
          <a:bodyPr wrap="square" rtlCol="0">
            <a:spAutoFit/>
          </a:bodyPr>
          <a:lstStyle/>
          <a:p>
            <a:r>
              <a:rPr lang="en-US" sz="2800" b="1" dirty="0" err="1" smtClean="0">
                <a:solidFill>
                  <a:schemeClr val="accent3">
                    <a:lumMod val="75000"/>
                  </a:schemeClr>
                </a:solidFill>
              </a:rPr>
              <a:t>Une</a:t>
            </a:r>
            <a:r>
              <a:rPr lang="en-US" sz="2800" b="1" dirty="0" smtClean="0">
                <a:solidFill>
                  <a:schemeClr val="accent3">
                    <a:lumMod val="75000"/>
                  </a:schemeClr>
                </a:solidFill>
              </a:rPr>
              <a:t> </a:t>
            </a:r>
            <a:r>
              <a:rPr lang="en-US" sz="2800" b="1" dirty="0" err="1" smtClean="0">
                <a:solidFill>
                  <a:schemeClr val="accent3">
                    <a:lumMod val="75000"/>
                  </a:schemeClr>
                </a:solidFill>
              </a:rPr>
              <a:t>analyse</a:t>
            </a:r>
            <a:r>
              <a:rPr lang="en-US" sz="2800" b="1" dirty="0" smtClean="0">
                <a:solidFill>
                  <a:schemeClr val="accent3">
                    <a:lumMod val="75000"/>
                  </a:schemeClr>
                </a:solidFill>
              </a:rPr>
              <a:t> des  </a:t>
            </a:r>
            <a:r>
              <a:rPr lang="en-US" sz="2800" b="1" dirty="0" err="1" smtClean="0">
                <a:solidFill>
                  <a:schemeClr val="accent3">
                    <a:lumMod val="75000"/>
                  </a:schemeClr>
                </a:solidFill>
              </a:rPr>
              <a:t>chaines</a:t>
            </a:r>
            <a:r>
              <a:rPr lang="en-US" sz="2800" b="1" dirty="0" smtClean="0">
                <a:solidFill>
                  <a:schemeClr val="accent3">
                    <a:lumMod val="75000"/>
                  </a:schemeClr>
                </a:solidFill>
              </a:rPr>
              <a:t> de </a:t>
            </a:r>
            <a:r>
              <a:rPr lang="en-US" sz="2800" b="1" dirty="0" err="1" smtClean="0">
                <a:solidFill>
                  <a:schemeClr val="accent3">
                    <a:lumMod val="75000"/>
                  </a:schemeClr>
                </a:solidFill>
              </a:rPr>
              <a:t>valeur</a:t>
            </a:r>
            <a:r>
              <a:rPr lang="en-US" sz="2800" b="1" dirty="0" smtClean="0">
                <a:solidFill>
                  <a:schemeClr val="accent3">
                    <a:lumMod val="75000"/>
                  </a:schemeClr>
                </a:solidFill>
              </a:rPr>
              <a:t>  </a:t>
            </a:r>
            <a:r>
              <a:rPr lang="en-US" sz="2800" b="1" dirty="0" err="1" smtClean="0">
                <a:solidFill>
                  <a:schemeClr val="accent3">
                    <a:lumMod val="75000"/>
                  </a:schemeClr>
                </a:solidFill>
              </a:rPr>
              <a:t>caprines</a:t>
            </a:r>
            <a:r>
              <a:rPr lang="en-US" sz="2800" b="1" dirty="0" smtClean="0">
                <a:solidFill>
                  <a:schemeClr val="accent3">
                    <a:lumMod val="75000"/>
                  </a:schemeClr>
                </a:solidFill>
              </a:rPr>
              <a:t> (Goat Value Chain) et des perspectives de </a:t>
            </a:r>
            <a:r>
              <a:rPr lang="en-US" sz="2800" b="1" dirty="0" err="1" smtClean="0">
                <a:solidFill>
                  <a:schemeClr val="accent3">
                    <a:lumMod val="75000"/>
                  </a:schemeClr>
                </a:solidFill>
              </a:rPr>
              <a:t>valorisation</a:t>
            </a:r>
            <a:r>
              <a:rPr lang="en-US" sz="2800" b="1" dirty="0" smtClean="0">
                <a:solidFill>
                  <a:schemeClr val="accent3">
                    <a:lumMod val="75000"/>
                  </a:schemeClr>
                </a:solidFill>
              </a:rPr>
              <a:t> </a:t>
            </a:r>
            <a:endParaRPr lang="en-US" sz="2800" b="1" i="1" dirty="0" smtClean="0">
              <a:solidFill>
                <a:schemeClr val="accent3">
                  <a:lumMod val="75000"/>
                </a:schemeClr>
              </a:solidFill>
            </a:endParaRP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707886"/>
          </a:xfrm>
          <a:prstGeom prst="rect">
            <a:avLst/>
          </a:prstGeom>
          <a:noFill/>
        </p:spPr>
        <p:txBody>
          <a:bodyPr wrap="square" rtlCol="0">
            <a:spAutoFit/>
          </a:bodyPr>
          <a:lstStyle/>
          <a:p>
            <a:r>
              <a:rPr lang="fr-FR" sz="2000" b="1" dirty="0" smtClean="0">
                <a:solidFill>
                  <a:schemeClr val="accent3">
                    <a:lumMod val="75000"/>
                  </a:schemeClr>
                </a:solidFill>
              </a:rPr>
              <a:t>… qui s’appuie sur un traitement précis de l’information pour le </a:t>
            </a:r>
            <a:r>
              <a:rPr lang="fr-FR" sz="2000" b="1" dirty="0" err="1" smtClean="0">
                <a:solidFill>
                  <a:schemeClr val="accent3">
                    <a:lumMod val="75000"/>
                  </a:schemeClr>
                </a:solidFill>
              </a:rPr>
              <a:t>polotage</a:t>
            </a:r>
            <a:r>
              <a:rPr lang="fr-FR" sz="2000" b="1" dirty="0" smtClean="0">
                <a:solidFill>
                  <a:schemeClr val="accent3">
                    <a:lumMod val="75000"/>
                  </a:schemeClr>
                </a:solidFill>
              </a:rPr>
              <a:t>, la gouvernance et l’évaluation des projets  </a:t>
            </a:r>
            <a:endParaRPr lang="fr-FR" dirty="0" smtClean="0">
              <a:solidFill>
                <a:schemeClr val="bg1"/>
              </a:solidFill>
            </a:endParaRPr>
          </a:p>
        </p:txBody>
      </p:sp>
      <p:pic>
        <p:nvPicPr>
          <p:cNvPr id="5" name="Image 4" descr="logo IFAD"/>
          <p:cNvPicPr/>
          <p:nvPr/>
        </p:nvPicPr>
        <p:blipFill>
          <a:blip r:embed="rId2" cstate="print"/>
          <a:srcRect/>
          <a:stretch>
            <a:fillRect/>
          </a:stretch>
        </p:blipFill>
        <p:spPr bwMode="auto">
          <a:xfrm>
            <a:off x="6372200" y="1052736"/>
            <a:ext cx="1352550" cy="838200"/>
          </a:xfrm>
          <a:prstGeom prst="rect">
            <a:avLst/>
          </a:prstGeom>
          <a:noFill/>
          <a:ln w="9525">
            <a:noFill/>
            <a:miter lim="800000"/>
            <a:headEnd/>
            <a:tailEnd/>
          </a:ln>
        </p:spPr>
      </p:pic>
      <p:sp>
        <p:nvSpPr>
          <p:cNvPr id="8" name="ZoneTexte 7"/>
          <p:cNvSpPr txBox="1"/>
          <p:nvPr/>
        </p:nvSpPr>
        <p:spPr>
          <a:xfrm>
            <a:off x="395536" y="2348880"/>
            <a:ext cx="6480720" cy="1354217"/>
          </a:xfrm>
          <a:prstGeom prst="rect">
            <a:avLst/>
          </a:prstGeom>
          <a:noFill/>
        </p:spPr>
        <p:txBody>
          <a:bodyPr wrap="square" rtlCol="0">
            <a:spAutoFit/>
          </a:bodyPr>
          <a:lstStyle/>
          <a:p>
            <a:r>
              <a:rPr lang="en-US" sz="3200" b="1" dirty="0" err="1" smtClean="0">
                <a:solidFill>
                  <a:schemeClr val="accent3">
                    <a:lumMod val="75000"/>
                  </a:schemeClr>
                </a:solidFill>
              </a:rPr>
              <a:t>Analyse</a:t>
            </a:r>
            <a:r>
              <a:rPr lang="en-US" sz="3200" b="1" dirty="0" smtClean="0">
                <a:solidFill>
                  <a:schemeClr val="accent3">
                    <a:lumMod val="75000"/>
                  </a:schemeClr>
                </a:solidFill>
              </a:rPr>
              <a:t> </a:t>
            </a:r>
            <a:r>
              <a:rPr lang="en-US" sz="3200" b="1" dirty="0" err="1" smtClean="0">
                <a:solidFill>
                  <a:schemeClr val="accent3">
                    <a:lumMod val="75000"/>
                  </a:schemeClr>
                </a:solidFill>
              </a:rPr>
              <a:t>coût</a:t>
            </a:r>
            <a:r>
              <a:rPr lang="en-US" sz="3200" b="1" dirty="0" smtClean="0">
                <a:solidFill>
                  <a:schemeClr val="accent3">
                    <a:lumMod val="75000"/>
                  </a:schemeClr>
                </a:solidFill>
              </a:rPr>
              <a:t> </a:t>
            </a:r>
            <a:r>
              <a:rPr lang="en-US" sz="3200" b="1" dirty="0" err="1" smtClean="0">
                <a:solidFill>
                  <a:schemeClr val="accent3">
                    <a:lumMod val="75000"/>
                  </a:schemeClr>
                </a:solidFill>
              </a:rPr>
              <a:t>bénéfice</a:t>
            </a:r>
            <a:r>
              <a:rPr lang="en-US" sz="3200" b="1" dirty="0" smtClean="0">
                <a:solidFill>
                  <a:schemeClr val="accent3">
                    <a:lumMod val="75000"/>
                  </a:schemeClr>
                </a:solidFill>
              </a:rPr>
              <a:t> de </a:t>
            </a:r>
            <a:r>
              <a:rPr lang="en-US" sz="3200" b="1" dirty="0" err="1" smtClean="0">
                <a:solidFill>
                  <a:schemeClr val="accent3">
                    <a:lumMod val="75000"/>
                  </a:schemeClr>
                </a:solidFill>
              </a:rPr>
              <a:t>chaque</a:t>
            </a:r>
            <a:r>
              <a:rPr lang="en-US" sz="3200" b="1" dirty="0" smtClean="0">
                <a:solidFill>
                  <a:schemeClr val="accent3">
                    <a:lumMod val="75000"/>
                  </a:schemeClr>
                </a:solidFill>
              </a:rPr>
              <a:t> </a:t>
            </a:r>
            <a:r>
              <a:rPr lang="en-US" sz="3200" b="1" dirty="0" err="1" smtClean="0">
                <a:solidFill>
                  <a:schemeClr val="accent3">
                    <a:lumMod val="75000"/>
                  </a:schemeClr>
                </a:solidFill>
              </a:rPr>
              <a:t>projet</a:t>
            </a:r>
            <a:r>
              <a:rPr lang="en-US" sz="3200" b="1" dirty="0" smtClean="0">
                <a:solidFill>
                  <a:schemeClr val="accent3">
                    <a:lumMod val="75000"/>
                  </a:schemeClr>
                </a:solidFill>
              </a:rPr>
              <a:t> et </a:t>
            </a:r>
            <a:r>
              <a:rPr lang="en-US" sz="3200" b="1" dirty="0" err="1" smtClean="0">
                <a:solidFill>
                  <a:schemeClr val="accent3">
                    <a:lumMod val="75000"/>
                  </a:schemeClr>
                </a:solidFill>
              </a:rPr>
              <a:t>prévisionnels</a:t>
            </a:r>
            <a:r>
              <a:rPr lang="en-US" sz="3200" b="1" dirty="0" smtClean="0">
                <a:solidFill>
                  <a:schemeClr val="accent3">
                    <a:lumMod val="75000"/>
                  </a:schemeClr>
                </a:solidFill>
              </a:rPr>
              <a:t> </a:t>
            </a:r>
            <a:r>
              <a:rPr lang="en-US" sz="3200" b="1" dirty="0" err="1" smtClean="0">
                <a:solidFill>
                  <a:schemeClr val="accent3">
                    <a:lumMod val="75000"/>
                  </a:schemeClr>
                </a:solidFill>
              </a:rPr>
              <a:t>d’impact</a:t>
            </a:r>
            <a:r>
              <a:rPr lang="en-US" sz="3200" b="1" dirty="0" smtClean="0">
                <a:solidFill>
                  <a:schemeClr val="accent3">
                    <a:lumMod val="75000"/>
                  </a:schemeClr>
                </a:solidFill>
              </a:rPr>
              <a:t> </a:t>
            </a:r>
            <a:endParaRPr lang="en-US" sz="3200" b="1" i="1" dirty="0" smtClean="0">
              <a:solidFill>
                <a:schemeClr val="accent3">
                  <a:lumMod val="75000"/>
                </a:schemeClr>
              </a:solidFill>
            </a:endParaRPr>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Résultats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179512" y="836712"/>
            <a:ext cx="6444207" cy="400110"/>
          </a:xfrm>
          <a:prstGeom prst="rect">
            <a:avLst/>
          </a:prstGeom>
          <a:noFill/>
        </p:spPr>
        <p:txBody>
          <a:bodyPr wrap="square" rtlCol="0">
            <a:spAutoFit/>
          </a:bodyPr>
          <a:lstStyle/>
          <a:p>
            <a:r>
              <a:rPr lang="fr-FR" sz="2000" b="1" dirty="0" smtClean="0">
                <a:solidFill>
                  <a:schemeClr val="accent3">
                    <a:lumMod val="75000"/>
                  </a:schemeClr>
                </a:solidFill>
              </a:rPr>
              <a:t>Des outils pour concevoir, piloter et évaluer des projets   </a:t>
            </a:r>
            <a:endParaRPr lang="fr-FR" dirty="0" smtClean="0">
              <a:solidFill>
                <a:schemeClr val="bg1"/>
              </a:solidFill>
            </a:endParaRPr>
          </a:p>
        </p:txBody>
      </p:sp>
      <p:sp>
        <p:nvSpPr>
          <p:cNvPr id="6" name="ZoneTexte 5"/>
          <p:cNvSpPr txBox="1"/>
          <p:nvPr/>
        </p:nvSpPr>
        <p:spPr>
          <a:xfrm>
            <a:off x="323528" y="1700808"/>
            <a:ext cx="6480720" cy="4801314"/>
          </a:xfrm>
          <a:prstGeom prst="rect">
            <a:avLst/>
          </a:prstGeom>
          <a:noFill/>
        </p:spPr>
        <p:txBody>
          <a:bodyPr wrap="square" rtlCol="0">
            <a:spAutoFit/>
          </a:bodyPr>
          <a:lstStyle/>
          <a:p>
            <a:r>
              <a:rPr lang="en-US" sz="3200" b="1" dirty="0" smtClean="0">
                <a:solidFill>
                  <a:schemeClr val="accent3">
                    <a:lumMod val="75000"/>
                  </a:schemeClr>
                </a:solidFill>
              </a:rPr>
              <a:t>-</a:t>
            </a:r>
            <a:r>
              <a:rPr lang="en-US" sz="2800" dirty="0" err="1" smtClean="0">
                <a:solidFill>
                  <a:schemeClr val="accent3">
                    <a:lumMod val="75000"/>
                  </a:schemeClr>
                </a:solidFill>
              </a:rPr>
              <a:t>Boîte</a:t>
            </a:r>
            <a:r>
              <a:rPr lang="en-US" sz="2800" dirty="0" smtClean="0">
                <a:solidFill>
                  <a:schemeClr val="accent3">
                    <a:lumMod val="75000"/>
                  </a:schemeClr>
                </a:solidFill>
              </a:rPr>
              <a:t> à </a:t>
            </a:r>
            <a:r>
              <a:rPr lang="en-US" sz="2800" dirty="0" err="1" smtClean="0">
                <a:solidFill>
                  <a:schemeClr val="accent3">
                    <a:lumMod val="75000"/>
                  </a:schemeClr>
                </a:solidFill>
              </a:rPr>
              <a:t>outil</a:t>
            </a:r>
            <a:r>
              <a:rPr lang="en-US" sz="2800" dirty="0" smtClean="0">
                <a:solidFill>
                  <a:schemeClr val="accent3">
                    <a:lumMod val="75000"/>
                  </a:schemeClr>
                </a:solidFill>
              </a:rPr>
              <a:t> </a:t>
            </a:r>
            <a:r>
              <a:rPr lang="en-US" sz="2800" b="1" dirty="0" smtClean="0">
                <a:solidFill>
                  <a:schemeClr val="accent3">
                    <a:lumMod val="75000"/>
                  </a:schemeClr>
                </a:solidFill>
              </a:rPr>
              <a:t>“goat value chain tool kit”</a:t>
            </a:r>
          </a:p>
          <a:p>
            <a:endParaRPr lang="en-US" sz="2800" b="1" dirty="0" smtClean="0">
              <a:solidFill>
                <a:schemeClr val="accent3">
                  <a:lumMod val="75000"/>
                </a:schemeClr>
              </a:solidFill>
            </a:endParaRPr>
          </a:p>
          <a:p>
            <a:pPr>
              <a:buFontTx/>
              <a:buChar char="-"/>
            </a:pPr>
            <a:r>
              <a:rPr lang="en-US" sz="2800" dirty="0" err="1" smtClean="0">
                <a:solidFill>
                  <a:schemeClr val="accent3">
                    <a:lumMod val="75000"/>
                  </a:schemeClr>
                </a:solidFill>
              </a:rPr>
              <a:t>Démarche</a:t>
            </a:r>
            <a:r>
              <a:rPr lang="en-US" sz="2800" dirty="0" smtClean="0">
                <a:solidFill>
                  <a:schemeClr val="accent3">
                    <a:lumMod val="75000"/>
                  </a:schemeClr>
                </a:solidFill>
              </a:rPr>
              <a:t> </a:t>
            </a:r>
            <a:r>
              <a:rPr lang="en-US" sz="2800" b="1" dirty="0" smtClean="0">
                <a:solidFill>
                  <a:schemeClr val="accent3">
                    <a:lumMod val="75000"/>
                  </a:schemeClr>
                </a:solidFill>
              </a:rPr>
              <a:t>“How to “ </a:t>
            </a:r>
            <a:r>
              <a:rPr lang="en-US" sz="2800" dirty="0" err="1" smtClean="0">
                <a:solidFill>
                  <a:schemeClr val="accent3">
                    <a:lumMod val="75000"/>
                  </a:schemeClr>
                </a:solidFill>
              </a:rPr>
              <a:t>mettre</a:t>
            </a:r>
            <a:r>
              <a:rPr lang="en-US" sz="2800" dirty="0" smtClean="0">
                <a:solidFill>
                  <a:schemeClr val="accent3">
                    <a:lumMod val="75000"/>
                  </a:schemeClr>
                </a:solidFill>
              </a:rPr>
              <a:t> en place un </a:t>
            </a:r>
            <a:r>
              <a:rPr lang="en-US" sz="2800" dirty="0" err="1" smtClean="0">
                <a:solidFill>
                  <a:schemeClr val="accent3">
                    <a:lumMod val="75000"/>
                  </a:schemeClr>
                </a:solidFill>
              </a:rPr>
              <a:t>projet</a:t>
            </a:r>
            <a:r>
              <a:rPr lang="en-US" sz="2800" dirty="0" smtClean="0">
                <a:solidFill>
                  <a:schemeClr val="accent3">
                    <a:lumMod val="75000"/>
                  </a:schemeClr>
                </a:solidFill>
              </a:rPr>
              <a:t> </a:t>
            </a:r>
          </a:p>
          <a:p>
            <a:pPr>
              <a:buFontTx/>
              <a:buChar char="-"/>
            </a:pPr>
            <a:endParaRPr lang="en-US" sz="2800" b="1" dirty="0" smtClean="0">
              <a:solidFill>
                <a:schemeClr val="accent3">
                  <a:lumMod val="75000"/>
                </a:schemeClr>
              </a:solidFill>
            </a:endParaRPr>
          </a:p>
          <a:p>
            <a:pPr>
              <a:buFontTx/>
              <a:buChar char="-"/>
            </a:pPr>
            <a:r>
              <a:rPr lang="en-US" sz="2800" dirty="0" smtClean="0">
                <a:solidFill>
                  <a:schemeClr val="accent3">
                    <a:lumMod val="75000"/>
                  </a:schemeClr>
                </a:solidFill>
              </a:rPr>
              <a:t> Des </a:t>
            </a:r>
            <a:r>
              <a:rPr lang="en-US" sz="2800" dirty="0" err="1" smtClean="0">
                <a:solidFill>
                  <a:schemeClr val="accent3">
                    <a:lumMod val="75000"/>
                  </a:schemeClr>
                </a:solidFill>
              </a:rPr>
              <a:t>références</a:t>
            </a:r>
            <a:r>
              <a:rPr lang="en-US" sz="2800" dirty="0" smtClean="0">
                <a:solidFill>
                  <a:schemeClr val="accent3">
                    <a:lumMod val="75000"/>
                  </a:schemeClr>
                </a:solidFill>
              </a:rPr>
              <a:t> et </a:t>
            </a:r>
            <a:r>
              <a:rPr lang="en-US" sz="2800" dirty="0" err="1" smtClean="0">
                <a:solidFill>
                  <a:schemeClr val="accent3">
                    <a:lumMod val="75000"/>
                  </a:schemeClr>
                </a:solidFill>
              </a:rPr>
              <a:t>une</a:t>
            </a:r>
            <a:r>
              <a:rPr lang="en-US" sz="2800" dirty="0" smtClean="0">
                <a:solidFill>
                  <a:schemeClr val="accent3">
                    <a:lumMod val="75000"/>
                  </a:schemeClr>
                </a:solidFill>
              </a:rPr>
              <a:t> </a:t>
            </a:r>
            <a:r>
              <a:rPr lang="en-US" sz="2800" dirty="0" err="1" smtClean="0">
                <a:solidFill>
                  <a:schemeClr val="accent3">
                    <a:lumMod val="75000"/>
                  </a:schemeClr>
                </a:solidFill>
              </a:rPr>
              <a:t>démarche</a:t>
            </a:r>
            <a:r>
              <a:rPr lang="en-US" sz="2800" dirty="0" smtClean="0">
                <a:solidFill>
                  <a:schemeClr val="accent3">
                    <a:lumMod val="75000"/>
                  </a:schemeClr>
                </a:solidFill>
              </a:rPr>
              <a:t> de </a:t>
            </a:r>
            <a:r>
              <a:rPr lang="en-US" sz="2800" dirty="0" err="1" smtClean="0">
                <a:solidFill>
                  <a:schemeClr val="accent3">
                    <a:lumMod val="75000"/>
                  </a:schemeClr>
                </a:solidFill>
              </a:rPr>
              <a:t>développement</a:t>
            </a:r>
            <a:r>
              <a:rPr lang="en-US" sz="2800" dirty="0" smtClean="0">
                <a:solidFill>
                  <a:schemeClr val="accent3">
                    <a:lumMod val="75000"/>
                  </a:schemeClr>
                </a:solidFill>
              </a:rPr>
              <a:t> </a:t>
            </a:r>
            <a:r>
              <a:rPr lang="en-US" sz="2800" b="1" dirty="0" smtClean="0">
                <a:solidFill>
                  <a:schemeClr val="accent3">
                    <a:lumMod val="75000"/>
                  </a:schemeClr>
                </a:solidFill>
              </a:rPr>
              <a:t>“business planning” </a:t>
            </a:r>
          </a:p>
          <a:p>
            <a:pPr>
              <a:buFontTx/>
              <a:buChar char="-"/>
            </a:pPr>
            <a:endParaRPr lang="en-US" sz="2800" b="1" dirty="0" smtClean="0">
              <a:solidFill>
                <a:schemeClr val="accent3">
                  <a:lumMod val="75000"/>
                </a:schemeClr>
              </a:solidFill>
            </a:endParaRPr>
          </a:p>
          <a:p>
            <a:pPr>
              <a:buFontTx/>
              <a:buChar char="-"/>
            </a:pPr>
            <a:r>
              <a:rPr lang="en-US" sz="2800" dirty="0" err="1" smtClean="0">
                <a:solidFill>
                  <a:schemeClr val="accent3">
                    <a:lumMod val="75000"/>
                  </a:schemeClr>
                </a:solidFill>
              </a:rPr>
              <a:t>Développer</a:t>
            </a:r>
            <a:r>
              <a:rPr lang="en-US" sz="2800" dirty="0" smtClean="0">
                <a:solidFill>
                  <a:schemeClr val="accent3">
                    <a:lumMod val="75000"/>
                  </a:schemeClr>
                </a:solidFill>
              </a:rPr>
              <a:t> des </a:t>
            </a:r>
            <a:r>
              <a:rPr lang="en-US" sz="2800" b="1" dirty="0" err="1" smtClean="0">
                <a:solidFill>
                  <a:schemeClr val="accent3">
                    <a:lumMod val="75000"/>
                  </a:schemeClr>
                </a:solidFill>
              </a:rPr>
              <a:t>modèles</a:t>
            </a:r>
            <a:r>
              <a:rPr lang="en-US" sz="2800" b="1" dirty="0" smtClean="0">
                <a:solidFill>
                  <a:schemeClr val="accent3">
                    <a:lumMod val="75000"/>
                  </a:schemeClr>
                </a:solidFill>
              </a:rPr>
              <a:t> de simulation</a:t>
            </a:r>
          </a:p>
          <a:p>
            <a:pPr>
              <a:buFontTx/>
              <a:buChar char="-"/>
            </a:pPr>
            <a:endParaRPr lang="en-US" sz="3200" b="1" dirty="0" smtClean="0">
              <a:solidFill>
                <a:schemeClr val="accent3">
                  <a:lumMod val="75000"/>
                </a:schemeClr>
              </a:solidFill>
            </a:endParaRP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Résultats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395536" y="1268760"/>
            <a:ext cx="6444207" cy="3970318"/>
          </a:xfrm>
          <a:prstGeom prst="rect">
            <a:avLst/>
          </a:prstGeom>
          <a:noFill/>
        </p:spPr>
        <p:txBody>
          <a:bodyPr wrap="square" rtlCol="0">
            <a:spAutoFit/>
          </a:bodyPr>
          <a:lstStyle/>
          <a:p>
            <a:r>
              <a:rPr lang="fr-FR" sz="2800" b="1" i="1" dirty="0" smtClean="0">
                <a:solidFill>
                  <a:schemeClr val="accent3">
                    <a:lumMod val="75000"/>
                  </a:schemeClr>
                </a:solidFill>
              </a:rPr>
              <a:t>« Partout où l’élevage caprin est une opportunité viable , investir dans ce secteur peut être profitable même avec des interventions de petite taille mais ciblées permettant à à de nombreux foyers ruraux de sortir de la pauvreté . </a:t>
            </a:r>
          </a:p>
          <a:p>
            <a:r>
              <a:rPr lang="fr-FR" sz="2800" b="1" i="1" dirty="0" smtClean="0">
                <a:solidFill>
                  <a:schemeClr val="accent3">
                    <a:lumMod val="75000"/>
                  </a:schemeClr>
                </a:solidFill>
              </a:rPr>
              <a:t>Avec des projets bien conçus et bien conduits, des retours sur investissements de plus de 40% ne sont pas rares » </a:t>
            </a:r>
            <a:endParaRPr lang="fr-FR" sz="2800" b="1" i="1" dirty="0">
              <a:solidFill>
                <a:schemeClr val="accent3">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179512" y="1052736"/>
            <a:ext cx="6444207" cy="2677656"/>
          </a:xfrm>
          <a:prstGeom prst="rect">
            <a:avLst/>
          </a:prstGeom>
          <a:noFill/>
        </p:spPr>
        <p:txBody>
          <a:bodyPr wrap="square" rtlCol="0">
            <a:spAutoFit/>
          </a:bodyPr>
          <a:lstStyle/>
          <a:p>
            <a:r>
              <a:rPr lang="fr-FR" sz="2800" b="1" i="1" dirty="0" smtClean="0">
                <a:solidFill>
                  <a:schemeClr val="accent3">
                    <a:lumMod val="75000"/>
                  </a:schemeClr>
                </a:solidFill>
              </a:rPr>
              <a:t>La généralisation des technologies de l’information permet de mobiliser des outils de méthodes des ressources d’information locales pour des secteurs jusque là hors du champ de l’intelligence économique  </a:t>
            </a:r>
            <a:endParaRPr lang="fr-FR" sz="2800" b="1" i="1" dirty="0">
              <a:solidFill>
                <a:schemeClr val="accent3">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0" y="908720"/>
            <a:ext cx="6444207" cy="2677656"/>
          </a:xfrm>
          <a:prstGeom prst="rect">
            <a:avLst/>
          </a:prstGeom>
          <a:noFill/>
        </p:spPr>
        <p:txBody>
          <a:bodyPr wrap="square" rtlCol="0">
            <a:spAutoFit/>
          </a:bodyPr>
          <a:lstStyle/>
          <a:p>
            <a:r>
              <a:rPr lang="fr-FR" sz="2800" b="1" i="1" dirty="0" smtClean="0">
                <a:solidFill>
                  <a:schemeClr val="accent3">
                    <a:lumMod val="75000"/>
                  </a:schemeClr>
                </a:solidFill>
              </a:rPr>
              <a:t>Des démarches d’intelligence économiques coordonnées de collecte, traitement et diffusion de l'information utiles aux acteurs économiques, en vue de leurs exploitation qui s’appliquent en dehors des enjeux concurrentiels globaux </a:t>
            </a:r>
            <a:endParaRPr lang="fr-FR" sz="2800" b="1" i="1" dirty="0">
              <a:solidFill>
                <a:schemeClr val="accent3">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bg1"/>
                </a:solidFill>
                <a:latin typeface="Arial" pitchFamily="34" charset="0"/>
                <a:cs typeface="Arial" pitchFamily="34" charset="0"/>
              </a:rPr>
              <a:t>Contexte </a:t>
            </a:r>
            <a:endParaRPr lang="fr-FR" sz="2800" b="1" dirty="0">
              <a:solidFill>
                <a:schemeClr val="bg1"/>
              </a:solidFill>
              <a:latin typeface="Arial" pitchFamily="34" charset="0"/>
              <a:cs typeface="Arial" pitchFamily="34" charset="0"/>
            </a:endParaRPr>
          </a:p>
        </p:txBody>
      </p:sp>
      <p:sp>
        <p:nvSpPr>
          <p:cNvPr id="3" name="ZoneTexte 2"/>
          <p:cNvSpPr txBox="1"/>
          <p:nvPr/>
        </p:nvSpPr>
        <p:spPr>
          <a:xfrm>
            <a:off x="395536" y="1052736"/>
            <a:ext cx="7029613" cy="3447098"/>
          </a:xfrm>
          <a:prstGeom prst="rect">
            <a:avLst/>
          </a:prstGeom>
          <a:noFill/>
        </p:spPr>
        <p:txBody>
          <a:bodyPr wrap="square" rtlCol="0">
            <a:spAutoFit/>
          </a:bodyPr>
          <a:lstStyle/>
          <a:p>
            <a:r>
              <a:rPr lang="fr-FR" sz="2000" dirty="0" smtClean="0">
                <a:solidFill>
                  <a:schemeClr val="bg1"/>
                </a:solidFill>
              </a:rPr>
              <a:t>Une prise en compte des défis planétaires par les institutions internationales </a:t>
            </a:r>
          </a:p>
          <a:p>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Les </a:t>
            </a:r>
            <a:r>
              <a:rPr lang="fr-FR" sz="2000" b="1" dirty="0" smtClean="0">
                <a:solidFill>
                  <a:schemeClr val="bg1"/>
                </a:solidFill>
              </a:rPr>
              <a:t>Objectifs de développement pour le Millénaire </a:t>
            </a:r>
            <a:r>
              <a:rPr lang="fr-FR" sz="2000" dirty="0" smtClean="0">
                <a:solidFill>
                  <a:schemeClr val="bg1"/>
                </a:solidFill>
              </a:rPr>
              <a:t>(MDG):</a:t>
            </a:r>
          </a:p>
          <a:p>
            <a:pPr>
              <a:buFontTx/>
              <a:buChar char="-"/>
            </a:pPr>
            <a:r>
              <a:rPr lang="fr-FR" sz="2000" dirty="0" smtClean="0">
                <a:solidFill>
                  <a:schemeClr val="bg1"/>
                </a:solidFill>
              </a:rPr>
              <a:t>Lutte contre la pauvreté </a:t>
            </a:r>
          </a:p>
          <a:p>
            <a:pPr>
              <a:buFontTx/>
              <a:buChar char="-"/>
            </a:pPr>
            <a:r>
              <a:rPr lang="fr-FR" sz="2000" dirty="0" smtClean="0">
                <a:solidFill>
                  <a:schemeClr val="bg1"/>
                </a:solidFill>
              </a:rPr>
              <a:t> Sécurité alimentaire </a:t>
            </a:r>
          </a:p>
          <a:p>
            <a:pPr>
              <a:buFontTx/>
              <a:buChar char="-"/>
            </a:pPr>
            <a:r>
              <a:rPr lang="fr-FR" sz="2000" dirty="0" smtClean="0">
                <a:solidFill>
                  <a:schemeClr val="bg1"/>
                </a:solidFill>
              </a:rPr>
              <a:t>Egalité des genres  et promotion de la condition féminine</a:t>
            </a:r>
          </a:p>
          <a:p>
            <a:pPr>
              <a:buFontTx/>
              <a:buChar char="-"/>
            </a:pPr>
            <a:r>
              <a:rPr lang="fr-FR" sz="2000" dirty="0" smtClean="0">
                <a:solidFill>
                  <a:schemeClr val="bg1"/>
                </a:solidFill>
              </a:rPr>
              <a:t>Protection </a:t>
            </a:r>
            <a:r>
              <a:rPr lang="fr-FR" sz="2000" dirty="0" smtClean="0">
                <a:solidFill>
                  <a:schemeClr val="bg1"/>
                </a:solidFill>
              </a:rPr>
              <a:t>de L’environnement et des ressources  (renouvelables et ressources en eau) ; </a:t>
            </a:r>
            <a:r>
              <a:rPr lang="fr-FR" sz="2000" dirty="0" smtClean="0">
                <a:solidFill>
                  <a:schemeClr val="bg1"/>
                </a:solidFill>
              </a:rPr>
              <a:t>changement </a:t>
            </a:r>
            <a:r>
              <a:rPr lang="fr-FR" sz="2000" dirty="0" smtClean="0">
                <a:solidFill>
                  <a:schemeClr val="bg1"/>
                </a:solidFill>
              </a:rPr>
              <a:t>climatique</a:t>
            </a:r>
          </a:p>
          <a:p>
            <a:pPr>
              <a:buFontTx/>
              <a:buChar char="-"/>
            </a:pPr>
            <a:endParaRPr lang="fr-FR" dirty="0" smtClean="0">
              <a:solidFill>
                <a:schemeClr val="bg1"/>
              </a:solidFill>
            </a:endParaRPr>
          </a:p>
        </p:txBody>
      </p:sp>
      <p:sp>
        <p:nvSpPr>
          <p:cNvPr id="6" name="Espace réservé du numéro de diapositive 3"/>
          <p:cNvSpPr txBox="1">
            <a:spLocks/>
          </p:cNvSpPr>
          <p:nvPr/>
        </p:nvSpPr>
        <p:spPr>
          <a:xfrm>
            <a:off x="7884367"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2</a:t>
            </a:fld>
            <a:endParaRPr lang="fr-BE" sz="1600" dirty="0">
              <a:solidFill>
                <a:schemeClr val="bg1"/>
              </a:solidFill>
              <a:latin typeface="Arial" pitchFamily="34" charset="0"/>
              <a:cs typeface="Arial" pitchFamily="34" charset="0"/>
            </a:endParaRPr>
          </a:p>
        </p:txBody>
      </p:sp>
      <p:sp>
        <p:nvSpPr>
          <p:cNvPr id="8" name="Flèche vers le bas 7"/>
          <p:cNvSpPr/>
          <p:nvPr/>
        </p:nvSpPr>
        <p:spPr>
          <a:xfrm>
            <a:off x="3779912" y="1772816"/>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331137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179512" y="1052736"/>
            <a:ext cx="6444207" cy="1815882"/>
          </a:xfrm>
          <a:prstGeom prst="rect">
            <a:avLst/>
          </a:prstGeom>
          <a:noFill/>
        </p:spPr>
        <p:txBody>
          <a:bodyPr wrap="square" rtlCol="0">
            <a:spAutoFit/>
          </a:bodyPr>
          <a:lstStyle/>
          <a:p>
            <a:r>
              <a:rPr lang="fr-FR" sz="2800" b="1" i="1" dirty="0" smtClean="0">
                <a:solidFill>
                  <a:schemeClr val="accent3">
                    <a:lumMod val="75000"/>
                  </a:schemeClr>
                </a:solidFill>
              </a:rPr>
              <a:t>Des démarches d’intelligence économiques mobilisables pour répondre à des enjeux stratégiques  pour le développement territorial </a:t>
            </a:r>
            <a:endParaRPr lang="fr-FR" sz="2800" b="1" i="1" dirty="0">
              <a:solidFill>
                <a:schemeClr val="accent3">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pic>
        <p:nvPicPr>
          <p:cNvPr id="7" name="Image 6" descr="BRESIL2018.JPG"/>
          <p:cNvPicPr>
            <a:picLocks noChangeAspect="1"/>
          </p:cNvPicPr>
          <p:nvPr/>
        </p:nvPicPr>
        <p:blipFill>
          <a:blip r:embed="rId2" cstate="print"/>
          <a:stretch>
            <a:fillRect/>
          </a:stretch>
        </p:blipFill>
        <p:spPr>
          <a:xfrm>
            <a:off x="2267744" y="908720"/>
            <a:ext cx="3435846" cy="46805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pic>
        <p:nvPicPr>
          <p:cNvPr id="4" name="Image 3" descr="Inde07022012 235.jpg"/>
          <p:cNvPicPr>
            <a:picLocks noChangeAspect="1"/>
          </p:cNvPicPr>
          <p:nvPr/>
        </p:nvPicPr>
        <p:blipFill>
          <a:blip r:embed="rId2" cstate="print"/>
          <a:stretch>
            <a:fillRect/>
          </a:stretch>
        </p:blipFill>
        <p:spPr>
          <a:xfrm>
            <a:off x="4644008" y="764704"/>
            <a:ext cx="3141566" cy="4581128"/>
          </a:xfrm>
          <a:prstGeom prst="rect">
            <a:avLst/>
          </a:prstGeom>
        </p:spPr>
      </p:pic>
      <p:pic>
        <p:nvPicPr>
          <p:cNvPr id="5" name="Image 4" descr="Inde07022012 228.jpg"/>
          <p:cNvPicPr>
            <a:picLocks noChangeAspect="1"/>
          </p:cNvPicPr>
          <p:nvPr/>
        </p:nvPicPr>
        <p:blipFill>
          <a:blip r:embed="rId3" cstate="print"/>
          <a:stretch>
            <a:fillRect/>
          </a:stretch>
        </p:blipFill>
        <p:spPr>
          <a:xfrm>
            <a:off x="755576" y="836712"/>
            <a:ext cx="3456384" cy="4608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pic>
        <p:nvPicPr>
          <p:cNvPr id="3" name="Image 2" descr="Inde07022012 187.jpg"/>
          <p:cNvPicPr>
            <a:picLocks noChangeAspect="1"/>
          </p:cNvPicPr>
          <p:nvPr/>
        </p:nvPicPr>
        <p:blipFill>
          <a:blip r:embed="rId2" cstate="print"/>
          <a:stretch>
            <a:fillRect/>
          </a:stretch>
        </p:blipFill>
        <p:spPr>
          <a:xfrm>
            <a:off x="899592" y="1124744"/>
            <a:ext cx="2886075" cy="1914525"/>
          </a:xfrm>
          <a:prstGeom prst="rect">
            <a:avLst/>
          </a:prstGeom>
        </p:spPr>
      </p:pic>
      <p:pic>
        <p:nvPicPr>
          <p:cNvPr id="4" name="Image 3" descr="NEPAL20130207_074902.jpg"/>
          <p:cNvPicPr>
            <a:picLocks noChangeAspect="1"/>
          </p:cNvPicPr>
          <p:nvPr/>
        </p:nvPicPr>
        <p:blipFill>
          <a:blip r:embed="rId3" cstate="print"/>
          <a:stretch>
            <a:fillRect/>
          </a:stretch>
        </p:blipFill>
        <p:spPr>
          <a:xfrm>
            <a:off x="4932040" y="404664"/>
            <a:ext cx="2628900" cy="1962150"/>
          </a:xfrm>
          <a:prstGeom prst="rect">
            <a:avLst/>
          </a:prstGeom>
        </p:spPr>
      </p:pic>
      <p:pic>
        <p:nvPicPr>
          <p:cNvPr id="5" name="Image 4" descr="Nepal_20130213 (44).jpg"/>
          <p:cNvPicPr>
            <a:picLocks noChangeAspect="1"/>
          </p:cNvPicPr>
          <p:nvPr/>
        </p:nvPicPr>
        <p:blipFill>
          <a:blip r:embed="rId4" cstate="print"/>
          <a:stretch>
            <a:fillRect/>
          </a:stretch>
        </p:blipFill>
        <p:spPr>
          <a:xfrm>
            <a:off x="755576" y="3212976"/>
            <a:ext cx="2419350" cy="1809750"/>
          </a:xfrm>
          <a:prstGeom prst="rect">
            <a:avLst/>
          </a:prstGeom>
        </p:spPr>
      </p:pic>
      <p:pic>
        <p:nvPicPr>
          <p:cNvPr id="6" name="Image 5" descr="Nepal_022013 1157.jpg"/>
          <p:cNvPicPr>
            <a:picLocks noChangeAspect="1"/>
          </p:cNvPicPr>
          <p:nvPr/>
        </p:nvPicPr>
        <p:blipFill>
          <a:blip r:embed="rId5" cstate="print"/>
          <a:stretch>
            <a:fillRect/>
          </a:stretch>
        </p:blipFill>
        <p:spPr>
          <a:xfrm>
            <a:off x="4499992" y="3068960"/>
            <a:ext cx="3696300" cy="28376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pic>
        <p:nvPicPr>
          <p:cNvPr id="3" name="Image 2" descr="DSC_0123.jpg"/>
          <p:cNvPicPr>
            <a:picLocks noChangeAspect="1"/>
          </p:cNvPicPr>
          <p:nvPr/>
        </p:nvPicPr>
        <p:blipFill>
          <a:blip r:embed="rId2" cstate="print"/>
          <a:stretch>
            <a:fillRect/>
          </a:stretch>
        </p:blipFill>
        <p:spPr>
          <a:xfrm>
            <a:off x="4602165" y="332656"/>
            <a:ext cx="4210270" cy="2808312"/>
          </a:xfrm>
          <a:prstGeom prst="rect">
            <a:avLst/>
          </a:prstGeom>
        </p:spPr>
      </p:pic>
      <p:pic>
        <p:nvPicPr>
          <p:cNvPr id="4" name="Image 3" descr="DSC_0077.jpg"/>
          <p:cNvPicPr>
            <a:picLocks noChangeAspect="1"/>
          </p:cNvPicPr>
          <p:nvPr/>
        </p:nvPicPr>
        <p:blipFill>
          <a:blip r:embed="rId3" cstate="print"/>
          <a:stretch>
            <a:fillRect/>
          </a:stretch>
        </p:blipFill>
        <p:spPr>
          <a:xfrm>
            <a:off x="251520" y="1772816"/>
            <a:ext cx="3942628" cy="2846115"/>
          </a:xfrm>
          <a:prstGeom prst="rect">
            <a:avLst/>
          </a:prstGeom>
        </p:spPr>
      </p:pic>
      <p:pic>
        <p:nvPicPr>
          <p:cNvPr id="5" name="Image 4" descr="20121127_155722.jpg"/>
          <p:cNvPicPr>
            <a:picLocks noChangeAspect="1"/>
          </p:cNvPicPr>
          <p:nvPr/>
        </p:nvPicPr>
        <p:blipFill>
          <a:blip r:embed="rId4" cstate="print"/>
          <a:stretch>
            <a:fillRect/>
          </a:stretch>
        </p:blipFill>
        <p:spPr>
          <a:xfrm>
            <a:off x="5076056" y="3645024"/>
            <a:ext cx="2476500" cy="18478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Discussion/Conclusion  </a:t>
            </a:r>
            <a:endParaRPr lang="fr-FR" sz="2800" b="1" dirty="0">
              <a:solidFill>
                <a:schemeClr val="accent3">
                  <a:lumMod val="75000"/>
                </a:schemeClr>
              </a:solidFill>
              <a:latin typeface="Arial" pitchFamily="34" charset="0"/>
              <a:cs typeface="Arial" pitchFamily="34" charset="0"/>
            </a:endParaRPr>
          </a:p>
        </p:txBody>
      </p:sp>
      <p:sp>
        <p:nvSpPr>
          <p:cNvPr id="4" name="ZoneTexte 3"/>
          <p:cNvSpPr txBox="1"/>
          <p:nvPr/>
        </p:nvSpPr>
        <p:spPr>
          <a:xfrm>
            <a:off x="179512" y="1052736"/>
            <a:ext cx="6444207" cy="1384995"/>
          </a:xfrm>
          <a:prstGeom prst="rect">
            <a:avLst/>
          </a:prstGeom>
          <a:noFill/>
        </p:spPr>
        <p:txBody>
          <a:bodyPr wrap="square" rtlCol="0">
            <a:spAutoFit/>
          </a:bodyPr>
          <a:lstStyle/>
          <a:p>
            <a:r>
              <a:rPr lang="fr-FR" sz="2800" b="1" i="1" dirty="0" smtClean="0">
                <a:solidFill>
                  <a:schemeClr val="accent3">
                    <a:lumMod val="75000"/>
                  </a:schemeClr>
                </a:solidFill>
              </a:rPr>
              <a:t>Savoir locaux</a:t>
            </a:r>
          </a:p>
          <a:p>
            <a:r>
              <a:rPr lang="fr-FR" sz="2800" b="1" i="1" dirty="0" smtClean="0">
                <a:solidFill>
                  <a:schemeClr val="accent3">
                    <a:lumMod val="75000"/>
                  </a:schemeClr>
                </a:solidFill>
              </a:rPr>
              <a:t>Formation des acteurs </a:t>
            </a:r>
          </a:p>
          <a:p>
            <a:r>
              <a:rPr lang="fr-FR" sz="2800" b="1" i="1" dirty="0" smtClean="0">
                <a:solidFill>
                  <a:schemeClr val="accent3">
                    <a:lumMod val="75000"/>
                  </a:schemeClr>
                </a:solidFill>
              </a:rPr>
              <a:t>Confrontation et échanges </a:t>
            </a:r>
            <a:endParaRPr lang="fr-FR" sz="2800" b="1" i="1" dirty="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bg1"/>
                </a:solidFill>
                <a:latin typeface="Arial" pitchFamily="34" charset="0"/>
                <a:cs typeface="Arial" pitchFamily="34" charset="0"/>
              </a:rPr>
              <a:t>Contexte </a:t>
            </a:r>
            <a:endParaRPr lang="fr-FR" sz="2800" b="1" dirty="0">
              <a:solidFill>
                <a:schemeClr val="bg1"/>
              </a:solidFill>
              <a:latin typeface="Arial" pitchFamily="34" charset="0"/>
              <a:cs typeface="Arial" pitchFamily="34" charset="0"/>
            </a:endParaRPr>
          </a:p>
        </p:txBody>
      </p:sp>
      <p:sp>
        <p:nvSpPr>
          <p:cNvPr id="3" name="ZoneTexte 2"/>
          <p:cNvSpPr txBox="1"/>
          <p:nvPr/>
        </p:nvSpPr>
        <p:spPr>
          <a:xfrm>
            <a:off x="395536" y="1052736"/>
            <a:ext cx="7029613" cy="4062651"/>
          </a:xfrm>
          <a:prstGeom prst="rect">
            <a:avLst/>
          </a:prstGeom>
          <a:noFill/>
        </p:spPr>
        <p:txBody>
          <a:bodyPr wrap="square" rtlCol="0">
            <a:spAutoFit/>
          </a:bodyPr>
          <a:lstStyle/>
          <a:p>
            <a:r>
              <a:rPr lang="fr-FR" sz="2000" dirty="0" smtClean="0">
                <a:solidFill>
                  <a:schemeClr val="bg1"/>
                </a:solidFill>
              </a:rPr>
              <a:t>Une prise en compte des défis planétaires par les institutions internationales </a:t>
            </a:r>
          </a:p>
          <a:p>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800 millions de personnes au dessous du seuil de pauvreté</a:t>
            </a:r>
          </a:p>
          <a:p>
            <a:r>
              <a:rPr lang="fr-FR" sz="2000" dirty="0" smtClean="0">
                <a:solidFill>
                  <a:schemeClr val="bg1"/>
                </a:solidFill>
              </a:rPr>
              <a:t>désertification  </a:t>
            </a:r>
          </a:p>
          <a:p>
            <a:r>
              <a:rPr lang="fr-FR" sz="2000" dirty="0" smtClean="0">
                <a:solidFill>
                  <a:schemeClr val="bg1"/>
                </a:solidFill>
              </a:rPr>
              <a:t>Concentration de population dans des mégapoles</a:t>
            </a:r>
          </a:p>
          <a:p>
            <a:r>
              <a:rPr lang="fr-FR" sz="2000" dirty="0" smtClean="0">
                <a:solidFill>
                  <a:schemeClr val="bg1"/>
                </a:solidFill>
              </a:rPr>
              <a:t>Exode rural, émigration incontrôlée, appropriation à grande échelle des ressources foncières agricoles et développement de l’agro –industrie </a:t>
            </a:r>
          </a:p>
          <a:p>
            <a:r>
              <a:rPr lang="fr-FR" sz="2000" dirty="0" smtClean="0">
                <a:solidFill>
                  <a:schemeClr val="bg1"/>
                </a:solidFill>
              </a:rPr>
              <a:t>Augmentation de la demande alimentaire  en particulier en produits animaux </a:t>
            </a:r>
          </a:p>
          <a:p>
            <a:pPr>
              <a:buFontTx/>
              <a:buChar char="-"/>
            </a:pPr>
            <a:endParaRPr lang="fr-FR" dirty="0" smtClean="0">
              <a:solidFill>
                <a:schemeClr val="bg1"/>
              </a:solidFill>
            </a:endParaRPr>
          </a:p>
        </p:txBody>
      </p:sp>
      <p:sp>
        <p:nvSpPr>
          <p:cNvPr id="6" name="Espace réservé du numéro de diapositive 3"/>
          <p:cNvSpPr txBox="1">
            <a:spLocks/>
          </p:cNvSpPr>
          <p:nvPr/>
        </p:nvSpPr>
        <p:spPr>
          <a:xfrm>
            <a:off x="7884367"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3</a:t>
            </a:fld>
            <a:endParaRPr lang="fr-BE" sz="1600" dirty="0">
              <a:solidFill>
                <a:schemeClr val="bg1"/>
              </a:solidFill>
              <a:latin typeface="Arial" pitchFamily="34" charset="0"/>
              <a:cs typeface="Arial" pitchFamily="34" charset="0"/>
            </a:endParaRPr>
          </a:p>
        </p:txBody>
      </p:sp>
      <p:sp>
        <p:nvSpPr>
          <p:cNvPr id="8" name="Flèche vers le bas 7"/>
          <p:cNvSpPr/>
          <p:nvPr/>
        </p:nvSpPr>
        <p:spPr>
          <a:xfrm>
            <a:off x="3779912" y="1772816"/>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331137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bg1"/>
                </a:solidFill>
                <a:latin typeface="Arial" pitchFamily="34" charset="0"/>
                <a:cs typeface="Arial" pitchFamily="34" charset="0"/>
              </a:rPr>
              <a:t>Contexte </a:t>
            </a:r>
            <a:endParaRPr lang="fr-FR" sz="2800" b="1" dirty="0">
              <a:solidFill>
                <a:schemeClr val="bg1"/>
              </a:solidFill>
              <a:latin typeface="Arial" pitchFamily="34" charset="0"/>
              <a:cs typeface="Arial" pitchFamily="34" charset="0"/>
            </a:endParaRPr>
          </a:p>
        </p:txBody>
      </p:sp>
      <p:sp>
        <p:nvSpPr>
          <p:cNvPr id="3" name="ZoneTexte 2"/>
          <p:cNvSpPr txBox="1"/>
          <p:nvPr/>
        </p:nvSpPr>
        <p:spPr>
          <a:xfrm>
            <a:off x="395536" y="1052736"/>
            <a:ext cx="7029613" cy="3447098"/>
          </a:xfrm>
          <a:prstGeom prst="rect">
            <a:avLst/>
          </a:prstGeom>
          <a:noFill/>
        </p:spPr>
        <p:txBody>
          <a:bodyPr wrap="square" rtlCol="0">
            <a:spAutoFit/>
          </a:bodyPr>
          <a:lstStyle/>
          <a:p>
            <a:r>
              <a:rPr lang="fr-FR" sz="2000" dirty="0" smtClean="0">
                <a:solidFill>
                  <a:schemeClr val="bg1"/>
                </a:solidFill>
              </a:rPr>
              <a:t>Vers une remise en cause des paradigmes qui fondent notre modèle de développement  du progrès </a:t>
            </a:r>
            <a:r>
              <a:rPr lang="fr-FR" sz="2000" dirty="0" smtClean="0">
                <a:solidFill>
                  <a:schemeClr val="bg1"/>
                </a:solidFill>
              </a:rPr>
              <a:t>technique</a:t>
            </a:r>
            <a:endParaRPr lang="fr-FR" sz="2000" dirty="0" smtClean="0">
              <a:solidFill>
                <a:schemeClr val="bg1"/>
              </a:solidFill>
            </a:endParaRPr>
          </a:p>
          <a:p>
            <a:endParaRPr lang="fr-FR" sz="2000" dirty="0" smtClean="0">
              <a:solidFill>
                <a:schemeClr val="bg1"/>
              </a:solidFill>
            </a:endParaRPr>
          </a:p>
          <a:p>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Pour un développement basé sur l’utilisation des ressources naturelles </a:t>
            </a:r>
          </a:p>
          <a:p>
            <a:r>
              <a:rPr lang="fr-FR" sz="2000" dirty="0" smtClean="0">
                <a:solidFill>
                  <a:schemeClr val="bg1"/>
                </a:solidFill>
              </a:rPr>
              <a:t>Qui favorise le progrès social, la promotion de l’individu, les savoirs – faire locaux </a:t>
            </a:r>
          </a:p>
          <a:p>
            <a:r>
              <a:rPr lang="fr-FR" sz="2000" dirty="0" smtClean="0">
                <a:solidFill>
                  <a:schemeClr val="bg1"/>
                </a:solidFill>
              </a:rPr>
              <a:t>La  mise en avant des territoires  face à la globalisation </a:t>
            </a:r>
          </a:p>
          <a:p>
            <a:pPr>
              <a:buFontTx/>
              <a:buChar char="-"/>
            </a:pPr>
            <a:endParaRPr lang="fr-FR" dirty="0" smtClean="0">
              <a:solidFill>
                <a:schemeClr val="bg1"/>
              </a:solidFill>
            </a:endParaRPr>
          </a:p>
        </p:txBody>
      </p:sp>
      <p:sp>
        <p:nvSpPr>
          <p:cNvPr id="6" name="Espace réservé du numéro de diapositive 3"/>
          <p:cNvSpPr txBox="1">
            <a:spLocks/>
          </p:cNvSpPr>
          <p:nvPr/>
        </p:nvSpPr>
        <p:spPr>
          <a:xfrm>
            <a:off x="7884367"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4</a:t>
            </a:fld>
            <a:endParaRPr lang="fr-BE" sz="1600" dirty="0">
              <a:solidFill>
                <a:schemeClr val="bg1"/>
              </a:solidFill>
              <a:latin typeface="Arial" pitchFamily="34" charset="0"/>
              <a:cs typeface="Arial" pitchFamily="34" charset="0"/>
            </a:endParaRPr>
          </a:p>
        </p:txBody>
      </p:sp>
      <p:sp>
        <p:nvSpPr>
          <p:cNvPr id="8" name="Flèche vers le bas 7"/>
          <p:cNvSpPr/>
          <p:nvPr/>
        </p:nvSpPr>
        <p:spPr>
          <a:xfrm>
            <a:off x="3779912" y="1772816"/>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3707904" y="4221088"/>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71600" y="5085184"/>
            <a:ext cx="5688632" cy="646331"/>
          </a:xfrm>
          <a:prstGeom prst="rect">
            <a:avLst/>
          </a:prstGeom>
        </p:spPr>
        <p:txBody>
          <a:bodyPr wrap="square">
            <a:spAutoFit/>
          </a:bodyPr>
          <a:lstStyle/>
          <a:p>
            <a:r>
              <a:rPr lang="fr-FR" dirty="0" smtClean="0">
                <a:solidFill>
                  <a:schemeClr val="bg1"/>
                </a:solidFill>
              </a:rPr>
              <a:t>Vers des systèmes techniques intensifs en travail qualifié</a:t>
            </a:r>
          </a:p>
          <a:p>
            <a:r>
              <a:rPr lang="fr-FR" dirty="0" smtClean="0">
                <a:solidFill>
                  <a:schemeClr val="bg1"/>
                </a:solidFill>
              </a:rPr>
              <a:t>Vers l’agro </a:t>
            </a:r>
            <a:r>
              <a:rPr lang="fr-FR" dirty="0" smtClean="0">
                <a:solidFill>
                  <a:schemeClr val="bg1"/>
                </a:solidFill>
              </a:rPr>
              <a:t>écologie   </a:t>
            </a:r>
            <a:endParaRPr lang="fr-FR" dirty="0" smtClean="0">
              <a:solidFill>
                <a:schemeClr val="bg1"/>
              </a:solidFill>
            </a:endParaRPr>
          </a:p>
        </p:txBody>
      </p:sp>
    </p:spTree>
    <p:extLst>
      <p:ext uri="{BB962C8B-B14F-4D97-AF65-F5344CB8AC3E}">
        <p14:creationId xmlns:p14="http://schemas.microsoft.com/office/powerpoint/2010/main" xmlns="" val="133113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bg1"/>
                </a:solidFill>
                <a:latin typeface="Arial" pitchFamily="34" charset="0"/>
                <a:cs typeface="Arial" pitchFamily="34" charset="0"/>
              </a:rPr>
              <a:t>Contexte </a:t>
            </a:r>
            <a:endParaRPr lang="fr-FR" sz="2800" b="1" dirty="0">
              <a:solidFill>
                <a:schemeClr val="bg1"/>
              </a:solidFill>
              <a:latin typeface="Arial" pitchFamily="34" charset="0"/>
              <a:cs typeface="Arial" pitchFamily="34" charset="0"/>
            </a:endParaRPr>
          </a:p>
        </p:txBody>
      </p:sp>
      <p:sp>
        <p:nvSpPr>
          <p:cNvPr id="3" name="ZoneTexte 2"/>
          <p:cNvSpPr txBox="1"/>
          <p:nvPr/>
        </p:nvSpPr>
        <p:spPr>
          <a:xfrm>
            <a:off x="395536" y="1052736"/>
            <a:ext cx="7029613" cy="3447098"/>
          </a:xfrm>
          <a:prstGeom prst="rect">
            <a:avLst/>
          </a:prstGeom>
          <a:noFill/>
        </p:spPr>
        <p:txBody>
          <a:bodyPr wrap="square" rtlCol="0">
            <a:spAutoFit/>
          </a:bodyPr>
          <a:lstStyle/>
          <a:p>
            <a:r>
              <a:rPr lang="fr-FR" sz="2000" dirty="0" smtClean="0">
                <a:solidFill>
                  <a:schemeClr val="bg1"/>
                </a:solidFill>
              </a:rPr>
              <a:t>Vers une remise en cause des paradigmes qui fondent notre modèle de développement  du progrès technique et </a:t>
            </a:r>
          </a:p>
          <a:p>
            <a:endParaRPr lang="fr-FR" sz="2000" dirty="0" smtClean="0">
              <a:solidFill>
                <a:schemeClr val="bg1"/>
              </a:solidFill>
            </a:endParaRPr>
          </a:p>
          <a:p>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Pour un développement basé sur l’utilisation des ressources naturelles </a:t>
            </a:r>
          </a:p>
          <a:p>
            <a:r>
              <a:rPr lang="fr-FR" sz="2000" dirty="0" smtClean="0">
                <a:solidFill>
                  <a:schemeClr val="bg1"/>
                </a:solidFill>
              </a:rPr>
              <a:t>Qui favorise le progrès social, la promotion de l’individu, les savoirs – faire locaux </a:t>
            </a:r>
          </a:p>
          <a:p>
            <a:r>
              <a:rPr lang="fr-FR" sz="2000" dirty="0" smtClean="0">
                <a:solidFill>
                  <a:schemeClr val="bg1"/>
                </a:solidFill>
              </a:rPr>
              <a:t>La  mise en avant des territoires  face à la globalisation </a:t>
            </a:r>
          </a:p>
          <a:p>
            <a:pPr>
              <a:buFontTx/>
              <a:buChar char="-"/>
            </a:pPr>
            <a:endParaRPr lang="fr-FR" dirty="0" smtClean="0">
              <a:solidFill>
                <a:schemeClr val="bg1"/>
              </a:solidFill>
            </a:endParaRPr>
          </a:p>
        </p:txBody>
      </p:sp>
      <p:sp>
        <p:nvSpPr>
          <p:cNvPr id="6" name="Espace réservé du numéro de diapositive 3"/>
          <p:cNvSpPr txBox="1">
            <a:spLocks/>
          </p:cNvSpPr>
          <p:nvPr/>
        </p:nvSpPr>
        <p:spPr>
          <a:xfrm>
            <a:off x="7884367"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5</a:t>
            </a:fld>
            <a:endParaRPr lang="fr-BE" sz="1600" dirty="0">
              <a:solidFill>
                <a:schemeClr val="bg1"/>
              </a:solidFill>
              <a:latin typeface="Arial" pitchFamily="34" charset="0"/>
              <a:cs typeface="Arial" pitchFamily="34" charset="0"/>
            </a:endParaRPr>
          </a:p>
        </p:txBody>
      </p:sp>
      <p:sp>
        <p:nvSpPr>
          <p:cNvPr id="8" name="Flèche vers le bas 7"/>
          <p:cNvSpPr/>
          <p:nvPr/>
        </p:nvSpPr>
        <p:spPr>
          <a:xfrm>
            <a:off x="3779912" y="1772816"/>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3707904" y="4221088"/>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71600" y="5085184"/>
            <a:ext cx="5688632" cy="369332"/>
          </a:xfrm>
          <a:prstGeom prst="rect">
            <a:avLst/>
          </a:prstGeom>
        </p:spPr>
        <p:txBody>
          <a:bodyPr wrap="square">
            <a:spAutoFit/>
          </a:bodyPr>
          <a:lstStyle/>
          <a:p>
            <a:r>
              <a:rPr lang="fr-FR" dirty="0" smtClean="0">
                <a:solidFill>
                  <a:schemeClr val="bg1"/>
                </a:solidFill>
              </a:rPr>
              <a:t>Des transitions à gérer , de nouvelles pratiques de projets </a:t>
            </a:r>
          </a:p>
        </p:txBody>
      </p:sp>
    </p:spTree>
    <p:extLst>
      <p:ext uri="{BB962C8B-B14F-4D97-AF65-F5344CB8AC3E}">
        <p14:creationId xmlns:p14="http://schemas.microsoft.com/office/powerpoint/2010/main" xmlns="" val="133113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bg1"/>
                </a:solidFill>
                <a:latin typeface="Arial" pitchFamily="34" charset="0"/>
                <a:cs typeface="Arial" pitchFamily="34" charset="0"/>
              </a:rPr>
              <a:t>Objectifs </a:t>
            </a:r>
            <a:endParaRPr lang="fr-FR" sz="2800" b="1" dirty="0">
              <a:solidFill>
                <a:schemeClr val="bg1"/>
              </a:solidFill>
              <a:latin typeface="Arial" pitchFamily="34" charset="0"/>
              <a:cs typeface="Arial" pitchFamily="34" charset="0"/>
            </a:endParaRPr>
          </a:p>
        </p:txBody>
      </p:sp>
      <p:sp>
        <p:nvSpPr>
          <p:cNvPr id="3" name="ZoneTexte 2"/>
          <p:cNvSpPr txBox="1"/>
          <p:nvPr/>
        </p:nvSpPr>
        <p:spPr>
          <a:xfrm>
            <a:off x="395536" y="1052736"/>
            <a:ext cx="7029613" cy="3754874"/>
          </a:xfrm>
          <a:prstGeom prst="rect">
            <a:avLst/>
          </a:prstGeom>
          <a:noFill/>
        </p:spPr>
        <p:txBody>
          <a:bodyPr wrap="square" rtlCol="0">
            <a:spAutoFit/>
          </a:bodyPr>
          <a:lstStyle/>
          <a:p>
            <a:pPr algn="ctr"/>
            <a:r>
              <a:rPr lang="fr-FR" sz="2000" dirty="0" smtClean="0">
                <a:solidFill>
                  <a:schemeClr val="bg1"/>
                </a:solidFill>
              </a:rPr>
              <a:t>Apporter des éléments de pilotage de suivi de projets de développement pour des petits éleveurs à faible  intrants  et d’évaluation de leur impact </a:t>
            </a:r>
          </a:p>
          <a:p>
            <a:endParaRPr lang="fr-FR" sz="2000" dirty="0" smtClean="0">
              <a:solidFill>
                <a:schemeClr val="bg1"/>
              </a:solidFill>
            </a:endParaRPr>
          </a:p>
          <a:p>
            <a:endParaRPr lang="fr-FR" sz="2000" dirty="0" smtClean="0">
              <a:solidFill>
                <a:schemeClr val="bg1"/>
              </a:solidFill>
            </a:endParaRPr>
          </a:p>
          <a:p>
            <a:endParaRPr lang="fr-FR" sz="2000" dirty="0" smtClean="0">
              <a:solidFill>
                <a:schemeClr val="bg1"/>
              </a:solidFill>
            </a:endParaRPr>
          </a:p>
          <a:p>
            <a:pPr algn="ctr"/>
            <a:r>
              <a:rPr lang="fr-FR" sz="2000" dirty="0" smtClean="0">
                <a:solidFill>
                  <a:schemeClr val="bg1"/>
                </a:solidFill>
              </a:rPr>
              <a:t>Peu de références facilement disponibles </a:t>
            </a:r>
          </a:p>
          <a:p>
            <a:pPr algn="ctr"/>
            <a:r>
              <a:rPr lang="fr-FR" sz="2000" dirty="0" smtClean="0">
                <a:solidFill>
                  <a:schemeClr val="bg1"/>
                </a:solidFill>
              </a:rPr>
              <a:t>Des informations souvent non accessibles </a:t>
            </a:r>
          </a:p>
          <a:p>
            <a:pPr algn="ctr"/>
            <a:r>
              <a:rPr lang="fr-FR" sz="2000" dirty="0" smtClean="0">
                <a:solidFill>
                  <a:schemeClr val="bg1"/>
                </a:solidFill>
              </a:rPr>
              <a:t>Des logiques micro-locales</a:t>
            </a:r>
          </a:p>
          <a:p>
            <a:pPr algn="ctr"/>
            <a:r>
              <a:rPr lang="fr-FR" sz="2000" dirty="0" smtClean="0">
                <a:solidFill>
                  <a:schemeClr val="bg1"/>
                </a:solidFill>
              </a:rPr>
              <a:t>Des initiatives «oubliées» dans les plans stratégiques de développement</a:t>
            </a:r>
          </a:p>
          <a:p>
            <a:pPr>
              <a:buFontTx/>
              <a:buChar char="-"/>
            </a:pPr>
            <a:endParaRPr lang="fr-FR" dirty="0" smtClean="0">
              <a:solidFill>
                <a:schemeClr val="bg1"/>
              </a:solidFill>
            </a:endParaRPr>
          </a:p>
        </p:txBody>
      </p:sp>
      <p:sp>
        <p:nvSpPr>
          <p:cNvPr id="6" name="Espace réservé du numéro de diapositive 3"/>
          <p:cNvSpPr txBox="1">
            <a:spLocks/>
          </p:cNvSpPr>
          <p:nvPr/>
        </p:nvSpPr>
        <p:spPr>
          <a:xfrm>
            <a:off x="7884367"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6</a:t>
            </a:fld>
            <a:endParaRPr lang="fr-BE" sz="1600" dirty="0">
              <a:solidFill>
                <a:schemeClr val="bg1"/>
              </a:solidFill>
              <a:latin typeface="Arial" pitchFamily="34" charset="0"/>
              <a:cs typeface="Arial" pitchFamily="34" charset="0"/>
            </a:endParaRPr>
          </a:p>
        </p:txBody>
      </p:sp>
      <p:sp>
        <p:nvSpPr>
          <p:cNvPr id="8" name="Flèche vers le bas 7"/>
          <p:cNvSpPr/>
          <p:nvPr/>
        </p:nvSpPr>
        <p:spPr>
          <a:xfrm>
            <a:off x="3707904" y="2132856"/>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3779912" y="472514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971600" y="5301208"/>
            <a:ext cx="5688632" cy="646331"/>
          </a:xfrm>
          <a:prstGeom prst="rect">
            <a:avLst/>
          </a:prstGeom>
        </p:spPr>
        <p:txBody>
          <a:bodyPr wrap="square">
            <a:spAutoFit/>
          </a:bodyPr>
          <a:lstStyle/>
          <a:p>
            <a:pPr algn="ctr"/>
            <a:r>
              <a:rPr lang="fr-FR" dirty="0" smtClean="0">
                <a:solidFill>
                  <a:schemeClr val="bg1"/>
                </a:solidFill>
              </a:rPr>
              <a:t>Un besoin opérationnels en appui aux politiques de développement </a:t>
            </a:r>
          </a:p>
        </p:txBody>
      </p:sp>
    </p:spTree>
    <p:extLst>
      <p:ext uri="{BB962C8B-B14F-4D97-AF65-F5344CB8AC3E}">
        <p14:creationId xmlns:p14="http://schemas.microsoft.com/office/powerpoint/2010/main" xmlns="" val="1331137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395536" y="1052736"/>
            <a:ext cx="7029613" cy="3754874"/>
          </a:xfrm>
          <a:prstGeom prst="rect">
            <a:avLst/>
          </a:prstGeom>
          <a:noFill/>
        </p:spPr>
        <p:txBody>
          <a:bodyPr wrap="square" rtlCol="0">
            <a:spAutoFit/>
          </a:bodyPr>
          <a:lstStyle/>
          <a:p>
            <a:pPr algn="ctr"/>
            <a:r>
              <a:rPr lang="fr-FR" sz="2000" b="1" dirty="0" smtClean="0">
                <a:solidFill>
                  <a:schemeClr val="accent3">
                    <a:lumMod val="75000"/>
                  </a:schemeClr>
                </a:solidFill>
              </a:rPr>
              <a:t>Un focus sur les projets caprins</a:t>
            </a:r>
          </a:p>
          <a:p>
            <a:pPr algn="ctr"/>
            <a:endParaRPr lang="fr-FR" sz="2000" b="1" dirty="0" smtClean="0">
              <a:solidFill>
                <a:schemeClr val="accent3">
                  <a:lumMod val="75000"/>
                </a:schemeClr>
              </a:solidFill>
            </a:endParaRPr>
          </a:p>
          <a:p>
            <a:pPr algn="ctr"/>
            <a:r>
              <a:rPr lang="fr-FR" sz="2000" b="1" dirty="0" smtClean="0">
                <a:solidFill>
                  <a:schemeClr val="accent3">
                    <a:lumMod val="75000"/>
                  </a:schemeClr>
                </a:solidFill>
              </a:rPr>
              <a:t>LES HYPOTHESES </a:t>
            </a:r>
          </a:p>
          <a:p>
            <a:pPr algn="ctr"/>
            <a:r>
              <a:rPr lang="fr-FR" sz="2000" b="1" i="1" dirty="0" smtClean="0">
                <a:solidFill>
                  <a:schemeClr val="accent3">
                    <a:lumMod val="75000"/>
                  </a:schemeClr>
                </a:solidFill>
              </a:rPr>
              <a:t>« L’ élevage caprin est considéré comme marginal; il serait adapté aux systèmes à faible intrant. Les animaux sont faciles à manipuler par les femmes, les enfants et dans le cadre familial. C’est un élevage qui nécessite peu d’investissement et qui peut être valorisé sous forme de viande, de lait, de fromage et de fibre (cashmere) »</a:t>
            </a:r>
          </a:p>
          <a:p>
            <a:pPr algn="ctr"/>
            <a:r>
              <a:rPr lang="fr-FR" sz="2000" b="1" i="1" dirty="0" smtClean="0">
                <a:solidFill>
                  <a:schemeClr val="accent3">
                    <a:lumMod val="75000"/>
                  </a:schemeClr>
                </a:solidFill>
              </a:rPr>
              <a:t>Beaucoup de projets sur ce secteurs mais aussi beaucoup d’échecs économiques </a:t>
            </a:r>
          </a:p>
          <a:p>
            <a:pPr algn="ctr"/>
            <a:endParaRPr lang="fr-FR"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395536" y="1052736"/>
            <a:ext cx="7029613" cy="707886"/>
          </a:xfrm>
          <a:prstGeom prst="rect">
            <a:avLst/>
          </a:prstGeom>
          <a:noFill/>
        </p:spPr>
        <p:txBody>
          <a:bodyPr wrap="square" rtlCol="0">
            <a:spAutoFit/>
          </a:bodyPr>
          <a:lstStyle/>
          <a:p>
            <a:pPr algn="ctr"/>
            <a:r>
              <a:rPr lang="fr-FR" sz="2000" b="1" dirty="0" smtClean="0">
                <a:solidFill>
                  <a:schemeClr val="accent3">
                    <a:lumMod val="75000"/>
                  </a:schemeClr>
                </a:solidFill>
              </a:rPr>
              <a:t>Une démarche d’analyse comparative d’étude de cas de projets à travers le monde </a:t>
            </a:r>
            <a:endParaRPr lang="fr-FR" dirty="0" smtClean="0">
              <a:solidFill>
                <a:schemeClr val="bg1"/>
              </a:solidFill>
            </a:endParaRPr>
          </a:p>
        </p:txBody>
      </p:sp>
      <p:pic>
        <p:nvPicPr>
          <p:cNvPr id="32769" name="Picture 1"/>
          <p:cNvPicPr>
            <a:picLocks noChangeAspect="1" noChangeArrowheads="1"/>
          </p:cNvPicPr>
          <p:nvPr/>
        </p:nvPicPr>
        <p:blipFill>
          <a:blip r:embed="rId2" cstate="print"/>
          <a:srcRect/>
          <a:stretch>
            <a:fillRect/>
          </a:stretch>
        </p:blipFill>
        <p:spPr bwMode="auto">
          <a:xfrm>
            <a:off x="611560" y="1988840"/>
            <a:ext cx="6537920" cy="401169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260648"/>
            <a:ext cx="6768752" cy="523220"/>
          </a:xfrm>
          <a:prstGeom prst="rect">
            <a:avLst/>
          </a:prstGeom>
          <a:noFill/>
        </p:spPr>
        <p:txBody>
          <a:bodyPr wrap="square" rtlCol="0">
            <a:spAutoFit/>
          </a:bodyPr>
          <a:lstStyle/>
          <a:p>
            <a:r>
              <a:rPr lang="fr-FR" sz="2800" b="1" dirty="0" smtClean="0">
                <a:solidFill>
                  <a:schemeClr val="accent3">
                    <a:lumMod val="75000"/>
                  </a:schemeClr>
                </a:solidFill>
                <a:latin typeface="Arial" pitchFamily="34" charset="0"/>
                <a:cs typeface="Arial" pitchFamily="34" charset="0"/>
              </a:rPr>
              <a:t>Méthodologie  </a:t>
            </a:r>
            <a:endParaRPr lang="fr-FR" sz="2800" b="1" dirty="0">
              <a:solidFill>
                <a:schemeClr val="accent3">
                  <a:lumMod val="75000"/>
                </a:schemeClr>
              </a:solidFill>
              <a:latin typeface="Arial" pitchFamily="34" charset="0"/>
              <a:cs typeface="Arial" pitchFamily="34" charset="0"/>
            </a:endParaRPr>
          </a:p>
        </p:txBody>
      </p:sp>
      <p:sp>
        <p:nvSpPr>
          <p:cNvPr id="3" name="ZoneTexte 2"/>
          <p:cNvSpPr txBox="1"/>
          <p:nvPr/>
        </p:nvSpPr>
        <p:spPr>
          <a:xfrm>
            <a:off x="0" y="1196752"/>
            <a:ext cx="6444207" cy="400110"/>
          </a:xfrm>
          <a:prstGeom prst="rect">
            <a:avLst/>
          </a:prstGeom>
          <a:noFill/>
        </p:spPr>
        <p:txBody>
          <a:bodyPr wrap="square" rtlCol="0">
            <a:spAutoFit/>
          </a:bodyPr>
          <a:lstStyle/>
          <a:p>
            <a:pPr algn="ctr"/>
            <a:r>
              <a:rPr lang="fr-FR" sz="2000" b="1" dirty="0" smtClean="0">
                <a:solidFill>
                  <a:schemeClr val="accent3">
                    <a:lumMod val="75000"/>
                  </a:schemeClr>
                </a:solidFill>
              </a:rPr>
              <a:t>Une analyse collective basée sur une demande du FIDA… </a:t>
            </a:r>
            <a:endParaRPr lang="fr-FR" dirty="0" smtClean="0">
              <a:solidFill>
                <a:schemeClr val="bg1"/>
              </a:solidFill>
            </a:endParaRPr>
          </a:p>
        </p:txBody>
      </p:sp>
      <p:pic>
        <p:nvPicPr>
          <p:cNvPr id="32769" name="Picture 1"/>
          <p:cNvPicPr>
            <a:picLocks noChangeAspect="1" noChangeArrowheads="1"/>
          </p:cNvPicPr>
          <p:nvPr/>
        </p:nvPicPr>
        <p:blipFill>
          <a:blip r:embed="rId2" cstate="print"/>
          <a:srcRect/>
          <a:stretch>
            <a:fillRect/>
          </a:stretch>
        </p:blipFill>
        <p:spPr bwMode="auto">
          <a:xfrm>
            <a:off x="611560" y="1988840"/>
            <a:ext cx="6537920" cy="4011695"/>
          </a:xfrm>
          <a:prstGeom prst="rect">
            <a:avLst/>
          </a:prstGeom>
          <a:noFill/>
          <a:ln w="9525">
            <a:noFill/>
            <a:miter lim="800000"/>
            <a:headEnd/>
            <a:tailEnd/>
          </a:ln>
        </p:spPr>
      </p:pic>
      <p:pic>
        <p:nvPicPr>
          <p:cNvPr id="5" name="Image 4" descr="logo IFAD"/>
          <p:cNvPicPr/>
          <p:nvPr/>
        </p:nvPicPr>
        <p:blipFill>
          <a:blip r:embed="rId3" cstate="print"/>
          <a:srcRect/>
          <a:stretch>
            <a:fillRect/>
          </a:stretch>
        </p:blipFill>
        <p:spPr bwMode="auto">
          <a:xfrm>
            <a:off x="6372200" y="1052736"/>
            <a:ext cx="1352550" cy="838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965</Words>
  <Application>Microsoft Office PowerPoint</Application>
  <PresentationFormat>Affichage à l'écran (4:3)</PresentationFormat>
  <Paragraphs>112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dubeuf</cp:lastModifiedBy>
  <cp:revision>54</cp:revision>
  <dcterms:created xsi:type="dcterms:W3CDTF">2013-02-12T09:22:20Z</dcterms:created>
  <dcterms:modified xsi:type="dcterms:W3CDTF">2013-12-02T09:53:32Z</dcterms:modified>
</cp:coreProperties>
</file>