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43205400" cy="28803600"/>
  <p:notesSz cx="14363700" cy="10033000"/>
  <p:defaultTextStyle>
    <a:defPPr>
      <a:defRPr lang="fr-FR"/>
    </a:defPPr>
    <a:lvl1pPr marL="0" algn="l" defTabSz="4114800" rtl="0" eaLnBrk="1" latinLnBrk="0" hangingPunct="1">
      <a:defRPr sz="8100" kern="1200">
        <a:solidFill>
          <a:schemeClr val="tx1"/>
        </a:solidFill>
        <a:latin typeface="+mn-lt"/>
        <a:ea typeface="+mn-ea"/>
        <a:cs typeface="+mn-cs"/>
      </a:defRPr>
    </a:lvl1pPr>
    <a:lvl2pPr marL="2057400" algn="l" defTabSz="4114800" rtl="0" eaLnBrk="1" latinLnBrk="0" hangingPunct="1">
      <a:defRPr sz="8100" kern="1200">
        <a:solidFill>
          <a:schemeClr val="tx1"/>
        </a:solidFill>
        <a:latin typeface="+mn-lt"/>
        <a:ea typeface="+mn-ea"/>
        <a:cs typeface="+mn-cs"/>
      </a:defRPr>
    </a:lvl2pPr>
    <a:lvl3pPr marL="4114800" algn="l" defTabSz="4114800" rtl="0" eaLnBrk="1" latinLnBrk="0" hangingPunct="1">
      <a:defRPr sz="8100" kern="1200">
        <a:solidFill>
          <a:schemeClr val="tx1"/>
        </a:solidFill>
        <a:latin typeface="+mn-lt"/>
        <a:ea typeface="+mn-ea"/>
        <a:cs typeface="+mn-cs"/>
      </a:defRPr>
    </a:lvl3pPr>
    <a:lvl4pPr marL="6172200" algn="l" defTabSz="4114800" rtl="0" eaLnBrk="1" latinLnBrk="0" hangingPunct="1">
      <a:defRPr sz="8100" kern="1200">
        <a:solidFill>
          <a:schemeClr val="tx1"/>
        </a:solidFill>
        <a:latin typeface="+mn-lt"/>
        <a:ea typeface="+mn-ea"/>
        <a:cs typeface="+mn-cs"/>
      </a:defRPr>
    </a:lvl4pPr>
    <a:lvl5pPr marL="8229600" algn="l" defTabSz="4114800" rtl="0" eaLnBrk="1" latinLnBrk="0" hangingPunct="1">
      <a:defRPr sz="8100" kern="1200">
        <a:solidFill>
          <a:schemeClr val="tx1"/>
        </a:solidFill>
        <a:latin typeface="+mn-lt"/>
        <a:ea typeface="+mn-ea"/>
        <a:cs typeface="+mn-cs"/>
      </a:defRPr>
    </a:lvl5pPr>
    <a:lvl6pPr marL="10287000" algn="l" defTabSz="4114800" rtl="0" eaLnBrk="1" latinLnBrk="0" hangingPunct="1">
      <a:defRPr sz="8100" kern="1200">
        <a:solidFill>
          <a:schemeClr val="tx1"/>
        </a:solidFill>
        <a:latin typeface="+mn-lt"/>
        <a:ea typeface="+mn-ea"/>
        <a:cs typeface="+mn-cs"/>
      </a:defRPr>
    </a:lvl6pPr>
    <a:lvl7pPr marL="12344400" algn="l" defTabSz="4114800" rtl="0" eaLnBrk="1" latinLnBrk="0" hangingPunct="1">
      <a:defRPr sz="8100" kern="1200">
        <a:solidFill>
          <a:schemeClr val="tx1"/>
        </a:solidFill>
        <a:latin typeface="+mn-lt"/>
        <a:ea typeface="+mn-ea"/>
        <a:cs typeface="+mn-cs"/>
      </a:defRPr>
    </a:lvl7pPr>
    <a:lvl8pPr marL="14401800" algn="l" defTabSz="4114800" rtl="0" eaLnBrk="1" latinLnBrk="0" hangingPunct="1">
      <a:defRPr sz="8100" kern="1200">
        <a:solidFill>
          <a:schemeClr val="tx1"/>
        </a:solidFill>
        <a:latin typeface="+mn-lt"/>
        <a:ea typeface="+mn-ea"/>
        <a:cs typeface="+mn-cs"/>
      </a:defRPr>
    </a:lvl8pPr>
    <a:lvl9pPr marL="16459200" algn="l" defTabSz="4114800" rtl="0" eaLnBrk="1" latinLnBrk="0" hangingPunct="1">
      <a:defRPr sz="8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AC21"/>
    <a:srgbClr val="F8F8F8"/>
    <a:srgbClr val="BCD6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napToGrid="0">
      <p:cViewPr varScale="1">
        <p:scale>
          <a:sx n="31" d="100"/>
          <a:sy n="31" d="100"/>
        </p:scale>
        <p:origin x="-516" y="-150"/>
      </p:cViewPr>
      <p:guideLst>
        <p:guide orient="horz" pos="9072"/>
        <p:guide pos="13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40405" y="8947787"/>
            <a:ext cx="36724590" cy="617410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480810" y="16322040"/>
            <a:ext cx="30243780" cy="73609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172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22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287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34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401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645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3AD11-11C6-4323-980C-215B176DAB10}" type="datetimeFigureOut">
              <a:rPr lang="fr-FR" smtClean="0"/>
              <a:t>29/03/2013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E0B3B-6E33-4AAB-8C4B-8B041D2294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9964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3AD11-11C6-4323-980C-215B176DAB10}" type="datetimeFigureOut">
              <a:rPr lang="fr-FR" smtClean="0"/>
              <a:t>29/03/2013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E0B3B-6E33-4AAB-8C4B-8B041D2294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4744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8674838" y="7267577"/>
            <a:ext cx="30618827" cy="15483268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03353" y="7267577"/>
            <a:ext cx="91151393" cy="15483268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3AD11-11C6-4323-980C-215B176DAB10}" type="datetimeFigureOut">
              <a:rPr lang="fr-FR" smtClean="0"/>
              <a:t>29/03/2013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E0B3B-6E33-4AAB-8C4B-8B041D2294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5310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3AD11-11C6-4323-980C-215B176DAB10}" type="datetimeFigureOut">
              <a:rPr lang="fr-FR" smtClean="0"/>
              <a:t>29/03/2013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E0B3B-6E33-4AAB-8C4B-8B041D2294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0619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12929" y="18508983"/>
            <a:ext cx="36724590" cy="5720715"/>
          </a:xfrm>
        </p:spPr>
        <p:txBody>
          <a:bodyPr anchor="t"/>
          <a:lstStyle>
            <a:lvl1pPr algn="l">
              <a:defRPr sz="18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412929" y="12208197"/>
            <a:ext cx="36724590" cy="6300785"/>
          </a:xfrm>
        </p:spPr>
        <p:txBody>
          <a:bodyPr anchor="b"/>
          <a:lstStyle>
            <a:lvl1pPr marL="0" indent="0">
              <a:buNone/>
              <a:defRPr sz="9000">
                <a:solidFill>
                  <a:schemeClr val="tx1">
                    <a:tint val="75000"/>
                  </a:schemeClr>
                </a:solidFill>
              </a:defRPr>
            </a:lvl1pPr>
            <a:lvl2pPr marL="2057400" indent="0">
              <a:buNone/>
              <a:defRPr sz="8100">
                <a:solidFill>
                  <a:schemeClr val="tx1">
                    <a:tint val="75000"/>
                  </a:schemeClr>
                </a:solidFill>
              </a:defRPr>
            </a:lvl2pPr>
            <a:lvl3pPr marL="4114800" indent="0">
              <a:buNone/>
              <a:defRPr sz="7200">
                <a:solidFill>
                  <a:schemeClr val="tx1">
                    <a:tint val="75000"/>
                  </a:schemeClr>
                </a:solidFill>
              </a:defRPr>
            </a:lvl3pPr>
            <a:lvl4pPr marL="6172200" indent="0">
              <a:buNone/>
              <a:defRPr sz="6300">
                <a:solidFill>
                  <a:schemeClr val="tx1">
                    <a:tint val="75000"/>
                  </a:schemeClr>
                </a:solidFill>
              </a:defRPr>
            </a:lvl4pPr>
            <a:lvl5pPr marL="8229600" indent="0">
              <a:buNone/>
              <a:defRPr sz="6300">
                <a:solidFill>
                  <a:schemeClr val="tx1">
                    <a:tint val="75000"/>
                  </a:schemeClr>
                </a:solidFill>
              </a:defRPr>
            </a:lvl5pPr>
            <a:lvl6pPr marL="10287000" indent="0">
              <a:buNone/>
              <a:defRPr sz="6300">
                <a:solidFill>
                  <a:schemeClr val="tx1">
                    <a:tint val="75000"/>
                  </a:schemeClr>
                </a:solidFill>
              </a:defRPr>
            </a:lvl6pPr>
            <a:lvl7pPr marL="12344400" indent="0">
              <a:buNone/>
              <a:defRPr sz="6300">
                <a:solidFill>
                  <a:schemeClr val="tx1">
                    <a:tint val="75000"/>
                  </a:schemeClr>
                </a:solidFill>
              </a:defRPr>
            </a:lvl7pPr>
            <a:lvl8pPr marL="14401800" indent="0">
              <a:buNone/>
              <a:defRPr sz="6300">
                <a:solidFill>
                  <a:schemeClr val="tx1">
                    <a:tint val="75000"/>
                  </a:schemeClr>
                </a:solidFill>
              </a:defRPr>
            </a:lvl8pPr>
            <a:lvl9pPr marL="16459200" indent="0">
              <a:buNone/>
              <a:defRPr sz="6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3AD11-11C6-4323-980C-215B176DAB10}" type="datetimeFigureOut">
              <a:rPr lang="fr-FR" smtClean="0"/>
              <a:t>29/03/2013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E0B3B-6E33-4AAB-8C4B-8B041D2294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6439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03355" y="42338627"/>
            <a:ext cx="60885108" cy="119761635"/>
          </a:xfrm>
        </p:spPr>
        <p:txBody>
          <a:bodyPr/>
          <a:lstStyle>
            <a:lvl1pPr>
              <a:defRPr sz="12600"/>
            </a:lvl1pPr>
            <a:lvl2pPr>
              <a:defRPr sz="10800"/>
            </a:lvl2pPr>
            <a:lvl3pPr>
              <a:defRPr sz="9000"/>
            </a:lvl3pPr>
            <a:lvl4pPr>
              <a:defRPr sz="8100"/>
            </a:lvl4pPr>
            <a:lvl5pPr>
              <a:defRPr sz="8100"/>
            </a:lvl5pPr>
            <a:lvl6pPr>
              <a:defRPr sz="8100"/>
            </a:lvl6pPr>
            <a:lvl7pPr>
              <a:defRPr sz="8100"/>
            </a:lvl7pPr>
            <a:lvl8pPr>
              <a:defRPr sz="8100"/>
            </a:lvl8pPr>
            <a:lvl9pPr>
              <a:defRPr sz="81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408550" y="42338627"/>
            <a:ext cx="60885113" cy="119761635"/>
          </a:xfrm>
        </p:spPr>
        <p:txBody>
          <a:bodyPr/>
          <a:lstStyle>
            <a:lvl1pPr>
              <a:defRPr sz="12600"/>
            </a:lvl1pPr>
            <a:lvl2pPr>
              <a:defRPr sz="10800"/>
            </a:lvl2pPr>
            <a:lvl3pPr>
              <a:defRPr sz="9000"/>
            </a:lvl3pPr>
            <a:lvl4pPr>
              <a:defRPr sz="8100"/>
            </a:lvl4pPr>
            <a:lvl5pPr>
              <a:defRPr sz="8100"/>
            </a:lvl5pPr>
            <a:lvl6pPr>
              <a:defRPr sz="8100"/>
            </a:lvl6pPr>
            <a:lvl7pPr>
              <a:defRPr sz="8100"/>
            </a:lvl7pPr>
            <a:lvl8pPr>
              <a:defRPr sz="8100"/>
            </a:lvl8pPr>
            <a:lvl9pPr>
              <a:defRPr sz="81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3AD11-11C6-4323-980C-215B176DAB10}" type="datetimeFigureOut">
              <a:rPr lang="fr-FR" smtClean="0"/>
              <a:t>29/03/2013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E0B3B-6E33-4AAB-8C4B-8B041D2294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5126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60270" y="1153479"/>
            <a:ext cx="38884860" cy="48006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160270" y="6447475"/>
            <a:ext cx="19089888" cy="2687001"/>
          </a:xfrm>
        </p:spPr>
        <p:txBody>
          <a:bodyPr anchor="b"/>
          <a:lstStyle>
            <a:lvl1pPr marL="0" indent="0">
              <a:buNone/>
              <a:defRPr sz="10800" b="1"/>
            </a:lvl1pPr>
            <a:lvl2pPr marL="2057400" indent="0">
              <a:buNone/>
              <a:defRPr sz="9000" b="1"/>
            </a:lvl2pPr>
            <a:lvl3pPr marL="4114800" indent="0">
              <a:buNone/>
              <a:defRPr sz="8100" b="1"/>
            </a:lvl3pPr>
            <a:lvl4pPr marL="6172200" indent="0">
              <a:buNone/>
              <a:defRPr sz="7200" b="1"/>
            </a:lvl4pPr>
            <a:lvl5pPr marL="8229600" indent="0">
              <a:buNone/>
              <a:defRPr sz="7200" b="1"/>
            </a:lvl5pPr>
            <a:lvl6pPr marL="10287000" indent="0">
              <a:buNone/>
              <a:defRPr sz="7200" b="1"/>
            </a:lvl6pPr>
            <a:lvl7pPr marL="12344400" indent="0">
              <a:buNone/>
              <a:defRPr sz="7200" b="1"/>
            </a:lvl7pPr>
            <a:lvl8pPr marL="14401800" indent="0">
              <a:buNone/>
              <a:defRPr sz="7200" b="1"/>
            </a:lvl8pPr>
            <a:lvl9pPr marL="16459200" indent="0">
              <a:buNone/>
              <a:defRPr sz="72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160270" y="9134476"/>
            <a:ext cx="19089888" cy="16595409"/>
          </a:xfrm>
        </p:spPr>
        <p:txBody>
          <a:bodyPr/>
          <a:lstStyle>
            <a:lvl1pPr>
              <a:defRPr sz="10800"/>
            </a:lvl1pPr>
            <a:lvl2pPr>
              <a:defRPr sz="9000"/>
            </a:lvl2pPr>
            <a:lvl3pPr>
              <a:defRPr sz="8100"/>
            </a:lvl3pPr>
            <a:lvl4pPr>
              <a:defRPr sz="7200"/>
            </a:lvl4pPr>
            <a:lvl5pPr>
              <a:defRPr sz="7200"/>
            </a:lvl5pPr>
            <a:lvl6pPr>
              <a:defRPr sz="7200"/>
            </a:lvl6pPr>
            <a:lvl7pPr>
              <a:defRPr sz="7200"/>
            </a:lvl7pPr>
            <a:lvl8pPr>
              <a:defRPr sz="7200"/>
            </a:lvl8pPr>
            <a:lvl9pPr>
              <a:defRPr sz="7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21947746" y="6447475"/>
            <a:ext cx="19097387" cy="2687001"/>
          </a:xfrm>
        </p:spPr>
        <p:txBody>
          <a:bodyPr anchor="b"/>
          <a:lstStyle>
            <a:lvl1pPr marL="0" indent="0">
              <a:buNone/>
              <a:defRPr sz="10800" b="1"/>
            </a:lvl1pPr>
            <a:lvl2pPr marL="2057400" indent="0">
              <a:buNone/>
              <a:defRPr sz="9000" b="1"/>
            </a:lvl2pPr>
            <a:lvl3pPr marL="4114800" indent="0">
              <a:buNone/>
              <a:defRPr sz="8100" b="1"/>
            </a:lvl3pPr>
            <a:lvl4pPr marL="6172200" indent="0">
              <a:buNone/>
              <a:defRPr sz="7200" b="1"/>
            </a:lvl4pPr>
            <a:lvl5pPr marL="8229600" indent="0">
              <a:buNone/>
              <a:defRPr sz="7200" b="1"/>
            </a:lvl5pPr>
            <a:lvl6pPr marL="10287000" indent="0">
              <a:buNone/>
              <a:defRPr sz="7200" b="1"/>
            </a:lvl6pPr>
            <a:lvl7pPr marL="12344400" indent="0">
              <a:buNone/>
              <a:defRPr sz="7200" b="1"/>
            </a:lvl7pPr>
            <a:lvl8pPr marL="14401800" indent="0">
              <a:buNone/>
              <a:defRPr sz="7200" b="1"/>
            </a:lvl8pPr>
            <a:lvl9pPr marL="16459200" indent="0">
              <a:buNone/>
              <a:defRPr sz="72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21947746" y="9134476"/>
            <a:ext cx="19097387" cy="16595409"/>
          </a:xfrm>
        </p:spPr>
        <p:txBody>
          <a:bodyPr/>
          <a:lstStyle>
            <a:lvl1pPr>
              <a:defRPr sz="10800"/>
            </a:lvl1pPr>
            <a:lvl2pPr>
              <a:defRPr sz="9000"/>
            </a:lvl2pPr>
            <a:lvl3pPr>
              <a:defRPr sz="8100"/>
            </a:lvl3pPr>
            <a:lvl4pPr>
              <a:defRPr sz="7200"/>
            </a:lvl4pPr>
            <a:lvl5pPr>
              <a:defRPr sz="7200"/>
            </a:lvl5pPr>
            <a:lvl6pPr>
              <a:defRPr sz="7200"/>
            </a:lvl6pPr>
            <a:lvl7pPr>
              <a:defRPr sz="7200"/>
            </a:lvl7pPr>
            <a:lvl8pPr>
              <a:defRPr sz="7200"/>
            </a:lvl8pPr>
            <a:lvl9pPr>
              <a:defRPr sz="7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3AD11-11C6-4323-980C-215B176DAB10}" type="datetimeFigureOut">
              <a:rPr lang="fr-FR" smtClean="0"/>
              <a:t>29/03/2013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E0B3B-6E33-4AAB-8C4B-8B041D2294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1554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3AD11-11C6-4323-980C-215B176DAB10}" type="datetimeFigureOut">
              <a:rPr lang="fr-FR" smtClean="0"/>
              <a:t>29/03/2013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E0B3B-6E33-4AAB-8C4B-8B041D2294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0492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3AD11-11C6-4323-980C-215B176DAB10}" type="datetimeFigureOut">
              <a:rPr lang="fr-FR" smtClean="0"/>
              <a:t>29/03/2013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E0B3B-6E33-4AAB-8C4B-8B041D2294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3832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60273" y="1146810"/>
            <a:ext cx="14214279" cy="4880610"/>
          </a:xfrm>
        </p:spPr>
        <p:txBody>
          <a:bodyPr anchor="b"/>
          <a:lstStyle>
            <a:lvl1pPr algn="l">
              <a:defRPr sz="9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892111" y="1146812"/>
            <a:ext cx="24153020" cy="24583075"/>
          </a:xfrm>
        </p:spPr>
        <p:txBody>
          <a:bodyPr/>
          <a:lstStyle>
            <a:lvl1pPr>
              <a:defRPr sz="14400"/>
            </a:lvl1pPr>
            <a:lvl2pPr>
              <a:defRPr sz="12600"/>
            </a:lvl2pPr>
            <a:lvl3pPr>
              <a:defRPr sz="10800"/>
            </a:lvl3pPr>
            <a:lvl4pPr>
              <a:defRPr sz="9000"/>
            </a:lvl4pPr>
            <a:lvl5pPr>
              <a:defRPr sz="9000"/>
            </a:lvl5pPr>
            <a:lvl6pPr>
              <a:defRPr sz="9000"/>
            </a:lvl6pPr>
            <a:lvl7pPr>
              <a:defRPr sz="9000"/>
            </a:lvl7pPr>
            <a:lvl8pPr>
              <a:defRPr sz="9000"/>
            </a:lvl8pPr>
            <a:lvl9pPr>
              <a:defRPr sz="9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160273" y="6027422"/>
            <a:ext cx="14214279" cy="19702465"/>
          </a:xfrm>
        </p:spPr>
        <p:txBody>
          <a:bodyPr/>
          <a:lstStyle>
            <a:lvl1pPr marL="0" indent="0">
              <a:buNone/>
              <a:defRPr sz="6300"/>
            </a:lvl1pPr>
            <a:lvl2pPr marL="2057400" indent="0">
              <a:buNone/>
              <a:defRPr sz="5400"/>
            </a:lvl2pPr>
            <a:lvl3pPr marL="4114800" indent="0">
              <a:buNone/>
              <a:defRPr sz="4500"/>
            </a:lvl3pPr>
            <a:lvl4pPr marL="6172200" indent="0">
              <a:buNone/>
              <a:defRPr sz="4100"/>
            </a:lvl4pPr>
            <a:lvl5pPr marL="8229600" indent="0">
              <a:buNone/>
              <a:defRPr sz="4100"/>
            </a:lvl5pPr>
            <a:lvl6pPr marL="10287000" indent="0">
              <a:buNone/>
              <a:defRPr sz="4100"/>
            </a:lvl6pPr>
            <a:lvl7pPr marL="12344400" indent="0">
              <a:buNone/>
              <a:defRPr sz="4100"/>
            </a:lvl7pPr>
            <a:lvl8pPr marL="14401800" indent="0">
              <a:buNone/>
              <a:defRPr sz="4100"/>
            </a:lvl8pPr>
            <a:lvl9pPr marL="16459200" indent="0">
              <a:buNone/>
              <a:defRPr sz="41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3AD11-11C6-4323-980C-215B176DAB10}" type="datetimeFigureOut">
              <a:rPr lang="fr-FR" smtClean="0"/>
              <a:t>29/03/2013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E0B3B-6E33-4AAB-8C4B-8B041D2294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8194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68561" y="20162521"/>
            <a:ext cx="25923240" cy="2380299"/>
          </a:xfrm>
        </p:spPr>
        <p:txBody>
          <a:bodyPr anchor="b"/>
          <a:lstStyle>
            <a:lvl1pPr algn="l">
              <a:defRPr sz="9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8468561" y="2573655"/>
            <a:ext cx="25923240" cy="17282160"/>
          </a:xfrm>
        </p:spPr>
        <p:txBody>
          <a:bodyPr/>
          <a:lstStyle>
            <a:lvl1pPr marL="0" indent="0">
              <a:buNone/>
              <a:defRPr sz="14400"/>
            </a:lvl1pPr>
            <a:lvl2pPr marL="2057400" indent="0">
              <a:buNone/>
              <a:defRPr sz="12600"/>
            </a:lvl2pPr>
            <a:lvl3pPr marL="4114800" indent="0">
              <a:buNone/>
              <a:defRPr sz="10800"/>
            </a:lvl3pPr>
            <a:lvl4pPr marL="6172200" indent="0">
              <a:buNone/>
              <a:defRPr sz="9000"/>
            </a:lvl4pPr>
            <a:lvl5pPr marL="8229600" indent="0">
              <a:buNone/>
              <a:defRPr sz="9000"/>
            </a:lvl5pPr>
            <a:lvl6pPr marL="10287000" indent="0">
              <a:buNone/>
              <a:defRPr sz="9000"/>
            </a:lvl6pPr>
            <a:lvl7pPr marL="12344400" indent="0">
              <a:buNone/>
              <a:defRPr sz="9000"/>
            </a:lvl7pPr>
            <a:lvl8pPr marL="14401800" indent="0">
              <a:buNone/>
              <a:defRPr sz="9000"/>
            </a:lvl8pPr>
            <a:lvl9pPr marL="16459200" indent="0">
              <a:buNone/>
              <a:defRPr sz="9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468561" y="22542820"/>
            <a:ext cx="25923240" cy="3380421"/>
          </a:xfrm>
        </p:spPr>
        <p:txBody>
          <a:bodyPr/>
          <a:lstStyle>
            <a:lvl1pPr marL="0" indent="0">
              <a:buNone/>
              <a:defRPr sz="6300"/>
            </a:lvl1pPr>
            <a:lvl2pPr marL="2057400" indent="0">
              <a:buNone/>
              <a:defRPr sz="5400"/>
            </a:lvl2pPr>
            <a:lvl3pPr marL="4114800" indent="0">
              <a:buNone/>
              <a:defRPr sz="4500"/>
            </a:lvl3pPr>
            <a:lvl4pPr marL="6172200" indent="0">
              <a:buNone/>
              <a:defRPr sz="4100"/>
            </a:lvl4pPr>
            <a:lvl5pPr marL="8229600" indent="0">
              <a:buNone/>
              <a:defRPr sz="4100"/>
            </a:lvl5pPr>
            <a:lvl6pPr marL="10287000" indent="0">
              <a:buNone/>
              <a:defRPr sz="4100"/>
            </a:lvl6pPr>
            <a:lvl7pPr marL="12344400" indent="0">
              <a:buNone/>
              <a:defRPr sz="4100"/>
            </a:lvl7pPr>
            <a:lvl8pPr marL="14401800" indent="0">
              <a:buNone/>
              <a:defRPr sz="4100"/>
            </a:lvl8pPr>
            <a:lvl9pPr marL="16459200" indent="0">
              <a:buNone/>
              <a:defRPr sz="41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3AD11-11C6-4323-980C-215B176DAB10}" type="datetimeFigureOut">
              <a:rPr lang="fr-FR" smtClean="0"/>
              <a:t>29/03/2013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E0B3B-6E33-4AAB-8C4B-8B041D2294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659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160270" y="1153479"/>
            <a:ext cx="38884860" cy="4800600"/>
          </a:xfrm>
          <a:prstGeom prst="rect">
            <a:avLst/>
          </a:prstGeom>
        </p:spPr>
        <p:txBody>
          <a:bodyPr vert="horz" lIns="411480" tIns="205740" rIns="411480" bIns="20574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160270" y="6720842"/>
            <a:ext cx="38884860" cy="19009045"/>
          </a:xfrm>
          <a:prstGeom prst="rect">
            <a:avLst/>
          </a:prstGeom>
        </p:spPr>
        <p:txBody>
          <a:bodyPr vert="horz" lIns="411480" tIns="205740" rIns="411480" bIns="20574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2160270" y="26696672"/>
            <a:ext cx="10081260" cy="1533525"/>
          </a:xfrm>
          <a:prstGeom prst="rect">
            <a:avLst/>
          </a:prstGeom>
        </p:spPr>
        <p:txBody>
          <a:bodyPr vert="horz" lIns="411480" tIns="205740" rIns="411480" bIns="205740" rtlCol="0" anchor="ctr"/>
          <a:lstStyle>
            <a:lvl1pPr algn="l">
              <a:defRPr sz="5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3AD11-11C6-4323-980C-215B176DAB10}" type="datetimeFigureOut">
              <a:rPr lang="fr-FR" smtClean="0"/>
              <a:t>29/03/2013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4761845" y="26696672"/>
            <a:ext cx="13681710" cy="1533525"/>
          </a:xfrm>
          <a:prstGeom prst="rect">
            <a:avLst/>
          </a:prstGeom>
        </p:spPr>
        <p:txBody>
          <a:bodyPr vert="horz" lIns="411480" tIns="205740" rIns="411480" bIns="205740" rtlCol="0" anchor="ctr"/>
          <a:lstStyle>
            <a:lvl1pPr algn="ctr">
              <a:defRPr sz="5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30963870" y="26696672"/>
            <a:ext cx="10081260" cy="1533525"/>
          </a:xfrm>
          <a:prstGeom prst="rect">
            <a:avLst/>
          </a:prstGeom>
        </p:spPr>
        <p:txBody>
          <a:bodyPr vert="horz" lIns="411480" tIns="205740" rIns="411480" bIns="205740" rtlCol="0" anchor="ctr"/>
          <a:lstStyle>
            <a:lvl1pPr algn="r">
              <a:defRPr sz="5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BE0B3B-6E33-4AAB-8C4B-8B041D2294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9244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114800" rtl="0" eaLnBrk="1" latinLnBrk="0" hangingPunct="1">
        <a:spcBef>
          <a:spcPct val="0"/>
        </a:spcBef>
        <a:buNone/>
        <a:defRPr sz="19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43050" indent="-1543050" algn="l" defTabSz="4114800" rtl="0" eaLnBrk="1" latinLnBrk="0" hangingPunct="1">
        <a:spcBef>
          <a:spcPct val="20000"/>
        </a:spcBef>
        <a:buFont typeface="Arial" pitchFamily="34" charset="0"/>
        <a:buChar char="•"/>
        <a:defRPr sz="14400" kern="1200">
          <a:solidFill>
            <a:schemeClr val="tx1"/>
          </a:solidFill>
          <a:latin typeface="+mn-lt"/>
          <a:ea typeface="+mn-ea"/>
          <a:cs typeface="+mn-cs"/>
        </a:defRPr>
      </a:lvl1pPr>
      <a:lvl2pPr marL="3343275" indent="-1285875" algn="l" defTabSz="4114800" rtl="0" eaLnBrk="1" latinLnBrk="0" hangingPunct="1">
        <a:spcBef>
          <a:spcPct val="20000"/>
        </a:spcBef>
        <a:buFont typeface="Arial" pitchFamily="34" charset="0"/>
        <a:buChar char="–"/>
        <a:defRPr sz="1260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0" indent="-1028700" algn="l" defTabSz="4114800" rtl="0" eaLnBrk="1" latinLnBrk="0" hangingPunct="1">
        <a:spcBef>
          <a:spcPct val="20000"/>
        </a:spcBef>
        <a:buFont typeface="Arial" pitchFamily="34" charset="0"/>
        <a:buChar char="•"/>
        <a:defRPr sz="108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900" indent="-1028700" algn="l" defTabSz="4114800" rtl="0" eaLnBrk="1" latinLnBrk="0" hangingPunct="1">
        <a:spcBef>
          <a:spcPct val="20000"/>
        </a:spcBef>
        <a:buFont typeface="Arial" pitchFamily="34" charset="0"/>
        <a:buChar char="–"/>
        <a:defRPr sz="9000" kern="1200">
          <a:solidFill>
            <a:schemeClr val="tx1"/>
          </a:solidFill>
          <a:latin typeface="+mn-lt"/>
          <a:ea typeface="+mn-ea"/>
          <a:cs typeface="+mn-cs"/>
        </a:defRPr>
      </a:lvl4pPr>
      <a:lvl5pPr marL="9258300" indent="-1028700" algn="l" defTabSz="4114800" rtl="0" eaLnBrk="1" latinLnBrk="0" hangingPunct="1">
        <a:spcBef>
          <a:spcPct val="20000"/>
        </a:spcBef>
        <a:buFont typeface="Arial" pitchFamily="34" charset="0"/>
        <a:buChar char="»"/>
        <a:defRPr sz="9000" kern="1200">
          <a:solidFill>
            <a:schemeClr val="tx1"/>
          </a:solidFill>
          <a:latin typeface="+mn-lt"/>
          <a:ea typeface="+mn-ea"/>
          <a:cs typeface="+mn-cs"/>
        </a:defRPr>
      </a:lvl5pPr>
      <a:lvl6pPr marL="11315700" indent="-1028700" algn="l" defTabSz="4114800" rtl="0" eaLnBrk="1" latinLnBrk="0" hangingPunct="1">
        <a:spcBef>
          <a:spcPct val="20000"/>
        </a:spcBef>
        <a:buFont typeface="Arial" pitchFamily="34" charset="0"/>
        <a:buChar char="•"/>
        <a:defRPr sz="9000" kern="1200">
          <a:solidFill>
            <a:schemeClr val="tx1"/>
          </a:solidFill>
          <a:latin typeface="+mn-lt"/>
          <a:ea typeface="+mn-ea"/>
          <a:cs typeface="+mn-cs"/>
        </a:defRPr>
      </a:lvl6pPr>
      <a:lvl7pPr marL="13373100" indent="-1028700" algn="l" defTabSz="4114800" rtl="0" eaLnBrk="1" latinLnBrk="0" hangingPunct="1">
        <a:spcBef>
          <a:spcPct val="20000"/>
        </a:spcBef>
        <a:buFont typeface="Arial" pitchFamily="34" charset="0"/>
        <a:buChar char="•"/>
        <a:defRPr sz="9000" kern="1200">
          <a:solidFill>
            <a:schemeClr val="tx1"/>
          </a:solidFill>
          <a:latin typeface="+mn-lt"/>
          <a:ea typeface="+mn-ea"/>
          <a:cs typeface="+mn-cs"/>
        </a:defRPr>
      </a:lvl7pPr>
      <a:lvl8pPr marL="15430500" indent="-1028700" algn="l" defTabSz="4114800" rtl="0" eaLnBrk="1" latinLnBrk="0" hangingPunct="1">
        <a:spcBef>
          <a:spcPct val="20000"/>
        </a:spcBef>
        <a:buFont typeface="Arial" pitchFamily="34" charset="0"/>
        <a:buChar char="•"/>
        <a:defRPr sz="9000" kern="1200">
          <a:solidFill>
            <a:schemeClr val="tx1"/>
          </a:solidFill>
          <a:latin typeface="+mn-lt"/>
          <a:ea typeface="+mn-ea"/>
          <a:cs typeface="+mn-cs"/>
        </a:defRPr>
      </a:lvl8pPr>
      <a:lvl9pPr marL="17487900" indent="-1028700" algn="l" defTabSz="4114800" rtl="0" eaLnBrk="1" latinLnBrk="0" hangingPunct="1">
        <a:spcBef>
          <a:spcPct val="20000"/>
        </a:spcBef>
        <a:buFont typeface="Arial" pitchFamily="34" charset="0"/>
        <a:buChar char="•"/>
        <a:defRPr sz="9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114800" rtl="0" eaLnBrk="1" latinLnBrk="0" hangingPunct="1">
        <a:defRPr sz="8100" kern="1200">
          <a:solidFill>
            <a:schemeClr val="tx1"/>
          </a:solidFill>
          <a:latin typeface="+mn-lt"/>
          <a:ea typeface="+mn-ea"/>
          <a:cs typeface="+mn-cs"/>
        </a:defRPr>
      </a:lvl1pPr>
      <a:lvl2pPr marL="2057400" algn="l" defTabSz="4114800" rtl="0" eaLnBrk="1" latinLnBrk="0" hangingPunct="1">
        <a:defRPr sz="8100" kern="1200">
          <a:solidFill>
            <a:schemeClr val="tx1"/>
          </a:solidFill>
          <a:latin typeface="+mn-lt"/>
          <a:ea typeface="+mn-ea"/>
          <a:cs typeface="+mn-cs"/>
        </a:defRPr>
      </a:lvl2pPr>
      <a:lvl3pPr marL="4114800" algn="l" defTabSz="4114800" rtl="0" eaLnBrk="1" latinLnBrk="0" hangingPunct="1">
        <a:defRPr sz="8100" kern="1200">
          <a:solidFill>
            <a:schemeClr val="tx1"/>
          </a:solidFill>
          <a:latin typeface="+mn-lt"/>
          <a:ea typeface="+mn-ea"/>
          <a:cs typeface="+mn-cs"/>
        </a:defRPr>
      </a:lvl3pPr>
      <a:lvl4pPr marL="6172200" algn="l" defTabSz="4114800" rtl="0" eaLnBrk="1" latinLnBrk="0" hangingPunct="1">
        <a:defRPr sz="8100" kern="1200">
          <a:solidFill>
            <a:schemeClr val="tx1"/>
          </a:solidFill>
          <a:latin typeface="+mn-lt"/>
          <a:ea typeface="+mn-ea"/>
          <a:cs typeface="+mn-cs"/>
        </a:defRPr>
      </a:lvl4pPr>
      <a:lvl5pPr marL="8229600" algn="l" defTabSz="4114800" rtl="0" eaLnBrk="1" latinLnBrk="0" hangingPunct="1">
        <a:defRPr sz="8100" kern="1200">
          <a:solidFill>
            <a:schemeClr val="tx1"/>
          </a:solidFill>
          <a:latin typeface="+mn-lt"/>
          <a:ea typeface="+mn-ea"/>
          <a:cs typeface="+mn-cs"/>
        </a:defRPr>
      </a:lvl5pPr>
      <a:lvl6pPr marL="10287000" algn="l" defTabSz="4114800" rtl="0" eaLnBrk="1" latinLnBrk="0" hangingPunct="1">
        <a:defRPr sz="8100" kern="1200">
          <a:solidFill>
            <a:schemeClr val="tx1"/>
          </a:solidFill>
          <a:latin typeface="+mn-lt"/>
          <a:ea typeface="+mn-ea"/>
          <a:cs typeface="+mn-cs"/>
        </a:defRPr>
      </a:lvl6pPr>
      <a:lvl7pPr marL="12344400" algn="l" defTabSz="4114800" rtl="0" eaLnBrk="1" latinLnBrk="0" hangingPunct="1">
        <a:defRPr sz="8100" kern="1200">
          <a:solidFill>
            <a:schemeClr val="tx1"/>
          </a:solidFill>
          <a:latin typeface="+mn-lt"/>
          <a:ea typeface="+mn-ea"/>
          <a:cs typeface="+mn-cs"/>
        </a:defRPr>
      </a:lvl7pPr>
      <a:lvl8pPr marL="14401800" algn="l" defTabSz="4114800" rtl="0" eaLnBrk="1" latinLnBrk="0" hangingPunct="1">
        <a:defRPr sz="8100" kern="1200">
          <a:solidFill>
            <a:schemeClr val="tx1"/>
          </a:solidFill>
          <a:latin typeface="+mn-lt"/>
          <a:ea typeface="+mn-ea"/>
          <a:cs typeface="+mn-cs"/>
        </a:defRPr>
      </a:lvl8pPr>
      <a:lvl9pPr marL="16459200" algn="l" defTabSz="4114800" rtl="0" eaLnBrk="1" latinLnBrk="0" hangingPunct="1">
        <a:defRPr sz="8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18" Type="http://schemas.openxmlformats.org/officeDocument/2006/relationships/image" Target="../media/image17.wmf"/><Relationship Id="rId3" Type="http://schemas.openxmlformats.org/officeDocument/2006/relationships/image" Target="../media/image2.png"/><Relationship Id="rId21" Type="http://schemas.openxmlformats.org/officeDocument/2006/relationships/image" Target="../media/image20.jp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wmf"/><Relationship Id="rId2" Type="http://schemas.openxmlformats.org/officeDocument/2006/relationships/image" Target="../media/image1.jpeg"/><Relationship Id="rId16" Type="http://schemas.openxmlformats.org/officeDocument/2006/relationships/image" Target="../media/image15.wmf"/><Relationship Id="rId20" Type="http://schemas.openxmlformats.org/officeDocument/2006/relationships/image" Target="../media/image19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wmf"/><Relationship Id="rId10" Type="http://schemas.openxmlformats.org/officeDocument/2006/relationships/image" Target="../media/image9.emf"/><Relationship Id="rId19" Type="http://schemas.openxmlformats.org/officeDocument/2006/relationships/image" Target="../media/image18.wmf"/><Relationship Id="rId4" Type="http://schemas.openxmlformats.org/officeDocument/2006/relationships/image" Target="../media/image3.png"/><Relationship Id="rId9" Type="http://schemas.openxmlformats.org/officeDocument/2006/relationships/image" Target="../media/image8.emf"/><Relationship Id="rId14" Type="http://schemas.openxmlformats.org/officeDocument/2006/relationships/image" Target="../media/image13.png"/><Relationship Id="rId22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0" t="18068" r="23491" b="38286"/>
          <a:stretch/>
        </p:blipFill>
        <p:spPr>
          <a:xfrm>
            <a:off x="0" y="3816625"/>
            <a:ext cx="43233537" cy="24986976"/>
          </a:xfrm>
          <a:prstGeom prst="rect">
            <a:avLst/>
          </a:prstGeom>
        </p:spPr>
      </p:pic>
      <p:sp>
        <p:nvSpPr>
          <p:cNvPr id="421" name="Rectangle 420"/>
          <p:cNvSpPr/>
          <p:nvPr/>
        </p:nvSpPr>
        <p:spPr>
          <a:xfrm>
            <a:off x="26158636" y="23577222"/>
            <a:ext cx="16705856" cy="4672924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>
            <a:outerShdw blurRad="50800" dist="50800" dir="5400000" sx="13000" sy="13000" algn="ctr" rotWithShape="0">
              <a:schemeClr val="bg1">
                <a:lumMod val="75000"/>
                <a:alpha val="4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9" name="Rectangle 198"/>
          <p:cNvSpPr/>
          <p:nvPr/>
        </p:nvSpPr>
        <p:spPr>
          <a:xfrm>
            <a:off x="26124836" y="4218037"/>
            <a:ext cx="16705856" cy="18856271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>
            <a:outerShdw blurRad="50800" dist="50800" dir="5400000" sx="13000" sy="13000" algn="ctr" rotWithShape="0">
              <a:schemeClr val="bg1">
                <a:lumMod val="75000"/>
                <a:alpha val="4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9" name="Rectangle 188"/>
          <p:cNvSpPr/>
          <p:nvPr/>
        </p:nvSpPr>
        <p:spPr>
          <a:xfrm>
            <a:off x="10820932" y="4186989"/>
            <a:ext cx="14906078" cy="131744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>
            <a:outerShdw blurRad="50800" dist="50800" dir="5400000" sx="13000" sy="13000" algn="ctr" rotWithShape="0">
              <a:schemeClr val="bg1">
                <a:lumMod val="75000"/>
                <a:alpha val="4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58" name="Rectangle 57"/>
          <p:cNvSpPr/>
          <p:nvPr/>
        </p:nvSpPr>
        <p:spPr>
          <a:xfrm>
            <a:off x="410252" y="19846497"/>
            <a:ext cx="10020127" cy="840364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>
            <a:outerShdw blurRad="50800" dist="50800" dir="5400000" sx="13000" sy="13000" algn="ctr" rotWithShape="0">
              <a:schemeClr val="bg1">
                <a:lumMod val="75000"/>
                <a:alpha val="4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410253" y="4186989"/>
            <a:ext cx="10020127" cy="15039347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>
            <a:outerShdw blurRad="50800" dist="50800" dir="5400000" sx="13000" sy="13000" algn="ctr" rotWithShape="0">
              <a:schemeClr val="bg1">
                <a:lumMod val="75000"/>
                <a:alpha val="4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43200000" cy="3025050"/>
          </a:xfrm>
          <a:prstGeom prst="rect">
            <a:avLst/>
          </a:prstGeom>
          <a:solidFill>
            <a:srgbClr val="8BA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5544916" cy="3828433"/>
          </a:xfrm>
          <a:prstGeom prst="rect">
            <a:avLst/>
          </a:prstGeom>
          <a:solidFill>
            <a:srgbClr val="BC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7939182" y="134763"/>
            <a:ext cx="221424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cap="all" spc="-150" dirty="0" smtClean="0">
                <a:solidFill>
                  <a:schemeClr val="bg1"/>
                </a:solidFill>
                <a:latin typeface="Myriad Pro" pitchFamily="34" charset="0"/>
              </a:rPr>
              <a:t>DIGITAL SOIL MAPPING </a:t>
            </a:r>
            <a:br>
              <a:rPr lang="fr-FR" sz="6000" b="1" cap="all" spc="-150" dirty="0" smtClean="0">
                <a:solidFill>
                  <a:schemeClr val="bg1"/>
                </a:solidFill>
                <a:latin typeface="Myriad Pro" pitchFamily="34" charset="0"/>
              </a:rPr>
            </a:br>
            <a:r>
              <a:rPr lang="fr-FR" sz="6000" cap="all" spc="-150" dirty="0" smtClean="0">
                <a:solidFill>
                  <a:schemeClr val="bg1"/>
                </a:solidFill>
                <a:latin typeface="Myriad Pro" pitchFamily="34" charset="0"/>
              </a:rPr>
              <a:t>OF SOIL Classes </a:t>
            </a:r>
            <a:r>
              <a:rPr lang="fr-FR" sz="6000" cap="all" spc="-150" dirty="0" err="1" smtClean="0">
                <a:solidFill>
                  <a:schemeClr val="bg1"/>
                </a:solidFill>
                <a:latin typeface="Myriad Pro" pitchFamily="34" charset="0"/>
              </a:rPr>
              <a:t>at</a:t>
            </a:r>
            <a:r>
              <a:rPr lang="fr-FR" sz="6000" cap="all" spc="-150" dirty="0" smtClean="0">
                <a:solidFill>
                  <a:schemeClr val="bg1"/>
                </a:solidFill>
                <a:latin typeface="Myriad Pro" pitchFamily="34" charset="0"/>
              </a:rPr>
              <a:t> 1:50,000 </a:t>
            </a:r>
            <a:r>
              <a:rPr lang="fr-FR" sz="6000" cap="all" spc="-150" dirty="0" err="1" smtClean="0">
                <a:solidFill>
                  <a:schemeClr val="bg1"/>
                </a:solidFill>
                <a:latin typeface="Myriad Pro" pitchFamily="34" charset="0"/>
              </a:rPr>
              <a:t>sCale</a:t>
            </a:r>
            <a:r>
              <a:rPr lang="fr-FR" sz="6000" cap="all" spc="-150" dirty="0" smtClean="0">
                <a:solidFill>
                  <a:schemeClr val="bg1"/>
                </a:solidFill>
                <a:latin typeface="Myriad Pro" pitchFamily="34" charset="0"/>
              </a:rPr>
              <a:t> </a:t>
            </a:r>
            <a:br>
              <a:rPr lang="fr-FR" sz="6000" cap="all" spc="-150" dirty="0" smtClean="0">
                <a:solidFill>
                  <a:schemeClr val="bg1"/>
                </a:solidFill>
                <a:latin typeface="Myriad Pro" pitchFamily="34" charset="0"/>
              </a:rPr>
            </a:br>
            <a:r>
              <a:rPr lang="fr-FR" sz="6000" cap="all" spc="-150" dirty="0" smtClean="0">
                <a:solidFill>
                  <a:schemeClr val="bg1"/>
                </a:solidFill>
                <a:latin typeface="Myriad Pro" pitchFamily="34" charset="0"/>
              </a:rPr>
              <a:t>In the </a:t>
            </a:r>
            <a:r>
              <a:rPr lang="fr-FR" sz="6000" cap="all" spc="-150" dirty="0" err="1" smtClean="0">
                <a:solidFill>
                  <a:schemeClr val="bg1"/>
                </a:solidFill>
                <a:latin typeface="Myriad Pro" pitchFamily="34" charset="0"/>
              </a:rPr>
              <a:t>Franche-COMTE</a:t>
            </a:r>
            <a:r>
              <a:rPr lang="fr-FR" sz="6000" cap="all" spc="-150" dirty="0" smtClean="0">
                <a:solidFill>
                  <a:schemeClr val="bg1"/>
                </a:solidFill>
                <a:latin typeface="Myriad Pro" pitchFamily="34" charset="0"/>
              </a:rPr>
              <a:t> REGION, France</a:t>
            </a:r>
            <a:endParaRPr lang="fr-FR" sz="6000" cap="all" spc="-150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920964" y="3120547"/>
            <a:ext cx="3240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cap="all" spc="-150" dirty="0" err="1" smtClean="0">
                <a:solidFill>
                  <a:srgbClr val="8BAC21"/>
                </a:solidFill>
                <a:latin typeface="Myriad Pro" pitchFamily="34" charset="0"/>
              </a:rPr>
              <a:t>Authors</a:t>
            </a:r>
            <a:r>
              <a:rPr lang="fr-FR" sz="4000" b="1" cap="all" spc="-150" dirty="0">
                <a:solidFill>
                  <a:srgbClr val="8BAC21"/>
                </a:solidFill>
                <a:latin typeface="Myriad Pro" pitchFamily="34" charset="0"/>
              </a:rPr>
              <a:t>: </a:t>
            </a:r>
            <a:r>
              <a:rPr lang="fr-FR" sz="4000" b="1" cap="all" spc="-150" dirty="0" smtClean="0">
                <a:solidFill>
                  <a:srgbClr val="8BAC21"/>
                </a:solidFill>
                <a:latin typeface="Myriad Pro" pitchFamily="34" charset="0"/>
              </a:rPr>
              <a:t>S.  Lehmann, M.  </a:t>
            </a:r>
            <a:r>
              <a:rPr lang="fr-FR" sz="4000" b="1" cap="all" spc="-150" dirty="0" err="1" smtClean="0">
                <a:solidFill>
                  <a:srgbClr val="8BAC21"/>
                </a:solidFill>
                <a:latin typeface="Myriad Pro" pitchFamily="34" charset="0"/>
              </a:rPr>
              <a:t>Eimberck</a:t>
            </a:r>
            <a:r>
              <a:rPr lang="fr-FR" sz="4000" b="1" cap="all" spc="-150" dirty="0" smtClean="0">
                <a:solidFill>
                  <a:srgbClr val="8BAC21"/>
                </a:solidFill>
                <a:latin typeface="Myriad Pro" pitchFamily="34" charset="0"/>
              </a:rPr>
              <a:t>, M. </a:t>
            </a:r>
            <a:r>
              <a:rPr lang="fr-FR" sz="4000" b="1" cap="all" spc="-150" dirty="0">
                <a:solidFill>
                  <a:srgbClr val="8BAC21"/>
                </a:solidFill>
                <a:latin typeface="Myriad Pro" pitchFamily="34" charset="0"/>
              </a:rPr>
              <a:t>P. </a:t>
            </a:r>
            <a:r>
              <a:rPr lang="fr-FR" sz="4000" b="1" cap="all" spc="-150" dirty="0" smtClean="0">
                <a:solidFill>
                  <a:srgbClr val="8BAC21"/>
                </a:solidFill>
                <a:latin typeface="Myriad Pro" pitchFamily="34" charset="0"/>
              </a:rPr>
              <a:t>Martin, D. </a:t>
            </a:r>
            <a:r>
              <a:rPr lang="fr-FR" sz="4000" b="1" cap="all" spc="-150" dirty="0" err="1" smtClean="0">
                <a:solidFill>
                  <a:srgbClr val="8BAC21"/>
                </a:solidFill>
                <a:latin typeface="Myriad Pro" pitchFamily="34" charset="0"/>
              </a:rPr>
              <a:t>Arrouays</a:t>
            </a:r>
            <a:endParaRPr lang="fr-FR" sz="4000" b="1" cap="all" spc="-150" dirty="0" smtClean="0">
              <a:solidFill>
                <a:srgbClr val="8BAC21"/>
              </a:solidFill>
              <a:latin typeface="Myriad Pro" pitchFamily="34" charset="0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5970" y="134763"/>
            <a:ext cx="6423471" cy="6498512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99" y="984269"/>
            <a:ext cx="4537262" cy="1859893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5232" y="558782"/>
            <a:ext cx="3244947" cy="1630488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30003183" y="250641"/>
            <a:ext cx="62646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latin typeface="Myriad Pro" pitchFamily="34" charset="0"/>
              </a:rPr>
              <a:t>INRA INFOSOL</a:t>
            </a:r>
          </a:p>
          <a:p>
            <a:r>
              <a:rPr lang="fr-FR" sz="2800" dirty="0" smtClean="0">
                <a:solidFill>
                  <a:schemeClr val="bg1"/>
                </a:solidFill>
                <a:latin typeface="Myriad Pro" pitchFamily="34" charset="0"/>
              </a:rPr>
              <a:t>2163, Av de la Pomme de Pin</a:t>
            </a:r>
          </a:p>
          <a:p>
            <a:r>
              <a:rPr lang="fr-FR" sz="2800" dirty="0" smtClean="0">
                <a:solidFill>
                  <a:schemeClr val="bg1"/>
                </a:solidFill>
                <a:latin typeface="Myriad Pro" pitchFamily="34" charset="0"/>
              </a:rPr>
              <a:t>CS 40001 Ardon</a:t>
            </a:r>
          </a:p>
          <a:p>
            <a:r>
              <a:rPr lang="fr-FR" sz="2800" dirty="0" smtClean="0">
                <a:solidFill>
                  <a:schemeClr val="bg1"/>
                </a:solidFill>
                <a:latin typeface="Myriad Pro" pitchFamily="34" charset="0"/>
              </a:rPr>
              <a:t>45075  Orléans cedex 2</a:t>
            </a:r>
          </a:p>
          <a:p>
            <a:endParaRPr lang="fr-FR" sz="2800" dirty="0" smtClean="0">
              <a:solidFill>
                <a:schemeClr val="bg1"/>
              </a:solidFill>
              <a:latin typeface="Myriad Pro" pitchFamily="34" charset="0"/>
            </a:endParaRPr>
          </a:p>
          <a:p>
            <a:r>
              <a:rPr lang="fr-FR" sz="2800" dirty="0" smtClean="0">
                <a:solidFill>
                  <a:schemeClr val="bg1"/>
                </a:solidFill>
                <a:latin typeface="Myriad Pro" pitchFamily="34" charset="0"/>
              </a:rPr>
              <a:t>sebastien.lehmann@orleans.inra.fr</a:t>
            </a:r>
          </a:p>
        </p:txBody>
      </p:sp>
      <p:pic>
        <p:nvPicPr>
          <p:cNvPr id="48" name="Picture 4" descr="dérivés du MNT_ombr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12" y="24470531"/>
            <a:ext cx="3668713" cy="269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ZoneTexte 21"/>
          <p:cNvSpPr txBox="1"/>
          <p:nvPr/>
        </p:nvSpPr>
        <p:spPr>
          <a:xfrm>
            <a:off x="724575" y="4435655"/>
            <a:ext cx="9021381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 smtClean="0">
                <a:solidFill>
                  <a:schemeClr val="accent3">
                    <a:lumMod val="50000"/>
                  </a:schemeClr>
                </a:solidFill>
              </a:rPr>
              <a:t>1 – Objectives</a:t>
            </a:r>
          </a:p>
          <a:p>
            <a:pPr algn="just"/>
            <a:r>
              <a:rPr lang="fr-FR" sz="2400" dirty="0" smtClean="0">
                <a:solidFill>
                  <a:schemeClr val="accent3">
                    <a:lumMod val="50000"/>
                  </a:schemeClr>
                </a:solidFill>
              </a:rPr>
              <a:t>The </a:t>
            </a:r>
            <a:r>
              <a:rPr lang="fr-FR" sz="2400" dirty="0" err="1" smtClean="0">
                <a:solidFill>
                  <a:schemeClr val="accent3">
                    <a:lumMod val="50000"/>
                  </a:schemeClr>
                </a:solidFill>
              </a:rPr>
              <a:t>aim</a:t>
            </a:r>
            <a:r>
              <a:rPr lang="fr-FR" sz="2400" dirty="0" smtClean="0">
                <a:solidFill>
                  <a:schemeClr val="accent3">
                    <a:lumMod val="50000"/>
                  </a:schemeClr>
                </a:solidFill>
              </a:rPr>
              <a:t> of </a:t>
            </a:r>
            <a:r>
              <a:rPr lang="fr-FR" sz="2400" dirty="0" err="1" smtClean="0">
                <a:solidFill>
                  <a:schemeClr val="accent3">
                    <a:lumMod val="50000"/>
                  </a:schemeClr>
                </a:solidFill>
              </a:rPr>
              <a:t>this</a:t>
            </a:r>
            <a:r>
              <a:rPr lang="fr-FR" sz="2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fr-FR" sz="2400" dirty="0" err="1" smtClean="0">
                <a:solidFill>
                  <a:schemeClr val="accent3">
                    <a:lumMod val="50000"/>
                  </a:schemeClr>
                </a:solidFill>
              </a:rPr>
              <a:t>work</a:t>
            </a:r>
            <a:r>
              <a:rPr lang="fr-FR" sz="2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fr-FR" sz="2400" dirty="0" err="1" smtClean="0">
                <a:solidFill>
                  <a:schemeClr val="accent3">
                    <a:lumMod val="50000"/>
                  </a:schemeClr>
                </a:solidFill>
              </a:rPr>
              <a:t>is</a:t>
            </a:r>
            <a:r>
              <a:rPr lang="fr-FR" sz="2400" dirty="0" smtClean="0">
                <a:solidFill>
                  <a:schemeClr val="accent3">
                    <a:lumMod val="50000"/>
                  </a:schemeClr>
                </a:solidFill>
              </a:rPr>
              <a:t> to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produce a predicted soil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classes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map, at a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scale of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1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:50,000, validated by point data in the area of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Vercel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(Jura, France). On this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area (Fig.1),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the approach we detail here led to mapping a surface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of which only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¼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was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previously mapped. 2348 point data scattered over the whole territory were used to calibrate and validate the model. </a:t>
            </a:r>
            <a:endParaRPr lang="fr-FR" sz="2400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0" name="ZoneTexte 59"/>
          <p:cNvSpPr txBox="1"/>
          <p:nvPr/>
        </p:nvSpPr>
        <p:spPr>
          <a:xfrm>
            <a:off x="722519" y="19916128"/>
            <a:ext cx="902343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 smtClean="0">
                <a:solidFill>
                  <a:schemeClr val="accent3">
                    <a:lumMod val="50000"/>
                  </a:schemeClr>
                </a:solidFill>
              </a:rPr>
              <a:t>2 – Data</a:t>
            </a:r>
          </a:p>
          <a:p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The derivatives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from the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ASTER DEM (Fig.2)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were averaged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using focal mean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circular windows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of 8  varying sizes (radius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from 30 to 1800 m).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 We have also used categorical data such as land use  and geology rasterized to the same resolution.</a:t>
            </a:r>
            <a:endParaRPr lang="fr-FR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6" name="Rectangle 130"/>
          <p:cNvSpPr>
            <a:spLocks noChangeArrowheads="1"/>
          </p:cNvSpPr>
          <p:nvPr/>
        </p:nvSpPr>
        <p:spPr bwMode="auto">
          <a:xfrm>
            <a:off x="152400" y="152400"/>
            <a:ext cx="432054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pSp>
        <p:nvGrpSpPr>
          <p:cNvPr id="1148" name="Groupe 1147"/>
          <p:cNvGrpSpPr/>
          <p:nvPr/>
        </p:nvGrpSpPr>
        <p:grpSpPr>
          <a:xfrm>
            <a:off x="14578993" y="13476390"/>
            <a:ext cx="7859337" cy="830781"/>
            <a:chOff x="15711784" y="12654531"/>
            <a:chExt cx="7859337" cy="830781"/>
          </a:xfrm>
        </p:grpSpPr>
        <p:sp>
          <p:nvSpPr>
            <p:cNvPr id="1086" name="AutoShape 9"/>
            <p:cNvSpPr>
              <a:spLocks noChangeArrowheads="1"/>
            </p:cNvSpPr>
            <p:nvPr/>
          </p:nvSpPr>
          <p:spPr bwMode="auto">
            <a:xfrm rot="2177692">
              <a:off x="15711784" y="12654531"/>
              <a:ext cx="2358956" cy="830781"/>
            </a:xfrm>
            <a:prstGeom prst="rightArrow">
              <a:avLst>
                <a:gd name="adj1" fmla="val 50000"/>
                <a:gd name="adj2" fmla="val 64432"/>
              </a:avLst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87" name="AutoShape 8"/>
            <p:cNvSpPr>
              <a:spLocks noChangeArrowheads="1"/>
            </p:cNvSpPr>
            <p:nvPr/>
          </p:nvSpPr>
          <p:spPr bwMode="auto">
            <a:xfrm rot="8543979">
              <a:off x="21212165" y="12654531"/>
              <a:ext cx="2358956" cy="830781"/>
            </a:xfrm>
            <a:prstGeom prst="rightArrow">
              <a:avLst>
                <a:gd name="adj1" fmla="val 50000"/>
                <a:gd name="adj2" fmla="val 64432"/>
              </a:avLst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149" name="Groupe 1148"/>
          <p:cNvGrpSpPr/>
          <p:nvPr/>
        </p:nvGrpSpPr>
        <p:grpSpPr>
          <a:xfrm>
            <a:off x="13039857" y="7369807"/>
            <a:ext cx="11427762" cy="9637262"/>
            <a:chOff x="14138449" y="6172384"/>
            <a:chExt cx="11427762" cy="9637262"/>
          </a:xfrm>
        </p:grpSpPr>
        <p:sp>
          <p:nvSpPr>
            <p:cNvPr id="1024" name="AutoShape 126"/>
            <p:cNvSpPr>
              <a:spLocks noChangeArrowheads="1"/>
            </p:cNvSpPr>
            <p:nvPr/>
          </p:nvSpPr>
          <p:spPr bwMode="auto">
            <a:xfrm>
              <a:off x="17129590" y="6352914"/>
              <a:ext cx="1048890" cy="5708915"/>
            </a:xfrm>
            <a:prstGeom prst="downArrow">
              <a:avLst>
                <a:gd name="adj1" fmla="val 50000"/>
                <a:gd name="adj2" fmla="val 149869"/>
              </a:avLst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25" name="AutoShape 125"/>
            <p:cNvSpPr>
              <a:spLocks noChangeArrowheads="1"/>
            </p:cNvSpPr>
            <p:nvPr/>
          </p:nvSpPr>
          <p:spPr bwMode="auto">
            <a:xfrm>
              <a:off x="21069225" y="6352914"/>
              <a:ext cx="1048890" cy="5708915"/>
            </a:xfrm>
            <a:prstGeom prst="downArrow">
              <a:avLst>
                <a:gd name="adj1" fmla="val 50000"/>
                <a:gd name="adj2" fmla="val 149869"/>
              </a:avLst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1029" name="Group 120"/>
            <p:cNvGrpSpPr>
              <a:grpSpLocks/>
            </p:cNvGrpSpPr>
            <p:nvPr/>
          </p:nvGrpSpPr>
          <p:grpSpPr bwMode="auto">
            <a:xfrm>
              <a:off x="14138449" y="6452808"/>
              <a:ext cx="1984088" cy="634324"/>
              <a:chOff x="3334" y="482"/>
              <a:chExt cx="771" cy="272"/>
            </a:xfrm>
          </p:grpSpPr>
          <p:sp>
            <p:nvSpPr>
              <p:cNvPr id="1144" name="AutoShape 124"/>
              <p:cNvSpPr>
                <a:spLocks noChangeArrowheads="1"/>
              </p:cNvSpPr>
              <p:nvPr/>
            </p:nvSpPr>
            <p:spPr bwMode="auto">
              <a:xfrm>
                <a:off x="3470" y="619"/>
                <a:ext cx="635" cy="135"/>
              </a:xfrm>
              <a:prstGeom prst="parallelogram">
                <a:avLst>
                  <a:gd name="adj" fmla="val 117593"/>
                </a:avLst>
              </a:prstGeom>
              <a:solidFill>
                <a:srgbClr val="FFFF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45" name="AutoShape 123"/>
              <p:cNvSpPr>
                <a:spLocks noChangeArrowheads="1"/>
              </p:cNvSpPr>
              <p:nvPr/>
            </p:nvSpPr>
            <p:spPr bwMode="auto">
              <a:xfrm>
                <a:off x="3425" y="573"/>
                <a:ext cx="635" cy="135"/>
              </a:xfrm>
              <a:prstGeom prst="parallelogram">
                <a:avLst>
                  <a:gd name="adj" fmla="val 117593"/>
                </a:avLst>
              </a:prstGeom>
              <a:solidFill>
                <a:srgbClr val="FFFF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46" name="AutoShape 122"/>
              <p:cNvSpPr>
                <a:spLocks noChangeArrowheads="1"/>
              </p:cNvSpPr>
              <p:nvPr/>
            </p:nvSpPr>
            <p:spPr bwMode="auto">
              <a:xfrm>
                <a:off x="3380" y="528"/>
                <a:ext cx="635" cy="135"/>
              </a:xfrm>
              <a:prstGeom prst="parallelogram">
                <a:avLst>
                  <a:gd name="adj" fmla="val 117593"/>
                </a:avLst>
              </a:prstGeom>
              <a:solidFill>
                <a:srgbClr val="FFFF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47" name="AutoShape 121"/>
              <p:cNvSpPr>
                <a:spLocks noChangeArrowheads="1"/>
              </p:cNvSpPr>
              <p:nvPr/>
            </p:nvSpPr>
            <p:spPr bwMode="auto">
              <a:xfrm>
                <a:off x="3334" y="482"/>
                <a:ext cx="635" cy="135"/>
              </a:xfrm>
              <a:prstGeom prst="parallelogram">
                <a:avLst>
                  <a:gd name="adj" fmla="val 117593"/>
                </a:avLst>
              </a:prstGeom>
              <a:solidFill>
                <a:srgbClr val="FFFF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1030" name="AutoShape 119"/>
            <p:cNvSpPr>
              <a:spLocks noChangeArrowheads="1"/>
            </p:cNvSpPr>
            <p:nvPr/>
          </p:nvSpPr>
          <p:spPr bwMode="auto">
            <a:xfrm>
              <a:off x="14158620" y="10916384"/>
              <a:ext cx="1980421" cy="422883"/>
            </a:xfrm>
            <a:prstGeom prst="parallelogram">
              <a:avLst>
                <a:gd name="adj" fmla="val 106299"/>
              </a:avLst>
            </a:prstGeom>
            <a:solidFill>
              <a:srgbClr val="99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31" name="Freeform 118"/>
            <p:cNvSpPr>
              <a:spLocks/>
            </p:cNvSpPr>
            <p:nvPr/>
          </p:nvSpPr>
          <p:spPr bwMode="auto">
            <a:xfrm>
              <a:off x="15128660" y="11094527"/>
              <a:ext cx="522611" cy="163159"/>
            </a:xfrm>
            <a:custGeom>
              <a:avLst/>
              <a:gdLst>
                <a:gd name="T0" fmla="*/ 462 w 750"/>
                <a:gd name="T1" fmla="*/ 9 h 356"/>
                <a:gd name="T2" fmla="*/ 684 w 750"/>
                <a:gd name="T3" fmla="*/ 30 h 356"/>
                <a:gd name="T4" fmla="*/ 714 w 750"/>
                <a:gd name="T5" fmla="*/ 60 h 356"/>
                <a:gd name="T6" fmla="*/ 732 w 750"/>
                <a:gd name="T7" fmla="*/ 90 h 356"/>
                <a:gd name="T8" fmla="*/ 744 w 750"/>
                <a:gd name="T9" fmla="*/ 108 h 356"/>
                <a:gd name="T10" fmla="*/ 750 w 750"/>
                <a:gd name="T11" fmla="*/ 117 h 356"/>
                <a:gd name="T12" fmla="*/ 747 w 750"/>
                <a:gd name="T13" fmla="*/ 192 h 356"/>
                <a:gd name="T14" fmla="*/ 702 w 750"/>
                <a:gd name="T15" fmla="*/ 252 h 356"/>
                <a:gd name="T16" fmla="*/ 672 w 750"/>
                <a:gd name="T17" fmla="*/ 279 h 356"/>
                <a:gd name="T18" fmla="*/ 642 w 750"/>
                <a:gd name="T19" fmla="*/ 291 h 356"/>
                <a:gd name="T20" fmla="*/ 393 w 750"/>
                <a:gd name="T21" fmla="*/ 294 h 356"/>
                <a:gd name="T22" fmla="*/ 201 w 750"/>
                <a:gd name="T23" fmla="*/ 351 h 356"/>
                <a:gd name="T24" fmla="*/ 66 w 750"/>
                <a:gd name="T25" fmla="*/ 342 h 356"/>
                <a:gd name="T26" fmla="*/ 9 w 750"/>
                <a:gd name="T27" fmla="*/ 258 h 356"/>
                <a:gd name="T28" fmla="*/ 9 w 750"/>
                <a:gd name="T29" fmla="*/ 144 h 356"/>
                <a:gd name="T30" fmla="*/ 120 w 750"/>
                <a:gd name="T31" fmla="*/ 60 h 356"/>
                <a:gd name="T32" fmla="*/ 411 w 750"/>
                <a:gd name="T33" fmla="*/ 12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50" h="356">
                  <a:moveTo>
                    <a:pt x="462" y="9"/>
                  </a:moveTo>
                  <a:cubicBezTo>
                    <a:pt x="537" y="12"/>
                    <a:pt x="609" y="22"/>
                    <a:pt x="684" y="30"/>
                  </a:cubicBezTo>
                  <a:cubicBezTo>
                    <a:pt x="697" y="40"/>
                    <a:pt x="701" y="50"/>
                    <a:pt x="714" y="60"/>
                  </a:cubicBezTo>
                  <a:cubicBezTo>
                    <a:pt x="720" y="71"/>
                    <a:pt x="726" y="80"/>
                    <a:pt x="732" y="90"/>
                  </a:cubicBezTo>
                  <a:cubicBezTo>
                    <a:pt x="736" y="96"/>
                    <a:pt x="740" y="102"/>
                    <a:pt x="744" y="108"/>
                  </a:cubicBezTo>
                  <a:cubicBezTo>
                    <a:pt x="746" y="111"/>
                    <a:pt x="750" y="117"/>
                    <a:pt x="750" y="117"/>
                  </a:cubicBezTo>
                  <a:cubicBezTo>
                    <a:pt x="749" y="142"/>
                    <a:pt x="749" y="167"/>
                    <a:pt x="747" y="192"/>
                  </a:cubicBezTo>
                  <a:cubicBezTo>
                    <a:pt x="745" y="218"/>
                    <a:pt x="717" y="235"/>
                    <a:pt x="702" y="252"/>
                  </a:cubicBezTo>
                  <a:cubicBezTo>
                    <a:pt x="692" y="263"/>
                    <a:pt x="687" y="274"/>
                    <a:pt x="672" y="279"/>
                  </a:cubicBezTo>
                  <a:cubicBezTo>
                    <a:pt x="662" y="293"/>
                    <a:pt x="668" y="290"/>
                    <a:pt x="642" y="291"/>
                  </a:cubicBezTo>
                  <a:cubicBezTo>
                    <a:pt x="559" y="293"/>
                    <a:pt x="476" y="293"/>
                    <a:pt x="393" y="294"/>
                  </a:cubicBezTo>
                  <a:cubicBezTo>
                    <a:pt x="325" y="305"/>
                    <a:pt x="272" y="343"/>
                    <a:pt x="201" y="351"/>
                  </a:cubicBezTo>
                  <a:cubicBezTo>
                    <a:pt x="163" y="350"/>
                    <a:pt x="108" y="356"/>
                    <a:pt x="66" y="342"/>
                  </a:cubicBezTo>
                  <a:cubicBezTo>
                    <a:pt x="40" y="322"/>
                    <a:pt x="27" y="286"/>
                    <a:pt x="9" y="258"/>
                  </a:cubicBezTo>
                  <a:cubicBezTo>
                    <a:pt x="0" y="214"/>
                    <a:pt x="2" y="229"/>
                    <a:pt x="9" y="144"/>
                  </a:cubicBezTo>
                  <a:cubicBezTo>
                    <a:pt x="12" y="111"/>
                    <a:pt x="91" y="66"/>
                    <a:pt x="120" y="60"/>
                  </a:cubicBezTo>
                  <a:cubicBezTo>
                    <a:pt x="199" y="0"/>
                    <a:pt x="323" y="12"/>
                    <a:pt x="411" y="12"/>
                  </a:cubicBezTo>
                </a:path>
              </a:pathLst>
            </a:custGeom>
            <a:solidFill>
              <a:srgbClr val="CC99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32" name="Freeform 117"/>
            <p:cNvSpPr>
              <a:spLocks/>
            </p:cNvSpPr>
            <p:nvPr/>
          </p:nvSpPr>
          <p:spPr bwMode="auto">
            <a:xfrm>
              <a:off x="14363997" y="10906394"/>
              <a:ext cx="1140576" cy="286361"/>
            </a:xfrm>
            <a:custGeom>
              <a:avLst/>
              <a:gdLst>
                <a:gd name="T0" fmla="*/ 0 w 528"/>
                <a:gd name="T1" fmla="*/ 240 h 258"/>
                <a:gd name="T2" fmla="*/ 36 w 528"/>
                <a:gd name="T3" fmla="*/ 255 h 258"/>
                <a:gd name="T4" fmla="*/ 171 w 528"/>
                <a:gd name="T5" fmla="*/ 243 h 258"/>
                <a:gd name="T6" fmla="*/ 213 w 528"/>
                <a:gd name="T7" fmla="*/ 216 h 258"/>
                <a:gd name="T8" fmla="*/ 234 w 528"/>
                <a:gd name="T9" fmla="*/ 162 h 258"/>
                <a:gd name="T10" fmla="*/ 450 w 528"/>
                <a:gd name="T11" fmla="*/ 111 h 258"/>
                <a:gd name="T12" fmla="*/ 492 w 528"/>
                <a:gd name="T13" fmla="*/ 96 h 258"/>
                <a:gd name="T14" fmla="*/ 528 w 528"/>
                <a:gd name="T15" fmla="*/ 6 h 258"/>
                <a:gd name="T16" fmla="*/ 474 w 528"/>
                <a:gd name="T17" fmla="*/ 3 h 258"/>
                <a:gd name="T18" fmla="*/ 138 w 528"/>
                <a:gd name="T19" fmla="*/ 0 h 258"/>
                <a:gd name="T20" fmla="*/ 0 w 528"/>
                <a:gd name="T21" fmla="*/ 240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28" h="258">
                  <a:moveTo>
                    <a:pt x="0" y="240"/>
                  </a:moveTo>
                  <a:cubicBezTo>
                    <a:pt x="6" y="257"/>
                    <a:pt x="19" y="253"/>
                    <a:pt x="36" y="255"/>
                  </a:cubicBezTo>
                  <a:cubicBezTo>
                    <a:pt x="87" y="253"/>
                    <a:pt x="126" y="258"/>
                    <a:pt x="171" y="243"/>
                  </a:cubicBezTo>
                  <a:cubicBezTo>
                    <a:pt x="180" y="230"/>
                    <a:pt x="198" y="221"/>
                    <a:pt x="213" y="216"/>
                  </a:cubicBezTo>
                  <a:cubicBezTo>
                    <a:pt x="223" y="201"/>
                    <a:pt x="221" y="174"/>
                    <a:pt x="234" y="162"/>
                  </a:cubicBezTo>
                  <a:cubicBezTo>
                    <a:pt x="301" y="103"/>
                    <a:pt x="354" y="113"/>
                    <a:pt x="450" y="111"/>
                  </a:cubicBezTo>
                  <a:cubicBezTo>
                    <a:pt x="466" y="108"/>
                    <a:pt x="477" y="101"/>
                    <a:pt x="492" y="96"/>
                  </a:cubicBezTo>
                  <a:cubicBezTo>
                    <a:pt x="519" y="56"/>
                    <a:pt x="528" y="59"/>
                    <a:pt x="528" y="6"/>
                  </a:cubicBezTo>
                  <a:lnTo>
                    <a:pt x="474" y="3"/>
                  </a:lnTo>
                  <a:lnTo>
                    <a:pt x="138" y="0"/>
                  </a:lnTo>
                  <a:lnTo>
                    <a:pt x="0" y="240"/>
                  </a:lnTo>
                  <a:close/>
                </a:path>
              </a:pathLst>
            </a:custGeom>
            <a:solidFill>
              <a:srgbClr val="99CC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33" name="Freeform 116"/>
            <p:cNvSpPr>
              <a:spLocks/>
            </p:cNvSpPr>
            <p:nvPr/>
          </p:nvSpPr>
          <p:spPr bwMode="auto">
            <a:xfrm>
              <a:off x="14169623" y="11089533"/>
              <a:ext cx="1144243" cy="244739"/>
            </a:xfrm>
            <a:custGeom>
              <a:avLst/>
              <a:gdLst>
                <a:gd name="T0" fmla="*/ 267 w 591"/>
                <a:gd name="T1" fmla="*/ 3 h 246"/>
                <a:gd name="T2" fmla="*/ 537 w 591"/>
                <a:gd name="T3" fmla="*/ 78 h 246"/>
                <a:gd name="T4" fmla="*/ 558 w 591"/>
                <a:gd name="T5" fmla="*/ 84 h 246"/>
                <a:gd name="T6" fmla="*/ 561 w 591"/>
                <a:gd name="T7" fmla="*/ 93 h 246"/>
                <a:gd name="T8" fmla="*/ 570 w 591"/>
                <a:gd name="T9" fmla="*/ 99 h 246"/>
                <a:gd name="T10" fmla="*/ 582 w 591"/>
                <a:gd name="T11" fmla="*/ 126 h 246"/>
                <a:gd name="T12" fmla="*/ 585 w 591"/>
                <a:gd name="T13" fmla="*/ 246 h 246"/>
                <a:gd name="T14" fmla="*/ 0 w 591"/>
                <a:gd name="T15" fmla="*/ 246 h 246"/>
                <a:gd name="T16" fmla="*/ 147 w 591"/>
                <a:gd name="T17" fmla="*/ 0 h 246"/>
                <a:gd name="T18" fmla="*/ 177 w 591"/>
                <a:gd name="T19" fmla="*/ 3 h 246"/>
                <a:gd name="T20" fmla="*/ 225 w 591"/>
                <a:gd name="T21" fmla="*/ 6 h 246"/>
                <a:gd name="T22" fmla="*/ 267 w 591"/>
                <a:gd name="T23" fmla="*/ 3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91" h="246">
                  <a:moveTo>
                    <a:pt x="267" y="3"/>
                  </a:moveTo>
                  <a:cubicBezTo>
                    <a:pt x="287" y="102"/>
                    <a:pt x="492" y="77"/>
                    <a:pt x="537" y="78"/>
                  </a:cubicBezTo>
                  <a:cubicBezTo>
                    <a:pt x="544" y="80"/>
                    <a:pt x="552" y="79"/>
                    <a:pt x="558" y="84"/>
                  </a:cubicBezTo>
                  <a:cubicBezTo>
                    <a:pt x="560" y="86"/>
                    <a:pt x="559" y="91"/>
                    <a:pt x="561" y="93"/>
                  </a:cubicBezTo>
                  <a:cubicBezTo>
                    <a:pt x="563" y="96"/>
                    <a:pt x="567" y="97"/>
                    <a:pt x="570" y="99"/>
                  </a:cubicBezTo>
                  <a:cubicBezTo>
                    <a:pt x="577" y="120"/>
                    <a:pt x="572" y="112"/>
                    <a:pt x="582" y="126"/>
                  </a:cubicBezTo>
                  <a:cubicBezTo>
                    <a:pt x="591" y="178"/>
                    <a:pt x="585" y="138"/>
                    <a:pt x="585" y="246"/>
                  </a:cubicBezTo>
                  <a:lnTo>
                    <a:pt x="0" y="246"/>
                  </a:lnTo>
                  <a:lnTo>
                    <a:pt x="147" y="0"/>
                  </a:lnTo>
                  <a:lnTo>
                    <a:pt x="177" y="3"/>
                  </a:lnTo>
                  <a:lnTo>
                    <a:pt x="225" y="6"/>
                  </a:lnTo>
                  <a:lnTo>
                    <a:pt x="267" y="3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1034" name="Group 108"/>
            <p:cNvGrpSpPr>
              <a:grpSpLocks/>
            </p:cNvGrpSpPr>
            <p:nvPr/>
          </p:nvGrpSpPr>
          <p:grpSpPr bwMode="auto">
            <a:xfrm>
              <a:off x="14138449" y="9839199"/>
              <a:ext cx="1984088" cy="424548"/>
              <a:chOff x="3379" y="2296"/>
              <a:chExt cx="771" cy="182"/>
            </a:xfrm>
          </p:grpSpPr>
          <p:sp>
            <p:nvSpPr>
              <p:cNvPr id="1137" name="AutoShape 115"/>
              <p:cNvSpPr>
                <a:spLocks noChangeArrowheads="1"/>
              </p:cNvSpPr>
              <p:nvPr/>
            </p:nvSpPr>
            <p:spPr bwMode="auto">
              <a:xfrm>
                <a:off x="3379" y="2296"/>
                <a:ext cx="771" cy="182"/>
              </a:xfrm>
              <a:prstGeom prst="parallelogram">
                <a:avLst>
                  <a:gd name="adj" fmla="val 105907"/>
                </a:avLst>
              </a:prstGeom>
              <a:solidFill>
                <a:srgbClr val="FFFF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grpSp>
            <p:nvGrpSpPr>
              <p:cNvPr id="1138" name="Group 109"/>
              <p:cNvGrpSpPr>
                <a:grpSpLocks/>
              </p:cNvGrpSpPr>
              <p:nvPr/>
            </p:nvGrpSpPr>
            <p:grpSpPr bwMode="auto">
              <a:xfrm>
                <a:off x="3558" y="2340"/>
                <a:ext cx="323" cy="106"/>
                <a:chOff x="3558" y="2340"/>
                <a:chExt cx="323" cy="106"/>
              </a:xfrm>
            </p:grpSpPr>
            <p:sp>
              <p:nvSpPr>
                <p:cNvPr id="1139" name="Freeform 114"/>
                <p:cNvSpPr>
                  <a:spLocks/>
                </p:cNvSpPr>
                <p:nvPr/>
              </p:nvSpPr>
              <p:spPr bwMode="auto">
                <a:xfrm>
                  <a:off x="3560" y="2341"/>
                  <a:ext cx="321" cy="105"/>
                </a:xfrm>
                <a:custGeom>
                  <a:avLst/>
                  <a:gdLst>
                    <a:gd name="T0" fmla="*/ 27 w 494"/>
                    <a:gd name="T1" fmla="*/ 135 h 251"/>
                    <a:gd name="T2" fmla="*/ 135 w 494"/>
                    <a:gd name="T3" fmla="*/ 93 h 251"/>
                    <a:gd name="T4" fmla="*/ 150 w 494"/>
                    <a:gd name="T5" fmla="*/ 81 h 251"/>
                    <a:gd name="T6" fmla="*/ 168 w 494"/>
                    <a:gd name="T7" fmla="*/ 69 h 251"/>
                    <a:gd name="T8" fmla="*/ 225 w 494"/>
                    <a:gd name="T9" fmla="*/ 27 h 251"/>
                    <a:gd name="T10" fmla="*/ 264 w 494"/>
                    <a:gd name="T11" fmla="*/ 6 h 251"/>
                    <a:gd name="T12" fmla="*/ 282 w 494"/>
                    <a:gd name="T13" fmla="*/ 0 h 251"/>
                    <a:gd name="T14" fmla="*/ 402 w 494"/>
                    <a:gd name="T15" fmla="*/ 3 h 251"/>
                    <a:gd name="T16" fmla="*/ 420 w 494"/>
                    <a:gd name="T17" fmla="*/ 9 h 251"/>
                    <a:gd name="T18" fmla="*/ 465 w 494"/>
                    <a:gd name="T19" fmla="*/ 48 h 251"/>
                    <a:gd name="T20" fmla="*/ 483 w 494"/>
                    <a:gd name="T21" fmla="*/ 75 h 251"/>
                    <a:gd name="T22" fmla="*/ 489 w 494"/>
                    <a:gd name="T23" fmla="*/ 93 h 251"/>
                    <a:gd name="T24" fmla="*/ 486 w 494"/>
                    <a:gd name="T25" fmla="*/ 156 h 251"/>
                    <a:gd name="T26" fmla="*/ 462 w 494"/>
                    <a:gd name="T27" fmla="*/ 159 h 251"/>
                    <a:gd name="T28" fmla="*/ 357 w 494"/>
                    <a:gd name="T29" fmla="*/ 177 h 251"/>
                    <a:gd name="T30" fmla="*/ 327 w 494"/>
                    <a:gd name="T31" fmla="*/ 186 h 251"/>
                    <a:gd name="T32" fmla="*/ 276 w 494"/>
                    <a:gd name="T33" fmla="*/ 183 h 251"/>
                    <a:gd name="T34" fmla="*/ 270 w 494"/>
                    <a:gd name="T35" fmla="*/ 174 h 251"/>
                    <a:gd name="T36" fmla="*/ 222 w 494"/>
                    <a:gd name="T37" fmla="*/ 150 h 251"/>
                    <a:gd name="T38" fmla="*/ 177 w 494"/>
                    <a:gd name="T39" fmla="*/ 162 h 251"/>
                    <a:gd name="T40" fmla="*/ 138 w 494"/>
                    <a:gd name="T41" fmla="*/ 186 h 251"/>
                    <a:gd name="T42" fmla="*/ 99 w 494"/>
                    <a:gd name="T43" fmla="*/ 213 h 251"/>
                    <a:gd name="T44" fmla="*/ 54 w 494"/>
                    <a:gd name="T45" fmla="*/ 243 h 251"/>
                    <a:gd name="T46" fmla="*/ 0 w 494"/>
                    <a:gd name="T47" fmla="*/ 222 h 251"/>
                    <a:gd name="T48" fmla="*/ 27 w 494"/>
                    <a:gd name="T49" fmla="*/ 153 h 251"/>
                    <a:gd name="T50" fmla="*/ 27 w 494"/>
                    <a:gd name="T51" fmla="*/ 135 h 2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494" h="251">
                      <a:moveTo>
                        <a:pt x="27" y="135"/>
                      </a:moveTo>
                      <a:cubicBezTo>
                        <a:pt x="35" y="89"/>
                        <a:pt x="100" y="95"/>
                        <a:pt x="135" y="93"/>
                      </a:cubicBezTo>
                      <a:cubicBezTo>
                        <a:pt x="155" y="86"/>
                        <a:pt x="133" y="96"/>
                        <a:pt x="150" y="81"/>
                      </a:cubicBezTo>
                      <a:cubicBezTo>
                        <a:pt x="155" y="76"/>
                        <a:pt x="168" y="69"/>
                        <a:pt x="168" y="69"/>
                      </a:cubicBezTo>
                      <a:cubicBezTo>
                        <a:pt x="181" y="49"/>
                        <a:pt x="202" y="35"/>
                        <a:pt x="225" y="27"/>
                      </a:cubicBezTo>
                      <a:cubicBezTo>
                        <a:pt x="237" y="18"/>
                        <a:pt x="251" y="12"/>
                        <a:pt x="264" y="6"/>
                      </a:cubicBezTo>
                      <a:cubicBezTo>
                        <a:pt x="270" y="3"/>
                        <a:pt x="282" y="0"/>
                        <a:pt x="282" y="0"/>
                      </a:cubicBezTo>
                      <a:cubicBezTo>
                        <a:pt x="322" y="1"/>
                        <a:pt x="362" y="0"/>
                        <a:pt x="402" y="3"/>
                      </a:cubicBezTo>
                      <a:cubicBezTo>
                        <a:pt x="408" y="3"/>
                        <a:pt x="420" y="9"/>
                        <a:pt x="420" y="9"/>
                      </a:cubicBezTo>
                      <a:cubicBezTo>
                        <a:pt x="432" y="27"/>
                        <a:pt x="448" y="37"/>
                        <a:pt x="465" y="48"/>
                      </a:cubicBezTo>
                      <a:cubicBezTo>
                        <a:pt x="473" y="60"/>
                        <a:pt x="479" y="61"/>
                        <a:pt x="483" y="75"/>
                      </a:cubicBezTo>
                      <a:cubicBezTo>
                        <a:pt x="485" y="81"/>
                        <a:pt x="489" y="93"/>
                        <a:pt x="489" y="93"/>
                      </a:cubicBezTo>
                      <a:cubicBezTo>
                        <a:pt x="488" y="114"/>
                        <a:pt x="494" y="137"/>
                        <a:pt x="486" y="156"/>
                      </a:cubicBezTo>
                      <a:cubicBezTo>
                        <a:pt x="483" y="163"/>
                        <a:pt x="470" y="157"/>
                        <a:pt x="462" y="159"/>
                      </a:cubicBezTo>
                      <a:cubicBezTo>
                        <a:pt x="412" y="172"/>
                        <a:pt x="425" y="174"/>
                        <a:pt x="357" y="177"/>
                      </a:cubicBezTo>
                      <a:cubicBezTo>
                        <a:pt x="347" y="180"/>
                        <a:pt x="327" y="186"/>
                        <a:pt x="327" y="186"/>
                      </a:cubicBezTo>
                      <a:cubicBezTo>
                        <a:pt x="310" y="185"/>
                        <a:pt x="293" y="187"/>
                        <a:pt x="276" y="183"/>
                      </a:cubicBezTo>
                      <a:cubicBezTo>
                        <a:pt x="272" y="182"/>
                        <a:pt x="273" y="176"/>
                        <a:pt x="270" y="174"/>
                      </a:cubicBezTo>
                      <a:cubicBezTo>
                        <a:pt x="257" y="163"/>
                        <a:pt x="238" y="154"/>
                        <a:pt x="222" y="150"/>
                      </a:cubicBezTo>
                      <a:cubicBezTo>
                        <a:pt x="198" y="153"/>
                        <a:pt x="196" y="156"/>
                        <a:pt x="177" y="162"/>
                      </a:cubicBezTo>
                      <a:cubicBezTo>
                        <a:pt x="166" y="173"/>
                        <a:pt x="153" y="181"/>
                        <a:pt x="138" y="186"/>
                      </a:cubicBezTo>
                      <a:cubicBezTo>
                        <a:pt x="126" y="198"/>
                        <a:pt x="115" y="208"/>
                        <a:pt x="99" y="213"/>
                      </a:cubicBezTo>
                      <a:cubicBezTo>
                        <a:pt x="85" y="227"/>
                        <a:pt x="70" y="233"/>
                        <a:pt x="54" y="243"/>
                      </a:cubicBezTo>
                      <a:cubicBezTo>
                        <a:pt x="15" y="240"/>
                        <a:pt x="10" y="251"/>
                        <a:pt x="0" y="222"/>
                      </a:cubicBezTo>
                      <a:cubicBezTo>
                        <a:pt x="2" y="193"/>
                        <a:pt x="1" y="170"/>
                        <a:pt x="27" y="153"/>
                      </a:cubicBezTo>
                      <a:cubicBezTo>
                        <a:pt x="31" y="141"/>
                        <a:pt x="31" y="147"/>
                        <a:pt x="27" y="135"/>
                      </a:cubicBezTo>
                      <a:close/>
                    </a:path>
                  </a:pathLst>
                </a:custGeom>
                <a:solidFill>
                  <a:srgbClr val="99CC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140" name="Freeform 113"/>
                <p:cNvSpPr>
                  <a:spLocks/>
                </p:cNvSpPr>
                <p:nvPr/>
              </p:nvSpPr>
              <p:spPr bwMode="auto">
                <a:xfrm>
                  <a:off x="3561" y="2374"/>
                  <a:ext cx="91" cy="44"/>
                </a:xfrm>
                <a:custGeom>
                  <a:avLst/>
                  <a:gdLst>
                    <a:gd name="T0" fmla="*/ 5 w 77"/>
                    <a:gd name="T1" fmla="*/ 38 h 38"/>
                    <a:gd name="T2" fmla="*/ 77 w 77"/>
                    <a:gd name="T3" fmla="*/ 8 h 38"/>
                    <a:gd name="T4" fmla="*/ 20 w 77"/>
                    <a:gd name="T5" fmla="*/ 8 h 38"/>
                    <a:gd name="T6" fmla="*/ 17 w 77"/>
                    <a:gd name="T7" fmla="*/ 17 h 38"/>
                    <a:gd name="T8" fmla="*/ 8 w 77"/>
                    <a:gd name="T9" fmla="*/ 23 h 38"/>
                    <a:gd name="T10" fmla="*/ 5 w 77"/>
                    <a:gd name="T11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" h="38">
                      <a:moveTo>
                        <a:pt x="5" y="38"/>
                      </a:moveTo>
                      <a:cubicBezTo>
                        <a:pt x="33" y="33"/>
                        <a:pt x="51" y="17"/>
                        <a:pt x="77" y="8"/>
                      </a:cubicBezTo>
                      <a:cubicBezTo>
                        <a:pt x="56" y="1"/>
                        <a:pt x="56" y="0"/>
                        <a:pt x="20" y="8"/>
                      </a:cubicBezTo>
                      <a:cubicBezTo>
                        <a:pt x="17" y="9"/>
                        <a:pt x="19" y="15"/>
                        <a:pt x="17" y="17"/>
                      </a:cubicBezTo>
                      <a:cubicBezTo>
                        <a:pt x="15" y="20"/>
                        <a:pt x="11" y="21"/>
                        <a:pt x="8" y="23"/>
                      </a:cubicBezTo>
                      <a:cubicBezTo>
                        <a:pt x="1" y="34"/>
                        <a:pt x="0" y="29"/>
                        <a:pt x="5" y="38"/>
                      </a:cubicBezTo>
                      <a:close/>
                    </a:path>
                  </a:pathLst>
                </a:custGeom>
                <a:solidFill>
                  <a:srgbClr val="99CC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141" name="Freeform 112"/>
                <p:cNvSpPr>
                  <a:spLocks/>
                </p:cNvSpPr>
                <p:nvPr/>
              </p:nvSpPr>
              <p:spPr bwMode="auto">
                <a:xfrm>
                  <a:off x="3558" y="2404"/>
                  <a:ext cx="87" cy="38"/>
                </a:xfrm>
                <a:custGeom>
                  <a:avLst/>
                  <a:gdLst>
                    <a:gd name="T0" fmla="*/ 6 w 87"/>
                    <a:gd name="T1" fmla="*/ 10 h 38"/>
                    <a:gd name="T2" fmla="*/ 12 w 87"/>
                    <a:gd name="T3" fmla="*/ 38 h 38"/>
                    <a:gd name="T4" fmla="*/ 64 w 87"/>
                    <a:gd name="T5" fmla="*/ 28 h 38"/>
                    <a:gd name="T6" fmla="*/ 82 w 87"/>
                    <a:gd name="T7" fmla="*/ 22 h 38"/>
                    <a:gd name="T8" fmla="*/ 60 w 87"/>
                    <a:gd name="T9" fmla="*/ 8 h 38"/>
                    <a:gd name="T10" fmla="*/ 42 w 87"/>
                    <a:gd name="T11" fmla="*/ 0 h 38"/>
                    <a:gd name="T12" fmla="*/ 6 w 87"/>
                    <a:gd name="T13" fmla="*/ 10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7" h="38">
                      <a:moveTo>
                        <a:pt x="6" y="10"/>
                      </a:moveTo>
                      <a:cubicBezTo>
                        <a:pt x="4" y="25"/>
                        <a:pt x="0" y="30"/>
                        <a:pt x="12" y="38"/>
                      </a:cubicBezTo>
                      <a:cubicBezTo>
                        <a:pt x="47" y="36"/>
                        <a:pt x="40" y="36"/>
                        <a:pt x="64" y="28"/>
                      </a:cubicBezTo>
                      <a:cubicBezTo>
                        <a:pt x="70" y="26"/>
                        <a:pt x="82" y="22"/>
                        <a:pt x="82" y="22"/>
                      </a:cubicBezTo>
                      <a:cubicBezTo>
                        <a:pt x="87" y="6"/>
                        <a:pt x="73" y="9"/>
                        <a:pt x="60" y="8"/>
                      </a:cubicBezTo>
                      <a:cubicBezTo>
                        <a:pt x="55" y="4"/>
                        <a:pt x="42" y="0"/>
                        <a:pt x="42" y="0"/>
                      </a:cubicBezTo>
                      <a:cubicBezTo>
                        <a:pt x="22" y="5"/>
                        <a:pt x="38" y="10"/>
                        <a:pt x="6" y="10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142" name="Freeform 111"/>
                <p:cNvSpPr>
                  <a:spLocks/>
                </p:cNvSpPr>
                <p:nvPr/>
              </p:nvSpPr>
              <p:spPr bwMode="auto">
                <a:xfrm>
                  <a:off x="3667" y="2340"/>
                  <a:ext cx="174" cy="30"/>
                </a:xfrm>
                <a:custGeom>
                  <a:avLst/>
                  <a:gdLst>
                    <a:gd name="T0" fmla="*/ 9 w 174"/>
                    <a:gd name="T1" fmla="*/ 26 h 30"/>
                    <a:gd name="T2" fmla="*/ 161 w 174"/>
                    <a:gd name="T3" fmla="*/ 16 h 30"/>
                    <a:gd name="T4" fmla="*/ 165 w 174"/>
                    <a:gd name="T5" fmla="*/ 6 h 30"/>
                    <a:gd name="T6" fmla="*/ 147 w 174"/>
                    <a:gd name="T7" fmla="*/ 0 h 30"/>
                    <a:gd name="T8" fmla="*/ 55 w 174"/>
                    <a:gd name="T9" fmla="*/ 2 h 30"/>
                    <a:gd name="T10" fmla="*/ 25 w 174"/>
                    <a:gd name="T11" fmla="*/ 14 h 30"/>
                    <a:gd name="T12" fmla="*/ 13 w 174"/>
                    <a:gd name="T13" fmla="*/ 18 h 30"/>
                    <a:gd name="T14" fmla="*/ 9 w 174"/>
                    <a:gd name="T15" fmla="*/ 2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4" h="30">
                      <a:moveTo>
                        <a:pt x="9" y="26"/>
                      </a:moveTo>
                      <a:cubicBezTo>
                        <a:pt x="64" y="23"/>
                        <a:pt x="102" y="17"/>
                        <a:pt x="161" y="16"/>
                      </a:cubicBezTo>
                      <a:cubicBezTo>
                        <a:pt x="165" y="15"/>
                        <a:pt x="174" y="14"/>
                        <a:pt x="165" y="6"/>
                      </a:cubicBezTo>
                      <a:cubicBezTo>
                        <a:pt x="160" y="2"/>
                        <a:pt x="147" y="0"/>
                        <a:pt x="147" y="0"/>
                      </a:cubicBezTo>
                      <a:cubicBezTo>
                        <a:pt x="116" y="1"/>
                        <a:pt x="86" y="0"/>
                        <a:pt x="55" y="2"/>
                      </a:cubicBezTo>
                      <a:cubicBezTo>
                        <a:pt x="44" y="3"/>
                        <a:pt x="34" y="10"/>
                        <a:pt x="25" y="14"/>
                      </a:cubicBezTo>
                      <a:cubicBezTo>
                        <a:pt x="21" y="16"/>
                        <a:pt x="13" y="18"/>
                        <a:pt x="13" y="18"/>
                      </a:cubicBezTo>
                      <a:cubicBezTo>
                        <a:pt x="11" y="23"/>
                        <a:pt x="0" y="30"/>
                        <a:pt x="9" y="26"/>
                      </a:cubicBezTo>
                      <a:close/>
                    </a:path>
                  </a:pathLst>
                </a:custGeom>
                <a:solidFill>
                  <a:srgbClr val="99CC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143" name="Freeform 110"/>
                <p:cNvSpPr>
                  <a:spLocks/>
                </p:cNvSpPr>
                <p:nvPr/>
              </p:nvSpPr>
              <p:spPr bwMode="auto">
                <a:xfrm>
                  <a:off x="3744" y="2379"/>
                  <a:ext cx="135" cy="46"/>
                </a:xfrm>
                <a:custGeom>
                  <a:avLst/>
                  <a:gdLst>
                    <a:gd name="T0" fmla="*/ 4 w 149"/>
                    <a:gd name="T1" fmla="*/ 41 h 47"/>
                    <a:gd name="T2" fmla="*/ 14 w 149"/>
                    <a:gd name="T3" fmla="*/ 31 h 47"/>
                    <a:gd name="T4" fmla="*/ 40 w 149"/>
                    <a:gd name="T5" fmla="*/ 23 h 47"/>
                    <a:gd name="T6" fmla="*/ 80 w 149"/>
                    <a:gd name="T7" fmla="*/ 11 h 47"/>
                    <a:gd name="T8" fmla="*/ 142 w 149"/>
                    <a:gd name="T9" fmla="*/ 11 h 47"/>
                    <a:gd name="T10" fmla="*/ 140 w 149"/>
                    <a:gd name="T11" fmla="*/ 33 h 47"/>
                    <a:gd name="T12" fmla="*/ 118 w 149"/>
                    <a:gd name="T13" fmla="*/ 35 h 47"/>
                    <a:gd name="T14" fmla="*/ 22 w 149"/>
                    <a:gd name="T15" fmla="*/ 47 h 47"/>
                    <a:gd name="T16" fmla="*/ 4 w 149"/>
                    <a:gd name="T17" fmla="*/ 41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9" h="47">
                      <a:moveTo>
                        <a:pt x="4" y="41"/>
                      </a:moveTo>
                      <a:cubicBezTo>
                        <a:pt x="8" y="38"/>
                        <a:pt x="10" y="33"/>
                        <a:pt x="14" y="31"/>
                      </a:cubicBezTo>
                      <a:cubicBezTo>
                        <a:pt x="22" y="26"/>
                        <a:pt x="32" y="27"/>
                        <a:pt x="40" y="23"/>
                      </a:cubicBezTo>
                      <a:cubicBezTo>
                        <a:pt x="59" y="12"/>
                        <a:pt x="53" y="13"/>
                        <a:pt x="80" y="11"/>
                      </a:cubicBezTo>
                      <a:cubicBezTo>
                        <a:pt x="100" y="6"/>
                        <a:pt x="119" y="0"/>
                        <a:pt x="142" y="11"/>
                      </a:cubicBezTo>
                      <a:cubicBezTo>
                        <a:pt x="149" y="14"/>
                        <a:pt x="145" y="28"/>
                        <a:pt x="140" y="33"/>
                      </a:cubicBezTo>
                      <a:cubicBezTo>
                        <a:pt x="135" y="38"/>
                        <a:pt x="125" y="34"/>
                        <a:pt x="118" y="35"/>
                      </a:cubicBezTo>
                      <a:cubicBezTo>
                        <a:pt x="87" y="45"/>
                        <a:pt x="50" y="28"/>
                        <a:pt x="22" y="47"/>
                      </a:cubicBezTo>
                      <a:cubicBezTo>
                        <a:pt x="16" y="46"/>
                        <a:pt x="0" y="45"/>
                        <a:pt x="4" y="41"/>
                      </a:cubicBezTo>
                      <a:close/>
                    </a:path>
                  </a:pathLst>
                </a:custGeom>
                <a:solidFill>
                  <a:srgbClr val="CC99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</p:grpSp>
        <p:sp>
          <p:nvSpPr>
            <p:cNvPr id="1035" name="AutoShape 107"/>
            <p:cNvSpPr>
              <a:spLocks noChangeArrowheads="1"/>
            </p:cNvSpPr>
            <p:nvPr/>
          </p:nvSpPr>
          <p:spPr bwMode="auto">
            <a:xfrm>
              <a:off x="14138449" y="7721456"/>
              <a:ext cx="1984088" cy="424548"/>
            </a:xfrm>
            <a:prstGeom prst="parallelogram">
              <a:avLst>
                <a:gd name="adj" fmla="val 106078"/>
              </a:avLst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1036" name="Group 99"/>
            <p:cNvGrpSpPr>
              <a:grpSpLocks/>
            </p:cNvGrpSpPr>
            <p:nvPr/>
          </p:nvGrpSpPr>
          <p:grpSpPr bwMode="auto">
            <a:xfrm>
              <a:off x="14223718" y="8841095"/>
              <a:ext cx="1984088" cy="424548"/>
              <a:chOff x="3379" y="2296"/>
              <a:chExt cx="771" cy="182"/>
            </a:xfrm>
          </p:grpSpPr>
          <p:sp>
            <p:nvSpPr>
              <p:cNvPr id="1130" name="AutoShape 106"/>
              <p:cNvSpPr>
                <a:spLocks noChangeArrowheads="1"/>
              </p:cNvSpPr>
              <p:nvPr/>
            </p:nvSpPr>
            <p:spPr bwMode="auto">
              <a:xfrm>
                <a:off x="3379" y="2296"/>
                <a:ext cx="771" cy="182"/>
              </a:xfrm>
              <a:prstGeom prst="parallelogram">
                <a:avLst>
                  <a:gd name="adj" fmla="val 105907"/>
                </a:avLst>
              </a:prstGeom>
              <a:solidFill>
                <a:srgbClr val="FFFF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grpSp>
            <p:nvGrpSpPr>
              <p:cNvPr id="1131" name="Group 100"/>
              <p:cNvGrpSpPr>
                <a:grpSpLocks/>
              </p:cNvGrpSpPr>
              <p:nvPr/>
            </p:nvGrpSpPr>
            <p:grpSpPr bwMode="auto">
              <a:xfrm>
                <a:off x="3558" y="2340"/>
                <a:ext cx="323" cy="106"/>
                <a:chOff x="3558" y="2340"/>
                <a:chExt cx="323" cy="106"/>
              </a:xfrm>
            </p:grpSpPr>
            <p:sp>
              <p:nvSpPr>
                <p:cNvPr id="1132" name="Freeform 105"/>
                <p:cNvSpPr>
                  <a:spLocks/>
                </p:cNvSpPr>
                <p:nvPr/>
              </p:nvSpPr>
              <p:spPr bwMode="auto">
                <a:xfrm>
                  <a:off x="3560" y="2341"/>
                  <a:ext cx="321" cy="105"/>
                </a:xfrm>
                <a:custGeom>
                  <a:avLst/>
                  <a:gdLst>
                    <a:gd name="T0" fmla="*/ 27 w 494"/>
                    <a:gd name="T1" fmla="*/ 135 h 251"/>
                    <a:gd name="T2" fmla="*/ 135 w 494"/>
                    <a:gd name="T3" fmla="*/ 93 h 251"/>
                    <a:gd name="T4" fmla="*/ 150 w 494"/>
                    <a:gd name="T5" fmla="*/ 81 h 251"/>
                    <a:gd name="T6" fmla="*/ 168 w 494"/>
                    <a:gd name="T7" fmla="*/ 69 h 251"/>
                    <a:gd name="T8" fmla="*/ 225 w 494"/>
                    <a:gd name="T9" fmla="*/ 27 h 251"/>
                    <a:gd name="T10" fmla="*/ 264 w 494"/>
                    <a:gd name="T11" fmla="*/ 6 h 251"/>
                    <a:gd name="T12" fmla="*/ 282 w 494"/>
                    <a:gd name="T13" fmla="*/ 0 h 251"/>
                    <a:gd name="T14" fmla="*/ 402 w 494"/>
                    <a:gd name="T15" fmla="*/ 3 h 251"/>
                    <a:gd name="T16" fmla="*/ 420 w 494"/>
                    <a:gd name="T17" fmla="*/ 9 h 251"/>
                    <a:gd name="T18" fmla="*/ 465 w 494"/>
                    <a:gd name="T19" fmla="*/ 48 h 251"/>
                    <a:gd name="T20" fmla="*/ 483 w 494"/>
                    <a:gd name="T21" fmla="*/ 75 h 251"/>
                    <a:gd name="T22" fmla="*/ 489 w 494"/>
                    <a:gd name="T23" fmla="*/ 93 h 251"/>
                    <a:gd name="T24" fmla="*/ 486 w 494"/>
                    <a:gd name="T25" fmla="*/ 156 h 251"/>
                    <a:gd name="T26" fmla="*/ 462 w 494"/>
                    <a:gd name="T27" fmla="*/ 159 h 251"/>
                    <a:gd name="T28" fmla="*/ 357 w 494"/>
                    <a:gd name="T29" fmla="*/ 177 h 251"/>
                    <a:gd name="T30" fmla="*/ 327 w 494"/>
                    <a:gd name="T31" fmla="*/ 186 h 251"/>
                    <a:gd name="T32" fmla="*/ 276 w 494"/>
                    <a:gd name="T33" fmla="*/ 183 h 251"/>
                    <a:gd name="T34" fmla="*/ 270 w 494"/>
                    <a:gd name="T35" fmla="*/ 174 h 251"/>
                    <a:gd name="T36" fmla="*/ 222 w 494"/>
                    <a:gd name="T37" fmla="*/ 150 h 251"/>
                    <a:gd name="T38" fmla="*/ 177 w 494"/>
                    <a:gd name="T39" fmla="*/ 162 h 251"/>
                    <a:gd name="T40" fmla="*/ 138 w 494"/>
                    <a:gd name="T41" fmla="*/ 186 h 251"/>
                    <a:gd name="T42" fmla="*/ 99 w 494"/>
                    <a:gd name="T43" fmla="*/ 213 h 251"/>
                    <a:gd name="T44" fmla="*/ 54 w 494"/>
                    <a:gd name="T45" fmla="*/ 243 h 251"/>
                    <a:gd name="T46" fmla="*/ 0 w 494"/>
                    <a:gd name="T47" fmla="*/ 222 h 251"/>
                    <a:gd name="T48" fmla="*/ 27 w 494"/>
                    <a:gd name="T49" fmla="*/ 153 h 251"/>
                    <a:gd name="T50" fmla="*/ 27 w 494"/>
                    <a:gd name="T51" fmla="*/ 135 h 2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494" h="251">
                      <a:moveTo>
                        <a:pt x="27" y="135"/>
                      </a:moveTo>
                      <a:cubicBezTo>
                        <a:pt x="35" y="89"/>
                        <a:pt x="100" y="95"/>
                        <a:pt x="135" y="93"/>
                      </a:cubicBezTo>
                      <a:cubicBezTo>
                        <a:pt x="155" y="86"/>
                        <a:pt x="133" y="96"/>
                        <a:pt x="150" y="81"/>
                      </a:cubicBezTo>
                      <a:cubicBezTo>
                        <a:pt x="155" y="76"/>
                        <a:pt x="168" y="69"/>
                        <a:pt x="168" y="69"/>
                      </a:cubicBezTo>
                      <a:cubicBezTo>
                        <a:pt x="181" y="49"/>
                        <a:pt x="202" y="35"/>
                        <a:pt x="225" y="27"/>
                      </a:cubicBezTo>
                      <a:cubicBezTo>
                        <a:pt x="237" y="18"/>
                        <a:pt x="251" y="12"/>
                        <a:pt x="264" y="6"/>
                      </a:cubicBezTo>
                      <a:cubicBezTo>
                        <a:pt x="270" y="3"/>
                        <a:pt x="282" y="0"/>
                        <a:pt x="282" y="0"/>
                      </a:cubicBezTo>
                      <a:cubicBezTo>
                        <a:pt x="322" y="1"/>
                        <a:pt x="362" y="0"/>
                        <a:pt x="402" y="3"/>
                      </a:cubicBezTo>
                      <a:cubicBezTo>
                        <a:pt x="408" y="3"/>
                        <a:pt x="420" y="9"/>
                        <a:pt x="420" y="9"/>
                      </a:cubicBezTo>
                      <a:cubicBezTo>
                        <a:pt x="432" y="27"/>
                        <a:pt x="448" y="37"/>
                        <a:pt x="465" y="48"/>
                      </a:cubicBezTo>
                      <a:cubicBezTo>
                        <a:pt x="473" y="60"/>
                        <a:pt x="479" y="61"/>
                        <a:pt x="483" y="75"/>
                      </a:cubicBezTo>
                      <a:cubicBezTo>
                        <a:pt x="485" y="81"/>
                        <a:pt x="489" y="93"/>
                        <a:pt x="489" y="93"/>
                      </a:cubicBezTo>
                      <a:cubicBezTo>
                        <a:pt x="488" y="114"/>
                        <a:pt x="494" y="137"/>
                        <a:pt x="486" y="156"/>
                      </a:cubicBezTo>
                      <a:cubicBezTo>
                        <a:pt x="483" y="163"/>
                        <a:pt x="470" y="157"/>
                        <a:pt x="462" y="159"/>
                      </a:cubicBezTo>
                      <a:cubicBezTo>
                        <a:pt x="412" y="172"/>
                        <a:pt x="425" y="174"/>
                        <a:pt x="357" y="177"/>
                      </a:cubicBezTo>
                      <a:cubicBezTo>
                        <a:pt x="347" y="180"/>
                        <a:pt x="327" y="186"/>
                        <a:pt x="327" y="186"/>
                      </a:cubicBezTo>
                      <a:cubicBezTo>
                        <a:pt x="310" y="185"/>
                        <a:pt x="293" y="187"/>
                        <a:pt x="276" y="183"/>
                      </a:cubicBezTo>
                      <a:cubicBezTo>
                        <a:pt x="272" y="182"/>
                        <a:pt x="273" y="176"/>
                        <a:pt x="270" y="174"/>
                      </a:cubicBezTo>
                      <a:cubicBezTo>
                        <a:pt x="257" y="163"/>
                        <a:pt x="238" y="154"/>
                        <a:pt x="222" y="150"/>
                      </a:cubicBezTo>
                      <a:cubicBezTo>
                        <a:pt x="198" y="153"/>
                        <a:pt x="196" y="156"/>
                        <a:pt x="177" y="162"/>
                      </a:cubicBezTo>
                      <a:cubicBezTo>
                        <a:pt x="166" y="173"/>
                        <a:pt x="153" y="181"/>
                        <a:pt x="138" y="186"/>
                      </a:cubicBezTo>
                      <a:cubicBezTo>
                        <a:pt x="126" y="198"/>
                        <a:pt x="115" y="208"/>
                        <a:pt x="99" y="213"/>
                      </a:cubicBezTo>
                      <a:cubicBezTo>
                        <a:pt x="85" y="227"/>
                        <a:pt x="70" y="233"/>
                        <a:pt x="54" y="243"/>
                      </a:cubicBezTo>
                      <a:cubicBezTo>
                        <a:pt x="15" y="240"/>
                        <a:pt x="10" y="251"/>
                        <a:pt x="0" y="222"/>
                      </a:cubicBezTo>
                      <a:cubicBezTo>
                        <a:pt x="2" y="193"/>
                        <a:pt x="1" y="170"/>
                        <a:pt x="27" y="153"/>
                      </a:cubicBezTo>
                      <a:cubicBezTo>
                        <a:pt x="31" y="141"/>
                        <a:pt x="31" y="147"/>
                        <a:pt x="27" y="135"/>
                      </a:cubicBezTo>
                      <a:close/>
                    </a:path>
                  </a:pathLst>
                </a:custGeom>
                <a:solidFill>
                  <a:srgbClr val="99CC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133" name="Freeform 104"/>
                <p:cNvSpPr>
                  <a:spLocks/>
                </p:cNvSpPr>
                <p:nvPr/>
              </p:nvSpPr>
              <p:spPr bwMode="auto">
                <a:xfrm>
                  <a:off x="3561" y="2374"/>
                  <a:ext cx="91" cy="44"/>
                </a:xfrm>
                <a:custGeom>
                  <a:avLst/>
                  <a:gdLst>
                    <a:gd name="T0" fmla="*/ 5 w 77"/>
                    <a:gd name="T1" fmla="*/ 38 h 38"/>
                    <a:gd name="T2" fmla="*/ 77 w 77"/>
                    <a:gd name="T3" fmla="*/ 8 h 38"/>
                    <a:gd name="T4" fmla="*/ 20 w 77"/>
                    <a:gd name="T5" fmla="*/ 8 h 38"/>
                    <a:gd name="T6" fmla="*/ 17 w 77"/>
                    <a:gd name="T7" fmla="*/ 17 h 38"/>
                    <a:gd name="T8" fmla="*/ 8 w 77"/>
                    <a:gd name="T9" fmla="*/ 23 h 38"/>
                    <a:gd name="T10" fmla="*/ 5 w 77"/>
                    <a:gd name="T11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" h="38">
                      <a:moveTo>
                        <a:pt x="5" y="38"/>
                      </a:moveTo>
                      <a:cubicBezTo>
                        <a:pt x="33" y="33"/>
                        <a:pt x="51" y="17"/>
                        <a:pt x="77" y="8"/>
                      </a:cubicBezTo>
                      <a:cubicBezTo>
                        <a:pt x="56" y="1"/>
                        <a:pt x="56" y="0"/>
                        <a:pt x="20" y="8"/>
                      </a:cubicBezTo>
                      <a:cubicBezTo>
                        <a:pt x="17" y="9"/>
                        <a:pt x="19" y="15"/>
                        <a:pt x="17" y="17"/>
                      </a:cubicBezTo>
                      <a:cubicBezTo>
                        <a:pt x="15" y="20"/>
                        <a:pt x="11" y="21"/>
                        <a:pt x="8" y="23"/>
                      </a:cubicBezTo>
                      <a:cubicBezTo>
                        <a:pt x="1" y="34"/>
                        <a:pt x="0" y="29"/>
                        <a:pt x="5" y="38"/>
                      </a:cubicBezTo>
                      <a:close/>
                    </a:path>
                  </a:pathLst>
                </a:custGeom>
                <a:solidFill>
                  <a:srgbClr val="99CC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134" name="Freeform 103"/>
                <p:cNvSpPr>
                  <a:spLocks/>
                </p:cNvSpPr>
                <p:nvPr/>
              </p:nvSpPr>
              <p:spPr bwMode="auto">
                <a:xfrm>
                  <a:off x="3558" y="2404"/>
                  <a:ext cx="87" cy="38"/>
                </a:xfrm>
                <a:custGeom>
                  <a:avLst/>
                  <a:gdLst>
                    <a:gd name="T0" fmla="*/ 6 w 87"/>
                    <a:gd name="T1" fmla="*/ 10 h 38"/>
                    <a:gd name="T2" fmla="*/ 12 w 87"/>
                    <a:gd name="T3" fmla="*/ 38 h 38"/>
                    <a:gd name="T4" fmla="*/ 64 w 87"/>
                    <a:gd name="T5" fmla="*/ 28 h 38"/>
                    <a:gd name="T6" fmla="*/ 82 w 87"/>
                    <a:gd name="T7" fmla="*/ 22 h 38"/>
                    <a:gd name="T8" fmla="*/ 60 w 87"/>
                    <a:gd name="T9" fmla="*/ 8 h 38"/>
                    <a:gd name="T10" fmla="*/ 42 w 87"/>
                    <a:gd name="T11" fmla="*/ 0 h 38"/>
                    <a:gd name="T12" fmla="*/ 6 w 87"/>
                    <a:gd name="T13" fmla="*/ 10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7" h="38">
                      <a:moveTo>
                        <a:pt x="6" y="10"/>
                      </a:moveTo>
                      <a:cubicBezTo>
                        <a:pt x="4" y="25"/>
                        <a:pt x="0" y="30"/>
                        <a:pt x="12" y="38"/>
                      </a:cubicBezTo>
                      <a:cubicBezTo>
                        <a:pt x="47" y="36"/>
                        <a:pt x="40" y="36"/>
                        <a:pt x="64" y="28"/>
                      </a:cubicBezTo>
                      <a:cubicBezTo>
                        <a:pt x="70" y="26"/>
                        <a:pt x="82" y="22"/>
                        <a:pt x="82" y="22"/>
                      </a:cubicBezTo>
                      <a:cubicBezTo>
                        <a:pt x="87" y="6"/>
                        <a:pt x="73" y="9"/>
                        <a:pt x="60" y="8"/>
                      </a:cubicBezTo>
                      <a:cubicBezTo>
                        <a:pt x="55" y="4"/>
                        <a:pt x="42" y="0"/>
                        <a:pt x="42" y="0"/>
                      </a:cubicBezTo>
                      <a:cubicBezTo>
                        <a:pt x="22" y="5"/>
                        <a:pt x="38" y="10"/>
                        <a:pt x="6" y="10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135" name="Freeform 102"/>
                <p:cNvSpPr>
                  <a:spLocks/>
                </p:cNvSpPr>
                <p:nvPr/>
              </p:nvSpPr>
              <p:spPr bwMode="auto">
                <a:xfrm>
                  <a:off x="3667" y="2340"/>
                  <a:ext cx="174" cy="30"/>
                </a:xfrm>
                <a:custGeom>
                  <a:avLst/>
                  <a:gdLst>
                    <a:gd name="T0" fmla="*/ 9 w 174"/>
                    <a:gd name="T1" fmla="*/ 26 h 30"/>
                    <a:gd name="T2" fmla="*/ 161 w 174"/>
                    <a:gd name="T3" fmla="*/ 16 h 30"/>
                    <a:gd name="T4" fmla="*/ 165 w 174"/>
                    <a:gd name="T5" fmla="*/ 6 h 30"/>
                    <a:gd name="T6" fmla="*/ 147 w 174"/>
                    <a:gd name="T7" fmla="*/ 0 h 30"/>
                    <a:gd name="T8" fmla="*/ 55 w 174"/>
                    <a:gd name="T9" fmla="*/ 2 h 30"/>
                    <a:gd name="T10" fmla="*/ 25 w 174"/>
                    <a:gd name="T11" fmla="*/ 14 h 30"/>
                    <a:gd name="T12" fmla="*/ 13 w 174"/>
                    <a:gd name="T13" fmla="*/ 18 h 30"/>
                    <a:gd name="T14" fmla="*/ 9 w 174"/>
                    <a:gd name="T15" fmla="*/ 2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4" h="30">
                      <a:moveTo>
                        <a:pt x="9" y="26"/>
                      </a:moveTo>
                      <a:cubicBezTo>
                        <a:pt x="64" y="23"/>
                        <a:pt x="102" y="17"/>
                        <a:pt x="161" y="16"/>
                      </a:cubicBezTo>
                      <a:cubicBezTo>
                        <a:pt x="165" y="15"/>
                        <a:pt x="174" y="14"/>
                        <a:pt x="165" y="6"/>
                      </a:cubicBezTo>
                      <a:cubicBezTo>
                        <a:pt x="160" y="2"/>
                        <a:pt x="147" y="0"/>
                        <a:pt x="147" y="0"/>
                      </a:cubicBezTo>
                      <a:cubicBezTo>
                        <a:pt x="116" y="1"/>
                        <a:pt x="86" y="0"/>
                        <a:pt x="55" y="2"/>
                      </a:cubicBezTo>
                      <a:cubicBezTo>
                        <a:pt x="44" y="3"/>
                        <a:pt x="34" y="10"/>
                        <a:pt x="25" y="14"/>
                      </a:cubicBezTo>
                      <a:cubicBezTo>
                        <a:pt x="21" y="16"/>
                        <a:pt x="13" y="18"/>
                        <a:pt x="13" y="18"/>
                      </a:cubicBezTo>
                      <a:cubicBezTo>
                        <a:pt x="11" y="23"/>
                        <a:pt x="0" y="30"/>
                        <a:pt x="9" y="26"/>
                      </a:cubicBezTo>
                      <a:close/>
                    </a:path>
                  </a:pathLst>
                </a:custGeom>
                <a:solidFill>
                  <a:srgbClr val="99CC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136" name="Freeform 101"/>
                <p:cNvSpPr>
                  <a:spLocks/>
                </p:cNvSpPr>
                <p:nvPr/>
              </p:nvSpPr>
              <p:spPr bwMode="auto">
                <a:xfrm>
                  <a:off x="3744" y="2379"/>
                  <a:ext cx="135" cy="46"/>
                </a:xfrm>
                <a:custGeom>
                  <a:avLst/>
                  <a:gdLst>
                    <a:gd name="T0" fmla="*/ 4 w 149"/>
                    <a:gd name="T1" fmla="*/ 41 h 47"/>
                    <a:gd name="T2" fmla="*/ 14 w 149"/>
                    <a:gd name="T3" fmla="*/ 31 h 47"/>
                    <a:gd name="T4" fmla="*/ 40 w 149"/>
                    <a:gd name="T5" fmla="*/ 23 h 47"/>
                    <a:gd name="T6" fmla="*/ 80 w 149"/>
                    <a:gd name="T7" fmla="*/ 11 h 47"/>
                    <a:gd name="T8" fmla="*/ 142 w 149"/>
                    <a:gd name="T9" fmla="*/ 11 h 47"/>
                    <a:gd name="T10" fmla="*/ 140 w 149"/>
                    <a:gd name="T11" fmla="*/ 33 h 47"/>
                    <a:gd name="T12" fmla="*/ 118 w 149"/>
                    <a:gd name="T13" fmla="*/ 35 h 47"/>
                    <a:gd name="T14" fmla="*/ 22 w 149"/>
                    <a:gd name="T15" fmla="*/ 47 h 47"/>
                    <a:gd name="T16" fmla="*/ 4 w 149"/>
                    <a:gd name="T17" fmla="*/ 41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9" h="47">
                      <a:moveTo>
                        <a:pt x="4" y="41"/>
                      </a:moveTo>
                      <a:cubicBezTo>
                        <a:pt x="8" y="38"/>
                        <a:pt x="10" y="33"/>
                        <a:pt x="14" y="31"/>
                      </a:cubicBezTo>
                      <a:cubicBezTo>
                        <a:pt x="22" y="26"/>
                        <a:pt x="32" y="27"/>
                        <a:pt x="40" y="23"/>
                      </a:cubicBezTo>
                      <a:cubicBezTo>
                        <a:pt x="59" y="12"/>
                        <a:pt x="53" y="13"/>
                        <a:pt x="80" y="11"/>
                      </a:cubicBezTo>
                      <a:cubicBezTo>
                        <a:pt x="100" y="6"/>
                        <a:pt x="119" y="0"/>
                        <a:pt x="142" y="11"/>
                      </a:cubicBezTo>
                      <a:cubicBezTo>
                        <a:pt x="149" y="14"/>
                        <a:pt x="145" y="28"/>
                        <a:pt x="140" y="33"/>
                      </a:cubicBezTo>
                      <a:cubicBezTo>
                        <a:pt x="135" y="38"/>
                        <a:pt x="125" y="34"/>
                        <a:pt x="118" y="35"/>
                      </a:cubicBezTo>
                      <a:cubicBezTo>
                        <a:pt x="87" y="45"/>
                        <a:pt x="50" y="28"/>
                        <a:pt x="22" y="47"/>
                      </a:cubicBezTo>
                      <a:cubicBezTo>
                        <a:pt x="16" y="46"/>
                        <a:pt x="0" y="45"/>
                        <a:pt x="4" y="41"/>
                      </a:cubicBezTo>
                      <a:close/>
                    </a:path>
                  </a:pathLst>
                </a:custGeom>
                <a:solidFill>
                  <a:srgbClr val="CC99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</p:grpSp>
        <p:sp>
          <p:nvSpPr>
            <p:cNvPr id="1037" name="AutoShape 98"/>
            <p:cNvSpPr>
              <a:spLocks noChangeShapeType="1"/>
            </p:cNvSpPr>
            <p:nvPr/>
          </p:nvSpPr>
          <p:spPr bwMode="auto">
            <a:xfrm flipV="1">
              <a:off x="15407386" y="10052305"/>
              <a:ext cx="447428" cy="4995"/>
            </a:xfrm>
            <a:prstGeom prst="curvedConnector3">
              <a:avLst>
                <a:gd name="adj1" fmla="val 51722"/>
              </a:avLst>
            </a:prstGeom>
            <a:noFill/>
            <a:ln w="9525">
              <a:solidFill>
                <a:srgbClr val="00008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38" name="AutoShape 97"/>
            <p:cNvSpPr>
              <a:spLocks noChangeShapeType="1"/>
            </p:cNvSpPr>
            <p:nvPr/>
          </p:nvSpPr>
          <p:spPr bwMode="auto">
            <a:xfrm rot="10800000">
              <a:off x="14413508" y="10040651"/>
              <a:ext cx="243885" cy="26638"/>
            </a:xfrm>
            <a:prstGeom prst="curvedConnector3">
              <a:avLst>
                <a:gd name="adj1" fmla="val 60000"/>
              </a:avLst>
            </a:prstGeom>
            <a:noFill/>
            <a:ln w="9525">
              <a:solidFill>
                <a:srgbClr val="00008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39" name="AutoShape 96"/>
            <p:cNvSpPr>
              <a:spLocks noChangeShapeType="1"/>
            </p:cNvSpPr>
            <p:nvPr/>
          </p:nvSpPr>
          <p:spPr bwMode="auto">
            <a:xfrm flipV="1">
              <a:off x="15302864" y="9839199"/>
              <a:ext cx="53178" cy="116542"/>
            </a:xfrm>
            <a:prstGeom prst="curvedConnector2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40" name="AutoShape 95"/>
            <p:cNvSpPr>
              <a:spLocks noChangeShapeType="1"/>
            </p:cNvSpPr>
            <p:nvPr/>
          </p:nvSpPr>
          <p:spPr bwMode="auto">
            <a:xfrm rot="10800000" flipV="1">
              <a:off x="14954456" y="10127225"/>
              <a:ext cx="132028" cy="136521"/>
            </a:xfrm>
            <a:prstGeom prst="curvedConnector2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41" name="AutoShape 94"/>
            <p:cNvSpPr>
              <a:spLocks noChangeShapeType="1"/>
            </p:cNvSpPr>
            <p:nvPr/>
          </p:nvSpPr>
          <p:spPr bwMode="auto">
            <a:xfrm>
              <a:off x="15174503" y="9006752"/>
              <a:ext cx="1063559" cy="93234"/>
            </a:xfrm>
            <a:prstGeom prst="curvedConnector3">
              <a:avLst>
                <a:gd name="adj1" fmla="val 50000"/>
              </a:avLst>
            </a:prstGeom>
            <a:noFill/>
            <a:ln w="9525">
              <a:solidFill>
                <a:srgbClr val="00008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42" name="AutoShape 93"/>
            <p:cNvSpPr>
              <a:spLocks noChangeShapeType="1"/>
            </p:cNvSpPr>
            <p:nvPr/>
          </p:nvSpPr>
          <p:spPr bwMode="auto">
            <a:xfrm>
              <a:off x="15189173" y="7939557"/>
              <a:ext cx="1065393" cy="96564"/>
            </a:xfrm>
            <a:prstGeom prst="curvedConnector3">
              <a:avLst>
                <a:gd name="adj1" fmla="val 50000"/>
              </a:avLst>
            </a:prstGeom>
            <a:noFill/>
            <a:ln w="9525">
              <a:solidFill>
                <a:srgbClr val="00008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43" name="Text Box 92"/>
            <p:cNvSpPr txBox="1">
              <a:spLocks noChangeArrowheads="1"/>
            </p:cNvSpPr>
            <p:nvPr/>
          </p:nvSpPr>
          <p:spPr bwMode="auto">
            <a:xfrm>
              <a:off x="16245397" y="8895205"/>
              <a:ext cx="817840" cy="386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51271" tIns="25635" rIns="51271" bIns="2563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OK?</a:t>
              </a:r>
              <a:endPara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44" name="Text Box 91"/>
            <p:cNvSpPr txBox="1">
              <a:spLocks noChangeArrowheads="1"/>
            </p:cNvSpPr>
            <p:nvPr/>
          </p:nvSpPr>
          <p:spPr bwMode="auto">
            <a:xfrm>
              <a:off x="16285739" y="7826344"/>
              <a:ext cx="1058058" cy="386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51271" tIns="25635" rIns="51271" bIns="2563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y=f(</a:t>
              </a:r>
              <a:r>
                <a:rPr kumimoji="0" lang="fr-FR" sz="20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x</a:t>
              </a:r>
              <a:r>
                <a:rPr kumimoji="0" lang="fr-FR" sz="2000" b="0" i="0" u="none" strike="noStrike" cap="none" normalizeH="0" baseline="-3000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n</a:t>
              </a: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)</a:t>
              </a:r>
              <a:endPara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45" name="AutoShape 90"/>
            <p:cNvSpPr>
              <a:spLocks noChangeShapeType="1"/>
            </p:cNvSpPr>
            <p:nvPr/>
          </p:nvSpPr>
          <p:spPr bwMode="auto">
            <a:xfrm>
              <a:off x="15077316" y="11267676"/>
              <a:ext cx="1061726" cy="96564"/>
            </a:xfrm>
            <a:prstGeom prst="curvedConnector3">
              <a:avLst>
                <a:gd name="adj1" fmla="val 50000"/>
              </a:avLst>
            </a:prstGeom>
            <a:noFill/>
            <a:ln w="9525">
              <a:solidFill>
                <a:srgbClr val="00008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46" name="Text Box 89"/>
            <p:cNvSpPr txBox="1">
              <a:spLocks noChangeArrowheads="1"/>
            </p:cNvSpPr>
            <p:nvPr/>
          </p:nvSpPr>
          <p:spPr bwMode="auto">
            <a:xfrm>
              <a:off x="16148210" y="11157793"/>
              <a:ext cx="816007" cy="387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51271" tIns="25635" rIns="51271" bIns="2563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OK?</a:t>
              </a:r>
              <a:endPara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047" name="Group 84"/>
            <p:cNvGrpSpPr>
              <a:grpSpLocks/>
            </p:cNvGrpSpPr>
            <p:nvPr/>
          </p:nvGrpSpPr>
          <p:grpSpPr bwMode="auto">
            <a:xfrm>
              <a:off x="22381034" y="10806501"/>
              <a:ext cx="1980421" cy="432872"/>
              <a:chOff x="3334" y="2840"/>
              <a:chExt cx="771" cy="185"/>
            </a:xfrm>
          </p:grpSpPr>
          <p:sp>
            <p:nvSpPr>
              <p:cNvPr id="1126" name="AutoShape 88"/>
              <p:cNvSpPr>
                <a:spLocks noChangeArrowheads="1"/>
              </p:cNvSpPr>
              <p:nvPr/>
            </p:nvSpPr>
            <p:spPr bwMode="auto">
              <a:xfrm>
                <a:off x="3334" y="2844"/>
                <a:ext cx="771" cy="181"/>
              </a:xfrm>
              <a:prstGeom prst="parallelogram">
                <a:avLst>
                  <a:gd name="adj" fmla="val 106492"/>
                </a:avLst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27" name="Freeform 87"/>
              <p:cNvSpPr>
                <a:spLocks/>
              </p:cNvSpPr>
              <p:nvPr/>
            </p:nvSpPr>
            <p:spPr bwMode="auto">
              <a:xfrm>
                <a:off x="3712" y="2921"/>
                <a:ext cx="203" cy="69"/>
              </a:xfrm>
              <a:custGeom>
                <a:avLst/>
                <a:gdLst>
                  <a:gd name="T0" fmla="*/ 462 w 750"/>
                  <a:gd name="T1" fmla="*/ 9 h 356"/>
                  <a:gd name="T2" fmla="*/ 684 w 750"/>
                  <a:gd name="T3" fmla="*/ 30 h 356"/>
                  <a:gd name="T4" fmla="*/ 714 w 750"/>
                  <a:gd name="T5" fmla="*/ 60 h 356"/>
                  <a:gd name="T6" fmla="*/ 732 w 750"/>
                  <a:gd name="T7" fmla="*/ 90 h 356"/>
                  <a:gd name="T8" fmla="*/ 744 w 750"/>
                  <a:gd name="T9" fmla="*/ 108 h 356"/>
                  <a:gd name="T10" fmla="*/ 750 w 750"/>
                  <a:gd name="T11" fmla="*/ 117 h 356"/>
                  <a:gd name="T12" fmla="*/ 747 w 750"/>
                  <a:gd name="T13" fmla="*/ 192 h 356"/>
                  <a:gd name="T14" fmla="*/ 702 w 750"/>
                  <a:gd name="T15" fmla="*/ 252 h 356"/>
                  <a:gd name="T16" fmla="*/ 672 w 750"/>
                  <a:gd name="T17" fmla="*/ 279 h 356"/>
                  <a:gd name="T18" fmla="*/ 642 w 750"/>
                  <a:gd name="T19" fmla="*/ 291 h 356"/>
                  <a:gd name="T20" fmla="*/ 393 w 750"/>
                  <a:gd name="T21" fmla="*/ 294 h 356"/>
                  <a:gd name="T22" fmla="*/ 201 w 750"/>
                  <a:gd name="T23" fmla="*/ 351 h 356"/>
                  <a:gd name="T24" fmla="*/ 66 w 750"/>
                  <a:gd name="T25" fmla="*/ 342 h 356"/>
                  <a:gd name="T26" fmla="*/ 9 w 750"/>
                  <a:gd name="T27" fmla="*/ 258 h 356"/>
                  <a:gd name="T28" fmla="*/ 9 w 750"/>
                  <a:gd name="T29" fmla="*/ 144 h 356"/>
                  <a:gd name="T30" fmla="*/ 120 w 750"/>
                  <a:gd name="T31" fmla="*/ 60 h 356"/>
                  <a:gd name="T32" fmla="*/ 411 w 750"/>
                  <a:gd name="T33" fmla="*/ 12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50" h="356">
                    <a:moveTo>
                      <a:pt x="462" y="9"/>
                    </a:moveTo>
                    <a:cubicBezTo>
                      <a:pt x="537" y="12"/>
                      <a:pt x="609" y="22"/>
                      <a:pt x="684" y="30"/>
                    </a:cubicBezTo>
                    <a:cubicBezTo>
                      <a:pt x="697" y="40"/>
                      <a:pt x="701" y="50"/>
                      <a:pt x="714" y="60"/>
                    </a:cubicBezTo>
                    <a:cubicBezTo>
                      <a:pt x="720" y="71"/>
                      <a:pt x="726" y="80"/>
                      <a:pt x="732" y="90"/>
                    </a:cubicBezTo>
                    <a:cubicBezTo>
                      <a:pt x="736" y="96"/>
                      <a:pt x="740" y="102"/>
                      <a:pt x="744" y="108"/>
                    </a:cubicBezTo>
                    <a:cubicBezTo>
                      <a:pt x="746" y="111"/>
                      <a:pt x="750" y="117"/>
                      <a:pt x="750" y="117"/>
                    </a:cubicBezTo>
                    <a:cubicBezTo>
                      <a:pt x="749" y="142"/>
                      <a:pt x="749" y="167"/>
                      <a:pt x="747" y="192"/>
                    </a:cubicBezTo>
                    <a:cubicBezTo>
                      <a:pt x="745" y="218"/>
                      <a:pt x="717" y="235"/>
                      <a:pt x="702" y="252"/>
                    </a:cubicBezTo>
                    <a:cubicBezTo>
                      <a:pt x="692" y="263"/>
                      <a:pt x="687" y="274"/>
                      <a:pt x="672" y="279"/>
                    </a:cubicBezTo>
                    <a:cubicBezTo>
                      <a:pt x="662" y="293"/>
                      <a:pt x="668" y="290"/>
                      <a:pt x="642" y="291"/>
                    </a:cubicBezTo>
                    <a:cubicBezTo>
                      <a:pt x="559" y="293"/>
                      <a:pt x="476" y="293"/>
                      <a:pt x="393" y="294"/>
                    </a:cubicBezTo>
                    <a:cubicBezTo>
                      <a:pt x="325" y="305"/>
                      <a:pt x="272" y="343"/>
                      <a:pt x="201" y="351"/>
                    </a:cubicBezTo>
                    <a:cubicBezTo>
                      <a:pt x="163" y="350"/>
                      <a:pt x="108" y="356"/>
                      <a:pt x="66" y="342"/>
                    </a:cubicBezTo>
                    <a:cubicBezTo>
                      <a:pt x="40" y="322"/>
                      <a:pt x="27" y="286"/>
                      <a:pt x="9" y="258"/>
                    </a:cubicBezTo>
                    <a:cubicBezTo>
                      <a:pt x="0" y="214"/>
                      <a:pt x="2" y="229"/>
                      <a:pt x="9" y="144"/>
                    </a:cubicBezTo>
                    <a:cubicBezTo>
                      <a:pt x="12" y="111"/>
                      <a:pt x="91" y="66"/>
                      <a:pt x="120" y="60"/>
                    </a:cubicBezTo>
                    <a:cubicBezTo>
                      <a:pt x="199" y="0"/>
                      <a:pt x="323" y="12"/>
                      <a:pt x="411" y="12"/>
                    </a:cubicBezTo>
                  </a:path>
                </a:pathLst>
              </a:custGeom>
              <a:solidFill>
                <a:srgbClr val="CC99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28" name="Freeform 86"/>
              <p:cNvSpPr>
                <a:spLocks/>
              </p:cNvSpPr>
              <p:nvPr/>
            </p:nvSpPr>
            <p:spPr bwMode="auto">
              <a:xfrm>
                <a:off x="3414" y="2840"/>
                <a:ext cx="444" cy="122"/>
              </a:xfrm>
              <a:custGeom>
                <a:avLst/>
                <a:gdLst>
                  <a:gd name="T0" fmla="*/ 0 w 528"/>
                  <a:gd name="T1" fmla="*/ 240 h 258"/>
                  <a:gd name="T2" fmla="*/ 36 w 528"/>
                  <a:gd name="T3" fmla="*/ 255 h 258"/>
                  <a:gd name="T4" fmla="*/ 171 w 528"/>
                  <a:gd name="T5" fmla="*/ 243 h 258"/>
                  <a:gd name="T6" fmla="*/ 213 w 528"/>
                  <a:gd name="T7" fmla="*/ 216 h 258"/>
                  <a:gd name="T8" fmla="*/ 234 w 528"/>
                  <a:gd name="T9" fmla="*/ 162 h 258"/>
                  <a:gd name="T10" fmla="*/ 450 w 528"/>
                  <a:gd name="T11" fmla="*/ 111 h 258"/>
                  <a:gd name="T12" fmla="*/ 492 w 528"/>
                  <a:gd name="T13" fmla="*/ 96 h 258"/>
                  <a:gd name="T14" fmla="*/ 528 w 528"/>
                  <a:gd name="T15" fmla="*/ 6 h 258"/>
                  <a:gd name="T16" fmla="*/ 474 w 528"/>
                  <a:gd name="T17" fmla="*/ 3 h 258"/>
                  <a:gd name="T18" fmla="*/ 138 w 528"/>
                  <a:gd name="T19" fmla="*/ 0 h 258"/>
                  <a:gd name="T20" fmla="*/ 0 w 528"/>
                  <a:gd name="T21" fmla="*/ 24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28" h="258">
                    <a:moveTo>
                      <a:pt x="0" y="240"/>
                    </a:moveTo>
                    <a:cubicBezTo>
                      <a:pt x="6" y="257"/>
                      <a:pt x="19" y="253"/>
                      <a:pt x="36" y="255"/>
                    </a:cubicBezTo>
                    <a:cubicBezTo>
                      <a:pt x="87" y="253"/>
                      <a:pt x="126" y="258"/>
                      <a:pt x="171" y="243"/>
                    </a:cubicBezTo>
                    <a:cubicBezTo>
                      <a:pt x="180" y="230"/>
                      <a:pt x="198" y="221"/>
                      <a:pt x="213" y="216"/>
                    </a:cubicBezTo>
                    <a:cubicBezTo>
                      <a:pt x="223" y="201"/>
                      <a:pt x="221" y="174"/>
                      <a:pt x="234" y="162"/>
                    </a:cubicBezTo>
                    <a:cubicBezTo>
                      <a:pt x="301" y="103"/>
                      <a:pt x="354" y="113"/>
                      <a:pt x="450" y="111"/>
                    </a:cubicBezTo>
                    <a:cubicBezTo>
                      <a:pt x="466" y="108"/>
                      <a:pt x="477" y="101"/>
                      <a:pt x="492" y="96"/>
                    </a:cubicBezTo>
                    <a:cubicBezTo>
                      <a:pt x="519" y="56"/>
                      <a:pt x="528" y="59"/>
                      <a:pt x="528" y="6"/>
                    </a:cubicBezTo>
                    <a:lnTo>
                      <a:pt x="474" y="3"/>
                    </a:lnTo>
                    <a:lnTo>
                      <a:pt x="138" y="0"/>
                    </a:lnTo>
                    <a:lnTo>
                      <a:pt x="0" y="240"/>
                    </a:ln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29" name="Freeform 85"/>
              <p:cNvSpPr>
                <a:spLocks/>
              </p:cNvSpPr>
              <p:nvPr/>
            </p:nvSpPr>
            <p:spPr bwMode="auto">
              <a:xfrm>
                <a:off x="3338" y="2918"/>
                <a:ext cx="446" cy="105"/>
              </a:xfrm>
              <a:custGeom>
                <a:avLst/>
                <a:gdLst>
                  <a:gd name="T0" fmla="*/ 267 w 591"/>
                  <a:gd name="T1" fmla="*/ 3 h 246"/>
                  <a:gd name="T2" fmla="*/ 537 w 591"/>
                  <a:gd name="T3" fmla="*/ 78 h 246"/>
                  <a:gd name="T4" fmla="*/ 558 w 591"/>
                  <a:gd name="T5" fmla="*/ 84 h 246"/>
                  <a:gd name="T6" fmla="*/ 561 w 591"/>
                  <a:gd name="T7" fmla="*/ 93 h 246"/>
                  <a:gd name="T8" fmla="*/ 570 w 591"/>
                  <a:gd name="T9" fmla="*/ 99 h 246"/>
                  <a:gd name="T10" fmla="*/ 582 w 591"/>
                  <a:gd name="T11" fmla="*/ 126 h 246"/>
                  <a:gd name="T12" fmla="*/ 585 w 591"/>
                  <a:gd name="T13" fmla="*/ 246 h 246"/>
                  <a:gd name="T14" fmla="*/ 0 w 591"/>
                  <a:gd name="T15" fmla="*/ 246 h 246"/>
                  <a:gd name="T16" fmla="*/ 147 w 591"/>
                  <a:gd name="T17" fmla="*/ 0 h 246"/>
                  <a:gd name="T18" fmla="*/ 177 w 591"/>
                  <a:gd name="T19" fmla="*/ 3 h 246"/>
                  <a:gd name="T20" fmla="*/ 225 w 591"/>
                  <a:gd name="T21" fmla="*/ 6 h 246"/>
                  <a:gd name="T22" fmla="*/ 267 w 591"/>
                  <a:gd name="T23" fmla="*/ 3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91" h="246">
                    <a:moveTo>
                      <a:pt x="267" y="3"/>
                    </a:moveTo>
                    <a:cubicBezTo>
                      <a:pt x="287" y="102"/>
                      <a:pt x="492" y="77"/>
                      <a:pt x="537" y="78"/>
                    </a:cubicBezTo>
                    <a:cubicBezTo>
                      <a:pt x="544" y="80"/>
                      <a:pt x="552" y="79"/>
                      <a:pt x="558" y="84"/>
                    </a:cubicBezTo>
                    <a:cubicBezTo>
                      <a:pt x="560" y="86"/>
                      <a:pt x="559" y="91"/>
                      <a:pt x="561" y="93"/>
                    </a:cubicBezTo>
                    <a:cubicBezTo>
                      <a:pt x="563" y="96"/>
                      <a:pt x="567" y="97"/>
                      <a:pt x="570" y="99"/>
                    </a:cubicBezTo>
                    <a:cubicBezTo>
                      <a:pt x="577" y="120"/>
                      <a:pt x="572" y="112"/>
                      <a:pt x="582" y="126"/>
                    </a:cubicBezTo>
                    <a:cubicBezTo>
                      <a:pt x="591" y="178"/>
                      <a:pt x="585" y="138"/>
                      <a:pt x="585" y="246"/>
                    </a:cubicBezTo>
                    <a:lnTo>
                      <a:pt x="0" y="246"/>
                    </a:lnTo>
                    <a:lnTo>
                      <a:pt x="147" y="0"/>
                    </a:lnTo>
                    <a:lnTo>
                      <a:pt x="177" y="3"/>
                    </a:lnTo>
                    <a:lnTo>
                      <a:pt x="225" y="6"/>
                    </a:lnTo>
                    <a:lnTo>
                      <a:pt x="267" y="3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048" name="Group 76"/>
            <p:cNvGrpSpPr>
              <a:grpSpLocks/>
            </p:cNvGrpSpPr>
            <p:nvPr/>
          </p:nvGrpSpPr>
          <p:grpSpPr bwMode="auto">
            <a:xfrm>
              <a:off x="22360863" y="9739305"/>
              <a:ext cx="1984088" cy="424548"/>
              <a:chOff x="3379" y="2296"/>
              <a:chExt cx="771" cy="182"/>
            </a:xfrm>
          </p:grpSpPr>
          <p:sp>
            <p:nvSpPr>
              <p:cNvPr id="1119" name="AutoShape 83"/>
              <p:cNvSpPr>
                <a:spLocks noChangeArrowheads="1"/>
              </p:cNvSpPr>
              <p:nvPr/>
            </p:nvSpPr>
            <p:spPr bwMode="auto">
              <a:xfrm>
                <a:off x="3379" y="2296"/>
                <a:ext cx="771" cy="182"/>
              </a:xfrm>
              <a:prstGeom prst="parallelogram">
                <a:avLst>
                  <a:gd name="adj" fmla="val 105907"/>
                </a:avLst>
              </a:prstGeom>
              <a:solidFill>
                <a:srgbClr val="FFFF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grpSp>
            <p:nvGrpSpPr>
              <p:cNvPr id="1120" name="Group 77"/>
              <p:cNvGrpSpPr>
                <a:grpSpLocks/>
              </p:cNvGrpSpPr>
              <p:nvPr/>
            </p:nvGrpSpPr>
            <p:grpSpPr bwMode="auto">
              <a:xfrm>
                <a:off x="3558" y="2340"/>
                <a:ext cx="323" cy="106"/>
                <a:chOff x="3558" y="2340"/>
                <a:chExt cx="323" cy="106"/>
              </a:xfrm>
            </p:grpSpPr>
            <p:sp>
              <p:nvSpPr>
                <p:cNvPr id="1121" name="Freeform 82"/>
                <p:cNvSpPr>
                  <a:spLocks/>
                </p:cNvSpPr>
                <p:nvPr/>
              </p:nvSpPr>
              <p:spPr bwMode="auto">
                <a:xfrm>
                  <a:off x="3560" y="2341"/>
                  <a:ext cx="321" cy="105"/>
                </a:xfrm>
                <a:custGeom>
                  <a:avLst/>
                  <a:gdLst>
                    <a:gd name="T0" fmla="*/ 27 w 494"/>
                    <a:gd name="T1" fmla="*/ 135 h 251"/>
                    <a:gd name="T2" fmla="*/ 135 w 494"/>
                    <a:gd name="T3" fmla="*/ 93 h 251"/>
                    <a:gd name="T4" fmla="*/ 150 w 494"/>
                    <a:gd name="T5" fmla="*/ 81 h 251"/>
                    <a:gd name="T6" fmla="*/ 168 w 494"/>
                    <a:gd name="T7" fmla="*/ 69 h 251"/>
                    <a:gd name="T8" fmla="*/ 225 w 494"/>
                    <a:gd name="T9" fmla="*/ 27 h 251"/>
                    <a:gd name="T10" fmla="*/ 264 w 494"/>
                    <a:gd name="T11" fmla="*/ 6 h 251"/>
                    <a:gd name="T12" fmla="*/ 282 w 494"/>
                    <a:gd name="T13" fmla="*/ 0 h 251"/>
                    <a:gd name="T14" fmla="*/ 402 w 494"/>
                    <a:gd name="T15" fmla="*/ 3 h 251"/>
                    <a:gd name="T16" fmla="*/ 420 w 494"/>
                    <a:gd name="T17" fmla="*/ 9 h 251"/>
                    <a:gd name="T18" fmla="*/ 465 w 494"/>
                    <a:gd name="T19" fmla="*/ 48 h 251"/>
                    <a:gd name="T20" fmla="*/ 483 w 494"/>
                    <a:gd name="T21" fmla="*/ 75 h 251"/>
                    <a:gd name="T22" fmla="*/ 489 w 494"/>
                    <a:gd name="T23" fmla="*/ 93 h 251"/>
                    <a:gd name="T24" fmla="*/ 486 w 494"/>
                    <a:gd name="T25" fmla="*/ 156 h 251"/>
                    <a:gd name="T26" fmla="*/ 462 w 494"/>
                    <a:gd name="T27" fmla="*/ 159 h 251"/>
                    <a:gd name="T28" fmla="*/ 357 w 494"/>
                    <a:gd name="T29" fmla="*/ 177 h 251"/>
                    <a:gd name="T30" fmla="*/ 327 w 494"/>
                    <a:gd name="T31" fmla="*/ 186 h 251"/>
                    <a:gd name="T32" fmla="*/ 276 w 494"/>
                    <a:gd name="T33" fmla="*/ 183 h 251"/>
                    <a:gd name="T34" fmla="*/ 270 w 494"/>
                    <a:gd name="T35" fmla="*/ 174 h 251"/>
                    <a:gd name="T36" fmla="*/ 222 w 494"/>
                    <a:gd name="T37" fmla="*/ 150 h 251"/>
                    <a:gd name="T38" fmla="*/ 177 w 494"/>
                    <a:gd name="T39" fmla="*/ 162 h 251"/>
                    <a:gd name="T40" fmla="*/ 138 w 494"/>
                    <a:gd name="T41" fmla="*/ 186 h 251"/>
                    <a:gd name="T42" fmla="*/ 99 w 494"/>
                    <a:gd name="T43" fmla="*/ 213 h 251"/>
                    <a:gd name="T44" fmla="*/ 54 w 494"/>
                    <a:gd name="T45" fmla="*/ 243 h 251"/>
                    <a:gd name="T46" fmla="*/ 0 w 494"/>
                    <a:gd name="T47" fmla="*/ 222 h 251"/>
                    <a:gd name="T48" fmla="*/ 27 w 494"/>
                    <a:gd name="T49" fmla="*/ 153 h 251"/>
                    <a:gd name="T50" fmla="*/ 27 w 494"/>
                    <a:gd name="T51" fmla="*/ 135 h 2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494" h="251">
                      <a:moveTo>
                        <a:pt x="27" y="135"/>
                      </a:moveTo>
                      <a:cubicBezTo>
                        <a:pt x="35" y="89"/>
                        <a:pt x="100" y="95"/>
                        <a:pt x="135" y="93"/>
                      </a:cubicBezTo>
                      <a:cubicBezTo>
                        <a:pt x="155" y="86"/>
                        <a:pt x="133" y="96"/>
                        <a:pt x="150" y="81"/>
                      </a:cubicBezTo>
                      <a:cubicBezTo>
                        <a:pt x="155" y="76"/>
                        <a:pt x="168" y="69"/>
                        <a:pt x="168" y="69"/>
                      </a:cubicBezTo>
                      <a:cubicBezTo>
                        <a:pt x="181" y="49"/>
                        <a:pt x="202" y="35"/>
                        <a:pt x="225" y="27"/>
                      </a:cubicBezTo>
                      <a:cubicBezTo>
                        <a:pt x="237" y="18"/>
                        <a:pt x="251" y="12"/>
                        <a:pt x="264" y="6"/>
                      </a:cubicBezTo>
                      <a:cubicBezTo>
                        <a:pt x="270" y="3"/>
                        <a:pt x="282" y="0"/>
                        <a:pt x="282" y="0"/>
                      </a:cubicBezTo>
                      <a:cubicBezTo>
                        <a:pt x="322" y="1"/>
                        <a:pt x="362" y="0"/>
                        <a:pt x="402" y="3"/>
                      </a:cubicBezTo>
                      <a:cubicBezTo>
                        <a:pt x="408" y="3"/>
                        <a:pt x="420" y="9"/>
                        <a:pt x="420" y="9"/>
                      </a:cubicBezTo>
                      <a:cubicBezTo>
                        <a:pt x="432" y="27"/>
                        <a:pt x="448" y="37"/>
                        <a:pt x="465" y="48"/>
                      </a:cubicBezTo>
                      <a:cubicBezTo>
                        <a:pt x="473" y="60"/>
                        <a:pt x="479" y="61"/>
                        <a:pt x="483" y="75"/>
                      </a:cubicBezTo>
                      <a:cubicBezTo>
                        <a:pt x="485" y="81"/>
                        <a:pt x="489" y="93"/>
                        <a:pt x="489" y="93"/>
                      </a:cubicBezTo>
                      <a:cubicBezTo>
                        <a:pt x="488" y="114"/>
                        <a:pt x="494" y="137"/>
                        <a:pt x="486" y="156"/>
                      </a:cubicBezTo>
                      <a:cubicBezTo>
                        <a:pt x="483" y="163"/>
                        <a:pt x="470" y="157"/>
                        <a:pt x="462" y="159"/>
                      </a:cubicBezTo>
                      <a:cubicBezTo>
                        <a:pt x="412" y="172"/>
                        <a:pt x="425" y="174"/>
                        <a:pt x="357" y="177"/>
                      </a:cubicBezTo>
                      <a:cubicBezTo>
                        <a:pt x="347" y="180"/>
                        <a:pt x="327" y="186"/>
                        <a:pt x="327" y="186"/>
                      </a:cubicBezTo>
                      <a:cubicBezTo>
                        <a:pt x="310" y="185"/>
                        <a:pt x="293" y="187"/>
                        <a:pt x="276" y="183"/>
                      </a:cubicBezTo>
                      <a:cubicBezTo>
                        <a:pt x="272" y="182"/>
                        <a:pt x="273" y="176"/>
                        <a:pt x="270" y="174"/>
                      </a:cubicBezTo>
                      <a:cubicBezTo>
                        <a:pt x="257" y="163"/>
                        <a:pt x="238" y="154"/>
                        <a:pt x="222" y="150"/>
                      </a:cubicBezTo>
                      <a:cubicBezTo>
                        <a:pt x="198" y="153"/>
                        <a:pt x="196" y="156"/>
                        <a:pt x="177" y="162"/>
                      </a:cubicBezTo>
                      <a:cubicBezTo>
                        <a:pt x="166" y="173"/>
                        <a:pt x="153" y="181"/>
                        <a:pt x="138" y="186"/>
                      </a:cubicBezTo>
                      <a:cubicBezTo>
                        <a:pt x="126" y="198"/>
                        <a:pt x="115" y="208"/>
                        <a:pt x="99" y="213"/>
                      </a:cubicBezTo>
                      <a:cubicBezTo>
                        <a:pt x="85" y="227"/>
                        <a:pt x="70" y="233"/>
                        <a:pt x="54" y="243"/>
                      </a:cubicBezTo>
                      <a:cubicBezTo>
                        <a:pt x="15" y="240"/>
                        <a:pt x="10" y="251"/>
                        <a:pt x="0" y="222"/>
                      </a:cubicBezTo>
                      <a:cubicBezTo>
                        <a:pt x="2" y="193"/>
                        <a:pt x="1" y="170"/>
                        <a:pt x="27" y="153"/>
                      </a:cubicBezTo>
                      <a:cubicBezTo>
                        <a:pt x="31" y="141"/>
                        <a:pt x="31" y="147"/>
                        <a:pt x="27" y="135"/>
                      </a:cubicBezTo>
                      <a:close/>
                    </a:path>
                  </a:pathLst>
                </a:custGeom>
                <a:solidFill>
                  <a:srgbClr val="99CC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122" name="Freeform 81"/>
                <p:cNvSpPr>
                  <a:spLocks/>
                </p:cNvSpPr>
                <p:nvPr/>
              </p:nvSpPr>
              <p:spPr bwMode="auto">
                <a:xfrm>
                  <a:off x="3561" y="2374"/>
                  <a:ext cx="91" cy="44"/>
                </a:xfrm>
                <a:custGeom>
                  <a:avLst/>
                  <a:gdLst>
                    <a:gd name="T0" fmla="*/ 5 w 77"/>
                    <a:gd name="T1" fmla="*/ 38 h 38"/>
                    <a:gd name="T2" fmla="*/ 77 w 77"/>
                    <a:gd name="T3" fmla="*/ 8 h 38"/>
                    <a:gd name="T4" fmla="*/ 20 w 77"/>
                    <a:gd name="T5" fmla="*/ 8 h 38"/>
                    <a:gd name="T6" fmla="*/ 17 w 77"/>
                    <a:gd name="T7" fmla="*/ 17 h 38"/>
                    <a:gd name="T8" fmla="*/ 8 w 77"/>
                    <a:gd name="T9" fmla="*/ 23 h 38"/>
                    <a:gd name="T10" fmla="*/ 5 w 77"/>
                    <a:gd name="T11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" h="38">
                      <a:moveTo>
                        <a:pt x="5" y="38"/>
                      </a:moveTo>
                      <a:cubicBezTo>
                        <a:pt x="33" y="33"/>
                        <a:pt x="51" y="17"/>
                        <a:pt x="77" y="8"/>
                      </a:cubicBezTo>
                      <a:cubicBezTo>
                        <a:pt x="56" y="1"/>
                        <a:pt x="56" y="0"/>
                        <a:pt x="20" y="8"/>
                      </a:cubicBezTo>
                      <a:cubicBezTo>
                        <a:pt x="17" y="9"/>
                        <a:pt x="19" y="15"/>
                        <a:pt x="17" y="17"/>
                      </a:cubicBezTo>
                      <a:cubicBezTo>
                        <a:pt x="15" y="20"/>
                        <a:pt x="11" y="21"/>
                        <a:pt x="8" y="23"/>
                      </a:cubicBezTo>
                      <a:cubicBezTo>
                        <a:pt x="1" y="34"/>
                        <a:pt x="0" y="29"/>
                        <a:pt x="5" y="38"/>
                      </a:cubicBezTo>
                      <a:close/>
                    </a:path>
                  </a:pathLst>
                </a:custGeom>
                <a:solidFill>
                  <a:srgbClr val="99CC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123" name="Freeform 80"/>
                <p:cNvSpPr>
                  <a:spLocks/>
                </p:cNvSpPr>
                <p:nvPr/>
              </p:nvSpPr>
              <p:spPr bwMode="auto">
                <a:xfrm>
                  <a:off x="3558" y="2404"/>
                  <a:ext cx="87" cy="38"/>
                </a:xfrm>
                <a:custGeom>
                  <a:avLst/>
                  <a:gdLst>
                    <a:gd name="T0" fmla="*/ 6 w 87"/>
                    <a:gd name="T1" fmla="*/ 10 h 38"/>
                    <a:gd name="T2" fmla="*/ 12 w 87"/>
                    <a:gd name="T3" fmla="*/ 38 h 38"/>
                    <a:gd name="T4" fmla="*/ 64 w 87"/>
                    <a:gd name="T5" fmla="*/ 28 h 38"/>
                    <a:gd name="T6" fmla="*/ 82 w 87"/>
                    <a:gd name="T7" fmla="*/ 22 h 38"/>
                    <a:gd name="T8" fmla="*/ 60 w 87"/>
                    <a:gd name="T9" fmla="*/ 8 h 38"/>
                    <a:gd name="T10" fmla="*/ 42 w 87"/>
                    <a:gd name="T11" fmla="*/ 0 h 38"/>
                    <a:gd name="T12" fmla="*/ 6 w 87"/>
                    <a:gd name="T13" fmla="*/ 10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7" h="38">
                      <a:moveTo>
                        <a:pt x="6" y="10"/>
                      </a:moveTo>
                      <a:cubicBezTo>
                        <a:pt x="4" y="25"/>
                        <a:pt x="0" y="30"/>
                        <a:pt x="12" y="38"/>
                      </a:cubicBezTo>
                      <a:cubicBezTo>
                        <a:pt x="47" y="36"/>
                        <a:pt x="40" y="36"/>
                        <a:pt x="64" y="28"/>
                      </a:cubicBezTo>
                      <a:cubicBezTo>
                        <a:pt x="70" y="26"/>
                        <a:pt x="82" y="22"/>
                        <a:pt x="82" y="22"/>
                      </a:cubicBezTo>
                      <a:cubicBezTo>
                        <a:pt x="87" y="6"/>
                        <a:pt x="73" y="9"/>
                        <a:pt x="60" y="8"/>
                      </a:cubicBezTo>
                      <a:cubicBezTo>
                        <a:pt x="55" y="4"/>
                        <a:pt x="42" y="0"/>
                        <a:pt x="42" y="0"/>
                      </a:cubicBezTo>
                      <a:cubicBezTo>
                        <a:pt x="22" y="5"/>
                        <a:pt x="38" y="10"/>
                        <a:pt x="6" y="10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124" name="Freeform 79"/>
                <p:cNvSpPr>
                  <a:spLocks/>
                </p:cNvSpPr>
                <p:nvPr/>
              </p:nvSpPr>
              <p:spPr bwMode="auto">
                <a:xfrm>
                  <a:off x="3667" y="2340"/>
                  <a:ext cx="174" cy="30"/>
                </a:xfrm>
                <a:custGeom>
                  <a:avLst/>
                  <a:gdLst>
                    <a:gd name="T0" fmla="*/ 9 w 174"/>
                    <a:gd name="T1" fmla="*/ 26 h 30"/>
                    <a:gd name="T2" fmla="*/ 161 w 174"/>
                    <a:gd name="T3" fmla="*/ 16 h 30"/>
                    <a:gd name="T4" fmla="*/ 165 w 174"/>
                    <a:gd name="T5" fmla="*/ 6 h 30"/>
                    <a:gd name="T6" fmla="*/ 147 w 174"/>
                    <a:gd name="T7" fmla="*/ 0 h 30"/>
                    <a:gd name="T8" fmla="*/ 55 w 174"/>
                    <a:gd name="T9" fmla="*/ 2 h 30"/>
                    <a:gd name="T10" fmla="*/ 25 w 174"/>
                    <a:gd name="T11" fmla="*/ 14 h 30"/>
                    <a:gd name="T12" fmla="*/ 13 w 174"/>
                    <a:gd name="T13" fmla="*/ 18 h 30"/>
                    <a:gd name="T14" fmla="*/ 9 w 174"/>
                    <a:gd name="T15" fmla="*/ 2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4" h="30">
                      <a:moveTo>
                        <a:pt x="9" y="26"/>
                      </a:moveTo>
                      <a:cubicBezTo>
                        <a:pt x="64" y="23"/>
                        <a:pt x="102" y="17"/>
                        <a:pt x="161" y="16"/>
                      </a:cubicBezTo>
                      <a:cubicBezTo>
                        <a:pt x="165" y="15"/>
                        <a:pt x="174" y="14"/>
                        <a:pt x="165" y="6"/>
                      </a:cubicBezTo>
                      <a:cubicBezTo>
                        <a:pt x="160" y="2"/>
                        <a:pt x="147" y="0"/>
                        <a:pt x="147" y="0"/>
                      </a:cubicBezTo>
                      <a:cubicBezTo>
                        <a:pt x="116" y="1"/>
                        <a:pt x="86" y="0"/>
                        <a:pt x="55" y="2"/>
                      </a:cubicBezTo>
                      <a:cubicBezTo>
                        <a:pt x="44" y="3"/>
                        <a:pt x="34" y="10"/>
                        <a:pt x="25" y="14"/>
                      </a:cubicBezTo>
                      <a:cubicBezTo>
                        <a:pt x="21" y="16"/>
                        <a:pt x="13" y="18"/>
                        <a:pt x="13" y="18"/>
                      </a:cubicBezTo>
                      <a:cubicBezTo>
                        <a:pt x="11" y="23"/>
                        <a:pt x="0" y="30"/>
                        <a:pt x="9" y="26"/>
                      </a:cubicBezTo>
                      <a:close/>
                    </a:path>
                  </a:pathLst>
                </a:custGeom>
                <a:solidFill>
                  <a:srgbClr val="99CC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125" name="Freeform 78"/>
                <p:cNvSpPr>
                  <a:spLocks/>
                </p:cNvSpPr>
                <p:nvPr/>
              </p:nvSpPr>
              <p:spPr bwMode="auto">
                <a:xfrm>
                  <a:off x="3744" y="2379"/>
                  <a:ext cx="135" cy="46"/>
                </a:xfrm>
                <a:custGeom>
                  <a:avLst/>
                  <a:gdLst>
                    <a:gd name="T0" fmla="*/ 4 w 149"/>
                    <a:gd name="T1" fmla="*/ 41 h 47"/>
                    <a:gd name="T2" fmla="*/ 14 w 149"/>
                    <a:gd name="T3" fmla="*/ 31 h 47"/>
                    <a:gd name="T4" fmla="*/ 40 w 149"/>
                    <a:gd name="T5" fmla="*/ 23 h 47"/>
                    <a:gd name="T6" fmla="*/ 80 w 149"/>
                    <a:gd name="T7" fmla="*/ 11 h 47"/>
                    <a:gd name="T8" fmla="*/ 142 w 149"/>
                    <a:gd name="T9" fmla="*/ 11 h 47"/>
                    <a:gd name="T10" fmla="*/ 140 w 149"/>
                    <a:gd name="T11" fmla="*/ 33 h 47"/>
                    <a:gd name="T12" fmla="*/ 118 w 149"/>
                    <a:gd name="T13" fmla="*/ 35 h 47"/>
                    <a:gd name="T14" fmla="*/ 22 w 149"/>
                    <a:gd name="T15" fmla="*/ 47 h 47"/>
                    <a:gd name="T16" fmla="*/ 4 w 149"/>
                    <a:gd name="T17" fmla="*/ 41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9" h="47">
                      <a:moveTo>
                        <a:pt x="4" y="41"/>
                      </a:moveTo>
                      <a:cubicBezTo>
                        <a:pt x="8" y="38"/>
                        <a:pt x="10" y="33"/>
                        <a:pt x="14" y="31"/>
                      </a:cubicBezTo>
                      <a:cubicBezTo>
                        <a:pt x="22" y="26"/>
                        <a:pt x="32" y="27"/>
                        <a:pt x="40" y="23"/>
                      </a:cubicBezTo>
                      <a:cubicBezTo>
                        <a:pt x="59" y="12"/>
                        <a:pt x="53" y="13"/>
                        <a:pt x="80" y="11"/>
                      </a:cubicBezTo>
                      <a:cubicBezTo>
                        <a:pt x="100" y="6"/>
                        <a:pt x="119" y="0"/>
                        <a:pt x="142" y="11"/>
                      </a:cubicBezTo>
                      <a:cubicBezTo>
                        <a:pt x="149" y="14"/>
                        <a:pt x="145" y="28"/>
                        <a:pt x="140" y="33"/>
                      </a:cubicBezTo>
                      <a:cubicBezTo>
                        <a:pt x="135" y="38"/>
                        <a:pt x="125" y="34"/>
                        <a:pt x="118" y="35"/>
                      </a:cubicBezTo>
                      <a:cubicBezTo>
                        <a:pt x="87" y="45"/>
                        <a:pt x="50" y="28"/>
                        <a:pt x="22" y="47"/>
                      </a:cubicBezTo>
                      <a:cubicBezTo>
                        <a:pt x="16" y="46"/>
                        <a:pt x="0" y="45"/>
                        <a:pt x="4" y="41"/>
                      </a:cubicBezTo>
                      <a:close/>
                    </a:path>
                  </a:pathLst>
                </a:custGeom>
                <a:solidFill>
                  <a:srgbClr val="CC99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</p:grpSp>
        <p:grpSp>
          <p:nvGrpSpPr>
            <p:cNvPr id="1049" name="Group 68"/>
            <p:cNvGrpSpPr>
              <a:grpSpLocks/>
            </p:cNvGrpSpPr>
            <p:nvPr/>
          </p:nvGrpSpPr>
          <p:grpSpPr bwMode="auto">
            <a:xfrm>
              <a:off x="22360863" y="7621562"/>
              <a:ext cx="1984088" cy="424548"/>
              <a:chOff x="3379" y="2296"/>
              <a:chExt cx="771" cy="182"/>
            </a:xfrm>
          </p:grpSpPr>
          <p:sp>
            <p:nvSpPr>
              <p:cNvPr id="1112" name="AutoShape 75"/>
              <p:cNvSpPr>
                <a:spLocks noChangeArrowheads="1"/>
              </p:cNvSpPr>
              <p:nvPr/>
            </p:nvSpPr>
            <p:spPr bwMode="auto">
              <a:xfrm>
                <a:off x="3379" y="2296"/>
                <a:ext cx="771" cy="182"/>
              </a:xfrm>
              <a:prstGeom prst="parallelogram">
                <a:avLst>
                  <a:gd name="adj" fmla="val 105907"/>
                </a:avLst>
              </a:prstGeom>
              <a:solidFill>
                <a:srgbClr val="FFFF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grpSp>
            <p:nvGrpSpPr>
              <p:cNvPr id="1113" name="Group 69"/>
              <p:cNvGrpSpPr>
                <a:grpSpLocks/>
              </p:cNvGrpSpPr>
              <p:nvPr/>
            </p:nvGrpSpPr>
            <p:grpSpPr bwMode="auto">
              <a:xfrm>
                <a:off x="3558" y="2340"/>
                <a:ext cx="323" cy="106"/>
                <a:chOff x="3558" y="2340"/>
                <a:chExt cx="323" cy="106"/>
              </a:xfrm>
            </p:grpSpPr>
            <p:sp>
              <p:nvSpPr>
                <p:cNvPr id="1114" name="Freeform 74"/>
                <p:cNvSpPr>
                  <a:spLocks/>
                </p:cNvSpPr>
                <p:nvPr/>
              </p:nvSpPr>
              <p:spPr bwMode="auto">
                <a:xfrm>
                  <a:off x="3560" y="2341"/>
                  <a:ext cx="321" cy="105"/>
                </a:xfrm>
                <a:custGeom>
                  <a:avLst/>
                  <a:gdLst>
                    <a:gd name="T0" fmla="*/ 27 w 494"/>
                    <a:gd name="T1" fmla="*/ 135 h 251"/>
                    <a:gd name="T2" fmla="*/ 135 w 494"/>
                    <a:gd name="T3" fmla="*/ 93 h 251"/>
                    <a:gd name="T4" fmla="*/ 150 w 494"/>
                    <a:gd name="T5" fmla="*/ 81 h 251"/>
                    <a:gd name="T6" fmla="*/ 168 w 494"/>
                    <a:gd name="T7" fmla="*/ 69 h 251"/>
                    <a:gd name="T8" fmla="*/ 225 w 494"/>
                    <a:gd name="T9" fmla="*/ 27 h 251"/>
                    <a:gd name="T10" fmla="*/ 264 w 494"/>
                    <a:gd name="T11" fmla="*/ 6 h 251"/>
                    <a:gd name="T12" fmla="*/ 282 w 494"/>
                    <a:gd name="T13" fmla="*/ 0 h 251"/>
                    <a:gd name="T14" fmla="*/ 402 w 494"/>
                    <a:gd name="T15" fmla="*/ 3 h 251"/>
                    <a:gd name="T16" fmla="*/ 420 w 494"/>
                    <a:gd name="T17" fmla="*/ 9 h 251"/>
                    <a:gd name="T18" fmla="*/ 465 w 494"/>
                    <a:gd name="T19" fmla="*/ 48 h 251"/>
                    <a:gd name="T20" fmla="*/ 483 w 494"/>
                    <a:gd name="T21" fmla="*/ 75 h 251"/>
                    <a:gd name="T22" fmla="*/ 489 w 494"/>
                    <a:gd name="T23" fmla="*/ 93 h 251"/>
                    <a:gd name="T24" fmla="*/ 486 w 494"/>
                    <a:gd name="T25" fmla="*/ 156 h 251"/>
                    <a:gd name="T26" fmla="*/ 462 w 494"/>
                    <a:gd name="T27" fmla="*/ 159 h 251"/>
                    <a:gd name="T28" fmla="*/ 357 w 494"/>
                    <a:gd name="T29" fmla="*/ 177 h 251"/>
                    <a:gd name="T30" fmla="*/ 327 w 494"/>
                    <a:gd name="T31" fmla="*/ 186 h 251"/>
                    <a:gd name="T32" fmla="*/ 276 w 494"/>
                    <a:gd name="T33" fmla="*/ 183 h 251"/>
                    <a:gd name="T34" fmla="*/ 270 w 494"/>
                    <a:gd name="T35" fmla="*/ 174 h 251"/>
                    <a:gd name="T36" fmla="*/ 222 w 494"/>
                    <a:gd name="T37" fmla="*/ 150 h 251"/>
                    <a:gd name="T38" fmla="*/ 177 w 494"/>
                    <a:gd name="T39" fmla="*/ 162 h 251"/>
                    <a:gd name="T40" fmla="*/ 138 w 494"/>
                    <a:gd name="T41" fmla="*/ 186 h 251"/>
                    <a:gd name="T42" fmla="*/ 99 w 494"/>
                    <a:gd name="T43" fmla="*/ 213 h 251"/>
                    <a:gd name="T44" fmla="*/ 54 w 494"/>
                    <a:gd name="T45" fmla="*/ 243 h 251"/>
                    <a:gd name="T46" fmla="*/ 0 w 494"/>
                    <a:gd name="T47" fmla="*/ 222 h 251"/>
                    <a:gd name="T48" fmla="*/ 27 w 494"/>
                    <a:gd name="T49" fmla="*/ 153 h 251"/>
                    <a:gd name="T50" fmla="*/ 27 w 494"/>
                    <a:gd name="T51" fmla="*/ 135 h 2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494" h="251">
                      <a:moveTo>
                        <a:pt x="27" y="135"/>
                      </a:moveTo>
                      <a:cubicBezTo>
                        <a:pt x="35" y="89"/>
                        <a:pt x="100" y="95"/>
                        <a:pt x="135" y="93"/>
                      </a:cubicBezTo>
                      <a:cubicBezTo>
                        <a:pt x="155" y="86"/>
                        <a:pt x="133" y="96"/>
                        <a:pt x="150" y="81"/>
                      </a:cubicBezTo>
                      <a:cubicBezTo>
                        <a:pt x="155" y="76"/>
                        <a:pt x="168" y="69"/>
                        <a:pt x="168" y="69"/>
                      </a:cubicBezTo>
                      <a:cubicBezTo>
                        <a:pt x="181" y="49"/>
                        <a:pt x="202" y="35"/>
                        <a:pt x="225" y="27"/>
                      </a:cubicBezTo>
                      <a:cubicBezTo>
                        <a:pt x="237" y="18"/>
                        <a:pt x="251" y="12"/>
                        <a:pt x="264" y="6"/>
                      </a:cubicBezTo>
                      <a:cubicBezTo>
                        <a:pt x="270" y="3"/>
                        <a:pt x="282" y="0"/>
                        <a:pt x="282" y="0"/>
                      </a:cubicBezTo>
                      <a:cubicBezTo>
                        <a:pt x="322" y="1"/>
                        <a:pt x="362" y="0"/>
                        <a:pt x="402" y="3"/>
                      </a:cubicBezTo>
                      <a:cubicBezTo>
                        <a:pt x="408" y="3"/>
                        <a:pt x="420" y="9"/>
                        <a:pt x="420" y="9"/>
                      </a:cubicBezTo>
                      <a:cubicBezTo>
                        <a:pt x="432" y="27"/>
                        <a:pt x="448" y="37"/>
                        <a:pt x="465" y="48"/>
                      </a:cubicBezTo>
                      <a:cubicBezTo>
                        <a:pt x="473" y="60"/>
                        <a:pt x="479" y="61"/>
                        <a:pt x="483" y="75"/>
                      </a:cubicBezTo>
                      <a:cubicBezTo>
                        <a:pt x="485" y="81"/>
                        <a:pt x="489" y="93"/>
                        <a:pt x="489" y="93"/>
                      </a:cubicBezTo>
                      <a:cubicBezTo>
                        <a:pt x="488" y="114"/>
                        <a:pt x="494" y="137"/>
                        <a:pt x="486" y="156"/>
                      </a:cubicBezTo>
                      <a:cubicBezTo>
                        <a:pt x="483" y="163"/>
                        <a:pt x="470" y="157"/>
                        <a:pt x="462" y="159"/>
                      </a:cubicBezTo>
                      <a:cubicBezTo>
                        <a:pt x="412" y="172"/>
                        <a:pt x="425" y="174"/>
                        <a:pt x="357" y="177"/>
                      </a:cubicBezTo>
                      <a:cubicBezTo>
                        <a:pt x="347" y="180"/>
                        <a:pt x="327" y="186"/>
                        <a:pt x="327" y="186"/>
                      </a:cubicBezTo>
                      <a:cubicBezTo>
                        <a:pt x="310" y="185"/>
                        <a:pt x="293" y="187"/>
                        <a:pt x="276" y="183"/>
                      </a:cubicBezTo>
                      <a:cubicBezTo>
                        <a:pt x="272" y="182"/>
                        <a:pt x="273" y="176"/>
                        <a:pt x="270" y="174"/>
                      </a:cubicBezTo>
                      <a:cubicBezTo>
                        <a:pt x="257" y="163"/>
                        <a:pt x="238" y="154"/>
                        <a:pt x="222" y="150"/>
                      </a:cubicBezTo>
                      <a:cubicBezTo>
                        <a:pt x="198" y="153"/>
                        <a:pt x="196" y="156"/>
                        <a:pt x="177" y="162"/>
                      </a:cubicBezTo>
                      <a:cubicBezTo>
                        <a:pt x="166" y="173"/>
                        <a:pt x="153" y="181"/>
                        <a:pt x="138" y="186"/>
                      </a:cubicBezTo>
                      <a:cubicBezTo>
                        <a:pt x="126" y="198"/>
                        <a:pt x="115" y="208"/>
                        <a:pt x="99" y="213"/>
                      </a:cubicBezTo>
                      <a:cubicBezTo>
                        <a:pt x="85" y="227"/>
                        <a:pt x="70" y="233"/>
                        <a:pt x="54" y="243"/>
                      </a:cubicBezTo>
                      <a:cubicBezTo>
                        <a:pt x="15" y="240"/>
                        <a:pt x="10" y="251"/>
                        <a:pt x="0" y="222"/>
                      </a:cubicBezTo>
                      <a:cubicBezTo>
                        <a:pt x="2" y="193"/>
                        <a:pt x="1" y="170"/>
                        <a:pt x="27" y="153"/>
                      </a:cubicBezTo>
                      <a:cubicBezTo>
                        <a:pt x="31" y="141"/>
                        <a:pt x="31" y="147"/>
                        <a:pt x="27" y="135"/>
                      </a:cubicBezTo>
                      <a:close/>
                    </a:path>
                  </a:pathLst>
                </a:custGeom>
                <a:solidFill>
                  <a:srgbClr val="99CC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115" name="Freeform 73"/>
                <p:cNvSpPr>
                  <a:spLocks/>
                </p:cNvSpPr>
                <p:nvPr/>
              </p:nvSpPr>
              <p:spPr bwMode="auto">
                <a:xfrm>
                  <a:off x="3561" y="2374"/>
                  <a:ext cx="91" cy="44"/>
                </a:xfrm>
                <a:custGeom>
                  <a:avLst/>
                  <a:gdLst>
                    <a:gd name="T0" fmla="*/ 5 w 77"/>
                    <a:gd name="T1" fmla="*/ 38 h 38"/>
                    <a:gd name="T2" fmla="*/ 77 w 77"/>
                    <a:gd name="T3" fmla="*/ 8 h 38"/>
                    <a:gd name="T4" fmla="*/ 20 w 77"/>
                    <a:gd name="T5" fmla="*/ 8 h 38"/>
                    <a:gd name="T6" fmla="*/ 17 w 77"/>
                    <a:gd name="T7" fmla="*/ 17 h 38"/>
                    <a:gd name="T8" fmla="*/ 8 w 77"/>
                    <a:gd name="T9" fmla="*/ 23 h 38"/>
                    <a:gd name="T10" fmla="*/ 5 w 77"/>
                    <a:gd name="T11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" h="38">
                      <a:moveTo>
                        <a:pt x="5" y="38"/>
                      </a:moveTo>
                      <a:cubicBezTo>
                        <a:pt x="33" y="33"/>
                        <a:pt x="51" y="17"/>
                        <a:pt x="77" y="8"/>
                      </a:cubicBezTo>
                      <a:cubicBezTo>
                        <a:pt x="56" y="1"/>
                        <a:pt x="56" y="0"/>
                        <a:pt x="20" y="8"/>
                      </a:cubicBezTo>
                      <a:cubicBezTo>
                        <a:pt x="17" y="9"/>
                        <a:pt x="19" y="15"/>
                        <a:pt x="17" y="17"/>
                      </a:cubicBezTo>
                      <a:cubicBezTo>
                        <a:pt x="15" y="20"/>
                        <a:pt x="11" y="21"/>
                        <a:pt x="8" y="23"/>
                      </a:cubicBezTo>
                      <a:cubicBezTo>
                        <a:pt x="1" y="34"/>
                        <a:pt x="0" y="29"/>
                        <a:pt x="5" y="38"/>
                      </a:cubicBezTo>
                      <a:close/>
                    </a:path>
                  </a:pathLst>
                </a:custGeom>
                <a:solidFill>
                  <a:srgbClr val="99CC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116" name="Freeform 72"/>
                <p:cNvSpPr>
                  <a:spLocks/>
                </p:cNvSpPr>
                <p:nvPr/>
              </p:nvSpPr>
              <p:spPr bwMode="auto">
                <a:xfrm>
                  <a:off x="3558" y="2404"/>
                  <a:ext cx="87" cy="38"/>
                </a:xfrm>
                <a:custGeom>
                  <a:avLst/>
                  <a:gdLst>
                    <a:gd name="T0" fmla="*/ 6 w 87"/>
                    <a:gd name="T1" fmla="*/ 10 h 38"/>
                    <a:gd name="T2" fmla="*/ 12 w 87"/>
                    <a:gd name="T3" fmla="*/ 38 h 38"/>
                    <a:gd name="T4" fmla="*/ 64 w 87"/>
                    <a:gd name="T5" fmla="*/ 28 h 38"/>
                    <a:gd name="T6" fmla="*/ 82 w 87"/>
                    <a:gd name="T7" fmla="*/ 22 h 38"/>
                    <a:gd name="T8" fmla="*/ 60 w 87"/>
                    <a:gd name="T9" fmla="*/ 8 h 38"/>
                    <a:gd name="T10" fmla="*/ 42 w 87"/>
                    <a:gd name="T11" fmla="*/ 0 h 38"/>
                    <a:gd name="T12" fmla="*/ 6 w 87"/>
                    <a:gd name="T13" fmla="*/ 10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7" h="38">
                      <a:moveTo>
                        <a:pt x="6" y="10"/>
                      </a:moveTo>
                      <a:cubicBezTo>
                        <a:pt x="4" y="25"/>
                        <a:pt x="0" y="30"/>
                        <a:pt x="12" y="38"/>
                      </a:cubicBezTo>
                      <a:cubicBezTo>
                        <a:pt x="47" y="36"/>
                        <a:pt x="40" y="36"/>
                        <a:pt x="64" y="28"/>
                      </a:cubicBezTo>
                      <a:cubicBezTo>
                        <a:pt x="70" y="26"/>
                        <a:pt x="82" y="22"/>
                        <a:pt x="82" y="22"/>
                      </a:cubicBezTo>
                      <a:cubicBezTo>
                        <a:pt x="87" y="6"/>
                        <a:pt x="73" y="9"/>
                        <a:pt x="60" y="8"/>
                      </a:cubicBezTo>
                      <a:cubicBezTo>
                        <a:pt x="55" y="4"/>
                        <a:pt x="42" y="0"/>
                        <a:pt x="42" y="0"/>
                      </a:cubicBezTo>
                      <a:cubicBezTo>
                        <a:pt x="22" y="5"/>
                        <a:pt x="38" y="10"/>
                        <a:pt x="6" y="10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117" name="Freeform 71"/>
                <p:cNvSpPr>
                  <a:spLocks/>
                </p:cNvSpPr>
                <p:nvPr/>
              </p:nvSpPr>
              <p:spPr bwMode="auto">
                <a:xfrm>
                  <a:off x="3667" y="2340"/>
                  <a:ext cx="174" cy="30"/>
                </a:xfrm>
                <a:custGeom>
                  <a:avLst/>
                  <a:gdLst>
                    <a:gd name="T0" fmla="*/ 9 w 174"/>
                    <a:gd name="T1" fmla="*/ 26 h 30"/>
                    <a:gd name="T2" fmla="*/ 161 w 174"/>
                    <a:gd name="T3" fmla="*/ 16 h 30"/>
                    <a:gd name="T4" fmla="*/ 165 w 174"/>
                    <a:gd name="T5" fmla="*/ 6 h 30"/>
                    <a:gd name="T6" fmla="*/ 147 w 174"/>
                    <a:gd name="T7" fmla="*/ 0 h 30"/>
                    <a:gd name="T8" fmla="*/ 55 w 174"/>
                    <a:gd name="T9" fmla="*/ 2 h 30"/>
                    <a:gd name="T10" fmla="*/ 25 w 174"/>
                    <a:gd name="T11" fmla="*/ 14 h 30"/>
                    <a:gd name="T12" fmla="*/ 13 w 174"/>
                    <a:gd name="T13" fmla="*/ 18 h 30"/>
                    <a:gd name="T14" fmla="*/ 9 w 174"/>
                    <a:gd name="T15" fmla="*/ 2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4" h="30">
                      <a:moveTo>
                        <a:pt x="9" y="26"/>
                      </a:moveTo>
                      <a:cubicBezTo>
                        <a:pt x="64" y="23"/>
                        <a:pt x="102" y="17"/>
                        <a:pt x="161" y="16"/>
                      </a:cubicBezTo>
                      <a:cubicBezTo>
                        <a:pt x="165" y="15"/>
                        <a:pt x="174" y="14"/>
                        <a:pt x="165" y="6"/>
                      </a:cubicBezTo>
                      <a:cubicBezTo>
                        <a:pt x="160" y="2"/>
                        <a:pt x="147" y="0"/>
                        <a:pt x="147" y="0"/>
                      </a:cubicBezTo>
                      <a:cubicBezTo>
                        <a:pt x="116" y="1"/>
                        <a:pt x="86" y="0"/>
                        <a:pt x="55" y="2"/>
                      </a:cubicBezTo>
                      <a:cubicBezTo>
                        <a:pt x="44" y="3"/>
                        <a:pt x="34" y="10"/>
                        <a:pt x="25" y="14"/>
                      </a:cubicBezTo>
                      <a:cubicBezTo>
                        <a:pt x="21" y="16"/>
                        <a:pt x="13" y="18"/>
                        <a:pt x="13" y="18"/>
                      </a:cubicBezTo>
                      <a:cubicBezTo>
                        <a:pt x="11" y="23"/>
                        <a:pt x="0" y="30"/>
                        <a:pt x="9" y="26"/>
                      </a:cubicBezTo>
                      <a:close/>
                    </a:path>
                  </a:pathLst>
                </a:custGeom>
                <a:solidFill>
                  <a:srgbClr val="99CC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118" name="Freeform 70"/>
                <p:cNvSpPr>
                  <a:spLocks/>
                </p:cNvSpPr>
                <p:nvPr/>
              </p:nvSpPr>
              <p:spPr bwMode="auto">
                <a:xfrm>
                  <a:off x="3744" y="2379"/>
                  <a:ext cx="135" cy="46"/>
                </a:xfrm>
                <a:custGeom>
                  <a:avLst/>
                  <a:gdLst>
                    <a:gd name="T0" fmla="*/ 4 w 149"/>
                    <a:gd name="T1" fmla="*/ 41 h 47"/>
                    <a:gd name="T2" fmla="*/ 14 w 149"/>
                    <a:gd name="T3" fmla="*/ 31 h 47"/>
                    <a:gd name="T4" fmla="*/ 40 w 149"/>
                    <a:gd name="T5" fmla="*/ 23 h 47"/>
                    <a:gd name="T6" fmla="*/ 80 w 149"/>
                    <a:gd name="T7" fmla="*/ 11 h 47"/>
                    <a:gd name="T8" fmla="*/ 142 w 149"/>
                    <a:gd name="T9" fmla="*/ 11 h 47"/>
                    <a:gd name="T10" fmla="*/ 140 w 149"/>
                    <a:gd name="T11" fmla="*/ 33 h 47"/>
                    <a:gd name="T12" fmla="*/ 118 w 149"/>
                    <a:gd name="T13" fmla="*/ 35 h 47"/>
                    <a:gd name="T14" fmla="*/ 22 w 149"/>
                    <a:gd name="T15" fmla="*/ 47 h 47"/>
                    <a:gd name="T16" fmla="*/ 4 w 149"/>
                    <a:gd name="T17" fmla="*/ 41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9" h="47">
                      <a:moveTo>
                        <a:pt x="4" y="41"/>
                      </a:moveTo>
                      <a:cubicBezTo>
                        <a:pt x="8" y="38"/>
                        <a:pt x="10" y="33"/>
                        <a:pt x="14" y="31"/>
                      </a:cubicBezTo>
                      <a:cubicBezTo>
                        <a:pt x="22" y="26"/>
                        <a:pt x="32" y="27"/>
                        <a:pt x="40" y="23"/>
                      </a:cubicBezTo>
                      <a:cubicBezTo>
                        <a:pt x="59" y="12"/>
                        <a:pt x="53" y="13"/>
                        <a:pt x="80" y="11"/>
                      </a:cubicBezTo>
                      <a:cubicBezTo>
                        <a:pt x="100" y="6"/>
                        <a:pt x="119" y="0"/>
                        <a:pt x="142" y="11"/>
                      </a:cubicBezTo>
                      <a:cubicBezTo>
                        <a:pt x="149" y="14"/>
                        <a:pt x="145" y="28"/>
                        <a:pt x="140" y="33"/>
                      </a:cubicBezTo>
                      <a:cubicBezTo>
                        <a:pt x="135" y="38"/>
                        <a:pt x="125" y="34"/>
                        <a:pt x="118" y="35"/>
                      </a:cubicBezTo>
                      <a:cubicBezTo>
                        <a:pt x="87" y="45"/>
                        <a:pt x="50" y="28"/>
                        <a:pt x="22" y="47"/>
                      </a:cubicBezTo>
                      <a:cubicBezTo>
                        <a:pt x="16" y="46"/>
                        <a:pt x="0" y="45"/>
                        <a:pt x="4" y="41"/>
                      </a:cubicBezTo>
                      <a:close/>
                    </a:path>
                  </a:pathLst>
                </a:custGeom>
                <a:solidFill>
                  <a:srgbClr val="CC99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</p:grpSp>
        <p:grpSp>
          <p:nvGrpSpPr>
            <p:cNvPr id="1050" name="Group 60"/>
            <p:cNvGrpSpPr>
              <a:grpSpLocks/>
            </p:cNvGrpSpPr>
            <p:nvPr/>
          </p:nvGrpSpPr>
          <p:grpSpPr bwMode="auto">
            <a:xfrm>
              <a:off x="22360863" y="8683763"/>
              <a:ext cx="1984088" cy="424548"/>
              <a:chOff x="3379" y="2296"/>
              <a:chExt cx="771" cy="182"/>
            </a:xfrm>
          </p:grpSpPr>
          <p:sp>
            <p:nvSpPr>
              <p:cNvPr id="1105" name="AutoShape 67"/>
              <p:cNvSpPr>
                <a:spLocks noChangeArrowheads="1"/>
              </p:cNvSpPr>
              <p:nvPr/>
            </p:nvSpPr>
            <p:spPr bwMode="auto">
              <a:xfrm>
                <a:off x="3379" y="2296"/>
                <a:ext cx="771" cy="182"/>
              </a:xfrm>
              <a:prstGeom prst="parallelogram">
                <a:avLst>
                  <a:gd name="adj" fmla="val 105907"/>
                </a:avLst>
              </a:prstGeom>
              <a:solidFill>
                <a:srgbClr val="FFFF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grpSp>
            <p:nvGrpSpPr>
              <p:cNvPr id="1106" name="Group 61"/>
              <p:cNvGrpSpPr>
                <a:grpSpLocks/>
              </p:cNvGrpSpPr>
              <p:nvPr/>
            </p:nvGrpSpPr>
            <p:grpSpPr bwMode="auto">
              <a:xfrm>
                <a:off x="3558" y="2340"/>
                <a:ext cx="323" cy="106"/>
                <a:chOff x="3558" y="2340"/>
                <a:chExt cx="323" cy="106"/>
              </a:xfrm>
            </p:grpSpPr>
            <p:sp>
              <p:nvSpPr>
                <p:cNvPr id="1107" name="Freeform 66"/>
                <p:cNvSpPr>
                  <a:spLocks/>
                </p:cNvSpPr>
                <p:nvPr/>
              </p:nvSpPr>
              <p:spPr bwMode="auto">
                <a:xfrm>
                  <a:off x="3560" y="2341"/>
                  <a:ext cx="321" cy="105"/>
                </a:xfrm>
                <a:custGeom>
                  <a:avLst/>
                  <a:gdLst>
                    <a:gd name="T0" fmla="*/ 27 w 494"/>
                    <a:gd name="T1" fmla="*/ 135 h 251"/>
                    <a:gd name="T2" fmla="*/ 135 w 494"/>
                    <a:gd name="T3" fmla="*/ 93 h 251"/>
                    <a:gd name="T4" fmla="*/ 150 w 494"/>
                    <a:gd name="T5" fmla="*/ 81 h 251"/>
                    <a:gd name="T6" fmla="*/ 168 w 494"/>
                    <a:gd name="T7" fmla="*/ 69 h 251"/>
                    <a:gd name="T8" fmla="*/ 225 w 494"/>
                    <a:gd name="T9" fmla="*/ 27 h 251"/>
                    <a:gd name="T10" fmla="*/ 264 w 494"/>
                    <a:gd name="T11" fmla="*/ 6 h 251"/>
                    <a:gd name="T12" fmla="*/ 282 w 494"/>
                    <a:gd name="T13" fmla="*/ 0 h 251"/>
                    <a:gd name="T14" fmla="*/ 402 w 494"/>
                    <a:gd name="T15" fmla="*/ 3 h 251"/>
                    <a:gd name="T16" fmla="*/ 420 w 494"/>
                    <a:gd name="T17" fmla="*/ 9 h 251"/>
                    <a:gd name="T18" fmla="*/ 465 w 494"/>
                    <a:gd name="T19" fmla="*/ 48 h 251"/>
                    <a:gd name="T20" fmla="*/ 483 w 494"/>
                    <a:gd name="T21" fmla="*/ 75 h 251"/>
                    <a:gd name="T22" fmla="*/ 489 w 494"/>
                    <a:gd name="T23" fmla="*/ 93 h 251"/>
                    <a:gd name="T24" fmla="*/ 486 w 494"/>
                    <a:gd name="T25" fmla="*/ 156 h 251"/>
                    <a:gd name="T26" fmla="*/ 462 w 494"/>
                    <a:gd name="T27" fmla="*/ 159 h 251"/>
                    <a:gd name="T28" fmla="*/ 357 w 494"/>
                    <a:gd name="T29" fmla="*/ 177 h 251"/>
                    <a:gd name="T30" fmla="*/ 327 w 494"/>
                    <a:gd name="T31" fmla="*/ 186 h 251"/>
                    <a:gd name="T32" fmla="*/ 276 w 494"/>
                    <a:gd name="T33" fmla="*/ 183 h 251"/>
                    <a:gd name="T34" fmla="*/ 270 w 494"/>
                    <a:gd name="T35" fmla="*/ 174 h 251"/>
                    <a:gd name="T36" fmla="*/ 222 w 494"/>
                    <a:gd name="T37" fmla="*/ 150 h 251"/>
                    <a:gd name="T38" fmla="*/ 177 w 494"/>
                    <a:gd name="T39" fmla="*/ 162 h 251"/>
                    <a:gd name="T40" fmla="*/ 138 w 494"/>
                    <a:gd name="T41" fmla="*/ 186 h 251"/>
                    <a:gd name="T42" fmla="*/ 99 w 494"/>
                    <a:gd name="T43" fmla="*/ 213 h 251"/>
                    <a:gd name="T44" fmla="*/ 54 w 494"/>
                    <a:gd name="T45" fmla="*/ 243 h 251"/>
                    <a:gd name="T46" fmla="*/ 0 w 494"/>
                    <a:gd name="T47" fmla="*/ 222 h 251"/>
                    <a:gd name="T48" fmla="*/ 27 w 494"/>
                    <a:gd name="T49" fmla="*/ 153 h 251"/>
                    <a:gd name="T50" fmla="*/ 27 w 494"/>
                    <a:gd name="T51" fmla="*/ 135 h 2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494" h="251">
                      <a:moveTo>
                        <a:pt x="27" y="135"/>
                      </a:moveTo>
                      <a:cubicBezTo>
                        <a:pt x="35" y="89"/>
                        <a:pt x="100" y="95"/>
                        <a:pt x="135" y="93"/>
                      </a:cubicBezTo>
                      <a:cubicBezTo>
                        <a:pt x="155" y="86"/>
                        <a:pt x="133" y="96"/>
                        <a:pt x="150" y="81"/>
                      </a:cubicBezTo>
                      <a:cubicBezTo>
                        <a:pt x="155" y="76"/>
                        <a:pt x="168" y="69"/>
                        <a:pt x="168" y="69"/>
                      </a:cubicBezTo>
                      <a:cubicBezTo>
                        <a:pt x="181" y="49"/>
                        <a:pt x="202" y="35"/>
                        <a:pt x="225" y="27"/>
                      </a:cubicBezTo>
                      <a:cubicBezTo>
                        <a:pt x="237" y="18"/>
                        <a:pt x="251" y="12"/>
                        <a:pt x="264" y="6"/>
                      </a:cubicBezTo>
                      <a:cubicBezTo>
                        <a:pt x="270" y="3"/>
                        <a:pt x="282" y="0"/>
                        <a:pt x="282" y="0"/>
                      </a:cubicBezTo>
                      <a:cubicBezTo>
                        <a:pt x="322" y="1"/>
                        <a:pt x="362" y="0"/>
                        <a:pt x="402" y="3"/>
                      </a:cubicBezTo>
                      <a:cubicBezTo>
                        <a:pt x="408" y="3"/>
                        <a:pt x="420" y="9"/>
                        <a:pt x="420" y="9"/>
                      </a:cubicBezTo>
                      <a:cubicBezTo>
                        <a:pt x="432" y="27"/>
                        <a:pt x="448" y="37"/>
                        <a:pt x="465" y="48"/>
                      </a:cubicBezTo>
                      <a:cubicBezTo>
                        <a:pt x="473" y="60"/>
                        <a:pt x="479" y="61"/>
                        <a:pt x="483" y="75"/>
                      </a:cubicBezTo>
                      <a:cubicBezTo>
                        <a:pt x="485" y="81"/>
                        <a:pt x="489" y="93"/>
                        <a:pt x="489" y="93"/>
                      </a:cubicBezTo>
                      <a:cubicBezTo>
                        <a:pt x="488" y="114"/>
                        <a:pt x="494" y="137"/>
                        <a:pt x="486" y="156"/>
                      </a:cubicBezTo>
                      <a:cubicBezTo>
                        <a:pt x="483" y="163"/>
                        <a:pt x="470" y="157"/>
                        <a:pt x="462" y="159"/>
                      </a:cubicBezTo>
                      <a:cubicBezTo>
                        <a:pt x="412" y="172"/>
                        <a:pt x="425" y="174"/>
                        <a:pt x="357" y="177"/>
                      </a:cubicBezTo>
                      <a:cubicBezTo>
                        <a:pt x="347" y="180"/>
                        <a:pt x="327" y="186"/>
                        <a:pt x="327" y="186"/>
                      </a:cubicBezTo>
                      <a:cubicBezTo>
                        <a:pt x="310" y="185"/>
                        <a:pt x="293" y="187"/>
                        <a:pt x="276" y="183"/>
                      </a:cubicBezTo>
                      <a:cubicBezTo>
                        <a:pt x="272" y="182"/>
                        <a:pt x="273" y="176"/>
                        <a:pt x="270" y="174"/>
                      </a:cubicBezTo>
                      <a:cubicBezTo>
                        <a:pt x="257" y="163"/>
                        <a:pt x="238" y="154"/>
                        <a:pt x="222" y="150"/>
                      </a:cubicBezTo>
                      <a:cubicBezTo>
                        <a:pt x="198" y="153"/>
                        <a:pt x="196" y="156"/>
                        <a:pt x="177" y="162"/>
                      </a:cubicBezTo>
                      <a:cubicBezTo>
                        <a:pt x="166" y="173"/>
                        <a:pt x="153" y="181"/>
                        <a:pt x="138" y="186"/>
                      </a:cubicBezTo>
                      <a:cubicBezTo>
                        <a:pt x="126" y="198"/>
                        <a:pt x="115" y="208"/>
                        <a:pt x="99" y="213"/>
                      </a:cubicBezTo>
                      <a:cubicBezTo>
                        <a:pt x="85" y="227"/>
                        <a:pt x="70" y="233"/>
                        <a:pt x="54" y="243"/>
                      </a:cubicBezTo>
                      <a:cubicBezTo>
                        <a:pt x="15" y="240"/>
                        <a:pt x="10" y="251"/>
                        <a:pt x="0" y="222"/>
                      </a:cubicBezTo>
                      <a:cubicBezTo>
                        <a:pt x="2" y="193"/>
                        <a:pt x="1" y="170"/>
                        <a:pt x="27" y="153"/>
                      </a:cubicBezTo>
                      <a:cubicBezTo>
                        <a:pt x="31" y="141"/>
                        <a:pt x="31" y="147"/>
                        <a:pt x="27" y="135"/>
                      </a:cubicBezTo>
                      <a:close/>
                    </a:path>
                  </a:pathLst>
                </a:custGeom>
                <a:solidFill>
                  <a:srgbClr val="99CC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108" name="Freeform 65"/>
                <p:cNvSpPr>
                  <a:spLocks/>
                </p:cNvSpPr>
                <p:nvPr/>
              </p:nvSpPr>
              <p:spPr bwMode="auto">
                <a:xfrm>
                  <a:off x="3561" y="2374"/>
                  <a:ext cx="91" cy="44"/>
                </a:xfrm>
                <a:custGeom>
                  <a:avLst/>
                  <a:gdLst>
                    <a:gd name="T0" fmla="*/ 5 w 77"/>
                    <a:gd name="T1" fmla="*/ 38 h 38"/>
                    <a:gd name="T2" fmla="*/ 77 w 77"/>
                    <a:gd name="T3" fmla="*/ 8 h 38"/>
                    <a:gd name="T4" fmla="*/ 20 w 77"/>
                    <a:gd name="T5" fmla="*/ 8 h 38"/>
                    <a:gd name="T6" fmla="*/ 17 w 77"/>
                    <a:gd name="T7" fmla="*/ 17 h 38"/>
                    <a:gd name="T8" fmla="*/ 8 w 77"/>
                    <a:gd name="T9" fmla="*/ 23 h 38"/>
                    <a:gd name="T10" fmla="*/ 5 w 77"/>
                    <a:gd name="T11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" h="38">
                      <a:moveTo>
                        <a:pt x="5" y="38"/>
                      </a:moveTo>
                      <a:cubicBezTo>
                        <a:pt x="33" y="33"/>
                        <a:pt x="51" y="17"/>
                        <a:pt x="77" y="8"/>
                      </a:cubicBezTo>
                      <a:cubicBezTo>
                        <a:pt x="56" y="1"/>
                        <a:pt x="56" y="0"/>
                        <a:pt x="20" y="8"/>
                      </a:cubicBezTo>
                      <a:cubicBezTo>
                        <a:pt x="17" y="9"/>
                        <a:pt x="19" y="15"/>
                        <a:pt x="17" y="17"/>
                      </a:cubicBezTo>
                      <a:cubicBezTo>
                        <a:pt x="15" y="20"/>
                        <a:pt x="11" y="21"/>
                        <a:pt x="8" y="23"/>
                      </a:cubicBezTo>
                      <a:cubicBezTo>
                        <a:pt x="1" y="34"/>
                        <a:pt x="0" y="29"/>
                        <a:pt x="5" y="38"/>
                      </a:cubicBezTo>
                      <a:close/>
                    </a:path>
                  </a:pathLst>
                </a:custGeom>
                <a:solidFill>
                  <a:srgbClr val="99CC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109" name="Freeform 64"/>
                <p:cNvSpPr>
                  <a:spLocks/>
                </p:cNvSpPr>
                <p:nvPr/>
              </p:nvSpPr>
              <p:spPr bwMode="auto">
                <a:xfrm>
                  <a:off x="3558" y="2404"/>
                  <a:ext cx="87" cy="38"/>
                </a:xfrm>
                <a:custGeom>
                  <a:avLst/>
                  <a:gdLst>
                    <a:gd name="T0" fmla="*/ 6 w 87"/>
                    <a:gd name="T1" fmla="*/ 10 h 38"/>
                    <a:gd name="T2" fmla="*/ 12 w 87"/>
                    <a:gd name="T3" fmla="*/ 38 h 38"/>
                    <a:gd name="T4" fmla="*/ 64 w 87"/>
                    <a:gd name="T5" fmla="*/ 28 h 38"/>
                    <a:gd name="T6" fmla="*/ 82 w 87"/>
                    <a:gd name="T7" fmla="*/ 22 h 38"/>
                    <a:gd name="T8" fmla="*/ 60 w 87"/>
                    <a:gd name="T9" fmla="*/ 8 h 38"/>
                    <a:gd name="T10" fmla="*/ 42 w 87"/>
                    <a:gd name="T11" fmla="*/ 0 h 38"/>
                    <a:gd name="T12" fmla="*/ 6 w 87"/>
                    <a:gd name="T13" fmla="*/ 10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7" h="38">
                      <a:moveTo>
                        <a:pt x="6" y="10"/>
                      </a:moveTo>
                      <a:cubicBezTo>
                        <a:pt x="4" y="25"/>
                        <a:pt x="0" y="30"/>
                        <a:pt x="12" y="38"/>
                      </a:cubicBezTo>
                      <a:cubicBezTo>
                        <a:pt x="47" y="36"/>
                        <a:pt x="40" y="36"/>
                        <a:pt x="64" y="28"/>
                      </a:cubicBezTo>
                      <a:cubicBezTo>
                        <a:pt x="70" y="26"/>
                        <a:pt x="82" y="22"/>
                        <a:pt x="82" y="22"/>
                      </a:cubicBezTo>
                      <a:cubicBezTo>
                        <a:pt x="87" y="6"/>
                        <a:pt x="73" y="9"/>
                        <a:pt x="60" y="8"/>
                      </a:cubicBezTo>
                      <a:cubicBezTo>
                        <a:pt x="55" y="4"/>
                        <a:pt x="42" y="0"/>
                        <a:pt x="42" y="0"/>
                      </a:cubicBezTo>
                      <a:cubicBezTo>
                        <a:pt x="22" y="5"/>
                        <a:pt x="38" y="10"/>
                        <a:pt x="6" y="10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110" name="Freeform 63"/>
                <p:cNvSpPr>
                  <a:spLocks/>
                </p:cNvSpPr>
                <p:nvPr/>
              </p:nvSpPr>
              <p:spPr bwMode="auto">
                <a:xfrm>
                  <a:off x="3667" y="2340"/>
                  <a:ext cx="174" cy="30"/>
                </a:xfrm>
                <a:custGeom>
                  <a:avLst/>
                  <a:gdLst>
                    <a:gd name="T0" fmla="*/ 9 w 174"/>
                    <a:gd name="T1" fmla="*/ 26 h 30"/>
                    <a:gd name="T2" fmla="*/ 161 w 174"/>
                    <a:gd name="T3" fmla="*/ 16 h 30"/>
                    <a:gd name="T4" fmla="*/ 165 w 174"/>
                    <a:gd name="T5" fmla="*/ 6 h 30"/>
                    <a:gd name="T6" fmla="*/ 147 w 174"/>
                    <a:gd name="T7" fmla="*/ 0 h 30"/>
                    <a:gd name="T8" fmla="*/ 55 w 174"/>
                    <a:gd name="T9" fmla="*/ 2 h 30"/>
                    <a:gd name="T10" fmla="*/ 25 w 174"/>
                    <a:gd name="T11" fmla="*/ 14 h 30"/>
                    <a:gd name="T12" fmla="*/ 13 w 174"/>
                    <a:gd name="T13" fmla="*/ 18 h 30"/>
                    <a:gd name="T14" fmla="*/ 9 w 174"/>
                    <a:gd name="T15" fmla="*/ 2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4" h="30">
                      <a:moveTo>
                        <a:pt x="9" y="26"/>
                      </a:moveTo>
                      <a:cubicBezTo>
                        <a:pt x="64" y="23"/>
                        <a:pt x="102" y="17"/>
                        <a:pt x="161" y="16"/>
                      </a:cubicBezTo>
                      <a:cubicBezTo>
                        <a:pt x="165" y="15"/>
                        <a:pt x="174" y="14"/>
                        <a:pt x="165" y="6"/>
                      </a:cubicBezTo>
                      <a:cubicBezTo>
                        <a:pt x="160" y="2"/>
                        <a:pt x="147" y="0"/>
                        <a:pt x="147" y="0"/>
                      </a:cubicBezTo>
                      <a:cubicBezTo>
                        <a:pt x="116" y="1"/>
                        <a:pt x="86" y="0"/>
                        <a:pt x="55" y="2"/>
                      </a:cubicBezTo>
                      <a:cubicBezTo>
                        <a:pt x="44" y="3"/>
                        <a:pt x="34" y="10"/>
                        <a:pt x="25" y="14"/>
                      </a:cubicBezTo>
                      <a:cubicBezTo>
                        <a:pt x="21" y="16"/>
                        <a:pt x="13" y="18"/>
                        <a:pt x="13" y="18"/>
                      </a:cubicBezTo>
                      <a:cubicBezTo>
                        <a:pt x="11" y="23"/>
                        <a:pt x="0" y="30"/>
                        <a:pt x="9" y="26"/>
                      </a:cubicBezTo>
                      <a:close/>
                    </a:path>
                  </a:pathLst>
                </a:custGeom>
                <a:solidFill>
                  <a:srgbClr val="99CC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111" name="Freeform 62"/>
                <p:cNvSpPr>
                  <a:spLocks/>
                </p:cNvSpPr>
                <p:nvPr/>
              </p:nvSpPr>
              <p:spPr bwMode="auto">
                <a:xfrm>
                  <a:off x="3744" y="2379"/>
                  <a:ext cx="135" cy="46"/>
                </a:xfrm>
                <a:custGeom>
                  <a:avLst/>
                  <a:gdLst>
                    <a:gd name="T0" fmla="*/ 4 w 149"/>
                    <a:gd name="T1" fmla="*/ 41 h 47"/>
                    <a:gd name="T2" fmla="*/ 14 w 149"/>
                    <a:gd name="T3" fmla="*/ 31 h 47"/>
                    <a:gd name="T4" fmla="*/ 40 w 149"/>
                    <a:gd name="T5" fmla="*/ 23 h 47"/>
                    <a:gd name="T6" fmla="*/ 80 w 149"/>
                    <a:gd name="T7" fmla="*/ 11 h 47"/>
                    <a:gd name="T8" fmla="*/ 142 w 149"/>
                    <a:gd name="T9" fmla="*/ 11 h 47"/>
                    <a:gd name="T10" fmla="*/ 140 w 149"/>
                    <a:gd name="T11" fmla="*/ 33 h 47"/>
                    <a:gd name="T12" fmla="*/ 118 w 149"/>
                    <a:gd name="T13" fmla="*/ 35 h 47"/>
                    <a:gd name="T14" fmla="*/ 22 w 149"/>
                    <a:gd name="T15" fmla="*/ 47 h 47"/>
                    <a:gd name="T16" fmla="*/ 4 w 149"/>
                    <a:gd name="T17" fmla="*/ 41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9" h="47">
                      <a:moveTo>
                        <a:pt x="4" y="41"/>
                      </a:moveTo>
                      <a:cubicBezTo>
                        <a:pt x="8" y="38"/>
                        <a:pt x="10" y="33"/>
                        <a:pt x="14" y="31"/>
                      </a:cubicBezTo>
                      <a:cubicBezTo>
                        <a:pt x="22" y="26"/>
                        <a:pt x="32" y="27"/>
                        <a:pt x="40" y="23"/>
                      </a:cubicBezTo>
                      <a:cubicBezTo>
                        <a:pt x="59" y="12"/>
                        <a:pt x="53" y="13"/>
                        <a:pt x="80" y="11"/>
                      </a:cubicBezTo>
                      <a:cubicBezTo>
                        <a:pt x="100" y="6"/>
                        <a:pt x="119" y="0"/>
                        <a:pt x="142" y="11"/>
                      </a:cubicBezTo>
                      <a:cubicBezTo>
                        <a:pt x="149" y="14"/>
                        <a:pt x="145" y="28"/>
                        <a:pt x="140" y="33"/>
                      </a:cubicBezTo>
                      <a:cubicBezTo>
                        <a:pt x="135" y="38"/>
                        <a:pt x="125" y="34"/>
                        <a:pt x="118" y="35"/>
                      </a:cubicBezTo>
                      <a:cubicBezTo>
                        <a:pt x="87" y="45"/>
                        <a:pt x="50" y="28"/>
                        <a:pt x="22" y="47"/>
                      </a:cubicBezTo>
                      <a:cubicBezTo>
                        <a:pt x="16" y="46"/>
                        <a:pt x="0" y="45"/>
                        <a:pt x="4" y="41"/>
                      </a:cubicBezTo>
                      <a:close/>
                    </a:path>
                  </a:pathLst>
                </a:custGeom>
                <a:solidFill>
                  <a:srgbClr val="CC99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</p:grpSp>
        <p:sp>
          <p:nvSpPr>
            <p:cNvPr id="1051" name="AutoShape 59"/>
            <p:cNvSpPr>
              <a:spLocks noChangeShapeType="1"/>
            </p:cNvSpPr>
            <p:nvPr/>
          </p:nvSpPr>
          <p:spPr bwMode="auto">
            <a:xfrm flipV="1">
              <a:off x="23629800" y="9950746"/>
              <a:ext cx="447428" cy="6660"/>
            </a:xfrm>
            <a:prstGeom prst="curvedConnector3">
              <a:avLst>
                <a:gd name="adj1" fmla="val 51722"/>
              </a:avLst>
            </a:prstGeom>
            <a:noFill/>
            <a:ln w="9525">
              <a:solidFill>
                <a:srgbClr val="00008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52" name="AutoShape 58"/>
            <p:cNvSpPr>
              <a:spLocks noChangeShapeType="1"/>
            </p:cNvSpPr>
            <p:nvPr/>
          </p:nvSpPr>
          <p:spPr bwMode="auto">
            <a:xfrm rot="10800000">
              <a:off x="22635922" y="9942422"/>
              <a:ext cx="243885" cy="24973"/>
            </a:xfrm>
            <a:prstGeom prst="curvedConnector3">
              <a:avLst>
                <a:gd name="adj1" fmla="val 60000"/>
              </a:avLst>
            </a:prstGeom>
            <a:noFill/>
            <a:ln w="9525">
              <a:solidFill>
                <a:srgbClr val="00008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53" name="AutoShape 57"/>
            <p:cNvSpPr>
              <a:spLocks noChangeShapeType="1"/>
            </p:cNvSpPr>
            <p:nvPr/>
          </p:nvSpPr>
          <p:spPr bwMode="auto">
            <a:xfrm flipV="1">
              <a:off x="23525277" y="9737640"/>
              <a:ext cx="53178" cy="118207"/>
            </a:xfrm>
            <a:prstGeom prst="curvedConnector2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54" name="AutoShape 56"/>
            <p:cNvSpPr>
              <a:spLocks noChangeShapeType="1"/>
            </p:cNvSpPr>
            <p:nvPr/>
          </p:nvSpPr>
          <p:spPr bwMode="auto">
            <a:xfrm rot="10800000" flipV="1">
              <a:off x="23176870" y="10027331"/>
              <a:ext cx="132028" cy="134856"/>
            </a:xfrm>
            <a:prstGeom prst="curvedConnector2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55" name="AutoShape 55"/>
            <p:cNvSpPr>
              <a:spLocks noChangeShapeType="1"/>
            </p:cNvSpPr>
            <p:nvPr/>
          </p:nvSpPr>
          <p:spPr bwMode="auto">
            <a:xfrm>
              <a:off x="23396917" y="8906859"/>
              <a:ext cx="1063559" cy="93234"/>
            </a:xfrm>
            <a:prstGeom prst="curvedConnector3">
              <a:avLst>
                <a:gd name="adj1" fmla="val 50000"/>
              </a:avLst>
            </a:prstGeom>
            <a:noFill/>
            <a:ln w="9525">
              <a:solidFill>
                <a:srgbClr val="00008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56" name="AutoShape 54"/>
            <p:cNvSpPr>
              <a:spLocks noChangeShapeType="1"/>
            </p:cNvSpPr>
            <p:nvPr/>
          </p:nvSpPr>
          <p:spPr bwMode="auto">
            <a:xfrm>
              <a:off x="23411587" y="7839663"/>
              <a:ext cx="1065393" cy="96564"/>
            </a:xfrm>
            <a:prstGeom prst="curvedConnector3">
              <a:avLst>
                <a:gd name="adj1" fmla="val 50000"/>
              </a:avLst>
            </a:prstGeom>
            <a:noFill/>
            <a:ln w="9525">
              <a:solidFill>
                <a:srgbClr val="00008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57" name="Text Box 53"/>
            <p:cNvSpPr txBox="1">
              <a:spLocks noChangeArrowheads="1"/>
            </p:cNvSpPr>
            <p:nvPr/>
          </p:nvSpPr>
          <p:spPr bwMode="auto">
            <a:xfrm>
              <a:off x="24467811" y="8796976"/>
              <a:ext cx="817840" cy="384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51271" tIns="25635" rIns="51271" bIns="2563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OK?</a:t>
              </a:r>
              <a:endPara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58" name="Text Box 52"/>
            <p:cNvSpPr txBox="1">
              <a:spLocks noChangeArrowheads="1"/>
            </p:cNvSpPr>
            <p:nvPr/>
          </p:nvSpPr>
          <p:spPr bwMode="auto">
            <a:xfrm>
              <a:off x="24508153" y="7726450"/>
              <a:ext cx="1058058" cy="386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51271" tIns="25635" rIns="51271" bIns="2563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y=f(</a:t>
              </a:r>
              <a:r>
                <a:rPr kumimoji="0" lang="fr-FR" sz="20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x</a:t>
              </a:r>
              <a:r>
                <a:rPr kumimoji="0" lang="fr-FR" sz="2000" b="0" i="0" u="none" strike="noStrike" cap="none" normalizeH="0" baseline="-3000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n</a:t>
              </a: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)</a:t>
              </a:r>
              <a:endPara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59" name="AutoShape 51"/>
            <p:cNvSpPr>
              <a:spLocks noChangeShapeType="1"/>
            </p:cNvSpPr>
            <p:nvPr/>
          </p:nvSpPr>
          <p:spPr bwMode="auto">
            <a:xfrm>
              <a:off x="23299730" y="11167783"/>
              <a:ext cx="1061726" cy="98229"/>
            </a:xfrm>
            <a:prstGeom prst="curvedConnector3">
              <a:avLst>
                <a:gd name="adj1" fmla="val 50000"/>
              </a:avLst>
            </a:prstGeom>
            <a:noFill/>
            <a:ln w="9525">
              <a:solidFill>
                <a:srgbClr val="00008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60" name="Text Box 50"/>
            <p:cNvSpPr txBox="1">
              <a:spLocks noChangeArrowheads="1"/>
            </p:cNvSpPr>
            <p:nvPr/>
          </p:nvSpPr>
          <p:spPr bwMode="auto">
            <a:xfrm>
              <a:off x="24370624" y="11057900"/>
              <a:ext cx="816007" cy="387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51271" tIns="25635" rIns="51271" bIns="2563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OK?</a:t>
              </a:r>
              <a:endPara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062" name="Group 31"/>
            <p:cNvGrpSpPr>
              <a:grpSpLocks/>
            </p:cNvGrpSpPr>
            <p:nvPr/>
          </p:nvGrpSpPr>
          <p:grpSpPr bwMode="auto">
            <a:xfrm>
              <a:off x="22470887" y="6233042"/>
              <a:ext cx="1984088" cy="634324"/>
              <a:chOff x="3334" y="482"/>
              <a:chExt cx="771" cy="272"/>
            </a:xfrm>
          </p:grpSpPr>
          <p:sp>
            <p:nvSpPr>
              <p:cNvPr id="1088" name="AutoShape 35"/>
              <p:cNvSpPr>
                <a:spLocks noChangeArrowheads="1"/>
              </p:cNvSpPr>
              <p:nvPr/>
            </p:nvSpPr>
            <p:spPr bwMode="auto">
              <a:xfrm>
                <a:off x="3470" y="619"/>
                <a:ext cx="635" cy="135"/>
              </a:xfrm>
              <a:prstGeom prst="parallelogram">
                <a:avLst>
                  <a:gd name="adj" fmla="val 117593"/>
                </a:avLst>
              </a:prstGeom>
              <a:solidFill>
                <a:srgbClr val="FFFF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89" name="AutoShape 34"/>
              <p:cNvSpPr>
                <a:spLocks noChangeArrowheads="1"/>
              </p:cNvSpPr>
              <p:nvPr/>
            </p:nvSpPr>
            <p:spPr bwMode="auto">
              <a:xfrm>
                <a:off x="3425" y="573"/>
                <a:ext cx="635" cy="135"/>
              </a:xfrm>
              <a:prstGeom prst="parallelogram">
                <a:avLst>
                  <a:gd name="adj" fmla="val 117593"/>
                </a:avLst>
              </a:prstGeom>
              <a:solidFill>
                <a:srgbClr val="FFFF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90" name="AutoShape 33"/>
              <p:cNvSpPr>
                <a:spLocks noChangeArrowheads="1"/>
              </p:cNvSpPr>
              <p:nvPr/>
            </p:nvSpPr>
            <p:spPr bwMode="auto">
              <a:xfrm>
                <a:off x="3380" y="528"/>
                <a:ext cx="635" cy="135"/>
              </a:xfrm>
              <a:prstGeom prst="parallelogram">
                <a:avLst>
                  <a:gd name="adj" fmla="val 117593"/>
                </a:avLst>
              </a:prstGeom>
              <a:solidFill>
                <a:srgbClr val="FFFF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91" name="AutoShape 32"/>
              <p:cNvSpPr>
                <a:spLocks noChangeArrowheads="1"/>
              </p:cNvSpPr>
              <p:nvPr/>
            </p:nvSpPr>
            <p:spPr bwMode="auto">
              <a:xfrm>
                <a:off x="3334" y="482"/>
                <a:ext cx="635" cy="135"/>
              </a:xfrm>
              <a:prstGeom prst="parallelogram">
                <a:avLst>
                  <a:gd name="adj" fmla="val 117593"/>
                </a:avLst>
              </a:prstGeom>
              <a:solidFill>
                <a:srgbClr val="FFFF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1078" name="Text Box 15"/>
            <p:cNvSpPr txBox="1">
              <a:spLocks noChangeArrowheads="1"/>
            </p:cNvSpPr>
            <p:nvPr/>
          </p:nvSpPr>
          <p:spPr bwMode="auto">
            <a:xfrm>
              <a:off x="17696988" y="6172384"/>
              <a:ext cx="3764633" cy="807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1340" tIns="0" rIns="11340" bIns="0" numCol="1" anchor="ctr" anchorCtr="0" compatLnSpc="1">
              <a:prstTxWarp prst="textNoShape">
                <a:avLst/>
              </a:prstTxWarp>
            </a:bodyPr>
            <a:lstStyle/>
            <a:p>
              <a:pPr lvl="0"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fr-FR" sz="2400" b="0" i="0" u="none" strike="noStrike" cap="none" normalizeH="0" baseline="0" dirty="0" err="1" smtClean="0">
                  <a:ln>
                    <a:noFill/>
                  </a:ln>
                  <a:solidFill>
                    <a:srgbClr val="CC66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Predictive</a:t>
              </a:r>
              <a:r>
                <a:rPr lang="fr-FR" sz="2400" dirty="0">
                  <a:solidFill>
                    <a:srgbClr val="CC66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lang="fr-FR" sz="2400" dirty="0" err="1" smtClean="0">
                  <a:solidFill>
                    <a:srgbClr val="CC66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covariate</a:t>
              </a:r>
              <a:r>
                <a:rPr lang="fr-FR" sz="2400" dirty="0" smtClean="0">
                  <a:solidFill>
                    <a:srgbClr val="CC66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/>
              </a:r>
              <a:br>
                <a:rPr lang="fr-FR" sz="2400" dirty="0" smtClean="0">
                  <a:solidFill>
                    <a:srgbClr val="CC66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</a:br>
              <a:r>
                <a:rPr lang="fr-FR" sz="2400" dirty="0" smtClean="0">
                  <a:solidFill>
                    <a:srgbClr val="CC66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 variables</a:t>
              </a:r>
              <a:endPara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79" name="Text Box 14"/>
            <p:cNvSpPr txBox="1">
              <a:spLocks noChangeArrowheads="1"/>
            </p:cNvSpPr>
            <p:nvPr/>
          </p:nvSpPr>
          <p:spPr bwMode="auto">
            <a:xfrm>
              <a:off x="18115077" y="8783228"/>
              <a:ext cx="2926622" cy="958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57607" tIns="28804" rIns="57607" bIns="2880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2400" b="0" i="0" u="none" strike="noStrike" cap="none" normalizeH="0" baseline="0" dirty="0" err="1" smtClean="0">
                  <a:ln>
                    <a:noFill/>
                  </a:ln>
                  <a:solidFill>
                    <a:srgbClr val="CC66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Internal</a:t>
              </a:r>
              <a:r>
                <a:rPr kumimoji="0" lang="fr-FR" sz="2400" b="0" i="0" u="none" strike="noStrike" cap="none" normalizeH="0" baseline="0" dirty="0" smtClean="0">
                  <a:ln>
                    <a:noFill/>
                  </a:ln>
                  <a:solidFill>
                    <a:srgbClr val="CC66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validation</a:t>
              </a:r>
              <a:endPara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80" name="Text Box 13"/>
            <p:cNvSpPr txBox="1">
              <a:spLocks noChangeArrowheads="1"/>
            </p:cNvSpPr>
            <p:nvPr/>
          </p:nvSpPr>
          <p:spPr bwMode="auto">
            <a:xfrm>
              <a:off x="18115077" y="9802571"/>
              <a:ext cx="2926622" cy="556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57607" tIns="28804" rIns="57607" bIns="2880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2400" b="0" i="0" u="none" strike="noStrike" cap="none" normalizeH="0" baseline="0" dirty="0" smtClean="0">
                  <a:ln>
                    <a:noFill/>
                  </a:ln>
                  <a:solidFill>
                    <a:srgbClr val="CC66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Extrapolation</a:t>
              </a:r>
              <a:endPara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81" name="Text Box 12"/>
            <p:cNvSpPr txBox="1">
              <a:spLocks noChangeArrowheads="1"/>
            </p:cNvSpPr>
            <p:nvPr/>
          </p:nvSpPr>
          <p:spPr bwMode="auto">
            <a:xfrm>
              <a:off x="17928953" y="11719306"/>
              <a:ext cx="3300701" cy="958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57607" tIns="28804" rIns="57607" bIns="2880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2400" b="0" i="0" u="none" strike="noStrike" cap="none" normalizeH="0" baseline="0" dirty="0" err="1" smtClean="0">
                  <a:ln>
                    <a:noFill/>
                  </a:ln>
                  <a:solidFill>
                    <a:srgbClr val="CC66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Smoothing</a:t>
              </a:r>
              <a:r>
                <a:rPr kumimoji="0" lang="fr-FR" sz="2400" b="0" i="0" u="none" strike="noStrike" cap="none" normalizeH="0" baseline="0" dirty="0" smtClean="0">
                  <a:ln>
                    <a:noFill/>
                  </a:ln>
                  <a:solidFill>
                    <a:srgbClr val="CC66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kumimoji="0" lang="fr-FR" sz="2400" b="0" i="0" u="none" strike="noStrike" cap="none" normalizeH="0" baseline="0" dirty="0" err="1" smtClean="0">
                  <a:ln>
                    <a:noFill/>
                  </a:ln>
                  <a:solidFill>
                    <a:srgbClr val="CC66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with</a:t>
              </a:r>
              <a:r>
                <a:rPr kumimoji="0" lang="fr-FR" sz="2400" b="0" i="0" u="none" strike="noStrike" cap="none" normalizeH="0" baseline="0" dirty="0" smtClean="0">
                  <a:ln>
                    <a:noFill/>
                  </a:ln>
                  <a:solidFill>
                    <a:srgbClr val="CC66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/>
              </a:r>
              <a:br>
                <a:rPr kumimoji="0" lang="fr-FR" sz="2400" b="0" i="0" u="none" strike="noStrike" cap="none" normalizeH="0" baseline="0" dirty="0" smtClean="0">
                  <a:ln>
                    <a:noFill/>
                  </a:ln>
                  <a:solidFill>
                    <a:srgbClr val="CC66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</a:br>
              <a:r>
                <a:rPr kumimoji="0" lang="fr-FR" sz="2400" b="0" i="0" u="none" strike="noStrike" cap="none" normalizeH="0" baseline="0" dirty="0" smtClean="0">
                  <a:ln>
                    <a:noFill/>
                  </a:ln>
                  <a:solidFill>
                    <a:srgbClr val="CC66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« focal </a:t>
              </a:r>
              <a:r>
                <a:rPr kumimoji="0" lang="fr-FR" sz="2400" b="0" i="0" u="none" strike="noStrike" cap="none" normalizeH="0" baseline="0" dirty="0" err="1" smtClean="0">
                  <a:ln>
                    <a:noFill/>
                  </a:ln>
                  <a:solidFill>
                    <a:srgbClr val="CC66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majority</a:t>
              </a:r>
              <a:r>
                <a:rPr kumimoji="0" lang="fr-FR" sz="2400" b="0" i="0" u="none" strike="noStrike" cap="none" normalizeH="0" baseline="0" dirty="0" smtClean="0">
                  <a:ln>
                    <a:noFill/>
                  </a:ln>
                  <a:solidFill>
                    <a:srgbClr val="CC66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 »</a:t>
              </a:r>
              <a:endPara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82" name="Text Box 11"/>
            <p:cNvSpPr txBox="1">
              <a:spLocks noChangeArrowheads="1"/>
            </p:cNvSpPr>
            <p:nvPr/>
          </p:nvSpPr>
          <p:spPr bwMode="auto">
            <a:xfrm>
              <a:off x="18104294" y="7349644"/>
              <a:ext cx="3208575" cy="958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57607" tIns="28804" rIns="57607" bIns="2880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2400" b="0" i="0" u="none" strike="noStrike" cap="none" normalizeH="0" baseline="0" dirty="0" err="1" smtClean="0">
                  <a:ln>
                    <a:noFill/>
                  </a:ln>
                  <a:solidFill>
                    <a:srgbClr val="CC66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Modelisation</a:t>
              </a:r>
              <a:r>
                <a:rPr kumimoji="0" lang="fr-FR" sz="2400" b="0" i="0" u="none" strike="noStrike" cap="none" normalizeH="0" dirty="0" smtClean="0">
                  <a:ln>
                    <a:noFill/>
                  </a:ln>
                  <a:solidFill>
                    <a:srgbClr val="CC66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kumimoji="0" lang="fr-FR" sz="2400" b="0" i="0" u="none" strike="noStrike" cap="none" normalizeH="0" dirty="0" err="1" smtClean="0">
                  <a:ln>
                    <a:noFill/>
                  </a:ln>
                  <a:solidFill>
                    <a:srgbClr val="CC66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with</a:t>
              </a:r>
              <a:r>
                <a:rPr kumimoji="0" lang="fr-FR" sz="2400" b="0" i="0" u="none" strike="noStrike" cap="none" normalizeH="0" dirty="0" smtClean="0">
                  <a:ln>
                    <a:noFill/>
                  </a:ln>
                  <a:solidFill>
                    <a:srgbClr val="CC66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kumimoji="0" lang="fr-FR" sz="2400" b="0" i="0" u="none" strike="noStrike" cap="none" normalizeH="0" dirty="0" err="1" smtClean="0">
                  <a:ln>
                    <a:noFill/>
                  </a:ln>
                  <a:solidFill>
                    <a:srgbClr val="CC66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boosted</a:t>
              </a:r>
              <a:r>
                <a:rPr kumimoji="0" lang="fr-FR" sz="2400" b="0" i="0" u="none" strike="noStrike" cap="none" normalizeH="0" dirty="0" smtClean="0">
                  <a:ln>
                    <a:noFill/>
                  </a:ln>
                  <a:solidFill>
                    <a:srgbClr val="CC66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classification </a:t>
              </a:r>
              <a:r>
                <a:rPr kumimoji="0" lang="fr-FR" sz="2400" b="0" i="0" u="none" strike="noStrike" cap="none" normalizeH="0" dirty="0" err="1" smtClean="0">
                  <a:ln>
                    <a:noFill/>
                  </a:ln>
                  <a:solidFill>
                    <a:srgbClr val="CC66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trees</a:t>
              </a:r>
              <a:endPara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83" name="Text Box 10"/>
            <p:cNvSpPr txBox="1">
              <a:spLocks noChangeArrowheads="1"/>
            </p:cNvSpPr>
            <p:nvPr/>
          </p:nvSpPr>
          <p:spPr bwMode="auto">
            <a:xfrm>
              <a:off x="18018589" y="13021279"/>
              <a:ext cx="3379984" cy="681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57607" tIns="28804" rIns="57607" bIns="28804" numCol="1" anchor="t" anchorCtr="0" compatLnSpc="1">
              <a:prstTxWarp prst="textNoShape">
                <a:avLst/>
              </a:prstTxWarp>
            </a:bodyPr>
            <a:lstStyle/>
            <a:p>
              <a:pPr lvl="0"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2400" dirty="0" smtClean="0">
                  <a:solidFill>
                    <a:srgbClr val="CC66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The </a:t>
              </a:r>
              <a:r>
                <a:rPr lang="fr-FR" sz="2400" dirty="0" err="1">
                  <a:solidFill>
                    <a:srgbClr val="CC66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soil</a:t>
              </a:r>
              <a:r>
                <a:rPr lang="fr-FR" sz="2400" dirty="0">
                  <a:solidFill>
                    <a:srgbClr val="CC66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lang="fr-FR" sz="2400" dirty="0" err="1">
                  <a:solidFill>
                    <a:srgbClr val="CC66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scientist</a:t>
              </a:r>
              <a:r>
                <a:rPr lang="fr-FR" sz="2400" dirty="0">
                  <a:solidFill>
                    <a:srgbClr val="CC66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lang="fr-FR" sz="2400" dirty="0" err="1" smtClean="0">
                  <a:solidFill>
                    <a:srgbClr val="CC66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merges</a:t>
              </a:r>
              <a:r>
                <a:rPr lang="fr-FR" sz="2400" dirty="0" smtClean="0">
                  <a:solidFill>
                    <a:srgbClr val="CC66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kumimoji="0" lang="fr-FR" sz="2400" b="0" i="0" u="none" strike="noStrike" cap="none" normalizeH="0" baseline="0" dirty="0" smtClean="0">
                  <a:ln>
                    <a:noFill/>
                  </a:ln>
                  <a:solidFill>
                    <a:srgbClr val="CC66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the </a:t>
              </a:r>
              <a:r>
                <a:rPr kumimoji="0" lang="fr-FR" sz="2400" b="0" i="0" u="none" strike="noStrike" cap="none" normalizeH="0" baseline="0" dirty="0" err="1" smtClean="0">
                  <a:ln>
                    <a:noFill/>
                  </a:ln>
                  <a:solidFill>
                    <a:srgbClr val="CC66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two</a:t>
              </a:r>
              <a:r>
                <a:rPr kumimoji="0" lang="fr-FR" sz="2400" b="0" i="0" u="none" strike="noStrike" cap="none" normalizeH="0" baseline="0" dirty="0" smtClean="0">
                  <a:ln>
                    <a:noFill/>
                  </a:ln>
                  <a:solidFill>
                    <a:srgbClr val="CC66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kumimoji="0" lang="fr-FR" sz="2400" b="0" i="0" u="none" strike="noStrike" cap="none" normalizeH="0" baseline="0" dirty="0" err="1" smtClean="0">
                  <a:ln>
                    <a:noFill/>
                  </a:ln>
                  <a:solidFill>
                    <a:srgbClr val="CC66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maps</a:t>
              </a:r>
              <a:endPara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085" name="Picture 6" descr="mart_surfaciq_final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72" t="16277" r="27975" b="17712"/>
            <a:stretch>
              <a:fillRect/>
            </a:stretch>
          </p:blipFill>
          <p:spPr bwMode="auto">
            <a:xfrm>
              <a:off x="18297891" y="14061509"/>
              <a:ext cx="2624058" cy="1748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2" name="ZoneTexte 191"/>
          <p:cNvSpPr txBox="1"/>
          <p:nvPr/>
        </p:nvSpPr>
        <p:spPr>
          <a:xfrm>
            <a:off x="11060950" y="4435655"/>
            <a:ext cx="1401214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6000" dirty="0" smtClean="0">
                <a:solidFill>
                  <a:schemeClr val="accent3">
                    <a:lumMod val="50000"/>
                  </a:schemeClr>
                </a:solidFill>
              </a:rPr>
              <a:t>3 – </a:t>
            </a:r>
            <a:r>
              <a:rPr lang="fr-FR" sz="6000" dirty="0" err="1" smtClean="0">
                <a:solidFill>
                  <a:schemeClr val="accent3">
                    <a:lumMod val="50000"/>
                  </a:schemeClr>
                </a:solidFill>
              </a:rPr>
              <a:t>Methods</a:t>
            </a:r>
            <a:endParaRPr lang="fr-FR" sz="60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just"/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First, we produced a predictive map from point data. Half of these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points were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used to calibrate a model using boosted regression trees. The remaining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were used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for validation. We tested 8 iterations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(Fig. 3) of increasing size sliding window (focal mean). We then  used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the same approach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but taking the existing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soil units as calibration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and validation data.</a:t>
            </a:r>
            <a:endParaRPr lang="fr-FR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93" name="Rectangle 192"/>
          <p:cNvSpPr/>
          <p:nvPr/>
        </p:nvSpPr>
        <p:spPr>
          <a:xfrm>
            <a:off x="10835426" y="17898470"/>
            <a:ext cx="14906078" cy="1035167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>
            <a:outerShdw blurRad="50800" dist="50800" dir="5400000" sx="13000" sy="13000" algn="ctr" rotWithShape="0">
              <a:schemeClr val="bg1">
                <a:lumMod val="75000"/>
                <a:alpha val="4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4" name="ZoneTexte 193"/>
          <p:cNvSpPr txBox="1"/>
          <p:nvPr/>
        </p:nvSpPr>
        <p:spPr>
          <a:xfrm>
            <a:off x="11060950" y="17907505"/>
            <a:ext cx="136029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 smtClean="0">
                <a:solidFill>
                  <a:schemeClr val="accent3">
                    <a:lumMod val="50000"/>
                  </a:schemeClr>
                </a:solidFill>
              </a:rPr>
              <a:t>4 – </a:t>
            </a:r>
            <a:r>
              <a:rPr lang="fr-FR" sz="6000" dirty="0" err="1" smtClean="0">
                <a:solidFill>
                  <a:schemeClr val="accent3">
                    <a:lumMod val="50000"/>
                  </a:schemeClr>
                </a:solidFill>
              </a:rPr>
              <a:t>Results</a:t>
            </a:r>
            <a:endParaRPr lang="fr-FR" sz="6000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fr-FR" sz="4000" dirty="0" smtClean="0">
                <a:solidFill>
                  <a:schemeClr val="accent3">
                    <a:lumMod val="50000"/>
                  </a:schemeClr>
                </a:solidFill>
              </a:rPr>
              <a:t>A – Global </a:t>
            </a:r>
            <a:r>
              <a:rPr lang="fr-FR" sz="4000" dirty="0" err="1" smtClean="0">
                <a:solidFill>
                  <a:schemeClr val="accent3">
                    <a:lumMod val="50000"/>
                  </a:schemeClr>
                </a:solidFill>
              </a:rPr>
              <a:t>perfomances</a:t>
            </a:r>
            <a:r>
              <a:rPr lang="fr-FR" sz="4000" dirty="0" smtClean="0">
                <a:solidFill>
                  <a:schemeClr val="accent3">
                    <a:lumMod val="50000"/>
                  </a:schemeClr>
                </a:solidFill>
              </a:rPr>
              <a:t> of </a:t>
            </a:r>
            <a:r>
              <a:rPr lang="fr-FR" sz="4000" dirty="0" err="1" smtClean="0">
                <a:solidFill>
                  <a:schemeClr val="accent3">
                    <a:lumMod val="50000"/>
                  </a:schemeClr>
                </a:solidFill>
              </a:rPr>
              <a:t>predictions</a:t>
            </a:r>
            <a:endParaRPr lang="fr-FR" sz="40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fr-FR" sz="2000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172" name="Picture 148" descr="varimp_all_ponc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872" y="23177303"/>
            <a:ext cx="5522393" cy="4614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0" name="ZoneTexte 1149"/>
          <p:cNvSpPr txBox="1"/>
          <p:nvPr/>
        </p:nvSpPr>
        <p:spPr>
          <a:xfrm>
            <a:off x="11176872" y="27766956"/>
            <a:ext cx="75759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Fig. 4 - Relative </a:t>
            </a:r>
            <a:r>
              <a:rPr lang="en-US" sz="1600" i="1" dirty="0"/>
              <a:t>contribution of the main variables for all classes with the </a:t>
            </a:r>
            <a:r>
              <a:rPr lang="en-US" sz="1600" i="1" dirty="0" smtClean="0"/>
              <a:t>point data</a:t>
            </a:r>
            <a:endParaRPr lang="fr-FR" sz="1600" dirty="0"/>
          </a:p>
        </p:txBody>
      </p:sp>
      <p:sp>
        <p:nvSpPr>
          <p:cNvPr id="1151" name="ZoneTexte 1150"/>
          <p:cNvSpPr txBox="1"/>
          <p:nvPr/>
        </p:nvSpPr>
        <p:spPr>
          <a:xfrm>
            <a:off x="19108520" y="27314015"/>
            <a:ext cx="55140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Fig. 5 - Global </a:t>
            </a:r>
            <a:r>
              <a:rPr lang="en-US" sz="1600" i="1" dirty="0"/>
              <a:t>classification index (G) and Kappa index (K) evolution depending on the size of the focal mean window used on the topographic index in pixels</a:t>
            </a:r>
            <a:r>
              <a:rPr lang="en-US" sz="1600" i="1" dirty="0" smtClean="0"/>
              <a:t>.</a:t>
            </a:r>
            <a:endParaRPr lang="fr-FR" sz="1600" dirty="0"/>
          </a:p>
        </p:txBody>
      </p:sp>
      <p:sp>
        <p:nvSpPr>
          <p:cNvPr id="200" name="ZoneTexte 199"/>
          <p:cNvSpPr txBox="1"/>
          <p:nvPr/>
        </p:nvSpPr>
        <p:spPr>
          <a:xfrm>
            <a:off x="26425476" y="4435655"/>
            <a:ext cx="136029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 smtClean="0">
                <a:solidFill>
                  <a:schemeClr val="accent3">
                    <a:lumMod val="50000"/>
                  </a:schemeClr>
                </a:solidFill>
              </a:rPr>
              <a:t>4 – </a:t>
            </a:r>
            <a:r>
              <a:rPr lang="fr-FR" sz="6000" dirty="0" err="1" smtClean="0">
                <a:solidFill>
                  <a:schemeClr val="accent3">
                    <a:lumMod val="50000"/>
                  </a:schemeClr>
                </a:solidFill>
              </a:rPr>
              <a:t>Results</a:t>
            </a:r>
            <a:endParaRPr lang="fr-FR" sz="6000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fr-FR" sz="4000" dirty="0" smtClean="0">
                <a:solidFill>
                  <a:schemeClr val="accent3">
                    <a:lumMod val="50000"/>
                  </a:schemeClr>
                </a:solidFill>
              </a:rPr>
              <a:t>B – </a:t>
            </a:r>
            <a:r>
              <a:rPr lang="fr-FR" sz="4000" dirty="0" err="1" smtClean="0">
                <a:solidFill>
                  <a:schemeClr val="accent3">
                    <a:lumMod val="50000"/>
                  </a:schemeClr>
                </a:solidFill>
              </a:rPr>
              <a:t>Comparison</a:t>
            </a:r>
            <a:r>
              <a:rPr lang="fr-FR" sz="4000" dirty="0" smtClean="0">
                <a:solidFill>
                  <a:schemeClr val="accent3">
                    <a:lumMod val="50000"/>
                  </a:schemeClr>
                </a:solidFill>
              </a:rPr>
              <a:t> of the </a:t>
            </a:r>
            <a:r>
              <a:rPr lang="fr-FR" sz="4000" dirty="0" err="1" smtClean="0">
                <a:solidFill>
                  <a:schemeClr val="accent3">
                    <a:lumMod val="50000"/>
                  </a:schemeClr>
                </a:solidFill>
              </a:rPr>
              <a:t>two</a:t>
            </a:r>
            <a:r>
              <a:rPr lang="fr-FR" sz="4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fr-FR" sz="4000" dirty="0" err="1" smtClean="0">
                <a:solidFill>
                  <a:schemeClr val="accent3">
                    <a:lumMod val="50000"/>
                  </a:schemeClr>
                </a:solidFill>
              </a:rPr>
              <a:t>approaches</a:t>
            </a:r>
            <a:endParaRPr lang="fr-FR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fr-FR" sz="2000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313" name="Picture 25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5128" y="16855211"/>
            <a:ext cx="7199459" cy="1866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14" name="Picture 25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3483" y="14257784"/>
            <a:ext cx="7265042" cy="1864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15" name="Picture 257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8" t="52231" r="9006"/>
          <a:stretch/>
        </p:blipFill>
        <p:spPr bwMode="auto">
          <a:xfrm>
            <a:off x="36032455" y="17361408"/>
            <a:ext cx="6007143" cy="5296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2" name="ZoneTexte 421"/>
          <p:cNvSpPr txBox="1"/>
          <p:nvPr/>
        </p:nvSpPr>
        <p:spPr>
          <a:xfrm>
            <a:off x="26635049" y="23748641"/>
            <a:ext cx="1619564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 smtClean="0">
                <a:solidFill>
                  <a:schemeClr val="accent3">
                    <a:lumMod val="50000"/>
                  </a:schemeClr>
                </a:solidFill>
              </a:rPr>
              <a:t>5 – Conclusion</a:t>
            </a:r>
          </a:p>
          <a:p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The aim of this work was to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make use of DSM tools to assist a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soil surveyor to complete a soil map of which ¼ was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previously conventionally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mapped. We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extrapolated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soil observations using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covariate predictors such as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geology, terrain attributes,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landuse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etc. by using boosted regression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trees. Our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approach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helps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saving time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of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investigation. However it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must be considered as a help for the surveyor and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can not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replace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his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knowledge of the soil landscape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. </a:t>
            </a:r>
            <a:r>
              <a:rPr lang="en-GB" sz="2400" dirty="0" smtClean="0">
                <a:solidFill>
                  <a:schemeClr val="accent3">
                    <a:lumMod val="50000"/>
                  </a:schemeClr>
                </a:solidFill>
              </a:rPr>
              <a:t>The </a:t>
            </a:r>
            <a:r>
              <a:rPr lang="en-GB" sz="2400" dirty="0">
                <a:solidFill>
                  <a:schemeClr val="accent3">
                    <a:lumMod val="50000"/>
                  </a:schemeClr>
                </a:solidFill>
              </a:rPr>
              <a:t>time saved </a:t>
            </a:r>
            <a:r>
              <a:rPr lang="en-GB" sz="2400" dirty="0" smtClean="0">
                <a:solidFill>
                  <a:schemeClr val="accent3">
                    <a:lumMod val="50000"/>
                  </a:schemeClr>
                </a:solidFill>
              </a:rPr>
              <a:t>with those tools, </a:t>
            </a:r>
            <a:r>
              <a:rPr lang="en-GB" sz="2400" dirty="0">
                <a:solidFill>
                  <a:schemeClr val="accent3">
                    <a:lumMod val="50000"/>
                  </a:schemeClr>
                </a:solidFill>
              </a:rPr>
              <a:t>in comparison to </a:t>
            </a:r>
            <a:r>
              <a:rPr lang="en-GB" sz="2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GB" sz="2400" dirty="0">
                <a:solidFill>
                  <a:schemeClr val="accent3">
                    <a:lumMod val="50000"/>
                  </a:schemeClr>
                </a:solidFill>
              </a:rPr>
              <a:t>classical </a:t>
            </a:r>
            <a:r>
              <a:rPr lang="en-GB" sz="2400" dirty="0" smtClean="0">
                <a:solidFill>
                  <a:schemeClr val="accent3">
                    <a:lumMod val="50000"/>
                  </a:schemeClr>
                </a:solidFill>
              </a:rPr>
              <a:t>soil mapping approaches, </a:t>
            </a:r>
            <a:r>
              <a:rPr lang="en-GB" sz="2400" dirty="0">
                <a:solidFill>
                  <a:schemeClr val="accent3">
                    <a:lumMod val="50000"/>
                  </a:schemeClr>
                </a:solidFill>
              </a:rPr>
              <a:t>is estimated to be about 70-80 days for 36,000 ha. </a:t>
            </a:r>
            <a:endParaRPr lang="en-GB" sz="2400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GB" sz="2400" dirty="0" smtClean="0">
                <a:solidFill>
                  <a:schemeClr val="accent3">
                    <a:lumMod val="50000"/>
                  </a:schemeClr>
                </a:solidFill>
              </a:rPr>
              <a:t>DSM </a:t>
            </a:r>
            <a:r>
              <a:rPr lang="en-GB" sz="2400" dirty="0">
                <a:solidFill>
                  <a:schemeClr val="accent3">
                    <a:lumMod val="50000"/>
                  </a:schemeClr>
                </a:solidFill>
              </a:rPr>
              <a:t>alone is not </a:t>
            </a:r>
            <a:r>
              <a:rPr lang="en-GB" sz="2400" dirty="0" smtClean="0">
                <a:solidFill>
                  <a:schemeClr val="accent3">
                    <a:lumMod val="50000"/>
                  </a:schemeClr>
                </a:solidFill>
              </a:rPr>
              <a:t>sufficient, </a:t>
            </a:r>
            <a:r>
              <a:rPr lang="en-GB" sz="2400" dirty="0">
                <a:solidFill>
                  <a:schemeClr val="accent3">
                    <a:lumMod val="50000"/>
                  </a:schemeClr>
                </a:solidFill>
              </a:rPr>
              <a:t>knowledge of the terrain and external validation remain essential.</a:t>
            </a:r>
            <a:endParaRPr lang="fr-FR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317" name="ZoneTexte 1316"/>
          <p:cNvSpPr txBox="1"/>
          <p:nvPr/>
        </p:nvSpPr>
        <p:spPr>
          <a:xfrm>
            <a:off x="13102128" y="9286513"/>
            <a:ext cx="24535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Point training data</a:t>
            </a:r>
            <a:endParaRPr lang="fr-FR" sz="2000" dirty="0"/>
          </a:p>
        </p:txBody>
      </p:sp>
      <p:sp>
        <p:nvSpPr>
          <p:cNvPr id="424" name="ZoneTexte 423"/>
          <p:cNvSpPr txBox="1"/>
          <p:nvPr/>
        </p:nvSpPr>
        <p:spPr>
          <a:xfrm>
            <a:off x="21270269" y="9231685"/>
            <a:ext cx="2507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Surface training data</a:t>
            </a:r>
            <a:endParaRPr lang="fr-FR" sz="2000" dirty="0"/>
          </a:p>
        </p:txBody>
      </p:sp>
      <p:sp>
        <p:nvSpPr>
          <p:cNvPr id="2" name="ZoneTexte 1"/>
          <p:cNvSpPr txBox="1"/>
          <p:nvPr/>
        </p:nvSpPr>
        <p:spPr>
          <a:xfrm>
            <a:off x="4973331" y="21602600"/>
            <a:ext cx="25657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dirty="0"/>
          </a:p>
        </p:txBody>
      </p:sp>
      <p:sp>
        <p:nvSpPr>
          <p:cNvPr id="9" name="ZoneTexte 8"/>
          <p:cNvSpPr txBox="1"/>
          <p:nvPr/>
        </p:nvSpPr>
        <p:spPr>
          <a:xfrm>
            <a:off x="739521" y="26764409"/>
            <a:ext cx="1937678" cy="400110"/>
          </a:xfrm>
          <a:prstGeom prst="rect">
            <a:avLst/>
          </a:prstGeom>
          <a:solidFill>
            <a:srgbClr val="F8F8F8">
              <a:alpha val="38000"/>
            </a:srgbClr>
          </a:solidFill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ASTER DEM 30m</a:t>
            </a:r>
            <a:endParaRPr lang="fr-FR" sz="2000" dirty="0"/>
          </a:p>
        </p:txBody>
      </p:sp>
      <p:sp>
        <p:nvSpPr>
          <p:cNvPr id="11" name="ZoneTexte 10"/>
          <p:cNvSpPr txBox="1"/>
          <p:nvPr/>
        </p:nvSpPr>
        <p:spPr>
          <a:xfrm>
            <a:off x="11232961" y="14557439"/>
            <a:ext cx="44337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To get more homogeneous soil unit, we have used a filter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based on the dominant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classes (focal majority),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in order to obtain a map with clear, abrupt limits. </a:t>
            </a:r>
            <a:endParaRPr lang="fr-FR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70" name="Arc 169"/>
          <p:cNvSpPr/>
          <p:nvPr/>
        </p:nvSpPr>
        <p:spPr>
          <a:xfrm rot="3085151">
            <a:off x="20962252" y="8512092"/>
            <a:ext cx="3545852" cy="4084004"/>
          </a:xfrm>
          <a:prstGeom prst="arc">
            <a:avLst>
              <a:gd name="adj1" fmla="val 16200000"/>
              <a:gd name="adj2" fmla="val 20750901"/>
            </a:avLst>
          </a:prstGeom>
          <a:ln w="76200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1" name="Arc 170"/>
          <p:cNvSpPr/>
          <p:nvPr/>
        </p:nvSpPr>
        <p:spPr>
          <a:xfrm rot="13541887">
            <a:off x="12541014" y="8249890"/>
            <a:ext cx="3545852" cy="4084004"/>
          </a:xfrm>
          <a:prstGeom prst="arc">
            <a:avLst>
              <a:gd name="adj1" fmla="val 16200000"/>
              <a:gd name="adj2" fmla="val 20823826"/>
            </a:avLst>
          </a:prstGeom>
          <a:ln w="76200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10956482" y="9909539"/>
            <a:ext cx="17366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tx2"/>
                </a:solidFill>
              </a:rPr>
              <a:t>8 </a:t>
            </a:r>
            <a:r>
              <a:rPr lang="fr-FR" sz="2000" dirty="0" err="1" smtClean="0">
                <a:solidFill>
                  <a:schemeClr val="tx2"/>
                </a:solidFill>
              </a:rPr>
              <a:t>iterations</a:t>
            </a:r>
            <a:r>
              <a:rPr lang="fr-FR" sz="2000" dirty="0" smtClean="0">
                <a:solidFill>
                  <a:schemeClr val="tx2"/>
                </a:solidFill>
              </a:rPr>
              <a:t> </a:t>
            </a:r>
            <a:r>
              <a:rPr lang="fr-FR" sz="2000" dirty="0" err="1" smtClean="0">
                <a:solidFill>
                  <a:schemeClr val="tx2"/>
                </a:solidFill>
              </a:rPr>
              <a:t>using</a:t>
            </a:r>
            <a:r>
              <a:rPr lang="fr-FR" sz="2000" dirty="0" smtClean="0">
                <a:solidFill>
                  <a:schemeClr val="tx2"/>
                </a:solidFill>
              </a:rPr>
              <a:t>  </a:t>
            </a:r>
            <a:r>
              <a:rPr lang="fr-FR" sz="2000" dirty="0" err="1" smtClean="0">
                <a:solidFill>
                  <a:schemeClr val="tx2"/>
                </a:solidFill>
              </a:rPr>
              <a:t>increasing</a:t>
            </a:r>
            <a:r>
              <a:rPr lang="fr-FR" sz="2000" dirty="0" smtClean="0">
                <a:solidFill>
                  <a:schemeClr val="tx2"/>
                </a:solidFill>
              </a:rPr>
              <a:t> </a:t>
            </a:r>
            <a:r>
              <a:rPr lang="fr-FR" sz="2000" dirty="0" err="1" smtClean="0">
                <a:solidFill>
                  <a:schemeClr val="tx2"/>
                </a:solidFill>
              </a:rPr>
              <a:t>window</a:t>
            </a:r>
            <a:r>
              <a:rPr lang="fr-FR" sz="2000" dirty="0" smtClean="0">
                <a:solidFill>
                  <a:schemeClr val="tx2"/>
                </a:solidFill>
              </a:rPr>
              <a:t> size</a:t>
            </a:r>
            <a:endParaRPr lang="fr-FR" sz="2000" dirty="0">
              <a:solidFill>
                <a:schemeClr val="tx2"/>
              </a:solidFill>
            </a:endParaRPr>
          </a:p>
        </p:txBody>
      </p:sp>
      <p:sp>
        <p:nvSpPr>
          <p:cNvPr id="172" name="ZoneTexte 171"/>
          <p:cNvSpPr txBox="1"/>
          <p:nvPr/>
        </p:nvSpPr>
        <p:spPr>
          <a:xfrm>
            <a:off x="11122813" y="19644444"/>
            <a:ext cx="76299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The relative contribution of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covariates predictors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was calculated from the data used to fit the model with the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point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data.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Considering all soil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classes, the most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influent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variables are the geology and the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aspect. Both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accounting for more than 90%.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Some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terrain attributes with a small focal mean radius were of little importance, usually accounting for less than 50% in the prediction, regardless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of soil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class. However, elevation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</a:rPr>
              <a:t>mne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),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curvature (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curv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) and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slope (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</a:rPr>
              <a:t>pente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) with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a large focal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mean radius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(60 pixels) have a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moderate influence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in predicting the main soil class.</a:t>
            </a:r>
            <a:endParaRPr lang="fr-FR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73" name="ZoneTexte 172"/>
          <p:cNvSpPr txBox="1"/>
          <p:nvPr/>
        </p:nvSpPr>
        <p:spPr>
          <a:xfrm>
            <a:off x="19112861" y="18832611"/>
            <a:ext cx="622886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The evolution of the global classification index (G) and the kappa index (K) depending on the size of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the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smoothing window (focal mean function) applied to the topographic predictors shows a good correlation. The growth of the smoothing window impacts positively the G and the K. Many tests have been produced with the same dataset adding at each iteration predictors with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a larger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smoothing radius from 3 to 60 pixels. We had to stop after 8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iterations (Fig. 3)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because the calculating capacities of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the R  software were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reached.</a:t>
            </a:r>
            <a:endParaRPr lang="fr-FR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75" name="ZoneTexte 174"/>
          <p:cNvSpPr txBox="1"/>
          <p:nvPr/>
        </p:nvSpPr>
        <p:spPr>
          <a:xfrm>
            <a:off x="26496550" y="6175465"/>
            <a:ext cx="76328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1 - We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have produced two prediction maps. The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Fig. 6a was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obtained with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point data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as training dataset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and Fig. 7a with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the existing soil map as training dataset.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For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the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point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training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dataset,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we can observe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 (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Fig. 6b)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that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the probability levels of the prediction are well distributed on the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map. This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can be explained by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the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relative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homogeneous spatial distribution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of the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point dataset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over the study area.</a:t>
            </a:r>
            <a:endParaRPr lang="fr-FR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76" name="ZoneTexte 175"/>
          <p:cNvSpPr txBox="1"/>
          <p:nvPr/>
        </p:nvSpPr>
        <p:spPr>
          <a:xfrm>
            <a:off x="26446668" y="20027061"/>
            <a:ext cx="76328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3 - In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the case of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the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external validation, when the training and validation surfaces belong to independent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datasets,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as shown in red and green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in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Fig. 1 , the confusion matrix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(Tab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.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2)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gives lower results that stay around 46% accuracy. This quite important difference between internal and external validation could be explained by MART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modeling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which tends to be sensible to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</a:rPr>
              <a:t>overfitting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especially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when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using an existing map as training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dataset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.</a:t>
            </a:r>
            <a:endParaRPr lang="fr-FR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77" name="ZoneTexte 176"/>
          <p:cNvSpPr txBox="1"/>
          <p:nvPr/>
        </p:nvSpPr>
        <p:spPr>
          <a:xfrm>
            <a:off x="26446668" y="13312969"/>
            <a:ext cx="7732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Fig. 6 - Soil classes </a:t>
            </a:r>
            <a:r>
              <a:rPr lang="en-US" sz="1600" i="1" dirty="0"/>
              <a:t>predictions obtained </a:t>
            </a:r>
            <a:r>
              <a:rPr lang="en-US" sz="1600" i="1" dirty="0" smtClean="0"/>
              <a:t>using point data </a:t>
            </a:r>
            <a:r>
              <a:rPr lang="en-US" sz="1600" i="1" dirty="0"/>
              <a:t>: predicted classes (a) and probability map (b</a:t>
            </a:r>
            <a:r>
              <a:rPr lang="en-US" sz="1600" i="1" dirty="0" smtClean="0"/>
              <a:t>)</a:t>
            </a:r>
            <a:endParaRPr lang="fr-FR" sz="1600" dirty="0"/>
          </a:p>
        </p:txBody>
      </p:sp>
      <p:sp>
        <p:nvSpPr>
          <p:cNvPr id="178" name="ZoneTexte 177"/>
          <p:cNvSpPr txBox="1"/>
          <p:nvPr/>
        </p:nvSpPr>
        <p:spPr>
          <a:xfrm>
            <a:off x="34909698" y="10695351"/>
            <a:ext cx="7732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Fig. 7 - Soil classes </a:t>
            </a:r>
            <a:r>
              <a:rPr lang="en-US" sz="1600" i="1" dirty="0"/>
              <a:t>predictions obtained </a:t>
            </a:r>
            <a:r>
              <a:rPr lang="en-US" sz="1600" i="1" dirty="0" smtClean="0"/>
              <a:t>using the existing soil map : </a:t>
            </a:r>
            <a:r>
              <a:rPr lang="en-US" sz="1600" i="1" dirty="0"/>
              <a:t>predicted classes (a) and probability map (b</a:t>
            </a:r>
            <a:r>
              <a:rPr lang="en-US" sz="1600" i="1" dirty="0" smtClean="0"/>
              <a:t>)</a:t>
            </a:r>
            <a:endParaRPr lang="fr-FR" sz="1600" dirty="0"/>
          </a:p>
        </p:txBody>
      </p:sp>
      <p:sp>
        <p:nvSpPr>
          <p:cNvPr id="179" name="ZoneTexte 178"/>
          <p:cNvSpPr txBox="1"/>
          <p:nvPr/>
        </p:nvSpPr>
        <p:spPr>
          <a:xfrm>
            <a:off x="26306775" y="19073066"/>
            <a:ext cx="7732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Tab. 1 -  Accuracy </a:t>
            </a:r>
            <a:r>
              <a:rPr lang="en-US" sz="1600" i="1" dirty="0"/>
              <a:t>of the </a:t>
            </a:r>
            <a:r>
              <a:rPr lang="en-US" sz="1600" i="1" dirty="0" smtClean="0"/>
              <a:t>main soil classes predictions </a:t>
            </a:r>
            <a:r>
              <a:rPr lang="en-US" sz="1600" i="1" dirty="0"/>
              <a:t>in </a:t>
            </a:r>
            <a:r>
              <a:rPr lang="en-US" sz="1600" i="1" dirty="0" smtClean="0"/>
              <a:t>the </a:t>
            </a:r>
            <a:r>
              <a:rPr lang="en-US" sz="1600" b="1" i="1" dirty="0" smtClean="0"/>
              <a:t>training</a:t>
            </a:r>
            <a:r>
              <a:rPr lang="en-US" sz="1600" i="1" dirty="0" smtClean="0"/>
              <a:t> area (internal validation) with </a:t>
            </a:r>
            <a:r>
              <a:rPr lang="en-US" sz="1600" i="1" dirty="0"/>
              <a:t>the </a:t>
            </a:r>
            <a:r>
              <a:rPr lang="en-US" sz="1600" i="1" dirty="0" smtClean="0"/>
              <a:t>point data</a:t>
            </a:r>
            <a:endParaRPr lang="fr-FR" sz="1600" dirty="0"/>
          </a:p>
        </p:txBody>
      </p:sp>
      <p:sp>
        <p:nvSpPr>
          <p:cNvPr id="181" name="ZoneTexte 180"/>
          <p:cNvSpPr txBox="1"/>
          <p:nvPr/>
        </p:nvSpPr>
        <p:spPr>
          <a:xfrm>
            <a:off x="34794649" y="16380443"/>
            <a:ext cx="7732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Tab. 2 - Accuracy </a:t>
            </a:r>
            <a:r>
              <a:rPr lang="en-US" sz="1600" i="1" dirty="0"/>
              <a:t>of the </a:t>
            </a:r>
            <a:r>
              <a:rPr lang="en-US" sz="1600" i="1" dirty="0" smtClean="0"/>
              <a:t>main classes </a:t>
            </a:r>
            <a:r>
              <a:rPr lang="en-US" sz="1600" i="1" dirty="0"/>
              <a:t>soil types </a:t>
            </a:r>
            <a:r>
              <a:rPr lang="en-US" sz="1600" i="1" dirty="0" smtClean="0"/>
              <a:t>predictions </a:t>
            </a:r>
            <a:r>
              <a:rPr lang="en-US" sz="1600" i="1" dirty="0"/>
              <a:t>in </a:t>
            </a:r>
            <a:r>
              <a:rPr lang="en-US" sz="1600" i="1" dirty="0" smtClean="0"/>
              <a:t>the </a:t>
            </a:r>
            <a:r>
              <a:rPr lang="en-US" sz="1600" b="1" i="1" dirty="0" smtClean="0"/>
              <a:t>validation</a:t>
            </a:r>
            <a:r>
              <a:rPr lang="en-US" sz="1600" i="1" dirty="0"/>
              <a:t> area (external validation</a:t>
            </a:r>
            <a:r>
              <a:rPr lang="en-US" sz="1600" i="1" dirty="0" smtClean="0"/>
              <a:t>) </a:t>
            </a:r>
            <a:r>
              <a:rPr lang="en-US" sz="1600" i="1" dirty="0"/>
              <a:t>with </a:t>
            </a:r>
            <a:r>
              <a:rPr lang="en-US" sz="1600" i="1" dirty="0" smtClean="0"/>
              <a:t>the existing soil map as training data</a:t>
            </a:r>
            <a:endParaRPr lang="fr-FR" sz="1600" dirty="0"/>
          </a:p>
        </p:txBody>
      </p:sp>
      <p:sp>
        <p:nvSpPr>
          <p:cNvPr id="10" name="ZoneTexte 9"/>
          <p:cNvSpPr txBox="1"/>
          <p:nvPr/>
        </p:nvSpPr>
        <p:spPr>
          <a:xfrm>
            <a:off x="1025910" y="18663334"/>
            <a:ext cx="86013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Fig. </a:t>
            </a:r>
            <a:r>
              <a:rPr lang="en-US" sz="1600" i="1" dirty="0" smtClean="0"/>
              <a:t>1 - </a:t>
            </a:r>
            <a:r>
              <a:rPr lang="en-US" sz="1600" i="1" dirty="0"/>
              <a:t>Location of the study area, training and validation area used with </a:t>
            </a:r>
            <a:r>
              <a:rPr lang="en-US" sz="1600" i="1" dirty="0" smtClean="0"/>
              <a:t>point </a:t>
            </a:r>
            <a:r>
              <a:rPr lang="en-US" sz="1600" i="1" dirty="0"/>
              <a:t>and </a:t>
            </a:r>
            <a:r>
              <a:rPr lang="en-US" sz="1600" i="1" dirty="0" smtClean="0"/>
              <a:t>polygon data</a:t>
            </a:r>
            <a:r>
              <a:rPr lang="en-US" sz="1600" dirty="0" smtClean="0"/>
              <a:t> </a:t>
            </a:r>
            <a:endParaRPr lang="fr-FR" sz="1600" dirty="0"/>
          </a:p>
        </p:txBody>
      </p:sp>
      <p:sp>
        <p:nvSpPr>
          <p:cNvPr id="12" name="ZoneTexte 11"/>
          <p:cNvSpPr txBox="1"/>
          <p:nvPr/>
        </p:nvSpPr>
        <p:spPr>
          <a:xfrm>
            <a:off x="724575" y="27776677"/>
            <a:ext cx="8254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Fig. 2 – Main covariate predictors derived from DEM </a:t>
            </a:r>
            <a:r>
              <a:rPr lang="en-US" sz="1600" i="1" dirty="0"/>
              <a:t>used to predict </a:t>
            </a:r>
            <a:r>
              <a:rPr lang="en-US" sz="1600" i="1" dirty="0" smtClean="0"/>
              <a:t>soil types</a:t>
            </a:r>
            <a:endParaRPr lang="fr-FR" sz="1600" dirty="0"/>
          </a:p>
          <a:p>
            <a:endParaRPr lang="fr-FR" sz="1600" dirty="0"/>
          </a:p>
        </p:txBody>
      </p:sp>
      <p:sp>
        <p:nvSpPr>
          <p:cNvPr id="182" name="ZoneTexte 181"/>
          <p:cNvSpPr txBox="1"/>
          <p:nvPr/>
        </p:nvSpPr>
        <p:spPr>
          <a:xfrm>
            <a:off x="20189687" y="16661145"/>
            <a:ext cx="5444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Fig. 3 - Computational </a:t>
            </a:r>
            <a:r>
              <a:rPr lang="en-US" sz="1600" i="1" dirty="0"/>
              <a:t>scheme used to predict soil types from surface and </a:t>
            </a:r>
            <a:r>
              <a:rPr lang="en-US" sz="1600" i="1" dirty="0" smtClean="0"/>
              <a:t>point data </a:t>
            </a:r>
            <a:r>
              <a:rPr lang="en-US" sz="1600" i="1" dirty="0"/>
              <a:t>with </a:t>
            </a:r>
            <a:r>
              <a:rPr lang="en-US" sz="1600" i="1" dirty="0" smtClean="0"/>
              <a:t>MART model </a:t>
            </a:r>
            <a:r>
              <a:rPr lang="en-US" sz="1600" i="1" dirty="0"/>
              <a:t>on </a:t>
            </a:r>
            <a:r>
              <a:rPr lang="en-US" sz="1600" i="1" dirty="0" smtClean="0"/>
              <a:t>the </a:t>
            </a:r>
            <a:r>
              <a:rPr lang="en-US" sz="1600" i="1" dirty="0" err="1" smtClean="0"/>
              <a:t>Vercel</a:t>
            </a:r>
            <a:r>
              <a:rPr lang="en-US" sz="1600" i="1" dirty="0" smtClean="0"/>
              <a:t> region</a:t>
            </a:r>
            <a:endParaRPr lang="fr-FR" dirty="0"/>
          </a:p>
        </p:txBody>
      </p:sp>
      <p:sp>
        <p:nvSpPr>
          <p:cNvPr id="187" name="ZoneTexte 186"/>
          <p:cNvSpPr txBox="1"/>
          <p:nvPr/>
        </p:nvSpPr>
        <p:spPr>
          <a:xfrm>
            <a:off x="26435128" y="14138071"/>
            <a:ext cx="76328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2 - The soil classes obtained by using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the existing soil map (Fig.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7a)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shows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a predictive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</a:rPr>
              <a:t>probabilty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 with decreasing as the distance to the training area increases (Fig. 7b). The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confusion matrix calculated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for the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internal validation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(Tab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. 1) shows that the model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fit was good and that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most of the soil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classes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are well predicted. </a:t>
            </a:r>
            <a:endParaRPr lang="fr-FR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grpSp>
        <p:nvGrpSpPr>
          <p:cNvPr id="24" name="Groupe 23"/>
          <p:cNvGrpSpPr/>
          <p:nvPr/>
        </p:nvGrpSpPr>
        <p:grpSpPr>
          <a:xfrm>
            <a:off x="1343740" y="23858027"/>
            <a:ext cx="3684588" cy="2692400"/>
            <a:chOff x="1166468" y="23408406"/>
            <a:chExt cx="3684588" cy="2692400"/>
          </a:xfrm>
        </p:grpSpPr>
        <p:pic>
          <p:nvPicPr>
            <p:cNvPr id="49" name="Picture 5" descr="dérivés du MNT_pentes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6468" y="23408406"/>
              <a:ext cx="3684588" cy="2692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1" name="ZoneTexte 190"/>
            <p:cNvSpPr txBox="1"/>
            <p:nvPr/>
          </p:nvSpPr>
          <p:spPr>
            <a:xfrm>
              <a:off x="1167133" y="25700696"/>
              <a:ext cx="849392" cy="400110"/>
            </a:xfrm>
            <a:prstGeom prst="rect">
              <a:avLst/>
            </a:prstGeom>
            <a:solidFill>
              <a:srgbClr val="F8F8F8">
                <a:alpha val="4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fr-FR" sz="2000" dirty="0" smtClean="0"/>
                <a:t>SLOPE</a:t>
              </a:r>
              <a:endParaRPr lang="fr-FR" sz="2000" dirty="0"/>
            </a:p>
          </p:txBody>
        </p:sp>
      </p:grpSp>
      <p:sp>
        <p:nvSpPr>
          <p:cNvPr id="188" name="ZoneTexte 187"/>
          <p:cNvSpPr txBox="1"/>
          <p:nvPr/>
        </p:nvSpPr>
        <p:spPr>
          <a:xfrm>
            <a:off x="34909697" y="22478264"/>
            <a:ext cx="77326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Fig. 8 - Synthesis </a:t>
            </a:r>
            <a:r>
              <a:rPr lang="en-US" sz="1600" i="1" dirty="0"/>
              <a:t>of the </a:t>
            </a:r>
            <a:r>
              <a:rPr lang="en-US" sz="1600" i="1" dirty="0" smtClean="0"/>
              <a:t>two predicted maps </a:t>
            </a:r>
            <a:r>
              <a:rPr lang="en-US" sz="1600" i="1" dirty="0"/>
              <a:t>made by the soil </a:t>
            </a:r>
            <a:r>
              <a:rPr lang="en-US" sz="1600" i="1" dirty="0" smtClean="0"/>
              <a:t>scientist as published for the CPF program (French Soil Map at 1/100 000 scale)</a:t>
            </a:r>
            <a:endParaRPr lang="fr-FR" sz="1600" dirty="0">
              <a:solidFill>
                <a:srgbClr val="8BAC21"/>
              </a:solidFill>
            </a:endParaRPr>
          </a:p>
          <a:p>
            <a:endParaRPr lang="fr-FR" sz="1600" dirty="0"/>
          </a:p>
        </p:txBody>
      </p:sp>
      <p:sp>
        <p:nvSpPr>
          <p:cNvPr id="190" name="ZoneTexte 189"/>
          <p:cNvSpPr txBox="1"/>
          <p:nvPr/>
        </p:nvSpPr>
        <p:spPr>
          <a:xfrm>
            <a:off x="34775437" y="11388477"/>
            <a:ext cx="76328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4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- Finally, the soil surveyor expertise was used to produce a synthesis of these two predictions to obtain a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chloropleth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map of soil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classes (Fig. 8).  The main principle of this expertise was the following : when the results of the two predictions were conflicting, the point data were preferred in order to get a map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corresponding, as much as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possible, to the terrain observations.</a:t>
            </a:r>
            <a:endParaRPr lang="fr-FR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grpSp>
        <p:nvGrpSpPr>
          <p:cNvPr id="20" name="Groupe 19"/>
          <p:cNvGrpSpPr/>
          <p:nvPr/>
        </p:nvGrpSpPr>
        <p:grpSpPr>
          <a:xfrm>
            <a:off x="19196965" y="23335884"/>
            <a:ext cx="5762625" cy="3771900"/>
            <a:chOff x="19105525" y="22180860"/>
            <a:chExt cx="5762625" cy="3771900"/>
          </a:xfrm>
        </p:grpSpPr>
        <p:pic>
          <p:nvPicPr>
            <p:cNvPr id="1173" name="Picture 149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05525" y="22180860"/>
              <a:ext cx="5762625" cy="3771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ZoneTexte 12"/>
            <p:cNvSpPr txBox="1"/>
            <p:nvPr/>
          </p:nvSpPr>
          <p:spPr>
            <a:xfrm>
              <a:off x="20789674" y="25635048"/>
              <a:ext cx="269236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Size of the </a:t>
              </a:r>
              <a:r>
                <a:rPr lang="fr-FR" sz="1200" dirty="0" err="1" smtClean="0"/>
                <a:t>smoothing</a:t>
              </a:r>
              <a:r>
                <a:rPr lang="fr-FR" sz="1200" dirty="0" smtClean="0"/>
                <a:t> radius in pixels</a:t>
              </a:r>
              <a:endParaRPr lang="fr-FR" sz="1200" dirty="0"/>
            </a:p>
          </p:txBody>
        </p:sp>
      </p:grpSp>
      <p:grpSp>
        <p:nvGrpSpPr>
          <p:cNvPr id="25" name="Groupe 24"/>
          <p:cNvGrpSpPr/>
          <p:nvPr/>
        </p:nvGrpSpPr>
        <p:grpSpPr>
          <a:xfrm>
            <a:off x="1919808" y="23345817"/>
            <a:ext cx="3646606" cy="2679700"/>
            <a:chOff x="1797888" y="22623927"/>
            <a:chExt cx="3646606" cy="2679700"/>
          </a:xfrm>
        </p:grpSpPr>
        <p:pic>
          <p:nvPicPr>
            <p:cNvPr id="50" name="Picture 6" descr="dérivés du MNT_courbures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2769" y="22623927"/>
              <a:ext cx="3641725" cy="2679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5" name="ZoneTexte 194"/>
            <p:cNvSpPr txBox="1"/>
            <p:nvPr/>
          </p:nvSpPr>
          <p:spPr>
            <a:xfrm>
              <a:off x="1797888" y="24903517"/>
              <a:ext cx="1514780" cy="400110"/>
            </a:xfrm>
            <a:prstGeom prst="rect">
              <a:avLst/>
            </a:prstGeom>
            <a:solidFill>
              <a:srgbClr val="F8F8F8">
                <a:alpha val="5098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fr-FR" sz="2000" dirty="0" smtClean="0"/>
                <a:t>CURVATURE</a:t>
              </a:r>
              <a:endParaRPr lang="fr-FR" sz="2000" dirty="0"/>
            </a:p>
          </p:txBody>
        </p:sp>
      </p:grpSp>
      <p:grpSp>
        <p:nvGrpSpPr>
          <p:cNvPr id="26" name="Groupe 25"/>
          <p:cNvGrpSpPr/>
          <p:nvPr/>
        </p:nvGrpSpPr>
        <p:grpSpPr>
          <a:xfrm>
            <a:off x="2894378" y="22828546"/>
            <a:ext cx="3602169" cy="2647950"/>
            <a:chOff x="2772458" y="22106656"/>
            <a:chExt cx="3602169" cy="2647950"/>
          </a:xfrm>
        </p:grpSpPr>
        <p:pic>
          <p:nvPicPr>
            <p:cNvPr id="51" name="Picture 7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0" t="2252" r="2640" b="2553"/>
            <a:stretch>
              <a:fillRect/>
            </a:stretch>
          </p:blipFill>
          <p:spPr bwMode="auto">
            <a:xfrm>
              <a:off x="2778940" y="22106656"/>
              <a:ext cx="3595687" cy="2647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6" name="ZoneTexte 195"/>
            <p:cNvSpPr txBox="1"/>
            <p:nvPr/>
          </p:nvSpPr>
          <p:spPr>
            <a:xfrm>
              <a:off x="2772458" y="22106656"/>
              <a:ext cx="1514780" cy="400110"/>
            </a:xfrm>
            <a:prstGeom prst="rect">
              <a:avLst/>
            </a:prstGeom>
            <a:solidFill>
              <a:srgbClr val="F8F8F8">
                <a:alpha val="5098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fr-FR" sz="2000" dirty="0" smtClean="0"/>
                <a:t>EXPOSITION</a:t>
              </a:r>
              <a:endParaRPr lang="fr-FR" sz="2000" dirty="0"/>
            </a:p>
          </p:txBody>
        </p:sp>
      </p:grpSp>
      <p:grpSp>
        <p:nvGrpSpPr>
          <p:cNvPr id="27" name="Groupe 26"/>
          <p:cNvGrpSpPr/>
          <p:nvPr/>
        </p:nvGrpSpPr>
        <p:grpSpPr>
          <a:xfrm>
            <a:off x="3745552" y="23385504"/>
            <a:ext cx="3590925" cy="2640013"/>
            <a:chOff x="3623632" y="22663614"/>
            <a:chExt cx="3590925" cy="2640013"/>
          </a:xfrm>
        </p:grpSpPr>
        <p:pic>
          <p:nvPicPr>
            <p:cNvPr id="52" name="Picture 10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" t="2853" r="3520" b="3453"/>
            <a:stretch>
              <a:fillRect/>
            </a:stretch>
          </p:blipFill>
          <p:spPr bwMode="auto">
            <a:xfrm>
              <a:off x="3623632" y="22663614"/>
              <a:ext cx="3590925" cy="2640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7" name="ZoneTexte 196"/>
            <p:cNvSpPr txBox="1"/>
            <p:nvPr/>
          </p:nvSpPr>
          <p:spPr>
            <a:xfrm>
              <a:off x="3623632" y="22693707"/>
              <a:ext cx="3590925" cy="400110"/>
            </a:xfrm>
            <a:prstGeom prst="rect">
              <a:avLst/>
            </a:prstGeom>
            <a:solidFill>
              <a:srgbClr val="F8F8F8">
                <a:alpha val="79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fr-FR" sz="2000" dirty="0" smtClean="0"/>
                <a:t>DISTANCE TO NEAAREST DN</a:t>
              </a:r>
              <a:endParaRPr lang="fr-FR" sz="2000" dirty="0"/>
            </a:p>
          </p:txBody>
        </p:sp>
      </p:grpSp>
      <p:grpSp>
        <p:nvGrpSpPr>
          <p:cNvPr id="28" name="Groupe 27"/>
          <p:cNvGrpSpPr/>
          <p:nvPr/>
        </p:nvGrpSpPr>
        <p:grpSpPr>
          <a:xfrm>
            <a:off x="4493906" y="24029417"/>
            <a:ext cx="3581400" cy="2655888"/>
            <a:chOff x="4371986" y="23307527"/>
            <a:chExt cx="3581400" cy="2655888"/>
          </a:xfrm>
        </p:grpSpPr>
        <p:pic>
          <p:nvPicPr>
            <p:cNvPr id="53" name="Picture 12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0" t="1952" r="2530" b="2103"/>
            <a:stretch>
              <a:fillRect/>
            </a:stretch>
          </p:blipFill>
          <p:spPr bwMode="auto">
            <a:xfrm>
              <a:off x="4371986" y="23307527"/>
              <a:ext cx="3581400" cy="2655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8" name="ZoneTexte 197"/>
            <p:cNvSpPr txBox="1"/>
            <p:nvPr/>
          </p:nvSpPr>
          <p:spPr>
            <a:xfrm>
              <a:off x="6424402" y="23325005"/>
              <a:ext cx="1514780" cy="400110"/>
            </a:xfrm>
            <a:prstGeom prst="rect">
              <a:avLst/>
            </a:prstGeom>
            <a:solidFill>
              <a:srgbClr val="F8F8F8">
                <a:alpha val="5098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fr-FR" sz="2000" dirty="0" smtClean="0"/>
                <a:t>ROUGHNESS</a:t>
              </a:r>
              <a:endParaRPr lang="fr-FR" sz="2000" dirty="0"/>
            </a:p>
          </p:txBody>
        </p:sp>
      </p:grpSp>
      <p:grpSp>
        <p:nvGrpSpPr>
          <p:cNvPr id="29" name="Groupe 28"/>
          <p:cNvGrpSpPr/>
          <p:nvPr/>
        </p:nvGrpSpPr>
        <p:grpSpPr>
          <a:xfrm>
            <a:off x="5208280" y="24651717"/>
            <a:ext cx="3517901" cy="2606675"/>
            <a:chOff x="5086360" y="23929827"/>
            <a:chExt cx="3517901" cy="2606675"/>
          </a:xfrm>
        </p:grpSpPr>
        <p:pic>
          <p:nvPicPr>
            <p:cNvPr id="54" name="Picture 13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9" t="725" r="531"/>
            <a:stretch>
              <a:fillRect/>
            </a:stretch>
          </p:blipFill>
          <p:spPr bwMode="auto">
            <a:xfrm>
              <a:off x="5086361" y="23929827"/>
              <a:ext cx="3517900" cy="2606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1" name="ZoneTexte 200"/>
            <p:cNvSpPr txBox="1"/>
            <p:nvPr/>
          </p:nvSpPr>
          <p:spPr>
            <a:xfrm>
              <a:off x="5086360" y="23929827"/>
              <a:ext cx="3517901" cy="400110"/>
            </a:xfrm>
            <a:prstGeom prst="rect">
              <a:avLst/>
            </a:prstGeom>
            <a:solidFill>
              <a:srgbClr val="F8F8F8">
                <a:alpha val="5098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fr-FR" sz="2000" dirty="0" smtClean="0"/>
                <a:t>ROUGHNESS SMOOTHED 600m</a:t>
              </a:r>
              <a:endParaRPr lang="fr-FR" sz="2000" dirty="0"/>
            </a:p>
          </p:txBody>
        </p:sp>
      </p:grpSp>
      <p:grpSp>
        <p:nvGrpSpPr>
          <p:cNvPr id="30" name="Groupe 29"/>
          <p:cNvGrpSpPr/>
          <p:nvPr/>
        </p:nvGrpSpPr>
        <p:grpSpPr>
          <a:xfrm>
            <a:off x="5865505" y="25190423"/>
            <a:ext cx="3617755" cy="2606675"/>
            <a:chOff x="5743585" y="24468533"/>
            <a:chExt cx="3617755" cy="2606675"/>
          </a:xfrm>
        </p:grpSpPr>
        <p:pic>
          <p:nvPicPr>
            <p:cNvPr id="55" name="Picture 14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"/>
            <a:stretch>
              <a:fillRect/>
            </a:stretch>
          </p:blipFill>
          <p:spPr bwMode="auto">
            <a:xfrm>
              <a:off x="5767398" y="24468533"/>
              <a:ext cx="3494088" cy="2606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2" name="ZoneTexte 201"/>
            <p:cNvSpPr txBox="1"/>
            <p:nvPr/>
          </p:nvSpPr>
          <p:spPr>
            <a:xfrm>
              <a:off x="5743585" y="24482337"/>
              <a:ext cx="3617755" cy="400110"/>
            </a:xfrm>
            <a:prstGeom prst="rect">
              <a:avLst/>
            </a:prstGeom>
            <a:solidFill>
              <a:srgbClr val="F8F8F8">
                <a:alpha val="5098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fr-FR" sz="2000" dirty="0" smtClean="0"/>
                <a:t>ROUGHNESS SMOOTHED 1800m</a:t>
              </a:r>
              <a:endParaRPr lang="fr-FR" sz="2000" dirty="0"/>
            </a:p>
          </p:txBody>
        </p:sp>
      </p:grpSp>
      <p:grpSp>
        <p:nvGrpSpPr>
          <p:cNvPr id="33" name="Groupe 32"/>
          <p:cNvGrpSpPr/>
          <p:nvPr/>
        </p:nvGrpSpPr>
        <p:grpSpPr>
          <a:xfrm>
            <a:off x="1190528" y="7789720"/>
            <a:ext cx="8035505" cy="10860552"/>
            <a:chOff x="1068608" y="7789720"/>
            <a:chExt cx="8035505" cy="10860552"/>
          </a:xfrm>
        </p:grpSpPr>
        <p:pic>
          <p:nvPicPr>
            <p:cNvPr id="1171" name="Picture 147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8608" y="7789720"/>
              <a:ext cx="8035505" cy="108605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" name="ZoneTexte 31"/>
            <p:cNvSpPr txBox="1"/>
            <p:nvPr/>
          </p:nvSpPr>
          <p:spPr>
            <a:xfrm>
              <a:off x="5042766" y="17334383"/>
              <a:ext cx="3581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smtClean="0"/>
                <a:t>m</a:t>
              </a:r>
              <a:endParaRPr lang="fr-FR" sz="1400" dirty="0"/>
            </a:p>
          </p:txBody>
        </p:sp>
      </p:grpSp>
      <p:sp>
        <p:nvSpPr>
          <p:cNvPr id="208" name="ZoneTexte 207"/>
          <p:cNvSpPr txBox="1"/>
          <p:nvPr/>
        </p:nvSpPr>
        <p:spPr>
          <a:xfrm>
            <a:off x="26568739" y="27057936"/>
            <a:ext cx="161956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err="1" smtClean="0">
                <a:solidFill>
                  <a:schemeClr val="accent3">
                    <a:lumMod val="50000"/>
                  </a:schemeClr>
                </a:solidFill>
              </a:rPr>
              <a:t>Aknowledgements</a:t>
            </a:r>
            <a:endParaRPr lang="fr-FR" sz="18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fr-FR" sz="1800" dirty="0" err="1" smtClean="0">
                <a:solidFill>
                  <a:schemeClr val="accent3">
                    <a:lumMod val="50000"/>
                  </a:schemeClr>
                </a:solidFill>
              </a:rPr>
              <a:t>We</a:t>
            </a:r>
            <a:r>
              <a:rPr lang="fr-FR" sz="1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fr-FR" sz="1800" dirty="0" err="1" smtClean="0">
                <a:solidFill>
                  <a:schemeClr val="accent3">
                    <a:lumMod val="50000"/>
                  </a:schemeClr>
                </a:solidFill>
              </a:rPr>
              <a:t>thank</a:t>
            </a:r>
            <a:r>
              <a:rPr lang="fr-FR" sz="1800" dirty="0" smtClean="0">
                <a:solidFill>
                  <a:schemeClr val="accent3">
                    <a:lumMod val="50000"/>
                  </a:schemeClr>
                </a:solidFill>
              </a:rPr>
              <a:t> the </a:t>
            </a:r>
            <a:r>
              <a:rPr lang="fr-FR" sz="1800" dirty="0" err="1" smtClean="0">
                <a:solidFill>
                  <a:schemeClr val="accent3">
                    <a:lumMod val="50000"/>
                  </a:schemeClr>
                </a:solidFill>
              </a:rPr>
              <a:t>survey</a:t>
            </a:r>
            <a:r>
              <a:rPr lang="fr-FR" sz="1800" dirty="0" smtClean="0">
                <a:solidFill>
                  <a:schemeClr val="accent3">
                    <a:lumMod val="50000"/>
                  </a:schemeClr>
                </a:solidFill>
              </a:rPr>
              <a:t> team : Line Boulonne, Eugénie </a:t>
            </a:r>
            <a:r>
              <a:rPr lang="fr-FR" sz="1800" dirty="0" err="1" smtClean="0">
                <a:solidFill>
                  <a:schemeClr val="accent3">
                    <a:lumMod val="50000"/>
                  </a:schemeClr>
                </a:solidFill>
              </a:rPr>
              <a:t>Tientcheu</a:t>
            </a:r>
            <a:r>
              <a:rPr lang="fr-FR" sz="1800" dirty="0" smtClean="0">
                <a:solidFill>
                  <a:schemeClr val="accent3">
                    <a:lumMod val="50000"/>
                  </a:schemeClr>
                </a:solidFill>
              </a:rPr>
              <a:t>, Laurent Richard, the people </a:t>
            </a:r>
            <a:r>
              <a:rPr lang="fr-FR" sz="1800" dirty="0" err="1" smtClean="0">
                <a:solidFill>
                  <a:schemeClr val="accent3">
                    <a:lumMod val="50000"/>
                  </a:schemeClr>
                </a:solidFill>
              </a:rPr>
              <a:t>who</a:t>
            </a:r>
            <a:r>
              <a:rPr lang="fr-FR" sz="1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fr-FR" sz="1800" dirty="0" err="1" smtClean="0">
                <a:solidFill>
                  <a:schemeClr val="accent3">
                    <a:lumMod val="50000"/>
                  </a:schemeClr>
                </a:solidFill>
              </a:rPr>
              <a:t>kindly</a:t>
            </a:r>
            <a:r>
              <a:rPr lang="fr-FR" sz="1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fr-FR" sz="1800" dirty="0" err="1" smtClean="0">
                <a:solidFill>
                  <a:schemeClr val="accent3">
                    <a:lumMod val="50000"/>
                  </a:schemeClr>
                </a:solidFill>
              </a:rPr>
              <a:t>reviewed</a:t>
            </a:r>
            <a:r>
              <a:rPr lang="fr-FR" sz="1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fr-FR" sz="1800" dirty="0" err="1" smtClean="0">
                <a:solidFill>
                  <a:schemeClr val="accent3">
                    <a:lumMod val="50000"/>
                  </a:schemeClr>
                </a:solidFill>
              </a:rPr>
              <a:t>this</a:t>
            </a:r>
            <a:r>
              <a:rPr lang="fr-FR" sz="1800" dirty="0" smtClean="0">
                <a:solidFill>
                  <a:schemeClr val="accent3">
                    <a:lumMod val="50000"/>
                  </a:schemeClr>
                </a:solidFill>
              </a:rPr>
              <a:t> poster: </a:t>
            </a:r>
            <a:r>
              <a:rPr lang="fr-FR" sz="1800" dirty="0" err="1" smtClean="0">
                <a:solidFill>
                  <a:schemeClr val="accent3">
                    <a:lumMod val="50000"/>
                  </a:schemeClr>
                </a:solidFill>
              </a:rPr>
              <a:t>Joel</a:t>
            </a:r>
            <a:r>
              <a:rPr lang="fr-FR" sz="18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fr-FR" sz="1800" dirty="0" err="1" smtClean="0">
                <a:solidFill>
                  <a:schemeClr val="accent3">
                    <a:lumMod val="50000"/>
                  </a:schemeClr>
                </a:solidFill>
              </a:rPr>
              <a:t>Daroussin</a:t>
            </a:r>
            <a:r>
              <a:rPr lang="fr-FR" sz="1800" dirty="0" smtClean="0">
                <a:solidFill>
                  <a:schemeClr val="accent3">
                    <a:lumMod val="50000"/>
                  </a:schemeClr>
                </a:solidFill>
              </a:rPr>
              <a:t>, Catherine Pasquier and</a:t>
            </a:r>
            <a:br>
              <a:rPr lang="fr-FR" sz="18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fr-FR" sz="1800" dirty="0" smtClean="0">
                <a:solidFill>
                  <a:schemeClr val="accent3">
                    <a:lumMod val="50000"/>
                  </a:schemeClr>
                </a:solidFill>
              </a:rPr>
              <a:t>Sacha </a:t>
            </a:r>
            <a:r>
              <a:rPr lang="fr-FR" sz="1800" dirty="0" err="1" smtClean="0">
                <a:solidFill>
                  <a:schemeClr val="accent3">
                    <a:lumMod val="50000"/>
                  </a:schemeClr>
                </a:solidFill>
              </a:rPr>
              <a:t>Desbourdes</a:t>
            </a:r>
            <a:r>
              <a:rPr lang="fr-FR" sz="1800" dirty="0" smtClean="0">
                <a:solidFill>
                  <a:schemeClr val="accent3">
                    <a:lumMod val="50000"/>
                  </a:schemeClr>
                </a:solidFill>
              </a:rPr>
              <a:t> for the DTP.</a:t>
            </a:r>
            <a:endParaRPr lang="fr-FR" sz="1800" dirty="0">
              <a:solidFill>
                <a:schemeClr val="accent3">
                  <a:lumMod val="50000"/>
                </a:schemeClr>
              </a:solidFill>
            </a:endParaRPr>
          </a:p>
        </p:txBody>
      </p:sp>
      <p:grpSp>
        <p:nvGrpSpPr>
          <p:cNvPr id="40" name="Groupe 39"/>
          <p:cNvGrpSpPr/>
          <p:nvPr/>
        </p:nvGrpSpPr>
        <p:grpSpPr>
          <a:xfrm>
            <a:off x="13661863" y="8967866"/>
            <a:ext cx="634567" cy="367041"/>
            <a:chOff x="11403604" y="8929192"/>
            <a:chExt cx="634567" cy="367041"/>
          </a:xfrm>
        </p:grpSpPr>
        <p:cxnSp>
          <p:nvCxnSpPr>
            <p:cNvPr id="36" name="Connecteur droit 35"/>
            <p:cNvCxnSpPr/>
            <p:nvPr/>
          </p:nvCxnSpPr>
          <p:spPr>
            <a:xfrm flipV="1">
              <a:off x="11522820" y="8929192"/>
              <a:ext cx="210551" cy="6224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/>
            <p:cNvCxnSpPr/>
            <p:nvPr/>
          </p:nvCxnSpPr>
          <p:spPr>
            <a:xfrm>
              <a:off x="11522820" y="8929192"/>
              <a:ext cx="210551" cy="6224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Connecteur droit 213"/>
            <p:cNvCxnSpPr/>
            <p:nvPr/>
          </p:nvCxnSpPr>
          <p:spPr>
            <a:xfrm flipV="1">
              <a:off x="11675220" y="9081592"/>
              <a:ext cx="210551" cy="6224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Connecteur droit 214"/>
            <p:cNvCxnSpPr/>
            <p:nvPr/>
          </p:nvCxnSpPr>
          <p:spPr>
            <a:xfrm>
              <a:off x="11675220" y="9081592"/>
              <a:ext cx="210551" cy="6224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Connecteur droit 215"/>
            <p:cNvCxnSpPr/>
            <p:nvPr/>
          </p:nvCxnSpPr>
          <p:spPr>
            <a:xfrm flipV="1">
              <a:off x="11827620" y="9233992"/>
              <a:ext cx="210551" cy="6224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Connecteur droit 216"/>
            <p:cNvCxnSpPr/>
            <p:nvPr/>
          </p:nvCxnSpPr>
          <p:spPr>
            <a:xfrm>
              <a:off x="11827620" y="9233992"/>
              <a:ext cx="210551" cy="6224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Connecteur droit 217"/>
            <p:cNvCxnSpPr/>
            <p:nvPr/>
          </p:nvCxnSpPr>
          <p:spPr>
            <a:xfrm flipV="1">
              <a:off x="11827620" y="8957564"/>
              <a:ext cx="210551" cy="62241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19" name="Connecteur droit 218"/>
            <p:cNvCxnSpPr/>
            <p:nvPr/>
          </p:nvCxnSpPr>
          <p:spPr>
            <a:xfrm>
              <a:off x="11827620" y="8957564"/>
              <a:ext cx="210551" cy="62241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20" name="Connecteur droit 219"/>
            <p:cNvCxnSpPr/>
            <p:nvPr/>
          </p:nvCxnSpPr>
          <p:spPr>
            <a:xfrm flipV="1">
              <a:off x="11523458" y="9233991"/>
              <a:ext cx="210551" cy="62241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21" name="Connecteur droit 220"/>
            <p:cNvCxnSpPr/>
            <p:nvPr/>
          </p:nvCxnSpPr>
          <p:spPr>
            <a:xfrm>
              <a:off x="11523458" y="9233991"/>
              <a:ext cx="210551" cy="62241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22" name="Connecteur droit 221"/>
            <p:cNvCxnSpPr/>
            <p:nvPr/>
          </p:nvCxnSpPr>
          <p:spPr>
            <a:xfrm flipV="1">
              <a:off x="11403604" y="9118530"/>
              <a:ext cx="210551" cy="62241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3" name="Connecteur droit 222"/>
            <p:cNvCxnSpPr/>
            <p:nvPr/>
          </p:nvCxnSpPr>
          <p:spPr>
            <a:xfrm>
              <a:off x="11403604" y="9118530"/>
              <a:ext cx="210551" cy="62241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226" name="Groupe 225"/>
          <p:cNvGrpSpPr/>
          <p:nvPr/>
        </p:nvGrpSpPr>
        <p:grpSpPr>
          <a:xfrm>
            <a:off x="13449854" y="12141727"/>
            <a:ext cx="634567" cy="367041"/>
            <a:chOff x="11403604" y="8929192"/>
            <a:chExt cx="634567" cy="367041"/>
          </a:xfrm>
        </p:grpSpPr>
        <p:cxnSp>
          <p:nvCxnSpPr>
            <p:cNvPr id="227" name="Connecteur droit 226"/>
            <p:cNvCxnSpPr/>
            <p:nvPr/>
          </p:nvCxnSpPr>
          <p:spPr>
            <a:xfrm flipV="1">
              <a:off x="11522820" y="8929192"/>
              <a:ext cx="210551" cy="6224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Connecteur droit 227"/>
            <p:cNvCxnSpPr/>
            <p:nvPr/>
          </p:nvCxnSpPr>
          <p:spPr>
            <a:xfrm>
              <a:off x="11522820" y="8929192"/>
              <a:ext cx="210551" cy="6224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Connecteur droit 228"/>
            <p:cNvCxnSpPr/>
            <p:nvPr/>
          </p:nvCxnSpPr>
          <p:spPr>
            <a:xfrm flipV="1">
              <a:off x="11675220" y="9081592"/>
              <a:ext cx="210551" cy="6224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Connecteur droit 229"/>
            <p:cNvCxnSpPr/>
            <p:nvPr/>
          </p:nvCxnSpPr>
          <p:spPr>
            <a:xfrm>
              <a:off x="11675220" y="9081592"/>
              <a:ext cx="210551" cy="6224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Connecteur droit 230"/>
            <p:cNvCxnSpPr/>
            <p:nvPr/>
          </p:nvCxnSpPr>
          <p:spPr>
            <a:xfrm flipV="1">
              <a:off x="11827620" y="9233992"/>
              <a:ext cx="210551" cy="6224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Connecteur droit 231"/>
            <p:cNvCxnSpPr/>
            <p:nvPr/>
          </p:nvCxnSpPr>
          <p:spPr>
            <a:xfrm>
              <a:off x="11827620" y="9233992"/>
              <a:ext cx="210551" cy="6224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Connecteur droit 232"/>
            <p:cNvCxnSpPr/>
            <p:nvPr/>
          </p:nvCxnSpPr>
          <p:spPr>
            <a:xfrm flipV="1">
              <a:off x="11827620" y="8957564"/>
              <a:ext cx="210551" cy="62241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34" name="Connecteur droit 233"/>
            <p:cNvCxnSpPr/>
            <p:nvPr/>
          </p:nvCxnSpPr>
          <p:spPr>
            <a:xfrm>
              <a:off x="11827620" y="8957564"/>
              <a:ext cx="210551" cy="62241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35" name="Connecteur droit 234"/>
            <p:cNvCxnSpPr/>
            <p:nvPr/>
          </p:nvCxnSpPr>
          <p:spPr>
            <a:xfrm flipV="1">
              <a:off x="11523458" y="9233991"/>
              <a:ext cx="210551" cy="62241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36" name="Connecteur droit 235"/>
            <p:cNvCxnSpPr/>
            <p:nvPr/>
          </p:nvCxnSpPr>
          <p:spPr>
            <a:xfrm>
              <a:off x="11523458" y="9233991"/>
              <a:ext cx="210551" cy="62241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37" name="Connecteur droit 236"/>
            <p:cNvCxnSpPr/>
            <p:nvPr/>
          </p:nvCxnSpPr>
          <p:spPr>
            <a:xfrm flipV="1">
              <a:off x="11403604" y="9118530"/>
              <a:ext cx="210551" cy="62241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8" name="Connecteur droit 237"/>
            <p:cNvCxnSpPr/>
            <p:nvPr/>
          </p:nvCxnSpPr>
          <p:spPr>
            <a:xfrm>
              <a:off x="11403604" y="9118530"/>
              <a:ext cx="210551" cy="62241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239" name="Text Box 13"/>
          <p:cNvSpPr txBox="1">
            <a:spLocks noChangeArrowheads="1"/>
          </p:cNvSpPr>
          <p:nvPr/>
        </p:nvSpPr>
        <p:spPr bwMode="auto">
          <a:xfrm>
            <a:off x="17079888" y="12039323"/>
            <a:ext cx="2926622" cy="556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7607" tIns="28804" rIns="57607" bIns="28804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CC66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External</a:t>
            </a:r>
            <a:r>
              <a:rPr lang="fr-FR" sz="2000" dirty="0">
                <a:solidFill>
                  <a:srgbClr val="CC66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fr-FR" sz="2000" dirty="0" smtClean="0">
                <a:solidFill>
                  <a:srgbClr val="CC66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validation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ZoneTexte 40"/>
          <p:cNvSpPr txBox="1"/>
          <p:nvPr/>
        </p:nvSpPr>
        <p:spPr>
          <a:xfrm rot="5400000">
            <a:off x="14665962" y="9181782"/>
            <a:ext cx="3778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Making</a:t>
            </a:r>
            <a:r>
              <a:rPr lang="fr-FR" sz="2800" dirty="0" smtClean="0"/>
              <a:t> use of point data</a:t>
            </a:r>
            <a:endParaRPr lang="fr-FR" sz="2800" dirty="0"/>
          </a:p>
        </p:txBody>
      </p:sp>
      <p:sp>
        <p:nvSpPr>
          <p:cNvPr id="241" name="ZoneTexte 240"/>
          <p:cNvSpPr txBox="1"/>
          <p:nvPr/>
        </p:nvSpPr>
        <p:spPr>
          <a:xfrm rot="5400000">
            <a:off x="18166334" y="9649203"/>
            <a:ext cx="4689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Making</a:t>
            </a:r>
            <a:r>
              <a:rPr lang="fr-FR" sz="2800" dirty="0" smtClean="0"/>
              <a:t> use of </a:t>
            </a:r>
            <a:r>
              <a:rPr lang="fr-FR" sz="2800" dirty="0" err="1" smtClean="0"/>
              <a:t>polygon</a:t>
            </a:r>
            <a:r>
              <a:rPr lang="fr-FR" sz="2800" dirty="0" smtClean="0"/>
              <a:t> data</a:t>
            </a:r>
            <a:endParaRPr lang="fr-FR" sz="2800" dirty="0"/>
          </a:p>
        </p:txBody>
      </p:sp>
      <p:grpSp>
        <p:nvGrpSpPr>
          <p:cNvPr id="44" name="Groupe 43"/>
          <p:cNvGrpSpPr/>
          <p:nvPr/>
        </p:nvGrpSpPr>
        <p:grpSpPr>
          <a:xfrm>
            <a:off x="26265552" y="9070436"/>
            <a:ext cx="8040413" cy="4179236"/>
            <a:chOff x="26174112" y="9070436"/>
            <a:chExt cx="8040413" cy="4179236"/>
          </a:xfrm>
        </p:grpSpPr>
        <p:grpSp>
          <p:nvGrpSpPr>
            <p:cNvPr id="34" name="Groupe 33"/>
            <p:cNvGrpSpPr/>
            <p:nvPr/>
          </p:nvGrpSpPr>
          <p:grpSpPr>
            <a:xfrm>
              <a:off x="26174112" y="9070436"/>
              <a:ext cx="8040413" cy="4179236"/>
              <a:chOff x="26174112" y="9070436"/>
              <a:chExt cx="8040413" cy="4179236"/>
            </a:xfrm>
          </p:grpSpPr>
          <p:pic>
            <p:nvPicPr>
              <p:cNvPr id="3" name="Image 2"/>
              <p:cNvPicPr>
                <a:picLocks noChangeAspect="1"/>
              </p:cNvPicPr>
              <p:nvPr/>
            </p:nvPicPr>
            <p:blipFill rotWithShape="1"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17" t="17725" r="13447" b="23421"/>
              <a:stretch/>
            </p:blipFill>
            <p:spPr>
              <a:xfrm>
                <a:off x="26174112" y="9070436"/>
                <a:ext cx="8040413" cy="4179236"/>
              </a:xfrm>
              <a:prstGeom prst="rect">
                <a:avLst/>
              </a:prstGeom>
            </p:spPr>
          </p:pic>
          <p:sp>
            <p:nvSpPr>
              <p:cNvPr id="15" name="ZoneTexte 14"/>
              <p:cNvSpPr txBox="1"/>
              <p:nvPr/>
            </p:nvSpPr>
            <p:spPr>
              <a:xfrm>
                <a:off x="26355228" y="9393178"/>
                <a:ext cx="432048" cy="400110"/>
              </a:xfrm>
              <a:prstGeom prst="rect">
                <a:avLst/>
              </a:prstGeom>
              <a:solidFill>
                <a:schemeClr val="bg1">
                  <a:alpha val="54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FR" sz="2000" dirty="0" smtClean="0"/>
                  <a:t>a</a:t>
                </a:r>
                <a:endParaRPr lang="fr-FR" sz="2000" dirty="0"/>
              </a:p>
            </p:txBody>
          </p:sp>
          <p:sp>
            <p:nvSpPr>
              <p:cNvPr id="185" name="ZoneTexte 184"/>
              <p:cNvSpPr txBox="1"/>
              <p:nvPr/>
            </p:nvSpPr>
            <p:spPr>
              <a:xfrm>
                <a:off x="30220154" y="9393178"/>
                <a:ext cx="432048" cy="400110"/>
              </a:xfrm>
              <a:prstGeom prst="rect">
                <a:avLst/>
              </a:prstGeom>
              <a:solidFill>
                <a:schemeClr val="bg1">
                  <a:alpha val="54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FR" sz="2000" dirty="0" smtClean="0"/>
                  <a:t>b</a:t>
                </a:r>
                <a:endParaRPr lang="fr-FR" sz="2000" dirty="0"/>
              </a:p>
            </p:txBody>
          </p:sp>
        </p:grpSp>
        <p:sp>
          <p:nvSpPr>
            <p:cNvPr id="43" name="ZoneTexte 42"/>
            <p:cNvSpPr txBox="1"/>
            <p:nvPr/>
          </p:nvSpPr>
          <p:spPr>
            <a:xfrm>
              <a:off x="27489389" y="12176742"/>
              <a:ext cx="72008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rIns="0" rtlCol="0">
              <a:spAutoFit/>
            </a:bodyPr>
            <a:lstStyle/>
            <a:p>
              <a:r>
                <a:rPr lang="fr-FR" sz="1200" b="1" dirty="0" smtClean="0"/>
                <a:t>classes</a:t>
              </a:r>
              <a:endParaRPr lang="fr-FR" sz="1200" b="1" dirty="0"/>
            </a:p>
          </p:txBody>
        </p:sp>
      </p:grpSp>
      <p:grpSp>
        <p:nvGrpSpPr>
          <p:cNvPr id="45" name="Groupe 44"/>
          <p:cNvGrpSpPr/>
          <p:nvPr/>
        </p:nvGrpSpPr>
        <p:grpSpPr>
          <a:xfrm>
            <a:off x="34775437" y="6196143"/>
            <a:ext cx="7866874" cy="4515025"/>
            <a:chOff x="34683997" y="6725529"/>
            <a:chExt cx="7866874" cy="4515025"/>
          </a:xfrm>
        </p:grpSpPr>
        <p:grpSp>
          <p:nvGrpSpPr>
            <p:cNvPr id="35" name="Groupe 34"/>
            <p:cNvGrpSpPr/>
            <p:nvPr/>
          </p:nvGrpSpPr>
          <p:grpSpPr>
            <a:xfrm>
              <a:off x="34683997" y="6725529"/>
              <a:ext cx="7866874" cy="4515025"/>
              <a:chOff x="34683997" y="6725529"/>
              <a:chExt cx="7866874" cy="4515025"/>
            </a:xfrm>
          </p:grpSpPr>
          <p:pic>
            <p:nvPicPr>
              <p:cNvPr id="6" name="Image 5"/>
              <p:cNvPicPr>
                <a:picLocks noChangeAspect="1"/>
              </p:cNvPicPr>
              <p:nvPr/>
            </p:nvPicPr>
            <p:blipFill rotWithShape="1"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73" t="18988" r="13804" b="16282"/>
              <a:stretch/>
            </p:blipFill>
            <p:spPr>
              <a:xfrm>
                <a:off x="34683997" y="6725529"/>
                <a:ext cx="7866874" cy="4515025"/>
              </a:xfrm>
              <a:prstGeom prst="rect">
                <a:avLst/>
              </a:prstGeom>
            </p:spPr>
          </p:pic>
          <p:sp>
            <p:nvSpPr>
              <p:cNvPr id="184" name="ZoneTexte 183"/>
              <p:cNvSpPr txBox="1"/>
              <p:nvPr/>
            </p:nvSpPr>
            <p:spPr>
              <a:xfrm>
                <a:off x="34853051" y="6916603"/>
                <a:ext cx="432048" cy="400110"/>
              </a:xfrm>
              <a:prstGeom prst="rect">
                <a:avLst/>
              </a:prstGeom>
              <a:solidFill>
                <a:schemeClr val="bg1">
                  <a:alpha val="54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FR" sz="2000" dirty="0" smtClean="0"/>
                  <a:t>a</a:t>
                </a:r>
                <a:endParaRPr lang="fr-FR" sz="2000" dirty="0"/>
              </a:p>
            </p:txBody>
          </p:sp>
          <p:sp>
            <p:nvSpPr>
              <p:cNvPr id="186" name="ZoneTexte 185"/>
              <p:cNvSpPr txBox="1"/>
              <p:nvPr/>
            </p:nvSpPr>
            <p:spPr>
              <a:xfrm>
                <a:off x="38728563" y="6944906"/>
                <a:ext cx="432048" cy="400110"/>
              </a:xfrm>
              <a:prstGeom prst="rect">
                <a:avLst/>
              </a:prstGeom>
              <a:solidFill>
                <a:schemeClr val="bg1">
                  <a:alpha val="54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FR" sz="2000" dirty="0" smtClean="0"/>
                  <a:t>b</a:t>
                </a:r>
                <a:endParaRPr lang="fr-FR" sz="2000" dirty="0"/>
              </a:p>
            </p:txBody>
          </p:sp>
        </p:grpSp>
        <p:sp>
          <p:nvSpPr>
            <p:cNvPr id="245" name="ZoneTexte 244"/>
            <p:cNvSpPr txBox="1"/>
            <p:nvPr/>
          </p:nvSpPr>
          <p:spPr>
            <a:xfrm>
              <a:off x="35935889" y="9676969"/>
              <a:ext cx="72008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rIns="0" rtlCol="0">
              <a:spAutoFit/>
            </a:bodyPr>
            <a:lstStyle/>
            <a:p>
              <a:r>
                <a:rPr lang="fr-FR" sz="1200" b="1" dirty="0" smtClean="0"/>
                <a:t>classes</a:t>
              </a:r>
              <a:endParaRPr lang="fr-FR" sz="1200" b="1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1769101" y="10463066"/>
            <a:ext cx="329900" cy="2588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8" name="Arc 247"/>
          <p:cNvSpPr/>
          <p:nvPr/>
        </p:nvSpPr>
        <p:spPr>
          <a:xfrm rot="3085151">
            <a:off x="12099488" y="8498340"/>
            <a:ext cx="3545852" cy="4084004"/>
          </a:xfrm>
          <a:prstGeom prst="arc">
            <a:avLst>
              <a:gd name="adj1" fmla="val 16200000"/>
              <a:gd name="adj2" fmla="val 20750901"/>
            </a:avLst>
          </a:prstGeom>
          <a:ln w="76200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9" name="Arc 248"/>
          <p:cNvSpPr/>
          <p:nvPr/>
        </p:nvSpPr>
        <p:spPr>
          <a:xfrm rot="13541887">
            <a:off x="21001896" y="8210775"/>
            <a:ext cx="3545852" cy="4084004"/>
          </a:xfrm>
          <a:prstGeom prst="arc">
            <a:avLst>
              <a:gd name="adj1" fmla="val 16200000"/>
              <a:gd name="adj2" fmla="val 20823826"/>
            </a:avLst>
          </a:prstGeom>
          <a:ln w="76200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401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2774</TotalTime>
  <Words>1294</Words>
  <Application>Microsoft Office PowerPoint</Application>
  <PresentationFormat>Personnalisé</PresentationFormat>
  <Paragraphs>77</Paragraphs>
  <Slides>1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2" baseType="lpstr">
      <vt:lpstr>Thème Office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Maison</dc:creator>
  <cp:lastModifiedBy>Sebastien Lehmann</cp:lastModifiedBy>
  <cp:revision>95</cp:revision>
  <cp:lastPrinted>2013-03-28T11:42:57Z</cp:lastPrinted>
  <dcterms:created xsi:type="dcterms:W3CDTF">2013-02-20T09:06:48Z</dcterms:created>
  <dcterms:modified xsi:type="dcterms:W3CDTF">2013-03-29T13:54:38Z</dcterms:modified>
</cp:coreProperties>
</file>