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1" r:id="rId5"/>
    <p:sldId id="258" r:id="rId6"/>
    <p:sldId id="257" r:id="rId7"/>
    <p:sldId id="259" r:id="rId8"/>
    <p:sldId id="266" r:id="rId9"/>
    <p:sldId id="260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2E93-EFEA-8449-9C4B-5986A3FC7DEC}" type="datetimeFigureOut">
              <a:rPr lang="fr-FR" smtClean="0"/>
              <a:pPr/>
              <a:t>15/07/2015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AE42-1CEB-594A-8AE8-4BC65FCE3E7F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arpem.com/furgonetas/renault/master/master.htm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33052"/>
            <a:ext cx="7772400" cy="916891"/>
          </a:xfrm>
        </p:spPr>
        <p:txBody>
          <a:bodyPr>
            <a:normAutofit/>
          </a:bodyPr>
          <a:lstStyle/>
          <a:p>
            <a:r>
              <a:rPr lang="fr-FR" dirty="0" smtClean="0"/>
              <a:t>Nœud 4 - P</a:t>
            </a:r>
            <a:r>
              <a:rPr lang="en-GB" dirty="0" err="1" smtClean="0"/>
              <a:t>lateforme</a:t>
            </a:r>
            <a:r>
              <a:rPr lang="en-GB" dirty="0" smtClean="0"/>
              <a:t> M-POETE</a:t>
            </a:r>
            <a:endParaRPr lang="en-GB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9" y="70238"/>
            <a:ext cx="2603315" cy="11628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445"/>
            <a:ext cx="3229163" cy="13237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5553875"/>
            <a:ext cx="1940686" cy="127334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0" y="6488668"/>
            <a:ext cx="469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Comité de pilotage ANAEE-F </a:t>
            </a:r>
            <a:r>
              <a:rPr lang="fr-FR" sz="1600" dirty="0" smtClean="0"/>
              <a:t>– Rennes, 9 octobre 2013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1596737" y="2149942"/>
            <a:ext cx="5950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M</a:t>
            </a:r>
            <a:r>
              <a:rPr lang="en-GB" sz="2400" i="1" dirty="0"/>
              <a:t>obile </a:t>
            </a:r>
            <a:r>
              <a:rPr lang="en-GB" sz="2400" i="1" dirty="0" smtClean="0"/>
              <a:t>-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</a:t>
            </a:r>
            <a:r>
              <a:rPr lang="en-GB" sz="2400" i="1" dirty="0" err="1" smtClean="0"/>
              <a:t>lateform</a:t>
            </a:r>
            <a:r>
              <a:rPr lang="en-GB" sz="2400" i="1" dirty="0" smtClean="0"/>
              <a:t> </a:t>
            </a:r>
            <a:r>
              <a:rPr lang="en-GB" sz="2400" i="1" dirty="0"/>
              <a:t>for the </a:t>
            </a:r>
            <a:r>
              <a:rPr lang="en-GB" sz="2400" b="1" i="1" dirty="0" smtClean="0">
                <a:solidFill>
                  <a:srgbClr val="FF0000"/>
                </a:solidFill>
              </a:rPr>
              <a:t>O</a:t>
            </a:r>
            <a:r>
              <a:rPr lang="en-GB" sz="2400" i="1" dirty="0" smtClean="0"/>
              <a:t>bservation </a:t>
            </a:r>
            <a:r>
              <a:rPr lang="en-GB" sz="2400" i="1" dirty="0"/>
              <a:t>and the </a:t>
            </a:r>
            <a:r>
              <a:rPr lang="en-GB" sz="2400" b="1" i="1" dirty="0">
                <a:solidFill>
                  <a:srgbClr val="FF0000"/>
                </a:solidFill>
              </a:rPr>
              <a:t>E</a:t>
            </a:r>
            <a:r>
              <a:rPr lang="en-GB" sz="2400" i="1" dirty="0"/>
              <a:t>xperimentation </a:t>
            </a:r>
            <a:r>
              <a:rPr lang="en-GB" sz="2400" i="1" dirty="0" smtClean="0"/>
              <a:t>in </a:t>
            </a:r>
            <a:r>
              <a:rPr lang="en-GB" sz="2400" b="1" i="1" dirty="0" smtClean="0">
                <a:solidFill>
                  <a:srgbClr val="FF0000"/>
                </a:solidFill>
              </a:rPr>
              <a:t>T</a:t>
            </a:r>
            <a:r>
              <a:rPr lang="en-GB" sz="2400" i="1" dirty="0" smtClean="0"/>
              <a:t>errestrial </a:t>
            </a:r>
            <a:r>
              <a:rPr lang="en-GB" sz="2400" b="1" i="1" dirty="0" smtClean="0">
                <a:solidFill>
                  <a:srgbClr val="FF0000"/>
                </a:solidFill>
              </a:rPr>
              <a:t>E</a:t>
            </a:r>
            <a:r>
              <a:rPr lang="en-GB" sz="2400" i="1" dirty="0" smtClean="0"/>
              <a:t>cosystems</a:t>
            </a:r>
            <a:endParaRPr lang="fr-FR" sz="24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584035" y="3268182"/>
            <a:ext cx="5975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Scientifiques : Bernd Zeller, Laurent Saint-André, Arnaud </a:t>
            </a:r>
            <a:r>
              <a:rPr lang="fr-FR" sz="1600" dirty="0" err="1" smtClean="0"/>
              <a:t>Legout</a:t>
            </a:r>
            <a:endParaRPr lang="fr-FR" sz="1600" dirty="0" smtClean="0"/>
          </a:p>
          <a:p>
            <a:pPr algn="ctr"/>
            <a:r>
              <a:rPr lang="fr-FR" sz="1600" dirty="0" smtClean="0"/>
              <a:t>TR/AI: Cyril  (CDD), Séverine Bienaimé, Jérôme </a:t>
            </a:r>
            <a:r>
              <a:rPr lang="fr-FR" sz="1600" dirty="0" err="1" smtClean="0"/>
              <a:t>Demaison</a:t>
            </a:r>
            <a:r>
              <a:rPr lang="fr-FR" sz="1600" dirty="0" smtClean="0"/>
              <a:t>, Serge Didier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34859" y="4918763"/>
            <a:ext cx="5914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Avancement à  8 mois (depuis la date de réception des financements)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85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835" y="1066802"/>
            <a:ext cx="9033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ANR REACTIFF2 (</a:t>
            </a:r>
            <a:r>
              <a:rPr lang="fr-FR" dirty="0" smtClean="0"/>
              <a:t>projet RESPIRE, porteur SAINT-ANDRE et projet REGENERATION, porteur VIVANCOS) – Prélèvement de sol, litière – tests kit </a:t>
            </a:r>
            <a:r>
              <a:rPr lang="fr-FR" dirty="0" err="1" smtClean="0"/>
              <a:t>microbio</a:t>
            </a:r>
            <a:r>
              <a:rPr lang="fr-FR" dirty="0" smtClean="0"/>
              <a:t> et NIRS in situ.</a:t>
            </a:r>
          </a:p>
          <a:p>
            <a:r>
              <a:rPr lang="fr-FR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834" y="2205795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CPER Lorraine </a:t>
            </a:r>
            <a:r>
              <a:rPr lang="fr-FR" dirty="0" smtClean="0"/>
              <a:t>(acquisition de matériel)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33599" y="81100"/>
            <a:ext cx="303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Projets déposés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0" y="2741673"/>
            <a:ext cx="8659090" cy="14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4799" y="264973"/>
            <a:ext cx="865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Planning prévu lors du dépôt du projet (</a:t>
            </a:r>
            <a:r>
              <a:rPr lang="fr-FR" b="1" dirty="0" smtClean="0">
                <a:solidFill>
                  <a:srgbClr val="00B050"/>
                </a:solidFill>
              </a:rPr>
              <a:t>vert = réalisé</a:t>
            </a:r>
            <a:r>
              <a:rPr lang="fr-FR" dirty="0" smtClean="0"/>
              <a:t>; </a:t>
            </a:r>
            <a:r>
              <a:rPr lang="fr-FR" b="1" dirty="0" smtClean="0">
                <a:solidFill>
                  <a:srgbClr val="FFC000"/>
                </a:solidFill>
              </a:rPr>
              <a:t>orange = en cours</a:t>
            </a:r>
            <a:r>
              <a:rPr lang="fr-FR" dirty="0" smtClean="0"/>
              <a:t>; noir = pas encore réalisé)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26272"/>
              </p:ext>
            </p:extLst>
          </p:nvPr>
        </p:nvGraphicFramePr>
        <p:xfrm>
          <a:off x="304799" y="1066796"/>
          <a:ext cx="8340437" cy="549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620"/>
                <a:gridCol w="7188817"/>
              </a:tblGrid>
              <a:tr h="3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Trimestriel puis</a:t>
                      </a:r>
                      <a:r>
                        <a:rPr lang="fr-FR" sz="1600" baseline="0" dirty="0" smtClean="0">
                          <a:effectLst/>
                        </a:rPr>
                        <a:t> annuel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Réunion de travail avec le comité d’utilisateurs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 (T1 à T3)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Achat </a:t>
                      </a:r>
                      <a:r>
                        <a:rPr lang="fr-FR" sz="1600" b="1" dirty="0">
                          <a:solidFill>
                            <a:srgbClr val="00B050"/>
                          </a:solidFill>
                          <a:effectLst/>
                        </a:rPr>
                        <a:t>de la camionnette et du véhicule tout terrain, remorque du véhicule tout terrain </a:t>
                      </a:r>
                      <a:r>
                        <a:rPr lang="fr-FR" sz="1600" dirty="0">
                          <a:effectLst/>
                        </a:rPr>
                        <a:t>et </a:t>
                      </a:r>
                      <a:r>
                        <a:rPr lang="fr-FR" sz="1600" b="1" dirty="0" err="1">
                          <a:solidFill>
                            <a:srgbClr val="FFC000"/>
                          </a:solidFill>
                          <a:effectLst/>
                        </a:rPr>
                        <a:t>trailer</a:t>
                      </a:r>
                      <a:r>
                        <a:rPr lang="fr-FR" sz="1600" b="1" dirty="0">
                          <a:solidFill>
                            <a:srgbClr val="FFC000"/>
                          </a:solidFill>
                          <a:effectLst/>
                        </a:rPr>
                        <a:t> « microbiologie »</a:t>
                      </a:r>
                      <a:endParaRPr lang="fr-FR" sz="2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(T2) – (T3)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8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C000"/>
                          </a:solidFill>
                          <a:effectLst/>
                        </a:rPr>
                        <a:t>Aménagement de la camionnette </a:t>
                      </a:r>
                      <a:r>
                        <a:rPr lang="fr-FR" sz="1600" dirty="0">
                          <a:effectLst/>
                        </a:rPr>
                        <a:t>et de </a:t>
                      </a:r>
                      <a:r>
                        <a:rPr lang="fr-FR" sz="1600" dirty="0" err="1">
                          <a:effectLst/>
                        </a:rPr>
                        <a:t>trailer</a:t>
                      </a:r>
                      <a:r>
                        <a:rPr lang="fr-FR" sz="1600" dirty="0">
                          <a:effectLst/>
                        </a:rPr>
                        <a:t> « </a:t>
                      </a:r>
                      <a:r>
                        <a:rPr lang="fr-FR" sz="1600" dirty="0" smtClean="0">
                          <a:effectLst/>
                        </a:rPr>
                        <a:t>microbiologie »</a:t>
                      </a:r>
                    </a:p>
                    <a:p>
                      <a:pPr indent="2489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(T2)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Missions Tests camionnette sur les sites SOERE et </a:t>
                      </a:r>
                      <a:r>
                        <a:rPr lang="fr-FR" sz="1600" b="1" dirty="0">
                          <a:solidFill>
                            <a:srgbClr val="00B050"/>
                          </a:solidFill>
                          <a:effectLst/>
                        </a:rPr>
                        <a:t>lors de la mise en place du réseau « Manipulation de la matière Organique »</a:t>
                      </a:r>
                      <a:endParaRPr lang="fr-FR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(T3)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C000"/>
                          </a:solidFill>
                          <a:effectLst/>
                        </a:rPr>
                        <a:t>Achat équipement pour la préparation des échantillons pédologiques </a:t>
                      </a:r>
                      <a:r>
                        <a:rPr lang="fr-FR" sz="1600" dirty="0">
                          <a:effectLst/>
                        </a:rPr>
                        <a:t>et microbiologiques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(T4)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Achat d’équipement pour la préservation et/ou l’analyse des échantillons labiles (hotspots and hot moments approach)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(T5)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Missions Tests camionnette et trailer microbiologie sur les sites SOERE et lors de la mise en place du réseau « Manipulation de la matière Organique »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(T5-T6)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C000"/>
                          </a:solidFill>
                          <a:effectLst/>
                        </a:rPr>
                        <a:t>Achat d’équipement pour la caractérisation de la structure végétale</a:t>
                      </a:r>
                      <a:endParaRPr lang="fr-FR" sz="24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(T7-T8)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Missions Tests camionnette Lidar sur les sites SOERE et lors du projet STEM-LEAF (si accepté)»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(T7-T9)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Achat trailer flux instantané et aménagement 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(T10-T12)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Achat d’analyseur </a:t>
                      </a:r>
                      <a:r>
                        <a:rPr lang="fr-FR" sz="1600" baseline="30000" dirty="0">
                          <a:effectLst/>
                        </a:rPr>
                        <a:t>18</a:t>
                      </a:r>
                      <a:r>
                        <a:rPr lang="fr-FR" sz="1600" dirty="0">
                          <a:effectLst/>
                        </a:rPr>
                        <a:t>O et </a:t>
                      </a:r>
                      <a:r>
                        <a:rPr lang="fr-FR" sz="1600" baseline="30000" dirty="0">
                          <a:effectLst/>
                        </a:rPr>
                        <a:t>2</a:t>
                      </a:r>
                      <a:r>
                        <a:rPr lang="fr-FR" sz="1600" dirty="0">
                          <a:effectLst/>
                        </a:rPr>
                        <a:t>H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7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304799" y="264973"/>
            <a:ext cx="865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Achats réalisés, effets leviers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98763" y="2867883"/>
            <a:ext cx="846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Général</a:t>
            </a:r>
            <a:r>
              <a:rPr lang="fr-FR" dirty="0" smtClean="0"/>
              <a:t> = Master, Quad, Remorque Microbiologie et remorque quad (39425 euros), aménagement en cours (5142 euros), groupe électrogène (1115 euros), station météo automatique (4300 euros)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8763" y="3823873"/>
            <a:ext cx="8285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Dendrométrie</a:t>
            </a:r>
            <a:r>
              <a:rPr lang="fr-FR" dirty="0" smtClean="0"/>
              <a:t> = GPS </a:t>
            </a:r>
            <a:r>
              <a:rPr lang="fr-FR" dirty="0" err="1" smtClean="0"/>
              <a:t>Trimble</a:t>
            </a:r>
            <a:r>
              <a:rPr lang="fr-FR" dirty="0" smtClean="0"/>
              <a:t> de précision, GPS </a:t>
            </a:r>
            <a:r>
              <a:rPr lang="fr-FR" dirty="0" err="1" smtClean="0"/>
              <a:t>Garmin</a:t>
            </a:r>
            <a:r>
              <a:rPr lang="fr-FR" dirty="0" smtClean="0"/>
              <a:t> de Prospection (6917 euros), dendromètres (RD1000 et LT Pulse 2285 euros), Boussoles, clinomètres, compas forestiers, rubans acier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8763" y="4849138"/>
            <a:ext cx="8285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Prélèvements sol </a:t>
            </a:r>
            <a:r>
              <a:rPr lang="fr-FR" dirty="0" smtClean="0"/>
              <a:t>= kit humidité (sondes </a:t>
            </a:r>
            <a:r>
              <a:rPr lang="fr-FR" dirty="0" err="1"/>
              <a:t>D</a:t>
            </a:r>
            <a:r>
              <a:rPr lang="fr-FR" dirty="0" err="1" smtClean="0"/>
              <a:t>écagon</a:t>
            </a:r>
            <a:r>
              <a:rPr lang="fr-FR" dirty="0" smtClean="0"/>
              <a:t>) et bougies poreuses + pompe à vide et centrale d’acquisition (5352 euros), set tarières sol et racines fines (2338 euros), jeux de tamis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8763" y="5883409"/>
            <a:ext cx="828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Prélèvement végétation </a:t>
            </a:r>
            <a:r>
              <a:rPr lang="fr-FR" dirty="0" smtClean="0"/>
              <a:t>= Broyeur électrique branches, litières (525 euros)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98763" y="6354247"/>
            <a:ext cx="828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Conservation</a:t>
            </a:r>
            <a:r>
              <a:rPr lang="fr-FR" dirty="0" smtClean="0"/>
              <a:t> = frigo et congélateur de base (600 euros)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8" y="634305"/>
            <a:ext cx="8637652" cy="176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IMG_80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801" y="508493"/>
            <a:ext cx="4064000" cy="3048000"/>
          </a:xfrm>
          <a:prstGeom prst="rect">
            <a:avLst/>
          </a:prstGeom>
        </p:spPr>
      </p:pic>
      <p:pic>
        <p:nvPicPr>
          <p:cNvPr id="12" name="Image 11" descr="IMG_806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1" y="508493"/>
            <a:ext cx="4064000" cy="304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8695">
            <a:off x="6828749" y="2106220"/>
            <a:ext cx="303229" cy="135442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Renault Master Segurida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62" y="3681185"/>
            <a:ext cx="3681278" cy="30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221" y="4366082"/>
            <a:ext cx="610249" cy="3156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54800" y="3653475"/>
            <a:ext cx="4064000" cy="30480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261" y="4704730"/>
            <a:ext cx="1122503" cy="50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305" y="232266"/>
            <a:ext cx="4253950" cy="299693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56235" y="108852"/>
            <a:ext cx="401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aménagement rangement et paillasse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3" y="956298"/>
            <a:ext cx="2135713" cy="35313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90" y="150417"/>
            <a:ext cx="2155670" cy="3735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59651" y="4084187"/>
            <a:ext cx="4635960" cy="2441141"/>
          </a:xfrm>
          <a:prstGeom prst="rect">
            <a:avLst/>
          </a:prstGeom>
          <a:solidFill>
            <a:schemeClr val="bg1">
              <a:lumMod val="50000"/>
              <a:alpha val="1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59651" y="4084188"/>
            <a:ext cx="4149079" cy="2441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9718" y="4084188"/>
            <a:ext cx="740906" cy="124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861177" y="6373316"/>
            <a:ext cx="740906" cy="1335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92436" y="4084188"/>
            <a:ext cx="816294" cy="2056791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64426" y="4108469"/>
            <a:ext cx="2857783" cy="758312"/>
          </a:xfrm>
          <a:prstGeom prst="rect">
            <a:avLst/>
          </a:prstGeom>
          <a:blipFill dpi="0" rotWithShape="1">
            <a:blip r:embed="rId6">
              <a:alphaModFix amt="3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2538154" y="3310948"/>
            <a:ext cx="299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Rangement et </a:t>
            </a:r>
          </a:p>
          <a:p>
            <a:r>
              <a:rPr lang="fr-FR" dirty="0" smtClean="0"/>
              <a:t>Paillasse (</a:t>
            </a:r>
            <a:r>
              <a:rPr lang="fr-FR" dirty="0" err="1" smtClean="0"/>
              <a:t>Würth</a:t>
            </a:r>
            <a:r>
              <a:rPr lang="fr-FR" dirty="0" smtClean="0"/>
              <a:t> </a:t>
            </a:r>
            <a:r>
              <a:rPr lang="fr-FR" dirty="0" err="1" smtClean="0"/>
              <a:t>Orsy</a:t>
            </a:r>
            <a:r>
              <a:rPr lang="fr-FR" dirty="0" smtClean="0"/>
              <a:t> Mobile)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802266" y="3959463"/>
            <a:ext cx="165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Paillasse pliable</a:t>
            </a:r>
            <a:br>
              <a:rPr lang="fr-FR" smtClean="0"/>
            </a:br>
            <a:r>
              <a:rPr lang="fr-FR" smtClean="0"/>
              <a:t> (fait par BEF)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251817" y="5197211"/>
            <a:ext cx="1455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Rangement “Haut” </a:t>
            </a:r>
            <a:br>
              <a:rPr lang="fr-FR" dirty="0" smtClean="0"/>
            </a:br>
            <a:r>
              <a:rPr lang="fr-FR" dirty="0" smtClean="0"/>
              <a:t>(fait par BEF)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741831" y="4412315"/>
            <a:ext cx="1036520" cy="80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034190" y="3885489"/>
            <a:ext cx="1363" cy="602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438828" y="5564316"/>
            <a:ext cx="784964" cy="54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05000" cy="85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86" y="1209711"/>
            <a:ext cx="2219400" cy="1479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38" y="710539"/>
            <a:ext cx="2439712" cy="1695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726" y="2909546"/>
            <a:ext cx="2070357" cy="1746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971" y="858711"/>
            <a:ext cx="1763478" cy="3661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05000" y="79704"/>
            <a:ext cx="367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Rangements pour les différents “kits”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583" y="4655546"/>
            <a:ext cx="2218500" cy="17748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57198" y="4398611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465 </a:t>
            </a:r>
            <a:r>
              <a:rPr lang="en-GB" sz="1400" dirty="0" err="1" smtClean="0"/>
              <a:t>x</a:t>
            </a:r>
            <a:r>
              <a:rPr lang="en-GB" sz="1400" dirty="0" smtClean="0"/>
              <a:t> 325 </a:t>
            </a:r>
            <a:r>
              <a:rPr lang="en-GB" sz="1400" dirty="0" err="1" smtClean="0"/>
              <a:t>x</a:t>
            </a:r>
            <a:r>
              <a:rPr lang="en-GB" sz="1400" dirty="0" smtClean="0"/>
              <a:t> 112* mm</a:t>
            </a:r>
            <a:endParaRPr lang="en-GB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57198" y="3597880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592 </a:t>
            </a:r>
            <a:r>
              <a:rPr lang="en-GB" sz="1400" dirty="0" err="1" smtClean="0"/>
              <a:t>x</a:t>
            </a:r>
            <a:r>
              <a:rPr lang="en-GB" sz="1400" dirty="0" smtClean="0"/>
              <a:t> 390x 400*  mm</a:t>
            </a:r>
            <a:endParaRPr lang="en-GB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723329" y="4738740"/>
            <a:ext cx="166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3 hauteur possible</a:t>
            </a:r>
            <a:endParaRPr lang="en-GB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457198" y="3967212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7</a:t>
            </a:r>
            <a:r>
              <a:rPr lang="en-GB" sz="1400" dirty="0" smtClean="0"/>
              <a:t>92 </a:t>
            </a:r>
            <a:r>
              <a:rPr lang="en-GB" sz="1400" dirty="0" err="1" smtClean="0"/>
              <a:t>x</a:t>
            </a:r>
            <a:r>
              <a:rPr lang="en-GB" sz="1400" dirty="0" smtClean="0"/>
              <a:t> 390 </a:t>
            </a:r>
            <a:r>
              <a:rPr lang="en-GB" sz="1400" dirty="0" err="1" smtClean="0"/>
              <a:t>x</a:t>
            </a:r>
            <a:r>
              <a:rPr lang="en-GB" sz="1400" dirty="0" smtClean="0"/>
              <a:t> 203* mm</a:t>
            </a:r>
            <a:endParaRPr lang="en-GB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05000" cy="850900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7734710" y="4162773"/>
            <a:ext cx="0" cy="714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589195" y="4901372"/>
            <a:ext cx="2291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Transport des instruments (modulaire, facilement fixé à la paroi du master ou de la remorque)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877466" y="4106585"/>
            <a:ext cx="546040" cy="29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729" y="2881289"/>
            <a:ext cx="2291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Boites de rangement des différents instruments, contrôle facile, rigides, empilables et emboitables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338122" y="2819064"/>
            <a:ext cx="205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 games de </a:t>
            </a:r>
            <a:r>
              <a:rPr lang="en-GB" sz="1400" dirty="0" err="1" smtClean="0"/>
              <a:t>profondeur</a:t>
            </a:r>
            <a:r>
              <a:rPr lang="en-GB" sz="1400" dirty="0" smtClean="0"/>
              <a:t> et de </a:t>
            </a:r>
            <a:r>
              <a:rPr lang="en-GB" sz="1400" dirty="0" err="1" smtClean="0"/>
              <a:t>largeur</a:t>
            </a:r>
            <a:endParaRPr lang="en-GB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5162806" y="640245"/>
            <a:ext cx="480554" cy="272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836034" y="58954"/>
            <a:ext cx="320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 de travail supplémentaire en déploiement sur le terrain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cathlon.fr/media/824/8248949/big_800PX_mediacom_57916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59" y="3100785"/>
            <a:ext cx="4693516" cy="4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867892" y="0"/>
            <a:ext cx="5915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Rémorque</a:t>
            </a:r>
            <a:r>
              <a:rPr lang="fr-FR" dirty="0" smtClean="0"/>
              <a:t> </a:t>
            </a:r>
            <a:r>
              <a:rPr lang="fr-FR" dirty="0" err="1" smtClean="0"/>
              <a:t>multi-fonctionelle</a:t>
            </a:r>
            <a:r>
              <a:rPr lang="fr-FR" dirty="0" smtClean="0"/>
              <a:t> (transport, labo de terrain pour le conditionnement des échantillons sols, végétaux)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multifonctionnelle et facile à nettoyer!!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79" y="2408635"/>
            <a:ext cx="2463800" cy="3289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79" y="1398130"/>
            <a:ext cx="3289300" cy="2463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479" y="2148285"/>
            <a:ext cx="3175000" cy="1905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95" y="1927958"/>
            <a:ext cx="1499104" cy="66960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05000" cy="850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97928" y="4520299"/>
            <a:ext cx="232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Tente pour les travaux « sales » de découpe et de conditionnement des échantillons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0582" y="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Station météo démontable</a:t>
            </a:r>
            <a:br>
              <a:rPr lang="fr-FR" dirty="0" smtClean="0"/>
            </a:br>
            <a:r>
              <a:rPr lang="fr-FR" dirty="0" smtClean="0"/>
              <a:t>multifonctionnelle </a:t>
            </a:r>
            <a:r>
              <a:rPr lang="en-US" dirty="0"/>
              <a:t>WS-GP1 Compact Automatic Weather Station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850900"/>
          </a:xfrm>
          <a:prstGeom prst="rect">
            <a:avLst/>
          </a:prstGeom>
        </p:spPr>
      </p:pic>
      <p:pic>
        <p:nvPicPr>
          <p:cNvPr id="10" name="Picture 4" descr="WS-GP1 automatic weather station - fast set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646331"/>
            <a:ext cx="57150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S-GP1 automatic weather 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2500490" cy="26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702" y="1970265"/>
            <a:ext cx="3109480" cy="30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507182" y="2410691"/>
            <a:ext cx="352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Kit prélèvement pédologique et racines fines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175664" y="3311447"/>
            <a:ext cx="226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Kit dendrométrie, GPS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8017" y="4045843"/>
            <a:ext cx="2920510" cy="21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85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835" y="1413177"/>
            <a:ext cx="903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Premier déploiement dans le cadre de la thèse D’</a:t>
            </a:r>
            <a:r>
              <a:rPr lang="fr-FR" b="1" dirty="0" err="1" smtClean="0"/>
              <a:t>Emila</a:t>
            </a:r>
            <a:r>
              <a:rPr lang="fr-FR" b="1" dirty="0" smtClean="0"/>
              <a:t> </a:t>
            </a:r>
            <a:r>
              <a:rPr lang="fr-FR" b="1" dirty="0" err="1" smtClean="0"/>
              <a:t>Akroume</a:t>
            </a:r>
            <a:r>
              <a:rPr lang="fr-FR" b="1" dirty="0" smtClean="0"/>
              <a:t> (réseau MOS)</a:t>
            </a:r>
          </a:p>
          <a:p>
            <a:r>
              <a:rPr lang="fr-FR" dirty="0"/>
              <a:t>	</a:t>
            </a:r>
            <a:r>
              <a:rPr lang="fr-FR" dirty="0" smtClean="0"/>
              <a:t>Décembre-Février: Master, Quad, prélèvement litières et sols, kit </a:t>
            </a:r>
            <a:r>
              <a:rPr lang="fr-FR" dirty="0" err="1" smtClean="0"/>
              <a:t>dendro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Ouverture progressive en 2014 à d’autres unités d’ANAEE-S pour des campagnes simples</a:t>
            </a:r>
          </a:p>
          <a:p>
            <a:r>
              <a:rPr lang="fr-FR" dirty="0" smtClean="0"/>
              <a:t>	(mise en place d’un système de réservation, retour d’expériences)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0835" y="3563552"/>
            <a:ext cx="86590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Achat équipement pour la préparation des échantillons pédologiques et microbiologiques</a:t>
            </a:r>
            <a:r>
              <a:rPr lang="fr-FR" dirty="0"/>
              <a:t>	</a:t>
            </a:r>
            <a:r>
              <a:rPr lang="fr-FR" dirty="0" smtClean="0"/>
              <a:t>		Agitateur rotatif, Petit matériel divers, Balance(s), Kit pédologique, </a:t>
            </a:r>
          </a:p>
          <a:p>
            <a:pPr lvl="3"/>
            <a:r>
              <a:rPr lang="fr-FR" b="1" dirty="0" smtClean="0">
                <a:solidFill>
                  <a:srgbClr val="FF0000"/>
                </a:solidFill>
              </a:rPr>
              <a:t>Kit microbiologique</a:t>
            </a:r>
            <a:r>
              <a:rPr lang="fr-FR" dirty="0" smtClean="0"/>
              <a:t>, </a:t>
            </a:r>
            <a:r>
              <a:rPr lang="fr-FR" dirty="0" err="1" smtClean="0"/>
              <a:t>Cryosystème</a:t>
            </a:r>
            <a:endParaRPr lang="fr-FR" dirty="0" smtClean="0"/>
          </a:p>
          <a:p>
            <a:pPr lvl="3"/>
            <a:endParaRPr lang="fr-FR" dirty="0" smtClean="0"/>
          </a:p>
          <a:p>
            <a:r>
              <a:rPr lang="fr-FR" b="1" dirty="0" smtClean="0"/>
              <a:t>Achat d’équipement pour la préservation et/ou l’analyse des échantillons labiles (</a:t>
            </a:r>
            <a:r>
              <a:rPr lang="fr-FR" b="1" dirty="0" err="1" smtClean="0"/>
              <a:t>hotspots</a:t>
            </a:r>
            <a:r>
              <a:rPr lang="fr-FR" b="1" dirty="0" smtClean="0"/>
              <a:t> and hot moments </a:t>
            </a:r>
            <a:r>
              <a:rPr lang="fr-FR" b="1" dirty="0" err="1" smtClean="0"/>
              <a:t>approach</a:t>
            </a:r>
            <a:r>
              <a:rPr lang="fr-FR" b="1" dirty="0" smtClean="0"/>
              <a:t>)</a:t>
            </a:r>
            <a:r>
              <a:rPr lang="fr-FR" dirty="0" smtClean="0"/>
              <a:t>	</a:t>
            </a:r>
          </a:p>
          <a:p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err="1" smtClean="0"/>
              <a:t>Near</a:t>
            </a:r>
            <a:r>
              <a:rPr lang="fr-FR" dirty="0" smtClean="0"/>
              <a:t> and </a:t>
            </a:r>
            <a:r>
              <a:rPr lang="fr-FR" dirty="0" err="1" smtClean="0"/>
              <a:t>mid</a:t>
            </a:r>
            <a:r>
              <a:rPr lang="fr-FR" dirty="0" smtClean="0"/>
              <a:t> </a:t>
            </a:r>
            <a:r>
              <a:rPr lang="fr-FR" dirty="0" err="1" smtClean="0"/>
              <a:t>infrared</a:t>
            </a:r>
            <a:r>
              <a:rPr lang="fr-FR" dirty="0" smtClean="0"/>
              <a:t> </a:t>
            </a:r>
            <a:r>
              <a:rPr lang="fr-FR" dirty="0" err="1" smtClean="0"/>
              <a:t>spectrometer</a:t>
            </a:r>
            <a:r>
              <a:rPr lang="fr-FR" dirty="0" smtClean="0"/>
              <a:t> NIRS-MIRS (</a:t>
            </a:r>
            <a:r>
              <a:rPr lang="fr-FR" dirty="0"/>
              <a:t>prospection en cours, visite </a:t>
            </a:r>
            <a:r>
              <a:rPr lang="fr-FR" dirty="0" smtClean="0"/>
              <a:t>			de </a:t>
            </a:r>
            <a:r>
              <a:rPr lang="fr-FR" dirty="0"/>
              <a:t>Bushi, ASD déjà faite, </a:t>
            </a:r>
            <a:r>
              <a:rPr lang="fr-FR" dirty="0" err="1"/>
              <a:t>Bruker</a:t>
            </a:r>
            <a:r>
              <a:rPr lang="fr-FR" dirty="0"/>
              <a:t> le 17/10</a:t>
            </a:r>
            <a:r>
              <a:rPr lang="fr-FR" dirty="0" smtClean="0"/>
              <a:t>)</a:t>
            </a:r>
          </a:p>
          <a:p>
            <a:r>
              <a:rPr lang="fr-FR" dirty="0" smtClean="0"/>
              <a:t>			</a:t>
            </a:r>
            <a:r>
              <a:rPr lang="fr-FR" b="1" dirty="0" smtClean="0">
                <a:solidFill>
                  <a:srgbClr val="FF0000"/>
                </a:solidFill>
              </a:rPr>
              <a:t>Lyophilisateur + pompe à vide + filtres (camping)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0834" y="953237"/>
            <a:ext cx="90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Poursuite de l’aménagement basique des véhicules </a:t>
            </a:r>
            <a:r>
              <a:rPr lang="fr-FR" dirty="0" smtClean="0"/>
              <a:t>(Octobre-Novembre)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38539" y="2732280"/>
            <a:ext cx="865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Première réunion du comité de pilotage de la M-POETE </a:t>
            </a:r>
            <a:r>
              <a:rPr lang="fr-FR" dirty="0" smtClean="0"/>
              <a:t>(Février)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612</Words>
  <Application>Microsoft Office PowerPoint</Application>
  <PresentationFormat>Affichage à l'écran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Thème Office</vt:lpstr>
      <vt:lpstr>Nœud 4 - Plateforme M-POETE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INRA-BEF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Aménagement Master M-Poete</dc:title>
  <dc:creator>bernd zeller</dc:creator>
  <cp:lastModifiedBy>laurent saint-andre</cp:lastModifiedBy>
  <cp:revision>44</cp:revision>
  <dcterms:created xsi:type="dcterms:W3CDTF">2013-10-03T12:06:27Z</dcterms:created>
  <dcterms:modified xsi:type="dcterms:W3CDTF">2015-07-15T07:59:36Z</dcterms:modified>
</cp:coreProperties>
</file>