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8" r:id="rId8"/>
    <p:sldId id="267" r:id="rId9"/>
    <p:sldId id="261" r:id="rId10"/>
    <p:sldId id="271" r:id="rId11"/>
    <p:sldId id="270" r:id="rId12"/>
    <p:sldId id="262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7BD6-E17C-49AC-8732-1B6BEC98A087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53AE6-4F1B-4094-BD34-9C54A1BA280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66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6600"/>
                </a:solidFill>
                <a:latin typeface="Myriad Pro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61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89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13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>
            <a:lvl1pPr>
              <a:defRPr b="0" i="1">
                <a:solidFill>
                  <a:srgbClr val="006600"/>
                </a:solidFill>
                <a:latin typeface="Myriad Pro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  <a:latin typeface="Myriad Pro" pitchFamily="34" charset="0"/>
              </a:defRPr>
            </a:lvl1pPr>
            <a:lvl2pPr>
              <a:defRPr>
                <a:solidFill>
                  <a:srgbClr val="008000"/>
                </a:solidFill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82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25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39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6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89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54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88DE-EA1B-4C2A-ABB1-3F34A0B51630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C15B-2C6C-447E-8BD1-0420A17035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2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099" y="1643050"/>
            <a:ext cx="9109901" cy="1857387"/>
          </a:xfrm>
        </p:spPr>
        <p:txBody>
          <a:bodyPr>
            <a:normAutofit fontScale="90000"/>
          </a:bodyPr>
          <a:lstStyle/>
          <a:p>
            <a:r>
              <a:rPr lang="fr-FR" smtClean="0"/>
              <a:t>Les vitamines C et les folates dans les légumes traités thermiquement, revenir sur les idées reçues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70000" lnSpcReduction="20000"/>
          </a:bodyPr>
          <a:lstStyle/>
          <a:p>
            <a:r>
              <a:rPr lang="fr-FR" smtClean="0">
                <a:solidFill>
                  <a:srgbClr val="008000"/>
                </a:solidFill>
                <a:latin typeface="Myriad Pro" pitchFamily="34" charset="0"/>
              </a:rPr>
              <a:t>Catherine M.G.C. Renard, </a:t>
            </a:r>
          </a:p>
          <a:p>
            <a:r>
              <a:rPr lang="fr-FR" smtClean="0">
                <a:solidFill>
                  <a:srgbClr val="008000"/>
                </a:solidFill>
                <a:latin typeface="Myriad Pro" pitchFamily="34" charset="0"/>
              </a:rPr>
              <a:t>N. Delchier, D. Aoudé-Werner, J. Le Grandois, S. Gervais &amp; S. Georgé</a:t>
            </a:r>
          </a:p>
          <a:p>
            <a:endParaRPr lang="fr-FR" smtClean="0">
              <a:solidFill>
                <a:srgbClr val="008000"/>
              </a:solidFill>
              <a:latin typeface="Myriad Pro" pitchFamily="34" charset="0"/>
            </a:endParaRPr>
          </a:p>
          <a:p>
            <a:r>
              <a:rPr lang="fr-FR" sz="3400" smtClean="0">
                <a:solidFill>
                  <a:srgbClr val="008000"/>
                </a:solidFill>
                <a:latin typeface="Myriad Pro" pitchFamily="34" charset="0"/>
              </a:rPr>
              <a:t>Séminaire RIBENUT, 14 novembre 2013</a:t>
            </a:r>
            <a:endParaRPr lang="fr-FR" sz="3400" dirty="0">
              <a:solidFill>
                <a:srgbClr val="008000"/>
              </a:solidFill>
              <a:latin typeface="Myriad Pro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9"/>
            <a:ext cx="9144000" cy="108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" y="6215134"/>
            <a:ext cx="1522157" cy="62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45" y="5675385"/>
            <a:ext cx="7889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6414112"/>
            <a:ext cx="1728192" cy="418792"/>
          </a:xfrm>
          <a:prstGeom prst="rect">
            <a:avLst/>
          </a:prstGeom>
          <a:noFill/>
        </p:spPr>
      </p:pic>
      <p:pic>
        <p:nvPicPr>
          <p:cNvPr id="9" name="Imag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5647217"/>
            <a:ext cx="1152128" cy="1231921"/>
          </a:xfrm>
          <a:prstGeom prst="rect">
            <a:avLst/>
          </a:prstGeom>
          <a:noFill/>
        </p:spPr>
      </p:pic>
      <p:pic>
        <p:nvPicPr>
          <p:cNvPr id="10" name="Image 9" descr="\\srv-peifl\MyDocs$\afournier\Bureau\RIBENUT\logo-anr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5939093"/>
            <a:ext cx="1800200" cy="83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Z:\fonds de docs_charte graphique 2013\Logos\logo UM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1656379" cy="110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i="0" dirty="0" smtClean="0"/>
              <a:t>Quel devenir au cours du procédé?</a:t>
            </a:r>
            <a:endParaRPr lang="fr-FR" sz="3600" b="1" i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99444" y="1408494"/>
            <a:ext cx="1840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Matière première</a:t>
            </a:r>
            <a:endParaRPr lang="fr-FR" altLang="fr-FR" sz="16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099444" y="3489707"/>
            <a:ext cx="1402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Blanchiment</a:t>
            </a:r>
            <a:endParaRPr lang="fr-FR" altLang="fr-FR" sz="16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099444" y="5007357"/>
            <a:ext cx="2436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Ajout jus de couverture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099444" y="2199069"/>
            <a:ext cx="866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Lavage</a:t>
            </a:r>
            <a:endParaRPr lang="fr-FR" altLang="fr-FR" sz="16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099444" y="255943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err="1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Eboutage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99444" y="5512182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Stérilisation </a:t>
            </a:r>
            <a:r>
              <a:rPr lang="fr-FR" altLang="fr-FR" sz="1600" dirty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	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1763688" y="1767269"/>
            <a:ext cx="404813" cy="4608513"/>
          </a:xfrm>
          <a:prstGeom prst="downArrow">
            <a:avLst>
              <a:gd name="adj1" fmla="val 32593"/>
              <a:gd name="adj2" fmla="val 113681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latin typeface="Myriad Pro" pitchFamily="34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2313756" y="3856419"/>
            <a:ext cx="1335087" cy="366713"/>
            <a:chOff x="431" y="2313"/>
            <a:chExt cx="841" cy="231"/>
          </a:xfrm>
        </p:grpSpPr>
        <p:sp>
          <p:nvSpPr>
            <p:cNvPr id="12" name="AutoShape 19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Myriad Pro" pitchFamily="34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313756" y="4720019"/>
            <a:ext cx="1335087" cy="366713"/>
            <a:chOff x="431" y="2313"/>
            <a:chExt cx="841" cy="231"/>
          </a:xfrm>
        </p:grpSpPr>
        <p:sp>
          <p:nvSpPr>
            <p:cNvPr id="15" name="AutoShape 22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Myriad Pro" pitchFamily="34" charset="0"/>
              </a:endParaRP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2313756" y="6446663"/>
            <a:ext cx="1335088" cy="366713"/>
            <a:chOff x="431" y="2313"/>
            <a:chExt cx="841" cy="231"/>
          </a:xfrm>
        </p:grpSpPr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Myriad Pro" pitchFamily="34" charset="0"/>
              </a:endParaRP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2313756" y="3135694"/>
            <a:ext cx="1335087" cy="366713"/>
            <a:chOff x="431" y="2313"/>
            <a:chExt cx="841" cy="231"/>
          </a:xfrm>
        </p:grpSpPr>
        <p:sp>
          <p:nvSpPr>
            <p:cNvPr id="21" name="AutoShape 28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accent6">
                    <a:lumMod val="75000"/>
                  </a:schemeClr>
                </a:solidFill>
                <a:latin typeface="Myriad Pro" pitchFamily="34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2099444" y="6087526"/>
            <a:ext cx="1246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Produit fini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pic>
        <p:nvPicPr>
          <p:cNvPr id="24" name="Picture 32" descr="HV Proton frais lot merc 10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32" y="1479932"/>
            <a:ext cx="108108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4" descr="HV Proton Avt Bl entiers lot merc 10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19" y="2487994"/>
            <a:ext cx="11334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5" descr="HV Proton Apr Bl entiers lot merc 10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44" y="4143757"/>
            <a:ext cx="11366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4" y="5872544"/>
            <a:ext cx="1296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5"/>
          <p:cNvSpPr txBox="1">
            <a:spLocks noChangeArrowheads="1"/>
          </p:cNvSpPr>
          <p:nvPr/>
        </p:nvSpPr>
        <p:spPr bwMode="auto">
          <a:xfrm rot="16200000">
            <a:off x="-1603670" y="3683660"/>
            <a:ext cx="3647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FF6600"/>
                </a:solidFill>
                <a:latin typeface="Myriad Pro" pitchFamily="34" charset="0"/>
              </a:rPr>
              <a:t>Conserves appertisés haricots verts </a:t>
            </a:r>
            <a:endParaRPr lang="fr-FR" altLang="fr-FR" dirty="0">
              <a:solidFill>
                <a:srgbClr val="FF6600"/>
              </a:solidFill>
              <a:latin typeface="Myriad Pro" pitchFamily="34" charset="0"/>
            </a:endParaRPr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2313756" y="1813473"/>
            <a:ext cx="1223963" cy="287337"/>
          </a:xfrm>
          <a:prstGeom prst="leftArrow">
            <a:avLst>
              <a:gd name="adj1" fmla="val 50000"/>
              <a:gd name="adj2" fmla="val 106492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6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099444" y="4262819"/>
            <a:ext cx="1031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Transfert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40" name="Line 52"/>
          <p:cNvSpPr>
            <a:spLocks noChangeShapeType="1"/>
          </p:cNvSpPr>
          <p:nvPr/>
        </p:nvSpPr>
        <p:spPr bwMode="auto">
          <a:xfrm>
            <a:off x="4972050" y="1322214"/>
            <a:ext cx="0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44" name="Rectangle 157"/>
          <p:cNvSpPr>
            <a:spLocks noChangeArrowheads="1"/>
          </p:cNvSpPr>
          <p:nvPr/>
        </p:nvSpPr>
        <p:spPr bwMode="auto">
          <a:xfrm rot="5400000">
            <a:off x="5776913" y="666576"/>
            <a:ext cx="400050" cy="20097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45" name="Rectangle 158"/>
          <p:cNvSpPr>
            <a:spLocks noChangeArrowheads="1"/>
          </p:cNvSpPr>
          <p:nvPr/>
        </p:nvSpPr>
        <p:spPr bwMode="auto">
          <a:xfrm rot="5400000">
            <a:off x="6910388" y="1542876"/>
            <a:ext cx="400050" cy="257175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46" name="Rectangle 159"/>
          <p:cNvSpPr>
            <a:spLocks noChangeArrowheads="1"/>
          </p:cNvSpPr>
          <p:nvPr/>
        </p:nvSpPr>
        <p:spPr bwMode="auto">
          <a:xfrm rot="5400000">
            <a:off x="7281863" y="1428576"/>
            <a:ext cx="400050" cy="4857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47" name="Rectangle 160"/>
          <p:cNvSpPr>
            <a:spLocks noChangeArrowheads="1"/>
          </p:cNvSpPr>
          <p:nvPr/>
        </p:nvSpPr>
        <p:spPr bwMode="auto">
          <a:xfrm rot="5400000">
            <a:off x="7615238" y="1580976"/>
            <a:ext cx="400050" cy="1809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48" name="Rectangle 162"/>
          <p:cNvSpPr>
            <a:spLocks noChangeArrowheads="1"/>
          </p:cNvSpPr>
          <p:nvPr/>
        </p:nvSpPr>
        <p:spPr bwMode="auto">
          <a:xfrm rot="5400000">
            <a:off x="5762625" y="1904826"/>
            <a:ext cx="400050" cy="1981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49" name="Rectangle 163"/>
          <p:cNvSpPr>
            <a:spLocks noChangeArrowheads="1"/>
          </p:cNvSpPr>
          <p:nvPr/>
        </p:nvSpPr>
        <p:spPr bwMode="auto">
          <a:xfrm rot="5400000">
            <a:off x="6886575" y="2762076"/>
            <a:ext cx="400050" cy="266700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0" name="Rectangle 164"/>
          <p:cNvSpPr>
            <a:spLocks noChangeArrowheads="1"/>
          </p:cNvSpPr>
          <p:nvPr/>
        </p:nvSpPr>
        <p:spPr bwMode="auto">
          <a:xfrm rot="5400000">
            <a:off x="7267575" y="2647776"/>
            <a:ext cx="400050" cy="4953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1" name="Rectangle 165"/>
          <p:cNvSpPr>
            <a:spLocks noChangeArrowheads="1"/>
          </p:cNvSpPr>
          <p:nvPr/>
        </p:nvSpPr>
        <p:spPr bwMode="auto">
          <a:xfrm rot="5400000">
            <a:off x="7610475" y="2800176"/>
            <a:ext cx="400050" cy="190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2" name="Rectangle 167"/>
          <p:cNvSpPr>
            <a:spLocks noChangeArrowheads="1"/>
          </p:cNvSpPr>
          <p:nvPr/>
        </p:nvSpPr>
        <p:spPr bwMode="auto">
          <a:xfrm rot="5400000">
            <a:off x="6005513" y="2670001"/>
            <a:ext cx="400050" cy="24669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3" name="Rectangle 168"/>
          <p:cNvSpPr>
            <a:spLocks noChangeArrowheads="1"/>
          </p:cNvSpPr>
          <p:nvPr/>
        </p:nvSpPr>
        <p:spPr bwMode="auto">
          <a:xfrm rot="5400000">
            <a:off x="7334250" y="3808239"/>
            <a:ext cx="400050" cy="190500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4" name="Rectangle 169"/>
          <p:cNvSpPr>
            <a:spLocks noChangeArrowheads="1"/>
          </p:cNvSpPr>
          <p:nvPr/>
        </p:nvSpPr>
        <p:spPr bwMode="auto">
          <a:xfrm rot="5400000">
            <a:off x="7519988" y="3813001"/>
            <a:ext cx="400050" cy="1809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/>
          <a:p>
            <a:endParaRPr lang="en-GB" altLang="fr-FR">
              <a:solidFill>
                <a:srgbClr val="FF3300"/>
              </a:solidFill>
              <a:latin typeface="Myriad Pro" pitchFamily="34" charset="0"/>
            </a:endParaRPr>
          </a:p>
        </p:txBody>
      </p:sp>
      <p:sp>
        <p:nvSpPr>
          <p:cNvPr id="55" name="Rectangle 170"/>
          <p:cNvSpPr>
            <a:spLocks noChangeArrowheads="1"/>
          </p:cNvSpPr>
          <p:nvPr/>
        </p:nvSpPr>
        <p:spPr bwMode="auto">
          <a:xfrm rot="5400000">
            <a:off x="7658100" y="3855864"/>
            <a:ext cx="400050" cy="952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6" name="Rectangle 172"/>
          <p:cNvSpPr>
            <a:spLocks noChangeArrowheads="1"/>
          </p:cNvSpPr>
          <p:nvPr/>
        </p:nvSpPr>
        <p:spPr bwMode="auto">
          <a:xfrm rot="5400000">
            <a:off x="6010275" y="3530426"/>
            <a:ext cx="400050" cy="24765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7" name="Rectangle 173"/>
          <p:cNvSpPr>
            <a:spLocks noChangeArrowheads="1"/>
          </p:cNvSpPr>
          <p:nvPr/>
        </p:nvSpPr>
        <p:spPr bwMode="auto">
          <a:xfrm rot="5400000">
            <a:off x="7334250" y="4682951"/>
            <a:ext cx="400050" cy="171450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8" name="Rectangle 174"/>
          <p:cNvSpPr>
            <a:spLocks noChangeArrowheads="1"/>
          </p:cNvSpPr>
          <p:nvPr/>
        </p:nvSpPr>
        <p:spPr bwMode="auto">
          <a:xfrm rot="5400000">
            <a:off x="7539038" y="4649613"/>
            <a:ext cx="400050" cy="23812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59" name="Rectangle 175"/>
          <p:cNvSpPr>
            <a:spLocks noChangeArrowheads="1"/>
          </p:cNvSpPr>
          <p:nvPr/>
        </p:nvSpPr>
        <p:spPr bwMode="auto">
          <a:xfrm rot="5400000">
            <a:off x="7681913" y="4744863"/>
            <a:ext cx="400050" cy="47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60" name="Rectangle 177"/>
          <p:cNvSpPr>
            <a:spLocks noChangeArrowheads="1"/>
          </p:cNvSpPr>
          <p:nvPr/>
        </p:nvSpPr>
        <p:spPr bwMode="auto">
          <a:xfrm rot="5400000">
            <a:off x="5995988" y="4913138"/>
            <a:ext cx="400050" cy="24479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61" name="Rectangle 178"/>
          <p:cNvSpPr>
            <a:spLocks noChangeArrowheads="1"/>
          </p:cNvSpPr>
          <p:nvPr/>
        </p:nvSpPr>
        <p:spPr bwMode="auto">
          <a:xfrm rot="5400000">
            <a:off x="7324725" y="6030739"/>
            <a:ext cx="400050" cy="209550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62" name="Rectangle 179"/>
          <p:cNvSpPr>
            <a:spLocks noChangeArrowheads="1"/>
          </p:cNvSpPr>
          <p:nvPr/>
        </p:nvSpPr>
        <p:spPr bwMode="auto">
          <a:xfrm rot="5400000">
            <a:off x="7534275" y="6030739"/>
            <a:ext cx="400050" cy="20955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63" name="Rectangle 180"/>
          <p:cNvSpPr>
            <a:spLocks noChangeArrowheads="1"/>
          </p:cNvSpPr>
          <p:nvPr/>
        </p:nvSpPr>
        <p:spPr bwMode="auto">
          <a:xfrm rot="5400000">
            <a:off x="7672388" y="6102176"/>
            <a:ext cx="400050" cy="666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grpSp>
        <p:nvGrpSpPr>
          <p:cNvPr id="64" name="Group 205"/>
          <p:cNvGrpSpPr>
            <a:grpSpLocks/>
          </p:cNvGrpSpPr>
          <p:nvPr/>
        </p:nvGrpSpPr>
        <p:grpSpPr bwMode="auto">
          <a:xfrm>
            <a:off x="4889501" y="6440306"/>
            <a:ext cx="3160713" cy="374649"/>
            <a:chOff x="2012" y="3929"/>
            <a:chExt cx="1991" cy="236"/>
          </a:xfrm>
        </p:grpSpPr>
        <p:sp>
          <p:nvSpPr>
            <p:cNvPr id="65" name="Rectangle 188"/>
            <p:cNvSpPr>
              <a:spLocks noChangeArrowheads="1"/>
            </p:cNvSpPr>
            <p:nvPr/>
          </p:nvSpPr>
          <p:spPr bwMode="auto">
            <a:xfrm>
              <a:off x="2012" y="4060"/>
              <a:ext cx="1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fr-FR" sz="1000">
                  <a:solidFill>
                    <a:srgbClr val="000000"/>
                  </a:solidFill>
                  <a:latin typeface="Myriad Pro" pitchFamily="34" charset="0"/>
                </a:rPr>
                <a:t>0%</a:t>
              </a:r>
              <a:endParaRPr lang="en-GB" altLang="fr-FR">
                <a:latin typeface="Myriad Pro" pitchFamily="34" charset="0"/>
              </a:endParaRPr>
            </a:p>
          </p:txBody>
        </p:sp>
        <p:sp>
          <p:nvSpPr>
            <p:cNvPr id="66" name="Rectangle 189"/>
            <p:cNvSpPr>
              <a:spLocks noChangeArrowheads="1"/>
            </p:cNvSpPr>
            <p:nvPr/>
          </p:nvSpPr>
          <p:spPr bwMode="auto">
            <a:xfrm>
              <a:off x="2442" y="4062"/>
              <a:ext cx="14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fr-FR" sz="1000">
                  <a:solidFill>
                    <a:srgbClr val="000000"/>
                  </a:solidFill>
                  <a:latin typeface="Myriad Pro" pitchFamily="34" charset="0"/>
                </a:rPr>
                <a:t>25%</a:t>
              </a:r>
              <a:endParaRPr lang="en-GB" altLang="fr-FR">
                <a:latin typeface="Myriad Pro" pitchFamily="34" charset="0"/>
              </a:endParaRPr>
            </a:p>
          </p:txBody>
        </p:sp>
        <p:sp>
          <p:nvSpPr>
            <p:cNvPr id="67" name="Rectangle 190"/>
            <p:cNvSpPr>
              <a:spLocks noChangeArrowheads="1"/>
            </p:cNvSpPr>
            <p:nvPr/>
          </p:nvSpPr>
          <p:spPr bwMode="auto">
            <a:xfrm>
              <a:off x="2907" y="4062"/>
              <a:ext cx="14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fr-FR" sz="1000">
                  <a:solidFill>
                    <a:srgbClr val="000000"/>
                  </a:solidFill>
                  <a:latin typeface="Myriad Pro" pitchFamily="34" charset="0"/>
                </a:rPr>
                <a:t>50%</a:t>
              </a:r>
              <a:endParaRPr lang="en-GB" altLang="fr-FR">
                <a:latin typeface="Myriad Pro" pitchFamily="34" charset="0"/>
              </a:endParaRPr>
            </a:p>
          </p:txBody>
        </p:sp>
        <p:sp>
          <p:nvSpPr>
            <p:cNvPr id="68" name="Rectangle 191"/>
            <p:cNvSpPr>
              <a:spLocks noChangeArrowheads="1"/>
            </p:cNvSpPr>
            <p:nvPr/>
          </p:nvSpPr>
          <p:spPr bwMode="auto">
            <a:xfrm>
              <a:off x="3379" y="4068"/>
              <a:ext cx="14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fr-FR" sz="1000">
                  <a:solidFill>
                    <a:srgbClr val="000000"/>
                  </a:solidFill>
                  <a:latin typeface="Myriad Pro" pitchFamily="34" charset="0"/>
                </a:rPr>
                <a:t>75%</a:t>
              </a:r>
              <a:endParaRPr lang="en-GB" altLang="fr-FR">
                <a:latin typeface="Myriad Pro" pitchFamily="34" charset="0"/>
              </a:endParaRPr>
            </a:p>
          </p:txBody>
        </p:sp>
        <p:sp>
          <p:nvSpPr>
            <p:cNvPr id="69" name="Rectangle 192"/>
            <p:cNvSpPr>
              <a:spLocks noChangeArrowheads="1"/>
            </p:cNvSpPr>
            <p:nvPr/>
          </p:nvSpPr>
          <p:spPr bwMode="auto">
            <a:xfrm>
              <a:off x="3815" y="4056"/>
              <a:ext cx="18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fr-FR" sz="1000">
                  <a:solidFill>
                    <a:srgbClr val="000000"/>
                  </a:solidFill>
                  <a:latin typeface="Myriad Pro" pitchFamily="34" charset="0"/>
                </a:rPr>
                <a:t>100%</a:t>
              </a:r>
              <a:endParaRPr lang="en-GB" altLang="fr-FR">
                <a:latin typeface="Myriad Pro" pitchFamily="34" charset="0"/>
              </a:endParaRPr>
            </a:p>
          </p:txBody>
        </p:sp>
        <p:sp>
          <p:nvSpPr>
            <p:cNvPr id="70" name="Line 198"/>
            <p:cNvSpPr>
              <a:spLocks noChangeShapeType="1"/>
            </p:cNvSpPr>
            <p:nvPr/>
          </p:nvSpPr>
          <p:spPr bwMode="auto">
            <a:xfrm>
              <a:off x="2526" y="392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71" name="Line 199"/>
            <p:cNvSpPr>
              <a:spLocks noChangeShapeType="1"/>
            </p:cNvSpPr>
            <p:nvPr/>
          </p:nvSpPr>
          <p:spPr bwMode="auto">
            <a:xfrm>
              <a:off x="2989" y="392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72" name="Line 200"/>
            <p:cNvSpPr>
              <a:spLocks noChangeShapeType="1"/>
            </p:cNvSpPr>
            <p:nvPr/>
          </p:nvSpPr>
          <p:spPr bwMode="auto">
            <a:xfrm>
              <a:off x="3458" y="392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73" name="Line 201"/>
            <p:cNvSpPr>
              <a:spLocks noChangeShapeType="1"/>
            </p:cNvSpPr>
            <p:nvPr/>
          </p:nvSpPr>
          <p:spPr bwMode="auto">
            <a:xfrm>
              <a:off x="3923" y="392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74" name="Line 202"/>
            <p:cNvSpPr>
              <a:spLocks noChangeShapeType="1"/>
            </p:cNvSpPr>
            <p:nvPr/>
          </p:nvSpPr>
          <p:spPr bwMode="auto">
            <a:xfrm>
              <a:off x="2064" y="3929"/>
              <a:ext cx="18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</p:grpSp>
      <p:sp>
        <p:nvSpPr>
          <p:cNvPr id="76" name="Line 207"/>
          <p:cNvSpPr>
            <a:spLocks noChangeShapeType="1"/>
          </p:cNvSpPr>
          <p:nvPr/>
        </p:nvSpPr>
        <p:spPr bwMode="auto">
          <a:xfrm>
            <a:off x="6843713" y="2911301"/>
            <a:ext cx="503237" cy="865188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>
              <a:latin typeface="Myriad Pro" pitchFamily="34" charset="0"/>
            </a:endParaRPr>
          </a:p>
        </p:txBody>
      </p:sp>
      <p:sp>
        <p:nvSpPr>
          <p:cNvPr id="77" name="Rectangle 213"/>
          <p:cNvSpPr>
            <a:spLocks noChangeArrowheads="1"/>
          </p:cNvSpPr>
          <p:nvPr/>
        </p:nvSpPr>
        <p:spPr bwMode="auto">
          <a:xfrm>
            <a:off x="4279900" y="1231726"/>
            <a:ext cx="85725" cy="857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fr-FR">
              <a:latin typeface="Myriad Pro" pitchFamily="34" charset="0"/>
            </a:endParaRPr>
          </a:p>
        </p:txBody>
      </p:sp>
      <p:sp>
        <p:nvSpPr>
          <p:cNvPr id="78" name="Rectangle 214"/>
          <p:cNvSpPr>
            <a:spLocks noChangeArrowheads="1"/>
          </p:cNvSpPr>
          <p:nvPr/>
        </p:nvSpPr>
        <p:spPr bwMode="auto">
          <a:xfrm>
            <a:off x="4413250" y="1184101"/>
            <a:ext cx="9364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Myriad Pro" pitchFamily="34" charset="0"/>
              </a:rPr>
              <a:t>5-CH</a:t>
            </a:r>
            <a:r>
              <a:rPr lang="fr-FR" altLang="fr-FR" sz="1200" baseline="-25000">
                <a:solidFill>
                  <a:srgbClr val="000000"/>
                </a:solidFill>
                <a:latin typeface="Myriad Pro" pitchFamily="34" charset="0"/>
              </a:rPr>
              <a:t>3</a:t>
            </a:r>
            <a:r>
              <a:rPr lang="fr-FR" altLang="fr-FR" sz="1200">
                <a:solidFill>
                  <a:srgbClr val="000000"/>
                </a:solidFill>
                <a:latin typeface="Myriad Pro" pitchFamily="34" charset="0"/>
              </a:rPr>
              <a:t>-H</a:t>
            </a:r>
            <a:r>
              <a:rPr lang="fr-FR" altLang="fr-FR" sz="1200" baseline="-25000">
                <a:solidFill>
                  <a:srgbClr val="000000"/>
                </a:solidFill>
                <a:latin typeface="Myriad Pro" pitchFamily="34" charset="0"/>
              </a:rPr>
              <a:t>4</a:t>
            </a:r>
            <a:r>
              <a:rPr lang="fr-FR" altLang="fr-FR" sz="1200">
                <a:solidFill>
                  <a:srgbClr val="000000"/>
                </a:solidFill>
                <a:latin typeface="Myriad Pro" pitchFamily="34" charset="0"/>
              </a:rPr>
              <a:t>folate</a:t>
            </a:r>
            <a:endParaRPr lang="fr-FR" altLang="fr-FR">
              <a:latin typeface="Myriad Pro" pitchFamily="34" charset="0"/>
            </a:endParaRPr>
          </a:p>
        </p:txBody>
      </p:sp>
      <p:sp>
        <p:nvSpPr>
          <p:cNvPr id="79" name="Rectangle 215"/>
          <p:cNvSpPr>
            <a:spLocks noChangeArrowheads="1"/>
          </p:cNvSpPr>
          <p:nvPr/>
        </p:nvSpPr>
        <p:spPr bwMode="auto">
          <a:xfrm>
            <a:off x="5546725" y="1231726"/>
            <a:ext cx="85725" cy="85725"/>
          </a:xfrm>
          <a:prstGeom prst="rect">
            <a:avLst/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fr-FR">
              <a:latin typeface="Myriad Pro" pitchFamily="34" charset="0"/>
            </a:endParaRPr>
          </a:p>
        </p:txBody>
      </p:sp>
      <p:sp>
        <p:nvSpPr>
          <p:cNvPr id="80" name="Rectangle 216"/>
          <p:cNvSpPr>
            <a:spLocks noChangeArrowheads="1"/>
          </p:cNvSpPr>
          <p:nvPr/>
        </p:nvSpPr>
        <p:spPr bwMode="auto">
          <a:xfrm>
            <a:off x="5680075" y="1184101"/>
            <a:ext cx="83221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Myriad Pro" pitchFamily="34" charset="0"/>
              </a:rPr>
              <a:t>5-HCO-folate</a:t>
            </a:r>
            <a:endParaRPr lang="fr-FR" altLang="fr-FR">
              <a:latin typeface="Myriad Pro" pitchFamily="34" charset="0"/>
            </a:endParaRPr>
          </a:p>
        </p:txBody>
      </p:sp>
      <p:sp>
        <p:nvSpPr>
          <p:cNvPr id="81" name="Rectangle 217"/>
          <p:cNvSpPr>
            <a:spLocks noChangeArrowheads="1"/>
          </p:cNvSpPr>
          <p:nvPr/>
        </p:nvSpPr>
        <p:spPr bwMode="auto">
          <a:xfrm>
            <a:off x="6624638" y="1241251"/>
            <a:ext cx="85725" cy="857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fr-FR">
              <a:latin typeface="Myriad Pro" pitchFamily="34" charset="0"/>
            </a:endParaRPr>
          </a:p>
        </p:txBody>
      </p:sp>
      <p:sp>
        <p:nvSpPr>
          <p:cNvPr id="82" name="Rectangle 218"/>
          <p:cNvSpPr>
            <a:spLocks noChangeArrowheads="1"/>
          </p:cNvSpPr>
          <p:nvPr/>
        </p:nvSpPr>
        <p:spPr bwMode="auto">
          <a:xfrm>
            <a:off x="6716713" y="1184101"/>
            <a:ext cx="9303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Myriad Pro" pitchFamily="34" charset="0"/>
              </a:rPr>
              <a:t>10HCO-PteGlu</a:t>
            </a:r>
            <a:endParaRPr lang="fr-FR" altLang="fr-FR">
              <a:latin typeface="Myriad Pro" pitchFamily="34" charset="0"/>
            </a:endParaRPr>
          </a:p>
        </p:txBody>
      </p:sp>
      <p:sp>
        <p:nvSpPr>
          <p:cNvPr id="83" name="Rectangle 217"/>
          <p:cNvSpPr>
            <a:spLocks noChangeArrowheads="1"/>
          </p:cNvSpPr>
          <p:nvPr/>
        </p:nvSpPr>
        <p:spPr bwMode="auto">
          <a:xfrm>
            <a:off x="7858125" y="1230139"/>
            <a:ext cx="85725" cy="857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altLang="fr-FR">
              <a:latin typeface="Myriad Pro" pitchFamily="34" charset="0"/>
            </a:endParaRPr>
          </a:p>
        </p:txBody>
      </p:sp>
      <p:sp>
        <p:nvSpPr>
          <p:cNvPr id="84" name="Rectangle 218"/>
          <p:cNvSpPr>
            <a:spLocks noChangeArrowheads="1"/>
          </p:cNvSpPr>
          <p:nvPr/>
        </p:nvSpPr>
        <p:spPr bwMode="auto">
          <a:xfrm>
            <a:off x="7929586" y="1171401"/>
            <a:ext cx="11839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r-FR" altLang="fr-FR" sz="1200" dirty="0" err="1">
                <a:solidFill>
                  <a:srgbClr val="000000"/>
                </a:solidFill>
                <a:latin typeface="Myriad Pro" pitchFamily="34" charset="0"/>
              </a:rPr>
              <a:t>Minor</a:t>
            </a:r>
            <a:r>
              <a:rPr lang="fr-FR" altLang="fr-FR" sz="1200" dirty="0">
                <a:solidFill>
                  <a:srgbClr val="000000"/>
                </a:solidFill>
                <a:latin typeface="Myriad Pro" pitchFamily="34" charset="0"/>
              </a:rPr>
              <a:t> compounds</a:t>
            </a:r>
            <a:endParaRPr lang="fr-FR" altLang="fr-FR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b="1" i="0" dirty="0" smtClean="0"/>
              <a:t>Les </a:t>
            </a:r>
            <a:r>
              <a:rPr lang="fr-FR" sz="3600" b="1" i="0" dirty="0" err="1" smtClean="0"/>
              <a:t>vitamères</a:t>
            </a:r>
            <a:r>
              <a:rPr lang="fr-FR" sz="3600" b="1" i="0" dirty="0" smtClean="0"/>
              <a:t> n’ont pas la même évolution</a:t>
            </a:r>
            <a:endParaRPr lang="fr-FR" sz="3600" b="1" i="0" dirty="0"/>
          </a:p>
        </p:txBody>
      </p:sp>
      <p:grpSp>
        <p:nvGrpSpPr>
          <p:cNvPr id="457" name="Groupe 456"/>
          <p:cNvGrpSpPr/>
          <p:nvPr/>
        </p:nvGrpSpPr>
        <p:grpSpPr>
          <a:xfrm>
            <a:off x="144464" y="1157611"/>
            <a:ext cx="8969374" cy="5732934"/>
            <a:chOff x="144464" y="1157611"/>
            <a:chExt cx="8969374" cy="5732934"/>
          </a:xfrm>
        </p:grpSpPr>
        <p:sp>
          <p:nvSpPr>
            <p:cNvPr id="458" name="Freeform 17"/>
            <p:cNvSpPr>
              <a:spLocks/>
            </p:cNvSpPr>
            <p:nvPr/>
          </p:nvSpPr>
          <p:spPr bwMode="auto">
            <a:xfrm rot="6257521">
              <a:off x="300832" y="1306042"/>
              <a:ext cx="2444750" cy="2544763"/>
            </a:xfrm>
            <a:custGeom>
              <a:avLst/>
              <a:gdLst>
                <a:gd name="T0" fmla="*/ 0 w 301"/>
                <a:gd name="T1" fmla="*/ 202 h 308"/>
                <a:gd name="T2" fmla="*/ 147 w 301"/>
                <a:gd name="T3" fmla="*/ 307 h 308"/>
                <a:gd name="T4" fmla="*/ 301 w 301"/>
                <a:gd name="T5" fmla="*/ 154 h 308"/>
                <a:gd name="T6" fmla="*/ 147 w 301"/>
                <a:gd name="T7" fmla="*/ 0 h 308"/>
                <a:gd name="T8" fmla="*/ 147 w 301"/>
                <a:gd name="T9" fmla="*/ 154 h 308"/>
                <a:gd name="T10" fmla="*/ 0 w 301"/>
                <a:gd name="T11" fmla="*/ 20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08">
                  <a:moveTo>
                    <a:pt x="0" y="202"/>
                  </a:moveTo>
                  <a:cubicBezTo>
                    <a:pt x="21" y="265"/>
                    <a:pt x="80" y="307"/>
                    <a:pt x="147" y="307"/>
                  </a:cubicBezTo>
                  <a:cubicBezTo>
                    <a:pt x="232" y="308"/>
                    <a:pt x="301" y="239"/>
                    <a:pt x="301" y="154"/>
                  </a:cubicBezTo>
                  <a:cubicBezTo>
                    <a:pt x="301" y="68"/>
                    <a:pt x="232" y="0"/>
                    <a:pt x="147" y="0"/>
                  </a:cubicBezTo>
                  <a:lnTo>
                    <a:pt x="147" y="154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59" name="Freeform 18"/>
            <p:cNvSpPr>
              <a:spLocks/>
            </p:cNvSpPr>
            <p:nvPr/>
          </p:nvSpPr>
          <p:spPr bwMode="auto">
            <a:xfrm rot="6257521">
              <a:off x="1230313" y="1410023"/>
              <a:ext cx="1258888" cy="1147763"/>
            </a:xfrm>
            <a:custGeom>
              <a:avLst/>
              <a:gdLst>
                <a:gd name="T0" fmla="*/ 30 w 155"/>
                <a:gd name="T1" fmla="*/ 0 h 139"/>
                <a:gd name="T2" fmla="*/ 1 w 155"/>
                <a:gd name="T3" fmla="*/ 90 h 139"/>
                <a:gd name="T4" fmla="*/ 8 w 155"/>
                <a:gd name="T5" fmla="*/ 139 h 139"/>
                <a:gd name="T6" fmla="*/ 155 w 155"/>
                <a:gd name="T7" fmla="*/ 91 h 139"/>
                <a:gd name="T8" fmla="*/ 30 w 155"/>
                <a:gd name="T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39">
                  <a:moveTo>
                    <a:pt x="30" y="0"/>
                  </a:moveTo>
                  <a:cubicBezTo>
                    <a:pt x="11" y="26"/>
                    <a:pt x="1" y="58"/>
                    <a:pt x="1" y="90"/>
                  </a:cubicBezTo>
                  <a:cubicBezTo>
                    <a:pt x="0" y="107"/>
                    <a:pt x="3" y="123"/>
                    <a:pt x="8" y="139"/>
                  </a:cubicBezTo>
                  <a:lnTo>
                    <a:pt x="155" y="9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60" name="Freeform 19"/>
            <p:cNvSpPr>
              <a:spLocks/>
            </p:cNvSpPr>
            <p:nvPr/>
          </p:nvSpPr>
          <p:spPr bwMode="auto">
            <a:xfrm rot="6257521">
              <a:off x="1738313" y="1598936"/>
              <a:ext cx="1014412" cy="1214438"/>
            </a:xfrm>
            <a:custGeom>
              <a:avLst/>
              <a:gdLst>
                <a:gd name="T0" fmla="*/ 76 w 125"/>
                <a:gd name="T1" fmla="*/ 0 h 147"/>
                <a:gd name="T2" fmla="*/ 0 w 125"/>
                <a:gd name="T3" fmla="*/ 56 h 147"/>
                <a:gd name="T4" fmla="*/ 125 w 125"/>
                <a:gd name="T5" fmla="*/ 147 h 147"/>
                <a:gd name="T6" fmla="*/ 76 w 125"/>
                <a:gd name="T7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147">
                  <a:moveTo>
                    <a:pt x="76" y="0"/>
                  </a:moveTo>
                  <a:cubicBezTo>
                    <a:pt x="46" y="10"/>
                    <a:pt x="19" y="30"/>
                    <a:pt x="0" y="56"/>
                  </a:cubicBezTo>
                  <a:lnTo>
                    <a:pt x="125" y="147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61" name="Freeform 20"/>
            <p:cNvSpPr>
              <a:spLocks/>
            </p:cNvSpPr>
            <p:nvPr/>
          </p:nvSpPr>
          <p:spPr bwMode="auto">
            <a:xfrm rot="6257521">
              <a:off x="1997075" y="1876749"/>
              <a:ext cx="398463" cy="1271587"/>
            </a:xfrm>
            <a:custGeom>
              <a:avLst/>
              <a:gdLst>
                <a:gd name="T0" fmla="*/ 48 w 49"/>
                <a:gd name="T1" fmla="*/ 0 h 154"/>
                <a:gd name="T2" fmla="*/ 0 w 49"/>
                <a:gd name="T3" fmla="*/ 7 h 154"/>
                <a:gd name="T4" fmla="*/ 49 w 49"/>
                <a:gd name="T5" fmla="*/ 154 h 154"/>
                <a:gd name="T6" fmla="*/ 48 w 49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54">
                  <a:moveTo>
                    <a:pt x="48" y="0"/>
                  </a:moveTo>
                  <a:cubicBezTo>
                    <a:pt x="32" y="0"/>
                    <a:pt x="16" y="2"/>
                    <a:pt x="0" y="7"/>
                  </a:cubicBezTo>
                  <a:lnTo>
                    <a:pt x="49" y="15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62" name="Rectangle 216"/>
            <p:cNvSpPr>
              <a:spLocks noChangeArrowheads="1"/>
            </p:cNvSpPr>
            <p:nvPr/>
          </p:nvSpPr>
          <p:spPr bwMode="auto">
            <a:xfrm>
              <a:off x="2060575" y="1157611"/>
              <a:ext cx="114557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altLang="fr-FR" sz="1400" dirty="0">
                  <a:solidFill>
                    <a:srgbClr val="000000"/>
                  </a:solidFill>
                  <a:latin typeface="Myriad Pro" pitchFamily="34" charset="0"/>
                </a:rPr>
                <a:t>5-HCO-H</a:t>
              </a:r>
              <a:r>
                <a:rPr lang="fr-FR" altLang="fr-FR" sz="1400" baseline="-25000" dirty="0">
                  <a:latin typeface="Myriad Pro" pitchFamily="34" charset="0"/>
                </a:rPr>
                <a:t>4</a:t>
              </a:r>
              <a:r>
                <a:rPr lang="fr-FR" altLang="fr-FR" sz="1400" dirty="0">
                  <a:solidFill>
                    <a:srgbClr val="000000"/>
                  </a:solidFill>
                  <a:latin typeface="Myriad Pro" pitchFamily="34" charset="0"/>
                </a:rPr>
                <a:t>folate</a:t>
              </a:r>
              <a:endParaRPr lang="fr-FR" altLang="fr-FR" sz="1400" dirty="0">
                <a:latin typeface="Myriad Pro" pitchFamily="34" charset="0"/>
              </a:endParaRPr>
            </a:p>
          </p:txBody>
        </p:sp>
        <p:sp>
          <p:nvSpPr>
            <p:cNvPr id="463" name="Rectangle 218"/>
            <p:cNvSpPr>
              <a:spLocks noChangeArrowheads="1"/>
            </p:cNvSpPr>
            <p:nvPr/>
          </p:nvSpPr>
          <p:spPr bwMode="auto">
            <a:xfrm>
              <a:off x="2636838" y="1784674"/>
              <a:ext cx="11368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altLang="fr-FR" sz="1400">
                  <a:solidFill>
                    <a:srgbClr val="000000"/>
                  </a:solidFill>
                  <a:latin typeface="Myriad Pro" pitchFamily="34" charset="0"/>
                </a:rPr>
                <a:t>10-HCO-PteGlu</a:t>
              </a:r>
              <a:endParaRPr lang="fr-FR" altLang="fr-FR" sz="1400">
                <a:latin typeface="Myriad Pro" pitchFamily="34" charset="0"/>
              </a:endParaRPr>
            </a:p>
          </p:txBody>
        </p:sp>
        <p:sp>
          <p:nvSpPr>
            <p:cNvPr id="464" name="Text Box 23"/>
            <p:cNvSpPr txBox="1">
              <a:spLocks noChangeArrowheads="1"/>
            </p:cNvSpPr>
            <p:nvPr/>
          </p:nvSpPr>
          <p:spPr bwMode="auto">
            <a:xfrm>
              <a:off x="547688" y="2772099"/>
              <a:ext cx="127150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fr-FR" sz="1400" dirty="0">
                  <a:solidFill>
                    <a:schemeClr val="bg1"/>
                  </a:solidFill>
                  <a:latin typeface="Myriad Pro" pitchFamily="34" charset="0"/>
                </a:rPr>
                <a:t>5-CH</a:t>
              </a:r>
              <a:r>
                <a:rPr lang="en-GB" altLang="fr-FR" sz="1400" baseline="-25000" dirty="0">
                  <a:solidFill>
                    <a:schemeClr val="bg1"/>
                  </a:solidFill>
                  <a:latin typeface="Myriad Pro" pitchFamily="34" charset="0"/>
                </a:rPr>
                <a:t>3</a:t>
              </a:r>
              <a:r>
                <a:rPr lang="en-GB" altLang="fr-FR" sz="1400" dirty="0">
                  <a:solidFill>
                    <a:schemeClr val="bg1"/>
                  </a:solidFill>
                  <a:latin typeface="Myriad Pro" pitchFamily="34" charset="0"/>
                </a:rPr>
                <a:t>-H</a:t>
              </a:r>
              <a:r>
                <a:rPr lang="en-GB" altLang="fr-FR" sz="1400" baseline="-25000" dirty="0">
                  <a:solidFill>
                    <a:schemeClr val="bg1"/>
                  </a:solidFill>
                  <a:latin typeface="Myriad Pro" pitchFamily="34" charset="0"/>
                </a:rPr>
                <a:t>4</a:t>
              </a:r>
              <a:r>
                <a:rPr lang="en-GB" altLang="fr-FR" sz="1400" dirty="0">
                  <a:solidFill>
                    <a:schemeClr val="bg1"/>
                  </a:solidFill>
                  <a:latin typeface="Myriad Pro" pitchFamily="34" charset="0"/>
                </a:rPr>
                <a:t>folate</a:t>
              </a:r>
            </a:p>
          </p:txBody>
        </p:sp>
        <p:sp>
          <p:nvSpPr>
            <p:cNvPr id="465" name="Text Box 24"/>
            <p:cNvSpPr txBox="1">
              <a:spLocks noChangeArrowheads="1"/>
            </p:cNvSpPr>
            <p:nvPr/>
          </p:nvSpPr>
          <p:spPr bwMode="auto">
            <a:xfrm>
              <a:off x="2995613" y="2216474"/>
              <a:ext cx="1502334" cy="1169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fr-FR" sz="1400">
                  <a:latin typeface="Myriad Pro" pitchFamily="34" charset="0"/>
                </a:rPr>
                <a:t>H</a:t>
              </a:r>
              <a:r>
                <a:rPr lang="en-GB" altLang="fr-FR" sz="1400" baseline="-25000">
                  <a:latin typeface="Myriad Pro" pitchFamily="34" charset="0"/>
                </a:rPr>
                <a:t>4</a:t>
              </a:r>
              <a:r>
                <a:rPr lang="en-GB" altLang="fr-FR" sz="1400">
                  <a:latin typeface="Myriad Pro" pitchFamily="34" charset="0"/>
                </a:rPr>
                <a:t>folate</a:t>
              </a:r>
            </a:p>
            <a:p>
              <a:r>
                <a:rPr lang="en-GB" altLang="fr-FR" sz="1400">
                  <a:latin typeface="Myriad Pro" pitchFamily="34" charset="0"/>
                </a:rPr>
                <a:t>PteGlu</a:t>
              </a:r>
            </a:p>
            <a:p>
              <a:r>
                <a:rPr lang="en-GB" altLang="fr-FR" sz="1400">
                  <a:latin typeface="Myriad Pro" pitchFamily="34" charset="0"/>
                </a:rPr>
                <a:t>5,10-CH</a:t>
              </a:r>
              <a:r>
                <a:rPr lang="en-GB" altLang="fr-FR" sz="1400" baseline="30000">
                  <a:latin typeface="Myriad Pro" pitchFamily="34" charset="0"/>
                </a:rPr>
                <a:t>+</a:t>
              </a:r>
              <a:r>
                <a:rPr lang="en-GB" altLang="fr-FR" sz="1400">
                  <a:latin typeface="Myriad Pro" pitchFamily="34" charset="0"/>
                </a:rPr>
                <a:t>-H</a:t>
              </a:r>
              <a:r>
                <a:rPr lang="en-GB" altLang="fr-FR" sz="1400" baseline="-25000">
                  <a:latin typeface="Myriad Pro" pitchFamily="34" charset="0"/>
                </a:rPr>
                <a:t>4</a:t>
              </a:r>
              <a:r>
                <a:rPr lang="en-GB" altLang="fr-FR" sz="1400">
                  <a:latin typeface="Myriad Pro" pitchFamily="34" charset="0"/>
                </a:rPr>
                <a:t>folate</a:t>
              </a:r>
            </a:p>
            <a:p>
              <a:r>
                <a:rPr lang="en-GB" altLang="fr-FR" sz="1400">
                  <a:latin typeface="Myriad Pro" pitchFamily="34" charset="0"/>
                </a:rPr>
                <a:t>10-HCO-H</a:t>
              </a:r>
              <a:r>
                <a:rPr lang="en-GB" altLang="fr-FR" sz="1400" baseline="-25000">
                  <a:latin typeface="Myriad Pro" pitchFamily="34" charset="0"/>
                </a:rPr>
                <a:t>2</a:t>
              </a:r>
              <a:r>
                <a:rPr lang="en-GB" altLang="fr-FR" sz="1400">
                  <a:latin typeface="Myriad Pro" pitchFamily="34" charset="0"/>
                </a:rPr>
                <a:t>folate</a:t>
              </a:r>
            </a:p>
            <a:p>
              <a:endParaRPr lang="en-GB" altLang="fr-FR" sz="1400">
                <a:latin typeface="Myriad Pro" pitchFamily="34" charset="0"/>
              </a:endParaRPr>
            </a:p>
          </p:txBody>
        </p:sp>
        <p:sp>
          <p:nvSpPr>
            <p:cNvPr id="466" name="AutoShape 25"/>
            <p:cNvSpPr>
              <a:spLocks/>
            </p:cNvSpPr>
            <p:nvPr/>
          </p:nvSpPr>
          <p:spPr bwMode="auto">
            <a:xfrm>
              <a:off x="2852738" y="2238699"/>
              <a:ext cx="215900" cy="935037"/>
            </a:xfrm>
            <a:prstGeom prst="leftBrace">
              <a:avLst>
                <a:gd name="adj1" fmla="val 360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latin typeface="Myriad Pro" pitchFamily="34" charset="0"/>
              </a:endParaRPr>
            </a:p>
          </p:txBody>
        </p:sp>
        <p:grpSp>
          <p:nvGrpSpPr>
            <p:cNvPr id="467" name="Group 1238"/>
            <p:cNvGrpSpPr>
              <a:grpSpLocks/>
            </p:cNvGrpSpPr>
            <p:nvPr/>
          </p:nvGrpSpPr>
          <p:grpSpPr bwMode="auto">
            <a:xfrm>
              <a:off x="144464" y="3852069"/>
              <a:ext cx="4565649" cy="3038476"/>
              <a:chOff x="2835" y="2304"/>
              <a:chExt cx="2876" cy="1914"/>
            </a:xfrm>
          </p:grpSpPr>
          <p:sp>
            <p:nvSpPr>
              <p:cNvPr id="731" name="Rectangle 528"/>
              <p:cNvSpPr>
                <a:spLocks noChangeArrowheads="1"/>
              </p:cNvSpPr>
              <p:nvPr/>
            </p:nvSpPr>
            <p:spPr bwMode="auto">
              <a:xfrm>
                <a:off x="2835" y="2304"/>
                <a:ext cx="1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100">
                    <a:solidFill>
                      <a:srgbClr val="000000"/>
                    </a:solidFill>
                    <a:latin typeface="Myriad Pro" pitchFamily="34" charset="0"/>
                  </a:rPr>
                  <a:t> 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732" name="Rectangle 882"/>
              <p:cNvSpPr>
                <a:spLocks noChangeArrowheads="1"/>
              </p:cNvSpPr>
              <p:nvPr/>
            </p:nvSpPr>
            <p:spPr bwMode="auto">
              <a:xfrm>
                <a:off x="2887" y="2336"/>
                <a:ext cx="12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100">
                    <a:solidFill>
                      <a:srgbClr val="000000"/>
                    </a:solidFill>
                    <a:latin typeface="Myriad Pro" pitchFamily="34" charset="0"/>
                  </a:rPr>
                  <a:t>(%)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733" name="Rectangle 1056"/>
              <p:cNvSpPr>
                <a:spLocks noChangeArrowheads="1"/>
              </p:cNvSpPr>
              <p:nvPr/>
            </p:nvSpPr>
            <p:spPr bwMode="auto">
              <a:xfrm>
                <a:off x="5310" y="4111"/>
                <a:ext cx="39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100">
                    <a:solidFill>
                      <a:srgbClr val="000000"/>
                    </a:solidFill>
                    <a:latin typeface="Myriad Pro" pitchFamily="34" charset="0"/>
                  </a:rPr>
                  <a:t>Time (min)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734" name="Rectangle 1057"/>
              <p:cNvSpPr>
                <a:spLocks noChangeArrowheads="1"/>
              </p:cNvSpPr>
              <p:nvPr/>
            </p:nvSpPr>
            <p:spPr bwMode="auto">
              <a:xfrm>
                <a:off x="3048" y="2337"/>
                <a:ext cx="13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100">
                    <a:solidFill>
                      <a:srgbClr val="000000"/>
                    </a:solidFill>
                    <a:latin typeface="Myriad Pro" pitchFamily="34" charset="0"/>
                  </a:rPr>
                  <a:t>C/C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735" name="Rectangle 1058"/>
              <p:cNvSpPr>
                <a:spLocks noChangeArrowheads="1"/>
              </p:cNvSpPr>
              <p:nvPr/>
            </p:nvSpPr>
            <p:spPr bwMode="auto">
              <a:xfrm>
                <a:off x="3194" y="2383"/>
                <a:ext cx="29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700">
                    <a:solidFill>
                      <a:srgbClr val="000000"/>
                    </a:solidFill>
                    <a:latin typeface="Myriad Pro" pitchFamily="34" charset="0"/>
                  </a:rPr>
                  <a:t>0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736" name="Line 1061"/>
              <p:cNvSpPr>
                <a:spLocks noChangeShapeType="1"/>
              </p:cNvSpPr>
              <p:nvPr/>
            </p:nvSpPr>
            <p:spPr bwMode="auto">
              <a:xfrm>
                <a:off x="3211" y="2491"/>
                <a:ext cx="0" cy="14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37" name="Line 1062"/>
              <p:cNvSpPr>
                <a:spLocks noChangeShapeType="1"/>
              </p:cNvSpPr>
              <p:nvPr/>
            </p:nvSpPr>
            <p:spPr bwMode="auto">
              <a:xfrm>
                <a:off x="3194" y="3918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38" name="Line 1063"/>
              <p:cNvSpPr>
                <a:spLocks noChangeShapeType="1"/>
              </p:cNvSpPr>
              <p:nvPr/>
            </p:nvSpPr>
            <p:spPr bwMode="auto">
              <a:xfrm>
                <a:off x="3194" y="3679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39" name="Line 1064"/>
              <p:cNvSpPr>
                <a:spLocks noChangeShapeType="1"/>
              </p:cNvSpPr>
              <p:nvPr/>
            </p:nvSpPr>
            <p:spPr bwMode="auto">
              <a:xfrm>
                <a:off x="3194" y="3444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0" name="Line 1065"/>
              <p:cNvSpPr>
                <a:spLocks noChangeShapeType="1"/>
              </p:cNvSpPr>
              <p:nvPr/>
            </p:nvSpPr>
            <p:spPr bwMode="auto">
              <a:xfrm>
                <a:off x="3194" y="320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1" name="Line 1066"/>
              <p:cNvSpPr>
                <a:spLocks noChangeShapeType="1"/>
              </p:cNvSpPr>
              <p:nvPr/>
            </p:nvSpPr>
            <p:spPr bwMode="auto">
              <a:xfrm>
                <a:off x="3194" y="2965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2" name="Line 1067"/>
              <p:cNvSpPr>
                <a:spLocks noChangeShapeType="1"/>
              </p:cNvSpPr>
              <p:nvPr/>
            </p:nvSpPr>
            <p:spPr bwMode="auto">
              <a:xfrm>
                <a:off x="3194" y="2730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3" name="Line 1068"/>
              <p:cNvSpPr>
                <a:spLocks noChangeShapeType="1"/>
              </p:cNvSpPr>
              <p:nvPr/>
            </p:nvSpPr>
            <p:spPr bwMode="auto">
              <a:xfrm>
                <a:off x="3194" y="2491"/>
                <a:ext cx="1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4" name="Line 1069"/>
              <p:cNvSpPr>
                <a:spLocks noChangeShapeType="1"/>
              </p:cNvSpPr>
              <p:nvPr/>
            </p:nvSpPr>
            <p:spPr bwMode="auto">
              <a:xfrm>
                <a:off x="3211" y="3918"/>
                <a:ext cx="24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5" name="Line 1070"/>
              <p:cNvSpPr>
                <a:spLocks noChangeShapeType="1"/>
              </p:cNvSpPr>
              <p:nvPr/>
            </p:nvSpPr>
            <p:spPr bwMode="auto">
              <a:xfrm flipV="1">
                <a:off x="3211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6" name="Line 1071"/>
              <p:cNvSpPr>
                <a:spLocks noChangeShapeType="1"/>
              </p:cNvSpPr>
              <p:nvPr/>
            </p:nvSpPr>
            <p:spPr bwMode="auto">
              <a:xfrm flipV="1">
                <a:off x="3513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7" name="Line 1072"/>
              <p:cNvSpPr>
                <a:spLocks noChangeShapeType="1"/>
              </p:cNvSpPr>
              <p:nvPr/>
            </p:nvSpPr>
            <p:spPr bwMode="auto">
              <a:xfrm flipV="1">
                <a:off x="3815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8" name="Line 1073"/>
              <p:cNvSpPr>
                <a:spLocks noChangeShapeType="1"/>
              </p:cNvSpPr>
              <p:nvPr/>
            </p:nvSpPr>
            <p:spPr bwMode="auto">
              <a:xfrm flipV="1">
                <a:off x="4116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49" name="Line 1074"/>
              <p:cNvSpPr>
                <a:spLocks noChangeShapeType="1"/>
              </p:cNvSpPr>
              <p:nvPr/>
            </p:nvSpPr>
            <p:spPr bwMode="auto">
              <a:xfrm flipV="1">
                <a:off x="4418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0" name="Line 1075"/>
              <p:cNvSpPr>
                <a:spLocks noChangeShapeType="1"/>
              </p:cNvSpPr>
              <p:nvPr/>
            </p:nvSpPr>
            <p:spPr bwMode="auto">
              <a:xfrm flipV="1">
                <a:off x="4716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1" name="Line 1076"/>
              <p:cNvSpPr>
                <a:spLocks noChangeShapeType="1"/>
              </p:cNvSpPr>
              <p:nvPr/>
            </p:nvSpPr>
            <p:spPr bwMode="auto">
              <a:xfrm flipV="1">
                <a:off x="5018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2" name="Line 1077"/>
              <p:cNvSpPr>
                <a:spLocks noChangeShapeType="1"/>
              </p:cNvSpPr>
              <p:nvPr/>
            </p:nvSpPr>
            <p:spPr bwMode="auto">
              <a:xfrm flipV="1">
                <a:off x="5319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3" name="Line 1078"/>
              <p:cNvSpPr>
                <a:spLocks noChangeShapeType="1"/>
              </p:cNvSpPr>
              <p:nvPr/>
            </p:nvSpPr>
            <p:spPr bwMode="auto">
              <a:xfrm flipV="1">
                <a:off x="5621" y="3918"/>
                <a:ext cx="0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4" name="Freeform 1079"/>
              <p:cNvSpPr>
                <a:spLocks/>
              </p:cNvSpPr>
              <p:nvPr/>
            </p:nvSpPr>
            <p:spPr bwMode="auto">
              <a:xfrm>
                <a:off x="3211" y="2730"/>
                <a:ext cx="2410" cy="1184"/>
              </a:xfrm>
              <a:custGeom>
                <a:avLst/>
                <a:gdLst>
                  <a:gd name="T0" fmla="*/ 0 w 567"/>
                  <a:gd name="T1" fmla="*/ 0 h 277"/>
                  <a:gd name="T2" fmla="*/ 12 w 567"/>
                  <a:gd name="T3" fmla="*/ 32 h 277"/>
                  <a:gd name="T4" fmla="*/ 24 w 567"/>
                  <a:gd name="T5" fmla="*/ 61 h 277"/>
                  <a:gd name="T6" fmla="*/ 35 w 567"/>
                  <a:gd name="T7" fmla="*/ 87 h 277"/>
                  <a:gd name="T8" fmla="*/ 47 w 567"/>
                  <a:gd name="T9" fmla="*/ 109 h 277"/>
                  <a:gd name="T10" fmla="*/ 59 w 567"/>
                  <a:gd name="T11" fmla="*/ 129 h 277"/>
                  <a:gd name="T12" fmla="*/ 71 w 567"/>
                  <a:gd name="T13" fmla="*/ 147 h 277"/>
                  <a:gd name="T14" fmla="*/ 83 w 567"/>
                  <a:gd name="T15" fmla="*/ 162 h 277"/>
                  <a:gd name="T16" fmla="*/ 95 w 567"/>
                  <a:gd name="T17" fmla="*/ 176 h 277"/>
                  <a:gd name="T18" fmla="*/ 106 w 567"/>
                  <a:gd name="T19" fmla="*/ 188 h 277"/>
                  <a:gd name="T20" fmla="*/ 118 w 567"/>
                  <a:gd name="T21" fmla="*/ 198 h 277"/>
                  <a:gd name="T22" fmla="*/ 130 w 567"/>
                  <a:gd name="T23" fmla="*/ 208 h 277"/>
                  <a:gd name="T24" fmla="*/ 142 w 567"/>
                  <a:gd name="T25" fmla="*/ 216 h 277"/>
                  <a:gd name="T26" fmla="*/ 154 w 567"/>
                  <a:gd name="T27" fmla="*/ 223 h 277"/>
                  <a:gd name="T28" fmla="*/ 165 w 567"/>
                  <a:gd name="T29" fmla="*/ 230 h 277"/>
                  <a:gd name="T30" fmla="*/ 177 w 567"/>
                  <a:gd name="T31" fmla="*/ 235 h 277"/>
                  <a:gd name="T32" fmla="*/ 189 w 567"/>
                  <a:gd name="T33" fmla="*/ 240 h 277"/>
                  <a:gd name="T34" fmla="*/ 201 w 567"/>
                  <a:gd name="T35" fmla="*/ 245 h 277"/>
                  <a:gd name="T36" fmla="*/ 213 w 567"/>
                  <a:gd name="T37" fmla="*/ 249 h 277"/>
                  <a:gd name="T38" fmla="*/ 224 w 567"/>
                  <a:gd name="T39" fmla="*/ 252 h 277"/>
                  <a:gd name="T40" fmla="*/ 236 w 567"/>
                  <a:gd name="T41" fmla="*/ 255 h 277"/>
                  <a:gd name="T42" fmla="*/ 248 w 567"/>
                  <a:gd name="T43" fmla="*/ 258 h 277"/>
                  <a:gd name="T44" fmla="*/ 260 w 567"/>
                  <a:gd name="T45" fmla="*/ 260 h 277"/>
                  <a:gd name="T46" fmla="*/ 272 w 567"/>
                  <a:gd name="T47" fmla="*/ 262 h 277"/>
                  <a:gd name="T48" fmla="*/ 284 w 567"/>
                  <a:gd name="T49" fmla="*/ 264 h 277"/>
                  <a:gd name="T50" fmla="*/ 295 w 567"/>
                  <a:gd name="T51" fmla="*/ 266 h 277"/>
                  <a:gd name="T52" fmla="*/ 307 w 567"/>
                  <a:gd name="T53" fmla="*/ 267 h 277"/>
                  <a:gd name="T54" fmla="*/ 319 w 567"/>
                  <a:gd name="T55" fmla="*/ 268 h 277"/>
                  <a:gd name="T56" fmla="*/ 331 w 567"/>
                  <a:gd name="T57" fmla="*/ 270 h 277"/>
                  <a:gd name="T58" fmla="*/ 343 w 567"/>
                  <a:gd name="T59" fmla="*/ 271 h 277"/>
                  <a:gd name="T60" fmla="*/ 354 w 567"/>
                  <a:gd name="T61" fmla="*/ 271 h 277"/>
                  <a:gd name="T62" fmla="*/ 366 w 567"/>
                  <a:gd name="T63" fmla="*/ 272 h 277"/>
                  <a:gd name="T64" fmla="*/ 378 w 567"/>
                  <a:gd name="T65" fmla="*/ 273 h 277"/>
                  <a:gd name="T66" fmla="*/ 390 w 567"/>
                  <a:gd name="T67" fmla="*/ 274 h 277"/>
                  <a:gd name="T68" fmla="*/ 402 w 567"/>
                  <a:gd name="T69" fmla="*/ 274 h 277"/>
                  <a:gd name="T70" fmla="*/ 413 w 567"/>
                  <a:gd name="T71" fmla="*/ 274 h 277"/>
                  <a:gd name="T72" fmla="*/ 425 w 567"/>
                  <a:gd name="T73" fmla="*/ 275 h 277"/>
                  <a:gd name="T74" fmla="*/ 437 w 567"/>
                  <a:gd name="T75" fmla="*/ 275 h 277"/>
                  <a:gd name="T76" fmla="*/ 449 w 567"/>
                  <a:gd name="T77" fmla="*/ 276 h 277"/>
                  <a:gd name="T78" fmla="*/ 461 w 567"/>
                  <a:gd name="T79" fmla="*/ 276 h 277"/>
                  <a:gd name="T80" fmla="*/ 472 w 567"/>
                  <a:gd name="T81" fmla="*/ 276 h 277"/>
                  <a:gd name="T82" fmla="*/ 484 w 567"/>
                  <a:gd name="T83" fmla="*/ 276 h 277"/>
                  <a:gd name="T84" fmla="*/ 496 w 567"/>
                  <a:gd name="T85" fmla="*/ 277 h 277"/>
                  <a:gd name="T86" fmla="*/ 508 w 567"/>
                  <a:gd name="T87" fmla="*/ 277 h 277"/>
                  <a:gd name="T88" fmla="*/ 520 w 567"/>
                  <a:gd name="T89" fmla="*/ 277 h 277"/>
                  <a:gd name="T90" fmla="*/ 532 w 567"/>
                  <a:gd name="T91" fmla="*/ 277 h 277"/>
                  <a:gd name="T92" fmla="*/ 543 w 567"/>
                  <a:gd name="T93" fmla="*/ 277 h 277"/>
                  <a:gd name="T94" fmla="*/ 555 w 567"/>
                  <a:gd name="T95" fmla="*/ 277 h 277"/>
                  <a:gd name="T96" fmla="*/ 567 w 567"/>
                  <a:gd name="T97" fmla="*/ 277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67" h="277">
                    <a:moveTo>
                      <a:pt x="0" y="0"/>
                    </a:moveTo>
                    <a:lnTo>
                      <a:pt x="12" y="32"/>
                    </a:lnTo>
                    <a:lnTo>
                      <a:pt x="24" y="61"/>
                    </a:lnTo>
                    <a:lnTo>
                      <a:pt x="35" y="87"/>
                    </a:lnTo>
                    <a:lnTo>
                      <a:pt x="47" y="109"/>
                    </a:lnTo>
                    <a:lnTo>
                      <a:pt x="59" y="129"/>
                    </a:lnTo>
                    <a:lnTo>
                      <a:pt x="71" y="147"/>
                    </a:lnTo>
                    <a:lnTo>
                      <a:pt x="83" y="162"/>
                    </a:lnTo>
                    <a:lnTo>
                      <a:pt x="95" y="176"/>
                    </a:lnTo>
                    <a:lnTo>
                      <a:pt x="106" y="188"/>
                    </a:lnTo>
                    <a:lnTo>
                      <a:pt x="118" y="198"/>
                    </a:lnTo>
                    <a:lnTo>
                      <a:pt x="130" y="208"/>
                    </a:lnTo>
                    <a:lnTo>
                      <a:pt x="142" y="216"/>
                    </a:lnTo>
                    <a:lnTo>
                      <a:pt x="154" y="223"/>
                    </a:lnTo>
                    <a:lnTo>
                      <a:pt x="165" y="230"/>
                    </a:lnTo>
                    <a:lnTo>
                      <a:pt x="177" y="235"/>
                    </a:lnTo>
                    <a:lnTo>
                      <a:pt x="189" y="240"/>
                    </a:lnTo>
                    <a:lnTo>
                      <a:pt x="201" y="245"/>
                    </a:lnTo>
                    <a:lnTo>
                      <a:pt x="213" y="249"/>
                    </a:lnTo>
                    <a:lnTo>
                      <a:pt x="224" y="252"/>
                    </a:lnTo>
                    <a:lnTo>
                      <a:pt x="236" y="255"/>
                    </a:lnTo>
                    <a:lnTo>
                      <a:pt x="248" y="258"/>
                    </a:lnTo>
                    <a:lnTo>
                      <a:pt x="260" y="260"/>
                    </a:lnTo>
                    <a:lnTo>
                      <a:pt x="272" y="262"/>
                    </a:lnTo>
                    <a:lnTo>
                      <a:pt x="284" y="264"/>
                    </a:lnTo>
                    <a:lnTo>
                      <a:pt x="295" y="266"/>
                    </a:lnTo>
                    <a:lnTo>
                      <a:pt x="307" y="267"/>
                    </a:lnTo>
                    <a:lnTo>
                      <a:pt x="319" y="268"/>
                    </a:lnTo>
                    <a:lnTo>
                      <a:pt x="331" y="270"/>
                    </a:lnTo>
                    <a:lnTo>
                      <a:pt x="343" y="271"/>
                    </a:lnTo>
                    <a:lnTo>
                      <a:pt x="354" y="271"/>
                    </a:lnTo>
                    <a:lnTo>
                      <a:pt x="366" y="272"/>
                    </a:lnTo>
                    <a:lnTo>
                      <a:pt x="378" y="273"/>
                    </a:lnTo>
                    <a:lnTo>
                      <a:pt x="390" y="274"/>
                    </a:lnTo>
                    <a:lnTo>
                      <a:pt x="402" y="274"/>
                    </a:lnTo>
                    <a:lnTo>
                      <a:pt x="413" y="274"/>
                    </a:lnTo>
                    <a:lnTo>
                      <a:pt x="425" y="275"/>
                    </a:lnTo>
                    <a:lnTo>
                      <a:pt x="437" y="275"/>
                    </a:lnTo>
                    <a:lnTo>
                      <a:pt x="449" y="276"/>
                    </a:lnTo>
                    <a:lnTo>
                      <a:pt x="461" y="276"/>
                    </a:lnTo>
                    <a:lnTo>
                      <a:pt x="472" y="276"/>
                    </a:lnTo>
                    <a:lnTo>
                      <a:pt x="484" y="276"/>
                    </a:lnTo>
                    <a:lnTo>
                      <a:pt x="496" y="277"/>
                    </a:lnTo>
                    <a:lnTo>
                      <a:pt x="508" y="277"/>
                    </a:lnTo>
                    <a:lnTo>
                      <a:pt x="520" y="277"/>
                    </a:lnTo>
                    <a:lnTo>
                      <a:pt x="532" y="277"/>
                    </a:lnTo>
                    <a:lnTo>
                      <a:pt x="543" y="277"/>
                    </a:lnTo>
                    <a:lnTo>
                      <a:pt x="555" y="277"/>
                    </a:lnTo>
                    <a:lnTo>
                      <a:pt x="567" y="27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5" name="Freeform 1080"/>
              <p:cNvSpPr>
                <a:spLocks/>
              </p:cNvSpPr>
              <p:nvPr/>
            </p:nvSpPr>
            <p:spPr bwMode="auto">
              <a:xfrm>
                <a:off x="3211" y="2730"/>
                <a:ext cx="9" cy="30"/>
              </a:xfrm>
              <a:custGeom>
                <a:avLst/>
                <a:gdLst>
                  <a:gd name="T0" fmla="*/ 4 w 9"/>
                  <a:gd name="T1" fmla="*/ 0 h 30"/>
                  <a:gd name="T2" fmla="*/ 9 w 9"/>
                  <a:gd name="T3" fmla="*/ 30 h 30"/>
                  <a:gd name="T4" fmla="*/ 4 w 9"/>
                  <a:gd name="T5" fmla="*/ 30 h 30"/>
                  <a:gd name="T6" fmla="*/ 0 w 9"/>
                  <a:gd name="T7" fmla="*/ 0 h 30"/>
                  <a:gd name="T8" fmla="*/ 4 w 9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0">
                    <a:moveTo>
                      <a:pt x="4" y="0"/>
                    </a:moveTo>
                    <a:lnTo>
                      <a:pt x="9" y="30"/>
                    </a:lnTo>
                    <a:lnTo>
                      <a:pt x="4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6" name="Rectangle 1081"/>
              <p:cNvSpPr>
                <a:spLocks noChangeArrowheads="1"/>
              </p:cNvSpPr>
              <p:nvPr/>
            </p:nvSpPr>
            <p:spPr bwMode="auto">
              <a:xfrm>
                <a:off x="3220" y="2777"/>
                <a:ext cx="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7" name="Freeform 1082"/>
              <p:cNvSpPr>
                <a:spLocks/>
              </p:cNvSpPr>
              <p:nvPr/>
            </p:nvSpPr>
            <p:spPr bwMode="auto">
              <a:xfrm>
                <a:off x="3220" y="2803"/>
                <a:ext cx="12" cy="30"/>
              </a:xfrm>
              <a:custGeom>
                <a:avLst/>
                <a:gdLst>
                  <a:gd name="T0" fmla="*/ 4 w 12"/>
                  <a:gd name="T1" fmla="*/ 0 h 30"/>
                  <a:gd name="T2" fmla="*/ 12 w 12"/>
                  <a:gd name="T3" fmla="*/ 30 h 30"/>
                  <a:gd name="T4" fmla="*/ 8 w 12"/>
                  <a:gd name="T5" fmla="*/ 30 h 30"/>
                  <a:gd name="T6" fmla="*/ 0 w 12"/>
                  <a:gd name="T7" fmla="*/ 0 h 30"/>
                  <a:gd name="T8" fmla="*/ 4 w 12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30">
                    <a:moveTo>
                      <a:pt x="4" y="0"/>
                    </a:moveTo>
                    <a:lnTo>
                      <a:pt x="12" y="30"/>
                    </a:lnTo>
                    <a:lnTo>
                      <a:pt x="8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8" name="Rectangle 1083"/>
              <p:cNvSpPr>
                <a:spLocks noChangeArrowheads="1"/>
              </p:cNvSpPr>
              <p:nvPr/>
            </p:nvSpPr>
            <p:spPr bwMode="auto">
              <a:xfrm>
                <a:off x="3228" y="2850"/>
                <a:ext cx="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59" name="Freeform 1084"/>
              <p:cNvSpPr>
                <a:spLocks/>
              </p:cNvSpPr>
              <p:nvPr/>
            </p:nvSpPr>
            <p:spPr bwMode="auto">
              <a:xfrm>
                <a:off x="3232" y="2876"/>
                <a:ext cx="9" cy="30"/>
              </a:xfrm>
              <a:custGeom>
                <a:avLst/>
                <a:gdLst>
                  <a:gd name="T0" fmla="*/ 5 w 9"/>
                  <a:gd name="T1" fmla="*/ 0 h 30"/>
                  <a:gd name="T2" fmla="*/ 9 w 9"/>
                  <a:gd name="T3" fmla="*/ 30 h 30"/>
                  <a:gd name="T4" fmla="*/ 5 w 9"/>
                  <a:gd name="T5" fmla="*/ 30 h 30"/>
                  <a:gd name="T6" fmla="*/ 0 w 9"/>
                  <a:gd name="T7" fmla="*/ 0 h 30"/>
                  <a:gd name="T8" fmla="*/ 5 w 9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0">
                    <a:moveTo>
                      <a:pt x="5" y="0"/>
                    </a:moveTo>
                    <a:lnTo>
                      <a:pt x="9" y="30"/>
                    </a:lnTo>
                    <a:lnTo>
                      <a:pt x="5" y="30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0" name="Rectangle 1085"/>
              <p:cNvSpPr>
                <a:spLocks noChangeArrowheads="1"/>
              </p:cNvSpPr>
              <p:nvPr/>
            </p:nvSpPr>
            <p:spPr bwMode="auto">
              <a:xfrm>
                <a:off x="3241" y="2923"/>
                <a:ext cx="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1" name="Freeform 1086"/>
              <p:cNvSpPr>
                <a:spLocks/>
              </p:cNvSpPr>
              <p:nvPr/>
            </p:nvSpPr>
            <p:spPr bwMode="auto">
              <a:xfrm>
                <a:off x="3241" y="2948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8 w 8"/>
                  <a:gd name="T3" fmla="*/ 30 h 30"/>
                  <a:gd name="T4" fmla="*/ 4 w 8"/>
                  <a:gd name="T5" fmla="*/ 30 h 30"/>
                  <a:gd name="T6" fmla="*/ 0 w 8"/>
                  <a:gd name="T7" fmla="*/ 0 h 30"/>
                  <a:gd name="T8" fmla="*/ 4 w 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">
                    <a:moveTo>
                      <a:pt x="4" y="0"/>
                    </a:moveTo>
                    <a:lnTo>
                      <a:pt x="8" y="30"/>
                    </a:lnTo>
                    <a:lnTo>
                      <a:pt x="4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2" name="Rectangle 1087"/>
              <p:cNvSpPr>
                <a:spLocks noChangeArrowheads="1"/>
              </p:cNvSpPr>
              <p:nvPr/>
            </p:nvSpPr>
            <p:spPr bwMode="auto">
              <a:xfrm>
                <a:off x="3249" y="2995"/>
                <a:ext cx="5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3" name="Freeform 1088"/>
              <p:cNvSpPr>
                <a:spLocks/>
              </p:cNvSpPr>
              <p:nvPr/>
            </p:nvSpPr>
            <p:spPr bwMode="auto">
              <a:xfrm>
                <a:off x="3254" y="3021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8 w 8"/>
                  <a:gd name="T3" fmla="*/ 30 h 30"/>
                  <a:gd name="T4" fmla="*/ 4 w 8"/>
                  <a:gd name="T5" fmla="*/ 30 h 30"/>
                  <a:gd name="T6" fmla="*/ 0 w 8"/>
                  <a:gd name="T7" fmla="*/ 0 h 30"/>
                  <a:gd name="T8" fmla="*/ 4 w 8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0">
                    <a:moveTo>
                      <a:pt x="4" y="0"/>
                    </a:moveTo>
                    <a:lnTo>
                      <a:pt x="8" y="30"/>
                    </a:lnTo>
                    <a:lnTo>
                      <a:pt x="4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4" name="Rectangle 1089"/>
              <p:cNvSpPr>
                <a:spLocks noChangeArrowheads="1"/>
              </p:cNvSpPr>
              <p:nvPr/>
            </p:nvSpPr>
            <p:spPr bwMode="auto">
              <a:xfrm>
                <a:off x="3262" y="3068"/>
                <a:ext cx="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5" name="Freeform 1090"/>
              <p:cNvSpPr>
                <a:spLocks/>
              </p:cNvSpPr>
              <p:nvPr/>
            </p:nvSpPr>
            <p:spPr bwMode="auto">
              <a:xfrm>
                <a:off x="3266" y="3094"/>
                <a:ext cx="9" cy="29"/>
              </a:xfrm>
              <a:custGeom>
                <a:avLst/>
                <a:gdLst>
                  <a:gd name="T0" fmla="*/ 5 w 9"/>
                  <a:gd name="T1" fmla="*/ 0 h 29"/>
                  <a:gd name="T2" fmla="*/ 9 w 9"/>
                  <a:gd name="T3" fmla="*/ 29 h 29"/>
                  <a:gd name="T4" fmla="*/ 5 w 9"/>
                  <a:gd name="T5" fmla="*/ 29 h 29"/>
                  <a:gd name="T6" fmla="*/ 0 w 9"/>
                  <a:gd name="T7" fmla="*/ 0 h 29"/>
                  <a:gd name="T8" fmla="*/ 5 w 9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9">
                    <a:moveTo>
                      <a:pt x="5" y="0"/>
                    </a:moveTo>
                    <a:lnTo>
                      <a:pt x="9" y="29"/>
                    </a:lnTo>
                    <a:lnTo>
                      <a:pt x="5" y="29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6" name="Rectangle 1091"/>
              <p:cNvSpPr>
                <a:spLocks noChangeArrowheads="1"/>
              </p:cNvSpPr>
              <p:nvPr/>
            </p:nvSpPr>
            <p:spPr bwMode="auto">
              <a:xfrm>
                <a:off x="3275" y="3141"/>
                <a:ext cx="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7" name="Freeform 1092"/>
              <p:cNvSpPr>
                <a:spLocks/>
              </p:cNvSpPr>
              <p:nvPr/>
            </p:nvSpPr>
            <p:spPr bwMode="auto">
              <a:xfrm>
                <a:off x="3279" y="3166"/>
                <a:ext cx="9" cy="30"/>
              </a:xfrm>
              <a:custGeom>
                <a:avLst/>
                <a:gdLst>
                  <a:gd name="T0" fmla="*/ 4 w 9"/>
                  <a:gd name="T1" fmla="*/ 0 h 30"/>
                  <a:gd name="T2" fmla="*/ 9 w 9"/>
                  <a:gd name="T3" fmla="*/ 30 h 30"/>
                  <a:gd name="T4" fmla="*/ 4 w 9"/>
                  <a:gd name="T5" fmla="*/ 30 h 30"/>
                  <a:gd name="T6" fmla="*/ 0 w 9"/>
                  <a:gd name="T7" fmla="*/ 0 h 30"/>
                  <a:gd name="T8" fmla="*/ 4 w 9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0">
                    <a:moveTo>
                      <a:pt x="4" y="0"/>
                    </a:moveTo>
                    <a:lnTo>
                      <a:pt x="9" y="30"/>
                    </a:lnTo>
                    <a:lnTo>
                      <a:pt x="4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8" name="Freeform 1093"/>
              <p:cNvSpPr>
                <a:spLocks/>
              </p:cNvSpPr>
              <p:nvPr/>
            </p:nvSpPr>
            <p:spPr bwMode="auto">
              <a:xfrm>
                <a:off x="3288" y="3209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8 w 8"/>
                  <a:gd name="T3" fmla="*/ 8 h 8"/>
                  <a:gd name="T4" fmla="*/ 4 w 8"/>
                  <a:gd name="T5" fmla="*/ 8 h 8"/>
                  <a:gd name="T6" fmla="*/ 0 w 8"/>
                  <a:gd name="T7" fmla="*/ 0 h 8"/>
                  <a:gd name="T8" fmla="*/ 4 w 8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8" y="8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69" name="Freeform 1094"/>
              <p:cNvSpPr>
                <a:spLocks/>
              </p:cNvSpPr>
              <p:nvPr/>
            </p:nvSpPr>
            <p:spPr bwMode="auto">
              <a:xfrm>
                <a:off x="3296" y="3235"/>
                <a:ext cx="9" cy="29"/>
              </a:xfrm>
              <a:custGeom>
                <a:avLst/>
                <a:gdLst>
                  <a:gd name="T0" fmla="*/ 4 w 9"/>
                  <a:gd name="T1" fmla="*/ 0 h 29"/>
                  <a:gd name="T2" fmla="*/ 9 w 9"/>
                  <a:gd name="T3" fmla="*/ 29 h 29"/>
                  <a:gd name="T4" fmla="*/ 4 w 9"/>
                  <a:gd name="T5" fmla="*/ 29 h 29"/>
                  <a:gd name="T6" fmla="*/ 0 w 9"/>
                  <a:gd name="T7" fmla="*/ 0 h 29"/>
                  <a:gd name="T8" fmla="*/ 4 w 9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29">
                    <a:moveTo>
                      <a:pt x="4" y="0"/>
                    </a:moveTo>
                    <a:lnTo>
                      <a:pt x="9" y="29"/>
                    </a:lnTo>
                    <a:lnTo>
                      <a:pt x="4" y="29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0" name="Rectangle 1095"/>
              <p:cNvSpPr>
                <a:spLocks noChangeArrowheads="1"/>
              </p:cNvSpPr>
              <p:nvPr/>
            </p:nvSpPr>
            <p:spPr bwMode="auto">
              <a:xfrm>
                <a:off x="3305" y="3282"/>
                <a:ext cx="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1" name="Freeform 1096"/>
              <p:cNvSpPr>
                <a:spLocks/>
              </p:cNvSpPr>
              <p:nvPr/>
            </p:nvSpPr>
            <p:spPr bwMode="auto">
              <a:xfrm>
                <a:off x="3309" y="3307"/>
                <a:ext cx="8" cy="22"/>
              </a:xfrm>
              <a:custGeom>
                <a:avLst/>
                <a:gdLst>
                  <a:gd name="T0" fmla="*/ 4 w 8"/>
                  <a:gd name="T1" fmla="*/ 0 h 22"/>
                  <a:gd name="T2" fmla="*/ 8 w 8"/>
                  <a:gd name="T3" fmla="*/ 22 h 22"/>
                  <a:gd name="T4" fmla="*/ 4 w 8"/>
                  <a:gd name="T5" fmla="*/ 22 h 22"/>
                  <a:gd name="T6" fmla="*/ 0 w 8"/>
                  <a:gd name="T7" fmla="*/ 0 h 22"/>
                  <a:gd name="T8" fmla="*/ 4 w 8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2">
                    <a:moveTo>
                      <a:pt x="4" y="0"/>
                    </a:moveTo>
                    <a:lnTo>
                      <a:pt x="8" y="22"/>
                    </a:lnTo>
                    <a:lnTo>
                      <a:pt x="4" y="22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2" name="Freeform 1097"/>
              <p:cNvSpPr>
                <a:spLocks/>
              </p:cNvSpPr>
              <p:nvPr/>
            </p:nvSpPr>
            <p:spPr bwMode="auto">
              <a:xfrm>
                <a:off x="3313" y="3329"/>
                <a:ext cx="9" cy="8"/>
              </a:xfrm>
              <a:custGeom>
                <a:avLst/>
                <a:gdLst>
                  <a:gd name="T0" fmla="*/ 4 w 9"/>
                  <a:gd name="T1" fmla="*/ 0 h 8"/>
                  <a:gd name="T2" fmla="*/ 9 w 9"/>
                  <a:gd name="T3" fmla="*/ 8 h 8"/>
                  <a:gd name="T4" fmla="*/ 4 w 9"/>
                  <a:gd name="T5" fmla="*/ 8 h 8"/>
                  <a:gd name="T6" fmla="*/ 0 w 9"/>
                  <a:gd name="T7" fmla="*/ 0 h 8"/>
                  <a:gd name="T8" fmla="*/ 4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9" y="8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3" name="Rectangle 1098"/>
              <p:cNvSpPr>
                <a:spLocks noChangeArrowheads="1"/>
              </p:cNvSpPr>
              <p:nvPr/>
            </p:nvSpPr>
            <p:spPr bwMode="auto">
              <a:xfrm>
                <a:off x="3322" y="3354"/>
                <a:ext cx="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4" name="Freeform 1099"/>
              <p:cNvSpPr>
                <a:spLocks/>
              </p:cNvSpPr>
              <p:nvPr/>
            </p:nvSpPr>
            <p:spPr bwMode="auto">
              <a:xfrm>
                <a:off x="3326" y="3380"/>
                <a:ext cx="13" cy="30"/>
              </a:xfrm>
              <a:custGeom>
                <a:avLst/>
                <a:gdLst>
                  <a:gd name="T0" fmla="*/ 4 w 13"/>
                  <a:gd name="T1" fmla="*/ 0 h 30"/>
                  <a:gd name="T2" fmla="*/ 13 w 13"/>
                  <a:gd name="T3" fmla="*/ 30 h 30"/>
                  <a:gd name="T4" fmla="*/ 8 w 13"/>
                  <a:gd name="T5" fmla="*/ 30 h 30"/>
                  <a:gd name="T6" fmla="*/ 0 w 13"/>
                  <a:gd name="T7" fmla="*/ 0 h 30"/>
                  <a:gd name="T8" fmla="*/ 4 w 13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0">
                    <a:moveTo>
                      <a:pt x="4" y="0"/>
                    </a:moveTo>
                    <a:lnTo>
                      <a:pt x="13" y="30"/>
                    </a:lnTo>
                    <a:lnTo>
                      <a:pt x="8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5" name="Freeform 1100"/>
              <p:cNvSpPr>
                <a:spLocks/>
              </p:cNvSpPr>
              <p:nvPr/>
            </p:nvSpPr>
            <p:spPr bwMode="auto">
              <a:xfrm>
                <a:off x="3339" y="3423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8 w 8"/>
                  <a:gd name="T3" fmla="*/ 8 h 8"/>
                  <a:gd name="T4" fmla="*/ 4 w 8"/>
                  <a:gd name="T5" fmla="*/ 8 h 8"/>
                  <a:gd name="T6" fmla="*/ 0 w 8"/>
                  <a:gd name="T7" fmla="*/ 0 h 8"/>
                  <a:gd name="T8" fmla="*/ 4 w 8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8" y="8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6" name="Freeform 1101"/>
              <p:cNvSpPr>
                <a:spLocks/>
              </p:cNvSpPr>
              <p:nvPr/>
            </p:nvSpPr>
            <p:spPr bwMode="auto">
              <a:xfrm>
                <a:off x="3347" y="3448"/>
                <a:ext cx="9" cy="30"/>
              </a:xfrm>
              <a:custGeom>
                <a:avLst/>
                <a:gdLst>
                  <a:gd name="T0" fmla="*/ 4 w 9"/>
                  <a:gd name="T1" fmla="*/ 0 h 30"/>
                  <a:gd name="T2" fmla="*/ 9 w 9"/>
                  <a:gd name="T3" fmla="*/ 30 h 30"/>
                  <a:gd name="T4" fmla="*/ 4 w 9"/>
                  <a:gd name="T5" fmla="*/ 30 h 30"/>
                  <a:gd name="T6" fmla="*/ 0 w 9"/>
                  <a:gd name="T7" fmla="*/ 0 h 30"/>
                  <a:gd name="T8" fmla="*/ 4 w 9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0">
                    <a:moveTo>
                      <a:pt x="4" y="0"/>
                    </a:moveTo>
                    <a:lnTo>
                      <a:pt x="9" y="30"/>
                    </a:lnTo>
                    <a:lnTo>
                      <a:pt x="4" y="30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7" name="Freeform 1102"/>
              <p:cNvSpPr>
                <a:spLocks/>
              </p:cNvSpPr>
              <p:nvPr/>
            </p:nvSpPr>
            <p:spPr bwMode="auto">
              <a:xfrm>
                <a:off x="3356" y="3495"/>
                <a:ext cx="8" cy="9"/>
              </a:xfrm>
              <a:custGeom>
                <a:avLst/>
                <a:gdLst>
                  <a:gd name="T0" fmla="*/ 4 w 8"/>
                  <a:gd name="T1" fmla="*/ 0 h 9"/>
                  <a:gd name="T2" fmla="*/ 8 w 8"/>
                  <a:gd name="T3" fmla="*/ 9 h 9"/>
                  <a:gd name="T4" fmla="*/ 4 w 8"/>
                  <a:gd name="T5" fmla="*/ 9 h 9"/>
                  <a:gd name="T6" fmla="*/ 0 w 8"/>
                  <a:gd name="T7" fmla="*/ 0 h 9"/>
                  <a:gd name="T8" fmla="*/ 4 w 8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4" y="0"/>
                    </a:moveTo>
                    <a:lnTo>
                      <a:pt x="8" y="9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8" name="Freeform 1103"/>
              <p:cNvSpPr>
                <a:spLocks/>
              </p:cNvSpPr>
              <p:nvPr/>
            </p:nvSpPr>
            <p:spPr bwMode="auto">
              <a:xfrm>
                <a:off x="3368" y="3521"/>
                <a:ext cx="13" cy="25"/>
              </a:xfrm>
              <a:custGeom>
                <a:avLst/>
                <a:gdLst>
                  <a:gd name="T0" fmla="*/ 5 w 13"/>
                  <a:gd name="T1" fmla="*/ 0 h 25"/>
                  <a:gd name="T2" fmla="*/ 13 w 13"/>
                  <a:gd name="T3" fmla="*/ 25 h 25"/>
                  <a:gd name="T4" fmla="*/ 9 w 13"/>
                  <a:gd name="T5" fmla="*/ 25 h 25"/>
                  <a:gd name="T6" fmla="*/ 0 w 13"/>
                  <a:gd name="T7" fmla="*/ 0 h 25"/>
                  <a:gd name="T8" fmla="*/ 5 w 13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5">
                    <a:moveTo>
                      <a:pt x="5" y="0"/>
                    </a:moveTo>
                    <a:lnTo>
                      <a:pt x="13" y="25"/>
                    </a:lnTo>
                    <a:lnTo>
                      <a:pt x="9" y="25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79" name="Freeform 1104"/>
              <p:cNvSpPr>
                <a:spLocks/>
              </p:cNvSpPr>
              <p:nvPr/>
            </p:nvSpPr>
            <p:spPr bwMode="auto">
              <a:xfrm>
                <a:off x="3385" y="3564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9 w 9"/>
                  <a:gd name="T3" fmla="*/ 8 h 8"/>
                  <a:gd name="T4" fmla="*/ 5 w 9"/>
                  <a:gd name="T5" fmla="*/ 8 h 8"/>
                  <a:gd name="T6" fmla="*/ 0 w 9"/>
                  <a:gd name="T7" fmla="*/ 0 h 8"/>
                  <a:gd name="T8" fmla="*/ 5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9" y="8"/>
                    </a:lnTo>
                    <a:lnTo>
                      <a:pt x="5" y="8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0" name="Freeform 1105"/>
              <p:cNvSpPr>
                <a:spLocks/>
              </p:cNvSpPr>
              <p:nvPr/>
            </p:nvSpPr>
            <p:spPr bwMode="auto">
              <a:xfrm>
                <a:off x="3394" y="3589"/>
                <a:ext cx="17" cy="26"/>
              </a:xfrm>
              <a:custGeom>
                <a:avLst/>
                <a:gdLst>
                  <a:gd name="T0" fmla="*/ 4 w 17"/>
                  <a:gd name="T1" fmla="*/ 0 h 26"/>
                  <a:gd name="T2" fmla="*/ 17 w 17"/>
                  <a:gd name="T3" fmla="*/ 26 h 26"/>
                  <a:gd name="T4" fmla="*/ 13 w 17"/>
                  <a:gd name="T5" fmla="*/ 26 h 26"/>
                  <a:gd name="T6" fmla="*/ 0 w 17"/>
                  <a:gd name="T7" fmla="*/ 0 h 26"/>
                  <a:gd name="T8" fmla="*/ 4 w 17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6">
                    <a:moveTo>
                      <a:pt x="4" y="0"/>
                    </a:moveTo>
                    <a:lnTo>
                      <a:pt x="17" y="26"/>
                    </a:lnTo>
                    <a:lnTo>
                      <a:pt x="13" y="26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1" name="Freeform 1106"/>
              <p:cNvSpPr>
                <a:spLocks/>
              </p:cNvSpPr>
              <p:nvPr/>
            </p:nvSpPr>
            <p:spPr bwMode="auto">
              <a:xfrm>
                <a:off x="3415" y="3632"/>
                <a:ext cx="9" cy="8"/>
              </a:xfrm>
              <a:custGeom>
                <a:avLst/>
                <a:gdLst>
                  <a:gd name="T0" fmla="*/ 4 w 9"/>
                  <a:gd name="T1" fmla="*/ 0 h 8"/>
                  <a:gd name="T2" fmla="*/ 9 w 9"/>
                  <a:gd name="T3" fmla="*/ 8 h 8"/>
                  <a:gd name="T4" fmla="*/ 4 w 9"/>
                  <a:gd name="T5" fmla="*/ 8 h 8"/>
                  <a:gd name="T6" fmla="*/ 0 w 9"/>
                  <a:gd name="T7" fmla="*/ 0 h 8"/>
                  <a:gd name="T8" fmla="*/ 4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9" y="8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2" name="Freeform 1107"/>
              <p:cNvSpPr>
                <a:spLocks/>
              </p:cNvSpPr>
              <p:nvPr/>
            </p:nvSpPr>
            <p:spPr bwMode="auto">
              <a:xfrm>
                <a:off x="3428" y="3649"/>
                <a:ext cx="21" cy="30"/>
              </a:xfrm>
              <a:custGeom>
                <a:avLst/>
                <a:gdLst>
                  <a:gd name="T0" fmla="*/ 4 w 21"/>
                  <a:gd name="T1" fmla="*/ 0 h 30"/>
                  <a:gd name="T2" fmla="*/ 21 w 21"/>
                  <a:gd name="T3" fmla="*/ 26 h 30"/>
                  <a:gd name="T4" fmla="*/ 17 w 21"/>
                  <a:gd name="T5" fmla="*/ 30 h 30"/>
                  <a:gd name="T6" fmla="*/ 0 w 21"/>
                  <a:gd name="T7" fmla="*/ 4 h 30"/>
                  <a:gd name="T8" fmla="*/ 4 w 21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0">
                    <a:moveTo>
                      <a:pt x="4" y="0"/>
                    </a:moveTo>
                    <a:lnTo>
                      <a:pt x="21" y="26"/>
                    </a:lnTo>
                    <a:lnTo>
                      <a:pt x="17" y="3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3" name="Freeform 1108"/>
              <p:cNvSpPr>
                <a:spLocks/>
              </p:cNvSpPr>
              <p:nvPr/>
            </p:nvSpPr>
            <p:spPr bwMode="auto">
              <a:xfrm>
                <a:off x="3453" y="3692"/>
                <a:ext cx="9" cy="8"/>
              </a:xfrm>
              <a:custGeom>
                <a:avLst/>
                <a:gdLst>
                  <a:gd name="T0" fmla="*/ 5 w 9"/>
                  <a:gd name="T1" fmla="*/ 0 h 8"/>
                  <a:gd name="T2" fmla="*/ 9 w 9"/>
                  <a:gd name="T3" fmla="*/ 4 h 8"/>
                  <a:gd name="T4" fmla="*/ 5 w 9"/>
                  <a:gd name="T5" fmla="*/ 8 h 8"/>
                  <a:gd name="T6" fmla="*/ 0 w 9"/>
                  <a:gd name="T7" fmla="*/ 4 h 8"/>
                  <a:gd name="T8" fmla="*/ 5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5" y="0"/>
                    </a:moveTo>
                    <a:lnTo>
                      <a:pt x="9" y="4"/>
                    </a:lnTo>
                    <a:lnTo>
                      <a:pt x="5" y="8"/>
                    </a:lnTo>
                    <a:lnTo>
                      <a:pt x="0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4" name="Freeform 1109"/>
              <p:cNvSpPr>
                <a:spLocks/>
              </p:cNvSpPr>
              <p:nvPr/>
            </p:nvSpPr>
            <p:spPr bwMode="auto">
              <a:xfrm>
                <a:off x="3466" y="3713"/>
                <a:ext cx="21" cy="26"/>
              </a:xfrm>
              <a:custGeom>
                <a:avLst/>
                <a:gdLst>
                  <a:gd name="T0" fmla="*/ 4 w 21"/>
                  <a:gd name="T1" fmla="*/ 0 h 26"/>
                  <a:gd name="T2" fmla="*/ 21 w 21"/>
                  <a:gd name="T3" fmla="*/ 21 h 26"/>
                  <a:gd name="T4" fmla="*/ 17 w 21"/>
                  <a:gd name="T5" fmla="*/ 26 h 26"/>
                  <a:gd name="T6" fmla="*/ 0 w 21"/>
                  <a:gd name="T7" fmla="*/ 4 h 26"/>
                  <a:gd name="T8" fmla="*/ 4 w 21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6">
                    <a:moveTo>
                      <a:pt x="4" y="0"/>
                    </a:moveTo>
                    <a:lnTo>
                      <a:pt x="21" y="21"/>
                    </a:lnTo>
                    <a:lnTo>
                      <a:pt x="17" y="26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5" name="Freeform 1110"/>
              <p:cNvSpPr>
                <a:spLocks/>
              </p:cNvSpPr>
              <p:nvPr/>
            </p:nvSpPr>
            <p:spPr bwMode="auto">
              <a:xfrm>
                <a:off x="3496" y="3752"/>
                <a:ext cx="8" cy="8"/>
              </a:xfrm>
              <a:custGeom>
                <a:avLst/>
                <a:gdLst>
                  <a:gd name="T0" fmla="*/ 4 w 8"/>
                  <a:gd name="T1" fmla="*/ 0 h 8"/>
                  <a:gd name="T2" fmla="*/ 8 w 8"/>
                  <a:gd name="T3" fmla="*/ 8 h 8"/>
                  <a:gd name="T4" fmla="*/ 4 w 8"/>
                  <a:gd name="T5" fmla="*/ 8 h 8"/>
                  <a:gd name="T6" fmla="*/ 0 w 8"/>
                  <a:gd name="T7" fmla="*/ 0 h 8"/>
                  <a:gd name="T8" fmla="*/ 4 w 8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4" y="0"/>
                    </a:moveTo>
                    <a:lnTo>
                      <a:pt x="8" y="8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6" name="Freeform 1111"/>
              <p:cNvSpPr>
                <a:spLocks/>
              </p:cNvSpPr>
              <p:nvPr/>
            </p:nvSpPr>
            <p:spPr bwMode="auto">
              <a:xfrm>
                <a:off x="3513" y="3769"/>
                <a:ext cx="30" cy="25"/>
              </a:xfrm>
              <a:custGeom>
                <a:avLst/>
                <a:gdLst>
                  <a:gd name="T0" fmla="*/ 4 w 30"/>
                  <a:gd name="T1" fmla="*/ 0 h 25"/>
                  <a:gd name="T2" fmla="*/ 30 w 30"/>
                  <a:gd name="T3" fmla="*/ 21 h 25"/>
                  <a:gd name="T4" fmla="*/ 25 w 30"/>
                  <a:gd name="T5" fmla="*/ 25 h 25"/>
                  <a:gd name="T6" fmla="*/ 0 w 30"/>
                  <a:gd name="T7" fmla="*/ 4 h 25"/>
                  <a:gd name="T8" fmla="*/ 4 w 30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5">
                    <a:moveTo>
                      <a:pt x="4" y="0"/>
                    </a:moveTo>
                    <a:lnTo>
                      <a:pt x="30" y="21"/>
                    </a:lnTo>
                    <a:lnTo>
                      <a:pt x="25" y="25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7" name="Freeform 1112"/>
              <p:cNvSpPr>
                <a:spLocks/>
              </p:cNvSpPr>
              <p:nvPr/>
            </p:nvSpPr>
            <p:spPr bwMode="auto">
              <a:xfrm>
                <a:off x="3551" y="3803"/>
                <a:ext cx="9" cy="8"/>
              </a:xfrm>
              <a:custGeom>
                <a:avLst/>
                <a:gdLst>
                  <a:gd name="T0" fmla="*/ 4 w 9"/>
                  <a:gd name="T1" fmla="*/ 0 h 8"/>
                  <a:gd name="T2" fmla="*/ 9 w 9"/>
                  <a:gd name="T3" fmla="*/ 8 h 8"/>
                  <a:gd name="T4" fmla="*/ 4 w 9"/>
                  <a:gd name="T5" fmla="*/ 8 h 8"/>
                  <a:gd name="T6" fmla="*/ 0 w 9"/>
                  <a:gd name="T7" fmla="*/ 0 h 8"/>
                  <a:gd name="T8" fmla="*/ 4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lnTo>
                      <a:pt x="9" y="8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8" name="Freeform 1113"/>
              <p:cNvSpPr>
                <a:spLocks/>
              </p:cNvSpPr>
              <p:nvPr/>
            </p:nvSpPr>
            <p:spPr bwMode="auto">
              <a:xfrm>
                <a:off x="3572" y="3816"/>
                <a:ext cx="30" cy="21"/>
              </a:xfrm>
              <a:custGeom>
                <a:avLst/>
                <a:gdLst>
                  <a:gd name="T0" fmla="*/ 5 w 30"/>
                  <a:gd name="T1" fmla="*/ 0 h 21"/>
                  <a:gd name="T2" fmla="*/ 30 w 30"/>
                  <a:gd name="T3" fmla="*/ 17 h 21"/>
                  <a:gd name="T4" fmla="*/ 26 w 30"/>
                  <a:gd name="T5" fmla="*/ 21 h 21"/>
                  <a:gd name="T6" fmla="*/ 0 w 30"/>
                  <a:gd name="T7" fmla="*/ 4 h 21"/>
                  <a:gd name="T8" fmla="*/ 5 w 30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1">
                    <a:moveTo>
                      <a:pt x="5" y="0"/>
                    </a:moveTo>
                    <a:lnTo>
                      <a:pt x="30" y="17"/>
                    </a:lnTo>
                    <a:lnTo>
                      <a:pt x="26" y="21"/>
                    </a:lnTo>
                    <a:lnTo>
                      <a:pt x="0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89" name="Freeform 1114"/>
              <p:cNvSpPr>
                <a:spLocks/>
              </p:cNvSpPr>
              <p:nvPr/>
            </p:nvSpPr>
            <p:spPr bwMode="auto">
              <a:xfrm>
                <a:off x="3615" y="3841"/>
                <a:ext cx="8" cy="9"/>
              </a:xfrm>
              <a:custGeom>
                <a:avLst/>
                <a:gdLst>
                  <a:gd name="T0" fmla="*/ 0 w 8"/>
                  <a:gd name="T1" fmla="*/ 0 h 9"/>
                  <a:gd name="T2" fmla="*/ 8 w 8"/>
                  <a:gd name="T3" fmla="*/ 5 h 9"/>
                  <a:gd name="T4" fmla="*/ 8 w 8"/>
                  <a:gd name="T5" fmla="*/ 9 h 9"/>
                  <a:gd name="T6" fmla="*/ 0 w 8"/>
                  <a:gd name="T7" fmla="*/ 5 h 9"/>
                  <a:gd name="T8" fmla="*/ 0 w 8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lnTo>
                      <a:pt x="8" y="5"/>
                    </a:lnTo>
                    <a:lnTo>
                      <a:pt x="8" y="9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0" name="Freeform 1115"/>
              <p:cNvSpPr>
                <a:spLocks/>
              </p:cNvSpPr>
              <p:nvPr/>
            </p:nvSpPr>
            <p:spPr bwMode="auto">
              <a:xfrm>
                <a:off x="3640" y="3854"/>
                <a:ext cx="22" cy="13"/>
              </a:xfrm>
              <a:custGeom>
                <a:avLst/>
                <a:gdLst>
                  <a:gd name="T0" fmla="*/ 0 w 22"/>
                  <a:gd name="T1" fmla="*/ 0 h 13"/>
                  <a:gd name="T2" fmla="*/ 22 w 22"/>
                  <a:gd name="T3" fmla="*/ 9 h 13"/>
                  <a:gd name="T4" fmla="*/ 22 w 22"/>
                  <a:gd name="T5" fmla="*/ 13 h 13"/>
                  <a:gd name="T6" fmla="*/ 0 w 22"/>
                  <a:gd name="T7" fmla="*/ 4 h 13"/>
                  <a:gd name="T8" fmla="*/ 0 w 22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3">
                    <a:moveTo>
                      <a:pt x="0" y="0"/>
                    </a:moveTo>
                    <a:lnTo>
                      <a:pt x="22" y="9"/>
                    </a:lnTo>
                    <a:lnTo>
                      <a:pt x="22" y="1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1" name="Rectangle 1116"/>
              <p:cNvSpPr>
                <a:spLocks noChangeArrowheads="1"/>
              </p:cNvSpPr>
              <p:nvPr/>
            </p:nvSpPr>
            <p:spPr bwMode="auto">
              <a:xfrm>
                <a:off x="3662" y="386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2" name="Rectangle 1117"/>
              <p:cNvSpPr>
                <a:spLocks noChangeArrowheads="1"/>
              </p:cNvSpPr>
              <p:nvPr/>
            </p:nvSpPr>
            <p:spPr bwMode="auto">
              <a:xfrm>
                <a:off x="3683" y="3871"/>
                <a:ext cx="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3" name="Rectangle 1118"/>
              <p:cNvSpPr>
                <a:spLocks noChangeArrowheads="1"/>
              </p:cNvSpPr>
              <p:nvPr/>
            </p:nvSpPr>
            <p:spPr bwMode="auto">
              <a:xfrm>
                <a:off x="3708" y="3880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4" name="Freeform 1119"/>
              <p:cNvSpPr>
                <a:spLocks/>
              </p:cNvSpPr>
              <p:nvPr/>
            </p:nvSpPr>
            <p:spPr bwMode="auto">
              <a:xfrm>
                <a:off x="3713" y="3880"/>
                <a:ext cx="25" cy="8"/>
              </a:xfrm>
              <a:custGeom>
                <a:avLst/>
                <a:gdLst>
                  <a:gd name="T0" fmla="*/ 0 w 25"/>
                  <a:gd name="T1" fmla="*/ 0 h 8"/>
                  <a:gd name="T2" fmla="*/ 25 w 25"/>
                  <a:gd name="T3" fmla="*/ 4 h 8"/>
                  <a:gd name="T4" fmla="*/ 25 w 25"/>
                  <a:gd name="T5" fmla="*/ 8 h 8"/>
                  <a:gd name="T6" fmla="*/ 0 w 25"/>
                  <a:gd name="T7" fmla="*/ 4 h 8"/>
                  <a:gd name="T8" fmla="*/ 0 w 2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">
                    <a:moveTo>
                      <a:pt x="0" y="0"/>
                    </a:moveTo>
                    <a:lnTo>
                      <a:pt x="25" y="4"/>
                    </a:lnTo>
                    <a:lnTo>
                      <a:pt x="25" y="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5" name="Rectangle 1120"/>
              <p:cNvSpPr>
                <a:spLocks noChangeArrowheads="1"/>
              </p:cNvSpPr>
              <p:nvPr/>
            </p:nvSpPr>
            <p:spPr bwMode="auto">
              <a:xfrm>
                <a:off x="3755" y="3888"/>
                <a:ext cx="9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6" name="Freeform 1121"/>
              <p:cNvSpPr>
                <a:spLocks/>
              </p:cNvSpPr>
              <p:nvPr/>
            </p:nvSpPr>
            <p:spPr bwMode="auto">
              <a:xfrm>
                <a:off x="3781" y="3893"/>
                <a:ext cx="29" cy="8"/>
              </a:xfrm>
              <a:custGeom>
                <a:avLst/>
                <a:gdLst>
                  <a:gd name="T0" fmla="*/ 0 w 29"/>
                  <a:gd name="T1" fmla="*/ 0 h 8"/>
                  <a:gd name="T2" fmla="*/ 29 w 29"/>
                  <a:gd name="T3" fmla="*/ 4 h 8"/>
                  <a:gd name="T4" fmla="*/ 29 w 29"/>
                  <a:gd name="T5" fmla="*/ 8 h 8"/>
                  <a:gd name="T6" fmla="*/ 0 w 29"/>
                  <a:gd name="T7" fmla="*/ 4 h 8"/>
                  <a:gd name="T8" fmla="*/ 0 w 2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">
                    <a:moveTo>
                      <a:pt x="0" y="0"/>
                    </a:moveTo>
                    <a:lnTo>
                      <a:pt x="29" y="4"/>
                    </a:lnTo>
                    <a:lnTo>
                      <a:pt x="29" y="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7" name="Rectangle 1122"/>
              <p:cNvSpPr>
                <a:spLocks noChangeArrowheads="1"/>
              </p:cNvSpPr>
              <p:nvPr/>
            </p:nvSpPr>
            <p:spPr bwMode="auto">
              <a:xfrm>
                <a:off x="3827" y="3897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8" name="Rectangle 1123"/>
              <p:cNvSpPr>
                <a:spLocks noChangeArrowheads="1"/>
              </p:cNvSpPr>
              <p:nvPr/>
            </p:nvSpPr>
            <p:spPr bwMode="auto">
              <a:xfrm>
                <a:off x="3853" y="3901"/>
                <a:ext cx="1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99" name="Rectangle 1124"/>
              <p:cNvSpPr>
                <a:spLocks noChangeArrowheads="1"/>
              </p:cNvSpPr>
              <p:nvPr/>
            </p:nvSpPr>
            <p:spPr bwMode="auto">
              <a:xfrm>
                <a:off x="3866" y="3901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0" name="Rectangle 1125"/>
              <p:cNvSpPr>
                <a:spLocks noChangeArrowheads="1"/>
              </p:cNvSpPr>
              <p:nvPr/>
            </p:nvSpPr>
            <p:spPr bwMode="auto">
              <a:xfrm>
                <a:off x="3900" y="3905"/>
                <a:ext cx="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1" name="Freeform 1126"/>
              <p:cNvSpPr>
                <a:spLocks/>
              </p:cNvSpPr>
              <p:nvPr/>
            </p:nvSpPr>
            <p:spPr bwMode="auto">
              <a:xfrm>
                <a:off x="3925" y="3905"/>
                <a:ext cx="30" cy="9"/>
              </a:xfrm>
              <a:custGeom>
                <a:avLst/>
                <a:gdLst>
                  <a:gd name="T0" fmla="*/ 0 w 30"/>
                  <a:gd name="T1" fmla="*/ 0 h 9"/>
                  <a:gd name="T2" fmla="*/ 30 w 30"/>
                  <a:gd name="T3" fmla="*/ 5 h 9"/>
                  <a:gd name="T4" fmla="*/ 30 w 30"/>
                  <a:gd name="T5" fmla="*/ 9 h 9"/>
                  <a:gd name="T6" fmla="*/ 0 w 30"/>
                  <a:gd name="T7" fmla="*/ 5 h 9"/>
                  <a:gd name="T8" fmla="*/ 0 w 30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9">
                    <a:moveTo>
                      <a:pt x="0" y="0"/>
                    </a:moveTo>
                    <a:lnTo>
                      <a:pt x="30" y="5"/>
                    </a:lnTo>
                    <a:lnTo>
                      <a:pt x="30" y="9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2" name="Rectangle 1127"/>
              <p:cNvSpPr>
                <a:spLocks noChangeArrowheads="1"/>
              </p:cNvSpPr>
              <p:nvPr/>
            </p:nvSpPr>
            <p:spPr bwMode="auto">
              <a:xfrm>
                <a:off x="3972" y="3910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3" name="Rectangle 1128"/>
              <p:cNvSpPr>
                <a:spLocks noChangeArrowheads="1"/>
              </p:cNvSpPr>
              <p:nvPr/>
            </p:nvSpPr>
            <p:spPr bwMode="auto">
              <a:xfrm>
                <a:off x="3997" y="3910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4" name="Rectangle 1129"/>
              <p:cNvSpPr>
                <a:spLocks noChangeArrowheads="1"/>
              </p:cNvSpPr>
              <p:nvPr/>
            </p:nvSpPr>
            <p:spPr bwMode="auto">
              <a:xfrm>
                <a:off x="4014" y="3910"/>
                <a:ext cx="1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5" name="Rectangle 1130"/>
              <p:cNvSpPr>
                <a:spLocks noChangeArrowheads="1"/>
              </p:cNvSpPr>
              <p:nvPr/>
            </p:nvSpPr>
            <p:spPr bwMode="auto">
              <a:xfrm>
                <a:off x="4044" y="3910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6" name="Rectangle 1131"/>
              <p:cNvSpPr>
                <a:spLocks noChangeArrowheads="1"/>
              </p:cNvSpPr>
              <p:nvPr/>
            </p:nvSpPr>
            <p:spPr bwMode="auto">
              <a:xfrm>
                <a:off x="4070" y="3910"/>
                <a:ext cx="2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7" name="Rectangle 1132"/>
              <p:cNvSpPr>
                <a:spLocks noChangeArrowheads="1"/>
              </p:cNvSpPr>
              <p:nvPr/>
            </p:nvSpPr>
            <p:spPr bwMode="auto">
              <a:xfrm>
                <a:off x="4116" y="3910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8" name="Rectangle 1133"/>
              <p:cNvSpPr>
                <a:spLocks noChangeArrowheads="1"/>
              </p:cNvSpPr>
              <p:nvPr/>
            </p:nvSpPr>
            <p:spPr bwMode="auto">
              <a:xfrm>
                <a:off x="4142" y="3914"/>
                <a:ext cx="2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09" name="Rectangle 1134"/>
              <p:cNvSpPr>
                <a:spLocks noChangeArrowheads="1"/>
              </p:cNvSpPr>
              <p:nvPr/>
            </p:nvSpPr>
            <p:spPr bwMode="auto">
              <a:xfrm>
                <a:off x="4163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0" name="Rectangle 1135"/>
              <p:cNvSpPr>
                <a:spLocks noChangeArrowheads="1"/>
              </p:cNvSpPr>
              <p:nvPr/>
            </p:nvSpPr>
            <p:spPr bwMode="auto">
              <a:xfrm>
                <a:off x="4189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1" name="Rectangle 1136"/>
              <p:cNvSpPr>
                <a:spLocks noChangeArrowheads="1"/>
              </p:cNvSpPr>
              <p:nvPr/>
            </p:nvSpPr>
            <p:spPr bwMode="auto">
              <a:xfrm>
                <a:off x="4214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2" name="Rectangle 1137"/>
              <p:cNvSpPr>
                <a:spLocks noChangeArrowheads="1"/>
              </p:cNvSpPr>
              <p:nvPr/>
            </p:nvSpPr>
            <p:spPr bwMode="auto">
              <a:xfrm>
                <a:off x="4261" y="391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3" name="Rectangle 1138"/>
              <p:cNvSpPr>
                <a:spLocks noChangeArrowheads="1"/>
              </p:cNvSpPr>
              <p:nvPr/>
            </p:nvSpPr>
            <p:spPr bwMode="auto">
              <a:xfrm>
                <a:off x="4265" y="391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4" name="Rectangle 1139"/>
              <p:cNvSpPr>
                <a:spLocks noChangeArrowheads="1"/>
              </p:cNvSpPr>
              <p:nvPr/>
            </p:nvSpPr>
            <p:spPr bwMode="auto">
              <a:xfrm>
                <a:off x="4286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5" name="Rectangle 1140"/>
              <p:cNvSpPr>
                <a:spLocks noChangeArrowheads="1"/>
              </p:cNvSpPr>
              <p:nvPr/>
            </p:nvSpPr>
            <p:spPr bwMode="auto">
              <a:xfrm>
                <a:off x="4333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6" name="Rectangle 1141"/>
              <p:cNvSpPr>
                <a:spLocks noChangeArrowheads="1"/>
              </p:cNvSpPr>
              <p:nvPr/>
            </p:nvSpPr>
            <p:spPr bwMode="auto">
              <a:xfrm>
                <a:off x="4359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7" name="Rectangle 1142"/>
              <p:cNvSpPr>
                <a:spLocks noChangeArrowheads="1"/>
              </p:cNvSpPr>
              <p:nvPr/>
            </p:nvSpPr>
            <p:spPr bwMode="auto">
              <a:xfrm>
                <a:off x="4367" y="3914"/>
                <a:ext cx="2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8" name="Rectangle 1143"/>
              <p:cNvSpPr>
                <a:spLocks noChangeArrowheads="1"/>
              </p:cNvSpPr>
              <p:nvPr/>
            </p:nvSpPr>
            <p:spPr bwMode="auto">
              <a:xfrm>
                <a:off x="4405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19" name="Rectangle 1144"/>
              <p:cNvSpPr>
                <a:spLocks noChangeArrowheads="1"/>
              </p:cNvSpPr>
              <p:nvPr/>
            </p:nvSpPr>
            <p:spPr bwMode="auto">
              <a:xfrm>
                <a:off x="4431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0" name="Rectangle 1145"/>
              <p:cNvSpPr>
                <a:spLocks noChangeArrowheads="1"/>
              </p:cNvSpPr>
              <p:nvPr/>
            </p:nvSpPr>
            <p:spPr bwMode="auto">
              <a:xfrm>
                <a:off x="4478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1" name="Rectangle 1146"/>
              <p:cNvSpPr>
                <a:spLocks noChangeArrowheads="1"/>
              </p:cNvSpPr>
              <p:nvPr/>
            </p:nvSpPr>
            <p:spPr bwMode="auto">
              <a:xfrm>
                <a:off x="4503" y="3914"/>
                <a:ext cx="1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2" name="Rectangle 1147"/>
              <p:cNvSpPr>
                <a:spLocks noChangeArrowheads="1"/>
              </p:cNvSpPr>
              <p:nvPr/>
            </p:nvSpPr>
            <p:spPr bwMode="auto">
              <a:xfrm>
                <a:off x="4516" y="391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3" name="Rectangle 1148"/>
              <p:cNvSpPr>
                <a:spLocks noChangeArrowheads="1"/>
              </p:cNvSpPr>
              <p:nvPr/>
            </p:nvSpPr>
            <p:spPr bwMode="auto">
              <a:xfrm>
                <a:off x="4550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4" name="Rectangle 1149"/>
              <p:cNvSpPr>
                <a:spLocks noChangeArrowheads="1"/>
              </p:cNvSpPr>
              <p:nvPr/>
            </p:nvSpPr>
            <p:spPr bwMode="auto">
              <a:xfrm>
                <a:off x="4576" y="3914"/>
                <a:ext cx="2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5" name="Rectangle 1150"/>
              <p:cNvSpPr>
                <a:spLocks noChangeArrowheads="1"/>
              </p:cNvSpPr>
              <p:nvPr/>
            </p:nvSpPr>
            <p:spPr bwMode="auto">
              <a:xfrm>
                <a:off x="4622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6" name="Rectangle 1151"/>
              <p:cNvSpPr>
                <a:spLocks noChangeArrowheads="1"/>
              </p:cNvSpPr>
              <p:nvPr/>
            </p:nvSpPr>
            <p:spPr bwMode="auto">
              <a:xfrm>
                <a:off x="4648" y="3914"/>
                <a:ext cx="2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7" name="Rectangle 1152"/>
              <p:cNvSpPr>
                <a:spLocks noChangeArrowheads="1"/>
              </p:cNvSpPr>
              <p:nvPr/>
            </p:nvSpPr>
            <p:spPr bwMode="auto">
              <a:xfrm>
                <a:off x="4669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8" name="Rectangle 1153"/>
              <p:cNvSpPr>
                <a:spLocks noChangeArrowheads="1"/>
              </p:cNvSpPr>
              <p:nvPr/>
            </p:nvSpPr>
            <p:spPr bwMode="auto">
              <a:xfrm>
                <a:off x="4695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29" name="Rectangle 1154"/>
              <p:cNvSpPr>
                <a:spLocks noChangeArrowheads="1"/>
              </p:cNvSpPr>
              <p:nvPr/>
            </p:nvSpPr>
            <p:spPr bwMode="auto">
              <a:xfrm>
                <a:off x="4720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0" name="Rectangle 1155"/>
              <p:cNvSpPr>
                <a:spLocks noChangeArrowheads="1"/>
              </p:cNvSpPr>
              <p:nvPr/>
            </p:nvSpPr>
            <p:spPr bwMode="auto">
              <a:xfrm>
                <a:off x="4767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1" name="Rectangle 1156"/>
              <p:cNvSpPr>
                <a:spLocks noChangeArrowheads="1"/>
              </p:cNvSpPr>
              <p:nvPr/>
            </p:nvSpPr>
            <p:spPr bwMode="auto">
              <a:xfrm>
                <a:off x="4792" y="3914"/>
                <a:ext cx="2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2" name="Rectangle 1157"/>
              <p:cNvSpPr>
                <a:spLocks noChangeArrowheads="1"/>
              </p:cNvSpPr>
              <p:nvPr/>
            </p:nvSpPr>
            <p:spPr bwMode="auto">
              <a:xfrm>
                <a:off x="4818" y="391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3" name="Rectangle 1158"/>
              <p:cNvSpPr>
                <a:spLocks noChangeArrowheads="1"/>
              </p:cNvSpPr>
              <p:nvPr/>
            </p:nvSpPr>
            <p:spPr bwMode="auto">
              <a:xfrm>
                <a:off x="4839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4" name="Rectangle 1159"/>
              <p:cNvSpPr>
                <a:spLocks noChangeArrowheads="1"/>
              </p:cNvSpPr>
              <p:nvPr/>
            </p:nvSpPr>
            <p:spPr bwMode="auto">
              <a:xfrm>
                <a:off x="4865" y="391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5" name="Rectangle 1160"/>
              <p:cNvSpPr>
                <a:spLocks noChangeArrowheads="1"/>
              </p:cNvSpPr>
              <p:nvPr/>
            </p:nvSpPr>
            <p:spPr bwMode="auto">
              <a:xfrm>
                <a:off x="4869" y="3914"/>
                <a:ext cx="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6" name="Rectangle 1161"/>
              <p:cNvSpPr>
                <a:spLocks noChangeArrowheads="1"/>
              </p:cNvSpPr>
              <p:nvPr/>
            </p:nvSpPr>
            <p:spPr bwMode="auto">
              <a:xfrm>
                <a:off x="4911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7" name="Rectangle 1162"/>
              <p:cNvSpPr>
                <a:spLocks noChangeArrowheads="1"/>
              </p:cNvSpPr>
              <p:nvPr/>
            </p:nvSpPr>
            <p:spPr bwMode="auto">
              <a:xfrm>
                <a:off x="4937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8" name="Rectangle 1163"/>
              <p:cNvSpPr>
                <a:spLocks noChangeArrowheads="1"/>
              </p:cNvSpPr>
              <p:nvPr/>
            </p:nvSpPr>
            <p:spPr bwMode="auto">
              <a:xfrm>
                <a:off x="4984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39" name="Rectangle 1164"/>
              <p:cNvSpPr>
                <a:spLocks noChangeArrowheads="1"/>
              </p:cNvSpPr>
              <p:nvPr/>
            </p:nvSpPr>
            <p:spPr bwMode="auto">
              <a:xfrm>
                <a:off x="5009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0" name="Rectangle 1165"/>
              <p:cNvSpPr>
                <a:spLocks noChangeArrowheads="1"/>
              </p:cNvSpPr>
              <p:nvPr/>
            </p:nvSpPr>
            <p:spPr bwMode="auto">
              <a:xfrm>
                <a:off x="5018" y="3914"/>
                <a:ext cx="2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1" name="Rectangle 1166"/>
              <p:cNvSpPr>
                <a:spLocks noChangeArrowheads="1"/>
              </p:cNvSpPr>
              <p:nvPr/>
            </p:nvSpPr>
            <p:spPr bwMode="auto">
              <a:xfrm>
                <a:off x="5056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2" name="Rectangle 1167"/>
              <p:cNvSpPr>
                <a:spLocks noChangeArrowheads="1"/>
              </p:cNvSpPr>
              <p:nvPr/>
            </p:nvSpPr>
            <p:spPr bwMode="auto">
              <a:xfrm>
                <a:off x="5081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3" name="Rectangle 1168"/>
              <p:cNvSpPr>
                <a:spLocks noChangeArrowheads="1"/>
              </p:cNvSpPr>
              <p:nvPr/>
            </p:nvSpPr>
            <p:spPr bwMode="auto">
              <a:xfrm>
                <a:off x="5128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4" name="Rectangle 1169"/>
              <p:cNvSpPr>
                <a:spLocks noChangeArrowheads="1"/>
              </p:cNvSpPr>
              <p:nvPr/>
            </p:nvSpPr>
            <p:spPr bwMode="auto">
              <a:xfrm>
                <a:off x="5154" y="3914"/>
                <a:ext cx="1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5" name="Rectangle 1170"/>
              <p:cNvSpPr>
                <a:spLocks noChangeArrowheads="1"/>
              </p:cNvSpPr>
              <p:nvPr/>
            </p:nvSpPr>
            <p:spPr bwMode="auto">
              <a:xfrm>
                <a:off x="5171" y="3914"/>
                <a:ext cx="1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6" name="Rectangle 1171"/>
              <p:cNvSpPr>
                <a:spLocks noChangeArrowheads="1"/>
              </p:cNvSpPr>
              <p:nvPr/>
            </p:nvSpPr>
            <p:spPr bwMode="auto">
              <a:xfrm>
                <a:off x="5200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7" name="Rectangle 1172"/>
              <p:cNvSpPr>
                <a:spLocks noChangeArrowheads="1"/>
              </p:cNvSpPr>
              <p:nvPr/>
            </p:nvSpPr>
            <p:spPr bwMode="auto">
              <a:xfrm>
                <a:off x="5226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8" name="Rectangle 1173"/>
              <p:cNvSpPr>
                <a:spLocks noChangeArrowheads="1"/>
              </p:cNvSpPr>
              <p:nvPr/>
            </p:nvSpPr>
            <p:spPr bwMode="auto">
              <a:xfrm>
                <a:off x="5273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49" name="Rectangle 1174"/>
              <p:cNvSpPr>
                <a:spLocks noChangeArrowheads="1"/>
              </p:cNvSpPr>
              <p:nvPr/>
            </p:nvSpPr>
            <p:spPr bwMode="auto">
              <a:xfrm>
                <a:off x="5298" y="3914"/>
                <a:ext cx="2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0" name="Rectangle 1175"/>
              <p:cNvSpPr>
                <a:spLocks noChangeArrowheads="1"/>
              </p:cNvSpPr>
              <p:nvPr/>
            </p:nvSpPr>
            <p:spPr bwMode="auto">
              <a:xfrm>
                <a:off x="5319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1" name="Rectangle 1176"/>
              <p:cNvSpPr>
                <a:spLocks noChangeArrowheads="1"/>
              </p:cNvSpPr>
              <p:nvPr/>
            </p:nvSpPr>
            <p:spPr bwMode="auto">
              <a:xfrm>
                <a:off x="5345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2" name="Rectangle 1177"/>
              <p:cNvSpPr>
                <a:spLocks noChangeArrowheads="1"/>
              </p:cNvSpPr>
              <p:nvPr/>
            </p:nvSpPr>
            <p:spPr bwMode="auto">
              <a:xfrm>
                <a:off x="5370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3" name="Rectangle 1178"/>
              <p:cNvSpPr>
                <a:spLocks noChangeArrowheads="1"/>
              </p:cNvSpPr>
              <p:nvPr/>
            </p:nvSpPr>
            <p:spPr bwMode="auto">
              <a:xfrm>
                <a:off x="5417" y="391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4" name="Rectangle 1179"/>
              <p:cNvSpPr>
                <a:spLocks noChangeArrowheads="1"/>
              </p:cNvSpPr>
              <p:nvPr/>
            </p:nvSpPr>
            <p:spPr bwMode="auto">
              <a:xfrm>
                <a:off x="5421" y="3914"/>
                <a:ext cx="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5" name="Rectangle 1180"/>
              <p:cNvSpPr>
                <a:spLocks noChangeArrowheads="1"/>
              </p:cNvSpPr>
              <p:nvPr/>
            </p:nvSpPr>
            <p:spPr bwMode="auto">
              <a:xfrm>
                <a:off x="5443" y="3914"/>
                <a:ext cx="2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6" name="Rectangle 1181"/>
              <p:cNvSpPr>
                <a:spLocks noChangeArrowheads="1"/>
              </p:cNvSpPr>
              <p:nvPr/>
            </p:nvSpPr>
            <p:spPr bwMode="auto">
              <a:xfrm>
                <a:off x="5489" y="3914"/>
                <a:ext cx="9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7" name="Rectangle 1182"/>
              <p:cNvSpPr>
                <a:spLocks noChangeArrowheads="1"/>
              </p:cNvSpPr>
              <p:nvPr/>
            </p:nvSpPr>
            <p:spPr bwMode="auto">
              <a:xfrm>
                <a:off x="5515" y="3914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8" name="Rectangle 1183"/>
              <p:cNvSpPr>
                <a:spLocks noChangeArrowheads="1"/>
              </p:cNvSpPr>
              <p:nvPr/>
            </p:nvSpPr>
            <p:spPr bwMode="auto">
              <a:xfrm>
                <a:off x="5519" y="3914"/>
                <a:ext cx="2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59" name="Rectangle 1184"/>
              <p:cNvSpPr>
                <a:spLocks noChangeArrowheads="1"/>
              </p:cNvSpPr>
              <p:nvPr/>
            </p:nvSpPr>
            <p:spPr bwMode="auto">
              <a:xfrm>
                <a:off x="5562" y="3914"/>
                <a:ext cx="8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0" name="Rectangle 1185"/>
              <p:cNvSpPr>
                <a:spLocks noChangeArrowheads="1"/>
              </p:cNvSpPr>
              <p:nvPr/>
            </p:nvSpPr>
            <p:spPr bwMode="auto">
              <a:xfrm>
                <a:off x="5587" y="3914"/>
                <a:ext cx="30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1" name="Freeform 1186"/>
              <p:cNvSpPr>
                <a:spLocks/>
              </p:cNvSpPr>
              <p:nvPr/>
            </p:nvSpPr>
            <p:spPr bwMode="auto">
              <a:xfrm>
                <a:off x="3190" y="2709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2" name="Freeform 1187"/>
              <p:cNvSpPr>
                <a:spLocks/>
              </p:cNvSpPr>
              <p:nvPr/>
            </p:nvSpPr>
            <p:spPr bwMode="auto">
              <a:xfrm>
                <a:off x="3241" y="2876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3" name="Freeform 1188"/>
              <p:cNvSpPr>
                <a:spLocks/>
              </p:cNvSpPr>
              <p:nvPr/>
            </p:nvSpPr>
            <p:spPr bwMode="auto">
              <a:xfrm>
                <a:off x="3292" y="3123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2 h 43"/>
                  <a:gd name="T4" fmla="*/ 21 w 42"/>
                  <a:gd name="T5" fmla="*/ 43 h 43"/>
                  <a:gd name="T6" fmla="*/ 0 w 42"/>
                  <a:gd name="T7" fmla="*/ 22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4" name="Freeform 1189"/>
              <p:cNvSpPr>
                <a:spLocks/>
              </p:cNvSpPr>
              <p:nvPr/>
            </p:nvSpPr>
            <p:spPr bwMode="auto">
              <a:xfrm>
                <a:off x="3492" y="3363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5" name="Freeform 1190"/>
              <p:cNvSpPr>
                <a:spLocks/>
              </p:cNvSpPr>
              <p:nvPr/>
            </p:nvSpPr>
            <p:spPr bwMode="auto">
              <a:xfrm>
                <a:off x="4095" y="3764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2 h 43"/>
                  <a:gd name="T4" fmla="*/ 21 w 43"/>
                  <a:gd name="T5" fmla="*/ 43 h 43"/>
                  <a:gd name="T6" fmla="*/ 0 w 43"/>
                  <a:gd name="T7" fmla="*/ 22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6" name="Freeform 1191"/>
              <p:cNvSpPr>
                <a:spLocks/>
              </p:cNvSpPr>
              <p:nvPr/>
            </p:nvSpPr>
            <p:spPr bwMode="auto">
              <a:xfrm>
                <a:off x="4397" y="3777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2 h 43"/>
                  <a:gd name="T4" fmla="*/ 21 w 42"/>
                  <a:gd name="T5" fmla="*/ 43 h 43"/>
                  <a:gd name="T6" fmla="*/ 0 w 42"/>
                  <a:gd name="T7" fmla="*/ 22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7" name="Freeform 1192"/>
              <p:cNvSpPr>
                <a:spLocks/>
              </p:cNvSpPr>
              <p:nvPr/>
            </p:nvSpPr>
            <p:spPr bwMode="auto">
              <a:xfrm>
                <a:off x="5600" y="3850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8" name="Freeform 1193"/>
              <p:cNvSpPr>
                <a:spLocks/>
              </p:cNvSpPr>
              <p:nvPr/>
            </p:nvSpPr>
            <p:spPr bwMode="auto">
              <a:xfrm>
                <a:off x="3190" y="2709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69" name="Freeform 1194"/>
              <p:cNvSpPr>
                <a:spLocks/>
              </p:cNvSpPr>
              <p:nvPr/>
            </p:nvSpPr>
            <p:spPr bwMode="auto">
              <a:xfrm>
                <a:off x="3241" y="2470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0" name="Freeform 1195"/>
              <p:cNvSpPr>
                <a:spLocks/>
              </p:cNvSpPr>
              <p:nvPr/>
            </p:nvSpPr>
            <p:spPr bwMode="auto">
              <a:xfrm>
                <a:off x="3292" y="3076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2 h 43"/>
                  <a:gd name="T4" fmla="*/ 21 w 42"/>
                  <a:gd name="T5" fmla="*/ 43 h 43"/>
                  <a:gd name="T6" fmla="*/ 0 w 42"/>
                  <a:gd name="T7" fmla="*/ 22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1" name="Freeform 1196"/>
              <p:cNvSpPr>
                <a:spLocks/>
              </p:cNvSpPr>
              <p:nvPr/>
            </p:nvSpPr>
            <p:spPr bwMode="auto">
              <a:xfrm>
                <a:off x="3492" y="3423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2" name="Freeform 1197"/>
              <p:cNvSpPr>
                <a:spLocks/>
              </p:cNvSpPr>
              <p:nvPr/>
            </p:nvSpPr>
            <p:spPr bwMode="auto">
              <a:xfrm>
                <a:off x="4095" y="3764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2 h 43"/>
                  <a:gd name="T4" fmla="*/ 21 w 43"/>
                  <a:gd name="T5" fmla="*/ 43 h 43"/>
                  <a:gd name="T6" fmla="*/ 0 w 43"/>
                  <a:gd name="T7" fmla="*/ 22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3" name="Freeform 1198"/>
              <p:cNvSpPr>
                <a:spLocks/>
              </p:cNvSpPr>
              <p:nvPr/>
            </p:nvSpPr>
            <p:spPr bwMode="auto">
              <a:xfrm>
                <a:off x="4397" y="3816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4" name="Freeform 1199"/>
              <p:cNvSpPr>
                <a:spLocks/>
              </p:cNvSpPr>
              <p:nvPr/>
            </p:nvSpPr>
            <p:spPr bwMode="auto">
              <a:xfrm>
                <a:off x="5600" y="3837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6666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5" name="Freeform 1200"/>
              <p:cNvSpPr>
                <a:spLocks/>
              </p:cNvSpPr>
              <p:nvPr/>
            </p:nvSpPr>
            <p:spPr bwMode="auto">
              <a:xfrm>
                <a:off x="3190" y="2709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6" name="Freeform 1201"/>
              <p:cNvSpPr>
                <a:spLocks/>
              </p:cNvSpPr>
              <p:nvPr/>
            </p:nvSpPr>
            <p:spPr bwMode="auto">
              <a:xfrm>
                <a:off x="3215" y="3196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1 h 43"/>
                  <a:gd name="T4" fmla="*/ 22 w 43"/>
                  <a:gd name="T5" fmla="*/ 43 h 43"/>
                  <a:gd name="T6" fmla="*/ 0 w 43"/>
                  <a:gd name="T7" fmla="*/ 21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1"/>
                    </a:lnTo>
                    <a:lnTo>
                      <a:pt x="22" y="43"/>
                    </a:lnTo>
                    <a:lnTo>
                      <a:pt x="0" y="2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7" name="Freeform 1202"/>
              <p:cNvSpPr>
                <a:spLocks/>
              </p:cNvSpPr>
              <p:nvPr/>
            </p:nvSpPr>
            <p:spPr bwMode="auto">
              <a:xfrm>
                <a:off x="3266" y="3230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2 h 43"/>
                  <a:gd name="T4" fmla="*/ 22 w 43"/>
                  <a:gd name="T5" fmla="*/ 43 h 43"/>
                  <a:gd name="T6" fmla="*/ 0 w 43"/>
                  <a:gd name="T7" fmla="*/ 22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2"/>
                    </a:lnTo>
                    <a:lnTo>
                      <a:pt x="22" y="43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8" name="Freeform 1203"/>
              <p:cNvSpPr>
                <a:spLocks/>
              </p:cNvSpPr>
              <p:nvPr/>
            </p:nvSpPr>
            <p:spPr bwMode="auto">
              <a:xfrm>
                <a:off x="3292" y="3756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79" name="Freeform 1204"/>
              <p:cNvSpPr>
                <a:spLocks/>
              </p:cNvSpPr>
              <p:nvPr/>
            </p:nvSpPr>
            <p:spPr bwMode="auto">
              <a:xfrm>
                <a:off x="3492" y="3410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0" name="Freeform 1205"/>
              <p:cNvSpPr>
                <a:spLocks/>
              </p:cNvSpPr>
              <p:nvPr/>
            </p:nvSpPr>
            <p:spPr bwMode="auto">
              <a:xfrm>
                <a:off x="3793" y="3837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1 h 43"/>
                  <a:gd name="T4" fmla="*/ 22 w 43"/>
                  <a:gd name="T5" fmla="*/ 43 h 43"/>
                  <a:gd name="T6" fmla="*/ 0 w 43"/>
                  <a:gd name="T7" fmla="*/ 21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1"/>
                    </a:lnTo>
                    <a:lnTo>
                      <a:pt x="22" y="43"/>
                    </a:lnTo>
                    <a:lnTo>
                      <a:pt x="0" y="2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1" name="Freeform 1206"/>
              <p:cNvSpPr>
                <a:spLocks/>
              </p:cNvSpPr>
              <p:nvPr/>
            </p:nvSpPr>
            <p:spPr bwMode="auto">
              <a:xfrm>
                <a:off x="4095" y="3777"/>
                <a:ext cx="43" cy="43"/>
              </a:xfrm>
              <a:custGeom>
                <a:avLst/>
                <a:gdLst>
                  <a:gd name="T0" fmla="*/ 21 w 43"/>
                  <a:gd name="T1" fmla="*/ 0 h 43"/>
                  <a:gd name="T2" fmla="*/ 43 w 43"/>
                  <a:gd name="T3" fmla="*/ 22 h 43"/>
                  <a:gd name="T4" fmla="*/ 21 w 43"/>
                  <a:gd name="T5" fmla="*/ 43 h 43"/>
                  <a:gd name="T6" fmla="*/ 0 w 43"/>
                  <a:gd name="T7" fmla="*/ 22 h 43"/>
                  <a:gd name="T8" fmla="*/ 21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1" y="0"/>
                    </a:moveTo>
                    <a:lnTo>
                      <a:pt x="43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2" name="Freeform 1207"/>
              <p:cNvSpPr>
                <a:spLocks/>
              </p:cNvSpPr>
              <p:nvPr/>
            </p:nvSpPr>
            <p:spPr bwMode="auto">
              <a:xfrm>
                <a:off x="5600" y="3824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2 h 43"/>
                  <a:gd name="T4" fmla="*/ 21 w 42"/>
                  <a:gd name="T5" fmla="*/ 43 h 43"/>
                  <a:gd name="T6" fmla="*/ 0 w 42"/>
                  <a:gd name="T7" fmla="*/ 22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3" name="Freeform 1208"/>
              <p:cNvSpPr>
                <a:spLocks/>
              </p:cNvSpPr>
              <p:nvPr/>
            </p:nvSpPr>
            <p:spPr bwMode="auto">
              <a:xfrm>
                <a:off x="3190" y="2709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4" name="Freeform 1209"/>
              <p:cNvSpPr>
                <a:spLocks/>
              </p:cNvSpPr>
              <p:nvPr/>
            </p:nvSpPr>
            <p:spPr bwMode="auto">
              <a:xfrm>
                <a:off x="3215" y="3316"/>
                <a:ext cx="43" cy="42"/>
              </a:xfrm>
              <a:custGeom>
                <a:avLst/>
                <a:gdLst>
                  <a:gd name="T0" fmla="*/ 22 w 43"/>
                  <a:gd name="T1" fmla="*/ 0 h 42"/>
                  <a:gd name="T2" fmla="*/ 43 w 43"/>
                  <a:gd name="T3" fmla="*/ 21 h 42"/>
                  <a:gd name="T4" fmla="*/ 22 w 43"/>
                  <a:gd name="T5" fmla="*/ 42 h 42"/>
                  <a:gd name="T6" fmla="*/ 0 w 43"/>
                  <a:gd name="T7" fmla="*/ 21 h 42"/>
                  <a:gd name="T8" fmla="*/ 22 w 43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22" y="0"/>
                    </a:moveTo>
                    <a:lnTo>
                      <a:pt x="43" y="21"/>
                    </a:lnTo>
                    <a:lnTo>
                      <a:pt x="22" y="42"/>
                    </a:lnTo>
                    <a:lnTo>
                      <a:pt x="0" y="2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5" name="Freeform 1210"/>
              <p:cNvSpPr>
                <a:spLocks/>
              </p:cNvSpPr>
              <p:nvPr/>
            </p:nvSpPr>
            <p:spPr bwMode="auto">
              <a:xfrm>
                <a:off x="3266" y="3542"/>
                <a:ext cx="43" cy="43"/>
              </a:xfrm>
              <a:custGeom>
                <a:avLst/>
                <a:gdLst>
                  <a:gd name="T0" fmla="*/ 22 w 43"/>
                  <a:gd name="T1" fmla="*/ 0 h 43"/>
                  <a:gd name="T2" fmla="*/ 43 w 43"/>
                  <a:gd name="T3" fmla="*/ 22 h 43"/>
                  <a:gd name="T4" fmla="*/ 22 w 43"/>
                  <a:gd name="T5" fmla="*/ 43 h 43"/>
                  <a:gd name="T6" fmla="*/ 0 w 43"/>
                  <a:gd name="T7" fmla="*/ 22 h 43"/>
                  <a:gd name="T8" fmla="*/ 22 w 4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22" y="0"/>
                    </a:moveTo>
                    <a:lnTo>
                      <a:pt x="43" y="22"/>
                    </a:lnTo>
                    <a:lnTo>
                      <a:pt x="22" y="43"/>
                    </a:lnTo>
                    <a:lnTo>
                      <a:pt x="0" y="2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6" name="Freeform 1211"/>
              <p:cNvSpPr>
                <a:spLocks/>
              </p:cNvSpPr>
              <p:nvPr/>
            </p:nvSpPr>
            <p:spPr bwMode="auto">
              <a:xfrm>
                <a:off x="3292" y="3542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2 h 43"/>
                  <a:gd name="T4" fmla="*/ 21 w 42"/>
                  <a:gd name="T5" fmla="*/ 43 h 43"/>
                  <a:gd name="T6" fmla="*/ 0 w 42"/>
                  <a:gd name="T7" fmla="*/ 22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2"/>
                    </a:lnTo>
                    <a:lnTo>
                      <a:pt x="21" y="43"/>
                    </a:lnTo>
                    <a:lnTo>
                      <a:pt x="0" y="2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7" name="Freeform 1212"/>
              <p:cNvSpPr>
                <a:spLocks/>
              </p:cNvSpPr>
              <p:nvPr/>
            </p:nvSpPr>
            <p:spPr bwMode="auto">
              <a:xfrm>
                <a:off x="3492" y="3756"/>
                <a:ext cx="42" cy="43"/>
              </a:xfrm>
              <a:custGeom>
                <a:avLst/>
                <a:gdLst>
                  <a:gd name="T0" fmla="*/ 21 w 42"/>
                  <a:gd name="T1" fmla="*/ 0 h 43"/>
                  <a:gd name="T2" fmla="*/ 42 w 42"/>
                  <a:gd name="T3" fmla="*/ 21 h 43"/>
                  <a:gd name="T4" fmla="*/ 21 w 42"/>
                  <a:gd name="T5" fmla="*/ 43 h 43"/>
                  <a:gd name="T6" fmla="*/ 0 w 42"/>
                  <a:gd name="T7" fmla="*/ 21 h 43"/>
                  <a:gd name="T8" fmla="*/ 21 w 42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3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3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8" name="Freeform 1213"/>
              <p:cNvSpPr>
                <a:spLocks/>
              </p:cNvSpPr>
              <p:nvPr/>
            </p:nvSpPr>
            <p:spPr bwMode="auto">
              <a:xfrm>
                <a:off x="4095" y="3863"/>
                <a:ext cx="43" cy="42"/>
              </a:xfrm>
              <a:custGeom>
                <a:avLst/>
                <a:gdLst>
                  <a:gd name="T0" fmla="*/ 21 w 43"/>
                  <a:gd name="T1" fmla="*/ 0 h 42"/>
                  <a:gd name="T2" fmla="*/ 43 w 43"/>
                  <a:gd name="T3" fmla="*/ 21 h 42"/>
                  <a:gd name="T4" fmla="*/ 21 w 43"/>
                  <a:gd name="T5" fmla="*/ 42 h 42"/>
                  <a:gd name="T6" fmla="*/ 0 w 43"/>
                  <a:gd name="T7" fmla="*/ 21 h 42"/>
                  <a:gd name="T8" fmla="*/ 21 w 43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21" y="0"/>
                    </a:moveTo>
                    <a:lnTo>
                      <a:pt x="43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89" name="Freeform 1214"/>
              <p:cNvSpPr>
                <a:spLocks/>
              </p:cNvSpPr>
              <p:nvPr/>
            </p:nvSpPr>
            <p:spPr bwMode="auto">
              <a:xfrm>
                <a:off x="5600" y="3863"/>
                <a:ext cx="42" cy="42"/>
              </a:xfrm>
              <a:custGeom>
                <a:avLst/>
                <a:gdLst>
                  <a:gd name="T0" fmla="*/ 21 w 42"/>
                  <a:gd name="T1" fmla="*/ 0 h 42"/>
                  <a:gd name="T2" fmla="*/ 42 w 42"/>
                  <a:gd name="T3" fmla="*/ 21 h 42"/>
                  <a:gd name="T4" fmla="*/ 21 w 42"/>
                  <a:gd name="T5" fmla="*/ 42 h 42"/>
                  <a:gd name="T6" fmla="*/ 0 w 42"/>
                  <a:gd name="T7" fmla="*/ 21 h 42"/>
                  <a:gd name="T8" fmla="*/ 21 w 42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2">
                    <a:moveTo>
                      <a:pt x="21" y="0"/>
                    </a:move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890" name="Rectangle 1216"/>
              <p:cNvSpPr>
                <a:spLocks noChangeArrowheads="1"/>
              </p:cNvSpPr>
              <p:nvPr/>
            </p:nvSpPr>
            <p:spPr bwMode="auto">
              <a:xfrm>
                <a:off x="3045" y="3625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1" name="Rectangle 1217"/>
              <p:cNvSpPr>
                <a:spLocks noChangeArrowheads="1"/>
              </p:cNvSpPr>
              <p:nvPr/>
            </p:nvSpPr>
            <p:spPr bwMode="auto">
              <a:xfrm>
                <a:off x="3045" y="339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40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2" name="Rectangle 1218"/>
              <p:cNvSpPr>
                <a:spLocks noChangeArrowheads="1"/>
              </p:cNvSpPr>
              <p:nvPr/>
            </p:nvSpPr>
            <p:spPr bwMode="auto">
              <a:xfrm>
                <a:off x="3045" y="3151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60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3" name="Rectangle 1219"/>
              <p:cNvSpPr>
                <a:spLocks noChangeArrowheads="1"/>
              </p:cNvSpPr>
              <p:nvPr/>
            </p:nvSpPr>
            <p:spPr bwMode="auto">
              <a:xfrm>
                <a:off x="3045" y="2911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80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4" name="Rectangle 1220"/>
              <p:cNvSpPr>
                <a:spLocks noChangeArrowheads="1"/>
              </p:cNvSpPr>
              <p:nvPr/>
            </p:nvSpPr>
            <p:spPr bwMode="auto">
              <a:xfrm>
                <a:off x="3015" y="2676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100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5" name="Rectangle 1221"/>
              <p:cNvSpPr>
                <a:spLocks noChangeArrowheads="1"/>
              </p:cNvSpPr>
              <p:nvPr/>
            </p:nvSpPr>
            <p:spPr bwMode="auto">
              <a:xfrm>
                <a:off x="3015" y="2437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120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6" name="Rectangle 1222"/>
              <p:cNvSpPr>
                <a:spLocks noChangeArrowheads="1"/>
              </p:cNvSpPr>
              <p:nvPr/>
            </p:nvSpPr>
            <p:spPr bwMode="auto">
              <a:xfrm>
                <a:off x="3182" y="3970"/>
                <a:ext cx="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7" name="Rectangle 1223"/>
              <p:cNvSpPr>
                <a:spLocks noChangeArrowheads="1"/>
              </p:cNvSpPr>
              <p:nvPr/>
            </p:nvSpPr>
            <p:spPr bwMode="auto">
              <a:xfrm>
                <a:off x="3467" y="397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30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8" name="Rectangle 1224"/>
              <p:cNvSpPr>
                <a:spLocks noChangeArrowheads="1"/>
              </p:cNvSpPr>
              <p:nvPr/>
            </p:nvSpPr>
            <p:spPr bwMode="auto">
              <a:xfrm>
                <a:off x="3769" y="397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60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899" name="Rectangle 1225"/>
              <p:cNvSpPr>
                <a:spLocks noChangeArrowheads="1"/>
              </p:cNvSpPr>
              <p:nvPr/>
            </p:nvSpPr>
            <p:spPr bwMode="auto">
              <a:xfrm>
                <a:off x="4071" y="397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90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900" name="Rectangle 1226"/>
              <p:cNvSpPr>
                <a:spLocks noChangeArrowheads="1"/>
              </p:cNvSpPr>
              <p:nvPr/>
            </p:nvSpPr>
            <p:spPr bwMode="auto">
              <a:xfrm>
                <a:off x="4360" y="3970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120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901" name="Rectangle 1227"/>
              <p:cNvSpPr>
                <a:spLocks noChangeArrowheads="1"/>
              </p:cNvSpPr>
              <p:nvPr/>
            </p:nvSpPr>
            <p:spPr bwMode="auto">
              <a:xfrm>
                <a:off x="4657" y="3970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150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902" name="Rectangle 1228"/>
              <p:cNvSpPr>
                <a:spLocks noChangeArrowheads="1"/>
              </p:cNvSpPr>
              <p:nvPr/>
            </p:nvSpPr>
            <p:spPr bwMode="auto">
              <a:xfrm>
                <a:off x="4959" y="3970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180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903" name="Rectangle 1229"/>
              <p:cNvSpPr>
                <a:spLocks noChangeArrowheads="1"/>
              </p:cNvSpPr>
              <p:nvPr/>
            </p:nvSpPr>
            <p:spPr bwMode="auto">
              <a:xfrm>
                <a:off x="5261" y="3970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210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904" name="Rectangle 1230"/>
              <p:cNvSpPr>
                <a:spLocks noChangeArrowheads="1"/>
              </p:cNvSpPr>
              <p:nvPr/>
            </p:nvSpPr>
            <p:spPr bwMode="auto">
              <a:xfrm>
                <a:off x="5563" y="3970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240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905" name="Rectangle 1233"/>
              <p:cNvSpPr>
                <a:spLocks noChangeArrowheads="1"/>
              </p:cNvSpPr>
              <p:nvPr/>
            </p:nvSpPr>
            <p:spPr bwMode="auto">
              <a:xfrm>
                <a:off x="3048" y="2337"/>
                <a:ext cx="13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100">
                    <a:solidFill>
                      <a:srgbClr val="000000"/>
                    </a:solidFill>
                    <a:latin typeface="Myriad Pro" pitchFamily="34" charset="0"/>
                  </a:rPr>
                  <a:t>C/C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906" name="Rectangle 1234"/>
              <p:cNvSpPr>
                <a:spLocks noChangeArrowheads="1"/>
              </p:cNvSpPr>
              <p:nvPr/>
            </p:nvSpPr>
            <p:spPr bwMode="auto">
              <a:xfrm>
                <a:off x="3194" y="2383"/>
                <a:ext cx="29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700">
                    <a:solidFill>
                      <a:srgbClr val="000000"/>
                    </a:solidFill>
                    <a:latin typeface="Myriad Pro" pitchFamily="34" charset="0"/>
                  </a:rPr>
                  <a:t>0</a:t>
                </a:r>
                <a:endParaRPr lang="en-GB" altLang="fr-FR">
                  <a:latin typeface="Myriad Pro" pitchFamily="34" charset="0"/>
                </a:endParaRPr>
              </a:p>
            </p:txBody>
          </p:sp>
          <p:sp>
            <p:nvSpPr>
              <p:cNvPr id="907" name="Rectangle 1236"/>
              <p:cNvSpPr>
                <a:spLocks noChangeArrowheads="1"/>
              </p:cNvSpPr>
              <p:nvPr/>
            </p:nvSpPr>
            <p:spPr bwMode="auto">
              <a:xfrm>
                <a:off x="2887" y="2336"/>
                <a:ext cx="12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100">
                    <a:solidFill>
                      <a:srgbClr val="000000"/>
                    </a:solidFill>
                    <a:latin typeface="Myriad Pro" pitchFamily="34" charset="0"/>
                  </a:rPr>
                  <a:t>(%)</a:t>
                </a:r>
                <a:endParaRPr lang="en-GB" altLang="fr-FR">
                  <a:latin typeface="Myriad Pro" pitchFamily="34" charset="0"/>
                </a:endParaRPr>
              </a:p>
            </p:txBody>
          </p:sp>
        </p:grpSp>
        <p:sp>
          <p:nvSpPr>
            <p:cNvPr id="468" name="Rectangle 218"/>
            <p:cNvSpPr>
              <a:spLocks noChangeArrowheads="1"/>
            </p:cNvSpPr>
            <p:nvPr/>
          </p:nvSpPr>
          <p:spPr bwMode="auto">
            <a:xfrm>
              <a:off x="5544151" y="6392361"/>
              <a:ext cx="326275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fr-FR" altLang="fr-FR" dirty="0">
                  <a:solidFill>
                    <a:srgbClr val="C00000"/>
                  </a:solidFill>
                  <a:latin typeface="Myriad Pro" pitchFamily="34" charset="0"/>
                </a:rPr>
                <a:t>10-HCO-PteGlu stable </a:t>
              </a:r>
              <a:r>
                <a:rPr lang="fr-FR" altLang="fr-FR" dirty="0" smtClean="0">
                  <a:solidFill>
                    <a:srgbClr val="C00000"/>
                  </a:solidFill>
                  <a:latin typeface="Myriad Pro" pitchFamily="34" charset="0"/>
                </a:rPr>
                <a:t>pendant 3h</a:t>
              </a:r>
              <a:endParaRPr lang="fr-FR" altLang="fr-FR" dirty="0">
                <a:solidFill>
                  <a:srgbClr val="C00000"/>
                </a:solidFill>
                <a:latin typeface="Myriad Pro" pitchFamily="34" charset="0"/>
              </a:endParaRPr>
            </a:p>
          </p:txBody>
        </p:sp>
        <p:sp>
          <p:nvSpPr>
            <p:cNvPr id="469" name="Text Box 30"/>
            <p:cNvSpPr txBox="1">
              <a:spLocks noChangeArrowheads="1"/>
            </p:cNvSpPr>
            <p:nvPr/>
          </p:nvSpPr>
          <p:spPr bwMode="auto">
            <a:xfrm>
              <a:off x="5148263" y="3571876"/>
              <a:ext cx="3965575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dirty="0" smtClean="0">
                  <a:solidFill>
                    <a:srgbClr val="006600"/>
                  </a:solidFill>
                  <a:latin typeface="Myriad Pro" pitchFamily="34" charset="0"/>
                </a:rPr>
                <a:t>5-HCO-H</a:t>
              </a:r>
              <a:r>
                <a:rPr lang="fr-FR" altLang="fr-FR" baseline="-25000" dirty="0" smtClean="0">
                  <a:solidFill>
                    <a:srgbClr val="006600"/>
                  </a:solidFill>
                  <a:latin typeface="Myriad Pro" pitchFamily="34" charset="0"/>
                </a:rPr>
                <a:t>4</a:t>
              </a:r>
              <a:r>
                <a:rPr lang="fr-FR" altLang="fr-FR" dirty="0" smtClean="0">
                  <a:solidFill>
                    <a:srgbClr val="006600"/>
                  </a:solidFill>
                  <a:latin typeface="Myriad Pro" pitchFamily="34" charset="0"/>
                </a:rPr>
                <a:t>folate: augmentation transitoire puis plateau</a:t>
              </a:r>
              <a:endParaRPr lang="en-GB" altLang="fr-FR" dirty="0">
                <a:solidFill>
                  <a:srgbClr val="006600"/>
                </a:solidFill>
                <a:latin typeface="Myriad Pro" pitchFamily="34" charset="0"/>
              </a:endParaRPr>
            </a:p>
          </p:txBody>
        </p:sp>
        <p:grpSp>
          <p:nvGrpSpPr>
            <p:cNvPr id="470" name="Group 73"/>
            <p:cNvGrpSpPr>
              <a:grpSpLocks/>
            </p:cNvGrpSpPr>
            <p:nvPr/>
          </p:nvGrpSpPr>
          <p:grpSpPr bwMode="auto">
            <a:xfrm>
              <a:off x="5294313" y="1497697"/>
              <a:ext cx="3108325" cy="2173288"/>
              <a:chOff x="3335" y="418"/>
              <a:chExt cx="1958" cy="1369"/>
            </a:xfrm>
          </p:grpSpPr>
          <p:sp>
            <p:nvSpPr>
              <p:cNvPr id="607" name="Text Box 74"/>
              <p:cNvSpPr txBox="1">
                <a:spLocks noChangeArrowheads="1"/>
              </p:cNvSpPr>
              <p:nvPr/>
            </p:nvSpPr>
            <p:spPr bwMode="auto">
              <a:xfrm>
                <a:off x="4814" y="1632"/>
                <a:ext cx="479" cy="1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fr-FR" sz="1000">
                    <a:latin typeface="Myriad Pro" pitchFamily="34" charset="0"/>
                  </a:rPr>
                  <a:t>Time (min)</a:t>
                </a:r>
              </a:p>
            </p:txBody>
          </p:sp>
          <p:sp>
            <p:nvSpPr>
              <p:cNvPr id="608" name="Rectangle 75"/>
              <p:cNvSpPr>
                <a:spLocks noChangeArrowheads="1"/>
              </p:cNvSpPr>
              <p:nvPr/>
            </p:nvSpPr>
            <p:spPr bwMode="auto">
              <a:xfrm>
                <a:off x="3480" y="418"/>
                <a:ext cx="146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C/C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609" name="Rectangle 76"/>
              <p:cNvSpPr>
                <a:spLocks noChangeArrowheads="1"/>
              </p:cNvSpPr>
              <p:nvPr/>
            </p:nvSpPr>
            <p:spPr bwMode="auto">
              <a:xfrm>
                <a:off x="3613" y="460"/>
                <a:ext cx="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610" name="Line 77"/>
              <p:cNvSpPr>
                <a:spLocks noChangeShapeType="1"/>
              </p:cNvSpPr>
              <p:nvPr/>
            </p:nvSpPr>
            <p:spPr bwMode="auto">
              <a:xfrm>
                <a:off x="3625" y="587"/>
                <a:ext cx="0" cy="9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1" name="Line 78"/>
              <p:cNvSpPr>
                <a:spLocks noChangeShapeType="1"/>
              </p:cNvSpPr>
              <p:nvPr/>
            </p:nvSpPr>
            <p:spPr bwMode="auto">
              <a:xfrm>
                <a:off x="3610" y="151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2" name="Line 79"/>
              <p:cNvSpPr>
                <a:spLocks noChangeShapeType="1"/>
              </p:cNvSpPr>
              <p:nvPr/>
            </p:nvSpPr>
            <p:spPr bwMode="auto">
              <a:xfrm>
                <a:off x="3610" y="132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3" name="Line 80"/>
              <p:cNvSpPr>
                <a:spLocks noChangeShapeType="1"/>
              </p:cNvSpPr>
              <p:nvPr/>
            </p:nvSpPr>
            <p:spPr bwMode="auto">
              <a:xfrm>
                <a:off x="3610" y="1142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4" name="Line 81"/>
              <p:cNvSpPr>
                <a:spLocks noChangeShapeType="1"/>
              </p:cNvSpPr>
              <p:nvPr/>
            </p:nvSpPr>
            <p:spPr bwMode="auto">
              <a:xfrm>
                <a:off x="3610" y="960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5" name="Line 82"/>
              <p:cNvSpPr>
                <a:spLocks noChangeShapeType="1"/>
              </p:cNvSpPr>
              <p:nvPr/>
            </p:nvSpPr>
            <p:spPr bwMode="auto">
              <a:xfrm>
                <a:off x="3610" y="774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6" name="Line 83"/>
              <p:cNvSpPr>
                <a:spLocks noChangeShapeType="1"/>
              </p:cNvSpPr>
              <p:nvPr/>
            </p:nvSpPr>
            <p:spPr bwMode="auto">
              <a:xfrm>
                <a:off x="3610" y="587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7" name="Line 84"/>
              <p:cNvSpPr>
                <a:spLocks noChangeShapeType="1"/>
              </p:cNvSpPr>
              <p:nvPr/>
            </p:nvSpPr>
            <p:spPr bwMode="auto">
              <a:xfrm>
                <a:off x="3625" y="1515"/>
                <a:ext cx="158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8" name="Line 85"/>
              <p:cNvSpPr>
                <a:spLocks noChangeShapeType="1"/>
              </p:cNvSpPr>
              <p:nvPr/>
            </p:nvSpPr>
            <p:spPr bwMode="auto">
              <a:xfrm flipV="1">
                <a:off x="3625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19" name="Line 86"/>
              <p:cNvSpPr>
                <a:spLocks noChangeShapeType="1"/>
              </p:cNvSpPr>
              <p:nvPr/>
            </p:nvSpPr>
            <p:spPr bwMode="auto">
              <a:xfrm flipV="1">
                <a:off x="3823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0" name="Line 87"/>
              <p:cNvSpPr>
                <a:spLocks noChangeShapeType="1"/>
              </p:cNvSpPr>
              <p:nvPr/>
            </p:nvSpPr>
            <p:spPr bwMode="auto">
              <a:xfrm flipV="1">
                <a:off x="4021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1" name="Line 88"/>
              <p:cNvSpPr>
                <a:spLocks noChangeShapeType="1"/>
              </p:cNvSpPr>
              <p:nvPr/>
            </p:nvSpPr>
            <p:spPr bwMode="auto">
              <a:xfrm flipV="1">
                <a:off x="4218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2" name="Line 89"/>
              <p:cNvSpPr>
                <a:spLocks noChangeShapeType="1"/>
              </p:cNvSpPr>
              <p:nvPr/>
            </p:nvSpPr>
            <p:spPr bwMode="auto">
              <a:xfrm flipV="1">
                <a:off x="4416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3" name="Line 90"/>
              <p:cNvSpPr>
                <a:spLocks noChangeShapeType="1"/>
              </p:cNvSpPr>
              <p:nvPr/>
            </p:nvSpPr>
            <p:spPr bwMode="auto">
              <a:xfrm flipV="1">
                <a:off x="4614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4" name="Line 91"/>
              <p:cNvSpPr>
                <a:spLocks noChangeShapeType="1"/>
              </p:cNvSpPr>
              <p:nvPr/>
            </p:nvSpPr>
            <p:spPr bwMode="auto">
              <a:xfrm flipV="1">
                <a:off x="4811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5" name="Line 92"/>
              <p:cNvSpPr>
                <a:spLocks noChangeShapeType="1"/>
              </p:cNvSpPr>
              <p:nvPr/>
            </p:nvSpPr>
            <p:spPr bwMode="auto">
              <a:xfrm flipV="1">
                <a:off x="5009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6" name="Line 93"/>
              <p:cNvSpPr>
                <a:spLocks noChangeShapeType="1"/>
              </p:cNvSpPr>
              <p:nvPr/>
            </p:nvSpPr>
            <p:spPr bwMode="auto">
              <a:xfrm flipV="1">
                <a:off x="5207" y="1515"/>
                <a:ext cx="0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7" name="Freeform 94"/>
              <p:cNvSpPr>
                <a:spLocks/>
              </p:cNvSpPr>
              <p:nvPr/>
            </p:nvSpPr>
            <p:spPr bwMode="auto">
              <a:xfrm>
                <a:off x="3625" y="1003"/>
                <a:ext cx="35" cy="139"/>
              </a:xfrm>
              <a:custGeom>
                <a:avLst/>
                <a:gdLst>
                  <a:gd name="T0" fmla="*/ 0 w 35"/>
                  <a:gd name="T1" fmla="*/ 139 h 139"/>
                  <a:gd name="T2" fmla="*/ 20 w 35"/>
                  <a:gd name="T3" fmla="*/ 70 h 139"/>
                  <a:gd name="T4" fmla="*/ 35 w 35"/>
                  <a:gd name="T5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39">
                    <a:moveTo>
                      <a:pt x="0" y="139"/>
                    </a:moveTo>
                    <a:lnTo>
                      <a:pt x="20" y="70"/>
                    </a:lnTo>
                    <a:lnTo>
                      <a:pt x="3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8" name="Freeform 95"/>
              <p:cNvSpPr>
                <a:spLocks/>
              </p:cNvSpPr>
              <p:nvPr/>
            </p:nvSpPr>
            <p:spPr bwMode="auto">
              <a:xfrm>
                <a:off x="3660" y="844"/>
                <a:ext cx="31" cy="159"/>
              </a:xfrm>
              <a:custGeom>
                <a:avLst/>
                <a:gdLst>
                  <a:gd name="T0" fmla="*/ 0 w 31"/>
                  <a:gd name="T1" fmla="*/ 159 h 159"/>
                  <a:gd name="T2" fmla="*/ 4 w 31"/>
                  <a:gd name="T3" fmla="*/ 139 h 159"/>
                  <a:gd name="T4" fmla="*/ 4 w 31"/>
                  <a:gd name="T5" fmla="*/ 116 h 159"/>
                  <a:gd name="T6" fmla="*/ 8 w 31"/>
                  <a:gd name="T7" fmla="*/ 69 h 159"/>
                  <a:gd name="T8" fmla="*/ 12 w 31"/>
                  <a:gd name="T9" fmla="*/ 46 h 159"/>
                  <a:gd name="T10" fmla="*/ 16 w 31"/>
                  <a:gd name="T11" fmla="*/ 27 h 159"/>
                  <a:gd name="T12" fmla="*/ 23 w 31"/>
                  <a:gd name="T13" fmla="*/ 11 h 159"/>
                  <a:gd name="T14" fmla="*/ 31 w 31"/>
                  <a:gd name="T1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159">
                    <a:moveTo>
                      <a:pt x="0" y="159"/>
                    </a:moveTo>
                    <a:lnTo>
                      <a:pt x="4" y="139"/>
                    </a:lnTo>
                    <a:lnTo>
                      <a:pt x="4" y="116"/>
                    </a:lnTo>
                    <a:lnTo>
                      <a:pt x="8" y="69"/>
                    </a:lnTo>
                    <a:lnTo>
                      <a:pt x="12" y="46"/>
                    </a:lnTo>
                    <a:lnTo>
                      <a:pt x="16" y="27"/>
                    </a:lnTo>
                    <a:lnTo>
                      <a:pt x="23" y="11"/>
                    </a:lnTo>
                    <a:lnTo>
                      <a:pt x="3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29" name="Freeform 96"/>
              <p:cNvSpPr>
                <a:spLocks/>
              </p:cNvSpPr>
              <p:nvPr/>
            </p:nvSpPr>
            <p:spPr bwMode="auto">
              <a:xfrm>
                <a:off x="3691" y="836"/>
                <a:ext cx="132" cy="31"/>
              </a:xfrm>
              <a:custGeom>
                <a:avLst/>
                <a:gdLst>
                  <a:gd name="T0" fmla="*/ 0 w 132"/>
                  <a:gd name="T1" fmla="*/ 8 h 31"/>
                  <a:gd name="T2" fmla="*/ 8 w 132"/>
                  <a:gd name="T3" fmla="*/ 4 h 31"/>
                  <a:gd name="T4" fmla="*/ 20 w 132"/>
                  <a:gd name="T5" fmla="*/ 0 h 31"/>
                  <a:gd name="T6" fmla="*/ 35 w 132"/>
                  <a:gd name="T7" fmla="*/ 0 h 31"/>
                  <a:gd name="T8" fmla="*/ 51 w 132"/>
                  <a:gd name="T9" fmla="*/ 0 h 31"/>
                  <a:gd name="T10" fmla="*/ 70 w 132"/>
                  <a:gd name="T11" fmla="*/ 4 h 31"/>
                  <a:gd name="T12" fmla="*/ 89 w 132"/>
                  <a:gd name="T13" fmla="*/ 8 h 31"/>
                  <a:gd name="T14" fmla="*/ 113 w 132"/>
                  <a:gd name="T15" fmla="*/ 19 h 31"/>
                  <a:gd name="T16" fmla="*/ 132 w 132"/>
                  <a:gd name="T1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31">
                    <a:moveTo>
                      <a:pt x="0" y="8"/>
                    </a:moveTo>
                    <a:lnTo>
                      <a:pt x="8" y="4"/>
                    </a:lnTo>
                    <a:lnTo>
                      <a:pt x="20" y="0"/>
                    </a:lnTo>
                    <a:lnTo>
                      <a:pt x="35" y="0"/>
                    </a:lnTo>
                    <a:lnTo>
                      <a:pt x="51" y="0"/>
                    </a:lnTo>
                    <a:lnTo>
                      <a:pt x="70" y="4"/>
                    </a:lnTo>
                    <a:lnTo>
                      <a:pt x="89" y="8"/>
                    </a:lnTo>
                    <a:lnTo>
                      <a:pt x="113" y="19"/>
                    </a:lnTo>
                    <a:lnTo>
                      <a:pt x="132" y="3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0" name="Freeform 97"/>
              <p:cNvSpPr>
                <a:spLocks/>
              </p:cNvSpPr>
              <p:nvPr/>
            </p:nvSpPr>
            <p:spPr bwMode="auto">
              <a:xfrm>
                <a:off x="3823" y="867"/>
                <a:ext cx="395" cy="353"/>
              </a:xfrm>
              <a:custGeom>
                <a:avLst/>
                <a:gdLst>
                  <a:gd name="T0" fmla="*/ 0 w 395"/>
                  <a:gd name="T1" fmla="*/ 0 h 353"/>
                  <a:gd name="T2" fmla="*/ 19 w 395"/>
                  <a:gd name="T3" fmla="*/ 15 h 353"/>
                  <a:gd name="T4" fmla="*/ 39 w 395"/>
                  <a:gd name="T5" fmla="*/ 31 h 353"/>
                  <a:gd name="T6" fmla="*/ 62 w 395"/>
                  <a:gd name="T7" fmla="*/ 50 h 353"/>
                  <a:gd name="T8" fmla="*/ 85 w 395"/>
                  <a:gd name="T9" fmla="*/ 74 h 353"/>
                  <a:gd name="T10" fmla="*/ 136 w 395"/>
                  <a:gd name="T11" fmla="*/ 124 h 353"/>
                  <a:gd name="T12" fmla="*/ 194 w 395"/>
                  <a:gd name="T13" fmla="*/ 178 h 353"/>
                  <a:gd name="T14" fmla="*/ 248 w 395"/>
                  <a:gd name="T15" fmla="*/ 233 h 353"/>
                  <a:gd name="T16" fmla="*/ 302 w 395"/>
                  <a:gd name="T17" fmla="*/ 283 h 353"/>
                  <a:gd name="T18" fmla="*/ 329 w 395"/>
                  <a:gd name="T19" fmla="*/ 306 h 353"/>
                  <a:gd name="T20" fmla="*/ 353 w 395"/>
                  <a:gd name="T21" fmla="*/ 326 h 353"/>
                  <a:gd name="T22" fmla="*/ 376 w 395"/>
                  <a:gd name="T23" fmla="*/ 341 h 353"/>
                  <a:gd name="T24" fmla="*/ 395 w 395"/>
                  <a:gd name="T25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5" h="353">
                    <a:moveTo>
                      <a:pt x="0" y="0"/>
                    </a:moveTo>
                    <a:lnTo>
                      <a:pt x="19" y="15"/>
                    </a:lnTo>
                    <a:lnTo>
                      <a:pt x="39" y="31"/>
                    </a:lnTo>
                    <a:lnTo>
                      <a:pt x="62" y="50"/>
                    </a:lnTo>
                    <a:lnTo>
                      <a:pt x="85" y="74"/>
                    </a:lnTo>
                    <a:lnTo>
                      <a:pt x="136" y="124"/>
                    </a:lnTo>
                    <a:lnTo>
                      <a:pt x="194" y="178"/>
                    </a:lnTo>
                    <a:lnTo>
                      <a:pt x="248" y="233"/>
                    </a:lnTo>
                    <a:lnTo>
                      <a:pt x="302" y="283"/>
                    </a:lnTo>
                    <a:lnTo>
                      <a:pt x="329" y="306"/>
                    </a:lnTo>
                    <a:lnTo>
                      <a:pt x="353" y="326"/>
                    </a:lnTo>
                    <a:lnTo>
                      <a:pt x="376" y="341"/>
                    </a:lnTo>
                    <a:lnTo>
                      <a:pt x="395" y="35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1" name="Freeform 98"/>
              <p:cNvSpPr>
                <a:spLocks/>
              </p:cNvSpPr>
              <p:nvPr/>
            </p:nvSpPr>
            <p:spPr bwMode="auto">
              <a:xfrm>
                <a:off x="4218" y="1208"/>
                <a:ext cx="198" cy="24"/>
              </a:xfrm>
              <a:custGeom>
                <a:avLst/>
                <a:gdLst>
                  <a:gd name="T0" fmla="*/ 0 w 198"/>
                  <a:gd name="T1" fmla="*/ 12 h 24"/>
                  <a:gd name="T2" fmla="*/ 24 w 198"/>
                  <a:gd name="T3" fmla="*/ 20 h 24"/>
                  <a:gd name="T4" fmla="*/ 43 w 198"/>
                  <a:gd name="T5" fmla="*/ 24 h 24"/>
                  <a:gd name="T6" fmla="*/ 62 w 198"/>
                  <a:gd name="T7" fmla="*/ 24 h 24"/>
                  <a:gd name="T8" fmla="*/ 86 w 198"/>
                  <a:gd name="T9" fmla="*/ 20 h 24"/>
                  <a:gd name="T10" fmla="*/ 109 w 198"/>
                  <a:gd name="T11" fmla="*/ 16 h 24"/>
                  <a:gd name="T12" fmla="*/ 132 w 198"/>
                  <a:gd name="T13" fmla="*/ 8 h 24"/>
                  <a:gd name="T14" fmla="*/ 163 w 198"/>
                  <a:gd name="T15" fmla="*/ 4 h 24"/>
                  <a:gd name="T16" fmla="*/ 198 w 198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4">
                    <a:moveTo>
                      <a:pt x="0" y="12"/>
                    </a:moveTo>
                    <a:lnTo>
                      <a:pt x="24" y="20"/>
                    </a:lnTo>
                    <a:lnTo>
                      <a:pt x="43" y="24"/>
                    </a:lnTo>
                    <a:lnTo>
                      <a:pt x="62" y="24"/>
                    </a:lnTo>
                    <a:lnTo>
                      <a:pt x="86" y="20"/>
                    </a:lnTo>
                    <a:lnTo>
                      <a:pt x="109" y="16"/>
                    </a:lnTo>
                    <a:lnTo>
                      <a:pt x="132" y="8"/>
                    </a:lnTo>
                    <a:lnTo>
                      <a:pt x="163" y="4"/>
                    </a:lnTo>
                    <a:lnTo>
                      <a:pt x="19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2" name="Freeform 99"/>
              <p:cNvSpPr>
                <a:spLocks/>
              </p:cNvSpPr>
              <p:nvPr/>
            </p:nvSpPr>
            <p:spPr bwMode="auto">
              <a:xfrm>
                <a:off x="4416" y="1185"/>
                <a:ext cx="791" cy="23"/>
              </a:xfrm>
              <a:custGeom>
                <a:avLst/>
                <a:gdLst>
                  <a:gd name="T0" fmla="*/ 0 w 791"/>
                  <a:gd name="T1" fmla="*/ 23 h 23"/>
                  <a:gd name="T2" fmla="*/ 35 w 791"/>
                  <a:gd name="T3" fmla="*/ 23 h 23"/>
                  <a:gd name="T4" fmla="*/ 70 w 791"/>
                  <a:gd name="T5" fmla="*/ 20 h 23"/>
                  <a:gd name="T6" fmla="*/ 112 w 791"/>
                  <a:gd name="T7" fmla="*/ 20 h 23"/>
                  <a:gd name="T8" fmla="*/ 155 w 791"/>
                  <a:gd name="T9" fmla="*/ 20 h 23"/>
                  <a:gd name="T10" fmla="*/ 252 w 791"/>
                  <a:gd name="T11" fmla="*/ 16 h 23"/>
                  <a:gd name="T12" fmla="*/ 356 w 791"/>
                  <a:gd name="T13" fmla="*/ 12 h 23"/>
                  <a:gd name="T14" fmla="*/ 469 w 791"/>
                  <a:gd name="T15" fmla="*/ 8 h 23"/>
                  <a:gd name="T16" fmla="*/ 577 w 791"/>
                  <a:gd name="T17" fmla="*/ 8 h 23"/>
                  <a:gd name="T18" fmla="*/ 686 w 791"/>
                  <a:gd name="T19" fmla="*/ 4 h 23"/>
                  <a:gd name="T20" fmla="*/ 791 w 791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1" h="23">
                    <a:moveTo>
                      <a:pt x="0" y="23"/>
                    </a:moveTo>
                    <a:lnTo>
                      <a:pt x="35" y="23"/>
                    </a:lnTo>
                    <a:lnTo>
                      <a:pt x="70" y="20"/>
                    </a:lnTo>
                    <a:lnTo>
                      <a:pt x="112" y="20"/>
                    </a:lnTo>
                    <a:lnTo>
                      <a:pt x="155" y="20"/>
                    </a:lnTo>
                    <a:lnTo>
                      <a:pt x="252" y="16"/>
                    </a:lnTo>
                    <a:lnTo>
                      <a:pt x="356" y="12"/>
                    </a:lnTo>
                    <a:lnTo>
                      <a:pt x="469" y="8"/>
                    </a:lnTo>
                    <a:lnTo>
                      <a:pt x="577" y="8"/>
                    </a:lnTo>
                    <a:lnTo>
                      <a:pt x="686" y="4"/>
                    </a:lnTo>
                    <a:lnTo>
                      <a:pt x="79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3" name="Line 100"/>
              <p:cNvSpPr>
                <a:spLocks noChangeShapeType="1"/>
              </p:cNvSpPr>
              <p:nvPr/>
            </p:nvSpPr>
            <p:spPr bwMode="auto">
              <a:xfrm>
                <a:off x="3625" y="1142"/>
                <a:ext cx="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4" name="Line 101"/>
              <p:cNvSpPr>
                <a:spLocks noChangeShapeType="1"/>
              </p:cNvSpPr>
              <p:nvPr/>
            </p:nvSpPr>
            <p:spPr bwMode="auto">
              <a:xfrm>
                <a:off x="3614" y="1142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5" name="Line 102"/>
              <p:cNvSpPr>
                <a:spLocks noChangeShapeType="1"/>
              </p:cNvSpPr>
              <p:nvPr/>
            </p:nvSpPr>
            <p:spPr bwMode="auto">
              <a:xfrm flipV="1">
                <a:off x="3660" y="855"/>
                <a:ext cx="0" cy="1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6" name="Line 103"/>
              <p:cNvSpPr>
                <a:spLocks noChangeShapeType="1"/>
              </p:cNvSpPr>
              <p:nvPr/>
            </p:nvSpPr>
            <p:spPr bwMode="auto">
              <a:xfrm>
                <a:off x="3649" y="855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7" name="Line 104"/>
              <p:cNvSpPr>
                <a:spLocks noChangeShapeType="1"/>
              </p:cNvSpPr>
              <p:nvPr/>
            </p:nvSpPr>
            <p:spPr bwMode="auto">
              <a:xfrm flipV="1">
                <a:off x="3691" y="789"/>
                <a:ext cx="0" cy="5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8" name="Line 105"/>
              <p:cNvSpPr>
                <a:spLocks noChangeShapeType="1"/>
              </p:cNvSpPr>
              <p:nvPr/>
            </p:nvSpPr>
            <p:spPr bwMode="auto">
              <a:xfrm>
                <a:off x="3680" y="789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39" name="Line 106"/>
              <p:cNvSpPr>
                <a:spLocks noChangeShapeType="1"/>
              </p:cNvSpPr>
              <p:nvPr/>
            </p:nvSpPr>
            <p:spPr bwMode="auto">
              <a:xfrm flipV="1">
                <a:off x="3823" y="828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0" name="Line 107"/>
              <p:cNvSpPr>
                <a:spLocks noChangeShapeType="1"/>
              </p:cNvSpPr>
              <p:nvPr/>
            </p:nvSpPr>
            <p:spPr bwMode="auto">
              <a:xfrm>
                <a:off x="3811" y="828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1" name="Line 108"/>
              <p:cNvSpPr>
                <a:spLocks noChangeShapeType="1"/>
              </p:cNvSpPr>
              <p:nvPr/>
            </p:nvSpPr>
            <p:spPr bwMode="auto">
              <a:xfrm flipV="1">
                <a:off x="4218" y="1201"/>
                <a:ext cx="0" cy="1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2" name="Line 109"/>
              <p:cNvSpPr>
                <a:spLocks noChangeShapeType="1"/>
              </p:cNvSpPr>
              <p:nvPr/>
            </p:nvSpPr>
            <p:spPr bwMode="auto">
              <a:xfrm>
                <a:off x="4207" y="1201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3" name="Line 110"/>
              <p:cNvSpPr>
                <a:spLocks noChangeShapeType="1"/>
              </p:cNvSpPr>
              <p:nvPr/>
            </p:nvSpPr>
            <p:spPr bwMode="auto">
              <a:xfrm flipV="1">
                <a:off x="4416" y="1185"/>
                <a:ext cx="0" cy="2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4" name="Line 111"/>
              <p:cNvSpPr>
                <a:spLocks noChangeShapeType="1"/>
              </p:cNvSpPr>
              <p:nvPr/>
            </p:nvSpPr>
            <p:spPr bwMode="auto">
              <a:xfrm>
                <a:off x="4404" y="1185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5" name="Line 112"/>
              <p:cNvSpPr>
                <a:spLocks noChangeShapeType="1"/>
              </p:cNvSpPr>
              <p:nvPr/>
            </p:nvSpPr>
            <p:spPr bwMode="auto">
              <a:xfrm flipV="1">
                <a:off x="5207" y="1170"/>
                <a:ext cx="0" cy="1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6" name="Line 113"/>
              <p:cNvSpPr>
                <a:spLocks noChangeShapeType="1"/>
              </p:cNvSpPr>
              <p:nvPr/>
            </p:nvSpPr>
            <p:spPr bwMode="auto">
              <a:xfrm>
                <a:off x="5195" y="1170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7" name="Line 114"/>
              <p:cNvSpPr>
                <a:spLocks noChangeShapeType="1"/>
              </p:cNvSpPr>
              <p:nvPr/>
            </p:nvSpPr>
            <p:spPr bwMode="auto">
              <a:xfrm>
                <a:off x="3625" y="1142"/>
                <a:ext cx="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8" name="Line 115"/>
              <p:cNvSpPr>
                <a:spLocks noChangeShapeType="1"/>
              </p:cNvSpPr>
              <p:nvPr/>
            </p:nvSpPr>
            <p:spPr bwMode="auto">
              <a:xfrm>
                <a:off x="3614" y="1142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49" name="Line 116"/>
              <p:cNvSpPr>
                <a:spLocks noChangeShapeType="1"/>
              </p:cNvSpPr>
              <p:nvPr/>
            </p:nvSpPr>
            <p:spPr bwMode="auto">
              <a:xfrm>
                <a:off x="3660" y="1003"/>
                <a:ext cx="0" cy="1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0" name="Line 117"/>
              <p:cNvSpPr>
                <a:spLocks noChangeShapeType="1"/>
              </p:cNvSpPr>
              <p:nvPr/>
            </p:nvSpPr>
            <p:spPr bwMode="auto">
              <a:xfrm>
                <a:off x="3649" y="1146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1" name="Line 118"/>
              <p:cNvSpPr>
                <a:spLocks noChangeShapeType="1"/>
              </p:cNvSpPr>
              <p:nvPr/>
            </p:nvSpPr>
            <p:spPr bwMode="auto">
              <a:xfrm>
                <a:off x="3691" y="844"/>
                <a:ext cx="0" cy="5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2" name="Line 119"/>
              <p:cNvSpPr>
                <a:spLocks noChangeShapeType="1"/>
              </p:cNvSpPr>
              <p:nvPr/>
            </p:nvSpPr>
            <p:spPr bwMode="auto">
              <a:xfrm>
                <a:off x="3680" y="894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3" name="Line 120"/>
              <p:cNvSpPr>
                <a:spLocks noChangeShapeType="1"/>
              </p:cNvSpPr>
              <p:nvPr/>
            </p:nvSpPr>
            <p:spPr bwMode="auto">
              <a:xfrm>
                <a:off x="3823" y="867"/>
                <a:ext cx="0" cy="3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4" name="Line 121"/>
              <p:cNvSpPr>
                <a:spLocks noChangeShapeType="1"/>
              </p:cNvSpPr>
              <p:nvPr/>
            </p:nvSpPr>
            <p:spPr bwMode="auto">
              <a:xfrm>
                <a:off x="3811" y="906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5" name="Line 122"/>
              <p:cNvSpPr>
                <a:spLocks noChangeShapeType="1"/>
              </p:cNvSpPr>
              <p:nvPr/>
            </p:nvSpPr>
            <p:spPr bwMode="auto">
              <a:xfrm>
                <a:off x="4218" y="1220"/>
                <a:ext cx="0" cy="1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6" name="Line 123"/>
              <p:cNvSpPr>
                <a:spLocks noChangeShapeType="1"/>
              </p:cNvSpPr>
              <p:nvPr/>
            </p:nvSpPr>
            <p:spPr bwMode="auto">
              <a:xfrm>
                <a:off x="4207" y="1236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7" name="Line 124"/>
              <p:cNvSpPr>
                <a:spLocks noChangeShapeType="1"/>
              </p:cNvSpPr>
              <p:nvPr/>
            </p:nvSpPr>
            <p:spPr bwMode="auto">
              <a:xfrm>
                <a:off x="4416" y="1208"/>
                <a:ext cx="0" cy="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8" name="Line 125"/>
              <p:cNvSpPr>
                <a:spLocks noChangeShapeType="1"/>
              </p:cNvSpPr>
              <p:nvPr/>
            </p:nvSpPr>
            <p:spPr bwMode="auto">
              <a:xfrm>
                <a:off x="4404" y="1228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59" name="Line 126"/>
              <p:cNvSpPr>
                <a:spLocks noChangeShapeType="1"/>
              </p:cNvSpPr>
              <p:nvPr/>
            </p:nvSpPr>
            <p:spPr bwMode="auto">
              <a:xfrm>
                <a:off x="5207" y="1185"/>
                <a:ext cx="0" cy="2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0" name="Line 127"/>
              <p:cNvSpPr>
                <a:spLocks noChangeShapeType="1"/>
              </p:cNvSpPr>
              <p:nvPr/>
            </p:nvSpPr>
            <p:spPr bwMode="auto">
              <a:xfrm>
                <a:off x="5195" y="1205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1" name="Freeform 128"/>
              <p:cNvSpPr>
                <a:spLocks/>
              </p:cNvSpPr>
              <p:nvPr/>
            </p:nvSpPr>
            <p:spPr bwMode="auto">
              <a:xfrm>
                <a:off x="3625" y="1142"/>
                <a:ext cx="16" cy="28"/>
              </a:xfrm>
              <a:custGeom>
                <a:avLst/>
                <a:gdLst>
                  <a:gd name="T0" fmla="*/ 0 w 16"/>
                  <a:gd name="T1" fmla="*/ 0 h 28"/>
                  <a:gd name="T2" fmla="*/ 0 w 16"/>
                  <a:gd name="T3" fmla="*/ 4 h 28"/>
                  <a:gd name="T4" fmla="*/ 4 w 16"/>
                  <a:gd name="T5" fmla="*/ 8 h 28"/>
                  <a:gd name="T6" fmla="*/ 8 w 16"/>
                  <a:gd name="T7" fmla="*/ 20 h 28"/>
                  <a:gd name="T8" fmla="*/ 12 w 16"/>
                  <a:gd name="T9" fmla="*/ 28 h 28"/>
                  <a:gd name="T10" fmla="*/ 16 w 16"/>
                  <a:gd name="T11" fmla="*/ 28 h 28"/>
                  <a:gd name="T12" fmla="*/ 16 w 16"/>
                  <a:gd name="T13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28">
                    <a:moveTo>
                      <a:pt x="0" y="0"/>
                    </a:moveTo>
                    <a:lnTo>
                      <a:pt x="0" y="4"/>
                    </a:lnTo>
                    <a:lnTo>
                      <a:pt x="4" y="8"/>
                    </a:lnTo>
                    <a:lnTo>
                      <a:pt x="8" y="20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16" y="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2" name="Freeform 129"/>
              <p:cNvSpPr>
                <a:spLocks/>
              </p:cNvSpPr>
              <p:nvPr/>
            </p:nvSpPr>
            <p:spPr bwMode="auto">
              <a:xfrm>
                <a:off x="3641" y="836"/>
                <a:ext cx="19" cy="330"/>
              </a:xfrm>
              <a:custGeom>
                <a:avLst/>
                <a:gdLst>
                  <a:gd name="T0" fmla="*/ 0 w 19"/>
                  <a:gd name="T1" fmla="*/ 330 h 330"/>
                  <a:gd name="T2" fmla="*/ 0 w 19"/>
                  <a:gd name="T3" fmla="*/ 318 h 330"/>
                  <a:gd name="T4" fmla="*/ 4 w 19"/>
                  <a:gd name="T5" fmla="*/ 303 h 330"/>
                  <a:gd name="T6" fmla="*/ 4 w 19"/>
                  <a:gd name="T7" fmla="*/ 279 h 330"/>
                  <a:gd name="T8" fmla="*/ 4 w 19"/>
                  <a:gd name="T9" fmla="*/ 256 h 330"/>
                  <a:gd name="T10" fmla="*/ 8 w 19"/>
                  <a:gd name="T11" fmla="*/ 202 h 330"/>
                  <a:gd name="T12" fmla="*/ 8 w 19"/>
                  <a:gd name="T13" fmla="*/ 147 h 330"/>
                  <a:gd name="T14" fmla="*/ 11 w 19"/>
                  <a:gd name="T15" fmla="*/ 89 h 330"/>
                  <a:gd name="T16" fmla="*/ 11 w 19"/>
                  <a:gd name="T17" fmla="*/ 66 h 330"/>
                  <a:gd name="T18" fmla="*/ 15 w 19"/>
                  <a:gd name="T19" fmla="*/ 42 h 330"/>
                  <a:gd name="T20" fmla="*/ 15 w 19"/>
                  <a:gd name="T21" fmla="*/ 27 h 330"/>
                  <a:gd name="T22" fmla="*/ 15 w 19"/>
                  <a:gd name="T23" fmla="*/ 11 h 330"/>
                  <a:gd name="T24" fmla="*/ 19 w 19"/>
                  <a:gd name="T25" fmla="*/ 4 h 330"/>
                  <a:gd name="T26" fmla="*/ 19 w 19"/>
                  <a:gd name="T27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330">
                    <a:moveTo>
                      <a:pt x="0" y="330"/>
                    </a:moveTo>
                    <a:lnTo>
                      <a:pt x="0" y="318"/>
                    </a:lnTo>
                    <a:lnTo>
                      <a:pt x="4" y="303"/>
                    </a:lnTo>
                    <a:lnTo>
                      <a:pt x="4" y="279"/>
                    </a:lnTo>
                    <a:lnTo>
                      <a:pt x="4" y="256"/>
                    </a:lnTo>
                    <a:lnTo>
                      <a:pt x="8" y="202"/>
                    </a:lnTo>
                    <a:lnTo>
                      <a:pt x="8" y="147"/>
                    </a:lnTo>
                    <a:lnTo>
                      <a:pt x="11" y="89"/>
                    </a:lnTo>
                    <a:lnTo>
                      <a:pt x="11" y="66"/>
                    </a:lnTo>
                    <a:lnTo>
                      <a:pt x="15" y="42"/>
                    </a:lnTo>
                    <a:lnTo>
                      <a:pt x="15" y="27"/>
                    </a:lnTo>
                    <a:lnTo>
                      <a:pt x="15" y="11"/>
                    </a:lnTo>
                    <a:lnTo>
                      <a:pt x="19" y="4"/>
                    </a:lnTo>
                    <a:lnTo>
                      <a:pt x="1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3" name="Freeform 130"/>
              <p:cNvSpPr>
                <a:spLocks/>
              </p:cNvSpPr>
              <p:nvPr/>
            </p:nvSpPr>
            <p:spPr bwMode="auto">
              <a:xfrm>
                <a:off x="3660" y="836"/>
                <a:ext cx="16" cy="334"/>
              </a:xfrm>
              <a:custGeom>
                <a:avLst/>
                <a:gdLst>
                  <a:gd name="T0" fmla="*/ 0 w 16"/>
                  <a:gd name="T1" fmla="*/ 0 h 334"/>
                  <a:gd name="T2" fmla="*/ 0 w 16"/>
                  <a:gd name="T3" fmla="*/ 4 h 334"/>
                  <a:gd name="T4" fmla="*/ 4 w 16"/>
                  <a:gd name="T5" fmla="*/ 15 h 334"/>
                  <a:gd name="T6" fmla="*/ 4 w 16"/>
                  <a:gd name="T7" fmla="*/ 31 h 334"/>
                  <a:gd name="T8" fmla="*/ 4 w 16"/>
                  <a:gd name="T9" fmla="*/ 50 h 334"/>
                  <a:gd name="T10" fmla="*/ 4 w 16"/>
                  <a:gd name="T11" fmla="*/ 74 h 334"/>
                  <a:gd name="T12" fmla="*/ 8 w 16"/>
                  <a:gd name="T13" fmla="*/ 105 h 334"/>
                  <a:gd name="T14" fmla="*/ 8 w 16"/>
                  <a:gd name="T15" fmla="*/ 163 h 334"/>
                  <a:gd name="T16" fmla="*/ 12 w 16"/>
                  <a:gd name="T17" fmla="*/ 225 h 334"/>
                  <a:gd name="T18" fmla="*/ 12 w 16"/>
                  <a:gd name="T19" fmla="*/ 252 h 334"/>
                  <a:gd name="T20" fmla="*/ 12 w 16"/>
                  <a:gd name="T21" fmla="*/ 275 h 334"/>
                  <a:gd name="T22" fmla="*/ 12 w 16"/>
                  <a:gd name="T23" fmla="*/ 299 h 334"/>
                  <a:gd name="T24" fmla="*/ 16 w 16"/>
                  <a:gd name="T25" fmla="*/ 318 h 334"/>
                  <a:gd name="T26" fmla="*/ 16 w 16"/>
                  <a:gd name="T27" fmla="*/ 330 h 334"/>
                  <a:gd name="T28" fmla="*/ 16 w 16"/>
                  <a:gd name="T29" fmla="*/ 33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" h="334">
                    <a:moveTo>
                      <a:pt x="0" y="0"/>
                    </a:moveTo>
                    <a:lnTo>
                      <a:pt x="0" y="4"/>
                    </a:lnTo>
                    <a:lnTo>
                      <a:pt x="4" y="15"/>
                    </a:lnTo>
                    <a:lnTo>
                      <a:pt x="4" y="31"/>
                    </a:lnTo>
                    <a:lnTo>
                      <a:pt x="4" y="50"/>
                    </a:lnTo>
                    <a:lnTo>
                      <a:pt x="4" y="74"/>
                    </a:lnTo>
                    <a:lnTo>
                      <a:pt x="8" y="105"/>
                    </a:lnTo>
                    <a:lnTo>
                      <a:pt x="8" y="163"/>
                    </a:lnTo>
                    <a:lnTo>
                      <a:pt x="12" y="225"/>
                    </a:lnTo>
                    <a:lnTo>
                      <a:pt x="12" y="252"/>
                    </a:lnTo>
                    <a:lnTo>
                      <a:pt x="12" y="275"/>
                    </a:lnTo>
                    <a:lnTo>
                      <a:pt x="12" y="299"/>
                    </a:lnTo>
                    <a:lnTo>
                      <a:pt x="16" y="318"/>
                    </a:lnTo>
                    <a:lnTo>
                      <a:pt x="16" y="330"/>
                    </a:lnTo>
                    <a:lnTo>
                      <a:pt x="16" y="33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4" name="Freeform 131"/>
              <p:cNvSpPr>
                <a:spLocks/>
              </p:cNvSpPr>
              <p:nvPr/>
            </p:nvSpPr>
            <p:spPr bwMode="auto">
              <a:xfrm>
                <a:off x="3676" y="902"/>
                <a:ext cx="15" cy="268"/>
              </a:xfrm>
              <a:custGeom>
                <a:avLst/>
                <a:gdLst>
                  <a:gd name="T0" fmla="*/ 0 w 15"/>
                  <a:gd name="T1" fmla="*/ 268 h 268"/>
                  <a:gd name="T2" fmla="*/ 0 w 15"/>
                  <a:gd name="T3" fmla="*/ 268 h 268"/>
                  <a:gd name="T4" fmla="*/ 0 w 15"/>
                  <a:gd name="T5" fmla="*/ 260 h 268"/>
                  <a:gd name="T6" fmla="*/ 0 w 15"/>
                  <a:gd name="T7" fmla="*/ 252 h 268"/>
                  <a:gd name="T8" fmla="*/ 0 w 15"/>
                  <a:gd name="T9" fmla="*/ 237 h 268"/>
                  <a:gd name="T10" fmla="*/ 0 w 15"/>
                  <a:gd name="T11" fmla="*/ 221 h 268"/>
                  <a:gd name="T12" fmla="*/ 0 w 15"/>
                  <a:gd name="T13" fmla="*/ 202 h 268"/>
                  <a:gd name="T14" fmla="*/ 0 w 15"/>
                  <a:gd name="T15" fmla="*/ 159 h 268"/>
                  <a:gd name="T16" fmla="*/ 0 w 15"/>
                  <a:gd name="T17" fmla="*/ 112 h 268"/>
                  <a:gd name="T18" fmla="*/ 4 w 15"/>
                  <a:gd name="T19" fmla="*/ 66 h 268"/>
                  <a:gd name="T20" fmla="*/ 7 w 15"/>
                  <a:gd name="T21" fmla="*/ 27 h 268"/>
                  <a:gd name="T22" fmla="*/ 11 w 15"/>
                  <a:gd name="T23" fmla="*/ 11 h 268"/>
                  <a:gd name="T24" fmla="*/ 15 w 15"/>
                  <a:gd name="T25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268">
                    <a:moveTo>
                      <a:pt x="0" y="268"/>
                    </a:moveTo>
                    <a:lnTo>
                      <a:pt x="0" y="268"/>
                    </a:lnTo>
                    <a:lnTo>
                      <a:pt x="0" y="260"/>
                    </a:lnTo>
                    <a:lnTo>
                      <a:pt x="0" y="252"/>
                    </a:lnTo>
                    <a:lnTo>
                      <a:pt x="0" y="237"/>
                    </a:lnTo>
                    <a:lnTo>
                      <a:pt x="0" y="221"/>
                    </a:lnTo>
                    <a:lnTo>
                      <a:pt x="0" y="202"/>
                    </a:lnTo>
                    <a:lnTo>
                      <a:pt x="0" y="159"/>
                    </a:lnTo>
                    <a:lnTo>
                      <a:pt x="0" y="112"/>
                    </a:lnTo>
                    <a:lnTo>
                      <a:pt x="4" y="66"/>
                    </a:lnTo>
                    <a:lnTo>
                      <a:pt x="7" y="27"/>
                    </a:lnTo>
                    <a:lnTo>
                      <a:pt x="11" y="11"/>
                    </a:lnTo>
                    <a:lnTo>
                      <a:pt x="1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5" name="Freeform 132"/>
              <p:cNvSpPr>
                <a:spLocks/>
              </p:cNvSpPr>
              <p:nvPr/>
            </p:nvSpPr>
            <p:spPr bwMode="auto">
              <a:xfrm>
                <a:off x="3691" y="832"/>
                <a:ext cx="132" cy="70"/>
              </a:xfrm>
              <a:custGeom>
                <a:avLst/>
                <a:gdLst>
                  <a:gd name="T0" fmla="*/ 0 w 132"/>
                  <a:gd name="T1" fmla="*/ 70 h 70"/>
                  <a:gd name="T2" fmla="*/ 12 w 132"/>
                  <a:gd name="T3" fmla="*/ 50 h 70"/>
                  <a:gd name="T4" fmla="*/ 23 w 132"/>
                  <a:gd name="T5" fmla="*/ 39 h 70"/>
                  <a:gd name="T6" fmla="*/ 39 w 132"/>
                  <a:gd name="T7" fmla="*/ 27 h 70"/>
                  <a:gd name="T8" fmla="*/ 54 w 132"/>
                  <a:gd name="T9" fmla="*/ 19 h 70"/>
                  <a:gd name="T10" fmla="*/ 93 w 132"/>
                  <a:gd name="T11" fmla="*/ 12 h 70"/>
                  <a:gd name="T12" fmla="*/ 132 w 132"/>
                  <a:gd name="T1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70">
                    <a:moveTo>
                      <a:pt x="0" y="70"/>
                    </a:moveTo>
                    <a:lnTo>
                      <a:pt x="12" y="50"/>
                    </a:lnTo>
                    <a:lnTo>
                      <a:pt x="23" y="39"/>
                    </a:lnTo>
                    <a:lnTo>
                      <a:pt x="39" y="27"/>
                    </a:lnTo>
                    <a:lnTo>
                      <a:pt x="54" y="19"/>
                    </a:lnTo>
                    <a:lnTo>
                      <a:pt x="93" y="12"/>
                    </a:lnTo>
                    <a:lnTo>
                      <a:pt x="13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6" name="Freeform 133"/>
              <p:cNvSpPr>
                <a:spLocks/>
              </p:cNvSpPr>
              <p:nvPr/>
            </p:nvSpPr>
            <p:spPr bwMode="auto">
              <a:xfrm>
                <a:off x="3823" y="778"/>
                <a:ext cx="198" cy="54"/>
              </a:xfrm>
              <a:custGeom>
                <a:avLst/>
                <a:gdLst>
                  <a:gd name="T0" fmla="*/ 0 w 198"/>
                  <a:gd name="T1" fmla="*/ 54 h 54"/>
                  <a:gd name="T2" fmla="*/ 23 w 198"/>
                  <a:gd name="T3" fmla="*/ 46 h 54"/>
                  <a:gd name="T4" fmla="*/ 46 w 198"/>
                  <a:gd name="T5" fmla="*/ 34 h 54"/>
                  <a:gd name="T6" fmla="*/ 70 w 198"/>
                  <a:gd name="T7" fmla="*/ 19 h 54"/>
                  <a:gd name="T8" fmla="*/ 93 w 198"/>
                  <a:gd name="T9" fmla="*/ 11 h 54"/>
                  <a:gd name="T10" fmla="*/ 120 w 198"/>
                  <a:gd name="T11" fmla="*/ 3 h 54"/>
                  <a:gd name="T12" fmla="*/ 147 w 198"/>
                  <a:gd name="T13" fmla="*/ 0 h 54"/>
                  <a:gd name="T14" fmla="*/ 174 w 198"/>
                  <a:gd name="T15" fmla="*/ 7 h 54"/>
                  <a:gd name="T16" fmla="*/ 186 w 198"/>
                  <a:gd name="T17" fmla="*/ 15 h 54"/>
                  <a:gd name="T18" fmla="*/ 198 w 198"/>
                  <a:gd name="T19" fmla="*/ 2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" h="54">
                    <a:moveTo>
                      <a:pt x="0" y="54"/>
                    </a:moveTo>
                    <a:lnTo>
                      <a:pt x="23" y="46"/>
                    </a:lnTo>
                    <a:lnTo>
                      <a:pt x="46" y="34"/>
                    </a:lnTo>
                    <a:lnTo>
                      <a:pt x="70" y="19"/>
                    </a:lnTo>
                    <a:lnTo>
                      <a:pt x="93" y="11"/>
                    </a:lnTo>
                    <a:lnTo>
                      <a:pt x="120" y="3"/>
                    </a:lnTo>
                    <a:lnTo>
                      <a:pt x="147" y="0"/>
                    </a:lnTo>
                    <a:lnTo>
                      <a:pt x="174" y="7"/>
                    </a:lnTo>
                    <a:lnTo>
                      <a:pt x="186" y="15"/>
                    </a:lnTo>
                    <a:lnTo>
                      <a:pt x="198" y="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7" name="Freeform 134"/>
              <p:cNvSpPr>
                <a:spLocks/>
              </p:cNvSpPr>
              <p:nvPr/>
            </p:nvSpPr>
            <p:spPr bwMode="auto">
              <a:xfrm>
                <a:off x="4021" y="805"/>
                <a:ext cx="197" cy="427"/>
              </a:xfrm>
              <a:custGeom>
                <a:avLst/>
                <a:gdLst>
                  <a:gd name="T0" fmla="*/ 0 w 197"/>
                  <a:gd name="T1" fmla="*/ 0 h 427"/>
                  <a:gd name="T2" fmla="*/ 11 w 197"/>
                  <a:gd name="T3" fmla="*/ 15 h 427"/>
                  <a:gd name="T4" fmla="*/ 19 w 197"/>
                  <a:gd name="T5" fmla="*/ 35 h 427"/>
                  <a:gd name="T6" fmla="*/ 27 w 197"/>
                  <a:gd name="T7" fmla="*/ 58 h 427"/>
                  <a:gd name="T8" fmla="*/ 31 w 197"/>
                  <a:gd name="T9" fmla="*/ 85 h 427"/>
                  <a:gd name="T10" fmla="*/ 38 w 197"/>
                  <a:gd name="T11" fmla="*/ 147 h 427"/>
                  <a:gd name="T12" fmla="*/ 50 w 197"/>
                  <a:gd name="T13" fmla="*/ 213 h 427"/>
                  <a:gd name="T14" fmla="*/ 66 w 197"/>
                  <a:gd name="T15" fmla="*/ 279 h 427"/>
                  <a:gd name="T16" fmla="*/ 77 w 197"/>
                  <a:gd name="T17" fmla="*/ 310 h 427"/>
                  <a:gd name="T18" fmla="*/ 93 w 197"/>
                  <a:gd name="T19" fmla="*/ 341 h 427"/>
                  <a:gd name="T20" fmla="*/ 112 w 197"/>
                  <a:gd name="T21" fmla="*/ 368 h 427"/>
                  <a:gd name="T22" fmla="*/ 135 w 197"/>
                  <a:gd name="T23" fmla="*/ 392 h 427"/>
                  <a:gd name="T24" fmla="*/ 162 w 197"/>
                  <a:gd name="T25" fmla="*/ 411 h 427"/>
                  <a:gd name="T26" fmla="*/ 197 w 197"/>
                  <a:gd name="T27" fmla="*/ 42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7" h="427">
                    <a:moveTo>
                      <a:pt x="0" y="0"/>
                    </a:moveTo>
                    <a:lnTo>
                      <a:pt x="11" y="15"/>
                    </a:lnTo>
                    <a:lnTo>
                      <a:pt x="19" y="35"/>
                    </a:lnTo>
                    <a:lnTo>
                      <a:pt x="27" y="58"/>
                    </a:lnTo>
                    <a:lnTo>
                      <a:pt x="31" y="85"/>
                    </a:lnTo>
                    <a:lnTo>
                      <a:pt x="38" y="147"/>
                    </a:lnTo>
                    <a:lnTo>
                      <a:pt x="50" y="213"/>
                    </a:lnTo>
                    <a:lnTo>
                      <a:pt x="66" y="279"/>
                    </a:lnTo>
                    <a:lnTo>
                      <a:pt x="77" y="310"/>
                    </a:lnTo>
                    <a:lnTo>
                      <a:pt x="93" y="341"/>
                    </a:lnTo>
                    <a:lnTo>
                      <a:pt x="112" y="368"/>
                    </a:lnTo>
                    <a:lnTo>
                      <a:pt x="135" y="392"/>
                    </a:lnTo>
                    <a:lnTo>
                      <a:pt x="162" y="411"/>
                    </a:lnTo>
                    <a:lnTo>
                      <a:pt x="197" y="4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8" name="Freeform 135"/>
              <p:cNvSpPr>
                <a:spLocks/>
              </p:cNvSpPr>
              <p:nvPr/>
            </p:nvSpPr>
            <p:spPr bwMode="auto">
              <a:xfrm>
                <a:off x="4218" y="1212"/>
                <a:ext cx="989" cy="47"/>
              </a:xfrm>
              <a:custGeom>
                <a:avLst/>
                <a:gdLst>
                  <a:gd name="T0" fmla="*/ 0 w 989"/>
                  <a:gd name="T1" fmla="*/ 20 h 47"/>
                  <a:gd name="T2" fmla="*/ 39 w 989"/>
                  <a:gd name="T3" fmla="*/ 31 h 47"/>
                  <a:gd name="T4" fmla="*/ 86 w 989"/>
                  <a:gd name="T5" fmla="*/ 39 h 47"/>
                  <a:gd name="T6" fmla="*/ 136 w 989"/>
                  <a:gd name="T7" fmla="*/ 43 h 47"/>
                  <a:gd name="T8" fmla="*/ 190 w 989"/>
                  <a:gd name="T9" fmla="*/ 47 h 47"/>
                  <a:gd name="T10" fmla="*/ 252 w 989"/>
                  <a:gd name="T11" fmla="*/ 47 h 47"/>
                  <a:gd name="T12" fmla="*/ 314 w 989"/>
                  <a:gd name="T13" fmla="*/ 47 h 47"/>
                  <a:gd name="T14" fmla="*/ 446 w 989"/>
                  <a:gd name="T15" fmla="*/ 39 h 47"/>
                  <a:gd name="T16" fmla="*/ 582 w 989"/>
                  <a:gd name="T17" fmla="*/ 27 h 47"/>
                  <a:gd name="T18" fmla="*/ 721 w 989"/>
                  <a:gd name="T19" fmla="*/ 16 h 47"/>
                  <a:gd name="T20" fmla="*/ 861 w 989"/>
                  <a:gd name="T21" fmla="*/ 4 h 47"/>
                  <a:gd name="T22" fmla="*/ 927 w 989"/>
                  <a:gd name="T23" fmla="*/ 4 h 47"/>
                  <a:gd name="T24" fmla="*/ 989 w 989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89" h="47">
                    <a:moveTo>
                      <a:pt x="0" y="20"/>
                    </a:moveTo>
                    <a:lnTo>
                      <a:pt x="39" y="31"/>
                    </a:lnTo>
                    <a:lnTo>
                      <a:pt x="86" y="39"/>
                    </a:lnTo>
                    <a:lnTo>
                      <a:pt x="136" y="43"/>
                    </a:lnTo>
                    <a:lnTo>
                      <a:pt x="190" y="47"/>
                    </a:lnTo>
                    <a:lnTo>
                      <a:pt x="252" y="47"/>
                    </a:lnTo>
                    <a:lnTo>
                      <a:pt x="314" y="47"/>
                    </a:lnTo>
                    <a:lnTo>
                      <a:pt x="446" y="39"/>
                    </a:lnTo>
                    <a:lnTo>
                      <a:pt x="582" y="27"/>
                    </a:lnTo>
                    <a:lnTo>
                      <a:pt x="721" y="16"/>
                    </a:lnTo>
                    <a:lnTo>
                      <a:pt x="861" y="4"/>
                    </a:lnTo>
                    <a:lnTo>
                      <a:pt x="927" y="4"/>
                    </a:lnTo>
                    <a:lnTo>
                      <a:pt x="98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69" name="Line 136"/>
              <p:cNvSpPr>
                <a:spLocks noChangeShapeType="1"/>
              </p:cNvSpPr>
              <p:nvPr/>
            </p:nvSpPr>
            <p:spPr bwMode="auto">
              <a:xfrm>
                <a:off x="3625" y="1142"/>
                <a:ext cx="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0" name="Line 137"/>
              <p:cNvSpPr>
                <a:spLocks noChangeShapeType="1"/>
              </p:cNvSpPr>
              <p:nvPr/>
            </p:nvSpPr>
            <p:spPr bwMode="auto">
              <a:xfrm>
                <a:off x="3614" y="1142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1" name="Line 138"/>
              <p:cNvSpPr>
                <a:spLocks noChangeShapeType="1"/>
              </p:cNvSpPr>
              <p:nvPr/>
            </p:nvSpPr>
            <p:spPr bwMode="auto">
              <a:xfrm flipV="1">
                <a:off x="3641" y="1119"/>
                <a:ext cx="0" cy="4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2" name="Line 139"/>
              <p:cNvSpPr>
                <a:spLocks noChangeShapeType="1"/>
              </p:cNvSpPr>
              <p:nvPr/>
            </p:nvSpPr>
            <p:spPr bwMode="auto">
              <a:xfrm>
                <a:off x="3629" y="1119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3" name="Line 140"/>
              <p:cNvSpPr>
                <a:spLocks noChangeShapeType="1"/>
              </p:cNvSpPr>
              <p:nvPr/>
            </p:nvSpPr>
            <p:spPr bwMode="auto">
              <a:xfrm flipV="1">
                <a:off x="3676" y="1154"/>
                <a:ext cx="0" cy="1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4" name="Line 141"/>
              <p:cNvSpPr>
                <a:spLocks noChangeShapeType="1"/>
              </p:cNvSpPr>
              <p:nvPr/>
            </p:nvSpPr>
            <p:spPr bwMode="auto">
              <a:xfrm>
                <a:off x="3664" y="1154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5" name="Line 142"/>
              <p:cNvSpPr>
                <a:spLocks noChangeShapeType="1"/>
              </p:cNvSpPr>
              <p:nvPr/>
            </p:nvSpPr>
            <p:spPr bwMode="auto">
              <a:xfrm flipV="1">
                <a:off x="3691" y="766"/>
                <a:ext cx="0" cy="13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6" name="Line 143"/>
              <p:cNvSpPr>
                <a:spLocks noChangeShapeType="1"/>
              </p:cNvSpPr>
              <p:nvPr/>
            </p:nvSpPr>
            <p:spPr bwMode="auto">
              <a:xfrm>
                <a:off x="3680" y="766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7" name="Line 144"/>
              <p:cNvSpPr>
                <a:spLocks noChangeShapeType="1"/>
              </p:cNvSpPr>
              <p:nvPr/>
            </p:nvSpPr>
            <p:spPr bwMode="auto">
              <a:xfrm flipV="1">
                <a:off x="3823" y="727"/>
                <a:ext cx="0" cy="10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8" name="Line 145"/>
              <p:cNvSpPr>
                <a:spLocks noChangeShapeType="1"/>
              </p:cNvSpPr>
              <p:nvPr/>
            </p:nvSpPr>
            <p:spPr bwMode="auto">
              <a:xfrm>
                <a:off x="3811" y="727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79" name="Line 146"/>
              <p:cNvSpPr>
                <a:spLocks noChangeShapeType="1"/>
              </p:cNvSpPr>
              <p:nvPr/>
            </p:nvSpPr>
            <p:spPr bwMode="auto">
              <a:xfrm flipV="1">
                <a:off x="4218" y="1201"/>
                <a:ext cx="0" cy="3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0" name="Line 147"/>
              <p:cNvSpPr>
                <a:spLocks noChangeShapeType="1"/>
              </p:cNvSpPr>
              <p:nvPr/>
            </p:nvSpPr>
            <p:spPr bwMode="auto">
              <a:xfrm>
                <a:off x="4207" y="1201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1" name="Line 148"/>
              <p:cNvSpPr>
                <a:spLocks noChangeShapeType="1"/>
              </p:cNvSpPr>
              <p:nvPr/>
            </p:nvSpPr>
            <p:spPr bwMode="auto">
              <a:xfrm flipV="1">
                <a:off x="5207" y="1185"/>
                <a:ext cx="0" cy="2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2" name="Line 149"/>
              <p:cNvSpPr>
                <a:spLocks noChangeShapeType="1"/>
              </p:cNvSpPr>
              <p:nvPr/>
            </p:nvSpPr>
            <p:spPr bwMode="auto">
              <a:xfrm>
                <a:off x="5195" y="1185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3" name="Line 150"/>
              <p:cNvSpPr>
                <a:spLocks noChangeShapeType="1"/>
              </p:cNvSpPr>
              <p:nvPr/>
            </p:nvSpPr>
            <p:spPr bwMode="auto">
              <a:xfrm>
                <a:off x="3625" y="1142"/>
                <a:ext cx="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4" name="Line 151"/>
              <p:cNvSpPr>
                <a:spLocks noChangeShapeType="1"/>
              </p:cNvSpPr>
              <p:nvPr/>
            </p:nvSpPr>
            <p:spPr bwMode="auto">
              <a:xfrm>
                <a:off x="3614" y="1142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5" name="Line 152"/>
              <p:cNvSpPr>
                <a:spLocks noChangeShapeType="1"/>
              </p:cNvSpPr>
              <p:nvPr/>
            </p:nvSpPr>
            <p:spPr bwMode="auto">
              <a:xfrm>
                <a:off x="3641" y="1166"/>
                <a:ext cx="0" cy="4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6" name="Line 153"/>
              <p:cNvSpPr>
                <a:spLocks noChangeShapeType="1"/>
              </p:cNvSpPr>
              <p:nvPr/>
            </p:nvSpPr>
            <p:spPr bwMode="auto">
              <a:xfrm>
                <a:off x="3629" y="1208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7" name="Line 154"/>
              <p:cNvSpPr>
                <a:spLocks noChangeShapeType="1"/>
              </p:cNvSpPr>
              <p:nvPr/>
            </p:nvSpPr>
            <p:spPr bwMode="auto">
              <a:xfrm>
                <a:off x="3676" y="1170"/>
                <a:ext cx="0" cy="1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8" name="Line 155"/>
              <p:cNvSpPr>
                <a:spLocks noChangeShapeType="1"/>
              </p:cNvSpPr>
              <p:nvPr/>
            </p:nvSpPr>
            <p:spPr bwMode="auto">
              <a:xfrm>
                <a:off x="3664" y="1185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89" name="Line 156"/>
              <p:cNvSpPr>
                <a:spLocks noChangeShapeType="1"/>
              </p:cNvSpPr>
              <p:nvPr/>
            </p:nvSpPr>
            <p:spPr bwMode="auto">
              <a:xfrm>
                <a:off x="3691" y="902"/>
                <a:ext cx="0" cy="13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0" name="Line 157"/>
              <p:cNvSpPr>
                <a:spLocks noChangeShapeType="1"/>
              </p:cNvSpPr>
              <p:nvPr/>
            </p:nvSpPr>
            <p:spPr bwMode="auto">
              <a:xfrm>
                <a:off x="3680" y="1034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1" name="Line 158"/>
              <p:cNvSpPr>
                <a:spLocks noChangeShapeType="1"/>
              </p:cNvSpPr>
              <p:nvPr/>
            </p:nvSpPr>
            <p:spPr bwMode="auto">
              <a:xfrm>
                <a:off x="3823" y="832"/>
                <a:ext cx="0" cy="10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2" name="Line 159"/>
              <p:cNvSpPr>
                <a:spLocks noChangeShapeType="1"/>
              </p:cNvSpPr>
              <p:nvPr/>
            </p:nvSpPr>
            <p:spPr bwMode="auto">
              <a:xfrm>
                <a:off x="3811" y="933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3" name="Line 160"/>
              <p:cNvSpPr>
                <a:spLocks noChangeShapeType="1"/>
              </p:cNvSpPr>
              <p:nvPr/>
            </p:nvSpPr>
            <p:spPr bwMode="auto">
              <a:xfrm>
                <a:off x="4218" y="1232"/>
                <a:ext cx="0" cy="3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4" name="Line 161"/>
              <p:cNvSpPr>
                <a:spLocks noChangeShapeType="1"/>
              </p:cNvSpPr>
              <p:nvPr/>
            </p:nvSpPr>
            <p:spPr bwMode="auto">
              <a:xfrm>
                <a:off x="4207" y="1263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5" name="Line 162"/>
              <p:cNvSpPr>
                <a:spLocks noChangeShapeType="1"/>
              </p:cNvSpPr>
              <p:nvPr/>
            </p:nvSpPr>
            <p:spPr bwMode="auto">
              <a:xfrm>
                <a:off x="5207" y="1212"/>
                <a:ext cx="0" cy="2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6" name="Line 163"/>
              <p:cNvSpPr>
                <a:spLocks noChangeShapeType="1"/>
              </p:cNvSpPr>
              <p:nvPr/>
            </p:nvSpPr>
            <p:spPr bwMode="auto">
              <a:xfrm>
                <a:off x="5195" y="1236"/>
                <a:ext cx="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7" name="Freeform 164"/>
              <p:cNvSpPr>
                <a:spLocks/>
              </p:cNvSpPr>
              <p:nvPr/>
            </p:nvSpPr>
            <p:spPr bwMode="auto">
              <a:xfrm>
                <a:off x="3606" y="1123"/>
                <a:ext cx="39" cy="39"/>
              </a:xfrm>
              <a:custGeom>
                <a:avLst/>
                <a:gdLst>
                  <a:gd name="T0" fmla="*/ 19 w 39"/>
                  <a:gd name="T1" fmla="*/ 0 h 39"/>
                  <a:gd name="T2" fmla="*/ 39 w 39"/>
                  <a:gd name="T3" fmla="*/ 19 h 39"/>
                  <a:gd name="T4" fmla="*/ 19 w 39"/>
                  <a:gd name="T5" fmla="*/ 39 h 39"/>
                  <a:gd name="T6" fmla="*/ 0 w 39"/>
                  <a:gd name="T7" fmla="*/ 19 h 39"/>
                  <a:gd name="T8" fmla="*/ 19 w 3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19" y="0"/>
                    </a:moveTo>
                    <a:lnTo>
                      <a:pt x="39" y="19"/>
                    </a:lnTo>
                    <a:lnTo>
                      <a:pt x="19" y="39"/>
                    </a:lnTo>
                    <a:lnTo>
                      <a:pt x="0" y="19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8" name="Freeform 165"/>
              <p:cNvSpPr>
                <a:spLocks/>
              </p:cNvSpPr>
              <p:nvPr/>
            </p:nvSpPr>
            <p:spPr bwMode="auto">
              <a:xfrm>
                <a:off x="3641" y="983"/>
                <a:ext cx="39" cy="39"/>
              </a:xfrm>
              <a:custGeom>
                <a:avLst/>
                <a:gdLst>
                  <a:gd name="T0" fmla="*/ 19 w 39"/>
                  <a:gd name="T1" fmla="*/ 0 h 39"/>
                  <a:gd name="T2" fmla="*/ 39 w 39"/>
                  <a:gd name="T3" fmla="*/ 20 h 39"/>
                  <a:gd name="T4" fmla="*/ 19 w 39"/>
                  <a:gd name="T5" fmla="*/ 39 h 39"/>
                  <a:gd name="T6" fmla="*/ 0 w 39"/>
                  <a:gd name="T7" fmla="*/ 20 h 39"/>
                  <a:gd name="T8" fmla="*/ 19 w 3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19" y="0"/>
                    </a:moveTo>
                    <a:lnTo>
                      <a:pt x="39" y="20"/>
                    </a:lnTo>
                    <a:lnTo>
                      <a:pt x="19" y="39"/>
                    </a:lnTo>
                    <a:lnTo>
                      <a:pt x="0" y="20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699" name="Freeform 166"/>
              <p:cNvSpPr>
                <a:spLocks/>
              </p:cNvSpPr>
              <p:nvPr/>
            </p:nvSpPr>
            <p:spPr bwMode="auto">
              <a:xfrm>
                <a:off x="3672" y="824"/>
                <a:ext cx="39" cy="39"/>
              </a:xfrm>
              <a:custGeom>
                <a:avLst/>
                <a:gdLst>
                  <a:gd name="T0" fmla="*/ 19 w 39"/>
                  <a:gd name="T1" fmla="*/ 0 h 39"/>
                  <a:gd name="T2" fmla="*/ 39 w 39"/>
                  <a:gd name="T3" fmla="*/ 20 h 39"/>
                  <a:gd name="T4" fmla="*/ 19 w 39"/>
                  <a:gd name="T5" fmla="*/ 39 h 39"/>
                  <a:gd name="T6" fmla="*/ 0 w 39"/>
                  <a:gd name="T7" fmla="*/ 20 h 39"/>
                  <a:gd name="T8" fmla="*/ 19 w 3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19" y="0"/>
                    </a:moveTo>
                    <a:lnTo>
                      <a:pt x="39" y="20"/>
                    </a:lnTo>
                    <a:lnTo>
                      <a:pt x="19" y="39"/>
                    </a:lnTo>
                    <a:lnTo>
                      <a:pt x="0" y="20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0" name="Freeform 167"/>
              <p:cNvSpPr>
                <a:spLocks/>
              </p:cNvSpPr>
              <p:nvPr/>
            </p:nvSpPr>
            <p:spPr bwMode="auto">
              <a:xfrm>
                <a:off x="3804" y="847"/>
                <a:ext cx="38" cy="39"/>
              </a:xfrm>
              <a:custGeom>
                <a:avLst/>
                <a:gdLst>
                  <a:gd name="T0" fmla="*/ 19 w 38"/>
                  <a:gd name="T1" fmla="*/ 0 h 39"/>
                  <a:gd name="T2" fmla="*/ 38 w 38"/>
                  <a:gd name="T3" fmla="*/ 20 h 39"/>
                  <a:gd name="T4" fmla="*/ 19 w 38"/>
                  <a:gd name="T5" fmla="*/ 39 h 39"/>
                  <a:gd name="T6" fmla="*/ 0 w 38"/>
                  <a:gd name="T7" fmla="*/ 20 h 39"/>
                  <a:gd name="T8" fmla="*/ 19 w 38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19" y="0"/>
                    </a:moveTo>
                    <a:lnTo>
                      <a:pt x="38" y="20"/>
                    </a:lnTo>
                    <a:lnTo>
                      <a:pt x="19" y="39"/>
                    </a:lnTo>
                    <a:lnTo>
                      <a:pt x="0" y="20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1" name="Freeform 168"/>
              <p:cNvSpPr>
                <a:spLocks/>
              </p:cNvSpPr>
              <p:nvPr/>
            </p:nvSpPr>
            <p:spPr bwMode="auto">
              <a:xfrm>
                <a:off x="4199" y="1201"/>
                <a:ext cx="39" cy="38"/>
              </a:xfrm>
              <a:custGeom>
                <a:avLst/>
                <a:gdLst>
                  <a:gd name="T0" fmla="*/ 19 w 39"/>
                  <a:gd name="T1" fmla="*/ 0 h 38"/>
                  <a:gd name="T2" fmla="*/ 39 w 39"/>
                  <a:gd name="T3" fmla="*/ 19 h 38"/>
                  <a:gd name="T4" fmla="*/ 19 w 39"/>
                  <a:gd name="T5" fmla="*/ 38 h 38"/>
                  <a:gd name="T6" fmla="*/ 0 w 39"/>
                  <a:gd name="T7" fmla="*/ 19 h 38"/>
                  <a:gd name="T8" fmla="*/ 19 w 39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8">
                    <a:moveTo>
                      <a:pt x="19" y="0"/>
                    </a:moveTo>
                    <a:lnTo>
                      <a:pt x="39" y="19"/>
                    </a:lnTo>
                    <a:lnTo>
                      <a:pt x="19" y="38"/>
                    </a:lnTo>
                    <a:lnTo>
                      <a:pt x="0" y="19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2" name="Freeform 169"/>
              <p:cNvSpPr>
                <a:spLocks/>
              </p:cNvSpPr>
              <p:nvPr/>
            </p:nvSpPr>
            <p:spPr bwMode="auto">
              <a:xfrm>
                <a:off x="4397" y="1189"/>
                <a:ext cx="38" cy="39"/>
              </a:xfrm>
              <a:custGeom>
                <a:avLst/>
                <a:gdLst>
                  <a:gd name="T0" fmla="*/ 19 w 38"/>
                  <a:gd name="T1" fmla="*/ 0 h 39"/>
                  <a:gd name="T2" fmla="*/ 38 w 38"/>
                  <a:gd name="T3" fmla="*/ 19 h 39"/>
                  <a:gd name="T4" fmla="*/ 19 w 38"/>
                  <a:gd name="T5" fmla="*/ 39 h 39"/>
                  <a:gd name="T6" fmla="*/ 0 w 38"/>
                  <a:gd name="T7" fmla="*/ 19 h 39"/>
                  <a:gd name="T8" fmla="*/ 19 w 38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9">
                    <a:moveTo>
                      <a:pt x="19" y="0"/>
                    </a:moveTo>
                    <a:lnTo>
                      <a:pt x="38" y="19"/>
                    </a:lnTo>
                    <a:lnTo>
                      <a:pt x="19" y="39"/>
                    </a:lnTo>
                    <a:lnTo>
                      <a:pt x="0" y="19"/>
                    </a:lnTo>
                    <a:lnTo>
                      <a:pt x="19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3" name="Freeform 170"/>
              <p:cNvSpPr>
                <a:spLocks/>
              </p:cNvSpPr>
              <p:nvPr/>
            </p:nvSpPr>
            <p:spPr bwMode="auto">
              <a:xfrm>
                <a:off x="5187" y="1166"/>
                <a:ext cx="39" cy="39"/>
              </a:xfrm>
              <a:custGeom>
                <a:avLst/>
                <a:gdLst>
                  <a:gd name="T0" fmla="*/ 20 w 39"/>
                  <a:gd name="T1" fmla="*/ 0 h 39"/>
                  <a:gd name="T2" fmla="*/ 39 w 39"/>
                  <a:gd name="T3" fmla="*/ 19 h 39"/>
                  <a:gd name="T4" fmla="*/ 20 w 39"/>
                  <a:gd name="T5" fmla="*/ 39 h 39"/>
                  <a:gd name="T6" fmla="*/ 0 w 39"/>
                  <a:gd name="T7" fmla="*/ 19 h 39"/>
                  <a:gd name="T8" fmla="*/ 20 w 39"/>
                  <a:gd name="T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20" y="0"/>
                    </a:moveTo>
                    <a:lnTo>
                      <a:pt x="39" y="19"/>
                    </a:lnTo>
                    <a:lnTo>
                      <a:pt x="20" y="39"/>
                    </a:lnTo>
                    <a:lnTo>
                      <a:pt x="0" y="19"/>
                    </a:lnTo>
                    <a:lnTo>
                      <a:pt x="20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4" name="Rectangle 171"/>
              <p:cNvSpPr>
                <a:spLocks noChangeArrowheads="1"/>
              </p:cNvSpPr>
              <p:nvPr/>
            </p:nvSpPr>
            <p:spPr bwMode="auto">
              <a:xfrm>
                <a:off x="3606" y="1123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5" name="Rectangle 172"/>
              <p:cNvSpPr>
                <a:spLocks noChangeArrowheads="1"/>
              </p:cNvSpPr>
              <p:nvPr/>
            </p:nvSpPr>
            <p:spPr bwMode="auto">
              <a:xfrm>
                <a:off x="3621" y="1146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6" name="Rectangle 173"/>
              <p:cNvSpPr>
                <a:spLocks noChangeArrowheads="1"/>
              </p:cNvSpPr>
              <p:nvPr/>
            </p:nvSpPr>
            <p:spPr bwMode="auto">
              <a:xfrm>
                <a:off x="3641" y="816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7" name="Rectangle 174"/>
              <p:cNvSpPr>
                <a:spLocks noChangeArrowheads="1"/>
              </p:cNvSpPr>
              <p:nvPr/>
            </p:nvSpPr>
            <p:spPr bwMode="auto">
              <a:xfrm>
                <a:off x="3656" y="1150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8" name="Rectangle 175"/>
              <p:cNvSpPr>
                <a:spLocks noChangeArrowheads="1"/>
              </p:cNvSpPr>
              <p:nvPr/>
            </p:nvSpPr>
            <p:spPr bwMode="auto">
              <a:xfrm>
                <a:off x="3672" y="882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09" name="Rectangle 176"/>
              <p:cNvSpPr>
                <a:spLocks noChangeArrowheads="1"/>
              </p:cNvSpPr>
              <p:nvPr/>
            </p:nvSpPr>
            <p:spPr bwMode="auto">
              <a:xfrm>
                <a:off x="3804" y="812"/>
                <a:ext cx="34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10" name="Rectangle 177"/>
              <p:cNvSpPr>
                <a:spLocks noChangeArrowheads="1"/>
              </p:cNvSpPr>
              <p:nvPr/>
            </p:nvSpPr>
            <p:spPr bwMode="auto">
              <a:xfrm>
                <a:off x="4001" y="785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11" name="Rectangle 178"/>
              <p:cNvSpPr>
                <a:spLocks noChangeArrowheads="1"/>
              </p:cNvSpPr>
              <p:nvPr/>
            </p:nvSpPr>
            <p:spPr bwMode="auto">
              <a:xfrm>
                <a:off x="4199" y="1212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12" name="Rectangle 179"/>
              <p:cNvSpPr>
                <a:spLocks noChangeArrowheads="1"/>
              </p:cNvSpPr>
              <p:nvPr/>
            </p:nvSpPr>
            <p:spPr bwMode="auto">
              <a:xfrm>
                <a:off x="5187" y="1193"/>
                <a:ext cx="35" cy="3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713" name="Rectangle 180"/>
              <p:cNvSpPr>
                <a:spLocks noChangeArrowheads="1"/>
              </p:cNvSpPr>
              <p:nvPr/>
            </p:nvSpPr>
            <p:spPr bwMode="auto">
              <a:xfrm>
                <a:off x="3486" y="1456"/>
                <a:ext cx="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14" name="Rectangle 181"/>
              <p:cNvSpPr>
                <a:spLocks noChangeArrowheads="1"/>
              </p:cNvSpPr>
              <p:nvPr/>
            </p:nvSpPr>
            <p:spPr bwMode="auto">
              <a:xfrm>
                <a:off x="3459" y="127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50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15" name="Rectangle 182"/>
              <p:cNvSpPr>
                <a:spLocks noChangeArrowheads="1"/>
              </p:cNvSpPr>
              <p:nvPr/>
            </p:nvSpPr>
            <p:spPr bwMode="auto">
              <a:xfrm>
                <a:off x="3432" y="1083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100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16" name="Rectangle 183"/>
              <p:cNvSpPr>
                <a:spLocks noChangeArrowheads="1"/>
              </p:cNvSpPr>
              <p:nvPr/>
            </p:nvSpPr>
            <p:spPr bwMode="auto">
              <a:xfrm>
                <a:off x="3432" y="901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150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17" name="Rectangle 184"/>
              <p:cNvSpPr>
                <a:spLocks noChangeArrowheads="1"/>
              </p:cNvSpPr>
              <p:nvPr/>
            </p:nvSpPr>
            <p:spPr bwMode="auto">
              <a:xfrm>
                <a:off x="3432" y="71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200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18" name="Rectangle 185"/>
              <p:cNvSpPr>
                <a:spLocks noChangeArrowheads="1"/>
              </p:cNvSpPr>
              <p:nvPr/>
            </p:nvSpPr>
            <p:spPr bwMode="auto">
              <a:xfrm>
                <a:off x="3432" y="528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250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19" name="Rectangle 186"/>
              <p:cNvSpPr>
                <a:spLocks noChangeArrowheads="1"/>
              </p:cNvSpPr>
              <p:nvPr/>
            </p:nvSpPr>
            <p:spPr bwMode="auto">
              <a:xfrm>
                <a:off x="3742" y="1554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30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0" name="Rectangle 187"/>
              <p:cNvSpPr>
                <a:spLocks noChangeArrowheads="1"/>
              </p:cNvSpPr>
              <p:nvPr/>
            </p:nvSpPr>
            <p:spPr bwMode="auto">
              <a:xfrm>
                <a:off x="3940" y="1554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60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1" name="Rectangle 188"/>
              <p:cNvSpPr>
                <a:spLocks noChangeArrowheads="1"/>
              </p:cNvSpPr>
              <p:nvPr/>
            </p:nvSpPr>
            <p:spPr bwMode="auto">
              <a:xfrm>
                <a:off x="4137" y="1554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90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2" name="Rectangle 189"/>
              <p:cNvSpPr>
                <a:spLocks noChangeArrowheads="1"/>
              </p:cNvSpPr>
              <p:nvPr/>
            </p:nvSpPr>
            <p:spPr bwMode="auto">
              <a:xfrm>
                <a:off x="4323" y="155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120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3" name="Rectangle 190"/>
              <p:cNvSpPr>
                <a:spLocks noChangeArrowheads="1"/>
              </p:cNvSpPr>
              <p:nvPr/>
            </p:nvSpPr>
            <p:spPr bwMode="auto">
              <a:xfrm>
                <a:off x="4521" y="155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 dirty="0">
                    <a:solidFill>
                      <a:srgbClr val="000000"/>
                    </a:solidFill>
                    <a:latin typeface="Myriad Pro" pitchFamily="34" charset="0"/>
                  </a:rPr>
                  <a:t>150</a:t>
                </a:r>
                <a:endParaRPr lang="en-GB" altLang="fr-FR" sz="1200" dirty="0">
                  <a:latin typeface="Myriad Pro" pitchFamily="34" charset="0"/>
                </a:endParaRPr>
              </a:p>
            </p:txBody>
          </p:sp>
          <p:sp>
            <p:nvSpPr>
              <p:cNvPr id="724" name="Rectangle 191"/>
              <p:cNvSpPr>
                <a:spLocks noChangeArrowheads="1"/>
              </p:cNvSpPr>
              <p:nvPr/>
            </p:nvSpPr>
            <p:spPr bwMode="auto">
              <a:xfrm>
                <a:off x="4718" y="155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180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5" name="Rectangle 192"/>
              <p:cNvSpPr>
                <a:spLocks noChangeArrowheads="1"/>
              </p:cNvSpPr>
              <p:nvPr/>
            </p:nvSpPr>
            <p:spPr bwMode="auto">
              <a:xfrm>
                <a:off x="4916" y="155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210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6" name="Rectangle 193"/>
              <p:cNvSpPr>
                <a:spLocks noChangeArrowheads="1"/>
              </p:cNvSpPr>
              <p:nvPr/>
            </p:nvSpPr>
            <p:spPr bwMode="auto">
              <a:xfrm>
                <a:off x="5114" y="155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240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7" name="Rectangle 194"/>
              <p:cNvSpPr>
                <a:spLocks noChangeArrowheads="1"/>
              </p:cNvSpPr>
              <p:nvPr/>
            </p:nvSpPr>
            <p:spPr bwMode="auto">
              <a:xfrm>
                <a:off x="3480" y="418"/>
                <a:ext cx="146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C/C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8" name="Rectangle 195"/>
              <p:cNvSpPr>
                <a:spLocks noChangeArrowheads="1"/>
              </p:cNvSpPr>
              <p:nvPr/>
            </p:nvSpPr>
            <p:spPr bwMode="auto">
              <a:xfrm>
                <a:off x="3613" y="460"/>
                <a:ext cx="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0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29" name="Rectangle 196"/>
              <p:cNvSpPr>
                <a:spLocks noChangeArrowheads="1"/>
              </p:cNvSpPr>
              <p:nvPr/>
            </p:nvSpPr>
            <p:spPr bwMode="auto">
              <a:xfrm>
                <a:off x="3335" y="421"/>
                <a:ext cx="13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(%)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  <p:sp>
            <p:nvSpPr>
              <p:cNvPr id="730" name="Rectangle 197"/>
              <p:cNvSpPr>
                <a:spLocks noChangeArrowheads="1"/>
              </p:cNvSpPr>
              <p:nvPr/>
            </p:nvSpPr>
            <p:spPr bwMode="auto">
              <a:xfrm>
                <a:off x="3335" y="421"/>
                <a:ext cx="13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200">
                    <a:solidFill>
                      <a:srgbClr val="000000"/>
                    </a:solidFill>
                    <a:latin typeface="Myriad Pro" pitchFamily="34" charset="0"/>
                  </a:rPr>
                  <a:t>(%)</a:t>
                </a:r>
                <a:endParaRPr lang="en-GB" altLang="fr-FR" sz="1200">
                  <a:latin typeface="Myriad Pro" pitchFamily="34" charset="0"/>
                </a:endParaRPr>
              </a:p>
            </p:txBody>
          </p:sp>
        </p:grpSp>
        <p:grpSp>
          <p:nvGrpSpPr>
            <p:cNvPr id="471" name="Group 198"/>
            <p:cNvGrpSpPr>
              <a:grpSpLocks/>
            </p:cNvGrpSpPr>
            <p:nvPr/>
          </p:nvGrpSpPr>
          <p:grpSpPr bwMode="auto">
            <a:xfrm>
              <a:off x="5581650" y="4263122"/>
              <a:ext cx="3382963" cy="2106648"/>
              <a:chOff x="3516" y="2189"/>
              <a:chExt cx="2086" cy="1298"/>
            </a:xfrm>
          </p:grpSpPr>
          <p:sp>
            <p:nvSpPr>
              <p:cNvPr id="480" name="Line 199"/>
              <p:cNvSpPr>
                <a:spLocks noChangeShapeType="1"/>
              </p:cNvSpPr>
              <p:nvPr/>
            </p:nvSpPr>
            <p:spPr bwMode="auto">
              <a:xfrm>
                <a:off x="3816" y="3246"/>
                <a:ext cx="157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481" name="Line 200"/>
              <p:cNvSpPr>
                <a:spLocks noChangeShapeType="1"/>
              </p:cNvSpPr>
              <p:nvPr/>
            </p:nvSpPr>
            <p:spPr bwMode="auto">
              <a:xfrm flipV="1">
                <a:off x="5393" y="3246"/>
                <a:ext cx="0" cy="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482" name="Rectangle 201"/>
              <p:cNvSpPr>
                <a:spLocks noChangeArrowheads="1"/>
              </p:cNvSpPr>
              <p:nvPr/>
            </p:nvSpPr>
            <p:spPr bwMode="auto">
              <a:xfrm>
                <a:off x="5315" y="3276"/>
                <a:ext cx="121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fr-FR" sz="1000">
                    <a:solidFill>
                      <a:srgbClr val="000000"/>
                    </a:solidFill>
                    <a:latin typeface="Myriad Pro" pitchFamily="34" charset="0"/>
                  </a:rPr>
                  <a:t>300</a:t>
                </a:r>
                <a:endParaRPr lang="en-GB" altLang="fr-FR" sz="1000">
                  <a:latin typeface="Myriad Pro" pitchFamily="34" charset="0"/>
                </a:endParaRPr>
              </a:p>
            </p:txBody>
          </p:sp>
          <p:sp>
            <p:nvSpPr>
              <p:cNvPr id="483" name="Rectangle 202"/>
              <p:cNvSpPr>
                <a:spLocks noChangeArrowheads="1"/>
              </p:cNvSpPr>
              <p:nvPr/>
            </p:nvSpPr>
            <p:spPr bwMode="auto">
              <a:xfrm>
                <a:off x="5239" y="3113"/>
                <a:ext cx="363" cy="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grpSp>
            <p:nvGrpSpPr>
              <p:cNvPr id="484" name="Group 203"/>
              <p:cNvGrpSpPr>
                <a:grpSpLocks/>
              </p:cNvGrpSpPr>
              <p:nvPr/>
            </p:nvGrpSpPr>
            <p:grpSpPr bwMode="auto">
              <a:xfrm>
                <a:off x="3516" y="2189"/>
                <a:ext cx="1763" cy="1298"/>
                <a:chOff x="3516" y="2189"/>
                <a:chExt cx="1763" cy="1298"/>
              </a:xfrm>
            </p:grpSpPr>
            <p:sp>
              <p:nvSpPr>
                <p:cNvPr id="485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772" y="3335"/>
                  <a:ext cx="469" cy="1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fr-FR" sz="1000">
                      <a:latin typeface="Myriad Pro" pitchFamily="34" charset="0"/>
                    </a:rPr>
                    <a:t>Time (min)</a:t>
                  </a:r>
                </a:p>
              </p:txBody>
            </p:sp>
            <p:sp>
              <p:nvSpPr>
                <p:cNvPr id="486" name="Rectangle 205"/>
                <p:cNvSpPr>
                  <a:spLocks noChangeArrowheads="1"/>
                </p:cNvSpPr>
                <p:nvPr/>
              </p:nvSpPr>
              <p:spPr bwMode="auto">
                <a:xfrm>
                  <a:off x="3516" y="2189"/>
                  <a:ext cx="108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(%)</a:t>
                  </a:r>
                  <a:endParaRPr lang="en-GB" altLang="fr-FR">
                    <a:latin typeface="Myriad Pro" pitchFamily="34" charset="0"/>
                  </a:endParaRPr>
                </a:p>
              </p:txBody>
            </p:sp>
            <p:sp>
              <p:nvSpPr>
                <p:cNvPr id="487" name="Rectangle 206"/>
                <p:cNvSpPr>
                  <a:spLocks noChangeArrowheads="1"/>
                </p:cNvSpPr>
                <p:nvPr/>
              </p:nvSpPr>
              <p:spPr bwMode="auto">
                <a:xfrm>
                  <a:off x="3516" y="2189"/>
                  <a:ext cx="108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(%)</a:t>
                  </a:r>
                  <a:endParaRPr lang="en-GB" altLang="fr-FR">
                    <a:latin typeface="Myriad Pro" pitchFamily="34" charset="0"/>
                  </a:endParaRPr>
                </a:p>
              </p:txBody>
            </p:sp>
            <p:sp>
              <p:nvSpPr>
                <p:cNvPr id="488" name="Line 207"/>
                <p:cNvSpPr>
                  <a:spLocks noChangeShapeType="1"/>
                </p:cNvSpPr>
                <p:nvPr/>
              </p:nvSpPr>
              <p:spPr bwMode="auto">
                <a:xfrm>
                  <a:off x="3816" y="2318"/>
                  <a:ext cx="0" cy="9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89" name="Line 208"/>
                <p:cNvSpPr>
                  <a:spLocks noChangeShapeType="1"/>
                </p:cNvSpPr>
                <p:nvPr/>
              </p:nvSpPr>
              <p:spPr bwMode="auto">
                <a:xfrm>
                  <a:off x="3801" y="3246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0" name="Line 209"/>
                <p:cNvSpPr>
                  <a:spLocks noChangeShapeType="1"/>
                </p:cNvSpPr>
                <p:nvPr/>
              </p:nvSpPr>
              <p:spPr bwMode="auto">
                <a:xfrm>
                  <a:off x="3801" y="3114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1" name="Line 210"/>
                <p:cNvSpPr>
                  <a:spLocks noChangeShapeType="1"/>
                </p:cNvSpPr>
                <p:nvPr/>
              </p:nvSpPr>
              <p:spPr bwMode="auto">
                <a:xfrm>
                  <a:off x="3801" y="2979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2" name="Line 211"/>
                <p:cNvSpPr>
                  <a:spLocks noChangeShapeType="1"/>
                </p:cNvSpPr>
                <p:nvPr/>
              </p:nvSpPr>
              <p:spPr bwMode="auto">
                <a:xfrm>
                  <a:off x="3801" y="2848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3" name="Line 212"/>
                <p:cNvSpPr>
                  <a:spLocks noChangeShapeType="1"/>
                </p:cNvSpPr>
                <p:nvPr/>
              </p:nvSpPr>
              <p:spPr bwMode="auto">
                <a:xfrm>
                  <a:off x="3801" y="2716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4" name="Line 213"/>
                <p:cNvSpPr>
                  <a:spLocks noChangeShapeType="1"/>
                </p:cNvSpPr>
                <p:nvPr/>
              </p:nvSpPr>
              <p:spPr bwMode="auto">
                <a:xfrm>
                  <a:off x="3801" y="2585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5" name="Line 214"/>
                <p:cNvSpPr>
                  <a:spLocks noChangeShapeType="1"/>
                </p:cNvSpPr>
                <p:nvPr/>
              </p:nvSpPr>
              <p:spPr bwMode="auto">
                <a:xfrm>
                  <a:off x="3801" y="2450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6" name="Line 215"/>
                <p:cNvSpPr>
                  <a:spLocks noChangeShapeType="1"/>
                </p:cNvSpPr>
                <p:nvPr/>
              </p:nvSpPr>
              <p:spPr bwMode="auto">
                <a:xfrm>
                  <a:off x="3801" y="2318"/>
                  <a:ext cx="15" cy="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7" name="Line 216"/>
                <p:cNvSpPr>
                  <a:spLocks noChangeShapeType="1"/>
                </p:cNvSpPr>
                <p:nvPr/>
              </p:nvSpPr>
              <p:spPr bwMode="auto">
                <a:xfrm flipV="1">
                  <a:off x="3816" y="3246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8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4078" y="3246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499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4343" y="3246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0" name="Line 219"/>
                <p:cNvSpPr>
                  <a:spLocks noChangeShapeType="1"/>
                </p:cNvSpPr>
                <p:nvPr/>
              </p:nvSpPr>
              <p:spPr bwMode="auto">
                <a:xfrm flipV="1">
                  <a:off x="4605" y="3246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1" name="Line 220"/>
                <p:cNvSpPr>
                  <a:spLocks noChangeShapeType="1"/>
                </p:cNvSpPr>
                <p:nvPr/>
              </p:nvSpPr>
              <p:spPr bwMode="auto">
                <a:xfrm flipV="1">
                  <a:off x="4866" y="3246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2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5132" y="3246"/>
                  <a:ext cx="0" cy="1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3" name="Freeform 222"/>
                <p:cNvSpPr>
                  <a:spLocks/>
                </p:cNvSpPr>
                <p:nvPr/>
              </p:nvSpPr>
              <p:spPr bwMode="auto">
                <a:xfrm>
                  <a:off x="3816" y="2585"/>
                  <a:ext cx="12" cy="35"/>
                </a:xfrm>
                <a:custGeom>
                  <a:avLst/>
                  <a:gdLst>
                    <a:gd name="T0" fmla="*/ 0 w 12"/>
                    <a:gd name="T1" fmla="*/ 0 h 35"/>
                    <a:gd name="T2" fmla="*/ 0 w 12"/>
                    <a:gd name="T3" fmla="*/ 4 h 35"/>
                    <a:gd name="T4" fmla="*/ 4 w 12"/>
                    <a:gd name="T5" fmla="*/ 8 h 35"/>
                    <a:gd name="T6" fmla="*/ 4 w 12"/>
                    <a:gd name="T7" fmla="*/ 23 h 35"/>
                    <a:gd name="T8" fmla="*/ 8 w 12"/>
                    <a:gd name="T9" fmla="*/ 31 h 35"/>
                    <a:gd name="T10" fmla="*/ 8 w 12"/>
                    <a:gd name="T11" fmla="*/ 35 h 35"/>
                    <a:gd name="T12" fmla="*/ 12 w 12"/>
                    <a:gd name="T13" fmla="*/ 35 h 35"/>
                    <a:gd name="T14" fmla="*/ 12 w 12"/>
                    <a:gd name="T15" fmla="*/ 31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" h="35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4" y="8"/>
                      </a:lnTo>
                      <a:lnTo>
                        <a:pt x="4" y="23"/>
                      </a:lnTo>
                      <a:lnTo>
                        <a:pt x="8" y="31"/>
                      </a:lnTo>
                      <a:lnTo>
                        <a:pt x="8" y="35"/>
                      </a:lnTo>
                      <a:lnTo>
                        <a:pt x="12" y="35"/>
                      </a:lnTo>
                      <a:lnTo>
                        <a:pt x="12" y="31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4" name="Freeform 223"/>
                <p:cNvSpPr>
                  <a:spLocks/>
                </p:cNvSpPr>
                <p:nvPr/>
              </p:nvSpPr>
              <p:spPr bwMode="auto">
                <a:xfrm>
                  <a:off x="3828" y="2384"/>
                  <a:ext cx="15" cy="232"/>
                </a:xfrm>
                <a:custGeom>
                  <a:avLst/>
                  <a:gdLst>
                    <a:gd name="T0" fmla="*/ 0 w 15"/>
                    <a:gd name="T1" fmla="*/ 232 h 232"/>
                    <a:gd name="T2" fmla="*/ 0 w 15"/>
                    <a:gd name="T3" fmla="*/ 224 h 232"/>
                    <a:gd name="T4" fmla="*/ 0 w 15"/>
                    <a:gd name="T5" fmla="*/ 213 h 232"/>
                    <a:gd name="T6" fmla="*/ 4 w 15"/>
                    <a:gd name="T7" fmla="*/ 182 h 232"/>
                    <a:gd name="T8" fmla="*/ 4 w 15"/>
                    <a:gd name="T9" fmla="*/ 147 h 232"/>
                    <a:gd name="T10" fmla="*/ 7 w 15"/>
                    <a:gd name="T11" fmla="*/ 104 h 232"/>
                    <a:gd name="T12" fmla="*/ 11 w 15"/>
                    <a:gd name="T13" fmla="*/ 66 h 232"/>
                    <a:gd name="T14" fmla="*/ 11 w 15"/>
                    <a:gd name="T15" fmla="*/ 35 h 232"/>
                    <a:gd name="T16" fmla="*/ 11 w 15"/>
                    <a:gd name="T17" fmla="*/ 19 h 232"/>
                    <a:gd name="T18" fmla="*/ 15 w 15"/>
                    <a:gd name="T19" fmla="*/ 12 h 232"/>
                    <a:gd name="T20" fmla="*/ 15 w 15"/>
                    <a:gd name="T21" fmla="*/ 4 h 232"/>
                    <a:gd name="T22" fmla="*/ 15 w 15"/>
                    <a:gd name="T23" fmla="*/ 0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" h="232">
                      <a:moveTo>
                        <a:pt x="0" y="232"/>
                      </a:moveTo>
                      <a:lnTo>
                        <a:pt x="0" y="224"/>
                      </a:lnTo>
                      <a:lnTo>
                        <a:pt x="0" y="213"/>
                      </a:lnTo>
                      <a:lnTo>
                        <a:pt x="4" y="182"/>
                      </a:lnTo>
                      <a:lnTo>
                        <a:pt x="4" y="147"/>
                      </a:lnTo>
                      <a:lnTo>
                        <a:pt x="7" y="104"/>
                      </a:lnTo>
                      <a:lnTo>
                        <a:pt x="11" y="66"/>
                      </a:lnTo>
                      <a:lnTo>
                        <a:pt x="11" y="35"/>
                      </a:lnTo>
                      <a:lnTo>
                        <a:pt x="11" y="19"/>
                      </a:lnTo>
                      <a:lnTo>
                        <a:pt x="15" y="12"/>
                      </a:lnTo>
                      <a:lnTo>
                        <a:pt x="15" y="4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5" name="Freeform 224"/>
                <p:cNvSpPr>
                  <a:spLocks/>
                </p:cNvSpPr>
                <p:nvPr/>
              </p:nvSpPr>
              <p:spPr bwMode="auto">
                <a:xfrm>
                  <a:off x="3843" y="2384"/>
                  <a:ext cx="12" cy="197"/>
                </a:xfrm>
                <a:custGeom>
                  <a:avLst/>
                  <a:gdLst>
                    <a:gd name="T0" fmla="*/ 0 w 12"/>
                    <a:gd name="T1" fmla="*/ 0 h 197"/>
                    <a:gd name="T2" fmla="*/ 0 w 12"/>
                    <a:gd name="T3" fmla="*/ 0 h 197"/>
                    <a:gd name="T4" fmla="*/ 0 w 12"/>
                    <a:gd name="T5" fmla="*/ 8 h 197"/>
                    <a:gd name="T6" fmla="*/ 4 w 12"/>
                    <a:gd name="T7" fmla="*/ 16 h 197"/>
                    <a:gd name="T8" fmla="*/ 4 w 12"/>
                    <a:gd name="T9" fmla="*/ 27 h 197"/>
                    <a:gd name="T10" fmla="*/ 4 w 12"/>
                    <a:gd name="T11" fmla="*/ 54 h 197"/>
                    <a:gd name="T12" fmla="*/ 4 w 12"/>
                    <a:gd name="T13" fmla="*/ 93 h 197"/>
                    <a:gd name="T14" fmla="*/ 8 w 12"/>
                    <a:gd name="T15" fmla="*/ 128 h 197"/>
                    <a:gd name="T16" fmla="*/ 8 w 12"/>
                    <a:gd name="T17" fmla="*/ 159 h 197"/>
                    <a:gd name="T18" fmla="*/ 8 w 12"/>
                    <a:gd name="T19" fmla="*/ 174 h 197"/>
                    <a:gd name="T20" fmla="*/ 12 w 12"/>
                    <a:gd name="T21" fmla="*/ 186 h 197"/>
                    <a:gd name="T22" fmla="*/ 12 w 12"/>
                    <a:gd name="T23" fmla="*/ 193 h 197"/>
                    <a:gd name="T24" fmla="*/ 12 w 12"/>
                    <a:gd name="T25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" h="19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4" y="16"/>
                      </a:lnTo>
                      <a:lnTo>
                        <a:pt x="4" y="27"/>
                      </a:lnTo>
                      <a:lnTo>
                        <a:pt x="4" y="54"/>
                      </a:lnTo>
                      <a:lnTo>
                        <a:pt x="4" y="93"/>
                      </a:lnTo>
                      <a:lnTo>
                        <a:pt x="8" y="128"/>
                      </a:lnTo>
                      <a:lnTo>
                        <a:pt x="8" y="159"/>
                      </a:lnTo>
                      <a:lnTo>
                        <a:pt x="8" y="174"/>
                      </a:lnTo>
                      <a:lnTo>
                        <a:pt x="12" y="186"/>
                      </a:lnTo>
                      <a:lnTo>
                        <a:pt x="12" y="193"/>
                      </a:lnTo>
                      <a:lnTo>
                        <a:pt x="12" y="197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6" name="Freeform 225"/>
                <p:cNvSpPr>
                  <a:spLocks/>
                </p:cNvSpPr>
                <p:nvPr/>
              </p:nvSpPr>
              <p:spPr bwMode="auto">
                <a:xfrm>
                  <a:off x="3855" y="2473"/>
                  <a:ext cx="15" cy="108"/>
                </a:xfrm>
                <a:custGeom>
                  <a:avLst/>
                  <a:gdLst>
                    <a:gd name="T0" fmla="*/ 0 w 15"/>
                    <a:gd name="T1" fmla="*/ 108 h 108"/>
                    <a:gd name="T2" fmla="*/ 0 w 15"/>
                    <a:gd name="T3" fmla="*/ 108 h 108"/>
                    <a:gd name="T4" fmla="*/ 0 w 15"/>
                    <a:gd name="T5" fmla="*/ 108 h 108"/>
                    <a:gd name="T6" fmla="*/ 0 w 15"/>
                    <a:gd name="T7" fmla="*/ 100 h 108"/>
                    <a:gd name="T8" fmla="*/ 0 w 15"/>
                    <a:gd name="T9" fmla="*/ 85 h 108"/>
                    <a:gd name="T10" fmla="*/ 0 w 15"/>
                    <a:gd name="T11" fmla="*/ 66 h 108"/>
                    <a:gd name="T12" fmla="*/ 3 w 15"/>
                    <a:gd name="T13" fmla="*/ 43 h 108"/>
                    <a:gd name="T14" fmla="*/ 3 w 15"/>
                    <a:gd name="T15" fmla="*/ 23 h 108"/>
                    <a:gd name="T16" fmla="*/ 7 w 15"/>
                    <a:gd name="T17" fmla="*/ 8 h 108"/>
                    <a:gd name="T18" fmla="*/ 15 w 15"/>
                    <a:gd name="T1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108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0" y="108"/>
                      </a:lnTo>
                      <a:lnTo>
                        <a:pt x="0" y="100"/>
                      </a:lnTo>
                      <a:lnTo>
                        <a:pt x="0" y="85"/>
                      </a:lnTo>
                      <a:lnTo>
                        <a:pt x="0" y="66"/>
                      </a:lnTo>
                      <a:lnTo>
                        <a:pt x="3" y="43"/>
                      </a:lnTo>
                      <a:lnTo>
                        <a:pt x="3" y="23"/>
                      </a:lnTo>
                      <a:lnTo>
                        <a:pt x="7" y="8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7" name="Freeform 226"/>
                <p:cNvSpPr>
                  <a:spLocks/>
                </p:cNvSpPr>
                <p:nvPr/>
              </p:nvSpPr>
              <p:spPr bwMode="auto">
                <a:xfrm>
                  <a:off x="3870" y="2469"/>
                  <a:ext cx="104" cy="31"/>
                </a:xfrm>
                <a:custGeom>
                  <a:avLst/>
                  <a:gdLst>
                    <a:gd name="T0" fmla="*/ 0 w 104"/>
                    <a:gd name="T1" fmla="*/ 4 h 31"/>
                    <a:gd name="T2" fmla="*/ 8 w 104"/>
                    <a:gd name="T3" fmla="*/ 0 h 31"/>
                    <a:gd name="T4" fmla="*/ 19 w 104"/>
                    <a:gd name="T5" fmla="*/ 0 h 31"/>
                    <a:gd name="T6" fmla="*/ 42 w 104"/>
                    <a:gd name="T7" fmla="*/ 4 h 31"/>
                    <a:gd name="T8" fmla="*/ 73 w 104"/>
                    <a:gd name="T9" fmla="*/ 16 h 31"/>
                    <a:gd name="T10" fmla="*/ 104 w 104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4" h="31">
                      <a:moveTo>
                        <a:pt x="0" y="4"/>
                      </a:moveTo>
                      <a:lnTo>
                        <a:pt x="8" y="0"/>
                      </a:lnTo>
                      <a:lnTo>
                        <a:pt x="19" y="0"/>
                      </a:lnTo>
                      <a:lnTo>
                        <a:pt x="42" y="4"/>
                      </a:lnTo>
                      <a:lnTo>
                        <a:pt x="73" y="16"/>
                      </a:lnTo>
                      <a:lnTo>
                        <a:pt x="104" y="31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8" name="Freeform 227"/>
                <p:cNvSpPr>
                  <a:spLocks/>
                </p:cNvSpPr>
                <p:nvPr/>
              </p:nvSpPr>
              <p:spPr bwMode="auto">
                <a:xfrm>
                  <a:off x="3974" y="2500"/>
                  <a:ext cx="158" cy="85"/>
                </a:xfrm>
                <a:custGeom>
                  <a:avLst/>
                  <a:gdLst>
                    <a:gd name="T0" fmla="*/ 0 w 158"/>
                    <a:gd name="T1" fmla="*/ 0 h 85"/>
                    <a:gd name="T2" fmla="*/ 15 w 158"/>
                    <a:gd name="T3" fmla="*/ 8 h 85"/>
                    <a:gd name="T4" fmla="*/ 34 w 158"/>
                    <a:gd name="T5" fmla="*/ 19 h 85"/>
                    <a:gd name="T6" fmla="*/ 77 w 158"/>
                    <a:gd name="T7" fmla="*/ 46 h 85"/>
                    <a:gd name="T8" fmla="*/ 115 w 158"/>
                    <a:gd name="T9" fmla="*/ 70 h 85"/>
                    <a:gd name="T10" fmla="*/ 138 w 158"/>
                    <a:gd name="T11" fmla="*/ 77 h 85"/>
                    <a:gd name="T12" fmla="*/ 158 w 158"/>
                    <a:gd name="T13" fmla="*/ 85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8" h="85">
                      <a:moveTo>
                        <a:pt x="0" y="0"/>
                      </a:moveTo>
                      <a:lnTo>
                        <a:pt x="15" y="8"/>
                      </a:lnTo>
                      <a:lnTo>
                        <a:pt x="34" y="19"/>
                      </a:lnTo>
                      <a:lnTo>
                        <a:pt x="77" y="46"/>
                      </a:lnTo>
                      <a:lnTo>
                        <a:pt x="115" y="70"/>
                      </a:lnTo>
                      <a:lnTo>
                        <a:pt x="138" y="77"/>
                      </a:lnTo>
                      <a:lnTo>
                        <a:pt x="158" y="85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09" name="Freeform 228"/>
                <p:cNvSpPr>
                  <a:spLocks/>
                </p:cNvSpPr>
                <p:nvPr/>
              </p:nvSpPr>
              <p:spPr bwMode="auto">
                <a:xfrm>
                  <a:off x="4132" y="2562"/>
                  <a:ext cx="157" cy="23"/>
                </a:xfrm>
                <a:custGeom>
                  <a:avLst/>
                  <a:gdLst>
                    <a:gd name="T0" fmla="*/ 0 w 157"/>
                    <a:gd name="T1" fmla="*/ 23 h 23"/>
                    <a:gd name="T2" fmla="*/ 23 w 157"/>
                    <a:gd name="T3" fmla="*/ 23 h 23"/>
                    <a:gd name="T4" fmla="*/ 57 w 157"/>
                    <a:gd name="T5" fmla="*/ 15 h 23"/>
                    <a:gd name="T6" fmla="*/ 103 w 157"/>
                    <a:gd name="T7" fmla="*/ 8 h 23"/>
                    <a:gd name="T8" fmla="*/ 157 w 157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7" h="23">
                      <a:moveTo>
                        <a:pt x="0" y="23"/>
                      </a:moveTo>
                      <a:lnTo>
                        <a:pt x="23" y="23"/>
                      </a:lnTo>
                      <a:lnTo>
                        <a:pt x="57" y="15"/>
                      </a:lnTo>
                      <a:lnTo>
                        <a:pt x="103" y="8"/>
                      </a:lnTo>
                      <a:lnTo>
                        <a:pt x="15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0" name="Freeform 229"/>
                <p:cNvSpPr>
                  <a:spLocks/>
                </p:cNvSpPr>
                <p:nvPr/>
              </p:nvSpPr>
              <p:spPr bwMode="auto">
                <a:xfrm>
                  <a:off x="4289" y="2500"/>
                  <a:ext cx="789" cy="62"/>
                </a:xfrm>
                <a:custGeom>
                  <a:avLst/>
                  <a:gdLst>
                    <a:gd name="T0" fmla="*/ 0 w 789"/>
                    <a:gd name="T1" fmla="*/ 62 h 62"/>
                    <a:gd name="T2" fmla="*/ 31 w 789"/>
                    <a:gd name="T3" fmla="*/ 58 h 62"/>
                    <a:gd name="T4" fmla="*/ 70 w 789"/>
                    <a:gd name="T5" fmla="*/ 54 h 62"/>
                    <a:gd name="T6" fmla="*/ 108 w 789"/>
                    <a:gd name="T7" fmla="*/ 54 h 62"/>
                    <a:gd name="T8" fmla="*/ 154 w 789"/>
                    <a:gd name="T9" fmla="*/ 50 h 62"/>
                    <a:gd name="T10" fmla="*/ 200 w 789"/>
                    <a:gd name="T11" fmla="*/ 46 h 62"/>
                    <a:gd name="T12" fmla="*/ 250 w 789"/>
                    <a:gd name="T13" fmla="*/ 43 h 62"/>
                    <a:gd name="T14" fmla="*/ 354 w 789"/>
                    <a:gd name="T15" fmla="*/ 35 h 62"/>
                    <a:gd name="T16" fmla="*/ 466 w 789"/>
                    <a:gd name="T17" fmla="*/ 23 h 62"/>
                    <a:gd name="T18" fmla="*/ 577 w 789"/>
                    <a:gd name="T19" fmla="*/ 16 h 62"/>
                    <a:gd name="T20" fmla="*/ 685 w 789"/>
                    <a:gd name="T21" fmla="*/ 8 h 62"/>
                    <a:gd name="T22" fmla="*/ 789 w 789"/>
                    <a:gd name="T23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9" h="62">
                      <a:moveTo>
                        <a:pt x="0" y="62"/>
                      </a:moveTo>
                      <a:lnTo>
                        <a:pt x="31" y="58"/>
                      </a:lnTo>
                      <a:lnTo>
                        <a:pt x="70" y="54"/>
                      </a:lnTo>
                      <a:lnTo>
                        <a:pt x="108" y="54"/>
                      </a:lnTo>
                      <a:lnTo>
                        <a:pt x="154" y="50"/>
                      </a:lnTo>
                      <a:lnTo>
                        <a:pt x="200" y="46"/>
                      </a:lnTo>
                      <a:lnTo>
                        <a:pt x="250" y="43"/>
                      </a:lnTo>
                      <a:lnTo>
                        <a:pt x="354" y="35"/>
                      </a:lnTo>
                      <a:lnTo>
                        <a:pt x="466" y="23"/>
                      </a:lnTo>
                      <a:lnTo>
                        <a:pt x="577" y="16"/>
                      </a:lnTo>
                      <a:lnTo>
                        <a:pt x="685" y="8"/>
                      </a:lnTo>
                      <a:lnTo>
                        <a:pt x="78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1" name="Line 230"/>
                <p:cNvSpPr>
                  <a:spLocks noChangeShapeType="1"/>
                </p:cNvSpPr>
                <p:nvPr/>
              </p:nvSpPr>
              <p:spPr bwMode="auto">
                <a:xfrm>
                  <a:off x="3816" y="2585"/>
                  <a:ext cx="0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2" name="Line 231"/>
                <p:cNvSpPr>
                  <a:spLocks noChangeShapeType="1"/>
                </p:cNvSpPr>
                <p:nvPr/>
              </p:nvSpPr>
              <p:spPr bwMode="auto">
                <a:xfrm>
                  <a:off x="3805" y="2585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3" name="Line 232"/>
                <p:cNvSpPr>
                  <a:spLocks noChangeShapeType="1"/>
                </p:cNvSpPr>
                <p:nvPr/>
              </p:nvSpPr>
              <p:spPr bwMode="auto">
                <a:xfrm flipV="1">
                  <a:off x="3828" y="2597"/>
                  <a:ext cx="0" cy="1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4" name="Line 233"/>
                <p:cNvSpPr>
                  <a:spLocks noChangeShapeType="1"/>
                </p:cNvSpPr>
                <p:nvPr/>
              </p:nvSpPr>
              <p:spPr bwMode="auto">
                <a:xfrm>
                  <a:off x="3816" y="2597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5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3855" y="2500"/>
                  <a:ext cx="0" cy="8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6" name="Line 235"/>
                <p:cNvSpPr>
                  <a:spLocks noChangeShapeType="1"/>
                </p:cNvSpPr>
                <p:nvPr/>
              </p:nvSpPr>
              <p:spPr bwMode="auto">
                <a:xfrm>
                  <a:off x="3843" y="2500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7" name="Line 236"/>
                <p:cNvSpPr>
                  <a:spLocks noChangeShapeType="1"/>
                </p:cNvSpPr>
                <p:nvPr/>
              </p:nvSpPr>
              <p:spPr bwMode="auto">
                <a:xfrm flipV="1">
                  <a:off x="3870" y="2396"/>
                  <a:ext cx="0" cy="7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8" name="Line 237"/>
                <p:cNvSpPr>
                  <a:spLocks noChangeShapeType="1"/>
                </p:cNvSpPr>
                <p:nvPr/>
              </p:nvSpPr>
              <p:spPr bwMode="auto">
                <a:xfrm>
                  <a:off x="3858" y="2396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19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3974" y="2488"/>
                  <a:ext cx="0" cy="1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0" name="Line 239"/>
                <p:cNvSpPr>
                  <a:spLocks noChangeShapeType="1"/>
                </p:cNvSpPr>
                <p:nvPr/>
              </p:nvSpPr>
              <p:spPr bwMode="auto">
                <a:xfrm>
                  <a:off x="3962" y="2488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1" name="Line 240"/>
                <p:cNvSpPr>
                  <a:spLocks noChangeShapeType="1"/>
                </p:cNvSpPr>
                <p:nvPr/>
              </p:nvSpPr>
              <p:spPr bwMode="auto">
                <a:xfrm flipV="1">
                  <a:off x="4289" y="2535"/>
                  <a:ext cx="0" cy="2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2" name="Line 241"/>
                <p:cNvSpPr>
                  <a:spLocks noChangeShapeType="1"/>
                </p:cNvSpPr>
                <p:nvPr/>
              </p:nvSpPr>
              <p:spPr bwMode="auto">
                <a:xfrm>
                  <a:off x="4278" y="2535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5078" y="2488"/>
                  <a:ext cx="0" cy="1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4" name="Line 243"/>
                <p:cNvSpPr>
                  <a:spLocks noChangeShapeType="1"/>
                </p:cNvSpPr>
                <p:nvPr/>
              </p:nvSpPr>
              <p:spPr bwMode="auto">
                <a:xfrm>
                  <a:off x="5066" y="2488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5" name="Line 244"/>
                <p:cNvSpPr>
                  <a:spLocks noChangeShapeType="1"/>
                </p:cNvSpPr>
                <p:nvPr/>
              </p:nvSpPr>
              <p:spPr bwMode="auto">
                <a:xfrm>
                  <a:off x="3816" y="2585"/>
                  <a:ext cx="0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6" name="Line 245"/>
                <p:cNvSpPr>
                  <a:spLocks noChangeShapeType="1"/>
                </p:cNvSpPr>
                <p:nvPr/>
              </p:nvSpPr>
              <p:spPr bwMode="auto">
                <a:xfrm>
                  <a:off x="3805" y="2585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7" name="Line 246"/>
                <p:cNvSpPr>
                  <a:spLocks noChangeShapeType="1"/>
                </p:cNvSpPr>
                <p:nvPr/>
              </p:nvSpPr>
              <p:spPr bwMode="auto">
                <a:xfrm>
                  <a:off x="3828" y="2616"/>
                  <a:ext cx="0" cy="1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8" name="Line 247"/>
                <p:cNvSpPr>
                  <a:spLocks noChangeShapeType="1"/>
                </p:cNvSpPr>
                <p:nvPr/>
              </p:nvSpPr>
              <p:spPr bwMode="auto">
                <a:xfrm>
                  <a:off x="3816" y="2635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29" name="Line 248"/>
                <p:cNvSpPr>
                  <a:spLocks noChangeShapeType="1"/>
                </p:cNvSpPr>
                <p:nvPr/>
              </p:nvSpPr>
              <p:spPr bwMode="auto">
                <a:xfrm>
                  <a:off x="3855" y="2581"/>
                  <a:ext cx="0" cy="7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0" name="Line 249"/>
                <p:cNvSpPr>
                  <a:spLocks noChangeShapeType="1"/>
                </p:cNvSpPr>
                <p:nvPr/>
              </p:nvSpPr>
              <p:spPr bwMode="auto">
                <a:xfrm>
                  <a:off x="3843" y="2658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1" name="Line 250"/>
                <p:cNvSpPr>
                  <a:spLocks noChangeShapeType="1"/>
                </p:cNvSpPr>
                <p:nvPr/>
              </p:nvSpPr>
              <p:spPr bwMode="auto">
                <a:xfrm>
                  <a:off x="3870" y="2473"/>
                  <a:ext cx="0" cy="8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2" name="Line 251"/>
                <p:cNvSpPr>
                  <a:spLocks noChangeShapeType="1"/>
                </p:cNvSpPr>
                <p:nvPr/>
              </p:nvSpPr>
              <p:spPr bwMode="auto">
                <a:xfrm>
                  <a:off x="3858" y="2554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3" name="Line 252"/>
                <p:cNvSpPr>
                  <a:spLocks noChangeShapeType="1"/>
                </p:cNvSpPr>
                <p:nvPr/>
              </p:nvSpPr>
              <p:spPr bwMode="auto">
                <a:xfrm>
                  <a:off x="3974" y="2500"/>
                  <a:ext cx="0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4" name="Line 253"/>
                <p:cNvSpPr>
                  <a:spLocks noChangeShapeType="1"/>
                </p:cNvSpPr>
                <p:nvPr/>
              </p:nvSpPr>
              <p:spPr bwMode="auto">
                <a:xfrm>
                  <a:off x="3962" y="2516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5" name="Line 254"/>
                <p:cNvSpPr>
                  <a:spLocks noChangeShapeType="1"/>
                </p:cNvSpPr>
                <p:nvPr/>
              </p:nvSpPr>
              <p:spPr bwMode="auto">
                <a:xfrm>
                  <a:off x="4289" y="2562"/>
                  <a:ext cx="0" cy="3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6" name="Line 255"/>
                <p:cNvSpPr>
                  <a:spLocks noChangeShapeType="1"/>
                </p:cNvSpPr>
                <p:nvPr/>
              </p:nvSpPr>
              <p:spPr bwMode="auto">
                <a:xfrm>
                  <a:off x="4278" y="2593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7" name="Line 256"/>
                <p:cNvSpPr>
                  <a:spLocks noChangeShapeType="1"/>
                </p:cNvSpPr>
                <p:nvPr/>
              </p:nvSpPr>
              <p:spPr bwMode="auto">
                <a:xfrm>
                  <a:off x="5078" y="2500"/>
                  <a:ext cx="0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8" name="Line 257"/>
                <p:cNvSpPr>
                  <a:spLocks noChangeShapeType="1"/>
                </p:cNvSpPr>
                <p:nvPr/>
              </p:nvSpPr>
              <p:spPr bwMode="auto">
                <a:xfrm>
                  <a:off x="5066" y="2516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39" name="Freeform 258"/>
                <p:cNvSpPr>
                  <a:spLocks/>
                </p:cNvSpPr>
                <p:nvPr/>
              </p:nvSpPr>
              <p:spPr bwMode="auto">
                <a:xfrm>
                  <a:off x="3816" y="2492"/>
                  <a:ext cx="27" cy="93"/>
                </a:xfrm>
                <a:custGeom>
                  <a:avLst/>
                  <a:gdLst>
                    <a:gd name="T0" fmla="*/ 0 w 27"/>
                    <a:gd name="T1" fmla="*/ 93 h 93"/>
                    <a:gd name="T2" fmla="*/ 8 w 27"/>
                    <a:gd name="T3" fmla="*/ 70 h 93"/>
                    <a:gd name="T4" fmla="*/ 12 w 27"/>
                    <a:gd name="T5" fmla="*/ 43 h 93"/>
                    <a:gd name="T6" fmla="*/ 19 w 27"/>
                    <a:gd name="T7" fmla="*/ 20 h 93"/>
                    <a:gd name="T8" fmla="*/ 27 w 27"/>
                    <a:gd name="T9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3">
                      <a:moveTo>
                        <a:pt x="0" y="93"/>
                      </a:moveTo>
                      <a:lnTo>
                        <a:pt x="8" y="70"/>
                      </a:lnTo>
                      <a:lnTo>
                        <a:pt x="12" y="43"/>
                      </a:lnTo>
                      <a:lnTo>
                        <a:pt x="19" y="20"/>
                      </a:lnTo>
                      <a:lnTo>
                        <a:pt x="2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0" name="Freeform 259"/>
                <p:cNvSpPr>
                  <a:spLocks/>
                </p:cNvSpPr>
                <p:nvPr/>
              </p:nvSpPr>
              <p:spPr bwMode="auto">
                <a:xfrm>
                  <a:off x="3843" y="2461"/>
                  <a:ext cx="27" cy="31"/>
                </a:xfrm>
                <a:custGeom>
                  <a:avLst/>
                  <a:gdLst>
                    <a:gd name="T0" fmla="*/ 0 w 27"/>
                    <a:gd name="T1" fmla="*/ 31 h 31"/>
                    <a:gd name="T2" fmla="*/ 4 w 27"/>
                    <a:gd name="T3" fmla="*/ 20 h 31"/>
                    <a:gd name="T4" fmla="*/ 8 w 27"/>
                    <a:gd name="T5" fmla="*/ 12 h 31"/>
                    <a:gd name="T6" fmla="*/ 15 w 27"/>
                    <a:gd name="T7" fmla="*/ 4 h 31"/>
                    <a:gd name="T8" fmla="*/ 27 w 27"/>
                    <a:gd name="T9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31">
                      <a:moveTo>
                        <a:pt x="0" y="31"/>
                      </a:moveTo>
                      <a:lnTo>
                        <a:pt x="4" y="20"/>
                      </a:lnTo>
                      <a:lnTo>
                        <a:pt x="8" y="12"/>
                      </a:lnTo>
                      <a:lnTo>
                        <a:pt x="15" y="4"/>
                      </a:lnTo>
                      <a:lnTo>
                        <a:pt x="2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1" name="Freeform 260"/>
                <p:cNvSpPr>
                  <a:spLocks/>
                </p:cNvSpPr>
                <p:nvPr/>
              </p:nvSpPr>
              <p:spPr bwMode="auto">
                <a:xfrm>
                  <a:off x="3870" y="2446"/>
                  <a:ext cx="104" cy="15"/>
                </a:xfrm>
                <a:custGeom>
                  <a:avLst/>
                  <a:gdLst>
                    <a:gd name="T0" fmla="*/ 0 w 104"/>
                    <a:gd name="T1" fmla="*/ 15 h 15"/>
                    <a:gd name="T2" fmla="*/ 15 w 104"/>
                    <a:gd name="T3" fmla="*/ 8 h 15"/>
                    <a:gd name="T4" fmla="*/ 38 w 104"/>
                    <a:gd name="T5" fmla="*/ 4 h 15"/>
                    <a:gd name="T6" fmla="*/ 69 w 104"/>
                    <a:gd name="T7" fmla="*/ 0 h 15"/>
                    <a:gd name="T8" fmla="*/ 85 w 104"/>
                    <a:gd name="T9" fmla="*/ 0 h 15"/>
                    <a:gd name="T10" fmla="*/ 104 w 104"/>
                    <a:gd name="T11" fmla="*/ 4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4" h="15">
                      <a:moveTo>
                        <a:pt x="0" y="15"/>
                      </a:moveTo>
                      <a:lnTo>
                        <a:pt x="15" y="8"/>
                      </a:lnTo>
                      <a:lnTo>
                        <a:pt x="38" y="4"/>
                      </a:lnTo>
                      <a:lnTo>
                        <a:pt x="69" y="0"/>
                      </a:lnTo>
                      <a:lnTo>
                        <a:pt x="85" y="0"/>
                      </a:lnTo>
                      <a:lnTo>
                        <a:pt x="104" y="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2" name="Freeform 261"/>
                <p:cNvSpPr>
                  <a:spLocks/>
                </p:cNvSpPr>
                <p:nvPr/>
              </p:nvSpPr>
              <p:spPr bwMode="auto">
                <a:xfrm>
                  <a:off x="3974" y="2450"/>
                  <a:ext cx="315" cy="123"/>
                </a:xfrm>
                <a:custGeom>
                  <a:avLst/>
                  <a:gdLst>
                    <a:gd name="T0" fmla="*/ 0 w 315"/>
                    <a:gd name="T1" fmla="*/ 0 h 123"/>
                    <a:gd name="T2" fmla="*/ 31 w 315"/>
                    <a:gd name="T3" fmla="*/ 11 h 123"/>
                    <a:gd name="T4" fmla="*/ 69 w 315"/>
                    <a:gd name="T5" fmla="*/ 23 h 123"/>
                    <a:gd name="T6" fmla="*/ 111 w 315"/>
                    <a:gd name="T7" fmla="*/ 42 h 123"/>
                    <a:gd name="T8" fmla="*/ 154 w 315"/>
                    <a:gd name="T9" fmla="*/ 62 h 123"/>
                    <a:gd name="T10" fmla="*/ 200 w 315"/>
                    <a:gd name="T11" fmla="*/ 81 h 123"/>
                    <a:gd name="T12" fmla="*/ 242 w 315"/>
                    <a:gd name="T13" fmla="*/ 100 h 123"/>
                    <a:gd name="T14" fmla="*/ 281 w 315"/>
                    <a:gd name="T15" fmla="*/ 116 h 123"/>
                    <a:gd name="T16" fmla="*/ 315 w 315"/>
                    <a:gd name="T17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5" h="123">
                      <a:moveTo>
                        <a:pt x="0" y="0"/>
                      </a:moveTo>
                      <a:lnTo>
                        <a:pt x="31" y="11"/>
                      </a:lnTo>
                      <a:lnTo>
                        <a:pt x="69" y="23"/>
                      </a:lnTo>
                      <a:lnTo>
                        <a:pt x="111" y="42"/>
                      </a:lnTo>
                      <a:lnTo>
                        <a:pt x="154" y="62"/>
                      </a:lnTo>
                      <a:lnTo>
                        <a:pt x="200" y="81"/>
                      </a:lnTo>
                      <a:lnTo>
                        <a:pt x="242" y="100"/>
                      </a:lnTo>
                      <a:lnTo>
                        <a:pt x="281" y="116"/>
                      </a:lnTo>
                      <a:lnTo>
                        <a:pt x="315" y="123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3" name="Freeform 262"/>
                <p:cNvSpPr>
                  <a:spLocks/>
                </p:cNvSpPr>
                <p:nvPr/>
              </p:nvSpPr>
              <p:spPr bwMode="auto">
                <a:xfrm>
                  <a:off x="4289" y="2543"/>
                  <a:ext cx="158" cy="30"/>
                </a:xfrm>
                <a:custGeom>
                  <a:avLst/>
                  <a:gdLst>
                    <a:gd name="T0" fmla="*/ 0 w 158"/>
                    <a:gd name="T1" fmla="*/ 30 h 30"/>
                    <a:gd name="T2" fmla="*/ 16 w 158"/>
                    <a:gd name="T3" fmla="*/ 30 h 30"/>
                    <a:gd name="T4" fmla="*/ 35 w 158"/>
                    <a:gd name="T5" fmla="*/ 30 h 30"/>
                    <a:gd name="T6" fmla="*/ 66 w 158"/>
                    <a:gd name="T7" fmla="*/ 23 h 30"/>
                    <a:gd name="T8" fmla="*/ 85 w 158"/>
                    <a:gd name="T9" fmla="*/ 15 h 30"/>
                    <a:gd name="T10" fmla="*/ 108 w 158"/>
                    <a:gd name="T11" fmla="*/ 7 h 30"/>
                    <a:gd name="T12" fmla="*/ 131 w 158"/>
                    <a:gd name="T13" fmla="*/ 3 h 30"/>
                    <a:gd name="T14" fmla="*/ 158 w 158"/>
                    <a:gd name="T1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8" h="30">
                      <a:moveTo>
                        <a:pt x="0" y="30"/>
                      </a:moveTo>
                      <a:lnTo>
                        <a:pt x="16" y="30"/>
                      </a:lnTo>
                      <a:lnTo>
                        <a:pt x="35" y="30"/>
                      </a:lnTo>
                      <a:lnTo>
                        <a:pt x="66" y="23"/>
                      </a:lnTo>
                      <a:lnTo>
                        <a:pt x="85" y="15"/>
                      </a:lnTo>
                      <a:lnTo>
                        <a:pt x="108" y="7"/>
                      </a:lnTo>
                      <a:lnTo>
                        <a:pt x="131" y="3"/>
                      </a:lnTo>
                      <a:lnTo>
                        <a:pt x="15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4" name="Freeform 263"/>
                <p:cNvSpPr>
                  <a:spLocks/>
                </p:cNvSpPr>
                <p:nvPr/>
              </p:nvSpPr>
              <p:spPr bwMode="auto">
                <a:xfrm>
                  <a:off x="4447" y="2508"/>
                  <a:ext cx="631" cy="35"/>
                </a:xfrm>
                <a:custGeom>
                  <a:avLst/>
                  <a:gdLst>
                    <a:gd name="T0" fmla="*/ 0 w 631"/>
                    <a:gd name="T1" fmla="*/ 35 h 35"/>
                    <a:gd name="T2" fmla="*/ 27 w 631"/>
                    <a:gd name="T3" fmla="*/ 31 h 35"/>
                    <a:gd name="T4" fmla="*/ 58 w 631"/>
                    <a:gd name="T5" fmla="*/ 31 h 35"/>
                    <a:gd name="T6" fmla="*/ 89 w 631"/>
                    <a:gd name="T7" fmla="*/ 27 h 35"/>
                    <a:gd name="T8" fmla="*/ 123 w 631"/>
                    <a:gd name="T9" fmla="*/ 27 h 35"/>
                    <a:gd name="T10" fmla="*/ 200 w 631"/>
                    <a:gd name="T11" fmla="*/ 23 h 35"/>
                    <a:gd name="T12" fmla="*/ 285 w 631"/>
                    <a:gd name="T13" fmla="*/ 19 h 35"/>
                    <a:gd name="T14" fmla="*/ 373 w 631"/>
                    <a:gd name="T15" fmla="*/ 11 h 35"/>
                    <a:gd name="T16" fmla="*/ 462 w 631"/>
                    <a:gd name="T17" fmla="*/ 8 h 35"/>
                    <a:gd name="T18" fmla="*/ 550 w 631"/>
                    <a:gd name="T19" fmla="*/ 4 h 35"/>
                    <a:gd name="T20" fmla="*/ 631 w 631"/>
                    <a:gd name="T21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31" h="35">
                      <a:moveTo>
                        <a:pt x="0" y="35"/>
                      </a:moveTo>
                      <a:lnTo>
                        <a:pt x="27" y="31"/>
                      </a:lnTo>
                      <a:lnTo>
                        <a:pt x="58" y="31"/>
                      </a:lnTo>
                      <a:lnTo>
                        <a:pt x="89" y="27"/>
                      </a:lnTo>
                      <a:lnTo>
                        <a:pt x="123" y="27"/>
                      </a:lnTo>
                      <a:lnTo>
                        <a:pt x="200" y="23"/>
                      </a:lnTo>
                      <a:lnTo>
                        <a:pt x="285" y="19"/>
                      </a:lnTo>
                      <a:lnTo>
                        <a:pt x="373" y="11"/>
                      </a:lnTo>
                      <a:lnTo>
                        <a:pt x="462" y="8"/>
                      </a:lnTo>
                      <a:lnTo>
                        <a:pt x="550" y="4"/>
                      </a:lnTo>
                      <a:lnTo>
                        <a:pt x="63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5" name="Line 264"/>
                <p:cNvSpPr>
                  <a:spLocks noChangeShapeType="1"/>
                </p:cNvSpPr>
                <p:nvPr/>
              </p:nvSpPr>
              <p:spPr bwMode="auto">
                <a:xfrm>
                  <a:off x="3816" y="2585"/>
                  <a:ext cx="0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6" name="Line 265"/>
                <p:cNvSpPr>
                  <a:spLocks noChangeShapeType="1"/>
                </p:cNvSpPr>
                <p:nvPr/>
              </p:nvSpPr>
              <p:spPr bwMode="auto">
                <a:xfrm>
                  <a:off x="3805" y="2585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7" name="Line 266"/>
                <p:cNvSpPr>
                  <a:spLocks noChangeShapeType="1"/>
                </p:cNvSpPr>
                <p:nvPr/>
              </p:nvSpPr>
              <p:spPr bwMode="auto">
                <a:xfrm flipV="1">
                  <a:off x="3843" y="2461"/>
                  <a:ext cx="0" cy="3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8" name="Line 267"/>
                <p:cNvSpPr>
                  <a:spLocks noChangeShapeType="1"/>
                </p:cNvSpPr>
                <p:nvPr/>
              </p:nvSpPr>
              <p:spPr bwMode="auto">
                <a:xfrm>
                  <a:off x="3832" y="2461"/>
                  <a:ext cx="26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49" name="Line 268"/>
                <p:cNvSpPr>
                  <a:spLocks noChangeShapeType="1"/>
                </p:cNvSpPr>
                <p:nvPr/>
              </p:nvSpPr>
              <p:spPr bwMode="auto">
                <a:xfrm flipV="1">
                  <a:off x="3870" y="2373"/>
                  <a:ext cx="0" cy="8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0" name="Line 269"/>
                <p:cNvSpPr>
                  <a:spLocks noChangeShapeType="1"/>
                </p:cNvSpPr>
                <p:nvPr/>
              </p:nvSpPr>
              <p:spPr bwMode="auto">
                <a:xfrm>
                  <a:off x="3858" y="2373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1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3974" y="2442"/>
                  <a:ext cx="0" cy="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2" name="Line 271"/>
                <p:cNvSpPr>
                  <a:spLocks noChangeShapeType="1"/>
                </p:cNvSpPr>
                <p:nvPr/>
              </p:nvSpPr>
              <p:spPr bwMode="auto">
                <a:xfrm>
                  <a:off x="3962" y="2442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3" name="Line 272"/>
                <p:cNvSpPr>
                  <a:spLocks noChangeShapeType="1"/>
                </p:cNvSpPr>
                <p:nvPr/>
              </p:nvSpPr>
              <p:spPr bwMode="auto">
                <a:xfrm flipV="1">
                  <a:off x="4289" y="2570"/>
                  <a:ext cx="0" cy="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4" name="Line 273"/>
                <p:cNvSpPr>
                  <a:spLocks noChangeShapeType="1"/>
                </p:cNvSpPr>
                <p:nvPr/>
              </p:nvSpPr>
              <p:spPr bwMode="auto">
                <a:xfrm>
                  <a:off x="4278" y="2570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5" name="Line 274"/>
                <p:cNvSpPr>
                  <a:spLocks noChangeShapeType="1"/>
                </p:cNvSpPr>
                <p:nvPr/>
              </p:nvSpPr>
              <p:spPr bwMode="auto">
                <a:xfrm flipV="1">
                  <a:off x="4447" y="2508"/>
                  <a:ext cx="0" cy="3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6" name="Line 275"/>
                <p:cNvSpPr>
                  <a:spLocks noChangeShapeType="1"/>
                </p:cNvSpPr>
                <p:nvPr/>
              </p:nvSpPr>
              <p:spPr bwMode="auto">
                <a:xfrm>
                  <a:off x="4435" y="2508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7" name="Line 276"/>
                <p:cNvSpPr>
                  <a:spLocks noChangeShapeType="1"/>
                </p:cNvSpPr>
                <p:nvPr/>
              </p:nvSpPr>
              <p:spPr bwMode="auto">
                <a:xfrm flipV="1">
                  <a:off x="5078" y="2492"/>
                  <a:ext cx="0" cy="1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8" name="Line 277"/>
                <p:cNvSpPr>
                  <a:spLocks noChangeShapeType="1"/>
                </p:cNvSpPr>
                <p:nvPr/>
              </p:nvSpPr>
              <p:spPr bwMode="auto">
                <a:xfrm>
                  <a:off x="5066" y="2492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59" name="Line 278"/>
                <p:cNvSpPr>
                  <a:spLocks noChangeShapeType="1"/>
                </p:cNvSpPr>
                <p:nvPr/>
              </p:nvSpPr>
              <p:spPr bwMode="auto">
                <a:xfrm>
                  <a:off x="3816" y="2585"/>
                  <a:ext cx="0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0" name="Line 279"/>
                <p:cNvSpPr>
                  <a:spLocks noChangeShapeType="1"/>
                </p:cNvSpPr>
                <p:nvPr/>
              </p:nvSpPr>
              <p:spPr bwMode="auto">
                <a:xfrm>
                  <a:off x="3805" y="2585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1" name="Line 280"/>
                <p:cNvSpPr>
                  <a:spLocks noChangeShapeType="1"/>
                </p:cNvSpPr>
                <p:nvPr/>
              </p:nvSpPr>
              <p:spPr bwMode="auto">
                <a:xfrm>
                  <a:off x="3843" y="2492"/>
                  <a:ext cx="0" cy="2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2" name="Line 281"/>
                <p:cNvSpPr>
                  <a:spLocks noChangeShapeType="1"/>
                </p:cNvSpPr>
                <p:nvPr/>
              </p:nvSpPr>
              <p:spPr bwMode="auto">
                <a:xfrm>
                  <a:off x="3832" y="2519"/>
                  <a:ext cx="26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3" name="Line 282"/>
                <p:cNvSpPr>
                  <a:spLocks noChangeShapeType="1"/>
                </p:cNvSpPr>
                <p:nvPr/>
              </p:nvSpPr>
              <p:spPr bwMode="auto">
                <a:xfrm>
                  <a:off x="3870" y="2461"/>
                  <a:ext cx="0" cy="8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4" name="Line 283"/>
                <p:cNvSpPr>
                  <a:spLocks noChangeShapeType="1"/>
                </p:cNvSpPr>
                <p:nvPr/>
              </p:nvSpPr>
              <p:spPr bwMode="auto">
                <a:xfrm>
                  <a:off x="3858" y="2550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5" name="Line 284"/>
                <p:cNvSpPr>
                  <a:spLocks noChangeShapeType="1"/>
                </p:cNvSpPr>
                <p:nvPr/>
              </p:nvSpPr>
              <p:spPr bwMode="auto">
                <a:xfrm>
                  <a:off x="3974" y="2450"/>
                  <a:ext cx="0" cy="1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6" name="Line 285"/>
                <p:cNvSpPr>
                  <a:spLocks noChangeShapeType="1"/>
                </p:cNvSpPr>
                <p:nvPr/>
              </p:nvSpPr>
              <p:spPr bwMode="auto">
                <a:xfrm>
                  <a:off x="3962" y="2461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7" name="Line 286"/>
                <p:cNvSpPr>
                  <a:spLocks noChangeShapeType="1"/>
                </p:cNvSpPr>
                <p:nvPr/>
              </p:nvSpPr>
              <p:spPr bwMode="auto">
                <a:xfrm>
                  <a:off x="4289" y="2573"/>
                  <a:ext cx="0" cy="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8" name="Line 287"/>
                <p:cNvSpPr>
                  <a:spLocks noChangeShapeType="1"/>
                </p:cNvSpPr>
                <p:nvPr/>
              </p:nvSpPr>
              <p:spPr bwMode="auto">
                <a:xfrm>
                  <a:off x="4278" y="2577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69" name="Line 288"/>
                <p:cNvSpPr>
                  <a:spLocks noChangeShapeType="1"/>
                </p:cNvSpPr>
                <p:nvPr/>
              </p:nvSpPr>
              <p:spPr bwMode="auto">
                <a:xfrm>
                  <a:off x="4447" y="2543"/>
                  <a:ext cx="0" cy="3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0" name="Line 289"/>
                <p:cNvSpPr>
                  <a:spLocks noChangeShapeType="1"/>
                </p:cNvSpPr>
                <p:nvPr/>
              </p:nvSpPr>
              <p:spPr bwMode="auto">
                <a:xfrm>
                  <a:off x="4435" y="2581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1" name="Line 290"/>
                <p:cNvSpPr>
                  <a:spLocks noChangeShapeType="1"/>
                </p:cNvSpPr>
                <p:nvPr/>
              </p:nvSpPr>
              <p:spPr bwMode="auto">
                <a:xfrm>
                  <a:off x="5078" y="2508"/>
                  <a:ext cx="0" cy="1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2" name="Line 291"/>
                <p:cNvSpPr>
                  <a:spLocks noChangeShapeType="1"/>
                </p:cNvSpPr>
                <p:nvPr/>
              </p:nvSpPr>
              <p:spPr bwMode="auto">
                <a:xfrm>
                  <a:off x="5066" y="2519"/>
                  <a:ext cx="27" cy="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3" name="Rectangle 292"/>
                <p:cNvSpPr>
                  <a:spLocks noChangeArrowheads="1"/>
                </p:cNvSpPr>
                <p:nvPr/>
              </p:nvSpPr>
              <p:spPr bwMode="auto">
                <a:xfrm>
                  <a:off x="3797" y="2566"/>
                  <a:ext cx="35" cy="35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4" name="Rectangle 293"/>
                <p:cNvSpPr>
                  <a:spLocks noChangeArrowheads="1"/>
                </p:cNvSpPr>
                <p:nvPr/>
              </p:nvSpPr>
              <p:spPr bwMode="auto">
                <a:xfrm>
                  <a:off x="3808" y="2597"/>
                  <a:ext cx="35" cy="34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5" name="Rectangle 294"/>
                <p:cNvSpPr>
                  <a:spLocks noChangeArrowheads="1"/>
                </p:cNvSpPr>
                <p:nvPr/>
              </p:nvSpPr>
              <p:spPr bwMode="auto">
                <a:xfrm>
                  <a:off x="3824" y="2365"/>
                  <a:ext cx="34" cy="35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6" name="Rectangle 295"/>
                <p:cNvSpPr>
                  <a:spLocks noChangeArrowheads="1"/>
                </p:cNvSpPr>
                <p:nvPr/>
              </p:nvSpPr>
              <p:spPr bwMode="auto">
                <a:xfrm>
                  <a:off x="3835" y="2562"/>
                  <a:ext cx="35" cy="35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7" name="Rectangle 296"/>
                <p:cNvSpPr>
                  <a:spLocks noChangeArrowheads="1"/>
                </p:cNvSpPr>
                <p:nvPr/>
              </p:nvSpPr>
              <p:spPr bwMode="auto">
                <a:xfrm>
                  <a:off x="3851" y="2454"/>
                  <a:ext cx="34" cy="34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8" name="Rectangle 297"/>
                <p:cNvSpPr>
                  <a:spLocks noChangeArrowheads="1"/>
                </p:cNvSpPr>
                <p:nvPr/>
              </p:nvSpPr>
              <p:spPr bwMode="auto">
                <a:xfrm>
                  <a:off x="3955" y="2481"/>
                  <a:ext cx="34" cy="35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79" name="Rectangle 298"/>
                <p:cNvSpPr>
                  <a:spLocks noChangeArrowheads="1"/>
                </p:cNvSpPr>
                <p:nvPr/>
              </p:nvSpPr>
              <p:spPr bwMode="auto">
                <a:xfrm>
                  <a:off x="4112" y="2566"/>
                  <a:ext cx="35" cy="35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0" name="Rectangle 299"/>
                <p:cNvSpPr>
                  <a:spLocks noChangeArrowheads="1"/>
                </p:cNvSpPr>
                <p:nvPr/>
              </p:nvSpPr>
              <p:spPr bwMode="auto">
                <a:xfrm>
                  <a:off x="4270" y="2543"/>
                  <a:ext cx="35" cy="34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1" name="Rectangle 300"/>
                <p:cNvSpPr>
                  <a:spLocks noChangeArrowheads="1"/>
                </p:cNvSpPr>
                <p:nvPr/>
              </p:nvSpPr>
              <p:spPr bwMode="auto">
                <a:xfrm>
                  <a:off x="5059" y="2481"/>
                  <a:ext cx="34" cy="35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2" name="Freeform 301"/>
                <p:cNvSpPr>
                  <a:spLocks/>
                </p:cNvSpPr>
                <p:nvPr/>
              </p:nvSpPr>
              <p:spPr bwMode="auto">
                <a:xfrm>
                  <a:off x="3797" y="2566"/>
                  <a:ext cx="38" cy="38"/>
                </a:xfrm>
                <a:custGeom>
                  <a:avLst/>
                  <a:gdLst>
                    <a:gd name="T0" fmla="*/ 19 w 38"/>
                    <a:gd name="T1" fmla="*/ 0 h 38"/>
                    <a:gd name="T2" fmla="*/ 38 w 38"/>
                    <a:gd name="T3" fmla="*/ 19 h 38"/>
                    <a:gd name="T4" fmla="*/ 19 w 38"/>
                    <a:gd name="T5" fmla="*/ 38 h 38"/>
                    <a:gd name="T6" fmla="*/ 0 w 38"/>
                    <a:gd name="T7" fmla="*/ 19 h 38"/>
                    <a:gd name="T8" fmla="*/ 19 w 38"/>
                    <a:gd name="T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8">
                      <a:moveTo>
                        <a:pt x="19" y="0"/>
                      </a:moveTo>
                      <a:lnTo>
                        <a:pt x="38" y="19"/>
                      </a:lnTo>
                      <a:lnTo>
                        <a:pt x="19" y="38"/>
                      </a:lnTo>
                      <a:lnTo>
                        <a:pt x="0" y="1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3" name="Freeform 302"/>
                <p:cNvSpPr>
                  <a:spLocks/>
                </p:cNvSpPr>
                <p:nvPr/>
              </p:nvSpPr>
              <p:spPr bwMode="auto">
                <a:xfrm>
                  <a:off x="3824" y="2473"/>
                  <a:ext cx="38" cy="39"/>
                </a:xfrm>
                <a:custGeom>
                  <a:avLst/>
                  <a:gdLst>
                    <a:gd name="T0" fmla="*/ 19 w 38"/>
                    <a:gd name="T1" fmla="*/ 0 h 39"/>
                    <a:gd name="T2" fmla="*/ 38 w 38"/>
                    <a:gd name="T3" fmla="*/ 19 h 39"/>
                    <a:gd name="T4" fmla="*/ 19 w 38"/>
                    <a:gd name="T5" fmla="*/ 39 h 39"/>
                    <a:gd name="T6" fmla="*/ 0 w 38"/>
                    <a:gd name="T7" fmla="*/ 19 h 39"/>
                    <a:gd name="T8" fmla="*/ 19 w 38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19" y="0"/>
                      </a:moveTo>
                      <a:lnTo>
                        <a:pt x="38" y="19"/>
                      </a:lnTo>
                      <a:lnTo>
                        <a:pt x="19" y="39"/>
                      </a:lnTo>
                      <a:lnTo>
                        <a:pt x="0" y="1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4" name="Freeform 303"/>
                <p:cNvSpPr>
                  <a:spLocks/>
                </p:cNvSpPr>
                <p:nvPr/>
              </p:nvSpPr>
              <p:spPr bwMode="auto">
                <a:xfrm>
                  <a:off x="3851" y="2442"/>
                  <a:ext cx="38" cy="39"/>
                </a:xfrm>
                <a:custGeom>
                  <a:avLst/>
                  <a:gdLst>
                    <a:gd name="T0" fmla="*/ 19 w 38"/>
                    <a:gd name="T1" fmla="*/ 0 h 39"/>
                    <a:gd name="T2" fmla="*/ 38 w 38"/>
                    <a:gd name="T3" fmla="*/ 19 h 39"/>
                    <a:gd name="T4" fmla="*/ 19 w 38"/>
                    <a:gd name="T5" fmla="*/ 39 h 39"/>
                    <a:gd name="T6" fmla="*/ 0 w 38"/>
                    <a:gd name="T7" fmla="*/ 19 h 39"/>
                    <a:gd name="T8" fmla="*/ 19 w 38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19" y="0"/>
                      </a:moveTo>
                      <a:lnTo>
                        <a:pt x="38" y="19"/>
                      </a:lnTo>
                      <a:lnTo>
                        <a:pt x="19" y="39"/>
                      </a:lnTo>
                      <a:lnTo>
                        <a:pt x="0" y="1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5" name="Freeform 304"/>
                <p:cNvSpPr>
                  <a:spLocks/>
                </p:cNvSpPr>
                <p:nvPr/>
              </p:nvSpPr>
              <p:spPr bwMode="auto">
                <a:xfrm>
                  <a:off x="3955" y="2430"/>
                  <a:ext cx="38" cy="39"/>
                </a:xfrm>
                <a:custGeom>
                  <a:avLst/>
                  <a:gdLst>
                    <a:gd name="T0" fmla="*/ 19 w 38"/>
                    <a:gd name="T1" fmla="*/ 0 h 39"/>
                    <a:gd name="T2" fmla="*/ 38 w 38"/>
                    <a:gd name="T3" fmla="*/ 20 h 39"/>
                    <a:gd name="T4" fmla="*/ 19 w 38"/>
                    <a:gd name="T5" fmla="*/ 39 h 39"/>
                    <a:gd name="T6" fmla="*/ 0 w 38"/>
                    <a:gd name="T7" fmla="*/ 20 h 39"/>
                    <a:gd name="T8" fmla="*/ 19 w 38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19" y="0"/>
                      </a:moveTo>
                      <a:lnTo>
                        <a:pt x="38" y="20"/>
                      </a:lnTo>
                      <a:lnTo>
                        <a:pt x="19" y="39"/>
                      </a:lnTo>
                      <a:lnTo>
                        <a:pt x="0" y="2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6" name="Freeform 305"/>
                <p:cNvSpPr>
                  <a:spLocks/>
                </p:cNvSpPr>
                <p:nvPr/>
              </p:nvSpPr>
              <p:spPr bwMode="auto">
                <a:xfrm>
                  <a:off x="4270" y="2554"/>
                  <a:ext cx="39" cy="39"/>
                </a:xfrm>
                <a:custGeom>
                  <a:avLst/>
                  <a:gdLst>
                    <a:gd name="T0" fmla="*/ 19 w 39"/>
                    <a:gd name="T1" fmla="*/ 0 h 39"/>
                    <a:gd name="T2" fmla="*/ 39 w 39"/>
                    <a:gd name="T3" fmla="*/ 19 h 39"/>
                    <a:gd name="T4" fmla="*/ 19 w 39"/>
                    <a:gd name="T5" fmla="*/ 39 h 39"/>
                    <a:gd name="T6" fmla="*/ 0 w 39"/>
                    <a:gd name="T7" fmla="*/ 19 h 39"/>
                    <a:gd name="T8" fmla="*/ 19 w 39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9">
                      <a:moveTo>
                        <a:pt x="19" y="0"/>
                      </a:moveTo>
                      <a:lnTo>
                        <a:pt x="39" y="19"/>
                      </a:lnTo>
                      <a:lnTo>
                        <a:pt x="19" y="39"/>
                      </a:lnTo>
                      <a:lnTo>
                        <a:pt x="0" y="1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7" name="Freeform 306"/>
                <p:cNvSpPr>
                  <a:spLocks/>
                </p:cNvSpPr>
                <p:nvPr/>
              </p:nvSpPr>
              <p:spPr bwMode="auto">
                <a:xfrm>
                  <a:off x="4428" y="2523"/>
                  <a:ext cx="38" cy="39"/>
                </a:xfrm>
                <a:custGeom>
                  <a:avLst/>
                  <a:gdLst>
                    <a:gd name="T0" fmla="*/ 19 w 38"/>
                    <a:gd name="T1" fmla="*/ 0 h 39"/>
                    <a:gd name="T2" fmla="*/ 38 w 38"/>
                    <a:gd name="T3" fmla="*/ 20 h 39"/>
                    <a:gd name="T4" fmla="*/ 19 w 38"/>
                    <a:gd name="T5" fmla="*/ 39 h 39"/>
                    <a:gd name="T6" fmla="*/ 0 w 38"/>
                    <a:gd name="T7" fmla="*/ 20 h 39"/>
                    <a:gd name="T8" fmla="*/ 19 w 38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19" y="0"/>
                      </a:moveTo>
                      <a:lnTo>
                        <a:pt x="38" y="20"/>
                      </a:lnTo>
                      <a:lnTo>
                        <a:pt x="19" y="39"/>
                      </a:lnTo>
                      <a:lnTo>
                        <a:pt x="0" y="2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8" name="Freeform 307"/>
                <p:cNvSpPr>
                  <a:spLocks/>
                </p:cNvSpPr>
                <p:nvPr/>
              </p:nvSpPr>
              <p:spPr bwMode="auto">
                <a:xfrm>
                  <a:off x="5059" y="2488"/>
                  <a:ext cx="38" cy="39"/>
                </a:xfrm>
                <a:custGeom>
                  <a:avLst/>
                  <a:gdLst>
                    <a:gd name="T0" fmla="*/ 19 w 38"/>
                    <a:gd name="T1" fmla="*/ 0 h 39"/>
                    <a:gd name="T2" fmla="*/ 38 w 38"/>
                    <a:gd name="T3" fmla="*/ 20 h 39"/>
                    <a:gd name="T4" fmla="*/ 19 w 38"/>
                    <a:gd name="T5" fmla="*/ 39 h 39"/>
                    <a:gd name="T6" fmla="*/ 0 w 38"/>
                    <a:gd name="T7" fmla="*/ 20 h 39"/>
                    <a:gd name="T8" fmla="*/ 19 w 38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9">
                      <a:moveTo>
                        <a:pt x="19" y="0"/>
                      </a:moveTo>
                      <a:lnTo>
                        <a:pt x="38" y="20"/>
                      </a:lnTo>
                      <a:lnTo>
                        <a:pt x="19" y="39"/>
                      </a:lnTo>
                      <a:lnTo>
                        <a:pt x="0" y="2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  <p:sp>
              <p:nvSpPr>
                <p:cNvPr id="589" name="Rectangle 308"/>
                <p:cNvSpPr>
                  <a:spLocks noChangeArrowheads="1"/>
                </p:cNvSpPr>
                <p:nvPr/>
              </p:nvSpPr>
              <p:spPr bwMode="auto">
                <a:xfrm>
                  <a:off x="3711" y="3203"/>
                  <a:ext cx="41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0" name="Rectangle 309"/>
                <p:cNvSpPr>
                  <a:spLocks noChangeArrowheads="1"/>
                </p:cNvSpPr>
                <p:nvPr/>
              </p:nvSpPr>
              <p:spPr bwMode="auto">
                <a:xfrm>
                  <a:off x="3684" y="3071"/>
                  <a:ext cx="81" cy="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20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1" name="Rectangle 310"/>
                <p:cNvSpPr>
                  <a:spLocks noChangeArrowheads="1"/>
                </p:cNvSpPr>
                <p:nvPr/>
              </p:nvSpPr>
              <p:spPr bwMode="auto">
                <a:xfrm>
                  <a:off x="3684" y="2936"/>
                  <a:ext cx="81" cy="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40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2" name="Rectangle 311"/>
                <p:cNvSpPr>
                  <a:spLocks noChangeArrowheads="1"/>
                </p:cNvSpPr>
                <p:nvPr/>
              </p:nvSpPr>
              <p:spPr bwMode="auto">
                <a:xfrm>
                  <a:off x="3684" y="2805"/>
                  <a:ext cx="81" cy="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60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3" name="Rectangle 312"/>
                <p:cNvSpPr>
                  <a:spLocks noChangeArrowheads="1"/>
                </p:cNvSpPr>
                <p:nvPr/>
              </p:nvSpPr>
              <p:spPr bwMode="auto">
                <a:xfrm>
                  <a:off x="3684" y="2673"/>
                  <a:ext cx="81" cy="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80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4" name="Rectangle 313"/>
                <p:cNvSpPr>
                  <a:spLocks noChangeArrowheads="1"/>
                </p:cNvSpPr>
                <p:nvPr/>
              </p:nvSpPr>
              <p:spPr bwMode="auto">
                <a:xfrm>
                  <a:off x="3657" y="2542"/>
                  <a:ext cx="122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100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5" name="Rectangle 314"/>
                <p:cNvSpPr>
                  <a:spLocks noChangeArrowheads="1"/>
                </p:cNvSpPr>
                <p:nvPr/>
              </p:nvSpPr>
              <p:spPr bwMode="auto">
                <a:xfrm>
                  <a:off x="3657" y="2407"/>
                  <a:ext cx="122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 dirty="0">
                      <a:solidFill>
                        <a:srgbClr val="000000"/>
                      </a:solidFill>
                      <a:latin typeface="Myriad Pro" pitchFamily="34" charset="0"/>
                    </a:rPr>
                    <a:t>120</a:t>
                  </a:r>
                  <a:endParaRPr lang="en-GB" altLang="fr-FR" sz="1000" dirty="0">
                    <a:latin typeface="Myriad Pro" pitchFamily="34" charset="0"/>
                  </a:endParaRPr>
                </a:p>
              </p:txBody>
            </p:sp>
            <p:sp>
              <p:nvSpPr>
                <p:cNvPr id="596" name="Rectangle 315"/>
                <p:cNvSpPr>
                  <a:spLocks noChangeArrowheads="1"/>
                </p:cNvSpPr>
                <p:nvPr/>
              </p:nvSpPr>
              <p:spPr bwMode="auto">
                <a:xfrm>
                  <a:off x="3657" y="2275"/>
                  <a:ext cx="122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140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7" name="Rectangle 316"/>
                <p:cNvSpPr>
                  <a:spLocks noChangeArrowheads="1"/>
                </p:cNvSpPr>
                <p:nvPr/>
              </p:nvSpPr>
              <p:spPr bwMode="auto">
                <a:xfrm>
                  <a:off x="4051" y="3292"/>
                  <a:ext cx="81" cy="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50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8" name="Rectangle 317"/>
                <p:cNvSpPr>
                  <a:spLocks noChangeArrowheads="1"/>
                </p:cNvSpPr>
                <p:nvPr/>
              </p:nvSpPr>
              <p:spPr bwMode="auto">
                <a:xfrm>
                  <a:off x="4305" y="3292"/>
                  <a:ext cx="122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100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599" name="Rectangle 318"/>
                <p:cNvSpPr>
                  <a:spLocks noChangeArrowheads="1"/>
                </p:cNvSpPr>
                <p:nvPr/>
              </p:nvSpPr>
              <p:spPr bwMode="auto">
                <a:xfrm>
                  <a:off x="4566" y="3292"/>
                  <a:ext cx="121" cy="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150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600" name="Rectangle 319"/>
                <p:cNvSpPr>
                  <a:spLocks noChangeArrowheads="1"/>
                </p:cNvSpPr>
                <p:nvPr/>
              </p:nvSpPr>
              <p:spPr bwMode="auto">
                <a:xfrm>
                  <a:off x="4828" y="3292"/>
                  <a:ext cx="122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200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601" name="Rectangle 320"/>
                <p:cNvSpPr>
                  <a:spLocks noChangeArrowheads="1"/>
                </p:cNvSpPr>
                <p:nvPr/>
              </p:nvSpPr>
              <p:spPr bwMode="auto">
                <a:xfrm>
                  <a:off x="5093" y="3292"/>
                  <a:ext cx="122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250</a:t>
                  </a:r>
                  <a:endParaRPr lang="en-GB" altLang="fr-FR" sz="1000">
                    <a:latin typeface="Myriad Pro" pitchFamily="34" charset="0"/>
                  </a:endParaRPr>
                </a:p>
              </p:txBody>
            </p:sp>
            <p:sp>
              <p:nvSpPr>
                <p:cNvPr id="602" name="Rectangle 321"/>
                <p:cNvSpPr>
                  <a:spLocks noChangeArrowheads="1"/>
                </p:cNvSpPr>
                <p:nvPr/>
              </p:nvSpPr>
              <p:spPr bwMode="auto">
                <a:xfrm>
                  <a:off x="3666" y="2190"/>
                  <a:ext cx="118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C/C</a:t>
                  </a:r>
                  <a:endParaRPr lang="en-GB" altLang="fr-FR">
                    <a:latin typeface="Myriad Pro" pitchFamily="34" charset="0"/>
                  </a:endParaRPr>
                </a:p>
              </p:txBody>
            </p:sp>
            <p:sp>
              <p:nvSpPr>
                <p:cNvPr id="603" name="Rectangle 322"/>
                <p:cNvSpPr>
                  <a:spLocks noChangeArrowheads="1"/>
                </p:cNvSpPr>
                <p:nvPr/>
              </p:nvSpPr>
              <p:spPr bwMode="auto">
                <a:xfrm>
                  <a:off x="3798" y="2231"/>
                  <a:ext cx="29" cy="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700">
                      <a:solidFill>
                        <a:srgbClr val="000000"/>
                      </a:solidFill>
                      <a:latin typeface="Myriad Pro" pitchFamily="34" charset="0"/>
                    </a:rPr>
                    <a:t>0</a:t>
                  </a:r>
                  <a:endParaRPr lang="en-GB" altLang="fr-FR">
                    <a:latin typeface="Myriad Pro" pitchFamily="34" charset="0"/>
                  </a:endParaRPr>
                </a:p>
              </p:txBody>
            </p:sp>
            <p:sp>
              <p:nvSpPr>
                <p:cNvPr id="604" name="Rectangle 323"/>
                <p:cNvSpPr>
                  <a:spLocks noChangeArrowheads="1"/>
                </p:cNvSpPr>
                <p:nvPr/>
              </p:nvSpPr>
              <p:spPr bwMode="auto">
                <a:xfrm>
                  <a:off x="3666" y="2190"/>
                  <a:ext cx="118" cy="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1000">
                      <a:solidFill>
                        <a:srgbClr val="000000"/>
                      </a:solidFill>
                      <a:latin typeface="Myriad Pro" pitchFamily="34" charset="0"/>
                    </a:rPr>
                    <a:t>C/C</a:t>
                  </a:r>
                  <a:endParaRPr lang="en-GB" altLang="fr-FR">
                    <a:latin typeface="Myriad Pro" pitchFamily="34" charset="0"/>
                  </a:endParaRPr>
                </a:p>
              </p:txBody>
            </p:sp>
            <p:sp>
              <p:nvSpPr>
                <p:cNvPr id="605" name="Rectangle 324"/>
                <p:cNvSpPr>
                  <a:spLocks noChangeArrowheads="1"/>
                </p:cNvSpPr>
                <p:nvPr/>
              </p:nvSpPr>
              <p:spPr bwMode="auto">
                <a:xfrm>
                  <a:off x="3798" y="2231"/>
                  <a:ext cx="29" cy="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fr-FR" sz="700">
                      <a:solidFill>
                        <a:srgbClr val="000000"/>
                      </a:solidFill>
                      <a:latin typeface="Myriad Pro" pitchFamily="34" charset="0"/>
                    </a:rPr>
                    <a:t>0</a:t>
                  </a:r>
                  <a:endParaRPr lang="en-GB" altLang="fr-FR">
                    <a:latin typeface="Myriad Pro" pitchFamily="34" charset="0"/>
                  </a:endParaRPr>
                </a:p>
              </p:txBody>
            </p:sp>
            <p:sp>
              <p:nvSpPr>
                <p:cNvPr id="606" name="Rectangle 325"/>
                <p:cNvSpPr>
                  <a:spLocks noChangeArrowheads="1"/>
                </p:cNvSpPr>
                <p:nvPr/>
              </p:nvSpPr>
              <p:spPr bwMode="auto">
                <a:xfrm>
                  <a:off x="5143" y="3159"/>
                  <a:ext cx="136" cy="9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>
                    <a:latin typeface="Myriad Pro" pitchFamily="34" charset="0"/>
                  </a:endParaRPr>
                </a:p>
              </p:txBody>
            </p:sp>
          </p:grpSp>
        </p:grpSp>
        <p:sp>
          <p:nvSpPr>
            <p:cNvPr id="472" name="Text Box 23"/>
            <p:cNvSpPr txBox="1">
              <a:spLocks noChangeArrowheads="1"/>
            </p:cNvSpPr>
            <p:nvPr/>
          </p:nvSpPr>
          <p:spPr bwMode="auto">
            <a:xfrm>
              <a:off x="1768575" y="5239815"/>
              <a:ext cx="266055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altLang="fr-FR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5-CH</a:t>
              </a:r>
              <a:r>
                <a:rPr lang="en-GB" altLang="fr-FR" baseline="-25000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3</a:t>
              </a:r>
              <a:r>
                <a:rPr lang="en-GB" altLang="fr-FR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-H</a:t>
              </a:r>
              <a:r>
                <a:rPr lang="en-GB" altLang="fr-FR" baseline="-25000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4</a:t>
              </a:r>
              <a:r>
                <a:rPr lang="en-GB" altLang="fr-FR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folate: </a:t>
              </a:r>
              <a:r>
                <a:rPr lang="en-GB" altLang="fr-FR" dirty="0" err="1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dégradation</a:t>
              </a:r>
              <a:r>
                <a:rPr lang="en-GB" altLang="fr-FR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 (</a:t>
              </a:r>
              <a:r>
                <a:rPr lang="en-GB" altLang="fr-FR" dirty="0" err="1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ordre</a:t>
              </a:r>
              <a:r>
                <a:rPr lang="en-GB" altLang="fr-FR" dirty="0" smtClean="0">
                  <a:solidFill>
                    <a:schemeClr val="accent2">
                      <a:lumMod val="50000"/>
                    </a:schemeClr>
                  </a:solidFill>
                  <a:latin typeface="Myriad Pro" pitchFamily="34" charset="0"/>
                </a:rPr>
                <a:t> 1)</a:t>
              </a:r>
              <a:endParaRPr lang="en-GB" altLang="fr-FR" dirty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endParaRPr>
            </a:p>
          </p:txBody>
        </p:sp>
        <p:grpSp>
          <p:nvGrpSpPr>
            <p:cNvPr id="473" name="Group 62"/>
            <p:cNvGrpSpPr>
              <a:grpSpLocks noChangeAspect="1"/>
            </p:cNvGrpSpPr>
            <p:nvPr/>
          </p:nvGrpSpPr>
          <p:grpSpPr bwMode="auto">
            <a:xfrm>
              <a:off x="3219452" y="3917854"/>
              <a:ext cx="885825" cy="885825"/>
              <a:chOff x="4007" y="2387"/>
              <a:chExt cx="1360" cy="1360"/>
            </a:xfrm>
          </p:grpSpPr>
          <p:sp>
            <p:nvSpPr>
              <p:cNvPr id="476" name="Freeform 40"/>
              <p:cNvSpPr>
                <a:spLocks noChangeAspect="1"/>
              </p:cNvSpPr>
              <p:nvPr/>
            </p:nvSpPr>
            <p:spPr bwMode="auto">
              <a:xfrm rot="5400000">
                <a:off x="4709" y="3045"/>
                <a:ext cx="635" cy="680"/>
              </a:xfrm>
              <a:custGeom>
                <a:avLst/>
                <a:gdLst>
                  <a:gd name="T0" fmla="*/ 42 w 42"/>
                  <a:gd name="T1" fmla="*/ 31 h 45"/>
                  <a:gd name="T2" fmla="*/ 0 w 42"/>
                  <a:gd name="T3" fmla="*/ 1 h 45"/>
                  <a:gd name="T4" fmla="*/ 0 w 42"/>
                  <a:gd name="T5" fmla="*/ 1 h 45"/>
                  <a:gd name="T6" fmla="*/ 0 w 42"/>
                  <a:gd name="T7" fmla="*/ 45 h 45"/>
                  <a:gd name="T8" fmla="*/ 42 w 42"/>
                  <a:gd name="T9" fmla="*/ 3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5">
                    <a:moveTo>
                      <a:pt x="42" y="31"/>
                    </a:moveTo>
                    <a:cubicBezTo>
                      <a:pt x="36" y="13"/>
                      <a:pt x="19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45"/>
                    </a:lnTo>
                    <a:lnTo>
                      <a:pt x="42" y="3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477" name="Freeform 41"/>
              <p:cNvSpPr>
                <a:spLocks noChangeAspect="1"/>
              </p:cNvSpPr>
              <p:nvPr/>
            </p:nvSpPr>
            <p:spPr bwMode="auto">
              <a:xfrm rot="5400000">
                <a:off x="4083" y="2931"/>
                <a:ext cx="740" cy="892"/>
              </a:xfrm>
              <a:custGeom>
                <a:avLst/>
                <a:gdLst>
                  <a:gd name="T0" fmla="*/ 0 w 49"/>
                  <a:gd name="T1" fmla="*/ 58 h 59"/>
                  <a:gd name="T2" fmla="*/ 4 w 49"/>
                  <a:gd name="T3" fmla="*/ 58 h 59"/>
                  <a:gd name="T4" fmla="*/ 49 w 49"/>
                  <a:gd name="T5" fmla="*/ 14 h 59"/>
                  <a:gd name="T6" fmla="*/ 46 w 49"/>
                  <a:gd name="T7" fmla="*/ 0 h 59"/>
                  <a:gd name="T8" fmla="*/ 4 w 49"/>
                  <a:gd name="T9" fmla="*/ 14 h 59"/>
                  <a:gd name="T10" fmla="*/ 0 w 49"/>
                  <a:gd name="T11" fmla="*/ 5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59">
                    <a:moveTo>
                      <a:pt x="0" y="58"/>
                    </a:moveTo>
                    <a:cubicBezTo>
                      <a:pt x="2" y="58"/>
                      <a:pt x="3" y="58"/>
                      <a:pt x="4" y="58"/>
                    </a:cubicBezTo>
                    <a:cubicBezTo>
                      <a:pt x="29" y="59"/>
                      <a:pt x="49" y="39"/>
                      <a:pt x="49" y="14"/>
                    </a:cubicBezTo>
                    <a:cubicBezTo>
                      <a:pt x="49" y="9"/>
                      <a:pt x="48" y="5"/>
                      <a:pt x="46" y="0"/>
                    </a:cubicBezTo>
                    <a:lnTo>
                      <a:pt x="4" y="14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478" name="Freeform 42"/>
              <p:cNvSpPr>
                <a:spLocks noChangeAspect="1"/>
              </p:cNvSpPr>
              <p:nvPr/>
            </p:nvSpPr>
            <p:spPr bwMode="auto">
              <a:xfrm rot="5400000">
                <a:off x="4120" y="2288"/>
                <a:ext cx="680" cy="877"/>
              </a:xfrm>
              <a:custGeom>
                <a:avLst/>
                <a:gdLst>
                  <a:gd name="T0" fmla="*/ 3 w 45"/>
                  <a:gd name="T1" fmla="*/ 0 h 58"/>
                  <a:gd name="T2" fmla="*/ 1 w 45"/>
                  <a:gd name="T3" fmla="*/ 14 h 58"/>
                  <a:gd name="T4" fmla="*/ 41 w 45"/>
                  <a:gd name="T5" fmla="*/ 58 h 58"/>
                  <a:gd name="T6" fmla="*/ 45 w 45"/>
                  <a:gd name="T7" fmla="*/ 14 h 58"/>
                  <a:gd name="T8" fmla="*/ 3 w 45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58">
                    <a:moveTo>
                      <a:pt x="3" y="0"/>
                    </a:moveTo>
                    <a:cubicBezTo>
                      <a:pt x="1" y="4"/>
                      <a:pt x="1" y="9"/>
                      <a:pt x="1" y="14"/>
                    </a:cubicBezTo>
                    <a:cubicBezTo>
                      <a:pt x="0" y="37"/>
                      <a:pt x="18" y="56"/>
                      <a:pt x="41" y="58"/>
                    </a:cubicBezTo>
                    <a:lnTo>
                      <a:pt x="45" y="1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  <p:sp>
            <p:nvSpPr>
              <p:cNvPr id="479" name="Freeform 43"/>
              <p:cNvSpPr>
                <a:spLocks noChangeAspect="1"/>
              </p:cNvSpPr>
              <p:nvPr/>
            </p:nvSpPr>
            <p:spPr bwMode="auto">
              <a:xfrm rot="5400000">
                <a:off x="4701" y="2417"/>
                <a:ext cx="635" cy="665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30 h 44"/>
                  <a:gd name="T4" fmla="*/ 42 w 42"/>
                  <a:gd name="T5" fmla="*/ 44 h 44"/>
                  <a:gd name="T6" fmla="*/ 42 w 42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cubicBezTo>
                      <a:pt x="23" y="0"/>
                      <a:pt x="6" y="12"/>
                      <a:pt x="0" y="30"/>
                    </a:cubicBezTo>
                    <a:lnTo>
                      <a:pt x="42" y="44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Myriad Pro" pitchFamily="34" charset="0"/>
                </a:endParaRPr>
              </a:p>
            </p:txBody>
          </p:sp>
        </p:grpSp>
        <p:cxnSp>
          <p:nvCxnSpPr>
            <p:cNvPr id="474" name="Connecteur droit avec flèche 473"/>
            <p:cNvCxnSpPr/>
            <p:nvPr/>
          </p:nvCxnSpPr>
          <p:spPr>
            <a:xfrm>
              <a:off x="2587627" y="3499654"/>
              <a:ext cx="540544" cy="5138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5" name="ZoneTexte 474"/>
            <p:cNvSpPr txBox="1"/>
            <p:nvPr/>
          </p:nvSpPr>
          <p:spPr>
            <a:xfrm>
              <a:off x="2840832" y="3431918"/>
              <a:ext cx="1982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Myriad Pro" pitchFamily="34" charset="0"/>
                </a:rPr>
                <a:t>3h, en présence O</a:t>
              </a:r>
              <a:r>
                <a:rPr lang="fr-FR" baseline="-25000" dirty="0" smtClean="0">
                  <a:latin typeface="Myriad Pro" pitchFamily="34" charset="0"/>
                </a:rPr>
                <a:t>2</a:t>
              </a:r>
              <a:endParaRPr lang="fr-FR" baseline="-25000" dirty="0"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45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 smtClean="0"/>
              <a:t>La </a:t>
            </a:r>
            <a:r>
              <a:rPr lang="fr-FR" b="1" i="0" dirty="0" smtClean="0"/>
              <a:t>migration / diffusion</a:t>
            </a:r>
            <a:endParaRPr lang="fr-FR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428736"/>
            <a:ext cx="8543957" cy="5257800"/>
          </a:xfrm>
        </p:spPr>
        <p:txBody>
          <a:bodyPr>
            <a:noAutofit/>
          </a:bodyPr>
          <a:lstStyle/>
          <a:p>
            <a:r>
              <a:rPr lang="fr-FR" sz="2800" dirty="0" smtClean="0"/>
              <a:t>Tendance à l’équilibration des concentrations entre le légume et le </a:t>
            </a:r>
            <a:r>
              <a:rPr lang="fr-FR" sz="2800" dirty="0" smtClean="0"/>
              <a:t>liquide</a:t>
            </a:r>
          </a:p>
          <a:p>
            <a:pPr lvl="1"/>
            <a:r>
              <a:rPr lang="fr-FR" sz="2400" dirty="0" smtClean="0"/>
              <a:t>jus de couverture/eau de cuisson</a:t>
            </a:r>
          </a:p>
          <a:p>
            <a:pPr lvl="1"/>
            <a:endParaRPr lang="fr-FR" sz="2400" dirty="0" smtClean="0"/>
          </a:p>
          <a:p>
            <a:endParaRPr lang="fr-FR" sz="2800" dirty="0" smtClean="0"/>
          </a:p>
          <a:p>
            <a:pPr marL="0" indent="0">
              <a:buNone/>
            </a:pPr>
            <a:endParaRPr lang="fr-FR" sz="2800" dirty="0"/>
          </a:p>
          <a:p>
            <a:pPr lvl="1"/>
            <a:r>
              <a:rPr lang="fr-FR" sz="2400" dirty="0" smtClean="0"/>
              <a:t>Rapide si différence de concentration </a:t>
            </a:r>
            <a:r>
              <a:rPr lang="fr-FR" sz="2400" dirty="0" smtClean="0"/>
              <a:t>forte</a:t>
            </a:r>
            <a:endParaRPr lang="fr-FR" sz="2400" dirty="0" smtClean="0"/>
          </a:p>
          <a:p>
            <a:pPr lvl="1"/>
            <a:r>
              <a:rPr lang="fr-FR" sz="2400" dirty="0" smtClean="0"/>
              <a:t>Varie peu avec la température</a:t>
            </a:r>
            <a:endParaRPr lang="fr-FR" dirty="0"/>
          </a:p>
          <a:p>
            <a:r>
              <a:rPr lang="fr-FR" sz="2800" dirty="0" smtClean="0"/>
              <a:t>Est le phénomène </a:t>
            </a:r>
            <a:r>
              <a:rPr lang="fr-FR" sz="2800" dirty="0" smtClean="0"/>
              <a:t>dominant au </a:t>
            </a:r>
          </a:p>
          <a:p>
            <a:pPr marL="0" indent="0">
              <a:buNone/>
            </a:pPr>
            <a:r>
              <a:rPr lang="fr-FR" sz="2800" dirty="0" smtClean="0"/>
              <a:t>cours du stockage</a:t>
            </a:r>
          </a:p>
          <a:p>
            <a:pPr lvl="1"/>
            <a:r>
              <a:rPr lang="fr-FR" sz="2400" dirty="0" smtClean="0"/>
              <a:t>Faibles températures, temps longs</a:t>
            </a:r>
            <a:endParaRPr lang="fr-FR" sz="24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820904" y="2852936"/>
            <a:ext cx="2232248" cy="1224136"/>
            <a:chOff x="611560" y="2584498"/>
            <a:chExt cx="2232248" cy="1224136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611560" y="2584498"/>
              <a:ext cx="2232248" cy="12241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Myriad Pro" pitchFamily="34" charset="0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187624" y="2764518"/>
              <a:ext cx="1080120" cy="86409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Myriad Pro" pitchFamily="34" charset="0"/>
              </a:endParaRPr>
            </a:p>
          </p:txBody>
        </p:sp>
      </p:grpSp>
      <p:cxnSp>
        <p:nvCxnSpPr>
          <p:cNvPr id="7" name="Connecteur droit avec flèche 6"/>
          <p:cNvCxnSpPr/>
          <p:nvPr/>
        </p:nvCxnSpPr>
        <p:spPr>
          <a:xfrm>
            <a:off x="3275856" y="3475025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e 5"/>
          <p:cNvGrpSpPr/>
          <p:nvPr/>
        </p:nvGrpSpPr>
        <p:grpSpPr>
          <a:xfrm>
            <a:off x="5220072" y="2852936"/>
            <a:ext cx="2232248" cy="1224136"/>
            <a:chOff x="5004048" y="2556878"/>
            <a:chExt cx="2232248" cy="1224136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5004048" y="2556878"/>
              <a:ext cx="2232248" cy="122413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Myriad Pro" pitchFamily="34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580112" y="2736898"/>
              <a:ext cx="1080120" cy="8640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Myriad Pro" pitchFamily="34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54182"/>
            <a:ext cx="2448272" cy="320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8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/>
          <a:lstStyle/>
          <a:p>
            <a:r>
              <a:rPr lang="fr-FR" b="1" i="0" dirty="0" smtClean="0"/>
              <a:t>Conclusions</a:t>
            </a:r>
            <a:endParaRPr lang="fr-FR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472518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Pas si </a:t>
            </a:r>
            <a:r>
              <a:rPr lang="fr-FR" dirty="0" smtClean="0"/>
              <a:t>fragiles que ça, finalement</a:t>
            </a:r>
          </a:p>
          <a:p>
            <a:r>
              <a:rPr lang="fr-FR" dirty="0" smtClean="0"/>
              <a:t>Migration négligée:</a:t>
            </a:r>
          </a:p>
          <a:p>
            <a:pPr lvl="1">
              <a:spcAft>
                <a:spcPts val="600"/>
              </a:spcAft>
            </a:pPr>
            <a:r>
              <a:rPr lang="fr-FR" dirty="0" smtClean="0"/>
              <a:t>difficulté d’étude, variabilité formes?</a:t>
            </a:r>
          </a:p>
          <a:p>
            <a:pPr>
              <a:spcAft>
                <a:spcPts val="600"/>
              </a:spcAft>
            </a:pPr>
            <a:r>
              <a:rPr lang="fr-FR" dirty="0" smtClean="0"/>
              <a:t>Besoin d’une approche chimique pour comprendre et surtout modéliser</a:t>
            </a:r>
          </a:p>
          <a:p>
            <a:r>
              <a:rPr lang="fr-FR" dirty="0" smtClean="0"/>
              <a:t>Mais il faut une connaissance plus approfondie:</a:t>
            </a:r>
          </a:p>
          <a:p>
            <a:pPr lvl="1"/>
            <a:r>
              <a:rPr lang="fr-FR" dirty="0" smtClean="0"/>
              <a:t>Quels </a:t>
            </a:r>
            <a:r>
              <a:rPr lang="fr-FR" dirty="0" err="1" smtClean="0"/>
              <a:t>vitamères</a:t>
            </a:r>
            <a:r>
              <a:rPr lang="fr-FR" dirty="0" smtClean="0"/>
              <a:t> (</a:t>
            </a:r>
            <a:r>
              <a:rPr lang="fr-FR" sz="2200" dirty="0" smtClean="0"/>
              <a:t>AA / DHAA, </a:t>
            </a:r>
            <a:r>
              <a:rPr lang="fr-FR" sz="2200" dirty="0" smtClean="0"/>
              <a:t>5CH</a:t>
            </a:r>
            <a:r>
              <a:rPr lang="fr-FR" sz="2200" baseline="-25000" dirty="0" smtClean="0"/>
              <a:t>3</a:t>
            </a:r>
            <a:r>
              <a:rPr lang="fr-FR" sz="2200" dirty="0" smtClean="0"/>
              <a:t>H</a:t>
            </a:r>
            <a:r>
              <a:rPr lang="fr-FR" sz="2200" baseline="-25000" dirty="0" smtClean="0"/>
              <a:t>4</a:t>
            </a:r>
            <a:r>
              <a:rPr lang="fr-FR" sz="2200" dirty="0" smtClean="0"/>
              <a:t>folate /  5HCO-H</a:t>
            </a:r>
            <a:r>
              <a:rPr lang="fr-FR" sz="2200" baseline="-25000" dirty="0" smtClean="0"/>
              <a:t>4</a:t>
            </a:r>
            <a:r>
              <a:rPr lang="fr-FR" sz="2200" dirty="0" smtClean="0"/>
              <a:t>folate</a:t>
            </a:r>
            <a:r>
              <a:rPr lang="fr-FR" sz="2200" dirty="0"/>
              <a:t>, </a:t>
            </a:r>
            <a:r>
              <a:rPr lang="fr-FR" sz="2200" dirty="0" smtClean="0"/>
              <a:t>10-HCO-PteGlu)</a:t>
            </a:r>
            <a:endParaRPr lang="fr-FR" sz="2200" dirty="0" smtClean="0"/>
          </a:p>
          <a:p>
            <a:pPr lvl="1"/>
            <a:r>
              <a:rPr lang="fr-FR" dirty="0" smtClean="0"/>
              <a:t>Quelles conditions (oxydation, réduction?)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9"/>
            <a:ext cx="9144000" cy="108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1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0" dirty="0" smtClean="0"/>
              <a:t>Des vitamines dans les légumes traités thermiquement?</a:t>
            </a:r>
            <a:endParaRPr lang="fr-FR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smtClean="0"/>
              <a:t>« Tout le monde sait » que les vitamines, c’est dans les fruits et légumes frais</a:t>
            </a:r>
          </a:p>
          <a:p>
            <a:pPr lvl="1"/>
            <a:r>
              <a:rPr lang="fr-FR" smtClean="0"/>
              <a:t>La vitamine C est utilisée comme test de l’intensité des traitements thermiques</a:t>
            </a:r>
          </a:p>
          <a:p>
            <a:pPr lvl="1"/>
            <a:r>
              <a:rPr lang="fr-FR" smtClean="0"/>
              <a:t>Les folates sont des vitamines fragiles</a:t>
            </a:r>
          </a:p>
          <a:p>
            <a:pPr marL="457200" lvl="1" indent="0">
              <a:buNone/>
            </a:pPr>
            <a:endParaRPr lang="fr-FR" smtClean="0"/>
          </a:p>
          <a:p>
            <a:r>
              <a:rPr lang="fr-FR" smtClean="0"/>
              <a:t>Mais:</a:t>
            </a:r>
          </a:p>
          <a:p>
            <a:pPr lvl="1"/>
            <a:r>
              <a:rPr lang="fr-FR" smtClean="0"/>
              <a:t>Pertes au cours du stockage des légumes crus</a:t>
            </a:r>
          </a:p>
          <a:p>
            <a:pPr lvl="1"/>
            <a:r>
              <a:rPr lang="fr-FR" smtClean="0"/>
              <a:t>Les légumes sont en général consommés cuits</a:t>
            </a:r>
            <a:endParaRPr lang="fr-FR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617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131" y="142852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i="0" dirty="0"/>
              <a:t>Et quand on regarde de plus près?</a:t>
            </a:r>
          </a:p>
        </p:txBody>
      </p:sp>
      <p:grpSp>
        <p:nvGrpSpPr>
          <p:cNvPr id="3674" name="Group 634"/>
          <p:cNvGrpSpPr>
            <a:grpSpLocks noChangeAspect="1"/>
          </p:cNvGrpSpPr>
          <p:nvPr/>
        </p:nvGrpSpPr>
        <p:grpSpPr bwMode="auto">
          <a:xfrm>
            <a:off x="34925" y="1700213"/>
            <a:ext cx="5678488" cy="3800475"/>
            <a:chOff x="22" y="1071"/>
            <a:chExt cx="3577" cy="2394"/>
          </a:xfrm>
        </p:grpSpPr>
        <p:sp>
          <p:nvSpPr>
            <p:cNvPr id="3675" name="AutoShape 633"/>
            <p:cNvSpPr>
              <a:spLocks noChangeAspect="1" noChangeArrowheads="1" noTextEdit="1"/>
            </p:cNvSpPr>
            <p:nvPr/>
          </p:nvSpPr>
          <p:spPr bwMode="auto">
            <a:xfrm>
              <a:off x="22" y="1071"/>
              <a:ext cx="3577" cy="2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76" name="Rectangle 635"/>
            <p:cNvSpPr>
              <a:spLocks noChangeArrowheads="1"/>
            </p:cNvSpPr>
            <p:nvPr/>
          </p:nvSpPr>
          <p:spPr bwMode="auto">
            <a:xfrm>
              <a:off x="349" y="1850"/>
              <a:ext cx="150" cy="1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77" name="Rectangle 636"/>
            <p:cNvSpPr>
              <a:spLocks noChangeArrowheads="1"/>
            </p:cNvSpPr>
            <p:nvPr/>
          </p:nvSpPr>
          <p:spPr bwMode="auto">
            <a:xfrm>
              <a:off x="720" y="1760"/>
              <a:ext cx="150" cy="125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78" name="Rectangle 637"/>
            <p:cNvSpPr>
              <a:spLocks noChangeArrowheads="1"/>
            </p:cNvSpPr>
            <p:nvPr/>
          </p:nvSpPr>
          <p:spPr bwMode="auto">
            <a:xfrm>
              <a:off x="1092" y="2966"/>
              <a:ext cx="150" cy="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79" name="Rectangle 638"/>
            <p:cNvSpPr>
              <a:spLocks noChangeArrowheads="1"/>
            </p:cNvSpPr>
            <p:nvPr/>
          </p:nvSpPr>
          <p:spPr bwMode="auto">
            <a:xfrm>
              <a:off x="1463" y="1886"/>
              <a:ext cx="150" cy="1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0" name="Rectangle 639"/>
            <p:cNvSpPr>
              <a:spLocks noChangeArrowheads="1"/>
            </p:cNvSpPr>
            <p:nvPr/>
          </p:nvSpPr>
          <p:spPr bwMode="auto">
            <a:xfrm>
              <a:off x="1835" y="1652"/>
              <a:ext cx="156" cy="1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1" name="Rectangle 640"/>
            <p:cNvSpPr>
              <a:spLocks noChangeArrowheads="1"/>
            </p:cNvSpPr>
            <p:nvPr/>
          </p:nvSpPr>
          <p:spPr bwMode="auto">
            <a:xfrm>
              <a:off x="2212" y="1748"/>
              <a:ext cx="150" cy="12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2" name="Rectangle 641"/>
            <p:cNvSpPr>
              <a:spLocks noChangeArrowheads="1"/>
            </p:cNvSpPr>
            <p:nvPr/>
          </p:nvSpPr>
          <p:spPr bwMode="auto">
            <a:xfrm>
              <a:off x="2584" y="2822"/>
              <a:ext cx="149" cy="1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3" name="Rectangle 642"/>
            <p:cNvSpPr>
              <a:spLocks noChangeArrowheads="1"/>
            </p:cNvSpPr>
            <p:nvPr/>
          </p:nvSpPr>
          <p:spPr bwMode="auto">
            <a:xfrm>
              <a:off x="2955" y="2360"/>
              <a:ext cx="150" cy="65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4" name="Rectangle 643"/>
            <p:cNvSpPr>
              <a:spLocks noChangeArrowheads="1"/>
            </p:cNvSpPr>
            <p:nvPr/>
          </p:nvSpPr>
          <p:spPr bwMode="auto">
            <a:xfrm>
              <a:off x="3326" y="2444"/>
              <a:ext cx="150" cy="5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5" name="Line 644"/>
            <p:cNvSpPr>
              <a:spLocks noChangeShapeType="1"/>
            </p:cNvSpPr>
            <p:nvPr/>
          </p:nvSpPr>
          <p:spPr bwMode="auto">
            <a:xfrm flipV="1">
              <a:off x="421" y="1676"/>
              <a:ext cx="0" cy="1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6" name="Line 645"/>
            <p:cNvSpPr>
              <a:spLocks noChangeShapeType="1"/>
            </p:cNvSpPr>
            <p:nvPr/>
          </p:nvSpPr>
          <p:spPr bwMode="auto">
            <a:xfrm>
              <a:off x="403" y="167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7" name="Line 646"/>
            <p:cNvSpPr>
              <a:spLocks noChangeShapeType="1"/>
            </p:cNvSpPr>
            <p:nvPr/>
          </p:nvSpPr>
          <p:spPr bwMode="auto">
            <a:xfrm flipV="1">
              <a:off x="792" y="1628"/>
              <a:ext cx="0" cy="13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8" name="Line 647"/>
            <p:cNvSpPr>
              <a:spLocks noChangeShapeType="1"/>
            </p:cNvSpPr>
            <p:nvPr/>
          </p:nvSpPr>
          <p:spPr bwMode="auto">
            <a:xfrm>
              <a:off x="774" y="1628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89" name="Line 648"/>
            <p:cNvSpPr>
              <a:spLocks noChangeShapeType="1"/>
            </p:cNvSpPr>
            <p:nvPr/>
          </p:nvSpPr>
          <p:spPr bwMode="auto">
            <a:xfrm flipV="1">
              <a:off x="1164" y="2960"/>
              <a:ext cx="0" cy="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0" name="Line 649"/>
            <p:cNvSpPr>
              <a:spLocks noChangeShapeType="1"/>
            </p:cNvSpPr>
            <p:nvPr/>
          </p:nvSpPr>
          <p:spPr bwMode="auto">
            <a:xfrm>
              <a:off x="1146" y="296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1" name="Line 650"/>
            <p:cNvSpPr>
              <a:spLocks noChangeShapeType="1"/>
            </p:cNvSpPr>
            <p:nvPr/>
          </p:nvSpPr>
          <p:spPr bwMode="auto">
            <a:xfrm flipV="1">
              <a:off x="1535" y="1412"/>
              <a:ext cx="0" cy="4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2" name="Line 651"/>
            <p:cNvSpPr>
              <a:spLocks noChangeShapeType="1"/>
            </p:cNvSpPr>
            <p:nvPr/>
          </p:nvSpPr>
          <p:spPr bwMode="auto">
            <a:xfrm>
              <a:off x="1517" y="1412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3" name="Line 652"/>
            <p:cNvSpPr>
              <a:spLocks noChangeShapeType="1"/>
            </p:cNvSpPr>
            <p:nvPr/>
          </p:nvSpPr>
          <p:spPr bwMode="auto">
            <a:xfrm flipV="1">
              <a:off x="1913" y="1550"/>
              <a:ext cx="0" cy="10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4" name="Line 653"/>
            <p:cNvSpPr>
              <a:spLocks noChangeShapeType="1"/>
            </p:cNvSpPr>
            <p:nvPr/>
          </p:nvSpPr>
          <p:spPr bwMode="auto">
            <a:xfrm>
              <a:off x="1895" y="155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5" name="Line 654"/>
            <p:cNvSpPr>
              <a:spLocks noChangeShapeType="1"/>
            </p:cNvSpPr>
            <p:nvPr/>
          </p:nvSpPr>
          <p:spPr bwMode="auto">
            <a:xfrm flipV="1">
              <a:off x="2284" y="1526"/>
              <a:ext cx="0" cy="22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6" name="Line 655"/>
            <p:cNvSpPr>
              <a:spLocks noChangeShapeType="1"/>
            </p:cNvSpPr>
            <p:nvPr/>
          </p:nvSpPr>
          <p:spPr bwMode="auto">
            <a:xfrm>
              <a:off x="2266" y="152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7" name="Line 656"/>
            <p:cNvSpPr>
              <a:spLocks noChangeShapeType="1"/>
            </p:cNvSpPr>
            <p:nvPr/>
          </p:nvSpPr>
          <p:spPr bwMode="auto">
            <a:xfrm flipV="1">
              <a:off x="2655" y="2810"/>
              <a:ext cx="0" cy="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8" name="Line 657"/>
            <p:cNvSpPr>
              <a:spLocks noChangeShapeType="1"/>
            </p:cNvSpPr>
            <p:nvPr/>
          </p:nvSpPr>
          <p:spPr bwMode="auto">
            <a:xfrm>
              <a:off x="2638" y="2810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699" name="Line 658"/>
            <p:cNvSpPr>
              <a:spLocks noChangeShapeType="1"/>
            </p:cNvSpPr>
            <p:nvPr/>
          </p:nvSpPr>
          <p:spPr bwMode="auto">
            <a:xfrm flipV="1">
              <a:off x="3027" y="2180"/>
              <a:ext cx="0" cy="18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0" name="Line 659"/>
            <p:cNvSpPr>
              <a:spLocks noChangeShapeType="1"/>
            </p:cNvSpPr>
            <p:nvPr/>
          </p:nvSpPr>
          <p:spPr bwMode="auto">
            <a:xfrm>
              <a:off x="3009" y="218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1" name="Line 660"/>
            <p:cNvSpPr>
              <a:spLocks noChangeShapeType="1"/>
            </p:cNvSpPr>
            <p:nvPr/>
          </p:nvSpPr>
          <p:spPr bwMode="auto">
            <a:xfrm flipV="1">
              <a:off x="3398" y="2336"/>
              <a:ext cx="0" cy="10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2" name="Line 661"/>
            <p:cNvSpPr>
              <a:spLocks noChangeShapeType="1"/>
            </p:cNvSpPr>
            <p:nvPr/>
          </p:nvSpPr>
          <p:spPr bwMode="auto">
            <a:xfrm>
              <a:off x="3380" y="233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3" name="Line 662"/>
            <p:cNvSpPr>
              <a:spLocks noChangeShapeType="1"/>
            </p:cNvSpPr>
            <p:nvPr/>
          </p:nvSpPr>
          <p:spPr bwMode="auto">
            <a:xfrm>
              <a:off x="421" y="1850"/>
              <a:ext cx="0" cy="1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4" name="Line 663"/>
            <p:cNvSpPr>
              <a:spLocks noChangeShapeType="1"/>
            </p:cNvSpPr>
            <p:nvPr/>
          </p:nvSpPr>
          <p:spPr bwMode="auto">
            <a:xfrm>
              <a:off x="403" y="2024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5" name="Line 664"/>
            <p:cNvSpPr>
              <a:spLocks noChangeShapeType="1"/>
            </p:cNvSpPr>
            <p:nvPr/>
          </p:nvSpPr>
          <p:spPr bwMode="auto">
            <a:xfrm>
              <a:off x="792" y="1760"/>
              <a:ext cx="0" cy="13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6" name="Line 665"/>
            <p:cNvSpPr>
              <a:spLocks noChangeShapeType="1"/>
            </p:cNvSpPr>
            <p:nvPr/>
          </p:nvSpPr>
          <p:spPr bwMode="auto">
            <a:xfrm>
              <a:off x="774" y="1892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7" name="Line 666"/>
            <p:cNvSpPr>
              <a:spLocks noChangeShapeType="1"/>
            </p:cNvSpPr>
            <p:nvPr/>
          </p:nvSpPr>
          <p:spPr bwMode="auto">
            <a:xfrm>
              <a:off x="1164" y="2966"/>
              <a:ext cx="0" cy="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8" name="Line 667"/>
            <p:cNvSpPr>
              <a:spLocks noChangeShapeType="1"/>
            </p:cNvSpPr>
            <p:nvPr/>
          </p:nvSpPr>
          <p:spPr bwMode="auto">
            <a:xfrm>
              <a:off x="1146" y="2972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09" name="Line 668"/>
            <p:cNvSpPr>
              <a:spLocks noChangeShapeType="1"/>
            </p:cNvSpPr>
            <p:nvPr/>
          </p:nvSpPr>
          <p:spPr bwMode="auto">
            <a:xfrm>
              <a:off x="1535" y="1886"/>
              <a:ext cx="0" cy="4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0" name="Line 669"/>
            <p:cNvSpPr>
              <a:spLocks noChangeShapeType="1"/>
            </p:cNvSpPr>
            <p:nvPr/>
          </p:nvSpPr>
          <p:spPr bwMode="auto">
            <a:xfrm>
              <a:off x="1517" y="236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1" name="Line 670"/>
            <p:cNvSpPr>
              <a:spLocks noChangeShapeType="1"/>
            </p:cNvSpPr>
            <p:nvPr/>
          </p:nvSpPr>
          <p:spPr bwMode="auto">
            <a:xfrm>
              <a:off x="1913" y="1652"/>
              <a:ext cx="0" cy="9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2" name="Line 671"/>
            <p:cNvSpPr>
              <a:spLocks noChangeShapeType="1"/>
            </p:cNvSpPr>
            <p:nvPr/>
          </p:nvSpPr>
          <p:spPr bwMode="auto">
            <a:xfrm>
              <a:off x="1895" y="1748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3" name="Line 672"/>
            <p:cNvSpPr>
              <a:spLocks noChangeShapeType="1"/>
            </p:cNvSpPr>
            <p:nvPr/>
          </p:nvSpPr>
          <p:spPr bwMode="auto">
            <a:xfrm>
              <a:off x="2284" y="1748"/>
              <a:ext cx="0" cy="22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4" name="Line 673"/>
            <p:cNvSpPr>
              <a:spLocks noChangeShapeType="1"/>
            </p:cNvSpPr>
            <p:nvPr/>
          </p:nvSpPr>
          <p:spPr bwMode="auto">
            <a:xfrm>
              <a:off x="2266" y="197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5" name="Line 674"/>
            <p:cNvSpPr>
              <a:spLocks noChangeShapeType="1"/>
            </p:cNvSpPr>
            <p:nvPr/>
          </p:nvSpPr>
          <p:spPr bwMode="auto">
            <a:xfrm>
              <a:off x="2655" y="2822"/>
              <a:ext cx="0" cy="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6" name="Line 675"/>
            <p:cNvSpPr>
              <a:spLocks noChangeShapeType="1"/>
            </p:cNvSpPr>
            <p:nvPr/>
          </p:nvSpPr>
          <p:spPr bwMode="auto">
            <a:xfrm>
              <a:off x="2638" y="2834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7" name="Line 676"/>
            <p:cNvSpPr>
              <a:spLocks noChangeShapeType="1"/>
            </p:cNvSpPr>
            <p:nvPr/>
          </p:nvSpPr>
          <p:spPr bwMode="auto">
            <a:xfrm>
              <a:off x="3027" y="2360"/>
              <a:ext cx="0" cy="18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8" name="Line 677"/>
            <p:cNvSpPr>
              <a:spLocks noChangeShapeType="1"/>
            </p:cNvSpPr>
            <p:nvPr/>
          </p:nvSpPr>
          <p:spPr bwMode="auto">
            <a:xfrm>
              <a:off x="3009" y="254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19" name="Line 678"/>
            <p:cNvSpPr>
              <a:spLocks noChangeShapeType="1"/>
            </p:cNvSpPr>
            <p:nvPr/>
          </p:nvSpPr>
          <p:spPr bwMode="auto">
            <a:xfrm>
              <a:off x="3398" y="2444"/>
              <a:ext cx="0" cy="11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0" name="Line 679"/>
            <p:cNvSpPr>
              <a:spLocks noChangeShapeType="1"/>
            </p:cNvSpPr>
            <p:nvPr/>
          </p:nvSpPr>
          <p:spPr bwMode="auto">
            <a:xfrm>
              <a:off x="3380" y="2558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1" name="Line 680"/>
            <p:cNvSpPr>
              <a:spLocks noChangeShapeType="1"/>
            </p:cNvSpPr>
            <p:nvPr/>
          </p:nvSpPr>
          <p:spPr bwMode="auto">
            <a:xfrm>
              <a:off x="241" y="1232"/>
              <a:ext cx="0" cy="1782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2" name="Line 681"/>
            <p:cNvSpPr>
              <a:spLocks noChangeShapeType="1"/>
            </p:cNvSpPr>
            <p:nvPr/>
          </p:nvSpPr>
          <p:spPr bwMode="auto">
            <a:xfrm>
              <a:off x="217" y="3014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3" name="Line 682"/>
            <p:cNvSpPr>
              <a:spLocks noChangeShapeType="1"/>
            </p:cNvSpPr>
            <p:nvPr/>
          </p:nvSpPr>
          <p:spPr bwMode="auto">
            <a:xfrm>
              <a:off x="217" y="2792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4" name="Line 683"/>
            <p:cNvSpPr>
              <a:spLocks noChangeShapeType="1"/>
            </p:cNvSpPr>
            <p:nvPr/>
          </p:nvSpPr>
          <p:spPr bwMode="auto">
            <a:xfrm>
              <a:off x="217" y="2570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5" name="Line 684"/>
            <p:cNvSpPr>
              <a:spLocks noChangeShapeType="1"/>
            </p:cNvSpPr>
            <p:nvPr/>
          </p:nvSpPr>
          <p:spPr bwMode="auto">
            <a:xfrm>
              <a:off x="217" y="2348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6" name="Line 685"/>
            <p:cNvSpPr>
              <a:spLocks noChangeShapeType="1"/>
            </p:cNvSpPr>
            <p:nvPr/>
          </p:nvSpPr>
          <p:spPr bwMode="auto">
            <a:xfrm>
              <a:off x="217" y="2126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7" name="Line 686"/>
            <p:cNvSpPr>
              <a:spLocks noChangeShapeType="1"/>
            </p:cNvSpPr>
            <p:nvPr/>
          </p:nvSpPr>
          <p:spPr bwMode="auto">
            <a:xfrm>
              <a:off x="217" y="1898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8" name="Line 687"/>
            <p:cNvSpPr>
              <a:spLocks noChangeShapeType="1"/>
            </p:cNvSpPr>
            <p:nvPr/>
          </p:nvSpPr>
          <p:spPr bwMode="auto">
            <a:xfrm>
              <a:off x="217" y="1676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29" name="Line 688"/>
            <p:cNvSpPr>
              <a:spLocks noChangeShapeType="1"/>
            </p:cNvSpPr>
            <p:nvPr/>
          </p:nvSpPr>
          <p:spPr bwMode="auto">
            <a:xfrm>
              <a:off x="217" y="1454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30" name="Line 689"/>
            <p:cNvSpPr>
              <a:spLocks noChangeShapeType="1"/>
            </p:cNvSpPr>
            <p:nvPr/>
          </p:nvSpPr>
          <p:spPr bwMode="auto">
            <a:xfrm>
              <a:off x="217" y="1232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31" name="Line 690"/>
            <p:cNvSpPr>
              <a:spLocks noChangeShapeType="1"/>
            </p:cNvSpPr>
            <p:nvPr/>
          </p:nvSpPr>
          <p:spPr bwMode="auto">
            <a:xfrm>
              <a:off x="241" y="3014"/>
              <a:ext cx="334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32" name="Line 691"/>
            <p:cNvSpPr>
              <a:spLocks noChangeShapeType="1"/>
            </p:cNvSpPr>
            <p:nvPr/>
          </p:nvSpPr>
          <p:spPr bwMode="auto">
            <a:xfrm flipV="1">
              <a:off x="241" y="3014"/>
              <a:ext cx="0" cy="24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33" name="Rectangle 692"/>
            <p:cNvSpPr>
              <a:spLocks noChangeArrowheads="1"/>
            </p:cNvSpPr>
            <p:nvPr/>
          </p:nvSpPr>
          <p:spPr bwMode="auto">
            <a:xfrm>
              <a:off x="140" y="2972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4" name="Rectangle 693"/>
            <p:cNvSpPr>
              <a:spLocks noChangeArrowheads="1"/>
            </p:cNvSpPr>
            <p:nvPr/>
          </p:nvSpPr>
          <p:spPr bwMode="auto">
            <a:xfrm>
              <a:off x="74" y="2751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0,1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5" name="Rectangle 694"/>
            <p:cNvSpPr>
              <a:spLocks noChangeArrowheads="1"/>
            </p:cNvSpPr>
            <p:nvPr/>
          </p:nvSpPr>
          <p:spPr bwMode="auto">
            <a:xfrm>
              <a:off x="74" y="2529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0,2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6" name="Rectangle 695"/>
            <p:cNvSpPr>
              <a:spLocks noChangeArrowheads="1"/>
            </p:cNvSpPr>
            <p:nvPr/>
          </p:nvSpPr>
          <p:spPr bwMode="auto">
            <a:xfrm>
              <a:off x="74" y="2306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0,3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7" name="Rectangle 696"/>
            <p:cNvSpPr>
              <a:spLocks noChangeArrowheads="1"/>
            </p:cNvSpPr>
            <p:nvPr/>
          </p:nvSpPr>
          <p:spPr bwMode="auto">
            <a:xfrm>
              <a:off x="74" y="2084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0,4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8" name="Rectangle 697"/>
            <p:cNvSpPr>
              <a:spLocks noChangeArrowheads="1"/>
            </p:cNvSpPr>
            <p:nvPr/>
          </p:nvSpPr>
          <p:spPr bwMode="auto">
            <a:xfrm>
              <a:off x="74" y="1857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0,5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9" name="Rectangle 698"/>
            <p:cNvSpPr>
              <a:spLocks noChangeArrowheads="1"/>
            </p:cNvSpPr>
            <p:nvPr/>
          </p:nvSpPr>
          <p:spPr bwMode="auto">
            <a:xfrm>
              <a:off x="74" y="1634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0,6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0" name="Rectangle 699"/>
            <p:cNvSpPr>
              <a:spLocks noChangeArrowheads="1"/>
            </p:cNvSpPr>
            <p:nvPr/>
          </p:nvSpPr>
          <p:spPr bwMode="auto">
            <a:xfrm>
              <a:off x="74" y="1412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0,7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1" name="Rectangle 700"/>
            <p:cNvSpPr>
              <a:spLocks noChangeArrowheads="1"/>
            </p:cNvSpPr>
            <p:nvPr/>
          </p:nvSpPr>
          <p:spPr bwMode="auto">
            <a:xfrm>
              <a:off x="74" y="1190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0,8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2" name="Rectangle 701"/>
            <p:cNvSpPr>
              <a:spLocks noChangeArrowheads="1"/>
            </p:cNvSpPr>
            <p:nvPr/>
          </p:nvSpPr>
          <p:spPr bwMode="auto">
            <a:xfrm>
              <a:off x="724" y="3039"/>
              <a:ext cx="15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Cuit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3" name="Rectangle 702"/>
            <p:cNvSpPr>
              <a:spLocks noChangeArrowheads="1"/>
            </p:cNvSpPr>
            <p:nvPr/>
          </p:nvSpPr>
          <p:spPr bwMode="auto">
            <a:xfrm>
              <a:off x="359" y="3033"/>
              <a:ext cx="13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Cru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4" name="Rectangle 703"/>
            <p:cNvSpPr>
              <a:spLocks noChangeArrowheads="1"/>
            </p:cNvSpPr>
            <p:nvPr/>
          </p:nvSpPr>
          <p:spPr bwMode="auto">
            <a:xfrm>
              <a:off x="1096" y="3033"/>
              <a:ext cx="15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Jus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5" name="Rectangle 704"/>
            <p:cNvSpPr>
              <a:spLocks noChangeArrowheads="1"/>
            </p:cNvSpPr>
            <p:nvPr/>
          </p:nvSpPr>
          <p:spPr bwMode="auto">
            <a:xfrm>
              <a:off x="1025" y="3129"/>
              <a:ext cx="30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Cuisson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6" name="Rectangle 705"/>
            <p:cNvSpPr>
              <a:spLocks noChangeArrowheads="1"/>
            </p:cNvSpPr>
            <p:nvPr/>
          </p:nvSpPr>
          <p:spPr bwMode="auto">
            <a:xfrm>
              <a:off x="1458" y="3033"/>
              <a:ext cx="17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Cuit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7" name="Rectangle 706"/>
            <p:cNvSpPr>
              <a:spLocks noChangeArrowheads="1"/>
            </p:cNvSpPr>
            <p:nvPr/>
          </p:nvSpPr>
          <p:spPr bwMode="auto">
            <a:xfrm>
              <a:off x="1419" y="3129"/>
              <a:ext cx="26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vapeur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8" name="Freeform 707"/>
            <p:cNvSpPr>
              <a:spLocks/>
            </p:cNvSpPr>
            <p:nvPr/>
          </p:nvSpPr>
          <p:spPr bwMode="auto">
            <a:xfrm>
              <a:off x="325" y="3213"/>
              <a:ext cx="1383" cy="44"/>
            </a:xfrm>
            <a:custGeom>
              <a:avLst/>
              <a:gdLst>
                <a:gd name="T0" fmla="*/ 0 w 11542"/>
                <a:gd name="T1" fmla="*/ 0 h 367"/>
                <a:gd name="T2" fmla="*/ 962 w 11542"/>
                <a:gd name="T3" fmla="*/ 367 h 367"/>
                <a:gd name="T4" fmla="*/ 10580 w 11542"/>
                <a:gd name="T5" fmla="*/ 367 h 367"/>
                <a:gd name="T6" fmla="*/ 11542 w 11542"/>
                <a:gd name="T7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42" h="367">
                  <a:moveTo>
                    <a:pt x="0" y="0"/>
                  </a:moveTo>
                  <a:cubicBezTo>
                    <a:pt x="0" y="203"/>
                    <a:pt x="431" y="367"/>
                    <a:pt x="962" y="367"/>
                  </a:cubicBezTo>
                  <a:lnTo>
                    <a:pt x="10580" y="367"/>
                  </a:lnTo>
                  <a:cubicBezTo>
                    <a:pt x="11111" y="367"/>
                    <a:pt x="11542" y="203"/>
                    <a:pt x="11542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49" name="Rectangle 708"/>
            <p:cNvSpPr>
              <a:spLocks noChangeArrowheads="1"/>
            </p:cNvSpPr>
            <p:nvPr/>
          </p:nvSpPr>
          <p:spPr bwMode="auto">
            <a:xfrm>
              <a:off x="896" y="3337"/>
              <a:ext cx="18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Frais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0" name="Rectangle 709"/>
            <p:cNvSpPr>
              <a:spLocks noChangeArrowheads="1"/>
            </p:cNvSpPr>
            <p:nvPr/>
          </p:nvSpPr>
          <p:spPr bwMode="auto">
            <a:xfrm>
              <a:off x="2207" y="3036"/>
              <a:ext cx="15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Cuit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1" name="Rectangle 710"/>
            <p:cNvSpPr>
              <a:spLocks noChangeArrowheads="1"/>
            </p:cNvSpPr>
            <p:nvPr/>
          </p:nvSpPr>
          <p:spPr bwMode="auto">
            <a:xfrm>
              <a:off x="1843" y="3030"/>
              <a:ext cx="13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Cru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2" name="Rectangle 711"/>
            <p:cNvSpPr>
              <a:spLocks noChangeArrowheads="1"/>
            </p:cNvSpPr>
            <p:nvPr/>
          </p:nvSpPr>
          <p:spPr bwMode="auto">
            <a:xfrm>
              <a:off x="2579" y="3030"/>
              <a:ext cx="15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Jus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3" name="Rectangle 712"/>
            <p:cNvSpPr>
              <a:spLocks noChangeArrowheads="1"/>
            </p:cNvSpPr>
            <p:nvPr/>
          </p:nvSpPr>
          <p:spPr bwMode="auto">
            <a:xfrm>
              <a:off x="2508" y="3126"/>
              <a:ext cx="30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Cuisson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4" name="Freeform 713"/>
            <p:cNvSpPr>
              <a:spLocks/>
            </p:cNvSpPr>
            <p:nvPr/>
          </p:nvSpPr>
          <p:spPr bwMode="auto">
            <a:xfrm>
              <a:off x="1809" y="3193"/>
              <a:ext cx="1031" cy="61"/>
            </a:xfrm>
            <a:custGeom>
              <a:avLst/>
              <a:gdLst>
                <a:gd name="T0" fmla="*/ 0 w 8608"/>
                <a:gd name="T1" fmla="*/ 0 h 508"/>
                <a:gd name="T2" fmla="*/ 717 w 8608"/>
                <a:gd name="T3" fmla="*/ 508 h 508"/>
                <a:gd name="T4" fmla="*/ 7891 w 8608"/>
                <a:gd name="T5" fmla="*/ 508 h 508"/>
                <a:gd name="T6" fmla="*/ 8608 w 8608"/>
                <a:gd name="T7" fmla="*/ 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08" h="508">
                  <a:moveTo>
                    <a:pt x="0" y="0"/>
                  </a:moveTo>
                  <a:cubicBezTo>
                    <a:pt x="0" y="281"/>
                    <a:pt x="321" y="508"/>
                    <a:pt x="717" y="508"/>
                  </a:cubicBezTo>
                  <a:lnTo>
                    <a:pt x="7891" y="508"/>
                  </a:lnTo>
                  <a:cubicBezTo>
                    <a:pt x="8287" y="508"/>
                    <a:pt x="8608" y="281"/>
                    <a:pt x="8608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55" name="Rectangle 714"/>
            <p:cNvSpPr>
              <a:spLocks noChangeArrowheads="1"/>
            </p:cNvSpPr>
            <p:nvPr/>
          </p:nvSpPr>
          <p:spPr bwMode="auto">
            <a:xfrm>
              <a:off x="2199" y="3334"/>
              <a:ext cx="2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Surgel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6" name="Rectangle 715"/>
            <p:cNvSpPr>
              <a:spLocks noChangeArrowheads="1"/>
            </p:cNvSpPr>
            <p:nvPr/>
          </p:nvSpPr>
          <p:spPr bwMode="auto">
            <a:xfrm>
              <a:off x="2428" y="3334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é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7" name="Rectangle 716"/>
            <p:cNvSpPr>
              <a:spLocks noChangeArrowheads="1"/>
            </p:cNvSpPr>
            <p:nvPr/>
          </p:nvSpPr>
          <p:spPr bwMode="auto">
            <a:xfrm>
              <a:off x="2472" y="3334"/>
              <a:ext cx="4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8" name="Rectangle 717"/>
            <p:cNvSpPr>
              <a:spLocks noChangeArrowheads="1"/>
            </p:cNvSpPr>
            <p:nvPr/>
          </p:nvSpPr>
          <p:spPr bwMode="auto">
            <a:xfrm>
              <a:off x="2896" y="3035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9" name="Rectangle 718"/>
            <p:cNvSpPr>
              <a:spLocks noChangeArrowheads="1"/>
            </p:cNvSpPr>
            <p:nvPr/>
          </p:nvSpPr>
          <p:spPr bwMode="auto">
            <a:xfrm>
              <a:off x="2940" y="3035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é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0" name="Rectangle 719"/>
            <p:cNvSpPr>
              <a:spLocks noChangeArrowheads="1"/>
            </p:cNvSpPr>
            <p:nvPr/>
          </p:nvSpPr>
          <p:spPr bwMode="auto">
            <a:xfrm>
              <a:off x="2984" y="3035"/>
              <a:ext cx="213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gume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1" name="Rectangle 720"/>
            <p:cNvSpPr>
              <a:spLocks noChangeArrowheads="1"/>
            </p:cNvSpPr>
            <p:nvPr/>
          </p:nvSpPr>
          <p:spPr bwMode="auto">
            <a:xfrm>
              <a:off x="3351" y="3035"/>
              <a:ext cx="15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Jus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2" name="Freeform 721"/>
            <p:cNvSpPr>
              <a:spLocks/>
            </p:cNvSpPr>
            <p:nvPr/>
          </p:nvSpPr>
          <p:spPr bwMode="auto">
            <a:xfrm>
              <a:off x="2885" y="3193"/>
              <a:ext cx="658" cy="44"/>
            </a:xfrm>
            <a:custGeom>
              <a:avLst/>
              <a:gdLst>
                <a:gd name="T0" fmla="*/ 0 w 5492"/>
                <a:gd name="T1" fmla="*/ 0 h 366"/>
                <a:gd name="T2" fmla="*/ 458 w 5492"/>
                <a:gd name="T3" fmla="*/ 366 h 366"/>
                <a:gd name="T4" fmla="*/ 5034 w 5492"/>
                <a:gd name="T5" fmla="*/ 366 h 366"/>
                <a:gd name="T6" fmla="*/ 5492 w 5492"/>
                <a:gd name="T7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92" h="366">
                  <a:moveTo>
                    <a:pt x="0" y="0"/>
                  </a:moveTo>
                  <a:cubicBezTo>
                    <a:pt x="0" y="202"/>
                    <a:pt x="205" y="366"/>
                    <a:pt x="458" y="366"/>
                  </a:cubicBezTo>
                  <a:lnTo>
                    <a:pt x="5034" y="366"/>
                  </a:lnTo>
                  <a:cubicBezTo>
                    <a:pt x="5287" y="366"/>
                    <a:pt x="5492" y="202"/>
                    <a:pt x="5492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63" name="Rectangle 722"/>
            <p:cNvSpPr>
              <a:spLocks noChangeArrowheads="1"/>
            </p:cNvSpPr>
            <p:nvPr/>
          </p:nvSpPr>
          <p:spPr bwMode="auto">
            <a:xfrm>
              <a:off x="3056" y="3320"/>
              <a:ext cx="36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Conserve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5" name="Rectangle 724"/>
            <p:cNvSpPr>
              <a:spLocks noChangeArrowheads="1"/>
            </p:cNvSpPr>
            <p:nvPr/>
          </p:nvSpPr>
          <p:spPr bwMode="auto">
            <a:xfrm>
              <a:off x="277" y="1101"/>
              <a:ext cx="2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0" name="Rectangle 729"/>
            <p:cNvSpPr>
              <a:spLocks noChangeArrowheads="1"/>
            </p:cNvSpPr>
            <p:nvPr/>
          </p:nvSpPr>
          <p:spPr bwMode="auto">
            <a:xfrm>
              <a:off x="349" y="1850"/>
              <a:ext cx="150" cy="116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1" name="Rectangle 730"/>
            <p:cNvSpPr>
              <a:spLocks noChangeArrowheads="1"/>
            </p:cNvSpPr>
            <p:nvPr/>
          </p:nvSpPr>
          <p:spPr bwMode="auto">
            <a:xfrm>
              <a:off x="720" y="1760"/>
              <a:ext cx="150" cy="12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2" name="Rectangle 731"/>
            <p:cNvSpPr>
              <a:spLocks noChangeArrowheads="1"/>
            </p:cNvSpPr>
            <p:nvPr/>
          </p:nvSpPr>
          <p:spPr bwMode="auto">
            <a:xfrm>
              <a:off x="1092" y="2966"/>
              <a:ext cx="150" cy="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3" name="Rectangle 732"/>
            <p:cNvSpPr>
              <a:spLocks noChangeArrowheads="1"/>
            </p:cNvSpPr>
            <p:nvPr/>
          </p:nvSpPr>
          <p:spPr bwMode="auto">
            <a:xfrm>
              <a:off x="1463" y="1886"/>
              <a:ext cx="150" cy="11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4" name="Rectangle 733"/>
            <p:cNvSpPr>
              <a:spLocks noChangeArrowheads="1"/>
            </p:cNvSpPr>
            <p:nvPr/>
          </p:nvSpPr>
          <p:spPr bwMode="auto">
            <a:xfrm>
              <a:off x="1835" y="1652"/>
              <a:ext cx="156" cy="136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5" name="Rectangle 734"/>
            <p:cNvSpPr>
              <a:spLocks noChangeArrowheads="1"/>
            </p:cNvSpPr>
            <p:nvPr/>
          </p:nvSpPr>
          <p:spPr bwMode="auto">
            <a:xfrm>
              <a:off x="2212" y="1748"/>
              <a:ext cx="150" cy="126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6" name="Rectangle 735"/>
            <p:cNvSpPr>
              <a:spLocks noChangeArrowheads="1"/>
            </p:cNvSpPr>
            <p:nvPr/>
          </p:nvSpPr>
          <p:spPr bwMode="auto">
            <a:xfrm>
              <a:off x="2584" y="2822"/>
              <a:ext cx="149" cy="19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7" name="Rectangle 736"/>
            <p:cNvSpPr>
              <a:spLocks noChangeArrowheads="1"/>
            </p:cNvSpPr>
            <p:nvPr/>
          </p:nvSpPr>
          <p:spPr bwMode="auto">
            <a:xfrm>
              <a:off x="2955" y="2360"/>
              <a:ext cx="150" cy="65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8" name="Rectangle 737"/>
            <p:cNvSpPr>
              <a:spLocks noChangeArrowheads="1"/>
            </p:cNvSpPr>
            <p:nvPr/>
          </p:nvSpPr>
          <p:spPr bwMode="auto">
            <a:xfrm>
              <a:off x="3326" y="2444"/>
              <a:ext cx="150" cy="57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79" name="Line 738"/>
            <p:cNvSpPr>
              <a:spLocks noChangeShapeType="1"/>
            </p:cNvSpPr>
            <p:nvPr/>
          </p:nvSpPr>
          <p:spPr bwMode="auto">
            <a:xfrm flipV="1">
              <a:off x="421" y="1676"/>
              <a:ext cx="0" cy="1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0" name="Line 739"/>
            <p:cNvSpPr>
              <a:spLocks noChangeShapeType="1"/>
            </p:cNvSpPr>
            <p:nvPr/>
          </p:nvSpPr>
          <p:spPr bwMode="auto">
            <a:xfrm>
              <a:off x="403" y="167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1" name="Line 740"/>
            <p:cNvSpPr>
              <a:spLocks noChangeShapeType="1"/>
            </p:cNvSpPr>
            <p:nvPr/>
          </p:nvSpPr>
          <p:spPr bwMode="auto">
            <a:xfrm flipV="1">
              <a:off x="792" y="1628"/>
              <a:ext cx="0" cy="13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2" name="Line 741"/>
            <p:cNvSpPr>
              <a:spLocks noChangeShapeType="1"/>
            </p:cNvSpPr>
            <p:nvPr/>
          </p:nvSpPr>
          <p:spPr bwMode="auto">
            <a:xfrm>
              <a:off x="774" y="1628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3" name="Line 742"/>
            <p:cNvSpPr>
              <a:spLocks noChangeShapeType="1"/>
            </p:cNvSpPr>
            <p:nvPr/>
          </p:nvSpPr>
          <p:spPr bwMode="auto">
            <a:xfrm flipV="1">
              <a:off x="1164" y="2960"/>
              <a:ext cx="0" cy="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4" name="Line 743"/>
            <p:cNvSpPr>
              <a:spLocks noChangeShapeType="1"/>
            </p:cNvSpPr>
            <p:nvPr/>
          </p:nvSpPr>
          <p:spPr bwMode="auto">
            <a:xfrm>
              <a:off x="1146" y="296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5" name="Line 744"/>
            <p:cNvSpPr>
              <a:spLocks noChangeShapeType="1"/>
            </p:cNvSpPr>
            <p:nvPr/>
          </p:nvSpPr>
          <p:spPr bwMode="auto">
            <a:xfrm flipV="1">
              <a:off x="1535" y="1412"/>
              <a:ext cx="0" cy="4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6" name="Line 745"/>
            <p:cNvSpPr>
              <a:spLocks noChangeShapeType="1"/>
            </p:cNvSpPr>
            <p:nvPr/>
          </p:nvSpPr>
          <p:spPr bwMode="auto">
            <a:xfrm>
              <a:off x="1517" y="1412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7" name="Line 746"/>
            <p:cNvSpPr>
              <a:spLocks noChangeShapeType="1"/>
            </p:cNvSpPr>
            <p:nvPr/>
          </p:nvSpPr>
          <p:spPr bwMode="auto">
            <a:xfrm flipV="1">
              <a:off x="1913" y="1550"/>
              <a:ext cx="0" cy="10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8" name="Line 747"/>
            <p:cNvSpPr>
              <a:spLocks noChangeShapeType="1"/>
            </p:cNvSpPr>
            <p:nvPr/>
          </p:nvSpPr>
          <p:spPr bwMode="auto">
            <a:xfrm>
              <a:off x="1895" y="155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89" name="Line 748"/>
            <p:cNvSpPr>
              <a:spLocks noChangeShapeType="1"/>
            </p:cNvSpPr>
            <p:nvPr/>
          </p:nvSpPr>
          <p:spPr bwMode="auto">
            <a:xfrm flipV="1">
              <a:off x="2284" y="1526"/>
              <a:ext cx="0" cy="22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0" name="Line 749"/>
            <p:cNvSpPr>
              <a:spLocks noChangeShapeType="1"/>
            </p:cNvSpPr>
            <p:nvPr/>
          </p:nvSpPr>
          <p:spPr bwMode="auto">
            <a:xfrm>
              <a:off x="2266" y="152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1" name="Line 750"/>
            <p:cNvSpPr>
              <a:spLocks noChangeShapeType="1"/>
            </p:cNvSpPr>
            <p:nvPr/>
          </p:nvSpPr>
          <p:spPr bwMode="auto">
            <a:xfrm flipV="1">
              <a:off x="2655" y="2810"/>
              <a:ext cx="0" cy="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2" name="Line 751"/>
            <p:cNvSpPr>
              <a:spLocks noChangeShapeType="1"/>
            </p:cNvSpPr>
            <p:nvPr/>
          </p:nvSpPr>
          <p:spPr bwMode="auto">
            <a:xfrm>
              <a:off x="2638" y="2810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3" name="Line 752"/>
            <p:cNvSpPr>
              <a:spLocks noChangeShapeType="1"/>
            </p:cNvSpPr>
            <p:nvPr/>
          </p:nvSpPr>
          <p:spPr bwMode="auto">
            <a:xfrm flipV="1">
              <a:off x="3027" y="2180"/>
              <a:ext cx="0" cy="18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4" name="Line 753"/>
            <p:cNvSpPr>
              <a:spLocks noChangeShapeType="1"/>
            </p:cNvSpPr>
            <p:nvPr/>
          </p:nvSpPr>
          <p:spPr bwMode="auto">
            <a:xfrm>
              <a:off x="3009" y="218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5" name="Line 754"/>
            <p:cNvSpPr>
              <a:spLocks noChangeShapeType="1"/>
            </p:cNvSpPr>
            <p:nvPr/>
          </p:nvSpPr>
          <p:spPr bwMode="auto">
            <a:xfrm flipV="1">
              <a:off x="3398" y="2336"/>
              <a:ext cx="0" cy="10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6" name="Line 755"/>
            <p:cNvSpPr>
              <a:spLocks noChangeShapeType="1"/>
            </p:cNvSpPr>
            <p:nvPr/>
          </p:nvSpPr>
          <p:spPr bwMode="auto">
            <a:xfrm>
              <a:off x="3380" y="233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7" name="Line 756"/>
            <p:cNvSpPr>
              <a:spLocks noChangeShapeType="1"/>
            </p:cNvSpPr>
            <p:nvPr/>
          </p:nvSpPr>
          <p:spPr bwMode="auto">
            <a:xfrm>
              <a:off x="421" y="1850"/>
              <a:ext cx="0" cy="1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8" name="Line 757"/>
            <p:cNvSpPr>
              <a:spLocks noChangeShapeType="1"/>
            </p:cNvSpPr>
            <p:nvPr/>
          </p:nvSpPr>
          <p:spPr bwMode="auto">
            <a:xfrm>
              <a:off x="403" y="2024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799" name="Line 758"/>
            <p:cNvSpPr>
              <a:spLocks noChangeShapeType="1"/>
            </p:cNvSpPr>
            <p:nvPr/>
          </p:nvSpPr>
          <p:spPr bwMode="auto">
            <a:xfrm>
              <a:off x="792" y="1760"/>
              <a:ext cx="0" cy="13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0" name="Line 759"/>
            <p:cNvSpPr>
              <a:spLocks noChangeShapeType="1"/>
            </p:cNvSpPr>
            <p:nvPr/>
          </p:nvSpPr>
          <p:spPr bwMode="auto">
            <a:xfrm>
              <a:off x="774" y="1892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1" name="Line 760"/>
            <p:cNvSpPr>
              <a:spLocks noChangeShapeType="1"/>
            </p:cNvSpPr>
            <p:nvPr/>
          </p:nvSpPr>
          <p:spPr bwMode="auto">
            <a:xfrm>
              <a:off x="1164" y="2966"/>
              <a:ext cx="0" cy="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2" name="Line 761"/>
            <p:cNvSpPr>
              <a:spLocks noChangeShapeType="1"/>
            </p:cNvSpPr>
            <p:nvPr/>
          </p:nvSpPr>
          <p:spPr bwMode="auto">
            <a:xfrm>
              <a:off x="1146" y="2972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3" name="Line 762"/>
            <p:cNvSpPr>
              <a:spLocks noChangeShapeType="1"/>
            </p:cNvSpPr>
            <p:nvPr/>
          </p:nvSpPr>
          <p:spPr bwMode="auto">
            <a:xfrm>
              <a:off x="1535" y="1886"/>
              <a:ext cx="0" cy="47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4" name="Line 763"/>
            <p:cNvSpPr>
              <a:spLocks noChangeShapeType="1"/>
            </p:cNvSpPr>
            <p:nvPr/>
          </p:nvSpPr>
          <p:spPr bwMode="auto">
            <a:xfrm>
              <a:off x="1517" y="2360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5" name="Line 764"/>
            <p:cNvSpPr>
              <a:spLocks noChangeShapeType="1"/>
            </p:cNvSpPr>
            <p:nvPr/>
          </p:nvSpPr>
          <p:spPr bwMode="auto">
            <a:xfrm>
              <a:off x="1913" y="1652"/>
              <a:ext cx="0" cy="9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6" name="Line 765"/>
            <p:cNvSpPr>
              <a:spLocks noChangeShapeType="1"/>
            </p:cNvSpPr>
            <p:nvPr/>
          </p:nvSpPr>
          <p:spPr bwMode="auto">
            <a:xfrm>
              <a:off x="1895" y="1748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7" name="Line 766"/>
            <p:cNvSpPr>
              <a:spLocks noChangeShapeType="1"/>
            </p:cNvSpPr>
            <p:nvPr/>
          </p:nvSpPr>
          <p:spPr bwMode="auto">
            <a:xfrm>
              <a:off x="2284" y="1748"/>
              <a:ext cx="0" cy="228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8" name="Line 767"/>
            <p:cNvSpPr>
              <a:spLocks noChangeShapeType="1"/>
            </p:cNvSpPr>
            <p:nvPr/>
          </p:nvSpPr>
          <p:spPr bwMode="auto">
            <a:xfrm>
              <a:off x="2266" y="197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09" name="Line 768"/>
            <p:cNvSpPr>
              <a:spLocks noChangeShapeType="1"/>
            </p:cNvSpPr>
            <p:nvPr/>
          </p:nvSpPr>
          <p:spPr bwMode="auto">
            <a:xfrm>
              <a:off x="2655" y="2822"/>
              <a:ext cx="0" cy="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0" name="Line 769"/>
            <p:cNvSpPr>
              <a:spLocks noChangeShapeType="1"/>
            </p:cNvSpPr>
            <p:nvPr/>
          </p:nvSpPr>
          <p:spPr bwMode="auto">
            <a:xfrm>
              <a:off x="2638" y="2834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1" name="Line 770"/>
            <p:cNvSpPr>
              <a:spLocks noChangeShapeType="1"/>
            </p:cNvSpPr>
            <p:nvPr/>
          </p:nvSpPr>
          <p:spPr bwMode="auto">
            <a:xfrm>
              <a:off x="3027" y="2360"/>
              <a:ext cx="0" cy="186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2" name="Line 771"/>
            <p:cNvSpPr>
              <a:spLocks noChangeShapeType="1"/>
            </p:cNvSpPr>
            <p:nvPr/>
          </p:nvSpPr>
          <p:spPr bwMode="auto">
            <a:xfrm>
              <a:off x="3009" y="2546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3" name="Line 772"/>
            <p:cNvSpPr>
              <a:spLocks noChangeShapeType="1"/>
            </p:cNvSpPr>
            <p:nvPr/>
          </p:nvSpPr>
          <p:spPr bwMode="auto">
            <a:xfrm>
              <a:off x="3398" y="2444"/>
              <a:ext cx="0" cy="114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4" name="Line 773"/>
            <p:cNvSpPr>
              <a:spLocks noChangeShapeType="1"/>
            </p:cNvSpPr>
            <p:nvPr/>
          </p:nvSpPr>
          <p:spPr bwMode="auto">
            <a:xfrm>
              <a:off x="3380" y="2558"/>
              <a:ext cx="42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5" name="Line 774"/>
            <p:cNvSpPr>
              <a:spLocks noChangeShapeType="1"/>
            </p:cNvSpPr>
            <p:nvPr/>
          </p:nvSpPr>
          <p:spPr bwMode="auto">
            <a:xfrm>
              <a:off x="241" y="1232"/>
              <a:ext cx="0" cy="1782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6" name="Line 775"/>
            <p:cNvSpPr>
              <a:spLocks noChangeShapeType="1"/>
            </p:cNvSpPr>
            <p:nvPr/>
          </p:nvSpPr>
          <p:spPr bwMode="auto">
            <a:xfrm>
              <a:off x="217" y="3014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7" name="Line 776"/>
            <p:cNvSpPr>
              <a:spLocks noChangeShapeType="1"/>
            </p:cNvSpPr>
            <p:nvPr/>
          </p:nvSpPr>
          <p:spPr bwMode="auto">
            <a:xfrm>
              <a:off x="217" y="2792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8" name="Line 777"/>
            <p:cNvSpPr>
              <a:spLocks noChangeShapeType="1"/>
            </p:cNvSpPr>
            <p:nvPr/>
          </p:nvSpPr>
          <p:spPr bwMode="auto">
            <a:xfrm>
              <a:off x="217" y="2570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19" name="Line 778"/>
            <p:cNvSpPr>
              <a:spLocks noChangeShapeType="1"/>
            </p:cNvSpPr>
            <p:nvPr/>
          </p:nvSpPr>
          <p:spPr bwMode="auto">
            <a:xfrm>
              <a:off x="217" y="2348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0" name="Line 779"/>
            <p:cNvSpPr>
              <a:spLocks noChangeShapeType="1"/>
            </p:cNvSpPr>
            <p:nvPr/>
          </p:nvSpPr>
          <p:spPr bwMode="auto">
            <a:xfrm>
              <a:off x="217" y="2126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1" name="Line 780"/>
            <p:cNvSpPr>
              <a:spLocks noChangeShapeType="1"/>
            </p:cNvSpPr>
            <p:nvPr/>
          </p:nvSpPr>
          <p:spPr bwMode="auto">
            <a:xfrm>
              <a:off x="217" y="1898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2" name="Line 781"/>
            <p:cNvSpPr>
              <a:spLocks noChangeShapeType="1"/>
            </p:cNvSpPr>
            <p:nvPr/>
          </p:nvSpPr>
          <p:spPr bwMode="auto">
            <a:xfrm>
              <a:off x="217" y="1676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3" name="Line 782"/>
            <p:cNvSpPr>
              <a:spLocks noChangeShapeType="1"/>
            </p:cNvSpPr>
            <p:nvPr/>
          </p:nvSpPr>
          <p:spPr bwMode="auto">
            <a:xfrm>
              <a:off x="217" y="1454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4" name="Line 783"/>
            <p:cNvSpPr>
              <a:spLocks noChangeShapeType="1"/>
            </p:cNvSpPr>
            <p:nvPr/>
          </p:nvSpPr>
          <p:spPr bwMode="auto">
            <a:xfrm>
              <a:off x="217" y="1232"/>
              <a:ext cx="2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5" name="Line 784"/>
            <p:cNvSpPr>
              <a:spLocks noChangeShapeType="1"/>
            </p:cNvSpPr>
            <p:nvPr/>
          </p:nvSpPr>
          <p:spPr bwMode="auto">
            <a:xfrm>
              <a:off x="241" y="3014"/>
              <a:ext cx="3349" cy="0"/>
            </a:xfrm>
            <a:prstGeom prst="line">
              <a:avLst/>
            </a:prstGeom>
            <a:noFill/>
            <a:ln w="0" cap="rnd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6" name="Line 785"/>
            <p:cNvSpPr>
              <a:spLocks noChangeShapeType="1"/>
            </p:cNvSpPr>
            <p:nvPr/>
          </p:nvSpPr>
          <p:spPr bwMode="auto">
            <a:xfrm flipV="1">
              <a:off x="241" y="3014"/>
              <a:ext cx="0" cy="24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27" name="Rectangle 786"/>
            <p:cNvSpPr>
              <a:spLocks noChangeArrowheads="1"/>
            </p:cNvSpPr>
            <p:nvPr/>
          </p:nvSpPr>
          <p:spPr bwMode="auto">
            <a:xfrm>
              <a:off x="140" y="2972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8" name="Rectangle 787"/>
            <p:cNvSpPr>
              <a:spLocks noChangeArrowheads="1"/>
            </p:cNvSpPr>
            <p:nvPr/>
          </p:nvSpPr>
          <p:spPr bwMode="auto">
            <a:xfrm>
              <a:off x="74" y="2751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0,1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9" name="Rectangle 788"/>
            <p:cNvSpPr>
              <a:spLocks noChangeArrowheads="1"/>
            </p:cNvSpPr>
            <p:nvPr/>
          </p:nvSpPr>
          <p:spPr bwMode="auto">
            <a:xfrm>
              <a:off x="74" y="2529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0,2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0" name="Rectangle 789"/>
            <p:cNvSpPr>
              <a:spLocks noChangeArrowheads="1"/>
            </p:cNvSpPr>
            <p:nvPr/>
          </p:nvSpPr>
          <p:spPr bwMode="auto">
            <a:xfrm>
              <a:off x="74" y="2306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0,3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1" name="Rectangle 790"/>
            <p:cNvSpPr>
              <a:spLocks noChangeArrowheads="1"/>
            </p:cNvSpPr>
            <p:nvPr/>
          </p:nvSpPr>
          <p:spPr bwMode="auto">
            <a:xfrm>
              <a:off x="74" y="2084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0,4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2" name="Rectangle 791"/>
            <p:cNvSpPr>
              <a:spLocks noChangeArrowheads="1"/>
            </p:cNvSpPr>
            <p:nvPr/>
          </p:nvSpPr>
          <p:spPr bwMode="auto">
            <a:xfrm>
              <a:off x="74" y="1857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0,5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3" name="Rectangle 792"/>
            <p:cNvSpPr>
              <a:spLocks noChangeArrowheads="1"/>
            </p:cNvSpPr>
            <p:nvPr/>
          </p:nvSpPr>
          <p:spPr bwMode="auto">
            <a:xfrm>
              <a:off x="74" y="1634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0,6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4" name="Rectangle 793"/>
            <p:cNvSpPr>
              <a:spLocks noChangeArrowheads="1"/>
            </p:cNvSpPr>
            <p:nvPr/>
          </p:nvSpPr>
          <p:spPr bwMode="auto">
            <a:xfrm>
              <a:off x="74" y="1412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0,7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5" name="Rectangle 794"/>
            <p:cNvSpPr>
              <a:spLocks noChangeArrowheads="1"/>
            </p:cNvSpPr>
            <p:nvPr/>
          </p:nvSpPr>
          <p:spPr bwMode="auto">
            <a:xfrm>
              <a:off x="74" y="1190"/>
              <a:ext cx="11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0,8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6" name="Rectangle 795"/>
            <p:cNvSpPr>
              <a:spLocks noChangeArrowheads="1"/>
            </p:cNvSpPr>
            <p:nvPr/>
          </p:nvSpPr>
          <p:spPr bwMode="auto">
            <a:xfrm>
              <a:off x="724" y="3039"/>
              <a:ext cx="15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Cuit</a:t>
              </a:r>
              <a:endPara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7" name="Rectangle 796"/>
            <p:cNvSpPr>
              <a:spLocks noChangeArrowheads="1"/>
            </p:cNvSpPr>
            <p:nvPr/>
          </p:nvSpPr>
          <p:spPr bwMode="auto">
            <a:xfrm>
              <a:off x="359" y="3033"/>
              <a:ext cx="13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Cru</a:t>
              </a:r>
              <a:endPara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8" name="Rectangle 797"/>
            <p:cNvSpPr>
              <a:spLocks noChangeArrowheads="1"/>
            </p:cNvSpPr>
            <p:nvPr/>
          </p:nvSpPr>
          <p:spPr bwMode="auto">
            <a:xfrm>
              <a:off x="1096" y="3033"/>
              <a:ext cx="15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Jus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9" name="Rectangle 798"/>
            <p:cNvSpPr>
              <a:spLocks noChangeArrowheads="1"/>
            </p:cNvSpPr>
            <p:nvPr/>
          </p:nvSpPr>
          <p:spPr bwMode="auto">
            <a:xfrm>
              <a:off x="1025" y="3129"/>
              <a:ext cx="30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Cuisson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0" name="Rectangle 799"/>
            <p:cNvSpPr>
              <a:spLocks noChangeArrowheads="1"/>
            </p:cNvSpPr>
            <p:nvPr/>
          </p:nvSpPr>
          <p:spPr bwMode="auto">
            <a:xfrm>
              <a:off x="1458" y="3033"/>
              <a:ext cx="17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Cuit </a:t>
              </a:r>
              <a:endPara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1" name="Rectangle 800"/>
            <p:cNvSpPr>
              <a:spLocks noChangeArrowheads="1"/>
            </p:cNvSpPr>
            <p:nvPr/>
          </p:nvSpPr>
          <p:spPr bwMode="auto">
            <a:xfrm>
              <a:off x="1419" y="3129"/>
              <a:ext cx="26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vapeur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2" name="Freeform 801"/>
            <p:cNvSpPr>
              <a:spLocks/>
            </p:cNvSpPr>
            <p:nvPr/>
          </p:nvSpPr>
          <p:spPr bwMode="auto">
            <a:xfrm>
              <a:off x="325" y="3213"/>
              <a:ext cx="1383" cy="44"/>
            </a:xfrm>
            <a:custGeom>
              <a:avLst/>
              <a:gdLst>
                <a:gd name="T0" fmla="*/ 0 w 11542"/>
                <a:gd name="T1" fmla="*/ 0 h 367"/>
                <a:gd name="T2" fmla="*/ 962 w 11542"/>
                <a:gd name="T3" fmla="*/ 367 h 367"/>
                <a:gd name="T4" fmla="*/ 10580 w 11542"/>
                <a:gd name="T5" fmla="*/ 367 h 367"/>
                <a:gd name="T6" fmla="*/ 11542 w 11542"/>
                <a:gd name="T7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42" h="367">
                  <a:moveTo>
                    <a:pt x="0" y="0"/>
                  </a:moveTo>
                  <a:cubicBezTo>
                    <a:pt x="0" y="203"/>
                    <a:pt x="431" y="367"/>
                    <a:pt x="962" y="367"/>
                  </a:cubicBezTo>
                  <a:lnTo>
                    <a:pt x="10580" y="367"/>
                  </a:lnTo>
                  <a:cubicBezTo>
                    <a:pt x="11111" y="367"/>
                    <a:pt x="11542" y="203"/>
                    <a:pt x="11542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43" name="Rectangle 802"/>
            <p:cNvSpPr>
              <a:spLocks noChangeArrowheads="1"/>
            </p:cNvSpPr>
            <p:nvPr/>
          </p:nvSpPr>
          <p:spPr bwMode="auto">
            <a:xfrm>
              <a:off x="896" y="3337"/>
              <a:ext cx="18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Frais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4" name="Rectangle 803"/>
            <p:cNvSpPr>
              <a:spLocks noChangeArrowheads="1"/>
            </p:cNvSpPr>
            <p:nvPr/>
          </p:nvSpPr>
          <p:spPr bwMode="auto">
            <a:xfrm>
              <a:off x="2207" y="3036"/>
              <a:ext cx="15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Cuit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5" name="Rectangle 804"/>
            <p:cNvSpPr>
              <a:spLocks noChangeArrowheads="1"/>
            </p:cNvSpPr>
            <p:nvPr/>
          </p:nvSpPr>
          <p:spPr bwMode="auto">
            <a:xfrm>
              <a:off x="1843" y="3030"/>
              <a:ext cx="13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Cru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6" name="Rectangle 805"/>
            <p:cNvSpPr>
              <a:spLocks noChangeArrowheads="1"/>
            </p:cNvSpPr>
            <p:nvPr/>
          </p:nvSpPr>
          <p:spPr bwMode="auto">
            <a:xfrm>
              <a:off x="2579" y="3030"/>
              <a:ext cx="15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Jus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7" name="Rectangle 806"/>
            <p:cNvSpPr>
              <a:spLocks noChangeArrowheads="1"/>
            </p:cNvSpPr>
            <p:nvPr/>
          </p:nvSpPr>
          <p:spPr bwMode="auto">
            <a:xfrm>
              <a:off x="2508" y="3126"/>
              <a:ext cx="30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Cuisson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8" name="Freeform 807"/>
            <p:cNvSpPr>
              <a:spLocks/>
            </p:cNvSpPr>
            <p:nvPr/>
          </p:nvSpPr>
          <p:spPr bwMode="auto">
            <a:xfrm>
              <a:off x="1809" y="3193"/>
              <a:ext cx="1031" cy="61"/>
            </a:xfrm>
            <a:custGeom>
              <a:avLst/>
              <a:gdLst>
                <a:gd name="T0" fmla="*/ 0 w 8608"/>
                <a:gd name="T1" fmla="*/ 0 h 508"/>
                <a:gd name="T2" fmla="*/ 717 w 8608"/>
                <a:gd name="T3" fmla="*/ 508 h 508"/>
                <a:gd name="T4" fmla="*/ 7891 w 8608"/>
                <a:gd name="T5" fmla="*/ 508 h 508"/>
                <a:gd name="T6" fmla="*/ 8608 w 8608"/>
                <a:gd name="T7" fmla="*/ 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08" h="508">
                  <a:moveTo>
                    <a:pt x="0" y="0"/>
                  </a:moveTo>
                  <a:cubicBezTo>
                    <a:pt x="0" y="281"/>
                    <a:pt x="321" y="508"/>
                    <a:pt x="717" y="508"/>
                  </a:cubicBezTo>
                  <a:lnTo>
                    <a:pt x="7891" y="508"/>
                  </a:lnTo>
                  <a:cubicBezTo>
                    <a:pt x="8287" y="508"/>
                    <a:pt x="8608" y="281"/>
                    <a:pt x="8608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49" name="Rectangle 808"/>
            <p:cNvSpPr>
              <a:spLocks noChangeArrowheads="1"/>
            </p:cNvSpPr>
            <p:nvPr/>
          </p:nvSpPr>
          <p:spPr bwMode="auto">
            <a:xfrm>
              <a:off x="2199" y="3334"/>
              <a:ext cx="24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Surgel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0" name="Rectangle 809"/>
            <p:cNvSpPr>
              <a:spLocks noChangeArrowheads="1"/>
            </p:cNvSpPr>
            <p:nvPr/>
          </p:nvSpPr>
          <p:spPr bwMode="auto">
            <a:xfrm>
              <a:off x="2428" y="3334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é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1" name="Rectangle 810"/>
            <p:cNvSpPr>
              <a:spLocks noChangeArrowheads="1"/>
            </p:cNvSpPr>
            <p:nvPr/>
          </p:nvSpPr>
          <p:spPr bwMode="auto">
            <a:xfrm>
              <a:off x="2472" y="3334"/>
              <a:ext cx="4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2" name="Rectangle 811"/>
            <p:cNvSpPr>
              <a:spLocks noChangeArrowheads="1"/>
            </p:cNvSpPr>
            <p:nvPr/>
          </p:nvSpPr>
          <p:spPr bwMode="auto">
            <a:xfrm>
              <a:off x="2896" y="3035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3" name="Rectangle 812"/>
            <p:cNvSpPr>
              <a:spLocks noChangeArrowheads="1"/>
            </p:cNvSpPr>
            <p:nvPr/>
          </p:nvSpPr>
          <p:spPr bwMode="auto">
            <a:xfrm>
              <a:off x="2940" y="3035"/>
              <a:ext cx="47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é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4" name="Rectangle 813"/>
            <p:cNvSpPr>
              <a:spLocks noChangeArrowheads="1"/>
            </p:cNvSpPr>
            <p:nvPr/>
          </p:nvSpPr>
          <p:spPr bwMode="auto">
            <a:xfrm>
              <a:off x="2984" y="3035"/>
              <a:ext cx="213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gume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5" name="Rectangle 814"/>
            <p:cNvSpPr>
              <a:spLocks noChangeArrowheads="1"/>
            </p:cNvSpPr>
            <p:nvPr/>
          </p:nvSpPr>
          <p:spPr bwMode="auto">
            <a:xfrm>
              <a:off x="3351" y="3035"/>
              <a:ext cx="15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Jus 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6" name="Freeform 815"/>
            <p:cNvSpPr>
              <a:spLocks/>
            </p:cNvSpPr>
            <p:nvPr/>
          </p:nvSpPr>
          <p:spPr bwMode="auto">
            <a:xfrm>
              <a:off x="2885" y="3193"/>
              <a:ext cx="658" cy="44"/>
            </a:xfrm>
            <a:custGeom>
              <a:avLst/>
              <a:gdLst>
                <a:gd name="T0" fmla="*/ 0 w 5492"/>
                <a:gd name="T1" fmla="*/ 0 h 366"/>
                <a:gd name="T2" fmla="*/ 458 w 5492"/>
                <a:gd name="T3" fmla="*/ 366 h 366"/>
                <a:gd name="T4" fmla="*/ 5034 w 5492"/>
                <a:gd name="T5" fmla="*/ 366 h 366"/>
                <a:gd name="T6" fmla="*/ 5492 w 5492"/>
                <a:gd name="T7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92" h="366">
                  <a:moveTo>
                    <a:pt x="0" y="0"/>
                  </a:moveTo>
                  <a:cubicBezTo>
                    <a:pt x="0" y="202"/>
                    <a:pt x="205" y="366"/>
                    <a:pt x="458" y="366"/>
                  </a:cubicBezTo>
                  <a:lnTo>
                    <a:pt x="5034" y="366"/>
                  </a:lnTo>
                  <a:cubicBezTo>
                    <a:pt x="5287" y="366"/>
                    <a:pt x="5492" y="202"/>
                    <a:pt x="5492" y="0"/>
                  </a:cubicBez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3857" name="Rectangle 816"/>
            <p:cNvSpPr>
              <a:spLocks noChangeArrowheads="1"/>
            </p:cNvSpPr>
            <p:nvPr/>
          </p:nvSpPr>
          <p:spPr bwMode="auto">
            <a:xfrm>
              <a:off x="3056" y="3320"/>
              <a:ext cx="36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Conserve</a:t>
              </a:r>
              <a:endParaRPr kumimoji="0" lang="fr-FR" altLang="fr-FR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8" name="Rectangle 193"/>
          <p:cNvSpPr>
            <a:spLocks noChangeArrowheads="1"/>
          </p:cNvSpPr>
          <p:nvPr/>
        </p:nvSpPr>
        <p:spPr bwMode="auto">
          <a:xfrm>
            <a:off x="6142462" y="4843656"/>
            <a:ext cx="2180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Cru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0" name="Rectangle 195"/>
          <p:cNvSpPr>
            <a:spLocks noChangeArrowheads="1"/>
          </p:cNvSpPr>
          <p:nvPr/>
        </p:nvSpPr>
        <p:spPr bwMode="auto">
          <a:xfrm>
            <a:off x="7120037" y="5003224"/>
            <a:ext cx="41357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vapeur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3" name="Rectangle 198"/>
          <p:cNvSpPr>
            <a:spLocks noChangeArrowheads="1"/>
          </p:cNvSpPr>
          <p:nvPr/>
        </p:nvSpPr>
        <p:spPr bwMode="auto">
          <a:xfrm>
            <a:off x="7843786" y="5342949"/>
            <a:ext cx="53380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Surgelés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" name="Rectangle 204"/>
          <p:cNvSpPr>
            <a:spLocks noChangeArrowheads="1"/>
          </p:cNvSpPr>
          <p:nvPr/>
        </p:nvSpPr>
        <p:spPr bwMode="auto">
          <a:xfrm>
            <a:off x="8529819" y="5342949"/>
            <a:ext cx="57868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Conserve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0" name="Rectangle 205"/>
          <p:cNvSpPr>
            <a:spLocks noChangeArrowheads="1"/>
          </p:cNvSpPr>
          <p:nvPr/>
        </p:nvSpPr>
        <p:spPr bwMode="auto">
          <a:xfrm>
            <a:off x="8172400" y="4846831"/>
            <a:ext cx="24045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Cuit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1" name="Rectangle 206"/>
          <p:cNvSpPr>
            <a:spLocks noChangeArrowheads="1"/>
          </p:cNvSpPr>
          <p:nvPr/>
        </p:nvSpPr>
        <p:spPr bwMode="auto">
          <a:xfrm>
            <a:off x="7685236" y="4851593"/>
            <a:ext cx="2180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Cru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2" name="Freeform 207"/>
          <p:cNvSpPr>
            <a:spLocks/>
          </p:cNvSpPr>
          <p:nvPr/>
        </p:nvSpPr>
        <p:spPr bwMode="auto">
          <a:xfrm>
            <a:off x="7596336" y="5127049"/>
            <a:ext cx="851706" cy="109750"/>
          </a:xfrm>
          <a:custGeom>
            <a:avLst/>
            <a:gdLst>
              <a:gd name="T0" fmla="*/ 0 w 2238"/>
              <a:gd name="T1" fmla="*/ 0 h 246"/>
              <a:gd name="T2" fmla="*/ 187 w 2238"/>
              <a:gd name="T3" fmla="*/ 246 h 246"/>
              <a:gd name="T4" fmla="*/ 2052 w 2238"/>
              <a:gd name="T5" fmla="*/ 246 h 246"/>
              <a:gd name="T6" fmla="*/ 2238 w 2238"/>
              <a:gd name="T7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8" h="246">
                <a:moveTo>
                  <a:pt x="0" y="0"/>
                </a:moveTo>
                <a:cubicBezTo>
                  <a:pt x="0" y="136"/>
                  <a:pt x="84" y="246"/>
                  <a:pt x="187" y="246"/>
                </a:cubicBezTo>
                <a:lnTo>
                  <a:pt x="2052" y="246"/>
                </a:lnTo>
                <a:cubicBezTo>
                  <a:pt x="2154" y="246"/>
                  <a:pt x="2238" y="136"/>
                  <a:pt x="2238" y="0"/>
                </a:cubicBez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50"/>
          </a:p>
        </p:txBody>
      </p:sp>
      <p:sp>
        <p:nvSpPr>
          <p:cNvPr id="879" name="Rectangle 244"/>
          <p:cNvSpPr>
            <a:spLocks noChangeArrowheads="1"/>
          </p:cNvSpPr>
          <p:nvPr/>
        </p:nvSpPr>
        <p:spPr bwMode="auto">
          <a:xfrm>
            <a:off x="5837662" y="4737245"/>
            <a:ext cx="7534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" name="Rectangle 245"/>
          <p:cNvSpPr>
            <a:spLocks noChangeArrowheads="1"/>
          </p:cNvSpPr>
          <p:nvPr/>
        </p:nvSpPr>
        <p:spPr bwMode="auto">
          <a:xfrm>
            <a:off x="5783687" y="4375295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1" name="Rectangle 246"/>
          <p:cNvSpPr>
            <a:spLocks noChangeArrowheads="1"/>
          </p:cNvSpPr>
          <p:nvPr/>
        </p:nvSpPr>
        <p:spPr bwMode="auto">
          <a:xfrm>
            <a:off x="5783687" y="4013345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2" name="Rectangle 247"/>
          <p:cNvSpPr>
            <a:spLocks noChangeArrowheads="1"/>
          </p:cNvSpPr>
          <p:nvPr/>
        </p:nvSpPr>
        <p:spPr bwMode="auto">
          <a:xfrm>
            <a:off x="5783687" y="3652983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3" name="Rectangle 248"/>
          <p:cNvSpPr>
            <a:spLocks noChangeArrowheads="1"/>
          </p:cNvSpPr>
          <p:nvPr/>
        </p:nvSpPr>
        <p:spPr bwMode="auto">
          <a:xfrm>
            <a:off x="5783687" y="3289445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4" name="Rectangle 249"/>
          <p:cNvSpPr>
            <a:spLocks noChangeArrowheads="1"/>
          </p:cNvSpPr>
          <p:nvPr/>
        </p:nvSpPr>
        <p:spPr bwMode="auto">
          <a:xfrm>
            <a:off x="5731300" y="2927495"/>
            <a:ext cx="2260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5" name="Rectangle 250"/>
          <p:cNvSpPr>
            <a:spLocks noChangeArrowheads="1"/>
          </p:cNvSpPr>
          <p:nvPr/>
        </p:nvSpPr>
        <p:spPr bwMode="auto">
          <a:xfrm>
            <a:off x="5731300" y="2565545"/>
            <a:ext cx="2260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6" name="Rectangle 251"/>
          <p:cNvSpPr>
            <a:spLocks noChangeArrowheads="1"/>
          </p:cNvSpPr>
          <p:nvPr/>
        </p:nvSpPr>
        <p:spPr bwMode="auto">
          <a:xfrm>
            <a:off x="5731300" y="2205183"/>
            <a:ext cx="2260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64" name="Groupe 3863"/>
          <p:cNvGrpSpPr/>
          <p:nvPr/>
        </p:nvGrpSpPr>
        <p:grpSpPr>
          <a:xfrm>
            <a:off x="5936087" y="2259158"/>
            <a:ext cx="3096000" cy="2562224"/>
            <a:chOff x="5936087" y="2259158"/>
            <a:chExt cx="3736976" cy="2562224"/>
          </a:xfrm>
        </p:grpSpPr>
        <p:sp>
          <p:nvSpPr>
            <p:cNvPr id="844" name="Rectangle 209"/>
            <p:cNvSpPr>
              <a:spLocks noChangeArrowheads="1"/>
            </p:cNvSpPr>
            <p:nvPr/>
          </p:nvSpPr>
          <p:spPr bwMode="auto">
            <a:xfrm>
              <a:off x="6151987" y="4213370"/>
              <a:ext cx="252413" cy="577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45" name="Rectangle 210"/>
            <p:cNvSpPr>
              <a:spLocks noChangeArrowheads="1"/>
            </p:cNvSpPr>
            <p:nvPr/>
          </p:nvSpPr>
          <p:spPr bwMode="auto">
            <a:xfrm>
              <a:off x="6772700" y="4389583"/>
              <a:ext cx="244475" cy="4016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46" name="Rectangle 211"/>
            <p:cNvSpPr>
              <a:spLocks noChangeArrowheads="1"/>
            </p:cNvSpPr>
            <p:nvPr/>
          </p:nvSpPr>
          <p:spPr bwMode="auto">
            <a:xfrm>
              <a:off x="8007775" y="2783033"/>
              <a:ext cx="246063" cy="20081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47" name="Rectangle 212"/>
            <p:cNvSpPr>
              <a:spLocks noChangeArrowheads="1"/>
            </p:cNvSpPr>
            <p:nvPr/>
          </p:nvSpPr>
          <p:spPr bwMode="auto">
            <a:xfrm>
              <a:off x="8622137" y="3867295"/>
              <a:ext cx="252413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48" name="Rectangle 213"/>
            <p:cNvSpPr>
              <a:spLocks noChangeArrowheads="1"/>
            </p:cNvSpPr>
            <p:nvPr/>
          </p:nvSpPr>
          <p:spPr bwMode="auto">
            <a:xfrm>
              <a:off x="9241262" y="4753120"/>
              <a:ext cx="247650" cy="381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49" name="Line 214"/>
            <p:cNvSpPr>
              <a:spLocks noChangeShapeType="1"/>
            </p:cNvSpPr>
            <p:nvPr/>
          </p:nvSpPr>
          <p:spPr bwMode="auto">
            <a:xfrm flipV="1">
              <a:off x="6274225" y="3897458"/>
              <a:ext cx="0" cy="3159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0" name="Line 215"/>
            <p:cNvSpPr>
              <a:spLocks noChangeShapeType="1"/>
            </p:cNvSpPr>
            <p:nvPr/>
          </p:nvSpPr>
          <p:spPr bwMode="auto">
            <a:xfrm>
              <a:off x="6252000" y="3897458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1" name="Line 216"/>
            <p:cNvSpPr>
              <a:spLocks noChangeShapeType="1"/>
            </p:cNvSpPr>
            <p:nvPr/>
          </p:nvSpPr>
          <p:spPr bwMode="auto">
            <a:xfrm flipV="1">
              <a:off x="6894937" y="4175270"/>
              <a:ext cx="0" cy="2143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2" name="Line 217"/>
            <p:cNvSpPr>
              <a:spLocks noChangeShapeType="1"/>
            </p:cNvSpPr>
            <p:nvPr/>
          </p:nvSpPr>
          <p:spPr bwMode="auto">
            <a:xfrm>
              <a:off x="6872712" y="4175270"/>
              <a:ext cx="523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3" name="Line 218"/>
            <p:cNvSpPr>
              <a:spLocks noChangeShapeType="1"/>
            </p:cNvSpPr>
            <p:nvPr/>
          </p:nvSpPr>
          <p:spPr bwMode="auto">
            <a:xfrm flipV="1">
              <a:off x="8130012" y="2473470"/>
              <a:ext cx="0" cy="3095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4" name="Line 219"/>
            <p:cNvSpPr>
              <a:spLocks noChangeShapeType="1"/>
            </p:cNvSpPr>
            <p:nvPr/>
          </p:nvSpPr>
          <p:spPr bwMode="auto">
            <a:xfrm>
              <a:off x="8106200" y="2473470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5" name="Line 220"/>
            <p:cNvSpPr>
              <a:spLocks noChangeShapeType="1"/>
            </p:cNvSpPr>
            <p:nvPr/>
          </p:nvSpPr>
          <p:spPr bwMode="auto">
            <a:xfrm flipV="1">
              <a:off x="8744375" y="3589483"/>
              <a:ext cx="0" cy="2778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6" name="Line 221"/>
            <p:cNvSpPr>
              <a:spLocks noChangeShapeType="1"/>
            </p:cNvSpPr>
            <p:nvPr/>
          </p:nvSpPr>
          <p:spPr bwMode="auto">
            <a:xfrm>
              <a:off x="8720562" y="3589483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7" name="Line 222"/>
            <p:cNvSpPr>
              <a:spLocks noChangeShapeType="1"/>
            </p:cNvSpPr>
            <p:nvPr/>
          </p:nvSpPr>
          <p:spPr bwMode="auto">
            <a:xfrm flipV="1">
              <a:off x="9366675" y="4667395"/>
              <a:ext cx="0" cy="8572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8" name="Line 223"/>
            <p:cNvSpPr>
              <a:spLocks noChangeShapeType="1"/>
            </p:cNvSpPr>
            <p:nvPr/>
          </p:nvSpPr>
          <p:spPr bwMode="auto">
            <a:xfrm>
              <a:off x="9342862" y="4667395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59" name="Line 224"/>
            <p:cNvSpPr>
              <a:spLocks noChangeShapeType="1"/>
            </p:cNvSpPr>
            <p:nvPr/>
          </p:nvSpPr>
          <p:spPr bwMode="auto">
            <a:xfrm>
              <a:off x="6274225" y="4213370"/>
              <a:ext cx="0" cy="3222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0" name="Line 225"/>
            <p:cNvSpPr>
              <a:spLocks noChangeShapeType="1"/>
            </p:cNvSpPr>
            <p:nvPr/>
          </p:nvSpPr>
          <p:spPr bwMode="auto">
            <a:xfrm>
              <a:off x="6252000" y="4535633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1" name="Line 226"/>
            <p:cNvSpPr>
              <a:spLocks noChangeShapeType="1"/>
            </p:cNvSpPr>
            <p:nvPr/>
          </p:nvSpPr>
          <p:spPr bwMode="auto">
            <a:xfrm>
              <a:off x="6894937" y="4389583"/>
              <a:ext cx="0" cy="2143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2" name="Line 227"/>
            <p:cNvSpPr>
              <a:spLocks noChangeShapeType="1"/>
            </p:cNvSpPr>
            <p:nvPr/>
          </p:nvSpPr>
          <p:spPr bwMode="auto">
            <a:xfrm>
              <a:off x="6872712" y="4603895"/>
              <a:ext cx="523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3" name="Line 228"/>
            <p:cNvSpPr>
              <a:spLocks noChangeShapeType="1"/>
            </p:cNvSpPr>
            <p:nvPr/>
          </p:nvSpPr>
          <p:spPr bwMode="auto">
            <a:xfrm>
              <a:off x="8130012" y="2783033"/>
              <a:ext cx="0" cy="31432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4" name="Line 229"/>
            <p:cNvSpPr>
              <a:spLocks noChangeShapeType="1"/>
            </p:cNvSpPr>
            <p:nvPr/>
          </p:nvSpPr>
          <p:spPr bwMode="auto">
            <a:xfrm>
              <a:off x="8106200" y="3097358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5" name="Line 230"/>
            <p:cNvSpPr>
              <a:spLocks noChangeShapeType="1"/>
            </p:cNvSpPr>
            <p:nvPr/>
          </p:nvSpPr>
          <p:spPr bwMode="auto">
            <a:xfrm>
              <a:off x="8744375" y="3867295"/>
              <a:ext cx="0" cy="27622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6" name="Line 231"/>
            <p:cNvSpPr>
              <a:spLocks noChangeShapeType="1"/>
            </p:cNvSpPr>
            <p:nvPr/>
          </p:nvSpPr>
          <p:spPr bwMode="auto">
            <a:xfrm>
              <a:off x="8720562" y="4143520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7" name="Line 232"/>
            <p:cNvSpPr>
              <a:spLocks noChangeShapeType="1"/>
            </p:cNvSpPr>
            <p:nvPr/>
          </p:nvSpPr>
          <p:spPr bwMode="auto">
            <a:xfrm>
              <a:off x="9366675" y="4753120"/>
              <a:ext cx="1588" cy="38100"/>
            </a:xfrm>
            <a:prstGeom prst="line">
              <a:avLst/>
            </a:prstGeom>
            <a:noFill/>
            <a:ln w="7938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8" name="Line 233"/>
            <p:cNvSpPr>
              <a:spLocks noChangeShapeType="1"/>
            </p:cNvSpPr>
            <p:nvPr/>
          </p:nvSpPr>
          <p:spPr bwMode="auto">
            <a:xfrm>
              <a:off x="5966250" y="2259158"/>
              <a:ext cx="0" cy="2532062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69" name="Line 234"/>
            <p:cNvSpPr>
              <a:spLocks noChangeShapeType="1"/>
            </p:cNvSpPr>
            <p:nvPr/>
          </p:nvSpPr>
          <p:spPr bwMode="auto">
            <a:xfrm>
              <a:off x="5936087" y="479122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0" name="Line 235"/>
            <p:cNvSpPr>
              <a:spLocks noChangeShapeType="1"/>
            </p:cNvSpPr>
            <p:nvPr/>
          </p:nvSpPr>
          <p:spPr bwMode="auto">
            <a:xfrm>
              <a:off x="5936087" y="4427683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1" name="Line 236"/>
            <p:cNvSpPr>
              <a:spLocks noChangeShapeType="1"/>
            </p:cNvSpPr>
            <p:nvPr/>
          </p:nvSpPr>
          <p:spPr bwMode="auto">
            <a:xfrm>
              <a:off x="5936087" y="406732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2" name="Line 237"/>
            <p:cNvSpPr>
              <a:spLocks noChangeShapeType="1"/>
            </p:cNvSpPr>
            <p:nvPr/>
          </p:nvSpPr>
          <p:spPr bwMode="auto">
            <a:xfrm>
              <a:off x="5936087" y="370537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3" name="Line 238"/>
            <p:cNvSpPr>
              <a:spLocks noChangeShapeType="1"/>
            </p:cNvSpPr>
            <p:nvPr/>
          </p:nvSpPr>
          <p:spPr bwMode="auto">
            <a:xfrm>
              <a:off x="5936087" y="334342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4" name="Line 239"/>
            <p:cNvSpPr>
              <a:spLocks noChangeShapeType="1"/>
            </p:cNvSpPr>
            <p:nvPr/>
          </p:nvSpPr>
          <p:spPr bwMode="auto">
            <a:xfrm>
              <a:off x="5936087" y="298147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5" name="Line 240"/>
            <p:cNvSpPr>
              <a:spLocks noChangeShapeType="1"/>
            </p:cNvSpPr>
            <p:nvPr/>
          </p:nvSpPr>
          <p:spPr bwMode="auto">
            <a:xfrm>
              <a:off x="5936087" y="2621108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6" name="Line 241"/>
            <p:cNvSpPr>
              <a:spLocks noChangeShapeType="1"/>
            </p:cNvSpPr>
            <p:nvPr/>
          </p:nvSpPr>
          <p:spPr bwMode="auto">
            <a:xfrm>
              <a:off x="5936087" y="2259158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7" name="Line 242"/>
            <p:cNvSpPr>
              <a:spLocks noChangeShapeType="1"/>
            </p:cNvSpPr>
            <p:nvPr/>
          </p:nvSpPr>
          <p:spPr bwMode="auto">
            <a:xfrm>
              <a:off x="5966250" y="4791220"/>
              <a:ext cx="370681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78" name="Line 243"/>
            <p:cNvSpPr>
              <a:spLocks noChangeShapeType="1"/>
            </p:cNvSpPr>
            <p:nvPr/>
          </p:nvSpPr>
          <p:spPr bwMode="auto">
            <a:xfrm flipV="1">
              <a:off x="5966250" y="4791220"/>
              <a:ext cx="0" cy="30162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87" name="Rectangle 252"/>
            <p:cNvSpPr>
              <a:spLocks noChangeArrowheads="1"/>
            </p:cNvSpPr>
            <p:nvPr/>
          </p:nvSpPr>
          <p:spPr bwMode="auto">
            <a:xfrm>
              <a:off x="6151987" y="4213370"/>
              <a:ext cx="252413" cy="5778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88" name="Rectangle 253"/>
            <p:cNvSpPr>
              <a:spLocks noChangeArrowheads="1"/>
            </p:cNvSpPr>
            <p:nvPr/>
          </p:nvSpPr>
          <p:spPr bwMode="auto">
            <a:xfrm>
              <a:off x="6772700" y="4389583"/>
              <a:ext cx="244475" cy="40163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89" name="Rectangle 254"/>
            <p:cNvSpPr>
              <a:spLocks noChangeArrowheads="1"/>
            </p:cNvSpPr>
            <p:nvPr/>
          </p:nvSpPr>
          <p:spPr bwMode="auto">
            <a:xfrm>
              <a:off x="8007775" y="2783033"/>
              <a:ext cx="246063" cy="20081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0" name="Rectangle 255"/>
            <p:cNvSpPr>
              <a:spLocks noChangeArrowheads="1"/>
            </p:cNvSpPr>
            <p:nvPr/>
          </p:nvSpPr>
          <p:spPr bwMode="auto">
            <a:xfrm>
              <a:off x="8622137" y="3867295"/>
              <a:ext cx="252413" cy="923925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1" name="Rectangle 256"/>
            <p:cNvSpPr>
              <a:spLocks noChangeArrowheads="1"/>
            </p:cNvSpPr>
            <p:nvPr/>
          </p:nvSpPr>
          <p:spPr bwMode="auto">
            <a:xfrm>
              <a:off x="9241262" y="4753120"/>
              <a:ext cx="247650" cy="381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2" name="Line 257"/>
            <p:cNvSpPr>
              <a:spLocks noChangeShapeType="1"/>
            </p:cNvSpPr>
            <p:nvPr/>
          </p:nvSpPr>
          <p:spPr bwMode="auto">
            <a:xfrm flipV="1">
              <a:off x="6274225" y="3897458"/>
              <a:ext cx="0" cy="3159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3" name="Line 258"/>
            <p:cNvSpPr>
              <a:spLocks noChangeShapeType="1"/>
            </p:cNvSpPr>
            <p:nvPr/>
          </p:nvSpPr>
          <p:spPr bwMode="auto">
            <a:xfrm>
              <a:off x="6252000" y="3897458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4" name="Line 259"/>
            <p:cNvSpPr>
              <a:spLocks noChangeShapeType="1"/>
            </p:cNvSpPr>
            <p:nvPr/>
          </p:nvSpPr>
          <p:spPr bwMode="auto">
            <a:xfrm flipV="1">
              <a:off x="6894937" y="4175270"/>
              <a:ext cx="0" cy="2143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5" name="Line 260"/>
            <p:cNvSpPr>
              <a:spLocks noChangeShapeType="1"/>
            </p:cNvSpPr>
            <p:nvPr/>
          </p:nvSpPr>
          <p:spPr bwMode="auto">
            <a:xfrm>
              <a:off x="6872712" y="4175270"/>
              <a:ext cx="523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6" name="Line 261"/>
            <p:cNvSpPr>
              <a:spLocks noChangeShapeType="1"/>
            </p:cNvSpPr>
            <p:nvPr/>
          </p:nvSpPr>
          <p:spPr bwMode="auto">
            <a:xfrm flipV="1">
              <a:off x="8130012" y="2473470"/>
              <a:ext cx="0" cy="3095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7" name="Line 262"/>
            <p:cNvSpPr>
              <a:spLocks noChangeShapeType="1"/>
            </p:cNvSpPr>
            <p:nvPr/>
          </p:nvSpPr>
          <p:spPr bwMode="auto">
            <a:xfrm>
              <a:off x="8106200" y="2473470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8" name="Line 263"/>
            <p:cNvSpPr>
              <a:spLocks noChangeShapeType="1"/>
            </p:cNvSpPr>
            <p:nvPr/>
          </p:nvSpPr>
          <p:spPr bwMode="auto">
            <a:xfrm flipV="1">
              <a:off x="8744375" y="3589483"/>
              <a:ext cx="0" cy="2778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899" name="Line 264"/>
            <p:cNvSpPr>
              <a:spLocks noChangeShapeType="1"/>
            </p:cNvSpPr>
            <p:nvPr/>
          </p:nvSpPr>
          <p:spPr bwMode="auto">
            <a:xfrm>
              <a:off x="8720562" y="3589483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0" name="Line 265"/>
            <p:cNvSpPr>
              <a:spLocks noChangeShapeType="1"/>
            </p:cNvSpPr>
            <p:nvPr/>
          </p:nvSpPr>
          <p:spPr bwMode="auto">
            <a:xfrm flipV="1">
              <a:off x="9366675" y="4667395"/>
              <a:ext cx="0" cy="8572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1" name="Line 266"/>
            <p:cNvSpPr>
              <a:spLocks noChangeShapeType="1"/>
            </p:cNvSpPr>
            <p:nvPr/>
          </p:nvSpPr>
          <p:spPr bwMode="auto">
            <a:xfrm>
              <a:off x="9342862" y="4667395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2" name="Line 267"/>
            <p:cNvSpPr>
              <a:spLocks noChangeShapeType="1"/>
            </p:cNvSpPr>
            <p:nvPr/>
          </p:nvSpPr>
          <p:spPr bwMode="auto">
            <a:xfrm>
              <a:off x="6274225" y="4213370"/>
              <a:ext cx="0" cy="32226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3" name="Line 268"/>
            <p:cNvSpPr>
              <a:spLocks noChangeShapeType="1"/>
            </p:cNvSpPr>
            <p:nvPr/>
          </p:nvSpPr>
          <p:spPr bwMode="auto">
            <a:xfrm>
              <a:off x="6252000" y="4535633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4" name="Line 269"/>
            <p:cNvSpPr>
              <a:spLocks noChangeShapeType="1"/>
            </p:cNvSpPr>
            <p:nvPr/>
          </p:nvSpPr>
          <p:spPr bwMode="auto">
            <a:xfrm>
              <a:off x="6894937" y="4389583"/>
              <a:ext cx="0" cy="21431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5" name="Line 270"/>
            <p:cNvSpPr>
              <a:spLocks noChangeShapeType="1"/>
            </p:cNvSpPr>
            <p:nvPr/>
          </p:nvSpPr>
          <p:spPr bwMode="auto">
            <a:xfrm>
              <a:off x="6872712" y="4603895"/>
              <a:ext cx="523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6" name="Line 271"/>
            <p:cNvSpPr>
              <a:spLocks noChangeShapeType="1"/>
            </p:cNvSpPr>
            <p:nvPr/>
          </p:nvSpPr>
          <p:spPr bwMode="auto">
            <a:xfrm>
              <a:off x="8130012" y="2783033"/>
              <a:ext cx="0" cy="31432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7" name="Line 272"/>
            <p:cNvSpPr>
              <a:spLocks noChangeShapeType="1"/>
            </p:cNvSpPr>
            <p:nvPr/>
          </p:nvSpPr>
          <p:spPr bwMode="auto">
            <a:xfrm>
              <a:off x="8106200" y="3097358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8" name="Line 273"/>
            <p:cNvSpPr>
              <a:spLocks noChangeShapeType="1"/>
            </p:cNvSpPr>
            <p:nvPr/>
          </p:nvSpPr>
          <p:spPr bwMode="auto">
            <a:xfrm>
              <a:off x="8744375" y="3867295"/>
              <a:ext cx="0" cy="27622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09" name="Line 274"/>
            <p:cNvSpPr>
              <a:spLocks noChangeShapeType="1"/>
            </p:cNvSpPr>
            <p:nvPr/>
          </p:nvSpPr>
          <p:spPr bwMode="auto">
            <a:xfrm>
              <a:off x="8720562" y="4143520"/>
              <a:ext cx="53975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0" name="Line 275"/>
            <p:cNvSpPr>
              <a:spLocks noChangeShapeType="1"/>
            </p:cNvSpPr>
            <p:nvPr/>
          </p:nvSpPr>
          <p:spPr bwMode="auto">
            <a:xfrm>
              <a:off x="9366675" y="4753120"/>
              <a:ext cx="1588" cy="38100"/>
            </a:xfrm>
            <a:prstGeom prst="line">
              <a:avLst/>
            </a:prstGeom>
            <a:noFill/>
            <a:ln w="7938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1" name="Line 276"/>
            <p:cNvSpPr>
              <a:spLocks noChangeShapeType="1"/>
            </p:cNvSpPr>
            <p:nvPr/>
          </p:nvSpPr>
          <p:spPr bwMode="auto">
            <a:xfrm>
              <a:off x="5966250" y="2259158"/>
              <a:ext cx="0" cy="2532062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2" name="Line 277"/>
            <p:cNvSpPr>
              <a:spLocks noChangeShapeType="1"/>
            </p:cNvSpPr>
            <p:nvPr/>
          </p:nvSpPr>
          <p:spPr bwMode="auto">
            <a:xfrm>
              <a:off x="5936087" y="479122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3" name="Line 278"/>
            <p:cNvSpPr>
              <a:spLocks noChangeShapeType="1"/>
            </p:cNvSpPr>
            <p:nvPr/>
          </p:nvSpPr>
          <p:spPr bwMode="auto">
            <a:xfrm>
              <a:off x="5936087" y="4427683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4" name="Line 279"/>
            <p:cNvSpPr>
              <a:spLocks noChangeShapeType="1"/>
            </p:cNvSpPr>
            <p:nvPr/>
          </p:nvSpPr>
          <p:spPr bwMode="auto">
            <a:xfrm>
              <a:off x="5936087" y="406732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5" name="Line 280"/>
            <p:cNvSpPr>
              <a:spLocks noChangeShapeType="1"/>
            </p:cNvSpPr>
            <p:nvPr/>
          </p:nvSpPr>
          <p:spPr bwMode="auto">
            <a:xfrm>
              <a:off x="5936087" y="370537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6" name="Line 281"/>
            <p:cNvSpPr>
              <a:spLocks noChangeShapeType="1"/>
            </p:cNvSpPr>
            <p:nvPr/>
          </p:nvSpPr>
          <p:spPr bwMode="auto">
            <a:xfrm>
              <a:off x="5936087" y="334342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7" name="Line 282"/>
            <p:cNvSpPr>
              <a:spLocks noChangeShapeType="1"/>
            </p:cNvSpPr>
            <p:nvPr/>
          </p:nvSpPr>
          <p:spPr bwMode="auto">
            <a:xfrm>
              <a:off x="5936087" y="2981470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8" name="Line 283"/>
            <p:cNvSpPr>
              <a:spLocks noChangeShapeType="1"/>
            </p:cNvSpPr>
            <p:nvPr/>
          </p:nvSpPr>
          <p:spPr bwMode="auto">
            <a:xfrm>
              <a:off x="5936087" y="2621108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19" name="Line 284"/>
            <p:cNvSpPr>
              <a:spLocks noChangeShapeType="1"/>
            </p:cNvSpPr>
            <p:nvPr/>
          </p:nvSpPr>
          <p:spPr bwMode="auto">
            <a:xfrm>
              <a:off x="5936087" y="2259158"/>
              <a:ext cx="3016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20" name="Line 285"/>
            <p:cNvSpPr>
              <a:spLocks noChangeShapeType="1"/>
            </p:cNvSpPr>
            <p:nvPr/>
          </p:nvSpPr>
          <p:spPr bwMode="auto">
            <a:xfrm>
              <a:off x="5966250" y="4791220"/>
              <a:ext cx="3706813" cy="0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  <p:sp>
          <p:nvSpPr>
            <p:cNvPr id="921" name="Line 286"/>
            <p:cNvSpPr>
              <a:spLocks noChangeShapeType="1"/>
            </p:cNvSpPr>
            <p:nvPr/>
          </p:nvSpPr>
          <p:spPr bwMode="auto">
            <a:xfrm flipV="1">
              <a:off x="5966250" y="4791220"/>
              <a:ext cx="0" cy="30162"/>
            </a:xfrm>
            <a:prstGeom prst="line">
              <a:avLst/>
            </a:pr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50"/>
            </a:p>
          </p:txBody>
        </p:sp>
      </p:grpSp>
      <p:sp>
        <p:nvSpPr>
          <p:cNvPr id="922" name="Rectangle 287"/>
          <p:cNvSpPr>
            <a:spLocks noChangeArrowheads="1"/>
          </p:cNvSpPr>
          <p:nvPr/>
        </p:nvSpPr>
        <p:spPr bwMode="auto">
          <a:xfrm>
            <a:off x="5837662" y="4737245"/>
            <a:ext cx="7534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" name="Rectangle 288"/>
          <p:cNvSpPr>
            <a:spLocks noChangeArrowheads="1"/>
          </p:cNvSpPr>
          <p:nvPr/>
        </p:nvSpPr>
        <p:spPr bwMode="auto">
          <a:xfrm>
            <a:off x="5783687" y="4375295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" name="Rectangle 289"/>
          <p:cNvSpPr>
            <a:spLocks noChangeArrowheads="1"/>
          </p:cNvSpPr>
          <p:nvPr/>
        </p:nvSpPr>
        <p:spPr bwMode="auto">
          <a:xfrm>
            <a:off x="5783687" y="4013345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" name="Rectangle 290"/>
          <p:cNvSpPr>
            <a:spLocks noChangeArrowheads="1"/>
          </p:cNvSpPr>
          <p:nvPr/>
        </p:nvSpPr>
        <p:spPr bwMode="auto">
          <a:xfrm>
            <a:off x="5783687" y="3652983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6" name="Rectangle 291"/>
          <p:cNvSpPr>
            <a:spLocks noChangeArrowheads="1"/>
          </p:cNvSpPr>
          <p:nvPr/>
        </p:nvSpPr>
        <p:spPr bwMode="auto">
          <a:xfrm>
            <a:off x="5783687" y="3289445"/>
            <a:ext cx="15068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7" name="Rectangle 292"/>
          <p:cNvSpPr>
            <a:spLocks noChangeArrowheads="1"/>
          </p:cNvSpPr>
          <p:nvPr/>
        </p:nvSpPr>
        <p:spPr bwMode="auto">
          <a:xfrm>
            <a:off x="5731300" y="2927495"/>
            <a:ext cx="2260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8" name="Rectangle 293"/>
          <p:cNvSpPr>
            <a:spLocks noChangeArrowheads="1"/>
          </p:cNvSpPr>
          <p:nvPr/>
        </p:nvSpPr>
        <p:spPr bwMode="auto">
          <a:xfrm>
            <a:off x="5731300" y="2565545"/>
            <a:ext cx="2260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9" name="Rectangle 294"/>
          <p:cNvSpPr>
            <a:spLocks noChangeArrowheads="1"/>
          </p:cNvSpPr>
          <p:nvPr/>
        </p:nvSpPr>
        <p:spPr bwMode="auto">
          <a:xfrm>
            <a:off x="5731300" y="2205183"/>
            <a:ext cx="22602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140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0" name="Rectangle 295"/>
          <p:cNvSpPr>
            <a:spLocks noChangeArrowheads="1"/>
          </p:cNvSpPr>
          <p:nvPr/>
        </p:nvSpPr>
        <p:spPr bwMode="auto">
          <a:xfrm>
            <a:off x="6588224" y="4846831"/>
            <a:ext cx="24045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Cuit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" name="Rectangle 296"/>
          <p:cNvSpPr>
            <a:spLocks noChangeArrowheads="1"/>
          </p:cNvSpPr>
          <p:nvPr/>
        </p:nvSpPr>
        <p:spPr bwMode="auto">
          <a:xfrm>
            <a:off x="6142462" y="4843656"/>
            <a:ext cx="21800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Cru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" name="Rectangle 297"/>
          <p:cNvSpPr>
            <a:spLocks noChangeArrowheads="1"/>
          </p:cNvSpPr>
          <p:nvPr/>
        </p:nvSpPr>
        <p:spPr bwMode="auto">
          <a:xfrm>
            <a:off x="7193062" y="4846831"/>
            <a:ext cx="27732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Cuit 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4" name="Freeform 299"/>
          <p:cNvSpPr>
            <a:spLocks/>
          </p:cNvSpPr>
          <p:nvPr/>
        </p:nvSpPr>
        <p:spPr bwMode="auto">
          <a:xfrm>
            <a:off x="5966689" y="5103594"/>
            <a:ext cx="1590227" cy="133205"/>
          </a:xfrm>
          <a:custGeom>
            <a:avLst/>
            <a:gdLst>
              <a:gd name="T0" fmla="*/ 0 w 3683"/>
              <a:gd name="T1" fmla="*/ 0 h 245"/>
              <a:gd name="T2" fmla="*/ 307 w 3683"/>
              <a:gd name="T3" fmla="*/ 245 h 245"/>
              <a:gd name="T4" fmla="*/ 3376 w 3683"/>
              <a:gd name="T5" fmla="*/ 245 h 245"/>
              <a:gd name="T6" fmla="*/ 3683 w 3683"/>
              <a:gd name="T7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3" h="245">
                <a:moveTo>
                  <a:pt x="0" y="0"/>
                </a:moveTo>
                <a:cubicBezTo>
                  <a:pt x="0" y="135"/>
                  <a:pt x="137" y="245"/>
                  <a:pt x="307" y="245"/>
                </a:cubicBezTo>
                <a:lnTo>
                  <a:pt x="3376" y="245"/>
                </a:lnTo>
                <a:cubicBezTo>
                  <a:pt x="3546" y="245"/>
                  <a:pt x="3683" y="135"/>
                  <a:pt x="3683" y="0"/>
                </a:cubicBez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50"/>
          </a:p>
        </p:txBody>
      </p:sp>
      <p:sp>
        <p:nvSpPr>
          <p:cNvPr id="935" name="Rectangle 300"/>
          <p:cNvSpPr>
            <a:spLocks noChangeArrowheads="1"/>
          </p:cNvSpPr>
          <p:nvPr/>
        </p:nvSpPr>
        <p:spPr bwMode="auto">
          <a:xfrm>
            <a:off x="6686975" y="5355649"/>
            <a:ext cx="29976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Frais</a:t>
            </a:r>
            <a:endParaRPr kumimoji="0" lang="fr-FR" altLang="fr-FR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9" name="Rectangle 304"/>
          <p:cNvSpPr>
            <a:spLocks noChangeArrowheads="1"/>
          </p:cNvSpPr>
          <p:nvPr/>
        </p:nvSpPr>
        <p:spPr bwMode="auto">
          <a:xfrm>
            <a:off x="8532440" y="4851593"/>
            <a:ext cx="48891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Légume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6" name="Freeform 311"/>
          <p:cNvSpPr>
            <a:spLocks/>
          </p:cNvSpPr>
          <p:nvPr/>
        </p:nvSpPr>
        <p:spPr bwMode="auto">
          <a:xfrm>
            <a:off x="8536942" y="5164806"/>
            <a:ext cx="495145" cy="100209"/>
          </a:xfrm>
          <a:custGeom>
            <a:avLst/>
            <a:gdLst>
              <a:gd name="T0" fmla="*/ 0 w 1312"/>
              <a:gd name="T1" fmla="*/ 0 h 246"/>
              <a:gd name="T2" fmla="*/ 109 w 1312"/>
              <a:gd name="T3" fmla="*/ 246 h 246"/>
              <a:gd name="T4" fmla="*/ 1203 w 1312"/>
              <a:gd name="T5" fmla="*/ 246 h 246"/>
              <a:gd name="T6" fmla="*/ 1312 w 1312"/>
              <a:gd name="T7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2" h="246">
                <a:moveTo>
                  <a:pt x="0" y="0"/>
                </a:moveTo>
                <a:cubicBezTo>
                  <a:pt x="0" y="136"/>
                  <a:pt x="49" y="246"/>
                  <a:pt x="109" y="246"/>
                </a:cubicBezTo>
                <a:lnTo>
                  <a:pt x="1203" y="246"/>
                </a:lnTo>
                <a:cubicBezTo>
                  <a:pt x="1263" y="246"/>
                  <a:pt x="1312" y="136"/>
                  <a:pt x="1312" y="0"/>
                </a:cubicBezTo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50"/>
          </a:p>
        </p:txBody>
      </p:sp>
      <p:sp>
        <p:nvSpPr>
          <p:cNvPr id="947" name="Rectangle 466"/>
          <p:cNvSpPr>
            <a:spLocks noChangeArrowheads="1"/>
          </p:cNvSpPr>
          <p:nvPr/>
        </p:nvSpPr>
        <p:spPr bwMode="auto">
          <a:xfrm>
            <a:off x="7025013" y="1897893"/>
            <a:ext cx="9232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rPr>
              <a:t>Vitamine C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</a:endParaRPr>
          </a:p>
        </p:txBody>
      </p:sp>
      <p:sp>
        <p:nvSpPr>
          <p:cNvPr id="951" name="Rectangle 592"/>
          <p:cNvSpPr>
            <a:spLocks noChangeArrowheads="1"/>
          </p:cNvSpPr>
          <p:nvPr/>
        </p:nvSpPr>
        <p:spPr bwMode="auto">
          <a:xfrm>
            <a:off x="5655100" y="2025795"/>
            <a:ext cx="597921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mg/kg MF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592"/>
          <p:cNvSpPr>
            <a:spLocks noChangeArrowheads="1"/>
          </p:cNvSpPr>
          <p:nvPr/>
        </p:nvSpPr>
        <p:spPr bwMode="auto">
          <a:xfrm>
            <a:off x="150083" y="1748180"/>
            <a:ext cx="597921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mg/kg MF</a:t>
            </a:r>
            <a:endParaRPr kumimoji="0" lang="fr-FR" alt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466"/>
          <p:cNvSpPr>
            <a:spLocks noChangeArrowheads="1"/>
          </p:cNvSpPr>
          <p:nvPr/>
        </p:nvSpPr>
        <p:spPr bwMode="auto">
          <a:xfrm>
            <a:off x="2252663" y="1902684"/>
            <a:ext cx="6023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 err="1" smtClean="0">
                <a:solidFill>
                  <a:srgbClr val="000000"/>
                </a:solidFill>
                <a:latin typeface="Myriad Pro" pitchFamily="34" charset="0"/>
              </a:rPr>
              <a:t>Folates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i="0" smtClean="0"/>
              <a:t>Quelques questions et éléments d’explication</a:t>
            </a:r>
            <a:endParaRPr lang="fr-FR" sz="3600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mtClean="0"/>
              <a:t>Quel traitement thermique?</a:t>
            </a:r>
          </a:p>
          <a:p>
            <a:pPr lvl="1">
              <a:spcAft>
                <a:spcPts val="600"/>
              </a:spcAft>
            </a:pPr>
            <a:r>
              <a:rPr lang="fr-FR" smtClean="0"/>
              <a:t>De blanchiment à appertisation, des conditions très variables</a:t>
            </a:r>
          </a:p>
          <a:p>
            <a:pPr lvl="1"/>
            <a:r>
              <a:rPr lang="fr-FR" smtClean="0"/>
              <a:t>Littérature scientifique </a:t>
            </a:r>
          </a:p>
          <a:p>
            <a:pPr lvl="2"/>
            <a:r>
              <a:rPr lang="fr-FR" smtClean="0"/>
              <a:t>Abondante sur les jus de fruits en cours de stockage</a:t>
            </a:r>
          </a:p>
          <a:p>
            <a:pPr lvl="2"/>
            <a:r>
              <a:rPr lang="fr-FR" smtClean="0"/>
              <a:t>Comparaisons avant  / après</a:t>
            </a:r>
          </a:p>
          <a:p>
            <a:pPr lvl="2">
              <a:spcAft>
                <a:spcPts val="600"/>
              </a:spcAft>
            </a:pPr>
            <a:r>
              <a:rPr lang="fr-FR" smtClean="0"/>
              <a:t>Solutions « modèles » - constantes apparentes</a:t>
            </a:r>
          </a:p>
          <a:p>
            <a:r>
              <a:rPr lang="fr-FR" smtClean="0"/>
              <a:t>Très peu de données sur les folates</a:t>
            </a:r>
          </a:p>
          <a:p>
            <a:pPr lvl="1">
              <a:buNone/>
            </a:pPr>
            <a:endParaRPr lang="fr-FR" smtClean="0"/>
          </a:p>
          <a:p>
            <a:r>
              <a:rPr lang="fr-FR" smtClean="0"/>
              <a:t>Quid des pertes par migration / diffusion?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667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0" smtClean="0"/>
              <a:t>Vitamine C</a:t>
            </a:r>
            <a:endParaRPr lang="fr-FR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r>
              <a:rPr lang="fr-FR" smtClean="0"/>
              <a:t>Dégradation généralement décrite comme une réaction d’ordre 1</a:t>
            </a:r>
          </a:p>
          <a:p>
            <a:pPr lvl="1"/>
            <a:r>
              <a:rPr lang="fr-FR" smtClean="0"/>
              <a:t>Donc C/Cini sont superposable </a:t>
            </a:r>
          </a:p>
          <a:p>
            <a:pPr lvl="1"/>
            <a:r>
              <a:rPr lang="fr-FR" smtClean="0"/>
              <a:t>Linéaire quand exprimé en log C</a:t>
            </a:r>
          </a:p>
          <a:p>
            <a:pPr>
              <a:spcAft>
                <a:spcPts val="600"/>
              </a:spcAft>
            </a:pPr>
            <a:r>
              <a:rPr lang="fr-FR" smtClean="0"/>
              <a:t>Mais…</a:t>
            </a:r>
          </a:p>
          <a:p>
            <a:pPr>
              <a:spcAft>
                <a:spcPts val="600"/>
              </a:spcAft>
              <a:buNone/>
            </a:pP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53516"/>
              </p:ext>
            </p:extLst>
          </p:nvPr>
        </p:nvGraphicFramePr>
        <p:xfrm>
          <a:off x="6357950" y="2428868"/>
          <a:ext cx="2132674" cy="787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066337" imgH="393529" progId="Equation.3">
                  <p:embed/>
                </p:oleObj>
              </mc:Choice>
              <mc:Fallback>
                <p:oleObj name="Equation" r:id="rId3" imgW="1066337" imgH="393529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2428868"/>
                        <a:ext cx="2132674" cy="7870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43637" y="4714884"/>
            <a:ext cx="2714644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800" dirty="0">
                <a:latin typeface="+mn-lt"/>
              </a:rPr>
              <a:t>Dégradation de l’acide ascorbique à 100°C en aérobiose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58016" y="5715016"/>
            <a:ext cx="173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800" dirty="0" err="1"/>
              <a:t>Oey</a:t>
            </a:r>
            <a:r>
              <a:rPr lang="fr-FR" sz="1800" dirty="0"/>
              <a:t> </a:t>
            </a:r>
            <a:r>
              <a:rPr lang="fr-FR" sz="1800" i="1" dirty="0"/>
              <a:t>et al</a:t>
            </a:r>
            <a:r>
              <a:rPr lang="fr-FR" sz="1800" dirty="0"/>
              <a:t>. 2006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4071942"/>
            <a:ext cx="4138613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14810" y="4929198"/>
            <a:ext cx="10406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/>
              <a:t>250 mg/L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214810" y="4286256"/>
            <a:ext cx="10406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/>
              <a:t>750 mg/L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214810" y="5500702"/>
            <a:ext cx="10406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/>
              <a:t>150 mg/L</a:t>
            </a:r>
          </a:p>
        </p:txBody>
      </p:sp>
    </p:spTree>
    <p:extLst>
      <p:ext uri="{BB962C8B-B14F-4D97-AF65-F5344CB8AC3E}">
        <p14:creationId xmlns:p14="http://schemas.microsoft.com/office/powerpoint/2010/main" val="41897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0" dirty="0" smtClean="0"/>
              <a:t>Un enchaînement complexe de réactions</a:t>
            </a:r>
            <a:endParaRPr lang="fr-FR" b="1" i="0" dirty="0"/>
          </a:p>
        </p:txBody>
      </p:sp>
      <p:pic>
        <p:nvPicPr>
          <p:cNvPr id="4" name="Picture 4" descr="Ascorbic_acid_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36" y="1772816"/>
            <a:ext cx="1774825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15616" y="3696138"/>
            <a:ext cx="184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Acide ascorbique</a:t>
            </a:r>
            <a:endParaRPr lang="fr-FR" dirty="0">
              <a:latin typeface="Myriad Pro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99992" y="3663872"/>
            <a:ext cx="264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Acide </a:t>
            </a:r>
            <a:r>
              <a:rPr lang="fr-FR" dirty="0" err="1" smtClean="0">
                <a:latin typeface="Myriad Pro" pitchFamily="34" charset="0"/>
              </a:rPr>
              <a:t>déhydroascorbique</a:t>
            </a:r>
            <a:endParaRPr lang="fr-FR" dirty="0">
              <a:latin typeface="Myriad Pro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93408" y="272607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+ 2H</a:t>
            </a:r>
            <a:endParaRPr lang="fr-FR" dirty="0">
              <a:latin typeface="Myriad Pro" pitchFamily="34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419872" y="2726079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3419872" y="2910745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924010" y="2229720"/>
            <a:ext cx="268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Milieu oxydant: O</a:t>
            </a:r>
            <a:r>
              <a:rPr lang="fr-FR" baseline="-25000" dirty="0" smtClean="0">
                <a:latin typeface="Myriad Pro" pitchFamily="34" charset="0"/>
              </a:rPr>
              <a:t>2</a:t>
            </a:r>
            <a:r>
              <a:rPr lang="fr-FR" dirty="0" smtClean="0">
                <a:latin typeface="Myriad Pro" pitchFamily="34" charset="0"/>
              </a:rPr>
              <a:t>, Fe</a:t>
            </a:r>
            <a:r>
              <a:rPr lang="fr-FR" baseline="30000" dirty="0" smtClean="0">
                <a:latin typeface="Myriad Pro" pitchFamily="34" charset="0"/>
              </a:rPr>
              <a:t>++</a:t>
            </a:r>
            <a:r>
              <a:rPr lang="fr-FR" dirty="0" smtClean="0">
                <a:latin typeface="Myriad Pro" pitchFamily="34" charset="0"/>
              </a:rPr>
              <a:t>…</a:t>
            </a:r>
            <a:endParaRPr lang="fr-FR" dirty="0">
              <a:latin typeface="Myriad Pro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97703" y="3081862"/>
            <a:ext cx="1773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Milieu réducteur</a:t>
            </a:r>
            <a:endParaRPr lang="fr-FR" dirty="0">
              <a:latin typeface="Myriad Pro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010893" y="5125834"/>
            <a:ext cx="0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30855" y="4652839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-H</a:t>
            </a:r>
            <a:r>
              <a:rPr lang="fr-FR" baseline="-25000" dirty="0" smtClean="0">
                <a:latin typeface="Myriad Pro" pitchFamily="34" charset="0"/>
              </a:rPr>
              <a:t>2</a:t>
            </a:r>
            <a:r>
              <a:rPr lang="fr-FR" dirty="0" smtClean="0">
                <a:latin typeface="Myriad Pro" pitchFamily="34" charset="0"/>
              </a:rPr>
              <a:t>O</a:t>
            </a:r>
            <a:endParaRPr lang="fr-FR" dirty="0">
              <a:latin typeface="Myriad Pro" pitchFamily="34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2010893" y="4652839"/>
            <a:ext cx="0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010893" y="4149080"/>
            <a:ext cx="0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566669" y="5796420"/>
            <a:ext cx="88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furfural</a:t>
            </a:r>
            <a:endParaRPr lang="fr-FR" dirty="0">
              <a:latin typeface="Myriad Pro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6156176" y="5701898"/>
            <a:ext cx="0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76137" y="4040499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-H</a:t>
            </a:r>
            <a:r>
              <a:rPr lang="fr-FR" baseline="-25000" dirty="0" smtClean="0">
                <a:latin typeface="Myriad Pro" pitchFamily="34" charset="0"/>
              </a:rPr>
              <a:t>2</a:t>
            </a:r>
            <a:r>
              <a:rPr lang="fr-FR" dirty="0" smtClean="0">
                <a:latin typeface="Myriad Pro" pitchFamily="34" charset="0"/>
              </a:rPr>
              <a:t>O</a:t>
            </a:r>
            <a:endParaRPr lang="fr-FR" dirty="0">
              <a:latin typeface="Myriad Pro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6156176" y="5228903"/>
            <a:ext cx="0" cy="319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6156176" y="4065470"/>
            <a:ext cx="0" cy="537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733830" y="4602897"/>
            <a:ext cx="2809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Acide 2,3-dicéto-gulonique</a:t>
            </a:r>
            <a:endParaRPr lang="fr-FR" dirty="0">
              <a:latin typeface="Myriad Pro" pitchFamily="34" charset="0"/>
            </a:endParaRPr>
          </a:p>
        </p:txBody>
      </p:sp>
      <p:sp>
        <p:nvSpPr>
          <p:cNvPr id="29" name="Éclair 28"/>
          <p:cNvSpPr/>
          <p:nvPr/>
        </p:nvSpPr>
        <p:spPr>
          <a:xfrm flipH="1">
            <a:off x="7203126" y="4149080"/>
            <a:ext cx="1257306" cy="498400"/>
          </a:xfrm>
          <a:prstGeom prst="lightningBol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yriad Pro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301088" y="3764249"/>
            <a:ext cx="709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trike="sngStrike" dirty="0" smtClean="0">
                <a:solidFill>
                  <a:srgbClr val="FF0000"/>
                </a:solidFill>
                <a:latin typeface="Myriad Pro" pitchFamily="34" charset="0"/>
              </a:rPr>
              <a:t>Vit C</a:t>
            </a:r>
            <a:endParaRPr lang="fr-FR" sz="2000" b="1" strike="sngStrike" dirty="0">
              <a:solidFill>
                <a:srgbClr val="FF0000"/>
              </a:solidFill>
              <a:latin typeface="Myriad Pro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8948" y="6309320"/>
            <a:ext cx="338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Acide </a:t>
            </a:r>
            <a:r>
              <a:rPr lang="fr-FR" dirty="0" err="1" smtClean="0">
                <a:latin typeface="Myriad Pro" pitchFamily="34" charset="0"/>
              </a:rPr>
              <a:t>furoïque</a:t>
            </a:r>
            <a:r>
              <a:rPr lang="fr-FR" dirty="0" smtClean="0">
                <a:latin typeface="Myriad Pro" pitchFamily="34" charset="0"/>
              </a:rPr>
              <a:t>, 3OH-2-pyrone, …</a:t>
            </a:r>
            <a:endParaRPr lang="fr-FR" dirty="0">
              <a:latin typeface="Myriad Pro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72472" y="5424396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Myriad Pro" pitchFamily="34" charset="0"/>
              </a:rPr>
              <a:t>-H</a:t>
            </a:r>
            <a:r>
              <a:rPr lang="fr-FR" baseline="-25000" dirty="0" smtClean="0">
                <a:latin typeface="Myriad Pro" pitchFamily="34" charset="0"/>
              </a:rPr>
              <a:t>2</a:t>
            </a:r>
            <a:r>
              <a:rPr lang="fr-FR" dirty="0" smtClean="0">
                <a:latin typeface="Myriad Pro" pitchFamily="34" charset="0"/>
              </a:rPr>
              <a:t>O</a:t>
            </a:r>
            <a:endParaRPr lang="fr-FR" dirty="0">
              <a:latin typeface="Myriad Pro" pitchFamily="34" charset="0"/>
            </a:endParaRPr>
          </a:p>
        </p:txBody>
      </p:sp>
      <p:pic>
        <p:nvPicPr>
          <p:cNvPr id="2050" name="Picture 2" descr="http://upload.wikimedia.org/wikipedia/commons/3/38/Dehydroascorbic_aci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45" y="1868829"/>
            <a:ext cx="177450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6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i="0" dirty="0" smtClean="0"/>
              <a:t>Quels mécanismes </a:t>
            </a:r>
            <a:br>
              <a:rPr lang="fr-FR" sz="4000" b="1" i="0" dirty="0" smtClean="0"/>
            </a:br>
            <a:r>
              <a:rPr lang="fr-FR" sz="4000" b="1" i="0" dirty="0" smtClean="0"/>
              <a:t>à quel stade du procédé?</a:t>
            </a:r>
            <a:endParaRPr lang="fr-FR" sz="4000" b="1" i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99444" y="1408494"/>
            <a:ext cx="1840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Matière première</a:t>
            </a:r>
            <a:endParaRPr lang="fr-FR" altLang="fr-FR" sz="16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099444" y="3489707"/>
            <a:ext cx="1402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Blanchiment</a:t>
            </a:r>
            <a:endParaRPr lang="fr-FR" altLang="fr-FR" sz="16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099444" y="5007357"/>
            <a:ext cx="2436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Ajout jus de couverture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099444" y="2199069"/>
            <a:ext cx="866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Lavage</a:t>
            </a:r>
            <a:endParaRPr lang="fr-FR" altLang="fr-FR" sz="16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099444" y="255943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err="1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Eboutage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099444" y="5512182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Stérilisation </a:t>
            </a:r>
            <a:r>
              <a:rPr lang="fr-FR" altLang="fr-FR" sz="1600" dirty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	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1763688" y="1767269"/>
            <a:ext cx="404813" cy="4608513"/>
          </a:xfrm>
          <a:prstGeom prst="downArrow">
            <a:avLst>
              <a:gd name="adj1" fmla="val 32593"/>
              <a:gd name="adj2" fmla="val 113681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latin typeface="Myriad Pro" pitchFamily="34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2313756" y="3856419"/>
            <a:ext cx="1335087" cy="366713"/>
            <a:chOff x="431" y="2313"/>
            <a:chExt cx="841" cy="231"/>
          </a:xfrm>
        </p:grpSpPr>
        <p:sp>
          <p:nvSpPr>
            <p:cNvPr id="12" name="AutoShape 19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Myriad Pro" pitchFamily="34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313756" y="4720019"/>
            <a:ext cx="1335087" cy="366713"/>
            <a:chOff x="431" y="2313"/>
            <a:chExt cx="841" cy="231"/>
          </a:xfrm>
        </p:grpSpPr>
        <p:sp>
          <p:nvSpPr>
            <p:cNvPr id="15" name="AutoShape 22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Myriad Pro" pitchFamily="34" charset="0"/>
              </a:endParaRP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2313756" y="6446663"/>
            <a:ext cx="1335088" cy="366713"/>
            <a:chOff x="431" y="2313"/>
            <a:chExt cx="841" cy="231"/>
          </a:xfrm>
        </p:grpSpPr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Myriad Pro" pitchFamily="34" charset="0"/>
              </a:endParaRP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2313756" y="3135694"/>
            <a:ext cx="1335087" cy="366713"/>
            <a:chOff x="431" y="2313"/>
            <a:chExt cx="841" cy="231"/>
          </a:xfrm>
        </p:grpSpPr>
        <p:sp>
          <p:nvSpPr>
            <p:cNvPr id="21" name="AutoShape 28"/>
            <p:cNvSpPr>
              <a:spLocks noChangeArrowheads="1"/>
            </p:cNvSpPr>
            <p:nvPr/>
          </p:nvSpPr>
          <p:spPr bwMode="auto">
            <a:xfrm>
              <a:off x="431" y="2341"/>
              <a:ext cx="771" cy="181"/>
            </a:xfrm>
            <a:prstGeom prst="leftArrow">
              <a:avLst>
                <a:gd name="adj1" fmla="val 50000"/>
                <a:gd name="adj2" fmla="val 106492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accent6">
                    <a:lumMod val="75000"/>
                  </a:schemeClr>
                </a:solidFill>
                <a:latin typeface="Myriad Pro" pitchFamily="34" charset="0"/>
              </a:endParaRP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156" y="231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fr-FR" altLang="fr-FR" b="1">
                <a:solidFill>
                  <a:srgbClr val="953735"/>
                </a:solidFill>
                <a:latin typeface="Myriad Pro" pitchFamily="34" charset="0"/>
                <a:cs typeface="Arial" charset="0"/>
              </a:endParaRPr>
            </a:p>
          </p:txBody>
        </p:sp>
      </p:grp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2099444" y="6087526"/>
            <a:ext cx="1246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Produit fini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pic>
        <p:nvPicPr>
          <p:cNvPr id="24" name="Picture 32" descr="HV Proton frais lot merc 10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32" y="1479932"/>
            <a:ext cx="108108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4" descr="HV Proton Avt Bl entiers lot merc 10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19" y="2487994"/>
            <a:ext cx="11334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5" descr="HV Proton Apr Bl entiers lot merc 10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44" y="4143757"/>
            <a:ext cx="11366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4" y="5872544"/>
            <a:ext cx="1296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5"/>
          <p:cNvSpPr txBox="1">
            <a:spLocks noChangeArrowheads="1"/>
          </p:cNvSpPr>
          <p:nvPr/>
        </p:nvSpPr>
        <p:spPr bwMode="auto">
          <a:xfrm rot="16200000">
            <a:off x="-1603670" y="3683660"/>
            <a:ext cx="3647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FF6600"/>
                </a:solidFill>
                <a:latin typeface="Myriad Pro" pitchFamily="34" charset="0"/>
              </a:rPr>
              <a:t>Conserves appertisés haricots verts </a:t>
            </a:r>
            <a:endParaRPr lang="fr-FR" altLang="fr-FR" dirty="0">
              <a:solidFill>
                <a:srgbClr val="FF6600"/>
              </a:solidFill>
              <a:latin typeface="Myriad Pro" pitchFamily="34" charset="0"/>
            </a:endParaRPr>
          </a:p>
        </p:txBody>
      </p:sp>
      <p:sp>
        <p:nvSpPr>
          <p:cNvPr id="30" name="AutoShape 28"/>
          <p:cNvSpPr>
            <a:spLocks noChangeArrowheads="1"/>
          </p:cNvSpPr>
          <p:nvPr/>
        </p:nvSpPr>
        <p:spPr bwMode="auto">
          <a:xfrm>
            <a:off x="2313756" y="1813473"/>
            <a:ext cx="1223963" cy="287337"/>
          </a:xfrm>
          <a:prstGeom prst="leftArrow">
            <a:avLst>
              <a:gd name="adj1" fmla="val 50000"/>
              <a:gd name="adj2" fmla="val 106492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6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099444" y="4262819"/>
            <a:ext cx="1031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 smtClean="0">
                <a:solidFill>
                  <a:srgbClr val="006600"/>
                </a:solidFill>
                <a:latin typeface="Myriad Pro" pitchFamily="34" charset="0"/>
                <a:cs typeface="Arial" charset="0"/>
              </a:rPr>
              <a:t>Transfert</a:t>
            </a:r>
            <a:endParaRPr lang="fr-FR" altLang="fr-FR" dirty="0">
              <a:solidFill>
                <a:srgbClr val="006600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67828" y="2199069"/>
            <a:ext cx="1716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1200" dirty="0" smtClean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IMMERSION </a:t>
            </a:r>
          </a:p>
          <a:p>
            <a:r>
              <a:rPr lang="fr-FR" altLang="fr-FR" sz="1200" dirty="0" smtClean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30 s à 1 min 15 à 30°C</a:t>
            </a:r>
            <a:endParaRPr lang="fr-FR" altLang="fr-FR" sz="12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86269" y="3479089"/>
            <a:ext cx="1828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1200" dirty="0" smtClean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ASPERSION / IMMERSION</a:t>
            </a:r>
          </a:p>
          <a:p>
            <a:r>
              <a:rPr lang="fr-FR" altLang="fr-FR" sz="1200" dirty="0" smtClean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4 à 8 min 85 à 95°C</a:t>
            </a:r>
            <a:endParaRPr lang="fr-FR" altLang="fr-FR" sz="12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38180" y="5572140"/>
            <a:ext cx="16321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200" dirty="0" smtClean="0">
                <a:solidFill>
                  <a:schemeClr val="tx2"/>
                </a:solidFill>
                <a:latin typeface="Myriad Pro" pitchFamily="34" charset="0"/>
                <a:cs typeface="Arial" charset="0"/>
              </a:rPr>
              <a:t>6 à 15 min 125 à 130°C</a:t>
            </a:r>
            <a:endParaRPr lang="fr-FR" altLang="fr-FR" sz="1200" dirty="0">
              <a:solidFill>
                <a:schemeClr val="tx2"/>
              </a:solidFill>
              <a:latin typeface="Myriad Pro" pitchFamily="34" charset="0"/>
              <a:cs typeface="Arial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072066" y="1311544"/>
            <a:ext cx="4203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Myriad Pro" pitchFamily="34" charset="0"/>
                <a:cs typeface="Arial" pitchFamily="34" charset="0"/>
              </a:rPr>
              <a:t>dégradation linéaire au cours du stockage</a:t>
            </a:r>
          </a:p>
          <a:p>
            <a:endParaRPr lang="fr-FR" dirty="0">
              <a:latin typeface="Myriad Pro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72066" y="2112451"/>
            <a:ext cx="103970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Myriad Pro" pitchFamily="34" charset="0"/>
                <a:cs typeface="Arial" pitchFamily="34" charset="0"/>
              </a:rPr>
              <a:t>diffusion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72066" y="3333839"/>
            <a:ext cx="358290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Myriad Pro" pitchFamily="34" charset="0"/>
                <a:cs typeface="Arial" pitchFamily="34" charset="0"/>
              </a:rPr>
              <a:t>dégradation, avec O</a:t>
            </a:r>
            <a:r>
              <a:rPr lang="fr-FR" baseline="-25000" dirty="0">
                <a:latin typeface="Myriad Pro" pitchFamily="34" charset="0"/>
                <a:cs typeface="Arial" pitchFamily="34" charset="0"/>
              </a:rPr>
              <a:t>2</a:t>
            </a:r>
            <a:r>
              <a:rPr lang="fr-FR" dirty="0">
                <a:latin typeface="Myriad Pro" pitchFamily="34" charset="0"/>
                <a:cs typeface="Arial" pitchFamily="34" charset="0"/>
              </a:rPr>
              <a:t> (AA vers DHA)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72066" y="5486201"/>
            <a:ext cx="3613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Myriad Pro" pitchFamily="34" charset="0"/>
                <a:cs typeface="Arial" pitchFamily="34" charset="0"/>
              </a:rPr>
              <a:t>dégradation</a:t>
            </a:r>
            <a:r>
              <a:rPr lang="fr-FR" dirty="0">
                <a:latin typeface="Myriad Pro" pitchFamily="34" charset="0"/>
                <a:cs typeface="Arial" pitchFamily="34" charset="0"/>
              </a:rPr>
              <a:t>, sans O</a:t>
            </a:r>
            <a:r>
              <a:rPr lang="fr-FR" baseline="-25000" dirty="0">
                <a:latin typeface="Myriad Pro" pitchFamily="34" charset="0"/>
                <a:cs typeface="Arial" pitchFamily="34" charset="0"/>
              </a:rPr>
              <a:t>2</a:t>
            </a:r>
            <a:r>
              <a:rPr lang="fr-FR" dirty="0">
                <a:latin typeface="Myriad Pro" pitchFamily="34" charset="0"/>
                <a:cs typeface="Arial" pitchFamily="34" charset="0"/>
              </a:rPr>
              <a:t> (DHA instable)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72066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latin typeface="Myriad Pro" pitchFamily="34" charset="0"/>
                <a:cs typeface="Arial" pitchFamily="34" charset="0"/>
              </a:rPr>
              <a:t>Equilibre avec jus de couverture</a:t>
            </a:r>
          </a:p>
          <a:p>
            <a:r>
              <a:rPr lang="fr-FR" dirty="0" smtClean="0">
                <a:latin typeface="Myriad Pro" pitchFamily="34" charset="0"/>
                <a:cs typeface="Arial" pitchFamily="34" charset="0"/>
              </a:rPr>
              <a:t>Dégradation: O</a:t>
            </a:r>
            <a:r>
              <a:rPr lang="fr-FR" baseline="-25000" dirty="0" smtClean="0">
                <a:latin typeface="Myriad Pro" pitchFamily="34" charset="0"/>
                <a:cs typeface="Arial" pitchFamily="34" charset="0"/>
              </a:rPr>
              <a:t>2</a:t>
            </a:r>
            <a:r>
              <a:rPr lang="fr-FR" dirty="0" smtClean="0">
                <a:latin typeface="Myriad Pro" pitchFamily="34" charset="0"/>
                <a:cs typeface="Arial" pitchFamily="34" charset="0"/>
              </a:rPr>
              <a:t> espace de tête</a:t>
            </a:r>
          </a:p>
          <a:p>
            <a:r>
              <a:rPr lang="fr-FR" dirty="0" smtClean="0">
                <a:latin typeface="Myriad Pro" pitchFamily="34" charset="0"/>
                <a:cs typeface="Arial" pitchFamily="34" charset="0"/>
              </a:rPr>
              <a:t>(</a:t>
            </a:r>
            <a:r>
              <a:rPr lang="fr-FR" dirty="0">
                <a:latin typeface="Myriad Pro" pitchFamily="34" charset="0"/>
                <a:cs typeface="Arial" pitchFamily="34" charset="0"/>
              </a:rPr>
              <a:t>AA vers DHA, peu stable)</a:t>
            </a:r>
          </a:p>
        </p:txBody>
      </p:sp>
    </p:spTree>
    <p:extLst>
      <p:ext uri="{BB962C8B-B14F-4D97-AF65-F5344CB8AC3E}">
        <p14:creationId xmlns:p14="http://schemas.microsoft.com/office/powerpoint/2010/main" val="39670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smtClean="0"/>
              <a:t>Les résultats de la modélisation</a:t>
            </a:r>
            <a:endParaRPr lang="fr-FR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5149236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sz="2400" smtClean="0"/>
              <a:t>Modélisation: prise en compte des incertitudes et dispersions (cf exposé F. Carlin)</a:t>
            </a:r>
          </a:p>
          <a:p>
            <a:pPr>
              <a:spcAft>
                <a:spcPts val="1200"/>
              </a:spcAft>
            </a:pPr>
            <a:r>
              <a:rPr lang="fr-FR" sz="2400" smtClean="0"/>
              <a:t>Utilisation des constantes publiées (valeurs et dispersion)</a:t>
            </a:r>
          </a:p>
          <a:p>
            <a:pPr>
              <a:spcAft>
                <a:spcPts val="1200"/>
              </a:spcAft>
            </a:pPr>
            <a:r>
              <a:rPr lang="fr-FR" sz="2400" smtClean="0"/>
              <a:t>Validation par les mesures en cours de transformation</a:t>
            </a:r>
          </a:p>
          <a:p>
            <a:r>
              <a:rPr lang="fr-FR" sz="2400" smtClean="0"/>
              <a:t>Difficultés:</a:t>
            </a:r>
          </a:p>
          <a:p>
            <a:pPr lvl="1"/>
            <a:r>
              <a:rPr lang="fr-FR" sz="2000" smtClean="0"/>
              <a:t>Des paramètres manquants (diffusion)</a:t>
            </a:r>
          </a:p>
          <a:p>
            <a:pPr lvl="1"/>
            <a:r>
              <a:rPr lang="fr-FR" sz="2000" smtClean="0"/>
              <a:t>Des données d’accès difficile: O</a:t>
            </a:r>
            <a:r>
              <a:rPr lang="fr-FR" sz="2000" baseline="-25000" smtClean="0"/>
              <a:t>2</a:t>
            </a:r>
            <a:r>
              <a:rPr lang="fr-FR" sz="2000" smtClean="0"/>
              <a:t>?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41329"/>
            <a:ext cx="3061361" cy="561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93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 smtClean="0"/>
              <a:t>Et les </a:t>
            </a:r>
            <a:r>
              <a:rPr lang="fr-FR" b="1" i="0" dirty="0" err="1" smtClean="0"/>
              <a:t>folates</a:t>
            </a:r>
            <a:r>
              <a:rPr lang="fr-FR" b="1" i="0" dirty="0" smtClean="0"/>
              <a:t>?</a:t>
            </a:r>
            <a:endParaRPr lang="fr-FR" b="1" i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02"/>
          </a:xfrm>
        </p:spPr>
        <p:txBody>
          <a:bodyPr>
            <a:noAutofit/>
          </a:bodyPr>
          <a:lstStyle/>
          <a:p>
            <a:r>
              <a:rPr lang="fr-FR" sz="2800" dirty="0" smtClean="0"/>
              <a:t>Plusieurs </a:t>
            </a:r>
            <a:r>
              <a:rPr lang="fr-FR" sz="2800" dirty="0" err="1" smtClean="0"/>
              <a:t>vitamères</a:t>
            </a:r>
            <a:r>
              <a:rPr lang="fr-FR" sz="2800" dirty="0" smtClean="0"/>
              <a:t>:</a:t>
            </a:r>
          </a:p>
          <a:p>
            <a:pPr lvl="1"/>
            <a:r>
              <a:rPr lang="fr-FR" sz="2400" dirty="0"/>
              <a:t>Varient par degré de saturation et substitution</a:t>
            </a:r>
          </a:p>
          <a:p>
            <a:pPr lvl="1"/>
            <a:r>
              <a:rPr lang="fr-FR" sz="2400" dirty="0" err="1" smtClean="0"/>
              <a:t>Interconvertibles</a:t>
            </a:r>
            <a:r>
              <a:rPr lang="fr-FR" sz="2400" dirty="0" smtClean="0"/>
              <a:t> </a:t>
            </a:r>
            <a:r>
              <a:rPr lang="fr-FR" sz="2400" dirty="0" smtClean="0"/>
              <a:t>in vivo (réactions spécifiques)</a:t>
            </a:r>
          </a:p>
          <a:p>
            <a:pPr lvl="1"/>
            <a:endParaRPr lang="fr-FR" sz="2400" dirty="0" smtClean="0"/>
          </a:p>
          <a:p>
            <a:pPr lvl="1"/>
            <a:endParaRPr lang="fr-FR" sz="2400" dirty="0" smtClean="0"/>
          </a:p>
          <a:p>
            <a:pPr lvl="1"/>
            <a:endParaRPr lang="fr-FR" sz="2400" dirty="0"/>
          </a:p>
          <a:p>
            <a:pPr lvl="1"/>
            <a:endParaRPr lang="fr-FR" sz="2400" dirty="0" smtClean="0"/>
          </a:p>
          <a:p>
            <a:pPr marL="457200" lvl="1" indent="0">
              <a:buNone/>
            </a:pPr>
            <a:endParaRPr lang="fr-FR" sz="2400" dirty="0" smtClean="0"/>
          </a:p>
          <a:p>
            <a:pPr lvl="1"/>
            <a:endParaRPr lang="fr-FR" sz="2400" dirty="0" smtClean="0"/>
          </a:p>
          <a:p>
            <a:r>
              <a:rPr lang="fr-FR" sz="2800" dirty="0" smtClean="0"/>
              <a:t>La composition en </a:t>
            </a:r>
            <a:r>
              <a:rPr lang="fr-FR" sz="2800" dirty="0" err="1" smtClean="0"/>
              <a:t>vitamères</a:t>
            </a:r>
            <a:r>
              <a:rPr lang="fr-FR" sz="2800" dirty="0" smtClean="0"/>
              <a:t> est peu connue</a:t>
            </a:r>
          </a:p>
          <a:p>
            <a:r>
              <a:rPr lang="fr-FR" sz="2800" dirty="0" smtClean="0"/>
              <a:t>Epinards et haricots verts</a:t>
            </a:r>
          </a:p>
          <a:p>
            <a:pPr lvl="1"/>
            <a:r>
              <a:rPr lang="fr-FR" sz="2400" dirty="0" smtClean="0"/>
              <a:t>5CH</a:t>
            </a:r>
            <a:r>
              <a:rPr lang="fr-FR" sz="2400" baseline="-25000" dirty="0" smtClean="0"/>
              <a:t>3</a:t>
            </a:r>
            <a:r>
              <a:rPr lang="fr-FR" sz="2400" dirty="0" smtClean="0"/>
              <a:t>H</a:t>
            </a:r>
            <a:r>
              <a:rPr lang="fr-FR" sz="2400" baseline="-25000" dirty="0" smtClean="0"/>
              <a:t>4</a:t>
            </a:r>
            <a:r>
              <a:rPr lang="fr-FR" sz="2400" dirty="0" smtClean="0"/>
              <a:t>folate, </a:t>
            </a:r>
            <a:r>
              <a:rPr lang="fr-FR" sz="2000" dirty="0" smtClean="0"/>
              <a:t>5HCO-H</a:t>
            </a:r>
            <a:r>
              <a:rPr lang="fr-FR" sz="2000" baseline="-25000" dirty="0" smtClean="0"/>
              <a:t>4</a:t>
            </a:r>
            <a:r>
              <a:rPr lang="fr-FR" sz="2000" dirty="0" smtClean="0"/>
              <a:t>folate, 10-HCO-PteGlu</a:t>
            </a:r>
            <a:endParaRPr lang="fr-FR" sz="2400" dirty="0" smtClean="0"/>
          </a:p>
        </p:txBody>
      </p:sp>
      <p:grpSp>
        <p:nvGrpSpPr>
          <p:cNvPr id="4" name="Groupe 3"/>
          <p:cNvGrpSpPr/>
          <p:nvPr/>
        </p:nvGrpSpPr>
        <p:grpSpPr>
          <a:xfrm>
            <a:off x="1501854" y="2909383"/>
            <a:ext cx="6013247" cy="2360851"/>
            <a:chOff x="1763713" y="1797844"/>
            <a:chExt cx="6013247" cy="236085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320925" y="3003550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05088" y="3495675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403475" y="3240088"/>
              <a:ext cx="0" cy="203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403475" y="3443288"/>
              <a:ext cx="173038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462213" y="3408363"/>
              <a:ext cx="144462" cy="84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795588" y="3443288"/>
              <a:ext cx="176212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941638" y="3097213"/>
              <a:ext cx="0" cy="363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001963" y="3097213"/>
              <a:ext cx="0" cy="363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2686050" y="2951163"/>
              <a:ext cx="285750" cy="163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2513013" y="2951163"/>
              <a:ext cx="173037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173413" y="3495675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173413" y="2838450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971800" y="3443288"/>
              <a:ext cx="174625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365500" y="3443288"/>
              <a:ext cx="176213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3335338" y="3408363"/>
              <a:ext cx="146050" cy="85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541713" y="3114675"/>
              <a:ext cx="0" cy="3286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 flipV="1">
              <a:off x="3370263" y="3016250"/>
              <a:ext cx="171450" cy="98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 flipV="1">
              <a:off x="3340100" y="3068638"/>
              <a:ext cx="141288" cy="809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2971800" y="3017838"/>
              <a:ext cx="168275" cy="968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598738" y="2513013"/>
              <a:ext cx="1586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O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2659063" y="2751138"/>
              <a:ext cx="0" cy="2174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2716213" y="2751138"/>
              <a:ext cx="0" cy="2174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763713" y="3494088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927225" y="3494088"/>
              <a:ext cx="1506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H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089150" y="3590925"/>
              <a:ext cx="8496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300">
                  <a:solidFill>
                    <a:srgbClr val="000000"/>
                  </a:solidFill>
                  <a:latin typeface="Myriad Pro" pitchFamily="34" charset="0"/>
                </a:rPr>
                <a:t>2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2171700" y="3443288"/>
              <a:ext cx="231775" cy="133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038350" y="2838450"/>
              <a:ext cx="1506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H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 flipV="1">
              <a:off x="2233613" y="3017838"/>
              <a:ext cx="58737" cy="33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743325" y="3494088"/>
              <a:ext cx="1506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H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541713" y="3443288"/>
              <a:ext cx="171450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V="1">
              <a:off x="3541713" y="2951163"/>
              <a:ext cx="282575" cy="163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068763" y="2838450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824288" y="2951163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4249738" y="2951163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78338" y="2951163"/>
              <a:ext cx="165100" cy="285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4548188" y="2951163"/>
              <a:ext cx="128587" cy="225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4643438" y="3236913"/>
              <a:ext cx="3286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4972050" y="2951163"/>
              <a:ext cx="165100" cy="285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V="1">
              <a:off x="4938713" y="2951163"/>
              <a:ext cx="130175" cy="225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 flipV="1">
              <a:off x="4972050" y="2668588"/>
              <a:ext cx="165100" cy="282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H="1">
              <a:off x="4643438" y="2668588"/>
              <a:ext cx="3286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4676775" y="2727325"/>
              <a:ext cx="2619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4478338" y="2668588"/>
              <a:ext cx="165100" cy="282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5137150" y="2951163"/>
              <a:ext cx="2190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667000" y="340995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1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660650" y="300672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4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459038" y="327183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2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938463" y="296068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4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998788" y="2960688"/>
              <a:ext cx="5610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a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933700" y="347980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8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992438" y="3479800"/>
              <a:ext cx="5610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a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216275" y="3052763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5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222625" y="340360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8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511550" y="295275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6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505200" y="347503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7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090988" y="30638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1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151313" y="30638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0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784600" y="282098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9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078288" y="2511425"/>
              <a:ext cx="1314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FF0000"/>
                  </a:solidFill>
                  <a:latin typeface="Myriad Pro" pitchFamily="34" charset="0"/>
                </a:rPr>
                <a:t>X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 flipV="1">
              <a:off x="4152900" y="2738438"/>
              <a:ext cx="0" cy="936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167063" y="2511425"/>
              <a:ext cx="1314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FF0000"/>
                  </a:solidFill>
                  <a:latin typeface="Myriad Pro" pitchFamily="34" charset="0"/>
                </a:rPr>
                <a:t>X</a:t>
              </a:r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 flipV="1">
              <a:off x="3255963" y="2747963"/>
              <a:ext cx="0" cy="936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492375" y="3090863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3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953000" y="285432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1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5013325" y="285432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843463" y="306863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2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903788" y="3068638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675188" y="30638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3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733925" y="306387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549775" y="28606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4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4608513" y="286067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4648200" y="2728913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5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4706938" y="2728913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891088" y="27209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6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4949825" y="272097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320925" y="3003550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605088" y="3495675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2403475" y="3240088"/>
              <a:ext cx="0" cy="203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2403475" y="3443288"/>
              <a:ext cx="173038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2462213" y="3408363"/>
              <a:ext cx="144462" cy="84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 flipV="1">
              <a:off x="2795588" y="3443288"/>
              <a:ext cx="176212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 flipV="1">
              <a:off x="2941638" y="3097213"/>
              <a:ext cx="0" cy="363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 flipV="1">
              <a:off x="3001963" y="3097213"/>
              <a:ext cx="0" cy="363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 flipH="1" flipV="1">
              <a:off x="2686050" y="2951163"/>
              <a:ext cx="285750" cy="163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 flipH="1">
              <a:off x="2513013" y="2951163"/>
              <a:ext cx="173037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3173413" y="3495675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3173413" y="2838450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2971800" y="3443288"/>
              <a:ext cx="174625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 flipV="1">
              <a:off x="3365500" y="3443288"/>
              <a:ext cx="176213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 flipV="1">
              <a:off x="3335338" y="3408363"/>
              <a:ext cx="146050" cy="85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 flipV="1">
              <a:off x="3541713" y="3114675"/>
              <a:ext cx="0" cy="3286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 flipH="1" flipV="1">
              <a:off x="3370263" y="3016250"/>
              <a:ext cx="171450" cy="98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 flipH="1" flipV="1">
              <a:off x="3340100" y="3068638"/>
              <a:ext cx="141288" cy="809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8" name="Line 97"/>
            <p:cNvSpPr>
              <a:spLocks noChangeShapeType="1"/>
            </p:cNvSpPr>
            <p:nvPr/>
          </p:nvSpPr>
          <p:spPr bwMode="auto">
            <a:xfrm flipH="1">
              <a:off x="2971800" y="3017838"/>
              <a:ext cx="168275" cy="968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598738" y="2513013"/>
              <a:ext cx="1586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O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00" name="Line 99"/>
            <p:cNvSpPr>
              <a:spLocks noChangeShapeType="1"/>
            </p:cNvSpPr>
            <p:nvPr/>
          </p:nvSpPr>
          <p:spPr bwMode="auto">
            <a:xfrm flipV="1">
              <a:off x="2659063" y="2751138"/>
              <a:ext cx="0" cy="2174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01" name="Line 100"/>
            <p:cNvSpPr>
              <a:spLocks noChangeShapeType="1"/>
            </p:cNvSpPr>
            <p:nvPr/>
          </p:nvSpPr>
          <p:spPr bwMode="auto">
            <a:xfrm flipV="1">
              <a:off x="2716213" y="2751138"/>
              <a:ext cx="0" cy="2174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1763713" y="3494088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1927225" y="3494088"/>
              <a:ext cx="1506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H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2089150" y="3590925"/>
              <a:ext cx="8496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1300">
                  <a:solidFill>
                    <a:srgbClr val="000000"/>
                  </a:solidFill>
                  <a:latin typeface="Myriad Pro" pitchFamily="34" charset="0"/>
                </a:rPr>
                <a:t>2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 flipH="1">
              <a:off x="2171700" y="3443288"/>
              <a:ext cx="231775" cy="133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2038350" y="2838450"/>
              <a:ext cx="1506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H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 flipH="1" flipV="1">
              <a:off x="2233613" y="3017838"/>
              <a:ext cx="58737" cy="333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3743325" y="3494088"/>
              <a:ext cx="1506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H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>
              <a:off x="3541713" y="3443288"/>
              <a:ext cx="171450" cy="1000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 flipV="1">
              <a:off x="3541713" y="2951163"/>
              <a:ext cx="282575" cy="163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4068763" y="2838450"/>
              <a:ext cx="1522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000000"/>
                  </a:solidFill>
                  <a:latin typeface="Myriad Pro" pitchFamily="34" charset="0"/>
                </a:rPr>
                <a:t>N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12" name="Line 111"/>
            <p:cNvSpPr>
              <a:spLocks noChangeShapeType="1"/>
            </p:cNvSpPr>
            <p:nvPr/>
          </p:nvSpPr>
          <p:spPr bwMode="auto">
            <a:xfrm>
              <a:off x="3824288" y="2951163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3" name="Line 112"/>
            <p:cNvSpPr>
              <a:spLocks noChangeShapeType="1"/>
            </p:cNvSpPr>
            <p:nvPr/>
          </p:nvSpPr>
          <p:spPr bwMode="auto">
            <a:xfrm>
              <a:off x="4249738" y="2951163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4" name="Line 113"/>
            <p:cNvSpPr>
              <a:spLocks noChangeShapeType="1"/>
            </p:cNvSpPr>
            <p:nvPr/>
          </p:nvSpPr>
          <p:spPr bwMode="auto">
            <a:xfrm>
              <a:off x="4478338" y="2951163"/>
              <a:ext cx="165100" cy="285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>
              <a:off x="4548188" y="2951163"/>
              <a:ext cx="128587" cy="225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6" name="Line 115"/>
            <p:cNvSpPr>
              <a:spLocks noChangeShapeType="1"/>
            </p:cNvSpPr>
            <p:nvPr/>
          </p:nvSpPr>
          <p:spPr bwMode="auto">
            <a:xfrm>
              <a:off x="4643438" y="3236913"/>
              <a:ext cx="3286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7" name="Line 116"/>
            <p:cNvSpPr>
              <a:spLocks noChangeShapeType="1"/>
            </p:cNvSpPr>
            <p:nvPr/>
          </p:nvSpPr>
          <p:spPr bwMode="auto">
            <a:xfrm flipV="1">
              <a:off x="4972050" y="2951163"/>
              <a:ext cx="165100" cy="2857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8" name="Line 117"/>
            <p:cNvSpPr>
              <a:spLocks noChangeShapeType="1"/>
            </p:cNvSpPr>
            <p:nvPr/>
          </p:nvSpPr>
          <p:spPr bwMode="auto">
            <a:xfrm flipV="1">
              <a:off x="4938713" y="2951163"/>
              <a:ext cx="130175" cy="2254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 flipH="1" flipV="1">
              <a:off x="4972050" y="2668588"/>
              <a:ext cx="165100" cy="282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 flipH="1">
              <a:off x="4643438" y="2668588"/>
              <a:ext cx="3286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 flipH="1">
              <a:off x="4676775" y="2727325"/>
              <a:ext cx="2619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 flipH="1">
              <a:off x="4478338" y="2668588"/>
              <a:ext cx="165100" cy="282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>
              <a:off x="5137150" y="2951163"/>
              <a:ext cx="2190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2667000" y="340995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1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2660650" y="300672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4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2459038" y="327183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2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2938463" y="296068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4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998788" y="2960688"/>
              <a:ext cx="5610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a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2933700" y="347980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8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2992438" y="3479800"/>
              <a:ext cx="5610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a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3216275" y="3052763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5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3222625" y="340360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8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3511550" y="2952750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6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505200" y="347503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7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4090988" y="30638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1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4151313" y="30638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0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3784600" y="282098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9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4078288" y="2511425"/>
              <a:ext cx="1314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>
                  <a:solidFill>
                    <a:srgbClr val="FF0000"/>
                  </a:solidFill>
                  <a:latin typeface="Myriad Pro" pitchFamily="34" charset="0"/>
                </a:rPr>
                <a:t>X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39" name="Line 138"/>
            <p:cNvSpPr>
              <a:spLocks noChangeShapeType="1"/>
            </p:cNvSpPr>
            <p:nvPr/>
          </p:nvSpPr>
          <p:spPr bwMode="auto">
            <a:xfrm flipV="1">
              <a:off x="4152900" y="2738438"/>
              <a:ext cx="0" cy="936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40" name="Line 139"/>
            <p:cNvSpPr>
              <a:spLocks noChangeShapeType="1"/>
            </p:cNvSpPr>
            <p:nvPr/>
          </p:nvSpPr>
          <p:spPr bwMode="auto">
            <a:xfrm flipV="1">
              <a:off x="3255963" y="2747963"/>
              <a:ext cx="0" cy="936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2492375" y="3090863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3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4953000" y="285432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1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5013325" y="285432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4843463" y="3068638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2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4903788" y="3068638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675188" y="30638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3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4733925" y="306387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4549775" y="28606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4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608513" y="286067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4648200" y="2728913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5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4706938" y="2728913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4891088" y="2720975"/>
              <a:ext cx="5931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6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4949825" y="2720975"/>
              <a:ext cx="2244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fr-FR" altLang="fr-FR" sz="900">
                  <a:solidFill>
                    <a:srgbClr val="008000"/>
                  </a:solidFill>
                  <a:latin typeface="Myriad Pro" pitchFamily="34" charset="0"/>
                </a:rPr>
                <a:t>'</a:t>
              </a:r>
              <a:endParaRPr lang="fr-FR" altLang="fr-FR">
                <a:latin typeface="Myriad Pro" pitchFamily="34" charset="0"/>
              </a:endParaRPr>
            </a:p>
          </p:txBody>
        </p:sp>
        <p:sp>
          <p:nvSpPr>
            <p:cNvPr id="154" name="Line 153"/>
            <p:cNvSpPr>
              <a:spLocks noChangeShapeType="1"/>
            </p:cNvSpPr>
            <p:nvPr/>
          </p:nvSpPr>
          <p:spPr bwMode="auto">
            <a:xfrm>
              <a:off x="5364163" y="2943225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55" name="Text Box 154"/>
            <p:cNvSpPr txBox="1">
              <a:spLocks noChangeArrowheads="1"/>
            </p:cNvSpPr>
            <p:nvPr/>
          </p:nvSpPr>
          <p:spPr bwMode="auto">
            <a:xfrm>
              <a:off x="5307013" y="2736850"/>
              <a:ext cx="51488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>
                  <a:latin typeface="Myriad Pro" pitchFamily="34" charset="0"/>
                </a:rPr>
                <a:t>Glu</a:t>
              </a:r>
            </a:p>
          </p:txBody>
        </p:sp>
        <p:sp>
          <p:nvSpPr>
            <p:cNvPr id="156" name="Text Box 155"/>
            <p:cNvSpPr txBox="1">
              <a:spLocks noChangeArrowheads="1"/>
            </p:cNvSpPr>
            <p:nvPr/>
          </p:nvSpPr>
          <p:spPr bwMode="auto">
            <a:xfrm>
              <a:off x="6011863" y="2755900"/>
              <a:ext cx="51488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>
                  <a:latin typeface="Myriad Pro" pitchFamily="34" charset="0"/>
                </a:rPr>
                <a:t>Glu</a:t>
              </a:r>
            </a:p>
          </p:txBody>
        </p:sp>
        <p:sp>
          <p:nvSpPr>
            <p:cNvPr id="157" name="Text Box 156"/>
            <p:cNvSpPr txBox="1">
              <a:spLocks noChangeArrowheads="1"/>
            </p:cNvSpPr>
            <p:nvPr/>
          </p:nvSpPr>
          <p:spPr bwMode="auto">
            <a:xfrm>
              <a:off x="6738938" y="2760663"/>
              <a:ext cx="51488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>
                  <a:latin typeface="Myriad Pro" pitchFamily="34" charset="0"/>
                </a:rPr>
                <a:t>Glu</a:t>
              </a:r>
            </a:p>
          </p:txBody>
        </p:sp>
        <p:sp>
          <p:nvSpPr>
            <p:cNvPr id="158" name="Line 160"/>
            <p:cNvSpPr>
              <a:spLocks noChangeShapeType="1"/>
            </p:cNvSpPr>
            <p:nvPr/>
          </p:nvSpPr>
          <p:spPr bwMode="auto">
            <a:xfrm flipH="1">
              <a:off x="3348038" y="2065338"/>
              <a:ext cx="1079500" cy="4460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59" name="Line 161"/>
            <p:cNvSpPr>
              <a:spLocks noChangeShapeType="1"/>
            </p:cNvSpPr>
            <p:nvPr/>
          </p:nvSpPr>
          <p:spPr bwMode="auto">
            <a:xfrm flipH="1">
              <a:off x="4211638" y="2288381"/>
              <a:ext cx="596106" cy="2230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60" name="Text Box 162"/>
            <p:cNvSpPr txBox="1">
              <a:spLocks noChangeArrowheads="1"/>
            </p:cNvSpPr>
            <p:nvPr/>
          </p:nvSpPr>
          <p:spPr bwMode="auto">
            <a:xfrm>
              <a:off x="4410075" y="1797844"/>
              <a:ext cx="278428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1600" dirty="0">
                  <a:solidFill>
                    <a:srgbClr val="FF0000"/>
                  </a:solidFill>
                  <a:latin typeface="Myriad Pro" pitchFamily="34" charset="0"/>
                </a:rPr>
                <a:t>CH</a:t>
              </a:r>
              <a:r>
                <a:rPr lang="fr-FR" altLang="fr-FR" sz="1600" baseline="-25000" dirty="0">
                  <a:solidFill>
                    <a:srgbClr val="FF0000"/>
                  </a:solidFill>
                  <a:latin typeface="Myriad Pro" pitchFamily="34" charset="0"/>
                </a:rPr>
                <a:t>3</a:t>
              </a:r>
              <a:r>
                <a:rPr lang="fr-FR" altLang="fr-FR" sz="1600" dirty="0">
                  <a:solidFill>
                    <a:srgbClr val="FF0000"/>
                  </a:solidFill>
                  <a:latin typeface="Myriad Pro" pitchFamily="34" charset="0"/>
                </a:rPr>
                <a:t> : </a:t>
              </a:r>
              <a:r>
                <a:rPr lang="fr-FR" altLang="fr-FR" sz="1600" dirty="0" smtClean="0">
                  <a:solidFill>
                    <a:srgbClr val="FF0000"/>
                  </a:solidFill>
                  <a:latin typeface="Myriad Pro" pitchFamily="34" charset="0"/>
                </a:rPr>
                <a:t>5-methyltétrahydrofolate</a:t>
              </a:r>
              <a:endParaRPr lang="fr-FR" altLang="fr-FR" sz="1600" dirty="0">
                <a:solidFill>
                  <a:srgbClr val="FF0000"/>
                </a:solidFill>
                <a:latin typeface="Myriad Pro" pitchFamily="34" charset="0"/>
              </a:endParaRPr>
            </a:p>
          </p:txBody>
        </p:sp>
        <p:sp>
          <p:nvSpPr>
            <p:cNvPr id="161" name="Text Box 163"/>
            <p:cNvSpPr txBox="1">
              <a:spLocks noChangeArrowheads="1"/>
            </p:cNvSpPr>
            <p:nvPr/>
          </p:nvSpPr>
          <p:spPr bwMode="auto">
            <a:xfrm>
              <a:off x="4826000" y="2120106"/>
              <a:ext cx="223619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1600" dirty="0">
                  <a:solidFill>
                    <a:srgbClr val="FF0000"/>
                  </a:solidFill>
                  <a:latin typeface="Myriad Pro" pitchFamily="34" charset="0"/>
                </a:rPr>
                <a:t>HCO: 10-formylfolic </a:t>
              </a:r>
              <a:r>
                <a:rPr lang="fr-FR" altLang="fr-FR" sz="1600" dirty="0" err="1">
                  <a:solidFill>
                    <a:srgbClr val="FF0000"/>
                  </a:solidFill>
                  <a:latin typeface="Myriad Pro" pitchFamily="34" charset="0"/>
                </a:rPr>
                <a:t>acid</a:t>
              </a:r>
              <a:endParaRPr lang="fr-FR" altLang="fr-FR" sz="1600" dirty="0">
                <a:solidFill>
                  <a:srgbClr val="FF0000"/>
                </a:solidFill>
                <a:latin typeface="Myriad Pro" pitchFamily="34" charset="0"/>
              </a:endParaRPr>
            </a:p>
          </p:txBody>
        </p:sp>
        <p:sp>
          <p:nvSpPr>
            <p:cNvPr id="162" name="Oval 164"/>
            <p:cNvSpPr>
              <a:spLocks noChangeArrowheads="1"/>
            </p:cNvSpPr>
            <p:nvPr/>
          </p:nvSpPr>
          <p:spPr bwMode="auto">
            <a:xfrm>
              <a:off x="3635375" y="3429000"/>
              <a:ext cx="360363" cy="360363"/>
            </a:xfrm>
            <a:prstGeom prst="ellips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63" name="Oval 165"/>
            <p:cNvSpPr>
              <a:spLocks noChangeArrowheads="1"/>
            </p:cNvSpPr>
            <p:nvPr/>
          </p:nvSpPr>
          <p:spPr bwMode="auto">
            <a:xfrm>
              <a:off x="3419475" y="2924175"/>
              <a:ext cx="360363" cy="360363"/>
            </a:xfrm>
            <a:prstGeom prst="ellips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64" name="Line 166"/>
            <p:cNvSpPr>
              <a:spLocks noChangeShapeType="1"/>
            </p:cNvSpPr>
            <p:nvPr/>
          </p:nvSpPr>
          <p:spPr bwMode="auto">
            <a:xfrm flipH="1" flipV="1">
              <a:off x="3924300" y="3860800"/>
              <a:ext cx="433388" cy="111919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>
                <a:latin typeface="Myriad Pro" pitchFamily="34" charset="0"/>
              </a:endParaRPr>
            </a:p>
          </p:txBody>
        </p:sp>
        <p:sp>
          <p:nvSpPr>
            <p:cNvPr id="165" name="Text Box 167"/>
            <p:cNvSpPr txBox="1">
              <a:spLocks noChangeArrowheads="1"/>
            </p:cNvSpPr>
            <p:nvPr/>
          </p:nvSpPr>
          <p:spPr bwMode="auto">
            <a:xfrm>
              <a:off x="4364038" y="3789363"/>
              <a:ext cx="341292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dirty="0" err="1" smtClean="0">
                  <a:solidFill>
                    <a:srgbClr val="3333CC"/>
                  </a:solidFill>
                  <a:latin typeface="Myriad Pro" pitchFamily="34" charset="0"/>
                </a:rPr>
                <a:t>Tétrahydrofolate</a:t>
              </a:r>
              <a:r>
                <a:rPr lang="fr-FR" altLang="fr-FR" dirty="0" smtClean="0">
                  <a:solidFill>
                    <a:srgbClr val="3333CC"/>
                  </a:solidFill>
                  <a:latin typeface="Myriad Pro" pitchFamily="34" charset="0"/>
                </a:rPr>
                <a:t> ou </a:t>
              </a:r>
              <a:r>
                <a:rPr lang="fr-FR" altLang="fr-FR" dirty="0" err="1">
                  <a:solidFill>
                    <a:srgbClr val="3333CC"/>
                  </a:solidFill>
                  <a:latin typeface="Myriad Pro" pitchFamily="34" charset="0"/>
                </a:rPr>
                <a:t>dihydrofolate</a:t>
              </a:r>
              <a:endParaRPr lang="fr-FR" altLang="fr-FR" dirty="0">
                <a:solidFill>
                  <a:srgbClr val="3333CC"/>
                </a:solidFill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52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789</Words>
  <Application>Microsoft Office PowerPoint</Application>
  <PresentationFormat>Affichage à l'écran (4:3)</PresentationFormat>
  <Paragraphs>377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Equation</vt:lpstr>
      <vt:lpstr>Les vitamines C et les folates dans les légumes traités thermiquement, revenir sur les idées reçues</vt:lpstr>
      <vt:lpstr>Des vitamines dans les légumes traités thermiquement?</vt:lpstr>
      <vt:lpstr>Et quand on regarde de plus près?</vt:lpstr>
      <vt:lpstr>Quelques questions et éléments d’explication</vt:lpstr>
      <vt:lpstr>Vitamine C</vt:lpstr>
      <vt:lpstr>Un enchaînement complexe de réactions</vt:lpstr>
      <vt:lpstr>Quels mécanismes  à quel stade du procédé?</vt:lpstr>
      <vt:lpstr>Les résultats de la modélisation</vt:lpstr>
      <vt:lpstr>Et les folates?</vt:lpstr>
      <vt:lpstr>Quel devenir au cours du procédé?</vt:lpstr>
      <vt:lpstr>Les vitamères n’ont pas la même évolution</vt:lpstr>
      <vt:lpstr>La migration / diffusion</vt:lpstr>
      <vt:lpstr>Conclusions</vt:lpstr>
    </vt:vector>
  </TitlesOfParts>
  <Company>UMR408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vitamines C et les folates dna sles légumes traités thermiquement, revenir sur les idées reçues</dc:title>
  <dc:creator>Renard</dc:creator>
  <cp:lastModifiedBy>crenard</cp:lastModifiedBy>
  <cp:revision>43</cp:revision>
  <dcterms:created xsi:type="dcterms:W3CDTF">2013-09-04T14:57:37Z</dcterms:created>
  <dcterms:modified xsi:type="dcterms:W3CDTF">2013-11-13T16:20:00Z</dcterms:modified>
</cp:coreProperties>
</file>