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8" r:id="rId2"/>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387" r:id="rId16"/>
    <p:sldId id="388" r:id="rId17"/>
    <p:sldId id="391" r:id="rId18"/>
    <p:sldId id="390" r:id="rId19"/>
    <p:sldId id="360"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7741"/>
    <a:srgbClr val="5EA159"/>
    <a:srgbClr val="294727"/>
    <a:srgbClr val="E0ED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0" autoAdjust="0"/>
    <p:restoredTop sz="94629" autoAdjust="0"/>
  </p:normalViewPr>
  <p:slideViewPr>
    <p:cSldViewPr>
      <p:cViewPr varScale="1">
        <p:scale>
          <a:sx n="70" d="100"/>
          <a:sy n="70" d="100"/>
        </p:scale>
        <p:origin x="-1158" y="-96"/>
      </p:cViewPr>
      <p:guideLst>
        <p:guide orient="horz" pos="2160"/>
        <p:guide pos="2880"/>
      </p:guideLst>
    </p:cSldViewPr>
  </p:slideViewPr>
  <p:outlineViewPr>
    <p:cViewPr>
      <p:scale>
        <a:sx n="33" d="100"/>
        <a:sy n="33" d="100"/>
      </p:scale>
      <p:origin x="48" y="12595"/>
    </p:cViewPr>
  </p:outlineViewPr>
  <p:notesTextViewPr>
    <p:cViewPr>
      <p:scale>
        <a:sx n="100" d="100"/>
        <a:sy n="100" d="100"/>
      </p:scale>
      <p:origin x="0" y="0"/>
    </p:cViewPr>
  </p:notesTextViewPr>
  <p:notesViewPr>
    <p:cSldViewPr>
      <p:cViewPr varScale="1">
        <p:scale>
          <a:sx n="38" d="100"/>
          <a:sy n="38" d="100"/>
        </p:scale>
        <p:origin x="-51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11" Type="http://schemas.openxmlformats.org/officeDocument/2006/relationships/image" Target="../media/image24.wmf"/><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C5A6911-8B25-48F1-98EF-70AE2C9F30E5}" type="datetimeFigureOut">
              <a:rPr lang="en-US"/>
              <a:pPr>
                <a:defRPr/>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7EFD9C-4C95-493F-9433-B18350E21470}" type="slidenum">
              <a:rPr lang="en-US"/>
              <a:pPr>
                <a:defRPr/>
              </a:pPr>
              <a:t>‹N°›</a:t>
            </a:fld>
            <a:endParaRPr lang="en-US"/>
          </a:p>
        </p:txBody>
      </p:sp>
    </p:spTree>
    <p:extLst>
      <p:ext uri="{BB962C8B-B14F-4D97-AF65-F5344CB8AC3E}">
        <p14:creationId xmlns:p14="http://schemas.microsoft.com/office/powerpoint/2010/main" val="724777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2514600"/>
          </a:xfrm>
          <a:prstGeom prst="rect">
            <a:avLst/>
          </a:prstGeom>
          <a:solidFill>
            <a:srgbClr val="294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400800"/>
            <a:ext cx="9144000" cy="457200"/>
          </a:xfrm>
          <a:prstGeom prst="rect">
            <a:avLst/>
          </a:prstGeom>
          <a:solidFill>
            <a:srgbClr val="294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a:spLocks noGrp="1"/>
          </p:cNvSpPr>
          <p:nvPr>
            <p:ph type="title"/>
          </p:nvPr>
        </p:nvSpPr>
        <p:spPr>
          <a:xfrm>
            <a:off x="152400" y="1066800"/>
            <a:ext cx="8839200" cy="1362075"/>
          </a:xfrm>
          <a:prstGeom prst="rect">
            <a:avLst/>
          </a:prstGeom>
        </p:spPr>
        <p:txBody>
          <a:bodyPr anchor="ctr">
            <a:noAutofit/>
          </a:bodyPr>
          <a:lstStyle>
            <a:lvl1pPr algn="ctr">
              <a:defRPr sz="2800" b="1" cap="none">
                <a:solidFill>
                  <a:schemeClr val="bg1"/>
                </a:solidFill>
                <a:latin typeface="Franklin Gothic Book"/>
              </a:defRPr>
            </a:lvl1pPr>
          </a:lstStyle>
          <a:p>
            <a:r>
              <a:rPr lang="en-US" dirty="0" smtClean="0"/>
              <a:t>Click to edit Master title style</a:t>
            </a:r>
            <a:endParaRPr lang="en-GB" dirty="0"/>
          </a:p>
        </p:txBody>
      </p:sp>
      <p:sp>
        <p:nvSpPr>
          <p:cNvPr id="22" name="Text Placeholder 24"/>
          <p:cNvSpPr>
            <a:spLocks noGrp="1"/>
          </p:cNvSpPr>
          <p:nvPr>
            <p:ph type="body" sz="quarter" idx="10"/>
          </p:nvPr>
        </p:nvSpPr>
        <p:spPr>
          <a:xfrm>
            <a:off x="3581400" y="2743200"/>
            <a:ext cx="5257800" cy="1676400"/>
          </a:xfrm>
          <a:prstGeom prst="rect">
            <a:avLst/>
          </a:prstGeom>
        </p:spPr>
        <p:txBody>
          <a:bodyPr/>
          <a:lstStyle>
            <a:lvl1pPr algn="l">
              <a:buNone/>
              <a:defRPr sz="2400" baseline="0">
                <a:solidFill>
                  <a:srgbClr val="294727"/>
                </a:solidFill>
              </a:defRPr>
            </a:lvl1pPr>
          </a:lstStyle>
          <a:p>
            <a:pPr lvl="0"/>
            <a:r>
              <a:rPr lang="en-US" dirty="0" smtClean="0"/>
              <a:t>Click to edit Master text styles</a:t>
            </a:r>
          </a:p>
        </p:txBody>
      </p:sp>
      <p:pic>
        <p:nvPicPr>
          <p:cNvPr id="7172" name="Picture 4"/>
          <p:cNvPicPr>
            <a:picLocks noChangeAspect="1" noChangeArrowheads="1"/>
          </p:cNvPicPr>
          <p:nvPr userDrawn="1"/>
        </p:nvPicPr>
        <p:blipFill>
          <a:blip r:embed="rId2" cstate="screen"/>
          <a:srcRect/>
          <a:stretch>
            <a:fillRect/>
          </a:stretch>
        </p:blipFill>
        <p:spPr bwMode="auto">
          <a:xfrm>
            <a:off x="152400" y="2743200"/>
            <a:ext cx="3128558" cy="3405497"/>
          </a:xfrm>
          <a:prstGeom prst="rect">
            <a:avLst/>
          </a:prstGeom>
          <a:noFill/>
          <a:ln w="9525">
            <a:noFill/>
            <a:miter lim="800000"/>
            <a:headEnd/>
            <a:tailEnd/>
          </a:ln>
        </p:spPr>
      </p:pic>
      <p:grpSp>
        <p:nvGrpSpPr>
          <p:cNvPr id="29" name="Group 28"/>
          <p:cNvGrpSpPr/>
          <p:nvPr userDrawn="1"/>
        </p:nvGrpSpPr>
        <p:grpSpPr>
          <a:xfrm>
            <a:off x="5791200" y="152400"/>
            <a:ext cx="3130550" cy="685800"/>
            <a:chOff x="1809750" y="104140"/>
            <a:chExt cx="3130550" cy="594360"/>
          </a:xfrm>
        </p:grpSpPr>
        <p:pic>
          <p:nvPicPr>
            <p:cNvPr id="26" name="Picture 4" descr="C:\Users\henry\Dropbox\UNREDD_ASIA_PACIFIC\OUR_Communication\template_logo\3Agency_logos_W_hi-res_en.gif"/>
            <p:cNvPicPr>
              <a:picLocks noChangeAspect="1" noChangeArrowheads="1"/>
            </p:cNvPicPr>
            <p:nvPr userDrawn="1"/>
          </p:nvPicPr>
          <p:blipFill>
            <a:blip r:embed="rId3" cstate="screen"/>
            <a:srcRect/>
            <a:stretch>
              <a:fillRect/>
            </a:stretch>
          </p:blipFill>
          <p:spPr bwMode="auto">
            <a:xfrm>
              <a:off x="3562350" y="104140"/>
              <a:ext cx="1377950" cy="457200"/>
            </a:xfrm>
            <a:prstGeom prst="rect">
              <a:avLst/>
            </a:prstGeom>
            <a:noFill/>
            <a:ln w="9525">
              <a:noFill/>
              <a:miter lim="800000"/>
              <a:headEnd/>
              <a:tailEnd/>
            </a:ln>
          </p:spPr>
        </p:pic>
        <p:grpSp>
          <p:nvGrpSpPr>
            <p:cNvPr id="28" name="Group 27"/>
            <p:cNvGrpSpPr/>
            <p:nvPr userDrawn="1"/>
          </p:nvGrpSpPr>
          <p:grpSpPr>
            <a:xfrm>
              <a:off x="1809750" y="104140"/>
              <a:ext cx="1600200" cy="594360"/>
              <a:chOff x="1809750" y="104140"/>
              <a:chExt cx="1600200" cy="594360"/>
            </a:xfrm>
          </p:grpSpPr>
          <p:sp>
            <p:nvSpPr>
              <p:cNvPr id="25" name="Rectangle 24"/>
              <p:cNvSpPr/>
              <p:nvPr userDrawn="1"/>
            </p:nvSpPr>
            <p:spPr bwMode="auto">
              <a:xfrm>
                <a:off x="1809750" y="104140"/>
                <a:ext cx="1600200" cy="594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5" descr="C:\Users\henry\Dropbox\UNREDD_ASIA_PACIFIC\OUR_Communication\template_logo\UN-REDD-logo.gif"/>
              <p:cNvPicPr>
                <a:picLocks noChangeAspect="1" noChangeArrowheads="1"/>
              </p:cNvPicPr>
              <p:nvPr userDrawn="1"/>
            </p:nvPicPr>
            <p:blipFill>
              <a:blip r:embed="rId4" cstate="screen"/>
              <a:srcRect/>
              <a:stretch>
                <a:fillRect/>
              </a:stretch>
            </p:blipFill>
            <p:spPr bwMode="auto">
              <a:xfrm>
                <a:off x="1885950" y="170180"/>
                <a:ext cx="1422400" cy="458789"/>
              </a:xfrm>
              <a:prstGeom prst="rect">
                <a:avLst/>
              </a:prstGeom>
              <a:noFill/>
              <a:ln w="9525">
                <a:noFill/>
                <a:miter lim="800000"/>
                <a:headEnd/>
                <a:tailEnd/>
              </a:ln>
            </p:spPr>
          </p:pic>
        </p:grpSp>
      </p:grpSp>
      <p:sp>
        <p:nvSpPr>
          <p:cNvPr id="32" name="Text Placeholder 2"/>
          <p:cNvSpPr>
            <a:spLocks noGrp="1"/>
          </p:cNvSpPr>
          <p:nvPr>
            <p:ph type="body" idx="1"/>
          </p:nvPr>
        </p:nvSpPr>
        <p:spPr>
          <a:xfrm>
            <a:off x="3581400" y="4648200"/>
            <a:ext cx="5272070" cy="838200"/>
          </a:xfrm>
          <a:prstGeom prst="rect">
            <a:avLst/>
          </a:prstGeo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Rectangle 13"/>
          <p:cNvSpPr/>
          <p:nvPr userDrawn="1"/>
        </p:nvSpPr>
        <p:spPr>
          <a:xfrm>
            <a:off x="3581400" y="5638800"/>
            <a:ext cx="5257800" cy="646331"/>
          </a:xfrm>
          <a:prstGeom prst="rect">
            <a:avLst/>
          </a:prstGeom>
          <a:solidFill>
            <a:srgbClr val="E0EDDF">
              <a:alpha val="24706"/>
            </a:srgbClr>
          </a:solidFill>
        </p:spPr>
        <p:txBody>
          <a:bodyPr wrap="square" anchor="b">
            <a:spAutoFit/>
          </a:bodyPr>
          <a:lstStyle/>
          <a:p>
            <a:pPr algn="r"/>
            <a:r>
              <a:rPr lang="en-US" sz="1800" kern="1200" dirty="0" smtClean="0">
                <a:solidFill>
                  <a:schemeClr val="tx1">
                    <a:lumMod val="50000"/>
                    <a:lumOff val="50000"/>
                  </a:schemeClr>
                </a:solidFill>
                <a:latin typeface="Arial" charset="0"/>
                <a:ea typeface="+mn-ea"/>
                <a:cs typeface="Arial" charset="0"/>
              </a:rPr>
              <a:t>Formation aux equations allométriques,</a:t>
            </a:r>
            <a:endParaRPr lang="en-US" sz="1800" kern="1200" dirty="0" smtClean="0">
              <a:solidFill>
                <a:schemeClr val="tx1">
                  <a:lumMod val="50000"/>
                  <a:lumOff val="50000"/>
                </a:schemeClr>
              </a:solidFill>
              <a:latin typeface="Arial" charset="0"/>
              <a:ea typeface="+mn-ea"/>
              <a:cs typeface="Arial" charset="0"/>
            </a:endParaRPr>
          </a:p>
          <a:p>
            <a:pPr algn="r"/>
            <a:r>
              <a:rPr lang="en-US" sz="1800" kern="1200" dirty="0" smtClean="0">
                <a:solidFill>
                  <a:schemeClr val="tx1">
                    <a:lumMod val="50000"/>
                    <a:lumOff val="50000"/>
                  </a:schemeClr>
                </a:solidFill>
                <a:latin typeface="Arial" charset="0"/>
                <a:ea typeface="+mn-ea"/>
                <a:cs typeface="Arial" charset="0"/>
              </a:rPr>
              <a:t>7 au 13 </a:t>
            </a:r>
            <a:r>
              <a:rPr lang="en-US" sz="1800" kern="1200" dirty="0" err="1" smtClean="0">
                <a:solidFill>
                  <a:schemeClr val="tx1">
                    <a:lumMod val="50000"/>
                    <a:lumOff val="50000"/>
                  </a:schemeClr>
                </a:solidFill>
                <a:latin typeface="Arial" charset="0"/>
                <a:ea typeface="+mn-ea"/>
                <a:cs typeface="Arial" charset="0"/>
              </a:rPr>
              <a:t>Décembre</a:t>
            </a:r>
            <a:r>
              <a:rPr lang="en-US" sz="1800" kern="1200" baseline="0" dirty="0" smtClean="0">
                <a:solidFill>
                  <a:schemeClr val="tx1">
                    <a:lumMod val="50000"/>
                    <a:lumOff val="50000"/>
                  </a:schemeClr>
                </a:solidFill>
                <a:latin typeface="Arial" charset="0"/>
                <a:ea typeface="+mn-ea"/>
                <a:cs typeface="Arial" charset="0"/>
              </a:rPr>
              <a:t> 2013, Brazzaville, Congo</a:t>
            </a:r>
            <a:endParaRPr lang="en-US" sz="1800" kern="1200" dirty="0">
              <a:solidFill>
                <a:schemeClr val="tx1">
                  <a:lumMod val="50000"/>
                  <a:lumOff val="50000"/>
                </a:schemeClr>
              </a:solidFill>
              <a:latin typeface="Arial" charset="0"/>
              <a:ea typeface="+mn-ea"/>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294727"/>
        </a:solidFill>
        <a:effectLst/>
      </p:bgPr>
    </p:bg>
    <p:spTree>
      <p:nvGrpSpPr>
        <p:cNvPr id="1" name=""/>
        <p:cNvGrpSpPr/>
        <p:nvPr/>
      </p:nvGrpSpPr>
      <p:grpSpPr>
        <a:xfrm>
          <a:off x="0" y="0"/>
          <a:ext cx="0" cy="0"/>
          <a:chOff x="0" y="0"/>
          <a:chExt cx="0" cy="0"/>
        </a:xfrm>
      </p:grpSpPr>
      <p:sp>
        <p:nvSpPr>
          <p:cNvPr id="4" name="Rectangle 3"/>
          <p:cNvSpPr/>
          <p:nvPr userDrawn="1"/>
        </p:nvSpPr>
        <p:spPr>
          <a:xfrm>
            <a:off x="76200" y="1676400"/>
            <a:ext cx="89916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userDrawn="1"/>
        </p:nvSpPr>
        <p:spPr>
          <a:xfrm>
            <a:off x="1752600" y="76200"/>
            <a:ext cx="73152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6" name="Picture 3" descr="C:\Documents and Settings\Isabelle\Desktop\UNEP\UN-REDD Programme Communication Strategy\Logos\Low Res Logos\UN-REDD logo.jpg"/>
          <p:cNvPicPr>
            <a:picLocks noChangeAspect="1" noChangeArrowheads="1"/>
          </p:cNvPicPr>
          <p:nvPr userDrawn="1"/>
        </p:nvPicPr>
        <p:blipFill>
          <a:blip r:embed="rId2" cstate="screen"/>
          <a:srcRect/>
          <a:stretch>
            <a:fillRect/>
          </a:stretch>
        </p:blipFill>
        <p:spPr bwMode="auto">
          <a:xfrm>
            <a:off x="6875463" y="5864225"/>
            <a:ext cx="2039937" cy="874713"/>
          </a:xfrm>
          <a:prstGeom prst="rect">
            <a:avLst/>
          </a:prstGeom>
          <a:noFill/>
          <a:ln w="9525">
            <a:noFill/>
            <a:miter lim="800000"/>
            <a:headEnd/>
            <a:tailEnd/>
          </a:ln>
        </p:spPr>
      </p:pic>
      <p:sp>
        <p:nvSpPr>
          <p:cNvPr id="11" name="Content Placeholder 2"/>
          <p:cNvSpPr>
            <a:spLocks noGrp="1"/>
          </p:cNvSpPr>
          <p:nvPr>
            <p:ph idx="1"/>
          </p:nvPr>
        </p:nvSpPr>
        <p:spPr>
          <a:xfrm>
            <a:off x="274320" y="1798320"/>
            <a:ext cx="8524240" cy="4165600"/>
          </a:xfrm>
          <a:prstGeom prst="rect">
            <a:avLst/>
          </a:prstGeom>
        </p:spPr>
        <p:txBody>
          <a:bodyPr/>
          <a:lstStyle>
            <a:lvl1pPr marL="0" indent="0">
              <a:spcBef>
                <a:spcPts val="0"/>
              </a:spcBef>
              <a:spcAft>
                <a:spcPts val="600"/>
              </a:spcAft>
              <a:buNone/>
              <a:defRPr sz="2000" b="1">
                <a:solidFill>
                  <a:srgbClr val="294727"/>
                </a:solidFill>
                <a:latin typeface="Franklin Gothic Book"/>
              </a:defRPr>
            </a:lvl1pPr>
            <a:lvl2pPr>
              <a:spcBef>
                <a:spcPts val="0"/>
              </a:spcBef>
              <a:spcAft>
                <a:spcPts val="1200"/>
              </a:spcAft>
              <a:buSzPct val="150000"/>
              <a:buFontTx/>
              <a:buBlip>
                <a:blip r:embed="rId3"/>
              </a:buBlip>
              <a:defRPr sz="1800">
                <a:solidFill>
                  <a:srgbClr val="294727"/>
                </a:solidFill>
                <a:latin typeface="Franklin Gothic Book"/>
              </a:defRPr>
            </a:lvl2pPr>
            <a:lvl3pPr marL="1173163" indent="-228600">
              <a:buSzPct val="150000"/>
              <a:buFontTx/>
              <a:buBlip>
                <a:blip r:embed="rId4"/>
              </a:buBlip>
              <a:defRPr sz="1800">
                <a:solidFill>
                  <a:srgbClr val="457741"/>
                </a:solidFill>
                <a:latin typeface="Franklin Gothic Book"/>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1"/>
          <p:cNvSpPr>
            <a:spLocks noGrp="1"/>
          </p:cNvSpPr>
          <p:nvPr>
            <p:ph type="title"/>
          </p:nvPr>
        </p:nvSpPr>
        <p:spPr>
          <a:xfrm>
            <a:off x="1905000" y="132201"/>
            <a:ext cx="7086599" cy="1391799"/>
          </a:xfrm>
          <a:prstGeom prst="rect">
            <a:avLst/>
          </a:prstGeom>
        </p:spPr>
        <p:txBody>
          <a:bodyPr anchor="ctr"/>
          <a:lstStyle>
            <a:lvl1pPr algn="ctr">
              <a:defRPr sz="2800" b="1">
                <a:solidFill>
                  <a:srgbClr val="294727"/>
                </a:solidFill>
                <a:latin typeface="Franklin Gothic Book"/>
              </a:defRPr>
            </a:lvl1pPr>
          </a:lstStyle>
          <a:p>
            <a:r>
              <a:rPr lang="en-US" dirty="0" smtClean="0"/>
              <a:t>Click to edit Master title style</a:t>
            </a:r>
            <a:endParaRPr lang="en-GB" dirty="0"/>
          </a:p>
        </p:txBody>
      </p:sp>
      <p:pic>
        <p:nvPicPr>
          <p:cNvPr id="12" name="Picture 3"/>
          <p:cNvPicPr>
            <a:picLocks noChangeAspect="1" noChangeArrowheads="1"/>
          </p:cNvPicPr>
          <p:nvPr userDrawn="1"/>
        </p:nvPicPr>
        <p:blipFill>
          <a:blip r:embed="rId5" cstate="screen"/>
          <a:srcRect/>
          <a:stretch>
            <a:fillRect/>
          </a:stretch>
        </p:blipFill>
        <p:spPr bwMode="auto">
          <a:xfrm>
            <a:off x="76200" y="76200"/>
            <a:ext cx="1600200" cy="1516691"/>
          </a:xfrm>
          <a:prstGeom prst="rect">
            <a:avLst/>
          </a:prstGeom>
          <a:noFill/>
          <a:ln w="9525">
            <a:noFill/>
            <a:miter lim="800000"/>
            <a:headEnd/>
            <a:tailEnd/>
          </a:ln>
        </p:spPr>
      </p:pic>
      <p:sp>
        <p:nvSpPr>
          <p:cNvPr id="9" name="Footer Placeholder 4"/>
          <p:cNvSpPr>
            <a:spLocks noGrp="1"/>
          </p:cNvSpPr>
          <p:nvPr>
            <p:ph type="ftr" sz="quarter" idx="11"/>
          </p:nvPr>
        </p:nvSpPr>
        <p:spPr>
          <a:xfrm>
            <a:off x="127000" y="6356350"/>
            <a:ext cx="3396376" cy="365125"/>
          </a:xfrm>
          <a:prstGeom prst="rect">
            <a:avLst/>
          </a:prstGeom>
        </p:spPr>
        <p:txBody>
          <a:bodyPr/>
          <a:lstStyle>
            <a:lvl1pPr>
              <a:defRPr sz="1400" b="0">
                <a:solidFill>
                  <a:schemeClr val="tx1">
                    <a:lumMod val="50000"/>
                    <a:lumOff val="50000"/>
                  </a:schemeClr>
                </a:solidFill>
                <a:latin typeface="Franklin Gothic Medium" pitchFamily="34" charset="0"/>
              </a:defRPr>
            </a:lvl1pPr>
          </a:lstStyle>
          <a:p>
            <a:pPr>
              <a:defRPr/>
            </a:pPr>
            <a:r>
              <a:rPr lang="en-US" smtClean="0"/>
              <a:t>Model fitting: practical cases and issues</a:t>
            </a:r>
            <a:endParaRPr lang="en-US" dirty="0"/>
          </a:p>
        </p:txBody>
      </p:sp>
      <p:sp>
        <p:nvSpPr>
          <p:cNvPr id="10" name="Slide Number Placeholder 5"/>
          <p:cNvSpPr>
            <a:spLocks noGrp="1"/>
          </p:cNvSpPr>
          <p:nvPr>
            <p:ph type="sldNum" sz="quarter" idx="12"/>
          </p:nvPr>
        </p:nvSpPr>
        <p:spPr>
          <a:xfrm>
            <a:off x="4023360" y="6356350"/>
            <a:ext cx="1910080" cy="365125"/>
          </a:xfrm>
          <a:prstGeom prst="rect">
            <a:avLst/>
          </a:prstGeom>
        </p:spPr>
        <p:txBody>
          <a:bodyPr/>
          <a:lstStyle>
            <a:lvl1pPr algn="ctr">
              <a:defRPr sz="1400">
                <a:solidFill>
                  <a:schemeClr val="tx1">
                    <a:lumMod val="50000"/>
                    <a:lumOff val="50000"/>
                  </a:schemeClr>
                </a:solidFill>
                <a:latin typeface="Franklin Gothic Book"/>
              </a:defRPr>
            </a:lvl1pPr>
          </a:lstStyle>
          <a:p>
            <a:pPr>
              <a:defRPr/>
            </a:pPr>
            <a:fld id="{BB945226-B3E5-4514-967A-DF0235850259}" type="slidenum">
              <a:rPr lang="en-US" smtClean="0"/>
              <a:pPr>
                <a:defRPr/>
              </a:pPr>
              <a:t>‹N°›</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294727"/>
        </a:solidFill>
        <a:effectLst/>
      </p:bgPr>
    </p:bg>
    <p:spTree>
      <p:nvGrpSpPr>
        <p:cNvPr id="1" name=""/>
        <p:cNvGrpSpPr/>
        <p:nvPr/>
      </p:nvGrpSpPr>
      <p:grpSpPr>
        <a:xfrm>
          <a:off x="0" y="0"/>
          <a:ext cx="0" cy="0"/>
          <a:chOff x="0" y="0"/>
          <a:chExt cx="0" cy="0"/>
        </a:xfrm>
      </p:grpSpPr>
      <p:sp>
        <p:nvSpPr>
          <p:cNvPr id="4" name="Rectangle 3"/>
          <p:cNvSpPr/>
          <p:nvPr userDrawn="1"/>
        </p:nvSpPr>
        <p:spPr>
          <a:xfrm>
            <a:off x="76200" y="152400"/>
            <a:ext cx="89916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Slide Number Placeholder 5"/>
          <p:cNvSpPr>
            <a:spLocks noGrp="1"/>
          </p:cNvSpPr>
          <p:nvPr>
            <p:ph type="sldNum" sz="quarter" idx="12"/>
          </p:nvPr>
        </p:nvSpPr>
        <p:spPr>
          <a:xfrm>
            <a:off x="4023360" y="6356350"/>
            <a:ext cx="1910080" cy="365125"/>
          </a:xfrm>
          <a:prstGeom prst="rect">
            <a:avLst/>
          </a:prstGeom>
        </p:spPr>
        <p:txBody>
          <a:bodyPr/>
          <a:lstStyle>
            <a:lvl1pPr algn="ctr">
              <a:defRPr sz="1400">
                <a:solidFill>
                  <a:schemeClr val="tx1">
                    <a:lumMod val="50000"/>
                    <a:lumOff val="50000"/>
                  </a:schemeClr>
                </a:solidFill>
                <a:latin typeface="Franklin Gothic Book"/>
              </a:defRPr>
            </a:lvl1pPr>
          </a:lstStyle>
          <a:p>
            <a:pPr>
              <a:defRPr/>
            </a:pPr>
            <a:fld id="{BB945226-B3E5-4514-967A-DF0235850259}" type="slidenum">
              <a:rPr lang="en-US" smtClean="0"/>
              <a:pPr>
                <a:defRPr/>
              </a:pPr>
              <a:t>‹N°›</a:t>
            </a:fld>
            <a:endParaRPr lang="en-US" dirty="0" smtClean="0"/>
          </a:p>
        </p:txBody>
      </p:sp>
      <p:sp>
        <p:nvSpPr>
          <p:cNvPr id="14" name="Content Placeholder 2"/>
          <p:cNvSpPr>
            <a:spLocks noGrp="1"/>
          </p:cNvSpPr>
          <p:nvPr>
            <p:ph idx="1"/>
          </p:nvPr>
        </p:nvSpPr>
        <p:spPr>
          <a:xfrm>
            <a:off x="152400" y="228600"/>
            <a:ext cx="8839200" cy="4165600"/>
          </a:xfrm>
          <a:prstGeom prst="rect">
            <a:avLst/>
          </a:prstGeom>
        </p:spPr>
        <p:txBody>
          <a:bodyPr/>
          <a:lstStyle>
            <a:lvl1pPr marL="0" indent="0">
              <a:buNone/>
              <a:defRPr sz="2000" b="1">
                <a:solidFill>
                  <a:srgbClr val="294727"/>
                </a:solidFill>
                <a:latin typeface="Franklin Gothic Book"/>
              </a:defRPr>
            </a:lvl1pPr>
            <a:lvl2pPr>
              <a:buSzPct val="150000"/>
              <a:buFontTx/>
              <a:buBlip>
                <a:blip r:embed="rId2"/>
              </a:buBlip>
              <a:defRPr sz="1800">
                <a:solidFill>
                  <a:srgbClr val="294727"/>
                </a:solidFill>
                <a:latin typeface="Franklin Gothic Book"/>
              </a:defRPr>
            </a:lvl2pPr>
            <a:lvl3pPr marL="1173163" indent="-228600">
              <a:buSzPct val="150000"/>
              <a:buFontTx/>
              <a:buBlip>
                <a:blip r:embed="rId3"/>
              </a:buBlip>
              <a:defRPr sz="1800">
                <a:solidFill>
                  <a:srgbClr val="457741"/>
                </a:solidFill>
                <a:latin typeface="Franklin Gothic Book"/>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9.bin"/><Relationship Id="rId18" Type="http://schemas.openxmlformats.org/officeDocument/2006/relationships/image" Target="../media/image21.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18.wmf"/><Relationship Id="rId17"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20.wmf"/><Relationship Id="rId20" Type="http://schemas.openxmlformats.org/officeDocument/2006/relationships/image" Target="../media/image22.wmf"/><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oleObject8.bin"/><Relationship Id="rId24" Type="http://schemas.openxmlformats.org/officeDocument/2006/relationships/image" Target="../media/image24.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17.wmf"/><Relationship Id="rId19" Type="http://schemas.openxmlformats.org/officeDocument/2006/relationships/oleObject" Target="../embeddings/oleObject12.bin"/><Relationship Id="rId4" Type="http://schemas.openxmlformats.org/officeDocument/2006/relationships/image" Target="../media/image14.wmf"/><Relationship Id="rId9" Type="http://schemas.openxmlformats.org/officeDocument/2006/relationships/oleObject" Target="../embeddings/oleObject7.bin"/><Relationship Id="rId14" Type="http://schemas.openxmlformats.org/officeDocument/2006/relationships/image" Target="../media/image19.wmf"/><Relationship Id="rId22" Type="http://schemas.openxmlformats.org/officeDocument/2006/relationships/image" Target="../media/image23.wmf"/></Relationships>
</file>

<file path=ppt/slides/_rels/slide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wmf"/><Relationship Id="rId5" Type="http://schemas.openxmlformats.org/officeDocument/2006/relationships/oleObject" Target="../embeddings/oleObject16.bin"/><Relationship Id="rId4" Type="http://schemas.openxmlformats.org/officeDocument/2006/relationships/image" Target="../media/image29.wmf"/></Relationships>
</file>

<file path=ppt/slides/_rels/slide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Utilisation</a:t>
            </a:r>
            <a:r>
              <a:rPr lang="en-US" dirty="0" smtClean="0"/>
              <a:t> des </a:t>
            </a:r>
            <a:r>
              <a:rPr lang="en-US" dirty="0" err="1" smtClean="0"/>
              <a:t>modèles</a:t>
            </a:r>
            <a:r>
              <a:rPr lang="en-US" dirty="0" smtClean="0"/>
              <a:t> et </a:t>
            </a:r>
            <a:r>
              <a:rPr lang="en-US" dirty="0" err="1" smtClean="0"/>
              <a:t>prédiction</a:t>
            </a:r>
            <a:endParaRPr lang="en-US" dirty="0"/>
          </a:p>
        </p:txBody>
      </p:sp>
      <p:sp>
        <p:nvSpPr>
          <p:cNvPr id="10" name="Text Placeholder 9"/>
          <p:cNvSpPr>
            <a:spLocks noGrp="1"/>
          </p:cNvSpPr>
          <p:nvPr>
            <p:ph type="body" idx="1"/>
          </p:nvPr>
        </p:nvSpPr>
        <p:spPr>
          <a:xfrm>
            <a:off x="3505200" y="3810000"/>
            <a:ext cx="5272070" cy="838200"/>
          </a:xfrm>
        </p:spPr>
        <p:txBody>
          <a:bodyPr/>
          <a:lstStyle/>
          <a:p>
            <a:r>
              <a:rPr lang="en-US" dirty="0" smtClean="0"/>
              <a:t>Dr. Laurent Saint-André, Gael Sola, Dr. </a:t>
            </a:r>
            <a:r>
              <a:rPr lang="en-US" dirty="0" err="1" smtClean="0"/>
              <a:t>Matieu</a:t>
            </a:r>
            <a:r>
              <a:rPr lang="en-US" dirty="0" smtClean="0"/>
              <a:t> Henry, Dr. Nicolas Picard</a:t>
            </a:r>
            <a:endParaRPr lang="en-US" dirty="0"/>
          </a:p>
        </p:txBody>
      </p:sp>
      <p:pic>
        <p:nvPicPr>
          <p:cNvPr id="6" name="Picture 5" descr="http://t1.gstatic.com/images?q=tbn:ANd9GcR_aY-VxihjmPvzrJ15H51EL2AQAKfpWBldzR4h3gLHsuw9PZtK"/>
          <p:cNvPicPr>
            <a:picLocks noChangeAspect="1" noChangeArrowheads="1"/>
          </p:cNvPicPr>
          <p:nvPr/>
        </p:nvPicPr>
        <p:blipFill>
          <a:blip r:embed="rId2" cstate="screen"/>
          <a:srcRect/>
          <a:stretch>
            <a:fillRect/>
          </a:stretch>
        </p:blipFill>
        <p:spPr bwMode="auto">
          <a:xfrm>
            <a:off x="533400" y="228600"/>
            <a:ext cx="1566863" cy="519112"/>
          </a:xfrm>
          <a:prstGeom prst="rect">
            <a:avLst/>
          </a:prstGeom>
          <a:noFill/>
          <a:ln w="9525">
            <a:noFill/>
            <a:miter lim="800000"/>
            <a:headEnd/>
            <a:tailEnd/>
          </a:ln>
        </p:spPr>
      </p:pic>
      <p:grpSp>
        <p:nvGrpSpPr>
          <p:cNvPr id="9" name="Group 8"/>
          <p:cNvGrpSpPr/>
          <p:nvPr/>
        </p:nvGrpSpPr>
        <p:grpSpPr>
          <a:xfrm>
            <a:off x="3124200" y="228600"/>
            <a:ext cx="1295400" cy="457200"/>
            <a:chOff x="2895600" y="152400"/>
            <a:chExt cx="1219201" cy="381001"/>
          </a:xfrm>
        </p:grpSpPr>
        <p:sp>
          <p:nvSpPr>
            <p:cNvPr id="8" name="Rectangle 7"/>
            <p:cNvSpPr/>
            <p:nvPr/>
          </p:nvSpPr>
          <p:spPr bwMode="auto">
            <a:xfrm>
              <a:off x="2895600" y="152400"/>
              <a:ext cx="1219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descr="http://project2.zalf.de/spard/pics/logos/inra_logo.gif"/>
            <p:cNvPicPr>
              <a:picLocks noChangeAspect="1" noChangeArrowheads="1"/>
            </p:cNvPicPr>
            <p:nvPr/>
          </p:nvPicPr>
          <p:blipFill>
            <a:blip r:embed="rId3" cstate="screen"/>
            <a:srcRect/>
            <a:stretch>
              <a:fillRect/>
            </a:stretch>
          </p:blipFill>
          <p:spPr bwMode="auto">
            <a:xfrm>
              <a:off x="2895601" y="152401"/>
              <a:ext cx="1219200" cy="381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5235575" y="6332538"/>
            <a:ext cx="0" cy="220662"/>
          </a:xfrm>
          <a:prstGeom prst="rect">
            <a:avLst/>
          </a:prstGeom>
          <a:noFill/>
          <a:ln w="9525">
            <a:noFill/>
            <a:miter lim="800000"/>
            <a:headEnd/>
            <a:tailEnd/>
          </a:ln>
        </p:spPr>
        <p:txBody>
          <a:bodyPr wrap="none" lIns="0" tIns="0" rIns="0" bIns="0">
            <a:spAutoFit/>
          </a:bodyPr>
          <a:lstStyle/>
          <a:p>
            <a:pPr algn="ctr" eaLnBrk="0" hangingPunct="0">
              <a:lnSpc>
                <a:spcPct val="90000"/>
              </a:lnSpc>
            </a:pPr>
            <a:endParaRPr lang="fr-FR" sz="1600">
              <a:solidFill>
                <a:srgbClr val="FFFF00"/>
              </a:solidFill>
            </a:endParaRPr>
          </a:p>
        </p:txBody>
      </p:sp>
      <p:sp>
        <p:nvSpPr>
          <p:cNvPr id="16388" name="Text Box 21"/>
          <p:cNvSpPr txBox="1">
            <a:spLocks noChangeArrowheads="1"/>
          </p:cNvSpPr>
          <p:nvPr/>
        </p:nvSpPr>
        <p:spPr bwMode="auto">
          <a:xfrm>
            <a:off x="1524000" y="2362200"/>
            <a:ext cx="6591300" cy="584775"/>
          </a:xfrm>
          <a:prstGeom prst="rect">
            <a:avLst/>
          </a:prstGeom>
          <a:noFill/>
          <a:ln w="9525">
            <a:noFill/>
            <a:miter lim="800000"/>
            <a:headEnd/>
            <a:tailEnd/>
          </a:ln>
        </p:spPr>
        <p:txBody>
          <a:bodyPr>
            <a:spAutoFit/>
          </a:bodyPr>
          <a:lstStyle/>
          <a:p>
            <a:r>
              <a:rPr lang="en-GB" sz="1600" b="1" dirty="0" smtClean="0">
                <a:solidFill>
                  <a:srgbClr val="294727"/>
                </a:solidFill>
              </a:rPr>
              <a:t>Pour la </a:t>
            </a:r>
            <a:r>
              <a:rPr lang="en-GB" sz="1600" b="1" dirty="0" err="1" smtClean="0">
                <a:solidFill>
                  <a:srgbClr val="294727"/>
                </a:solidFill>
              </a:rPr>
              <a:t>plupart</a:t>
            </a:r>
            <a:r>
              <a:rPr lang="en-GB" sz="1600" b="1" dirty="0" smtClean="0">
                <a:solidFill>
                  <a:srgbClr val="294727"/>
                </a:solidFill>
              </a:rPr>
              <a:t> des </a:t>
            </a:r>
            <a:r>
              <a:rPr lang="en-GB" sz="1600" b="1" dirty="0" err="1" smtClean="0">
                <a:solidFill>
                  <a:srgbClr val="294727"/>
                </a:solidFill>
              </a:rPr>
              <a:t>compartiments</a:t>
            </a:r>
            <a:r>
              <a:rPr lang="en-GB" sz="1600" b="1" dirty="0" smtClean="0">
                <a:solidFill>
                  <a:srgbClr val="294727"/>
                </a:solidFill>
              </a:rPr>
              <a:t>, les </a:t>
            </a:r>
            <a:r>
              <a:rPr lang="en-GB" sz="1600" b="1" dirty="0" err="1" smtClean="0">
                <a:solidFill>
                  <a:srgbClr val="294727"/>
                </a:solidFill>
              </a:rPr>
              <a:t>intervalles</a:t>
            </a:r>
            <a:r>
              <a:rPr lang="en-GB" sz="1600" b="1" dirty="0" smtClean="0">
                <a:solidFill>
                  <a:srgbClr val="294727"/>
                </a:solidFill>
              </a:rPr>
              <a:t> de </a:t>
            </a:r>
            <a:r>
              <a:rPr lang="en-GB" sz="1600" b="1" dirty="0" err="1" smtClean="0">
                <a:solidFill>
                  <a:srgbClr val="294727"/>
                </a:solidFill>
              </a:rPr>
              <a:t>confiances</a:t>
            </a:r>
            <a:r>
              <a:rPr lang="en-GB" sz="1600" b="1" dirty="0" smtClean="0">
                <a:solidFill>
                  <a:srgbClr val="294727"/>
                </a:solidFill>
              </a:rPr>
              <a:t> à 95% </a:t>
            </a:r>
            <a:r>
              <a:rPr lang="en-GB" sz="1600" b="1" dirty="0" err="1" smtClean="0">
                <a:solidFill>
                  <a:srgbClr val="294727"/>
                </a:solidFill>
              </a:rPr>
              <a:t>etaient</a:t>
            </a:r>
            <a:r>
              <a:rPr lang="en-GB" sz="1600" b="1" dirty="0" smtClean="0">
                <a:solidFill>
                  <a:srgbClr val="294727"/>
                </a:solidFill>
              </a:rPr>
              <a:t> </a:t>
            </a:r>
            <a:r>
              <a:rPr lang="en-GB" sz="1600" b="1" dirty="0" err="1" smtClean="0">
                <a:solidFill>
                  <a:srgbClr val="294727"/>
                </a:solidFill>
              </a:rPr>
              <a:t>petits</a:t>
            </a:r>
            <a:r>
              <a:rPr lang="en-GB" sz="1600" b="1" dirty="0" smtClean="0">
                <a:solidFill>
                  <a:srgbClr val="294727"/>
                </a:solidFill>
              </a:rPr>
              <a:t> (</a:t>
            </a:r>
            <a:r>
              <a:rPr lang="en-GB" sz="1600" b="1" dirty="0" err="1" smtClean="0">
                <a:solidFill>
                  <a:srgbClr val="294727"/>
                </a:solidFill>
              </a:rPr>
              <a:t>inférieurs</a:t>
            </a:r>
            <a:r>
              <a:rPr lang="en-GB" sz="1600" b="1" dirty="0" smtClean="0">
                <a:solidFill>
                  <a:srgbClr val="294727"/>
                </a:solidFill>
              </a:rPr>
              <a:t> à 10</a:t>
            </a:r>
            <a:r>
              <a:rPr lang="en-GB" sz="1600" b="1" dirty="0">
                <a:solidFill>
                  <a:srgbClr val="294727"/>
                </a:solidFill>
              </a:rPr>
              <a:t>%)</a:t>
            </a:r>
          </a:p>
        </p:txBody>
      </p:sp>
      <p:pic>
        <p:nvPicPr>
          <p:cNvPr id="16389" name="Picture 22"/>
          <p:cNvPicPr>
            <a:picLocks noChangeAspect="1" noChangeArrowheads="1"/>
          </p:cNvPicPr>
          <p:nvPr/>
        </p:nvPicPr>
        <p:blipFill>
          <a:blip r:embed="rId2" cstate="print"/>
          <a:srcRect/>
          <a:stretch>
            <a:fillRect/>
          </a:stretch>
        </p:blipFill>
        <p:spPr bwMode="auto">
          <a:xfrm>
            <a:off x="304800" y="2971800"/>
            <a:ext cx="4505325" cy="3048000"/>
          </a:xfrm>
          <a:prstGeom prst="rect">
            <a:avLst/>
          </a:prstGeom>
          <a:noFill/>
          <a:ln w="9525">
            <a:noFill/>
            <a:miter lim="800000"/>
            <a:headEnd/>
            <a:tailEnd/>
          </a:ln>
        </p:spPr>
      </p:pic>
      <p:sp>
        <p:nvSpPr>
          <p:cNvPr id="16390" name="Text Box 23"/>
          <p:cNvSpPr txBox="1">
            <a:spLocks noChangeArrowheads="1"/>
          </p:cNvSpPr>
          <p:nvPr/>
        </p:nvSpPr>
        <p:spPr bwMode="auto">
          <a:xfrm>
            <a:off x="5292725" y="3051175"/>
            <a:ext cx="3429144" cy="1323439"/>
          </a:xfrm>
          <a:prstGeom prst="rect">
            <a:avLst/>
          </a:prstGeom>
          <a:noFill/>
          <a:ln w="9525">
            <a:noFill/>
            <a:miter lim="800000"/>
            <a:headEnd/>
            <a:tailEnd/>
          </a:ln>
        </p:spPr>
        <p:txBody>
          <a:bodyPr wrap="none">
            <a:spAutoFit/>
          </a:bodyPr>
          <a:lstStyle/>
          <a:p>
            <a:r>
              <a:rPr lang="en-GB" sz="1600" dirty="0" smtClean="0"/>
              <a:t>A </a:t>
            </a:r>
            <a:r>
              <a:rPr lang="en-GB" sz="1600" dirty="0"/>
              <a:t>100 </a:t>
            </a:r>
            <a:r>
              <a:rPr lang="en-GB" sz="1600" dirty="0" err="1" smtClean="0"/>
              <a:t>mois</a:t>
            </a:r>
            <a:r>
              <a:rPr lang="en-GB" sz="1600" dirty="0" smtClean="0"/>
              <a:t>:</a:t>
            </a:r>
            <a:endParaRPr lang="en-GB" sz="1600" dirty="0"/>
          </a:p>
          <a:p>
            <a:endParaRPr lang="en-GB" sz="1600" dirty="0"/>
          </a:p>
          <a:p>
            <a:r>
              <a:rPr lang="en-GB" sz="1600" dirty="0" err="1" smtClean="0"/>
              <a:t>Biomasse</a:t>
            </a:r>
            <a:r>
              <a:rPr lang="en-GB" sz="1600" dirty="0" smtClean="0"/>
              <a:t> </a:t>
            </a:r>
            <a:r>
              <a:rPr lang="en-GB" sz="1600" dirty="0" err="1" smtClean="0"/>
              <a:t>totale</a:t>
            </a:r>
            <a:r>
              <a:rPr lang="en-GB" sz="1600" dirty="0" smtClean="0"/>
              <a:t>= </a:t>
            </a:r>
            <a:r>
              <a:rPr lang="en-GB" sz="1600" dirty="0"/>
              <a:t>128 </a:t>
            </a:r>
            <a:r>
              <a:rPr lang="en-GB" sz="1600" dirty="0">
                <a:cs typeface="Times New Roman" pitchFamily="18" charset="0"/>
              </a:rPr>
              <a:t>±</a:t>
            </a:r>
            <a:r>
              <a:rPr lang="en-GB" sz="1600" dirty="0"/>
              <a:t> 1.9 t/ha</a:t>
            </a:r>
          </a:p>
          <a:p>
            <a:r>
              <a:rPr lang="en-GB" sz="1600" dirty="0" err="1" smtClean="0"/>
              <a:t>Biomasse</a:t>
            </a:r>
            <a:r>
              <a:rPr lang="en-GB" sz="1600" dirty="0" smtClean="0"/>
              <a:t> </a:t>
            </a:r>
            <a:r>
              <a:rPr lang="en-GB" sz="1600" dirty="0" err="1" smtClean="0"/>
              <a:t>aérienne</a:t>
            </a:r>
            <a:r>
              <a:rPr lang="en-GB" sz="1600" dirty="0" smtClean="0"/>
              <a:t> </a:t>
            </a:r>
            <a:r>
              <a:rPr lang="en-GB" sz="1600" dirty="0"/>
              <a:t>= 104 </a:t>
            </a:r>
            <a:r>
              <a:rPr lang="en-GB" sz="1600" dirty="0">
                <a:cs typeface="Times New Roman" pitchFamily="18" charset="0"/>
              </a:rPr>
              <a:t>±</a:t>
            </a:r>
            <a:r>
              <a:rPr lang="en-GB" sz="1600" dirty="0"/>
              <a:t> 1.8 t/ha</a:t>
            </a:r>
          </a:p>
          <a:p>
            <a:r>
              <a:rPr lang="en-GB" sz="1600" dirty="0" err="1" smtClean="0"/>
              <a:t>Biomasse</a:t>
            </a:r>
            <a:r>
              <a:rPr lang="en-GB" sz="1600" dirty="0" smtClean="0"/>
              <a:t> </a:t>
            </a:r>
            <a:r>
              <a:rPr lang="en-GB" sz="1600" dirty="0" err="1" smtClean="0"/>
              <a:t>souterraine</a:t>
            </a:r>
            <a:r>
              <a:rPr lang="en-GB" sz="1600" dirty="0" smtClean="0"/>
              <a:t> </a:t>
            </a:r>
            <a:r>
              <a:rPr lang="en-GB" sz="1600" dirty="0"/>
              <a:t>= 24 </a:t>
            </a:r>
            <a:r>
              <a:rPr lang="en-GB" sz="1600" dirty="0">
                <a:cs typeface="Times New Roman" pitchFamily="18" charset="0"/>
              </a:rPr>
              <a:t>±</a:t>
            </a:r>
            <a:r>
              <a:rPr lang="en-GB" sz="1600" dirty="0"/>
              <a:t> 1 t/ha</a:t>
            </a:r>
          </a:p>
        </p:txBody>
      </p:sp>
      <p:sp>
        <p:nvSpPr>
          <p:cNvPr id="9" name="Rectangle 7"/>
          <p:cNvSpPr>
            <a:spLocks noChangeArrowheads="1"/>
          </p:cNvSpPr>
          <p:nvPr/>
        </p:nvSpPr>
        <p:spPr bwMode="auto">
          <a:xfrm>
            <a:off x="441325" y="1828800"/>
            <a:ext cx="4175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dirty="0">
                <a:solidFill>
                  <a:srgbClr val="000000"/>
                </a:solidFill>
                <a:latin typeface="Arial" pitchFamily="34" charset="0"/>
              </a:rPr>
              <a:t>Passage de l’individu au peuplement, simulations de Monte-Carlo</a:t>
            </a:r>
            <a:endParaRPr lang="fr-FR" altLang="fr-FR" sz="1800" dirty="0">
              <a:latin typeface="Arial" pitchFamily="34" charset="0"/>
            </a:endParaRPr>
          </a:p>
        </p:txBody>
      </p:sp>
      <p:sp>
        <p:nvSpPr>
          <p:cNvPr id="10" name="Rectangle 8"/>
          <p:cNvSpPr>
            <a:spLocks noChangeArrowheads="1"/>
          </p:cNvSpPr>
          <p:nvPr/>
        </p:nvSpPr>
        <p:spPr bwMode="auto">
          <a:xfrm>
            <a:off x="152400" y="1728788"/>
            <a:ext cx="193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400">
                <a:solidFill>
                  <a:srgbClr val="009900"/>
                </a:solidFill>
                <a:latin typeface="Wingdings" pitchFamily="2" charset="2"/>
              </a:rPr>
              <a:t>û</a:t>
            </a:r>
            <a:endParaRPr lang="fr-FR" altLang="fr-FR"/>
          </a:p>
        </p:txBody>
      </p:sp>
      <p:sp>
        <p:nvSpPr>
          <p:cNvPr id="12" name="Title 2"/>
          <p:cNvSpPr>
            <a:spLocks noGrp="1"/>
          </p:cNvSpPr>
          <p:nvPr>
            <p:ph type="title"/>
          </p:nvPr>
        </p:nvSpPr>
        <p:spPr>
          <a:xfrm>
            <a:off x="2446338" y="131763"/>
            <a:ext cx="6543675" cy="1531937"/>
          </a:xfrm>
        </p:spPr>
        <p:txBody>
          <a:bodyPr/>
          <a:lstStyle/>
          <a:p>
            <a:r>
              <a:rPr lang="en-US" b="1" dirty="0" err="1" smtClean="0"/>
              <a:t>Utiliser</a:t>
            </a:r>
            <a:r>
              <a:rPr lang="en-US" dirty="0"/>
              <a:t> </a:t>
            </a:r>
            <a:r>
              <a:rPr lang="en-US" dirty="0" smtClean="0"/>
              <a:t>un </a:t>
            </a:r>
            <a:r>
              <a:rPr lang="en-US" dirty="0" err="1" smtClean="0"/>
              <a:t>tarif</a:t>
            </a:r>
            <a:r>
              <a:rPr lang="en-US" dirty="0" smtClean="0"/>
              <a:t> de cubage </a:t>
            </a:r>
            <a:r>
              <a:rPr lang="en-US" dirty="0" err="1" smtClean="0"/>
              <a:t>ou</a:t>
            </a:r>
            <a:r>
              <a:rPr lang="en-US" dirty="0" smtClean="0"/>
              <a:t> de </a:t>
            </a:r>
            <a:r>
              <a:rPr lang="en-US" dirty="0" err="1" smtClean="0"/>
              <a:t>biomasse</a:t>
            </a:r>
            <a:endParaRPr lang="en-GB"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14"/>
          <p:cNvSpPr txBox="1">
            <a:spLocks noChangeArrowheads="1"/>
          </p:cNvSpPr>
          <p:nvPr/>
        </p:nvSpPr>
        <p:spPr bwMode="auto">
          <a:xfrm>
            <a:off x="1905000" y="2286000"/>
            <a:ext cx="6540573" cy="338554"/>
          </a:xfrm>
          <a:prstGeom prst="rect">
            <a:avLst/>
          </a:prstGeom>
          <a:noFill/>
          <a:ln w="9525">
            <a:noFill/>
            <a:miter lim="800000"/>
            <a:headEnd/>
            <a:tailEnd/>
          </a:ln>
        </p:spPr>
        <p:txBody>
          <a:bodyPr wrap="none">
            <a:spAutoFit/>
          </a:bodyPr>
          <a:lstStyle/>
          <a:p>
            <a:r>
              <a:rPr lang="en-GB" sz="1600" b="1" dirty="0" err="1" smtClean="0">
                <a:solidFill>
                  <a:srgbClr val="457741"/>
                </a:solidFill>
              </a:rPr>
              <a:t>Excepté</a:t>
            </a:r>
            <a:r>
              <a:rPr lang="en-GB" sz="1600" b="1" dirty="0" smtClean="0">
                <a:solidFill>
                  <a:srgbClr val="457741"/>
                </a:solidFill>
              </a:rPr>
              <a:t> pour les branches </a:t>
            </a:r>
            <a:r>
              <a:rPr lang="en-GB" sz="1600" b="1" dirty="0" err="1" smtClean="0">
                <a:solidFill>
                  <a:srgbClr val="457741"/>
                </a:solidFill>
              </a:rPr>
              <a:t>mortes</a:t>
            </a:r>
            <a:r>
              <a:rPr lang="en-GB" sz="1600" b="1" dirty="0" smtClean="0">
                <a:solidFill>
                  <a:srgbClr val="457741"/>
                </a:solidFill>
              </a:rPr>
              <a:t> (</a:t>
            </a:r>
            <a:r>
              <a:rPr lang="en-GB" sz="1600" b="1" dirty="0" err="1" smtClean="0">
                <a:solidFill>
                  <a:srgbClr val="457741"/>
                </a:solidFill>
              </a:rPr>
              <a:t>modèle</a:t>
            </a:r>
            <a:r>
              <a:rPr lang="en-GB" sz="1600" b="1" dirty="0" smtClean="0">
                <a:solidFill>
                  <a:srgbClr val="457741"/>
                </a:solidFill>
              </a:rPr>
              <a:t> le </a:t>
            </a:r>
            <a:r>
              <a:rPr lang="en-GB" sz="1600" b="1" dirty="0" err="1" smtClean="0">
                <a:solidFill>
                  <a:srgbClr val="457741"/>
                </a:solidFill>
              </a:rPr>
              <a:t>moins</a:t>
            </a:r>
            <a:r>
              <a:rPr lang="en-GB" sz="1600" b="1" dirty="0" smtClean="0">
                <a:solidFill>
                  <a:srgbClr val="457741"/>
                </a:solidFill>
              </a:rPr>
              <a:t> </a:t>
            </a:r>
            <a:r>
              <a:rPr lang="en-GB" sz="1600" b="1" dirty="0" err="1" smtClean="0">
                <a:solidFill>
                  <a:srgbClr val="457741"/>
                </a:solidFill>
              </a:rPr>
              <a:t>performant</a:t>
            </a:r>
            <a:r>
              <a:rPr lang="en-GB" sz="1600" b="1" dirty="0" smtClean="0">
                <a:solidFill>
                  <a:srgbClr val="457741"/>
                </a:solidFill>
              </a:rPr>
              <a:t>) </a:t>
            </a:r>
            <a:endParaRPr lang="en-GB" sz="1600" b="1" dirty="0">
              <a:solidFill>
                <a:srgbClr val="457741"/>
              </a:solidFill>
            </a:endParaRPr>
          </a:p>
        </p:txBody>
      </p:sp>
      <p:sp>
        <p:nvSpPr>
          <p:cNvPr id="17412" name="Text Box 15"/>
          <p:cNvSpPr txBox="1">
            <a:spLocks noChangeArrowheads="1"/>
          </p:cNvSpPr>
          <p:nvPr/>
        </p:nvSpPr>
        <p:spPr bwMode="auto">
          <a:xfrm>
            <a:off x="4876800" y="3200400"/>
            <a:ext cx="4128053" cy="830997"/>
          </a:xfrm>
          <a:prstGeom prst="rect">
            <a:avLst/>
          </a:prstGeom>
          <a:noFill/>
          <a:ln w="9525">
            <a:noFill/>
            <a:miter lim="800000"/>
            <a:headEnd/>
            <a:tailEnd/>
          </a:ln>
        </p:spPr>
        <p:txBody>
          <a:bodyPr wrap="none">
            <a:spAutoFit/>
          </a:bodyPr>
          <a:lstStyle/>
          <a:p>
            <a:r>
              <a:rPr lang="en-GB" sz="1600" dirty="0" smtClean="0"/>
              <a:t>A </a:t>
            </a:r>
            <a:r>
              <a:rPr lang="en-GB" sz="1600" dirty="0"/>
              <a:t>100 </a:t>
            </a:r>
            <a:r>
              <a:rPr lang="en-GB" sz="1600" dirty="0" err="1" smtClean="0"/>
              <a:t>mois</a:t>
            </a:r>
            <a:r>
              <a:rPr lang="en-GB" sz="1600" dirty="0" smtClean="0"/>
              <a:t>:</a:t>
            </a:r>
            <a:endParaRPr lang="en-GB" sz="1600" dirty="0"/>
          </a:p>
          <a:p>
            <a:endParaRPr lang="en-GB" sz="1600" dirty="0"/>
          </a:p>
          <a:p>
            <a:r>
              <a:rPr lang="en-GB" sz="1600" dirty="0" err="1" smtClean="0"/>
              <a:t>Biomasse</a:t>
            </a:r>
            <a:r>
              <a:rPr lang="en-GB" sz="1600" dirty="0" smtClean="0"/>
              <a:t> Branches </a:t>
            </a:r>
            <a:r>
              <a:rPr lang="en-GB" sz="1600" dirty="0" err="1" smtClean="0"/>
              <a:t>mortes</a:t>
            </a:r>
            <a:r>
              <a:rPr lang="en-GB" sz="1600" dirty="0" smtClean="0"/>
              <a:t> </a:t>
            </a:r>
            <a:r>
              <a:rPr lang="en-GB" sz="1600" dirty="0"/>
              <a:t>= 1.9 </a:t>
            </a:r>
            <a:r>
              <a:rPr lang="en-GB" sz="1600" dirty="0">
                <a:cs typeface="Times New Roman" pitchFamily="18" charset="0"/>
              </a:rPr>
              <a:t>±</a:t>
            </a:r>
            <a:r>
              <a:rPr lang="en-GB" sz="1600" dirty="0"/>
              <a:t> 0.3 t/ha</a:t>
            </a:r>
          </a:p>
        </p:txBody>
      </p:sp>
      <p:pic>
        <p:nvPicPr>
          <p:cNvPr id="17413" name="Picture 16"/>
          <p:cNvPicPr>
            <a:picLocks noChangeAspect="1" noChangeArrowheads="1"/>
          </p:cNvPicPr>
          <p:nvPr/>
        </p:nvPicPr>
        <p:blipFill>
          <a:blip r:embed="rId2" cstate="print"/>
          <a:srcRect/>
          <a:stretch>
            <a:fillRect/>
          </a:stretch>
        </p:blipFill>
        <p:spPr bwMode="auto">
          <a:xfrm>
            <a:off x="381000" y="2667000"/>
            <a:ext cx="4505325" cy="3048000"/>
          </a:xfrm>
          <a:prstGeom prst="rect">
            <a:avLst/>
          </a:prstGeom>
          <a:noFill/>
          <a:ln w="9525">
            <a:noFill/>
            <a:miter lim="800000"/>
            <a:headEnd/>
            <a:tailEnd/>
          </a:ln>
        </p:spPr>
      </p:pic>
      <p:sp>
        <p:nvSpPr>
          <p:cNvPr id="8" name="Rectangle 7"/>
          <p:cNvSpPr>
            <a:spLocks noChangeArrowheads="1"/>
          </p:cNvSpPr>
          <p:nvPr/>
        </p:nvSpPr>
        <p:spPr bwMode="auto">
          <a:xfrm>
            <a:off x="441325" y="1828800"/>
            <a:ext cx="4175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dirty="0">
                <a:solidFill>
                  <a:srgbClr val="000000"/>
                </a:solidFill>
                <a:latin typeface="Arial" pitchFamily="34" charset="0"/>
              </a:rPr>
              <a:t>Passage de l’individu au peuplement, simulations de Monte-Carlo</a:t>
            </a:r>
            <a:endParaRPr lang="fr-FR" altLang="fr-FR" sz="1800" dirty="0">
              <a:latin typeface="Arial" pitchFamily="34" charset="0"/>
            </a:endParaRPr>
          </a:p>
        </p:txBody>
      </p:sp>
      <p:sp>
        <p:nvSpPr>
          <p:cNvPr id="9" name="Rectangle 8"/>
          <p:cNvSpPr>
            <a:spLocks noChangeArrowheads="1"/>
          </p:cNvSpPr>
          <p:nvPr/>
        </p:nvSpPr>
        <p:spPr bwMode="auto">
          <a:xfrm>
            <a:off x="152400" y="1728788"/>
            <a:ext cx="193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400">
                <a:solidFill>
                  <a:srgbClr val="009900"/>
                </a:solidFill>
                <a:latin typeface="Wingdings" pitchFamily="2" charset="2"/>
              </a:rPr>
              <a:t>û</a:t>
            </a:r>
            <a:endParaRPr lang="fr-FR" altLang="fr-FR"/>
          </a:p>
        </p:txBody>
      </p:sp>
      <p:sp>
        <p:nvSpPr>
          <p:cNvPr id="11" name="Title 2"/>
          <p:cNvSpPr>
            <a:spLocks noGrp="1"/>
          </p:cNvSpPr>
          <p:nvPr>
            <p:ph type="title"/>
          </p:nvPr>
        </p:nvSpPr>
        <p:spPr>
          <a:xfrm>
            <a:off x="2446338" y="131763"/>
            <a:ext cx="6543675" cy="1531937"/>
          </a:xfrm>
        </p:spPr>
        <p:txBody>
          <a:bodyPr/>
          <a:lstStyle/>
          <a:p>
            <a:r>
              <a:rPr lang="en-US" b="1" dirty="0" err="1" smtClean="0"/>
              <a:t>Utiliser</a:t>
            </a:r>
            <a:r>
              <a:rPr lang="en-US" dirty="0"/>
              <a:t> </a:t>
            </a:r>
            <a:r>
              <a:rPr lang="en-US" dirty="0" smtClean="0"/>
              <a:t>un </a:t>
            </a:r>
            <a:r>
              <a:rPr lang="en-US" dirty="0" err="1" smtClean="0"/>
              <a:t>tarif</a:t>
            </a:r>
            <a:r>
              <a:rPr lang="en-US" dirty="0" smtClean="0"/>
              <a:t> de cubage </a:t>
            </a:r>
            <a:r>
              <a:rPr lang="en-US" dirty="0" err="1" smtClean="0"/>
              <a:t>ou</a:t>
            </a:r>
            <a:r>
              <a:rPr lang="en-US" dirty="0" smtClean="0"/>
              <a:t> de </a:t>
            </a:r>
            <a:r>
              <a:rPr lang="en-US" dirty="0" err="1" smtClean="0"/>
              <a:t>biomasse</a:t>
            </a:r>
            <a:endParaRPr lang="en-GB"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14"/>
          <p:cNvSpPr txBox="1">
            <a:spLocks noChangeArrowheads="1"/>
          </p:cNvSpPr>
          <p:nvPr/>
        </p:nvSpPr>
        <p:spPr bwMode="auto">
          <a:xfrm>
            <a:off x="1676400" y="2209800"/>
            <a:ext cx="6583362" cy="584775"/>
          </a:xfrm>
          <a:prstGeom prst="rect">
            <a:avLst/>
          </a:prstGeom>
          <a:noFill/>
          <a:ln w="9525">
            <a:noFill/>
            <a:miter lim="800000"/>
            <a:headEnd/>
            <a:tailEnd/>
          </a:ln>
        </p:spPr>
        <p:txBody>
          <a:bodyPr>
            <a:spAutoFit/>
          </a:bodyPr>
          <a:lstStyle/>
          <a:p>
            <a:r>
              <a:rPr lang="en-GB" sz="1600" b="1" dirty="0" smtClean="0">
                <a:solidFill>
                  <a:srgbClr val="457741"/>
                </a:solidFill>
              </a:rPr>
              <a:t>Les </a:t>
            </a:r>
            <a:r>
              <a:rPr lang="en-GB" sz="1600" b="1" dirty="0" err="1" smtClean="0">
                <a:solidFill>
                  <a:srgbClr val="457741"/>
                </a:solidFill>
              </a:rPr>
              <a:t>mêmes</a:t>
            </a:r>
            <a:r>
              <a:rPr lang="en-GB" sz="1600" b="1" dirty="0" smtClean="0">
                <a:solidFill>
                  <a:srgbClr val="457741"/>
                </a:solidFill>
              </a:rPr>
              <a:t> </a:t>
            </a:r>
            <a:r>
              <a:rPr lang="en-GB" sz="1600" b="1" dirty="0" err="1" smtClean="0">
                <a:solidFill>
                  <a:srgbClr val="457741"/>
                </a:solidFill>
              </a:rPr>
              <a:t>principes</a:t>
            </a:r>
            <a:r>
              <a:rPr lang="en-GB" sz="1600" b="1" dirty="0" smtClean="0">
                <a:solidFill>
                  <a:srgbClr val="457741"/>
                </a:solidFill>
              </a:rPr>
              <a:t> de simulations </a:t>
            </a:r>
            <a:r>
              <a:rPr lang="en-GB" sz="1600" b="1" dirty="0" err="1" smtClean="0">
                <a:solidFill>
                  <a:srgbClr val="457741"/>
                </a:solidFill>
              </a:rPr>
              <a:t>s’appliquent</a:t>
            </a:r>
            <a:r>
              <a:rPr lang="en-GB" sz="1600" b="1" dirty="0" smtClean="0">
                <a:solidFill>
                  <a:srgbClr val="457741"/>
                </a:solidFill>
              </a:rPr>
              <a:t> </a:t>
            </a:r>
            <a:r>
              <a:rPr lang="en-GB" sz="1600" b="1" dirty="0" err="1" smtClean="0">
                <a:solidFill>
                  <a:srgbClr val="457741"/>
                </a:solidFill>
              </a:rPr>
              <a:t>également</a:t>
            </a:r>
            <a:r>
              <a:rPr lang="en-GB" sz="1600" b="1" dirty="0" smtClean="0">
                <a:solidFill>
                  <a:srgbClr val="457741"/>
                </a:solidFill>
              </a:rPr>
              <a:t> aux ratios (root-shoot</a:t>
            </a:r>
            <a:r>
              <a:rPr lang="en-GB" sz="1600" b="1" dirty="0">
                <a:solidFill>
                  <a:srgbClr val="457741"/>
                </a:solidFill>
              </a:rPr>
              <a:t>, </a:t>
            </a:r>
            <a:r>
              <a:rPr lang="en-GB" sz="1600" b="1" dirty="0" err="1" smtClean="0">
                <a:solidFill>
                  <a:srgbClr val="457741"/>
                </a:solidFill>
              </a:rPr>
              <a:t>densité</a:t>
            </a:r>
            <a:r>
              <a:rPr lang="en-GB" sz="1600" b="1" dirty="0" smtClean="0">
                <a:solidFill>
                  <a:srgbClr val="457741"/>
                </a:solidFill>
              </a:rPr>
              <a:t> du bois, </a:t>
            </a:r>
            <a:r>
              <a:rPr lang="en-GB" sz="1600" b="1" dirty="0">
                <a:solidFill>
                  <a:srgbClr val="457741"/>
                </a:solidFill>
              </a:rPr>
              <a:t>etc.)</a:t>
            </a:r>
          </a:p>
        </p:txBody>
      </p:sp>
      <p:pic>
        <p:nvPicPr>
          <p:cNvPr id="18438" name="Picture 2"/>
          <p:cNvPicPr>
            <a:picLocks noChangeAspect="1" noChangeArrowheads="1"/>
          </p:cNvPicPr>
          <p:nvPr/>
        </p:nvPicPr>
        <p:blipFill>
          <a:blip r:embed="rId2" cstate="print"/>
          <a:srcRect/>
          <a:stretch>
            <a:fillRect/>
          </a:stretch>
        </p:blipFill>
        <p:spPr bwMode="auto">
          <a:xfrm>
            <a:off x="215900" y="2978150"/>
            <a:ext cx="4298950" cy="2813050"/>
          </a:xfrm>
          <a:prstGeom prst="rect">
            <a:avLst/>
          </a:prstGeom>
          <a:noFill/>
          <a:ln w="9525">
            <a:noFill/>
            <a:miter lim="800000"/>
            <a:headEnd/>
            <a:tailEnd/>
          </a:ln>
        </p:spPr>
      </p:pic>
      <p:pic>
        <p:nvPicPr>
          <p:cNvPr id="18439" name="Picture 3"/>
          <p:cNvPicPr>
            <a:picLocks noChangeAspect="1" noChangeArrowheads="1"/>
          </p:cNvPicPr>
          <p:nvPr/>
        </p:nvPicPr>
        <p:blipFill>
          <a:blip r:embed="rId3" cstate="print"/>
          <a:srcRect/>
          <a:stretch>
            <a:fillRect/>
          </a:stretch>
        </p:blipFill>
        <p:spPr bwMode="auto">
          <a:xfrm>
            <a:off x="4724400" y="2971800"/>
            <a:ext cx="4229100" cy="2867025"/>
          </a:xfrm>
          <a:prstGeom prst="rect">
            <a:avLst/>
          </a:prstGeom>
          <a:noFill/>
          <a:ln w="9525">
            <a:noFill/>
            <a:miter lim="800000"/>
            <a:headEnd/>
            <a:tailEnd/>
          </a:ln>
        </p:spPr>
      </p:pic>
      <p:sp>
        <p:nvSpPr>
          <p:cNvPr id="8" name="Rectangle 7"/>
          <p:cNvSpPr>
            <a:spLocks noChangeArrowheads="1"/>
          </p:cNvSpPr>
          <p:nvPr/>
        </p:nvSpPr>
        <p:spPr bwMode="auto">
          <a:xfrm>
            <a:off x="441325" y="1776412"/>
            <a:ext cx="4175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dirty="0">
                <a:solidFill>
                  <a:srgbClr val="000000"/>
                </a:solidFill>
                <a:latin typeface="Arial" pitchFamily="34" charset="0"/>
              </a:rPr>
              <a:t>Passage de l’individu au peuplement, simulations de Monte-Carlo</a:t>
            </a:r>
            <a:endParaRPr lang="fr-FR" altLang="fr-FR" sz="1800" dirty="0">
              <a:latin typeface="Arial" pitchFamily="34" charset="0"/>
            </a:endParaRPr>
          </a:p>
        </p:txBody>
      </p:sp>
      <p:sp>
        <p:nvSpPr>
          <p:cNvPr id="9" name="Rectangle 8"/>
          <p:cNvSpPr>
            <a:spLocks noChangeArrowheads="1"/>
          </p:cNvSpPr>
          <p:nvPr/>
        </p:nvSpPr>
        <p:spPr bwMode="auto">
          <a:xfrm>
            <a:off x="152400" y="1676400"/>
            <a:ext cx="193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400">
                <a:solidFill>
                  <a:srgbClr val="009900"/>
                </a:solidFill>
                <a:latin typeface="Wingdings" pitchFamily="2" charset="2"/>
              </a:rPr>
              <a:t>û</a:t>
            </a:r>
            <a:endParaRPr lang="fr-FR" altLang="fr-FR"/>
          </a:p>
        </p:txBody>
      </p:sp>
      <p:sp>
        <p:nvSpPr>
          <p:cNvPr id="11" name="Title 2"/>
          <p:cNvSpPr>
            <a:spLocks noGrp="1"/>
          </p:cNvSpPr>
          <p:nvPr>
            <p:ph type="title"/>
          </p:nvPr>
        </p:nvSpPr>
        <p:spPr>
          <a:xfrm>
            <a:off x="2446338" y="131763"/>
            <a:ext cx="6543675" cy="1531937"/>
          </a:xfrm>
        </p:spPr>
        <p:txBody>
          <a:bodyPr/>
          <a:lstStyle/>
          <a:p>
            <a:r>
              <a:rPr lang="en-US" b="1" dirty="0" err="1" smtClean="0"/>
              <a:t>Utiliser</a:t>
            </a:r>
            <a:r>
              <a:rPr lang="en-US" dirty="0"/>
              <a:t> </a:t>
            </a:r>
            <a:r>
              <a:rPr lang="en-US" dirty="0" smtClean="0"/>
              <a:t>un </a:t>
            </a:r>
            <a:r>
              <a:rPr lang="en-US" dirty="0" err="1" smtClean="0"/>
              <a:t>tarif</a:t>
            </a:r>
            <a:r>
              <a:rPr lang="en-US" dirty="0" smtClean="0"/>
              <a:t> de cubage </a:t>
            </a:r>
            <a:r>
              <a:rPr lang="en-US" dirty="0" err="1" smtClean="0"/>
              <a:t>ou</a:t>
            </a:r>
            <a:r>
              <a:rPr lang="en-US" dirty="0" smtClean="0"/>
              <a:t> de </a:t>
            </a:r>
            <a:r>
              <a:rPr lang="en-US" dirty="0" err="1" smtClean="0"/>
              <a:t>biomasse</a:t>
            </a:r>
            <a:endParaRPr lang="en-GB"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4"/>
          <p:cNvSpPr>
            <a:spLocks noChangeArrowheads="1"/>
          </p:cNvSpPr>
          <p:nvPr/>
        </p:nvSpPr>
        <p:spPr bwMode="auto">
          <a:xfrm>
            <a:off x="5235575" y="6218238"/>
            <a:ext cx="0" cy="220662"/>
          </a:xfrm>
          <a:prstGeom prst="rect">
            <a:avLst/>
          </a:prstGeom>
          <a:noFill/>
          <a:ln w="9525">
            <a:noFill/>
            <a:miter lim="800000"/>
            <a:headEnd/>
            <a:tailEnd/>
          </a:ln>
        </p:spPr>
        <p:txBody>
          <a:bodyPr wrap="none" lIns="0" tIns="0" rIns="0" bIns="0">
            <a:spAutoFit/>
          </a:bodyPr>
          <a:lstStyle/>
          <a:p>
            <a:pPr algn="ctr" eaLnBrk="0" hangingPunct="0">
              <a:lnSpc>
                <a:spcPct val="90000"/>
              </a:lnSpc>
            </a:pPr>
            <a:endParaRPr lang="fr-FR" sz="1600">
              <a:solidFill>
                <a:srgbClr val="FFFF00"/>
              </a:solidFill>
            </a:endParaRPr>
          </a:p>
        </p:txBody>
      </p:sp>
      <p:sp>
        <p:nvSpPr>
          <p:cNvPr id="19462" name="Rectangle 9"/>
          <p:cNvSpPr>
            <a:spLocks noChangeArrowheads="1"/>
          </p:cNvSpPr>
          <p:nvPr/>
        </p:nvSpPr>
        <p:spPr bwMode="auto">
          <a:xfrm>
            <a:off x="-76200" y="3717926"/>
            <a:ext cx="9144000" cy="0"/>
          </a:xfrm>
          <a:prstGeom prst="rect">
            <a:avLst/>
          </a:prstGeom>
          <a:noFill/>
          <a:ln w="9525">
            <a:noFill/>
            <a:miter lim="800000"/>
            <a:headEnd/>
            <a:tailEnd/>
          </a:ln>
        </p:spPr>
        <p:txBody>
          <a:bodyPr wrap="none" anchor="ctr">
            <a:spAutoFit/>
          </a:bodyPr>
          <a:lstStyle/>
          <a:p>
            <a:endParaRPr lang="fr-FR"/>
          </a:p>
        </p:txBody>
      </p:sp>
      <p:sp>
        <p:nvSpPr>
          <p:cNvPr id="19463" name="Rectangle 10"/>
          <p:cNvSpPr>
            <a:spLocks noChangeArrowheads="1"/>
          </p:cNvSpPr>
          <p:nvPr/>
        </p:nvSpPr>
        <p:spPr bwMode="auto">
          <a:xfrm>
            <a:off x="-76200" y="3789363"/>
            <a:ext cx="9144000" cy="0"/>
          </a:xfrm>
          <a:prstGeom prst="rect">
            <a:avLst/>
          </a:prstGeom>
          <a:noFill/>
          <a:ln w="9525">
            <a:noFill/>
            <a:miter lim="800000"/>
            <a:headEnd/>
            <a:tailEnd/>
          </a:ln>
        </p:spPr>
        <p:txBody>
          <a:bodyPr wrap="none" anchor="ctr">
            <a:spAutoFit/>
          </a:bodyPr>
          <a:lstStyle/>
          <a:p>
            <a:endParaRPr lang="fr-FR"/>
          </a:p>
        </p:txBody>
      </p:sp>
      <p:sp>
        <p:nvSpPr>
          <p:cNvPr id="19464" name="Text Box 14"/>
          <p:cNvSpPr txBox="1">
            <a:spLocks noChangeArrowheads="1"/>
          </p:cNvSpPr>
          <p:nvPr/>
        </p:nvSpPr>
        <p:spPr bwMode="auto">
          <a:xfrm>
            <a:off x="520890" y="2171313"/>
            <a:ext cx="3027430" cy="246221"/>
          </a:xfrm>
          <a:prstGeom prst="rect">
            <a:avLst/>
          </a:prstGeom>
          <a:noFill/>
          <a:ln w="9525">
            <a:noFill/>
            <a:miter lim="800000"/>
            <a:headEnd/>
            <a:tailEnd/>
          </a:ln>
        </p:spPr>
        <p:txBody>
          <a:bodyPr wrap="square" lIns="0" tIns="0" rIns="0" bIns="0">
            <a:spAutoFit/>
          </a:bodyPr>
          <a:lstStyle/>
          <a:p>
            <a:pPr eaLnBrk="0" hangingPunct="0"/>
            <a:r>
              <a:rPr lang="en-GB" sz="1600" b="1" dirty="0" err="1" smtClean="0">
                <a:solidFill>
                  <a:srgbClr val="FF3300"/>
                </a:solidFill>
              </a:rPr>
              <a:t>Incréments</a:t>
            </a:r>
            <a:r>
              <a:rPr lang="en-GB" sz="1600" b="1" dirty="0" smtClean="0">
                <a:solidFill>
                  <a:srgbClr val="FF3300"/>
                </a:solidFill>
              </a:rPr>
              <a:t> de </a:t>
            </a:r>
            <a:r>
              <a:rPr lang="en-GB" sz="1600" b="1" dirty="0" err="1" smtClean="0">
                <a:solidFill>
                  <a:srgbClr val="FF3300"/>
                </a:solidFill>
              </a:rPr>
              <a:t>biomasse</a:t>
            </a:r>
            <a:endParaRPr lang="en-GB" sz="1600" b="1" dirty="0">
              <a:solidFill>
                <a:srgbClr val="FF3300"/>
              </a:solidFill>
            </a:endParaRPr>
          </a:p>
        </p:txBody>
      </p:sp>
      <p:grpSp>
        <p:nvGrpSpPr>
          <p:cNvPr id="2" name="Group 15"/>
          <p:cNvGrpSpPr>
            <a:grpSpLocks/>
          </p:cNvGrpSpPr>
          <p:nvPr/>
        </p:nvGrpSpPr>
        <p:grpSpPr bwMode="auto">
          <a:xfrm>
            <a:off x="381000" y="2436813"/>
            <a:ext cx="7291387" cy="3168650"/>
            <a:chOff x="102" y="866"/>
            <a:chExt cx="5562" cy="2373"/>
          </a:xfrm>
        </p:grpSpPr>
        <p:grpSp>
          <p:nvGrpSpPr>
            <p:cNvPr id="3" name="Group 16"/>
            <p:cNvGrpSpPr>
              <a:grpSpLocks/>
            </p:cNvGrpSpPr>
            <p:nvPr/>
          </p:nvGrpSpPr>
          <p:grpSpPr bwMode="auto">
            <a:xfrm>
              <a:off x="102" y="866"/>
              <a:ext cx="614" cy="382"/>
              <a:chOff x="0" y="0"/>
              <a:chExt cx="308" cy="548"/>
            </a:xfrm>
          </p:grpSpPr>
          <p:sp>
            <p:nvSpPr>
              <p:cNvPr id="19627" name="Rectangle 17"/>
              <p:cNvSpPr>
                <a:spLocks noChangeArrowheads="1"/>
              </p:cNvSpPr>
              <p:nvPr/>
            </p:nvSpPr>
            <p:spPr bwMode="auto">
              <a:xfrm>
                <a:off x="12" y="0"/>
                <a:ext cx="284" cy="548"/>
              </a:xfrm>
              <a:prstGeom prst="rect">
                <a:avLst/>
              </a:prstGeom>
              <a:noFill/>
              <a:ln w="9525">
                <a:noFill/>
                <a:miter lim="800000"/>
                <a:headEnd/>
                <a:tailEnd/>
              </a:ln>
            </p:spPr>
            <p:txBody>
              <a:bodyPr/>
              <a:lstStyle/>
              <a:p>
                <a:pPr algn="ctr"/>
                <a:r>
                  <a:rPr lang="en-GB" sz="1200" b="1">
                    <a:cs typeface="Arial" pitchFamily="34" charset="0"/>
                  </a:rPr>
                  <a:t>Plot</a:t>
                </a:r>
                <a:endParaRPr lang="fr-FR" sz="1700" b="1">
                  <a:cs typeface="Times New Roman" pitchFamily="18" charset="0"/>
                </a:endParaRPr>
              </a:p>
              <a:p>
                <a:pPr algn="ctr" eaLnBrk="0" hangingPunct="0"/>
                <a:endParaRPr lang="fr-FR" sz="3600" b="1"/>
              </a:p>
            </p:txBody>
          </p:sp>
          <p:sp>
            <p:nvSpPr>
              <p:cNvPr id="19628" name="Rectangle 18"/>
              <p:cNvSpPr>
                <a:spLocks noChangeArrowheads="1"/>
              </p:cNvSpPr>
              <p:nvPr/>
            </p:nvSpPr>
            <p:spPr bwMode="auto">
              <a:xfrm>
                <a:off x="0" y="0"/>
                <a:ext cx="308" cy="548"/>
              </a:xfrm>
              <a:prstGeom prst="rect">
                <a:avLst/>
              </a:prstGeom>
              <a:noFill/>
              <a:ln w="7">
                <a:solidFill>
                  <a:srgbClr val="A0A0A0"/>
                </a:solidFill>
                <a:miter lim="800000"/>
                <a:headEnd/>
                <a:tailEnd/>
              </a:ln>
            </p:spPr>
            <p:txBody>
              <a:bodyPr/>
              <a:lstStyle/>
              <a:p>
                <a:endParaRPr lang="fr-FR"/>
              </a:p>
            </p:txBody>
          </p:sp>
        </p:grpSp>
        <p:grpSp>
          <p:nvGrpSpPr>
            <p:cNvPr id="4" name="Group 19"/>
            <p:cNvGrpSpPr>
              <a:grpSpLocks/>
            </p:cNvGrpSpPr>
            <p:nvPr/>
          </p:nvGrpSpPr>
          <p:grpSpPr bwMode="auto">
            <a:xfrm>
              <a:off x="716" y="866"/>
              <a:ext cx="1013" cy="382"/>
              <a:chOff x="308" y="0"/>
              <a:chExt cx="508" cy="548"/>
            </a:xfrm>
          </p:grpSpPr>
          <p:sp>
            <p:nvSpPr>
              <p:cNvPr id="19625" name="Rectangle 20"/>
              <p:cNvSpPr>
                <a:spLocks noChangeArrowheads="1"/>
              </p:cNvSpPr>
              <p:nvPr/>
            </p:nvSpPr>
            <p:spPr bwMode="auto">
              <a:xfrm>
                <a:off x="320" y="0"/>
                <a:ext cx="484" cy="548"/>
              </a:xfrm>
              <a:prstGeom prst="rect">
                <a:avLst/>
              </a:prstGeom>
              <a:noFill/>
              <a:ln w="9525">
                <a:noFill/>
                <a:miter lim="800000"/>
                <a:headEnd/>
                <a:tailEnd/>
              </a:ln>
            </p:spPr>
            <p:txBody>
              <a:bodyPr/>
              <a:lstStyle/>
              <a:p>
                <a:pPr algn="ctr"/>
                <a:r>
                  <a:rPr lang="en-GB" sz="1200" b="1">
                    <a:cs typeface="Arial" pitchFamily="34" charset="0"/>
                  </a:rPr>
                  <a:t>Age (months)</a:t>
                </a:r>
                <a:endParaRPr lang="fr-FR" sz="1700" b="1">
                  <a:cs typeface="Times New Roman" pitchFamily="18" charset="0"/>
                </a:endParaRPr>
              </a:p>
              <a:p>
                <a:pPr algn="ctr" eaLnBrk="0" hangingPunct="0"/>
                <a:r>
                  <a:rPr lang="fr-FR" sz="1700" b="1">
                    <a:cs typeface="Times New Roman" pitchFamily="18" charset="0"/>
                  </a:rPr>
                  <a:t> </a:t>
                </a:r>
              </a:p>
              <a:p>
                <a:pPr algn="ctr" eaLnBrk="0" hangingPunct="0"/>
                <a:endParaRPr lang="fr-FR" sz="3600" b="1"/>
              </a:p>
            </p:txBody>
          </p:sp>
          <p:sp>
            <p:nvSpPr>
              <p:cNvPr id="19626" name="Rectangle 21"/>
              <p:cNvSpPr>
                <a:spLocks noChangeArrowheads="1"/>
              </p:cNvSpPr>
              <p:nvPr/>
            </p:nvSpPr>
            <p:spPr bwMode="auto">
              <a:xfrm>
                <a:off x="308" y="0"/>
                <a:ext cx="508" cy="548"/>
              </a:xfrm>
              <a:prstGeom prst="rect">
                <a:avLst/>
              </a:prstGeom>
              <a:noFill/>
              <a:ln w="7">
                <a:solidFill>
                  <a:srgbClr val="A0A0A0"/>
                </a:solidFill>
                <a:miter lim="800000"/>
                <a:headEnd/>
                <a:tailEnd/>
              </a:ln>
            </p:spPr>
            <p:txBody>
              <a:bodyPr/>
              <a:lstStyle/>
              <a:p>
                <a:endParaRPr lang="fr-FR"/>
              </a:p>
            </p:txBody>
          </p:sp>
        </p:grpSp>
        <p:grpSp>
          <p:nvGrpSpPr>
            <p:cNvPr id="5" name="Group 22"/>
            <p:cNvGrpSpPr>
              <a:grpSpLocks/>
            </p:cNvGrpSpPr>
            <p:nvPr/>
          </p:nvGrpSpPr>
          <p:grpSpPr bwMode="auto">
            <a:xfrm>
              <a:off x="1729" y="866"/>
              <a:ext cx="813" cy="382"/>
              <a:chOff x="816" y="0"/>
              <a:chExt cx="408" cy="548"/>
            </a:xfrm>
          </p:grpSpPr>
          <p:sp>
            <p:nvSpPr>
              <p:cNvPr id="19623" name="Rectangle 23"/>
              <p:cNvSpPr>
                <a:spLocks noChangeArrowheads="1"/>
              </p:cNvSpPr>
              <p:nvPr/>
            </p:nvSpPr>
            <p:spPr bwMode="auto">
              <a:xfrm>
                <a:off x="828" y="0"/>
                <a:ext cx="384" cy="548"/>
              </a:xfrm>
              <a:prstGeom prst="rect">
                <a:avLst/>
              </a:prstGeom>
              <a:noFill/>
              <a:ln w="9525">
                <a:noFill/>
                <a:miter lim="800000"/>
                <a:headEnd/>
                <a:tailEnd/>
              </a:ln>
            </p:spPr>
            <p:txBody>
              <a:bodyPr/>
              <a:lstStyle/>
              <a:p>
                <a:pPr algn="ctr"/>
                <a:r>
                  <a:rPr lang="en-GB" sz="1200" b="1">
                    <a:cs typeface="Arial" pitchFamily="34" charset="0"/>
                  </a:rPr>
                  <a:t>Year</a:t>
                </a:r>
                <a:endParaRPr lang="fr-FR" sz="1700" b="1">
                  <a:cs typeface="Times New Roman" pitchFamily="18" charset="0"/>
                </a:endParaRPr>
              </a:p>
              <a:p>
                <a:pPr algn="ctr" eaLnBrk="0" hangingPunct="0"/>
                <a:endParaRPr lang="fr-FR" sz="3600" b="1"/>
              </a:p>
            </p:txBody>
          </p:sp>
          <p:sp>
            <p:nvSpPr>
              <p:cNvPr id="19624" name="Rectangle 24"/>
              <p:cNvSpPr>
                <a:spLocks noChangeArrowheads="1"/>
              </p:cNvSpPr>
              <p:nvPr/>
            </p:nvSpPr>
            <p:spPr bwMode="auto">
              <a:xfrm>
                <a:off x="816" y="0"/>
                <a:ext cx="408" cy="548"/>
              </a:xfrm>
              <a:prstGeom prst="rect">
                <a:avLst/>
              </a:prstGeom>
              <a:noFill/>
              <a:ln w="7">
                <a:solidFill>
                  <a:srgbClr val="A0A0A0"/>
                </a:solidFill>
                <a:miter lim="800000"/>
                <a:headEnd/>
                <a:tailEnd/>
              </a:ln>
            </p:spPr>
            <p:txBody>
              <a:bodyPr/>
              <a:lstStyle/>
              <a:p>
                <a:endParaRPr lang="fr-FR"/>
              </a:p>
            </p:txBody>
          </p:sp>
        </p:grpSp>
        <p:grpSp>
          <p:nvGrpSpPr>
            <p:cNvPr id="6" name="Group 25"/>
            <p:cNvGrpSpPr>
              <a:grpSpLocks/>
            </p:cNvGrpSpPr>
            <p:nvPr/>
          </p:nvGrpSpPr>
          <p:grpSpPr bwMode="auto">
            <a:xfrm>
              <a:off x="2542" y="866"/>
              <a:ext cx="813" cy="382"/>
              <a:chOff x="1224" y="0"/>
              <a:chExt cx="408" cy="548"/>
            </a:xfrm>
          </p:grpSpPr>
          <p:sp>
            <p:nvSpPr>
              <p:cNvPr id="19621" name="Rectangle 26"/>
              <p:cNvSpPr>
                <a:spLocks noChangeArrowheads="1"/>
              </p:cNvSpPr>
              <p:nvPr/>
            </p:nvSpPr>
            <p:spPr bwMode="auto">
              <a:xfrm>
                <a:off x="1236" y="0"/>
                <a:ext cx="384" cy="548"/>
              </a:xfrm>
              <a:prstGeom prst="rect">
                <a:avLst/>
              </a:prstGeom>
              <a:noFill/>
              <a:ln w="9525">
                <a:noFill/>
                <a:miter lim="800000"/>
                <a:headEnd/>
                <a:tailEnd/>
              </a:ln>
            </p:spPr>
            <p:txBody>
              <a:bodyPr/>
              <a:lstStyle/>
              <a:p>
                <a:pPr algn="ctr"/>
                <a:r>
                  <a:rPr lang="en-GB" sz="1200" b="1">
                    <a:cs typeface="Arial" pitchFamily="34" charset="0"/>
                  </a:rPr>
                  <a:t>Start date</a:t>
                </a:r>
                <a:endParaRPr lang="fr-FR" sz="1700" b="1">
                  <a:cs typeface="Times New Roman" pitchFamily="18" charset="0"/>
                </a:endParaRPr>
              </a:p>
              <a:p>
                <a:pPr algn="ctr" eaLnBrk="0" hangingPunct="0"/>
                <a:endParaRPr lang="fr-FR" sz="3600" b="1"/>
              </a:p>
            </p:txBody>
          </p:sp>
          <p:sp>
            <p:nvSpPr>
              <p:cNvPr id="19622" name="Rectangle 27"/>
              <p:cNvSpPr>
                <a:spLocks noChangeArrowheads="1"/>
              </p:cNvSpPr>
              <p:nvPr/>
            </p:nvSpPr>
            <p:spPr bwMode="auto">
              <a:xfrm>
                <a:off x="1224" y="0"/>
                <a:ext cx="408" cy="548"/>
              </a:xfrm>
              <a:prstGeom prst="rect">
                <a:avLst/>
              </a:prstGeom>
              <a:noFill/>
              <a:ln w="7">
                <a:solidFill>
                  <a:srgbClr val="A0A0A0"/>
                </a:solidFill>
                <a:miter lim="800000"/>
                <a:headEnd/>
                <a:tailEnd/>
              </a:ln>
            </p:spPr>
            <p:txBody>
              <a:bodyPr/>
              <a:lstStyle/>
              <a:p>
                <a:endParaRPr lang="fr-FR"/>
              </a:p>
            </p:txBody>
          </p:sp>
        </p:grpSp>
        <p:grpSp>
          <p:nvGrpSpPr>
            <p:cNvPr id="7" name="Group 28"/>
            <p:cNvGrpSpPr>
              <a:grpSpLocks/>
            </p:cNvGrpSpPr>
            <p:nvPr/>
          </p:nvGrpSpPr>
          <p:grpSpPr bwMode="auto">
            <a:xfrm>
              <a:off x="3355" y="866"/>
              <a:ext cx="806" cy="382"/>
              <a:chOff x="1632" y="0"/>
              <a:chExt cx="404" cy="548"/>
            </a:xfrm>
          </p:grpSpPr>
          <p:sp>
            <p:nvSpPr>
              <p:cNvPr id="19619" name="Rectangle 29"/>
              <p:cNvSpPr>
                <a:spLocks noChangeArrowheads="1"/>
              </p:cNvSpPr>
              <p:nvPr/>
            </p:nvSpPr>
            <p:spPr bwMode="auto">
              <a:xfrm>
                <a:off x="1644" y="0"/>
                <a:ext cx="380" cy="548"/>
              </a:xfrm>
              <a:prstGeom prst="rect">
                <a:avLst/>
              </a:prstGeom>
              <a:noFill/>
              <a:ln w="9525">
                <a:noFill/>
                <a:miter lim="800000"/>
                <a:headEnd/>
                <a:tailEnd/>
              </a:ln>
            </p:spPr>
            <p:txBody>
              <a:bodyPr/>
              <a:lstStyle/>
              <a:p>
                <a:pPr algn="ctr"/>
                <a:r>
                  <a:rPr lang="en-GB" sz="1200" b="1">
                    <a:cs typeface="Arial" pitchFamily="34" charset="0"/>
                  </a:rPr>
                  <a:t>End date</a:t>
                </a:r>
                <a:endParaRPr lang="fr-FR" sz="1700" b="1">
                  <a:cs typeface="Times New Roman" pitchFamily="18" charset="0"/>
                </a:endParaRPr>
              </a:p>
              <a:p>
                <a:pPr algn="ctr" eaLnBrk="0" hangingPunct="0"/>
                <a:endParaRPr lang="fr-FR" sz="3600" b="1"/>
              </a:p>
            </p:txBody>
          </p:sp>
          <p:sp>
            <p:nvSpPr>
              <p:cNvPr id="19620" name="Rectangle 30"/>
              <p:cNvSpPr>
                <a:spLocks noChangeArrowheads="1"/>
              </p:cNvSpPr>
              <p:nvPr/>
            </p:nvSpPr>
            <p:spPr bwMode="auto">
              <a:xfrm>
                <a:off x="1632" y="0"/>
                <a:ext cx="404" cy="548"/>
              </a:xfrm>
              <a:prstGeom prst="rect">
                <a:avLst/>
              </a:prstGeom>
              <a:noFill/>
              <a:ln w="7">
                <a:solidFill>
                  <a:srgbClr val="A0A0A0"/>
                </a:solidFill>
                <a:miter lim="800000"/>
                <a:headEnd/>
                <a:tailEnd/>
              </a:ln>
            </p:spPr>
            <p:txBody>
              <a:bodyPr/>
              <a:lstStyle/>
              <a:p>
                <a:endParaRPr lang="fr-FR"/>
              </a:p>
            </p:txBody>
          </p:sp>
        </p:grpSp>
        <p:grpSp>
          <p:nvGrpSpPr>
            <p:cNvPr id="8" name="Group 31"/>
            <p:cNvGrpSpPr>
              <a:grpSpLocks/>
            </p:cNvGrpSpPr>
            <p:nvPr/>
          </p:nvGrpSpPr>
          <p:grpSpPr bwMode="auto">
            <a:xfrm>
              <a:off x="4161" y="866"/>
              <a:ext cx="1503" cy="382"/>
              <a:chOff x="2036" y="0"/>
              <a:chExt cx="992" cy="548"/>
            </a:xfrm>
          </p:grpSpPr>
          <p:sp>
            <p:nvSpPr>
              <p:cNvPr id="19617" name="Rectangle 32"/>
              <p:cNvSpPr>
                <a:spLocks noChangeArrowheads="1"/>
              </p:cNvSpPr>
              <p:nvPr/>
            </p:nvSpPr>
            <p:spPr bwMode="auto">
              <a:xfrm>
                <a:off x="2048" y="0"/>
                <a:ext cx="968" cy="548"/>
              </a:xfrm>
              <a:prstGeom prst="rect">
                <a:avLst/>
              </a:prstGeom>
              <a:noFill/>
              <a:ln w="9525">
                <a:noFill/>
                <a:miter lim="800000"/>
                <a:headEnd/>
                <a:tailEnd/>
              </a:ln>
            </p:spPr>
            <p:txBody>
              <a:bodyPr/>
              <a:lstStyle/>
              <a:p>
                <a:pPr algn="ctr"/>
                <a:r>
                  <a:rPr lang="en-GB" sz="1200" b="1">
                    <a:cs typeface="Arial" pitchFamily="34" charset="0"/>
                  </a:rPr>
                  <a:t>Total biomass increment (t/ha)</a:t>
                </a:r>
                <a:endParaRPr lang="fr-FR" sz="1700" b="1">
                  <a:cs typeface="Times New Roman" pitchFamily="18" charset="0"/>
                </a:endParaRPr>
              </a:p>
              <a:p>
                <a:pPr algn="ctr" eaLnBrk="0" hangingPunct="0"/>
                <a:endParaRPr lang="fr-FR" sz="3600" b="1"/>
              </a:p>
            </p:txBody>
          </p:sp>
          <p:sp>
            <p:nvSpPr>
              <p:cNvPr id="19618" name="Rectangle 33"/>
              <p:cNvSpPr>
                <a:spLocks noChangeArrowheads="1"/>
              </p:cNvSpPr>
              <p:nvPr/>
            </p:nvSpPr>
            <p:spPr bwMode="auto">
              <a:xfrm>
                <a:off x="2036" y="0"/>
                <a:ext cx="992" cy="548"/>
              </a:xfrm>
              <a:prstGeom prst="rect">
                <a:avLst/>
              </a:prstGeom>
              <a:noFill/>
              <a:ln w="7">
                <a:solidFill>
                  <a:srgbClr val="A0A0A0"/>
                </a:solidFill>
                <a:miter lim="800000"/>
                <a:headEnd/>
                <a:tailEnd/>
              </a:ln>
            </p:spPr>
            <p:txBody>
              <a:bodyPr/>
              <a:lstStyle/>
              <a:p>
                <a:endParaRPr lang="fr-FR"/>
              </a:p>
            </p:txBody>
          </p:sp>
        </p:grpSp>
        <p:grpSp>
          <p:nvGrpSpPr>
            <p:cNvPr id="9" name="Group 34"/>
            <p:cNvGrpSpPr>
              <a:grpSpLocks/>
            </p:cNvGrpSpPr>
            <p:nvPr/>
          </p:nvGrpSpPr>
          <p:grpSpPr bwMode="auto">
            <a:xfrm>
              <a:off x="102" y="1248"/>
              <a:ext cx="614" cy="249"/>
              <a:chOff x="0" y="548"/>
              <a:chExt cx="308" cy="442"/>
            </a:xfrm>
          </p:grpSpPr>
          <p:sp>
            <p:nvSpPr>
              <p:cNvPr id="19615" name="Rectangle 35"/>
              <p:cNvSpPr>
                <a:spLocks noChangeArrowheads="1"/>
              </p:cNvSpPr>
              <p:nvPr/>
            </p:nvSpPr>
            <p:spPr bwMode="auto">
              <a:xfrm>
                <a:off x="12" y="548"/>
                <a:ext cx="284" cy="442"/>
              </a:xfrm>
              <a:prstGeom prst="rect">
                <a:avLst/>
              </a:prstGeom>
              <a:noFill/>
              <a:ln w="9525">
                <a:noFill/>
                <a:miter lim="800000"/>
                <a:headEnd/>
                <a:tailEnd/>
              </a:ln>
            </p:spPr>
            <p:txBody>
              <a:bodyPr/>
              <a:lstStyle/>
              <a:p>
                <a:pPr algn="ctr"/>
                <a:r>
                  <a:rPr lang="en-GB" sz="1200" b="1">
                    <a:cs typeface="Arial" pitchFamily="34" charset="0"/>
                  </a:rPr>
                  <a:t>G3A</a:t>
                </a:r>
                <a:endParaRPr lang="fr-FR" sz="1700" b="1">
                  <a:cs typeface="Times New Roman" pitchFamily="18" charset="0"/>
                </a:endParaRPr>
              </a:p>
              <a:p>
                <a:pPr algn="ctr" eaLnBrk="0" hangingPunct="0"/>
                <a:endParaRPr lang="fr-FR" sz="3600" b="1"/>
              </a:p>
            </p:txBody>
          </p:sp>
          <p:sp>
            <p:nvSpPr>
              <p:cNvPr id="19616" name="Rectangle 36"/>
              <p:cNvSpPr>
                <a:spLocks noChangeArrowheads="1"/>
              </p:cNvSpPr>
              <p:nvPr/>
            </p:nvSpPr>
            <p:spPr bwMode="auto">
              <a:xfrm>
                <a:off x="0" y="548"/>
                <a:ext cx="308" cy="442"/>
              </a:xfrm>
              <a:prstGeom prst="rect">
                <a:avLst/>
              </a:prstGeom>
              <a:noFill/>
              <a:ln w="7">
                <a:solidFill>
                  <a:srgbClr val="A0A0A0"/>
                </a:solidFill>
                <a:miter lim="800000"/>
                <a:headEnd/>
                <a:tailEnd/>
              </a:ln>
            </p:spPr>
            <p:txBody>
              <a:bodyPr/>
              <a:lstStyle/>
              <a:p>
                <a:endParaRPr lang="fr-FR"/>
              </a:p>
            </p:txBody>
          </p:sp>
        </p:grpSp>
        <p:grpSp>
          <p:nvGrpSpPr>
            <p:cNvPr id="10" name="Group 37"/>
            <p:cNvGrpSpPr>
              <a:grpSpLocks/>
            </p:cNvGrpSpPr>
            <p:nvPr/>
          </p:nvGrpSpPr>
          <p:grpSpPr bwMode="auto">
            <a:xfrm>
              <a:off x="716" y="1248"/>
              <a:ext cx="1013" cy="249"/>
              <a:chOff x="308" y="548"/>
              <a:chExt cx="508" cy="442"/>
            </a:xfrm>
          </p:grpSpPr>
          <p:sp>
            <p:nvSpPr>
              <p:cNvPr id="19613" name="Rectangle 38"/>
              <p:cNvSpPr>
                <a:spLocks noChangeArrowheads="1"/>
              </p:cNvSpPr>
              <p:nvPr/>
            </p:nvSpPr>
            <p:spPr bwMode="auto">
              <a:xfrm>
                <a:off x="320" y="548"/>
                <a:ext cx="484" cy="442"/>
              </a:xfrm>
              <a:prstGeom prst="rect">
                <a:avLst/>
              </a:prstGeom>
              <a:noFill/>
              <a:ln w="9525">
                <a:noFill/>
                <a:miter lim="800000"/>
                <a:headEnd/>
                <a:tailEnd/>
              </a:ln>
            </p:spPr>
            <p:txBody>
              <a:bodyPr/>
              <a:lstStyle/>
              <a:p>
                <a:pPr algn="ctr"/>
                <a:r>
                  <a:rPr lang="en-GB" sz="1200" b="1">
                    <a:cs typeface="Arial" pitchFamily="34" charset="0"/>
                  </a:rPr>
                  <a:t>9 to 22 </a:t>
                </a:r>
                <a:endParaRPr lang="fr-FR" sz="1700" b="1">
                  <a:cs typeface="Times New Roman" pitchFamily="18" charset="0"/>
                </a:endParaRPr>
              </a:p>
              <a:p>
                <a:pPr algn="ctr" eaLnBrk="0" hangingPunct="0"/>
                <a:endParaRPr lang="fr-FR" sz="3600" b="1"/>
              </a:p>
            </p:txBody>
          </p:sp>
          <p:sp>
            <p:nvSpPr>
              <p:cNvPr id="19614" name="Rectangle 39"/>
              <p:cNvSpPr>
                <a:spLocks noChangeArrowheads="1"/>
              </p:cNvSpPr>
              <p:nvPr/>
            </p:nvSpPr>
            <p:spPr bwMode="auto">
              <a:xfrm>
                <a:off x="308" y="548"/>
                <a:ext cx="508" cy="442"/>
              </a:xfrm>
              <a:prstGeom prst="rect">
                <a:avLst/>
              </a:prstGeom>
              <a:noFill/>
              <a:ln w="7">
                <a:solidFill>
                  <a:srgbClr val="A0A0A0"/>
                </a:solidFill>
                <a:miter lim="800000"/>
                <a:headEnd/>
                <a:tailEnd/>
              </a:ln>
            </p:spPr>
            <p:txBody>
              <a:bodyPr/>
              <a:lstStyle/>
              <a:p>
                <a:endParaRPr lang="fr-FR"/>
              </a:p>
            </p:txBody>
          </p:sp>
        </p:grpSp>
        <p:grpSp>
          <p:nvGrpSpPr>
            <p:cNvPr id="11" name="Group 40"/>
            <p:cNvGrpSpPr>
              <a:grpSpLocks/>
            </p:cNvGrpSpPr>
            <p:nvPr/>
          </p:nvGrpSpPr>
          <p:grpSpPr bwMode="auto">
            <a:xfrm>
              <a:off x="1729" y="1248"/>
              <a:ext cx="813" cy="249"/>
              <a:chOff x="816" y="548"/>
              <a:chExt cx="408" cy="442"/>
            </a:xfrm>
          </p:grpSpPr>
          <p:sp>
            <p:nvSpPr>
              <p:cNvPr id="19611" name="Rectangle 41"/>
              <p:cNvSpPr>
                <a:spLocks noChangeArrowheads="1"/>
              </p:cNvSpPr>
              <p:nvPr/>
            </p:nvSpPr>
            <p:spPr bwMode="auto">
              <a:xfrm>
                <a:off x="828" y="548"/>
                <a:ext cx="384" cy="442"/>
              </a:xfrm>
              <a:prstGeom prst="rect">
                <a:avLst/>
              </a:prstGeom>
              <a:noFill/>
              <a:ln w="9525">
                <a:noFill/>
                <a:miter lim="800000"/>
                <a:headEnd/>
                <a:tailEnd/>
              </a:ln>
            </p:spPr>
            <p:txBody>
              <a:bodyPr/>
              <a:lstStyle/>
              <a:p>
                <a:pPr algn="ctr"/>
                <a:r>
                  <a:rPr lang="en-GB" sz="1200" b="1">
                    <a:cs typeface="Arial" pitchFamily="34" charset="0"/>
                  </a:rPr>
                  <a:t>2001</a:t>
                </a:r>
                <a:endParaRPr lang="fr-FR" sz="1700" b="1">
                  <a:cs typeface="Times New Roman" pitchFamily="18" charset="0"/>
                </a:endParaRPr>
              </a:p>
              <a:p>
                <a:pPr algn="ctr" eaLnBrk="0" hangingPunct="0"/>
                <a:endParaRPr lang="fr-FR" sz="3600" b="1"/>
              </a:p>
            </p:txBody>
          </p:sp>
          <p:sp>
            <p:nvSpPr>
              <p:cNvPr id="19612" name="Rectangle 42"/>
              <p:cNvSpPr>
                <a:spLocks noChangeArrowheads="1"/>
              </p:cNvSpPr>
              <p:nvPr/>
            </p:nvSpPr>
            <p:spPr bwMode="auto">
              <a:xfrm>
                <a:off x="816" y="548"/>
                <a:ext cx="408" cy="442"/>
              </a:xfrm>
              <a:prstGeom prst="rect">
                <a:avLst/>
              </a:prstGeom>
              <a:noFill/>
              <a:ln w="7">
                <a:solidFill>
                  <a:srgbClr val="A0A0A0"/>
                </a:solidFill>
                <a:miter lim="800000"/>
                <a:headEnd/>
                <a:tailEnd/>
              </a:ln>
            </p:spPr>
            <p:txBody>
              <a:bodyPr/>
              <a:lstStyle/>
              <a:p>
                <a:endParaRPr lang="fr-FR"/>
              </a:p>
            </p:txBody>
          </p:sp>
        </p:grpSp>
        <p:grpSp>
          <p:nvGrpSpPr>
            <p:cNvPr id="12" name="Group 43"/>
            <p:cNvGrpSpPr>
              <a:grpSpLocks/>
            </p:cNvGrpSpPr>
            <p:nvPr/>
          </p:nvGrpSpPr>
          <p:grpSpPr bwMode="auto">
            <a:xfrm>
              <a:off x="2542" y="1248"/>
              <a:ext cx="813" cy="249"/>
              <a:chOff x="1224" y="548"/>
              <a:chExt cx="408" cy="442"/>
            </a:xfrm>
          </p:grpSpPr>
          <p:sp>
            <p:nvSpPr>
              <p:cNvPr id="19609" name="Rectangle 44"/>
              <p:cNvSpPr>
                <a:spLocks noChangeArrowheads="1"/>
              </p:cNvSpPr>
              <p:nvPr/>
            </p:nvSpPr>
            <p:spPr bwMode="auto">
              <a:xfrm>
                <a:off x="1236" y="548"/>
                <a:ext cx="384" cy="442"/>
              </a:xfrm>
              <a:prstGeom prst="rect">
                <a:avLst/>
              </a:prstGeom>
              <a:noFill/>
              <a:ln w="9525">
                <a:noFill/>
                <a:miter lim="800000"/>
                <a:headEnd/>
                <a:tailEnd/>
              </a:ln>
            </p:spPr>
            <p:txBody>
              <a:bodyPr/>
              <a:lstStyle/>
              <a:p>
                <a:pPr algn="ctr"/>
                <a:r>
                  <a:rPr lang="en-GB" sz="1200" b="1">
                    <a:cs typeface="Arial" pitchFamily="34" charset="0"/>
                  </a:rPr>
                  <a:t>23/03/2001</a:t>
                </a:r>
                <a:endParaRPr lang="fr-FR" sz="1700" b="1">
                  <a:cs typeface="Times New Roman" pitchFamily="18" charset="0"/>
                </a:endParaRPr>
              </a:p>
              <a:p>
                <a:pPr algn="ctr" eaLnBrk="0" hangingPunct="0"/>
                <a:endParaRPr lang="fr-FR" sz="3600" b="1"/>
              </a:p>
            </p:txBody>
          </p:sp>
          <p:sp>
            <p:nvSpPr>
              <p:cNvPr id="19610" name="Rectangle 45"/>
              <p:cNvSpPr>
                <a:spLocks noChangeArrowheads="1"/>
              </p:cNvSpPr>
              <p:nvPr/>
            </p:nvSpPr>
            <p:spPr bwMode="auto">
              <a:xfrm>
                <a:off x="1224" y="548"/>
                <a:ext cx="408" cy="442"/>
              </a:xfrm>
              <a:prstGeom prst="rect">
                <a:avLst/>
              </a:prstGeom>
              <a:noFill/>
              <a:ln w="7">
                <a:solidFill>
                  <a:srgbClr val="A0A0A0"/>
                </a:solidFill>
                <a:miter lim="800000"/>
                <a:headEnd/>
                <a:tailEnd/>
              </a:ln>
            </p:spPr>
            <p:txBody>
              <a:bodyPr/>
              <a:lstStyle/>
              <a:p>
                <a:endParaRPr lang="fr-FR"/>
              </a:p>
            </p:txBody>
          </p:sp>
        </p:grpSp>
        <p:grpSp>
          <p:nvGrpSpPr>
            <p:cNvPr id="13" name="Group 46"/>
            <p:cNvGrpSpPr>
              <a:grpSpLocks/>
            </p:cNvGrpSpPr>
            <p:nvPr/>
          </p:nvGrpSpPr>
          <p:grpSpPr bwMode="auto">
            <a:xfrm>
              <a:off x="3355" y="1248"/>
              <a:ext cx="806" cy="249"/>
              <a:chOff x="1632" y="548"/>
              <a:chExt cx="404" cy="442"/>
            </a:xfrm>
          </p:grpSpPr>
          <p:sp>
            <p:nvSpPr>
              <p:cNvPr id="19607" name="Rectangle 47"/>
              <p:cNvSpPr>
                <a:spLocks noChangeArrowheads="1"/>
              </p:cNvSpPr>
              <p:nvPr/>
            </p:nvSpPr>
            <p:spPr bwMode="auto">
              <a:xfrm>
                <a:off x="1644" y="548"/>
                <a:ext cx="380" cy="442"/>
              </a:xfrm>
              <a:prstGeom prst="rect">
                <a:avLst/>
              </a:prstGeom>
              <a:noFill/>
              <a:ln w="9525">
                <a:noFill/>
                <a:miter lim="800000"/>
                <a:headEnd/>
                <a:tailEnd/>
              </a:ln>
            </p:spPr>
            <p:txBody>
              <a:bodyPr/>
              <a:lstStyle/>
              <a:p>
                <a:pPr algn="ctr"/>
                <a:r>
                  <a:rPr lang="en-GB" sz="1200" b="1">
                    <a:cs typeface="Arial" pitchFamily="34" charset="0"/>
                  </a:rPr>
                  <a:t>23/03/2002</a:t>
                </a:r>
                <a:endParaRPr lang="fr-FR" sz="1700" b="1">
                  <a:cs typeface="Times New Roman" pitchFamily="18" charset="0"/>
                </a:endParaRPr>
              </a:p>
              <a:p>
                <a:pPr algn="ctr" eaLnBrk="0" hangingPunct="0"/>
                <a:endParaRPr lang="fr-FR" sz="3600" b="1"/>
              </a:p>
            </p:txBody>
          </p:sp>
          <p:sp>
            <p:nvSpPr>
              <p:cNvPr id="19608" name="Rectangle 48"/>
              <p:cNvSpPr>
                <a:spLocks noChangeArrowheads="1"/>
              </p:cNvSpPr>
              <p:nvPr/>
            </p:nvSpPr>
            <p:spPr bwMode="auto">
              <a:xfrm>
                <a:off x="1632" y="548"/>
                <a:ext cx="404" cy="442"/>
              </a:xfrm>
              <a:prstGeom prst="rect">
                <a:avLst/>
              </a:prstGeom>
              <a:noFill/>
              <a:ln w="7">
                <a:solidFill>
                  <a:srgbClr val="A0A0A0"/>
                </a:solidFill>
                <a:miter lim="800000"/>
                <a:headEnd/>
                <a:tailEnd/>
              </a:ln>
            </p:spPr>
            <p:txBody>
              <a:bodyPr/>
              <a:lstStyle/>
              <a:p>
                <a:endParaRPr lang="fr-FR"/>
              </a:p>
            </p:txBody>
          </p:sp>
        </p:grpSp>
        <p:grpSp>
          <p:nvGrpSpPr>
            <p:cNvPr id="14" name="Group 49"/>
            <p:cNvGrpSpPr>
              <a:grpSpLocks/>
            </p:cNvGrpSpPr>
            <p:nvPr/>
          </p:nvGrpSpPr>
          <p:grpSpPr bwMode="auto">
            <a:xfrm>
              <a:off x="4161" y="1248"/>
              <a:ext cx="1503" cy="249"/>
              <a:chOff x="2036" y="548"/>
              <a:chExt cx="992" cy="442"/>
            </a:xfrm>
          </p:grpSpPr>
          <p:sp>
            <p:nvSpPr>
              <p:cNvPr id="19605" name="Rectangle 50"/>
              <p:cNvSpPr>
                <a:spLocks noChangeArrowheads="1"/>
              </p:cNvSpPr>
              <p:nvPr/>
            </p:nvSpPr>
            <p:spPr bwMode="auto">
              <a:xfrm>
                <a:off x="2048" y="548"/>
                <a:ext cx="968" cy="442"/>
              </a:xfrm>
              <a:prstGeom prst="rect">
                <a:avLst/>
              </a:prstGeom>
              <a:noFill/>
              <a:ln w="9525">
                <a:noFill/>
                <a:miter lim="800000"/>
                <a:headEnd/>
                <a:tailEnd/>
              </a:ln>
            </p:spPr>
            <p:txBody>
              <a:bodyPr/>
              <a:lstStyle/>
              <a:p>
                <a:pPr algn="ctr"/>
                <a:r>
                  <a:rPr lang="en-GB" sz="1200" b="1">
                    <a:cs typeface="Arial" pitchFamily="34" charset="0"/>
                  </a:rPr>
                  <a:t>19.5 </a:t>
                </a:r>
                <a:r>
                  <a:rPr lang="en-GB" sz="1200" b="1">
                    <a:cs typeface="Times New Roman" pitchFamily="18" charset="0"/>
                    <a:sym typeface="Symbol" pitchFamily="18" charset="2"/>
                  </a:rPr>
                  <a:t></a:t>
                </a:r>
                <a:r>
                  <a:rPr lang="en-GB" sz="1200" b="1">
                    <a:cs typeface="Arial" pitchFamily="34" charset="0"/>
                  </a:rPr>
                  <a:t> 1.6</a:t>
                </a:r>
                <a:endParaRPr lang="fr-FR" sz="1700" b="1">
                  <a:cs typeface="Times New Roman" pitchFamily="18" charset="0"/>
                  <a:sym typeface="Symbol" pitchFamily="18" charset="2"/>
                </a:endParaRPr>
              </a:p>
              <a:p>
                <a:pPr algn="ctr" eaLnBrk="0" hangingPunct="0"/>
                <a:endParaRPr lang="fr-FR" sz="1200" b="1">
                  <a:cs typeface="Times New Roman" pitchFamily="18" charset="0"/>
                  <a:sym typeface="Symbol" pitchFamily="18" charset="2"/>
                </a:endParaRPr>
              </a:p>
            </p:txBody>
          </p:sp>
          <p:sp>
            <p:nvSpPr>
              <p:cNvPr id="19606" name="Rectangle 51"/>
              <p:cNvSpPr>
                <a:spLocks noChangeArrowheads="1"/>
              </p:cNvSpPr>
              <p:nvPr/>
            </p:nvSpPr>
            <p:spPr bwMode="auto">
              <a:xfrm>
                <a:off x="2036" y="548"/>
                <a:ext cx="992" cy="442"/>
              </a:xfrm>
              <a:prstGeom prst="rect">
                <a:avLst/>
              </a:prstGeom>
              <a:noFill/>
              <a:ln w="7">
                <a:solidFill>
                  <a:srgbClr val="A0A0A0"/>
                </a:solidFill>
                <a:miter lim="800000"/>
                <a:headEnd/>
                <a:tailEnd/>
              </a:ln>
            </p:spPr>
            <p:txBody>
              <a:bodyPr/>
              <a:lstStyle/>
              <a:p>
                <a:endParaRPr lang="fr-FR"/>
              </a:p>
            </p:txBody>
          </p:sp>
        </p:grpSp>
        <p:grpSp>
          <p:nvGrpSpPr>
            <p:cNvPr id="15" name="Group 52"/>
            <p:cNvGrpSpPr>
              <a:grpSpLocks/>
            </p:cNvGrpSpPr>
            <p:nvPr/>
          </p:nvGrpSpPr>
          <p:grpSpPr bwMode="auto">
            <a:xfrm>
              <a:off x="102" y="1497"/>
              <a:ext cx="614" cy="248"/>
              <a:chOff x="0" y="990"/>
              <a:chExt cx="308" cy="442"/>
            </a:xfrm>
          </p:grpSpPr>
          <p:sp>
            <p:nvSpPr>
              <p:cNvPr id="19603" name="Rectangle 53"/>
              <p:cNvSpPr>
                <a:spLocks noChangeArrowheads="1"/>
              </p:cNvSpPr>
              <p:nvPr/>
            </p:nvSpPr>
            <p:spPr bwMode="auto">
              <a:xfrm>
                <a:off x="12" y="990"/>
                <a:ext cx="284" cy="442"/>
              </a:xfrm>
              <a:prstGeom prst="rect">
                <a:avLst/>
              </a:prstGeom>
              <a:noFill/>
              <a:ln w="9525">
                <a:noFill/>
                <a:miter lim="800000"/>
                <a:headEnd/>
                <a:tailEnd/>
              </a:ln>
            </p:spPr>
            <p:txBody>
              <a:bodyPr/>
              <a:lstStyle/>
              <a:p>
                <a:pPr algn="ctr"/>
                <a:r>
                  <a:rPr lang="en-GB" sz="1200" b="1">
                    <a:cs typeface="Arial" pitchFamily="34" charset="0"/>
                  </a:rPr>
                  <a:t>G3A</a:t>
                </a:r>
                <a:endParaRPr lang="fr-FR" sz="1700" b="1">
                  <a:cs typeface="Times New Roman" pitchFamily="18" charset="0"/>
                </a:endParaRPr>
              </a:p>
              <a:p>
                <a:pPr algn="ctr" eaLnBrk="0" hangingPunct="0"/>
                <a:endParaRPr lang="fr-FR" sz="3600" b="1"/>
              </a:p>
            </p:txBody>
          </p:sp>
          <p:sp>
            <p:nvSpPr>
              <p:cNvPr id="19604" name="Rectangle 54"/>
              <p:cNvSpPr>
                <a:spLocks noChangeArrowheads="1"/>
              </p:cNvSpPr>
              <p:nvPr/>
            </p:nvSpPr>
            <p:spPr bwMode="auto">
              <a:xfrm>
                <a:off x="0" y="990"/>
                <a:ext cx="308" cy="442"/>
              </a:xfrm>
              <a:prstGeom prst="rect">
                <a:avLst/>
              </a:prstGeom>
              <a:noFill/>
              <a:ln w="7">
                <a:solidFill>
                  <a:srgbClr val="A0A0A0"/>
                </a:solidFill>
                <a:miter lim="800000"/>
                <a:headEnd/>
                <a:tailEnd/>
              </a:ln>
            </p:spPr>
            <p:txBody>
              <a:bodyPr/>
              <a:lstStyle/>
              <a:p>
                <a:endParaRPr lang="fr-FR"/>
              </a:p>
            </p:txBody>
          </p:sp>
        </p:grpSp>
        <p:grpSp>
          <p:nvGrpSpPr>
            <p:cNvPr id="16" name="Group 55"/>
            <p:cNvGrpSpPr>
              <a:grpSpLocks/>
            </p:cNvGrpSpPr>
            <p:nvPr/>
          </p:nvGrpSpPr>
          <p:grpSpPr bwMode="auto">
            <a:xfrm>
              <a:off x="716" y="1497"/>
              <a:ext cx="1013" cy="248"/>
              <a:chOff x="308" y="990"/>
              <a:chExt cx="508" cy="442"/>
            </a:xfrm>
          </p:grpSpPr>
          <p:sp>
            <p:nvSpPr>
              <p:cNvPr id="19601" name="Rectangle 56"/>
              <p:cNvSpPr>
                <a:spLocks noChangeArrowheads="1"/>
              </p:cNvSpPr>
              <p:nvPr/>
            </p:nvSpPr>
            <p:spPr bwMode="auto">
              <a:xfrm>
                <a:off x="320" y="990"/>
                <a:ext cx="484" cy="442"/>
              </a:xfrm>
              <a:prstGeom prst="rect">
                <a:avLst/>
              </a:prstGeom>
              <a:noFill/>
              <a:ln w="9525">
                <a:noFill/>
                <a:miter lim="800000"/>
                <a:headEnd/>
                <a:tailEnd/>
              </a:ln>
            </p:spPr>
            <p:txBody>
              <a:bodyPr/>
              <a:lstStyle/>
              <a:p>
                <a:pPr algn="ctr"/>
                <a:r>
                  <a:rPr lang="en-GB" sz="1200" b="1">
                    <a:cs typeface="Arial" pitchFamily="34" charset="0"/>
                  </a:rPr>
                  <a:t>22 to 34 </a:t>
                </a:r>
                <a:endParaRPr lang="fr-FR" sz="1700" b="1">
                  <a:cs typeface="Times New Roman" pitchFamily="18" charset="0"/>
                </a:endParaRPr>
              </a:p>
              <a:p>
                <a:pPr algn="ctr" eaLnBrk="0" hangingPunct="0"/>
                <a:endParaRPr lang="fr-FR" sz="3600" b="1"/>
              </a:p>
            </p:txBody>
          </p:sp>
          <p:sp>
            <p:nvSpPr>
              <p:cNvPr id="19602" name="Rectangle 57"/>
              <p:cNvSpPr>
                <a:spLocks noChangeArrowheads="1"/>
              </p:cNvSpPr>
              <p:nvPr/>
            </p:nvSpPr>
            <p:spPr bwMode="auto">
              <a:xfrm>
                <a:off x="308" y="990"/>
                <a:ext cx="508" cy="442"/>
              </a:xfrm>
              <a:prstGeom prst="rect">
                <a:avLst/>
              </a:prstGeom>
              <a:noFill/>
              <a:ln w="7">
                <a:solidFill>
                  <a:srgbClr val="A0A0A0"/>
                </a:solidFill>
                <a:miter lim="800000"/>
                <a:headEnd/>
                <a:tailEnd/>
              </a:ln>
            </p:spPr>
            <p:txBody>
              <a:bodyPr/>
              <a:lstStyle/>
              <a:p>
                <a:endParaRPr lang="fr-FR"/>
              </a:p>
            </p:txBody>
          </p:sp>
        </p:grpSp>
        <p:grpSp>
          <p:nvGrpSpPr>
            <p:cNvPr id="17" name="Group 58"/>
            <p:cNvGrpSpPr>
              <a:grpSpLocks/>
            </p:cNvGrpSpPr>
            <p:nvPr/>
          </p:nvGrpSpPr>
          <p:grpSpPr bwMode="auto">
            <a:xfrm>
              <a:off x="1729" y="1497"/>
              <a:ext cx="813" cy="248"/>
              <a:chOff x="816" y="990"/>
              <a:chExt cx="408" cy="442"/>
            </a:xfrm>
          </p:grpSpPr>
          <p:sp>
            <p:nvSpPr>
              <p:cNvPr id="19599" name="Rectangle 59"/>
              <p:cNvSpPr>
                <a:spLocks noChangeArrowheads="1"/>
              </p:cNvSpPr>
              <p:nvPr/>
            </p:nvSpPr>
            <p:spPr bwMode="auto">
              <a:xfrm>
                <a:off x="828" y="990"/>
                <a:ext cx="384" cy="442"/>
              </a:xfrm>
              <a:prstGeom prst="rect">
                <a:avLst/>
              </a:prstGeom>
              <a:noFill/>
              <a:ln w="9525">
                <a:noFill/>
                <a:miter lim="800000"/>
                <a:headEnd/>
                <a:tailEnd/>
              </a:ln>
            </p:spPr>
            <p:txBody>
              <a:bodyPr/>
              <a:lstStyle/>
              <a:p>
                <a:pPr algn="ctr"/>
                <a:r>
                  <a:rPr lang="en-GB" sz="1200" b="1">
                    <a:cs typeface="Arial" pitchFamily="34" charset="0"/>
                  </a:rPr>
                  <a:t>2002</a:t>
                </a:r>
                <a:endParaRPr lang="fr-FR" sz="1700" b="1">
                  <a:cs typeface="Times New Roman" pitchFamily="18" charset="0"/>
                </a:endParaRPr>
              </a:p>
              <a:p>
                <a:pPr algn="ctr" eaLnBrk="0" hangingPunct="0"/>
                <a:endParaRPr lang="fr-FR" sz="3600" b="1"/>
              </a:p>
            </p:txBody>
          </p:sp>
          <p:sp>
            <p:nvSpPr>
              <p:cNvPr id="19600" name="Rectangle 60"/>
              <p:cNvSpPr>
                <a:spLocks noChangeArrowheads="1"/>
              </p:cNvSpPr>
              <p:nvPr/>
            </p:nvSpPr>
            <p:spPr bwMode="auto">
              <a:xfrm>
                <a:off x="816" y="990"/>
                <a:ext cx="408" cy="442"/>
              </a:xfrm>
              <a:prstGeom prst="rect">
                <a:avLst/>
              </a:prstGeom>
              <a:noFill/>
              <a:ln w="7">
                <a:solidFill>
                  <a:srgbClr val="A0A0A0"/>
                </a:solidFill>
                <a:miter lim="800000"/>
                <a:headEnd/>
                <a:tailEnd/>
              </a:ln>
            </p:spPr>
            <p:txBody>
              <a:bodyPr/>
              <a:lstStyle/>
              <a:p>
                <a:endParaRPr lang="fr-FR"/>
              </a:p>
            </p:txBody>
          </p:sp>
        </p:grpSp>
        <p:grpSp>
          <p:nvGrpSpPr>
            <p:cNvPr id="18" name="Group 61"/>
            <p:cNvGrpSpPr>
              <a:grpSpLocks/>
            </p:cNvGrpSpPr>
            <p:nvPr/>
          </p:nvGrpSpPr>
          <p:grpSpPr bwMode="auto">
            <a:xfrm>
              <a:off x="2542" y="1497"/>
              <a:ext cx="813" cy="248"/>
              <a:chOff x="1224" y="990"/>
              <a:chExt cx="408" cy="442"/>
            </a:xfrm>
          </p:grpSpPr>
          <p:sp>
            <p:nvSpPr>
              <p:cNvPr id="19597" name="Rectangle 62"/>
              <p:cNvSpPr>
                <a:spLocks noChangeArrowheads="1"/>
              </p:cNvSpPr>
              <p:nvPr/>
            </p:nvSpPr>
            <p:spPr bwMode="auto">
              <a:xfrm>
                <a:off x="1236" y="990"/>
                <a:ext cx="384" cy="442"/>
              </a:xfrm>
              <a:prstGeom prst="rect">
                <a:avLst/>
              </a:prstGeom>
              <a:noFill/>
              <a:ln w="9525">
                <a:noFill/>
                <a:miter lim="800000"/>
                <a:headEnd/>
                <a:tailEnd/>
              </a:ln>
            </p:spPr>
            <p:txBody>
              <a:bodyPr/>
              <a:lstStyle/>
              <a:p>
                <a:pPr algn="ctr"/>
                <a:r>
                  <a:rPr lang="en-GB" sz="1200" b="1">
                    <a:cs typeface="Arial" pitchFamily="34" charset="0"/>
                  </a:rPr>
                  <a:t>23/03/2002</a:t>
                </a:r>
                <a:endParaRPr lang="fr-FR" sz="1700" b="1">
                  <a:cs typeface="Times New Roman" pitchFamily="18" charset="0"/>
                </a:endParaRPr>
              </a:p>
              <a:p>
                <a:pPr algn="ctr" eaLnBrk="0" hangingPunct="0"/>
                <a:endParaRPr lang="fr-FR" sz="3600" b="1"/>
              </a:p>
            </p:txBody>
          </p:sp>
          <p:sp>
            <p:nvSpPr>
              <p:cNvPr id="19598" name="Rectangle 63"/>
              <p:cNvSpPr>
                <a:spLocks noChangeArrowheads="1"/>
              </p:cNvSpPr>
              <p:nvPr/>
            </p:nvSpPr>
            <p:spPr bwMode="auto">
              <a:xfrm>
                <a:off x="1224" y="990"/>
                <a:ext cx="408" cy="442"/>
              </a:xfrm>
              <a:prstGeom prst="rect">
                <a:avLst/>
              </a:prstGeom>
              <a:noFill/>
              <a:ln w="7">
                <a:solidFill>
                  <a:srgbClr val="A0A0A0"/>
                </a:solidFill>
                <a:miter lim="800000"/>
                <a:headEnd/>
                <a:tailEnd/>
              </a:ln>
            </p:spPr>
            <p:txBody>
              <a:bodyPr/>
              <a:lstStyle/>
              <a:p>
                <a:endParaRPr lang="fr-FR"/>
              </a:p>
            </p:txBody>
          </p:sp>
        </p:grpSp>
        <p:grpSp>
          <p:nvGrpSpPr>
            <p:cNvPr id="19" name="Group 64"/>
            <p:cNvGrpSpPr>
              <a:grpSpLocks/>
            </p:cNvGrpSpPr>
            <p:nvPr/>
          </p:nvGrpSpPr>
          <p:grpSpPr bwMode="auto">
            <a:xfrm>
              <a:off x="3355" y="1497"/>
              <a:ext cx="806" cy="248"/>
              <a:chOff x="1632" y="990"/>
              <a:chExt cx="404" cy="442"/>
            </a:xfrm>
          </p:grpSpPr>
          <p:sp>
            <p:nvSpPr>
              <p:cNvPr id="19595" name="Rectangle 65"/>
              <p:cNvSpPr>
                <a:spLocks noChangeArrowheads="1"/>
              </p:cNvSpPr>
              <p:nvPr/>
            </p:nvSpPr>
            <p:spPr bwMode="auto">
              <a:xfrm>
                <a:off x="1644" y="990"/>
                <a:ext cx="380" cy="442"/>
              </a:xfrm>
              <a:prstGeom prst="rect">
                <a:avLst/>
              </a:prstGeom>
              <a:noFill/>
              <a:ln w="9525">
                <a:noFill/>
                <a:miter lim="800000"/>
                <a:headEnd/>
                <a:tailEnd/>
              </a:ln>
            </p:spPr>
            <p:txBody>
              <a:bodyPr/>
              <a:lstStyle/>
              <a:p>
                <a:pPr algn="ctr"/>
                <a:r>
                  <a:rPr lang="en-GB" sz="1200" b="1">
                    <a:cs typeface="Arial" pitchFamily="34" charset="0"/>
                  </a:rPr>
                  <a:t>02/04/2003</a:t>
                </a:r>
                <a:endParaRPr lang="fr-FR" sz="1700" b="1">
                  <a:cs typeface="Times New Roman" pitchFamily="18" charset="0"/>
                </a:endParaRPr>
              </a:p>
              <a:p>
                <a:pPr algn="ctr" eaLnBrk="0" hangingPunct="0"/>
                <a:endParaRPr lang="fr-FR" sz="3600" b="1"/>
              </a:p>
            </p:txBody>
          </p:sp>
          <p:sp>
            <p:nvSpPr>
              <p:cNvPr id="19596" name="Rectangle 66"/>
              <p:cNvSpPr>
                <a:spLocks noChangeArrowheads="1"/>
              </p:cNvSpPr>
              <p:nvPr/>
            </p:nvSpPr>
            <p:spPr bwMode="auto">
              <a:xfrm>
                <a:off x="1632" y="990"/>
                <a:ext cx="404" cy="442"/>
              </a:xfrm>
              <a:prstGeom prst="rect">
                <a:avLst/>
              </a:prstGeom>
              <a:noFill/>
              <a:ln w="7">
                <a:solidFill>
                  <a:srgbClr val="A0A0A0"/>
                </a:solidFill>
                <a:miter lim="800000"/>
                <a:headEnd/>
                <a:tailEnd/>
              </a:ln>
            </p:spPr>
            <p:txBody>
              <a:bodyPr/>
              <a:lstStyle/>
              <a:p>
                <a:endParaRPr lang="fr-FR"/>
              </a:p>
            </p:txBody>
          </p:sp>
        </p:grpSp>
        <p:grpSp>
          <p:nvGrpSpPr>
            <p:cNvPr id="20" name="Group 67"/>
            <p:cNvGrpSpPr>
              <a:grpSpLocks/>
            </p:cNvGrpSpPr>
            <p:nvPr/>
          </p:nvGrpSpPr>
          <p:grpSpPr bwMode="auto">
            <a:xfrm>
              <a:off x="4161" y="1497"/>
              <a:ext cx="1503" cy="248"/>
              <a:chOff x="2036" y="990"/>
              <a:chExt cx="992" cy="442"/>
            </a:xfrm>
          </p:grpSpPr>
          <p:sp>
            <p:nvSpPr>
              <p:cNvPr id="19593" name="Rectangle 68"/>
              <p:cNvSpPr>
                <a:spLocks noChangeArrowheads="1"/>
              </p:cNvSpPr>
              <p:nvPr/>
            </p:nvSpPr>
            <p:spPr bwMode="auto">
              <a:xfrm>
                <a:off x="2048" y="990"/>
                <a:ext cx="968" cy="442"/>
              </a:xfrm>
              <a:prstGeom prst="rect">
                <a:avLst/>
              </a:prstGeom>
              <a:noFill/>
              <a:ln w="9525">
                <a:noFill/>
                <a:miter lim="800000"/>
                <a:headEnd/>
                <a:tailEnd/>
              </a:ln>
            </p:spPr>
            <p:txBody>
              <a:bodyPr/>
              <a:lstStyle/>
              <a:p>
                <a:pPr algn="ctr"/>
                <a:r>
                  <a:rPr lang="en-GB" sz="1200" b="1">
                    <a:cs typeface="Arial" pitchFamily="34" charset="0"/>
                  </a:rPr>
                  <a:t>25.6 </a:t>
                </a:r>
                <a:r>
                  <a:rPr lang="en-GB" sz="1200" b="1">
                    <a:cs typeface="Times New Roman" pitchFamily="18" charset="0"/>
                    <a:sym typeface="Symbol" pitchFamily="18" charset="2"/>
                  </a:rPr>
                  <a:t></a:t>
                </a:r>
                <a:r>
                  <a:rPr lang="en-GB" sz="1200" b="1">
                    <a:cs typeface="Arial" pitchFamily="34" charset="0"/>
                  </a:rPr>
                  <a:t> 3.3</a:t>
                </a:r>
                <a:endParaRPr lang="fr-FR" sz="1700" b="1">
                  <a:cs typeface="Times New Roman" pitchFamily="18" charset="0"/>
                  <a:sym typeface="Symbol" pitchFamily="18" charset="2"/>
                </a:endParaRPr>
              </a:p>
              <a:p>
                <a:pPr algn="ctr" eaLnBrk="0" hangingPunct="0"/>
                <a:endParaRPr lang="fr-FR" sz="1200" b="1">
                  <a:cs typeface="Times New Roman" pitchFamily="18" charset="0"/>
                  <a:sym typeface="Symbol" pitchFamily="18" charset="2"/>
                </a:endParaRPr>
              </a:p>
            </p:txBody>
          </p:sp>
          <p:sp>
            <p:nvSpPr>
              <p:cNvPr id="19594" name="Rectangle 69"/>
              <p:cNvSpPr>
                <a:spLocks noChangeArrowheads="1"/>
              </p:cNvSpPr>
              <p:nvPr/>
            </p:nvSpPr>
            <p:spPr bwMode="auto">
              <a:xfrm>
                <a:off x="2036" y="990"/>
                <a:ext cx="992" cy="442"/>
              </a:xfrm>
              <a:prstGeom prst="rect">
                <a:avLst/>
              </a:prstGeom>
              <a:noFill/>
              <a:ln w="7">
                <a:solidFill>
                  <a:srgbClr val="A0A0A0"/>
                </a:solidFill>
                <a:miter lim="800000"/>
                <a:headEnd/>
                <a:tailEnd/>
              </a:ln>
            </p:spPr>
            <p:txBody>
              <a:bodyPr/>
              <a:lstStyle/>
              <a:p>
                <a:endParaRPr lang="fr-FR"/>
              </a:p>
            </p:txBody>
          </p:sp>
        </p:grpSp>
        <p:grpSp>
          <p:nvGrpSpPr>
            <p:cNvPr id="21" name="Group 70"/>
            <p:cNvGrpSpPr>
              <a:grpSpLocks/>
            </p:cNvGrpSpPr>
            <p:nvPr/>
          </p:nvGrpSpPr>
          <p:grpSpPr bwMode="auto">
            <a:xfrm>
              <a:off x="102" y="1745"/>
              <a:ext cx="614" cy="249"/>
              <a:chOff x="0" y="1432"/>
              <a:chExt cx="308" cy="442"/>
            </a:xfrm>
          </p:grpSpPr>
          <p:sp>
            <p:nvSpPr>
              <p:cNvPr id="19591" name="Rectangle 71"/>
              <p:cNvSpPr>
                <a:spLocks noChangeArrowheads="1"/>
              </p:cNvSpPr>
              <p:nvPr/>
            </p:nvSpPr>
            <p:spPr bwMode="auto">
              <a:xfrm>
                <a:off x="12" y="1432"/>
                <a:ext cx="284" cy="442"/>
              </a:xfrm>
              <a:prstGeom prst="rect">
                <a:avLst/>
              </a:prstGeom>
              <a:noFill/>
              <a:ln w="9525">
                <a:noFill/>
                <a:miter lim="800000"/>
                <a:headEnd/>
                <a:tailEnd/>
              </a:ln>
            </p:spPr>
            <p:txBody>
              <a:bodyPr/>
              <a:lstStyle/>
              <a:p>
                <a:pPr algn="ctr"/>
                <a:r>
                  <a:rPr lang="en-GB" sz="1200" b="1">
                    <a:cs typeface="Arial" pitchFamily="34" charset="0"/>
                  </a:rPr>
                  <a:t>G3B</a:t>
                </a:r>
                <a:endParaRPr lang="fr-FR" sz="1700" b="1">
                  <a:cs typeface="Times New Roman" pitchFamily="18" charset="0"/>
                </a:endParaRPr>
              </a:p>
              <a:p>
                <a:pPr algn="ctr" eaLnBrk="0" hangingPunct="0"/>
                <a:endParaRPr lang="fr-FR" sz="3600" b="1"/>
              </a:p>
            </p:txBody>
          </p:sp>
          <p:sp>
            <p:nvSpPr>
              <p:cNvPr id="19592" name="Rectangle 72"/>
              <p:cNvSpPr>
                <a:spLocks noChangeArrowheads="1"/>
              </p:cNvSpPr>
              <p:nvPr/>
            </p:nvSpPr>
            <p:spPr bwMode="auto">
              <a:xfrm>
                <a:off x="0" y="1432"/>
                <a:ext cx="308" cy="442"/>
              </a:xfrm>
              <a:prstGeom prst="rect">
                <a:avLst/>
              </a:prstGeom>
              <a:noFill/>
              <a:ln w="7">
                <a:solidFill>
                  <a:srgbClr val="A0A0A0"/>
                </a:solidFill>
                <a:miter lim="800000"/>
                <a:headEnd/>
                <a:tailEnd/>
              </a:ln>
            </p:spPr>
            <p:txBody>
              <a:bodyPr/>
              <a:lstStyle/>
              <a:p>
                <a:endParaRPr lang="fr-FR"/>
              </a:p>
            </p:txBody>
          </p:sp>
        </p:grpSp>
        <p:grpSp>
          <p:nvGrpSpPr>
            <p:cNvPr id="22" name="Group 73"/>
            <p:cNvGrpSpPr>
              <a:grpSpLocks/>
            </p:cNvGrpSpPr>
            <p:nvPr/>
          </p:nvGrpSpPr>
          <p:grpSpPr bwMode="auto">
            <a:xfrm>
              <a:off x="716" y="1745"/>
              <a:ext cx="1013" cy="249"/>
              <a:chOff x="308" y="1432"/>
              <a:chExt cx="508" cy="442"/>
            </a:xfrm>
          </p:grpSpPr>
          <p:sp>
            <p:nvSpPr>
              <p:cNvPr id="19589" name="Rectangle 74"/>
              <p:cNvSpPr>
                <a:spLocks noChangeArrowheads="1"/>
              </p:cNvSpPr>
              <p:nvPr/>
            </p:nvSpPr>
            <p:spPr bwMode="auto">
              <a:xfrm>
                <a:off x="320" y="1432"/>
                <a:ext cx="484" cy="442"/>
              </a:xfrm>
              <a:prstGeom prst="rect">
                <a:avLst/>
              </a:prstGeom>
              <a:noFill/>
              <a:ln w="9525">
                <a:noFill/>
                <a:miter lim="800000"/>
                <a:headEnd/>
                <a:tailEnd/>
              </a:ln>
            </p:spPr>
            <p:txBody>
              <a:bodyPr/>
              <a:lstStyle/>
              <a:p>
                <a:pPr algn="ctr"/>
                <a:r>
                  <a:rPr lang="en-GB" sz="1200" b="1">
                    <a:cs typeface="Arial" pitchFamily="34" charset="0"/>
                  </a:rPr>
                  <a:t>26 to 38 </a:t>
                </a:r>
                <a:endParaRPr lang="fr-FR" sz="1700" b="1">
                  <a:cs typeface="Times New Roman" pitchFamily="18" charset="0"/>
                </a:endParaRPr>
              </a:p>
              <a:p>
                <a:pPr algn="ctr" eaLnBrk="0" hangingPunct="0"/>
                <a:endParaRPr lang="fr-FR" sz="3600" b="1"/>
              </a:p>
            </p:txBody>
          </p:sp>
          <p:sp>
            <p:nvSpPr>
              <p:cNvPr id="19590" name="Rectangle 75"/>
              <p:cNvSpPr>
                <a:spLocks noChangeArrowheads="1"/>
              </p:cNvSpPr>
              <p:nvPr/>
            </p:nvSpPr>
            <p:spPr bwMode="auto">
              <a:xfrm>
                <a:off x="308" y="1432"/>
                <a:ext cx="508" cy="442"/>
              </a:xfrm>
              <a:prstGeom prst="rect">
                <a:avLst/>
              </a:prstGeom>
              <a:noFill/>
              <a:ln w="7">
                <a:solidFill>
                  <a:srgbClr val="A0A0A0"/>
                </a:solidFill>
                <a:miter lim="800000"/>
                <a:headEnd/>
                <a:tailEnd/>
              </a:ln>
            </p:spPr>
            <p:txBody>
              <a:bodyPr/>
              <a:lstStyle/>
              <a:p>
                <a:endParaRPr lang="fr-FR"/>
              </a:p>
            </p:txBody>
          </p:sp>
        </p:grpSp>
        <p:grpSp>
          <p:nvGrpSpPr>
            <p:cNvPr id="23" name="Group 76"/>
            <p:cNvGrpSpPr>
              <a:grpSpLocks/>
            </p:cNvGrpSpPr>
            <p:nvPr/>
          </p:nvGrpSpPr>
          <p:grpSpPr bwMode="auto">
            <a:xfrm>
              <a:off x="1729" y="1745"/>
              <a:ext cx="813" cy="249"/>
              <a:chOff x="816" y="1432"/>
              <a:chExt cx="408" cy="442"/>
            </a:xfrm>
          </p:grpSpPr>
          <p:sp>
            <p:nvSpPr>
              <p:cNvPr id="19587" name="Rectangle 77"/>
              <p:cNvSpPr>
                <a:spLocks noChangeArrowheads="1"/>
              </p:cNvSpPr>
              <p:nvPr/>
            </p:nvSpPr>
            <p:spPr bwMode="auto">
              <a:xfrm>
                <a:off x="828" y="1432"/>
                <a:ext cx="384" cy="442"/>
              </a:xfrm>
              <a:prstGeom prst="rect">
                <a:avLst/>
              </a:prstGeom>
              <a:noFill/>
              <a:ln w="9525">
                <a:noFill/>
                <a:miter lim="800000"/>
                <a:headEnd/>
                <a:tailEnd/>
              </a:ln>
            </p:spPr>
            <p:txBody>
              <a:bodyPr/>
              <a:lstStyle/>
              <a:p>
                <a:pPr algn="ctr"/>
                <a:r>
                  <a:rPr lang="en-GB" sz="1200" b="1">
                    <a:cs typeface="Arial" pitchFamily="34" charset="0"/>
                  </a:rPr>
                  <a:t>2001</a:t>
                </a:r>
                <a:endParaRPr lang="fr-FR" sz="1700" b="1">
                  <a:cs typeface="Times New Roman" pitchFamily="18" charset="0"/>
                </a:endParaRPr>
              </a:p>
              <a:p>
                <a:pPr algn="ctr" eaLnBrk="0" hangingPunct="0"/>
                <a:endParaRPr lang="fr-FR" sz="3600" b="1"/>
              </a:p>
            </p:txBody>
          </p:sp>
          <p:sp>
            <p:nvSpPr>
              <p:cNvPr id="19588" name="Rectangle 78"/>
              <p:cNvSpPr>
                <a:spLocks noChangeArrowheads="1"/>
              </p:cNvSpPr>
              <p:nvPr/>
            </p:nvSpPr>
            <p:spPr bwMode="auto">
              <a:xfrm>
                <a:off x="816" y="1432"/>
                <a:ext cx="408" cy="442"/>
              </a:xfrm>
              <a:prstGeom prst="rect">
                <a:avLst/>
              </a:prstGeom>
              <a:noFill/>
              <a:ln w="7">
                <a:solidFill>
                  <a:srgbClr val="A0A0A0"/>
                </a:solidFill>
                <a:miter lim="800000"/>
                <a:headEnd/>
                <a:tailEnd/>
              </a:ln>
            </p:spPr>
            <p:txBody>
              <a:bodyPr/>
              <a:lstStyle/>
              <a:p>
                <a:endParaRPr lang="fr-FR"/>
              </a:p>
            </p:txBody>
          </p:sp>
        </p:grpSp>
        <p:grpSp>
          <p:nvGrpSpPr>
            <p:cNvPr id="24" name="Group 79"/>
            <p:cNvGrpSpPr>
              <a:grpSpLocks/>
            </p:cNvGrpSpPr>
            <p:nvPr/>
          </p:nvGrpSpPr>
          <p:grpSpPr bwMode="auto">
            <a:xfrm>
              <a:off x="2542" y="1745"/>
              <a:ext cx="813" cy="249"/>
              <a:chOff x="1224" y="1432"/>
              <a:chExt cx="408" cy="442"/>
            </a:xfrm>
          </p:grpSpPr>
          <p:sp>
            <p:nvSpPr>
              <p:cNvPr id="19585" name="Rectangle 80"/>
              <p:cNvSpPr>
                <a:spLocks noChangeArrowheads="1"/>
              </p:cNvSpPr>
              <p:nvPr/>
            </p:nvSpPr>
            <p:spPr bwMode="auto">
              <a:xfrm>
                <a:off x="1236" y="1432"/>
                <a:ext cx="384" cy="442"/>
              </a:xfrm>
              <a:prstGeom prst="rect">
                <a:avLst/>
              </a:prstGeom>
              <a:noFill/>
              <a:ln w="9525">
                <a:noFill/>
                <a:miter lim="800000"/>
                <a:headEnd/>
                <a:tailEnd/>
              </a:ln>
            </p:spPr>
            <p:txBody>
              <a:bodyPr/>
              <a:lstStyle/>
              <a:p>
                <a:pPr algn="ctr"/>
                <a:r>
                  <a:rPr lang="en-GB" sz="1200" b="1">
                    <a:cs typeface="Arial" pitchFamily="34" charset="0"/>
                  </a:rPr>
                  <a:t>08/01/2001</a:t>
                </a:r>
                <a:endParaRPr lang="fr-FR" sz="1700" b="1">
                  <a:cs typeface="Times New Roman" pitchFamily="18" charset="0"/>
                </a:endParaRPr>
              </a:p>
              <a:p>
                <a:pPr algn="ctr" eaLnBrk="0" hangingPunct="0"/>
                <a:endParaRPr lang="fr-FR" sz="3600" b="1"/>
              </a:p>
            </p:txBody>
          </p:sp>
          <p:sp>
            <p:nvSpPr>
              <p:cNvPr id="19586" name="Rectangle 81"/>
              <p:cNvSpPr>
                <a:spLocks noChangeArrowheads="1"/>
              </p:cNvSpPr>
              <p:nvPr/>
            </p:nvSpPr>
            <p:spPr bwMode="auto">
              <a:xfrm>
                <a:off x="1224" y="1432"/>
                <a:ext cx="408" cy="442"/>
              </a:xfrm>
              <a:prstGeom prst="rect">
                <a:avLst/>
              </a:prstGeom>
              <a:noFill/>
              <a:ln w="7">
                <a:solidFill>
                  <a:srgbClr val="A0A0A0"/>
                </a:solidFill>
                <a:miter lim="800000"/>
                <a:headEnd/>
                <a:tailEnd/>
              </a:ln>
            </p:spPr>
            <p:txBody>
              <a:bodyPr/>
              <a:lstStyle/>
              <a:p>
                <a:endParaRPr lang="fr-FR"/>
              </a:p>
            </p:txBody>
          </p:sp>
        </p:grpSp>
        <p:grpSp>
          <p:nvGrpSpPr>
            <p:cNvPr id="25" name="Group 82"/>
            <p:cNvGrpSpPr>
              <a:grpSpLocks/>
            </p:cNvGrpSpPr>
            <p:nvPr/>
          </p:nvGrpSpPr>
          <p:grpSpPr bwMode="auto">
            <a:xfrm>
              <a:off x="3355" y="1745"/>
              <a:ext cx="806" cy="249"/>
              <a:chOff x="1632" y="1432"/>
              <a:chExt cx="404" cy="442"/>
            </a:xfrm>
          </p:grpSpPr>
          <p:sp>
            <p:nvSpPr>
              <p:cNvPr id="19583" name="Rectangle 83"/>
              <p:cNvSpPr>
                <a:spLocks noChangeArrowheads="1"/>
              </p:cNvSpPr>
              <p:nvPr/>
            </p:nvSpPr>
            <p:spPr bwMode="auto">
              <a:xfrm>
                <a:off x="1644" y="1432"/>
                <a:ext cx="380" cy="442"/>
              </a:xfrm>
              <a:prstGeom prst="rect">
                <a:avLst/>
              </a:prstGeom>
              <a:noFill/>
              <a:ln w="9525">
                <a:noFill/>
                <a:miter lim="800000"/>
                <a:headEnd/>
                <a:tailEnd/>
              </a:ln>
            </p:spPr>
            <p:txBody>
              <a:bodyPr/>
              <a:lstStyle/>
              <a:p>
                <a:pPr algn="ctr"/>
                <a:r>
                  <a:rPr lang="en-GB" sz="1200" b="1">
                    <a:cs typeface="Arial" pitchFamily="34" charset="0"/>
                  </a:rPr>
                  <a:t>27/12/2001</a:t>
                </a:r>
                <a:endParaRPr lang="fr-FR" sz="1700" b="1">
                  <a:cs typeface="Times New Roman" pitchFamily="18" charset="0"/>
                </a:endParaRPr>
              </a:p>
              <a:p>
                <a:pPr algn="ctr" eaLnBrk="0" hangingPunct="0"/>
                <a:endParaRPr lang="fr-FR" sz="3600" b="1"/>
              </a:p>
            </p:txBody>
          </p:sp>
          <p:sp>
            <p:nvSpPr>
              <p:cNvPr id="19584" name="Rectangle 84"/>
              <p:cNvSpPr>
                <a:spLocks noChangeArrowheads="1"/>
              </p:cNvSpPr>
              <p:nvPr/>
            </p:nvSpPr>
            <p:spPr bwMode="auto">
              <a:xfrm>
                <a:off x="1632" y="1432"/>
                <a:ext cx="404" cy="442"/>
              </a:xfrm>
              <a:prstGeom prst="rect">
                <a:avLst/>
              </a:prstGeom>
              <a:noFill/>
              <a:ln w="7">
                <a:solidFill>
                  <a:srgbClr val="A0A0A0"/>
                </a:solidFill>
                <a:miter lim="800000"/>
                <a:headEnd/>
                <a:tailEnd/>
              </a:ln>
            </p:spPr>
            <p:txBody>
              <a:bodyPr/>
              <a:lstStyle/>
              <a:p>
                <a:endParaRPr lang="fr-FR"/>
              </a:p>
            </p:txBody>
          </p:sp>
        </p:grpSp>
        <p:grpSp>
          <p:nvGrpSpPr>
            <p:cNvPr id="26" name="Group 85"/>
            <p:cNvGrpSpPr>
              <a:grpSpLocks/>
            </p:cNvGrpSpPr>
            <p:nvPr/>
          </p:nvGrpSpPr>
          <p:grpSpPr bwMode="auto">
            <a:xfrm>
              <a:off x="4161" y="1745"/>
              <a:ext cx="1503" cy="249"/>
              <a:chOff x="2036" y="1432"/>
              <a:chExt cx="992" cy="442"/>
            </a:xfrm>
          </p:grpSpPr>
          <p:sp>
            <p:nvSpPr>
              <p:cNvPr id="19581" name="Rectangle 86"/>
              <p:cNvSpPr>
                <a:spLocks noChangeArrowheads="1"/>
              </p:cNvSpPr>
              <p:nvPr/>
            </p:nvSpPr>
            <p:spPr bwMode="auto">
              <a:xfrm>
                <a:off x="2048" y="1432"/>
                <a:ext cx="968" cy="442"/>
              </a:xfrm>
              <a:prstGeom prst="rect">
                <a:avLst/>
              </a:prstGeom>
              <a:noFill/>
              <a:ln w="9525">
                <a:noFill/>
                <a:miter lim="800000"/>
                <a:headEnd/>
                <a:tailEnd/>
              </a:ln>
            </p:spPr>
            <p:txBody>
              <a:bodyPr/>
              <a:lstStyle/>
              <a:p>
                <a:pPr algn="ctr"/>
                <a:r>
                  <a:rPr lang="en-GB" sz="1200" b="1">
                    <a:cs typeface="Arial" pitchFamily="34" charset="0"/>
                  </a:rPr>
                  <a:t>12.0 </a:t>
                </a:r>
                <a:r>
                  <a:rPr lang="en-GB" sz="1200" b="1">
                    <a:cs typeface="Times New Roman" pitchFamily="18" charset="0"/>
                    <a:sym typeface="Symbol" pitchFamily="18" charset="2"/>
                  </a:rPr>
                  <a:t></a:t>
                </a:r>
                <a:r>
                  <a:rPr lang="en-GB" sz="1200" b="1">
                    <a:cs typeface="Arial" pitchFamily="34" charset="0"/>
                  </a:rPr>
                  <a:t> 0.9</a:t>
                </a:r>
                <a:endParaRPr lang="fr-FR" sz="1700" b="1">
                  <a:cs typeface="Times New Roman" pitchFamily="18" charset="0"/>
                  <a:sym typeface="Symbol" pitchFamily="18" charset="2"/>
                </a:endParaRPr>
              </a:p>
              <a:p>
                <a:pPr algn="ctr" eaLnBrk="0" hangingPunct="0"/>
                <a:endParaRPr lang="fr-FR" sz="1200" b="1">
                  <a:cs typeface="Times New Roman" pitchFamily="18" charset="0"/>
                  <a:sym typeface="Symbol" pitchFamily="18" charset="2"/>
                </a:endParaRPr>
              </a:p>
            </p:txBody>
          </p:sp>
          <p:sp>
            <p:nvSpPr>
              <p:cNvPr id="19582" name="Rectangle 87"/>
              <p:cNvSpPr>
                <a:spLocks noChangeArrowheads="1"/>
              </p:cNvSpPr>
              <p:nvPr/>
            </p:nvSpPr>
            <p:spPr bwMode="auto">
              <a:xfrm>
                <a:off x="2036" y="1432"/>
                <a:ext cx="992" cy="442"/>
              </a:xfrm>
              <a:prstGeom prst="rect">
                <a:avLst/>
              </a:prstGeom>
              <a:noFill/>
              <a:ln w="7">
                <a:solidFill>
                  <a:srgbClr val="A0A0A0"/>
                </a:solidFill>
                <a:miter lim="800000"/>
                <a:headEnd/>
                <a:tailEnd/>
              </a:ln>
            </p:spPr>
            <p:txBody>
              <a:bodyPr/>
              <a:lstStyle/>
              <a:p>
                <a:endParaRPr lang="fr-FR"/>
              </a:p>
            </p:txBody>
          </p:sp>
        </p:grpSp>
        <p:grpSp>
          <p:nvGrpSpPr>
            <p:cNvPr id="27" name="Group 88"/>
            <p:cNvGrpSpPr>
              <a:grpSpLocks/>
            </p:cNvGrpSpPr>
            <p:nvPr/>
          </p:nvGrpSpPr>
          <p:grpSpPr bwMode="auto">
            <a:xfrm>
              <a:off x="102" y="1994"/>
              <a:ext cx="614" cy="249"/>
              <a:chOff x="0" y="1874"/>
              <a:chExt cx="308" cy="442"/>
            </a:xfrm>
          </p:grpSpPr>
          <p:sp>
            <p:nvSpPr>
              <p:cNvPr id="19579" name="Rectangle 89"/>
              <p:cNvSpPr>
                <a:spLocks noChangeArrowheads="1"/>
              </p:cNvSpPr>
              <p:nvPr/>
            </p:nvSpPr>
            <p:spPr bwMode="auto">
              <a:xfrm>
                <a:off x="12" y="1874"/>
                <a:ext cx="284" cy="442"/>
              </a:xfrm>
              <a:prstGeom prst="rect">
                <a:avLst/>
              </a:prstGeom>
              <a:noFill/>
              <a:ln w="9525">
                <a:noFill/>
                <a:miter lim="800000"/>
                <a:headEnd/>
                <a:tailEnd/>
              </a:ln>
            </p:spPr>
            <p:txBody>
              <a:bodyPr/>
              <a:lstStyle/>
              <a:p>
                <a:pPr algn="ctr"/>
                <a:r>
                  <a:rPr lang="en-GB" sz="1200" b="1">
                    <a:cs typeface="Arial" pitchFamily="34" charset="0"/>
                  </a:rPr>
                  <a:t>G3B</a:t>
                </a:r>
                <a:endParaRPr lang="fr-FR" sz="1700" b="1">
                  <a:cs typeface="Times New Roman" pitchFamily="18" charset="0"/>
                </a:endParaRPr>
              </a:p>
              <a:p>
                <a:pPr algn="ctr" eaLnBrk="0" hangingPunct="0"/>
                <a:endParaRPr lang="fr-FR" sz="3600" b="1"/>
              </a:p>
            </p:txBody>
          </p:sp>
          <p:sp>
            <p:nvSpPr>
              <p:cNvPr id="19580" name="Rectangle 90"/>
              <p:cNvSpPr>
                <a:spLocks noChangeArrowheads="1"/>
              </p:cNvSpPr>
              <p:nvPr/>
            </p:nvSpPr>
            <p:spPr bwMode="auto">
              <a:xfrm>
                <a:off x="0" y="1874"/>
                <a:ext cx="308" cy="442"/>
              </a:xfrm>
              <a:prstGeom prst="rect">
                <a:avLst/>
              </a:prstGeom>
              <a:noFill/>
              <a:ln w="7">
                <a:solidFill>
                  <a:srgbClr val="A0A0A0"/>
                </a:solidFill>
                <a:miter lim="800000"/>
                <a:headEnd/>
                <a:tailEnd/>
              </a:ln>
            </p:spPr>
            <p:txBody>
              <a:bodyPr/>
              <a:lstStyle/>
              <a:p>
                <a:endParaRPr lang="fr-FR"/>
              </a:p>
            </p:txBody>
          </p:sp>
        </p:grpSp>
        <p:grpSp>
          <p:nvGrpSpPr>
            <p:cNvPr id="28" name="Group 91"/>
            <p:cNvGrpSpPr>
              <a:grpSpLocks/>
            </p:cNvGrpSpPr>
            <p:nvPr/>
          </p:nvGrpSpPr>
          <p:grpSpPr bwMode="auto">
            <a:xfrm>
              <a:off x="716" y="1994"/>
              <a:ext cx="1013" cy="249"/>
              <a:chOff x="308" y="1874"/>
              <a:chExt cx="508" cy="442"/>
            </a:xfrm>
          </p:grpSpPr>
          <p:sp>
            <p:nvSpPr>
              <p:cNvPr id="19577" name="Rectangle 92"/>
              <p:cNvSpPr>
                <a:spLocks noChangeArrowheads="1"/>
              </p:cNvSpPr>
              <p:nvPr/>
            </p:nvSpPr>
            <p:spPr bwMode="auto">
              <a:xfrm>
                <a:off x="320" y="1874"/>
                <a:ext cx="484" cy="442"/>
              </a:xfrm>
              <a:prstGeom prst="rect">
                <a:avLst/>
              </a:prstGeom>
              <a:noFill/>
              <a:ln w="9525">
                <a:noFill/>
                <a:miter lim="800000"/>
                <a:headEnd/>
                <a:tailEnd/>
              </a:ln>
            </p:spPr>
            <p:txBody>
              <a:bodyPr/>
              <a:lstStyle/>
              <a:p>
                <a:pPr algn="ctr"/>
                <a:r>
                  <a:rPr lang="en-GB" sz="1200" b="1">
                    <a:cs typeface="Arial" pitchFamily="34" charset="0"/>
                  </a:rPr>
                  <a:t>38 to 49 </a:t>
                </a:r>
                <a:endParaRPr lang="fr-FR" sz="1700" b="1">
                  <a:cs typeface="Times New Roman" pitchFamily="18" charset="0"/>
                </a:endParaRPr>
              </a:p>
              <a:p>
                <a:pPr algn="ctr" eaLnBrk="0" hangingPunct="0"/>
                <a:endParaRPr lang="fr-FR" sz="3600" b="1"/>
              </a:p>
            </p:txBody>
          </p:sp>
          <p:sp>
            <p:nvSpPr>
              <p:cNvPr id="19578" name="Rectangle 93"/>
              <p:cNvSpPr>
                <a:spLocks noChangeArrowheads="1"/>
              </p:cNvSpPr>
              <p:nvPr/>
            </p:nvSpPr>
            <p:spPr bwMode="auto">
              <a:xfrm>
                <a:off x="308" y="1874"/>
                <a:ext cx="508" cy="442"/>
              </a:xfrm>
              <a:prstGeom prst="rect">
                <a:avLst/>
              </a:prstGeom>
              <a:noFill/>
              <a:ln w="7">
                <a:solidFill>
                  <a:srgbClr val="A0A0A0"/>
                </a:solidFill>
                <a:miter lim="800000"/>
                <a:headEnd/>
                <a:tailEnd/>
              </a:ln>
            </p:spPr>
            <p:txBody>
              <a:bodyPr/>
              <a:lstStyle/>
              <a:p>
                <a:endParaRPr lang="fr-FR"/>
              </a:p>
            </p:txBody>
          </p:sp>
        </p:grpSp>
        <p:grpSp>
          <p:nvGrpSpPr>
            <p:cNvPr id="29" name="Group 94"/>
            <p:cNvGrpSpPr>
              <a:grpSpLocks/>
            </p:cNvGrpSpPr>
            <p:nvPr/>
          </p:nvGrpSpPr>
          <p:grpSpPr bwMode="auto">
            <a:xfrm>
              <a:off x="1729" y="1994"/>
              <a:ext cx="813" cy="249"/>
              <a:chOff x="816" y="1874"/>
              <a:chExt cx="408" cy="442"/>
            </a:xfrm>
          </p:grpSpPr>
          <p:sp>
            <p:nvSpPr>
              <p:cNvPr id="19575" name="Rectangle 95"/>
              <p:cNvSpPr>
                <a:spLocks noChangeArrowheads="1"/>
              </p:cNvSpPr>
              <p:nvPr/>
            </p:nvSpPr>
            <p:spPr bwMode="auto">
              <a:xfrm>
                <a:off x="828" y="1874"/>
                <a:ext cx="384" cy="442"/>
              </a:xfrm>
              <a:prstGeom prst="rect">
                <a:avLst/>
              </a:prstGeom>
              <a:noFill/>
              <a:ln w="9525">
                <a:noFill/>
                <a:miter lim="800000"/>
                <a:headEnd/>
                <a:tailEnd/>
              </a:ln>
            </p:spPr>
            <p:txBody>
              <a:bodyPr/>
              <a:lstStyle/>
              <a:p>
                <a:pPr algn="ctr"/>
                <a:r>
                  <a:rPr lang="en-GB" sz="1200" b="1">
                    <a:cs typeface="Arial" pitchFamily="34" charset="0"/>
                  </a:rPr>
                  <a:t>2002</a:t>
                </a:r>
                <a:endParaRPr lang="fr-FR" sz="1700" b="1">
                  <a:cs typeface="Times New Roman" pitchFamily="18" charset="0"/>
                </a:endParaRPr>
              </a:p>
              <a:p>
                <a:pPr algn="ctr" eaLnBrk="0" hangingPunct="0"/>
                <a:endParaRPr lang="fr-FR" sz="3600" b="1"/>
              </a:p>
            </p:txBody>
          </p:sp>
          <p:sp>
            <p:nvSpPr>
              <p:cNvPr id="19576" name="Rectangle 96"/>
              <p:cNvSpPr>
                <a:spLocks noChangeArrowheads="1"/>
              </p:cNvSpPr>
              <p:nvPr/>
            </p:nvSpPr>
            <p:spPr bwMode="auto">
              <a:xfrm>
                <a:off x="816" y="1874"/>
                <a:ext cx="408" cy="442"/>
              </a:xfrm>
              <a:prstGeom prst="rect">
                <a:avLst/>
              </a:prstGeom>
              <a:noFill/>
              <a:ln w="7">
                <a:solidFill>
                  <a:srgbClr val="A0A0A0"/>
                </a:solidFill>
                <a:miter lim="800000"/>
                <a:headEnd/>
                <a:tailEnd/>
              </a:ln>
            </p:spPr>
            <p:txBody>
              <a:bodyPr/>
              <a:lstStyle/>
              <a:p>
                <a:endParaRPr lang="fr-FR"/>
              </a:p>
            </p:txBody>
          </p:sp>
        </p:grpSp>
        <p:grpSp>
          <p:nvGrpSpPr>
            <p:cNvPr id="30" name="Group 97"/>
            <p:cNvGrpSpPr>
              <a:grpSpLocks/>
            </p:cNvGrpSpPr>
            <p:nvPr/>
          </p:nvGrpSpPr>
          <p:grpSpPr bwMode="auto">
            <a:xfrm>
              <a:off x="2542" y="1994"/>
              <a:ext cx="813" cy="249"/>
              <a:chOff x="1224" y="1874"/>
              <a:chExt cx="408" cy="442"/>
            </a:xfrm>
          </p:grpSpPr>
          <p:sp>
            <p:nvSpPr>
              <p:cNvPr id="19573" name="Rectangle 98"/>
              <p:cNvSpPr>
                <a:spLocks noChangeArrowheads="1"/>
              </p:cNvSpPr>
              <p:nvPr/>
            </p:nvSpPr>
            <p:spPr bwMode="auto">
              <a:xfrm>
                <a:off x="1236" y="1874"/>
                <a:ext cx="384" cy="442"/>
              </a:xfrm>
              <a:prstGeom prst="rect">
                <a:avLst/>
              </a:prstGeom>
              <a:noFill/>
              <a:ln w="9525">
                <a:noFill/>
                <a:miter lim="800000"/>
                <a:headEnd/>
                <a:tailEnd/>
              </a:ln>
            </p:spPr>
            <p:txBody>
              <a:bodyPr/>
              <a:lstStyle/>
              <a:p>
                <a:pPr algn="ctr"/>
                <a:r>
                  <a:rPr lang="en-GB" sz="1200" b="1">
                    <a:cs typeface="Arial" pitchFamily="34" charset="0"/>
                  </a:rPr>
                  <a:t>27/12/2001</a:t>
                </a:r>
                <a:endParaRPr lang="fr-FR" sz="1700" b="1">
                  <a:cs typeface="Times New Roman" pitchFamily="18" charset="0"/>
                </a:endParaRPr>
              </a:p>
              <a:p>
                <a:pPr algn="ctr" eaLnBrk="0" hangingPunct="0"/>
                <a:endParaRPr lang="fr-FR" sz="3600" b="1"/>
              </a:p>
            </p:txBody>
          </p:sp>
          <p:sp>
            <p:nvSpPr>
              <p:cNvPr id="19574" name="Rectangle 99"/>
              <p:cNvSpPr>
                <a:spLocks noChangeArrowheads="1"/>
              </p:cNvSpPr>
              <p:nvPr/>
            </p:nvSpPr>
            <p:spPr bwMode="auto">
              <a:xfrm>
                <a:off x="1224" y="1874"/>
                <a:ext cx="408" cy="442"/>
              </a:xfrm>
              <a:prstGeom prst="rect">
                <a:avLst/>
              </a:prstGeom>
              <a:noFill/>
              <a:ln w="7">
                <a:solidFill>
                  <a:srgbClr val="A0A0A0"/>
                </a:solidFill>
                <a:miter lim="800000"/>
                <a:headEnd/>
                <a:tailEnd/>
              </a:ln>
            </p:spPr>
            <p:txBody>
              <a:bodyPr/>
              <a:lstStyle/>
              <a:p>
                <a:endParaRPr lang="fr-FR"/>
              </a:p>
            </p:txBody>
          </p:sp>
        </p:grpSp>
        <p:grpSp>
          <p:nvGrpSpPr>
            <p:cNvPr id="31" name="Group 100"/>
            <p:cNvGrpSpPr>
              <a:grpSpLocks/>
            </p:cNvGrpSpPr>
            <p:nvPr/>
          </p:nvGrpSpPr>
          <p:grpSpPr bwMode="auto">
            <a:xfrm>
              <a:off x="3355" y="1994"/>
              <a:ext cx="806" cy="249"/>
              <a:chOff x="1632" y="1874"/>
              <a:chExt cx="404" cy="442"/>
            </a:xfrm>
          </p:grpSpPr>
          <p:sp>
            <p:nvSpPr>
              <p:cNvPr id="19571" name="Rectangle 101"/>
              <p:cNvSpPr>
                <a:spLocks noChangeArrowheads="1"/>
              </p:cNvSpPr>
              <p:nvPr/>
            </p:nvSpPr>
            <p:spPr bwMode="auto">
              <a:xfrm>
                <a:off x="1644" y="1874"/>
                <a:ext cx="380" cy="442"/>
              </a:xfrm>
              <a:prstGeom prst="rect">
                <a:avLst/>
              </a:prstGeom>
              <a:noFill/>
              <a:ln w="9525">
                <a:noFill/>
                <a:miter lim="800000"/>
                <a:headEnd/>
                <a:tailEnd/>
              </a:ln>
            </p:spPr>
            <p:txBody>
              <a:bodyPr/>
              <a:lstStyle/>
              <a:p>
                <a:pPr algn="ctr"/>
                <a:r>
                  <a:rPr lang="en-GB" sz="1200" b="1">
                    <a:cs typeface="Arial" pitchFamily="34" charset="0"/>
                  </a:rPr>
                  <a:t>28/11/2002</a:t>
                </a:r>
                <a:endParaRPr lang="fr-FR" sz="1700" b="1">
                  <a:cs typeface="Times New Roman" pitchFamily="18" charset="0"/>
                </a:endParaRPr>
              </a:p>
              <a:p>
                <a:pPr algn="ctr" eaLnBrk="0" hangingPunct="0"/>
                <a:endParaRPr lang="fr-FR" sz="3600" b="1"/>
              </a:p>
            </p:txBody>
          </p:sp>
          <p:sp>
            <p:nvSpPr>
              <p:cNvPr id="19572" name="Rectangle 102"/>
              <p:cNvSpPr>
                <a:spLocks noChangeArrowheads="1"/>
              </p:cNvSpPr>
              <p:nvPr/>
            </p:nvSpPr>
            <p:spPr bwMode="auto">
              <a:xfrm>
                <a:off x="1632" y="1874"/>
                <a:ext cx="404" cy="442"/>
              </a:xfrm>
              <a:prstGeom prst="rect">
                <a:avLst/>
              </a:prstGeom>
              <a:noFill/>
              <a:ln w="7">
                <a:solidFill>
                  <a:srgbClr val="A0A0A0"/>
                </a:solidFill>
                <a:miter lim="800000"/>
                <a:headEnd/>
                <a:tailEnd/>
              </a:ln>
            </p:spPr>
            <p:txBody>
              <a:bodyPr/>
              <a:lstStyle/>
              <a:p>
                <a:endParaRPr lang="fr-FR"/>
              </a:p>
            </p:txBody>
          </p:sp>
        </p:grpSp>
        <p:grpSp>
          <p:nvGrpSpPr>
            <p:cNvPr id="19520" name="Group 103"/>
            <p:cNvGrpSpPr>
              <a:grpSpLocks/>
            </p:cNvGrpSpPr>
            <p:nvPr/>
          </p:nvGrpSpPr>
          <p:grpSpPr bwMode="auto">
            <a:xfrm>
              <a:off x="4161" y="1994"/>
              <a:ext cx="1503" cy="249"/>
              <a:chOff x="2036" y="1874"/>
              <a:chExt cx="992" cy="442"/>
            </a:xfrm>
          </p:grpSpPr>
          <p:sp>
            <p:nvSpPr>
              <p:cNvPr id="19569" name="Rectangle 104"/>
              <p:cNvSpPr>
                <a:spLocks noChangeArrowheads="1"/>
              </p:cNvSpPr>
              <p:nvPr/>
            </p:nvSpPr>
            <p:spPr bwMode="auto">
              <a:xfrm>
                <a:off x="2048" y="1874"/>
                <a:ext cx="968" cy="442"/>
              </a:xfrm>
              <a:prstGeom prst="rect">
                <a:avLst/>
              </a:prstGeom>
              <a:noFill/>
              <a:ln w="9525">
                <a:noFill/>
                <a:miter lim="800000"/>
                <a:headEnd/>
                <a:tailEnd/>
              </a:ln>
            </p:spPr>
            <p:txBody>
              <a:bodyPr/>
              <a:lstStyle/>
              <a:p>
                <a:pPr algn="ctr"/>
                <a:r>
                  <a:rPr lang="en-GB" sz="1200" b="1">
                    <a:cs typeface="Arial" pitchFamily="34" charset="0"/>
                  </a:rPr>
                  <a:t>12.9 </a:t>
                </a:r>
                <a:r>
                  <a:rPr lang="en-GB" sz="1200" b="1">
                    <a:cs typeface="Times New Roman" pitchFamily="18" charset="0"/>
                    <a:sym typeface="Symbol" pitchFamily="18" charset="2"/>
                  </a:rPr>
                  <a:t></a:t>
                </a:r>
                <a:r>
                  <a:rPr lang="en-GB" sz="1200" b="1">
                    <a:cs typeface="Arial" pitchFamily="34" charset="0"/>
                  </a:rPr>
                  <a:t> 1.0</a:t>
                </a:r>
                <a:endParaRPr lang="fr-FR" sz="1700" b="1">
                  <a:cs typeface="Times New Roman" pitchFamily="18" charset="0"/>
                  <a:sym typeface="Symbol" pitchFamily="18" charset="2"/>
                </a:endParaRPr>
              </a:p>
              <a:p>
                <a:pPr algn="ctr" eaLnBrk="0" hangingPunct="0"/>
                <a:endParaRPr lang="fr-FR" sz="1200" b="1">
                  <a:cs typeface="Times New Roman" pitchFamily="18" charset="0"/>
                  <a:sym typeface="Symbol" pitchFamily="18" charset="2"/>
                </a:endParaRPr>
              </a:p>
            </p:txBody>
          </p:sp>
          <p:sp>
            <p:nvSpPr>
              <p:cNvPr id="19570" name="Rectangle 105"/>
              <p:cNvSpPr>
                <a:spLocks noChangeArrowheads="1"/>
              </p:cNvSpPr>
              <p:nvPr/>
            </p:nvSpPr>
            <p:spPr bwMode="auto">
              <a:xfrm>
                <a:off x="2036" y="1874"/>
                <a:ext cx="992" cy="442"/>
              </a:xfrm>
              <a:prstGeom prst="rect">
                <a:avLst/>
              </a:prstGeom>
              <a:noFill/>
              <a:ln w="7">
                <a:solidFill>
                  <a:srgbClr val="A0A0A0"/>
                </a:solidFill>
                <a:miter lim="800000"/>
                <a:headEnd/>
                <a:tailEnd/>
              </a:ln>
            </p:spPr>
            <p:txBody>
              <a:bodyPr/>
              <a:lstStyle/>
              <a:p>
                <a:endParaRPr lang="fr-FR"/>
              </a:p>
            </p:txBody>
          </p:sp>
        </p:grpSp>
        <p:grpSp>
          <p:nvGrpSpPr>
            <p:cNvPr id="19629" name="Group 106"/>
            <p:cNvGrpSpPr>
              <a:grpSpLocks/>
            </p:cNvGrpSpPr>
            <p:nvPr/>
          </p:nvGrpSpPr>
          <p:grpSpPr bwMode="auto">
            <a:xfrm>
              <a:off x="102" y="2243"/>
              <a:ext cx="614" cy="249"/>
              <a:chOff x="0" y="2316"/>
              <a:chExt cx="308" cy="442"/>
            </a:xfrm>
          </p:grpSpPr>
          <p:sp>
            <p:nvSpPr>
              <p:cNvPr id="19567" name="Rectangle 107"/>
              <p:cNvSpPr>
                <a:spLocks noChangeArrowheads="1"/>
              </p:cNvSpPr>
              <p:nvPr/>
            </p:nvSpPr>
            <p:spPr bwMode="auto">
              <a:xfrm>
                <a:off x="12" y="2316"/>
                <a:ext cx="284" cy="442"/>
              </a:xfrm>
              <a:prstGeom prst="rect">
                <a:avLst/>
              </a:prstGeom>
              <a:noFill/>
              <a:ln w="9525">
                <a:noFill/>
                <a:miter lim="800000"/>
                <a:headEnd/>
                <a:tailEnd/>
              </a:ln>
            </p:spPr>
            <p:txBody>
              <a:bodyPr/>
              <a:lstStyle/>
              <a:p>
                <a:pPr algn="ctr"/>
                <a:r>
                  <a:rPr lang="en-GB" sz="1200" b="1">
                    <a:cs typeface="Arial" pitchFamily="34" charset="0"/>
                  </a:rPr>
                  <a:t>G3C</a:t>
                </a:r>
                <a:endParaRPr lang="fr-FR" sz="1700" b="1">
                  <a:cs typeface="Times New Roman" pitchFamily="18" charset="0"/>
                </a:endParaRPr>
              </a:p>
              <a:p>
                <a:pPr algn="ctr" eaLnBrk="0" hangingPunct="0"/>
                <a:endParaRPr lang="fr-FR" sz="3600" b="1"/>
              </a:p>
            </p:txBody>
          </p:sp>
          <p:sp>
            <p:nvSpPr>
              <p:cNvPr id="19568" name="Rectangle 108"/>
              <p:cNvSpPr>
                <a:spLocks noChangeArrowheads="1"/>
              </p:cNvSpPr>
              <p:nvPr/>
            </p:nvSpPr>
            <p:spPr bwMode="auto">
              <a:xfrm>
                <a:off x="0" y="2316"/>
                <a:ext cx="308" cy="442"/>
              </a:xfrm>
              <a:prstGeom prst="rect">
                <a:avLst/>
              </a:prstGeom>
              <a:noFill/>
              <a:ln w="7">
                <a:solidFill>
                  <a:srgbClr val="A0A0A0"/>
                </a:solidFill>
                <a:miter lim="800000"/>
                <a:headEnd/>
                <a:tailEnd/>
              </a:ln>
            </p:spPr>
            <p:txBody>
              <a:bodyPr/>
              <a:lstStyle/>
              <a:p>
                <a:endParaRPr lang="fr-FR"/>
              </a:p>
            </p:txBody>
          </p:sp>
        </p:grpSp>
        <p:grpSp>
          <p:nvGrpSpPr>
            <p:cNvPr id="19630" name="Group 109"/>
            <p:cNvGrpSpPr>
              <a:grpSpLocks/>
            </p:cNvGrpSpPr>
            <p:nvPr/>
          </p:nvGrpSpPr>
          <p:grpSpPr bwMode="auto">
            <a:xfrm>
              <a:off x="716" y="2243"/>
              <a:ext cx="1013" cy="249"/>
              <a:chOff x="308" y="2316"/>
              <a:chExt cx="508" cy="442"/>
            </a:xfrm>
          </p:grpSpPr>
          <p:sp>
            <p:nvSpPr>
              <p:cNvPr id="19565" name="Rectangle 110"/>
              <p:cNvSpPr>
                <a:spLocks noChangeArrowheads="1"/>
              </p:cNvSpPr>
              <p:nvPr/>
            </p:nvSpPr>
            <p:spPr bwMode="auto">
              <a:xfrm>
                <a:off x="320" y="2316"/>
                <a:ext cx="484" cy="442"/>
              </a:xfrm>
              <a:prstGeom prst="rect">
                <a:avLst/>
              </a:prstGeom>
              <a:noFill/>
              <a:ln w="9525">
                <a:noFill/>
                <a:miter lim="800000"/>
                <a:headEnd/>
                <a:tailEnd/>
              </a:ln>
            </p:spPr>
            <p:txBody>
              <a:bodyPr/>
              <a:lstStyle/>
              <a:p>
                <a:pPr algn="ctr"/>
                <a:r>
                  <a:rPr lang="en-GB" sz="1200" b="1">
                    <a:cs typeface="Arial" pitchFamily="34" charset="0"/>
                  </a:rPr>
                  <a:t>49 to 61 </a:t>
                </a:r>
                <a:endParaRPr lang="fr-FR" sz="1700" b="1">
                  <a:cs typeface="Times New Roman" pitchFamily="18" charset="0"/>
                </a:endParaRPr>
              </a:p>
              <a:p>
                <a:pPr algn="ctr" eaLnBrk="0" hangingPunct="0"/>
                <a:endParaRPr lang="fr-FR" sz="3600" b="1"/>
              </a:p>
            </p:txBody>
          </p:sp>
          <p:sp>
            <p:nvSpPr>
              <p:cNvPr id="19566" name="Rectangle 111"/>
              <p:cNvSpPr>
                <a:spLocks noChangeArrowheads="1"/>
              </p:cNvSpPr>
              <p:nvPr/>
            </p:nvSpPr>
            <p:spPr bwMode="auto">
              <a:xfrm>
                <a:off x="308" y="2316"/>
                <a:ext cx="508" cy="442"/>
              </a:xfrm>
              <a:prstGeom prst="rect">
                <a:avLst/>
              </a:prstGeom>
              <a:noFill/>
              <a:ln w="7">
                <a:solidFill>
                  <a:srgbClr val="A0A0A0"/>
                </a:solidFill>
                <a:miter lim="800000"/>
                <a:headEnd/>
                <a:tailEnd/>
              </a:ln>
            </p:spPr>
            <p:txBody>
              <a:bodyPr/>
              <a:lstStyle/>
              <a:p>
                <a:endParaRPr lang="fr-FR"/>
              </a:p>
            </p:txBody>
          </p:sp>
        </p:grpSp>
        <p:grpSp>
          <p:nvGrpSpPr>
            <p:cNvPr id="19631" name="Group 112"/>
            <p:cNvGrpSpPr>
              <a:grpSpLocks/>
            </p:cNvGrpSpPr>
            <p:nvPr/>
          </p:nvGrpSpPr>
          <p:grpSpPr bwMode="auto">
            <a:xfrm>
              <a:off x="1729" y="2243"/>
              <a:ext cx="813" cy="249"/>
              <a:chOff x="816" y="2316"/>
              <a:chExt cx="408" cy="442"/>
            </a:xfrm>
          </p:grpSpPr>
          <p:sp>
            <p:nvSpPr>
              <p:cNvPr id="19563" name="Rectangle 113"/>
              <p:cNvSpPr>
                <a:spLocks noChangeArrowheads="1"/>
              </p:cNvSpPr>
              <p:nvPr/>
            </p:nvSpPr>
            <p:spPr bwMode="auto">
              <a:xfrm>
                <a:off x="828" y="2316"/>
                <a:ext cx="384" cy="442"/>
              </a:xfrm>
              <a:prstGeom prst="rect">
                <a:avLst/>
              </a:prstGeom>
              <a:noFill/>
              <a:ln w="9525">
                <a:noFill/>
                <a:miter lim="800000"/>
                <a:headEnd/>
                <a:tailEnd/>
              </a:ln>
            </p:spPr>
            <p:txBody>
              <a:bodyPr/>
              <a:lstStyle/>
              <a:p>
                <a:pPr algn="ctr"/>
                <a:r>
                  <a:rPr lang="en-GB" sz="1200" b="1">
                    <a:cs typeface="Arial" pitchFamily="34" charset="0"/>
                  </a:rPr>
                  <a:t>2001</a:t>
                </a:r>
                <a:endParaRPr lang="fr-FR" sz="1700" b="1">
                  <a:cs typeface="Times New Roman" pitchFamily="18" charset="0"/>
                </a:endParaRPr>
              </a:p>
              <a:p>
                <a:pPr algn="ctr" eaLnBrk="0" hangingPunct="0"/>
                <a:endParaRPr lang="fr-FR" sz="3600" b="1"/>
              </a:p>
            </p:txBody>
          </p:sp>
          <p:sp>
            <p:nvSpPr>
              <p:cNvPr id="19564" name="Rectangle 114"/>
              <p:cNvSpPr>
                <a:spLocks noChangeArrowheads="1"/>
              </p:cNvSpPr>
              <p:nvPr/>
            </p:nvSpPr>
            <p:spPr bwMode="auto">
              <a:xfrm>
                <a:off x="816" y="2316"/>
                <a:ext cx="408" cy="442"/>
              </a:xfrm>
              <a:prstGeom prst="rect">
                <a:avLst/>
              </a:prstGeom>
              <a:noFill/>
              <a:ln w="7">
                <a:solidFill>
                  <a:srgbClr val="A0A0A0"/>
                </a:solidFill>
                <a:miter lim="800000"/>
                <a:headEnd/>
                <a:tailEnd/>
              </a:ln>
            </p:spPr>
            <p:txBody>
              <a:bodyPr/>
              <a:lstStyle/>
              <a:p>
                <a:endParaRPr lang="fr-FR"/>
              </a:p>
            </p:txBody>
          </p:sp>
        </p:grpSp>
        <p:grpSp>
          <p:nvGrpSpPr>
            <p:cNvPr id="19632" name="Group 115"/>
            <p:cNvGrpSpPr>
              <a:grpSpLocks/>
            </p:cNvGrpSpPr>
            <p:nvPr/>
          </p:nvGrpSpPr>
          <p:grpSpPr bwMode="auto">
            <a:xfrm>
              <a:off x="2542" y="2243"/>
              <a:ext cx="813" cy="249"/>
              <a:chOff x="1224" y="2316"/>
              <a:chExt cx="408" cy="442"/>
            </a:xfrm>
          </p:grpSpPr>
          <p:sp>
            <p:nvSpPr>
              <p:cNvPr id="19561" name="Rectangle 116"/>
              <p:cNvSpPr>
                <a:spLocks noChangeArrowheads="1"/>
              </p:cNvSpPr>
              <p:nvPr/>
            </p:nvSpPr>
            <p:spPr bwMode="auto">
              <a:xfrm>
                <a:off x="1236" y="2316"/>
                <a:ext cx="384" cy="442"/>
              </a:xfrm>
              <a:prstGeom prst="rect">
                <a:avLst/>
              </a:prstGeom>
              <a:noFill/>
              <a:ln w="9525">
                <a:noFill/>
                <a:miter lim="800000"/>
                <a:headEnd/>
                <a:tailEnd/>
              </a:ln>
            </p:spPr>
            <p:txBody>
              <a:bodyPr/>
              <a:lstStyle/>
              <a:p>
                <a:pPr algn="ctr"/>
                <a:r>
                  <a:rPr lang="en-GB" sz="1200" b="1">
                    <a:cs typeface="Arial" pitchFamily="34" charset="0"/>
                  </a:rPr>
                  <a:t>12/01/2001</a:t>
                </a:r>
                <a:endParaRPr lang="fr-FR" sz="1700" b="1">
                  <a:cs typeface="Times New Roman" pitchFamily="18" charset="0"/>
                </a:endParaRPr>
              </a:p>
              <a:p>
                <a:pPr algn="ctr" eaLnBrk="0" hangingPunct="0"/>
                <a:endParaRPr lang="fr-FR" sz="3600" b="1"/>
              </a:p>
            </p:txBody>
          </p:sp>
          <p:sp>
            <p:nvSpPr>
              <p:cNvPr id="19562" name="Rectangle 117"/>
              <p:cNvSpPr>
                <a:spLocks noChangeArrowheads="1"/>
              </p:cNvSpPr>
              <p:nvPr/>
            </p:nvSpPr>
            <p:spPr bwMode="auto">
              <a:xfrm>
                <a:off x="1224" y="2316"/>
                <a:ext cx="408" cy="442"/>
              </a:xfrm>
              <a:prstGeom prst="rect">
                <a:avLst/>
              </a:prstGeom>
              <a:noFill/>
              <a:ln w="7">
                <a:solidFill>
                  <a:srgbClr val="A0A0A0"/>
                </a:solidFill>
                <a:miter lim="800000"/>
                <a:headEnd/>
                <a:tailEnd/>
              </a:ln>
            </p:spPr>
            <p:txBody>
              <a:bodyPr/>
              <a:lstStyle/>
              <a:p>
                <a:endParaRPr lang="fr-FR"/>
              </a:p>
            </p:txBody>
          </p:sp>
        </p:grpSp>
        <p:grpSp>
          <p:nvGrpSpPr>
            <p:cNvPr id="19633" name="Group 118"/>
            <p:cNvGrpSpPr>
              <a:grpSpLocks/>
            </p:cNvGrpSpPr>
            <p:nvPr/>
          </p:nvGrpSpPr>
          <p:grpSpPr bwMode="auto">
            <a:xfrm>
              <a:off x="3355" y="2243"/>
              <a:ext cx="806" cy="249"/>
              <a:chOff x="1632" y="2316"/>
              <a:chExt cx="404" cy="442"/>
            </a:xfrm>
          </p:grpSpPr>
          <p:sp>
            <p:nvSpPr>
              <p:cNvPr id="19559" name="Rectangle 119"/>
              <p:cNvSpPr>
                <a:spLocks noChangeArrowheads="1"/>
              </p:cNvSpPr>
              <p:nvPr/>
            </p:nvSpPr>
            <p:spPr bwMode="auto">
              <a:xfrm>
                <a:off x="1644" y="2316"/>
                <a:ext cx="380" cy="442"/>
              </a:xfrm>
              <a:prstGeom prst="rect">
                <a:avLst/>
              </a:prstGeom>
              <a:noFill/>
              <a:ln w="9525">
                <a:noFill/>
                <a:miter lim="800000"/>
                <a:headEnd/>
                <a:tailEnd/>
              </a:ln>
            </p:spPr>
            <p:txBody>
              <a:bodyPr/>
              <a:lstStyle/>
              <a:p>
                <a:pPr algn="ctr"/>
                <a:r>
                  <a:rPr lang="en-GB" sz="1200" b="1">
                    <a:cs typeface="Arial" pitchFamily="34" charset="0"/>
                  </a:rPr>
                  <a:t>11/01/2002</a:t>
                </a:r>
                <a:endParaRPr lang="fr-FR" sz="1700" b="1">
                  <a:cs typeface="Times New Roman" pitchFamily="18" charset="0"/>
                </a:endParaRPr>
              </a:p>
              <a:p>
                <a:pPr algn="ctr" eaLnBrk="0" hangingPunct="0"/>
                <a:endParaRPr lang="fr-FR" sz="3600" b="1"/>
              </a:p>
            </p:txBody>
          </p:sp>
          <p:sp>
            <p:nvSpPr>
              <p:cNvPr id="19560" name="Rectangle 120"/>
              <p:cNvSpPr>
                <a:spLocks noChangeArrowheads="1"/>
              </p:cNvSpPr>
              <p:nvPr/>
            </p:nvSpPr>
            <p:spPr bwMode="auto">
              <a:xfrm>
                <a:off x="1632" y="2316"/>
                <a:ext cx="404" cy="442"/>
              </a:xfrm>
              <a:prstGeom prst="rect">
                <a:avLst/>
              </a:prstGeom>
              <a:noFill/>
              <a:ln w="7">
                <a:solidFill>
                  <a:srgbClr val="A0A0A0"/>
                </a:solidFill>
                <a:miter lim="800000"/>
                <a:headEnd/>
                <a:tailEnd/>
              </a:ln>
            </p:spPr>
            <p:txBody>
              <a:bodyPr/>
              <a:lstStyle/>
              <a:p>
                <a:endParaRPr lang="fr-FR"/>
              </a:p>
            </p:txBody>
          </p:sp>
        </p:grpSp>
        <p:grpSp>
          <p:nvGrpSpPr>
            <p:cNvPr id="19634" name="Group 121"/>
            <p:cNvGrpSpPr>
              <a:grpSpLocks/>
            </p:cNvGrpSpPr>
            <p:nvPr/>
          </p:nvGrpSpPr>
          <p:grpSpPr bwMode="auto">
            <a:xfrm>
              <a:off x="4161" y="2243"/>
              <a:ext cx="1503" cy="249"/>
              <a:chOff x="2036" y="2316"/>
              <a:chExt cx="992" cy="442"/>
            </a:xfrm>
          </p:grpSpPr>
          <p:sp>
            <p:nvSpPr>
              <p:cNvPr id="19557" name="Rectangle 122"/>
              <p:cNvSpPr>
                <a:spLocks noChangeArrowheads="1"/>
              </p:cNvSpPr>
              <p:nvPr/>
            </p:nvSpPr>
            <p:spPr bwMode="auto">
              <a:xfrm>
                <a:off x="2048" y="2316"/>
                <a:ext cx="968" cy="442"/>
              </a:xfrm>
              <a:prstGeom prst="rect">
                <a:avLst/>
              </a:prstGeom>
              <a:noFill/>
              <a:ln w="9525">
                <a:noFill/>
                <a:miter lim="800000"/>
                <a:headEnd/>
                <a:tailEnd/>
              </a:ln>
            </p:spPr>
            <p:txBody>
              <a:bodyPr/>
              <a:lstStyle/>
              <a:p>
                <a:pPr algn="ctr"/>
                <a:r>
                  <a:rPr lang="en-GB" sz="1200" b="1">
                    <a:cs typeface="Arial" pitchFamily="34" charset="0"/>
                  </a:rPr>
                  <a:t>9.6 </a:t>
                </a:r>
                <a:r>
                  <a:rPr lang="en-GB" sz="1200" b="1">
                    <a:cs typeface="Times New Roman" pitchFamily="18" charset="0"/>
                    <a:sym typeface="Symbol" pitchFamily="18" charset="2"/>
                  </a:rPr>
                  <a:t></a:t>
                </a:r>
                <a:r>
                  <a:rPr lang="en-GB" sz="1200" b="1">
                    <a:cs typeface="Arial" pitchFamily="34" charset="0"/>
                  </a:rPr>
                  <a:t> 1.9</a:t>
                </a:r>
                <a:endParaRPr lang="fr-FR" sz="1700" b="1">
                  <a:cs typeface="Times New Roman" pitchFamily="18" charset="0"/>
                  <a:sym typeface="Symbol" pitchFamily="18" charset="2"/>
                </a:endParaRPr>
              </a:p>
              <a:p>
                <a:pPr algn="ctr" eaLnBrk="0" hangingPunct="0"/>
                <a:endParaRPr lang="fr-FR" sz="1200" b="1">
                  <a:cs typeface="Times New Roman" pitchFamily="18" charset="0"/>
                  <a:sym typeface="Symbol" pitchFamily="18" charset="2"/>
                </a:endParaRPr>
              </a:p>
            </p:txBody>
          </p:sp>
          <p:sp>
            <p:nvSpPr>
              <p:cNvPr id="19558" name="Rectangle 123"/>
              <p:cNvSpPr>
                <a:spLocks noChangeArrowheads="1"/>
              </p:cNvSpPr>
              <p:nvPr/>
            </p:nvSpPr>
            <p:spPr bwMode="auto">
              <a:xfrm>
                <a:off x="2036" y="2316"/>
                <a:ext cx="992" cy="442"/>
              </a:xfrm>
              <a:prstGeom prst="rect">
                <a:avLst/>
              </a:prstGeom>
              <a:noFill/>
              <a:ln w="7">
                <a:solidFill>
                  <a:srgbClr val="A0A0A0"/>
                </a:solidFill>
                <a:miter lim="800000"/>
                <a:headEnd/>
                <a:tailEnd/>
              </a:ln>
            </p:spPr>
            <p:txBody>
              <a:bodyPr/>
              <a:lstStyle/>
              <a:p>
                <a:endParaRPr lang="fr-FR"/>
              </a:p>
            </p:txBody>
          </p:sp>
        </p:grpSp>
        <p:grpSp>
          <p:nvGrpSpPr>
            <p:cNvPr id="19635" name="Group 124"/>
            <p:cNvGrpSpPr>
              <a:grpSpLocks/>
            </p:cNvGrpSpPr>
            <p:nvPr/>
          </p:nvGrpSpPr>
          <p:grpSpPr bwMode="auto">
            <a:xfrm>
              <a:off x="102" y="2492"/>
              <a:ext cx="614" cy="249"/>
              <a:chOff x="0" y="2758"/>
              <a:chExt cx="308" cy="442"/>
            </a:xfrm>
          </p:grpSpPr>
          <p:sp>
            <p:nvSpPr>
              <p:cNvPr id="19555" name="Rectangle 125"/>
              <p:cNvSpPr>
                <a:spLocks noChangeArrowheads="1"/>
              </p:cNvSpPr>
              <p:nvPr/>
            </p:nvSpPr>
            <p:spPr bwMode="auto">
              <a:xfrm>
                <a:off x="12" y="2758"/>
                <a:ext cx="284" cy="442"/>
              </a:xfrm>
              <a:prstGeom prst="rect">
                <a:avLst/>
              </a:prstGeom>
              <a:noFill/>
              <a:ln w="9525">
                <a:noFill/>
                <a:miter lim="800000"/>
                <a:headEnd/>
                <a:tailEnd/>
              </a:ln>
            </p:spPr>
            <p:txBody>
              <a:bodyPr/>
              <a:lstStyle/>
              <a:p>
                <a:pPr algn="ctr"/>
                <a:r>
                  <a:rPr lang="en-GB" sz="1200" b="1">
                    <a:cs typeface="Arial" pitchFamily="34" charset="0"/>
                  </a:rPr>
                  <a:t>G3C</a:t>
                </a:r>
                <a:endParaRPr lang="fr-FR" sz="1700" b="1">
                  <a:cs typeface="Times New Roman" pitchFamily="18" charset="0"/>
                </a:endParaRPr>
              </a:p>
              <a:p>
                <a:pPr algn="ctr" eaLnBrk="0" hangingPunct="0"/>
                <a:endParaRPr lang="fr-FR" sz="3600" b="1"/>
              </a:p>
            </p:txBody>
          </p:sp>
          <p:sp>
            <p:nvSpPr>
              <p:cNvPr id="19556" name="Rectangle 126"/>
              <p:cNvSpPr>
                <a:spLocks noChangeArrowheads="1"/>
              </p:cNvSpPr>
              <p:nvPr/>
            </p:nvSpPr>
            <p:spPr bwMode="auto">
              <a:xfrm>
                <a:off x="0" y="2758"/>
                <a:ext cx="308" cy="442"/>
              </a:xfrm>
              <a:prstGeom prst="rect">
                <a:avLst/>
              </a:prstGeom>
              <a:noFill/>
              <a:ln w="7">
                <a:solidFill>
                  <a:srgbClr val="A0A0A0"/>
                </a:solidFill>
                <a:miter lim="800000"/>
                <a:headEnd/>
                <a:tailEnd/>
              </a:ln>
            </p:spPr>
            <p:txBody>
              <a:bodyPr/>
              <a:lstStyle/>
              <a:p>
                <a:endParaRPr lang="fr-FR"/>
              </a:p>
            </p:txBody>
          </p:sp>
        </p:grpSp>
        <p:grpSp>
          <p:nvGrpSpPr>
            <p:cNvPr id="19636" name="Group 127"/>
            <p:cNvGrpSpPr>
              <a:grpSpLocks/>
            </p:cNvGrpSpPr>
            <p:nvPr/>
          </p:nvGrpSpPr>
          <p:grpSpPr bwMode="auto">
            <a:xfrm>
              <a:off x="716" y="2492"/>
              <a:ext cx="1013" cy="249"/>
              <a:chOff x="308" y="2758"/>
              <a:chExt cx="508" cy="442"/>
            </a:xfrm>
          </p:grpSpPr>
          <p:sp>
            <p:nvSpPr>
              <p:cNvPr id="19553" name="Rectangle 128"/>
              <p:cNvSpPr>
                <a:spLocks noChangeArrowheads="1"/>
              </p:cNvSpPr>
              <p:nvPr/>
            </p:nvSpPr>
            <p:spPr bwMode="auto">
              <a:xfrm>
                <a:off x="320" y="2758"/>
                <a:ext cx="484" cy="442"/>
              </a:xfrm>
              <a:prstGeom prst="rect">
                <a:avLst/>
              </a:prstGeom>
              <a:noFill/>
              <a:ln w="9525">
                <a:noFill/>
                <a:miter lim="800000"/>
                <a:headEnd/>
                <a:tailEnd/>
              </a:ln>
            </p:spPr>
            <p:txBody>
              <a:bodyPr/>
              <a:lstStyle/>
              <a:p>
                <a:pPr algn="ctr"/>
                <a:r>
                  <a:rPr lang="en-GB" sz="1200" b="1">
                    <a:cs typeface="Arial" pitchFamily="34" charset="0"/>
                  </a:rPr>
                  <a:t>61 to 74 </a:t>
                </a:r>
                <a:endParaRPr lang="fr-FR" sz="1700" b="1">
                  <a:cs typeface="Times New Roman" pitchFamily="18" charset="0"/>
                </a:endParaRPr>
              </a:p>
              <a:p>
                <a:pPr algn="ctr" eaLnBrk="0" hangingPunct="0"/>
                <a:endParaRPr lang="fr-FR" sz="3600" b="1"/>
              </a:p>
            </p:txBody>
          </p:sp>
          <p:sp>
            <p:nvSpPr>
              <p:cNvPr id="19554" name="Rectangle 129"/>
              <p:cNvSpPr>
                <a:spLocks noChangeArrowheads="1"/>
              </p:cNvSpPr>
              <p:nvPr/>
            </p:nvSpPr>
            <p:spPr bwMode="auto">
              <a:xfrm>
                <a:off x="308" y="2758"/>
                <a:ext cx="508" cy="442"/>
              </a:xfrm>
              <a:prstGeom prst="rect">
                <a:avLst/>
              </a:prstGeom>
              <a:noFill/>
              <a:ln w="7">
                <a:solidFill>
                  <a:srgbClr val="A0A0A0"/>
                </a:solidFill>
                <a:miter lim="800000"/>
                <a:headEnd/>
                <a:tailEnd/>
              </a:ln>
            </p:spPr>
            <p:txBody>
              <a:bodyPr/>
              <a:lstStyle/>
              <a:p>
                <a:endParaRPr lang="fr-FR"/>
              </a:p>
            </p:txBody>
          </p:sp>
        </p:grpSp>
        <p:grpSp>
          <p:nvGrpSpPr>
            <p:cNvPr id="19637" name="Group 130"/>
            <p:cNvGrpSpPr>
              <a:grpSpLocks/>
            </p:cNvGrpSpPr>
            <p:nvPr/>
          </p:nvGrpSpPr>
          <p:grpSpPr bwMode="auto">
            <a:xfrm>
              <a:off x="1729" y="2492"/>
              <a:ext cx="813" cy="249"/>
              <a:chOff x="816" y="2758"/>
              <a:chExt cx="408" cy="442"/>
            </a:xfrm>
          </p:grpSpPr>
          <p:sp>
            <p:nvSpPr>
              <p:cNvPr id="19551" name="Rectangle 131"/>
              <p:cNvSpPr>
                <a:spLocks noChangeArrowheads="1"/>
              </p:cNvSpPr>
              <p:nvPr/>
            </p:nvSpPr>
            <p:spPr bwMode="auto">
              <a:xfrm>
                <a:off x="828" y="2758"/>
                <a:ext cx="384" cy="442"/>
              </a:xfrm>
              <a:prstGeom prst="rect">
                <a:avLst/>
              </a:prstGeom>
              <a:noFill/>
              <a:ln w="9525">
                <a:noFill/>
                <a:miter lim="800000"/>
                <a:headEnd/>
                <a:tailEnd/>
              </a:ln>
            </p:spPr>
            <p:txBody>
              <a:bodyPr/>
              <a:lstStyle/>
              <a:p>
                <a:pPr algn="ctr"/>
                <a:r>
                  <a:rPr lang="en-GB" sz="1200" b="1">
                    <a:cs typeface="Arial" pitchFamily="34" charset="0"/>
                  </a:rPr>
                  <a:t>2002</a:t>
                </a:r>
                <a:endParaRPr lang="fr-FR" sz="1700" b="1">
                  <a:cs typeface="Times New Roman" pitchFamily="18" charset="0"/>
                </a:endParaRPr>
              </a:p>
              <a:p>
                <a:pPr algn="ctr" eaLnBrk="0" hangingPunct="0"/>
                <a:endParaRPr lang="fr-FR" sz="3600" b="1"/>
              </a:p>
            </p:txBody>
          </p:sp>
          <p:sp>
            <p:nvSpPr>
              <p:cNvPr id="19552" name="Rectangle 132"/>
              <p:cNvSpPr>
                <a:spLocks noChangeArrowheads="1"/>
              </p:cNvSpPr>
              <p:nvPr/>
            </p:nvSpPr>
            <p:spPr bwMode="auto">
              <a:xfrm>
                <a:off x="816" y="2758"/>
                <a:ext cx="408" cy="442"/>
              </a:xfrm>
              <a:prstGeom prst="rect">
                <a:avLst/>
              </a:prstGeom>
              <a:noFill/>
              <a:ln w="7">
                <a:solidFill>
                  <a:srgbClr val="A0A0A0"/>
                </a:solidFill>
                <a:miter lim="800000"/>
                <a:headEnd/>
                <a:tailEnd/>
              </a:ln>
            </p:spPr>
            <p:txBody>
              <a:bodyPr/>
              <a:lstStyle/>
              <a:p>
                <a:endParaRPr lang="fr-FR"/>
              </a:p>
            </p:txBody>
          </p:sp>
        </p:grpSp>
        <p:grpSp>
          <p:nvGrpSpPr>
            <p:cNvPr id="19638" name="Group 133"/>
            <p:cNvGrpSpPr>
              <a:grpSpLocks/>
            </p:cNvGrpSpPr>
            <p:nvPr/>
          </p:nvGrpSpPr>
          <p:grpSpPr bwMode="auto">
            <a:xfrm>
              <a:off x="2542" y="2492"/>
              <a:ext cx="813" cy="249"/>
              <a:chOff x="1224" y="2758"/>
              <a:chExt cx="408" cy="442"/>
            </a:xfrm>
          </p:grpSpPr>
          <p:sp>
            <p:nvSpPr>
              <p:cNvPr id="19549" name="Rectangle 134"/>
              <p:cNvSpPr>
                <a:spLocks noChangeArrowheads="1"/>
              </p:cNvSpPr>
              <p:nvPr/>
            </p:nvSpPr>
            <p:spPr bwMode="auto">
              <a:xfrm>
                <a:off x="1236" y="2758"/>
                <a:ext cx="384" cy="442"/>
              </a:xfrm>
              <a:prstGeom prst="rect">
                <a:avLst/>
              </a:prstGeom>
              <a:noFill/>
              <a:ln w="9525">
                <a:noFill/>
                <a:miter lim="800000"/>
                <a:headEnd/>
                <a:tailEnd/>
              </a:ln>
            </p:spPr>
            <p:txBody>
              <a:bodyPr/>
              <a:lstStyle/>
              <a:p>
                <a:pPr algn="ctr"/>
                <a:r>
                  <a:rPr lang="en-GB" sz="1200" b="1">
                    <a:cs typeface="Arial" pitchFamily="34" charset="0"/>
                  </a:rPr>
                  <a:t>11/01/2002</a:t>
                </a:r>
                <a:endParaRPr lang="fr-FR" sz="1700" b="1">
                  <a:cs typeface="Times New Roman" pitchFamily="18" charset="0"/>
                </a:endParaRPr>
              </a:p>
              <a:p>
                <a:pPr algn="ctr" eaLnBrk="0" hangingPunct="0"/>
                <a:endParaRPr lang="fr-FR" sz="3600" b="1"/>
              </a:p>
            </p:txBody>
          </p:sp>
          <p:sp>
            <p:nvSpPr>
              <p:cNvPr id="19550" name="Rectangle 135"/>
              <p:cNvSpPr>
                <a:spLocks noChangeArrowheads="1"/>
              </p:cNvSpPr>
              <p:nvPr/>
            </p:nvSpPr>
            <p:spPr bwMode="auto">
              <a:xfrm>
                <a:off x="1224" y="2758"/>
                <a:ext cx="408" cy="442"/>
              </a:xfrm>
              <a:prstGeom prst="rect">
                <a:avLst/>
              </a:prstGeom>
              <a:noFill/>
              <a:ln w="7">
                <a:solidFill>
                  <a:srgbClr val="A0A0A0"/>
                </a:solidFill>
                <a:miter lim="800000"/>
                <a:headEnd/>
                <a:tailEnd/>
              </a:ln>
            </p:spPr>
            <p:txBody>
              <a:bodyPr/>
              <a:lstStyle/>
              <a:p>
                <a:endParaRPr lang="fr-FR"/>
              </a:p>
            </p:txBody>
          </p:sp>
        </p:grpSp>
        <p:grpSp>
          <p:nvGrpSpPr>
            <p:cNvPr id="19639" name="Group 136"/>
            <p:cNvGrpSpPr>
              <a:grpSpLocks/>
            </p:cNvGrpSpPr>
            <p:nvPr/>
          </p:nvGrpSpPr>
          <p:grpSpPr bwMode="auto">
            <a:xfrm>
              <a:off x="3355" y="2492"/>
              <a:ext cx="806" cy="249"/>
              <a:chOff x="1632" y="2758"/>
              <a:chExt cx="404" cy="442"/>
            </a:xfrm>
          </p:grpSpPr>
          <p:sp>
            <p:nvSpPr>
              <p:cNvPr id="19547" name="Rectangle 137"/>
              <p:cNvSpPr>
                <a:spLocks noChangeArrowheads="1"/>
              </p:cNvSpPr>
              <p:nvPr/>
            </p:nvSpPr>
            <p:spPr bwMode="auto">
              <a:xfrm>
                <a:off x="1644" y="2758"/>
                <a:ext cx="380" cy="442"/>
              </a:xfrm>
              <a:prstGeom prst="rect">
                <a:avLst/>
              </a:prstGeom>
              <a:noFill/>
              <a:ln w="9525">
                <a:noFill/>
                <a:miter lim="800000"/>
                <a:headEnd/>
                <a:tailEnd/>
              </a:ln>
            </p:spPr>
            <p:txBody>
              <a:bodyPr/>
              <a:lstStyle/>
              <a:p>
                <a:pPr algn="ctr"/>
                <a:r>
                  <a:rPr lang="en-GB" sz="1200" b="1">
                    <a:cs typeface="Arial" pitchFamily="34" charset="0"/>
                  </a:rPr>
                  <a:t>31/01/2003</a:t>
                </a:r>
                <a:endParaRPr lang="fr-FR" sz="1700" b="1">
                  <a:cs typeface="Times New Roman" pitchFamily="18" charset="0"/>
                </a:endParaRPr>
              </a:p>
              <a:p>
                <a:pPr algn="ctr" eaLnBrk="0" hangingPunct="0"/>
                <a:endParaRPr lang="fr-FR" sz="3600" b="1"/>
              </a:p>
            </p:txBody>
          </p:sp>
          <p:sp>
            <p:nvSpPr>
              <p:cNvPr id="19548" name="Rectangle 138"/>
              <p:cNvSpPr>
                <a:spLocks noChangeArrowheads="1"/>
              </p:cNvSpPr>
              <p:nvPr/>
            </p:nvSpPr>
            <p:spPr bwMode="auto">
              <a:xfrm>
                <a:off x="1632" y="2758"/>
                <a:ext cx="404" cy="442"/>
              </a:xfrm>
              <a:prstGeom prst="rect">
                <a:avLst/>
              </a:prstGeom>
              <a:noFill/>
              <a:ln w="7">
                <a:solidFill>
                  <a:srgbClr val="A0A0A0"/>
                </a:solidFill>
                <a:miter lim="800000"/>
                <a:headEnd/>
                <a:tailEnd/>
              </a:ln>
            </p:spPr>
            <p:txBody>
              <a:bodyPr/>
              <a:lstStyle/>
              <a:p>
                <a:endParaRPr lang="fr-FR"/>
              </a:p>
            </p:txBody>
          </p:sp>
        </p:grpSp>
        <p:grpSp>
          <p:nvGrpSpPr>
            <p:cNvPr id="19640" name="Group 139"/>
            <p:cNvGrpSpPr>
              <a:grpSpLocks/>
            </p:cNvGrpSpPr>
            <p:nvPr/>
          </p:nvGrpSpPr>
          <p:grpSpPr bwMode="auto">
            <a:xfrm>
              <a:off x="4161" y="2492"/>
              <a:ext cx="1503" cy="249"/>
              <a:chOff x="2036" y="2758"/>
              <a:chExt cx="992" cy="442"/>
            </a:xfrm>
          </p:grpSpPr>
          <p:sp>
            <p:nvSpPr>
              <p:cNvPr id="19545" name="Rectangle 140"/>
              <p:cNvSpPr>
                <a:spLocks noChangeArrowheads="1"/>
              </p:cNvSpPr>
              <p:nvPr/>
            </p:nvSpPr>
            <p:spPr bwMode="auto">
              <a:xfrm>
                <a:off x="2048" y="2758"/>
                <a:ext cx="968" cy="442"/>
              </a:xfrm>
              <a:prstGeom prst="rect">
                <a:avLst/>
              </a:prstGeom>
              <a:noFill/>
              <a:ln w="9525">
                <a:noFill/>
                <a:miter lim="800000"/>
                <a:headEnd/>
                <a:tailEnd/>
              </a:ln>
            </p:spPr>
            <p:txBody>
              <a:bodyPr/>
              <a:lstStyle/>
              <a:p>
                <a:pPr algn="ctr"/>
                <a:r>
                  <a:rPr lang="en-GB" sz="1200" b="1">
                    <a:cs typeface="Arial" pitchFamily="34" charset="0"/>
                  </a:rPr>
                  <a:t>15.3 </a:t>
                </a:r>
                <a:r>
                  <a:rPr lang="en-GB" sz="1200" b="1">
                    <a:cs typeface="Times New Roman" pitchFamily="18" charset="0"/>
                    <a:sym typeface="Symbol" pitchFamily="18" charset="2"/>
                  </a:rPr>
                  <a:t></a:t>
                </a:r>
                <a:r>
                  <a:rPr lang="en-GB" sz="1200" b="1">
                    <a:cs typeface="Arial" pitchFamily="34" charset="0"/>
                  </a:rPr>
                  <a:t> 2.4</a:t>
                </a:r>
                <a:endParaRPr lang="fr-FR" sz="1700" b="1">
                  <a:cs typeface="Times New Roman" pitchFamily="18" charset="0"/>
                  <a:sym typeface="Symbol" pitchFamily="18" charset="2"/>
                </a:endParaRPr>
              </a:p>
              <a:p>
                <a:pPr algn="ctr" eaLnBrk="0" hangingPunct="0"/>
                <a:endParaRPr lang="fr-FR" sz="1200" b="1">
                  <a:cs typeface="Times New Roman" pitchFamily="18" charset="0"/>
                  <a:sym typeface="Symbol" pitchFamily="18" charset="2"/>
                </a:endParaRPr>
              </a:p>
            </p:txBody>
          </p:sp>
          <p:sp>
            <p:nvSpPr>
              <p:cNvPr id="19546" name="Rectangle 141"/>
              <p:cNvSpPr>
                <a:spLocks noChangeArrowheads="1"/>
              </p:cNvSpPr>
              <p:nvPr/>
            </p:nvSpPr>
            <p:spPr bwMode="auto">
              <a:xfrm>
                <a:off x="2036" y="2758"/>
                <a:ext cx="992" cy="442"/>
              </a:xfrm>
              <a:prstGeom prst="rect">
                <a:avLst/>
              </a:prstGeom>
              <a:noFill/>
              <a:ln w="7">
                <a:solidFill>
                  <a:srgbClr val="A0A0A0"/>
                </a:solidFill>
                <a:miter lim="800000"/>
                <a:headEnd/>
                <a:tailEnd/>
              </a:ln>
            </p:spPr>
            <p:txBody>
              <a:bodyPr/>
              <a:lstStyle/>
              <a:p>
                <a:endParaRPr lang="fr-FR"/>
              </a:p>
            </p:txBody>
          </p:sp>
        </p:grpSp>
        <p:grpSp>
          <p:nvGrpSpPr>
            <p:cNvPr id="19641" name="Group 142"/>
            <p:cNvGrpSpPr>
              <a:grpSpLocks/>
            </p:cNvGrpSpPr>
            <p:nvPr/>
          </p:nvGrpSpPr>
          <p:grpSpPr bwMode="auto">
            <a:xfrm>
              <a:off x="102" y="2741"/>
              <a:ext cx="614" cy="249"/>
              <a:chOff x="0" y="3200"/>
              <a:chExt cx="308" cy="442"/>
            </a:xfrm>
          </p:grpSpPr>
          <p:sp>
            <p:nvSpPr>
              <p:cNvPr id="19543" name="Rectangle 143"/>
              <p:cNvSpPr>
                <a:spLocks noChangeArrowheads="1"/>
              </p:cNvSpPr>
              <p:nvPr/>
            </p:nvSpPr>
            <p:spPr bwMode="auto">
              <a:xfrm>
                <a:off x="12" y="3200"/>
                <a:ext cx="284" cy="442"/>
              </a:xfrm>
              <a:prstGeom prst="rect">
                <a:avLst/>
              </a:prstGeom>
              <a:noFill/>
              <a:ln w="9525">
                <a:noFill/>
                <a:miter lim="800000"/>
                <a:headEnd/>
                <a:tailEnd/>
              </a:ln>
            </p:spPr>
            <p:txBody>
              <a:bodyPr/>
              <a:lstStyle/>
              <a:p>
                <a:pPr algn="ctr"/>
                <a:r>
                  <a:rPr lang="en-GB" sz="1200" b="1">
                    <a:cs typeface="Arial" pitchFamily="34" charset="0"/>
                  </a:rPr>
                  <a:t>G3D</a:t>
                </a:r>
                <a:endParaRPr lang="fr-FR" sz="1700" b="1">
                  <a:cs typeface="Times New Roman" pitchFamily="18" charset="0"/>
                </a:endParaRPr>
              </a:p>
              <a:p>
                <a:pPr algn="ctr" eaLnBrk="0" hangingPunct="0"/>
                <a:endParaRPr lang="fr-FR" sz="3600" b="1"/>
              </a:p>
            </p:txBody>
          </p:sp>
          <p:sp>
            <p:nvSpPr>
              <p:cNvPr id="19544" name="Rectangle 144"/>
              <p:cNvSpPr>
                <a:spLocks noChangeArrowheads="1"/>
              </p:cNvSpPr>
              <p:nvPr/>
            </p:nvSpPr>
            <p:spPr bwMode="auto">
              <a:xfrm>
                <a:off x="0" y="3200"/>
                <a:ext cx="308" cy="442"/>
              </a:xfrm>
              <a:prstGeom prst="rect">
                <a:avLst/>
              </a:prstGeom>
              <a:noFill/>
              <a:ln w="7">
                <a:solidFill>
                  <a:srgbClr val="A0A0A0"/>
                </a:solidFill>
                <a:miter lim="800000"/>
                <a:headEnd/>
                <a:tailEnd/>
              </a:ln>
            </p:spPr>
            <p:txBody>
              <a:bodyPr/>
              <a:lstStyle/>
              <a:p>
                <a:endParaRPr lang="fr-FR"/>
              </a:p>
            </p:txBody>
          </p:sp>
        </p:grpSp>
        <p:grpSp>
          <p:nvGrpSpPr>
            <p:cNvPr id="19642" name="Group 145"/>
            <p:cNvGrpSpPr>
              <a:grpSpLocks/>
            </p:cNvGrpSpPr>
            <p:nvPr/>
          </p:nvGrpSpPr>
          <p:grpSpPr bwMode="auto">
            <a:xfrm>
              <a:off x="716" y="2741"/>
              <a:ext cx="1013" cy="249"/>
              <a:chOff x="308" y="3200"/>
              <a:chExt cx="508" cy="442"/>
            </a:xfrm>
          </p:grpSpPr>
          <p:sp>
            <p:nvSpPr>
              <p:cNvPr id="19541" name="Rectangle 146"/>
              <p:cNvSpPr>
                <a:spLocks noChangeArrowheads="1"/>
              </p:cNvSpPr>
              <p:nvPr/>
            </p:nvSpPr>
            <p:spPr bwMode="auto">
              <a:xfrm>
                <a:off x="320" y="3200"/>
                <a:ext cx="484" cy="442"/>
              </a:xfrm>
              <a:prstGeom prst="rect">
                <a:avLst/>
              </a:prstGeom>
              <a:noFill/>
              <a:ln w="9525">
                <a:noFill/>
                <a:miter lim="800000"/>
                <a:headEnd/>
                <a:tailEnd/>
              </a:ln>
            </p:spPr>
            <p:txBody>
              <a:bodyPr/>
              <a:lstStyle/>
              <a:p>
                <a:pPr algn="ctr"/>
                <a:r>
                  <a:rPr lang="en-GB" sz="1200" b="1">
                    <a:cs typeface="Arial" pitchFamily="34" charset="0"/>
                  </a:rPr>
                  <a:t>74 to 86 </a:t>
                </a:r>
                <a:endParaRPr lang="fr-FR" sz="1700" b="1">
                  <a:cs typeface="Times New Roman" pitchFamily="18" charset="0"/>
                </a:endParaRPr>
              </a:p>
              <a:p>
                <a:pPr algn="ctr" eaLnBrk="0" hangingPunct="0"/>
                <a:endParaRPr lang="fr-FR" sz="3600" b="1"/>
              </a:p>
            </p:txBody>
          </p:sp>
          <p:sp>
            <p:nvSpPr>
              <p:cNvPr id="19542" name="Rectangle 147"/>
              <p:cNvSpPr>
                <a:spLocks noChangeArrowheads="1"/>
              </p:cNvSpPr>
              <p:nvPr/>
            </p:nvSpPr>
            <p:spPr bwMode="auto">
              <a:xfrm>
                <a:off x="308" y="3200"/>
                <a:ext cx="508" cy="442"/>
              </a:xfrm>
              <a:prstGeom prst="rect">
                <a:avLst/>
              </a:prstGeom>
              <a:noFill/>
              <a:ln w="7">
                <a:solidFill>
                  <a:srgbClr val="A0A0A0"/>
                </a:solidFill>
                <a:miter lim="800000"/>
                <a:headEnd/>
                <a:tailEnd/>
              </a:ln>
            </p:spPr>
            <p:txBody>
              <a:bodyPr/>
              <a:lstStyle/>
              <a:p>
                <a:endParaRPr lang="fr-FR"/>
              </a:p>
            </p:txBody>
          </p:sp>
        </p:grpSp>
        <p:grpSp>
          <p:nvGrpSpPr>
            <p:cNvPr id="19643" name="Group 148"/>
            <p:cNvGrpSpPr>
              <a:grpSpLocks/>
            </p:cNvGrpSpPr>
            <p:nvPr/>
          </p:nvGrpSpPr>
          <p:grpSpPr bwMode="auto">
            <a:xfrm>
              <a:off x="1729" y="2741"/>
              <a:ext cx="813" cy="249"/>
              <a:chOff x="816" y="3200"/>
              <a:chExt cx="408" cy="442"/>
            </a:xfrm>
          </p:grpSpPr>
          <p:sp>
            <p:nvSpPr>
              <p:cNvPr id="19539" name="Rectangle 149"/>
              <p:cNvSpPr>
                <a:spLocks noChangeArrowheads="1"/>
              </p:cNvSpPr>
              <p:nvPr/>
            </p:nvSpPr>
            <p:spPr bwMode="auto">
              <a:xfrm>
                <a:off x="828" y="3200"/>
                <a:ext cx="384" cy="442"/>
              </a:xfrm>
              <a:prstGeom prst="rect">
                <a:avLst/>
              </a:prstGeom>
              <a:noFill/>
              <a:ln w="9525">
                <a:noFill/>
                <a:miter lim="800000"/>
                <a:headEnd/>
                <a:tailEnd/>
              </a:ln>
            </p:spPr>
            <p:txBody>
              <a:bodyPr/>
              <a:lstStyle/>
              <a:p>
                <a:pPr algn="ctr"/>
                <a:r>
                  <a:rPr lang="en-GB" sz="1200" b="1">
                    <a:cs typeface="Arial" pitchFamily="34" charset="0"/>
                  </a:rPr>
                  <a:t>2001</a:t>
                </a:r>
                <a:endParaRPr lang="fr-FR" sz="1700" b="1">
                  <a:cs typeface="Times New Roman" pitchFamily="18" charset="0"/>
                </a:endParaRPr>
              </a:p>
              <a:p>
                <a:pPr algn="ctr" eaLnBrk="0" hangingPunct="0"/>
                <a:endParaRPr lang="fr-FR" sz="3600" b="1"/>
              </a:p>
            </p:txBody>
          </p:sp>
          <p:sp>
            <p:nvSpPr>
              <p:cNvPr id="19540" name="Rectangle 150"/>
              <p:cNvSpPr>
                <a:spLocks noChangeArrowheads="1"/>
              </p:cNvSpPr>
              <p:nvPr/>
            </p:nvSpPr>
            <p:spPr bwMode="auto">
              <a:xfrm>
                <a:off x="816" y="3200"/>
                <a:ext cx="408" cy="442"/>
              </a:xfrm>
              <a:prstGeom prst="rect">
                <a:avLst/>
              </a:prstGeom>
              <a:noFill/>
              <a:ln w="7">
                <a:solidFill>
                  <a:srgbClr val="A0A0A0"/>
                </a:solidFill>
                <a:miter lim="800000"/>
                <a:headEnd/>
                <a:tailEnd/>
              </a:ln>
            </p:spPr>
            <p:txBody>
              <a:bodyPr/>
              <a:lstStyle/>
              <a:p>
                <a:endParaRPr lang="fr-FR"/>
              </a:p>
            </p:txBody>
          </p:sp>
        </p:grpSp>
        <p:grpSp>
          <p:nvGrpSpPr>
            <p:cNvPr id="19644" name="Group 151"/>
            <p:cNvGrpSpPr>
              <a:grpSpLocks/>
            </p:cNvGrpSpPr>
            <p:nvPr/>
          </p:nvGrpSpPr>
          <p:grpSpPr bwMode="auto">
            <a:xfrm>
              <a:off x="2542" y="2741"/>
              <a:ext cx="813" cy="249"/>
              <a:chOff x="1224" y="3200"/>
              <a:chExt cx="408" cy="442"/>
            </a:xfrm>
          </p:grpSpPr>
          <p:sp>
            <p:nvSpPr>
              <p:cNvPr id="19537" name="Rectangle 152"/>
              <p:cNvSpPr>
                <a:spLocks noChangeArrowheads="1"/>
              </p:cNvSpPr>
              <p:nvPr/>
            </p:nvSpPr>
            <p:spPr bwMode="auto">
              <a:xfrm>
                <a:off x="1236" y="3200"/>
                <a:ext cx="384" cy="442"/>
              </a:xfrm>
              <a:prstGeom prst="rect">
                <a:avLst/>
              </a:prstGeom>
              <a:noFill/>
              <a:ln w="9525">
                <a:noFill/>
                <a:miter lim="800000"/>
                <a:headEnd/>
                <a:tailEnd/>
              </a:ln>
            </p:spPr>
            <p:txBody>
              <a:bodyPr/>
              <a:lstStyle/>
              <a:p>
                <a:pPr algn="ctr"/>
                <a:r>
                  <a:rPr lang="en-GB" sz="1200" b="1">
                    <a:cs typeface="Arial" pitchFamily="34" charset="0"/>
                  </a:rPr>
                  <a:t>13/01/2001</a:t>
                </a:r>
                <a:endParaRPr lang="fr-FR" sz="1700" b="1">
                  <a:cs typeface="Times New Roman" pitchFamily="18" charset="0"/>
                </a:endParaRPr>
              </a:p>
              <a:p>
                <a:pPr algn="ctr" eaLnBrk="0" hangingPunct="0"/>
                <a:endParaRPr lang="fr-FR" sz="3600" b="1"/>
              </a:p>
            </p:txBody>
          </p:sp>
          <p:sp>
            <p:nvSpPr>
              <p:cNvPr id="19538" name="Rectangle 153"/>
              <p:cNvSpPr>
                <a:spLocks noChangeArrowheads="1"/>
              </p:cNvSpPr>
              <p:nvPr/>
            </p:nvSpPr>
            <p:spPr bwMode="auto">
              <a:xfrm>
                <a:off x="1224" y="3200"/>
                <a:ext cx="408" cy="442"/>
              </a:xfrm>
              <a:prstGeom prst="rect">
                <a:avLst/>
              </a:prstGeom>
              <a:noFill/>
              <a:ln w="7">
                <a:solidFill>
                  <a:srgbClr val="A0A0A0"/>
                </a:solidFill>
                <a:miter lim="800000"/>
                <a:headEnd/>
                <a:tailEnd/>
              </a:ln>
            </p:spPr>
            <p:txBody>
              <a:bodyPr/>
              <a:lstStyle/>
              <a:p>
                <a:endParaRPr lang="fr-FR"/>
              </a:p>
            </p:txBody>
          </p:sp>
        </p:grpSp>
        <p:grpSp>
          <p:nvGrpSpPr>
            <p:cNvPr id="19645" name="Group 154"/>
            <p:cNvGrpSpPr>
              <a:grpSpLocks/>
            </p:cNvGrpSpPr>
            <p:nvPr/>
          </p:nvGrpSpPr>
          <p:grpSpPr bwMode="auto">
            <a:xfrm>
              <a:off x="3355" y="2741"/>
              <a:ext cx="806" cy="249"/>
              <a:chOff x="1632" y="3200"/>
              <a:chExt cx="404" cy="442"/>
            </a:xfrm>
          </p:grpSpPr>
          <p:sp>
            <p:nvSpPr>
              <p:cNvPr id="19535" name="Rectangle 155"/>
              <p:cNvSpPr>
                <a:spLocks noChangeArrowheads="1"/>
              </p:cNvSpPr>
              <p:nvPr/>
            </p:nvSpPr>
            <p:spPr bwMode="auto">
              <a:xfrm>
                <a:off x="1644" y="3200"/>
                <a:ext cx="380" cy="442"/>
              </a:xfrm>
              <a:prstGeom prst="rect">
                <a:avLst/>
              </a:prstGeom>
              <a:noFill/>
              <a:ln w="9525">
                <a:noFill/>
                <a:miter lim="800000"/>
                <a:headEnd/>
                <a:tailEnd/>
              </a:ln>
            </p:spPr>
            <p:txBody>
              <a:bodyPr/>
              <a:lstStyle/>
              <a:p>
                <a:pPr algn="ctr"/>
                <a:r>
                  <a:rPr lang="en-GB" sz="1200" b="1">
                    <a:cs typeface="Arial" pitchFamily="34" charset="0"/>
                  </a:rPr>
                  <a:t>11/01/2002</a:t>
                </a:r>
                <a:endParaRPr lang="fr-FR" sz="1700" b="1">
                  <a:cs typeface="Times New Roman" pitchFamily="18" charset="0"/>
                </a:endParaRPr>
              </a:p>
              <a:p>
                <a:pPr algn="ctr" eaLnBrk="0" hangingPunct="0"/>
                <a:endParaRPr lang="fr-FR" sz="3600" b="1"/>
              </a:p>
            </p:txBody>
          </p:sp>
          <p:sp>
            <p:nvSpPr>
              <p:cNvPr id="19536" name="Rectangle 156"/>
              <p:cNvSpPr>
                <a:spLocks noChangeArrowheads="1"/>
              </p:cNvSpPr>
              <p:nvPr/>
            </p:nvSpPr>
            <p:spPr bwMode="auto">
              <a:xfrm>
                <a:off x="1632" y="3200"/>
                <a:ext cx="404" cy="442"/>
              </a:xfrm>
              <a:prstGeom prst="rect">
                <a:avLst/>
              </a:prstGeom>
              <a:noFill/>
              <a:ln w="7">
                <a:solidFill>
                  <a:srgbClr val="A0A0A0"/>
                </a:solidFill>
                <a:miter lim="800000"/>
                <a:headEnd/>
                <a:tailEnd/>
              </a:ln>
            </p:spPr>
            <p:txBody>
              <a:bodyPr/>
              <a:lstStyle/>
              <a:p>
                <a:endParaRPr lang="fr-FR"/>
              </a:p>
            </p:txBody>
          </p:sp>
        </p:grpSp>
        <p:grpSp>
          <p:nvGrpSpPr>
            <p:cNvPr id="19646" name="Group 157"/>
            <p:cNvGrpSpPr>
              <a:grpSpLocks/>
            </p:cNvGrpSpPr>
            <p:nvPr/>
          </p:nvGrpSpPr>
          <p:grpSpPr bwMode="auto">
            <a:xfrm>
              <a:off x="4161" y="2741"/>
              <a:ext cx="1503" cy="249"/>
              <a:chOff x="2036" y="3200"/>
              <a:chExt cx="992" cy="442"/>
            </a:xfrm>
          </p:grpSpPr>
          <p:sp>
            <p:nvSpPr>
              <p:cNvPr id="19533" name="Rectangle 158"/>
              <p:cNvSpPr>
                <a:spLocks noChangeArrowheads="1"/>
              </p:cNvSpPr>
              <p:nvPr/>
            </p:nvSpPr>
            <p:spPr bwMode="auto">
              <a:xfrm>
                <a:off x="2048" y="3200"/>
                <a:ext cx="968" cy="442"/>
              </a:xfrm>
              <a:prstGeom prst="rect">
                <a:avLst/>
              </a:prstGeom>
              <a:noFill/>
              <a:ln w="9525">
                <a:noFill/>
                <a:miter lim="800000"/>
                <a:headEnd/>
                <a:tailEnd/>
              </a:ln>
            </p:spPr>
            <p:txBody>
              <a:bodyPr/>
              <a:lstStyle/>
              <a:p>
                <a:pPr algn="ctr"/>
                <a:r>
                  <a:rPr lang="en-GB" sz="1200" b="1">
                    <a:cs typeface="Arial" pitchFamily="34" charset="0"/>
                  </a:rPr>
                  <a:t>14.7 </a:t>
                </a:r>
                <a:r>
                  <a:rPr lang="en-GB" sz="1200" b="1">
                    <a:cs typeface="Times New Roman" pitchFamily="18" charset="0"/>
                    <a:sym typeface="Symbol" pitchFamily="18" charset="2"/>
                  </a:rPr>
                  <a:t></a:t>
                </a:r>
                <a:r>
                  <a:rPr lang="en-GB" sz="1200" b="1">
                    <a:cs typeface="Arial" pitchFamily="34" charset="0"/>
                  </a:rPr>
                  <a:t> 2.9</a:t>
                </a:r>
                <a:endParaRPr lang="fr-FR" sz="1700" b="1">
                  <a:cs typeface="Times New Roman" pitchFamily="18" charset="0"/>
                  <a:sym typeface="Symbol" pitchFamily="18" charset="2"/>
                </a:endParaRPr>
              </a:p>
              <a:p>
                <a:pPr algn="ctr" eaLnBrk="0" hangingPunct="0"/>
                <a:endParaRPr lang="fr-FR" sz="1200" b="1">
                  <a:cs typeface="Times New Roman" pitchFamily="18" charset="0"/>
                  <a:sym typeface="Symbol" pitchFamily="18" charset="2"/>
                </a:endParaRPr>
              </a:p>
            </p:txBody>
          </p:sp>
          <p:sp>
            <p:nvSpPr>
              <p:cNvPr id="19534" name="Rectangle 159"/>
              <p:cNvSpPr>
                <a:spLocks noChangeArrowheads="1"/>
              </p:cNvSpPr>
              <p:nvPr/>
            </p:nvSpPr>
            <p:spPr bwMode="auto">
              <a:xfrm>
                <a:off x="2036" y="3200"/>
                <a:ext cx="992" cy="442"/>
              </a:xfrm>
              <a:prstGeom prst="rect">
                <a:avLst/>
              </a:prstGeom>
              <a:noFill/>
              <a:ln w="7">
                <a:solidFill>
                  <a:srgbClr val="A0A0A0"/>
                </a:solidFill>
                <a:miter lim="800000"/>
                <a:headEnd/>
                <a:tailEnd/>
              </a:ln>
            </p:spPr>
            <p:txBody>
              <a:bodyPr/>
              <a:lstStyle/>
              <a:p>
                <a:endParaRPr lang="fr-FR"/>
              </a:p>
            </p:txBody>
          </p:sp>
        </p:grpSp>
        <p:grpSp>
          <p:nvGrpSpPr>
            <p:cNvPr id="19647" name="Group 160"/>
            <p:cNvGrpSpPr>
              <a:grpSpLocks/>
            </p:cNvGrpSpPr>
            <p:nvPr/>
          </p:nvGrpSpPr>
          <p:grpSpPr bwMode="auto">
            <a:xfrm>
              <a:off x="102" y="2990"/>
              <a:ext cx="614" cy="249"/>
              <a:chOff x="0" y="3642"/>
              <a:chExt cx="308" cy="442"/>
            </a:xfrm>
          </p:grpSpPr>
          <p:sp>
            <p:nvSpPr>
              <p:cNvPr id="19531" name="Rectangle 161"/>
              <p:cNvSpPr>
                <a:spLocks noChangeArrowheads="1"/>
              </p:cNvSpPr>
              <p:nvPr/>
            </p:nvSpPr>
            <p:spPr bwMode="auto">
              <a:xfrm>
                <a:off x="12" y="3642"/>
                <a:ext cx="284" cy="442"/>
              </a:xfrm>
              <a:prstGeom prst="rect">
                <a:avLst/>
              </a:prstGeom>
              <a:noFill/>
              <a:ln w="9525">
                <a:noFill/>
                <a:miter lim="800000"/>
                <a:headEnd/>
                <a:tailEnd/>
              </a:ln>
            </p:spPr>
            <p:txBody>
              <a:bodyPr/>
              <a:lstStyle/>
              <a:p>
                <a:pPr algn="ctr"/>
                <a:r>
                  <a:rPr lang="en-GB" sz="1200" b="1">
                    <a:cs typeface="Arial" pitchFamily="34" charset="0"/>
                  </a:rPr>
                  <a:t>G3D</a:t>
                </a:r>
                <a:endParaRPr lang="fr-FR" sz="1700" b="1">
                  <a:cs typeface="Times New Roman" pitchFamily="18" charset="0"/>
                </a:endParaRPr>
              </a:p>
              <a:p>
                <a:pPr algn="ctr" eaLnBrk="0" hangingPunct="0"/>
                <a:endParaRPr lang="fr-FR" sz="3600" b="1"/>
              </a:p>
            </p:txBody>
          </p:sp>
          <p:sp>
            <p:nvSpPr>
              <p:cNvPr id="19532" name="Rectangle 162"/>
              <p:cNvSpPr>
                <a:spLocks noChangeArrowheads="1"/>
              </p:cNvSpPr>
              <p:nvPr/>
            </p:nvSpPr>
            <p:spPr bwMode="auto">
              <a:xfrm>
                <a:off x="0" y="3642"/>
                <a:ext cx="308" cy="442"/>
              </a:xfrm>
              <a:prstGeom prst="rect">
                <a:avLst/>
              </a:prstGeom>
              <a:noFill/>
              <a:ln w="7">
                <a:solidFill>
                  <a:srgbClr val="A0A0A0"/>
                </a:solidFill>
                <a:miter lim="800000"/>
                <a:headEnd/>
                <a:tailEnd/>
              </a:ln>
            </p:spPr>
            <p:txBody>
              <a:bodyPr/>
              <a:lstStyle/>
              <a:p>
                <a:endParaRPr lang="fr-FR"/>
              </a:p>
            </p:txBody>
          </p:sp>
        </p:grpSp>
        <p:grpSp>
          <p:nvGrpSpPr>
            <p:cNvPr id="19456" name="Group 163"/>
            <p:cNvGrpSpPr>
              <a:grpSpLocks/>
            </p:cNvGrpSpPr>
            <p:nvPr/>
          </p:nvGrpSpPr>
          <p:grpSpPr bwMode="auto">
            <a:xfrm>
              <a:off x="716" y="2990"/>
              <a:ext cx="1013" cy="249"/>
              <a:chOff x="308" y="3642"/>
              <a:chExt cx="508" cy="442"/>
            </a:xfrm>
          </p:grpSpPr>
          <p:sp>
            <p:nvSpPr>
              <p:cNvPr id="19529" name="Rectangle 164"/>
              <p:cNvSpPr>
                <a:spLocks noChangeArrowheads="1"/>
              </p:cNvSpPr>
              <p:nvPr/>
            </p:nvSpPr>
            <p:spPr bwMode="auto">
              <a:xfrm>
                <a:off x="320" y="3642"/>
                <a:ext cx="484" cy="442"/>
              </a:xfrm>
              <a:prstGeom prst="rect">
                <a:avLst/>
              </a:prstGeom>
              <a:noFill/>
              <a:ln w="9525">
                <a:noFill/>
                <a:miter lim="800000"/>
                <a:headEnd/>
                <a:tailEnd/>
              </a:ln>
            </p:spPr>
            <p:txBody>
              <a:bodyPr/>
              <a:lstStyle/>
              <a:p>
                <a:pPr algn="ctr"/>
                <a:r>
                  <a:rPr lang="en-GB" sz="1200" b="1">
                    <a:cs typeface="Arial" pitchFamily="34" charset="0"/>
                  </a:rPr>
                  <a:t>86 to 99 </a:t>
                </a:r>
                <a:endParaRPr lang="fr-FR" sz="1700" b="1">
                  <a:cs typeface="Times New Roman" pitchFamily="18" charset="0"/>
                </a:endParaRPr>
              </a:p>
              <a:p>
                <a:pPr algn="ctr" eaLnBrk="0" hangingPunct="0"/>
                <a:endParaRPr lang="fr-FR" sz="3600" b="1"/>
              </a:p>
            </p:txBody>
          </p:sp>
          <p:sp>
            <p:nvSpPr>
              <p:cNvPr id="19530" name="Rectangle 165"/>
              <p:cNvSpPr>
                <a:spLocks noChangeArrowheads="1"/>
              </p:cNvSpPr>
              <p:nvPr/>
            </p:nvSpPr>
            <p:spPr bwMode="auto">
              <a:xfrm>
                <a:off x="308" y="3642"/>
                <a:ext cx="508" cy="442"/>
              </a:xfrm>
              <a:prstGeom prst="rect">
                <a:avLst/>
              </a:prstGeom>
              <a:noFill/>
              <a:ln w="7">
                <a:solidFill>
                  <a:srgbClr val="A0A0A0"/>
                </a:solidFill>
                <a:miter lim="800000"/>
                <a:headEnd/>
                <a:tailEnd/>
              </a:ln>
            </p:spPr>
            <p:txBody>
              <a:bodyPr/>
              <a:lstStyle/>
              <a:p>
                <a:endParaRPr lang="fr-FR"/>
              </a:p>
            </p:txBody>
          </p:sp>
        </p:grpSp>
        <p:grpSp>
          <p:nvGrpSpPr>
            <p:cNvPr id="19457" name="Group 166"/>
            <p:cNvGrpSpPr>
              <a:grpSpLocks/>
            </p:cNvGrpSpPr>
            <p:nvPr/>
          </p:nvGrpSpPr>
          <p:grpSpPr bwMode="auto">
            <a:xfrm>
              <a:off x="1729" y="2990"/>
              <a:ext cx="813" cy="249"/>
              <a:chOff x="816" y="3642"/>
              <a:chExt cx="408" cy="442"/>
            </a:xfrm>
          </p:grpSpPr>
          <p:sp>
            <p:nvSpPr>
              <p:cNvPr id="19527" name="Rectangle 167"/>
              <p:cNvSpPr>
                <a:spLocks noChangeArrowheads="1"/>
              </p:cNvSpPr>
              <p:nvPr/>
            </p:nvSpPr>
            <p:spPr bwMode="auto">
              <a:xfrm>
                <a:off x="828" y="3642"/>
                <a:ext cx="384" cy="442"/>
              </a:xfrm>
              <a:prstGeom prst="rect">
                <a:avLst/>
              </a:prstGeom>
              <a:noFill/>
              <a:ln w="9525">
                <a:noFill/>
                <a:miter lim="800000"/>
                <a:headEnd/>
                <a:tailEnd/>
              </a:ln>
            </p:spPr>
            <p:txBody>
              <a:bodyPr/>
              <a:lstStyle/>
              <a:p>
                <a:pPr algn="ctr"/>
                <a:r>
                  <a:rPr lang="en-GB" sz="1200" b="1">
                    <a:cs typeface="Arial" pitchFamily="34" charset="0"/>
                  </a:rPr>
                  <a:t>2002</a:t>
                </a:r>
                <a:endParaRPr lang="fr-FR" sz="1700" b="1">
                  <a:cs typeface="Times New Roman" pitchFamily="18" charset="0"/>
                </a:endParaRPr>
              </a:p>
              <a:p>
                <a:pPr algn="ctr" eaLnBrk="0" hangingPunct="0"/>
                <a:endParaRPr lang="fr-FR" sz="3600" b="1"/>
              </a:p>
            </p:txBody>
          </p:sp>
          <p:sp>
            <p:nvSpPr>
              <p:cNvPr id="19528" name="Rectangle 168"/>
              <p:cNvSpPr>
                <a:spLocks noChangeArrowheads="1"/>
              </p:cNvSpPr>
              <p:nvPr/>
            </p:nvSpPr>
            <p:spPr bwMode="auto">
              <a:xfrm>
                <a:off x="816" y="3642"/>
                <a:ext cx="408" cy="442"/>
              </a:xfrm>
              <a:prstGeom prst="rect">
                <a:avLst/>
              </a:prstGeom>
              <a:noFill/>
              <a:ln w="7">
                <a:solidFill>
                  <a:srgbClr val="A0A0A0"/>
                </a:solidFill>
                <a:miter lim="800000"/>
                <a:headEnd/>
                <a:tailEnd/>
              </a:ln>
            </p:spPr>
            <p:txBody>
              <a:bodyPr/>
              <a:lstStyle/>
              <a:p>
                <a:endParaRPr lang="fr-FR"/>
              </a:p>
            </p:txBody>
          </p:sp>
        </p:grpSp>
        <p:grpSp>
          <p:nvGrpSpPr>
            <p:cNvPr id="19465" name="Group 169"/>
            <p:cNvGrpSpPr>
              <a:grpSpLocks/>
            </p:cNvGrpSpPr>
            <p:nvPr/>
          </p:nvGrpSpPr>
          <p:grpSpPr bwMode="auto">
            <a:xfrm>
              <a:off x="2542" y="2990"/>
              <a:ext cx="813" cy="249"/>
              <a:chOff x="1224" y="3642"/>
              <a:chExt cx="408" cy="442"/>
            </a:xfrm>
          </p:grpSpPr>
          <p:sp>
            <p:nvSpPr>
              <p:cNvPr id="19525" name="Rectangle 170"/>
              <p:cNvSpPr>
                <a:spLocks noChangeArrowheads="1"/>
              </p:cNvSpPr>
              <p:nvPr/>
            </p:nvSpPr>
            <p:spPr bwMode="auto">
              <a:xfrm>
                <a:off x="1236" y="3642"/>
                <a:ext cx="384" cy="442"/>
              </a:xfrm>
              <a:prstGeom prst="rect">
                <a:avLst/>
              </a:prstGeom>
              <a:noFill/>
              <a:ln w="9525">
                <a:noFill/>
                <a:miter lim="800000"/>
                <a:headEnd/>
                <a:tailEnd/>
              </a:ln>
            </p:spPr>
            <p:txBody>
              <a:bodyPr/>
              <a:lstStyle/>
              <a:p>
                <a:pPr algn="ctr"/>
                <a:r>
                  <a:rPr lang="en-GB" sz="1200" b="1">
                    <a:cs typeface="Arial" pitchFamily="34" charset="0"/>
                  </a:rPr>
                  <a:t>11/01/2002</a:t>
                </a:r>
                <a:endParaRPr lang="fr-FR" sz="1700" b="1">
                  <a:cs typeface="Times New Roman" pitchFamily="18" charset="0"/>
                </a:endParaRPr>
              </a:p>
              <a:p>
                <a:pPr algn="ctr" eaLnBrk="0" hangingPunct="0"/>
                <a:endParaRPr lang="fr-FR" sz="3600" b="1"/>
              </a:p>
            </p:txBody>
          </p:sp>
          <p:sp>
            <p:nvSpPr>
              <p:cNvPr id="19526" name="Rectangle 171"/>
              <p:cNvSpPr>
                <a:spLocks noChangeArrowheads="1"/>
              </p:cNvSpPr>
              <p:nvPr/>
            </p:nvSpPr>
            <p:spPr bwMode="auto">
              <a:xfrm>
                <a:off x="1224" y="3642"/>
                <a:ext cx="408" cy="442"/>
              </a:xfrm>
              <a:prstGeom prst="rect">
                <a:avLst/>
              </a:prstGeom>
              <a:noFill/>
              <a:ln w="7">
                <a:solidFill>
                  <a:srgbClr val="A0A0A0"/>
                </a:solidFill>
                <a:miter lim="800000"/>
                <a:headEnd/>
                <a:tailEnd/>
              </a:ln>
            </p:spPr>
            <p:txBody>
              <a:bodyPr/>
              <a:lstStyle/>
              <a:p>
                <a:endParaRPr lang="fr-FR"/>
              </a:p>
            </p:txBody>
          </p:sp>
        </p:grpSp>
        <p:grpSp>
          <p:nvGrpSpPr>
            <p:cNvPr id="19467" name="Group 172"/>
            <p:cNvGrpSpPr>
              <a:grpSpLocks/>
            </p:cNvGrpSpPr>
            <p:nvPr/>
          </p:nvGrpSpPr>
          <p:grpSpPr bwMode="auto">
            <a:xfrm>
              <a:off x="3355" y="2990"/>
              <a:ext cx="806" cy="249"/>
              <a:chOff x="1632" y="3642"/>
              <a:chExt cx="404" cy="442"/>
            </a:xfrm>
          </p:grpSpPr>
          <p:sp>
            <p:nvSpPr>
              <p:cNvPr id="19523" name="Rectangle 173"/>
              <p:cNvSpPr>
                <a:spLocks noChangeArrowheads="1"/>
              </p:cNvSpPr>
              <p:nvPr/>
            </p:nvSpPr>
            <p:spPr bwMode="auto">
              <a:xfrm>
                <a:off x="1644" y="3642"/>
                <a:ext cx="380" cy="442"/>
              </a:xfrm>
              <a:prstGeom prst="rect">
                <a:avLst/>
              </a:prstGeom>
              <a:noFill/>
              <a:ln w="9525">
                <a:noFill/>
                <a:miter lim="800000"/>
                <a:headEnd/>
                <a:tailEnd/>
              </a:ln>
            </p:spPr>
            <p:txBody>
              <a:bodyPr/>
              <a:lstStyle/>
              <a:p>
                <a:pPr algn="ctr"/>
                <a:r>
                  <a:rPr lang="en-GB" sz="1200" b="1">
                    <a:cs typeface="Arial" pitchFamily="34" charset="0"/>
                  </a:rPr>
                  <a:t>31/01/2003</a:t>
                </a:r>
                <a:endParaRPr lang="fr-FR" sz="1700" b="1">
                  <a:cs typeface="Times New Roman" pitchFamily="18" charset="0"/>
                </a:endParaRPr>
              </a:p>
              <a:p>
                <a:pPr algn="ctr" eaLnBrk="0" hangingPunct="0"/>
                <a:endParaRPr lang="fr-FR" sz="3600" b="1"/>
              </a:p>
            </p:txBody>
          </p:sp>
          <p:sp>
            <p:nvSpPr>
              <p:cNvPr id="19524" name="Rectangle 174"/>
              <p:cNvSpPr>
                <a:spLocks noChangeArrowheads="1"/>
              </p:cNvSpPr>
              <p:nvPr/>
            </p:nvSpPr>
            <p:spPr bwMode="auto">
              <a:xfrm>
                <a:off x="1632" y="3642"/>
                <a:ext cx="404" cy="442"/>
              </a:xfrm>
              <a:prstGeom prst="rect">
                <a:avLst/>
              </a:prstGeom>
              <a:noFill/>
              <a:ln w="7">
                <a:solidFill>
                  <a:srgbClr val="A0A0A0"/>
                </a:solidFill>
                <a:miter lim="800000"/>
                <a:headEnd/>
                <a:tailEnd/>
              </a:ln>
            </p:spPr>
            <p:txBody>
              <a:bodyPr/>
              <a:lstStyle/>
              <a:p>
                <a:endParaRPr lang="fr-FR"/>
              </a:p>
            </p:txBody>
          </p:sp>
        </p:grpSp>
        <p:grpSp>
          <p:nvGrpSpPr>
            <p:cNvPr id="19468" name="Group 175"/>
            <p:cNvGrpSpPr>
              <a:grpSpLocks/>
            </p:cNvGrpSpPr>
            <p:nvPr/>
          </p:nvGrpSpPr>
          <p:grpSpPr bwMode="auto">
            <a:xfrm>
              <a:off x="4161" y="2990"/>
              <a:ext cx="1503" cy="249"/>
              <a:chOff x="2036" y="3642"/>
              <a:chExt cx="992" cy="442"/>
            </a:xfrm>
          </p:grpSpPr>
          <p:sp>
            <p:nvSpPr>
              <p:cNvPr id="19521" name="Rectangle 176"/>
              <p:cNvSpPr>
                <a:spLocks noChangeArrowheads="1"/>
              </p:cNvSpPr>
              <p:nvPr/>
            </p:nvSpPr>
            <p:spPr bwMode="auto">
              <a:xfrm>
                <a:off x="2048" y="3642"/>
                <a:ext cx="968" cy="442"/>
              </a:xfrm>
              <a:prstGeom prst="rect">
                <a:avLst/>
              </a:prstGeom>
              <a:noFill/>
              <a:ln w="9525">
                <a:noFill/>
                <a:miter lim="800000"/>
                <a:headEnd/>
                <a:tailEnd/>
              </a:ln>
            </p:spPr>
            <p:txBody>
              <a:bodyPr/>
              <a:lstStyle/>
              <a:p>
                <a:pPr algn="ctr"/>
                <a:r>
                  <a:rPr lang="en-GB" sz="1200" b="1">
                    <a:cs typeface="Arial" pitchFamily="34" charset="0"/>
                  </a:rPr>
                  <a:t>10.9 </a:t>
                </a:r>
                <a:r>
                  <a:rPr lang="en-GB" sz="1200" b="1">
                    <a:cs typeface="Times New Roman" pitchFamily="18" charset="0"/>
                    <a:sym typeface="Symbol" pitchFamily="18" charset="2"/>
                  </a:rPr>
                  <a:t></a:t>
                </a:r>
                <a:r>
                  <a:rPr lang="en-GB" sz="1200" b="1">
                    <a:cs typeface="Arial" pitchFamily="34" charset="0"/>
                  </a:rPr>
                  <a:t> 2.8</a:t>
                </a:r>
                <a:endParaRPr lang="fr-FR" sz="1700" b="1">
                  <a:cs typeface="Times New Roman" pitchFamily="18" charset="0"/>
                  <a:sym typeface="Symbol" pitchFamily="18" charset="2"/>
                </a:endParaRPr>
              </a:p>
              <a:p>
                <a:pPr algn="ctr" eaLnBrk="0" hangingPunct="0"/>
                <a:endParaRPr lang="fr-FR" sz="1200" b="1">
                  <a:cs typeface="Times New Roman" pitchFamily="18" charset="0"/>
                  <a:sym typeface="Symbol" pitchFamily="18" charset="2"/>
                </a:endParaRPr>
              </a:p>
            </p:txBody>
          </p:sp>
          <p:sp>
            <p:nvSpPr>
              <p:cNvPr id="19522" name="Rectangle 177"/>
              <p:cNvSpPr>
                <a:spLocks noChangeArrowheads="1"/>
              </p:cNvSpPr>
              <p:nvPr/>
            </p:nvSpPr>
            <p:spPr bwMode="auto">
              <a:xfrm>
                <a:off x="2036" y="3642"/>
                <a:ext cx="992" cy="442"/>
              </a:xfrm>
              <a:prstGeom prst="rect">
                <a:avLst/>
              </a:prstGeom>
              <a:noFill/>
              <a:ln w="7">
                <a:solidFill>
                  <a:srgbClr val="A0A0A0"/>
                </a:solidFill>
                <a:miter lim="800000"/>
                <a:headEnd/>
                <a:tailEnd/>
              </a:ln>
            </p:spPr>
            <p:txBody>
              <a:bodyPr/>
              <a:lstStyle/>
              <a:p>
                <a:endParaRPr lang="fr-FR"/>
              </a:p>
            </p:txBody>
          </p:sp>
        </p:grpSp>
      </p:grpSp>
      <p:sp>
        <p:nvSpPr>
          <p:cNvPr id="19466" name="Text Box 178"/>
          <p:cNvSpPr txBox="1">
            <a:spLocks noChangeArrowheads="1"/>
          </p:cNvSpPr>
          <p:nvPr/>
        </p:nvSpPr>
        <p:spPr bwMode="auto">
          <a:xfrm>
            <a:off x="304800" y="5637213"/>
            <a:ext cx="8839200" cy="892552"/>
          </a:xfrm>
          <a:prstGeom prst="rect">
            <a:avLst/>
          </a:prstGeom>
          <a:noFill/>
          <a:ln w="9525">
            <a:noFill/>
            <a:miter lim="800000"/>
            <a:headEnd/>
            <a:tailEnd/>
          </a:ln>
        </p:spPr>
        <p:txBody>
          <a:bodyPr wrap="square">
            <a:spAutoFit/>
          </a:bodyPr>
          <a:lstStyle/>
          <a:p>
            <a:r>
              <a:rPr lang="en-GB" sz="1600" b="1" dirty="0" err="1" smtClean="0">
                <a:solidFill>
                  <a:srgbClr val="000099"/>
                </a:solidFill>
              </a:rPr>
              <a:t>Intervalles</a:t>
            </a:r>
            <a:r>
              <a:rPr lang="en-GB" sz="1600" b="1" dirty="0" smtClean="0">
                <a:solidFill>
                  <a:srgbClr val="000099"/>
                </a:solidFill>
              </a:rPr>
              <a:t> de </a:t>
            </a:r>
            <a:r>
              <a:rPr lang="en-GB" sz="1600" b="1" dirty="0" err="1" smtClean="0">
                <a:solidFill>
                  <a:srgbClr val="000099"/>
                </a:solidFill>
              </a:rPr>
              <a:t>confiance</a:t>
            </a:r>
            <a:r>
              <a:rPr lang="en-GB" sz="1600" b="1" dirty="0" smtClean="0">
                <a:solidFill>
                  <a:srgbClr val="000099"/>
                </a:solidFill>
              </a:rPr>
              <a:t> </a:t>
            </a:r>
            <a:r>
              <a:rPr lang="en-GB" sz="1600" b="1" dirty="0" err="1" smtClean="0">
                <a:solidFill>
                  <a:srgbClr val="000099"/>
                </a:solidFill>
              </a:rPr>
              <a:t>relativement</a:t>
            </a:r>
            <a:r>
              <a:rPr lang="en-GB" sz="1600" b="1" dirty="0" smtClean="0">
                <a:solidFill>
                  <a:srgbClr val="000099"/>
                </a:solidFill>
              </a:rPr>
              <a:t> </a:t>
            </a:r>
            <a:r>
              <a:rPr lang="en-GB" sz="1600" b="1" dirty="0" err="1" smtClean="0">
                <a:solidFill>
                  <a:srgbClr val="000099"/>
                </a:solidFill>
              </a:rPr>
              <a:t>grands</a:t>
            </a:r>
            <a:r>
              <a:rPr lang="en-GB" sz="1600" b="1" dirty="0" smtClean="0">
                <a:solidFill>
                  <a:srgbClr val="000099"/>
                </a:solidFill>
              </a:rPr>
              <a:t> (de 7 à 25 </a:t>
            </a:r>
            <a:r>
              <a:rPr lang="en-GB" sz="1600" b="1" dirty="0">
                <a:solidFill>
                  <a:srgbClr val="000099"/>
                </a:solidFill>
              </a:rPr>
              <a:t>% </a:t>
            </a:r>
            <a:r>
              <a:rPr lang="en-GB" sz="1600" b="1" dirty="0" smtClean="0">
                <a:solidFill>
                  <a:srgbClr val="000099"/>
                </a:solidFill>
              </a:rPr>
              <a:t>de </a:t>
            </a:r>
            <a:r>
              <a:rPr lang="en-GB" sz="1600" b="1" dirty="0" err="1" smtClean="0">
                <a:solidFill>
                  <a:srgbClr val="000099"/>
                </a:solidFill>
              </a:rPr>
              <a:t>l’incr</a:t>
            </a:r>
            <a:r>
              <a:rPr lang="en-GB" sz="1600" b="1" dirty="0" err="1" smtClean="0">
                <a:solidFill>
                  <a:srgbClr val="000099"/>
                </a:solidFill>
              </a:rPr>
              <a:t>ément</a:t>
            </a:r>
            <a:r>
              <a:rPr lang="en-GB" sz="1600" b="1" dirty="0" smtClean="0">
                <a:solidFill>
                  <a:srgbClr val="000099"/>
                </a:solidFill>
              </a:rPr>
              <a:t> de </a:t>
            </a:r>
            <a:r>
              <a:rPr lang="en-GB" sz="1600" b="1" dirty="0" err="1" smtClean="0">
                <a:solidFill>
                  <a:srgbClr val="000099"/>
                </a:solidFill>
              </a:rPr>
              <a:t>biomasse</a:t>
            </a:r>
            <a:r>
              <a:rPr lang="en-GB" sz="1600" b="1" dirty="0" smtClean="0">
                <a:solidFill>
                  <a:srgbClr val="000099"/>
                </a:solidFill>
              </a:rPr>
              <a:t>)</a:t>
            </a:r>
            <a:endParaRPr lang="en-GB" sz="1600" b="1" dirty="0">
              <a:solidFill>
                <a:srgbClr val="000099"/>
              </a:solidFill>
            </a:endParaRPr>
          </a:p>
          <a:p>
            <a:r>
              <a:rPr lang="en-GB" sz="1600" b="1" dirty="0" smtClean="0">
                <a:solidFill>
                  <a:srgbClr val="000099"/>
                </a:solidFill>
              </a:rPr>
              <a:t>Pour les sites </a:t>
            </a:r>
            <a:r>
              <a:rPr lang="en-GB" sz="1600" b="1" dirty="0" err="1" smtClean="0">
                <a:solidFill>
                  <a:srgbClr val="000099"/>
                </a:solidFill>
              </a:rPr>
              <a:t>d’eddy</a:t>
            </a:r>
            <a:r>
              <a:rPr lang="en-GB" sz="1600" b="1" dirty="0" smtClean="0">
                <a:solidFill>
                  <a:srgbClr val="000099"/>
                </a:solidFill>
              </a:rPr>
              <a:t>-correlation,</a:t>
            </a:r>
            <a:r>
              <a:rPr lang="en-GB" b="1" dirty="0" smtClean="0">
                <a:solidFill>
                  <a:srgbClr val="000099"/>
                </a:solidFill>
              </a:rPr>
              <a:t> </a:t>
            </a:r>
          </a:p>
          <a:p>
            <a:r>
              <a:rPr lang="en-GB" b="1" dirty="0" smtClean="0">
                <a:solidFill>
                  <a:srgbClr val="000099"/>
                </a:solidFill>
                <a:latin typeface="Symbol" pitchFamily="18" charset="2"/>
              </a:rPr>
              <a:t>D</a:t>
            </a:r>
            <a:r>
              <a:rPr lang="en-GB" b="1" dirty="0" smtClean="0">
                <a:solidFill>
                  <a:srgbClr val="000099"/>
                </a:solidFill>
              </a:rPr>
              <a:t>biomass</a:t>
            </a:r>
            <a:r>
              <a:rPr lang="en-GB" b="1" baseline="-25000" dirty="0" smtClean="0">
                <a:solidFill>
                  <a:srgbClr val="000099"/>
                </a:solidFill>
              </a:rPr>
              <a:t>2002</a:t>
            </a:r>
            <a:r>
              <a:rPr lang="en-GB" b="1" dirty="0" smtClean="0">
                <a:solidFill>
                  <a:srgbClr val="000099"/>
                </a:solidFill>
              </a:rPr>
              <a:t> </a:t>
            </a:r>
            <a:r>
              <a:rPr lang="en-GB" b="1" dirty="0">
                <a:solidFill>
                  <a:srgbClr val="000099"/>
                </a:solidFill>
              </a:rPr>
              <a:t>= </a:t>
            </a:r>
            <a:r>
              <a:rPr lang="en-GB" b="1" u="sng" dirty="0">
                <a:solidFill>
                  <a:srgbClr val="000099"/>
                </a:solidFill>
                <a:cs typeface="Arial" pitchFamily="34" charset="0"/>
              </a:rPr>
              <a:t>12.9 </a:t>
            </a:r>
            <a:r>
              <a:rPr lang="en-GB" b="1" u="sng" dirty="0">
                <a:solidFill>
                  <a:srgbClr val="000099"/>
                </a:solidFill>
                <a:cs typeface="Times New Roman" pitchFamily="18" charset="0"/>
                <a:sym typeface="Symbol" pitchFamily="18" charset="2"/>
              </a:rPr>
              <a:t></a:t>
            </a:r>
            <a:r>
              <a:rPr lang="en-GB" b="1" u="sng" dirty="0">
                <a:solidFill>
                  <a:srgbClr val="000099"/>
                </a:solidFill>
                <a:cs typeface="Arial" pitchFamily="34" charset="0"/>
              </a:rPr>
              <a:t> 1.0 t/ha/year</a:t>
            </a:r>
          </a:p>
        </p:txBody>
      </p:sp>
      <p:sp>
        <p:nvSpPr>
          <p:cNvPr id="173" name="Rectangle 7"/>
          <p:cNvSpPr>
            <a:spLocks noChangeArrowheads="1"/>
          </p:cNvSpPr>
          <p:nvPr/>
        </p:nvSpPr>
        <p:spPr bwMode="auto">
          <a:xfrm>
            <a:off x="441325" y="1828800"/>
            <a:ext cx="7483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fr-FR" altLang="fr-FR" sz="1800" dirty="0">
                <a:solidFill>
                  <a:srgbClr val="000000"/>
                </a:solidFill>
                <a:latin typeface="Arial" pitchFamily="34" charset="0"/>
              </a:rPr>
              <a:t>Passage de l’individu au peuplement, simulations de Monte-Carlo</a:t>
            </a:r>
            <a:endParaRPr lang="fr-FR" altLang="fr-FR" sz="1800" dirty="0">
              <a:latin typeface="Arial" pitchFamily="34" charset="0"/>
            </a:endParaRPr>
          </a:p>
        </p:txBody>
      </p:sp>
      <p:sp>
        <p:nvSpPr>
          <p:cNvPr id="174" name="Rectangle 8"/>
          <p:cNvSpPr>
            <a:spLocks noChangeArrowheads="1"/>
          </p:cNvSpPr>
          <p:nvPr/>
        </p:nvSpPr>
        <p:spPr bwMode="auto">
          <a:xfrm>
            <a:off x="152400" y="1728788"/>
            <a:ext cx="193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400">
                <a:solidFill>
                  <a:srgbClr val="009900"/>
                </a:solidFill>
                <a:latin typeface="Wingdings" pitchFamily="2" charset="2"/>
              </a:rPr>
              <a:t>û</a:t>
            </a:r>
            <a:endParaRPr lang="fr-FR" altLang="fr-FR"/>
          </a:p>
        </p:txBody>
      </p:sp>
      <p:sp>
        <p:nvSpPr>
          <p:cNvPr id="176" name="Title 2"/>
          <p:cNvSpPr>
            <a:spLocks noGrp="1"/>
          </p:cNvSpPr>
          <p:nvPr>
            <p:ph type="title"/>
          </p:nvPr>
        </p:nvSpPr>
        <p:spPr>
          <a:xfrm>
            <a:off x="2446338" y="131763"/>
            <a:ext cx="6543675" cy="1531937"/>
          </a:xfrm>
        </p:spPr>
        <p:txBody>
          <a:bodyPr/>
          <a:lstStyle/>
          <a:p>
            <a:r>
              <a:rPr lang="en-US" b="1" dirty="0" err="1" smtClean="0"/>
              <a:t>Utiliser</a:t>
            </a:r>
            <a:r>
              <a:rPr lang="en-US" dirty="0"/>
              <a:t> </a:t>
            </a:r>
            <a:r>
              <a:rPr lang="en-US" dirty="0" smtClean="0"/>
              <a:t>un </a:t>
            </a:r>
            <a:r>
              <a:rPr lang="en-US" dirty="0" err="1" smtClean="0"/>
              <a:t>tarif</a:t>
            </a:r>
            <a:r>
              <a:rPr lang="en-US" dirty="0" smtClean="0"/>
              <a:t> de cubage </a:t>
            </a:r>
            <a:r>
              <a:rPr lang="en-US" dirty="0" err="1" smtClean="0"/>
              <a:t>ou</a:t>
            </a:r>
            <a:r>
              <a:rPr lang="en-US" dirty="0" smtClean="0"/>
              <a:t> de </a:t>
            </a:r>
            <a:r>
              <a:rPr lang="en-US" dirty="0" err="1" smtClean="0"/>
              <a:t>biomasse</a:t>
            </a:r>
            <a:endParaRPr lang="en-GB"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5235575" y="5978525"/>
            <a:ext cx="0" cy="220662"/>
          </a:xfrm>
          <a:prstGeom prst="rect">
            <a:avLst/>
          </a:prstGeom>
          <a:noFill/>
          <a:ln w="9525">
            <a:noFill/>
            <a:miter lim="800000"/>
            <a:headEnd/>
            <a:tailEnd/>
          </a:ln>
        </p:spPr>
        <p:txBody>
          <a:bodyPr wrap="none" lIns="0" tIns="0" rIns="0" bIns="0">
            <a:spAutoFit/>
          </a:bodyPr>
          <a:lstStyle/>
          <a:p>
            <a:pPr algn="ctr" eaLnBrk="0" hangingPunct="0">
              <a:lnSpc>
                <a:spcPct val="90000"/>
              </a:lnSpc>
            </a:pPr>
            <a:endParaRPr lang="fr-FR" sz="1600">
              <a:solidFill>
                <a:srgbClr val="FFFF00"/>
              </a:solidFill>
            </a:endParaRPr>
          </a:p>
        </p:txBody>
      </p:sp>
      <p:sp>
        <p:nvSpPr>
          <p:cNvPr id="10" name="Rectangle 4"/>
          <p:cNvSpPr>
            <a:spLocks noChangeArrowheads="1"/>
          </p:cNvSpPr>
          <p:nvPr/>
        </p:nvSpPr>
        <p:spPr bwMode="auto">
          <a:xfrm>
            <a:off x="5235575" y="5861050"/>
            <a:ext cx="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endParaRPr lang="fr-FR" altLang="fr-FR" sz="1600">
              <a:solidFill>
                <a:srgbClr val="FFFF00"/>
              </a:solidFill>
              <a:latin typeface="Arial" pitchFamily="34" charset="0"/>
            </a:endParaRPr>
          </a:p>
        </p:txBody>
      </p:sp>
      <p:sp>
        <p:nvSpPr>
          <p:cNvPr id="11" name="Rectangle 7"/>
          <p:cNvSpPr>
            <a:spLocks noChangeArrowheads="1"/>
          </p:cNvSpPr>
          <p:nvPr/>
        </p:nvSpPr>
        <p:spPr bwMode="auto">
          <a:xfrm>
            <a:off x="445495" y="1697037"/>
            <a:ext cx="4175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dirty="0">
                <a:solidFill>
                  <a:srgbClr val="000000"/>
                </a:solidFill>
                <a:latin typeface="Arial" pitchFamily="34" charset="0"/>
              </a:rPr>
              <a:t>Et au-delà des estimations de biomasse, compréhension des écosystèmes</a:t>
            </a:r>
            <a:endParaRPr lang="fr-FR" altLang="fr-FR" sz="1800" dirty="0">
              <a:latin typeface="Arial" pitchFamily="34" charset="0"/>
            </a:endParaRPr>
          </a:p>
        </p:txBody>
      </p:sp>
      <p:sp>
        <p:nvSpPr>
          <p:cNvPr id="12" name="Rectangle 8"/>
          <p:cNvSpPr>
            <a:spLocks noChangeArrowheads="1"/>
          </p:cNvSpPr>
          <p:nvPr/>
        </p:nvSpPr>
        <p:spPr bwMode="auto">
          <a:xfrm>
            <a:off x="156570" y="1768475"/>
            <a:ext cx="193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400">
                <a:solidFill>
                  <a:srgbClr val="009900"/>
                </a:solidFill>
                <a:latin typeface="Wingdings" pitchFamily="2" charset="2"/>
              </a:rPr>
              <a:t>û</a:t>
            </a:r>
            <a:endParaRPr lang="fr-FR" altLang="fr-FR"/>
          </a:p>
        </p:txBody>
      </p:sp>
      <p:sp>
        <p:nvSpPr>
          <p:cNvPr id="13" name="Rectangle 176"/>
          <p:cNvSpPr>
            <a:spLocks noChangeArrowheads="1"/>
          </p:cNvSpPr>
          <p:nvPr/>
        </p:nvSpPr>
        <p:spPr bwMode="auto">
          <a:xfrm>
            <a:off x="859821" y="2246312"/>
            <a:ext cx="52784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400" dirty="0">
                <a:solidFill>
                  <a:srgbClr val="000000"/>
                </a:solidFill>
                <a:latin typeface="Arial" pitchFamily="34" charset="0"/>
              </a:rPr>
              <a:t>Exemple Sicard et al. 2005. </a:t>
            </a:r>
          </a:p>
          <a:p>
            <a:r>
              <a:rPr lang="fr-FR" altLang="fr-FR" sz="1400" dirty="0">
                <a:solidFill>
                  <a:srgbClr val="000000"/>
                </a:solidFill>
                <a:latin typeface="Arial" pitchFamily="34" charset="0"/>
              </a:rPr>
              <a:t>Effet de la fertilisation sur la biomasse des épicéa et des douglas</a:t>
            </a:r>
          </a:p>
        </p:txBody>
      </p:sp>
      <p:sp>
        <p:nvSpPr>
          <p:cNvPr id="14" name="Text Box 178"/>
          <p:cNvSpPr txBox="1">
            <a:spLocks noChangeArrowheads="1"/>
          </p:cNvSpPr>
          <p:nvPr/>
        </p:nvSpPr>
        <p:spPr bwMode="auto">
          <a:xfrm>
            <a:off x="1835150" y="2819400"/>
            <a:ext cx="3087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600">
                <a:solidFill>
                  <a:srgbClr val="000099"/>
                </a:solidFill>
              </a:rPr>
              <a:t>Étape 1 : analyse des histogrammes</a:t>
            </a:r>
          </a:p>
        </p:txBody>
      </p:sp>
      <p:pic>
        <p:nvPicPr>
          <p:cNvPr id="15" name="Picture 1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0200" y="3251200"/>
            <a:ext cx="381635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3827462"/>
            <a:ext cx="3816350" cy="271462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2"/>
          <p:cNvSpPr>
            <a:spLocks noGrp="1"/>
          </p:cNvSpPr>
          <p:nvPr>
            <p:ph type="title"/>
          </p:nvPr>
        </p:nvSpPr>
        <p:spPr>
          <a:xfrm>
            <a:off x="2446338" y="131763"/>
            <a:ext cx="6543675" cy="1531937"/>
          </a:xfrm>
        </p:spPr>
        <p:txBody>
          <a:bodyPr/>
          <a:lstStyle/>
          <a:p>
            <a:r>
              <a:rPr lang="en-US" b="1" dirty="0" err="1" smtClean="0"/>
              <a:t>Utiliser</a:t>
            </a:r>
            <a:r>
              <a:rPr lang="en-US" dirty="0"/>
              <a:t> </a:t>
            </a:r>
            <a:r>
              <a:rPr lang="en-US" dirty="0" smtClean="0"/>
              <a:t>un </a:t>
            </a:r>
            <a:r>
              <a:rPr lang="en-US" dirty="0" err="1" smtClean="0"/>
              <a:t>tarif</a:t>
            </a:r>
            <a:r>
              <a:rPr lang="en-US" dirty="0" smtClean="0"/>
              <a:t> de cubage </a:t>
            </a:r>
            <a:r>
              <a:rPr lang="en-US" dirty="0" err="1" smtClean="0"/>
              <a:t>ou</a:t>
            </a:r>
            <a:r>
              <a:rPr lang="en-US" dirty="0" smtClean="0"/>
              <a:t> de </a:t>
            </a:r>
            <a:r>
              <a:rPr lang="en-US" dirty="0" err="1" smtClean="0"/>
              <a:t>biomasse</a:t>
            </a:r>
            <a:endParaRPr lang="en-GB"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183"/>
          <p:cNvSpPr>
            <a:spLocks noChangeArrowheads="1"/>
          </p:cNvSpPr>
          <p:nvPr/>
        </p:nvSpPr>
        <p:spPr bwMode="auto">
          <a:xfrm>
            <a:off x="228600" y="1752600"/>
            <a:ext cx="193675" cy="365125"/>
          </a:xfrm>
          <a:prstGeom prst="rect">
            <a:avLst/>
          </a:prstGeom>
          <a:noFill/>
          <a:ln w="9525">
            <a:noFill/>
            <a:miter lim="800000"/>
            <a:headEnd/>
            <a:tailEnd/>
          </a:ln>
        </p:spPr>
        <p:txBody>
          <a:bodyPr wrap="none" lIns="0" tIns="0" rIns="0" bIns="0">
            <a:spAutoFit/>
          </a:bodyPr>
          <a:lstStyle/>
          <a:p>
            <a:r>
              <a:rPr lang="en-US" sz="2400">
                <a:solidFill>
                  <a:srgbClr val="009900"/>
                </a:solidFill>
                <a:latin typeface="Wingdings" pitchFamily="2" charset="2"/>
              </a:rPr>
              <a:t>û</a:t>
            </a:r>
            <a:endParaRPr lang="en-US"/>
          </a:p>
        </p:txBody>
      </p:sp>
      <p:sp>
        <p:nvSpPr>
          <p:cNvPr id="14" name="Rectangle 7"/>
          <p:cNvSpPr>
            <a:spLocks noChangeArrowheads="1"/>
          </p:cNvSpPr>
          <p:nvPr/>
        </p:nvSpPr>
        <p:spPr bwMode="auto">
          <a:xfrm>
            <a:off x="445495" y="1697037"/>
            <a:ext cx="4175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dirty="0">
                <a:solidFill>
                  <a:srgbClr val="000000"/>
                </a:solidFill>
                <a:latin typeface="Arial" pitchFamily="34" charset="0"/>
              </a:rPr>
              <a:t>Et au-delà des estimations de biomasse, compréhension des écosystèmes</a:t>
            </a:r>
            <a:endParaRPr lang="fr-FR" altLang="fr-FR" sz="1800" dirty="0">
              <a:latin typeface="Arial" pitchFamily="34" charset="0"/>
            </a:endParaRPr>
          </a:p>
        </p:txBody>
      </p:sp>
      <p:sp>
        <p:nvSpPr>
          <p:cNvPr id="15" name="Rectangle 1029"/>
          <p:cNvSpPr>
            <a:spLocks noChangeArrowheads="1"/>
          </p:cNvSpPr>
          <p:nvPr/>
        </p:nvSpPr>
        <p:spPr bwMode="auto">
          <a:xfrm>
            <a:off x="4211638" y="3378200"/>
            <a:ext cx="3529012" cy="23050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 name="Rectangle 1028"/>
          <p:cNvSpPr>
            <a:spLocks noChangeArrowheads="1"/>
          </p:cNvSpPr>
          <p:nvPr/>
        </p:nvSpPr>
        <p:spPr bwMode="auto">
          <a:xfrm>
            <a:off x="395288" y="4027487"/>
            <a:ext cx="3600450" cy="2374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 name="Rectangle 4"/>
          <p:cNvSpPr>
            <a:spLocks noChangeArrowheads="1"/>
          </p:cNvSpPr>
          <p:nvPr/>
        </p:nvSpPr>
        <p:spPr bwMode="auto">
          <a:xfrm>
            <a:off x="5235575" y="5988050"/>
            <a:ext cx="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endParaRPr lang="fr-FR" altLang="fr-FR" sz="1600">
              <a:solidFill>
                <a:srgbClr val="FFFF00"/>
              </a:solidFill>
              <a:latin typeface="Arial" pitchFamily="34" charset="0"/>
            </a:endParaRPr>
          </a:p>
        </p:txBody>
      </p:sp>
      <p:sp>
        <p:nvSpPr>
          <p:cNvPr id="18" name="Rectangle 9"/>
          <p:cNvSpPr>
            <a:spLocks noChangeArrowheads="1"/>
          </p:cNvSpPr>
          <p:nvPr/>
        </p:nvSpPr>
        <p:spPr bwMode="auto">
          <a:xfrm>
            <a:off x="2771775" y="2298700"/>
            <a:ext cx="52784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400">
                <a:solidFill>
                  <a:srgbClr val="000000"/>
                </a:solidFill>
                <a:latin typeface="Arial" pitchFamily="34" charset="0"/>
              </a:rPr>
              <a:t>Exemple Sicard et al. 2005. </a:t>
            </a:r>
          </a:p>
          <a:p>
            <a:r>
              <a:rPr lang="fr-FR" altLang="fr-FR" sz="1400">
                <a:solidFill>
                  <a:srgbClr val="000000"/>
                </a:solidFill>
                <a:latin typeface="Arial" pitchFamily="34" charset="0"/>
              </a:rPr>
              <a:t>Effet de la fertilisation sur la biomasse des épicéa et des douglas</a:t>
            </a:r>
          </a:p>
        </p:txBody>
      </p:sp>
      <p:sp>
        <p:nvSpPr>
          <p:cNvPr id="19" name="Text Box 10"/>
          <p:cNvSpPr txBox="1">
            <a:spLocks noChangeArrowheads="1"/>
          </p:cNvSpPr>
          <p:nvPr/>
        </p:nvSpPr>
        <p:spPr bwMode="auto">
          <a:xfrm>
            <a:off x="1979613" y="3041650"/>
            <a:ext cx="3675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600">
                <a:solidFill>
                  <a:srgbClr val="000099"/>
                </a:solidFill>
              </a:rPr>
              <a:t>Étape 2 : analyse des modèles de biomasse</a:t>
            </a:r>
          </a:p>
        </p:txBody>
      </p:sp>
      <p:pic>
        <p:nvPicPr>
          <p:cNvPr id="20"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663" y="3451225"/>
            <a:ext cx="3411537"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098925"/>
            <a:ext cx="3529012" cy="23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1030"/>
          <p:cNvSpPr txBox="1">
            <a:spLocks noChangeArrowheads="1"/>
          </p:cNvSpPr>
          <p:nvPr/>
        </p:nvSpPr>
        <p:spPr bwMode="auto">
          <a:xfrm>
            <a:off x="303213" y="6400800"/>
            <a:ext cx="3271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400">
                <a:solidFill>
                  <a:srgbClr val="FF3300"/>
                </a:solidFill>
              </a:rPr>
              <a:t>Douglas différence uniquement sur le tronc</a:t>
            </a:r>
          </a:p>
        </p:txBody>
      </p:sp>
      <p:sp>
        <p:nvSpPr>
          <p:cNvPr id="23" name="Text Box 1031"/>
          <p:cNvSpPr txBox="1">
            <a:spLocks noChangeArrowheads="1"/>
          </p:cNvSpPr>
          <p:nvPr/>
        </p:nvSpPr>
        <p:spPr bwMode="auto">
          <a:xfrm>
            <a:off x="4140200" y="5683250"/>
            <a:ext cx="3390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400">
                <a:solidFill>
                  <a:srgbClr val="FF3300"/>
                </a:solidFill>
              </a:rPr>
              <a:t>Épicéa différence uniquement sur les feuilles</a:t>
            </a:r>
          </a:p>
        </p:txBody>
      </p:sp>
      <p:sp>
        <p:nvSpPr>
          <p:cNvPr id="25" name="Title 2"/>
          <p:cNvSpPr>
            <a:spLocks noGrp="1"/>
          </p:cNvSpPr>
          <p:nvPr>
            <p:ph type="title"/>
          </p:nvPr>
        </p:nvSpPr>
        <p:spPr>
          <a:xfrm>
            <a:off x="2446338" y="131763"/>
            <a:ext cx="6543675" cy="1531937"/>
          </a:xfrm>
        </p:spPr>
        <p:txBody>
          <a:bodyPr/>
          <a:lstStyle/>
          <a:p>
            <a:r>
              <a:rPr lang="en-US" b="1" dirty="0" err="1" smtClean="0"/>
              <a:t>Utiliser</a:t>
            </a:r>
            <a:r>
              <a:rPr lang="en-US" dirty="0"/>
              <a:t> </a:t>
            </a:r>
            <a:r>
              <a:rPr lang="en-US" dirty="0" smtClean="0"/>
              <a:t>un </a:t>
            </a:r>
            <a:r>
              <a:rPr lang="en-US" dirty="0" err="1" smtClean="0"/>
              <a:t>tarif</a:t>
            </a:r>
            <a:r>
              <a:rPr lang="en-US" dirty="0" smtClean="0"/>
              <a:t> de cubage </a:t>
            </a:r>
            <a:r>
              <a:rPr lang="en-US" dirty="0" err="1" smtClean="0"/>
              <a:t>ou</a:t>
            </a:r>
            <a:r>
              <a:rPr lang="en-US" dirty="0" smtClean="0"/>
              <a:t> de </a:t>
            </a:r>
            <a:r>
              <a:rPr lang="en-US" dirty="0" err="1" smtClean="0"/>
              <a:t>biomasse</a:t>
            </a:r>
            <a:endParaRPr lang="en-GB"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83"/>
          <p:cNvSpPr>
            <a:spLocks noChangeArrowheads="1"/>
          </p:cNvSpPr>
          <p:nvPr/>
        </p:nvSpPr>
        <p:spPr bwMode="auto">
          <a:xfrm>
            <a:off x="138113" y="1712913"/>
            <a:ext cx="193675" cy="365125"/>
          </a:xfrm>
          <a:prstGeom prst="rect">
            <a:avLst/>
          </a:prstGeom>
          <a:noFill/>
          <a:ln w="9525">
            <a:noFill/>
            <a:miter lim="800000"/>
            <a:headEnd/>
            <a:tailEnd/>
          </a:ln>
        </p:spPr>
        <p:txBody>
          <a:bodyPr wrap="none" lIns="0" tIns="0" rIns="0" bIns="0">
            <a:spAutoFit/>
          </a:bodyPr>
          <a:lstStyle/>
          <a:p>
            <a:r>
              <a:rPr lang="en-US" sz="2400">
                <a:solidFill>
                  <a:srgbClr val="009900"/>
                </a:solidFill>
                <a:latin typeface="Wingdings" pitchFamily="2" charset="2"/>
              </a:rPr>
              <a:t>û</a:t>
            </a:r>
            <a:endParaRPr lang="en-US"/>
          </a:p>
        </p:txBody>
      </p:sp>
      <p:sp>
        <p:nvSpPr>
          <p:cNvPr id="8" name="Rectangle 6"/>
          <p:cNvSpPr>
            <a:spLocks noChangeArrowheads="1"/>
          </p:cNvSpPr>
          <p:nvPr/>
        </p:nvSpPr>
        <p:spPr bwMode="auto">
          <a:xfrm>
            <a:off x="5235575" y="5916613"/>
            <a:ext cx="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endParaRPr lang="fr-FR" altLang="fr-FR" sz="1600">
              <a:solidFill>
                <a:srgbClr val="FFFF00"/>
              </a:solidFill>
              <a:latin typeface="Arial" pitchFamily="34" charset="0"/>
            </a:endParaRPr>
          </a:p>
        </p:txBody>
      </p:sp>
      <p:sp>
        <p:nvSpPr>
          <p:cNvPr id="10" name="Text Box 12"/>
          <p:cNvSpPr txBox="1">
            <a:spLocks noChangeArrowheads="1"/>
          </p:cNvSpPr>
          <p:nvPr/>
        </p:nvSpPr>
        <p:spPr bwMode="auto">
          <a:xfrm>
            <a:off x="764962" y="2254250"/>
            <a:ext cx="695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600" dirty="0">
                <a:solidFill>
                  <a:srgbClr val="000099"/>
                </a:solidFill>
              </a:rPr>
              <a:t>Étape 3 : décomposition de l’effet de la fertilisation sur les biomasses estimées / ha</a:t>
            </a:r>
          </a:p>
        </p:txBody>
      </p:sp>
      <p:pic>
        <p:nvPicPr>
          <p:cNvPr id="11"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443163"/>
            <a:ext cx="7273925" cy="433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7"/>
          <p:cNvSpPr>
            <a:spLocks noChangeArrowheads="1"/>
          </p:cNvSpPr>
          <p:nvPr/>
        </p:nvSpPr>
        <p:spPr bwMode="auto">
          <a:xfrm>
            <a:off x="445495" y="1697037"/>
            <a:ext cx="4175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dirty="0">
                <a:solidFill>
                  <a:srgbClr val="000000"/>
                </a:solidFill>
                <a:latin typeface="Arial" pitchFamily="34" charset="0"/>
              </a:rPr>
              <a:t>Et au-delà des estimations de biomasse, compréhension des écosystèmes</a:t>
            </a:r>
            <a:endParaRPr lang="fr-FR" altLang="fr-FR" sz="1800" dirty="0">
              <a:latin typeface="Arial" pitchFamily="34" charset="0"/>
            </a:endParaRPr>
          </a:p>
        </p:txBody>
      </p:sp>
      <p:sp>
        <p:nvSpPr>
          <p:cNvPr id="14" name="Title 2"/>
          <p:cNvSpPr>
            <a:spLocks noGrp="1"/>
          </p:cNvSpPr>
          <p:nvPr>
            <p:ph type="title"/>
          </p:nvPr>
        </p:nvSpPr>
        <p:spPr>
          <a:xfrm>
            <a:off x="2446338" y="131763"/>
            <a:ext cx="6543675" cy="1531937"/>
          </a:xfrm>
        </p:spPr>
        <p:txBody>
          <a:bodyPr/>
          <a:lstStyle/>
          <a:p>
            <a:r>
              <a:rPr lang="en-US" b="1" dirty="0" err="1" smtClean="0"/>
              <a:t>Utiliser</a:t>
            </a:r>
            <a:r>
              <a:rPr lang="en-US" dirty="0"/>
              <a:t> </a:t>
            </a:r>
            <a:r>
              <a:rPr lang="en-US" dirty="0" smtClean="0"/>
              <a:t>un </a:t>
            </a:r>
            <a:r>
              <a:rPr lang="en-US" dirty="0" err="1" smtClean="0"/>
              <a:t>tarif</a:t>
            </a:r>
            <a:r>
              <a:rPr lang="en-US" dirty="0" smtClean="0"/>
              <a:t> de cubage </a:t>
            </a:r>
            <a:r>
              <a:rPr lang="en-US" dirty="0" err="1" smtClean="0"/>
              <a:t>ou</a:t>
            </a:r>
            <a:r>
              <a:rPr lang="en-US" dirty="0" smtClean="0"/>
              <a:t> de </a:t>
            </a:r>
            <a:r>
              <a:rPr lang="en-US" dirty="0" err="1" smtClean="0"/>
              <a:t>biomasse</a:t>
            </a:r>
            <a:endParaRPr lang="en-GB"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screen"/>
          <a:srcRect/>
          <a:stretch>
            <a:fillRect/>
          </a:stretch>
        </p:blipFill>
        <p:spPr bwMode="auto">
          <a:xfrm>
            <a:off x="2514600" y="2667000"/>
            <a:ext cx="2568593" cy="36324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a:t>Resources </a:t>
            </a:r>
            <a:r>
              <a:rPr lang="en-US" dirty="0" err="1" smtClean="0"/>
              <a:t>Additionelles</a:t>
            </a: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The complexity of tree growth</a:t>
            </a:r>
            <a:endParaRPr lang="en-US" dirty="0"/>
          </a:p>
        </p:txBody>
      </p:sp>
      <p:sp>
        <p:nvSpPr>
          <p:cNvPr id="5" name="Slide Number Placeholder 4"/>
          <p:cNvSpPr>
            <a:spLocks noGrp="1"/>
          </p:cNvSpPr>
          <p:nvPr>
            <p:ph type="sldNum" sz="quarter" idx="12"/>
          </p:nvPr>
        </p:nvSpPr>
        <p:spPr/>
        <p:txBody>
          <a:bodyPr/>
          <a:lstStyle/>
          <a:p>
            <a:pPr>
              <a:defRPr/>
            </a:pPr>
            <a:fld id="{BB945226-B3E5-4514-967A-DF0235850259}" type="slidenum">
              <a:rPr lang="en-US" smtClean="0"/>
              <a:pPr>
                <a:defRPr/>
              </a:pPr>
              <a:t>17</a:t>
            </a:fld>
            <a:endParaRPr lang="en-US" dirty="0" smtClean="0"/>
          </a:p>
        </p:txBody>
      </p:sp>
      <p:pic>
        <p:nvPicPr>
          <p:cNvPr id="3074" name="Picture 2"/>
          <p:cNvPicPr>
            <a:picLocks noGrp="1" noChangeAspect="1" noChangeArrowheads="1"/>
          </p:cNvPicPr>
          <p:nvPr>
            <p:ph idx="1"/>
          </p:nvPr>
        </p:nvPicPr>
        <p:blipFill>
          <a:blip r:embed="rId3" cstate="screen"/>
          <a:srcRect/>
          <a:stretch>
            <a:fillRect/>
          </a:stretch>
        </p:blipFill>
        <p:spPr bwMode="auto">
          <a:xfrm>
            <a:off x="228600" y="2133600"/>
            <a:ext cx="2566988" cy="3632200"/>
          </a:xfrm>
          <a:prstGeom prst="rect">
            <a:avLst/>
          </a:prstGeom>
          <a:noFill/>
          <a:ln w="9525">
            <a:noFill/>
            <a:miter lim="800000"/>
            <a:headEnd/>
            <a:tailEnd/>
          </a:ln>
        </p:spPr>
      </p:pic>
      <p:sp>
        <p:nvSpPr>
          <p:cNvPr id="8" name="ZoneTexte 12"/>
          <p:cNvSpPr txBox="1"/>
          <p:nvPr/>
        </p:nvSpPr>
        <p:spPr>
          <a:xfrm>
            <a:off x="1752600" y="3810000"/>
            <a:ext cx="2790825" cy="738664"/>
          </a:xfrm>
          <a:prstGeom prst="rect">
            <a:avLst/>
          </a:prstGeom>
          <a:solidFill>
            <a:schemeClr val="bg1">
              <a:lumMod val="85000"/>
              <a:alpha val="63000"/>
            </a:schemeClr>
          </a:solidFill>
        </p:spPr>
        <p:txBody>
          <a:bodyPr>
            <a:spAutoFit/>
          </a:bodyPr>
          <a:lstStyle/>
          <a:p>
            <a:pPr>
              <a:defRPr/>
            </a:pPr>
            <a:r>
              <a:rPr lang="fr-FR" sz="1400" b="1" dirty="0" smtClean="0"/>
              <a:t>Manuel pour construire des </a:t>
            </a:r>
            <a:r>
              <a:rPr lang="fr-FR" sz="1400" b="1" dirty="0" err="1" smtClean="0"/>
              <a:t>equations</a:t>
            </a:r>
            <a:r>
              <a:rPr lang="fr-FR" sz="1400" b="1" dirty="0" smtClean="0"/>
              <a:t> allométriques (Français, Anglais, Espagnol)</a:t>
            </a:r>
            <a:endParaRPr lang="fr-FR" sz="1400" b="1" dirty="0"/>
          </a:p>
        </p:txBody>
      </p:sp>
      <p:pic>
        <p:nvPicPr>
          <p:cNvPr id="9" name="Picture 11"/>
          <p:cNvPicPr>
            <a:picLocks noChangeAspect="1" noChangeArrowheads="1"/>
          </p:cNvPicPr>
          <p:nvPr/>
        </p:nvPicPr>
        <p:blipFill>
          <a:blip r:embed="rId4" cstate="screen"/>
          <a:srcRect/>
          <a:stretch>
            <a:fillRect/>
          </a:stretch>
        </p:blipFill>
        <p:spPr bwMode="auto">
          <a:xfrm>
            <a:off x="5351463" y="1828800"/>
            <a:ext cx="3190875" cy="4138613"/>
          </a:xfrm>
          <a:prstGeom prst="rect">
            <a:avLst/>
          </a:prstGeom>
          <a:noFill/>
          <a:ln w="9525">
            <a:noFill/>
            <a:miter lim="800000"/>
            <a:headEnd/>
            <a:tailEnd/>
          </a:ln>
        </p:spPr>
      </p:pic>
      <p:sp>
        <p:nvSpPr>
          <p:cNvPr id="10" name="ZoneTexte 13"/>
          <p:cNvSpPr txBox="1"/>
          <p:nvPr/>
        </p:nvSpPr>
        <p:spPr>
          <a:xfrm>
            <a:off x="5867400" y="3702278"/>
            <a:ext cx="2790825" cy="954107"/>
          </a:xfrm>
          <a:prstGeom prst="rect">
            <a:avLst/>
          </a:prstGeom>
          <a:solidFill>
            <a:schemeClr val="bg1">
              <a:lumMod val="85000"/>
              <a:alpha val="51000"/>
            </a:schemeClr>
          </a:solidFill>
        </p:spPr>
        <p:txBody>
          <a:bodyPr>
            <a:spAutoFit/>
          </a:bodyPr>
          <a:lstStyle/>
          <a:p>
            <a:pPr>
              <a:defRPr/>
            </a:pPr>
            <a:r>
              <a:rPr lang="en-US" sz="1400" b="1" dirty="0" smtClean="0"/>
              <a:t>Revue </a:t>
            </a:r>
            <a:r>
              <a:rPr lang="en-US" sz="1400" b="1" dirty="0" err="1" smtClean="0"/>
              <a:t>bibliographique</a:t>
            </a:r>
            <a:r>
              <a:rPr lang="en-US" sz="1400" b="1" dirty="0" smtClean="0"/>
              <a:t> </a:t>
            </a:r>
            <a:r>
              <a:rPr lang="en-US" sz="1400" b="1" dirty="0" err="1" smtClean="0"/>
              <a:t>sur</a:t>
            </a:r>
            <a:r>
              <a:rPr lang="en-US" sz="1400" b="1" dirty="0" smtClean="0"/>
              <a:t> les </a:t>
            </a:r>
            <a:r>
              <a:rPr lang="en-US" sz="1400" b="1" dirty="0" err="1" smtClean="0"/>
              <a:t>méthodologies</a:t>
            </a:r>
            <a:r>
              <a:rPr lang="en-US" sz="1400" b="1" dirty="0" smtClean="0"/>
              <a:t> </a:t>
            </a:r>
            <a:r>
              <a:rPr lang="en-US" sz="1400" b="1" dirty="0" err="1" smtClean="0"/>
              <a:t>actuelles</a:t>
            </a:r>
            <a:r>
              <a:rPr lang="en-US" sz="1400" b="1" dirty="0" smtClean="0"/>
              <a:t> pour </a:t>
            </a:r>
            <a:r>
              <a:rPr lang="en-US" sz="1400" b="1" dirty="0" err="1" smtClean="0"/>
              <a:t>évaluer</a:t>
            </a:r>
            <a:r>
              <a:rPr lang="en-US" sz="1400" b="1" dirty="0" smtClean="0"/>
              <a:t> les </a:t>
            </a:r>
            <a:r>
              <a:rPr lang="en-US" sz="1400" b="1" dirty="0" err="1" smtClean="0"/>
              <a:t>bilans</a:t>
            </a:r>
            <a:r>
              <a:rPr lang="en-US" sz="1400" b="1" dirty="0" smtClean="0"/>
              <a:t> en C, eau et </a:t>
            </a:r>
            <a:r>
              <a:rPr lang="en-US" sz="1400" b="1" dirty="0" err="1" smtClean="0"/>
              <a:t>éléments</a:t>
            </a:r>
            <a:r>
              <a:rPr lang="en-US" sz="1400" b="1" dirty="0" smtClean="0"/>
              <a:t> </a:t>
            </a:r>
            <a:r>
              <a:rPr lang="en-US" sz="1400" b="1" dirty="0" err="1" smtClean="0"/>
              <a:t>minéraux</a:t>
            </a:r>
            <a:endParaRPr lang="fr-FR" sz="1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2446338" y="131763"/>
            <a:ext cx="6543675" cy="1531937"/>
          </a:xfrm>
        </p:spPr>
        <p:txBody>
          <a:bodyPr/>
          <a:lstStyle/>
          <a:p>
            <a:r>
              <a:rPr lang="en-US" b="1" dirty="0" smtClean="0"/>
              <a:t>Un grand merci à….</a:t>
            </a:r>
            <a:endParaRPr lang="en-GB" b="1" dirty="0" smtClean="0"/>
          </a:p>
        </p:txBody>
      </p:sp>
      <p:sp>
        <p:nvSpPr>
          <p:cNvPr id="24579" name="Rectangle 2"/>
          <p:cNvSpPr>
            <a:spLocks noChangeArrowheads="1"/>
          </p:cNvSpPr>
          <p:nvPr/>
        </p:nvSpPr>
        <p:spPr bwMode="auto">
          <a:xfrm>
            <a:off x="415925" y="2451100"/>
            <a:ext cx="8308975" cy="3478213"/>
          </a:xfrm>
          <a:prstGeom prst="rect">
            <a:avLst/>
          </a:prstGeom>
          <a:noFill/>
          <a:ln w="9525">
            <a:noFill/>
            <a:miter lim="800000"/>
            <a:headEnd/>
            <a:tailEnd/>
          </a:ln>
        </p:spPr>
        <p:txBody>
          <a:bodyPr>
            <a:spAutoFit/>
          </a:bodyPr>
          <a:lstStyle/>
          <a:p>
            <a:r>
              <a:rPr lang="fr-FR" sz="2000" b="1" i="1"/>
              <a:t>Dr. Stephen Adu-Bredu, Angela Amo-Bediako, Dr. Winston Asante, Dr. Aurélien Besnard, Fabrice Bonne, Noëlle Bouxiero, Emmanuel Cornu, Dr. Christine Deleuze, Serge Didier, Justice Eshun, Charline Freyburger, Dominique Gelhaye, Dr. Astrid Genet, Dickson Gilmour, Hugues Yvan Gomat, Dr. Christophe Jourdan, Dr. Jean-Paul Laclau, Dr. Arnaud Legout, Lawrence et Susy Lewis, Dr. Fleur Longuetaud, Dr. Raphaël Manlay, Jean-Claude Mazoumbou, Adeline Motz, Dr. Alfred Ngomanda, Dr. Yann Nouvellon, Dr. Claude Nys, Charles Owusu-Ansah, Thierry Paul, Régis Peltier, Dr. Jacques Ranger, Michaël Rivoire, Dr. Olivier Roupsard, Dr. Armel Thongo M’bou and Prof. Riccardo Valentini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t>Merci pour </a:t>
            </a:r>
            <a:r>
              <a:rPr lang="en-US" dirty="0" err="1" smtClean="0"/>
              <a:t>votre</a:t>
            </a:r>
            <a:r>
              <a:rPr lang="en-US" dirty="0" smtClean="0"/>
              <a:t> attention</a:t>
            </a:r>
            <a:r>
              <a:rPr lang="en-US" dirty="0" smtClean="0"/>
              <a:t>,</a:t>
            </a:r>
          </a:p>
          <a:p>
            <a:endParaRPr lang="en-US" dirty="0" smtClean="0"/>
          </a:p>
          <a:p>
            <a:r>
              <a:rPr lang="en-US" dirty="0" smtClean="0"/>
              <a:t>Des</a:t>
            </a:r>
            <a:r>
              <a:rPr lang="en-US" dirty="0" smtClean="0"/>
              <a:t> questions </a:t>
            </a:r>
            <a:r>
              <a:rPr lang="en-US" dirty="0" smtClean="0"/>
              <a:t>?</a:t>
            </a:r>
            <a:endParaRPr lang="en-US" dirty="0"/>
          </a:p>
        </p:txBody>
      </p:sp>
      <p:sp>
        <p:nvSpPr>
          <p:cNvPr id="5" name="Title 3"/>
          <p:cNvSpPr txBox="1">
            <a:spLocks/>
          </p:cNvSpPr>
          <p:nvPr/>
        </p:nvSpPr>
        <p:spPr>
          <a:xfrm>
            <a:off x="304800" y="1219200"/>
            <a:ext cx="8839200" cy="1362075"/>
          </a:xfrm>
          <a:prstGeom prst="rect">
            <a:avLst/>
          </a:prstGeom>
        </p:spPr>
        <p:txBody>
          <a:bodyPr anchor="ctr">
            <a:noAutofit/>
          </a:bodyPr>
          <a:lstStyle>
            <a:lvl1pPr algn="ctr" rtl="0" eaLnBrk="0" fontAlgn="base" hangingPunct="0">
              <a:spcBef>
                <a:spcPct val="0"/>
              </a:spcBef>
              <a:spcAft>
                <a:spcPct val="0"/>
              </a:spcAft>
              <a:defRPr sz="2800" b="1" kern="1200" cap="none">
                <a:solidFill>
                  <a:schemeClr val="bg1"/>
                </a:solidFill>
                <a:latin typeface="Franklin Gothic Book"/>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mtClean="0"/>
              <a:t>Utilisation des modèles et prédiction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2"/>
          <p:cNvSpPr>
            <a:spLocks noGrp="1"/>
          </p:cNvSpPr>
          <p:nvPr>
            <p:ph type="title"/>
          </p:nvPr>
        </p:nvSpPr>
        <p:spPr>
          <a:xfrm>
            <a:off x="2446338" y="131763"/>
            <a:ext cx="6543675" cy="1531937"/>
          </a:xfrm>
        </p:spPr>
        <p:txBody>
          <a:bodyPr/>
          <a:lstStyle/>
          <a:p>
            <a:r>
              <a:rPr lang="en-US" b="1" dirty="0" err="1" smtClean="0"/>
              <a:t>Utiliser</a:t>
            </a:r>
            <a:r>
              <a:rPr lang="en-US" dirty="0"/>
              <a:t> </a:t>
            </a:r>
            <a:r>
              <a:rPr lang="en-US" dirty="0" smtClean="0"/>
              <a:t>un </a:t>
            </a:r>
            <a:r>
              <a:rPr lang="en-US" dirty="0" err="1" smtClean="0"/>
              <a:t>tarif</a:t>
            </a:r>
            <a:r>
              <a:rPr lang="en-US" dirty="0" smtClean="0"/>
              <a:t> de cubage </a:t>
            </a:r>
            <a:r>
              <a:rPr lang="en-US" dirty="0" err="1" smtClean="0"/>
              <a:t>ou</a:t>
            </a:r>
            <a:r>
              <a:rPr lang="en-US" dirty="0" smtClean="0"/>
              <a:t> de </a:t>
            </a:r>
            <a:r>
              <a:rPr lang="en-US" dirty="0" err="1" smtClean="0"/>
              <a:t>biomasse</a:t>
            </a:r>
            <a:endParaRPr lang="en-GB" b="1" dirty="0" smtClean="0"/>
          </a:p>
        </p:txBody>
      </p:sp>
      <p:sp>
        <p:nvSpPr>
          <p:cNvPr id="16" name="Rectangle 4"/>
          <p:cNvSpPr>
            <a:spLocks noChangeArrowheads="1"/>
          </p:cNvSpPr>
          <p:nvPr/>
        </p:nvSpPr>
        <p:spPr bwMode="auto">
          <a:xfrm>
            <a:off x="5235575" y="6103938"/>
            <a:ext cx="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endParaRPr lang="fr-FR" altLang="fr-FR" sz="1600">
              <a:solidFill>
                <a:srgbClr val="FFFF00"/>
              </a:solidFill>
              <a:latin typeface="Arial" pitchFamily="34" charset="0"/>
            </a:endParaRPr>
          </a:p>
        </p:txBody>
      </p:sp>
      <p:sp>
        <p:nvSpPr>
          <p:cNvPr id="17" name="Rectangle 16"/>
          <p:cNvSpPr>
            <a:spLocks noChangeArrowheads="1"/>
          </p:cNvSpPr>
          <p:nvPr/>
        </p:nvSpPr>
        <p:spPr bwMode="auto">
          <a:xfrm>
            <a:off x="2484438" y="1865313"/>
            <a:ext cx="20875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a:solidFill>
                  <a:srgbClr val="000000"/>
                </a:solidFill>
                <a:latin typeface="Arial" pitchFamily="34" charset="0"/>
              </a:rPr>
              <a:t>Domaine de validité</a:t>
            </a:r>
            <a:endParaRPr lang="fr-FR" altLang="fr-FR" sz="1800">
              <a:latin typeface="Arial" pitchFamily="34" charset="0"/>
            </a:endParaRPr>
          </a:p>
        </p:txBody>
      </p:sp>
      <p:sp>
        <p:nvSpPr>
          <p:cNvPr id="18" name="Rectangle 17"/>
          <p:cNvSpPr>
            <a:spLocks noChangeArrowheads="1"/>
          </p:cNvSpPr>
          <p:nvPr/>
        </p:nvSpPr>
        <p:spPr bwMode="auto">
          <a:xfrm>
            <a:off x="2195513" y="1766888"/>
            <a:ext cx="193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400">
                <a:solidFill>
                  <a:srgbClr val="009900"/>
                </a:solidFill>
                <a:latin typeface="Wingdings" pitchFamily="2" charset="2"/>
              </a:rPr>
              <a:t>û</a:t>
            </a:r>
            <a:endParaRPr lang="fr-FR" altLang="fr-FR"/>
          </a:p>
        </p:txBody>
      </p:sp>
      <p:sp>
        <p:nvSpPr>
          <p:cNvPr id="19" name="Rectangle 18"/>
          <p:cNvSpPr>
            <a:spLocks noChangeArrowheads="1"/>
          </p:cNvSpPr>
          <p:nvPr/>
        </p:nvSpPr>
        <p:spPr bwMode="auto">
          <a:xfrm>
            <a:off x="2484438" y="2427288"/>
            <a:ext cx="2951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a:solidFill>
                  <a:srgbClr val="000000"/>
                </a:solidFill>
                <a:latin typeface="Arial" pitchFamily="34" charset="0"/>
              </a:rPr>
              <a:t>Précision sur les prédictions</a:t>
            </a:r>
            <a:endParaRPr lang="fr-FR" altLang="fr-FR" sz="1800">
              <a:latin typeface="Arial" pitchFamily="34" charset="0"/>
            </a:endParaRPr>
          </a:p>
        </p:txBody>
      </p:sp>
      <p:sp>
        <p:nvSpPr>
          <p:cNvPr id="20" name="Rectangle 19"/>
          <p:cNvSpPr>
            <a:spLocks noChangeArrowheads="1"/>
          </p:cNvSpPr>
          <p:nvPr/>
        </p:nvSpPr>
        <p:spPr bwMode="auto">
          <a:xfrm>
            <a:off x="2195513" y="2328863"/>
            <a:ext cx="193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400">
                <a:solidFill>
                  <a:srgbClr val="009900"/>
                </a:solidFill>
                <a:latin typeface="Wingdings" pitchFamily="2" charset="2"/>
              </a:rPr>
              <a:t>û</a:t>
            </a:r>
            <a:endParaRPr lang="fr-FR" altLang="fr-FR"/>
          </a:p>
        </p:txBody>
      </p:sp>
      <p:sp>
        <p:nvSpPr>
          <p:cNvPr id="21" name="Text Box 20"/>
          <p:cNvSpPr txBox="1">
            <a:spLocks noChangeArrowheads="1"/>
          </p:cNvSpPr>
          <p:nvPr/>
        </p:nvSpPr>
        <p:spPr bwMode="auto">
          <a:xfrm>
            <a:off x="3255963" y="2941638"/>
            <a:ext cx="2755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600">
                <a:latin typeface="Arial" pitchFamily="34" charset="0"/>
              </a:rPr>
              <a:t>Cas de la régression linéaire</a:t>
            </a:r>
          </a:p>
        </p:txBody>
      </p:sp>
      <p:sp>
        <p:nvSpPr>
          <p:cNvPr id="22" name="Rectangle 21"/>
          <p:cNvSpPr>
            <a:spLocks noChangeArrowheads="1"/>
          </p:cNvSpPr>
          <p:nvPr/>
        </p:nvSpPr>
        <p:spPr bwMode="auto">
          <a:xfrm>
            <a:off x="3079750" y="2941638"/>
            <a:ext cx="176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a:solidFill>
                  <a:srgbClr val="FF0000"/>
                </a:solidFill>
                <a:latin typeface="Wingdings" pitchFamily="2" charset="2"/>
              </a:rPr>
              <a:t>Ä</a:t>
            </a:r>
            <a:endParaRPr lang="fr-FR" altLang="fr-FR" sz="1800"/>
          </a:p>
        </p:txBody>
      </p:sp>
      <p:graphicFrame>
        <p:nvGraphicFramePr>
          <p:cNvPr id="23" name="Object 22"/>
          <p:cNvGraphicFramePr>
            <a:graphicFrameLocks noChangeAspect="1"/>
          </p:cNvGraphicFramePr>
          <p:nvPr>
            <p:extLst>
              <p:ext uri="{D42A27DB-BD31-4B8C-83A1-F6EECF244321}">
                <p14:modId xmlns:p14="http://schemas.microsoft.com/office/powerpoint/2010/main" val="4228905374"/>
              </p:ext>
            </p:extLst>
          </p:nvPr>
        </p:nvGraphicFramePr>
        <p:xfrm>
          <a:off x="4500563" y="3421063"/>
          <a:ext cx="3095625" cy="884237"/>
        </p:xfrm>
        <a:graphic>
          <a:graphicData uri="http://schemas.openxmlformats.org/presentationml/2006/ole">
            <mc:AlternateContent xmlns:mc="http://schemas.openxmlformats.org/markup-compatibility/2006">
              <mc:Choice xmlns:v="urn:schemas-microsoft-com:vml" Requires="v">
                <p:oleObj spid="_x0000_s37899" name="Equation" r:id="rId3" imgW="2108160" imgH="596880" progId="Equation.3">
                  <p:embed/>
                </p:oleObj>
              </mc:Choice>
              <mc:Fallback>
                <p:oleObj name="Equation" r:id="rId3" imgW="2108160" imgH="596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421063"/>
                        <a:ext cx="3095625" cy="884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Text Box 23"/>
          <p:cNvSpPr txBox="1">
            <a:spLocks noChangeArrowheads="1"/>
          </p:cNvSpPr>
          <p:nvPr/>
        </p:nvSpPr>
        <p:spPr bwMode="auto">
          <a:xfrm>
            <a:off x="1116013" y="3636963"/>
            <a:ext cx="3455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400">
                <a:latin typeface="Arial" pitchFamily="34" charset="0"/>
              </a:rPr>
              <a:t>Intervalle de confiance pour la moyenne</a:t>
            </a:r>
          </a:p>
        </p:txBody>
      </p:sp>
      <p:graphicFrame>
        <p:nvGraphicFramePr>
          <p:cNvPr id="25" name="Object 24"/>
          <p:cNvGraphicFramePr>
            <a:graphicFrameLocks noChangeAspect="1"/>
          </p:cNvGraphicFramePr>
          <p:nvPr>
            <p:extLst>
              <p:ext uri="{D42A27DB-BD31-4B8C-83A1-F6EECF244321}">
                <p14:modId xmlns:p14="http://schemas.microsoft.com/office/powerpoint/2010/main" val="158751991"/>
              </p:ext>
            </p:extLst>
          </p:nvPr>
        </p:nvGraphicFramePr>
        <p:xfrm>
          <a:off x="3349625" y="4625975"/>
          <a:ext cx="3375025" cy="884238"/>
        </p:xfrm>
        <a:graphic>
          <a:graphicData uri="http://schemas.openxmlformats.org/presentationml/2006/ole">
            <mc:AlternateContent xmlns:mc="http://schemas.openxmlformats.org/markup-compatibility/2006">
              <mc:Choice xmlns:v="urn:schemas-microsoft-com:vml" Requires="v">
                <p:oleObj spid="_x0000_s37900" name="Equation" r:id="rId5" imgW="2298600" imgH="596880" progId="Equation.3">
                  <p:embed/>
                </p:oleObj>
              </mc:Choice>
              <mc:Fallback>
                <p:oleObj name="Equation" r:id="rId5" imgW="2298600" imgH="596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625" y="4625975"/>
                        <a:ext cx="3375025" cy="88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 Box 25"/>
          <p:cNvSpPr txBox="1">
            <a:spLocks noChangeArrowheads="1"/>
          </p:cNvSpPr>
          <p:nvPr/>
        </p:nvSpPr>
        <p:spPr bwMode="auto">
          <a:xfrm>
            <a:off x="468313" y="4829175"/>
            <a:ext cx="34559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400">
                <a:latin typeface="Arial" pitchFamily="34" charset="0"/>
              </a:rPr>
              <a:t>Intervalle de confiance pour une prédiction individuelle</a:t>
            </a:r>
          </a:p>
        </p:txBody>
      </p:sp>
      <p:graphicFrame>
        <p:nvGraphicFramePr>
          <p:cNvPr id="27" name="Object 26"/>
          <p:cNvGraphicFramePr>
            <a:graphicFrameLocks noChangeAspect="1"/>
          </p:cNvGraphicFramePr>
          <p:nvPr>
            <p:extLst>
              <p:ext uri="{D42A27DB-BD31-4B8C-83A1-F6EECF244321}">
                <p14:modId xmlns:p14="http://schemas.microsoft.com/office/powerpoint/2010/main" val="4131841753"/>
              </p:ext>
            </p:extLst>
          </p:nvPr>
        </p:nvGraphicFramePr>
        <p:xfrm>
          <a:off x="558800" y="5943600"/>
          <a:ext cx="484188" cy="338138"/>
        </p:xfrm>
        <a:graphic>
          <a:graphicData uri="http://schemas.openxmlformats.org/presentationml/2006/ole">
            <mc:AlternateContent xmlns:mc="http://schemas.openxmlformats.org/markup-compatibility/2006">
              <mc:Choice xmlns:v="urn:schemas-microsoft-com:vml" Requires="v">
                <p:oleObj spid="_x0000_s37901" name="Equation" r:id="rId7" imgW="330120" imgH="228600" progId="Equation.3">
                  <p:embed/>
                </p:oleObj>
              </mc:Choice>
              <mc:Fallback>
                <p:oleObj name="Equation" r:id="rId7" imgW="33012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800" y="5943600"/>
                        <a:ext cx="484188"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27"/>
          <p:cNvSpPr txBox="1">
            <a:spLocks noChangeArrowheads="1"/>
          </p:cNvSpPr>
          <p:nvPr/>
        </p:nvSpPr>
        <p:spPr bwMode="auto">
          <a:xfrm>
            <a:off x="1042988" y="5943600"/>
            <a:ext cx="59769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400">
                <a:latin typeface="Arial" pitchFamily="34" charset="0"/>
              </a:rPr>
              <a:t>quantile au seuil 1-</a:t>
            </a:r>
            <a:r>
              <a:rPr lang="fr-FR" altLang="fr-FR" sz="1400">
                <a:latin typeface="Symbol" pitchFamily="18" charset="2"/>
              </a:rPr>
              <a:t>a</a:t>
            </a:r>
            <a:r>
              <a:rPr lang="fr-FR" altLang="fr-FR" sz="1400">
                <a:latin typeface="Arial" pitchFamily="34" charset="0"/>
              </a:rPr>
              <a:t>/2 d’une loi de student à n-2 degrés de liberté</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4035425" y="6408738"/>
            <a:ext cx="0" cy="220662"/>
          </a:xfrm>
          <a:prstGeom prst="rect">
            <a:avLst/>
          </a:prstGeom>
          <a:noFill/>
          <a:ln w="9525">
            <a:noFill/>
            <a:miter lim="800000"/>
            <a:headEnd/>
            <a:tailEnd/>
          </a:ln>
        </p:spPr>
        <p:txBody>
          <a:bodyPr wrap="none" lIns="0" tIns="0" rIns="0" bIns="0">
            <a:spAutoFit/>
          </a:bodyPr>
          <a:lstStyle/>
          <a:p>
            <a:pPr algn="ctr" eaLnBrk="0" hangingPunct="0">
              <a:lnSpc>
                <a:spcPct val="90000"/>
              </a:lnSpc>
            </a:pPr>
            <a:endParaRPr lang="fr-FR" sz="1600">
              <a:solidFill>
                <a:srgbClr val="FFFF00"/>
              </a:solidFill>
            </a:endParaRPr>
          </a:p>
        </p:txBody>
      </p:sp>
      <p:sp>
        <p:nvSpPr>
          <p:cNvPr id="9" name="Rectangle 4"/>
          <p:cNvSpPr>
            <a:spLocks noChangeArrowheads="1"/>
          </p:cNvSpPr>
          <p:nvPr/>
        </p:nvSpPr>
        <p:spPr bwMode="auto">
          <a:xfrm>
            <a:off x="5235575" y="6180138"/>
            <a:ext cx="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endParaRPr lang="fr-FR" altLang="fr-FR" sz="1600">
              <a:solidFill>
                <a:srgbClr val="FFFF00"/>
              </a:solidFill>
              <a:latin typeface="Arial" pitchFamily="34" charset="0"/>
            </a:endParaRPr>
          </a:p>
        </p:txBody>
      </p:sp>
      <p:sp>
        <p:nvSpPr>
          <p:cNvPr id="10" name="Rectangle 7"/>
          <p:cNvSpPr>
            <a:spLocks noChangeArrowheads="1"/>
          </p:cNvSpPr>
          <p:nvPr/>
        </p:nvSpPr>
        <p:spPr bwMode="auto">
          <a:xfrm>
            <a:off x="2484438" y="1941513"/>
            <a:ext cx="2879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a:solidFill>
                  <a:srgbClr val="000000"/>
                </a:solidFill>
                <a:latin typeface="Arial" pitchFamily="34" charset="0"/>
              </a:rPr>
              <a:t>Exemple: </a:t>
            </a:r>
            <a:r>
              <a:rPr lang="fr-FR" altLang="fr-FR" sz="1800" i="1">
                <a:solidFill>
                  <a:srgbClr val="000000"/>
                </a:solidFill>
                <a:latin typeface="Arial" pitchFamily="34" charset="0"/>
              </a:rPr>
              <a:t>Isoberlinia Doka</a:t>
            </a:r>
            <a:endParaRPr lang="fr-FR" altLang="fr-FR" sz="1800" i="1">
              <a:latin typeface="Arial" pitchFamily="34" charset="0"/>
            </a:endParaRPr>
          </a:p>
        </p:txBody>
      </p:sp>
      <p:sp>
        <p:nvSpPr>
          <p:cNvPr id="11" name="Rectangle 8"/>
          <p:cNvSpPr>
            <a:spLocks noChangeArrowheads="1"/>
          </p:cNvSpPr>
          <p:nvPr/>
        </p:nvSpPr>
        <p:spPr bwMode="auto">
          <a:xfrm>
            <a:off x="2195513" y="1843088"/>
            <a:ext cx="193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400">
                <a:solidFill>
                  <a:srgbClr val="009900"/>
                </a:solidFill>
                <a:latin typeface="Wingdings" pitchFamily="2" charset="2"/>
              </a:rPr>
              <a:t>û</a:t>
            </a:r>
            <a:endParaRPr lang="fr-FR" altLang="fr-FR"/>
          </a:p>
        </p:txBody>
      </p:sp>
      <p:sp>
        <p:nvSpPr>
          <p:cNvPr id="12" name="Rectangle 19"/>
          <p:cNvSpPr>
            <a:spLocks noChangeArrowheads="1"/>
          </p:cNvSpPr>
          <p:nvPr/>
        </p:nvSpPr>
        <p:spPr bwMode="auto">
          <a:xfrm>
            <a:off x="1547813" y="2635250"/>
            <a:ext cx="4176712" cy="3455988"/>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3" name="Picture 20" descr="isodok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778125"/>
            <a:ext cx="3657600" cy="3200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2"/>
          <p:cNvSpPr>
            <a:spLocks noGrp="1"/>
          </p:cNvSpPr>
          <p:nvPr>
            <p:ph type="title"/>
          </p:nvPr>
        </p:nvSpPr>
        <p:spPr>
          <a:xfrm>
            <a:off x="2446338" y="131763"/>
            <a:ext cx="6543675" cy="1531937"/>
          </a:xfrm>
        </p:spPr>
        <p:txBody>
          <a:bodyPr/>
          <a:lstStyle/>
          <a:p>
            <a:r>
              <a:rPr lang="en-US" b="1" dirty="0" err="1" smtClean="0"/>
              <a:t>Utiliser</a:t>
            </a:r>
            <a:r>
              <a:rPr lang="en-US" dirty="0"/>
              <a:t> </a:t>
            </a:r>
            <a:r>
              <a:rPr lang="en-US" dirty="0" smtClean="0"/>
              <a:t>un </a:t>
            </a:r>
            <a:r>
              <a:rPr lang="en-US" dirty="0" err="1" smtClean="0"/>
              <a:t>tarif</a:t>
            </a:r>
            <a:r>
              <a:rPr lang="en-US" dirty="0" smtClean="0"/>
              <a:t> de cubage </a:t>
            </a:r>
            <a:r>
              <a:rPr lang="en-US" dirty="0" err="1" smtClean="0"/>
              <a:t>ou</a:t>
            </a:r>
            <a:r>
              <a:rPr lang="en-US" dirty="0" smtClean="0"/>
              <a:t> de </a:t>
            </a:r>
            <a:r>
              <a:rPr lang="en-US" dirty="0" err="1" smtClean="0"/>
              <a:t>biomasse</a:t>
            </a:r>
            <a:endParaRPr lang="en-GB"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
          <p:cNvSpPr>
            <a:spLocks noChangeArrowheads="1"/>
          </p:cNvSpPr>
          <p:nvPr/>
        </p:nvSpPr>
        <p:spPr bwMode="auto">
          <a:xfrm>
            <a:off x="5235575" y="6108700"/>
            <a:ext cx="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endParaRPr lang="fr-FR" altLang="fr-FR" sz="1600">
              <a:solidFill>
                <a:srgbClr val="FFFF00"/>
              </a:solidFill>
              <a:latin typeface="Arial" pitchFamily="34" charset="0"/>
            </a:endParaRPr>
          </a:p>
        </p:txBody>
      </p:sp>
      <p:sp>
        <p:nvSpPr>
          <p:cNvPr id="31" name="Rectangle 9"/>
          <p:cNvSpPr>
            <a:spLocks noChangeArrowheads="1"/>
          </p:cNvSpPr>
          <p:nvPr/>
        </p:nvSpPr>
        <p:spPr bwMode="auto">
          <a:xfrm>
            <a:off x="2484438" y="1928812"/>
            <a:ext cx="2951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a:solidFill>
                  <a:srgbClr val="000000"/>
                </a:solidFill>
                <a:latin typeface="Arial" pitchFamily="34" charset="0"/>
              </a:rPr>
              <a:t>Précision sur les prédictions</a:t>
            </a:r>
            <a:endParaRPr lang="fr-FR" altLang="fr-FR" sz="1800">
              <a:latin typeface="Arial" pitchFamily="34" charset="0"/>
            </a:endParaRPr>
          </a:p>
        </p:txBody>
      </p:sp>
      <p:sp>
        <p:nvSpPr>
          <p:cNvPr id="32" name="Rectangle 10"/>
          <p:cNvSpPr>
            <a:spLocks noChangeArrowheads="1"/>
          </p:cNvSpPr>
          <p:nvPr/>
        </p:nvSpPr>
        <p:spPr bwMode="auto">
          <a:xfrm>
            <a:off x="2195513" y="1830387"/>
            <a:ext cx="193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400">
                <a:solidFill>
                  <a:srgbClr val="009900"/>
                </a:solidFill>
                <a:latin typeface="Wingdings" pitchFamily="2" charset="2"/>
              </a:rPr>
              <a:t>û</a:t>
            </a:r>
            <a:endParaRPr lang="fr-FR" altLang="fr-FR"/>
          </a:p>
        </p:txBody>
      </p:sp>
      <p:sp>
        <p:nvSpPr>
          <p:cNvPr id="33" name="Text Box 11"/>
          <p:cNvSpPr txBox="1">
            <a:spLocks noChangeArrowheads="1"/>
          </p:cNvSpPr>
          <p:nvPr/>
        </p:nvSpPr>
        <p:spPr bwMode="auto">
          <a:xfrm>
            <a:off x="3255963" y="2347912"/>
            <a:ext cx="45561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a:latin typeface="Arial" pitchFamily="34" charset="0"/>
              </a:rPr>
              <a:t>Cas plus général, utilisation de la delta-méthode (Serfling, 1980)</a:t>
            </a:r>
          </a:p>
        </p:txBody>
      </p:sp>
      <p:sp>
        <p:nvSpPr>
          <p:cNvPr id="34" name="Rectangle 12"/>
          <p:cNvSpPr>
            <a:spLocks noChangeArrowheads="1"/>
          </p:cNvSpPr>
          <p:nvPr/>
        </p:nvSpPr>
        <p:spPr bwMode="auto">
          <a:xfrm>
            <a:off x="3079750" y="2347912"/>
            <a:ext cx="176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a:solidFill>
                  <a:srgbClr val="FF0000"/>
                </a:solidFill>
                <a:latin typeface="Wingdings" pitchFamily="2" charset="2"/>
              </a:rPr>
              <a:t>Ä</a:t>
            </a:r>
            <a:endParaRPr lang="fr-FR" altLang="fr-FR" sz="1800"/>
          </a:p>
        </p:txBody>
      </p:sp>
      <p:graphicFrame>
        <p:nvGraphicFramePr>
          <p:cNvPr id="35" name="Object 19"/>
          <p:cNvGraphicFramePr>
            <a:graphicFrameLocks noChangeAspect="1"/>
          </p:cNvGraphicFramePr>
          <p:nvPr>
            <p:extLst>
              <p:ext uri="{D42A27DB-BD31-4B8C-83A1-F6EECF244321}">
                <p14:modId xmlns:p14="http://schemas.microsoft.com/office/powerpoint/2010/main" val="423288372"/>
              </p:ext>
            </p:extLst>
          </p:nvPr>
        </p:nvGraphicFramePr>
        <p:xfrm>
          <a:off x="4140200" y="3162300"/>
          <a:ext cx="1655763" cy="411162"/>
        </p:xfrm>
        <a:graphic>
          <a:graphicData uri="http://schemas.openxmlformats.org/presentationml/2006/ole">
            <mc:AlternateContent xmlns:mc="http://schemas.openxmlformats.org/markup-compatibility/2006">
              <mc:Choice xmlns:v="urn:schemas-microsoft-com:vml" Requires="v">
                <p:oleObj spid="_x0000_s38947" name="Equation" r:id="rId3" imgW="1193760" imgH="304560" progId="Equation.3">
                  <p:embed/>
                </p:oleObj>
              </mc:Choice>
              <mc:Fallback>
                <p:oleObj name="Equation" r:id="rId3" imgW="1193760" imgH="304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3162300"/>
                        <a:ext cx="1655763"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ext Box 21"/>
          <p:cNvSpPr txBox="1">
            <a:spLocks noChangeArrowheads="1"/>
          </p:cNvSpPr>
          <p:nvPr/>
        </p:nvSpPr>
        <p:spPr bwMode="auto">
          <a:xfrm>
            <a:off x="107950" y="4492625"/>
            <a:ext cx="10810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b="1">
                <a:latin typeface="Arial" pitchFamily="34" charset="0"/>
              </a:rPr>
              <a:t>Avec : </a:t>
            </a:r>
          </a:p>
        </p:txBody>
      </p:sp>
      <p:sp>
        <p:nvSpPr>
          <p:cNvPr id="37" name="Text Box 22"/>
          <p:cNvSpPr txBox="1">
            <a:spLocks noChangeArrowheads="1"/>
          </p:cNvSpPr>
          <p:nvPr/>
        </p:nvSpPr>
        <p:spPr bwMode="auto">
          <a:xfrm>
            <a:off x="1690688" y="3138487"/>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b="1">
                <a:latin typeface="Arial" pitchFamily="34" charset="0"/>
              </a:rPr>
              <a:t>Intervalle de confiance de la moyenne</a:t>
            </a:r>
          </a:p>
        </p:txBody>
      </p:sp>
      <p:graphicFrame>
        <p:nvGraphicFramePr>
          <p:cNvPr id="38" name="Object 23"/>
          <p:cNvGraphicFramePr>
            <a:graphicFrameLocks noChangeAspect="1"/>
          </p:cNvGraphicFramePr>
          <p:nvPr>
            <p:extLst>
              <p:ext uri="{D42A27DB-BD31-4B8C-83A1-F6EECF244321}">
                <p14:modId xmlns:p14="http://schemas.microsoft.com/office/powerpoint/2010/main" val="3941588606"/>
              </p:ext>
            </p:extLst>
          </p:nvPr>
        </p:nvGraphicFramePr>
        <p:xfrm>
          <a:off x="755650" y="4364037"/>
          <a:ext cx="1501775" cy="531813"/>
        </p:xfrm>
        <a:graphic>
          <a:graphicData uri="http://schemas.openxmlformats.org/presentationml/2006/ole">
            <mc:AlternateContent xmlns:mc="http://schemas.openxmlformats.org/markup-compatibility/2006">
              <mc:Choice xmlns:v="urn:schemas-microsoft-com:vml" Requires="v">
                <p:oleObj spid="_x0000_s38948" name="Equation" r:id="rId5" imgW="1371600" imgH="495000" progId="Equation.3">
                  <p:embed/>
                </p:oleObj>
              </mc:Choice>
              <mc:Fallback>
                <p:oleObj name="Equation" r:id="rId5" imgW="1371600" imgH="495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364037"/>
                        <a:ext cx="1501775"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25"/>
          <p:cNvGraphicFramePr>
            <a:graphicFrameLocks noChangeAspect="1"/>
          </p:cNvGraphicFramePr>
          <p:nvPr>
            <p:extLst>
              <p:ext uri="{D42A27DB-BD31-4B8C-83A1-F6EECF244321}">
                <p14:modId xmlns:p14="http://schemas.microsoft.com/office/powerpoint/2010/main" val="1479786311"/>
              </p:ext>
            </p:extLst>
          </p:nvPr>
        </p:nvGraphicFramePr>
        <p:xfrm>
          <a:off x="4162425" y="3787775"/>
          <a:ext cx="2641600" cy="393700"/>
        </p:xfrm>
        <a:graphic>
          <a:graphicData uri="http://schemas.openxmlformats.org/presentationml/2006/ole">
            <mc:AlternateContent xmlns:mc="http://schemas.openxmlformats.org/markup-compatibility/2006">
              <mc:Choice xmlns:v="urn:schemas-microsoft-com:vml" Requires="v">
                <p:oleObj spid="_x0000_s38949" name="Equation" r:id="rId7" imgW="1981080" imgH="304560" progId="Equation.3">
                  <p:embed/>
                </p:oleObj>
              </mc:Choice>
              <mc:Fallback>
                <p:oleObj name="Equation" r:id="rId7" imgW="1981080" imgH="304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2425" y="3787775"/>
                        <a:ext cx="26416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ext Box 26"/>
          <p:cNvSpPr txBox="1">
            <a:spLocks noChangeArrowheads="1"/>
          </p:cNvSpPr>
          <p:nvPr/>
        </p:nvSpPr>
        <p:spPr bwMode="auto">
          <a:xfrm>
            <a:off x="1690688" y="3714750"/>
            <a:ext cx="2520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b="1">
                <a:latin typeface="Arial" pitchFamily="34" charset="0"/>
              </a:rPr>
              <a:t>Intervalle de confiance pour une prédiction individuelle</a:t>
            </a:r>
          </a:p>
        </p:txBody>
      </p:sp>
      <p:sp>
        <p:nvSpPr>
          <p:cNvPr id="41" name="Text Box 28"/>
          <p:cNvSpPr txBox="1">
            <a:spLocks noChangeArrowheads="1"/>
          </p:cNvSpPr>
          <p:nvPr/>
        </p:nvSpPr>
        <p:spPr bwMode="auto">
          <a:xfrm>
            <a:off x="2268538" y="4492625"/>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b="1">
                <a:latin typeface="Arial" pitchFamily="34" charset="0"/>
              </a:rPr>
              <a:t>la variance de  </a:t>
            </a:r>
          </a:p>
        </p:txBody>
      </p:sp>
      <p:graphicFrame>
        <p:nvGraphicFramePr>
          <p:cNvPr id="42" name="Object 29"/>
          <p:cNvGraphicFramePr>
            <a:graphicFrameLocks noChangeAspect="1"/>
          </p:cNvGraphicFramePr>
          <p:nvPr>
            <p:extLst>
              <p:ext uri="{D42A27DB-BD31-4B8C-83A1-F6EECF244321}">
                <p14:modId xmlns:p14="http://schemas.microsoft.com/office/powerpoint/2010/main" val="405892857"/>
              </p:ext>
            </p:extLst>
          </p:nvPr>
        </p:nvGraphicFramePr>
        <p:xfrm>
          <a:off x="3419475" y="4435475"/>
          <a:ext cx="239713" cy="288925"/>
        </p:xfrm>
        <a:graphic>
          <a:graphicData uri="http://schemas.openxmlformats.org/presentationml/2006/ole">
            <mc:AlternateContent xmlns:mc="http://schemas.openxmlformats.org/markup-compatibility/2006">
              <mc:Choice xmlns:v="urn:schemas-microsoft-com:vml" Requires="v">
                <p:oleObj spid="_x0000_s38950" name="Equation" r:id="rId9" imgW="152280" imgH="190440" progId="Equation.3">
                  <p:embed/>
                </p:oleObj>
              </mc:Choice>
              <mc:Fallback>
                <p:oleObj name="Equation" r:id="rId9" imgW="152280" imgH="1904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475" y="4435475"/>
                        <a:ext cx="2397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30"/>
          <p:cNvGraphicFramePr>
            <a:graphicFrameLocks noChangeAspect="1"/>
          </p:cNvGraphicFramePr>
          <p:nvPr>
            <p:extLst>
              <p:ext uri="{D42A27DB-BD31-4B8C-83A1-F6EECF244321}">
                <p14:modId xmlns:p14="http://schemas.microsoft.com/office/powerpoint/2010/main" val="1609421236"/>
              </p:ext>
            </p:extLst>
          </p:nvPr>
        </p:nvGraphicFramePr>
        <p:xfrm>
          <a:off x="684213" y="5011737"/>
          <a:ext cx="441325" cy="503238"/>
        </p:xfrm>
        <a:graphic>
          <a:graphicData uri="http://schemas.openxmlformats.org/presentationml/2006/ole">
            <mc:AlternateContent xmlns:mc="http://schemas.openxmlformats.org/markup-compatibility/2006">
              <mc:Choice xmlns:v="urn:schemas-microsoft-com:vml" Requires="v">
                <p:oleObj spid="_x0000_s38951" name="Equation" r:id="rId11" imgW="393480" imgH="457200" progId="Equation.3">
                  <p:embed/>
                </p:oleObj>
              </mc:Choice>
              <mc:Fallback>
                <p:oleObj name="Equation" r:id="rId11" imgW="39348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213" y="5011737"/>
                        <a:ext cx="44132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Text Box 31"/>
          <p:cNvSpPr txBox="1">
            <a:spLocks noChangeArrowheads="1"/>
          </p:cNvSpPr>
          <p:nvPr/>
        </p:nvSpPr>
        <p:spPr bwMode="auto">
          <a:xfrm>
            <a:off x="1044575" y="5011737"/>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b="1">
                <a:latin typeface="Arial" pitchFamily="34" charset="0"/>
              </a:rPr>
              <a:t>la matrice des dérivées de Y par rapport aux paramètres du modèle  </a:t>
            </a:r>
          </a:p>
        </p:txBody>
      </p:sp>
      <p:graphicFrame>
        <p:nvGraphicFramePr>
          <p:cNvPr id="45" name="Object 33"/>
          <p:cNvGraphicFramePr>
            <a:graphicFrameLocks noChangeAspect="1"/>
          </p:cNvGraphicFramePr>
          <p:nvPr>
            <p:extLst>
              <p:ext uri="{D42A27DB-BD31-4B8C-83A1-F6EECF244321}">
                <p14:modId xmlns:p14="http://schemas.microsoft.com/office/powerpoint/2010/main" val="2736282426"/>
              </p:ext>
            </p:extLst>
          </p:nvPr>
        </p:nvGraphicFramePr>
        <p:xfrm>
          <a:off x="665163" y="5588000"/>
          <a:ext cx="522287" cy="603250"/>
        </p:xfrm>
        <a:graphic>
          <a:graphicData uri="http://schemas.openxmlformats.org/presentationml/2006/ole">
            <mc:AlternateContent xmlns:mc="http://schemas.openxmlformats.org/markup-compatibility/2006">
              <mc:Choice xmlns:v="urn:schemas-microsoft-com:vml" Requires="v">
                <p:oleObj spid="_x0000_s38952" name="Equation" r:id="rId13" imgW="419040" imgH="495000" progId="Equation.3">
                  <p:embed/>
                </p:oleObj>
              </mc:Choice>
              <mc:Fallback>
                <p:oleObj name="Equation" r:id="rId13" imgW="419040" imgH="4950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5163" y="5588000"/>
                        <a:ext cx="522287"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 Box 34"/>
          <p:cNvSpPr txBox="1">
            <a:spLocks noChangeArrowheads="1"/>
          </p:cNvSpPr>
          <p:nvPr/>
        </p:nvSpPr>
        <p:spPr bwMode="auto">
          <a:xfrm>
            <a:off x="1116013" y="5730875"/>
            <a:ext cx="15113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b="1">
                <a:latin typeface="Arial" pitchFamily="34" charset="0"/>
              </a:rPr>
              <a:t>la transposée de  </a:t>
            </a:r>
          </a:p>
        </p:txBody>
      </p:sp>
      <p:graphicFrame>
        <p:nvGraphicFramePr>
          <p:cNvPr id="47" name="Object 35"/>
          <p:cNvGraphicFramePr>
            <a:graphicFrameLocks noChangeAspect="1"/>
          </p:cNvGraphicFramePr>
          <p:nvPr>
            <p:extLst>
              <p:ext uri="{D42A27DB-BD31-4B8C-83A1-F6EECF244321}">
                <p14:modId xmlns:p14="http://schemas.microsoft.com/office/powerpoint/2010/main" val="2344106640"/>
              </p:ext>
            </p:extLst>
          </p:nvPr>
        </p:nvGraphicFramePr>
        <p:xfrm>
          <a:off x="2484438" y="5656262"/>
          <a:ext cx="446087" cy="508000"/>
        </p:xfrm>
        <a:graphic>
          <a:graphicData uri="http://schemas.openxmlformats.org/presentationml/2006/ole">
            <mc:AlternateContent xmlns:mc="http://schemas.openxmlformats.org/markup-compatibility/2006">
              <mc:Choice xmlns:v="urn:schemas-microsoft-com:vml" Requires="v">
                <p:oleObj spid="_x0000_s38953" name="Equation" r:id="rId15" imgW="393480" imgH="457200" progId="Equation.3">
                  <p:embed/>
                </p:oleObj>
              </mc:Choice>
              <mc:Fallback>
                <p:oleObj name="Equation" r:id="rId15" imgW="393480" imgH="457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4438" y="5656262"/>
                        <a:ext cx="446087"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36"/>
          <p:cNvGraphicFramePr>
            <a:graphicFrameLocks noChangeAspect="1"/>
          </p:cNvGraphicFramePr>
          <p:nvPr>
            <p:extLst>
              <p:ext uri="{D42A27DB-BD31-4B8C-83A1-F6EECF244321}">
                <p14:modId xmlns:p14="http://schemas.microsoft.com/office/powerpoint/2010/main" val="4069777643"/>
              </p:ext>
            </p:extLst>
          </p:nvPr>
        </p:nvGraphicFramePr>
        <p:xfrm>
          <a:off x="755650" y="6307137"/>
          <a:ext cx="333375" cy="398463"/>
        </p:xfrm>
        <a:graphic>
          <a:graphicData uri="http://schemas.openxmlformats.org/presentationml/2006/ole">
            <mc:AlternateContent xmlns:mc="http://schemas.openxmlformats.org/markup-compatibility/2006">
              <mc:Choice xmlns:v="urn:schemas-microsoft-com:vml" Requires="v">
                <p:oleObj spid="_x0000_s38954" name="Equation" r:id="rId17" imgW="228600" imgH="279360" progId="Equation.3">
                  <p:embed/>
                </p:oleObj>
              </mc:Choice>
              <mc:Fallback>
                <p:oleObj name="Equation" r:id="rId17" imgW="228600" imgH="27936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5650" y="6307137"/>
                        <a:ext cx="333375"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Text Box 37"/>
          <p:cNvSpPr txBox="1">
            <a:spLocks noChangeArrowheads="1"/>
          </p:cNvSpPr>
          <p:nvPr/>
        </p:nvSpPr>
        <p:spPr bwMode="auto">
          <a:xfrm>
            <a:off x="1042988" y="6380162"/>
            <a:ext cx="3311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b="1">
                <a:latin typeface="Arial" pitchFamily="34" charset="0"/>
              </a:rPr>
              <a:t>la matrice de covariance des paramètres  </a:t>
            </a:r>
          </a:p>
        </p:txBody>
      </p:sp>
      <p:sp>
        <p:nvSpPr>
          <p:cNvPr id="50" name="Line 38"/>
          <p:cNvSpPr>
            <a:spLocks noChangeShapeType="1"/>
          </p:cNvSpPr>
          <p:nvPr/>
        </p:nvSpPr>
        <p:spPr bwMode="auto">
          <a:xfrm>
            <a:off x="4211638" y="5156200"/>
            <a:ext cx="0" cy="1150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aphicFrame>
        <p:nvGraphicFramePr>
          <p:cNvPr id="51" name="Object 39"/>
          <p:cNvGraphicFramePr>
            <a:graphicFrameLocks noChangeAspect="1"/>
          </p:cNvGraphicFramePr>
          <p:nvPr>
            <p:extLst>
              <p:ext uri="{D42A27DB-BD31-4B8C-83A1-F6EECF244321}">
                <p14:modId xmlns:p14="http://schemas.microsoft.com/office/powerpoint/2010/main" val="1020800697"/>
              </p:ext>
            </p:extLst>
          </p:nvPr>
        </p:nvGraphicFramePr>
        <p:xfrm>
          <a:off x="4284663" y="5083175"/>
          <a:ext cx="271462" cy="261937"/>
        </p:xfrm>
        <a:graphic>
          <a:graphicData uri="http://schemas.openxmlformats.org/presentationml/2006/ole">
            <mc:AlternateContent xmlns:mc="http://schemas.openxmlformats.org/markup-compatibility/2006">
              <mc:Choice xmlns:v="urn:schemas-microsoft-com:vml" Requires="v">
                <p:oleObj spid="_x0000_s38955" name="Equation" r:id="rId19" imgW="203040" imgH="203040" progId="Equation.3">
                  <p:embed/>
                </p:oleObj>
              </mc:Choice>
              <mc:Fallback>
                <p:oleObj name="Equation" r:id="rId19" imgW="203040" imgH="2030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84663" y="5083175"/>
                        <a:ext cx="271462" cy="261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Text Box 40"/>
          <p:cNvSpPr txBox="1">
            <a:spLocks noChangeArrowheads="1"/>
          </p:cNvSpPr>
          <p:nvPr/>
        </p:nvSpPr>
        <p:spPr bwMode="auto">
          <a:xfrm>
            <a:off x="4572000" y="5097462"/>
            <a:ext cx="2305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b="1">
                <a:latin typeface="Arial" pitchFamily="34" charset="0"/>
              </a:rPr>
              <a:t>la variance du compartiment</a:t>
            </a:r>
          </a:p>
        </p:txBody>
      </p:sp>
      <p:graphicFrame>
        <p:nvGraphicFramePr>
          <p:cNvPr id="53" name="Object 41"/>
          <p:cNvGraphicFramePr>
            <a:graphicFrameLocks noChangeAspect="1"/>
          </p:cNvGraphicFramePr>
          <p:nvPr>
            <p:extLst>
              <p:ext uri="{D42A27DB-BD31-4B8C-83A1-F6EECF244321}">
                <p14:modId xmlns:p14="http://schemas.microsoft.com/office/powerpoint/2010/main" val="2230405826"/>
              </p:ext>
            </p:extLst>
          </p:nvPr>
        </p:nvGraphicFramePr>
        <p:xfrm>
          <a:off x="4251325" y="5348287"/>
          <a:ext cx="339725" cy="311150"/>
        </p:xfrm>
        <a:graphic>
          <a:graphicData uri="http://schemas.openxmlformats.org/presentationml/2006/ole">
            <mc:AlternateContent xmlns:mc="http://schemas.openxmlformats.org/markup-compatibility/2006">
              <mc:Choice xmlns:v="urn:schemas-microsoft-com:vml" Requires="v">
                <p:oleObj spid="_x0000_s38956" name="Equation" r:id="rId21" imgW="253800" imgH="241200" progId="Equation.3">
                  <p:embed/>
                </p:oleObj>
              </mc:Choice>
              <mc:Fallback>
                <p:oleObj name="Equation" r:id="rId21" imgW="253800" imgH="2412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51325" y="5348287"/>
                        <a:ext cx="339725"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ext Box 42"/>
          <p:cNvSpPr txBox="1">
            <a:spLocks noChangeArrowheads="1"/>
          </p:cNvSpPr>
          <p:nvPr/>
        </p:nvSpPr>
        <p:spPr bwMode="auto">
          <a:xfrm>
            <a:off x="4572000" y="5386387"/>
            <a:ext cx="30972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b="1">
                <a:latin typeface="Arial" pitchFamily="34" charset="0"/>
              </a:rPr>
              <a:t>la variance conditionnelle du compartiment dans le système d’équation</a:t>
            </a:r>
          </a:p>
        </p:txBody>
      </p:sp>
      <p:graphicFrame>
        <p:nvGraphicFramePr>
          <p:cNvPr id="55" name="Object 43"/>
          <p:cNvGraphicFramePr>
            <a:graphicFrameLocks noChangeAspect="1"/>
          </p:cNvGraphicFramePr>
          <p:nvPr>
            <p:extLst>
              <p:ext uri="{D42A27DB-BD31-4B8C-83A1-F6EECF244321}">
                <p14:modId xmlns:p14="http://schemas.microsoft.com/office/powerpoint/2010/main" val="3660993232"/>
              </p:ext>
            </p:extLst>
          </p:nvPr>
        </p:nvGraphicFramePr>
        <p:xfrm>
          <a:off x="4284663" y="6091237"/>
          <a:ext cx="339725" cy="280988"/>
        </p:xfrm>
        <a:graphic>
          <a:graphicData uri="http://schemas.openxmlformats.org/presentationml/2006/ole">
            <mc:AlternateContent xmlns:mc="http://schemas.openxmlformats.org/markup-compatibility/2006">
              <mc:Choice xmlns:v="urn:schemas-microsoft-com:vml" Requires="v">
                <p:oleObj spid="_x0000_s38957" name="Equation" r:id="rId23" imgW="228600" imgH="190440" progId="Equation.3">
                  <p:embed/>
                </p:oleObj>
              </mc:Choice>
              <mc:Fallback>
                <p:oleObj name="Equation" r:id="rId23" imgW="228600" imgH="1904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84663" y="6091237"/>
                        <a:ext cx="339725" cy="28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Box 45"/>
          <p:cNvSpPr txBox="1">
            <a:spLocks noChangeArrowheads="1"/>
          </p:cNvSpPr>
          <p:nvPr/>
        </p:nvSpPr>
        <p:spPr bwMode="auto">
          <a:xfrm>
            <a:off x="4572000" y="6164262"/>
            <a:ext cx="2305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b="1">
                <a:latin typeface="Arial" pitchFamily="34" charset="0"/>
              </a:rPr>
              <a:t>la fonction de pondération</a:t>
            </a:r>
          </a:p>
        </p:txBody>
      </p:sp>
      <p:sp>
        <p:nvSpPr>
          <p:cNvPr id="58" name="Title 2"/>
          <p:cNvSpPr>
            <a:spLocks noGrp="1"/>
          </p:cNvSpPr>
          <p:nvPr>
            <p:ph type="title"/>
          </p:nvPr>
        </p:nvSpPr>
        <p:spPr>
          <a:xfrm>
            <a:off x="2446338" y="131763"/>
            <a:ext cx="6543675" cy="1531937"/>
          </a:xfrm>
        </p:spPr>
        <p:txBody>
          <a:bodyPr/>
          <a:lstStyle/>
          <a:p>
            <a:r>
              <a:rPr lang="en-US" b="1" dirty="0" err="1" smtClean="0"/>
              <a:t>Utiliser</a:t>
            </a:r>
            <a:r>
              <a:rPr lang="en-US" dirty="0"/>
              <a:t> </a:t>
            </a:r>
            <a:r>
              <a:rPr lang="en-US" dirty="0" smtClean="0"/>
              <a:t>un </a:t>
            </a:r>
            <a:r>
              <a:rPr lang="en-US" dirty="0" err="1" smtClean="0"/>
              <a:t>tarif</a:t>
            </a:r>
            <a:r>
              <a:rPr lang="en-US" dirty="0" smtClean="0"/>
              <a:t> de cubage </a:t>
            </a:r>
            <a:r>
              <a:rPr lang="en-US" dirty="0" err="1" smtClean="0"/>
              <a:t>ou</a:t>
            </a:r>
            <a:r>
              <a:rPr lang="en-US" dirty="0" smtClean="0"/>
              <a:t> de </a:t>
            </a:r>
            <a:r>
              <a:rPr lang="en-US" dirty="0" err="1" smtClean="0"/>
              <a:t>biomasse</a:t>
            </a:r>
            <a:endParaRPr lang="en-GB"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3889375" y="5822950"/>
            <a:ext cx="0" cy="220662"/>
          </a:xfrm>
          <a:prstGeom prst="rect">
            <a:avLst/>
          </a:prstGeom>
          <a:noFill/>
          <a:ln w="9525">
            <a:noFill/>
            <a:miter lim="800000"/>
            <a:headEnd/>
            <a:tailEnd/>
          </a:ln>
        </p:spPr>
        <p:txBody>
          <a:bodyPr wrap="none" lIns="0" tIns="0" rIns="0" bIns="0">
            <a:spAutoFit/>
          </a:bodyPr>
          <a:lstStyle/>
          <a:p>
            <a:pPr algn="ctr" eaLnBrk="0" hangingPunct="0">
              <a:lnSpc>
                <a:spcPct val="90000"/>
              </a:lnSpc>
            </a:pPr>
            <a:endParaRPr lang="fr-FR" sz="1600">
              <a:solidFill>
                <a:srgbClr val="FFFF00"/>
              </a:solidFill>
            </a:endParaRPr>
          </a:p>
        </p:txBody>
      </p:sp>
      <p:pic>
        <p:nvPicPr>
          <p:cNvPr id="12292" name="Picture 35"/>
          <p:cNvPicPr>
            <a:picLocks noChangeAspect="1" noChangeArrowheads="1"/>
          </p:cNvPicPr>
          <p:nvPr/>
        </p:nvPicPr>
        <p:blipFill>
          <a:blip r:embed="rId2" cstate="print"/>
          <a:srcRect/>
          <a:stretch>
            <a:fillRect/>
          </a:stretch>
        </p:blipFill>
        <p:spPr bwMode="auto">
          <a:xfrm>
            <a:off x="455613" y="2133600"/>
            <a:ext cx="3057525" cy="2124075"/>
          </a:xfrm>
          <a:prstGeom prst="rect">
            <a:avLst/>
          </a:prstGeom>
          <a:noFill/>
          <a:ln w="9525">
            <a:noFill/>
            <a:miter lim="800000"/>
            <a:headEnd/>
            <a:tailEnd/>
          </a:ln>
        </p:spPr>
      </p:pic>
      <p:pic>
        <p:nvPicPr>
          <p:cNvPr id="12293" name="Picture 36"/>
          <p:cNvPicPr>
            <a:picLocks noChangeAspect="1" noChangeArrowheads="1"/>
          </p:cNvPicPr>
          <p:nvPr/>
        </p:nvPicPr>
        <p:blipFill>
          <a:blip r:embed="rId3" cstate="print"/>
          <a:srcRect/>
          <a:stretch>
            <a:fillRect/>
          </a:stretch>
        </p:blipFill>
        <p:spPr bwMode="auto">
          <a:xfrm>
            <a:off x="3657600" y="2133600"/>
            <a:ext cx="3057525" cy="2124075"/>
          </a:xfrm>
          <a:prstGeom prst="rect">
            <a:avLst/>
          </a:prstGeom>
          <a:noFill/>
          <a:ln w="9525">
            <a:noFill/>
            <a:miter lim="800000"/>
            <a:headEnd/>
            <a:tailEnd/>
          </a:ln>
        </p:spPr>
      </p:pic>
      <p:pic>
        <p:nvPicPr>
          <p:cNvPr id="12294" name="Picture 37"/>
          <p:cNvPicPr>
            <a:picLocks noChangeAspect="1" noChangeArrowheads="1"/>
          </p:cNvPicPr>
          <p:nvPr/>
        </p:nvPicPr>
        <p:blipFill>
          <a:blip r:embed="rId4" cstate="print"/>
          <a:srcRect/>
          <a:stretch>
            <a:fillRect/>
          </a:stretch>
        </p:blipFill>
        <p:spPr bwMode="auto">
          <a:xfrm>
            <a:off x="3657600" y="4221162"/>
            <a:ext cx="3057525" cy="2085975"/>
          </a:xfrm>
          <a:prstGeom prst="rect">
            <a:avLst/>
          </a:prstGeom>
          <a:noFill/>
          <a:ln w="9525">
            <a:noFill/>
            <a:miter lim="800000"/>
            <a:headEnd/>
            <a:tailEnd/>
          </a:ln>
        </p:spPr>
      </p:pic>
      <p:pic>
        <p:nvPicPr>
          <p:cNvPr id="12295" name="Picture 38"/>
          <p:cNvPicPr>
            <a:picLocks noChangeAspect="1" noChangeArrowheads="1"/>
          </p:cNvPicPr>
          <p:nvPr/>
        </p:nvPicPr>
        <p:blipFill>
          <a:blip r:embed="rId5" cstate="print"/>
          <a:srcRect/>
          <a:stretch>
            <a:fillRect/>
          </a:stretch>
        </p:blipFill>
        <p:spPr bwMode="auto">
          <a:xfrm>
            <a:off x="455613" y="4222750"/>
            <a:ext cx="3057525" cy="2124075"/>
          </a:xfrm>
          <a:prstGeom prst="rect">
            <a:avLst/>
          </a:prstGeom>
          <a:noFill/>
          <a:ln w="9525">
            <a:noFill/>
            <a:miter lim="800000"/>
            <a:headEnd/>
            <a:tailEnd/>
          </a:ln>
        </p:spPr>
      </p:pic>
      <p:sp>
        <p:nvSpPr>
          <p:cNvPr id="12296" name="Rectangle 39"/>
          <p:cNvSpPr>
            <a:spLocks noChangeArrowheads="1"/>
          </p:cNvSpPr>
          <p:nvPr/>
        </p:nvSpPr>
        <p:spPr bwMode="auto">
          <a:xfrm>
            <a:off x="609600" y="1828800"/>
            <a:ext cx="6191250" cy="274637"/>
          </a:xfrm>
          <a:prstGeom prst="rect">
            <a:avLst/>
          </a:prstGeom>
          <a:noFill/>
          <a:ln w="9525">
            <a:noFill/>
            <a:miter lim="800000"/>
            <a:headEnd/>
            <a:tailEnd/>
          </a:ln>
        </p:spPr>
        <p:txBody>
          <a:bodyPr lIns="0" tIns="0" rIns="0" bIns="0">
            <a:spAutoFit/>
          </a:bodyPr>
          <a:lstStyle/>
          <a:p>
            <a:r>
              <a:rPr lang="en-US" dirty="0" err="1" smtClean="0">
                <a:solidFill>
                  <a:srgbClr val="000000"/>
                </a:solidFill>
              </a:rPr>
              <a:t>Exemple</a:t>
            </a:r>
            <a:r>
              <a:rPr lang="en-US" dirty="0" smtClean="0">
                <a:solidFill>
                  <a:srgbClr val="000000"/>
                </a:solidFill>
              </a:rPr>
              <a:t> </a:t>
            </a:r>
            <a:r>
              <a:rPr lang="en-US" dirty="0">
                <a:solidFill>
                  <a:srgbClr val="000000"/>
                </a:solidFill>
              </a:rPr>
              <a:t>: Eucalyptus </a:t>
            </a:r>
            <a:r>
              <a:rPr lang="en-US" dirty="0" smtClean="0">
                <a:solidFill>
                  <a:srgbClr val="000000"/>
                </a:solidFill>
              </a:rPr>
              <a:t>au Congo </a:t>
            </a:r>
            <a:r>
              <a:rPr lang="en-US" dirty="0">
                <a:solidFill>
                  <a:srgbClr val="000000"/>
                </a:solidFill>
              </a:rPr>
              <a:t>(Saint-André et al. 2005)</a:t>
            </a:r>
            <a:endParaRPr lang="en-US" dirty="0"/>
          </a:p>
        </p:txBody>
      </p:sp>
      <p:sp>
        <p:nvSpPr>
          <p:cNvPr id="12297" name="Rectangle 40"/>
          <p:cNvSpPr>
            <a:spLocks noChangeArrowheads="1"/>
          </p:cNvSpPr>
          <p:nvPr/>
        </p:nvSpPr>
        <p:spPr bwMode="auto">
          <a:xfrm>
            <a:off x="381000" y="1752600"/>
            <a:ext cx="193675" cy="365125"/>
          </a:xfrm>
          <a:prstGeom prst="rect">
            <a:avLst/>
          </a:prstGeom>
          <a:noFill/>
          <a:ln w="9525">
            <a:noFill/>
            <a:miter lim="800000"/>
            <a:headEnd/>
            <a:tailEnd/>
          </a:ln>
        </p:spPr>
        <p:txBody>
          <a:bodyPr wrap="none" lIns="0" tIns="0" rIns="0" bIns="0">
            <a:spAutoFit/>
          </a:bodyPr>
          <a:lstStyle/>
          <a:p>
            <a:r>
              <a:rPr lang="en-US" sz="2400" dirty="0">
                <a:solidFill>
                  <a:srgbClr val="009900"/>
                </a:solidFill>
                <a:latin typeface="Wingdings" pitchFamily="2" charset="2"/>
              </a:rPr>
              <a:t>û</a:t>
            </a:r>
            <a:endParaRPr lang="en-US" dirty="0"/>
          </a:p>
        </p:txBody>
      </p:sp>
      <p:sp>
        <p:nvSpPr>
          <p:cNvPr id="11" name="Title 2"/>
          <p:cNvSpPr>
            <a:spLocks noGrp="1"/>
          </p:cNvSpPr>
          <p:nvPr>
            <p:ph type="title"/>
          </p:nvPr>
        </p:nvSpPr>
        <p:spPr>
          <a:xfrm>
            <a:off x="2446338" y="131763"/>
            <a:ext cx="6543675" cy="1531937"/>
          </a:xfrm>
        </p:spPr>
        <p:txBody>
          <a:bodyPr/>
          <a:lstStyle/>
          <a:p>
            <a:r>
              <a:rPr lang="en-US" b="1" dirty="0" err="1" smtClean="0"/>
              <a:t>Utiliser</a:t>
            </a:r>
            <a:r>
              <a:rPr lang="en-US" dirty="0"/>
              <a:t> </a:t>
            </a:r>
            <a:r>
              <a:rPr lang="en-US" dirty="0" smtClean="0"/>
              <a:t>un </a:t>
            </a:r>
            <a:r>
              <a:rPr lang="en-US" dirty="0" err="1" smtClean="0"/>
              <a:t>tarif</a:t>
            </a:r>
            <a:r>
              <a:rPr lang="en-US" dirty="0" smtClean="0"/>
              <a:t> de cubage </a:t>
            </a:r>
            <a:r>
              <a:rPr lang="en-US" dirty="0" err="1" smtClean="0"/>
              <a:t>ou</a:t>
            </a:r>
            <a:r>
              <a:rPr lang="en-US" dirty="0" smtClean="0"/>
              <a:t> de </a:t>
            </a:r>
            <a:r>
              <a:rPr lang="en-US" dirty="0" err="1" smtClean="0"/>
              <a:t>biomasse</a:t>
            </a:r>
            <a:endParaRPr lang="en-GB"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p:cNvSpPr>
            <a:spLocks noChangeArrowheads="1"/>
          </p:cNvSpPr>
          <p:nvPr/>
        </p:nvSpPr>
        <p:spPr bwMode="auto">
          <a:xfrm>
            <a:off x="5235575" y="6118225"/>
            <a:ext cx="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endParaRPr lang="fr-FR" altLang="fr-FR" sz="1600">
              <a:solidFill>
                <a:srgbClr val="FFFF00"/>
              </a:solidFill>
              <a:latin typeface="Arial" pitchFamily="34" charset="0"/>
            </a:endParaRPr>
          </a:p>
        </p:txBody>
      </p:sp>
      <p:sp>
        <p:nvSpPr>
          <p:cNvPr id="22" name="Rectangle 7"/>
          <p:cNvSpPr>
            <a:spLocks noChangeArrowheads="1"/>
          </p:cNvSpPr>
          <p:nvPr/>
        </p:nvSpPr>
        <p:spPr bwMode="auto">
          <a:xfrm>
            <a:off x="2484438" y="1808162"/>
            <a:ext cx="4175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dirty="0">
                <a:solidFill>
                  <a:srgbClr val="000000"/>
                </a:solidFill>
                <a:latin typeface="Arial" pitchFamily="34" charset="0"/>
              </a:rPr>
              <a:t>Passage de l’individu au peuplement, simulations de Monte-Carlo</a:t>
            </a:r>
            <a:endParaRPr lang="fr-FR" altLang="fr-FR" sz="1800" dirty="0">
              <a:latin typeface="Arial" pitchFamily="34" charset="0"/>
            </a:endParaRPr>
          </a:p>
        </p:txBody>
      </p:sp>
      <p:sp>
        <p:nvSpPr>
          <p:cNvPr id="23" name="Rectangle 8"/>
          <p:cNvSpPr>
            <a:spLocks noChangeArrowheads="1"/>
          </p:cNvSpPr>
          <p:nvPr/>
        </p:nvSpPr>
        <p:spPr bwMode="auto">
          <a:xfrm>
            <a:off x="2195513" y="1708150"/>
            <a:ext cx="193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400">
                <a:solidFill>
                  <a:srgbClr val="009900"/>
                </a:solidFill>
                <a:latin typeface="Wingdings" pitchFamily="2" charset="2"/>
              </a:rPr>
              <a:t>û</a:t>
            </a:r>
            <a:endParaRPr lang="fr-FR" altLang="fr-FR"/>
          </a:p>
        </p:txBody>
      </p:sp>
      <p:graphicFrame>
        <p:nvGraphicFramePr>
          <p:cNvPr id="24" name="Object 15"/>
          <p:cNvGraphicFramePr>
            <a:graphicFrameLocks noChangeAspect="1"/>
          </p:cNvGraphicFramePr>
          <p:nvPr>
            <p:extLst>
              <p:ext uri="{D42A27DB-BD31-4B8C-83A1-F6EECF244321}">
                <p14:modId xmlns:p14="http://schemas.microsoft.com/office/powerpoint/2010/main" val="2935223746"/>
              </p:ext>
            </p:extLst>
          </p:nvPr>
        </p:nvGraphicFramePr>
        <p:xfrm>
          <a:off x="3189288" y="2701925"/>
          <a:ext cx="3430587" cy="369887"/>
        </p:xfrm>
        <a:graphic>
          <a:graphicData uri="http://schemas.openxmlformats.org/presentationml/2006/ole">
            <mc:AlternateContent xmlns:mc="http://schemas.openxmlformats.org/markup-compatibility/2006">
              <mc:Choice xmlns:v="urn:schemas-microsoft-com:vml" Requires="v">
                <p:oleObj spid="_x0000_s39950" r:id="rId3" imgW="1409088" imgH="203112" progId="Equation.3">
                  <p:embed/>
                </p:oleObj>
              </mc:Choice>
              <mc:Fallback>
                <p:oleObj r:id="rId3" imgW="1409088"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288" y="2701925"/>
                        <a:ext cx="3430587"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AutoShape 16"/>
          <p:cNvSpPr>
            <a:spLocks/>
          </p:cNvSpPr>
          <p:nvPr/>
        </p:nvSpPr>
        <p:spPr bwMode="auto">
          <a:xfrm rot="5400000">
            <a:off x="4403725" y="2432050"/>
            <a:ext cx="49213" cy="1462087"/>
          </a:xfrm>
          <a:prstGeom prst="rightBrace">
            <a:avLst>
              <a:gd name="adj1" fmla="val 2475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 name="AutoShape 17"/>
          <p:cNvSpPr>
            <a:spLocks/>
          </p:cNvSpPr>
          <p:nvPr/>
        </p:nvSpPr>
        <p:spPr bwMode="auto">
          <a:xfrm rot="16200000">
            <a:off x="6182518" y="1899444"/>
            <a:ext cx="49213" cy="1460500"/>
          </a:xfrm>
          <a:prstGeom prst="rightBrace">
            <a:avLst>
              <a:gd name="adj1" fmla="val 24730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 name="Text Box 18"/>
          <p:cNvSpPr txBox="1">
            <a:spLocks noChangeArrowheads="1"/>
          </p:cNvSpPr>
          <p:nvPr/>
        </p:nvSpPr>
        <p:spPr bwMode="auto">
          <a:xfrm>
            <a:off x="3633788" y="3284537"/>
            <a:ext cx="25555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fr-FR" sz="1600" dirty="0" err="1" smtClean="0"/>
              <a:t>Modèle</a:t>
            </a:r>
            <a:r>
              <a:rPr lang="en-GB" altLang="fr-FR" sz="1600" dirty="0" smtClean="0"/>
              <a:t> </a:t>
            </a:r>
            <a:r>
              <a:rPr lang="en-GB" altLang="fr-FR" sz="1600" dirty="0" err="1" smtClean="0"/>
              <a:t>poour</a:t>
            </a:r>
            <a:r>
              <a:rPr lang="en-GB" altLang="fr-FR" sz="1600" dirty="0" smtClean="0"/>
              <a:t> la </a:t>
            </a:r>
            <a:r>
              <a:rPr lang="en-GB" altLang="fr-FR" sz="1600" dirty="0" err="1" smtClean="0"/>
              <a:t>moyenne</a:t>
            </a:r>
            <a:endParaRPr lang="en-GB" altLang="fr-FR" sz="1600" dirty="0"/>
          </a:p>
        </p:txBody>
      </p:sp>
      <p:sp>
        <p:nvSpPr>
          <p:cNvPr id="28" name="Text Box 19"/>
          <p:cNvSpPr txBox="1">
            <a:spLocks noChangeArrowheads="1"/>
          </p:cNvSpPr>
          <p:nvPr/>
        </p:nvSpPr>
        <p:spPr bwMode="auto">
          <a:xfrm>
            <a:off x="5413375" y="2284412"/>
            <a:ext cx="23727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fr-FR" sz="1600" dirty="0" err="1" smtClean="0"/>
              <a:t>Modèle</a:t>
            </a:r>
            <a:r>
              <a:rPr lang="en-GB" altLang="fr-FR" sz="1600" dirty="0"/>
              <a:t> </a:t>
            </a:r>
            <a:r>
              <a:rPr lang="en-GB" altLang="fr-FR" sz="1600" dirty="0" smtClean="0"/>
              <a:t>pour la variance</a:t>
            </a:r>
            <a:endParaRPr lang="en-GB" altLang="fr-FR" sz="1600" dirty="0"/>
          </a:p>
        </p:txBody>
      </p:sp>
      <p:graphicFrame>
        <p:nvGraphicFramePr>
          <p:cNvPr id="29" name="Object 20"/>
          <p:cNvGraphicFramePr>
            <a:graphicFrameLocks noChangeAspect="1"/>
          </p:cNvGraphicFramePr>
          <p:nvPr>
            <p:extLst>
              <p:ext uri="{D42A27DB-BD31-4B8C-83A1-F6EECF244321}">
                <p14:modId xmlns:p14="http://schemas.microsoft.com/office/powerpoint/2010/main" val="437929437"/>
              </p:ext>
            </p:extLst>
          </p:nvPr>
        </p:nvGraphicFramePr>
        <p:xfrm>
          <a:off x="1676400" y="3779837"/>
          <a:ext cx="4343400" cy="442913"/>
        </p:xfrm>
        <a:graphic>
          <a:graphicData uri="http://schemas.openxmlformats.org/presentationml/2006/ole">
            <mc:AlternateContent xmlns:mc="http://schemas.openxmlformats.org/markup-compatibility/2006">
              <mc:Choice xmlns:v="urn:schemas-microsoft-com:vml" Requires="v">
                <p:oleObj spid="_x0000_s39951" name="Equation" r:id="rId5" imgW="2501640" imgH="330120" progId="Equation.3">
                  <p:embed/>
                </p:oleObj>
              </mc:Choice>
              <mc:Fallback>
                <p:oleObj name="Equation" r:id="rId5" imgW="2501640" imgH="3301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779837"/>
                        <a:ext cx="434340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1"/>
          <p:cNvGraphicFramePr>
            <a:graphicFrameLocks noChangeAspect="1"/>
          </p:cNvGraphicFramePr>
          <p:nvPr>
            <p:extLst>
              <p:ext uri="{D42A27DB-BD31-4B8C-83A1-F6EECF244321}">
                <p14:modId xmlns:p14="http://schemas.microsoft.com/office/powerpoint/2010/main" val="1383821850"/>
              </p:ext>
            </p:extLst>
          </p:nvPr>
        </p:nvGraphicFramePr>
        <p:xfrm>
          <a:off x="6492875" y="1781175"/>
          <a:ext cx="2041525" cy="396875"/>
        </p:xfrm>
        <a:graphic>
          <a:graphicData uri="http://schemas.openxmlformats.org/presentationml/2006/ole">
            <mc:AlternateContent xmlns:mc="http://schemas.openxmlformats.org/markup-compatibility/2006">
              <mc:Choice xmlns:v="urn:schemas-microsoft-com:vml" Requires="v">
                <p:oleObj spid="_x0000_s39952" name="Equation" r:id="rId7" imgW="1218960" imgH="304560" progId="Equation.3">
                  <p:embed/>
                </p:oleObj>
              </mc:Choice>
              <mc:Fallback>
                <p:oleObj name="Equation" r:id="rId7" imgW="1218960" imgH="304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2875" y="1781175"/>
                        <a:ext cx="2041525"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Line 22"/>
          <p:cNvSpPr>
            <a:spLocks noChangeShapeType="1"/>
          </p:cNvSpPr>
          <p:nvPr/>
        </p:nvSpPr>
        <p:spPr bwMode="auto">
          <a:xfrm flipV="1">
            <a:off x="6443663" y="2212975"/>
            <a:ext cx="222250" cy="146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 name="Line 23"/>
          <p:cNvSpPr>
            <a:spLocks noChangeShapeType="1"/>
          </p:cNvSpPr>
          <p:nvPr/>
        </p:nvSpPr>
        <p:spPr bwMode="auto">
          <a:xfrm flipH="1">
            <a:off x="3824288" y="3584575"/>
            <a:ext cx="190500" cy="193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 name="Text Box 24"/>
          <p:cNvSpPr txBox="1">
            <a:spLocks noChangeArrowheads="1"/>
          </p:cNvSpPr>
          <p:nvPr/>
        </p:nvSpPr>
        <p:spPr bwMode="auto">
          <a:xfrm>
            <a:off x="2654300" y="4348162"/>
            <a:ext cx="53378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fr-FR" sz="1600" b="1" dirty="0">
                <a:solidFill>
                  <a:srgbClr val="000099"/>
                </a:solidFill>
                <a:latin typeface="Arial" pitchFamily="34" charset="0"/>
              </a:rPr>
              <a:t>Y = </a:t>
            </a:r>
            <a:r>
              <a:rPr lang="en-GB" altLang="fr-FR" sz="1600" b="1" dirty="0" smtClean="0">
                <a:solidFill>
                  <a:srgbClr val="000099"/>
                </a:solidFill>
                <a:latin typeface="Arial" pitchFamily="34" charset="0"/>
              </a:rPr>
              <a:t>f(variables </a:t>
            </a:r>
            <a:r>
              <a:rPr lang="en-GB" altLang="fr-FR" sz="1600" b="1" dirty="0" err="1" smtClean="0">
                <a:solidFill>
                  <a:srgbClr val="000099"/>
                </a:solidFill>
                <a:latin typeface="Arial" pitchFamily="34" charset="0"/>
              </a:rPr>
              <a:t>d’entrée</a:t>
            </a:r>
            <a:r>
              <a:rPr lang="en-GB" altLang="fr-FR" sz="1600" b="1" dirty="0" smtClean="0">
                <a:solidFill>
                  <a:srgbClr val="000099"/>
                </a:solidFill>
                <a:latin typeface="Arial" pitchFamily="34" charset="0"/>
              </a:rPr>
              <a:t>, </a:t>
            </a:r>
            <a:r>
              <a:rPr lang="en-GB" altLang="fr-FR" sz="1600" b="1" dirty="0" err="1" smtClean="0">
                <a:solidFill>
                  <a:srgbClr val="000099"/>
                </a:solidFill>
                <a:latin typeface="Arial" pitchFamily="34" charset="0"/>
              </a:rPr>
              <a:t>paramètres</a:t>
            </a:r>
            <a:r>
              <a:rPr lang="en-GB" altLang="fr-FR" sz="1600" b="1" dirty="0" smtClean="0">
                <a:solidFill>
                  <a:srgbClr val="000099"/>
                </a:solidFill>
                <a:latin typeface="Arial" pitchFamily="34" charset="0"/>
              </a:rPr>
              <a:t>, </a:t>
            </a:r>
            <a:r>
              <a:rPr lang="en-GB" altLang="fr-FR" sz="1600" b="1" dirty="0" err="1" smtClean="0">
                <a:solidFill>
                  <a:srgbClr val="000099"/>
                </a:solidFill>
                <a:latin typeface="Arial" pitchFamily="34" charset="0"/>
              </a:rPr>
              <a:t>terme</a:t>
            </a:r>
            <a:r>
              <a:rPr lang="en-GB" altLang="fr-FR" sz="1600" b="1" dirty="0" smtClean="0">
                <a:solidFill>
                  <a:srgbClr val="000099"/>
                </a:solidFill>
                <a:latin typeface="Arial" pitchFamily="34" charset="0"/>
              </a:rPr>
              <a:t> </a:t>
            </a:r>
            <a:r>
              <a:rPr lang="en-GB" altLang="fr-FR" sz="1600" b="1" dirty="0" err="1" smtClean="0">
                <a:solidFill>
                  <a:srgbClr val="000099"/>
                </a:solidFill>
                <a:latin typeface="Arial" pitchFamily="34" charset="0"/>
              </a:rPr>
              <a:t>d’erreur</a:t>
            </a:r>
            <a:r>
              <a:rPr lang="en-GB" altLang="fr-FR" sz="1600" b="1" dirty="0" smtClean="0">
                <a:solidFill>
                  <a:srgbClr val="000099"/>
                </a:solidFill>
                <a:latin typeface="Arial" pitchFamily="34" charset="0"/>
              </a:rPr>
              <a:t>)</a:t>
            </a:r>
            <a:endParaRPr lang="en-GB" altLang="fr-FR" sz="1600" b="1" dirty="0">
              <a:solidFill>
                <a:srgbClr val="000099"/>
              </a:solidFill>
              <a:latin typeface="Symbol" pitchFamily="18" charset="2"/>
            </a:endParaRPr>
          </a:p>
        </p:txBody>
      </p:sp>
      <p:sp>
        <p:nvSpPr>
          <p:cNvPr id="34" name="Line 25"/>
          <p:cNvSpPr>
            <a:spLocks noChangeShapeType="1"/>
          </p:cNvSpPr>
          <p:nvPr/>
        </p:nvSpPr>
        <p:spPr bwMode="auto">
          <a:xfrm>
            <a:off x="4787900" y="466090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 name="Line 26"/>
          <p:cNvSpPr>
            <a:spLocks noChangeShapeType="1"/>
          </p:cNvSpPr>
          <p:nvPr/>
        </p:nvSpPr>
        <p:spPr bwMode="auto">
          <a:xfrm flipH="1">
            <a:off x="5651500" y="466090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 name="Text Box 27"/>
          <p:cNvSpPr txBox="1">
            <a:spLocks noChangeArrowheads="1"/>
          </p:cNvSpPr>
          <p:nvPr/>
        </p:nvSpPr>
        <p:spPr bwMode="auto">
          <a:xfrm>
            <a:off x="4267200" y="5365750"/>
            <a:ext cx="31845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fr-FR" sz="1200" b="1" dirty="0">
                <a:latin typeface="Symbol" pitchFamily="18" charset="2"/>
              </a:rPr>
              <a:t>b</a:t>
            </a:r>
            <a:r>
              <a:rPr lang="en-GB" altLang="fr-FR" sz="1200" b="1" dirty="0">
                <a:latin typeface="Arial" pitchFamily="34" charset="0"/>
              </a:rPr>
              <a:t>, </a:t>
            </a:r>
            <a:r>
              <a:rPr lang="en-GB" altLang="fr-FR" sz="1200" b="1" dirty="0">
                <a:latin typeface="Symbol" pitchFamily="18" charset="2"/>
              </a:rPr>
              <a:t>g</a:t>
            </a:r>
            <a:r>
              <a:rPr lang="en-GB" altLang="fr-FR" sz="1200" b="1" dirty="0">
                <a:latin typeface="Arial" pitchFamily="34" charset="0"/>
              </a:rPr>
              <a:t> : </a:t>
            </a:r>
            <a:r>
              <a:rPr lang="en-GB" altLang="fr-FR" sz="1200" b="1" dirty="0" err="1" smtClean="0">
                <a:latin typeface="Arial" pitchFamily="34" charset="0"/>
              </a:rPr>
              <a:t>estimés</a:t>
            </a:r>
            <a:r>
              <a:rPr lang="en-GB" altLang="fr-FR" sz="1200" b="1" dirty="0" smtClean="0">
                <a:latin typeface="Arial" pitchFamily="34" charset="0"/>
              </a:rPr>
              <a:t> par </a:t>
            </a:r>
            <a:r>
              <a:rPr lang="en-GB" altLang="fr-FR" sz="1200" b="1" dirty="0" err="1" smtClean="0">
                <a:latin typeface="Arial" pitchFamily="34" charset="0"/>
              </a:rPr>
              <a:t>l’ajustement</a:t>
            </a:r>
            <a:r>
              <a:rPr lang="en-GB" altLang="fr-FR" sz="1200" b="1" dirty="0">
                <a:latin typeface="Arial" pitchFamily="34" charset="0"/>
              </a:rPr>
              <a:t> </a:t>
            </a:r>
            <a:r>
              <a:rPr lang="en-GB" altLang="fr-FR" sz="1200" b="1" dirty="0" smtClean="0">
                <a:latin typeface="Arial" pitchFamily="34" charset="0"/>
              </a:rPr>
              <a:t>– nous </a:t>
            </a:r>
            <a:r>
              <a:rPr lang="en-GB" altLang="fr-FR" sz="1200" b="1" dirty="0" err="1" smtClean="0">
                <a:latin typeface="Arial" pitchFamily="34" charset="0"/>
              </a:rPr>
              <a:t>avons</a:t>
            </a:r>
            <a:r>
              <a:rPr lang="en-GB" altLang="fr-FR" sz="1200" b="1" dirty="0" smtClean="0">
                <a:latin typeface="Arial" pitchFamily="34" charset="0"/>
              </a:rPr>
              <a:t> </a:t>
            </a:r>
            <a:r>
              <a:rPr lang="en-GB" altLang="fr-FR" sz="1200" b="1" dirty="0" err="1" smtClean="0">
                <a:latin typeface="Arial" pitchFamily="34" charset="0"/>
              </a:rPr>
              <a:t>leur</a:t>
            </a:r>
            <a:r>
              <a:rPr lang="en-GB" altLang="fr-FR" sz="1200" b="1" dirty="0" smtClean="0">
                <a:latin typeface="Arial" pitchFamily="34" charset="0"/>
              </a:rPr>
              <a:t> </a:t>
            </a:r>
            <a:r>
              <a:rPr lang="en-GB" altLang="fr-FR" sz="1200" b="1" dirty="0" err="1" smtClean="0">
                <a:latin typeface="Arial" pitchFamily="34" charset="0"/>
              </a:rPr>
              <a:t>valeur</a:t>
            </a:r>
            <a:r>
              <a:rPr lang="en-GB" altLang="fr-FR" sz="1200" b="1" dirty="0" smtClean="0">
                <a:latin typeface="Arial" pitchFamily="34" charset="0"/>
              </a:rPr>
              <a:t> </a:t>
            </a:r>
            <a:r>
              <a:rPr lang="en-GB" altLang="fr-FR" sz="1200" b="1" dirty="0" err="1" smtClean="0">
                <a:latin typeface="Arial" pitchFamily="34" charset="0"/>
              </a:rPr>
              <a:t>moyenne</a:t>
            </a:r>
            <a:r>
              <a:rPr lang="en-GB" altLang="fr-FR" sz="1200" b="1" dirty="0" smtClean="0">
                <a:latin typeface="Arial" pitchFamily="34" charset="0"/>
              </a:rPr>
              <a:t> et </a:t>
            </a:r>
            <a:r>
              <a:rPr lang="en-GB" altLang="fr-FR" sz="1200" b="1" dirty="0" err="1" smtClean="0">
                <a:latin typeface="Arial" pitchFamily="34" charset="0"/>
              </a:rPr>
              <a:t>leur</a:t>
            </a:r>
            <a:r>
              <a:rPr lang="en-GB" altLang="fr-FR" sz="1200" b="1" dirty="0" smtClean="0">
                <a:latin typeface="Arial" pitchFamily="34" charset="0"/>
              </a:rPr>
              <a:t> </a:t>
            </a:r>
            <a:r>
              <a:rPr lang="en-GB" altLang="fr-FR" sz="1200" b="1" dirty="0" err="1" smtClean="0">
                <a:latin typeface="Arial" pitchFamily="34" charset="0"/>
              </a:rPr>
              <a:t>ecartype</a:t>
            </a:r>
            <a:r>
              <a:rPr lang="en-GB" altLang="fr-FR" sz="1200" b="1" dirty="0" smtClean="0">
                <a:latin typeface="Arial" pitchFamily="34" charset="0"/>
              </a:rPr>
              <a:t> </a:t>
            </a:r>
            <a:r>
              <a:rPr lang="en-GB" altLang="fr-FR" sz="1200" b="1" dirty="0" err="1" smtClean="0">
                <a:latin typeface="Arial" pitchFamily="34" charset="0"/>
              </a:rPr>
              <a:t>assymptotique</a:t>
            </a:r>
            <a:r>
              <a:rPr lang="en-GB" altLang="fr-FR" sz="1200" b="1" dirty="0" smtClean="0">
                <a:latin typeface="Arial" pitchFamily="34" charset="0"/>
              </a:rPr>
              <a:t>. </a:t>
            </a:r>
            <a:endParaRPr lang="en-GB" altLang="fr-FR" sz="1200" b="1" dirty="0">
              <a:latin typeface="Arial" pitchFamily="34" charset="0"/>
            </a:endParaRPr>
          </a:p>
          <a:p>
            <a:r>
              <a:rPr lang="en-GB" altLang="fr-FR" sz="1200" b="1" dirty="0" err="1" smtClean="0">
                <a:latin typeface="Arial" pitchFamily="34" charset="0"/>
              </a:rPr>
              <a:t>Ils</a:t>
            </a:r>
            <a:r>
              <a:rPr lang="en-GB" altLang="fr-FR" sz="1200" b="1" dirty="0" smtClean="0">
                <a:latin typeface="Arial" pitchFamily="34" charset="0"/>
              </a:rPr>
              <a:t> </a:t>
            </a:r>
            <a:r>
              <a:rPr lang="en-GB" altLang="fr-FR" sz="1200" b="1" dirty="0" err="1" smtClean="0">
                <a:latin typeface="Arial" pitchFamily="34" charset="0"/>
              </a:rPr>
              <a:t>sont</a:t>
            </a:r>
            <a:r>
              <a:rPr lang="en-GB" altLang="fr-FR" sz="1200" b="1" dirty="0" smtClean="0">
                <a:latin typeface="Arial" pitchFamily="34" charset="0"/>
              </a:rPr>
              <a:t> </a:t>
            </a:r>
            <a:r>
              <a:rPr lang="en-GB" altLang="fr-FR" sz="1200" b="1" dirty="0" err="1" smtClean="0">
                <a:latin typeface="Arial" pitchFamily="34" charset="0"/>
              </a:rPr>
              <a:t>corrélés</a:t>
            </a:r>
            <a:r>
              <a:rPr lang="en-GB" altLang="fr-FR" sz="1200" b="1" dirty="0" smtClean="0">
                <a:latin typeface="Arial" pitchFamily="34" charset="0"/>
              </a:rPr>
              <a:t> entre </a:t>
            </a:r>
            <a:r>
              <a:rPr lang="en-GB" altLang="fr-FR" sz="1200" b="1" dirty="0" err="1" smtClean="0">
                <a:latin typeface="Arial" pitchFamily="34" charset="0"/>
              </a:rPr>
              <a:t>eux</a:t>
            </a:r>
            <a:r>
              <a:rPr lang="en-GB" altLang="fr-FR" sz="1200" b="1" dirty="0" smtClean="0">
                <a:latin typeface="Arial" pitchFamily="34" charset="0"/>
              </a:rPr>
              <a:t> (au </a:t>
            </a:r>
            <a:r>
              <a:rPr lang="en-GB" altLang="fr-FR" sz="1200" b="1" dirty="0" err="1" smtClean="0">
                <a:latin typeface="Arial" pitchFamily="34" charset="0"/>
              </a:rPr>
              <a:t>sein</a:t>
            </a:r>
            <a:r>
              <a:rPr lang="en-GB" altLang="fr-FR" sz="1200" b="1" dirty="0" smtClean="0">
                <a:latin typeface="Arial" pitchFamily="34" charset="0"/>
              </a:rPr>
              <a:t> de </a:t>
            </a:r>
            <a:r>
              <a:rPr lang="en-GB" altLang="fr-FR" sz="1200" b="1" dirty="0" err="1" smtClean="0">
                <a:latin typeface="Arial" pitchFamily="34" charset="0"/>
              </a:rPr>
              <a:t>chaque</a:t>
            </a:r>
            <a:r>
              <a:rPr lang="en-GB" altLang="fr-FR" sz="1200" b="1" dirty="0" smtClean="0">
                <a:latin typeface="Arial" pitchFamily="34" charset="0"/>
              </a:rPr>
              <a:t> </a:t>
            </a:r>
            <a:r>
              <a:rPr lang="en-GB" altLang="fr-FR" sz="1200" b="1" dirty="0" err="1" smtClean="0">
                <a:latin typeface="Arial" pitchFamily="34" charset="0"/>
              </a:rPr>
              <a:t>compartiment</a:t>
            </a:r>
            <a:r>
              <a:rPr lang="en-GB" altLang="fr-FR" sz="1200" b="1" dirty="0" smtClean="0">
                <a:latin typeface="Arial" pitchFamily="34" charset="0"/>
              </a:rPr>
              <a:t> et entre </a:t>
            </a:r>
            <a:r>
              <a:rPr lang="en-GB" altLang="fr-FR" sz="1200" b="1" dirty="0" err="1" smtClean="0">
                <a:latin typeface="Arial" pitchFamily="34" charset="0"/>
              </a:rPr>
              <a:t>compartiments</a:t>
            </a:r>
            <a:r>
              <a:rPr lang="en-GB" altLang="fr-FR" sz="1200" b="1" dirty="0" smtClean="0">
                <a:latin typeface="Arial" pitchFamily="34" charset="0"/>
              </a:rPr>
              <a:t>)</a:t>
            </a:r>
            <a:endParaRPr lang="en-GB" altLang="fr-FR" sz="1200" b="1" dirty="0">
              <a:latin typeface="Arial" pitchFamily="34" charset="0"/>
            </a:endParaRPr>
          </a:p>
        </p:txBody>
      </p:sp>
      <p:sp>
        <p:nvSpPr>
          <p:cNvPr id="37" name="Line 28"/>
          <p:cNvSpPr>
            <a:spLocks noChangeShapeType="1"/>
          </p:cNvSpPr>
          <p:nvPr/>
        </p:nvSpPr>
        <p:spPr bwMode="auto">
          <a:xfrm flipH="1">
            <a:off x="2438400" y="4679950"/>
            <a:ext cx="1295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 name="Text Box 29"/>
          <p:cNvSpPr txBox="1">
            <a:spLocks noChangeArrowheads="1"/>
          </p:cNvSpPr>
          <p:nvPr/>
        </p:nvSpPr>
        <p:spPr bwMode="auto">
          <a:xfrm>
            <a:off x="609600" y="5365750"/>
            <a:ext cx="33099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fr-FR" sz="1200" b="1" dirty="0" err="1" smtClean="0"/>
              <a:t>Diametre</a:t>
            </a:r>
            <a:r>
              <a:rPr lang="en-GB" altLang="fr-FR" sz="1200" b="1" dirty="0" smtClean="0"/>
              <a:t> </a:t>
            </a:r>
            <a:r>
              <a:rPr lang="en-GB" altLang="fr-FR" sz="1200" b="1" dirty="0"/>
              <a:t>(d) </a:t>
            </a:r>
            <a:r>
              <a:rPr lang="en-GB" altLang="fr-FR" sz="1200" b="1" dirty="0" smtClean="0"/>
              <a:t>et hauteur (h</a:t>
            </a:r>
            <a:r>
              <a:rPr lang="en-GB" altLang="fr-FR" sz="1200" b="1" dirty="0"/>
              <a:t>). </a:t>
            </a:r>
            <a:r>
              <a:rPr lang="en-GB" altLang="fr-FR" sz="1200" b="1" dirty="0" err="1" smtClean="0"/>
              <a:t>Sont</a:t>
            </a:r>
            <a:r>
              <a:rPr lang="en-GB" altLang="fr-FR" sz="1200" b="1" dirty="0" smtClean="0"/>
              <a:t> </a:t>
            </a:r>
            <a:r>
              <a:rPr lang="en-GB" altLang="fr-FR" sz="1200" b="1" dirty="0" err="1" smtClean="0"/>
              <a:t>tous</a:t>
            </a:r>
            <a:r>
              <a:rPr lang="en-GB" altLang="fr-FR" sz="1200" b="1" dirty="0" smtClean="0"/>
              <a:t> </a:t>
            </a:r>
            <a:r>
              <a:rPr lang="en-GB" altLang="fr-FR" sz="1200" b="1" dirty="0" err="1" smtClean="0"/>
              <a:t>deux</a:t>
            </a:r>
            <a:r>
              <a:rPr lang="en-GB" altLang="fr-FR" sz="1200" b="1" dirty="0" smtClean="0"/>
              <a:t> </a:t>
            </a:r>
            <a:r>
              <a:rPr lang="en-GB" altLang="fr-FR" sz="1200" b="1" dirty="0" err="1" smtClean="0"/>
              <a:t>entachés</a:t>
            </a:r>
            <a:r>
              <a:rPr lang="en-GB" altLang="fr-FR" sz="1200" b="1" dirty="0" smtClean="0"/>
              <a:t> </a:t>
            </a:r>
            <a:r>
              <a:rPr lang="en-GB" altLang="fr-FR" sz="1200" b="1" dirty="0" err="1" smtClean="0"/>
              <a:t>d’erreurs</a:t>
            </a:r>
            <a:r>
              <a:rPr lang="en-GB" altLang="fr-FR" sz="1200" b="1" dirty="0" smtClean="0"/>
              <a:t>. On fait </a:t>
            </a:r>
            <a:r>
              <a:rPr lang="en-GB" altLang="fr-FR" sz="1200" b="1" dirty="0" err="1" smtClean="0"/>
              <a:t>l’hypothèse</a:t>
            </a:r>
            <a:r>
              <a:rPr lang="en-GB" altLang="fr-FR" sz="1200" b="1" dirty="0" smtClean="0"/>
              <a:t> </a:t>
            </a:r>
            <a:r>
              <a:rPr lang="en-GB" altLang="fr-FR" sz="1200" b="1" dirty="0" err="1" smtClean="0"/>
              <a:t>que</a:t>
            </a:r>
            <a:endParaRPr lang="en-GB" altLang="fr-FR" sz="1200" b="1" dirty="0"/>
          </a:p>
          <a:p>
            <a:r>
              <a:rPr lang="en-GB" altLang="fr-FR" sz="1200" b="1" dirty="0">
                <a:latin typeface="Symbol" pitchFamily="18" charset="2"/>
              </a:rPr>
              <a:t>s</a:t>
            </a:r>
            <a:r>
              <a:rPr lang="en-GB" altLang="fr-FR" sz="1200" b="1" dirty="0"/>
              <a:t>=0.3 cm </a:t>
            </a:r>
            <a:r>
              <a:rPr lang="en-GB" altLang="fr-FR" sz="1200" b="1" dirty="0" smtClean="0"/>
              <a:t>pour le </a:t>
            </a:r>
            <a:r>
              <a:rPr lang="en-GB" altLang="fr-FR" sz="1200" b="1" dirty="0" err="1" smtClean="0"/>
              <a:t>diamètre</a:t>
            </a:r>
            <a:endParaRPr lang="en-GB" altLang="fr-FR" sz="1200" b="1" dirty="0"/>
          </a:p>
          <a:p>
            <a:r>
              <a:rPr lang="en-GB" altLang="fr-FR" sz="1200" b="1" dirty="0">
                <a:latin typeface="Symbol" pitchFamily="18" charset="2"/>
              </a:rPr>
              <a:t>s</a:t>
            </a:r>
            <a:r>
              <a:rPr lang="en-GB" altLang="fr-FR" sz="1200" b="1" dirty="0"/>
              <a:t>=3% </a:t>
            </a:r>
            <a:r>
              <a:rPr lang="en-GB" altLang="fr-FR" sz="1200" b="1" dirty="0" smtClean="0"/>
              <a:t>pour les </a:t>
            </a:r>
            <a:r>
              <a:rPr lang="en-GB" altLang="fr-FR" sz="1200" b="1" dirty="0" err="1" smtClean="0"/>
              <a:t>hauteurs</a:t>
            </a:r>
            <a:r>
              <a:rPr lang="en-GB" altLang="fr-FR" sz="1200" b="1" dirty="0" smtClean="0"/>
              <a:t> </a:t>
            </a:r>
            <a:r>
              <a:rPr lang="en-GB" altLang="fr-FR" sz="1200" b="1" dirty="0" err="1" smtClean="0"/>
              <a:t>inférieures</a:t>
            </a:r>
            <a:r>
              <a:rPr lang="en-GB" altLang="fr-FR" sz="1200" b="1" dirty="0" smtClean="0"/>
              <a:t> à 15 </a:t>
            </a:r>
            <a:r>
              <a:rPr lang="en-GB" altLang="fr-FR" sz="1200" b="1" dirty="0"/>
              <a:t>m</a:t>
            </a:r>
          </a:p>
          <a:p>
            <a:r>
              <a:rPr lang="en-GB" altLang="fr-FR" sz="1200" b="1" dirty="0">
                <a:latin typeface="Symbol" pitchFamily="18" charset="2"/>
              </a:rPr>
              <a:t>	s</a:t>
            </a:r>
            <a:r>
              <a:rPr lang="en-GB" altLang="fr-FR" sz="1200" b="1" dirty="0"/>
              <a:t>=1 m </a:t>
            </a:r>
            <a:r>
              <a:rPr lang="en-GB" altLang="fr-FR" sz="1200" b="1" dirty="0" smtClean="0"/>
              <a:t>pour h&gt;15 </a:t>
            </a:r>
            <a:r>
              <a:rPr lang="en-GB" altLang="fr-FR" sz="1200" b="1" dirty="0"/>
              <a:t>m</a:t>
            </a:r>
          </a:p>
        </p:txBody>
      </p:sp>
      <p:sp>
        <p:nvSpPr>
          <p:cNvPr id="40" name="Title 2"/>
          <p:cNvSpPr>
            <a:spLocks noGrp="1"/>
          </p:cNvSpPr>
          <p:nvPr>
            <p:ph type="title"/>
          </p:nvPr>
        </p:nvSpPr>
        <p:spPr>
          <a:xfrm>
            <a:off x="2446338" y="131763"/>
            <a:ext cx="6543675" cy="1531937"/>
          </a:xfrm>
        </p:spPr>
        <p:txBody>
          <a:bodyPr/>
          <a:lstStyle/>
          <a:p>
            <a:r>
              <a:rPr lang="en-US" b="1" dirty="0" err="1" smtClean="0"/>
              <a:t>Utiliser</a:t>
            </a:r>
            <a:r>
              <a:rPr lang="en-US" dirty="0"/>
              <a:t> </a:t>
            </a:r>
            <a:r>
              <a:rPr lang="en-US" dirty="0" smtClean="0"/>
              <a:t>un </a:t>
            </a:r>
            <a:r>
              <a:rPr lang="en-US" dirty="0" err="1" smtClean="0"/>
              <a:t>tarif</a:t>
            </a:r>
            <a:r>
              <a:rPr lang="en-US" dirty="0" smtClean="0"/>
              <a:t> de cubage </a:t>
            </a:r>
            <a:r>
              <a:rPr lang="en-US" dirty="0" err="1" smtClean="0"/>
              <a:t>ou</a:t>
            </a:r>
            <a:r>
              <a:rPr lang="en-US" dirty="0" smtClean="0"/>
              <a:t> de </a:t>
            </a:r>
            <a:r>
              <a:rPr lang="en-US" dirty="0" err="1" smtClean="0"/>
              <a:t>biomasse</a:t>
            </a:r>
            <a:endParaRPr lang="en-GB"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5235575" y="6138863"/>
            <a:ext cx="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endParaRPr lang="fr-FR" altLang="fr-FR" sz="1600">
              <a:solidFill>
                <a:srgbClr val="FFFF00"/>
              </a:solidFill>
              <a:latin typeface="Arial" pitchFamily="34" charset="0"/>
            </a:endParaRPr>
          </a:p>
        </p:txBody>
      </p:sp>
      <p:sp>
        <p:nvSpPr>
          <p:cNvPr id="12" name="Rectangle 7"/>
          <p:cNvSpPr>
            <a:spLocks noChangeArrowheads="1"/>
          </p:cNvSpPr>
          <p:nvPr/>
        </p:nvSpPr>
        <p:spPr bwMode="auto">
          <a:xfrm>
            <a:off x="2484438" y="1828800"/>
            <a:ext cx="4175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a:solidFill>
                  <a:srgbClr val="000000"/>
                </a:solidFill>
                <a:latin typeface="Arial" pitchFamily="34" charset="0"/>
              </a:rPr>
              <a:t>Passage de l’individu au peuplement, simulations de Monte-Carlo</a:t>
            </a:r>
            <a:endParaRPr lang="fr-FR" altLang="fr-FR" sz="1800">
              <a:latin typeface="Arial" pitchFamily="34" charset="0"/>
            </a:endParaRPr>
          </a:p>
        </p:txBody>
      </p:sp>
      <p:sp>
        <p:nvSpPr>
          <p:cNvPr id="13" name="Rectangle 8"/>
          <p:cNvSpPr>
            <a:spLocks noChangeArrowheads="1"/>
          </p:cNvSpPr>
          <p:nvPr/>
        </p:nvSpPr>
        <p:spPr bwMode="auto">
          <a:xfrm>
            <a:off x="2195513" y="1728788"/>
            <a:ext cx="193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400">
                <a:solidFill>
                  <a:srgbClr val="009900"/>
                </a:solidFill>
                <a:latin typeface="Wingdings" pitchFamily="2" charset="2"/>
              </a:rPr>
              <a:t>û</a:t>
            </a:r>
            <a:endParaRPr lang="fr-FR" altLang="fr-FR"/>
          </a:p>
        </p:txBody>
      </p:sp>
      <p:sp>
        <p:nvSpPr>
          <p:cNvPr id="14" name="Rectangle 9"/>
          <p:cNvSpPr>
            <a:spLocks noChangeArrowheads="1"/>
          </p:cNvSpPr>
          <p:nvPr/>
        </p:nvSpPr>
        <p:spPr bwMode="auto">
          <a:xfrm>
            <a:off x="0" y="348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5" name="Rectangle 10"/>
          <p:cNvSpPr>
            <a:spLocks noChangeArrowheads="1"/>
          </p:cNvSpPr>
          <p:nvPr/>
        </p:nvSpPr>
        <p:spPr bwMode="auto">
          <a:xfrm>
            <a:off x="0" y="3559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grpSp>
        <p:nvGrpSpPr>
          <p:cNvPr id="16" name="Group 26"/>
          <p:cNvGrpSpPr>
            <a:grpSpLocks/>
          </p:cNvGrpSpPr>
          <p:nvPr/>
        </p:nvGrpSpPr>
        <p:grpSpPr bwMode="auto">
          <a:xfrm>
            <a:off x="323850" y="2952750"/>
            <a:ext cx="8782050" cy="3905250"/>
            <a:chOff x="132" y="1524"/>
            <a:chExt cx="5532" cy="2460"/>
          </a:xfrm>
        </p:grpSpPr>
        <p:pic>
          <p:nvPicPr>
            <p:cNvPr id="17"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 y="1524"/>
              <a:ext cx="3372" cy="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28"/>
            <p:cNvSpPr txBox="1">
              <a:spLocks noChangeArrowheads="1"/>
            </p:cNvSpPr>
            <p:nvPr/>
          </p:nvSpPr>
          <p:spPr bwMode="auto">
            <a:xfrm>
              <a:off x="3504" y="1589"/>
              <a:ext cx="21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400" b="1"/>
                <a:t>Y = </a:t>
              </a:r>
              <a:r>
                <a:rPr lang="fr-FR" altLang="fr-FR" sz="2400" b="1" i="1"/>
                <a:t>a</a:t>
              </a:r>
              <a:r>
                <a:rPr lang="fr-FR" altLang="fr-FR" sz="2400" b="1"/>
                <a:t> + </a:t>
              </a:r>
              <a:r>
                <a:rPr lang="fr-FR" altLang="fr-FR" sz="2400" b="1" i="1"/>
                <a:t>b</a:t>
              </a:r>
              <a:r>
                <a:rPr lang="fr-FR" altLang="fr-FR" sz="2400" b="1"/>
                <a:t>.X </a:t>
              </a:r>
              <a:r>
                <a:rPr lang="fr-FR" altLang="fr-FR" sz="2400" b="1">
                  <a:solidFill>
                    <a:srgbClr val="008000"/>
                  </a:solidFill>
                </a:rPr>
                <a:t>+ </a:t>
              </a:r>
              <a:r>
                <a:rPr lang="fr-FR" altLang="fr-FR" sz="2400" b="1">
                  <a:solidFill>
                    <a:srgbClr val="008000"/>
                  </a:solidFill>
                  <a:latin typeface="Symbol" pitchFamily="18" charset="2"/>
                </a:rPr>
                <a:t>N(0,s)</a:t>
              </a:r>
            </a:p>
          </p:txBody>
        </p:sp>
      </p:grpSp>
      <p:sp>
        <p:nvSpPr>
          <p:cNvPr id="19" name="Text Box 29"/>
          <p:cNvSpPr txBox="1">
            <a:spLocks noChangeArrowheads="1"/>
          </p:cNvSpPr>
          <p:nvPr/>
        </p:nvSpPr>
        <p:spPr bwMode="auto">
          <a:xfrm>
            <a:off x="1968500" y="2565400"/>
            <a:ext cx="2206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fr-FR" sz="1400" b="1">
                <a:solidFill>
                  <a:srgbClr val="000099"/>
                </a:solidFill>
                <a:latin typeface="Arial" pitchFamily="34" charset="0"/>
              </a:rPr>
              <a:t>Only the error term vary</a:t>
            </a:r>
            <a:endParaRPr lang="en-GB" altLang="fr-FR" sz="1400" b="1">
              <a:solidFill>
                <a:srgbClr val="000099"/>
              </a:solidFill>
              <a:latin typeface="Symbol" pitchFamily="18" charset="2"/>
            </a:endParaRPr>
          </a:p>
        </p:txBody>
      </p:sp>
      <p:sp>
        <p:nvSpPr>
          <p:cNvPr id="21" name="Title 2"/>
          <p:cNvSpPr>
            <a:spLocks noGrp="1"/>
          </p:cNvSpPr>
          <p:nvPr>
            <p:ph type="title"/>
          </p:nvPr>
        </p:nvSpPr>
        <p:spPr>
          <a:xfrm>
            <a:off x="2446338" y="131763"/>
            <a:ext cx="6543675" cy="1531937"/>
          </a:xfrm>
        </p:spPr>
        <p:txBody>
          <a:bodyPr/>
          <a:lstStyle/>
          <a:p>
            <a:r>
              <a:rPr lang="en-US" b="1" dirty="0" err="1" smtClean="0"/>
              <a:t>Utiliser</a:t>
            </a:r>
            <a:r>
              <a:rPr lang="en-US" dirty="0"/>
              <a:t> </a:t>
            </a:r>
            <a:r>
              <a:rPr lang="en-US" dirty="0" smtClean="0"/>
              <a:t>un </a:t>
            </a:r>
            <a:r>
              <a:rPr lang="en-US" dirty="0" err="1" smtClean="0"/>
              <a:t>tarif</a:t>
            </a:r>
            <a:r>
              <a:rPr lang="en-US" dirty="0" smtClean="0"/>
              <a:t> de cubage </a:t>
            </a:r>
            <a:r>
              <a:rPr lang="en-US" dirty="0" err="1" smtClean="0"/>
              <a:t>ou</a:t>
            </a:r>
            <a:r>
              <a:rPr lang="en-US" dirty="0" smtClean="0"/>
              <a:t> de </a:t>
            </a:r>
            <a:r>
              <a:rPr lang="en-US" dirty="0" err="1" smtClean="0"/>
              <a:t>biomasse</a:t>
            </a:r>
            <a:endParaRPr lang="en-GB"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4"/>
          <p:cNvSpPr>
            <a:spLocks noChangeArrowheads="1"/>
          </p:cNvSpPr>
          <p:nvPr/>
        </p:nvSpPr>
        <p:spPr bwMode="auto">
          <a:xfrm>
            <a:off x="5235575" y="6122988"/>
            <a:ext cx="0" cy="220662"/>
          </a:xfrm>
          <a:prstGeom prst="rect">
            <a:avLst/>
          </a:prstGeom>
          <a:noFill/>
          <a:ln w="9525">
            <a:noFill/>
            <a:miter lim="800000"/>
            <a:headEnd/>
            <a:tailEnd/>
          </a:ln>
        </p:spPr>
        <p:txBody>
          <a:bodyPr wrap="none" lIns="0" tIns="0" rIns="0" bIns="0">
            <a:spAutoFit/>
          </a:bodyPr>
          <a:lstStyle/>
          <a:p>
            <a:pPr algn="ctr" eaLnBrk="0" hangingPunct="0">
              <a:lnSpc>
                <a:spcPct val="90000"/>
              </a:lnSpc>
            </a:pPr>
            <a:endParaRPr lang="fr-FR" sz="1600">
              <a:solidFill>
                <a:srgbClr val="FFFF00"/>
              </a:solidFill>
            </a:endParaRPr>
          </a:p>
        </p:txBody>
      </p:sp>
      <p:sp>
        <p:nvSpPr>
          <p:cNvPr id="14342" name="Rectangle 9"/>
          <p:cNvSpPr>
            <a:spLocks noChangeArrowheads="1"/>
          </p:cNvSpPr>
          <p:nvPr/>
        </p:nvSpPr>
        <p:spPr bwMode="auto">
          <a:xfrm>
            <a:off x="0" y="3471863"/>
            <a:ext cx="9144000" cy="0"/>
          </a:xfrm>
          <a:prstGeom prst="rect">
            <a:avLst/>
          </a:prstGeom>
          <a:noFill/>
          <a:ln w="9525">
            <a:noFill/>
            <a:miter lim="800000"/>
            <a:headEnd/>
            <a:tailEnd/>
          </a:ln>
        </p:spPr>
        <p:txBody>
          <a:bodyPr wrap="none" anchor="ctr">
            <a:spAutoFit/>
          </a:bodyPr>
          <a:lstStyle/>
          <a:p>
            <a:endParaRPr lang="fr-FR"/>
          </a:p>
        </p:txBody>
      </p:sp>
      <p:sp>
        <p:nvSpPr>
          <p:cNvPr id="14343" name="Rectangle 10"/>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fr-FR"/>
          </a:p>
        </p:txBody>
      </p:sp>
      <p:sp>
        <p:nvSpPr>
          <p:cNvPr id="18" name="Rectangle 4"/>
          <p:cNvSpPr>
            <a:spLocks noChangeArrowheads="1"/>
          </p:cNvSpPr>
          <p:nvPr/>
        </p:nvSpPr>
        <p:spPr bwMode="auto">
          <a:xfrm>
            <a:off x="5235575" y="6138863"/>
            <a:ext cx="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endParaRPr lang="fr-FR" altLang="fr-FR" sz="1600">
              <a:solidFill>
                <a:srgbClr val="FFFF00"/>
              </a:solidFill>
              <a:latin typeface="Arial" pitchFamily="34" charset="0"/>
            </a:endParaRPr>
          </a:p>
        </p:txBody>
      </p:sp>
      <p:sp>
        <p:nvSpPr>
          <p:cNvPr id="19" name="Rectangle 7"/>
          <p:cNvSpPr>
            <a:spLocks noChangeArrowheads="1"/>
          </p:cNvSpPr>
          <p:nvPr/>
        </p:nvSpPr>
        <p:spPr bwMode="auto">
          <a:xfrm>
            <a:off x="2484438" y="1828800"/>
            <a:ext cx="4175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a:solidFill>
                  <a:srgbClr val="000000"/>
                </a:solidFill>
                <a:latin typeface="Arial" pitchFamily="34" charset="0"/>
              </a:rPr>
              <a:t>Passage de l’individu au peuplement, simulations de Monte-Carlo</a:t>
            </a:r>
            <a:endParaRPr lang="fr-FR" altLang="fr-FR" sz="1800">
              <a:latin typeface="Arial" pitchFamily="34" charset="0"/>
            </a:endParaRPr>
          </a:p>
        </p:txBody>
      </p:sp>
      <p:sp>
        <p:nvSpPr>
          <p:cNvPr id="20" name="Rectangle 8"/>
          <p:cNvSpPr>
            <a:spLocks noChangeArrowheads="1"/>
          </p:cNvSpPr>
          <p:nvPr/>
        </p:nvSpPr>
        <p:spPr bwMode="auto">
          <a:xfrm>
            <a:off x="2195513" y="1728788"/>
            <a:ext cx="193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400">
                <a:solidFill>
                  <a:srgbClr val="009900"/>
                </a:solidFill>
                <a:latin typeface="Wingdings" pitchFamily="2" charset="2"/>
              </a:rPr>
              <a:t>û</a:t>
            </a:r>
            <a:endParaRPr lang="fr-FR" altLang="fr-FR"/>
          </a:p>
        </p:txBody>
      </p:sp>
      <p:sp>
        <p:nvSpPr>
          <p:cNvPr id="21" name="Rectangle 9"/>
          <p:cNvSpPr>
            <a:spLocks noChangeArrowheads="1"/>
          </p:cNvSpPr>
          <p:nvPr/>
        </p:nvSpPr>
        <p:spPr bwMode="auto">
          <a:xfrm>
            <a:off x="0" y="348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2" name="Rectangle 10"/>
          <p:cNvSpPr>
            <a:spLocks noChangeArrowheads="1"/>
          </p:cNvSpPr>
          <p:nvPr/>
        </p:nvSpPr>
        <p:spPr bwMode="auto">
          <a:xfrm>
            <a:off x="0" y="3559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3" name="Text Box 15"/>
          <p:cNvSpPr txBox="1">
            <a:spLocks noChangeArrowheads="1"/>
          </p:cNvSpPr>
          <p:nvPr/>
        </p:nvSpPr>
        <p:spPr bwMode="auto">
          <a:xfrm>
            <a:off x="1752600" y="2520950"/>
            <a:ext cx="4208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fr-FR" sz="1600" b="1">
                <a:solidFill>
                  <a:srgbClr val="000099"/>
                </a:solidFill>
                <a:latin typeface="Arial" pitchFamily="34" charset="0"/>
              </a:rPr>
              <a:t>Error term &amp; parameters of the mean vary</a:t>
            </a:r>
            <a:endParaRPr lang="en-GB" altLang="fr-FR" sz="1600" b="1">
              <a:solidFill>
                <a:srgbClr val="000099"/>
              </a:solidFill>
              <a:latin typeface="Symbol" pitchFamily="18" charset="2"/>
            </a:endParaRPr>
          </a:p>
        </p:txBody>
      </p:sp>
      <p:grpSp>
        <p:nvGrpSpPr>
          <p:cNvPr id="24" name="Group 16"/>
          <p:cNvGrpSpPr>
            <a:grpSpLocks/>
          </p:cNvGrpSpPr>
          <p:nvPr/>
        </p:nvGrpSpPr>
        <p:grpSpPr bwMode="auto">
          <a:xfrm>
            <a:off x="323850" y="2952750"/>
            <a:ext cx="8782050" cy="3905250"/>
            <a:chOff x="132" y="1728"/>
            <a:chExt cx="5532" cy="2460"/>
          </a:xfrm>
        </p:grpSpPr>
        <p:pic>
          <p:nvPicPr>
            <p:cNvPr id="2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 y="1728"/>
              <a:ext cx="3372" cy="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18"/>
            <p:cNvGrpSpPr>
              <a:grpSpLocks/>
            </p:cNvGrpSpPr>
            <p:nvPr/>
          </p:nvGrpSpPr>
          <p:grpSpPr bwMode="auto">
            <a:xfrm>
              <a:off x="3504" y="1785"/>
              <a:ext cx="2160" cy="1057"/>
              <a:chOff x="3504" y="1785"/>
              <a:chExt cx="2160" cy="1057"/>
            </a:xfrm>
          </p:grpSpPr>
          <p:sp>
            <p:nvSpPr>
              <p:cNvPr id="27" name="Text Box 19"/>
              <p:cNvSpPr txBox="1">
                <a:spLocks noChangeArrowheads="1"/>
              </p:cNvSpPr>
              <p:nvPr/>
            </p:nvSpPr>
            <p:spPr bwMode="auto">
              <a:xfrm>
                <a:off x="3504" y="1785"/>
                <a:ext cx="2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b="1"/>
                  <a:t>Y = </a:t>
                </a:r>
                <a:r>
                  <a:rPr lang="fr-FR" altLang="fr-FR" b="1" i="1"/>
                  <a:t>a</a:t>
                </a:r>
                <a:r>
                  <a:rPr lang="fr-FR" altLang="fr-FR" b="1"/>
                  <a:t> + </a:t>
                </a:r>
                <a:r>
                  <a:rPr lang="fr-FR" altLang="fr-FR" b="1" i="1"/>
                  <a:t>b</a:t>
                </a:r>
                <a:r>
                  <a:rPr lang="fr-FR" altLang="fr-FR" b="1"/>
                  <a:t>.X </a:t>
                </a:r>
                <a:r>
                  <a:rPr lang="fr-FR" altLang="fr-FR" b="1">
                    <a:solidFill>
                      <a:srgbClr val="008000"/>
                    </a:solidFill>
                  </a:rPr>
                  <a:t>+ </a:t>
                </a:r>
                <a:r>
                  <a:rPr lang="fr-FR" altLang="fr-FR" b="1">
                    <a:solidFill>
                      <a:srgbClr val="008000"/>
                    </a:solidFill>
                    <a:latin typeface="Symbol" pitchFamily="18" charset="2"/>
                  </a:rPr>
                  <a:t>N(0,s)</a:t>
                </a:r>
              </a:p>
            </p:txBody>
          </p:sp>
          <p:sp>
            <p:nvSpPr>
              <p:cNvPr id="28" name="Line 20"/>
              <p:cNvSpPr>
                <a:spLocks noChangeShapeType="1"/>
              </p:cNvSpPr>
              <p:nvPr/>
            </p:nvSpPr>
            <p:spPr bwMode="auto">
              <a:xfrm>
                <a:off x="4032" y="2112"/>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 name="Text Box 21"/>
              <p:cNvSpPr txBox="1">
                <a:spLocks noChangeArrowheads="1"/>
              </p:cNvSpPr>
              <p:nvPr/>
            </p:nvSpPr>
            <p:spPr bwMode="auto">
              <a:xfrm>
                <a:off x="3696" y="2304"/>
                <a:ext cx="72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b="1">
                    <a:latin typeface="Symbol" pitchFamily="18" charset="2"/>
                  </a:rPr>
                  <a:t>N(a ,s</a:t>
                </a:r>
                <a:r>
                  <a:rPr lang="fr-FR" altLang="fr-FR" sz="1600" b="1" baseline="-18000">
                    <a:latin typeface="Symbol" pitchFamily="18" charset="2"/>
                  </a:rPr>
                  <a:t>a</a:t>
                </a:r>
                <a:r>
                  <a:rPr lang="fr-FR" altLang="fr-FR" sz="1600" b="1">
                    <a:latin typeface="Symbol" pitchFamily="18" charset="2"/>
                  </a:rPr>
                  <a:t>)</a:t>
                </a:r>
              </a:p>
            </p:txBody>
          </p:sp>
          <p:sp>
            <p:nvSpPr>
              <p:cNvPr id="30" name="Line 22"/>
              <p:cNvSpPr>
                <a:spLocks noChangeShapeType="1"/>
              </p:cNvSpPr>
              <p:nvPr/>
            </p:nvSpPr>
            <p:spPr bwMode="auto">
              <a:xfrm>
                <a:off x="4368" y="2112"/>
                <a:ext cx="0"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 name="Text Box 23"/>
              <p:cNvSpPr txBox="1">
                <a:spLocks noChangeArrowheads="1"/>
              </p:cNvSpPr>
              <p:nvPr/>
            </p:nvSpPr>
            <p:spPr bwMode="auto">
              <a:xfrm>
                <a:off x="4032" y="2630"/>
                <a:ext cx="72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b="1">
                    <a:latin typeface="Symbol" pitchFamily="18" charset="2"/>
                  </a:rPr>
                  <a:t>N(b ,s</a:t>
                </a:r>
                <a:r>
                  <a:rPr lang="fr-FR" altLang="fr-FR" sz="1600" b="1" baseline="-18000">
                    <a:latin typeface="Symbol" pitchFamily="18" charset="2"/>
                  </a:rPr>
                  <a:t>b</a:t>
                </a:r>
                <a:r>
                  <a:rPr lang="fr-FR" altLang="fr-FR" sz="1600" b="1">
                    <a:latin typeface="Symbol" pitchFamily="18" charset="2"/>
                  </a:rPr>
                  <a:t>)</a:t>
                </a:r>
              </a:p>
            </p:txBody>
          </p:sp>
        </p:grpSp>
      </p:grpSp>
      <p:sp>
        <p:nvSpPr>
          <p:cNvPr id="33" name="Title 2"/>
          <p:cNvSpPr>
            <a:spLocks noGrp="1"/>
          </p:cNvSpPr>
          <p:nvPr>
            <p:ph type="title"/>
          </p:nvPr>
        </p:nvSpPr>
        <p:spPr>
          <a:xfrm>
            <a:off x="2446338" y="131763"/>
            <a:ext cx="6543675" cy="1531937"/>
          </a:xfrm>
        </p:spPr>
        <p:txBody>
          <a:bodyPr/>
          <a:lstStyle/>
          <a:p>
            <a:r>
              <a:rPr lang="en-US" b="1" dirty="0" err="1" smtClean="0"/>
              <a:t>Utiliser</a:t>
            </a:r>
            <a:r>
              <a:rPr lang="en-US" dirty="0"/>
              <a:t> </a:t>
            </a:r>
            <a:r>
              <a:rPr lang="en-US" dirty="0" smtClean="0"/>
              <a:t>un </a:t>
            </a:r>
            <a:r>
              <a:rPr lang="en-US" dirty="0" err="1" smtClean="0"/>
              <a:t>tarif</a:t>
            </a:r>
            <a:r>
              <a:rPr lang="en-US" dirty="0" smtClean="0"/>
              <a:t> de cubage </a:t>
            </a:r>
            <a:r>
              <a:rPr lang="en-US" dirty="0" err="1" smtClean="0"/>
              <a:t>ou</a:t>
            </a:r>
            <a:r>
              <a:rPr lang="en-US" dirty="0" smtClean="0"/>
              <a:t> de </a:t>
            </a:r>
            <a:r>
              <a:rPr lang="en-US" dirty="0" err="1" smtClean="0"/>
              <a:t>biomasse</a:t>
            </a:r>
            <a:endParaRPr lang="en-GB"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4"/>
          <p:cNvSpPr>
            <a:spLocks noChangeArrowheads="1"/>
          </p:cNvSpPr>
          <p:nvPr/>
        </p:nvSpPr>
        <p:spPr bwMode="auto">
          <a:xfrm>
            <a:off x="5235575" y="6138863"/>
            <a:ext cx="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endParaRPr lang="fr-FR" altLang="fr-FR" sz="1600">
              <a:solidFill>
                <a:srgbClr val="FFFF00"/>
              </a:solidFill>
              <a:latin typeface="Arial" pitchFamily="34" charset="0"/>
            </a:endParaRPr>
          </a:p>
        </p:txBody>
      </p:sp>
      <p:sp>
        <p:nvSpPr>
          <p:cNvPr id="30" name="Rectangle 7"/>
          <p:cNvSpPr>
            <a:spLocks noChangeArrowheads="1"/>
          </p:cNvSpPr>
          <p:nvPr/>
        </p:nvSpPr>
        <p:spPr bwMode="auto">
          <a:xfrm>
            <a:off x="2484438" y="1828800"/>
            <a:ext cx="4175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fr-FR" sz="1800" dirty="0">
                <a:solidFill>
                  <a:srgbClr val="000000"/>
                </a:solidFill>
                <a:latin typeface="Arial" pitchFamily="34" charset="0"/>
              </a:rPr>
              <a:t>Passage de l’individu au peuplement, simulations de Monte-Carlo</a:t>
            </a:r>
            <a:endParaRPr lang="fr-FR" altLang="fr-FR" sz="1800" dirty="0">
              <a:latin typeface="Arial" pitchFamily="34" charset="0"/>
            </a:endParaRPr>
          </a:p>
        </p:txBody>
      </p:sp>
      <p:sp>
        <p:nvSpPr>
          <p:cNvPr id="31" name="Rectangle 8"/>
          <p:cNvSpPr>
            <a:spLocks noChangeArrowheads="1"/>
          </p:cNvSpPr>
          <p:nvPr/>
        </p:nvSpPr>
        <p:spPr bwMode="auto">
          <a:xfrm>
            <a:off x="2195513" y="1728788"/>
            <a:ext cx="193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400">
                <a:solidFill>
                  <a:srgbClr val="009900"/>
                </a:solidFill>
                <a:latin typeface="Wingdings" pitchFamily="2" charset="2"/>
              </a:rPr>
              <a:t>û</a:t>
            </a:r>
            <a:endParaRPr lang="fr-FR" altLang="fr-FR"/>
          </a:p>
        </p:txBody>
      </p:sp>
      <p:sp>
        <p:nvSpPr>
          <p:cNvPr id="32" name="Rectangle 9"/>
          <p:cNvSpPr>
            <a:spLocks noChangeArrowheads="1"/>
          </p:cNvSpPr>
          <p:nvPr/>
        </p:nvSpPr>
        <p:spPr bwMode="auto">
          <a:xfrm>
            <a:off x="0" y="348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33" name="Rectangle 10"/>
          <p:cNvSpPr>
            <a:spLocks noChangeArrowheads="1"/>
          </p:cNvSpPr>
          <p:nvPr/>
        </p:nvSpPr>
        <p:spPr bwMode="auto">
          <a:xfrm>
            <a:off x="0" y="3559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34" name="Text Box 20"/>
          <p:cNvSpPr txBox="1">
            <a:spLocks noChangeArrowheads="1"/>
          </p:cNvSpPr>
          <p:nvPr/>
        </p:nvSpPr>
        <p:spPr bwMode="auto">
          <a:xfrm>
            <a:off x="1835150" y="2576513"/>
            <a:ext cx="4875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fr-FR" sz="1400" b="1">
                <a:solidFill>
                  <a:srgbClr val="000099"/>
                </a:solidFill>
                <a:latin typeface="Arial" pitchFamily="34" charset="0"/>
              </a:rPr>
              <a:t>Error term, parameters of the mean, and input data vary</a:t>
            </a:r>
            <a:endParaRPr lang="en-GB" altLang="fr-FR" sz="1400" b="1">
              <a:solidFill>
                <a:srgbClr val="000099"/>
              </a:solidFill>
              <a:latin typeface="Symbol" pitchFamily="18" charset="2"/>
            </a:endParaRPr>
          </a:p>
        </p:txBody>
      </p:sp>
      <p:grpSp>
        <p:nvGrpSpPr>
          <p:cNvPr id="35" name="Group 21"/>
          <p:cNvGrpSpPr>
            <a:grpSpLocks/>
          </p:cNvGrpSpPr>
          <p:nvPr/>
        </p:nvGrpSpPr>
        <p:grpSpPr bwMode="auto">
          <a:xfrm>
            <a:off x="323850" y="2952750"/>
            <a:ext cx="8782050" cy="3905250"/>
            <a:chOff x="132" y="2016"/>
            <a:chExt cx="5532" cy="2460"/>
          </a:xfrm>
        </p:grpSpPr>
        <p:pic>
          <p:nvPicPr>
            <p:cNvPr id="3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 y="2016"/>
              <a:ext cx="3372" cy="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 Box 23"/>
            <p:cNvSpPr txBox="1">
              <a:spLocks noChangeArrowheads="1"/>
            </p:cNvSpPr>
            <p:nvPr/>
          </p:nvSpPr>
          <p:spPr bwMode="auto">
            <a:xfrm>
              <a:off x="3504" y="2073"/>
              <a:ext cx="2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b="1"/>
                <a:t>Y = </a:t>
              </a:r>
              <a:r>
                <a:rPr lang="fr-FR" altLang="fr-FR" b="1" i="1"/>
                <a:t>a</a:t>
              </a:r>
              <a:r>
                <a:rPr lang="fr-FR" altLang="fr-FR" b="1"/>
                <a:t> + </a:t>
              </a:r>
              <a:r>
                <a:rPr lang="fr-FR" altLang="fr-FR" b="1" i="1"/>
                <a:t>b</a:t>
              </a:r>
              <a:r>
                <a:rPr lang="fr-FR" altLang="fr-FR" b="1"/>
                <a:t>.</a:t>
              </a:r>
              <a:r>
                <a:rPr lang="fr-FR" altLang="fr-FR" b="1">
                  <a:solidFill>
                    <a:srgbClr val="FF0000"/>
                  </a:solidFill>
                </a:rPr>
                <a:t>X</a:t>
              </a:r>
              <a:r>
                <a:rPr lang="fr-FR" altLang="fr-FR" b="1"/>
                <a:t> </a:t>
              </a:r>
              <a:r>
                <a:rPr lang="fr-FR" altLang="fr-FR" b="1">
                  <a:solidFill>
                    <a:srgbClr val="008000"/>
                  </a:solidFill>
                </a:rPr>
                <a:t>+ </a:t>
              </a:r>
              <a:r>
                <a:rPr lang="fr-FR" altLang="fr-FR" b="1">
                  <a:solidFill>
                    <a:srgbClr val="008000"/>
                  </a:solidFill>
                  <a:latin typeface="Symbol" pitchFamily="18" charset="2"/>
                </a:rPr>
                <a:t>N(0,s)</a:t>
              </a:r>
            </a:p>
          </p:txBody>
        </p:sp>
        <p:sp>
          <p:nvSpPr>
            <p:cNvPr id="38" name="Line 24"/>
            <p:cNvSpPr>
              <a:spLocks noChangeShapeType="1"/>
            </p:cNvSpPr>
            <p:nvPr/>
          </p:nvSpPr>
          <p:spPr bwMode="auto">
            <a:xfrm>
              <a:off x="4032" y="2400"/>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 name="Text Box 25"/>
            <p:cNvSpPr txBox="1">
              <a:spLocks noChangeArrowheads="1"/>
            </p:cNvSpPr>
            <p:nvPr/>
          </p:nvSpPr>
          <p:spPr bwMode="auto">
            <a:xfrm>
              <a:off x="3696" y="2592"/>
              <a:ext cx="72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b="1">
                  <a:latin typeface="Symbol" pitchFamily="18" charset="2"/>
                </a:rPr>
                <a:t>N(a ,s</a:t>
              </a:r>
              <a:r>
                <a:rPr lang="fr-FR" altLang="fr-FR" sz="1600" b="1" baseline="-18000">
                  <a:latin typeface="Symbol" pitchFamily="18" charset="2"/>
                </a:rPr>
                <a:t>a</a:t>
              </a:r>
              <a:r>
                <a:rPr lang="fr-FR" altLang="fr-FR" sz="1600" b="1">
                  <a:latin typeface="Symbol" pitchFamily="18" charset="2"/>
                </a:rPr>
                <a:t>)</a:t>
              </a:r>
            </a:p>
          </p:txBody>
        </p:sp>
        <p:sp>
          <p:nvSpPr>
            <p:cNvPr id="40" name="Line 26"/>
            <p:cNvSpPr>
              <a:spLocks noChangeShapeType="1"/>
            </p:cNvSpPr>
            <p:nvPr/>
          </p:nvSpPr>
          <p:spPr bwMode="auto">
            <a:xfrm>
              <a:off x="4368" y="2400"/>
              <a:ext cx="0"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 name="Text Box 27"/>
            <p:cNvSpPr txBox="1">
              <a:spLocks noChangeArrowheads="1"/>
            </p:cNvSpPr>
            <p:nvPr/>
          </p:nvSpPr>
          <p:spPr bwMode="auto">
            <a:xfrm>
              <a:off x="4032" y="2918"/>
              <a:ext cx="72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b="1">
                  <a:latin typeface="Symbol" pitchFamily="18" charset="2"/>
                </a:rPr>
                <a:t>N(b ,s</a:t>
              </a:r>
              <a:r>
                <a:rPr lang="fr-FR" altLang="fr-FR" sz="1600" b="1" baseline="-18000">
                  <a:latin typeface="Symbol" pitchFamily="18" charset="2"/>
                </a:rPr>
                <a:t>b</a:t>
              </a:r>
              <a:r>
                <a:rPr lang="fr-FR" altLang="fr-FR" sz="1600" b="1">
                  <a:latin typeface="Symbol" pitchFamily="18" charset="2"/>
                </a:rPr>
                <a:t>)</a:t>
              </a:r>
            </a:p>
          </p:txBody>
        </p:sp>
        <p:sp>
          <p:nvSpPr>
            <p:cNvPr id="42" name="Freeform 28"/>
            <p:cNvSpPr>
              <a:spLocks/>
            </p:cNvSpPr>
            <p:nvPr/>
          </p:nvSpPr>
          <p:spPr bwMode="auto">
            <a:xfrm>
              <a:off x="4560" y="2400"/>
              <a:ext cx="240" cy="288"/>
            </a:xfrm>
            <a:custGeom>
              <a:avLst/>
              <a:gdLst>
                <a:gd name="T0" fmla="*/ 0 w 240"/>
                <a:gd name="T1" fmla="*/ 0 h 288"/>
                <a:gd name="T2" fmla="*/ 0 w 240"/>
                <a:gd name="T3" fmla="*/ 240 h 288"/>
                <a:gd name="T4" fmla="*/ 240 w 240"/>
                <a:gd name="T5" fmla="*/ 288 h 288"/>
              </a:gdLst>
              <a:ahLst/>
              <a:cxnLst>
                <a:cxn ang="0">
                  <a:pos x="T0" y="T1"/>
                </a:cxn>
                <a:cxn ang="0">
                  <a:pos x="T2" y="T3"/>
                </a:cxn>
                <a:cxn ang="0">
                  <a:pos x="T4" y="T5"/>
                </a:cxn>
              </a:cxnLst>
              <a:rect l="0" t="0" r="r" b="b"/>
              <a:pathLst>
                <a:path w="240" h="288">
                  <a:moveTo>
                    <a:pt x="0" y="0"/>
                  </a:moveTo>
                  <a:lnTo>
                    <a:pt x="0" y="240"/>
                  </a:lnTo>
                  <a:lnTo>
                    <a:pt x="240" y="288"/>
                  </a:lnTo>
                </a:path>
              </a:pathLst>
            </a:custGeom>
            <a:noFill/>
            <a:ln w="9525">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 name="Text Box 29"/>
            <p:cNvSpPr txBox="1">
              <a:spLocks noChangeArrowheads="1"/>
            </p:cNvSpPr>
            <p:nvPr/>
          </p:nvSpPr>
          <p:spPr bwMode="auto">
            <a:xfrm>
              <a:off x="4800" y="2688"/>
              <a:ext cx="72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b="1">
                  <a:solidFill>
                    <a:srgbClr val="FF0000"/>
                  </a:solidFill>
                  <a:latin typeface="Symbol" pitchFamily="18" charset="2"/>
                </a:rPr>
                <a:t>N(</a:t>
              </a:r>
              <a:r>
                <a:rPr lang="fr-FR" altLang="fr-FR" sz="1600" b="1">
                  <a:solidFill>
                    <a:srgbClr val="FF0000"/>
                  </a:solidFill>
                </a:rPr>
                <a:t>X</a:t>
              </a:r>
              <a:r>
                <a:rPr lang="fr-FR" altLang="fr-FR" sz="1600" b="1">
                  <a:solidFill>
                    <a:srgbClr val="FF0000"/>
                  </a:solidFill>
                  <a:latin typeface="Symbol" pitchFamily="18" charset="2"/>
                </a:rPr>
                <a:t> ,s</a:t>
              </a:r>
              <a:r>
                <a:rPr lang="fr-FR" altLang="fr-FR" sz="1600" b="1" baseline="-18000">
                  <a:solidFill>
                    <a:srgbClr val="FF0000"/>
                  </a:solidFill>
                </a:rPr>
                <a:t>x</a:t>
              </a:r>
              <a:r>
                <a:rPr lang="fr-FR" altLang="fr-FR" sz="1600" b="1">
                  <a:solidFill>
                    <a:srgbClr val="FF0000"/>
                  </a:solidFill>
                  <a:latin typeface="Symbol" pitchFamily="18" charset="2"/>
                </a:rPr>
                <a:t>)</a:t>
              </a:r>
            </a:p>
          </p:txBody>
        </p:sp>
      </p:grpSp>
      <p:sp>
        <p:nvSpPr>
          <p:cNvPr id="45" name="Title 2"/>
          <p:cNvSpPr>
            <a:spLocks noGrp="1"/>
          </p:cNvSpPr>
          <p:nvPr>
            <p:ph type="title"/>
          </p:nvPr>
        </p:nvSpPr>
        <p:spPr>
          <a:xfrm>
            <a:off x="2446338" y="131763"/>
            <a:ext cx="6543675" cy="1531937"/>
          </a:xfrm>
        </p:spPr>
        <p:txBody>
          <a:bodyPr/>
          <a:lstStyle/>
          <a:p>
            <a:r>
              <a:rPr lang="en-US" b="1" dirty="0" err="1" smtClean="0"/>
              <a:t>Utiliser</a:t>
            </a:r>
            <a:r>
              <a:rPr lang="en-US" dirty="0"/>
              <a:t> </a:t>
            </a:r>
            <a:r>
              <a:rPr lang="en-US" dirty="0" smtClean="0"/>
              <a:t>un </a:t>
            </a:r>
            <a:r>
              <a:rPr lang="en-US" dirty="0" err="1" smtClean="0"/>
              <a:t>tarif</a:t>
            </a:r>
            <a:r>
              <a:rPr lang="en-US" dirty="0" smtClean="0"/>
              <a:t> de cubage </a:t>
            </a:r>
            <a:r>
              <a:rPr lang="en-US" dirty="0" err="1" smtClean="0"/>
              <a:t>ou</a:t>
            </a:r>
            <a:r>
              <a:rPr lang="en-US" dirty="0" smtClean="0"/>
              <a:t> de </a:t>
            </a:r>
            <a:r>
              <a:rPr lang="en-US" dirty="0" err="1" smtClean="0"/>
              <a:t>biomasse</a:t>
            </a:r>
            <a:endParaRPr lang="en-GB"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8984</TotalTime>
  <Words>1028</Words>
  <Application>Microsoft Office PowerPoint</Application>
  <PresentationFormat>Affichage à l'écran (4:3)</PresentationFormat>
  <Paragraphs>176</Paragraphs>
  <Slides>19</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21" baseType="lpstr">
      <vt:lpstr>Office Theme</vt:lpstr>
      <vt:lpstr>Microsoft Equation 3.0</vt:lpstr>
      <vt:lpstr>Utilisation des modèles et prédiction</vt:lpstr>
      <vt:lpstr>Utiliser un tarif de cubage ou de biomasse</vt:lpstr>
      <vt:lpstr>Utiliser un tarif de cubage ou de biomasse</vt:lpstr>
      <vt:lpstr>Utiliser un tarif de cubage ou de biomasse</vt:lpstr>
      <vt:lpstr>Utiliser un tarif de cubage ou de biomasse</vt:lpstr>
      <vt:lpstr>Utiliser un tarif de cubage ou de biomasse</vt:lpstr>
      <vt:lpstr>Utiliser un tarif de cubage ou de biomasse</vt:lpstr>
      <vt:lpstr>Utiliser un tarif de cubage ou de biomasse</vt:lpstr>
      <vt:lpstr>Utiliser un tarif de cubage ou de biomasse</vt:lpstr>
      <vt:lpstr>Utiliser un tarif de cubage ou de biomasse</vt:lpstr>
      <vt:lpstr>Utiliser un tarif de cubage ou de biomasse</vt:lpstr>
      <vt:lpstr>Utiliser un tarif de cubage ou de biomasse</vt:lpstr>
      <vt:lpstr>Utiliser un tarif de cubage ou de biomasse</vt:lpstr>
      <vt:lpstr>Utiliser un tarif de cubage ou de biomasse</vt:lpstr>
      <vt:lpstr>Utiliser un tarif de cubage ou de biomasse</vt:lpstr>
      <vt:lpstr>Utiliser un tarif de cubage ou de biomasse</vt:lpstr>
      <vt:lpstr>Resources Additionelles </vt:lpstr>
      <vt:lpstr>Un grand merci à….</vt:lpstr>
      <vt:lpstr>Présentation PowerPoint</vt:lpstr>
    </vt:vector>
  </TitlesOfParts>
  <Company>FAO of the 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henry</dc:creator>
  <cp:lastModifiedBy>LSA</cp:lastModifiedBy>
  <cp:revision>343</cp:revision>
  <dcterms:created xsi:type="dcterms:W3CDTF">2012-10-17T14:55:45Z</dcterms:created>
  <dcterms:modified xsi:type="dcterms:W3CDTF">2013-12-09T17:32:44Z</dcterms:modified>
</cp:coreProperties>
</file>