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6" r:id="rId2"/>
    <p:sldId id="270" r:id="rId3"/>
    <p:sldId id="271" r:id="rId4"/>
    <p:sldId id="272" r:id="rId5"/>
    <p:sldId id="259" r:id="rId6"/>
    <p:sldId id="260" r:id="rId7"/>
    <p:sldId id="273" r:id="rId8"/>
    <p:sldId id="274" r:id="rId9"/>
    <p:sldId id="261" r:id="rId10"/>
    <p:sldId id="262" r:id="rId11"/>
    <p:sldId id="305" r:id="rId12"/>
    <p:sldId id="276" r:id="rId13"/>
    <p:sldId id="277" r:id="rId14"/>
    <p:sldId id="264" r:id="rId15"/>
    <p:sldId id="278" r:id="rId16"/>
    <p:sldId id="279" r:id="rId17"/>
    <p:sldId id="280" r:id="rId18"/>
    <p:sldId id="281" r:id="rId19"/>
    <p:sldId id="282" r:id="rId20"/>
    <p:sldId id="283" r:id="rId21"/>
    <p:sldId id="294" r:id="rId22"/>
    <p:sldId id="285" r:id="rId23"/>
    <p:sldId id="286" r:id="rId24"/>
    <p:sldId id="296" r:id="rId25"/>
    <p:sldId id="287" r:id="rId26"/>
    <p:sldId id="288" r:id="rId27"/>
    <p:sldId id="289" r:id="rId28"/>
    <p:sldId id="292" r:id="rId29"/>
    <p:sldId id="291" r:id="rId30"/>
    <p:sldId id="290" r:id="rId31"/>
    <p:sldId id="265" r:id="rId32"/>
    <p:sldId id="263" r:id="rId33"/>
    <p:sldId id="295" r:id="rId34"/>
    <p:sldId id="297" r:id="rId35"/>
    <p:sldId id="298" r:id="rId36"/>
    <p:sldId id="293" r:id="rId37"/>
    <p:sldId id="306" r:id="rId38"/>
    <p:sldId id="266" r:id="rId39"/>
    <p:sldId id="300" r:id="rId40"/>
    <p:sldId id="299" r:id="rId41"/>
    <p:sldId id="301" r:id="rId42"/>
    <p:sldId id="268" r:id="rId43"/>
    <p:sldId id="267" r:id="rId44"/>
    <p:sldId id="302" r:id="rId45"/>
    <p:sldId id="304" r:id="rId46"/>
    <p:sldId id="303" r:id="rId47"/>
    <p:sldId id="307" r:id="rId48"/>
    <p:sldId id="308" r:id="rId49"/>
    <p:sldId id="269" r:id="rId50"/>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7" autoAdjust="0"/>
    <p:restoredTop sz="94660"/>
  </p:normalViewPr>
  <p:slideViewPr>
    <p:cSldViewPr snapToGrid="0" snapToObjects="1">
      <p:cViewPr>
        <p:scale>
          <a:sx n="60" d="100"/>
          <a:sy n="60" d="100"/>
        </p:scale>
        <p:origin x="-1440" y="-2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19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894FB14-B58A-4931-8848-DC67CE8C57E7}" type="datetimeFigureOut">
              <a:rPr lang="fr-FR"/>
              <a:pPr>
                <a:defRPr/>
              </a:pPr>
              <a:t>24/09/2013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383DA07-D007-4B55-A3EF-0DEBB3181CDC}" type="slidenum">
              <a:rPr lang="fr-FR"/>
              <a:pPr>
                <a:defRPr/>
              </a:pPr>
              <a:t>‹N°›</a:t>
            </a:fld>
            <a:endParaRPr lang="fr-FR"/>
          </a:p>
        </p:txBody>
      </p:sp>
    </p:spTree>
    <p:extLst>
      <p:ext uri="{BB962C8B-B14F-4D97-AF65-F5344CB8AC3E}">
        <p14:creationId xmlns:p14="http://schemas.microsoft.com/office/powerpoint/2010/main" val="9750784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9517457-A971-4A8E-ACAC-405CF7A0CAFE}" type="datetimeFigureOut">
              <a:rPr lang="fr-FR"/>
              <a:pPr>
                <a:defRPr/>
              </a:pPr>
              <a:t>24/09/2013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75C8A06-A389-44F1-841E-58DA85F712EE}" type="slidenum">
              <a:rPr lang="fr-FR"/>
              <a:pPr>
                <a:defRPr/>
              </a:pPr>
              <a:t>‹N°›</a:t>
            </a:fld>
            <a:endParaRPr lang="fr-FR"/>
          </a:p>
        </p:txBody>
      </p:sp>
    </p:spTree>
    <p:extLst>
      <p:ext uri="{BB962C8B-B14F-4D97-AF65-F5344CB8AC3E}">
        <p14:creationId xmlns:p14="http://schemas.microsoft.com/office/powerpoint/2010/main" val="113003082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67524DEF-062A-4A7A-B95D-2C08E0C5A007}" type="datetime4">
              <a:rPr lang="fr-FR"/>
              <a:pPr>
                <a:defRPr/>
              </a:pPr>
              <a:t>24 septembre 2013</a:t>
            </a:fld>
            <a:endParaRPr lang="fr-FR"/>
          </a:p>
        </p:txBody>
      </p:sp>
      <p:sp>
        <p:nvSpPr>
          <p:cNvPr id="5" name="Espace réservé du pied de page 4"/>
          <p:cNvSpPr>
            <a:spLocks noGrp="1"/>
          </p:cNvSpPr>
          <p:nvPr>
            <p:ph type="ftr" sz="quarter" idx="11"/>
          </p:nvPr>
        </p:nvSpPr>
        <p:spPr>
          <a:xfrm>
            <a:off x="1912938" y="6370638"/>
            <a:ext cx="5546725" cy="365125"/>
          </a:xfrm>
        </p:spPr>
        <p:txBody>
          <a:bodyPr/>
          <a:lstStyle>
            <a:lvl1pPr>
              <a:defRPr sz="1200"/>
            </a:lvl1pPr>
          </a:lstStyle>
          <a:p>
            <a:pPr>
              <a:defRPr/>
            </a:pPr>
            <a:r>
              <a:rPr lang="fr-FR"/>
              <a:t>Colloque Bioénergies – 9 et 10 octobre 2012 </a:t>
            </a:r>
            <a:endParaRPr lang="fr-FR" spc="0" dirty="0">
              <a:solidFill>
                <a:schemeClr val="tx1">
                  <a:tint val="75000"/>
                </a:schemeClr>
              </a:solidFill>
              <a:latin typeface="+mn-lt"/>
              <a:cs typeface="+mn-cs"/>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BBB20DD-AD2E-4860-BCAC-4EF503984564}"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534276B-5DBE-4188-AE70-670D695AD81A}" type="datetime4">
              <a:rPr lang="fr-FR"/>
              <a:pPr>
                <a:defRPr/>
              </a:pPr>
              <a:t>24 septembre 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Colloque Bioénergies – 9 et 10 octobre 2012 </a:t>
            </a:r>
            <a:endParaRPr lang="fr-FR" spc="0" dirty="0">
              <a:solidFill>
                <a:schemeClr val="tx1">
                  <a:tint val="75000"/>
                </a:schemeClr>
              </a:solidFill>
              <a:latin typeface="+mn-lt"/>
              <a:cs typeface="+mn-cs"/>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335E80D-48C5-4781-8016-F0EC75B813F1}"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A435A88-F63B-4D69-9411-2C18A268BB75}" type="datetime4">
              <a:rPr lang="fr-FR"/>
              <a:pPr>
                <a:defRPr/>
              </a:pPr>
              <a:t>24 septembre 2013</a:t>
            </a:fld>
            <a:endParaRPr lang="fr-FR"/>
          </a:p>
        </p:txBody>
      </p:sp>
      <p:sp>
        <p:nvSpPr>
          <p:cNvPr id="5" name="Espace réservé du pied de page 4"/>
          <p:cNvSpPr>
            <a:spLocks noGrp="1"/>
          </p:cNvSpPr>
          <p:nvPr>
            <p:ph type="ftr" sz="quarter" idx="11"/>
          </p:nvPr>
        </p:nvSpPr>
        <p:spPr/>
        <p:txBody>
          <a:bodyPr/>
          <a:lstStyle>
            <a:lvl1pPr>
              <a:defRPr spc="0">
                <a:solidFill>
                  <a:schemeClr val="tx1">
                    <a:tint val="75000"/>
                  </a:schemeClr>
                </a:solidFill>
                <a:latin typeface="+mn-lt"/>
                <a:cs typeface="+mn-cs"/>
              </a:defRPr>
            </a:lvl1pPr>
          </a:lstStyle>
          <a:p>
            <a:pPr>
              <a:defRPr/>
            </a:pPr>
            <a:r>
              <a:rPr lang="fr-FR"/>
              <a:t>Colloque Bioénergies – 9 et 10 octobre 2012 </a:t>
            </a:r>
          </a:p>
        </p:txBody>
      </p:sp>
      <p:sp>
        <p:nvSpPr>
          <p:cNvPr id="6" name="Espace réservé du numéro de diapositive 5"/>
          <p:cNvSpPr>
            <a:spLocks noGrp="1"/>
          </p:cNvSpPr>
          <p:nvPr>
            <p:ph type="sldNum" sz="quarter" idx="12"/>
          </p:nvPr>
        </p:nvSpPr>
        <p:spPr/>
        <p:txBody>
          <a:bodyPr/>
          <a:lstStyle>
            <a:lvl1pPr>
              <a:defRPr/>
            </a:lvl1pPr>
          </a:lstStyle>
          <a:p>
            <a:pPr>
              <a:defRPr/>
            </a:pPr>
            <a:fld id="{A45109B3-B4D1-4ABB-AE2C-3E76CAB604D5}"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44" descr="logo-Emerge"/>
          <p:cNvPicPr>
            <a:picLocks noChangeAspect="1" noChangeArrowheads="1"/>
          </p:cNvPicPr>
          <p:nvPr userDrawn="1"/>
        </p:nvPicPr>
        <p:blipFill>
          <a:blip r:embed="rId2"/>
          <a:srcRect/>
          <a:stretch>
            <a:fillRect/>
          </a:stretch>
        </p:blipFill>
        <p:spPr bwMode="auto">
          <a:xfrm>
            <a:off x="985838" y="6121400"/>
            <a:ext cx="1271587" cy="736600"/>
          </a:xfrm>
          <a:prstGeom prst="rect">
            <a:avLst/>
          </a:prstGeom>
          <a:noFill/>
          <a:ln w="9525">
            <a:noFill/>
            <a:miter lim="800000"/>
            <a:headEnd/>
            <a:tailEnd/>
          </a:ln>
        </p:spPr>
      </p:pic>
      <p:sp>
        <p:nvSpPr>
          <p:cNvPr id="2" name="Titre 1"/>
          <p:cNvSpPr>
            <a:spLocks noGrp="1"/>
          </p:cNvSpPr>
          <p:nvPr>
            <p:ph type="title"/>
          </p:nvPr>
        </p:nvSpPr>
        <p:spPr>
          <a:xfrm>
            <a:off x="1100666" y="274638"/>
            <a:ext cx="7586133" cy="1143000"/>
          </a:xfrm>
        </p:spPr>
        <p:txBody>
          <a:bodyPr/>
          <a:lstStyle>
            <a:lvl1pPr algn="l">
              <a:defRPr>
                <a:solidFill>
                  <a:srgbClr val="FFC000"/>
                </a:solidFill>
              </a:defRPr>
            </a:lvl1pPr>
          </a:lstStyle>
          <a:p>
            <a:r>
              <a:rPr lang="fr-FR" smtClean="0"/>
              <a:t>Cliquez et modifiez le titre</a:t>
            </a:r>
            <a:endParaRPr lang="fr-FR"/>
          </a:p>
        </p:txBody>
      </p:sp>
      <p:sp>
        <p:nvSpPr>
          <p:cNvPr id="3" name="Espace réservé du contenu 2"/>
          <p:cNvSpPr>
            <a:spLocks noGrp="1"/>
          </p:cNvSpPr>
          <p:nvPr>
            <p:ph idx="1"/>
          </p:nvPr>
        </p:nvSpPr>
        <p:spPr>
          <a:xfrm>
            <a:off x="1100666" y="1600200"/>
            <a:ext cx="7586134" cy="428413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1100138" y="6356350"/>
            <a:ext cx="2133600" cy="365125"/>
          </a:xfrm>
        </p:spPr>
        <p:txBody>
          <a:bodyPr/>
          <a:lstStyle>
            <a:lvl1pPr>
              <a:defRPr/>
            </a:lvl1pPr>
          </a:lstStyle>
          <a:p>
            <a:pPr>
              <a:defRPr/>
            </a:pPr>
            <a:fld id="{4017EF68-6E55-45BE-A459-3FBC00EC8684}" type="datetime4">
              <a:rPr lang="fr-FR"/>
              <a:pPr>
                <a:defRPr/>
              </a:pPr>
              <a:t>24 septembre 2013</a:t>
            </a:fld>
            <a:endParaRPr lang="fr-FR"/>
          </a:p>
        </p:txBody>
      </p:sp>
      <p:sp>
        <p:nvSpPr>
          <p:cNvPr id="6" name="Espace réservé du pied de page 4"/>
          <p:cNvSpPr>
            <a:spLocks noGrp="1"/>
          </p:cNvSpPr>
          <p:nvPr>
            <p:ph type="ftr" sz="quarter" idx="11"/>
          </p:nvPr>
        </p:nvSpPr>
        <p:spPr>
          <a:xfrm>
            <a:off x="2573338" y="6356350"/>
            <a:ext cx="4826000" cy="365125"/>
          </a:xfrm>
        </p:spPr>
        <p:txBody>
          <a:bodyPr/>
          <a:lstStyle>
            <a:lvl1pPr>
              <a:defRPr sz="1200"/>
            </a:lvl1pPr>
          </a:lstStyle>
          <a:p>
            <a:pPr>
              <a:defRPr/>
            </a:pPr>
            <a:r>
              <a:rPr lang="fr-FR"/>
              <a:t>Colloque Bioénergies – 9 et 10 octobre 2012 </a:t>
            </a:r>
            <a:endParaRPr lang="fr-FR" spc="0" dirty="0">
              <a:solidFill>
                <a:schemeClr val="tx1">
                  <a:tint val="75000"/>
                </a:schemeClr>
              </a:solidFill>
              <a:latin typeface="+mn-lt"/>
              <a:cs typeface="+mn-cs"/>
            </a:endParaRPr>
          </a:p>
        </p:txBody>
      </p:sp>
      <p:sp>
        <p:nvSpPr>
          <p:cNvPr id="7" name="Espace réservé du numéro de diapositive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C0E321BF-82DE-4947-AF53-3219607530DA}" type="slidenum">
              <a:rPr lang="fr-FR"/>
              <a:pPr>
                <a:defRPr/>
              </a:pPr>
              <a:t>‹N°›</a:t>
            </a:fld>
            <a:r>
              <a:rPr lang="fr-F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6612247-2F03-48FA-B021-A7BD71D5962B}" type="datetime4">
              <a:rPr lang="fr-FR"/>
              <a:pPr>
                <a:defRPr/>
              </a:pPr>
              <a:t>24 septembre 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Colloque Bioénergies – 9 et 10 octobre 2012 </a:t>
            </a:r>
            <a:endParaRPr lang="fr-FR" spc="0" dirty="0">
              <a:solidFill>
                <a:schemeClr val="tx1">
                  <a:tint val="75000"/>
                </a:schemeClr>
              </a:solidFill>
              <a:latin typeface="+mn-lt"/>
              <a:cs typeface="+mn-cs"/>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8CD0771-4A92-4630-B5E9-44B989F792CF}"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pPr>
              <a:defRPr/>
            </a:pPr>
            <a:fld id="{6D0833A4-B927-47E5-A753-A81CB5597236}" type="datetime4">
              <a:rPr lang="fr-FR"/>
              <a:pPr>
                <a:defRPr/>
              </a:pPr>
              <a:t>24 septembre 2013</a:t>
            </a:fld>
            <a:endParaRPr lang="fr-FR"/>
          </a:p>
        </p:txBody>
      </p:sp>
      <p:sp>
        <p:nvSpPr>
          <p:cNvPr id="6" name="Espace réservé du pied de page 5"/>
          <p:cNvSpPr>
            <a:spLocks noGrp="1"/>
          </p:cNvSpPr>
          <p:nvPr>
            <p:ph type="ftr" sz="quarter" idx="11"/>
          </p:nvPr>
        </p:nvSpPr>
        <p:spPr>
          <a:xfrm>
            <a:off x="2362200" y="6356350"/>
            <a:ext cx="4800600" cy="365125"/>
          </a:xfrm>
        </p:spPr>
        <p:txBody>
          <a:bodyPr/>
          <a:lstStyle>
            <a:lvl1pPr>
              <a:defRPr sz="1200"/>
            </a:lvl1pPr>
          </a:lstStyle>
          <a:p>
            <a:pPr>
              <a:defRPr/>
            </a:pPr>
            <a:r>
              <a:rPr lang="fr-FR"/>
              <a:t>Colloque Bioénergies – 9 et 10 octobre 2012 </a:t>
            </a:r>
            <a:endParaRPr lang="fr-FR" spc="0" dirty="0">
              <a:solidFill>
                <a:schemeClr val="tx1">
                  <a:tint val="75000"/>
                </a:schemeClr>
              </a:solidFill>
              <a:latin typeface="+mn-lt"/>
              <a:cs typeface="+mn-cs"/>
            </a:endParaRPr>
          </a:p>
        </p:txBody>
      </p:sp>
      <p:sp>
        <p:nvSpPr>
          <p:cNvPr id="7" name="Espace réservé du numéro de diapositive 6"/>
          <p:cNvSpPr>
            <a:spLocks noGrp="1"/>
          </p:cNvSpPr>
          <p:nvPr>
            <p:ph type="sldNum" sz="quarter" idx="12"/>
          </p:nvPr>
        </p:nvSpPr>
        <p:spPr/>
        <p:txBody>
          <a:bodyPr/>
          <a:lstStyle>
            <a:lvl1pPr>
              <a:defRPr/>
            </a:lvl1pPr>
          </a:lstStyle>
          <a:p>
            <a:pPr>
              <a:defRPr/>
            </a:pPr>
            <a:fld id="{62DEC34A-190C-4595-AF27-4FFAFDE10890}"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62257EE6-F030-4DF5-BF43-9136085703AB}" type="datetime4">
              <a:rPr lang="fr-FR"/>
              <a:pPr>
                <a:defRPr/>
              </a:pPr>
              <a:t>24 septembre 2013</a:t>
            </a:fld>
            <a:endParaRPr lang="fr-FR"/>
          </a:p>
        </p:txBody>
      </p:sp>
      <p:sp>
        <p:nvSpPr>
          <p:cNvPr id="8" name="Espace réservé du pied de page 7"/>
          <p:cNvSpPr>
            <a:spLocks noGrp="1"/>
          </p:cNvSpPr>
          <p:nvPr>
            <p:ph type="ftr" sz="quarter" idx="11"/>
          </p:nvPr>
        </p:nvSpPr>
        <p:spPr>
          <a:xfrm>
            <a:off x="2065338" y="6356350"/>
            <a:ext cx="4665662" cy="365125"/>
          </a:xfrm>
        </p:spPr>
        <p:txBody>
          <a:bodyPr/>
          <a:lstStyle>
            <a:lvl1pPr>
              <a:defRPr sz="1200"/>
            </a:lvl1pPr>
          </a:lstStyle>
          <a:p>
            <a:pPr>
              <a:defRPr/>
            </a:pPr>
            <a:r>
              <a:rPr lang="fr-FR"/>
              <a:t>Colloque Bioénergies – 9 et 10 octobre 2012 </a:t>
            </a:r>
            <a:endParaRPr lang="fr-FR" spc="0" dirty="0">
              <a:solidFill>
                <a:schemeClr val="tx1">
                  <a:tint val="75000"/>
                </a:schemeClr>
              </a:solidFill>
              <a:latin typeface="+mn-lt"/>
              <a:cs typeface="+mn-cs"/>
            </a:endParaRPr>
          </a:p>
        </p:txBody>
      </p:sp>
      <p:sp>
        <p:nvSpPr>
          <p:cNvPr id="9" name="Espace réservé du numéro de diapositive 8"/>
          <p:cNvSpPr>
            <a:spLocks noGrp="1"/>
          </p:cNvSpPr>
          <p:nvPr>
            <p:ph type="sldNum" sz="quarter" idx="12"/>
          </p:nvPr>
        </p:nvSpPr>
        <p:spPr/>
        <p:txBody>
          <a:bodyPr/>
          <a:lstStyle>
            <a:lvl1pPr>
              <a:defRPr/>
            </a:lvl1pPr>
          </a:lstStyle>
          <a:p>
            <a:pPr>
              <a:defRPr/>
            </a:pPr>
            <a:fld id="{627438AD-BED2-4F0E-BEEC-92208799E18A}"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B2BC688-61A2-4183-8EFB-4F3DC52FE402}" type="datetime4">
              <a:rPr lang="fr-FR"/>
              <a:pPr>
                <a:defRPr/>
              </a:pPr>
              <a:t>24 septembre 2013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Colloque Bioénergies – 9 et 10 octobre 2012 </a:t>
            </a:r>
            <a:endParaRPr lang="fr-FR" spc="0" dirty="0">
              <a:solidFill>
                <a:schemeClr val="tx1">
                  <a:tint val="75000"/>
                </a:schemeClr>
              </a:solidFill>
              <a:latin typeface="+mn-lt"/>
              <a:cs typeface="+mn-cs"/>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23EF1B65-15E5-45BE-8353-D7A0A210D1C4}"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48B988A-071D-4029-A77D-A29D1EECF341}" type="datetime4">
              <a:rPr lang="fr-FR"/>
              <a:pPr>
                <a:defRPr/>
              </a:pPr>
              <a:t>24 septembre 2013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Colloque Bioénergies – 9 et 10 octobre 2012 </a:t>
            </a:r>
            <a:endParaRPr lang="fr-FR" spc="0" dirty="0">
              <a:solidFill>
                <a:schemeClr val="tx1">
                  <a:tint val="75000"/>
                </a:schemeClr>
              </a:solidFill>
              <a:latin typeface="+mn-lt"/>
              <a:cs typeface="+mn-cs"/>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C20DBA7A-4E17-4ECE-ADC6-4CD2D228608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2F7FD89-F635-41C9-8C74-DAB7B84F751E}" type="datetime4">
              <a:rPr lang="fr-FR"/>
              <a:pPr>
                <a:defRPr/>
              </a:pPr>
              <a:t>24 septembre 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Colloque Bioénergies – 9 et 10 octobre 2012 </a:t>
            </a:r>
            <a:endParaRPr lang="fr-FR" spc="0" dirty="0">
              <a:solidFill>
                <a:schemeClr val="tx1">
                  <a:tint val="75000"/>
                </a:schemeClr>
              </a:solidFill>
              <a:latin typeface="+mn-lt"/>
              <a:cs typeface="+mn-cs"/>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EA52FE2-EE39-4581-A5E6-5DBC67F3508C}"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B4540B19-A5BB-4AAC-8BF9-88CC8F540529}" type="datetime4">
              <a:rPr lang="fr-FR"/>
              <a:pPr>
                <a:defRPr/>
              </a:pPr>
              <a:t>24 septembre 2013</a:t>
            </a:fld>
            <a:endParaRPr lang="fr-FR"/>
          </a:p>
        </p:txBody>
      </p:sp>
      <p:sp>
        <p:nvSpPr>
          <p:cNvPr id="6" name="Espace réservé du pied de page 5"/>
          <p:cNvSpPr>
            <a:spLocks noGrp="1"/>
          </p:cNvSpPr>
          <p:nvPr>
            <p:ph type="ftr" sz="quarter" idx="11"/>
          </p:nvPr>
        </p:nvSpPr>
        <p:spPr/>
        <p:txBody>
          <a:bodyPr/>
          <a:lstStyle>
            <a:lvl1pPr>
              <a:defRPr spc="0">
                <a:solidFill>
                  <a:schemeClr val="tx1">
                    <a:tint val="75000"/>
                  </a:schemeClr>
                </a:solidFill>
                <a:latin typeface="+mn-lt"/>
                <a:cs typeface="+mn-cs"/>
              </a:defRPr>
            </a:lvl1pPr>
          </a:lstStyle>
          <a:p>
            <a:pPr>
              <a:defRPr/>
            </a:pPr>
            <a:r>
              <a:rPr lang="fr-FR"/>
              <a:t>Colloque Bioénergies – 9 et 10 octobre 2012 </a:t>
            </a:r>
          </a:p>
        </p:txBody>
      </p:sp>
      <p:sp>
        <p:nvSpPr>
          <p:cNvPr id="7" name="Espace réservé du numéro de diapositive 6"/>
          <p:cNvSpPr>
            <a:spLocks noGrp="1"/>
          </p:cNvSpPr>
          <p:nvPr>
            <p:ph type="sldNum" sz="quarter" idx="12"/>
          </p:nvPr>
        </p:nvSpPr>
        <p:spPr/>
        <p:txBody>
          <a:bodyPr/>
          <a:lstStyle>
            <a:lvl1pPr>
              <a:defRPr/>
            </a:lvl1pPr>
          </a:lstStyle>
          <a:p>
            <a:pPr>
              <a:defRPr/>
            </a:pPr>
            <a:fld id="{108CB96B-8742-4D58-AB94-1A4897ECE0B5}" type="slidenum">
              <a:rPr lang="fr-FR"/>
              <a:pPr>
                <a:defRPr/>
              </a:pPr>
              <a:t>‹N°›</a:t>
            </a:fld>
            <a:endParaRPr lang="fr-F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FED674C-C59D-4723-9E42-B6ABD9CE0EFE}" type="datetime4">
              <a:rPr lang="fr-FR"/>
              <a:pPr>
                <a:defRPr/>
              </a:pPr>
              <a:t>24 septembre 2013</a:t>
            </a:fld>
            <a:endParaRPr lang="fr-FR"/>
          </a:p>
        </p:txBody>
      </p:sp>
      <p:sp>
        <p:nvSpPr>
          <p:cNvPr id="5" name="Espace réservé du pied de page 4"/>
          <p:cNvSpPr>
            <a:spLocks noGrp="1"/>
          </p:cNvSpPr>
          <p:nvPr>
            <p:ph type="ftr" sz="quarter" idx="3"/>
          </p:nvPr>
        </p:nvSpPr>
        <p:spPr>
          <a:xfrm>
            <a:off x="1836738" y="6356350"/>
            <a:ext cx="5038725" cy="365125"/>
          </a:xfrm>
          <a:prstGeom prst="rect">
            <a:avLst/>
          </a:prstGeom>
        </p:spPr>
        <p:txBody>
          <a:bodyPr vert="horz" lIns="91440" tIns="45720" rIns="91440" bIns="45720" rtlCol="0" anchor="ctr"/>
          <a:lstStyle>
            <a:lvl1pPr algn="ctr" fontAlgn="auto">
              <a:spcBef>
                <a:spcPts val="0"/>
              </a:spcBef>
              <a:spcAft>
                <a:spcPts val="0"/>
              </a:spcAft>
              <a:defRPr sz="1200" spc="300">
                <a:solidFill>
                  <a:srgbClr val="F79646"/>
                </a:solidFill>
                <a:latin typeface="Arial"/>
                <a:cs typeface="Arial"/>
              </a:defRPr>
            </a:lvl1pPr>
          </a:lstStyle>
          <a:p>
            <a:pPr>
              <a:defRPr/>
            </a:pPr>
            <a:r>
              <a:rPr lang="fr-FR"/>
              <a:t>Colloque Bioénergies – 9 et 10 octobre 2012 </a:t>
            </a:r>
            <a:endParaRPr lang="fr-FR" dirty="0">
              <a:latin typeface="+mn-lt"/>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767D86F-3575-4CDD-BA15-D1E6AC53A51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sldNum="0"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commons.wikimedia.org/wiki/File:TU_Muenchen_Logo.svg"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wmf"/><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00.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20.png"/></Relationships>
</file>

<file path=ppt/slides/_rels/slide32.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40.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9.wmf"/><Relationship Id="rId5" Type="http://schemas.openxmlformats.org/officeDocument/2006/relationships/oleObject" Target="../embeddings/oleObject2.bin"/><Relationship Id="rId4" Type="http://schemas.openxmlformats.org/officeDocument/2006/relationships/image" Target="../media/image48.wmf"/></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41.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wmf"/><Relationship Id="rId1" Type="http://schemas.openxmlformats.org/officeDocument/2006/relationships/slideLayout" Target="../slideLayouts/slideLayout2.xml"/><Relationship Id="rId4" Type="http://schemas.openxmlformats.org/officeDocument/2006/relationships/image" Target="../media/image64.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wmf"/><Relationship Id="rId1" Type="http://schemas.openxmlformats.org/officeDocument/2006/relationships/slideLayout" Target="../slideLayouts/slideLayout2.xml"/><Relationship Id="rId4" Type="http://schemas.openxmlformats.org/officeDocument/2006/relationships/image" Target="../media/image64.emf"/></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Sous-titre 2"/>
          <p:cNvSpPr>
            <a:spLocks noGrp="1"/>
          </p:cNvSpPr>
          <p:nvPr>
            <p:ph type="subTitle" idx="1"/>
          </p:nvPr>
        </p:nvSpPr>
        <p:spPr>
          <a:xfrm>
            <a:off x="271462" y="2948096"/>
            <a:ext cx="5772150" cy="614363"/>
          </a:xfrm>
        </p:spPr>
        <p:txBody>
          <a:bodyPr/>
          <a:lstStyle/>
          <a:p>
            <a:pPr algn="r" eaLnBrk="1" hangingPunct="1">
              <a:spcBef>
                <a:spcPct val="0"/>
              </a:spcBef>
              <a:buFontTx/>
              <a:buNone/>
            </a:pPr>
            <a:r>
              <a:rPr lang="fr-FR" sz="2400" dirty="0" smtClean="0">
                <a:solidFill>
                  <a:schemeClr val="bg1"/>
                </a:solidFill>
              </a:rPr>
              <a:t>Programme Bioénergies Edition 2008</a:t>
            </a:r>
          </a:p>
          <a:p>
            <a:pPr algn="r" eaLnBrk="1" hangingPunct="1"/>
            <a:endParaRPr lang="fr-FR" sz="2400" dirty="0" smtClean="0">
              <a:solidFill>
                <a:schemeClr val="bg1"/>
              </a:solidFill>
              <a:latin typeface="Futura Light"/>
              <a:ea typeface="Futura Light"/>
              <a:cs typeface="Futura Light"/>
            </a:endParaRPr>
          </a:p>
        </p:txBody>
      </p:sp>
      <p:sp>
        <p:nvSpPr>
          <p:cNvPr id="15363" name="Titre 4"/>
          <p:cNvSpPr>
            <a:spLocks noGrp="1"/>
          </p:cNvSpPr>
          <p:nvPr>
            <p:ph type="ctrTitle"/>
          </p:nvPr>
        </p:nvSpPr>
        <p:spPr>
          <a:xfrm>
            <a:off x="271462" y="1902728"/>
            <a:ext cx="5772150" cy="749300"/>
          </a:xfrm>
        </p:spPr>
        <p:txBody>
          <a:bodyPr/>
          <a:lstStyle/>
          <a:p>
            <a:pPr algn="r" eaLnBrk="1" hangingPunct="1"/>
            <a:r>
              <a:rPr lang="fr-FR" sz="3200" b="1" dirty="0" smtClean="0">
                <a:solidFill>
                  <a:schemeClr val="bg1"/>
                </a:solidFill>
              </a:rPr>
              <a:t>Modélisation de la biomasse et de la </a:t>
            </a:r>
            <a:r>
              <a:rPr lang="fr-FR" sz="3200" b="1" dirty="0" err="1" smtClean="0">
                <a:solidFill>
                  <a:schemeClr val="bg1"/>
                </a:solidFill>
              </a:rPr>
              <a:t>minéralomasse</a:t>
            </a:r>
            <a:endParaRPr lang="fr-FR" sz="3200" dirty="0" smtClean="0">
              <a:solidFill>
                <a:schemeClr val="bg1"/>
              </a:solidFill>
            </a:endParaRPr>
          </a:p>
        </p:txBody>
      </p:sp>
      <p:sp>
        <p:nvSpPr>
          <p:cNvPr id="2" name="Espace réservé du pied de page 1"/>
          <p:cNvSpPr>
            <a:spLocks noGrp="1"/>
          </p:cNvSpPr>
          <p:nvPr>
            <p:ph type="ftr" sz="quarter" idx="11"/>
          </p:nvPr>
        </p:nvSpPr>
        <p:spPr>
          <a:xfrm>
            <a:off x="927100" y="6446838"/>
            <a:ext cx="7289800"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pic>
        <p:nvPicPr>
          <p:cNvPr id="15366" name="Picture 6" descr="logo-Emerge_nom-blanc"/>
          <p:cNvPicPr>
            <a:picLocks noChangeAspect="1" noChangeArrowheads="1"/>
          </p:cNvPicPr>
          <p:nvPr/>
        </p:nvPicPr>
        <p:blipFill>
          <a:blip r:embed="rId3"/>
          <a:srcRect/>
          <a:stretch>
            <a:fillRect/>
          </a:stretch>
        </p:blipFill>
        <p:spPr bwMode="auto">
          <a:xfrm>
            <a:off x="2697162" y="80278"/>
            <a:ext cx="3182937" cy="1843088"/>
          </a:xfrm>
          <a:prstGeom prst="rect">
            <a:avLst/>
          </a:prstGeom>
          <a:noFill/>
        </p:spPr>
      </p:pic>
      <p:pic>
        <p:nvPicPr>
          <p:cNvPr id="13314" name="Picture 2" descr="Bandeau-logos-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22" y="4948730"/>
            <a:ext cx="65722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http://www.uclouvain.be/cps/ucl/doc/ac-dic/images/hauteu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6363" y="4158046"/>
            <a:ext cx="490537" cy="1114424"/>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e illustrative de l'article Université technique de Munich">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3472" y="4964549"/>
            <a:ext cx="1905000" cy="6191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439" y="3575302"/>
            <a:ext cx="7667816" cy="954107"/>
          </a:xfrm>
          <a:prstGeom prst="rect">
            <a:avLst/>
          </a:prstGeom>
        </p:spPr>
        <p:txBody>
          <a:bodyPr wrap="square">
            <a:spAutoFit/>
          </a:bodyPr>
          <a:lstStyle/>
          <a:p>
            <a:r>
              <a:rPr lang="fr-FR" sz="1400" b="1" i="1" dirty="0">
                <a:solidFill>
                  <a:srgbClr val="FFFF00"/>
                </a:solidFill>
              </a:rPr>
              <a:t>Saint-André L., Genet A., </a:t>
            </a:r>
            <a:r>
              <a:rPr lang="fr-FR" sz="1400" b="1" i="1" dirty="0" err="1">
                <a:solidFill>
                  <a:srgbClr val="FFFF00"/>
                </a:solidFill>
              </a:rPr>
              <a:t>Jonard</a:t>
            </a:r>
            <a:r>
              <a:rPr lang="fr-FR" sz="1400" b="1" i="1" dirty="0">
                <a:solidFill>
                  <a:srgbClr val="FFFF00"/>
                </a:solidFill>
              </a:rPr>
              <a:t> M., </a:t>
            </a:r>
            <a:r>
              <a:rPr lang="fr-FR" sz="1400" b="1" i="1" dirty="0" err="1">
                <a:solidFill>
                  <a:srgbClr val="FFFF00"/>
                </a:solidFill>
              </a:rPr>
              <a:t>Wernsdorfer</a:t>
            </a:r>
            <a:r>
              <a:rPr lang="fr-FR" sz="1400" b="1" i="1" dirty="0">
                <a:solidFill>
                  <a:srgbClr val="FFFF00"/>
                </a:solidFill>
              </a:rPr>
              <a:t> H., </a:t>
            </a:r>
            <a:r>
              <a:rPr lang="fr-FR" sz="1400" b="1" i="1" dirty="0" err="1">
                <a:solidFill>
                  <a:srgbClr val="FFFF00"/>
                </a:solidFill>
              </a:rPr>
              <a:t>Franoux</a:t>
            </a:r>
            <a:r>
              <a:rPr lang="fr-FR" sz="1400" b="1" i="1" dirty="0">
                <a:solidFill>
                  <a:srgbClr val="FFFF00"/>
                </a:solidFill>
              </a:rPr>
              <a:t> L., </a:t>
            </a:r>
            <a:r>
              <a:rPr lang="fr-FR" sz="1400" b="1" i="1" dirty="0" err="1">
                <a:solidFill>
                  <a:srgbClr val="FFFF00"/>
                </a:solidFill>
              </a:rPr>
              <a:t>Conil</a:t>
            </a:r>
            <a:r>
              <a:rPr lang="fr-FR" sz="1400" b="1" i="1" dirty="0">
                <a:solidFill>
                  <a:srgbClr val="FFFF00"/>
                </a:solidFill>
              </a:rPr>
              <a:t> S., </a:t>
            </a:r>
            <a:r>
              <a:rPr lang="fr-FR" sz="1400" b="1" i="1" dirty="0" err="1">
                <a:solidFill>
                  <a:srgbClr val="FFFF00"/>
                </a:solidFill>
              </a:rPr>
              <a:t>Santenoise</a:t>
            </a:r>
            <a:r>
              <a:rPr lang="fr-FR" sz="1400" b="1" i="1" dirty="0">
                <a:solidFill>
                  <a:srgbClr val="FFFF00"/>
                </a:solidFill>
              </a:rPr>
              <a:t> Ph., </a:t>
            </a:r>
            <a:r>
              <a:rPr lang="fr-FR" sz="1400" b="1" i="1" dirty="0" err="1" smtClean="0">
                <a:solidFill>
                  <a:srgbClr val="FFFF00"/>
                </a:solidFill>
              </a:rPr>
              <a:t>Legout</a:t>
            </a:r>
            <a:r>
              <a:rPr lang="fr-FR" sz="1400" b="1" i="1" dirty="0" smtClean="0">
                <a:solidFill>
                  <a:srgbClr val="FFFF00"/>
                </a:solidFill>
              </a:rPr>
              <a:t> </a:t>
            </a:r>
            <a:r>
              <a:rPr lang="fr-FR" sz="1400" b="1" i="1" dirty="0">
                <a:solidFill>
                  <a:srgbClr val="FFFF00"/>
                </a:solidFill>
              </a:rPr>
              <a:t>A., Ranger J., Bouvet A., Nys C., </a:t>
            </a:r>
            <a:r>
              <a:rPr lang="fr-FR" sz="1400" b="1" i="1" dirty="0" err="1">
                <a:solidFill>
                  <a:srgbClr val="FFFF00"/>
                </a:solidFill>
              </a:rPr>
              <a:t>Turpault</a:t>
            </a:r>
            <a:r>
              <a:rPr lang="fr-FR" sz="1400" b="1" i="1" dirty="0">
                <a:solidFill>
                  <a:srgbClr val="FFFF00"/>
                </a:solidFill>
              </a:rPr>
              <a:t> MP., </a:t>
            </a:r>
            <a:r>
              <a:rPr lang="fr-FR" sz="1400" b="1" i="1" dirty="0" err="1">
                <a:solidFill>
                  <a:srgbClr val="FFFF00"/>
                </a:solidFill>
              </a:rPr>
              <a:t>Calvaruso</a:t>
            </a:r>
            <a:r>
              <a:rPr lang="fr-FR" sz="1400" b="1" i="1" dirty="0">
                <a:solidFill>
                  <a:srgbClr val="FFFF00"/>
                </a:solidFill>
              </a:rPr>
              <a:t> C., Vallet P., </a:t>
            </a:r>
            <a:r>
              <a:rPr lang="fr-FR" sz="1400" b="1" i="1" dirty="0" err="1">
                <a:solidFill>
                  <a:srgbClr val="FFFF00"/>
                </a:solidFill>
              </a:rPr>
              <a:t>Longuetaud</a:t>
            </a:r>
            <a:r>
              <a:rPr lang="fr-FR" sz="1400" b="1" i="1" dirty="0">
                <a:solidFill>
                  <a:srgbClr val="FFFF00"/>
                </a:solidFill>
              </a:rPr>
              <a:t> F., </a:t>
            </a:r>
            <a:r>
              <a:rPr lang="fr-FR" sz="1400" b="1" i="1" dirty="0" err="1" smtClean="0">
                <a:solidFill>
                  <a:srgbClr val="FFFF00"/>
                </a:solidFill>
              </a:rPr>
              <a:t>Meredieu</a:t>
            </a:r>
            <a:r>
              <a:rPr lang="fr-FR" sz="1400" b="1" i="1" dirty="0" smtClean="0">
                <a:solidFill>
                  <a:srgbClr val="FFFF00"/>
                </a:solidFill>
              </a:rPr>
              <a:t> C., Augusto L. Berthelot</a:t>
            </a:r>
            <a:r>
              <a:rPr lang="fr-FR" sz="1400" b="1" i="1" dirty="0">
                <a:solidFill>
                  <a:srgbClr val="FFFF00"/>
                </a:solidFill>
              </a:rPr>
              <a:t>. A., Bastien J-C., Ponette Q., </a:t>
            </a:r>
            <a:r>
              <a:rPr lang="fr-FR" sz="1400" b="1" i="1" dirty="0" err="1">
                <a:solidFill>
                  <a:srgbClr val="FFFF00"/>
                </a:solidFill>
              </a:rPr>
              <a:t>Hounzandji</a:t>
            </a:r>
            <a:r>
              <a:rPr lang="fr-FR" sz="1400" b="1" i="1" dirty="0">
                <a:solidFill>
                  <a:srgbClr val="FFFF00"/>
                </a:solidFill>
              </a:rPr>
              <a:t> P-I., Deleuze C.</a:t>
            </a:r>
            <a:endParaRPr lang="fr-FR" sz="1400" i="1" dirty="0">
              <a:solidFill>
                <a:srgbClr val="FFFF00"/>
              </a:solidFill>
            </a:endParaRPr>
          </a:p>
        </p:txBody>
      </p:sp>
      <p:pic>
        <p:nvPicPr>
          <p:cNvPr id="4" name="Picture 2" descr="logo_arbre_sans_tex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3" y="80278"/>
            <a:ext cx="655638" cy="93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249238"/>
            <a:ext cx="7586662" cy="614362"/>
          </a:xfrm>
        </p:spPr>
        <p:txBody>
          <a:bodyPr/>
          <a:lstStyle/>
          <a:p>
            <a:pPr eaLnBrk="1" hangingPunct="1"/>
            <a:r>
              <a:rPr lang="fr-FR" sz="3200" dirty="0" smtClean="0"/>
              <a:t>Modélisation de la biomasse et de la concentration en éléments minéraux</a:t>
            </a:r>
          </a:p>
        </p:txBody>
      </p:sp>
      <p:sp>
        <p:nvSpPr>
          <p:cNvPr id="39" name="Text Box 27"/>
          <p:cNvSpPr txBox="1">
            <a:spLocks noChangeArrowheads="1"/>
          </p:cNvSpPr>
          <p:nvPr/>
        </p:nvSpPr>
        <p:spPr bwMode="auto">
          <a:xfrm>
            <a:off x="1100138" y="1101728"/>
            <a:ext cx="7331078" cy="2215991"/>
          </a:xfrm>
          <a:prstGeom prst="rect">
            <a:avLst/>
          </a:prstGeom>
          <a:noFill/>
          <a:ln w="9525">
            <a:noFill/>
            <a:miter lim="800000"/>
            <a:headEnd/>
            <a:tailEnd/>
          </a:ln>
        </p:spPr>
        <p:txBody>
          <a:bodyPr wrap="square">
            <a:spAutoFit/>
          </a:bodyPr>
          <a:lstStyle/>
          <a:p>
            <a:r>
              <a:rPr lang="fr-FR" sz="2400" b="1" dirty="0" smtClean="0">
                <a:latin typeface="+mn-lt"/>
              </a:rPr>
              <a:t>Méthode de travail innovante</a:t>
            </a:r>
          </a:p>
          <a:p>
            <a:endParaRPr lang="fr-FR" sz="600" b="1" dirty="0">
              <a:latin typeface="+mn-lt"/>
            </a:endParaRPr>
          </a:p>
          <a:p>
            <a:pPr lvl="1"/>
            <a:r>
              <a:rPr lang="fr-FR" b="1" dirty="0" smtClean="0">
                <a:latin typeface="+mn-lt"/>
              </a:rPr>
              <a:t>Progression par ateliers d’une semaine </a:t>
            </a:r>
          </a:p>
          <a:p>
            <a:pPr lvl="1"/>
            <a:r>
              <a:rPr lang="fr-FR" b="1" dirty="0">
                <a:latin typeface="+mn-lt"/>
              </a:rPr>
              <a:t>	</a:t>
            </a:r>
            <a:r>
              <a:rPr lang="fr-FR" sz="1600" b="1" dirty="0" smtClean="0">
                <a:latin typeface="+mn-lt"/>
              </a:rPr>
              <a:t>(visioconférence le matin, tâches effectuées l’après midi)</a:t>
            </a:r>
          </a:p>
          <a:p>
            <a:pPr lvl="1"/>
            <a:r>
              <a:rPr lang="fr-FR" b="1" dirty="0" smtClean="0">
                <a:latin typeface="+mn-lt"/>
              </a:rPr>
              <a:t>8 à 10 chercheurs qui travaillent au même moment sur la même problématique, partage des tâches</a:t>
            </a:r>
          </a:p>
          <a:p>
            <a:pPr lvl="1"/>
            <a:r>
              <a:rPr lang="fr-FR" b="1" dirty="0" smtClean="0">
                <a:latin typeface="+mn-lt"/>
              </a:rPr>
              <a:t>Forte progression sur les </a:t>
            </a:r>
            <a:r>
              <a:rPr lang="fr-FR" b="1" dirty="0">
                <a:latin typeface="+mn-lt"/>
              </a:rPr>
              <a:t>cadres conceptuels </a:t>
            </a:r>
            <a:r>
              <a:rPr lang="fr-FR" b="1" dirty="0" smtClean="0">
                <a:latin typeface="+mn-lt"/>
              </a:rPr>
              <a:t>d’analyse</a:t>
            </a:r>
          </a:p>
          <a:p>
            <a:pPr lvl="1"/>
            <a:r>
              <a:rPr lang="fr-FR" b="1" dirty="0" smtClean="0">
                <a:latin typeface="+mn-lt"/>
              </a:rPr>
              <a:t>Travaux en simultané sur différentes essences ciblées par ACP</a:t>
            </a:r>
          </a:p>
        </p:txBody>
      </p:sp>
      <p:grpSp>
        <p:nvGrpSpPr>
          <p:cNvPr id="40" name="Groupe 13"/>
          <p:cNvGrpSpPr>
            <a:grpSpLocks/>
          </p:cNvGrpSpPr>
          <p:nvPr/>
        </p:nvGrpSpPr>
        <p:grpSpPr bwMode="auto">
          <a:xfrm>
            <a:off x="1616227" y="3392255"/>
            <a:ext cx="3023792" cy="2367413"/>
            <a:chOff x="323850" y="1484313"/>
            <a:chExt cx="5688013" cy="5127625"/>
          </a:xfrm>
        </p:grpSpPr>
        <p:pic>
          <p:nvPicPr>
            <p:cNvPr id="41" name="Picture 126"/>
            <p:cNvPicPr>
              <a:picLocks noChangeAspect="1" noChangeArrowheads="1"/>
            </p:cNvPicPr>
            <p:nvPr/>
          </p:nvPicPr>
          <p:blipFill>
            <a:blip r:embed="rId2" cstate="print"/>
            <a:srcRect l="23705" t="17703" r="26349" b="6444"/>
            <a:stretch>
              <a:fillRect/>
            </a:stretch>
          </p:blipFill>
          <p:spPr bwMode="auto">
            <a:xfrm>
              <a:off x="323850" y="1484313"/>
              <a:ext cx="5399088" cy="5127625"/>
            </a:xfrm>
            <a:prstGeom prst="rect">
              <a:avLst/>
            </a:prstGeom>
            <a:noFill/>
            <a:ln w="9525">
              <a:noFill/>
              <a:miter lim="800000"/>
              <a:headEnd/>
              <a:tailEnd/>
            </a:ln>
          </p:spPr>
        </p:pic>
        <p:sp>
          <p:nvSpPr>
            <p:cNvPr id="42" name="Text Box 33"/>
            <p:cNvSpPr txBox="1">
              <a:spLocks noChangeArrowheads="1"/>
            </p:cNvSpPr>
            <p:nvPr/>
          </p:nvSpPr>
          <p:spPr bwMode="auto">
            <a:xfrm>
              <a:off x="1547813" y="5516562"/>
              <a:ext cx="1800226" cy="999929"/>
            </a:xfrm>
            <a:prstGeom prst="rect">
              <a:avLst/>
            </a:prstGeom>
            <a:noFill/>
            <a:ln w="9525">
              <a:noFill/>
              <a:miter lim="800000"/>
              <a:headEnd/>
              <a:tailEnd/>
            </a:ln>
          </p:spPr>
          <p:txBody>
            <a:bodyPr>
              <a:spAutoFit/>
            </a:bodyPr>
            <a:lstStyle/>
            <a:p>
              <a:r>
                <a:rPr lang="fr-FR" sz="800">
                  <a:latin typeface="Arial Narrow" pitchFamily="34" charset="0"/>
                </a:rPr>
                <a:t>Résineux dryades : sapin, épicéa, séquoïa et douglas</a:t>
              </a:r>
            </a:p>
          </p:txBody>
        </p:sp>
        <p:sp>
          <p:nvSpPr>
            <p:cNvPr id="43" name="Text Box 34"/>
            <p:cNvSpPr txBox="1">
              <a:spLocks noChangeArrowheads="1"/>
            </p:cNvSpPr>
            <p:nvPr/>
          </p:nvSpPr>
          <p:spPr bwMode="auto">
            <a:xfrm>
              <a:off x="971549" y="2349500"/>
              <a:ext cx="1800226" cy="1266575"/>
            </a:xfrm>
            <a:prstGeom prst="rect">
              <a:avLst/>
            </a:prstGeom>
            <a:noFill/>
            <a:ln w="9525">
              <a:noFill/>
              <a:miter lim="800000"/>
              <a:headEnd/>
              <a:tailEnd/>
            </a:ln>
          </p:spPr>
          <p:txBody>
            <a:bodyPr>
              <a:spAutoFit/>
            </a:bodyPr>
            <a:lstStyle/>
            <a:p>
              <a:r>
                <a:rPr lang="fr-FR" sz="800" dirty="0">
                  <a:solidFill>
                    <a:srgbClr val="FF0000"/>
                  </a:solidFill>
                  <a:latin typeface="Arial Narrow" pitchFamily="34" charset="0"/>
                </a:rPr>
                <a:t>Résineux peu tolérants à l'ombrage : pins, cèdre, mélèze</a:t>
              </a:r>
            </a:p>
          </p:txBody>
        </p:sp>
        <p:sp>
          <p:nvSpPr>
            <p:cNvPr id="44" name="Text Box 35"/>
            <p:cNvSpPr txBox="1">
              <a:spLocks noChangeArrowheads="1"/>
            </p:cNvSpPr>
            <p:nvPr/>
          </p:nvSpPr>
          <p:spPr bwMode="auto">
            <a:xfrm>
              <a:off x="3276600" y="5084761"/>
              <a:ext cx="1800226" cy="999929"/>
            </a:xfrm>
            <a:prstGeom prst="rect">
              <a:avLst/>
            </a:prstGeom>
            <a:noFill/>
            <a:ln w="9525">
              <a:noFill/>
              <a:miter lim="800000"/>
              <a:headEnd/>
              <a:tailEnd/>
            </a:ln>
          </p:spPr>
          <p:txBody>
            <a:bodyPr>
              <a:spAutoFit/>
            </a:bodyPr>
            <a:lstStyle/>
            <a:p>
              <a:r>
                <a:rPr lang="fr-FR" sz="800">
                  <a:solidFill>
                    <a:srgbClr val="00CC66"/>
                  </a:solidFill>
                  <a:latin typeface="Arial Narrow" pitchFamily="34" charset="0"/>
                </a:rPr>
                <a:t>Feuillus à pores diffus : peuplier, saule, hêtre</a:t>
              </a:r>
            </a:p>
          </p:txBody>
        </p:sp>
        <p:sp>
          <p:nvSpPr>
            <p:cNvPr id="45" name="Text Box 36"/>
            <p:cNvSpPr txBox="1">
              <a:spLocks noChangeArrowheads="1"/>
            </p:cNvSpPr>
            <p:nvPr/>
          </p:nvSpPr>
          <p:spPr bwMode="auto">
            <a:xfrm>
              <a:off x="3708400" y="2205038"/>
              <a:ext cx="1800226" cy="733281"/>
            </a:xfrm>
            <a:prstGeom prst="rect">
              <a:avLst/>
            </a:prstGeom>
            <a:noFill/>
            <a:ln w="9525">
              <a:noFill/>
              <a:miter lim="800000"/>
              <a:headEnd/>
              <a:tailEnd/>
            </a:ln>
          </p:spPr>
          <p:txBody>
            <a:bodyPr>
              <a:spAutoFit/>
            </a:bodyPr>
            <a:lstStyle/>
            <a:p>
              <a:r>
                <a:rPr lang="fr-FR" sz="800" dirty="0">
                  <a:solidFill>
                    <a:srgbClr val="0000CC"/>
                  </a:solidFill>
                  <a:latin typeface="Arial Narrow" pitchFamily="34" charset="0"/>
                </a:rPr>
                <a:t>Feuillus </a:t>
              </a:r>
              <a:r>
                <a:rPr lang="fr-FR" sz="800" dirty="0" err="1">
                  <a:solidFill>
                    <a:srgbClr val="0000CC"/>
                  </a:solidFill>
                  <a:latin typeface="Arial Narrow" pitchFamily="34" charset="0"/>
                </a:rPr>
                <a:t>sympodiaux</a:t>
              </a:r>
              <a:r>
                <a:rPr lang="fr-FR" sz="800" dirty="0">
                  <a:solidFill>
                    <a:srgbClr val="0000CC"/>
                  </a:solidFill>
                  <a:latin typeface="Arial Narrow" pitchFamily="34" charset="0"/>
                </a:rPr>
                <a:t> : acacia, tilleul, orme</a:t>
              </a:r>
            </a:p>
          </p:txBody>
        </p:sp>
        <p:sp>
          <p:nvSpPr>
            <p:cNvPr id="46" name="Text Box 37"/>
            <p:cNvSpPr txBox="1">
              <a:spLocks noChangeArrowheads="1"/>
            </p:cNvSpPr>
            <p:nvPr/>
          </p:nvSpPr>
          <p:spPr bwMode="auto">
            <a:xfrm>
              <a:off x="4859338" y="2924175"/>
              <a:ext cx="863599" cy="1266575"/>
            </a:xfrm>
            <a:prstGeom prst="rect">
              <a:avLst/>
            </a:prstGeom>
            <a:noFill/>
            <a:ln w="9525">
              <a:noFill/>
              <a:miter lim="800000"/>
              <a:headEnd/>
              <a:tailEnd/>
            </a:ln>
          </p:spPr>
          <p:txBody>
            <a:bodyPr>
              <a:spAutoFit/>
            </a:bodyPr>
            <a:lstStyle/>
            <a:p>
              <a:r>
                <a:rPr lang="fr-FR" sz="800">
                  <a:solidFill>
                    <a:srgbClr val="FF33CC"/>
                  </a:solidFill>
                  <a:latin typeface="Arial Narrow" pitchFamily="34" charset="0"/>
                </a:rPr>
                <a:t>Autres bois très denses </a:t>
              </a:r>
            </a:p>
          </p:txBody>
        </p:sp>
        <p:sp>
          <p:nvSpPr>
            <p:cNvPr id="47" name="Text Box 38"/>
            <p:cNvSpPr txBox="1">
              <a:spLocks noChangeArrowheads="1"/>
            </p:cNvSpPr>
            <p:nvPr/>
          </p:nvSpPr>
          <p:spPr bwMode="auto">
            <a:xfrm>
              <a:off x="4859338" y="4581523"/>
              <a:ext cx="1152525" cy="1533224"/>
            </a:xfrm>
            <a:prstGeom prst="rect">
              <a:avLst/>
            </a:prstGeom>
            <a:noFill/>
            <a:ln w="9525">
              <a:noFill/>
              <a:miter lim="800000"/>
              <a:headEnd/>
              <a:tailEnd/>
            </a:ln>
          </p:spPr>
          <p:txBody>
            <a:bodyPr>
              <a:spAutoFit/>
            </a:bodyPr>
            <a:lstStyle/>
            <a:p>
              <a:r>
                <a:rPr lang="fr-FR" sz="800">
                  <a:solidFill>
                    <a:srgbClr val="00FFFF"/>
                  </a:solidFill>
                  <a:latin typeface="Arial Narrow" pitchFamily="34" charset="0"/>
                </a:rPr>
                <a:t>Feuillus ZIP denses : chêne, châtaignier; érable</a:t>
              </a:r>
            </a:p>
          </p:txBody>
        </p:sp>
      </p:grpSp>
      <p:sp>
        <p:nvSpPr>
          <p:cNvPr id="48" name="Rectangle 47"/>
          <p:cNvSpPr>
            <a:spLocks noChangeArrowheads="1"/>
          </p:cNvSpPr>
          <p:nvPr/>
        </p:nvSpPr>
        <p:spPr bwMode="auto">
          <a:xfrm>
            <a:off x="5086152" y="3429881"/>
            <a:ext cx="2813248" cy="1569660"/>
          </a:xfrm>
          <a:prstGeom prst="rect">
            <a:avLst/>
          </a:prstGeom>
          <a:noFill/>
          <a:ln w="9525">
            <a:noFill/>
            <a:miter lim="800000"/>
            <a:headEnd/>
            <a:tailEnd/>
          </a:ln>
        </p:spPr>
        <p:txBody>
          <a:bodyPr wrap="square">
            <a:spAutoFit/>
          </a:bodyPr>
          <a:lstStyle/>
          <a:p>
            <a:pPr marL="400050" indent="-400050"/>
            <a:r>
              <a:rPr lang="fr-FR" sz="1600" dirty="0" smtClean="0"/>
              <a:t>	DOUGLAS (142), PEUPLIER (105), </a:t>
            </a:r>
          </a:p>
          <a:p>
            <a:pPr marL="400050" indent="-400050"/>
            <a:r>
              <a:rPr lang="fr-FR" sz="1600" dirty="0"/>
              <a:t>	</a:t>
            </a:r>
            <a:r>
              <a:rPr lang="fr-FR" sz="1600" dirty="0" smtClean="0"/>
              <a:t>PIN MARITIME (207), EUCALYPTUS (188),</a:t>
            </a:r>
          </a:p>
          <a:p>
            <a:pPr marL="400050" indent="-400050"/>
            <a:r>
              <a:rPr lang="fr-FR" sz="1600" dirty="0"/>
              <a:t>	</a:t>
            </a:r>
            <a:r>
              <a:rPr lang="fr-FR" sz="1600" dirty="0" smtClean="0"/>
              <a:t>HETRE (238),</a:t>
            </a:r>
          </a:p>
          <a:p>
            <a:pPr marL="400050" indent="-400050"/>
            <a:r>
              <a:rPr lang="fr-FR" sz="1600" dirty="0"/>
              <a:t>	</a:t>
            </a:r>
            <a:r>
              <a:rPr lang="fr-FR" sz="1600" dirty="0" smtClean="0"/>
              <a:t>CHENE (114)</a:t>
            </a:r>
          </a:p>
        </p:txBody>
      </p:sp>
      <p:sp>
        <p:nvSpPr>
          <p:cNvPr id="49" name="Text Box 27"/>
          <p:cNvSpPr txBox="1">
            <a:spLocks noChangeArrowheads="1"/>
          </p:cNvSpPr>
          <p:nvPr/>
        </p:nvSpPr>
        <p:spPr bwMode="auto">
          <a:xfrm>
            <a:off x="4575694" y="5149084"/>
            <a:ext cx="4483101" cy="707886"/>
          </a:xfrm>
          <a:prstGeom prst="rect">
            <a:avLst/>
          </a:prstGeom>
          <a:noFill/>
          <a:ln w="9525">
            <a:noFill/>
            <a:miter lim="800000"/>
            <a:headEnd/>
            <a:tailEnd/>
          </a:ln>
        </p:spPr>
        <p:txBody>
          <a:bodyPr wrap="square">
            <a:spAutoFit/>
          </a:bodyPr>
          <a:lstStyle/>
          <a:p>
            <a:r>
              <a:rPr lang="fr-FR" sz="2000" b="1" dirty="0" smtClean="0">
                <a:solidFill>
                  <a:srgbClr val="FF0000"/>
                </a:solidFill>
                <a:latin typeface="+mn-lt"/>
              </a:rPr>
              <a:t>Un enjeu majeur: la généricité pour traiter les essences « orphelines »</a:t>
            </a:r>
            <a:endParaRPr lang="fr-FR" sz="1600" b="1" dirty="0" smtClean="0">
              <a:solidFill>
                <a:srgbClr val="FF0000"/>
              </a:solidFill>
              <a:latin typeface="+mn-lt"/>
            </a:endParaRPr>
          </a:p>
        </p:txBody>
      </p:sp>
      <p:sp>
        <p:nvSpPr>
          <p:cNvPr id="15"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Tree>
    <p:extLst>
      <p:ext uri="{BB962C8B-B14F-4D97-AF65-F5344CB8AC3E}">
        <p14:creationId xmlns:p14="http://schemas.microsoft.com/office/powerpoint/2010/main" val="2968703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249238"/>
            <a:ext cx="7586662" cy="614362"/>
          </a:xfrm>
        </p:spPr>
        <p:txBody>
          <a:bodyPr/>
          <a:lstStyle/>
          <a:p>
            <a:pPr eaLnBrk="1" hangingPunct="1"/>
            <a:r>
              <a:rPr lang="fr-FR" sz="3200" dirty="0" smtClean="0"/>
              <a:t>BIOMASSE</a:t>
            </a:r>
          </a:p>
        </p:txBody>
      </p:sp>
      <p:sp>
        <p:nvSpPr>
          <p:cNvPr id="15"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Tree>
    <p:extLst>
      <p:ext uri="{BB962C8B-B14F-4D97-AF65-F5344CB8AC3E}">
        <p14:creationId xmlns:p14="http://schemas.microsoft.com/office/powerpoint/2010/main" val="3474106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249238"/>
            <a:ext cx="7586662" cy="614362"/>
          </a:xfrm>
        </p:spPr>
        <p:txBody>
          <a:bodyPr/>
          <a:lstStyle/>
          <a:p>
            <a:pPr eaLnBrk="1" hangingPunct="1"/>
            <a:r>
              <a:rPr lang="fr-FR" sz="2800" dirty="0"/>
              <a:t>La littérature sur les équations de biomasse balance entre deux pôles opposés:….</a:t>
            </a:r>
            <a:endParaRPr lang="fr-FR" sz="2800" dirty="0" smtClean="0"/>
          </a:p>
        </p:txBody>
      </p:sp>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Espace réservé du numéro de diapositive 4"/>
          <p:cNvSpPr>
            <a:spLocks noGrp="1"/>
          </p:cNvSpPr>
          <p:nvPr>
            <p:ph type="sldNum" sz="quarter" idx="10"/>
          </p:nvPr>
        </p:nvSpPr>
        <p:spPr>
          <a:xfrm>
            <a:off x="8467725" y="5762940"/>
            <a:ext cx="482600" cy="188912"/>
          </a:xfrm>
        </p:spPr>
        <p:txBody>
          <a:bodyPr/>
          <a:lstStyle/>
          <a:p>
            <a:pPr>
              <a:defRPr/>
            </a:pPr>
            <a:fld id="{CA072D55-83B8-4424-8774-C9B5F8875407}" type="slidenum">
              <a:rPr lang="fr-FR" sz="1100"/>
              <a:pPr>
                <a:defRPr/>
              </a:pPr>
              <a:t>12</a:t>
            </a:fld>
            <a:endParaRPr lang="fr-FR" sz="1100"/>
          </a:p>
        </p:txBody>
      </p:sp>
      <p:sp>
        <p:nvSpPr>
          <p:cNvPr id="36" name="Rectangle 6"/>
          <p:cNvSpPr>
            <a:spLocks noChangeArrowheads="1"/>
          </p:cNvSpPr>
          <p:nvPr/>
        </p:nvSpPr>
        <p:spPr bwMode="auto">
          <a:xfrm>
            <a:off x="1100138" y="1154427"/>
            <a:ext cx="7758112" cy="738664"/>
          </a:xfrm>
          <a:prstGeom prst="rect">
            <a:avLst/>
          </a:prstGeom>
          <a:noFill/>
          <a:ln w="9525">
            <a:noFill/>
            <a:miter lim="800000"/>
            <a:headEnd/>
            <a:tailEnd/>
          </a:ln>
        </p:spPr>
        <p:txBody>
          <a:bodyPr wrap="square">
            <a:spAutoFit/>
          </a:bodyPr>
          <a:lstStyle/>
          <a:p>
            <a:r>
              <a:rPr lang="fr-FR" sz="1400" dirty="0"/>
              <a:t>A- Le groupe West, Brown and </a:t>
            </a:r>
            <a:r>
              <a:rPr lang="fr-FR" sz="1400" dirty="0" err="1"/>
              <a:t>Enquist</a:t>
            </a:r>
            <a:r>
              <a:rPr lang="fr-FR" sz="1400" dirty="0"/>
              <a:t>  ont développés une approche théorique de l’</a:t>
            </a:r>
            <a:r>
              <a:rPr lang="fr-FR" sz="1400" dirty="0" err="1"/>
              <a:t>allométrie</a:t>
            </a:r>
            <a:r>
              <a:rPr lang="fr-FR" sz="1400" dirty="0"/>
              <a:t> en biologie basée sur les propriétés fractales des arbres = allometric </a:t>
            </a:r>
            <a:r>
              <a:rPr lang="fr-FR" sz="1400" dirty="0" err="1"/>
              <a:t>biomass</a:t>
            </a:r>
            <a:r>
              <a:rPr lang="fr-FR" sz="1400" dirty="0"/>
              <a:t> </a:t>
            </a:r>
            <a:r>
              <a:rPr lang="fr-FR" sz="1400" dirty="0" err="1"/>
              <a:t>partitioning</a:t>
            </a:r>
            <a:r>
              <a:rPr lang="fr-FR" sz="1400" dirty="0"/>
              <a:t> </a:t>
            </a:r>
            <a:r>
              <a:rPr lang="fr-FR" sz="1400" dirty="0" err="1"/>
              <a:t>theory</a:t>
            </a:r>
            <a:r>
              <a:rPr lang="fr-FR" sz="1400" dirty="0"/>
              <a:t> (APT) by McCarthy and </a:t>
            </a:r>
            <a:r>
              <a:rPr lang="fr-FR" sz="1400" dirty="0" err="1"/>
              <a:t>Enquist</a:t>
            </a:r>
            <a:r>
              <a:rPr lang="fr-FR" sz="1400" dirty="0"/>
              <a:t> (2007)</a:t>
            </a:r>
          </a:p>
        </p:txBody>
      </p:sp>
      <p:pic>
        <p:nvPicPr>
          <p:cNvPr id="37" name="Picture 7"/>
          <p:cNvPicPr>
            <a:picLocks noChangeAspect="1" noChangeArrowheads="1"/>
          </p:cNvPicPr>
          <p:nvPr/>
        </p:nvPicPr>
        <p:blipFill>
          <a:blip r:embed="rId2" cstate="print"/>
          <a:srcRect/>
          <a:stretch>
            <a:fillRect/>
          </a:stretch>
        </p:blipFill>
        <p:spPr bwMode="auto">
          <a:xfrm>
            <a:off x="357188" y="2083115"/>
            <a:ext cx="3076575" cy="2552700"/>
          </a:xfrm>
          <a:prstGeom prst="rect">
            <a:avLst/>
          </a:prstGeom>
          <a:noFill/>
          <a:ln w="9525">
            <a:noFill/>
            <a:miter lim="800000"/>
            <a:headEnd/>
            <a:tailEnd/>
          </a:ln>
        </p:spPr>
      </p:pic>
      <p:sp>
        <p:nvSpPr>
          <p:cNvPr id="38" name="Rectangle 8"/>
          <p:cNvSpPr>
            <a:spLocks noChangeArrowheads="1"/>
          </p:cNvSpPr>
          <p:nvPr/>
        </p:nvSpPr>
        <p:spPr bwMode="auto">
          <a:xfrm>
            <a:off x="3828963" y="2357752"/>
            <a:ext cx="5079909" cy="523220"/>
          </a:xfrm>
          <a:prstGeom prst="rect">
            <a:avLst/>
          </a:prstGeom>
          <a:noFill/>
          <a:ln w="9525">
            <a:noFill/>
            <a:miter lim="800000"/>
            <a:headEnd/>
            <a:tailEnd/>
          </a:ln>
        </p:spPr>
        <p:txBody>
          <a:bodyPr wrap="square">
            <a:spAutoFit/>
          </a:bodyPr>
          <a:lstStyle/>
          <a:p>
            <a:r>
              <a:rPr lang="fr-FR" sz="1400" i="1" dirty="0"/>
              <a:t>a</a:t>
            </a:r>
            <a:r>
              <a:rPr lang="fr-FR" sz="1400" dirty="0"/>
              <a:t> pour prendre en compte la stabilité mécanique des arbres</a:t>
            </a:r>
          </a:p>
          <a:p>
            <a:r>
              <a:rPr lang="fr-FR" sz="1400" i="1" dirty="0"/>
              <a:t>ā</a:t>
            </a:r>
            <a:r>
              <a:rPr lang="fr-FR" sz="1400" dirty="0"/>
              <a:t> pour minimiser la résistance des flux d’eau dans les arbres</a:t>
            </a:r>
          </a:p>
        </p:txBody>
      </p:sp>
      <p:sp>
        <p:nvSpPr>
          <p:cNvPr id="40" name="ZoneTexte 9"/>
          <p:cNvSpPr txBox="1">
            <a:spLocks noChangeArrowheads="1"/>
          </p:cNvSpPr>
          <p:nvPr/>
        </p:nvSpPr>
        <p:spPr bwMode="auto">
          <a:xfrm>
            <a:off x="3471776" y="2072002"/>
            <a:ext cx="2472152" cy="307777"/>
          </a:xfrm>
          <a:prstGeom prst="rect">
            <a:avLst/>
          </a:prstGeom>
          <a:noFill/>
          <a:ln w="9525">
            <a:noFill/>
            <a:miter lim="800000"/>
            <a:headEnd/>
            <a:tailEnd/>
          </a:ln>
        </p:spPr>
        <p:txBody>
          <a:bodyPr wrap="none">
            <a:spAutoFit/>
          </a:bodyPr>
          <a:lstStyle/>
          <a:p>
            <a:r>
              <a:rPr lang="fr-FR" sz="1400"/>
              <a:t>Deux paramètres principaux:</a:t>
            </a:r>
          </a:p>
        </p:txBody>
      </p:sp>
      <p:sp>
        <p:nvSpPr>
          <p:cNvPr id="41" name="ZoneTexte 10"/>
          <p:cNvSpPr txBox="1">
            <a:spLocks noChangeArrowheads="1"/>
          </p:cNvSpPr>
          <p:nvPr/>
        </p:nvSpPr>
        <p:spPr bwMode="auto">
          <a:xfrm>
            <a:off x="285750" y="4583427"/>
            <a:ext cx="1402948" cy="230832"/>
          </a:xfrm>
          <a:prstGeom prst="rect">
            <a:avLst/>
          </a:prstGeom>
          <a:noFill/>
          <a:ln w="9525">
            <a:noFill/>
            <a:miter lim="800000"/>
            <a:headEnd/>
            <a:tailEnd/>
          </a:ln>
        </p:spPr>
        <p:txBody>
          <a:bodyPr wrap="none">
            <a:spAutoFit/>
          </a:bodyPr>
          <a:lstStyle/>
          <a:p>
            <a:r>
              <a:rPr lang="fr-FR" sz="900" b="1"/>
              <a:t>From West et al. 1997:</a:t>
            </a:r>
          </a:p>
        </p:txBody>
      </p:sp>
      <p:sp>
        <p:nvSpPr>
          <p:cNvPr id="42" name="Rectangle 11"/>
          <p:cNvSpPr>
            <a:spLocks noChangeArrowheads="1"/>
          </p:cNvSpPr>
          <p:nvPr/>
        </p:nvSpPr>
        <p:spPr bwMode="auto">
          <a:xfrm>
            <a:off x="4051122" y="3159440"/>
            <a:ext cx="4857750" cy="954107"/>
          </a:xfrm>
          <a:prstGeom prst="rect">
            <a:avLst/>
          </a:prstGeom>
          <a:noFill/>
          <a:ln w="9525">
            <a:noFill/>
            <a:miter lim="800000"/>
            <a:headEnd/>
            <a:tailEnd/>
          </a:ln>
        </p:spPr>
        <p:txBody>
          <a:bodyPr>
            <a:spAutoFit/>
          </a:bodyPr>
          <a:lstStyle/>
          <a:p>
            <a:r>
              <a:rPr lang="fr-FR" sz="1400" b="1" dirty="0"/>
              <a:t>En prenant </a:t>
            </a:r>
            <a:r>
              <a:rPr lang="fr-FR" sz="1400" b="1" i="1" dirty="0"/>
              <a:t>a</a:t>
            </a:r>
            <a:r>
              <a:rPr lang="fr-FR" sz="1400" b="1" dirty="0"/>
              <a:t>=1 pour satisfaire des contraintes (toutes les cellules irriguées, contraintes </a:t>
            </a:r>
            <a:r>
              <a:rPr lang="fr-FR" sz="1400" b="1" dirty="0" err="1"/>
              <a:t>bioméchaniques</a:t>
            </a:r>
            <a:r>
              <a:rPr lang="fr-FR" sz="1400" b="1" dirty="0"/>
              <a:t> uniformes)</a:t>
            </a:r>
            <a:r>
              <a:rPr lang="fr-FR" sz="1400" dirty="0"/>
              <a:t>, « the </a:t>
            </a:r>
            <a:r>
              <a:rPr lang="fr-FR" sz="1400" dirty="0" err="1"/>
              <a:t>tree</a:t>
            </a:r>
            <a:r>
              <a:rPr lang="fr-FR" sz="1400" dirty="0"/>
              <a:t> mass </a:t>
            </a:r>
            <a:r>
              <a:rPr lang="fr-FR" sz="1400" dirty="0" err="1"/>
              <a:t>is</a:t>
            </a:r>
            <a:r>
              <a:rPr lang="fr-FR" sz="1400" dirty="0"/>
              <a:t> </a:t>
            </a:r>
            <a:r>
              <a:rPr lang="fr-FR" sz="1400" dirty="0" err="1"/>
              <a:t>predicted</a:t>
            </a:r>
            <a:r>
              <a:rPr lang="fr-FR" sz="1400" dirty="0"/>
              <a:t> to </a:t>
            </a:r>
            <a:r>
              <a:rPr lang="fr-FR" sz="1400" dirty="0" err="1"/>
              <a:t>be</a:t>
            </a:r>
            <a:r>
              <a:rPr lang="fr-FR" sz="1400" dirty="0"/>
              <a:t> </a:t>
            </a:r>
            <a:r>
              <a:rPr lang="fr-FR" sz="1400" dirty="0" err="1"/>
              <a:t>related</a:t>
            </a:r>
            <a:r>
              <a:rPr lang="fr-FR" sz="1400" dirty="0"/>
              <a:t> to the </a:t>
            </a:r>
            <a:r>
              <a:rPr lang="fr-FR" sz="1400" dirty="0" err="1"/>
              <a:t>tree</a:t>
            </a:r>
            <a:r>
              <a:rPr lang="fr-FR" sz="1400" dirty="0"/>
              <a:t> </a:t>
            </a:r>
            <a:r>
              <a:rPr lang="fr-FR" sz="1400" dirty="0" err="1"/>
              <a:t>diameter</a:t>
            </a:r>
            <a:r>
              <a:rPr lang="fr-FR" sz="1400" dirty="0"/>
              <a:t> </a:t>
            </a:r>
            <a:r>
              <a:rPr lang="fr-FR" sz="1400" dirty="0" err="1"/>
              <a:t>raised</a:t>
            </a:r>
            <a:r>
              <a:rPr lang="fr-FR" sz="1400" dirty="0"/>
              <a:t> to a power </a:t>
            </a:r>
            <a:r>
              <a:rPr lang="fr-FR" sz="1400" i="1" dirty="0"/>
              <a:t>s</a:t>
            </a:r>
            <a:r>
              <a:rPr lang="fr-FR" sz="1400" dirty="0"/>
              <a:t>=8/3≈2.67 »</a:t>
            </a:r>
          </a:p>
        </p:txBody>
      </p:sp>
      <p:sp>
        <p:nvSpPr>
          <p:cNvPr id="43" name="Rectangle 14"/>
          <p:cNvSpPr>
            <a:spLocks noChangeArrowheads="1"/>
          </p:cNvSpPr>
          <p:nvPr/>
        </p:nvSpPr>
        <p:spPr bwMode="auto">
          <a:xfrm>
            <a:off x="1319349" y="4886640"/>
            <a:ext cx="7753214" cy="738664"/>
          </a:xfrm>
          <a:prstGeom prst="rect">
            <a:avLst/>
          </a:prstGeom>
          <a:noFill/>
          <a:ln w="9525">
            <a:noFill/>
            <a:miter lim="800000"/>
            <a:headEnd/>
            <a:tailEnd/>
          </a:ln>
        </p:spPr>
        <p:txBody>
          <a:bodyPr wrap="square">
            <a:spAutoFit/>
          </a:bodyPr>
          <a:lstStyle/>
          <a:p>
            <a:r>
              <a:rPr lang="fr-FR" sz="1400" b="1" dirty="0"/>
              <a:t>Mais ce type de modèle permet plus d’explorer des variations de biomasses entre grand groupes de plantes (différents ordre de grandeur) que de prédire spécifiquement, pour une essence, la biomasse sur pied à un temps t</a:t>
            </a:r>
          </a:p>
        </p:txBody>
      </p:sp>
    </p:spTree>
    <p:extLst>
      <p:ext uri="{BB962C8B-B14F-4D97-AF65-F5344CB8AC3E}">
        <p14:creationId xmlns:p14="http://schemas.microsoft.com/office/powerpoint/2010/main" val="406235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249238"/>
            <a:ext cx="7586662" cy="614362"/>
          </a:xfrm>
        </p:spPr>
        <p:txBody>
          <a:bodyPr/>
          <a:lstStyle/>
          <a:p>
            <a:pPr eaLnBrk="1" hangingPunct="1"/>
            <a:r>
              <a:rPr lang="fr-FR" sz="2800" dirty="0"/>
              <a:t>La littérature sur les équations de biomasse balance entre deux pôles opposés:….</a:t>
            </a:r>
            <a:endParaRPr lang="fr-FR" sz="2800" dirty="0" smtClean="0"/>
          </a:p>
        </p:txBody>
      </p:sp>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Espace réservé du numéro de diapositive 4"/>
          <p:cNvSpPr>
            <a:spLocks noGrp="1"/>
          </p:cNvSpPr>
          <p:nvPr>
            <p:ph type="sldNum" sz="quarter" idx="10"/>
          </p:nvPr>
        </p:nvSpPr>
        <p:spPr>
          <a:xfrm>
            <a:off x="8467725" y="5762940"/>
            <a:ext cx="482600" cy="188912"/>
          </a:xfrm>
        </p:spPr>
        <p:txBody>
          <a:bodyPr/>
          <a:lstStyle/>
          <a:p>
            <a:pPr>
              <a:defRPr/>
            </a:pPr>
            <a:fld id="{CA072D55-83B8-4424-8774-C9B5F8875407}" type="slidenum">
              <a:rPr lang="fr-FR" sz="1100"/>
              <a:pPr>
                <a:defRPr/>
              </a:pPr>
              <a:t>13</a:t>
            </a:fld>
            <a:endParaRPr lang="fr-FR" sz="1100"/>
          </a:p>
        </p:txBody>
      </p:sp>
      <p:sp>
        <p:nvSpPr>
          <p:cNvPr id="17" name="Rectangle 6"/>
          <p:cNvSpPr>
            <a:spLocks noChangeArrowheads="1"/>
          </p:cNvSpPr>
          <p:nvPr/>
        </p:nvSpPr>
        <p:spPr bwMode="auto">
          <a:xfrm>
            <a:off x="1159328" y="1215662"/>
            <a:ext cx="8286750" cy="830997"/>
          </a:xfrm>
          <a:prstGeom prst="rect">
            <a:avLst/>
          </a:prstGeom>
          <a:noFill/>
          <a:ln w="9525">
            <a:noFill/>
            <a:miter lim="800000"/>
            <a:headEnd/>
            <a:tailEnd/>
          </a:ln>
        </p:spPr>
        <p:txBody>
          <a:bodyPr>
            <a:spAutoFit/>
          </a:bodyPr>
          <a:lstStyle/>
          <a:p>
            <a:r>
              <a:rPr lang="fr-FR" sz="1600" dirty="0"/>
              <a:t>B- Un très large groupe </a:t>
            </a:r>
            <a:r>
              <a:rPr lang="fr-FR" sz="1600" dirty="0" smtClean="0"/>
              <a:t>d’</a:t>
            </a:r>
            <a:r>
              <a:rPr lang="fr-FR" sz="1600" dirty="0"/>
              <a:t>é</a:t>
            </a:r>
            <a:r>
              <a:rPr lang="fr-FR" sz="1600" dirty="0" smtClean="0"/>
              <a:t>quations </a:t>
            </a:r>
            <a:r>
              <a:rPr lang="fr-FR" sz="1600" dirty="0"/>
              <a:t>purement statistiques, avec peu d’attention sur les significations biologiques des paramètres, ces modèles étant fiables uniquement dans leur domaine de calibration</a:t>
            </a:r>
          </a:p>
        </p:txBody>
      </p:sp>
      <p:sp>
        <p:nvSpPr>
          <p:cNvPr id="18" name="Rectangle 8"/>
          <p:cNvSpPr>
            <a:spLocks noChangeArrowheads="1"/>
          </p:cNvSpPr>
          <p:nvPr/>
        </p:nvSpPr>
        <p:spPr bwMode="auto">
          <a:xfrm>
            <a:off x="2309269" y="2644412"/>
            <a:ext cx="5643562" cy="584775"/>
          </a:xfrm>
          <a:prstGeom prst="rect">
            <a:avLst/>
          </a:prstGeom>
          <a:noFill/>
          <a:ln w="9525">
            <a:noFill/>
            <a:miter lim="800000"/>
            <a:headEnd/>
            <a:tailEnd/>
          </a:ln>
        </p:spPr>
        <p:txBody>
          <a:bodyPr>
            <a:spAutoFit/>
          </a:bodyPr>
          <a:lstStyle/>
          <a:p>
            <a:r>
              <a:rPr lang="fr-FR" sz="1600"/>
              <a:t>Souvent calibrées sur un faible nombre d’arbres, avec une gamme de taille des arbres souvent restreinte</a:t>
            </a:r>
          </a:p>
        </p:txBody>
      </p:sp>
      <p:sp>
        <p:nvSpPr>
          <p:cNvPr id="19" name="ZoneTexte 9"/>
          <p:cNvSpPr txBox="1">
            <a:spLocks noChangeArrowheads="1"/>
          </p:cNvSpPr>
          <p:nvPr/>
        </p:nvSpPr>
        <p:spPr bwMode="auto">
          <a:xfrm>
            <a:off x="2309269" y="2215787"/>
            <a:ext cx="3479927" cy="338554"/>
          </a:xfrm>
          <a:prstGeom prst="rect">
            <a:avLst/>
          </a:prstGeom>
          <a:noFill/>
          <a:ln w="9525">
            <a:noFill/>
            <a:miter lim="800000"/>
            <a:headEnd/>
            <a:tailEnd/>
          </a:ln>
        </p:spPr>
        <p:txBody>
          <a:bodyPr wrap="none">
            <a:spAutoFit/>
          </a:bodyPr>
          <a:lstStyle/>
          <a:p>
            <a:r>
              <a:rPr lang="fr-FR" sz="1600"/>
              <a:t>Equations de formes très différentes</a:t>
            </a:r>
          </a:p>
        </p:txBody>
      </p:sp>
      <p:sp>
        <p:nvSpPr>
          <p:cNvPr id="20" name="Rectangle 12"/>
          <p:cNvSpPr>
            <a:spLocks noChangeArrowheads="1"/>
          </p:cNvSpPr>
          <p:nvPr/>
        </p:nvSpPr>
        <p:spPr bwMode="auto">
          <a:xfrm>
            <a:off x="2309269" y="3358787"/>
            <a:ext cx="5643562" cy="830997"/>
          </a:xfrm>
          <a:prstGeom prst="rect">
            <a:avLst/>
          </a:prstGeom>
          <a:noFill/>
          <a:ln w="9525">
            <a:noFill/>
            <a:miter lim="800000"/>
            <a:headEnd/>
            <a:tailEnd/>
          </a:ln>
        </p:spPr>
        <p:txBody>
          <a:bodyPr>
            <a:spAutoFit/>
          </a:bodyPr>
          <a:lstStyle/>
          <a:p>
            <a:r>
              <a:rPr lang="fr-FR" sz="1600"/>
              <a:t>Catalogues et bases de données commencent à être disponibles (ex: Zianis pour l’Europe; Navar pour l’Amérique sud; Henry pour l’Afrique)</a:t>
            </a:r>
          </a:p>
        </p:txBody>
      </p:sp>
      <p:sp>
        <p:nvSpPr>
          <p:cNvPr id="21" name="Rectangle 13"/>
          <p:cNvSpPr>
            <a:spLocks noChangeArrowheads="1"/>
          </p:cNvSpPr>
          <p:nvPr/>
        </p:nvSpPr>
        <p:spPr bwMode="auto">
          <a:xfrm>
            <a:off x="1366700" y="4572406"/>
            <a:ext cx="2852603" cy="584775"/>
          </a:xfrm>
          <a:prstGeom prst="rect">
            <a:avLst/>
          </a:prstGeom>
          <a:noFill/>
          <a:ln w="9525">
            <a:noFill/>
            <a:miter lim="800000"/>
            <a:headEnd/>
            <a:tailEnd/>
          </a:ln>
        </p:spPr>
        <p:txBody>
          <a:bodyPr wrap="square">
            <a:spAutoFit/>
          </a:bodyPr>
          <a:lstStyle/>
          <a:p>
            <a:r>
              <a:rPr lang="fr-FR" sz="1600" b="1" dirty="0"/>
              <a:t>Modèles trop spécialisés et donc peu extrapolables </a:t>
            </a:r>
          </a:p>
        </p:txBody>
      </p:sp>
      <p:sp>
        <p:nvSpPr>
          <p:cNvPr id="2" name="Flèche droite 1"/>
          <p:cNvSpPr/>
          <p:nvPr/>
        </p:nvSpPr>
        <p:spPr>
          <a:xfrm>
            <a:off x="4479743" y="4680127"/>
            <a:ext cx="822960" cy="4284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nvSpPr>
        <p:spPr>
          <a:xfrm>
            <a:off x="5460274" y="4299370"/>
            <a:ext cx="3641253" cy="1508105"/>
          </a:xfrm>
          <a:prstGeom prst="rect">
            <a:avLst/>
          </a:prstGeom>
          <a:noFill/>
        </p:spPr>
        <p:txBody>
          <a:bodyPr wrap="square" rtlCol="0">
            <a:spAutoFit/>
          </a:bodyPr>
          <a:lstStyle/>
          <a:p>
            <a:r>
              <a:rPr lang="fr-FR" sz="1600" dirty="0" smtClean="0">
                <a:solidFill>
                  <a:srgbClr val="FF0000"/>
                </a:solidFill>
              </a:rPr>
              <a:t>Mais si elles sont toutes rassemblées, possibilité de ré-exploiter l’information qu’elles contiennent? (idée à l’origine de la création de </a:t>
            </a:r>
            <a:r>
              <a:rPr lang="fr-FR" sz="1600" dirty="0" err="1" smtClean="0">
                <a:solidFill>
                  <a:srgbClr val="FF0000"/>
                </a:solidFill>
              </a:rPr>
              <a:t>globallometree</a:t>
            </a:r>
            <a:r>
              <a:rPr lang="fr-FR" sz="1600" dirty="0" smtClean="0">
                <a:solidFill>
                  <a:srgbClr val="FF0000"/>
                </a:solidFill>
              </a:rPr>
              <a:t>)</a:t>
            </a:r>
          </a:p>
          <a:p>
            <a:r>
              <a:rPr lang="fr-FR" sz="1400" i="1" dirty="0" smtClean="0">
                <a:solidFill>
                  <a:srgbClr val="FF0000"/>
                </a:solidFill>
              </a:rPr>
              <a:t>Voir ci-après pour exemple d’analyse globales</a:t>
            </a:r>
            <a:endParaRPr lang="fr-FR" sz="1400" i="1" dirty="0">
              <a:solidFill>
                <a:srgbClr val="FF0000"/>
              </a:solidFill>
            </a:endParaRPr>
          </a:p>
        </p:txBody>
      </p:sp>
    </p:spTree>
    <p:extLst>
      <p:ext uri="{BB962C8B-B14F-4D97-AF65-F5344CB8AC3E}">
        <p14:creationId xmlns:p14="http://schemas.microsoft.com/office/powerpoint/2010/main" val="3290400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2"/>
          <p:cNvGrpSpPr>
            <a:grpSpLocks/>
          </p:cNvGrpSpPr>
          <p:nvPr/>
        </p:nvGrpSpPr>
        <p:grpSpPr bwMode="auto">
          <a:xfrm>
            <a:off x="5001015" y="1885951"/>
            <a:ext cx="1296987" cy="2592387"/>
            <a:chOff x="2472" y="2115"/>
            <a:chExt cx="817" cy="1633"/>
          </a:xfrm>
        </p:grpSpPr>
        <p:sp>
          <p:nvSpPr>
            <p:cNvPr id="16" name="Oval 13"/>
            <p:cNvSpPr>
              <a:spLocks noChangeArrowheads="1"/>
            </p:cNvSpPr>
            <p:nvPr/>
          </p:nvSpPr>
          <p:spPr bwMode="auto">
            <a:xfrm>
              <a:off x="2608" y="2115"/>
              <a:ext cx="544" cy="45"/>
            </a:xfrm>
            <a:prstGeom prst="ellipse">
              <a:avLst/>
            </a:prstGeom>
            <a:solidFill>
              <a:srgbClr val="FF9933"/>
            </a:solidFill>
            <a:ln w="9525">
              <a:solidFill>
                <a:schemeClr val="tx1"/>
              </a:solidFill>
              <a:round/>
              <a:headEnd/>
              <a:tailEnd/>
            </a:ln>
          </p:spPr>
          <p:txBody>
            <a:bodyPr wrap="none" anchor="ctr"/>
            <a:lstStyle/>
            <a:p>
              <a:endParaRPr lang="fr-FR"/>
            </a:p>
          </p:txBody>
        </p:sp>
        <p:sp>
          <p:nvSpPr>
            <p:cNvPr id="17" name="Freeform 14"/>
            <p:cNvSpPr>
              <a:spLocks/>
            </p:cNvSpPr>
            <p:nvPr/>
          </p:nvSpPr>
          <p:spPr bwMode="auto">
            <a:xfrm>
              <a:off x="2472" y="2115"/>
              <a:ext cx="363" cy="1587"/>
            </a:xfrm>
            <a:custGeom>
              <a:avLst/>
              <a:gdLst>
                <a:gd name="T0" fmla="*/ 363 w 363"/>
                <a:gd name="T1" fmla="*/ 0 h 1587"/>
                <a:gd name="T2" fmla="*/ 246 w 363"/>
                <a:gd name="T3" fmla="*/ 279 h 1587"/>
                <a:gd name="T4" fmla="*/ 168 w 363"/>
                <a:gd name="T5" fmla="*/ 1137 h 1587"/>
                <a:gd name="T6" fmla="*/ 0 w 363"/>
                <a:gd name="T7" fmla="*/ 1587 h 1587"/>
                <a:gd name="T8" fmla="*/ 0 60000 65536"/>
                <a:gd name="T9" fmla="*/ 0 60000 65536"/>
                <a:gd name="T10" fmla="*/ 0 60000 65536"/>
                <a:gd name="T11" fmla="*/ 0 60000 65536"/>
                <a:gd name="T12" fmla="*/ 0 w 363"/>
                <a:gd name="T13" fmla="*/ 0 h 1587"/>
                <a:gd name="T14" fmla="*/ 363 w 363"/>
                <a:gd name="T15" fmla="*/ 1587 h 1587"/>
              </a:gdLst>
              <a:ahLst/>
              <a:cxnLst>
                <a:cxn ang="T8">
                  <a:pos x="T0" y="T1"/>
                </a:cxn>
                <a:cxn ang="T9">
                  <a:pos x="T2" y="T3"/>
                </a:cxn>
                <a:cxn ang="T10">
                  <a:pos x="T4" y="T5"/>
                </a:cxn>
                <a:cxn ang="T11">
                  <a:pos x="T6" y="T7"/>
                </a:cxn>
              </a:cxnLst>
              <a:rect l="T12" t="T13" r="T14" b="T15"/>
              <a:pathLst>
                <a:path w="363" h="1587">
                  <a:moveTo>
                    <a:pt x="363" y="0"/>
                  </a:moveTo>
                  <a:cubicBezTo>
                    <a:pt x="344" y="47"/>
                    <a:pt x="278" y="90"/>
                    <a:pt x="246" y="279"/>
                  </a:cubicBezTo>
                  <a:cubicBezTo>
                    <a:pt x="214" y="468"/>
                    <a:pt x="209" y="919"/>
                    <a:pt x="168" y="1137"/>
                  </a:cubicBezTo>
                  <a:cubicBezTo>
                    <a:pt x="127" y="1355"/>
                    <a:pt x="35" y="1493"/>
                    <a:pt x="0" y="1587"/>
                  </a:cubicBezTo>
                </a:path>
              </a:pathLst>
            </a:custGeom>
            <a:noFill/>
            <a:ln w="9525">
              <a:solidFill>
                <a:schemeClr val="tx1"/>
              </a:solidFill>
              <a:round/>
              <a:headEnd/>
              <a:tailEnd/>
            </a:ln>
          </p:spPr>
          <p:txBody>
            <a:bodyPr/>
            <a:lstStyle/>
            <a:p>
              <a:endParaRPr lang="fr-FR"/>
            </a:p>
          </p:txBody>
        </p:sp>
        <p:sp>
          <p:nvSpPr>
            <p:cNvPr id="18" name="Freeform 15"/>
            <p:cNvSpPr>
              <a:spLocks/>
            </p:cNvSpPr>
            <p:nvPr/>
          </p:nvSpPr>
          <p:spPr bwMode="auto">
            <a:xfrm>
              <a:off x="2836" y="2115"/>
              <a:ext cx="453" cy="1587"/>
            </a:xfrm>
            <a:custGeom>
              <a:avLst/>
              <a:gdLst>
                <a:gd name="T0" fmla="*/ 0 w 453"/>
                <a:gd name="T1" fmla="*/ 0 h 1587"/>
                <a:gd name="T2" fmla="*/ 134 w 453"/>
                <a:gd name="T3" fmla="*/ 231 h 1587"/>
                <a:gd name="T4" fmla="*/ 248 w 453"/>
                <a:gd name="T5" fmla="*/ 1095 h 1587"/>
                <a:gd name="T6" fmla="*/ 453 w 453"/>
                <a:gd name="T7" fmla="*/ 1587 h 1587"/>
                <a:gd name="T8" fmla="*/ 0 60000 65536"/>
                <a:gd name="T9" fmla="*/ 0 60000 65536"/>
                <a:gd name="T10" fmla="*/ 0 60000 65536"/>
                <a:gd name="T11" fmla="*/ 0 60000 65536"/>
                <a:gd name="T12" fmla="*/ 0 w 453"/>
                <a:gd name="T13" fmla="*/ 0 h 1587"/>
                <a:gd name="T14" fmla="*/ 453 w 453"/>
                <a:gd name="T15" fmla="*/ 1587 h 1587"/>
              </a:gdLst>
              <a:ahLst/>
              <a:cxnLst>
                <a:cxn ang="T8">
                  <a:pos x="T0" y="T1"/>
                </a:cxn>
                <a:cxn ang="T9">
                  <a:pos x="T2" y="T3"/>
                </a:cxn>
                <a:cxn ang="T10">
                  <a:pos x="T4" y="T5"/>
                </a:cxn>
                <a:cxn ang="T11">
                  <a:pos x="T6" y="T7"/>
                </a:cxn>
              </a:cxnLst>
              <a:rect l="T12" t="T13" r="T14" b="T15"/>
              <a:pathLst>
                <a:path w="453" h="1587">
                  <a:moveTo>
                    <a:pt x="0" y="0"/>
                  </a:moveTo>
                  <a:cubicBezTo>
                    <a:pt x="22" y="38"/>
                    <a:pt x="93" y="49"/>
                    <a:pt x="134" y="231"/>
                  </a:cubicBezTo>
                  <a:cubicBezTo>
                    <a:pt x="175" y="413"/>
                    <a:pt x="195" y="869"/>
                    <a:pt x="248" y="1095"/>
                  </a:cubicBezTo>
                  <a:cubicBezTo>
                    <a:pt x="301" y="1321"/>
                    <a:pt x="410" y="1485"/>
                    <a:pt x="453" y="1587"/>
                  </a:cubicBezTo>
                </a:path>
              </a:pathLst>
            </a:custGeom>
            <a:noFill/>
            <a:ln w="9525">
              <a:solidFill>
                <a:schemeClr val="tx1"/>
              </a:solidFill>
              <a:round/>
              <a:headEnd/>
              <a:tailEnd/>
            </a:ln>
          </p:spPr>
          <p:txBody>
            <a:bodyPr/>
            <a:lstStyle/>
            <a:p>
              <a:endParaRPr lang="fr-FR"/>
            </a:p>
          </p:txBody>
        </p:sp>
        <p:sp>
          <p:nvSpPr>
            <p:cNvPr id="19" name="Line 16"/>
            <p:cNvSpPr>
              <a:spLocks noChangeShapeType="1"/>
            </p:cNvSpPr>
            <p:nvPr/>
          </p:nvSpPr>
          <p:spPr bwMode="auto">
            <a:xfrm>
              <a:off x="2472" y="3702"/>
              <a:ext cx="816" cy="0"/>
            </a:xfrm>
            <a:prstGeom prst="line">
              <a:avLst/>
            </a:prstGeom>
            <a:noFill/>
            <a:ln w="9525">
              <a:solidFill>
                <a:schemeClr val="tx1"/>
              </a:solidFill>
              <a:round/>
              <a:headEnd/>
              <a:tailEnd/>
            </a:ln>
          </p:spPr>
          <p:txBody>
            <a:bodyPr/>
            <a:lstStyle/>
            <a:p>
              <a:endParaRPr lang="fr-FR"/>
            </a:p>
          </p:txBody>
        </p:sp>
        <p:sp>
          <p:nvSpPr>
            <p:cNvPr id="20" name="Oval 17"/>
            <p:cNvSpPr>
              <a:spLocks noChangeArrowheads="1"/>
            </p:cNvSpPr>
            <p:nvPr/>
          </p:nvSpPr>
          <p:spPr bwMode="auto">
            <a:xfrm>
              <a:off x="2608" y="3385"/>
              <a:ext cx="544" cy="45"/>
            </a:xfrm>
            <a:prstGeom prst="ellipse">
              <a:avLst/>
            </a:prstGeom>
            <a:solidFill>
              <a:srgbClr val="FF9933"/>
            </a:solidFill>
            <a:ln w="9525">
              <a:solidFill>
                <a:schemeClr val="tx1"/>
              </a:solidFill>
              <a:round/>
              <a:headEnd/>
              <a:tailEnd/>
            </a:ln>
          </p:spPr>
          <p:txBody>
            <a:bodyPr wrap="none" anchor="ctr"/>
            <a:lstStyle/>
            <a:p>
              <a:endParaRPr lang="fr-FR"/>
            </a:p>
          </p:txBody>
        </p:sp>
        <p:sp>
          <p:nvSpPr>
            <p:cNvPr id="21" name="Oval 18"/>
            <p:cNvSpPr>
              <a:spLocks noChangeArrowheads="1"/>
            </p:cNvSpPr>
            <p:nvPr/>
          </p:nvSpPr>
          <p:spPr bwMode="auto">
            <a:xfrm>
              <a:off x="2472" y="3612"/>
              <a:ext cx="816" cy="136"/>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2" name="Oval 19"/>
            <p:cNvSpPr>
              <a:spLocks noChangeArrowheads="1"/>
            </p:cNvSpPr>
            <p:nvPr/>
          </p:nvSpPr>
          <p:spPr bwMode="auto">
            <a:xfrm>
              <a:off x="2608" y="3657"/>
              <a:ext cx="544" cy="45"/>
            </a:xfrm>
            <a:prstGeom prst="ellipse">
              <a:avLst/>
            </a:prstGeom>
            <a:solidFill>
              <a:srgbClr val="FF9933"/>
            </a:solidFill>
            <a:ln w="9525">
              <a:solidFill>
                <a:schemeClr val="tx1"/>
              </a:solidFill>
              <a:round/>
              <a:headEnd/>
              <a:tailEnd/>
            </a:ln>
          </p:spPr>
          <p:txBody>
            <a:bodyPr wrap="none" anchor="ctr"/>
            <a:lstStyle/>
            <a:p>
              <a:endParaRPr lang="fr-FR"/>
            </a:p>
          </p:txBody>
        </p:sp>
        <p:sp>
          <p:nvSpPr>
            <p:cNvPr id="23" name="Line 20"/>
            <p:cNvSpPr>
              <a:spLocks noChangeShapeType="1"/>
            </p:cNvSpPr>
            <p:nvPr/>
          </p:nvSpPr>
          <p:spPr bwMode="auto">
            <a:xfrm>
              <a:off x="2608" y="2115"/>
              <a:ext cx="0" cy="1542"/>
            </a:xfrm>
            <a:prstGeom prst="line">
              <a:avLst/>
            </a:prstGeom>
            <a:noFill/>
            <a:ln w="9525">
              <a:solidFill>
                <a:schemeClr val="tx1"/>
              </a:solidFill>
              <a:round/>
              <a:headEnd/>
              <a:tailEnd/>
            </a:ln>
          </p:spPr>
          <p:txBody>
            <a:bodyPr/>
            <a:lstStyle/>
            <a:p>
              <a:endParaRPr lang="fr-FR"/>
            </a:p>
          </p:txBody>
        </p:sp>
        <p:sp>
          <p:nvSpPr>
            <p:cNvPr id="24" name="Line 21"/>
            <p:cNvSpPr>
              <a:spLocks noChangeShapeType="1"/>
            </p:cNvSpPr>
            <p:nvPr/>
          </p:nvSpPr>
          <p:spPr bwMode="auto">
            <a:xfrm>
              <a:off x="3152" y="2115"/>
              <a:ext cx="0" cy="1542"/>
            </a:xfrm>
            <a:prstGeom prst="line">
              <a:avLst/>
            </a:prstGeom>
            <a:noFill/>
            <a:ln w="9525">
              <a:solidFill>
                <a:schemeClr val="tx1"/>
              </a:solidFill>
              <a:round/>
              <a:headEnd/>
              <a:tailEnd/>
            </a:ln>
          </p:spPr>
          <p:txBody>
            <a:bodyPr/>
            <a:lstStyle/>
            <a:p>
              <a:endParaRPr lang="fr-FR"/>
            </a:p>
          </p:txBody>
        </p:sp>
      </p:grpSp>
      <p:sp>
        <p:nvSpPr>
          <p:cNvPr id="25" name="Text Box 22"/>
          <p:cNvSpPr txBox="1">
            <a:spLocks noChangeArrowheads="1"/>
          </p:cNvSpPr>
          <p:nvPr/>
        </p:nvSpPr>
        <p:spPr bwMode="auto">
          <a:xfrm>
            <a:off x="6428175" y="1171598"/>
            <a:ext cx="2593976" cy="738664"/>
          </a:xfrm>
          <a:prstGeom prst="rect">
            <a:avLst/>
          </a:prstGeom>
          <a:noFill/>
          <a:ln w="9525">
            <a:noFill/>
            <a:miter lim="800000"/>
            <a:headEnd/>
            <a:tailEnd/>
          </a:ln>
        </p:spPr>
        <p:txBody>
          <a:bodyPr wrap="square">
            <a:spAutoFit/>
          </a:bodyPr>
          <a:lstStyle/>
          <a:p>
            <a:r>
              <a:rPr lang="fr-FR" sz="1400" b="1" dirty="0">
                <a:solidFill>
                  <a:srgbClr val="FF9933"/>
                </a:solidFill>
              </a:rPr>
              <a:t>D</a:t>
            </a:r>
            <a:r>
              <a:rPr lang="fr-FR" sz="1400" b="1" baseline="30000" dirty="0">
                <a:solidFill>
                  <a:srgbClr val="FF9933"/>
                </a:solidFill>
              </a:rPr>
              <a:t>2</a:t>
            </a:r>
            <a:r>
              <a:rPr lang="fr-FR" sz="1400" b="1" dirty="0">
                <a:solidFill>
                  <a:srgbClr val="FF9933"/>
                </a:solidFill>
              </a:rPr>
              <a:t>H = proportionnel au volume de l’arbre</a:t>
            </a:r>
            <a:r>
              <a:rPr lang="fr-FR" sz="1400" b="1" dirty="0" smtClean="0">
                <a:solidFill>
                  <a:srgbClr val="FF9933"/>
                </a:solidFill>
              </a:rPr>
              <a:t>(=Vol </a:t>
            </a:r>
            <a:r>
              <a:rPr lang="fr-FR" sz="1400" b="1" dirty="0">
                <a:solidFill>
                  <a:srgbClr val="FF9933"/>
                </a:solidFill>
              </a:rPr>
              <a:t>* </a:t>
            </a:r>
            <a:r>
              <a:rPr lang="fr-FR" sz="1400" b="1" dirty="0" err="1" smtClean="0">
                <a:solidFill>
                  <a:srgbClr val="FF9933"/>
                </a:solidFill>
              </a:rPr>
              <a:t>FacteurForme</a:t>
            </a:r>
            <a:r>
              <a:rPr lang="fr-FR" sz="1400" b="1" dirty="0" smtClean="0">
                <a:solidFill>
                  <a:srgbClr val="FF9933"/>
                </a:solidFill>
              </a:rPr>
              <a:t>)</a:t>
            </a:r>
            <a:endParaRPr lang="fr-FR" sz="1400" b="1" dirty="0">
              <a:solidFill>
                <a:srgbClr val="FF9933"/>
              </a:solidFill>
            </a:endParaRPr>
          </a:p>
        </p:txBody>
      </p:sp>
      <p:sp>
        <p:nvSpPr>
          <p:cNvPr id="26" name="Text Box 23"/>
          <p:cNvSpPr txBox="1">
            <a:spLocks noChangeArrowheads="1"/>
          </p:cNvSpPr>
          <p:nvPr/>
        </p:nvSpPr>
        <p:spPr bwMode="auto">
          <a:xfrm>
            <a:off x="6296415" y="2085976"/>
            <a:ext cx="2174876" cy="523875"/>
          </a:xfrm>
          <a:prstGeom prst="rect">
            <a:avLst/>
          </a:prstGeom>
          <a:noFill/>
          <a:ln w="9525">
            <a:noFill/>
            <a:miter lim="800000"/>
            <a:headEnd/>
            <a:tailEnd/>
          </a:ln>
        </p:spPr>
        <p:txBody>
          <a:bodyPr wrap="square">
            <a:spAutoFit/>
          </a:bodyPr>
          <a:lstStyle/>
          <a:p>
            <a:r>
              <a:rPr lang="fr-FR" sz="1400" b="1" dirty="0"/>
              <a:t>Et biomasse = volume * densité du bois</a:t>
            </a:r>
          </a:p>
        </p:txBody>
      </p:sp>
      <p:sp>
        <p:nvSpPr>
          <p:cNvPr id="27" name="Text Box 24"/>
          <p:cNvSpPr txBox="1">
            <a:spLocks noChangeArrowheads="1"/>
          </p:cNvSpPr>
          <p:nvPr/>
        </p:nvSpPr>
        <p:spPr bwMode="auto">
          <a:xfrm>
            <a:off x="6437702" y="2790827"/>
            <a:ext cx="2663825" cy="738187"/>
          </a:xfrm>
          <a:prstGeom prst="rect">
            <a:avLst/>
          </a:prstGeom>
          <a:noFill/>
          <a:ln w="9525">
            <a:noFill/>
            <a:miter lim="800000"/>
            <a:headEnd/>
            <a:tailEnd/>
          </a:ln>
        </p:spPr>
        <p:txBody>
          <a:bodyPr>
            <a:spAutoFit/>
          </a:bodyPr>
          <a:lstStyle/>
          <a:p>
            <a:r>
              <a:rPr lang="fr-FR" sz="1400" b="1" dirty="0"/>
              <a:t>D</a:t>
            </a:r>
            <a:r>
              <a:rPr lang="fr-FR" sz="1400" b="1" baseline="30000" dirty="0"/>
              <a:t>2</a:t>
            </a:r>
            <a:r>
              <a:rPr lang="fr-FR" sz="1400" b="1" dirty="0"/>
              <a:t>H est donc très bien corrélé à la biomasse d’un arbre</a:t>
            </a:r>
          </a:p>
        </p:txBody>
      </p:sp>
      <p:sp>
        <p:nvSpPr>
          <p:cNvPr id="29" name="Line 26"/>
          <p:cNvSpPr>
            <a:spLocks noChangeShapeType="1"/>
          </p:cNvSpPr>
          <p:nvPr/>
        </p:nvSpPr>
        <p:spPr bwMode="auto">
          <a:xfrm flipH="1" flipV="1">
            <a:off x="3463402" y="2799173"/>
            <a:ext cx="360363" cy="235764"/>
          </a:xfrm>
          <a:prstGeom prst="line">
            <a:avLst/>
          </a:prstGeom>
          <a:noFill/>
          <a:ln w="9525">
            <a:solidFill>
              <a:schemeClr val="tx1"/>
            </a:solidFill>
            <a:round/>
            <a:headEnd/>
            <a:tailEnd type="triangle" w="med" len="med"/>
          </a:ln>
        </p:spPr>
        <p:txBody>
          <a:bodyPr/>
          <a:lstStyle/>
          <a:p>
            <a:endParaRPr lang="fr-FR"/>
          </a:p>
        </p:txBody>
      </p:sp>
      <p:sp>
        <p:nvSpPr>
          <p:cNvPr id="30" name="Text Box 27"/>
          <p:cNvSpPr txBox="1">
            <a:spLocks noChangeArrowheads="1"/>
          </p:cNvSpPr>
          <p:nvPr/>
        </p:nvSpPr>
        <p:spPr bwMode="auto">
          <a:xfrm>
            <a:off x="1084991" y="2060576"/>
            <a:ext cx="3113208" cy="954107"/>
          </a:xfrm>
          <a:prstGeom prst="rect">
            <a:avLst/>
          </a:prstGeom>
          <a:noFill/>
          <a:ln w="9525">
            <a:noFill/>
            <a:miter lim="800000"/>
            <a:headEnd/>
            <a:tailEnd/>
          </a:ln>
        </p:spPr>
        <p:txBody>
          <a:bodyPr wrap="square">
            <a:spAutoFit/>
          </a:bodyPr>
          <a:lstStyle/>
          <a:p>
            <a:r>
              <a:rPr lang="fr-FR" sz="1400" b="1" dirty="0" smtClean="0">
                <a:latin typeface="Symbol" pitchFamily="18" charset="2"/>
              </a:rPr>
              <a:t>b</a:t>
            </a:r>
            <a:r>
              <a:rPr lang="fr-FR" sz="1400" b="1" dirty="0" smtClean="0">
                <a:latin typeface="+mn-lt"/>
              </a:rPr>
              <a:t> englobe </a:t>
            </a:r>
            <a:r>
              <a:rPr lang="fr-FR" sz="1400" b="1" dirty="0">
                <a:latin typeface="+mn-lt"/>
              </a:rPr>
              <a:t>la densité du bois et le paramètre de forme; il donne la proportionnalité entre le volume et la </a:t>
            </a:r>
            <a:r>
              <a:rPr lang="fr-FR" sz="1400" b="1" dirty="0" smtClean="0">
                <a:latin typeface="+mn-lt"/>
              </a:rPr>
              <a:t>biomasse</a:t>
            </a:r>
            <a:endParaRPr lang="fr-FR" sz="1400" b="1" dirty="0">
              <a:latin typeface="+mn-lt"/>
            </a:endParaRPr>
          </a:p>
        </p:txBody>
      </p:sp>
      <p:sp>
        <p:nvSpPr>
          <p:cNvPr id="31" name="Text Box 28"/>
          <p:cNvSpPr txBox="1">
            <a:spLocks noChangeArrowheads="1"/>
          </p:cNvSpPr>
          <p:nvPr/>
        </p:nvSpPr>
        <p:spPr bwMode="auto">
          <a:xfrm>
            <a:off x="1512367" y="3634586"/>
            <a:ext cx="2812374" cy="738664"/>
          </a:xfrm>
          <a:prstGeom prst="rect">
            <a:avLst/>
          </a:prstGeom>
          <a:noFill/>
          <a:ln w="9525">
            <a:noFill/>
            <a:miter lim="800000"/>
            <a:headEnd/>
            <a:tailEnd/>
          </a:ln>
        </p:spPr>
        <p:txBody>
          <a:bodyPr wrap="square">
            <a:spAutoFit/>
          </a:bodyPr>
          <a:lstStyle/>
          <a:p>
            <a:r>
              <a:rPr lang="fr-FR" sz="1400" b="1" dirty="0" smtClean="0">
                <a:latin typeface="Symbol" pitchFamily="18" charset="2"/>
              </a:rPr>
              <a:t>a</a:t>
            </a:r>
            <a:r>
              <a:rPr lang="fr-FR" sz="1400" b="1" dirty="0" smtClean="0">
                <a:latin typeface="+mn-lt"/>
              </a:rPr>
              <a:t> donne </a:t>
            </a:r>
            <a:r>
              <a:rPr lang="fr-FR" sz="1400" b="1" dirty="0">
                <a:latin typeface="+mn-lt"/>
              </a:rPr>
              <a:t>la biomasse de l’arbre juste avant qu’il atteigne </a:t>
            </a:r>
            <a:r>
              <a:rPr lang="fr-FR" sz="1400" b="1" dirty="0" smtClean="0">
                <a:latin typeface="+mn-lt"/>
              </a:rPr>
              <a:t>la hauteur de découpe</a:t>
            </a:r>
            <a:endParaRPr lang="fr-FR" sz="1400" b="1" dirty="0">
              <a:latin typeface="+mn-lt"/>
            </a:endParaRPr>
          </a:p>
        </p:txBody>
      </p:sp>
      <p:sp>
        <p:nvSpPr>
          <p:cNvPr id="32" name="Line 29"/>
          <p:cNvSpPr>
            <a:spLocks noChangeShapeType="1"/>
          </p:cNvSpPr>
          <p:nvPr/>
        </p:nvSpPr>
        <p:spPr bwMode="auto">
          <a:xfrm flipH="1">
            <a:off x="3169042" y="3382686"/>
            <a:ext cx="223837" cy="234435"/>
          </a:xfrm>
          <a:prstGeom prst="line">
            <a:avLst/>
          </a:prstGeom>
          <a:noFill/>
          <a:ln w="9525">
            <a:solidFill>
              <a:schemeClr val="tx1"/>
            </a:solidFill>
            <a:round/>
            <a:headEnd/>
            <a:tailEnd type="triangle" w="med" len="med"/>
          </a:ln>
        </p:spPr>
        <p:txBody>
          <a:bodyPr/>
          <a:lstStyle/>
          <a:p>
            <a:endParaRPr lang="fr-FR"/>
          </a:p>
        </p:txBody>
      </p:sp>
      <p:sp>
        <p:nvSpPr>
          <p:cNvPr id="33" name="Line 26"/>
          <p:cNvSpPr>
            <a:spLocks noChangeShapeType="1"/>
          </p:cNvSpPr>
          <p:nvPr/>
        </p:nvSpPr>
        <p:spPr bwMode="auto">
          <a:xfrm flipV="1">
            <a:off x="4565246" y="1732755"/>
            <a:ext cx="0" cy="1201757"/>
          </a:xfrm>
          <a:prstGeom prst="line">
            <a:avLst/>
          </a:prstGeom>
          <a:noFill/>
          <a:ln w="9525">
            <a:solidFill>
              <a:schemeClr val="tx1"/>
            </a:solidFill>
            <a:round/>
            <a:headEnd/>
            <a:tailEnd type="triangle" w="med" len="med"/>
          </a:ln>
        </p:spPr>
        <p:txBody>
          <a:bodyPr/>
          <a:lstStyle/>
          <a:p>
            <a:endParaRPr lang="fr-FR"/>
          </a:p>
        </p:txBody>
      </p:sp>
      <p:sp>
        <p:nvSpPr>
          <p:cNvPr id="34" name="Text Box 27"/>
          <p:cNvSpPr txBox="1">
            <a:spLocks noChangeArrowheads="1"/>
          </p:cNvSpPr>
          <p:nvPr/>
        </p:nvSpPr>
        <p:spPr bwMode="auto">
          <a:xfrm>
            <a:off x="2153042" y="1015188"/>
            <a:ext cx="4117974" cy="738664"/>
          </a:xfrm>
          <a:prstGeom prst="rect">
            <a:avLst/>
          </a:prstGeom>
          <a:noFill/>
          <a:ln w="9525">
            <a:noFill/>
            <a:miter lim="800000"/>
            <a:headEnd/>
            <a:tailEnd/>
          </a:ln>
        </p:spPr>
        <p:txBody>
          <a:bodyPr wrap="square">
            <a:spAutoFit/>
          </a:bodyPr>
          <a:lstStyle/>
          <a:p>
            <a:r>
              <a:rPr lang="fr-FR" sz="1400" b="1" dirty="0" smtClean="0">
                <a:latin typeface="Symbol" pitchFamily="18" charset="2"/>
              </a:rPr>
              <a:t>g</a:t>
            </a:r>
            <a:r>
              <a:rPr lang="fr-FR" sz="1400" b="1" dirty="0" smtClean="0">
                <a:latin typeface="+mn-lt"/>
              </a:rPr>
              <a:t> donne </a:t>
            </a:r>
            <a:r>
              <a:rPr lang="fr-FR" sz="1400" b="1" dirty="0">
                <a:latin typeface="+mn-lt"/>
              </a:rPr>
              <a:t>la proportionnalité entre les incréments relatifs en volume et en </a:t>
            </a:r>
            <a:r>
              <a:rPr lang="fr-FR" sz="1400" b="1" dirty="0" smtClean="0">
                <a:latin typeface="+mn-lt"/>
              </a:rPr>
              <a:t>biomasse si </a:t>
            </a:r>
            <a:r>
              <a:rPr lang="fr-FR" sz="1400" b="1" dirty="0" smtClean="0">
                <a:latin typeface="Symbol" pitchFamily="18" charset="2"/>
              </a:rPr>
              <a:t>a</a:t>
            </a:r>
            <a:r>
              <a:rPr lang="fr-FR" sz="1400" b="1" dirty="0" smtClean="0">
                <a:latin typeface="+mn-lt"/>
              </a:rPr>
              <a:t>=0, </a:t>
            </a:r>
            <a:r>
              <a:rPr lang="fr-FR" sz="1400" b="1" dirty="0" smtClean="0">
                <a:latin typeface="Symbol" pitchFamily="18" charset="2"/>
              </a:rPr>
              <a:t>b</a:t>
            </a:r>
            <a:r>
              <a:rPr lang="fr-FR" sz="1400" b="1" dirty="0" smtClean="0">
                <a:latin typeface="+mn-lt"/>
              </a:rPr>
              <a:t>  et </a:t>
            </a:r>
            <a:r>
              <a:rPr lang="fr-FR" sz="1400" b="1" dirty="0">
                <a:latin typeface="Symbol" pitchFamily="18" charset="2"/>
              </a:rPr>
              <a:t>g </a:t>
            </a:r>
            <a:r>
              <a:rPr lang="fr-FR" sz="1400" b="1" dirty="0" smtClean="0">
                <a:latin typeface="+mn-lt"/>
              </a:rPr>
              <a:t>invariant en fonction du temps</a:t>
            </a:r>
            <a:endParaRPr lang="fr-FR" sz="1400" b="1" dirty="0">
              <a:latin typeface="+mn-lt"/>
            </a:endParaRPr>
          </a:p>
        </p:txBody>
      </p:sp>
      <mc:AlternateContent xmlns:mc="http://schemas.openxmlformats.org/markup-compatibility/2006" xmlns:a14="http://schemas.microsoft.com/office/drawing/2010/main">
        <mc:Choice Requires="a14">
          <p:sp>
            <p:nvSpPr>
              <p:cNvPr id="2" name="Rectangle 1"/>
              <p:cNvSpPr/>
              <p:nvPr/>
            </p:nvSpPr>
            <p:spPr>
              <a:xfrm>
                <a:off x="2842692" y="3013354"/>
                <a:ext cx="2031325" cy="369332"/>
              </a:xfrm>
              <a:prstGeom prst="rect">
                <a:avLst/>
              </a:prstGeom>
            </p:spPr>
            <p:txBody>
              <a:bodyPr wrap="none">
                <a:spAutoFit/>
              </a:bodyPr>
              <a:lstStyle/>
              <a:p>
                <a14:m>
                  <m:oMath xmlns:m="http://schemas.openxmlformats.org/officeDocument/2006/math">
                    <m:r>
                      <a:rPr lang="en-US" i="1">
                        <a:latin typeface="Cambria Math"/>
                      </a:rPr>
                      <m:t>𝐵</m:t>
                    </m:r>
                    <m:r>
                      <a:rPr lang="en-US" i="1">
                        <a:latin typeface="Cambria Math"/>
                      </a:rPr>
                      <m:t>=</m:t>
                    </m:r>
                    <m:r>
                      <a:rPr lang="en-US" i="1">
                        <a:latin typeface="Cambria Math"/>
                      </a:rPr>
                      <m:t>𝛼</m:t>
                    </m:r>
                    <m:r>
                      <a:rPr lang="en-US" i="1">
                        <a:latin typeface="Cambria Math"/>
                      </a:rPr>
                      <m:t>+</m:t>
                    </m:r>
                    <m:r>
                      <a:rPr lang="en-US" i="1">
                        <a:latin typeface="Cambria Math"/>
                      </a:rPr>
                      <m:t>𝛽</m:t>
                    </m:r>
                    <m:sSup>
                      <m:sSupPr>
                        <m:ctrlPr>
                          <a:rPr lang="fr-FR" i="1">
                            <a:latin typeface="Cambria Math"/>
                          </a:rPr>
                        </m:ctrlPr>
                      </m:sSupPr>
                      <m:e>
                        <m:r>
                          <a:rPr lang="en-US" i="1">
                            <a:latin typeface="Cambria Math"/>
                          </a:rPr>
                          <m:t>(</m:t>
                        </m:r>
                        <m:r>
                          <a:rPr lang="en-US" i="1">
                            <a:latin typeface="Cambria Math"/>
                          </a:rPr>
                          <m:t>𝑑</m:t>
                        </m:r>
                        <m:r>
                          <a:rPr lang="en-US" i="1">
                            <a:latin typeface="Cambria Math"/>
                          </a:rPr>
                          <m:t>2</m:t>
                        </m:r>
                        <m:r>
                          <a:rPr lang="en-US" i="1">
                            <a:latin typeface="Cambria Math"/>
                          </a:rPr>
                          <m:t>h</m:t>
                        </m:r>
                        <m:r>
                          <a:rPr lang="en-US" i="1">
                            <a:latin typeface="Cambria Math"/>
                          </a:rPr>
                          <m:t>)</m:t>
                        </m:r>
                      </m:e>
                      <m:sup>
                        <m:r>
                          <a:rPr lang="en-US" i="1">
                            <a:latin typeface="Cambria Math"/>
                          </a:rPr>
                          <m:t>𝛾</m:t>
                        </m:r>
                      </m:sup>
                    </m:sSup>
                  </m:oMath>
                </a14:m>
                <a:r>
                  <a:rPr lang="en-US" dirty="0"/>
                  <a:t>	</a:t>
                </a:r>
                <a:endParaRPr lang="fr-FR" dirty="0"/>
              </a:p>
            </p:txBody>
          </p:sp>
        </mc:Choice>
        <mc:Fallback xmlns="">
          <p:sp>
            <p:nvSpPr>
              <p:cNvPr id="2" name="Rectangle 1"/>
              <p:cNvSpPr>
                <a:spLocks noRot="1" noChangeAspect="1" noMove="1" noResize="1" noEditPoints="1" noAdjustHandles="1" noChangeArrowheads="1" noChangeShapeType="1" noTextEdit="1"/>
              </p:cNvSpPr>
              <p:nvPr/>
            </p:nvSpPr>
            <p:spPr>
              <a:xfrm>
                <a:off x="2842692" y="3013354"/>
                <a:ext cx="2031325" cy="369332"/>
              </a:xfrm>
              <a:prstGeom prst="rect">
                <a:avLst/>
              </a:prstGeom>
              <a:blipFill rotWithShape="1">
                <a:blip r:embed="rId2"/>
                <a:stretch>
                  <a:fillRect b="-13115"/>
                </a:stretch>
              </a:blipFill>
            </p:spPr>
            <p:txBody>
              <a:bodyPr/>
              <a:lstStyle/>
              <a:p>
                <a:r>
                  <a:rPr lang="fr-FR">
                    <a:noFill/>
                  </a:rPr>
                  <a:t> </a:t>
                </a:r>
              </a:p>
            </p:txBody>
          </p:sp>
        </mc:Fallback>
      </mc:AlternateContent>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Titre 1"/>
          <p:cNvSpPr>
            <a:spLocks noGrp="1"/>
          </p:cNvSpPr>
          <p:nvPr>
            <p:ph type="title"/>
          </p:nvPr>
        </p:nvSpPr>
        <p:spPr>
          <a:xfrm>
            <a:off x="1100138" y="236175"/>
            <a:ext cx="7586662" cy="614362"/>
          </a:xfrm>
        </p:spPr>
        <p:txBody>
          <a:bodyPr/>
          <a:lstStyle/>
          <a:p>
            <a:pPr eaLnBrk="1" hangingPunct="1"/>
            <a:r>
              <a:rPr lang="fr-FR" sz="2800" dirty="0"/>
              <a:t>U</a:t>
            </a:r>
            <a:r>
              <a:rPr lang="fr-FR" sz="2800" dirty="0" smtClean="0"/>
              <a:t>n cadre mathématique posé :….</a:t>
            </a:r>
          </a:p>
        </p:txBody>
      </p:sp>
      <p:sp>
        <p:nvSpPr>
          <p:cNvPr id="36" name="Text Box 27"/>
          <p:cNvSpPr txBox="1">
            <a:spLocks noChangeArrowheads="1"/>
          </p:cNvSpPr>
          <p:nvPr/>
        </p:nvSpPr>
        <p:spPr bwMode="auto">
          <a:xfrm>
            <a:off x="1512367" y="4995005"/>
            <a:ext cx="6958924" cy="738664"/>
          </a:xfrm>
          <a:prstGeom prst="rect">
            <a:avLst/>
          </a:prstGeom>
          <a:noFill/>
          <a:ln w="9525">
            <a:noFill/>
            <a:miter lim="800000"/>
            <a:headEnd/>
            <a:tailEnd/>
          </a:ln>
        </p:spPr>
        <p:txBody>
          <a:bodyPr wrap="square">
            <a:spAutoFit/>
          </a:bodyPr>
          <a:lstStyle/>
          <a:p>
            <a:r>
              <a:rPr lang="fr-FR" sz="1400" b="1" dirty="0" smtClean="0">
                <a:solidFill>
                  <a:srgbClr val="FF0000"/>
                </a:solidFill>
                <a:latin typeface="Arial" panose="020B0604020202020204" pitchFamily="34" charset="0"/>
                <a:cs typeface="Arial" panose="020B0604020202020204" pitchFamily="34" charset="0"/>
              </a:rPr>
              <a:t>Avec des résultats prometteurs sur l’eucalyptus  (Saint-André et al. 2005) pour avoir une seule </a:t>
            </a:r>
            <a:r>
              <a:rPr lang="fr-FR" sz="1400" b="1" dirty="0">
                <a:solidFill>
                  <a:srgbClr val="FF0000"/>
                </a:solidFill>
                <a:latin typeface="Arial" panose="020B0604020202020204" pitchFamily="34" charset="0"/>
                <a:cs typeface="Arial" panose="020B0604020202020204" pitchFamily="34" charset="0"/>
              </a:rPr>
              <a:t>é</a:t>
            </a:r>
            <a:r>
              <a:rPr lang="fr-FR" sz="1400" b="1" dirty="0" smtClean="0">
                <a:solidFill>
                  <a:srgbClr val="FF0000"/>
                </a:solidFill>
                <a:latin typeface="Arial" panose="020B0604020202020204" pitchFamily="34" charset="0"/>
                <a:cs typeface="Arial" panose="020B0604020202020204" pitchFamily="34" charset="0"/>
              </a:rPr>
              <a:t>quations quelque soit les stades de développement (variation de b en fonction de l’âge) pour la majorité des compartiments</a:t>
            </a:r>
            <a:endParaRPr lang="fr-FR" sz="1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961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Titre 1"/>
          <p:cNvSpPr>
            <a:spLocks noGrp="1"/>
          </p:cNvSpPr>
          <p:nvPr>
            <p:ph type="title"/>
          </p:nvPr>
        </p:nvSpPr>
        <p:spPr>
          <a:xfrm>
            <a:off x="1100138" y="236175"/>
            <a:ext cx="7586662" cy="614362"/>
          </a:xfrm>
        </p:spPr>
        <p:txBody>
          <a:bodyPr/>
          <a:lstStyle/>
          <a:p>
            <a:pPr eaLnBrk="1" hangingPunct="1"/>
            <a:r>
              <a:rPr lang="fr-FR" sz="2800" dirty="0" smtClean="0"/>
              <a:t>Et pose d’un cadre conceptuel en début de projet EMERGE</a:t>
            </a:r>
          </a:p>
        </p:txBody>
      </p:sp>
      <p:sp>
        <p:nvSpPr>
          <p:cNvPr id="109" name="Text Box 27"/>
          <p:cNvSpPr txBox="1">
            <a:spLocks noChangeArrowheads="1"/>
          </p:cNvSpPr>
          <p:nvPr/>
        </p:nvSpPr>
        <p:spPr bwMode="auto">
          <a:xfrm>
            <a:off x="1171575" y="3909853"/>
            <a:ext cx="7491413" cy="2031325"/>
          </a:xfrm>
          <a:prstGeom prst="rect">
            <a:avLst/>
          </a:prstGeom>
          <a:noFill/>
          <a:ln w="9525">
            <a:noFill/>
            <a:miter lim="800000"/>
            <a:headEnd/>
            <a:tailEnd/>
          </a:ln>
        </p:spPr>
        <p:txBody>
          <a:bodyPr wrap="square">
            <a:spAutoFit/>
          </a:bodyPr>
          <a:lstStyle/>
          <a:p>
            <a:r>
              <a:rPr lang="fr-FR" sz="1400" dirty="0"/>
              <a:t>À partir de </a:t>
            </a:r>
            <a:r>
              <a:rPr lang="fr-FR" sz="1400" dirty="0" err="1"/>
              <a:t>Saint-Andre</a:t>
            </a:r>
            <a:r>
              <a:rPr lang="fr-FR" sz="1400" dirty="0"/>
              <a:t> et al. (2005) et McCarthy and </a:t>
            </a:r>
            <a:r>
              <a:rPr lang="fr-FR" sz="1400" dirty="0" err="1"/>
              <a:t>Enquist</a:t>
            </a:r>
            <a:r>
              <a:rPr lang="fr-FR" sz="1400" dirty="0"/>
              <a:t> (2007)</a:t>
            </a:r>
          </a:p>
          <a:p>
            <a:endParaRPr lang="fr-FR" sz="1400" dirty="0"/>
          </a:p>
          <a:p>
            <a:r>
              <a:rPr lang="fr-FR" sz="1400" dirty="0"/>
              <a:t>1- la biomasse dépend de facteurs interne (APT) et externe (OPT = conditions de croissance déterminent l’allocation aux organes)  mais l’importance relative  des deux processus dépend des essences</a:t>
            </a:r>
          </a:p>
          <a:p>
            <a:endParaRPr lang="fr-FR" sz="1400" dirty="0"/>
          </a:p>
          <a:p>
            <a:r>
              <a:rPr lang="fr-FR" sz="1400" b="1" dirty="0"/>
              <a:t>2- </a:t>
            </a:r>
            <a:r>
              <a:rPr lang="fr-FR" sz="1400" dirty="0"/>
              <a:t>Le schéma est probablement similaire entre deux essences de même plan ligneux (agencement des </a:t>
            </a:r>
            <a:r>
              <a:rPr lang="fr-FR" sz="1400" dirty="0" smtClean="0"/>
              <a:t>cellules </a:t>
            </a:r>
            <a:r>
              <a:rPr lang="fr-FR" sz="1400" dirty="0"/>
              <a:t>de bois dans l’arbre) et de même modèle architectural (</a:t>
            </a:r>
            <a:r>
              <a:rPr lang="fr-FR" sz="1400" dirty="0" err="1"/>
              <a:t>developpement</a:t>
            </a:r>
            <a:r>
              <a:rPr lang="fr-FR" sz="1400" dirty="0"/>
              <a:t> de la </a:t>
            </a:r>
            <a:r>
              <a:rPr lang="fr-FR" sz="1400" dirty="0" err="1"/>
              <a:t>branchaison</a:t>
            </a:r>
            <a:r>
              <a:rPr lang="fr-FR" sz="1400" dirty="0"/>
              <a:t>)</a:t>
            </a:r>
            <a:endParaRPr lang="fr-FR" sz="1400" b="1" dirty="0"/>
          </a:p>
        </p:txBody>
      </p:sp>
      <p:grpSp>
        <p:nvGrpSpPr>
          <p:cNvPr id="111" name="Group 113"/>
          <p:cNvGrpSpPr>
            <a:grpSpLocks/>
          </p:cNvGrpSpPr>
          <p:nvPr/>
        </p:nvGrpSpPr>
        <p:grpSpPr bwMode="auto">
          <a:xfrm>
            <a:off x="1058927" y="922143"/>
            <a:ext cx="7921625" cy="2809874"/>
            <a:chOff x="113" y="255"/>
            <a:chExt cx="5579" cy="1878"/>
          </a:xfrm>
        </p:grpSpPr>
        <p:sp>
          <p:nvSpPr>
            <p:cNvPr id="112" name="Text Box 42"/>
            <p:cNvSpPr txBox="1">
              <a:spLocks noChangeArrowheads="1"/>
            </p:cNvSpPr>
            <p:nvPr/>
          </p:nvSpPr>
          <p:spPr bwMode="auto">
            <a:xfrm>
              <a:off x="3515" y="618"/>
              <a:ext cx="2177" cy="154"/>
            </a:xfrm>
            <a:prstGeom prst="rect">
              <a:avLst/>
            </a:prstGeom>
            <a:noFill/>
            <a:ln w="9525">
              <a:noFill/>
              <a:miter lim="800000"/>
              <a:headEnd/>
              <a:tailEnd/>
            </a:ln>
          </p:spPr>
          <p:txBody>
            <a:bodyPr>
              <a:spAutoFit/>
            </a:bodyPr>
            <a:lstStyle/>
            <a:p>
              <a:pPr algn="ctr">
                <a:spcBef>
                  <a:spcPct val="50000"/>
                </a:spcBef>
              </a:pPr>
              <a:r>
                <a:rPr lang="fr-FR" sz="1000" b="1"/>
                <a:t>Stem wood</a:t>
              </a:r>
            </a:p>
          </p:txBody>
        </p:sp>
        <p:sp>
          <p:nvSpPr>
            <p:cNvPr id="113" name="Line 94"/>
            <p:cNvSpPr>
              <a:spLocks noChangeShapeType="1"/>
            </p:cNvSpPr>
            <p:nvPr/>
          </p:nvSpPr>
          <p:spPr bwMode="auto">
            <a:xfrm>
              <a:off x="1253" y="1071"/>
              <a:ext cx="0" cy="590"/>
            </a:xfrm>
            <a:prstGeom prst="line">
              <a:avLst/>
            </a:prstGeom>
            <a:noFill/>
            <a:ln w="19050" cap="rnd">
              <a:solidFill>
                <a:schemeClr val="tx1"/>
              </a:solidFill>
              <a:prstDash val="sysDot"/>
              <a:round/>
              <a:headEnd/>
              <a:tailEnd/>
            </a:ln>
          </p:spPr>
          <p:txBody>
            <a:bodyPr/>
            <a:lstStyle/>
            <a:p>
              <a:endParaRPr lang="fr-FR"/>
            </a:p>
          </p:txBody>
        </p:sp>
        <p:sp>
          <p:nvSpPr>
            <p:cNvPr id="114" name="Line 11"/>
            <p:cNvSpPr>
              <a:spLocks noChangeShapeType="1"/>
            </p:cNvSpPr>
            <p:nvPr/>
          </p:nvSpPr>
          <p:spPr bwMode="auto">
            <a:xfrm flipV="1">
              <a:off x="1281" y="1383"/>
              <a:ext cx="907" cy="192"/>
            </a:xfrm>
            <a:prstGeom prst="line">
              <a:avLst/>
            </a:prstGeom>
            <a:noFill/>
            <a:ln w="9525">
              <a:solidFill>
                <a:schemeClr val="tx1"/>
              </a:solidFill>
              <a:round/>
              <a:headEnd/>
              <a:tailEnd/>
            </a:ln>
          </p:spPr>
          <p:txBody>
            <a:bodyPr/>
            <a:lstStyle/>
            <a:p>
              <a:endParaRPr lang="fr-FR"/>
            </a:p>
          </p:txBody>
        </p:sp>
        <p:sp>
          <p:nvSpPr>
            <p:cNvPr id="115" name="Freeform 24"/>
            <p:cNvSpPr>
              <a:spLocks/>
            </p:cNvSpPr>
            <p:nvPr/>
          </p:nvSpPr>
          <p:spPr bwMode="auto">
            <a:xfrm>
              <a:off x="348" y="1288"/>
              <a:ext cx="1716" cy="360"/>
            </a:xfrm>
            <a:custGeom>
              <a:avLst/>
              <a:gdLst>
                <a:gd name="T0" fmla="*/ 0 w 1716"/>
                <a:gd name="T1" fmla="*/ 360 h 360"/>
                <a:gd name="T2" fmla="*/ 74 w 1716"/>
                <a:gd name="T3" fmla="*/ 126 h 360"/>
                <a:gd name="T4" fmla="*/ 325 w 1716"/>
                <a:gd name="T5" fmla="*/ 7 h 360"/>
                <a:gd name="T6" fmla="*/ 753 w 1716"/>
                <a:gd name="T7" fmla="*/ 81 h 360"/>
                <a:gd name="T8" fmla="*/ 1398 w 1716"/>
                <a:gd name="T9" fmla="*/ 185 h 360"/>
                <a:gd name="T10" fmla="*/ 1716 w 1716"/>
                <a:gd name="T11" fmla="*/ 237 h 360"/>
                <a:gd name="T12" fmla="*/ 0 60000 65536"/>
                <a:gd name="T13" fmla="*/ 0 60000 65536"/>
                <a:gd name="T14" fmla="*/ 0 60000 65536"/>
                <a:gd name="T15" fmla="*/ 0 60000 65536"/>
                <a:gd name="T16" fmla="*/ 0 60000 65536"/>
                <a:gd name="T17" fmla="*/ 0 60000 65536"/>
                <a:gd name="T18" fmla="*/ 0 w 1716"/>
                <a:gd name="T19" fmla="*/ 0 h 360"/>
                <a:gd name="T20" fmla="*/ 1716 w 1716"/>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1716" h="360">
                  <a:moveTo>
                    <a:pt x="0" y="360"/>
                  </a:moveTo>
                  <a:cubicBezTo>
                    <a:pt x="12" y="320"/>
                    <a:pt x="20" y="185"/>
                    <a:pt x="74" y="126"/>
                  </a:cubicBezTo>
                  <a:cubicBezTo>
                    <a:pt x="128" y="67"/>
                    <a:pt x="212" y="14"/>
                    <a:pt x="325" y="7"/>
                  </a:cubicBezTo>
                  <a:cubicBezTo>
                    <a:pt x="438" y="0"/>
                    <a:pt x="574" y="51"/>
                    <a:pt x="753" y="81"/>
                  </a:cubicBezTo>
                  <a:cubicBezTo>
                    <a:pt x="932" y="111"/>
                    <a:pt x="1238" y="159"/>
                    <a:pt x="1398" y="185"/>
                  </a:cubicBezTo>
                  <a:cubicBezTo>
                    <a:pt x="1558" y="211"/>
                    <a:pt x="1678" y="230"/>
                    <a:pt x="1716" y="237"/>
                  </a:cubicBezTo>
                </a:path>
              </a:pathLst>
            </a:custGeom>
            <a:noFill/>
            <a:ln w="19050" cap="flat">
              <a:solidFill>
                <a:schemeClr val="tx1"/>
              </a:solidFill>
              <a:prstDash val="dash"/>
              <a:round/>
              <a:headEnd/>
              <a:tailEnd/>
            </a:ln>
          </p:spPr>
          <p:txBody>
            <a:bodyPr/>
            <a:lstStyle/>
            <a:p>
              <a:endParaRPr lang="fr-FR"/>
            </a:p>
          </p:txBody>
        </p:sp>
        <p:sp>
          <p:nvSpPr>
            <p:cNvPr id="116" name="Line 6"/>
            <p:cNvSpPr>
              <a:spLocks noChangeShapeType="1"/>
            </p:cNvSpPr>
            <p:nvPr/>
          </p:nvSpPr>
          <p:spPr bwMode="auto">
            <a:xfrm flipV="1">
              <a:off x="476" y="1163"/>
              <a:ext cx="136" cy="362"/>
            </a:xfrm>
            <a:prstGeom prst="line">
              <a:avLst/>
            </a:prstGeom>
            <a:noFill/>
            <a:ln w="9525">
              <a:solidFill>
                <a:schemeClr val="tx1"/>
              </a:solidFill>
              <a:round/>
              <a:headEnd/>
              <a:tailEnd/>
            </a:ln>
          </p:spPr>
          <p:txBody>
            <a:bodyPr/>
            <a:lstStyle/>
            <a:p>
              <a:endParaRPr lang="fr-FR"/>
            </a:p>
          </p:txBody>
        </p:sp>
        <p:sp>
          <p:nvSpPr>
            <p:cNvPr id="117" name="Line 7"/>
            <p:cNvSpPr>
              <a:spLocks noChangeShapeType="1"/>
            </p:cNvSpPr>
            <p:nvPr/>
          </p:nvSpPr>
          <p:spPr bwMode="auto">
            <a:xfrm flipV="1">
              <a:off x="657" y="1071"/>
              <a:ext cx="272" cy="409"/>
            </a:xfrm>
            <a:prstGeom prst="line">
              <a:avLst/>
            </a:prstGeom>
            <a:noFill/>
            <a:ln w="9525">
              <a:solidFill>
                <a:schemeClr val="tx1"/>
              </a:solidFill>
              <a:round/>
              <a:headEnd/>
              <a:tailEnd/>
            </a:ln>
          </p:spPr>
          <p:txBody>
            <a:bodyPr/>
            <a:lstStyle/>
            <a:p>
              <a:endParaRPr lang="fr-FR"/>
            </a:p>
          </p:txBody>
        </p:sp>
        <p:sp>
          <p:nvSpPr>
            <p:cNvPr id="118" name="Line 8"/>
            <p:cNvSpPr>
              <a:spLocks noChangeShapeType="1"/>
            </p:cNvSpPr>
            <p:nvPr/>
          </p:nvSpPr>
          <p:spPr bwMode="auto">
            <a:xfrm flipV="1">
              <a:off x="884" y="1117"/>
              <a:ext cx="453" cy="363"/>
            </a:xfrm>
            <a:prstGeom prst="line">
              <a:avLst/>
            </a:prstGeom>
            <a:noFill/>
            <a:ln w="9525">
              <a:solidFill>
                <a:schemeClr val="tx1"/>
              </a:solidFill>
              <a:round/>
              <a:headEnd/>
              <a:tailEnd/>
            </a:ln>
          </p:spPr>
          <p:txBody>
            <a:bodyPr/>
            <a:lstStyle/>
            <a:p>
              <a:endParaRPr lang="fr-FR"/>
            </a:p>
          </p:txBody>
        </p:sp>
        <p:sp>
          <p:nvSpPr>
            <p:cNvPr id="119" name="Line 9"/>
            <p:cNvSpPr>
              <a:spLocks noChangeShapeType="1"/>
            </p:cNvSpPr>
            <p:nvPr/>
          </p:nvSpPr>
          <p:spPr bwMode="auto">
            <a:xfrm flipV="1">
              <a:off x="1083" y="1168"/>
              <a:ext cx="742" cy="338"/>
            </a:xfrm>
            <a:prstGeom prst="line">
              <a:avLst/>
            </a:prstGeom>
            <a:noFill/>
            <a:ln w="9525">
              <a:solidFill>
                <a:schemeClr val="tx1"/>
              </a:solidFill>
              <a:round/>
              <a:headEnd/>
              <a:tailEnd/>
            </a:ln>
          </p:spPr>
          <p:txBody>
            <a:bodyPr/>
            <a:lstStyle/>
            <a:p>
              <a:endParaRPr lang="fr-FR"/>
            </a:p>
          </p:txBody>
        </p:sp>
        <p:sp>
          <p:nvSpPr>
            <p:cNvPr id="120" name="Line 10"/>
            <p:cNvSpPr>
              <a:spLocks noChangeShapeType="1"/>
            </p:cNvSpPr>
            <p:nvPr/>
          </p:nvSpPr>
          <p:spPr bwMode="auto">
            <a:xfrm flipV="1">
              <a:off x="1156" y="1338"/>
              <a:ext cx="862" cy="196"/>
            </a:xfrm>
            <a:prstGeom prst="line">
              <a:avLst/>
            </a:prstGeom>
            <a:noFill/>
            <a:ln w="9525">
              <a:solidFill>
                <a:schemeClr val="tx1"/>
              </a:solidFill>
              <a:round/>
              <a:headEnd/>
              <a:tailEnd/>
            </a:ln>
          </p:spPr>
          <p:txBody>
            <a:bodyPr/>
            <a:lstStyle/>
            <a:p>
              <a:endParaRPr lang="fr-FR"/>
            </a:p>
          </p:txBody>
        </p:sp>
        <p:sp>
          <p:nvSpPr>
            <p:cNvPr id="121" name="Line 12"/>
            <p:cNvSpPr>
              <a:spLocks noChangeShapeType="1"/>
            </p:cNvSpPr>
            <p:nvPr/>
          </p:nvSpPr>
          <p:spPr bwMode="auto">
            <a:xfrm flipV="1">
              <a:off x="1474" y="1480"/>
              <a:ext cx="932" cy="101"/>
            </a:xfrm>
            <a:prstGeom prst="line">
              <a:avLst/>
            </a:prstGeom>
            <a:noFill/>
            <a:ln w="9525">
              <a:solidFill>
                <a:schemeClr val="tx1"/>
              </a:solidFill>
              <a:round/>
              <a:headEnd/>
              <a:tailEnd/>
            </a:ln>
          </p:spPr>
          <p:txBody>
            <a:bodyPr/>
            <a:lstStyle/>
            <a:p>
              <a:endParaRPr lang="fr-FR"/>
            </a:p>
          </p:txBody>
        </p:sp>
        <p:sp>
          <p:nvSpPr>
            <p:cNvPr id="122" name="Oval 13"/>
            <p:cNvSpPr>
              <a:spLocks noChangeArrowheads="1"/>
            </p:cNvSpPr>
            <p:nvPr/>
          </p:nvSpPr>
          <p:spPr bwMode="auto">
            <a:xfrm>
              <a:off x="538" y="1291"/>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23" name="Oval 14"/>
            <p:cNvSpPr>
              <a:spLocks noChangeArrowheads="1"/>
            </p:cNvSpPr>
            <p:nvPr/>
          </p:nvSpPr>
          <p:spPr bwMode="auto">
            <a:xfrm>
              <a:off x="747" y="1277"/>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24" name="Oval 15"/>
            <p:cNvSpPr>
              <a:spLocks noChangeArrowheads="1"/>
            </p:cNvSpPr>
            <p:nvPr/>
          </p:nvSpPr>
          <p:spPr bwMode="auto">
            <a:xfrm>
              <a:off x="1015" y="1327"/>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25" name="Oval 16"/>
            <p:cNvSpPr>
              <a:spLocks noChangeArrowheads="1"/>
            </p:cNvSpPr>
            <p:nvPr/>
          </p:nvSpPr>
          <p:spPr bwMode="auto">
            <a:xfrm>
              <a:off x="1293" y="1386"/>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26" name="Oval 17"/>
            <p:cNvSpPr>
              <a:spLocks noChangeArrowheads="1"/>
            </p:cNvSpPr>
            <p:nvPr/>
          </p:nvSpPr>
          <p:spPr bwMode="auto">
            <a:xfrm flipV="1">
              <a:off x="1542" y="1414"/>
              <a:ext cx="50" cy="44"/>
            </a:xfrm>
            <a:prstGeom prst="ellipse">
              <a:avLst/>
            </a:prstGeom>
            <a:solidFill>
              <a:schemeClr val="tx1"/>
            </a:solidFill>
            <a:ln w="9525">
              <a:solidFill>
                <a:schemeClr val="tx1"/>
              </a:solidFill>
              <a:round/>
              <a:headEnd/>
              <a:tailEnd/>
            </a:ln>
          </p:spPr>
          <p:txBody>
            <a:bodyPr wrap="none" anchor="ctr"/>
            <a:lstStyle/>
            <a:p>
              <a:endParaRPr lang="fr-FR"/>
            </a:p>
          </p:txBody>
        </p:sp>
        <p:sp>
          <p:nvSpPr>
            <p:cNvPr id="127" name="Oval 18"/>
            <p:cNvSpPr>
              <a:spLocks noChangeArrowheads="1"/>
            </p:cNvSpPr>
            <p:nvPr/>
          </p:nvSpPr>
          <p:spPr bwMode="auto">
            <a:xfrm>
              <a:off x="1733" y="1448"/>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28" name="Oval 19"/>
            <p:cNvSpPr>
              <a:spLocks noChangeArrowheads="1"/>
            </p:cNvSpPr>
            <p:nvPr/>
          </p:nvSpPr>
          <p:spPr bwMode="auto">
            <a:xfrm>
              <a:off x="2004" y="1501"/>
              <a:ext cx="45" cy="45"/>
            </a:xfrm>
            <a:prstGeom prst="ellipse">
              <a:avLst/>
            </a:prstGeom>
            <a:solidFill>
              <a:schemeClr val="tx1"/>
            </a:solidFill>
            <a:ln w="9525">
              <a:solidFill>
                <a:schemeClr val="tx1"/>
              </a:solidFill>
              <a:round/>
              <a:headEnd/>
              <a:tailEnd/>
            </a:ln>
          </p:spPr>
          <p:txBody>
            <a:bodyPr wrap="none" anchor="ctr"/>
            <a:lstStyle/>
            <a:p>
              <a:endParaRPr lang="fr-FR"/>
            </a:p>
          </p:txBody>
        </p:sp>
        <p:grpSp>
          <p:nvGrpSpPr>
            <p:cNvPr id="129" name="Group 25"/>
            <p:cNvGrpSpPr>
              <a:grpSpLocks/>
            </p:cNvGrpSpPr>
            <p:nvPr/>
          </p:nvGrpSpPr>
          <p:grpSpPr bwMode="auto">
            <a:xfrm>
              <a:off x="113" y="572"/>
              <a:ext cx="2359" cy="1561"/>
              <a:chOff x="113" y="572"/>
              <a:chExt cx="2359" cy="1561"/>
            </a:xfrm>
          </p:grpSpPr>
          <p:sp>
            <p:nvSpPr>
              <p:cNvPr id="179" name="Line 4"/>
              <p:cNvSpPr>
                <a:spLocks noChangeShapeType="1"/>
              </p:cNvSpPr>
              <p:nvPr/>
            </p:nvSpPr>
            <p:spPr bwMode="auto">
              <a:xfrm>
                <a:off x="340" y="572"/>
                <a:ext cx="0" cy="1361"/>
              </a:xfrm>
              <a:prstGeom prst="line">
                <a:avLst/>
              </a:prstGeom>
              <a:noFill/>
              <a:ln w="9525">
                <a:solidFill>
                  <a:schemeClr val="tx1"/>
                </a:solidFill>
                <a:round/>
                <a:headEnd type="stealth" w="lg" len="lg"/>
                <a:tailEnd type="none" w="lg" len="lg"/>
              </a:ln>
            </p:spPr>
            <p:txBody>
              <a:bodyPr/>
              <a:lstStyle/>
              <a:p>
                <a:endParaRPr lang="fr-FR"/>
              </a:p>
            </p:txBody>
          </p:sp>
          <p:sp>
            <p:nvSpPr>
              <p:cNvPr id="180" name="Line 5"/>
              <p:cNvSpPr>
                <a:spLocks noChangeShapeType="1"/>
              </p:cNvSpPr>
              <p:nvPr/>
            </p:nvSpPr>
            <p:spPr bwMode="auto">
              <a:xfrm>
                <a:off x="340" y="1933"/>
                <a:ext cx="2132" cy="0"/>
              </a:xfrm>
              <a:prstGeom prst="line">
                <a:avLst/>
              </a:prstGeom>
              <a:noFill/>
              <a:ln w="9525">
                <a:solidFill>
                  <a:schemeClr val="tx1"/>
                </a:solidFill>
                <a:round/>
                <a:headEnd/>
                <a:tailEnd type="stealth" w="lg" len="lg"/>
              </a:ln>
            </p:spPr>
            <p:txBody>
              <a:bodyPr/>
              <a:lstStyle/>
              <a:p>
                <a:endParaRPr lang="fr-FR"/>
              </a:p>
            </p:txBody>
          </p:sp>
          <p:sp>
            <p:nvSpPr>
              <p:cNvPr id="181" name="Text Box 20"/>
              <p:cNvSpPr txBox="1">
                <a:spLocks noChangeArrowheads="1"/>
              </p:cNvSpPr>
              <p:nvPr/>
            </p:nvSpPr>
            <p:spPr bwMode="auto">
              <a:xfrm>
                <a:off x="340" y="1979"/>
                <a:ext cx="2132" cy="154"/>
              </a:xfrm>
              <a:prstGeom prst="rect">
                <a:avLst/>
              </a:prstGeom>
              <a:noFill/>
              <a:ln w="9525">
                <a:noFill/>
                <a:miter lim="800000"/>
                <a:headEnd/>
                <a:tailEnd/>
              </a:ln>
            </p:spPr>
            <p:txBody>
              <a:bodyPr>
                <a:spAutoFit/>
              </a:bodyPr>
              <a:lstStyle/>
              <a:p>
                <a:pPr algn="ctr">
                  <a:spcBef>
                    <a:spcPct val="50000"/>
                  </a:spcBef>
                </a:pPr>
                <a:r>
                  <a:rPr lang="fr-FR" sz="1000" b="1"/>
                  <a:t>d²h (m3/tree)</a:t>
                </a:r>
              </a:p>
            </p:txBody>
          </p:sp>
          <p:sp>
            <p:nvSpPr>
              <p:cNvPr id="182" name="Text Box 21"/>
              <p:cNvSpPr txBox="1">
                <a:spLocks noChangeArrowheads="1"/>
              </p:cNvSpPr>
              <p:nvPr/>
            </p:nvSpPr>
            <p:spPr bwMode="auto">
              <a:xfrm rot="-5400000">
                <a:off x="-491" y="1176"/>
                <a:ext cx="1361" cy="154"/>
              </a:xfrm>
              <a:prstGeom prst="rect">
                <a:avLst/>
              </a:prstGeom>
              <a:noFill/>
              <a:ln w="9525">
                <a:noFill/>
                <a:miter lim="800000"/>
                <a:headEnd/>
                <a:tailEnd/>
              </a:ln>
            </p:spPr>
            <p:txBody>
              <a:bodyPr>
                <a:spAutoFit/>
              </a:bodyPr>
              <a:lstStyle/>
              <a:p>
                <a:pPr algn="ctr">
                  <a:spcBef>
                    <a:spcPct val="50000"/>
                  </a:spcBef>
                </a:pPr>
                <a:r>
                  <a:rPr lang="fr-FR" sz="1000" b="1"/>
                  <a:t>Biomass (kg/tree)</a:t>
                </a:r>
              </a:p>
            </p:txBody>
          </p:sp>
        </p:grpSp>
        <p:sp>
          <p:nvSpPr>
            <p:cNvPr id="130" name="Text Box 41"/>
            <p:cNvSpPr txBox="1">
              <a:spLocks noChangeArrowheads="1"/>
            </p:cNvSpPr>
            <p:nvPr/>
          </p:nvSpPr>
          <p:spPr bwMode="auto">
            <a:xfrm>
              <a:off x="340" y="618"/>
              <a:ext cx="2177" cy="154"/>
            </a:xfrm>
            <a:prstGeom prst="rect">
              <a:avLst/>
            </a:prstGeom>
            <a:noFill/>
            <a:ln w="9525">
              <a:noFill/>
              <a:miter lim="800000"/>
              <a:headEnd/>
              <a:tailEnd/>
            </a:ln>
          </p:spPr>
          <p:txBody>
            <a:bodyPr>
              <a:spAutoFit/>
            </a:bodyPr>
            <a:lstStyle/>
            <a:p>
              <a:pPr algn="ctr">
                <a:spcBef>
                  <a:spcPct val="50000"/>
                </a:spcBef>
              </a:pPr>
              <a:r>
                <a:rPr lang="fr-FR" sz="1000" b="1"/>
                <a:t>Crown (leaves or branches)</a:t>
              </a:r>
            </a:p>
          </p:txBody>
        </p:sp>
        <p:sp>
          <p:nvSpPr>
            <p:cNvPr id="131" name="Line 44"/>
            <p:cNvSpPr>
              <a:spLocks noChangeShapeType="1"/>
            </p:cNvSpPr>
            <p:nvPr/>
          </p:nvSpPr>
          <p:spPr bwMode="auto">
            <a:xfrm flipV="1">
              <a:off x="567" y="1888"/>
              <a:ext cx="0" cy="45"/>
            </a:xfrm>
            <a:prstGeom prst="line">
              <a:avLst/>
            </a:prstGeom>
            <a:noFill/>
            <a:ln w="9525">
              <a:solidFill>
                <a:schemeClr val="tx1"/>
              </a:solidFill>
              <a:round/>
              <a:headEnd/>
              <a:tailEnd/>
            </a:ln>
          </p:spPr>
          <p:txBody>
            <a:bodyPr/>
            <a:lstStyle/>
            <a:p>
              <a:endParaRPr lang="fr-FR"/>
            </a:p>
          </p:txBody>
        </p:sp>
        <p:sp>
          <p:nvSpPr>
            <p:cNvPr id="132" name="Line 45"/>
            <p:cNvSpPr>
              <a:spLocks noChangeShapeType="1"/>
            </p:cNvSpPr>
            <p:nvPr/>
          </p:nvSpPr>
          <p:spPr bwMode="auto">
            <a:xfrm flipH="1" flipV="1">
              <a:off x="787" y="1888"/>
              <a:ext cx="6" cy="45"/>
            </a:xfrm>
            <a:prstGeom prst="line">
              <a:avLst/>
            </a:prstGeom>
            <a:noFill/>
            <a:ln w="9525">
              <a:solidFill>
                <a:schemeClr val="tx1"/>
              </a:solidFill>
              <a:round/>
              <a:headEnd/>
              <a:tailEnd/>
            </a:ln>
          </p:spPr>
          <p:txBody>
            <a:bodyPr/>
            <a:lstStyle/>
            <a:p>
              <a:endParaRPr lang="fr-FR"/>
            </a:p>
          </p:txBody>
        </p:sp>
        <p:sp>
          <p:nvSpPr>
            <p:cNvPr id="133" name="Line 46"/>
            <p:cNvSpPr>
              <a:spLocks noChangeShapeType="1"/>
            </p:cNvSpPr>
            <p:nvPr/>
          </p:nvSpPr>
          <p:spPr bwMode="auto">
            <a:xfrm flipV="1">
              <a:off x="1020" y="1888"/>
              <a:ext cx="0" cy="45"/>
            </a:xfrm>
            <a:prstGeom prst="line">
              <a:avLst/>
            </a:prstGeom>
            <a:noFill/>
            <a:ln w="9525">
              <a:solidFill>
                <a:schemeClr val="tx1"/>
              </a:solidFill>
              <a:round/>
              <a:headEnd/>
              <a:tailEnd/>
            </a:ln>
          </p:spPr>
          <p:txBody>
            <a:bodyPr/>
            <a:lstStyle/>
            <a:p>
              <a:endParaRPr lang="fr-FR"/>
            </a:p>
          </p:txBody>
        </p:sp>
        <p:sp>
          <p:nvSpPr>
            <p:cNvPr id="134" name="Line 47"/>
            <p:cNvSpPr>
              <a:spLocks noChangeShapeType="1"/>
            </p:cNvSpPr>
            <p:nvPr/>
          </p:nvSpPr>
          <p:spPr bwMode="auto">
            <a:xfrm flipV="1">
              <a:off x="1247" y="1888"/>
              <a:ext cx="0" cy="45"/>
            </a:xfrm>
            <a:prstGeom prst="line">
              <a:avLst/>
            </a:prstGeom>
            <a:noFill/>
            <a:ln w="9525">
              <a:solidFill>
                <a:schemeClr val="tx1"/>
              </a:solidFill>
              <a:round/>
              <a:headEnd/>
              <a:tailEnd/>
            </a:ln>
          </p:spPr>
          <p:txBody>
            <a:bodyPr/>
            <a:lstStyle/>
            <a:p>
              <a:endParaRPr lang="fr-FR"/>
            </a:p>
          </p:txBody>
        </p:sp>
        <p:sp>
          <p:nvSpPr>
            <p:cNvPr id="135" name="Line 48"/>
            <p:cNvSpPr>
              <a:spLocks noChangeShapeType="1"/>
            </p:cNvSpPr>
            <p:nvPr/>
          </p:nvSpPr>
          <p:spPr bwMode="auto">
            <a:xfrm flipV="1">
              <a:off x="1474" y="1888"/>
              <a:ext cx="0" cy="45"/>
            </a:xfrm>
            <a:prstGeom prst="line">
              <a:avLst/>
            </a:prstGeom>
            <a:noFill/>
            <a:ln w="9525">
              <a:solidFill>
                <a:schemeClr val="tx1"/>
              </a:solidFill>
              <a:round/>
              <a:headEnd/>
              <a:tailEnd/>
            </a:ln>
          </p:spPr>
          <p:txBody>
            <a:bodyPr/>
            <a:lstStyle/>
            <a:p>
              <a:endParaRPr lang="fr-FR"/>
            </a:p>
          </p:txBody>
        </p:sp>
        <p:sp>
          <p:nvSpPr>
            <p:cNvPr id="136" name="Line 49"/>
            <p:cNvSpPr>
              <a:spLocks noChangeShapeType="1"/>
            </p:cNvSpPr>
            <p:nvPr/>
          </p:nvSpPr>
          <p:spPr bwMode="auto">
            <a:xfrm flipV="1">
              <a:off x="1701" y="1888"/>
              <a:ext cx="0" cy="45"/>
            </a:xfrm>
            <a:prstGeom prst="line">
              <a:avLst/>
            </a:prstGeom>
            <a:noFill/>
            <a:ln w="9525">
              <a:solidFill>
                <a:schemeClr val="tx1"/>
              </a:solidFill>
              <a:round/>
              <a:headEnd/>
              <a:tailEnd/>
            </a:ln>
          </p:spPr>
          <p:txBody>
            <a:bodyPr/>
            <a:lstStyle/>
            <a:p>
              <a:endParaRPr lang="fr-FR"/>
            </a:p>
          </p:txBody>
        </p:sp>
        <p:sp>
          <p:nvSpPr>
            <p:cNvPr id="137" name="Line 59"/>
            <p:cNvSpPr>
              <a:spLocks noChangeShapeType="1"/>
            </p:cNvSpPr>
            <p:nvPr/>
          </p:nvSpPr>
          <p:spPr bwMode="auto">
            <a:xfrm flipH="1">
              <a:off x="1927" y="1888"/>
              <a:ext cx="0" cy="45"/>
            </a:xfrm>
            <a:prstGeom prst="line">
              <a:avLst/>
            </a:prstGeom>
            <a:noFill/>
            <a:ln w="9525">
              <a:solidFill>
                <a:schemeClr val="tx1"/>
              </a:solidFill>
              <a:round/>
              <a:headEnd/>
              <a:tailEnd/>
            </a:ln>
          </p:spPr>
          <p:txBody>
            <a:bodyPr/>
            <a:lstStyle/>
            <a:p>
              <a:endParaRPr lang="fr-FR"/>
            </a:p>
          </p:txBody>
        </p:sp>
        <p:sp>
          <p:nvSpPr>
            <p:cNvPr id="138" name="Freeform 80"/>
            <p:cNvSpPr>
              <a:spLocks/>
            </p:cNvSpPr>
            <p:nvPr/>
          </p:nvSpPr>
          <p:spPr bwMode="auto">
            <a:xfrm>
              <a:off x="1449" y="992"/>
              <a:ext cx="541" cy="160"/>
            </a:xfrm>
            <a:custGeom>
              <a:avLst/>
              <a:gdLst>
                <a:gd name="T0" fmla="*/ 0 w 541"/>
                <a:gd name="T1" fmla="*/ 0 h 160"/>
                <a:gd name="T2" fmla="*/ 297 w 541"/>
                <a:gd name="T3" fmla="*/ 49 h 160"/>
                <a:gd name="T4" fmla="*/ 541 w 541"/>
                <a:gd name="T5" fmla="*/ 160 h 160"/>
                <a:gd name="T6" fmla="*/ 0 60000 65536"/>
                <a:gd name="T7" fmla="*/ 0 60000 65536"/>
                <a:gd name="T8" fmla="*/ 0 60000 65536"/>
                <a:gd name="T9" fmla="*/ 0 w 541"/>
                <a:gd name="T10" fmla="*/ 0 h 160"/>
                <a:gd name="T11" fmla="*/ 541 w 541"/>
                <a:gd name="T12" fmla="*/ 160 h 160"/>
              </a:gdLst>
              <a:ahLst/>
              <a:cxnLst>
                <a:cxn ang="T6">
                  <a:pos x="T0" y="T1"/>
                </a:cxn>
                <a:cxn ang="T7">
                  <a:pos x="T2" y="T3"/>
                </a:cxn>
                <a:cxn ang="T8">
                  <a:pos x="T4" y="T5"/>
                </a:cxn>
              </a:cxnLst>
              <a:rect l="T9" t="T10" r="T11" b="T12"/>
              <a:pathLst>
                <a:path w="541" h="160">
                  <a:moveTo>
                    <a:pt x="0" y="0"/>
                  </a:moveTo>
                  <a:cubicBezTo>
                    <a:pt x="49" y="7"/>
                    <a:pt x="207" y="22"/>
                    <a:pt x="297" y="49"/>
                  </a:cubicBezTo>
                  <a:cubicBezTo>
                    <a:pt x="387" y="76"/>
                    <a:pt x="490" y="137"/>
                    <a:pt x="541" y="160"/>
                  </a:cubicBezTo>
                </a:path>
              </a:pathLst>
            </a:custGeom>
            <a:noFill/>
            <a:ln w="9525">
              <a:solidFill>
                <a:schemeClr val="tx1"/>
              </a:solidFill>
              <a:round/>
              <a:headEnd/>
              <a:tailEnd type="arrow" w="lg" len="lg"/>
            </a:ln>
          </p:spPr>
          <p:txBody>
            <a:bodyPr/>
            <a:lstStyle/>
            <a:p>
              <a:endParaRPr lang="fr-FR"/>
            </a:p>
          </p:txBody>
        </p:sp>
        <p:sp>
          <p:nvSpPr>
            <p:cNvPr id="139" name="Text Box 81"/>
            <p:cNvSpPr txBox="1">
              <a:spLocks noChangeArrowheads="1"/>
            </p:cNvSpPr>
            <p:nvPr/>
          </p:nvSpPr>
          <p:spPr bwMode="auto">
            <a:xfrm>
              <a:off x="1655" y="890"/>
              <a:ext cx="408" cy="154"/>
            </a:xfrm>
            <a:prstGeom prst="rect">
              <a:avLst/>
            </a:prstGeom>
            <a:noFill/>
            <a:ln w="9525">
              <a:noFill/>
              <a:miter lim="800000"/>
              <a:headEnd/>
              <a:tailEnd/>
            </a:ln>
          </p:spPr>
          <p:txBody>
            <a:bodyPr>
              <a:spAutoFit/>
            </a:bodyPr>
            <a:lstStyle/>
            <a:p>
              <a:pPr>
                <a:spcBef>
                  <a:spcPct val="50000"/>
                </a:spcBef>
              </a:pPr>
              <a:r>
                <a:rPr lang="fr-FR" sz="1000"/>
                <a:t>Age</a:t>
              </a:r>
            </a:p>
          </p:txBody>
        </p:sp>
        <p:sp>
          <p:nvSpPr>
            <p:cNvPr id="140" name="Oval 92"/>
            <p:cNvSpPr>
              <a:spLocks noChangeArrowheads="1"/>
            </p:cNvSpPr>
            <p:nvPr/>
          </p:nvSpPr>
          <p:spPr bwMode="auto">
            <a:xfrm>
              <a:off x="1236" y="1150"/>
              <a:ext cx="45" cy="45"/>
            </a:xfrm>
            <a:prstGeom prst="ellipse">
              <a:avLst/>
            </a:prstGeom>
            <a:noFill/>
            <a:ln w="9525">
              <a:solidFill>
                <a:schemeClr val="tx1"/>
              </a:solidFill>
              <a:round/>
              <a:headEnd/>
              <a:tailEnd/>
            </a:ln>
          </p:spPr>
          <p:txBody>
            <a:bodyPr wrap="none" anchor="ctr"/>
            <a:lstStyle/>
            <a:p>
              <a:endParaRPr lang="fr-FR"/>
            </a:p>
          </p:txBody>
        </p:sp>
        <p:sp>
          <p:nvSpPr>
            <p:cNvPr id="141" name="Oval 93"/>
            <p:cNvSpPr>
              <a:spLocks noChangeArrowheads="1"/>
            </p:cNvSpPr>
            <p:nvPr/>
          </p:nvSpPr>
          <p:spPr bwMode="auto">
            <a:xfrm flipV="1">
              <a:off x="1228" y="1489"/>
              <a:ext cx="50" cy="44"/>
            </a:xfrm>
            <a:prstGeom prst="ellipse">
              <a:avLst/>
            </a:prstGeom>
            <a:noFill/>
            <a:ln w="9525">
              <a:solidFill>
                <a:schemeClr val="tx1"/>
              </a:solidFill>
              <a:round/>
              <a:headEnd/>
              <a:tailEnd/>
            </a:ln>
          </p:spPr>
          <p:txBody>
            <a:bodyPr wrap="none" anchor="ctr"/>
            <a:lstStyle/>
            <a:p>
              <a:endParaRPr lang="fr-FR"/>
            </a:p>
          </p:txBody>
        </p:sp>
        <p:grpSp>
          <p:nvGrpSpPr>
            <p:cNvPr id="142" name="Group 26"/>
            <p:cNvGrpSpPr>
              <a:grpSpLocks/>
            </p:cNvGrpSpPr>
            <p:nvPr/>
          </p:nvGrpSpPr>
          <p:grpSpPr bwMode="auto">
            <a:xfrm>
              <a:off x="3288" y="572"/>
              <a:ext cx="2359" cy="1561"/>
              <a:chOff x="113" y="572"/>
              <a:chExt cx="2359" cy="1561"/>
            </a:xfrm>
          </p:grpSpPr>
          <p:sp>
            <p:nvSpPr>
              <p:cNvPr id="175" name="Line 27"/>
              <p:cNvSpPr>
                <a:spLocks noChangeShapeType="1"/>
              </p:cNvSpPr>
              <p:nvPr/>
            </p:nvSpPr>
            <p:spPr bwMode="auto">
              <a:xfrm>
                <a:off x="340" y="572"/>
                <a:ext cx="0" cy="1361"/>
              </a:xfrm>
              <a:prstGeom prst="line">
                <a:avLst/>
              </a:prstGeom>
              <a:noFill/>
              <a:ln w="9525">
                <a:solidFill>
                  <a:schemeClr val="tx1"/>
                </a:solidFill>
                <a:round/>
                <a:headEnd type="stealth" w="lg" len="lg"/>
                <a:tailEnd type="none" w="lg" len="lg"/>
              </a:ln>
            </p:spPr>
            <p:txBody>
              <a:bodyPr/>
              <a:lstStyle/>
              <a:p>
                <a:endParaRPr lang="fr-FR"/>
              </a:p>
            </p:txBody>
          </p:sp>
          <p:sp>
            <p:nvSpPr>
              <p:cNvPr id="176" name="Line 28"/>
              <p:cNvSpPr>
                <a:spLocks noChangeShapeType="1"/>
              </p:cNvSpPr>
              <p:nvPr/>
            </p:nvSpPr>
            <p:spPr bwMode="auto">
              <a:xfrm>
                <a:off x="340" y="1933"/>
                <a:ext cx="2132" cy="0"/>
              </a:xfrm>
              <a:prstGeom prst="line">
                <a:avLst/>
              </a:prstGeom>
              <a:noFill/>
              <a:ln w="9525">
                <a:solidFill>
                  <a:schemeClr val="tx1"/>
                </a:solidFill>
                <a:round/>
                <a:headEnd/>
                <a:tailEnd type="stealth" w="lg" len="lg"/>
              </a:ln>
            </p:spPr>
            <p:txBody>
              <a:bodyPr/>
              <a:lstStyle/>
              <a:p>
                <a:endParaRPr lang="fr-FR"/>
              </a:p>
            </p:txBody>
          </p:sp>
          <p:sp>
            <p:nvSpPr>
              <p:cNvPr id="177" name="Text Box 29"/>
              <p:cNvSpPr txBox="1">
                <a:spLocks noChangeArrowheads="1"/>
              </p:cNvSpPr>
              <p:nvPr/>
            </p:nvSpPr>
            <p:spPr bwMode="auto">
              <a:xfrm>
                <a:off x="340" y="1979"/>
                <a:ext cx="2132" cy="154"/>
              </a:xfrm>
              <a:prstGeom prst="rect">
                <a:avLst/>
              </a:prstGeom>
              <a:noFill/>
              <a:ln w="9525">
                <a:noFill/>
                <a:miter lim="800000"/>
                <a:headEnd/>
                <a:tailEnd/>
              </a:ln>
            </p:spPr>
            <p:txBody>
              <a:bodyPr>
                <a:spAutoFit/>
              </a:bodyPr>
              <a:lstStyle/>
              <a:p>
                <a:pPr algn="ctr">
                  <a:spcBef>
                    <a:spcPct val="50000"/>
                  </a:spcBef>
                </a:pPr>
                <a:r>
                  <a:rPr lang="fr-FR" sz="1000" b="1"/>
                  <a:t>d²h (m3/tree)</a:t>
                </a:r>
              </a:p>
            </p:txBody>
          </p:sp>
          <p:sp>
            <p:nvSpPr>
              <p:cNvPr id="178" name="Text Box 30"/>
              <p:cNvSpPr txBox="1">
                <a:spLocks noChangeArrowheads="1"/>
              </p:cNvSpPr>
              <p:nvPr/>
            </p:nvSpPr>
            <p:spPr bwMode="auto">
              <a:xfrm rot="-5400000">
                <a:off x="-491" y="1176"/>
                <a:ext cx="1361" cy="154"/>
              </a:xfrm>
              <a:prstGeom prst="rect">
                <a:avLst/>
              </a:prstGeom>
              <a:noFill/>
              <a:ln w="9525">
                <a:noFill/>
                <a:miter lim="800000"/>
                <a:headEnd/>
                <a:tailEnd/>
              </a:ln>
            </p:spPr>
            <p:txBody>
              <a:bodyPr>
                <a:spAutoFit/>
              </a:bodyPr>
              <a:lstStyle/>
              <a:p>
                <a:pPr algn="ctr">
                  <a:spcBef>
                    <a:spcPct val="50000"/>
                  </a:spcBef>
                </a:pPr>
                <a:r>
                  <a:rPr lang="fr-FR" sz="1000" b="1"/>
                  <a:t>Biomass (kg/tree)</a:t>
                </a:r>
              </a:p>
            </p:txBody>
          </p:sp>
        </p:grpSp>
        <p:sp>
          <p:nvSpPr>
            <p:cNvPr id="143" name="Line 31"/>
            <p:cNvSpPr>
              <a:spLocks noChangeShapeType="1"/>
            </p:cNvSpPr>
            <p:nvPr/>
          </p:nvSpPr>
          <p:spPr bwMode="auto">
            <a:xfrm flipV="1">
              <a:off x="3606" y="1615"/>
              <a:ext cx="363" cy="271"/>
            </a:xfrm>
            <a:prstGeom prst="line">
              <a:avLst/>
            </a:prstGeom>
            <a:noFill/>
            <a:ln w="9525">
              <a:solidFill>
                <a:schemeClr val="tx1"/>
              </a:solidFill>
              <a:round/>
              <a:headEnd/>
              <a:tailEnd/>
            </a:ln>
          </p:spPr>
          <p:txBody>
            <a:bodyPr/>
            <a:lstStyle/>
            <a:p>
              <a:endParaRPr lang="fr-FR"/>
            </a:p>
          </p:txBody>
        </p:sp>
        <p:sp>
          <p:nvSpPr>
            <p:cNvPr id="144" name="Line 32"/>
            <p:cNvSpPr>
              <a:spLocks noChangeShapeType="1"/>
            </p:cNvSpPr>
            <p:nvPr/>
          </p:nvSpPr>
          <p:spPr bwMode="auto">
            <a:xfrm flipV="1">
              <a:off x="3696" y="1343"/>
              <a:ext cx="590" cy="453"/>
            </a:xfrm>
            <a:prstGeom prst="line">
              <a:avLst/>
            </a:prstGeom>
            <a:noFill/>
            <a:ln w="9525">
              <a:solidFill>
                <a:schemeClr val="tx1"/>
              </a:solidFill>
              <a:round/>
              <a:headEnd/>
              <a:tailEnd/>
            </a:ln>
          </p:spPr>
          <p:txBody>
            <a:bodyPr/>
            <a:lstStyle/>
            <a:p>
              <a:endParaRPr lang="fr-FR"/>
            </a:p>
          </p:txBody>
        </p:sp>
        <p:sp>
          <p:nvSpPr>
            <p:cNvPr id="145" name="Line 33"/>
            <p:cNvSpPr>
              <a:spLocks noChangeShapeType="1"/>
            </p:cNvSpPr>
            <p:nvPr/>
          </p:nvSpPr>
          <p:spPr bwMode="auto">
            <a:xfrm flipV="1">
              <a:off x="3878" y="1116"/>
              <a:ext cx="635" cy="499"/>
            </a:xfrm>
            <a:prstGeom prst="line">
              <a:avLst/>
            </a:prstGeom>
            <a:noFill/>
            <a:ln w="9525">
              <a:solidFill>
                <a:schemeClr val="tx1"/>
              </a:solidFill>
              <a:round/>
              <a:headEnd/>
              <a:tailEnd/>
            </a:ln>
          </p:spPr>
          <p:txBody>
            <a:bodyPr/>
            <a:lstStyle/>
            <a:p>
              <a:endParaRPr lang="fr-FR"/>
            </a:p>
          </p:txBody>
        </p:sp>
        <p:sp>
          <p:nvSpPr>
            <p:cNvPr id="146" name="Line 34"/>
            <p:cNvSpPr>
              <a:spLocks noChangeShapeType="1"/>
            </p:cNvSpPr>
            <p:nvPr/>
          </p:nvSpPr>
          <p:spPr bwMode="auto">
            <a:xfrm flipV="1">
              <a:off x="4059" y="980"/>
              <a:ext cx="590" cy="458"/>
            </a:xfrm>
            <a:prstGeom prst="line">
              <a:avLst/>
            </a:prstGeom>
            <a:noFill/>
            <a:ln w="9525">
              <a:solidFill>
                <a:schemeClr val="tx1"/>
              </a:solidFill>
              <a:round/>
              <a:headEnd/>
              <a:tailEnd/>
            </a:ln>
          </p:spPr>
          <p:txBody>
            <a:bodyPr/>
            <a:lstStyle/>
            <a:p>
              <a:endParaRPr lang="fr-FR"/>
            </a:p>
          </p:txBody>
        </p:sp>
        <p:sp>
          <p:nvSpPr>
            <p:cNvPr id="147" name="Line 35"/>
            <p:cNvSpPr>
              <a:spLocks noChangeShapeType="1"/>
            </p:cNvSpPr>
            <p:nvPr/>
          </p:nvSpPr>
          <p:spPr bwMode="auto">
            <a:xfrm flipV="1">
              <a:off x="4150" y="889"/>
              <a:ext cx="544" cy="454"/>
            </a:xfrm>
            <a:prstGeom prst="line">
              <a:avLst/>
            </a:prstGeom>
            <a:noFill/>
            <a:ln w="9525">
              <a:solidFill>
                <a:schemeClr val="tx1"/>
              </a:solidFill>
              <a:round/>
              <a:headEnd/>
              <a:tailEnd/>
            </a:ln>
          </p:spPr>
          <p:txBody>
            <a:bodyPr/>
            <a:lstStyle/>
            <a:p>
              <a:endParaRPr lang="fr-FR"/>
            </a:p>
          </p:txBody>
        </p:sp>
        <p:sp>
          <p:nvSpPr>
            <p:cNvPr id="148" name="Line 68"/>
            <p:cNvSpPr>
              <a:spLocks noChangeShapeType="1"/>
            </p:cNvSpPr>
            <p:nvPr/>
          </p:nvSpPr>
          <p:spPr bwMode="auto">
            <a:xfrm flipV="1">
              <a:off x="3743" y="1887"/>
              <a:ext cx="0" cy="45"/>
            </a:xfrm>
            <a:prstGeom prst="line">
              <a:avLst/>
            </a:prstGeom>
            <a:noFill/>
            <a:ln w="9525">
              <a:solidFill>
                <a:schemeClr val="tx1"/>
              </a:solidFill>
              <a:round/>
              <a:headEnd/>
              <a:tailEnd/>
            </a:ln>
          </p:spPr>
          <p:txBody>
            <a:bodyPr/>
            <a:lstStyle/>
            <a:p>
              <a:endParaRPr lang="fr-FR"/>
            </a:p>
          </p:txBody>
        </p:sp>
        <p:sp>
          <p:nvSpPr>
            <p:cNvPr id="149" name="Line 69"/>
            <p:cNvSpPr>
              <a:spLocks noChangeShapeType="1"/>
            </p:cNvSpPr>
            <p:nvPr/>
          </p:nvSpPr>
          <p:spPr bwMode="auto">
            <a:xfrm flipH="1" flipV="1">
              <a:off x="3963" y="1887"/>
              <a:ext cx="6" cy="45"/>
            </a:xfrm>
            <a:prstGeom prst="line">
              <a:avLst/>
            </a:prstGeom>
            <a:noFill/>
            <a:ln w="9525">
              <a:solidFill>
                <a:schemeClr val="tx1"/>
              </a:solidFill>
              <a:round/>
              <a:headEnd/>
              <a:tailEnd/>
            </a:ln>
          </p:spPr>
          <p:txBody>
            <a:bodyPr/>
            <a:lstStyle/>
            <a:p>
              <a:endParaRPr lang="fr-FR"/>
            </a:p>
          </p:txBody>
        </p:sp>
        <p:sp>
          <p:nvSpPr>
            <p:cNvPr id="150" name="Line 70"/>
            <p:cNvSpPr>
              <a:spLocks noChangeShapeType="1"/>
            </p:cNvSpPr>
            <p:nvPr/>
          </p:nvSpPr>
          <p:spPr bwMode="auto">
            <a:xfrm flipV="1">
              <a:off x="4196" y="1887"/>
              <a:ext cx="0" cy="45"/>
            </a:xfrm>
            <a:prstGeom prst="line">
              <a:avLst/>
            </a:prstGeom>
            <a:noFill/>
            <a:ln w="9525">
              <a:solidFill>
                <a:schemeClr val="tx1"/>
              </a:solidFill>
              <a:round/>
              <a:headEnd/>
              <a:tailEnd/>
            </a:ln>
          </p:spPr>
          <p:txBody>
            <a:bodyPr/>
            <a:lstStyle/>
            <a:p>
              <a:endParaRPr lang="fr-FR"/>
            </a:p>
          </p:txBody>
        </p:sp>
        <p:sp>
          <p:nvSpPr>
            <p:cNvPr id="151" name="Line 71"/>
            <p:cNvSpPr>
              <a:spLocks noChangeShapeType="1"/>
            </p:cNvSpPr>
            <p:nvPr/>
          </p:nvSpPr>
          <p:spPr bwMode="auto">
            <a:xfrm flipV="1">
              <a:off x="4423" y="1887"/>
              <a:ext cx="0" cy="45"/>
            </a:xfrm>
            <a:prstGeom prst="line">
              <a:avLst/>
            </a:prstGeom>
            <a:noFill/>
            <a:ln w="9525">
              <a:solidFill>
                <a:schemeClr val="tx1"/>
              </a:solidFill>
              <a:round/>
              <a:headEnd/>
              <a:tailEnd/>
            </a:ln>
          </p:spPr>
          <p:txBody>
            <a:bodyPr/>
            <a:lstStyle/>
            <a:p>
              <a:endParaRPr lang="fr-FR"/>
            </a:p>
          </p:txBody>
        </p:sp>
        <p:sp>
          <p:nvSpPr>
            <p:cNvPr id="152" name="Line 72"/>
            <p:cNvSpPr>
              <a:spLocks noChangeShapeType="1"/>
            </p:cNvSpPr>
            <p:nvPr/>
          </p:nvSpPr>
          <p:spPr bwMode="auto">
            <a:xfrm flipV="1">
              <a:off x="4650" y="1887"/>
              <a:ext cx="0" cy="45"/>
            </a:xfrm>
            <a:prstGeom prst="line">
              <a:avLst/>
            </a:prstGeom>
            <a:noFill/>
            <a:ln w="9525">
              <a:solidFill>
                <a:schemeClr val="tx1"/>
              </a:solidFill>
              <a:round/>
              <a:headEnd/>
              <a:tailEnd/>
            </a:ln>
          </p:spPr>
          <p:txBody>
            <a:bodyPr/>
            <a:lstStyle/>
            <a:p>
              <a:endParaRPr lang="fr-FR"/>
            </a:p>
          </p:txBody>
        </p:sp>
        <p:sp>
          <p:nvSpPr>
            <p:cNvPr id="153" name="Line 73"/>
            <p:cNvSpPr>
              <a:spLocks noChangeShapeType="1"/>
            </p:cNvSpPr>
            <p:nvPr/>
          </p:nvSpPr>
          <p:spPr bwMode="auto">
            <a:xfrm flipV="1">
              <a:off x="4877" y="1887"/>
              <a:ext cx="0" cy="45"/>
            </a:xfrm>
            <a:prstGeom prst="line">
              <a:avLst/>
            </a:prstGeom>
            <a:noFill/>
            <a:ln w="9525">
              <a:solidFill>
                <a:schemeClr val="tx1"/>
              </a:solidFill>
              <a:round/>
              <a:headEnd/>
              <a:tailEnd/>
            </a:ln>
          </p:spPr>
          <p:txBody>
            <a:bodyPr/>
            <a:lstStyle/>
            <a:p>
              <a:endParaRPr lang="fr-FR"/>
            </a:p>
          </p:txBody>
        </p:sp>
        <p:sp>
          <p:nvSpPr>
            <p:cNvPr id="154" name="Line 74"/>
            <p:cNvSpPr>
              <a:spLocks noChangeShapeType="1"/>
            </p:cNvSpPr>
            <p:nvPr/>
          </p:nvSpPr>
          <p:spPr bwMode="auto">
            <a:xfrm flipH="1">
              <a:off x="5103" y="1887"/>
              <a:ext cx="0" cy="45"/>
            </a:xfrm>
            <a:prstGeom prst="line">
              <a:avLst/>
            </a:prstGeom>
            <a:noFill/>
            <a:ln w="9525">
              <a:solidFill>
                <a:schemeClr val="tx1"/>
              </a:solidFill>
              <a:round/>
              <a:headEnd/>
              <a:tailEnd/>
            </a:ln>
          </p:spPr>
          <p:txBody>
            <a:bodyPr/>
            <a:lstStyle/>
            <a:p>
              <a:endParaRPr lang="fr-FR"/>
            </a:p>
          </p:txBody>
        </p:sp>
        <p:sp>
          <p:nvSpPr>
            <p:cNvPr id="155" name="Oval 75"/>
            <p:cNvSpPr>
              <a:spLocks noChangeArrowheads="1"/>
            </p:cNvSpPr>
            <p:nvPr/>
          </p:nvSpPr>
          <p:spPr bwMode="auto">
            <a:xfrm>
              <a:off x="4167" y="1337"/>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56" name="Oval 79"/>
            <p:cNvSpPr>
              <a:spLocks noChangeArrowheads="1"/>
            </p:cNvSpPr>
            <p:nvPr/>
          </p:nvSpPr>
          <p:spPr bwMode="auto">
            <a:xfrm>
              <a:off x="3742" y="1751"/>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57" name="Line 82"/>
            <p:cNvSpPr>
              <a:spLocks noChangeShapeType="1"/>
            </p:cNvSpPr>
            <p:nvPr/>
          </p:nvSpPr>
          <p:spPr bwMode="auto">
            <a:xfrm flipV="1">
              <a:off x="3696" y="1479"/>
              <a:ext cx="227" cy="227"/>
            </a:xfrm>
            <a:prstGeom prst="line">
              <a:avLst/>
            </a:prstGeom>
            <a:noFill/>
            <a:ln w="9525">
              <a:solidFill>
                <a:schemeClr val="tx1"/>
              </a:solidFill>
              <a:round/>
              <a:headEnd/>
              <a:tailEnd type="arrow" w="lg" len="lg"/>
            </a:ln>
          </p:spPr>
          <p:txBody>
            <a:bodyPr/>
            <a:lstStyle/>
            <a:p>
              <a:endParaRPr lang="fr-FR"/>
            </a:p>
          </p:txBody>
        </p:sp>
        <p:sp>
          <p:nvSpPr>
            <p:cNvPr id="158" name="Text Box 83"/>
            <p:cNvSpPr txBox="1">
              <a:spLocks noChangeArrowheads="1"/>
            </p:cNvSpPr>
            <p:nvPr/>
          </p:nvSpPr>
          <p:spPr bwMode="auto">
            <a:xfrm>
              <a:off x="3606" y="1434"/>
              <a:ext cx="408" cy="154"/>
            </a:xfrm>
            <a:prstGeom prst="rect">
              <a:avLst/>
            </a:prstGeom>
            <a:noFill/>
            <a:ln w="9525">
              <a:noFill/>
              <a:miter lim="800000"/>
              <a:headEnd/>
              <a:tailEnd/>
            </a:ln>
          </p:spPr>
          <p:txBody>
            <a:bodyPr>
              <a:spAutoFit/>
            </a:bodyPr>
            <a:lstStyle/>
            <a:p>
              <a:pPr>
                <a:spcBef>
                  <a:spcPct val="50000"/>
                </a:spcBef>
              </a:pPr>
              <a:r>
                <a:rPr lang="fr-FR" sz="1000"/>
                <a:t>Age</a:t>
              </a:r>
            </a:p>
          </p:txBody>
        </p:sp>
        <p:sp>
          <p:nvSpPr>
            <p:cNvPr id="159" name="Oval 86"/>
            <p:cNvSpPr>
              <a:spLocks noChangeArrowheads="1"/>
            </p:cNvSpPr>
            <p:nvPr/>
          </p:nvSpPr>
          <p:spPr bwMode="auto">
            <a:xfrm>
              <a:off x="4604" y="935"/>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60" name="Oval 87"/>
            <p:cNvSpPr>
              <a:spLocks noChangeArrowheads="1"/>
            </p:cNvSpPr>
            <p:nvPr/>
          </p:nvSpPr>
          <p:spPr bwMode="auto">
            <a:xfrm>
              <a:off x="4400" y="1116"/>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61" name="Oval 88"/>
            <p:cNvSpPr>
              <a:spLocks noChangeArrowheads="1"/>
            </p:cNvSpPr>
            <p:nvPr/>
          </p:nvSpPr>
          <p:spPr bwMode="auto">
            <a:xfrm>
              <a:off x="3923" y="1570"/>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62" name="Line 89"/>
            <p:cNvSpPr>
              <a:spLocks noChangeShapeType="1"/>
            </p:cNvSpPr>
            <p:nvPr/>
          </p:nvSpPr>
          <p:spPr bwMode="auto">
            <a:xfrm flipV="1">
              <a:off x="3747" y="889"/>
              <a:ext cx="952" cy="907"/>
            </a:xfrm>
            <a:prstGeom prst="line">
              <a:avLst/>
            </a:prstGeom>
            <a:noFill/>
            <a:ln w="19050">
              <a:solidFill>
                <a:schemeClr val="tx1"/>
              </a:solidFill>
              <a:prstDash val="dash"/>
              <a:round/>
              <a:headEnd/>
              <a:tailEnd/>
            </a:ln>
          </p:spPr>
          <p:txBody>
            <a:bodyPr/>
            <a:lstStyle/>
            <a:p>
              <a:endParaRPr lang="fr-FR"/>
            </a:p>
          </p:txBody>
        </p:sp>
        <p:sp>
          <p:nvSpPr>
            <p:cNvPr id="163" name="Line 95"/>
            <p:cNvSpPr>
              <a:spLocks noChangeShapeType="1"/>
            </p:cNvSpPr>
            <p:nvPr/>
          </p:nvSpPr>
          <p:spPr bwMode="auto">
            <a:xfrm>
              <a:off x="4241" y="1116"/>
              <a:ext cx="0" cy="454"/>
            </a:xfrm>
            <a:prstGeom prst="line">
              <a:avLst/>
            </a:prstGeom>
            <a:noFill/>
            <a:ln w="19050" cap="rnd">
              <a:solidFill>
                <a:schemeClr val="tx1"/>
              </a:solidFill>
              <a:prstDash val="sysDot"/>
              <a:round/>
              <a:headEnd/>
              <a:tailEnd/>
            </a:ln>
          </p:spPr>
          <p:txBody>
            <a:bodyPr/>
            <a:lstStyle/>
            <a:p>
              <a:endParaRPr lang="fr-FR"/>
            </a:p>
          </p:txBody>
        </p:sp>
        <p:sp>
          <p:nvSpPr>
            <p:cNvPr id="164" name="Oval 96"/>
            <p:cNvSpPr>
              <a:spLocks noChangeArrowheads="1"/>
            </p:cNvSpPr>
            <p:nvPr/>
          </p:nvSpPr>
          <p:spPr bwMode="auto">
            <a:xfrm>
              <a:off x="4223" y="1235"/>
              <a:ext cx="45" cy="45"/>
            </a:xfrm>
            <a:prstGeom prst="ellipse">
              <a:avLst/>
            </a:prstGeom>
            <a:noFill/>
            <a:ln w="9525">
              <a:solidFill>
                <a:schemeClr val="tx1"/>
              </a:solidFill>
              <a:round/>
              <a:headEnd/>
              <a:tailEnd/>
            </a:ln>
          </p:spPr>
          <p:txBody>
            <a:bodyPr wrap="none" anchor="ctr"/>
            <a:lstStyle/>
            <a:p>
              <a:endParaRPr lang="fr-FR"/>
            </a:p>
          </p:txBody>
        </p:sp>
        <p:sp>
          <p:nvSpPr>
            <p:cNvPr id="165" name="Oval 97"/>
            <p:cNvSpPr>
              <a:spLocks noChangeArrowheads="1"/>
            </p:cNvSpPr>
            <p:nvPr/>
          </p:nvSpPr>
          <p:spPr bwMode="auto">
            <a:xfrm flipV="1">
              <a:off x="4227" y="1363"/>
              <a:ext cx="50" cy="44"/>
            </a:xfrm>
            <a:prstGeom prst="ellipse">
              <a:avLst/>
            </a:prstGeom>
            <a:noFill/>
            <a:ln w="9525">
              <a:solidFill>
                <a:schemeClr val="tx1"/>
              </a:solidFill>
              <a:round/>
              <a:headEnd/>
              <a:tailEnd/>
            </a:ln>
          </p:spPr>
          <p:txBody>
            <a:bodyPr wrap="none" anchor="ctr"/>
            <a:lstStyle/>
            <a:p>
              <a:endParaRPr lang="fr-FR"/>
            </a:p>
          </p:txBody>
        </p:sp>
        <p:grpSp>
          <p:nvGrpSpPr>
            <p:cNvPr id="166" name="Group 110"/>
            <p:cNvGrpSpPr>
              <a:grpSpLocks/>
            </p:cNvGrpSpPr>
            <p:nvPr/>
          </p:nvGrpSpPr>
          <p:grpSpPr bwMode="auto">
            <a:xfrm>
              <a:off x="2200" y="255"/>
              <a:ext cx="1088" cy="336"/>
              <a:chOff x="2200" y="255"/>
              <a:chExt cx="1088" cy="336"/>
            </a:xfrm>
          </p:grpSpPr>
          <p:sp>
            <p:nvSpPr>
              <p:cNvPr id="169" name="Text Box 84"/>
              <p:cNvSpPr txBox="1">
                <a:spLocks noChangeArrowheads="1"/>
              </p:cNvSpPr>
              <p:nvPr/>
            </p:nvSpPr>
            <p:spPr bwMode="auto">
              <a:xfrm>
                <a:off x="2472" y="255"/>
                <a:ext cx="816" cy="154"/>
              </a:xfrm>
              <a:prstGeom prst="rect">
                <a:avLst/>
              </a:prstGeom>
              <a:noFill/>
              <a:ln w="9525">
                <a:noFill/>
                <a:miter lim="800000"/>
                <a:headEnd/>
                <a:tailEnd/>
              </a:ln>
            </p:spPr>
            <p:txBody>
              <a:bodyPr>
                <a:spAutoFit/>
              </a:bodyPr>
              <a:lstStyle/>
              <a:p>
                <a:pPr>
                  <a:spcBef>
                    <a:spcPct val="50000"/>
                  </a:spcBef>
                </a:pPr>
                <a:r>
                  <a:rPr lang="fr-FR" sz="1000"/>
                  <a:t>Ontogenic effect</a:t>
                </a:r>
              </a:p>
            </p:txBody>
          </p:sp>
          <p:sp>
            <p:nvSpPr>
              <p:cNvPr id="170" name="Text Box 85"/>
              <p:cNvSpPr txBox="1">
                <a:spLocks noChangeArrowheads="1"/>
              </p:cNvSpPr>
              <p:nvPr/>
            </p:nvSpPr>
            <p:spPr bwMode="auto">
              <a:xfrm>
                <a:off x="2472" y="437"/>
                <a:ext cx="816" cy="154"/>
              </a:xfrm>
              <a:prstGeom prst="rect">
                <a:avLst/>
              </a:prstGeom>
              <a:noFill/>
              <a:ln w="9525">
                <a:noFill/>
                <a:miter lim="800000"/>
                <a:headEnd/>
                <a:tailEnd/>
              </a:ln>
            </p:spPr>
            <p:txBody>
              <a:bodyPr>
                <a:spAutoFit/>
              </a:bodyPr>
              <a:lstStyle/>
              <a:p>
                <a:pPr>
                  <a:spcBef>
                    <a:spcPct val="50000"/>
                  </a:spcBef>
                </a:pPr>
                <a:r>
                  <a:rPr lang="fr-FR" sz="1000" dirty="0"/>
                  <a:t>Social </a:t>
                </a:r>
                <a:r>
                  <a:rPr lang="fr-FR" sz="1000" dirty="0" err="1"/>
                  <a:t>status</a:t>
                </a:r>
                <a:r>
                  <a:rPr lang="fr-FR" sz="1000" dirty="0"/>
                  <a:t> </a:t>
                </a:r>
                <a:r>
                  <a:rPr lang="fr-FR" sz="1000" dirty="0" err="1"/>
                  <a:t>effect</a:t>
                </a:r>
                <a:endParaRPr lang="fr-FR" sz="1000" dirty="0"/>
              </a:p>
            </p:txBody>
          </p:sp>
          <p:sp>
            <p:nvSpPr>
              <p:cNvPr id="171" name="Line 90"/>
              <p:cNvSpPr>
                <a:spLocks noChangeShapeType="1"/>
              </p:cNvSpPr>
              <p:nvPr/>
            </p:nvSpPr>
            <p:spPr bwMode="auto">
              <a:xfrm>
                <a:off x="2200" y="346"/>
                <a:ext cx="227" cy="0"/>
              </a:xfrm>
              <a:prstGeom prst="line">
                <a:avLst/>
              </a:prstGeom>
              <a:noFill/>
              <a:ln w="19050">
                <a:solidFill>
                  <a:schemeClr val="tx1"/>
                </a:solidFill>
                <a:prstDash val="dash"/>
                <a:round/>
                <a:headEnd/>
                <a:tailEnd/>
              </a:ln>
            </p:spPr>
            <p:txBody>
              <a:bodyPr/>
              <a:lstStyle/>
              <a:p>
                <a:endParaRPr lang="fr-FR"/>
              </a:p>
            </p:txBody>
          </p:sp>
          <p:sp>
            <p:nvSpPr>
              <p:cNvPr id="172" name="Oval 91"/>
              <p:cNvSpPr>
                <a:spLocks noChangeArrowheads="1"/>
              </p:cNvSpPr>
              <p:nvPr/>
            </p:nvSpPr>
            <p:spPr bwMode="auto">
              <a:xfrm>
                <a:off x="2290" y="318"/>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73" name="Line 98"/>
              <p:cNvSpPr>
                <a:spLocks noChangeShapeType="1"/>
              </p:cNvSpPr>
              <p:nvPr/>
            </p:nvSpPr>
            <p:spPr bwMode="auto">
              <a:xfrm>
                <a:off x="2200" y="528"/>
                <a:ext cx="227" cy="0"/>
              </a:xfrm>
              <a:prstGeom prst="line">
                <a:avLst/>
              </a:prstGeom>
              <a:noFill/>
              <a:ln w="19050" cap="rnd">
                <a:solidFill>
                  <a:schemeClr val="tx1"/>
                </a:solidFill>
                <a:prstDash val="sysDot"/>
                <a:round/>
                <a:headEnd/>
                <a:tailEnd/>
              </a:ln>
            </p:spPr>
            <p:txBody>
              <a:bodyPr/>
              <a:lstStyle/>
              <a:p>
                <a:endParaRPr lang="fr-FR"/>
              </a:p>
            </p:txBody>
          </p:sp>
          <p:sp>
            <p:nvSpPr>
              <p:cNvPr id="174" name="Oval 99"/>
              <p:cNvSpPr>
                <a:spLocks noChangeArrowheads="1"/>
              </p:cNvSpPr>
              <p:nvPr/>
            </p:nvSpPr>
            <p:spPr bwMode="auto">
              <a:xfrm>
                <a:off x="2293" y="504"/>
                <a:ext cx="45" cy="45"/>
              </a:xfrm>
              <a:prstGeom prst="ellipse">
                <a:avLst/>
              </a:prstGeom>
              <a:noFill/>
              <a:ln w="9525">
                <a:solidFill>
                  <a:schemeClr val="tx1"/>
                </a:solidFill>
                <a:round/>
                <a:headEnd/>
                <a:tailEnd/>
              </a:ln>
            </p:spPr>
            <p:txBody>
              <a:bodyPr wrap="none" anchor="ctr"/>
              <a:lstStyle/>
              <a:p>
                <a:endParaRPr lang="fr-FR"/>
              </a:p>
            </p:txBody>
          </p:sp>
        </p:grpSp>
        <p:sp>
          <p:nvSpPr>
            <p:cNvPr id="167" name="Text Box 102"/>
            <p:cNvSpPr txBox="1">
              <a:spLocks noChangeArrowheads="1"/>
            </p:cNvSpPr>
            <p:nvPr/>
          </p:nvSpPr>
          <p:spPr bwMode="auto">
            <a:xfrm>
              <a:off x="340" y="618"/>
              <a:ext cx="227" cy="192"/>
            </a:xfrm>
            <a:prstGeom prst="rect">
              <a:avLst/>
            </a:prstGeom>
            <a:noFill/>
            <a:ln w="9525">
              <a:noFill/>
              <a:miter lim="800000"/>
              <a:headEnd/>
              <a:tailEnd/>
            </a:ln>
          </p:spPr>
          <p:txBody>
            <a:bodyPr>
              <a:spAutoFit/>
            </a:bodyPr>
            <a:lstStyle/>
            <a:p>
              <a:pPr>
                <a:spcBef>
                  <a:spcPct val="50000"/>
                </a:spcBef>
              </a:pPr>
              <a:r>
                <a:rPr lang="fr-FR" sz="1400" b="1"/>
                <a:t>a)</a:t>
              </a:r>
            </a:p>
          </p:txBody>
        </p:sp>
        <p:sp>
          <p:nvSpPr>
            <p:cNvPr id="168" name="Text Box 103"/>
            <p:cNvSpPr txBox="1">
              <a:spLocks noChangeArrowheads="1"/>
            </p:cNvSpPr>
            <p:nvPr/>
          </p:nvSpPr>
          <p:spPr bwMode="auto">
            <a:xfrm>
              <a:off x="3515" y="618"/>
              <a:ext cx="227" cy="192"/>
            </a:xfrm>
            <a:prstGeom prst="rect">
              <a:avLst/>
            </a:prstGeom>
            <a:noFill/>
            <a:ln w="9525">
              <a:noFill/>
              <a:miter lim="800000"/>
              <a:headEnd/>
              <a:tailEnd/>
            </a:ln>
          </p:spPr>
          <p:txBody>
            <a:bodyPr>
              <a:spAutoFit/>
            </a:bodyPr>
            <a:lstStyle/>
            <a:p>
              <a:pPr>
                <a:spcBef>
                  <a:spcPct val="50000"/>
                </a:spcBef>
              </a:pPr>
              <a:r>
                <a:rPr lang="fr-FR" sz="1400" b="1"/>
                <a:t>b)</a:t>
              </a:r>
            </a:p>
          </p:txBody>
        </p:sp>
      </p:grpSp>
    </p:spTree>
    <p:extLst>
      <p:ext uri="{BB962C8B-B14F-4D97-AF65-F5344CB8AC3E}">
        <p14:creationId xmlns:p14="http://schemas.microsoft.com/office/powerpoint/2010/main" val="575104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Titre 1"/>
          <p:cNvSpPr>
            <a:spLocks noGrp="1"/>
          </p:cNvSpPr>
          <p:nvPr>
            <p:ph type="title"/>
          </p:nvPr>
        </p:nvSpPr>
        <p:spPr>
          <a:xfrm>
            <a:off x="1100138" y="105545"/>
            <a:ext cx="7586662" cy="614362"/>
          </a:xfrm>
        </p:spPr>
        <p:txBody>
          <a:bodyPr/>
          <a:lstStyle/>
          <a:p>
            <a:pPr eaLnBrk="1" hangingPunct="1"/>
            <a:r>
              <a:rPr lang="fr-FR" sz="2800" dirty="0" smtClean="0"/>
              <a:t>Test </a:t>
            </a:r>
            <a:r>
              <a:rPr lang="fr-FR" sz="2800" dirty="0"/>
              <a:t>des hypothèses sur Hêtre, </a:t>
            </a:r>
            <a:r>
              <a:rPr lang="fr-FR" sz="2800" dirty="0" smtClean="0"/>
              <a:t>Chêne, Douglas, Peuplier, Eucalyptus</a:t>
            </a:r>
            <a:endParaRPr lang="fr-FR" sz="2800" dirty="0"/>
          </a:p>
        </p:txBody>
      </p:sp>
      <p:pic>
        <p:nvPicPr>
          <p:cNvPr id="78" name="Picture 4" descr="LocSites"/>
          <p:cNvPicPr>
            <a:picLocks noChangeAspect="1" noChangeArrowheads="1"/>
          </p:cNvPicPr>
          <p:nvPr/>
        </p:nvPicPr>
        <p:blipFill>
          <a:blip r:embed="rId2" cstate="print"/>
          <a:srcRect l="7616" t="13979" r="5789" b="11090"/>
          <a:stretch>
            <a:fillRect/>
          </a:stretch>
        </p:blipFill>
        <p:spPr bwMode="auto">
          <a:xfrm>
            <a:off x="1208088" y="1334497"/>
            <a:ext cx="1747838" cy="2143125"/>
          </a:xfrm>
          <a:prstGeom prst="rect">
            <a:avLst/>
          </a:prstGeom>
          <a:noFill/>
          <a:ln w="9525">
            <a:noFill/>
            <a:miter lim="800000"/>
            <a:headEnd/>
            <a:tailEnd/>
          </a:ln>
        </p:spPr>
      </p:pic>
      <p:pic>
        <p:nvPicPr>
          <p:cNvPr id="79" name="Picture 4"/>
          <p:cNvPicPr>
            <a:picLocks noChangeAspect="1" noChangeArrowheads="1"/>
          </p:cNvPicPr>
          <p:nvPr/>
        </p:nvPicPr>
        <p:blipFill>
          <a:blip r:embed="rId3" cstate="print"/>
          <a:srcRect/>
          <a:stretch>
            <a:fillRect/>
          </a:stretch>
        </p:blipFill>
        <p:spPr bwMode="auto">
          <a:xfrm>
            <a:off x="2411412" y="1286871"/>
            <a:ext cx="3497263" cy="2238375"/>
          </a:xfrm>
          <a:prstGeom prst="rect">
            <a:avLst/>
          </a:prstGeom>
          <a:noFill/>
          <a:ln w="9525">
            <a:noFill/>
            <a:miter lim="800000"/>
            <a:headEnd/>
            <a:tailEnd/>
          </a:ln>
        </p:spPr>
      </p:pic>
      <p:sp>
        <p:nvSpPr>
          <p:cNvPr id="80" name="Rectangle 102"/>
          <p:cNvSpPr>
            <a:spLocks noChangeArrowheads="1"/>
          </p:cNvSpPr>
          <p:nvPr/>
        </p:nvSpPr>
        <p:spPr bwMode="auto">
          <a:xfrm>
            <a:off x="1100138" y="943338"/>
            <a:ext cx="5508625" cy="338138"/>
          </a:xfrm>
          <a:prstGeom prst="rect">
            <a:avLst/>
          </a:prstGeom>
          <a:noFill/>
          <a:ln w="9525">
            <a:noFill/>
            <a:miter lim="800000"/>
            <a:headEnd/>
            <a:tailEnd/>
          </a:ln>
        </p:spPr>
        <p:txBody>
          <a:bodyPr>
            <a:spAutoFit/>
          </a:bodyPr>
          <a:lstStyle/>
          <a:p>
            <a:r>
              <a:rPr lang="fr-FR" sz="1600">
                <a:latin typeface="Arial" pitchFamily="34" charset="0"/>
              </a:rPr>
              <a:t>Fagus Silvatica (367 arbres), rassemblées, traitées</a:t>
            </a:r>
          </a:p>
        </p:txBody>
      </p:sp>
      <p:sp>
        <p:nvSpPr>
          <p:cNvPr id="81" name="Rectangle 103"/>
          <p:cNvSpPr>
            <a:spLocks noChangeArrowheads="1"/>
          </p:cNvSpPr>
          <p:nvPr/>
        </p:nvSpPr>
        <p:spPr bwMode="auto">
          <a:xfrm>
            <a:off x="1100138" y="3712936"/>
            <a:ext cx="4647519" cy="584200"/>
          </a:xfrm>
          <a:prstGeom prst="rect">
            <a:avLst/>
          </a:prstGeom>
          <a:noFill/>
          <a:ln w="9525">
            <a:noFill/>
            <a:miter lim="800000"/>
            <a:headEnd/>
            <a:tailEnd/>
          </a:ln>
        </p:spPr>
        <p:txBody>
          <a:bodyPr wrap="square">
            <a:spAutoFit/>
          </a:bodyPr>
          <a:lstStyle/>
          <a:p>
            <a:r>
              <a:rPr lang="fr-FR" sz="1600" dirty="0">
                <a:latin typeface="Arial" pitchFamily="34" charset="0"/>
              </a:rPr>
              <a:t>Quercus </a:t>
            </a:r>
            <a:r>
              <a:rPr lang="fr-FR" sz="1600" dirty="0" err="1">
                <a:latin typeface="Arial" pitchFamily="34" charset="0"/>
              </a:rPr>
              <a:t>Robur</a:t>
            </a:r>
            <a:r>
              <a:rPr lang="fr-FR" sz="1600" dirty="0">
                <a:latin typeface="Arial" pitchFamily="34" charset="0"/>
              </a:rPr>
              <a:t> et Quercus </a:t>
            </a:r>
            <a:r>
              <a:rPr lang="fr-FR" sz="1600" dirty="0" err="1">
                <a:latin typeface="Arial" pitchFamily="34" charset="0"/>
              </a:rPr>
              <a:t>Petraea</a:t>
            </a:r>
            <a:r>
              <a:rPr lang="fr-FR" sz="1600" dirty="0">
                <a:latin typeface="Arial" pitchFamily="34" charset="0"/>
              </a:rPr>
              <a:t> </a:t>
            </a:r>
            <a:r>
              <a:rPr lang="fr-FR" sz="1600" dirty="0" smtClean="0">
                <a:latin typeface="Arial" pitchFamily="34" charset="0"/>
              </a:rPr>
              <a:t>(400 </a:t>
            </a:r>
            <a:r>
              <a:rPr lang="fr-FR" sz="1600" dirty="0">
                <a:latin typeface="Arial" pitchFamily="34" charset="0"/>
              </a:rPr>
              <a:t>arbres), </a:t>
            </a:r>
            <a:r>
              <a:rPr lang="fr-FR" sz="1600" dirty="0" smtClean="0">
                <a:latin typeface="Arial" pitchFamily="34" charset="0"/>
              </a:rPr>
              <a:t>rassemblées et traitées</a:t>
            </a:r>
            <a:endParaRPr lang="fr-FR" sz="1600" dirty="0">
              <a:latin typeface="Arial" pitchFamily="34" charset="0"/>
            </a:endParaRPr>
          </a:p>
        </p:txBody>
      </p:sp>
      <p:sp>
        <p:nvSpPr>
          <p:cNvPr id="82" name="Rectangle 104"/>
          <p:cNvSpPr>
            <a:spLocks noChangeArrowheads="1"/>
          </p:cNvSpPr>
          <p:nvPr/>
        </p:nvSpPr>
        <p:spPr bwMode="auto">
          <a:xfrm>
            <a:off x="6275364" y="1042397"/>
            <a:ext cx="2594315" cy="584200"/>
          </a:xfrm>
          <a:prstGeom prst="rect">
            <a:avLst/>
          </a:prstGeom>
          <a:noFill/>
          <a:ln w="9525">
            <a:noFill/>
            <a:miter lim="800000"/>
            <a:headEnd/>
            <a:tailEnd/>
          </a:ln>
        </p:spPr>
        <p:txBody>
          <a:bodyPr wrap="square">
            <a:spAutoFit/>
          </a:bodyPr>
          <a:lstStyle/>
          <a:p>
            <a:r>
              <a:rPr lang="fr-FR" sz="1600" dirty="0" err="1">
                <a:latin typeface="Arial" pitchFamily="34" charset="0"/>
              </a:rPr>
              <a:t>Pseudotsuga</a:t>
            </a:r>
            <a:r>
              <a:rPr lang="fr-FR" sz="1600" dirty="0">
                <a:latin typeface="Arial" pitchFamily="34" charset="0"/>
              </a:rPr>
              <a:t> </a:t>
            </a:r>
            <a:r>
              <a:rPr lang="fr-FR" sz="1600" dirty="0" err="1">
                <a:latin typeface="Arial" pitchFamily="34" charset="0"/>
              </a:rPr>
              <a:t>Menziessi</a:t>
            </a:r>
            <a:r>
              <a:rPr lang="fr-FR" sz="1600" dirty="0">
                <a:latin typeface="Arial" pitchFamily="34" charset="0"/>
              </a:rPr>
              <a:t> (env. 150 arbres</a:t>
            </a:r>
            <a:r>
              <a:rPr lang="fr-FR" sz="1600" dirty="0" smtClean="0">
                <a:latin typeface="Arial" pitchFamily="34" charset="0"/>
              </a:rPr>
              <a:t>)</a:t>
            </a:r>
            <a:endParaRPr lang="fr-FR" sz="1600" dirty="0">
              <a:latin typeface="Arial" pitchFamily="34" charset="0"/>
            </a:endParaRPr>
          </a:p>
        </p:txBody>
      </p:sp>
      <p:graphicFrame>
        <p:nvGraphicFramePr>
          <p:cNvPr id="83" name="Tableau 82"/>
          <p:cNvGraphicFramePr>
            <a:graphicFrameLocks noGrp="1"/>
          </p:cNvGraphicFramePr>
          <p:nvPr>
            <p:extLst>
              <p:ext uri="{D42A27DB-BD31-4B8C-83A1-F6EECF244321}">
                <p14:modId xmlns:p14="http://schemas.microsoft.com/office/powerpoint/2010/main" val="3549634898"/>
              </p:ext>
            </p:extLst>
          </p:nvPr>
        </p:nvGraphicFramePr>
        <p:xfrm>
          <a:off x="1622201" y="4333195"/>
          <a:ext cx="4464498" cy="1341120"/>
        </p:xfrm>
        <a:graphic>
          <a:graphicData uri="http://schemas.openxmlformats.org/drawingml/2006/table">
            <a:tbl>
              <a:tblPr/>
              <a:tblGrid>
                <a:gridCol w="744083"/>
                <a:gridCol w="744083"/>
                <a:gridCol w="744083"/>
                <a:gridCol w="744083"/>
                <a:gridCol w="744083"/>
                <a:gridCol w="744083"/>
              </a:tblGrid>
              <a:tr h="234027">
                <a:tc rowSpan="2">
                  <a:txBody>
                    <a:bodyPr/>
                    <a:lstStyle/>
                    <a:p>
                      <a:pPr algn="ctr">
                        <a:spcAft>
                          <a:spcPts val="0"/>
                        </a:spcAft>
                      </a:pPr>
                      <a:endParaRPr lang="fr-BE" sz="1100" dirty="0">
                        <a:latin typeface="Corbel"/>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endParaRPr lang="fr-BE" sz="1100" b="1" dirty="0" smtClean="0">
                        <a:latin typeface="Corbel"/>
                        <a:ea typeface="Times New Roman"/>
                        <a:cs typeface="Times New Roman"/>
                      </a:endParaRPr>
                    </a:p>
                    <a:p>
                      <a:pPr algn="ctr">
                        <a:spcAft>
                          <a:spcPts val="0"/>
                        </a:spcAft>
                      </a:pPr>
                      <a:r>
                        <a:rPr lang="fr-BE" sz="1100" b="1" dirty="0" smtClean="0">
                          <a:latin typeface="Corbel"/>
                          <a:ea typeface="Times New Roman"/>
                          <a:cs typeface="Times New Roman"/>
                        </a:rPr>
                        <a:t>Delevoy</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BE"/>
                    </a:p>
                  </a:txBody>
                  <a:tcPr/>
                </a:tc>
                <a:tc gridSpan="2">
                  <a:txBody>
                    <a:bodyPr/>
                    <a:lstStyle/>
                    <a:p>
                      <a:pPr algn="ctr">
                        <a:spcAft>
                          <a:spcPts val="0"/>
                        </a:spcAft>
                      </a:pPr>
                      <a:endParaRPr lang="fr-BE" sz="1100" b="1" dirty="0" smtClean="0">
                        <a:latin typeface="Corbel"/>
                        <a:ea typeface="Times New Roman"/>
                        <a:cs typeface="Times New Roman"/>
                      </a:endParaRPr>
                    </a:p>
                    <a:p>
                      <a:pPr algn="ctr">
                        <a:spcAft>
                          <a:spcPts val="0"/>
                        </a:spcAft>
                      </a:pPr>
                      <a:r>
                        <a:rPr lang="fr-BE" sz="1100" b="1" dirty="0" smtClean="0">
                          <a:latin typeface="Corbel"/>
                          <a:ea typeface="Times New Roman"/>
                          <a:cs typeface="Times New Roman"/>
                        </a:rPr>
                        <a:t>Découpe7</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BE"/>
                    </a:p>
                  </a:txBody>
                  <a:tcPr/>
                </a:tc>
                <a:tc>
                  <a:txBody>
                    <a:bodyPr/>
                    <a:lstStyle/>
                    <a:p>
                      <a:pPr algn="ctr">
                        <a:spcAft>
                          <a:spcPts val="0"/>
                        </a:spcAft>
                      </a:pPr>
                      <a:endParaRPr lang="fr-BE" sz="1100" b="1" dirty="0" smtClean="0">
                        <a:latin typeface="Corbel"/>
                        <a:ea typeface="Times New Roman"/>
                        <a:cs typeface="Times New Roman"/>
                      </a:endParaRPr>
                    </a:p>
                    <a:p>
                      <a:pPr algn="ctr">
                        <a:spcAft>
                          <a:spcPts val="0"/>
                        </a:spcAft>
                      </a:pPr>
                      <a:r>
                        <a:rPr lang="fr-BE" sz="1100" b="1" dirty="0" smtClean="0">
                          <a:latin typeface="Corbel"/>
                          <a:ea typeface="Times New Roman"/>
                          <a:cs typeface="Times New Roman"/>
                        </a:rPr>
                        <a:t>Découpe0</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34027">
                <a:tc vMerge="1">
                  <a:txBody>
                    <a:bodyPr/>
                    <a:lstStyle/>
                    <a:p>
                      <a:endParaRPr lang="fr-BE"/>
                    </a:p>
                  </a:txBody>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Global</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Tissus</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Global</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Tissus</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Global</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27">
                <a:tc>
                  <a:txBody>
                    <a:bodyPr/>
                    <a:lstStyle/>
                    <a:p>
                      <a:pPr algn="ctr">
                        <a:spcAft>
                          <a:spcPts val="0"/>
                        </a:spcAft>
                      </a:pPr>
                      <a:endParaRPr lang="fr-BE" sz="1100" b="1" dirty="0" smtClean="0">
                        <a:latin typeface="Corbel"/>
                        <a:ea typeface="Times New Roman"/>
                        <a:cs typeface="Times New Roman"/>
                      </a:endParaRPr>
                    </a:p>
                    <a:p>
                      <a:pPr algn="ctr">
                        <a:spcAft>
                          <a:spcPts val="0"/>
                        </a:spcAft>
                      </a:pPr>
                      <a:r>
                        <a:rPr lang="fr-BE" sz="1100" b="1" dirty="0" smtClean="0">
                          <a:latin typeface="Corbel"/>
                          <a:ea typeface="Times New Roman"/>
                          <a:cs typeface="Times New Roman"/>
                        </a:rPr>
                        <a:t>UCL</a:t>
                      </a:r>
                      <a:endParaRPr lang="fr-BE" sz="1100" dirty="0">
                        <a:latin typeface="Corbel"/>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37</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37</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27">
                <a:tc>
                  <a:txBody>
                    <a:bodyPr/>
                    <a:lstStyle/>
                    <a:p>
                      <a:pPr algn="ctr">
                        <a:spcAft>
                          <a:spcPts val="0"/>
                        </a:spcAft>
                      </a:pPr>
                      <a:endParaRPr lang="fr-BE" sz="1100" b="1" dirty="0" smtClean="0">
                        <a:latin typeface="Corbel"/>
                        <a:ea typeface="Times New Roman"/>
                        <a:cs typeface="Times New Roman"/>
                      </a:endParaRPr>
                    </a:p>
                    <a:p>
                      <a:pPr algn="ctr">
                        <a:spcAft>
                          <a:spcPts val="0"/>
                        </a:spcAft>
                      </a:pPr>
                      <a:r>
                        <a:rPr lang="fr-BE" sz="1100" b="1" dirty="0" smtClean="0">
                          <a:latin typeface="Corbel"/>
                          <a:ea typeface="Times New Roman"/>
                          <a:cs typeface="Times New Roman"/>
                        </a:rPr>
                        <a:t>INRA</a:t>
                      </a:r>
                      <a:endParaRPr lang="fr-BE" sz="1100" dirty="0">
                        <a:latin typeface="Corbel"/>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216</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200</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295</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259</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363</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graphicFrame>
        <p:nvGraphicFramePr>
          <p:cNvPr id="84" name="Tableau 83"/>
          <p:cNvGraphicFramePr>
            <a:graphicFrameLocks noGrp="1"/>
          </p:cNvGraphicFramePr>
          <p:nvPr>
            <p:extLst>
              <p:ext uri="{D42A27DB-BD31-4B8C-83A1-F6EECF244321}">
                <p14:modId xmlns:p14="http://schemas.microsoft.com/office/powerpoint/2010/main" val="3742319411"/>
              </p:ext>
            </p:extLst>
          </p:nvPr>
        </p:nvGraphicFramePr>
        <p:xfrm>
          <a:off x="6346521" y="1693062"/>
          <a:ext cx="2676628" cy="737990"/>
        </p:xfrm>
        <a:graphic>
          <a:graphicData uri="http://schemas.openxmlformats.org/drawingml/2006/table">
            <a:tbl>
              <a:tblPr/>
              <a:tblGrid>
                <a:gridCol w="1026481"/>
                <a:gridCol w="872509"/>
                <a:gridCol w="777638"/>
              </a:tblGrid>
              <a:tr h="368995">
                <a:tc>
                  <a:txBody>
                    <a:bodyPr/>
                    <a:lstStyle/>
                    <a:p>
                      <a:pPr algn="l" fontAlgn="ctr"/>
                      <a:r>
                        <a:rPr lang="fr-FR" sz="1000" b="1" i="0" u="none" strike="noStrike">
                          <a:latin typeface="Times New Roman"/>
                        </a:rPr>
                        <a:t>Résineux</a:t>
                      </a:r>
                    </a:p>
                  </a:txBody>
                  <a:tcPr marL="9525" marR="9525" marT="9525" marB="0" anchor="ctr">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0C0C0"/>
                    </a:solidFill>
                  </a:tcPr>
                </a:tc>
                <a:tc>
                  <a:txBody>
                    <a:bodyPr/>
                    <a:lstStyle/>
                    <a:p>
                      <a:pPr algn="ctr" fontAlgn="ctr"/>
                      <a:r>
                        <a:rPr lang="fr-FR" sz="1000" b="0" i="0" u="none" strike="noStrike">
                          <a:latin typeface="Times New Roman"/>
                        </a:rPr>
                        <a:t>INRA</a:t>
                      </a:r>
                    </a:p>
                  </a:txBody>
                  <a:tcPr marL="95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0C0C0"/>
                    </a:solidFill>
                  </a:tcPr>
                </a:tc>
                <a:tc>
                  <a:txBody>
                    <a:bodyPr/>
                    <a:lstStyle/>
                    <a:p>
                      <a:pPr algn="ctr" fontAlgn="ctr"/>
                      <a:r>
                        <a:rPr lang="fr-FR" sz="1000" b="0" i="0" u="none" strike="noStrike">
                          <a:latin typeface="Times New Roman"/>
                        </a:rPr>
                        <a:t>FCBA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0C0C0"/>
                    </a:solidFill>
                  </a:tcPr>
                </a:tc>
              </a:tr>
              <a:tr h="368995">
                <a:tc>
                  <a:txBody>
                    <a:bodyPr/>
                    <a:lstStyle/>
                    <a:p>
                      <a:pPr algn="l" fontAlgn="ctr"/>
                      <a:r>
                        <a:rPr lang="fr-FR" sz="1000" b="0" i="0" u="none" strike="noStrike">
                          <a:latin typeface="Times New Roman"/>
                        </a:rPr>
                        <a:t>Douglas</a:t>
                      </a:r>
                    </a:p>
                  </a:txBody>
                  <a:tcPr marL="9525" marR="9525" marT="9525" marB="0" anchor="ctr">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1000" b="0" i="0" u="none" strike="noStrike">
                          <a:latin typeface="Times New Roman"/>
                        </a:rPr>
                        <a:t>125 arbres</a:t>
                      </a:r>
                    </a:p>
                  </a:txBody>
                  <a:tcPr marL="95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1000" b="0" i="0" u="none" strike="noStrike" dirty="0">
                          <a:latin typeface="Times New Roman"/>
                        </a:rPr>
                        <a:t>36 arbres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bl>
          </a:graphicData>
        </a:graphic>
      </p:graphicFrame>
      <p:sp>
        <p:nvSpPr>
          <p:cNvPr id="85" name="Text Box 27"/>
          <p:cNvSpPr txBox="1">
            <a:spLocks noChangeArrowheads="1"/>
          </p:cNvSpPr>
          <p:nvPr/>
        </p:nvSpPr>
        <p:spPr bwMode="auto">
          <a:xfrm>
            <a:off x="6346521" y="3097095"/>
            <a:ext cx="2575410" cy="1815882"/>
          </a:xfrm>
          <a:prstGeom prst="rect">
            <a:avLst/>
          </a:prstGeom>
          <a:noFill/>
          <a:ln w="9525">
            <a:noFill/>
            <a:miter lim="800000"/>
            <a:headEnd/>
            <a:tailEnd/>
          </a:ln>
        </p:spPr>
        <p:txBody>
          <a:bodyPr wrap="square">
            <a:spAutoFit/>
          </a:bodyPr>
          <a:lstStyle/>
          <a:p>
            <a:r>
              <a:rPr lang="fr-FR" sz="1600" b="1" dirty="0" smtClean="0">
                <a:solidFill>
                  <a:srgbClr val="FF0000"/>
                </a:solidFill>
                <a:latin typeface="Arial" panose="020B0604020202020204" pitchFamily="34" charset="0"/>
                <a:cs typeface="Arial" panose="020B0604020202020204" pitchFamily="34" charset="0"/>
              </a:rPr>
              <a:t>Focale sur Hêtre pour analyser les facteurs de variation des </a:t>
            </a:r>
            <a:r>
              <a:rPr lang="fr-FR" sz="1600" b="1" dirty="0">
                <a:solidFill>
                  <a:srgbClr val="FF0000"/>
                </a:solidFill>
                <a:latin typeface="Arial" panose="020B0604020202020204" pitchFamily="34" charset="0"/>
                <a:cs typeface="Arial" panose="020B0604020202020204" pitchFamily="34" charset="0"/>
              </a:rPr>
              <a:t>é</a:t>
            </a:r>
            <a:r>
              <a:rPr lang="fr-FR" sz="1600" b="1" dirty="0" smtClean="0">
                <a:solidFill>
                  <a:srgbClr val="FF0000"/>
                </a:solidFill>
                <a:latin typeface="Arial" panose="020B0604020202020204" pitchFamily="34" charset="0"/>
                <a:cs typeface="Arial" panose="020B0604020202020204" pitchFamily="34" charset="0"/>
              </a:rPr>
              <a:t>quations de biomasse (données européennes, effet fertilisation, fertilité des sols)</a:t>
            </a:r>
            <a:endParaRPr lang="fr-FR"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289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Titre 1"/>
          <p:cNvSpPr>
            <a:spLocks noGrp="1"/>
          </p:cNvSpPr>
          <p:nvPr>
            <p:ph type="title"/>
          </p:nvPr>
        </p:nvSpPr>
        <p:spPr>
          <a:xfrm>
            <a:off x="1100138" y="53293"/>
            <a:ext cx="7586662" cy="614362"/>
          </a:xfrm>
        </p:spPr>
        <p:txBody>
          <a:bodyPr/>
          <a:lstStyle/>
          <a:p>
            <a:pPr eaLnBrk="1" hangingPunct="1"/>
            <a:r>
              <a:rPr lang="fr-FR" sz="2800" dirty="0" smtClean="0"/>
              <a:t>Résultats sur le Hêtre</a:t>
            </a:r>
            <a:endParaRPr lang="fr-FR" sz="2800" dirty="0"/>
          </a:p>
        </p:txBody>
      </p:sp>
      <p:pic>
        <p:nvPicPr>
          <p:cNvPr id="12" name="Picture 2"/>
          <p:cNvPicPr>
            <a:picLocks noChangeAspect="1" noChangeArrowheads="1"/>
          </p:cNvPicPr>
          <p:nvPr/>
        </p:nvPicPr>
        <p:blipFill>
          <a:blip r:embed="rId2" cstate="print"/>
          <a:srcRect/>
          <a:stretch>
            <a:fillRect/>
          </a:stretch>
        </p:blipFill>
        <p:spPr bwMode="auto">
          <a:xfrm>
            <a:off x="1100138" y="724059"/>
            <a:ext cx="8001389" cy="5176837"/>
          </a:xfrm>
          <a:prstGeom prst="rect">
            <a:avLst/>
          </a:prstGeom>
          <a:noFill/>
          <a:ln w="9525">
            <a:noFill/>
            <a:miter lim="800000"/>
            <a:headEnd/>
            <a:tailEnd/>
          </a:ln>
        </p:spPr>
      </p:pic>
      <p:sp>
        <p:nvSpPr>
          <p:cNvPr id="13" name="Text Box 27"/>
          <p:cNvSpPr txBox="1">
            <a:spLocks noChangeArrowheads="1"/>
          </p:cNvSpPr>
          <p:nvPr/>
        </p:nvSpPr>
        <p:spPr bwMode="auto">
          <a:xfrm>
            <a:off x="5100832" y="3377791"/>
            <a:ext cx="3889375" cy="2030412"/>
          </a:xfrm>
          <a:prstGeom prst="rect">
            <a:avLst/>
          </a:prstGeom>
          <a:noFill/>
          <a:ln w="9525">
            <a:noFill/>
            <a:miter lim="800000"/>
            <a:headEnd/>
            <a:tailEnd/>
          </a:ln>
        </p:spPr>
        <p:txBody>
          <a:bodyPr>
            <a:spAutoFit/>
          </a:bodyPr>
          <a:lstStyle/>
          <a:p>
            <a:r>
              <a:rPr lang="fr-FR" sz="1400" b="1" dirty="0"/>
              <a:t>Biomasse souterraine représente environ 20% de la biomasse totale</a:t>
            </a:r>
          </a:p>
          <a:p>
            <a:endParaRPr lang="fr-FR" sz="1400" b="1" dirty="0"/>
          </a:p>
          <a:p>
            <a:r>
              <a:rPr lang="fr-FR" sz="1400" b="1" dirty="0"/>
              <a:t>Au fur et à mesure que les arbres grandissent, la proportion de branche et de feuilles diminuent et celle du tronc augmente</a:t>
            </a:r>
          </a:p>
          <a:p>
            <a:endParaRPr lang="fr-FR" sz="1400" b="1" dirty="0"/>
          </a:p>
          <a:p>
            <a:r>
              <a:rPr lang="fr-FR" sz="1400" b="1" dirty="0"/>
              <a:t>La fertilisation change significativement les proportions (moins de branches et plus de tronc)</a:t>
            </a:r>
          </a:p>
        </p:txBody>
      </p:sp>
    </p:spTree>
    <p:extLst>
      <p:ext uri="{BB962C8B-B14F-4D97-AF65-F5344CB8AC3E}">
        <p14:creationId xmlns:p14="http://schemas.microsoft.com/office/powerpoint/2010/main" val="2613654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Titre 1"/>
          <p:cNvSpPr>
            <a:spLocks noGrp="1"/>
          </p:cNvSpPr>
          <p:nvPr>
            <p:ph type="title"/>
          </p:nvPr>
        </p:nvSpPr>
        <p:spPr>
          <a:xfrm>
            <a:off x="1100138" y="53293"/>
            <a:ext cx="7586662" cy="614362"/>
          </a:xfrm>
        </p:spPr>
        <p:txBody>
          <a:bodyPr/>
          <a:lstStyle/>
          <a:p>
            <a:pPr eaLnBrk="1" hangingPunct="1"/>
            <a:r>
              <a:rPr lang="fr-FR" sz="2800" dirty="0" smtClean="0"/>
              <a:t>Résultats sur le Hêtre</a:t>
            </a:r>
            <a:endParaRPr lang="fr-FR" sz="2800" dirty="0"/>
          </a:p>
        </p:txBody>
      </p:sp>
      <p:pic>
        <p:nvPicPr>
          <p:cNvPr id="6" name="Picture 2"/>
          <p:cNvPicPr>
            <a:picLocks noChangeAspect="1" noChangeArrowheads="1"/>
          </p:cNvPicPr>
          <p:nvPr/>
        </p:nvPicPr>
        <p:blipFill>
          <a:blip r:embed="rId2" cstate="print"/>
          <a:srcRect/>
          <a:stretch>
            <a:fillRect/>
          </a:stretch>
        </p:blipFill>
        <p:spPr bwMode="auto">
          <a:xfrm>
            <a:off x="886325" y="899319"/>
            <a:ext cx="6740525" cy="4608512"/>
          </a:xfrm>
          <a:prstGeom prst="rect">
            <a:avLst/>
          </a:prstGeom>
          <a:noFill/>
          <a:ln w="9525">
            <a:noFill/>
            <a:miter lim="800000"/>
            <a:headEnd/>
            <a:tailEnd/>
          </a:ln>
        </p:spPr>
      </p:pic>
      <p:sp>
        <p:nvSpPr>
          <p:cNvPr id="7" name="ZoneTexte 57"/>
          <p:cNvSpPr txBox="1">
            <a:spLocks noChangeArrowheads="1"/>
          </p:cNvSpPr>
          <p:nvPr/>
        </p:nvSpPr>
        <p:spPr bwMode="auto">
          <a:xfrm>
            <a:off x="1203825" y="629444"/>
            <a:ext cx="8072437" cy="400050"/>
          </a:xfrm>
          <a:prstGeom prst="rect">
            <a:avLst/>
          </a:prstGeom>
          <a:noFill/>
          <a:ln w="9525">
            <a:noFill/>
            <a:miter lim="800000"/>
            <a:headEnd/>
            <a:tailEnd/>
          </a:ln>
        </p:spPr>
        <p:txBody>
          <a:bodyPr>
            <a:spAutoFit/>
          </a:bodyPr>
          <a:lstStyle/>
          <a:p>
            <a:r>
              <a:rPr lang="fr-FR" sz="2000" b="1" dirty="0" smtClean="0"/>
              <a:t>Le </a:t>
            </a:r>
            <a:r>
              <a:rPr lang="fr-FR" sz="2000" b="1" dirty="0"/>
              <a:t>schéma conceptuel vérifié:</a:t>
            </a:r>
          </a:p>
        </p:txBody>
      </p:sp>
      <p:sp>
        <p:nvSpPr>
          <p:cNvPr id="8" name="Text Box 27"/>
          <p:cNvSpPr txBox="1">
            <a:spLocks noChangeArrowheads="1"/>
          </p:cNvSpPr>
          <p:nvPr/>
        </p:nvSpPr>
        <p:spPr bwMode="auto">
          <a:xfrm>
            <a:off x="1203826" y="5488781"/>
            <a:ext cx="7897702" cy="522288"/>
          </a:xfrm>
          <a:prstGeom prst="rect">
            <a:avLst/>
          </a:prstGeom>
          <a:noFill/>
          <a:ln w="9525">
            <a:noFill/>
            <a:miter lim="800000"/>
            <a:headEnd/>
            <a:tailEnd/>
          </a:ln>
        </p:spPr>
        <p:txBody>
          <a:bodyPr wrap="square">
            <a:spAutoFit/>
          </a:bodyPr>
          <a:lstStyle/>
          <a:p>
            <a:r>
              <a:rPr lang="fr-FR" sz="1400" b="1"/>
              <a:t>La pente de la relation entre D2H et la biomasse diminue  avec l’âge pour les compartiments du houppier et augmente pour le tronc</a:t>
            </a:r>
          </a:p>
        </p:txBody>
      </p:sp>
      <p:pic>
        <p:nvPicPr>
          <p:cNvPr id="9" name="Picture 6" descr="Iznogoud_partenaires"/>
          <p:cNvPicPr>
            <a:picLocks noChangeAspect="1" noChangeArrowheads="1"/>
          </p:cNvPicPr>
          <p:nvPr/>
        </p:nvPicPr>
        <p:blipFill>
          <a:blip r:embed="rId3" cstate="print"/>
          <a:srcRect/>
          <a:stretch>
            <a:fillRect/>
          </a:stretch>
        </p:blipFill>
        <p:spPr bwMode="auto">
          <a:xfrm>
            <a:off x="7133137" y="2686844"/>
            <a:ext cx="1571625" cy="1157287"/>
          </a:xfrm>
          <a:prstGeom prst="rect">
            <a:avLst/>
          </a:prstGeom>
          <a:noFill/>
          <a:ln w="9525">
            <a:noFill/>
            <a:miter lim="800000"/>
            <a:headEnd/>
            <a:tailEnd/>
          </a:ln>
        </p:spPr>
      </p:pic>
      <p:sp>
        <p:nvSpPr>
          <p:cNvPr id="10" name="Bulle ronde 9"/>
          <p:cNvSpPr/>
          <p:nvPr/>
        </p:nvSpPr>
        <p:spPr>
          <a:xfrm>
            <a:off x="7819736" y="1543844"/>
            <a:ext cx="1285875" cy="1143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Bingo !</a:t>
            </a:r>
          </a:p>
        </p:txBody>
      </p:sp>
    </p:spTree>
    <p:extLst>
      <p:ext uri="{BB962C8B-B14F-4D97-AF65-F5344CB8AC3E}">
        <p14:creationId xmlns:p14="http://schemas.microsoft.com/office/powerpoint/2010/main" val="2043848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Titre 1"/>
          <p:cNvSpPr>
            <a:spLocks noGrp="1"/>
          </p:cNvSpPr>
          <p:nvPr>
            <p:ph type="title"/>
          </p:nvPr>
        </p:nvSpPr>
        <p:spPr>
          <a:xfrm>
            <a:off x="1100138" y="53293"/>
            <a:ext cx="7586662" cy="614362"/>
          </a:xfrm>
        </p:spPr>
        <p:txBody>
          <a:bodyPr/>
          <a:lstStyle/>
          <a:p>
            <a:pPr eaLnBrk="1" hangingPunct="1"/>
            <a:r>
              <a:rPr lang="fr-FR" sz="2800" dirty="0" smtClean="0"/>
              <a:t>Résultats sur le Hêtre</a:t>
            </a:r>
            <a:endParaRPr lang="fr-FR" sz="2800" dirty="0"/>
          </a:p>
        </p:txBody>
      </p:sp>
      <p:sp>
        <p:nvSpPr>
          <p:cNvPr id="11" name="ZoneTexte 57"/>
          <p:cNvSpPr txBox="1">
            <a:spLocks noChangeArrowheads="1"/>
          </p:cNvSpPr>
          <p:nvPr/>
        </p:nvSpPr>
        <p:spPr bwMode="auto">
          <a:xfrm>
            <a:off x="743340" y="648153"/>
            <a:ext cx="8072437" cy="339725"/>
          </a:xfrm>
          <a:prstGeom prst="rect">
            <a:avLst/>
          </a:prstGeom>
          <a:noFill/>
          <a:ln w="9525">
            <a:noFill/>
            <a:miter lim="800000"/>
            <a:headEnd/>
            <a:tailEnd/>
          </a:ln>
        </p:spPr>
        <p:txBody>
          <a:bodyPr>
            <a:spAutoFit/>
          </a:bodyPr>
          <a:lstStyle/>
          <a:p>
            <a:r>
              <a:rPr lang="fr-FR" sz="1600" b="1"/>
              <a:t>Quelles explications biologiques?</a:t>
            </a:r>
          </a:p>
        </p:txBody>
      </p:sp>
      <p:pic>
        <p:nvPicPr>
          <p:cNvPr id="12" name="Picture 2"/>
          <p:cNvPicPr>
            <a:picLocks noChangeAspect="1" noChangeArrowheads="1"/>
          </p:cNvPicPr>
          <p:nvPr/>
        </p:nvPicPr>
        <p:blipFill>
          <a:blip r:embed="rId2" cstate="print"/>
          <a:srcRect/>
          <a:stretch>
            <a:fillRect/>
          </a:stretch>
        </p:blipFill>
        <p:spPr bwMode="auto">
          <a:xfrm>
            <a:off x="367102" y="1397453"/>
            <a:ext cx="8734425" cy="2695575"/>
          </a:xfrm>
          <a:prstGeom prst="rect">
            <a:avLst/>
          </a:prstGeom>
          <a:noFill/>
          <a:ln w="9525">
            <a:noFill/>
            <a:miter lim="800000"/>
            <a:headEnd/>
            <a:tailEnd/>
          </a:ln>
        </p:spPr>
      </p:pic>
      <p:sp>
        <p:nvSpPr>
          <p:cNvPr id="13" name="Text Box 5"/>
          <p:cNvSpPr txBox="1">
            <a:spLocks noChangeArrowheads="1"/>
          </p:cNvSpPr>
          <p:nvPr/>
        </p:nvSpPr>
        <p:spPr bwMode="auto">
          <a:xfrm>
            <a:off x="2815027" y="1072015"/>
            <a:ext cx="3313113" cy="338138"/>
          </a:xfrm>
          <a:prstGeom prst="rect">
            <a:avLst/>
          </a:prstGeom>
          <a:noFill/>
          <a:ln w="9525">
            <a:noFill/>
            <a:miter lim="800000"/>
            <a:headEnd/>
            <a:tailEnd/>
          </a:ln>
        </p:spPr>
        <p:txBody>
          <a:bodyPr>
            <a:spAutoFit/>
          </a:bodyPr>
          <a:lstStyle/>
          <a:p>
            <a:pPr>
              <a:spcBef>
                <a:spcPct val="50000"/>
              </a:spcBef>
            </a:pPr>
            <a:r>
              <a:rPr lang="fr-FR" sz="1600" b="1">
                <a:latin typeface="Arial Narrow" pitchFamily="34" charset="0"/>
              </a:rPr>
              <a:t>b = Form (= Volume / d²h) * b’</a:t>
            </a:r>
          </a:p>
        </p:txBody>
      </p:sp>
      <p:sp>
        <p:nvSpPr>
          <p:cNvPr id="14" name="ZoneTexte 8"/>
          <p:cNvSpPr txBox="1">
            <a:spLocks noChangeArrowheads="1"/>
          </p:cNvSpPr>
          <p:nvPr/>
        </p:nvSpPr>
        <p:spPr bwMode="auto">
          <a:xfrm>
            <a:off x="1270390" y="1111703"/>
            <a:ext cx="1209675" cy="307975"/>
          </a:xfrm>
          <a:prstGeom prst="rect">
            <a:avLst/>
          </a:prstGeom>
          <a:noFill/>
          <a:ln w="9525">
            <a:noFill/>
            <a:miter lim="800000"/>
            <a:headEnd/>
            <a:tailEnd/>
          </a:ln>
        </p:spPr>
        <p:txBody>
          <a:bodyPr wrap="none">
            <a:spAutoFit/>
          </a:bodyPr>
          <a:lstStyle/>
          <a:p>
            <a:r>
              <a:rPr lang="fr-FR" sz="1400" b="1" dirty="0"/>
              <a:t>Bois du tronc</a:t>
            </a:r>
          </a:p>
        </p:txBody>
      </p:sp>
      <p:sp>
        <p:nvSpPr>
          <p:cNvPr id="15" name="Oval 8"/>
          <p:cNvSpPr>
            <a:spLocks noChangeArrowheads="1"/>
          </p:cNvSpPr>
          <p:nvPr/>
        </p:nvSpPr>
        <p:spPr bwMode="auto">
          <a:xfrm rot="-404396">
            <a:off x="4862902" y="1853065"/>
            <a:ext cx="2160588" cy="560388"/>
          </a:xfrm>
          <a:prstGeom prst="ellipse">
            <a:avLst/>
          </a:prstGeom>
          <a:noFill/>
          <a:ln w="19050">
            <a:solidFill>
              <a:srgbClr val="FF0000"/>
            </a:solidFill>
            <a:round/>
            <a:headEnd/>
            <a:tailEnd/>
          </a:ln>
        </p:spPr>
        <p:txBody>
          <a:bodyPr wrap="none" anchor="ctr"/>
          <a:lstStyle/>
          <a:p>
            <a:endParaRPr lang="fr-FR" sz="1800"/>
          </a:p>
        </p:txBody>
      </p:sp>
      <p:sp>
        <p:nvSpPr>
          <p:cNvPr id="16" name="Text Box 10"/>
          <p:cNvSpPr txBox="1">
            <a:spLocks noChangeArrowheads="1"/>
          </p:cNvSpPr>
          <p:nvPr/>
        </p:nvSpPr>
        <p:spPr bwMode="auto">
          <a:xfrm>
            <a:off x="7050477" y="929140"/>
            <a:ext cx="2051050" cy="615950"/>
          </a:xfrm>
          <a:prstGeom prst="rect">
            <a:avLst/>
          </a:prstGeom>
          <a:noFill/>
          <a:ln w="9525">
            <a:noFill/>
            <a:miter lim="800000"/>
            <a:headEnd/>
            <a:tailEnd/>
          </a:ln>
        </p:spPr>
        <p:txBody>
          <a:bodyPr>
            <a:spAutoFit/>
          </a:bodyPr>
          <a:lstStyle/>
          <a:p>
            <a:pPr>
              <a:spcBef>
                <a:spcPct val="50000"/>
              </a:spcBef>
            </a:pPr>
            <a:r>
              <a:rPr lang="en-US" sz="1800" b="1">
                <a:solidFill>
                  <a:srgbClr val="FF0000"/>
                </a:solidFill>
                <a:latin typeface="Arial Narrow" pitchFamily="34" charset="0"/>
              </a:rPr>
              <a:t>Av: 554 kg/m3 </a:t>
            </a:r>
            <a:r>
              <a:rPr lang="en-US" sz="1800" b="1">
                <a:solidFill>
                  <a:srgbClr val="FF0000"/>
                </a:solidFill>
                <a:latin typeface="Arial Narrow" pitchFamily="34" charset="0"/>
                <a:sym typeface="Wingdings" pitchFamily="2" charset="2"/>
              </a:rPr>
              <a:t> </a:t>
            </a:r>
            <a:r>
              <a:rPr lang="en-US" sz="1600" b="1">
                <a:solidFill>
                  <a:srgbClr val="FF0000"/>
                </a:solidFill>
                <a:latin typeface="Arial Narrow" pitchFamily="34" charset="0"/>
                <a:sym typeface="Wingdings" pitchFamily="2" charset="2"/>
              </a:rPr>
              <a:t>b’=wood density</a:t>
            </a:r>
            <a:endParaRPr lang="en-US" sz="1600" b="1">
              <a:solidFill>
                <a:srgbClr val="FF0000"/>
              </a:solidFill>
              <a:latin typeface="Arial Narrow" pitchFamily="34" charset="0"/>
            </a:endParaRPr>
          </a:p>
        </p:txBody>
      </p:sp>
      <p:sp>
        <p:nvSpPr>
          <p:cNvPr id="17" name="Text Box 11"/>
          <p:cNvSpPr txBox="1">
            <a:spLocks noChangeArrowheads="1"/>
          </p:cNvSpPr>
          <p:nvPr/>
        </p:nvSpPr>
        <p:spPr bwMode="auto">
          <a:xfrm>
            <a:off x="5148652" y="2573790"/>
            <a:ext cx="2549525" cy="646331"/>
          </a:xfrm>
          <a:prstGeom prst="rect">
            <a:avLst/>
          </a:prstGeom>
          <a:solidFill>
            <a:schemeClr val="bg1"/>
          </a:solidFill>
          <a:ln w="9525">
            <a:noFill/>
            <a:miter lim="800000"/>
            <a:headEnd/>
            <a:tailEnd/>
          </a:ln>
        </p:spPr>
        <p:txBody>
          <a:bodyPr wrap="square">
            <a:spAutoFit/>
          </a:bodyPr>
          <a:lstStyle/>
          <a:p>
            <a:pPr algn="ctr">
              <a:spcBef>
                <a:spcPct val="50000"/>
              </a:spcBef>
            </a:pPr>
            <a:r>
              <a:rPr lang="en-US" sz="1800" b="1" dirty="0" err="1" smtClean="0">
                <a:solidFill>
                  <a:srgbClr val="7030A0"/>
                </a:solidFill>
                <a:latin typeface="Arial Narrow" pitchFamily="34" charset="0"/>
              </a:rPr>
              <a:t>Variabilité</a:t>
            </a:r>
            <a:r>
              <a:rPr lang="en-US" sz="1800" b="1" dirty="0" smtClean="0">
                <a:solidFill>
                  <a:srgbClr val="7030A0"/>
                </a:solidFill>
                <a:latin typeface="Arial Narrow" pitchFamily="34" charset="0"/>
              </a:rPr>
              <a:t> </a:t>
            </a:r>
            <a:r>
              <a:rPr lang="en-US" sz="1800" b="1" dirty="0" err="1" smtClean="0">
                <a:solidFill>
                  <a:srgbClr val="7030A0"/>
                </a:solidFill>
                <a:latin typeface="Arial Narrow" pitchFamily="34" charset="0"/>
              </a:rPr>
              <a:t>résiduelle</a:t>
            </a:r>
            <a:r>
              <a:rPr lang="en-US" sz="1800" b="1" dirty="0" smtClean="0">
                <a:solidFill>
                  <a:srgbClr val="7030A0"/>
                </a:solidFill>
                <a:latin typeface="Arial Narrow" pitchFamily="34" charset="0"/>
              </a:rPr>
              <a:t>= conditions de </a:t>
            </a:r>
            <a:r>
              <a:rPr lang="en-US" sz="1800" b="1" dirty="0" err="1" smtClean="0">
                <a:solidFill>
                  <a:srgbClr val="7030A0"/>
                </a:solidFill>
                <a:latin typeface="Arial Narrow" pitchFamily="34" charset="0"/>
              </a:rPr>
              <a:t>croissance</a:t>
            </a:r>
            <a:endParaRPr lang="en-US" sz="1800" b="1" dirty="0">
              <a:solidFill>
                <a:srgbClr val="7030A0"/>
              </a:solidFill>
              <a:latin typeface="Arial Narrow" pitchFamily="34" charset="0"/>
            </a:endParaRPr>
          </a:p>
        </p:txBody>
      </p:sp>
      <p:sp>
        <p:nvSpPr>
          <p:cNvPr id="18" name="Line 12"/>
          <p:cNvSpPr>
            <a:spLocks noChangeShapeType="1"/>
          </p:cNvSpPr>
          <p:nvPr/>
        </p:nvSpPr>
        <p:spPr bwMode="auto">
          <a:xfrm flipH="1">
            <a:off x="5429640" y="1943553"/>
            <a:ext cx="11112" cy="498475"/>
          </a:xfrm>
          <a:prstGeom prst="line">
            <a:avLst/>
          </a:prstGeom>
          <a:noFill/>
          <a:ln w="19050">
            <a:solidFill>
              <a:srgbClr val="7030A0"/>
            </a:solidFill>
            <a:round/>
            <a:headEnd type="stealth" w="lg" len="lg"/>
            <a:tailEnd type="stealth" w="lg" len="lg"/>
          </a:ln>
        </p:spPr>
        <p:txBody>
          <a:bodyPr/>
          <a:lstStyle/>
          <a:p>
            <a:endParaRPr lang="fr-FR"/>
          </a:p>
        </p:txBody>
      </p:sp>
      <p:sp>
        <p:nvSpPr>
          <p:cNvPr id="19" name="ZoneTexte 13"/>
          <p:cNvSpPr txBox="1">
            <a:spLocks noChangeArrowheads="1"/>
          </p:cNvSpPr>
          <p:nvPr/>
        </p:nvSpPr>
        <p:spPr bwMode="auto">
          <a:xfrm>
            <a:off x="1314840" y="4083503"/>
            <a:ext cx="6383337" cy="646112"/>
          </a:xfrm>
          <a:prstGeom prst="rect">
            <a:avLst/>
          </a:prstGeom>
          <a:noFill/>
          <a:ln w="9525">
            <a:noFill/>
            <a:miter lim="800000"/>
            <a:headEnd/>
            <a:tailEnd/>
          </a:ln>
        </p:spPr>
        <p:txBody>
          <a:bodyPr>
            <a:spAutoFit/>
          </a:bodyPr>
          <a:lstStyle/>
          <a:p>
            <a:r>
              <a:rPr lang="fr-FR" sz="1800"/>
              <a:t>Variations de b dans les jeunes stades= principalement du à des changements de forme (conique à cylindrique)</a:t>
            </a:r>
          </a:p>
        </p:txBody>
      </p:sp>
      <p:sp>
        <p:nvSpPr>
          <p:cNvPr id="20" name="ZoneTexte 14"/>
          <p:cNvSpPr txBox="1">
            <a:spLocks noChangeArrowheads="1"/>
          </p:cNvSpPr>
          <p:nvPr/>
        </p:nvSpPr>
        <p:spPr bwMode="auto">
          <a:xfrm>
            <a:off x="1314840" y="4797878"/>
            <a:ext cx="6383337" cy="646112"/>
          </a:xfrm>
          <a:prstGeom prst="rect">
            <a:avLst/>
          </a:prstGeom>
          <a:noFill/>
          <a:ln w="9525">
            <a:noFill/>
            <a:miter lim="800000"/>
            <a:headEnd/>
            <a:tailEnd/>
          </a:ln>
        </p:spPr>
        <p:txBody>
          <a:bodyPr>
            <a:spAutoFit/>
          </a:bodyPr>
          <a:lstStyle/>
          <a:p>
            <a:r>
              <a:rPr lang="fr-FR" sz="1800"/>
              <a:t>Variations de b dans les stades âgés= principalement du à des changements de densité (augmentation régulière et significative)</a:t>
            </a:r>
          </a:p>
        </p:txBody>
      </p:sp>
    </p:spTree>
    <p:extLst>
      <p:ext uri="{BB962C8B-B14F-4D97-AF65-F5344CB8AC3E}">
        <p14:creationId xmlns:p14="http://schemas.microsoft.com/office/powerpoint/2010/main" val="458937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109538"/>
            <a:ext cx="7586662" cy="614362"/>
          </a:xfrm>
        </p:spPr>
        <p:txBody>
          <a:bodyPr/>
          <a:lstStyle/>
          <a:p>
            <a:pPr eaLnBrk="1" hangingPunct="1"/>
            <a:r>
              <a:rPr lang="fr-FR" sz="3200" dirty="0" smtClean="0"/>
              <a:t>Contexte</a:t>
            </a:r>
          </a:p>
        </p:txBody>
      </p:sp>
      <p:sp>
        <p:nvSpPr>
          <p:cNvPr id="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pic>
        <p:nvPicPr>
          <p:cNvPr id="9" name="Picture 4" descr="BiomasseOregon1"/>
          <p:cNvPicPr>
            <a:picLocks noChangeAspect="1" noChangeArrowheads="1"/>
          </p:cNvPicPr>
          <p:nvPr/>
        </p:nvPicPr>
        <p:blipFill>
          <a:blip r:embed="rId2" cstate="print"/>
          <a:srcRect/>
          <a:stretch>
            <a:fillRect/>
          </a:stretch>
        </p:blipFill>
        <p:spPr bwMode="auto">
          <a:xfrm>
            <a:off x="6041933" y="431800"/>
            <a:ext cx="2882992" cy="4643438"/>
          </a:xfrm>
          <a:prstGeom prst="rect">
            <a:avLst/>
          </a:prstGeom>
          <a:noFill/>
          <a:ln w="9525">
            <a:noFill/>
            <a:miter lim="800000"/>
            <a:headEnd/>
            <a:tailEnd/>
          </a:ln>
        </p:spPr>
      </p:pic>
      <p:sp>
        <p:nvSpPr>
          <p:cNvPr id="10" name="Bulle ronde 9"/>
          <p:cNvSpPr/>
          <p:nvPr/>
        </p:nvSpPr>
        <p:spPr>
          <a:xfrm rot="16200000">
            <a:off x="2906713" y="204789"/>
            <a:ext cx="1857375" cy="355599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2800" dirty="0">
                <a:solidFill>
                  <a:schemeClr val="tx1"/>
                </a:solidFill>
              </a:rPr>
              <a:t>Bien…. Qui </a:t>
            </a:r>
            <a:r>
              <a:rPr lang="en-US" sz="2800" dirty="0" err="1">
                <a:solidFill>
                  <a:schemeClr val="tx1"/>
                </a:solidFill>
              </a:rPr>
              <a:t>va</a:t>
            </a:r>
            <a:r>
              <a:rPr lang="en-US" sz="2800" dirty="0">
                <a:solidFill>
                  <a:schemeClr val="tx1"/>
                </a:solidFill>
              </a:rPr>
              <a:t> </a:t>
            </a:r>
            <a:r>
              <a:rPr lang="en-US" sz="2800" dirty="0" err="1">
                <a:solidFill>
                  <a:schemeClr val="tx1"/>
                </a:solidFill>
              </a:rPr>
              <a:t>chercher</a:t>
            </a:r>
            <a:r>
              <a:rPr lang="en-US" sz="2800" dirty="0">
                <a:solidFill>
                  <a:schemeClr val="tx1"/>
                </a:solidFill>
              </a:rPr>
              <a:t> la balance?</a:t>
            </a:r>
          </a:p>
        </p:txBody>
      </p:sp>
      <p:sp>
        <p:nvSpPr>
          <p:cNvPr id="4" name="ZoneTexte 3"/>
          <p:cNvSpPr txBox="1"/>
          <p:nvPr/>
        </p:nvSpPr>
        <p:spPr>
          <a:xfrm>
            <a:off x="1485900" y="3293070"/>
            <a:ext cx="3924300" cy="923330"/>
          </a:xfrm>
          <a:prstGeom prst="rect">
            <a:avLst/>
          </a:prstGeom>
          <a:noFill/>
        </p:spPr>
        <p:txBody>
          <a:bodyPr wrap="square" rtlCol="0">
            <a:spAutoFit/>
          </a:bodyPr>
          <a:lstStyle/>
          <a:p>
            <a:r>
              <a:rPr lang="fr-FR" dirty="0" smtClean="0"/>
              <a:t>Avoir des estimations robustes, précises de la biomasse et de la minéralomasse sur pied</a:t>
            </a:r>
            <a:endParaRPr lang="fr-FR" dirty="0"/>
          </a:p>
        </p:txBody>
      </p:sp>
      <p:sp>
        <p:nvSpPr>
          <p:cNvPr id="5" name="Flèche à angle droit 4"/>
          <p:cNvSpPr/>
          <p:nvPr/>
        </p:nvSpPr>
        <p:spPr>
          <a:xfrm rot="5400000">
            <a:off x="2057401" y="4216400"/>
            <a:ext cx="422664" cy="5461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Flèche à angle droit 11"/>
          <p:cNvSpPr/>
          <p:nvPr/>
        </p:nvSpPr>
        <p:spPr>
          <a:xfrm rot="5400000">
            <a:off x="2057401" y="4802188"/>
            <a:ext cx="422664" cy="5461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p:cNvSpPr txBox="1"/>
          <p:nvPr/>
        </p:nvSpPr>
        <p:spPr>
          <a:xfrm>
            <a:off x="2541783" y="4425434"/>
            <a:ext cx="2898550" cy="338554"/>
          </a:xfrm>
          <a:prstGeom prst="rect">
            <a:avLst/>
          </a:prstGeom>
          <a:noFill/>
        </p:spPr>
        <p:txBody>
          <a:bodyPr wrap="none" rtlCol="0">
            <a:spAutoFit/>
          </a:bodyPr>
          <a:lstStyle/>
          <a:p>
            <a:r>
              <a:rPr lang="fr-FR" sz="1600" dirty="0" smtClean="0"/>
              <a:t>Quantification de la ressource</a:t>
            </a:r>
            <a:endParaRPr lang="fr-FR" sz="1600" dirty="0"/>
          </a:p>
        </p:txBody>
      </p:sp>
      <p:sp>
        <p:nvSpPr>
          <p:cNvPr id="14" name="ZoneTexte 13"/>
          <p:cNvSpPr txBox="1"/>
          <p:nvPr/>
        </p:nvSpPr>
        <p:spPr>
          <a:xfrm>
            <a:off x="2617983" y="5049644"/>
            <a:ext cx="3297698" cy="338554"/>
          </a:xfrm>
          <a:prstGeom prst="rect">
            <a:avLst/>
          </a:prstGeom>
          <a:noFill/>
        </p:spPr>
        <p:txBody>
          <a:bodyPr wrap="none" rtlCol="0">
            <a:spAutoFit/>
          </a:bodyPr>
          <a:lstStyle/>
          <a:p>
            <a:r>
              <a:rPr lang="fr-FR" sz="1600" dirty="0" smtClean="0"/>
              <a:t>Fonctionnement des </a:t>
            </a:r>
            <a:r>
              <a:rPr lang="fr-FR" sz="1600" dirty="0" err="1" smtClean="0"/>
              <a:t>ecosystèmes</a:t>
            </a:r>
            <a:endParaRPr lang="fr-FR" sz="1600" dirty="0"/>
          </a:p>
        </p:txBody>
      </p:sp>
    </p:spTree>
    <p:extLst>
      <p:ext uri="{BB962C8B-B14F-4D97-AF65-F5344CB8AC3E}">
        <p14:creationId xmlns:p14="http://schemas.microsoft.com/office/powerpoint/2010/main" val="666958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Titre 1"/>
          <p:cNvSpPr>
            <a:spLocks noGrp="1"/>
          </p:cNvSpPr>
          <p:nvPr>
            <p:ph type="title"/>
          </p:nvPr>
        </p:nvSpPr>
        <p:spPr>
          <a:xfrm>
            <a:off x="1100137" y="53293"/>
            <a:ext cx="8001389" cy="614362"/>
          </a:xfrm>
        </p:spPr>
        <p:txBody>
          <a:bodyPr/>
          <a:lstStyle/>
          <a:p>
            <a:pPr eaLnBrk="1" hangingPunct="1"/>
            <a:r>
              <a:rPr lang="fr-FR" sz="2800" dirty="0" smtClean="0"/>
              <a:t>Résultats sur le Hêtre, comparaison avec l’eucalyptus</a:t>
            </a:r>
            <a:endParaRPr lang="fr-FR" sz="2800" dirty="0"/>
          </a:p>
        </p:txBody>
      </p:sp>
      <p:pic>
        <p:nvPicPr>
          <p:cNvPr id="21" name="Picture 2"/>
          <p:cNvPicPr>
            <a:picLocks noChangeAspect="1" noChangeArrowheads="1"/>
          </p:cNvPicPr>
          <p:nvPr/>
        </p:nvPicPr>
        <p:blipFill>
          <a:blip r:embed="rId2" cstate="print"/>
          <a:srcRect/>
          <a:stretch>
            <a:fillRect/>
          </a:stretch>
        </p:blipFill>
        <p:spPr bwMode="auto">
          <a:xfrm>
            <a:off x="1100137" y="650986"/>
            <a:ext cx="7453312" cy="5075238"/>
          </a:xfrm>
          <a:prstGeom prst="rect">
            <a:avLst/>
          </a:prstGeom>
          <a:noFill/>
          <a:ln w="9525">
            <a:noFill/>
            <a:miter lim="800000"/>
            <a:headEnd/>
            <a:tailEnd/>
          </a:ln>
        </p:spPr>
      </p:pic>
      <p:sp>
        <p:nvSpPr>
          <p:cNvPr id="22" name="Text Box 27"/>
          <p:cNvSpPr txBox="1">
            <a:spLocks noChangeArrowheads="1"/>
          </p:cNvSpPr>
          <p:nvPr/>
        </p:nvSpPr>
        <p:spPr bwMode="auto">
          <a:xfrm>
            <a:off x="4218940" y="5131705"/>
            <a:ext cx="4968875" cy="739775"/>
          </a:xfrm>
          <a:prstGeom prst="rect">
            <a:avLst/>
          </a:prstGeom>
          <a:noFill/>
          <a:ln w="9525">
            <a:noFill/>
            <a:miter lim="800000"/>
            <a:headEnd/>
            <a:tailEnd/>
          </a:ln>
        </p:spPr>
        <p:txBody>
          <a:bodyPr>
            <a:spAutoFit/>
          </a:bodyPr>
          <a:lstStyle/>
          <a:p>
            <a:r>
              <a:rPr lang="fr-FR" sz="1400" b="1"/>
              <a:t>Les deux essences  présentent des schémas très similaires, voire identiques quant aux variations des paramètres des modèles avec l’âge</a:t>
            </a:r>
          </a:p>
        </p:txBody>
      </p:sp>
      <p:pic>
        <p:nvPicPr>
          <p:cNvPr id="23" name="Image 582" descr="jackpot.jpg"/>
          <p:cNvPicPr>
            <a:picLocks noChangeAspect="1"/>
          </p:cNvPicPr>
          <p:nvPr/>
        </p:nvPicPr>
        <p:blipFill>
          <a:blip r:embed="rId3" cstate="print"/>
          <a:srcRect/>
          <a:stretch>
            <a:fillRect/>
          </a:stretch>
        </p:blipFill>
        <p:spPr bwMode="auto">
          <a:xfrm>
            <a:off x="7676515" y="3188605"/>
            <a:ext cx="1257300" cy="1625600"/>
          </a:xfrm>
          <a:prstGeom prst="rect">
            <a:avLst/>
          </a:prstGeom>
          <a:noFill/>
          <a:ln w="9525">
            <a:noFill/>
            <a:miter lim="800000"/>
            <a:headEnd/>
            <a:tailEnd/>
          </a:ln>
        </p:spPr>
      </p:pic>
    </p:spTree>
    <p:extLst>
      <p:ext uri="{BB962C8B-B14F-4D97-AF65-F5344CB8AC3E}">
        <p14:creationId xmlns:p14="http://schemas.microsoft.com/office/powerpoint/2010/main" val="735098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Titre 1"/>
          <p:cNvSpPr>
            <a:spLocks noGrp="1"/>
          </p:cNvSpPr>
          <p:nvPr>
            <p:ph type="title"/>
          </p:nvPr>
        </p:nvSpPr>
        <p:spPr>
          <a:xfrm>
            <a:off x="1100137" y="53293"/>
            <a:ext cx="8001389" cy="614362"/>
          </a:xfrm>
        </p:spPr>
        <p:txBody>
          <a:bodyPr/>
          <a:lstStyle/>
          <a:p>
            <a:pPr eaLnBrk="1" hangingPunct="1"/>
            <a:r>
              <a:rPr lang="fr-FR" sz="2800" dirty="0" smtClean="0"/>
              <a:t>Résultats sur le Hêtre, confrontation avec la </a:t>
            </a:r>
            <a:r>
              <a:rPr lang="fr-FR" sz="2800" dirty="0" err="1" smtClean="0"/>
              <a:t>literature</a:t>
            </a:r>
            <a:endParaRPr lang="fr-FR" sz="2800" dirty="0"/>
          </a:p>
        </p:txBody>
      </p:sp>
      <p:pic>
        <p:nvPicPr>
          <p:cNvPr id="7" name="Picture 2"/>
          <p:cNvPicPr>
            <a:picLocks noChangeAspect="1" noChangeArrowheads="1"/>
          </p:cNvPicPr>
          <p:nvPr/>
        </p:nvPicPr>
        <p:blipFill>
          <a:blip r:embed="rId2" cstate="print"/>
          <a:srcRect/>
          <a:stretch>
            <a:fillRect/>
          </a:stretch>
        </p:blipFill>
        <p:spPr bwMode="auto">
          <a:xfrm>
            <a:off x="3495675" y="667655"/>
            <a:ext cx="5648325" cy="3838575"/>
          </a:xfrm>
          <a:prstGeom prst="rect">
            <a:avLst/>
          </a:prstGeom>
          <a:noFill/>
          <a:ln w="9525">
            <a:noFill/>
            <a:miter lim="800000"/>
            <a:headEnd/>
            <a:tailEnd/>
          </a:ln>
        </p:spPr>
      </p:pic>
      <p:sp>
        <p:nvSpPr>
          <p:cNvPr id="8" name="ZoneTexte 15"/>
          <p:cNvSpPr txBox="1">
            <a:spLocks noChangeArrowheads="1"/>
          </p:cNvSpPr>
          <p:nvPr/>
        </p:nvSpPr>
        <p:spPr bwMode="auto">
          <a:xfrm>
            <a:off x="998267" y="707342"/>
            <a:ext cx="2428875" cy="1384995"/>
          </a:xfrm>
          <a:prstGeom prst="rect">
            <a:avLst/>
          </a:prstGeom>
          <a:noFill/>
          <a:ln w="9525">
            <a:noFill/>
            <a:miter lim="800000"/>
            <a:headEnd/>
            <a:tailEnd/>
          </a:ln>
        </p:spPr>
        <p:txBody>
          <a:bodyPr>
            <a:spAutoFit/>
          </a:bodyPr>
          <a:lstStyle/>
          <a:p>
            <a:r>
              <a:rPr lang="fr-FR" sz="1400"/>
              <a:t>A partir de Zianis et al. (2005). 48 équations référencées. Aucune ne simule correctement la biomasse mesurée dans l’échantillonnage Hêtre</a:t>
            </a:r>
          </a:p>
        </p:txBody>
      </p:sp>
      <p:sp>
        <p:nvSpPr>
          <p:cNvPr id="9" name="ZoneTexte 16"/>
          <p:cNvSpPr txBox="1">
            <a:spLocks noChangeArrowheads="1"/>
          </p:cNvSpPr>
          <p:nvPr/>
        </p:nvSpPr>
        <p:spPr bwMode="auto">
          <a:xfrm>
            <a:off x="944292" y="2553605"/>
            <a:ext cx="2428875" cy="1600438"/>
          </a:xfrm>
          <a:prstGeom prst="rect">
            <a:avLst/>
          </a:prstGeom>
          <a:noFill/>
          <a:ln w="9525">
            <a:noFill/>
            <a:miter lim="800000"/>
            <a:headEnd/>
            <a:tailEnd/>
          </a:ln>
        </p:spPr>
        <p:txBody>
          <a:bodyPr>
            <a:spAutoFit/>
          </a:bodyPr>
          <a:lstStyle/>
          <a:p>
            <a:r>
              <a:rPr lang="fr-FR" sz="1400" dirty="0"/>
              <a:t>A l’inverse, en utilisant l’âge indiqué dans chaque publication et les équations Genet et al. 2011, il est possible de retrouver la pente indiquée dans chaque papier</a:t>
            </a:r>
          </a:p>
        </p:txBody>
      </p:sp>
      <p:sp>
        <p:nvSpPr>
          <p:cNvPr id="10" name="ZoneTexte 18"/>
          <p:cNvSpPr txBox="1">
            <a:spLocks noChangeArrowheads="1"/>
          </p:cNvSpPr>
          <p:nvPr/>
        </p:nvSpPr>
        <p:spPr bwMode="auto">
          <a:xfrm>
            <a:off x="2158729" y="4739592"/>
            <a:ext cx="6606448" cy="708025"/>
          </a:xfrm>
          <a:prstGeom prst="rect">
            <a:avLst/>
          </a:prstGeom>
          <a:noFill/>
          <a:ln w="9525">
            <a:noFill/>
            <a:miter lim="800000"/>
            <a:headEnd/>
            <a:tailEnd/>
          </a:ln>
        </p:spPr>
        <p:txBody>
          <a:bodyPr wrap="square">
            <a:spAutoFit/>
          </a:bodyPr>
          <a:lstStyle/>
          <a:p>
            <a:r>
              <a:rPr lang="fr-FR" sz="2000" b="1"/>
              <a:t>Revisiter les catalogues pour ajuster des modèles “grossiers” essence par essence ?</a:t>
            </a:r>
          </a:p>
        </p:txBody>
      </p:sp>
    </p:spTree>
    <p:extLst>
      <p:ext uri="{BB962C8B-B14F-4D97-AF65-F5344CB8AC3E}">
        <p14:creationId xmlns:p14="http://schemas.microsoft.com/office/powerpoint/2010/main" val="3448730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Titre 1"/>
          <p:cNvSpPr>
            <a:spLocks noGrp="1"/>
          </p:cNvSpPr>
          <p:nvPr>
            <p:ph type="title"/>
          </p:nvPr>
        </p:nvSpPr>
        <p:spPr>
          <a:xfrm>
            <a:off x="1100137" y="53293"/>
            <a:ext cx="8001389" cy="614362"/>
          </a:xfrm>
        </p:spPr>
        <p:txBody>
          <a:bodyPr/>
          <a:lstStyle/>
          <a:p>
            <a:pPr eaLnBrk="1" hangingPunct="1"/>
            <a:r>
              <a:rPr lang="fr-FR" sz="2800" dirty="0" smtClean="0"/>
              <a:t>Evaluation sur jeux de données fertilisés et européens</a:t>
            </a:r>
            <a:endParaRPr lang="fr-FR"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342" y="831169"/>
            <a:ext cx="6268685" cy="363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0"/>
          <p:cNvSpPr>
            <a:spLocks noChangeArrowheads="1"/>
          </p:cNvSpPr>
          <p:nvPr/>
        </p:nvSpPr>
        <p:spPr bwMode="auto">
          <a:xfrm>
            <a:off x="1148038" y="4600484"/>
            <a:ext cx="7717292" cy="954107"/>
          </a:xfrm>
          <a:prstGeom prst="rect">
            <a:avLst/>
          </a:prstGeom>
          <a:noFill/>
          <a:ln w="9525">
            <a:noFill/>
            <a:miter lim="800000"/>
            <a:headEnd/>
            <a:tailEnd/>
          </a:ln>
        </p:spPr>
        <p:txBody>
          <a:bodyPr wrap="square">
            <a:spAutoFit/>
          </a:bodyPr>
          <a:lstStyle/>
          <a:p>
            <a:r>
              <a:rPr lang="fr-FR" sz="1400" dirty="0"/>
              <a:t>Les modèles sont (i) performants et non biaisés pour la biomasse totale aérienne (stocks de carbone); (ii) biaisés pour les autres compartiments lorsqu’ils sont transposés à des peuplements </a:t>
            </a:r>
            <a:r>
              <a:rPr lang="fr-FR" sz="1400" dirty="0" smtClean="0"/>
              <a:t>fertilisés/mixtes </a:t>
            </a:r>
            <a:r>
              <a:rPr lang="fr-FR" sz="1400" dirty="0"/>
              <a:t>mais amplitude du biais raisonnable (&lt;9%) sauf pour l’écorce (effet génétique</a:t>
            </a:r>
            <a:r>
              <a:rPr lang="fr-FR" sz="1400" dirty="0" smtClean="0"/>
              <a:t>?) ou pour les branches en peuplement mixte (effet mélange ?)</a:t>
            </a:r>
            <a:endParaRPr lang="fr-FR" sz="1400" dirty="0"/>
          </a:p>
        </p:txBody>
      </p:sp>
    </p:spTree>
    <p:extLst>
      <p:ext uri="{BB962C8B-B14F-4D97-AF65-F5344CB8AC3E}">
        <p14:creationId xmlns:p14="http://schemas.microsoft.com/office/powerpoint/2010/main" val="3026398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Titre 1"/>
          <p:cNvSpPr>
            <a:spLocks noGrp="1"/>
          </p:cNvSpPr>
          <p:nvPr>
            <p:ph type="title"/>
          </p:nvPr>
        </p:nvSpPr>
        <p:spPr>
          <a:xfrm>
            <a:off x="1100137" y="53293"/>
            <a:ext cx="8001389" cy="614362"/>
          </a:xfrm>
        </p:spPr>
        <p:txBody>
          <a:bodyPr/>
          <a:lstStyle/>
          <a:p>
            <a:pPr eaLnBrk="1" hangingPunct="1"/>
            <a:r>
              <a:rPr lang="fr-FR" sz="2800" dirty="0" smtClean="0"/>
              <a:t>Evaluation sur le jeu de données </a:t>
            </a:r>
            <a:r>
              <a:rPr lang="fr-FR" sz="2800" dirty="0" err="1" smtClean="0"/>
              <a:t>Pédoséquence</a:t>
            </a:r>
            <a:endParaRPr lang="fr-FR"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72" y="909547"/>
            <a:ext cx="56007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8"/>
          <p:cNvPicPr>
            <a:picLocks noChangeAspect="1" noChangeArrowheads="1"/>
          </p:cNvPicPr>
          <p:nvPr/>
        </p:nvPicPr>
        <p:blipFill>
          <a:blip r:embed="rId3" cstate="print"/>
          <a:srcRect/>
          <a:stretch>
            <a:fillRect/>
          </a:stretch>
        </p:blipFill>
        <p:spPr bwMode="auto">
          <a:xfrm>
            <a:off x="6153883" y="616085"/>
            <a:ext cx="2415351" cy="3415847"/>
          </a:xfrm>
          <a:prstGeom prst="rect">
            <a:avLst/>
          </a:prstGeom>
          <a:noFill/>
          <a:ln w="9525">
            <a:noFill/>
            <a:miter lim="800000"/>
            <a:headEnd/>
            <a:tailEnd/>
          </a:ln>
        </p:spPr>
      </p:pic>
      <p:sp>
        <p:nvSpPr>
          <p:cNvPr id="2" name="Rectangle 1"/>
          <p:cNvSpPr/>
          <p:nvPr/>
        </p:nvSpPr>
        <p:spPr>
          <a:xfrm>
            <a:off x="1410369" y="4031932"/>
            <a:ext cx="7407057" cy="1077218"/>
          </a:xfrm>
          <a:prstGeom prst="rect">
            <a:avLst/>
          </a:prstGeom>
        </p:spPr>
        <p:txBody>
          <a:bodyPr wrap="square">
            <a:spAutoFit/>
          </a:bodyPr>
          <a:lstStyle/>
          <a:p>
            <a:r>
              <a:rPr lang="fr-FR" sz="1600" dirty="0"/>
              <a:t>(i) peu de biais et un modèle performant pour la biomasse totale aérienne et bois de tronc, (ii) biais systématique et fortement négatif pour l’écorce avec un gradient du </a:t>
            </a:r>
            <a:r>
              <a:rPr lang="fr-FR" sz="1600" dirty="0" err="1"/>
              <a:t>Rendosol</a:t>
            </a:r>
            <a:r>
              <a:rPr lang="fr-FR" sz="1600" dirty="0"/>
              <a:t> vers </a:t>
            </a:r>
            <a:r>
              <a:rPr lang="fr-FR" sz="1600" dirty="0" smtClean="0"/>
              <a:t>l’</a:t>
            </a:r>
            <a:r>
              <a:rPr lang="fr-FR" sz="1600" dirty="0" err="1" smtClean="0"/>
              <a:t>Alocrisol</a:t>
            </a:r>
            <a:r>
              <a:rPr lang="fr-FR" sz="1600" dirty="0" smtClean="0"/>
              <a:t>, </a:t>
            </a:r>
            <a:r>
              <a:rPr lang="fr-FR" sz="1600" dirty="0"/>
              <a:t>et (iii) biais prononcé pour les branches avec un gradient de l’</a:t>
            </a:r>
            <a:r>
              <a:rPr lang="fr-FR" sz="1600" dirty="0" err="1"/>
              <a:t>Alocrisol</a:t>
            </a:r>
            <a:r>
              <a:rPr lang="fr-FR" sz="1600" dirty="0"/>
              <a:t> vers le </a:t>
            </a:r>
            <a:r>
              <a:rPr lang="fr-FR" sz="1600" dirty="0" err="1" smtClean="0"/>
              <a:t>Rendosol</a:t>
            </a:r>
            <a:r>
              <a:rPr lang="fr-FR" sz="1600" dirty="0" smtClean="0"/>
              <a:t> (inverse de l’effet fertilisation…)</a:t>
            </a:r>
            <a:endParaRPr lang="fr-FR" sz="1600" dirty="0"/>
          </a:p>
        </p:txBody>
      </p:sp>
      <p:grpSp>
        <p:nvGrpSpPr>
          <p:cNvPr id="3" name="Groupe 2"/>
          <p:cNvGrpSpPr/>
          <p:nvPr/>
        </p:nvGrpSpPr>
        <p:grpSpPr>
          <a:xfrm>
            <a:off x="1247081" y="909547"/>
            <a:ext cx="7792816" cy="4963936"/>
            <a:chOff x="1247081" y="909547"/>
            <a:chExt cx="7792816" cy="4963936"/>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2372" y="909547"/>
              <a:ext cx="305752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247081" y="5288708"/>
              <a:ext cx="7733631" cy="584775"/>
            </a:xfrm>
            <a:prstGeom prst="rect">
              <a:avLst/>
            </a:prstGeom>
          </p:spPr>
          <p:txBody>
            <a:bodyPr wrap="square">
              <a:spAutoFit/>
            </a:bodyPr>
            <a:lstStyle/>
            <a:p>
              <a:r>
                <a:rPr lang="fr-FR" sz="1600" b="1" dirty="0" smtClean="0"/>
                <a:t>ET Pas si mauvais en transposition directe du modèle Hêtre à l’Erable !!!! (et même légèrement meilleurs du fait d’une densité inférieure pour l’Erable)</a:t>
              </a:r>
              <a:endParaRPr lang="fr-FR" sz="1600" b="1" dirty="0"/>
            </a:p>
          </p:txBody>
        </p:sp>
      </p:grpSp>
    </p:spTree>
    <p:extLst>
      <p:ext uri="{BB962C8B-B14F-4D97-AF65-F5344CB8AC3E}">
        <p14:creationId xmlns:p14="http://schemas.microsoft.com/office/powerpoint/2010/main" val="397061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Titre 1"/>
          <p:cNvSpPr>
            <a:spLocks noGrp="1"/>
          </p:cNvSpPr>
          <p:nvPr>
            <p:ph type="title"/>
          </p:nvPr>
        </p:nvSpPr>
        <p:spPr>
          <a:xfrm>
            <a:off x="1100137" y="53293"/>
            <a:ext cx="8001389" cy="614362"/>
          </a:xfrm>
        </p:spPr>
        <p:txBody>
          <a:bodyPr/>
          <a:lstStyle/>
          <a:p>
            <a:pPr eaLnBrk="1" hangingPunct="1"/>
            <a:r>
              <a:rPr lang="fr-FR" sz="2800" dirty="0" smtClean="0"/>
              <a:t>Similitudes </a:t>
            </a:r>
            <a:r>
              <a:rPr lang="fr-FR" sz="2800" dirty="0"/>
              <a:t>– dissimilitudes avec les autres </a:t>
            </a:r>
            <a:r>
              <a:rPr lang="fr-FR" sz="2800" dirty="0" smtClean="0"/>
              <a:t>essences ?</a:t>
            </a:r>
            <a:endParaRPr lang="fr-FR"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7" y="3429000"/>
            <a:ext cx="3909514" cy="254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042" y="892986"/>
            <a:ext cx="3616318" cy="2555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137" y="892986"/>
            <a:ext cx="3909514" cy="2509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5371872" y="3542360"/>
            <a:ext cx="3523934" cy="1015663"/>
          </a:xfrm>
          <a:prstGeom prst="rect">
            <a:avLst/>
          </a:prstGeom>
        </p:spPr>
        <p:txBody>
          <a:bodyPr wrap="square">
            <a:spAutoFit/>
          </a:bodyPr>
          <a:lstStyle/>
          <a:p>
            <a:r>
              <a:rPr lang="fr-FR" sz="1200" dirty="0" smtClean="0"/>
              <a:t>Pour tous augmentation de la proportion de bois avec l’âge (environ 60% pour Hêtre et Chêne, et 80 pour le Douglas) – légère diminution pour les arbres très matures au profit des grosses branches</a:t>
            </a:r>
            <a:endParaRPr lang="fr-FR" sz="1200" dirty="0"/>
          </a:p>
        </p:txBody>
      </p:sp>
      <p:sp>
        <p:nvSpPr>
          <p:cNvPr id="16" name="Rectangle 15"/>
          <p:cNvSpPr/>
          <p:nvPr/>
        </p:nvSpPr>
        <p:spPr>
          <a:xfrm>
            <a:off x="5371872" y="4490872"/>
            <a:ext cx="3523934" cy="646331"/>
          </a:xfrm>
          <a:prstGeom prst="rect">
            <a:avLst/>
          </a:prstGeom>
        </p:spPr>
        <p:txBody>
          <a:bodyPr wrap="square">
            <a:spAutoFit/>
          </a:bodyPr>
          <a:lstStyle/>
          <a:p>
            <a:r>
              <a:rPr lang="fr-FR" sz="1200" dirty="0" smtClean="0"/>
              <a:t>Proportion d’écorce qui diminue pour le Hêtre, reste globalement constante pour le chêne et augmente pour le Douglas </a:t>
            </a:r>
            <a:endParaRPr lang="fr-FR" sz="1200" dirty="0"/>
          </a:p>
        </p:txBody>
      </p:sp>
      <p:sp>
        <p:nvSpPr>
          <p:cNvPr id="17" name="Rectangle 16"/>
          <p:cNvSpPr/>
          <p:nvPr/>
        </p:nvSpPr>
        <p:spPr>
          <a:xfrm>
            <a:off x="5371872" y="5286179"/>
            <a:ext cx="3523934" cy="461665"/>
          </a:xfrm>
          <a:prstGeom prst="rect">
            <a:avLst/>
          </a:prstGeom>
        </p:spPr>
        <p:txBody>
          <a:bodyPr wrap="square">
            <a:spAutoFit/>
          </a:bodyPr>
          <a:lstStyle/>
          <a:p>
            <a:r>
              <a:rPr lang="fr-FR" sz="1200" dirty="0" smtClean="0"/>
              <a:t>Baisse des branches 4-7 pour le chêne, constante pour le Hêtre</a:t>
            </a:r>
            <a:endParaRPr lang="fr-FR" sz="1200" dirty="0"/>
          </a:p>
        </p:txBody>
      </p:sp>
      <p:sp>
        <p:nvSpPr>
          <p:cNvPr id="2" name="ZoneTexte 1"/>
          <p:cNvSpPr txBox="1"/>
          <p:nvPr/>
        </p:nvSpPr>
        <p:spPr>
          <a:xfrm>
            <a:off x="1345474" y="576214"/>
            <a:ext cx="748923" cy="369332"/>
          </a:xfrm>
          <a:prstGeom prst="rect">
            <a:avLst/>
          </a:prstGeom>
          <a:noFill/>
        </p:spPr>
        <p:txBody>
          <a:bodyPr wrap="none" rtlCol="0">
            <a:spAutoFit/>
          </a:bodyPr>
          <a:lstStyle/>
          <a:p>
            <a:r>
              <a:rPr lang="fr-FR" dirty="0" smtClean="0"/>
              <a:t>Hêtre</a:t>
            </a:r>
            <a:endParaRPr lang="fr-FR" dirty="0"/>
          </a:p>
        </p:txBody>
      </p:sp>
      <p:sp>
        <p:nvSpPr>
          <p:cNvPr id="18" name="ZoneTexte 17"/>
          <p:cNvSpPr txBox="1"/>
          <p:nvPr/>
        </p:nvSpPr>
        <p:spPr>
          <a:xfrm>
            <a:off x="5371872" y="583804"/>
            <a:ext cx="864339" cy="369332"/>
          </a:xfrm>
          <a:prstGeom prst="rect">
            <a:avLst/>
          </a:prstGeom>
          <a:noFill/>
        </p:spPr>
        <p:txBody>
          <a:bodyPr wrap="none" rtlCol="0">
            <a:spAutoFit/>
          </a:bodyPr>
          <a:lstStyle/>
          <a:p>
            <a:r>
              <a:rPr lang="fr-FR" dirty="0" smtClean="0"/>
              <a:t>Chêne</a:t>
            </a:r>
            <a:endParaRPr lang="fr-FR" dirty="0"/>
          </a:p>
        </p:txBody>
      </p:sp>
      <p:sp>
        <p:nvSpPr>
          <p:cNvPr id="19" name="ZoneTexte 18"/>
          <p:cNvSpPr txBox="1"/>
          <p:nvPr/>
        </p:nvSpPr>
        <p:spPr>
          <a:xfrm>
            <a:off x="1045027" y="5652643"/>
            <a:ext cx="1031051" cy="369332"/>
          </a:xfrm>
          <a:prstGeom prst="rect">
            <a:avLst/>
          </a:prstGeom>
          <a:noFill/>
        </p:spPr>
        <p:txBody>
          <a:bodyPr wrap="none" rtlCol="0">
            <a:spAutoFit/>
          </a:bodyPr>
          <a:lstStyle/>
          <a:p>
            <a:r>
              <a:rPr lang="fr-FR" dirty="0" smtClean="0"/>
              <a:t>Douglas</a:t>
            </a:r>
            <a:endParaRPr lang="fr-FR" dirty="0"/>
          </a:p>
        </p:txBody>
      </p:sp>
    </p:spTree>
    <p:extLst>
      <p:ext uri="{BB962C8B-B14F-4D97-AF65-F5344CB8AC3E}">
        <p14:creationId xmlns:p14="http://schemas.microsoft.com/office/powerpoint/2010/main" val="841661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Titre 1"/>
          <p:cNvSpPr>
            <a:spLocks noGrp="1"/>
          </p:cNvSpPr>
          <p:nvPr>
            <p:ph type="title"/>
          </p:nvPr>
        </p:nvSpPr>
        <p:spPr>
          <a:xfrm>
            <a:off x="1100137" y="53293"/>
            <a:ext cx="8001389" cy="614362"/>
          </a:xfrm>
        </p:spPr>
        <p:txBody>
          <a:bodyPr/>
          <a:lstStyle/>
          <a:p>
            <a:pPr eaLnBrk="1" hangingPunct="1"/>
            <a:r>
              <a:rPr lang="fr-FR" sz="2800" dirty="0" smtClean="0"/>
              <a:t>Similitudes </a:t>
            </a:r>
            <a:r>
              <a:rPr lang="fr-FR" sz="2800" dirty="0"/>
              <a:t>– dissimilitudes avec les autres </a:t>
            </a:r>
            <a:r>
              <a:rPr lang="fr-FR" sz="2800" dirty="0" smtClean="0"/>
              <a:t>essences ?</a:t>
            </a:r>
            <a:endParaRPr lang="fr-FR" sz="2800" dirty="0"/>
          </a:p>
        </p:txBody>
      </p:sp>
      <p:sp>
        <p:nvSpPr>
          <p:cNvPr id="10" name="Text Box 27"/>
          <p:cNvSpPr txBox="1">
            <a:spLocks noChangeArrowheads="1"/>
          </p:cNvSpPr>
          <p:nvPr/>
        </p:nvSpPr>
        <p:spPr bwMode="auto">
          <a:xfrm>
            <a:off x="5347860" y="1703819"/>
            <a:ext cx="3753666" cy="1569660"/>
          </a:xfrm>
          <a:prstGeom prst="rect">
            <a:avLst/>
          </a:prstGeom>
          <a:noFill/>
          <a:ln w="9525">
            <a:noFill/>
            <a:miter lim="800000"/>
            <a:headEnd/>
            <a:tailEnd/>
          </a:ln>
        </p:spPr>
        <p:txBody>
          <a:bodyPr wrap="square">
            <a:spAutoFit/>
          </a:bodyPr>
          <a:lstStyle/>
          <a:p>
            <a:r>
              <a:rPr lang="fr-FR" sz="1600" b="1" dirty="0"/>
              <a:t>BOIS = Pente croissante pour les résineux, pente décroissante pour les feuillus ZIP et à préciser pour les pores diffus.</a:t>
            </a:r>
          </a:p>
          <a:p>
            <a:r>
              <a:rPr lang="fr-FR" sz="1600" b="1" dirty="0"/>
              <a:t>(plan ligneux qui détermine le sens de variation)</a:t>
            </a:r>
          </a:p>
        </p:txBody>
      </p:sp>
      <p:sp>
        <p:nvSpPr>
          <p:cNvPr id="12" name="Text Box 27"/>
          <p:cNvSpPr txBox="1">
            <a:spLocks noChangeArrowheads="1"/>
          </p:cNvSpPr>
          <p:nvPr/>
        </p:nvSpPr>
        <p:spPr bwMode="auto">
          <a:xfrm>
            <a:off x="998564" y="1593190"/>
            <a:ext cx="4065340" cy="1815882"/>
          </a:xfrm>
          <a:prstGeom prst="rect">
            <a:avLst/>
          </a:prstGeom>
          <a:noFill/>
          <a:ln w="9525">
            <a:noFill/>
            <a:miter lim="800000"/>
            <a:headEnd/>
            <a:tailEnd/>
          </a:ln>
        </p:spPr>
        <p:txBody>
          <a:bodyPr wrap="square">
            <a:spAutoFit/>
          </a:bodyPr>
          <a:lstStyle/>
          <a:p>
            <a:r>
              <a:rPr lang="fr-FR" sz="1600" b="1" dirty="0"/>
              <a:t>BRANCHES = Pente décroissante avec l’âge des peuplements (général à toutes les essences mais l’intensité de la diminution est fonction de l’architecture des arbres et sa plasticité). Effet d’autant plus net que le diamètre des branches est petit</a:t>
            </a:r>
          </a:p>
        </p:txBody>
      </p:sp>
      <p:sp>
        <p:nvSpPr>
          <p:cNvPr id="13" name="Text Box 27"/>
          <p:cNvSpPr txBox="1">
            <a:spLocks noChangeArrowheads="1"/>
          </p:cNvSpPr>
          <p:nvPr/>
        </p:nvSpPr>
        <p:spPr bwMode="auto">
          <a:xfrm>
            <a:off x="3781425" y="772647"/>
            <a:ext cx="3154952" cy="523220"/>
          </a:xfrm>
          <a:prstGeom prst="rect">
            <a:avLst/>
          </a:prstGeom>
          <a:noFill/>
          <a:ln w="9525">
            <a:noFill/>
            <a:miter lim="800000"/>
            <a:headEnd/>
            <a:tailEnd/>
          </a:ln>
        </p:spPr>
        <p:txBody>
          <a:bodyPr wrap="square">
            <a:spAutoFit/>
          </a:bodyPr>
          <a:lstStyle/>
          <a:p>
            <a:r>
              <a:rPr lang="fr-FR" sz="2800" b="1" dirty="0"/>
              <a:t>Hypothèses :</a:t>
            </a:r>
          </a:p>
        </p:txBody>
      </p:sp>
      <p:sp>
        <p:nvSpPr>
          <p:cNvPr id="14" name="Text Box 27"/>
          <p:cNvSpPr txBox="1">
            <a:spLocks noChangeArrowheads="1"/>
          </p:cNvSpPr>
          <p:nvPr/>
        </p:nvSpPr>
        <p:spPr bwMode="auto">
          <a:xfrm>
            <a:off x="2480065" y="3879426"/>
            <a:ext cx="5022220" cy="830997"/>
          </a:xfrm>
          <a:prstGeom prst="rect">
            <a:avLst/>
          </a:prstGeom>
          <a:noFill/>
          <a:ln w="9525">
            <a:noFill/>
            <a:miter lim="800000"/>
            <a:headEnd/>
            <a:tailEnd/>
          </a:ln>
        </p:spPr>
        <p:txBody>
          <a:bodyPr wrap="square">
            <a:spAutoFit/>
          </a:bodyPr>
          <a:lstStyle/>
          <a:p>
            <a:r>
              <a:rPr lang="fr-FR" sz="1600" b="1" dirty="0"/>
              <a:t>Influence des conditions de croissance (résidus autour des tendances « âge ») plus forte pour le houppier que pour le bois de tronc</a:t>
            </a:r>
          </a:p>
        </p:txBody>
      </p:sp>
    </p:spTree>
    <p:extLst>
      <p:ext uri="{BB962C8B-B14F-4D97-AF65-F5344CB8AC3E}">
        <p14:creationId xmlns:p14="http://schemas.microsoft.com/office/powerpoint/2010/main" val="2388471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Titre 1"/>
          <p:cNvSpPr>
            <a:spLocks noGrp="1"/>
          </p:cNvSpPr>
          <p:nvPr>
            <p:ph type="title"/>
          </p:nvPr>
        </p:nvSpPr>
        <p:spPr>
          <a:xfrm>
            <a:off x="1100137" y="53293"/>
            <a:ext cx="8001389" cy="614362"/>
          </a:xfrm>
        </p:spPr>
        <p:txBody>
          <a:bodyPr/>
          <a:lstStyle/>
          <a:p>
            <a:pPr eaLnBrk="1" hangingPunct="1"/>
            <a:r>
              <a:rPr lang="fr-FR" sz="2800" dirty="0" smtClean="0"/>
              <a:t>Cas du Chêne</a:t>
            </a:r>
            <a:endParaRPr lang="fr-FR" sz="2800" dirty="0"/>
          </a:p>
        </p:txBody>
      </p:sp>
      <p:sp>
        <p:nvSpPr>
          <p:cNvPr id="8" name="Text Box 27"/>
          <p:cNvSpPr txBox="1">
            <a:spLocks noChangeArrowheads="1"/>
          </p:cNvSpPr>
          <p:nvPr/>
        </p:nvSpPr>
        <p:spPr bwMode="auto">
          <a:xfrm>
            <a:off x="4959258" y="667655"/>
            <a:ext cx="3897359" cy="647700"/>
          </a:xfrm>
          <a:prstGeom prst="rect">
            <a:avLst/>
          </a:prstGeom>
          <a:noFill/>
          <a:ln w="9525">
            <a:noFill/>
            <a:miter lim="800000"/>
            <a:headEnd/>
            <a:tailEnd/>
          </a:ln>
        </p:spPr>
        <p:txBody>
          <a:bodyPr wrap="square">
            <a:spAutoFit/>
          </a:bodyPr>
          <a:lstStyle/>
          <a:p>
            <a:r>
              <a:rPr lang="fr-FR" sz="1800" b="1" dirty="0"/>
              <a:t>BOIS = Pente </a:t>
            </a:r>
            <a:r>
              <a:rPr lang="fr-FR" sz="1800" b="1" u="sng" dirty="0"/>
              <a:t>décroissante</a:t>
            </a:r>
            <a:r>
              <a:rPr lang="fr-FR" sz="1800" b="1" dirty="0"/>
              <a:t> avec l’âge des </a:t>
            </a:r>
            <a:r>
              <a:rPr lang="fr-FR" sz="1800" b="1" dirty="0" smtClean="0"/>
              <a:t>peuplements (ZIP)</a:t>
            </a:r>
            <a:endParaRPr lang="fr-FR" sz="1800" b="1" dirty="0"/>
          </a:p>
        </p:txBody>
      </p:sp>
      <p:sp>
        <p:nvSpPr>
          <p:cNvPr id="9" name="Text Box 27"/>
          <p:cNvSpPr txBox="1">
            <a:spLocks noChangeArrowheads="1"/>
          </p:cNvSpPr>
          <p:nvPr/>
        </p:nvSpPr>
        <p:spPr bwMode="auto">
          <a:xfrm>
            <a:off x="530181" y="679131"/>
            <a:ext cx="4176713" cy="646112"/>
          </a:xfrm>
          <a:prstGeom prst="rect">
            <a:avLst/>
          </a:prstGeom>
          <a:noFill/>
          <a:ln w="9525">
            <a:noFill/>
            <a:miter lim="800000"/>
            <a:headEnd/>
            <a:tailEnd/>
          </a:ln>
        </p:spPr>
        <p:txBody>
          <a:bodyPr>
            <a:spAutoFit/>
          </a:bodyPr>
          <a:lstStyle/>
          <a:p>
            <a:r>
              <a:rPr lang="fr-FR" sz="1800" b="1" dirty="0"/>
              <a:t>BRANCHES = Pente décroissante avec l’âge des peuplements </a:t>
            </a:r>
          </a:p>
        </p:txBody>
      </p:sp>
      <p:sp>
        <p:nvSpPr>
          <p:cNvPr id="11" name="Text Box 27"/>
          <p:cNvSpPr txBox="1">
            <a:spLocks noChangeArrowheads="1"/>
          </p:cNvSpPr>
          <p:nvPr/>
        </p:nvSpPr>
        <p:spPr bwMode="auto">
          <a:xfrm>
            <a:off x="3935594" y="55729"/>
            <a:ext cx="2498362" cy="523220"/>
          </a:xfrm>
          <a:prstGeom prst="rect">
            <a:avLst/>
          </a:prstGeom>
          <a:noFill/>
          <a:ln w="9525">
            <a:noFill/>
            <a:miter lim="800000"/>
            <a:headEnd/>
            <a:tailEnd/>
          </a:ln>
        </p:spPr>
        <p:txBody>
          <a:bodyPr wrap="square">
            <a:spAutoFit/>
          </a:bodyPr>
          <a:lstStyle/>
          <a:p>
            <a:r>
              <a:rPr lang="fr-FR" sz="2800" b="1" dirty="0" smtClean="0"/>
              <a:t>Hypothèses</a:t>
            </a:r>
            <a:endParaRPr lang="fr-FR" sz="2800" b="1" dirty="0"/>
          </a:p>
        </p:txBody>
      </p:sp>
      <p:sp>
        <p:nvSpPr>
          <p:cNvPr id="15" name="Text Box 27"/>
          <p:cNvSpPr txBox="1">
            <a:spLocks noChangeArrowheads="1"/>
          </p:cNvSpPr>
          <p:nvPr/>
        </p:nvSpPr>
        <p:spPr bwMode="auto">
          <a:xfrm>
            <a:off x="1100137" y="4257624"/>
            <a:ext cx="3618410" cy="1200329"/>
          </a:xfrm>
          <a:prstGeom prst="rect">
            <a:avLst/>
          </a:prstGeom>
          <a:noFill/>
          <a:ln w="9525">
            <a:noFill/>
            <a:miter lim="800000"/>
            <a:headEnd/>
            <a:tailEnd/>
          </a:ln>
        </p:spPr>
        <p:txBody>
          <a:bodyPr wrap="square">
            <a:spAutoFit/>
          </a:bodyPr>
          <a:lstStyle/>
          <a:p>
            <a:r>
              <a:rPr lang="fr-FR" sz="1800" b="1" dirty="0"/>
              <a:t>Théoriquement, coefficients variables entre sessile et pédonculé (architecture différente)</a:t>
            </a:r>
          </a:p>
        </p:txBody>
      </p:sp>
      <p:sp>
        <p:nvSpPr>
          <p:cNvPr id="16" name="Text Box 27"/>
          <p:cNvSpPr txBox="1">
            <a:spLocks noChangeArrowheads="1"/>
          </p:cNvSpPr>
          <p:nvPr/>
        </p:nvSpPr>
        <p:spPr bwMode="auto">
          <a:xfrm>
            <a:off x="4923885" y="4395825"/>
            <a:ext cx="4176713" cy="923925"/>
          </a:xfrm>
          <a:prstGeom prst="rect">
            <a:avLst/>
          </a:prstGeom>
          <a:noFill/>
          <a:ln w="9525">
            <a:noFill/>
            <a:miter lim="800000"/>
            <a:headEnd/>
            <a:tailEnd/>
          </a:ln>
        </p:spPr>
        <p:txBody>
          <a:bodyPr>
            <a:spAutoFit/>
          </a:bodyPr>
          <a:lstStyle/>
          <a:p>
            <a:r>
              <a:rPr lang="fr-FR" sz="1800" b="1" dirty="0"/>
              <a:t>Théoriquement, coefficients identiques entre sessile et pédonculé (plan ligneux </a:t>
            </a:r>
            <a:r>
              <a:rPr lang="fr-FR" sz="1800" b="1" dirty="0" smtClean="0"/>
              <a:t>similaires)</a:t>
            </a:r>
            <a:endParaRPr lang="fr-FR" sz="1800" b="1" dirty="0"/>
          </a:p>
        </p:txBody>
      </p:sp>
      <p:grpSp>
        <p:nvGrpSpPr>
          <p:cNvPr id="17" name="Groupe 5"/>
          <p:cNvGrpSpPr>
            <a:grpSpLocks/>
          </p:cNvGrpSpPr>
          <p:nvPr/>
        </p:nvGrpSpPr>
        <p:grpSpPr bwMode="auto">
          <a:xfrm>
            <a:off x="5284695" y="1601105"/>
            <a:ext cx="3382963" cy="2347913"/>
            <a:chOff x="3491880" y="2996952"/>
            <a:chExt cx="5688632" cy="3861048"/>
          </a:xfrm>
        </p:grpSpPr>
        <p:pic>
          <p:nvPicPr>
            <p:cNvPr id="18" name="Picture 2"/>
            <p:cNvPicPr>
              <a:picLocks noChangeAspect="1" noChangeArrowheads="1"/>
            </p:cNvPicPr>
            <p:nvPr/>
          </p:nvPicPr>
          <p:blipFill>
            <a:blip r:embed="rId2" cstate="print"/>
            <a:srcRect l="13089" t="3435" r="73241" b="73282"/>
            <a:stretch>
              <a:fillRect/>
            </a:stretch>
          </p:blipFill>
          <p:spPr bwMode="auto">
            <a:xfrm>
              <a:off x="8460432" y="3861048"/>
              <a:ext cx="720080" cy="1224136"/>
            </a:xfrm>
            <a:prstGeom prst="rect">
              <a:avLst/>
            </a:prstGeom>
            <a:noFill/>
            <a:ln w="9525">
              <a:noFill/>
              <a:miter lim="800000"/>
              <a:headEnd/>
              <a:tailEnd/>
            </a:ln>
          </p:spPr>
        </p:pic>
        <p:pic>
          <p:nvPicPr>
            <p:cNvPr id="19" name="Picture 2"/>
            <p:cNvPicPr>
              <a:picLocks noChangeAspect="1" noChangeArrowheads="1"/>
            </p:cNvPicPr>
            <p:nvPr/>
          </p:nvPicPr>
          <p:blipFill>
            <a:blip r:embed="rId2" cstate="print"/>
            <a:srcRect t="26566" r="5672"/>
            <a:stretch>
              <a:fillRect/>
            </a:stretch>
          </p:blipFill>
          <p:spPr bwMode="auto">
            <a:xfrm>
              <a:off x="3491880" y="2996952"/>
              <a:ext cx="4968552" cy="3861048"/>
            </a:xfrm>
            <a:prstGeom prst="rect">
              <a:avLst/>
            </a:prstGeom>
            <a:noFill/>
            <a:ln w="9525">
              <a:noFill/>
              <a:miter lim="800000"/>
              <a:headEnd/>
              <a:tailEnd/>
            </a:ln>
          </p:spPr>
        </p:pic>
      </p:grpSp>
      <p:grpSp>
        <p:nvGrpSpPr>
          <p:cNvPr id="20" name="Groupe 7"/>
          <p:cNvGrpSpPr>
            <a:grpSpLocks/>
          </p:cNvGrpSpPr>
          <p:nvPr/>
        </p:nvGrpSpPr>
        <p:grpSpPr bwMode="auto">
          <a:xfrm>
            <a:off x="2881312" y="2177368"/>
            <a:ext cx="2303463" cy="1944687"/>
            <a:chOff x="2987824" y="2564904"/>
            <a:chExt cx="5688632" cy="3817640"/>
          </a:xfrm>
        </p:grpSpPr>
        <p:pic>
          <p:nvPicPr>
            <p:cNvPr id="21" name="Picture 2"/>
            <p:cNvPicPr>
              <a:picLocks noChangeAspect="1" noChangeArrowheads="1"/>
            </p:cNvPicPr>
            <p:nvPr/>
          </p:nvPicPr>
          <p:blipFill>
            <a:blip r:embed="rId3" cstate="print"/>
            <a:srcRect l="13089" t="3435" r="73241" b="73282"/>
            <a:stretch>
              <a:fillRect/>
            </a:stretch>
          </p:blipFill>
          <p:spPr bwMode="auto">
            <a:xfrm>
              <a:off x="7956376" y="3284984"/>
              <a:ext cx="720080" cy="1224136"/>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t="27391" r="5672"/>
            <a:stretch>
              <a:fillRect/>
            </a:stretch>
          </p:blipFill>
          <p:spPr bwMode="auto">
            <a:xfrm>
              <a:off x="2987824" y="2564904"/>
              <a:ext cx="4968552" cy="3817640"/>
            </a:xfrm>
            <a:prstGeom prst="rect">
              <a:avLst/>
            </a:prstGeom>
            <a:noFill/>
            <a:ln w="9525">
              <a:noFill/>
              <a:miter lim="800000"/>
              <a:headEnd/>
              <a:tailEnd/>
            </a:ln>
          </p:spPr>
        </p:pic>
      </p:grpSp>
      <p:grpSp>
        <p:nvGrpSpPr>
          <p:cNvPr id="23" name="Groupe 5"/>
          <p:cNvGrpSpPr>
            <a:grpSpLocks/>
          </p:cNvGrpSpPr>
          <p:nvPr/>
        </p:nvGrpSpPr>
        <p:grpSpPr bwMode="auto">
          <a:xfrm>
            <a:off x="594262" y="1330225"/>
            <a:ext cx="2627313" cy="1946275"/>
            <a:chOff x="3419872" y="2564904"/>
            <a:chExt cx="5688632" cy="3817640"/>
          </a:xfrm>
        </p:grpSpPr>
        <p:pic>
          <p:nvPicPr>
            <p:cNvPr id="24" name="Picture 2"/>
            <p:cNvPicPr>
              <a:picLocks noChangeAspect="1" noChangeArrowheads="1"/>
            </p:cNvPicPr>
            <p:nvPr/>
          </p:nvPicPr>
          <p:blipFill>
            <a:blip r:embed="rId4" cstate="print"/>
            <a:srcRect l="13089" t="3435" r="73241" b="73282"/>
            <a:stretch>
              <a:fillRect/>
            </a:stretch>
          </p:blipFill>
          <p:spPr bwMode="auto">
            <a:xfrm>
              <a:off x="8388424" y="3284984"/>
              <a:ext cx="720080" cy="1224136"/>
            </a:xfrm>
            <a:prstGeom prst="rect">
              <a:avLst/>
            </a:prstGeom>
            <a:noFill/>
            <a:ln w="9525">
              <a:noFill/>
              <a:miter lim="800000"/>
              <a:headEnd/>
              <a:tailEnd/>
            </a:ln>
          </p:spPr>
        </p:pic>
        <p:pic>
          <p:nvPicPr>
            <p:cNvPr id="25" name="Picture 2"/>
            <p:cNvPicPr>
              <a:picLocks noChangeAspect="1" noChangeArrowheads="1"/>
            </p:cNvPicPr>
            <p:nvPr/>
          </p:nvPicPr>
          <p:blipFill>
            <a:blip r:embed="rId4" cstate="print"/>
            <a:srcRect t="27391" r="5672"/>
            <a:stretch>
              <a:fillRect/>
            </a:stretch>
          </p:blipFill>
          <p:spPr bwMode="auto">
            <a:xfrm>
              <a:off x="3419872" y="2564904"/>
              <a:ext cx="4968552" cy="3817640"/>
            </a:xfrm>
            <a:prstGeom prst="rect">
              <a:avLst/>
            </a:prstGeom>
            <a:noFill/>
            <a:ln w="9525">
              <a:noFill/>
              <a:miter lim="800000"/>
              <a:headEnd/>
              <a:tailEnd/>
            </a:ln>
          </p:spPr>
        </p:pic>
      </p:grpSp>
    </p:spTree>
    <p:extLst>
      <p:ext uri="{BB962C8B-B14F-4D97-AF65-F5344CB8AC3E}">
        <p14:creationId xmlns:p14="http://schemas.microsoft.com/office/powerpoint/2010/main" val="1873395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Titre 1"/>
          <p:cNvSpPr>
            <a:spLocks noGrp="1"/>
          </p:cNvSpPr>
          <p:nvPr>
            <p:ph type="title"/>
          </p:nvPr>
        </p:nvSpPr>
        <p:spPr>
          <a:xfrm>
            <a:off x="1100137" y="53293"/>
            <a:ext cx="8001389" cy="614362"/>
          </a:xfrm>
        </p:spPr>
        <p:txBody>
          <a:bodyPr/>
          <a:lstStyle/>
          <a:p>
            <a:pPr eaLnBrk="1" hangingPunct="1"/>
            <a:r>
              <a:rPr lang="fr-FR" sz="2800" dirty="0" smtClean="0"/>
              <a:t>Cas du Chêne</a:t>
            </a:r>
            <a:endParaRPr lang="fr-FR" sz="2800" dirty="0"/>
          </a:p>
        </p:txBody>
      </p:sp>
      <p:sp>
        <p:nvSpPr>
          <p:cNvPr id="8" name="Text Box 27"/>
          <p:cNvSpPr txBox="1">
            <a:spLocks noChangeArrowheads="1"/>
          </p:cNvSpPr>
          <p:nvPr/>
        </p:nvSpPr>
        <p:spPr bwMode="auto">
          <a:xfrm>
            <a:off x="1397726" y="667655"/>
            <a:ext cx="7458892" cy="369332"/>
          </a:xfrm>
          <a:prstGeom prst="rect">
            <a:avLst/>
          </a:prstGeom>
          <a:noFill/>
          <a:ln w="9525">
            <a:noFill/>
            <a:miter lim="800000"/>
            <a:headEnd/>
            <a:tailEnd/>
          </a:ln>
        </p:spPr>
        <p:txBody>
          <a:bodyPr wrap="square">
            <a:spAutoFit/>
          </a:bodyPr>
          <a:lstStyle/>
          <a:p>
            <a:r>
              <a:rPr lang="fr-FR" sz="1800" b="1" dirty="0"/>
              <a:t>BOIS = Pente </a:t>
            </a:r>
            <a:r>
              <a:rPr lang="fr-FR" sz="1800" b="1" u="sng" dirty="0"/>
              <a:t>décroissante</a:t>
            </a:r>
            <a:r>
              <a:rPr lang="fr-FR" sz="1800" b="1" dirty="0"/>
              <a:t> avec l’âge des </a:t>
            </a:r>
            <a:r>
              <a:rPr lang="fr-FR" sz="1800" b="1" dirty="0" smtClean="0"/>
              <a:t>peuplements (ZIP) ?</a:t>
            </a:r>
            <a:endParaRPr lang="fr-FR" sz="1800" b="1" dirty="0"/>
          </a:p>
        </p:txBody>
      </p:sp>
      <p:sp>
        <p:nvSpPr>
          <p:cNvPr id="11" name="Text Box 27"/>
          <p:cNvSpPr txBox="1">
            <a:spLocks noChangeArrowheads="1"/>
          </p:cNvSpPr>
          <p:nvPr/>
        </p:nvSpPr>
        <p:spPr bwMode="auto">
          <a:xfrm>
            <a:off x="3935594" y="55729"/>
            <a:ext cx="2498362" cy="523220"/>
          </a:xfrm>
          <a:prstGeom prst="rect">
            <a:avLst/>
          </a:prstGeom>
          <a:noFill/>
          <a:ln w="9525">
            <a:noFill/>
            <a:miter lim="800000"/>
            <a:headEnd/>
            <a:tailEnd/>
          </a:ln>
        </p:spPr>
        <p:txBody>
          <a:bodyPr wrap="square">
            <a:spAutoFit/>
          </a:bodyPr>
          <a:lstStyle/>
          <a:p>
            <a:r>
              <a:rPr lang="fr-FR" sz="2800" b="1" dirty="0" smtClean="0"/>
              <a:t>Les résultats</a:t>
            </a:r>
            <a:endParaRPr lang="fr-FR" sz="28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748" y="1431199"/>
            <a:ext cx="6548437" cy="28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763486" y="4712119"/>
            <a:ext cx="6766560" cy="861774"/>
          </a:xfrm>
          <a:prstGeom prst="rect">
            <a:avLst/>
          </a:prstGeom>
          <a:noFill/>
        </p:spPr>
        <p:txBody>
          <a:bodyPr wrap="square" rtlCol="0">
            <a:spAutoFit/>
          </a:bodyPr>
          <a:lstStyle/>
          <a:p>
            <a:r>
              <a:rPr lang="fr-FR" b="1" dirty="0" smtClean="0">
                <a:solidFill>
                  <a:srgbClr val="FF0000"/>
                </a:solidFill>
              </a:rPr>
              <a:t>NON……. Stabilité du paramètre b en fonction de l’âge </a:t>
            </a:r>
            <a:r>
              <a:rPr lang="fr-FR" sz="1600" b="1" dirty="0" smtClean="0">
                <a:solidFill>
                  <a:srgbClr val="FF0000"/>
                </a:solidFill>
              </a:rPr>
              <a:t>(variabilité génétique ne permet pas de détecter l’effet ?, compensation forme x densité? les deux ?)</a:t>
            </a:r>
            <a:endParaRPr lang="fr-FR" sz="1600" b="1" dirty="0">
              <a:solidFill>
                <a:srgbClr val="FF0000"/>
              </a:solidFill>
            </a:endParaRPr>
          </a:p>
        </p:txBody>
      </p:sp>
    </p:spTree>
    <p:extLst>
      <p:ext uri="{BB962C8B-B14F-4D97-AF65-F5344CB8AC3E}">
        <p14:creationId xmlns:p14="http://schemas.microsoft.com/office/powerpoint/2010/main" val="3969335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Titre 1"/>
          <p:cNvSpPr>
            <a:spLocks noGrp="1"/>
          </p:cNvSpPr>
          <p:nvPr>
            <p:ph type="title"/>
          </p:nvPr>
        </p:nvSpPr>
        <p:spPr>
          <a:xfrm>
            <a:off x="1100137" y="53293"/>
            <a:ext cx="8001389" cy="614362"/>
          </a:xfrm>
        </p:spPr>
        <p:txBody>
          <a:bodyPr/>
          <a:lstStyle/>
          <a:p>
            <a:pPr eaLnBrk="1" hangingPunct="1"/>
            <a:r>
              <a:rPr lang="fr-FR" sz="2800" dirty="0" smtClean="0"/>
              <a:t>Cas du Chêne</a:t>
            </a:r>
            <a:endParaRPr lang="fr-FR" sz="2800" dirty="0"/>
          </a:p>
        </p:txBody>
      </p:sp>
      <p:sp>
        <p:nvSpPr>
          <p:cNvPr id="8" name="Text Box 27"/>
          <p:cNvSpPr txBox="1">
            <a:spLocks noChangeArrowheads="1"/>
          </p:cNvSpPr>
          <p:nvPr/>
        </p:nvSpPr>
        <p:spPr bwMode="auto">
          <a:xfrm>
            <a:off x="1397726" y="667655"/>
            <a:ext cx="7458892" cy="369332"/>
          </a:xfrm>
          <a:prstGeom prst="rect">
            <a:avLst/>
          </a:prstGeom>
          <a:noFill/>
          <a:ln w="9525">
            <a:noFill/>
            <a:miter lim="800000"/>
            <a:headEnd/>
            <a:tailEnd/>
          </a:ln>
        </p:spPr>
        <p:txBody>
          <a:bodyPr wrap="square">
            <a:spAutoFit/>
          </a:bodyPr>
          <a:lstStyle/>
          <a:p>
            <a:r>
              <a:rPr lang="fr-FR" sz="1800" b="1" dirty="0" smtClean="0"/>
              <a:t>Branches </a:t>
            </a:r>
            <a:r>
              <a:rPr lang="fr-FR" sz="1800" b="1" dirty="0"/>
              <a:t>= Pente </a:t>
            </a:r>
            <a:r>
              <a:rPr lang="fr-FR" sz="1800" b="1" u="sng" dirty="0"/>
              <a:t>décroissante</a:t>
            </a:r>
            <a:r>
              <a:rPr lang="fr-FR" sz="1800" b="1" dirty="0"/>
              <a:t> avec l’âge des </a:t>
            </a:r>
            <a:r>
              <a:rPr lang="fr-FR" sz="1800" b="1" dirty="0" smtClean="0"/>
              <a:t>peuplements ?</a:t>
            </a:r>
            <a:endParaRPr lang="fr-FR" sz="1800" b="1" dirty="0"/>
          </a:p>
        </p:txBody>
      </p:sp>
      <p:sp>
        <p:nvSpPr>
          <p:cNvPr id="11" name="Text Box 27"/>
          <p:cNvSpPr txBox="1">
            <a:spLocks noChangeArrowheads="1"/>
          </p:cNvSpPr>
          <p:nvPr/>
        </p:nvSpPr>
        <p:spPr bwMode="auto">
          <a:xfrm>
            <a:off x="3935594" y="55729"/>
            <a:ext cx="2498362" cy="523220"/>
          </a:xfrm>
          <a:prstGeom prst="rect">
            <a:avLst/>
          </a:prstGeom>
          <a:noFill/>
          <a:ln w="9525">
            <a:noFill/>
            <a:miter lim="800000"/>
            <a:headEnd/>
            <a:tailEnd/>
          </a:ln>
        </p:spPr>
        <p:txBody>
          <a:bodyPr wrap="square">
            <a:spAutoFit/>
          </a:bodyPr>
          <a:lstStyle/>
          <a:p>
            <a:r>
              <a:rPr lang="fr-FR" sz="2800" b="1" dirty="0" smtClean="0"/>
              <a:t>Les résultats</a:t>
            </a:r>
            <a:endParaRPr lang="fr-FR" sz="2800" b="1" dirty="0"/>
          </a:p>
        </p:txBody>
      </p:sp>
      <p:sp>
        <p:nvSpPr>
          <p:cNvPr id="9" name="ZoneTexte 8"/>
          <p:cNvSpPr txBox="1"/>
          <p:nvPr/>
        </p:nvSpPr>
        <p:spPr>
          <a:xfrm>
            <a:off x="2480065" y="4911633"/>
            <a:ext cx="4861261" cy="646331"/>
          </a:xfrm>
          <a:prstGeom prst="rect">
            <a:avLst/>
          </a:prstGeom>
          <a:noFill/>
        </p:spPr>
        <p:txBody>
          <a:bodyPr wrap="square" rtlCol="0">
            <a:spAutoFit/>
          </a:bodyPr>
          <a:lstStyle/>
          <a:p>
            <a:r>
              <a:rPr lang="fr-FR" b="1" dirty="0" smtClean="0">
                <a:solidFill>
                  <a:srgbClr val="FF0000"/>
                </a:solidFill>
              </a:rPr>
              <a:t>OUI……. Mais décroissance linéaire (pas exponentielle comme pour le Hêtre )</a:t>
            </a:r>
            <a:endParaRPr lang="fr-FR" b="1"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307" y="1454468"/>
            <a:ext cx="6091729" cy="311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303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Titre 1"/>
          <p:cNvSpPr>
            <a:spLocks noGrp="1"/>
          </p:cNvSpPr>
          <p:nvPr>
            <p:ph type="title"/>
          </p:nvPr>
        </p:nvSpPr>
        <p:spPr>
          <a:xfrm>
            <a:off x="1100137" y="53293"/>
            <a:ext cx="8001389" cy="614362"/>
          </a:xfrm>
        </p:spPr>
        <p:txBody>
          <a:bodyPr/>
          <a:lstStyle/>
          <a:p>
            <a:pPr eaLnBrk="1" hangingPunct="1"/>
            <a:r>
              <a:rPr lang="fr-FR" sz="2800" dirty="0" smtClean="0"/>
              <a:t>Cas du Chêne</a:t>
            </a:r>
            <a:endParaRPr lang="fr-FR" sz="2800" dirty="0"/>
          </a:p>
        </p:txBody>
      </p:sp>
      <p:sp>
        <p:nvSpPr>
          <p:cNvPr id="8" name="Text Box 27"/>
          <p:cNvSpPr txBox="1">
            <a:spLocks noChangeArrowheads="1"/>
          </p:cNvSpPr>
          <p:nvPr/>
        </p:nvSpPr>
        <p:spPr bwMode="auto">
          <a:xfrm>
            <a:off x="1397726" y="667655"/>
            <a:ext cx="7458892" cy="369332"/>
          </a:xfrm>
          <a:prstGeom prst="rect">
            <a:avLst/>
          </a:prstGeom>
          <a:noFill/>
          <a:ln w="9525">
            <a:noFill/>
            <a:miter lim="800000"/>
            <a:headEnd/>
            <a:tailEnd/>
          </a:ln>
        </p:spPr>
        <p:txBody>
          <a:bodyPr wrap="square">
            <a:spAutoFit/>
          </a:bodyPr>
          <a:lstStyle/>
          <a:p>
            <a:r>
              <a:rPr lang="fr-FR" sz="1800" b="1" dirty="0" smtClean="0"/>
              <a:t>Différence entre chênes sessiles et pédonculés ?</a:t>
            </a:r>
            <a:endParaRPr lang="fr-FR" sz="1800" b="1" dirty="0"/>
          </a:p>
        </p:txBody>
      </p:sp>
      <p:sp>
        <p:nvSpPr>
          <p:cNvPr id="11" name="Text Box 27"/>
          <p:cNvSpPr txBox="1">
            <a:spLocks noChangeArrowheads="1"/>
          </p:cNvSpPr>
          <p:nvPr/>
        </p:nvSpPr>
        <p:spPr bwMode="auto">
          <a:xfrm>
            <a:off x="3935594" y="55729"/>
            <a:ext cx="2498362" cy="523220"/>
          </a:xfrm>
          <a:prstGeom prst="rect">
            <a:avLst/>
          </a:prstGeom>
          <a:noFill/>
          <a:ln w="9525">
            <a:noFill/>
            <a:miter lim="800000"/>
            <a:headEnd/>
            <a:tailEnd/>
          </a:ln>
        </p:spPr>
        <p:txBody>
          <a:bodyPr wrap="square">
            <a:spAutoFit/>
          </a:bodyPr>
          <a:lstStyle/>
          <a:p>
            <a:r>
              <a:rPr lang="fr-FR" sz="2800" b="1" dirty="0" smtClean="0"/>
              <a:t>Les résultats</a:t>
            </a:r>
            <a:endParaRPr lang="fr-FR" sz="2800" b="1" dirty="0"/>
          </a:p>
        </p:txBody>
      </p:sp>
      <p:sp>
        <p:nvSpPr>
          <p:cNvPr id="2" name="ZoneTexte 1"/>
          <p:cNvSpPr txBox="1"/>
          <p:nvPr/>
        </p:nvSpPr>
        <p:spPr>
          <a:xfrm>
            <a:off x="5785945" y="1067676"/>
            <a:ext cx="3358055" cy="1200329"/>
          </a:xfrm>
          <a:prstGeom prst="rect">
            <a:avLst/>
          </a:prstGeom>
          <a:noFill/>
        </p:spPr>
        <p:txBody>
          <a:bodyPr wrap="square" rtlCol="0">
            <a:spAutoFit/>
          </a:bodyPr>
          <a:lstStyle/>
          <a:p>
            <a:r>
              <a:rPr lang="fr-FR" b="1" dirty="0" smtClean="0">
                <a:solidFill>
                  <a:srgbClr val="FF0000"/>
                </a:solidFill>
              </a:rPr>
              <a:t>NON……. Pour la biomasse totale,  Pour le tronc  et pour les branches …, OUI pour l’écorce</a:t>
            </a:r>
            <a:endParaRPr lang="fr-FR" b="1"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342" y="1067676"/>
            <a:ext cx="4525385" cy="1762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srcRect/>
          <a:stretch>
            <a:fillRect/>
          </a:stretch>
        </p:blipFill>
        <p:spPr bwMode="auto">
          <a:xfrm>
            <a:off x="1021926" y="2979683"/>
            <a:ext cx="2551527" cy="1880072"/>
          </a:xfrm>
          <a:prstGeom prst="rect">
            <a:avLst/>
          </a:prstGeom>
          <a:noFill/>
          <a:ln w="9525">
            <a:noFill/>
            <a:miter lim="800000"/>
            <a:headEnd/>
            <a:tailEnd/>
          </a:ln>
        </p:spPr>
      </p:pic>
      <p:graphicFrame>
        <p:nvGraphicFramePr>
          <p:cNvPr id="10" name="Group 32"/>
          <p:cNvGraphicFramePr>
            <a:graphicFrameLocks noGrp="1"/>
          </p:cNvGraphicFramePr>
          <p:nvPr>
            <p:extLst>
              <p:ext uri="{D42A27DB-BD31-4B8C-83A1-F6EECF244321}">
                <p14:modId xmlns:p14="http://schemas.microsoft.com/office/powerpoint/2010/main" val="3632263194"/>
              </p:ext>
            </p:extLst>
          </p:nvPr>
        </p:nvGraphicFramePr>
        <p:xfrm>
          <a:off x="1397726" y="5323519"/>
          <a:ext cx="1879272" cy="630238"/>
        </p:xfrm>
        <a:graphic>
          <a:graphicData uri="http://schemas.openxmlformats.org/drawingml/2006/table">
            <a:tbl>
              <a:tblPr/>
              <a:tblGrid>
                <a:gridCol w="804945"/>
                <a:gridCol w="471352"/>
                <a:gridCol w="602975"/>
              </a:tblGrid>
              <a:tr h="315913">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endParaRPr kumimoji="0" lang="fr-BE" sz="10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fr-BE" sz="105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fr-BE" sz="105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p-value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fr-BE" sz="10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Traitement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fr-BE" sz="10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fr-BE" sz="10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0.082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3" name="Group 32"/>
          <p:cNvGraphicFramePr>
            <a:graphicFrameLocks noGrp="1"/>
          </p:cNvGraphicFramePr>
          <p:nvPr>
            <p:extLst>
              <p:ext uri="{D42A27DB-BD31-4B8C-83A1-F6EECF244321}">
                <p14:modId xmlns:p14="http://schemas.microsoft.com/office/powerpoint/2010/main" val="1101915599"/>
              </p:ext>
            </p:extLst>
          </p:nvPr>
        </p:nvGraphicFramePr>
        <p:xfrm>
          <a:off x="4115286" y="5370383"/>
          <a:ext cx="2023772" cy="511956"/>
        </p:xfrm>
        <a:graphic>
          <a:graphicData uri="http://schemas.openxmlformats.org/drawingml/2006/table">
            <a:tbl>
              <a:tblPr/>
              <a:tblGrid>
                <a:gridCol w="890488"/>
                <a:gridCol w="483945"/>
                <a:gridCol w="649339"/>
              </a:tblGrid>
              <a:tr h="313963">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endParaRPr kumimoji="0" lang="fr-BE"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fr-BE"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fr-BE"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p-value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335">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fr-BE"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Traitement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fr-BE"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1890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fr-BE"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0.408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5" name="Picture 2"/>
          <p:cNvPicPr>
            <a:picLocks noChangeAspect="1" noChangeArrowheads="1"/>
          </p:cNvPicPr>
          <p:nvPr/>
        </p:nvPicPr>
        <p:blipFill>
          <a:blip r:embed="rId4" cstate="print"/>
          <a:srcRect/>
          <a:stretch>
            <a:fillRect/>
          </a:stretch>
        </p:blipFill>
        <p:spPr bwMode="auto">
          <a:xfrm>
            <a:off x="3933514" y="2979683"/>
            <a:ext cx="2294019" cy="1836365"/>
          </a:xfrm>
          <a:prstGeom prst="rect">
            <a:avLst/>
          </a:prstGeom>
          <a:noFill/>
          <a:ln w="9525">
            <a:noFill/>
            <a:miter lim="800000"/>
            <a:headEnd/>
            <a:tailEnd/>
          </a:ln>
        </p:spPr>
      </p:pic>
      <p:pic>
        <p:nvPicPr>
          <p:cNvPr id="16" name="Picture 2"/>
          <p:cNvPicPr>
            <a:picLocks noChangeAspect="1" noChangeArrowheads="1"/>
          </p:cNvPicPr>
          <p:nvPr/>
        </p:nvPicPr>
        <p:blipFill>
          <a:blip r:embed="rId5" cstate="print"/>
          <a:srcRect/>
          <a:stretch>
            <a:fillRect/>
          </a:stretch>
        </p:blipFill>
        <p:spPr bwMode="auto">
          <a:xfrm>
            <a:off x="6433956" y="2979683"/>
            <a:ext cx="2397324" cy="1793546"/>
          </a:xfrm>
          <a:prstGeom prst="rect">
            <a:avLst/>
          </a:prstGeom>
          <a:noFill/>
          <a:ln w="9525">
            <a:noFill/>
            <a:miter lim="800000"/>
            <a:headEnd/>
            <a:tailEnd/>
          </a:ln>
        </p:spPr>
      </p:pic>
      <p:graphicFrame>
        <p:nvGraphicFramePr>
          <p:cNvPr id="17" name="Group 32"/>
          <p:cNvGraphicFramePr>
            <a:graphicFrameLocks noGrp="1"/>
          </p:cNvGraphicFramePr>
          <p:nvPr>
            <p:extLst>
              <p:ext uri="{D42A27DB-BD31-4B8C-83A1-F6EECF244321}">
                <p14:modId xmlns:p14="http://schemas.microsoft.com/office/powerpoint/2010/main" val="1821594893"/>
              </p:ext>
            </p:extLst>
          </p:nvPr>
        </p:nvGraphicFramePr>
        <p:xfrm>
          <a:off x="6718854" y="5337697"/>
          <a:ext cx="2112426" cy="630238"/>
        </p:xfrm>
        <a:graphic>
          <a:graphicData uri="http://schemas.openxmlformats.org/drawingml/2006/table">
            <a:tbl>
              <a:tblPr/>
              <a:tblGrid>
                <a:gridCol w="874115"/>
                <a:gridCol w="600911"/>
                <a:gridCol w="637400"/>
              </a:tblGrid>
              <a:tr h="315913">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endParaRPr kumimoji="0" lang="fr-BE"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fr-BE"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fr-BE"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p-value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fr-BE"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Traitement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fr-BE"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2179.5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fr-BE"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0.017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61070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109538"/>
            <a:ext cx="7586662" cy="614362"/>
          </a:xfrm>
        </p:spPr>
        <p:txBody>
          <a:bodyPr/>
          <a:lstStyle/>
          <a:p>
            <a:pPr eaLnBrk="1" hangingPunct="1"/>
            <a:r>
              <a:rPr lang="fr-FR" sz="3200" dirty="0" smtClean="0"/>
              <a:t>Contexte</a:t>
            </a:r>
          </a:p>
        </p:txBody>
      </p:sp>
      <p:sp>
        <p:nvSpPr>
          <p:cNvPr id="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pic>
        <p:nvPicPr>
          <p:cNvPr id="6" name="Image 9" descr="sans titre2.jpg"/>
          <p:cNvPicPr>
            <a:picLocks noChangeAspect="1"/>
          </p:cNvPicPr>
          <p:nvPr/>
        </p:nvPicPr>
        <p:blipFill>
          <a:blip r:embed="rId2" cstate="print"/>
          <a:srcRect/>
          <a:stretch>
            <a:fillRect/>
          </a:stretch>
        </p:blipFill>
        <p:spPr bwMode="auto">
          <a:xfrm>
            <a:off x="3957638" y="839788"/>
            <a:ext cx="4957762" cy="4102100"/>
          </a:xfrm>
          <a:prstGeom prst="rect">
            <a:avLst/>
          </a:prstGeom>
          <a:noFill/>
          <a:ln w="9525">
            <a:noFill/>
            <a:miter lim="800000"/>
            <a:headEnd/>
            <a:tailEnd/>
          </a:ln>
        </p:spPr>
      </p:pic>
      <p:sp>
        <p:nvSpPr>
          <p:cNvPr id="7" name="Bulle ronde 6"/>
          <p:cNvSpPr/>
          <p:nvPr/>
        </p:nvSpPr>
        <p:spPr>
          <a:xfrm rot="16200000">
            <a:off x="2734469" y="427831"/>
            <a:ext cx="1758950" cy="3544888"/>
          </a:xfrm>
          <a:prstGeom prst="wedgeEllipseCallout">
            <a:avLst>
              <a:gd name="adj1" fmla="val -44464"/>
              <a:gd name="adj2" fmla="val 79140"/>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fr-FR" sz="2000" dirty="0">
                <a:solidFill>
                  <a:schemeClr val="tx1"/>
                </a:solidFill>
              </a:rPr>
              <a:t>On ne serait pas perdus là?…., et il nous faudrait peut-être d’autres balances  ??</a:t>
            </a:r>
          </a:p>
        </p:txBody>
      </p:sp>
      <p:sp>
        <p:nvSpPr>
          <p:cNvPr id="2" name="Rectangle 1"/>
          <p:cNvSpPr/>
          <p:nvPr/>
        </p:nvSpPr>
        <p:spPr>
          <a:xfrm>
            <a:off x="1193800" y="3340100"/>
            <a:ext cx="2763838" cy="1477328"/>
          </a:xfrm>
          <a:prstGeom prst="rect">
            <a:avLst/>
          </a:prstGeom>
        </p:spPr>
        <p:txBody>
          <a:bodyPr wrap="square">
            <a:spAutoFit/>
          </a:bodyPr>
          <a:lstStyle/>
          <a:p>
            <a:r>
              <a:rPr lang="fr-FR" dirty="0"/>
              <a:t>problème d’autant plus compliqué que  les peuplements forestiers ne sont pas que mono-spécifiques….</a:t>
            </a:r>
          </a:p>
        </p:txBody>
      </p:sp>
    </p:spTree>
    <p:extLst>
      <p:ext uri="{BB962C8B-B14F-4D97-AF65-F5344CB8AC3E}">
        <p14:creationId xmlns:p14="http://schemas.microsoft.com/office/powerpoint/2010/main" val="2388690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35" name="Titre 1"/>
          <p:cNvSpPr>
            <a:spLocks noGrp="1"/>
          </p:cNvSpPr>
          <p:nvPr>
            <p:ph type="title"/>
          </p:nvPr>
        </p:nvSpPr>
        <p:spPr>
          <a:xfrm>
            <a:off x="1100137" y="53293"/>
            <a:ext cx="8001389" cy="614362"/>
          </a:xfrm>
        </p:spPr>
        <p:txBody>
          <a:bodyPr/>
          <a:lstStyle/>
          <a:p>
            <a:pPr eaLnBrk="1" hangingPunct="1"/>
            <a:r>
              <a:rPr lang="fr-FR" sz="2800" dirty="0" smtClean="0"/>
              <a:t>Au final ?</a:t>
            </a:r>
            <a:endParaRPr lang="fr-FR" sz="2800" dirty="0"/>
          </a:p>
        </p:txBody>
      </p:sp>
      <p:graphicFrame>
        <p:nvGraphicFramePr>
          <p:cNvPr id="4" name="Tableau 3"/>
          <p:cNvGraphicFramePr>
            <a:graphicFrameLocks noGrp="1"/>
          </p:cNvGraphicFramePr>
          <p:nvPr>
            <p:extLst>
              <p:ext uri="{D42A27DB-BD31-4B8C-83A1-F6EECF244321}">
                <p14:modId xmlns:p14="http://schemas.microsoft.com/office/powerpoint/2010/main" val="3068382987"/>
              </p:ext>
            </p:extLst>
          </p:nvPr>
        </p:nvGraphicFramePr>
        <p:xfrm>
          <a:off x="1100137" y="698407"/>
          <a:ext cx="7730354" cy="2941320"/>
        </p:xfrm>
        <a:graphic>
          <a:graphicData uri="http://schemas.openxmlformats.org/drawingml/2006/table">
            <a:tbl>
              <a:tblPr>
                <a:tableStyleId>{5C22544A-7EE6-4342-B048-85BDC9FD1C3A}</a:tableStyleId>
              </a:tblPr>
              <a:tblGrid>
                <a:gridCol w="1431547"/>
                <a:gridCol w="1321859"/>
                <a:gridCol w="1541235"/>
                <a:gridCol w="1431547"/>
                <a:gridCol w="2004166"/>
              </a:tblGrid>
              <a:tr h="190500">
                <a:tc>
                  <a:txBody>
                    <a:bodyPr/>
                    <a:lstStyle/>
                    <a:p>
                      <a:pPr algn="l" fontAlgn="b"/>
                      <a:r>
                        <a:rPr lang="fr-FR" sz="1800" u="none" strike="noStrike" dirty="0">
                          <a:effectLst/>
                        </a:rPr>
                        <a:t> </a:t>
                      </a:r>
                      <a:endParaRPr lang="fr-FR" sz="1800" b="0" i="0" u="none" strike="noStrike" dirty="0">
                        <a:solidFill>
                          <a:srgbClr val="000000"/>
                        </a:solidFill>
                        <a:effectLst/>
                        <a:latin typeface="Calibri"/>
                      </a:endParaRPr>
                    </a:p>
                  </a:txBody>
                  <a:tcPr marL="0" marR="0" marT="0" marB="0" anchor="b"/>
                </a:tc>
                <a:tc gridSpan="3">
                  <a:txBody>
                    <a:bodyPr/>
                    <a:lstStyle/>
                    <a:p>
                      <a:pPr algn="ctr" fontAlgn="b"/>
                      <a:r>
                        <a:rPr lang="fr-FR" sz="1800" u="none" strike="noStrike">
                          <a:effectLst/>
                        </a:rPr>
                        <a:t>Tronc</a:t>
                      </a:r>
                      <a:endParaRPr lang="fr-FR" sz="1800" b="0" i="0" u="none" strike="noStrike">
                        <a:solidFill>
                          <a:srgbClr val="000000"/>
                        </a:solidFill>
                        <a:effectLst/>
                        <a:latin typeface="Calibri"/>
                      </a:endParaRPr>
                    </a:p>
                  </a:txBody>
                  <a:tcPr marL="0" marR="0" marT="0" marB="0" anchor="b"/>
                </a:tc>
                <a:tc hMerge="1">
                  <a:txBody>
                    <a:bodyPr/>
                    <a:lstStyle/>
                    <a:p>
                      <a:endParaRPr lang="fr-FR"/>
                    </a:p>
                  </a:txBody>
                  <a:tcPr/>
                </a:tc>
                <a:tc hMerge="1">
                  <a:txBody>
                    <a:bodyPr/>
                    <a:lstStyle/>
                    <a:p>
                      <a:endParaRPr lang="fr-FR"/>
                    </a:p>
                  </a:txBody>
                  <a:tcPr/>
                </a:tc>
                <a:tc>
                  <a:txBody>
                    <a:bodyPr/>
                    <a:lstStyle/>
                    <a:p>
                      <a:pPr algn="l" fontAlgn="b"/>
                      <a:r>
                        <a:rPr lang="fr-FR" sz="1800" u="none" strike="noStrike">
                          <a:effectLst/>
                        </a:rPr>
                        <a:t>Branches</a:t>
                      </a:r>
                      <a:endParaRPr lang="fr-FR" sz="1800" b="0" i="0" u="none" strike="noStrike">
                        <a:solidFill>
                          <a:srgbClr val="000000"/>
                        </a:solidFill>
                        <a:effectLst/>
                        <a:latin typeface="Calibri"/>
                      </a:endParaRPr>
                    </a:p>
                  </a:txBody>
                  <a:tcPr marL="0" marR="0" marT="0" marB="0" anchor="b"/>
                </a:tc>
              </a:tr>
              <a:tr h="190500">
                <a:tc>
                  <a:txBody>
                    <a:bodyPr/>
                    <a:lstStyle/>
                    <a:p>
                      <a:pPr algn="just" fontAlgn="ctr"/>
                      <a:r>
                        <a:rPr lang="fr-FR" sz="1800" u="none" strike="noStrike">
                          <a:effectLst/>
                        </a:rPr>
                        <a:t>Essence</a:t>
                      </a:r>
                      <a:endParaRPr lang="fr-FR" sz="1800" b="0" i="0" u="none" strike="noStrike">
                        <a:solidFill>
                          <a:srgbClr val="000000"/>
                        </a:solidFill>
                        <a:effectLst/>
                        <a:latin typeface="Arial"/>
                      </a:endParaRPr>
                    </a:p>
                  </a:txBody>
                  <a:tcPr marL="0" marR="0" marT="0" marB="0" anchor="ctr"/>
                </a:tc>
                <a:tc>
                  <a:txBody>
                    <a:bodyPr/>
                    <a:lstStyle/>
                    <a:p>
                      <a:pPr algn="ctr" fontAlgn="t"/>
                      <a:r>
                        <a:rPr lang="fr-FR" sz="1800" u="none" strike="noStrike" dirty="0">
                          <a:effectLst/>
                          <a:latin typeface="Symbol" panose="05050102010706020507" pitchFamily="18" charset="2"/>
                        </a:rPr>
                        <a:t>a</a:t>
                      </a:r>
                      <a:endParaRPr lang="fr-FR" sz="1800" b="0" i="0" u="none" strike="noStrike" dirty="0">
                        <a:solidFill>
                          <a:srgbClr val="000000"/>
                        </a:solidFill>
                        <a:effectLst/>
                        <a:latin typeface="Symbol" panose="05050102010706020507" pitchFamily="18" charset="2"/>
                      </a:endParaRPr>
                    </a:p>
                  </a:txBody>
                  <a:tcPr marL="0" marR="0" marT="0" marB="0"/>
                </a:tc>
                <a:tc>
                  <a:txBody>
                    <a:bodyPr/>
                    <a:lstStyle/>
                    <a:p>
                      <a:pPr algn="ctr" fontAlgn="t"/>
                      <a:r>
                        <a:rPr lang="fr-FR" sz="1800" u="none" strike="noStrike" dirty="0">
                          <a:effectLst/>
                          <a:latin typeface="Symbol" panose="05050102010706020507" pitchFamily="18" charset="2"/>
                        </a:rPr>
                        <a:t>b</a:t>
                      </a:r>
                      <a:endParaRPr lang="fr-FR" sz="1800" b="0" i="0" u="none" strike="noStrike" dirty="0">
                        <a:solidFill>
                          <a:srgbClr val="000000"/>
                        </a:solidFill>
                        <a:effectLst/>
                        <a:latin typeface="Symbol" panose="05050102010706020507" pitchFamily="18" charset="2"/>
                      </a:endParaRPr>
                    </a:p>
                  </a:txBody>
                  <a:tcPr marL="0" marR="0" marT="0" marB="0"/>
                </a:tc>
                <a:tc>
                  <a:txBody>
                    <a:bodyPr/>
                    <a:lstStyle/>
                    <a:p>
                      <a:pPr algn="ctr" fontAlgn="t"/>
                      <a:r>
                        <a:rPr lang="fr-FR" sz="1800" u="none" strike="noStrike" dirty="0">
                          <a:effectLst/>
                          <a:latin typeface="Symbol" panose="05050102010706020507" pitchFamily="18" charset="2"/>
                        </a:rPr>
                        <a:t>g</a:t>
                      </a:r>
                      <a:endParaRPr lang="fr-FR" sz="1800" b="0" i="0" u="none" strike="noStrike" dirty="0">
                        <a:solidFill>
                          <a:srgbClr val="000000"/>
                        </a:solidFill>
                        <a:effectLst/>
                        <a:latin typeface="Symbol" panose="05050102010706020507" pitchFamily="18" charset="2"/>
                      </a:endParaRPr>
                    </a:p>
                  </a:txBody>
                  <a:tcPr marL="0" marR="0" marT="0" marB="0"/>
                </a:tc>
                <a:tc>
                  <a:txBody>
                    <a:bodyPr/>
                    <a:lstStyle/>
                    <a:p>
                      <a:pPr algn="l" fontAlgn="b"/>
                      <a:r>
                        <a:rPr lang="fr-FR" sz="1800" u="none" strike="noStrike">
                          <a:effectLst/>
                        </a:rPr>
                        <a:t> </a:t>
                      </a:r>
                      <a:endParaRPr lang="fr-FR" sz="1800" b="0" i="0" u="none" strike="noStrike">
                        <a:solidFill>
                          <a:srgbClr val="000000"/>
                        </a:solidFill>
                        <a:effectLst/>
                        <a:latin typeface="Calibri"/>
                      </a:endParaRPr>
                    </a:p>
                  </a:txBody>
                  <a:tcPr marL="0" marR="0" marT="0" marB="0" anchor="b"/>
                </a:tc>
              </a:tr>
              <a:tr h="323850">
                <a:tc>
                  <a:txBody>
                    <a:bodyPr/>
                    <a:lstStyle/>
                    <a:p>
                      <a:pPr algn="ctr" fontAlgn="ctr"/>
                      <a:r>
                        <a:rPr lang="fr-FR" sz="1800" u="none" strike="noStrike">
                          <a:effectLst/>
                        </a:rPr>
                        <a:t>Peuplier</a:t>
                      </a:r>
                      <a:endParaRPr lang="fr-FR" sz="1800" b="0" i="0" u="none" strike="noStrike">
                        <a:solidFill>
                          <a:srgbClr val="000000"/>
                        </a:solidFill>
                        <a:effectLst/>
                        <a:latin typeface="Arial"/>
                      </a:endParaRPr>
                    </a:p>
                  </a:txBody>
                  <a:tcPr marL="0" marR="0" marT="0" marB="0" anchor="ctr"/>
                </a:tc>
                <a:tc>
                  <a:txBody>
                    <a:bodyPr/>
                    <a:lstStyle/>
                    <a:p>
                      <a:pPr algn="ctr" fontAlgn="ctr"/>
                      <a:r>
                        <a:rPr lang="fr-FR" sz="1800" u="none" strike="noStrike" dirty="0">
                          <a:effectLst/>
                        </a:rPr>
                        <a:t>NS</a:t>
                      </a:r>
                      <a:endParaRPr lang="fr-FR" sz="1800" b="0" i="0" u="none" strike="noStrike" dirty="0">
                        <a:solidFill>
                          <a:srgbClr val="000000"/>
                        </a:solidFill>
                        <a:effectLst/>
                        <a:latin typeface="Arial"/>
                      </a:endParaRPr>
                    </a:p>
                  </a:txBody>
                  <a:tcPr marL="0" marR="0" marT="0" marB="0" anchor="ctr">
                    <a:solidFill>
                      <a:srgbClr val="92D050"/>
                    </a:solidFill>
                  </a:tcPr>
                </a:tc>
                <a:tc>
                  <a:txBody>
                    <a:bodyPr/>
                    <a:lstStyle/>
                    <a:p>
                      <a:pPr algn="ctr" fontAlgn="ctr"/>
                      <a:r>
                        <a:rPr lang="en-US" sz="1800" u="none" strike="noStrike" dirty="0">
                          <a:effectLst/>
                        </a:rPr>
                        <a:t>Fixe par Clone</a:t>
                      </a:r>
                      <a:endParaRPr lang="en-US" sz="1800" b="0" i="0" u="none" strike="noStrike" dirty="0">
                        <a:solidFill>
                          <a:srgbClr val="000000"/>
                        </a:solidFill>
                        <a:effectLst/>
                        <a:latin typeface="Arial"/>
                      </a:endParaRPr>
                    </a:p>
                  </a:txBody>
                  <a:tcPr marL="0" marR="0" marT="0" marB="0" anchor="ctr"/>
                </a:tc>
                <a:tc>
                  <a:txBody>
                    <a:bodyPr/>
                    <a:lstStyle/>
                    <a:p>
                      <a:pPr algn="ctr" fontAlgn="ctr"/>
                      <a:r>
                        <a:rPr lang="fr-FR" sz="1800" u="none" strike="noStrike" dirty="0">
                          <a:effectLst/>
                        </a:rPr>
                        <a:t>Fixe 1</a:t>
                      </a:r>
                      <a:endParaRPr lang="fr-FR" sz="1800" b="0" i="0" u="none" strike="noStrike" dirty="0">
                        <a:solidFill>
                          <a:srgbClr val="000000"/>
                        </a:solidFill>
                        <a:effectLst/>
                        <a:latin typeface="Arial"/>
                      </a:endParaRPr>
                    </a:p>
                  </a:txBody>
                  <a:tcPr marL="0" marR="0" marT="0" marB="0" anchor="ctr">
                    <a:solidFill>
                      <a:srgbClr val="92D050"/>
                    </a:solidFill>
                  </a:tcPr>
                </a:tc>
                <a:tc>
                  <a:txBody>
                    <a:bodyPr/>
                    <a:lstStyle/>
                    <a:p>
                      <a:pPr algn="ctr" fontAlgn="ctr"/>
                      <a:r>
                        <a:rPr lang="fr-FR" sz="1800" u="none" strike="noStrike" dirty="0" err="1">
                          <a:effectLst/>
                        </a:rPr>
                        <a:t>Decroissant</a:t>
                      </a:r>
                      <a:r>
                        <a:rPr lang="fr-FR" sz="1800" u="none" strike="noStrike" dirty="0">
                          <a:effectLst/>
                        </a:rPr>
                        <a:t> Age</a:t>
                      </a:r>
                      <a:endParaRPr lang="fr-FR" sz="1800" b="0" i="0" u="none" strike="noStrike" dirty="0">
                        <a:solidFill>
                          <a:srgbClr val="000000"/>
                        </a:solidFill>
                        <a:effectLst/>
                        <a:latin typeface="Calibri"/>
                      </a:endParaRPr>
                    </a:p>
                  </a:txBody>
                  <a:tcPr marL="0" marR="0" marT="0" marB="0" anchor="ctr">
                    <a:solidFill>
                      <a:srgbClr val="92D050"/>
                    </a:solidFill>
                  </a:tcPr>
                </a:tc>
              </a:tr>
              <a:tr h="323850">
                <a:tc rowSpan="2">
                  <a:txBody>
                    <a:bodyPr/>
                    <a:lstStyle/>
                    <a:p>
                      <a:pPr algn="ctr" fontAlgn="ctr"/>
                      <a:r>
                        <a:rPr lang="fr-FR" sz="1800" u="none" strike="noStrike">
                          <a:effectLst/>
                        </a:rPr>
                        <a:t>Douglas</a:t>
                      </a:r>
                      <a:endParaRPr lang="fr-FR" sz="1800" b="0" i="0" u="none" strike="noStrike">
                        <a:solidFill>
                          <a:srgbClr val="000000"/>
                        </a:solidFill>
                        <a:effectLst/>
                        <a:latin typeface="Arial"/>
                      </a:endParaRPr>
                    </a:p>
                  </a:txBody>
                  <a:tcPr marL="0" marR="0" marT="0" marB="0" anchor="ctr"/>
                </a:tc>
                <a:tc rowSpan="2">
                  <a:txBody>
                    <a:bodyPr/>
                    <a:lstStyle/>
                    <a:p>
                      <a:pPr algn="ctr" fontAlgn="ctr"/>
                      <a:r>
                        <a:rPr lang="fr-FR" sz="1800" u="none" strike="noStrike" dirty="0">
                          <a:effectLst/>
                        </a:rPr>
                        <a:t>NS</a:t>
                      </a:r>
                      <a:endParaRPr lang="fr-FR" sz="1800" b="0" i="0" u="none" strike="noStrike" dirty="0">
                        <a:solidFill>
                          <a:srgbClr val="000000"/>
                        </a:solidFill>
                        <a:effectLst/>
                        <a:latin typeface="Arial"/>
                      </a:endParaRPr>
                    </a:p>
                  </a:txBody>
                  <a:tcPr marL="0" marR="0" marT="0" marB="0" anchor="ctr">
                    <a:solidFill>
                      <a:srgbClr val="92D050"/>
                    </a:solidFill>
                  </a:tcPr>
                </a:tc>
                <a:tc>
                  <a:txBody>
                    <a:bodyPr/>
                    <a:lstStyle/>
                    <a:p>
                      <a:pPr algn="ctr" fontAlgn="ctr"/>
                      <a:r>
                        <a:rPr lang="fr-FR" sz="1800" u="none" strike="noStrike" dirty="0">
                          <a:effectLst/>
                        </a:rPr>
                        <a:t>Croissant Age</a:t>
                      </a:r>
                      <a:endParaRPr lang="fr-FR" sz="1800" b="0" i="0" u="none" strike="noStrike" dirty="0">
                        <a:solidFill>
                          <a:srgbClr val="000000"/>
                        </a:solidFill>
                        <a:effectLst/>
                        <a:latin typeface="Arial"/>
                      </a:endParaRPr>
                    </a:p>
                  </a:txBody>
                  <a:tcPr marL="0" marR="0" marT="0" marB="0" anchor="ctr">
                    <a:solidFill>
                      <a:srgbClr val="92D050"/>
                    </a:solidFill>
                  </a:tcPr>
                </a:tc>
                <a:tc>
                  <a:txBody>
                    <a:bodyPr/>
                    <a:lstStyle/>
                    <a:p>
                      <a:pPr algn="ctr" fontAlgn="ctr"/>
                      <a:r>
                        <a:rPr lang="fr-FR" sz="1800" u="none" strike="noStrike" dirty="0">
                          <a:effectLst/>
                        </a:rPr>
                        <a:t>Fixe 1</a:t>
                      </a:r>
                      <a:endParaRPr lang="fr-FR" sz="1800" b="0" i="0" u="none" strike="noStrike" dirty="0">
                        <a:solidFill>
                          <a:srgbClr val="000000"/>
                        </a:solidFill>
                        <a:effectLst/>
                        <a:latin typeface="Arial"/>
                      </a:endParaRPr>
                    </a:p>
                  </a:txBody>
                  <a:tcPr marL="0" marR="0" marT="0" marB="0" anchor="ctr">
                    <a:solidFill>
                      <a:srgbClr val="92D050"/>
                    </a:solidFill>
                  </a:tcPr>
                </a:tc>
                <a:tc rowSpan="2">
                  <a:txBody>
                    <a:bodyPr/>
                    <a:lstStyle/>
                    <a:p>
                      <a:pPr algn="ctr" fontAlgn="ctr"/>
                      <a:r>
                        <a:rPr lang="fr-FR" sz="1800" u="none" strike="noStrike" dirty="0" err="1">
                          <a:effectLst/>
                        </a:rPr>
                        <a:t>Decroissant</a:t>
                      </a:r>
                      <a:r>
                        <a:rPr lang="fr-FR" sz="1800" u="none" strike="noStrike" dirty="0">
                          <a:effectLst/>
                        </a:rPr>
                        <a:t> Age</a:t>
                      </a:r>
                      <a:endParaRPr lang="fr-FR" sz="1800" b="0" i="0" u="none" strike="noStrike" dirty="0">
                        <a:solidFill>
                          <a:srgbClr val="000000"/>
                        </a:solidFill>
                        <a:effectLst/>
                        <a:latin typeface="Calibri"/>
                      </a:endParaRPr>
                    </a:p>
                  </a:txBody>
                  <a:tcPr marL="0" marR="0" marT="0" marB="0" anchor="ctr">
                    <a:solidFill>
                      <a:srgbClr val="92D050"/>
                    </a:solidFill>
                  </a:tcPr>
                </a:tc>
              </a:tr>
              <a:tr h="323850">
                <a:tc vMerge="1">
                  <a:txBody>
                    <a:bodyPr/>
                    <a:lstStyle/>
                    <a:p>
                      <a:endParaRPr lang="fr-FR"/>
                    </a:p>
                  </a:txBody>
                  <a:tcPr/>
                </a:tc>
                <a:tc vMerge="1">
                  <a:txBody>
                    <a:bodyPr/>
                    <a:lstStyle/>
                    <a:p>
                      <a:endParaRPr lang="fr-FR"/>
                    </a:p>
                  </a:txBody>
                  <a:tcPr/>
                </a:tc>
                <a:tc>
                  <a:txBody>
                    <a:bodyPr/>
                    <a:lstStyle/>
                    <a:p>
                      <a:pPr algn="ctr" fontAlgn="ctr"/>
                      <a:r>
                        <a:rPr lang="fr-FR" sz="1800" u="none" strike="noStrike" dirty="0">
                          <a:effectLst/>
                        </a:rPr>
                        <a:t>Fixe</a:t>
                      </a:r>
                      <a:endParaRPr lang="fr-FR" sz="1800" b="0" i="0" u="none" strike="noStrike" dirty="0">
                        <a:solidFill>
                          <a:srgbClr val="000000"/>
                        </a:solidFill>
                        <a:effectLst/>
                        <a:latin typeface="Arial"/>
                      </a:endParaRPr>
                    </a:p>
                  </a:txBody>
                  <a:tcPr marL="0" marR="0" marT="0" marB="0" anchor="ctr">
                    <a:solidFill>
                      <a:srgbClr val="FFC000"/>
                    </a:solidFill>
                  </a:tcPr>
                </a:tc>
                <a:tc>
                  <a:txBody>
                    <a:bodyPr/>
                    <a:lstStyle/>
                    <a:p>
                      <a:pPr algn="ctr" fontAlgn="ctr"/>
                      <a:r>
                        <a:rPr lang="fr-FR" sz="1800" u="none" strike="noStrike" dirty="0">
                          <a:effectLst/>
                        </a:rPr>
                        <a:t>Croissant Age</a:t>
                      </a:r>
                      <a:endParaRPr lang="fr-FR" sz="1800" b="0" i="0" u="none" strike="noStrike" dirty="0">
                        <a:solidFill>
                          <a:srgbClr val="000000"/>
                        </a:solidFill>
                        <a:effectLst/>
                        <a:latin typeface="Arial"/>
                      </a:endParaRPr>
                    </a:p>
                  </a:txBody>
                  <a:tcPr marL="0" marR="0" marT="0" marB="0" anchor="ctr">
                    <a:solidFill>
                      <a:srgbClr val="FFC000"/>
                    </a:solidFill>
                  </a:tcPr>
                </a:tc>
                <a:tc vMerge="1">
                  <a:txBody>
                    <a:bodyPr/>
                    <a:lstStyle/>
                    <a:p>
                      <a:endParaRPr lang="fr-FR"/>
                    </a:p>
                  </a:txBody>
                  <a:tcPr/>
                </a:tc>
              </a:tr>
              <a:tr h="323850">
                <a:tc>
                  <a:txBody>
                    <a:bodyPr/>
                    <a:lstStyle/>
                    <a:p>
                      <a:pPr algn="ctr" fontAlgn="ctr"/>
                      <a:r>
                        <a:rPr lang="fr-FR" sz="1800" u="none" strike="noStrike">
                          <a:effectLst/>
                        </a:rPr>
                        <a:t>Hêtre</a:t>
                      </a:r>
                      <a:endParaRPr lang="fr-FR" sz="1800" b="0" i="0" u="none" strike="noStrike">
                        <a:solidFill>
                          <a:srgbClr val="000000"/>
                        </a:solidFill>
                        <a:effectLst/>
                        <a:latin typeface="Arial"/>
                      </a:endParaRPr>
                    </a:p>
                  </a:txBody>
                  <a:tcPr marL="0" marR="0" marT="0" marB="0" anchor="ctr"/>
                </a:tc>
                <a:tc>
                  <a:txBody>
                    <a:bodyPr/>
                    <a:lstStyle/>
                    <a:p>
                      <a:pPr algn="ctr" fontAlgn="ctr"/>
                      <a:r>
                        <a:rPr lang="fr-FR" sz="1800" u="none" strike="noStrike" dirty="0">
                          <a:effectLst/>
                        </a:rPr>
                        <a:t>NS</a:t>
                      </a:r>
                      <a:endParaRPr lang="fr-FR" sz="1800" b="0" i="0" u="none" strike="noStrike" dirty="0">
                        <a:solidFill>
                          <a:srgbClr val="000000"/>
                        </a:solidFill>
                        <a:effectLst/>
                        <a:latin typeface="Arial"/>
                      </a:endParaRPr>
                    </a:p>
                  </a:txBody>
                  <a:tcPr marL="0" marR="0" marT="0" marB="0" anchor="ctr">
                    <a:solidFill>
                      <a:srgbClr val="92D050"/>
                    </a:solidFill>
                  </a:tcPr>
                </a:tc>
                <a:tc>
                  <a:txBody>
                    <a:bodyPr/>
                    <a:lstStyle/>
                    <a:p>
                      <a:pPr algn="ctr" fontAlgn="ctr"/>
                      <a:r>
                        <a:rPr lang="fr-FR" sz="1800" u="none" strike="noStrike" dirty="0">
                          <a:effectLst/>
                        </a:rPr>
                        <a:t>Croissant Age</a:t>
                      </a:r>
                      <a:endParaRPr lang="fr-FR" sz="1800" b="0" i="0" u="none" strike="noStrike" dirty="0">
                        <a:solidFill>
                          <a:srgbClr val="000000"/>
                        </a:solidFill>
                        <a:effectLst/>
                        <a:latin typeface="Arial"/>
                      </a:endParaRPr>
                    </a:p>
                  </a:txBody>
                  <a:tcPr marL="0" marR="0" marT="0" marB="0" anchor="ctr">
                    <a:solidFill>
                      <a:srgbClr val="92D050"/>
                    </a:solidFill>
                  </a:tcPr>
                </a:tc>
                <a:tc>
                  <a:txBody>
                    <a:bodyPr/>
                    <a:lstStyle/>
                    <a:p>
                      <a:pPr algn="ctr" fontAlgn="ctr"/>
                      <a:r>
                        <a:rPr lang="fr-FR" sz="1800" u="none" strike="noStrike" dirty="0">
                          <a:effectLst/>
                        </a:rPr>
                        <a:t>Fixe 1</a:t>
                      </a:r>
                      <a:endParaRPr lang="fr-FR" sz="1800" b="0" i="0" u="none" strike="noStrike" dirty="0">
                        <a:solidFill>
                          <a:srgbClr val="000000"/>
                        </a:solidFill>
                        <a:effectLst/>
                        <a:latin typeface="Arial"/>
                      </a:endParaRPr>
                    </a:p>
                  </a:txBody>
                  <a:tcPr marL="0" marR="0" marT="0" marB="0" anchor="ctr">
                    <a:solidFill>
                      <a:srgbClr val="92D050"/>
                    </a:solidFill>
                  </a:tcPr>
                </a:tc>
                <a:tc>
                  <a:txBody>
                    <a:bodyPr/>
                    <a:lstStyle/>
                    <a:p>
                      <a:pPr algn="ctr" fontAlgn="ctr"/>
                      <a:r>
                        <a:rPr lang="fr-FR" sz="1800" u="none" strike="noStrike" dirty="0" err="1">
                          <a:effectLst/>
                        </a:rPr>
                        <a:t>Decroissant</a:t>
                      </a:r>
                      <a:r>
                        <a:rPr lang="fr-FR" sz="1800" u="none" strike="noStrike" dirty="0">
                          <a:effectLst/>
                        </a:rPr>
                        <a:t> Age</a:t>
                      </a:r>
                      <a:endParaRPr lang="fr-FR" sz="1800" b="0" i="0" u="none" strike="noStrike" dirty="0">
                        <a:solidFill>
                          <a:srgbClr val="000000"/>
                        </a:solidFill>
                        <a:effectLst/>
                        <a:latin typeface="Calibri"/>
                      </a:endParaRPr>
                    </a:p>
                  </a:txBody>
                  <a:tcPr marL="0" marR="0" marT="0" marB="0" anchor="ctr">
                    <a:solidFill>
                      <a:srgbClr val="92D050"/>
                    </a:solidFill>
                  </a:tcPr>
                </a:tc>
              </a:tr>
              <a:tr h="190500">
                <a:tc>
                  <a:txBody>
                    <a:bodyPr/>
                    <a:lstStyle/>
                    <a:p>
                      <a:pPr algn="ctr" fontAlgn="ctr"/>
                      <a:r>
                        <a:rPr lang="fr-FR" sz="1800" u="none" strike="noStrike">
                          <a:effectLst/>
                        </a:rPr>
                        <a:t>Chêne</a:t>
                      </a:r>
                      <a:endParaRPr lang="fr-FR" sz="1800" b="0" i="0" u="none" strike="noStrike">
                        <a:solidFill>
                          <a:srgbClr val="000000"/>
                        </a:solidFill>
                        <a:effectLst/>
                        <a:latin typeface="Arial"/>
                      </a:endParaRPr>
                    </a:p>
                  </a:txBody>
                  <a:tcPr marL="0" marR="0" marT="0" marB="0" anchor="ctr"/>
                </a:tc>
                <a:tc>
                  <a:txBody>
                    <a:bodyPr/>
                    <a:lstStyle/>
                    <a:p>
                      <a:pPr algn="ctr" fontAlgn="ctr"/>
                      <a:r>
                        <a:rPr lang="fr-FR" sz="1800" u="none" strike="noStrike" dirty="0">
                          <a:effectLst/>
                        </a:rPr>
                        <a:t>NS</a:t>
                      </a:r>
                      <a:endParaRPr lang="fr-FR" sz="1800" b="0" i="0" u="none" strike="noStrike" dirty="0">
                        <a:solidFill>
                          <a:srgbClr val="000000"/>
                        </a:solidFill>
                        <a:effectLst/>
                        <a:latin typeface="Arial"/>
                      </a:endParaRPr>
                    </a:p>
                  </a:txBody>
                  <a:tcPr marL="0" marR="0" marT="0" marB="0" anchor="ctr">
                    <a:solidFill>
                      <a:srgbClr val="92D050"/>
                    </a:solidFill>
                  </a:tcPr>
                </a:tc>
                <a:tc>
                  <a:txBody>
                    <a:bodyPr/>
                    <a:lstStyle/>
                    <a:p>
                      <a:pPr algn="ctr" fontAlgn="ctr"/>
                      <a:r>
                        <a:rPr lang="fr-FR" sz="1800" u="none" strike="noStrike" dirty="0">
                          <a:effectLst/>
                        </a:rPr>
                        <a:t>Fixe</a:t>
                      </a:r>
                      <a:endParaRPr lang="fr-FR" sz="1800" b="0" i="0" u="none" strike="noStrike" dirty="0">
                        <a:solidFill>
                          <a:srgbClr val="000000"/>
                        </a:solidFill>
                        <a:effectLst/>
                        <a:latin typeface="Arial"/>
                      </a:endParaRPr>
                    </a:p>
                  </a:txBody>
                  <a:tcPr marL="0" marR="0" marT="0" marB="0" anchor="ctr">
                    <a:solidFill>
                      <a:srgbClr val="FFC000"/>
                    </a:solidFill>
                  </a:tcPr>
                </a:tc>
                <a:tc>
                  <a:txBody>
                    <a:bodyPr/>
                    <a:lstStyle/>
                    <a:p>
                      <a:pPr algn="ctr" fontAlgn="ctr"/>
                      <a:r>
                        <a:rPr lang="fr-FR" sz="1800" u="none" strike="noStrike" dirty="0">
                          <a:effectLst/>
                        </a:rPr>
                        <a:t>Fixe 1</a:t>
                      </a:r>
                      <a:endParaRPr lang="fr-FR" sz="1800" b="0" i="0" u="none" strike="noStrike" dirty="0">
                        <a:solidFill>
                          <a:srgbClr val="000000"/>
                        </a:solidFill>
                        <a:effectLst/>
                        <a:latin typeface="Arial"/>
                      </a:endParaRPr>
                    </a:p>
                  </a:txBody>
                  <a:tcPr marL="0" marR="0" marT="0" marB="0" anchor="ctr">
                    <a:solidFill>
                      <a:srgbClr val="FFC000"/>
                    </a:solidFill>
                  </a:tcPr>
                </a:tc>
                <a:tc>
                  <a:txBody>
                    <a:bodyPr/>
                    <a:lstStyle/>
                    <a:p>
                      <a:pPr algn="ctr" fontAlgn="ctr"/>
                      <a:r>
                        <a:rPr lang="fr-FR" sz="1800" u="none" strike="noStrike" dirty="0" err="1">
                          <a:effectLst/>
                        </a:rPr>
                        <a:t>Decroissant</a:t>
                      </a:r>
                      <a:r>
                        <a:rPr lang="fr-FR" sz="1800" u="none" strike="noStrike" dirty="0">
                          <a:effectLst/>
                        </a:rPr>
                        <a:t> Age</a:t>
                      </a:r>
                      <a:endParaRPr lang="fr-FR" sz="1800" b="0" i="0" u="none" strike="noStrike" dirty="0">
                        <a:solidFill>
                          <a:srgbClr val="000000"/>
                        </a:solidFill>
                        <a:effectLst/>
                        <a:latin typeface="Calibri"/>
                      </a:endParaRPr>
                    </a:p>
                  </a:txBody>
                  <a:tcPr marL="0" marR="0" marT="0" marB="0" anchor="ctr">
                    <a:solidFill>
                      <a:srgbClr val="92D050"/>
                    </a:solidFill>
                  </a:tcPr>
                </a:tc>
              </a:tr>
              <a:tr h="323850">
                <a:tc>
                  <a:txBody>
                    <a:bodyPr/>
                    <a:lstStyle/>
                    <a:p>
                      <a:pPr algn="ctr" fontAlgn="ctr"/>
                      <a:r>
                        <a:rPr lang="fr-FR" sz="1800" u="none" strike="noStrike">
                          <a:effectLst/>
                        </a:rPr>
                        <a:t>Pin Maritime</a:t>
                      </a:r>
                      <a:endParaRPr lang="fr-FR" sz="1800" b="0" i="0" u="none" strike="noStrike">
                        <a:solidFill>
                          <a:srgbClr val="000000"/>
                        </a:solidFill>
                        <a:effectLst/>
                        <a:latin typeface="Arial"/>
                      </a:endParaRPr>
                    </a:p>
                  </a:txBody>
                  <a:tcPr marL="0" marR="0" marT="0" marB="0" anchor="ctr"/>
                </a:tc>
                <a:tc>
                  <a:txBody>
                    <a:bodyPr/>
                    <a:lstStyle/>
                    <a:p>
                      <a:pPr algn="ctr" fontAlgn="ctr"/>
                      <a:r>
                        <a:rPr lang="fr-FR" sz="1800" u="none" strike="noStrike">
                          <a:effectLst/>
                        </a:rPr>
                        <a:t>Données en cours</a:t>
                      </a:r>
                      <a:endParaRPr lang="fr-FR" sz="1800" b="0" i="0" u="none" strike="noStrike">
                        <a:solidFill>
                          <a:srgbClr val="000000"/>
                        </a:solidFill>
                        <a:effectLst/>
                        <a:latin typeface="Arial"/>
                      </a:endParaRPr>
                    </a:p>
                  </a:txBody>
                  <a:tcPr marL="0" marR="0" marT="0" marB="0" anchor="ctr"/>
                </a:tc>
                <a:tc>
                  <a:txBody>
                    <a:bodyPr/>
                    <a:lstStyle/>
                    <a:p>
                      <a:pPr algn="ctr" fontAlgn="ctr"/>
                      <a:r>
                        <a:rPr lang="fr-FR" sz="1800" u="none" strike="noStrike" dirty="0">
                          <a:effectLst/>
                        </a:rPr>
                        <a:t>Données en cours</a:t>
                      </a:r>
                      <a:endParaRPr lang="fr-FR" sz="1800" b="0" i="0" u="none" strike="noStrike" dirty="0">
                        <a:solidFill>
                          <a:srgbClr val="000000"/>
                        </a:solidFill>
                        <a:effectLst/>
                        <a:latin typeface="Arial"/>
                      </a:endParaRPr>
                    </a:p>
                  </a:txBody>
                  <a:tcPr marL="0" marR="0" marT="0" marB="0" anchor="ctr"/>
                </a:tc>
                <a:tc>
                  <a:txBody>
                    <a:bodyPr/>
                    <a:lstStyle/>
                    <a:p>
                      <a:pPr algn="ctr" fontAlgn="ctr"/>
                      <a:r>
                        <a:rPr lang="fr-FR" sz="1800" u="none" strike="noStrike">
                          <a:effectLst/>
                        </a:rPr>
                        <a:t>Données en cours</a:t>
                      </a:r>
                      <a:endParaRPr lang="fr-FR" sz="1800" b="0" i="0" u="none" strike="noStrike">
                        <a:solidFill>
                          <a:srgbClr val="000000"/>
                        </a:solidFill>
                        <a:effectLst/>
                        <a:latin typeface="Arial"/>
                      </a:endParaRPr>
                    </a:p>
                  </a:txBody>
                  <a:tcPr marL="0" marR="0" marT="0" marB="0" anchor="ctr"/>
                </a:tc>
                <a:tc>
                  <a:txBody>
                    <a:bodyPr/>
                    <a:lstStyle/>
                    <a:p>
                      <a:pPr algn="ctr" fontAlgn="ctr"/>
                      <a:r>
                        <a:rPr lang="fr-FR" sz="1800" u="none" strike="noStrike">
                          <a:effectLst/>
                        </a:rPr>
                        <a:t>Données en cours</a:t>
                      </a:r>
                      <a:endParaRPr lang="fr-FR" sz="1800" b="0" i="0" u="none" strike="noStrike">
                        <a:solidFill>
                          <a:srgbClr val="000000"/>
                        </a:solidFill>
                        <a:effectLst/>
                        <a:latin typeface="Arial"/>
                      </a:endParaRPr>
                    </a:p>
                  </a:txBody>
                  <a:tcPr marL="0" marR="0" marT="0" marB="0" anchor="ctr"/>
                </a:tc>
              </a:tr>
              <a:tr h="190500">
                <a:tc>
                  <a:txBody>
                    <a:bodyPr/>
                    <a:lstStyle/>
                    <a:p>
                      <a:pPr algn="ctr" fontAlgn="ctr"/>
                      <a:r>
                        <a:rPr lang="fr-FR" sz="1800" u="none" strike="noStrike">
                          <a:effectLst/>
                        </a:rPr>
                        <a:t>Eucalyptus</a:t>
                      </a:r>
                      <a:endParaRPr lang="fr-FR" sz="1800" b="0" i="0" u="none" strike="noStrike">
                        <a:solidFill>
                          <a:srgbClr val="000000"/>
                        </a:solidFill>
                        <a:effectLst/>
                        <a:latin typeface="Arial"/>
                      </a:endParaRPr>
                    </a:p>
                  </a:txBody>
                  <a:tcPr marL="0" marR="0" marT="0" marB="0" anchor="ctr"/>
                </a:tc>
                <a:tc>
                  <a:txBody>
                    <a:bodyPr/>
                    <a:lstStyle/>
                    <a:p>
                      <a:pPr algn="ctr" fontAlgn="ctr"/>
                      <a:r>
                        <a:rPr lang="fr-FR" sz="1800" u="none" strike="noStrike" dirty="0">
                          <a:effectLst/>
                        </a:rPr>
                        <a:t>Fixe</a:t>
                      </a:r>
                      <a:endParaRPr lang="fr-FR" sz="1800" b="0" i="0" u="none" strike="noStrike" dirty="0">
                        <a:solidFill>
                          <a:srgbClr val="000000"/>
                        </a:solidFill>
                        <a:effectLst/>
                        <a:latin typeface="Arial"/>
                      </a:endParaRPr>
                    </a:p>
                  </a:txBody>
                  <a:tcPr marL="0" marR="0" marT="0" marB="0" anchor="ctr">
                    <a:solidFill>
                      <a:srgbClr val="92D050"/>
                    </a:solidFill>
                  </a:tcPr>
                </a:tc>
                <a:tc>
                  <a:txBody>
                    <a:bodyPr/>
                    <a:lstStyle/>
                    <a:p>
                      <a:pPr algn="ctr" fontAlgn="ctr"/>
                      <a:r>
                        <a:rPr lang="fr-FR" sz="1800" u="none" strike="noStrike" dirty="0">
                          <a:effectLst/>
                        </a:rPr>
                        <a:t>Fixe</a:t>
                      </a:r>
                      <a:endParaRPr lang="fr-FR" sz="1800" b="0" i="0" u="none" strike="noStrike" dirty="0">
                        <a:solidFill>
                          <a:srgbClr val="000000"/>
                        </a:solidFill>
                        <a:effectLst/>
                        <a:latin typeface="Arial"/>
                      </a:endParaRPr>
                    </a:p>
                  </a:txBody>
                  <a:tcPr marL="0" marR="0" marT="0" marB="0" anchor="ctr">
                    <a:solidFill>
                      <a:srgbClr val="FFC000"/>
                    </a:solidFill>
                  </a:tcPr>
                </a:tc>
                <a:tc>
                  <a:txBody>
                    <a:bodyPr/>
                    <a:lstStyle/>
                    <a:p>
                      <a:pPr algn="ctr" fontAlgn="ctr"/>
                      <a:r>
                        <a:rPr lang="fr-FR" sz="1800" u="none" strike="noStrike" dirty="0">
                          <a:effectLst/>
                        </a:rPr>
                        <a:t>Fixe 1</a:t>
                      </a:r>
                      <a:endParaRPr lang="fr-FR" sz="1800" b="0" i="0" u="none" strike="noStrike" dirty="0">
                        <a:solidFill>
                          <a:srgbClr val="000000"/>
                        </a:solidFill>
                        <a:effectLst/>
                        <a:latin typeface="Arial"/>
                      </a:endParaRPr>
                    </a:p>
                  </a:txBody>
                  <a:tcPr marL="0" marR="0" marT="0" marB="0" anchor="ctr">
                    <a:solidFill>
                      <a:srgbClr val="92D050"/>
                    </a:solidFill>
                  </a:tcPr>
                </a:tc>
                <a:tc>
                  <a:txBody>
                    <a:bodyPr/>
                    <a:lstStyle/>
                    <a:p>
                      <a:pPr algn="ctr" fontAlgn="ctr"/>
                      <a:r>
                        <a:rPr lang="fr-FR" sz="1800" u="none" strike="noStrike" dirty="0">
                          <a:effectLst/>
                        </a:rPr>
                        <a:t>Fixe</a:t>
                      </a:r>
                      <a:endParaRPr lang="fr-FR" sz="1800" b="0" i="0" u="none" strike="noStrike" dirty="0">
                        <a:solidFill>
                          <a:srgbClr val="000000"/>
                        </a:solidFill>
                        <a:effectLst/>
                        <a:latin typeface="Calibri"/>
                      </a:endParaRPr>
                    </a:p>
                  </a:txBody>
                  <a:tcPr marL="0" marR="0" marT="0" marB="0" anchor="ctr">
                    <a:solidFill>
                      <a:srgbClr val="FFC000"/>
                    </a:solidFill>
                  </a:tcPr>
                </a:tc>
              </a:tr>
            </a:tbl>
          </a:graphicData>
        </a:graphic>
      </p:graphicFrame>
      <p:sp>
        <p:nvSpPr>
          <p:cNvPr id="13" name="Text Box 27"/>
          <p:cNvSpPr txBox="1">
            <a:spLocks noChangeArrowheads="1"/>
          </p:cNvSpPr>
          <p:nvPr/>
        </p:nvSpPr>
        <p:spPr bwMode="auto">
          <a:xfrm>
            <a:off x="1414074" y="4095379"/>
            <a:ext cx="7416417" cy="369332"/>
          </a:xfrm>
          <a:prstGeom prst="rect">
            <a:avLst/>
          </a:prstGeom>
          <a:noFill/>
          <a:ln w="9525">
            <a:noFill/>
            <a:miter lim="800000"/>
            <a:headEnd/>
            <a:tailEnd/>
          </a:ln>
        </p:spPr>
        <p:txBody>
          <a:bodyPr wrap="square">
            <a:spAutoFit/>
          </a:bodyPr>
          <a:lstStyle/>
          <a:p>
            <a:r>
              <a:rPr lang="fr-FR" sz="1800" b="1" dirty="0" smtClean="0"/>
              <a:t>Les essences n’ont pas répondu complètement comme attendu….</a:t>
            </a:r>
            <a:endParaRPr lang="fr-FR" sz="1800" b="1" dirty="0"/>
          </a:p>
        </p:txBody>
      </p:sp>
      <p:sp>
        <p:nvSpPr>
          <p:cNvPr id="14" name="Text Box 27"/>
          <p:cNvSpPr txBox="1">
            <a:spLocks noChangeArrowheads="1"/>
          </p:cNvSpPr>
          <p:nvPr/>
        </p:nvSpPr>
        <p:spPr bwMode="auto">
          <a:xfrm>
            <a:off x="1414074" y="4835608"/>
            <a:ext cx="7416417" cy="646331"/>
          </a:xfrm>
          <a:prstGeom prst="rect">
            <a:avLst/>
          </a:prstGeom>
          <a:noFill/>
          <a:ln w="9525">
            <a:noFill/>
            <a:miter lim="800000"/>
            <a:headEnd/>
            <a:tailEnd/>
          </a:ln>
        </p:spPr>
        <p:txBody>
          <a:bodyPr wrap="square">
            <a:spAutoFit/>
          </a:bodyPr>
          <a:lstStyle/>
          <a:p>
            <a:r>
              <a:rPr lang="fr-FR" sz="1800" b="1" dirty="0" smtClean="0"/>
              <a:t>Bon modèles essences par essence mais généricité inter-essence non atteinte ….. Nécessite de revoir le cadre mathématique….</a:t>
            </a:r>
            <a:endParaRPr lang="fr-FR" sz="1800" b="1" dirty="0"/>
          </a:p>
        </p:txBody>
      </p:sp>
    </p:spTree>
    <p:extLst>
      <p:ext uri="{BB962C8B-B14F-4D97-AF65-F5344CB8AC3E}">
        <p14:creationId xmlns:p14="http://schemas.microsoft.com/office/powerpoint/2010/main" val="2479174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105545"/>
            <a:ext cx="7586662" cy="614362"/>
          </a:xfrm>
        </p:spPr>
        <p:txBody>
          <a:bodyPr/>
          <a:lstStyle/>
          <a:p>
            <a:pPr eaLnBrk="1" hangingPunct="1"/>
            <a:r>
              <a:rPr lang="fr-FR" sz="3200" dirty="0" smtClean="0"/>
              <a:t>Retour sur le cadre mathématique</a:t>
            </a:r>
          </a:p>
        </p:txBody>
      </p:sp>
      <mc:AlternateContent xmlns:mc="http://schemas.openxmlformats.org/markup-compatibility/2006" xmlns:a14="http://schemas.microsoft.com/office/drawing/2010/main">
        <mc:Choice Requires="a14">
          <p:sp>
            <p:nvSpPr>
              <p:cNvPr id="3" name="Rectangle 2"/>
              <p:cNvSpPr/>
              <p:nvPr/>
            </p:nvSpPr>
            <p:spPr>
              <a:xfrm>
                <a:off x="1209062" y="1006890"/>
                <a:ext cx="6955224"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1600" b="0" i="1" smtClean="0">
                          <a:latin typeface="Cambria Math"/>
                        </a:rPr>
                        <m:t>𝐶𝑎𝑠</m:t>
                      </m:r>
                      <m:r>
                        <a:rPr lang="fr-FR" sz="1600" b="0" i="1" smtClean="0">
                          <a:latin typeface="Cambria Math"/>
                        </a:rPr>
                        <m:t> </m:t>
                      </m:r>
                      <m:r>
                        <a:rPr lang="fr-FR" sz="1600" b="0" i="1" smtClean="0">
                          <a:latin typeface="Cambria Math"/>
                        </a:rPr>
                        <m:t>𝑔</m:t>
                      </m:r>
                      <m:r>
                        <a:rPr lang="fr-FR" sz="1600" b="0" i="1" smtClean="0">
                          <a:latin typeface="Cambria Math"/>
                        </a:rPr>
                        <m:t>é</m:t>
                      </m:r>
                      <m:r>
                        <a:rPr lang="fr-FR" sz="1600" b="0" i="1" smtClean="0">
                          <a:latin typeface="Cambria Math"/>
                        </a:rPr>
                        <m:t>𝑛</m:t>
                      </m:r>
                      <m:r>
                        <a:rPr lang="fr-FR" sz="1600" b="0" i="1" smtClean="0">
                          <a:latin typeface="Cambria Math"/>
                        </a:rPr>
                        <m:t>é</m:t>
                      </m:r>
                      <m:r>
                        <a:rPr lang="fr-FR" sz="1600" b="0" i="1" smtClean="0">
                          <a:latin typeface="Cambria Math"/>
                        </a:rPr>
                        <m:t>𝑟𝑎𝑙</m:t>
                      </m:r>
                      <m:r>
                        <a:rPr lang="fr-FR" sz="1600" b="0" i="1" smtClean="0">
                          <a:latin typeface="Cambria Math"/>
                        </a:rPr>
                        <m:t> : </m:t>
                      </m:r>
                      <m:r>
                        <a:rPr lang="en-US" sz="1600" i="1">
                          <a:latin typeface="Cambria Math"/>
                        </a:rPr>
                        <m:t>𝛼</m:t>
                      </m:r>
                      <m:r>
                        <a:rPr lang="fr-FR" sz="1600" i="1">
                          <a:latin typeface="Cambria Math"/>
                        </a:rPr>
                        <m:t>=</m:t>
                      </m:r>
                      <m:r>
                        <a:rPr lang="fr-FR" sz="1600" b="0" i="1" smtClean="0">
                          <a:latin typeface="Cambria Math"/>
                        </a:rPr>
                        <m:t>𝑓𝑖𝑥𝑒</m:t>
                      </m:r>
                      <m:r>
                        <a:rPr lang="fr-FR" sz="1600" b="0" i="1" smtClean="0">
                          <a:latin typeface="Cambria Math"/>
                        </a:rPr>
                        <m:t> </m:t>
                      </m:r>
                      <m:r>
                        <a:rPr lang="fr-FR" sz="1600" b="0" i="1" smtClean="0">
                          <a:latin typeface="Cambria Math"/>
                        </a:rPr>
                        <m:t>𝑓𝑜𝑟𝑐</m:t>
                      </m:r>
                      <m:r>
                        <a:rPr lang="fr-FR" sz="1600" b="0" i="1" smtClean="0">
                          <a:latin typeface="Cambria Math"/>
                        </a:rPr>
                        <m:t>é</m:t>
                      </m:r>
                      <m:r>
                        <a:rPr lang="fr-FR" sz="1600" b="0" i="1" smtClean="0">
                          <a:latin typeface="Cambria Math"/>
                        </a:rPr>
                        <m:t>𝑚𝑒𝑛𝑡</m:t>
                      </m:r>
                      <m:r>
                        <a:rPr lang="fr-FR" sz="1600" b="0" i="1" smtClean="0">
                          <a:latin typeface="Cambria Math"/>
                        </a:rPr>
                        <m:t>; </m:t>
                      </m:r>
                      <m:r>
                        <a:rPr lang="en-US" sz="1600" i="1">
                          <a:latin typeface="Cambria Math"/>
                        </a:rPr>
                        <m:t>𝛽</m:t>
                      </m:r>
                      <m:r>
                        <a:rPr lang="fr-FR" sz="1600" i="1">
                          <a:latin typeface="Cambria Math"/>
                        </a:rPr>
                        <m:t>=</m:t>
                      </m:r>
                      <m:r>
                        <a:rPr lang="en-US" sz="1600" i="1">
                          <a:latin typeface="Cambria Math"/>
                        </a:rPr>
                        <m:t>𝛽</m:t>
                      </m:r>
                      <m:d>
                        <m:dPr>
                          <m:ctrlPr>
                            <a:rPr lang="fr-FR" sz="1600" i="1">
                              <a:latin typeface="Cambria Math"/>
                            </a:rPr>
                          </m:ctrlPr>
                        </m:dPr>
                        <m:e>
                          <m:r>
                            <a:rPr lang="en-US" sz="1600" i="1">
                              <a:latin typeface="Cambria Math"/>
                            </a:rPr>
                            <m:t>𝑡</m:t>
                          </m:r>
                        </m:e>
                      </m:d>
                      <m:r>
                        <a:rPr lang="fr-FR" sz="1600" b="0" i="0" smtClean="0">
                          <a:latin typeface="Cambria Math"/>
                        </a:rPr>
                        <m:t> </m:t>
                      </m:r>
                      <m:r>
                        <m:rPr>
                          <m:sty m:val="p"/>
                        </m:rPr>
                        <a:rPr lang="fr-FR" sz="1600">
                          <a:latin typeface="Cambria Math"/>
                        </a:rPr>
                        <m:t>et</m:t>
                      </m:r>
                      <m:r>
                        <a:rPr lang="fr-FR" sz="1600" i="1">
                          <a:latin typeface="Cambria Math"/>
                        </a:rPr>
                        <m:t> </m:t>
                      </m:r>
                      <m:r>
                        <a:rPr lang="en-US" sz="1600" i="1">
                          <a:latin typeface="Cambria Math"/>
                        </a:rPr>
                        <m:t>𝛾</m:t>
                      </m:r>
                      <m:r>
                        <a:rPr lang="fr-FR" sz="1600" i="1">
                          <a:latin typeface="Cambria Math"/>
                        </a:rPr>
                        <m:t>=</m:t>
                      </m:r>
                      <m:r>
                        <a:rPr lang="en-US" sz="1600" i="1">
                          <a:latin typeface="Cambria Math"/>
                        </a:rPr>
                        <m:t>𝛾</m:t>
                      </m:r>
                      <m:r>
                        <a:rPr lang="fr-FR" sz="1600" i="1">
                          <a:latin typeface="Cambria Math"/>
                        </a:rPr>
                        <m:t>(</m:t>
                      </m:r>
                      <m:r>
                        <a:rPr lang="en-US" sz="1600" i="1">
                          <a:latin typeface="Cambria Math"/>
                        </a:rPr>
                        <m:t>𝑡</m:t>
                      </m:r>
                      <m:r>
                        <a:rPr lang="fr-FR" sz="1600" i="1">
                          <a:latin typeface="Cambria Math"/>
                        </a:rPr>
                        <m:t>)</m:t>
                      </m:r>
                    </m:oMath>
                  </m:oMathPara>
                </a14:m>
                <a:endParaRPr lang="fr-FR" sz="1600" dirty="0"/>
              </a:p>
            </p:txBody>
          </p:sp>
        </mc:Choice>
        <mc:Fallback xmlns="">
          <p:sp>
            <p:nvSpPr>
              <p:cNvPr id="3" name="Rectangle 2"/>
              <p:cNvSpPr>
                <a:spLocks noRot="1" noChangeAspect="1" noMove="1" noResize="1" noEditPoints="1" noAdjustHandles="1" noChangeArrowheads="1" noChangeShapeType="1" noTextEdit="1"/>
              </p:cNvSpPr>
              <p:nvPr/>
            </p:nvSpPr>
            <p:spPr>
              <a:xfrm>
                <a:off x="1209062" y="1006890"/>
                <a:ext cx="6955224" cy="338554"/>
              </a:xfrm>
              <a:prstGeom prst="rect">
                <a:avLst/>
              </a:prstGeom>
              <a:blipFill rotWithShape="1">
                <a:blip r:embed="rId2"/>
                <a:stretch>
                  <a:fillRect b="-1071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09062" y="2442828"/>
                <a:ext cx="3481273" cy="7232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a:rPr>
                          </m:ctrlPr>
                        </m:fPr>
                        <m:num>
                          <m:acc>
                            <m:accPr>
                              <m:chr m:val="̇"/>
                              <m:ctrlPr>
                                <a:rPr lang="fr-FR" i="1">
                                  <a:latin typeface="Cambria Math"/>
                                </a:rPr>
                              </m:ctrlPr>
                            </m:accPr>
                            <m:e>
                              <m:d>
                                <m:dPr>
                                  <m:ctrlPr>
                                    <a:rPr lang="fr-FR" i="1">
                                      <a:latin typeface="Cambria Math"/>
                                    </a:rPr>
                                  </m:ctrlPr>
                                </m:dPr>
                                <m:e>
                                  <m:r>
                                    <a:rPr lang="fr-FR" i="1">
                                      <a:latin typeface="Cambria Math"/>
                                    </a:rPr>
                                    <m:t>𝐵</m:t>
                                  </m:r>
                                  <m:r>
                                    <a:rPr lang="fr-FR" i="1">
                                      <a:latin typeface="Cambria Math"/>
                                    </a:rPr>
                                    <m:t>−</m:t>
                                  </m:r>
                                  <m:r>
                                    <a:rPr lang="fr-FR" i="1">
                                      <a:latin typeface="Cambria Math"/>
                                    </a:rPr>
                                    <m:t>𝛼</m:t>
                                  </m:r>
                                </m:e>
                              </m:d>
                            </m:e>
                          </m:acc>
                        </m:num>
                        <m:den>
                          <m:d>
                            <m:dPr>
                              <m:ctrlPr>
                                <a:rPr lang="fr-FR" i="1">
                                  <a:latin typeface="Cambria Math"/>
                                </a:rPr>
                              </m:ctrlPr>
                            </m:dPr>
                            <m:e>
                              <m:r>
                                <a:rPr lang="fr-FR" i="1">
                                  <a:latin typeface="Cambria Math"/>
                                </a:rPr>
                                <m:t>𝐵</m:t>
                              </m:r>
                              <m:r>
                                <a:rPr lang="fr-FR" i="1">
                                  <a:latin typeface="Cambria Math"/>
                                </a:rPr>
                                <m:t>−</m:t>
                              </m:r>
                              <m:r>
                                <a:rPr lang="fr-FR" i="1">
                                  <a:latin typeface="Cambria Math"/>
                                </a:rPr>
                                <m:t>𝛼</m:t>
                              </m:r>
                            </m:e>
                          </m:d>
                        </m:den>
                      </m:f>
                      <m:r>
                        <a:rPr lang="fr-FR" i="1">
                          <a:latin typeface="Cambria Math"/>
                        </a:rPr>
                        <m:t>=</m:t>
                      </m:r>
                      <m:f>
                        <m:fPr>
                          <m:ctrlPr>
                            <a:rPr lang="fr-FR" i="1">
                              <a:latin typeface="Cambria Math"/>
                            </a:rPr>
                          </m:ctrlPr>
                        </m:fPr>
                        <m:num>
                          <m:acc>
                            <m:accPr>
                              <m:chr m:val="̇"/>
                              <m:ctrlPr>
                                <a:rPr lang="fr-FR" i="1">
                                  <a:latin typeface="Cambria Math"/>
                                </a:rPr>
                              </m:ctrlPr>
                            </m:accPr>
                            <m:e>
                              <m:r>
                                <a:rPr lang="fr-FR" i="1">
                                  <a:latin typeface="Cambria Math"/>
                                </a:rPr>
                                <m:t>𝛽</m:t>
                              </m:r>
                            </m:e>
                          </m:acc>
                        </m:num>
                        <m:den>
                          <m:r>
                            <a:rPr lang="fr-FR" i="1">
                              <a:latin typeface="Cambria Math"/>
                            </a:rPr>
                            <m:t>𝛽</m:t>
                          </m:r>
                        </m:den>
                      </m:f>
                      <m:r>
                        <a:rPr lang="fr-FR" i="1">
                          <a:latin typeface="Cambria Math"/>
                        </a:rPr>
                        <m:t>+</m:t>
                      </m:r>
                      <m:r>
                        <a:rPr lang="fr-FR" i="1">
                          <a:latin typeface="Cambria Math"/>
                        </a:rPr>
                        <m:t>𝛾</m:t>
                      </m:r>
                      <m:f>
                        <m:fPr>
                          <m:ctrlPr>
                            <a:rPr lang="fr-FR" i="1">
                              <a:latin typeface="Cambria Math"/>
                            </a:rPr>
                          </m:ctrlPr>
                        </m:fPr>
                        <m:num>
                          <m:acc>
                            <m:accPr>
                              <m:chr m:val="̇"/>
                              <m:ctrlPr>
                                <a:rPr lang="fr-FR" i="1">
                                  <a:latin typeface="Cambria Math"/>
                                </a:rPr>
                              </m:ctrlPr>
                            </m:accPr>
                            <m:e>
                              <m:r>
                                <a:rPr lang="fr-FR" i="1">
                                  <a:latin typeface="Cambria Math"/>
                                </a:rPr>
                                <m:t>𝑑</m:t>
                              </m:r>
                              <m:r>
                                <a:rPr lang="fr-FR" i="1">
                                  <a:latin typeface="Cambria Math"/>
                                </a:rPr>
                                <m:t>2</m:t>
                              </m:r>
                              <m:r>
                                <a:rPr lang="fr-FR" i="1">
                                  <a:latin typeface="Cambria Math"/>
                                </a:rPr>
                                <m:t>h</m:t>
                              </m:r>
                            </m:e>
                          </m:acc>
                        </m:num>
                        <m:den>
                          <m:r>
                            <a:rPr lang="fr-FR" i="1">
                              <a:latin typeface="Cambria Math"/>
                            </a:rPr>
                            <m:t>𝑑</m:t>
                          </m:r>
                          <m:r>
                            <a:rPr lang="fr-FR" i="1">
                              <a:latin typeface="Cambria Math"/>
                            </a:rPr>
                            <m:t>2</m:t>
                          </m:r>
                          <m:r>
                            <a:rPr lang="fr-FR" i="1">
                              <a:latin typeface="Cambria Math"/>
                            </a:rPr>
                            <m:t>h</m:t>
                          </m:r>
                        </m:den>
                      </m:f>
                      <m:r>
                        <a:rPr lang="fr-FR" i="1">
                          <a:latin typeface="Cambria Math"/>
                        </a:rPr>
                        <m:t>+</m:t>
                      </m:r>
                      <m:acc>
                        <m:accPr>
                          <m:chr m:val="̇"/>
                          <m:ctrlPr>
                            <a:rPr lang="fr-FR" i="1">
                              <a:latin typeface="Cambria Math"/>
                            </a:rPr>
                          </m:ctrlPr>
                        </m:accPr>
                        <m:e>
                          <m:r>
                            <a:rPr lang="fr-FR" i="1">
                              <a:latin typeface="Cambria Math"/>
                            </a:rPr>
                            <m:t>𝛾</m:t>
                          </m:r>
                        </m:e>
                      </m:acc>
                      <m:func>
                        <m:funcPr>
                          <m:ctrlPr>
                            <a:rPr lang="fr-FR" i="1">
                              <a:latin typeface="Cambria Math"/>
                            </a:rPr>
                          </m:ctrlPr>
                        </m:funcPr>
                        <m:fName>
                          <m:r>
                            <m:rPr>
                              <m:sty m:val="p"/>
                            </m:rPr>
                            <a:rPr lang="fr-FR">
                              <a:latin typeface="Cambria Math"/>
                            </a:rPr>
                            <m:t>ln</m:t>
                          </m:r>
                        </m:fName>
                        <m:e>
                          <m:r>
                            <a:rPr lang="fr-FR" i="1">
                              <a:latin typeface="Cambria Math"/>
                            </a:rPr>
                            <m:t>(</m:t>
                          </m:r>
                          <m:r>
                            <a:rPr lang="fr-FR" i="1">
                              <a:latin typeface="Cambria Math"/>
                            </a:rPr>
                            <m:t>𝑑</m:t>
                          </m:r>
                          <m:r>
                            <a:rPr lang="fr-FR" i="1">
                              <a:latin typeface="Cambria Math"/>
                            </a:rPr>
                            <m:t>2</m:t>
                          </m:r>
                          <m:r>
                            <a:rPr lang="fr-FR" i="1">
                              <a:latin typeface="Cambria Math"/>
                            </a:rPr>
                            <m:t>h</m:t>
                          </m:r>
                          <m:r>
                            <a:rPr lang="fr-FR" i="1">
                              <a:latin typeface="Cambria Math"/>
                            </a:rPr>
                            <m:t>)</m:t>
                          </m:r>
                        </m:e>
                      </m:func>
                    </m:oMath>
                  </m:oMathPara>
                </a14:m>
                <a:endParaRPr lang="fr-FR" dirty="0"/>
              </a:p>
            </p:txBody>
          </p:sp>
        </mc:Choice>
        <mc:Fallback xmlns="">
          <p:sp>
            <p:nvSpPr>
              <p:cNvPr id="5" name="Rectangle 4"/>
              <p:cNvSpPr>
                <a:spLocks noRot="1" noChangeAspect="1" noMove="1" noResize="1" noEditPoints="1" noAdjustHandles="1" noChangeArrowheads="1" noChangeShapeType="1" noTextEdit="1"/>
              </p:cNvSpPr>
              <p:nvPr/>
            </p:nvSpPr>
            <p:spPr>
              <a:xfrm>
                <a:off x="1209062" y="2442828"/>
                <a:ext cx="3481273" cy="723275"/>
              </a:xfrm>
              <a:prstGeom prst="rect">
                <a:avLst/>
              </a:prstGeo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1209062" y="1749442"/>
                <a:ext cx="2031325" cy="369332"/>
              </a:xfrm>
              <a:prstGeom prst="rect">
                <a:avLst/>
              </a:prstGeom>
            </p:spPr>
            <p:txBody>
              <a:bodyPr wrap="none">
                <a:spAutoFit/>
              </a:bodyPr>
              <a:lstStyle/>
              <a:p>
                <a14:m>
                  <m:oMath xmlns:m="http://schemas.openxmlformats.org/officeDocument/2006/math">
                    <m:r>
                      <a:rPr lang="en-US" i="1" smtClean="0">
                        <a:latin typeface="Cambria Math"/>
                      </a:rPr>
                      <m:t>𝐵</m:t>
                    </m:r>
                    <m:r>
                      <a:rPr lang="fr-FR" b="0" i="1" smtClean="0">
                        <a:latin typeface="Cambria Math"/>
                      </a:rPr>
                      <m:t>−</m:t>
                    </m:r>
                    <m:r>
                      <a:rPr lang="en-US" i="1">
                        <a:latin typeface="Cambria Math"/>
                      </a:rPr>
                      <m:t>𝛼</m:t>
                    </m:r>
                    <m:r>
                      <a:rPr lang="fr-FR" b="0" i="1" smtClean="0">
                        <a:latin typeface="Cambria Math"/>
                      </a:rPr>
                      <m:t>=</m:t>
                    </m:r>
                    <m:r>
                      <a:rPr lang="en-US" i="1">
                        <a:latin typeface="Cambria Math"/>
                      </a:rPr>
                      <m:t>𝛽</m:t>
                    </m:r>
                    <m:sSup>
                      <m:sSupPr>
                        <m:ctrlPr>
                          <a:rPr lang="fr-FR" i="1">
                            <a:latin typeface="Cambria Math"/>
                          </a:rPr>
                        </m:ctrlPr>
                      </m:sSupPr>
                      <m:e>
                        <m:r>
                          <a:rPr lang="en-US" i="1">
                            <a:latin typeface="Cambria Math"/>
                          </a:rPr>
                          <m:t>(</m:t>
                        </m:r>
                        <m:r>
                          <a:rPr lang="en-US" i="1">
                            <a:latin typeface="Cambria Math"/>
                          </a:rPr>
                          <m:t>𝑑</m:t>
                        </m:r>
                        <m:r>
                          <a:rPr lang="en-US" i="1">
                            <a:latin typeface="Cambria Math"/>
                          </a:rPr>
                          <m:t>2</m:t>
                        </m:r>
                        <m:r>
                          <a:rPr lang="en-US" i="1">
                            <a:latin typeface="Cambria Math"/>
                          </a:rPr>
                          <m:t>h</m:t>
                        </m:r>
                        <m:r>
                          <a:rPr lang="en-US" i="1">
                            <a:latin typeface="Cambria Math"/>
                          </a:rPr>
                          <m:t>)</m:t>
                        </m:r>
                      </m:e>
                      <m:sup>
                        <m:r>
                          <a:rPr lang="en-US" i="1">
                            <a:latin typeface="Cambria Math"/>
                          </a:rPr>
                          <m:t>𝛾</m:t>
                        </m:r>
                      </m:sup>
                    </m:sSup>
                  </m:oMath>
                </a14:m>
                <a:r>
                  <a:rPr lang="en-US" dirty="0"/>
                  <a:t>	</a:t>
                </a:r>
                <a:endParaRPr lang="fr-FR" dirty="0"/>
              </a:p>
            </p:txBody>
          </p:sp>
        </mc:Choice>
        <mc:Fallback xmlns="">
          <p:sp>
            <p:nvSpPr>
              <p:cNvPr id="28" name="Rectangle 27"/>
              <p:cNvSpPr>
                <a:spLocks noRot="1" noChangeAspect="1" noMove="1" noResize="1" noEditPoints="1" noAdjustHandles="1" noChangeArrowheads="1" noChangeShapeType="1" noTextEdit="1"/>
              </p:cNvSpPr>
              <p:nvPr/>
            </p:nvSpPr>
            <p:spPr>
              <a:xfrm>
                <a:off x="1209062" y="1749442"/>
                <a:ext cx="2031325" cy="369332"/>
              </a:xfrm>
              <a:prstGeom prst="rect">
                <a:avLst/>
              </a:prstGeom>
              <a:blipFill rotWithShape="1">
                <a:blip r:embed="rId4"/>
                <a:stretch>
                  <a:fillRect b="-13115"/>
                </a:stretch>
              </a:blipFill>
            </p:spPr>
            <p:txBody>
              <a:bodyPr/>
              <a:lstStyle/>
              <a:p>
                <a:r>
                  <a:rPr lang="fr-FR">
                    <a:noFill/>
                  </a:rPr>
                  <a:t> </a:t>
                </a:r>
              </a:p>
            </p:txBody>
          </p:sp>
        </mc:Fallback>
      </mc:AlternateContent>
      <p:sp>
        <p:nvSpPr>
          <p:cNvPr id="35" name="Text Box 27"/>
          <p:cNvSpPr txBox="1">
            <a:spLocks noChangeArrowheads="1"/>
          </p:cNvSpPr>
          <p:nvPr/>
        </p:nvSpPr>
        <p:spPr bwMode="auto">
          <a:xfrm>
            <a:off x="3594304" y="1595554"/>
            <a:ext cx="5340349" cy="523220"/>
          </a:xfrm>
          <a:prstGeom prst="rect">
            <a:avLst/>
          </a:prstGeom>
          <a:noFill/>
          <a:ln w="9525">
            <a:noFill/>
            <a:miter lim="800000"/>
            <a:headEnd/>
            <a:tailEnd/>
          </a:ln>
        </p:spPr>
        <p:txBody>
          <a:bodyPr wrap="square">
            <a:spAutoFit/>
          </a:bodyPr>
          <a:lstStyle/>
          <a:p>
            <a:r>
              <a:rPr lang="fr-FR" sz="1400" b="1" dirty="0" smtClean="0">
                <a:latin typeface="+mn-lt"/>
              </a:rPr>
              <a:t>Equation légèrement modifiée (a fixe = biomasse de l’arbre lorsqu’il a atteint 1m30, en général non significatif sur le tronc)</a:t>
            </a:r>
            <a:endParaRPr lang="fr-FR" sz="1400" b="1" dirty="0">
              <a:latin typeface="+mn-lt"/>
            </a:endParaRPr>
          </a:p>
        </p:txBody>
      </p:sp>
      <p:sp>
        <p:nvSpPr>
          <p:cNvPr id="11"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9062" y="3418418"/>
            <a:ext cx="446722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27"/>
          <p:cNvSpPr txBox="1">
            <a:spLocks noChangeArrowheads="1"/>
          </p:cNvSpPr>
          <p:nvPr/>
        </p:nvSpPr>
        <p:spPr bwMode="auto">
          <a:xfrm>
            <a:off x="5733936" y="3765504"/>
            <a:ext cx="3122339" cy="738664"/>
          </a:xfrm>
          <a:prstGeom prst="rect">
            <a:avLst/>
          </a:prstGeom>
          <a:noFill/>
          <a:ln w="9525">
            <a:noFill/>
            <a:miter lim="800000"/>
            <a:headEnd/>
            <a:tailEnd/>
          </a:ln>
        </p:spPr>
        <p:txBody>
          <a:bodyPr wrap="square">
            <a:spAutoFit/>
          </a:bodyPr>
          <a:lstStyle/>
          <a:p>
            <a:r>
              <a:rPr lang="fr-FR" sz="1400" b="1" dirty="0" smtClean="0">
                <a:latin typeface="+mn-lt"/>
              </a:rPr>
              <a:t>Utilisation h à la découpe  tronc (7cm pour résineux et </a:t>
            </a:r>
            <a:r>
              <a:rPr lang="fr-FR" sz="1400" b="1" dirty="0" err="1" smtClean="0">
                <a:latin typeface="+mn-lt"/>
              </a:rPr>
              <a:t>Hdelevoy</a:t>
            </a:r>
            <a:r>
              <a:rPr lang="fr-FR" sz="1400" b="1" dirty="0" smtClean="0">
                <a:latin typeface="+mn-lt"/>
              </a:rPr>
              <a:t> pour les feuillus), plutôt que </a:t>
            </a:r>
            <a:r>
              <a:rPr lang="fr-FR" sz="1400" b="1" dirty="0" err="1" smtClean="0">
                <a:latin typeface="+mn-lt"/>
              </a:rPr>
              <a:t>ht</a:t>
            </a:r>
            <a:endParaRPr lang="fr-FR" sz="1400" b="1" dirty="0">
              <a:latin typeface="+mn-lt"/>
            </a:endParaRPr>
          </a:p>
        </p:txBody>
      </p:sp>
      <p:sp>
        <p:nvSpPr>
          <p:cNvPr id="14" name="Text Box 27"/>
          <p:cNvSpPr txBox="1">
            <a:spLocks noChangeArrowheads="1"/>
          </p:cNvSpPr>
          <p:nvPr/>
        </p:nvSpPr>
        <p:spPr bwMode="auto">
          <a:xfrm>
            <a:off x="5729579" y="4629182"/>
            <a:ext cx="2944157" cy="523220"/>
          </a:xfrm>
          <a:prstGeom prst="rect">
            <a:avLst/>
          </a:prstGeom>
          <a:noFill/>
          <a:ln w="9525">
            <a:noFill/>
            <a:miter lim="800000"/>
            <a:headEnd/>
            <a:tailEnd/>
          </a:ln>
        </p:spPr>
        <p:txBody>
          <a:bodyPr wrap="square">
            <a:spAutoFit/>
          </a:bodyPr>
          <a:lstStyle/>
          <a:p>
            <a:r>
              <a:rPr lang="fr-FR" sz="1400" b="1" dirty="0" smtClean="0">
                <a:latin typeface="+mn-lt"/>
              </a:rPr>
              <a:t>Distinction des tissus (diamètre sur et sous écorce) </a:t>
            </a:r>
            <a:r>
              <a:rPr lang="fr-FR" sz="1400" b="1" dirty="0" err="1" smtClean="0">
                <a:latin typeface="+mn-lt"/>
              </a:rPr>
              <a:t>cf</a:t>
            </a:r>
            <a:r>
              <a:rPr lang="fr-FR" sz="1400" b="1" dirty="0" smtClean="0">
                <a:latin typeface="+mn-lt"/>
              </a:rPr>
              <a:t> travaux A. Bouvet</a:t>
            </a:r>
            <a:endParaRPr lang="fr-FR" sz="1400" b="1" dirty="0">
              <a:latin typeface="+mn-lt"/>
            </a:endParaRPr>
          </a:p>
        </p:txBody>
      </p:sp>
      <p:sp>
        <p:nvSpPr>
          <p:cNvPr id="15" name="Text Box 27"/>
          <p:cNvSpPr txBox="1">
            <a:spLocks noChangeArrowheads="1"/>
          </p:cNvSpPr>
          <p:nvPr/>
        </p:nvSpPr>
        <p:spPr bwMode="auto">
          <a:xfrm>
            <a:off x="4703309" y="2442828"/>
            <a:ext cx="3865926" cy="954107"/>
          </a:xfrm>
          <a:prstGeom prst="rect">
            <a:avLst/>
          </a:prstGeom>
          <a:noFill/>
          <a:ln w="9525">
            <a:noFill/>
            <a:miter lim="800000"/>
            <a:headEnd/>
            <a:tailEnd/>
          </a:ln>
        </p:spPr>
        <p:txBody>
          <a:bodyPr wrap="square">
            <a:spAutoFit/>
          </a:bodyPr>
          <a:lstStyle/>
          <a:p>
            <a:r>
              <a:rPr lang="fr-FR" sz="1400" b="1" dirty="0" smtClean="0">
                <a:latin typeface="+mn-lt"/>
              </a:rPr>
              <a:t>Equation dérivée pour cohérence biologique (continue positive) – permet d’éliminer d’emblée des formes de variation (ex </a:t>
            </a:r>
            <a:r>
              <a:rPr lang="fr-FR" sz="1400" b="1" dirty="0" smtClean="0">
                <a:latin typeface="Symbol" panose="05050102010706020507" pitchFamily="18" charset="2"/>
              </a:rPr>
              <a:t>g</a:t>
            </a:r>
            <a:r>
              <a:rPr lang="fr-FR" sz="1400" b="1" dirty="0" smtClean="0">
                <a:latin typeface="+mn-lt"/>
              </a:rPr>
              <a:t> linéaire en fonction du temps)</a:t>
            </a:r>
            <a:endParaRPr lang="fr-FR" sz="1400" b="1" dirty="0">
              <a:latin typeface="+mn-lt"/>
            </a:endParaRPr>
          </a:p>
        </p:txBody>
      </p:sp>
    </p:spTree>
    <p:extLst>
      <p:ext uri="{BB962C8B-B14F-4D97-AF65-F5344CB8AC3E}">
        <p14:creationId xmlns:p14="http://schemas.microsoft.com/office/powerpoint/2010/main" val="3933174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Rectangle 39"/>
              <p:cNvSpPr/>
              <p:nvPr/>
            </p:nvSpPr>
            <p:spPr>
              <a:xfrm>
                <a:off x="1193798" y="850043"/>
                <a:ext cx="2031325" cy="369332"/>
              </a:xfrm>
              <a:prstGeom prst="rect">
                <a:avLst/>
              </a:prstGeom>
            </p:spPr>
            <p:txBody>
              <a:bodyPr wrap="none">
                <a:spAutoFit/>
              </a:bodyPr>
              <a:lstStyle/>
              <a:p>
                <a14:m>
                  <m:oMath xmlns:m="http://schemas.openxmlformats.org/officeDocument/2006/math">
                    <m:r>
                      <a:rPr lang="en-US" i="1" smtClean="0">
                        <a:latin typeface="Cambria Math"/>
                      </a:rPr>
                      <m:t>𝐵</m:t>
                    </m:r>
                    <m:r>
                      <a:rPr lang="fr-FR" b="0" i="1" smtClean="0">
                        <a:latin typeface="Cambria Math"/>
                      </a:rPr>
                      <m:t>−</m:t>
                    </m:r>
                    <m:r>
                      <a:rPr lang="en-US" i="1">
                        <a:latin typeface="Cambria Math"/>
                      </a:rPr>
                      <m:t>𝛼</m:t>
                    </m:r>
                    <m:r>
                      <a:rPr lang="fr-FR" b="0" i="1" smtClean="0">
                        <a:latin typeface="Cambria Math"/>
                      </a:rPr>
                      <m:t>=</m:t>
                    </m:r>
                    <m:r>
                      <a:rPr lang="en-US" i="1">
                        <a:latin typeface="Cambria Math"/>
                      </a:rPr>
                      <m:t>𝛽</m:t>
                    </m:r>
                    <m:sSup>
                      <m:sSupPr>
                        <m:ctrlPr>
                          <a:rPr lang="fr-FR" i="1">
                            <a:latin typeface="Cambria Math"/>
                          </a:rPr>
                        </m:ctrlPr>
                      </m:sSupPr>
                      <m:e>
                        <m:r>
                          <a:rPr lang="en-US" i="1">
                            <a:latin typeface="Cambria Math"/>
                          </a:rPr>
                          <m:t>(</m:t>
                        </m:r>
                        <m:r>
                          <a:rPr lang="en-US" i="1">
                            <a:latin typeface="Cambria Math"/>
                          </a:rPr>
                          <m:t>𝑑</m:t>
                        </m:r>
                        <m:r>
                          <a:rPr lang="en-US" i="1">
                            <a:latin typeface="Cambria Math"/>
                          </a:rPr>
                          <m:t>2</m:t>
                        </m:r>
                        <m:r>
                          <a:rPr lang="en-US" i="1">
                            <a:latin typeface="Cambria Math"/>
                          </a:rPr>
                          <m:t>h</m:t>
                        </m:r>
                        <m:r>
                          <a:rPr lang="en-US" i="1">
                            <a:latin typeface="Cambria Math"/>
                          </a:rPr>
                          <m:t>)</m:t>
                        </m:r>
                      </m:e>
                      <m:sup>
                        <m:r>
                          <a:rPr lang="en-US" i="1">
                            <a:latin typeface="Cambria Math"/>
                          </a:rPr>
                          <m:t>𝛾</m:t>
                        </m:r>
                      </m:sup>
                    </m:sSup>
                  </m:oMath>
                </a14:m>
                <a:r>
                  <a:rPr lang="en-US" dirty="0"/>
                  <a:t>	</a:t>
                </a:r>
                <a:endParaRPr lang="fr-FR" dirty="0"/>
              </a:p>
            </p:txBody>
          </p:sp>
        </mc:Choice>
        <mc:Fallback xmlns="">
          <p:sp>
            <p:nvSpPr>
              <p:cNvPr id="40" name="Rectangle 39"/>
              <p:cNvSpPr>
                <a:spLocks noRot="1" noChangeAspect="1" noMove="1" noResize="1" noEditPoints="1" noAdjustHandles="1" noChangeArrowheads="1" noChangeShapeType="1" noTextEdit="1"/>
              </p:cNvSpPr>
              <p:nvPr/>
            </p:nvSpPr>
            <p:spPr>
              <a:xfrm>
                <a:off x="1193798" y="850043"/>
                <a:ext cx="2031325" cy="369332"/>
              </a:xfrm>
              <a:prstGeom prst="rect">
                <a:avLst/>
              </a:prstGeom>
              <a:blipFill rotWithShape="1">
                <a:blip r:embed="rId2"/>
                <a:stretch>
                  <a:fillRect b="-13115"/>
                </a:stretch>
              </a:blipFill>
            </p:spPr>
            <p:txBody>
              <a:bodyPr/>
              <a:lstStyle/>
              <a:p>
                <a:r>
                  <a:rPr lang="fr-FR">
                    <a:noFill/>
                  </a:rPr>
                  <a:t> </a:t>
                </a:r>
              </a:p>
            </p:txBody>
          </p:sp>
        </mc:Fallback>
      </mc:AlternateContent>
      <p:sp>
        <p:nvSpPr>
          <p:cNvPr id="41" name="Text Box 27"/>
          <p:cNvSpPr txBox="1">
            <a:spLocks noChangeArrowheads="1"/>
          </p:cNvSpPr>
          <p:nvPr/>
        </p:nvSpPr>
        <p:spPr bwMode="auto">
          <a:xfrm>
            <a:off x="3435349" y="679892"/>
            <a:ext cx="5251449" cy="830997"/>
          </a:xfrm>
          <a:prstGeom prst="rect">
            <a:avLst/>
          </a:prstGeom>
          <a:noFill/>
          <a:ln w="9525">
            <a:noFill/>
            <a:miter lim="800000"/>
            <a:headEnd/>
            <a:tailEnd/>
          </a:ln>
        </p:spPr>
        <p:txBody>
          <a:bodyPr wrap="square">
            <a:spAutoFit/>
          </a:bodyPr>
          <a:lstStyle/>
          <a:p>
            <a:r>
              <a:rPr lang="fr-FR" sz="1600" b="1" dirty="0" smtClean="0">
                <a:latin typeface="+mn-lt"/>
              </a:rPr>
              <a:t>Et pontage avec les travaux sur la forme de la tige (</a:t>
            </a:r>
            <a:r>
              <a:rPr lang="fr-FR" sz="1600" b="1" dirty="0" err="1" smtClean="0">
                <a:latin typeface="+mn-lt"/>
              </a:rPr>
              <a:t>cf</a:t>
            </a:r>
            <a:r>
              <a:rPr lang="fr-FR" sz="1600" b="1" dirty="0" smtClean="0">
                <a:latin typeface="+mn-lt"/>
              </a:rPr>
              <a:t> exposé C. Deleuze), évolution vers des ajustements conjoints </a:t>
            </a:r>
          </a:p>
          <a:p>
            <a:r>
              <a:rPr lang="fr-FR" sz="1600" b="1" dirty="0">
                <a:latin typeface="+mn-lt"/>
              </a:rPr>
              <a:t>	</a:t>
            </a:r>
            <a:r>
              <a:rPr lang="fr-FR" sz="1600" b="1" dirty="0" smtClean="0">
                <a:latin typeface="+mn-lt"/>
              </a:rPr>
              <a:t>		forme-volume-biomasse</a:t>
            </a:r>
            <a:endParaRPr lang="fr-FR" sz="1600" b="1" dirty="0">
              <a:latin typeface="+mn-lt"/>
            </a:endParaRPr>
          </a:p>
        </p:txBody>
      </p:sp>
      <p:sp>
        <p:nvSpPr>
          <p:cNvPr id="2" name="Virage 1"/>
          <p:cNvSpPr/>
          <p:nvPr/>
        </p:nvSpPr>
        <p:spPr>
          <a:xfrm rot="10800000" flipH="1">
            <a:off x="2095499" y="1374948"/>
            <a:ext cx="477838" cy="6477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mc:AlternateContent xmlns:mc="http://schemas.openxmlformats.org/markup-compatibility/2006" xmlns:a14="http://schemas.microsoft.com/office/drawing/2010/main">
        <mc:Choice Requires="a14">
          <p:sp>
            <p:nvSpPr>
              <p:cNvPr id="3" name="Rectangle 2"/>
              <p:cNvSpPr/>
              <p:nvPr/>
            </p:nvSpPr>
            <p:spPr>
              <a:xfrm>
                <a:off x="2695243" y="1688282"/>
                <a:ext cx="4249881" cy="369332"/>
              </a:xfrm>
              <a:prstGeom prst="rect">
                <a:avLst/>
              </a:prstGeom>
            </p:spPr>
            <p:txBody>
              <a:bodyPr wrap="none">
                <a:spAutoFit/>
              </a:bodyPr>
              <a:lstStyle/>
              <a:p>
                <a14:m>
                  <m:oMath xmlns:m="http://schemas.openxmlformats.org/officeDocument/2006/math">
                    <m:r>
                      <a:rPr lang="en-US" i="1" smtClean="0">
                        <a:latin typeface="Cambria Math"/>
                      </a:rPr>
                      <m:t>𝐵</m:t>
                    </m:r>
                    <m:r>
                      <a:rPr lang="fr-FR" b="0" i="1" smtClean="0">
                        <a:latin typeface="Cambria Math"/>
                      </a:rPr>
                      <m:t>−</m:t>
                    </m:r>
                    <m:r>
                      <a:rPr lang="en-US" i="1" smtClean="0">
                        <a:latin typeface="Cambria Math"/>
                      </a:rPr>
                      <m:t>𝛼</m:t>
                    </m:r>
                    <m:r>
                      <a:rPr lang="fr-FR" b="0" i="1" smtClean="0">
                        <a:latin typeface="Cambria Math"/>
                      </a:rPr>
                      <m:t>=</m:t>
                    </m:r>
                    <m:r>
                      <a:rPr lang="fr-FR" b="0" i="1" smtClean="0">
                        <a:latin typeface="Cambria Math"/>
                      </a:rPr>
                      <m:t>𝑓𝑜𝑟𝑚𝑒</m:t>
                    </m:r>
                    <m:r>
                      <a:rPr lang="fr-FR" b="0" i="1" smtClean="0">
                        <a:latin typeface="Cambria Math"/>
                      </a:rPr>
                      <m:t> </m:t>
                    </m:r>
                    <m:r>
                      <a:rPr lang="fr-FR" b="0" i="1" smtClean="0">
                        <a:latin typeface="Cambria Math"/>
                      </a:rPr>
                      <m:t>𝑑𝑒𝑛𝑠𝑖𝑡</m:t>
                    </m:r>
                    <m:r>
                      <a:rPr lang="fr-FR" b="0" i="1" smtClean="0">
                        <a:latin typeface="Cambria Math"/>
                      </a:rPr>
                      <m:t>é </m:t>
                    </m:r>
                    <m:sSup>
                      <m:sSupPr>
                        <m:ctrlPr>
                          <a:rPr lang="fr-FR" i="1">
                            <a:latin typeface="Cambria Math"/>
                          </a:rPr>
                        </m:ctrlPr>
                      </m:sSupPr>
                      <m:e>
                        <m:r>
                          <a:rPr lang="en-US" i="1">
                            <a:latin typeface="Cambria Math"/>
                          </a:rPr>
                          <m:t>(</m:t>
                        </m:r>
                        <m:r>
                          <a:rPr lang="en-US" i="1">
                            <a:latin typeface="Cambria Math"/>
                          </a:rPr>
                          <m:t>𝑑</m:t>
                        </m:r>
                        <m:r>
                          <a:rPr lang="en-US" i="1">
                            <a:latin typeface="Cambria Math"/>
                          </a:rPr>
                          <m:t>2</m:t>
                        </m:r>
                        <m:r>
                          <a:rPr lang="en-US" i="1">
                            <a:latin typeface="Cambria Math"/>
                          </a:rPr>
                          <m:t>h</m:t>
                        </m:r>
                        <m:r>
                          <a:rPr lang="en-US" i="1">
                            <a:latin typeface="Cambria Math"/>
                          </a:rPr>
                          <m:t>)</m:t>
                        </m:r>
                      </m:e>
                      <m:sup>
                        <m:r>
                          <a:rPr lang="en-US" i="1">
                            <a:latin typeface="Cambria Math"/>
                          </a:rPr>
                          <m:t>1</m:t>
                        </m:r>
                      </m:sup>
                    </m:sSup>
                  </m:oMath>
                </a14:m>
                <a:r>
                  <a:rPr lang="fr-FR" dirty="0"/>
                  <a:t> </a:t>
                </a:r>
                <a14:m>
                  <m:oMath xmlns:m="http://schemas.openxmlformats.org/officeDocument/2006/math">
                    <m:sSup>
                      <m:sSupPr>
                        <m:ctrlPr>
                          <a:rPr lang="fr-FR" i="1">
                            <a:latin typeface="Cambria Math"/>
                          </a:rPr>
                        </m:ctrlPr>
                      </m:sSupPr>
                      <m:e>
                        <m:r>
                          <a:rPr lang="en-US" i="1">
                            <a:latin typeface="Cambria Math"/>
                          </a:rPr>
                          <m:t>(</m:t>
                        </m:r>
                        <m:r>
                          <a:rPr lang="en-US" i="1">
                            <a:latin typeface="Cambria Math"/>
                          </a:rPr>
                          <m:t>𝑑</m:t>
                        </m:r>
                        <m:r>
                          <a:rPr lang="en-US" i="1">
                            <a:latin typeface="Cambria Math"/>
                          </a:rPr>
                          <m:t>2</m:t>
                        </m:r>
                        <m:r>
                          <a:rPr lang="en-US" i="1">
                            <a:latin typeface="Cambria Math"/>
                          </a:rPr>
                          <m:t>h</m:t>
                        </m:r>
                        <m:r>
                          <a:rPr lang="en-US" i="1">
                            <a:latin typeface="Cambria Math"/>
                          </a:rPr>
                          <m:t>)</m:t>
                        </m:r>
                      </m:e>
                      <m:sup>
                        <m:r>
                          <a:rPr lang="en-US" i="1">
                            <a:latin typeface="Cambria Math"/>
                          </a:rPr>
                          <m:t>𝛾</m:t>
                        </m:r>
                        <m:r>
                          <a:rPr lang="en-US" i="1">
                            <a:latin typeface="Cambria Math"/>
                          </a:rPr>
                          <m:t>−1</m:t>
                        </m:r>
                      </m:sup>
                    </m:sSup>
                  </m:oMath>
                </a14:m>
                <a:endParaRPr lang="fr-FR" dirty="0"/>
              </a:p>
            </p:txBody>
          </p:sp>
        </mc:Choice>
        <mc:Fallback xmlns="">
          <p:sp>
            <p:nvSpPr>
              <p:cNvPr id="3" name="Rectangle 2"/>
              <p:cNvSpPr>
                <a:spLocks noRot="1" noChangeAspect="1" noMove="1" noResize="1" noEditPoints="1" noAdjustHandles="1" noChangeArrowheads="1" noChangeShapeType="1" noTextEdit="1"/>
              </p:cNvSpPr>
              <p:nvPr/>
            </p:nvSpPr>
            <p:spPr>
              <a:xfrm>
                <a:off x="2695243" y="1688282"/>
                <a:ext cx="4249881" cy="369332"/>
              </a:xfrm>
              <a:prstGeom prst="rect">
                <a:avLst/>
              </a:prstGeom>
              <a:blipFill rotWithShape="1">
                <a:blip r:embed="rId3"/>
                <a:stretch>
                  <a:fillRect b="-13115"/>
                </a:stretch>
              </a:blipFill>
            </p:spPr>
            <p:txBody>
              <a:bodyPr/>
              <a:lstStyle/>
              <a:p>
                <a:r>
                  <a:rPr lang="fr-FR">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498" y="2497365"/>
            <a:ext cx="4464119" cy="220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èche vers le bas 4"/>
          <p:cNvSpPr/>
          <p:nvPr/>
        </p:nvSpPr>
        <p:spPr>
          <a:xfrm>
            <a:off x="3835399" y="2090315"/>
            <a:ext cx="254000" cy="5292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Text Box 27"/>
          <p:cNvSpPr txBox="1">
            <a:spLocks noChangeArrowheads="1"/>
          </p:cNvSpPr>
          <p:nvPr/>
        </p:nvSpPr>
        <p:spPr bwMode="auto">
          <a:xfrm>
            <a:off x="6769097" y="2537777"/>
            <a:ext cx="2286001" cy="1815882"/>
          </a:xfrm>
          <a:prstGeom prst="rect">
            <a:avLst/>
          </a:prstGeom>
          <a:noFill/>
          <a:ln w="9525">
            <a:noFill/>
            <a:miter lim="800000"/>
            <a:headEnd/>
            <a:tailEnd/>
          </a:ln>
        </p:spPr>
        <p:txBody>
          <a:bodyPr wrap="square">
            <a:spAutoFit/>
          </a:bodyPr>
          <a:lstStyle/>
          <a:p>
            <a:r>
              <a:rPr lang="fr-FR" sz="1600" b="1" dirty="0" smtClean="0">
                <a:solidFill>
                  <a:srgbClr val="FF0000"/>
                </a:solidFill>
                <a:latin typeface="+mn-lt"/>
              </a:rPr>
              <a:t>L’idée majeure étant d’ajuster les trois grandeurs avec le maximum de données à chaque fois </a:t>
            </a:r>
            <a:r>
              <a:rPr lang="fr-FR" sz="1600" b="1" u="sng" dirty="0" smtClean="0">
                <a:solidFill>
                  <a:srgbClr val="FF0000"/>
                </a:solidFill>
                <a:latin typeface="+mn-lt"/>
              </a:rPr>
              <a:t>tout en conservant le cadre conceptuel unique</a:t>
            </a:r>
            <a:endParaRPr lang="fr-FR" sz="1600" b="1" u="sng" dirty="0">
              <a:solidFill>
                <a:srgbClr val="FF0000"/>
              </a:solidFill>
              <a:latin typeface="+mn-lt"/>
            </a:endParaRPr>
          </a:p>
        </p:txBody>
      </p:sp>
      <p:sp>
        <p:nvSpPr>
          <p:cNvPr id="12"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14" name="Titre 1"/>
          <p:cNvSpPr>
            <a:spLocks noGrp="1"/>
          </p:cNvSpPr>
          <p:nvPr>
            <p:ph type="title"/>
          </p:nvPr>
        </p:nvSpPr>
        <p:spPr>
          <a:xfrm>
            <a:off x="1100138" y="105545"/>
            <a:ext cx="7586662" cy="614362"/>
          </a:xfrm>
        </p:spPr>
        <p:txBody>
          <a:bodyPr/>
          <a:lstStyle/>
          <a:p>
            <a:pPr eaLnBrk="1" hangingPunct="1"/>
            <a:r>
              <a:rPr lang="fr-FR" sz="3200" dirty="0" smtClean="0"/>
              <a:t>Retour sur le cadre mathématique</a:t>
            </a:r>
          </a:p>
        </p:txBody>
      </p:sp>
      <p:sp>
        <p:nvSpPr>
          <p:cNvPr id="15" name="Text Box 27"/>
          <p:cNvSpPr txBox="1">
            <a:spLocks noChangeArrowheads="1"/>
          </p:cNvSpPr>
          <p:nvPr/>
        </p:nvSpPr>
        <p:spPr bwMode="auto">
          <a:xfrm>
            <a:off x="2334417" y="5077720"/>
            <a:ext cx="5477171" cy="707886"/>
          </a:xfrm>
          <a:prstGeom prst="rect">
            <a:avLst/>
          </a:prstGeom>
          <a:noFill/>
          <a:ln w="9525">
            <a:noFill/>
            <a:miter lim="800000"/>
            <a:headEnd/>
            <a:tailEnd/>
          </a:ln>
        </p:spPr>
        <p:txBody>
          <a:bodyPr wrap="square">
            <a:spAutoFit/>
          </a:bodyPr>
          <a:lstStyle/>
          <a:p>
            <a:r>
              <a:rPr lang="fr-FR" sz="2000" b="1" dirty="0" smtClean="0">
                <a:latin typeface="+mn-lt"/>
              </a:rPr>
              <a:t>Travaux en cours…….. Mais le consortium continue et le groupe modélisateur également !</a:t>
            </a:r>
            <a:endParaRPr lang="fr-FR" sz="2000" b="1" dirty="0">
              <a:latin typeface="+mn-lt"/>
            </a:endParaRPr>
          </a:p>
        </p:txBody>
      </p:sp>
    </p:spTree>
    <p:extLst>
      <p:ext uri="{BB962C8B-B14F-4D97-AF65-F5344CB8AC3E}">
        <p14:creationId xmlns:p14="http://schemas.microsoft.com/office/powerpoint/2010/main" val="3718871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14" name="Titre 1"/>
          <p:cNvSpPr>
            <a:spLocks noGrp="1"/>
          </p:cNvSpPr>
          <p:nvPr>
            <p:ph type="title"/>
          </p:nvPr>
        </p:nvSpPr>
        <p:spPr>
          <a:xfrm>
            <a:off x="1100138" y="105545"/>
            <a:ext cx="7586662" cy="614362"/>
          </a:xfrm>
        </p:spPr>
        <p:txBody>
          <a:bodyPr/>
          <a:lstStyle/>
          <a:p>
            <a:pPr eaLnBrk="1" hangingPunct="1"/>
            <a:r>
              <a:rPr lang="fr-FR" sz="3200" dirty="0" smtClean="0"/>
              <a:t>Potentiel des informations contenues dans les catalogues d’équation</a:t>
            </a:r>
          </a:p>
        </p:txBody>
      </p:sp>
      <p:graphicFrame>
        <p:nvGraphicFramePr>
          <p:cNvPr id="6" name="Object 20"/>
          <p:cNvGraphicFramePr>
            <a:graphicFrameLocks noChangeAspect="1"/>
          </p:cNvGraphicFramePr>
          <p:nvPr>
            <p:extLst>
              <p:ext uri="{D42A27DB-BD31-4B8C-83A1-F6EECF244321}">
                <p14:modId xmlns:p14="http://schemas.microsoft.com/office/powerpoint/2010/main" val="2380929492"/>
              </p:ext>
            </p:extLst>
          </p:nvPr>
        </p:nvGraphicFramePr>
        <p:xfrm>
          <a:off x="3804744" y="1081758"/>
          <a:ext cx="990600" cy="458788"/>
        </p:xfrm>
        <a:graphic>
          <a:graphicData uri="http://schemas.openxmlformats.org/presentationml/2006/ole">
            <mc:AlternateContent xmlns:mc="http://schemas.openxmlformats.org/markup-compatibility/2006">
              <mc:Choice xmlns:v="urn:schemas-microsoft-com:vml" Requires="v">
                <p:oleObj spid="_x0000_s12322" name="Equation" r:id="rId3" imgW="685800" imgH="317160" progId="Equation.DSMT4">
                  <p:embed/>
                </p:oleObj>
              </mc:Choice>
              <mc:Fallback>
                <p:oleObj name="Equation" r:id="rId3" imgW="685800" imgH="3171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4744" y="1081758"/>
                        <a:ext cx="9906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21"/>
          <p:cNvGraphicFramePr>
            <a:graphicFrameLocks noChangeAspect="1"/>
          </p:cNvGraphicFramePr>
          <p:nvPr>
            <p:extLst>
              <p:ext uri="{D42A27DB-BD31-4B8C-83A1-F6EECF244321}">
                <p14:modId xmlns:p14="http://schemas.microsoft.com/office/powerpoint/2010/main" val="1431192891"/>
              </p:ext>
            </p:extLst>
          </p:nvPr>
        </p:nvGraphicFramePr>
        <p:xfrm>
          <a:off x="5005551" y="1081758"/>
          <a:ext cx="2057400" cy="463550"/>
        </p:xfrm>
        <a:graphic>
          <a:graphicData uri="http://schemas.openxmlformats.org/presentationml/2006/ole">
            <mc:AlternateContent xmlns:mc="http://schemas.openxmlformats.org/markup-compatibility/2006">
              <mc:Choice xmlns:v="urn:schemas-microsoft-com:vml" Requires="v">
                <p:oleObj spid="_x0000_s12323" name="Equation" r:id="rId5" imgW="1523880" imgH="342720" progId="Equation.DSMT4">
                  <p:embed/>
                </p:oleObj>
              </mc:Choice>
              <mc:Fallback>
                <p:oleObj name="Equation" r:id="rId5" imgW="1523880" imgH="3427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5551" y="1081758"/>
                        <a:ext cx="20574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7"/>
          <p:cNvGraphicFramePr>
            <a:graphicFrameLocks noChangeAspect="1"/>
          </p:cNvGraphicFramePr>
          <p:nvPr>
            <p:extLst>
              <p:ext uri="{D42A27DB-BD31-4B8C-83A1-F6EECF244321}">
                <p14:modId xmlns:p14="http://schemas.microsoft.com/office/powerpoint/2010/main" val="1801064169"/>
              </p:ext>
            </p:extLst>
          </p:nvPr>
        </p:nvGraphicFramePr>
        <p:xfrm>
          <a:off x="7233742" y="1106955"/>
          <a:ext cx="1219200" cy="439738"/>
        </p:xfrm>
        <a:graphic>
          <a:graphicData uri="http://schemas.openxmlformats.org/presentationml/2006/ole">
            <mc:AlternateContent xmlns:mc="http://schemas.openxmlformats.org/markup-compatibility/2006">
              <mc:Choice xmlns:v="urn:schemas-microsoft-com:vml" Requires="v">
                <p:oleObj spid="_x0000_s12324" name="Equation" r:id="rId7" imgW="952200" imgH="342720" progId="Equation.DSMT4">
                  <p:embed/>
                </p:oleObj>
              </mc:Choice>
              <mc:Fallback>
                <p:oleObj name="Equation" r:id="rId7" imgW="952200" imgH="34272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3742" y="1106955"/>
                        <a:ext cx="121920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ZoneTexte 8"/>
          <p:cNvSpPr txBox="1"/>
          <p:nvPr/>
        </p:nvSpPr>
        <p:spPr>
          <a:xfrm>
            <a:off x="1010306" y="1938351"/>
            <a:ext cx="8091221" cy="2031325"/>
          </a:xfrm>
          <a:prstGeom prst="rect">
            <a:avLst/>
          </a:prstGeom>
          <a:noFill/>
        </p:spPr>
        <p:txBody>
          <a:bodyPr wrap="square" rtlCol="0">
            <a:spAutoFit/>
          </a:bodyPr>
          <a:lstStyle/>
          <a:p>
            <a:r>
              <a:rPr lang="fr-FR" b="1" dirty="0" smtClean="0">
                <a:solidFill>
                  <a:srgbClr val="FF0000"/>
                </a:solidFill>
              </a:rPr>
              <a:t>Ce qui est connu (enregistré dans les publications): </a:t>
            </a:r>
          </a:p>
          <a:p>
            <a:r>
              <a:rPr lang="fr-FR" b="1" dirty="0" smtClean="0">
                <a:solidFill>
                  <a:srgbClr val="FF0000"/>
                </a:solidFill>
              </a:rPr>
              <a:t>	l’</a:t>
            </a:r>
            <a:r>
              <a:rPr lang="fr-FR" b="1" dirty="0">
                <a:solidFill>
                  <a:srgbClr val="FF0000"/>
                </a:solidFill>
              </a:rPr>
              <a:t>é</a:t>
            </a:r>
            <a:r>
              <a:rPr lang="fr-FR" b="1" dirty="0" smtClean="0">
                <a:solidFill>
                  <a:srgbClr val="FF0000"/>
                </a:solidFill>
              </a:rPr>
              <a:t>quation elle-même,</a:t>
            </a:r>
          </a:p>
          <a:p>
            <a:r>
              <a:rPr lang="fr-FR" b="1" dirty="0" smtClean="0">
                <a:solidFill>
                  <a:srgbClr val="FF0000"/>
                </a:solidFill>
              </a:rPr>
              <a:t>	nombre de données utilisées pour ajuster le modèle, </a:t>
            </a:r>
            <a:endParaRPr lang="fr-FR" b="1" i="1" dirty="0" smtClean="0">
              <a:solidFill>
                <a:srgbClr val="FF0000"/>
              </a:solidFill>
            </a:endParaRPr>
          </a:p>
          <a:p>
            <a:r>
              <a:rPr lang="fr-FR" b="1" i="1" dirty="0" smtClean="0">
                <a:solidFill>
                  <a:srgbClr val="FF0000"/>
                </a:solidFill>
              </a:rPr>
              <a:t>	</a:t>
            </a:r>
            <a:r>
              <a:rPr lang="fr-FR" b="1" dirty="0" smtClean="0">
                <a:solidFill>
                  <a:srgbClr val="FF0000"/>
                </a:solidFill>
              </a:rPr>
              <a:t>variables d’entrée, </a:t>
            </a:r>
          </a:p>
          <a:p>
            <a:r>
              <a:rPr lang="fr-FR" b="1" dirty="0" smtClean="0">
                <a:solidFill>
                  <a:srgbClr val="FF0000"/>
                </a:solidFill>
              </a:rPr>
              <a:t>	paramètre des </a:t>
            </a:r>
            <a:r>
              <a:rPr lang="fr-FR" b="1" dirty="0">
                <a:solidFill>
                  <a:srgbClr val="FF0000"/>
                </a:solidFill>
              </a:rPr>
              <a:t>é</a:t>
            </a:r>
            <a:r>
              <a:rPr lang="fr-FR" b="1" dirty="0" smtClean="0">
                <a:solidFill>
                  <a:srgbClr val="FF0000"/>
                </a:solidFill>
              </a:rPr>
              <a:t>quations, </a:t>
            </a:r>
          </a:p>
          <a:p>
            <a:pPr lvl="1"/>
            <a:r>
              <a:rPr lang="fr-FR" b="1" dirty="0" smtClean="0">
                <a:solidFill>
                  <a:srgbClr val="FF0000"/>
                </a:solidFill>
              </a:rPr>
              <a:t>[</a:t>
            </a:r>
            <a:r>
              <a:rPr lang="fr-FR" b="1" i="1" dirty="0" smtClean="0">
                <a:solidFill>
                  <a:srgbClr val="FF0000"/>
                </a:solidFill>
              </a:rPr>
              <a:t>a</a:t>
            </a:r>
            <a:r>
              <a:rPr lang="fr-FR" b="1" dirty="0" smtClean="0">
                <a:solidFill>
                  <a:srgbClr val="FF0000"/>
                </a:solidFill>
              </a:rPr>
              <a:t>, </a:t>
            </a:r>
            <a:r>
              <a:rPr lang="fr-FR" b="1" i="1" dirty="0" smtClean="0">
                <a:solidFill>
                  <a:srgbClr val="FF0000"/>
                </a:solidFill>
              </a:rPr>
              <a:t>b</a:t>
            </a:r>
            <a:r>
              <a:rPr lang="fr-FR" b="1" dirty="0" smtClean="0">
                <a:solidFill>
                  <a:srgbClr val="FF0000"/>
                </a:solidFill>
              </a:rPr>
              <a:t>] l’intervalle de la variable d’entrée principale (en </a:t>
            </a:r>
            <a:r>
              <a:rPr lang="fr-FR" b="1" dirty="0" err="1" smtClean="0">
                <a:solidFill>
                  <a:srgbClr val="FF0000"/>
                </a:solidFill>
              </a:rPr>
              <a:t>general</a:t>
            </a:r>
            <a:r>
              <a:rPr lang="fr-FR" b="1" dirty="0" smtClean="0">
                <a:solidFill>
                  <a:srgbClr val="FF0000"/>
                </a:solidFill>
              </a:rPr>
              <a:t> d130),</a:t>
            </a:r>
          </a:p>
          <a:p>
            <a:pPr lvl="1"/>
            <a:r>
              <a:rPr lang="fr-FR" b="1" dirty="0" smtClean="0">
                <a:solidFill>
                  <a:srgbClr val="FF0000"/>
                </a:solidFill>
              </a:rPr>
              <a:t>R</a:t>
            </a:r>
            <a:r>
              <a:rPr lang="fr-FR" b="1" baseline="30000" dirty="0" smtClean="0">
                <a:solidFill>
                  <a:srgbClr val="FF0000"/>
                </a:solidFill>
              </a:rPr>
              <a:t>2</a:t>
            </a:r>
            <a:r>
              <a:rPr lang="fr-FR" b="1" dirty="0" smtClean="0">
                <a:solidFill>
                  <a:srgbClr val="FF0000"/>
                </a:solidFill>
              </a:rPr>
              <a:t> de l’équation</a:t>
            </a:r>
            <a:endParaRPr lang="fr-FR" b="1" dirty="0">
              <a:solidFill>
                <a:srgbClr val="FF0000"/>
              </a:solidFill>
            </a:endParaRPr>
          </a:p>
        </p:txBody>
      </p:sp>
      <p:sp>
        <p:nvSpPr>
          <p:cNvPr id="10" name="ZoneTexte 9"/>
          <p:cNvSpPr txBox="1"/>
          <p:nvPr/>
        </p:nvSpPr>
        <p:spPr>
          <a:xfrm>
            <a:off x="1100139" y="4418768"/>
            <a:ext cx="8406468" cy="1200329"/>
          </a:xfrm>
          <a:prstGeom prst="rect">
            <a:avLst/>
          </a:prstGeom>
          <a:noFill/>
        </p:spPr>
        <p:txBody>
          <a:bodyPr wrap="square" rtlCol="0">
            <a:spAutoFit/>
          </a:bodyPr>
          <a:lstStyle/>
          <a:p>
            <a:r>
              <a:rPr lang="fr-FR" b="1" dirty="0" smtClean="0">
                <a:solidFill>
                  <a:srgbClr val="00B050"/>
                </a:solidFill>
              </a:rPr>
              <a:t>Ce qui doit être retrouvé : un jeu d’arbres simulés (variables d’entrées et biomasse associée, variabilité incluse) qui n’est pas statistiquement différent de celui qui a servi à calibrer l’équation (i.e. l’ajustement  sur ce pseudo jeu de données donnera la même </a:t>
            </a:r>
            <a:r>
              <a:rPr lang="fr-FR" b="1" dirty="0">
                <a:solidFill>
                  <a:srgbClr val="00B050"/>
                </a:solidFill>
              </a:rPr>
              <a:t>é</a:t>
            </a:r>
            <a:r>
              <a:rPr lang="fr-FR" b="1" dirty="0" smtClean="0">
                <a:solidFill>
                  <a:srgbClr val="00B050"/>
                </a:solidFill>
              </a:rPr>
              <a:t>quation et le même R2)</a:t>
            </a:r>
            <a:endParaRPr lang="fr-FR" b="1" dirty="0">
              <a:solidFill>
                <a:srgbClr val="00B050"/>
              </a:solidFill>
            </a:endParaRPr>
          </a:p>
        </p:txBody>
      </p:sp>
      <p:sp>
        <p:nvSpPr>
          <p:cNvPr id="2" name="ZoneTexte 1"/>
          <p:cNvSpPr txBox="1"/>
          <p:nvPr/>
        </p:nvSpPr>
        <p:spPr>
          <a:xfrm>
            <a:off x="2205589" y="1177648"/>
            <a:ext cx="1223412" cy="369332"/>
          </a:xfrm>
          <a:prstGeom prst="rect">
            <a:avLst/>
          </a:prstGeom>
          <a:noFill/>
        </p:spPr>
        <p:txBody>
          <a:bodyPr wrap="none" rtlCol="0">
            <a:spAutoFit/>
          </a:bodyPr>
          <a:lstStyle/>
          <a:p>
            <a:r>
              <a:rPr lang="fr-FR" dirty="0" smtClean="0"/>
              <a:t>Equation :</a:t>
            </a:r>
            <a:endParaRPr lang="fr-FR" dirty="0"/>
          </a:p>
        </p:txBody>
      </p:sp>
    </p:spTree>
    <p:extLst>
      <p:ext uri="{BB962C8B-B14F-4D97-AF65-F5344CB8AC3E}">
        <p14:creationId xmlns:p14="http://schemas.microsoft.com/office/powerpoint/2010/main" val="3548767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14" name="Titre 1"/>
          <p:cNvSpPr>
            <a:spLocks noGrp="1"/>
          </p:cNvSpPr>
          <p:nvPr>
            <p:ph type="title"/>
          </p:nvPr>
        </p:nvSpPr>
        <p:spPr>
          <a:xfrm>
            <a:off x="1100138" y="105545"/>
            <a:ext cx="7586662" cy="614362"/>
          </a:xfrm>
        </p:spPr>
        <p:txBody>
          <a:bodyPr/>
          <a:lstStyle/>
          <a:p>
            <a:pPr eaLnBrk="1" hangingPunct="1"/>
            <a:r>
              <a:rPr lang="fr-FR" sz="3200" dirty="0" smtClean="0"/>
              <a:t>Potentiel des informations contenues dans les catalogues d’équation</a:t>
            </a:r>
          </a:p>
        </p:txBody>
      </p:sp>
      <p:pic>
        <p:nvPicPr>
          <p:cNvPr id="11" name="Espace réservé du contenu 6" descr="H:\FAO\Rapport\Graphes\Simulation_biomasse_donnees_Hetres.pn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680138" y="853966"/>
            <a:ext cx="6006662" cy="4206766"/>
          </a:xfrm>
        </p:spPr>
      </p:pic>
      <p:sp>
        <p:nvSpPr>
          <p:cNvPr id="13" name="ZoneTexte 8"/>
          <p:cNvSpPr txBox="1">
            <a:spLocks noChangeArrowheads="1"/>
          </p:cNvSpPr>
          <p:nvPr/>
        </p:nvSpPr>
        <p:spPr bwMode="auto">
          <a:xfrm>
            <a:off x="1176727" y="5076524"/>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1200" b="1" dirty="0"/>
              <a:t>Figure 12. </a:t>
            </a:r>
            <a:r>
              <a:rPr lang="en-GB" sz="1200" b="1" dirty="0" err="1"/>
              <a:t>Comparaison</a:t>
            </a:r>
            <a:r>
              <a:rPr lang="en-GB" sz="1200" b="1" dirty="0"/>
              <a:t> of observed and simulated values of trunk (B+T) and branches (</a:t>
            </a:r>
            <a:r>
              <a:rPr lang="en-GB" sz="1200" b="1" dirty="0" err="1"/>
              <a:t>Bg+Bt</a:t>
            </a:r>
            <a:r>
              <a:rPr lang="en-GB" sz="1200" b="1" dirty="0"/>
              <a:t>) biomass with same a dataset of </a:t>
            </a:r>
            <a:r>
              <a:rPr lang="en-GB" sz="1200" b="1" i="1" dirty="0" err="1"/>
              <a:t>Fagus</a:t>
            </a:r>
            <a:r>
              <a:rPr lang="en-GB" sz="1200" b="1" i="1" dirty="0"/>
              <a:t> </a:t>
            </a:r>
            <a:r>
              <a:rPr lang="en-GB" sz="1200" b="1" i="1" dirty="0" err="1"/>
              <a:t>sylvatica</a:t>
            </a:r>
            <a:r>
              <a:rPr lang="en-GB" sz="1200" b="1" i="1" dirty="0"/>
              <a:t> </a:t>
            </a:r>
            <a:r>
              <a:rPr lang="en-GB" sz="1200" b="1" dirty="0"/>
              <a:t>and </a:t>
            </a:r>
            <a:r>
              <a:rPr lang="en-GB" sz="1200" b="1" dirty="0" err="1"/>
              <a:t>allometric</a:t>
            </a:r>
            <a:r>
              <a:rPr lang="en-GB" sz="1200" b="1" dirty="0"/>
              <a:t> equations of Genet et al. 2011 (f1(X,Z) and f2(X,Z)). The range where is define DBH (m) and the sample size are respectively [0.008 ; 0.655] and n = 256. </a:t>
            </a:r>
            <a:endParaRPr lang="fr-FR" sz="1200" b="1" dirty="0"/>
          </a:p>
          <a:p>
            <a:pPr eaLnBrk="1" hangingPunct="1"/>
            <a:endParaRPr lang="fr-FR" sz="1200" dirty="0"/>
          </a:p>
        </p:txBody>
      </p:sp>
      <p:sp>
        <p:nvSpPr>
          <p:cNvPr id="3" name="ZoneTexte 2"/>
          <p:cNvSpPr txBox="1"/>
          <p:nvPr/>
        </p:nvSpPr>
        <p:spPr>
          <a:xfrm>
            <a:off x="1176727" y="2475186"/>
            <a:ext cx="1303338" cy="923330"/>
          </a:xfrm>
          <a:prstGeom prst="rect">
            <a:avLst/>
          </a:prstGeom>
          <a:noFill/>
        </p:spPr>
        <p:txBody>
          <a:bodyPr wrap="square" rtlCol="0">
            <a:spAutoFit/>
          </a:bodyPr>
          <a:lstStyle/>
          <a:p>
            <a:r>
              <a:rPr lang="fr-FR" dirty="0" smtClean="0"/>
              <a:t>Exemple sur le Hêtre</a:t>
            </a:r>
            <a:endParaRPr lang="fr-FR" dirty="0"/>
          </a:p>
        </p:txBody>
      </p:sp>
    </p:spTree>
    <p:extLst>
      <p:ext uri="{BB962C8B-B14F-4D97-AF65-F5344CB8AC3E}">
        <p14:creationId xmlns:p14="http://schemas.microsoft.com/office/powerpoint/2010/main" val="3420463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14" name="Titre 1"/>
          <p:cNvSpPr>
            <a:spLocks noGrp="1"/>
          </p:cNvSpPr>
          <p:nvPr>
            <p:ph type="title"/>
          </p:nvPr>
        </p:nvSpPr>
        <p:spPr>
          <a:xfrm>
            <a:off x="1100138" y="105545"/>
            <a:ext cx="7586662" cy="614362"/>
          </a:xfrm>
        </p:spPr>
        <p:txBody>
          <a:bodyPr/>
          <a:lstStyle/>
          <a:p>
            <a:pPr eaLnBrk="1" hangingPunct="1"/>
            <a:r>
              <a:rPr lang="fr-FR" sz="3200" dirty="0" smtClean="0"/>
              <a:t>Potentiel des informations contenues dans les catalogues d’équation</a:t>
            </a:r>
          </a:p>
        </p:txBody>
      </p:sp>
      <p:pic>
        <p:nvPicPr>
          <p:cNvPr id="7" name="Espace réservé du contenu 7" descr="H:\FAO\Rapport\Graphes\Simulation2_BEF_donnees_Hetres.pn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00655" y="1311110"/>
            <a:ext cx="7620000" cy="2543175"/>
          </a:xfrm>
        </p:spPr>
      </p:pic>
      <p:sp>
        <p:nvSpPr>
          <p:cNvPr id="8" name="ZoneTexte 8"/>
          <p:cNvSpPr txBox="1">
            <a:spLocks noChangeArrowheads="1"/>
          </p:cNvSpPr>
          <p:nvPr/>
        </p:nvSpPr>
        <p:spPr bwMode="auto">
          <a:xfrm>
            <a:off x="1529255" y="3978110"/>
            <a:ext cx="723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1200" b="1"/>
              <a:t>Figure 18. Comparison of observed and simulated values of BEF with the same dataset of </a:t>
            </a:r>
            <a:r>
              <a:rPr lang="en-GB" sz="1200" b="1" i="1"/>
              <a:t>Fagus sylvatica </a:t>
            </a:r>
            <a:r>
              <a:rPr lang="en-GB" sz="1200" b="1"/>
              <a:t>and two allometric equations of Genet et al. 2011 (f1(X,Z) and f2(X,Z)). The range where is define DBH (m) and the sample size are respectively [0.008 ; 0.655] and n = 256. </a:t>
            </a:r>
            <a:endParaRPr lang="fr-FR" sz="1200" b="1"/>
          </a:p>
        </p:txBody>
      </p:sp>
      <p:sp>
        <p:nvSpPr>
          <p:cNvPr id="9" name="ZoneTexte 8"/>
          <p:cNvSpPr txBox="1"/>
          <p:nvPr/>
        </p:nvSpPr>
        <p:spPr>
          <a:xfrm>
            <a:off x="1529255" y="5071977"/>
            <a:ext cx="5651939" cy="369332"/>
          </a:xfrm>
          <a:prstGeom prst="rect">
            <a:avLst/>
          </a:prstGeom>
          <a:noFill/>
        </p:spPr>
        <p:txBody>
          <a:bodyPr wrap="square" rtlCol="0">
            <a:spAutoFit/>
          </a:bodyPr>
          <a:lstStyle/>
          <a:p>
            <a:r>
              <a:rPr lang="fr-FR" dirty="0" smtClean="0"/>
              <a:t>Exemple sur le Hêtre, </a:t>
            </a:r>
            <a:r>
              <a:rPr lang="fr-FR" dirty="0" err="1" smtClean="0"/>
              <a:t>Biomass</a:t>
            </a:r>
            <a:r>
              <a:rPr lang="fr-FR" dirty="0" smtClean="0"/>
              <a:t> Expansion </a:t>
            </a:r>
            <a:r>
              <a:rPr lang="fr-FR" dirty="0" err="1" smtClean="0"/>
              <a:t>Factors</a:t>
            </a:r>
            <a:endParaRPr lang="fr-FR" dirty="0"/>
          </a:p>
        </p:txBody>
      </p:sp>
    </p:spTree>
    <p:extLst>
      <p:ext uri="{BB962C8B-B14F-4D97-AF65-F5344CB8AC3E}">
        <p14:creationId xmlns:p14="http://schemas.microsoft.com/office/powerpoint/2010/main" val="4122801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14" name="Titre 1"/>
          <p:cNvSpPr>
            <a:spLocks noGrp="1"/>
          </p:cNvSpPr>
          <p:nvPr>
            <p:ph type="title"/>
          </p:nvPr>
        </p:nvSpPr>
        <p:spPr>
          <a:xfrm>
            <a:off x="1100138" y="105545"/>
            <a:ext cx="7586662" cy="614362"/>
          </a:xfrm>
        </p:spPr>
        <p:txBody>
          <a:bodyPr/>
          <a:lstStyle/>
          <a:p>
            <a:pPr eaLnBrk="1" hangingPunct="1"/>
            <a:r>
              <a:rPr lang="fr-FR" sz="3200" dirty="0" smtClean="0"/>
              <a:t>Conclusion sur Biomasse</a:t>
            </a:r>
          </a:p>
        </p:txBody>
      </p:sp>
      <p:sp>
        <p:nvSpPr>
          <p:cNvPr id="13" name="ZoneTexte 12"/>
          <p:cNvSpPr txBox="1"/>
          <p:nvPr/>
        </p:nvSpPr>
        <p:spPr>
          <a:xfrm>
            <a:off x="1100138" y="887939"/>
            <a:ext cx="8001389" cy="923330"/>
          </a:xfrm>
          <a:prstGeom prst="rect">
            <a:avLst/>
          </a:prstGeom>
          <a:noFill/>
        </p:spPr>
        <p:txBody>
          <a:bodyPr wrap="square" rtlCol="0">
            <a:spAutoFit/>
          </a:bodyPr>
          <a:lstStyle/>
          <a:p>
            <a:r>
              <a:rPr lang="fr-FR" b="1" dirty="0" smtClean="0">
                <a:latin typeface="+mn-lt"/>
              </a:rPr>
              <a:t>- Avant EMERGE: multitudes d’équations ajustées en général sur peu de données (</a:t>
            </a:r>
            <a:r>
              <a:rPr lang="fr-FR" b="1" dirty="0" err="1" smtClean="0">
                <a:latin typeface="+mn-lt"/>
              </a:rPr>
              <a:t>cf</a:t>
            </a:r>
            <a:r>
              <a:rPr lang="fr-FR" b="1" dirty="0" smtClean="0">
                <a:latin typeface="+mn-lt"/>
              </a:rPr>
              <a:t> catalogue ZIANIS) – pas la possibilité d’estimer les biomasses à l’</a:t>
            </a:r>
            <a:r>
              <a:rPr lang="fr-FR" b="1" dirty="0">
                <a:latin typeface="+mn-lt"/>
              </a:rPr>
              <a:t>é</a:t>
            </a:r>
            <a:r>
              <a:rPr lang="fr-FR" b="1" dirty="0" smtClean="0">
                <a:latin typeface="+mn-lt"/>
              </a:rPr>
              <a:t>chelle d’une ressource (forte incertitude)</a:t>
            </a:r>
            <a:endParaRPr lang="fr-FR" b="1" dirty="0">
              <a:latin typeface="+mn-lt"/>
            </a:endParaRPr>
          </a:p>
        </p:txBody>
      </p:sp>
      <p:sp>
        <p:nvSpPr>
          <p:cNvPr id="16" name="ZoneTexte 15"/>
          <p:cNvSpPr txBox="1"/>
          <p:nvPr/>
        </p:nvSpPr>
        <p:spPr>
          <a:xfrm>
            <a:off x="1100138" y="1967805"/>
            <a:ext cx="8001389" cy="3970318"/>
          </a:xfrm>
          <a:prstGeom prst="rect">
            <a:avLst/>
          </a:prstGeom>
          <a:noFill/>
        </p:spPr>
        <p:txBody>
          <a:bodyPr wrap="square" rtlCol="0">
            <a:spAutoFit/>
          </a:bodyPr>
          <a:lstStyle/>
          <a:p>
            <a:r>
              <a:rPr lang="fr-FR" b="1" dirty="0" smtClean="0">
                <a:latin typeface="+mn-lt"/>
              </a:rPr>
              <a:t>- Après EMERGE: </a:t>
            </a:r>
          </a:p>
          <a:p>
            <a:pPr marL="800100" lvl="1" indent="-342900">
              <a:buFontTx/>
              <a:buChar char="-"/>
            </a:pPr>
            <a:r>
              <a:rPr lang="fr-FR" b="1" dirty="0" smtClean="0">
                <a:latin typeface="+mn-lt"/>
              </a:rPr>
              <a:t>une équation par essence (robuste et précise pour total, bois de tronc – peut être utilisée dans un cadre national; moins robuste pour le compartiment du houppier – mais surpasse toutes les équations existantes à ce jour; plus problématique pour l’écorce… )</a:t>
            </a:r>
          </a:p>
          <a:p>
            <a:pPr marL="800100" lvl="1" indent="-342900">
              <a:buFontTx/>
              <a:buChar char="-"/>
            </a:pPr>
            <a:endParaRPr lang="fr-FR" b="1" dirty="0" smtClean="0">
              <a:latin typeface="+mn-lt"/>
            </a:endParaRPr>
          </a:p>
          <a:p>
            <a:pPr marL="800100" lvl="1" indent="-342900">
              <a:buFontTx/>
              <a:buChar char="-"/>
            </a:pPr>
            <a:r>
              <a:rPr lang="fr-FR" b="1" dirty="0" smtClean="0">
                <a:latin typeface="+mn-lt"/>
              </a:rPr>
              <a:t>Un nouveau cadre mathématique, compatible volume/biomasse quelque soit la découpe // arriver (enfin ?) à une généricité inter-essence (équation déterminée par le plan ligneux et l’architecture de l’arbre)</a:t>
            </a:r>
          </a:p>
          <a:p>
            <a:pPr marL="800100" lvl="1" indent="-342900">
              <a:buFontTx/>
              <a:buChar char="-"/>
            </a:pPr>
            <a:endParaRPr lang="fr-FR" b="1" dirty="0" smtClean="0">
              <a:latin typeface="+mn-lt"/>
            </a:endParaRPr>
          </a:p>
          <a:p>
            <a:pPr marL="800100" lvl="1" indent="-342900">
              <a:buFontTx/>
              <a:buChar char="-"/>
            </a:pPr>
            <a:r>
              <a:rPr lang="fr-FR" b="1" dirty="0" smtClean="0">
                <a:latin typeface="+mn-lt"/>
              </a:rPr>
              <a:t>Des pistes solides pour exploiter les informations contenues dans les bibliothèques d’</a:t>
            </a:r>
            <a:r>
              <a:rPr lang="fr-FR" b="1" dirty="0">
                <a:latin typeface="+mn-lt"/>
              </a:rPr>
              <a:t>é</a:t>
            </a:r>
            <a:r>
              <a:rPr lang="fr-FR" b="1" dirty="0" smtClean="0">
                <a:latin typeface="+mn-lt"/>
              </a:rPr>
              <a:t>quations (génération de pseudo-données, ajustement des </a:t>
            </a:r>
            <a:r>
              <a:rPr lang="fr-FR" b="1" dirty="0">
                <a:latin typeface="+mn-lt"/>
              </a:rPr>
              <a:t>é</a:t>
            </a:r>
            <a:r>
              <a:rPr lang="fr-FR" b="1" dirty="0" smtClean="0">
                <a:latin typeface="+mn-lt"/>
              </a:rPr>
              <a:t>quations issues du nouveau cadre mathématique)</a:t>
            </a:r>
          </a:p>
          <a:p>
            <a:pPr marL="800100" lvl="1" indent="-342900">
              <a:buFontTx/>
              <a:buChar char="-"/>
            </a:pPr>
            <a:endParaRPr lang="fr-FR" b="1" dirty="0">
              <a:latin typeface="+mn-lt"/>
            </a:endParaRPr>
          </a:p>
        </p:txBody>
      </p:sp>
    </p:spTree>
    <p:extLst>
      <p:ext uri="{BB962C8B-B14F-4D97-AF65-F5344CB8AC3E}">
        <p14:creationId xmlns:p14="http://schemas.microsoft.com/office/powerpoint/2010/main" val="2543575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186174"/>
            <a:ext cx="7586662" cy="614362"/>
          </a:xfrm>
        </p:spPr>
        <p:txBody>
          <a:bodyPr/>
          <a:lstStyle/>
          <a:p>
            <a:pPr eaLnBrk="1" hangingPunct="1"/>
            <a:r>
              <a:rPr lang="fr-FR" sz="3200" dirty="0" smtClean="0"/>
              <a:t>Minéralomasse</a:t>
            </a:r>
          </a:p>
        </p:txBody>
      </p:sp>
      <p:sp>
        <p:nvSpPr>
          <p:cNvPr id="15"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Tree>
    <p:extLst>
      <p:ext uri="{BB962C8B-B14F-4D97-AF65-F5344CB8AC3E}">
        <p14:creationId xmlns:p14="http://schemas.microsoft.com/office/powerpoint/2010/main" val="34741061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249238"/>
            <a:ext cx="7586662" cy="614362"/>
          </a:xfrm>
        </p:spPr>
        <p:txBody>
          <a:bodyPr/>
          <a:lstStyle/>
          <a:p>
            <a:pPr eaLnBrk="1" hangingPunct="1"/>
            <a:r>
              <a:rPr lang="fr-FR" sz="3200" dirty="0" smtClean="0"/>
              <a:t>Modélisation de la concentration en éléments minéraux</a:t>
            </a:r>
          </a:p>
        </p:txBody>
      </p:sp>
      <p:sp>
        <p:nvSpPr>
          <p:cNvPr id="39" name="Text Box 27"/>
          <p:cNvSpPr txBox="1">
            <a:spLocks noChangeArrowheads="1"/>
          </p:cNvSpPr>
          <p:nvPr/>
        </p:nvSpPr>
        <p:spPr bwMode="auto">
          <a:xfrm>
            <a:off x="1100138" y="1127128"/>
            <a:ext cx="7700961" cy="1200329"/>
          </a:xfrm>
          <a:prstGeom prst="rect">
            <a:avLst/>
          </a:prstGeom>
          <a:noFill/>
          <a:ln w="9525">
            <a:noFill/>
            <a:miter lim="800000"/>
            <a:headEnd/>
            <a:tailEnd/>
          </a:ln>
        </p:spPr>
        <p:txBody>
          <a:bodyPr wrap="square">
            <a:spAutoFit/>
          </a:bodyPr>
          <a:lstStyle/>
          <a:p>
            <a:r>
              <a:rPr lang="fr-FR" b="1" dirty="0">
                <a:latin typeface="+mn-lt"/>
              </a:rPr>
              <a:t>6000 échantillons pour 21 essences (14 feuillus et 7 Résineux). </a:t>
            </a:r>
            <a:endParaRPr lang="fr-FR" b="1" dirty="0" smtClean="0">
              <a:latin typeface="+mn-lt"/>
            </a:endParaRPr>
          </a:p>
          <a:p>
            <a:r>
              <a:rPr lang="fr-FR" b="1" dirty="0" smtClean="0">
                <a:latin typeface="+mn-lt"/>
              </a:rPr>
              <a:t>Après harmonisation des compartiments, </a:t>
            </a:r>
            <a:r>
              <a:rPr lang="fr-FR" b="1" dirty="0">
                <a:latin typeface="+mn-lt"/>
              </a:rPr>
              <a:t>4000 échantillons sont utilisables pour étudier les facteurs de variations des concentrations en éléments minéraux pour un compartiment </a:t>
            </a:r>
            <a:r>
              <a:rPr lang="fr-FR" b="1" dirty="0" smtClean="0">
                <a:latin typeface="+mn-lt"/>
              </a:rPr>
              <a:t>donné</a:t>
            </a:r>
          </a:p>
        </p:txBody>
      </p:sp>
      <p:sp>
        <p:nvSpPr>
          <p:cNvPr id="16"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392" y="2389568"/>
            <a:ext cx="5608637" cy="33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71029" y="2172449"/>
            <a:ext cx="2096814" cy="3539430"/>
          </a:xfrm>
          <a:prstGeom prst="rect">
            <a:avLst/>
          </a:prstGeom>
        </p:spPr>
        <p:txBody>
          <a:bodyPr wrap="square">
            <a:spAutoFit/>
          </a:bodyPr>
          <a:lstStyle/>
          <a:p>
            <a:r>
              <a:rPr lang="fr-FR" sz="1400" i="1" dirty="0" smtClean="0"/>
              <a:t>Feuillus </a:t>
            </a:r>
            <a:r>
              <a:rPr lang="fr-FR" sz="1400" i="1" dirty="0"/>
              <a:t>(Aulne, Bouleau, Charme, Chênes Sessile et Pédonculé, Chêne pubescent, Chêne vert, Erable, Eucalyptus, Frêne, Robinier, Tilleul, Tremble), </a:t>
            </a:r>
            <a:endParaRPr lang="fr-FR" sz="1400" i="1" dirty="0" smtClean="0"/>
          </a:p>
          <a:p>
            <a:endParaRPr lang="fr-FR" sz="1400" i="1" dirty="0"/>
          </a:p>
          <a:p>
            <a:r>
              <a:rPr lang="fr-FR" sz="1400" i="1" dirty="0" smtClean="0"/>
              <a:t>le </a:t>
            </a:r>
            <a:r>
              <a:rPr lang="fr-FR" sz="1400" i="1" dirty="0"/>
              <a:t>Hêtre, </a:t>
            </a:r>
            <a:endParaRPr lang="fr-FR" sz="1400" i="1" dirty="0" smtClean="0"/>
          </a:p>
          <a:p>
            <a:endParaRPr lang="fr-FR" sz="1400" i="1" dirty="0"/>
          </a:p>
          <a:p>
            <a:r>
              <a:rPr lang="fr-FR" sz="1400" i="1" dirty="0" smtClean="0"/>
              <a:t>et </a:t>
            </a:r>
            <a:r>
              <a:rPr lang="fr-FR" sz="1400" i="1" dirty="0"/>
              <a:t>les Résineux (</a:t>
            </a:r>
            <a:r>
              <a:rPr lang="fr-FR" sz="1400" i="1" dirty="0" err="1"/>
              <a:t>Cupressocyparis</a:t>
            </a:r>
            <a:r>
              <a:rPr lang="fr-FR" sz="1400" i="1" dirty="0"/>
              <a:t>, Douglas, Epicéa, Mélèze, Pin d’Alep, Sapin Pectine, Sequoia)</a:t>
            </a:r>
            <a:endParaRPr lang="fr-FR" sz="1400" dirty="0"/>
          </a:p>
        </p:txBody>
      </p:sp>
    </p:spTree>
    <p:extLst>
      <p:ext uri="{BB962C8B-B14F-4D97-AF65-F5344CB8AC3E}">
        <p14:creationId xmlns:p14="http://schemas.microsoft.com/office/powerpoint/2010/main" val="718558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154642"/>
            <a:ext cx="7586662" cy="614362"/>
          </a:xfrm>
        </p:spPr>
        <p:txBody>
          <a:bodyPr/>
          <a:lstStyle/>
          <a:p>
            <a:pPr eaLnBrk="1" hangingPunct="1"/>
            <a:r>
              <a:rPr lang="fr-FR" sz="3200" dirty="0" smtClean="0"/>
              <a:t>Panorama des données</a:t>
            </a:r>
          </a:p>
        </p:txBody>
      </p:sp>
      <p:sp>
        <p:nvSpPr>
          <p:cNvPr id="16"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879366"/>
            <a:ext cx="4397742" cy="262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3362939"/>
            <a:ext cx="4397743" cy="261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85945" y="1047183"/>
            <a:ext cx="3026979" cy="4278094"/>
          </a:xfrm>
          <a:prstGeom prst="rect">
            <a:avLst/>
          </a:prstGeom>
        </p:spPr>
        <p:txBody>
          <a:bodyPr wrap="square">
            <a:spAutoFit/>
          </a:bodyPr>
          <a:lstStyle/>
          <a:p>
            <a:r>
              <a:rPr lang="fr-FR" sz="1600" dirty="0"/>
              <a:t>Calcium, le Manganèse et le Phosphore sont les plus variables </a:t>
            </a:r>
            <a:r>
              <a:rPr lang="fr-FR" sz="1600" dirty="0" smtClean="0"/>
              <a:t>(CV &gt;100%). </a:t>
            </a:r>
          </a:p>
          <a:p>
            <a:endParaRPr lang="fr-FR" sz="1600" dirty="0"/>
          </a:p>
          <a:p>
            <a:r>
              <a:rPr lang="fr-FR" sz="1600" dirty="0" smtClean="0"/>
              <a:t>Les </a:t>
            </a:r>
            <a:r>
              <a:rPr lang="fr-FR" sz="1600" dirty="0"/>
              <a:t>feuilles et les aiguilles sont les plus </a:t>
            </a:r>
            <a:r>
              <a:rPr lang="fr-FR" sz="1600" dirty="0" smtClean="0"/>
              <a:t>concentrées </a:t>
            </a:r>
            <a:r>
              <a:rPr lang="fr-FR" sz="1600" dirty="0"/>
              <a:t>(x8 par rapport au tronc</a:t>
            </a:r>
            <a:r>
              <a:rPr lang="fr-FR" sz="1600" dirty="0" smtClean="0"/>
              <a:t>), </a:t>
            </a:r>
            <a:r>
              <a:rPr lang="fr-FR" sz="1600" dirty="0"/>
              <a:t>quels que soient les éléments </a:t>
            </a:r>
            <a:r>
              <a:rPr lang="fr-FR" sz="1600" dirty="0" smtClean="0"/>
              <a:t>minéraux (sauf Ca écorce)</a:t>
            </a:r>
          </a:p>
          <a:p>
            <a:endParaRPr lang="fr-FR" sz="1600" dirty="0"/>
          </a:p>
          <a:p>
            <a:r>
              <a:rPr lang="fr-FR" sz="1600" dirty="0" smtClean="0"/>
              <a:t>Plus le diamètre est petit (tronc ou branches), plus le compartiment est concentré</a:t>
            </a:r>
          </a:p>
          <a:p>
            <a:endParaRPr lang="fr-FR" sz="1600" dirty="0"/>
          </a:p>
          <a:p>
            <a:r>
              <a:rPr lang="fr-FR" sz="1600" dirty="0" smtClean="0"/>
              <a:t>L’écorce est toujours plus concentrée que le tronc (x5 par rapport au tronc)</a:t>
            </a:r>
            <a:endParaRPr lang="fr-FR" sz="1600" dirty="0"/>
          </a:p>
        </p:txBody>
      </p:sp>
    </p:spTree>
    <p:extLst>
      <p:ext uri="{BB962C8B-B14F-4D97-AF65-F5344CB8AC3E}">
        <p14:creationId xmlns:p14="http://schemas.microsoft.com/office/powerpoint/2010/main" val="298543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109538"/>
            <a:ext cx="7586662" cy="614362"/>
          </a:xfrm>
        </p:spPr>
        <p:txBody>
          <a:bodyPr/>
          <a:lstStyle/>
          <a:p>
            <a:pPr eaLnBrk="1" hangingPunct="1"/>
            <a:r>
              <a:rPr lang="fr-FR" sz="3200" dirty="0" smtClean="0"/>
              <a:t>Contexte</a:t>
            </a:r>
          </a:p>
        </p:txBody>
      </p:sp>
      <p:sp>
        <p:nvSpPr>
          <p:cNvPr id="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9" name="Rectangle 40"/>
          <p:cNvSpPr>
            <a:spLocks noChangeArrowheads="1"/>
          </p:cNvSpPr>
          <p:nvPr/>
        </p:nvSpPr>
        <p:spPr bwMode="auto">
          <a:xfrm>
            <a:off x="791914" y="3563962"/>
            <a:ext cx="9144000" cy="0"/>
          </a:xfrm>
          <a:prstGeom prst="rect">
            <a:avLst/>
          </a:prstGeom>
          <a:noFill/>
          <a:ln w="9525">
            <a:noFill/>
            <a:miter lim="800000"/>
            <a:headEnd/>
            <a:tailEnd/>
          </a:ln>
          <a:effectLst/>
        </p:spPr>
        <p:txBody>
          <a:bodyPr wrap="none" anchor="ctr">
            <a:spAutoFit/>
          </a:bodyPr>
          <a:lstStyle/>
          <a:p>
            <a:endParaRPr lang="en-US"/>
          </a:p>
        </p:txBody>
      </p:sp>
      <p:sp>
        <p:nvSpPr>
          <p:cNvPr id="10" name="Rectangle 44"/>
          <p:cNvSpPr>
            <a:spLocks noChangeArrowheads="1"/>
          </p:cNvSpPr>
          <p:nvPr/>
        </p:nvSpPr>
        <p:spPr bwMode="auto">
          <a:xfrm>
            <a:off x="791914" y="3649687"/>
            <a:ext cx="9144000" cy="0"/>
          </a:xfrm>
          <a:prstGeom prst="rect">
            <a:avLst/>
          </a:prstGeom>
          <a:noFill/>
          <a:ln w="9525">
            <a:noFill/>
            <a:miter lim="800000"/>
            <a:headEnd/>
            <a:tailEnd/>
          </a:ln>
          <a:effectLst/>
        </p:spPr>
        <p:txBody>
          <a:bodyPr wrap="none" anchor="ctr">
            <a:spAutoFit/>
          </a:bodyPr>
          <a:lstStyle/>
          <a:p>
            <a:endParaRPr lang="en-US"/>
          </a:p>
        </p:txBody>
      </p:sp>
      <p:sp>
        <p:nvSpPr>
          <p:cNvPr id="11" name="Rectangle 46"/>
          <p:cNvSpPr>
            <a:spLocks noChangeArrowheads="1"/>
          </p:cNvSpPr>
          <p:nvPr/>
        </p:nvSpPr>
        <p:spPr bwMode="auto">
          <a:xfrm>
            <a:off x="791914" y="3649687"/>
            <a:ext cx="9144000" cy="0"/>
          </a:xfrm>
          <a:prstGeom prst="rect">
            <a:avLst/>
          </a:prstGeom>
          <a:noFill/>
          <a:ln w="9525">
            <a:noFill/>
            <a:miter lim="800000"/>
            <a:headEnd/>
            <a:tailEnd/>
          </a:ln>
          <a:effectLst/>
        </p:spPr>
        <p:txBody>
          <a:bodyPr wrap="none" anchor="ctr">
            <a:spAutoFit/>
          </a:bodyPr>
          <a:lstStyle/>
          <a:p>
            <a:endParaRPr lang="en-US"/>
          </a:p>
        </p:txBody>
      </p:sp>
      <p:sp>
        <p:nvSpPr>
          <p:cNvPr id="12" name="Rectangle 51"/>
          <p:cNvSpPr>
            <a:spLocks noChangeArrowheads="1"/>
          </p:cNvSpPr>
          <p:nvPr/>
        </p:nvSpPr>
        <p:spPr bwMode="auto">
          <a:xfrm>
            <a:off x="791914" y="3678262"/>
            <a:ext cx="9144000" cy="0"/>
          </a:xfrm>
          <a:prstGeom prst="rect">
            <a:avLst/>
          </a:prstGeom>
          <a:noFill/>
          <a:ln w="9525">
            <a:noFill/>
            <a:miter lim="800000"/>
            <a:headEnd/>
            <a:tailEnd/>
          </a:ln>
          <a:effectLst/>
        </p:spPr>
        <p:txBody>
          <a:bodyPr wrap="none" anchor="ctr">
            <a:spAutoFit/>
          </a:bodyPr>
          <a:lstStyle/>
          <a:p>
            <a:endParaRPr lang="en-US"/>
          </a:p>
        </p:txBody>
      </p:sp>
      <p:sp>
        <p:nvSpPr>
          <p:cNvPr id="13" name="Rectangle 79"/>
          <p:cNvSpPr>
            <a:spLocks noChangeArrowheads="1"/>
          </p:cNvSpPr>
          <p:nvPr/>
        </p:nvSpPr>
        <p:spPr bwMode="auto">
          <a:xfrm>
            <a:off x="791914" y="4175150"/>
            <a:ext cx="9144000" cy="0"/>
          </a:xfrm>
          <a:prstGeom prst="rect">
            <a:avLst/>
          </a:prstGeom>
          <a:noFill/>
          <a:ln w="9525">
            <a:noFill/>
            <a:miter lim="800000"/>
            <a:headEnd/>
            <a:tailEnd/>
          </a:ln>
          <a:effectLst/>
        </p:spPr>
        <p:txBody>
          <a:bodyPr wrap="none" anchor="ctr">
            <a:spAutoFit/>
          </a:bodyPr>
          <a:lstStyle/>
          <a:p>
            <a:endParaRPr lang="en-US"/>
          </a:p>
        </p:txBody>
      </p:sp>
      <p:sp>
        <p:nvSpPr>
          <p:cNvPr id="14" name="Text Box 5"/>
          <p:cNvSpPr txBox="1">
            <a:spLocks noChangeArrowheads="1"/>
          </p:cNvSpPr>
          <p:nvPr/>
        </p:nvSpPr>
        <p:spPr bwMode="auto">
          <a:xfrm>
            <a:off x="3303067" y="3194630"/>
            <a:ext cx="2896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fr-FR" dirty="0" err="1" smtClean="0"/>
              <a:t>Biomasse</a:t>
            </a:r>
            <a:r>
              <a:rPr lang="en-US" altLang="fr-FR" dirty="0" smtClean="0"/>
              <a:t>, minéralomasse</a:t>
            </a:r>
            <a:endParaRPr lang="en-US" altLang="fr-FR" dirty="0"/>
          </a:p>
        </p:txBody>
      </p:sp>
      <p:sp>
        <p:nvSpPr>
          <p:cNvPr id="15" name="Oval 6"/>
          <p:cNvSpPr>
            <a:spLocks noChangeArrowheads="1"/>
          </p:cNvSpPr>
          <p:nvPr/>
        </p:nvSpPr>
        <p:spPr bwMode="auto">
          <a:xfrm>
            <a:off x="1879600" y="4064843"/>
            <a:ext cx="3135858" cy="115252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sz="1400" dirty="0" err="1" smtClean="0"/>
              <a:t>Genetique</a:t>
            </a:r>
            <a:endParaRPr lang="en-US" altLang="fr-FR" sz="1400" dirty="0"/>
          </a:p>
          <a:p>
            <a:pPr algn="ctr"/>
            <a:r>
              <a:rPr lang="en-US" altLang="fr-FR" sz="1400" dirty="0"/>
              <a:t>(species efficiency)</a:t>
            </a:r>
          </a:p>
        </p:txBody>
      </p:sp>
      <p:sp>
        <p:nvSpPr>
          <p:cNvPr id="16" name="Oval 8"/>
          <p:cNvSpPr>
            <a:spLocks noChangeArrowheads="1"/>
          </p:cNvSpPr>
          <p:nvPr/>
        </p:nvSpPr>
        <p:spPr bwMode="auto">
          <a:xfrm>
            <a:off x="5282580" y="3992835"/>
            <a:ext cx="3404221" cy="136656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sz="1400" dirty="0" err="1"/>
              <a:t>Sylviculture</a:t>
            </a:r>
            <a:endParaRPr lang="en-US" altLang="fr-FR" sz="1400" dirty="0"/>
          </a:p>
          <a:p>
            <a:pPr algn="ctr"/>
            <a:r>
              <a:rPr lang="en-US" altLang="fr-FR" sz="1400" dirty="0" smtClean="0"/>
              <a:t>(</a:t>
            </a:r>
            <a:r>
              <a:rPr lang="en-US" altLang="fr-FR" sz="1400" dirty="0" err="1" smtClean="0"/>
              <a:t>Eclaircies</a:t>
            </a:r>
            <a:r>
              <a:rPr lang="en-US" altLang="fr-FR" sz="1400" dirty="0" smtClean="0"/>
              <a:t>, </a:t>
            </a:r>
            <a:r>
              <a:rPr lang="en-US" altLang="fr-FR" sz="1400" dirty="0" err="1"/>
              <a:t>F</a:t>
            </a:r>
            <a:r>
              <a:rPr lang="en-US" altLang="fr-FR" sz="1400" dirty="0" err="1" smtClean="0"/>
              <a:t>ertilisation</a:t>
            </a:r>
            <a:r>
              <a:rPr lang="en-US" altLang="fr-FR" sz="1400" dirty="0" smtClean="0"/>
              <a:t>,….)</a:t>
            </a:r>
            <a:endParaRPr lang="en-US" altLang="fr-FR" sz="1400" dirty="0"/>
          </a:p>
        </p:txBody>
      </p:sp>
      <p:sp>
        <p:nvSpPr>
          <p:cNvPr id="17" name="Oval 9"/>
          <p:cNvSpPr>
            <a:spLocks noChangeArrowheads="1"/>
          </p:cNvSpPr>
          <p:nvPr/>
        </p:nvSpPr>
        <p:spPr bwMode="auto">
          <a:xfrm>
            <a:off x="1879600" y="1282700"/>
            <a:ext cx="3135858" cy="1380383"/>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sz="1400" dirty="0" err="1" smtClean="0"/>
              <a:t>Climat</a:t>
            </a:r>
            <a:endParaRPr lang="en-US" altLang="fr-FR" sz="1400" dirty="0"/>
          </a:p>
          <a:p>
            <a:pPr algn="ctr"/>
            <a:r>
              <a:rPr lang="en-US" altLang="fr-FR" sz="1400" dirty="0" err="1" smtClean="0"/>
              <a:t>Changements</a:t>
            </a:r>
            <a:r>
              <a:rPr lang="en-US" altLang="fr-FR" sz="1400" dirty="0" smtClean="0"/>
              <a:t> à long </a:t>
            </a:r>
            <a:r>
              <a:rPr lang="en-US" altLang="fr-FR" sz="1400" dirty="0" err="1" smtClean="0"/>
              <a:t>terme</a:t>
            </a:r>
            <a:endParaRPr lang="en-US" altLang="fr-FR" sz="1400" dirty="0" smtClean="0"/>
          </a:p>
          <a:p>
            <a:pPr algn="ctr"/>
            <a:r>
              <a:rPr lang="en-US" altLang="fr-FR" sz="1400" dirty="0" smtClean="0"/>
              <a:t>(CO</a:t>
            </a:r>
            <a:r>
              <a:rPr lang="en-US" altLang="fr-FR" sz="1400" baseline="-25000" dirty="0" smtClean="0"/>
              <a:t>2</a:t>
            </a:r>
            <a:r>
              <a:rPr lang="en-US" altLang="fr-FR" sz="1400" dirty="0"/>
              <a:t>, temperature, rainfall) </a:t>
            </a:r>
          </a:p>
        </p:txBody>
      </p:sp>
      <p:sp>
        <p:nvSpPr>
          <p:cNvPr id="18" name="Oval 11"/>
          <p:cNvSpPr>
            <a:spLocks noChangeArrowheads="1"/>
          </p:cNvSpPr>
          <p:nvPr/>
        </p:nvSpPr>
        <p:spPr bwMode="auto">
          <a:xfrm>
            <a:off x="5282581" y="1282700"/>
            <a:ext cx="3404219" cy="1413991"/>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sz="1400" dirty="0" err="1" smtClean="0"/>
              <a:t>Fertilité</a:t>
            </a:r>
            <a:r>
              <a:rPr lang="en-US" altLang="fr-FR" sz="1400" dirty="0" smtClean="0"/>
              <a:t> des sols</a:t>
            </a:r>
            <a:endParaRPr lang="en-US" altLang="fr-FR" sz="1400" dirty="0"/>
          </a:p>
        </p:txBody>
      </p:sp>
      <p:sp>
        <p:nvSpPr>
          <p:cNvPr id="19" name="Line 12"/>
          <p:cNvSpPr>
            <a:spLocks noChangeShapeType="1"/>
          </p:cNvSpPr>
          <p:nvPr/>
        </p:nvSpPr>
        <p:spPr bwMode="auto">
          <a:xfrm>
            <a:off x="3808873" y="2623492"/>
            <a:ext cx="360362"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a:p>
        </p:txBody>
      </p:sp>
      <p:sp>
        <p:nvSpPr>
          <p:cNvPr id="20" name="Line 13"/>
          <p:cNvSpPr>
            <a:spLocks noChangeShapeType="1"/>
          </p:cNvSpPr>
          <p:nvPr/>
        </p:nvSpPr>
        <p:spPr bwMode="auto">
          <a:xfrm flipV="1">
            <a:off x="3671888" y="3632795"/>
            <a:ext cx="431800"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a:p>
        </p:txBody>
      </p:sp>
      <p:sp>
        <p:nvSpPr>
          <p:cNvPr id="21" name="Line 14"/>
          <p:cNvSpPr>
            <a:spLocks noChangeShapeType="1"/>
          </p:cNvSpPr>
          <p:nvPr/>
        </p:nvSpPr>
        <p:spPr bwMode="auto">
          <a:xfrm flipH="1" flipV="1">
            <a:off x="5040313" y="3632795"/>
            <a:ext cx="576262"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a:p>
        </p:txBody>
      </p:sp>
      <p:sp>
        <p:nvSpPr>
          <p:cNvPr id="22" name="Line 15"/>
          <p:cNvSpPr>
            <a:spLocks noChangeShapeType="1"/>
          </p:cNvSpPr>
          <p:nvPr/>
        </p:nvSpPr>
        <p:spPr bwMode="auto">
          <a:xfrm flipH="1">
            <a:off x="5020344" y="2497759"/>
            <a:ext cx="64770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a:p>
        </p:txBody>
      </p:sp>
    </p:spTree>
    <p:extLst>
      <p:ext uri="{BB962C8B-B14F-4D97-AF65-F5344CB8AC3E}">
        <p14:creationId xmlns:p14="http://schemas.microsoft.com/office/powerpoint/2010/main" val="28043068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217706"/>
            <a:ext cx="7586662" cy="614362"/>
          </a:xfrm>
        </p:spPr>
        <p:txBody>
          <a:bodyPr/>
          <a:lstStyle/>
          <a:p>
            <a:pPr eaLnBrk="1" hangingPunct="1"/>
            <a:r>
              <a:rPr lang="fr-FR" sz="3200" dirty="0" smtClean="0"/>
              <a:t>Résultats sur le Hêtre</a:t>
            </a:r>
          </a:p>
        </p:txBody>
      </p:sp>
      <p:sp>
        <p:nvSpPr>
          <p:cNvPr id="39" name="Text Box 27"/>
          <p:cNvSpPr txBox="1">
            <a:spLocks noChangeArrowheads="1"/>
          </p:cNvSpPr>
          <p:nvPr/>
        </p:nvSpPr>
        <p:spPr bwMode="auto">
          <a:xfrm>
            <a:off x="1100139" y="863600"/>
            <a:ext cx="4449324" cy="400110"/>
          </a:xfrm>
          <a:prstGeom prst="rect">
            <a:avLst/>
          </a:prstGeom>
          <a:noFill/>
          <a:ln w="9525">
            <a:noFill/>
            <a:miter lim="800000"/>
            <a:headEnd/>
            <a:tailEnd/>
          </a:ln>
        </p:spPr>
        <p:txBody>
          <a:bodyPr wrap="square">
            <a:spAutoFit/>
          </a:bodyPr>
          <a:lstStyle/>
          <a:p>
            <a:r>
              <a:rPr lang="fr-FR" sz="2000" b="1" dirty="0" smtClean="0">
                <a:latin typeface="+mn-lt"/>
              </a:rPr>
              <a:t>Fort effet de la taille du compartiment</a:t>
            </a:r>
          </a:p>
        </p:txBody>
      </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l="2350" t="37672" r="64812"/>
          <a:stretch>
            <a:fillRect/>
          </a:stretch>
        </p:blipFill>
        <p:spPr bwMode="auto">
          <a:xfrm>
            <a:off x="1033435" y="1410944"/>
            <a:ext cx="1943160" cy="242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32794" r="66162"/>
          <a:stretch>
            <a:fillRect/>
          </a:stretch>
        </p:blipFill>
        <p:spPr bwMode="auto">
          <a:xfrm>
            <a:off x="2976503" y="1404479"/>
            <a:ext cx="1944341" cy="253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7"/>
          <p:cNvSpPr>
            <a:spLocks noChangeArrowheads="1"/>
          </p:cNvSpPr>
          <p:nvPr/>
        </p:nvSpPr>
        <p:spPr bwMode="auto">
          <a:xfrm>
            <a:off x="3783574" y="2529461"/>
            <a:ext cx="12189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Conc</a:t>
            </a:r>
            <a:r>
              <a:rPr lang="fr-FR" sz="1600" dirty="0" smtClean="0">
                <a:solidFill>
                  <a:srgbClr val="002060"/>
                </a:solidFill>
                <a:latin typeface="Times New Roman" pitchFamily="18" charset="0"/>
                <a:ea typeface="Calibri" pitchFamily="34" charset="0"/>
                <a:cs typeface="Times New Roman" pitchFamily="18" charset="0"/>
              </a:rPr>
              <a:t>. b</a:t>
            </a:r>
            <a:r>
              <a:rPr kumimoji="0" lang="fr-FR" sz="16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ois</a:t>
            </a:r>
            <a:endParaRPr kumimoji="0" lang="fr-FR" sz="1000" b="0" i="0" u="none" strike="noStrike" cap="none" normalizeH="0" baseline="0" dirty="0" smtClean="0">
              <a:ln>
                <a:noFill/>
              </a:ln>
              <a:solidFill>
                <a:srgbClr val="002060"/>
              </a:solidFill>
              <a:effectLst/>
              <a:latin typeface="Arial" pitchFamily="34" charset="0"/>
              <a:cs typeface="Arial" pitchFamily="34" charset="0"/>
            </a:endParaRPr>
          </a:p>
        </p:txBody>
      </p:sp>
      <p:sp>
        <p:nvSpPr>
          <p:cNvPr id="22" name="Rectangle 9"/>
          <p:cNvSpPr>
            <a:spLocks noChangeArrowheads="1"/>
          </p:cNvSpPr>
          <p:nvPr/>
        </p:nvSpPr>
        <p:spPr bwMode="auto">
          <a:xfrm>
            <a:off x="3643873" y="1504021"/>
            <a:ext cx="12570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Conc</a:t>
            </a:r>
            <a:r>
              <a:rPr kumimoji="0" lang="fr-FR" sz="1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écorce</a:t>
            </a:r>
            <a:endParaRPr kumimoji="0" lang="fr-FR" sz="1000" b="0" i="0" u="none" strike="noStrike" cap="none" normalizeH="0" baseline="0" dirty="0" smtClean="0">
              <a:ln>
                <a:noFill/>
              </a:ln>
              <a:solidFill>
                <a:srgbClr val="FF0000"/>
              </a:solidFill>
              <a:effectLst/>
              <a:latin typeface="Arial" pitchFamily="34" charset="0"/>
              <a:cs typeface="Arial" pitchFamily="34" charset="0"/>
            </a:endParaRPr>
          </a:p>
        </p:txBody>
      </p:sp>
      <p:sp>
        <p:nvSpPr>
          <p:cNvPr id="23" name="Rectangle 11"/>
          <p:cNvSpPr>
            <a:spLocks noChangeArrowheads="1"/>
          </p:cNvSpPr>
          <p:nvPr/>
        </p:nvSpPr>
        <p:spPr bwMode="auto">
          <a:xfrm>
            <a:off x="1590496" y="1535434"/>
            <a:ext cx="14912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Conc</a:t>
            </a: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fr-FR" sz="1600" dirty="0" err="1" smtClean="0">
                <a:latin typeface="Times New Roman" pitchFamily="18" charset="0"/>
                <a:ea typeface="Calibri" pitchFamily="34" charset="0"/>
                <a:cs typeface="Times New Roman" pitchFamily="18" charset="0"/>
              </a:rPr>
              <a:t>Tot</a:t>
            </a:r>
            <a:endParaRPr lang="fr-FR"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(bois + écorce) </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4"/>
          <p:cNvSpPr/>
          <p:nvPr/>
        </p:nvSpPr>
        <p:spPr>
          <a:xfrm>
            <a:off x="1048199" y="4107298"/>
            <a:ext cx="4208462" cy="646331"/>
          </a:xfrm>
          <a:prstGeom prst="rect">
            <a:avLst/>
          </a:prstGeom>
        </p:spPr>
        <p:txBody>
          <a:bodyPr wrap="square">
            <a:spAutoFit/>
          </a:bodyPr>
          <a:lstStyle/>
          <a:p>
            <a:r>
              <a:rPr lang="fr-FR" sz="1200" b="1" dirty="0" smtClean="0"/>
              <a:t>Ajustement simultané des trois équations avec contraintes d’additivité (</a:t>
            </a:r>
            <a:r>
              <a:rPr lang="fr-FR" sz="1200" b="1" dirty="0" err="1" smtClean="0"/>
              <a:t>cf</a:t>
            </a:r>
            <a:r>
              <a:rPr lang="fr-FR" sz="1200" b="1" dirty="0" smtClean="0"/>
              <a:t> </a:t>
            </a:r>
            <a:r>
              <a:rPr lang="fr-FR" sz="1200" b="1" dirty="0" err="1" smtClean="0"/>
              <a:t>Parresol</a:t>
            </a:r>
            <a:r>
              <a:rPr lang="fr-FR" sz="1200" b="1" dirty="0" smtClean="0"/>
              <a:t> 2000, Saint-André et al. 2005, Genet et al. 2011)</a:t>
            </a:r>
            <a:endParaRPr lang="fr-FR" sz="1200" b="1" dirty="0"/>
          </a:p>
        </p:txBody>
      </p:sp>
      <p:sp>
        <p:nvSpPr>
          <p:cNvPr id="26" name="Rectangle 25"/>
          <p:cNvSpPr/>
          <p:nvPr/>
        </p:nvSpPr>
        <p:spPr>
          <a:xfrm>
            <a:off x="1744636" y="5129150"/>
            <a:ext cx="6099890" cy="307777"/>
          </a:xfrm>
          <a:prstGeom prst="rect">
            <a:avLst/>
          </a:prstGeom>
        </p:spPr>
        <p:txBody>
          <a:bodyPr wrap="square">
            <a:spAutoFit/>
          </a:bodyPr>
          <a:lstStyle/>
          <a:p>
            <a:r>
              <a:rPr lang="fr-FR" sz="1400" b="1" dirty="0" smtClean="0">
                <a:solidFill>
                  <a:srgbClr val="FF0000"/>
                </a:solidFill>
              </a:rPr>
              <a:t>Prise en compte d’un effet site nécessaire pour tous les éléments</a:t>
            </a:r>
            <a:endParaRPr lang="fr-FR" sz="1400" b="1" dirty="0">
              <a:solidFill>
                <a:srgbClr val="FF0000"/>
              </a:solidFill>
            </a:endParaRPr>
          </a:p>
        </p:txBody>
      </p:sp>
      <p:sp>
        <p:nvSpPr>
          <p:cNvPr id="27" name="Rectangle 26"/>
          <p:cNvSpPr/>
          <p:nvPr/>
        </p:nvSpPr>
        <p:spPr>
          <a:xfrm>
            <a:off x="5867400" y="5733043"/>
            <a:ext cx="3263900" cy="261610"/>
          </a:xfrm>
          <a:prstGeom prst="rect">
            <a:avLst/>
          </a:prstGeom>
        </p:spPr>
        <p:txBody>
          <a:bodyPr wrap="square">
            <a:spAutoFit/>
          </a:bodyPr>
          <a:lstStyle/>
          <a:p>
            <a:r>
              <a:rPr lang="fr-FR" sz="1050" i="1" dirty="0"/>
              <a:t>H </a:t>
            </a:r>
            <a:r>
              <a:rPr lang="fr-FR" sz="1050" i="1" dirty="0" err="1"/>
              <a:t>Wernsdörfer</a:t>
            </a:r>
            <a:r>
              <a:rPr lang="fr-FR" sz="1050" i="1" dirty="0"/>
              <a:t> et al., </a:t>
            </a:r>
            <a:r>
              <a:rPr lang="fr-FR" sz="1050" i="1" dirty="0" smtClean="0"/>
              <a:t>en cours de soumission</a:t>
            </a:r>
            <a:endParaRPr lang="fr-FR" sz="1050" i="1" dirty="0"/>
          </a:p>
        </p:txBody>
      </p:sp>
      <p:sp>
        <p:nvSpPr>
          <p:cNvPr id="29" name="Rectangle 28"/>
          <p:cNvSpPr/>
          <p:nvPr/>
        </p:nvSpPr>
        <p:spPr>
          <a:xfrm>
            <a:off x="5165123" y="1659783"/>
            <a:ext cx="3936404" cy="307777"/>
          </a:xfrm>
          <a:prstGeom prst="rect">
            <a:avLst/>
          </a:prstGeom>
        </p:spPr>
        <p:txBody>
          <a:bodyPr wrap="square">
            <a:spAutoFit/>
          </a:bodyPr>
          <a:lstStyle/>
          <a:p>
            <a:r>
              <a:rPr lang="fr-FR" sz="1400" dirty="0" smtClean="0"/>
              <a:t>…… confirmée sur les échantillons </a:t>
            </a:r>
            <a:r>
              <a:rPr lang="fr-FR" sz="1400" dirty="0" err="1" smtClean="0"/>
              <a:t>sylvabiom</a:t>
            </a:r>
            <a:endParaRPr lang="fr-FR" sz="1400" dirty="0"/>
          </a:p>
        </p:txBody>
      </p:sp>
      <p:pic>
        <p:nvPicPr>
          <p:cNvPr id="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3768" y="2134010"/>
            <a:ext cx="3372159" cy="216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Tree>
    <p:extLst>
      <p:ext uri="{BB962C8B-B14F-4D97-AF65-F5344CB8AC3E}">
        <p14:creationId xmlns:p14="http://schemas.microsoft.com/office/powerpoint/2010/main" val="22190782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217706"/>
            <a:ext cx="7586662" cy="614362"/>
          </a:xfrm>
        </p:spPr>
        <p:txBody>
          <a:bodyPr/>
          <a:lstStyle/>
          <a:p>
            <a:pPr eaLnBrk="1" hangingPunct="1"/>
            <a:r>
              <a:rPr lang="fr-FR" sz="3200" dirty="0" smtClean="0"/>
              <a:t>Résultats sur le Hêtre</a:t>
            </a:r>
          </a:p>
        </p:txBody>
      </p:sp>
      <p:sp>
        <p:nvSpPr>
          <p:cNvPr id="27" name="Rectangle 26"/>
          <p:cNvSpPr/>
          <p:nvPr/>
        </p:nvSpPr>
        <p:spPr>
          <a:xfrm>
            <a:off x="5867400" y="5733043"/>
            <a:ext cx="3263900" cy="261610"/>
          </a:xfrm>
          <a:prstGeom prst="rect">
            <a:avLst/>
          </a:prstGeom>
        </p:spPr>
        <p:txBody>
          <a:bodyPr wrap="square">
            <a:spAutoFit/>
          </a:bodyPr>
          <a:lstStyle/>
          <a:p>
            <a:r>
              <a:rPr lang="fr-FR" sz="1050" i="1" dirty="0"/>
              <a:t>H </a:t>
            </a:r>
            <a:r>
              <a:rPr lang="fr-FR" sz="1050" i="1" dirty="0" err="1"/>
              <a:t>Wernsdörfer</a:t>
            </a:r>
            <a:r>
              <a:rPr lang="fr-FR" sz="1050" i="1" dirty="0"/>
              <a:t> et al., </a:t>
            </a:r>
            <a:r>
              <a:rPr lang="fr-FR" sz="1050" i="1" dirty="0" smtClean="0"/>
              <a:t>en cours de soumission</a:t>
            </a:r>
            <a:endParaRPr lang="fr-FR" sz="1050" i="1" dirty="0"/>
          </a:p>
        </p:txBody>
      </p:sp>
      <p:sp>
        <p:nvSpPr>
          <p:cNvPr id="16"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793" y="981770"/>
            <a:ext cx="5347959" cy="462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6605752" y="2361323"/>
            <a:ext cx="2538248" cy="1200329"/>
          </a:xfrm>
          <a:prstGeom prst="rect">
            <a:avLst/>
          </a:prstGeom>
        </p:spPr>
        <p:txBody>
          <a:bodyPr wrap="square">
            <a:spAutoFit/>
          </a:bodyPr>
          <a:lstStyle/>
          <a:p>
            <a:r>
              <a:rPr lang="fr-FR" sz="1200" b="1" dirty="0" smtClean="0"/>
              <a:t>Même si ce sont les meilleurs modèles construits à ce jour pour le Hêtre, ils restent moins performants que les modèles de biomasse (variabilité résiduelle de 15 à 41%)</a:t>
            </a:r>
            <a:endParaRPr lang="fr-FR" sz="1200" b="1" dirty="0"/>
          </a:p>
        </p:txBody>
      </p:sp>
    </p:spTree>
    <p:extLst>
      <p:ext uri="{BB962C8B-B14F-4D97-AF65-F5344CB8AC3E}">
        <p14:creationId xmlns:p14="http://schemas.microsoft.com/office/powerpoint/2010/main" val="22861398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550141" y="5733043"/>
            <a:ext cx="2551386" cy="261610"/>
          </a:xfrm>
          <a:prstGeom prst="rect">
            <a:avLst/>
          </a:prstGeom>
        </p:spPr>
        <p:txBody>
          <a:bodyPr wrap="square">
            <a:spAutoFit/>
          </a:bodyPr>
          <a:lstStyle/>
          <a:p>
            <a:r>
              <a:rPr lang="fr-FR" sz="1050" i="1" dirty="0" smtClean="0"/>
              <a:t>Genet </a:t>
            </a:r>
            <a:r>
              <a:rPr lang="fr-FR" sz="1050" i="1" dirty="0"/>
              <a:t>et al., </a:t>
            </a:r>
            <a:r>
              <a:rPr lang="fr-FR" sz="1050" i="1" dirty="0" smtClean="0"/>
              <a:t>en cours de soumission</a:t>
            </a:r>
            <a:endParaRPr lang="fr-FR" sz="1050" i="1" dirty="0"/>
          </a:p>
        </p:txBody>
      </p:sp>
      <p:sp>
        <p:nvSpPr>
          <p:cNvPr id="23" name="Rectangle 20"/>
          <p:cNvSpPr>
            <a:spLocks noChangeArrowheads="1"/>
          </p:cNvSpPr>
          <p:nvPr/>
        </p:nvSpPr>
        <p:spPr bwMode="auto">
          <a:xfrm>
            <a:off x="6796477" y="2043093"/>
            <a:ext cx="2305050" cy="2062103"/>
          </a:xfrm>
          <a:prstGeom prst="rect">
            <a:avLst/>
          </a:prstGeom>
          <a:noFill/>
          <a:ln w="9525">
            <a:noFill/>
            <a:miter lim="800000"/>
            <a:headEnd/>
            <a:tailEnd/>
          </a:ln>
        </p:spPr>
        <p:txBody>
          <a:bodyPr>
            <a:spAutoFit/>
          </a:bodyPr>
          <a:lstStyle/>
          <a:p>
            <a:r>
              <a:rPr lang="fr-FR" sz="1600" dirty="0" smtClean="0">
                <a:latin typeface="+mn-lt"/>
              </a:rPr>
              <a:t>Seuls </a:t>
            </a:r>
            <a:r>
              <a:rPr lang="fr-FR" sz="1600" dirty="0">
                <a:latin typeface="+mn-lt"/>
              </a:rPr>
              <a:t>Ca et Mn diffèrent entre les différents type de sol: Ca accumule dans l’écorce (</a:t>
            </a:r>
            <a:r>
              <a:rPr lang="fr-FR" sz="1600" dirty="0" err="1">
                <a:latin typeface="+mn-lt"/>
              </a:rPr>
              <a:t>alocrisol</a:t>
            </a:r>
            <a:r>
              <a:rPr lang="fr-FR" sz="1600" dirty="0">
                <a:latin typeface="+mn-lt"/>
              </a:rPr>
              <a:t> vers </a:t>
            </a:r>
            <a:r>
              <a:rPr lang="fr-FR" sz="1600" dirty="0" err="1">
                <a:latin typeface="+mn-lt"/>
              </a:rPr>
              <a:t>rendosol</a:t>
            </a:r>
            <a:r>
              <a:rPr lang="fr-FR" sz="1600" dirty="0">
                <a:latin typeface="+mn-lt"/>
              </a:rPr>
              <a:t>), Mn accumule dans l’écorce </a:t>
            </a:r>
            <a:r>
              <a:rPr lang="fr-FR" sz="1600" dirty="0" smtClean="0">
                <a:latin typeface="+mn-lt"/>
              </a:rPr>
              <a:t>ET dans </a:t>
            </a:r>
            <a:r>
              <a:rPr lang="fr-FR" sz="1600" dirty="0">
                <a:latin typeface="+mn-lt"/>
              </a:rPr>
              <a:t>le bois (</a:t>
            </a:r>
            <a:r>
              <a:rPr lang="fr-FR" sz="1600" dirty="0" err="1">
                <a:latin typeface="+mn-lt"/>
              </a:rPr>
              <a:t>rendosol</a:t>
            </a:r>
            <a:r>
              <a:rPr lang="fr-FR" sz="1600" dirty="0">
                <a:latin typeface="+mn-lt"/>
              </a:rPr>
              <a:t> vers </a:t>
            </a:r>
            <a:r>
              <a:rPr lang="fr-FR" sz="1600" dirty="0" err="1">
                <a:latin typeface="+mn-lt"/>
              </a:rPr>
              <a:t>alocrisol</a:t>
            </a:r>
            <a:r>
              <a:rPr lang="fr-FR" sz="1600" dirty="0">
                <a:latin typeface="+mn-lt"/>
              </a:rPr>
              <a:t>)</a:t>
            </a:r>
          </a:p>
        </p:txBody>
      </p:sp>
      <p:sp>
        <p:nvSpPr>
          <p:cNvPr id="16"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18" name="Titre 1"/>
          <p:cNvSpPr>
            <a:spLocks noGrp="1"/>
          </p:cNvSpPr>
          <p:nvPr>
            <p:ph type="title"/>
          </p:nvPr>
        </p:nvSpPr>
        <p:spPr>
          <a:xfrm>
            <a:off x="1100138" y="217706"/>
            <a:ext cx="7586662" cy="614362"/>
          </a:xfrm>
        </p:spPr>
        <p:txBody>
          <a:bodyPr/>
          <a:lstStyle/>
          <a:p>
            <a:pPr eaLnBrk="1" hangingPunct="1"/>
            <a:r>
              <a:rPr lang="fr-FR" sz="3200" dirty="0" smtClean="0"/>
              <a:t>Résultats sur le Hêtre, </a:t>
            </a:r>
            <a:r>
              <a:rPr lang="fr-FR" sz="3200" dirty="0" err="1" smtClean="0"/>
              <a:t>pédoséquence</a:t>
            </a:r>
            <a:endParaRPr lang="fr-FR" sz="3200" dirty="0" smtClean="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926278"/>
            <a:ext cx="5462463" cy="409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0"/>
          <p:cNvSpPr>
            <a:spLocks noChangeArrowheads="1"/>
          </p:cNvSpPr>
          <p:nvPr/>
        </p:nvSpPr>
        <p:spPr bwMode="auto">
          <a:xfrm>
            <a:off x="1327539" y="5148268"/>
            <a:ext cx="7217371" cy="584775"/>
          </a:xfrm>
          <a:prstGeom prst="rect">
            <a:avLst/>
          </a:prstGeom>
          <a:noFill/>
          <a:ln w="9525">
            <a:noFill/>
            <a:miter lim="800000"/>
            <a:headEnd/>
            <a:tailEnd/>
          </a:ln>
        </p:spPr>
        <p:txBody>
          <a:bodyPr wrap="square">
            <a:spAutoFit/>
          </a:bodyPr>
          <a:lstStyle/>
          <a:p>
            <a:r>
              <a:rPr lang="fr-FR" sz="1600" dirty="0" smtClean="0">
                <a:latin typeface="+mn-lt"/>
              </a:rPr>
              <a:t>A rapprocher des résultats sur la biomasse  (</a:t>
            </a:r>
            <a:r>
              <a:rPr lang="fr-FR" sz="1600" dirty="0" err="1" smtClean="0">
                <a:latin typeface="+mn-lt"/>
              </a:rPr>
              <a:t>cf</a:t>
            </a:r>
            <a:r>
              <a:rPr lang="fr-FR" sz="1600" dirty="0" smtClean="0">
                <a:latin typeface="+mn-lt"/>
              </a:rPr>
              <a:t> précédemment) et sur la densité (</a:t>
            </a:r>
            <a:r>
              <a:rPr lang="fr-FR" sz="1600" dirty="0" err="1" smtClean="0">
                <a:latin typeface="+mn-lt"/>
              </a:rPr>
              <a:t>cf</a:t>
            </a:r>
            <a:r>
              <a:rPr lang="fr-FR" sz="1600" dirty="0" smtClean="0">
                <a:latin typeface="+mn-lt"/>
              </a:rPr>
              <a:t> exposé Frédéric </a:t>
            </a:r>
            <a:r>
              <a:rPr lang="fr-FR" sz="1600" dirty="0" err="1" smtClean="0">
                <a:latin typeface="+mn-lt"/>
              </a:rPr>
              <a:t>Mothe</a:t>
            </a:r>
            <a:r>
              <a:rPr lang="fr-FR" sz="1600" dirty="0" smtClean="0">
                <a:latin typeface="+mn-lt"/>
              </a:rPr>
              <a:t> et Fleur </a:t>
            </a:r>
            <a:r>
              <a:rPr lang="fr-FR" sz="1600" dirty="0" err="1" smtClean="0">
                <a:latin typeface="+mn-lt"/>
              </a:rPr>
              <a:t>Longuetaud</a:t>
            </a:r>
            <a:r>
              <a:rPr lang="fr-FR" sz="1600" dirty="0" smtClean="0">
                <a:latin typeface="+mn-lt"/>
              </a:rPr>
              <a:t>)</a:t>
            </a:r>
            <a:endParaRPr lang="fr-FR" sz="1600" dirty="0">
              <a:latin typeface="+mn-lt"/>
            </a:endParaRPr>
          </a:p>
        </p:txBody>
      </p:sp>
    </p:spTree>
    <p:extLst>
      <p:ext uri="{BB962C8B-B14F-4D97-AF65-F5344CB8AC3E}">
        <p14:creationId xmlns:p14="http://schemas.microsoft.com/office/powerpoint/2010/main" val="2554194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329279" y="2581688"/>
            <a:ext cx="2612101" cy="1169551"/>
          </a:xfrm>
          <a:prstGeom prst="rect">
            <a:avLst/>
          </a:prstGeom>
        </p:spPr>
        <p:txBody>
          <a:bodyPr wrap="square">
            <a:spAutoFit/>
          </a:bodyPr>
          <a:lstStyle/>
          <a:p>
            <a:r>
              <a:rPr lang="fr-FR" sz="1400" dirty="0" smtClean="0"/>
              <a:t>Mise en perspective avec les données « sol » prometteuse pour les éléments peu mobiles dans les arbres (Ca, Mn) absorbés par mass-flow</a:t>
            </a:r>
            <a:endParaRPr lang="fr-FR" sz="1400" dirty="0"/>
          </a:p>
        </p:txBody>
      </p:sp>
      <p:pic>
        <p:nvPicPr>
          <p:cNvPr id="33" name="Picture 2"/>
          <p:cNvPicPr>
            <a:picLocks noChangeAspect="1" noChangeArrowheads="1"/>
          </p:cNvPicPr>
          <p:nvPr/>
        </p:nvPicPr>
        <p:blipFill>
          <a:blip r:embed="rId2" cstate="print"/>
          <a:srcRect/>
          <a:stretch>
            <a:fillRect/>
          </a:stretch>
        </p:blipFill>
        <p:spPr bwMode="auto">
          <a:xfrm>
            <a:off x="4278360" y="1361619"/>
            <a:ext cx="4566095" cy="4136690"/>
          </a:xfrm>
          <a:prstGeom prst="rect">
            <a:avLst/>
          </a:prstGeom>
          <a:noFill/>
          <a:ln w="9525">
            <a:noFill/>
            <a:miter lim="800000"/>
            <a:headEnd/>
            <a:tailEnd/>
          </a:ln>
        </p:spPr>
      </p:pic>
      <p:sp>
        <p:nvSpPr>
          <p:cNvPr id="10"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12" name="Titre 1"/>
          <p:cNvSpPr>
            <a:spLocks noGrp="1"/>
          </p:cNvSpPr>
          <p:nvPr>
            <p:ph type="title"/>
          </p:nvPr>
        </p:nvSpPr>
        <p:spPr>
          <a:xfrm>
            <a:off x="1100138" y="217706"/>
            <a:ext cx="7586662" cy="614362"/>
          </a:xfrm>
        </p:spPr>
        <p:txBody>
          <a:bodyPr/>
          <a:lstStyle/>
          <a:p>
            <a:pPr eaLnBrk="1" hangingPunct="1"/>
            <a:r>
              <a:rPr lang="fr-FR" sz="3200" dirty="0" smtClean="0"/>
              <a:t>Résultats sur le Hêtre, </a:t>
            </a:r>
            <a:r>
              <a:rPr lang="fr-FR" sz="3200" dirty="0" err="1" smtClean="0"/>
              <a:t>pédoséquence</a:t>
            </a:r>
            <a:endParaRPr lang="fr-FR" sz="3200" dirty="0" smtClean="0"/>
          </a:p>
        </p:txBody>
      </p:sp>
    </p:spTree>
    <p:extLst>
      <p:ext uri="{BB962C8B-B14F-4D97-AF65-F5344CB8AC3E}">
        <p14:creationId xmlns:p14="http://schemas.microsoft.com/office/powerpoint/2010/main" val="35438464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550141" y="5733043"/>
            <a:ext cx="2551386" cy="261610"/>
          </a:xfrm>
          <a:prstGeom prst="rect">
            <a:avLst/>
          </a:prstGeom>
        </p:spPr>
        <p:txBody>
          <a:bodyPr wrap="square">
            <a:spAutoFit/>
          </a:bodyPr>
          <a:lstStyle/>
          <a:p>
            <a:r>
              <a:rPr lang="fr-FR" sz="1050" i="1" dirty="0" smtClean="0"/>
              <a:t>Genet </a:t>
            </a:r>
            <a:r>
              <a:rPr lang="fr-FR" sz="1050" i="1" dirty="0"/>
              <a:t>et al., </a:t>
            </a:r>
            <a:r>
              <a:rPr lang="fr-FR" sz="1050" i="1" dirty="0" smtClean="0"/>
              <a:t>en cours de soumission</a:t>
            </a:r>
            <a:endParaRPr lang="fr-FR" sz="1050" i="1" dirty="0"/>
          </a:p>
        </p:txBody>
      </p:sp>
      <p:sp>
        <p:nvSpPr>
          <p:cNvPr id="23" name="Rectangle 20"/>
          <p:cNvSpPr>
            <a:spLocks noChangeArrowheads="1"/>
          </p:cNvSpPr>
          <p:nvPr/>
        </p:nvSpPr>
        <p:spPr bwMode="auto">
          <a:xfrm>
            <a:off x="1078701" y="4712653"/>
            <a:ext cx="4270856" cy="830997"/>
          </a:xfrm>
          <a:prstGeom prst="rect">
            <a:avLst/>
          </a:prstGeom>
          <a:noFill/>
          <a:ln w="9525">
            <a:noFill/>
            <a:miter lim="800000"/>
            <a:headEnd/>
            <a:tailEnd/>
          </a:ln>
        </p:spPr>
        <p:txBody>
          <a:bodyPr wrap="square">
            <a:spAutoFit/>
          </a:bodyPr>
          <a:lstStyle/>
          <a:p>
            <a:r>
              <a:rPr lang="fr-FR" sz="2400" dirty="0" smtClean="0">
                <a:latin typeface="+mn-lt"/>
              </a:rPr>
              <a:t>Résultats identique pour l’Erable sur la </a:t>
            </a:r>
            <a:r>
              <a:rPr lang="fr-FR" sz="2400" dirty="0" err="1" smtClean="0">
                <a:latin typeface="+mn-lt"/>
              </a:rPr>
              <a:t>pédoséquence</a:t>
            </a:r>
            <a:endParaRPr lang="fr-FR" sz="2400" dirty="0">
              <a:latin typeface="+mn-lt"/>
            </a:endParaRPr>
          </a:p>
        </p:txBody>
      </p:sp>
      <p:sp>
        <p:nvSpPr>
          <p:cNvPr id="16"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18" name="Titre 1"/>
          <p:cNvSpPr>
            <a:spLocks noGrp="1"/>
          </p:cNvSpPr>
          <p:nvPr>
            <p:ph type="title"/>
          </p:nvPr>
        </p:nvSpPr>
        <p:spPr>
          <a:xfrm>
            <a:off x="1100138" y="217706"/>
            <a:ext cx="7586662" cy="614362"/>
          </a:xfrm>
        </p:spPr>
        <p:txBody>
          <a:bodyPr/>
          <a:lstStyle/>
          <a:p>
            <a:pPr eaLnBrk="1" hangingPunct="1"/>
            <a:r>
              <a:rPr lang="fr-FR" sz="3200" dirty="0" smtClean="0"/>
              <a:t>Effet site pour Ca et Mn ….</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1182413"/>
            <a:ext cx="4249419" cy="319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990180" y="1265628"/>
            <a:ext cx="2954594" cy="307777"/>
          </a:xfrm>
          <a:prstGeom prst="rect">
            <a:avLst/>
          </a:prstGeom>
        </p:spPr>
        <p:txBody>
          <a:bodyPr wrap="square">
            <a:spAutoFit/>
          </a:bodyPr>
          <a:lstStyle/>
          <a:p>
            <a:r>
              <a:rPr lang="fr-FR" sz="1400" dirty="0" smtClean="0"/>
              <a:t> et sur les échantillons </a:t>
            </a:r>
            <a:r>
              <a:rPr lang="fr-FR" sz="1400" dirty="0" err="1" smtClean="0"/>
              <a:t>sylvabiom</a:t>
            </a:r>
            <a:endParaRPr lang="fr-FR" sz="1400" dirty="0"/>
          </a:p>
        </p:txBody>
      </p:sp>
      <p:pic>
        <p:nvPicPr>
          <p:cNvPr id="10" name="Imag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0179" y="3373300"/>
            <a:ext cx="2916493" cy="178174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0180" y="1591555"/>
            <a:ext cx="2916493" cy="178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5614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14" name="Titre 1"/>
          <p:cNvSpPr>
            <a:spLocks noGrp="1"/>
          </p:cNvSpPr>
          <p:nvPr>
            <p:ph type="title"/>
          </p:nvPr>
        </p:nvSpPr>
        <p:spPr>
          <a:xfrm>
            <a:off x="1100138" y="105545"/>
            <a:ext cx="7586662" cy="614362"/>
          </a:xfrm>
        </p:spPr>
        <p:txBody>
          <a:bodyPr/>
          <a:lstStyle/>
          <a:p>
            <a:pPr eaLnBrk="1" hangingPunct="1"/>
            <a:r>
              <a:rPr lang="fr-FR" sz="3200" dirty="0" smtClean="0"/>
              <a:t>Conclusion sur Minéralomasse</a:t>
            </a:r>
          </a:p>
        </p:txBody>
      </p:sp>
      <p:sp>
        <p:nvSpPr>
          <p:cNvPr id="13" name="ZoneTexte 12"/>
          <p:cNvSpPr txBox="1"/>
          <p:nvPr/>
        </p:nvSpPr>
        <p:spPr>
          <a:xfrm>
            <a:off x="1100138" y="887939"/>
            <a:ext cx="8001389" cy="646331"/>
          </a:xfrm>
          <a:prstGeom prst="rect">
            <a:avLst/>
          </a:prstGeom>
          <a:noFill/>
        </p:spPr>
        <p:txBody>
          <a:bodyPr wrap="square" rtlCol="0">
            <a:spAutoFit/>
          </a:bodyPr>
          <a:lstStyle/>
          <a:p>
            <a:r>
              <a:rPr lang="fr-FR" b="1" dirty="0" smtClean="0">
                <a:latin typeface="+mn-lt"/>
              </a:rPr>
              <a:t>- Avant EMERGE/SYLVABIOM: moyennes par compartiments, peu de modèles de distribution interne des éléments minéraux dans les tiges</a:t>
            </a:r>
            <a:endParaRPr lang="fr-FR" b="1" dirty="0">
              <a:latin typeface="+mn-lt"/>
            </a:endParaRPr>
          </a:p>
        </p:txBody>
      </p:sp>
      <p:sp>
        <p:nvSpPr>
          <p:cNvPr id="16" name="ZoneTexte 15"/>
          <p:cNvSpPr txBox="1"/>
          <p:nvPr/>
        </p:nvSpPr>
        <p:spPr>
          <a:xfrm>
            <a:off x="1100138" y="1810145"/>
            <a:ext cx="8001389" cy="3693319"/>
          </a:xfrm>
          <a:prstGeom prst="rect">
            <a:avLst/>
          </a:prstGeom>
          <a:noFill/>
        </p:spPr>
        <p:txBody>
          <a:bodyPr wrap="square" rtlCol="0">
            <a:spAutoFit/>
          </a:bodyPr>
          <a:lstStyle/>
          <a:p>
            <a:r>
              <a:rPr lang="fr-FR" b="1" dirty="0" smtClean="0">
                <a:latin typeface="+mn-lt"/>
              </a:rPr>
              <a:t>- Après EMERGE: </a:t>
            </a:r>
          </a:p>
          <a:p>
            <a:pPr marL="800100" lvl="1" indent="-342900">
              <a:buFontTx/>
              <a:buChar char="-"/>
            </a:pPr>
            <a:r>
              <a:rPr lang="fr-FR" b="1" dirty="0" smtClean="0">
                <a:latin typeface="+mn-lt"/>
              </a:rPr>
              <a:t>une équation générique qui s’adapte à tous les éléments minéraux, continue en fonction du diamètre (indépendante de la découpe) mais calibrée uniquement pour le Hêtre</a:t>
            </a:r>
          </a:p>
          <a:p>
            <a:pPr marL="800100" lvl="1" indent="-342900">
              <a:buFontTx/>
              <a:buChar char="-"/>
            </a:pPr>
            <a:endParaRPr lang="fr-FR" b="1" dirty="0" smtClean="0">
              <a:latin typeface="+mn-lt"/>
            </a:endParaRPr>
          </a:p>
          <a:p>
            <a:pPr marL="800100" lvl="1" indent="-342900">
              <a:buFontTx/>
              <a:buChar char="-"/>
            </a:pPr>
            <a:r>
              <a:rPr lang="fr-FR" b="1" dirty="0" smtClean="0">
                <a:latin typeface="+mn-lt"/>
              </a:rPr>
              <a:t>Mise en évidence d’un effet site pour tous les éléments mais seuls Ca et Mn semblent prédictibles à partir des analyses de sol… Pour les autres éléments une solution opérationnelle serait une translation rapide des équations à partir de quelques mesures de terrain (NIRS-MIRS  portable), à plus long terme, utilisation de modèles sol-plante plus complexes (translocation, prélèvements, restitution par les litières et minéralisation)</a:t>
            </a:r>
          </a:p>
          <a:p>
            <a:pPr marL="800100" lvl="1" indent="-342900">
              <a:buFontTx/>
              <a:buChar char="-"/>
            </a:pPr>
            <a:endParaRPr lang="fr-FR" b="1" dirty="0" smtClean="0">
              <a:latin typeface="+mn-lt"/>
            </a:endParaRPr>
          </a:p>
          <a:p>
            <a:pPr marL="800100" lvl="1" indent="-342900">
              <a:buFontTx/>
              <a:buChar char="-"/>
            </a:pPr>
            <a:endParaRPr lang="fr-FR" b="1" dirty="0">
              <a:latin typeface="+mn-lt"/>
            </a:endParaRPr>
          </a:p>
        </p:txBody>
      </p:sp>
    </p:spTree>
    <p:extLst>
      <p:ext uri="{BB962C8B-B14F-4D97-AF65-F5344CB8AC3E}">
        <p14:creationId xmlns:p14="http://schemas.microsoft.com/office/powerpoint/2010/main" val="28756266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550141" y="5733043"/>
            <a:ext cx="2551386" cy="261610"/>
          </a:xfrm>
          <a:prstGeom prst="rect">
            <a:avLst/>
          </a:prstGeom>
        </p:spPr>
        <p:txBody>
          <a:bodyPr wrap="square">
            <a:spAutoFit/>
          </a:bodyPr>
          <a:lstStyle/>
          <a:p>
            <a:r>
              <a:rPr lang="fr-FR" sz="1050" i="1" dirty="0" smtClean="0"/>
              <a:t>Genet </a:t>
            </a:r>
            <a:r>
              <a:rPr lang="fr-FR" sz="1050" i="1" dirty="0"/>
              <a:t>et al., </a:t>
            </a:r>
            <a:r>
              <a:rPr lang="fr-FR" sz="1050" i="1" dirty="0" smtClean="0"/>
              <a:t>en cours de soumission</a:t>
            </a:r>
            <a:endParaRPr lang="fr-FR" sz="1050" i="1" dirty="0"/>
          </a:p>
        </p:txBody>
      </p:sp>
      <p:sp>
        <p:nvSpPr>
          <p:cNvPr id="23" name="Rectangle 20"/>
          <p:cNvSpPr>
            <a:spLocks noChangeArrowheads="1"/>
          </p:cNvSpPr>
          <p:nvPr/>
        </p:nvSpPr>
        <p:spPr bwMode="auto">
          <a:xfrm>
            <a:off x="1078701" y="4712653"/>
            <a:ext cx="4270856" cy="830997"/>
          </a:xfrm>
          <a:prstGeom prst="rect">
            <a:avLst/>
          </a:prstGeom>
          <a:noFill/>
          <a:ln w="9525">
            <a:noFill/>
            <a:miter lim="800000"/>
            <a:headEnd/>
            <a:tailEnd/>
          </a:ln>
        </p:spPr>
        <p:txBody>
          <a:bodyPr wrap="square">
            <a:spAutoFit/>
          </a:bodyPr>
          <a:lstStyle/>
          <a:p>
            <a:r>
              <a:rPr lang="fr-FR" sz="2400" dirty="0" smtClean="0">
                <a:latin typeface="+mn-lt"/>
              </a:rPr>
              <a:t>Résultats identique pour l’Erable sur la </a:t>
            </a:r>
            <a:r>
              <a:rPr lang="fr-FR" sz="2400" dirty="0" err="1" smtClean="0">
                <a:latin typeface="+mn-lt"/>
              </a:rPr>
              <a:t>pédoséquence</a:t>
            </a:r>
            <a:endParaRPr lang="fr-FR" sz="2400" dirty="0">
              <a:latin typeface="+mn-lt"/>
            </a:endParaRPr>
          </a:p>
        </p:txBody>
      </p:sp>
      <p:sp>
        <p:nvSpPr>
          <p:cNvPr id="16"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18" name="Titre 1"/>
          <p:cNvSpPr>
            <a:spLocks noGrp="1"/>
          </p:cNvSpPr>
          <p:nvPr>
            <p:ph type="title"/>
          </p:nvPr>
        </p:nvSpPr>
        <p:spPr>
          <a:xfrm>
            <a:off x="1100138" y="217706"/>
            <a:ext cx="7586662" cy="614362"/>
          </a:xfrm>
        </p:spPr>
        <p:txBody>
          <a:bodyPr/>
          <a:lstStyle/>
          <a:p>
            <a:pPr eaLnBrk="1" hangingPunct="1"/>
            <a:r>
              <a:rPr lang="fr-FR" sz="3200" dirty="0" smtClean="0"/>
              <a:t>Effet site pour Ca et Mn ….</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1182413"/>
            <a:ext cx="4249419" cy="319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990180" y="1265628"/>
            <a:ext cx="2954594" cy="307777"/>
          </a:xfrm>
          <a:prstGeom prst="rect">
            <a:avLst/>
          </a:prstGeom>
        </p:spPr>
        <p:txBody>
          <a:bodyPr wrap="square">
            <a:spAutoFit/>
          </a:bodyPr>
          <a:lstStyle/>
          <a:p>
            <a:r>
              <a:rPr lang="fr-FR" sz="1400" dirty="0" smtClean="0"/>
              <a:t> et sur les échantillons </a:t>
            </a:r>
            <a:r>
              <a:rPr lang="fr-FR" sz="1400" dirty="0" err="1" smtClean="0"/>
              <a:t>sylvabiom</a:t>
            </a:r>
            <a:endParaRPr lang="fr-FR" sz="1400" dirty="0"/>
          </a:p>
        </p:txBody>
      </p:sp>
      <p:pic>
        <p:nvPicPr>
          <p:cNvPr id="10" name="Imag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0179" y="3373300"/>
            <a:ext cx="2916493" cy="178174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0180" y="1591555"/>
            <a:ext cx="2916493" cy="178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799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186174"/>
            <a:ext cx="7586662" cy="614362"/>
          </a:xfrm>
        </p:spPr>
        <p:txBody>
          <a:bodyPr/>
          <a:lstStyle/>
          <a:p>
            <a:pPr eaLnBrk="1" hangingPunct="1"/>
            <a:r>
              <a:rPr lang="fr-FR" sz="3200" dirty="0" smtClean="0"/>
              <a:t>Exemples d’application</a:t>
            </a:r>
          </a:p>
        </p:txBody>
      </p:sp>
      <p:sp>
        <p:nvSpPr>
          <p:cNvPr id="15"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5601"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269" y="1608084"/>
            <a:ext cx="6526924" cy="384778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100138" y="887939"/>
            <a:ext cx="8001389" cy="369332"/>
          </a:xfrm>
          <a:prstGeom prst="rect">
            <a:avLst/>
          </a:prstGeom>
          <a:noFill/>
        </p:spPr>
        <p:txBody>
          <a:bodyPr wrap="square" rtlCol="0">
            <a:spAutoFit/>
          </a:bodyPr>
          <a:lstStyle/>
          <a:p>
            <a:r>
              <a:rPr lang="fr-FR" b="1" dirty="0" smtClean="0">
                <a:latin typeface="+mn-lt"/>
              </a:rPr>
              <a:t>- Biomasse sur la Chronoséquence de Fougères, estimations des menus bois</a:t>
            </a:r>
            <a:endParaRPr lang="fr-FR" b="1" dirty="0">
              <a:latin typeface="+mn-lt"/>
            </a:endParaRPr>
          </a:p>
        </p:txBody>
      </p:sp>
    </p:spTree>
    <p:extLst>
      <p:ext uri="{BB962C8B-B14F-4D97-AF65-F5344CB8AC3E}">
        <p14:creationId xmlns:p14="http://schemas.microsoft.com/office/powerpoint/2010/main" val="42467783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186174"/>
            <a:ext cx="7586662" cy="614362"/>
          </a:xfrm>
        </p:spPr>
        <p:txBody>
          <a:bodyPr/>
          <a:lstStyle/>
          <a:p>
            <a:pPr eaLnBrk="1" hangingPunct="1"/>
            <a:r>
              <a:rPr lang="fr-FR" sz="3200" dirty="0" smtClean="0"/>
              <a:t>Exemples d’application</a:t>
            </a:r>
          </a:p>
        </p:txBody>
      </p:sp>
      <p:sp>
        <p:nvSpPr>
          <p:cNvPr id="15"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p:cNvSpPr txBox="1"/>
          <p:nvPr/>
        </p:nvSpPr>
        <p:spPr>
          <a:xfrm>
            <a:off x="1100138" y="887939"/>
            <a:ext cx="8001389" cy="369332"/>
          </a:xfrm>
          <a:prstGeom prst="rect">
            <a:avLst/>
          </a:prstGeom>
          <a:noFill/>
        </p:spPr>
        <p:txBody>
          <a:bodyPr wrap="square" rtlCol="0">
            <a:spAutoFit/>
          </a:bodyPr>
          <a:lstStyle/>
          <a:p>
            <a:r>
              <a:rPr lang="fr-FR" b="1" dirty="0" smtClean="0">
                <a:latin typeface="+mn-lt"/>
              </a:rPr>
              <a:t>- Biomasse sur la </a:t>
            </a:r>
            <a:r>
              <a:rPr lang="fr-FR" b="1" dirty="0" err="1" smtClean="0">
                <a:latin typeface="+mn-lt"/>
              </a:rPr>
              <a:t>pédoséquence</a:t>
            </a:r>
            <a:r>
              <a:rPr lang="fr-FR" b="1" dirty="0" smtClean="0">
                <a:latin typeface="+mn-lt"/>
              </a:rPr>
              <a:t> de </a:t>
            </a:r>
            <a:r>
              <a:rPr lang="fr-FR" b="1" dirty="0" err="1" smtClean="0">
                <a:latin typeface="+mn-lt"/>
              </a:rPr>
              <a:t>Montiers</a:t>
            </a:r>
            <a:r>
              <a:rPr lang="fr-FR" b="1" dirty="0" smtClean="0">
                <a:latin typeface="+mn-lt"/>
              </a:rPr>
              <a:t>, Hêtre - Erable</a:t>
            </a:r>
            <a:endParaRPr lang="fr-FR" b="1" dirty="0">
              <a:latin typeface="+mn-lt"/>
            </a:endParaRPr>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1100139" y="1497724"/>
            <a:ext cx="7744316" cy="4004442"/>
          </a:xfrm>
          <a:prstGeom prst="rect">
            <a:avLst/>
          </a:prstGeom>
          <a:noFill/>
          <a:ln>
            <a:noFill/>
          </a:ln>
        </p:spPr>
      </p:pic>
      <p:sp>
        <p:nvSpPr>
          <p:cNvPr id="8" name="ZoneTexte 7"/>
          <p:cNvSpPr txBox="1"/>
          <p:nvPr/>
        </p:nvSpPr>
        <p:spPr>
          <a:xfrm>
            <a:off x="6171378" y="4256319"/>
            <a:ext cx="2673077" cy="923330"/>
          </a:xfrm>
          <a:prstGeom prst="rect">
            <a:avLst/>
          </a:prstGeom>
          <a:noFill/>
        </p:spPr>
        <p:txBody>
          <a:bodyPr wrap="square" rtlCol="0">
            <a:spAutoFit/>
          </a:bodyPr>
          <a:lstStyle/>
          <a:p>
            <a:r>
              <a:rPr lang="fr-FR" b="1" dirty="0" smtClean="0">
                <a:latin typeface="+mn-lt"/>
              </a:rPr>
              <a:t>Biomasse, minéralomasse et efficiences des deux essences</a:t>
            </a:r>
            <a:endParaRPr lang="fr-FR" b="1" dirty="0">
              <a:latin typeface="+mn-lt"/>
            </a:endParaRPr>
          </a:p>
        </p:txBody>
      </p:sp>
    </p:spTree>
    <p:extLst>
      <p:ext uri="{BB962C8B-B14F-4D97-AF65-F5344CB8AC3E}">
        <p14:creationId xmlns:p14="http://schemas.microsoft.com/office/powerpoint/2010/main" val="40019113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249238"/>
            <a:ext cx="7586662" cy="614362"/>
          </a:xfrm>
        </p:spPr>
        <p:txBody>
          <a:bodyPr/>
          <a:lstStyle/>
          <a:p>
            <a:pPr eaLnBrk="1" hangingPunct="1"/>
            <a:r>
              <a:rPr lang="fr-FR" sz="3200" dirty="0" smtClean="0"/>
              <a:t>Modélisation de la biomasse et de la concentration en éléments minéraux</a:t>
            </a:r>
          </a:p>
        </p:txBody>
      </p:sp>
      <p:sp>
        <p:nvSpPr>
          <p:cNvPr id="39" name="Text Box 27"/>
          <p:cNvSpPr txBox="1">
            <a:spLocks noChangeArrowheads="1"/>
          </p:cNvSpPr>
          <p:nvPr/>
        </p:nvSpPr>
        <p:spPr bwMode="auto">
          <a:xfrm>
            <a:off x="1100138" y="1216028"/>
            <a:ext cx="7700961" cy="461665"/>
          </a:xfrm>
          <a:prstGeom prst="rect">
            <a:avLst/>
          </a:prstGeom>
          <a:noFill/>
          <a:ln w="9525">
            <a:noFill/>
            <a:miter lim="800000"/>
            <a:headEnd/>
            <a:tailEnd/>
          </a:ln>
        </p:spPr>
        <p:txBody>
          <a:bodyPr wrap="square">
            <a:spAutoFit/>
          </a:bodyPr>
          <a:lstStyle/>
          <a:p>
            <a:r>
              <a:rPr lang="fr-FR" sz="2400" b="1" dirty="0" smtClean="0">
                <a:latin typeface="+mn-lt"/>
              </a:rPr>
              <a:t>CONCLUSION GENERALE</a:t>
            </a:r>
          </a:p>
        </p:txBody>
      </p:sp>
      <p:sp>
        <p:nvSpPr>
          <p:cNvPr id="10" name="Text Box 27"/>
          <p:cNvSpPr txBox="1">
            <a:spLocks noChangeArrowheads="1"/>
          </p:cNvSpPr>
          <p:nvPr/>
        </p:nvSpPr>
        <p:spPr bwMode="auto">
          <a:xfrm>
            <a:off x="1791492" y="1705655"/>
            <a:ext cx="7212807" cy="1015663"/>
          </a:xfrm>
          <a:prstGeom prst="rect">
            <a:avLst/>
          </a:prstGeom>
          <a:noFill/>
          <a:ln w="9525">
            <a:noFill/>
            <a:miter lim="800000"/>
            <a:headEnd/>
            <a:tailEnd/>
          </a:ln>
        </p:spPr>
        <p:txBody>
          <a:bodyPr wrap="square">
            <a:spAutoFit/>
          </a:bodyPr>
          <a:lstStyle/>
          <a:p>
            <a:r>
              <a:rPr lang="fr-FR" sz="2000" dirty="0" smtClean="0">
                <a:latin typeface="+mn-lt"/>
              </a:rPr>
              <a:t>1 - Les deux projets ont permis de faire un saut considérable dans la compréhension de la variabilité des volumes, de la biomasse et de la concentration en éléments minéraux dans les arbres </a:t>
            </a:r>
            <a:endParaRPr lang="fr-FR" sz="2000" dirty="0">
              <a:latin typeface="+mn-lt"/>
            </a:endParaRPr>
          </a:p>
        </p:txBody>
      </p:sp>
      <p:sp>
        <p:nvSpPr>
          <p:cNvPr id="11" name="Text Box 27"/>
          <p:cNvSpPr txBox="1">
            <a:spLocks noChangeArrowheads="1"/>
          </p:cNvSpPr>
          <p:nvPr/>
        </p:nvSpPr>
        <p:spPr bwMode="auto">
          <a:xfrm>
            <a:off x="1804192" y="3187696"/>
            <a:ext cx="7212807" cy="1015663"/>
          </a:xfrm>
          <a:prstGeom prst="rect">
            <a:avLst/>
          </a:prstGeom>
          <a:noFill/>
          <a:ln w="9525">
            <a:noFill/>
            <a:miter lim="800000"/>
            <a:headEnd/>
            <a:tailEnd/>
          </a:ln>
        </p:spPr>
        <p:txBody>
          <a:bodyPr wrap="square">
            <a:spAutoFit/>
          </a:bodyPr>
          <a:lstStyle/>
          <a:p>
            <a:r>
              <a:rPr lang="fr-FR" sz="2000" dirty="0" smtClean="0">
                <a:latin typeface="+mn-lt"/>
              </a:rPr>
              <a:t>2 - Les bases de données constituées sont attractives à l’</a:t>
            </a:r>
            <a:r>
              <a:rPr lang="fr-FR" sz="2000" dirty="0">
                <a:latin typeface="+mn-lt"/>
              </a:rPr>
              <a:t>é</a:t>
            </a:r>
            <a:r>
              <a:rPr lang="fr-FR" sz="2000" dirty="0" smtClean="0">
                <a:latin typeface="+mn-lt"/>
              </a:rPr>
              <a:t>chelle européenne et sources de collaborations très actives (UCL Belgique, TUM Allemagne, FAO Rome,….)</a:t>
            </a:r>
            <a:endParaRPr lang="fr-FR" sz="2000" dirty="0">
              <a:latin typeface="+mn-lt"/>
            </a:endParaRPr>
          </a:p>
        </p:txBody>
      </p:sp>
      <p:sp>
        <p:nvSpPr>
          <p:cNvPr id="12" name="Text Box 27"/>
          <p:cNvSpPr txBox="1">
            <a:spLocks noChangeArrowheads="1"/>
          </p:cNvSpPr>
          <p:nvPr/>
        </p:nvSpPr>
        <p:spPr bwMode="auto">
          <a:xfrm>
            <a:off x="1854992" y="4597396"/>
            <a:ext cx="7212807" cy="1015663"/>
          </a:xfrm>
          <a:prstGeom prst="rect">
            <a:avLst/>
          </a:prstGeom>
          <a:noFill/>
          <a:ln w="9525">
            <a:noFill/>
            <a:miter lim="800000"/>
            <a:headEnd/>
            <a:tailEnd/>
          </a:ln>
        </p:spPr>
        <p:txBody>
          <a:bodyPr wrap="square">
            <a:spAutoFit/>
          </a:bodyPr>
          <a:lstStyle/>
          <a:p>
            <a:r>
              <a:rPr lang="fr-FR" sz="2000" dirty="0" smtClean="0">
                <a:latin typeface="+mn-lt"/>
              </a:rPr>
              <a:t>3 - la communauté de modélisateurs, créée et soudée (données récoltées très riches, le travail se poursuivra au-delà de la fin des deux projets)</a:t>
            </a:r>
            <a:endParaRPr lang="fr-FR" sz="2000" dirty="0">
              <a:latin typeface="+mn-lt"/>
            </a:endParaRPr>
          </a:p>
        </p:txBody>
      </p:sp>
      <p:sp>
        <p:nvSpPr>
          <p:cNvPr id="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Tree>
    <p:extLst>
      <p:ext uri="{BB962C8B-B14F-4D97-AF65-F5344CB8AC3E}">
        <p14:creationId xmlns:p14="http://schemas.microsoft.com/office/powerpoint/2010/main" val="3984889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249238"/>
            <a:ext cx="7586662" cy="614362"/>
          </a:xfrm>
        </p:spPr>
        <p:txBody>
          <a:bodyPr/>
          <a:lstStyle/>
          <a:p>
            <a:pPr eaLnBrk="1" hangingPunct="1"/>
            <a:r>
              <a:rPr lang="fr-FR" sz="3200" dirty="0" smtClean="0"/>
              <a:t>Mesures de biomasse-</a:t>
            </a:r>
            <a:r>
              <a:rPr lang="fr-FR" sz="3200" dirty="0" err="1" smtClean="0"/>
              <a:t>minéralomasses</a:t>
            </a:r>
            <a:r>
              <a:rPr lang="fr-FR" sz="3200" dirty="0" smtClean="0"/>
              <a:t> centralisées, données partagées</a:t>
            </a:r>
          </a:p>
        </p:txBody>
      </p:sp>
      <p:sp>
        <p:nvSpPr>
          <p:cNvPr id="6" name="ZoneTexte 5"/>
          <p:cNvSpPr txBox="1"/>
          <p:nvPr/>
        </p:nvSpPr>
        <p:spPr>
          <a:xfrm>
            <a:off x="762000" y="2371977"/>
            <a:ext cx="1718065" cy="707886"/>
          </a:xfrm>
          <a:prstGeom prst="rect">
            <a:avLst/>
          </a:prstGeom>
          <a:noFill/>
        </p:spPr>
        <p:txBody>
          <a:bodyPr wrap="square" rtlCol="0">
            <a:spAutoFit/>
          </a:bodyPr>
          <a:lstStyle/>
          <a:p>
            <a:r>
              <a:rPr lang="fr-FR" sz="2000" b="1" dirty="0" smtClean="0">
                <a:latin typeface="+mn-lt"/>
              </a:rPr>
              <a:t>Point en  janvier 2013 </a:t>
            </a:r>
            <a:endParaRPr lang="fr-FR" sz="2000" b="1" dirty="0">
              <a:latin typeface="+mn-lt"/>
            </a:endParaRPr>
          </a:p>
        </p:txBody>
      </p:sp>
      <p:sp>
        <p:nvSpPr>
          <p:cNvPr id="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425" y="1086561"/>
            <a:ext cx="6302375" cy="470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2858626" y="2979837"/>
            <a:ext cx="5353972" cy="1121957"/>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mn-lt"/>
              </a:rPr>
              <a:t>Emerge + </a:t>
            </a:r>
            <a:r>
              <a:rPr kumimoji="0" lang="fr-FR" sz="2400" b="0" i="0" u="none" strike="noStrike" cap="none" normalizeH="0" baseline="0" dirty="0" err="1" smtClean="0">
                <a:ln>
                  <a:noFill/>
                </a:ln>
                <a:solidFill>
                  <a:schemeClr val="tx1"/>
                </a:solidFill>
                <a:effectLst/>
                <a:latin typeface="+mn-lt"/>
              </a:rPr>
              <a:t>SylvaBiom</a:t>
            </a:r>
            <a:r>
              <a:rPr kumimoji="0" lang="fr-FR" sz="2400" b="0" i="0" u="none" strike="noStrike" cap="none" normalizeH="0" dirty="0" smtClean="0">
                <a:ln>
                  <a:noFill/>
                </a:ln>
                <a:solidFill>
                  <a:schemeClr val="tx1"/>
                </a:solidFill>
                <a:effectLst/>
                <a:latin typeface="+mn-lt"/>
              </a:rPr>
              <a:t> = 472 arbres 4 ans </a:t>
            </a:r>
          </a:p>
          <a:p>
            <a:pPr marL="0" marR="0" indent="0" algn="l" defTabSz="914400" rtl="0" eaLnBrk="0" fontAlgn="base" latinLnBrk="0" hangingPunct="0">
              <a:lnSpc>
                <a:spcPct val="100000"/>
              </a:lnSpc>
              <a:spcBef>
                <a:spcPct val="0"/>
              </a:spcBef>
              <a:spcAft>
                <a:spcPct val="0"/>
              </a:spcAft>
              <a:buClrTx/>
              <a:buSzTx/>
              <a:buFontTx/>
              <a:buNone/>
              <a:tabLst/>
            </a:pPr>
            <a:r>
              <a:rPr lang="fr-FR" baseline="0" dirty="0" smtClean="0">
                <a:latin typeface="+mn-lt"/>
              </a:rPr>
              <a:t>Ensemble</a:t>
            </a:r>
            <a:r>
              <a:rPr lang="fr-FR" dirty="0" smtClean="0">
                <a:latin typeface="+mn-lt"/>
              </a:rPr>
              <a:t> des campagnes BEF = 1367 arbres en 30 ans</a:t>
            </a:r>
          </a:p>
          <a:p>
            <a:pPr marL="0" marR="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mn-lt"/>
              </a:rPr>
              <a:t>Apport financier EMERGE, ANDRA, ONF, et </a:t>
            </a:r>
            <a:r>
              <a:rPr kumimoji="0" lang="fr-FR" sz="1800" b="0" i="0" u="none" strike="noStrike" cap="none" normalizeH="0" baseline="0" dirty="0" err="1" smtClean="0">
                <a:ln>
                  <a:noFill/>
                </a:ln>
                <a:solidFill>
                  <a:schemeClr val="tx1"/>
                </a:solidFill>
                <a:effectLst/>
                <a:latin typeface="+mn-lt"/>
              </a:rPr>
              <a:t>Sylvabiom</a:t>
            </a:r>
            <a:endParaRPr kumimoji="0" lang="fr-FR" sz="1800" b="0" i="0" u="none" strike="noStrike" cap="none" normalizeH="0" baseline="0" dirty="0" smtClean="0">
              <a:ln>
                <a:noFill/>
              </a:ln>
              <a:solidFill>
                <a:schemeClr val="tx1"/>
              </a:solidFill>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249238"/>
            <a:ext cx="7586662" cy="614362"/>
          </a:xfrm>
        </p:spPr>
        <p:txBody>
          <a:bodyPr/>
          <a:lstStyle/>
          <a:p>
            <a:pPr eaLnBrk="1" hangingPunct="1"/>
            <a:r>
              <a:rPr lang="fr-FR" sz="3200" dirty="0" smtClean="0"/>
              <a:t>Biomasse / </a:t>
            </a:r>
            <a:r>
              <a:rPr lang="fr-FR" sz="3200" dirty="0" err="1" smtClean="0"/>
              <a:t>Minéralomasse</a:t>
            </a:r>
            <a:r>
              <a:rPr lang="fr-FR" sz="3200" dirty="0" smtClean="0"/>
              <a:t> - Protocoles formalisés et partagés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138" y="1140319"/>
            <a:ext cx="2471391" cy="366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096" y="800525"/>
            <a:ext cx="2896004" cy="4058217"/>
          </a:xfrm>
          <a:prstGeom prst="rect">
            <a:avLst/>
          </a:prstGeom>
        </p:spPr>
      </p:pic>
      <p:sp>
        <p:nvSpPr>
          <p:cNvPr id="3" name="ZoneTexte 2"/>
          <p:cNvSpPr txBox="1"/>
          <p:nvPr/>
        </p:nvSpPr>
        <p:spPr>
          <a:xfrm>
            <a:off x="1003300" y="5015804"/>
            <a:ext cx="3987800" cy="1015663"/>
          </a:xfrm>
          <a:prstGeom prst="rect">
            <a:avLst/>
          </a:prstGeom>
          <a:noFill/>
        </p:spPr>
        <p:txBody>
          <a:bodyPr wrap="square" rtlCol="0">
            <a:spAutoFit/>
          </a:bodyPr>
          <a:lstStyle/>
          <a:p>
            <a:r>
              <a:rPr lang="fr-FR" sz="2000" b="1" dirty="0" smtClean="0">
                <a:latin typeface="+mn-lt"/>
              </a:rPr>
              <a:t>Protocoles testés puis améliorés lors des campagnes Emerge; adaptation pour </a:t>
            </a:r>
            <a:r>
              <a:rPr lang="fr-FR" sz="2000" b="1" dirty="0" err="1" smtClean="0">
                <a:latin typeface="+mn-lt"/>
              </a:rPr>
              <a:t>Sylvabiom</a:t>
            </a:r>
            <a:endParaRPr lang="fr-FR" sz="2000" b="1" dirty="0">
              <a:latin typeface="+mn-lt"/>
            </a:endParaRPr>
          </a:p>
        </p:txBody>
      </p:sp>
      <p:sp>
        <p:nvSpPr>
          <p:cNvPr id="11" name="ZoneTexte 10"/>
          <p:cNvSpPr txBox="1"/>
          <p:nvPr/>
        </p:nvSpPr>
        <p:spPr>
          <a:xfrm>
            <a:off x="4686300" y="5023842"/>
            <a:ext cx="4706938" cy="1015663"/>
          </a:xfrm>
          <a:prstGeom prst="rect">
            <a:avLst/>
          </a:prstGeom>
          <a:noFill/>
        </p:spPr>
        <p:txBody>
          <a:bodyPr wrap="square" rtlCol="0">
            <a:spAutoFit/>
          </a:bodyPr>
          <a:lstStyle/>
          <a:p>
            <a:r>
              <a:rPr lang="fr-FR" sz="2000" b="1" dirty="0" smtClean="0">
                <a:latin typeface="+mn-lt"/>
              </a:rPr>
              <a:t>Publication de référence (Editeur FAO et </a:t>
            </a:r>
            <a:r>
              <a:rPr lang="fr-FR" sz="2000" b="1" dirty="0" err="1" smtClean="0">
                <a:latin typeface="+mn-lt"/>
              </a:rPr>
              <a:t>Cirad</a:t>
            </a:r>
            <a:r>
              <a:rPr lang="fr-FR" sz="2000" b="1" dirty="0" smtClean="0">
                <a:latin typeface="+mn-lt"/>
              </a:rPr>
              <a:t>) sur la construction de modèles </a:t>
            </a:r>
            <a:r>
              <a:rPr lang="fr-FR" sz="2000" b="1" dirty="0" err="1" smtClean="0">
                <a:latin typeface="+mn-lt"/>
              </a:rPr>
              <a:t>allométriques</a:t>
            </a:r>
            <a:endParaRPr lang="fr-FR" sz="2000" b="1" dirty="0">
              <a:latin typeface="+mn-lt"/>
            </a:endParaRPr>
          </a:p>
        </p:txBody>
      </p:sp>
      <p:sp>
        <p:nvSpPr>
          <p:cNvPr id="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Tree>
    <p:extLst>
      <p:ext uri="{BB962C8B-B14F-4D97-AF65-F5344CB8AC3E}">
        <p14:creationId xmlns:p14="http://schemas.microsoft.com/office/powerpoint/2010/main" val="3550319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56357"/>
            <a:ext cx="7586662" cy="614362"/>
          </a:xfrm>
        </p:spPr>
        <p:txBody>
          <a:bodyPr/>
          <a:lstStyle/>
          <a:p>
            <a:pPr eaLnBrk="1" hangingPunct="1"/>
            <a:r>
              <a:rPr lang="fr-FR" sz="2400" dirty="0" smtClean="0"/>
              <a:t>Biomasse / Minéralomasse – Création d’une base de donnée internationale sur les équations allométriques</a:t>
            </a:r>
          </a:p>
        </p:txBody>
      </p:sp>
      <p:sp>
        <p:nvSpPr>
          <p:cNvPr id="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918" b="7918"/>
          <a:stretch/>
        </p:blipFill>
        <p:spPr bwMode="auto">
          <a:xfrm>
            <a:off x="1206500" y="546100"/>
            <a:ext cx="7577667" cy="454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879600" y="5181600"/>
            <a:ext cx="6807200" cy="646331"/>
          </a:xfrm>
          <a:prstGeom prst="rect">
            <a:avLst/>
          </a:prstGeom>
          <a:noFill/>
        </p:spPr>
        <p:txBody>
          <a:bodyPr wrap="square" rtlCol="0">
            <a:spAutoFit/>
          </a:bodyPr>
          <a:lstStyle/>
          <a:p>
            <a:r>
              <a:rPr lang="fr-FR" dirty="0" smtClean="0"/>
              <a:t>Apport des équations « France » recensées par EMERGE dans la littérature (notamment grise)</a:t>
            </a:r>
            <a:endParaRPr lang="fr-FR" dirty="0"/>
          </a:p>
        </p:txBody>
      </p:sp>
    </p:spTree>
    <p:extLst>
      <p:ext uri="{BB962C8B-B14F-4D97-AF65-F5344CB8AC3E}">
        <p14:creationId xmlns:p14="http://schemas.microsoft.com/office/powerpoint/2010/main" val="2325983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56357"/>
            <a:ext cx="7586662" cy="614362"/>
          </a:xfrm>
        </p:spPr>
        <p:txBody>
          <a:bodyPr/>
          <a:lstStyle/>
          <a:p>
            <a:pPr eaLnBrk="1" hangingPunct="1"/>
            <a:r>
              <a:rPr lang="fr-FR" sz="2400" dirty="0" smtClean="0"/>
              <a:t>Biomasse / Minéralomasse – Création d’une base de donnée internationale sur les équations allométriques</a:t>
            </a:r>
          </a:p>
        </p:txBody>
      </p:sp>
      <p:sp>
        <p:nvSpPr>
          <p:cNvPr id="8"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
        <p:nvSpPr>
          <p:cNvPr id="7" name="Rounded Rectangle 10"/>
          <p:cNvSpPr/>
          <p:nvPr/>
        </p:nvSpPr>
        <p:spPr>
          <a:xfrm>
            <a:off x="4470841" y="2558715"/>
            <a:ext cx="4215959" cy="126732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7993" tIns="63997" rIns="127993" bIns="63997" anchor="ctr"/>
          <a:lstStyle/>
          <a:p>
            <a:pPr algn="ctr" fontAlgn="auto">
              <a:spcBef>
                <a:spcPts val="0"/>
              </a:spcBef>
              <a:spcAft>
                <a:spcPts val="0"/>
              </a:spcAft>
              <a:defRPr/>
            </a:pPr>
            <a:r>
              <a:rPr lang="fr-FR" sz="2400" dirty="0" smtClean="0"/>
              <a:t>&gt; 800 Utilisateurs dans &gt; 95 Pays and &gt; 440 instituts</a:t>
            </a:r>
            <a:endParaRPr lang="fr-FR" sz="2400" dirty="0"/>
          </a:p>
        </p:txBody>
      </p:sp>
      <p:pic>
        <p:nvPicPr>
          <p:cNvPr id="9" name="Picture 241"/>
          <p:cNvPicPr>
            <a:picLocks noChangeAspect="1" noChangeArrowheads="1"/>
          </p:cNvPicPr>
          <p:nvPr/>
        </p:nvPicPr>
        <p:blipFill>
          <a:blip r:embed="rId2">
            <a:extLst>
              <a:ext uri="{28A0092B-C50C-407E-A947-70E740481C1C}">
                <a14:useLocalDpi xmlns:a14="http://schemas.microsoft.com/office/drawing/2010/main" val="0"/>
              </a:ext>
            </a:extLst>
          </a:blip>
          <a:srcRect l="1591" t="1102" r="18758" b="502"/>
          <a:stretch>
            <a:fillRect/>
          </a:stretch>
        </p:blipFill>
        <p:spPr bwMode="auto">
          <a:xfrm>
            <a:off x="1100138" y="881417"/>
            <a:ext cx="3178198" cy="499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5042263" y="1410789"/>
            <a:ext cx="3043646" cy="646331"/>
          </a:xfrm>
          <a:prstGeom prst="rect">
            <a:avLst/>
          </a:prstGeom>
          <a:noFill/>
        </p:spPr>
        <p:txBody>
          <a:bodyPr wrap="square" rtlCol="0">
            <a:spAutoFit/>
          </a:bodyPr>
          <a:lstStyle/>
          <a:p>
            <a:r>
              <a:rPr lang="fr-FR" dirty="0" err="1" smtClean="0"/>
              <a:t>Globallometree</a:t>
            </a:r>
            <a:r>
              <a:rPr lang="fr-FR" dirty="0" smtClean="0"/>
              <a:t>, 4mois après le lancement</a:t>
            </a:r>
            <a:endParaRPr lang="fr-FR" dirty="0"/>
          </a:p>
        </p:txBody>
      </p:sp>
    </p:spTree>
    <p:extLst>
      <p:ext uri="{BB962C8B-B14F-4D97-AF65-F5344CB8AC3E}">
        <p14:creationId xmlns:p14="http://schemas.microsoft.com/office/powerpoint/2010/main" val="18772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100138" y="249238"/>
            <a:ext cx="7586662" cy="614362"/>
          </a:xfrm>
        </p:spPr>
        <p:txBody>
          <a:bodyPr/>
          <a:lstStyle/>
          <a:p>
            <a:pPr eaLnBrk="1" hangingPunct="1"/>
            <a:r>
              <a:rPr lang="fr-FR" sz="3200" dirty="0" smtClean="0"/>
              <a:t>Effet levier fort des projets ANR </a:t>
            </a:r>
            <a:br>
              <a:rPr lang="fr-FR" sz="3200" dirty="0" smtClean="0"/>
            </a:br>
            <a:r>
              <a:rPr lang="fr-FR" sz="3200" dirty="0" smtClean="0"/>
              <a:t>(ex Equipement)</a:t>
            </a:r>
          </a:p>
        </p:txBody>
      </p:sp>
      <p:sp>
        <p:nvSpPr>
          <p:cNvPr id="8" name="Rectangle 6"/>
          <p:cNvSpPr>
            <a:spLocks noChangeArrowheads="1"/>
          </p:cNvSpPr>
          <p:nvPr/>
        </p:nvSpPr>
        <p:spPr bwMode="auto">
          <a:xfrm>
            <a:off x="1241630" y="1107728"/>
            <a:ext cx="4397170" cy="646331"/>
          </a:xfrm>
          <a:prstGeom prst="rect">
            <a:avLst/>
          </a:prstGeom>
          <a:noFill/>
          <a:ln w="9525">
            <a:noFill/>
            <a:miter lim="800000"/>
            <a:headEnd/>
            <a:tailEnd/>
          </a:ln>
        </p:spPr>
        <p:txBody>
          <a:bodyPr wrap="square">
            <a:spAutoFit/>
          </a:bodyPr>
          <a:lstStyle/>
          <a:p>
            <a:r>
              <a:rPr lang="fr-FR" b="1" dirty="0" smtClean="0"/>
              <a:t>Acquisition NIRS-MIRS par BEF pour démultiplier les mesures minérales</a:t>
            </a:r>
            <a:endParaRPr lang="fr-FR" b="1" dirty="0"/>
          </a:p>
        </p:txBody>
      </p:sp>
      <p:pic>
        <p:nvPicPr>
          <p:cNvPr id="9" name="Image 8"/>
          <p:cNvPicPr/>
          <p:nvPr/>
        </p:nvPicPr>
        <p:blipFill>
          <a:blip r:embed="rId2" cstate="print"/>
          <a:srcRect/>
          <a:stretch>
            <a:fillRect/>
          </a:stretch>
        </p:blipFill>
        <p:spPr bwMode="auto">
          <a:xfrm>
            <a:off x="5379359" y="743888"/>
            <a:ext cx="3466728" cy="1990040"/>
          </a:xfrm>
          <a:prstGeom prst="rect">
            <a:avLst/>
          </a:prstGeom>
          <a:noFill/>
          <a:ln w="9525">
            <a:noFill/>
            <a:miter lim="800000"/>
            <a:headEnd/>
            <a:tailEnd/>
          </a:ln>
        </p:spPr>
      </p:pic>
      <p:sp>
        <p:nvSpPr>
          <p:cNvPr id="10" name="Rectangle 6"/>
          <p:cNvSpPr>
            <a:spLocks noChangeArrowheads="1"/>
          </p:cNvSpPr>
          <p:nvPr/>
        </p:nvSpPr>
        <p:spPr bwMode="auto">
          <a:xfrm>
            <a:off x="1259632" y="1820198"/>
            <a:ext cx="4188668" cy="523220"/>
          </a:xfrm>
          <a:prstGeom prst="rect">
            <a:avLst/>
          </a:prstGeom>
          <a:noFill/>
          <a:ln w="9525">
            <a:noFill/>
            <a:miter lim="800000"/>
            <a:headEnd/>
            <a:tailEnd/>
          </a:ln>
        </p:spPr>
        <p:txBody>
          <a:bodyPr wrap="square">
            <a:spAutoFit/>
          </a:bodyPr>
          <a:lstStyle/>
          <a:p>
            <a:r>
              <a:rPr lang="fr-FR" sz="1400" dirty="0" smtClean="0"/>
              <a:t>- Montage projet FEDER, janvier 2011, effet levier Projets ANR (68ke pour NIRS-MIRS)</a:t>
            </a:r>
            <a:endParaRPr lang="fr-FR" sz="1400" dirty="0"/>
          </a:p>
        </p:txBody>
      </p:sp>
      <p:sp>
        <p:nvSpPr>
          <p:cNvPr id="11" name="Rectangle 6"/>
          <p:cNvSpPr>
            <a:spLocks noChangeArrowheads="1"/>
          </p:cNvSpPr>
          <p:nvPr/>
        </p:nvSpPr>
        <p:spPr bwMode="auto">
          <a:xfrm>
            <a:off x="1259632" y="2384003"/>
            <a:ext cx="2952328" cy="307777"/>
          </a:xfrm>
          <a:prstGeom prst="rect">
            <a:avLst/>
          </a:prstGeom>
          <a:noFill/>
          <a:ln w="9525">
            <a:noFill/>
            <a:miter lim="800000"/>
            <a:headEnd/>
            <a:tailEnd/>
          </a:ln>
        </p:spPr>
        <p:txBody>
          <a:bodyPr wrap="square">
            <a:spAutoFit/>
          </a:bodyPr>
          <a:lstStyle/>
          <a:p>
            <a:r>
              <a:rPr lang="fr-FR" sz="1400" dirty="0" smtClean="0"/>
              <a:t>- Acceptation Février 2011</a:t>
            </a:r>
            <a:endParaRPr lang="fr-FR" sz="1400" dirty="0"/>
          </a:p>
        </p:txBody>
      </p:sp>
      <p:sp>
        <p:nvSpPr>
          <p:cNvPr id="12" name="Rectangle 6"/>
          <p:cNvSpPr>
            <a:spLocks noChangeArrowheads="1"/>
          </p:cNvSpPr>
          <p:nvPr/>
        </p:nvSpPr>
        <p:spPr bwMode="auto">
          <a:xfrm>
            <a:off x="1259632" y="2744043"/>
            <a:ext cx="4608512" cy="307777"/>
          </a:xfrm>
          <a:prstGeom prst="rect">
            <a:avLst/>
          </a:prstGeom>
          <a:noFill/>
          <a:ln w="9525">
            <a:noFill/>
            <a:miter lim="800000"/>
            <a:headEnd/>
            <a:tailEnd/>
          </a:ln>
        </p:spPr>
        <p:txBody>
          <a:bodyPr wrap="square">
            <a:spAutoFit/>
          </a:bodyPr>
          <a:lstStyle/>
          <a:p>
            <a:r>
              <a:rPr lang="fr-FR" sz="1400" dirty="0" smtClean="0"/>
              <a:t>- Lancement du marché Juin 2011 (3 concurrents)</a:t>
            </a:r>
            <a:endParaRPr lang="fr-FR" sz="1400" dirty="0"/>
          </a:p>
        </p:txBody>
      </p:sp>
      <p:sp>
        <p:nvSpPr>
          <p:cNvPr id="13" name="Rectangle 6"/>
          <p:cNvSpPr>
            <a:spLocks noChangeArrowheads="1"/>
          </p:cNvSpPr>
          <p:nvPr/>
        </p:nvSpPr>
        <p:spPr bwMode="auto">
          <a:xfrm>
            <a:off x="1259632" y="3104083"/>
            <a:ext cx="7427168" cy="307777"/>
          </a:xfrm>
          <a:prstGeom prst="rect">
            <a:avLst/>
          </a:prstGeom>
          <a:noFill/>
          <a:ln w="9525">
            <a:noFill/>
            <a:miter lim="800000"/>
            <a:headEnd/>
            <a:tailEnd/>
          </a:ln>
        </p:spPr>
        <p:txBody>
          <a:bodyPr wrap="square">
            <a:spAutoFit/>
          </a:bodyPr>
          <a:lstStyle/>
          <a:p>
            <a:r>
              <a:rPr lang="fr-FR" sz="1400" dirty="0" smtClean="0"/>
              <a:t>- Essais machines Septembre 2011 sur échantillons EMERGE (2 concurrents)</a:t>
            </a:r>
            <a:endParaRPr lang="fr-FR" sz="1400" dirty="0"/>
          </a:p>
        </p:txBody>
      </p:sp>
      <p:sp>
        <p:nvSpPr>
          <p:cNvPr id="14" name="Rectangle 6"/>
          <p:cNvSpPr>
            <a:spLocks noChangeArrowheads="1"/>
          </p:cNvSpPr>
          <p:nvPr/>
        </p:nvSpPr>
        <p:spPr bwMode="auto">
          <a:xfrm>
            <a:off x="1259632" y="3464123"/>
            <a:ext cx="3960440" cy="307777"/>
          </a:xfrm>
          <a:prstGeom prst="rect">
            <a:avLst/>
          </a:prstGeom>
          <a:noFill/>
          <a:ln w="9525">
            <a:noFill/>
            <a:miter lim="800000"/>
            <a:headEnd/>
            <a:tailEnd/>
          </a:ln>
        </p:spPr>
        <p:txBody>
          <a:bodyPr wrap="square">
            <a:spAutoFit/>
          </a:bodyPr>
          <a:lstStyle/>
          <a:p>
            <a:r>
              <a:rPr lang="fr-FR" sz="1400" dirty="0" smtClean="0"/>
              <a:t>- Sélection et achat Septembre 2011</a:t>
            </a:r>
            <a:endParaRPr lang="fr-FR" sz="1400" dirty="0"/>
          </a:p>
        </p:txBody>
      </p:sp>
      <p:sp>
        <p:nvSpPr>
          <p:cNvPr id="15" name="Rectangle 6"/>
          <p:cNvSpPr>
            <a:spLocks noChangeArrowheads="1"/>
          </p:cNvSpPr>
          <p:nvPr/>
        </p:nvSpPr>
        <p:spPr bwMode="auto">
          <a:xfrm>
            <a:off x="1259632" y="3824163"/>
            <a:ext cx="2952328" cy="307777"/>
          </a:xfrm>
          <a:prstGeom prst="rect">
            <a:avLst/>
          </a:prstGeom>
          <a:noFill/>
          <a:ln w="9525">
            <a:noFill/>
            <a:miter lim="800000"/>
            <a:headEnd/>
            <a:tailEnd/>
          </a:ln>
        </p:spPr>
        <p:txBody>
          <a:bodyPr wrap="square">
            <a:spAutoFit/>
          </a:bodyPr>
          <a:lstStyle/>
          <a:p>
            <a:r>
              <a:rPr lang="fr-FR" sz="1400" dirty="0" smtClean="0"/>
              <a:t>- Livraison fin novembre 2011</a:t>
            </a:r>
            <a:endParaRPr lang="fr-FR" sz="1400" dirty="0"/>
          </a:p>
        </p:txBody>
      </p:sp>
      <p:pic>
        <p:nvPicPr>
          <p:cNvPr id="17" name="Picture 3"/>
          <p:cNvPicPr>
            <a:picLocks noChangeAspect="1" noChangeArrowheads="1"/>
          </p:cNvPicPr>
          <p:nvPr/>
        </p:nvPicPr>
        <p:blipFill>
          <a:blip r:embed="rId3" cstate="print"/>
          <a:srcRect/>
          <a:stretch>
            <a:fillRect/>
          </a:stretch>
        </p:blipFill>
        <p:spPr bwMode="auto">
          <a:xfrm>
            <a:off x="1331070" y="4424288"/>
            <a:ext cx="3312368" cy="949870"/>
          </a:xfrm>
          <a:prstGeom prst="rect">
            <a:avLst/>
          </a:prstGeom>
          <a:noFill/>
          <a:ln w="9525">
            <a:noFill/>
            <a:miter lim="800000"/>
            <a:headEnd/>
            <a:tailEnd/>
          </a:ln>
        </p:spPr>
      </p:pic>
      <p:grpSp>
        <p:nvGrpSpPr>
          <p:cNvPr id="2" name="Groupe 1"/>
          <p:cNvGrpSpPr/>
          <p:nvPr/>
        </p:nvGrpSpPr>
        <p:grpSpPr>
          <a:xfrm>
            <a:off x="5033607" y="3479154"/>
            <a:ext cx="3812480" cy="2173064"/>
            <a:chOff x="251520" y="1772816"/>
            <a:chExt cx="4751855" cy="2952328"/>
          </a:xfrm>
        </p:grpSpPr>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772816"/>
              <a:ext cx="475185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bwMode="auto">
            <a:xfrm>
              <a:off x="1403648" y="2305562"/>
              <a:ext cx="936104" cy="699774"/>
            </a:xfrm>
            <a:prstGeom prst="rect">
              <a:avLst/>
            </a:prstGeom>
            <a:solidFill>
              <a:schemeClr val="accent1">
                <a:alpha val="2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grpSp>
      <p:sp>
        <p:nvSpPr>
          <p:cNvPr id="16" name="Espace réservé du pied de page 1"/>
          <p:cNvSpPr>
            <a:spLocks noGrp="1"/>
          </p:cNvSpPr>
          <p:nvPr>
            <p:ph type="ftr" sz="quarter" idx="11"/>
          </p:nvPr>
        </p:nvSpPr>
        <p:spPr>
          <a:xfrm>
            <a:off x="2480065" y="6442076"/>
            <a:ext cx="6621462" cy="365125"/>
          </a:xfrm>
        </p:spPr>
        <p:txBody>
          <a:bodyPr/>
          <a:lstStyle/>
          <a:p>
            <a:pPr>
              <a:defRPr/>
            </a:pPr>
            <a:r>
              <a:rPr lang="fr-FR" dirty="0" smtClean="0"/>
              <a:t>Restitutions finales EMERGE/SYLVABIOM </a:t>
            </a:r>
            <a:r>
              <a:rPr lang="fr-FR" dirty="0"/>
              <a:t>– </a:t>
            </a:r>
            <a:r>
              <a:rPr lang="fr-FR" dirty="0" smtClean="0"/>
              <a:t>18/19 – 09 - 2013</a:t>
            </a:r>
            <a:endParaRPr lang="fr-FR" spc="0" dirty="0">
              <a:solidFill>
                <a:schemeClr val="tx1">
                  <a:tint val="75000"/>
                </a:schemeClr>
              </a:solidFill>
              <a:latin typeface="+mn-lt"/>
              <a:cs typeface="+mn-cs"/>
            </a:endParaRPr>
          </a:p>
        </p:txBody>
      </p:sp>
    </p:spTree>
    <p:extLst>
      <p:ext uri="{BB962C8B-B14F-4D97-AF65-F5344CB8AC3E}">
        <p14:creationId xmlns:p14="http://schemas.microsoft.com/office/powerpoint/2010/main" val="4226172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1578</TotalTime>
  <Words>3707</Words>
  <Application>Microsoft Office PowerPoint</Application>
  <PresentationFormat>Affichage à l'écran (4:3)</PresentationFormat>
  <Paragraphs>418</Paragraphs>
  <Slides>49</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49</vt:i4>
      </vt:variant>
    </vt:vector>
  </HeadingPairs>
  <TitlesOfParts>
    <vt:vector size="51" baseType="lpstr">
      <vt:lpstr>Thème Office</vt:lpstr>
      <vt:lpstr>Equation</vt:lpstr>
      <vt:lpstr>Modélisation de la biomasse et de la minéralomasse</vt:lpstr>
      <vt:lpstr>Contexte</vt:lpstr>
      <vt:lpstr>Contexte</vt:lpstr>
      <vt:lpstr>Contexte</vt:lpstr>
      <vt:lpstr>Mesures de biomasse-minéralomasses centralisées, données partagées</vt:lpstr>
      <vt:lpstr>Biomasse / Minéralomasse - Protocoles formalisés et partagés</vt:lpstr>
      <vt:lpstr>Biomasse / Minéralomasse – Création d’une base de donnée internationale sur les équations allométriques</vt:lpstr>
      <vt:lpstr>Biomasse / Minéralomasse – Création d’une base de donnée internationale sur les équations allométriques</vt:lpstr>
      <vt:lpstr>Effet levier fort des projets ANR  (ex Equipement)</vt:lpstr>
      <vt:lpstr>Modélisation de la biomasse et de la concentration en éléments minéraux</vt:lpstr>
      <vt:lpstr>BIOMASSE</vt:lpstr>
      <vt:lpstr>La littérature sur les équations de biomasse balance entre deux pôles opposés:….</vt:lpstr>
      <vt:lpstr>La littérature sur les équations de biomasse balance entre deux pôles opposés:….</vt:lpstr>
      <vt:lpstr>Un cadre mathématique posé :….</vt:lpstr>
      <vt:lpstr>Et pose d’un cadre conceptuel en début de projet EMERGE</vt:lpstr>
      <vt:lpstr>Test des hypothèses sur Hêtre, Chêne, Douglas, Peuplier, Eucalyptus</vt:lpstr>
      <vt:lpstr>Résultats sur le Hêtre</vt:lpstr>
      <vt:lpstr>Résultats sur le Hêtre</vt:lpstr>
      <vt:lpstr>Résultats sur le Hêtre</vt:lpstr>
      <vt:lpstr>Résultats sur le Hêtre, comparaison avec l’eucalyptus</vt:lpstr>
      <vt:lpstr>Résultats sur le Hêtre, confrontation avec la literature</vt:lpstr>
      <vt:lpstr>Evaluation sur jeux de données fertilisés et européens</vt:lpstr>
      <vt:lpstr>Evaluation sur le jeu de données Pédoséquence</vt:lpstr>
      <vt:lpstr>Similitudes – dissimilitudes avec les autres essences ?</vt:lpstr>
      <vt:lpstr>Similitudes – dissimilitudes avec les autres essences ?</vt:lpstr>
      <vt:lpstr>Cas du Chêne</vt:lpstr>
      <vt:lpstr>Cas du Chêne</vt:lpstr>
      <vt:lpstr>Cas du Chêne</vt:lpstr>
      <vt:lpstr>Cas du Chêne</vt:lpstr>
      <vt:lpstr>Au final ?</vt:lpstr>
      <vt:lpstr>Retour sur le cadre mathématique</vt:lpstr>
      <vt:lpstr>Retour sur le cadre mathématique</vt:lpstr>
      <vt:lpstr>Potentiel des informations contenues dans les catalogues d’équation</vt:lpstr>
      <vt:lpstr>Potentiel des informations contenues dans les catalogues d’équation</vt:lpstr>
      <vt:lpstr>Potentiel des informations contenues dans les catalogues d’équation</vt:lpstr>
      <vt:lpstr>Conclusion sur Biomasse</vt:lpstr>
      <vt:lpstr>Minéralomasse</vt:lpstr>
      <vt:lpstr>Modélisation de la concentration en éléments minéraux</vt:lpstr>
      <vt:lpstr>Panorama des données</vt:lpstr>
      <vt:lpstr>Résultats sur le Hêtre</vt:lpstr>
      <vt:lpstr>Résultats sur le Hêtre</vt:lpstr>
      <vt:lpstr>Résultats sur le Hêtre, pédoséquence</vt:lpstr>
      <vt:lpstr>Résultats sur le Hêtre, pédoséquence</vt:lpstr>
      <vt:lpstr>Effet site pour Ca et Mn ….</vt:lpstr>
      <vt:lpstr>Conclusion sur Minéralomasse</vt:lpstr>
      <vt:lpstr>Effet site pour Ca et Mn ….</vt:lpstr>
      <vt:lpstr>Exemples d’application</vt:lpstr>
      <vt:lpstr>Exemples d’application</vt:lpstr>
      <vt:lpstr>Modélisation de la biomasse et de la concentration en éléments minéraux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COLLOQUE</dc:title>
  <dc:creator>arnaud</dc:creator>
  <cp:lastModifiedBy>LSA</cp:lastModifiedBy>
  <cp:revision>98</cp:revision>
  <dcterms:created xsi:type="dcterms:W3CDTF">2011-04-04T13:29:36Z</dcterms:created>
  <dcterms:modified xsi:type="dcterms:W3CDTF">2013-09-24T07:30:12Z</dcterms:modified>
</cp:coreProperties>
</file>