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314" r:id="rId2"/>
    <p:sldId id="410" r:id="rId3"/>
    <p:sldId id="352" r:id="rId4"/>
    <p:sldId id="315" r:id="rId5"/>
    <p:sldId id="411" r:id="rId6"/>
    <p:sldId id="316" r:id="rId7"/>
    <p:sldId id="317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50" r:id="rId36"/>
    <p:sldId id="356" r:id="rId37"/>
    <p:sldId id="357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02" r:id="rId82"/>
    <p:sldId id="403" r:id="rId83"/>
    <p:sldId id="404" r:id="rId84"/>
    <p:sldId id="405" r:id="rId85"/>
    <p:sldId id="406" r:id="rId86"/>
    <p:sldId id="407" r:id="rId87"/>
    <p:sldId id="408" r:id="rId88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K:\Fran&#231;ois%20Calatayud\bricolage\SHDI_masked\Coefficients%20de%20vari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13699153829680241"/>
          <c:y val="2.4885468861846841E-2"/>
          <c:w val="0.78209884106042715"/>
          <c:h val="0.68869005010739914"/>
        </c:manualLayout>
      </c:layout>
      <c:scatterChart>
        <c:scatterStyle val="lineMarker"/>
        <c:ser>
          <c:idx val="0"/>
          <c:order val="0"/>
          <c:tx>
            <c:v>Taille moyenne de patch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</c:spPr>
          </c:marker>
          <c:xVal>
            <c:numRef>
              <c:f>Feuil1!$B$1:$I$1</c:f>
              <c:numCache>
                <c:formatCode>General</c:formatCode>
                <c:ptCount val="8"/>
                <c:pt idx="0">
                  <c:v>0.25</c:v>
                </c:pt>
                <c:pt idx="1">
                  <c:v>0.35000000000000031</c:v>
                </c:pt>
                <c:pt idx="2">
                  <c:v>0.5</c:v>
                </c:pt>
                <c:pt idx="3">
                  <c:v>0.75000000000001465</c:v>
                </c:pt>
                <c:pt idx="4">
                  <c:v>1</c:v>
                </c:pt>
                <c:pt idx="5">
                  <c:v>1.5</c:v>
                </c:pt>
                <c:pt idx="6">
                  <c:v>2</c:v>
                </c:pt>
                <c:pt idx="7">
                  <c:v>3</c:v>
                </c:pt>
              </c:numCache>
            </c:numRef>
          </c:xVal>
          <c:yVal>
            <c:numRef>
              <c:f>Feuil1!$B$4:$I$4</c:f>
              <c:numCache>
                <c:formatCode>General</c:formatCode>
                <c:ptCount val="8"/>
                <c:pt idx="0">
                  <c:v>0.54516335682254957</c:v>
                </c:pt>
                <c:pt idx="1">
                  <c:v>0.56962639495390588</c:v>
                </c:pt>
                <c:pt idx="2">
                  <c:v>0.55902092380576396</c:v>
                </c:pt>
                <c:pt idx="3">
                  <c:v>0.45858383433533728</c:v>
                </c:pt>
                <c:pt idx="4">
                  <c:v>0.36645396536009173</c:v>
                </c:pt>
                <c:pt idx="5">
                  <c:v>0.30723072307230731</c:v>
                </c:pt>
                <c:pt idx="6">
                  <c:v>0.25123280560602124</c:v>
                </c:pt>
                <c:pt idx="7">
                  <c:v>0.21302644466210352</c:v>
                </c:pt>
              </c:numCache>
            </c:numRef>
          </c:yVal>
        </c:ser>
        <c:ser>
          <c:idx val="1"/>
          <c:order val="1"/>
          <c:tx>
            <c:v>Indice de diversité de Shannon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2">
                  <a:lumMod val="75000"/>
                </a:schemeClr>
              </a:solidFill>
            </c:spPr>
          </c:marker>
          <c:xVal>
            <c:numRef>
              <c:f>Feuil1!$B$1:$I$1</c:f>
              <c:numCache>
                <c:formatCode>General</c:formatCode>
                <c:ptCount val="8"/>
                <c:pt idx="0">
                  <c:v>0.25</c:v>
                </c:pt>
                <c:pt idx="1">
                  <c:v>0.35000000000000031</c:v>
                </c:pt>
                <c:pt idx="2">
                  <c:v>0.5</c:v>
                </c:pt>
                <c:pt idx="3">
                  <c:v>0.75000000000001465</c:v>
                </c:pt>
                <c:pt idx="4">
                  <c:v>1</c:v>
                </c:pt>
                <c:pt idx="5">
                  <c:v>1.5</c:v>
                </c:pt>
                <c:pt idx="6">
                  <c:v>2</c:v>
                </c:pt>
                <c:pt idx="7">
                  <c:v>3</c:v>
                </c:pt>
              </c:numCache>
            </c:numRef>
          </c:xVal>
          <c:yVal>
            <c:numRef>
              <c:f>Feuil1!$B$7:$I$7</c:f>
              <c:numCache>
                <c:formatCode>General</c:formatCode>
                <c:ptCount val="8"/>
                <c:pt idx="0">
                  <c:v>0.75163398692812322</c:v>
                </c:pt>
                <c:pt idx="1">
                  <c:v>0.60666666666666669</c:v>
                </c:pt>
                <c:pt idx="2">
                  <c:v>0.48941798941800102</c:v>
                </c:pt>
                <c:pt idx="3">
                  <c:v>0.37473460721869306</c:v>
                </c:pt>
                <c:pt idx="4">
                  <c:v>0.30965909090909088</c:v>
                </c:pt>
                <c:pt idx="5">
                  <c:v>0.2259414225941489</c:v>
                </c:pt>
                <c:pt idx="6">
                  <c:v>0.18037974683544344</c:v>
                </c:pt>
                <c:pt idx="7">
                  <c:v>0.1301421091997009</c:v>
                </c:pt>
              </c:numCache>
            </c:numRef>
          </c:yVal>
        </c:ser>
        <c:axId val="42807680"/>
        <c:axId val="42809984"/>
      </c:scatterChart>
      <c:valAx>
        <c:axId val="428076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FR" sz="1800" dirty="0" smtClean="0"/>
                  <a:t>Taille de </a:t>
                </a:r>
                <a:r>
                  <a:rPr lang="fr-FR" sz="1800" dirty="0"/>
                  <a:t>la fenêtre Fragstats (</a:t>
                </a:r>
                <a:r>
                  <a:rPr lang="fr-FR" sz="1800" dirty="0" smtClean="0"/>
                  <a:t>km)</a:t>
                </a:r>
                <a:endParaRPr lang="fr-FR" sz="1800" dirty="0"/>
              </a:p>
            </c:rich>
          </c:tx>
          <c:layout>
            <c:manualLayout>
              <c:xMode val="edge"/>
              <c:yMode val="edge"/>
              <c:x val="0.20656328401321924"/>
              <c:y val="0.82361057687217964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42809984"/>
        <c:crosses val="autoZero"/>
        <c:crossBetween val="midCat"/>
      </c:valAx>
      <c:valAx>
        <c:axId val="4280998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/>
                  <a:t>Coefficient de variation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42807680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6.7597268552017711E-2"/>
          <c:y val="0.90928976771137049"/>
          <c:w val="0.89999997228759765"/>
          <c:h val="9.0710232288629247E-2"/>
        </c:manualLayout>
      </c:layout>
      <c:txPr>
        <a:bodyPr/>
        <a:lstStyle/>
        <a:p>
          <a:pPr>
            <a:defRPr sz="1200"/>
          </a:pPr>
          <a:endParaRPr lang="fr-FR"/>
        </a:p>
      </c:txPr>
    </c:legend>
    <c:plotVisOnly val="1"/>
  </c:chart>
  <c:spPr>
    <a:solidFill>
      <a:schemeClr val="bg1"/>
    </a:solidFill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580" cy="49278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5678" y="0"/>
            <a:ext cx="2918579" cy="49278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r">
              <a:defRPr sz="1100"/>
            </a:lvl1pPr>
          </a:lstStyle>
          <a:p>
            <a:fld id="{C422300D-E866-42E1-BFC8-C28B2966CCD3}" type="datetimeFigureOut">
              <a:rPr lang="fr-FR" smtClean="0"/>
              <a:t>13/03/2012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2003"/>
            <a:ext cx="2918580" cy="49278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5678" y="9372003"/>
            <a:ext cx="2918579" cy="49278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r">
              <a:defRPr sz="1100"/>
            </a:lvl1pPr>
          </a:lstStyle>
          <a:p>
            <a:fld id="{214A8B5A-25BC-4C52-B56A-3A90C1FE079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269111A5-E321-48B9-BB35-265DF0FCF9B7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4" tIns="47433" rIns="94864" bIns="4743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64" tIns="47433" rIns="94864" bIns="4743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4B55DF0B-EF27-4AB1-9939-E3275D065C7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F880-70C9-4C70-99E9-004335DC5287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85</a:t>
            </a:fld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F0B-EF27-4AB1-9939-E3275D065C7E}" type="slidenum">
              <a:rPr lang="fr-FR" smtClean="0"/>
              <a:pPr/>
              <a:t>87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CC7D0-B4E5-4449-B8F0-D48A9548ACA1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E93F2-11C7-4BCC-AD5B-6F8F4BABEDB1}" type="datetimeFigureOut">
              <a:rPr lang="fr-FR" smtClean="0"/>
              <a:pPr/>
              <a:t>13/03/2012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3BDF-D486-46F8-9396-2D97151805A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rass.fbk.eu/gdp/landscape/r_le_manual5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lash.lakeheadu.ca/~rrempel/patch" TargetMode="External"/><Relationship Id="rId4" Type="http://schemas.openxmlformats.org/officeDocument/2006/relationships/hyperlink" Target="http://www.umass.edu/landeco/research/fragstats/fragstats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CATIS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0"/>
            <a:ext cx="2987824" cy="865521"/>
          </a:xfrm>
          <a:prstGeom prst="rect">
            <a:avLst/>
          </a:prstGeom>
        </p:spPr>
      </p:pic>
      <p:pic>
        <p:nvPicPr>
          <p:cNvPr id="5" name="Image 4" descr="logo-dynafo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7476" y="6109474"/>
            <a:ext cx="1896524" cy="7485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1700808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0070C0"/>
                </a:solidFill>
              </a:rPr>
              <a:t>Cours et TD de </a:t>
            </a:r>
            <a:r>
              <a:rPr lang="fr-FR" sz="4400" dirty="0" err="1" smtClean="0">
                <a:solidFill>
                  <a:srgbClr val="0070C0"/>
                </a:solidFill>
              </a:rPr>
              <a:t>Fragstats</a:t>
            </a:r>
            <a:endParaRPr lang="fr-FR" sz="4400" dirty="0" smtClean="0">
              <a:solidFill>
                <a:srgbClr val="0070C0"/>
              </a:solidFill>
            </a:endParaRPr>
          </a:p>
          <a:p>
            <a:pPr algn="ctr"/>
            <a:endParaRPr lang="fr-FR" sz="4400" dirty="0"/>
          </a:p>
          <a:p>
            <a:pPr algn="ctr"/>
            <a:endParaRPr lang="fr-FR" sz="4400" dirty="0" smtClean="0"/>
          </a:p>
          <a:p>
            <a:pPr algn="ctr"/>
            <a:r>
              <a:rPr lang="fr-FR" sz="4400" u="sng" dirty="0" smtClean="0"/>
              <a:t>Sylvie Ladet &amp; François Calatayud</a:t>
            </a:r>
          </a:p>
          <a:p>
            <a:pPr algn="ctr"/>
            <a:endParaRPr lang="fr-FR" sz="4400" dirty="0" smtClean="0"/>
          </a:p>
          <a:p>
            <a:pPr algn="ctr"/>
            <a:endParaRPr lang="fr-FR" sz="4400" dirty="0"/>
          </a:p>
        </p:txBody>
      </p:sp>
      <p:pic>
        <p:nvPicPr>
          <p:cNvPr id="7" name="Image 6" descr="LogoINRA-Couleu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20769"/>
            <a:ext cx="2123728" cy="737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926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2ièmes journées SIG, Avignon, 14 et 15 mars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8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7364"/>
          <a:stretch>
            <a:fillRect/>
          </a:stretch>
        </p:blipFill>
        <p:spPr>
          <a:xfrm>
            <a:off x="0" y="1196752"/>
            <a:ext cx="9144000" cy="565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7844"/>
          <a:stretch>
            <a:fillRect/>
          </a:stretch>
        </p:blipFill>
        <p:spPr>
          <a:xfrm>
            <a:off x="0" y="548680"/>
            <a:ext cx="9144000" cy="629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0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6311"/>
          <a:stretch>
            <a:fillRect/>
          </a:stretch>
        </p:blipFill>
        <p:spPr>
          <a:xfrm>
            <a:off x="0" y="1124744"/>
            <a:ext cx="9144000" cy="572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791"/>
          <a:stretch>
            <a:fillRect/>
          </a:stretch>
        </p:blipFill>
        <p:spPr>
          <a:xfrm>
            <a:off x="0" y="476672"/>
            <a:ext cx="9144000" cy="636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791"/>
          <a:stretch>
            <a:fillRect/>
          </a:stretch>
        </p:blipFill>
        <p:spPr>
          <a:xfrm>
            <a:off x="0" y="476672"/>
            <a:ext cx="9144000" cy="636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7844"/>
          <a:stretch>
            <a:fillRect/>
          </a:stretch>
        </p:blipFill>
        <p:spPr>
          <a:xfrm>
            <a:off x="0" y="548680"/>
            <a:ext cx="9144000" cy="629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2098"/>
          <a:stretch>
            <a:fillRect/>
          </a:stretch>
        </p:blipFill>
        <p:spPr>
          <a:xfrm>
            <a:off x="0" y="836712"/>
            <a:ext cx="9144000" cy="60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5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811"/>
          <a:stretch>
            <a:fillRect/>
          </a:stretch>
        </p:blipFill>
        <p:spPr>
          <a:xfrm>
            <a:off x="0" y="476672"/>
            <a:ext cx="9144000" cy="6370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6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811"/>
          <a:stretch>
            <a:fillRect/>
          </a:stretch>
        </p:blipFill>
        <p:spPr>
          <a:xfrm>
            <a:off x="0" y="476672"/>
            <a:ext cx="9144000" cy="6370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1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791"/>
          <a:stretch>
            <a:fillRect/>
          </a:stretch>
        </p:blipFill>
        <p:spPr>
          <a:xfrm>
            <a:off x="0" y="476672"/>
            <a:ext cx="9144000" cy="636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/>
          <p:nvPr/>
        </p:nvGrpSpPr>
        <p:grpSpPr>
          <a:xfrm>
            <a:off x="971600" y="260648"/>
            <a:ext cx="8172400" cy="6597352"/>
            <a:chOff x="1007604" y="260648"/>
            <a:chExt cx="8172400" cy="6597352"/>
          </a:xfrm>
        </p:grpSpPr>
        <p:sp>
          <p:nvSpPr>
            <p:cNvPr id="9" name="Rectangle 8"/>
            <p:cNvSpPr/>
            <p:nvPr/>
          </p:nvSpPr>
          <p:spPr>
            <a:xfrm>
              <a:off x="1007604" y="2888109"/>
              <a:ext cx="6660000" cy="25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59632" y="1580599"/>
              <a:ext cx="68407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COURS THEORIQUE sur</a:t>
              </a:r>
            </a:p>
            <a:p>
              <a:pPr algn="ctr"/>
              <a:r>
                <a:rPr lang="fr-FR" sz="2400" b="1" dirty="0" smtClean="0"/>
                <a:t>L'analyse quantitative du paysage </a:t>
              </a:r>
            </a:p>
            <a:p>
              <a:pPr algn="ctr"/>
              <a:endParaRPr lang="fr-FR" sz="24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92459" y="260648"/>
              <a:ext cx="43751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smtClean="0"/>
                <a:t>14 et 15 mars 2012</a:t>
              </a:r>
            </a:p>
            <a:p>
              <a:pPr algn="ctr"/>
              <a:r>
                <a:rPr lang="fr-FR" sz="2000" b="1" dirty="0" smtClean="0"/>
                <a:t>JOURNÉES GÉOMATIQUES DU CATIS@D</a:t>
              </a:r>
              <a:endParaRPr lang="fr-FR" sz="20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583" y="5805264"/>
              <a:ext cx="14488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smtClean="0"/>
                <a:t>Sylvie Ladet</a:t>
              </a:r>
              <a:endParaRPr lang="fr-FR" sz="2000" b="1" dirty="0"/>
            </a:p>
          </p:txBody>
        </p:sp>
        <p:pic>
          <p:nvPicPr>
            <p:cNvPr id="12" name="Image 11" descr="logo-dynaf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5908" y="6516956"/>
              <a:ext cx="864096" cy="341044"/>
            </a:xfrm>
            <a:prstGeom prst="rect">
              <a:avLst/>
            </a:prstGeom>
          </p:spPr>
        </p:pic>
      </p:grp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4" cstate="print"/>
          <a:srcRect l="12995" t="54720" r="63550" b="24401"/>
          <a:stretch>
            <a:fillRect/>
          </a:stretch>
        </p:blipFill>
        <p:spPr bwMode="auto">
          <a:xfrm>
            <a:off x="2411760" y="2924944"/>
            <a:ext cx="440023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0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791"/>
          <a:stretch>
            <a:fillRect/>
          </a:stretch>
        </p:blipFill>
        <p:spPr>
          <a:xfrm>
            <a:off x="0" y="476672"/>
            <a:ext cx="9144000" cy="636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791"/>
          <a:stretch>
            <a:fillRect/>
          </a:stretch>
        </p:blipFill>
        <p:spPr>
          <a:xfrm>
            <a:off x="0" y="476672"/>
            <a:ext cx="9144000" cy="636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737"/>
          <a:stretch>
            <a:fillRect/>
          </a:stretch>
        </p:blipFill>
        <p:spPr>
          <a:xfrm>
            <a:off x="0" y="404664"/>
            <a:ext cx="9144000" cy="644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791"/>
          <a:stretch>
            <a:fillRect/>
          </a:stretch>
        </p:blipFill>
        <p:spPr>
          <a:xfrm>
            <a:off x="0" y="476672"/>
            <a:ext cx="9144000" cy="636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7885"/>
          <a:stretch>
            <a:fillRect/>
          </a:stretch>
        </p:blipFill>
        <p:spPr>
          <a:xfrm>
            <a:off x="0" y="548680"/>
            <a:ext cx="9144000" cy="629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5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779"/>
          <a:stretch>
            <a:fillRect/>
          </a:stretch>
        </p:blipFill>
        <p:spPr>
          <a:xfrm>
            <a:off x="0" y="404664"/>
            <a:ext cx="9144000" cy="644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6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6832"/>
          <a:stretch>
            <a:fillRect/>
          </a:stretch>
        </p:blipFill>
        <p:spPr>
          <a:xfrm>
            <a:off x="0" y="476672"/>
            <a:ext cx="9144000" cy="6370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7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7864"/>
          <a:stretch>
            <a:fillRect/>
          </a:stretch>
        </p:blipFill>
        <p:spPr>
          <a:xfrm>
            <a:off x="0" y="548680"/>
            <a:ext cx="9144000" cy="629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8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4726"/>
          <a:stretch>
            <a:fillRect/>
          </a:stretch>
        </p:blipFill>
        <p:spPr>
          <a:xfrm>
            <a:off x="0" y="332656"/>
            <a:ext cx="9144000" cy="651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2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4204"/>
          <a:stretch>
            <a:fillRect/>
          </a:stretch>
        </p:blipFill>
        <p:spPr>
          <a:xfrm>
            <a:off x="0" y="980728"/>
            <a:ext cx="9144000" cy="586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980728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000" dirty="0" smtClean="0"/>
              <a:t> L'analyse quantitative du paysage cherche à décrire « </a:t>
            </a:r>
            <a:r>
              <a:rPr lang="fr-FR" sz="2000" i="1" dirty="0" smtClean="0"/>
              <a:t>objectivement </a:t>
            </a:r>
            <a:r>
              <a:rPr lang="fr-FR" sz="2000" dirty="0" smtClean="0"/>
              <a:t>» ce que les êtres humains définissent « </a:t>
            </a:r>
            <a:r>
              <a:rPr lang="fr-FR" sz="2000" i="1" dirty="0" smtClean="0"/>
              <a:t>subjectivement</a:t>
            </a:r>
            <a:r>
              <a:rPr lang="fr-FR" sz="2000" dirty="0" smtClean="0"/>
              <a:t> » comme aléatoire, dispersé, homogène, hétérogène, (dis)continu, fragmenté. </a:t>
            </a:r>
          </a:p>
          <a:p>
            <a:pPr algn="just"/>
            <a:endParaRPr lang="fr-FR" sz="2000" dirty="0" smtClean="0"/>
          </a:p>
          <a:p>
            <a:pPr algn="just">
              <a:buFont typeface="Arial" pitchFamily="34" charset="0"/>
              <a:buChar char="•"/>
            </a:pPr>
            <a:r>
              <a:rPr lang="fr-FR" sz="2000" dirty="0" smtClean="0"/>
              <a:t> Différents outils sont disponibles en version gratuite pour calculer de nombreux indices paysagers:</a:t>
            </a:r>
          </a:p>
          <a:p>
            <a:pPr algn="just"/>
            <a:endParaRPr lang="fr-FR" sz="2000" dirty="0" smtClean="0"/>
          </a:p>
          <a:p>
            <a:pPr lvl="1" algn="just">
              <a:buFont typeface="Arial" pitchFamily="34" charset="0"/>
              <a:buChar char="•"/>
            </a:pPr>
            <a:r>
              <a:rPr lang="fr-FR" sz="2000" dirty="0" smtClean="0"/>
              <a:t> </a:t>
            </a:r>
            <a:r>
              <a:rPr lang="fr-FR" sz="2000" dirty="0" err="1" smtClean="0"/>
              <a:t>Fragstats</a:t>
            </a:r>
            <a:r>
              <a:rPr lang="fr-FR" sz="2000" dirty="0" smtClean="0"/>
              <a:t>, (McGarigal</a:t>
            </a:r>
            <a:r>
              <a:rPr lang="fr-FR" sz="2000" i="1" dirty="0" smtClean="0"/>
              <a:t> et al.</a:t>
            </a:r>
            <a:r>
              <a:rPr lang="fr-FR" sz="2000" dirty="0" smtClean="0"/>
              <a:t>, 1995), libre, applicatif seul</a:t>
            </a:r>
          </a:p>
          <a:p>
            <a:pPr lvl="1" algn="just">
              <a:buFont typeface="Arial" pitchFamily="34" charset="0"/>
              <a:buChar char="•"/>
            </a:pPr>
            <a:r>
              <a:rPr lang="fr-FR" sz="2000" dirty="0" smtClean="0"/>
              <a:t> Patch </a:t>
            </a:r>
            <a:r>
              <a:rPr lang="fr-FR" sz="2000" dirty="0" err="1" smtClean="0"/>
              <a:t>Analyst</a:t>
            </a:r>
            <a:r>
              <a:rPr lang="fr-FR" sz="2000" dirty="0" smtClean="0"/>
              <a:t> (</a:t>
            </a:r>
            <a:r>
              <a:rPr lang="en-US" sz="2000" dirty="0" err="1" smtClean="0"/>
              <a:t>Rempel</a:t>
            </a:r>
            <a:r>
              <a:rPr lang="en-US" sz="2000" dirty="0" smtClean="0"/>
              <a:t> </a:t>
            </a:r>
            <a:r>
              <a:rPr lang="en-US" sz="2000" i="1" dirty="0" smtClean="0"/>
              <a:t>et al., </a:t>
            </a:r>
            <a:r>
              <a:rPr lang="en-US" sz="2000" dirty="0" smtClean="0"/>
              <a:t>2008), </a:t>
            </a:r>
            <a:r>
              <a:rPr lang="en-US" sz="2000" dirty="0" err="1" smtClean="0"/>
              <a:t>libre</a:t>
            </a:r>
            <a:r>
              <a:rPr lang="en-US" sz="2000" dirty="0" smtClean="0"/>
              <a:t>, 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ArcGis</a:t>
            </a:r>
            <a:endParaRPr lang="fr-FR" sz="2000" dirty="0" smtClean="0"/>
          </a:p>
          <a:p>
            <a:pPr lvl="1" algn="just">
              <a:buFont typeface="Arial" pitchFamily="34" charset="0"/>
              <a:buChar char="•"/>
            </a:pPr>
            <a:r>
              <a:rPr lang="fr-FR" sz="2000" dirty="0" smtClean="0"/>
              <a:t> </a:t>
            </a:r>
            <a:r>
              <a:rPr lang="fr-FR" sz="2000" dirty="0" err="1" smtClean="0"/>
              <a:t>r.le</a:t>
            </a:r>
            <a:r>
              <a:rPr lang="fr-FR" sz="2000" dirty="0" smtClean="0"/>
              <a:t> (Baker et </a:t>
            </a:r>
            <a:r>
              <a:rPr lang="fr-FR" sz="2000" dirty="0" err="1" smtClean="0"/>
              <a:t>Cai</a:t>
            </a:r>
            <a:r>
              <a:rPr lang="fr-FR" sz="2000" dirty="0" smtClean="0"/>
              <a:t>, 1992), libre, dans le SIG GRASS. </a:t>
            </a:r>
          </a:p>
          <a:p>
            <a:pPr lvl="1">
              <a:buFont typeface="Arial" pitchFamily="34" charset="0"/>
              <a:buChar char="•"/>
            </a:pPr>
            <a:r>
              <a:rPr lang="fr-FR" sz="2000" dirty="0" smtClean="0"/>
              <a:t> SPAN (</a:t>
            </a:r>
            <a:r>
              <a:rPr lang="fr-FR" sz="2000" dirty="0" err="1" smtClean="0"/>
              <a:t>SpatialAnalysisProgram</a:t>
            </a:r>
            <a:r>
              <a:rPr lang="fr-FR" sz="2000" dirty="0" smtClean="0"/>
              <a:t>), (Turner, 1990). </a:t>
            </a:r>
          </a:p>
          <a:p>
            <a:pPr lvl="1">
              <a:buFont typeface="Arial" pitchFamily="34" charset="0"/>
              <a:buChar char="•"/>
            </a:pPr>
            <a:r>
              <a:rPr lang="fr-FR" sz="2000" dirty="0" smtClean="0"/>
              <a:t> HISA (Habitat Island Spatial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)(</a:t>
            </a:r>
            <a:r>
              <a:rPr lang="fr-FR" sz="2000" dirty="0" err="1" smtClean="0"/>
              <a:t>Gustafson</a:t>
            </a:r>
            <a:r>
              <a:rPr lang="fr-FR" sz="2000" dirty="0" smtClean="0"/>
              <a:t> and Parker, 1992)</a:t>
            </a:r>
            <a:endParaRPr lang="en-US" sz="2000" dirty="0" smtClean="0"/>
          </a:p>
          <a:p>
            <a:pPr lvl="1" algn="just">
              <a:buFont typeface="Arial" pitchFamily="34" charset="0"/>
              <a:buChar char="•"/>
            </a:pPr>
            <a:r>
              <a:rPr lang="en-US" sz="2000" dirty="0" smtClean="0"/>
              <a:t> … </a:t>
            </a:r>
            <a:r>
              <a:rPr lang="en-US" sz="2000" dirty="0" err="1" smtClean="0"/>
              <a:t>dont</a:t>
            </a:r>
            <a:r>
              <a:rPr lang="en-US" sz="2000" dirty="0" smtClean="0"/>
              <a:t> Chloe3.1 (INRA Rennes) </a:t>
            </a:r>
            <a:r>
              <a:rPr lang="en-US" sz="2000" dirty="0" err="1" smtClean="0"/>
              <a:t>cf</a:t>
            </a:r>
            <a:r>
              <a:rPr lang="en-US" sz="2000" dirty="0" smtClean="0"/>
              <a:t>; Hugues Boussard</a:t>
            </a:r>
            <a:endParaRPr lang="fr-FR" sz="20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0" y="5445224"/>
            <a:ext cx="9144000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ym typeface="Wingdings" pitchFamily="2" charset="2"/>
              </a:rPr>
              <a:t> </a:t>
            </a:r>
            <a:r>
              <a:rPr lang="fr-FR" sz="2000" dirty="0" smtClean="0"/>
              <a:t>L’objectif de ce cours et TP est de s’approprier les notions de composition, de structure du paysage, et de mettre en œuvre des calculs simples d’indices paysagers à la main. Ensuite, le logiciel </a:t>
            </a:r>
            <a:r>
              <a:rPr lang="fr-FR" sz="2000" dirty="0" err="1" smtClean="0"/>
              <a:t>Fragstats</a:t>
            </a:r>
            <a:r>
              <a:rPr lang="fr-FR" sz="2000" dirty="0" smtClean="0"/>
              <a:t> est utilisé pour des analyses plus complètes. Toutes ces analyses s’effectuent sur des images en mode raster.  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2313156" y="169476"/>
            <a:ext cx="513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L'analyse quantitative du paysage </a:t>
            </a: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0800" r="94600" b="71920"/>
          <a:stretch>
            <a:fillRect/>
          </a:stretch>
        </p:blipFill>
        <p:spPr bwMode="auto">
          <a:xfrm>
            <a:off x="7452320" y="3789040"/>
            <a:ext cx="4320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4346" t="12794" r="3696" b="77591"/>
          <a:stretch>
            <a:fillRect/>
          </a:stretch>
        </p:blipFill>
        <p:spPr bwMode="auto">
          <a:xfrm>
            <a:off x="6588224" y="3501008"/>
            <a:ext cx="1835696" cy="24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0150" t="31440" r="64376" b="66880"/>
          <a:stretch>
            <a:fillRect/>
          </a:stretch>
        </p:blipFill>
        <p:spPr bwMode="auto">
          <a:xfrm>
            <a:off x="6588224" y="2996952"/>
            <a:ext cx="187699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9500" t="68230" r="63550" b="24401"/>
          <a:stretch>
            <a:fillRect/>
          </a:stretch>
        </p:blipFill>
        <p:spPr bwMode="auto">
          <a:xfrm>
            <a:off x="0" y="-1"/>
            <a:ext cx="1547664" cy="102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30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1024"/>
          <a:stretch>
            <a:fillRect/>
          </a:stretch>
        </p:blipFill>
        <p:spPr>
          <a:xfrm>
            <a:off x="0" y="764704"/>
            <a:ext cx="9144000" cy="6082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3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759"/>
          <a:stretch>
            <a:fillRect/>
          </a:stretch>
        </p:blipFill>
        <p:spPr>
          <a:xfrm>
            <a:off x="0" y="404664"/>
            <a:ext cx="9144000" cy="644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3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4204"/>
          <a:stretch>
            <a:fillRect/>
          </a:stretch>
        </p:blipFill>
        <p:spPr>
          <a:xfrm>
            <a:off x="0" y="980728"/>
            <a:ext cx="9144000" cy="586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3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8939"/>
          <a:stretch>
            <a:fillRect/>
          </a:stretch>
        </p:blipFill>
        <p:spPr>
          <a:xfrm>
            <a:off x="0" y="620688"/>
            <a:ext cx="9144000" cy="62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3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4683"/>
          <a:stretch>
            <a:fillRect/>
          </a:stretch>
        </p:blipFill>
        <p:spPr>
          <a:xfrm>
            <a:off x="0" y="332656"/>
            <a:ext cx="9144000" cy="651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71691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Le paysage, en tant que «carte» est une </a:t>
            </a:r>
            <a:r>
              <a:rPr lang="fr-FR" b="1" i="1" dirty="0" smtClean="0"/>
              <a:t>construction qui suppose des choix de la part de l’observateur (étendue, grain, typologie retenue).</a:t>
            </a:r>
          </a:p>
          <a:p>
            <a:pPr marL="342900" indent="-342900">
              <a:buFont typeface="+mj-lt"/>
              <a:buAutoNum type="arabicPeriod"/>
            </a:pPr>
            <a:endParaRPr lang="fr-FR" b="1" i="1" dirty="0" smtClean="0"/>
          </a:p>
          <a:p>
            <a:pPr marL="342900" indent="-342900">
              <a:buAutoNum type="arabicPeriod" startAt="2"/>
            </a:pPr>
            <a:r>
              <a:rPr lang="fr-FR" dirty="0" smtClean="0"/>
              <a:t>La </a:t>
            </a:r>
            <a:r>
              <a:rPr lang="fr-FR" b="1" i="1" dirty="0" smtClean="0"/>
              <a:t>quantification de ce paysage dépend des paramètres ci-dessus, mais aussi de choix faits par l’observateur : quels aspects veux-t-on quantifier, pourquoi ceux-là, en fonction de quels critères ? </a:t>
            </a:r>
            <a:r>
              <a:rPr lang="fr-FR" b="1" i="1" u="sng" dirty="0" smtClean="0">
                <a:sym typeface="Wingdings" pitchFamily="2" charset="2"/>
              </a:rPr>
              <a:t> Travail avec un </a:t>
            </a:r>
            <a:r>
              <a:rPr lang="fr-FR" b="1" i="1" u="sng" dirty="0" err="1" smtClean="0">
                <a:sym typeface="Wingdings" pitchFamily="2" charset="2"/>
              </a:rPr>
              <a:t>thématicien</a:t>
            </a:r>
            <a:r>
              <a:rPr lang="fr-FR" b="1" i="1" u="sng" dirty="0" smtClean="0">
                <a:sym typeface="Wingdings" pitchFamily="2" charset="2"/>
              </a:rPr>
              <a:t> (écologue, géographe…)</a:t>
            </a:r>
            <a:endParaRPr lang="fr-FR" b="1" i="1" u="sng" dirty="0" smtClean="0"/>
          </a:p>
          <a:p>
            <a:pPr marL="342900" indent="-342900"/>
            <a:endParaRPr lang="fr-FR" b="1" i="1" dirty="0" smtClean="0"/>
          </a:p>
          <a:p>
            <a:pPr marL="342900" indent="-342900"/>
            <a:r>
              <a:rPr lang="fr-FR" dirty="0" smtClean="0"/>
              <a:t>3.    Un </a:t>
            </a:r>
            <a:r>
              <a:rPr lang="fr-FR" b="1" i="1" dirty="0" smtClean="0"/>
              <a:t>même indice peut être utilisé à différentes échelles d’analyse.</a:t>
            </a:r>
          </a:p>
          <a:p>
            <a:pPr marL="342900" indent="-342900">
              <a:buAutoNum type="arabicPeriod" startAt="4"/>
            </a:pPr>
            <a:endParaRPr lang="fr-FR" b="1" i="1" dirty="0" smtClean="0"/>
          </a:p>
          <a:p>
            <a:r>
              <a:rPr lang="fr-FR" dirty="0" smtClean="0"/>
              <a:t>4.    </a:t>
            </a:r>
            <a:r>
              <a:rPr lang="fr-FR" b="1" dirty="0" smtClean="0"/>
              <a:t>L’interprétation d’un même indice dépend de l’échelle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-</a:t>
            </a:r>
            <a:r>
              <a:rPr lang="fr-FR" i="1" dirty="0" smtClean="0"/>
              <a:t>La plupart des indices relatifs aux classes d’éléments («class-</a:t>
            </a:r>
            <a:r>
              <a:rPr lang="fr-FR" i="1" dirty="0" err="1" smtClean="0"/>
              <a:t>level</a:t>
            </a:r>
            <a:r>
              <a:rPr lang="fr-FR" i="1" dirty="0" smtClean="0"/>
              <a:t>») peuvent être interprétés en terme de fragmentation.</a:t>
            </a:r>
          </a:p>
          <a:p>
            <a:pPr lvl="1"/>
            <a:r>
              <a:rPr lang="fr-FR" i="1" dirty="0" smtClean="0"/>
              <a:t>-La plupart des indices relatifs au paysage («</a:t>
            </a:r>
            <a:r>
              <a:rPr lang="fr-FR" i="1" dirty="0" err="1" smtClean="0"/>
              <a:t>landscape</a:t>
            </a:r>
            <a:r>
              <a:rPr lang="fr-FR" i="1" dirty="0" smtClean="0"/>
              <a:t>-</a:t>
            </a:r>
            <a:r>
              <a:rPr lang="fr-FR" i="1" dirty="0" err="1" smtClean="0"/>
              <a:t>level</a:t>
            </a:r>
            <a:r>
              <a:rPr lang="fr-FR" i="1" dirty="0" smtClean="0"/>
              <a:t>») peuvent être interprétés </a:t>
            </a:r>
          </a:p>
          <a:p>
            <a:pPr lvl="1"/>
            <a:r>
              <a:rPr lang="fr-FR" i="1" dirty="0" smtClean="0"/>
              <a:t>en terme d’hétérogénéité.</a:t>
            </a:r>
          </a:p>
          <a:p>
            <a:pPr lvl="1"/>
            <a:endParaRPr lang="fr-FR" i="1" dirty="0" smtClean="0"/>
          </a:p>
          <a:p>
            <a:r>
              <a:rPr lang="fr-FR" dirty="0" smtClean="0"/>
              <a:t>5.   Ces indices </a:t>
            </a:r>
            <a:r>
              <a:rPr lang="fr-FR" b="1" i="1" dirty="0" smtClean="0"/>
              <a:t>ne tiennent pas compte des traits biologiques des espèces (ex. capacités de dispersion). D’autres facteurs (rugosité ou perméabilité des éléments du paysage pour une espèce donnée) permettent des estimations plus «réalistes».</a:t>
            </a:r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quels indices j’ai besoin?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Sources et Références bibliographiques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>
            <a:noAutofit/>
          </a:bodyPr>
          <a:lstStyle/>
          <a:p>
            <a:endParaRPr lang="fr-FR" sz="1200" dirty="0" smtClean="0">
              <a:hlinkClick r:id="rId3"/>
            </a:endParaRPr>
          </a:p>
          <a:p>
            <a:pPr>
              <a:buNone/>
            </a:pPr>
            <a:r>
              <a:rPr lang="fr-FR" sz="2400" dirty="0" smtClean="0"/>
              <a:t>Cours:</a:t>
            </a:r>
          </a:p>
          <a:p>
            <a:endParaRPr lang="fr-FR" sz="1200" dirty="0" smtClean="0"/>
          </a:p>
          <a:p>
            <a:r>
              <a:rPr lang="it-IT" sz="1800" dirty="0" smtClean="0"/>
              <a:t>Y.R. DELETTRE, UMR 6553 ECOBIO, Rennes. </a:t>
            </a:r>
            <a:r>
              <a:rPr lang="fr-FR" sz="1800" dirty="0" smtClean="0"/>
              <a:t>Cours de </a:t>
            </a:r>
            <a:r>
              <a:rPr lang="it-IT" sz="1800" dirty="0" smtClean="0"/>
              <a:t>“L</a:t>
            </a:r>
            <a:r>
              <a:rPr lang="fr-FR" sz="1800" i="1" dirty="0" err="1" smtClean="0"/>
              <a:t>andscape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metrics</a:t>
            </a:r>
            <a:r>
              <a:rPr lang="fr-FR" sz="1800" i="1" dirty="0" smtClean="0"/>
              <a:t> : les indices paysagers », </a:t>
            </a:r>
            <a:r>
              <a:rPr lang="fr-FR" sz="1800" dirty="0" smtClean="0"/>
              <a:t>39 diapositives (2007).</a:t>
            </a:r>
          </a:p>
          <a:p>
            <a:r>
              <a:rPr lang="fr-FR" sz="1800" dirty="0" smtClean="0"/>
              <a:t>A. OUIN, UMR Dynafor/ENSAT, Toulouse. TD de « </a:t>
            </a:r>
            <a:r>
              <a:rPr lang="fr-FR" sz="1800" dirty="0" err="1" smtClean="0"/>
              <a:t>Fragstats</a:t>
            </a:r>
            <a:r>
              <a:rPr lang="fr-FR" sz="1800" dirty="0" smtClean="0"/>
              <a:t>: Analyse quantitative du paysage », 8 pages (2007).</a:t>
            </a:r>
          </a:p>
          <a:p>
            <a:pPr>
              <a:buNone/>
            </a:pPr>
            <a:endParaRPr lang="fr-FR" sz="1200" dirty="0" smtClean="0"/>
          </a:p>
          <a:p>
            <a:endParaRPr lang="fr-FR" sz="1200" dirty="0" smtClean="0"/>
          </a:p>
          <a:p>
            <a:endParaRPr lang="fr-FR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fr-FR" sz="2400" dirty="0" smtClean="0"/>
              <a:t>Références bibliographiques:</a:t>
            </a:r>
          </a:p>
          <a:p>
            <a:r>
              <a:rPr lang="en-US" sz="2000" dirty="0" err="1" smtClean="0">
                <a:solidFill>
                  <a:prstClr val="black"/>
                </a:solidFill>
              </a:rPr>
              <a:t>Fragstats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n-US" sz="1000" dirty="0" err="1" smtClean="0">
                <a:solidFill>
                  <a:schemeClr val="bg2">
                    <a:lumMod val="10000"/>
                  </a:schemeClr>
                </a:solidFill>
              </a:rPr>
              <a:t>McGarigal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, K., S. A. Cushman, M. C. Neel, and E. </a:t>
            </a:r>
            <a:r>
              <a:rPr lang="en-US" sz="1000" dirty="0" err="1" smtClean="0">
                <a:solidFill>
                  <a:schemeClr val="bg2">
                    <a:lumMod val="10000"/>
                  </a:schemeClr>
                </a:solidFill>
              </a:rPr>
              <a:t>Ene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. 2002. FRAGSTATS: Spatial Pattern Analysis Program for Categorical Maps. Computer software program produced by the authors at the University of Massachusetts, Amherst. Available at the following web site: 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  <a:hlinkClick r:id="rId4"/>
              </a:rPr>
              <a:t>http://www.umass.edu/landeco/research/fragstats/fragstats.html</a:t>
            </a:r>
            <a:endParaRPr lang="en-US" sz="10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Patch Analyst: </a:t>
            </a:r>
            <a:r>
              <a:rPr lang="en-US" sz="1000" dirty="0" err="1" smtClean="0">
                <a:solidFill>
                  <a:schemeClr val="bg2">
                    <a:lumMod val="10000"/>
                  </a:schemeClr>
                </a:solidFill>
              </a:rPr>
              <a:t>Rempel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, R.S., A.P. Ca</a:t>
            </a:r>
            <a:r>
              <a:rPr lang="en-US" sz="1000" dirty="0" smtClean="0"/>
              <a:t>rr, and D. </a:t>
            </a:r>
            <a:r>
              <a:rPr lang="en-US" sz="1000" dirty="0" err="1" smtClean="0"/>
              <a:t>Kaukinen</a:t>
            </a:r>
            <a:r>
              <a:rPr lang="en-US" sz="1000" dirty="0" smtClean="0"/>
              <a:t>. 2008.  Patch Grid extension for </a:t>
            </a:r>
            <a:r>
              <a:rPr lang="en-US" sz="1000" dirty="0" err="1" smtClean="0"/>
              <a:t>ArcMap</a:t>
            </a:r>
            <a:r>
              <a:rPr lang="en-US" sz="1000" dirty="0" smtClean="0"/>
              <a:t>: Version 4.2. Ontario Ministry of Natural Resources. </a:t>
            </a:r>
            <a:r>
              <a:rPr lang="fr-FR" sz="1000" dirty="0" smtClean="0">
                <a:hlinkClick r:id="rId5"/>
              </a:rPr>
              <a:t>http://flash.lakeheadu.ca/~rrempel/patch</a:t>
            </a:r>
            <a:endParaRPr lang="fr-FR" sz="1000" dirty="0" smtClean="0"/>
          </a:p>
          <a:p>
            <a:r>
              <a:rPr lang="en-US" sz="2000" dirty="0" err="1" smtClean="0">
                <a:solidFill>
                  <a:prstClr val="black"/>
                </a:solidFill>
              </a:rPr>
              <a:t>r.le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n-US" sz="1000" dirty="0" smtClean="0"/>
              <a:t>Baker, W.L. and </a:t>
            </a:r>
            <a:r>
              <a:rPr lang="en-US" sz="1000" dirty="0" err="1" smtClean="0"/>
              <a:t>Cai</a:t>
            </a:r>
            <a:r>
              <a:rPr lang="en-US" sz="1000" dirty="0" smtClean="0"/>
              <a:t>, Y. 1992.The </a:t>
            </a:r>
            <a:r>
              <a:rPr lang="en-US" sz="1000" dirty="0" err="1" smtClean="0"/>
              <a:t>r.le</a:t>
            </a:r>
            <a:r>
              <a:rPr lang="en-US" sz="1000" dirty="0" smtClean="0"/>
              <a:t> programs for </a:t>
            </a:r>
            <a:r>
              <a:rPr lang="en-US" sz="1000" dirty="0" err="1" smtClean="0"/>
              <a:t>multiscale</a:t>
            </a:r>
            <a:r>
              <a:rPr lang="en-US" sz="1000" dirty="0" smtClean="0"/>
              <a:t> analysis of landscape structure using the GRASS Geographical Information System. </a:t>
            </a:r>
            <a:r>
              <a:rPr lang="en-US" sz="1000" i="1" dirty="0" smtClean="0"/>
              <a:t>Landscape Ecology</a:t>
            </a:r>
            <a:r>
              <a:rPr lang="en-US" sz="1000" dirty="0" smtClean="0"/>
              <a:t>. 7(4) pp.291-302. </a:t>
            </a:r>
            <a:r>
              <a:rPr lang="fr-FR" sz="1000" dirty="0" smtClean="0">
                <a:hlinkClick r:id="rId3"/>
              </a:rPr>
              <a:t>http://grass.fbk.eu/gdp/landscape/r_le_manual5.pdf</a:t>
            </a:r>
            <a:endParaRPr lang="fr-FR" sz="1000" dirty="0" smtClean="0"/>
          </a:p>
          <a:p>
            <a:r>
              <a:rPr lang="en-US" sz="2000" dirty="0" smtClean="0">
                <a:solidFill>
                  <a:prstClr val="black"/>
                </a:solidFill>
              </a:rPr>
              <a:t>SPAN: </a:t>
            </a:r>
            <a:r>
              <a:rPr lang="en-US" sz="1000" dirty="0" smtClean="0"/>
              <a:t>Turner, M.G. 1990. Spatial and temporal analysis of landscape patterns. Landscape Ecology. 4(1) pp.21-30.</a:t>
            </a:r>
          </a:p>
          <a:p>
            <a:r>
              <a:rPr lang="sv-SE" sz="2000" dirty="0" smtClean="0">
                <a:solidFill>
                  <a:prstClr val="black"/>
                </a:solidFill>
              </a:rPr>
              <a:t>HISA : </a:t>
            </a:r>
            <a:r>
              <a:rPr lang="en-US" sz="1000" dirty="0" smtClean="0"/>
              <a:t>Gustafson, E.J. and Parker, G.R. 1992 Relationships between land cover proportion and indices of spatial pattern. </a:t>
            </a:r>
            <a:r>
              <a:rPr lang="en-US" sz="1000" i="1" dirty="0" smtClean="0"/>
              <a:t>Landscape Ecology</a:t>
            </a:r>
            <a:r>
              <a:rPr lang="en-US" sz="1000" dirty="0" smtClean="0"/>
              <a:t>. 7</a:t>
            </a:r>
            <a:r>
              <a:rPr lang="en-US" sz="1000" b="1" dirty="0" smtClean="0"/>
              <a:t> </a:t>
            </a:r>
            <a:r>
              <a:rPr lang="en-US" sz="1000" dirty="0" smtClean="0"/>
              <a:t>pp.101-110 </a:t>
            </a:r>
            <a:r>
              <a:rPr lang="sv-SE" sz="1000" dirty="0" smtClean="0"/>
              <a:t/>
            </a:r>
            <a:br>
              <a:rPr lang="sv-SE" sz="1000" dirty="0" smtClean="0"/>
            </a:br>
            <a:endParaRPr lang="fr-FR" sz="1000" dirty="0" smtClean="0"/>
          </a:p>
          <a:p>
            <a:endParaRPr lang="fr-FR" sz="1200" dirty="0" smtClean="0"/>
          </a:p>
          <a:p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/>
          <p:nvPr/>
        </p:nvGrpSpPr>
        <p:grpSpPr>
          <a:xfrm>
            <a:off x="1007256" y="260648"/>
            <a:ext cx="7093136" cy="6597352"/>
            <a:chOff x="1007256" y="260648"/>
            <a:chExt cx="7093136" cy="6597352"/>
          </a:xfrm>
        </p:grpSpPr>
        <p:sp>
          <p:nvSpPr>
            <p:cNvPr id="9" name="Rectangle 8"/>
            <p:cNvSpPr/>
            <p:nvPr/>
          </p:nvSpPr>
          <p:spPr>
            <a:xfrm>
              <a:off x="1007604" y="2888109"/>
              <a:ext cx="6660000" cy="25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59632" y="1580599"/>
              <a:ext cx="6840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INITIATION AU CALCUL DE MÉTRIQUES PAYSAGÈRES AVEC LE LOGICIEL FRAGSTATS 3.3</a:t>
              </a:r>
              <a:endParaRPr lang="fr-FR" sz="24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92459" y="260648"/>
              <a:ext cx="43751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smtClean="0"/>
                <a:t>14 et 15 mars 2012</a:t>
              </a:r>
            </a:p>
            <a:p>
              <a:pPr algn="ctr"/>
              <a:r>
                <a:rPr lang="fr-FR" sz="2000" b="1" dirty="0" smtClean="0"/>
                <a:t>JOURNÉES GÉOMATIQUES DU CATIS@D</a:t>
              </a:r>
              <a:endParaRPr lang="fr-FR" sz="20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95266" y="5805264"/>
              <a:ext cx="37694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smtClean="0"/>
                <a:t>François Calatayud et Sylvie </a:t>
              </a:r>
              <a:r>
                <a:rPr lang="fr-FR" sz="2000" b="1" dirty="0" err="1" smtClean="0"/>
                <a:t>Ladet</a:t>
              </a:r>
              <a:endParaRPr lang="fr-FR" sz="2000" b="1" dirty="0"/>
            </a:p>
          </p:txBody>
        </p:sp>
        <p:pic>
          <p:nvPicPr>
            <p:cNvPr id="8" name="Image 7" descr="areamask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56" y="2888109"/>
              <a:ext cx="6660697" cy="255711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pic>
          <p:nvPicPr>
            <p:cNvPr id="11" name="Image 10" descr="logo_INR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696" y="6534150"/>
              <a:ext cx="942975" cy="323850"/>
            </a:xfrm>
            <a:prstGeom prst="rect">
              <a:avLst/>
            </a:prstGeom>
          </p:spPr>
        </p:pic>
        <p:pic>
          <p:nvPicPr>
            <p:cNvPr id="12" name="Image 11" descr="logo-dynaf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4168" y="6516956"/>
              <a:ext cx="864096" cy="3410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403648" y="188640"/>
            <a:ext cx="7177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L'analyse quantitative du paysage …en pratique 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119675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/>
              <a:t>1-Un paysage simple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3568" y="1660738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/>
              <a:t>2-La composition du paysage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3568" y="223680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/>
              <a:t>3-La configuration du paysage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3568" y="2852936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/>
              <a:t>4-Caractérisation globale ou fenêtres mobiles?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3429000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/>
              <a:t>5-Les fenêtres mobiles dans FRAGSTATS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1-Un paysage simple pour commencer</a:t>
            </a:r>
            <a:endParaRPr lang="fr-FR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932040" y="1628800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Une grille 10*10 avec 4 occupations du sol différentes (R, V, B, K).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4932040" y="2854677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Nous sommes en mode raster. Le pixel a donc un compte numérique et une résolution (taille en mètres).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4932040" y="4305870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Un compte numérique peut être un entier ou un réel (pour l’instant, dans notre cas, un entier).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1963" t="9992" b="-163"/>
          <a:stretch>
            <a:fillRect/>
          </a:stretch>
        </p:blipFill>
        <p:spPr>
          <a:xfrm>
            <a:off x="0" y="569237"/>
            <a:ext cx="9144000" cy="628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1-Trois niveaux de lecture</a:t>
            </a:r>
            <a:endParaRPr lang="fr-FR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0" y="1556792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La tache d’occupation du sol.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4572000" y="3153162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Les catégories ou classes d’occupation du sol.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0" y="494116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 paysage dans son ensemble.</a:t>
            </a:r>
            <a:endParaRPr lang="fr-FR" sz="2000" dirty="0"/>
          </a:p>
        </p:txBody>
      </p:sp>
      <p:grpSp>
        <p:nvGrpSpPr>
          <p:cNvPr id="2" name="Groupe 23"/>
          <p:cNvGrpSpPr/>
          <p:nvPr/>
        </p:nvGrpSpPr>
        <p:grpSpPr>
          <a:xfrm>
            <a:off x="395536" y="1700808"/>
            <a:ext cx="3614054" cy="3465676"/>
            <a:chOff x="395536" y="1700808"/>
            <a:chExt cx="3614054" cy="3465676"/>
          </a:xfrm>
        </p:grpSpPr>
        <p:sp>
          <p:nvSpPr>
            <p:cNvPr id="9" name="ZoneTexte 8"/>
            <p:cNvSpPr txBox="1"/>
            <p:nvPr/>
          </p:nvSpPr>
          <p:spPr>
            <a:xfrm>
              <a:off x="827584" y="22675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915816" y="170080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547664" y="30689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43608" y="47971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4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763688" y="22768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5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707904" y="26369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6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491880" y="422108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7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403648" y="40050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8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27584" y="3429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9</a:t>
              </a:r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339752" y="227687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</a:t>
              </a:r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339752" y="465313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11</a:t>
              </a:r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5536" y="263691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12</a:t>
              </a:r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915816" y="357301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13</a:t>
              </a:r>
              <a:endParaRPr lang="fr-FR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347864" y="479715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14</a:t>
              </a:r>
              <a:endParaRPr lang="fr-FR" dirty="0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3563888" y="170080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(15)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2-La composition du paysage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1043608" y="1268760"/>
            <a:ext cx="7584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Les indices les plus simples traitent de la composition du paysage… 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1331639" y="2636912"/>
            <a:ext cx="4138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Quelles catégories sont présentes ? 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4716016" y="3068960"/>
            <a:ext cx="4723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Quelles sont leurs abondances relatives ?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1331640" y="442782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Ils ne prennent pas en compte l’arrangement spatial des taches. 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288032" y="973177"/>
            <a:ext cx="8460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La proportion de paysage occupée par la </a:t>
            </a:r>
            <a:r>
              <a:rPr lang="fr-FR" sz="2000" i="1" dirty="0" err="1" smtClean="0"/>
              <a:t>i</a:t>
            </a:r>
            <a:r>
              <a:rPr lang="fr-FR" sz="2000" dirty="0" err="1" smtClean="0"/>
              <a:t>th</a:t>
            </a:r>
            <a:r>
              <a:rPr lang="fr-FR" sz="2000" dirty="0" smtClean="0"/>
              <a:t> catégorie est un calcul de base :</a:t>
            </a:r>
          </a:p>
          <a:p>
            <a:pPr algn="ctr"/>
            <a:r>
              <a:rPr lang="fr-FR" sz="2000" b="1" dirty="0" smtClean="0"/>
              <a:t>pi = nb total de cellules de la catégorie i / nb total de cellules dans le paysage 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2-Un exemple de composition</a:t>
            </a:r>
            <a:endParaRPr lang="fr-FR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788024" y="213285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R: p(R)=(5+4+4)/100=0.13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4788024" y="328498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V: p(V)=(4+3+2+4)/100=0.13 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4788024" y="4437112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B: p(B)=(4+4+2+6)/100=0.16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4788024" y="558924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K: p(K)=(58)/100=0.58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2- Comparer la répartition des abondances des paysages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395536" y="901169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Deux indices peuvent être calculés. Ils sont tous les deux normalisés c'est-à-dire qu’ils varient de 0 à 1 quelque soit le paysage étudié, ce qui permet de les utiliser pour comparer des paysages.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95536" y="2164794"/>
            <a:ext cx="4357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u="sng" dirty="0" smtClean="0"/>
              <a:t>L’indice de Diversité de Simpson (SIDI) :</a:t>
            </a:r>
            <a:endParaRPr lang="fr-FR" sz="2000" u="sng" dirty="0"/>
          </a:p>
        </p:txBody>
      </p:sp>
      <p:sp>
        <p:nvSpPr>
          <p:cNvPr id="8" name="Rectangle 7"/>
          <p:cNvSpPr/>
          <p:nvPr/>
        </p:nvSpPr>
        <p:spPr>
          <a:xfrm>
            <a:off x="4983552" y="2195572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SIDI =1 - ∑ pi</a:t>
            </a:r>
            <a:r>
              <a:rPr lang="fr-FR" b="1" baseline="30000" dirty="0" smtClean="0"/>
              <a:t>2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23528" y="2825641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Une valeur de 0 indique qu’il n’y a qu’une tache, une valeur de 1 indique que le paysage est  composé de nombreuses taches d’abondance proches. </a:t>
            </a:r>
          </a:p>
          <a:p>
            <a:r>
              <a:rPr lang="fr-FR" sz="2000" dirty="0" smtClean="0"/>
              <a:t>Peut être interprété comme la probabilité que deux cellules prises au hasard soient de catégories différentes. 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323528" y="4397042"/>
            <a:ext cx="4583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u="sng" dirty="0" smtClean="0"/>
              <a:t>L’indice d’</a:t>
            </a:r>
            <a:r>
              <a:rPr lang="fr-FR" sz="2000" u="sng" dirty="0" err="1" smtClean="0"/>
              <a:t>équitabilité</a:t>
            </a:r>
            <a:r>
              <a:rPr lang="fr-FR" sz="2000" u="sng" dirty="0" smtClean="0"/>
              <a:t> de Shannon (SHEI) :</a:t>
            </a:r>
            <a:endParaRPr lang="fr-FR" sz="2000" u="sng" dirty="0"/>
          </a:p>
        </p:txBody>
      </p:sp>
      <p:sp>
        <p:nvSpPr>
          <p:cNvPr id="12" name="Rectangle 11"/>
          <p:cNvSpPr/>
          <p:nvPr/>
        </p:nvSpPr>
        <p:spPr>
          <a:xfrm>
            <a:off x="179512" y="551723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Une valeur de 1 indique que les proportions des différentes catégories sont du même ordre de grandeur.</a:t>
            </a:r>
            <a:endParaRPr lang="fr-FR" sz="2000" dirty="0"/>
          </a:p>
        </p:txBody>
      </p:sp>
      <p:grpSp>
        <p:nvGrpSpPr>
          <p:cNvPr id="2" name="Groupe 13"/>
          <p:cNvGrpSpPr/>
          <p:nvPr/>
        </p:nvGrpSpPr>
        <p:grpSpPr>
          <a:xfrm>
            <a:off x="4871688" y="4427820"/>
            <a:ext cx="3228704" cy="729372"/>
            <a:chOff x="4871688" y="4427820"/>
            <a:chExt cx="3228704" cy="729372"/>
          </a:xfrm>
        </p:grpSpPr>
        <p:sp>
          <p:nvSpPr>
            <p:cNvPr id="11" name="Rectangle 10"/>
            <p:cNvSpPr/>
            <p:nvPr/>
          </p:nvSpPr>
          <p:spPr>
            <a:xfrm>
              <a:off x="4983552" y="4427820"/>
              <a:ext cx="2967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SHEI = (-∑ (pi *</a:t>
              </a:r>
              <a:r>
                <a:rPr lang="en-GB" b="1" dirty="0" err="1" smtClean="0"/>
                <a:t>ln</a:t>
              </a:r>
              <a:r>
                <a:rPr lang="en-GB" b="1" dirty="0" smtClean="0"/>
                <a:t> (pi))) / </a:t>
              </a:r>
              <a:r>
                <a:rPr lang="en-GB" b="1" dirty="0" err="1" smtClean="0"/>
                <a:t>ln</a:t>
              </a:r>
              <a:r>
                <a:rPr lang="en-GB" b="1" dirty="0" smtClean="0"/>
                <a:t> (S)</a:t>
              </a:r>
              <a:endParaRPr lang="fr-FR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1688" y="4787860"/>
              <a:ext cx="322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Avec S: le nombre de catégories.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2- En pratique…</a:t>
            </a:r>
            <a:endParaRPr lang="fr-FR" sz="2800" dirty="0"/>
          </a:p>
        </p:txBody>
      </p:sp>
      <p:grpSp>
        <p:nvGrpSpPr>
          <p:cNvPr id="2" name="Groupe 24"/>
          <p:cNvGrpSpPr/>
          <p:nvPr/>
        </p:nvGrpSpPr>
        <p:grpSpPr>
          <a:xfrm>
            <a:off x="323528" y="692696"/>
            <a:ext cx="3965321" cy="4248472"/>
            <a:chOff x="323528" y="692696"/>
            <a:chExt cx="3965321" cy="424847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417" y="1052736"/>
              <a:ext cx="3888432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323528" y="692696"/>
              <a:ext cx="264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t</a:t>
              </a:r>
              <a:endParaRPr lang="fr-FR" dirty="0"/>
            </a:p>
          </p:txBody>
        </p:sp>
      </p:grpSp>
      <p:grpSp>
        <p:nvGrpSpPr>
          <p:cNvPr id="9" name="Groupe 25"/>
          <p:cNvGrpSpPr/>
          <p:nvPr/>
        </p:nvGrpSpPr>
        <p:grpSpPr>
          <a:xfrm>
            <a:off x="4792905" y="692696"/>
            <a:ext cx="3883551" cy="4248040"/>
            <a:chOff x="4792905" y="692696"/>
            <a:chExt cx="3883551" cy="4248040"/>
          </a:xfrm>
        </p:grpSpPr>
        <p:pic>
          <p:nvPicPr>
            <p:cNvPr id="3788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2905" y="1052736"/>
              <a:ext cx="3883551" cy="38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4860032" y="692696"/>
              <a:ext cx="4972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t+1</a:t>
              </a:r>
              <a:endParaRPr lang="fr-FR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327368" y="508518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SIDI =1 - ∑ pi</a:t>
            </a:r>
            <a:r>
              <a:rPr lang="fr-FR" b="1" baseline="30000" dirty="0" smtClean="0"/>
              <a:t>2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51520" y="522920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p(R)=(5+4+4)/100=0.13</a:t>
            </a:r>
            <a:endParaRPr lang="fr-FR" sz="2000" dirty="0"/>
          </a:p>
        </p:txBody>
      </p:sp>
      <p:sp>
        <p:nvSpPr>
          <p:cNvPr id="11" name="Rectangle 10"/>
          <p:cNvSpPr/>
          <p:nvPr/>
        </p:nvSpPr>
        <p:spPr>
          <a:xfrm>
            <a:off x="251520" y="5541235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p(V)=(4+3+2+4)/100=0.13 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251520" y="585327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p(B)=(4+4+2+6)/100=0.16</a:t>
            </a:r>
            <a:endParaRPr lang="fr-FR" sz="2000" dirty="0"/>
          </a:p>
        </p:txBody>
      </p:sp>
      <p:sp>
        <p:nvSpPr>
          <p:cNvPr id="13" name="Rectangle 12"/>
          <p:cNvSpPr/>
          <p:nvPr/>
        </p:nvSpPr>
        <p:spPr>
          <a:xfrm>
            <a:off x="251520" y="616530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p(K)=(58)/100=0.58</a:t>
            </a:r>
            <a:endParaRPr lang="fr-FR" sz="2000" dirty="0"/>
          </a:p>
        </p:txBody>
      </p:sp>
      <p:grpSp>
        <p:nvGrpSpPr>
          <p:cNvPr id="14" name="Groupe 22"/>
          <p:cNvGrpSpPr/>
          <p:nvPr/>
        </p:nvGrpSpPr>
        <p:grpSpPr>
          <a:xfrm>
            <a:off x="3131840" y="5373216"/>
            <a:ext cx="1304784" cy="1080120"/>
            <a:chOff x="3131840" y="5373216"/>
            <a:chExt cx="1304784" cy="1080120"/>
          </a:xfrm>
        </p:grpSpPr>
        <p:sp>
          <p:nvSpPr>
            <p:cNvPr id="15" name="Accolade fermante 14"/>
            <p:cNvSpPr/>
            <p:nvPr/>
          </p:nvSpPr>
          <p:spPr>
            <a:xfrm>
              <a:off x="3131840" y="5373216"/>
              <a:ext cx="144016" cy="108012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47864" y="5733256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SIDI=0.60</a:t>
              </a:r>
              <a:endParaRPr lang="fr-FR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16016" y="522920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p(R)=(3+5+7)/100=0.15</a:t>
            </a:r>
            <a:endParaRPr lang="fr-FR" sz="2000" dirty="0"/>
          </a:p>
        </p:txBody>
      </p:sp>
      <p:sp>
        <p:nvSpPr>
          <p:cNvPr id="18" name="Rectangle 17"/>
          <p:cNvSpPr/>
          <p:nvPr/>
        </p:nvSpPr>
        <p:spPr>
          <a:xfrm>
            <a:off x="4716016" y="5541235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p(V)=(2+2+4+4+3)/100=0.15 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4716016" y="5853270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p(B)=(6+3+2+3)/100=0.14</a:t>
            </a:r>
            <a:endParaRPr lang="fr-FR" sz="2000" dirty="0"/>
          </a:p>
        </p:txBody>
      </p:sp>
      <p:sp>
        <p:nvSpPr>
          <p:cNvPr id="20" name="Rectangle 19"/>
          <p:cNvSpPr/>
          <p:nvPr/>
        </p:nvSpPr>
        <p:spPr>
          <a:xfrm>
            <a:off x="4716016" y="616530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p(K)=(58)/100=0.56</a:t>
            </a:r>
            <a:endParaRPr lang="fr-FR" sz="2000" dirty="0"/>
          </a:p>
        </p:txBody>
      </p:sp>
      <p:grpSp>
        <p:nvGrpSpPr>
          <p:cNvPr id="23" name="Groupe 23"/>
          <p:cNvGrpSpPr/>
          <p:nvPr/>
        </p:nvGrpSpPr>
        <p:grpSpPr>
          <a:xfrm>
            <a:off x="7803720" y="5373216"/>
            <a:ext cx="1304784" cy="1080120"/>
            <a:chOff x="7803720" y="5373216"/>
            <a:chExt cx="1304784" cy="1080120"/>
          </a:xfrm>
        </p:grpSpPr>
        <p:sp>
          <p:nvSpPr>
            <p:cNvPr id="21" name="Accolade fermante 20"/>
            <p:cNvSpPr/>
            <p:nvPr/>
          </p:nvSpPr>
          <p:spPr>
            <a:xfrm>
              <a:off x="7803720" y="5373216"/>
              <a:ext cx="144016" cy="108012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19744" y="5733256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/>
                <a:t>SIDI=0.62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3- La configuration du paysage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611560" y="1196752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La structure du paysage traite de l’arrangement spatial des taches de différentes catégories. Différentes composantes de cette structure peuvent être prises en compte : les taches, les lisières, la probabilité d’être adjacent, la contagion... 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611560" y="285816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Le nombre total de taches dépend de la manière dont on définit l’appartenance à une tache. La règle des 4 voisins stipule que 2 cellules de la même catégorie sont de la même tache si elles partagent une limite linéaire. Par contre la règle des 8 voisins stipule que 2 cellules de la même catégorie sont de la même tache si elles ont une limite linéaire ou en diagonale.  </a:t>
            </a:r>
            <a:endParaRPr lang="fr-FR" sz="2000" dirty="0"/>
          </a:p>
        </p:txBody>
      </p:sp>
      <p:grpSp>
        <p:nvGrpSpPr>
          <p:cNvPr id="2" name="Groupe 24"/>
          <p:cNvGrpSpPr/>
          <p:nvPr/>
        </p:nvGrpSpPr>
        <p:grpSpPr>
          <a:xfrm>
            <a:off x="2123728" y="4797152"/>
            <a:ext cx="2592288" cy="1584176"/>
            <a:chOff x="2123728" y="4797152"/>
            <a:chExt cx="2592288" cy="1584176"/>
          </a:xfrm>
        </p:grpSpPr>
        <p:grpSp>
          <p:nvGrpSpPr>
            <p:cNvPr id="21" name="Groupe 20"/>
            <p:cNvGrpSpPr/>
            <p:nvPr/>
          </p:nvGrpSpPr>
          <p:grpSpPr>
            <a:xfrm>
              <a:off x="2411760" y="4797152"/>
              <a:ext cx="1080120" cy="1080120"/>
              <a:chOff x="755576" y="5013176"/>
              <a:chExt cx="1080120" cy="108012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15616" y="501317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115616" y="537321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15616" y="573325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75656" y="537321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55576" y="537321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123728" y="5981218"/>
              <a:ext cx="25922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Règle de la tour</a:t>
              </a:r>
              <a:endParaRPr lang="fr-FR" sz="2000" dirty="0"/>
            </a:p>
          </p:txBody>
        </p:sp>
      </p:grpSp>
      <p:grpSp>
        <p:nvGrpSpPr>
          <p:cNvPr id="22" name="Groupe 25"/>
          <p:cNvGrpSpPr/>
          <p:nvPr/>
        </p:nvGrpSpPr>
        <p:grpSpPr>
          <a:xfrm>
            <a:off x="5004048" y="4797152"/>
            <a:ext cx="2880320" cy="1624246"/>
            <a:chOff x="5004048" y="4797152"/>
            <a:chExt cx="2880320" cy="1624246"/>
          </a:xfrm>
        </p:grpSpPr>
        <p:grpSp>
          <p:nvGrpSpPr>
            <p:cNvPr id="25" name="Groupe 21"/>
            <p:cNvGrpSpPr/>
            <p:nvPr/>
          </p:nvGrpSpPr>
          <p:grpSpPr>
            <a:xfrm>
              <a:off x="5436096" y="4797152"/>
              <a:ext cx="1080120" cy="1080120"/>
              <a:chOff x="5436096" y="4941168"/>
              <a:chExt cx="1080120" cy="108012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96136" y="494116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796136" y="530120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796136" y="566124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56176" y="530120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36096" y="530120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436096" y="494116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436096" y="566124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156176" y="566124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56176" y="494116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004048" y="6021288"/>
              <a:ext cx="28803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Règle de la reine</a:t>
              </a:r>
              <a:endParaRPr lang="fr-FR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611560" y="90872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La taille moyenne d’une tache (MPS) est calculée par type d’occupation du sol.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3- Un indice de configuration: La taille moyenne de tache</a:t>
            </a:r>
            <a:endParaRPr lang="fr-FR" sz="2800" dirty="0"/>
          </a:p>
        </p:txBody>
      </p:sp>
      <p:grpSp>
        <p:nvGrpSpPr>
          <p:cNvPr id="2" name="Groupe 19"/>
          <p:cNvGrpSpPr/>
          <p:nvPr/>
        </p:nvGrpSpPr>
        <p:grpSpPr>
          <a:xfrm>
            <a:off x="611560" y="1556792"/>
            <a:ext cx="8532440" cy="707886"/>
            <a:chOff x="611560" y="1556792"/>
            <a:chExt cx="8532440" cy="707886"/>
          </a:xfrm>
        </p:grpSpPr>
        <p:sp>
          <p:nvSpPr>
            <p:cNvPr id="6" name="Rectangle 5"/>
            <p:cNvSpPr/>
            <p:nvPr/>
          </p:nvSpPr>
          <p:spPr>
            <a:xfrm>
              <a:off x="611560" y="1556792"/>
              <a:ext cx="1938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/>
                <a:t>MPS = (Σ </a:t>
              </a:r>
              <a:r>
                <a:rPr lang="fr-FR" b="1" dirty="0" err="1" smtClean="0"/>
                <a:t>Ak</a:t>
              </a:r>
              <a:r>
                <a:rPr lang="fr-FR" b="1" dirty="0" smtClean="0"/>
                <a:t>) / m </a:t>
              </a:r>
              <a:endParaRPr lang="fr-FR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27784" y="1556792"/>
              <a:ext cx="65162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Où </a:t>
              </a:r>
              <a:r>
                <a:rPr lang="fr-FR" sz="2000" dirty="0" err="1" smtClean="0"/>
                <a:t>Ak</a:t>
              </a:r>
              <a:r>
                <a:rPr lang="fr-FR" sz="2000" dirty="0" smtClean="0"/>
                <a:t> est la surface de la tache k, la somme est faite au sein d’une catégorie et m le nombre de taches de la catégorie.</a:t>
              </a:r>
              <a:endParaRPr lang="fr-FR" sz="20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1560" y="249289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Comment calcule-t-on la surface d’une tache??</a:t>
            </a:r>
            <a:endParaRPr lang="fr-FR" sz="2000" dirty="0"/>
          </a:p>
        </p:txBody>
      </p:sp>
      <p:sp>
        <p:nvSpPr>
          <p:cNvPr id="13" name="Rectangle 12"/>
          <p:cNvSpPr/>
          <p:nvPr/>
        </p:nvSpPr>
        <p:spPr>
          <a:xfrm>
            <a:off x="611560" y="306896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On utilise la résolution du pixel! Dans notre cas, 10 mètres. Chaque pixel compte pour 100 m². </a:t>
            </a:r>
            <a:endParaRPr lang="fr-FR" sz="2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2723381" cy="2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491880" y="3933056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MPS(R) = (4*100+5*100+4*100) / 3 = 433.33m²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491880" y="4341101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MPS(V) = (2*100+4*100+3*100+4*100) / 4 = 325m²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491880" y="4749146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MPS(B) = (2*100+4*100+6*100+4*100) / 4 = 400m² 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491880" y="5157192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MPS(K) = (4*100+8*100+23*100+23*100) / 4 = 1450m²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419872" y="5589240"/>
            <a:ext cx="5724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On peut également le calculer toutes catégories confondues et utiliser d’autres paramètres que la moyenne.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4- CARACTÉRISATION GLOBALE OU FENÊTRES MOBILES?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6470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000" dirty="0" smtClean="0"/>
              <a:t> On peut caractériser une entité du paysage (que ce soit au niveau de la tache d’occupation du sol, des classes d’occupation du sol ou toute catégories confondues (en sortie: une valeur unique). </a:t>
            </a:r>
            <a:r>
              <a:rPr lang="fr-FR" sz="2000" dirty="0" smtClean="0">
                <a:sym typeface="Wingdings" pitchFamily="2" charset="2"/>
              </a:rPr>
              <a:t> </a:t>
            </a:r>
            <a:r>
              <a:rPr lang="fr-FR" sz="2000" u="sng" dirty="0" smtClean="0">
                <a:sym typeface="Wingdings" pitchFamily="2" charset="2"/>
              </a:rPr>
              <a:t>ANALYSE STANDARD DANS FRAGSTATS</a:t>
            </a:r>
            <a:endParaRPr lang="fr-FR" sz="2000" u="sng" dirty="0"/>
          </a:p>
        </p:txBody>
      </p:sp>
      <p:sp>
        <p:nvSpPr>
          <p:cNvPr id="6" name="Rectangle 5"/>
          <p:cNvSpPr/>
          <p:nvPr/>
        </p:nvSpPr>
        <p:spPr>
          <a:xfrm>
            <a:off x="0" y="407707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000" dirty="0" smtClean="0"/>
              <a:t> On peut également vouloir caractériser une entité du paysage sur la base du voisinage de chaque pixel (en sortie: une matrice).</a:t>
            </a:r>
            <a:r>
              <a:rPr lang="fr-FR" sz="2000" dirty="0" smtClean="0">
                <a:sym typeface="Wingdings" pitchFamily="2" charset="2"/>
              </a:rPr>
              <a:t>  </a:t>
            </a:r>
            <a:r>
              <a:rPr lang="fr-FR" sz="2000" u="sng" dirty="0" smtClean="0">
                <a:sym typeface="Wingdings" pitchFamily="2" charset="2"/>
              </a:rPr>
              <a:t>ANALYSE par FENÊTRES MOBILES OU GLISSANTES OU MOVING WINDOW DANS FRAGSTATS</a:t>
            </a:r>
            <a:endParaRPr lang="fr-FR" sz="2000" u="sng" dirty="0"/>
          </a:p>
        </p:txBody>
      </p:sp>
      <p:sp>
        <p:nvSpPr>
          <p:cNvPr id="7" name="Rectangle 6"/>
          <p:cNvSpPr/>
          <p:nvPr/>
        </p:nvSpPr>
        <p:spPr>
          <a:xfrm>
            <a:off x="611560" y="5517232"/>
            <a:ext cx="853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-Dans ce cas, on ne peut plus travailler qu’au niveau des classes d’occupation du sol ou au niveau du paysage regroupant l’ensemble des voisins.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611560" y="5144417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-Cette notion de voisinage implique la définition des voisins…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611560" y="6165304"/>
            <a:ext cx="8532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-Les voisins se retrouvent dans une fenêtre mobile dont la taille est à définir.</a:t>
            </a:r>
            <a:endParaRPr lang="fr-FR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69968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e 10"/>
          <p:cNvGrpSpPr/>
          <p:nvPr/>
        </p:nvGrpSpPr>
        <p:grpSpPr>
          <a:xfrm>
            <a:off x="2843807" y="1906543"/>
            <a:ext cx="662571" cy="565470"/>
            <a:chOff x="539552" y="1124744"/>
            <a:chExt cx="864096" cy="792088"/>
          </a:xfrm>
        </p:grpSpPr>
        <p:sp>
          <p:nvSpPr>
            <p:cNvPr id="12" name="Rectangle 11"/>
            <p:cNvSpPr/>
            <p:nvPr/>
          </p:nvSpPr>
          <p:spPr>
            <a:xfrm>
              <a:off x="539552" y="1124744"/>
              <a:ext cx="864096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899592" y="14487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23766" y="1844824"/>
            <a:ext cx="2720042" cy="720080"/>
            <a:chOff x="123766" y="1844824"/>
            <a:chExt cx="2720042" cy="720080"/>
          </a:xfrm>
        </p:grpSpPr>
        <p:sp>
          <p:nvSpPr>
            <p:cNvPr id="18" name="Rectangle 17"/>
            <p:cNvSpPr/>
            <p:nvPr/>
          </p:nvSpPr>
          <p:spPr>
            <a:xfrm>
              <a:off x="123766" y="2041103"/>
              <a:ext cx="25760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u="sng" dirty="0" smtClean="0">
                  <a:sym typeface="Wingdings" pitchFamily="2" charset="2"/>
                </a:rPr>
                <a:t>ANALYSE par FENÊTRES MOBILES</a:t>
              </a:r>
              <a:endParaRPr lang="fr-FR" sz="1400" dirty="0"/>
            </a:p>
          </p:txBody>
        </p:sp>
        <p:sp>
          <p:nvSpPr>
            <p:cNvPr id="22" name="Accolade fermante 21"/>
            <p:cNvSpPr/>
            <p:nvPr/>
          </p:nvSpPr>
          <p:spPr>
            <a:xfrm flipH="1">
              <a:off x="2627784" y="1844824"/>
              <a:ext cx="216024" cy="720080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004048" y="1844824"/>
            <a:ext cx="1876735" cy="2160240"/>
            <a:chOff x="5004048" y="1844824"/>
            <a:chExt cx="1876735" cy="2160240"/>
          </a:xfrm>
        </p:grpSpPr>
        <p:sp>
          <p:nvSpPr>
            <p:cNvPr id="21" name="Accolade fermante 20"/>
            <p:cNvSpPr/>
            <p:nvPr/>
          </p:nvSpPr>
          <p:spPr>
            <a:xfrm>
              <a:off x="5004048" y="1844824"/>
              <a:ext cx="216024" cy="2160240"/>
            </a:xfrm>
            <a:prstGeom prst="rightBrace">
              <a:avLst>
                <a:gd name="adj1" fmla="val 8333"/>
                <a:gd name="adj2" fmla="val 5127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20072" y="2780928"/>
              <a:ext cx="16607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u="sng" dirty="0" smtClean="0">
                  <a:sym typeface="Wingdings" pitchFamily="2" charset="2"/>
                </a:rPr>
                <a:t>ANALYSE STANDARD</a:t>
              </a:r>
              <a:endParaRPr lang="fr-FR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723381" cy="2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63888" y="1196752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Une fenêtre mobile se comporte comme un filtre de lissage.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563888" y="2060848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attribue une valeur au pixel central sur la base d’un algorithme puis on décale d’un pixel.</a:t>
            </a:r>
            <a:endParaRPr lang="fr-FR" sz="2000" dirty="0"/>
          </a:p>
        </p:txBody>
      </p:sp>
      <p:grpSp>
        <p:nvGrpSpPr>
          <p:cNvPr id="2" name="Groupe 10"/>
          <p:cNvGrpSpPr/>
          <p:nvPr/>
        </p:nvGrpSpPr>
        <p:grpSpPr>
          <a:xfrm>
            <a:off x="539552" y="1124744"/>
            <a:ext cx="864096" cy="792088"/>
            <a:chOff x="539552" y="1124744"/>
            <a:chExt cx="864096" cy="792088"/>
          </a:xfrm>
        </p:grpSpPr>
        <p:sp>
          <p:nvSpPr>
            <p:cNvPr id="9" name="Rectangle 8"/>
            <p:cNvSpPr/>
            <p:nvPr/>
          </p:nvSpPr>
          <p:spPr>
            <a:xfrm>
              <a:off x="539552" y="1124744"/>
              <a:ext cx="864096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899592" y="14487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5- CARACTÉRISATION D’UNE FENÊTRE MOBILE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723381" cy="2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63888" y="1196752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Une fenêtre mobile se comporte comme un filtre de lissage.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563888" y="2060848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attribue une valeur au pixel central sur la base d’un algorithme puis on décale d’un pixel.</a:t>
            </a:r>
            <a:endParaRPr lang="fr-FR" sz="2000" dirty="0"/>
          </a:p>
        </p:txBody>
      </p:sp>
      <p:grpSp>
        <p:nvGrpSpPr>
          <p:cNvPr id="2" name="Groupe 11"/>
          <p:cNvGrpSpPr/>
          <p:nvPr/>
        </p:nvGrpSpPr>
        <p:grpSpPr>
          <a:xfrm>
            <a:off x="755576" y="1124744"/>
            <a:ext cx="864096" cy="792088"/>
            <a:chOff x="539552" y="1124744"/>
            <a:chExt cx="864096" cy="792088"/>
          </a:xfrm>
        </p:grpSpPr>
        <p:sp>
          <p:nvSpPr>
            <p:cNvPr id="13" name="Rectangle 12"/>
            <p:cNvSpPr/>
            <p:nvPr/>
          </p:nvSpPr>
          <p:spPr>
            <a:xfrm>
              <a:off x="539552" y="1124744"/>
              <a:ext cx="864096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899592" y="14487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5- CARACTÉRISATION D’UNE FENÊTRE MOBILE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51920" y="548680"/>
            <a:ext cx="5040560" cy="5976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195736" y="692696"/>
            <a:ext cx="5040560" cy="5976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/>
          <a:srcRect l="34199" t="20160" r="32051" b="6401"/>
          <a:stretch>
            <a:fillRect/>
          </a:stretch>
        </p:blipFill>
        <p:spPr bwMode="auto">
          <a:xfrm>
            <a:off x="1475656" y="980728"/>
            <a:ext cx="4176464" cy="5679991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4" cstate="print"/>
          <a:srcRect l="39149" t="54719" r="54551" b="33761"/>
          <a:stretch>
            <a:fillRect/>
          </a:stretch>
        </p:blipFill>
        <p:spPr bwMode="auto">
          <a:xfrm>
            <a:off x="6156176" y="1412776"/>
            <a:ext cx="7560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>
          <a:xfrm>
            <a:off x="6372200" y="2348880"/>
            <a:ext cx="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Méthodologie pour l'analyse quantitative du paysage </a:t>
            </a:r>
          </a:p>
          <a:p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380312" y="6926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 n parcelles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79512" y="980728"/>
            <a:ext cx="1152128" cy="453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Logiciel de SIG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79512" y="5517232"/>
            <a:ext cx="115212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Logiciel de métriques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723381" cy="2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63888" y="1196752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Une fenêtre mobile se comporte comme un filtre de lissage.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563888" y="2060848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attribue une valeur au pixel central sur la base d’un algorithme puis on décale d’un pixel.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3563888" y="3277433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obtient une matrice de comptes numériques en sortie.</a:t>
            </a:r>
            <a:endParaRPr lang="fr-FR" sz="2000" dirty="0"/>
          </a:p>
        </p:txBody>
      </p:sp>
      <p:grpSp>
        <p:nvGrpSpPr>
          <p:cNvPr id="2" name="Groupe 14"/>
          <p:cNvGrpSpPr/>
          <p:nvPr/>
        </p:nvGrpSpPr>
        <p:grpSpPr>
          <a:xfrm>
            <a:off x="1043608" y="1124744"/>
            <a:ext cx="864096" cy="792088"/>
            <a:chOff x="539552" y="1124744"/>
            <a:chExt cx="864096" cy="792088"/>
          </a:xfrm>
        </p:grpSpPr>
        <p:sp>
          <p:nvSpPr>
            <p:cNvPr id="16" name="Rectangle 15"/>
            <p:cNvSpPr/>
            <p:nvPr/>
          </p:nvSpPr>
          <p:spPr>
            <a:xfrm>
              <a:off x="539552" y="1124744"/>
              <a:ext cx="864096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899592" y="14487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39552" y="494116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La fenêtre ne peut visiter que les pixels qui peuvent être des pixels centraux: création d’un effet de bord!!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539552" y="4233282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définit la taille de la fenêtre.</a:t>
            </a:r>
            <a:endParaRPr lang="fr-FR" sz="2000" dirty="0"/>
          </a:p>
        </p:txBody>
      </p:sp>
      <p:sp>
        <p:nvSpPr>
          <p:cNvPr id="20" name="Rectangle 19"/>
          <p:cNvSpPr/>
          <p:nvPr/>
        </p:nvSpPr>
        <p:spPr>
          <a:xfrm>
            <a:off x="539552" y="598121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C’est quoi la bonne taille pour une fenêtre?</a:t>
            </a:r>
            <a:endParaRPr lang="fr-FR" sz="2000" dirty="0"/>
          </a:p>
        </p:txBody>
      </p:sp>
      <p:grpSp>
        <p:nvGrpSpPr>
          <p:cNvPr id="9" name="Groupe 26"/>
          <p:cNvGrpSpPr/>
          <p:nvPr/>
        </p:nvGrpSpPr>
        <p:grpSpPr>
          <a:xfrm>
            <a:off x="0" y="2924944"/>
            <a:ext cx="1440160" cy="1440160"/>
            <a:chOff x="2411760" y="548680"/>
            <a:chExt cx="1440160" cy="1440160"/>
          </a:xfrm>
        </p:grpSpPr>
        <p:grpSp>
          <p:nvGrpSpPr>
            <p:cNvPr id="10" name="Groupe 14"/>
            <p:cNvGrpSpPr/>
            <p:nvPr/>
          </p:nvGrpSpPr>
          <p:grpSpPr>
            <a:xfrm>
              <a:off x="2699792" y="908720"/>
              <a:ext cx="864096" cy="792088"/>
              <a:chOff x="539552" y="1124744"/>
              <a:chExt cx="864096" cy="79208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39552" y="1124744"/>
                <a:ext cx="864096" cy="79208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899592" y="14487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" name="Groupe 25"/>
            <p:cNvGrpSpPr/>
            <p:nvPr/>
          </p:nvGrpSpPr>
          <p:grpSpPr>
            <a:xfrm>
              <a:off x="2411760" y="548680"/>
              <a:ext cx="1440160" cy="1440160"/>
              <a:chOff x="5236045" y="1340768"/>
              <a:chExt cx="1440160" cy="1440160"/>
            </a:xfrm>
            <a:solidFill>
              <a:srgbClr val="FF0000"/>
            </a:solidFill>
          </p:grpSpPr>
          <p:sp>
            <p:nvSpPr>
              <p:cNvPr id="24" name="Rectangle 23"/>
              <p:cNvSpPr/>
              <p:nvPr/>
            </p:nvSpPr>
            <p:spPr>
              <a:xfrm rot="2700000">
                <a:off x="5220072" y="1988840"/>
                <a:ext cx="1440160" cy="14401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8100000">
                <a:off x="5236045" y="1972867"/>
                <a:ext cx="1440160" cy="144016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1" name="ZoneTexte 20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5- CARACTÉRISATION D’UNE FENÊTRE MOBILE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5- QUELLE TAILLE DE FENETRE?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683568" y="836712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Les fenêtres mobiles, une procédure qui lisse l’image…</a:t>
            </a:r>
            <a:endParaRPr lang="fr-FR" sz="2000" dirty="0"/>
          </a:p>
        </p:txBody>
      </p:sp>
      <p:grpSp>
        <p:nvGrpSpPr>
          <p:cNvPr id="2" name="Groupe 17"/>
          <p:cNvGrpSpPr/>
          <p:nvPr/>
        </p:nvGrpSpPr>
        <p:grpSpPr>
          <a:xfrm>
            <a:off x="467544" y="1340768"/>
            <a:ext cx="8208912" cy="2642810"/>
            <a:chOff x="467544" y="1556792"/>
            <a:chExt cx="8208912" cy="2642810"/>
          </a:xfrm>
        </p:grpSpPr>
        <p:grpSp>
          <p:nvGrpSpPr>
            <p:cNvPr id="3" name="Groupe 34"/>
            <p:cNvGrpSpPr/>
            <p:nvPr/>
          </p:nvGrpSpPr>
          <p:grpSpPr>
            <a:xfrm>
              <a:off x="467544" y="1556792"/>
              <a:ext cx="2664296" cy="2642810"/>
              <a:chOff x="467544" y="1556792"/>
              <a:chExt cx="2664296" cy="2642810"/>
            </a:xfrm>
          </p:grpSpPr>
          <p:pic>
            <p:nvPicPr>
              <p:cNvPr id="26" name="Image 25" descr="shdi250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67544" y="1556792"/>
                <a:ext cx="2487047" cy="2362694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619672" y="3861048"/>
                <a:ext cx="151216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 smtClean="0"/>
                  <a:t>SHDI à 250m</a:t>
                </a:r>
                <a:endParaRPr lang="fr-FR" sz="1600" dirty="0"/>
              </a:p>
            </p:txBody>
          </p:sp>
        </p:grpSp>
        <p:grpSp>
          <p:nvGrpSpPr>
            <p:cNvPr id="4" name="Groupe 35"/>
            <p:cNvGrpSpPr/>
            <p:nvPr/>
          </p:nvGrpSpPr>
          <p:grpSpPr>
            <a:xfrm>
              <a:off x="3275856" y="1556792"/>
              <a:ext cx="2880320" cy="2642810"/>
              <a:chOff x="3203848" y="1556792"/>
              <a:chExt cx="2880320" cy="2642810"/>
            </a:xfrm>
          </p:grpSpPr>
          <p:pic>
            <p:nvPicPr>
              <p:cNvPr id="24" name="Image 23" descr="shdi1000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03848" y="1556792"/>
                <a:ext cx="2487047" cy="2362694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4716016" y="3861048"/>
                <a:ext cx="13681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 smtClean="0"/>
                  <a:t>SHDI à 1000m</a:t>
                </a:r>
                <a:endParaRPr lang="fr-FR" sz="1600" dirty="0"/>
              </a:p>
            </p:txBody>
          </p:sp>
        </p:grpSp>
        <p:grpSp>
          <p:nvGrpSpPr>
            <p:cNvPr id="6" name="Groupe 36"/>
            <p:cNvGrpSpPr/>
            <p:nvPr/>
          </p:nvGrpSpPr>
          <p:grpSpPr>
            <a:xfrm>
              <a:off x="6084168" y="1556792"/>
              <a:ext cx="2592288" cy="2642810"/>
              <a:chOff x="6012160" y="1556792"/>
              <a:chExt cx="2592288" cy="2642810"/>
            </a:xfrm>
          </p:grpSpPr>
          <p:pic>
            <p:nvPicPr>
              <p:cNvPr id="22" name="Image 8" descr="shdi3000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012160" y="1556792"/>
                <a:ext cx="2487047" cy="2362694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7092280" y="3861048"/>
                <a:ext cx="151216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 smtClean="0"/>
                  <a:t>SHDI à 3000m</a:t>
                </a:r>
                <a:endParaRPr lang="fr-FR" sz="1600" dirty="0"/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754436" y="4191471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Toutes les tailles de fenêtres ne seront pas pertinentes…</a:t>
            </a:r>
            <a:endParaRPr lang="fr-FR" sz="2000" dirty="0"/>
          </a:p>
        </p:txBody>
      </p:sp>
      <p:sp>
        <p:nvSpPr>
          <p:cNvPr id="32" name="Rectangle 31"/>
          <p:cNvSpPr/>
          <p:nvPr/>
        </p:nvSpPr>
        <p:spPr>
          <a:xfrm>
            <a:off x="1200452" y="4797152"/>
            <a:ext cx="7503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-Si trop grande: image trop homogène, perte de variabilité.</a:t>
            </a:r>
            <a:endParaRPr lang="fr-FR" sz="2000" dirty="0"/>
          </a:p>
        </p:txBody>
      </p:sp>
      <p:sp>
        <p:nvSpPr>
          <p:cNvPr id="35" name="Rectangle 34"/>
          <p:cNvSpPr/>
          <p:nvPr/>
        </p:nvSpPr>
        <p:spPr>
          <a:xfrm>
            <a:off x="1209760" y="5445224"/>
            <a:ext cx="8114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-Si trop petite: apparition d’artefacts et image trop hétérogène. </a:t>
            </a:r>
            <a:endParaRPr lang="fr-FR" sz="2000" dirty="0"/>
          </a:p>
        </p:txBody>
      </p:sp>
      <p:grpSp>
        <p:nvGrpSpPr>
          <p:cNvPr id="7" name="Groupe 36"/>
          <p:cNvGrpSpPr/>
          <p:nvPr/>
        </p:nvGrpSpPr>
        <p:grpSpPr>
          <a:xfrm>
            <a:off x="467544" y="6165304"/>
            <a:ext cx="8511320" cy="468052"/>
            <a:chOff x="467544" y="6165304"/>
            <a:chExt cx="8511320" cy="468052"/>
          </a:xfrm>
        </p:grpSpPr>
        <p:sp>
          <p:nvSpPr>
            <p:cNvPr id="38" name="Flèche vers le bas 37"/>
            <p:cNvSpPr/>
            <p:nvPr/>
          </p:nvSpPr>
          <p:spPr>
            <a:xfrm rot="16200000" flipH="1">
              <a:off x="557554" y="6075294"/>
              <a:ext cx="468052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87624" y="6165304"/>
              <a:ext cx="77912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Trouver un juste milieu…</a:t>
              </a:r>
              <a:endParaRPr lang="fr-FR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571472" y="2643182"/>
            <a:ext cx="4824536" cy="3683849"/>
            <a:chOff x="571472" y="2643182"/>
            <a:chExt cx="4824536" cy="3683849"/>
          </a:xfrm>
        </p:grpSpPr>
        <p:graphicFrame>
          <p:nvGraphicFramePr>
            <p:cNvPr id="42" name="Graphique 41"/>
            <p:cNvGraphicFramePr/>
            <p:nvPr/>
          </p:nvGraphicFramePr>
          <p:xfrm>
            <a:off x="571472" y="2643182"/>
            <a:ext cx="4824536" cy="36838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20377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2568" t="40275" r="49984" b="42182"/>
            <a:stretch>
              <a:fillRect/>
            </a:stretch>
          </p:blipFill>
          <p:spPr bwMode="auto">
            <a:xfrm>
              <a:off x="4689728" y="4437112"/>
              <a:ext cx="360040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Rectangle 2"/>
          <p:cNvSpPr/>
          <p:nvPr/>
        </p:nvSpPr>
        <p:spPr>
          <a:xfrm>
            <a:off x="683568" y="836712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Trouver une limite supérieure à la taille de fenêtre:</a:t>
            </a:r>
            <a:endParaRPr lang="fr-FR" sz="2000" dirty="0"/>
          </a:p>
        </p:txBody>
      </p:sp>
      <p:sp>
        <p:nvSpPr>
          <p:cNvPr id="11" name="Rectangle 10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5- VALIDATION DU CHOIX DE FENÊTRES DE 1 KM²</a:t>
            </a:r>
            <a:endParaRPr lang="fr-FR" sz="2400" dirty="0"/>
          </a:p>
        </p:txBody>
      </p:sp>
      <p:sp>
        <p:nvSpPr>
          <p:cNvPr id="13" name="Rectangle 12"/>
          <p:cNvSpPr/>
          <p:nvPr/>
        </p:nvSpPr>
        <p:spPr>
          <a:xfrm>
            <a:off x="683568" y="1442393"/>
            <a:ext cx="8290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ym typeface="Wingdings" pitchFamily="2" charset="2"/>
              </a:rPr>
              <a:t> </a:t>
            </a:r>
            <a:r>
              <a:rPr lang="fr-FR" sz="2000" dirty="0" smtClean="0"/>
              <a:t>Etude du coefficient de variation des comptes numériques des pixels des différents rasters en fonction de la taille de fenêtre.</a:t>
            </a:r>
            <a:endParaRPr lang="fr-FR" sz="2000" dirty="0"/>
          </a:p>
        </p:txBody>
      </p:sp>
      <p:grpSp>
        <p:nvGrpSpPr>
          <p:cNvPr id="2" name="Groupe 17"/>
          <p:cNvGrpSpPr/>
          <p:nvPr/>
        </p:nvGrpSpPr>
        <p:grpSpPr>
          <a:xfrm>
            <a:off x="5508104" y="3172906"/>
            <a:ext cx="3607596" cy="475023"/>
            <a:chOff x="5508104" y="5726285"/>
            <a:chExt cx="3607596" cy="475023"/>
          </a:xfrm>
        </p:grpSpPr>
        <p:sp>
          <p:nvSpPr>
            <p:cNvPr id="19" name="Rectangle 18"/>
            <p:cNvSpPr/>
            <p:nvPr/>
          </p:nvSpPr>
          <p:spPr>
            <a:xfrm>
              <a:off x="6084168" y="5726285"/>
              <a:ext cx="30315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Ce n’est pas très flagrant…</a:t>
              </a:r>
              <a:endParaRPr lang="fr-FR" sz="2000" dirty="0"/>
            </a:p>
          </p:txBody>
        </p:sp>
        <p:sp>
          <p:nvSpPr>
            <p:cNvPr id="20" name="Flèche vers le bas 19"/>
            <p:cNvSpPr/>
            <p:nvPr/>
          </p:nvSpPr>
          <p:spPr>
            <a:xfrm rot="16200000" flipH="1">
              <a:off x="5598114" y="5643246"/>
              <a:ext cx="468052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  <p:grpSp>
        <p:nvGrpSpPr>
          <p:cNvPr id="4" name="Groupe 20"/>
          <p:cNvGrpSpPr/>
          <p:nvPr/>
        </p:nvGrpSpPr>
        <p:grpSpPr>
          <a:xfrm>
            <a:off x="5508104" y="4365104"/>
            <a:ext cx="3635896" cy="468052"/>
            <a:chOff x="5508104" y="5733256"/>
            <a:chExt cx="3635896" cy="468052"/>
          </a:xfrm>
        </p:grpSpPr>
        <p:sp>
          <p:nvSpPr>
            <p:cNvPr id="22" name="Rectangle 21"/>
            <p:cNvSpPr/>
            <p:nvPr/>
          </p:nvSpPr>
          <p:spPr>
            <a:xfrm>
              <a:off x="6112468" y="5733256"/>
              <a:ext cx="30315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Maximum ± à</a:t>
              </a:r>
              <a:r>
                <a:rPr lang="fr-FR" sz="2000" u="sng" dirty="0" smtClean="0"/>
                <a:t> 3 km.</a:t>
              </a:r>
              <a:endParaRPr lang="fr-FR" sz="2000" u="sng" dirty="0"/>
            </a:p>
          </p:txBody>
        </p:sp>
        <p:sp>
          <p:nvSpPr>
            <p:cNvPr id="23" name="Flèche vers le bas 22"/>
            <p:cNvSpPr/>
            <p:nvPr/>
          </p:nvSpPr>
          <p:spPr>
            <a:xfrm rot="16200000" flipH="1">
              <a:off x="5598114" y="5643246"/>
              <a:ext cx="468052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  <p:grpSp>
        <p:nvGrpSpPr>
          <p:cNvPr id="5" name="Groupe 23"/>
          <p:cNvGrpSpPr/>
          <p:nvPr/>
        </p:nvGrpSpPr>
        <p:grpSpPr>
          <a:xfrm>
            <a:off x="5508104" y="5550331"/>
            <a:ext cx="3635896" cy="707886"/>
            <a:chOff x="5508104" y="5733256"/>
            <a:chExt cx="3635896" cy="707886"/>
          </a:xfrm>
        </p:grpSpPr>
        <p:sp>
          <p:nvSpPr>
            <p:cNvPr id="25" name="Rectangle 24"/>
            <p:cNvSpPr/>
            <p:nvPr/>
          </p:nvSpPr>
          <p:spPr>
            <a:xfrm>
              <a:off x="6112468" y="5733256"/>
              <a:ext cx="30315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Affiné par une approche descriptive et inférentielle.</a:t>
              </a:r>
              <a:endParaRPr lang="fr-FR" sz="2000" dirty="0"/>
            </a:p>
          </p:txBody>
        </p:sp>
        <p:sp>
          <p:nvSpPr>
            <p:cNvPr id="26" name="Flèche vers le bas 25"/>
            <p:cNvSpPr/>
            <p:nvPr/>
          </p:nvSpPr>
          <p:spPr>
            <a:xfrm rot="16200000" flipH="1">
              <a:off x="5598114" y="5643246"/>
              <a:ext cx="468052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cxnSp>
        <p:nvCxnSpPr>
          <p:cNvPr id="16" name="Connecteur droit 15"/>
          <p:cNvCxnSpPr/>
          <p:nvPr/>
        </p:nvCxnSpPr>
        <p:spPr>
          <a:xfrm rot="5400000">
            <a:off x="3313000" y="4113076"/>
            <a:ext cx="2232248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908720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Trouver une borne inférieure à la taille de fenêtre: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683568" y="1442393"/>
            <a:ext cx="8290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ym typeface="Wingdings" pitchFamily="2" charset="2"/>
              </a:rPr>
              <a:t> </a:t>
            </a:r>
            <a:r>
              <a:rPr lang="fr-FR" sz="2000" dirty="0" smtClean="0"/>
              <a:t>Etude des relations entre Taille Moyenne de Patch et Indice de Shannon. </a:t>
            </a:r>
            <a:endParaRPr lang="fr-FR" sz="2000" dirty="0"/>
          </a:p>
        </p:txBody>
      </p:sp>
      <p:grpSp>
        <p:nvGrpSpPr>
          <p:cNvPr id="2" name="Groupe 17"/>
          <p:cNvGrpSpPr/>
          <p:nvPr/>
        </p:nvGrpSpPr>
        <p:grpSpPr>
          <a:xfrm>
            <a:off x="363868" y="2411596"/>
            <a:ext cx="2767970" cy="2601580"/>
            <a:chOff x="363868" y="2132856"/>
            <a:chExt cx="2767970" cy="2601580"/>
          </a:xfrm>
        </p:grpSpPr>
        <p:pic>
          <p:nvPicPr>
            <p:cNvPr id="9" name="Image 8" descr="nuage20000pts250 de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2132856"/>
              <a:ext cx="2664294" cy="234379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63868" y="4365104"/>
              <a:ext cx="7200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250m</a:t>
              </a:r>
              <a:endParaRPr lang="fr-FR" dirty="0"/>
            </a:p>
          </p:txBody>
        </p:sp>
      </p:grpSp>
      <p:grpSp>
        <p:nvGrpSpPr>
          <p:cNvPr id="3" name="Groupe 9"/>
          <p:cNvGrpSpPr/>
          <p:nvPr/>
        </p:nvGrpSpPr>
        <p:grpSpPr>
          <a:xfrm>
            <a:off x="1475656" y="3356992"/>
            <a:ext cx="2767972" cy="2624721"/>
            <a:chOff x="1515996" y="4116647"/>
            <a:chExt cx="2767972" cy="2624721"/>
          </a:xfrm>
        </p:grpSpPr>
        <p:sp>
          <p:nvSpPr>
            <p:cNvPr id="11" name="Rectangle 10"/>
            <p:cNvSpPr/>
            <p:nvPr/>
          </p:nvSpPr>
          <p:spPr>
            <a:xfrm>
              <a:off x="1515996" y="6372036"/>
              <a:ext cx="7200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500m</a:t>
              </a:r>
              <a:endParaRPr lang="fr-FR" dirty="0"/>
            </a:p>
          </p:txBody>
        </p:sp>
        <p:pic>
          <p:nvPicPr>
            <p:cNvPr id="12" name="Image 11" descr="nuage20000pts500 d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7748" y="4116647"/>
              <a:ext cx="2656220" cy="2336689"/>
            </a:xfrm>
            <a:prstGeom prst="rect">
              <a:avLst/>
            </a:prstGeom>
          </p:spPr>
        </p:pic>
      </p:grpSp>
      <p:grpSp>
        <p:nvGrpSpPr>
          <p:cNvPr id="5" name="Groupe 12"/>
          <p:cNvGrpSpPr/>
          <p:nvPr/>
        </p:nvGrpSpPr>
        <p:grpSpPr>
          <a:xfrm>
            <a:off x="2699792" y="4260663"/>
            <a:ext cx="2728228" cy="2624721"/>
            <a:chOff x="2699792" y="4260663"/>
            <a:chExt cx="2728228" cy="2624721"/>
          </a:xfrm>
        </p:grpSpPr>
        <p:sp>
          <p:nvSpPr>
            <p:cNvPr id="14" name="Rectangle 13"/>
            <p:cNvSpPr/>
            <p:nvPr/>
          </p:nvSpPr>
          <p:spPr>
            <a:xfrm>
              <a:off x="2699792" y="6516052"/>
              <a:ext cx="837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1000m</a:t>
              </a:r>
              <a:endParaRPr lang="fr-FR" dirty="0"/>
            </a:p>
          </p:txBody>
        </p:sp>
        <p:pic>
          <p:nvPicPr>
            <p:cNvPr id="15" name="Image 14" descr="nuage20000pts1000 der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1800" y="4260663"/>
              <a:ext cx="2656220" cy="2336689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5796136" y="4955684"/>
            <a:ext cx="295232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2000" dirty="0" smtClean="0"/>
              <a:t>1 km² semble être une taille de fenêtre minimum </a:t>
            </a:r>
            <a:r>
              <a:rPr lang="fr-FR" sz="2000" u="sng" dirty="0" smtClean="0"/>
              <a:t>pour notre étude.</a:t>
            </a:r>
            <a:endParaRPr lang="fr-FR" sz="2000" dirty="0"/>
          </a:p>
        </p:txBody>
      </p:sp>
      <p:sp>
        <p:nvSpPr>
          <p:cNvPr id="18" name="Rectangle 17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5- VALIDATION DU CHOIX DE FENÊTRES DE 1 KM²</a:t>
            </a:r>
            <a:endParaRPr lang="fr-FR" sz="2400" dirty="0"/>
          </a:p>
        </p:txBody>
      </p:sp>
      <p:sp>
        <p:nvSpPr>
          <p:cNvPr id="19" name="Rectangle 18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71600" y="2888109"/>
            <a:ext cx="6660000" cy="255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547664" y="1412776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smtClean="0"/>
              <a:t>EN PRATIQUE!</a:t>
            </a:r>
            <a:endParaRPr lang="fr-FR" sz="6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995" t="69458" r="70884" b="24401"/>
          <a:stretch>
            <a:fillRect/>
          </a:stretch>
        </p:blipFill>
        <p:spPr bwMode="auto">
          <a:xfrm>
            <a:off x="1907704" y="3501008"/>
            <a:ext cx="514137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r="85437" b="6456"/>
          <a:stretch>
            <a:fillRect/>
          </a:stretch>
        </p:blipFill>
        <p:spPr bwMode="auto">
          <a:xfrm>
            <a:off x="7236296" y="980728"/>
            <a:ext cx="1331640" cy="555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 FICHIER DE DÉPART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683568" y="908720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On part d’un raster.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683568" y="2021939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Bien que FRAGSTATS accepte différents formats de rasters, le plus simple est de travailler sur un format ASCII.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683568" y="3284984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-La conversion raster </a:t>
            </a:r>
            <a:r>
              <a:rPr lang="fr-FR" sz="2000" dirty="0" err="1" smtClean="0"/>
              <a:t>ArcGIS</a:t>
            </a:r>
            <a:r>
              <a:rPr lang="fr-FR" sz="2000" dirty="0" smtClean="0"/>
              <a:t> vers ASCII se fait facilement avec l’outil correspondant de l’</a:t>
            </a:r>
            <a:r>
              <a:rPr lang="fr-FR" sz="2000" i="1" dirty="0" err="1" smtClean="0"/>
              <a:t>ArcToolbox</a:t>
            </a:r>
            <a:r>
              <a:rPr lang="fr-FR" sz="2000" i="1" dirty="0" smtClean="0"/>
              <a:t>.</a:t>
            </a:r>
          </a:p>
          <a:p>
            <a:endParaRPr lang="fr-FR" sz="2000" i="1" dirty="0" smtClean="0"/>
          </a:p>
          <a:p>
            <a:r>
              <a:rPr lang="fr-FR" sz="2000" i="1" dirty="0" smtClean="0"/>
              <a:t>-</a:t>
            </a:r>
            <a:r>
              <a:rPr lang="fr-FR" sz="2000" dirty="0" smtClean="0"/>
              <a:t>Sous </a:t>
            </a:r>
            <a:r>
              <a:rPr lang="fr-FR" sz="2000" dirty="0" err="1" smtClean="0"/>
              <a:t>Qgis</a:t>
            </a:r>
            <a:r>
              <a:rPr lang="fr-FR" sz="2000" dirty="0" smtClean="0"/>
              <a:t>, c’est possible aussi cf. Michel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683568" y="5085184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On obtient un fichier lisible avec le </a:t>
            </a:r>
            <a:r>
              <a:rPr lang="fr-FR" sz="2000" dirty="0" smtClean="0"/>
              <a:t>bloc-notes Windows.</a:t>
            </a:r>
            <a:endParaRPr lang="fr-FR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 FICHIER DE DÉPART</a:t>
            </a:r>
            <a:endParaRPr lang="fr-FR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13772"/>
            <a:ext cx="2723381" cy="2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e 14"/>
          <p:cNvGrpSpPr/>
          <p:nvPr/>
        </p:nvGrpSpPr>
        <p:grpSpPr>
          <a:xfrm>
            <a:off x="3779912" y="725740"/>
            <a:ext cx="4392486" cy="3279324"/>
            <a:chOff x="3779912" y="725740"/>
            <a:chExt cx="4392486" cy="3279324"/>
          </a:xfrm>
        </p:grpSpPr>
        <p:pic>
          <p:nvPicPr>
            <p:cNvPr id="6" name="Image 5" descr="Fichier ascii depart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080" y="725740"/>
              <a:ext cx="2880318" cy="3279324"/>
            </a:xfrm>
            <a:prstGeom prst="rect">
              <a:avLst/>
            </a:prstGeom>
          </p:spPr>
        </p:pic>
        <p:sp>
          <p:nvSpPr>
            <p:cNvPr id="8" name="Flèche droite 7"/>
            <p:cNvSpPr/>
            <p:nvPr/>
          </p:nvSpPr>
          <p:spPr>
            <a:xfrm>
              <a:off x="3779912" y="2165900"/>
              <a:ext cx="1152128" cy="648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15"/>
          <p:cNvGrpSpPr/>
          <p:nvPr/>
        </p:nvGrpSpPr>
        <p:grpSpPr>
          <a:xfrm>
            <a:off x="323528" y="1268760"/>
            <a:ext cx="7715304" cy="3352438"/>
            <a:chOff x="323528" y="1268760"/>
            <a:chExt cx="7715304" cy="3352438"/>
          </a:xfrm>
        </p:grpSpPr>
        <p:sp>
          <p:nvSpPr>
            <p:cNvPr id="9" name="Rectangle 8"/>
            <p:cNvSpPr/>
            <p:nvPr/>
          </p:nvSpPr>
          <p:spPr>
            <a:xfrm>
              <a:off x="5292080" y="1268760"/>
              <a:ext cx="2160240" cy="100811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528" y="4221088"/>
              <a:ext cx="77153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Le fichier comprend un en-tête</a:t>
              </a:r>
              <a:endParaRPr lang="fr-FR" sz="2000" dirty="0"/>
            </a:p>
          </p:txBody>
        </p:sp>
      </p:grpSp>
      <p:grpSp>
        <p:nvGrpSpPr>
          <p:cNvPr id="15" name="Groupe 16"/>
          <p:cNvGrpSpPr/>
          <p:nvPr/>
        </p:nvGrpSpPr>
        <p:grpSpPr>
          <a:xfrm>
            <a:off x="3553440" y="2276872"/>
            <a:ext cx="7715304" cy="2344326"/>
            <a:chOff x="3553440" y="2276872"/>
            <a:chExt cx="7715304" cy="2344326"/>
          </a:xfrm>
        </p:grpSpPr>
        <p:sp>
          <p:nvSpPr>
            <p:cNvPr id="10" name="Rectangle 9"/>
            <p:cNvSpPr/>
            <p:nvPr/>
          </p:nvSpPr>
          <p:spPr>
            <a:xfrm>
              <a:off x="5292080" y="2276872"/>
              <a:ext cx="2160240" cy="165618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53440" y="4221088"/>
              <a:ext cx="77153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et une matrice. </a:t>
              </a:r>
              <a:endParaRPr lang="fr-FR" sz="20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3528" y="4869160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On retire l’en-tête et on l’enregistre dans un autre fichier et on sauvegarde la matrice.</a:t>
            </a:r>
            <a:endParaRPr lang="fr-FR" sz="2000" dirty="0"/>
          </a:p>
        </p:txBody>
      </p:sp>
      <p:sp>
        <p:nvSpPr>
          <p:cNvPr id="14" name="Rectangle 13"/>
          <p:cNvSpPr/>
          <p:nvPr/>
        </p:nvSpPr>
        <p:spPr>
          <a:xfrm>
            <a:off x="323528" y="5817458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On crée un fichier de propriétés des classes.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FICHIERS DE DÉPART: BILAN!</a:t>
            </a:r>
            <a:endParaRPr lang="fr-FR" sz="2400" dirty="0"/>
          </a:p>
        </p:txBody>
      </p:sp>
      <p:pic>
        <p:nvPicPr>
          <p:cNvPr id="18" name="Image 17" descr="Fichier ascii depart en-tet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2114550" cy="1438275"/>
          </a:xfrm>
          <a:prstGeom prst="rect">
            <a:avLst/>
          </a:prstGeom>
        </p:spPr>
      </p:pic>
      <p:pic>
        <p:nvPicPr>
          <p:cNvPr id="19" name="Image 18" descr="Fichier ascii depart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924944"/>
            <a:ext cx="2057400" cy="1924050"/>
          </a:xfrm>
          <a:prstGeom prst="rect">
            <a:avLst/>
          </a:prstGeom>
        </p:spPr>
      </p:pic>
      <p:pic>
        <p:nvPicPr>
          <p:cNvPr id="20" name="Image 19" descr="Fichier ascii depart class properties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229200"/>
            <a:ext cx="2057400" cy="1152525"/>
          </a:xfrm>
          <a:prstGeom prst="rect">
            <a:avLst/>
          </a:prstGeom>
        </p:spPr>
      </p:pic>
      <p:grpSp>
        <p:nvGrpSpPr>
          <p:cNvPr id="2" name="Groupe 15"/>
          <p:cNvGrpSpPr/>
          <p:nvPr/>
        </p:nvGrpSpPr>
        <p:grpSpPr>
          <a:xfrm>
            <a:off x="2754534" y="3800834"/>
            <a:ext cx="4128918" cy="1232086"/>
            <a:chOff x="2754534" y="3800834"/>
            <a:chExt cx="4128918" cy="1232086"/>
          </a:xfrm>
        </p:grpSpPr>
        <p:sp>
          <p:nvSpPr>
            <p:cNvPr id="21" name="Rectangle 20"/>
            <p:cNvSpPr/>
            <p:nvPr/>
          </p:nvSpPr>
          <p:spPr>
            <a:xfrm>
              <a:off x="3851920" y="4325034"/>
              <a:ext cx="30315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u="sng" dirty="0" smtClean="0"/>
                <a:t>grilletest.txt</a:t>
              </a:r>
              <a:r>
                <a:rPr lang="fr-FR" sz="2000" dirty="0" smtClean="0"/>
                <a:t>: Sert aux calculs</a:t>
              </a:r>
              <a:endParaRPr lang="fr-FR" sz="2000" dirty="0"/>
            </a:p>
          </p:txBody>
        </p:sp>
        <p:sp>
          <p:nvSpPr>
            <p:cNvPr id="22" name="Flèche droite 21"/>
            <p:cNvSpPr/>
            <p:nvPr/>
          </p:nvSpPr>
          <p:spPr>
            <a:xfrm rot="1716455">
              <a:off x="2754534" y="3800834"/>
              <a:ext cx="1080120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14"/>
          <p:cNvGrpSpPr/>
          <p:nvPr/>
        </p:nvGrpSpPr>
        <p:grpSpPr>
          <a:xfrm>
            <a:off x="2843808" y="1556792"/>
            <a:ext cx="5184576" cy="1015663"/>
            <a:chOff x="2843808" y="1556792"/>
            <a:chExt cx="3240360" cy="1015663"/>
          </a:xfrm>
        </p:grpSpPr>
        <p:sp>
          <p:nvSpPr>
            <p:cNvPr id="23" name="Flèche droite 22"/>
            <p:cNvSpPr/>
            <p:nvPr/>
          </p:nvSpPr>
          <p:spPr>
            <a:xfrm>
              <a:off x="2843808" y="1700808"/>
              <a:ext cx="1080120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67944" y="1556792"/>
              <a:ext cx="201622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u="sng" dirty="0" smtClean="0"/>
                <a:t>Entetegrilletest.txt: </a:t>
              </a:r>
              <a:r>
                <a:rPr lang="fr-FR" sz="2000" dirty="0" smtClean="0"/>
                <a:t>Sert à spatialiser les données après le calcul</a:t>
              </a:r>
              <a:endParaRPr lang="fr-FR" sz="2000" dirty="0"/>
            </a:p>
          </p:txBody>
        </p:sp>
      </p:grpSp>
      <p:sp>
        <p:nvSpPr>
          <p:cNvPr id="25" name="Flèche droite 24"/>
          <p:cNvSpPr/>
          <p:nvPr/>
        </p:nvSpPr>
        <p:spPr>
          <a:xfrm rot="19598829">
            <a:off x="2771800" y="4797152"/>
            <a:ext cx="108012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16"/>
          <p:cNvGrpSpPr/>
          <p:nvPr/>
        </p:nvGrpSpPr>
        <p:grpSpPr>
          <a:xfrm>
            <a:off x="2843808" y="5517232"/>
            <a:ext cx="5112568" cy="1323439"/>
            <a:chOff x="2843808" y="5517232"/>
            <a:chExt cx="4176464" cy="1323439"/>
          </a:xfrm>
        </p:grpSpPr>
        <p:sp>
          <p:nvSpPr>
            <p:cNvPr id="26" name="Flèche droite 25"/>
            <p:cNvSpPr/>
            <p:nvPr/>
          </p:nvSpPr>
          <p:spPr>
            <a:xfrm>
              <a:off x="2843808" y="5805264"/>
              <a:ext cx="1080120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88740" y="5517232"/>
              <a:ext cx="30315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Class-prop.txt: Permet d’identifier les données manquantes, les bordures…</a:t>
              </a:r>
              <a:endParaRPr lang="fr-FR" sz="2000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grpSp>
        <p:nvGrpSpPr>
          <p:cNvPr id="31" name="Groupe 30"/>
          <p:cNvGrpSpPr/>
          <p:nvPr/>
        </p:nvGrpSpPr>
        <p:grpSpPr>
          <a:xfrm>
            <a:off x="6804248" y="2852936"/>
            <a:ext cx="2483768" cy="2016224"/>
            <a:chOff x="6804248" y="2852936"/>
            <a:chExt cx="2483768" cy="2016224"/>
          </a:xfrm>
        </p:grpSpPr>
        <p:pic>
          <p:nvPicPr>
            <p:cNvPr id="29" name="Image 28" descr="occupsol_pre_fragstats_globa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8304" y="3501008"/>
              <a:ext cx="1515662" cy="13681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ZoneTexte 29"/>
            <p:cNvSpPr txBox="1"/>
            <p:nvPr/>
          </p:nvSpPr>
          <p:spPr>
            <a:xfrm>
              <a:off x="6804248" y="2852936"/>
              <a:ext cx="2483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Remarque: cas particulier: </a:t>
              </a:r>
              <a:r>
                <a:rPr lang="fr-FR" dirty="0" smtClean="0"/>
                <a:t>999 </a:t>
              </a:r>
              <a:r>
                <a:rPr lang="fr-FR" dirty="0" smtClean="0"/>
                <a:t>et -</a:t>
              </a:r>
              <a:r>
                <a:rPr lang="fr-FR" dirty="0" smtClean="0"/>
                <a:t>999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</a:t>
            </a:r>
            <a:endParaRPr lang="fr-FR" sz="2400" dirty="0"/>
          </a:p>
        </p:txBody>
      </p:sp>
      <p:pic>
        <p:nvPicPr>
          <p:cNvPr id="3" name="Image 2" descr="Fragstats demar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531" y="1268761"/>
            <a:ext cx="7918938" cy="432047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1187624" y="1700808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Cliquer sur l’icône de lancement de l’interface de paramétrage.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pic>
        <p:nvPicPr>
          <p:cNvPr id="4" name="Image 3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1556792"/>
            <a:ext cx="432048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372200" y="1412776"/>
            <a:ext cx="2592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Reportez le nom et le chemin vers votre matrice au format ASCII.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3134"/>
          <a:stretch>
            <a:fillRect/>
          </a:stretch>
        </p:blipFill>
        <p:spPr>
          <a:xfrm>
            <a:off x="0" y="908720"/>
            <a:ext cx="9144000" cy="593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1844824"/>
            <a:ext cx="432048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372200" y="1412776"/>
            <a:ext cx="2592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Reportez le nom et le chemin pour le fichier en sortie au format ASCII.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6372200" y="3742000"/>
            <a:ext cx="2592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C’est surtout pertinent lorsque l’on est en mode standard et pas en fenêtre mobile.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040" y="1412776"/>
            <a:ext cx="1080120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300192" y="1412776"/>
            <a:ext cx="2664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Choisissez de travailler sur un seul fichier ou en </a:t>
            </a:r>
            <a:r>
              <a:rPr lang="fr-FR" sz="2000" i="1" dirty="0" smtClean="0"/>
              <a:t>batch </a:t>
            </a:r>
            <a:r>
              <a:rPr lang="fr-FR" sz="2000" dirty="0" smtClean="0"/>
              <a:t>(même opération en série sur différents fichiers)</a:t>
            </a:r>
            <a:endParaRPr lang="fr-FR" sz="2000" dirty="0"/>
          </a:p>
        </p:txBody>
      </p:sp>
      <p:sp>
        <p:nvSpPr>
          <p:cNvPr id="11" name="Rectangle 10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2420888"/>
            <a:ext cx="1080120" cy="172819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300192" y="1412776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travaille en ASCII.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23728" y="2420888"/>
            <a:ext cx="2232248" cy="18002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28184" y="1412776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Reportez les caractéristiques du raster contenues dans l’en-tête</a:t>
            </a:r>
            <a:endParaRPr lang="fr-FR" sz="2000" dirty="0"/>
          </a:p>
        </p:txBody>
      </p:sp>
      <p:pic>
        <p:nvPicPr>
          <p:cNvPr id="8" name="Image 7" descr="Fichier ascii depart en-tet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996952"/>
            <a:ext cx="2114550" cy="1438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4008" y="2420888"/>
            <a:ext cx="1368152" cy="18002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28184" y="1412776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Analyse standard: une valeur en sortie. 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6228184" y="2420888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Fenêtres mobiles: un raster en sortie.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6228184" y="3429000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Fenêtres rondes ou carrées.</a:t>
            </a:r>
            <a:endParaRPr lang="fr-FR" sz="2000" dirty="0"/>
          </a:p>
        </p:txBody>
      </p:sp>
      <p:grpSp>
        <p:nvGrpSpPr>
          <p:cNvPr id="2" name="Groupe 14"/>
          <p:cNvGrpSpPr/>
          <p:nvPr/>
        </p:nvGrpSpPr>
        <p:grpSpPr>
          <a:xfrm>
            <a:off x="7596336" y="4005064"/>
            <a:ext cx="864096" cy="792088"/>
            <a:chOff x="539552" y="1124744"/>
            <a:chExt cx="864096" cy="792088"/>
          </a:xfrm>
        </p:grpSpPr>
        <p:sp>
          <p:nvSpPr>
            <p:cNvPr id="12" name="Rectangle 11"/>
            <p:cNvSpPr/>
            <p:nvPr/>
          </p:nvSpPr>
          <p:spPr>
            <a:xfrm>
              <a:off x="539552" y="1124744"/>
              <a:ext cx="864096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899592" y="14487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5" name="Connecteur droit avec flèche 14"/>
          <p:cNvCxnSpPr/>
          <p:nvPr/>
        </p:nvCxnSpPr>
        <p:spPr>
          <a:xfrm rot="21300000">
            <a:off x="8101193" y="4380858"/>
            <a:ext cx="363013" cy="34237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228184" y="4449306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 radius: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335688" y="5085184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Largeur de fenêtre=radius*2 +taille du pixel central.</a:t>
            </a:r>
            <a:endParaRPr lang="fr-FR" sz="2000" dirty="0"/>
          </a:p>
        </p:txBody>
      </p:sp>
      <p:sp>
        <p:nvSpPr>
          <p:cNvPr id="21" name="Rectangle 20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22" name="Rectangle 21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  <p:bldP spid="18" grpId="0"/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4365104"/>
            <a:ext cx="1728192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28184" y="1412776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Uniquement si on travaille au niveau des patches.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6228184" y="2773377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Créé une matrice identifiant les patches.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11760" y="4221088"/>
            <a:ext cx="3744416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00192" y="2780928"/>
            <a:ext cx="2592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Reportez le nom et le chemin pour le fichier de propriétés de classes au format ASCII.</a:t>
            </a:r>
            <a:endParaRPr lang="fr-FR" sz="2000" dirty="0"/>
          </a:p>
        </p:txBody>
      </p:sp>
      <p:pic>
        <p:nvPicPr>
          <p:cNvPr id="11" name="Image 10" descr="Fichier ascii depart class properti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4509120"/>
            <a:ext cx="2057400" cy="11525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13" name="Rectangle 12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11760" y="4653136"/>
            <a:ext cx="1008112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72200" y="1484784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Définissez la règle de voisinage.</a:t>
            </a:r>
            <a:endParaRPr lang="fr-FR" sz="2000" dirty="0"/>
          </a:p>
        </p:txBody>
      </p:sp>
      <p:grpSp>
        <p:nvGrpSpPr>
          <p:cNvPr id="2" name="Groupe 29"/>
          <p:cNvGrpSpPr/>
          <p:nvPr/>
        </p:nvGrpSpPr>
        <p:grpSpPr>
          <a:xfrm>
            <a:off x="6263680" y="2348880"/>
            <a:ext cx="2880320" cy="3948246"/>
            <a:chOff x="6263680" y="2348880"/>
            <a:chExt cx="2880320" cy="3948246"/>
          </a:xfrm>
        </p:grpSpPr>
        <p:grpSp>
          <p:nvGrpSpPr>
            <p:cNvPr id="3" name="Groupe 7"/>
            <p:cNvGrpSpPr/>
            <p:nvPr/>
          </p:nvGrpSpPr>
          <p:grpSpPr>
            <a:xfrm>
              <a:off x="6588224" y="2348880"/>
              <a:ext cx="1080120" cy="1080120"/>
              <a:chOff x="755576" y="5013176"/>
              <a:chExt cx="1080120" cy="10801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115616" y="501317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115616" y="537321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15616" y="573325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75656" y="537321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55576" y="5373216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" name="Groupe 15"/>
            <p:cNvGrpSpPr/>
            <p:nvPr/>
          </p:nvGrpSpPr>
          <p:grpSpPr>
            <a:xfrm>
              <a:off x="6695728" y="4365104"/>
              <a:ext cx="1080120" cy="1080120"/>
              <a:chOff x="5436096" y="4941168"/>
              <a:chExt cx="1080120" cy="108012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796136" y="494116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796136" y="530120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796136" y="566124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56176" y="530120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36096" y="530120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436096" y="494116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436096" y="566124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56176" y="566124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56176" y="4941168"/>
                <a:ext cx="360040" cy="3600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300192" y="3532946"/>
              <a:ext cx="25922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Règle de la tour (4 cellules).</a:t>
              </a:r>
              <a:endParaRPr lang="fr-FR" sz="2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63680" y="5589240"/>
              <a:ext cx="28803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/>
                <a:t>Règle de la reine (8 cellules).</a:t>
              </a:r>
              <a:endParaRPr lang="fr-FR" sz="20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29" name="Rectangle 28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ragstats paramétr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5760640" cy="47382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4653136"/>
            <a:ext cx="1800200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00192" y="2780928"/>
            <a:ext cx="2592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Choisissez le niveau d’analyse (patch, classes d’occupation du sol, ensemble du paysage (ou de la </a:t>
            </a:r>
            <a:r>
              <a:rPr lang="fr-FR" sz="2000" dirty="0" err="1" smtClean="0"/>
              <a:t>fenetre</a:t>
            </a:r>
            <a:r>
              <a:rPr lang="fr-FR" sz="2000" dirty="0" smtClean="0"/>
              <a:t> mobile).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PARAMÉTRAGE</a:t>
            </a:r>
            <a:endParaRPr lang="fr-FR" sz="2400" dirty="0"/>
          </a:p>
        </p:txBody>
      </p:sp>
      <p:pic>
        <p:nvPicPr>
          <p:cNvPr id="15" name="Image 14" descr="Fragstats paramétrage rempl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6412" y="1138237"/>
            <a:ext cx="5591175" cy="45815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8900"/>
          <a:stretch>
            <a:fillRect/>
          </a:stretch>
        </p:blipFill>
        <p:spPr>
          <a:xfrm>
            <a:off x="0" y="620688"/>
            <a:ext cx="9144000" cy="62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UN MESSAGE D’ESPOIR</a:t>
            </a:r>
            <a:endParaRPr lang="fr-FR" sz="2400" dirty="0"/>
          </a:p>
        </p:txBody>
      </p:sp>
      <p:pic>
        <p:nvPicPr>
          <p:cNvPr id="12" name="Image 11" descr="message d'espoir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8217086" cy="44644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837202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Vous avez le droit de passer à la suite: le choix des métriques.</a:t>
            </a:r>
            <a:endParaRPr lang="fr-FR" sz="2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6" name="Ellipse 5"/>
          <p:cNvSpPr/>
          <p:nvPr/>
        </p:nvSpPr>
        <p:spPr>
          <a:xfrm>
            <a:off x="1259632" y="1412776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619672" y="1412776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907704" y="1412776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47664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CHOIX DES METRIQUES</a:t>
            </a:r>
            <a:endParaRPr lang="fr-FR" sz="2400" dirty="0"/>
          </a:p>
        </p:txBody>
      </p:sp>
      <p:pic>
        <p:nvPicPr>
          <p:cNvPr id="3" name="Image 2" descr="patch metric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7775" y="1009650"/>
            <a:ext cx="6648450" cy="483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CHOIX DES METRIQUES</a:t>
            </a:r>
            <a:endParaRPr lang="fr-FR" sz="2400" dirty="0"/>
          </a:p>
        </p:txBody>
      </p:sp>
      <p:pic>
        <p:nvPicPr>
          <p:cNvPr id="3" name="Image 2" descr="class metric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250" y="1004887"/>
            <a:ext cx="6667500" cy="4848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CHOIX DES METRIQUES</a:t>
            </a:r>
            <a:endParaRPr lang="fr-FR" sz="2400" dirty="0"/>
          </a:p>
        </p:txBody>
      </p:sp>
      <p:pic>
        <p:nvPicPr>
          <p:cNvPr id="5" name="Image 4" descr="landscape metric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2537" y="1009650"/>
            <a:ext cx="6638925" cy="4838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LE CHOIX DES METRIQUES</a:t>
            </a:r>
            <a:endParaRPr lang="fr-FR" sz="2400" dirty="0"/>
          </a:p>
        </p:txBody>
      </p:sp>
      <p:pic>
        <p:nvPicPr>
          <p:cNvPr id="4" name="Image 3" descr="message d'espoirbi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8500792" cy="4656088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195736" y="1772816"/>
            <a:ext cx="360040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67544" y="6197242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Vous pouvez lancer l’analyse!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DANS FRAGSTATS: SI TOUT VA BIEN…</a:t>
            </a:r>
            <a:endParaRPr lang="fr-FR" sz="2400" dirty="0"/>
          </a:p>
        </p:txBody>
      </p:sp>
      <p:pic>
        <p:nvPicPr>
          <p:cNvPr id="4" name="Image 3" descr="message d'espoir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524" y="836712"/>
            <a:ext cx="8192952" cy="4464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837202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Attention, les calculs sont parfois longs… voire très longs (plusieurs jours).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FICHIERS CRÉÉS</a:t>
            </a:r>
            <a:endParaRPr lang="fr-FR" sz="2400" dirty="0"/>
          </a:p>
        </p:txBody>
      </p:sp>
      <p:pic>
        <p:nvPicPr>
          <p:cNvPr id="6" name="Image 5" descr="fichiers créé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836712"/>
            <a:ext cx="8426605" cy="42484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522920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Fichiers relatifs aux analyses portant respectivement sur les classes d’occupation du sol, le paysage et les patches. 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395536" y="609329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Matrice d’identification des patches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323528" y="3933056"/>
            <a:ext cx="705678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23528" y="3429000"/>
            <a:ext cx="705678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FICHIERS CRÉÉS : LES PATCHES</a:t>
            </a:r>
            <a:endParaRPr lang="fr-FR" sz="2400" dirty="0"/>
          </a:p>
        </p:txBody>
      </p:sp>
      <p:pic>
        <p:nvPicPr>
          <p:cNvPr id="5" name="Image 4" descr="resultats patch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836712"/>
            <a:ext cx="8201025" cy="4000500"/>
          </a:xfrm>
          <a:prstGeom prst="rect">
            <a:avLst/>
          </a:prstGeom>
        </p:spPr>
      </p:pic>
      <p:pic>
        <p:nvPicPr>
          <p:cNvPr id="6" name="Image 5" descr="ID patch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782269"/>
            <a:ext cx="2181225" cy="174307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5085184"/>
            <a:ext cx="1430398" cy="143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1979712" y="1196752"/>
            <a:ext cx="360040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211960" y="5157192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Les différents patches sont identifiés et leur surface est calculée.</a:t>
            </a:r>
            <a:endParaRPr lang="fr-FR" sz="2000" dirty="0"/>
          </a:p>
        </p:txBody>
      </p:sp>
      <p:sp>
        <p:nvSpPr>
          <p:cNvPr id="11" name="Rectangle 10"/>
          <p:cNvSpPr/>
          <p:nvPr/>
        </p:nvSpPr>
        <p:spPr>
          <a:xfrm>
            <a:off x="4355976" y="1412776"/>
            <a:ext cx="360040" cy="21602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220072" y="1412776"/>
            <a:ext cx="360040" cy="21602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084168" y="1412776"/>
            <a:ext cx="432048" cy="21602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555776" y="1196752"/>
            <a:ext cx="6048672" cy="36004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4" grpId="0" animBg="1"/>
      <p:bldP spid="15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FICHIERS CRÉÉS : LES CLASSES</a:t>
            </a:r>
            <a:endParaRPr lang="fr-FR" sz="2400" dirty="0"/>
          </a:p>
        </p:txBody>
      </p:sp>
      <p:pic>
        <p:nvPicPr>
          <p:cNvPr id="5" name="Image 4" descr="resultats class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" y="980728"/>
            <a:ext cx="8267700" cy="41529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203848" y="4713362"/>
            <a:ext cx="360040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536" y="530120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Les surfaces moyennes par classe d’occupation du sol sont </a:t>
            </a:r>
            <a:r>
              <a:rPr lang="fr-FR" sz="2000" u="sng" dirty="0" smtClean="0"/>
              <a:t>presque</a:t>
            </a:r>
            <a:r>
              <a:rPr lang="fr-FR" sz="2000" dirty="0" smtClean="0"/>
              <a:t> égales à celles calculées à la main. </a:t>
            </a:r>
            <a:r>
              <a:rPr lang="fr-FR" sz="2000" b="1" dirty="0" smtClean="0"/>
              <a:t>Pourquoi?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FICHIERS CRÉÉS : LE PAYSAGE</a:t>
            </a:r>
            <a:endParaRPr lang="fr-FR" sz="2400" dirty="0"/>
          </a:p>
        </p:txBody>
      </p:sp>
      <p:pic>
        <p:nvPicPr>
          <p:cNvPr id="5" name="Image 4" descr="resultats pays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8258175" cy="4162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437673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Ici l’indice de diversité de Shannon a été choisi mais nous aurions également pu choisir la taille moyenne des patches toutes catégories confondues.</a:t>
            </a:r>
            <a:endParaRPr lang="fr-FR" sz="2000" b="1" dirty="0"/>
          </a:p>
        </p:txBody>
      </p:sp>
      <p:sp>
        <p:nvSpPr>
          <p:cNvPr id="7" name="Ellipse 6"/>
          <p:cNvSpPr/>
          <p:nvPr/>
        </p:nvSpPr>
        <p:spPr>
          <a:xfrm>
            <a:off x="3635896" y="4653136"/>
            <a:ext cx="360040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6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9971"/>
          <a:stretch>
            <a:fillRect/>
          </a:stretch>
        </p:blipFill>
        <p:spPr>
          <a:xfrm>
            <a:off x="0" y="692696"/>
            <a:ext cx="9144000" cy="615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FENÊTRES MOBILES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467544" y="105273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Le paramétrage initial est sensiblement le même, il suffit simplement de choisir l’option et de définir la forme et la taille de la fenêtre.</a:t>
            </a:r>
            <a:endParaRPr lang="fr-F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236107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Le temps de calcul peut augmenter considérablement avec la taille du fichier de départ.</a:t>
            </a:r>
            <a:endParaRPr lang="fr-FR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3853497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Le fichier de sortie est une matrice au format ASCII de même dimension que le fichier de départ mais avec un encadrement de données manquantes (lié à l’effet de bord propre au fenêtres mobiles).</a:t>
            </a:r>
            <a:endParaRPr lang="fr-FR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552942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pourra donc utiliser l’en-tête du fichier de départ pour « </a:t>
            </a:r>
            <a:r>
              <a:rPr lang="fr-FR" sz="2000" dirty="0" err="1" smtClean="0"/>
              <a:t>respatialiser</a:t>
            </a:r>
            <a:r>
              <a:rPr lang="fr-FR" sz="2000" dirty="0" smtClean="0"/>
              <a:t> » le fichier ASCII et en faire un raster lisible par </a:t>
            </a:r>
            <a:r>
              <a:rPr lang="fr-FR" sz="2000" dirty="0" err="1" smtClean="0"/>
              <a:t>ArcGIS</a:t>
            </a:r>
            <a:r>
              <a:rPr lang="fr-FR" sz="2000" dirty="0" smtClean="0"/>
              <a:t>.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691680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FENÊTRES MOBILES : LES FICHIERS CRÉÉS</a:t>
            </a:r>
            <a:endParaRPr lang="fr-FR" sz="2400" dirty="0"/>
          </a:p>
        </p:txBody>
      </p:sp>
      <p:pic>
        <p:nvPicPr>
          <p:cNvPr id="5" name="Image 4" descr="fichiers créés MW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4293096"/>
            <a:ext cx="5276850" cy="2152650"/>
          </a:xfrm>
          <a:prstGeom prst="rect">
            <a:avLst/>
          </a:prstGeom>
        </p:spPr>
      </p:pic>
      <p:pic>
        <p:nvPicPr>
          <p:cNvPr id="6" name="Image 5" descr="fichiers créés MW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764704"/>
            <a:ext cx="5300174" cy="3024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3501008"/>
            <a:ext cx="504056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635896" y="5445224"/>
            <a:ext cx="5040560" cy="64807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635896" y="6093296"/>
            <a:ext cx="5040560" cy="14401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796136" y="1268760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Un nouveau dossier portant le nom du fichier de départ suivi de MW puis un numéro.</a:t>
            </a:r>
            <a:endParaRPr lang="fr-FR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933056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Dans notre cas:</a:t>
            </a:r>
            <a:endParaRPr lang="fr-F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467544" y="4325034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1 fichier pour la taille moyenne de patch par classe d’occupation du sol.</a:t>
            </a:r>
            <a:endParaRPr lang="fr-FR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467544" y="5745450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1 fichier pour l’indice de diversité de Shannon.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331640" y="188640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FENÊTRES MOBILES : UN EXEMPLE EN DETAIL (L’INDICE DE DIVERSITÉ DE SHANNON)</a:t>
            </a:r>
            <a:endParaRPr lang="fr-FR" sz="2400" dirty="0"/>
          </a:p>
        </p:txBody>
      </p:sp>
      <p:pic>
        <p:nvPicPr>
          <p:cNvPr id="6" name="Image 5" descr="fichiers créés SHD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492896"/>
            <a:ext cx="7962900" cy="186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1560" y="486916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remarquera l’effet de bord avec les données manquantes codées par -999.</a:t>
            </a:r>
            <a:endParaRPr lang="fr-FR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1556792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La matrice de résultat s’ouvre dans le </a:t>
            </a:r>
            <a:r>
              <a:rPr lang="fr-FR" sz="2000" dirty="0" err="1" smtClean="0"/>
              <a:t>bloc-note</a:t>
            </a:r>
            <a:r>
              <a:rPr lang="fr-FR" sz="2000" dirty="0" smtClean="0"/>
              <a:t> </a:t>
            </a:r>
            <a:r>
              <a:rPr lang="fr-FR" sz="2000" dirty="0" err="1" smtClean="0"/>
              <a:t>windows</a:t>
            </a:r>
            <a:r>
              <a:rPr lang="fr-FR" sz="2000" dirty="0" smtClean="0"/>
              <a:t>.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1331640" y="188640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FENÊTRES MOBILES : UN EXEMPLE EN DETAIL (L’INDICE DE DIVERSITÉ DE SHANNON)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683568" y="1556792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rajoute l’en-tête</a:t>
            </a:r>
            <a:endParaRPr lang="fr-FR" sz="2000" b="1" dirty="0"/>
          </a:p>
        </p:txBody>
      </p:sp>
      <p:pic>
        <p:nvPicPr>
          <p:cNvPr id="7" name="Image 6" descr="fichiers créés SHDI avec entet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132856"/>
            <a:ext cx="7781925" cy="2505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568" y="5261138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On enregistre au format texte (.</a:t>
            </a:r>
            <a:r>
              <a:rPr lang="fr-FR" sz="2000" dirty="0" err="1" smtClean="0"/>
              <a:t>txt</a:t>
            </a:r>
            <a:r>
              <a:rPr lang="fr-FR" sz="2000" dirty="0" smtClean="0"/>
              <a:t>).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331640" y="188640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FENÊTRES MOBILES : UN EXEMPLE EN DETAIL (L’INDICE DE DIVERSITÉ DE SHANNON)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683568" y="126876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Dans </a:t>
            </a:r>
            <a:r>
              <a:rPr lang="fr-FR" sz="2000" dirty="0" err="1" smtClean="0"/>
              <a:t>ArcGIS</a:t>
            </a:r>
            <a:r>
              <a:rPr lang="fr-FR" sz="2000" dirty="0" smtClean="0"/>
              <a:t> on convertit le fichier texte (ASCII) en raster avec l’outil correspondant de l’</a:t>
            </a:r>
            <a:r>
              <a:rPr lang="fr-FR" sz="2000" i="1" dirty="0" err="1" smtClean="0"/>
              <a:t>ArcToolbox</a:t>
            </a:r>
            <a:r>
              <a:rPr lang="fr-FR" sz="2000" dirty="0" smtClean="0"/>
              <a:t>. </a:t>
            </a:r>
            <a:endParaRPr lang="fr-F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539552" y="580526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NB: bien penser que le compte numérique est désormais un chiffre à virgule </a:t>
            </a:r>
            <a:r>
              <a:rPr lang="fr-FR" sz="2000" i="1" dirty="0" smtClean="0"/>
              <a:t>(</a:t>
            </a:r>
            <a:r>
              <a:rPr lang="fr-FR" sz="2000" i="1" dirty="0" err="1" smtClean="0"/>
              <a:t>Float</a:t>
            </a:r>
            <a:r>
              <a:rPr lang="fr-FR" sz="2000" i="1" dirty="0" smtClean="0"/>
              <a:t>).</a:t>
            </a:r>
            <a:r>
              <a:rPr lang="fr-FR" sz="2000" dirty="0" smtClean="0"/>
              <a:t> </a:t>
            </a:r>
            <a:endParaRPr lang="fr-FR" sz="2000" b="1" dirty="0"/>
          </a:p>
        </p:txBody>
      </p:sp>
      <p:pic>
        <p:nvPicPr>
          <p:cNvPr id="7" name="Image 6" descr="import ascci dans arcgi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988840"/>
            <a:ext cx="8988462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1331640" y="188640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LES FENÊTRES MOBILES : UN EXEMPLE EN DETAIL (L’INDICE DE DIVERSITÉ DE SHANNON)</a:t>
            </a:r>
            <a:endParaRPr lang="fr-FR" sz="2400" dirty="0"/>
          </a:p>
        </p:txBody>
      </p:sp>
      <p:grpSp>
        <p:nvGrpSpPr>
          <p:cNvPr id="2" name="Groupe 13"/>
          <p:cNvGrpSpPr/>
          <p:nvPr/>
        </p:nvGrpSpPr>
        <p:grpSpPr>
          <a:xfrm>
            <a:off x="971600" y="2924944"/>
            <a:ext cx="2952328" cy="3024336"/>
            <a:chOff x="971600" y="2924944"/>
            <a:chExt cx="2952328" cy="3024336"/>
          </a:xfrm>
        </p:grpSpPr>
        <p:sp>
          <p:nvSpPr>
            <p:cNvPr id="11" name="Rectangle 10"/>
            <p:cNvSpPr/>
            <p:nvPr/>
          </p:nvSpPr>
          <p:spPr>
            <a:xfrm>
              <a:off x="971600" y="2924944"/>
              <a:ext cx="2952328" cy="30243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2912" y="3140968"/>
              <a:ext cx="2667600" cy="266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Rectangle 6"/>
          <p:cNvSpPr/>
          <p:nvPr/>
        </p:nvSpPr>
        <p:spPr>
          <a:xfrm>
            <a:off x="683568" y="148478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En cas de mauvais affichage, pensez à égaliser l’histogramme de la symbolisation (onglet « propriétés de la couche »).</a:t>
            </a:r>
            <a:endParaRPr lang="fr-FR" sz="2000" b="1" dirty="0"/>
          </a:p>
        </p:txBody>
      </p:sp>
      <p:grpSp>
        <p:nvGrpSpPr>
          <p:cNvPr id="3" name="Groupe 14"/>
          <p:cNvGrpSpPr/>
          <p:nvPr/>
        </p:nvGrpSpPr>
        <p:grpSpPr>
          <a:xfrm>
            <a:off x="4211960" y="2924944"/>
            <a:ext cx="3960440" cy="3024336"/>
            <a:chOff x="4211960" y="2924944"/>
            <a:chExt cx="3960440" cy="3024336"/>
          </a:xfrm>
        </p:grpSpPr>
        <p:sp>
          <p:nvSpPr>
            <p:cNvPr id="10" name="Rectangle 9"/>
            <p:cNvSpPr/>
            <p:nvPr/>
          </p:nvSpPr>
          <p:spPr>
            <a:xfrm>
              <a:off x="4211960" y="2924944"/>
              <a:ext cx="3960440" cy="30243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 descr="echelle shdi dans arcgis2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6359" y="5229200"/>
              <a:ext cx="962025" cy="60007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3140968"/>
              <a:ext cx="2700000" cy="27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331640" y="188640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BILAN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683568" y="90872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Des possibilités d’analyses très impressionnantes!!</a:t>
            </a:r>
            <a:endParaRPr lang="fr-F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115616" y="1732746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Plusieurs dizaines de métriques paysagères.</a:t>
            </a:r>
            <a:endParaRPr lang="fr-FR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1115616" y="245282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Possibilité de travailler au niveau du paysage dans son ensemble ou par fenêtres mobiles.</a:t>
            </a:r>
            <a:endParaRPr lang="fr-FR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115616" y="3513202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Possibilité de calcul de métriques complexes au niveau des patches puis de les </a:t>
            </a:r>
            <a:r>
              <a:rPr lang="fr-FR" sz="2000" dirty="0" err="1" smtClean="0"/>
              <a:t>respatialiser</a:t>
            </a:r>
            <a:r>
              <a:rPr lang="fr-FR" sz="2000" dirty="0" smtClean="0"/>
              <a:t> grâce à la matrice des identifiants de patch.</a:t>
            </a:r>
            <a:endParaRPr lang="fr-FR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653136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C’est pas cher!!</a:t>
            </a:r>
            <a:endParaRPr lang="fr-FR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558924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Bémol: parfois des temps de calcul extraordinairement longs…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6550223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14 et 15 mars 2012 Journées Géomatiques du CATIS@D</a:t>
            </a:r>
            <a:endParaRPr lang="fr-FR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331640" y="836712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MERCI DE VOTRE ATTENTION!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475656" y="2679303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Pour plus de renseignements: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539552" y="363573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http://www.umass.edu/landeco/research/fragstats/fragstats.html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39552" y="4283804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http://www.umass.edu/landeco/research/fragstats/documents/fragstats_documents.html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39552" y="486916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Et en cas de besoin: Francois.Calatayud@toulouse.inra.fr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dices2007_Page_07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16279"/>
          <a:stretch>
            <a:fillRect/>
          </a:stretch>
        </p:blipFill>
        <p:spPr>
          <a:xfrm>
            <a:off x="0" y="1139031"/>
            <a:ext cx="9144000" cy="571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3004</Words>
  <Application>Microsoft Office PowerPoint</Application>
  <PresentationFormat>Affichage à l'écran (4:3)</PresentationFormat>
  <Paragraphs>423</Paragraphs>
  <Slides>87</Slides>
  <Notes>87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87</vt:i4>
      </vt:variant>
    </vt:vector>
  </HeadingPairs>
  <TitlesOfParts>
    <vt:vector size="8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Sources et Références bibliographiques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CALATAYUD</dc:creator>
  <cp:lastModifiedBy>CALATAYUD</cp:lastModifiedBy>
  <cp:revision>129</cp:revision>
  <dcterms:created xsi:type="dcterms:W3CDTF">2012-03-05T08:24:13Z</dcterms:created>
  <dcterms:modified xsi:type="dcterms:W3CDTF">2012-03-13T12:35:02Z</dcterms:modified>
</cp:coreProperties>
</file>