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xls" ContentType="application/vnd.ms-exce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78" r:id="rId5"/>
    <p:sldId id="324" r:id="rId6"/>
    <p:sldId id="336" r:id="rId7"/>
    <p:sldId id="337" r:id="rId8"/>
    <p:sldId id="338" r:id="rId9"/>
    <p:sldId id="339" r:id="rId10"/>
    <p:sldId id="340" r:id="rId11"/>
    <p:sldId id="341" r:id="rId12"/>
    <p:sldId id="325" r:id="rId13"/>
    <p:sldId id="326" r:id="rId14"/>
    <p:sldId id="327" r:id="rId15"/>
    <p:sldId id="333" r:id="rId16"/>
    <p:sldId id="328" r:id="rId17"/>
    <p:sldId id="323" r:id="rId18"/>
    <p:sldId id="331" r:id="rId19"/>
    <p:sldId id="334" r:id="rId20"/>
    <p:sldId id="329" r:id="rId21"/>
    <p:sldId id="335" r:id="rId22"/>
    <p:sldId id="281" r:id="rId23"/>
    <p:sldId id="330" r:id="rId24"/>
    <p:sldId id="332" r:id="rId25"/>
    <p:sldId id="274" r:id="rId2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CFFFC"/>
    <a:srgbClr val="9BFFFF"/>
    <a:srgbClr val="0099FF"/>
    <a:srgbClr val="800000"/>
    <a:srgbClr val="3B62DE"/>
    <a:srgbClr val="148BFF"/>
    <a:srgbClr val="008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434" autoAdjust="0"/>
    <p:restoredTop sz="95058" autoAdjust="0"/>
  </p:normalViewPr>
  <p:slideViewPr>
    <p:cSldViewPr snapToGrid="0">
      <p:cViewPr>
        <p:scale>
          <a:sx n="100" d="100"/>
          <a:sy n="100" d="100"/>
        </p:scale>
        <p:origin x="-1504" y="-24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5F9B11E-6B09-3F49-90A1-F302FB57A2C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1C8B4-6460-EA48-A9E5-1B3B22DD487F}" type="slidenum">
              <a:rPr lang="fr-FR"/>
              <a:pPr/>
              <a:t>1</a:t>
            </a:fld>
            <a:endParaRPr lang="fr-F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32B25-55AB-E646-8037-140B6A0F4887}" type="slidenum">
              <a:rPr lang="fr-FR"/>
              <a:pPr/>
              <a:t>10</a:t>
            </a:fld>
            <a:endParaRPr lang="fr-FR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4F3A8-90BE-374D-8055-9AB8DA908BA7}" type="slidenum">
              <a:rPr lang="fr-FR"/>
              <a:pPr/>
              <a:t>11</a:t>
            </a:fld>
            <a:endParaRPr lang="fr-FR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B806B-1774-DD45-894C-6809555AC2F7}" type="slidenum">
              <a:rPr lang="fr-FR"/>
              <a:pPr/>
              <a:t>12</a:t>
            </a:fld>
            <a:endParaRPr lang="fr-FR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06916-9C39-F64B-A327-4F62F79EFFE7}" type="slidenum">
              <a:rPr lang="fr-FR"/>
              <a:pPr/>
              <a:t>13</a:t>
            </a:fld>
            <a:endParaRPr lang="fr-FR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8537E-8678-F749-BF01-23DF5BA0D208}" type="slidenum">
              <a:rPr lang="fr-FR"/>
              <a:pPr/>
              <a:t>14</a:t>
            </a:fld>
            <a:endParaRPr lang="fr-FR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D16C5-A300-E84D-AA9C-BC1B3C23C8C9}" type="slidenum">
              <a:rPr lang="fr-FR"/>
              <a:pPr/>
              <a:t>15</a:t>
            </a:fld>
            <a:endParaRPr 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5ED7B-9BAB-2E40-84B0-EF369F7660C0}" type="slidenum">
              <a:rPr lang="fr-FR"/>
              <a:pPr/>
              <a:t>16</a:t>
            </a:fld>
            <a:endParaRPr lang="fr-FR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354D3-4422-E84C-849B-41C1EB3FD173}" type="slidenum">
              <a:rPr lang="fr-FR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60454-012E-A048-B4FC-A103186A4E1F}" type="slidenum">
              <a:rPr lang="fr-FR"/>
              <a:pPr/>
              <a:t>18</a:t>
            </a:fld>
            <a:endParaRPr lang="fr-FR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C56F4-E8EB-4A4D-A3A0-9F6EF7EE0F9B}" type="slidenum">
              <a:rPr lang="fr-FR"/>
              <a:pPr/>
              <a:t>19</a:t>
            </a:fld>
            <a:endParaRPr 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6413-309C-9447-9F51-35EA635EA72A}" type="slidenum">
              <a:rPr lang="fr-FR"/>
              <a:pPr/>
              <a:t>2</a:t>
            </a:fld>
            <a:endParaRPr lang="fr-F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F1479-418B-0942-B676-C52B79EFA3A0}" type="slidenum">
              <a:rPr lang="fr-FR"/>
              <a:pPr/>
              <a:t>20</a:t>
            </a:fld>
            <a:endParaRPr lang="fr-FR"/>
          </a:p>
        </p:txBody>
      </p:sp>
      <p:sp>
        <p:nvSpPr>
          <p:cNvPr id="198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265CF-E3E9-204F-913D-D0F68D61AAE1}" type="slidenum">
              <a:rPr lang="fr-FR"/>
              <a:pPr/>
              <a:t>22</a:t>
            </a:fld>
            <a:endParaRPr lang="fr-F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1DC71-15E2-F34F-979E-5086FB019E77}" type="slidenum">
              <a:rPr lang="fr-FR"/>
              <a:pPr/>
              <a:t>23</a:t>
            </a:fld>
            <a:endParaRPr lang="fr-FR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48C68-FBFF-164A-854A-C5A6EDCBFE67}" type="slidenum">
              <a:rPr lang="fr-FR"/>
              <a:pPr/>
              <a:t>24</a:t>
            </a:fld>
            <a:endParaRPr lang="fr-FR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D6BBD-4935-8F4A-A926-0B16D8AABC3A}" type="slidenum">
              <a:rPr lang="fr-FR"/>
              <a:pPr/>
              <a:t>25</a:t>
            </a:fld>
            <a:endParaRPr lang="fr-F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9F976-CC22-0749-A0EB-F2FBD019FD5A}" type="slidenum">
              <a:rPr lang="fr-FR"/>
              <a:pPr/>
              <a:t>3</a:t>
            </a:fld>
            <a:endParaRPr lang="fr-F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6B414-1403-7545-92FB-C2416896020D}" type="slidenum">
              <a:rPr lang="fr-FR"/>
              <a:pPr/>
              <a:t>4</a:t>
            </a:fld>
            <a:endParaRPr lang="fr-F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CCE29-A559-0444-856D-BC5E24EC4CD7}" type="slidenum">
              <a:rPr lang="fr-FR"/>
              <a:pPr/>
              <a:t>5</a:t>
            </a:fld>
            <a:endParaRPr lang="fr-FR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7412E-E030-3D4C-8609-09BEF0A270D2}" type="slidenum">
              <a:rPr lang="fr-FR"/>
              <a:pPr/>
              <a:t>6</a:t>
            </a:fld>
            <a:endParaRPr lang="fr-FR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1C9B2-D05E-B64F-92FE-7DEC1B63BC58}" type="slidenum">
              <a:rPr lang="fr-FR"/>
              <a:pPr/>
              <a:t>7</a:t>
            </a:fld>
            <a:endParaRPr lang="fr-FR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E2734-E723-AC4B-B9C4-E7C3021EEDE7}" type="slidenum">
              <a:rPr lang="fr-FR"/>
              <a:pPr/>
              <a:t>8</a:t>
            </a:fld>
            <a:endParaRPr lang="fr-FR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AA51E-ECBC-AB48-B3FC-71835B6270BF}" type="slidenum">
              <a:rPr lang="fr-FR"/>
              <a:pPr/>
              <a:t>9</a:t>
            </a:fld>
            <a:endParaRPr lang="fr-FR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0B99EF-0830-184F-A508-C15971AABE3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56AD5E-38BC-7244-94BC-05D8EEB4D6B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5D7012-788B-8C45-86EA-8C045125669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58DDBA9-316E-6E49-B0C2-52FBD4572AC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82B268-AB30-8A47-BE51-F67C46048FD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BA914D-3458-AB42-BD96-5114D9247BA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8F373B-6916-AE47-A3BD-D681BE30BE9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A722BD-E25F-B343-97F8-6F2550929F2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614F74-00BE-064B-861B-81FA31D9E4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D8D84D-1891-F541-A8BF-F4D8D4547D2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73FD51-993E-434F-9A60-AEB238F3A8A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B91133-F328-8B43-8A31-F93E6003910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ED19DF-F832-CA46-8655-02439A98E9E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2"/>
            </a:gs>
            <a:gs pos="100000">
              <a:srgbClr val="3B62D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B1C4B12-274E-A840-ACAD-70ED6F09F5B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Feuille_Microsoft_Excel_97_-_2004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oleObject" Target="../embeddings/Feuille_Microsoft_Excel_97_-_2004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" y="431800"/>
            <a:ext cx="8928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eaLnBrk="1" hangingPunct="1"/>
            <a:r>
              <a:rPr lang="en-US" sz="2800" i="1" cap="all" dirty="0">
                <a:latin typeface="Arial"/>
              </a:rPr>
              <a:t>Phenotypic ANALYSIS and </a:t>
            </a:r>
            <a:r>
              <a:rPr lang="en-US" sz="2800" i="1" cap="all" dirty="0" err="1">
                <a:latin typeface="Arial"/>
              </a:rPr>
              <a:t>transcriptome</a:t>
            </a:r>
            <a:r>
              <a:rPr lang="en-US" sz="2800" i="1" cap="all" dirty="0">
                <a:latin typeface="Arial"/>
              </a:rPr>
              <a:t> PROFILING of </a:t>
            </a:r>
            <a:r>
              <a:rPr lang="en-US" sz="2800" i="1" cap="all" dirty="0" err="1">
                <a:latin typeface="Arial"/>
              </a:rPr>
              <a:t>Saccharomyces</a:t>
            </a:r>
            <a:r>
              <a:rPr lang="en-US" sz="2800" i="1" cap="all" dirty="0">
                <a:latin typeface="Arial"/>
              </a:rPr>
              <a:t> RESPONSE to medium chain fatty </a:t>
            </a:r>
            <a:r>
              <a:rPr lang="en-US" sz="2800" i="1" cap="all" dirty="0" err="1">
                <a:latin typeface="Arial"/>
              </a:rPr>
              <a:t>acidS</a:t>
            </a:r>
            <a:r>
              <a:rPr lang="en-US" sz="2800" i="1" cap="all" dirty="0">
                <a:latin typeface="Arial"/>
              </a:rPr>
              <a:t> </a:t>
            </a:r>
            <a:r>
              <a:rPr lang="fr-FR" sz="2800" dirty="0" smtClean="0">
                <a:latin typeface="Arial"/>
              </a:rPr>
              <a:t> </a:t>
            </a:r>
            <a:endParaRPr lang="fr-FR" sz="28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505200" y="2647950"/>
            <a:ext cx="56388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00978" y="5285105"/>
            <a:ext cx="101368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latin typeface="Arial" charset="0"/>
              </a:rPr>
              <a:t>JL </a:t>
            </a:r>
            <a:r>
              <a:rPr lang="fr-FR" sz="2000" dirty="0" err="1">
                <a:latin typeface="Arial" charset="0"/>
              </a:rPr>
              <a:t>Legras</a:t>
            </a:r>
            <a:r>
              <a:rPr lang="fr-FR" sz="2000" dirty="0" smtClean="0">
                <a:latin typeface="Arial" charset="0"/>
              </a:rPr>
              <a:t> , C </a:t>
            </a:r>
            <a:r>
              <a:rPr lang="fr-FR" sz="2000" dirty="0" err="1" smtClean="0">
                <a:latin typeface="Arial" charset="0"/>
              </a:rPr>
              <a:t>Erny</a:t>
            </a:r>
            <a:r>
              <a:rPr lang="fr-FR" sz="2000" dirty="0" smtClean="0">
                <a:latin typeface="Arial" charset="0"/>
              </a:rPr>
              <a:t>, C </a:t>
            </a:r>
            <a:r>
              <a:rPr lang="fr-FR" sz="2000" dirty="0" err="1" smtClean="0">
                <a:latin typeface="Arial" charset="0"/>
              </a:rPr>
              <a:t>LeJeune</a:t>
            </a:r>
            <a:r>
              <a:rPr lang="fr-FR" sz="2000" dirty="0" smtClean="0">
                <a:latin typeface="Arial" charset="0"/>
              </a:rPr>
              <a:t>, M </a:t>
            </a:r>
            <a:r>
              <a:rPr lang="fr-FR" sz="2000" dirty="0" err="1" smtClean="0">
                <a:latin typeface="Arial" charset="0"/>
              </a:rPr>
              <a:t>Lollier</a:t>
            </a:r>
            <a:r>
              <a:rPr lang="fr-FR" sz="2000" dirty="0" smtClean="0">
                <a:latin typeface="Arial" charset="0"/>
              </a:rPr>
              <a:t>, Y Adolphe, C </a:t>
            </a:r>
            <a:r>
              <a:rPr lang="fr-FR" sz="2000" dirty="0" err="1" smtClean="0">
                <a:latin typeface="Arial" charset="0"/>
              </a:rPr>
              <a:t>Demuyter</a:t>
            </a:r>
            <a:r>
              <a:rPr lang="fr-FR" sz="2000" dirty="0" smtClean="0">
                <a:latin typeface="Arial" charset="0"/>
              </a:rPr>
              <a:t>, P </a:t>
            </a:r>
            <a:r>
              <a:rPr lang="fr-FR" sz="2000" dirty="0" err="1" smtClean="0">
                <a:latin typeface="Arial" charset="0"/>
              </a:rPr>
              <a:t>D</a:t>
            </a:r>
            <a:r>
              <a:rPr lang="fr-FR" sz="2000" dirty="0" err="1" smtClean="0">
                <a:latin typeface="Arial" charset="0"/>
              </a:rPr>
              <a:t>elobel</a:t>
            </a:r>
            <a:r>
              <a:rPr lang="fr-FR" sz="2000" dirty="0" smtClean="0">
                <a:latin typeface="Arial" charset="0"/>
              </a:rPr>
              <a:t>,</a:t>
            </a:r>
            <a:br>
              <a:rPr lang="fr-FR" sz="2000" dirty="0" smtClean="0">
                <a:latin typeface="Arial" charset="0"/>
              </a:rPr>
            </a:br>
            <a:r>
              <a:rPr lang="fr-FR" sz="2000" dirty="0" smtClean="0">
                <a:latin typeface="Arial" charset="0"/>
              </a:rPr>
              <a:t> B Blondin, F Karst </a:t>
            </a:r>
          </a:p>
          <a:p>
            <a:r>
              <a:rPr lang="fr-FR" sz="2000" dirty="0" smtClean="0">
                <a:latin typeface="Arial" charset="0"/>
              </a:rPr>
              <a:t>INRA </a:t>
            </a:r>
            <a:r>
              <a:rPr lang="fr-FR" sz="2000" dirty="0">
                <a:latin typeface="Arial" charset="0"/>
              </a:rPr>
              <a:t>UMR SVQV, </a:t>
            </a:r>
            <a:r>
              <a:rPr lang="fr-FR" sz="2000" dirty="0" smtClean="0">
                <a:latin typeface="Arial" charset="0"/>
              </a:rPr>
              <a:t>Colmar</a:t>
            </a:r>
            <a:r>
              <a:rPr lang="fr-FR" sz="2000" dirty="0" smtClean="0">
                <a:latin typeface="Arial" charset="0"/>
              </a:rPr>
              <a:t>,</a:t>
            </a:r>
          </a:p>
          <a:p>
            <a:r>
              <a:rPr lang="fr-FR" sz="2000" dirty="0" smtClean="0">
                <a:latin typeface="Arial" charset="0"/>
              </a:rPr>
              <a:t>INRA </a:t>
            </a:r>
            <a:r>
              <a:rPr lang="fr-FR" sz="2000" dirty="0" smtClean="0">
                <a:latin typeface="Arial" charset="0"/>
              </a:rPr>
              <a:t>UMR </a:t>
            </a:r>
            <a:r>
              <a:rPr lang="fr-FR" sz="2000" dirty="0" smtClean="0">
                <a:latin typeface="Arial" charset="0"/>
              </a:rPr>
              <a:t>SPO </a:t>
            </a:r>
            <a:r>
              <a:rPr lang="fr-FR" sz="2000" dirty="0" smtClean="0">
                <a:latin typeface="Arial" charset="0"/>
              </a:rPr>
              <a:t>Montpellier,</a:t>
            </a:r>
          </a:p>
          <a:p>
            <a:r>
              <a:rPr lang="fr-FR" sz="2000" dirty="0" smtClean="0">
                <a:latin typeface="Arial" charset="0"/>
              </a:rPr>
              <a:t>UHA LVBE, Colmar</a:t>
            </a:r>
            <a:r>
              <a:rPr lang="fr-FR" sz="2000" dirty="0" smtClean="0">
                <a:latin typeface="Arial" charset="0"/>
              </a:rPr>
              <a:t> </a:t>
            </a:r>
            <a:endParaRPr lang="fr-FR" sz="2000" dirty="0">
              <a:latin typeface="Arial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799" y="6302612"/>
            <a:ext cx="630000" cy="559426"/>
          </a:xfrm>
          <a:prstGeom prst="rect">
            <a:avLst/>
          </a:prstGeom>
          <a:noFill/>
        </p:spPr>
      </p:pic>
      <p:pic>
        <p:nvPicPr>
          <p:cNvPr id="12" name="Image 11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506" y="3225800"/>
            <a:ext cx="2611094" cy="1955800"/>
          </a:xfrm>
          <a:prstGeom prst="rect">
            <a:avLst/>
          </a:prstGeom>
        </p:spPr>
      </p:pic>
      <p:pic>
        <p:nvPicPr>
          <p:cNvPr id="13" name="Picture 22" descr="u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6307059"/>
            <a:ext cx="104355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70" descr="INRA_Q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9500" y="6312046"/>
            <a:ext cx="1587927" cy="5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574" y="6300000"/>
            <a:ext cx="1397426" cy="5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 descr="GenomeChipSma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1400175"/>
            <a:ext cx="4121150" cy="4081463"/>
          </a:xfrm>
          <a:prstGeom prst="rect">
            <a:avLst/>
          </a:prstGeom>
          <a:noFill/>
        </p:spPr>
      </p:pic>
      <p:pic>
        <p:nvPicPr>
          <p:cNvPr id="421893" name="Picture 5" descr="microarray_principle_fr"/>
          <p:cNvPicPr>
            <a:picLocks noChangeAspect="1" noChangeArrowheads="1"/>
          </p:cNvPicPr>
          <p:nvPr/>
        </p:nvPicPr>
        <p:blipFill>
          <a:blip r:embed="rId4"/>
          <a:srcRect l="69943" t="8392" r="2390" b="53137"/>
          <a:stretch>
            <a:fillRect/>
          </a:stretch>
        </p:blipFill>
        <p:spPr bwMode="auto">
          <a:xfrm>
            <a:off x="2501900" y="1584325"/>
            <a:ext cx="2243138" cy="2044700"/>
          </a:xfrm>
          <a:prstGeom prst="rect">
            <a:avLst/>
          </a:prstGeom>
          <a:noFill/>
        </p:spPr>
      </p:pic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6672263" y="0"/>
            <a:ext cx="2471737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u="none">
                <a:latin typeface="Arial"/>
              </a:rPr>
              <a:t>Transcriptome</a:t>
            </a: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173038" y="804863"/>
            <a:ext cx="3520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err="1" smtClean="0">
                <a:latin typeface="Arial"/>
              </a:rPr>
              <a:t>Step</a:t>
            </a:r>
            <a:r>
              <a:rPr lang="fr-FR" dirty="0" smtClean="0">
                <a:latin typeface="Arial"/>
              </a:rPr>
              <a:t> 3</a:t>
            </a:r>
            <a:r>
              <a:rPr lang="fr-FR" u="none" dirty="0" smtClean="0">
                <a:latin typeface="Arial"/>
              </a:rPr>
              <a:t> </a:t>
            </a:r>
            <a:r>
              <a:rPr lang="fr-FR" u="none" dirty="0">
                <a:latin typeface="Arial"/>
              </a:rPr>
              <a:t>:</a:t>
            </a:r>
            <a:r>
              <a:rPr lang="fr-FR" u="none" dirty="0" smtClean="0">
                <a:latin typeface="Arial"/>
              </a:rPr>
              <a:t> </a:t>
            </a:r>
            <a:r>
              <a:rPr lang="fr-FR" u="none" dirty="0" err="1" smtClean="0">
                <a:latin typeface="Arial"/>
              </a:rPr>
              <a:t>microarray</a:t>
            </a:r>
            <a:r>
              <a:rPr lang="fr-FR" u="none" dirty="0" smtClean="0">
                <a:latin typeface="Arial"/>
              </a:rPr>
              <a:t> scan</a:t>
            </a:r>
            <a:endParaRPr lang="fr-FR" u="none" dirty="0">
              <a:latin typeface="Arial"/>
            </a:endParaRPr>
          </a:p>
        </p:txBody>
      </p:sp>
      <p:pic>
        <p:nvPicPr>
          <p:cNvPr id="421897" name="Picture 9" descr="microarray_principle_fr"/>
          <p:cNvPicPr>
            <a:picLocks noChangeAspect="1" noChangeArrowheads="1"/>
          </p:cNvPicPr>
          <p:nvPr/>
        </p:nvPicPr>
        <p:blipFill>
          <a:blip r:embed="rId4"/>
          <a:srcRect l="36578" t="52568" r="36597" b="4988"/>
          <a:stretch>
            <a:fillRect/>
          </a:stretch>
        </p:blipFill>
        <p:spPr bwMode="auto">
          <a:xfrm>
            <a:off x="273050" y="1368425"/>
            <a:ext cx="2174875" cy="2255838"/>
          </a:xfrm>
          <a:prstGeom prst="rect">
            <a:avLst/>
          </a:prstGeom>
          <a:noFill/>
        </p:spPr>
      </p:pic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0" y="4708644"/>
            <a:ext cx="86090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u="none" dirty="0" smtClean="0">
                <a:latin typeface="Arial"/>
              </a:rPr>
              <a:t>fluorescence measurement for </a:t>
            </a:r>
            <a:br>
              <a:rPr lang="en-AU" u="none" dirty="0" smtClean="0">
                <a:latin typeface="Arial"/>
              </a:rPr>
            </a:br>
            <a:r>
              <a:rPr lang="en-AU" u="none" dirty="0" smtClean="0">
                <a:latin typeface="Arial"/>
              </a:rPr>
              <a:t>each fluoro phosphorescent </a:t>
            </a:r>
            <a:br>
              <a:rPr lang="en-AU" u="none" dirty="0" smtClean="0">
                <a:latin typeface="Arial"/>
              </a:rPr>
            </a:br>
            <a:r>
              <a:rPr lang="en-AU" u="none" dirty="0" smtClean="0">
                <a:latin typeface="Arial"/>
              </a:rPr>
              <a:t>compound</a:t>
            </a:r>
            <a:r>
              <a:rPr lang="en-AU" dirty="0" smtClean="0">
                <a:latin typeface="Arial"/>
              </a:rPr>
              <a:t>  </a:t>
            </a:r>
            <a:r>
              <a:rPr lang="en-AU" u="none" dirty="0" smtClean="0">
                <a:latin typeface="Arial"/>
              </a:rPr>
              <a:t>(excitation at 2 different</a:t>
            </a:r>
            <a:r>
              <a:rPr lang="en-AU" u="none" dirty="0" smtClean="0">
                <a:latin typeface="Symbol"/>
              </a:rPr>
              <a:t> </a:t>
            </a:r>
            <a:r>
              <a:rPr lang="en-AU" dirty="0" smtClean="0">
                <a:latin typeface="Symbol"/>
              </a:rPr>
              <a:t>l</a:t>
            </a:r>
            <a:r>
              <a:rPr lang="en-AU" u="none" dirty="0" smtClean="0">
                <a:latin typeface="Arial"/>
              </a:rPr>
              <a:t>)</a:t>
            </a:r>
          </a:p>
          <a:p>
            <a:pPr>
              <a:buFont typeface="Symbol" charset="2"/>
              <a:buChar char="Þ"/>
            </a:pPr>
            <a:r>
              <a:rPr lang="en-AU" u="none" dirty="0" smtClean="0">
                <a:latin typeface="Arial"/>
              </a:rPr>
              <a:t>2 images  one forCy5  the other for Cy3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58526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dirty="0" smtClean="0">
                <a:latin typeface="Arial" charset="0"/>
              </a:rPr>
              <a:t>Genes involved in MCFA resistance </a:t>
            </a:r>
            <a:endParaRPr lang="fr-FR" sz="2800" u="none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6672263" y="0"/>
            <a:ext cx="2466040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u="none" dirty="0" err="1">
                <a:latin typeface="Arial"/>
              </a:rPr>
              <a:t>Transcriptome</a:t>
            </a:r>
            <a:endParaRPr lang="fr-FR" sz="2800" u="none" dirty="0">
              <a:latin typeface="Arial"/>
            </a:endParaRPr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173038" y="804863"/>
            <a:ext cx="3127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latin typeface="Arial"/>
              </a:rPr>
              <a:t>Step 4</a:t>
            </a:r>
            <a:r>
              <a:rPr lang="en-US" u="none" smtClean="0">
                <a:latin typeface="Arial"/>
              </a:rPr>
              <a:t> : data analysis</a:t>
            </a:r>
            <a:endParaRPr lang="en-US" u="none">
              <a:latin typeface="Arial"/>
            </a:endParaRP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63500" y="1512888"/>
            <a:ext cx="87328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Þ"/>
            </a:pPr>
            <a:r>
              <a:rPr lang="en-US" u="none" dirty="0" smtClean="0"/>
              <a:t> </a:t>
            </a:r>
            <a:r>
              <a:rPr lang="en-US" u="none" dirty="0" smtClean="0">
                <a:latin typeface="Arial"/>
              </a:rPr>
              <a:t>connect image data and genes </a:t>
            </a:r>
            <a:r>
              <a:rPr lang="en-US" u="none" dirty="0" err="1" smtClean="0">
                <a:latin typeface="Arial"/>
              </a:rPr>
              <a:t>iD</a:t>
            </a:r>
            <a:r>
              <a:rPr lang="en-US" u="none" dirty="0" smtClean="0">
                <a:latin typeface="Arial"/>
              </a:rPr>
              <a:t> (grid)</a:t>
            </a:r>
          </a:p>
          <a:p>
            <a:pPr>
              <a:buFont typeface="Symbol" charset="2"/>
              <a:buChar char="Þ"/>
            </a:pPr>
            <a:endParaRPr lang="en-US" u="none" dirty="0" smtClean="0">
              <a:latin typeface="Arial"/>
            </a:endParaRPr>
          </a:p>
          <a:p>
            <a:pPr>
              <a:buFont typeface="Symbol" charset="2"/>
              <a:buChar char="Þ"/>
            </a:pPr>
            <a:r>
              <a:rPr lang="en-US" u="none" dirty="0" smtClean="0">
                <a:latin typeface="Arial"/>
              </a:rPr>
              <a:t> check for problems (artifacts dust, spot without signal, or saturated spots)</a:t>
            </a:r>
          </a:p>
          <a:p>
            <a:pPr>
              <a:buFont typeface="Symbol" charset="2"/>
              <a:buChar char="Þ"/>
            </a:pPr>
            <a:endParaRPr lang="en-US" u="none" dirty="0" smtClean="0">
              <a:latin typeface="Arial"/>
            </a:endParaRPr>
          </a:p>
          <a:p>
            <a:pPr>
              <a:buFont typeface="Symbol" charset="2"/>
              <a:buChar char="Þ"/>
            </a:pPr>
            <a:r>
              <a:rPr lang="en-US" u="none" dirty="0" smtClean="0">
                <a:latin typeface="Arial"/>
              </a:rPr>
              <a:t> transformation of scanned</a:t>
            </a:r>
            <a:br>
              <a:rPr lang="en-US" u="none" dirty="0" smtClean="0">
                <a:latin typeface="Arial"/>
              </a:rPr>
            </a:br>
            <a:r>
              <a:rPr lang="en-US" u="none" dirty="0" smtClean="0">
                <a:latin typeface="Arial"/>
              </a:rPr>
              <a:t> image into numerical data</a:t>
            </a:r>
            <a:br>
              <a:rPr lang="en-US" u="none" dirty="0" smtClean="0">
                <a:latin typeface="Arial"/>
              </a:rPr>
            </a:br>
            <a:endParaRPr lang="en-US" u="none" dirty="0" smtClean="0"/>
          </a:p>
          <a:p>
            <a:pPr>
              <a:buFont typeface="Symbol" charset="2"/>
              <a:buChar char="Þ"/>
            </a:pPr>
            <a:endParaRPr lang="en-US" u="none" dirty="0"/>
          </a:p>
        </p:txBody>
      </p:sp>
      <p:pic>
        <p:nvPicPr>
          <p:cNvPr id="484367" name="Picture 15" descr="SpotMar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096" y="4157483"/>
            <a:ext cx="4775539" cy="1811337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58526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dirty="0" smtClean="0">
                <a:latin typeface="Arial" charset="0"/>
              </a:rPr>
              <a:t>Genes involved in MCFA resistance </a:t>
            </a:r>
            <a:endParaRPr lang="fr-FR" sz="2800" u="none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0"/>
            <a:ext cx="8705849" cy="10287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charset="0"/>
              </a:rPr>
              <a:t>Transcriptome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re-modeling after exposure to MCFA</a:t>
            </a:r>
            <a:endParaRPr lang="en-US" sz="2800" dirty="0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2697163" y="3652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284163" y="1498600"/>
            <a:ext cx="8105993" cy="39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600" dirty="0" smtClean="0">
                <a:latin typeface="Arial" charset="0"/>
              </a:rPr>
              <a:t> wine strain U13 resistant to C8 andC10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600" dirty="0" smtClean="0">
                <a:latin typeface="Arial" charset="0"/>
              </a:rPr>
              <a:t> 4 independent cultures in three conditions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endParaRPr lang="en-US" sz="2600" dirty="0" smtClean="0">
              <a:latin typeface="Arial" charset="0"/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sz="2600" dirty="0" smtClean="0">
                <a:latin typeface="Arial" charset="0"/>
              </a:rPr>
              <a:t>YPD 		+ 0.05 </a:t>
            </a:r>
            <a:r>
              <a:rPr lang="en-US" sz="2600" dirty="0" err="1" smtClean="0">
                <a:latin typeface="Arial" charset="0"/>
              </a:rPr>
              <a:t>mM</a:t>
            </a:r>
            <a:r>
              <a:rPr lang="en-US" sz="2600" dirty="0" smtClean="0">
                <a:latin typeface="Arial" charset="0"/>
              </a:rPr>
              <a:t> C8	 + 0.05 </a:t>
            </a:r>
            <a:r>
              <a:rPr lang="en-US" sz="2600" dirty="0" err="1" smtClean="0">
                <a:latin typeface="Arial" charset="0"/>
              </a:rPr>
              <a:t>mM</a:t>
            </a:r>
            <a:r>
              <a:rPr lang="en-US" sz="2600" dirty="0" smtClean="0">
                <a:latin typeface="Arial" charset="0"/>
              </a:rPr>
              <a:t> C10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600" dirty="0" smtClean="0">
                <a:latin typeface="Arial" charset="0"/>
              </a:rPr>
              <a:t>Control		C8		        C10</a:t>
            </a:r>
          </a:p>
          <a:p>
            <a:pPr lvl="2" eaLnBrk="1" hangingPunct="1">
              <a:lnSpc>
                <a:spcPct val="110000"/>
              </a:lnSpc>
            </a:pPr>
            <a:endParaRPr lang="en-US" sz="26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2600" dirty="0" smtClean="0">
                <a:latin typeface="Arial" charset="0"/>
              </a:rPr>
              <a:t> RNA </a:t>
            </a:r>
            <a:r>
              <a:rPr lang="en-US" dirty="0" smtClean="0">
                <a:latin typeface="Arial" charset="0"/>
              </a:rPr>
              <a:t>extraction after 20 min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dirty="0" smtClean="0">
                <a:latin typeface="Arial" charset="0"/>
              </a:rPr>
              <a:t> comparison by pairs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- analysis : LIMA GUI package (R soft)</a:t>
            </a:r>
            <a:endParaRPr lang="en-US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5786438" y="2720975"/>
            <a:ext cx="19050" cy="93345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763838" y="2759075"/>
            <a:ext cx="19050" cy="93345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5426075" y="4986338"/>
            <a:ext cx="1173163" cy="10525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5694363" y="52530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>
                <a:solidFill>
                  <a:srgbClr val="FFFFCC"/>
                </a:solidFill>
                <a:latin typeface="Arial" charset="0"/>
              </a:rPr>
              <a:t>C8</a:t>
            </a:r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>
            <a:off x="7021513" y="3781425"/>
            <a:ext cx="1173162" cy="10525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7407275" y="4013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>
                <a:solidFill>
                  <a:srgbClr val="FFFFCC"/>
                </a:solidFill>
                <a:latin typeface="Arial" charset="0"/>
              </a:rPr>
              <a:t>T</a:t>
            </a:r>
          </a:p>
        </p:txBody>
      </p:sp>
      <p:sp>
        <p:nvSpPr>
          <p:cNvPr id="185360" name="Oval 16"/>
          <p:cNvSpPr>
            <a:spLocks noChangeArrowheads="1"/>
          </p:cNvSpPr>
          <p:nvPr/>
        </p:nvSpPr>
        <p:spPr bwMode="auto">
          <a:xfrm>
            <a:off x="7591425" y="5589588"/>
            <a:ext cx="1173163" cy="10525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7759700" y="5856288"/>
            <a:ext cx="836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>
                <a:solidFill>
                  <a:srgbClr val="FFFFCC"/>
                </a:solidFill>
                <a:latin typeface="Arial" charset="0"/>
              </a:rPr>
              <a:t>C10</a:t>
            </a:r>
          </a:p>
        </p:txBody>
      </p:sp>
      <p:grpSp>
        <p:nvGrpSpPr>
          <p:cNvPr id="185362" name="Group 18"/>
          <p:cNvGrpSpPr>
            <a:grpSpLocks/>
          </p:cNvGrpSpPr>
          <p:nvPr/>
        </p:nvGrpSpPr>
        <p:grpSpPr bwMode="auto">
          <a:xfrm>
            <a:off x="6418263" y="4376738"/>
            <a:ext cx="849312" cy="893762"/>
            <a:chOff x="3267" y="2893"/>
            <a:chExt cx="535" cy="563"/>
          </a:xfrm>
        </p:grpSpPr>
        <p:sp>
          <p:nvSpPr>
            <p:cNvPr id="185363" name="Arc 19"/>
            <p:cNvSpPr>
              <a:spLocks/>
            </p:cNvSpPr>
            <p:nvPr/>
          </p:nvSpPr>
          <p:spPr bwMode="auto">
            <a:xfrm rot="20562764" flipV="1">
              <a:off x="3279" y="2893"/>
              <a:ext cx="523" cy="4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87"/>
                <a:gd name="T1" fmla="*/ 0 h 21600"/>
                <a:gd name="T2" fmla="*/ 19187 w 19187"/>
                <a:gd name="T3" fmla="*/ 11679 h 21600"/>
                <a:gd name="T4" fmla="*/ 0 w 191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7" h="21600" fill="none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</a:path>
                <a:path w="19187" h="21600" stroke="0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364" name="Arc 20"/>
            <p:cNvSpPr>
              <a:spLocks/>
            </p:cNvSpPr>
            <p:nvPr/>
          </p:nvSpPr>
          <p:spPr bwMode="auto">
            <a:xfrm rot="9762764" flipV="1">
              <a:off x="3267" y="3018"/>
              <a:ext cx="523" cy="4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87"/>
                <a:gd name="T1" fmla="*/ 0 h 21600"/>
                <a:gd name="T2" fmla="*/ 19187 w 19187"/>
                <a:gd name="T3" fmla="*/ 11679 h 21600"/>
                <a:gd name="T4" fmla="*/ 0 w 191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7" h="21600" fill="none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</a:path>
                <a:path w="19187" h="21600" stroke="0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5365" name="Group 21"/>
          <p:cNvGrpSpPr>
            <a:grpSpLocks/>
          </p:cNvGrpSpPr>
          <p:nvPr/>
        </p:nvGrpSpPr>
        <p:grpSpPr bwMode="auto">
          <a:xfrm rot="3927385">
            <a:off x="6578600" y="5508625"/>
            <a:ext cx="849313" cy="893763"/>
            <a:chOff x="3267" y="2893"/>
            <a:chExt cx="535" cy="563"/>
          </a:xfrm>
        </p:grpSpPr>
        <p:sp>
          <p:nvSpPr>
            <p:cNvPr id="185366" name="Arc 22"/>
            <p:cNvSpPr>
              <a:spLocks/>
            </p:cNvSpPr>
            <p:nvPr/>
          </p:nvSpPr>
          <p:spPr bwMode="auto">
            <a:xfrm rot="20562764" flipV="1">
              <a:off x="3279" y="2893"/>
              <a:ext cx="523" cy="4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87"/>
                <a:gd name="T1" fmla="*/ 0 h 21600"/>
                <a:gd name="T2" fmla="*/ 19187 w 19187"/>
                <a:gd name="T3" fmla="*/ 11679 h 21600"/>
                <a:gd name="T4" fmla="*/ 0 w 191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7" h="21600" fill="none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</a:path>
                <a:path w="19187" h="21600" stroke="0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367" name="Arc 23"/>
            <p:cNvSpPr>
              <a:spLocks/>
            </p:cNvSpPr>
            <p:nvPr/>
          </p:nvSpPr>
          <p:spPr bwMode="auto">
            <a:xfrm rot="9762764" flipV="1">
              <a:off x="3267" y="3018"/>
              <a:ext cx="523" cy="4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87"/>
                <a:gd name="T1" fmla="*/ 0 h 21600"/>
                <a:gd name="T2" fmla="*/ 19187 w 19187"/>
                <a:gd name="T3" fmla="*/ 11679 h 21600"/>
                <a:gd name="T4" fmla="*/ 0 w 191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7" h="21600" fill="none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</a:path>
                <a:path w="19187" h="21600" stroke="0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5368" name="Group 24"/>
          <p:cNvGrpSpPr>
            <a:grpSpLocks/>
          </p:cNvGrpSpPr>
          <p:nvPr/>
        </p:nvGrpSpPr>
        <p:grpSpPr bwMode="auto">
          <a:xfrm rot="6447150">
            <a:off x="7729537" y="4714876"/>
            <a:ext cx="849313" cy="893762"/>
            <a:chOff x="3267" y="2893"/>
            <a:chExt cx="535" cy="563"/>
          </a:xfrm>
        </p:grpSpPr>
        <p:sp>
          <p:nvSpPr>
            <p:cNvPr id="185369" name="Arc 25"/>
            <p:cNvSpPr>
              <a:spLocks/>
            </p:cNvSpPr>
            <p:nvPr/>
          </p:nvSpPr>
          <p:spPr bwMode="auto">
            <a:xfrm rot="20562764" flipV="1">
              <a:off x="3279" y="2893"/>
              <a:ext cx="523" cy="4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87"/>
                <a:gd name="T1" fmla="*/ 0 h 21600"/>
                <a:gd name="T2" fmla="*/ 19187 w 19187"/>
                <a:gd name="T3" fmla="*/ 11679 h 21600"/>
                <a:gd name="T4" fmla="*/ 0 w 191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7" h="21600" fill="none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</a:path>
                <a:path w="19187" h="21600" stroke="0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370" name="Arc 26"/>
            <p:cNvSpPr>
              <a:spLocks/>
            </p:cNvSpPr>
            <p:nvPr/>
          </p:nvSpPr>
          <p:spPr bwMode="auto">
            <a:xfrm rot="9762764" flipV="1">
              <a:off x="3267" y="3018"/>
              <a:ext cx="523" cy="4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87"/>
                <a:gd name="T1" fmla="*/ 0 h 21600"/>
                <a:gd name="T2" fmla="*/ 19187 w 19187"/>
                <a:gd name="T3" fmla="*/ 11679 h 21600"/>
                <a:gd name="T4" fmla="*/ 0 w 191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7" h="21600" fill="none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</a:path>
                <a:path w="19187" h="21600" stroke="0" extrusionOk="0">
                  <a:moveTo>
                    <a:pt x="0" y="-1"/>
                  </a:moveTo>
                  <a:cubicBezTo>
                    <a:pt x="8076" y="-1"/>
                    <a:pt x="15477" y="4505"/>
                    <a:pt x="19186" y="116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1" y="101600"/>
            <a:ext cx="8639174" cy="11430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charset="0"/>
              </a:rPr>
              <a:t>Transcriptome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re-modeling after exposure to MCFA</a:t>
            </a:r>
            <a:endParaRPr lang="fr-FR" sz="28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558925" y="1366838"/>
          <a:ext cx="6180138" cy="3794125"/>
        </p:xfrm>
        <a:graphic>
          <a:graphicData uri="http://schemas.openxmlformats.org/presentationml/2006/ole">
            <p:oleObj spid="_x0000_s186371" name="Feuille de calcul" r:id="rId4" imgW="9309100" imgH="5715000" progId="Excel.Sheet.8">
              <p:embed/>
            </p:oleObj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34963" y="6184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0" y="5363031"/>
            <a:ext cx="8464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buFont typeface="Symbol" charset="2"/>
              <a:buChar char=""/>
            </a:pPr>
            <a:r>
              <a:rPr lang="en-US" sz="1800" dirty="0" smtClean="0">
                <a:latin typeface="Arial" charset="0"/>
              </a:rPr>
              <a:t> Responses with different intensities</a:t>
            </a:r>
          </a:p>
          <a:p>
            <a:pPr>
              <a:spcBef>
                <a:spcPts val="0"/>
              </a:spcBef>
              <a:buFont typeface="Symbol" charset="2"/>
              <a:buChar char=""/>
            </a:pPr>
            <a:r>
              <a:rPr lang="en-US" sz="1800" dirty="0" smtClean="0">
                <a:latin typeface="Arial" charset="0"/>
              </a:rPr>
              <a:t> log ratio : different threshold for each compound </a:t>
            </a:r>
          </a:p>
          <a:p>
            <a:pPr marL="540000" lvl="1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 0.3 pour C8 </a:t>
            </a:r>
          </a:p>
          <a:p>
            <a:pPr marL="540000" lvl="1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 0.5 pour C10 to C8</a:t>
            </a:r>
            <a:endParaRPr lang="en-US" sz="1800" dirty="0">
              <a:latin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15285" y="5149840"/>
            <a:ext cx="46329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55600" algn="l"/>
              </a:tabLst>
            </a:pPr>
            <a:r>
              <a:rPr lang="en-US" sz="2000" dirty="0" smtClean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81 genes activated by C8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355600" algn="l"/>
              </a:tabLst>
            </a:pPr>
            <a:r>
              <a:rPr lang="en-US" sz="1800" dirty="0" smtClean="0">
                <a:latin typeface="Arial" charset="0"/>
              </a:rPr>
              <a:t>	620 genes by C10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355600" algn="l"/>
              </a:tabLst>
            </a:pPr>
            <a:r>
              <a:rPr lang="en-US" sz="1800" dirty="0" smtClean="0">
                <a:latin typeface="Arial" charset="0"/>
              </a:rPr>
              <a:t>	71 genes by C10 to C8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Arial" charset="0"/>
              </a:rPr>
              <a:t>(P-value 0.05 corrected FDR)</a:t>
            </a: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6371" grpId="0"/>
      <p:bldP spid="186373" grpId="0"/>
      <p:bldP spid="1863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342900"/>
            <a:ext cx="77724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charset="0"/>
              </a:rPr>
              <a:t>Transcriptome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 re-modeling after exposure to MCFA</a:t>
            </a:r>
            <a:endParaRPr lang="fr-FR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" y="2506663"/>
            <a:ext cx="342392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210 are activated in at least one condition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87399" name="Oval 7"/>
          <p:cNvSpPr>
            <a:spLocks noChangeAspect="1" noChangeArrowheads="1"/>
          </p:cNvSpPr>
          <p:nvPr/>
        </p:nvSpPr>
        <p:spPr bwMode="auto">
          <a:xfrm>
            <a:off x="3722688" y="2855913"/>
            <a:ext cx="2522537" cy="25225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5065713" y="2787650"/>
            <a:ext cx="2881312" cy="2881313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401" name="Oval 9"/>
          <p:cNvSpPr>
            <a:spLocks noChangeAspect="1" noChangeArrowheads="1"/>
          </p:cNvSpPr>
          <p:nvPr/>
        </p:nvSpPr>
        <p:spPr bwMode="auto">
          <a:xfrm>
            <a:off x="4473575" y="4127500"/>
            <a:ext cx="2162175" cy="21621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5119688" y="4114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>
                <a:latin typeface="Arial" charset="0"/>
              </a:rPr>
              <a:t>14</a:t>
            </a:r>
            <a:endParaRPr lang="fr-FR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3659188" y="2462213"/>
            <a:ext cx="162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 dirty="0">
                <a:solidFill>
                  <a:srgbClr val="FFFFB6"/>
                </a:solidFill>
                <a:latin typeface="Arial" charset="0"/>
              </a:rPr>
              <a:t>C8 /</a:t>
            </a:r>
            <a:r>
              <a:rPr lang="fr-FR" sz="2000" b="1" dirty="0" smtClean="0">
                <a:solidFill>
                  <a:srgbClr val="FFFFB6"/>
                </a:solidFill>
                <a:latin typeface="Arial" charset="0"/>
              </a:rPr>
              <a:t> </a:t>
            </a:r>
            <a:r>
              <a:rPr lang="fr-FR" sz="2000" b="1" dirty="0" smtClean="0">
                <a:latin typeface="Arial" charset="0"/>
              </a:rPr>
              <a:t>Control</a:t>
            </a:r>
            <a:endParaRPr lang="fr-FR" sz="2000" b="1" dirty="0">
              <a:latin typeface="Arial" charset="0"/>
            </a:endParaRP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7248525" y="2649538"/>
            <a:ext cx="1780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 dirty="0">
                <a:solidFill>
                  <a:srgbClr val="9BFFFF"/>
                </a:solidFill>
                <a:latin typeface="Arial" charset="0"/>
              </a:rPr>
              <a:t>C10 </a:t>
            </a:r>
            <a:r>
              <a:rPr lang="fr-FR" sz="2000" b="1" dirty="0">
                <a:latin typeface="Arial" charset="0"/>
              </a:rPr>
              <a:t>/</a:t>
            </a:r>
            <a:r>
              <a:rPr lang="fr-FR" sz="2000" b="1" dirty="0" smtClean="0">
                <a:latin typeface="Arial" charset="0"/>
              </a:rPr>
              <a:t> Control</a:t>
            </a:r>
            <a:endParaRPr lang="fr-FR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5354638" y="4373563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800">
                <a:solidFill>
                  <a:srgbClr val="FF5050"/>
                </a:solidFill>
                <a:latin typeface="Arial" charset="0"/>
              </a:rPr>
              <a:t>11+</a:t>
            </a:r>
          </a:p>
          <a:p>
            <a:pPr eaLnBrk="1" hangingPunct="1"/>
            <a:r>
              <a:rPr lang="fr-FR" sz="1800">
                <a:solidFill>
                  <a:srgbClr val="3399FF"/>
                </a:solidFill>
                <a:latin typeface="Arial" charset="0"/>
              </a:rPr>
              <a:t> 3</a:t>
            </a: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5348288" y="3178175"/>
            <a:ext cx="77457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 dirty="0" smtClean="0">
                <a:latin typeface="Arial" charset="0"/>
              </a:rPr>
              <a:t>39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fr-FR" sz="1800" dirty="0">
                <a:solidFill>
                  <a:schemeClr val="tx1"/>
                </a:solidFill>
                <a:latin typeface="Arial" charset="0"/>
              </a:rPr>
            </a:br>
            <a:r>
              <a:rPr lang="fr-FR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fr-FR" sz="1800" dirty="0">
                <a:solidFill>
                  <a:srgbClr val="FF5050"/>
                </a:solidFill>
                <a:latin typeface="Arial" charset="0"/>
              </a:rPr>
              <a:t>28 +</a:t>
            </a:r>
            <a:r>
              <a:rPr lang="fr-FR" sz="18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fr-FR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fr-FR" sz="1800" dirty="0" smtClean="0">
                <a:solidFill>
                  <a:srgbClr val="66FF66"/>
                </a:solidFill>
                <a:latin typeface="Arial" charset="0"/>
              </a:rPr>
              <a:t>11 </a:t>
            </a:r>
            <a:r>
              <a:rPr lang="fr-FR" sz="1800" dirty="0">
                <a:solidFill>
                  <a:srgbClr val="66FF66"/>
                </a:solidFill>
                <a:latin typeface="Arial" charset="0"/>
              </a:rPr>
              <a:t>-</a:t>
            </a:r>
            <a:endParaRPr lang="fr-FR" sz="1800" dirty="0">
              <a:solidFill>
                <a:srgbClr val="3399FF"/>
              </a:solidFill>
              <a:latin typeface="Arial" charset="0"/>
            </a:endParaRPr>
          </a:p>
          <a:p>
            <a:pPr eaLnBrk="1" hangingPunct="1"/>
            <a:endParaRPr lang="fr-FR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6551613" y="5915025"/>
            <a:ext cx="118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>
                <a:solidFill>
                  <a:srgbClr val="9BFFFF"/>
                </a:solidFill>
                <a:latin typeface="Arial" charset="0"/>
              </a:rPr>
              <a:t>C10 </a:t>
            </a:r>
            <a:r>
              <a:rPr lang="fr-FR" sz="2000" b="1">
                <a:solidFill>
                  <a:srgbClr val="66FF66"/>
                </a:solidFill>
                <a:latin typeface="Arial" charset="0"/>
              </a:rPr>
              <a:t>/</a:t>
            </a:r>
            <a:r>
              <a:rPr lang="fr-FR" sz="2000" b="1">
                <a:latin typeface="Arial" charset="0"/>
              </a:rPr>
              <a:t> </a:t>
            </a:r>
            <a:r>
              <a:rPr lang="fr-FR" sz="2000" b="1">
                <a:solidFill>
                  <a:srgbClr val="FFFFB6"/>
                </a:solidFill>
                <a:latin typeface="Arial" charset="0"/>
              </a:rPr>
              <a:t>C8</a:t>
            </a:r>
            <a:endParaRPr lang="fr-FR" sz="2000" b="1">
              <a:latin typeface="Arial" charset="0"/>
            </a:endParaRPr>
          </a:p>
        </p:txBody>
      </p:sp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3963988" y="3135313"/>
            <a:ext cx="5824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800" dirty="0">
              <a:solidFill>
                <a:srgbClr val="FF5050"/>
              </a:solidFill>
              <a:latin typeface="Arial" charset="0"/>
            </a:endParaRPr>
          </a:p>
          <a:p>
            <a:pPr eaLnBrk="1" hangingPunct="1"/>
            <a:r>
              <a:rPr lang="fr-FR" sz="2000" b="1" dirty="0" smtClean="0">
                <a:latin typeface="Arial" charset="0"/>
              </a:rPr>
              <a:t>22</a:t>
            </a:r>
            <a:endParaRPr lang="fr-FR" sz="18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fr-FR" sz="1800" dirty="0">
                <a:solidFill>
                  <a:srgbClr val="FF5050"/>
                </a:solidFill>
                <a:latin typeface="Arial" charset="0"/>
              </a:rPr>
              <a:t>8 +</a:t>
            </a:r>
            <a:endParaRPr lang="fr-FR" sz="1800" dirty="0">
              <a:solidFill>
                <a:srgbClr val="3399FF"/>
              </a:solidFill>
              <a:latin typeface="Arial" charset="0"/>
            </a:endParaRPr>
          </a:p>
          <a:p>
            <a:pPr eaLnBrk="1" hangingPunct="1"/>
            <a:r>
              <a:rPr lang="fr-FR" sz="1800" dirty="0" smtClean="0">
                <a:solidFill>
                  <a:srgbClr val="66FF66"/>
                </a:solidFill>
                <a:latin typeface="Arial" charset="0"/>
              </a:rPr>
              <a:t>14 </a:t>
            </a:r>
            <a:r>
              <a:rPr lang="fr-FR" sz="1800" dirty="0">
                <a:solidFill>
                  <a:srgbClr val="66FF66"/>
                </a:solidFill>
                <a:latin typeface="Arial" charset="0"/>
              </a:rPr>
              <a:t>-</a:t>
            </a:r>
            <a:r>
              <a:rPr lang="fr-FR" sz="1800" dirty="0">
                <a:solidFill>
                  <a:srgbClr val="3399FF"/>
                </a:solidFill>
                <a:latin typeface="Arial" charset="0"/>
              </a:rPr>
              <a:t> </a:t>
            </a:r>
            <a:endParaRPr lang="fr-FR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6721475" y="3773488"/>
            <a:ext cx="11080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 dirty="0">
                <a:latin typeface="Arial" charset="0"/>
              </a:rPr>
              <a:t>81</a:t>
            </a:r>
            <a:r>
              <a:rPr lang="fr-FR" sz="1800" dirty="0">
                <a:latin typeface="Arial" charset="0"/>
              </a:rPr>
              <a:t> :</a:t>
            </a:r>
            <a:r>
              <a:rPr lang="fr-FR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>
                <a:solidFill>
                  <a:srgbClr val="FF5050"/>
                </a:solidFill>
                <a:latin typeface="Arial" charset="0"/>
              </a:rPr>
              <a:t>28 +</a:t>
            </a:r>
            <a:endParaRPr lang="fr-FR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fr-FR" sz="1800" dirty="0">
                <a:solidFill>
                  <a:srgbClr val="3399FF"/>
                </a:solidFill>
                <a:latin typeface="Arial" charset="0"/>
              </a:rPr>
              <a:t>       </a:t>
            </a:r>
            <a:r>
              <a:rPr lang="fr-FR" sz="1800" dirty="0">
                <a:solidFill>
                  <a:srgbClr val="66FF66"/>
                </a:solidFill>
                <a:latin typeface="Arial" charset="0"/>
              </a:rPr>
              <a:t>53 -</a:t>
            </a:r>
            <a:endParaRPr lang="fr-FR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5741988" y="5003800"/>
            <a:ext cx="10695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 dirty="0" smtClean="0">
                <a:latin typeface="Arial" charset="0"/>
              </a:rPr>
              <a:t>33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1800" dirty="0">
                <a:latin typeface="Arial" charset="0"/>
              </a:rPr>
              <a:t>: </a:t>
            </a:r>
            <a:r>
              <a:rPr lang="fr-FR" sz="1800" dirty="0" smtClean="0">
                <a:solidFill>
                  <a:srgbClr val="FF5050"/>
                </a:solidFill>
                <a:latin typeface="Arial" charset="0"/>
              </a:rPr>
              <a:t>19+</a:t>
            </a:r>
            <a:endParaRPr lang="fr-FR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fr-FR" sz="1800" dirty="0">
                <a:solidFill>
                  <a:srgbClr val="3399FF"/>
                </a:solidFill>
                <a:latin typeface="Arial" charset="0"/>
              </a:rPr>
              <a:t>      </a:t>
            </a:r>
            <a:r>
              <a:rPr lang="fr-FR" sz="1800" dirty="0">
                <a:solidFill>
                  <a:srgbClr val="66FF66"/>
                </a:solidFill>
                <a:latin typeface="Arial" charset="0"/>
              </a:rPr>
              <a:t>14-</a:t>
            </a:r>
            <a:endParaRPr lang="fr-FR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4562475" y="49974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>
                <a:latin typeface="Arial" charset="0"/>
              </a:rPr>
              <a:t>0</a:t>
            </a:r>
            <a:endParaRPr lang="fr-FR" sz="2000">
              <a:latin typeface="Arial" charset="0"/>
            </a:endParaRP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5106988" y="5562600"/>
            <a:ext cx="11223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b="1">
                <a:latin typeface="Arial" charset="0"/>
              </a:rPr>
              <a:t>22</a:t>
            </a:r>
            <a:r>
              <a:rPr lang="fr-FR" sz="2000">
                <a:latin typeface="Arial" charset="0"/>
              </a:rPr>
              <a:t> :</a:t>
            </a:r>
            <a:r>
              <a:rPr lang="fr-FR" sz="1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>
                <a:solidFill>
                  <a:srgbClr val="FF5050"/>
                </a:solidFill>
                <a:latin typeface="Arial" charset="0"/>
              </a:rPr>
              <a:t>13+</a:t>
            </a:r>
            <a:r>
              <a:rPr lang="fr-FR" sz="18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fr-FR" sz="1800">
                <a:solidFill>
                  <a:schemeClr val="tx1"/>
                </a:solidFill>
                <a:latin typeface="Arial" charset="0"/>
              </a:rPr>
              <a:t>         </a:t>
            </a:r>
            <a:r>
              <a:rPr lang="fr-FR" sz="1800">
                <a:solidFill>
                  <a:srgbClr val="66FF66"/>
                </a:solidFill>
                <a:latin typeface="Arial" charset="0"/>
              </a:rPr>
              <a:t>9-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640" y="285750"/>
            <a:ext cx="7772400" cy="101473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Functional categories of genes modulated MCFA (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</a:rPr>
              <a:t>funspec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website)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461962" y="5670550"/>
            <a:ext cx="868203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Char char=""/>
            </a:pPr>
            <a:r>
              <a:rPr lang="en-AU" dirty="0" smtClean="0">
                <a:latin typeface="Arial" charset="0"/>
              </a:rPr>
              <a:t> C8 and C10 activate genes shared by the same categories and C10 response involve more genes involved in RNA processing. </a:t>
            </a:r>
            <a:endParaRPr lang="en-AU" dirty="0">
              <a:latin typeface="Arial" charset="0"/>
            </a:endParaRPr>
          </a:p>
        </p:txBody>
      </p:sp>
      <p:pic>
        <p:nvPicPr>
          <p:cNvPr id="204807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73075" y="1652588"/>
            <a:ext cx="791845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00025"/>
            <a:ext cx="7772400" cy="70485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Comparison with other stress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515620" y="5428298"/>
            <a:ext cx="819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Arial" charset="0"/>
              </a:rPr>
              <a:t>Both responses share many genes with oxidative stress response, and with sorbic acid and SDS stress. </a:t>
            </a:r>
            <a:endParaRPr lang="en-US">
              <a:latin typeface="Arial" charset="0"/>
            </a:endParaRPr>
          </a:p>
        </p:txBody>
      </p:sp>
      <p:graphicFrame>
        <p:nvGraphicFramePr>
          <p:cNvPr id="8" name="Espace réservé du graphique 7"/>
          <p:cNvGraphicFramePr>
            <a:graphicFrameLocks noGrp="1"/>
          </p:cNvGraphicFramePr>
          <p:nvPr>
            <p:ph type="chart" idx="1"/>
          </p:nvPr>
        </p:nvGraphicFramePr>
        <p:xfrm>
          <a:off x="477522" y="1330962"/>
          <a:ext cx="7869553" cy="4037539"/>
        </p:xfrm>
        <a:graphic>
          <a:graphicData uri="http://schemas.openxmlformats.org/drawingml/2006/table">
            <a:tbl>
              <a:tblPr/>
              <a:tblGrid>
                <a:gridCol w="2127733"/>
                <a:gridCol w="478485"/>
                <a:gridCol w="478485"/>
                <a:gridCol w="478485"/>
                <a:gridCol w="478485"/>
                <a:gridCol w="478485"/>
                <a:gridCol w="478485"/>
                <a:gridCol w="478485"/>
                <a:gridCol w="478485"/>
                <a:gridCol w="478485"/>
                <a:gridCol w="478485"/>
                <a:gridCol w="478485"/>
                <a:gridCol w="478485"/>
              </a:tblGrid>
              <a:tr h="272598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Stress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Percentage of genes shared between the different responses 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3514">
                <a:tc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number of genes involved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165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137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548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342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621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463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132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69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172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267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936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090">
                <a:tc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in each response    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latin typeface="Verdana"/>
                        </a:rPr>
                        <a:t>C8 acid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latin typeface="Verdana"/>
                        </a:rPr>
                        <a:t>C10 acid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Verdana"/>
                        </a:rPr>
                        <a:t>Sorbic acid 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latin typeface="Verdana"/>
                        </a:rPr>
                        <a:t>POELE 1mM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Verdana"/>
                        </a:rPr>
                        <a:t>DCP  3mM 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Verdana"/>
                        </a:rPr>
                        <a:t>Octanol 1%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latin typeface="Verdana"/>
                        </a:rPr>
                        <a:t>SDS 1%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Verdana"/>
                        </a:rPr>
                        <a:t>Fluphenazin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Verdana"/>
                        </a:rPr>
                        <a:t>Benomyl 7mM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5671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 i="0" u="none" strike="noStrike">
                          <a:latin typeface="Verdana"/>
                        </a:rPr>
                        <a:t>2,4 Dichlorophenoxyacetic acid 3mM </a:t>
                      </a:r>
                    </a:p>
                  </a:txBody>
                  <a:tcPr marL="10055" marR="10055" marT="100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Verdana"/>
                        </a:rPr>
                        <a:t>Oleic acid 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latin typeface="Verdana"/>
                        </a:rPr>
                        <a:t>H</a:t>
                      </a:r>
                      <a:r>
                        <a:rPr lang="fr-FR" sz="1000" b="1" i="0" u="none" strike="noStrike" baseline="-25000">
                          <a:latin typeface="Verdana"/>
                        </a:rPr>
                        <a:t>2</a:t>
                      </a:r>
                      <a:r>
                        <a:rPr lang="fr-FR" sz="1000" b="1" i="0" u="none" strike="noStrike">
                          <a:latin typeface="Verdana"/>
                        </a:rPr>
                        <a:t>0</a:t>
                      </a:r>
                      <a:r>
                        <a:rPr lang="fr-FR" sz="1000" b="1" i="0" u="none" strike="noStrike" baseline="-25000">
                          <a:latin typeface="Verdana"/>
                        </a:rPr>
                        <a:t>2</a:t>
                      </a:r>
                      <a:r>
                        <a:rPr lang="fr-FR" sz="1000" b="1" i="0" u="none" strike="noStrike">
                          <a:latin typeface="Verdana"/>
                        </a:rPr>
                        <a:t> 3mM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42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35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0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0055" marR="10055" marT="10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730250" y="107950"/>
            <a:ext cx="7772400" cy="889000"/>
          </a:xfrm>
          <a:noFill/>
          <a:ln/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Genes involved in each  response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45" name="Text Box 65"/>
          <p:cNvSpPr txBox="1">
            <a:spLocks noChangeArrowheads="1"/>
          </p:cNvSpPr>
          <p:nvPr/>
        </p:nvSpPr>
        <p:spPr bwMode="auto">
          <a:xfrm>
            <a:off x="1033463" y="5086350"/>
            <a:ext cx="8110537" cy="14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Verdana" charset="0"/>
              </a:rPr>
              <a:t>PDR12 transporter has the highest induction level  for C8 (* 3,5)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Verdana" charset="0"/>
              </a:rPr>
              <a:t>The transporter TPO4 is highly activated (* 3,2). Others transporters are induced : TPO1 , PDR12.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Verdana" charset="0"/>
              </a:rPr>
              <a:t>Activation of ethyl ester synthesis EEB1, FAA1 , ELO1</a:t>
            </a:r>
            <a:endParaRPr lang="en-US" sz="1800" dirty="0">
              <a:latin typeface="Verdana" charset="0"/>
            </a:endParaRPr>
          </a:p>
        </p:txBody>
      </p:sp>
      <p:pic>
        <p:nvPicPr>
          <p:cNvPr id="122948" name="Picture 6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220788" y="1143000"/>
            <a:ext cx="7219950" cy="399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65100"/>
            <a:ext cx="8534399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Phenotypic evaluation of candidate genes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0756" name="Picture 52" descr="transp 2008 T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l="22780" t="9499" r="58708" b="10796"/>
          <a:stretch>
            <a:fillRect/>
          </a:stretch>
        </p:blipFill>
        <p:spPr bwMode="auto">
          <a:xfrm>
            <a:off x="1816100" y="2482850"/>
            <a:ext cx="936625" cy="3024188"/>
          </a:xfrm>
          <a:prstGeom prst="rect">
            <a:avLst/>
          </a:prstGeom>
          <a:noFill/>
        </p:spPr>
      </p:pic>
      <p:pic>
        <p:nvPicPr>
          <p:cNvPr id="200757" name="Picture 53" descr="transp 2008 0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l="28101" t="3810" r="54819" b="16415"/>
          <a:stretch>
            <a:fillRect/>
          </a:stretch>
        </p:blipFill>
        <p:spPr bwMode="auto">
          <a:xfrm>
            <a:off x="2817813" y="2482850"/>
            <a:ext cx="863600" cy="3024188"/>
          </a:xfrm>
          <a:prstGeom prst="rect">
            <a:avLst/>
          </a:prstGeom>
          <a:noFill/>
        </p:spPr>
      </p:pic>
      <p:pic>
        <p:nvPicPr>
          <p:cNvPr id="200758" name="Picture 54" descr="transp 2008 0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l="27065" t="5695" r="54411" b="14531"/>
          <a:stretch>
            <a:fillRect/>
          </a:stretch>
        </p:blipFill>
        <p:spPr bwMode="auto">
          <a:xfrm>
            <a:off x="3733800" y="2482850"/>
            <a:ext cx="936625" cy="3024188"/>
          </a:xfrm>
          <a:prstGeom prst="rect">
            <a:avLst/>
          </a:prstGeom>
          <a:noFill/>
        </p:spPr>
      </p:pic>
      <p:sp>
        <p:nvSpPr>
          <p:cNvPr id="200762" name="Text Box 58"/>
          <p:cNvSpPr txBox="1">
            <a:spLocks noChangeArrowheads="1"/>
          </p:cNvSpPr>
          <p:nvPr/>
        </p:nvSpPr>
        <p:spPr bwMode="auto">
          <a:xfrm>
            <a:off x="949325" y="2527300"/>
            <a:ext cx="11811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400">
                <a:latin typeface="Arial" charset="0"/>
              </a:rPr>
              <a:t>By4741</a:t>
            </a:r>
          </a:p>
        </p:txBody>
      </p:sp>
      <p:sp>
        <p:nvSpPr>
          <p:cNvPr id="200763" name="Text Box 59"/>
          <p:cNvSpPr txBox="1">
            <a:spLocks noChangeArrowheads="1"/>
          </p:cNvSpPr>
          <p:nvPr/>
        </p:nvSpPr>
        <p:spPr bwMode="auto">
          <a:xfrm>
            <a:off x="942975" y="3006725"/>
            <a:ext cx="8905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snq2</a:t>
            </a:r>
            <a:endParaRPr lang="fr-FR" sz="1400"/>
          </a:p>
        </p:txBody>
      </p:sp>
      <p:sp>
        <p:nvSpPr>
          <p:cNvPr id="200764" name="Text Box 60"/>
          <p:cNvSpPr txBox="1">
            <a:spLocks noChangeArrowheads="1"/>
          </p:cNvSpPr>
          <p:nvPr/>
        </p:nvSpPr>
        <p:spPr bwMode="auto">
          <a:xfrm>
            <a:off x="960438" y="3452813"/>
            <a:ext cx="8207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yor1</a:t>
            </a:r>
            <a:endParaRPr lang="fr-FR" sz="1400"/>
          </a:p>
        </p:txBody>
      </p:sp>
      <p:sp>
        <p:nvSpPr>
          <p:cNvPr id="200765" name="Text Box 61"/>
          <p:cNvSpPr txBox="1">
            <a:spLocks noChangeArrowheads="1"/>
          </p:cNvSpPr>
          <p:nvPr/>
        </p:nvSpPr>
        <p:spPr bwMode="auto">
          <a:xfrm>
            <a:off x="989013" y="3944938"/>
            <a:ext cx="8032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nft1</a:t>
            </a:r>
            <a:endParaRPr lang="fr-FR" sz="1400"/>
          </a:p>
        </p:txBody>
      </p:sp>
      <p:sp>
        <p:nvSpPr>
          <p:cNvPr id="200766" name="Text Box 62"/>
          <p:cNvSpPr txBox="1">
            <a:spLocks noChangeArrowheads="1"/>
          </p:cNvSpPr>
          <p:nvPr/>
        </p:nvSpPr>
        <p:spPr bwMode="auto">
          <a:xfrm>
            <a:off x="998538" y="4394200"/>
            <a:ext cx="831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pxa2</a:t>
            </a:r>
            <a:endParaRPr lang="fr-FR" sz="1400"/>
          </a:p>
        </p:txBody>
      </p:sp>
      <p:sp>
        <p:nvSpPr>
          <p:cNvPr id="200767" name="Text Box 63"/>
          <p:cNvSpPr txBox="1">
            <a:spLocks noChangeArrowheads="1"/>
          </p:cNvSpPr>
          <p:nvPr/>
        </p:nvSpPr>
        <p:spPr bwMode="auto">
          <a:xfrm>
            <a:off x="985838" y="4927600"/>
            <a:ext cx="769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tpo4</a:t>
            </a:r>
            <a:endParaRPr lang="fr-FR" sz="1400"/>
          </a:p>
        </p:txBody>
      </p:sp>
      <p:pic>
        <p:nvPicPr>
          <p:cNvPr id="200770" name="Picture 66" descr="transp 2008 T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l="43138" t="9497" r="40248" b="20987"/>
          <a:stretch>
            <a:fillRect/>
          </a:stretch>
        </p:blipFill>
        <p:spPr bwMode="auto">
          <a:xfrm>
            <a:off x="5905500" y="2520950"/>
            <a:ext cx="839788" cy="2638425"/>
          </a:xfrm>
          <a:prstGeom prst="rect">
            <a:avLst/>
          </a:prstGeom>
          <a:noFill/>
        </p:spPr>
      </p:pic>
      <p:pic>
        <p:nvPicPr>
          <p:cNvPr id="200771" name="Picture 67" descr="transp 2008 0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l="46312" t="5695" r="36484" b="24498"/>
          <a:stretch>
            <a:fillRect/>
          </a:stretch>
        </p:blipFill>
        <p:spPr bwMode="auto">
          <a:xfrm>
            <a:off x="7721600" y="2520950"/>
            <a:ext cx="869950" cy="2646363"/>
          </a:xfrm>
          <a:prstGeom prst="rect">
            <a:avLst/>
          </a:prstGeom>
          <a:noFill/>
        </p:spPr>
      </p:pic>
      <p:pic>
        <p:nvPicPr>
          <p:cNvPr id="200772" name="Picture 68" descr="transp 2008 0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l="46468" t="3810" r="36546" b="26341"/>
          <a:stretch>
            <a:fillRect/>
          </a:stretch>
        </p:blipFill>
        <p:spPr bwMode="auto">
          <a:xfrm>
            <a:off x="6807200" y="2520950"/>
            <a:ext cx="858838" cy="2647950"/>
          </a:xfrm>
          <a:prstGeom prst="rect">
            <a:avLst/>
          </a:prstGeom>
          <a:noFill/>
        </p:spPr>
      </p:pic>
      <p:sp>
        <p:nvSpPr>
          <p:cNvPr id="200776" name="Rectangle 72"/>
          <p:cNvSpPr>
            <a:spLocks noChangeArrowheads="1"/>
          </p:cNvSpPr>
          <p:nvPr/>
        </p:nvSpPr>
        <p:spPr bwMode="auto">
          <a:xfrm>
            <a:off x="5033963" y="2763838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tpo3</a:t>
            </a:r>
            <a:endParaRPr lang="fr-FR" sz="1400"/>
          </a:p>
        </p:txBody>
      </p:sp>
      <p:sp>
        <p:nvSpPr>
          <p:cNvPr id="200777" name="Rectangle 73"/>
          <p:cNvSpPr>
            <a:spLocks noChangeArrowheads="1"/>
          </p:cNvSpPr>
          <p:nvPr/>
        </p:nvSpPr>
        <p:spPr bwMode="auto">
          <a:xfrm>
            <a:off x="5033963" y="3243263"/>
            <a:ext cx="83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tpo2</a:t>
            </a:r>
            <a:endParaRPr lang="fr-FR" sz="1400"/>
          </a:p>
        </p:txBody>
      </p:sp>
      <p:sp>
        <p:nvSpPr>
          <p:cNvPr id="200778" name="Rectangle 74"/>
          <p:cNvSpPr>
            <a:spLocks noChangeArrowheads="1"/>
          </p:cNvSpPr>
          <p:nvPr/>
        </p:nvSpPr>
        <p:spPr bwMode="auto">
          <a:xfrm>
            <a:off x="5062538" y="3738563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tpo1</a:t>
            </a:r>
            <a:endParaRPr lang="fr-FR" sz="1400"/>
          </a:p>
        </p:txBody>
      </p:sp>
      <p:sp>
        <p:nvSpPr>
          <p:cNvPr id="200779" name="Rectangle 75"/>
          <p:cNvSpPr>
            <a:spLocks noChangeArrowheads="1"/>
          </p:cNvSpPr>
          <p:nvPr/>
        </p:nvSpPr>
        <p:spPr bwMode="auto">
          <a:xfrm>
            <a:off x="5048250" y="4216400"/>
            <a:ext cx="91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pdr12</a:t>
            </a:r>
            <a:endParaRPr lang="fr-FR" sz="1400"/>
          </a:p>
        </p:txBody>
      </p:sp>
      <p:sp>
        <p:nvSpPr>
          <p:cNvPr id="200780" name="Rectangle 76"/>
          <p:cNvSpPr>
            <a:spLocks noChangeArrowheads="1"/>
          </p:cNvSpPr>
          <p:nvPr/>
        </p:nvSpPr>
        <p:spPr bwMode="auto">
          <a:xfrm>
            <a:off x="5048250" y="4652963"/>
            <a:ext cx="928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pdr12</a:t>
            </a:r>
            <a:endParaRPr lang="fr-FR" sz="1400"/>
          </a:p>
          <a:p>
            <a:pPr eaLnBrk="1" hangingPunct="1"/>
            <a:r>
              <a:rPr lang="fr-FR" sz="1400">
                <a:latin typeface="Symbol" charset="2"/>
              </a:rPr>
              <a:t>D</a:t>
            </a:r>
            <a:r>
              <a:rPr lang="fr-FR" sz="1400">
                <a:latin typeface="Arial" charset="0"/>
              </a:rPr>
              <a:t>tpo1</a:t>
            </a:r>
            <a:endParaRPr lang="fr-FR" sz="1400"/>
          </a:p>
        </p:txBody>
      </p:sp>
      <p:sp>
        <p:nvSpPr>
          <p:cNvPr id="200781" name="Text Box 77"/>
          <p:cNvSpPr txBox="1">
            <a:spLocks noChangeArrowheads="1"/>
          </p:cNvSpPr>
          <p:nvPr/>
        </p:nvSpPr>
        <p:spPr bwMode="auto">
          <a:xfrm>
            <a:off x="1858963" y="1841500"/>
            <a:ext cx="862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500" dirty="0">
                <a:latin typeface="Arial" charset="0"/>
              </a:rPr>
              <a:t>YPD</a:t>
            </a:r>
            <a:r>
              <a:rPr lang="fr-FR" sz="1500" dirty="0" smtClean="0">
                <a:latin typeface="Arial" charset="0"/>
              </a:rPr>
              <a:t/>
            </a:r>
            <a:br>
              <a:rPr lang="fr-FR" sz="1500" dirty="0" smtClean="0">
                <a:latin typeface="Arial" charset="0"/>
              </a:rPr>
            </a:br>
            <a:r>
              <a:rPr lang="fr-FR" sz="1500" dirty="0" smtClean="0">
                <a:latin typeface="Arial" charset="0"/>
              </a:rPr>
              <a:t>Control</a:t>
            </a:r>
            <a:endParaRPr lang="fr-FR" sz="1500" dirty="0">
              <a:latin typeface="Arial" charset="0"/>
            </a:endParaRPr>
          </a:p>
        </p:txBody>
      </p:sp>
      <p:sp>
        <p:nvSpPr>
          <p:cNvPr id="200782" name="Text Box 78"/>
          <p:cNvSpPr txBox="1">
            <a:spLocks noChangeArrowheads="1"/>
          </p:cNvSpPr>
          <p:nvPr/>
        </p:nvSpPr>
        <p:spPr bwMode="auto">
          <a:xfrm>
            <a:off x="2459038" y="1895475"/>
            <a:ext cx="155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0" rIns="1800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500">
                <a:latin typeface="Arial" charset="0"/>
              </a:rPr>
              <a:t>YPD </a:t>
            </a:r>
          </a:p>
          <a:p>
            <a:pPr algn="ctr" eaLnBrk="1" hangingPunct="1"/>
            <a:r>
              <a:rPr lang="fr-FR" sz="1500" b="1">
                <a:solidFill>
                  <a:srgbClr val="FFFF66"/>
                </a:solidFill>
                <a:latin typeface="Arial" charset="0"/>
              </a:rPr>
              <a:t>0.6mM C8</a:t>
            </a:r>
            <a:endParaRPr lang="fr-FR" sz="1500">
              <a:latin typeface="Arial" charset="0"/>
            </a:endParaRPr>
          </a:p>
        </p:txBody>
      </p:sp>
      <p:sp>
        <p:nvSpPr>
          <p:cNvPr id="200783" name="Text Box 79"/>
          <p:cNvSpPr txBox="1">
            <a:spLocks noChangeArrowheads="1"/>
          </p:cNvSpPr>
          <p:nvPr/>
        </p:nvSpPr>
        <p:spPr bwMode="auto">
          <a:xfrm>
            <a:off x="3556000" y="1898650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0" rIns="1800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500">
                <a:latin typeface="Arial" charset="0"/>
              </a:rPr>
              <a:t>YPD </a:t>
            </a:r>
          </a:p>
          <a:p>
            <a:pPr algn="ctr" eaLnBrk="1" hangingPunct="1"/>
            <a:r>
              <a:rPr lang="fr-FR" sz="1500" b="1">
                <a:solidFill>
                  <a:srgbClr val="9BFFFF"/>
                </a:solidFill>
                <a:latin typeface="Arial" charset="0"/>
              </a:rPr>
              <a:t>0.25mM C10</a:t>
            </a:r>
            <a:endParaRPr lang="fr-FR" sz="1500">
              <a:solidFill>
                <a:srgbClr val="9BFFFF"/>
              </a:solidFill>
              <a:latin typeface="Arial" charset="0"/>
            </a:endParaRPr>
          </a:p>
        </p:txBody>
      </p:sp>
      <p:sp>
        <p:nvSpPr>
          <p:cNvPr id="200784" name="Text Box 80"/>
          <p:cNvSpPr txBox="1">
            <a:spLocks noChangeArrowheads="1"/>
          </p:cNvSpPr>
          <p:nvPr/>
        </p:nvSpPr>
        <p:spPr bwMode="auto">
          <a:xfrm>
            <a:off x="5922963" y="1955800"/>
            <a:ext cx="862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500" dirty="0">
                <a:latin typeface="Arial" charset="0"/>
              </a:rPr>
              <a:t>YPD</a:t>
            </a:r>
            <a:r>
              <a:rPr lang="fr-FR" sz="1500" dirty="0" smtClean="0">
                <a:latin typeface="Arial" charset="0"/>
              </a:rPr>
              <a:t/>
            </a:r>
            <a:br>
              <a:rPr lang="fr-FR" sz="1500" dirty="0" smtClean="0">
                <a:latin typeface="Arial" charset="0"/>
              </a:rPr>
            </a:br>
            <a:r>
              <a:rPr lang="fr-FR" sz="1500" dirty="0" smtClean="0">
                <a:latin typeface="Arial" charset="0"/>
              </a:rPr>
              <a:t>Control</a:t>
            </a:r>
            <a:endParaRPr lang="fr-FR" sz="1500" dirty="0">
              <a:latin typeface="Arial" charset="0"/>
            </a:endParaRPr>
          </a:p>
        </p:txBody>
      </p:sp>
      <p:sp>
        <p:nvSpPr>
          <p:cNvPr id="200785" name="Text Box 81"/>
          <p:cNvSpPr txBox="1">
            <a:spLocks noChangeArrowheads="1"/>
          </p:cNvSpPr>
          <p:nvPr/>
        </p:nvSpPr>
        <p:spPr bwMode="auto">
          <a:xfrm>
            <a:off x="6523038" y="2009775"/>
            <a:ext cx="155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0" rIns="1800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500">
                <a:latin typeface="Arial" charset="0"/>
              </a:rPr>
              <a:t>YPD </a:t>
            </a:r>
          </a:p>
          <a:p>
            <a:pPr algn="ctr" eaLnBrk="1" hangingPunct="1"/>
            <a:r>
              <a:rPr lang="fr-FR" sz="1500" b="1">
                <a:solidFill>
                  <a:srgbClr val="FFFF66"/>
                </a:solidFill>
                <a:latin typeface="Arial" charset="0"/>
              </a:rPr>
              <a:t>0.6mM C8</a:t>
            </a:r>
            <a:endParaRPr lang="fr-FR" sz="1500">
              <a:latin typeface="Arial" charset="0"/>
            </a:endParaRPr>
          </a:p>
        </p:txBody>
      </p:sp>
      <p:sp>
        <p:nvSpPr>
          <p:cNvPr id="200786" name="Text Box 82"/>
          <p:cNvSpPr txBox="1">
            <a:spLocks noChangeArrowheads="1"/>
          </p:cNvSpPr>
          <p:nvPr/>
        </p:nvSpPr>
        <p:spPr bwMode="auto">
          <a:xfrm>
            <a:off x="7585075" y="2005013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0" rIns="1800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500">
                <a:latin typeface="Arial" charset="0"/>
              </a:rPr>
              <a:t>YPD </a:t>
            </a:r>
          </a:p>
          <a:p>
            <a:pPr algn="ctr" eaLnBrk="1" hangingPunct="1"/>
            <a:r>
              <a:rPr lang="fr-FR" sz="1500" b="1">
                <a:solidFill>
                  <a:srgbClr val="9BFFFF"/>
                </a:solidFill>
                <a:latin typeface="Arial" charset="0"/>
              </a:rPr>
              <a:t>0.25mM C10</a:t>
            </a:r>
            <a:endParaRPr lang="fr-FR" sz="1500">
              <a:solidFill>
                <a:srgbClr val="9B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600" dirty="0">
                <a:solidFill>
                  <a:schemeClr val="bg1"/>
                </a:solidFill>
                <a:latin typeface="Arial" charset="0"/>
              </a:rPr>
              <a:t>Conclusions</a:t>
            </a:r>
            <a:endParaRPr lang="fr-FR" dirty="0"/>
          </a:p>
        </p:txBody>
      </p:sp>
      <p:sp>
        <p:nvSpPr>
          <p:cNvPr id="22630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98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 typeface="Symbol" charset="2"/>
              <a:buChar char=""/>
            </a:pP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PDR12 and TPO1 are responsible for cell resistance to C8 and C10 respectively </a:t>
            </a:r>
          </a:p>
          <a:p>
            <a:pPr eaLnBrk="0" hangingPunct="0">
              <a:spcBef>
                <a:spcPct val="0"/>
              </a:spcBef>
              <a:buFont typeface="Symbol" charset="2"/>
              <a:buChar char=""/>
            </a:pP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Other transporters can increase C10 resistance but in a lower extent</a:t>
            </a:r>
          </a:p>
          <a:p>
            <a:pPr eaLnBrk="0" hangingPunct="0">
              <a:spcBef>
                <a:spcPct val="0"/>
              </a:spcBef>
              <a:buFont typeface="Symbol" charset="2"/>
              <a:buChar char=""/>
            </a:pP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Ethyl ester synthesis is activated and contributes to MCFA resistance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" name="Picture 29" descr="GWN°2v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95263"/>
            <a:ext cx="2260600" cy="2952750"/>
          </a:xfrm>
          <a:prstGeom prst="rect">
            <a:avLst/>
          </a:prstGeom>
          <a:noFill/>
        </p:spPr>
      </p:pic>
      <p:pic>
        <p:nvPicPr>
          <p:cNvPr id="3102" name="Picture 30" descr="vinAls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42175" y="3600450"/>
            <a:ext cx="1739900" cy="3105150"/>
          </a:xfrm>
          <a:prstGeom prst="rect">
            <a:avLst/>
          </a:prstGeom>
          <a:noFill/>
        </p:spPr>
      </p:pic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438400" y="1841500"/>
            <a:ext cx="4826000" cy="303530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931863" y="3632200"/>
            <a:ext cx="57594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i="1" smtClean="0">
                <a:latin typeface="Arial" charset="0"/>
              </a:rPr>
              <a:t>Fermentation</a:t>
            </a:r>
            <a:endParaRPr lang="en-AU" sz="2000" i="1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2000" i="1" smtClean="0"/>
              <a:t>	</a:t>
            </a:r>
            <a:r>
              <a:rPr lang="en-AU" sz="2000" i="1" smtClean="0">
                <a:latin typeface="Arial" charset="0"/>
              </a:rPr>
              <a:t>nn metabolites (esters …)</a:t>
            </a:r>
          </a:p>
          <a:p>
            <a:pPr>
              <a:spcBef>
                <a:spcPct val="50000"/>
              </a:spcBef>
            </a:pPr>
            <a:r>
              <a:rPr lang="en-AU" sz="2000" i="1" smtClean="0">
                <a:latin typeface="Arial" charset="0"/>
              </a:rPr>
              <a:t>	toxic compounds :</a:t>
            </a:r>
          </a:p>
          <a:p>
            <a:pPr>
              <a:spcBef>
                <a:spcPct val="50000"/>
              </a:spcBef>
            </a:pPr>
            <a:r>
              <a:rPr lang="en-AU" sz="2000" i="1" smtClean="0">
                <a:latin typeface="Arial" charset="0"/>
              </a:rPr>
              <a:t>	       Medium chain fatty acids </a:t>
            </a:r>
            <a:r>
              <a:rPr lang="en-AU" altLang="ja-JP" sz="2000" i="1" smtClean="0">
                <a:latin typeface="Arial" charset="0"/>
                <a:ea typeface="ＭＳ Ｐゴシック" charset="-128"/>
                <a:cs typeface="ＭＳ Ｐゴシック" charset="-128"/>
              </a:rPr>
              <a:t>…</a:t>
            </a:r>
            <a:endParaRPr lang="en-AU" sz="2000" i="1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AU" i="1" smtClean="0">
                <a:latin typeface="Arial" charset="0"/>
              </a:rPr>
              <a:t>	 </a:t>
            </a:r>
            <a:endParaRPr lang="en-AU" i="1">
              <a:latin typeface="Arial" charset="0"/>
            </a:endParaRPr>
          </a:p>
        </p:txBody>
      </p:sp>
      <p:pic>
        <p:nvPicPr>
          <p:cNvPr id="3106" name="Picture 34" descr="yeast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5588" y="2797175"/>
            <a:ext cx="1612900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  <p:bldP spid="3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622300"/>
            <a:ext cx="7886700" cy="3937000"/>
          </a:xfrm>
        </p:spPr>
        <p:txBody>
          <a:bodyPr/>
          <a:lstStyle/>
          <a:p>
            <a:r>
              <a:rPr lang="en-US" sz="2400" smtClean="0">
                <a:solidFill>
                  <a:srgbClr val="FFFFCC"/>
                </a:solidFill>
                <a:latin typeface="Arial" charset="0"/>
              </a:rPr>
              <a:t/>
            </a:r>
            <a:br>
              <a:rPr lang="en-US" sz="2400" smtClean="0">
                <a:solidFill>
                  <a:srgbClr val="FFFFCC"/>
                </a:solidFill>
                <a:latin typeface="Arial" charset="0"/>
              </a:rPr>
            </a:br>
            <a:r>
              <a:rPr lang="en-US" sz="2400" smtClean="0">
                <a:solidFill>
                  <a:srgbClr val="FFFFCC"/>
                </a:solidFill>
                <a:latin typeface="Arial" charset="0"/>
              </a:rPr>
              <a:t>	</a:t>
            </a:r>
            <a:br>
              <a:rPr lang="en-US" sz="2400" smtClean="0">
                <a:solidFill>
                  <a:srgbClr val="FFFFCC"/>
                </a:solidFill>
                <a:latin typeface="Arial" charset="0"/>
              </a:rPr>
            </a:br>
            <a:r>
              <a:rPr lang="en-US" sz="2400" smtClean="0">
                <a:solidFill>
                  <a:srgbClr val="FFFFCC"/>
                </a:solidFill>
                <a:latin typeface="Arial" charset="0"/>
              </a:rPr>
              <a:t>	Transcription factors involved in MCFA adaptation and resistance</a:t>
            </a:r>
            <a:endParaRPr lang="en-US" sz="240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Espace réservé de l'image de la bibliothèque 9" descr="logo_mini.gif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 t="-7034" b="-7034"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0358" y="263212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Transcription factors involved in MCFA response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2328088" y="1357231"/>
          <a:ext cx="6815912" cy="4539870"/>
        </p:xfrm>
        <a:graphic>
          <a:graphicData uri="http://schemas.openxmlformats.org/presentationml/2006/ole">
            <p:oleObj spid="_x0000_s210946" name="Feuille de calcul" r:id="rId4" imgW="8597584" imgH="5016315" progId="Excel.Sheet.8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521194" y="6073262"/>
            <a:ext cx="7911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ahoma"/>
              </a:rPr>
              <a:t>http://</a:t>
            </a:r>
            <a:r>
              <a:rPr lang="fr-FR" dirty="0" err="1" smtClean="0">
                <a:latin typeface="Tahoma"/>
              </a:rPr>
              <a:t>www.yeastract.com/index.php</a:t>
            </a:r>
            <a:endParaRPr lang="fr-FR" dirty="0">
              <a:latin typeface="Tahoma"/>
            </a:endParaRPr>
          </a:p>
        </p:txBody>
      </p:sp>
      <p:pic>
        <p:nvPicPr>
          <p:cNvPr id="11" name="Image 10" descr="logo_mi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5" y="5727700"/>
            <a:ext cx="11938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588963"/>
            <a:ext cx="7988300" cy="635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Transcription factors involved in MCFA response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0" y="2433638"/>
            <a:ext cx="18510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err="1" smtClean="0">
                <a:latin typeface="Verdana" charset="0"/>
              </a:rPr>
              <a:t>From</a:t>
            </a:r>
            <a:r>
              <a:rPr lang="fr-FR" sz="2000" dirty="0" smtClean="0">
                <a:latin typeface="Verdana" charset="0"/>
              </a:rPr>
              <a:t> </a:t>
            </a:r>
            <a:r>
              <a:rPr lang="fr-FR" sz="2000" dirty="0" err="1" smtClean="0">
                <a:latin typeface="Verdana" charset="0"/>
              </a:rPr>
              <a:t>Yeastract</a:t>
            </a:r>
            <a:r>
              <a:rPr lang="fr-FR" sz="2000" dirty="0" smtClean="0">
                <a:latin typeface="Verdana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fr-FR" sz="2000" dirty="0">
              <a:latin typeface="Verdana" charset="0"/>
            </a:endParaRPr>
          </a:p>
        </p:txBody>
      </p:sp>
      <p:pic>
        <p:nvPicPr>
          <p:cNvPr id="6" name="Espace réservé du contenu 5" descr="Figures4AFCAcidité02-2010.emf"/>
          <p:cNvPicPr>
            <a:picLocks noGrp="1" noChangeAspect="1"/>
          </p:cNvPicPr>
          <p:nvPr>
            <p:ph idx="1"/>
          </p:nvPr>
        </p:nvPicPr>
        <p:blipFill>
          <a:blip r:embed="rId3"/>
          <a:srcRect l="-15883" r="-15883"/>
          <a:stretch>
            <a:fillRect/>
          </a:stretch>
        </p:blipFill>
        <p:spPr>
          <a:xfrm>
            <a:off x="706119" y="1899920"/>
            <a:ext cx="9365263" cy="4958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921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Phenotypic evaluation of TF regulating the responses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8280" y="1998345"/>
            <a:ext cx="3046413" cy="41148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Involvement of </a:t>
            </a:r>
            <a:r>
              <a:rPr lang="en-US" altLang="ja-JP" sz="2000" dirty="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WAR1 PDR3 (confirmed) and PDR16 for C8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Involvement of PDR1 and at a lower level MSN2 and YAP1 for C10 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 b="20476"/>
          <a:stretch>
            <a:fillRect/>
          </a:stretch>
        </p:blipFill>
        <p:spPr bwMode="auto">
          <a:xfrm>
            <a:off x="4402138" y="1870075"/>
            <a:ext cx="8318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4414838" y="1338263"/>
            <a:ext cx="862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charset="0"/>
              </a:rPr>
              <a:t>YPD</a:t>
            </a:r>
            <a:br>
              <a:rPr lang="fr-FR" sz="1500">
                <a:latin typeface="Arial" charset="0"/>
              </a:rPr>
            </a:br>
            <a:r>
              <a:rPr lang="fr-FR" sz="1500">
                <a:latin typeface="Arial" charset="0"/>
              </a:rPr>
              <a:t>témoin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5205413" y="1392238"/>
            <a:ext cx="155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0" rIns="1800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500">
                <a:latin typeface="Arial" charset="0"/>
              </a:rPr>
              <a:t>YPD </a:t>
            </a:r>
          </a:p>
          <a:p>
            <a:pPr algn="ctr" eaLnBrk="1" hangingPunct="1"/>
            <a:r>
              <a:rPr lang="fr-FR" sz="1500" b="1">
                <a:solidFill>
                  <a:srgbClr val="FFFF66"/>
                </a:solidFill>
                <a:latin typeface="Arial" charset="0"/>
              </a:rPr>
              <a:t>0.6 mM C8</a:t>
            </a:r>
            <a:endParaRPr lang="fr-FR" sz="1500">
              <a:latin typeface="Arial" charset="0"/>
            </a:endParaRPr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6454775" y="1395413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0" rIns="1800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500">
                <a:latin typeface="Arial" charset="0"/>
              </a:rPr>
              <a:t>YPD </a:t>
            </a:r>
          </a:p>
          <a:p>
            <a:pPr algn="ctr" eaLnBrk="1" hangingPunct="1"/>
            <a:r>
              <a:rPr lang="fr-FR" sz="1500" b="1">
                <a:solidFill>
                  <a:srgbClr val="9BFFFF"/>
                </a:solidFill>
                <a:latin typeface="Arial" charset="0"/>
              </a:rPr>
              <a:t>0.25 mM C10</a:t>
            </a:r>
            <a:endParaRPr lang="fr-FR" sz="1500">
              <a:solidFill>
                <a:srgbClr val="9BFFFF"/>
              </a:solidFill>
              <a:latin typeface="Arial" charset="0"/>
            </a:endParaRPr>
          </a:p>
        </p:txBody>
      </p:sp>
      <p:pic>
        <p:nvPicPr>
          <p:cNvPr id="199692" name="Picture 12"/>
          <p:cNvPicPr>
            <a:picLocks noChangeAspect="1" noChangeArrowheads="1"/>
          </p:cNvPicPr>
          <p:nvPr/>
        </p:nvPicPr>
        <p:blipFill>
          <a:blip r:embed="rId4">
            <a:lum bright="-12000" contrast="6000"/>
          </a:blip>
          <a:srcRect b="20859"/>
          <a:stretch>
            <a:fillRect/>
          </a:stretch>
        </p:blipFill>
        <p:spPr bwMode="auto">
          <a:xfrm>
            <a:off x="5584825" y="1906588"/>
            <a:ext cx="8715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93" name="Picture 13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 b="21298"/>
          <a:stretch>
            <a:fillRect/>
          </a:stretch>
        </p:blipFill>
        <p:spPr bwMode="auto">
          <a:xfrm>
            <a:off x="6783388" y="1911350"/>
            <a:ext cx="817562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94" name="Text Box 14"/>
          <p:cNvSpPr txBox="1">
            <a:spLocks noChangeArrowheads="1"/>
          </p:cNvSpPr>
          <p:nvPr/>
        </p:nvSpPr>
        <p:spPr bwMode="auto">
          <a:xfrm>
            <a:off x="3473450" y="1881188"/>
            <a:ext cx="4238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500">
                <a:latin typeface="Arial" charset="0"/>
              </a:rPr>
              <a:t>By</a:t>
            </a: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3457575" y="2293938"/>
            <a:ext cx="8588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pdr1</a:t>
            </a:r>
            <a:endParaRPr lang="fr-FR" sz="1500">
              <a:latin typeface="Arial" charset="0"/>
            </a:endParaRPr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3457575" y="3111500"/>
            <a:ext cx="8286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500" dirty="0">
                <a:latin typeface="Symbol" charset="2"/>
              </a:rPr>
              <a:t>D</a:t>
            </a:r>
            <a:r>
              <a:rPr lang="fr-FR" sz="1800" dirty="0">
                <a:latin typeface="Arial" charset="0"/>
              </a:rPr>
              <a:t>pdr</a:t>
            </a:r>
            <a:r>
              <a:rPr lang="fr-FR" sz="1500" dirty="0">
                <a:latin typeface="Arial" charset="0"/>
              </a:rPr>
              <a:t>1/</a:t>
            </a:r>
          </a:p>
          <a:p>
            <a:pPr eaLnBrk="1" hangingPunct="1"/>
            <a:r>
              <a:rPr lang="fr-FR" sz="1500" dirty="0">
                <a:latin typeface="Symbol" charset="2"/>
              </a:rPr>
              <a:t>D</a:t>
            </a:r>
            <a:r>
              <a:rPr lang="fr-FR" sz="1500" dirty="0">
                <a:latin typeface="Arial" charset="0"/>
              </a:rPr>
              <a:t>pdr3</a:t>
            </a:r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3457575" y="3475038"/>
            <a:ext cx="9096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war</a:t>
            </a:r>
            <a:r>
              <a:rPr lang="fr-FR" sz="1500">
                <a:latin typeface="Arial" charset="0"/>
              </a:rPr>
              <a:t>1</a:t>
            </a:r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3457575" y="3875088"/>
            <a:ext cx="846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yap</a:t>
            </a:r>
            <a:r>
              <a:rPr lang="fr-FR" sz="1500">
                <a:latin typeface="Arial" charset="0"/>
              </a:rPr>
              <a:t>1</a:t>
            </a: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3457575" y="4675188"/>
            <a:ext cx="9890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pdr16</a:t>
            </a:r>
            <a:endParaRPr lang="fr-FR" sz="1500">
              <a:latin typeface="Arial" charset="0"/>
            </a:endParaRPr>
          </a:p>
        </p:txBody>
      </p:sp>
      <p:sp>
        <p:nvSpPr>
          <p:cNvPr id="199700" name="Rectangle 20"/>
          <p:cNvSpPr>
            <a:spLocks noChangeArrowheads="1"/>
          </p:cNvSpPr>
          <p:nvPr/>
        </p:nvSpPr>
        <p:spPr bwMode="auto">
          <a:xfrm>
            <a:off x="3457575" y="518477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msn</a:t>
            </a:r>
            <a:r>
              <a:rPr lang="fr-FR" sz="1500">
                <a:latin typeface="Arial" charset="0"/>
              </a:rPr>
              <a:t>2</a:t>
            </a:r>
          </a:p>
        </p:txBody>
      </p:sp>
      <p:sp>
        <p:nvSpPr>
          <p:cNvPr id="199701" name="Rectangle 21"/>
          <p:cNvSpPr>
            <a:spLocks noChangeArrowheads="1"/>
          </p:cNvSpPr>
          <p:nvPr/>
        </p:nvSpPr>
        <p:spPr bwMode="auto">
          <a:xfrm>
            <a:off x="3457575" y="5610225"/>
            <a:ext cx="852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msn</a:t>
            </a:r>
            <a:r>
              <a:rPr lang="fr-FR" sz="1500">
                <a:latin typeface="Arial" charset="0"/>
              </a:rPr>
              <a:t>4</a:t>
            </a: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3457575" y="2646363"/>
            <a:ext cx="8286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pdr</a:t>
            </a:r>
            <a:r>
              <a:rPr lang="fr-FR" sz="1500">
                <a:latin typeface="Arial" charset="0"/>
              </a:rPr>
              <a:t>3</a:t>
            </a:r>
          </a:p>
        </p:txBody>
      </p:sp>
      <p:sp>
        <p:nvSpPr>
          <p:cNvPr id="199704" name="Text Box 24"/>
          <p:cNvSpPr txBox="1">
            <a:spLocks noChangeArrowheads="1"/>
          </p:cNvSpPr>
          <p:nvPr/>
        </p:nvSpPr>
        <p:spPr bwMode="auto">
          <a:xfrm>
            <a:off x="3470275" y="4260850"/>
            <a:ext cx="846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yap</a:t>
            </a:r>
            <a:r>
              <a:rPr lang="fr-FR" sz="1500">
                <a:latin typeface="Arial" charset="0"/>
              </a:rPr>
              <a:t>2</a:t>
            </a:r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3457575" y="5959475"/>
            <a:ext cx="89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msn</a:t>
            </a:r>
            <a:r>
              <a:rPr lang="fr-FR" sz="1500">
                <a:latin typeface="Arial" charset="0"/>
              </a:rPr>
              <a:t>2/</a:t>
            </a:r>
          </a:p>
          <a:p>
            <a:pPr eaLnBrk="1" hangingPunct="1"/>
            <a:r>
              <a:rPr lang="fr-FR" sz="1500">
                <a:latin typeface="Symbol" charset="2"/>
              </a:rPr>
              <a:t>D</a:t>
            </a:r>
            <a:r>
              <a:rPr lang="fr-FR" sz="1800">
                <a:latin typeface="Arial" charset="0"/>
              </a:rPr>
              <a:t>msn</a:t>
            </a:r>
            <a:r>
              <a:rPr lang="fr-FR" sz="1500"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25425"/>
            <a:ext cx="8788400" cy="776288"/>
          </a:xfrm>
        </p:spPr>
        <p:txBody>
          <a:bodyPr/>
          <a:lstStyle/>
          <a:p>
            <a:r>
              <a:rPr lang="en-GB" sz="3200" smtClean="0">
                <a:solidFill>
                  <a:schemeClr val="bg1"/>
                </a:solidFill>
                <a:latin typeface="Arial" charset="0"/>
              </a:rPr>
              <a:t>Conclusion: global view of MCFA response</a:t>
            </a:r>
            <a:endParaRPr lang="en-GB"/>
          </a:p>
        </p:txBody>
      </p:sp>
      <p:pic>
        <p:nvPicPr>
          <p:cNvPr id="204140" name="Picture 3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13" y="5680075"/>
            <a:ext cx="76327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143" name="Rectangle 367"/>
          <p:cNvSpPr>
            <a:spLocks noChangeArrowheads="1"/>
          </p:cNvSpPr>
          <p:nvPr/>
        </p:nvSpPr>
        <p:spPr bwMode="auto">
          <a:xfrm>
            <a:off x="2508250" y="2076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04144" name="Group 368"/>
          <p:cNvGrpSpPr>
            <a:grpSpLocks/>
          </p:cNvGrpSpPr>
          <p:nvPr/>
        </p:nvGrpSpPr>
        <p:grpSpPr bwMode="auto">
          <a:xfrm>
            <a:off x="631825" y="963613"/>
            <a:ext cx="8229600" cy="4762500"/>
            <a:chOff x="10715" y="8754"/>
            <a:chExt cx="6794" cy="4870"/>
          </a:xfrm>
        </p:grpSpPr>
        <p:sp>
          <p:nvSpPr>
            <p:cNvPr id="204145" name="Rectangle 369"/>
            <p:cNvSpPr>
              <a:spLocks noChangeArrowheads="1"/>
            </p:cNvSpPr>
            <p:nvPr/>
          </p:nvSpPr>
          <p:spPr bwMode="auto">
            <a:xfrm>
              <a:off x="13066" y="10684"/>
              <a:ext cx="743" cy="613"/>
            </a:xfrm>
            <a:prstGeom prst="rect">
              <a:avLst/>
            </a:prstGeom>
            <a:solidFill>
              <a:srgbClr val="FFFFCC">
                <a:alpha val="5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46" name="Oval 370"/>
            <p:cNvSpPr>
              <a:spLocks noChangeArrowheads="1"/>
            </p:cNvSpPr>
            <p:nvPr/>
          </p:nvSpPr>
          <p:spPr bwMode="auto">
            <a:xfrm>
              <a:off x="11747" y="9204"/>
              <a:ext cx="5012" cy="3981"/>
            </a:xfrm>
            <a:prstGeom prst="ellipse">
              <a:avLst/>
            </a:prstGeom>
            <a:solidFill>
              <a:srgbClr val="FFFFCC"/>
            </a:solidFill>
            <a:ln w="7632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47" name="Oval 371"/>
            <p:cNvSpPr>
              <a:spLocks noChangeArrowheads="1"/>
            </p:cNvSpPr>
            <p:nvPr/>
          </p:nvSpPr>
          <p:spPr bwMode="auto">
            <a:xfrm rot="21060000">
              <a:off x="15721" y="9439"/>
              <a:ext cx="1691" cy="2927"/>
            </a:xfrm>
            <a:prstGeom prst="ellipse">
              <a:avLst/>
            </a:prstGeom>
            <a:solidFill>
              <a:srgbClr val="FFFFCC"/>
            </a:solidFill>
            <a:ln w="7632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48" name="Oval 372"/>
            <p:cNvSpPr>
              <a:spLocks noChangeArrowheads="1"/>
            </p:cNvSpPr>
            <p:nvPr/>
          </p:nvSpPr>
          <p:spPr bwMode="auto">
            <a:xfrm rot="20880000">
              <a:off x="15579" y="9674"/>
              <a:ext cx="1254" cy="25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49" name="Oval 373"/>
            <p:cNvSpPr>
              <a:spLocks noChangeArrowheads="1"/>
            </p:cNvSpPr>
            <p:nvPr/>
          </p:nvSpPr>
          <p:spPr bwMode="auto">
            <a:xfrm>
              <a:off x="12680" y="10190"/>
              <a:ext cx="1419" cy="1383"/>
            </a:xfrm>
            <a:prstGeom prst="ellips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4150" name="Picture 374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</a:blip>
            <a:srcRect/>
            <a:stretch>
              <a:fillRect/>
            </a:stretch>
          </p:blipFill>
          <p:spPr bwMode="auto">
            <a:xfrm>
              <a:off x="13094" y="10688"/>
              <a:ext cx="712" cy="652"/>
            </a:xfrm>
            <a:prstGeom prst="rect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151" name="Text Box 375"/>
            <p:cNvSpPr txBox="1">
              <a:spLocks noChangeArrowheads="1"/>
            </p:cNvSpPr>
            <p:nvPr/>
          </p:nvSpPr>
          <p:spPr bwMode="auto">
            <a:xfrm>
              <a:off x="12916" y="10567"/>
              <a:ext cx="713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Nucleus</a:t>
              </a:r>
            </a:p>
          </p:txBody>
        </p:sp>
        <p:grpSp>
          <p:nvGrpSpPr>
            <p:cNvPr id="204152" name="Group 376"/>
            <p:cNvGrpSpPr>
              <a:grpSpLocks/>
            </p:cNvGrpSpPr>
            <p:nvPr/>
          </p:nvGrpSpPr>
          <p:grpSpPr bwMode="auto">
            <a:xfrm rot="1443784">
              <a:off x="10941" y="9919"/>
              <a:ext cx="1658" cy="388"/>
              <a:chOff x="216" y="12074"/>
              <a:chExt cx="1610" cy="357"/>
            </a:xfrm>
          </p:grpSpPr>
          <p:sp>
            <p:nvSpPr>
              <p:cNvPr id="204153" name="AutoShape 377"/>
              <p:cNvSpPr>
                <a:spLocks noChangeArrowheads="1"/>
              </p:cNvSpPr>
              <p:nvPr/>
            </p:nvSpPr>
            <p:spPr bwMode="auto">
              <a:xfrm>
                <a:off x="216" y="12074"/>
                <a:ext cx="1610" cy="357"/>
              </a:xfrm>
              <a:prstGeom prst="rightArrow">
                <a:avLst>
                  <a:gd name="adj1" fmla="val 50000"/>
                  <a:gd name="adj2" fmla="val 112745"/>
                </a:avLst>
              </a:prstGeom>
              <a:solidFill>
                <a:srgbClr val="0066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154" name="Text Box 378"/>
              <p:cNvSpPr txBox="1">
                <a:spLocks noChangeArrowheads="1"/>
              </p:cNvSpPr>
              <p:nvPr/>
            </p:nvSpPr>
            <p:spPr bwMode="auto">
              <a:xfrm>
                <a:off x="612" y="12079"/>
                <a:ext cx="573" cy="2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86400" tIns="43200" rIns="86400" bIns="43200">
                <a:prstTxWarp prst="textNoShape">
                  <a:avLst/>
                </a:prstTxWarp>
                <a:spAutoFit/>
              </a:bodyPr>
              <a:lstStyle/>
              <a:p>
                <a:pPr defTabSz="449263" eaLnBrk="1" hangingPunct="1">
                  <a:spcBef>
                    <a:spcPts val="1125"/>
                  </a:spcBef>
                  <a:buClr>
                    <a:srgbClr val="FFFF99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99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C8</a:t>
                </a:r>
                <a:endParaRPr lang="en-GB" sz="1800" b="1">
                  <a:solidFill>
                    <a:srgbClr val="FFFF99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204155" name="Group 379"/>
            <p:cNvGrpSpPr>
              <a:grpSpLocks/>
            </p:cNvGrpSpPr>
            <p:nvPr/>
          </p:nvGrpSpPr>
          <p:grpSpPr bwMode="auto">
            <a:xfrm rot="1505159">
              <a:off x="10715" y="10309"/>
              <a:ext cx="1658" cy="387"/>
              <a:chOff x="216" y="12482"/>
              <a:chExt cx="1610" cy="356"/>
            </a:xfrm>
          </p:grpSpPr>
          <p:sp>
            <p:nvSpPr>
              <p:cNvPr id="204156" name="AutoShape 380"/>
              <p:cNvSpPr>
                <a:spLocks noChangeArrowheads="1"/>
              </p:cNvSpPr>
              <p:nvPr/>
            </p:nvSpPr>
            <p:spPr bwMode="auto">
              <a:xfrm>
                <a:off x="216" y="12482"/>
                <a:ext cx="1610" cy="356"/>
              </a:xfrm>
              <a:prstGeom prst="rightArrow">
                <a:avLst>
                  <a:gd name="adj1" fmla="val 50000"/>
                  <a:gd name="adj2" fmla="val 113062"/>
                </a:avLst>
              </a:prstGeom>
              <a:solidFill>
                <a:srgbClr val="00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157" name="Text Box 381"/>
              <p:cNvSpPr txBox="1">
                <a:spLocks noChangeArrowheads="1"/>
              </p:cNvSpPr>
              <p:nvPr/>
            </p:nvSpPr>
            <p:spPr bwMode="auto">
              <a:xfrm>
                <a:off x="612" y="12492"/>
                <a:ext cx="575" cy="2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86400" tIns="43200" rIns="86400" bIns="43200">
                <a:prstTxWarp prst="textNoShape">
                  <a:avLst/>
                </a:prstTxWarp>
                <a:spAutoFit/>
              </a:bodyPr>
              <a:lstStyle/>
              <a:p>
                <a:pPr defTabSz="449263" eaLnBrk="1" hangingPunct="1">
                  <a:spcBef>
                    <a:spcPts val="1125"/>
                  </a:spcBef>
                  <a:buClr>
                    <a:srgbClr val="FFFF99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99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C10</a:t>
                </a:r>
                <a:endParaRPr lang="en-GB" sz="1800" b="1">
                  <a:solidFill>
                    <a:srgbClr val="FFFF99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204158" name="Text Box 382"/>
            <p:cNvSpPr txBox="1">
              <a:spLocks noChangeArrowheads="1"/>
            </p:cNvSpPr>
            <p:nvPr/>
          </p:nvSpPr>
          <p:spPr bwMode="auto">
            <a:xfrm>
              <a:off x="14740" y="9658"/>
              <a:ext cx="941" cy="523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Amino acids</a:t>
              </a:r>
            </a:p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metabolism</a:t>
              </a:r>
            </a:p>
          </p:txBody>
        </p:sp>
        <p:sp>
          <p:nvSpPr>
            <p:cNvPr id="204159" name="Text Box 383"/>
            <p:cNvSpPr txBox="1">
              <a:spLocks noChangeArrowheads="1"/>
            </p:cNvSpPr>
            <p:nvPr/>
          </p:nvSpPr>
          <p:spPr bwMode="auto">
            <a:xfrm>
              <a:off x="13817" y="9286"/>
              <a:ext cx="893" cy="523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Sugar </a:t>
              </a:r>
            </a:p>
            <a:p>
              <a:pPr algn="ctr"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metabolism</a:t>
              </a:r>
            </a:p>
          </p:txBody>
        </p:sp>
        <p:grpSp>
          <p:nvGrpSpPr>
            <p:cNvPr id="204160" name="Group 384"/>
            <p:cNvGrpSpPr>
              <a:grpSpLocks/>
            </p:cNvGrpSpPr>
            <p:nvPr/>
          </p:nvGrpSpPr>
          <p:grpSpPr bwMode="auto">
            <a:xfrm>
              <a:off x="13060" y="9031"/>
              <a:ext cx="481" cy="542"/>
              <a:chOff x="2196" y="10603"/>
              <a:chExt cx="467" cy="498"/>
            </a:xfrm>
          </p:grpSpPr>
          <p:sp>
            <p:nvSpPr>
              <p:cNvPr id="204161" name="Oval 385"/>
              <p:cNvSpPr>
                <a:spLocks noChangeArrowheads="1"/>
              </p:cNvSpPr>
              <p:nvPr/>
            </p:nvSpPr>
            <p:spPr bwMode="auto">
              <a:xfrm rot="14160000">
                <a:off x="2298" y="10747"/>
                <a:ext cx="408" cy="115"/>
              </a:xfrm>
              <a:prstGeom prst="ellipse">
                <a:avLst/>
              </a:prstGeom>
              <a:solidFill>
                <a:srgbClr val="080808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162" name="Oval 386"/>
              <p:cNvSpPr>
                <a:spLocks noChangeArrowheads="1"/>
              </p:cNvSpPr>
              <p:nvPr/>
            </p:nvSpPr>
            <p:spPr bwMode="auto">
              <a:xfrm rot="14160000">
                <a:off x="2156" y="10844"/>
                <a:ext cx="408" cy="115"/>
              </a:xfrm>
              <a:prstGeom prst="ellipse">
                <a:avLst/>
              </a:prstGeom>
              <a:solidFill>
                <a:srgbClr val="080808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4163" name="Group 387"/>
            <p:cNvGrpSpPr>
              <a:grpSpLocks/>
            </p:cNvGrpSpPr>
            <p:nvPr/>
          </p:nvGrpSpPr>
          <p:grpSpPr bwMode="auto">
            <a:xfrm>
              <a:off x="12528" y="9310"/>
              <a:ext cx="480" cy="540"/>
              <a:chOff x="1679" y="10859"/>
              <a:chExt cx="466" cy="497"/>
            </a:xfrm>
          </p:grpSpPr>
          <p:sp>
            <p:nvSpPr>
              <p:cNvPr id="204164" name="Oval 388"/>
              <p:cNvSpPr>
                <a:spLocks noChangeArrowheads="1"/>
              </p:cNvSpPr>
              <p:nvPr/>
            </p:nvSpPr>
            <p:spPr bwMode="auto">
              <a:xfrm rot="14160000">
                <a:off x="1781" y="11005"/>
                <a:ext cx="407" cy="115"/>
              </a:xfrm>
              <a:prstGeom prst="ellipse">
                <a:avLst/>
              </a:prstGeom>
              <a:solidFill>
                <a:srgbClr val="080808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165" name="Oval 389"/>
              <p:cNvSpPr>
                <a:spLocks noChangeArrowheads="1"/>
              </p:cNvSpPr>
              <p:nvPr/>
            </p:nvSpPr>
            <p:spPr bwMode="auto">
              <a:xfrm rot="14160000">
                <a:off x="1639" y="11102"/>
                <a:ext cx="407" cy="115"/>
              </a:xfrm>
              <a:prstGeom prst="ellipse">
                <a:avLst/>
              </a:prstGeom>
              <a:solidFill>
                <a:srgbClr val="080808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4166" name="Line 390"/>
            <p:cNvSpPr>
              <a:spLocks noChangeShapeType="1"/>
            </p:cNvSpPr>
            <p:nvPr/>
          </p:nvSpPr>
          <p:spPr bwMode="auto">
            <a:xfrm>
              <a:off x="12501" y="9250"/>
              <a:ext cx="536" cy="66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67" name="Line 391"/>
            <p:cNvSpPr>
              <a:spLocks noChangeShapeType="1"/>
            </p:cNvSpPr>
            <p:nvPr/>
          </p:nvSpPr>
          <p:spPr bwMode="auto">
            <a:xfrm>
              <a:off x="13093" y="9027"/>
              <a:ext cx="534" cy="66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68" name="Text Box 392"/>
            <p:cNvSpPr txBox="1">
              <a:spLocks noChangeArrowheads="1"/>
            </p:cNvSpPr>
            <p:nvPr/>
          </p:nvSpPr>
          <p:spPr bwMode="auto">
            <a:xfrm>
              <a:off x="11794" y="9027"/>
              <a:ext cx="545" cy="30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CC66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HXT6</a:t>
              </a:r>
              <a:endParaRPr lang="en-GB" sz="18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69" name="Line 393"/>
            <p:cNvSpPr>
              <a:spLocks noChangeShapeType="1"/>
            </p:cNvSpPr>
            <p:nvPr/>
          </p:nvSpPr>
          <p:spPr bwMode="auto">
            <a:xfrm flipV="1">
              <a:off x="13863" y="9739"/>
              <a:ext cx="239" cy="617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0" name="Line 394"/>
            <p:cNvSpPr>
              <a:spLocks noChangeShapeType="1"/>
            </p:cNvSpPr>
            <p:nvPr/>
          </p:nvSpPr>
          <p:spPr bwMode="auto">
            <a:xfrm flipV="1">
              <a:off x="14051" y="10027"/>
              <a:ext cx="696" cy="422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1" name="Line 395"/>
            <p:cNvSpPr>
              <a:spLocks noChangeShapeType="1"/>
            </p:cNvSpPr>
            <p:nvPr/>
          </p:nvSpPr>
          <p:spPr bwMode="auto">
            <a:xfrm flipV="1">
              <a:off x="14127" y="10631"/>
              <a:ext cx="613" cy="81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2" name="Line 396"/>
            <p:cNvSpPr>
              <a:spLocks noChangeShapeType="1"/>
            </p:cNvSpPr>
            <p:nvPr/>
          </p:nvSpPr>
          <p:spPr bwMode="auto">
            <a:xfrm flipH="1" flipV="1">
              <a:off x="12872" y="9888"/>
              <a:ext cx="208" cy="379"/>
            </a:xfrm>
            <a:prstGeom prst="line">
              <a:avLst/>
            </a:prstGeom>
            <a:noFill/>
            <a:ln w="57240">
              <a:solidFill>
                <a:srgbClr val="0066FF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3" name="Line 397"/>
            <p:cNvSpPr>
              <a:spLocks noChangeShapeType="1"/>
            </p:cNvSpPr>
            <p:nvPr/>
          </p:nvSpPr>
          <p:spPr bwMode="auto">
            <a:xfrm flipV="1">
              <a:off x="13271" y="9636"/>
              <a:ext cx="119" cy="608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4" name="Line 398"/>
            <p:cNvSpPr>
              <a:spLocks noChangeShapeType="1"/>
            </p:cNvSpPr>
            <p:nvPr/>
          </p:nvSpPr>
          <p:spPr bwMode="auto">
            <a:xfrm flipH="1" flipV="1">
              <a:off x="12812" y="9889"/>
              <a:ext cx="208" cy="378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5" name="Line 399"/>
            <p:cNvSpPr>
              <a:spLocks noChangeShapeType="1"/>
            </p:cNvSpPr>
            <p:nvPr/>
          </p:nvSpPr>
          <p:spPr bwMode="auto">
            <a:xfrm flipV="1">
              <a:off x="13330" y="9636"/>
              <a:ext cx="120" cy="608"/>
            </a:xfrm>
            <a:prstGeom prst="line">
              <a:avLst/>
            </a:prstGeom>
            <a:noFill/>
            <a:ln w="57240">
              <a:solidFill>
                <a:srgbClr val="0066FF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6" name="Text Box 400"/>
            <p:cNvSpPr txBox="1">
              <a:spLocks noChangeArrowheads="1"/>
            </p:cNvSpPr>
            <p:nvPr/>
          </p:nvSpPr>
          <p:spPr bwMode="auto">
            <a:xfrm>
              <a:off x="14450" y="12981"/>
              <a:ext cx="615" cy="305"/>
            </a:xfrm>
            <a:prstGeom prst="rect">
              <a:avLst/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PDR12</a:t>
              </a:r>
              <a:endParaRPr lang="en-GB" sz="18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77" name="Line 401"/>
            <p:cNvSpPr>
              <a:spLocks noChangeShapeType="1"/>
            </p:cNvSpPr>
            <p:nvPr/>
          </p:nvSpPr>
          <p:spPr bwMode="auto">
            <a:xfrm>
              <a:off x="13856" y="11395"/>
              <a:ext cx="1008" cy="1544"/>
            </a:xfrm>
            <a:prstGeom prst="line">
              <a:avLst/>
            </a:prstGeom>
            <a:noFill/>
            <a:ln w="57240">
              <a:solidFill>
                <a:srgbClr val="3366FF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8" name="Line 402"/>
            <p:cNvSpPr>
              <a:spLocks noChangeShapeType="1"/>
            </p:cNvSpPr>
            <p:nvPr/>
          </p:nvSpPr>
          <p:spPr bwMode="auto">
            <a:xfrm flipV="1">
              <a:off x="15967" y="12565"/>
              <a:ext cx="111" cy="87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79" name="Line 403"/>
            <p:cNvSpPr>
              <a:spLocks noChangeShapeType="1"/>
            </p:cNvSpPr>
            <p:nvPr/>
          </p:nvSpPr>
          <p:spPr bwMode="auto">
            <a:xfrm flipV="1">
              <a:off x="15418" y="12884"/>
              <a:ext cx="127" cy="59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80" name="Line 404"/>
            <p:cNvSpPr>
              <a:spLocks noChangeShapeType="1"/>
            </p:cNvSpPr>
            <p:nvPr/>
          </p:nvSpPr>
          <p:spPr bwMode="auto">
            <a:xfrm flipV="1">
              <a:off x="15235" y="12977"/>
              <a:ext cx="40" cy="32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81" name="Text Box 405"/>
            <p:cNvSpPr txBox="1">
              <a:spLocks noChangeArrowheads="1"/>
            </p:cNvSpPr>
            <p:nvPr/>
          </p:nvSpPr>
          <p:spPr bwMode="auto">
            <a:xfrm>
              <a:off x="11643" y="12022"/>
              <a:ext cx="525" cy="305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TPO4</a:t>
              </a:r>
              <a:endParaRPr lang="en-GB" sz="18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82" name="Text Box 406" descr="Diagonales larges vers le haut"/>
            <p:cNvSpPr txBox="1">
              <a:spLocks noChangeArrowheads="1"/>
            </p:cNvSpPr>
            <p:nvPr/>
          </p:nvSpPr>
          <p:spPr bwMode="auto">
            <a:xfrm>
              <a:off x="12678" y="12790"/>
              <a:ext cx="526" cy="305"/>
            </a:xfrm>
            <a:prstGeom prst="rect">
              <a:avLst/>
            </a:prstGeom>
            <a:pattFill prst="wdUpDiag">
              <a:fgClr>
                <a:srgbClr val="00CC66"/>
              </a:fgClr>
              <a:bgClr>
                <a:srgbClr val="3366FF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TPO1</a:t>
              </a:r>
              <a:endParaRPr lang="en-GB" sz="18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83" name="Line 407"/>
            <p:cNvSpPr>
              <a:spLocks noChangeShapeType="1"/>
            </p:cNvSpPr>
            <p:nvPr/>
          </p:nvSpPr>
          <p:spPr bwMode="auto">
            <a:xfrm flipH="1">
              <a:off x="12140" y="11510"/>
              <a:ext cx="893" cy="616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84" name="Line 408"/>
            <p:cNvSpPr>
              <a:spLocks noChangeShapeType="1"/>
            </p:cNvSpPr>
            <p:nvPr/>
          </p:nvSpPr>
          <p:spPr bwMode="auto">
            <a:xfrm flipH="1">
              <a:off x="12959" y="11549"/>
              <a:ext cx="215" cy="1205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85" name="Line 409"/>
            <p:cNvSpPr>
              <a:spLocks noChangeShapeType="1"/>
            </p:cNvSpPr>
            <p:nvPr/>
          </p:nvSpPr>
          <p:spPr bwMode="auto">
            <a:xfrm flipV="1">
              <a:off x="14186" y="11112"/>
              <a:ext cx="245" cy="3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86" name="Text Box 410"/>
            <p:cNvSpPr txBox="1">
              <a:spLocks noChangeArrowheads="1"/>
            </p:cNvSpPr>
            <p:nvPr/>
          </p:nvSpPr>
          <p:spPr bwMode="auto">
            <a:xfrm>
              <a:off x="14373" y="10975"/>
              <a:ext cx="410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CC66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CC66"/>
                  </a:solidFill>
                  <a:latin typeface="Arial" charset="0"/>
                  <a:ea typeface="Arial Unicode MS" charset="0"/>
                  <a:cs typeface="Arial Unicode MS" charset="0"/>
                </a:rPr>
                <a:t>C10</a:t>
              </a:r>
              <a:endParaRPr lang="en-GB" sz="1800" b="1">
                <a:solidFill>
                  <a:srgbClr val="00CC66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87" name="Line 411"/>
            <p:cNvSpPr>
              <a:spLocks noChangeShapeType="1"/>
            </p:cNvSpPr>
            <p:nvPr/>
          </p:nvSpPr>
          <p:spPr bwMode="auto">
            <a:xfrm flipV="1">
              <a:off x="14773" y="11112"/>
              <a:ext cx="453" cy="8"/>
            </a:xfrm>
            <a:prstGeom prst="line">
              <a:avLst/>
            </a:prstGeom>
            <a:noFill/>
            <a:ln w="284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88" name="Text Box 412"/>
            <p:cNvSpPr txBox="1">
              <a:spLocks noChangeArrowheads="1"/>
            </p:cNvSpPr>
            <p:nvPr/>
          </p:nvSpPr>
          <p:spPr bwMode="auto">
            <a:xfrm>
              <a:off x="15239" y="10962"/>
              <a:ext cx="82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spcBef>
                  <a:spcPts val="1125"/>
                </a:spcBef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5C00"/>
                  </a:solidFill>
                  <a:latin typeface="Arial" charset="0"/>
                  <a:ea typeface="Arial Unicode MS" charset="0"/>
                  <a:cs typeface="Arial Unicode MS" charset="0"/>
                </a:rPr>
                <a:t>C10-CoA</a:t>
              </a:r>
              <a:endParaRPr lang="en-GB" sz="1800" b="1">
                <a:solidFill>
                  <a:srgbClr val="005C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89" name="Text Box 413"/>
            <p:cNvSpPr txBox="1">
              <a:spLocks noChangeArrowheads="1"/>
            </p:cNvSpPr>
            <p:nvPr/>
          </p:nvSpPr>
          <p:spPr bwMode="auto">
            <a:xfrm>
              <a:off x="14732" y="11165"/>
              <a:ext cx="579" cy="337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FAA1</a:t>
              </a:r>
            </a:p>
          </p:txBody>
        </p:sp>
        <p:sp>
          <p:nvSpPr>
            <p:cNvPr id="204190" name="Line 414"/>
            <p:cNvSpPr>
              <a:spLocks noChangeShapeType="1"/>
            </p:cNvSpPr>
            <p:nvPr/>
          </p:nvSpPr>
          <p:spPr bwMode="auto">
            <a:xfrm flipV="1">
              <a:off x="15938" y="10657"/>
              <a:ext cx="152" cy="333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91" name="Text Box 415"/>
            <p:cNvSpPr txBox="1">
              <a:spLocks noChangeArrowheads="1"/>
            </p:cNvSpPr>
            <p:nvPr/>
          </p:nvSpPr>
          <p:spPr bwMode="auto">
            <a:xfrm>
              <a:off x="15860" y="10403"/>
              <a:ext cx="82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spcBef>
                  <a:spcPts val="1125"/>
                </a:spcBef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5C00"/>
                  </a:solidFill>
                  <a:latin typeface="Arial" charset="0"/>
                  <a:ea typeface="Arial Unicode MS" charset="0"/>
                  <a:cs typeface="Arial Unicode MS" charset="0"/>
                </a:rPr>
                <a:t>C12-CoA</a:t>
              </a:r>
              <a:endParaRPr lang="en-GB" sz="1800" b="1">
                <a:solidFill>
                  <a:srgbClr val="005C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92" name="Line 416"/>
            <p:cNvSpPr>
              <a:spLocks noChangeShapeType="1"/>
            </p:cNvSpPr>
            <p:nvPr/>
          </p:nvSpPr>
          <p:spPr bwMode="auto">
            <a:xfrm flipV="1">
              <a:off x="16210" y="9998"/>
              <a:ext cx="153" cy="433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93" name="Text Box 417"/>
            <p:cNvSpPr txBox="1">
              <a:spLocks noChangeArrowheads="1"/>
            </p:cNvSpPr>
            <p:nvPr/>
          </p:nvSpPr>
          <p:spPr bwMode="auto">
            <a:xfrm>
              <a:off x="16070" y="9760"/>
              <a:ext cx="823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spcBef>
                  <a:spcPts val="1125"/>
                </a:spcBef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5C00"/>
                  </a:solidFill>
                  <a:latin typeface="Arial" charset="0"/>
                  <a:ea typeface="Arial Unicode MS" charset="0"/>
                  <a:cs typeface="Arial Unicode MS" charset="0"/>
                </a:rPr>
                <a:t>C14-CoA</a:t>
              </a:r>
              <a:endParaRPr lang="en-GB" sz="1800" b="1">
                <a:solidFill>
                  <a:srgbClr val="005C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94" name="Text Box 418" descr="Diagonales larges vers le haut"/>
            <p:cNvSpPr txBox="1">
              <a:spLocks noChangeArrowheads="1"/>
            </p:cNvSpPr>
            <p:nvPr/>
          </p:nvSpPr>
          <p:spPr bwMode="auto">
            <a:xfrm>
              <a:off x="15582" y="10696"/>
              <a:ext cx="526" cy="305"/>
            </a:xfrm>
            <a:prstGeom prst="rect">
              <a:avLst/>
            </a:prstGeom>
            <a:pattFill prst="wdUpDiag">
              <a:fgClr>
                <a:srgbClr val="00CC66"/>
              </a:fgClr>
              <a:bgClr>
                <a:srgbClr val="FFFFCC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ELO1</a:t>
              </a:r>
              <a:endParaRPr lang="en-GB" sz="16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95" name="Text Box 419" descr="Diagonales larges vers le haut"/>
            <p:cNvSpPr txBox="1">
              <a:spLocks noChangeArrowheads="1"/>
            </p:cNvSpPr>
            <p:nvPr/>
          </p:nvSpPr>
          <p:spPr bwMode="auto">
            <a:xfrm>
              <a:off x="15759" y="10111"/>
              <a:ext cx="526" cy="305"/>
            </a:xfrm>
            <a:prstGeom prst="rect">
              <a:avLst/>
            </a:prstGeom>
            <a:pattFill prst="wdUpDiag">
              <a:fgClr>
                <a:srgbClr val="00CC66"/>
              </a:fgClr>
              <a:bgClr>
                <a:srgbClr val="FFFFCC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ELO1</a:t>
              </a:r>
              <a:endParaRPr lang="en-GB" sz="16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96" name="Line 420"/>
            <p:cNvSpPr>
              <a:spLocks noChangeShapeType="1"/>
            </p:cNvSpPr>
            <p:nvPr/>
          </p:nvSpPr>
          <p:spPr bwMode="auto">
            <a:xfrm flipV="1">
              <a:off x="16387" y="9515"/>
              <a:ext cx="189" cy="394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prstDash val="dashDot"/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97" name="Line 421"/>
            <p:cNvSpPr>
              <a:spLocks noChangeShapeType="1"/>
            </p:cNvSpPr>
            <p:nvPr/>
          </p:nvSpPr>
          <p:spPr bwMode="auto">
            <a:xfrm>
              <a:off x="15876" y="11213"/>
              <a:ext cx="558" cy="769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98" name="Text Box 422"/>
            <p:cNvSpPr txBox="1">
              <a:spLocks noChangeArrowheads="1"/>
            </p:cNvSpPr>
            <p:nvPr/>
          </p:nvSpPr>
          <p:spPr bwMode="auto">
            <a:xfrm>
              <a:off x="16291" y="12006"/>
              <a:ext cx="940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spcBef>
                  <a:spcPts val="1125"/>
                </a:spcBef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5C00"/>
                  </a:solidFill>
                  <a:latin typeface="Arial" charset="0"/>
                  <a:ea typeface="Arial Unicode MS" charset="0"/>
                  <a:cs typeface="Arial Unicode MS" charset="0"/>
                </a:rPr>
                <a:t>Éthyl-C10</a:t>
              </a:r>
              <a:endParaRPr lang="en-GB" sz="1800" b="1">
                <a:solidFill>
                  <a:srgbClr val="005C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199" name="Line 423"/>
            <p:cNvSpPr>
              <a:spLocks noChangeShapeType="1"/>
            </p:cNvSpPr>
            <p:nvPr/>
          </p:nvSpPr>
          <p:spPr bwMode="auto">
            <a:xfrm>
              <a:off x="16300" y="10650"/>
              <a:ext cx="601" cy="767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00" name="Text Box 424"/>
            <p:cNvSpPr txBox="1">
              <a:spLocks noChangeArrowheads="1"/>
            </p:cNvSpPr>
            <p:nvPr/>
          </p:nvSpPr>
          <p:spPr bwMode="auto">
            <a:xfrm>
              <a:off x="16512" y="11445"/>
              <a:ext cx="99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spcBef>
                  <a:spcPts val="1125"/>
                </a:spcBef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5C00"/>
                  </a:solidFill>
                  <a:latin typeface="Arial" charset="0"/>
                  <a:ea typeface="Arial Unicode MS" charset="0"/>
                  <a:cs typeface="Arial Unicode MS" charset="0"/>
                </a:rPr>
                <a:t>Éthyl-C12</a:t>
              </a:r>
              <a:endParaRPr lang="en-GB" sz="1800" b="1">
                <a:solidFill>
                  <a:srgbClr val="005C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01" name="Line 425"/>
            <p:cNvSpPr>
              <a:spLocks noChangeShapeType="1"/>
            </p:cNvSpPr>
            <p:nvPr/>
          </p:nvSpPr>
          <p:spPr bwMode="auto">
            <a:xfrm>
              <a:off x="16748" y="9999"/>
              <a:ext cx="388" cy="603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02" name="Text Box 426"/>
            <p:cNvSpPr txBox="1">
              <a:spLocks noChangeArrowheads="1"/>
            </p:cNvSpPr>
            <p:nvPr/>
          </p:nvSpPr>
          <p:spPr bwMode="auto">
            <a:xfrm>
              <a:off x="16527" y="10582"/>
              <a:ext cx="893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spcBef>
                  <a:spcPts val="1125"/>
                </a:spcBef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5C00"/>
                  </a:solidFill>
                  <a:latin typeface="Arial" charset="0"/>
                  <a:ea typeface="Arial Unicode MS" charset="0"/>
                  <a:cs typeface="Arial Unicode MS" charset="0"/>
                </a:rPr>
                <a:t>Éthyl-C14</a:t>
              </a:r>
              <a:endParaRPr lang="en-GB" sz="1800" b="1">
                <a:solidFill>
                  <a:srgbClr val="005C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03" name="Text Box 427"/>
            <p:cNvSpPr txBox="1">
              <a:spLocks noChangeArrowheads="1"/>
            </p:cNvSpPr>
            <p:nvPr/>
          </p:nvSpPr>
          <p:spPr bwMode="auto">
            <a:xfrm>
              <a:off x="15925" y="11577"/>
              <a:ext cx="483" cy="274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EEB1</a:t>
              </a:r>
              <a:endParaRPr lang="en-GB" sz="16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04" name="Text Box 428"/>
            <p:cNvSpPr txBox="1">
              <a:spLocks noChangeArrowheads="1"/>
            </p:cNvSpPr>
            <p:nvPr/>
          </p:nvSpPr>
          <p:spPr bwMode="auto">
            <a:xfrm>
              <a:off x="16327" y="10872"/>
              <a:ext cx="470" cy="275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EEB1</a:t>
              </a:r>
              <a:endParaRPr lang="en-GB" sz="16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05" name="Text Box 429"/>
            <p:cNvSpPr txBox="1">
              <a:spLocks noChangeArrowheads="1"/>
            </p:cNvSpPr>
            <p:nvPr/>
          </p:nvSpPr>
          <p:spPr bwMode="auto">
            <a:xfrm>
              <a:off x="16707" y="10109"/>
              <a:ext cx="470" cy="275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EEB1</a:t>
              </a:r>
              <a:endParaRPr lang="en-GB" sz="16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06" name="Text Box 430"/>
            <p:cNvSpPr txBox="1">
              <a:spLocks noChangeArrowheads="1"/>
            </p:cNvSpPr>
            <p:nvPr/>
          </p:nvSpPr>
          <p:spPr bwMode="auto">
            <a:xfrm>
              <a:off x="13537" y="12381"/>
              <a:ext cx="350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66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3366FF"/>
                  </a:solidFill>
                  <a:latin typeface="Arial" charset="0"/>
                  <a:ea typeface="Arial Unicode MS" charset="0"/>
                  <a:cs typeface="Arial Unicode MS" charset="0"/>
                </a:rPr>
                <a:t>C8</a:t>
              </a:r>
              <a:endParaRPr lang="en-GB" sz="1800" b="1">
                <a:solidFill>
                  <a:srgbClr val="3366FF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204207" name="Group 431"/>
            <p:cNvGrpSpPr>
              <a:grpSpLocks/>
            </p:cNvGrpSpPr>
            <p:nvPr/>
          </p:nvGrpSpPr>
          <p:grpSpPr bwMode="auto">
            <a:xfrm>
              <a:off x="14567" y="10153"/>
              <a:ext cx="885" cy="555"/>
              <a:chOff x="3834" y="11685"/>
              <a:chExt cx="860" cy="510"/>
            </a:xfrm>
          </p:grpSpPr>
          <p:sp>
            <p:nvSpPr>
              <p:cNvPr id="204208" name="Oval 432"/>
              <p:cNvSpPr>
                <a:spLocks noChangeArrowheads="1"/>
              </p:cNvSpPr>
              <p:nvPr/>
            </p:nvSpPr>
            <p:spPr bwMode="auto">
              <a:xfrm>
                <a:off x="3834" y="11685"/>
                <a:ext cx="861" cy="511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209" name="Freeform 433"/>
              <p:cNvSpPr>
                <a:spLocks noChangeArrowheads="1"/>
              </p:cNvSpPr>
              <p:nvPr/>
            </p:nvSpPr>
            <p:spPr bwMode="auto">
              <a:xfrm>
                <a:off x="3851" y="11732"/>
                <a:ext cx="805" cy="449"/>
              </a:xfrm>
              <a:custGeom>
                <a:avLst/>
                <a:gdLst/>
                <a:ahLst/>
                <a:cxnLst>
                  <a:cxn ang="0">
                    <a:pos x="937" y="65"/>
                  </a:cxn>
                  <a:cxn ang="0">
                    <a:pos x="1167" y="524"/>
                  </a:cxn>
                  <a:cxn ang="0">
                    <a:pos x="1192" y="77"/>
                  </a:cxn>
                  <a:cxn ang="0">
                    <a:pos x="1346" y="26"/>
                  </a:cxn>
                  <a:cxn ang="0">
                    <a:pos x="1652" y="26"/>
                  </a:cxn>
                  <a:cxn ang="0">
                    <a:pos x="1728" y="243"/>
                  </a:cxn>
                  <a:cxn ang="0">
                    <a:pos x="1626" y="448"/>
                  </a:cxn>
                  <a:cxn ang="0">
                    <a:pos x="1588" y="729"/>
                  </a:cxn>
                  <a:cxn ang="0">
                    <a:pos x="1690" y="933"/>
                  </a:cxn>
                  <a:cxn ang="0">
                    <a:pos x="1780" y="690"/>
                  </a:cxn>
                  <a:cxn ang="0">
                    <a:pos x="1818" y="409"/>
                  </a:cxn>
                  <a:cxn ang="0">
                    <a:pos x="1856" y="231"/>
                  </a:cxn>
                  <a:cxn ang="0">
                    <a:pos x="1971" y="26"/>
                  </a:cxn>
                  <a:cxn ang="0">
                    <a:pos x="2290" y="90"/>
                  </a:cxn>
                  <a:cxn ang="0">
                    <a:pos x="2316" y="205"/>
                  </a:cxn>
                  <a:cxn ang="0">
                    <a:pos x="2303" y="384"/>
                  </a:cxn>
                  <a:cxn ang="0">
                    <a:pos x="2456" y="307"/>
                  </a:cxn>
                  <a:cxn ang="0">
                    <a:pos x="2418" y="154"/>
                  </a:cxn>
                  <a:cxn ang="0">
                    <a:pos x="2699" y="77"/>
                  </a:cxn>
                  <a:cxn ang="0">
                    <a:pos x="3184" y="231"/>
                  </a:cxn>
                  <a:cxn ang="0">
                    <a:pos x="3094" y="614"/>
                  </a:cxn>
                  <a:cxn ang="0">
                    <a:pos x="3209" y="422"/>
                  </a:cxn>
                  <a:cxn ang="0">
                    <a:pos x="3439" y="371"/>
                  </a:cxn>
                  <a:cxn ang="0">
                    <a:pos x="3605" y="601"/>
                  </a:cxn>
                  <a:cxn ang="0">
                    <a:pos x="3618" y="844"/>
                  </a:cxn>
                  <a:cxn ang="0">
                    <a:pos x="3222" y="958"/>
                  </a:cxn>
                  <a:cxn ang="0">
                    <a:pos x="3082" y="971"/>
                  </a:cxn>
                  <a:cxn ang="0">
                    <a:pos x="3375" y="997"/>
                  </a:cxn>
                  <a:cxn ang="0">
                    <a:pos x="3490" y="1073"/>
                  </a:cxn>
                  <a:cxn ang="0">
                    <a:pos x="3439" y="1214"/>
                  </a:cxn>
                  <a:cxn ang="0">
                    <a:pos x="3196" y="1329"/>
                  </a:cxn>
                  <a:cxn ang="0">
                    <a:pos x="2865" y="1342"/>
                  </a:cxn>
                  <a:cxn ang="0">
                    <a:pos x="2750" y="1188"/>
                  </a:cxn>
                  <a:cxn ang="0">
                    <a:pos x="2660" y="831"/>
                  </a:cxn>
                  <a:cxn ang="0">
                    <a:pos x="2571" y="1035"/>
                  </a:cxn>
                  <a:cxn ang="0">
                    <a:pos x="2635" y="1163"/>
                  </a:cxn>
                  <a:cxn ang="0">
                    <a:pos x="2686" y="1444"/>
                  </a:cxn>
                  <a:cxn ang="0">
                    <a:pos x="1358" y="1533"/>
                  </a:cxn>
                  <a:cxn ang="0">
                    <a:pos x="746" y="1380"/>
                  </a:cxn>
                  <a:cxn ang="0">
                    <a:pos x="656" y="1342"/>
                  </a:cxn>
                  <a:cxn ang="0">
                    <a:pos x="388" y="1201"/>
                  </a:cxn>
                  <a:cxn ang="0">
                    <a:pos x="184" y="1099"/>
                  </a:cxn>
                  <a:cxn ang="0">
                    <a:pos x="146" y="1022"/>
                  </a:cxn>
                  <a:cxn ang="0">
                    <a:pos x="5" y="844"/>
                  </a:cxn>
                  <a:cxn ang="0">
                    <a:pos x="107" y="563"/>
                  </a:cxn>
                  <a:cxn ang="0">
                    <a:pos x="158" y="486"/>
                  </a:cxn>
                  <a:cxn ang="0">
                    <a:pos x="286" y="358"/>
                  </a:cxn>
                  <a:cxn ang="0">
                    <a:pos x="439" y="231"/>
                  </a:cxn>
                  <a:cxn ang="0">
                    <a:pos x="631" y="167"/>
                  </a:cxn>
                </a:cxnLst>
                <a:rect l="0" t="0" r="r" b="b"/>
                <a:pathLst>
                  <a:path w="3634" h="1600">
                    <a:moveTo>
                      <a:pt x="643" y="141"/>
                    </a:moveTo>
                    <a:cubicBezTo>
                      <a:pt x="751" y="130"/>
                      <a:pt x="840" y="112"/>
                      <a:pt x="937" y="65"/>
                    </a:cubicBezTo>
                    <a:cubicBezTo>
                      <a:pt x="1032" y="80"/>
                      <a:pt x="1023" y="69"/>
                      <a:pt x="1052" y="154"/>
                    </a:cubicBezTo>
                    <a:cubicBezTo>
                      <a:pt x="1062" y="429"/>
                      <a:pt x="957" y="567"/>
                      <a:pt x="1167" y="524"/>
                    </a:cubicBezTo>
                    <a:cubicBezTo>
                      <a:pt x="1185" y="419"/>
                      <a:pt x="1156" y="347"/>
                      <a:pt x="1141" y="243"/>
                    </a:cubicBezTo>
                    <a:cubicBezTo>
                      <a:pt x="1150" y="160"/>
                      <a:pt x="1127" y="120"/>
                      <a:pt x="1192" y="77"/>
                    </a:cubicBezTo>
                    <a:cubicBezTo>
                      <a:pt x="1226" y="55"/>
                      <a:pt x="1269" y="52"/>
                      <a:pt x="1307" y="39"/>
                    </a:cubicBezTo>
                    <a:cubicBezTo>
                      <a:pt x="1320" y="35"/>
                      <a:pt x="1333" y="30"/>
                      <a:pt x="1346" y="26"/>
                    </a:cubicBezTo>
                    <a:cubicBezTo>
                      <a:pt x="1359" y="22"/>
                      <a:pt x="1384" y="14"/>
                      <a:pt x="1384" y="14"/>
                    </a:cubicBezTo>
                    <a:cubicBezTo>
                      <a:pt x="1473" y="18"/>
                      <a:pt x="1566" y="0"/>
                      <a:pt x="1652" y="26"/>
                    </a:cubicBezTo>
                    <a:cubicBezTo>
                      <a:pt x="1678" y="34"/>
                      <a:pt x="1667" y="78"/>
                      <a:pt x="1677" y="103"/>
                    </a:cubicBezTo>
                    <a:cubicBezTo>
                      <a:pt x="1696" y="151"/>
                      <a:pt x="1712" y="194"/>
                      <a:pt x="1728" y="243"/>
                    </a:cubicBezTo>
                    <a:cubicBezTo>
                      <a:pt x="1711" y="351"/>
                      <a:pt x="1733" y="291"/>
                      <a:pt x="1677" y="371"/>
                    </a:cubicBezTo>
                    <a:cubicBezTo>
                      <a:pt x="1659" y="396"/>
                      <a:pt x="1626" y="448"/>
                      <a:pt x="1626" y="448"/>
                    </a:cubicBezTo>
                    <a:cubicBezTo>
                      <a:pt x="1611" y="497"/>
                      <a:pt x="1588" y="538"/>
                      <a:pt x="1575" y="588"/>
                    </a:cubicBezTo>
                    <a:cubicBezTo>
                      <a:pt x="1579" y="635"/>
                      <a:pt x="1580" y="683"/>
                      <a:pt x="1588" y="729"/>
                    </a:cubicBezTo>
                    <a:cubicBezTo>
                      <a:pt x="1593" y="755"/>
                      <a:pt x="1614" y="805"/>
                      <a:pt x="1614" y="805"/>
                    </a:cubicBezTo>
                    <a:cubicBezTo>
                      <a:pt x="1626" y="882"/>
                      <a:pt x="1615" y="907"/>
                      <a:pt x="1690" y="933"/>
                    </a:cubicBezTo>
                    <a:cubicBezTo>
                      <a:pt x="1741" y="898"/>
                      <a:pt x="1765" y="860"/>
                      <a:pt x="1792" y="805"/>
                    </a:cubicBezTo>
                    <a:cubicBezTo>
                      <a:pt x="1788" y="767"/>
                      <a:pt x="1786" y="728"/>
                      <a:pt x="1780" y="690"/>
                    </a:cubicBezTo>
                    <a:cubicBezTo>
                      <a:pt x="1778" y="677"/>
                      <a:pt x="1767" y="665"/>
                      <a:pt x="1767" y="652"/>
                    </a:cubicBezTo>
                    <a:cubicBezTo>
                      <a:pt x="1767" y="586"/>
                      <a:pt x="1801" y="474"/>
                      <a:pt x="1818" y="409"/>
                    </a:cubicBezTo>
                    <a:cubicBezTo>
                      <a:pt x="1822" y="362"/>
                      <a:pt x="1821" y="315"/>
                      <a:pt x="1831" y="269"/>
                    </a:cubicBezTo>
                    <a:cubicBezTo>
                      <a:pt x="1834" y="254"/>
                      <a:pt x="1855" y="246"/>
                      <a:pt x="1856" y="231"/>
                    </a:cubicBezTo>
                    <a:cubicBezTo>
                      <a:pt x="1859" y="188"/>
                      <a:pt x="1847" y="146"/>
                      <a:pt x="1843" y="103"/>
                    </a:cubicBezTo>
                    <a:cubicBezTo>
                      <a:pt x="1882" y="27"/>
                      <a:pt x="1888" y="43"/>
                      <a:pt x="1971" y="26"/>
                    </a:cubicBezTo>
                    <a:cubicBezTo>
                      <a:pt x="2052" y="30"/>
                      <a:pt x="2134" y="23"/>
                      <a:pt x="2214" y="39"/>
                    </a:cubicBezTo>
                    <a:cubicBezTo>
                      <a:pt x="2244" y="45"/>
                      <a:pt x="2290" y="90"/>
                      <a:pt x="2290" y="90"/>
                    </a:cubicBezTo>
                    <a:cubicBezTo>
                      <a:pt x="2294" y="116"/>
                      <a:pt x="2297" y="142"/>
                      <a:pt x="2303" y="167"/>
                    </a:cubicBezTo>
                    <a:cubicBezTo>
                      <a:pt x="2306" y="180"/>
                      <a:pt x="2317" y="192"/>
                      <a:pt x="2316" y="205"/>
                    </a:cubicBezTo>
                    <a:cubicBezTo>
                      <a:pt x="2313" y="248"/>
                      <a:pt x="2290" y="333"/>
                      <a:pt x="2290" y="333"/>
                    </a:cubicBezTo>
                    <a:cubicBezTo>
                      <a:pt x="2294" y="350"/>
                      <a:pt x="2287" y="376"/>
                      <a:pt x="2303" y="384"/>
                    </a:cubicBezTo>
                    <a:cubicBezTo>
                      <a:pt x="2327" y="396"/>
                      <a:pt x="2398" y="356"/>
                      <a:pt x="2418" y="346"/>
                    </a:cubicBezTo>
                    <a:cubicBezTo>
                      <a:pt x="2431" y="333"/>
                      <a:pt x="2454" y="325"/>
                      <a:pt x="2456" y="307"/>
                    </a:cubicBezTo>
                    <a:cubicBezTo>
                      <a:pt x="2459" y="268"/>
                      <a:pt x="2440" y="230"/>
                      <a:pt x="2431" y="192"/>
                    </a:cubicBezTo>
                    <a:cubicBezTo>
                      <a:pt x="2428" y="179"/>
                      <a:pt x="2428" y="162"/>
                      <a:pt x="2418" y="154"/>
                    </a:cubicBezTo>
                    <a:cubicBezTo>
                      <a:pt x="2404" y="143"/>
                      <a:pt x="2384" y="145"/>
                      <a:pt x="2367" y="141"/>
                    </a:cubicBezTo>
                    <a:cubicBezTo>
                      <a:pt x="2436" y="0"/>
                      <a:pt x="2512" y="69"/>
                      <a:pt x="2699" y="77"/>
                    </a:cubicBezTo>
                    <a:cubicBezTo>
                      <a:pt x="2847" y="102"/>
                      <a:pt x="2989" y="148"/>
                      <a:pt x="3133" y="192"/>
                    </a:cubicBezTo>
                    <a:cubicBezTo>
                      <a:pt x="3150" y="205"/>
                      <a:pt x="3179" y="210"/>
                      <a:pt x="3184" y="231"/>
                    </a:cubicBezTo>
                    <a:cubicBezTo>
                      <a:pt x="3213" y="348"/>
                      <a:pt x="3114" y="449"/>
                      <a:pt x="3082" y="550"/>
                    </a:cubicBezTo>
                    <a:cubicBezTo>
                      <a:pt x="3086" y="571"/>
                      <a:pt x="3075" y="604"/>
                      <a:pt x="3094" y="614"/>
                    </a:cubicBezTo>
                    <a:cubicBezTo>
                      <a:pt x="3179" y="657"/>
                      <a:pt x="3183" y="605"/>
                      <a:pt x="3196" y="563"/>
                    </a:cubicBezTo>
                    <a:cubicBezTo>
                      <a:pt x="3200" y="516"/>
                      <a:pt x="3195" y="467"/>
                      <a:pt x="3209" y="422"/>
                    </a:cubicBezTo>
                    <a:cubicBezTo>
                      <a:pt x="3211" y="416"/>
                      <a:pt x="3312" y="366"/>
                      <a:pt x="3324" y="358"/>
                    </a:cubicBezTo>
                    <a:cubicBezTo>
                      <a:pt x="3362" y="362"/>
                      <a:pt x="3402" y="360"/>
                      <a:pt x="3439" y="371"/>
                    </a:cubicBezTo>
                    <a:cubicBezTo>
                      <a:pt x="3495" y="388"/>
                      <a:pt x="3558" y="473"/>
                      <a:pt x="3592" y="524"/>
                    </a:cubicBezTo>
                    <a:cubicBezTo>
                      <a:pt x="3596" y="550"/>
                      <a:pt x="3597" y="576"/>
                      <a:pt x="3605" y="601"/>
                    </a:cubicBezTo>
                    <a:cubicBezTo>
                      <a:pt x="3610" y="615"/>
                      <a:pt x="3629" y="624"/>
                      <a:pt x="3630" y="639"/>
                    </a:cubicBezTo>
                    <a:cubicBezTo>
                      <a:pt x="3634" y="707"/>
                      <a:pt x="3624" y="776"/>
                      <a:pt x="3618" y="844"/>
                    </a:cubicBezTo>
                    <a:cubicBezTo>
                      <a:pt x="3610" y="938"/>
                      <a:pt x="3607" y="945"/>
                      <a:pt x="3528" y="971"/>
                    </a:cubicBezTo>
                    <a:cubicBezTo>
                      <a:pt x="3426" y="967"/>
                      <a:pt x="3324" y="968"/>
                      <a:pt x="3222" y="958"/>
                    </a:cubicBezTo>
                    <a:cubicBezTo>
                      <a:pt x="3195" y="955"/>
                      <a:pt x="3145" y="933"/>
                      <a:pt x="3145" y="933"/>
                    </a:cubicBezTo>
                    <a:cubicBezTo>
                      <a:pt x="2881" y="952"/>
                      <a:pt x="2951" y="949"/>
                      <a:pt x="3082" y="971"/>
                    </a:cubicBezTo>
                    <a:cubicBezTo>
                      <a:pt x="3095" y="975"/>
                      <a:pt x="3107" y="983"/>
                      <a:pt x="3120" y="984"/>
                    </a:cubicBezTo>
                    <a:cubicBezTo>
                      <a:pt x="3205" y="992"/>
                      <a:pt x="3291" y="981"/>
                      <a:pt x="3375" y="997"/>
                    </a:cubicBezTo>
                    <a:cubicBezTo>
                      <a:pt x="3405" y="1003"/>
                      <a:pt x="3426" y="1031"/>
                      <a:pt x="3452" y="1048"/>
                    </a:cubicBezTo>
                    <a:cubicBezTo>
                      <a:pt x="3465" y="1056"/>
                      <a:pt x="3490" y="1073"/>
                      <a:pt x="3490" y="1073"/>
                    </a:cubicBezTo>
                    <a:cubicBezTo>
                      <a:pt x="3486" y="1111"/>
                      <a:pt x="3490" y="1152"/>
                      <a:pt x="3477" y="1188"/>
                    </a:cubicBezTo>
                    <a:cubicBezTo>
                      <a:pt x="3472" y="1202"/>
                      <a:pt x="3452" y="1206"/>
                      <a:pt x="3439" y="1214"/>
                    </a:cubicBezTo>
                    <a:cubicBezTo>
                      <a:pt x="3394" y="1240"/>
                      <a:pt x="3349" y="1252"/>
                      <a:pt x="3299" y="1265"/>
                    </a:cubicBezTo>
                    <a:cubicBezTo>
                      <a:pt x="3240" y="1312"/>
                      <a:pt x="3253" y="1314"/>
                      <a:pt x="3196" y="1329"/>
                    </a:cubicBezTo>
                    <a:cubicBezTo>
                      <a:pt x="3162" y="1338"/>
                      <a:pt x="3094" y="1354"/>
                      <a:pt x="3094" y="1354"/>
                    </a:cubicBezTo>
                    <a:cubicBezTo>
                      <a:pt x="3018" y="1350"/>
                      <a:pt x="2937" y="1369"/>
                      <a:pt x="2865" y="1342"/>
                    </a:cubicBezTo>
                    <a:cubicBezTo>
                      <a:pt x="2825" y="1327"/>
                      <a:pt x="2814" y="1273"/>
                      <a:pt x="2788" y="1239"/>
                    </a:cubicBezTo>
                    <a:cubicBezTo>
                      <a:pt x="2775" y="1222"/>
                      <a:pt x="2750" y="1188"/>
                      <a:pt x="2750" y="1188"/>
                    </a:cubicBezTo>
                    <a:cubicBezTo>
                      <a:pt x="2736" y="1146"/>
                      <a:pt x="2725" y="1103"/>
                      <a:pt x="2711" y="1061"/>
                    </a:cubicBezTo>
                    <a:cubicBezTo>
                      <a:pt x="2710" y="1044"/>
                      <a:pt x="2718" y="864"/>
                      <a:pt x="2660" y="831"/>
                    </a:cubicBezTo>
                    <a:cubicBezTo>
                      <a:pt x="2641" y="820"/>
                      <a:pt x="2618" y="822"/>
                      <a:pt x="2597" y="818"/>
                    </a:cubicBezTo>
                    <a:cubicBezTo>
                      <a:pt x="2482" y="856"/>
                      <a:pt x="2538" y="949"/>
                      <a:pt x="2571" y="1035"/>
                    </a:cubicBezTo>
                    <a:cubicBezTo>
                      <a:pt x="2577" y="1051"/>
                      <a:pt x="2576" y="1070"/>
                      <a:pt x="2584" y="1086"/>
                    </a:cubicBezTo>
                    <a:cubicBezTo>
                      <a:pt x="2598" y="1114"/>
                      <a:pt x="2635" y="1163"/>
                      <a:pt x="2635" y="1163"/>
                    </a:cubicBezTo>
                    <a:cubicBezTo>
                      <a:pt x="2649" y="1233"/>
                      <a:pt x="2658" y="1295"/>
                      <a:pt x="2699" y="1354"/>
                    </a:cubicBezTo>
                    <a:cubicBezTo>
                      <a:pt x="2695" y="1384"/>
                      <a:pt x="2703" y="1419"/>
                      <a:pt x="2686" y="1444"/>
                    </a:cubicBezTo>
                    <a:cubicBezTo>
                      <a:pt x="2600" y="1574"/>
                      <a:pt x="2205" y="1556"/>
                      <a:pt x="2137" y="1559"/>
                    </a:cubicBezTo>
                    <a:cubicBezTo>
                      <a:pt x="1875" y="1600"/>
                      <a:pt x="1617" y="1559"/>
                      <a:pt x="1358" y="1533"/>
                    </a:cubicBezTo>
                    <a:cubicBezTo>
                      <a:pt x="1243" y="1504"/>
                      <a:pt x="1113" y="1511"/>
                      <a:pt x="1001" y="1469"/>
                    </a:cubicBezTo>
                    <a:cubicBezTo>
                      <a:pt x="917" y="1438"/>
                      <a:pt x="832" y="1409"/>
                      <a:pt x="746" y="1380"/>
                    </a:cubicBezTo>
                    <a:cubicBezTo>
                      <a:pt x="728" y="1374"/>
                      <a:pt x="713" y="1361"/>
                      <a:pt x="695" y="1354"/>
                    </a:cubicBezTo>
                    <a:cubicBezTo>
                      <a:pt x="682" y="1349"/>
                      <a:pt x="669" y="1346"/>
                      <a:pt x="656" y="1342"/>
                    </a:cubicBezTo>
                    <a:cubicBezTo>
                      <a:pt x="597" y="1302"/>
                      <a:pt x="587" y="1290"/>
                      <a:pt x="529" y="1265"/>
                    </a:cubicBezTo>
                    <a:cubicBezTo>
                      <a:pt x="455" y="1234"/>
                      <a:pt x="498" y="1275"/>
                      <a:pt x="388" y="1201"/>
                    </a:cubicBezTo>
                    <a:cubicBezTo>
                      <a:pt x="363" y="1184"/>
                      <a:pt x="339" y="1164"/>
                      <a:pt x="312" y="1150"/>
                    </a:cubicBezTo>
                    <a:cubicBezTo>
                      <a:pt x="271" y="1129"/>
                      <a:pt x="225" y="1119"/>
                      <a:pt x="184" y="1099"/>
                    </a:cubicBezTo>
                    <a:cubicBezTo>
                      <a:pt x="175" y="1086"/>
                      <a:pt x="165" y="1075"/>
                      <a:pt x="158" y="1061"/>
                    </a:cubicBezTo>
                    <a:cubicBezTo>
                      <a:pt x="152" y="1049"/>
                      <a:pt x="154" y="1033"/>
                      <a:pt x="146" y="1022"/>
                    </a:cubicBezTo>
                    <a:cubicBezTo>
                      <a:pt x="136" y="1010"/>
                      <a:pt x="119" y="1007"/>
                      <a:pt x="107" y="997"/>
                    </a:cubicBezTo>
                    <a:cubicBezTo>
                      <a:pt x="58" y="956"/>
                      <a:pt x="25" y="903"/>
                      <a:pt x="5" y="844"/>
                    </a:cubicBezTo>
                    <a:cubicBezTo>
                      <a:pt x="13" y="753"/>
                      <a:pt x="0" y="653"/>
                      <a:pt x="82" y="601"/>
                    </a:cubicBezTo>
                    <a:cubicBezTo>
                      <a:pt x="90" y="588"/>
                      <a:pt x="97" y="575"/>
                      <a:pt x="107" y="563"/>
                    </a:cubicBezTo>
                    <a:cubicBezTo>
                      <a:pt x="119" y="549"/>
                      <a:pt x="136" y="539"/>
                      <a:pt x="146" y="524"/>
                    </a:cubicBezTo>
                    <a:cubicBezTo>
                      <a:pt x="153" y="513"/>
                      <a:pt x="152" y="498"/>
                      <a:pt x="158" y="486"/>
                    </a:cubicBezTo>
                    <a:cubicBezTo>
                      <a:pt x="166" y="470"/>
                      <a:pt x="236" y="381"/>
                      <a:pt x="248" y="371"/>
                    </a:cubicBezTo>
                    <a:cubicBezTo>
                      <a:pt x="258" y="363"/>
                      <a:pt x="273" y="362"/>
                      <a:pt x="286" y="358"/>
                    </a:cubicBezTo>
                    <a:cubicBezTo>
                      <a:pt x="406" y="238"/>
                      <a:pt x="248" y="391"/>
                      <a:pt x="363" y="295"/>
                    </a:cubicBezTo>
                    <a:cubicBezTo>
                      <a:pt x="401" y="264"/>
                      <a:pt x="395" y="251"/>
                      <a:pt x="439" y="231"/>
                    </a:cubicBezTo>
                    <a:cubicBezTo>
                      <a:pt x="487" y="210"/>
                      <a:pt x="542" y="196"/>
                      <a:pt x="592" y="180"/>
                    </a:cubicBezTo>
                    <a:cubicBezTo>
                      <a:pt x="605" y="176"/>
                      <a:pt x="625" y="179"/>
                      <a:pt x="631" y="167"/>
                    </a:cubicBezTo>
                    <a:cubicBezTo>
                      <a:pt x="635" y="158"/>
                      <a:pt x="639" y="150"/>
                      <a:pt x="643" y="141"/>
                    </a:cubicBez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4210" name="Text Box 434"/>
            <p:cNvSpPr txBox="1">
              <a:spLocks noChangeArrowheads="1"/>
            </p:cNvSpPr>
            <p:nvPr/>
          </p:nvSpPr>
          <p:spPr bwMode="auto">
            <a:xfrm>
              <a:off x="12610" y="8754"/>
              <a:ext cx="516" cy="30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CC66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HXT7</a:t>
              </a:r>
              <a:endParaRPr lang="en-GB" sz="18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11" name="Line 435"/>
            <p:cNvSpPr>
              <a:spLocks noChangeShapeType="1"/>
            </p:cNvSpPr>
            <p:nvPr/>
          </p:nvSpPr>
          <p:spPr bwMode="auto">
            <a:xfrm flipH="1">
              <a:off x="12149" y="11444"/>
              <a:ext cx="846" cy="552"/>
            </a:xfrm>
            <a:prstGeom prst="line">
              <a:avLst/>
            </a:prstGeom>
            <a:noFill/>
            <a:ln w="57240">
              <a:solidFill>
                <a:srgbClr val="3366FF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12" name="Text Box 436"/>
            <p:cNvSpPr txBox="1">
              <a:spLocks noChangeArrowheads="1"/>
            </p:cNvSpPr>
            <p:nvPr/>
          </p:nvSpPr>
          <p:spPr bwMode="auto">
            <a:xfrm>
              <a:off x="13155" y="12405"/>
              <a:ext cx="410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CC66"/>
                  </a:solidFill>
                  <a:latin typeface="Arial" charset="0"/>
                  <a:ea typeface="Arial Unicode MS" charset="0"/>
                  <a:cs typeface="Arial Unicode MS" charset="0"/>
                </a:rPr>
                <a:t>C10</a:t>
              </a:r>
              <a:endParaRPr lang="en-GB" sz="1800" b="1">
                <a:solidFill>
                  <a:srgbClr val="00CC66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13" name="Line 437"/>
            <p:cNvSpPr>
              <a:spLocks noChangeShapeType="1"/>
            </p:cNvSpPr>
            <p:nvPr/>
          </p:nvSpPr>
          <p:spPr bwMode="auto">
            <a:xfrm flipH="1">
              <a:off x="13041" y="11559"/>
              <a:ext cx="191" cy="1205"/>
            </a:xfrm>
            <a:prstGeom prst="line">
              <a:avLst/>
            </a:prstGeom>
            <a:noFill/>
            <a:ln w="57240">
              <a:solidFill>
                <a:srgbClr val="3366FF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14" name="Line 438"/>
            <p:cNvSpPr>
              <a:spLocks noChangeShapeType="1"/>
            </p:cNvSpPr>
            <p:nvPr/>
          </p:nvSpPr>
          <p:spPr bwMode="auto">
            <a:xfrm>
              <a:off x="13798" y="11495"/>
              <a:ext cx="969" cy="1459"/>
            </a:xfrm>
            <a:prstGeom prst="line">
              <a:avLst/>
            </a:prstGeom>
            <a:noFill/>
            <a:ln w="57240">
              <a:solidFill>
                <a:srgbClr val="00CC66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15" name="Text Box 439"/>
            <p:cNvSpPr txBox="1">
              <a:spLocks noChangeArrowheads="1"/>
            </p:cNvSpPr>
            <p:nvPr/>
          </p:nvSpPr>
          <p:spPr bwMode="auto">
            <a:xfrm>
              <a:off x="14641" y="10342"/>
              <a:ext cx="779" cy="274"/>
            </a:xfrm>
            <a:prstGeom prst="rect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Respiration</a:t>
              </a:r>
              <a:endParaRPr lang="en-GB" sz="16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16" name="Text Box 440"/>
            <p:cNvSpPr txBox="1">
              <a:spLocks noChangeArrowheads="1"/>
            </p:cNvSpPr>
            <p:nvPr/>
          </p:nvSpPr>
          <p:spPr bwMode="auto">
            <a:xfrm>
              <a:off x="14856" y="12419"/>
              <a:ext cx="329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66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3333FF"/>
                  </a:solidFill>
                  <a:latin typeface="Arial" charset="0"/>
                  <a:ea typeface="Arial Unicode MS" charset="0"/>
                  <a:cs typeface="Arial Unicode MS" charset="0"/>
                </a:rPr>
                <a:t>C8</a:t>
              </a:r>
              <a:endParaRPr lang="en-GB" sz="1800" b="1">
                <a:solidFill>
                  <a:srgbClr val="3333FF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17" name="AutoShape 441"/>
            <p:cNvSpPr>
              <a:spLocks noChangeArrowheads="1"/>
            </p:cNvSpPr>
            <p:nvPr/>
          </p:nvSpPr>
          <p:spPr bwMode="auto">
            <a:xfrm rot="3311331" flipV="1">
              <a:off x="14915" y="12889"/>
              <a:ext cx="896" cy="1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4218" name="Group 442"/>
            <p:cNvGrpSpPr>
              <a:grpSpLocks/>
            </p:cNvGrpSpPr>
            <p:nvPr/>
          </p:nvGrpSpPr>
          <p:grpSpPr bwMode="auto">
            <a:xfrm rot="17873719">
              <a:off x="15145" y="12723"/>
              <a:ext cx="369" cy="454"/>
              <a:chOff x="12446" y="12482"/>
              <a:chExt cx="369" cy="454"/>
            </a:xfrm>
          </p:grpSpPr>
          <p:sp>
            <p:nvSpPr>
              <p:cNvPr id="204219" name="AutoShape 443"/>
              <p:cNvSpPr>
                <a:spLocks noChangeArrowheads="1"/>
              </p:cNvSpPr>
              <p:nvPr/>
            </p:nvSpPr>
            <p:spPr bwMode="auto">
              <a:xfrm rot="1408059">
                <a:off x="12643" y="12574"/>
                <a:ext cx="172" cy="362"/>
              </a:xfrm>
              <a:prstGeom prst="can">
                <a:avLst>
                  <a:gd name="adj" fmla="val 52616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220" name="AutoShape 444"/>
              <p:cNvSpPr>
                <a:spLocks noChangeArrowheads="1"/>
              </p:cNvSpPr>
              <p:nvPr/>
            </p:nvSpPr>
            <p:spPr bwMode="auto">
              <a:xfrm rot="1408059">
                <a:off x="12446" y="12482"/>
                <a:ext cx="172" cy="362"/>
              </a:xfrm>
              <a:prstGeom prst="can">
                <a:avLst>
                  <a:gd name="adj" fmla="val 52616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4221" name="Group 445"/>
            <p:cNvGrpSpPr>
              <a:grpSpLocks/>
            </p:cNvGrpSpPr>
            <p:nvPr/>
          </p:nvGrpSpPr>
          <p:grpSpPr bwMode="auto">
            <a:xfrm rot="2635492">
              <a:off x="12149" y="12238"/>
              <a:ext cx="323" cy="399"/>
              <a:chOff x="14206" y="12918"/>
              <a:chExt cx="323" cy="399"/>
            </a:xfrm>
          </p:grpSpPr>
          <p:sp>
            <p:nvSpPr>
              <p:cNvPr id="204222" name="AutoShape 446"/>
              <p:cNvSpPr>
                <a:spLocks noChangeArrowheads="1"/>
              </p:cNvSpPr>
              <p:nvPr/>
            </p:nvSpPr>
            <p:spPr bwMode="auto">
              <a:xfrm rot="21417063">
                <a:off x="14206" y="12927"/>
                <a:ext cx="151" cy="39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223" name="AutoShape 447"/>
              <p:cNvSpPr>
                <a:spLocks noChangeArrowheads="1"/>
              </p:cNvSpPr>
              <p:nvPr/>
            </p:nvSpPr>
            <p:spPr bwMode="auto">
              <a:xfrm rot="21417063">
                <a:off x="14378" y="12918"/>
                <a:ext cx="151" cy="39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4224" name="Text Box 448"/>
            <p:cNvSpPr txBox="1">
              <a:spLocks noChangeArrowheads="1"/>
            </p:cNvSpPr>
            <p:nvPr/>
          </p:nvSpPr>
          <p:spPr bwMode="auto">
            <a:xfrm>
              <a:off x="12576" y="11843"/>
              <a:ext cx="410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CC66"/>
                  </a:solidFill>
                  <a:latin typeface="Arial" charset="0"/>
                  <a:ea typeface="Arial Unicode MS" charset="0"/>
                  <a:cs typeface="Arial Unicode MS" charset="0"/>
                </a:rPr>
                <a:t>C10</a:t>
              </a:r>
              <a:endParaRPr lang="en-GB" sz="1800" b="1">
                <a:solidFill>
                  <a:srgbClr val="00CC66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25" name="AutoShape 449"/>
            <p:cNvSpPr>
              <a:spLocks noChangeArrowheads="1"/>
            </p:cNvSpPr>
            <p:nvPr/>
          </p:nvSpPr>
          <p:spPr bwMode="auto">
            <a:xfrm rot="7839262">
              <a:off x="11902" y="12395"/>
              <a:ext cx="852" cy="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66"/>
            </a:solidFill>
            <a:ln w="9525" cap="rnd">
              <a:solidFill>
                <a:srgbClr val="00CC6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4226" name="Group 450"/>
            <p:cNvGrpSpPr>
              <a:grpSpLocks/>
            </p:cNvGrpSpPr>
            <p:nvPr/>
          </p:nvGrpSpPr>
          <p:grpSpPr bwMode="auto">
            <a:xfrm rot="2479016">
              <a:off x="11646" y="11412"/>
              <a:ext cx="369" cy="454"/>
              <a:chOff x="12446" y="12482"/>
              <a:chExt cx="369" cy="454"/>
            </a:xfrm>
          </p:grpSpPr>
          <p:sp>
            <p:nvSpPr>
              <p:cNvPr id="204227" name="AutoShape 451"/>
              <p:cNvSpPr>
                <a:spLocks noChangeArrowheads="1"/>
              </p:cNvSpPr>
              <p:nvPr/>
            </p:nvSpPr>
            <p:spPr bwMode="auto">
              <a:xfrm rot="1408059">
                <a:off x="12643" y="12574"/>
                <a:ext cx="172" cy="362"/>
              </a:xfrm>
              <a:prstGeom prst="can">
                <a:avLst>
                  <a:gd name="adj" fmla="val 52616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228" name="AutoShape 452"/>
              <p:cNvSpPr>
                <a:spLocks noChangeArrowheads="1"/>
              </p:cNvSpPr>
              <p:nvPr/>
            </p:nvSpPr>
            <p:spPr bwMode="auto">
              <a:xfrm rot="1408059">
                <a:off x="12446" y="12482"/>
                <a:ext cx="172" cy="362"/>
              </a:xfrm>
              <a:prstGeom prst="can">
                <a:avLst>
                  <a:gd name="adj" fmla="val 52616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4229" name="Text Box 453"/>
            <p:cNvSpPr txBox="1">
              <a:spLocks noChangeArrowheads="1"/>
            </p:cNvSpPr>
            <p:nvPr/>
          </p:nvSpPr>
          <p:spPr bwMode="auto">
            <a:xfrm>
              <a:off x="11292" y="11126"/>
              <a:ext cx="549" cy="3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rPr>
                <a:t>SNQ2</a:t>
              </a:r>
              <a:endParaRPr lang="en-GB" sz="18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30" name="Text Box 454"/>
            <p:cNvSpPr txBox="1">
              <a:spLocks noChangeArrowheads="1"/>
            </p:cNvSpPr>
            <p:nvPr/>
          </p:nvSpPr>
          <p:spPr bwMode="auto">
            <a:xfrm>
              <a:off x="11994" y="11187"/>
              <a:ext cx="410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6400" tIns="43200" rIns="86400" bIns="43200">
              <a:prstTxWarp prst="textNoShape">
                <a:avLst/>
              </a:prstTxWarp>
              <a:spAutoFit/>
            </a:bodyPr>
            <a:lstStyle/>
            <a:p>
              <a:pPr defTabSz="449263" eaLnBrk="1" hangingPunct="1">
                <a:buClr>
                  <a:srgbClr val="005C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CC66"/>
                  </a:solidFill>
                  <a:latin typeface="Arial" charset="0"/>
                  <a:ea typeface="Arial Unicode MS" charset="0"/>
                  <a:cs typeface="Arial Unicode MS" charset="0"/>
                </a:rPr>
                <a:t>C10</a:t>
              </a:r>
              <a:endParaRPr lang="en-GB" sz="1800" b="1">
                <a:solidFill>
                  <a:srgbClr val="00CC66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04231" name="AutoShape 455"/>
            <p:cNvSpPr>
              <a:spLocks noChangeArrowheads="1"/>
            </p:cNvSpPr>
            <p:nvPr/>
          </p:nvSpPr>
          <p:spPr bwMode="auto">
            <a:xfrm rot="9382368">
              <a:off x="11332" y="11635"/>
              <a:ext cx="852" cy="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66"/>
            </a:solidFill>
            <a:ln w="9525" cap="rnd">
              <a:solidFill>
                <a:srgbClr val="00CC6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32" name="AutoShape 456"/>
            <p:cNvSpPr>
              <a:spLocks noChangeArrowheads="1"/>
            </p:cNvSpPr>
            <p:nvPr/>
          </p:nvSpPr>
          <p:spPr bwMode="auto">
            <a:xfrm rot="6071471">
              <a:off x="12963" y="13067"/>
              <a:ext cx="984" cy="13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33" name="AutoShape 457"/>
            <p:cNvSpPr>
              <a:spLocks noChangeArrowheads="1"/>
            </p:cNvSpPr>
            <p:nvPr/>
          </p:nvSpPr>
          <p:spPr bwMode="auto">
            <a:xfrm rot="22271470">
              <a:off x="13185" y="12822"/>
              <a:ext cx="150" cy="389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34" name="AutoShape 458"/>
            <p:cNvSpPr>
              <a:spLocks noChangeArrowheads="1"/>
            </p:cNvSpPr>
            <p:nvPr/>
          </p:nvSpPr>
          <p:spPr bwMode="auto">
            <a:xfrm rot="22271470">
              <a:off x="13495" y="12860"/>
              <a:ext cx="149" cy="39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35" name="AutoShape 459"/>
            <p:cNvSpPr>
              <a:spLocks noChangeArrowheads="1"/>
            </p:cNvSpPr>
            <p:nvPr/>
          </p:nvSpPr>
          <p:spPr bwMode="auto">
            <a:xfrm rot="6071470" flipV="1">
              <a:off x="12896" y="12935"/>
              <a:ext cx="939" cy="19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66"/>
            </a:solidFill>
            <a:ln w="9360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9075"/>
            <a:ext cx="7772400" cy="8001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Tahoma" charset="0"/>
              </a:rPr>
              <a:t>Acknowledgement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3851126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900" dirty="0">
                <a:solidFill>
                  <a:schemeClr val="bg1"/>
                </a:solidFill>
                <a:latin typeface="Tahoma" charset="0"/>
              </a:rPr>
              <a:t>Colmar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900" dirty="0" smtClean="0">
                <a:solidFill>
                  <a:schemeClr val="bg1"/>
                </a:solidFill>
                <a:latin typeface="Tahoma" charset="0"/>
              </a:rPr>
              <a:t>INRA </a:t>
            </a:r>
            <a:r>
              <a:rPr lang="fr-FR" sz="1900" dirty="0" err="1" smtClean="0">
                <a:solidFill>
                  <a:schemeClr val="bg1"/>
                </a:solidFill>
                <a:latin typeface="Tahoma" charset="0"/>
              </a:rPr>
              <a:t>University</a:t>
            </a:r>
            <a:r>
              <a:rPr lang="fr-FR" sz="1900" dirty="0" smtClean="0">
                <a:solidFill>
                  <a:schemeClr val="bg1"/>
                </a:solidFill>
                <a:latin typeface="Tahoma" charset="0"/>
              </a:rPr>
              <a:t> of Strasbourg UMR </a:t>
            </a:r>
            <a:r>
              <a:rPr lang="fr-FR" sz="1900" dirty="0">
                <a:solidFill>
                  <a:schemeClr val="bg1"/>
                </a:solidFill>
                <a:latin typeface="Tahoma" charset="0"/>
              </a:rPr>
              <a:t>SVQV </a:t>
            </a:r>
            <a:r>
              <a:rPr lang="fr-FR" sz="1900" dirty="0" err="1">
                <a:solidFill>
                  <a:schemeClr val="bg1"/>
                </a:solidFill>
                <a:latin typeface="Tahoma" charset="0"/>
              </a:rPr>
              <a:t>Oenologie</a:t>
            </a:r>
            <a:endParaRPr lang="fr-FR" sz="1900" dirty="0">
              <a:solidFill>
                <a:schemeClr val="bg1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Tahoma" charset="0"/>
              </a:rPr>
              <a:t>A. </a:t>
            </a:r>
            <a:r>
              <a:rPr lang="fr-FR" sz="2000" dirty="0" err="1">
                <a:solidFill>
                  <a:schemeClr val="bg1"/>
                </a:solidFill>
                <a:latin typeface="Tahoma" charset="0"/>
              </a:rPr>
              <a:t>Alais</a:t>
            </a:r>
            <a:endParaRPr lang="fr-FR" sz="2000" dirty="0">
              <a:solidFill>
                <a:schemeClr val="bg1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Tahoma" charset="0"/>
              </a:rPr>
              <a:t>F. Karst 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Tahoma" charset="0"/>
              </a:rPr>
              <a:t>J.L. </a:t>
            </a:r>
            <a:r>
              <a:rPr lang="fr-FR" sz="2000" dirty="0" err="1">
                <a:solidFill>
                  <a:schemeClr val="bg1"/>
                </a:solidFill>
                <a:latin typeface="Tahoma" charset="0"/>
              </a:rPr>
              <a:t>Legras</a:t>
            </a:r>
            <a:r>
              <a:rPr lang="fr-FR" sz="1900" dirty="0">
                <a:solidFill>
                  <a:schemeClr val="bg1"/>
                </a:solidFill>
                <a:latin typeface="Tahoma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900" dirty="0" err="1" smtClean="0">
                <a:solidFill>
                  <a:schemeClr val="bg1"/>
                </a:solidFill>
                <a:latin typeface="Tahoma" charset="0"/>
              </a:rPr>
              <a:t>University</a:t>
            </a:r>
            <a:r>
              <a:rPr lang="fr-FR" sz="1900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fr-FR" sz="1900" dirty="0">
                <a:solidFill>
                  <a:schemeClr val="bg1"/>
                </a:solidFill>
                <a:latin typeface="Tahoma" charset="0"/>
              </a:rPr>
              <a:t>de Haute </a:t>
            </a:r>
            <a:r>
              <a:rPr lang="fr-FR" sz="1900" dirty="0" smtClean="0">
                <a:solidFill>
                  <a:schemeClr val="bg1"/>
                </a:solidFill>
                <a:latin typeface="Tahoma" charset="0"/>
              </a:rPr>
              <a:t>Alsace LVBE</a:t>
            </a:r>
            <a:endParaRPr lang="fr-FR" sz="2100" dirty="0" smtClean="0">
              <a:solidFill>
                <a:schemeClr val="bg1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Tahoma" charset="0"/>
              </a:rPr>
              <a:t>C. </a:t>
            </a:r>
            <a:r>
              <a:rPr lang="fr-FR" sz="2000" dirty="0" err="1">
                <a:solidFill>
                  <a:schemeClr val="bg1"/>
                </a:solidFill>
                <a:latin typeface="Tahoma" charset="0"/>
              </a:rPr>
              <a:t>Erny</a:t>
            </a:r>
            <a:endParaRPr lang="fr-FR" sz="2000" dirty="0">
              <a:solidFill>
                <a:schemeClr val="bg1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Tahoma" charset="0"/>
              </a:rPr>
              <a:t>C. Le Jeune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Tahoma" charset="0"/>
              </a:rPr>
              <a:t>M. </a:t>
            </a:r>
            <a:r>
              <a:rPr lang="fr-FR" sz="2000" dirty="0" err="1">
                <a:solidFill>
                  <a:schemeClr val="bg1"/>
                </a:solidFill>
                <a:latin typeface="Tahoma" charset="0"/>
              </a:rPr>
              <a:t>Lollier</a:t>
            </a:r>
            <a:endParaRPr lang="fr-FR" sz="2000" dirty="0">
              <a:solidFill>
                <a:schemeClr val="bg1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Tahoma" charset="0"/>
              </a:rPr>
              <a:t>C. </a:t>
            </a:r>
            <a:r>
              <a:rPr lang="fr-FR" sz="2000" dirty="0" err="1">
                <a:solidFill>
                  <a:schemeClr val="bg1"/>
                </a:solidFill>
                <a:latin typeface="Tahoma" charset="0"/>
              </a:rPr>
              <a:t>Demuyter</a:t>
            </a:r>
            <a:endParaRPr lang="fr-FR" sz="2000" dirty="0">
              <a:solidFill>
                <a:schemeClr val="bg1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endParaRPr lang="fr-FR" sz="19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435600" y="1085850"/>
            <a:ext cx="370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900" dirty="0">
                <a:latin typeface="Tahoma" charset="0"/>
              </a:rPr>
              <a:t>Mont</a:t>
            </a:r>
            <a:r>
              <a:rPr lang="fr-FR" altLang="ja-JP" sz="1900" dirty="0">
                <a:latin typeface="Tahoma" charset="0"/>
                <a:ea typeface="ＭＳ Ｐゴシック" charset="-128"/>
                <a:cs typeface="ＭＳ Ｐゴシック" charset="-128"/>
              </a:rPr>
              <a:t>pellier</a:t>
            </a:r>
            <a:r>
              <a:rPr lang="fr-FR" sz="1900" dirty="0">
                <a:latin typeface="Tahoma" charset="0"/>
              </a:rPr>
              <a:t>	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900" dirty="0">
                <a:latin typeface="Tahoma" charset="0"/>
              </a:rPr>
              <a:t>INRA </a:t>
            </a:r>
            <a:r>
              <a:rPr lang="fr-FR" sz="1900" dirty="0" err="1" smtClean="0">
                <a:latin typeface="Tahoma" charset="0"/>
              </a:rPr>
              <a:t>Sup</a:t>
            </a:r>
            <a:r>
              <a:rPr lang="fr-FR" altLang="ja-JP" sz="1900" dirty="0" err="1" smtClean="0">
                <a:latin typeface="Tahoma" charset="0"/>
                <a:ea typeface="ＭＳ Ｐゴシック" charset="-128"/>
                <a:cs typeface="ＭＳ Ｐゴシック" charset="-128"/>
              </a:rPr>
              <a:t>Agro</a:t>
            </a:r>
            <a:r>
              <a:rPr lang="fr-FR" altLang="ja-JP" sz="1900" dirty="0" smtClean="0">
                <a:latin typeface="Tahoma" charset="0"/>
                <a:ea typeface="ＭＳ Ｐゴシック" charset="-128"/>
                <a:cs typeface="ＭＳ Ｐゴシック" charset="-128"/>
              </a:rPr>
              <a:t> </a:t>
            </a:r>
            <a:r>
              <a:rPr lang="fr-FR" sz="1900" dirty="0">
                <a:latin typeface="Tahoma" charset="0"/>
              </a:rPr>
              <a:t>UMR SPO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dirty="0">
                <a:latin typeface="Tahoma" charset="0"/>
                <a:ea typeface="ＭＳ Ｐゴシック" charset="-128"/>
              </a:rPr>
              <a:t>B. Blondin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dirty="0">
                <a:latin typeface="Tahoma" charset="0"/>
                <a:ea typeface="ＭＳ Ｐゴシック" charset="-128"/>
              </a:rPr>
              <a:t>P. </a:t>
            </a:r>
            <a:r>
              <a:rPr lang="fr-FR" sz="2000" dirty="0" err="1">
                <a:latin typeface="Tahoma" charset="0"/>
                <a:ea typeface="ＭＳ Ｐゴシック" charset="-128"/>
              </a:rPr>
              <a:t>Delobel</a:t>
            </a:r>
            <a:endParaRPr lang="fr-FR" sz="1900" dirty="0">
              <a:latin typeface="Tahoma" charset="0"/>
              <a:ea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fr-FR" sz="1900" dirty="0">
              <a:latin typeface="Tahoma" charset="0"/>
              <a:ea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fr-FR" sz="1900" dirty="0">
              <a:latin typeface="Tahoma" charset="0"/>
              <a:ea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fr-FR" sz="2100" dirty="0" smtClean="0"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100" dirty="0" err="1" smtClean="0">
                <a:latin typeface="Tahoma" charset="0"/>
              </a:rPr>
              <a:t>Deletion</a:t>
            </a:r>
            <a:r>
              <a:rPr lang="fr-FR" sz="2100" dirty="0" smtClean="0">
                <a:latin typeface="Tahoma" charset="0"/>
              </a:rPr>
              <a:t> </a:t>
            </a:r>
            <a:r>
              <a:rPr lang="fr-FR" sz="2100" dirty="0" err="1" smtClean="0">
                <a:latin typeface="Tahoma" charset="0"/>
              </a:rPr>
              <a:t>strains</a:t>
            </a:r>
            <a:endParaRPr lang="fr-FR" sz="2100" dirty="0" smtClean="0"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100" dirty="0">
                <a:latin typeface="Tahoma" charset="0"/>
              </a:rPr>
              <a:t>	F. Devaux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Tahoma" charset="0"/>
              </a:rPr>
              <a:t>	</a:t>
            </a:r>
            <a:r>
              <a:rPr lang="fr-FR" sz="2000" dirty="0">
                <a:latin typeface="Helvetica" charset="0"/>
              </a:rPr>
              <a:t>C. Rodrigues - </a:t>
            </a:r>
            <a:r>
              <a:rPr lang="fr-FR" sz="2000" dirty="0" err="1">
                <a:latin typeface="Helvetica" charset="0"/>
              </a:rPr>
              <a:t>Pousada</a:t>
            </a:r>
            <a:r>
              <a:rPr lang="fr-FR" sz="3200" dirty="0">
                <a:solidFill>
                  <a:schemeClr val="tx1"/>
                </a:solidFill>
                <a:latin typeface="Helvetica" charset="0"/>
              </a:rPr>
              <a:t> 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5892591"/>
            <a:ext cx="1087199" cy="965409"/>
          </a:xfrm>
          <a:prstGeom prst="rect">
            <a:avLst/>
          </a:prstGeom>
          <a:noFill/>
        </p:spPr>
      </p:pic>
      <p:pic>
        <p:nvPicPr>
          <p:cNvPr id="12" name="Picture 22" descr="u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5183" y="5895053"/>
            <a:ext cx="1800867" cy="9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0" descr="INRA_Q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95052"/>
            <a:ext cx="2740306" cy="9629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844" y="5895052"/>
            <a:ext cx="2411556" cy="9629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62300" y="5153025"/>
            <a:ext cx="27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Multumesc</a:t>
            </a: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!!!</a:t>
            </a:r>
            <a:endParaRPr lang="fr-F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9" name="Text Box 4"/>
          <p:cNvSpPr txBox="1">
            <a:spLocks noChangeArrowheads="1"/>
          </p:cNvSpPr>
          <p:nvPr/>
        </p:nvSpPr>
        <p:spPr bwMode="auto">
          <a:xfrm>
            <a:off x="990757" y="287338"/>
            <a:ext cx="5452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AU" sz="2800" dirty="0" smtClean="0">
                <a:latin typeface="Arial" charset="0"/>
              </a:rPr>
              <a:t>MCFA (medium chain fatty acids)</a:t>
            </a:r>
            <a:endParaRPr lang="en-AU" sz="2800" dirty="0">
              <a:latin typeface="Arial" charset="0"/>
            </a:endParaRPr>
          </a:p>
        </p:txBody>
      </p:sp>
      <p:grpSp>
        <p:nvGrpSpPr>
          <p:cNvPr id="25" name="Grouper 24"/>
          <p:cNvGrpSpPr/>
          <p:nvPr/>
        </p:nvGrpSpPr>
        <p:grpSpPr>
          <a:xfrm>
            <a:off x="188913" y="992717"/>
            <a:ext cx="3553884" cy="1876955"/>
            <a:chOff x="188913" y="992717"/>
            <a:chExt cx="3553884" cy="1876955"/>
          </a:xfrm>
        </p:grpSpPr>
        <p:sp>
          <p:nvSpPr>
            <p:cNvPr id="30740" name="Text Box 5"/>
            <p:cNvSpPr txBox="1">
              <a:spLocks noChangeArrowheads="1"/>
            </p:cNvSpPr>
            <p:nvPr/>
          </p:nvSpPr>
          <p:spPr bwMode="auto">
            <a:xfrm>
              <a:off x="227013" y="992717"/>
              <a:ext cx="2648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AU" dirty="0" smtClean="0">
                  <a:latin typeface="Arial" charset="0"/>
                </a:rPr>
                <a:t>C8 : </a:t>
              </a:r>
              <a:r>
                <a:rPr lang="en-AU" dirty="0" err="1" smtClean="0">
                  <a:latin typeface="Arial" charset="0"/>
                </a:rPr>
                <a:t>octanoïc</a:t>
              </a:r>
              <a:r>
                <a:rPr lang="en-AU" dirty="0" smtClean="0">
                  <a:latin typeface="Arial" charset="0"/>
                </a:rPr>
                <a:t> acid </a:t>
              </a:r>
              <a:endParaRPr lang="en-AU" dirty="0">
                <a:latin typeface="Arial" charset="0"/>
              </a:endParaRPr>
            </a:p>
          </p:txBody>
        </p:sp>
        <p:sp>
          <p:nvSpPr>
            <p:cNvPr id="30741" name="Rectangle 9"/>
            <p:cNvSpPr>
              <a:spLocks noChangeArrowheads="1"/>
            </p:cNvSpPr>
            <p:nvPr/>
          </p:nvSpPr>
          <p:spPr bwMode="auto">
            <a:xfrm>
              <a:off x="188913" y="1930930"/>
              <a:ext cx="2905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AU" dirty="0" smtClean="0">
                  <a:latin typeface="Arial" charset="0"/>
                </a:rPr>
                <a:t>C10 : </a:t>
              </a:r>
              <a:r>
                <a:rPr lang="en-AU" dirty="0" err="1" smtClean="0">
                  <a:latin typeface="Arial" charset="0"/>
                </a:rPr>
                <a:t>decanoïc</a:t>
              </a:r>
              <a:r>
                <a:rPr lang="en-AU" dirty="0" smtClean="0">
                  <a:latin typeface="Arial" charset="0"/>
                </a:rPr>
                <a:t> acid</a:t>
              </a:r>
              <a:endParaRPr lang="en-AU" dirty="0">
                <a:latin typeface="Arial" charset="0"/>
              </a:endParaRPr>
            </a:p>
          </p:txBody>
        </p:sp>
        <p:sp>
          <p:nvSpPr>
            <p:cNvPr id="30742" name="Text Box 10"/>
            <p:cNvSpPr txBox="1">
              <a:spLocks noChangeArrowheads="1"/>
            </p:cNvSpPr>
            <p:nvPr/>
          </p:nvSpPr>
          <p:spPr bwMode="auto">
            <a:xfrm>
              <a:off x="950384" y="1440922"/>
              <a:ext cx="27924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dirty="0">
                  <a:latin typeface="Arial" charset="0"/>
                </a:rPr>
                <a:t>CH</a:t>
              </a:r>
              <a:r>
                <a:rPr lang="fr-FR" b="1" baseline="-25000" dirty="0">
                  <a:latin typeface="Arial" charset="0"/>
                </a:rPr>
                <a:t>3</a:t>
              </a:r>
              <a:r>
                <a:rPr lang="fr-FR" dirty="0">
                  <a:latin typeface="Arial" charset="0"/>
                </a:rPr>
                <a:t>–(CH</a:t>
              </a:r>
              <a:r>
                <a:rPr lang="fr-FR" b="1" baseline="-25000" dirty="0">
                  <a:latin typeface="Arial" charset="0"/>
                </a:rPr>
                <a:t>2</a:t>
              </a:r>
              <a:r>
                <a:rPr lang="fr-FR" dirty="0">
                  <a:latin typeface="Arial" charset="0"/>
                </a:rPr>
                <a:t>)</a:t>
              </a:r>
              <a:r>
                <a:rPr lang="fr-FR" b="1" baseline="-25000" dirty="0">
                  <a:latin typeface="Arial" charset="0"/>
                </a:rPr>
                <a:t>6</a:t>
              </a:r>
              <a:r>
                <a:rPr lang="fr-FR" dirty="0">
                  <a:latin typeface="Arial" charset="0"/>
                </a:rPr>
                <a:t>-COOH</a:t>
              </a:r>
            </a:p>
          </p:txBody>
        </p:sp>
        <p:sp>
          <p:nvSpPr>
            <p:cNvPr id="30743" name="Text Box 11"/>
            <p:cNvSpPr txBox="1">
              <a:spLocks noChangeArrowheads="1"/>
            </p:cNvSpPr>
            <p:nvPr/>
          </p:nvSpPr>
          <p:spPr bwMode="auto">
            <a:xfrm>
              <a:off x="926572" y="2412472"/>
              <a:ext cx="27924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dirty="0">
                  <a:latin typeface="Arial" charset="0"/>
                </a:rPr>
                <a:t>CH</a:t>
              </a:r>
              <a:r>
                <a:rPr lang="fr-FR" b="1" baseline="-25000" dirty="0">
                  <a:latin typeface="Arial" charset="0"/>
                </a:rPr>
                <a:t>3</a:t>
              </a:r>
              <a:r>
                <a:rPr lang="fr-FR" dirty="0">
                  <a:latin typeface="Arial" charset="0"/>
                </a:rPr>
                <a:t>–(CH</a:t>
              </a:r>
              <a:r>
                <a:rPr lang="fr-FR" b="1" baseline="-25000" dirty="0">
                  <a:latin typeface="Arial" charset="0"/>
                </a:rPr>
                <a:t>2</a:t>
              </a:r>
              <a:r>
                <a:rPr lang="fr-FR" dirty="0">
                  <a:latin typeface="Arial" charset="0"/>
                </a:rPr>
                <a:t>)</a:t>
              </a:r>
              <a:r>
                <a:rPr lang="fr-FR" b="1" baseline="-25000" dirty="0">
                  <a:latin typeface="Arial" charset="0"/>
                </a:rPr>
                <a:t>8</a:t>
              </a:r>
              <a:r>
                <a:rPr lang="fr-FR" dirty="0">
                  <a:latin typeface="Arial" charset="0"/>
                </a:rPr>
                <a:t>-COOH</a:t>
              </a:r>
            </a:p>
          </p:txBody>
        </p:sp>
      </p:grpSp>
      <p:pic>
        <p:nvPicPr>
          <p:cNvPr id="30744" name="Picture 14"/>
          <p:cNvPicPr>
            <a:picLocks noChangeAspect="1" noChangeArrowheads="1"/>
          </p:cNvPicPr>
          <p:nvPr/>
        </p:nvPicPr>
        <p:blipFill>
          <a:blip r:embed="rId3"/>
          <a:srcRect l="39037" t="9181" r="39688" b="8835"/>
          <a:stretch>
            <a:fillRect/>
          </a:stretch>
        </p:blipFill>
        <p:spPr bwMode="auto">
          <a:xfrm rot="4994174">
            <a:off x="6303743" y="779093"/>
            <a:ext cx="13843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6" name="Text Box 5"/>
          <p:cNvSpPr txBox="1">
            <a:spLocks noChangeArrowheads="1"/>
          </p:cNvSpPr>
          <p:nvPr/>
        </p:nvSpPr>
        <p:spPr bwMode="auto">
          <a:xfrm>
            <a:off x="0" y="3600003"/>
            <a:ext cx="3659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AU" dirty="0" smtClean="0">
                <a:latin typeface="Arial" charset="0"/>
              </a:rPr>
              <a:t>- Toxics for </a:t>
            </a:r>
            <a:r>
              <a:rPr lang="en-AU" i="1" dirty="0" smtClean="0">
                <a:latin typeface="Arial" charset="0"/>
              </a:rPr>
              <a:t>S. cerevisiae: </a:t>
            </a:r>
            <a:br>
              <a:rPr lang="en-AU" i="1" dirty="0" smtClean="0">
                <a:latin typeface="Arial" charset="0"/>
              </a:rPr>
            </a:br>
            <a:r>
              <a:rPr lang="en-AU" i="1" dirty="0" smtClean="0">
                <a:latin typeface="Arial" charset="0"/>
              </a:rPr>
              <a:t>fermentation inhibitors</a:t>
            </a:r>
            <a:endParaRPr lang="en-AU" dirty="0">
              <a:latin typeface="Arial" charset="0"/>
            </a:endParaRPr>
          </a:p>
        </p:txBody>
      </p:sp>
      <p:sp>
        <p:nvSpPr>
          <p:cNvPr id="30762" name="Text Box 10"/>
          <p:cNvSpPr txBox="1">
            <a:spLocks noChangeArrowheads="1"/>
          </p:cNvSpPr>
          <p:nvPr/>
        </p:nvSpPr>
        <p:spPr bwMode="auto">
          <a:xfrm>
            <a:off x="219075" y="5186363"/>
            <a:ext cx="89249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000" i="1" dirty="0" smtClean="0">
                <a:latin typeface="Arial" charset="0"/>
              </a:rPr>
              <a:t> S. cerevisiae</a:t>
            </a:r>
            <a:r>
              <a:rPr lang="en-US" sz="2000" dirty="0" smtClean="0">
                <a:latin typeface="Arial" charset="0"/>
              </a:rPr>
              <a:t> can adapt to MCFA</a:t>
            </a:r>
          </a:p>
          <a:p>
            <a:pPr eaLnBrk="1" hangingPunct="1">
              <a:buFontTx/>
              <a:buChar char="-"/>
            </a:pPr>
            <a:endParaRPr lang="en-US" altLang="ja-JP" sz="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Arial" charset="0"/>
              </a:rPr>
              <a:t> PDR12  induced by C8 (</a:t>
            </a:r>
            <a:r>
              <a:rPr lang="en-US" sz="2000" dirty="0" err="1" smtClean="0">
                <a:latin typeface="Arial" charset="0"/>
              </a:rPr>
              <a:t>Hatzixanthis</a:t>
            </a:r>
            <a:r>
              <a:rPr lang="en-US" sz="2000" dirty="0" smtClean="0">
                <a:latin typeface="Arial" charset="0"/>
              </a:rPr>
              <a:t> et al., Yeast 2003) but not involved in resistance </a:t>
            </a:r>
            <a:r>
              <a:rPr lang="en-US" altLang="ja-JP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altLang="ja-JP" sz="20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Holyoak</a:t>
            </a:r>
            <a:r>
              <a:rPr lang="en-US" altLang="ja-JP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 et al., j Bact. 1999)</a:t>
            </a:r>
          </a:p>
          <a:p>
            <a:pPr eaLnBrk="1" hangingPunct="1">
              <a:buFontTx/>
              <a:buChar char="-"/>
            </a:pPr>
            <a:endParaRPr lang="en-US" altLang="ja-JP" sz="10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=&gt; no clear mechanism of cell resistance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6" name="Grouper 45"/>
          <p:cNvGrpSpPr/>
          <p:nvPr/>
        </p:nvGrpSpPr>
        <p:grpSpPr>
          <a:xfrm>
            <a:off x="4892040" y="2636397"/>
            <a:ext cx="3990023" cy="2701285"/>
            <a:chOff x="4892040" y="2636397"/>
            <a:chExt cx="3990023" cy="2701285"/>
          </a:xfrm>
        </p:grpSpPr>
        <p:grpSp>
          <p:nvGrpSpPr>
            <p:cNvPr id="30748" name="Group 13"/>
            <p:cNvGrpSpPr>
              <a:grpSpLocks/>
            </p:cNvGrpSpPr>
            <p:nvPr/>
          </p:nvGrpSpPr>
          <p:grpSpPr bwMode="auto">
            <a:xfrm>
              <a:off x="5992813" y="2962275"/>
              <a:ext cx="2668588" cy="1831975"/>
              <a:chOff x="960" y="624"/>
              <a:chExt cx="4368" cy="3264"/>
            </a:xfrm>
          </p:grpSpPr>
          <p:sp>
            <p:nvSpPr>
              <p:cNvPr id="30749" name="Oval 14"/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3840" cy="3264"/>
              </a:xfrm>
              <a:prstGeom prst="ellips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u="sng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750" name="Oval 15"/>
              <p:cNvSpPr>
                <a:spLocks noChangeArrowheads="1"/>
              </p:cNvSpPr>
              <p:nvPr/>
            </p:nvSpPr>
            <p:spPr bwMode="auto">
              <a:xfrm rot="-536285">
                <a:off x="4032" y="816"/>
                <a:ext cx="1296" cy="2400"/>
              </a:xfrm>
              <a:prstGeom prst="ellips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u="sng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30751" name="Oval 16"/>
            <p:cNvSpPr>
              <a:spLocks noChangeArrowheads="1"/>
            </p:cNvSpPr>
            <p:nvPr/>
          </p:nvSpPr>
          <p:spPr bwMode="auto">
            <a:xfrm rot="21009089">
              <a:off x="7653338" y="3178175"/>
              <a:ext cx="784225" cy="1190625"/>
            </a:xfrm>
            <a:prstGeom prst="ellipse">
              <a:avLst/>
            </a:prstGeom>
            <a:solidFill>
              <a:srgbClr val="3B62DE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 u="sng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753" name="Oval 33"/>
            <p:cNvSpPr>
              <a:spLocks noChangeArrowheads="1"/>
            </p:cNvSpPr>
            <p:nvPr/>
          </p:nvSpPr>
          <p:spPr bwMode="auto">
            <a:xfrm>
              <a:off x="5031105" y="3700969"/>
              <a:ext cx="2886075" cy="16367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 u="sng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754" name="Text Box 19"/>
            <p:cNvSpPr txBox="1">
              <a:spLocks noChangeArrowheads="1"/>
            </p:cNvSpPr>
            <p:nvPr/>
          </p:nvSpPr>
          <p:spPr bwMode="auto">
            <a:xfrm>
              <a:off x="4892040" y="4498319"/>
              <a:ext cx="1111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b="1" dirty="0">
                  <a:solidFill>
                    <a:srgbClr val="66CCFF"/>
                  </a:solidFill>
                  <a:latin typeface="Arial" charset="0"/>
                </a:rPr>
                <a:t>R-COOH</a:t>
              </a:r>
            </a:p>
          </p:txBody>
        </p:sp>
        <p:sp>
          <p:nvSpPr>
            <p:cNvPr id="30755" name="Text Box 21"/>
            <p:cNvSpPr txBox="1">
              <a:spLocks noChangeArrowheads="1"/>
            </p:cNvSpPr>
            <p:nvPr/>
          </p:nvSpPr>
          <p:spPr bwMode="auto">
            <a:xfrm>
              <a:off x="6602984" y="3991325"/>
              <a:ext cx="1014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b="1" dirty="0">
                  <a:solidFill>
                    <a:srgbClr val="66CCFF"/>
                  </a:solidFill>
                  <a:latin typeface="Arial" charset="0"/>
                </a:rPr>
                <a:t>R-COO</a:t>
              </a:r>
              <a:r>
                <a:rPr lang="fr-FR" b="1" baseline="30000" dirty="0">
                  <a:solidFill>
                    <a:srgbClr val="66CCFF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30756" name="Text Box 22"/>
            <p:cNvSpPr txBox="1">
              <a:spLocks noChangeArrowheads="1"/>
            </p:cNvSpPr>
            <p:nvPr/>
          </p:nvSpPr>
          <p:spPr bwMode="auto">
            <a:xfrm>
              <a:off x="6604001" y="4321175"/>
              <a:ext cx="6429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66CCFF"/>
                  </a:solidFill>
                  <a:latin typeface="Arial" charset="0"/>
                </a:rPr>
                <a:t>H</a:t>
              </a:r>
              <a:r>
                <a:rPr lang="fr-FR" b="1" baseline="30000">
                  <a:solidFill>
                    <a:srgbClr val="66CCFF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30757" name="Arc 24"/>
            <p:cNvSpPr>
              <a:spLocks/>
            </p:cNvSpPr>
            <p:nvPr/>
          </p:nvSpPr>
          <p:spPr bwMode="auto">
            <a:xfrm flipV="1">
              <a:off x="5758815" y="4147094"/>
              <a:ext cx="904875" cy="504825"/>
            </a:xfrm>
            <a:custGeom>
              <a:avLst/>
              <a:gdLst>
                <a:gd name="T0" fmla="*/ 206566 w 20685"/>
                <a:gd name="T1" fmla="*/ 0 h 21078"/>
                <a:gd name="T2" fmla="*/ 904875 w 20685"/>
                <a:gd name="T3" fmla="*/ 355854 h 21078"/>
                <a:gd name="T4" fmla="*/ 0 w 20685"/>
                <a:gd name="T5" fmla="*/ 504825 h 21078"/>
                <a:gd name="T6" fmla="*/ 0 60000 65536"/>
                <a:gd name="T7" fmla="*/ 0 60000 65536"/>
                <a:gd name="T8" fmla="*/ 0 60000 65536"/>
                <a:gd name="T9" fmla="*/ 0 w 20685"/>
                <a:gd name="T10" fmla="*/ 0 h 21078"/>
                <a:gd name="T11" fmla="*/ 20685 w 20685"/>
                <a:gd name="T12" fmla="*/ 21078 h 210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85" h="21078" fill="none" extrusionOk="0">
                  <a:moveTo>
                    <a:pt x="4721" y="0"/>
                  </a:moveTo>
                  <a:cubicBezTo>
                    <a:pt x="12335" y="1706"/>
                    <a:pt x="18438" y="7385"/>
                    <a:pt x="20685" y="14857"/>
                  </a:cubicBezTo>
                </a:path>
                <a:path w="20685" h="21078" stroke="0" extrusionOk="0">
                  <a:moveTo>
                    <a:pt x="4721" y="0"/>
                  </a:moveTo>
                  <a:cubicBezTo>
                    <a:pt x="12335" y="1706"/>
                    <a:pt x="18438" y="7385"/>
                    <a:pt x="20685" y="14857"/>
                  </a:cubicBezTo>
                  <a:lnTo>
                    <a:pt x="0" y="21078"/>
                  </a:lnTo>
                  <a:close/>
                </a:path>
              </a:pathLst>
            </a:cu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 u="sng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0758" name="Group 30"/>
            <p:cNvGrpSpPr>
              <a:grpSpLocks/>
            </p:cNvGrpSpPr>
            <p:nvPr/>
          </p:nvGrpSpPr>
          <p:grpSpPr bwMode="auto">
            <a:xfrm>
              <a:off x="8439151" y="3355975"/>
              <a:ext cx="301625" cy="277813"/>
              <a:chOff x="5077" y="2405"/>
              <a:chExt cx="190" cy="175"/>
            </a:xfrm>
          </p:grpSpPr>
          <p:sp>
            <p:nvSpPr>
              <p:cNvPr id="30759" name="AutoShape 26"/>
              <p:cNvSpPr>
                <a:spLocks noChangeArrowheads="1"/>
              </p:cNvSpPr>
              <p:nvPr/>
            </p:nvSpPr>
            <p:spPr bwMode="auto">
              <a:xfrm rot="4344390">
                <a:off x="5112" y="2370"/>
                <a:ext cx="72" cy="142"/>
              </a:xfrm>
              <a:prstGeom prst="can">
                <a:avLst>
                  <a:gd name="adj" fmla="val 4930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u="sng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760" name="AutoShape 28"/>
              <p:cNvSpPr>
                <a:spLocks noChangeArrowheads="1"/>
              </p:cNvSpPr>
              <p:nvPr/>
            </p:nvSpPr>
            <p:spPr bwMode="auto">
              <a:xfrm rot="4344390">
                <a:off x="5158" y="2471"/>
                <a:ext cx="76" cy="142"/>
              </a:xfrm>
              <a:prstGeom prst="can">
                <a:avLst>
                  <a:gd name="adj" fmla="val 4671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u="sng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30761" name="Oval 34"/>
            <p:cNvSpPr>
              <a:spLocks noChangeArrowheads="1"/>
            </p:cNvSpPr>
            <p:nvPr/>
          </p:nvSpPr>
          <p:spPr bwMode="auto">
            <a:xfrm>
              <a:off x="8323263" y="3114675"/>
              <a:ext cx="558800" cy="88582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 u="sng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8" name="Grouper 37"/>
            <p:cNvGrpSpPr/>
            <p:nvPr/>
          </p:nvGrpSpPr>
          <p:grpSpPr>
            <a:xfrm>
              <a:off x="4964023" y="2636397"/>
              <a:ext cx="1015172" cy="784344"/>
              <a:chOff x="-3347830" y="750507"/>
              <a:chExt cx="1015172" cy="784344"/>
            </a:xfrm>
          </p:grpSpPr>
          <p:grpSp>
            <p:nvGrpSpPr>
              <p:cNvPr id="28" name="Grouper 27"/>
              <p:cNvGrpSpPr/>
              <p:nvPr/>
            </p:nvGrpSpPr>
            <p:grpSpPr>
              <a:xfrm>
                <a:off x="-3347830" y="750507"/>
                <a:ext cx="557972" cy="327144"/>
                <a:chOff x="-3694157" y="750507"/>
                <a:chExt cx="904299" cy="327144"/>
              </a:xfrm>
            </p:grpSpPr>
            <p:sp>
              <p:nvSpPr>
                <p:cNvPr id="27" name="Rectangle 26"/>
                <p:cNvSpPr/>
                <p:nvPr/>
              </p:nvSpPr>
              <p:spPr bwMode="auto">
                <a:xfrm>
                  <a:off x="-3694157" y="808239"/>
                  <a:ext cx="711895" cy="21168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6" name="Ellipse 25"/>
                <p:cNvSpPr/>
                <p:nvPr/>
              </p:nvSpPr>
              <p:spPr bwMode="auto">
                <a:xfrm>
                  <a:off x="-3136185" y="750507"/>
                  <a:ext cx="346327" cy="32714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</p:grpSp>
          <p:grpSp>
            <p:nvGrpSpPr>
              <p:cNvPr id="29" name="Grouper 28"/>
              <p:cNvGrpSpPr/>
              <p:nvPr/>
            </p:nvGrpSpPr>
            <p:grpSpPr>
              <a:xfrm>
                <a:off x="-3195430" y="902907"/>
                <a:ext cx="557972" cy="327144"/>
                <a:chOff x="-3694157" y="750507"/>
                <a:chExt cx="904299" cy="327144"/>
              </a:xfrm>
            </p:grpSpPr>
            <p:sp>
              <p:nvSpPr>
                <p:cNvPr id="30" name="Rectangle 29"/>
                <p:cNvSpPr/>
                <p:nvPr/>
              </p:nvSpPr>
              <p:spPr bwMode="auto">
                <a:xfrm>
                  <a:off x="-3694157" y="808239"/>
                  <a:ext cx="711895" cy="21168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31" name="Ellipse 30"/>
                <p:cNvSpPr/>
                <p:nvPr/>
              </p:nvSpPr>
              <p:spPr bwMode="auto">
                <a:xfrm>
                  <a:off x="-3136185" y="750507"/>
                  <a:ext cx="346327" cy="32714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</p:grpSp>
          <p:grpSp>
            <p:nvGrpSpPr>
              <p:cNvPr id="32" name="Grouper 31"/>
              <p:cNvGrpSpPr/>
              <p:nvPr/>
            </p:nvGrpSpPr>
            <p:grpSpPr>
              <a:xfrm>
                <a:off x="-3043030" y="1055307"/>
                <a:ext cx="557972" cy="327144"/>
                <a:chOff x="-3694157" y="750507"/>
                <a:chExt cx="904299" cy="327144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-3694157" y="808239"/>
                  <a:ext cx="711895" cy="21168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34" name="Ellipse 33"/>
                <p:cNvSpPr/>
                <p:nvPr/>
              </p:nvSpPr>
              <p:spPr bwMode="auto">
                <a:xfrm>
                  <a:off x="-3136185" y="750507"/>
                  <a:ext cx="346327" cy="32714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</p:grpSp>
          <p:grpSp>
            <p:nvGrpSpPr>
              <p:cNvPr id="35" name="Grouper 34"/>
              <p:cNvGrpSpPr/>
              <p:nvPr/>
            </p:nvGrpSpPr>
            <p:grpSpPr>
              <a:xfrm>
                <a:off x="-2890630" y="1207707"/>
                <a:ext cx="557972" cy="327144"/>
                <a:chOff x="-3694157" y="750507"/>
                <a:chExt cx="904299" cy="327144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-3694157" y="808239"/>
                  <a:ext cx="711895" cy="21168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37" name="Ellipse 36"/>
                <p:cNvSpPr/>
                <p:nvPr/>
              </p:nvSpPr>
              <p:spPr bwMode="auto">
                <a:xfrm>
                  <a:off x="-3136185" y="750507"/>
                  <a:ext cx="346327" cy="32714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charset="0"/>
                  </a:endParaRPr>
                </a:p>
              </p:txBody>
            </p:sp>
          </p:grpSp>
        </p:grpSp>
        <p:cxnSp>
          <p:nvCxnSpPr>
            <p:cNvPr id="40" name="Connecteur droit avec flèche 39"/>
            <p:cNvCxnSpPr/>
            <p:nvPr/>
          </p:nvCxnSpPr>
          <p:spPr bwMode="auto">
            <a:xfrm>
              <a:off x="5945284" y="3002029"/>
              <a:ext cx="692654" cy="1588"/>
            </a:xfrm>
            <a:prstGeom prst="straightConnector1">
              <a:avLst/>
            </a:prstGeom>
            <a:solidFill>
              <a:schemeClr val="accent1"/>
            </a:solidFill>
            <a:ln w="508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/>
      <p:bldP spid="307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06400"/>
            <a:ext cx="7772400" cy="1143000"/>
          </a:xfrm>
        </p:spPr>
        <p:txBody>
          <a:bodyPr/>
          <a:lstStyle/>
          <a:p>
            <a:r>
              <a:rPr lang="en-AU" sz="2800" dirty="0" smtClean="0">
                <a:solidFill>
                  <a:schemeClr val="bg1"/>
                </a:solidFill>
                <a:latin typeface="Arial" charset="0"/>
              </a:rPr>
              <a:t>Wine yeast Resistance polymorphism  to MCFA</a:t>
            </a:r>
            <a:endParaRPr lang="en-AU" sz="2800" dirty="0"/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1719263" y="6129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1914525" y="5965825"/>
            <a:ext cx="5522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dirty="0" smtClean="0">
                <a:latin typeface="Arial" charset="0"/>
              </a:rPr>
              <a:t>=&gt; 2  partially overlapping mechanisms</a:t>
            </a:r>
            <a:endParaRPr lang="en-AU" dirty="0">
              <a:latin typeface="Arial" charset="0"/>
            </a:endParaRPr>
          </a:p>
        </p:txBody>
      </p:sp>
      <p:grpSp>
        <p:nvGrpSpPr>
          <p:cNvPr id="31794" name="Group 50"/>
          <p:cNvGrpSpPr>
            <a:grpSpLocks/>
          </p:cNvGrpSpPr>
          <p:nvPr/>
        </p:nvGrpSpPr>
        <p:grpSpPr bwMode="auto">
          <a:xfrm>
            <a:off x="2705100" y="1715970"/>
            <a:ext cx="6438900" cy="3656014"/>
            <a:chOff x="1646" y="1287"/>
            <a:chExt cx="4056" cy="2303"/>
          </a:xfrm>
        </p:grpSpPr>
        <p:pic>
          <p:nvPicPr>
            <p:cNvPr id="31787" name="Picture 4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>
                  <a:lum bright="18000"/>
                </a:blip>
                <a:srcRect l="1906" t="13339" r="1598" b="5870"/>
                <a:stretch>
                  <a:fillRect/>
                </a:stretch>
              </p:blipFill>
            </mc:Choice>
            <mc:Fallback>
              <p:blipFill>
                <a:blip r:embed="rId4">
                  <a:lum bright="18000"/>
                </a:blip>
                <a:srcRect l="1906" t="13339" r="1598" b="5870"/>
                <a:stretch>
                  <a:fillRect/>
                </a:stretch>
              </p:blipFill>
            </mc:Fallback>
          </mc:AlternateContent>
          <p:spPr bwMode="auto">
            <a:xfrm>
              <a:off x="1646" y="1287"/>
              <a:ext cx="4056" cy="2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90" name="Text Box 46"/>
            <p:cNvSpPr txBox="1">
              <a:spLocks noChangeArrowheads="1"/>
            </p:cNvSpPr>
            <p:nvPr/>
          </p:nvSpPr>
          <p:spPr bwMode="auto">
            <a:xfrm>
              <a:off x="4470" y="3300"/>
              <a:ext cx="1167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ial" charset="0"/>
                </a:rPr>
                <a:t>C8 Resistance</a:t>
              </a:r>
              <a:endParaRPr lang="fr-FR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91" name="Text Box 47"/>
            <p:cNvSpPr txBox="1">
              <a:spLocks noChangeArrowheads="1"/>
            </p:cNvSpPr>
            <p:nvPr/>
          </p:nvSpPr>
          <p:spPr bwMode="auto">
            <a:xfrm rot="16148749">
              <a:off x="1183" y="1833"/>
              <a:ext cx="1257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ial" charset="0"/>
                </a:rPr>
                <a:t>C10 Resistance</a:t>
              </a:r>
              <a:endParaRPr lang="fr-FR" sz="20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0" y="4257146"/>
            <a:ext cx="259926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 charset="0"/>
              </a:rPr>
              <a:t>80 wine strains tested on YPD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containing AGCM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622300"/>
            <a:ext cx="7886700" cy="3937000"/>
          </a:xfrm>
        </p:spPr>
        <p:txBody>
          <a:bodyPr/>
          <a:lstStyle/>
          <a:p>
            <a:r>
              <a:rPr lang="en-AU" sz="2400" dirty="0" smtClean="0">
                <a:solidFill>
                  <a:srgbClr val="FFFFCC"/>
                </a:solidFill>
                <a:latin typeface="Arial" charset="0"/>
              </a:rPr>
              <a:t/>
            </a:r>
            <a:br>
              <a:rPr lang="en-AU" sz="2400" dirty="0" smtClean="0">
                <a:solidFill>
                  <a:srgbClr val="FFFFCC"/>
                </a:solidFill>
                <a:latin typeface="Arial" charset="0"/>
              </a:rPr>
            </a:br>
            <a:r>
              <a:rPr lang="en-AU" sz="2400" dirty="0" smtClean="0">
                <a:solidFill>
                  <a:srgbClr val="FFFFCC"/>
                </a:solidFill>
                <a:latin typeface="Arial" charset="0"/>
              </a:rPr>
              <a:t>	</a:t>
            </a:r>
            <a:br>
              <a:rPr lang="en-AU" sz="2400" dirty="0" smtClean="0">
                <a:solidFill>
                  <a:srgbClr val="FFFFCC"/>
                </a:solidFill>
                <a:latin typeface="Arial" charset="0"/>
              </a:rPr>
            </a:br>
            <a:r>
              <a:rPr lang="en-AU" sz="2400" dirty="0" smtClean="0">
                <a:solidFill>
                  <a:srgbClr val="FFFFCC"/>
                </a:solidFill>
                <a:latin typeface="Arial" charset="0"/>
              </a:rPr>
              <a:t>Identification of </a:t>
            </a:r>
            <a:r>
              <a:rPr lang="en-AU" sz="2400" i="1" dirty="0" smtClean="0">
                <a:solidFill>
                  <a:srgbClr val="FFFFCC"/>
                </a:solidFill>
                <a:latin typeface="Arial" charset="0"/>
              </a:rPr>
              <a:t>S. cerevisiae </a:t>
            </a:r>
            <a:r>
              <a:rPr lang="en-AU" sz="2400" dirty="0" smtClean="0">
                <a:solidFill>
                  <a:srgbClr val="FFFFCC"/>
                </a:solidFill>
                <a:latin typeface="Arial" charset="0"/>
              </a:rPr>
              <a:t>genes involved in MCFA resistance </a:t>
            </a:r>
            <a:br>
              <a:rPr lang="en-AU" sz="2400" dirty="0" smtClean="0">
                <a:solidFill>
                  <a:srgbClr val="FFFFCC"/>
                </a:solidFill>
                <a:latin typeface="Arial" charset="0"/>
              </a:rPr>
            </a:br>
            <a:endParaRPr lang="en-AU" sz="24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43159" y="6396335"/>
            <a:ext cx="350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CC"/>
                </a:solidFill>
                <a:latin typeface="Arial" charset="0"/>
              </a:rPr>
              <a:t>(</a:t>
            </a:r>
            <a:r>
              <a:rPr lang="en-AU" dirty="0" err="1" smtClean="0">
                <a:solidFill>
                  <a:srgbClr val="FFFFCC"/>
                </a:solidFill>
                <a:latin typeface="Arial" charset="0"/>
              </a:rPr>
              <a:t>Legras</a:t>
            </a:r>
            <a:r>
              <a:rPr lang="en-AU" dirty="0" smtClean="0">
                <a:solidFill>
                  <a:srgbClr val="FFFFCC"/>
                </a:solidFill>
                <a:latin typeface="Arial" charset="0"/>
              </a:rPr>
              <a:t> et al 2010 AEM)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5598955" y="3386227"/>
            <a:ext cx="3020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dirty="0" smtClean="0">
                <a:latin typeface="Arial"/>
              </a:rPr>
              <a:t>Step1</a:t>
            </a:r>
            <a:r>
              <a:rPr lang="en-AU" u="none" dirty="0" smtClean="0">
                <a:latin typeface="Arial"/>
              </a:rPr>
              <a:t> : synthesis of fluorescent  labelled </a:t>
            </a:r>
            <a:r>
              <a:rPr lang="en-AU" u="none" dirty="0" err="1" smtClean="0">
                <a:latin typeface="Arial"/>
              </a:rPr>
              <a:t>cDNA</a:t>
            </a:r>
            <a:r>
              <a:rPr lang="en-AU" u="none" dirty="0" smtClean="0">
                <a:latin typeface="Arial"/>
              </a:rPr>
              <a:t> from each type of cell</a:t>
            </a:r>
            <a:endParaRPr lang="en-AU" u="none" dirty="0">
              <a:latin typeface="Arial"/>
            </a:endParaRP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196850" y="1022082"/>
            <a:ext cx="8947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none" dirty="0" smtClean="0">
                <a:latin typeface="Arial"/>
              </a:rPr>
              <a:t>Analysis of all mRNA in cell at a specific time in a specific condition.</a:t>
            </a:r>
            <a:endParaRPr lang="en-US" u="none" dirty="0">
              <a:latin typeface="Arial"/>
            </a:endParaRP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6672263" y="0"/>
            <a:ext cx="2471737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u="none">
                <a:latin typeface="Arial"/>
              </a:rPr>
              <a:t>Transcriptome</a:t>
            </a:r>
          </a:p>
        </p:txBody>
      </p:sp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0" y="0"/>
            <a:ext cx="633238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u="none" dirty="0" err="1" smtClean="0">
                <a:latin typeface="Arial"/>
              </a:rPr>
              <a:t>Search</a:t>
            </a:r>
            <a:r>
              <a:rPr lang="fr-FR" sz="2800" u="none" dirty="0" smtClean="0">
                <a:latin typeface="Arial"/>
              </a:rPr>
              <a:t> of </a:t>
            </a:r>
            <a:r>
              <a:rPr lang="fr-FR" sz="2800" u="none" dirty="0" err="1" smtClean="0">
                <a:latin typeface="Arial"/>
              </a:rPr>
              <a:t>genes</a:t>
            </a:r>
            <a:r>
              <a:rPr lang="fr-FR" sz="2800" u="none" dirty="0" smtClean="0">
                <a:latin typeface="Arial"/>
              </a:rPr>
              <a:t> </a:t>
            </a:r>
            <a:r>
              <a:rPr lang="fr-FR" sz="2800" u="none" dirty="0" err="1" smtClean="0">
                <a:latin typeface="Arial"/>
              </a:rPr>
              <a:t>involved</a:t>
            </a:r>
            <a:r>
              <a:rPr lang="fr-FR" sz="2800" u="none" dirty="0" smtClean="0">
                <a:latin typeface="Arial"/>
              </a:rPr>
              <a:t> in </a:t>
            </a:r>
            <a:r>
              <a:rPr lang="fr-FR" sz="2800" u="none" dirty="0" err="1" smtClean="0">
                <a:latin typeface="Arial"/>
              </a:rPr>
              <a:t>resistance</a:t>
            </a:r>
            <a:endParaRPr lang="fr-FR" sz="2800" u="none" dirty="0">
              <a:latin typeface="Arial"/>
            </a:endParaRPr>
          </a:p>
        </p:txBody>
      </p:sp>
      <p:pic>
        <p:nvPicPr>
          <p:cNvPr id="475145" name="Picture 9" descr="microarray_principle_fr"/>
          <p:cNvPicPr>
            <a:picLocks noChangeAspect="1" noChangeArrowheads="1"/>
          </p:cNvPicPr>
          <p:nvPr/>
        </p:nvPicPr>
        <p:blipFill>
          <a:blip r:embed="rId3"/>
          <a:srcRect l="33327" t="7468" r="33444" b="36708"/>
          <a:stretch>
            <a:fillRect/>
          </a:stretch>
        </p:blipFill>
        <p:spPr bwMode="auto">
          <a:xfrm>
            <a:off x="527050" y="2736850"/>
            <a:ext cx="3525838" cy="3883025"/>
          </a:xfrm>
          <a:prstGeom prst="rect">
            <a:avLst/>
          </a:prstGeom>
          <a:noFill/>
        </p:spPr>
      </p:pic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1127125" y="8683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2800" u="none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microarray_principle_fr"/>
          <p:cNvPicPr>
            <a:picLocks noChangeAspect="1" noChangeArrowheads="1"/>
          </p:cNvPicPr>
          <p:nvPr/>
        </p:nvPicPr>
        <p:blipFill>
          <a:blip r:embed="rId3"/>
          <a:srcRect t="9200" r="66928"/>
          <a:stretch>
            <a:fillRect/>
          </a:stretch>
        </p:blipFill>
        <p:spPr bwMode="auto">
          <a:xfrm>
            <a:off x="300038" y="1685925"/>
            <a:ext cx="2681287" cy="4826000"/>
          </a:xfrm>
          <a:prstGeom prst="rect">
            <a:avLst/>
          </a:prstGeom>
          <a:noFill/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73038" y="928688"/>
            <a:ext cx="4940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latin typeface="Arial"/>
              </a:rPr>
              <a:t>Step2</a:t>
            </a:r>
            <a:r>
              <a:rPr lang="fr-FR" u="none" dirty="0" smtClean="0">
                <a:latin typeface="Arial"/>
              </a:rPr>
              <a:t> </a:t>
            </a:r>
            <a:r>
              <a:rPr lang="fr-FR" u="none" dirty="0">
                <a:latin typeface="Arial"/>
              </a:rPr>
              <a:t>:</a:t>
            </a:r>
            <a:r>
              <a:rPr lang="fr-FR" u="none" dirty="0" smtClean="0">
                <a:latin typeface="Arial"/>
              </a:rPr>
              <a:t> DNA </a:t>
            </a:r>
            <a:r>
              <a:rPr lang="fr-FR" u="none" dirty="0" err="1" smtClean="0">
                <a:latin typeface="Arial"/>
              </a:rPr>
              <a:t>microarray</a:t>
            </a:r>
            <a:r>
              <a:rPr lang="fr-FR" u="none" dirty="0" smtClean="0">
                <a:latin typeface="Arial"/>
              </a:rPr>
              <a:t> production</a:t>
            </a:r>
            <a:endParaRPr lang="fr-FR" u="none" dirty="0">
              <a:latin typeface="Arial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672263" y="0"/>
            <a:ext cx="2466040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u="none" dirty="0" err="1">
                <a:latin typeface="Arial"/>
              </a:rPr>
              <a:t>Transcriptome</a:t>
            </a:r>
            <a:endParaRPr lang="fr-FR" sz="2800" u="none" dirty="0">
              <a:latin typeface="Arial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577308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dirty="0" smtClean="0">
                <a:latin typeface="Arial" charset="0"/>
              </a:rPr>
              <a:t>genes involved in MCFA resistance </a:t>
            </a:r>
            <a:endParaRPr lang="fr-FR" sz="2800" u="none" dirty="0">
              <a:latin typeface="Arial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587985" y="2418538"/>
            <a:ext cx="58061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u="none" dirty="0" smtClean="0">
                <a:latin typeface="Arial"/>
              </a:rPr>
              <a:t>Microarray slide:</a:t>
            </a:r>
          </a:p>
          <a:p>
            <a:r>
              <a:rPr lang="en-US" sz="2800" u="none" dirty="0" smtClean="0">
                <a:latin typeface="Arial"/>
              </a:rPr>
              <a:t>	</a:t>
            </a:r>
            <a:br>
              <a:rPr lang="en-US" sz="2800" u="none" dirty="0" smtClean="0">
                <a:latin typeface="Arial"/>
              </a:rPr>
            </a:br>
            <a:r>
              <a:rPr lang="en-US" sz="2800" u="none" dirty="0" smtClean="0">
                <a:latin typeface="Arial"/>
              </a:rPr>
              <a:t>commercial array spotted with </a:t>
            </a:r>
            <a:r>
              <a:rPr lang="en-US" sz="2800" u="none" dirty="0" err="1" smtClean="0">
                <a:latin typeface="Arial"/>
              </a:rPr>
              <a:t>oligonucleotides</a:t>
            </a:r>
            <a:r>
              <a:rPr lang="en-US" sz="2800" u="none" dirty="0" smtClean="0">
                <a:latin typeface="Arial"/>
              </a:rPr>
              <a:t> (</a:t>
            </a:r>
            <a:r>
              <a:rPr lang="en-US" sz="2800" u="none" dirty="0" err="1" smtClean="0">
                <a:latin typeface="Arial"/>
              </a:rPr>
              <a:t>Eurogentec</a:t>
            </a:r>
            <a:r>
              <a:rPr lang="en-US" sz="2800" u="none" dirty="0" smtClean="0">
                <a:latin typeface="Arial"/>
              </a:rPr>
              <a:t>) </a:t>
            </a:r>
          </a:p>
          <a:p>
            <a:endParaRPr lang="en-US" sz="2800" u="none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6672263" y="0"/>
            <a:ext cx="2471737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u="none" dirty="0" err="1">
                <a:latin typeface="Arial"/>
              </a:rPr>
              <a:t>Transcriptome</a:t>
            </a:r>
            <a:endParaRPr lang="fr-FR" sz="2800" u="none" dirty="0">
              <a:latin typeface="Arial"/>
            </a:endParaRPr>
          </a:p>
        </p:txBody>
      </p:sp>
      <p:sp>
        <p:nvSpPr>
          <p:cNvPr id="543790" name="Text Box 46"/>
          <p:cNvSpPr txBox="1">
            <a:spLocks noChangeArrowheads="1"/>
          </p:cNvSpPr>
          <p:nvPr/>
        </p:nvSpPr>
        <p:spPr bwMode="auto">
          <a:xfrm>
            <a:off x="173038" y="881063"/>
            <a:ext cx="3110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latin typeface="Arial"/>
              </a:rPr>
              <a:t>Step 3</a:t>
            </a:r>
            <a:r>
              <a:rPr lang="en-US" u="none" smtClean="0">
                <a:latin typeface="Arial"/>
              </a:rPr>
              <a:t> : Hybridization</a:t>
            </a:r>
            <a:endParaRPr lang="en-US" u="none">
              <a:latin typeface="Arial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500188" y="1787525"/>
            <a:ext cx="2365375" cy="3217863"/>
            <a:chOff x="945" y="1776"/>
            <a:chExt cx="1490" cy="2027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392" y="1776"/>
              <a:ext cx="480" cy="2004"/>
              <a:chOff x="1392" y="1776"/>
              <a:chExt cx="480" cy="2004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1392" y="2112"/>
                <a:ext cx="336" cy="1668"/>
                <a:chOff x="528" y="711"/>
                <a:chExt cx="336" cy="1668"/>
              </a:xfrm>
            </p:grpSpPr>
            <p:sp>
              <p:nvSpPr>
                <p:cNvPr id="54377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24" y="711"/>
                  <a:ext cx="240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 u="none">
                      <a:solidFill>
                        <a:srgbClr val="FFFF00"/>
                      </a:solidFill>
                      <a:latin typeface="Courier New" charset="0"/>
                    </a:rPr>
                    <a:t>GGGCTAG</a:t>
                  </a:r>
                </a:p>
              </p:txBody>
            </p:sp>
            <p:sp>
              <p:nvSpPr>
                <p:cNvPr id="543778" name="Line 34"/>
                <p:cNvSpPr>
                  <a:spLocks noChangeShapeType="1"/>
                </p:cNvSpPr>
                <p:nvPr/>
              </p:nvSpPr>
              <p:spPr bwMode="auto">
                <a:xfrm>
                  <a:off x="528" y="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79" name="Line 35"/>
                <p:cNvSpPr>
                  <a:spLocks noChangeShapeType="1"/>
                </p:cNvSpPr>
                <p:nvPr/>
              </p:nvSpPr>
              <p:spPr bwMode="auto">
                <a:xfrm>
                  <a:off x="536" y="108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80" name="Line 36"/>
                <p:cNvSpPr>
                  <a:spLocks noChangeShapeType="1"/>
                </p:cNvSpPr>
                <p:nvPr/>
              </p:nvSpPr>
              <p:spPr bwMode="auto">
                <a:xfrm>
                  <a:off x="528" y="13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81" name="Line 37"/>
                <p:cNvSpPr>
                  <a:spLocks noChangeShapeType="1"/>
                </p:cNvSpPr>
                <p:nvPr/>
              </p:nvSpPr>
              <p:spPr bwMode="auto">
                <a:xfrm>
                  <a:off x="528" y="15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82" name="Line 38"/>
                <p:cNvSpPr>
                  <a:spLocks noChangeShapeType="1"/>
                </p:cNvSpPr>
                <p:nvPr/>
              </p:nvSpPr>
              <p:spPr bwMode="auto">
                <a:xfrm>
                  <a:off x="53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83" name="Line 39"/>
                <p:cNvSpPr>
                  <a:spLocks noChangeShapeType="1"/>
                </p:cNvSpPr>
                <p:nvPr/>
              </p:nvSpPr>
              <p:spPr bwMode="auto">
                <a:xfrm>
                  <a:off x="528" y="20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84" name="Line 40"/>
                <p:cNvSpPr>
                  <a:spLocks noChangeShapeType="1"/>
                </p:cNvSpPr>
                <p:nvPr/>
              </p:nvSpPr>
              <p:spPr bwMode="auto">
                <a:xfrm>
                  <a:off x="528" y="22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43785" name="Oval 41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543786" name="AutoShape 42"/>
              <p:cNvCxnSpPr>
                <a:cxnSpLocks noChangeShapeType="1"/>
                <a:stCxn id="543785" idx="4"/>
                <a:endCxn id="543777" idx="0"/>
              </p:cNvCxnSpPr>
              <p:nvPr/>
            </p:nvCxnSpPr>
            <p:spPr bwMode="auto">
              <a:xfrm rot="5400000">
                <a:off x="1620" y="2004"/>
                <a:ext cx="96" cy="12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1955" y="1799"/>
              <a:ext cx="480" cy="2004"/>
              <a:chOff x="1392" y="1776"/>
              <a:chExt cx="480" cy="2004"/>
            </a:xfrm>
          </p:grpSpPr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1392" y="2112"/>
                <a:ext cx="336" cy="1668"/>
                <a:chOff x="528" y="711"/>
                <a:chExt cx="336" cy="1668"/>
              </a:xfrm>
            </p:grpSpPr>
            <p:sp>
              <p:nvSpPr>
                <p:cNvPr id="54379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24" y="711"/>
                  <a:ext cx="240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 u="none">
                      <a:solidFill>
                        <a:srgbClr val="FFFF00"/>
                      </a:solidFill>
                      <a:latin typeface="Courier New" charset="0"/>
                    </a:rPr>
                    <a:t>GGGCTAG</a:t>
                  </a:r>
                </a:p>
              </p:txBody>
            </p:sp>
            <p:sp>
              <p:nvSpPr>
                <p:cNvPr id="543797" name="Line 53"/>
                <p:cNvSpPr>
                  <a:spLocks noChangeShapeType="1"/>
                </p:cNvSpPr>
                <p:nvPr/>
              </p:nvSpPr>
              <p:spPr bwMode="auto">
                <a:xfrm>
                  <a:off x="528" y="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98" name="Line 54"/>
                <p:cNvSpPr>
                  <a:spLocks noChangeShapeType="1"/>
                </p:cNvSpPr>
                <p:nvPr/>
              </p:nvSpPr>
              <p:spPr bwMode="auto">
                <a:xfrm>
                  <a:off x="536" y="108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99" name="Line 55"/>
                <p:cNvSpPr>
                  <a:spLocks noChangeShapeType="1"/>
                </p:cNvSpPr>
                <p:nvPr/>
              </p:nvSpPr>
              <p:spPr bwMode="auto">
                <a:xfrm>
                  <a:off x="528" y="13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00" name="Line 56"/>
                <p:cNvSpPr>
                  <a:spLocks noChangeShapeType="1"/>
                </p:cNvSpPr>
                <p:nvPr/>
              </p:nvSpPr>
              <p:spPr bwMode="auto">
                <a:xfrm>
                  <a:off x="528" y="15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01" name="Line 57"/>
                <p:cNvSpPr>
                  <a:spLocks noChangeShapeType="1"/>
                </p:cNvSpPr>
                <p:nvPr/>
              </p:nvSpPr>
              <p:spPr bwMode="auto">
                <a:xfrm>
                  <a:off x="53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02" name="Line 58"/>
                <p:cNvSpPr>
                  <a:spLocks noChangeShapeType="1"/>
                </p:cNvSpPr>
                <p:nvPr/>
              </p:nvSpPr>
              <p:spPr bwMode="auto">
                <a:xfrm>
                  <a:off x="528" y="20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03" name="Line 59"/>
                <p:cNvSpPr>
                  <a:spLocks noChangeShapeType="1"/>
                </p:cNvSpPr>
                <p:nvPr/>
              </p:nvSpPr>
              <p:spPr bwMode="auto">
                <a:xfrm>
                  <a:off x="528" y="22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43804" name="Oval 60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543805" name="AutoShape 61"/>
              <p:cNvCxnSpPr>
                <a:cxnSpLocks noChangeShapeType="1"/>
                <a:stCxn id="543804" idx="4"/>
                <a:endCxn id="543796" idx="0"/>
              </p:cNvCxnSpPr>
              <p:nvPr/>
            </p:nvCxnSpPr>
            <p:spPr bwMode="auto">
              <a:xfrm rot="5400000">
                <a:off x="1620" y="2004"/>
                <a:ext cx="96" cy="12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945" y="1789"/>
              <a:ext cx="480" cy="2004"/>
              <a:chOff x="1392" y="1776"/>
              <a:chExt cx="480" cy="2004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1392" y="2112"/>
                <a:ext cx="336" cy="1668"/>
                <a:chOff x="528" y="711"/>
                <a:chExt cx="336" cy="1668"/>
              </a:xfrm>
            </p:grpSpPr>
            <p:sp>
              <p:nvSpPr>
                <p:cNvPr id="54380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24" y="711"/>
                  <a:ext cx="240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 u="none">
                      <a:solidFill>
                        <a:srgbClr val="FFFF00"/>
                      </a:solidFill>
                      <a:latin typeface="Courier New" charset="0"/>
                    </a:rPr>
                    <a:t>GGGCTAG</a:t>
                  </a:r>
                </a:p>
              </p:txBody>
            </p:sp>
            <p:sp>
              <p:nvSpPr>
                <p:cNvPr id="543809" name="Line 65"/>
                <p:cNvSpPr>
                  <a:spLocks noChangeShapeType="1"/>
                </p:cNvSpPr>
                <p:nvPr/>
              </p:nvSpPr>
              <p:spPr bwMode="auto">
                <a:xfrm>
                  <a:off x="528" y="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10" name="Line 66"/>
                <p:cNvSpPr>
                  <a:spLocks noChangeShapeType="1"/>
                </p:cNvSpPr>
                <p:nvPr/>
              </p:nvSpPr>
              <p:spPr bwMode="auto">
                <a:xfrm>
                  <a:off x="536" y="108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11" name="Line 67"/>
                <p:cNvSpPr>
                  <a:spLocks noChangeShapeType="1"/>
                </p:cNvSpPr>
                <p:nvPr/>
              </p:nvSpPr>
              <p:spPr bwMode="auto">
                <a:xfrm>
                  <a:off x="528" y="13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12" name="Line 68"/>
                <p:cNvSpPr>
                  <a:spLocks noChangeShapeType="1"/>
                </p:cNvSpPr>
                <p:nvPr/>
              </p:nvSpPr>
              <p:spPr bwMode="auto">
                <a:xfrm>
                  <a:off x="528" y="15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13" name="Line 69"/>
                <p:cNvSpPr>
                  <a:spLocks noChangeShapeType="1"/>
                </p:cNvSpPr>
                <p:nvPr/>
              </p:nvSpPr>
              <p:spPr bwMode="auto">
                <a:xfrm>
                  <a:off x="53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14" name="Line 70"/>
                <p:cNvSpPr>
                  <a:spLocks noChangeShapeType="1"/>
                </p:cNvSpPr>
                <p:nvPr/>
              </p:nvSpPr>
              <p:spPr bwMode="auto">
                <a:xfrm>
                  <a:off x="528" y="20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15" name="Line 71"/>
                <p:cNvSpPr>
                  <a:spLocks noChangeShapeType="1"/>
                </p:cNvSpPr>
                <p:nvPr/>
              </p:nvSpPr>
              <p:spPr bwMode="auto">
                <a:xfrm>
                  <a:off x="528" y="22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43816" name="Oval 7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543817" name="AutoShape 73"/>
              <p:cNvCxnSpPr>
                <a:cxnSpLocks noChangeShapeType="1"/>
                <a:stCxn id="543816" idx="4"/>
                <a:endCxn id="543808" idx="0"/>
              </p:cNvCxnSpPr>
              <p:nvPr/>
            </p:nvCxnSpPr>
            <p:spPr bwMode="auto">
              <a:xfrm rot="5400000">
                <a:off x="1620" y="2004"/>
                <a:ext cx="96" cy="12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1038225" y="2320925"/>
            <a:ext cx="7419975" cy="2974975"/>
            <a:chOff x="654" y="2112"/>
            <a:chExt cx="4674" cy="1874"/>
          </a:xfrm>
        </p:grpSpPr>
        <p:sp>
          <p:nvSpPr>
            <p:cNvPr id="543750" name="Rectangle 6"/>
            <p:cNvSpPr>
              <a:spLocks noChangeArrowheads="1"/>
            </p:cNvSpPr>
            <p:nvPr/>
          </p:nvSpPr>
          <p:spPr bwMode="auto">
            <a:xfrm>
              <a:off x="654" y="3936"/>
              <a:ext cx="467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751" name="Text Box 7"/>
            <p:cNvSpPr txBox="1">
              <a:spLocks noChangeArrowheads="1"/>
            </p:cNvSpPr>
            <p:nvPr/>
          </p:nvSpPr>
          <p:spPr bwMode="auto">
            <a:xfrm>
              <a:off x="1200" y="2124"/>
              <a:ext cx="240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none">
                  <a:latin typeface="Courier New" charset="0"/>
                </a:rPr>
                <a:t>CCCGATC</a:t>
              </a:r>
            </a:p>
          </p:txBody>
        </p:sp>
        <p:sp>
          <p:nvSpPr>
            <p:cNvPr id="543753" name="Text Box 9"/>
            <p:cNvSpPr txBox="1">
              <a:spLocks noChangeArrowheads="1"/>
            </p:cNvSpPr>
            <p:nvPr/>
          </p:nvSpPr>
          <p:spPr bwMode="auto">
            <a:xfrm>
              <a:off x="2592" y="2128"/>
              <a:ext cx="240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none">
                  <a:latin typeface="Courier New" charset="0"/>
                </a:rPr>
                <a:t>GAATTCA</a:t>
              </a:r>
            </a:p>
          </p:txBody>
        </p:sp>
        <p:sp>
          <p:nvSpPr>
            <p:cNvPr id="543756" name="Text Box 12"/>
            <p:cNvSpPr txBox="1">
              <a:spLocks noChangeArrowheads="1"/>
            </p:cNvSpPr>
            <p:nvPr/>
          </p:nvSpPr>
          <p:spPr bwMode="auto">
            <a:xfrm>
              <a:off x="4800" y="2112"/>
              <a:ext cx="240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none">
                  <a:latin typeface="Courier New" charset="0"/>
                </a:rPr>
                <a:t>GGGAAAT</a:t>
              </a:r>
            </a:p>
          </p:txBody>
        </p:sp>
        <p:sp>
          <p:nvSpPr>
            <p:cNvPr id="543757" name="Line 13"/>
            <p:cNvSpPr>
              <a:spLocks noChangeShapeType="1"/>
            </p:cNvSpPr>
            <p:nvPr/>
          </p:nvSpPr>
          <p:spPr bwMode="auto">
            <a:xfrm>
              <a:off x="1312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759" name="Line 15"/>
            <p:cNvSpPr>
              <a:spLocks noChangeShapeType="1"/>
            </p:cNvSpPr>
            <p:nvPr/>
          </p:nvSpPr>
          <p:spPr bwMode="auto">
            <a:xfrm>
              <a:off x="2696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762" name="Line 18"/>
            <p:cNvSpPr>
              <a:spLocks noChangeShapeType="1"/>
            </p:cNvSpPr>
            <p:nvPr/>
          </p:nvSpPr>
          <p:spPr bwMode="auto">
            <a:xfrm>
              <a:off x="4912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788" name="Text Box 44"/>
            <p:cNvSpPr txBox="1">
              <a:spLocks noChangeArrowheads="1"/>
            </p:cNvSpPr>
            <p:nvPr/>
          </p:nvSpPr>
          <p:spPr bwMode="auto">
            <a:xfrm>
              <a:off x="773" y="2117"/>
              <a:ext cx="240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none">
                  <a:latin typeface="Courier New" charset="0"/>
                </a:rPr>
                <a:t>CCCGATC</a:t>
              </a:r>
            </a:p>
          </p:txBody>
        </p:sp>
        <p:sp>
          <p:nvSpPr>
            <p:cNvPr id="543789" name="Line 45"/>
            <p:cNvSpPr>
              <a:spLocks noChangeShapeType="1"/>
            </p:cNvSpPr>
            <p:nvPr/>
          </p:nvSpPr>
          <p:spPr bwMode="auto">
            <a:xfrm>
              <a:off x="885" y="372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792" name="Text Box 48"/>
            <p:cNvSpPr txBox="1">
              <a:spLocks noChangeArrowheads="1"/>
            </p:cNvSpPr>
            <p:nvPr/>
          </p:nvSpPr>
          <p:spPr bwMode="auto">
            <a:xfrm>
              <a:off x="1776" y="2130"/>
              <a:ext cx="240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none">
                  <a:latin typeface="Courier New" charset="0"/>
                </a:rPr>
                <a:t>CCCGATC</a:t>
              </a:r>
            </a:p>
          </p:txBody>
        </p:sp>
        <p:sp>
          <p:nvSpPr>
            <p:cNvPr id="543793" name="Line 49"/>
            <p:cNvSpPr>
              <a:spLocks noChangeShapeType="1"/>
            </p:cNvSpPr>
            <p:nvPr/>
          </p:nvSpPr>
          <p:spPr bwMode="auto">
            <a:xfrm>
              <a:off x="1888" y="37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818" name="Text Box 74"/>
            <p:cNvSpPr txBox="1">
              <a:spLocks noChangeArrowheads="1"/>
            </p:cNvSpPr>
            <p:nvPr/>
          </p:nvSpPr>
          <p:spPr bwMode="auto">
            <a:xfrm>
              <a:off x="3195" y="2121"/>
              <a:ext cx="240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none">
                  <a:latin typeface="Courier New" charset="0"/>
                </a:rPr>
                <a:t>GAATTCA</a:t>
              </a:r>
            </a:p>
          </p:txBody>
        </p:sp>
        <p:sp>
          <p:nvSpPr>
            <p:cNvPr id="543819" name="Line 75"/>
            <p:cNvSpPr>
              <a:spLocks noChangeShapeType="1"/>
            </p:cNvSpPr>
            <p:nvPr/>
          </p:nvSpPr>
          <p:spPr bwMode="auto">
            <a:xfrm>
              <a:off x="3299" y="373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832" name="Text Box 88"/>
            <p:cNvSpPr txBox="1">
              <a:spLocks noChangeArrowheads="1"/>
            </p:cNvSpPr>
            <p:nvPr/>
          </p:nvSpPr>
          <p:spPr bwMode="auto">
            <a:xfrm>
              <a:off x="3785" y="2131"/>
              <a:ext cx="240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none">
                  <a:latin typeface="Courier New" charset="0"/>
                </a:rPr>
                <a:t>GAATTCA</a:t>
              </a:r>
            </a:p>
          </p:txBody>
        </p:sp>
        <p:sp>
          <p:nvSpPr>
            <p:cNvPr id="543833" name="Line 89"/>
            <p:cNvSpPr>
              <a:spLocks noChangeShapeType="1"/>
            </p:cNvSpPr>
            <p:nvPr/>
          </p:nvSpPr>
          <p:spPr bwMode="auto">
            <a:xfrm>
              <a:off x="3889" y="374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4452938" y="1793875"/>
            <a:ext cx="2628900" cy="3192463"/>
            <a:chOff x="2805" y="1780"/>
            <a:chExt cx="1656" cy="2011"/>
          </a:xfrm>
        </p:grpSpPr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805" y="1784"/>
              <a:ext cx="480" cy="2004"/>
              <a:chOff x="240" y="1680"/>
              <a:chExt cx="480" cy="2004"/>
            </a:xfrm>
          </p:grpSpPr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240" y="2016"/>
                <a:ext cx="336" cy="1668"/>
                <a:chOff x="528" y="711"/>
                <a:chExt cx="336" cy="1668"/>
              </a:xfrm>
            </p:grpSpPr>
            <p:sp>
              <p:nvSpPr>
                <p:cNvPr id="54376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" y="711"/>
                  <a:ext cx="240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 u="none">
                      <a:solidFill>
                        <a:srgbClr val="FFFF00"/>
                      </a:solidFill>
                      <a:latin typeface="Courier New" charset="0"/>
                    </a:rPr>
                    <a:t>CTTAAGT</a:t>
                  </a:r>
                </a:p>
              </p:txBody>
            </p:sp>
            <p:sp>
              <p:nvSpPr>
                <p:cNvPr id="543766" name="Line 22"/>
                <p:cNvSpPr>
                  <a:spLocks noChangeShapeType="1"/>
                </p:cNvSpPr>
                <p:nvPr/>
              </p:nvSpPr>
              <p:spPr bwMode="auto">
                <a:xfrm>
                  <a:off x="528" y="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67" name="Line 23"/>
                <p:cNvSpPr>
                  <a:spLocks noChangeShapeType="1"/>
                </p:cNvSpPr>
                <p:nvPr/>
              </p:nvSpPr>
              <p:spPr bwMode="auto">
                <a:xfrm>
                  <a:off x="536" y="108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68" name="Line 24"/>
                <p:cNvSpPr>
                  <a:spLocks noChangeShapeType="1"/>
                </p:cNvSpPr>
                <p:nvPr/>
              </p:nvSpPr>
              <p:spPr bwMode="auto">
                <a:xfrm>
                  <a:off x="528" y="13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69" name="Line 25"/>
                <p:cNvSpPr>
                  <a:spLocks noChangeShapeType="1"/>
                </p:cNvSpPr>
                <p:nvPr/>
              </p:nvSpPr>
              <p:spPr bwMode="auto">
                <a:xfrm>
                  <a:off x="528" y="15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70" name="Line 26"/>
                <p:cNvSpPr>
                  <a:spLocks noChangeShapeType="1"/>
                </p:cNvSpPr>
                <p:nvPr/>
              </p:nvSpPr>
              <p:spPr bwMode="auto">
                <a:xfrm>
                  <a:off x="53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71" name="Line 27"/>
                <p:cNvSpPr>
                  <a:spLocks noChangeShapeType="1"/>
                </p:cNvSpPr>
                <p:nvPr/>
              </p:nvSpPr>
              <p:spPr bwMode="auto">
                <a:xfrm>
                  <a:off x="528" y="20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772" name="Line 28"/>
                <p:cNvSpPr>
                  <a:spLocks noChangeShapeType="1"/>
                </p:cNvSpPr>
                <p:nvPr/>
              </p:nvSpPr>
              <p:spPr bwMode="auto">
                <a:xfrm>
                  <a:off x="528" y="22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43773" name="Oval 2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288" cy="240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543774" name="AutoShape 30"/>
              <p:cNvCxnSpPr>
                <a:cxnSpLocks noChangeShapeType="1"/>
                <a:stCxn id="543773" idx="4"/>
                <a:endCxn id="543765" idx="0"/>
              </p:cNvCxnSpPr>
              <p:nvPr/>
            </p:nvCxnSpPr>
            <p:spPr bwMode="auto">
              <a:xfrm rot="5400000">
                <a:off x="468" y="1908"/>
                <a:ext cx="96" cy="12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3378" y="1787"/>
              <a:ext cx="480" cy="2004"/>
              <a:chOff x="240" y="1680"/>
              <a:chExt cx="480" cy="2004"/>
            </a:xfrm>
          </p:grpSpPr>
          <p:grpSp>
            <p:nvGrpSpPr>
              <p:cNvPr id="14" name="Group 77"/>
              <p:cNvGrpSpPr>
                <a:grpSpLocks/>
              </p:cNvGrpSpPr>
              <p:nvPr/>
            </p:nvGrpSpPr>
            <p:grpSpPr bwMode="auto">
              <a:xfrm>
                <a:off x="240" y="2016"/>
                <a:ext cx="336" cy="1668"/>
                <a:chOff x="528" y="711"/>
                <a:chExt cx="336" cy="1668"/>
              </a:xfrm>
            </p:grpSpPr>
            <p:sp>
              <p:nvSpPr>
                <p:cNvPr id="543822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624" y="711"/>
                  <a:ext cx="240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 u="none">
                      <a:solidFill>
                        <a:srgbClr val="FFFF00"/>
                      </a:solidFill>
                      <a:latin typeface="Courier New" charset="0"/>
                    </a:rPr>
                    <a:t>CTTAAGT</a:t>
                  </a:r>
                </a:p>
              </p:txBody>
            </p:sp>
            <p:sp>
              <p:nvSpPr>
                <p:cNvPr id="543823" name="Line 79"/>
                <p:cNvSpPr>
                  <a:spLocks noChangeShapeType="1"/>
                </p:cNvSpPr>
                <p:nvPr/>
              </p:nvSpPr>
              <p:spPr bwMode="auto">
                <a:xfrm>
                  <a:off x="528" y="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24" name="Line 80"/>
                <p:cNvSpPr>
                  <a:spLocks noChangeShapeType="1"/>
                </p:cNvSpPr>
                <p:nvPr/>
              </p:nvSpPr>
              <p:spPr bwMode="auto">
                <a:xfrm>
                  <a:off x="536" y="108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25" name="Line 81"/>
                <p:cNvSpPr>
                  <a:spLocks noChangeShapeType="1"/>
                </p:cNvSpPr>
                <p:nvPr/>
              </p:nvSpPr>
              <p:spPr bwMode="auto">
                <a:xfrm>
                  <a:off x="528" y="13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26" name="Line 82"/>
                <p:cNvSpPr>
                  <a:spLocks noChangeShapeType="1"/>
                </p:cNvSpPr>
                <p:nvPr/>
              </p:nvSpPr>
              <p:spPr bwMode="auto">
                <a:xfrm>
                  <a:off x="528" y="15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27" name="Line 83"/>
                <p:cNvSpPr>
                  <a:spLocks noChangeShapeType="1"/>
                </p:cNvSpPr>
                <p:nvPr/>
              </p:nvSpPr>
              <p:spPr bwMode="auto">
                <a:xfrm>
                  <a:off x="53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28" name="Line 84"/>
                <p:cNvSpPr>
                  <a:spLocks noChangeShapeType="1"/>
                </p:cNvSpPr>
                <p:nvPr/>
              </p:nvSpPr>
              <p:spPr bwMode="auto">
                <a:xfrm>
                  <a:off x="528" y="20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29" name="Line 85"/>
                <p:cNvSpPr>
                  <a:spLocks noChangeShapeType="1"/>
                </p:cNvSpPr>
                <p:nvPr/>
              </p:nvSpPr>
              <p:spPr bwMode="auto">
                <a:xfrm>
                  <a:off x="528" y="22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43830" name="Oval 8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288" cy="240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543831" name="AutoShape 87"/>
              <p:cNvCxnSpPr>
                <a:cxnSpLocks noChangeShapeType="1"/>
                <a:stCxn id="543830" idx="4"/>
                <a:endCxn id="543822" idx="0"/>
              </p:cNvCxnSpPr>
              <p:nvPr/>
            </p:nvCxnSpPr>
            <p:spPr bwMode="auto">
              <a:xfrm rot="5400000">
                <a:off x="468" y="1908"/>
                <a:ext cx="96" cy="12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15" name="Group 102"/>
            <p:cNvGrpSpPr>
              <a:grpSpLocks/>
            </p:cNvGrpSpPr>
            <p:nvPr/>
          </p:nvGrpSpPr>
          <p:grpSpPr bwMode="auto">
            <a:xfrm>
              <a:off x="3981" y="1780"/>
              <a:ext cx="480" cy="2004"/>
              <a:chOff x="4171" y="800"/>
              <a:chExt cx="480" cy="2004"/>
            </a:xfrm>
          </p:grpSpPr>
          <p:grpSp>
            <p:nvGrpSpPr>
              <p:cNvPr id="16" name="Group 91"/>
              <p:cNvGrpSpPr>
                <a:grpSpLocks/>
              </p:cNvGrpSpPr>
              <p:nvPr/>
            </p:nvGrpSpPr>
            <p:grpSpPr bwMode="auto">
              <a:xfrm>
                <a:off x="4171" y="1136"/>
                <a:ext cx="336" cy="1668"/>
                <a:chOff x="528" y="711"/>
                <a:chExt cx="336" cy="1668"/>
              </a:xfrm>
            </p:grpSpPr>
            <p:sp>
              <p:nvSpPr>
                <p:cNvPr id="54383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24" y="711"/>
                  <a:ext cx="240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 u="none">
                      <a:solidFill>
                        <a:srgbClr val="FFFF00"/>
                      </a:solidFill>
                      <a:latin typeface="Courier New" charset="0"/>
                    </a:rPr>
                    <a:t>CTTAAGT</a:t>
                  </a:r>
                </a:p>
              </p:txBody>
            </p:sp>
            <p:sp>
              <p:nvSpPr>
                <p:cNvPr id="543837" name="Line 93"/>
                <p:cNvSpPr>
                  <a:spLocks noChangeShapeType="1"/>
                </p:cNvSpPr>
                <p:nvPr/>
              </p:nvSpPr>
              <p:spPr bwMode="auto">
                <a:xfrm>
                  <a:off x="528" y="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38" name="Line 94"/>
                <p:cNvSpPr>
                  <a:spLocks noChangeShapeType="1"/>
                </p:cNvSpPr>
                <p:nvPr/>
              </p:nvSpPr>
              <p:spPr bwMode="auto">
                <a:xfrm>
                  <a:off x="536" y="108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39" name="Line 95"/>
                <p:cNvSpPr>
                  <a:spLocks noChangeShapeType="1"/>
                </p:cNvSpPr>
                <p:nvPr/>
              </p:nvSpPr>
              <p:spPr bwMode="auto">
                <a:xfrm>
                  <a:off x="528" y="13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40" name="Line 96"/>
                <p:cNvSpPr>
                  <a:spLocks noChangeShapeType="1"/>
                </p:cNvSpPr>
                <p:nvPr/>
              </p:nvSpPr>
              <p:spPr bwMode="auto">
                <a:xfrm>
                  <a:off x="528" y="15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41" name="Line 97"/>
                <p:cNvSpPr>
                  <a:spLocks noChangeShapeType="1"/>
                </p:cNvSpPr>
                <p:nvPr/>
              </p:nvSpPr>
              <p:spPr bwMode="auto">
                <a:xfrm>
                  <a:off x="53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42" name="Line 98"/>
                <p:cNvSpPr>
                  <a:spLocks noChangeShapeType="1"/>
                </p:cNvSpPr>
                <p:nvPr/>
              </p:nvSpPr>
              <p:spPr bwMode="auto">
                <a:xfrm>
                  <a:off x="528" y="200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3843" name="Line 99"/>
                <p:cNvSpPr>
                  <a:spLocks noChangeShapeType="1"/>
                </p:cNvSpPr>
                <p:nvPr/>
              </p:nvSpPr>
              <p:spPr bwMode="auto">
                <a:xfrm>
                  <a:off x="528" y="22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43844" name="Oval 100"/>
              <p:cNvSpPr>
                <a:spLocks noChangeArrowheads="1"/>
              </p:cNvSpPr>
              <p:nvPr/>
            </p:nvSpPr>
            <p:spPr bwMode="auto">
              <a:xfrm>
                <a:off x="4363" y="800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543845" name="AutoShape 101"/>
              <p:cNvCxnSpPr>
                <a:cxnSpLocks noChangeShapeType="1"/>
                <a:stCxn id="543844" idx="4"/>
                <a:endCxn id="543836" idx="0"/>
              </p:cNvCxnSpPr>
              <p:nvPr/>
            </p:nvCxnSpPr>
            <p:spPr bwMode="auto">
              <a:xfrm rot="5400000">
                <a:off x="4399" y="1028"/>
                <a:ext cx="96" cy="12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543851" name="Text Box 107"/>
          <p:cNvSpPr txBox="1">
            <a:spLocks noChangeArrowheads="1"/>
          </p:cNvSpPr>
          <p:nvPr/>
        </p:nvSpPr>
        <p:spPr bwMode="auto">
          <a:xfrm>
            <a:off x="1173163" y="5691188"/>
            <a:ext cx="759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u="none" dirty="0" err="1" smtClean="0">
                <a:latin typeface="Arial"/>
              </a:rPr>
              <a:t>cDNA</a:t>
            </a:r>
            <a:r>
              <a:rPr lang="en-AU" u="none" dirty="0" smtClean="0">
                <a:latin typeface="Arial"/>
              </a:rPr>
              <a:t> from the two conditions compete for hybridization on  the probes</a:t>
            </a:r>
            <a:endParaRPr lang="en-AU" u="none" dirty="0">
              <a:latin typeface="Arial"/>
            </a:endParaRPr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0" y="0"/>
            <a:ext cx="577308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dirty="0" smtClean="0">
                <a:latin typeface="Arial" charset="0"/>
              </a:rPr>
              <a:t>genes involved in MCFA resistance </a:t>
            </a:r>
            <a:endParaRPr lang="fr-FR" sz="2800" u="none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8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0" name="Rectangle 4"/>
          <p:cNvSpPr>
            <a:spLocks noChangeArrowheads="1"/>
          </p:cNvSpPr>
          <p:nvPr/>
        </p:nvSpPr>
        <p:spPr bwMode="auto">
          <a:xfrm>
            <a:off x="1069975" y="2090738"/>
            <a:ext cx="2827338" cy="29384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1701" name="Oval 5"/>
          <p:cNvSpPr>
            <a:spLocks noChangeArrowheads="1"/>
          </p:cNvSpPr>
          <p:nvPr/>
        </p:nvSpPr>
        <p:spPr bwMode="auto">
          <a:xfrm>
            <a:off x="1231900" y="2343150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1</a:t>
            </a:r>
          </a:p>
        </p:txBody>
      </p:sp>
      <p:sp>
        <p:nvSpPr>
          <p:cNvPr id="541702" name="Oval 6"/>
          <p:cNvSpPr>
            <a:spLocks noChangeArrowheads="1"/>
          </p:cNvSpPr>
          <p:nvPr/>
        </p:nvSpPr>
        <p:spPr bwMode="auto">
          <a:xfrm>
            <a:off x="2160588" y="2343150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2</a:t>
            </a:r>
          </a:p>
        </p:txBody>
      </p:sp>
      <p:sp>
        <p:nvSpPr>
          <p:cNvPr id="541703" name="Oval 7"/>
          <p:cNvSpPr>
            <a:spLocks noChangeArrowheads="1"/>
          </p:cNvSpPr>
          <p:nvPr/>
        </p:nvSpPr>
        <p:spPr bwMode="auto">
          <a:xfrm>
            <a:off x="3089275" y="2343150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3</a:t>
            </a:r>
          </a:p>
        </p:txBody>
      </p:sp>
      <p:sp>
        <p:nvSpPr>
          <p:cNvPr id="541704" name="Oval 8"/>
          <p:cNvSpPr>
            <a:spLocks noChangeArrowheads="1"/>
          </p:cNvSpPr>
          <p:nvPr/>
        </p:nvSpPr>
        <p:spPr bwMode="auto">
          <a:xfrm>
            <a:off x="1231900" y="3267075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4</a:t>
            </a:r>
          </a:p>
        </p:txBody>
      </p:sp>
      <p:sp>
        <p:nvSpPr>
          <p:cNvPr id="541705" name="Oval 9"/>
          <p:cNvSpPr>
            <a:spLocks noChangeArrowheads="1"/>
          </p:cNvSpPr>
          <p:nvPr/>
        </p:nvSpPr>
        <p:spPr bwMode="auto">
          <a:xfrm>
            <a:off x="2160588" y="3267075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5</a:t>
            </a:r>
          </a:p>
        </p:txBody>
      </p:sp>
      <p:sp>
        <p:nvSpPr>
          <p:cNvPr id="541706" name="Oval 10"/>
          <p:cNvSpPr>
            <a:spLocks noChangeArrowheads="1"/>
          </p:cNvSpPr>
          <p:nvPr/>
        </p:nvSpPr>
        <p:spPr bwMode="auto">
          <a:xfrm>
            <a:off x="3089275" y="3267075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6</a:t>
            </a:r>
          </a:p>
        </p:txBody>
      </p:sp>
      <p:sp>
        <p:nvSpPr>
          <p:cNvPr id="541707" name="Oval 11"/>
          <p:cNvSpPr>
            <a:spLocks noChangeArrowheads="1"/>
          </p:cNvSpPr>
          <p:nvPr/>
        </p:nvSpPr>
        <p:spPr bwMode="auto">
          <a:xfrm>
            <a:off x="1231900" y="4189413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7</a:t>
            </a:r>
          </a:p>
        </p:txBody>
      </p:sp>
      <p:sp>
        <p:nvSpPr>
          <p:cNvPr id="541708" name="Oval 12"/>
          <p:cNvSpPr>
            <a:spLocks noChangeArrowheads="1"/>
          </p:cNvSpPr>
          <p:nvPr/>
        </p:nvSpPr>
        <p:spPr bwMode="auto">
          <a:xfrm>
            <a:off x="2160588" y="4189413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8</a:t>
            </a:r>
          </a:p>
        </p:txBody>
      </p:sp>
      <p:sp>
        <p:nvSpPr>
          <p:cNvPr id="541709" name="Oval 13"/>
          <p:cNvSpPr>
            <a:spLocks noChangeArrowheads="1"/>
          </p:cNvSpPr>
          <p:nvPr/>
        </p:nvSpPr>
        <p:spPr bwMode="auto">
          <a:xfrm>
            <a:off x="3089275" y="4189413"/>
            <a:ext cx="565150" cy="587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r>
              <a:rPr lang="en-US" sz="2600" u="none"/>
              <a:t>9</a:t>
            </a:r>
          </a:p>
        </p:txBody>
      </p:sp>
      <p:sp>
        <p:nvSpPr>
          <p:cNvPr id="541710" name="Line 14"/>
          <p:cNvSpPr>
            <a:spLocks noChangeShapeType="1"/>
          </p:cNvSpPr>
          <p:nvPr/>
        </p:nvSpPr>
        <p:spPr bwMode="auto">
          <a:xfrm>
            <a:off x="1931988" y="1752600"/>
            <a:ext cx="484187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1711" name="Line 15"/>
          <p:cNvSpPr>
            <a:spLocks noChangeShapeType="1"/>
          </p:cNvSpPr>
          <p:nvPr/>
        </p:nvSpPr>
        <p:spPr bwMode="auto">
          <a:xfrm>
            <a:off x="827088" y="1668463"/>
            <a:ext cx="485775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1712" name="Line 16"/>
          <p:cNvSpPr>
            <a:spLocks noChangeShapeType="1"/>
          </p:cNvSpPr>
          <p:nvPr/>
        </p:nvSpPr>
        <p:spPr bwMode="auto">
          <a:xfrm>
            <a:off x="2884488" y="1735138"/>
            <a:ext cx="484187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1713" name="Text Box 17"/>
          <p:cNvSpPr txBox="1">
            <a:spLocks noChangeArrowheads="1"/>
          </p:cNvSpPr>
          <p:nvPr/>
        </p:nvSpPr>
        <p:spPr bwMode="auto">
          <a:xfrm>
            <a:off x="0" y="1357313"/>
            <a:ext cx="858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/>
              <a:t>orf 1</a:t>
            </a:r>
          </a:p>
        </p:txBody>
      </p:sp>
      <p:sp>
        <p:nvSpPr>
          <p:cNvPr id="541714" name="Text Box 18"/>
          <p:cNvSpPr txBox="1">
            <a:spLocks noChangeArrowheads="1"/>
          </p:cNvSpPr>
          <p:nvPr/>
        </p:nvSpPr>
        <p:spPr bwMode="auto">
          <a:xfrm>
            <a:off x="1119188" y="1365250"/>
            <a:ext cx="858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/>
              <a:t>orf 2</a:t>
            </a:r>
          </a:p>
        </p:txBody>
      </p:sp>
      <p:sp>
        <p:nvSpPr>
          <p:cNvPr id="541715" name="Text Box 19"/>
          <p:cNvSpPr txBox="1">
            <a:spLocks noChangeArrowheads="1"/>
          </p:cNvSpPr>
          <p:nvPr/>
        </p:nvSpPr>
        <p:spPr bwMode="auto">
          <a:xfrm>
            <a:off x="2055813" y="1360488"/>
            <a:ext cx="858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/>
              <a:t>orf 3</a:t>
            </a:r>
          </a:p>
        </p:txBody>
      </p:sp>
      <p:sp>
        <p:nvSpPr>
          <p:cNvPr id="541716" name="Oval 20"/>
          <p:cNvSpPr>
            <a:spLocks noChangeArrowheads="1"/>
          </p:cNvSpPr>
          <p:nvPr/>
        </p:nvSpPr>
        <p:spPr bwMode="auto">
          <a:xfrm>
            <a:off x="96838" y="5565775"/>
            <a:ext cx="2260600" cy="1092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endParaRPr lang="fr-FR" sz="2600" u="none"/>
          </a:p>
        </p:txBody>
      </p:sp>
      <p:sp>
        <p:nvSpPr>
          <p:cNvPr id="541717" name="Text Box 21"/>
          <p:cNvSpPr txBox="1">
            <a:spLocks noChangeArrowheads="1"/>
          </p:cNvSpPr>
          <p:nvPr/>
        </p:nvSpPr>
        <p:spPr bwMode="auto">
          <a:xfrm>
            <a:off x="338138" y="5649913"/>
            <a:ext cx="1870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 dirty="0"/>
              <a:t>Condition 1</a:t>
            </a:r>
          </a:p>
        </p:txBody>
      </p:sp>
      <p:sp>
        <p:nvSpPr>
          <p:cNvPr id="541718" name="Text Box 22"/>
          <p:cNvSpPr txBox="1">
            <a:spLocks noChangeArrowheads="1"/>
          </p:cNvSpPr>
          <p:nvPr/>
        </p:nvSpPr>
        <p:spPr bwMode="auto">
          <a:xfrm>
            <a:off x="661988" y="6070600"/>
            <a:ext cx="1162332" cy="49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 dirty="0" smtClean="0"/>
              <a:t>mRNA</a:t>
            </a:r>
            <a:endParaRPr lang="en-US" sz="2600" u="none" dirty="0"/>
          </a:p>
        </p:txBody>
      </p:sp>
      <p:sp>
        <p:nvSpPr>
          <p:cNvPr id="541719" name="Oval 23"/>
          <p:cNvSpPr>
            <a:spLocks noChangeArrowheads="1"/>
          </p:cNvSpPr>
          <p:nvPr/>
        </p:nvSpPr>
        <p:spPr bwMode="auto">
          <a:xfrm>
            <a:off x="2465388" y="5534025"/>
            <a:ext cx="2262187" cy="1092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8545" tIns="49272" rIns="98545" bIns="49272" anchor="ctr">
            <a:prstTxWarp prst="textNoShape">
              <a:avLst/>
            </a:prstTxWarp>
          </a:bodyPr>
          <a:lstStyle/>
          <a:p>
            <a:pPr algn="ctr" defTabSz="985838" eaLnBrk="0" hangingPunct="0"/>
            <a:endParaRPr lang="fr-FR" sz="2600" u="none"/>
          </a:p>
        </p:txBody>
      </p:sp>
      <p:sp>
        <p:nvSpPr>
          <p:cNvPr id="541720" name="Text Box 24"/>
          <p:cNvSpPr txBox="1">
            <a:spLocks noChangeArrowheads="1"/>
          </p:cNvSpPr>
          <p:nvPr/>
        </p:nvSpPr>
        <p:spPr bwMode="auto">
          <a:xfrm>
            <a:off x="2708275" y="5618163"/>
            <a:ext cx="1870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/>
              <a:t>Condition 2</a:t>
            </a:r>
          </a:p>
        </p:txBody>
      </p:sp>
      <p:sp>
        <p:nvSpPr>
          <p:cNvPr id="541721" name="Text Box 25"/>
          <p:cNvSpPr txBox="1">
            <a:spLocks noChangeArrowheads="1"/>
          </p:cNvSpPr>
          <p:nvPr/>
        </p:nvSpPr>
        <p:spPr bwMode="auto">
          <a:xfrm>
            <a:off x="3030538" y="6038850"/>
            <a:ext cx="1162332" cy="49961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 dirty="0" smtClean="0"/>
              <a:t>mRNA</a:t>
            </a:r>
            <a:endParaRPr lang="en-US" sz="2600" u="none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225550" y="2343150"/>
            <a:ext cx="2422525" cy="2433638"/>
            <a:chOff x="912" y="1586"/>
            <a:chExt cx="1526" cy="1533"/>
          </a:xfrm>
        </p:grpSpPr>
        <p:sp>
          <p:nvSpPr>
            <p:cNvPr id="541723" name="Oval 27"/>
            <p:cNvSpPr>
              <a:spLocks noChangeArrowheads="1"/>
            </p:cNvSpPr>
            <p:nvPr/>
          </p:nvSpPr>
          <p:spPr bwMode="auto">
            <a:xfrm>
              <a:off x="912" y="1586"/>
              <a:ext cx="356" cy="37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8545" tIns="49272" rIns="98545" bIns="49272" anchor="ctr">
              <a:prstTxWarp prst="textNoShape">
                <a:avLst/>
              </a:prstTxWarp>
            </a:bodyPr>
            <a:lstStyle/>
            <a:p>
              <a:pPr algn="ctr" defTabSz="985838" eaLnBrk="0" hangingPunct="0"/>
              <a:r>
                <a:rPr lang="en-US" sz="2600" u="none"/>
                <a:t>1</a:t>
              </a:r>
            </a:p>
          </p:txBody>
        </p:sp>
        <p:sp>
          <p:nvSpPr>
            <p:cNvPr id="541724" name="Oval 28"/>
            <p:cNvSpPr>
              <a:spLocks noChangeArrowheads="1"/>
            </p:cNvSpPr>
            <p:nvPr/>
          </p:nvSpPr>
          <p:spPr bwMode="auto">
            <a:xfrm>
              <a:off x="1510" y="1586"/>
              <a:ext cx="356" cy="37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8545" tIns="49272" rIns="98545" bIns="49272" anchor="ctr">
              <a:prstTxWarp prst="textNoShape">
                <a:avLst/>
              </a:prstTxWarp>
            </a:bodyPr>
            <a:lstStyle/>
            <a:p>
              <a:pPr algn="ctr" defTabSz="985838" eaLnBrk="0" hangingPunct="0"/>
              <a:r>
                <a:rPr lang="en-US" sz="2600" u="none"/>
                <a:t>2</a:t>
              </a:r>
            </a:p>
          </p:txBody>
        </p:sp>
        <p:sp>
          <p:nvSpPr>
            <p:cNvPr id="541725" name="Oval 29"/>
            <p:cNvSpPr>
              <a:spLocks noChangeArrowheads="1"/>
            </p:cNvSpPr>
            <p:nvPr/>
          </p:nvSpPr>
          <p:spPr bwMode="auto">
            <a:xfrm>
              <a:off x="2082" y="2163"/>
              <a:ext cx="356" cy="371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8545" tIns="49272" rIns="98545" bIns="49272" anchor="ctr">
              <a:prstTxWarp prst="textNoShape">
                <a:avLst/>
              </a:prstTxWarp>
            </a:bodyPr>
            <a:lstStyle/>
            <a:p>
              <a:pPr algn="ctr" defTabSz="985838" eaLnBrk="0" hangingPunct="0"/>
              <a:r>
                <a:rPr lang="en-US" sz="2600" u="none"/>
                <a:t>6</a:t>
              </a:r>
            </a:p>
          </p:txBody>
        </p:sp>
        <p:sp>
          <p:nvSpPr>
            <p:cNvPr id="541726" name="Oval 30"/>
            <p:cNvSpPr>
              <a:spLocks noChangeArrowheads="1"/>
            </p:cNvSpPr>
            <p:nvPr/>
          </p:nvSpPr>
          <p:spPr bwMode="auto">
            <a:xfrm>
              <a:off x="1510" y="2749"/>
              <a:ext cx="356" cy="370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8545" tIns="49272" rIns="98545" bIns="49272" anchor="ctr">
              <a:prstTxWarp prst="textNoShape">
                <a:avLst/>
              </a:prstTxWarp>
            </a:bodyPr>
            <a:lstStyle/>
            <a:p>
              <a:pPr algn="ctr" defTabSz="985838" eaLnBrk="0" hangingPunct="0"/>
              <a:r>
                <a:rPr lang="en-US" sz="2600" u="none"/>
                <a:t>8</a:t>
              </a:r>
            </a:p>
          </p:txBody>
        </p:sp>
      </p:grpSp>
      <p:sp>
        <p:nvSpPr>
          <p:cNvPr id="541727" name="Rectangle 31" descr="Large checker board"/>
          <p:cNvSpPr>
            <a:spLocks noChangeArrowheads="1"/>
          </p:cNvSpPr>
          <p:nvPr/>
        </p:nvSpPr>
        <p:spPr bwMode="auto">
          <a:xfrm>
            <a:off x="6018213" y="2090738"/>
            <a:ext cx="2827337" cy="2936875"/>
          </a:xfrm>
          <a:prstGeom prst="rect">
            <a:avLst/>
          </a:prstGeom>
          <a:pattFill prst="lgCheck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1728" name="Line 32"/>
          <p:cNvSpPr>
            <a:spLocks noChangeShapeType="1"/>
          </p:cNvSpPr>
          <p:nvPr/>
        </p:nvSpPr>
        <p:spPr bwMode="auto">
          <a:xfrm>
            <a:off x="5835650" y="2090738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1730" name="Text Box 34"/>
          <p:cNvSpPr txBox="1">
            <a:spLocks noChangeArrowheads="1"/>
          </p:cNvSpPr>
          <p:nvPr/>
        </p:nvSpPr>
        <p:spPr bwMode="auto">
          <a:xfrm>
            <a:off x="4298950" y="3328988"/>
            <a:ext cx="1226585" cy="129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545" tIns="49272" rIns="98545" bIns="49272">
            <a:prstTxWarp prst="textNoShape">
              <a:avLst/>
            </a:prstTxWarp>
            <a:spAutoFit/>
          </a:bodyPr>
          <a:lstStyle/>
          <a:p>
            <a:pPr defTabSz="985838" eaLnBrk="0" hangingPunct="0"/>
            <a:r>
              <a:rPr lang="en-US" sz="2600" u="none" dirty="0">
                <a:solidFill>
                  <a:schemeClr val="bg1"/>
                </a:solidFill>
              </a:rPr>
              <a:t>1000 </a:t>
            </a:r>
            <a:r>
              <a:rPr lang="en-US" sz="2600" u="none" dirty="0" smtClean="0">
                <a:solidFill>
                  <a:schemeClr val="bg1"/>
                </a:solidFill>
              </a:rPr>
              <a:t/>
            </a:r>
            <a:br>
              <a:rPr lang="en-US" sz="2600" u="none" dirty="0" smtClean="0">
                <a:solidFill>
                  <a:schemeClr val="bg1"/>
                </a:solidFill>
              </a:rPr>
            </a:br>
            <a:r>
              <a:rPr lang="en-US" sz="2600" u="none" dirty="0" smtClean="0">
                <a:solidFill>
                  <a:schemeClr val="bg1"/>
                </a:solidFill>
              </a:rPr>
              <a:t>spots</a:t>
            </a:r>
            <a:br>
              <a:rPr lang="en-US" sz="2600" u="none" dirty="0" smtClean="0">
                <a:solidFill>
                  <a:schemeClr val="bg1"/>
                </a:solidFill>
              </a:rPr>
            </a:br>
            <a:r>
              <a:rPr lang="en-US" sz="2600" u="none" dirty="0" smtClean="0">
                <a:solidFill>
                  <a:schemeClr val="bg1"/>
                </a:solidFill>
              </a:rPr>
              <a:t>per </a:t>
            </a:r>
            <a:r>
              <a:rPr lang="en-US" sz="2600" u="none" dirty="0">
                <a:solidFill>
                  <a:schemeClr val="bg1"/>
                </a:solidFill>
              </a:rPr>
              <a:t>cm</a:t>
            </a:r>
            <a:r>
              <a:rPr lang="en-US" sz="2600" u="none" baseline="300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223963" y="2349500"/>
            <a:ext cx="2422525" cy="2433638"/>
            <a:chOff x="916" y="1586"/>
            <a:chExt cx="1526" cy="1533"/>
          </a:xfrm>
        </p:grpSpPr>
        <p:sp>
          <p:nvSpPr>
            <p:cNvPr id="541733" name="Oval 37"/>
            <p:cNvSpPr>
              <a:spLocks noChangeArrowheads="1"/>
            </p:cNvSpPr>
            <p:nvPr/>
          </p:nvSpPr>
          <p:spPr bwMode="auto">
            <a:xfrm>
              <a:off x="2086" y="1586"/>
              <a:ext cx="356" cy="3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8545" tIns="49272" rIns="98545" bIns="49272" anchor="ctr">
              <a:prstTxWarp prst="textNoShape">
                <a:avLst/>
              </a:prstTxWarp>
            </a:bodyPr>
            <a:lstStyle/>
            <a:p>
              <a:pPr algn="ctr" defTabSz="985838" eaLnBrk="0" hangingPunct="0"/>
              <a:r>
                <a:rPr lang="en-US" sz="2600" u="none"/>
                <a:t>3</a:t>
              </a:r>
            </a:p>
          </p:txBody>
        </p:sp>
        <p:sp>
          <p:nvSpPr>
            <p:cNvPr id="541734" name="Oval 38"/>
            <p:cNvSpPr>
              <a:spLocks noChangeArrowheads="1"/>
            </p:cNvSpPr>
            <p:nvPr/>
          </p:nvSpPr>
          <p:spPr bwMode="auto">
            <a:xfrm>
              <a:off x="916" y="2749"/>
              <a:ext cx="356" cy="3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8545" tIns="49272" rIns="98545" bIns="49272" anchor="ctr">
              <a:prstTxWarp prst="textNoShape">
                <a:avLst/>
              </a:prstTxWarp>
            </a:bodyPr>
            <a:lstStyle/>
            <a:p>
              <a:pPr algn="ctr" defTabSz="985838" eaLnBrk="0" hangingPunct="0"/>
              <a:r>
                <a:rPr lang="en-US" sz="2600" u="none"/>
                <a:t>7</a:t>
              </a:r>
            </a:p>
          </p:txBody>
        </p:sp>
        <p:sp>
          <p:nvSpPr>
            <p:cNvPr id="541735" name="Oval 39"/>
            <p:cNvSpPr>
              <a:spLocks noChangeArrowheads="1"/>
            </p:cNvSpPr>
            <p:nvPr/>
          </p:nvSpPr>
          <p:spPr bwMode="auto">
            <a:xfrm>
              <a:off x="1511" y="2747"/>
              <a:ext cx="356" cy="37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8545" tIns="49272" rIns="98545" bIns="49272" anchor="ctr">
              <a:prstTxWarp prst="textNoShape">
                <a:avLst/>
              </a:prstTxWarp>
            </a:bodyPr>
            <a:lstStyle/>
            <a:p>
              <a:pPr algn="ctr" defTabSz="985838" eaLnBrk="0" hangingPunct="0"/>
              <a:r>
                <a:rPr lang="en-US" sz="2600" u="none"/>
                <a:t>8</a:t>
              </a:r>
            </a:p>
          </p:txBody>
        </p:sp>
      </p:grpSp>
      <p:sp>
        <p:nvSpPr>
          <p:cNvPr id="541736" name="Text Box 40"/>
          <p:cNvSpPr txBox="1">
            <a:spLocks noChangeArrowheads="1"/>
          </p:cNvSpPr>
          <p:nvPr/>
        </p:nvSpPr>
        <p:spPr bwMode="auto">
          <a:xfrm>
            <a:off x="6672263" y="0"/>
            <a:ext cx="2466040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u="none">
                <a:latin typeface="Arial"/>
              </a:rPr>
              <a:t>Transcriptome</a:t>
            </a:r>
          </a:p>
        </p:txBody>
      </p:sp>
      <p:sp>
        <p:nvSpPr>
          <p:cNvPr id="541739" name="Text Box 43"/>
          <p:cNvSpPr txBox="1">
            <a:spLocks noChangeArrowheads="1"/>
          </p:cNvSpPr>
          <p:nvPr/>
        </p:nvSpPr>
        <p:spPr bwMode="auto">
          <a:xfrm>
            <a:off x="173038" y="881063"/>
            <a:ext cx="3110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err="1" smtClean="0">
                <a:latin typeface="Arial"/>
              </a:rPr>
              <a:t>Step</a:t>
            </a:r>
            <a:r>
              <a:rPr lang="fr-FR" dirty="0" smtClean="0">
                <a:latin typeface="Arial"/>
              </a:rPr>
              <a:t> 3</a:t>
            </a:r>
            <a:r>
              <a:rPr lang="fr-FR" u="none" dirty="0" smtClean="0">
                <a:latin typeface="Arial"/>
              </a:rPr>
              <a:t> </a:t>
            </a:r>
            <a:r>
              <a:rPr lang="fr-FR" u="none" dirty="0">
                <a:latin typeface="Arial"/>
              </a:rPr>
              <a:t>: </a:t>
            </a:r>
            <a:r>
              <a:rPr lang="fr-FR" u="none" dirty="0" err="1" smtClean="0">
                <a:latin typeface="Arial"/>
              </a:rPr>
              <a:t>Hybridization</a:t>
            </a:r>
            <a:endParaRPr lang="fr-FR" u="none" dirty="0">
              <a:latin typeface="Arial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0" y="0"/>
            <a:ext cx="585268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dirty="0" smtClean="0">
                <a:latin typeface="Arial" charset="0"/>
              </a:rPr>
              <a:t>Genes involved in MCFA resistance </a:t>
            </a:r>
            <a:endParaRPr lang="fr-FR" sz="2800" u="none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de">
  <a:themeElements>
    <a:clrScheme name="V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1246</Words>
  <Application>Microsoft Macintosh PowerPoint</Application>
  <PresentationFormat>Présentation à l'écran (4:3)</PresentationFormat>
  <Paragraphs>465</Paragraphs>
  <Slides>25</Slides>
  <Notes>24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Vide</vt:lpstr>
      <vt:lpstr>Feuille de calcul</vt:lpstr>
      <vt:lpstr>Diapositive 1</vt:lpstr>
      <vt:lpstr>Diapositive 2</vt:lpstr>
      <vt:lpstr>Diapositive 3</vt:lpstr>
      <vt:lpstr>Wine yeast Resistance polymorphism  to MCFA</vt:lpstr>
      <vt:lpstr>   Identification of S. cerevisiae genes involved in MCFA resistance  </vt:lpstr>
      <vt:lpstr>Diapositive 6</vt:lpstr>
      <vt:lpstr>Diapositive 7</vt:lpstr>
      <vt:lpstr>Diapositive 8</vt:lpstr>
      <vt:lpstr>Diapositive 9</vt:lpstr>
      <vt:lpstr>Diapositive 10</vt:lpstr>
      <vt:lpstr>Diapositive 11</vt:lpstr>
      <vt:lpstr>Transcriptome re-modeling after exposure to MCFA</vt:lpstr>
      <vt:lpstr>Transcriptome re-modeling after exposure to MCFA</vt:lpstr>
      <vt:lpstr>Transcriptome re-modeling after exposure to MCFA</vt:lpstr>
      <vt:lpstr>Functional categories of genes modulated MCFA (funspec website)</vt:lpstr>
      <vt:lpstr>Comparison with other stress</vt:lpstr>
      <vt:lpstr>Genes involved in each  response</vt:lpstr>
      <vt:lpstr>Phenotypic evaluation of candidate genes</vt:lpstr>
      <vt:lpstr>Conclusions</vt:lpstr>
      <vt:lpstr>    Transcription factors involved in MCFA adaptation and resistance</vt:lpstr>
      <vt:lpstr>Transcription factors involved in MCFA response</vt:lpstr>
      <vt:lpstr>Transcription factors involved in MCFA response</vt:lpstr>
      <vt:lpstr>Phenotypic evaluation of TF regulating the responses</vt:lpstr>
      <vt:lpstr>Conclusion: global view of MCFA response</vt:lpstr>
      <vt:lpstr>Acknowledgement</vt:lpstr>
    </vt:vector>
  </TitlesOfParts>
  <Manager/>
  <Company>Jean-Luc LEGRAS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Jean-Luc LEGRAS</dc:creator>
  <cp:keywords/>
  <dc:description/>
  <cp:lastModifiedBy>LEGRAS</cp:lastModifiedBy>
  <cp:revision>87</cp:revision>
  <dcterms:created xsi:type="dcterms:W3CDTF">2010-11-20T13:35:18Z</dcterms:created>
  <dcterms:modified xsi:type="dcterms:W3CDTF">2010-11-20T13:40:34Z</dcterms:modified>
  <cp:category/>
</cp:coreProperties>
</file>