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8803600" cy="43205400"/>
  <p:notesSz cx="6858000" cy="9144000"/>
  <p:defaultTextStyle>
    <a:defPPr>
      <a:defRPr lang="fr-FR"/>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D631"/>
    <a:srgbClr val="8BA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33" d="100"/>
          <a:sy n="33" d="100"/>
        </p:scale>
        <p:origin x="-1440" y="2872"/>
      </p:cViewPr>
      <p:guideLst>
        <p:guide orient="horz" pos="13608"/>
        <p:guide pos="9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160270" y="13421680"/>
            <a:ext cx="24483060" cy="9261158"/>
          </a:xfrm>
        </p:spPr>
        <p:txBody>
          <a:bodyPr/>
          <a:lstStyle/>
          <a:p>
            <a:r>
              <a:rPr lang="fr-FR" smtClean="0"/>
              <a:t>Modifiez le style du titre</a:t>
            </a:r>
            <a:endParaRPr lang="fr-FR"/>
          </a:p>
        </p:txBody>
      </p:sp>
      <p:sp>
        <p:nvSpPr>
          <p:cNvPr id="3" name="Sous-titre 2"/>
          <p:cNvSpPr>
            <a:spLocks noGrp="1"/>
          </p:cNvSpPr>
          <p:nvPr>
            <p:ph type="subTitle" idx="1"/>
          </p:nvPr>
        </p:nvSpPr>
        <p:spPr>
          <a:xfrm>
            <a:off x="4320540" y="24483060"/>
            <a:ext cx="20162520" cy="11041380"/>
          </a:xfrm>
        </p:spPr>
        <p:txBody>
          <a:bodyPr/>
          <a:lstStyle>
            <a:lvl1pPr marL="0" indent="0" algn="ctr">
              <a:buNone/>
              <a:defRPr>
                <a:solidFill>
                  <a:schemeClr val="tx1">
                    <a:tint val="75000"/>
                  </a:schemeClr>
                </a:solidFill>
              </a:defRPr>
            </a:lvl1pPr>
            <a:lvl2pPr marL="2057400" indent="0" algn="ctr">
              <a:buNone/>
              <a:defRPr>
                <a:solidFill>
                  <a:schemeClr val="tx1">
                    <a:tint val="75000"/>
                  </a:schemeClr>
                </a:solidFill>
              </a:defRPr>
            </a:lvl2pPr>
            <a:lvl3pPr marL="4114800" indent="0" algn="ctr">
              <a:buNone/>
              <a:defRPr>
                <a:solidFill>
                  <a:schemeClr val="tx1">
                    <a:tint val="75000"/>
                  </a:schemeClr>
                </a:solidFill>
              </a:defRPr>
            </a:lvl3pPr>
            <a:lvl4pPr marL="6172200" indent="0" algn="ctr">
              <a:buNone/>
              <a:defRPr>
                <a:solidFill>
                  <a:schemeClr val="tx1">
                    <a:tint val="75000"/>
                  </a:schemeClr>
                </a:solidFill>
              </a:defRPr>
            </a:lvl4pPr>
            <a:lvl5pPr marL="8229600" indent="0" algn="ctr">
              <a:buNone/>
              <a:defRPr>
                <a:solidFill>
                  <a:schemeClr val="tx1">
                    <a:tint val="75000"/>
                  </a:schemeClr>
                </a:solidFill>
              </a:defRPr>
            </a:lvl5pPr>
            <a:lvl6pPr marL="10287000" indent="0" algn="ctr">
              <a:buNone/>
              <a:defRPr>
                <a:solidFill>
                  <a:schemeClr val="tx1">
                    <a:tint val="75000"/>
                  </a:schemeClr>
                </a:solidFill>
              </a:defRPr>
            </a:lvl6pPr>
            <a:lvl7pPr marL="12344400" indent="0" algn="ctr">
              <a:buNone/>
              <a:defRPr>
                <a:solidFill>
                  <a:schemeClr val="tx1">
                    <a:tint val="75000"/>
                  </a:schemeClr>
                </a:solidFill>
              </a:defRPr>
            </a:lvl7pPr>
            <a:lvl8pPr marL="14401800" indent="0" algn="ctr">
              <a:buNone/>
              <a:defRPr>
                <a:solidFill>
                  <a:schemeClr val="tx1">
                    <a:tint val="75000"/>
                  </a:schemeClr>
                </a:solidFill>
              </a:defRPr>
            </a:lvl8pPr>
            <a:lvl9pPr marL="164592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6C3AD11-11C6-4323-980C-215B176DAB10}" type="datetimeFigureOut">
              <a:rPr lang="fr-FR" smtClean="0"/>
              <a:t>24/01/18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a:t>
            </a:fld>
            <a:endParaRPr lang="fr-FR"/>
          </a:p>
        </p:txBody>
      </p:sp>
    </p:spTree>
    <p:extLst>
      <p:ext uri="{BB962C8B-B14F-4D97-AF65-F5344CB8AC3E}">
        <p14:creationId xmlns:p14="http://schemas.microsoft.com/office/powerpoint/2010/main" val="248996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C3AD11-11C6-4323-980C-215B176DAB10}" type="datetimeFigureOut">
              <a:rPr lang="fr-FR" smtClean="0"/>
              <a:t>24/01/18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a:t>
            </a:fld>
            <a:endParaRPr lang="fr-FR"/>
          </a:p>
        </p:txBody>
      </p:sp>
    </p:spTree>
    <p:extLst>
      <p:ext uri="{BB962C8B-B14F-4D97-AF65-F5344CB8AC3E}">
        <p14:creationId xmlns:p14="http://schemas.microsoft.com/office/powerpoint/2010/main" val="381474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83225" y="10901365"/>
            <a:ext cx="20412551" cy="23224902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35568" y="10901365"/>
            <a:ext cx="60767595" cy="23224902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C3AD11-11C6-4323-980C-215B176DAB10}" type="datetimeFigureOut">
              <a:rPr lang="fr-FR" smtClean="0"/>
              <a:t>24/01/18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a:t>
            </a:fld>
            <a:endParaRPr lang="fr-FR"/>
          </a:p>
        </p:txBody>
      </p:sp>
    </p:spTree>
    <p:extLst>
      <p:ext uri="{BB962C8B-B14F-4D97-AF65-F5344CB8AC3E}">
        <p14:creationId xmlns:p14="http://schemas.microsoft.com/office/powerpoint/2010/main" val="182531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C3AD11-11C6-4323-980C-215B176DAB10}" type="datetimeFigureOut">
              <a:rPr lang="fr-FR" smtClean="0"/>
              <a:t>24/01/18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a:t>
            </a:fld>
            <a:endParaRPr lang="fr-FR"/>
          </a:p>
        </p:txBody>
      </p:sp>
    </p:spTree>
    <p:extLst>
      <p:ext uri="{BB962C8B-B14F-4D97-AF65-F5344CB8AC3E}">
        <p14:creationId xmlns:p14="http://schemas.microsoft.com/office/powerpoint/2010/main" val="79061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75286" y="27763473"/>
            <a:ext cx="24483060" cy="8581073"/>
          </a:xfrm>
        </p:spPr>
        <p:txBody>
          <a:bodyPr anchor="t"/>
          <a:lstStyle>
            <a:lvl1pPr algn="l">
              <a:defRPr sz="18000" b="1" cap="all"/>
            </a:lvl1pPr>
          </a:lstStyle>
          <a:p>
            <a:r>
              <a:rPr lang="fr-FR" smtClean="0"/>
              <a:t>Modifiez le style du titre</a:t>
            </a:r>
            <a:endParaRPr lang="fr-FR"/>
          </a:p>
        </p:txBody>
      </p:sp>
      <p:sp>
        <p:nvSpPr>
          <p:cNvPr id="3" name="Espace réservé du texte 2"/>
          <p:cNvSpPr>
            <a:spLocks noGrp="1"/>
          </p:cNvSpPr>
          <p:nvPr>
            <p:ph type="body" idx="1"/>
          </p:nvPr>
        </p:nvSpPr>
        <p:spPr>
          <a:xfrm>
            <a:off x="2275286" y="18312295"/>
            <a:ext cx="24483060" cy="9451178"/>
          </a:xfrm>
        </p:spPr>
        <p:txBody>
          <a:bodyPr anchor="b"/>
          <a:lstStyle>
            <a:lvl1pPr marL="0" indent="0">
              <a:buNone/>
              <a:defRPr sz="9000">
                <a:solidFill>
                  <a:schemeClr val="tx1">
                    <a:tint val="75000"/>
                  </a:schemeClr>
                </a:solidFill>
              </a:defRPr>
            </a:lvl1pPr>
            <a:lvl2pPr marL="2057400" indent="0">
              <a:buNone/>
              <a:defRPr sz="8100">
                <a:solidFill>
                  <a:schemeClr val="tx1">
                    <a:tint val="75000"/>
                  </a:schemeClr>
                </a:solidFill>
              </a:defRPr>
            </a:lvl2pPr>
            <a:lvl3pPr marL="4114800" indent="0">
              <a:buNone/>
              <a:defRPr sz="7200">
                <a:solidFill>
                  <a:schemeClr val="tx1">
                    <a:tint val="75000"/>
                  </a:schemeClr>
                </a:solidFill>
              </a:defRPr>
            </a:lvl3pPr>
            <a:lvl4pPr marL="6172200" indent="0">
              <a:buNone/>
              <a:defRPr sz="6300">
                <a:solidFill>
                  <a:schemeClr val="tx1">
                    <a:tint val="75000"/>
                  </a:schemeClr>
                </a:solidFill>
              </a:defRPr>
            </a:lvl4pPr>
            <a:lvl5pPr marL="8229600" indent="0">
              <a:buNone/>
              <a:defRPr sz="6300">
                <a:solidFill>
                  <a:schemeClr val="tx1">
                    <a:tint val="75000"/>
                  </a:schemeClr>
                </a:solidFill>
              </a:defRPr>
            </a:lvl5pPr>
            <a:lvl6pPr marL="10287000" indent="0">
              <a:buNone/>
              <a:defRPr sz="6300">
                <a:solidFill>
                  <a:schemeClr val="tx1">
                    <a:tint val="75000"/>
                  </a:schemeClr>
                </a:solidFill>
              </a:defRPr>
            </a:lvl6pPr>
            <a:lvl7pPr marL="12344400" indent="0">
              <a:buNone/>
              <a:defRPr sz="6300">
                <a:solidFill>
                  <a:schemeClr val="tx1">
                    <a:tint val="75000"/>
                  </a:schemeClr>
                </a:solidFill>
              </a:defRPr>
            </a:lvl7pPr>
            <a:lvl8pPr marL="14401800" indent="0">
              <a:buNone/>
              <a:defRPr sz="6300">
                <a:solidFill>
                  <a:schemeClr val="tx1">
                    <a:tint val="75000"/>
                  </a:schemeClr>
                </a:solidFill>
              </a:defRPr>
            </a:lvl8pPr>
            <a:lvl9pPr marL="16459200" indent="0">
              <a:buNone/>
              <a:defRPr sz="63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6C3AD11-11C6-4323-980C-215B176DAB10}" type="datetimeFigureOut">
              <a:rPr lang="fr-FR" smtClean="0"/>
              <a:t>24/01/18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a:t>
            </a:fld>
            <a:endParaRPr lang="fr-FR"/>
          </a:p>
        </p:txBody>
      </p:sp>
    </p:spTree>
    <p:extLst>
      <p:ext uri="{BB962C8B-B14F-4D97-AF65-F5344CB8AC3E}">
        <p14:creationId xmlns:p14="http://schemas.microsoft.com/office/powerpoint/2010/main" val="332643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35570" y="63507940"/>
            <a:ext cx="40590072" cy="179642453"/>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605700" y="63507940"/>
            <a:ext cx="40590075" cy="179642453"/>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6C3AD11-11C6-4323-980C-215B176DAB10}" type="datetimeFigureOut">
              <a:rPr lang="fr-FR" smtClean="0"/>
              <a:t>24/01/18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t>‹#›</a:t>
            </a:fld>
            <a:endParaRPr lang="fr-FR"/>
          </a:p>
        </p:txBody>
      </p:sp>
    </p:spTree>
    <p:extLst>
      <p:ext uri="{BB962C8B-B14F-4D97-AF65-F5344CB8AC3E}">
        <p14:creationId xmlns:p14="http://schemas.microsoft.com/office/powerpoint/2010/main" val="235512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440180" y="1730219"/>
            <a:ext cx="25923240" cy="72009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1440180" y="9671212"/>
            <a:ext cx="12726592"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fr-FR" smtClean="0"/>
              <a:t>Modifiez les styles du texte du masque</a:t>
            </a:r>
          </a:p>
        </p:txBody>
      </p:sp>
      <p:sp>
        <p:nvSpPr>
          <p:cNvPr id="4" name="Espace réservé du contenu 3"/>
          <p:cNvSpPr>
            <a:spLocks noGrp="1"/>
          </p:cNvSpPr>
          <p:nvPr>
            <p:ph sz="half" idx="2"/>
          </p:nvPr>
        </p:nvSpPr>
        <p:spPr>
          <a:xfrm>
            <a:off x="1440180" y="13701713"/>
            <a:ext cx="12726592"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4631830" y="9671212"/>
            <a:ext cx="12731591"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fr-FR" smtClean="0"/>
              <a:t>Modifiez les styles du texte du masque</a:t>
            </a:r>
          </a:p>
        </p:txBody>
      </p:sp>
      <p:sp>
        <p:nvSpPr>
          <p:cNvPr id="6" name="Espace réservé du contenu 5"/>
          <p:cNvSpPr>
            <a:spLocks noGrp="1"/>
          </p:cNvSpPr>
          <p:nvPr>
            <p:ph sz="quarter" idx="4"/>
          </p:nvPr>
        </p:nvSpPr>
        <p:spPr>
          <a:xfrm>
            <a:off x="14631830" y="13701713"/>
            <a:ext cx="12731591"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6C3AD11-11C6-4323-980C-215B176DAB10}" type="datetimeFigureOut">
              <a:rPr lang="fr-FR" smtClean="0"/>
              <a:t>24/01/18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9BE0B3B-6E33-4AAB-8C4B-8B041D2294E5}" type="slidenum">
              <a:rPr lang="fr-FR" smtClean="0"/>
              <a:t>‹#›</a:t>
            </a:fld>
            <a:endParaRPr lang="fr-FR"/>
          </a:p>
        </p:txBody>
      </p:sp>
    </p:spTree>
    <p:extLst>
      <p:ext uri="{BB962C8B-B14F-4D97-AF65-F5344CB8AC3E}">
        <p14:creationId xmlns:p14="http://schemas.microsoft.com/office/powerpoint/2010/main" val="320155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6C3AD11-11C6-4323-980C-215B176DAB10}" type="datetimeFigureOut">
              <a:rPr lang="fr-FR" smtClean="0"/>
              <a:t>24/01/18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BE0B3B-6E33-4AAB-8C4B-8B041D2294E5}" type="slidenum">
              <a:rPr lang="fr-FR" smtClean="0"/>
              <a:t>‹#›</a:t>
            </a:fld>
            <a:endParaRPr lang="fr-FR"/>
          </a:p>
        </p:txBody>
      </p:sp>
    </p:spTree>
    <p:extLst>
      <p:ext uri="{BB962C8B-B14F-4D97-AF65-F5344CB8AC3E}">
        <p14:creationId xmlns:p14="http://schemas.microsoft.com/office/powerpoint/2010/main" val="428049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C3AD11-11C6-4323-980C-215B176DAB10}" type="datetimeFigureOut">
              <a:rPr lang="fr-FR" smtClean="0"/>
              <a:t>24/01/18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9BE0B3B-6E33-4AAB-8C4B-8B041D2294E5}" type="slidenum">
              <a:rPr lang="fr-FR" smtClean="0"/>
              <a:t>‹#›</a:t>
            </a:fld>
            <a:endParaRPr lang="fr-FR"/>
          </a:p>
        </p:txBody>
      </p:sp>
    </p:spTree>
    <p:extLst>
      <p:ext uri="{BB962C8B-B14F-4D97-AF65-F5344CB8AC3E}">
        <p14:creationId xmlns:p14="http://schemas.microsoft.com/office/powerpoint/2010/main" val="407383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0182" y="1720215"/>
            <a:ext cx="9476186" cy="7320915"/>
          </a:xfrm>
        </p:spPr>
        <p:txBody>
          <a:bodyPr anchor="b"/>
          <a:lstStyle>
            <a:lvl1pPr algn="l">
              <a:defRPr sz="9000" b="1"/>
            </a:lvl1pPr>
          </a:lstStyle>
          <a:p>
            <a:r>
              <a:rPr lang="fr-FR" smtClean="0"/>
              <a:t>Modifiez le style du titre</a:t>
            </a:r>
            <a:endParaRPr lang="fr-FR"/>
          </a:p>
        </p:txBody>
      </p:sp>
      <p:sp>
        <p:nvSpPr>
          <p:cNvPr id="3" name="Espace réservé du contenu 2"/>
          <p:cNvSpPr>
            <a:spLocks noGrp="1"/>
          </p:cNvSpPr>
          <p:nvPr>
            <p:ph idx="1"/>
          </p:nvPr>
        </p:nvSpPr>
        <p:spPr>
          <a:xfrm>
            <a:off x="11261407" y="1720218"/>
            <a:ext cx="16102013" cy="36874612"/>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440182" y="9041133"/>
            <a:ext cx="9476186" cy="29553697"/>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6C3AD11-11C6-4323-980C-215B176DAB10}" type="datetimeFigureOut">
              <a:rPr lang="fr-FR" smtClean="0"/>
              <a:t>24/01/18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t>‹#›</a:t>
            </a:fld>
            <a:endParaRPr lang="fr-FR"/>
          </a:p>
        </p:txBody>
      </p:sp>
    </p:spTree>
    <p:extLst>
      <p:ext uri="{BB962C8B-B14F-4D97-AF65-F5344CB8AC3E}">
        <p14:creationId xmlns:p14="http://schemas.microsoft.com/office/powerpoint/2010/main" val="313819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645707" y="30243780"/>
            <a:ext cx="17282160" cy="3570449"/>
          </a:xfrm>
        </p:spPr>
        <p:txBody>
          <a:bodyPr anchor="b"/>
          <a:lstStyle>
            <a:lvl1pPr algn="l">
              <a:defRPr sz="9000" b="1"/>
            </a:lvl1pPr>
          </a:lstStyle>
          <a:p>
            <a:r>
              <a:rPr lang="fr-FR" smtClean="0"/>
              <a:t>Modifiez le style du titre</a:t>
            </a:r>
            <a:endParaRPr lang="fr-FR"/>
          </a:p>
        </p:txBody>
      </p:sp>
      <p:sp>
        <p:nvSpPr>
          <p:cNvPr id="3" name="Espace réservé pour une image  2"/>
          <p:cNvSpPr>
            <a:spLocks noGrp="1"/>
          </p:cNvSpPr>
          <p:nvPr>
            <p:ph type="pic" idx="1"/>
          </p:nvPr>
        </p:nvSpPr>
        <p:spPr>
          <a:xfrm>
            <a:off x="5645707" y="3860483"/>
            <a:ext cx="17282160" cy="25923240"/>
          </a:xfrm>
        </p:spPr>
        <p:txBody>
          <a:bodyPr/>
          <a:lstStyle>
            <a:lvl1pPr marL="0" indent="0">
              <a:buNone/>
              <a:defRPr sz="14400"/>
            </a:lvl1pPr>
            <a:lvl2pPr marL="2057400" indent="0">
              <a:buNone/>
              <a:defRPr sz="12600"/>
            </a:lvl2pPr>
            <a:lvl3pPr marL="4114800" indent="0">
              <a:buNone/>
              <a:defRPr sz="10800"/>
            </a:lvl3pPr>
            <a:lvl4pPr marL="6172200" indent="0">
              <a:buNone/>
              <a:defRPr sz="9000"/>
            </a:lvl4pPr>
            <a:lvl5pPr marL="8229600" indent="0">
              <a:buNone/>
              <a:defRPr sz="9000"/>
            </a:lvl5pPr>
            <a:lvl6pPr marL="10287000" indent="0">
              <a:buNone/>
              <a:defRPr sz="9000"/>
            </a:lvl6pPr>
            <a:lvl7pPr marL="12344400" indent="0">
              <a:buNone/>
              <a:defRPr sz="9000"/>
            </a:lvl7pPr>
            <a:lvl8pPr marL="14401800" indent="0">
              <a:buNone/>
              <a:defRPr sz="9000"/>
            </a:lvl8pPr>
            <a:lvl9pPr marL="16459200" indent="0">
              <a:buNone/>
              <a:defRPr sz="9000"/>
            </a:lvl9pPr>
          </a:lstStyle>
          <a:p>
            <a:endParaRPr lang="fr-FR"/>
          </a:p>
        </p:txBody>
      </p:sp>
      <p:sp>
        <p:nvSpPr>
          <p:cNvPr id="4" name="Espace réservé du texte 3"/>
          <p:cNvSpPr>
            <a:spLocks noGrp="1"/>
          </p:cNvSpPr>
          <p:nvPr>
            <p:ph type="body" sz="half" idx="2"/>
          </p:nvPr>
        </p:nvSpPr>
        <p:spPr>
          <a:xfrm>
            <a:off x="5645707" y="33814229"/>
            <a:ext cx="17282160" cy="5070631"/>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6C3AD11-11C6-4323-980C-215B176DAB10}" type="datetimeFigureOut">
              <a:rPr lang="fr-FR" smtClean="0"/>
              <a:t>24/01/18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t>‹#›</a:t>
            </a:fld>
            <a:endParaRPr lang="fr-FR"/>
          </a:p>
        </p:txBody>
      </p:sp>
    </p:spTree>
    <p:extLst>
      <p:ext uri="{BB962C8B-B14F-4D97-AF65-F5344CB8AC3E}">
        <p14:creationId xmlns:p14="http://schemas.microsoft.com/office/powerpoint/2010/main" val="436593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40180" y="1730219"/>
            <a:ext cx="25923240" cy="7200900"/>
          </a:xfrm>
          <a:prstGeom prst="rect">
            <a:avLst/>
          </a:prstGeom>
        </p:spPr>
        <p:txBody>
          <a:bodyPr vert="horz" lIns="411480" tIns="205740" rIns="411480" bIns="20574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1440180" y="10081263"/>
            <a:ext cx="25923240" cy="28513567"/>
          </a:xfrm>
          <a:prstGeom prst="rect">
            <a:avLst/>
          </a:prstGeom>
        </p:spPr>
        <p:txBody>
          <a:bodyPr vert="horz" lIns="411480" tIns="205740" rIns="411480" bIns="20574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440180" y="40045008"/>
            <a:ext cx="6720840" cy="2300288"/>
          </a:xfrm>
          <a:prstGeom prst="rect">
            <a:avLst/>
          </a:prstGeom>
        </p:spPr>
        <p:txBody>
          <a:bodyPr vert="horz" lIns="411480" tIns="205740" rIns="411480" bIns="205740" rtlCol="0" anchor="ctr"/>
          <a:lstStyle>
            <a:lvl1pPr algn="l">
              <a:defRPr sz="5400">
                <a:solidFill>
                  <a:schemeClr val="tx1">
                    <a:tint val="75000"/>
                  </a:schemeClr>
                </a:solidFill>
              </a:defRPr>
            </a:lvl1pPr>
          </a:lstStyle>
          <a:p>
            <a:fld id="{06C3AD11-11C6-4323-980C-215B176DAB10}" type="datetimeFigureOut">
              <a:rPr lang="fr-FR" smtClean="0"/>
              <a:t>24/01/18</a:t>
            </a:fld>
            <a:endParaRPr lang="fr-FR"/>
          </a:p>
        </p:txBody>
      </p:sp>
      <p:sp>
        <p:nvSpPr>
          <p:cNvPr id="5" name="Espace réservé du pied de page 4"/>
          <p:cNvSpPr>
            <a:spLocks noGrp="1"/>
          </p:cNvSpPr>
          <p:nvPr>
            <p:ph type="ftr" sz="quarter" idx="3"/>
          </p:nvPr>
        </p:nvSpPr>
        <p:spPr>
          <a:xfrm>
            <a:off x="9841230" y="40045008"/>
            <a:ext cx="9121140" cy="2300288"/>
          </a:xfrm>
          <a:prstGeom prst="rect">
            <a:avLst/>
          </a:prstGeom>
        </p:spPr>
        <p:txBody>
          <a:bodyPr vert="horz" lIns="411480" tIns="205740" rIns="411480" bIns="205740" rtlCol="0" anchor="ctr"/>
          <a:lstStyle>
            <a:lvl1pPr algn="ctr">
              <a:defRPr sz="5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0642580" y="40045008"/>
            <a:ext cx="6720840" cy="2300288"/>
          </a:xfrm>
          <a:prstGeom prst="rect">
            <a:avLst/>
          </a:prstGeom>
        </p:spPr>
        <p:txBody>
          <a:bodyPr vert="horz" lIns="411480" tIns="205740" rIns="411480" bIns="205740" rtlCol="0" anchor="ctr"/>
          <a:lstStyle>
            <a:lvl1pPr algn="r">
              <a:defRPr sz="5400">
                <a:solidFill>
                  <a:schemeClr val="tx1">
                    <a:tint val="75000"/>
                  </a:schemeClr>
                </a:solidFill>
              </a:defRPr>
            </a:lvl1pPr>
          </a:lstStyle>
          <a:p>
            <a:fld id="{39BE0B3B-6E33-4AAB-8C4B-8B041D2294E5}" type="slidenum">
              <a:rPr lang="fr-FR" smtClean="0"/>
              <a:t>‹#›</a:t>
            </a:fld>
            <a:endParaRPr lang="fr-FR"/>
          </a:p>
        </p:txBody>
      </p:sp>
    </p:spTree>
    <p:extLst>
      <p:ext uri="{BB962C8B-B14F-4D97-AF65-F5344CB8AC3E}">
        <p14:creationId xmlns:p14="http://schemas.microsoft.com/office/powerpoint/2010/main" val="2969244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1" latinLnBrk="0" hangingPunct="1">
        <a:spcBef>
          <a:spcPct val="0"/>
        </a:spcBef>
        <a:buNone/>
        <a:defRPr sz="19800" kern="1200">
          <a:solidFill>
            <a:schemeClr val="tx1"/>
          </a:solidFill>
          <a:latin typeface="+mj-lt"/>
          <a:ea typeface="+mj-ea"/>
          <a:cs typeface="+mj-cs"/>
        </a:defRPr>
      </a:lvl1pPr>
    </p:titleStyle>
    <p:bodyStyle>
      <a:lvl1pPr marL="1543050" indent="-1543050" algn="l" defTabSz="4114800" rtl="0" eaLnBrk="1" latinLnBrk="0" hangingPunct="1">
        <a:spcBef>
          <a:spcPct val="20000"/>
        </a:spcBef>
        <a:buFont typeface="Arial" pitchFamily="34" charset="0"/>
        <a:buChar char="•"/>
        <a:defRPr sz="14400" kern="1200">
          <a:solidFill>
            <a:schemeClr val="tx1"/>
          </a:solidFill>
          <a:latin typeface="+mn-lt"/>
          <a:ea typeface="+mn-ea"/>
          <a:cs typeface="+mn-cs"/>
        </a:defRPr>
      </a:lvl1pPr>
      <a:lvl2pPr marL="3343275" indent="-1285875" algn="l" defTabSz="4114800" rtl="0" eaLnBrk="1" latinLnBrk="0" hangingPunct="1">
        <a:spcBef>
          <a:spcPct val="20000"/>
        </a:spcBef>
        <a:buFont typeface="Arial" pitchFamily="34" charset="0"/>
        <a:buChar char="–"/>
        <a:defRPr sz="12600" kern="1200">
          <a:solidFill>
            <a:schemeClr val="tx1"/>
          </a:solidFill>
          <a:latin typeface="+mn-lt"/>
          <a:ea typeface="+mn-ea"/>
          <a:cs typeface="+mn-cs"/>
        </a:defRPr>
      </a:lvl2pPr>
      <a:lvl3pPr marL="5143500" indent="-1028700" algn="l" defTabSz="4114800" rtl="0" eaLnBrk="1" latinLnBrk="0" hangingPunct="1">
        <a:spcBef>
          <a:spcPct val="20000"/>
        </a:spcBef>
        <a:buFont typeface="Arial" pitchFamily="34" charset="0"/>
        <a:buChar char="•"/>
        <a:defRPr sz="10800" kern="1200">
          <a:solidFill>
            <a:schemeClr val="tx1"/>
          </a:solidFill>
          <a:latin typeface="+mn-lt"/>
          <a:ea typeface="+mn-ea"/>
          <a:cs typeface="+mn-cs"/>
        </a:defRPr>
      </a:lvl3pPr>
      <a:lvl4pPr marL="7200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2583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3157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3731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4305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487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fr-FR"/>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jpg"/><Relationship Id="rId20" Type="http://schemas.openxmlformats.org/officeDocument/2006/relationships/image" Target="../media/image19.png"/><Relationship Id="rId21" Type="http://schemas.openxmlformats.org/officeDocument/2006/relationships/image" Target="../media/image20.jpeg"/><Relationship Id="rId22" Type="http://schemas.openxmlformats.org/officeDocument/2006/relationships/image" Target="../media/image21.png"/><Relationship Id="rId23" Type="http://schemas.openxmlformats.org/officeDocument/2006/relationships/image" Target="../media/image22.png"/><Relationship Id="rId10" Type="http://schemas.openxmlformats.org/officeDocument/2006/relationships/image" Target="../media/image9.pn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AutoShape 931" descr="Parchemin"/>
          <p:cNvSpPr>
            <a:spLocks noChangeArrowheads="1"/>
          </p:cNvSpPr>
          <p:nvPr/>
        </p:nvSpPr>
        <p:spPr bwMode="auto">
          <a:xfrm>
            <a:off x="20637747" y="32395288"/>
            <a:ext cx="7486649" cy="6028396"/>
          </a:xfrm>
          <a:prstGeom prst="roundRect">
            <a:avLst>
              <a:gd name="adj" fmla="val 16667"/>
            </a:avLst>
          </a:prstGeom>
          <a:blipFill dpi="0" rotWithShape="0">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5" name="AutoShape 931" descr="Parchemin"/>
          <p:cNvSpPr>
            <a:spLocks noChangeArrowheads="1"/>
          </p:cNvSpPr>
          <p:nvPr/>
        </p:nvSpPr>
        <p:spPr bwMode="auto">
          <a:xfrm>
            <a:off x="20580629" y="25752658"/>
            <a:ext cx="7486649" cy="6365263"/>
          </a:xfrm>
          <a:prstGeom prst="roundRect">
            <a:avLst>
              <a:gd name="adj" fmla="val 16667"/>
            </a:avLst>
          </a:prstGeom>
          <a:blipFill dpi="0" rotWithShape="0">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79" name="AutoShape 931" descr="Parchemin"/>
          <p:cNvSpPr>
            <a:spLocks noChangeArrowheads="1"/>
          </p:cNvSpPr>
          <p:nvPr/>
        </p:nvSpPr>
        <p:spPr bwMode="auto">
          <a:xfrm>
            <a:off x="20529241" y="19402336"/>
            <a:ext cx="7486649" cy="6028396"/>
          </a:xfrm>
          <a:prstGeom prst="roundRect">
            <a:avLst>
              <a:gd name="adj" fmla="val 16667"/>
            </a:avLst>
          </a:prstGeom>
          <a:blipFill dpi="0" rotWithShape="0">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dirty="0" smtClean="0"/>
              <a:t>fig </a:t>
            </a:r>
            <a:endParaRPr lang="en-GB" dirty="0"/>
          </a:p>
        </p:txBody>
      </p:sp>
      <p:sp>
        <p:nvSpPr>
          <p:cNvPr id="461" name="AutoShape 932" descr="Papier de soie bleu"/>
          <p:cNvSpPr>
            <a:spLocks noChangeArrowheads="1"/>
          </p:cNvSpPr>
          <p:nvPr/>
        </p:nvSpPr>
        <p:spPr bwMode="auto">
          <a:xfrm>
            <a:off x="845658" y="31417345"/>
            <a:ext cx="16798040" cy="7262629"/>
          </a:xfrm>
          <a:prstGeom prst="roundRect">
            <a:avLst>
              <a:gd name="adj" fmla="val 16667"/>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0" bIns="36000"/>
          <a:lstStyle/>
          <a:p>
            <a:r>
              <a:rPr lang="en-GB" sz="2800" dirty="0" smtClean="0">
                <a:latin typeface="Arial" pitchFamily="34" charset="0"/>
                <a:cs typeface="Arial" pitchFamily="34" charset="0"/>
              </a:rPr>
              <a:t>We detected 13 mQTL involved in the production of volatile compounds by yeast during fermentation. One was investigated </a:t>
            </a:r>
            <a:r>
              <a:rPr lang="en-GB" sz="2800" dirty="0">
                <a:latin typeface="Arial" pitchFamily="34" charset="0"/>
                <a:cs typeface="Arial" pitchFamily="34" charset="0"/>
              </a:rPr>
              <a:t>by deletion </a:t>
            </a:r>
            <a:r>
              <a:rPr lang="en-GB" sz="2800" dirty="0" smtClean="0">
                <a:latin typeface="Arial" pitchFamily="34" charset="0"/>
                <a:cs typeface="Arial" pitchFamily="34" charset="0"/>
              </a:rPr>
              <a:t>and  two by </a:t>
            </a:r>
            <a:r>
              <a:rPr lang="en-GB" sz="2800" dirty="0" err="1" smtClean="0">
                <a:latin typeface="Arial" pitchFamily="34" charset="0"/>
                <a:cs typeface="Arial" pitchFamily="34" charset="0"/>
              </a:rPr>
              <a:t>hemizigote</a:t>
            </a:r>
            <a:r>
              <a:rPr lang="en-GB" sz="2800" dirty="0" smtClean="0">
                <a:latin typeface="Arial" pitchFamily="34" charset="0"/>
                <a:cs typeface="Arial" pitchFamily="34" charset="0"/>
              </a:rPr>
              <a:t> comparison. </a:t>
            </a:r>
          </a:p>
          <a:p>
            <a:r>
              <a:rPr lang="en-US" sz="2800" dirty="0" smtClean="0">
                <a:latin typeface="Arial" pitchFamily="34" charset="0"/>
                <a:cs typeface="Arial" pitchFamily="34" charset="0"/>
              </a:rPr>
              <a:t>In a “By” background, deletion of Phospholipase B2 gene (</a:t>
            </a:r>
            <a:r>
              <a:rPr lang="en-US" sz="2800" i="1" dirty="0" smtClean="0">
                <a:latin typeface="Arial" pitchFamily="34" charset="0"/>
                <a:cs typeface="Arial" pitchFamily="34" charset="0"/>
              </a:rPr>
              <a:t>PLB2)</a:t>
            </a:r>
            <a:r>
              <a:rPr lang="en-US" sz="2800" dirty="0" smtClean="0">
                <a:latin typeface="Arial" pitchFamily="34" charset="0"/>
                <a:cs typeface="Arial" pitchFamily="34" charset="0"/>
              </a:rPr>
              <a:t> reduces drastically the concentration of ethyl </a:t>
            </a:r>
            <a:r>
              <a:rPr lang="en-US" sz="2800" dirty="0" err="1" smtClean="0">
                <a:latin typeface="Arial" pitchFamily="34" charset="0"/>
                <a:cs typeface="Arial" pitchFamily="34" charset="0"/>
              </a:rPr>
              <a:t>octanoate</a:t>
            </a:r>
            <a:r>
              <a:rPr lang="en-US" sz="2800" dirty="0" smtClean="0">
                <a:latin typeface="Arial" pitchFamily="34" charset="0"/>
                <a:cs typeface="Arial" pitchFamily="34" charset="0"/>
              </a:rPr>
              <a:t> and </a:t>
            </a:r>
            <a:r>
              <a:rPr lang="en-US" sz="2800" dirty="0" err="1" smtClean="0">
                <a:latin typeface="Arial" pitchFamily="34" charset="0"/>
                <a:cs typeface="Arial" pitchFamily="34" charset="0"/>
              </a:rPr>
              <a:t>decanoate</a:t>
            </a:r>
            <a:r>
              <a:rPr lang="en-US" sz="2800" dirty="0" smtClean="0">
                <a:latin typeface="Arial" pitchFamily="34" charset="0"/>
                <a:cs typeface="Arial" pitchFamily="34" charset="0"/>
              </a:rPr>
              <a:t> and increases the concentration of </a:t>
            </a:r>
            <a:r>
              <a:rPr lang="en-US" sz="2800" dirty="0" err="1" smtClean="0">
                <a:latin typeface="Arial" pitchFamily="34" charset="0"/>
                <a:cs typeface="Arial" pitchFamily="34" charset="0"/>
              </a:rPr>
              <a:t>decanoic</a:t>
            </a:r>
            <a:r>
              <a:rPr lang="en-US" sz="2800" dirty="0" smtClean="0">
                <a:latin typeface="Arial" pitchFamily="34" charset="0"/>
                <a:cs typeface="Arial" pitchFamily="34" charset="0"/>
              </a:rPr>
              <a:t> acid </a:t>
            </a:r>
            <a:r>
              <a:rPr lang="en-US" sz="2800" b="1" dirty="0" smtClean="0">
                <a:latin typeface="Arial" pitchFamily="34" charset="0"/>
                <a:cs typeface="Arial" pitchFamily="34" charset="0"/>
              </a:rPr>
              <a:t>(fig 1)</a:t>
            </a:r>
            <a:r>
              <a:rPr lang="en-US" sz="2800" dirty="0" smtClean="0">
                <a:latin typeface="Arial" pitchFamily="34" charset="0"/>
                <a:cs typeface="Arial" pitchFamily="34" charset="0"/>
              </a:rPr>
              <a:t>. In the same condition, deletion of  its homolog </a:t>
            </a:r>
            <a:r>
              <a:rPr lang="en-US" sz="2800" i="1" dirty="0" smtClean="0">
                <a:latin typeface="Arial" pitchFamily="34" charset="0"/>
                <a:cs typeface="Arial" pitchFamily="34" charset="0"/>
              </a:rPr>
              <a:t>PLB1</a:t>
            </a:r>
            <a:r>
              <a:rPr lang="en-US" sz="2800" dirty="0" smtClean="0">
                <a:latin typeface="Arial" pitchFamily="34" charset="0"/>
                <a:cs typeface="Arial" pitchFamily="34" charset="0"/>
              </a:rPr>
              <a:t> contributes only to a decrease of ethyl </a:t>
            </a:r>
            <a:r>
              <a:rPr lang="en-US" sz="2800" dirty="0" err="1" smtClean="0">
                <a:latin typeface="Arial" pitchFamily="34" charset="0"/>
                <a:cs typeface="Arial" pitchFamily="34" charset="0"/>
              </a:rPr>
              <a:t>octanoate</a:t>
            </a:r>
            <a:r>
              <a:rPr lang="en-US" sz="2800" dirty="0">
                <a:latin typeface="Arial" pitchFamily="34" charset="0"/>
                <a:cs typeface="Arial" pitchFamily="34" charset="0"/>
              </a:rPr>
              <a:t> </a:t>
            </a:r>
            <a:r>
              <a:rPr lang="en-US" sz="2800" b="1" dirty="0" smtClean="0">
                <a:latin typeface="Arial" pitchFamily="34" charset="0"/>
                <a:cs typeface="Arial" pitchFamily="34" charset="0"/>
              </a:rPr>
              <a:t>(fig 1). </a:t>
            </a:r>
            <a:r>
              <a:rPr lang="en-US" sz="2800" dirty="0">
                <a:latin typeface="Arial" pitchFamily="34" charset="0"/>
                <a:cs typeface="Arial" pitchFamily="34" charset="0"/>
              </a:rPr>
              <a:t>Thanks to </a:t>
            </a:r>
            <a:r>
              <a:rPr lang="en-US" sz="2800" dirty="0" err="1">
                <a:latin typeface="Arial" pitchFamily="34" charset="0"/>
                <a:cs typeface="Arial" pitchFamily="34" charset="0"/>
              </a:rPr>
              <a:t>hemizigote</a:t>
            </a:r>
            <a:r>
              <a:rPr lang="en-US" sz="2800" dirty="0">
                <a:latin typeface="Arial" pitchFamily="34" charset="0"/>
                <a:cs typeface="Arial" pitchFamily="34" charset="0"/>
              </a:rPr>
              <a:t> </a:t>
            </a:r>
            <a:r>
              <a:rPr lang="en-US" sz="2800" dirty="0" smtClean="0">
                <a:latin typeface="Arial" pitchFamily="34" charset="0"/>
                <a:cs typeface="Arial" pitchFamily="34" charset="0"/>
              </a:rPr>
              <a:t>we </a:t>
            </a:r>
            <a:r>
              <a:rPr lang="en-GB" sz="2800" dirty="0" smtClean="0">
                <a:latin typeface="Arial" pitchFamily="34" charset="0"/>
                <a:cs typeface="Arial" pitchFamily="34" charset="0"/>
              </a:rPr>
              <a:t>show </a:t>
            </a:r>
            <a:r>
              <a:rPr lang="en-GB" sz="2800" dirty="0">
                <a:latin typeface="Arial" pitchFamily="34" charset="0"/>
                <a:cs typeface="Arial" pitchFamily="34" charset="0"/>
              </a:rPr>
              <a:t>that the allelic version of the </a:t>
            </a:r>
            <a:r>
              <a:rPr lang="en-US" sz="2800" dirty="0">
                <a:latin typeface="Arial" pitchFamily="34" charset="0"/>
                <a:cs typeface="Arial" pitchFamily="34" charset="0"/>
              </a:rPr>
              <a:t>Para-</a:t>
            </a:r>
            <a:r>
              <a:rPr lang="en-US" sz="2800" dirty="0" err="1">
                <a:latin typeface="Arial" pitchFamily="34" charset="0"/>
                <a:cs typeface="Arial" pitchFamily="34" charset="0"/>
              </a:rPr>
              <a:t>aminobenzoate</a:t>
            </a:r>
            <a:r>
              <a:rPr lang="en-US" sz="2800" dirty="0">
                <a:latin typeface="Arial" pitchFamily="34" charset="0"/>
                <a:cs typeface="Arial" pitchFamily="34" charset="0"/>
              </a:rPr>
              <a:t>  synthase</a:t>
            </a:r>
            <a:r>
              <a:rPr lang="en-GB" sz="2800" dirty="0">
                <a:latin typeface="Arial" pitchFamily="34" charset="0"/>
                <a:cs typeface="Arial" pitchFamily="34" charset="0"/>
              </a:rPr>
              <a:t> (</a:t>
            </a:r>
            <a:r>
              <a:rPr lang="en-GB" sz="2800" i="1" dirty="0">
                <a:latin typeface="Arial" pitchFamily="34" charset="0"/>
                <a:cs typeface="Arial" pitchFamily="34" charset="0"/>
              </a:rPr>
              <a:t>ABZ1)</a:t>
            </a:r>
            <a:r>
              <a:rPr lang="en-GB" sz="2800" dirty="0">
                <a:latin typeface="Arial" pitchFamily="34" charset="0"/>
                <a:cs typeface="Arial" pitchFamily="34" charset="0"/>
              </a:rPr>
              <a:t> is involved in the production of 2-phenyl –ethanol/-acetate (rose/honey) </a:t>
            </a:r>
            <a:r>
              <a:rPr lang="en-GB" sz="2800" b="1" dirty="0">
                <a:latin typeface="Arial" pitchFamily="34" charset="0"/>
                <a:cs typeface="Arial" pitchFamily="34" charset="0"/>
              </a:rPr>
              <a:t>(fig 2)</a:t>
            </a:r>
            <a:r>
              <a:rPr lang="en-GB" sz="2800" dirty="0">
                <a:latin typeface="Arial" pitchFamily="34" charset="0"/>
                <a:cs typeface="Arial" pitchFamily="34" charset="0"/>
              </a:rPr>
              <a:t>.</a:t>
            </a:r>
          </a:p>
          <a:p>
            <a:r>
              <a:rPr lang="en-US" sz="2800" dirty="0" smtClean="0">
                <a:latin typeface="Arial" pitchFamily="34" charset="0"/>
                <a:cs typeface="Arial" pitchFamily="34" charset="0"/>
              </a:rPr>
              <a:t>We also demonstrate </a:t>
            </a:r>
            <a:r>
              <a:rPr lang="en-US" sz="2800" dirty="0">
                <a:latin typeface="Arial" pitchFamily="34" charset="0"/>
                <a:cs typeface="Arial" pitchFamily="34" charset="0"/>
              </a:rPr>
              <a:t>that the alleles of </a:t>
            </a:r>
            <a:r>
              <a:rPr lang="en-US" sz="2800" dirty="0" smtClean="0">
                <a:latin typeface="Arial" pitchFamily="34" charset="0"/>
                <a:cs typeface="Arial" pitchFamily="34" charset="0"/>
              </a:rPr>
              <a:t>the transcription factor P</a:t>
            </a:r>
            <a:r>
              <a:rPr lang="en-US" sz="2800" i="1" dirty="0" smtClean="0">
                <a:latin typeface="Arial" pitchFamily="34" charset="0"/>
                <a:cs typeface="Arial" pitchFamily="34" charset="0"/>
              </a:rPr>
              <a:t>DR8 </a:t>
            </a:r>
            <a:r>
              <a:rPr lang="en-US" sz="2800" dirty="0">
                <a:latin typeface="Arial" pitchFamily="34" charset="0"/>
                <a:cs typeface="Arial" pitchFamily="34" charset="0"/>
              </a:rPr>
              <a:t>found </a:t>
            </a:r>
            <a:r>
              <a:rPr lang="en-US" sz="2800" dirty="0" smtClean="0">
                <a:latin typeface="Arial" pitchFamily="34" charset="0"/>
                <a:cs typeface="Arial" pitchFamily="34" charset="0"/>
              </a:rPr>
              <a:t> </a:t>
            </a:r>
            <a:r>
              <a:rPr lang="en-US" sz="2800" dirty="0">
                <a:latin typeface="Arial" pitchFamily="34" charset="0"/>
                <a:cs typeface="Arial" pitchFamily="34" charset="0"/>
              </a:rPr>
              <a:t>S288C and 59A differently regulate </a:t>
            </a:r>
            <a:r>
              <a:rPr lang="en-US" sz="2800" dirty="0" smtClean="0">
                <a:latin typeface="Arial" pitchFamily="34" charset="0"/>
                <a:cs typeface="Arial" pitchFamily="34" charset="0"/>
              </a:rPr>
              <a:t>the </a:t>
            </a:r>
            <a:r>
              <a:rPr lang="en-US" sz="2800" dirty="0">
                <a:latin typeface="Arial" pitchFamily="34" charset="0"/>
                <a:cs typeface="Arial" pitchFamily="34" charset="0"/>
              </a:rPr>
              <a:t>release of </a:t>
            </a:r>
            <a:r>
              <a:rPr lang="en-US" sz="2800" dirty="0" err="1">
                <a:latin typeface="Arial" pitchFamily="34" charset="0"/>
                <a:cs typeface="Arial" pitchFamily="34" charset="0"/>
              </a:rPr>
              <a:t>nerolidol</a:t>
            </a:r>
            <a:r>
              <a:rPr lang="en-US" sz="2800" dirty="0">
                <a:latin typeface="Arial" pitchFamily="34" charset="0"/>
                <a:cs typeface="Arial" pitchFamily="34" charset="0"/>
              </a:rPr>
              <a:t> into the </a:t>
            </a:r>
            <a:r>
              <a:rPr lang="en-US" sz="2800" dirty="0" smtClean="0">
                <a:latin typeface="Arial" pitchFamily="34" charset="0"/>
                <a:cs typeface="Arial" pitchFamily="34" charset="0"/>
              </a:rPr>
              <a:t>media </a:t>
            </a:r>
            <a:r>
              <a:rPr lang="en-US" sz="2800" b="1" dirty="0" smtClean="0">
                <a:latin typeface="Arial" pitchFamily="34" charset="0"/>
                <a:cs typeface="Arial" pitchFamily="34" charset="0"/>
              </a:rPr>
              <a:t>(fig 3)</a:t>
            </a:r>
            <a:r>
              <a:rPr lang="en-GB" sz="2800" dirty="0" smtClean="0">
                <a:latin typeface="Arial" pitchFamily="34" charset="0"/>
                <a:cs typeface="Arial" pitchFamily="34" charset="0"/>
              </a:rPr>
              <a:t> (target : </a:t>
            </a:r>
            <a:r>
              <a:rPr lang="en-GB" sz="2800" i="1" dirty="0" smtClean="0">
                <a:latin typeface="Arial" pitchFamily="34" charset="0"/>
                <a:cs typeface="Arial" pitchFamily="34" charset="0"/>
              </a:rPr>
              <a:t>QDR2</a:t>
            </a:r>
            <a:r>
              <a:rPr lang="en-GB" sz="2800" dirty="0" smtClean="0">
                <a:latin typeface="Arial" pitchFamily="34" charset="0"/>
                <a:cs typeface="Arial" pitchFamily="34" charset="0"/>
              </a:rPr>
              <a:t> data not shown). </a:t>
            </a:r>
          </a:p>
          <a:p>
            <a:endParaRPr lang="en-GB" sz="2800" dirty="0">
              <a:latin typeface="Arial" pitchFamily="34" charset="0"/>
              <a:cs typeface="Arial" pitchFamily="34" charset="0"/>
            </a:endParaRPr>
          </a:p>
          <a:p>
            <a:r>
              <a:rPr lang="en-US" sz="2800" dirty="0" smtClean="0">
                <a:latin typeface="Arial" pitchFamily="34" charset="0"/>
                <a:cs typeface="Arial" pitchFamily="34" charset="0"/>
              </a:rPr>
              <a:t>This </a:t>
            </a:r>
            <a:r>
              <a:rPr lang="en-US" sz="2800" dirty="0">
                <a:latin typeface="Arial" pitchFamily="34" charset="0"/>
                <a:cs typeface="Arial" pitchFamily="34" charset="0"/>
              </a:rPr>
              <a:t>study illustrates the value of QTL analysis for </a:t>
            </a:r>
            <a:r>
              <a:rPr lang="en-US" sz="2800" dirty="0" smtClean="0">
                <a:latin typeface="Arial" pitchFamily="34" charset="0"/>
                <a:cs typeface="Arial" pitchFamily="34" charset="0"/>
              </a:rPr>
              <a:t>the analysis </a:t>
            </a:r>
            <a:r>
              <a:rPr lang="en-US" sz="2800" dirty="0">
                <a:latin typeface="Arial" pitchFamily="34" charset="0"/>
                <a:cs typeface="Arial" pitchFamily="34" charset="0"/>
              </a:rPr>
              <a:t>of metabolic traits, and in particular the production of </a:t>
            </a:r>
            <a:r>
              <a:rPr lang="en-US" sz="2800" dirty="0" smtClean="0">
                <a:latin typeface="Arial" pitchFamily="34" charset="0"/>
                <a:cs typeface="Arial" pitchFamily="34" charset="0"/>
              </a:rPr>
              <a:t>wine aromas</a:t>
            </a:r>
            <a:r>
              <a:rPr lang="en-US" sz="2800" dirty="0">
                <a:latin typeface="Arial" pitchFamily="34" charset="0"/>
                <a:cs typeface="Arial" pitchFamily="34" charset="0"/>
              </a:rPr>
              <a:t>. It also identifies the particular role of the </a:t>
            </a:r>
            <a:r>
              <a:rPr lang="en-US" sz="2800" i="1" dirty="0">
                <a:latin typeface="Arial" pitchFamily="34" charset="0"/>
                <a:cs typeface="Arial" pitchFamily="34" charset="0"/>
              </a:rPr>
              <a:t>PDR8 </a:t>
            </a:r>
            <a:r>
              <a:rPr lang="en-US" sz="2800" dirty="0">
                <a:latin typeface="Arial" pitchFamily="34" charset="0"/>
                <a:cs typeface="Arial" pitchFamily="34" charset="0"/>
              </a:rPr>
              <a:t>gene in </a:t>
            </a:r>
            <a:r>
              <a:rPr lang="en-US" sz="2800" dirty="0" smtClean="0">
                <a:latin typeface="Arial" pitchFamily="34" charset="0"/>
                <a:cs typeface="Arial" pitchFamily="34" charset="0"/>
              </a:rPr>
              <a:t>the production </a:t>
            </a:r>
            <a:r>
              <a:rPr lang="en-US" sz="2800" dirty="0">
                <a:latin typeface="Arial" pitchFamily="34" charset="0"/>
                <a:cs typeface="Arial" pitchFamily="34" charset="0"/>
              </a:rPr>
              <a:t>of </a:t>
            </a:r>
            <a:r>
              <a:rPr lang="en-US" sz="2800" dirty="0" err="1">
                <a:latin typeface="Arial" pitchFamily="34" charset="0"/>
                <a:cs typeface="Arial" pitchFamily="34" charset="0"/>
              </a:rPr>
              <a:t>farnesyldiphosphate</a:t>
            </a:r>
            <a:r>
              <a:rPr lang="en-US" sz="2800" dirty="0">
                <a:latin typeface="Arial" pitchFamily="34" charset="0"/>
                <a:cs typeface="Arial" pitchFamily="34" charset="0"/>
              </a:rPr>
              <a:t> derivatives, of </a:t>
            </a:r>
            <a:r>
              <a:rPr lang="en-US" sz="2800" i="1" dirty="0">
                <a:latin typeface="Arial" pitchFamily="34" charset="0"/>
                <a:cs typeface="Arial" pitchFamily="34" charset="0"/>
              </a:rPr>
              <a:t>ABZ1 </a:t>
            </a:r>
            <a:r>
              <a:rPr lang="en-US" sz="2800" dirty="0">
                <a:latin typeface="Arial" pitchFamily="34" charset="0"/>
                <a:cs typeface="Arial" pitchFamily="34" charset="0"/>
              </a:rPr>
              <a:t>in the </a:t>
            </a:r>
            <a:r>
              <a:rPr lang="en-US" sz="2800" dirty="0" smtClean="0">
                <a:latin typeface="Arial" pitchFamily="34" charset="0"/>
                <a:cs typeface="Arial" pitchFamily="34" charset="0"/>
              </a:rPr>
              <a:t>production of </a:t>
            </a:r>
            <a:r>
              <a:rPr lang="en-US" sz="2800" dirty="0">
                <a:latin typeface="Arial" pitchFamily="34" charset="0"/>
                <a:cs typeface="Arial" pitchFamily="34" charset="0"/>
              </a:rPr>
              <a:t>numerous compounds and of </a:t>
            </a:r>
            <a:r>
              <a:rPr lang="en-US" sz="2800" i="1" dirty="0">
                <a:latin typeface="Arial" pitchFamily="34" charset="0"/>
                <a:cs typeface="Arial" pitchFamily="34" charset="0"/>
              </a:rPr>
              <a:t>PLB2 </a:t>
            </a:r>
            <a:r>
              <a:rPr lang="en-US" sz="2800" dirty="0">
                <a:latin typeface="Arial" pitchFamily="34" charset="0"/>
                <a:cs typeface="Arial" pitchFamily="34" charset="0"/>
              </a:rPr>
              <a:t>in ethyl ester synthesis. This </a:t>
            </a:r>
            <a:r>
              <a:rPr lang="en-US" sz="2800" dirty="0" smtClean="0">
                <a:latin typeface="Arial" pitchFamily="34" charset="0"/>
                <a:cs typeface="Arial" pitchFamily="34" charset="0"/>
              </a:rPr>
              <a:t>work also </a:t>
            </a:r>
            <a:r>
              <a:rPr lang="en-US" sz="2800" dirty="0">
                <a:latin typeface="Arial" pitchFamily="34" charset="0"/>
                <a:cs typeface="Arial" pitchFamily="34" charset="0"/>
              </a:rPr>
              <a:t>provides a basis for elucidating the metabolism of various </a:t>
            </a:r>
            <a:r>
              <a:rPr lang="en-US" sz="2800" dirty="0" smtClean="0">
                <a:latin typeface="Arial" pitchFamily="34" charset="0"/>
                <a:cs typeface="Arial" pitchFamily="34" charset="0"/>
              </a:rPr>
              <a:t>grape compounds</a:t>
            </a:r>
            <a:r>
              <a:rPr lang="en-US" sz="2800" dirty="0">
                <a:latin typeface="Arial" pitchFamily="34" charset="0"/>
                <a:cs typeface="Arial" pitchFamily="34" charset="0"/>
              </a:rPr>
              <a:t>, such as citronellol and </a:t>
            </a:r>
            <a:r>
              <a:rPr lang="en-US" sz="2800" dirty="0" err="1">
                <a:latin typeface="Arial" pitchFamily="34" charset="0"/>
                <a:cs typeface="Arial" pitchFamily="34" charset="0"/>
              </a:rPr>
              <a:t>cis</a:t>
            </a:r>
            <a:r>
              <a:rPr lang="en-US" sz="2800" dirty="0">
                <a:latin typeface="Arial" pitchFamily="34" charset="0"/>
                <a:cs typeface="Arial" pitchFamily="34" charset="0"/>
              </a:rPr>
              <a:t>-rose oxide.</a:t>
            </a:r>
            <a:r>
              <a:rPr lang="en-GB" sz="2800" dirty="0" smtClean="0">
                <a:latin typeface="Arial" pitchFamily="34" charset="0"/>
                <a:cs typeface="Arial" pitchFamily="34" charset="0"/>
              </a:rPr>
              <a:t> </a:t>
            </a:r>
            <a:endParaRPr lang="en-GB" sz="2800" i="1" dirty="0">
              <a:latin typeface="Arial" pitchFamily="34" charset="0"/>
              <a:cs typeface="Arial" pitchFamily="34" charset="0"/>
            </a:endParaRPr>
          </a:p>
        </p:txBody>
      </p:sp>
      <p:sp>
        <p:nvSpPr>
          <p:cNvPr id="460" name="AutoShape 932" descr="Papier de soie bleu"/>
          <p:cNvSpPr>
            <a:spLocks noChangeArrowheads="1"/>
          </p:cNvSpPr>
          <p:nvPr/>
        </p:nvSpPr>
        <p:spPr bwMode="auto">
          <a:xfrm>
            <a:off x="847464" y="20528098"/>
            <a:ext cx="16740102" cy="10629327"/>
          </a:xfrm>
          <a:prstGeom prst="roundRect">
            <a:avLst>
              <a:gd name="adj" fmla="val 16667"/>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0" bIns="36000"/>
          <a:lstStyle/>
          <a:p>
            <a:endParaRPr lang="en-GB" sz="2800" dirty="0">
              <a:latin typeface="Helvetica" pitchFamily="-112" charset="0"/>
            </a:endParaRPr>
          </a:p>
        </p:txBody>
      </p:sp>
      <p:sp>
        <p:nvSpPr>
          <p:cNvPr id="5" name="Rectangle 4"/>
          <p:cNvSpPr/>
          <p:nvPr/>
        </p:nvSpPr>
        <p:spPr>
          <a:xfrm>
            <a:off x="0" y="0"/>
            <a:ext cx="28800000" cy="4320000"/>
          </a:xfrm>
          <a:prstGeom prst="rect">
            <a:avLst/>
          </a:prstGeom>
          <a:solidFill>
            <a:srgbClr val="8BA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0" y="0"/>
            <a:ext cx="5760000" cy="5760000"/>
          </a:xfrm>
          <a:prstGeom prst="rect">
            <a:avLst/>
          </a:prstGeom>
          <a:solidFill>
            <a:srgbClr val="BC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38880000"/>
            <a:ext cx="28800000" cy="4320000"/>
          </a:xfrm>
          <a:prstGeom prst="rect">
            <a:avLst/>
          </a:prstGeom>
          <a:solidFill>
            <a:srgbClr val="8BA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336904" y="244091"/>
            <a:ext cx="21602400" cy="4154984"/>
          </a:xfrm>
          <a:prstGeom prst="rect">
            <a:avLst/>
          </a:prstGeom>
          <a:noFill/>
        </p:spPr>
        <p:txBody>
          <a:bodyPr wrap="square" rtlCol="0">
            <a:spAutoFit/>
          </a:bodyPr>
          <a:lstStyle/>
          <a:p>
            <a:r>
              <a:rPr lang="fr-FR" sz="6600" b="1" cap="all" spc="-150" dirty="0" smtClean="0">
                <a:solidFill>
                  <a:schemeClr val="bg1"/>
                </a:solidFill>
                <a:latin typeface="Myriad Pro" pitchFamily="34" charset="0"/>
              </a:rPr>
              <a:t>Quantitative </a:t>
            </a:r>
            <a:r>
              <a:rPr lang="fr-FR" sz="6600" b="1" cap="all" spc="-150" dirty="0" err="1">
                <a:solidFill>
                  <a:schemeClr val="bg1"/>
                </a:solidFill>
                <a:latin typeface="Myriad Pro" pitchFamily="34" charset="0"/>
              </a:rPr>
              <a:t>genetic</a:t>
            </a:r>
            <a:r>
              <a:rPr lang="fr-FR" sz="6600" b="1" cap="all" spc="-150" dirty="0">
                <a:solidFill>
                  <a:schemeClr val="bg1"/>
                </a:solidFill>
                <a:latin typeface="Myriad Pro" pitchFamily="34" charset="0"/>
              </a:rPr>
              <a:t> </a:t>
            </a:r>
            <a:r>
              <a:rPr lang="fr-FR" sz="6600" b="1" cap="all" spc="-150" dirty="0" err="1">
                <a:solidFill>
                  <a:schemeClr val="bg1"/>
                </a:solidFill>
                <a:latin typeface="Myriad Pro" pitchFamily="34" charset="0"/>
              </a:rPr>
              <a:t>analysis</a:t>
            </a:r>
            <a:r>
              <a:rPr lang="fr-FR" sz="6600" b="1" cap="all" spc="-150" dirty="0">
                <a:solidFill>
                  <a:schemeClr val="bg1"/>
                </a:solidFill>
                <a:latin typeface="Myriad Pro" pitchFamily="34" charset="0"/>
              </a:rPr>
              <a:t> of the </a:t>
            </a:r>
            <a:r>
              <a:rPr lang="fr-FR" sz="6600" b="1" cap="all" spc="-150" dirty="0" err="1">
                <a:solidFill>
                  <a:schemeClr val="bg1"/>
                </a:solidFill>
                <a:latin typeface="Myriad Pro" pitchFamily="34" charset="0"/>
              </a:rPr>
              <a:t>metabolism</a:t>
            </a:r>
            <a:r>
              <a:rPr lang="fr-FR" sz="6600" b="1" cap="all" spc="-150" dirty="0">
                <a:solidFill>
                  <a:schemeClr val="bg1"/>
                </a:solidFill>
                <a:latin typeface="Myriad Pro" pitchFamily="34" charset="0"/>
              </a:rPr>
              <a:t> of key </a:t>
            </a:r>
            <a:r>
              <a:rPr lang="fr-FR" sz="6600" b="1" cap="all" spc="-150" dirty="0" err="1">
                <a:solidFill>
                  <a:schemeClr val="bg1"/>
                </a:solidFill>
                <a:latin typeface="Myriad Pro" pitchFamily="34" charset="0"/>
              </a:rPr>
              <a:t>aroma</a:t>
            </a:r>
            <a:r>
              <a:rPr lang="fr-FR" sz="6600" b="1" cap="all" spc="-150" dirty="0">
                <a:solidFill>
                  <a:schemeClr val="bg1"/>
                </a:solidFill>
                <a:latin typeface="Myriad Pro" pitchFamily="34" charset="0"/>
              </a:rPr>
              <a:t> compounds by Saccharomyces </a:t>
            </a:r>
            <a:r>
              <a:rPr lang="fr-FR" sz="6600" b="1" cap="all" spc="-150" dirty="0" err="1">
                <a:solidFill>
                  <a:schemeClr val="bg1"/>
                </a:solidFill>
                <a:latin typeface="Myriad Pro" pitchFamily="34" charset="0"/>
              </a:rPr>
              <a:t>cerevisiae</a:t>
            </a:r>
            <a:r>
              <a:rPr lang="fr-FR" sz="6600" b="1" cap="all" spc="-150" dirty="0">
                <a:solidFill>
                  <a:schemeClr val="bg1"/>
                </a:solidFill>
                <a:latin typeface="Myriad Pro" pitchFamily="34" charset="0"/>
              </a:rPr>
              <a:t> </a:t>
            </a:r>
            <a:r>
              <a:rPr lang="fr-FR" sz="6600" b="1" cap="all" spc="-150" dirty="0" err="1">
                <a:solidFill>
                  <a:schemeClr val="bg1"/>
                </a:solidFill>
                <a:latin typeface="Myriad Pro" pitchFamily="34" charset="0"/>
              </a:rPr>
              <a:t>during</a:t>
            </a:r>
            <a:r>
              <a:rPr lang="fr-FR" sz="6600" b="1" cap="all" spc="-150" dirty="0">
                <a:solidFill>
                  <a:schemeClr val="bg1"/>
                </a:solidFill>
                <a:latin typeface="Myriad Pro" pitchFamily="34" charset="0"/>
              </a:rPr>
              <a:t> </a:t>
            </a:r>
            <a:r>
              <a:rPr lang="fr-FR" sz="6600" b="1" cap="all" spc="-150" dirty="0" err="1">
                <a:solidFill>
                  <a:schemeClr val="bg1"/>
                </a:solidFill>
                <a:latin typeface="Myriad Pro" pitchFamily="34" charset="0"/>
              </a:rPr>
              <a:t>wine</a:t>
            </a:r>
            <a:r>
              <a:rPr lang="fr-FR" sz="6600" b="1" cap="all" spc="-150" dirty="0">
                <a:solidFill>
                  <a:schemeClr val="bg1"/>
                </a:solidFill>
                <a:latin typeface="Myriad Pro" pitchFamily="34" charset="0"/>
              </a:rPr>
              <a:t> </a:t>
            </a:r>
            <a:r>
              <a:rPr lang="fr-FR" sz="6600" b="1" cap="all" spc="-150" dirty="0" smtClean="0">
                <a:solidFill>
                  <a:schemeClr val="bg1"/>
                </a:solidFill>
                <a:latin typeface="Myriad Pro" pitchFamily="34" charset="0"/>
              </a:rPr>
              <a:t>fermentation</a:t>
            </a:r>
            <a:endParaRPr lang="fr-FR" sz="6600" cap="all" spc="-150" dirty="0">
              <a:solidFill>
                <a:schemeClr val="bg1"/>
              </a:solidFill>
              <a:latin typeface="Myriad Pro" pitchFamily="34" charset="0"/>
            </a:endParaRPr>
          </a:p>
        </p:txBody>
      </p:sp>
      <p:sp>
        <p:nvSpPr>
          <p:cNvPr id="8" name="ZoneTexte 7"/>
          <p:cNvSpPr txBox="1"/>
          <p:nvPr/>
        </p:nvSpPr>
        <p:spPr>
          <a:xfrm>
            <a:off x="6353681" y="4431081"/>
            <a:ext cx="21602400" cy="1323439"/>
          </a:xfrm>
          <a:prstGeom prst="rect">
            <a:avLst/>
          </a:prstGeom>
          <a:noFill/>
        </p:spPr>
        <p:txBody>
          <a:bodyPr wrap="square" rtlCol="0">
            <a:spAutoFit/>
          </a:bodyPr>
          <a:lstStyle/>
          <a:p>
            <a:r>
              <a:rPr lang="fr-FR" sz="4000" dirty="0" err="1"/>
              <a:t>Steyer</a:t>
            </a:r>
            <a:r>
              <a:rPr lang="fr-FR" sz="4000" dirty="0"/>
              <a:t> D </a:t>
            </a:r>
            <a:r>
              <a:rPr lang="fr-FR" sz="4000" baseline="30000" dirty="0"/>
              <a:t>1,2,3</a:t>
            </a:r>
            <a:r>
              <a:rPr lang="fr-FR" sz="4000" dirty="0"/>
              <a:t>, </a:t>
            </a:r>
            <a:r>
              <a:rPr lang="fr-FR" sz="4000" dirty="0" err="1"/>
              <a:t>Ambroset</a:t>
            </a:r>
            <a:r>
              <a:rPr lang="fr-FR" sz="4000" dirty="0"/>
              <a:t> C </a:t>
            </a:r>
            <a:r>
              <a:rPr lang="fr-FR" sz="4000" baseline="30000" dirty="0"/>
              <a:t>4,5,6</a:t>
            </a:r>
            <a:r>
              <a:rPr lang="fr-FR" sz="4000" dirty="0"/>
              <a:t>, Brion C</a:t>
            </a:r>
            <a:r>
              <a:rPr lang="fr-FR" sz="4000" baseline="30000" dirty="0"/>
              <a:t>4,5,6</a:t>
            </a:r>
            <a:r>
              <a:rPr lang="fr-FR" sz="4000" dirty="0"/>
              <a:t>, Claudel P</a:t>
            </a:r>
            <a:r>
              <a:rPr lang="fr-FR" sz="4000" baseline="30000" dirty="0"/>
              <a:t>1,2</a:t>
            </a:r>
            <a:r>
              <a:rPr lang="fr-FR" sz="4000" dirty="0"/>
              <a:t>, </a:t>
            </a:r>
            <a:r>
              <a:rPr lang="fr-FR" sz="4000" dirty="0" err="1"/>
              <a:t>Delobel</a:t>
            </a:r>
            <a:r>
              <a:rPr lang="fr-FR" sz="4000" dirty="0"/>
              <a:t> P</a:t>
            </a:r>
            <a:r>
              <a:rPr lang="fr-FR" sz="4000" baseline="30000" dirty="0"/>
              <a:t>4,5,6</a:t>
            </a:r>
            <a:r>
              <a:rPr lang="fr-FR" sz="4000" dirty="0"/>
              <a:t>, Sanchez I</a:t>
            </a:r>
            <a:r>
              <a:rPr lang="fr-FR" sz="4000" baseline="30000" dirty="0"/>
              <a:t>4,5,6</a:t>
            </a:r>
            <a:r>
              <a:rPr lang="fr-FR" sz="4000" dirty="0"/>
              <a:t>, </a:t>
            </a:r>
            <a:r>
              <a:rPr lang="fr-FR" sz="4000" dirty="0" err="1"/>
              <a:t>Erny</a:t>
            </a:r>
            <a:endParaRPr lang="fr-FR" sz="4000" dirty="0"/>
          </a:p>
          <a:p>
            <a:r>
              <a:rPr lang="fr-FR" sz="4000" dirty="0"/>
              <a:t>C</a:t>
            </a:r>
            <a:r>
              <a:rPr lang="fr-FR" sz="4000" baseline="30000" dirty="0"/>
              <a:t>7</a:t>
            </a:r>
            <a:r>
              <a:rPr lang="fr-FR" sz="4000" dirty="0"/>
              <a:t>, Blondin B</a:t>
            </a:r>
            <a:r>
              <a:rPr lang="fr-FR" sz="4000" baseline="30000" dirty="0"/>
              <a:t>4,5,6</a:t>
            </a:r>
            <a:r>
              <a:rPr lang="fr-FR" sz="4000" dirty="0"/>
              <a:t>, Karst F</a:t>
            </a:r>
            <a:r>
              <a:rPr lang="fr-FR" sz="4000" baseline="30000" dirty="0"/>
              <a:t>1,2</a:t>
            </a:r>
            <a:r>
              <a:rPr lang="fr-FR" sz="4000" dirty="0"/>
              <a:t>, </a:t>
            </a:r>
            <a:r>
              <a:rPr lang="fr-FR" sz="4000" dirty="0" err="1"/>
              <a:t>Legras</a:t>
            </a:r>
            <a:r>
              <a:rPr lang="fr-FR" sz="4000" dirty="0"/>
              <a:t> JL </a:t>
            </a:r>
            <a:r>
              <a:rPr lang="fr-FR" sz="4000" baseline="30000" dirty="0"/>
              <a:t>4,5,6</a:t>
            </a:r>
            <a:endParaRPr lang="fr-FR" sz="4000" b="1" cap="all" spc="-150" baseline="30000" dirty="0" smtClean="0">
              <a:solidFill>
                <a:srgbClr val="8BAC21"/>
              </a:solidFill>
              <a:latin typeface="Myriad Pro" pitchFamily="34" charset="0"/>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866" y="1246121"/>
            <a:ext cx="4738918" cy="1942555"/>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6690" y="39060038"/>
            <a:ext cx="4537262" cy="1859893"/>
          </a:xfrm>
          <a:prstGeom prst="rect">
            <a:avLst/>
          </a:prstGeom>
        </p:spPr>
      </p:pic>
      <p:sp>
        <p:nvSpPr>
          <p:cNvPr id="11" name="ZoneTexte 10"/>
          <p:cNvSpPr txBox="1"/>
          <p:nvPr/>
        </p:nvSpPr>
        <p:spPr>
          <a:xfrm>
            <a:off x="8413507" y="39060038"/>
            <a:ext cx="11146341" cy="3539430"/>
          </a:xfrm>
          <a:prstGeom prst="rect">
            <a:avLst/>
          </a:prstGeom>
          <a:noFill/>
        </p:spPr>
        <p:txBody>
          <a:bodyPr wrap="square" rtlCol="0">
            <a:spAutoFit/>
          </a:bodyPr>
          <a:lstStyle/>
          <a:p>
            <a:r>
              <a:rPr lang="pt-BR" sz="2800" b="1" dirty="0" smtClean="0">
                <a:solidFill>
                  <a:schemeClr val="bg1"/>
                </a:solidFill>
              </a:rPr>
              <a:t>1 </a:t>
            </a:r>
            <a:r>
              <a:rPr lang="pt-BR" sz="2800" i="1" dirty="0" smtClean="0">
                <a:solidFill>
                  <a:schemeClr val="bg1"/>
                </a:solidFill>
              </a:rPr>
              <a:t>INRA</a:t>
            </a:r>
            <a:r>
              <a:rPr lang="pt-BR" sz="2800" i="1" dirty="0">
                <a:solidFill>
                  <a:schemeClr val="bg1"/>
                </a:solidFill>
              </a:rPr>
              <a:t>, UMR1131, F-68021 Colmar</a:t>
            </a:r>
            <a:r>
              <a:rPr lang="pt-BR" sz="2800" dirty="0">
                <a:solidFill>
                  <a:schemeClr val="bg1"/>
                </a:solidFill>
              </a:rPr>
              <a:t>, </a:t>
            </a:r>
            <a:r>
              <a:rPr lang="pt-BR" sz="2800" i="1" dirty="0">
                <a:solidFill>
                  <a:schemeClr val="bg1"/>
                </a:solidFill>
              </a:rPr>
              <a:t>France</a:t>
            </a:r>
            <a:r>
              <a:rPr lang="pt-BR" sz="2800" dirty="0">
                <a:solidFill>
                  <a:schemeClr val="bg1"/>
                </a:solidFill>
              </a:rPr>
              <a:t> </a:t>
            </a:r>
            <a:endParaRPr lang="pt-BR" sz="2800" dirty="0" smtClean="0">
              <a:solidFill>
                <a:schemeClr val="bg1"/>
              </a:solidFill>
            </a:endParaRPr>
          </a:p>
          <a:p>
            <a:r>
              <a:rPr lang="fr-FR" sz="2800" b="1" dirty="0" smtClean="0">
                <a:solidFill>
                  <a:schemeClr val="bg1"/>
                </a:solidFill>
              </a:rPr>
              <a:t>2 </a:t>
            </a:r>
            <a:r>
              <a:rPr lang="fr-FR" sz="2800" i="1" dirty="0" smtClean="0">
                <a:solidFill>
                  <a:schemeClr val="bg1"/>
                </a:solidFill>
              </a:rPr>
              <a:t>Université </a:t>
            </a:r>
            <a:r>
              <a:rPr lang="fr-FR" sz="2800" i="1" dirty="0">
                <a:solidFill>
                  <a:schemeClr val="bg1"/>
                </a:solidFill>
              </a:rPr>
              <a:t>de Strasbourg, UMR1131, F-68021 </a:t>
            </a:r>
            <a:endParaRPr lang="fr-FR" sz="2800" i="1" dirty="0" smtClean="0">
              <a:solidFill>
                <a:schemeClr val="bg1"/>
              </a:solidFill>
            </a:endParaRPr>
          </a:p>
          <a:p>
            <a:r>
              <a:rPr lang="fr-FR" sz="2800" b="1" dirty="0" smtClean="0">
                <a:solidFill>
                  <a:schemeClr val="bg1"/>
                </a:solidFill>
              </a:rPr>
              <a:t>3 </a:t>
            </a:r>
            <a:r>
              <a:rPr lang="fr-FR" sz="2800" i="1" dirty="0" smtClean="0">
                <a:solidFill>
                  <a:schemeClr val="bg1"/>
                </a:solidFill>
              </a:rPr>
              <a:t>TWISTAROMA, </a:t>
            </a:r>
            <a:r>
              <a:rPr lang="fr-FR" sz="2800" i="1" dirty="0">
                <a:solidFill>
                  <a:schemeClr val="bg1"/>
                </a:solidFill>
              </a:rPr>
              <a:t>F-68021 Colmar</a:t>
            </a:r>
            <a:r>
              <a:rPr lang="fr-FR" sz="2800" dirty="0">
                <a:solidFill>
                  <a:schemeClr val="bg1"/>
                </a:solidFill>
              </a:rPr>
              <a:t>, </a:t>
            </a:r>
            <a:r>
              <a:rPr lang="fr-FR" sz="2800" i="1" dirty="0" smtClean="0">
                <a:solidFill>
                  <a:schemeClr val="bg1"/>
                </a:solidFill>
              </a:rPr>
              <a:t>France</a:t>
            </a:r>
            <a:endParaRPr lang="fr-FR" sz="2800" dirty="0" smtClean="0">
              <a:solidFill>
                <a:schemeClr val="bg1"/>
              </a:solidFill>
            </a:endParaRPr>
          </a:p>
          <a:p>
            <a:r>
              <a:rPr lang="fr-FR" sz="2800" b="1" dirty="0" smtClean="0">
                <a:solidFill>
                  <a:schemeClr val="bg1"/>
                </a:solidFill>
              </a:rPr>
              <a:t>4 </a:t>
            </a:r>
            <a:r>
              <a:rPr lang="fr-FR" sz="2800" i="1" dirty="0" smtClean="0">
                <a:solidFill>
                  <a:schemeClr val="bg1"/>
                </a:solidFill>
              </a:rPr>
              <a:t>INRA</a:t>
            </a:r>
            <a:r>
              <a:rPr lang="fr-FR" sz="2800" i="1" dirty="0">
                <a:solidFill>
                  <a:schemeClr val="bg1"/>
                </a:solidFill>
              </a:rPr>
              <a:t>, UMR1083, F-34060 Montpellier</a:t>
            </a:r>
            <a:r>
              <a:rPr lang="fr-FR" sz="2800" dirty="0">
                <a:solidFill>
                  <a:schemeClr val="bg1"/>
                </a:solidFill>
              </a:rPr>
              <a:t>, </a:t>
            </a:r>
            <a:r>
              <a:rPr lang="fr-FR" sz="2800" i="1" dirty="0">
                <a:solidFill>
                  <a:schemeClr val="bg1"/>
                </a:solidFill>
              </a:rPr>
              <a:t>France </a:t>
            </a:r>
            <a:endParaRPr lang="fr-FR" sz="2800" i="1" dirty="0" smtClean="0">
              <a:solidFill>
                <a:schemeClr val="bg1"/>
              </a:solidFill>
            </a:endParaRPr>
          </a:p>
          <a:p>
            <a:r>
              <a:rPr lang="fr-FR" sz="2800" b="1" dirty="0" smtClean="0">
                <a:solidFill>
                  <a:schemeClr val="bg1"/>
                </a:solidFill>
              </a:rPr>
              <a:t>5 </a:t>
            </a:r>
            <a:r>
              <a:rPr lang="fr-FR" sz="2800" i="1" dirty="0" smtClean="0">
                <a:solidFill>
                  <a:schemeClr val="bg1"/>
                </a:solidFill>
              </a:rPr>
              <a:t>Montpellier </a:t>
            </a:r>
            <a:r>
              <a:rPr lang="fr-FR" sz="2800" i="1" dirty="0" err="1">
                <a:solidFill>
                  <a:schemeClr val="bg1"/>
                </a:solidFill>
              </a:rPr>
              <a:t>SupAgro</a:t>
            </a:r>
            <a:r>
              <a:rPr lang="fr-FR" sz="2800" i="1" dirty="0">
                <a:solidFill>
                  <a:schemeClr val="bg1"/>
                </a:solidFill>
              </a:rPr>
              <a:t>, UMR1083, F-34060 Montpellier</a:t>
            </a:r>
            <a:r>
              <a:rPr lang="fr-FR" sz="2800" dirty="0">
                <a:solidFill>
                  <a:schemeClr val="bg1"/>
                </a:solidFill>
              </a:rPr>
              <a:t>, </a:t>
            </a:r>
            <a:r>
              <a:rPr lang="fr-FR" sz="2800" i="1" dirty="0" smtClean="0">
                <a:solidFill>
                  <a:schemeClr val="bg1"/>
                </a:solidFill>
              </a:rPr>
              <a:t>France</a:t>
            </a:r>
            <a:r>
              <a:rPr lang="fr-FR" sz="2800" dirty="0" smtClean="0">
                <a:solidFill>
                  <a:schemeClr val="bg1"/>
                </a:solidFill>
              </a:rPr>
              <a:t> </a:t>
            </a:r>
          </a:p>
          <a:p>
            <a:r>
              <a:rPr lang="fr-FR" sz="2800" b="1" dirty="0" smtClean="0">
                <a:solidFill>
                  <a:schemeClr val="bg1"/>
                </a:solidFill>
              </a:rPr>
              <a:t>6 </a:t>
            </a:r>
            <a:r>
              <a:rPr lang="fr-FR" sz="2800" i="1" dirty="0" smtClean="0">
                <a:solidFill>
                  <a:schemeClr val="bg1"/>
                </a:solidFill>
              </a:rPr>
              <a:t>Université </a:t>
            </a:r>
            <a:r>
              <a:rPr lang="fr-FR" sz="2800" i="1" dirty="0">
                <a:solidFill>
                  <a:schemeClr val="bg1"/>
                </a:solidFill>
              </a:rPr>
              <a:t>Montpellier 1, UMR1083, F-34060 Montpellier, </a:t>
            </a:r>
            <a:r>
              <a:rPr lang="fr-FR" sz="2800" i="1" dirty="0" smtClean="0">
                <a:solidFill>
                  <a:schemeClr val="bg1"/>
                </a:solidFill>
              </a:rPr>
              <a:t>France </a:t>
            </a:r>
          </a:p>
          <a:p>
            <a:r>
              <a:rPr lang="fr-FR" sz="2800" b="1" dirty="0" smtClean="0">
                <a:solidFill>
                  <a:schemeClr val="bg1"/>
                </a:solidFill>
              </a:rPr>
              <a:t>7 </a:t>
            </a:r>
            <a:r>
              <a:rPr lang="fr-FR" sz="2800" i="1" dirty="0" smtClean="0">
                <a:solidFill>
                  <a:schemeClr val="bg1"/>
                </a:solidFill>
              </a:rPr>
              <a:t>Université </a:t>
            </a:r>
            <a:r>
              <a:rPr lang="fr-FR" sz="2800" i="1" dirty="0">
                <a:solidFill>
                  <a:schemeClr val="bg1"/>
                </a:solidFill>
              </a:rPr>
              <a:t>de Haute Alsace, EA3991 Laboratoire Vigne Biotechnologies et Environnement;F-68021 Colmar, France</a:t>
            </a:r>
            <a:endParaRPr lang="fr-FR" sz="2800" dirty="0">
              <a:solidFill>
                <a:schemeClr val="bg1"/>
              </a:solidFill>
            </a:endParaRPr>
          </a:p>
        </p:txBody>
      </p:sp>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55993" y="38976572"/>
            <a:ext cx="6423471" cy="6498512"/>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06856" y="40183423"/>
            <a:ext cx="3244947" cy="1630488"/>
          </a:xfrm>
          <a:prstGeom prst="rect">
            <a:avLst/>
          </a:prstGeom>
        </p:spPr>
      </p:pic>
      <p:pic>
        <p:nvPicPr>
          <p:cNvPr id="115" name="Image 1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6548" y="3816724"/>
            <a:ext cx="2524666" cy="1379810"/>
          </a:xfrm>
          <a:prstGeom prst="rect">
            <a:avLst/>
          </a:prstGeom>
        </p:spPr>
      </p:pic>
      <p:pic>
        <p:nvPicPr>
          <p:cNvPr id="3" name="Imag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216" y="3951560"/>
            <a:ext cx="2646998" cy="1110139"/>
          </a:xfrm>
          <a:prstGeom prst="rect">
            <a:avLst/>
          </a:prstGeom>
        </p:spPr>
      </p:pic>
      <p:sp>
        <p:nvSpPr>
          <p:cNvPr id="16" name="Rectangle 27"/>
          <p:cNvSpPr>
            <a:spLocks noChangeArrowheads="1"/>
          </p:cNvSpPr>
          <p:nvPr/>
        </p:nvSpPr>
        <p:spPr bwMode="auto">
          <a:xfrm>
            <a:off x="517866" y="7462209"/>
            <a:ext cx="236347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GB" sz="3200" dirty="0">
                <a:latin typeface="Arial" pitchFamily="34" charset="0"/>
                <a:cs typeface="Arial" pitchFamily="34" charset="0"/>
              </a:rPr>
              <a:t>Wine aromatic profile is the combination of vine aromatic compounds that can be metabolized by yeast and of compounds produced by yeast during alcoholic fermentation. The variability of the influence of wine yeast strains on wine aroma is well known from wine makers who have selected numerous strains produced nowadays at an industrial scale. Even though several genes involved in the production of aroma have already been described, little is known about the genetic basis of the variability of the metabolism of these compounds. In order to answer this issue, we compared the aroma production and the geraniol metabolism during alcoholic fermentation using a progeny of 30 strains. This progeny was obtained from a cross between </a:t>
            </a:r>
            <a:r>
              <a:rPr lang="en-GB" sz="3200" i="1" dirty="0">
                <a:latin typeface="Arial" pitchFamily="34" charset="0"/>
                <a:cs typeface="Arial" pitchFamily="34" charset="0"/>
              </a:rPr>
              <a:t>S. </a:t>
            </a:r>
            <a:r>
              <a:rPr lang="en-GB" sz="3200" i="1" dirty="0" err="1">
                <a:latin typeface="Arial" pitchFamily="34" charset="0"/>
                <a:cs typeface="Arial" pitchFamily="34" charset="0"/>
              </a:rPr>
              <a:t>cerevisiae</a:t>
            </a:r>
            <a:r>
              <a:rPr lang="en-GB" sz="3200" i="1" dirty="0">
                <a:latin typeface="Arial" pitchFamily="34" charset="0"/>
                <a:cs typeface="Arial" pitchFamily="34" charset="0"/>
              </a:rPr>
              <a:t> </a:t>
            </a:r>
            <a:r>
              <a:rPr lang="en-GB" sz="3200" dirty="0">
                <a:latin typeface="Arial" pitchFamily="34" charset="0"/>
                <a:cs typeface="Arial" pitchFamily="34" charset="0"/>
              </a:rPr>
              <a:t>strains S288C and 59A, and was previously mapped using oligonucleotide microarrays. </a:t>
            </a:r>
          </a:p>
        </p:txBody>
      </p:sp>
      <p:sp>
        <p:nvSpPr>
          <p:cNvPr id="17" name="Text Box 28"/>
          <p:cNvSpPr txBox="1">
            <a:spLocks noChangeArrowheads="1"/>
          </p:cNvSpPr>
          <p:nvPr/>
        </p:nvSpPr>
        <p:spPr bwMode="auto">
          <a:xfrm>
            <a:off x="492404" y="6706559"/>
            <a:ext cx="343058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84" tIns="43242" rIns="86484" bIns="43242">
            <a:spAutoFit/>
          </a:bodyPr>
          <a:lstStyle>
            <a:lvl1pPr defTabSz="3948113">
              <a:defRPr>
                <a:solidFill>
                  <a:schemeClr val="tx1"/>
                </a:solidFill>
                <a:latin typeface="Arial" charset="0"/>
              </a:defRPr>
            </a:lvl1pPr>
            <a:lvl2pPr marL="431800" defTabSz="3948113">
              <a:defRPr>
                <a:solidFill>
                  <a:schemeClr val="tx1"/>
                </a:solidFill>
                <a:latin typeface="Arial" charset="0"/>
              </a:defRPr>
            </a:lvl2pPr>
            <a:lvl3pPr marL="865188" defTabSz="3948113">
              <a:defRPr>
                <a:solidFill>
                  <a:schemeClr val="tx1"/>
                </a:solidFill>
                <a:latin typeface="Arial" charset="0"/>
              </a:defRPr>
            </a:lvl3pPr>
            <a:lvl4pPr marL="1296988" defTabSz="3948113">
              <a:defRPr>
                <a:solidFill>
                  <a:schemeClr val="tx1"/>
                </a:solidFill>
                <a:latin typeface="Arial" charset="0"/>
              </a:defRPr>
            </a:lvl4pPr>
            <a:lvl5pPr marL="1730375" defTabSz="3948113">
              <a:defRPr>
                <a:solidFill>
                  <a:schemeClr val="tx1"/>
                </a:solidFill>
                <a:latin typeface="Arial" charset="0"/>
              </a:defRPr>
            </a:lvl5pPr>
            <a:lvl6pPr marL="2187575" defTabSz="3948113" fontAlgn="base">
              <a:spcBef>
                <a:spcPct val="0"/>
              </a:spcBef>
              <a:spcAft>
                <a:spcPct val="0"/>
              </a:spcAft>
              <a:defRPr>
                <a:solidFill>
                  <a:schemeClr val="tx1"/>
                </a:solidFill>
                <a:latin typeface="Arial" charset="0"/>
              </a:defRPr>
            </a:lvl6pPr>
            <a:lvl7pPr marL="2644775" defTabSz="3948113" fontAlgn="base">
              <a:spcBef>
                <a:spcPct val="0"/>
              </a:spcBef>
              <a:spcAft>
                <a:spcPct val="0"/>
              </a:spcAft>
              <a:defRPr>
                <a:solidFill>
                  <a:schemeClr val="tx1"/>
                </a:solidFill>
                <a:latin typeface="Arial" charset="0"/>
              </a:defRPr>
            </a:lvl7pPr>
            <a:lvl8pPr marL="3101975" defTabSz="3948113" fontAlgn="base">
              <a:spcBef>
                <a:spcPct val="0"/>
              </a:spcBef>
              <a:spcAft>
                <a:spcPct val="0"/>
              </a:spcAft>
              <a:defRPr>
                <a:solidFill>
                  <a:schemeClr val="tx1"/>
                </a:solidFill>
                <a:latin typeface="Arial" charset="0"/>
              </a:defRPr>
            </a:lvl8pPr>
            <a:lvl9pPr marL="3559175" defTabSz="3948113" fontAlgn="base">
              <a:spcBef>
                <a:spcPct val="0"/>
              </a:spcBef>
              <a:spcAft>
                <a:spcPct val="0"/>
              </a:spcAft>
              <a:defRPr>
                <a:solidFill>
                  <a:schemeClr val="tx1"/>
                </a:solidFill>
                <a:latin typeface="Arial" charset="0"/>
              </a:defRPr>
            </a:lvl9pPr>
          </a:lstStyle>
          <a:p>
            <a:pPr algn="just"/>
            <a:r>
              <a:rPr lang="fr-FR" sz="4400" b="1">
                <a:solidFill>
                  <a:schemeClr val="accent2"/>
                </a:solidFill>
              </a:rPr>
              <a:t>Introduction</a:t>
            </a:r>
            <a:endParaRPr lang="fr-FR" sz="4400" b="1">
              <a:solidFill>
                <a:schemeClr val="tx2"/>
              </a:solidFill>
            </a:endParaRPr>
          </a:p>
        </p:txBody>
      </p:sp>
      <p:sp>
        <p:nvSpPr>
          <p:cNvPr id="18" name="Text Box 29"/>
          <p:cNvSpPr txBox="1">
            <a:spLocks noChangeArrowheads="1"/>
          </p:cNvSpPr>
          <p:nvPr/>
        </p:nvSpPr>
        <p:spPr bwMode="auto">
          <a:xfrm>
            <a:off x="492404" y="11425899"/>
            <a:ext cx="24685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84" tIns="43242" rIns="86484" bIns="43242">
            <a:spAutoFit/>
          </a:bodyPr>
          <a:lstStyle>
            <a:lvl1pPr defTabSz="3948113">
              <a:defRPr>
                <a:solidFill>
                  <a:schemeClr val="tx1"/>
                </a:solidFill>
                <a:latin typeface="Arial" charset="0"/>
              </a:defRPr>
            </a:lvl1pPr>
            <a:lvl2pPr marL="431800" defTabSz="3948113">
              <a:defRPr>
                <a:solidFill>
                  <a:schemeClr val="tx1"/>
                </a:solidFill>
                <a:latin typeface="Arial" charset="0"/>
              </a:defRPr>
            </a:lvl2pPr>
            <a:lvl3pPr marL="865188" defTabSz="3948113">
              <a:defRPr>
                <a:solidFill>
                  <a:schemeClr val="tx1"/>
                </a:solidFill>
                <a:latin typeface="Arial" charset="0"/>
              </a:defRPr>
            </a:lvl3pPr>
            <a:lvl4pPr marL="1296988" defTabSz="3948113">
              <a:defRPr>
                <a:solidFill>
                  <a:schemeClr val="tx1"/>
                </a:solidFill>
                <a:latin typeface="Arial" charset="0"/>
              </a:defRPr>
            </a:lvl4pPr>
            <a:lvl5pPr marL="1730375" defTabSz="3948113">
              <a:defRPr>
                <a:solidFill>
                  <a:schemeClr val="tx1"/>
                </a:solidFill>
                <a:latin typeface="Arial" charset="0"/>
              </a:defRPr>
            </a:lvl5pPr>
            <a:lvl6pPr marL="2187575" defTabSz="3948113" fontAlgn="base">
              <a:spcBef>
                <a:spcPct val="0"/>
              </a:spcBef>
              <a:spcAft>
                <a:spcPct val="0"/>
              </a:spcAft>
              <a:defRPr>
                <a:solidFill>
                  <a:schemeClr val="tx1"/>
                </a:solidFill>
                <a:latin typeface="Arial" charset="0"/>
              </a:defRPr>
            </a:lvl6pPr>
            <a:lvl7pPr marL="2644775" defTabSz="3948113" fontAlgn="base">
              <a:spcBef>
                <a:spcPct val="0"/>
              </a:spcBef>
              <a:spcAft>
                <a:spcPct val="0"/>
              </a:spcAft>
              <a:defRPr>
                <a:solidFill>
                  <a:schemeClr val="tx1"/>
                </a:solidFill>
                <a:latin typeface="Arial" charset="0"/>
              </a:defRPr>
            </a:lvl7pPr>
            <a:lvl8pPr marL="3101975" defTabSz="3948113" fontAlgn="base">
              <a:spcBef>
                <a:spcPct val="0"/>
              </a:spcBef>
              <a:spcAft>
                <a:spcPct val="0"/>
              </a:spcAft>
              <a:defRPr>
                <a:solidFill>
                  <a:schemeClr val="tx1"/>
                </a:solidFill>
                <a:latin typeface="Arial" charset="0"/>
              </a:defRPr>
            </a:lvl8pPr>
            <a:lvl9pPr marL="3559175" defTabSz="3948113" fontAlgn="base">
              <a:spcBef>
                <a:spcPct val="0"/>
              </a:spcBef>
              <a:spcAft>
                <a:spcPct val="0"/>
              </a:spcAft>
              <a:defRPr>
                <a:solidFill>
                  <a:schemeClr val="tx1"/>
                </a:solidFill>
                <a:latin typeface="Arial" charset="0"/>
              </a:defRPr>
            </a:lvl9pPr>
          </a:lstStyle>
          <a:p>
            <a:r>
              <a:rPr lang="en-GB" sz="4400" b="1">
                <a:solidFill>
                  <a:schemeClr val="accent2"/>
                </a:solidFill>
              </a:rPr>
              <a:t>Methods</a:t>
            </a:r>
            <a:endParaRPr lang="fr-FR" sz="4400" b="1">
              <a:solidFill>
                <a:schemeClr val="tx2"/>
              </a:solidFill>
            </a:endParaRPr>
          </a:p>
        </p:txBody>
      </p:sp>
      <p:sp>
        <p:nvSpPr>
          <p:cNvPr id="19" name="Rectangle 64"/>
          <p:cNvSpPr>
            <a:spLocks noChangeArrowheads="1"/>
          </p:cNvSpPr>
          <p:nvPr/>
        </p:nvSpPr>
        <p:spPr bwMode="auto">
          <a:xfrm>
            <a:off x="1143279" y="16043936"/>
            <a:ext cx="1273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20" name="Group 446"/>
          <p:cNvGrpSpPr>
            <a:grpSpLocks/>
          </p:cNvGrpSpPr>
          <p:nvPr/>
        </p:nvGrpSpPr>
        <p:grpSpPr bwMode="auto">
          <a:xfrm>
            <a:off x="3335617" y="13959549"/>
            <a:ext cx="357187" cy="363537"/>
            <a:chOff x="3895" y="11979"/>
            <a:chExt cx="135" cy="67"/>
          </a:xfrm>
        </p:grpSpPr>
        <p:grpSp>
          <p:nvGrpSpPr>
            <p:cNvPr id="21" name="Group 49"/>
            <p:cNvGrpSpPr>
              <a:grpSpLocks/>
            </p:cNvGrpSpPr>
            <p:nvPr/>
          </p:nvGrpSpPr>
          <p:grpSpPr bwMode="auto">
            <a:xfrm>
              <a:off x="3895" y="11979"/>
              <a:ext cx="135" cy="67"/>
              <a:chOff x="3895" y="11979"/>
              <a:chExt cx="135" cy="67"/>
            </a:xfrm>
          </p:grpSpPr>
          <p:sp>
            <p:nvSpPr>
              <p:cNvPr id="26" name="Line 47"/>
              <p:cNvSpPr>
                <a:spLocks noChangeShapeType="1"/>
              </p:cNvSpPr>
              <p:nvPr/>
            </p:nvSpPr>
            <p:spPr bwMode="auto">
              <a:xfrm flipH="1">
                <a:off x="3895" y="11979"/>
                <a:ext cx="135" cy="6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 name="Line 48"/>
              <p:cNvSpPr>
                <a:spLocks noChangeShapeType="1"/>
              </p:cNvSpPr>
              <p:nvPr/>
            </p:nvSpPr>
            <p:spPr bwMode="auto">
              <a:xfrm flipH="1" flipV="1">
                <a:off x="3895" y="11979"/>
                <a:ext cx="135" cy="6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2" name="Line 250"/>
            <p:cNvSpPr>
              <a:spLocks noChangeShapeType="1"/>
            </p:cNvSpPr>
            <p:nvPr/>
          </p:nvSpPr>
          <p:spPr bwMode="auto">
            <a:xfrm flipH="1">
              <a:off x="3895" y="11979"/>
              <a:ext cx="135" cy="6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 name="Line 251"/>
            <p:cNvSpPr>
              <a:spLocks noChangeShapeType="1"/>
            </p:cNvSpPr>
            <p:nvPr/>
          </p:nvSpPr>
          <p:spPr bwMode="auto">
            <a:xfrm flipH="1" flipV="1">
              <a:off x="3895" y="11979"/>
              <a:ext cx="135" cy="6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 name="Line 252"/>
            <p:cNvSpPr>
              <a:spLocks noChangeShapeType="1"/>
            </p:cNvSpPr>
            <p:nvPr/>
          </p:nvSpPr>
          <p:spPr bwMode="auto">
            <a:xfrm flipH="1">
              <a:off x="3895" y="11979"/>
              <a:ext cx="135" cy="6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Line 253"/>
            <p:cNvSpPr>
              <a:spLocks noChangeShapeType="1"/>
            </p:cNvSpPr>
            <p:nvPr/>
          </p:nvSpPr>
          <p:spPr bwMode="auto">
            <a:xfrm flipH="1" flipV="1">
              <a:off x="3895" y="11979"/>
              <a:ext cx="135" cy="6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28" name="Group 267"/>
          <p:cNvGrpSpPr>
            <a:grpSpLocks/>
          </p:cNvGrpSpPr>
          <p:nvPr/>
        </p:nvGrpSpPr>
        <p:grpSpPr bwMode="auto">
          <a:xfrm>
            <a:off x="2681567" y="13608711"/>
            <a:ext cx="549275" cy="635000"/>
            <a:chOff x="3591" y="11920"/>
            <a:chExt cx="202" cy="202"/>
          </a:xfrm>
        </p:grpSpPr>
        <p:grpSp>
          <p:nvGrpSpPr>
            <p:cNvPr id="29" name="Group 265"/>
            <p:cNvGrpSpPr>
              <a:grpSpLocks/>
            </p:cNvGrpSpPr>
            <p:nvPr/>
          </p:nvGrpSpPr>
          <p:grpSpPr bwMode="auto">
            <a:xfrm>
              <a:off x="3608" y="11936"/>
              <a:ext cx="177" cy="169"/>
              <a:chOff x="3608" y="11936"/>
              <a:chExt cx="177" cy="169"/>
            </a:xfrm>
          </p:grpSpPr>
          <p:sp>
            <p:nvSpPr>
              <p:cNvPr id="31" name="Freeform 254"/>
              <p:cNvSpPr>
                <a:spLocks/>
              </p:cNvSpPr>
              <p:nvPr/>
            </p:nvSpPr>
            <p:spPr bwMode="auto">
              <a:xfrm>
                <a:off x="3608" y="11936"/>
                <a:ext cx="177" cy="169"/>
              </a:xfrm>
              <a:custGeom>
                <a:avLst/>
                <a:gdLst>
                  <a:gd name="T0" fmla="*/ 33 w 177"/>
                  <a:gd name="T1" fmla="*/ 34 h 169"/>
                  <a:gd name="T2" fmla="*/ 67 w 177"/>
                  <a:gd name="T3" fmla="*/ 9 h 169"/>
                  <a:gd name="T4" fmla="*/ 101 w 177"/>
                  <a:gd name="T5" fmla="*/ 0 h 169"/>
                  <a:gd name="T6" fmla="*/ 135 w 177"/>
                  <a:gd name="T7" fmla="*/ 0 h 169"/>
                  <a:gd name="T8" fmla="*/ 160 w 177"/>
                  <a:gd name="T9" fmla="*/ 17 h 169"/>
                  <a:gd name="T10" fmla="*/ 177 w 177"/>
                  <a:gd name="T11" fmla="*/ 43 h 169"/>
                  <a:gd name="T12" fmla="*/ 177 w 177"/>
                  <a:gd name="T13" fmla="*/ 76 h 169"/>
                  <a:gd name="T14" fmla="*/ 160 w 177"/>
                  <a:gd name="T15" fmla="*/ 110 h 169"/>
                  <a:gd name="T16" fmla="*/ 135 w 177"/>
                  <a:gd name="T17" fmla="*/ 135 h 169"/>
                  <a:gd name="T18" fmla="*/ 101 w 177"/>
                  <a:gd name="T19" fmla="*/ 161 h 169"/>
                  <a:gd name="T20" fmla="*/ 67 w 177"/>
                  <a:gd name="T21" fmla="*/ 169 h 169"/>
                  <a:gd name="T22" fmla="*/ 33 w 177"/>
                  <a:gd name="T23" fmla="*/ 169 h 169"/>
                  <a:gd name="T24" fmla="*/ 8 w 177"/>
                  <a:gd name="T25" fmla="*/ 152 h 169"/>
                  <a:gd name="T26" fmla="*/ 0 w 177"/>
                  <a:gd name="T27" fmla="*/ 127 h 169"/>
                  <a:gd name="T28" fmla="*/ 0 w 177"/>
                  <a:gd name="T29" fmla="*/ 93 h 169"/>
                  <a:gd name="T30" fmla="*/ 8 w 177"/>
                  <a:gd name="T31" fmla="*/ 60 h 169"/>
                  <a:gd name="T32" fmla="*/ 33 w 177"/>
                  <a:gd name="T33" fmla="*/ 3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3" y="34"/>
                    </a:moveTo>
                    <a:lnTo>
                      <a:pt x="67" y="9"/>
                    </a:lnTo>
                    <a:lnTo>
                      <a:pt x="101" y="0"/>
                    </a:lnTo>
                    <a:lnTo>
                      <a:pt x="135" y="0"/>
                    </a:lnTo>
                    <a:lnTo>
                      <a:pt x="160" y="17"/>
                    </a:lnTo>
                    <a:lnTo>
                      <a:pt x="177" y="43"/>
                    </a:lnTo>
                    <a:lnTo>
                      <a:pt x="177" y="76"/>
                    </a:lnTo>
                    <a:lnTo>
                      <a:pt x="160" y="110"/>
                    </a:lnTo>
                    <a:lnTo>
                      <a:pt x="135" y="135"/>
                    </a:lnTo>
                    <a:lnTo>
                      <a:pt x="101" y="161"/>
                    </a:lnTo>
                    <a:lnTo>
                      <a:pt x="67" y="169"/>
                    </a:lnTo>
                    <a:lnTo>
                      <a:pt x="33" y="169"/>
                    </a:lnTo>
                    <a:lnTo>
                      <a:pt x="8" y="152"/>
                    </a:lnTo>
                    <a:lnTo>
                      <a:pt x="0" y="127"/>
                    </a:lnTo>
                    <a:lnTo>
                      <a:pt x="0" y="93"/>
                    </a:lnTo>
                    <a:lnTo>
                      <a:pt x="8" y="60"/>
                    </a:lnTo>
                    <a:lnTo>
                      <a:pt x="33" y="34"/>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 name="Freeform 255"/>
              <p:cNvSpPr>
                <a:spLocks/>
              </p:cNvSpPr>
              <p:nvPr/>
            </p:nvSpPr>
            <p:spPr bwMode="auto">
              <a:xfrm>
                <a:off x="3608" y="11945"/>
                <a:ext cx="160" cy="152"/>
              </a:xfrm>
              <a:custGeom>
                <a:avLst/>
                <a:gdLst>
                  <a:gd name="T0" fmla="*/ 33 w 160"/>
                  <a:gd name="T1" fmla="*/ 34 h 152"/>
                  <a:gd name="T2" fmla="*/ 67 w 160"/>
                  <a:gd name="T3" fmla="*/ 8 h 152"/>
                  <a:gd name="T4" fmla="*/ 101 w 160"/>
                  <a:gd name="T5" fmla="*/ 0 h 152"/>
                  <a:gd name="T6" fmla="*/ 126 w 160"/>
                  <a:gd name="T7" fmla="*/ 0 h 152"/>
                  <a:gd name="T8" fmla="*/ 143 w 160"/>
                  <a:gd name="T9" fmla="*/ 17 h 152"/>
                  <a:gd name="T10" fmla="*/ 160 w 160"/>
                  <a:gd name="T11" fmla="*/ 34 h 152"/>
                  <a:gd name="T12" fmla="*/ 160 w 160"/>
                  <a:gd name="T13" fmla="*/ 67 h 152"/>
                  <a:gd name="T14" fmla="*/ 143 w 160"/>
                  <a:gd name="T15" fmla="*/ 93 h 152"/>
                  <a:gd name="T16" fmla="*/ 126 w 160"/>
                  <a:gd name="T17" fmla="*/ 118 h 152"/>
                  <a:gd name="T18" fmla="*/ 93 w 160"/>
                  <a:gd name="T19" fmla="*/ 143 h 152"/>
                  <a:gd name="T20" fmla="*/ 59 w 160"/>
                  <a:gd name="T21" fmla="*/ 152 h 152"/>
                  <a:gd name="T22" fmla="*/ 33 w 160"/>
                  <a:gd name="T23" fmla="*/ 152 h 152"/>
                  <a:gd name="T24" fmla="*/ 17 w 160"/>
                  <a:gd name="T25" fmla="*/ 135 h 152"/>
                  <a:gd name="T26" fmla="*/ 8 w 160"/>
                  <a:gd name="T27" fmla="*/ 118 h 152"/>
                  <a:gd name="T28" fmla="*/ 0 w 160"/>
                  <a:gd name="T29" fmla="*/ 84 h 152"/>
                  <a:gd name="T30" fmla="*/ 17 w 160"/>
                  <a:gd name="T31" fmla="*/ 59 h 152"/>
                  <a:gd name="T32" fmla="*/ 33 w 160"/>
                  <a:gd name="T33" fmla="*/ 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3" y="34"/>
                    </a:moveTo>
                    <a:lnTo>
                      <a:pt x="67" y="8"/>
                    </a:lnTo>
                    <a:lnTo>
                      <a:pt x="101" y="0"/>
                    </a:lnTo>
                    <a:lnTo>
                      <a:pt x="126" y="0"/>
                    </a:lnTo>
                    <a:lnTo>
                      <a:pt x="143" y="17"/>
                    </a:lnTo>
                    <a:lnTo>
                      <a:pt x="160" y="34"/>
                    </a:lnTo>
                    <a:lnTo>
                      <a:pt x="160" y="67"/>
                    </a:lnTo>
                    <a:lnTo>
                      <a:pt x="143" y="93"/>
                    </a:lnTo>
                    <a:lnTo>
                      <a:pt x="126" y="118"/>
                    </a:lnTo>
                    <a:lnTo>
                      <a:pt x="93" y="143"/>
                    </a:lnTo>
                    <a:lnTo>
                      <a:pt x="59" y="152"/>
                    </a:lnTo>
                    <a:lnTo>
                      <a:pt x="33" y="152"/>
                    </a:lnTo>
                    <a:lnTo>
                      <a:pt x="17" y="135"/>
                    </a:lnTo>
                    <a:lnTo>
                      <a:pt x="8" y="118"/>
                    </a:lnTo>
                    <a:lnTo>
                      <a:pt x="0" y="84"/>
                    </a:lnTo>
                    <a:lnTo>
                      <a:pt x="17" y="59"/>
                    </a:lnTo>
                    <a:lnTo>
                      <a:pt x="33" y="3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 name="Freeform 256"/>
              <p:cNvSpPr>
                <a:spLocks/>
              </p:cNvSpPr>
              <p:nvPr/>
            </p:nvSpPr>
            <p:spPr bwMode="auto">
              <a:xfrm>
                <a:off x="3616" y="11945"/>
                <a:ext cx="144" cy="152"/>
              </a:xfrm>
              <a:custGeom>
                <a:avLst/>
                <a:gdLst>
                  <a:gd name="T0" fmla="*/ 34 w 144"/>
                  <a:gd name="T1" fmla="*/ 34 h 152"/>
                  <a:gd name="T2" fmla="*/ 59 w 144"/>
                  <a:gd name="T3" fmla="*/ 17 h 152"/>
                  <a:gd name="T4" fmla="*/ 85 w 144"/>
                  <a:gd name="T5" fmla="*/ 0 h 152"/>
                  <a:gd name="T6" fmla="*/ 110 w 144"/>
                  <a:gd name="T7" fmla="*/ 8 h 152"/>
                  <a:gd name="T8" fmla="*/ 127 w 144"/>
                  <a:gd name="T9" fmla="*/ 17 h 152"/>
                  <a:gd name="T10" fmla="*/ 144 w 144"/>
                  <a:gd name="T11" fmla="*/ 42 h 152"/>
                  <a:gd name="T12" fmla="*/ 144 w 144"/>
                  <a:gd name="T13" fmla="*/ 67 h 152"/>
                  <a:gd name="T14" fmla="*/ 127 w 144"/>
                  <a:gd name="T15" fmla="*/ 93 h 152"/>
                  <a:gd name="T16" fmla="*/ 110 w 144"/>
                  <a:gd name="T17" fmla="*/ 118 h 152"/>
                  <a:gd name="T18" fmla="*/ 85 w 144"/>
                  <a:gd name="T19" fmla="*/ 135 h 152"/>
                  <a:gd name="T20" fmla="*/ 59 w 144"/>
                  <a:gd name="T21" fmla="*/ 152 h 152"/>
                  <a:gd name="T22" fmla="*/ 34 w 144"/>
                  <a:gd name="T23" fmla="*/ 152 h 152"/>
                  <a:gd name="T24" fmla="*/ 9 w 144"/>
                  <a:gd name="T25" fmla="*/ 135 h 152"/>
                  <a:gd name="T26" fmla="*/ 0 w 144"/>
                  <a:gd name="T27" fmla="*/ 110 h 152"/>
                  <a:gd name="T28" fmla="*/ 0 w 144"/>
                  <a:gd name="T29" fmla="*/ 84 h 152"/>
                  <a:gd name="T30" fmla="*/ 17 w 144"/>
                  <a:gd name="T31" fmla="*/ 59 h 152"/>
                  <a:gd name="T32" fmla="*/ 34 w 144"/>
                  <a:gd name="T33" fmla="*/ 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52">
                    <a:moveTo>
                      <a:pt x="34" y="34"/>
                    </a:moveTo>
                    <a:lnTo>
                      <a:pt x="59" y="17"/>
                    </a:lnTo>
                    <a:lnTo>
                      <a:pt x="85" y="0"/>
                    </a:lnTo>
                    <a:lnTo>
                      <a:pt x="110" y="8"/>
                    </a:lnTo>
                    <a:lnTo>
                      <a:pt x="127" y="17"/>
                    </a:lnTo>
                    <a:lnTo>
                      <a:pt x="144" y="42"/>
                    </a:lnTo>
                    <a:lnTo>
                      <a:pt x="144" y="67"/>
                    </a:lnTo>
                    <a:lnTo>
                      <a:pt x="127" y="93"/>
                    </a:lnTo>
                    <a:lnTo>
                      <a:pt x="110" y="118"/>
                    </a:lnTo>
                    <a:lnTo>
                      <a:pt x="85" y="135"/>
                    </a:lnTo>
                    <a:lnTo>
                      <a:pt x="59" y="152"/>
                    </a:lnTo>
                    <a:lnTo>
                      <a:pt x="34" y="152"/>
                    </a:lnTo>
                    <a:lnTo>
                      <a:pt x="9" y="135"/>
                    </a:lnTo>
                    <a:lnTo>
                      <a:pt x="0" y="110"/>
                    </a:lnTo>
                    <a:lnTo>
                      <a:pt x="0" y="84"/>
                    </a:lnTo>
                    <a:lnTo>
                      <a:pt x="17" y="59"/>
                    </a:lnTo>
                    <a:lnTo>
                      <a:pt x="34" y="3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 name="Freeform 257"/>
              <p:cNvSpPr>
                <a:spLocks/>
              </p:cNvSpPr>
              <p:nvPr/>
            </p:nvSpPr>
            <p:spPr bwMode="auto">
              <a:xfrm>
                <a:off x="3625" y="11953"/>
                <a:ext cx="126" cy="135"/>
              </a:xfrm>
              <a:custGeom>
                <a:avLst/>
                <a:gdLst>
                  <a:gd name="T0" fmla="*/ 25 w 126"/>
                  <a:gd name="T1" fmla="*/ 34 h 135"/>
                  <a:gd name="T2" fmla="*/ 50 w 126"/>
                  <a:gd name="T3" fmla="*/ 17 h 135"/>
                  <a:gd name="T4" fmla="*/ 76 w 126"/>
                  <a:gd name="T5" fmla="*/ 0 h 135"/>
                  <a:gd name="T6" fmla="*/ 101 w 126"/>
                  <a:gd name="T7" fmla="*/ 9 h 135"/>
                  <a:gd name="T8" fmla="*/ 118 w 126"/>
                  <a:gd name="T9" fmla="*/ 17 h 135"/>
                  <a:gd name="T10" fmla="*/ 126 w 126"/>
                  <a:gd name="T11" fmla="*/ 34 h 135"/>
                  <a:gd name="T12" fmla="*/ 126 w 126"/>
                  <a:gd name="T13" fmla="*/ 59 h 135"/>
                  <a:gd name="T14" fmla="*/ 101 w 126"/>
                  <a:gd name="T15" fmla="*/ 102 h 135"/>
                  <a:gd name="T16" fmla="*/ 76 w 126"/>
                  <a:gd name="T17" fmla="*/ 118 h 135"/>
                  <a:gd name="T18" fmla="*/ 50 w 126"/>
                  <a:gd name="T19" fmla="*/ 135 h 135"/>
                  <a:gd name="T20" fmla="*/ 25 w 126"/>
                  <a:gd name="T21" fmla="*/ 135 h 135"/>
                  <a:gd name="T22" fmla="*/ 8 w 126"/>
                  <a:gd name="T23" fmla="*/ 118 h 135"/>
                  <a:gd name="T24" fmla="*/ 0 w 126"/>
                  <a:gd name="T25" fmla="*/ 102 h 135"/>
                  <a:gd name="T26" fmla="*/ 0 w 126"/>
                  <a:gd name="T27" fmla="*/ 76 h 135"/>
                  <a:gd name="T28" fmla="*/ 25 w 126"/>
                  <a:gd name="T29" fmla="*/ 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5">
                    <a:moveTo>
                      <a:pt x="25" y="34"/>
                    </a:moveTo>
                    <a:lnTo>
                      <a:pt x="50" y="17"/>
                    </a:lnTo>
                    <a:lnTo>
                      <a:pt x="76" y="0"/>
                    </a:lnTo>
                    <a:lnTo>
                      <a:pt x="101" y="9"/>
                    </a:lnTo>
                    <a:lnTo>
                      <a:pt x="118" y="17"/>
                    </a:lnTo>
                    <a:lnTo>
                      <a:pt x="126" y="34"/>
                    </a:lnTo>
                    <a:lnTo>
                      <a:pt x="126" y="59"/>
                    </a:lnTo>
                    <a:lnTo>
                      <a:pt x="101" y="102"/>
                    </a:lnTo>
                    <a:lnTo>
                      <a:pt x="76" y="118"/>
                    </a:lnTo>
                    <a:lnTo>
                      <a:pt x="50" y="135"/>
                    </a:lnTo>
                    <a:lnTo>
                      <a:pt x="25" y="135"/>
                    </a:lnTo>
                    <a:lnTo>
                      <a:pt x="8" y="118"/>
                    </a:lnTo>
                    <a:lnTo>
                      <a:pt x="0" y="102"/>
                    </a:lnTo>
                    <a:lnTo>
                      <a:pt x="0" y="76"/>
                    </a:lnTo>
                    <a:lnTo>
                      <a:pt x="25" y="34"/>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 name="Freeform 258"/>
              <p:cNvSpPr>
                <a:spLocks/>
              </p:cNvSpPr>
              <p:nvPr/>
            </p:nvSpPr>
            <p:spPr bwMode="auto">
              <a:xfrm>
                <a:off x="3633" y="11962"/>
                <a:ext cx="110" cy="118"/>
              </a:xfrm>
              <a:custGeom>
                <a:avLst/>
                <a:gdLst>
                  <a:gd name="T0" fmla="*/ 25 w 110"/>
                  <a:gd name="T1" fmla="*/ 25 h 118"/>
                  <a:gd name="T2" fmla="*/ 42 w 110"/>
                  <a:gd name="T3" fmla="*/ 8 h 118"/>
                  <a:gd name="T4" fmla="*/ 68 w 110"/>
                  <a:gd name="T5" fmla="*/ 0 h 118"/>
                  <a:gd name="T6" fmla="*/ 84 w 110"/>
                  <a:gd name="T7" fmla="*/ 8 h 118"/>
                  <a:gd name="T8" fmla="*/ 101 w 110"/>
                  <a:gd name="T9" fmla="*/ 17 h 118"/>
                  <a:gd name="T10" fmla="*/ 110 w 110"/>
                  <a:gd name="T11" fmla="*/ 34 h 118"/>
                  <a:gd name="T12" fmla="*/ 110 w 110"/>
                  <a:gd name="T13" fmla="*/ 50 h 118"/>
                  <a:gd name="T14" fmla="*/ 84 w 110"/>
                  <a:gd name="T15" fmla="*/ 93 h 118"/>
                  <a:gd name="T16" fmla="*/ 68 w 110"/>
                  <a:gd name="T17" fmla="*/ 109 h 118"/>
                  <a:gd name="T18" fmla="*/ 42 w 110"/>
                  <a:gd name="T19" fmla="*/ 118 h 118"/>
                  <a:gd name="T20" fmla="*/ 25 w 110"/>
                  <a:gd name="T21" fmla="*/ 118 h 118"/>
                  <a:gd name="T22" fmla="*/ 8 w 110"/>
                  <a:gd name="T23" fmla="*/ 101 h 118"/>
                  <a:gd name="T24" fmla="*/ 0 w 110"/>
                  <a:gd name="T25" fmla="*/ 84 h 118"/>
                  <a:gd name="T26" fmla="*/ 0 w 110"/>
                  <a:gd name="T27" fmla="*/ 67 h 118"/>
                  <a:gd name="T28" fmla="*/ 25 w 110"/>
                  <a:gd name="T29"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5" y="25"/>
                    </a:moveTo>
                    <a:lnTo>
                      <a:pt x="42" y="8"/>
                    </a:lnTo>
                    <a:lnTo>
                      <a:pt x="68" y="0"/>
                    </a:lnTo>
                    <a:lnTo>
                      <a:pt x="84" y="8"/>
                    </a:lnTo>
                    <a:lnTo>
                      <a:pt x="101" y="17"/>
                    </a:lnTo>
                    <a:lnTo>
                      <a:pt x="110" y="34"/>
                    </a:lnTo>
                    <a:lnTo>
                      <a:pt x="110" y="50"/>
                    </a:lnTo>
                    <a:lnTo>
                      <a:pt x="84" y="93"/>
                    </a:lnTo>
                    <a:lnTo>
                      <a:pt x="68" y="109"/>
                    </a:lnTo>
                    <a:lnTo>
                      <a:pt x="42" y="118"/>
                    </a:lnTo>
                    <a:lnTo>
                      <a:pt x="25" y="118"/>
                    </a:lnTo>
                    <a:lnTo>
                      <a:pt x="8" y="101"/>
                    </a:lnTo>
                    <a:lnTo>
                      <a:pt x="0" y="84"/>
                    </a:lnTo>
                    <a:lnTo>
                      <a:pt x="0" y="67"/>
                    </a:lnTo>
                    <a:lnTo>
                      <a:pt x="25" y="25"/>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 name="Freeform 259"/>
              <p:cNvSpPr>
                <a:spLocks/>
              </p:cNvSpPr>
              <p:nvPr/>
            </p:nvSpPr>
            <p:spPr bwMode="auto">
              <a:xfrm>
                <a:off x="3641" y="11970"/>
                <a:ext cx="93" cy="101"/>
              </a:xfrm>
              <a:custGeom>
                <a:avLst/>
                <a:gdLst>
                  <a:gd name="T0" fmla="*/ 17 w 93"/>
                  <a:gd name="T1" fmla="*/ 26 h 101"/>
                  <a:gd name="T2" fmla="*/ 34 w 93"/>
                  <a:gd name="T3" fmla="*/ 9 h 101"/>
                  <a:gd name="T4" fmla="*/ 51 w 93"/>
                  <a:gd name="T5" fmla="*/ 0 h 101"/>
                  <a:gd name="T6" fmla="*/ 68 w 93"/>
                  <a:gd name="T7" fmla="*/ 9 h 101"/>
                  <a:gd name="T8" fmla="*/ 85 w 93"/>
                  <a:gd name="T9" fmla="*/ 17 h 101"/>
                  <a:gd name="T10" fmla="*/ 93 w 93"/>
                  <a:gd name="T11" fmla="*/ 26 h 101"/>
                  <a:gd name="T12" fmla="*/ 93 w 93"/>
                  <a:gd name="T13" fmla="*/ 42 h 101"/>
                  <a:gd name="T14" fmla="*/ 68 w 93"/>
                  <a:gd name="T15" fmla="*/ 76 h 101"/>
                  <a:gd name="T16" fmla="*/ 51 w 93"/>
                  <a:gd name="T17" fmla="*/ 93 h 101"/>
                  <a:gd name="T18" fmla="*/ 34 w 93"/>
                  <a:gd name="T19" fmla="*/ 101 h 101"/>
                  <a:gd name="T20" fmla="*/ 17 w 93"/>
                  <a:gd name="T21" fmla="*/ 101 h 101"/>
                  <a:gd name="T22" fmla="*/ 9 w 93"/>
                  <a:gd name="T23" fmla="*/ 85 h 101"/>
                  <a:gd name="T24" fmla="*/ 0 w 93"/>
                  <a:gd name="T25" fmla="*/ 76 h 101"/>
                  <a:gd name="T26" fmla="*/ 0 w 93"/>
                  <a:gd name="T27" fmla="*/ 59 h 101"/>
                  <a:gd name="T28" fmla="*/ 17 w 93"/>
                  <a:gd name="T29"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26"/>
                    </a:moveTo>
                    <a:lnTo>
                      <a:pt x="34" y="9"/>
                    </a:lnTo>
                    <a:lnTo>
                      <a:pt x="51" y="0"/>
                    </a:lnTo>
                    <a:lnTo>
                      <a:pt x="68" y="9"/>
                    </a:lnTo>
                    <a:lnTo>
                      <a:pt x="85" y="17"/>
                    </a:lnTo>
                    <a:lnTo>
                      <a:pt x="93" y="26"/>
                    </a:lnTo>
                    <a:lnTo>
                      <a:pt x="93" y="42"/>
                    </a:lnTo>
                    <a:lnTo>
                      <a:pt x="68" y="76"/>
                    </a:lnTo>
                    <a:lnTo>
                      <a:pt x="51" y="93"/>
                    </a:lnTo>
                    <a:lnTo>
                      <a:pt x="34" y="101"/>
                    </a:lnTo>
                    <a:lnTo>
                      <a:pt x="17" y="101"/>
                    </a:lnTo>
                    <a:lnTo>
                      <a:pt x="9" y="85"/>
                    </a:lnTo>
                    <a:lnTo>
                      <a:pt x="0" y="76"/>
                    </a:lnTo>
                    <a:lnTo>
                      <a:pt x="0" y="59"/>
                    </a:lnTo>
                    <a:lnTo>
                      <a:pt x="17" y="2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 name="Freeform 260"/>
              <p:cNvSpPr>
                <a:spLocks/>
              </p:cNvSpPr>
              <p:nvPr/>
            </p:nvSpPr>
            <p:spPr bwMode="auto">
              <a:xfrm>
                <a:off x="3650" y="11979"/>
                <a:ext cx="76" cy="84"/>
              </a:xfrm>
              <a:custGeom>
                <a:avLst/>
                <a:gdLst>
                  <a:gd name="T0" fmla="*/ 17 w 76"/>
                  <a:gd name="T1" fmla="*/ 17 h 84"/>
                  <a:gd name="T2" fmla="*/ 42 w 76"/>
                  <a:gd name="T3" fmla="*/ 0 h 84"/>
                  <a:gd name="T4" fmla="*/ 67 w 76"/>
                  <a:gd name="T5" fmla="*/ 8 h 84"/>
                  <a:gd name="T6" fmla="*/ 76 w 76"/>
                  <a:gd name="T7" fmla="*/ 42 h 84"/>
                  <a:gd name="T8" fmla="*/ 59 w 76"/>
                  <a:gd name="T9" fmla="*/ 67 h 84"/>
                  <a:gd name="T10" fmla="*/ 34 w 76"/>
                  <a:gd name="T11" fmla="*/ 84 h 84"/>
                  <a:gd name="T12" fmla="*/ 0 w 76"/>
                  <a:gd name="T13" fmla="*/ 76 h 84"/>
                  <a:gd name="T14" fmla="*/ 0 w 76"/>
                  <a:gd name="T15" fmla="*/ 50 h 84"/>
                  <a:gd name="T16" fmla="*/ 0 w 76"/>
                  <a:gd name="T17" fmla="*/ 33 h 84"/>
                  <a:gd name="T18" fmla="*/ 17 w 76"/>
                  <a:gd name="T19"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17"/>
                    </a:moveTo>
                    <a:lnTo>
                      <a:pt x="42" y="0"/>
                    </a:lnTo>
                    <a:lnTo>
                      <a:pt x="67" y="8"/>
                    </a:lnTo>
                    <a:lnTo>
                      <a:pt x="76" y="42"/>
                    </a:lnTo>
                    <a:lnTo>
                      <a:pt x="59" y="67"/>
                    </a:lnTo>
                    <a:lnTo>
                      <a:pt x="34" y="84"/>
                    </a:lnTo>
                    <a:lnTo>
                      <a:pt x="0" y="76"/>
                    </a:lnTo>
                    <a:lnTo>
                      <a:pt x="0" y="50"/>
                    </a:lnTo>
                    <a:lnTo>
                      <a:pt x="0" y="33"/>
                    </a:lnTo>
                    <a:lnTo>
                      <a:pt x="17" y="1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 name="Freeform 261"/>
              <p:cNvSpPr>
                <a:spLocks/>
              </p:cNvSpPr>
              <p:nvPr/>
            </p:nvSpPr>
            <p:spPr bwMode="auto">
              <a:xfrm>
                <a:off x="3650" y="11987"/>
                <a:ext cx="67" cy="68"/>
              </a:xfrm>
              <a:custGeom>
                <a:avLst/>
                <a:gdLst>
                  <a:gd name="T0" fmla="*/ 17 w 67"/>
                  <a:gd name="T1" fmla="*/ 17 h 68"/>
                  <a:gd name="T2" fmla="*/ 42 w 67"/>
                  <a:gd name="T3" fmla="*/ 0 h 68"/>
                  <a:gd name="T4" fmla="*/ 59 w 67"/>
                  <a:gd name="T5" fmla="*/ 9 h 68"/>
                  <a:gd name="T6" fmla="*/ 67 w 67"/>
                  <a:gd name="T7" fmla="*/ 34 h 68"/>
                  <a:gd name="T8" fmla="*/ 51 w 67"/>
                  <a:gd name="T9" fmla="*/ 51 h 68"/>
                  <a:gd name="T10" fmla="*/ 34 w 67"/>
                  <a:gd name="T11" fmla="*/ 68 h 68"/>
                  <a:gd name="T12" fmla="*/ 8 w 67"/>
                  <a:gd name="T13" fmla="*/ 59 h 68"/>
                  <a:gd name="T14" fmla="*/ 0 w 67"/>
                  <a:gd name="T15" fmla="*/ 42 h 68"/>
                  <a:gd name="T16" fmla="*/ 17 w 67"/>
                  <a:gd name="T17"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8">
                    <a:moveTo>
                      <a:pt x="17" y="17"/>
                    </a:moveTo>
                    <a:lnTo>
                      <a:pt x="42" y="0"/>
                    </a:lnTo>
                    <a:lnTo>
                      <a:pt x="59" y="9"/>
                    </a:lnTo>
                    <a:lnTo>
                      <a:pt x="67" y="34"/>
                    </a:lnTo>
                    <a:lnTo>
                      <a:pt x="51" y="51"/>
                    </a:lnTo>
                    <a:lnTo>
                      <a:pt x="34" y="68"/>
                    </a:lnTo>
                    <a:lnTo>
                      <a:pt x="8" y="59"/>
                    </a:lnTo>
                    <a:lnTo>
                      <a:pt x="0" y="42"/>
                    </a:lnTo>
                    <a:lnTo>
                      <a:pt x="17" y="17"/>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 name="Freeform 262"/>
              <p:cNvSpPr>
                <a:spLocks/>
              </p:cNvSpPr>
              <p:nvPr/>
            </p:nvSpPr>
            <p:spPr bwMode="auto">
              <a:xfrm>
                <a:off x="3658" y="11996"/>
                <a:ext cx="51" cy="50"/>
              </a:xfrm>
              <a:custGeom>
                <a:avLst/>
                <a:gdLst>
                  <a:gd name="T0" fmla="*/ 17 w 51"/>
                  <a:gd name="T1" fmla="*/ 8 h 50"/>
                  <a:gd name="T2" fmla="*/ 34 w 51"/>
                  <a:gd name="T3" fmla="*/ 0 h 50"/>
                  <a:gd name="T4" fmla="*/ 43 w 51"/>
                  <a:gd name="T5" fmla="*/ 8 h 50"/>
                  <a:gd name="T6" fmla="*/ 51 w 51"/>
                  <a:gd name="T7" fmla="*/ 25 h 50"/>
                  <a:gd name="T8" fmla="*/ 43 w 51"/>
                  <a:gd name="T9" fmla="*/ 42 h 50"/>
                  <a:gd name="T10" fmla="*/ 26 w 51"/>
                  <a:gd name="T11" fmla="*/ 50 h 50"/>
                  <a:gd name="T12" fmla="*/ 9 w 51"/>
                  <a:gd name="T13" fmla="*/ 42 h 50"/>
                  <a:gd name="T14" fmla="*/ 0 w 51"/>
                  <a:gd name="T15" fmla="*/ 25 h 50"/>
                  <a:gd name="T16" fmla="*/ 17 w 51"/>
                  <a:gd name="T17"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17" y="8"/>
                    </a:moveTo>
                    <a:lnTo>
                      <a:pt x="34" y="0"/>
                    </a:lnTo>
                    <a:lnTo>
                      <a:pt x="43" y="8"/>
                    </a:lnTo>
                    <a:lnTo>
                      <a:pt x="51" y="25"/>
                    </a:lnTo>
                    <a:lnTo>
                      <a:pt x="43" y="42"/>
                    </a:lnTo>
                    <a:lnTo>
                      <a:pt x="26" y="50"/>
                    </a:lnTo>
                    <a:lnTo>
                      <a:pt x="9" y="42"/>
                    </a:lnTo>
                    <a:lnTo>
                      <a:pt x="0" y="25"/>
                    </a:lnTo>
                    <a:lnTo>
                      <a:pt x="17" y="8"/>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 name="Freeform 263"/>
              <p:cNvSpPr>
                <a:spLocks/>
              </p:cNvSpPr>
              <p:nvPr/>
            </p:nvSpPr>
            <p:spPr bwMode="auto">
              <a:xfrm>
                <a:off x="3667" y="12004"/>
                <a:ext cx="34" cy="34"/>
              </a:xfrm>
              <a:custGeom>
                <a:avLst/>
                <a:gdLst>
                  <a:gd name="T0" fmla="*/ 8 w 34"/>
                  <a:gd name="T1" fmla="*/ 8 h 34"/>
                  <a:gd name="T2" fmla="*/ 25 w 34"/>
                  <a:gd name="T3" fmla="*/ 0 h 34"/>
                  <a:gd name="T4" fmla="*/ 34 w 34"/>
                  <a:gd name="T5" fmla="*/ 8 h 34"/>
                  <a:gd name="T6" fmla="*/ 34 w 34"/>
                  <a:gd name="T7" fmla="*/ 17 h 34"/>
                  <a:gd name="T8" fmla="*/ 25 w 34"/>
                  <a:gd name="T9" fmla="*/ 25 h 34"/>
                  <a:gd name="T10" fmla="*/ 17 w 34"/>
                  <a:gd name="T11" fmla="*/ 34 h 34"/>
                  <a:gd name="T12" fmla="*/ 8 w 34"/>
                  <a:gd name="T13" fmla="*/ 25 h 34"/>
                  <a:gd name="T14" fmla="*/ 0 w 34"/>
                  <a:gd name="T15" fmla="*/ 17 h 34"/>
                  <a:gd name="T16" fmla="*/ 8 w 34"/>
                  <a:gd name="T17"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8" y="8"/>
                    </a:moveTo>
                    <a:lnTo>
                      <a:pt x="25" y="0"/>
                    </a:lnTo>
                    <a:lnTo>
                      <a:pt x="34" y="8"/>
                    </a:lnTo>
                    <a:lnTo>
                      <a:pt x="34" y="17"/>
                    </a:lnTo>
                    <a:lnTo>
                      <a:pt x="25" y="25"/>
                    </a:lnTo>
                    <a:lnTo>
                      <a:pt x="17" y="34"/>
                    </a:lnTo>
                    <a:lnTo>
                      <a:pt x="8" y="25"/>
                    </a:lnTo>
                    <a:lnTo>
                      <a:pt x="0" y="17"/>
                    </a:lnTo>
                    <a:lnTo>
                      <a:pt x="8" y="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 name="Freeform 264"/>
              <p:cNvSpPr>
                <a:spLocks/>
              </p:cNvSpPr>
              <p:nvPr/>
            </p:nvSpPr>
            <p:spPr bwMode="auto">
              <a:xfrm>
                <a:off x="3675" y="12012"/>
                <a:ext cx="17" cy="17"/>
              </a:xfrm>
              <a:custGeom>
                <a:avLst/>
                <a:gdLst>
                  <a:gd name="T0" fmla="*/ 9 w 17"/>
                  <a:gd name="T1" fmla="*/ 0 h 17"/>
                  <a:gd name="T2" fmla="*/ 17 w 17"/>
                  <a:gd name="T3" fmla="*/ 0 h 17"/>
                  <a:gd name="T4" fmla="*/ 17 w 17"/>
                  <a:gd name="T5" fmla="*/ 0 h 17"/>
                  <a:gd name="T6" fmla="*/ 17 w 17"/>
                  <a:gd name="T7" fmla="*/ 9 h 17"/>
                  <a:gd name="T8" fmla="*/ 17 w 17"/>
                  <a:gd name="T9" fmla="*/ 17 h 17"/>
                  <a:gd name="T10" fmla="*/ 9 w 17"/>
                  <a:gd name="T11" fmla="*/ 17 h 17"/>
                  <a:gd name="T12" fmla="*/ 0 w 17"/>
                  <a:gd name="T13" fmla="*/ 17 h 17"/>
                  <a:gd name="T14" fmla="*/ 0 w 17"/>
                  <a:gd name="T15" fmla="*/ 9 h 17"/>
                  <a:gd name="T16" fmla="*/ 9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9" y="0"/>
                    </a:moveTo>
                    <a:lnTo>
                      <a:pt x="17" y="0"/>
                    </a:lnTo>
                    <a:lnTo>
                      <a:pt x="17" y="0"/>
                    </a:lnTo>
                    <a:lnTo>
                      <a:pt x="17" y="9"/>
                    </a:lnTo>
                    <a:lnTo>
                      <a:pt x="17" y="17"/>
                    </a:lnTo>
                    <a:lnTo>
                      <a:pt x="9" y="17"/>
                    </a:lnTo>
                    <a:lnTo>
                      <a:pt x="0" y="17"/>
                    </a:lnTo>
                    <a:lnTo>
                      <a:pt x="0" y="9"/>
                    </a:lnTo>
                    <a:lnTo>
                      <a:pt x="9" y="0"/>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30" name="Freeform 266"/>
            <p:cNvSpPr>
              <a:spLocks/>
            </p:cNvSpPr>
            <p:nvPr/>
          </p:nvSpPr>
          <p:spPr bwMode="auto">
            <a:xfrm>
              <a:off x="3591" y="11920"/>
              <a:ext cx="202" cy="202"/>
            </a:xfrm>
            <a:custGeom>
              <a:avLst/>
              <a:gdLst>
                <a:gd name="T0" fmla="*/ 6 w 24"/>
                <a:gd name="T1" fmla="*/ 6 h 24"/>
                <a:gd name="T2" fmla="*/ 21 w 24"/>
                <a:gd name="T3" fmla="*/ 4 h 24"/>
                <a:gd name="T4" fmla="*/ 18 w 24"/>
                <a:gd name="T5" fmla="*/ 18 h 24"/>
                <a:gd name="T6" fmla="*/ 3 w 24"/>
                <a:gd name="T7" fmla="*/ 20 h 24"/>
                <a:gd name="T8" fmla="*/ 6 w 24"/>
                <a:gd name="T9" fmla="*/ 6 h 24"/>
              </a:gdLst>
              <a:ahLst/>
              <a:cxnLst>
                <a:cxn ang="0">
                  <a:pos x="T0" y="T1"/>
                </a:cxn>
                <a:cxn ang="0">
                  <a:pos x="T2" y="T3"/>
                </a:cxn>
                <a:cxn ang="0">
                  <a:pos x="T4" y="T5"/>
                </a:cxn>
                <a:cxn ang="0">
                  <a:pos x="T6" y="T7"/>
                </a:cxn>
                <a:cxn ang="0">
                  <a:pos x="T8" y="T9"/>
                </a:cxn>
              </a:cxnLst>
              <a:rect l="0" t="0" r="r" b="b"/>
              <a:pathLst>
                <a:path w="24" h="24">
                  <a:moveTo>
                    <a:pt x="6" y="6"/>
                  </a:moveTo>
                  <a:cubicBezTo>
                    <a:pt x="11" y="1"/>
                    <a:pt x="18" y="0"/>
                    <a:pt x="21" y="4"/>
                  </a:cubicBezTo>
                  <a:cubicBezTo>
                    <a:pt x="24" y="7"/>
                    <a:pt x="23" y="14"/>
                    <a:pt x="18" y="18"/>
                  </a:cubicBezTo>
                  <a:cubicBezTo>
                    <a:pt x="13" y="23"/>
                    <a:pt x="6" y="24"/>
                    <a:pt x="3" y="20"/>
                  </a:cubicBezTo>
                  <a:cubicBezTo>
                    <a:pt x="0" y="17"/>
                    <a:pt x="1" y="10"/>
                    <a:pt x="6" y="6"/>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42" name="Rectangle 268"/>
          <p:cNvSpPr>
            <a:spLocks noChangeArrowheads="1"/>
          </p:cNvSpPr>
          <p:nvPr/>
        </p:nvSpPr>
        <p:spPr bwMode="auto">
          <a:xfrm>
            <a:off x="1143279" y="16043936"/>
            <a:ext cx="1273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43" name="Freeform 272"/>
          <p:cNvSpPr>
            <a:spLocks/>
          </p:cNvSpPr>
          <p:nvPr/>
        </p:nvSpPr>
        <p:spPr bwMode="auto">
          <a:xfrm rot="1745686">
            <a:off x="2589492" y="14431036"/>
            <a:ext cx="465137" cy="1401763"/>
          </a:xfrm>
          <a:custGeom>
            <a:avLst/>
            <a:gdLst>
              <a:gd name="T0" fmla="*/ 135 w 135"/>
              <a:gd name="T1" fmla="*/ 330 h 439"/>
              <a:gd name="T2" fmla="*/ 101 w 135"/>
              <a:gd name="T3" fmla="*/ 330 h 439"/>
              <a:gd name="T4" fmla="*/ 101 w 135"/>
              <a:gd name="T5" fmla="*/ 0 h 439"/>
              <a:gd name="T6" fmla="*/ 67 w 135"/>
              <a:gd name="T7" fmla="*/ 59 h 439"/>
              <a:gd name="T8" fmla="*/ 33 w 135"/>
              <a:gd name="T9" fmla="*/ 0 h 439"/>
              <a:gd name="T10" fmla="*/ 33 w 135"/>
              <a:gd name="T11" fmla="*/ 330 h 439"/>
              <a:gd name="T12" fmla="*/ 0 w 135"/>
              <a:gd name="T13" fmla="*/ 330 h 439"/>
              <a:gd name="T14" fmla="*/ 67 w 135"/>
              <a:gd name="T15" fmla="*/ 439 h 439"/>
              <a:gd name="T16" fmla="*/ 135 w 135"/>
              <a:gd name="T17" fmla="*/ 33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439">
                <a:moveTo>
                  <a:pt x="135" y="330"/>
                </a:moveTo>
                <a:lnTo>
                  <a:pt x="101" y="330"/>
                </a:lnTo>
                <a:lnTo>
                  <a:pt x="101" y="0"/>
                </a:lnTo>
                <a:lnTo>
                  <a:pt x="67" y="59"/>
                </a:lnTo>
                <a:lnTo>
                  <a:pt x="33" y="0"/>
                </a:lnTo>
                <a:lnTo>
                  <a:pt x="33" y="330"/>
                </a:lnTo>
                <a:lnTo>
                  <a:pt x="0" y="330"/>
                </a:lnTo>
                <a:lnTo>
                  <a:pt x="67" y="439"/>
                </a:lnTo>
                <a:lnTo>
                  <a:pt x="135" y="330"/>
                </a:lnTo>
                <a:close/>
              </a:path>
            </a:pathLst>
          </a:custGeom>
          <a:solidFill>
            <a:srgbClr val="99CCFF"/>
          </a:solidFill>
          <a:ln w="12700" cap="rnd">
            <a:solidFill>
              <a:srgbClr val="000099"/>
            </a:solidFill>
            <a:prstDash val="solid"/>
            <a:round/>
            <a:headEnd/>
            <a:tailEnd/>
          </a:ln>
        </p:spPr>
        <p:txBody>
          <a:bodyPr/>
          <a:lstStyle/>
          <a:p>
            <a:endParaRPr lang="fr-FR"/>
          </a:p>
        </p:txBody>
      </p:sp>
      <p:sp>
        <p:nvSpPr>
          <p:cNvPr id="44" name="Rectangle 445"/>
          <p:cNvSpPr>
            <a:spLocks noChangeArrowheads="1"/>
          </p:cNvSpPr>
          <p:nvPr/>
        </p:nvSpPr>
        <p:spPr bwMode="auto">
          <a:xfrm>
            <a:off x="1613179" y="12554611"/>
            <a:ext cx="4194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3497263">
              <a:lnSpc>
                <a:spcPct val="150000"/>
              </a:lnSpc>
            </a:pPr>
            <a:r>
              <a:rPr lang="en-GB" sz="2000" b="1">
                <a:solidFill>
                  <a:srgbClr val="000000"/>
                </a:solidFill>
              </a:rPr>
              <a:t>Haploid derivative</a:t>
            </a:r>
            <a:br>
              <a:rPr lang="en-GB" sz="2000" b="1">
                <a:solidFill>
                  <a:srgbClr val="000000"/>
                </a:solidFill>
              </a:rPr>
            </a:br>
            <a:r>
              <a:rPr lang="en-GB" sz="2000" b="1">
                <a:solidFill>
                  <a:srgbClr val="000000"/>
                </a:solidFill>
              </a:rPr>
              <a:t> from EC1118 :</a:t>
            </a:r>
          </a:p>
          <a:p>
            <a:pPr defTabSz="3497263">
              <a:lnSpc>
                <a:spcPct val="150000"/>
              </a:lnSpc>
            </a:pPr>
            <a:r>
              <a:rPr lang="en-GB" sz="2000" b="1">
                <a:solidFill>
                  <a:srgbClr val="000000"/>
                </a:solidFill>
              </a:rPr>
              <a:t>  59a</a:t>
            </a:r>
          </a:p>
        </p:txBody>
      </p:sp>
      <p:sp>
        <p:nvSpPr>
          <p:cNvPr id="45" name="Rectangle 447"/>
          <p:cNvSpPr>
            <a:spLocks noChangeArrowheads="1"/>
          </p:cNvSpPr>
          <p:nvPr/>
        </p:nvSpPr>
        <p:spPr bwMode="auto">
          <a:xfrm>
            <a:off x="4894542" y="12511749"/>
            <a:ext cx="1398587"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3497263">
              <a:lnSpc>
                <a:spcPct val="150000"/>
              </a:lnSpc>
            </a:pPr>
            <a:r>
              <a:rPr lang="fr-FR" sz="2000" b="1">
                <a:solidFill>
                  <a:srgbClr val="000000"/>
                </a:solidFill>
              </a:rPr>
              <a:t>Lab strain</a:t>
            </a:r>
          </a:p>
          <a:p>
            <a:pPr defTabSz="3497263">
              <a:lnSpc>
                <a:spcPct val="150000"/>
              </a:lnSpc>
            </a:pPr>
            <a:endParaRPr lang="fr-FR" sz="2000" b="1">
              <a:solidFill>
                <a:srgbClr val="000000"/>
              </a:solidFill>
            </a:endParaRPr>
          </a:p>
          <a:p>
            <a:pPr defTabSz="3497263">
              <a:lnSpc>
                <a:spcPct val="150000"/>
              </a:lnSpc>
            </a:pPr>
            <a:r>
              <a:rPr lang="fr-FR" sz="2000" b="1">
                <a:solidFill>
                  <a:srgbClr val="000000"/>
                </a:solidFill>
              </a:rPr>
              <a:t>S288c</a:t>
            </a:r>
          </a:p>
        </p:txBody>
      </p:sp>
      <p:grpSp>
        <p:nvGrpSpPr>
          <p:cNvPr id="46" name="Group 519"/>
          <p:cNvGrpSpPr>
            <a:grpSpLocks/>
          </p:cNvGrpSpPr>
          <p:nvPr/>
        </p:nvGrpSpPr>
        <p:grpSpPr bwMode="auto">
          <a:xfrm>
            <a:off x="3937279" y="13692849"/>
            <a:ext cx="552450" cy="635000"/>
            <a:chOff x="4131" y="11920"/>
            <a:chExt cx="203" cy="202"/>
          </a:xfrm>
        </p:grpSpPr>
        <p:grpSp>
          <p:nvGrpSpPr>
            <p:cNvPr id="47" name="Group 520"/>
            <p:cNvGrpSpPr>
              <a:grpSpLocks/>
            </p:cNvGrpSpPr>
            <p:nvPr/>
          </p:nvGrpSpPr>
          <p:grpSpPr bwMode="auto">
            <a:xfrm>
              <a:off x="4148" y="11936"/>
              <a:ext cx="177" cy="169"/>
              <a:chOff x="4148" y="11936"/>
              <a:chExt cx="177" cy="169"/>
            </a:xfrm>
          </p:grpSpPr>
          <p:sp>
            <p:nvSpPr>
              <p:cNvPr id="49" name="Freeform 521"/>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 name="Freeform 522"/>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 name="Freeform 523"/>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 name="Freeform 524"/>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 name="Freeform 525"/>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 name="Freeform 526"/>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 name="Freeform 527"/>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 name="Freeform 528"/>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 name="Freeform 529"/>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 name="Freeform 530"/>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9" name="Freeform 531"/>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48" name="Freeform 532"/>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0" name="Group 755"/>
          <p:cNvGrpSpPr>
            <a:grpSpLocks/>
          </p:cNvGrpSpPr>
          <p:nvPr/>
        </p:nvGrpSpPr>
        <p:grpSpPr bwMode="auto">
          <a:xfrm>
            <a:off x="462242" y="15812161"/>
            <a:ext cx="2797175" cy="1590675"/>
            <a:chOff x="3457" y="12752"/>
            <a:chExt cx="1762" cy="1002"/>
          </a:xfrm>
        </p:grpSpPr>
        <p:sp>
          <p:nvSpPr>
            <p:cNvPr id="61" name="Rectangle 66"/>
            <p:cNvSpPr>
              <a:spLocks noChangeArrowheads="1"/>
            </p:cNvSpPr>
            <p:nvPr/>
          </p:nvSpPr>
          <p:spPr bwMode="auto">
            <a:xfrm>
              <a:off x="3558" y="12780"/>
              <a:ext cx="50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2" name="Rectangle 270"/>
            <p:cNvSpPr>
              <a:spLocks noChangeArrowheads="1"/>
            </p:cNvSpPr>
            <p:nvPr/>
          </p:nvSpPr>
          <p:spPr bwMode="auto">
            <a:xfrm>
              <a:off x="3558" y="12780"/>
              <a:ext cx="50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63" name="Group 449"/>
            <p:cNvGrpSpPr>
              <a:grpSpLocks/>
            </p:cNvGrpSpPr>
            <p:nvPr/>
          </p:nvGrpSpPr>
          <p:grpSpPr bwMode="auto">
            <a:xfrm>
              <a:off x="3457" y="12992"/>
              <a:ext cx="348" cy="400"/>
              <a:chOff x="4131" y="11920"/>
              <a:chExt cx="203" cy="202"/>
            </a:xfrm>
          </p:grpSpPr>
          <p:grpSp>
            <p:nvGrpSpPr>
              <p:cNvPr id="249" name="Group 450"/>
              <p:cNvGrpSpPr>
                <a:grpSpLocks/>
              </p:cNvGrpSpPr>
              <p:nvPr/>
            </p:nvGrpSpPr>
            <p:grpSpPr bwMode="auto">
              <a:xfrm>
                <a:off x="4148" y="11936"/>
                <a:ext cx="177" cy="169"/>
                <a:chOff x="4148" y="11936"/>
                <a:chExt cx="177" cy="169"/>
              </a:xfrm>
            </p:grpSpPr>
            <p:sp>
              <p:nvSpPr>
                <p:cNvPr id="251" name="Freeform 451"/>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 name="Freeform 452"/>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 name="Freeform 453"/>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 name="Freeform 454"/>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 name="Freeform 455"/>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 name="Freeform 456"/>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7" name="Freeform 457"/>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8" name="Freeform 458"/>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9" name="Freeform 459"/>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0" name="Freeform 460"/>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1" name="Freeform 461"/>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50" name="Freeform 462"/>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4" name="Group 463"/>
            <p:cNvGrpSpPr>
              <a:grpSpLocks/>
            </p:cNvGrpSpPr>
            <p:nvPr/>
          </p:nvGrpSpPr>
          <p:grpSpPr bwMode="auto">
            <a:xfrm>
              <a:off x="4087" y="12866"/>
              <a:ext cx="348" cy="400"/>
              <a:chOff x="4131" y="11920"/>
              <a:chExt cx="203" cy="202"/>
            </a:xfrm>
          </p:grpSpPr>
          <p:grpSp>
            <p:nvGrpSpPr>
              <p:cNvPr id="236" name="Group 464"/>
              <p:cNvGrpSpPr>
                <a:grpSpLocks/>
              </p:cNvGrpSpPr>
              <p:nvPr/>
            </p:nvGrpSpPr>
            <p:grpSpPr bwMode="auto">
              <a:xfrm>
                <a:off x="4148" y="11936"/>
                <a:ext cx="177" cy="169"/>
                <a:chOff x="4148" y="11936"/>
                <a:chExt cx="177" cy="169"/>
              </a:xfrm>
            </p:grpSpPr>
            <p:sp>
              <p:nvSpPr>
                <p:cNvPr id="238" name="Freeform 465"/>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 name="Freeform 466"/>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0" name="Freeform 467"/>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 name="Freeform 468"/>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 name="Freeform 469"/>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 name="Freeform 470"/>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 name="Freeform 471"/>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 name="Freeform 472"/>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 name="Freeform 473"/>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 name="Freeform 474"/>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 name="Freeform 475"/>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37" name="Freeform 476"/>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5" name="Group 477"/>
            <p:cNvGrpSpPr>
              <a:grpSpLocks/>
            </p:cNvGrpSpPr>
            <p:nvPr/>
          </p:nvGrpSpPr>
          <p:grpSpPr bwMode="auto">
            <a:xfrm>
              <a:off x="4043" y="13308"/>
              <a:ext cx="348" cy="400"/>
              <a:chOff x="4131" y="11920"/>
              <a:chExt cx="203" cy="202"/>
            </a:xfrm>
          </p:grpSpPr>
          <p:grpSp>
            <p:nvGrpSpPr>
              <p:cNvPr id="223" name="Group 478"/>
              <p:cNvGrpSpPr>
                <a:grpSpLocks/>
              </p:cNvGrpSpPr>
              <p:nvPr/>
            </p:nvGrpSpPr>
            <p:grpSpPr bwMode="auto">
              <a:xfrm>
                <a:off x="4148" y="11936"/>
                <a:ext cx="177" cy="169"/>
                <a:chOff x="4148" y="11936"/>
                <a:chExt cx="177" cy="169"/>
              </a:xfrm>
            </p:grpSpPr>
            <p:sp>
              <p:nvSpPr>
                <p:cNvPr id="225" name="Freeform 479"/>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6" name="Freeform 480"/>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7" name="Freeform 481"/>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8" name="Freeform 482"/>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9" name="Freeform 483"/>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0" name="Freeform 484"/>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1" name="Freeform 485"/>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 name="Freeform 486"/>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 name="Freeform 487"/>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 name="Freeform 488"/>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 name="Freeform 489"/>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24" name="Freeform 490"/>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6" name="Group 491"/>
            <p:cNvGrpSpPr>
              <a:grpSpLocks/>
            </p:cNvGrpSpPr>
            <p:nvPr/>
          </p:nvGrpSpPr>
          <p:grpSpPr bwMode="auto">
            <a:xfrm>
              <a:off x="3711" y="12796"/>
              <a:ext cx="348" cy="400"/>
              <a:chOff x="4131" y="11920"/>
              <a:chExt cx="203" cy="202"/>
            </a:xfrm>
          </p:grpSpPr>
          <p:grpSp>
            <p:nvGrpSpPr>
              <p:cNvPr id="210" name="Group 492"/>
              <p:cNvGrpSpPr>
                <a:grpSpLocks/>
              </p:cNvGrpSpPr>
              <p:nvPr/>
            </p:nvGrpSpPr>
            <p:grpSpPr bwMode="auto">
              <a:xfrm>
                <a:off x="4148" y="11936"/>
                <a:ext cx="177" cy="169"/>
                <a:chOff x="4148" y="11936"/>
                <a:chExt cx="177" cy="169"/>
              </a:xfrm>
            </p:grpSpPr>
            <p:sp>
              <p:nvSpPr>
                <p:cNvPr id="212" name="Freeform 493"/>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3" name="Freeform 494"/>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4" name="Freeform 495"/>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5" name="Freeform 496"/>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6" name="Freeform 497"/>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7" name="Freeform 498"/>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8" name="Freeform 499"/>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9" name="Freeform 500"/>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0" name="Freeform 501"/>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1" name="Freeform 502"/>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2" name="Freeform 503"/>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11" name="Freeform 504"/>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7" name="Group 505"/>
            <p:cNvGrpSpPr>
              <a:grpSpLocks/>
            </p:cNvGrpSpPr>
            <p:nvPr/>
          </p:nvGrpSpPr>
          <p:grpSpPr bwMode="auto">
            <a:xfrm>
              <a:off x="3811" y="13022"/>
              <a:ext cx="348" cy="400"/>
              <a:chOff x="4131" y="11920"/>
              <a:chExt cx="203" cy="202"/>
            </a:xfrm>
          </p:grpSpPr>
          <p:grpSp>
            <p:nvGrpSpPr>
              <p:cNvPr id="197" name="Group 506"/>
              <p:cNvGrpSpPr>
                <a:grpSpLocks/>
              </p:cNvGrpSpPr>
              <p:nvPr/>
            </p:nvGrpSpPr>
            <p:grpSpPr bwMode="auto">
              <a:xfrm>
                <a:off x="4148" y="11936"/>
                <a:ext cx="177" cy="169"/>
                <a:chOff x="4148" y="11936"/>
                <a:chExt cx="177" cy="169"/>
              </a:xfrm>
            </p:grpSpPr>
            <p:sp>
              <p:nvSpPr>
                <p:cNvPr id="199" name="Freeform 507"/>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0" name="Freeform 508"/>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1" name="Freeform 509"/>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2" name="Freeform 510"/>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3" name="Freeform 511"/>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4" name="Freeform 512"/>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 name="Freeform 513"/>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 name="Freeform 514"/>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7" name="Freeform 515"/>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8" name="Freeform 516"/>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9" name="Freeform 517"/>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98" name="Freeform 518"/>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8" name="Group 533"/>
            <p:cNvGrpSpPr>
              <a:grpSpLocks/>
            </p:cNvGrpSpPr>
            <p:nvPr/>
          </p:nvGrpSpPr>
          <p:grpSpPr bwMode="auto">
            <a:xfrm>
              <a:off x="4025" y="12966"/>
              <a:ext cx="348" cy="400"/>
              <a:chOff x="4131" y="11920"/>
              <a:chExt cx="203" cy="202"/>
            </a:xfrm>
          </p:grpSpPr>
          <p:grpSp>
            <p:nvGrpSpPr>
              <p:cNvPr id="184" name="Group 534"/>
              <p:cNvGrpSpPr>
                <a:grpSpLocks/>
              </p:cNvGrpSpPr>
              <p:nvPr/>
            </p:nvGrpSpPr>
            <p:grpSpPr bwMode="auto">
              <a:xfrm>
                <a:off x="4148" y="11936"/>
                <a:ext cx="177" cy="169"/>
                <a:chOff x="4148" y="11936"/>
                <a:chExt cx="177" cy="169"/>
              </a:xfrm>
            </p:grpSpPr>
            <p:sp>
              <p:nvSpPr>
                <p:cNvPr id="186" name="Freeform 535"/>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7" name="Freeform 536"/>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8" name="Freeform 537"/>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9" name="Freeform 538"/>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0" name="Freeform 539"/>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1" name="Freeform 540"/>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2" name="Freeform 541"/>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3" name="Freeform 542"/>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 name="Freeform 543"/>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5" name="Freeform 544"/>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6" name="Freeform 545"/>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85" name="Freeform 546"/>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69" name="Group 547"/>
            <p:cNvGrpSpPr>
              <a:grpSpLocks/>
            </p:cNvGrpSpPr>
            <p:nvPr/>
          </p:nvGrpSpPr>
          <p:grpSpPr bwMode="auto">
            <a:xfrm>
              <a:off x="4269" y="13012"/>
              <a:ext cx="348" cy="400"/>
              <a:chOff x="4131" y="11920"/>
              <a:chExt cx="203" cy="202"/>
            </a:xfrm>
          </p:grpSpPr>
          <p:grpSp>
            <p:nvGrpSpPr>
              <p:cNvPr id="171" name="Group 548"/>
              <p:cNvGrpSpPr>
                <a:grpSpLocks/>
              </p:cNvGrpSpPr>
              <p:nvPr/>
            </p:nvGrpSpPr>
            <p:grpSpPr bwMode="auto">
              <a:xfrm>
                <a:off x="4148" y="11936"/>
                <a:ext cx="177" cy="169"/>
                <a:chOff x="4148" y="11936"/>
                <a:chExt cx="177" cy="169"/>
              </a:xfrm>
            </p:grpSpPr>
            <p:sp>
              <p:nvSpPr>
                <p:cNvPr id="173" name="Freeform 549"/>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 name="Freeform 550"/>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5" name="Freeform 551"/>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6" name="Freeform 552"/>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7" name="Freeform 553"/>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8" name="Freeform 554"/>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9" name="Freeform 555"/>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0" name="Freeform 556"/>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1" name="Freeform 557"/>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2" name="Freeform 558"/>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3" name="Freeform 559"/>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72" name="Freeform 560"/>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70" name="Rectangle 561"/>
            <p:cNvSpPr>
              <a:spLocks noChangeArrowheads="1"/>
            </p:cNvSpPr>
            <p:nvPr/>
          </p:nvSpPr>
          <p:spPr bwMode="auto">
            <a:xfrm>
              <a:off x="4270" y="12916"/>
              <a:ext cx="50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1" name="Rectangle 562"/>
            <p:cNvSpPr>
              <a:spLocks noChangeArrowheads="1"/>
            </p:cNvSpPr>
            <p:nvPr/>
          </p:nvSpPr>
          <p:spPr bwMode="auto">
            <a:xfrm>
              <a:off x="4270" y="12916"/>
              <a:ext cx="50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72" name="Group 563"/>
            <p:cNvGrpSpPr>
              <a:grpSpLocks/>
            </p:cNvGrpSpPr>
            <p:nvPr/>
          </p:nvGrpSpPr>
          <p:grpSpPr bwMode="auto">
            <a:xfrm>
              <a:off x="4331" y="13290"/>
              <a:ext cx="348" cy="400"/>
              <a:chOff x="4131" y="11920"/>
              <a:chExt cx="203" cy="202"/>
            </a:xfrm>
          </p:grpSpPr>
          <p:grpSp>
            <p:nvGrpSpPr>
              <p:cNvPr id="158" name="Group 564"/>
              <p:cNvGrpSpPr>
                <a:grpSpLocks/>
              </p:cNvGrpSpPr>
              <p:nvPr/>
            </p:nvGrpSpPr>
            <p:grpSpPr bwMode="auto">
              <a:xfrm>
                <a:off x="4148" y="11936"/>
                <a:ext cx="177" cy="169"/>
                <a:chOff x="4148" y="11936"/>
                <a:chExt cx="177" cy="169"/>
              </a:xfrm>
            </p:grpSpPr>
            <p:sp>
              <p:nvSpPr>
                <p:cNvPr id="160" name="Freeform 565"/>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1" name="Freeform 566"/>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2" name="Freeform 567"/>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3" name="Freeform 568"/>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4" name="Freeform 569"/>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 name="Freeform 570"/>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 name="Freeform 571"/>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 name="Freeform 572"/>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8" name="Freeform 573"/>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 name="Freeform 574"/>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 name="Freeform 575"/>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59" name="Freeform 576"/>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73" name="Group 577"/>
            <p:cNvGrpSpPr>
              <a:grpSpLocks/>
            </p:cNvGrpSpPr>
            <p:nvPr/>
          </p:nvGrpSpPr>
          <p:grpSpPr bwMode="auto">
            <a:xfrm>
              <a:off x="4871" y="12876"/>
              <a:ext cx="348" cy="400"/>
              <a:chOff x="4131" y="11920"/>
              <a:chExt cx="203" cy="202"/>
            </a:xfrm>
          </p:grpSpPr>
          <p:grpSp>
            <p:nvGrpSpPr>
              <p:cNvPr id="145" name="Group 578"/>
              <p:cNvGrpSpPr>
                <a:grpSpLocks/>
              </p:cNvGrpSpPr>
              <p:nvPr/>
            </p:nvGrpSpPr>
            <p:grpSpPr bwMode="auto">
              <a:xfrm>
                <a:off x="4148" y="11936"/>
                <a:ext cx="177" cy="169"/>
                <a:chOff x="4148" y="11936"/>
                <a:chExt cx="177" cy="169"/>
              </a:xfrm>
            </p:grpSpPr>
            <p:sp>
              <p:nvSpPr>
                <p:cNvPr id="147" name="Freeform 579"/>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8" name="Freeform 580"/>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9" name="Freeform 581"/>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0" name="Freeform 582"/>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1" name="Freeform 583"/>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2" name="Freeform 584"/>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3" name="Freeform 585"/>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4" name="Freeform 586"/>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5" name="Freeform 587"/>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6" name="Freeform 588"/>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7" name="Freeform 589"/>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46" name="Freeform 590"/>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74" name="Group 591"/>
            <p:cNvGrpSpPr>
              <a:grpSpLocks/>
            </p:cNvGrpSpPr>
            <p:nvPr/>
          </p:nvGrpSpPr>
          <p:grpSpPr bwMode="auto">
            <a:xfrm>
              <a:off x="4629" y="13354"/>
              <a:ext cx="348" cy="400"/>
              <a:chOff x="4131" y="11920"/>
              <a:chExt cx="203" cy="202"/>
            </a:xfrm>
          </p:grpSpPr>
          <p:grpSp>
            <p:nvGrpSpPr>
              <p:cNvPr id="132" name="Group 592"/>
              <p:cNvGrpSpPr>
                <a:grpSpLocks/>
              </p:cNvGrpSpPr>
              <p:nvPr/>
            </p:nvGrpSpPr>
            <p:grpSpPr bwMode="auto">
              <a:xfrm>
                <a:off x="4148" y="11936"/>
                <a:ext cx="177" cy="169"/>
                <a:chOff x="4148" y="11936"/>
                <a:chExt cx="177" cy="169"/>
              </a:xfrm>
            </p:grpSpPr>
            <p:sp>
              <p:nvSpPr>
                <p:cNvPr id="134" name="Freeform 593"/>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5" name="Freeform 594"/>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6" name="Freeform 595"/>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7" name="Freeform 596"/>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8" name="Freeform 597"/>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9" name="Freeform 598"/>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0" name="Freeform 599"/>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1" name="Freeform 600"/>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2" name="Freeform 601"/>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3" name="Freeform 602"/>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4" name="Freeform 603"/>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33" name="Freeform 604"/>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75" name="Group 605"/>
            <p:cNvGrpSpPr>
              <a:grpSpLocks/>
            </p:cNvGrpSpPr>
            <p:nvPr/>
          </p:nvGrpSpPr>
          <p:grpSpPr bwMode="auto">
            <a:xfrm>
              <a:off x="4315" y="12752"/>
              <a:ext cx="348" cy="400"/>
              <a:chOff x="4131" y="11920"/>
              <a:chExt cx="203" cy="202"/>
            </a:xfrm>
          </p:grpSpPr>
          <p:grpSp>
            <p:nvGrpSpPr>
              <p:cNvPr id="119" name="Group 606"/>
              <p:cNvGrpSpPr>
                <a:grpSpLocks/>
              </p:cNvGrpSpPr>
              <p:nvPr/>
            </p:nvGrpSpPr>
            <p:grpSpPr bwMode="auto">
              <a:xfrm>
                <a:off x="4148" y="11936"/>
                <a:ext cx="177" cy="169"/>
                <a:chOff x="4148" y="11936"/>
                <a:chExt cx="177" cy="169"/>
              </a:xfrm>
            </p:grpSpPr>
            <p:sp>
              <p:nvSpPr>
                <p:cNvPr id="121" name="Freeform 607"/>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2" name="Freeform 608"/>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3" name="Freeform 609"/>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 name="Freeform 610"/>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5" name="Freeform 611"/>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6" name="Freeform 612"/>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7" name="Freeform 613"/>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8" name="Freeform 614"/>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9" name="Freeform 615"/>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0" name="Freeform 616"/>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1" name="Freeform 617"/>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20" name="Freeform 618"/>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76" name="Group 619"/>
            <p:cNvGrpSpPr>
              <a:grpSpLocks/>
            </p:cNvGrpSpPr>
            <p:nvPr/>
          </p:nvGrpSpPr>
          <p:grpSpPr bwMode="auto">
            <a:xfrm>
              <a:off x="4523" y="13158"/>
              <a:ext cx="348" cy="400"/>
              <a:chOff x="4131" y="11920"/>
              <a:chExt cx="203" cy="202"/>
            </a:xfrm>
          </p:grpSpPr>
          <p:grpSp>
            <p:nvGrpSpPr>
              <p:cNvPr id="105" name="Group 620"/>
              <p:cNvGrpSpPr>
                <a:grpSpLocks/>
              </p:cNvGrpSpPr>
              <p:nvPr/>
            </p:nvGrpSpPr>
            <p:grpSpPr bwMode="auto">
              <a:xfrm>
                <a:off x="4148" y="11936"/>
                <a:ext cx="177" cy="169"/>
                <a:chOff x="4148" y="11936"/>
                <a:chExt cx="177" cy="169"/>
              </a:xfrm>
            </p:grpSpPr>
            <p:sp>
              <p:nvSpPr>
                <p:cNvPr id="107" name="Freeform 621"/>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8" name="Freeform 622"/>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9" name="Freeform 623"/>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0" name="Freeform 624"/>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1" name="Freeform 625"/>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2" name="Freeform 626"/>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3" name="Freeform 627"/>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4" name="Freeform 628"/>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6" name="Freeform 629"/>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7" name="Freeform 630"/>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8" name="Freeform 631"/>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06" name="Freeform 632"/>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77" name="Group 633"/>
            <p:cNvGrpSpPr>
              <a:grpSpLocks/>
            </p:cNvGrpSpPr>
            <p:nvPr/>
          </p:nvGrpSpPr>
          <p:grpSpPr bwMode="auto">
            <a:xfrm>
              <a:off x="4647" y="12850"/>
              <a:ext cx="348" cy="400"/>
              <a:chOff x="4131" y="11920"/>
              <a:chExt cx="203" cy="202"/>
            </a:xfrm>
          </p:grpSpPr>
          <p:grpSp>
            <p:nvGrpSpPr>
              <p:cNvPr id="92" name="Group 634"/>
              <p:cNvGrpSpPr>
                <a:grpSpLocks/>
              </p:cNvGrpSpPr>
              <p:nvPr/>
            </p:nvGrpSpPr>
            <p:grpSpPr bwMode="auto">
              <a:xfrm>
                <a:off x="4148" y="11936"/>
                <a:ext cx="177" cy="169"/>
                <a:chOff x="4148" y="11936"/>
                <a:chExt cx="177" cy="169"/>
              </a:xfrm>
            </p:grpSpPr>
            <p:sp>
              <p:nvSpPr>
                <p:cNvPr id="94" name="Freeform 635"/>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5" name="Freeform 636"/>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6" name="Freeform 637"/>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7" name="Freeform 638"/>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8" name="Freeform 639"/>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9" name="Freeform 640"/>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0" name="Freeform 641"/>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1" name="Freeform 642"/>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 name="Freeform 643"/>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 name="Freeform 644"/>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 name="Freeform 645"/>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93" name="Freeform 646"/>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78" name="Group 647"/>
            <p:cNvGrpSpPr>
              <a:grpSpLocks/>
            </p:cNvGrpSpPr>
            <p:nvPr/>
          </p:nvGrpSpPr>
          <p:grpSpPr bwMode="auto">
            <a:xfrm>
              <a:off x="4819" y="13184"/>
              <a:ext cx="348" cy="400"/>
              <a:chOff x="4131" y="11920"/>
              <a:chExt cx="203" cy="202"/>
            </a:xfrm>
          </p:grpSpPr>
          <p:grpSp>
            <p:nvGrpSpPr>
              <p:cNvPr id="79" name="Group 648"/>
              <p:cNvGrpSpPr>
                <a:grpSpLocks/>
              </p:cNvGrpSpPr>
              <p:nvPr/>
            </p:nvGrpSpPr>
            <p:grpSpPr bwMode="auto">
              <a:xfrm>
                <a:off x="4148" y="11936"/>
                <a:ext cx="177" cy="169"/>
                <a:chOff x="4148" y="11936"/>
                <a:chExt cx="177" cy="169"/>
              </a:xfrm>
            </p:grpSpPr>
            <p:sp>
              <p:nvSpPr>
                <p:cNvPr id="81" name="Freeform 649"/>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2" name="Freeform 650"/>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3" name="Freeform 651"/>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4" name="Freeform 652"/>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 name="Freeform 653"/>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6" name="Freeform 654"/>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7" name="Freeform 655"/>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8" name="Freeform 656"/>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9" name="Freeform 657"/>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0" name="Freeform 658"/>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1" name="Freeform 659"/>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80" name="Freeform 660"/>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262" name="Rectangle 661"/>
          <p:cNvSpPr>
            <a:spLocks noChangeArrowheads="1"/>
          </p:cNvSpPr>
          <p:nvPr/>
        </p:nvSpPr>
        <p:spPr bwMode="auto">
          <a:xfrm>
            <a:off x="547967" y="17269486"/>
            <a:ext cx="2609850" cy="457200"/>
          </a:xfrm>
          <a:prstGeom prst="rect">
            <a:avLst/>
          </a:prstGeom>
          <a:noFill/>
          <a:ln>
            <a:noFill/>
          </a:ln>
          <a:extLst>
            <a:ext uri="{909E8E84-426E-40dd-AFC4-6F175D3DCCD1}">
              <a14:hiddenFill xmlns:a14="http://schemas.microsoft.com/office/drawing/2010/main">
                <a:solidFill>
                  <a:srgbClr val="CFCFC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3497263">
              <a:lnSpc>
                <a:spcPct val="150000"/>
              </a:lnSpc>
            </a:pPr>
            <a:r>
              <a:rPr lang="fr-FR" sz="2000" b="1">
                <a:solidFill>
                  <a:srgbClr val="000000"/>
                </a:solidFill>
              </a:rPr>
              <a:t>about 60 segregants</a:t>
            </a:r>
          </a:p>
        </p:txBody>
      </p:sp>
      <p:sp>
        <p:nvSpPr>
          <p:cNvPr id="263" name="Rectangle 668"/>
          <p:cNvSpPr>
            <a:spLocks noChangeArrowheads="1"/>
          </p:cNvSpPr>
          <p:nvPr/>
        </p:nvSpPr>
        <p:spPr bwMode="auto">
          <a:xfrm>
            <a:off x="5178704" y="17279011"/>
            <a:ext cx="1766888" cy="45720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3497263">
              <a:lnSpc>
                <a:spcPct val="150000"/>
              </a:lnSpc>
            </a:pPr>
            <a:r>
              <a:rPr lang="fr-FR" sz="2000" b="1">
                <a:solidFill>
                  <a:srgbClr val="000000"/>
                </a:solidFill>
              </a:rPr>
              <a:t>30 segregants</a:t>
            </a:r>
          </a:p>
        </p:txBody>
      </p:sp>
      <p:sp>
        <p:nvSpPr>
          <p:cNvPr id="264" name="Line 669"/>
          <p:cNvSpPr>
            <a:spLocks noChangeShapeType="1"/>
          </p:cNvSpPr>
          <p:nvPr/>
        </p:nvSpPr>
        <p:spPr bwMode="auto">
          <a:xfrm>
            <a:off x="3511829" y="16534474"/>
            <a:ext cx="1790700" cy="0"/>
          </a:xfrm>
          <a:prstGeom prst="line">
            <a:avLst/>
          </a:prstGeom>
          <a:noFill/>
          <a:ln w="762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65" name="Group 756"/>
          <p:cNvGrpSpPr>
            <a:grpSpLocks/>
          </p:cNvGrpSpPr>
          <p:nvPr/>
        </p:nvGrpSpPr>
        <p:grpSpPr bwMode="auto">
          <a:xfrm>
            <a:off x="5196167" y="15520061"/>
            <a:ext cx="1435100" cy="1590675"/>
            <a:chOff x="6833" y="12774"/>
            <a:chExt cx="904" cy="1002"/>
          </a:xfrm>
        </p:grpSpPr>
        <p:grpSp>
          <p:nvGrpSpPr>
            <p:cNvPr id="266" name="Group 670"/>
            <p:cNvGrpSpPr>
              <a:grpSpLocks/>
            </p:cNvGrpSpPr>
            <p:nvPr/>
          </p:nvGrpSpPr>
          <p:grpSpPr bwMode="auto">
            <a:xfrm>
              <a:off x="7389" y="12898"/>
              <a:ext cx="348" cy="400"/>
              <a:chOff x="4131" y="11920"/>
              <a:chExt cx="203" cy="202"/>
            </a:xfrm>
          </p:grpSpPr>
          <p:grpSp>
            <p:nvGrpSpPr>
              <p:cNvPr id="337" name="Group 671"/>
              <p:cNvGrpSpPr>
                <a:grpSpLocks/>
              </p:cNvGrpSpPr>
              <p:nvPr/>
            </p:nvGrpSpPr>
            <p:grpSpPr bwMode="auto">
              <a:xfrm>
                <a:off x="4148" y="11936"/>
                <a:ext cx="177" cy="169"/>
                <a:chOff x="4148" y="11936"/>
                <a:chExt cx="177" cy="169"/>
              </a:xfrm>
            </p:grpSpPr>
            <p:sp>
              <p:nvSpPr>
                <p:cNvPr id="339" name="Freeform 672"/>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0" name="Freeform 673"/>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1" name="Freeform 674"/>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2" name="Freeform 675"/>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3" name="Freeform 676"/>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4" name="Freeform 677"/>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5" name="Freeform 678"/>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6" name="Freeform 679"/>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7" name="Freeform 680"/>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8" name="Freeform 681"/>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9" name="Freeform 682"/>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338" name="Freeform 683"/>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67" name="Group 684"/>
            <p:cNvGrpSpPr>
              <a:grpSpLocks/>
            </p:cNvGrpSpPr>
            <p:nvPr/>
          </p:nvGrpSpPr>
          <p:grpSpPr bwMode="auto">
            <a:xfrm>
              <a:off x="7147" y="13376"/>
              <a:ext cx="348" cy="400"/>
              <a:chOff x="4131" y="11920"/>
              <a:chExt cx="203" cy="202"/>
            </a:xfrm>
          </p:grpSpPr>
          <p:grpSp>
            <p:nvGrpSpPr>
              <p:cNvPr id="324" name="Group 685"/>
              <p:cNvGrpSpPr>
                <a:grpSpLocks/>
              </p:cNvGrpSpPr>
              <p:nvPr/>
            </p:nvGrpSpPr>
            <p:grpSpPr bwMode="auto">
              <a:xfrm>
                <a:off x="4148" y="11936"/>
                <a:ext cx="177" cy="169"/>
                <a:chOff x="4148" y="11936"/>
                <a:chExt cx="177" cy="169"/>
              </a:xfrm>
            </p:grpSpPr>
            <p:sp>
              <p:nvSpPr>
                <p:cNvPr id="326" name="Freeform 686"/>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7" name="Freeform 687"/>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8" name="Freeform 688"/>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9" name="Freeform 689"/>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0" name="Freeform 690"/>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1" name="Freeform 691"/>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2" name="Freeform 692"/>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3" name="Freeform 693"/>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4" name="Freeform 694"/>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5" name="Freeform 695"/>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6" name="Freeform 696"/>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325" name="Freeform 697"/>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68" name="Group 698"/>
            <p:cNvGrpSpPr>
              <a:grpSpLocks/>
            </p:cNvGrpSpPr>
            <p:nvPr/>
          </p:nvGrpSpPr>
          <p:grpSpPr bwMode="auto">
            <a:xfrm>
              <a:off x="6833" y="12774"/>
              <a:ext cx="348" cy="400"/>
              <a:chOff x="4131" y="11920"/>
              <a:chExt cx="203" cy="202"/>
            </a:xfrm>
          </p:grpSpPr>
          <p:grpSp>
            <p:nvGrpSpPr>
              <p:cNvPr id="311" name="Group 699"/>
              <p:cNvGrpSpPr>
                <a:grpSpLocks/>
              </p:cNvGrpSpPr>
              <p:nvPr/>
            </p:nvGrpSpPr>
            <p:grpSpPr bwMode="auto">
              <a:xfrm>
                <a:off x="4148" y="11936"/>
                <a:ext cx="177" cy="169"/>
                <a:chOff x="4148" y="11936"/>
                <a:chExt cx="177" cy="169"/>
              </a:xfrm>
            </p:grpSpPr>
            <p:sp>
              <p:nvSpPr>
                <p:cNvPr id="313" name="Freeform 700"/>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4" name="Freeform 701"/>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5" name="Freeform 702"/>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6" name="Freeform 703"/>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 name="Freeform 704"/>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 name="Freeform 705"/>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 name="Freeform 706"/>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 name="Freeform 707"/>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 name="Freeform 708"/>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2" name="Freeform 709"/>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3" name="Freeform 710"/>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312" name="Freeform 711"/>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69" name="Group 712"/>
            <p:cNvGrpSpPr>
              <a:grpSpLocks/>
            </p:cNvGrpSpPr>
            <p:nvPr/>
          </p:nvGrpSpPr>
          <p:grpSpPr bwMode="auto">
            <a:xfrm>
              <a:off x="7041" y="13180"/>
              <a:ext cx="348" cy="400"/>
              <a:chOff x="4131" y="11920"/>
              <a:chExt cx="203" cy="202"/>
            </a:xfrm>
          </p:grpSpPr>
          <p:grpSp>
            <p:nvGrpSpPr>
              <p:cNvPr id="298" name="Group 713"/>
              <p:cNvGrpSpPr>
                <a:grpSpLocks/>
              </p:cNvGrpSpPr>
              <p:nvPr/>
            </p:nvGrpSpPr>
            <p:grpSpPr bwMode="auto">
              <a:xfrm>
                <a:off x="4148" y="11936"/>
                <a:ext cx="177" cy="169"/>
                <a:chOff x="4148" y="11936"/>
                <a:chExt cx="177" cy="169"/>
              </a:xfrm>
            </p:grpSpPr>
            <p:sp>
              <p:nvSpPr>
                <p:cNvPr id="300" name="Freeform 714"/>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1" name="Freeform 715"/>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2" name="Freeform 716"/>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3" name="Freeform 717"/>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4" name="Freeform 718"/>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5" name="Freeform 719"/>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6" name="Freeform 720"/>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7" name="Freeform 721"/>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8" name="Freeform 722"/>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9" name="Freeform 723"/>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0" name="Freeform 724"/>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99" name="Freeform 725"/>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70" name="Group 726"/>
            <p:cNvGrpSpPr>
              <a:grpSpLocks/>
            </p:cNvGrpSpPr>
            <p:nvPr/>
          </p:nvGrpSpPr>
          <p:grpSpPr bwMode="auto">
            <a:xfrm>
              <a:off x="7165" y="12872"/>
              <a:ext cx="348" cy="400"/>
              <a:chOff x="4131" y="11920"/>
              <a:chExt cx="203" cy="202"/>
            </a:xfrm>
          </p:grpSpPr>
          <p:grpSp>
            <p:nvGrpSpPr>
              <p:cNvPr id="285" name="Group 727"/>
              <p:cNvGrpSpPr>
                <a:grpSpLocks/>
              </p:cNvGrpSpPr>
              <p:nvPr/>
            </p:nvGrpSpPr>
            <p:grpSpPr bwMode="auto">
              <a:xfrm>
                <a:off x="4148" y="11936"/>
                <a:ext cx="177" cy="169"/>
                <a:chOff x="4148" y="11936"/>
                <a:chExt cx="177" cy="169"/>
              </a:xfrm>
            </p:grpSpPr>
            <p:sp>
              <p:nvSpPr>
                <p:cNvPr id="287" name="Freeform 728"/>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8" name="Freeform 729"/>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9" name="Freeform 730"/>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0" name="Freeform 731"/>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1" name="Freeform 732"/>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2" name="Freeform 733"/>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3" name="Freeform 734"/>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4" name="Freeform 735"/>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5" name="Freeform 736"/>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6" name="Freeform 737"/>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7" name="Freeform 738"/>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86" name="Freeform 739"/>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71" name="Group 740"/>
            <p:cNvGrpSpPr>
              <a:grpSpLocks/>
            </p:cNvGrpSpPr>
            <p:nvPr/>
          </p:nvGrpSpPr>
          <p:grpSpPr bwMode="auto">
            <a:xfrm>
              <a:off x="7337" y="13206"/>
              <a:ext cx="348" cy="400"/>
              <a:chOff x="4131" y="11920"/>
              <a:chExt cx="203" cy="202"/>
            </a:xfrm>
          </p:grpSpPr>
          <p:grpSp>
            <p:nvGrpSpPr>
              <p:cNvPr id="272" name="Group 741"/>
              <p:cNvGrpSpPr>
                <a:grpSpLocks/>
              </p:cNvGrpSpPr>
              <p:nvPr/>
            </p:nvGrpSpPr>
            <p:grpSpPr bwMode="auto">
              <a:xfrm>
                <a:off x="4148" y="11936"/>
                <a:ext cx="177" cy="169"/>
                <a:chOff x="4148" y="11936"/>
                <a:chExt cx="177" cy="169"/>
              </a:xfrm>
            </p:grpSpPr>
            <p:sp>
              <p:nvSpPr>
                <p:cNvPr id="274" name="Freeform 742"/>
                <p:cNvSpPr>
                  <a:spLocks/>
                </p:cNvSpPr>
                <p:nvPr/>
              </p:nvSpPr>
              <p:spPr bwMode="auto">
                <a:xfrm>
                  <a:off x="4148" y="11936"/>
                  <a:ext cx="177" cy="169"/>
                </a:xfrm>
                <a:custGeom>
                  <a:avLst/>
                  <a:gdLst>
                    <a:gd name="T0" fmla="*/ 34 w 177"/>
                    <a:gd name="T1" fmla="*/ 135 h 169"/>
                    <a:gd name="T2" fmla="*/ 68 w 177"/>
                    <a:gd name="T3" fmla="*/ 161 h 169"/>
                    <a:gd name="T4" fmla="*/ 101 w 177"/>
                    <a:gd name="T5" fmla="*/ 169 h 169"/>
                    <a:gd name="T6" fmla="*/ 135 w 177"/>
                    <a:gd name="T7" fmla="*/ 169 h 169"/>
                    <a:gd name="T8" fmla="*/ 160 w 177"/>
                    <a:gd name="T9" fmla="*/ 152 h 169"/>
                    <a:gd name="T10" fmla="*/ 177 w 177"/>
                    <a:gd name="T11" fmla="*/ 127 h 169"/>
                    <a:gd name="T12" fmla="*/ 177 w 177"/>
                    <a:gd name="T13" fmla="*/ 93 h 169"/>
                    <a:gd name="T14" fmla="*/ 160 w 177"/>
                    <a:gd name="T15" fmla="*/ 60 h 169"/>
                    <a:gd name="T16" fmla="*/ 135 w 177"/>
                    <a:gd name="T17" fmla="*/ 34 h 169"/>
                    <a:gd name="T18" fmla="*/ 101 w 177"/>
                    <a:gd name="T19" fmla="*/ 9 h 169"/>
                    <a:gd name="T20" fmla="*/ 68 w 177"/>
                    <a:gd name="T21" fmla="*/ 0 h 169"/>
                    <a:gd name="T22" fmla="*/ 34 w 177"/>
                    <a:gd name="T23" fmla="*/ 0 h 169"/>
                    <a:gd name="T24" fmla="*/ 9 w 177"/>
                    <a:gd name="T25" fmla="*/ 17 h 169"/>
                    <a:gd name="T26" fmla="*/ 0 w 177"/>
                    <a:gd name="T27" fmla="*/ 43 h 169"/>
                    <a:gd name="T28" fmla="*/ 0 w 177"/>
                    <a:gd name="T29" fmla="*/ 76 h 169"/>
                    <a:gd name="T30" fmla="*/ 9 w 177"/>
                    <a:gd name="T31" fmla="*/ 110 h 169"/>
                    <a:gd name="T32" fmla="*/ 34 w 177"/>
                    <a:gd name="T33"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69">
                      <a:moveTo>
                        <a:pt x="34" y="135"/>
                      </a:moveTo>
                      <a:lnTo>
                        <a:pt x="68" y="161"/>
                      </a:lnTo>
                      <a:lnTo>
                        <a:pt x="101" y="169"/>
                      </a:lnTo>
                      <a:lnTo>
                        <a:pt x="135" y="169"/>
                      </a:lnTo>
                      <a:lnTo>
                        <a:pt x="160" y="152"/>
                      </a:lnTo>
                      <a:lnTo>
                        <a:pt x="177" y="127"/>
                      </a:lnTo>
                      <a:lnTo>
                        <a:pt x="177" y="93"/>
                      </a:lnTo>
                      <a:lnTo>
                        <a:pt x="160" y="60"/>
                      </a:lnTo>
                      <a:lnTo>
                        <a:pt x="135" y="34"/>
                      </a:lnTo>
                      <a:lnTo>
                        <a:pt x="101" y="9"/>
                      </a:lnTo>
                      <a:lnTo>
                        <a:pt x="68" y="0"/>
                      </a:lnTo>
                      <a:lnTo>
                        <a:pt x="34" y="0"/>
                      </a:lnTo>
                      <a:lnTo>
                        <a:pt x="9" y="17"/>
                      </a:lnTo>
                      <a:lnTo>
                        <a:pt x="0" y="43"/>
                      </a:lnTo>
                      <a:lnTo>
                        <a:pt x="0" y="76"/>
                      </a:lnTo>
                      <a:lnTo>
                        <a:pt x="9" y="110"/>
                      </a:lnTo>
                      <a:lnTo>
                        <a:pt x="34" y="135"/>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5" name="Freeform 743"/>
                <p:cNvSpPr>
                  <a:spLocks/>
                </p:cNvSpPr>
                <p:nvPr/>
              </p:nvSpPr>
              <p:spPr bwMode="auto">
                <a:xfrm>
                  <a:off x="4148" y="11945"/>
                  <a:ext cx="160" cy="152"/>
                </a:xfrm>
                <a:custGeom>
                  <a:avLst/>
                  <a:gdLst>
                    <a:gd name="T0" fmla="*/ 34 w 160"/>
                    <a:gd name="T1" fmla="*/ 118 h 152"/>
                    <a:gd name="T2" fmla="*/ 68 w 160"/>
                    <a:gd name="T3" fmla="*/ 143 h 152"/>
                    <a:gd name="T4" fmla="*/ 101 w 160"/>
                    <a:gd name="T5" fmla="*/ 152 h 152"/>
                    <a:gd name="T6" fmla="*/ 127 w 160"/>
                    <a:gd name="T7" fmla="*/ 152 h 152"/>
                    <a:gd name="T8" fmla="*/ 144 w 160"/>
                    <a:gd name="T9" fmla="*/ 135 h 152"/>
                    <a:gd name="T10" fmla="*/ 160 w 160"/>
                    <a:gd name="T11" fmla="*/ 118 h 152"/>
                    <a:gd name="T12" fmla="*/ 160 w 160"/>
                    <a:gd name="T13" fmla="*/ 84 h 152"/>
                    <a:gd name="T14" fmla="*/ 144 w 160"/>
                    <a:gd name="T15" fmla="*/ 59 h 152"/>
                    <a:gd name="T16" fmla="*/ 127 w 160"/>
                    <a:gd name="T17" fmla="*/ 34 h 152"/>
                    <a:gd name="T18" fmla="*/ 93 w 160"/>
                    <a:gd name="T19" fmla="*/ 8 h 152"/>
                    <a:gd name="T20" fmla="*/ 59 w 160"/>
                    <a:gd name="T21" fmla="*/ 0 h 152"/>
                    <a:gd name="T22" fmla="*/ 34 w 160"/>
                    <a:gd name="T23" fmla="*/ 0 h 152"/>
                    <a:gd name="T24" fmla="*/ 17 w 160"/>
                    <a:gd name="T25" fmla="*/ 17 h 152"/>
                    <a:gd name="T26" fmla="*/ 9 w 160"/>
                    <a:gd name="T27" fmla="*/ 34 h 152"/>
                    <a:gd name="T28" fmla="*/ 0 w 160"/>
                    <a:gd name="T29" fmla="*/ 67 h 152"/>
                    <a:gd name="T30" fmla="*/ 17 w 160"/>
                    <a:gd name="T31" fmla="*/ 93 h 152"/>
                    <a:gd name="T32" fmla="*/ 34 w 160"/>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2">
                      <a:moveTo>
                        <a:pt x="34" y="118"/>
                      </a:moveTo>
                      <a:lnTo>
                        <a:pt x="68" y="143"/>
                      </a:lnTo>
                      <a:lnTo>
                        <a:pt x="101" y="152"/>
                      </a:lnTo>
                      <a:lnTo>
                        <a:pt x="127" y="152"/>
                      </a:lnTo>
                      <a:lnTo>
                        <a:pt x="144" y="135"/>
                      </a:lnTo>
                      <a:lnTo>
                        <a:pt x="160" y="118"/>
                      </a:lnTo>
                      <a:lnTo>
                        <a:pt x="160" y="84"/>
                      </a:lnTo>
                      <a:lnTo>
                        <a:pt x="144" y="59"/>
                      </a:lnTo>
                      <a:lnTo>
                        <a:pt x="127" y="34"/>
                      </a:lnTo>
                      <a:lnTo>
                        <a:pt x="93" y="8"/>
                      </a:lnTo>
                      <a:lnTo>
                        <a:pt x="59" y="0"/>
                      </a:lnTo>
                      <a:lnTo>
                        <a:pt x="34" y="0"/>
                      </a:lnTo>
                      <a:lnTo>
                        <a:pt x="17" y="17"/>
                      </a:lnTo>
                      <a:lnTo>
                        <a:pt x="9" y="34"/>
                      </a:lnTo>
                      <a:lnTo>
                        <a:pt x="0" y="67"/>
                      </a:lnTo>
                      <a:lnTo>
                        <a:pt x="17" y="93"/>
                      </a:lnTo>
                      <a:lnTo>
                        <a:pt x="34" y="11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6" name="Freeform 744"/>
                <p:cNvSpPr>
                  <a:spLocks/>
                </p:cNvSpPr>
                <p:nvPr/>
              </p:nvSpPr>
              <p:spPr bwMode="auto">
                <a:xfrm>
                  <a:off x="4157" y="11945"/>
                  <a:ext cx="143" cy="152"/>
                </a:xfrm>
                <a:custGeom>
                  <a:avLst/>
                  <a:gdLst>
                    <a:gd name="T0" fmla="*/ 33 w 143"/>
                    <a:gd name="T1" fmla="*/ 118 h 152"/>
                    <a:gd name="T2" fmla="*/ 59 w 143"/>
                    <a:gd name="T3" fmla="*/ 135 h 152"/>
                    <a:gd name="T4" fmla="*/ 84 w 143"/>
                    <a:gd name="T5" fmla="*/ 152 h 152"/>
                    <a:gd name="T6" fmla="*/ 109 w 143"/>
                    <a:gd name="T7" fmla="*/ 152 h 152"/>
                    <a:gd name="T8" fmla="*/ 126 w 143"/>
                    <a:gd name="T9" fmla="*/ 135 h 152"/>
                    <a:gd name="T10" fmla="*/ 143 w 143"/>
                    <a:gd name="T11" fmla="*/ 110 h 152"/>
                    <a:gd name="T12" fmla="*/ 143 w 143"/>
                    <a:gd name="T13" fmla="*/ 84 h 152"/>
                    <a:gd name="T14" fmla="*/ 126 w 143"/>
                    <a:gd name="T15" fmla="*/ 59 h 152"/>
                    <a:gd name="T16" fmla="*/ 109 w 143"/>
                    <a:gd name="T17" fmla="*/ 34 h 152"/>
                    <a:gd name="T18" fmla="*/ 84 w 143"/>
                    <a:gd name="T19" fmla="*/ 17 h 152"/>
                    <a:gd name="T20" fmla="*/ 59 w 143"/>
                    <a:gd name="T21" fmla="*/ 0 h 152"/>
                    <a:gd name="T22" fmla="*/ 33 w 143"/>
                    <a:gd name="T23" fmla="*/ 8 h 152"/>
                    <a:gd name="T24" fmla="*/ 8 w 143"/>
                    <a:gd name="T25" fmla="*/ 17 h 152"/>
                    <a:gd name="T26" fmla="*/ 0 w 143"/>
                    <a:gd name="T27" fmla="*/ 42 h 152"/>
                    <a:gd name="T28" fmla="*/ 0 w 143"/>
                    <a:gd name="T29" fmla="*/ 67 h 152"/>
                    <a:gd name="T30" fmla="*/ 16 w 143"/>
                    <a:gd name="T31" fmla="*/ 93 h 152"/>
                    <a:gd name="T32" fmla="*/ 33 w 143"/>
                    <a:gd name="T33" fmla="*/ 1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52">
                      <a:moveTo>
                        <a:pt x="33" y="118"/>
                      </a:moveTo>
                      <a:lnTo>
                        <a:pt x="59" y="135"/>
                      </a:lnTo>
                      <a:lnTo>
                        <a:pt x="84" y="152"/>
                      </a:lnTo>
                      <a:lnTo>
                        <a:pt x="109" y="152"/>
                      </a:lnTo>
                      <a:lnTo>
                        <a:pt x="126" y="135"/>
                      </a:lnTo>
                      <a:lnTo>
                        <a:pt x="143" y="110"/>
                      </a:lnTo>
                      <a:lnTo>
                        <a:pt x="143" y="84"/>
                      </a:lnTo>
                      <a:lnTo>
                        <a:pt x="126" y="59"/>
                      </a:lnTo>
                      <a:lnTo>
                        <a:pt x="109" y="34"/>
                      </a:lnTo>
                      <a:lnTo>
                        <a:pt x="84" y="17"/>
                      </a:lnTo>
                      <a:lnTo>
                        <a:pt x="59" y="0"/>
                      </a:lnTo>
                      <a:lnTo>
                        <a:pt x="33" y="8"/>
                      </a:lnTo>
                      <a:lnTo>
                        <a:pt x="8" y="17"/>
                      </a:lnTo>
                      <a:lnTo>
                        <a:pt x="0" y="42"/>
                      </a:lnTo>
                      <a:lnTo>
                        <a:pt x="0" y="67"/>
                      </a:lnTo>
                      <a:lnTo>
                        <a:pt x="16" y="93"/>
                      </a:lnTo>
                      <a:lnTo>
                        <a:pt x="33" y="1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7" name="Freeform 745"/>
                <p:cNvSpPr>
                  <a:spLocks/>
                </p:cNvSpPr>
                <p:nvPr/>
              </p:nvSpPr>
              <p:spPr bwMode="auto">
                <a:xfrm>
                  <a:off x="4165" y="11953"/>
                  <a:ext cx="127" cy="135"/>
                </a:xfrm>
                <a:custGeom>
                  <a:avLst/>
                  <a:gdLst>
                    <a:gd name="T0" fmla="*/ 25 w 127"/>
                    <a:gd name="T1" fmla="*/ 102 h 135"/>
                    <a:gd name="T2" fmla="*/ 51 w 127"/>
                    <a:gd name="T3" fmla="*/ 118 h 135"/>
                    <a:gd name="T4" fmla="*/ 76 w 127"/>
                    <a:gd name="T5" fmla="*/ 135 h 135"/>
                    <a:gd name="T6" fmla="*/ 101 w 127"/>
                    <a:gd name="T7" fmla="*/ 135 h 135"/>
                    <a:gd name="T8" fmla="*/ 118 w 127"/>
                    <a:gd name="T9" fmla="*/ 118 h 135"/>
                    <a:gd name="T10" fmla="*/ 127 w 127"/>
                    <a:gd name="T11" fmla="*/ 102 h 135"/>
                    <a:gd name="T12" fmla="*/ 127 w 127"/>
                    <a:gd name="T13" fmla="*/ 76 h 135"/>
                    <a:gd name="T14" fmla="*/ 101 w 127"/>
                    <a:gd name="T15" fmla="*/ 34 h 135"/>
                    <a:gd name="T16" fmla="*/ 76 w 127"/>
                    <a:gd name="T17" fmla="*/ 17 h 135"/>
                    <a:gd name="T18" fmla="*/ 51 w 127"/>
                    <a:gd name="T19" fmla="*/ 0 h 135"/>
                    <a:gd name="T20" fmla="*/ 25 w 127"/>
                    <a:gd name="T21" fmla="*/ 9 h 135"/>
                    <a:gd name="T22" fmla="*/ 8 w 127"/>
                    <a:gd name="T23" fmla="*/ 17 h 135"/>
                    <a:gd name="T24" fmla="*/ 0 w 127"/>
                    <a:gd name="T25" fmla="*/ 34 h 135"/>
                    <a:gd name="T26" fmla="*/ 0 w 127"/>
                    <a:gd name="T27" fmla="*/ 59 h 135"/>
                    <a:gd name="T28" fmla="*/ 25 w 127"/>
                    <a:gd name="T29"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5">
                      <a:moveTo>
                        <a:pt x="25" y="102"/>
                      </a:moveTo>
                      <a:lnTo>
                        <a:pt x="51" y="118"/>
                      </a:lnTo>
                      <a:lnTo>
                        <a:pt x="76" y="135"/>
                      </a:lnTo>
                      <a:lnTo>
                        <a:pt x="101" y="135"/>
                      </a:lnTo>
                      <a:lnTo>
                        <a:pt x="118" y="118"/>
                      </a:lnTo>
                      <a:lnTo>
                        <a:pt x="127" y="102"/>
                      </a:lnTo>
                      <a:lnTo>
                        <a:pt x="127" y="76"/>
                      </a:lnTo>
                      <a:lnTo>
                        <a:pt x="101" y="34"/>
                      </a:lnTo>
                      <a:lnTo>
                        <a:pt x="76" y="17"/>
                      </a:lnTo>
                      <a:lnTo>
                        <a:pt x="51" y="0"/>
                      </a:lnTo>
                      <a:lnTo>
                        <a:pt x="25" y="9"/>
                      </a:lnTo>
                      <a:lnTo>
                        <a:pt x="8" y="17"/>
                      </a:lnTo>
                      <a:lnTo>
                        <a:pt x="0" y="34"/>
                      </a:lnTo>
                      <a:lnTo>
                        <a:pt x="0" y="59"/>
                      </a:lnTo>
                      <a:lnTo>
                        <a:pt x="25" y="102"/>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8" name="Freeform 746"/>
                <p:cNvSpPr>
                  <a:spLocks/>
                </p:cNvSpPr>
                <p:nvPr/>
              </p:nvSpPr>
              <p:spPr bwMode="auto">
                <a:xfrm>
                  <a:off x="4173" y="11962"/>
                  <a:ext cx="110" cy="118"/>
                </a:xfrm>
                <a:custGeom>
                  <a:avLst/>
                  <a:gdLst>
                    <a:gd name="T0" fmla="*/ 26 w 110"/>
                    <a:gd name="T1" fmla="*/ 93 h 118"/>
                    <a:gd name="T2" fmla="*/ 43 w 110"/>
                    <a:gd name="T3" fmla="*/ 109 h 118"/>
                    <a:gd name="T4" fmla="*/ 68 w 110"/>
                    <a:gd name="T5" fmla="*/ 118 h 118"/>
                    <a:gd name="T6" fmla="*/ 85 w 110"/>
                    <a:gd name="T7" fmla="*/ 118 h 118"/>
                    <a:gd name="T8" fmla="*/ 102 w 110"/>
                    <a:gd name="T9" fmla="*/ 101 h 118"/>
                    <a:gd name="T10" fmla="*/ 110 w 110"/>
                    <a:gd name="T11" fmla="*/ 84 h 118"/>
                    <a:gd name="T12" fmla="*/ 110 w 110"/>
                    <a:gd name="T13" fmla="*/ 67 h 118"/>
                    <a:gd name="T14" fmla="*/ 85 w 110"/>
                    <a:gd name="T15" fmla="*/ 25 h 118"/>
                    <a:gd name="T16" fmla="*/ 68 w 110"/>
                    <a:gd name="T17" fmla="*/ 8 h 118"/>
                    <a:gd name="T18" fmla="*/ 43 w 110"/>
                    <a:gd name="T19" fmla="*/ 0 h 118"/>
                    <a:gd name="T20" fmla="*/ 26 w 110"/>
                    <a:gd name="T21" fmla="*/ 8 h 118"/>
                    <a:gd name="T22" fmla="*/ 9 w 110"/>
                    <a:gd name="T23" fmla="*/ 17 h 118"/>
                    <a:gd name="T24" fmla="*/ 0 w 110"/>
                    <a:gd name="T25" fmla="*/ 34 h 118"/>
                    <a:gd name="T26" fmla="*/ 0 w 110"/>
                    <a:gd name="T27" fmla="*/ 50 h 118"/>
                    <a:gd name="T28" fmla="*/ 26 w 110"/>
                    <a:gd name="T2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18">
                      <a:moveTo>
                        <a:pt x="26" y="93"/>
                      </a:moveTo>
                      <a:lnTo>
                        <a:pt x="43" y="109"/>
                      </a:lnTo>
                      <a:lnTo>
                        <a:pt x="68" y="118"/>
                      </a:lnTo>
                      <a:lnTo>
                        <a:pt x="85" y="118"/>
                      </a:lnTo>
                      <a:lnTo>
                        <a:pt x="102" y="101"/>
                      </a:lnTo>
                      <a:lnTo>
                        <a:pt x="110" y="84"/>
                      </a:lnTo>
                      <a:lnTo>
                        <a:pt x="110" y="67"/>
                      </a:lnTo>
                      <a:lnTo>
                        <a:pt x="85" y="25"/>
                      </a:lnTo>
                      <a:lnTo>
                        <a:pt x="68" y="8"/>
                      </a:lnTo>
                      <a:lnTo>
                        <a:pt x="43" y="0"/>
                      </a:lnTo>
                      <a:lnTo>
                        <a:pt x="26" y="8"/>
                      </a:lnTo>
                      <a:lnTo>
                        <a:pt x="9" y="17"/>
                      </a:lnTo>
                      <a:lnTo>
                        <a:pt x="0" y="34"/>
                      </a:lnTo>
                      <a:lnTo>
                        <a:pt x="0" y="50"/>
                      </a:lnTo>
                      <a:lnTo>
                        <a:pt x="26" y="9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9" name="Freeform 747"/>
                <p:cNvSpPr>
                  <a:spLocks/>
                </p:cNvSpPr>
                <p:nvPr/>
              </p:nvSpPr>
              <p:spPr bwMode="auto">
                <a:xfrm>
                  <a:off x="4182" y="11970"/>
                  <a:ext cx="93" cy="101"/>
                </a:xfrm>
                <a:custGeom>
                  <a:avLst/>
                  <a:gdLst>
                    <a:gd name="T0" fmla="*/ 17 w 93"/>
                    <a:gd name="T1" fmla="*/ 76 h 101"/>
                    <a:gd name="T2" fmla="*/ 34 w 93"/>
                    <a:gd name="T3" fmla="*/ 93 h 101"/>
                    <a:gd name="T4" fmla="*/ 50 w 93"/>
                    <a:gd name="T5" fmla="*/ 101 h 101"/>
                    <a:gd name="T6" fmla="*/ 67 w 93"/>
                    <a:gd name="T7" fmla="*/ 101 h 101"/>
                    <a:gd name="T8" fmla="*/ 84 w 93"/>
                    <a:gd name="T9" fmla="*/ 85 h 101"/>
                    <a:gd name="T10" fmla="*/ 93 w 93"/>
                    <a:gd name="T11" fmla="*/ 76 h 101"/>
                    <a:gd name="T12" fmla="*/ 93 w 93"/>
                    <a:gd name="T13" fmla="*/ 59 h 101"/>
                    <a:gd name="T14" fmla="*/ 67 w 93"/>
                    <a:gd name="T15" fmla="*/ 26 h 101"/>
                    <a:gd name="T16" fmla="*/ 50 w 93"/>
                    <a:gd name="T17" fmla="*/ 9 h 101"/>
                    <a:gd name="T18" fmla="*/ 34 w 93"/>
                    <a:gd name="T19" fmla="*/ 0 h 101"/>
                    <a:gd name="T20" fmla="*/ 17 w 93"/>
                    <a:gd name="T21" fmla="*/ 9 h 101"/>
                    <a:gd name="T22" fmla="*/ 8 w 93"/>
                    <a:gd name="T23" fmla="*/ 17 h 101"/>
                    <a:gd name="T24" fmla="*/ 0 w 93"/>
                    <a:gd name="T25" fmla="*/ 26 h 101"/>
                    <a:gd name="T26" fmla="*/ 0 w 93"/>
                    <a:gd name="T27" fmla="*/ 42 h 101"/>
                    <a:gd name="T28" fmla="*/ 17 w 93"/>
                    <a:gd name="T2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1">
                      <a:moveTo>
                        <a:pt x="17" y="76"/>
                      </a:moveTo>
                      <a:lnTo>
                        <a:pt x="34" y="93"/>
                      </a:lnTo>
                      <a:lnTo>
                        <a:pt x="50" y="101"/>
                      </a:lnTo>
                      <a:lnTo>
                        <a:pt x="67" y="101"/>
                      </a:lnTo>
                      <a:lnTo>
                        <a:pt x="84" y="85"/>
                      </a:lnTo>
                      <a:lnTo>
                        <a:pt x="93" y="76"/>
                      </a:lnTo>
                      <a:lnTo>
                        <a:pt x="93" y="59"/>
                      </a:lnTo>
                      <a:lnTo>
                        <a:pt x="67" y="26"/>
                      </a:lnTo>
                      <a:lnTo>
                        <a:pt x="50" y="9"/>
                      </a:lnTo>
                      <a:lnTo>
                        <a:pt x="34" y="0"/>
                      </a:lnTo>
                      <a:lnTo>
                        <a:pt x="17" y="9"/>
                      </a:lnTo>
                      <a:lnTo>
                        <a:pt x="8" y="17"/>
                      </a:lnTo>
                      <a:lnTo>
                        <a:pt x="0" y="26"/>
                      </a:lnTo>
                      <a:lnTo>
                        <a:pt x="0" y="42"/>
                      </a:lnTo>
                      <a:lnTo>
                        <a:pt x="17" y="76"/>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0" name="Freeform 748"/>
                <p:cNvSpPr>
                  <a:spLocks/>
                </p:cNvSpPr>
                <p:nvPr/>
              </p:nvSpPr>
              <p:spPr bwMode="auto">
                <a:xfrm>
                  <a:off x="4190" y="11979"/>
                  <a:ext cx="76" cy="84"/>
                </a:xfrm>
                <a:custGeom>
                  <a:avLst/>
                  <a:gdLst>
                    <a:gd name="T0" fmla="*/ 17 w 76"/>
                    <a:gd name="T1" fmla="*/ 67 h 84"/>
                    <a:gd name="T2" fmla="*/ 42 w 76"/>
                    <a:gd name="T3" fmla="*/ 84 h 84"/>
                    <a:gd name="T4" fmla="*/ 68 w 76"/>
                    <a:gd name="T5" fmla="*/ 76 h 84"/>
                    <a:gd name="T6" fmla="*/ 76 w 76"/>
                    <a:gd name="T7" fmla="*/ 50 h 84"/>
                    <a:gd name="T8" fmla="*/ 59 w 76"/>
                    <a:gd name="T9" fmla="*/ 17 h 84"/>
                    <a:gd name="T10" fmla="*/ 34 w 76"/>
                    <a:gd name="T11" fmla="*/ 0 h 84"/>
                    <a:gd name="T12" fmla="*/ 0 w 76"/>
                    <a:gd name="T13" fmla="*/ 8 h 84"/>
                    <a:gd name="T14" fmla="*/ 0 w 76"/>
                    <a:gd name="T15" fmla="*/ 42 h 84"/>
                    <a:gd name="T16" fmla="*/ 0 w 76"/>
                    <a:gd name="T17" fmla="*/ 50 h 84"/>
                    <a:gd name="T18" fmla="*/ 17 w 76"/>
                    <a:gd name="T19"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4">
                      <a:moveTo>
                        <a:pt x="17" y="67"/>
                      </a:moveTo>
                      <a:lnTo>
                        <a:pt x="42" y="84"/>
                      </a:lnTo>
                      <a:lnTo>
                        <a:pt x="68" y="76"/>
                      </a:lnTo>
                      <a:lnTo>
                        <a:pt x="76" y="50"/>
                      </a:lnTo>
                      <a:lnTo>
                        <a:pt x="59" y="17"/>
                      </a:lnTo>
                      <a:lnTo>
                        <a:pt x="34" y="0"/>
                      </a:lnTo>
                      <a:lnTo>
                        <a:pt x="0" y="8"/>
                      </a:lnTo>
                      <a:lnTo>
                        <a:pt x="0" y="42"/>
                      </a:lnTo>
                      <a:lnTo>
                        <a:pt x="0" y="50"/>
                      </a:lnTo>
                      <a:lnTo>
                        <a:pt x="17" y="67"/>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1" name="Freeform 749"/>
                <p:cNvSpPr>
                  <a:spLocks/>
                </p:cNvSpPr>
                <p:nvPr/>
              </p:nvSpPr>
              <p:spPr bwMode="auto">
                <a:xfrm>
                  <a:off x="4190" y="11987"/>
                  <a:ext cx="68" cy="68"/>
                </a:xfrm>
                <a:custGeom>
                  <a:avLst/>
                  <a:gdLst>
                    <a:gd name="T0" fmla="*/ 17 w 68"/>
                    <a:gd name="T1" fmla="*/ 51 h 68"/>
                    <a:gd name="T2" fmla="*/ 42 w 68"/>
                    <a:gd name="T3" fmla="*/ 68 h 68"/>
                    <a:gd name="T4" fmla="*/ 59 w 68"/>
                    <a:gd name="T5" fmla="*/ 59 h 68"/>
                    <a:gd name="T6" fmla="*/ 68 w 68"/>
                    <a:gd name="T7" fmla="*/ 42 h 68"/>
                    <a:gd name="T8" fmla="*/ 51 w 68"/>
                    <a:gd name="T9" fmla="*/ 17 h 68"/>
                    <a:gd name="T10" fmla="*/ 34 w 68"/>
                    <a:gd name="T11" fmla="*/ 0 h 68"/>
                    <a:gd name="T12" fmla="*/ 9 w 68"/>
                    <a:gd name="T13" fmla="*/ 9 h 68"/>
                    <a:gd name="T14" fmla="*/ 0 w 68"/>
                    <a:gd name="T15" fmla="*/ 34 h 68"/>
                    <a:gd name="T16" fmla="*/ 17 w 68"/>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17" y="51"/>
                      </a:moveTo>
                      <a:lnTo>
                        <a:pt x="42" y="68"/>
                      </a:lnTo>
                      <a:lnTo>
                        <a:pt x="59" y="59"/>
                      </a:lnTo>
                      <a:lnTo>
                        <a:pt x="68" y="42"/>
                      </a:lnTo>
                      <a:lnTo>
                        <a:pt x="51" y="17"/>
                      </a:lnTo>
                      <a:lnTo>
                        <a:pt x="34" y="0"/>
                      </a:lnTo>
                      <a:lnTo>
                        <a:pt x="9" y="9"/>
                      </a:lnTo>
                      <a:lnTo>
                        <a:pt x="0" y="34"/>
                      </a:lnTo>
                      <a:lnTo>
                        <a:pt x="17" y="51"/>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2" name="Freeform 750"/>
                <p:cNvSpPr>
                  <a:spLocks/>
                </p:cNvSpPr>
                <p:nvPr/>
              </p:nvSpPr>
              <p:spPr bwMode="auto">
                <a:xfrm>
                  <a:off x="4199" y="11996"/>
                  <a:ext cx="50" cy="50"/>
                </a:xfrm>
                <a:custGeom>
                  <a:avLst/>
                  <a:gdLst>
                    <a:gd name="T0" fmla="*/ 17 w 50"/>
                    <a:gd name="T1" fmla="*/ 42 h 50"/>
                    <a:gd name="T2" fmla="*/ 33 w 50"/>
                    <a:gd name="T3" fmla="*/ 50 h 50"/>
                    <a:gd name="T4" fmla="*/ 42 w 50"/>
                    <a:gd name="T5" fmla="*/ 42 h 50"/>
                    <a:gd name="T6" fmla="*/ 50 w 50"/>
                    <a:gd name="T7" fmla="*/ 25 h 50"/>
                    <a:gd name="T8" fmla="*/ 42 w 50"/>
                    <a:gd name="T9" fmla="*/ 8 h 50"/>
                    <a:gd name="T10" fmla="*/ 25 w 50"/>
                    <a:gd name="T11" fmla="*/ 0 h 50"/>
                    <a:gd name="T12" fmla="*/ 8 w 50"/>
                    <a:gd name="T13" fmla="*/ 8 h 50"/>
                    <a:gd name="T14" fmla="*/ 0 w 50"/>
                    <a:gd name="T15" fmla="*/ 25 h 50"/>
                    <a:gd name="T16" fmla="*/ 17 w 50"/>
                    <a:gd name="T1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17" y="42"/>
                      </a:moveTo>
                      <a:lnTo>
                        <a:pt x="33" y="50"/>
                      </a:lnTo>
                      <a:lnTo>
                        <a:pt x="42" y="42"/>
                      </a:lnTo>
                      <a:lnTo>
                        <a:pt x="50" y="25"/>
                      </a:lnTo>
                      <a:lnTo>
                        <a:pt x="42" y="8"/>
                      </a:lnTo>
                      <a:lnTo>
                        <a:pt x="25" y="0"/>
                      </a:lnTo>
                      <a:lnTo>
                        <a:pt x="8" y="8"/>
                      </a:lnTo>
                      <a:lnTo>
                        <a:pt x="0" y="25"/>
                      </a:lnTo>
                      <a:lnTo>
                        <a:pt x="17" y="42"/>
                      </a:lnTo>
                      <a:close/>
                    </a:path>
                  </a:pathLst>
                </a:custGeom>
                <a:solidFill>
                  <a:srgbClr val="6A6A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3" name="Freeform 751"/>
                <p:cNvSpPr>
                  <a:spLocks/>
                </p:cNvSpPr>
                <p:nvPr/>
              </p:nvSpPr>
              <p:spPr bwMode="auto">
                <a:xfrm>
                  <a:off x="4207" y="12004"/>
                  <a:ext cx="34" cy="34"/>
                </a:xfrm>
                <a:custGeom>
                  <a:avLst/>
                  <a:gdLst>
                    <a:gd name="T0" fmla="*/ 9 w 34"/>
                    <a:gd name="T1" fmla="*/ 25 h 34"/>
                    <a:gd name="T2" fmla="*/ 25 w 34"/>
                    <a:gd name="T3" fmla="*/ 34 h 34"/>
                    <a:gd name="T4" fmla="*/ 34 w 34"/>
                    <a:gd name="T5" fmla="*/ 25 h 34"/>
                    <a:gd name="T6" fmla="*/ 34 w 34"/>
                    <a:gd name="T7" fmla="*/ 17 h 34"/>
                    <a:gd name="T8" fmla="*/ 25 w 34"/>
                    <a:gd name="T9" fmla="*/ 8 h 34"/>
                    <a:gd name="T10" fmla="*/ 17 w 34"/>
                    <a:gd name="T11" fmla="*/ 0 h 34"/>
                    <a:gd name="T12" fmla="*/ 9 w 34"/>
                    <a:gd name="T13" fmla="*/ 8 h 34"/>
                    <a:gd name="T14" fmla="*/ 0 w 34"/>
                    <a:gd name="T15" fmla="*/ 17 h 34"/>
                    <a:gd name="T16" fmla="*/ 9 w 34"/>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9" y="25"/>
                      </a:moveTo>
                      <a:lnTo>
                        <a:pt x="25" y="34"/>
                      </a:lnTo>
                      <a:lnTo>
                        <a:pt x="34" y="25"/>
                      </a:lnTo>
                      <a:lnTo>
                        <a:pt x="34" y="17"/>
                      </a:lnTo>
                      <a:lnTo>
                        <a:pt x="25" y="8"/>
                      </a:lnTo>
                      <a:lnTo>
                        <a:pt x="17" y="0"/>
                      </a:lnTo>
                      <a:lnTo>
                        <a:pt x="9" y="8"/>
                      </a:lnTo>
                      <a:lnTo>
                        <a:pt x="0" y="17"/>
                      </a:lnTo>
                      <a:lnTo>
                        <a:pt x="9"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4" name="Freeform 752"/>
                <p:cNvSpPr>
                  <a:spLocks/>
                </p:cNvSpPr>
                <p:nvPr/>
              </p:nvSpPr>
              <p:spPr bwMode="auto">
                <a:xfrm>
                  <a:off x="4216" y="12012"/>
                  <a:ext cx="16" cy="17"/>
                </a:xfrm>
                <a:custGeom>
                  <a:avLst/>
                  <a:gdLst>
                    <a:gd name="T0" fmla="*/ 8 w 16"/>
                    <a:gd name="T1" fmla="*/ 17 h 17"/>
                    <a:gd name="T2" fmla="*/ 16 w 16"/>
                    <a:gd name="T3" fmla="*/ 17 h 17"/>
                    <a:gd name="T4" fmla="*/ 16 w 16"/>
                    <a:gd name="T5" fmla="*/ 17 h 17"/>
                    <a:gd name="T6" fmla="*/ 16 w 16"/>
                    <a:gd name="T7" fmla="*/ 9 h 17"/>
                    <a:gd name="T8" fmla="*/ 16 w 16"/>
                    <a:gd name="T9" fmla="*/ 0 h 17"/>
                    <a:gd name="T10" fmla="*/ 8 w 16"/>
                    <a:gd name="T11" fmla="*/ 0 h 17"/>
                    <a:gd name="T12" fmla="*/ 0 w 16"/>
                    <a:gd name="T13" fmla="*/ 0 h 17"/>
                    <a:gd name="T14" fmla="*/ 0 w 16"/>
                    <a:gd name="T15" fmla="*/ 9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lnTo>
                        <a:pt x="16" y="17"/>
                      </a:lnTo>
                      <a:lnTo>
                        <a:pt x="16" y="17"/>
                      </a:lnTo>
                      <a:lnTo>
                        <a:pt x="16" y="9"/>
                      </a:lnTo>
                      <a:lnTo>
                        <a:pt x="16" y="0"/>
                      </a:lnTo>
                      <a:lnTo>
                        <a:pt x="8" y="0"/>
                      </a:lnTo>
                      <a:lnTo>
                        <a:pt x="0" y="0"/>
                      </a:lnTo>
                      <a:lnTo>
                        <a:pt x="0" y="9"/>
                      </a:lnTo>
                      <a:lnTo>
                        <a:pt x="8" y="17"/>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73" name="Freeform 753"/>
              <p:cNvSpPr>
                <a:spLocks/>
              </p:cNvSpPr>
              <p:nvPr/>
            </p:nvSpPr>
            <p:spPr bwMode="auto">
              <a:xfrm>
                <a:off x="4131" y="11920"/>
                <a:ext cx="203" cy="202"/>
              </a:xfrm>
              <a:custGeom>
                <a:avLst/>
                <a:gdLst>
                  <a:gd name="T0" fmla="*/ 6 w 24"/>
                  <a:gd name="T1" fmla="*/ 18 h 24"/>
                  <a:gd name="T2" fmla="*/ 21 w 24"/>
                  <a:gd name="T3" fmla="*/ 20 h 24"/>
                  <a:gd name="T4" fmla="*/ 18 w 24"/>
                  <a:gd name="T5" fmla="*/ 6 h 24"/>
                  <a:gd name="T6" fmla="*/ 3 w 24"/>
                  <a:gd name="T7" fmla="*/ 4 h 24"/>
                  <a:gd name="T8" fmla="*/ 6 w 24"/>
                  <a:gd name="T9" fmla="*/ 18 h 24"/>
                </a:gdLst>
                <a:ahLst/>
                <a:cxnLst>
                  <a:cxn ang="0">
                    <a:pos x="T0" y="T1"/>
                  </a:cxn>
                  <a:cxn ang="0">
                    <a:pos x="T2" y="T3"/>
                  </a:cxn>
                  <a:cxn ang="0">
                    <a:pos x="T4" y="T5"/>
                  </a:cxn>
                  <a:cxn ang="0">
                    <a:pos x="T6" y="T7"/>
                  </a:cxn>
                  <a:cxn ang="0">
                    <a:pos x="T8" y="T9"/>
                  </a:cxn>
                </a:cxnLst>
                <a:rect l="0" t="0" r="r" b="b"/>
                <a:pathLst>
                  <a:path w="24" h="24">
                    <a:moveTo>
                      <a:pt x="6" y="18"/>
                    </a:moveTo>
                    <a:cubicBezTo>
                      <a:pt x="11" y="23"/>
                      <a:pt x="18" y="24"/>
                      <a:pt x="21" y="20"/>
                    </a:cubicBezTo>
                    <a:cubicBezTo>
                      <a:pt x="24" y="17"/>
                      <a:pt x="23" y="10"/>
                      <a:pt x="18" y="6"/>
                    </a:cubicBezTo>
                    <a:cubicBezTo>
                      <a:pt x="13" y="1"/>
                      <a:pt x="6" y="0"/>
                      <a:pt x="3" y="4"/>
                    </a:cubicBezTo>
                    <a:cubicBezTo>
                      <a:pt x="0" y="7"/>
                      <a:pt x="1" y="14"/>
                      <a:pt x="6" y="18"/>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350" name="Rectangle 754"/>
          <p:cNvSpPr>
            <a:spLocks noChangeArrowheads="1"/>
          </p:cNvSpPr>
          <p:nvPr/>
        </p:nvSpPr>
        <p:spPr bwMode="auto">
          <a:xfrm>
            <a:off x="3454679" y="15227961"/>
            <a:ext cx="1633538" cy="1095375"/>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3497263">
              <a:lnSpc>
                <a:spcPct val="120000"/>
              </a:lnSpc>
            </a:pPr>
            <a:r>
              <a:rPr lang="en-GB" sz="2000" b="1">
                <a:solidFill>
                  <a:srgbClr val="000000"/>
                </a:solidFill>
              </a:rPr>
              <a:t>Test for fermentation abilities</a:t>
            </a:r>
          </a:p>
        </p:txBody>
      </p:sp>
      <p:sp>
        <p:nvSpPr>
          <p:cNvPr id="351" name="Rectangle 889"/>
          <p:cNvSpPr>
            <a:spLocks noChangeArrowheads="1"/>
          </p:cNvSpPr>
          <p:nvPr/>
        </p:nvSpPr>
        <p:spPr bwMode="auto">
          <a:xfrm>
            <a:off x="18824854" y="12076010"/>
            <a:ext cx="49588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b="1" dirty="0"/>
              <a:t>SBSE -LD </a:t>
            </a:r>
            <a:r>
              <a:rPr lang="en-GB" sz="2400" b="1" dirty="0" smtClean="0"/>
              <a:t>extraction of </a:t>
            </a:r>
            <a:r>
              <a:rPr lang="en-GB" sz="2400" b="1" dirty="0"/>
              <a:t>aromatic </a:t>
            </a:r>
            <a:br>
              <a:rPr lang="en-GB" sz="2400" b="1" dirty="0"/>
            </a:br>
            <a:r>
              <a:rPr lang="en-GB" sz="2400" b="1" dirty="0"/>
              <a:t>compounds</a:t>
            </a:r>
          </a:p>
        </p:txBody>
      </p:sp>
      <p:sp>
        <p:nvSpPr>
          <p:cNvPr id="352" name="Rectangle 892"/>
          <p:cNvSpPr>
            <a:spLocks noChangeArrowheads="1"/>
          </p:cNvSpPr>
          <p:nvPr/>
        </p:nvSpPr>
        <p:spPr bwMode="auto">
          <a:xfrm>
            <a:off x="14484176" y="13852659"/>
            <a:ext cx="34233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3497263"/>
            <a:r>
              <a:rPr lang="en-GB" sz="2000" b="1" dirty="0" smtClean="0">
                <a:solidFill>
                  <a:schemeClr val="accent1"/>
                </a:solidFill>
              </a:rPr>
              <a:t>Medium A : 1mg/L geraniol</a:t>
            </a:r>
          </a:p>
          <a:p>
            <a:pPr defTabSz="3497263"/>
            <a:r>
              <a:rPr lang="en-GB" sz="2000" b="1" dirty="0" smtClean="0">
                <a:solidFill>
                  <a:schemeClr val="accent1"/>
                </a:solidFill>
              </a:rPr>
              <a:t>1% </a:t>
            </a:r>
            <a:r>
              <a:rPr lang="en-GB" sz="2000" b="1" dirty="0" err="1" smtClean="0">
                <a:solidFill>
                  <a:schemeClr val="accent1"/>
                </a:solidFill>
              </a:rPr>
              <a:t>Anaerobical</a:t>
            </a:r>
            <a:r>
              <a:rPr lang="en-GB" sz="2000" b="1" dirty="0" smtClean="0">
                <a:solidFill>
                  <a:schemeClr val="accent1"/>
                </a:solidFill>
              </a:rPr>
              <a:t> factor 1L, 20°C</a:t>
            </a:r>
            <a:endParaRPr lang="en-GB" sz="2000" b="1" dirty="0">
              <a:solidFill>
                <a:schemeClr val="accent1"/>
              </a:solidFill>
            </a:endParaRPr>
          </a:p>
        </p:txBody>
      </p:sp>
      <p:pic>
        <p:nvPicPr>
          <p:cNvPr id="353" name="Picture 914" descr="Cartegenetiqu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2517" y="13392811"/>
            <a:ext cx="3746500" cy="4462463"/>
          </a:xfrm>
          <a:prstGeom prst="rect">
            <a:avLst/>
          </a:prstGeom>
          <a:noFill/>
          <a:extLst>
            <a:ext uri="{909E8E84-426E-40dd-AFC4-6F175D3DCCD1}">
              <a14:hiddenFill xmlns:a14="http://schemas.microsoft.com/office/drawing/2010/main">
                <a:solidFill>
                  <a:srgbClr val="FFFFFF"/>
                </a:solidFill>
              </a14:hiddenFill>
            </a:ext>
          </a:extLst>
        </p:spPr>
      </p:pic>
      <p:sp>
        <p:nvSpPr>
          <p:cNvPr id="354" name="Line 915"/>
          <p:cNvSpPr>
            <a:spLocks noChangeShapeType="1"/>
          </p:cNvSpPr>
          <p:nvPr/>
        </p:nvSpPr>
        <p:spPr bwMode="auto">
          <a:xfrm>
            <a:off x="6782079" y="16534474"/>
            <a:ext cx="922338" cy="0"/>
          </a:xfrm>
          <a:prstGeom prst="line">
            <a:avLst/>
          </a:prstGeom>
          <a:noFill/>
          <a:ln w="762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5" name="Text Box 916"/>
          <p:cNvSpPr txBox="1">
            <a:spLocks noChangeArrowheads="1"/>
          </p:cNvSpPr>
          <p:nvPr/>
        </p:nvSpPr>
        <p:spPr bwMode="auto">
          <a:xfrm>
            <a:off x="7556779" y="12197424"/>
            <a:ext cx="4914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b="1" dirty="0"/>
              <a:t>CGH characterization : </a:t>
            </a:r>
            <a:br>
              <a:rPr lang="en-GB" sz="2400" b="1" dirty="0"/>
            </a:br>
            <a:r>
              <a:rPr lang="en-GB" sz="2400" b="1" dirty="0"/>
              <a:t>high density genetic map with 1900 validated markers</a:t>
            </a:r>
          </a:p>
        </p:txBody>
      </p:sp>
      <p:sp>
        <p:nvSpPr>
          <p:cNvPr id="356" name="Text Box 917"/>
          <p:cNvSpPr txBox="1">
            <a:spLocks noChangeArrowheads="1"/>
          </p:cNvSpPr>
          <p:nvPr/>
        </p:nvSpPr>
        <p:spPr bwMode="auto">
          <a:xfrm>
            <a:off x="857529" y="12186311"/>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3497263">
              <a:defRPr>
                <a:solidFill>
                  <a:schemeClr val="tx1"/>
                </a:solidFill>
                <a:latin typeface="Arial" charset="0"/>
              </a:defRPr>
            </a:lvl1pPr>
            <a:lvl2pPr defTabSz="3497263">
              <a:defRPr>
                <a:solidFill>
                  <a:schemeClr val="tx1"/>
                </a:solidFill>
                <a:latin typeface="Arial" charset="0"/>
              </a:defRPr>
            </a:lvl2pPr>
            <a:lvl3pPr defTabSz="3497263">
              <a:defRPr>
                <a:solidFill>
                  <a:schemeClr val="tx1"/>
                </a:solidFill>
                <a:latin typeface="Arial" charset="0"/>
              </a:defRPr>
            </a:lvl3pPr>
            <a:lvl4pPr defTabSz="3497263">
              <a:defRPr>
                <a:solidFill>
                  <a:schemeClr val="tx1"/>
                </a:solidFill>
                <a:latin typeface="Arial" charset="0"/>
              </a:defRPr>
            </a:lvl4pPr>
            <a:lvl5pPr defTabSz="3497263">
              <a:defRPr>
                <a:solidFill>
                  <a:schemeClr val="tx1"/>
                </a:solidFill>
                <a:latin typeface="Arial" charset="0"/>
              </a:defRPr>
            </a:lvl5pPr>
            <a:lvl6pPr defTabSz="3497263" fontAlgn="base">
              <a:spcBef>
                <a:spcPct val="0"/>
              </a:spcBef>
              <a:spcAft>
                <a:spcPct val="0"/>
              </a:spcAft>
              <a:defRPr>
                <a:solidFill>
                  <a:schemeClr val="tx1"/>
                </a:solidFill>
                <a:latin typeface="Arial" charset="0"/>
              </a:defRPr>
            </a:lvl6pPr>
            <a:lvl7pPr defTabSz="3497263" fontAlgn="base">
              <a:spcBef>
                <a:spcPct val="0"/>
              </a:spcBef>
              <a:spcAft>
                <a:spcPct val="0"/>
              </a:spcAft>
              <a:defRPr>
                <a:solidFill>
                  <a:schemeClr val="tx1"/>
                </a:solidFill>
                <a:latin typeface="Arial" charset="0"/>
              </a:defRPr>
            </a:lvl7pPr>
            <a:lvl8pPr defTabSz="3497263" fontAlgn="base">
              <a:spcBef>
                <a:spcPct val="0"/>
              </a:spcBef>
              <a:spcAft>
                <a:spcPct val="0"/>
              </a:spcAft>
              <a:defRPr>
                <a:solidFill>
                  <a:schemeClr val="tx1"/>
                </a:solidFill>
                <a:latin typeface="Arial" charset="0"/>
              </a:defRPr>
            </a:lvl8pPr>
            <a:lvl9pPr defTabSz="3497263" fontAlgn="base">
              <a:spcBef>
                <a:spcPct val="0"/>
              </a:spcBef>
              <a:spcAft>
                <a:spcPct val="0"/>
              </a:spcAft>
              <a:defRPr>
                <a:solidFill>
                  <a:schemeClr val="tx1"/>
                </a:solidFill>
                <a:latin typeface="Arial" charset="0"/>
              </a:defRPr>
            </a:lvl9pPr>
          </a:lstStyle>
          <a:p>
            <a:r>
              <a:rPr lang="en-GB" sz="2400" b="1"/>
              <a:t>Strains :</a:t>
            </a:r>
          </a:p>
        </p:txBody>
      </p:sp>
      <p:pic>
        <p:nvPicPr>
          <p:cNvPr id="357" name="Picture 923" descr="DSC00006"/>
          <p:cNvPicPr>
            <a:picLocks noChangeAspect="1" noChangeArrowheads="1"/>
          </p:cNvPicPr>
          <p:nvPr/>
        </p:nvPicPr>
        <p:blipFill>
          <a:blip r:embed="rId11" cstate="print">
            <a:extLst>
              <a:ext uri="{28A0092B-C50C-407E-A947-70E740481C1C}">
                <a14:useLocalDpi xmlns:a14="http://schemas.microsoft.com/office/drawing/2010/main" val="0"/>
              </a:ext>
            </a:extLst>
          </a:blip>
          <a:srcRect l="4152" r="20761" b="5536"/>
          <a:stretch>
            <a:fillRect/>
          </a:stretch>
        </p:blipFill>
        <p:spPr bwMode="auto">
          <a:xfrm>
            <a:off x="18655638" y="13365824"/>
            <a:ext cx="5251450" cy="4956175"/>
          </a:xfrm>
          <a:prstGeom prst="rect">
            <a:avLst/>
          </a:prstGeom>
          <a:noFill/>
          <a:extLst>
            <a:ext uri="{909E8E84-426E-40dd-AFC4-6F175D3DCCD1}">
              <a14:hiddenFill xmlns:a14="http://schemas.microsoft.com/office/drawing/2010/main">
                <a:solidFill>
                  <a:srgbClr val="FFFFFF"/>
                </a:solidFill>
              </a14:hiddenFill>
            </a:ext>
          </a:extLst>
        </p:spPr>
      </p:pic>
      <p:pic>
        <p:nvPicPr>
          <p:cNvPr id="358" name="Picture 925" descr="DSC00005"/>
          <p:cNvPicPr>
            <a:picLocks noChangeAspect="1" noChangeArrowheads="1"/>
          </p:cNvPicPr>
          <p:nvPr/>
        </p:nvPicPr>
        <p:blipFill>
          <a:blip r:embed="rId12" cstate="print">
            <a:extLst>
              <a:ext uri="{28A0092B-C50C-407E-A947-70E740481C1C}">
                <a14:useLocalDpi xmlns:a14="http://schemas.microsoft.com/office/drawing/2010/main" val="0"/>
              </a:ext>
            </a:extLst>
          </a:blip>
          <a:srcRect l="18454"/>
          <a:stretch>
            <a:fillRect/>
          </a:stretch>
        </p:blipFill>
        <p:spPr bwMode="auto">
          <a:xfrm>
            <a:off x="13480583" y="13431994"/>
            <a:ext cx="933872" cy="1527649"/>
          </a:xfrm>
          <a:prstGeom prst="rect">
            <a:avLst/>
          </a:prstGeom>
          <a:noFill/>
          <a:extLst>
            <a:ext uri="{909E8E84-426E-40dd-AFC4-6F175D3DCCD1}">
              <a14:hiddenFill xmlns:a14="http://schemas.microsoft.com/office/drawing/2010/main">
                <a:solidFill>
                  <a:srgbClr val="FFFFFF"/>
                </a:solidFill>
              </a14:hiddenFill>
            </a:ext>
          </a:extLst>
        </p:spPr>
      </p:pic>
      <p:sp>
        <p:nvSpPr>
          <p:cNvPr id="359" name="Line 926"/>
          <p:cNvSpPr>
            <a:spLocks noChangeShapeType="1"/>
          </p:cNvSpPr>
          <p:nvPr/>
        </p:nvSpPr>
        <p:spPr bwMode="auto">
          <a:xfrm>
            <a:off x="11725554" y="16532886"/>
            <a:ext cx="1193800" cy="7938"/>
          </a:xfrm>
          <a:prstGeom prst="line">
            <a:avLst/>
          </a:prstGeom>
          <a:noFill/>
          <a:ln w="762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 name="Line 927"/>
          <p:cNvSpPr>
            <a:spLocks noChangeShapeType="1"/>
          </p:cNvSpPr>
          <p:nvPr/>
        </p:nvSpPr>
        <p:spPr bwMode="auto">
          <a:xfrm>
            <a:off x="16670617" y="16532886"/>
            <a:ext cx="1577975" cy="0"/>
          </a:xfrm>
          <a:prstGeom prst="line">
            <a:avLst/>
          </a:prstGeom>
          <a:noFill/>
          <a:ln w="762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1" name="Text Box 928"/>
          <p:cNvSpPr txBox="1">
            <a:spLocks noChangeArrowheads="1"/>
          </p:cNvSpPr>
          <p:nvPr/>
        </p:nvSpPr>
        <p:spPr bwMode="auto">
          <a:xfrm>
            <a:off x="11712854" y="15758186"/>
            <a:ext cx="1285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a:t>30 strains</a:t>
            </a:r>
          </a:p>
        </p:txBody>
      </p:sp>
      <p:sp>
        <p:nvSpPr>
          <p:cNvPr id="362" name="Rectangle 929"/>
          <p:cNvSpPr>
            <a:spLocks noChangeArrowheads="1"/>
          </p:cNvSpPr>
          <p:nvPr/>
        </p:nvSpPr>
        <p:spPr bwMode="auto">
          <a:xfrm>
            <a:off x="12322454" y="12060899"/>
            <a:ext cx="650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b="1" dirty="0"/>
              <a:t>Alcoholic fermentation of a synthetic </a:t>
            </a:r>
            <a:br>
              <a:rPr lang="en-GB" sz="2400" b="1" dirty="0"/>
            </a:br>
            <a:r>
              <a:rPr lang="en-GB" sz="2400" b="1" dirty="0"/>
              <a:t>medium that mimics grape juice, spiked </a:t>
            </a:r>
            <a:r>
              <a:rPr lang="en-GB" sz="2400" b="1" dirty="0" smtClean="0"/>
              <a:t>with or without  </a:t>
            </a:r>
            <a:r>
              <a:rPr lang="en-GB" sz="2400" b="1" dirty="0"/>
              <a:t>of geraniol</a:t>
            </a:r>
            <a:endParaRPr lang="fr-FR" sz="2400" b="1" dirty="0"/>
          </a:p>
        </p:txBody>
      </p:sp>
      <p:sp>
        <p:nvSpPr>
          <p:cNvPr id="364" name="Text Box 879"/>
          <p:cNvSpPr txBox="1">
            <a:spLocks noChangeArrowheads="1"/>
          </p:cNvSpPr>
          <p:nvPr/>
        </p:nvSpPr>
        <p:spPr bwMode="auto">
          <a:xfrm>
            <a:off x="570785" y="19085834"/>
            <a:ext cx="5350754" cy="76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84" tIns="43242" rIns="86484" bIns="43242">
            <a:spAutoFit/>
          </a:bodyPr>
          <a:lstStyle>
            <a:lvl1pPr defTabSz="3948113">
              <a:defRPr>
                <a:solidFill>
                  <a:schemeClr val="tx1"/>
                </a:solidFill>
                <a:latin typeface="Arial" charset="0"/>
              </a:defRPr>
            </a:lvl1pPr>
            <a:lvl2pPr marL="431800" defTabSz="3948113">
              <a:defRPr>
                <a:solidFill>
                  <a:schemeClr val="tx1"/>
                </a:solidFill>
                <a:latin typeface="Arial" charset="0"/>
              </a:defRPr>
            </a:lvl2pPr>
            <a:lvl3pPr marL="865188" defTabSz="3948113">
              <a:defRPr>
                <a:solidFill>
                  <a:schemeClr val="tx1"/>
                </a:solidFill>
                <a:latin typeface="Arial" charset="0"/>
              </a:defRPr>
            </a:lvl3pPr>
            <a:lvl4pPr marL="1296988" defTabSz="3948113">
              <a:defRPr>
                <a:solidFill>
                  <a:schemeClr val="tx1"/>
                </a:solidFill>
                <a:latin typeface="Arial" charset="0"/>
              </a:defRPr>
            </a:lvl4pPr>
            <a:lvl5pPr marL="1730375" defTabSz="3948113">
              <a:defRPr>
                <a:solidFill>
                  <a:schemeClr val="tx1"/>
                </a:solidFill>
                <a:latin typeface="Arial" charset="0"/>
              </a:defRPr>
            </a:lvl5pPr>
            <a:lvl6pPr marL="2187575" defTabSz="3948113" fontAlgn="base">
              <a:spcBef>
                <a:spcPct val="0"/>
              </a:spcBef>
              <a:spcAft>
                <a:spcPct val="0"/>
              </a:spcAft>
              <a:defRPr>
                <a:solidFill>
                  <a:schemeClr val="tx1"/>
                </a:solidFill>
                <a:latin typeface="Arial" charset="0"/>
              </a:defRPr>
            </a:lvl6pPr>
            <a:lvl7pPr marL="2644775" defTabSz="3948113" fontAlgn="base">
              <a:spcBef>
                <a:spcPct val="0"/>
              </a:spcBef>
              <a:spcAft>
                <a:spcPct val="0"/>
              </a:spcAft>
              <a:defRPr>
                <a:solidFill>
                  <a:schemeClr val="tx1"/>
                </a:solidFill>
                <a:latin typeface="Arial" charset="0"/>
              </a:defRPr>
            </a:lvl7pPr>
            <a:lvl8pPr marL="3101975" defTabSz="3948113" fontAlgn="base">
              <a:spcBef>
                <a:spcPct val="0"/>
              </a:spcBef>
              <a:spcAft>
                <a:spcPct val="0"/>
              </a:spcAft>
              <a:defRPr>
                <a:solidFill>
                  <a:schemeClr val="tx1"/>
                </a:solidFill>
                <a:latin typeface="Arial" charset="0"/>
              </a:defRPr>
            </a:lvl8pPr>
            <a:lvl9pPr marL="3559175" defTabSz="3948113" fontAlgn="base">
              <a:spcBef>
                <a:spcPct val="0"/>
              </a:spcBef>
              <a:spcAft>
                <a:spcPct val="0"/>
              </a:spcAft>
              <a:defRPr>
                <a:solidFill>
                  <a:schemeClr val="tx1"/>
                </a:solidFill>
                <a:latin typeface="Arial" charset="0"/>
              </a:defRPr>
            </a:lvl9pPr>
          </a:lstStyle>
          <a:p>
            <a:r>
              <a:rPr lang="fr-FR" sz="4400" b="1" dirty="0" err="1" smtClean="0">
                <a:solidFill>
                  <a:schemeClr val="accent2"/>
                </a:solidFill>
              </a:rPr>
              <a:t>Results</a:t>
            </a:r>
            <a:r>
              <a:rPr lang="fr-FR" sz="4400" b="1" dirty="0" smtClean="0">
                <a:solidFill>
                  <a:schemeClr val="accent2"/>
                </a:solidFill>
              </a:rPr>
              <a:t>/conclusion</a:t>
            </a:r>
            <a:endParaRPr lang="fr-FR" sz="4400" b="1" dirty="0">
              <a:solidFill>
                <a:schemeClr val="tx2"/>
              </a:solidFill>
            </a:endParaRPr>
          </a:p>
        </p:txBody>
      </p:sp>
      <p:pic>
        <p:nvPicPr>
          <p:cNvPr id="1028"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l="4573" t="2824" r="6012" b="5165"/>
          <a:stretch/>
        </p:blipFill>
        <p:spPr bwMode="auto">
          <a:xfrm>
            <a:off x="21329094" y="32785185"/>
            <a:ext cx="6287164" cy="492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14">
            <a:extLst>
              <a:ext uri="{28A0092B-C50C-407E-A947-70E740481C1C}">
                <a14:useLocalDpi xmlns:a14="http://schemas.microsoft.com/office/drawing/2010/main" val="0"/>
              </a:ext>
            </a:extLst>
          </a:blip>
          <a:srcRect l="4472" b="2828"/>
          <a:stretch/>
        </p:blipFill>
        <p:spPr bwMode="auto">
          <a:xfrm>
            <a:off x="21397176" y="26014322"/>
            <a:ext cx="6084689" cy="507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 name="Picture 925" descr="DSC00005"/>
          <p:cNvPicPr>
            <a:picLocks noChangeAspect="1" noChangeArrowheads="1"/>
          </p:cNvPicPr>
          <p:nvPr/>
        </p:nvPicPr>
        <p:blipFill>
          <a:blip r:embed="rId12" cstate="print">
            <a:extLst>
              <a:ext uri="{28A0092B-C50C-407E-A947-70E740481C1C}">
                <a14:useLocalDpi xmlns:a14="http://schemas.microsoft.com/office/drawing/2010/main" val="0"/>
              </a:ext>
            </a:extLst>
          </a:blip>
          <a:srcRect l="18454"/>
          <a:stretch>
            <a:fillRect/>
          </a:stretch>
        </p:blipFill>
        <p:spPr bwMode="auto">
          <a:xfrm>
            <a:off x="13514252" y="15140190"/>
            <a:ext cx="933872" cy="1527649"/>
          </a:xfrm>
          <a:prstGeom prst="rect">
            <a:avLst/>
          </a:prstGeom>
          <a:noFill/>
          <a:extLst>
            <a:ext uri="{909E8E84-426E-40dd-AFC4-6F175D3DCCD1}">
              <a14:hiddenFill xmlns:a14="http://schemas.microsoft.com/office/drawing/2010/main">
                <a:solidFill>
                  <a:srgbClr val="FFFFFF"/>
                </a:solidFill>
              </a14:hiddenFill>
            </a:ext>
          </a:extLst>
        </p:spPr>
      </p:pic>
      <p:pic>
        <p:nvPicPr>
          <p:cNvPr id="420" name="Picture 925" descr="DSC00005"/>
          <p:cNvPicPr>
            <a:picLocks noChangeAspect="1" noChangeArrowheads="1"/>
          </p:cNvPicPr>
          <p:nvPr/>
        </p:nvPicPr>
        <p:blipFill>
          <a:blip r:embed="rId12" cstate="print">
            <a:extLst>
              <a:ext uri="{28A0092B-C50C-407E-A947-70E740481C1C}">
                <a14:useLocalDpi xmlns:a14="http://schemas.microsoft.com/office/drawing/2010/main" val="0"/>
              </a:ext>
            </a:extLst>
          </a:blip>
          <a:srcRect l="18454"/>
          <a:stretch>
            <a:fillRect/>
          </a:stretch>
        </p:blipFill>
        <p:spPr bwMode="auto">
          <a:xfrm>
            <a:off x="13514252" y="16781321"/>
            <a:ext cx="933872" cy="1527649"/>
          </a:xfrm>
          <a:prstGeom prst="rect">
            <a:avLst/>
          </a:prstGeom>
          <a:noFill/>
          <a:extLst>
            <a:ext uri="{909E8E84-426E-40dd-AFC4-6F175D3DCCD1}">
              <a14:hiddenFill xmlns:a14="http://schemas.microsoft.com/office/drawing/2010/main">
                <a:solidFill>
                  <a:srgbClr val="FFFFFF"/>
                </a:solidFill>
              </a14:hiddenFill>
            </a:ext>
          </a:extLst>
        </p:spPr>
      </p:pic>
      <p:sp>
        <p:nvSpPr>
          <p:cNvPr id="421" name="Rectangle 892"/>
          <p:cNvSpPr>
            <a:spLocks noChangeArrowheads="1"/>
          </p:cNvSpPr>
          <p:nvPr/>
        </p:nvSpPr>
        <p:spPr bwMode="auto">
          <a:xfrm>
            <a:off x="14523011" y="15382975"/>
            <a:ext cx="38913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3497263"/>
            <a:r>
              <a:rPr lang="en-GB" sz="2000" b="1" dirty="0" smtClean="0">
                <a:solidFill>
                  <a:srgbClr val="FF0000"/>
                </a:solidFill>
              </a:rPr>
              <a:t>Medium B : 5mg/L </a:t>
            </a:r>
            <a:r>
              <a:rPr lang="en-GB" sz="2000" b="1" dirty="0">
                <a:solidFill>
                  <a:srgbClr val="FF0000"/>
                </a:solidFill>
              </a:rPr>
              <a:t>geraniol</a:t>
            </a:r>
          </a:p>
          <a:p>
            <a:pPr defTabSz="3497263"/>
            <a:r>
              <a:rPr lang="en-GB" sz="2000" b="1" dirty="0">
                <a:solidFill>
                  <a:srgbClr val="FF0000"/>
                </a:solidFill>
              </a:rPr>
              <a:t>1% </a:t>
            </a:r>
            <a:r>
              <a:rPr lang="en-GB" sz="2000" b="1" dirty="0" err="1">
                <a:solidFill>
                  <a:srgbClr val="FF0000"/>
                </a:solidFill>
              </a:rPr>
              <a:t>Anaerobical</a:t>
            </a:r>
            <a:r>
              <a:rPr lang="en-GB" sz="2000" b="1" dirty="0">
                <a:solidFill>
                  <a:srgbClr val="FF0000"/>
                </a:solidFill>
              </a:rPr>
              <a:t> factor </a:t>
            </a:r>
            <a:r>
              <a:rPr lang="en-GB" sz="2000" b="1" dirty="0" smtClean="0">
                <a:solidFill>
                  <a:srgbClr val="FF0000"/>
                </a:solidFill>
              </a:rPr>
              <a:t>250mL, 20°C</a:t>
            </a:r>
            <a:endParaRPr lang="en-GB" sz="2000" b="1" dirty="0">
              <a:solidFill>
                <a:srgbClr val="FF0000"/>
              </a:solidFill>
            </a:endParaRPr>
          </a:p>
        </p:txBody>
      </p:sp>
      <p:sp>
        <p:nvSpPr>
          <p:cNvPr id="422" name="Rectangle 892"/>
          <p:cNvSpPr>
            <a:spLocks noChangeArrowheads="1"/>
          </p:cNvSpPr>
          <p:nvPr/>
        </p:nvSpPr>
        <p:spPr bwMode="auto">
          <a:xfrm>
            <a:off x="14537365" y="17147388"/>
            <a:ext cx="36829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3497263"/>
            <a:r>
              <a:rPr lang="en-GB" sz="2000" b="1" dirty="0" smtClean="0">
                <a:solidFill>
                  <a:srgbClr val="00B050"/>
                </a:solidFill>
              </a:rPr>
              <a:t>Medium C : 0mg/L </a:t>
            </a:r>
            <a:r>
              <a:rPr lang="en-GB" sz="2000" b="1" dirty="0">
                <a:solidFill>
                  <a:srgbClr val="00B050"/>
                </a:solidFill>
              </a:rPr>
              <a:t>geraniol</a:t>
            </a:r>
          </a:p>
          <a:p>
            <a:pPr defTabSz="3497263"/>
            <a:r>
              <a:rPr lang="en-GB" sz="2000" b="1" dirty="0" smtClean="0">
                <a:solidFill>
                  <a:srgbClr val="00B050"/>
                </a:solidFill>
              </a:rPr>
              <a:t>100% </a:t>
            </a:r>
            <a:r>
              <a:rPr lang="en-GB" sz="2000" b="1" dirty="0" err="1">
                <a:solidFill>
                  <a:srgbClr val="00B050"/>
                </a:solidFill>
              </a:rPr>
              <a:t>Anaerobical</a:t>
            </a:r>
            <a:r>
              <a:rPr lang="en-GB" sz="2000" b="1" dirty="0">
                <a:solidFill>
                  <a:srgbClr val="00B050"/>
                </a:solidFill>
              </a:rPr>
              <a:t> factor </a:t>
            </a:r>
            <a:r>
              <a:rPr lang="en-GB" sz="2000" b="1" dirty="0" smtClean="0">
                <a:solidFill>
                  <a:srgbClr val="00B050"/>
                </a:solidFill>
              </a:rPr>
              <a:t>1L, 28°C</a:t>
            </a:r>
            <a:endParaRPr lang="en-GB" sz="2000" b="1" dirty="0">
              <a:solidFill>
                <a:srgbClr val="00B050"/>
              </a:solidFill>
            </a:endParaRPr>
          </a:p>
        </p:txBody>
      </p:sp>
      <p:pic>
        <p:nvPicPr>
          <p:cNvPr id="413"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01047" y="19732215"/>
            <a:ext cx="6715211" cy="43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7" name="Groupe 426"/>
          <p:cNvGrpSpPr/>
          <p:nvPr/>
        </p:nvGrpSpPr>
        <p:grpSpPr>
          <a:xfrm>
            <a:off x="1553901" y="21615260"/>
            <a:ext cx="15548049" cy="8504438"/>
            <a:chOff x="8674026" y="21493582"/>
            <a:chExt cx="12041336" cy="6502052"/>
          </a:xfrm>
        </p:grpSpPr>
        <p:pic>
          <p:nvPicPr>
            <p:cNvPr id="365" name="Image 364" descr="E:\mes documents\ma thèse 2\Rédaction\Chapitre 2 QTL\QTL 1L\carteQTL.png"/>
            <p:cNvPicPr/>
            <p:nvPr/>
          </p:nvPicPr>
          <p:blipFill>
            <a:blip r:embed="rId16" cstate="print"/>
            <a:srcRect/>
            <a:stretch>
              <a:fillRect/>
            </a:stretch>
          </p:blipFill>
          <p:spPr bwMode="auto">
            <a:xfrm>
              <a:off x="8674026" y="21493582"/>
              <a:ext cx="12041336" cy="6502052"/>
            </a:xfrm>
            <a:prstGeom prst="rect">
              <a:avLst/>
            </a:prstGeom>
            <a:noFill/>
            <a:ln w="9525">
              <a:noFill/>
              <a:miter lim="800000"/>
              <a:headEnd/>
              <a:tailEnd/>
            </a:ln>
          </p:spPr>
        </p:pic>
        <p:sp>
          <p:nvSpPr>
            <p:cNvPr id="2" name="ZoneTexte 1"/>
            <p:cNvSpPr txBox="1"/>
            <p:nvPr/>
          </p:nvSpPr>
          <p:spPr>
            <a:xfrm>
              <a:off x="12727336" y="23099090"/>
              <a:ext cx="1296144" cy="369332"/>
            </a:xfrm>
            <a:prstGeom prst="rect">
              <a:avLst/>
            </a:prstGeom>
            <a:solidFill>
              <a:schemeClr val="bg1">
                <a:alpha val="48000"/>
              </a:schemeClr>
            </a:solidFill>
          </p:spPr>
          <p:txBody>
            <a:bodyPr wrap="square" rtlCol="0">
              <a:spAutoFit/>
            </a:bodyPr>
            <a:lstStyle/>
            <a:p>
              <a:r>
                <a:rPr lang="fr-FR" sz="1800" b="1" dirty="0" smtClean="0">
                  <a:solidFill>
                    <a:srgbClr val="FF0000"/>
                  </a:solidFill>
                </a:rPr>
                <a:t>C10 </a:t>
              </a:r>
              <a:r>
                <a:rPr lang="fr-FR" sz="1800" b="1" dirty="0" err="1" smtClean="0">
                  <a:solidFill>
                    <a:srgbClr val="FF0000"/>
                  </a:solidFill>
                </a:rPr>
                <a:t>acid</a:t>
              </a:r>
              <a:endParaRPr lang="fr-FR" sz="1800" b="1" dirty="0">
                <a:solidFill>
                  <a:srgbClr val="FF0000"/>
                </a:solidFill>
              </a:endParaRPr>
            </a:p>
          </p:txBody>
        </p:sp>
        <p:cxnSp>
          <p:nvCxnSpPr>
            <p:cNvPr id="1024" name="Connecteur droit avec flèche 1023"/>
            <p:cNvCxnSpPr/>
            <p:nvPr/>
          </p:nvCxnSpPr>
          <p:spPr>
            <a:xfrm flipH="1">
              <a:off x="12506450" y="23299145"/>
              <a:ext cx="220886" cy="0"/>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72" name="ZoneTexte 371"/>
            <p:cNvSpPr txBox="1"/>
            <p:nvPr/>
          </p:nvSpPr>
          <p:spPr>
            <a:xfrm>
              <a:off x="14798800" y="22955074"/>
              <a:ext cx="1296144" cy="369332"/>
            </a:xfrm>
            <a:prstGeom prst="rect">
              <a:avLst/>
            </a:prstGeom>
            <a:solidFill>
              <a:schemeClr val="bg1">
                <a:alpha val="48000"/>
              </a:schemeClr>
            </a:solidFill>
          </p:spPr>
          <p:txBody>
            <a:bodyPr wrap="square" rtlCol="0">
              <a:spAutoFit/>
            </a:bodyPr>
            <a:lstStyle/>
            <a:p>
              <a:r>
                <a:rPr lang="fr-FR" sz="1800" b="1" dirty="0" smtClean="0">
                  <a:solidFill>
                    <a:srgbClr val="FF0000"/>
                  </a:solidFill>
                </a:rPr>
                <a:t>C8 </a:t>
              </a:r>
              <a:r>
                <a:rPr lang="fr-FR" sz="1800" b="1" dirty="0" err="1" smtClean="0">
                  <a:solidFill>
                    <a:srgbClr val="FF0000"/>
                  </a:solidFill>
                </a:rPr>
                <a:t>acid</a:t>
              </a:r>
              <a:endParaRPr lang="fr-FR" sz="1800" b="1" dirty="0">
                <a:solidFill>
                  <a:srgbClr val="FF0000"/>
                </a:solidFill>
              </a:endParaRPr>
            </a:p>
          </p:txBody>
        </p:sp>
        <p:cxnSp>
          <p:nvCxnSpPr>
            <p:cNvPr id="373" name="Connecteur droit avec flèche 372"/>
            <p:cNvCxnSpPr/>
            <p:nvPr/>
          </p:nvCxnSpPr>
          <p:spPr>
            <a:xfrm flipH="1">
              <a:off x="14577914" y="23155129"/>
              <a:ext cx="220886" cy="0"/>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74" name="ZoneTexte 373"/>
            <p:cNvSpPr txBox="1"/>
            <p:nvPr/>
          </p:nvSpPr>
          <p:spPr>
            <a:xfrm>
              <a:off x="13771717" y="24456767"/>
              <a:ext cx="1579562" cy="400110"/>
            </a:xfrm>
            <a:prstGeom prst="rect">
              <a:avLst/>
            </a:prstGeom>
            <a:solidFill>
              <a:schemeClr val="bg1">
                <a:alpha val="66000"/>
              </a:schemeClr>
            </a:solidFill>
          </p:spPr>
          <p:txBody>
            <a:bodyPr wrap="square" rtlCol="0">
              <a:spAutoFit/>
            </a:bodyPr>
            <a:lstStyle/>
            <a:p>
              <a:r>
                <a:rPr lang="fr-FR" sz="2000" b="1" dirty="0" smtClean="0">
                  <a:solidFill>
                    <a:srgbClr val="FF0000"/>
                  </a:solidFill>
                </a:rPr>
                <a:t>2-PHENYLOH</a:t>
              </a:r>
              <a:endParaRPr lang="fr-FR" sz="2000" b="1" dirty="0">
                <a:solidFill>
                  <a:srgbClr val="FF0000"/>
                </a:solidFill>
              </a:endParaRPr>
            </a:p>
          </p:txBody>
        </p:sp>
        <p:cxnSp>
          <p:nvCxnSpPr>
            <p:cNvPr id="375" name="Connecteur droit avec flèche 374"/>
            <p:cNvCxnSpPr>
              <a:stCxn id="374" idx="3"/>
            </p:cNvCxnSpPr>
            <p:nvPr/>
          </p:nvCxnSpPr>
          <p:spPr>
            <a:xfrm flipV="1">
              <a:off x="15351279" y="24259602"/>
              <a:ext cx="467539" cy="397220"/>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76" name="ZoneTexte 375"/>
            <p:cNvSpPr txBox="1"/>
            <p:nvPr/>
          </p:nvSpPr>
          <p:spPr>
            <a:xfrm>
              <a:off x="18699138" y="23355184"/>
              <a:ext cx="1579562" cy="369332"/>
            </a:xfrm>
            <a:prstGeom prst="rect">
              <a:avLst/>
            </a:prstGeom>
            <a:solidFill>
              <a:schemeClr val="bg1">
                <a:alpha val="48000"/>
              </a:schemeClr>
            </a:solidFill>
          </p:spPr>
          <p:txBody>
            <a:bodyPr wrap="square" rtlCol="0">
              <a:spAutoFit/>
            </a:bodyPr>
            <a:lstStyle/>
            <a:p>
              <a:r>
                <a:rPr lang="fr-FR" sz="1800" b="1" dirty="0" smtClean="0">
                  <a:solidFill>
                    <a:srgbClr val="FF0000"/>
                  </a:solidFill>
                </a:rPr>
                <a:t>A-</a:t>
              </a:r>
              <a:r>
                <a:rPr lang="fr-FR" sz="1800" b="1" dirty="0" err="1" smtClean="0">
                  <a:solidFill>
                    <a:srgbClr val="FF0000"/>
                  </a:solidFill>
                </a:rPr>
                <a:t>terpi</a:t>
              </a:r>
              <a:endParaRPr lang="fr-FR" sz="1800" b="1" dirty="0">
                <a:solidFill>
                  <a:srgbClr val="FF0000"/>
                </a:solidFill>
              </a:endParaRPr>
            </a:p>
          </p:txBody>
        </p:sp>
        <p:cxnSp>
          <p:nvCxnSpPr>
            <p:cNvPr id="377" name="Connecteur droit avec flèche 376"/>
            <p:cNvCxnSpPr/>
            <p:nvPr/>
          </p:nvCxnSpPr>
          <p:spPr>
            <a:xfrm flipH="1">
              <a:off x="18478252" y="23555239"/>
              <a:ext cx="220886" cy="0"/>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78" name="ZoneTexte 377"/>
            <p:cNvSpPr txBox="1"/>
            <p:nvPr/>
          </p:nvSpPr>
          <p:spPr>
            <a:xfrm>
              <a:off x="18588694" y="23907694"/>
              <a:ext cx="1910643" cy="369332"/>
            </a:xfrm>
            <a:prstGeom prst="rect">
              <a:avLst/>
            </a:prstGeom>
            <a:solidFill>
              <a:schemeClr val="bg1">
                <a:alpha val="48000"/>
              </a:schemeClr>
            </a:solidFill>
          </p:spPr>
          <p:txBody>
            <a:bodyPr wrap="square" rtlCol="0">
              <a:spAutoFit/>
            </a:bodyPr>
            <a:lstStyle/>
            <a:p>
              <a:r>
                <a:rPr lang="fr-FR" sz="1800" b="1" dirty="0" smtClean="0">
                  <a:solidFill>
                    <a:srgbClr val="FF0000"/>
                  </a:solidFill>
                </a:rPr>
                <a:t>Cis-</a:t>
              </a:r>
              <a:r>
                <a:rPr lang="fr-FR" sz="1800" b="1" dirty="0" err="1" smtClean="0">
                  <a:solidFill>
                    <a:srgbClr val="FF0000"/>
                  </a:solidFill>
                </a:rPr>
                <a:t>trans</a:t>
              </a:r>
              <a:r>
                <a:rPr lang="fr-FR" sz="1800" b="1" dirty="0" smtClean="0">
                  <a:solidFill>
                    <a:srgbClr val="FF0000"/>
                  </a:solidFill>
                </a:rPr>
                <a:t> </a:t>
              </a:r>
              <a:r>
                <a:rPr lang="fr-FR" sz="1800" b="1" dirty="0" err="1" smtClean="0">
                  <a:solidFill>
                    <a:srgbClr val="FF0000"/>
                  </a:solidFill>
                </a:rPr>
                <a:t>Roseox</a:t>
              </a:r>
              <a:endParaRPr lang="fr-FR" sz="1800" b="1" dirty="0">
                <a:solidFill>
                  <a:srgbClr val="FF0000"/>
                </a:solidFill>
              </a:endParaRPr>
            </a:p>
          </p:txBody>
        </p:sp>
        <p:cxnSp>
          <p:nvCxnSpPr>
            <p:cNvPr id="379" name="Connecteur droit avec flèche 378"/>
            <p:cNvCxnSpPr/>
            <p:nvPr/>
          </p:nvCxnSpPr>
          <p:spPr>
            <a:xfrm flipH="1">
              <a:off x="18367809" y="24107749"/>
              <a:ext cx="220886" cy="0"/>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81" name="ZoneTexte 380"/>
            <p:cNvSpPr txBox="1"/>
            <p:nvPr/>
          </p:nvSpPr>
          <p:spPr>
            <a:xfrm>
              <a:off x="18695736" y="24259602"/>
              <a:ext cx="2019626" cy="369332"/>
            </a:xfrm>
            <a:prstGeom prst="rect">
              <a:avLst/>
            </a:prstGeom>
            <a:solidFill>
              <a:schemeClr val="bg1">
                <a:alpha val="48000"/>
              </a:schemeClr>
            </a:solidFill>
          </p:spPr>
          <p:txBody>
            <a:bodyPr wrap="square" rtlCol="0">
              <a:spAutoFit/>
            </a:bodyPr>
            <a:lstStyle/>
            <a:p>
              <a:r>
                <a:rPr lang="fr-FR" sz="1800" b="1" u="sng" dirty="0" smtClean="0">
                  <a:solidFill>
                    <a:srgbClr val="00B050"/>
                  </a:solidFill>
                </a:rPr>
                <a:t>2-PHENYLOH/</a:t>
              </a:r>
              <a:r>
                <a:rPr lang="fr-FR" sz="1800" b="1" u="sng" dirty="0" err="1" smtClean="0">
                  <a:solidFill>
                    <a:srgbClr val="00B050"/>
                  </a:solidFill>
                </a:rPr>
                <a:t>Ac</a:t>
              </a:r>
              <a:endParaRPr lang="fr-FR" sz="1800" b="1" u="sng" dirty="0">
                <a:solidFill>
                  <a:srgbClr val="00B050"/>
                </a:solidFill>
              </a:endParaRPr>
            </a:p>
          </p:txBody>
        </p:sp>
        <p:cxnSp>
          <p:nvCxnSpPr>
            <p:cNvPr id="382" name="Connecteur droit avec flèche 381"/>
            <p:cNvCxnSpPr/>
            <p:nvPr/>
          </p:nvCxnSpPr>
          <p:spPr>
            <a:xfrm flipH="1">
              <a:off x="18474850" y="24459657"/>
              <a:ext cx="220886"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3" name="ZoneTexte 382"/>
            <p:cNvSpPr txBox="1"/>
            <p:nvPr/>
          </p:nvSpPr>
          <p:spPr>
            <a:xfrm>
              <a:off x="16669992" y="24804471"/>
              <a:ext cx="1366451" cy="369332"/>
            </a:xfrm>
            <a:prstGeom prst="rect">
              <a:avLst/>
            </a:prstGeom>
            <a:solidFill>
              <a:schemeClr val="bg1">
                <a:alpha val="66000"/>
              </a:schemeClr>
            </a:solidFill>
          </p:spPr>
          <p:txBody>
            <a:bodyPr wrap="square" rtlCol="0">
              <a:spAutoFit/>
            </a:bodyPr>
            <a:lstStyle/>
            <a:p>
              <a:r>
                <a:rPr lang="fr-FR" sz="1800" b="1" u="sng" dirty="0" smtClean="0">
                  <a:solidFill>
                    <a:srgbClr val="00B050"/>
                  </a:solidFill>
                </a:rPr>
                <a:t>NEROLIDOL</a:t>
              </a:r>
              <a:endParaRPr lang="fr-FR" sz="1800" b="1" u="sng" dirty="0">
                <a:solidFill>
                  <a:srgbClr val="00B050"/>
                </a:solidFill>
              </a:endParaRPr>
            </a:p>
          </p:txBody>
        </p:sp>
        <p:cxnSp>
          <p:nvCxnSpPr>
            <p:cNvPr id="384" name="Connecteur droit avec flèche 383"/>
            <p:cNvCxnSpPr>
              <a:stCxn id="383" idx="0"/>
            </p:cNvCxnSpPr>
            <p:nvPr/>
          </p:nvCxnSpPr>
          <p:spPr>
            <a:xfrm flipH="1" flipV="1">
              <a:off x="17032026" y="24456767"/>
              <a:ext cx="321192" cy="34770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6" name="ZoneTexte 385"/>
            <p:cNvSpPr txBox="1"/>
            <p:nvPr/>
          </p:nvSpPr>
          <p:spPr>
            <a:xfrm>
              <a:off x="18243222" y="23014006"/>
              <a:ext cx="1366451" cy="369332"/>
            </a:xfrm>
            <a:prstGeom prst="rect">
              <a:avLst/>
            </a:prstGeom>
            <a:solidFill>
              <a:schemeClr val="bg1">
                <a:alpha val="66000"/>
              </a:schemeClr>
            </a:solidFill>
          </p:spPr>
          <p:txBody>
            <a:bodyPr wrap="square" rtlCol="0">
              <a:spAutoFit/>
            </a:bodyPr>
            <a:lstStyle/>
            <a:p>
              <a:r>
                <a:rPr lang="fr-FR" sz="1800" b="1" dirty="0" smtClean="0">
                  <a:solidFill>
                    <a:srgbClr val="00B050"/>
                  </a:solidFill>
                </a:rPr>
                <a:t>Ethyl esters</a:t>
              </a:r>
              <a:endParaRPr lang="fr-FR" sz="1800" b="1" dirty="0">
                <a:solidFill>
                  <a:srgbClr val="00B050"/>
                </a:solidFill>
              </a:endParaRPr>
            </a:p>
          </p:txBody>
        </p:sp>
        <p:cxnSp>
          <p:nvCxnSpPr>
            <p:cNvPr id="387" name="Connecteur droit avec flèche 386"/>
            <p:cNvCxnSpPr>
              <a:stCxn id="386" idx="1"/>
            </p:cNvCxnSpPr>
            <p:nvPr/>
          </p:nvCxnSpPr>
          <p:spPr>
            <a:xfrm flipH="1">
              <a:off x="17819965" y="23198672"/>
              <a:ext cx="423257"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9" name="ZoneTexte 388"/>
            <p:cNvSpPr txBox="1"/>
            <p:nvPr/>
          </p:nvSpPr>
          <p:spPr>
            <a:xfrm>
              <a:off x="14863444" y="23559908"/>
              <a:ext cx="1366451" cy="369332"/>
            </a:xfrm>
            <a:prstGeom prst="rect">
              <a:avLst/>
            </a:prstGeom>
            <a:solidFill>
              <a:schemeClr val="bg1">
                <a:alpha val="66000"/>
              </a:schemeClr>
            </a:solidFill>
          </p:spPr>
          <p:txBody>
            <a:bodyPr wrap="square" rtlCol="0">
              <a:spAutoFit/>
            </a:bodyPr>
            <a:lstStyle/>
            <a:p>
              <a:r>
                <a:rPr lang="fr-FR" sz="1800" b="1" dirty="0" smtClean="0">
                  <a:solidFill>
                    <a:srgbClr val="00B050"/>
                  </a:solidFill>
                </a:rPr>
                <a:t>IsoC8</a:t>
              </a:r>
              <a:endParaRPr lang="fr-FR" sz="1800" b="1" dirty="0">
                <a:solidFill>
                  <a:srgbClr val="00B050"/>
                </a:solidFill>
              </a:endParaRPr>
            </a:p>
          </p:txBody>
        </p:sp>
        <p:cxnSp>
          <p:nvCxnSpPr>
            <p:cNvPr id="390" name="Connecteur droit avec flèche 389"/>
            <p:cNvCxnSpPr>
              <a:stCxn id="389" idx="1"/>
            </p:cNvCxnSpPr>
            <p:nvPr/>
          </p:nvCxnSpPr>
          <p:spPr>
            <a:xfrm flipH="1">
              <a:off x="14577914" y="23744574"/>
              <a:ext cx="28553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1" name="ZoneTexte 390"/>
            <p:cNvSpPr txBox="1"/>
            <p:nvPr/>
          </p:nvSpPr>
          <p:spPr>
            <a:xfrm>
              <a:off x="12132443" y="25004020"/>
              <a:ext cx="1366451" cy="369332"/>
            </a:xfrm>
            <a:prstGeom prst="rect">
              <a:avLst/>
            </a:prstGeom>
            <a:solidFill>
              <a:schemeClr val="bg1">
                <a:alpha val="66000"/>
              </a:schemeClr>
            </a:solidFill>
          </p:spPr>
          <p:txBody>
            <a:bodyPr wrap="square" rtlCol="0">
              <a:spAutoFit/>
            </a:bodyPr>
            <a:lstStyle/>
            <a:p>
              <a:r>
                <a:rPr lang="fr-FR" sz="1800" b="1" dirty="0" smtClean="0">
                  <a:solidFill>
                    <a:srgbClr val="00B050"/>
                  </a:solidFill>
                </a:rPr>
                <a:t>IsoC8</a:t>
              </a:r>
              <a:endParaRPr lang="fr-FR" sz="1800" b="1" dirty="0">
                <a:solidFill>
                  <a:srgbClr val="00B050"/>
                </a:solidFill>
              </a:endParaRPr>
            </a:p>
          </p:txBody>
        </p:sp>
        <p:cxnSp>
          <p:nvCxnSpPr>
            <p:cNvPr id="392" name="Connecteur droit avec flèche 391"/>
            <p:cNvCxnSpPr>
              <a:stCxn id="391" idx="1"/>
            </p:cNvCxnSpPr>
            <p:nvPr/>
          </p:nvCxnSpPr>
          <p:spPr>
            <a:xfrm flipH="1" flipV="1">
              <a:off x="11709186" y="24931154"/>
              <a:ext cx="423257" cy="25753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8" name="ZoneTexte 397"/>
            <p:cNvSpPr txBox="1"/>
            <p:nvPr/>
          </p:nvSpPr>
          <p:spPr>
            <a:xfrm>
              <a:off x="10768629" y="24041362"/>
              <a:ext cx="1366451" cy="369332"/>
            </a:xfrm>
            <a:prstGeom prst="rect">
              <a:avLst/>
            </a:prstGeom>
            <a:solidFill>
              <a:schemeClr val="bg1">
                <a:alpha val="66000"/>
              </a:schemeClr>
            </a:solidFill>
          </p:spPr>
          <p:txBody>
            <a:bodyPr wrap="square" rtlCol="0">
              <a:spAutoFit/>
            </a:bodyPr>
            <a:lstStyle/>
            <a:p>
              <a:r>
                <a:rPr lang="fr-FR" sz="1800" b="1" dirty="0" err="1" smtClean="0">
                  <a:solidFill>
                    <a:srgbClr val="00B050"/>
                  </a:solidFill>
                </a:rPr>
                <a:t>Farnesol</a:t>
              </a:r>
              <a:endParaRPr lang="fr-FR" sz="1800" b="1" dirty="0">
                <a:solidFill>
                  <a:srgbClr val="00B050"/>
                </a:solidFill>
              </a:endParaRPr>
            </a:p>
          </p:txBody>
        </p:sp>
        <p:cxnSp>
          <p:nvCxnSpPr>
            <p:cNvPr id="399" name="Connecteur droit avec flèche 398"/>
            <p:cNvCxnSpPr>
              <a:stCxn id="398" idx="1"/>
            </p:cNvCxnSpPr>
            <p:nvPr/>
          </p:nvCxnSpPr>
          <p:spPr>
            <a:xfrm flipH="1">
              <a:off x="10557000" y="24226028"/>
              <a:ext cx="211629"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0" name="ZoneTexte 399"/>
            <p:cNvSpPr txBox="1"/>
            <p:nvPr/>
          </p:nvSpPr>
          <p:spPr>
            <a:xfrm>
              <a:off x="15676697" y="24561822"/>
              <a:ext cx="1355329" cy="369332"/>
            </a:xfrm>
            <a:prstGeom prst="rect">
              <a:avLst/>
            </a:prstGeom>
            <a:solidFill>
              <a:schemeClr val="bg1">
                <a:alpha val="48000"/>
              </a:schemeClr>
            </a:solidFill>
          </p:spPr>
          <p:txBody>
            <a:bodyPr wrap="square" rtlCol="0">
              <a:spAutoFit/>
            </a:bodyPr>
            <a:lstStyle/>
            <a:p>
              <a:r>
                <a:rPr lang="fr-FR" sz="1800" b="1" u="sng" dirty="0" smtClean="0">
                  <a:solidFill>
                    <a:srgbClr val="FF0000"/>
                  </a:solidFill>
                </a:rPr>
                <a:t>NEROLIDOL</a:t>
              </a:r>
              <a:endParaRPr lang="fr-FR" sz="1800" b="1" u="sng" dirty="0">
                <a:solidFill>
                  <a:srgbClr val="FF0000"/>
                </a:solidFill>
              </a:endParaRPr>
            </a:p>
          </p:txBody>
        </p:sp>
        <p:cxnSp>
          <p:nvCxnSpPr>
            <p:cNvPr id="401" name="Connecteur droit avec flèche 400"/>
            <p:cNvCxnSpPr>
              <a:stCxn id="400" idx="0"/>
            </p:cNvCxnSpPr>
            <p:nvPr/>
          </p:nvCxnSpPr>
          <p:spPr>
            <a:xfrm flipV="1">
              <a:off x="16354362" y="24444268"/>
              <a:ext cx="714384" cy="117554"/>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85" name="Ellipse 384"/>
            <p:cNvSpPr/>
            <p:nvPr/>
          </p:nvSpPr>
          <p:spPr>
            <a:xfrm>
              <a:off x="15740777" y="24050600"/>
              <a:ext cx="2502445" cy="1212443"/>
            </a:xfrm>
            <a:prstGeom prst="ellipse">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9" name="Ellipse 448"/>
            <p:cNvSpPr/>
            <p:nvPr/>
          </p:nvSpPr>
          <p:spPr>
            <a:xfrm>
              <a:off x="18243222" y="24226029"/>
              <a:ext cx="2256115" cy="518580"/>
            </a:xfrm>
            <a:prstGeom prst="ellipse">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6" name="Ellipse 455"/>
            <p:cNvSpPr/>
            <p:nvPr/>
          </p:nvSpPr>
          <p:spPr>
            <a:xfrm>
              <a:off x="17567678" y="22895839"/>
              <a:ext cx="2256115" cy="518580"/>
            </a:xfrm>
            <a:prstGeom prst="ellipse">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16" name="ZoneTexte 415"/>
          <p:cNvSpPr txBox="1"/>
          <p:nvPr/>
        </p:nvSpPr>
        <p:spPr>
          <a:xfrm rot="20643202">
            <a:off x="16893209" y="22327187"/>
            <a:ext cx="3160239" cy="523220"/>
          </a:xfrm>
          <a:prstGeom prst="rect">
            <a:avLst/>
          </a:prstGeom>
          <a:solidFill>
            <a:schemeClr val="bg1"/>
          </a:solidFill>
        </p:spPr>
        <p:txBody>
          <a:bodyPr wrap="square" rtlCol="0">
            <a:spAutoFit/>
          </a:bodyPr>
          <a:lstStyle/>
          <a:p>
            <a:r>
              <a:rPr lang="fr-FR" sz="2800" b="1" i="1" dirty="0" smtClean="0"/>
              <a:t>DeletionPLB1/PLB2</a:t>
            </a:r>
            <a:endParaRPr lang="fr-FR" sz="2800" b="1" i="1" dirty="0"/>
          </a:p>
        </p:txBody>
      </p:sp>
      <p:sp>
        <p:nvSpPr>
          <p:cNvPr id="458" name="ZoneTexte 457"/>
          <p:cNvSpPr txBox="1"/>
          <p:nvPr/>
        </p:nvSpPr>
        <p:spPr>
          <a:xfrm rot="2535611">
            <a:off x="16697344" y="26583893"/>
            <a:ext cx="4603414" cy="523220"/>
          </a:xfrm>
          <a:prstGeom prst="rect">
            <a:avLst/>
          </a:prstGeom>
          <a:solidFill>
            <a:schemeClr val="bg1"/>
          </a:solidFill>
        </p:spPr>
        <p:txBody>
          <a:bodyPr wrap="square" rtlCol="0">
            <a:spAutoFit/>
          </a:bodyPr>
          <a:lstStyle/>
          <a:p>
            <a:r>
              <a:rPr lang="fr-FR" sz="2400" b="1" i="1" dirty="0" err="1" smtClean="0"/>
              <a:t>Hemizigote</a:t>
            </a:r>
            <a:r>
              <a:rPr lang="fr-FR" sz="2400" b="1" i="1" dirty="0" smtClean="0"/>
              <a:t>  </a:t>
            </a:r>
            <a:r>
              <a:rPr lang="fr-FR" sz="2800" b="1" i="1" dirty="0" err="1" smtClean="0"/>
              <a:t>comparison</a:t>
            </a:r>
            <a:r>
              <a:rPr lang="fr-FR" sz="2400" b="1" i="1" dirty="0" smtClean="0"/>
              <a:t>  ABZ1</a:t>
            </a:r>
            <a:endParaRPr lang="fr-FR" sz="2400" i="1" dirty="0"/>
          </a:p>
        </p:txBody>
      </p:sp>
      <p:sp>
        <p:nvSpPr>
          <p:cNvPr id="459" name="ZoneTexte 458"/>
          <p:cNvSpPr txBox="1"/>
          <p:nvPr/>
        </p:nvSpPr>
        <p:spPr>
          <a:xfrm rot="2480017">
            <a:off x="16007710" y="29674644"/>
            <a:ext cx="4577226" cy="523220"/>
          </a:xfrm>
          <a:prstGeom prst="rect">
            <a:avLst/>
          </a:prstGeom>
          <a:solidFill>
            <a:schemeClr val="bg1"/>
          </a:solidFill>
        </p:spPr>
        <p:txBody>
          <a:bodyPr wrap="square" rtlCol="0">
            <a:spAutoFit/>
          </a:bodyPr>
          <a:lstStyle/>
          <a:p>
            <a:r>
              <a:rPr lang="fr-FR" sz="2800" b="1" i="1" dirty="0" err="1" smtClean="0"/>
              <a:t>Hemizigote</a:t>
            </a:r>
            <a:r>
              <a:rPr lang="fr-FR" sz="2800" b="1" i="1" dirty="0" smtClean="0"/>
              <a:t> </a:t>
            </a:r>
            <a:r>
              <a:rPr lang="fr-FR" sz="2800" b="1" i="1" dirty="0" err="1" smtClean="0"/>
              <a:t>comparison</a:t>
            </a:r>
            <a:r>
              <a:rPr lang="fr-FR" sz="2800" b="1" i="1" dirty="0" smtClean="0"/>
              <a:t> PDR8</a:t>
            </a:r>
            <a:endParaRPr lang="fr-FR" sz="2800" b="1" i="1" dirty="0"/>
          </a:p>
        </p:txBody>
      </p:sp>
      <p:sp>
        <p:nvSpPr>
          <p:cNvPr id="426" name="ZoneTexte 425"/>
          <p:cNvSpPr txBox="1"/>
          <p:nvPr/>
        </p:nvSpPr>
        <p:spPr>
          <a:xfrm>
            <a:off x="2646748" y="30379658"/>
            <a:ext cx="13195861" cy="707886"/>
          </a:xfrm>
          <a:prstGeom prst="rect">
            <a:avLst/>
          </a:prstGeom>
          <a:noFill/>
        </p:spPr>
        <p:txBody>
          <a:bodyPr wrap="square" rtlCol="0">
            <a:spAutoFit/>
          </a:bodyPr>
          <a:lstStyle/>
          <a:p>
            <a:r>
              <a:rPr lang="fr-FR" sz="2000" dirty="0" smtClean="0"/>
              <a:t>mQTL </a:t>
            </a:r>
            <a:r>
              <a:rPr lang="fr-FR" sz="2000" dirty="0" err="1" smtClean="0"/>
              <a:t>detected</a:t>
            </a:r>
            <a:r>
              <a:rPr lang="fr-FR" sz="2000" dirty="0" smtClean="0"/>
              <a:t> </a:t>
            </a:r>
            <a:r>
              <a:rPr lang="fr-FR" sz="2000" dirty="0" err="1" smtClean="0"/>
              <a:t>with</a:t>
            </a:r>
            <a:r>
              <a:rPr lang="fr-FR" sz="2000" dirty="0" smtClean="0"/>
              <a:t> J/QTL and R/QTL  =&gt; LOD score &gt; 3 ; p-value &lt; 0,05 ; in </a:t>
            </a:r>
            <a:r>
              <a:rPr lang="fr-FR" sz="2000" dirty="0" err="1" smtClean="0"/>
              <a:t>blue</a:t>
            </a:r>
            <a:r>
              <a:rPr lang="fr-FR" sz="2000" dirty="0" smtClean="0"/>
              <a:t> QTL </a:t>
            </a:r>
            <a:r>
              <a:rPr lang="fr-FR" sz="2000" dirty="0" err="1" smtClean="0"/>
              <a:t>obtained</a:t>
            </a:r>
            <a:r>
              <a:rPr lang="fr-FR" sz="2000" dirty="0" smtClean="0"/>
              <a:t> </a:t>
            </a:r>
            <a:r>
              <a:rPr lang="fr-FR" sz="2000" dirty="0" err="1" smtClean="0"/>
              <a:t>with</a:t>
            </a:r>
            <a:r>
              <a:rPr lang="fr-FR" sz="2000" dirty="0" smtClean="0"/>
              <a:t> medium A ; in </a:t>
            </a:r>
            <a:r>
              <a:rPr lang="fr-FR" sz="2000" dirty="0" err="1" smtClean="0"/>
              <a:t>red</a:t>
            </a:r>
            <a:r>
              <a:rPr lang="fr-FR" sz="2000" dirty="0" smtClean="0"/>
              <a:t> QTL </a:t>
            </a:r>
            <a:r>
              <a:rPr lang="fr-FR" sz="2000" dirty="0" err="1" smtClean="0"/>
              <a:t>obtained</a:t>
            </a:r>
            <a:r>
              <a:rPr lang="fr-FR" sz="2000" dirty="0" smtClean="0"/>
              <a:t> </a:t>
            </a:r>
            <a:r>
              <a:rPr lang="fr-FR" sz="2000" dirty="0" err="1" smtClean="0"/>
              <a:t>with</a:t>
            </a:r>
            <a:r>
              <a:rPr lang="fr-FR" sz="2000" dirty="0" smtClean="0"/>
              <a:t> medium B ; in </a:t>
            </a:r>
            <a:r>
              <a:rPr lang="fr-FR" sz="2000" dirty="0" err="1" smtClean="0"/>
              <a:t>gree</a:t>
            </a:r>
            <a:r>
              <a:rPr lang="fr-FR" sz="2000" dirty="0" smtClean="0"/>
              <a:t> QTL </a:t>
            </a:r>
            <a:r>
              <a:rPr lang="fr-FR" sz="2000" dirty="0" err="1" smtClean="0"/>
              <a:t>obtained</a:t>
            </a:r>
            <a:r>
              <a:rPr lang="fr-FR" sz="2000" dirty="0" smtClean="0"/>
              <a:t> </a:t>
            </a:r>
            <a:r>
              <a:rPr lang="fr-FR" sz="2000" dirty="0" err="1" smtClean="0"/>
              <a:t>withe</a:t>
            </a:r>
            <a:r>
              <a:rPr lang="fr-FR" sz="2000" dirty="0" smtClean="0"/>
              <a:t> medium C</a:t>
            </a:r>
            <a:endParaRPr lang="fr-FR" sz="2000" dirty="0"/>
          </a:p>
        </p:txBody>
      </p:sp>
      <p:cxnSp>
        <p:nvCxnSpPr>
          <p:cNvPr id="1050" name="Connecteur droit avec flèche 1049"/>
          <p:cNvCxnSpPr>
            <a:stCxn id="385" idx="5"/>
          </p:cNvCxnSpPr>
          <p:nvPr/>
        </p:nvCxnSpPr>
        <p:spPr>
          <a:xfrm>
            <a:off x="13436666" y="26313334"/>
            <a:ext cx="7464381" cy="647185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29" name="Connecteur droit avec flèche 428"/>
          <p:cNvCxnSpPr>
            <a:stCxn id="449" idx="6"/>
          </p:cNvCxnSpPr>
          <p:nvPr/>
        </p:nvCxnSpPr>
        <p:spPr>
          <a:xfrm>
            <a:off x="16823013" y="25528339"/>
            <a:ext cx="3706228" cy="342306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53" name="Connecteur droit avec flèche 452"/>
          <p:cNvCxnSpPr>
            <a:stCxn id="456" idx="6"/>
            <a:endCxn id="479" idx="1"/>
          </p:cNvCxnSpPr>
          <p:nvPr/>
        </p:nvCxnSpPr>
        <p:spPr>
          <a:xfrm flipV="1">
            <a:off x="15950735" y="22416534"/>
            <a:ext cx="4578506" cy="137196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80" name="Text Box 916"/>
          <p:cNvSpPr txBox="1">
            <a:spLocks noChangeArrowheads="1"/>
          </p:cNvSpPr>
          <p:nvPr/>
        </p:nvSpPr>
        <p:spPr bwMode="auto">
          <a:xfrm>
            <a:off x="25558183" y="12611727"/>
            <a:ext cx="30776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600" b="1" dirty="0" smtClean="0"/>
              <a:t>QTL analysis with </a:t>
            </a:r>
          </a:p>
          <a:p>
            <a:pPr algn="ctr"/>
            <a:r>
              <a:rPr lang="en-GB" sz="3600" b="1" dirty="0" smtClean="0"/>
              <a:t>R/QTL and J/QTL</a:t>
            </a:r>
            <a:endParaRPr lang="en-GB" sz="3600" b="1" dirty="0"/>
          </a:p>
        </p:txBody>
      </p:sp>
      <p:sp>
        <p:nvSpPr>
          <p:cNvPr id="481" name="Line 927"/>
          <p:cNvSpPr>
            <a:spLocks noChangeShapeType="1"/>
          </p:cNvSpPr>
          <p:nvPr/>
        </p:nvSpPr>
        <p:spPr bwMode="auto">
          <a:xfrm>
            <a:off x="23935710" y="14255892"/>
            <a:ext cx="1577975" cy="0"/>
          </a:xfrm>
          <a:prstGeom prst="line">
            <a:avLst/>
          </a:prstGeom>
          <a:noFill/>
          <a:ln w="762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1" name="ZoneTexte 440"/>
          <p:cNvSpPr txBox="1"/>
          <p:nvPr/>
        </p:nvSpPr>
        <p:spPr>
          <a:xfrm>
            <a:off x="21535169" y="24291701"/>
            <a:ext cx="6283486" cy="1015663"/>
          </a:xfrm>
          <a:prstGeom prst="rect">
            <a:avLst/>
          </a:prstGeom>
          <a:noFill/>
        </p:spPr>
        <p:txBody>
          <a:bodyPr wrap="square" rtlCol="0">
            <a:spAutoFit/>
          </a:bodyPr>
          <a:lstStyle/>
          <a:p>
            <a:r>
              <a:rPr lang="fr-FR" sz="2000" b="1" dirty="0" err="1" smtClean="0"/>
              <a:t>Fig</a:t>
            </a:r>
            <a:r>
              <a:rPr lang="fr-FR" sz="2000" b="1" dirty="0" smtClean="0"/>
              <a:t> 1 : </a:t>
            </a:r>
            <a:r>
              <a:rPr lang="fr-FR" sz="2000" b="1" dirty="0" err="1" smtClean="0"/>
              <a:t>effect</a:t>
            </a:r>
            <a:r>
              <a:rPr lang="fr-FR" sz="2000" b="1" dirty="0" smtClean="0"/>
              <a:t> of the </a:t>
            </a:r>
            <a:r>
              <a:rPr lang="fr-FR" sz="2000" b="1" dirty="0" err="1" smtClean="0"/>
              <a:t>deletion</a:t>
            </a:r>
            <a:r>
              <a:rPr lang="fr-FR" sz="2000" b="1" dirty="0" smtClean="0"/>
              <a:t> of PLB1/PLB2 ont </a:t>
            </a:r>
            <a:r>
              <a:rPr lang="fr-FR" sz="2000" b="1" dirty="0" err="1" smtClean="0"/>
              <a:t>ethyl</a:t>
            </a:r>
            <a:r>
              <a:rPr lang="fr-FR" sz="2000" b="1" dirty="0" smtClean="0"/>
              <a:t> esters and medium </a:t>
            </a:r>
            <a:r>
              <a:rPr lang="fr-FR" sz="2000" b="1" dirty="0" err="1" smtClean="0"/>
              <a:t>chain</a:t>
            </a:r>
            <a:r>
              <a:rPr lang="fr-FR" sz="2000" b="1" dirty="0" smtClean="0"/>
              <a:t> </a:t>
            </a:r>
            <a:r>
              <a:rPr lang="fr-FR" sz="2000" b="1" dirty="0" err="1" smtClean="0"/>
              <a:t>fatty</a:t>
            </a:r>
            <a:r>
              <a:rPr lang="fr-FR" sz="2000" b="1" dirty="0" smtClean="0"/>
              <a:t> </a:t>
            </a:r>
            <a:r>
              <a:rPr lang="fr-FR" sz="2000" b="1" dirty="0" err="1" smtClean="0"/>
              <a:t>acids</a:t>
            </a:r>
            <a:r>
              <a:rPr lang="fr-FR" sz="2000" b="1" dirty="0" smtClean="0"/>
              <a:t> concentration  in </a:t>
            </a:r>
            <a:r>
              <a:rPr lang="fr-FR" sz="2000" b="1" dirty="0" err="1" smtClean="0"/>
              <a:t>enological</a:t>
            </a:r>
            <a:r>
              <a:rPr lang="fr-FR" sz="2000" b="1" dirty="0" smtClean="0"/>
              <a:t> condition(BY background</a:t>
            </a:r>
            <a:r>
              <a:rPr lang="fr-FR" sz="2000" dirty="0" smtClean="0"/>
              <a:t>)</a:t>
            </a:r>
            <a:endParaRPr lang="fr-FR" sz="2000" dirty="0"/>
          </a:p>
        </p:txBody>
      </p:sp>
      <p:sp>
        <p:nvSpPr>
          <p:cNvPr id="486" name="ZoneTexte 485"/>
          <p:cNvSpPr txBox="1"/>
          <p:nvPr/>
        </p:nvSpPr>
        <p:spPr>
          <a:xfrm>
            <a:off x="21550589" y="31205725"/>
            <a:ext cx="6283486" cy="707886"/>
          </a:xfrm>
          <a:prstGeom prst="rect">
            <a:avLst/>
          </a:prstGeom>
          <a:noFill/>
        </p:spPr>
        <p:txBody>
          <a:bodyPr wrap="square" rtlCol="0">
            <a:spAutoFit/>
          </a:bodyPr>
          <a:lstStyle/>
          <a:p>
            <a:r>
              <a:rPr lang="fr-FR" sz="2000" b="1" dirty="0" err="1" smtClean="0"/>
              <a:t>Fig</a:t>
            </a:r>
            <a:r>
              <a:rPr lang="fr-FR" sz="2000" b="1" dirty="0" smtClean="0"/>
              <a:t> 2 : </a:t>
            </a:r>
            <a:r>
              <a:rPr lang="fr-FR" sz="2000" b="1" dirty="0" err="1" smtClean="0"/>
              <a:t>effect</a:t>
            </a:r>
            <a:r>
              <a:rPr lang="fr-FR" sz="2000" b="1" dirty="0" smtClean="0"/>
              <a:t> of the </a:t>
            </a:r>
            <a:r>
              <a:rPr lang="fr-FR" sz="2000" b="1" dirty="0" err="1" smtClean="0"/>
              <a:t>allelic</a:t>
            </a:r>
            <a:r>
              <a:rPr lang="fr-FR" sz="2000" b="1" dirty="0" smtClean="0"/>
              <a:t> expression of ABZ1 in </a:t>
            </a:r>
            <a:r>
              <a:rPr lang="fr-FR" sz="2000" b="1" dirty="0" err="1" smtClean="0"/>
              <a:t>enological</a:t>
            </a:r>
            <a:r>
              <a:rPr lang="fr-FR" sz="2000" b="1" dirty="0" smtClean="0"/>
              <a:t> condition on 2-phenylethanol/</a:t>
            </a:r>
            <a:r>
              <a:rPr lang="fr-FR" sz="2000" b="1" dirty="0" err="1" smtClean="0"/>
              <a:t>acetate</a:t>
            </a:r>
            <a:r>
              <a:rPr lang="fr-FR" sz="2000" b="1" dirty="0" smtClean="0"/>
              <a:t> concentration</a:t>
            </a:r>
            <a:endParaRPr lang="fr-FR" sz="2000" b="1" dirty="0"/>
          </a:p>
        </p:txBody>
      </p:sp>
      <p:sp>
        <p:nvSpPr>
          <p:cNvPr id="487" name="Text Box 916"/>
          <p:cNvSpPr txBox="1">
            <a:spLocks noChangeArrowheads="1"/>
          </p:cNvSpPr>
          <p:nvPr/>
        </p:nvSpPr>
        <p:spPr bwMode="auto">
          <a:xfrm>
            <a:off x="25641844" y="16164571"/>
            <a:ext cx="3077625" cy="1754326"/>
          </a:xfrm>
          <a:prstGeom prst="rect">
            <a:avLst/>
          </a:prstGeom>
          <a:noFill/>
          <a:ln w="635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600" b="1" i="1" u="sng" dirty="0" smtClean="0">
                <a:solidFill>
                  <a:srgbClr val="FF0000"/>
                </a:solidFill>
              </a:rPr>
              <a:t>Candidate gene + validation</a:t>
            </a:r>
            <a:endParaRPr lang="en-GB" sz="3600" b="1" i="1" u="sng" dirty="0">
              <a:solidFill>
                <a:srgbClr val="FF0000"/>
              </a:solidFill>
            </a:endParaRPr>
          </a:p>
        </p:txBody>
      </p:sp>
      <p:sp>
        <p:nvSpPr>
          <p:cNvPr id="488" name="Line 927"/>
          <p:cNvSpPr>
            <a:spLocks noChangeShapeType="1"/>
          </p:cNvSpPr>
          <p:nvPr/>
        </p:nvSpPr>
        <p:spPr bwMode="auto">
          <a:xfrm>
            <a:off x="27096995" y="15120270"/>
            <a:ext cx="0" cy="799581"/>
          </a:xfrm>
          <a:prstGeom prst="line">
            <a:avLst/>
          </a:prstGeom>
          <a:noFill/>
          <a:ln w="762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1" name="ZoneTexte 490"/>
          <p:cNvSpPr txBox="1"/>
          <p:nvPr/>
        </p:nvSpPr>
        <p:spPr>
          <a:xfrm>
            <a:off x="21463323" y="37786954"/>
            <a:ext cx="6283486" cy="707886"/>
          </a:xfrm>
          <a:prstGeom prst="rect">
            <a:avLst/>
          </a:prstGeom>
          <a:noFill/>
        </p:spPr>
        <p:txBody>
          <a:bodyPr wrap="square" rtlCol="0">
            <a:spAutoFit/>
          </a:bodyPr>
          <a:lstStyle/>
          <a:p>
            <a:r>
              <a:rPr lang="fr-FR" sz="2000" b="1" dirty="0" err="1" smtClean="0"/>
              <a:t>Fig</a:t>
            </a:r>
            <a:r>
              <a:rPr lang="fr-FR" sz="2000" b="1" dirty="0" smtClean="0"/>
              <a:t> 3 : </a:t>
            </a:r>
            <a:r>
              <a:rPr lang="fr-FR" sz="2000" b="1" dirty="0" err="1"/>
              <a:t>E</a:t>
            </a:r>
            <a:r>
              <a:rPr lang="fr-FR" sz="2000" b="1" dirty="0" err="1" smtClean="0"/>
              <a:t>ffect</a:t>
            </a:r>
            <a:r>
              <a:rPr lang="fr-FR" sz="2000" b="1" dirty="0" smtClean="0"/>
              <a:t> of the </a:t>
            </a:r>
            <a:r>
              <a:rPr lang="fr-FR" sz="2000" b="1" dirty="0" err="1" smtClean="0"/>
              <a:t>allelic</a:t>
            </a:r>
            <a:r>
              <a:rPr lang="fr-FR" sz="2000" b="1" dirty="0" smtClean="0"/>
              <a:t> expression of PDR8 in </a:t>
            </a:r>
            <a:r>
              <a:rPr lang="fr-FR" sz="2000" b="1" dirty="0" err="1" smtClean="0"/>
              <a:t>enological</a:t>
            </a:r>
            <a:r>
              <a:rPr lang="fr-FR" sz="2000" b="1" dirty="0" smtClean="0"/>
              <a:t> condition on </a:t>
            </a:r>
            <a:r>
              <a:rPr lang="fr-FR" sz="2000" b="1" dirty="0" err="1" smtClean="0"/>
              <a:t>nerolidol</a:t>
            </a:r>
            <a:r>
              <a:rPr lang="fr-FR" sz="2000" b="1" dirty="0" smtClean="0"/>
              <a:t> concentration</a:t>
            </a:r>
            <a:endParaRPr lang="fr-FR" sz="2000" b="1" dirty="0"/>
          </a:p>
        </p:txBody>
      </p:sp>
      <p:pic>
        <p:nvPicPr>
          <p:cNvPr id="447" name="Picture 9" descr="http://upload.wikimedia.org/wikipedia/commons/thumb/c/c1/Ethyl_octanoate.svg/2000px-Ethyl_octanoate.svg.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117587" y="19133779"/>
            <a:ext cx="2944821" cy="749457"/>
          </a:xfrm>
          <a:prstGeom prst="rect">
            <a:avLst/>
          </a:prstGeom>
          <a:noFill/>
          <a:extLst>
            <a:ext uri="{909E8E84-426E-40dd-AFC4-6F175D3DCCD1}">
              <a14:hiddenFill xmlns:a14="http://schemas.microsoft.com/office/drawing/2010/main">
                <a:solidFill>
                  <a:srgbClr val="FFFFFF"/>
                </a:solidFill>
              </a14:hiddenFill>
            </a:ext>
          </a:extLst>
        </p:spPr>
      </p:pic>
      <p:sp>
        <p:nvSpPr>
          <p:cNvPr id="448" name="ZoneTexte 447"/>
          <p:cNvSpPr txBox="1"/>
          <p:nvPr/>
        </p:nvSpPr>
        <p:spPr>
          <a:xfrm>
            <a:off x="16879166" y="20157254"/>
            <a:ext cx="3919399" cy="523220"/>
          </a:xfrm>
          <a:prstGeom prst="rect">
            <a:avLst/>
          </a:prstGeom>
          <a:noFill/>
        </p:spPr>
        <p:txBody>
          <a:bodyPr wrap="square" rtlCol="0">
            <a:spAutoFit/>
          </a:bodyPr>
          <a:lstStyle/>
          <a:p>
            <a:r>
              <a:rPr lang="fr-FR" sz="2800" dirty="0" smtClean="0"/>
              <a:t>Ethyl </a:t>
            </a:r>
            <a:r>
              <a:rPr lang="fr-FR" sz="2800" dirty="0" err="1" smtClean="0"/>
              <a:t>octanoate</a:t>
            </a:r>
            <a:r>
              <a:rPr lang="fr-FR" sz="2800" dirty="0" smtClean="0"/>
              <a:t> (</a:t>
            </a:r>
            <a:r>
              <a:rPr lang="fr-FR" sz="2800" dirty="0" err="1" smtClean="0"/>
              <a:t>fruity</a:t>
            </a:r>
            <a:r>
              <a:rPr lang="fr-FR" sz="2800" dirty="0" smtClean="0"/>
              <a:t>)</a:t>
            </a:r>
            <a:endParaRPr lang="fr-FR" sz="2800" dirty="0"/>
          </a:p>
        </p:txBody>
      </p:sp>
      <p:pic>
        <p:nvPicPr>
          <p:cNvPr id="450" name="Picture 11" descr="http://upload.wikimedia.org/wikipedia/commons/thumb/9/92/Ethyl_decanoate.svg/2000px-Ethyl_decanoate.svg.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587566" y="20709806"/>
            <a:ext cx="2672063" cy="530405"/>
          </a:xfrm>
          <a:prstGeom prst="rect">
            <a:avLst/>
          </a:prstGeom>
          <a:noFill/>
          <a:extLst>
            <a:ext uri="{909E8E84-426E-40dd-AFC4-6F175D3DCCD1}">
              <a14:hiddenFill xmlns:a14="http://schemas.microsoft.com/office/drawing/2010/main">
                <a:solidFill>
                  <a:srgbClr val="FFFFFF"/>
                </a:solidFill>
              </a14:hiddenFill>
            </a:ext>
          </a:extLst>
        </p:spPr>
      </p:pic>
      <p:sp>
        <p:nvSpPr>
          <p:cNvPr id="499" name="ZoneTexte 498"/>
          <p:cNvSpPr txBox="1"/>
          <p:nvPr/>
        </p:nvSpPr>
        <p:spPr>
          <a:xfrm>
            <a:off x="17806749" y="21308862"/>
            <a:ext cx="2690419" cy="954107"/>
          </a:xfrm>
          <a:prstGeom prst="rect">
            <a:avLst/>
          </a:prstGeom>
          <a:noFill/>
        </p:spPr>
        <p:txBody>
          <a:bodyPr wrap="square" rtlCol="0">
            <a:spAutoFit/>
          </a:bodyPr>
          <a:lstStyle/>
          <a:p>
            <a:r>
              <a:rPr lang="fr-FR" sz="2800" dirty="0" smtClean="0"/>
              <a:t>Ethyl </a:t>
            </a:r>
            <a:r>
              <a:rPr lang="fr-FR" sz="2800" dirty="0" err="1" smtClean="0"/>
              <a:t>decanoate</a:t>
            </a:r>
            <a:r>
              <a:rPr lang="fr-FR" sz="2800" dirty="0" smtClean="0"/>
              <a:t> </a:t>
            </a:r>
          </a:p>
          <a:p>
            <a:r>
              <a:rPr lang="fr-FR" sz="2800" dirty="0" smtClean="0"/>
              <a:t>(</a:t>
            </a:r>
            <a:r>
              <a:rPr lang="fr-FR" sz="2800" dirty="0" err="1" smtClean="0"/>
              <a:t>fruity</a:t>
            </a:r>
            <a:r>
              <a:rPr lang="fr-FR" sz="2800" dirty="0" smtClean="0"/>
              <a:t>)</a:t>
            </a:r>
            <a:endParaRPr lang="fr-FR" sz="2800" dirty="0"/>
          </a:p>
        </p:txBody>
      </p:sp>
      <p:pic>
        <p:nvPicPr>
          <p:cNvPr id="451" name="Picture 13" descr="http://upload.wikimedia.org/wikipedia/commons/thumb/0/06/2-Phenylethyl_alcohol.svg/2000px-2-Phenylethyl_alcohol.sv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641844" y="26279895"/>
            <a:ext cx="1673553" cy="761467"/>
          </a:xfrm>
          <a:prstGeom prst="rect">
            <a:avLst/>
          </a:prstGeom>
          <a:noFill/>
          <a:extLst>
            <a:ext uri="{909E8E84-426E-40dd-AFC4-6F175D3DCCD1}">
              <a14:hiddenFill xmlns:a14="http://schemas.microsoft.com/office/drawing/2010/main">
                <a:solidFill>
                  <a:srgbClr val="FFFFFF"/>
                </a:solidFill>
              </a14:hiddenFill>
            </a:ext>
          </a:extLst>
        </p:spPr>
      </p:pic>
      <p:sp>
        <p:nvSpPr>
          <p:cNvPr id="501" name="ZoneTexte 500"/>
          <p:cNvSpPr txBox="1"/>
          <p:nvPr/>
        </p:nvSpPr>
        <p:spPr>
          <a:xfrm>
            <a:off x="25773127" y="27064958"/>
            <a:ext cx="2045528" cy="707886"/>
          </a:xfrm>
          <a:prstGeom prst="rect">
            <a:avLst/>
          </a:prstGeom>
          <a:noFill/>
        </p:spPr>
        <p:txBody>
          <a:bodyPr wrap="square" rtlCol="0">
            <a:spAutoFit/>
          </a:bodyPr>
          <a:lstStyle/>
          <a:p>
            <a:r>
              <a:rPr lang="fr-FR" sz="2000" dirty="0" smtClean="0"/>
              <a:t>2-phenylethanol </a:t>
            </a:r>
          </a:p>
          <a:p>
            <a:r>
              <a:rPr lang="fr-FR" sz="2000" dirty="0" smtClean="0"/>
              <a:t>(rose)</a:t>
            </a:r>
            <a:endParaRPr lang="fr-FR" sz="2000" dirty="0"/>
          </a:p>
        </p:txBody>
      </p:sp>
      <p:pic>
        <p:nvPicPr>
          <p:cNvPr id="452" name="Picture 15" descr="http://upload.wikimedia.org/wikipedia/commons/0/0b/Nerolidol.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896969" y="32873131"/>
            <a:ext cx="4166757" cy="720477"/>
          </a:xfrm>
          <a:prstGeom prst="rect">
            <a:avLst/>
          </a:prstGeom>
          <a:noFill/>
          <a:extLst>
            <a:ext uri="{909E8E84-426E-40dd-AFC4-6F175D3DCCD1}">
              <a14:hiddenFill xmlns:a14="http://schemas.microsoft.com/office/drawing/2010/main">
                <a:solidFill>
                  <a:srgbClr val="FFFFFF"/>
                </a:solidFill>
              </a14:hiddenFill>
            </a:ext>
          </a:extLst>
        </p:spPr>
      </p:pic>
      <p:sp>
        <p:nvSpPr>
          <p:cNvPr id="503" name="ZoneTexte 502"/>
          <p:cNvSpPr txBox="1"/>
          <p:nvPr/>
        </p:nvSpPr>
        <p:spPr>
          <a:xfrm>
            <a:off x="24097722" y="33641683"/>
            <a:ext cx="3008425" cy="400110"/>
          </a:xfrm>
          <a:prstGeom prst="rect">
            <a:avLst/>
          </a:prstGeom>
          <a:noFill/>
        </p:spPr>
        <p:txBody>
          <a:bodyPr wrap="square" rtlCol="0">
            <a:spAutoFit/>
          </a:bodyPr>
          <a:lstStyle/>
          <a:p>
            <a:r>
              <a:rPr lang="fr-FR" sz="2000" dirty="0" err="1" smtClean="0"/>
              <a:t>Nerolidol</a:t>
            </a:r>
            <a:r>
              <a:rPr lang="fr-FR" sz="2000" dirty="0" smtClean="0"/>
              <a:t> (floral)</a:t>
            </a:r>
            <a:endParaRPr lang="fr-FR" sz="2000" dirty="0"/>
          </a:p>
        </p:txBody>
      </p:sp>
      <p:pic>
        <p:nvPicPr>
          <p:cNvPr id="504" name="Picture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65474" y="39013356"/>
            <a:ext cx="2108200" cy="1782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5" name="Picture 22"/>
          <p:cNvPicPr>
            <a:picLocks noChangeAspect="1" noChangeArrowheads="1"/>
          </p:cNvPicPr>
          <p:nvPr/>
        </p:nvPicPr>
        <p:blipFill>
          <a:blip r:embed="rId22">
            <a:extLst>
              <a:ext uri="{28A0092B-C50C-407E-A947-70E740481C1C}">
                <a14:useLocalDpi xmlns:a14="http://schemas.microsoft.com/office/drawing/2010/main" val="0"/>
              </a:ext>
            </a:extLst>
          </a:blip>
          <a:srcRect r="9625" b="5940"/>
          <a:stretch>
            <a:fillRect/>
          </a:stretch>
        </p:blipFill>
        <p:spPr bwMode="auto">
          <a:xfrm>
            <a:off x="20170149" y="38977974"/>
            <a:ext cx="1295400" cy="1781175"/>
          </a:xfrm>
          <a:prstGeom prst="rect">
            <a:avLst/>
          </a:prstGeom>
          <a:noFill/>
          <a:ln>
            <a:noFill/>
          </a:ln>
          <a:effectLst/>
          <a:extLst>
            <a:ext uri="{909E8E84-426E-40dd-AFC4-6F175D3DCCD1}">
              <a14:hiddenFill xmlns:a14="http://schemas.microsoft.com/office/drawing/2010/main">
                <a:blipFill dpi="0" rotWithShape="0">
                  <a:blip/>
                  <a:srcRect r="9625" b="5940"/>
                  <a:stretch>
                    <a:fillRect/>
                  </a:stretch>
                </a:blip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6" name="Picture 973" descr="uds"/>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170149" y="40866999"/>
            <a:ext cx="3584683" cy="1919573"/>
          </a:xfrm>
          <a:prstGeom prst="rect">
            <a:avLst/>
          </a:prstGeom>
          <a:noFill/>
          <a:extLst>
            <a:ext uri="{909E8E84-426E-40dd-AFC4-6F175D3DCCD1}">
              <a14:hiddenFill xmlns:a14="http://schemas.microsoft.com/office/drawing/2010/main">
                <a:solidFill>
                  <a:srgbClr val="FFFFFF"/>
                </a:solidFill>
              </a14:hiddenFill>
            </a:ext>
          </a:extLst>
        </p:spPr>
      </p:pic>
      <p:sp>
        <p:nvSpPr>
          <p:cNvPr id="455" name="ZoneTexte 454"/>
          <p:cNvSpPr txBox="1"/>
          <p:nvPr/>
        </p:nvSpPr>
        <p:spPr>
          <a:xfrm>
            <a:off x="28575" y="42734313"/>
            <a:ext cx="1777599" cy="400110"/>
          </a:xfrm>
          <a:prstGeom prst="rect">
            <a:avLst/>
          </a:prstGeom>
          <a:noFill/>
        </p:spPr>
        <p:txBody>
          <a:bodyPr wrap="square" rtlCol="0">
            <a:spAutoFit/>
          </a:bodyPr>
          <a:lstStyle/>
          <a:p>
            <a:r>
              <a:rPr lang="fr-FR" sz="2000" i="1" dirty="0" smtClean="0">
                <a:solidFill>
                  <a:schemeClr val="bg1"/>
                </a:solidFill>
              </a:rPr>
              <a:t>* </a:t>
            </a:r>
            <a:r>
              <a:rPr lang="fr-FR" sz="2000" i="1" dirty="0" err="1" smtClean="0">
                <a:solidFill>
                  <a:schemeClr val="bg1"/>
                </a:solidFill>
              </a:rPr>
              <a:t>wikipedia</a:t>
            </a:r>
            <a:endParaRPr lang="fr-FR" sz="2000" i="1" dirty="0">
              <a:solidFill>
                <a:schemeClr val="bg1"/>
              </a:solidFill>
            </a:endParaRPr>
          </a:p>
        </p:txBody>
      </p:sp>
      <p:sp>
        <p:nvSpPr>
          <p:cNvPr id="509" name="ZoneTexte 508"/>
          <p:cNvSpPr txBox="1"/>
          <p:nvPr/>
        </p:nvSpPr>
        <p:spPr>
          <a:xfrm>
            <a:off x="96790" y="41527713"/>
            <a:ext cx="8316718" cy="1323439"/>
          </a:xfrm>
          <a:prstGeom prst="rect">
            <a:avLst/>
          </a:prstGeom>
          <a:noFill/>
        </p:spPr>
        <p:txBody>
          <a:bodyPr wrap="square" rtlCol="0">
            <a:spAutoFit/>
          </a:bodyPr>
          <a:lstStyle/>
          <a:p>
            <a:r>
              <a:rPr lang="en-US" sz="2000" dirty="0" smtClean="0">
                <a:solidFill>
                  <a:schemeClr val="bg1"/>
                </a:solidFill>
              </a:rPr>
              <a:t>1)</a:t>
            </a:r>
            <a:r>
              <a:rPr lang="en-US" sz="2000" i="1" dirty="0">
                <a:solidFill>
                  <a:schemeClr val="bg1"/>
                </a:solidFill>
              </a:rPr>
              <a:t> G3: Genes, Genomes, Genetics</a:t>
            </a:r>
            <a:r>
              <a:rPr lang="en-US" sz="2000" dirty="0">
                <a:solidFill>
                  <a:schemeClr val="bg1"/>
                </a:solidFill>
              </a:rPr>
              <a:t>, 2011, vol. 1, no 4, p. 263-281.</a:t>
            </a:r>
            <a:endParaRPr lang="en-US" sz="2000" dirty="0" smtClean="0">
              <a:solidFill>
                <a:schemeClr val="bg1"/>
              </a:solidFill>
            </a:endParaRPr>
          </a:p>
          <a:p>
            <a:r>
              <a:rPr lang="en-US" sz="2000" dirty="0" smtClean="0">
                <a:solidFill>
                  <a:schemeClr val="bg1"/>
                </a:solidFill>
              </a:rPr>
              <a:t>2) Methods </a:t>
            </a:r>
            <a:r>
              <a:rPr lang="en-US" sz="2000" dirty="0" err="1">
                <a:solidFill>
                  <a:schemeClr val="bg1"/>
                </a:solidFill>
              </a:rPr>
              <a:t>Mol</a:t>
            </a:r>
            <a:r>
              <a:rPr lang="en-US" sz="2000" dirty="0">
                <a:solidFill>
                  <a:schemeClr val="bg1"/>
                </a:solidFill>
              </a:rPr>
              <a:t> Biol. </a:t>
            </a:r>
            <a:r>
              <a:rPr lang="en-US" sz="2000" dirty="0" smtClean="0">
                <a:solidFill>
                  <a:schemeClr val="bg1"/>
                </a:solidFill>
              </a:rPr>
              <a:t>2009;573:175-88</a:t>
            </a:r>
          </a:p>
          <a:p>
            <a:r>
              <a:rPr lang="en-US" sz="2000" dirty="0">
                <a:solidFill>
                  <a:schemeClr val="bg1"/>
                </a:solidFill>
              </a:rPr>
              <a:t>3) R: A language and environment for statistical computing. R Foundation for Statistical Computing, Vienna, Austria. ISBN 3-900051-07-0.</a:t>
            </a:r>
            <a:endParaRPr lang="fr-FR" sz="2000" i="1" dirty="0">
              <a:solidFill>
                <a:schemeClr val="bg1"/>
              </a:solidFill>
            </a:endParaRPr>
          </a:p>
        </p:txBody>
      </p:sp>
    </p:spTree>
    <p:extLst>
      <p:ext uri="{BB962C8B-B14F-4D97-AF65-F5344CB8AC3E}">
        <p14:creationId xmlns:p14="http://schemas.microsoft.com/office/powerpoint/2010/main" val="13340170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9671</TotalTime>
  <Words>850</Words>
  <Application>Microsoft Macintosh PowerPoint</Application>
  <PresentationFormat>Personnalisé</PresentationFormat>
  <Paragraphs>71</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Maison</dc:creator>
  <cp:lastModifiedBy>Jean-Luc LEGRAS</cp:lastModifiedBy>
  <cp:revision>30</cp:revision>
  <dcterms:created xsi:type="dcterms:W3CDTF">2013-02-20T09:06:48Z</dcterms:created>
  <dcterms:modified xsi:type="dcterms:W3CDTF">2018-01-24T14:14:38Z</dcterms:modified>
</cp:coreProperties>
</file>