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1935738" cy="41836975"/>
  <p:notesSz cx="6799263" cy="9929813"/>
  <p:defaultTextStyle>
    <a:defPPr>
      <a:defRPr lang="en-US"/>
    </a:defPPr>
    <a:lvl1pPr marL="0" algn="l" defTabSz="4215567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1pPr>
    <a:lvl2pPr marL="2107783" algn="l" defTabSz="4215567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2pPr>
    <a:lvl3pPr marL="4215567" algn="l" defTabSz="4215567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3pPr>
    <a:lvl4pPr marL="6323350" algn="l" defTabSz="4215567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4pPr>
    <a:lvl5pPr marL="8431134" algn="l" defTabSz="4215567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5pPr>
    <a:lvl6pPr marL="10538917" algn="l" defTabSz="4215567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6pPr>
    <a:lvl7pPr marL="12646701" algn="l" defTabSz="4215567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7pPr>
    <a:lvl8pPr marL="14754484" algn="l" defTabSz="4215567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8pPr>
    <a:lvl9pPr marL="16862268" algn="l" defTabSz="4215567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3ADF"/>
    <a:srgbClr val="FF3399"/>
    <a:srgbClr val="FF9999"/>
    <a:srgbClr val="FF0066"/>
    <a:srgbClr val="60C0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3432" y="4709"/>
      </p:cViewPr>
      <p:guideLst>
        <p:guide orient="horz" pos="13177"/>
        <p:guide pos="100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395181" y="12996582"/>
            <a:ext cx="27145377" cy="896783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790361" y="23707619"/>
            <a:ext cx="22355017" cy="106916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0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2155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323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431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538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646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754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862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596787" y="38776681"/>
            <a:ext cx="7451672" cy="2227432"/>
          </a:xfrm>
          <a:prstGeom prst="rect">
            <a:avLst/>
          </a:prstGeom>
        </p:spPr>
        <p:txBody>
          <a:bodyPr/>
          <a:lstStyle/>
          <a:p>
            <a:fld id="{C4A85B99-6C79-4B09-823F-4C7C60E1A350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0911377" y="38776681"/>
            <a:ext cx="10112984" cy="22274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22887279" y="38776681"/>
            <a:ext cx="7451672" cy="2227432"/>
          </a:xfrm>
          <a:prstGeom prst="rect">
            <a:avLst/>
          </a:prstGeom>
        </p:spPr>
        <p:txBody>
          <a:bodyPr/>
          <a:lstStyle/>
          <a:p>
            <a:fld id="{BF241C3D-EE77-4F4D-B437-70FD3FED332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531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96787" y="1675419"/>
            <a:ext cx="28742164" cy="6972829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596787" y="9761964"/>
            <a:ext cx="28742164" cy="2761047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596787" y="38776681"/>
            <a:ext cx="7451672" cy="2227432"/>
          </a:xfrm>
          <a:prstGeom prst="rect">
            <a:avLst/>
          </a:prstGeom>
        </p:spPr>
        <p:txBody>
          <a:bodyPr/>
          <a:lstStyle/>
          <a:p>
            <a:fld id="{C4A85B99-6C79-4B09-823F-4C7C60E1A350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0911377" y="38776681"/>
            <a:ext cx="10112984" cy="22274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22887279" y="38776681"/>
            <a:ext cx="7451672" cy="2227432"/>
          </a:xfrm>
          <a:prstGeom prst="rect">
            <a:avLst/>
          </a:prstGeom>
        </p:spPr>
        <p:txBody>
          <a:bodyPr/>
          <a:lstStyle/>
          <a:p>
            <a:fld id="{BF241C3D-EE77-4F4D-B437-70FD3FED332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985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0865062" y="10217135"/>
            <a:ext cx="25093950" cy="217775010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577667" y="10217135"/>
            <a:ext cx="74755133" cy="21777501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596787" y="38776681"/>
            <a:ext cx="7451672" cy="2227432"/>
          </a:xfrm>
          <a:prstGeom prst="rect">
            <a:avLst/>
          </a:prstGeom>
        </p:spPr>
        <p:txBody>
          <a:bodyPr/>
          <a:lstStyle/>
          <a:p>
            <a:fld id="{C4A85B99-6C79-4B09-823F-4C7C60E1A350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0911377" y="38776681"/>
            <a:ext cx="10112984" cy="22274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22887279" y="38776681"/>
            <a:ext cx="7451672" cy="2227432"/>
          </a:xfrm>
          <a:prstGeom prst="rect">
            <a:avLst/>
          </a:prstGeom>
        </p:spPr>
        <p:txBody>
          <a:bodyPr/>
          <a:lstStyle/>
          <a:p>
            <a:fld id="{BF241C3D-EE77-4F4D-B437-70FD3FED332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36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96787" y="1675419"/>
            <a:ext cx="28742164" cy="6972829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96787" y="9761964"/>
            <a:ext cx="28742164" cy="2761047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596787" y="38776681"/>
            <a:ext cx="7451672" cy="2227432"/>
          </a:xfrm>
          <a:prstGeom prst="rect">
            <a:avLst/>
          </a:prstGeom>
        </p:spPr>
        <p:txBody>
          <a:bodyPr/>
          <a:lstStyle/>
          <a:p>
            <a:fld id="{C4A85B99-6C79-4B09-823F-4C7C60E1A350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0911377" y="38776681"/>
            <a:ext cx="10112984" cy="22274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22887279" y="38776681"/>
            <a:ext cx="7451672" cy="2227432"/>
          </a:xfrm>
          <a:prstGeom prst="rect">
            <a:avLst/>
          </a:prstGeom>
        </p:spPr>
        <p:txBody>
          <a:bodyPr/>
          <a:lstStyle/>
          <a:p>
            <a:fld id="{BF241C3D-EE77-4F4D-B437-70FD3FED332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849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22703" y="26884133"/>
            <a:ext cx="27145377" cy="8309288"/>
          </a:xfrm>
          <a:prstGeom prst="rect">
            <a:avLst/>
          </a:prstGeom>
        </p:spPr>
        <p:txBody>
          <a:bodyPr anchor="t"/>
          <a:lstStyle>
            <a:lvl1pPr algn="l">
              <a:defRPr sz="184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22703" y="17732298"/>
            <a:ext cx="27145377" cy="91518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9200">
                <a:solidFill>
                  <a:schemeClr val="tx1">
                    <a:tint val="75000"/>
                  </a:schemeClr>
                </a:solidFill>
              </a:defRPr>
            </a:lvl1pPr>
            <a:lvl2pPr marL="2107783" indent="0">
              <a:buNone/>
              <a:defRPr sz="8300">
                <a:solidFill>
                  <a:schemeClr val="tx1">
                    <a:tint val="75000"/>
                  </a:schemeClr>
                </a:solidFill>
              </a:defRPr>
            </a:lvl2pPr>
            <a:lvl3pPr marL="4215567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3pPr>
            <a:lvl4pPr marL="632335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4pPr>
            <a:lvl5pPr marL="8431134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5pPr>
            <a:lvl6pPr marL="10538917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6pPr>
            <a:lvl7pPr marL="12646701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7pPr>
            <a:lvl8pPr marL="14754484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8pPr>
            <a:lvl9pPr marL="16862268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596787" y="38776681"/>
            <a:ext cx="7451672" cy="2227432"/>
          </a:xfrm>
          <a:prstGeom prst="rect">
            <a:avLst/>
          </a:prstGeom>
        </p:spPr>
        <p:txBody>
          <a:bodyPr/>
          <a:lstStyle/>
          <a:p>
            <a:fld id="{C4A85B99-6C79-4B09-823F-4C7C60E1A350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0911377" y="38776681"/>
            <a:ext cx="10112984" cy="22274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22887279" y="38776681"/>
            <a:ext cx="7451672" cy="2227432"/>
          </a:xfrm>
          <a:prstGeom prst="rect">
            <a:avLst/>
          </a:prstGeom>
        </p:spPr>
        <p:txBody>
          <a:bodyPr/>
          <a:lstStyle/>
          <a:p>
            <a:fld id="{BF241C3D-EE77-4F4D-B437-70FD3FED332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598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96787" y="1675419"/>
            <a:ext cx="28742164" cy="6972829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577665" y="59549904"/>
            <a:ext cx="49921768" cy="168442244"/>
          </a:xfrm>
          <a:prstGeom prst="rect">
            <a:avLst/>
          </a:prstGeom>
        </p:spPr>
        <p:txBody>
          <a:bodyPr/>
          <a:lstStyle>
            <a:lvl1pPr>
              <a:defRPr sz="12900"/>
            </a:lvl1pPr>
            <a:lvl2pPr>
              <a:defRPr sz="11100"/>
            </a:lvl2pPr>
            <a:lvl3pPr>
              <a:defRPr sz="92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6031696" y="59549904"/>
            <a:ext cx="49927314" cy="168442244"/>
          </a:xfrm>
          <a:prstGeom prst="rect">
            <a:avLst/>
          </a:prstGeom>
        </p:spPr>
        <p:txBody>
          <a:bodyPr/>
          <a:lstStyle>
            <a:lvl1pPr>
              <a:defRPr sz="12900"/>
            </a:lvl1pPr>
            <a:lvl2pPr>
              <a:defRPr sz="11100"/>
            </a:lvl2pPr>
            <a:lvl3pPr>
              <a:defRPr sz="92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596787" y="38776681"/>
            <a:ext cx="7451672" cy="2227432"/>
          </a:xfrm>
          <a:prstGeom prst="rect">
            <a:avLst/>
          </a:prstGeom>
        </p:spPr>
        <p:txBody>
          <a:bodyPr/>
          <a:lstStyle/>
          <a:p>
            <a:fld id="{C4A85B99-6C79-4B09-823F-4C7C60E1A350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0911377" y="38776681"/>
            <a:ext cx="10112984" cy="22274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22887279" y="38776681"/>
            <a:ext cx="7451672" cy="2227432"/>
          </a:xfrm>
          <a:prstGeom prst="rect">
            <a:avLst/>
          </a:prstGeom>
        </p:spPr>
        <p:txBody>
          <a:bodyPr/>
          <a:lstStyle/>
          <a:p>
            <a:fld id="{BF241C3D-EE77-4F4D-B437-70FD3FED332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019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96787" y="1675419"/>
            <a:ext cx="28742164" cy="697282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96787" y="9364900"/>
            <a:ext cx="14110497" cy="390284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1100" b="1"/>
            </a:lvl1pPr>
            <a:lvl2pPr marL="2107783" indent="0">
              <a:buNone/>
              <a:defRPr sz="9200" b="1"/>
            </a:lvl2pPr>
            <a:lvl3pPr marL="4215567" indent="0">
              <a:buNone/>
              <a:defRPr sz="8300" b="1"/>
            </a:lvl3pPr>
            <a:lvl4pPr marL="6323350" indent="0">
              <a:buNone/>
              <a:defRPr sz="7400" b="1"/>
            </a:lvl4pPr>
            <a:lvl5pPr marL="8431134" indent="0">
              <a:buNone/>
              <a:defRPr sz="7400" b="1"/>
            </a:lvl5pPr>
            <a:lvl6pPr marL="10538917" indent="0">
              <a:buNone/>
              <a:defRPr sz="7400" b="1"/>
            </a:lvl6pPr>
            <a:lvl7pPr marL="12646701" indent="0">
              <a:buNone/>
              <a:defRPr sz="7400" b="1"/>
            </a:lvl7pPr>
            <a:lvl8pPr marL="14754484" indent="0">
              <a:buNone/>
              <a:defRPr sz="7400" b="1"/>
            </a:lvl8pPr>
            <a:lvl9pPr marL="16862268" indent="0">
              <a:buNone/>
              <a:defRPr sz="74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596787" y="13267744"/>
            <a:ext cx="14110497" cy="24104686"/>
          </a:xfrm>
          <a:prstGeom prst="rect">
            <a:avLst/>
          </a:prstGeom>
        </p:spPr>
        <p:txBody>
          <a:bodyPr/>
          <a:lstStyle>
            <a:lvl1pPr>
              <a:defRPr sz="11100"/>
            </a:lvl1pPr>
            <a:lvl2pPr>
              <a:defRPr sz="9200"/>
            </a:lvl2pPr>
            <a:lvl3pPr>
              <a:defRPr sz="83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6222913" y="9364900"/>
            <a:ext cx="14116040" cy="390284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1100" b="1"/>
            </a:lvl1pPr>
            <a:lvl2pPr marL="2107783" indent="0">
              <a:buNone/>
              <a:defRPr sz="9200" b="1"/>
            </a:lvl2pPr>
            <a:lvl3pPr marL="4215567" indent="0">
              <a:buNone/>
              <a:defRPr sz="8300" b="1"/>
            </a:lvl3pPr>
            <a:lvl4pPr marL="6323350" indent="0">
              <a:buNone/>
              <a:defRPr sz="7400" b="1"/>
            </a:lvl4pPr>
            <a:lvl5pPr marL="8431134" indent="0">
              <a:buNone/>
              <a:defRPr sz="7400" b="1"/>
            </a:lvl5pPr>
            <a:lvl6pPr marL="10538917" indent="0">
              <a:buNone/>
              <a:defRPr sz="7400" b="1"/>
            </a:lvl6pPr>
            <a:lvl7pPr marL="12646701" indent="0">
              <a:buNone/>
              <a:defRPr sz="7400" b="1"/>
            </a:lvl7pPr>
            <a:lvl8pPr marL="14754484" indent="0">
              <a:buNone/>
              <a:defRPr sz="7400" b="1"/>
            </a:lvl8pPr>
            <a:lvl9pPr marL="16862268" indent="0">
              <a:buNone/>
              <a:defRPr sz="74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6222913" y="13267744"/>
            <a:ext cx="14116040" cy="24104686"/>
          </a:xfrm>
          <a:prstGeom prst="rect">
            <a:avLst/>
          </a:prstGeom>
        </p:spPr>
        <p:txBody>
          <a:bodyPr/>
          <a:lstStyle>
            <a:lvl1pPr>
              <a:defRPr sz="11100"/>
            </a:lvl1pPr>
            <a:lvl2pPr>
              <a:defRPr sz="9200"/>
            </a:lvl2pPr>
            <a:lvl3pPr>
              <a:defRPr sz="83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1596787" y="38776681"/>
            <a:ext cx="7451672" cy="2227432"/>
          </a:xfrm>
          <a:prstGeom prst="rect">
            <a:avLst/>
          </a:prstGeom>
        </p:spPr>
        <p:txBody>
          <a:bodyPr/>
          <a:lstStyle/>
          <a:p>
            <a:fld id="{C4A85B99-6C79-4B09-823F-4C7C60E1A350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10911377" y="38776681"/>
            <a:ext cx="10112984" cy="22274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22887279" y="38776681"/>
            <a:ext cx="7451672" cy="2227432"/>
          </a:xfrm>
          <a:prstGeom prst="rect">
            <a:avLst/>
          </a:prstGeom>
        </p:spPr>
        <p:txBody>
          <a:bodyPr/>
          <a:lstStyle/>
          <a:p>
            <a:fld id="{BF241C3D-EE77-4F4D-B437-70FD3FED332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263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96787" y="1675419"/>
            <a:ext cx="28742164" cy="6972829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1596787" y="38776681"/>
            <a:ext cx="7451672" cy="2227432"/>
          </a:xfrm>
          <a:prstGeom prst="rect">
            <a:avLst/>
          </a:prstGeom>
        </p:spPr>
        <p:txBody>
          <a:bodyPr/>
          <a:lstStyle/>
          <a:p>
            <a:fld id="{C4A85B99-6C79-4B09-823F-4C7C60E1A350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0911377" y="38776681"/>
            <a:ext cx="10112984" cy="22274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22887279" y="38776681"/>
            <a:ext cx="7451672" cy="2227432"/>
          </a:xfrm>
          <a:prstGeom prst="rect">
            <a:avLst/>
          </a:prstGeom>
        </p:spPr>
        <p:txBody>
          <a:bodyPr/>
          <a:lstStyle/>
          <a:p>
            <a:fld id="{BF241C3D-EE77-4F4D-B437-70FD3FED332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741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1596787" y="38776681"/>
            <a:ext cx="7451672" cy="2227432"/>
          </a:xfrm>
          <a:prstGeom prst="rect">
            <a:avLst/>
          </a:prstGeom>
        </p:spPr>
        <p:txBody>
          <a:bodyPr/>
          <a:lstStyle/>
          <a:p>
            <a:fld id="{C4A85B99-6C79-4B09-823F-4C7C60E1A350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0911377" y="38776681"/>
            <a:ext cx="10112984" cy="22274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22887279" y="38776681"/>
            <a:ext cx="7451672" cy="2227432"/>
          </a:xfrm>
          <a:prstGeom prst="rect">
            <a:avLst/>
          </a:prstGeom>
        </p:spPr>
        <p:txBody>
          <a:bodyPr/>
          <a:lstStyle/>
          <a:p>
            <a:fld id="{BF241C3D-EE77-4F4D-B437-70FD3FED332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831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96789" y="1665731"/>
            <a:ext cx="10506638" cy="7089043"/>
          </a:xfrm>
          <a:prstGeom prst="rect">
            <a:avLst/>
          </a:prstGeom>
        </p:spPr>
        <p:txBody>
          <a:bodyPr anchor="b"/>
          <a:lstStyle>
            <a:lvl1pPr algn="l">
              <a:defRPr sz="92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485986" y="1665734"/>
            <a:ext cx="17852965" cy="35706699"/>
          </a:xfrm>
          <a:prstGeom prst="rect">
            <a:avLst/>
          </a:prstGeom>
        </p:spPr>
        <p:txBody>
          <a:bodyPr/>
          <a:lstStyle>
            <a:lvl1pPr>
              <a:defRPr sz="14800"/>
            </a:lvl1pPr>
            <a:lvl2pPr>
              <a:defRPr sz="12900"/>
            </a:lvl2pPr>
            <a:lvl3pPr>
              <a:defRPr sz="11100"/>
            </a:lvl3pPr>
            <a:lvl4pPr>
              <a:defRPr sz="9200"/>
            </a:lvl4pPr>
            <a:lvl5pPr>
              <a:defRPr sz="9200"/>
            </a:lvl5pPr>
            <a:lvl6pPr>
              <a:defRPr sz="9200"/>
            </a:lvl6pPr>
            <a:lvl7pPr>
              <a:defRPr sz="9200"/>
            </a:lvl7pPr>
            <a:lvl8pPr>
              <a:defRPr sz="9200"/>
            </a:lvl8pPr>
            <a:lvl9pPr>
              <a:defRPr sz="9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596789" y="8754777"/>
            <a:ext cx="10506638" cy="286176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500"/>
            </a:lvl1pPr>
            <a:lvl2pPr marL="2107783" indent="0">
              <a:buNone/>
              <a:defRPr sz="5500"/>
            </a:lvl2pPr>
            <a:lvl3pPr marL="4215567" indent="0">
              <a:buNone/>
              <a:defRPr sz="4600"/>
            </a:lvl3pPr>
            <a:lvl4pPr marL="6323350" indent="0">
              <a:buNone/>
              <a:defRPr sz="4100"/>
            </a:lvl4pPr>
            <a:lvl5pPr marL="8431134" indent="0">
              <a:buNone/>
              <a:defRPr sz="4100"/>
            </a:lvl5pPr>
            <a:lvl6pPr marL="10538917" indent="0">
              <a:buNone/>
              <a:defRPr sz="4100"/>
            </a:lvl6pPr>
            <a:lvl7pPr marL="12646701" indent="0">
              <a:buNone/>
              <a:defRPr sz="4100"/>
            </a:lvl7pPr>
            <a:lvl8pPr marL="14754484" indent="0">
              <a:buNone/>
              <a:defRPr sz="4100"/>
            </a:lvl8pPr>
            <a:lvl9pPr marL="16862268" indent="0">
              <a:buNone/>
              <a:defRPr sz="41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596787" y="38776681"/>
            <a:ext cx="7451672" cy="2227432"/>
          </a:xfrm>
          <a:prstGeom prst="rect">
            <a:avLst/>
          </a:prstGeom>
        </p:spPr>
        <p:txBody>
          <a:bodyPr/>
          <a:lstStyle/>
          <a:p>
            <a:fld id="{C4A85B99-6C79-4B09-823F-4C7C60E1A350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0911377" y="38776681"/>
            <a:ext cx="10112984" cy="22274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22887279" y="38776681"/>
            <a:ext cx="7451672" cy="2227432"/>
          </a:xfrm>
          <a:prstGeom prst="rect">
            <a:avLst/>
          </a:prstGeom>
        </p:spPr>
        <p:txBody>
          <a:bodyPr/>
          <a:lstStyle/>
          <a:p>
            <a:fld id="{BF241C3D-EE77-4F4D-B437-70FD3FED332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287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59628" y="29285883"/>
            <a:ext cx="19161443" cy="3457364"/>
          </a:xfrm>
          <a:prstGeom prst="rect">
            <a:avLst/>
          </a:prstGeom>
        </p:spPr>
        <p:txBody>
          <a:bodyPr anchor="b"/>
          <a:lstStyle>
            <a:lvl1pPr algn="l">
              <a:defRPr sz="92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6259628" y="3738211"/>
            <a:ext cx="19161443" cy="251021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800"/>
            </a:lvl1pPr>
            <a:lvl2pPr marL="2107783" indent="0">
              <a:buNone/>
              <a:defRPr sz="12900"/>
            </a:lvl2pPr>
            <a:lvl3pPr marL="4215567" indent="0">
              <a:buNone/>
              <a:defRPr sz="11100"/>
            </a:lvl3pPr>
            <a:lvl4pPr marL="6323350" indent="0">
              <a:buNone/>
              <a:defRPr sz="9200"/>
            </a:lvl4pPr>
            <a:lvl5pPr marL="8431134" indent="0">
              <a:buNone/>
              <a:defRPr sz="9200"/>
            </a:lvl5pPr>
            <a:lvl6pPr marL="10538917" indent="0">
              <a:buNone/>
              <a:defRPr sz="9200"/>
            </a:lvl6pPr>
            <a:lvl7pPr marL="12646701" indent="0">
              <a:buNone/>
              <a:defRPr sz="9200"/>
            </a:lvl7pPr>
            <a:lvl8pPr marL="14754484" indent="0">
              <a:buNone/>
              <a:defRPr sz="9200"/>
            </a:lvl8pPr>
            <a:lvl9pPr marL="16862268" indent="0">
              <a:buNone/>
              <a:defRPr sz="92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59628" y="32743247"/>
            <a:ext cx="19161443" cy="4910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500"/>
            </a:lvl1pPr>
            <a:lvl2pPr marL="2107783" indent="0">
              <a:buNone/>
              <a:defRPr sz="5500"/>
            </a:lvl2pPr>
            <a:lvl3pPr marL="4215567" indent="0">
              <a:buNone/>
              <a:defRPr sz="4600"/>
            </a:lvl3pPr>
            <a:lvl4pPr marL="6323350" indent="0">
              <a:buNone/>
              <a:defRPr sz="4100"/>
            </a:lvl4pPr>
            <a:lvl5pPr marL="8431134" indent="0">
              <a:buNone/>
              <a:defRPr sz="4100"/>
            </a:lvl5pPr>
            <a:lvl6pPr marL="10538917" indent="0">
              <a:buNone/>
              <a:defRPr sz="4100"/>
            </a:lvl6pPr>
            <a:lvl7pPr marL="12646701" indent="0">
              <a:buNone/>
              <a:defRPr sz="4100"/>
            </a:lvl7pPr>
            <a:lvl8pPr marL="14754484" indent="0">
              <a:buNone/>
              <a:defRPr sz="4100"/>
            </a:lvl8pPr>
            <a:lvl9pPr marL="16862268" indent="0">
              <a:buNone/>
              <a:defRPr sz="41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596787" y="38776681"/>
            <a:ext cx="7451672" cy="2227432"/>
          </a:xfrm>
          <a:prstGeom prst="rect">
            <a:avLst/>
          </a:prstGeom>
        </p:spPr>
        <p:txBody>
          <a:bodyPr/>
          <a:lstStyle/>
          <a:p>
            <a:fld id="{C4A85B99-6C79-4B09-823F-4C7C60E1A350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0911377" y="38776681"/>
            <a:ext cx="10112984" cy="22274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22887279" y="38776681"/>
            <a:ext cx="7451672" cy="2227432"/>
          </a:xfrm>
          <a:prstGeom prst="rect">
            <a:avLst/>
          </a:prstGeom>
        </p:spPr>
        <p:txBody>
          <a:bodyPr/>
          <a:lstStyle/>
          <a:p>
            <a:fld id="{BF241C3D-EE77-4F4D-B437-70FD3FED332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416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9" descr="Bandeau-hd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988"/>
            <a:ext cx="31452768" cy="174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1" descr="LOGO LISBP HD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7" y="15875"/>
            <a:ext cx="5548957" cy="58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51" descr="CNRSinter-Q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0397" y="39309639"/>
            <a:ext cx="1843096" cy="184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3"/>
          <p:cNvSpPr txBox="1">
            <a:spLocks noChangeArrowheads="1"/>
          </p:cNvSpPr>
          <p:nvPr userDrawn="1"/>
        </p:nvSpPr>
        <p:spPr bwMode="auto">
          <a:xfrm>
            <a:off x="270125" y="39733661"/>
            <a:ext cx="17697371" cy="64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9" tIns="45709" rIns="91419" bIns="45709">
            <a:spAutoFit/>
          </a:bodyPr>
          <a:lstStyle>
            <a:lvl1pPr eaLnBrk="0" hangingPunct="0">
              <a:defRPr b="1">
                <a:solidFill>
                  <a:srgbClr val="005A89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rgbClr val="005A89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rgbClr val="005A89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rgbClr val="005A89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rgbClr val="005A89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5A89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5A89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5A89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5A89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fr-FR" sz="3600" b="0" dirty="0">
                <a:solidFill>
                  <a:srgbClr val="76B82A"/>
                </a:solidFill>
              </a:rPr>
              <a:t>LISBP • </a:t>
            </a:r>
            <a:r>
              <a:rPr lang="fr-FR" sz="3600" b="0" dirty="0">
                <a:solidFill>
                  <a:srgbClr val="006A9E"/>
                </a:solidFill>
              </a:rPr>
              <a:t>Laboratoire d’Ingénierie des Systèmes Biologiques et des Procédés</a:t>
            </a:r>
          </a:p>
        </p:txBody>
      </p:sp>
      <p:sp>
        <p:nvSpPr>
          <p:cNvPr id="14" name="Line 14"/>
          <p:cNvSpPr>
            <a:spLocks noChangeShapeType="1"/>
          </p:cNvSpPr>
          <p:nvPr userDrawn="1"/>
        </p:nvSpPr>
        <p:spPr bwMode="auto">
          <a:xfrm flipV="1">
            <a:off x="52765" y="38630460"/>
            <a:ext cx="31468505" cy="15600"/>
          </a:xfrm>
          <a:prstGeom prst="line">
            <a:avLst/>
          </a:prstGeom>
          <a:noFill/>
          <a:ln w="76200">
            <a:solidFill>
              <a:srgbClr val="76B82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9" tIns="45709" rIns="91419" bIns="45709" anchor="ctr"/>
          <a:lstStyle/>
          <a:p>
            <a:endParaRPr lang="en-US"/>
          </a:p>
        </p:txBody>
      </p:sp>
      <p:pic>
        <p:nvPicPr>
          <p:cNvPr id="15" name="Image 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3109" y="39165623"/>
            <a:ext cx="2272630" cy="2272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Image 30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5941" y="39405319"/>
            <a:ext cx="3560165" cy="145938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1765" y="39291519"/>
            <a:ext cx="2819400" cy="18415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9307" y="39131163"/>
            <a:ext cx="1924171" cy="234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789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215567" rtl="0" eaLnBrk="1" latinLnBrk="0" hangingPunct="1">
        <a:spcBef>
          <a:spcPct val="0"/>
        </a:spcBef>
        <a:buNone/>
        <a:defRPr sz="20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80838" indent="-1580838" algn="l" defTabSz="4215567" rtl="0" eaLnBrk="1" latinLnBrk="0" hangingPunct="1">
        <a:spcBef>
          <a:spcPct val="20000"/>
        </a:spcBef>
        <a:buFont typeface="Arial" pitchFamily="34" charset="0"/>
        <a:buChar char="•"/>
        <a:defRPr sz="14800" kern="1200">
          <a:solidFill>
            <a:schemeClr val="tx1"/>
          </a:solidFill>
          <a:latin typeface="+mn-lt"/>
          <a:ea typeface="+mn-ea"/>
          <a:cs typeface="+mn-cs"/>
        </a:defRPr>
      </a:lvl1pPr>
      <a:lvl2pPr marL="3425148" indent="-1317365" algn="l" defTabSz="4215567" rtl="0" eaLnBrk="1" latinLnBrk="0" hangingPunct="1">
        <a:spcBef>
          <a:spcPct val="20000"/>
        </a:spcBef>
        <a:buFont typeface="Arial" pitchFamily="34" charset="0"/>
        <a:buChar char="–"/>
        <a:defRPr sz="12900" kern="1200">
          <a:solidFill>
            <a:schemeClr val="tx1"/>
          </a:solidFill>
          <a:latin typeface="+mn-lt"/>
          <a:ea typeface="+mn-ea"/>
          <a:cs typeface="+mn-cs"/>
        </a:defRPr>
      </a:lvl2pPr>
      <a:lvl3pPr marL="5269459" indent="-1053892" algn="l" defTabSz="4215567" rtl="0" eaLnBrk="1" latinLnBrk="0" hangingPunct="1">
        <a:spcBef>
          <a:spcPct val="20000"/>
        </a:spcBef>
        <a:buFont typeface="Arial" pitchFamily="34" charset="0"/>
        <a:buChar char="•"/>
        <a:defRPr sz="11100" kern="1200">
          <a:solidFill>
            <a:schemeClr val="tx1"/>
          </a:solidFill>
          <a:latin typeface="+mn-lt"/>
          <a:ea typeface="+mn-ea"/>
          <a:cs typeface="+mn-cs"/>
        </a:defRPr>
      </a:lvl3pPr>
      <a:lvl4pPr marL="7377242" indent="-1053892" algn="l" defTabSz="4215567" rtl="0" eaLnBrk="1" latinLnBrk="0" hangingPunct="1">
        <a:spcBef>
          <a:spcPct val="20000"/>
        </a:spcBef>
        <a:buFont typeface="Arial" pitchFamily="34" charset="0"/>
        <a:buChar char="–"/>
        <a:defRPr sz="9200" kern="1200">
          <a:solidFill>
            <a:schemeClr val="tx1"/>
          </a:solidFill>
          <a:latin typeface="+mn-lt"/>
          <a:ea typeface="+mn-ea"/>
          <a:cs typeface="+mn-cs"/>
        </a:defRPr>
      </a:lvl4pPr>
      <a:lvl5pPr marL="9485025" indent="-1053892" algn="l" defTabSz="4215567" rtl="0" eaLnBrk="1" latinLnBrk="0" hangingPunct="1">
        <a:spcBef>
          <a:spcPct val="20000"/>
        </a:spcBef>
        <a:buFont typeface="Arial" pitchFamily="34" charset="0"/>
        <a:buChar char="»"/>
        <a:defRPr sz="9200" kern="1200">
          <a:solidFill>
            <a:schemeClr val="tx1"/>
          </a:solidFill>
          <a:latin typeface="+mn-lt"/>
          <a:ea typeface="+mn-ea"/>
          <a:cs typeface="+mn-cs"/>
        </a:defRPr>
      </a:lvl5pPr>
      <a:lvl6pPr marL="11592809" indent="-1053892" algn="l" defTabSz="4215567" rtl="0" eaLnBrk="1" latinLnBrk="0" hangingPunct="1">
        <a:spcBef>
          <a:spcPct val="20000"/>
        </a:spcBef>
        <a:buFont typeface="Arial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6pPr>
      <a:lvl7pPr marL="13700592" indent="-1053892" algn="l" defTabSz="4215567" rtl="0" eaLnBrk="1" latinLnBrk="0" hangingPunct="1">
        <a:spcBef>
          <a:spcPct val="20000"/>
        </a:spcBef>
        <a:buFont typeface="Arial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7pPr>
      <a:lvl8pPr marL="15808376" indent="-1053892" algn="l" defTabSz="4215567" rtl="0" eaLnBrk="1" latinLnBrk="0" hangingPunct="1">
        <a:spcBef>
          <a:spcPct val="20000"/>
        </a:spcBef>
        <a:buFont typeface="Arial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8pPr>
      <a:lvl9pPr marL="17916159" indent="-1053892" algn="l" defTabSz="4215567" rtl="0" eaLnBrk="1" latinLnBrk="0" hangingPunct="1">
        <a:spcBef>
          <a:spcPct val="20000"/>
        </a:spcBef>
        <a:buFont typeface="Arial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15567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1pPr>
      <a:lvl2pPr marL="2107783" algn="l" defTabSz="4215567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2pPr>
      <a:lvl3pPr marL="4215567" algn="l" defTabSz="4215567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3pPr>
      <a:lvl4pPr marL="6323350" algn="l" defTabSz="4215567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4pPr>
      <a:lvl5pPr marL="8431134" algn="l" defTabSz="4215567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5pPr>
      <a:lvl6pPr marL="10538917" algn="l" defTabSz="4215567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6pPr>
      <a:lvl7pPr marL="12646701" algn="l" defTabSz="4215567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7pPr>
      <a:lvl8pPr marL="14754484" algn="l" defTabSz="4215567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8pPr>
      <a:lvl9pPr marL="16862268" algn="l" defTabSz="4215567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jpeg"/><Relationship Id="rId3" Type="http://schemas.openxmlformats.org/officeDocument/2006/relationships/image" Target="../media/image8.png"/><Relationship Id="rId21" Type="http://schemas.openxmlformats.org/officeDocument/2006/relationships/image" Target="../media/image7.jp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hyperlink" Target="http://www.ncbi.nlm.nih.gov.gate1.inist.fr/core/lw/2.0/html/tileshop_pmc/tileshop_pmc_inline.html?title=Click%20on%20image%20to%20zoom&amp;p=PMC3&amp;id=3719786_zac9991019820004.jpg" TargetMode="External"/><Relationship Id="rId16" Type="http://schemas.openxmlformats.org/officeDocument/2006/relationships/image" Target="../media/image21.png"/><Relationship Id="rId20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24" Type="http://schemas.openxmlformats.org/officeDocument/2006/relationships/image" Target="../media/image28.png"/><Relationship Id="rId5" Type="http://schemas.openxmlformats.org/officeDocument/2006/relationships/image" Target="../media/image10.jpeg"/><Relationship Id="rId15" Type="http://schemas.openxmlformats.org/officeDocument/2006/relationships/image" Target="../media/image20.png"/><Relationship Id="rId23" Type="http://schemas.openxmlformats.org/officeDocument/2006/relationships/image" Target="../media/image27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image" Target="../media/image19.jpeg"/><Relationship Id="rId22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Ellipse 57"/>
          <p:cNvSpPr/>
          <p:nvPr/>
        </p:nvSpPr>
        <p:spPr>
          <a:xfrm>
            <a:off x="14380631" y="14647279"/>
            <a:ext cx="10274235" cy="4478520"/>
          </a:xfrm>
          <a:prstGeom prst="ellipse">
            <a:avLst/>
          </a:prstGeom>
          <a:gradFill flip="none" rotWithShape="1">
            <a:gsLst>
              <a:gs pos="96000">
                <a:schemeClr val="tx1">
                  <a:lumMod val="78000"/>
                  <a:alpha val="88000"/>
                </a:schemeClr>
              </a:gs>
              <a:gs pos="9000">
                <a:schemeClr val="accent2">
                  <a:shade val="67500"/>
                  <a:satMod val="115000"/>
                  <a:alpha val="86000"/>
                  <a:lumMod val="64000"/>
                  <a:lumOff val="36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endParaRPr lang="en-US" sz="3600" dirty="0">
              <a:solidFill>
                <a:schemeClr val="bg1"/>
              </a:solidFill>
            </a:endParaRPr>
          </a:p>
          <a:p>
            <a:pPr algn="ctr"/>
            <a:r>
              <a:rPr lang="en-US" sz="4400" b="1" i="1" dirty="0" err="1" smtClean="0">
                <a:solidFill>
                  <a:schemeClr val="bg1"/>
                </a:solidFill>
              </a:rPr>
              <a:t>Caspofungin</a:t>
            </a:r>
            <a:r>
              <a:rPr lang="en-US" sz="4400" b="1" i="1" dirty="0" smtClean="0">
                <a:solidFill>
                  <a:schemeClr val="bg1"/>
                </a:solidFill>
              </a:rPr>
              <a:t> induces </a:t>
            </a:r>
          </a:p>
          <a:p>
            <a:pPr algn="ctr"/>
            <a:r>
              <a:rPr lang="en-US" sz="4400" b="1" i="1" dirty="0" smtClean="0">
                <a:solidFill>
                  <a:schemeClr val="bg1"/>
                </a:solidFill>
              </a:rPr>
              <a:t>a deep </a:t>
            </a:r>
            <a:r>
              <a:rPr lang="en-US" sz="4400" b="1" i="1" dirty="0">
                <a:solidFill>
                  <a:schemeClr val="bg1"/>
                </a:solidFill>
              </a:rPr>
              <a:t>cell wall </a:t>
            </a:r>
            <a:r>
              <a:rPr lang="en-US" sz="4400" b="1" i="1" dirty="0" smtClean="0">
                <a:solidFill>
                  <a:schemeClr val="bg1"/>
                </a:solidFill>
              </a:rPr>
              <a:t>remodeling, evidenced by its </a:t>
            </a:r>
            <a:r>
              <a:rPr lang="en-US" sz="4400" b="1" i="1" dirty="0" err="1" smtClean="0">
                <a:solidFill>
                  <a:schemeClr val="bg1"/>
                </a:solidFill>
              </a:rPr>
              <a:t>nano-mechanichal</a:t>
            </a:r>
            <a:r>
              <a:rPr lang="en-US" sz="4400" b="1" i="1" dirty="0" smtClean="0">
                <a:solidFill>
                  <a:schemeClr val="bg1"/>
                </a:solidFill>
              </a:rPr>
              <a:t> properties and dramatic chitin increase</a:t>
            </a:r>
            <a:endParaRPr lang="en-US" sz="4400" b="1" i="1" dirty="0">
              <a:solidFill>
                <a:schemeClr val="bg1"/>
              </a:solidFill>
            </a:endParaRPr>
          </a:p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5" name="Ellipse 74"/>
          <p:cNvSpPr/>
          <p:nvPr/>
        </p:nvSpPr>
        <p:spPr>
          <a:xfrm>
            <a:off x="15561434" y="19087394"/>
            <a:ext cx="6475096" cy="3369338"/>
          </a:xfrm>
          <a:prstGeom prst="ellipse">
            <a:avLst/>
          </a:prstGeom>
          <a:gradFill flip="none" rotWithShape="1">
            <a:gsLst>
              <a:gs pos="96000">
                <a:schemeClr val="tx1">
                  <a:lumMod val="78000"/>
                  <a:alpha val="88000"/>
                </a:schemeClr>
              </a:gs>
              <a:gs pos="9000">
                <a:schemeClr val="accent2">
                  <a:shade val="67500"/>
                  <a:satMod val="115000"/>
                  <a:alpha val="86000"/>
                  <a:lumMod val="64000"/>
                  <a:lumOff val="36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endParaRPr lang="en-US" sz="3600" dirty="0">
              <a:solidFill>
                <a:schemeClr val="bg1"/>
              </a:solidFill>
            </a:endParaRPr>
          </a:p>
          <a:p>
            <a:pPr algn="ctr"/>
            <a:r>
              <a:rPr lang="en-US" sz="3600" b="1" i="1" dirty="0" smtClean="0">
                <a:solidFill>
                  <a:schemeClr val="bg1"/>
                </a:solidFill>
              </a:rPr>
              <a:t>A low </a:t>
            </a:r>
            <a:r>
              <a:rPr lang="en-US" sz="3600" b="1" i="1" dirty="0">
                <a:solidFill>
                  <a:schemeClr val="bg1"/>
                </a:solidFill>
              </a:rPr>
              <a:t>dose of </a:t>
            </a:r>
            <a:r>
              <a:rPr lang="en-US" sz="3600" b="1" i="1" dirty="0" err="1">
                <a:solidFill>
                  <a:schemeClr val="bg1"/>
                </a:solidFill>
              </a:rPr>
              <a:t>Caspofungin</a:t>
            </a:r>
            <a:r>
              <a:rPr lang="en-US" sz="3600" b="1" i="1" dirty="0">
                <a:solidFill>
                  <a:schemeClr val="bg1"/>
                </a:solidFill>
              </a:rPr>
              <a:t> (0.5 x MIC) </a:t>
            </a:r>
            <a:r>
              <a:rPr lang="en-US" sz="3600" b="1" i="1" dirty="0" smtClean="0">
                <a:solidFill>
                  <a:schemeClr val="bg1"/>
                </a:solidFill>
              </a:rPr>
              <a:t>results in </a:t>
            </a:r>
            <a:r>
              <a:rPr lang="en-US" sz="3600" b="1" i="1" dirty="0" err="1" smtClean="0">
                <a:solidFill>
                  <a:schemeClr val="bg1"/>
                </a:solidFill>
              </a:rPr>
              <a:t>adhesins</a:t>
            </a:r>
            <a:r>
              <a:rPr lang="en-US" sz="3600" b="1" i="1" dirty="0" smtClean="0">
                <a:solidFill>
                  <a:schemeClr val="bg1"/>
                </a:solidFill>
              </a:rPr>
              <a:t> expression on the cell surface</a:t>
            </a:r>
            <a:endParaRPr lang="en-US" sz="3600" b="1" i="1" dirty="0">
              <a:solidFill>
                <a:schemeClr val="bg1"/>
              </a:solidFill>
            </a:endParaRPr>
          </a:p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3883567" y="1178073"/>
            <a:ext cx="24287873" cy="301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6085" tIns="28042" rIns="56085" bIns="28042">
            <a:spAutoFit/>
          </a:bodyPr>
          <a:lstStyle>
            <a:lvl1pPr defTabSz="419100" eaLnBrk="0" hangingPunct="0">
              <a:defRPr b="1">
                <a:solidFill>
                  <a:srgbClr val="005A89"/>
                </a:solidFill>
                <a:latin typeface="Arial" charset="0"/>
              </a:defRPr>
            </a:lvl1pPr>
            <a:lvl2pPr marL="742950" indent="-285750" defTabSz="419100" eaLnBrk="0" hangingPunct="0">
              <a:defRPr b="1">
                <a:solidFill>
                  <a:srgbClr val="005A89"/>
                </a:solidFill>
                <a:latin typeface="Arial" charset="0"/>
              </a:defRPr>
            </a:lvl2pPr>
            <a:lvl3pPr marL="1143000" indent="-228600" defTabSz="419100" eaLnBrk="0" hangingPunct="0">
              <a:defRPr b="1">
                <a:solidFill>
                  <a:srgbClr val="005A89"/>
                </a:solidFill>
                <a:latin typeface="Arial" charset="0"/>
              </a:defRPr>
            </a:lvl3pPr>
            <a:lvl4pPr marL="1600200" indent="-228600" defTabSz="419100" eaLnBrk="0" hangingPunct="0">
              <a:defRPr b="1">
                <a:solidFill>
                  <a:srgbClr val="005A89"/>
                </a:solidFill>
                <a:latin typeface="Arial" charset="0"/>
              </a:defRPr>
            </a:lvl4pPr>
            <a:lvl5pPr marL="2057400" indent="-228600" defTabSz="419100" eaLnBrk="0" hangingPunct="0">
              <a:defRPr b="1">
                <a:solidFill>
                  <a:srgbClr val="005A89"/>
                </a:solidFill>
                <a:latin typeface="Arial" charset="0"/>
              </a:defRPr>
            </a:lvl5pPr>
            <a:lvl6pPr marL="2514600" indent="-228600" algn="ctr" defTabSz="4191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5A89"/>
                </a:solidFill>
                <a:latin typeface="Arial" charset="0"/>
              </a:defRPr>
            </a:lvl6pPr>
            <a:lvl7pPr marL="2971800" indent="-228600" algn="ctr" defTabSz="4191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5A89"/>
                </a:solidFill>
                <a:latin typeface="Arial" charset="0"/>
              </a:defRPr>
            </a:lvl7pPr>
            <a:lvl8pPr marL="3429000" indent="-228600" algn="ctr" defTabSz="4191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5A89"/>
                </a:solidFill>
                <a:latin typeface="Arial" charset="0"/>
              </a:defRPr>
            </a:lvl8pPr>
            <a:lvl9pPr marL="3886200" indent="-228600" algn="ctr" defTabSz="4191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5A89"/>
                </a:solidFill>
                <a:latin typeface="Arial" charset="0"/>
              </a:defRPr>
            </a:lvl9pPr>
          </a:lstStyle>
          <a:p>
            <a:pPr algn="ctr"/>
            <a:r>
              <a:rPr lang="fr-FR" sz="9600" dirty="0" smtClean="0">
                <a:solidFill>
                  <a:schemeClr val="bg1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Drug </a:t>
            </a:r>
            <a:r>
              <a:rPr lang="fr-FR" sz="9600" dirty="0" err="1">
                <a:solidFill>
                  <a:schemeClr val="bg1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resistance</a:t>
            </a:r>
            <a:r>
              <a:rPr lang="fr-FR" sz="9600" dirty="0">
                <a:solidFill>
                  <a:schemeClr val="bg1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and </a:t>
            </a:r>
            <a:r>
              <a:rPr lang="fr-FR" sz="9600" dirty="0" err="1">
                <a:solidFill>
                  <a:schemeClr val="bg1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adhesion</a:t>
            </a:r>
            <a:r>
              <a:rPr lang="fr-FR" sz="9600" dirty="0" smtClean="0">
                <a:solidFill>
                  <a:schemeClr val="bg1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: </a:t>
            </a:r>
          </a:p>
          <a:p>
            <a:pPr algn="ctr"/>
            <a:r>
              <a:rPr lang="fr-FR" sz="9600" i="1" dirty="0" smtClean="0">
                <a:solidFill>
                  <a:schemeClr val="bg1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a </a:t>
            </a:r>
            <a:r>
              <a:rPr lang="fr-FR" sz="9600" i="1" dirty="0" err="1">
                <a:solidFill>
                  <a:schemeClr val="bg1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closer</a:t>
            </a:r>
            <a:r>
              <a:rPr lang="fr-FR" sz="9600" i="1" dirty="0">
                <a:solidFill>
                  <a:schemeClr val="bg1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look at the </a:t>
            </a:r>
            <a:r>
              <a:rPr lang="fr-FR" sz="9600" i="1" dirty="0" err="1">
                <a:solidFill>
                  <a:schemeClr val="bg1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dark</a:t>
            </a:r>
            <a:r>
              <a:rPr lang="fr-FR" sz="9600" i="1" dirty="0">
                <a:solidFill>
                  <a:schemeClr val="bg1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</a:t>
            </a:r>
            <a:r>
              <a:rPr lang="fr-FR" sz="9600" i="1" dirty="0" err="1">
                <a:solidFill>
                  <a:schemeClr val="bg1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side</a:t>
            </a:r>
            <a:r>
              <a:rPr lang="fr-FR" sz="9600" i="1" dirty="0">
                <a:solidFill>
                  <a:schemeClr val="bg1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of the </a:t>
            </a:r>
            <a:r>
              <a:rPr lang="fr-FR" sz="9600" i="1" dirty="0" err="1">
                <a:solidFill>
                  <a:schemeClr val="bg1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wall</a:t>
            </a:r>
            <a:r>
              <a:rPr lang="fr-FR" sz="9600" i="1" dirty="0">
                <a:solidFill>
                  <a:schemeClr val="bg1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.</a:t>
            </a:r>
            <a:r>
              <a:rPr lang="fr-FR" sz="9600" dirty="0">
                <a:solidFill>
                  <a:schemeClr val="bg1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 flipV="1">
            <a:off x="54660" y="8588515"/>
            <a:ext cx="31812467" cy="45719"/>
          </a:xfrm>
          <a:prstGeom prst="rect">
            <a:avLst/>
          </a:prstGeom>
          <a:gradFill rotWithShape="1">
            <a:gsLst>
              <a:gs pos="0">
                <a:srgbClr val="70B533"/>
              </a:gs>
              <a:gs pos="100000">
                <a:srgbClr val="E5F2DA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5202" tIns="28705" rIns="55202" bIns="28705">
            <a:spAutoFit/>
          </a:bodyPr>
          <a:lstStyle>
            <a:lvl1pPr defTabSz="419100" eaLnBrk="0" hangingPunct="0">
              <a:defRPr b="1">
                <a:solidFill>
                  <a:srgbClr val="005A89"/>
                </a:solidFill>
                <a:latin typeface="Arial" charset="0"/>
              </a:defRPr>
            </a:lvl1pPr>
            <a:lvl2pPr marL="742950" indent="-285750" defTabSz="419100" eaLnBrk="0" hangingPunct="0">
              <a:defRPr b="1">
                <a:solidFill>
                  <a:srgbClr val="005A89"/>
                </a:solidFill>
                <a:latin typeface="Arial" charset="0"/>
              </a:defRPr>
            </a:lvl2pPr>
            <a:lvl3pPr marL="1143000" indent="-228600" defTabSz="419100" eaLnBrk="0" hangingPunct="0">
              <a:defRPr b="1">
                <a:solidFill>
                  <a:srgbClr val="005A89"/>
                </a:solidFill>
                <a:latin typeface="Arial" charset="0"/>
              </a:defRPr>
            </a:lvl3pPr>
            <a:lvl4pPr marL="1600200" indent="-228600" defTabSz="419100" eaLnBrk="0" hangingPunct="0">
              <a:defRPr b="1">
                <a:solidFill>
                  <a:srgbClr val="005A89"/>
                </a:solidFill>
                <a:latin typeface="Arial" charset="0"/>
              </a:defRPr>
            </a:lvl4pPr>
            <a:lvl5pPr marL="2057400" indent="-228600" defTabSz="419100" eaLnBrk="0" hangingPunct="0">
              <a:defRPr b="1">
                <a:solidFill>
                  <a:srgbClr val="005A89"/>
                </a:solidFill>
                <a:latin typeface="Arial" charset="0"/>
              </a:defRPr>
            </a:lvl5pPr>
            <a:lvl6pPr marL="2514600" indent="-228600" algn="ctr" defTabSz="4191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5A89"/>
                </a:solidFill>
                <a:latin typeface="Arial" charset="0"/>
              </a:defRPr>
            </a:lvl6pPr>
            <a:lvl7pPr marL="2971800" indent="-228600" algn="ctr" defTabSz="4191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5A89"/>
                </a:solidFill>
                <a:latin typeface="Arial" charset="0"/>
              </a:defRPr>
            </a:lvl7pPr>
            <a:lvl8pPr marL="3429000" indent="-228600" algn="ctr" defTabSz="4191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5A89"/>
                </a:solidFill>
                <a:latin typeface="Arial" charset="0"/>
              </a:defRPr>
            </a:lvl8pPr>
            <a:lvl9pPr marL="3886200" indent="-228600" algn="ctr" defTabSz="4191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5A89"/>
                </a:solidFill>
                <a:latin typeface="Arial" charset="0"/>
              </a:defRPr>
            </a:lvl9pPr>
          </a:lstStyle>
          <a:p>
            <a:pPr algn="l" eaLnBrk="1" hangingPunct="1"/>
            <a:endParaRPr lang="en-US" sz="8000" dirty="0">
              <a:solidFill>
                <a:srgbClr val="93CDDD"/>
              </a:solidFill>
            </a:endParaRP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3371067" y="4653899"/>
            <a:ext cx="25654041" cy="393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6085" tIns="28042" rIns="56085" bIns="28042">
            <a:spAutoFit/>
          </a:bodyPr>
          <a:lstStyle>
            <a:lvl1pPr algn="l" defTabSz="419100" eaLnBrk="0" hangingPunct="0">
              <a:defRPr sz="4100">
                <a:solidFill>
                  <a:schemeClr val="tx1"/>
                </a:solidFill>
                <a:latin typeface="Arial" charset="0"/>
              </a:defRPr>
            </a:lvl1pPr>
            <a:lvl2pPr marL="209550" algn="l" defTabSz="419100" eaLnBrk="0" hangingPunct="0">
              <a:defRPr sz="4100">
                <a:solidFill>
                  <a:schemeClr val="tx1"/>
                </a:solidFill>
                <a:latin typeface="Arial" charset="0"/>
              </a:defRPr>
            </a:lvl2pPr>
            <a:lvl3pPr marL="419100" algn="l" defTabSz="419100" eaLnBrk="0" hangingPunct="0">
              <a:defRPr sz="4100">
                <a:solidFill>
                  <a:schemeClr val="tx1"/>
                </a:solidFill>
                <a:latin typeface="Arial" charset="0"/>
              </a:defRPr>
            </a:lvl3pPr>
            <a:lvl4pPr marL="630238" algn="l" defTabSz="419100" eaLnBrk="0" hangingPunct="0">
              <a:defRPr sz="4100">
                <a:solidFill>
                  <a:schemeClr val="tx1"/>
                </a:solidFill>
                <a:latin typeface="Arial" charset="0"/>
              </a:defRPr>
            </a:lvl4pPr>
            <a:lvl5pPr marL="839788" algn="l" defTabSz="419100" eaLnBrk="0" hangingPunct="0">
              <a:defRPr sz="4100">
                <a:solidFill>
                  <a:schemeClr val="tx1"/>
                </a:solidFill>
                <a:latin typeface="Arial" charset="0"/>
              </a:defRPr>
            </a:lvl5pPr>
            <a:lvl6pPr marL="1296988" defTabSz="41910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</a:defRPr>
            </a:lvl6pPr>
            <a:lvl7pPr marL="1754188" defTabSz="41910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</a:defRPr>
            </a:lvl7pPr>
            <a:lvl8pPr marL="2211388" defTabSz="41910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</a:defRPr>
            </a:lvl8pPr>
            <a:lvl9pPr marL="2668588" defTabSz="41910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5400" b="1" dirty="0">
                <a:solidFill>
                  <a:srgbClr val="60C08E"/>
                </a:solidFill>
              </a:rPr>
              <a:t>Hélène Martin-</a:t>
            </a:r>
            <a:r>
              <a:rPr lang="fr-FR" sz="5400" b="1" dirty="0" err="1">
                <a:solidFill>
                  <a:srgbClr val="60C08E"/>
                </a:solidFill>
              </a:rPr>
              <a:t>Yken</a:t>
            </a:r>
            <a:r>
              <a:rPr lang="fr-FR" sz="5400" b="1" dirty="0">
                <a:solidFill>
                  <a:srgbClr val="60C08E"/>
                </a:solidFill>
              </a:rPr>
              <a:t>, </a:t>
            </a:r>
            <a:r>
              <a:rPr lang="fr-FR" sz="5400" b="1" dirty="0" smtClean="0">
                <a:solidFill>
                  <a:srgbClr val="60C08E"/>
                </a:solidFill>
              </a:rPr>
              <a:t> Cécile</a:t>
            </a:r>
            <a:r>
              <a:rPr lang="fr-FR" sz="5400" b="1" dirty="0">
                <a:solidFill>
                  <a:srgbClr val="60C08E"/>
                </a:solidFill>
              </a:rPr>
              <a:t> Formosa, Marion Schiavone, Jean Marie François and Etienne </a:t>
            </a:r>
            <a:r>
              <a:rPr lang="fr-FR" sz="5400" b="1" dirty="0" smtClean="0">
                <a:solidFill>
                  <a:srgbClr val="60C08E"/>
                </a:solidFill>
              </a:rPr>
              <a:t>Dague.  </a:t>
            </a:r>
            <a:endParaRPr lang="fr-FR" sz="5400" b="1" dirty="0">
              <a:solidFill>
                <a:srgbClr val="60C08E"/>
              </a:solidFill>
            </a:endParaRPr>
          </a:p>
          <a:p>
            <a:pPr algn="ctr" eaLnBrk="1" hangingPunct="1">
              <a:defRPr/>
            </a:pPr>
            <a:endParaRPr lang="en-US" sz="3600" b="1" dirty="0">
              <a:solidFill>
                <a:srgbClr val="60C08E"/>
              </a:solidFill>
            </a:endParaRPr>
          </a:p>
          <a:p>
            <a:pPr algn="ctr" eaLnBrk="1" hangingPunct="1">
              <a:defRPr/>
            </a:pPr>
            <a:r>
              <a:rPr lang="fr-FR" sz="3600" b="1" i="1" dirty="0" smtClean="0">
                <a:solidFill>
                  <a:srgbClr val="60C08E"/>
                </a:solidFill>
              </a:rPr>
              <a:t>1- Université de Toulouse; INSA, UPS, INP; LISBP, 135 Avenue de </a:t>
            </a:r>
            <a:r>
              <a:rPr lang="fr-FR" sz="3600" b="1" i="1" dirty="0" err="1" smtClean="0">
                <a:solidFill>
                  <a:srgbClr val="60C08E"/>
                </a:solidFill>
              </a:rPr>
              <a:t>Rangueil</a:t>
            </a:r>
            <a:r>
              <a:rPr lang="fr-FR" sz="3600" b="1" i="1" dirty="0" smtClean="0">
                <a:solidFill>
                  <a:srgbClr val="60C08E"/>
                </a:solidFill>
              </a:rPr>
              <a:t>, F-31077 Toulouse, France, </a:t>
            </a:r>
          </a:p>
          <a:p>
            <a:pPr algn="ctr" eaLnBrk="1" hangingPunct="1">
              <a:defRPr/>
            </a:pPr>
            <a:r>
              <a:rPr lang="fr-FR" sz="3600" b="1" i="1" dirty="0" smtClean="0">
                <a:solidFill>
                  <a:srgbClr val="60C08E"/>
                </a:solidFill>
              </a:rPr>
              <a:t>2- INRA, UMR792, Ingénierie des Systèmes Biologiques et des Procédés, F-31400 Toulouse, France,</a:t>
            </a:r>
          </a:p>
          <a:p>
            <a:pPr algn="ctr" eaLnBrk="1" hangingPunct="1">
              <a:defRPr/>
            </a:pPr>
            <a:r>
              <a:rPr lang="fr-FR" sz="3600" b="1" i="1" dirty="0" smtClean="0">
                <a:solidFill>
                  <a:srgbClr val="60C08E"/>
                </a:solidFill>
              </a:rPr>
              <a:t>3- CNRS, UMR5504, F-31400 Toulouse, France </a:t>
            </a:r>
            <a:endParaRPr lang="fr-FR" sz="3600" b="1" i="1" dirty="0">
              <a:solidFill>
                <a:srgbClr val="60C08E"/>
              </a:solidFill>
            </a:endParaRP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11472496" y="13344823"/>
            <a:ext cx="20121109" cy="888967"/>
          </a:xfrm>
          <a:prstGeom prst="rect">
            <a:avLst/>
          </a:prstGeom>
          <a:gradFill rotWithShape="1">
            <a:gsLst>
              <a:gs pos="0">
                <a:srgbClr val="70B533"/>
              </a:gs>
              <a:gs pos="100000">
                <a:srgbClr val="E1EFD4">
                  <a:alpha val="57999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5202" tIns="28705" rIns="55202" bIns="28705">
            <a:spAutoFit/>
          </a:bodyPr>
          <a:lstStyle>
            <a:lvl1pPr defTabSz="419100" eaLnBrk="0" hangingPunct="0">
              <a:defRPr b="1">
                <a:solidFill>
                  <a:srgbClr val="005A89"/>
                </a:solidFill>
                <a:latin typeface="Arial" charset="0"/>
              </a:defRPr>
            </a:lvl1pPr>
            <a:lvl2pPr marL="742950" indent="-285750" defTabSz="419100" eaLnBrk="0" hangingPunct="0">
              <a:defRPr b="1">
                <a:solidFill>
                  <a:srgbClr val="005A89"/>
                </a:solidFill>
                <a:latin typeface="Arial" charset="0"/>
              </a:defRPr>
            </a:lvl2pPr>
            <a:lvl3pPr marL="1143000" indent="-228600" defTabSz="419100" eaLnBrk="0" hangingPunct="0">
              <a:defRPr b="1">
                <a:solidFill>
                  <a:srgbClr val="005A89"/>
                </a:solidFill>
                <a:latin typeface="Arial" charset="0"/>
              </a:defRPr>
            </a:lvl3pPr>
            <a:lvl4pPr marL="1600200" indent="-228600" defTabSz="419100" eaLnBrk="0" hangingPunct="0">
              <a:defRPr b="1">
                <a:solidFill>
                  <a:srgbClr val="005A89"/>
                </a:solidFill>
                <a:latin typeface="Arial" charset="0"/>
              </a:defRPr>
            </a:lvl4pPr>
            <a:lvl5pPr marL="2057400" indent="-228600" defTabSz="419100" eaLnBrk="0" hangingPunct="0">
              <a:defRPr b="1">
                <a:solidFill>
                  <a:srgbClr val="005A89"/>
                </a:solidFill>
                <a:latin typeface="Arial" charset="0"/>
              </a:defRPr>
            </a:lvl5pPr>
            <a:lvl6pPr marL="2514600" indent="-228600" algn="ctr" defTabSz="4191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5A89"/>
                </a:solidFill>
                <a:latin typeface="Arial" charset="0"/>
              </a:defRPr>
            </a:lvl6pPr>
            <a:lvl7pPr marL="2971800" indent="-228600" algn="ctr" defTabSz="4191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5A89"/>
                </a:solidFill>
                <a:latin typeface="Arial" charset="0"/>
              </a:defRPr>
            </a:lvl7pPr>
            <a:lvl8pPr marL="3429000" indent="-228600" algn="ctr" defTabSz="4191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5A89"/>
                </a:solidFill>
                <a:latin typeface="Arial" charset="0"/>
              </a:defRPr>
            </a:lvl8pPr>
            <a:lvl9pPr marL="3886200" indent="-228600" algn="ctr" defTabSz="4191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5A89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5400" i="1" dirty="0" smtClean="0">
                <a:solidFill>
                  <a:schemeClr val="tx1"/>
                </a:solidFill>
              </a:rPr>
              <a:t>Nanoscale effects of </a:t>
            </a:r>
            <a:r>
              <a:rPr lang="en-US" sz="5400" i="1" dirty="0" err="1" smtClean="0">
                <a:solidFill>
                  <a:schemeClr val="tx1"/>
                </a:solidFill>
              </a:rPr>
              <a:t>Caspofungin</a:t>
            </a:r>
            <a:r>
              <a:rPr lang="en-US" sz="5400" i="1" dirty="0" smtClean="0">
                <a:solidFill>
                  <a:schemeClr val="tx1"/>
                </a:solidFill>
              </a:rPr>
              <a:t> on C. </a:t>
            </a:r>
            <a:r>
              <a:rPr lang="en-US" sz="5400" i="1" dirty="0" err="1" smtClean="0">
                <a:solidFill>
                  <a:schemeClr val="tx1"/>
                </a:solidFill>
              </a:rPr>
              <a:t>albicans</a:t>
            </a:r>
            <a:r>
              <a:rPr lang="en-US" sz="5400" i="1" dirty="0" smtClean="0">
                <a:solidFill>
                  <a:schemeClr val="tx1"/>
                </a:solidFill>
              </a:rPr>
              <a:t> cell wall</a:t>
            </a:r>
            <a:endParaRPr lang="en-US" sz="5400" i="1" dirty="0">
              <a:solidFill>
                <a:schemeClr val="tx1"/>
              </a:solidFill>
            </a:endParaRP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238475" y="23917603"/>
            <a:ext cx="21202002" cy="888967"/>
          </a:xfrm>
          <a:prstGeom prst="rect">
            <a:avLst/>
          </a:prstGeom>
          <a:gradFill rotWithShape="1">
            <a:gsLst>
              <a:gs pos="0">
                <a:srgbClr val="70B533"/>
              </a:gs>
              <a:gs pos="100000">
                <a:srgbClr val="E1EFD4">
                  <a:alpha val="57999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5202" tIns="28705" rIns="55202" bIns="28705">
            <a:spAutoFit/>
          </a:bodyPr>
          <a:lstStyle>
            <a:lvl1pPr defTabSz="419100" eaLnBrk="0" hangingPunct="0">
              <a:defRPr b="1">
                <a:solidFill>
                  <a:srgbClr val="005A89"/>
                </a:solidFill>
                <a:latin typeface="Arial" charset="0"/>
              </a:defRPr>
            </a:lvl1pPr>
            <a:lvl2pPr marL="742950" indent="-285750" defTabSz="419100" eaLnBrk="0" hangingPunct="0">
              <a:defRPr b="1">
                <a:solidFill>
                  <a:srgbClr val="005A89"/>
                </a:solidFill>
                <a:latin typeface="Arial" charset="0"/>
              </a:defRPr>
            </a:lvl2pPr>
            <a:lvl3pPr marL="1143000" indent="-228600" defTabSz="419100" eaLnBrk="0" hangingPunct="0">
              <a:defRPr b="1">
                <a:solidFill>
                  <a:srgbClr val="005A89"/>
                </a:solidFill>
                <a:latin typeface="Arial" charset="0"/>
              </a:defRPr>
            </a:lvl3pPr>
            <a:lvl4pPr marL="1600200" indent="-228600" defTabSz="419100" eaLnBrk="0" hangingPunct="0">
              <a:defRPr b="1">
                <a:solidFill>
                  <a:srgbClr val="005A89"/>
                </a:solidFill>
                <a:latin typeface="Arial" charset="0"/>
              </a:defRPr>
            </a:lvl4pPr>
            <a:lvl5pPr marL="2057400" indent="-228600" defTabSz="419100" eaLnBrk="0" hangingPunct="0">
              <a:defRPr b="1">
                <a:solidFill>
                  <a:srgbClr val="005A89"/>
                </a:solidFill>
                <a:latin typeface="Arial" charset="0"/>
              </a:defRPr>
            </a:lvl5pPr>
            <a:lvl6pPr marL="2514600" indent="-228600" algn="ctr" defTabSz="4191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5A89"/>
                </a:solidFill>
                <a:latin typeface="Arial" charset="0"/>
              </a:defRPr>
            </a:lvl6pPr>
            <a:lvl7pPr marL="2971800" indent="-228600" algn="ctr" defTabSz="4191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5A89"/>
                </a:solidFill>
                <a:latin typeface="Arial" charset="0"/>
              </a:defRPr>
            </a:lvl7pPr>
            <a:lvl8pPr marL="3429000" indent="-228600" algn="ctr" defTabSz="4191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5A89"/>
                </a:solidFill>
                <a:latin typeface="Arial" charset="0"/>
              </a:defRPr>
            </a:lvl8pPr>
            <a:lvl9pPr marL="3886200" indent="-228600" algn="ctr" defTabSz="4191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5A89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5400" i="1" dirty="0" smtClean="0">
                <a:solidFill>
                  <a:schemeClr val="tx1"/>
                </a:solidFill>
              </a:rPr>
              <a:t>Measuring and mapping Cellular Adhesion</a:t>
            </a:r>
            <a:endParaRPr lang="en-US" sz="5400" i="1" dirty="0">
              <a:solidFill>
                <a:schemeClr val="tx1"/>
              </a:solidFill>
            </a:endParaRPr>
          </a:p>
        </p:txBody>
      </p:sp>
      <p:sp>
        <p:nvSpPr>
          <p:cNvPr id="23" name="Rectangle 92"/>
          <p:cNvSpPr>
            <a:spLocks noChangeArrowheads="1"/>
          </p:cNvSpPr>
          <p:nvPr/>
        </p:nvSpPr>
        <p:spPr bwMode="auto">
          <a:xfrm>
            <a:off x="417633" y="8774986"/>
            <a:ext cx="31128033" cy="4186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2162" tIns="61082" rIns="122162" bIns="61082" anchor="ctr">
            <a:spAutoFit/>
          </a:bodyPr>
          <a:lstStyle/>
          <a:p>
            <a:pPr algn="just"/>
            <a:r>
              <a:rPr lang="en-US" sz="4000" dirty="0">
                <a:solidFill>
                  <a:srgbClr val="93CDDD"/>
                </a:solidFill>
              </a:rPr>
              <a:t> </a:t>
            </a:r>
            <a:r>
              <a:rPr lang="en-US" sz="4000" dirty="0" smtClean="0">
                <a:solidFill>
                  <a:srgbClr val="93CDDD"/>
                </a:solidFill>
              </a:rPr>
              <a:t>                 </a:t>
            </a:r>
            <a:r>
              <a:rPr lang="en-US" sz="4400" dirty="0" smtClean="0">
                <a:solidFill>
                  <a:srgbClr val="93CDDD"/>
                </a:solidFill>
              </a:rPr>
              <a:t>Stress conditions and antifungal drugs induce significant changes in the cell wall composition of yeasts and fungi. They cause modifications of the </a:t>
            </a:r>
            <a:r>
              <a:rPr lang="en-US" sz="4400" dirty="0">
                <a:solidFill>
                  <a:srgbClr val="93CDDD"/>
                </a:solidFill>
              </a:rPr>
              <a:t>cell </a:t>
            </a:r>
            <a:r>
              <a:rPr lang="en-US" sz="4400" dirty="0" smtClean="0">
                <a:solidFill>
                  <a:srgbClr val="93CDDD"/>
                </a:solidFill>
              </a:rPr>
              <a:t>wall molecular architecture, including nature, repartition and attachment of cell wall proteins to the cell surface. </a:t>
            </a:r>
            <a:r>
              <a:rPr lang="en-US" sz="4400" b="1" dirty="0" smtClean="0">
                <a:solidFill>
                  <a:srgbClr val="FF0000"/>
                </a:solidFill>
              </a:rPr>
              <a:t>Atomic Force Microscopy (AFM) </a:t>
            </a:r>
            <a:r>
              <a:rPr lang="en-US" sz="4400" dirty="0" smtClean="0">
                <a:solidFill>
                  <a:srgbClr val="93CDDD"/>
                </a:solidFill>
              </a:rPr>
              <a:t>is a powerful tool for studying the morphology, </a:t>
            </a:r>
            <a:r>
              <a:rPr lang="en-US" sz="4400" dirty="0" err="1" smtClean="0">
                <a:solidFill>
                  <a:srgbClr val="93CDDD"/>
                </a:solidFill>
              </a:rPr>
              <a:t>nanomechanical</a:t>
            </a:r>
            <a:r>
              <a:rPr lang="en-US" sz="4400" dirty="0" smtClean="0">
                <a:solidFill>
                  <a:srgbClr val="93CDDD"/>
                </a:solidFill>
              </a:rPr>
              <a:t> and adhesive properties of live microorganisms under physiological conditions. We explored the effects of the antifungal drug caspofungin</a:t>
            </a:r>
            <a:r>
              <a:rPr lang="en-US" sz="4400" baseline="30000" dirty="0" smtClean="0">
                <a:solidFill>
                  <a:srgbClr val="93CDDD"/>
                </a:solidFill>
              </a:rPr>
              <a:t>1</a:t>
            </a:r>
            <a:r>
              <a:rPr lang="en-US" sz="4400" dirty="0" smtClean="0">
                <a:solidFill>
                  <a:srgbClr val="93CDDD"/>
                </a:solidFill>
              </a:rPr>
              <a:t> and performed Single Molecule Force Spectroscopy (SMFS) experiments to visualize the </a:t>
            </a:r>
            <a:r>
              <a:rPr lang="en-US" sz="4400" dirty="0" err="1" smtClean="0">
                <a:solidFill>
                  <a:srgbClr val="93CDDD"/>
                </a:solidFill>
              </a:rPr>
              <a:t>adhesins</a:t>
            </a:r>
            <a:r>
              <a:rPr lang="en-US" sz="4400" dirty="0" smtClean="0">
                <a:solidFill>
                  <a:srgbClr val="93CDDD"/>
                </a:solidFill>
              </a:rPr>
              <a:t> organization and quantify adhesion forces. We were able to map the </a:t>
            </a:r>
            <a:r>
              <a:rPr lang="en-US" sz="4400" dirty="0" err="1" smtClean="0">
                <a:solidFill>
                  <a:srgbClr val="93CDDD"/>
                </a:solidFill>
              </a:rPr>
              <a:t>adhesins</a:t>
            </a:r>
            <a:r>
              <a:rPr lang="en-US" sz="4400" dirty="0" smtClean="0">
                <a:solidFill>
                  <a:srgbClr val="93CDDD"/>
                </a:solidFill>
              </a:rPr>
              <a:t> at the cell surface and to distinguish between non-specific hydrophobic and specific affinity interactions</a:t>
            </a:r>
            <a:r>
              <a:rPr lang="en-US" sz="4400" baseline="30000" dirty="0" smtClean="0">
                <a:solidFill>
                  <a:srgbClr val="93CDDD"/>
                </a:solidFill>
              </a:rPr>
              <a:t>2</a:t>
            </a:r>
            <a:r>
              <a:rPr lang="en-US" sz="4400" dirty="0" smtClean="0">
                <a:solidFill>
                  <a:srgbClr val="93CDDD"/>
                </a:solidFill>
              </a:rPr>
              <a:t>. </a:t>
            </a:r>
            <a:endParaRPr lang="en-GB" sz="4400" b="0" dirty="0">
              <a:solidFill>
                <a:srgbClr val="93CDDD"/>
              </a:solidFill>
              <a:cs typeface="Times New Roman" pitchFamily="18" charset="0"/>
            </a:endParaRPr>
          </a:p>
        </p:txBody>
      </p:sp>
      <p:sp>
        <p:nvSpPr>
          <p:cNvPr id="24" name="Rectangle 92"/>
          <p:cNvSpPr>
            <a:spLocks noChangeArrowheads="1"/>
          </p:cNvSpPr>
          <p:nvPr/>
        </p:nvSpPr>
        <p:spPr bwMode="auto">
          <a:xfrm>
            <a:off x="727620" y="36733286"/>
            <a:ext cx="30960225" cy="1539129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22162" tIns="61082" rIns="122162" bIns="61082" anchor="ctr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93CDDD"/>
                </a:solidFill>
              </a:rPr>
              <a:t>Our next projects </a:t>
            </a:r>
            <a:r>
              <a:rPr lang="en-US" sz="4400" b="1" smtClean="0">
                <a:solidFill>
                  <a:srgbClr val="93CDDD"/>
                </a:solidFill>
              </a:rPr>
              <a:t>involve combining Single </a:t>
            </a:r>
            <a:r>
              <a:rPr lang="en-US" sz="4400" b="1" dirty="0">
                <a:solidFill>
                  <a:srgbClr val="93CDDD"/>
                </a:solidFill>
              </a:rPr>
              <a:t>Cell Force Spectroscopy </a:t>
            </a:r>
            <a:r>
              <a:rPr lang="en-US" sz="4400" b="1" dirty="0" smtClean="0">
                <a:solidFill>
                  <a:srgbClr val="93CDDD"/>
                </a:solidFill>
              </a:rPr>
              <a:t>by AFM </a:t>
            </a:r>
            <a:r>
              <a:rPr lang="en-US" sz="4400" b="1" dirty="0">
                <a:solidFill>
                  <a:srgbClr val="93CDDD"/>
                </a:solidFill>
              </a:rPr>
              <a:t>and </a:t>
            </a:r>
            <a:r>
              <a:rPr lang="en-US" sz="4400" b="1" dirty="0" smtClean="0">
                <a:solidFill>
                  <a:srgbClr val="93CDDD"/>
                </a:solidFill>
              </a:rPr>
              <a:t>Optical Tweezers to Sheer-Stress </a:t>
            </a:r>
            <a:r>
              <a:rPr lang="en-US" sz="4400" b="1" dirty="0">
                <a:solidFill>
                  <a:srgbClr val="93CDDD"/>
                </a:solidFill>
              </a:rPr>
              <a:t>Flow Chamber to </a:t>
            </a:r>
            <a:r>
              <a:rPr lang="en-US" sz="4800" b="1" i="1" dirty="0" smtClean="0">
                <a:solidFill>
                  <a:srgbClr val="FF0000"/>
                </a:solidFill>
              </a:rPr>
              <a:t>study cellular adhesion </a:t>
            </a:r>
            <a:r>
              <a:rPr lang="en-US" sz="4800" b="1" i="1" dirty="0">
                <a:solidFill>
                  <a:srgbClr val="FF0000"/>
                </a:solidFill>
              </a:rPr>
              <a:t>from the molecule </a:t>
            </a:r>
            <a:r>
              <a:rPr lang="en-US" sz="4800" b="1" i="1" dirty="0" smtClean="0">
                <a:solidFill>
                  <a:srgbClr val="FF0000"/>
                </a:solidFill>
              </a:rPr>
              <a:t>scale to </a:t>
            </a:r>
            <a:r>
              <a:rPr lang="en-US" sz="4800" b="1" i="1" dirty="0">
                <a:solidFill>
                  <a:srgbClr val="FF0000"/>
                </a:solidFill>
              </a:rPr>
              <a:t>the population scale</a:t>
            </a:r>
            <a:r>
              <a:rPr lang="en-US" sz="4800" b="1" i="1" dirty="0" smtClean="0">
                <a:solidFill>
                  <a:srgbClr val="FF0000"/>
                </a:solidFill>
              </a:rPr>
              <a:t>.</a:t>
            </a:r>
            <a:endParaRPr lang="en-GB" sz="4800" b="1" i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5" name="Rectangle 92"/>
          <p:cNvSpPr>
            <a:spLocks noChangeArrowheads="1"/>
          </p:cNvSpPr>
          <p:nvPr/>
        </p:nvSpPr>
        <p:spPr bwMode="auto">
          <a:xfrm>
            <a:off x="4165794" y="38849796"/>
            <a:ext cx="24134117" cy="2585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2162" tIns="61082" rIns="122162" bIns="61082" anchor="ctr">
            <a:spAutoFit/>
          </a:bodyPr>
          <a:lstStyle/>
          <a:p>
            <a:pPr marL="514350" indent="-514350" algn="just">
              <a:buAutoNum type="arabicPeriod"/>
            </a:pPr>
            <a:r>
              <a:rPr lang="en-US" sz="3200" dirty="0" smtClean="0">
                <a:solidFill>
                  <a:srgbClr val="93CDDD"/>
                </a:solidFill>
              </a:rPr>
              <a:t>Formosa </a:t>
            </a:r>
            <a:r>
              <a:rPr lang="en-US" sz="3200" dirty="0">
                <a:solidFill>
                  <a:srgbClr val="93CDDD"/>
                </a:solidFill>
              </a:rPr>
              <a:t>C. et al., (2013), Nanoscale effects of </a:t>
            </a:r>
            <a:r>
              <a:rPr lang="en-US" sz="3200" dirty="0" err="1">
                <a:solidFill>
                  <a:srgbClr val="93CDDD"/>
                </a:solidFill>
              </a:rPr>
              <a:t>caspofungin</a:t>
            </a:r>
            <a:r>
              <a:rPr lang="en-US" sz="3200" dirty="0">
                <a:solidFill>
                  <a:srgbClr val="93CDDD"/>
                </a:solidFill>
              </a:rPr>
              <a:t> against two yeast species; </a:t>
            </a:r>
            <a:r>
              <a:rPr lang="en-US" sz="3200" i="1" dirty="0">
                <a:solidFill>
                  <a:srgbClr val="93CDDD"/>
                </a:solidFill>
              </a:rPr>
              <a:t>S. cerevisiae</a:t>
            </a:r>
            <a:r>
              <a:rPr lang="en-US" sz="3200" dirty="0">
                <a:solidFill>
                  <a:srgbClr val="93CDDD"/>
                </a:solidFill>
              </a:rPr>
              <a:t> and </a:t>
            </a:r>
            <a:r>
              <a:rPr lang="en-US" sz="3200" i="1" dirty="0">
                <a:solidFill>
                  <a:srgbClr val="93CDDD"/>
                </a:solidFill>
              </a:rPr>
              <a:t>C. </a:t>
            </a:r>
            <a:r>
              <a:rPr lang="en-US" sz="3200" i="1" dirty="0" err="1">
                <a:solidFill>
                  <a:srgbClr val="93CDDD"/>
                </a:solidFill>
              </a:rPr>
              <a:t>albicans</a:t>
            </a:r>
            <a:r>
              <a:rPr lang="en-US" sz="3200" dirty="0">
                <a:solidFill>
                  <a:srgbClr val="93CDDD"/>
                </a:solidFill>
              </a:rPr>
              <a:t>, AAC, 57, 3498</a:t>
            </a:r>
            <a:r>
              <a:rPr lang="en-US" sz="3200" dirty="0" smtClean="0">
                <a:solidFill>
                  <a:srgbClr val="93CDDD"/>
                </a:solidFill>
              </a:rPr>
              <a:t>.         </a:t>
            </a:r>
            <a:endParaRPr lang="en-US" sz="3200" dirty="0">
              <a:solidFill>
                <a:srgbClr val="93CDDD"/>
              </a:solidFill>
            </a:endParaRPr>
          </a:p>
          <a:p>
            <a:pPr marL="514350" indent="-514350" algn="just">
              <a:buAutoNum type="arabicPeriod"/>
            </a:pPr>
            <a:r>
              <a:rPr lang="en-US" sz="3200" dirty="0" smtClean="0">
                <a:solidFill>
                  <a:srgbClr val="93CDDD"/>
                </a:solidFill>
              </a:rPr>
              <a:t>Formosa </a:t>
            </a:r>
            <a:r>
              <a:rPr lang="en-US" sz="3200" dirty="0">
                <a:solidFill>
                  <a:srgbClr val="93CDDD"/>
                </a:solidFill>
              </a:rPr>
              <a:t>C. et al.,(2015), </a:t>
            </a:r>
            <a:r>
              <a:rPr lang="en-US" sz="3200" dirty="0" err="1">
                <a:solidFill>
                  <a:srgbClr val="93CDDD"/>
                </a:solidFill>
              </a:rPr>
              <a:t>Multiparametric</a:t>
            </a:r>
            <a:r>
              <a:rPr lang="en-US" sz="3200" dirty="0">
                <a:solidFill>
                  <a:srgbClr val="93CDDD"/>
                </a:solidFill>
              </a:rPr>
              <a:t> Imaging of Adhesive </a:t>
            </a:r>
            <a:r>
              <a:rPr lang="en-US" sz="3200" dirty="0" err="1">
                <a:solidFill>
                  <a:srgbClr val="93CDDD"/>
                </a:solidFill>
              </a:rPr>
              <a:t>Nanodomains</a:t>
            </a:r>
            <a:r>
              <a:rPr lang="en-US" sz="3200" dirty="0">
                <a:solidFill>
                  <a:srgbClr val="93CDDD"/>
                </a:solidFill>
              </a:rPr>
              <a:t> at the Surface of </a:t>
            </a:r>
            <a:r>
              <a:rPr lang="en-US" sz="3200" i="1" dirty="0">
                <a:solidFill>
                  <a:srgbClr val="93CDDD"/>
                </a:solidFill>
              </a:rPr>
              <a:t>C. </a:t>
            </a:r>
            <a:r>
              <a:rPr lang="en-US" sz="3200" i="1" dirty="0" err="1">
                <a:solidFill>
                  <a:srgbClr val="93CDDD"/>
                </a:solidFill>
              </a:rPr>
              <a:t>albicans</a:t>
            </a:r>
            <a:r>
              <a:rPr lang="en-US" sz="3200" dirty="0">
                <a:solidFill>
                  <a:srgbClr val="93CDDD"/>
                </a:solidFill>
              </a:rPr>
              <a:t> by Atomic Force Microscopy. </a:t>
            </a:r>
            <a:r>
              <a:rPr lang="en-US" sz="3200" dirty="0" err="1">
                <a:solidFill>
                  <a:srgbClr val="93CDDD"/>
                </a:solidFill>
              </a:rPr>
              <a:t>Nanomedicine</a:t>
            </a:r>
            <a:r>
              <a:rPr lang="en-US" sz="3200" dirty="0">
                <a:solidFill>
                  <a:srgbClr val="93CDDD"/>
                </a:solidFill>
              </a:rPr>
              <a:t> NBM, 11, </a:t>
            </a:r>
            <a:r>
              <a:rPr lang="en-US" sz="3200" dirty="0" smtClean="0">
                <a:solidFill>
                  <a:srgbClr val="93CDDD"/>
                </a:solidFill>
              </a:rPr>
              <a:t>57.</a:t>
            </a:r>
          </a:p>
          <a:p>
            <a:pPr marL="514350" indent="-514350" algn="just">
              <a:buAutoNum type="arabicPeriod"/>
            </a:pPr>
            <a:r>
              <a:rPr lang="en-US" sz="3200" dirty="0" smtClean="0">
                <a:solidFill>
                  <a:srgbClr val="93CDDD"/>
                </a:solidFill>
              </a:rPr>
              <a:t>Cabral </a:t>
            </a:r>
            <a:r>
              <a:rPr lang="en-US" sz="3200" dirty="0">
                <a:solidFill>
                  <a:srgbClr val="93CDDD"/>
                </a:solidFill>
              </a:rPr>
              <a:t>V. et al., (2015),Targeted changes of the cell wall proteome influence </a:t>
            </a:r>
            <a:r>
              <a:rPr lang="en-US" sz="3200" i="1" dirty="0">
                <a:solidFill>
                  <a:srgbClr val="93CDDD"/>
                </a:solidFill>
              </a:rPr>
              <a:t>C. </a:t>
            </a:r>
            <a:r>
              <a:rPr lang="en-US" sz="3200" i="1" dirty="0" err="1">
                <a:solidFill>
                  <a:srgbClr val="93CDDD"/>
                </a:solidFill>
              </a:rPr>
              <a:t>albicans</a:t>
            </a:r>
            <a:r>
              <a:rPr lang="en-US" sz="3200" dirty="0">
                <a:solidFill>
                  <a:srgbClr val="93CDDD"/>
                </a:solidFill>
              </a:rPr>
              <a:t> ability to form single- and multi-strain biofilms. </a:t>
            </a:r>
            <a:r>
              <a:rPr lang="en-US" sz="3200" dirty="0" err="1">
                <a:solidFill>
                  <a:srgbClr val="93CDDD"/>
                </a:solidFill>
              </a:rPr>
              <a:t>PloS</a:t>
            </a:r>
            <a:r>
              <a:rPr lang="en-US" sz="3200" dirty="0">
                <a:solidFill>
                  <a:srgbClr val="93CDDD"/>
                </a:solidFill>
              </a:rPr>
              <a:t> </a:t>
            </a:r>
            <a:r>
              <a:rPr lang="en-US" sz="3200" dirty="0" err="1">
                <a:solidFill>
                  <a:srgbClr val="93CDDD"/>
                </a:solidFill>
              </a:rPr>
              <a:t>Pathog</a:t>
            </a:r>
            <a:r>
              <a:rPr lang="en-US" sz="3200" dirty="0">
                <a:solidFill>
                  <a:srgbClr val="93CDDD"/>
                </a:solidFill>
              </a:rPr>
              <a:t>. 2014 Dec 11;10(12</a:t>
            </a:r>
            <a:r>
              <a:rPr lang="en-US" sz="3200" dirty="0" smtClean="0">
                <a:solidFill>
                  <a:srgbClr val="93CDDD"/>
                </a:solidFill>
              </a:rPr>
              <a:t>).</a:t>
            </a:r>
            <a:endParaRPr lang="en-GB" sz="3200" dirty="0">
              <a:solidFill>
                <a:srgbClr val="93CDDD"/>
              </a:solidFill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384266" y="14781850"/>
            <a:ext cx="4848585" cy="938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Elasticity </a:t>
            </a:r>
            <a:r>
              <a:rPr lang="en-US" sz="3600" dirty="0">
                <a:solidFill>
                  <a:schemeClr val="bg1"/>
                </a:solidFill>
              </a:rPr>
              <a:t>maps </a:t>
            </a:r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(</a:t>
            </a:r>
            <a:r>
              <a:rPr lang="en-US" sz="2400" dirty="0">
                <a:solidFill>
                  <a:schemeClr val="bg1"/>
                </a:solidFill>
              </a:rPr>
              <a:t>z range = 0.5 MPa</a:t>
            </a:r>
            <a:r>
              <a:rPr lang="en-US" sz="2400" dirty="0" smtClean="0">
                <a:solidFill>
                  <a:schemeClr val="bg1"/>
                </a:solidFill>
              </a:rPr>
              <a:t>) 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Local </a:t>
            </a:r>
            <a:r>
              <a:rPr lang="en-US" sz="3600" dirty="0">
                <a:solidFill>
                  <a:schemeClr val="bg1"/>
                </a:solidFill>
              </a:rPr>
              <a:t>elasticity maps </a:t>
            </a:r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on 1μm</a:t>
            </a:r>
            <a:r>
              <a:rPr lang="en-US" sz="3200" baseline="30000" dirty="0" smtClean="0">
                <a:solidFill>
                  <a:schemeClr val="bg1"/>
                </a:solidFill>
              </a:rPr>
              <a:t>2</a:t>
            </a:r>
            <a:r>
              <a:rPr lang="en-US" sz="3200" dirty="0" smtClean="0">
                <a:solidFill>
                  <a:schemeClr val="bg1"/>
                </a:solidFill>
              </a:rPr>
              <a:t> areas 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(</a:t>
            </a:r>
            <a:r>
              <a:rPr lang="en-US" sz="3200" i="1" dirty="0">
                <a:solidFill>
                  <a:schemeClr val="bg1"/>
                </a:solidFill>
              </a:rPr>
              <a:t>white dashed </a:t>
            </a:r>
            <a:r>
              <a:rPr lang="en-US" sz="3200" i="1" dirty="0" smtClean="0">
                <a:solidFill>
                  <a:schemeClr val="bg1"/>
                </a:solidFill>
              </a:rPr>
              <a:t>squares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on </a:t>
            </a:r>
            <a:r>
              <a:rPr lang="en-US" sz="3200" i="1" dirty="0">
                <a:solidFill>
                  <a:schemeClr val="bg1"/>
                </a:solidFill>
              </a:rPr>
              <a:t>the tops of the </a:t>
            </a:r>
            <a:r>
              <a:rPr lang="en-US" sz="3200" i="1" dirty="0" smtClean="0">
                <a:solidFill>
                  <a:schemeClr val="bg1"/>
                </a:solidFill>
              </a:rPr>
              <a:t>cells)</a:t>
            </a: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Distributions </a:t>
            </a:r>
            <a:r>
              <a:rPr lang="en-US" sz="3600" dirty="0">
                <a:solidFill>
                  <a:schemeClr val="bg1"/>
                </a:solidFill>
              </a:rPr>
              <a:t>of Young 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modulus </a:t>
            </a:r>
            <a:r>
              <a:rPr lang="en-US" sz="3600" dirty="0">
                <a:solidFill>
                  <a:schemeClr val="bg1"/>
                </a:solidFill>
              </a:rPr>
              <a:t>values </a:t>
            </a:r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200" i="1" dirty="0" smtClean="0">
                <a:solidFill>
                  <a:schemeClr val="bg1"/>
                </a:solidFill>
              </a:rPr>
              <a:t>(corresponding </a:t>
            </a:r>
            <a:r>
              <a:rPr lang="en-US" sz="3200" i="1" dirty="0">
                <a:solidFill>
                  <a:schemeClr val="bg1"/>
                </a:solidFill>
              </a:rPr>
              <a:t>to the local </a:t>
            </a:r>
            <a:endParaRPr lang="en-US" sz="3200" i="1" dirty="0" smtClean="0">
              <a:solidFill>
                <a:schemeClr val="bg1"/>
              </a:solidFill>
            </a:endParaRPr>
          </a:p>
          <a:p>
            <a:r>
              <a:rPr lang="en-US" sz="3200" i="1" dirty="0" smtClean="0">
                <a:solidFill>
                  <a:schemeClr val="bg1"/>
                </a:solidFill>
              </a:rPr>
              <a:t>elasticity maps.) </a:t>
            </a:r>
          </a:p>
          <a:p>
            <a:endParaRPr lang="fr-FR" sz="3600" dirty="0">
              <a:solidFill>
                <a:schemeClr val="bg1"/>
              </a:solidFill>
            </a:endParaRPr>
          </a:p>
        </p:txBody>
      </p:sp>
      <p:sp>
        <p:nvSpPr>
          <p:cNvPr id="27" name="AutoShape 2" descr="An external file that holds a picture, illustration, etc.&#10;Object name is zac9991019820004.jp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8495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93CDDD"/>
              </a:solidFill>
            </a:endParaRPr>
          </a:p>
        </p:txBody>
      </p:sp>
      <p:sp>
        <p:nvSpPr>
          <p:cNvPr id="28" name="AutoShape 4" descr="An external file that holds a picture, illustration, etc.&#10;Object name is zac9991019820004.jp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07975" y="23735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93CDDD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8882365" y="23146272"/>
            <a:ext cx="34370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u="sng" dirty="0" smtClean="0">
                <a:solidFill>
                  <a:schemeClr val="bg1"/>
                </a:solidFill>
              </a:rPr>
              <a:t>Adhesion  Maps</a:t>
            </a:r>
          </a:p>
        </p:txBody>
      </p:sp>
      <p:grpSp>
        <p:nvGrpSpPr>
          <p:cNvPr id="30" name="Groupe 29"/>
          <p:cNvGrpSpPr/>
          <p:nvPr/>
        </p:nvGrpSpPr>
        <p:grpSpPr>
          <a:xfrm>
            <a:off x="300909" y="13285639"/>
            <a:ext cx="10945217" cy="10183799"/>
            <a:chOff x="414140" y="16191324"/>
            <a:chExt cx="9954494" cy="9733283"/>
          </a:xfrm>
        </p:grpSpPr>
        <p:pic>
          <p:nvPicPr>
            <p:cNvPr id="31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140" y="16191324"/>
              <a:ext cx="9954494" cy="9733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Rectangle 31"/>
            <p:cNvSpPr/>
            <p:nvPr/>
          </p:nvSpPr>
          <p:spPr>
            <a:xfrm>
              <a:off x="537214" y="16222694"/>
              <a:ext cx="1204579" cy="3824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C00000"/>
                  </a:solidFill>
                  <a:latin typeface="+mj-lt"/>
                  <a:cs typeface="Aharoni" panose="02010803020104030203" pitchFamily="2" charset="-79"/>
                </a:rPr>
                <a:t>native cell </a:t>
              </a:r>
              <a:endParaRPr lang="fr-FR" sz="2000" b="1" dirty="0">
                <a:solidFill>
                  <a:srgbClr val="C00000"/>
                </a:solidFill>
                <a:latin typeface="+mj-lt"/>
                <a:cs typeface="Aharoni" panose="02010803020104030203" pitchFamily="2" charset="-79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798517" y="16208350"/>
              <a:ext cx="168010" cy="44124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endParaRPr lang="fr-FR" sz="2400" dirty="0">
                <a:solidFill>
                  <a:srgbClr val="93CDDD"/>
                </a:solidFill>
                <a:latin typeface="Arial Black" panose="020B0A04020102020204" pitchFamily="34" charset="0"/>
                <a:cs typeface="Aharoni" panose="02010803020104030203" pitchFamily="2" charset="-79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803502" y="16218241"/>
              <a:ext cx="2306697" cy="3824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2000" b="1" dirty="0" err="1">
                  <a:solidFill>
                    <a:srgbClr val="C00000"/>
                  </a:solidFill>
                  <a:latin typeface="+mj-lt"/>
                  <a:cs typeface="Aharoni" panose="02010803020104030203" pitchFamily="2" charset="-79"/>
                </a:rPr>
                <a:t>Caspofungin</a:t>
              </a:r>
              <a:r>
                <a:rPr lang="en-US" sz="2000" b="1" dirty="0">
                  <a:solidFill>
                    <a:srgbClr val="C00000"/>
                  </a:solidFill>
                  <a:latin typeface="+mj-lt"/>
                  <a:cs typeface="Aharoni" panose="02010803020104030203" pitchFamily="2" charset="-79"/>
                </a:rPr>
                <a:t> </a:t>
              </a:r>
              <a:r>
                <a:rPr lang="en-US" sz="2000" b="1" dirty="0" smtClean="0">
                  <a:solidFill>
                    <a:srgbClr val="C00000"/>
                  </a:solidFill>
                  <a:latin typeface="+mj-lt"/>
                  <a:cs typeface="Aharoni" panose="02010803020104030203" pitchFamily="2" charset="-79"/>
                </a:rPr>
                <a:t>0.5</a:t>
              </a:r>
              <a:r>
                <a:rPr lang="en-US" sz="2000" b="1" dirty="0">
                  <a:solidFill>
                    <a:srgbClr val="C00000"/>
                  </a:solidFill>
                  <a:latin typeface="+mj-lt"/>
                  <a:cs typeface="Aharoni" panose="02010803020104030203" pitchFamily="2" charset="-79"/>
                </a:rPr>
                <a:t>× MIC</a:t>
              </a:r>
              <a:endParaRPr lang="fr-FR" sz="2000" b="1" dirty="0">
                <a:solidFill>
                  <a:srgbClr val="C00000"/>
                </a:solidFill>
                <a:latin typeface="+mj-lt"/>
                <a:cs typeface="Aharoni" panose="02010803020104030203" pitchFamily="2" charset="-79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082880" y="16215970"/>
              <a:ext cx="2125917" cy="3824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2000" b="1" dirty="0" err="1">
                  <a:solidFill>
                    <a:srgbClr val="C00000"/>
                  </a:solidFill>
                  <a:latin typeface="+mj-lt"/>
                  <a:cs typeface="Aharoni" panose="02010803020104030203" pitchFamily="2" charset="-79"/>
                </a:rPr>
                <a:t>Caspofungin</a:t>
              </a:r>
              <a:r>
                <a:rPr lang="en-US" sz="2000" b="1" dirty="0">
                  <a:solidFill>
                    <a:srgbClr val="C00000"/>
                  </a:solidFill>
                  <a:latin typeface="+mj-lt"/>
                  <a:cs typeface="Aharoni" panose="02010803020104030203" pitchFamily="2" charset="-79"/>
                </a:rPr>
                <a:t> 4</a:t>
              </a:r>
              <a:r>
                <a:rPr lang="en-US" sz="2000" b="1" dirty="0" smtClean="0">
                  <a:solidFill>
                    <a:srgbClr val="C00000"/>
                  </a:solidFill>
                  <a:latin typeface="+mj-lt"/>
                  <a:cs typeface="Aharoni" panose="02010803020104030203" pitchFamily="2" charset="-79"/>
                </a:rPr>
                <a:t>× </a:t>
              </a:r>
              <a:r>
                <a:rPr lang="en-US" sz="2000" b="1" dirty="0">
                  <a:solidFill>
                    <a:srgbClr val="C00000"/>
                  </a:solidFill>
                  <a:latin typeface="+mj-lt"/>
                  <a:cs typeface="Aharoni" panose="02010803020104030203" pitchFamily="2" charset="-79"/>
                </a:rPr>
                <a:t>MIC</a:t>
              </a:r>
              <a:endParaRPr lang="fr-FR" sz="2000" b="1" dirty="0">
                <a:solidFill>
                  <a:srgbClr val="C00000"/>
                </a:solidFill>
                <a:latin typeface="+mj-lt"/>
                <a:cs typeface="Aharoni" panose="02010803020104030203" pitchFamily="2" charset="-79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889416" y="22990694"/>
              <a:ext cx="414614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93CDDD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141644" y="23002998"/>
              <a:ext cx="376922" cy="4752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93CDDD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60375" y="23046203"/>
              <a:ext cx="276526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93CDDD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156885" y="19550335"/>
              <a:ext cx="83540" cy="243840"/>
            </a:xfrm>
            <a:prstGeom prst="rect">
              <a:avLst/>
            </a:prstGeom>
            <a:solidFill>
              <a:srgbClr val="9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93CDDD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05106" y="19676954"/>
              <a:ext cx="95820" cy="80261"/>
            </a:xfrm>
            <a:prstGeom prst="rect">
              <a:avLst/>
            </a:prstGeom>
            <a:solidFill>
              <a:srgbClr val="5FEB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93CDDD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881279" y="19662395"/>
              <a:ext cx="95820" cy="99377"/>
            </a:xfrm>
            <a:prstGeom prst="rect">
              <a:avLst/>
            </a:prstGeom>
            <a:solidFill>
              <a:srgbClr val="0094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93CDDD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983395" y="19664851"/>
              <a:ext cx="80828" cy="110239"/>
            </a:xfrm>
            <a:prstGeom prst="rect">
              <a:avLst/>
            </a:prstGeom>
            <a:solidFill>
              <a:srgbClr val="1030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93CDDD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977099" y="19761773"/>
              <a:ext cx="87124" cy="83820"/>
            </a:xfrm>
            <a:prstGeom prst="rect">
              <a:avLst/>
            </a:prstGeom>
            <a:solidFill>
              <a:srgbClr val="7BE1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93CDDD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881279" y="19766359"/>
              <a:ext cx="95820" cy="83318"/>
            </a:xfrm>
            <a:prstGeom prst="rect">
              <a:avLst/>
            </a:prstGeom>
            <a:solidFill>
              <a:srgbClr val="7FF1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93CDDD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37214" y="19653760"/>
              <a:ext cx="80828" cy="110239"/>
            </a:xfrm>
            <a:prstGeom prst="rect">
              <a:avLst/>
            </a:prstGeom>
            <a:solidFill>
              <a:srgbClr val="1030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93CDDD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702899" y="19647615"/>
              <a:ext cx="80828" cy="110239"/>
            </a:xfrm>
            <a:prstGeom prst="rect">
              <a:avLst/>
            </a:prstGeom>
            <a:solidFill>
              <a:srgbClr val="1030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93CDDD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06280" y="19584516"/>
              <a:ext cx="94646" cy="87739"/>
            </a:xfrm>
            <a:prstGeom prst="rect">
              <a:avLst/>
            </a:prstGeom>
            <a:solidFill>
              <a:srgbClr val="01B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93CDDD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10229" y="19757215"/>
              <a:ext cx="94646" cy="87739"/>
            </a:xfrm>
            <a:prstGeom prst="rect">
              <a:avLst/>
            </a:prstGeom>
            <a:solidFill>
              <a:srgbClr val="008E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93CDDD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707580" y="19566788"/>
              <a:ext cx="94646" cy="87739"/>
            </a:xfrm>
            <a:prstGeom prst="rect">
              <a:avLst/>
            </a:prstGeom>
            <a:solidFill>
              <a:srgbClr val="008E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93CDDD"/>
                </a:solidFill>
              </a:endParaRPr>
            </a:p>
          </p:txBody>
        </p:sp>
      </p:grpSp>
      <p:cxnSp>
        <p:nvCxnSpPr>
          <p:cNvPr id="50" name="Connecteur droit 49"/>
          <p:cNvCxnSpPr/>
          <p:nvPr/>
        </p:nvCxnSpPr>
        <p:spPr>
          <a:xfrm>
            <a:off x="2502373" y="15301863"/>
            <a:ext cx="1296144" cy="1304528"/>
          </a:xfrm>
          <a:prstGeom prst="line">
            <a:avLst/>
          </a:prstGeom>
          <a:ln w="571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/>
          <p:cNvCxnSpPr/>
          <p:nvPr/>
        </p:nvCxnSpPr>
        <p:spPr>
          <a:xfrm flipH="1">
            <a:off x="480669" y="15274552"/>
            <a:ext cx="1157607" cy="1251447"/>
          </a:xfrm>
          <a:prstGeom prst="line">
            <a:avLst/>
          </a:prstGeom>
          <a:ln w="571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/>
        </p:nvCxnSpPr>
        <p:spPr>
          <a:xfrm>
            <a:off x="6169796" y="15301863"/>
            <a:ext cx="1268139" cy="1152128"/>
          </a:xfrm>
          <a:prstGeom prst="line">
            <a:avLst/>
          </a:prstGeom>
          <a:ln w="571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 flipH="1">
            <a:off x="4158557" y="15301863"/>
            <a:ext cx="1219151" cy="1304528"/>
          </a:xfrm>
          <a:prstGeom prst="line">
            <a:avLst/>
          </a:prstGeom>
          <a:ln w="571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>
            <a:off x="9659170" y="15373871"/>
            <a:ext cx="1268139" cy="1152128"/>
          </a:xfrm>
          <a:prstGeom prst="line">
            <a:avLst/>
          </a:prstGeom>
          <a:ln w="571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/>
          <p:cNvCxnSpPr/>
          <p:nvPr/>
        </p:nvCxnSpPr>
        <p:spPr>
          <a:xfrm flipH="1">
            <a:off x="7647931" y="15373871"/>
            <a:ext cx="1219151" cy="1304528"/>
          </a:xfrm>
          <a:prstGeom prst="line">
            <a:avLst/>
          </a:prstGeom>
          <a:ln w="571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ZoneTexte 38"/>
          <p:cNvSpPr txBox="1">
            <a:spLocks noChangeArrowheads="1"/>
          </p:cNvSpPr>
          <p:nvPr/>
        </p:nvSpPr>
        <p:spPr bwMode="auto">
          <a:xfrm>
            <a:off x="10135221" y="31691470"/>
            <a:ext cx="5677342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4400" u="sng" dirty="0" err="1" smtClean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Adhesion</a:t>
            </a:r>
            <a:r>
              <a:rPr lang="fr-FR" altLang="fr-FR" sz="4400" u="sng" dirty="0" smtClean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 force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3600" dirty="0" err="1" smtClean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Maps</a:t>
            </a:r>
            <a:r>
              <a:rPr lang="fr-FR" altLang="fr-FR" sz="3600" dirty="0" smtClean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 of 1µm</a:t>
            </a:r>
            <a:r>
              <a:rPr lang="fr-FR" altLang="fr-FR" sz="3600" baseline="30000" dirty="0" smtClean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2</a:t>
            </a:r>
            <a:r>
              <a:rPr lang="fr-FR" altLang="fr-FR" sz="3600" dirty="0" smtClean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,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3600" dirty="0" err="1" smtClean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corresponding</a:t>
            </a:r>
            <a:r>
              <a:rPr lang="fr-FR" altLang="fr-FR" sz="3600" dirty="0" smtClean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 </a:t>
            </a:r>
            <a:r>
              <a:rPr lang="fr-FR" altLang="fr-FR" sz="3600" dirty="0" err="1" smtClean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histograms</a:t>
            </a:r>
            <a:r>
              <a:rPr lang="fr-FR" altLang="fr-FR" sz="3600" dirty="0" smtClean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 </a:t>
            </a:r>
            <a:r>
              <a:rPr lang="fr-FR" altLang="fr-FR" sz="3600" dirty="0" err="1" smtClean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representing</a:t>
            </a:r>
            <a:r>
              <a:rPr lang="fr-FR" altLang="fr-FR" sz="3600" dirty="0" smtClean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 the </a:t>
            </a:r>
            <a:r>
              <a:rPr lang="fr-FR" altLang="fr-FR" sz="3600" dirty="0" err="1" smtClean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adhesion</a:t>
            </a:r>
            <a:r>
              <a:rPr lang="fr-FR" altLang="fr-FR" sz="3600" dirty="0" smtClean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 force </a:t>
            </a:r>
            <a:r>
              <a:rPr lang="fr-FR" altLang="fr-FR" sz="3600" dirty="0" err="1" smtClean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repartition</a:t>
            </a:r>
            <a:r>
              <a:rPr lang="fr-FR" altLang="fr-FR" sz="3600" dirty="0" smtClean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, and  a few </a:t>
            </a:r>
            <a:r>
              <a:rPr lang="fr-FR" altLang="fr-FR" sz="3600" dirty="0" err="1" smtClean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representative</a:t>
            </a:r>
            <a:r>
              <a:rPr lang="fr-FR" altLang="fr-FR" sz="3600" dirty="0" smtClean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 force </a:t>
            </a:r>
            <a:r>
              <a:rPr lang="fr-FR" altLang="fr-FR" sz="3600" dirty="0" err="1" smtClean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curves</a:t>
            </a:r>
            <a:r>
              <a:rPr lang="fr-FR" altLang="fr-FR" sz="3600" dirty="0" smtClean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. </a:t>
            </a:r>
          </a:p>
        </p:txBody>
      </p:sp>
      <p:sp>
        <p:nvSpPr>
          <p:cNvPr id="66" name="ZoneTexte 39"/>
          <p:cNvSpPr txBox="1">
            <a:spLocks noChangeArrowheads="1"/>
          </p:cNvSpPr>
          <p:nvPr/>
        </p:nvSpPr>
        <p:spPr bwMode="auto">
          <a:xfrm>
            <a:off x="1108837" y="26156443"/>
            <a:ext cx="3473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2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9" name="ZoneTexte 68"/>
          <p:cNvSpPr txBox="1"/>
          <p:nvPr/>
        </p:nvSpPr>
        <p:spPr>
          <a:xfrm>
            <a:off x="381878" y="25986722"/>
            <a:ext cx="24198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i="1" dirty="0" smtClean="0">
                <a:solidFill>
                  <a:schemeClr val="bg1"/>
                </a:solidFill>
              </a:rPr>
              <a:t>PGA22 </a:t>
            </a:r>
          </a:p>
          <a:p>
            <a:r>
              <a:rPr lang="fr-FR" sz="2800" i="1" dirty="0" smtClean="0">
                <a:solidFill>
                  <a:schemeClr val="bg1"/>
                </a:solidFill>
              </a:rPr>
              <a:t>Over-</a:t>
            </a:r>
            <a:r>
              <a:rPr lang="fr-FR" sz="2800" i="1" dirty="0" err="1" smtClean="0">
                <a:solidFill>
                  <a:schemeClr val="bg1"/>
                </a:solidFill>
              </a:rPr>
              <a:t>expressed</a:t>
            </a:r>
            <a:endParaRPr lang="fr-FR" sz="2800" i="1" dirty="0">
              <a:solidFill>
                <a:schemeClr val="bg1"/>
              </a:solidFill>
            </a:endParaRPr>
          </a:p>
        </p:txBody>
      </p:sp>
      <p:sp>
        <p:nvSpPr>
          <p:cNvPr id="74" name="ZoneTexte 73"/>
          <p:cNvSpPr txBox="1"/>
          <p:nvPr/>
        </p:nvSpPr>
        <p:spPr>
          <a:xfrm>
            <a:off x="623554" y="28467523"/>
            <a:ext cx="15212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i="1" dirty="0" smtClean="0">
                <a:solidFill>
                  <a:schemeClr val="bg1"/>
                </a:solidFill>
              </a:rPr>
              <a:t>Control - </a:t>
            </a:r>
            <a:endParaRPr lang="fr-FR" sz="2800" i="1" dirty="0">
              <a:solidFill>
                <a:schemeClr val="bg1"/>
              </a:solidFill>
            </a:endParaRPr>
          </a:p>
        </p:txBody>
      </p:sp>
      <p:sp>
        <p:nvSpPr>
          <p:cNvPr id="76" name="Ellipse 75"/>
          <p:cNvSpPr/>
          <p:nvPr/>
        </p:nvSpPr>
        <p:spPr>
          <a:xfrm>
            <a:off x="10751346" y="26042428"/>
            <a:ext cx="15669991" cy="3666568"/>
          </a:xfrm>
          <a:prstGeom prst="ellipse">
            <a:avLst/>
          </a:prstGeom>
          <a:gradFill flip="none" rotWithShape="1">
            <a:gsLst>
              <a:gs pos="96000">
                <a:schemeClr val="tx1">
                  <a:lumMod val="78000"/>
                  <a:alpha val="88000"/>
                </a:schemeClr>
              </a:gs>
              <a:gs pos="9000">
                <a:schemeClr val="accent2">
                  <a:shade val="67500"/>
                  <a:satMod val="115000"/>
                  <a:alpha val="86000"/>
                  <a:lumMod val="64000"/>
                  <a:lumOff val="36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>
                <a:solidFill>
                  <a:schemeClr val="bg1"/>
                </a:solidFill>
              </a:rPr>
              <a:t>Combined with molecular biology tools, AFM </a:t>
            </a:r>
            <a:r>
              <a:rPr lang="en-US" sz="4400" b="1" i="1" dirty="0" smtClean="0">
                <a:solidFill>
                  <a:schemeClr val="bg1"/>
                </a:solidFill>
              </a:rPr>
              <a:t>allowed to unravel </a:t>
            </a:r>
            <a:r>
              <a:rPr lang="en-US" sz="4400" b="1" i="1" dirty="0">
                <a:solidFill>
                  <a:schemeClr val="bg1"/>
                </a:solidFill>
              </a:rPr>
              <a:t>the contribution of previously uncharacterized </a:t>
            </a:r>
            <a:r>
              <a:rPr lang="en-US" sz="4400" b="1" i="1" dirty="0" smtClean="0">
                <a:solidFill>
                  <a:schemeClr val="bg1"/>
                </a:solidFill>
              </a:rPr>
              <a:t>PGA proteins </a:t>
            </a:r>
            <a:r>
              <a:rPr lang="en-US" sz="4400" b="1" i="1" dirty="0">
                <a:solidFill>
                  <a:schemeClr val="bg1"/>
                </a:solidFill>
              </a:rPr>
              <a:t>to </a:t>
            </a:r>
            <a:endParaRPr lang="en-US" sz="4400" b="1" i="1" dirty="0" smtClean="0">
              <a:solidFill>
                <a:schemeClr val="bg1"/>
              </a:solidFill>
            </a:endParaRPr>
          </a:p>
          <a:p>
            <a:pPr algn="ctr"/>
            <a:r>
              <a:rPr lang="en-US" sz="4400" b="1" i="1" dirty="0" smtClean="0">
                <a:solidFill>
                  <a:schemeClr val="bg1"/>
                </a:solidFill>
              </a:rPr>
              <a:t>C</a:t>
            </a:r>
            <a:r>
              <a:rPr lang="en-US" sz="4400" b="1" i="1" dirty="0">
                <a:solidFill>
                  <a:schemeClr val="bg1"/>
                </a:solidFill>
              </a:rPr>
              <a:t>. </a:t>
            </a:r>
            <a:r>
              <a:rPr lang="en-US" sz="4400" b="1" i="1" dirty="0" err="1">
                <a:solidFill>
                  <a:schemeClr val="bg1"/>
                </a:solidFill>
              </a:rPr>
              <a:t>albicans</a:t>
            </a:r>
            <a:r>
              <a:rPr lang="en-US" sz="4400" b="1" i="1" dirty="0">
                <a:solidFill>
                  <a:schemeClr val="bg1"/>
                </a:solidFill>
              </a:rPr>
              <a:t> adhesion mechanism</a:t>
            </a:r>
            <a:r>
              <a:rPr lang="en-US" sz="4400" b="1" i="1" baseline="30000" dirty="0">
                <a:solidFill>
                  <a:schemeClr val="bg1"/>
                </a:solidFill>
              </a:rPr>
              <a:t>3</a:t>
            </a:r>
            <a:r>
              <a:rPr lang="en-US" sz="4400" b="1" i="1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77" name="Text Box 15"/>
          <p:cNvSpPr txBox="1">
            <a:spLocks noChangeArrowheads="1"/>
          </p:cNvSpPr>
          <p:nvPr/>
        </p:nvSpPr>
        <p:spPr bwMode="auto">
          <a:xfrm>
            <a:off x="342133" y="35680127"/>
            <a:ext cx="20517451" cy="888967"/>
          </a:xfrm>
          <a:prstGeom prst="rect">
            <a:avLst/>
          </a:prstGeom>
          <a:gradFill rotWithShape="1">
            <a:gsLst>
              <a:gs pos="0">
                <a:srgbClr val="70B533"/>
              </a:gs>
              <a:gs pos="100000">
                <a:srgbClr val="E1EFD4">
                  <a:alpha val="57999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5202" tIns="28705" rIns="55202" bIns="28705">
            <a:spAutoFit/>
          </a:bodyPr>
          <a:lstStyle>
            <a:lvl1pPr defTabSz="419100" eaLnBrk="0" hangingPunct="0">
              <a:defRPr b="1">
                <a:solidFill>
                  <a:srgbClr val="005A89"/>
                </a:solidFill>
                <a:latin typeface="Arial" charset="0"/>
              </a:defRPr>
            </a:lvl1pPr>
            <a:lvl2pPr marL="742950" indent="-285750" defTabSz="419100" eaLnBrk="0" hangingPunct="0">
              <a:defRPr b="1">
                <a:solidFill>
                  <a:srgbClr val="005A89"/>
                </a:solidFill>
                <a:latin typeface="Arial" charset="0"/>
              </a:defRPr>
            </a:lvl2pPr>
            <a:lvl3pPr marL="1143000" indent="-228600" defTabSz="419100" eaLnBrk="0" hangingPunct="0">
              <a:defRPr b="1">
                <a:solidFill>
                  <a:srgbClr val="005A89"/>
                </a:solidFill>
                <a:latin typeface="Arial" charset="0"/>
              </a:defRPr>
            </a:lvl3pPr>
            <a:lvl4pPr marL="1600200" indent="-228600" defTabSz="419100" eaLnBrk="0" hangingPunct="0">
              <a:defRPr b="1">
                <a:solidFill>
                  <a:srgbClr val="005A89"/>
                </a:solidFill>
                <a:latin typeface="Arial" charset="0"/>
              </a:defRPr>
            </a:lvl4pPr>
            <a:lvl5pPr marL="2057400" indent="-228600" defTabSz="419100" eaLnBrk="0" hangingPunct="0">
              <a:defRPr b="1">
                <a:solidFill>
                  <a:srgbClr val="005A89"/>
                </a:solidFill>
                <a:latin typeface="Arial" charset="0"/>
              </a:defRPr>
            </a:lvl5pPr>
            <a:lvl6pPr marL="2514600" indent="-228600" algn="ctr" defTabSz="4191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5A89"/>
                </a:solidFill>
                <a:latin typeface="Arial" charset="0"/>
              </a:defRPr>
            </a:lvl6pPr>
            <a:lvl7pPr marL="2971800" indent="-228600" algn="ctr" defTabSz="4191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5A89"/>
                </a:solidFill>
                <a:latin typeface="Arial" charset="0"/>
              </a:defRPr>
            </a:lvl7pPr>
            <a:lvl8pPr marL="3429000" indent="-228600" algn="ctr" defTabSz="4191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5A89"/>
                </a:solidFill>
                <a:latin typeface="Arial" charset="0"/>
              </a:defRPr>
            </a:lvl8pPr>
            <a:lvl9pPr marL="3886200" indent="-228600" algn="ctr" defTabSz="4191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5A89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5400" i="1" dirty="0">
                <a:solidFill>
                  <a:schemeClr val="tx1"/>
                </a:solidFill>
              </a:rPr>
              <a:t>Conclusions and </a:t>
            </a:r>
            <a:r>
              <a:rPr lang="en-US" sz="5400" i="1" dirty="0" smtClean="0">
                <a:solidFill>
                  <a:schemeClr val="tx1"/>
                </a:solidFill>
              </a:rPr>
              <a:t>outlook:</a:t>
            </a:r>
            <a:endParaRPr lang="en-US" sz="5400" i="1" dirty="0">
              <a:solidFill>
                <a:schemeClr val="tx1"/>
              </a:solidFill>
            </a:endParaRPr>
          </a:p>
        </p:txBody>
      </p:sp>
      <p:pic>
        <p:nvPicPr>
          <p:cNvPr id="79" name="Image 8" descr="Série 135108.jpg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9" t="8031" r="10940" b="8492"/>
          <a:stretch/>
        </p:blipFill>
        <p:spPr bwMode="auto">
          <a:xfrm>
            <a:off x="6448810" y="25064788"/>
            <a:ext cx="3522046" cy="2504006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80" name="Image 11" descr="Série 141923.jpg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4" t="7560" r="9031" b="8897"/>
          <a:stretch/>
        </p:blipFill>
        <p:spPr bwMode="auto">
          <a:xfrm>
            <a:off x="6448810" y="27583462"/>
            <a:ext cx="3522046" cy="2466378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81" name="Picture 3" descr="\\perdita\edague\Windows\Bureau\20140226_PGA22bis\traitement\qi-data-2014.02.26-14.19.23_adhesion_retract.tif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4" t="1154" r="29437" b="986"/>
          <a:stretch>
            <a:fillRect/>
          </a:stretch>
        </p:blipFill>
        <p:spPr bwMode="auto">
          <a:xfrm>
            <a:off x="2953569" y="27680166"/>
            <a:ext cx="2329333" cy="2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Imag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9" t="8759" r="29126" b="13588"/>
          <a:stretch>
            <a:fillRect/>
          </a:stretch>
        </p:blipFill>
        <p:spPr bwMode="auto">
          <a:xfrm>
            <a:off x="7644825" y="28158075"/>
            <a:ext cx="1540784" cy="149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3" name="Connecteur droit 82"/>
          <p:cNvCxnSpPr/>
          <p:nvPr/>
        </p:nvCxnSpPr>
        <p:spPr bwMode="auto">
          <a:xfrm flipH="1">
            <a:off x="8337399" y="28584681"/>
            <a:ext cx="0" cy="288905"/>
          </a:xfrm>
          <a:prstGeom prst="line">
            <a:avLst/>
          </a:prstGeom>
          <a:noFill/>
          <a:ln w="12700" cap="flat" cmpd="sng" algn="ctr">
            <a:solidFill>
              <a:srgbClr val="BBE0E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84" name="Connecteur droit 83"/>
          <p:cNvCxnSpPr/>
          <p:nvPr/>
        </p:nvCxnSpPr>
        <p:spPr bwMode="auto">
          <a:xfrm>
            <a:off x="8334806" y="28870886"/>
            <a:ext cx="171198" cy="0"/>
          </a:xfrm>
          <a:prstGeom prst="line">
            <a:avLst/>
          </a:prstGeom>
          <a:noFill/>
          <a:ln w="12700" cap="flat" cmpd="sng" algn="ctr">
            <a:solidFill>
              <a:srgbClr val="BBE0E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85" name="ZoneTexte 58"/>
          <p:cNvSpPr txBox="1">
            <a:spLocks noChangeArrowheads="1"/>
          </p:cNvSpPr>
          <p:nvPr/>
        </p:nvSpPr>
        <p:spPr bwMode="auto">
          <a:xfrm>
            <a:off x="8129886" y="28819585"/>
            <a:ext cx="933808" cy="227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600" b="0" i="0" u="none" strike="noStrike" kern="0" cap="none" spc="0" normalizeH="0" baseline="0" noProof="0" smtClean="0">
                <a:ln>
                  <a:noFill/>
                </a:ln>
                <a:solidFill>
                  <a:srgbClr val="93CDDD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250 nm</a:t>
            </a:r>
          </a:p>
        </p:txBody>
      </p:sp>
      <p:sp>
        <p:nvSpPr>
          <p:cNvPr id="86" name="ZoneTexte 59"/>
          <p:cNvSpPr txBox="1">
            <a:spLocks noChangeArrowheads="1"/>
          </p:cNvSpPr>
          <p:nvPr/>
        </p:nvSpPr>
        <p:spPr bwMode="auto">
          <a:xfrm rot="16200000">
            <a:off x="7879672" y="28563254"/>
            <a:ext cx="720912" cy="229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600" b="0" i="0" u="none" strike="noStrike" kern="0" cap="none" spc="0" normalizeH="0" baseline="0" noProof="0" smtClean="0">
                <a:ln>
                  <a:noFill/>
                </a:ln>
                <a:solidFill>
                  <a:srgbClr val="93CDDD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1 nN</a:t>
            </a:r>
          </a:p>
        </p:txBody>
      </p:sp>
      <p:grpSp>
        <p:nvGrpSpPr>
          <p:cNvPr id="87" name="Grouper 95"/>
          <p:cNvGrpSpPr>
            <a:grpSpLocks/>
          </p:cNvGrpSpPr>
          <p:nvPr/>
        </p:nvGrpSpPr>
        <p:grpSpPr bwMode="auto">
          <a:xfrm>
            <a:off x="5137839" y="27680166"/>
            <a:ext cx="931214" cy="2348746"/>
            <a:chOff x="4624571" y="44624"/>
            <a:chExt cx="576064" cy="1414757"/>
          </a:xfrm>
        </p:grpSpPr>
        <p:pic>
          <p:nvPicPr>
            <p:cNvPr id="123" name="Picture 3" descr="\\perdita\edague\Windows\Bureau\20140226_PGA22bis\traitement\qi-data-2014.02.26-14.19.23_adhesion_retract.tif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626" t="45483" r="21617" b="25710"/>
            <a:stretch>
              <a:fillRect/>
            </a:stretch>
          </p:blipFill>
          <p:spPr bwMode="auto">
            <a:xfrm>
              <a:off x="4808134" y="290751"/>
              <a:ext cx="210010" cy="1050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4" name="ZoneTexte 97"/>
            <p:cNvSpPr txBox="1">
              <a:spLocks noChangeArrowheads="1"/>
            </p:cNvSpPr>
            <p:nvPr/>
          </p:nvSpPr>
          <p:spPr bwMode="auto">
            <a:xfrm>
              <a:off x="4643827" y="1301801"/>
              <a:ext cx="503855" cy="157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100" b="0" i="0" u="none" strike="noStrike" kern="0" cap="none" spc="0" normalizeH="0" baseline="0" noProof="0" smtClean="0">
                  <a:ln>
                    <a:noFill/>
                  </a:ln>
                  <a:solidFill>
                    <a:srgbClr val="93CDDD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</a:rPr>
                <a:t>0 nN</a:t>
              </a:r>
            </a:p>
          </p:txBody>
        </p:sp>
        <p:sp>
          <p:nvSpPr>
            <p:cNvPr id="125" name="ZoneTexte 98"/>
            <p:cNvSpPr txBox="1">
              <a:spLocks noChangeArrowheads="1"/>
            </p:cNvSpPr>
            <p:nvPr/>
          </p:nvSpPr>
          <p:spPr bwMode="auto">
            <a:xfrm>
              <a:off x="4624571" y="44624"/>
              <a:ext cx="576064" cy="157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100" b="0" i="0" u="none" strike="noStrike" kern="0" cap="none" spc="0" normalizeH="0" baseline="0" noProof="0" smtClean="0">
                  <a:ln>
                    <a:noFill/>
                  </a:ln>
                  <a:solidFill>
                    <a:srgbClr val="93CDDD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</a:rPr>
                <a:t>1.6 nN</a:t>
              </a:r>
              <a:endParaRPr kumimoji="0" lang="fr-FR" alt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93CDDD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endParaRPr>
            </a:p>
          </p:txBody>
        </p:sp>
      </p:grpSp>
      <p:pic>
        <p:nvPicPr>
          <p:cNvPr id="88" name="Image 6" descr="qi-data-2014.03.05-14.10.31_adhesion_retract.tif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0" t="992" r="25648" b="697"/>
          <a:stretch>
            <a:fillRect/>
          </a:stretch>
        </p:blipFill>
        <p:spPr bwMode="auto">
          <a:xfrm>
            <a:off x="2958757" y="25171826"/>
            <a:ext cx="2329333" cy="2392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" name="Rectangle 88"/>
          <p:cNvSpPr/>
          <p:nvPr/>
        </p:nvSpPr>
        <p:spPr bwMode="auto">
          <a:xfrm>
            <a:off x="7730424" y="26216744"/>
            <a:ext cx="931214" cy="24030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93CDD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ZoneTexte 10"/>
          <p:cNvSpPr txBox="1">
            <a:spLocks noChangeArrowheads="1"/>
          </p:cNvSpPr>
          <p:nvPr/>
        </p:nvSpPr>
        <p:spPr bwMode="auto">
          <a:xfrm>
            <a:off x="8109135" y="25741536"/>
            <a:ext cx="817083" cy="227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600" b="0" i="0" u="none" strike="noStrike" kern="0" cap="none" spc="0" normalizeH="0" baseline="0" noProof="0" smtClean="0">
                <a:ln>
                  <a:noFill/>
                </a:ln>
                <a:solidFill>
                  <a:srgbClr val="93CDDD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250 nm</a:t>
            </a:r>
          </a:p>
        </p:txBody>
      </p:sp>
      <p:sp>
        <p:nvSpPr>
          <p:cNvPr id="91" name="ZoneTexte 55"/>
          <p:cNvSpPr txBox="1">
            <a:spLocks noChangeArrowheads="1"/>
          </p:cNvSpPr>
          <p:nvPr/>
        </p:nvSpPr>
        <p:spPr bwMode="auto">
          <a:xfrm rot="16200000">
            <a:off x="7825512" y="25473054"/>
            <a:ext cx="837014" cy="229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600" b="0" i="0" u="none" strike="noStrike" kern="0" cap="none" spc="0" normalizeH="0" baseline="0" noProof="0" smtClean="0">
                <a:ln>
                  <a:noFill/>
                </a:ln>
                <a:solidFill>
                  <a:srgbClr val="93CDDD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1 nN</a:t>
            </a:r>
          </a:p>
        </p:txBody>
      </p:sp>
      <p:cxnSp>
        <p:nvCxnSpPr>
          <p:cNvPr id="92" name="Connecteur droit 91"/>
          <p:cNvCxnSpPr/>
          <p:nvPr/>
        </p:nvCxnSpPr>
        <p:spPr bwMode="auto">
          <a:xfrm>
            <a:off x="8345181" y="25649735"/>
            <a:ext cx="0" cy="164702"/>
          </a:xfrm>
          <a:prstGeom prst="line">
            <a:avLst/>
          </a:prstGeom>
          <a:noFill/>
          <a:ln w="127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93" name="Connecteur droit 92"/>
          <p:cNvCxnSpPr/>
          <p:nvPr/>
        </p:nvCxnSpPr>
        <p:spPr bwMode="auto">
          <a:xfrm>
            <a:off x="8342587" y="25814437"/>
            <a:ext cx="191950" cy="0"/>
          </a:xfrm>
          <a:prstGeom prst="line">
            <a:avLst/>
          </a:prstGeom>
          <a:noFill/>
          <a:ln w="12700" cap="flat" cmpd="sng" algn="ctr">
            <a:solidFill>
              <a:srgbClr val="BBE0E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94" name="Image 15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6" t="4341" r="15581" b="7729"/>
          <a:stretch>
            <a:fillRect/>
          </a:stretch>
        </p:blipFill>
        <p:spPr bwMode="auto">
          <a:xfrm>
            <a:off x="7761551" y="25528232"/>
            <a:ext cx="1631571" cy="1449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5" name="Grouper 99"/>
          <p:cNvGrpSpPr>
            <a:grpSpLocks/>
          </p:cNvGrpSpPr>
          <p:nvPr/>
        </p:nvGrpSpPr>
        <p:grpSpPr bwMode="auto">
          <a:xfrm>
            <a:off x="5171559" y="25169127"/>
            <a:ext cx="931214" cy="2348746"/>
            <a:chOff x="4624571" y="44624"/>
            <a:chExt cx="576064" cy="1414757"/>
          </a:xfrm>
        </p:grpSpPr>
        <p:pic>
          <p:nvPicPr>
            <p:cNvPr id="120" name="Picture 3" descr="\\perdita\edague\Windows\Bureau\20140226_PGA22bis\traitement\qi-data-2014.02.26-14.19.23_adhesion_retract.tif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626" t="45483" r="21617" b="25710"/>
            <a:stretch>
              <a:fillRect/>
            </a:stretch>
          </p:blipFill>
          <p:spPr bwMode="auto">
            <a:xfrm>
              <a:off x="4808134" y="290751"/>
              <a:ext cx="210010" cy="1050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1" name="ZoneTexte 101"/>
            <p:cNvSpPr txBox="1">
              <a:spLocks noChangeArrowheads="1"/>
            </p:cNvSpPr>
            <p:nvPr/>
          </p:nvSpPr>
          <p:spPr bwMode="auto">
            <a:xfrm>
              <a:off x="4643827" y="1301801"/>
              <a:ext cx="503855" cy="157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100" b="0" i="0" u="none" strike="noStrike" kern="0" cap="none" spc="0" normalizeH="0" baseline="0" noProof="0" smtClean="0">
                  <a:ln>
                    <a:noFill/>
                  </a:ln>
                  <a:solidFill>
                    <a:srgbClr val="93CDDD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</a:rPr>
                <a:t>0 nN</a:t>
              </a:r>
            </a:p>
          </p:txBody>
        </p:sp>
        <p:sp>
          <p:nvSpPr>
            <p:cNvPr id="122" name="ZoneTexte 102"/>
            <p:cNvSpPr txBox="1">
              <a:spLocks noChangeArrowheads="1"/>
            </p:cNvSpPr>
            <p:nvPr/>
          </p:nvSpPr>
          <p:spPr bwMode="auto">
            <a:xfrm>
              <a:off x="4624571" y="44624"/>
              <a:ext cx="576064" cy="157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100" b="0" i="0" u="none" strike="noStrike" kern="0" cap="none" spc="0" normalizeH="0" baseline="0" noProof="0" smtClean="0">
                  <a:ln>
                    <a:noFill/>
                  </a:ln>
                  <a:solidFill>
                    <a:srgbClr val="93CDDD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</a:rPr>
                <a:t>1.6 nN</a:t>
              </a:r>
              <a:endParaRPr kumimoji="0" lang="fr-FR" alt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93CDDD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endParaRPr>
            </a:p>
          </p:txBody>
        </p:sp>
      </p:grpSp>
      <p:pic>
        <p:nvPicPr>
          <p:cNvPr id="96" name="Image 13" descr="Série 151103.jpg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4" t="6240" r="9031" b="9294"/>
          <a:stretch/>
        </p:blipFill>
        <p:spPr bwMode="auto">
          <a:xfrm>
            <a:off x="6448810" y="30057565"/>
            <a:ext cx="3522046" cy="2488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Image 21" descr="qi-data-2014.03.05-15.29.53_adhesion_retract.tif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7" t="836" r="23303" b="798"/>
          <a:stretch>
            <a:fillRect/>
          </a:stretch>
        </p:blipFill>
        <p:spPr bwMode="auto">
          <a:xfrm>
            <a:off x="2945787" y="30188508"/>
            <a:ext cx="2326739" cy="2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8" name="Grouper 103"/>
          <p:cNvGrpSpPr>
            <a:grpSpLocks/>
          </p:cNvGrpSpPr>
          <p:nvPr/>
        </p:nvGrpSpPr>
        <p:grpSpPr bwMode="auto">
          <a:xfrm>
            <a:off x="5171559" y="30072406"/>
            <a:ext cx="931214" cy="2346044"/>
            <a:chOff x="4624571" y="44624"/>
            <a:chExt cx="576064" cy="1414661"/>
          </a:xfrm>
        </p:grpSpPr>
        <p:pic>
          <p:nvPicPr>
            <p:cNvPr id="117" name="Picture 3" descr="\\perdita\edague\Windows\Bureau\20140226_PGA22bis\traitement\qi-data-2014.02.26-14.19.23_adhesion_retract.tif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626" t="45483" r="21617" b="25710"/>
            <a:stretch>
              <a:fillRect/>
            </a:stretch>
          </p:blipFill>
          <p:spPr bwMode="auto">
            <a:xfrm>
              <a:off x="4808134" y="290751"/>
              <a:ext cx="210010" cy="1050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8" name="ZoneTexte 105"/>
            <p:cNvSpPr txBox="1">
              <a:spLocks noChangeArrowheads="1"/>
            </p:cNvSpPr>
            <p:nvPr/>
          </p:nvSpPr>
          <p:spPr bwMode="auto">
            <a:xfrm>
              <a:off x="4643827" y="1301535"/>
              <a:ext cx="503855" cy="157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100" b="0" i="0" u="none" strike="noStrike" kern="0" cap="none" spc="0" normalizeH="0" baseline="0" noProof="0" smtClean="0">
                  <a:ln>
                    <a:noFill/>
                  </a:ln>
                  <a:solidFill>
                    <a:srgbClr val="93CDDD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</a:rPr>
                <a:t>0 nN</a:t>
              </a:r>
            </a:p>
          </p:txBody>
        </p:sp>
        <p:sp>
          <p:nvSpPr>
            <p:cNvPr id="119" name="ZoneTexte 106"/>
            <p:cNvSpPr txBox="1">
              <a:spLocks noChangeArrowheads="1"/>
            </p:cNvSpPr>
            <p:nvPr/>
          </p:nvSpPr>
          <p:spPr bwMode="auto">
            <a:xfrm>
              <a:off x="4624571" y="44624"/>
              <a:ext cx="576064" cy="157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100" b="0" i="0" u="none" strike="noStrike" kern="0" cap="none" spc="0" normalizeH="0" baseline="0" noProof="0" smtClean="0">
                  <a:ln>
                    <a:noFill/>
                  </a:ln>
                  <a:solidFill>
                    <a:srgbClr val="93CDDD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</a:rPr>
                <a:t>1.6 nN</a:t>
              </a:r>
              <a:endParaRPr kumimoji="0" lang="fr-FR" alt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93CDDD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endParaRPr>
            </a:p>
          </p:txBody>
        </p:sp>
      </p:grpSp>
      <p:grpSp>
        <p:nvGrpSpPr>
          <p:cNvPr id="99" name="Grouper 33"/>
          <p:cNvGrpSpPr>
            <a:grpSpLocks noChangeAspect="1"/>
          </p:cNvGrpSpPr>
          <p:nvPr/>
        </p:nvGrpSpPr>
        <p:grpSpPr bwMode="auto">
          <a:xfrm>
            <a:off x="7639636" y="30428811"/>
            <a:ext cx="1763860" cy="1495824"/>
            <a:chOff x="1263476" y="1088597"/>
            <a:chExt cx="5582548" cy="4607100"/>
          </a:xfrm>
        </p:grpSpPr>
        <p:pic>
          <p:nvPicPr>
            <p:cNvPr id="114" name="Image 2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18" t="6339" r="25131" b="7591"/>
            <a:stretch>
              <a:fillRect/>
            </a:stretch>
          </p:blipFill>
          <p:spPr bwMode="auto">
            <a:xfrm>
              <a:off x="1263476" y="1088597"/>
              <a:ext cx="5582548" cy="4607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5" name="Connecteur droit 114"/>
            <p:cNvCxnSpPr/>
            <p:nvPr/>
          </p:nvCxnSpPr>
          <p:spPr>
            <a:xfrm>
              <a:off x="3471864" y="2560538"/>
              <a:ext cx="829175" cy="0"/>
            </a:xfrm>
            <a:prstGeom prst="line">
              <a:avLst/>
            </a:prstGeom>
            <a:noFill/>
            <a:ln w="12700" cap="flat" cmpd="sng" algn="ctr">
              <a:solidFill>
                <a:srgbClr val="BBE0E3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16" name="Connecteur droit 115"/>
            <p:cNvCxnSpPr/>
            <p:nvPr/>
          </p:nvCxnSpPr>
          <p:spPr>
            <a:xfrm flipV="1">
              <a:off x="3471864" y="1845356"/>
              <a:ext cx="0" cy="715182"/>
            </a:xfrm>
            <a:prstGeom prst="line">
              <a:avLst/>
            </a:prstGeom>
            <a:noFill/>
            <a:ln w="12700" cap="flat" cmpd="sng" algn="ctr">
              <a:solidFill>
                <a:srgbClr val="BBE0E3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100" name="ZoneTexte 114"/>
          <p:cNvSpPr txBox="1">
            <a:spLocks noChangeArrowheads="1"/>
          </p:cNvSpPr>
          <p:nvPr/>
        </p:nvSpPr>
        <p:spPr bwMode="auto">
          <a:xfrm>
            <a:off x="8103947" y="30858118"/>
            <a:ext cx="770392" cy="227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600" b="0" i="0" u="none" strike="noStrike" kern="0" cap="none" spc="0" normalizeH="0" baseline="0" noProof="0" smtClean="0">
                <a:ln>
                  <a:noFill/>
                </a:ln>
                <a:solidFill>
                  <a:srgbClr val="93CDDD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250 nm</a:t>
            </a:r>
          </a:p>
        </p:txBody>
      </p:sp>
      <p:sp>
        <p:nvSpPr>
          <p:cNvPr id="101" name="ZoneTexte 115"/>
          <p:cNvSpPr txBox="1">
            <a:spLocks noChangeArrowheads="1"/>
          </p:cNvSpPr>
          <p:nvPr/>
        </p:nvSpPr>
        <p:spPr bwMode="auto">
          <a:xfrm rot="16200000">
            <a:off x="7939232" y="30650387"/>
            <a:ext cx="594009" cy="229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600" b="0" i="0" u="none" strike="noStrike" kern="0" cap="none" spc="0" normalizeH="0" baseline="0" noProof="0" smtClean="0">
                <a:ln>
                  <a:noFill/>
                </a:ln>
                <a:solidFill>
                  <a:srgbClr val="93CDDD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1 nN</a:t>
            </a:r>
          </a:p>
        </p:txBody>
      </p:sp>
      <p:pic>
        <p:nvPicPr>
          <p:cNvPr id="102" name="Image 16" descr="Série 170310.jpg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4" t="6352" r="9031"/>
          <a:stretch/>
        </p:blipFill>
        <p:spPr bwMode="auto">
          <a:xfrm>
            <a:off x="6448810" y="32567697"/>
            <a:ext cx="3522046" cy="2761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" name="Image 11" descr="qi-data-2014.03.05-17.03.10_adhesion_retract.tif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8" t="909" r="22144" b="838"/>
          <a:stretch>
            <a:fillRect/>
          </a:stretch>
        </p:blipFill>
        <p:spPr bwMode="auto">
          <a:xfrm>
            <a:off x="2945787" y="32702247"/>
            <a:ext cx="2334520" cy="238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4" name="Grouper 107"/>
          <p:cNvGrpSpPr>
            <a:grpSpLocks/>
          </p:cNvGrpSpPr>
          <p:nvPr/>
        </p:nvGrpSpPr>
        <p:grpSpPr bwMode="auto">
          <a:xfrm>
            <a:off x="5137839" y="32702247"/>
            <a:ext cx="931214" cy="2346045"/>
            <a:chOff x="4624571" y="44624"/>
            <a:chExt cx="576064" cy="1414661"/>
          </a:xfrm>
        </p:grpSpPr>
        <p:pic>
          <p:nvPicPr>
            <p:cNvPr id="111" name="Picture 3" descr="\\perdita\edague\Windows\Bureau\20140226_PGA22bis\traitement\qi-data-2014.02.26-14.19.23_adhesion_retract.tif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626" t="45483" r="21617" b="25710"/>
            <a:stretch>
              <a:fillRect/>
            </a:stretch>
          </p:blipFill>
          <p:spPr bwMode="auto">
            <a:xfrm>
              <a:off x="4808134" y="290751"/>
              <a:ext cx="210010" cy="1050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" name="ZoneTexte 109"/>
            <p:cNvSpPr txBox="1">
              <a:spLocks noChangeArrowheads="1"/>
            </p:cNvSpPr>
            <p:nvPr/>
          </p:nvSpPr>
          <p:spPr bwMode="auto">
            <a:xfrm>
              <a:off x="4643827" y="1301535"/>
              <a:ext cx="503855" cy="157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100" b="0" i="0" u="none" strike="noStrike" kern="0" cap="none" spc="0" normalizeH="0" baseline="0" noProof="0" smtClean="0">
                  <a:ln>
                    <a:noFill/>
                  </a:ln>
                  <a:solidFill>
                    <a:srgbClr val="93CDDD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</a:rPr>
                <a:t>0 nN</a:t>
              </a:r>
            </a:p>
          </p:txBody>
        </p:sp>
        <p:sp>
          <p:nvSpPr>
            <p:cNvPr id="113" name="ZoneTexte 110"/>
            <p:cNvSpPr txBox="1">
              <a:spLocks noChangeArrowheads="1"/>
            </p:cNvSpPr>
            <p:nvPr/>
          </p:nvSpPr>
          <p:spPr bwMode="auto">
            <a:xfrm>
              <a:off x="4624571" y="44624"/>
              <a:ext cx="576064" cy="157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100" b="0" i="0" u="none" strike="noStrike" kern="0" cap="none" spc="0" normalizeH="0" baseline="0" noProof="0" smtClean="0">
                  <a:ln>
                    <a:noFill/>
                  </a:ln>
                  <a:solidFill>
                    <a:srgbClr val="93CDDD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</a:rPr>
                <a:t>1.6 nN</a:t>
              </a:r>
              <a:endParaRPr kumimoji="0" lang="fr-FR" alt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93CDDD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endParaRPr>
            </a:p>
          </p:txBody>
        </p:sp>
      </p:grpSp>
      <p:grpSp>
        <p:nvGrpSpPr>
          <p:cNvPr id="105" name="Grouper 117"/>
          <p:cNvGrpSpPr>
            <a:grpSpLocks noChangeAspect="1"/>
          </p:cNvGrpSpPr>
          <p:nvPr/>
        </p:nvGrpSpPr>
        <p:grpSpPr bwMode="auto">
          <a:xfrm>
            <a:off x="7406184" y="33096454"/>
            <a:ext cx="1955810" cy="1495824"/>
            <a:chOff x="1043176" y="1555139"/>
            <a:chExt cx="5847721" cy="4354388"/>
          </a:xfrm>
        </p:grpSpPr>
        <p:pic>
          <p:nvPicPr>
            <p:cNvPr id="108" name="Image 3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09" t="17838" r="24638" b="4991"/>
            <a:stretch>
              <a:fillRect/>
            </a:stretch>
          </p:blipFill>
          <p:spPr bwMode="auto">
            <a:xfrm>
              <a:off x="1043176" y="1555139"/>
              <a:ext cx="5847721" cy="4354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9" name="Connecteur droit 108"/>
            <p:cNvCxnSpPr/>
            <p:nvPr/>
          </p:nvCxnSpPr>
          <p:spPr>
            <a:xfrm>
              <a:off x="3827433" y="3355055"/>
              <a:ext cx="721273" cy="0"/>
            </a:xfrm>
            <a:prstGeom prst="line">
              <a:avLst/>
            </a:prstGeom>
            <a:noFill/>
            <a:ln w="12700" cap="flat" cmpd="sng" algn="ctr">
              <a:solidFill>
                <a:srgbClr val="BBE0E3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10" name="Connecteur droit 109"/>
            <p:cNvCxnSpPr/>
            <p:nvPr/>
          </p:nvCxnSpPr>
          <p:spPr>
            <a:xfrm flipV="1">
              <a:off x="3827433" y="2490465"/>
              <a:ext cx="0" cy="864590"/>
            </a:xfrm>
            <a:prstGeom prst="line">
              <a:avLst/>
            </a:prstGeom>
            <a:noFill/>
            <a:ln w="12700" cap="flat" cmpd="sng" algn="ctr">
              <a:solidFill>
                <a:srgbClr val="BBE0E3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106" name="ZoneTexte 118"/>
          <p:cNvSpPr txBox="1">
            <a:spLocks noChangeArrowheads="1"/>
          </p:cNvSpPr>
          <p:nvPr/>
        </p:nvSpPr>
        <p:spPr bwMode="auto">
          <a:xfrm>
            <a:off x="8103947" y="33663464"/>
            <a:ext cx="770392" cy="227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600" b="0" i="0" u="none" strike="noStrike" kern="0" cap="none" spc="0" normalizeH="0" baseline="0" noProof="0" smtClean="0">
                <a:ln>
                  <a:noFill/>
                </a:ln>
                <a:solidFill>
                  <a:srgbClr val="93CDDD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250 nm</a:t>
            </a:r>
          </a:p>
        </p:txBody>
      </p:sp>
      <p:sp>
        <p:nvSpPr>
          <p:cNvPr id="107" name="ZoneTexte 119"/>
          <p:cNvSpPr txBox="1">
            <a:spLocks noChangeArrowheads="1"/>
          </p:cNvSpPr>
          <p:nvPr/>
        </p:nvSpPr>
        <p:spPr bwMode="auto">
          <a:xfrm rot="16200000">
            <a:off x="7939284" y="33458432"/>
            <a:ext cx="591310" cy="229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600" b="0" i="0" u="none" strike="noStrike" kern="0" cap="none" spc="0" normalizeH="0" baseline="0" noProof="0" smtClean="0">
                <a:ln>
                  <a:noFill/>
                </a:ln>
                <a:solidFill>
                  <a:srgbClr val="93CDDD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1 nN</a:t>
            </a:r>
          </a:p>
        </p:txBody>
      </p:sp>
      <p:grpSp>
        <p:nvGrpSpPr>
          <p:cNvPr id="127" name="Groupe 126"/>
          <p:cNvGrpSpPr/>
          <p:nvPr/>
        </p:nvGrpSpPr>
        <p:grpSpPr>
          <a:xfrm>
            <a:off x="26085116" y="29324243"/>
            <a:ext cx="5507445" cy="7294124"/>
            <a:chOff x="25242982" y="23662326"/>
            <a:chExt cx="4946072" cy="6776110"/>
          </a:xfrm>
        </p:grpSpPr>
        <p:pic>
          <p:nvPicPr>
            <p:cNvPr id="128" name="Picture 2"/>
            <p:cNvPicPr>
              <a:picLocks noChangeAspect="1" noChangeArrowheads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8" r="53594" b="42204"/>
            <a:stretch/>
          </p:blipFill>
          <p:spPr bwMode="auto">
            <a:xfrm>
              <a:off x="25242982" y="23662326"/>
              <a:ext cx="4946072" cy="67761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29" name="Rectangle 128"/>
            <p:cNvSpPr/>
            <p:nvPr/>
          </p:nvSpPr>
          <p:spPr>
            <a:xfrm>
              <a:off x="25544933" y="23942823"/>
              <a:ext cx="288032" cy="360040"/>
            </a:xfrm>
            <a:prstGeom prst="rect">
              <a:avLst/>
            </a:prstGeom>
            <a:solidFill>
              <a:srgbClr val="250E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93CDDD"/>
                </a:solidFill>
              </a:endParaRPr>
            </a:p>
          </p:txBody>
        </p:sp>
      </p:grpSp>
      <p:pic>
        <p:nvPicPr>
          <p:cNvPr id="1026" name="Picture 2" descr="D:\Users\martin\AppData\Local\Temp\logo_LISBP HD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71" y="38833005"/>
            <a:ext cx="2463411" cy="24634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27" name="Picture 3" descr="D:\Users\martin\AppData\Local\Temp\Logotype-INRA-transparent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46" y="348558"/>
            <a:ext cx="4374996" cy="179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Users\martin\AppData\Local\Temp\logoCNRSinter-Bichro-Q.jp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9389" y="387859"/>
            <a:ext cx="1996951" cy="199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Users\martin\AppData\Local\Temp\logopress.jp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4065" y="38833005"/>
            <a:ext cx="2138496" cy="260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" name="ZoneTexte 39"/>
          <p:cNvSpPr txBox="1">
            <a:spLocks noChangeArrowheads="1"/>
          </p:cNvSpPr>
          <p:nvPr/>
        </p:nvSpPr>
        <p:spPr bwMode="auto">
          <a:xfrm>
            <a:off x="997084" y="31333659"/>
            <a:ext cx="3473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2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34" name="ZoneTexte 133"/>
          <p:cNvSpPr txBox="1"/>
          <p:nvPr/>
        </p:nvSpPr>
        <p:spPr>
          <a:xfrm>
            <a:off x="270125" y="31163938"/>
            <a:ext cx="24198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i="1" dirty="0" smtClean="0">
                <a:solidFill>
                  <a:schemeClr val="bg1"/>
                </a:solidFill>
              </a:rPr>
              <a:t>PGA59 </a:t>
            </a:r>
          </a:p>
          <a:p>
            <a:r>
              <a:rPr lang="fr-FR" sz="2800" i="1" dirty="0" smtClean="0">
                <a:solidFill>
                  <a:schemeClr val="bg1"/>
                </a:solidFill>
              </a:rPr>
              <a:t>Over-</a:t>
            </a:r>
            <a:r>
              <a:rPr lang="fr-FR" sz="2800" i="1" dirty="0" err="1" smtClean="0">
                <a:solidFill>
                  <a:schemeClr val="bg1"/>
                </a:solidFill>
              </a:rPr>
              <a:t>expressed</a:t>
            </a:r>
            <a:endParaRPr lang="fr-FR" sz="2800" i="1" dirty="0">
              <a:solidFill>
                <a:schemeClr val="bg1"/>
              </a:solidFill>
            </a:endParaRPr>
          </a:p>
        </p:txBody>
      </p:sp>
      <p:sp>
        <p:nvSpPr>
          <p:cNvPr id="135" name="ZoneTexte 134"/>
          <p:cNvSpPr txBox="1"/>
          <p:nvPr/>
        </p:nvSpPr>
        <p:spPr>
          <a:xfrm>
            <a:off x="511801" y="33644739"/>
            <a:ext cx="15212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i="1" dirty="0" smtClean="0">
                <a:solidFill>
                  <a:schemeClr val="bg1"/>
                </a:solidFill>
              </a:rPr>
              <a:t>Control - </a:t>
            </a:r>
            <a:endParaRPr lang="fr-FR" sz="2800" i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894138" y="31678820"/>
            <a:ext cx="61909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4400" dirty="0">
              <a:solidFill>
                <a:schemeClr val="bg1"/>
              </a:solidFill>
            </a:endParaRPr>
          </a:p>
        </p:txBody>
      </p:sp>
      <p:grpSp>
        <p:nvGrpSpPr>
          <p:cNvPr id="130" name="Groupe 129"/>
          <p:cNvGrpSpPr/>
          <p:nvPr/>
        </p:nvGrpSpPr>
        <p:grpSpPr>
          <a:xfrm>
            <a:off x="24686592" y="15009648"/>
            <a:ext cx="6907013" cy="3615383"/>
            <a:chOff x="24638653" y="14998495"/>
            <a:chExt cx="6998361" cy="3901232"/>
          </a:xfrm>
        </p:grpSpPr>
        <p:pic>
          <p:nvPicPr>
            <p:cNvPr id="57" name="Picture 3"/>
            <p:cNvPicPr>
              <a:picLocks noChangeAspect="1" noChangeArrowheads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 bwMode="auto">
            <a:xfrm>
              <a:off x="24638653" y="14998495"/>
              <a:ext cx="6998361" cy="3901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24680266" y="15069812"/>
              <a:ext cx="439486" cy="4290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9" name="Groupe 58"/>
          <p:cNvGrpSpPr/>
          <p:nvPr/>
        </p:nvGrpSpPr>
        <p:grpSpPr>
          <a:xfrm>
            <a:off x="22224746" y="19087394"/>
            <a:ext cx="9512875" cy="6514224"/>
            <a:chOff x="22963081" y="20963151"/>
            <a:chExt cx="8702532" cy="5859992"/>
          </a:xfrm>
        </p:grpSpPr>
        <p:grpSp>
          <p:nvGrpSpPr>
            <p:cNvPr id="60" name="Groupe 59"/>
            <p:cNvGrpSpPr/>
            <p:nvPr/>
          </p:nvGrpSpPr>
          <p:grpSpPr>
            <a:xfrm>
              <a:off x="22963391" y="20963151"/>
              <a:ext cx="8702222" cy="5859992"/>
              <a:chOff x="22194148" y="26029681"/>
              <a:chExt cx="8319337" cy="5249382"/>
            </a:xfrm>
          </p:grpSpPr>
          <p:pic>
            <p:nvPicPr>
              <p:cNvPr id="62" name="Picture 4"/>
              <p:cNvPicPr>
                <a:picLocks noChangeAspect="1" noChangeArrowheads="1"/>
              </p:cNvPicPr>
              <p:nvPr/>
            </p:nvPicPr>
            <p:blipFill rotWithShape="1"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7941"/>
              <a:stretch/>
            </p:blipFill>
            <p:spPr bwMode="auto">
              <a:xfrm>
                <a:off x="22198160" y="28407319"/>
                <a:ext cx="8315325" cy="28717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3" name="Picture 5"/>
              <p:cNvPicPr>
                <a:picLocks noChangeAspect="1" noChangeArrowheads="1"/>
              </p:cNvPicPr>
              <p:nvPr/>
            </p:nvPicPr>
            <p:blipFill rotWithShape="1"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1531"/>
              <a:stretch/>
            </p:blipFill>
            <p:spPr bwMode="auto">
              <a:xfrm>
                <a:off x="22194148" y="26029681"/>
                <a:ext cx="8315325" cy="26265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4" name="Rectangle 63"/>
              <p:cNvSpPr/>
              <p:nvPr/>
            </p:nvSpPr>
            <p:spPr>
              <a:xfrm>
                <a:off x="22376581" y="28623343"/>
                <a:ext cx="7632848" cy="720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rgbClr val="93CDDD"/>
                  </a:solidFill>
                </a:endParaRPr>
              </a:p>
            </p:txBody>
          </p:sp>
        </p:grpSp>
        <p:pic>
          <p:nvPicPr>
            <p:cNvPr id="61" name="Picture 6"/>
            <p:cNvPicPr>
              <a:picLocks noChangeAspect="1" noChangeArrowheads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574" b="75646"/>
            <a:stretch/>
          </p:blipFill>
          <p:spPr bwMode="auto">
            <a:xfrm>
              <a:off x="22963081" y="22347007"/>
              <a:ext cx="8699500" cy="1195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31" name="Picture 6"/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74" b="75646"/>
          <a:stretch/>
        </p:blipFill>
        <p:spPr bwMode="auto">
          <a:xfrm>
            <a:off x="22224746" y="20646199"/>
            <a:ext cx="9508288" cy="50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2" name="Ellipse 131"/>
          <p:cNvSpPr/>
          <p:nvPr/>
        </p:nvSpPr>
        <p:spPr>
          <a:xfrm>
            <a:off x="16771322" y="30791820"/>
            <a:ext cx="9287778" cy="3577852"/>
          </a:xfrm>
          <a:prstGeom prst="ellipse">
            <a:avLst/>
          </a:prstGeom>
          <a:gradFill flip="none" rotWithShape="1">
            <a:gsLst>
              <a:gs pos="96000">
                <a:schemeClr val="tx1">
                  <a:lumMod val="78000"/>
                  <a:alpha val="88000"/>
                </a:schemeClr>
              </a:gs>
              <a:gs pos="9000">
                <a:schemeClr val="accent2">
                  <a:shade val="67500"/>
                  <a:satMod val="115000"/>
                  <a:alpha val="86000"/>
                  <a:lumMod val="64000"/>
                  <a:lumOff val="36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r>
              <a:rPr lang="en-US" sz="3600" b="1" i="1" dirty="0">
                <a:solidFill>
                  <a:schemeClr val="bg1"/>
                </a:solidFill>
              </a:rPr>
              <a:t>We have also imaged </a:t>
            </a:r>
          </a:p>
          <a:p>
            <a:pPr algn="ctr"/>
            <a:r>
              <a:rPr lang="en-US" sz="3600" b="1" i="1" dirty="0">
                <a:solidFill>
                  <a:schemeClr val="bg1"/>
                </a:solidFill>
              </a:rPr>
              <a:t>C. </a:t>
            </a:r>
            <a:r>
              <a:rPr lang="en-US" sz="3600" b="1" i="1" dirty="0" err="1">
                <a:solidFill>
                  <a:schemeClr val="bg1"/>
                </a:solidFill>
              </a:rPr>
              <a:t>albicans</a:t>
            </a:r>
            <a:r>
              <a:rPr lang="en-US" sz="3600" b="1" i="1" dirty="0">
                <a:solidFill>
                  <a:schemeClr val="bg1"/>
                </a:solidFill>
              </a:rPr>
              <a:t> hyphae, </a:t>
            </a:r>
            <a:r>
              <a:rPr lang="en-US" sz="3600" b="1" i="1" dirty="0" smtClean="0">
                <a:solidFill>
                  <a:schemeClr val="bg1"/>
                </a:solidFill>
              </a:rPr>
              <a:t> and </a:t>
            </a:r>
            <a:r>
              <a:rPr lang="en-US" sz="3600" b="1" i="1" dirty="0">
                <a:solidFill>
                  <a:schemeClr val="bg1"/>
                </a:solidFill>
              </a:rPr>
              <a:t>we will attempt to </a:t>
            </a:r>
            <a:r>
              <a:rPr lang="en-US" sz="3600" b="1" i="1" dirty="0" smtClean="0">
                <a:solidFill>
                  <a:schemeClr val="bg1"/>
                </a:solidFill>
              </a:rPr>
              <a:t>perform </a:t>
            </a:r>
            <a:r>
              <a:rPr lang="en-US" sz="3600" b="1" i="1" dirty="0">
                <a:solidFill>
                  <a:schemeClr val="bg1"/>
                </a:solidFill>
              </a:rPr>
              <a:t>adhesion</a:t>
            </a:r>
          </a:p>
          <a:p>
            <a:pPr algn="ctr"/>
            <a:r>
              <a:rPr lang="en-US" sz="3600" b="1" i="1" dirty="0">
                <a:solidFill>
                  <a:schemeClr val="bg1"/>
                </a:solidFill>
              </a:rPr>
              <a:t> studies on them. </a:t>
            </a:r>
          </a:p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854526" y="15630434"/>
            <a:ext cx="180020" cy="247493"/>
          </a:xfrm>
          <a:prstGeom prst="rect">
            <a:avLst/>
          </a:prstGeom>
          <a:solidFill>
            <a:srgbClr val="2D3A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6" name="Rectangle 135"/>
          <p:cNvSpPr/>
          <p:nvPr/>
        </p:nvSpPr>
        <p:spPr>
          <a:xfrm>
            <a:off x="31183166" y="17318087"/>
            <a:ext cx="180020" cy="24749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260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479</Words>
  <Application>Microsoft Office PowerPoint</Application>
  <PresentationFormat>Personnalisé</PresentationFormat>
  <Paragraphs>75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Company>INSA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Christelle Labruyere</dc:creator>
  <cp:lastModifiedBy>Hélène Martin</cp:lastModifiedBy>
  <cp:revision>22</cp:revision>
  <cp:lastPrinted>2015-05-07T07:33:23Z</cp:lastPrinted>
  <dcterms:created xsi:type="dcterms:W3CDTF">2013-04-15T14:52:32Z</dcterms:created>
  <dcterms:modified xsi:type="dcterms:W3CDTF">2015-05-07T07:37:53Z</dcterms:modified>
</cp:coreProperties>
</file>