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767" r:id="rId3"/>
    <p:sldId id="941" r:id="rId4"/>
    <p:sldId id="440" r:id="rId5"/>
    <p:sldId id="714" r:id="rId6"/>
    <p:sldId id="715" r:id="rId7"/>
    <p:sldId id="716" r:id="rId8"/>
    <p:sldId id="717" r:id="rId9"/>
    <p:sldId id="718" r:id="rId10"/>
    <p:sldId id="719" r:id="rId11"/>
    <p:sldId id="724" r:id="rId12"/>
    <p:sldId id="720" r:id="rId13"/>
    <p:sldId id="721" r:id="rId14"/>
    <p:sldId id="722" r:id="rId15"/>
    <p:sldId id="723" r:id="rId16"/>
    <p:sldId id="389" r:id="rId17"/>
    <p:sldId id="448" r:id="rId18"/>
    <p:sldId id="841" r:id="rId19"/>
    <p:sldId id="842" r:id="rId20"/>
    <p:sldId id="843" r:id="rId21"/>
    <p:sldId id="844" r:id="rId22"/>
    <p:sldId id="845" r:id="rId23"/>
    <p:sldId id="635" r:id="rId24"/>
    <p:sldId id="636" r:id="rId25"/>
    <p:sldId id="637" r:id="rId26"/>
    <p:sldId id="846" r:id="rId27"/>
    <p:sldId id="847" r:id="rId28"/>
    <p:sldId id="848" r:id="rId29"/>
    <p:sldId id="849" r:id="rId30"/>
    <p:sldId id="850" r:id="rId31"/>
    <p:sldId id="942" r:id="rId32"/>
  </p:sldIdLst>
  <p:sldSz cx="12192000" cy="6858000"/>
  <p:notesSz cx="7104063" cy="102346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84" autoAdjust="0"/>
    <p:restoredTop sz="94434" autoAdjust="0"/>
  </p:normalViewPr>
  <p:slideViewPr>
    <p:cSldViewPr snapToGrid="0">
      <p:cViewPr varScale="1">
        <p:scale>
          <a:sx n="86" d="100"/>
          <a:sy n="86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D02A918-3D26-4F1E-AFEA-5742517E5E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C9FC93A-D25C-4F19-B94B-EACD2A001FD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1AC44244-837E-4DDB-A3F3-41D62CD68945}" type="datetimeFigureOut">
              <a:rPr lang="fr-FR"/>
              <a:pPr>
                <a:defRPr/>
              </a:pPr>
              <a:t>12/01/2021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51D317E4-D1B9-4092-838A-DB84937719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EC25AA0E-1829-4F06-AA7B-4B00396AC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4837" cy="4029075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299FBA-B45E-4BD9-85E0-906D63335C2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90022B-0C29-4184-87F5-4BA93896C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A1151039-E60A-412E-B356-6C705F77891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Espace réservé de l'image des diapositives 1">
            <a:extLst>
              <a:ext uri="{FF2B5EF4-FFF2-40B4-BE49-F238E27FC236}">
                <a16:creationId xmlns:a16="http://schemas.microsoft.com/office/drawing/2014/main" id="{186E4D7E-BC24-4137-8A72-9CF1C3232C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Espace réservé des commentaires 2">
            <a:extLst>
              <a:ext uri="{FF2B5EF4-FFF2-40B4-BE49-F238E27FC236}">
                <a16:creationId xmlns:a16="http://schemas.microsoft.com/office/drawing/2014/main" id="{B4038723-30DD-43CD-9CC8-23BF643A40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/>
              <a:t>Insister sur la nécessité de pouver en particulier la dimension économique car difficulté à l’installation, considérées comme utopiques, difficulté d’avoir des emprunts bancaires et d’être pris au sérieux dans processus d’installation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96CEA7-52C5-4FD1-83A7-5F84B43A0C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1BFD4A-12A2-40A2-8495-8596453BB31F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ce réservé de l'image des diapositives 1">
            <a:extLst>
              <a:ext uri="{FF2B5EF4-FFF2-40B4-BE49-F238E27FC236}">
                <a16:creationId xmlns:a16="http://schemas.microsoft.com/office/drawing/2014/main" id="{423067CC-12F8-4572-9B05-8B8296F8E3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ce réservé des commentaires 2">
            <a:extLst>
              <a:ext uri="{FF2B5EF4-FFF2-40B4-BE49-F238E27FC236}">
                <a16:creationId xmlns:a16="http://schemas.microsoft.com/office/drawing/2014/main" id="{D887429F-F334-4025-B0F9-1C8B028997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32872F-E0FF-4145-B268-FFB99A39E7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D8128E-C628-401A-BAB5-104908DC86E3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ce réservé de l'image des diapositives 1">
            <a:extLst>
              <a:ext uri="{FF2B5EF4-FFF2-40B4-BE49-F238E27FC236}">
                <a16:creationId xmlns:a16="http://schemas.microsoft.com/office/drawing/2014/main" id="{C2EA93A0-9DFC-427A-B6E1-8D782607A4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ce réservé des commentaires 2">
            <a:extLst>
              <a:ext uri="{FF2B5EF4-FFF2-40B4-BE49-F238E27FC236}">
                <a16:creationId xmlns:a16="http://schemas.microsoft.com/office/drawing/2014/main" id="{459B4E21-6CCE-4AD9-97E6-6257A99A0D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03428" name="Espace réservé du numéro de diapositive 3">
            <a:extLst>
              <a:ext uri="{FF2B5EF4-FFF2-40B4-BE49-F238E27FC236}">
                <a16:creationId xmlns:a16="http://schemas.microsoft.com/office/drawing/2014/main" id="{DDAB63C3-A103-414A-83FC-1415A78A5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3275" indent="-3079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6663" indent="-2460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1963" indent="-2460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27263" indent="-2460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844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6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988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560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AAF894-B4B8-4A80-8D27-F720BC6AC267}" type="slidenum">
              <a:rPr lang="fr-FR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ce réservé de l'image des diapositives 1">
            <a:extLst>
              <a:ext uri="{FF2B5EF4-FFF2-40B4-BE49-F238E27FC236}">
                <a16:creationId xmlns:a16="http://schemas.microsoft.com/office/drawing/2014/main" id="{6782AC87-9E78-4195-9AA8-BB54056C80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Espace réservé des commentaires 2">
            <a:extLst>
              <a:ext uri="{FF2B5EF4-FFF2-40B4-BE49-F238E27FC236}">
                <a16:creationId xmlns:a16="http://schemas.microsoft.com/office/drawing/2014/main" id="{16EB8B20-CABA-4B14-B661-4D6F3A8E6E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05476" name="Espace réservé du numéro de diapositive 3">
            <a:extLst>
              <a:ext uri="{FF2B5EF4-FFF2-40B4-BE49-F238E27FC236}">
                <a16:creationId xmlns:a16="http://schemas.microsoft.com/office/drawing/2014/main" id="{6B020E46-181D-4AD2-93E7-69802738B2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3275" indent="-3079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6663" indent="-2460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1963" indent="-2460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27263" indent="-2460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844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6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988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560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CE142D-F743-4BC7-90F9-1E8E1A3C9D2A}" type="slidenum">
              <a:rPr lang="fr-FR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ce réservé de l'image des diapositives 1">
            <a:extLst>
              <a:ext uri="{FF2B5EF4-FFF2-40B4-BE49-F238E27FC236}">
                <a16:creationId xmlns:a16="http://schemas.microsoft.com/office/drawing/2014/main" id="{A1E47226-5F5A-4A35-9087-F254FA3DE0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ce réservé des commentaires 2">
            <a:extLst>
              <a:ext uri="{FF2B5EF4-FFF2-40B4-BE49-F238E27FC236}">
                <a16:creationId xmlns:a16="http://schemas.microsoft.com/office/drawing/2014/main" id="{E569F8B3-B86A-413B-A6D4-0ABBEA8064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07524" name="Espace réservé du numéro de diapositive 3">
            <a:extLst>
              <a:ext uri="{FF2B5EF4-FFF2-40B4-BE49-F238E27FC236}">
                <a16:creationId xmlns:a16="http://schemas.microsoft.com/office/drawing/2014/main" id="{5DDA45D6-0B3E-4DF1-8D12-8340503A9B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3275" indent="-3079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6663" indent="-2460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1963" indent="-2460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27263" indent="-2460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844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6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988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560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6DC868-7A52-46C6-8910-355AAC749E95}" type="slidenum">
              <a:rPr lang="fr-FR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4FC75E-FB0E-4921-9F51-A0DF2FC85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F8F6F-71AA-47C9-B9D4-D921DA5B6EC7}" type="datetime1">
              <a:rPr lang="fr-FR"/>
              <a:pPr>
                <a:defRPr/>
              </a:pPr>
              <a:t>12/01/2021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5B0AF5-E1D8-4A94-BD25-2408559DC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E1FA01-6F6D-4E71-96BA-354842A4A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0CAB4-1D7F-4291-91AE-AA1EDB5ADF2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23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9DA365-053E-4980-8CA2-FD77C2EBB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8576D-D89B-4E9A-88D0-06CCC08CCDB4}" type="datetime1">
              <a:rPr lang="fr-FR"/>
              <a:pPr>
                <a:defRPr/>
              </a:pPr>
              <a:t>12/01/2021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F61F1A-CBBF-4CC4-B2C8-ABCAB32B8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A23292-A828-4EC8-9CFA-9985338C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0C09C-3F0B-440A-A030-5296A1F8FC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921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6AD6E9-1BE0-4168-A215-AD015A0E9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65725-57F1-4D9E-AAB7-524A3E436AAC}" type="datetime1">
              <a:rPr lang="fr-FR"/>
              <a:pPr>
                <a:defRPr/>
              </a:pPr>
              <a:t>12/01/2021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9EE977-9663-49ED-83B9-090D51596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3B0370-A9A9-482C-B949-D196C4280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14AEE-CCFB-47BD-BD21-DAF7C54D12D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289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A103FC-422C-452C-A11E-5CE8EA2E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C272E-4236-452C-BD4D-A9C2DED80FDD}" type="datetime1">
              <a:rPr lang="fr-FR"/>
              <a:pPr>
                <a:defRPr/>
              </a:pPr>
              <a:t>12/01/2021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061B94-B09D-433B-87D7-97554F111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6CF43B-83D6-409C-BE4F-7A4528A51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C36FB-915F-4E01-B612-4C02FD16978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6162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CCE08A-3A50-4444-83D6-75796FC6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F2787-2A7C-460F-890D-EF3614C6019C}" type="datetime1">
              <a:rPr lang="fr-FR"/>
              <a:pPr>
                <a:defRPr/>
              </a:pPr>
              <a:t>12/01/2021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E5348F-F0DF-470D-814E-4CB83650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88DE23-FB6D-4AFE-A01A-370B5701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87736-23AE-42D0-B185-57E1B2DB1D0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195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F462C9FD-E549-4299-AC66-F4CE51D4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7BA1B-A56C-496D-A662-A7926C9CF974}" type="datetime1">
              <a:rPr lang="fr-FR"/>
              <a:pPr>
                <a:defRPr/>
              </a:pPr>
              <a:t>12/01/2021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05810068-F97F-4C52-B650-744DEBF0C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42632EF3-D01E-4F44-935B-FEF93CBEF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722A4-6124-4410-A7E6-0540F4F51C1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556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4786A6DE-B2B0-496F-BAAA-F24E3CA64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216C5-E5E2-445F-9868-F16D4C9DD177}" type="datetime1">
              <a:rPr lang="fr-FR"/>
              <a:pPr>
                <a:defRPr/>
              </a:pPr>
              <a:t>12/01/2021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24D2D9DD-AABD-43E2-B35C-74F13285F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9D1B7F56-5C6A-4308-8E3B-B885B964E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F97E6-CF09-438F-B8D6-6FD75242241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3044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BF0A5362-77B3-4F72-BC4C-1DE63D690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D5334-011F-4EA9-842A-CD1AF8970F93}" type="datetime1">
              <a:rPr lang="fr-FR"/>
              <a:pPr>
                <a:defRPr/>
              </a:pPr>
              <a:t>12/01/2021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4D6CB651-B45E-4363-9248-0B25EBBFA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A656A14-C11D-4F3A-9D7B-8F8D4AE63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BF62F-EBE6-479E-9C6C-41C50FB4721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4176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21A71E6A-8FA1-4225-88B3-AF8E8FA62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B4594-0433-4AD0-8E27-76B0FB4ABA34}" type="datetime1">
              <a:rPr lang="fr-FR"/>
              <a:pPr>
                <a:defRPr/>
              </a:pPr>
              <a:t>12/01/2021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9523F2BD-FD17-485A-A531-13CC33C50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76B6A64B-67C1-4AA9-AF2E-C9B94AD2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68317-AFBC-4DC6-AC67-8DE5736CCDD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70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51BFA83F-C5EE-4041-B26A-CC40D658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987B4-50C1-495E-90B3-794BAF19186E}" type="datetime1">
              <a:rPr lang="fr-FR"/>
              <a:pPr>
                <a:defRPr/>
              </a:pPr>
              <a:t>12/01/2021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3AA85819-4F17-4CF7-9CDC-1DB037360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6B20EB6-7218-4EBB-BA77-AD7DFE50B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F38B8-0ACE-4993-82E3-7A5B1CBCA8B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4860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03F0396-AB00-4148-8E77-1E6FA8D5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F41D1-8469-44C9-B611-FDFC759B5E00}" type="datetime1">
              <a:rPr lang="fr-FR"/>
              <a:pPr>
                <a:defRPr/>
              </a:pPr>
              <a:t>12/01/2021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31203B7D-8A85-4036-8E05-3017511E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BBB6467-D5EB-48DD-B920-CC888BD60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DFAF0-66A8-4BCC-9C60-1243E5A589F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80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8749F1CF-99AE-4461-A170-8D63FFAAC6C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A01975D4-48BD-4635-8899-30B37B425C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00789E-A3D6-4BBF-9EE4-DBDF8EC94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59C268E-998A-4CE3-B449-52C998AFD88B}" type="datetime1">
              <a:rPr lang="fr-FR"/>
              <a:pPr>
                <a:defRPr/>
              </a:pPr>
              <a:t>12/01/2021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378F25-1BC1-494C-B851-7C08636264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22799C-227B-4D5E-839C-FD7FC4AC6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B171FB-F978-4233-91CC-74C51341460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hyperlink" Target="https://creativecommons.org/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6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6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eg"/><Relationship Id="rId5" Type="http://schemas.openxmlformats.org/officeDocument/2006/relationships/image" Target="../media/image8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oneTexte 20">
            <a:extLst>
              <a:ext uri="{FF2B5EF4-FFF2-40B4-BE49-F238E27FC236}">
                <a16:creationId xmlns:a16="http://schemas.microsoft.com/office/drawing/2014/main" id="{D8288E0C-E1F5-4C49-A788-1833A05C2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677" y="6171684"/>
            <a:ext cx="762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Cambria" panose="02040503050406030204" pitchFamily="18" charset="0"/>
              </a:rPr>
              <a:t>Kevin Morel</a:t>
            </a:r>
          </a:p>
        </p:txBody>
      </p:sp>
      <p:grpSp>
        <p:nvGrpSpPr>
          <p:cNvPr id="3075" name="Groupe 14">
            <a:extLst>
              <a:ext uri="{FF2B5EF4-FFF2-40B4-BE49-F238E27FC236}">
                <a16:creationId xmlns:a16="http://schemas.microsoft.com/office/drawing/2014/main" id="{569FEFC5-60DF-4869-B98E-27D7A946568C}"/>
              </a:ext>
            </a:extLst>
          </p:cNvPr>
          <p:cNvGrpSpPr>
            <a:grpSpLocks/>
          </p:cNvGrpSpPr>
          <p:nvPr/>
        </p:nvGrpSpPr>
        <p:grpSpPr bwMode="auto">
          <a:xfrm>
            <a:off x="2509684" y="2164117"/>
            <a:ext cx="7086600" cy="3856038"/>
            <a:chOff x="2859715" y="2550356"/>
            <a:chExt cx="6859880" cy="3513192"/>
          </a:xfrm>
        </p:grpSpPr>
        <p:pic>
          <p:nvPicPr>
            <p:cNvPr id="3078" name="Image 15">
              <a:extLst>
                <a:ext uri="{FF2B5EF4-FFF2-40B4-BE49-F238E27FC236}">
                  <a16:creationId xmlns:a16="http://schemas.microsoft.com/office/drawing/2014/main" id="{A65038C6-295B-4870-A1AE-D273C9B87E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8387" y="2550356"/>
              <a:ext cx="2111208" cy="1683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Image 16" descr="P7040036">
              <a:extLst>
                <a:ext uri="{FF2B5EF4-FFF2-40B4-BE49-F238E27FC236}">
                  <a16:creationId xmlns:a16="http://schemas.microsoft.com/office/drawing/2014/main" id="{BDBDB735-A496-406C-9FFA-7AD657487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9715" y="2550356"/>
              <a:ext cx="2238976" cy="1694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Image 17" descr="P1000390">
              <a:extLst>
                <a:ext uri="{FF2B5EF4-FFF2-40B4-BE49-F238E27FC236}">
                  <a16:creationId xmlns:a16="http://schemas.microsoft.com/office/drawing/2014/main" id="{8DAA18EB-BA5D-4E01-A154-155A13A8A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6529" y="2550356"/>
              <a:ext cx="2114020" cy="1675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Image 18">
              <a:extLst>
                <a:ext uri="{FF2B5EF4-FFF2-40B4-BE49-F238E27FC236}">
                  <a16:creationId xmlns:a16="http://schemas.microsoft.com/office/drawing/2014/main" id="{B9DA3E5C-0E20-4F56-ADD8-40BBBE0E2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405" y="4387782"/>
              <a:ext cx="2421189" cy="1675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Image 19">
              <a:extLst>
                <a:ext uri="{FF2B5EF4-FFF2-40B4-BE49-F238E27FC236}">
                  <a16:creationId xmlns:a16="http://schemas.microsoft.com/office/drawing/2014/main" id="{831EEE1E-8473-42BD-85D1-D1AC599A7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9715" y="4387782"/>
              <a:ext cx="4290349" cy="1675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6" name="ZoneTexte 20">
            <a:extLst>
              <a:ext uri="{FF2B5EF4-FFF2-40B4-BE49-F238E27FC236}">
                <a16:creationId xmlns:a16="http://schemas.microsoft.com/office/drawing/2014/main" id="{6D787CAB-EC1B-4D38-B16C-6DF5EF706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313" y="433388"/>
            <a:ext cx="86915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600" b="1" dirty="0">
                <a:latin typeface="Cambria" panose="02040503050406030204" pitchFamily="18" charset="0"/>
              </a:rPr>
              <a:t>Viabilité des projets de </a:t>
            </a:r>
            <a:r>
              <a:rPr lang="fr-FR" altLang="fr-FR" sz="3600" b="1" dirty="0" err="1">
                <a:latin typeface="Cambria" panose="02040503050406030204" pitchFamily="18" charset="0"/>
              </a:rPr>
              <a:t>microfermes</a:t>
            </a:r>
            <a:r>
              <a:rPr lang="fr-FR" altLang="fr-FR" sz="3600" b="1" dirty="0">
                <a:latin typeface="Cambria" panose="02040503050406030204" pitchFamily="18" charset="0"/>
              </a:rPr>
              <a:t> maraîchères biologiques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600" b="1" i="1" dirty="0">
                <a:latin typeface="Cambria" panose="02040503050406030204" pitchFamily="18" charset="0"/>
              </a:rPr>
              <a:t>Support de formation</a:t>
            </a:r>
            <a:endParaRPr lang="fr-FR" altLang="fr-FR" sz="1800" b="1" i="1" dirty="0">
              <a:latin typeface="Garamond" panose="02020404030301010803" pitchFamily="18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3567B37-9707-450C-883F-63C8FD91C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E10A4-CA74-416C-85FD-E0F96650838A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ECC7D89-4EE7-4795-851E-4762F9896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58"/>
    </mc:Choice>
    <mc:Fallback xmlns="">
      <p:transition spd="slow" advTm="21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632FECE-B2F8-4F31-806F-C86FDA3FE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222D0A-460E-4D1F-837E-BB2CF4588E6E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pic>
        <p:nvPicPr>
          <p:cNvPr id="92163" name="Image 2">
            <a:extLst>
              <a:ext uri="{FF2B5EF4-FFF2-40B4-BE49-F238E27FC236}">
                <a16:creationId xmlns:a16="http://schemas.microsoft.com/office/drawing/2014/main" id="{30F829F1-5833-4E79-8AB8-2E8FC0BD3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228600"/>
            <a:ext cx="8269288" cy="620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FB137C-F3E5-4AA7-BCB9-E80AB840A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8"/>
    </mc:Choice>
    <mc:Fallback xmlns="">
      <p:transition spd="slow" advTm="2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EB0B33-661B-4F1D-A933-384410983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8AAAC3-0DF2-4CE7-9C91-7C514B225170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  <p:pic>
        <p:nvPicPr>
          <p:cNvPr id="93187" name="Image 2">
            <a:extLst>
              <a:ext uri="{FF2B5EF4-FFF2-40B4-BE49-F238E27FC236}">
                <a16:creationId xmlns:a16="http://schemas.microsoft.com/office/drawing/2014/main" id="{8F0A7D7F-CF55-428D-B2D5-149E14D95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9D70C3-7CE9-44A2-B307-71F4CF97B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7"/>
    </mc:Choice>
    <mc:Fallback xmlns="">
      <p:transition spd="slow" advTm="5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BFF44AB-FE6C-4B6E-9AD0-35EF41289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80221-B196-45BF-8FDB-C8000E02FBB5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  <p:pic>
        <p:nvPicPr>
          <p:cNvPr id="94211" name="Image 2">
            <a:extLst>
              <a:ext uri="{FF2B5EF4-FFF2-40B4-BE49-F238E27FC236}">
                <a16:creationId xmlns:a16="http://schemas.microsoft.com/office/drawing/2014/main" id="{501A171E-1B5F-4D4B-8097-AC8785381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309563"/>
            <a:ext cx="83058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9F27385-62F3-496D-BB13-0FE2336B4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9"/>
    </mc:Choice>
    <mc:Fallback xmlns="">
      <p:transition spd="slow" advTm="4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86B45FF-B707-41DA-828F-D3E7FCE0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94DD30-C3CA-4C9D-9EFF-C8A3AB01074F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  <p:pic>
        <p:nvPicPr>
          <p:cNvPr id="95235" name="Image 2">
            <a:extLst>
              <a:ext uri="{FF2B5EF4-FFF2-40B4-BE49-F238E27FC236}">
                <a16:creationId xmlns:a16="http://schemas.microsoft.com/office/drawing/2014/main" id="{420D760C-E681-4492-B564-87BD189C5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209550"/>
            <a:ext cx="8570913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E7292A0-979F-4297-AD57-6ADCC8E77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6"/>
    </mc:Choice>
    <mc:Fallback xmlns="">
      <p:transition spd="slow" advTm="8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7F447DE-108C-427D-B889-9F7E6228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C2127-7FD1-4EDD-B797-A9478858354A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  <p:pic>
        <p:nvPicPr>
          <p:cNvPr id="96259" name="Image 2">
            <a:extLst>
              <a:ext uri="{FF2B5EF4-FFF2-40B4-BE49-F238E27FC236}">
                <a16:creationId xmlns:a16="http://schemas.microsoft.com/office/drawing/2014/main" id="{8AF83D1B-56EC-4D2D-A4E0-6F8C0558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292100"/>
            <a:ext cx="8331200" cy="624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E1314C0-683B-40C0-8761-4CF494403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1"/>
    </mc:Choice>
    <mc:Fallback xmlns="">
      <p:transition spd="slow" advTm="1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9EB0056-53E3-4E78-A767-E27F13D9B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3EF77B-4346-42F7-ADB6-962CCCC2F210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  <p:pic>
        <p:nvPicPr>
          <p:cNvPr id="97283" name="Image 2">
            <a:extLst>
              <a:ext uri="{FF2B5EF4-FFF2-40B4-BE49-F238E27FC236}">
                <a16:creationId xmlns:a16="http://schemas.microsoft.com/office/drawing/2014/main" id="{138E6842-0013-4733-8216-952DB723C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15913"/>
            <a:ext cx="8296275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1B35C55-EDCF-4030-9ABC-F90DDAB6C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"/>
    </mc:Choice>
    <mc:Fallback xmlns="">
      <p:transition spd="slow" advTm="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FDE8CE5-11D6-41CB-9979-CC7EC07D3A4D}"/>
              </a:ext>
            </a:extLst>
          </p:cNvPr>
          <p:cNvGraphicFramePr>
            <a:graphicFrameLocks noGrp="1"/>
          </p:cNvGraphicFramePr>
          <p:nvPr/>
        </p:nvGraphicFramePr>
        <p:xfrm>
          <a:off x="1074738" y="606425"/>
          <a:ext cx="10042525" cy="60277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5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0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5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87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15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200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505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43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8358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849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Région 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Age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Surface</a:t>
                      </a:r>
                      <a:r>
                        <a:rPr lang="fr-FR" sz="1400" baseline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Agricole Utile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(ha)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ETP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Surface cultivée en légumes (m2/ETP)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Part des serres sur la surface cultivée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Types de produits végétaux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Niveau de motorisation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770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Bretagne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1.6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8000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13%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63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Manuel +tracteur 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7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5.2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4300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19%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65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Manuel +tracteur 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7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15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10000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10%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30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Manuel +tracteur 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7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6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b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b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7000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20%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b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80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Manuel +tracteur 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31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Pays de la Loire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12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1.5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3000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18%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55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Manuel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7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6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2.6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8000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10%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40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Manuel +tracteur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3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6000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13%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80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Manuel +tracteur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3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31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Centre-Val de Loire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1.3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1800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9%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30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Manuel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66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6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2.7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7500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10%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Manuel+tracteur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31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Normandie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4000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15%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60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Manuel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83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2.8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8000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10%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Manuel+tracteur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66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10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1250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9%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80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Manuel+traction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animale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9770">
                <a:tc row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Grand Est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3.3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1.5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8000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58%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Manuel+motoculteur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97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6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3500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14%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70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Manuel+motoculteur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83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2.6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12000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1%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55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Manuel+tracteur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83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2.2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5000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10%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35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Manuel+tracteur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97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6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3.1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8500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18%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40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Manuel+motoculteur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83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1.8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3500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25%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65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Manuel+tracteur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83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6000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15%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Manuel+tracteur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83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10000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10%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60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Manuel+tracteur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7AC9C47-5357-4B93-ABBF-8763D6C62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0A7A9-705B-4C7A-B2FE-FE30E993D370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  <p:sp>
        <p:nvSpPr>
          <p:cNvPr id="98532" name="ZoneTexte 22">
            <a:extLst>
              <a:ext uri="{FF2B5EF4-FFF2-40B4-BE49-F238E27FC236}">
                <a16:creationId xmlns:a16="http://schemas.microsoft.com/office/drawing/2014/main" id="{CBE7A8BC-8B3B-44A2-B9D2-4D66D35C9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8"/>
            <a:ext cx="1219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Cambria" panose="02040503050406030204" pitchFamily="18" charset="0"/>
              </a:rPr>
              <a:t>UNE GRANDE DIVERSITE DE MICROFERMES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6FE45C5-A635-4EB7-B8FA-7496BB00660B}"/>
              </a:ext>
            </a:extLst>
          </p:cNvPr>
          <p:cNvCxnSpPr/>
          <p:nvPr/>
        </p:nvCxnSpPr>
        <p:spPr>
          <a:xfrm flipV="1">
            <a:off x="700088" y="442913"/>
            <a:ext cx="10791825" cy="460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7B7E888-77C3-4362-BB9B-DC6CF42166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196"/>
    </mc:Choice>
    <mc:Fallback xmlns="">
      <p:transition spd="slow" advTm="248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FD05B39-69D3-4D7D-9869-38465CAF1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B5DA1-CA2A-4BEC-B3D7-8B9BABF03460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sp>
        <p:nvSpPr>
          <p:cNvPr id="99331" name="ZoneTexte 22">
            <a:extLst>
              <a:ext uri="{FF2B5EF4-FFF2-40B4-BE49-F238E27FC236}">
                <a16:creationId xmlns:a16="http://schemas.microsoft.com/office/drawing/2014/main" id="{E61ACCF3-33CC-4194-95A0-A45F01A43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8"/>
            <a:ext cx="1219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Cambria" panose="02040503050406030204" pitchFamily="18" charset="0"/>
              </a:rPr>
              <a:t>DES PROFILS HUMAINS VARIÉS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28D5FA-0380-48D6-B652-E7CF44A92047}"/>
              </a:ext>
            </a:extLst>
          </p:cNvPr>
          <p:cNvCxnSpPr/>
          <p:nvPr/>
        </p:nvCxnSpPr>
        <p:spPr>
          <a:xfrm flipV="1">
            <a:off x="700088" y="442913"/>
            <a:ext cx="10791825" cy="460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7467D45-F71E-4C2E-A65B-75E4F0EBBFCC}"/>
              </a:ext>
            </a:extLst>
          </p:cNvPr>
          <p:cNvGraphicFramePr>
            <a:graphicFrameLocks noGrp="1"/>
          </p:cNvGraphicFramePr>
          <p:nvPr/>
        </p:nvGraphicFramePr>
        <p:xfrm>
          <a:off x="2938463" y="549275"/>
          <a:ext cx="8272462" cy="60896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9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8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35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1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Sexe 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Age 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Agri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Profession avant le maraîchage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F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mbria" panose="02040503050406030204" pitchFamily="18" charset="0"/>
                        </a:rPr>
                        <a:t>29</a:t>
                      </a:r>
                      <a:endParaRPr lang="fr-FR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Ingénieur agronome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40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Officier de marine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M-M-M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mbria" panose="02040503050406030204" pitchFamily="18" charset="0"/>
                        </a:rPr>
                        <a:t>30-32-33</a:t>
                      </a:r>
                      <a:endParaRPr lang="fr-FR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fr-FR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mbria" panose="02040503050406030204" pitchFamily="18" charset="0"/>
                        </a:rPr>
                        <a:t>Ingénieur en environnement,</a:t>
                      </a:r>
                      <a:r>
                        <a:rPr lang="fr-FR" sz="1400" b="1" baseline="0" dirty="0">
                          <a:effectLst/>
                          <a:latin typeface="Cambria" panose="02040503050406030204" pitchFamily="18" charset="0"/>
                        </a:rPr>
                        <a:t> sport de haut niveau, animation, maintenance en environnement</a:t>
                      </a:r>
                      <a:endParaRPr lang="fr-FR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7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M-F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33-36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Ouvrier agricole en céréales conventionnelles et préparatrice en pharmacie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F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40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mbria" panose="02040503050406030204" pitchFamily="18" charset="0"/>
                        </a:rPr>
                        <a:t>Technicienne dans l’éolien</a:t>
                      </a:r>
                      <a:endParaRPr lang="fr-FR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1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F-M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33-30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Développeuse de chaînes de magasins dans l’immobilier commercial et animateur en environnement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0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F-M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40-55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Juriste internationale et marin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0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mbria" panose="02040503050406030204" pitchFamily="18" charset="0"/>
                        </a:rPr>
                        <a:t>29</a:t>
                      </a:r>
                      <a:endParaRPr lang="fr-FR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mbria" panose="02040503050406030204" pitchFamily="18" charset="0"/>
                        </a:rPr>
                        <a:t>Ingénieur en environnement</a:t>
                      </a:r>
                      <a:endParaRPr lang="fr-FR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0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F-M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mbria" panose="02040503050406030204" pitchFamily="18" charset="0"/>
                        </a:rPr>
                        <a:t>31-36</a:t>
                      </a:r>
                      <a:endParaRPr lang="fr-FR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Projectionniste et employé à la Poste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0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F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mbria" panose="02040503050406030204" pitchFamily="18" charset="0"/>
                        </a:rPr>
                        <a:t>38</a:t>
                      </a:r>
                      <a:endParaRPr lang="fr-FR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Ingénieur des Arts et Métiers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67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M-M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mbria" panose="02040503050406030204" pitchFamily="18" charset="0"/>
                        </a:rPr>
                        <a:t>28-32</a:t>
                      </a:r>
                      <a:endParaRPr lang="fr-FR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Technicien en énergies renouvelables et diverses activités agricoles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00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mbria" panose="02040503050406030204" pitchFamily="18" charset="0"/>
                        </a:rPr>
                        <a:t>38</a:t>
                      </a:r>
                      <a:endParaRPr lang="fr-FR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Informaticien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00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F-F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mbria" panose="02040503050406030204" pitchFamily="18" charset="0"/>
                        </a:rPr>
                        <a:t>35</a:t>
                      </a:r>
                      <a:endParaRPr lang="fr-FR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Assistante sociale et infirmière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67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F-M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mbria" panose="02040503050406030204" pitchFamily="18" charset="0"/>
                        </a:rPr>
                        <a:t>31-30</a:t>
                      </a:r>
                      <a:endParaRPr lang="fr-FR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fr-FR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mbria" panose="02040503050406030204" pitchFamily="18" charset="0"/>
                        </a:rPr>
                        <a:t>Animatrice en environnement et formateur en maraîchage</a:t>
                      </a:r>
                      <a:endParaRPr lang="fr-FR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40008" marR="4000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99415" name="Picture 6" descr="http://s3-eu-west-1.amazonaws.com/bakchich-prod/articles/images/63559/jjifihff.jpg">
            <a:extLst>
              <a:ext uri="{FF2B5EF4-FFF2-40B4-BE49-F238E27FC236}">
                <a16:creationId xmlns:a16="http://schemas.microsoft.com/office/drawing/2014/main" id="{CDA11F1E-5307-4965-9FE7-2513959FA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5661025"/>
            <a:ext cx="1208087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416" name="Picture 107" descr="See original image">
            <a:extLst>
              <a:ext uri="{FF2B5EF4-FFF2-40B4-BE49-F238E27FC236}">
                <a16:creationId xmlns:a16="http://schemas.microsoft.com/office/drawing/2014/main" id="{DAC14FB6-D713-4602-8273-466C34786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4057650"/>
            <a:ext cx="100806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417" name="Picture 109" descr="foreman%20clipart">
            <a:extLst>
              <a:ext uri="{FF2B5EF4-FFF2-40B4-BE49-F238E27FC236}">
                <a16:creationId xmlns:a16="http://schemas.microsoft.com/office/drawing/2014/main" id="{C99E7DCF-A72E-4D34-B601-3AEF1641E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2641600"/>
            <a:ext cx="1125537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418" name="Picture 14" descr="http://fredotravaille.e-monsite.com/medias/images/18363218capitaineor8-jpg.jpg">
            <a:extLst>
              <a:ext uri="{FF2B5EF4-FFF2-40B4-BE49-F238E27FC236}">
                <a16:creationId xmlns:a16="http://schemas.microsoft.com/office/drawing/2014/main" id="{865FDEE6-1BAC-453B-B12C-DBF9A37FD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717550"/>
            <a:ext cx="108585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2851B2-4549-4363-B817-FAFC98B18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13"/>
    </mc:Choice>
    <mc:Fallback xmlns="">
      <p:transition spd="slow" advTm="88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3B21D76-D9FD-4C71-B91A-154203E0EAE9}"/>
              </a:ext>
            </a:extLst>
          </p:cNvPr>
          <p:cNvGraphicFramePr>
            <a:graphicFrameLocks noGrp="1"/>
          </p:cNvGraphicFramePr>
          <p:nvPr/>
        </p:nvGraphicFramePr>
        <p:xfrm>
          <a:off x="169863" y="642938"/>
          <a:ext cx="11763375" cy="32956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4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1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6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6946">
                <a:tc rowSpan="6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Choix techniques</a:t>
                      </a:r>
                      <a:endParaRPr lang="fr-FR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Augmenter la production par unité de surface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Succession rapide de légumes (11);  haute densité (12); association (6); cultures relais (5) ; produire en hiver avec serres, espèces d’hiver, protection (13)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9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Augmenter la productivité du travail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Couverture du sol pour limiter enherbement (12); limiter travail du sol (11) outils manuels adaptés et ergonomiques  pour hautes densités (8); plantes pérennes ou qui se ressèment (8) 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9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Diversité cultivée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Se focaliser sur légumes à haute valeur ajoutée (2); combiner légumes à haute et basse valeur ajoutée (12); pas de pommes de terre de conservation (4)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9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Améliorer la qualité des sols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Pas de travail du sol (3) ou superficiel (8); planches permanentes (10);  paillage organique (8) ou plastique (10)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41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Renouveler la fertilité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À l’échelle de la parcelle par engrais verts et résidus (13); à l’échelle de la ferme par transferts de matière entre zones (7);  à l’échelle du territoire par fumier/BRF/paille locale(12); achats de fertilisants du commerce (7)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4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Préserver la santé des plantes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Promouvoir les régulations biologiques par diversité des plantes et des milieux (13); rotation de cultures (14); traitements préventifs et curatifs faits maison (11); traitements du commerce  (10)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2529941-23E6-4C86-9614-E3056766A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3B1B66-AB76-4E90-91A8-31BF4F906F8B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  <p:sp>
        <p:nvSpPr>
          <p:cNvPr id="100381" name="ZoneTexte 22">
            <a:extLst>
              <a:ext uri="{FF2B5EF4-FFF2-40B4-BE49-F238E27FC236}">
                <a16:creationId xmlns:a16="http://schemas.microsoft.com/office/drawing/2014/main" id="{2E97CA85-03BF-4719-9181-675931668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8"/>
            <a:ext cx="1219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Cambria" panose="02040503050406030204" pitchFamily="18" charset="0"/>
              </a:rPr>
              <a:t>DIVERSITE DES CHOIX STRATÉGIQUES 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A739041-798E-4976-A1BD-15BC6D6F479D}"/>
              </a:ext>
            </a:extLst>
          </p:cNvPr>
          <p:cNvCxnSpPr/>
          <p:nvPr/>
        </p:nvCxnSpPr>
        <p:spPr>
          <a:xfrm flipV="1">
            <a:off x="700088" y="433388"/>
            <a:ext cx="10791825" cy="460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0383" name="Image 3">
            <a:extLst>
              <a:ext uri="{FF2B5EF4-FFF2-40B4-BE49-F238E27FC236}">
                <a16:creationId xmlns:a16="http://schemas.microsoft.com/office/drawing/2014/main" id="{A23C2A08-66C2-46CC-A005-DC13E0867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4030663"/>
            <a:ext cx="3697288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84" name="Image 8">
            <a:extLst>
              <a:ext uri="{FF2B5EF4-FFF2-40B4-BE49-F238E27FC236}">
                <a16:creationId xmlns:a16="http://schemas.microsoft.com/office/drawing/2014/main" id="{BB09D176-1B1E-4164-9D2E-5B32070A2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4113213"/>
            <a:ext cx="3482975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148A299-560D-4915-A612-45D6124B4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07"/>
    </mc:Choice>
    <mc:Fallback xmlns="">
      <p:transition spd="slow" advTm="69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E75A03C-0D04-4D3F-B334-2F0C8D42D353}"/>
              </a:ext>
            </a:extLst>
          </p:cNvPr>
          <p:cNvGraphicFramePr>
            <a:graphicFrameLocks noGrp="1"/>
          </p:cNvGraphicFramePr>
          <p:nvPr/>
        </p:nvGraphicFramePr>
        <p:xfrm>
          <a:off x="214313" y="723900"/>
          <a:ext cx="11763375" cy="28432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4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1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6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6948">
                <a:tc rowSpan="4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Organisation</a:t>
                      </a:r>
                      <a:r>
                        <a:rPr lang="en-U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spatiale</a:t>
                      </a:r>
                      <a:r>
                        <a:rPr lang="en-U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et </a:t>
                      </a:r>
                      <a:r>
                        <a:rPr lang="en-US" sz="1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temporelle</a:t>
                      </a:r>
                      <a:endParaRPr lang="fr-FR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Intégration spatiale de la biodiversité cultivée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Intégrer arbres/plantes/animaux sur des mêmes zones de la ferme (7); séparer les légumes, arbres, plantes, animaux dans des espaces distincts de la ferme (7)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94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Simplifier l’allocation spatiale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Regrouper par famille botanique (6); besoins en fertilité (9) ; besoins en irrigation (3); saison d’implantation ou de récolte (6)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4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Alléger la complexité des rotations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Développer le “système immunitaire” de l’écosystème de la ferme pour être moins rigides sur les critères de rotation(8); distinguer « légumes sensibles » aux maladies et  "légumes moins sensibles"  et suivre strictement les critères de rotation que pour les « sensibles »  (6);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38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Réduire la complexité de la planification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Choisir des circuits flexibles/combiner des circuits complémentaires pour “tamponner” les incertitudes de production (11);  planification stricte (avec marges de sécurité) pour des légumes « clés » et être plus flexibles et s’adapter aux opportunités de la saison de production pour des légumes « complémentaires » (7); pas de planification de culture(1)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1399" name="ZoneTexte 22">
            <a:extLst>
              <a:ext uri="{FF2B5EF4-FFF2-40B4-BE49-F238E27FC236}">
                <a16:creationId xmlns:a16="http://schemas.microsoft.com/office/drawing/2014/main" id="{1B3736C8-4549-4FA0-8C36-2B6B75B83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8"/>
            <a:ext cx="1219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Cambria" panose="02040503050406030204" pitchFamily="18" charset="0"/>
              </a:rPr>
              <a:t>DIVERSITE DES CHOIX STRATÉGIQUES 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C82875E-92BF-4760-A99D-DFA015BB239F}"/>
              </a:ext>
            </a:extLst>
          </p:cNvPr>
          <p:cNvCxnSpPr/>
          <p:nvPr/>
        </p:nvCxnSpPr>
        <p:spPr>
          <a:xfrm flipV="1">
            <a:off x="700088" y="433388"/>
            <a:ext cx="10791825" cy="460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1401" name="Image 1">
            <a:extLst>
              <a:ext uri="{FF2B5EF4-FFF2-40B4-BE49-F238E27FC236}">
                <a16:creationId xmlns:a16="http://schemas.microsoft.com/office/drawing/2014/main" id="{8AD60CF0-CD69-4EEE-979A-0864F728F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567113"/>
            <a:ext cx="4073525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02" name="Image 3">
            <a:extLst>
              <a:ext uri="{FF2B5EF4-FFF2-40B4-BE49-F238E27FC236}">
                <a16:creationId xmlns:a16="http://schemas.microsoft.com/office/drawing/2014/main" id="{6A207C0A-65E8-47C8-85D1-AC5538B2A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3567113"/>
            <a:ext cx="7254875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EEF62D9-24C1-4843-A3BA-3DCE777C4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5"/>
    </mc:Choice>
    <mc:Fallback xmlns="">
      <p:transition spd="slow" advTm="32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3F6794-9D94-411F-81FE-28CE7640E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79772-407D-4C83-889C-5AE405786D33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  <p:pic>
        <p:nvPicPr>
          <p:cNvPr id="4099" name="Image 2">
            <a:extLst>
              <a:ext uri="{FF2B5EF4-FFF2-40B4-BE49-F238E27FC236}">
                <a16:creationId xmlns:a16="http://schemas.microsoft.com/office/drawing/2014/main" id="{69A3408A-093E-40A7-95CB-F3C4B6AC3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0758" b="-2004"/>
          <a:stretch/>
        </p:blipFill>
        <p:spPr bwMode="auto">
          <a:xfrm>
            <a:off x="7453313" y="2230437"/>
            <a:ext cx="2257602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871835FA-6495-450C-97C1-0CC5B9BFB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300" y="1147763"/>
            <a:ext cx="11249025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1400" b="1">
                <a:latin typeface="Cambria" panose="02040503050406030204" pitchFamily="18" charset="0"/>
              </a:rPr>
              <a:t>Ce document fait l’objet d’une license Creative Commons.  Pour les conditions d’utilisation, se référer à : </a:t>
            </a:r>
            <a:r>
              <a:rPr lang="fr-FR" altLang="fr-FR" sz="1400" b="1">
                <a:latin typeface="Cambria" panose="02040503050406030204" pitchFamily="18" charset="0"/>
                <a:hlinkClick r:id="rId5"/>
              </a:rPr>
              <a:t>https://creativecommons.org</a:t>
            </a:r>
            <a:r>
              <a:rPr lang="fr-FR" altLang="fr-FR" sz="1400" b="1">
                <a:latin typeface="Cambria" panose="02040503050406030204" pitchFamily="18" charset="0"/>
              </a:rPr>
              <a:t>.</a:t>
            </a: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1400" b="1">
                <a:latin typeface="Cambria" panose="02040503050406030204" pitchFamily="18" charset="0"/>
              </a:rPr>
              <a:t>La plupart des photos de microfermes ont été prises par Kevin Morel.</a:t>
            </a:r>
          </a:p>
        </p:txBody>
      </p:sp>
      <p:sp>
        <p:nvSpPr>
          <p:cNvPr id="4101" name="ZoneTexte 2">
            <a:extLst>
              <a:ext uri="{FF2B5EF4-FFF2-40B4-BE49-F238E27FC236}">
                <a16:creationId xmlns:a16="http://schemas.microsoft.com/office/drawing/2014/main" id="{EF6EB82E-3B6F-49B5-B554-6B2DFF940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4572000"/>
            <a:ext cx="11404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Cambria" panose="02040503050406030204" pitchFamily="18" charset="0"/>
              </a:rPr>
              <a:t>La majeure partie du contenu de cette présentation provient de recherches menées dans le cadre d’une thèse réalisée de 2014 à 2016 à UMR SADAPT, INRA, AgroParisTech, Université Paris-Saclay, financée par la Région Ile-De-France (DIM ASTREA).</a:t>
            </a:r>
          </a:p>
        </p:txBody>
      </p:sp>
      <p:pic>
        <p:nvPicPr>
          <p:cNvPr id="4102" name="Picture 11" descr="C:\Documents and Settings\morel\Mes documents\DIM_Astrea\Logo DIM ASTREA 2013.JPG">
            <a:extLst>
              <a:ext uri="{FF2B5EF4-FFF2-40B4-BE49-F238E27FC236}">
                <a16:creationId xmlns:a16="http://schemas.microsoft.com/office/drawing/2014/main" id="{A0936BC9-BE90-4051-9F2B-68FAA3A52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5299075"/>
            <a:ext cx="14478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Image 3">
            <a:extLst>
              <a:ext uri="{FF2B5EF4-FFF2-40B4-BE49-F238E27FC236}">
                <a16:creationId xmlns:a16="http://schemas.microsoft.com/office/drawing/2014/main" id="{9B4029DF-1A35-4739-8877-8BAE6ABE0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9" t="22818" r="56470" b="66460"/>
          <a:stretch>
            <a:fillRect/>
          </a:stretch>
        </p:blipFill>
        <p:spPr bwMode="auto">
          <a:xfrm>
            <a:off x="8450263" y="5156200"/>
            <a:ext cx="3548062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FB61AF5-4A90-4661-B1E4-6B26442F5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83" y="5124847"/>
            <a:ext cx="4257675" cy="159662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460F174-8588-496A-99EB-F50F1CAFB8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"/>
    </mc:Choice>
    <mc:Fallback xmlns="">
      <p:transition spd="slow" advTm="1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2587CA1-5F81-4C58-9723-913A5E3709A9}"/>
              </a:ext>
            </a:extLst>
          </p:cNvPr>
          <p:cNvGraphicFramePr>
            <a:graphicFrameLocks noGrp="1"/>
          </p:cNvGraphicFramePr>
          <p:nvPr/>
        </p:nvGraphicFramePr>
        <p:xfrm>
          <a:off x="903288" y="658813"/>
          <a:ext cx="10160000" cy="12922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6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7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5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8445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23025" marR="230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891">
                <a:tc row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Commercialisation</a:t>
                      </a:r>
                      <a:endParaRPr lang="fr-FR" sz="1400" b="1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23025" marR="230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Nature de circuits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AMAP (12); vente aux détails sur la ferme ou magasin de producteurs (8); marchés de plein vent (3); restaurant ou restauration collective (5)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44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Combinaison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des circuits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Seulement une AMAP (3); combinaison de 2 à 5 circuits (11)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44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Période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de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vente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huit (1), neuf (1), dix (2), onze (6) or douze (4) mois par an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B601C27-AC4E-419B-8229-B21017CC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9F551-F6F7-42CB-A69E-8C68DCF3E0D1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  <p:sp>
        <p:nvSpPr>
          <p:cNvPr id="102421" name="ZoneTexte 22">
            <a:extLst>
              <a:ext uri="{FF2B5EF4-FFF2-40B4-BE49-F238E27FC236}">
                <a16:creationId xmlns:a16="http://schemas.microsoft.com/office/drawing/2014/main" id="{9B3FA1BB-EC0F-4991-BC6C-BF04A2D9F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8"/>
            <a:ext cx="1219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Cambria" panose="02040503050406030204" pitchFamily="18" charset="0"/>
              </a:rPr>
              <a:t>DIVERSITE DES CHOIX STRATÉGIQUES 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762713C-45AE-4747-8677-20782B44F028}"/>
              </a:ext>
            </a:extLst>
          </p:cNvPr>
          <p:cNvCxnSpPr/>
          <p:nvPr/>
        </p:nvCxnSpPr>
        <p:spPr>
          <a:xfrm flipV="1">
            <a:off x="700088" y="433388"/>
            <a:ext cx="10791825" cy="460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423" name="Image 4">
            <a:extLst>
              <a:ext uri="{FF2B5EF4-FFF2-40B4-BE49-F238E27FC236}">
                <a16:creationId xmlns:a16="http://schemas.microsoft.com/office/drawing/2014/main" id="{88005356-19AB-4FBC-98A6-B1083344CC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2687638"/>
            <a:ext cx="443865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4" name="Image 5">
            <a:extLst>
              <a:ext uri="{FF2B5EF4-FFF2-40B4-BE49-F238E27FC236}">
                <a16:creationId xmlns:a16="http://schemas.microsoft.com/office/drawing/2014/main" id="{4FA789D3-B8F3-4A5E-B1C4-68EE2639C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38" y="2687638"/>
            <a:ext cx="443865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A7A0962-39AC-4A38-A636-93B6EAE47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7"/>
    </mc:Choice>
    <mc:Fallback xmlns="">
      <p:transition spd="slow" advTm="11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D5A7720-72AC-46C6-B9F7-2F5DBB3D4674}"/>
              </a:ext>
            </a:extLst>
          </p:cNvPr>
          <p:cNvGraphicFramePr>
            <a:graphicFrameLocks noGrp="1"/>
          </p:cNvGraphicFramePr>
          <p:nvPr/>
        </p:nvGraphicFramePr>
        <p:xfrm>
          <a:off x="633413" y="622300"/>
          <a:ext cx="10160000" cy="23256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6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7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5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8410"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3025" marR="230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820">
                <a:tc row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Investissement</a:t>
                      </a:r>
                      <a:endParaRPr lang="fr-FR" sz="1600" b="1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23025" marR="230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Sources externes de financement acceptées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Aides publiques (9); emprunts bancaires (8); refus de financement externe (4) 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82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Rythme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d’investissement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Investissement progressifs (6);  gros investissements à périodes clés de la trajectoire de la ferme (8)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82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Préférence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d’investissement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Favoriser auto-construction, récupération, équipement d’occasion (8); préférer équipement neuf(6)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410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Organisation</a:t>
                      </a:r>
                      <a:r>
                        <a:rPr lang="en-US" sz="1600" b="1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du travail</a:t>
                      </a:r>
                      <a:endParaRPr lang="fr-FR" sz="1600" b="1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23025" marR="230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Emploi de salariés</a:t>
                      </a:r>
                      <a:endParaRPr lang="fr-FR" sz="1600" b="1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Sur toute la période de production (3); saisonniers (1); jamais (11)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41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Emploi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de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bénévoles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Sur toute la période de production (5); saisonniers (4); jamais (5)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4474" name="ZoneTexte 22">
            <a:extLst>
              <a:ext uri="{FF2B5EF4-FFF2-40B4-BE49-F238E27FC236}">
                <a16:creationId xmlns:a16="http://schemas.microsoft.com/office/drawing/2014/main" id="{C2994FE3-5138-4938-9E85-2FD6403C6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8"/>
            <a:ext cx="1219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Cambria" panose="02040503050406030204" pitchFamily="18" charset="0"/>
              </a:rPr>
              <a:t>DIVERSITE DES CHOIX STRATÉGIQUES 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8703722-C57F-4AC8-9132-F16614C2E417}"/>
              </a:ext>
            </a:extLst>
          </p:cNvPr>
          <p:cNvCxnSpPr/>
          <p:nvPr/>
        </p:nvCxnSpPr>
        <p:spPr>
          <a:xfrm flipV="1">
            <a:off x="700088" y="433388"/>
            <a:ext cx="10791825" cy="460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4476" name="Image 2">
            <a:extLst>
              <a:ext uri="{FF2B5EF4-FFF2-40B4-BE49-F238E27FC236}">
                <a16:creationId xmlns:a16="http://schemas.microsoft.com/office/drawing/2014/main" id="{B0DBBC46-3D17-4EE0-832D-1474595BC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5" y="3365500"/>
            <a:ext cx="402272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77" name="Picture 2" descr="https://scontent-cdg2-1.xx.fbcdn.net/t31.0-8/13254763_1034148890010653_6405153857587971134_o.jpg">
            <a:extLst>
              <a:ext uri="{FF2B5EF4-FFF2-40B4-BE49-F238E27FC236}">
                <a16:creationId xmlns:a16="http://schemas.microsoft.com/office/drawing/2014/main" id="{92F2EDD4-9E22-4F80-B6AA-8E8D4102A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3365500"/>
            <a:ext cx="3452813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1265C6-EE83-4315-B6F6-5B436917C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51"/>
    </mc:Choice>
    <mc:Fallback xmlns="">
      <p:transition spd="slow" advTm="49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9A088C6-A67F-4A47-A616-152147554F12}"/>
              </a:ext>
            </a:extLst>
          </p:cNvPr>
          <p:cNvGraphicFramePr>
            <a:graphicFrameLocks noGrp="1"/>
          </p:cNvGraphicFramePr>
          <p:nvPr/>
        </p:nvGraphicFramePr>
        <p:xfrm>
          <a:off x="788988" y="731838"/>
          <a:ext cx="10160000" cy="28432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6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7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5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8474"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23025" marR="230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948"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Ancrage</a:t>
                      </a:r>
                      <a:r>
                        <a:rPr lang="en-US" sz="1600" b="1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dans</a:t>
                      </a:r>
                      <a:r>
                        <a:rPr lang="en-US" sz="1600" b="1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le </a:t>
                      </a:r>
                      <a:r>
                        <a:rPr lang="en-US" sz="1600" b="1" kern="12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territoire</a:t>
                      </a:r>
                      <a:endParaRPr lang="fr-FR" sz="1600" b="1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23025" marR="230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Activités non-agricoles</a:t>
                      </a:r>
                      <a:endParaRPr lang="fr-FR" sz="1600" b="1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Formation  (9); activités culturelles (5); visite </a:t>
                      </a:r>
                      <a:r>
                        <a:rPr lang="fr-FR" sz="16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quidée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de la ferme (10); engagement dans des associations locales (7)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4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S’appuyer sur  ressources locales sans monétarisation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Coups de main occasionnels pour gros chantiers (11); soutien moral de la communauté (12); compétences spécifiques et savoir-faire des voisins, amis, réseaux locaux  (10)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54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Collaboration avec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d’autres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agriculteurs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Emprunt occasionnel d’outils motorisés (5); commercialisation avec d’autres agriculteurs (9); utilisation de bâtiments (3); expérimentation collective (4); échange de savoir-faire paysans (10)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94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Accéder à de la matière organique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gratuitement (7); échanges de légumes ou de coups de main (3); monétaire (2)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</a:endParaRPr>
                    </a:p>
                  </a:txBody>
                  <a:tcPr marL="23025" marR="230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6518" name="ZoneTexte 22">
            <a:extLst>
              <a:ext uri="{FF2B5EF4-FFF2-40B4-BE49-F238E27FC236}">
                <a16:creationId xmlns:a16="http://schemas.microsoft.com/office/drawing/2014/main" id="{43A19F67-096C-48BF-B97D-165A8B1D9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8"/>
            <a:ext cx="1219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Cambria" panose="02040503050406030204" pitchFamily="18" charset="0"/>
              </a:rPr>
              <a:t>DIVERSITE DES CHOIX STRATÉGIQUES 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8BA9065-17BC-402B-A61D-E09A6AA1E66B}"/>
              </a:ext>
            </a:extLst>
          </p:cNvPr>
          <p:cNvCxnSpPr/>
          <p:nvPr/>
        </p:nvCxnSpPr>
        <p:spPr>
          <a:xfrm flipV="1">
            <a:off x="700088" y="433388"/>
            <a:ext cx="10791825" cy="460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6520" name="Image 3">
            <a:extLst>
              <a:ext uri="{FF2B5EF4-FFF2-40B4-BE49-F238E27FC236}">
                <a16:creationId xmlns:a16="http://schemas.microsoft.com/office/drawing/2014/main" id="{D874DC7B-854D-4936-969B-D0FD07767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3827463"/>
            <a:ext cx="4438650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21" name="Image 4">
            <a:extLst>
              <a:ext uri="{FF2B5EF4-FFF2-40B4-BE49-F238E27FC236}">
                <a16:creationId xmlns:a16="http://schemas.microsoft.com/office/drawing/2014/main" id="{B6595A21-AFA9-423D-8C92-00FC9698AC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3775075"/>
            <a:ext cx="3833813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776D98-4BAD-406B-83CB-4F51932C6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20"/>
    </mc:Choice>
    <mc:Fallback xmlns="">
      <p:transition spd="slow" advTm="160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BA5FF0D-3D57-4774-A29E-72A3859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A112FC-2C68-4D78-BDF6-5EB8970F8C8D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sp>
        <p:nvSpPr>
          <p:cNvPr id="108547" name="ZoneTexte 22">
            <a:extLst>
              <a:ext uri="{FF2B5EF4-FFF2-40B4-BE49-F238E27FC236}">
                <a16:creationId xmlns:a16="http://schemas.microsoft.com/office/drawing/2014/main" id="{49B2A7E6-2F2A-455C-8B3E-FD6E41DF0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8"/>
            <a:ext cx="1219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Cambria" panose="02040503050406030204" pitchFamily="18" charset="0"/>
              </a:rPr>
              <a:t>DES PROJETS DE VIE GLOBAUX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6955E79-C77B-46F1-8B8B-76FF6E558745}"/>
              </a:ext>
            </a:extLst>
          </p:cNvPr>
          <p:cNvCxnSpPr/>
          <p:nvPr/>
        </p:nvCxnSpPr>
        <p:spPr>
          <a:xfrm flipV="1">
            <a:off x="700088" y="442913"/>
            <a:ext cx="10791825" cy="460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549" name="Image 9">
            <a:extLst>
              <a:ext uri="{FF2B5EF4-FFF2-40B4-BE49-F238E27FC236}">
                <a16:creationId xmlns:a16="http://schemas.microsoft.com/office/drawing/2014/main" id="{515186DC-DC13-4508-BFCC-DE69C1169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" t="22221" r="5432" b="8095"/>
          <a:stretch>
            <a:fillRect/>
          </a:stretch>
        </p:blipFill>
        <p:spPr bwMode="auto">
          <a:xfrm>
            <a:off x="1265238" y="787400"/>
            <a:ext cx="9228137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A6B7697-C6C8-40AB-BAC0-EE8118741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89"/>
    </mc:Choice>
    <mc:Fallback xmlns="">
      <p:transition spd="slow" advTm="123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30E7D2A-4CE4-4311-B485-054056139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DCECA4-466B-4B12-B4C3-11322BA7A4D1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  <p:pic>
        <p:nvPicPr>
          <p:cNvPr id="109571" name="Image 9">
            <a:extLst>
              <a:ext uri="{FF2B5EF4-FFF2-40B4-BE49-F238E27FC236}">
                <a16:creationId xmlns:a16="http://schemas.microsoft.com/office/drawing/2014/main" id="{D5D4AC64-E551-4D7A-8857-11C08A51B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" t="22221" r="5432" b="8095"/>
          <a:stretch>
            <a:fillRect/>
          </a:stretch>
        </p:blipFill>
        <p:spPr bwMode="auto">
          <a:xfrm>
            <a:off x="1265238" y="787400"/>
            <a:ext cx="9228137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0223AD-B7AF-413B-B9DD-5B27ED486A31}"/>
              </a:ext>
            </a:extLst>
          </p:cNvPr>
          <p:cNvSpPr/>
          <p:nvPr/>
        </p:nvSpPr>
        <p:spPr>
          <a:xfrm>
            <a:off x="700088" y="6108700"/>
            <a:ext cx="10653712" cy="676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latin typeface="Cambria" panose="02040503050406030204" pitchFamily="18" charset="0"/>
              </a:rPr>
              <a:t>La «viabilité, c’est la capacité d’une ferme à être pérenne dans le temps en permettant aux paysans de vivre en accord avec leurs </a:t>
            </a:r>
            <a:r>
              <a:rPr lang="fr-FR" sz="2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besoins</a:t>
            </a:r>
            <a:r>
              <a:rPr lang="fr-FR" b="1" dirty="0">
                <a:latin typeface="Cambria" panose="02040503050406030204" pitchFamily="18" charset="0"/>
              </a:rPr>
              <a:t> matériels et leurs </a:t>
            </a:r>
            <a:r>
              <a:rPr lang="fr-FR" sz="2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valeurs immatérielles</a:t>
            </a:r>
            <a:r>
              <a:rPr lang="fr-FR" b="1" dirty="0">
                <a:latin typeface="Cambria" panose="02040503050406030204" pitchFamily="18" charset="0"/>
              </a:rPr>
              <a:t>. </a:t>
            </a:r>
            <a:endParaRPr lang="fr-FR" sz="1200" b="1" dirty="0">
              <a:latin typeface="Cambria" panose="02040503050406030204" pitchFamily="18" charset="0"/>
            </a:endParaRPr>
          </a:p>
        </p:txBody>
      </p:sp>
      <p:sp>
        <p:nvSpPr>
          <p:cNvPr id="109573" name="ZoneTexte 22">
            <a:extLst>
              <a:ext uri="{FF2B5EF4-FFF2-40B4-BE49-F238E27FC236}">
                <a16:creationId xmlns:a16="http://schemas.microsoft.com/office/drawing/2014/main" id="{5791005A-F7C7-4BD7-BFB5-D6176A170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8"/>
            <a:ext cx="1219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Cambria" panose="02040503050406030204" pitchFamily="18" charset="0"/>
              </a:rPr>
              <a:t>DES PROJETS DE VIE GLOBAUX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875693D-AEB7-40E5-90A8-97018B1221CA}"/>
              </a:ext>
            </a:extLst>
          </p:cNvPr>
          <p:cNvCxnSpPr/>
          <p:nvPr/>
        </p:nvCxnSpPr>
        <p:spPr>
          <a:xfrm flipV="1">
            <a:off x="700088" y="442913"/>
            <a:ext cx="10791825" cy="460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0C3246-2EEE-4109-A5DB-CADB898F5C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60"/>
    </mc:Choice>
    <mc:Fallback xmlns="">
      <p:transition spd="slow" advTm="73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430E807-B28C-4ABB-9BED-B21DFDCFE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0EA01-DA75-45DA-9C1C-13B09A1577E8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  <p:pic>
        <p:nvPicPr>
          <p:cNvPr id="110595" name="Image 2">
            <a:extLst>
              <a:ext uri="{FF2B5EF4-FFF2-40B4-BE49-F238E27FC236}">
                <a16:creationId xmlns:a16="http://schemas.microsoft.com/office/drawing/2014/main" id="{6975BC26-B2B9-43F9-B451-CBBB50149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7" t="21751" r="30721" b="10934"/>
          <a:stretch>
            <a:fillRect/>
          </a:stretch>
        </p:blipFill>
        <p:spPr bwMode="auto">
          <a:xfrm>
            <a:off x="2378075" y="539750"/>
            <a:ext cx="7177088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ZoneTexte 22">
            <a:extLst>
              <a:ext uri="{FF2B5EF4-FFF2-40B4-BE49-F238E27FC236}">
                <a16:creationId xmlns:a16="http://schemas.microsoft.com/office/drawing/2014/main" id="{2974CA28-8124-47B8-8799-454A7624F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8"/>
            <a:ext cx="1219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Cambria" panose="02040503050406030204" pitchFamily="18" charset="0"/>
              </a:rPr>
              <a:t>ADAPTATION, COHÉRENCE ET COMPROMIS DANS LES STRATÉGIES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A84E9E1-9769-4CB8-BF22-70F5D5BEB1D0}"/>
              </a:ext>
            </a:extLst>
          </p:cNvPr>
          <p:cNvCxnSpPr/>
          <p:nvPr/>
        </p:nvCxnSpPr>
        <p:spPr>
          <a:xfrm flipV="1">
            <a:off x="700088" y="442913"/>
            <a:ext cx="10791825" cy="460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6FD8C4-3C3B-446C-8D9E-394618DE4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378"/>
    </mc:Choice>
    <mc:Fallback xmlns="">
      <p:transition spd="slow" advTm="407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age 4">
            <a:extLst>
              <a:ext uri="{FF2B5EF4-FFF2-40B4-BE49-F238E27FC236}">
                <a16:creationId xmlns:a16="http://schemas.microsoft.com/office/drawing/2014/main" id="{B69E53AC-2538-4A2A-89C7-7585C6F08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4" t="23482" r="19417" b="10297"/>
          <a:stretch>
            <a:fillRect/>
          </a:stretch>
        </p:blipFill>
        <p:spPr bwMode="auto">
          <a:xfrm>
            <a:off x="1082675" y="603250"/>
            <a:ext cx="10058400" cy="604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C0C76C5-C3BB-426C-B31F-3C430B15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6A6560-63B0-4304-969B-370CA5E24459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  <p:sp>
        <p:nvSpPr>
          <p:cNvPr id="111620" name="ZoneTexte 22">
            <a:extLst>
              <a:ext uri="{FF2B5EF4-FFF2-40B4-BE49-F238E27FC236}">
                <a16:creationId xmlns:a16="http://schemas.microsoft.com/office/drawing/2014/main" id="{52F91393-94B7-4BC7-9BE5-27C8E71A3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8"/>
            <a:ext cx="1219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Cambria" panose="02040503050406030204" pitchFamily="18" charset="0"/>
              </a:rPr>
              <a:t>LIRE LES STRATÉGIES À LA LUMIÈRE DU PROJET DE VIE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10C9C55-3C5E-4747-8EE0-02ADE2DC9E1D}"/>
              </a:ext>
            </a:extLst>
          </p:cNvPr>
          <p:cNvCxnSpPr/>
          <p:nvPr/>
        </p:nvCxnSpPr>
        <p:spPr>
          <a:xfrm flipV="1">
            <a:off x="700088" y="407988"/>
            <a:ext cx="10791825" cy="460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87E552-E550-412E-9704-6777682BD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595"/>
    </mc:Choice>
    <mc:Fallback xmlns="">
      <p:transition spd="slow" advTm="191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FB544FA-FFE7-4D32-A86C-4A9C24F8F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224FF8-AEC9-47F4-9363-95F29B88C839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  <p:sp>
        <p:nvSpPr>
          <p:cNvPr id="112643" name="ZoneTexte 22">
            <a:extLst>
              <a:ext uri="{FF2B5EF4-FFF2-40B4-BE49-F238E27FC236}">
                <a16:creationId xmlns:a16="http://schemas.microsoft.com/office/drawing/2014/main" id="{FCBC32F8-17A9-46B4-8D78-364505910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8"/>
            <a:ext cx="1219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Cambria" panose="02040503050406030204" pitchFamily="18" charset="0"/>
              </a:rPr>
              <a:t>LIRE LES STRATÉGIES À LA LUMIÈRE DU PROJET DE VIE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1B39634-095E-4A74-981F-9939EBC55B03}"/>
              </a:ext>
            </a:extLst>
          </p:cNvPr>
          <p:cNvCxnSpPr/>
          <p:nvPr/>
        </p:nvCxnSpPr>
        <p:spPr>
          <a:xfrm flipV="1">
            <a:off x="700088" y="407988"/>
            <a:ext cx="10791825" cy="460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2645" name="Image 2">
            <a:extLst>
              <a:ext uri="{FF2B5EF4-FFF2-40B4-BE49-F238E27FC236}">
                <a16:creationId xmlns:a16="http://schemas.microsoft.com/office/drawing/2014/main" id="{9C7703F6-03EE-40E2-AF46-4C9A3A86D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0222" r="19501" b="13556"/>
          <a:stretch>
            <a:fillRect/>
          </a:stretch>
        </p:blipFill>
        <p:spPr bwMode="auto">
          <a:xfrm>
            <a:off x="936625" y="609600"/>
            <a:ext cx="10112375" cy="60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A490838-001C-45EF-8A39-02863E3DF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32"/>
    </mc:Choice>
    <mc:Fallback xmlns="">
      <p:transition spd="slow" advTm="53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Image 4">
            <a:extLst>
              <a:ext uri="{FF2B5EF4-FFF2-40B4-BE49-F238E27FC236}">
                <a16:creationId xmlns:a16="http://schemas.microsoft.com/office/drawing/2014/main" id="{AAF13C0A-C2E4-49B0-970F-00FD8DFA9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18295" r="19417" b="15186"/>
          <a:stretch>
            <a:fillRect/>
          </a:stretch>
        </p:blipFill>
        <p:spPr bwMode="auto">
          <a:xfrm>
            <a:off x="884238" y="488950"/>
            <a:ext cx="10409237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D95A315-40F4-4C51-AF35-06630B598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ABE4D-F67F-4904-A980-BF885F6D3CBA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  <p:sp>
        <p:nvSpPr>
          <p:cNvPr id="113668" name="ZoneTexte 22">
            <a:extLst>
              <a:ext uri="{FF2B5EF4-FFF2-40B4-BE49-F238E27FC236}">
                <a16:creationId xmlns:a16="http://schemas.microsoft.com/office/drawing/2014/main" id="{F9AFF7F8-99B8-41FE-8DF2-22EFA3337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8"/>
            <a:ext cx="1219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Cambria" panose="02040503050406030204" pitchFamily="18" charset="0"/>
              </a:rPr>
              <a:t>LIRE LES STRATÉGIES À LA LUMIÈRE DU PROJET DE VIE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4490F19-B0C7-402D-9997-2F1A992C779F}"/>
              </a:ext>
            </a:extLst>
          </p:cNvPr>
          <p:cNvCxnSpPr/>
          <p:nvPr/>
        </p:nvCxnSpPr>
        <p:spPr>
          <a:xfrm flipV="1">
            <a:off x="700088" y="407988"/>
            <a:ext cx="10791825" cy="460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925923-B10F-4E95-A74E-4A7879072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10"/>
    </mc:Choice>
    <mc:Fallback xmlns="">
      <p:transition spd="slow" advTm="82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2DB8188-B480-4CF3-A66A-41777827C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748E17-AD1D-4782-993C-FE971910F7A1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  <p:pic>
        <p:nvPicPr>
          <p:cNvPr id="114691" name="Image 2">
            <a:extLst>
              <a:ext uri="{FF2B5EF4-FFF2-40B4-BE49-F238E27FC236}">
                <a16:creationId xmlns:a16="http://schemas.microsoft.com/office/drawing/2014/main" id="{3EEC12B6-2D81-4435-B747-B73E3C757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6" t="18739" r="19667" b="15038"/>
          <a:stretch>
            <a:fillRect/>
          </a:stretch>
        </p:blipFill>
        <p:spPr bwMode="auto">
          <a:xfrm>
            <a:off x="952500" y="581025"/>
            <a:ext cx="10142538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ZoneTexte 22">
            <a:extLst>
              <a:ext uri="{FF2B5EF4-FFF2-40B4-BE49-F238E27FC236}">
                <a16:creationId xmlns:a16="http://schemas.microsoft.com/office/drawing/2014/main" id="{0937C42D-AB09-4FF8-AE63-4038ECB90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8"/>
            <a:ext cx="1219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Cambria" panose="02040503050406030204" pitchFamily="18" charset="0"/>
              </a:rPr>
              <a:t>LIRE LES STRATÉGIES À LA LUMIÈRE DU PROJET DE VIE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DC6A401-7F61-4F6B-80A5-E59875A9F808}"/>
              </a:ext>
            </a:extLst>
          </p:cNvPr>
          <p:cNvCxnSpPr/>
          <p:nvPr/>
        </p:nvCxnSpPr>
        <p:spPr>
          <a:xfrm flipV="1">
            <a:off x="700088" y="407988"/>
            <a:ext cx="10791825" cy="460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F1AF69-A523-4221-96A3-8620AA012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24"/>
    </mc:Choice>
    <mc:Fallback xmlns="">
      <p:transition spd="slow" advTm="100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916F3D6-1687-486B-BEF5-F309BE095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68317-AFBC-4DC6-AC67-8DE5736CCDDE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AE244A-29A9-4542-BFA6-C842AB687EC0}"/>
              </a:ext>
            </a:extLst>
          </p:cNvPr>
          <p:cNvSpPr/>
          <p:nvPr/>
        </p:nvSpPr>
        <p:spPr>
          <a:xfrm>
            <a:off x="2900778" y="2397948"/>
            <a:ext cx="69038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3200" b="1" dirty="0">
                <a:latin typeface="Cambria" panose="02040503050406030204" pitchFamily="18" charset="0"/>
              </a:rPr>
              <a:t>Penser le projet de </a:t>
            </a:r>
            <a:r>
              <a:rPr lang="fr-FR" altLang="fr-FR" sz="3200" b="1" dirty="0" err="1">
                <a:latin typeface="Cambria" panose="02040503050406030204" pitchFamily="18" charset="0"/>
              </a:rPr>
              <a:t>microferme</a:t>
            </a:r>
            <a:r>
              <a:rPr lang="fr-FR" altLang="fr-FR" sz="3200" b="1" dirty="0">
                <a:latin typeface="Cambria" panose="02040503050406030204" pitchFamily="18" charset="0"/>
              </a:rPr>
              <a:t> dans sa globalité</a:t>
            </a:r>
          </a:p>
          <a:p>
            <a:pPr algn="ctr"/>
            <a:endParaRPr lang="fr-FR" sz="3200" b="1" dirty="0">
              <a:latin typeface="Cambria" panose="02040503050406030204" pitchFamily="18" charset="0"/>
            </a:endParaRPr>
          </a:p>
          <a:p>
            <a:pPr algn="ctr"/>
            <a:r>
              <a:rPr lang="fr-FR" sz="3200" i="1" dirty="0">
                <a:latin typeface="Cambria" panose="02040503050406030204" pitchFamily="18" charset="0"/>
              </a:rPr>
              <a:t>Résultats de la thèse de Kevin Morel</a:t>
            </a:r>
            <a:endParaRPr lang="fr-FR" sz="3200" i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D36B332-7FD3-4018-80DA-1F074FCB2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9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3"/>
    </mc:Choice>
    <mc:Fallback xmlns="">
      <p:transition spd="slow" advTm="10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6C8E642-9257-446D-9CC2-22A34E6E0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5B047-38A6-42FA-BBB3-808691656D43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  <p:sp>
        <p:nvSpPr>
          <p:cNvPr id="115715" name="ZoneTexte 22">
            <a:extLst>
              <a:ext uri="{FF2B5EF4-FFF2-40B4-BE49-F238E27FC236}">
                <a16:creationId xmlns:a16="http://schemas.microsoft.com/office/drawing/2014/main" id="{FF32C929-F610-40A3-B4D8-E27815F63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8"/>
            <a:ext cx="1219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 dirty="0">
                <a:latin typeface="Cambria" panose="02040503050406030204" pitchFamily="18" charset="0"/>
              </a:rPr>
              <a:t>LIRE LES STRATÉGIES À LA LUMIÈRE DU PROJET DE VIE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3FCF6DD-93EA-4306-B53B-D9279A821C1B}"/>
              </a:ext>
            </a:extLst>
          </p:cNvPr>
          <p:cNvCxnSpPr/>
          <p:nvPr/>
        </p:nvCxnSpPr>
        <p:spPr>
          <a:xfrm flipV="1">
            <a:off x="700088" y="407988"/>
            <a:ext cx="10791825" cy="460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5717" name="Image 6">
            <a:extLst>
              <a:ext uri="{FF2B5EF4-FFF2-40B4-BE49-F238E27FC236}">
                <a16:creationId xmlns:a16="http://schemas.microsoft.com/office/drawing/2014/main" id="{DB96F04E-CFD9-4A00-ABCD-A6F5DCBE05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8" t="19185" r="19751" b="15038"/>
          <a:stretch>
            <a:fillRect/>
          </a:stretch>
        </p:blipFill>
        <p:spPr bwMode="auto">
          <a:xfrm>
            <a:off x="1036638" y="693738"/>
            <a:ext cx="9906000" cy="596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598B7F-A2E2-4D17-A810-041993DFC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46"/>
    </mc:Choice>
    <mc:Fallback xmlns="">
      <p:transition spd="slow" advTm="62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430E807-B28C-4ABB-9BED-B21DFDCFE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0EA01-DA75-45DA-9C1C-13B09A1577E8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  <p:pic>
        <p:nvPicPr>
          <p:cNvPr id="110595" name="Image 2">
            <a:extLst>
              <a:ext uri="{FF2B5EF4-FFF2-40B4-BE49-F238E27FC236}">
                <a16:creationId xmlns:a16="http://schemas.microsoft.com/office/drawing/2014/main" id="{6975BC26-B2B9-43F9-B451-CBBB50149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7" t="21751" r="30721" b="10934"/>
          <a:stretch>
            <a:fillRect/>
          </a:stretch>
        </p:blipFill>
        <p:spPr bwMode="auto">
          <a:xfrm>
            <a:off x="2476870" y="471913"/>
            <a:ext cx="7255847" cy="624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22">
            <a:extLst>
              <a:ext uri="{FF2B5EF4-FFF2-40B4-BE49-F238E27FC236}">
                <a16:creationId xmlns:a16="http://schemas.microsoft.com/office/drawing/2014/main" id="{9B6192BA-1645-4367-A28C-1265DAF4D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8"/>
            <a:ext cx="1219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 dirty="0">
                <a:latin typeface="Cambria" panose="02040503050406030204" pitchFamily="18" charset="0"/>
              </a:rPr>
              <a:t>S’APPROPRIER CE CADRE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CD5870-419E-4578-9528-C74EFF3184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5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095"/>
    </mc:Choice>
    <mc:Fallback xmlns="">
      <p:transition spd="slow" advTm="167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1C12D9-9F24-42C7-AA7A-C8BAD00B9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C55AE7-B567-4799-A64C-C784606D538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83971" name="ZoneTexte 22">
            <a:extLst>
              <a:ext uri="{FF2B5EF4-FFF2-40B4-BE49-F238E27FC236}">
                <a16:creationId xmlns:a16="http://schemas.microsoft.com/office/drawing/2014/main" id="{195B6B80-FFED-40E3-A7FD-F6FF601BB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9863"/>
            <a:ext cx="1219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Cambria" panose="02040503050406030204" pitchFamily="18" charset="0"/>
              </a:rPr>
              <a:t>UNE THESE SUR 20 MICROFERMES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E7B83FE2-6015-4DCB-AB2D-671762AC0A46}"/>
              </a:ext>
            </a:extLst>
          </p:cNvPr>
          <p:cNvCxnSpPr/>
          <p:nvPr/>
        </p:nvCxnSpPr>
        <p:spPr>
          <a:xfrm flipV="1">
            <a:off x="700088" y="581025"/>
            <a:ext cx="10791825" cy="444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3973" name="Picture 11" descr="C:\Documents and Settings\morel\Mes documents\DIM_Astrea\Logo DIM ASTREA 2013.JPG">
            <a:extLst>
              <a:ext uri="{FF2B5EF4-FFF2-40B4-BE49-F238E27FC236}">
                <a16:creationId xmlns:a16="http://schemas.microsoft.com/office/drawing/2014/main" id="{CAEF2C87-F23E-470B-B0D6-D4F7F54F6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5508625"/>
            <a:ext cx="14478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12">
            <a:extLst>
              <a:ext uri="{FF2B5EF4-FFF2-40B4-BE49-F238E27FC236}">
                <a16:creationId xmlns:a16="http://schemas.microsoft.com/office/drawing/2014/main" id="{1DAE54BF-0B21-418A-BF7D-818CAE01D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5988050"/>
            <a:ext cx="178911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Image 9">
            <a:extLst>
              <a:ext uri="{FF2B5EF4-FFF2-40B4-BE49-F238E27FC236}">
                <a16:creationId xmlns:a16="http://schemas.microsoft.com/office/drawing/2014/main" id="{7868FFB5-807E-4DFC-BA4E-FB1DD20FC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6119813"/>
            <a:ext cx="226695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Image 5">
            <a:extLst>
              <a:ext uri="{FF2B5EF4-FFF2-40B4-BE49-F238E27FC236}">
                <a16:creationId xmlns:a16="http://schemas.microsoft.com/office/drawing/2014/main" id="{F3411185-F825-4FFC-ADB2-BDC0F27F0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1636713"/>
            <a:ext cx="648970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7" name="Rectangle 11">
            <a:extLst>
              <a:ext uri="{FF2B5EF4-FFF2-40B4-BE49-F238E27FC236}">
                <a16:creationId xmlns:a16="http://schemas.microsoft.com/office/drawing/2014/main" id="{EC6A37B6-28DF-4F5E-94B3-D3F2FA2EE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2825" y="947738"/>
            <a:ext cx="58864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latin typeface="Cambria" panose="02040503050406030204" pitchFamily="18" charset="0"/>
              </a:rPr>
              <a:t>20 cas d’étude en milieu rural France</a:t>
            </a:r>
            <a:endParaRPr lang="fr-FR" altLang="fr-FR" sz="1600">
              <a:latin typeface="Cambria" panose="02040503050406030204" pitchFamily="18" charset="0"/>
              <a:sym typeface="Wingdings" panose="05000000000000000000" pitchFamily="2" charset="2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latin typeface="Cambria" panose="02040503050406030204" pitchFamily="18" charset="0"/>
                <a:sym typeface="Wingdings" panose="05000000000000000000" pitchFamily="2" charset="2"/>
              </a:rPr>
              <a:t>Fermes jeunes (- de 10 ans)</a:t>
            </a:r>
            <a:endParaRPr lang="fr-FR" altLang="fr-FR" sz="1600">
              <a:latin typeface="Cambria" panose="02040503050406030204" pitchFamily="18" charset="0"/>
            </a:endParaRPr>
          </a:p>
        </p:txBody>
      </p:sp>
      <p:sp>
        <p:nvSpPr>
          <p:cNvPr id="83978" name="ZoneTexte 17">
            <a:extLst>
              <a:ext uri="{FF2B5EF4-FFF2-40B4-BE49-F238E27FC236}">
                <a16:creationId xmlns:a16="http://schemas.microsoft.com/office/drawing/2014/main" id="{43F151E3-6800-4C09-A9F0-DCC74DD07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985838"/>
            <a:ext cx="71024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Cambria" panose="02040503050406030204" pitchFamily="18" charset="0"/>
              </a:rPr>
              <a:t>Combinaison d’entretiens et de modélisation.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>
              <a:latin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Cambria" panose="02040503050406030204" pitchFamily="18" charset="0"/>
              </a:rPr>
              <a:t>Participation forte des acteurs de terrain.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>
              <a:latin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>
              <a:latin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>
              <a:latin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>
              <a:latin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>
              <a:latin typeface="Cambria" panose="02040503050406030204" pitchFamily="18" charset="0"/>
            </a:endParaRPr>
          </a:p>
        </p:txBody>
      </p:sp>
      <p:pic>
        <p:nvPicPr>
          <p:cNvPr id="83979" name="Image 7">
            <a:extLst>
              <a:ext uri="{FF2B5EF4-FFF2-40B4-BE49-F238E27FC236}">
                <a16:creationId xmlns:a16="http://schemas.microsoft.com/office/drawing/2014/main" id="{F7763FEF-B777-4106-9E58-A5FCDC95EE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2840038"/>
            <a:ext cx="2805113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9F03D0-87C0-499D-AD66-763F1E8CCD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7"/>
    </mc:Choice>
    <mc:Fallback xmlns="">
      <p:transition spd="slow" advTm="13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Image 1">
            <a:extLst>
              <a:ext uri="{FF2B5EF4-FFF2-40B4-BE49-F238E27FC236}">
                <a16:creationId xmlns:a16="http://schemas.microsoft.com/office/drawing/2014/main" id="{1E0F3622-DECD-4DB9-9526-8B4D57894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284163"/>
            <a:ext cx="8177213" cy="613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299CFE-8809-41AD-8F96-B53AEBA66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6"/>
    </mc:Choice>
    <mc:Fallback xmlns="">
      <p:transition spd="slow" advTm="6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0B60BF8-D109-45EB-BE2D-C2E79FE3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6EA7B-754B-4BE5-823E-ADACEA2866D8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  <p:pic>
        <p:nvPicPr>
          <p:cNvPr id="88067" name="Image 2">
            <a:extLst>
              <a:ext uri="{FF2B5EF4-FFF2-40B4-BE49-F238E27FC236}">
                <a16:creationId xmlns:a16="http://schemas.microsoft.com/office/drawing/2014/main" id="{71CC3CDD-5E1B-4FED-A160-A777D83AA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527050"/>
            <a:ext cx="7507287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71F954-B844-4347-9B7A-51811085C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3"/>
    </mc:Choice>
    <mc:Fallback xmlns="">
      <p:transition spd="slow" advTm="3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AE04D0C-7551-4EEC-929A-E43545B8F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F7B86A-8910-454C-9D62-1E2B61F9BF36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  <p:pic>
        <p:nvPicPr>
          <p:cNvPr id="89091" name="Image 2">
            <a:extLst>
              <a:ext uri="{FF2B5EF4-FFF2-40B4-BE49-F238E27FC236}">
                <a16:creationId xmlns:a16="http://schemas.microsoft.com/office/drawing/2014/main" id="{14C5AF2C-EB8A-4417-AE0E-A6050D0A6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409575"/>
            <a:ext cx="7743825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4BCF13F-BEE2-4DDB-A771-86941D19763F}"/>
              </a:ext>
            </a:extLst>
          </p:cNvPr>
          <p:cNvSpPr/>
          <p:nvPr/>
        </p:nvSpPr>
        <p:spPr>
          <a:xfrm>
            <a:off x="3849688" y="3109913"/>
            <a:ext cx="950912" cy="777875"/>
          </a:xfrm>
          <a:prstGeom prst="ellipse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B6E868B-9F27-4B32-BEAD-B99A825FE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4"/>
    </mc:Choice>
    <mc:Fallback xmlns="">
      <p:transition spd="slow" advTm="3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94B2A6D-FD5C-45B2-A1AA-6706D8AAD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309900-C2CB-4C61-AA3A-E4D27F365A5F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pic>
        <p:nvPicPr>
          <p:cNvPr id="90115" name="Image 2">
            <a:extLst>
              <a:ext uri="{FF2B5EF4-FFF2-40B4-BE49-F238E27FC236}">
                <a16:creationId xmlns:a16="http://schemas.microsoft.com/office/drawing/2014/main" id="{2E65CF56-3037-413E-9D48-BE83CDFD1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209550"/>
            <a:ext cx="8196262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F98841-AA62-4C8B-BF5B-6A14C7989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9"/>
    </mc:Choice>
    <mc:Fallback xmlns="">
      <p:transition spd="slow" advTm="3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87819C-D0BF-4A41-962B-EA314FDE2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05A096-99A6-47D1-8733-C7A603058E87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pic>
        <p:nvPicPr>
          <p:cNvPr id="91139" name="Image 2">
            <a:extLst>
              <a:ext uri="{FF2B5EF4-FFF2-40B4-BE49-F238E27FC236}">
                <a16:creationId xmlns:a16="http://schemas.microsoft.com/office/drawing/2014/main" id="{B88494D1-7AEA-47BB-BEC4-08CAFBCDA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88" y="365125"/>
            <a:ext cx="8113712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9E3C62-B595-4BD5-A361-A2CB0B9E5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8"/>
    </mc:Choice>
    <mc:Fallback xmlns="">
      <p:transition spd="slow" advTm="5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3752</TotalTime>
  <Words>1475</Words>
  <Application>Microsoft Office PowerPoint</Application>
  <PresentationFormat>Grand écran</PresentationFormat>
  <Paragraphs>331</Paragraphs>
  <Slides>31</Slides>
  <Notes>5</Notes>
  <HiddenSlides>0</HiddenSlides>
  <MMClips>31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Cambria</vt:lpstr>
      <vt:lpstr>Garamond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Kevin Morel</dc:creator>
  <cp:lastModifiedBy>Kevin Morel</cp:lastModifiedBy>
  <cp:revision>670</cp:revision>
  <cp:lastPrinted>2017-10-10T20:41:14Z</cp:lastPrinted>
  <dcterms:created xsi:type="dcterms:W3CDTF">2016-02-20T13:06:07Z</dcterms:created>
  <dcterms:modified xsi:type="dcterms:W3CDTF">2021-01-12T13:42:28Z</dcterms:modified>
</cp:coreProperties>
</file>