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_rels/presentation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24.jpeg" ContentType="image/jpeg"/>
  <Override PartName="/ppt/media/image23.jpeg" ContentType="image/jpeg"/>
  <Override PartName="/ppt/media/image14.jpeg" ContentType="image/jpeg"/>
  <Override PartName="/ppt/media/image9.tif" ContentType="image/tiff"/>
  <Override PartName="/ppt/media/image8.tif" ContentType="image/tiff"/>
  <Override PartName="/ppt/media/image6.png" ContentType="image/png"/>
  <Override PartName="/ppt/media/image5.png" ContentType="image/png"/>
  <Override PartName="/ppt/media/image4.png" ContentType="image/png"/>
  <Override PartName="/ppt/media/image3.png" ContentType="image/png"/>
  <Override PartName="/ppt/media/image1.png" ContentType="image/png"/>
  <Override PartName="/ppt/media/image2.png" ContentType="image/png"/>
  <Override PartName="/ppt/media/image7.png" ContentType="image/png"/>
  <Override PartName="/ppt/media/image22.wmf" ContentType="image/x-wmf"/>
  <Override PartName="/ppt/media/image21.tif" ContentType="image/tiff"/>
  <Override PartName="/ppt/media/image20.tif" ContentType="image/tiff"/>
  <Override PartName="/ppt/media/image19.tif" ContentType="image/tiff"/>
  <Override PartName="/ppt/media/image18.wmf" ContentType="image/x-wmf"/>
  <Override PartName="/ppt/media/image17.wmf" ContentType="image/x-wmf"/>
  <Override PartName="/ppt/media/image10.tif" ContentType="image/tiff"/>
  <Override PartName="/ppt/media/image15.png" ContentType="image/png"/>
  <Override PartName="/ppt/media/image16.png" ContentType="image/png"/>
  <Override PartName="/ppt/media/image11.png" ContentType="image/png"/>
  <Override PartName="/ppt/media/image12.png" ContentType="image/png"/>
  <Override PartName="/ppt/media/image13.png" ContentType="image/png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_rels/slideLayout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sldImg"/>
          </p:nvPr>
        </p:nvSpPr>
        <p:spPr>
          <a:xfrm>
            <a:off x="533520" y="764280"/>
            <a:ext cx="6704640" cy="37713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rgbClr val="000000"/>
                </a:solidFill>
                <a:latin typeface="Calibri"/>
              </a:rPr>
              <a:t>Cliquez pour déplacer la diapo</a:t>
            </a:r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2000" spc="-1" strike="noStrike">
                <a:latin typeface="Arial"/>
              </a:rPr>
              <a:t>Cliquez pour modifier le format des notes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en-US" sz="1400" spc="-1" strike="noStrike">
                <a:latin typeface="Times New Roman"/>
              </a:rPr>
              <a:t>&lt;en-tête&gt;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en-US" sz="1400" spc="-1" strike="noStrike">
                <a:latin typeface="Times New Roman"/>
              </a:rPr>
              <a:t>&lt;date/heure&gt;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en-US" sz="1400" spc="-1" strike="noStrike">
                <a:latin typeface="Times New Roman"/>
              </a:rPr>
              <a:t>&lt;pied de page&gt;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F78B55CB-A515-4722-B98F-D2CF3991E313}" type="slidenum">
              <a:rPr b="0" lang="en-US" sz="1400" spc="-1" strike="noStrike">
                <a:latin typeface="Times New Roman"/>
              </a:rPr>
              <a:t>&lt;numéro&gt;</a:t>
            </a:fld>
            <a:endParaRPr b="0" lang="en-US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4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3783FD37-6610-412F-8924-58E16A8EC7D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11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640B8492-B18D-4FC7-915D-3643B52E6674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86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87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1BC4C10-B722-4610-AEB6-5939178CE85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E56CC553-2001-4D80-9B21-FB851C7649CB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3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FB8430B1-F920-4082-8D28-57F44DF4CEC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0658CB28-1FC0-46C6-A5F4-7DC83303B26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19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19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54E29D3C-21C5-406E-A2D1-826269F17C66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980DF4AC-68A4-4DA7-8DA7-20A5790375DE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DDBC2826-0033-4E9B-977A-CE59E88FC5ED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1640" cy="3428640"/>
          </a:xfrm>
          <a:prstGeom prst="rect">
            <a:avLst/>
          </a:prstGeom>
        </p:spPr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</p:spPr>
        <p:txBody>
          <a:bodyPr>
            <a:noAutofit/>
          </a:bodyPr>
          <a:p>
            <a:endParaRPr b="0" lang="en-US" sz="2000" spc="-1" strike="noStrike">
              <a:latin typeface="Arial"/>
            </a:endParaRPr>
          </a:p>
        </p:txBody>
      </p:sp>
      <p:sp>
        <p:nvSpPr>
          <p:cNvPr id="208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p>
            <a:pPr algn="r">
              <a:lnSpc>
                <a:spcPct val="100000"/>
              </a:lnSpc>
            </a:pPr>
            <a:fld id="{191AB731-ADF5-4AA6-9CC2-99736BF4B9E7}" type="slidenum">
              <a:rPr b="0" lang="en-US" sz="1200" spc="-1" strike="noStrike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2040" cy="6813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en-US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fr-FR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Cliquez et 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modifiez le </a:t>
            </a:r>
            <a:r>
              <a:rPr b="0" lang="fr-FR" sz="4400" spc="-1" strike="noStrike">
                <a:solidFill>
                  <a:srgbClr val="000000"/>
                </a:solidFill>
                <a:latin typeface="Calibri"/>
              </a:rPr>
              <a:t>titre</a:t>
            </a:r>
            <a:endParaRPr b="0" lang="fr-FR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>
              <a:lnSpc>
                <a:spcPct val="100000"/>
              </a:lnSpc>
            </a:pPr>
            <a:fld id="{6DABA412-98D4-4E43-99DD-9026E0611E19}" type="datetime">
              <a:rPr b="0" lang="en-US" sz="1200" spc="-1" strike="noStrike">
                <a:solidFill>
                  <a:srgbClr val="8b8b8b"/>
                </a:solidFill>
                <a:latin typeface="Calibri"/>
              </a:rPr>
              <a:t>4/17/21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en-US" sz="24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5F93DAE4-3B44-4A05-8387-24F7411BF284}" type="slidenum">
              <a:rPr b="0" lang="en-US" sz="1200" spc="-1" strike="noStrike">
                <a:solidFill>
                  <a:srgbClr val="8b8b8b"/>
                </a:solidFill>
                <a:latin typeface="Calibri"/>
              </a:rPr>
              <a:t>&lt;numéro&gt;</a:t>
            </a:fld>
            <a:endParaRPr b="0" lang="en-US" sz="12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3200" spc="-1" strike="noStrike">
                <a:solidFill>
                  <a:srgbClr val="000000"/>
                </a:solidFill>
                <a:latin typeface="Calibri"/>
              </a:rPr>
              <a:t>Cliquez pour éditer le format du plan de texte</a:t>
            </a:r>
            <a:endParaRPr b="0" lang="fr-FR" sz="3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400" spc="-1" strike="noStrike">
                <a:solidFill>
                  <a:srgbClr val="000000"/>
                </a:solidFill>
                <a:latin typeface="Calibri"/>
              </a:rPr>
              <a:t>Second niveau de plan</a:t>
            </a:r>
            <a:endParaRPr b="0" lang="fr-FR" sz="24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Troisième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Quatrième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Cinquième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Sixième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rgbClr val="000000"/>
                </a:solidFill>
                <a:latin typeface="Calibri"/>
              </a:rPr>
              <a:t>Septième niveau de plan</a:t>
            </a:r>
            <a:endParaRPr b="0" lang="fr-FR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slideLayout" Target="../slideLayouts/slideLayout2.xml"/><Relationship Id="rId8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image" Target="../media/image24.jpe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10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8.tif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image" Target="../media/image16.png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7.wmf"/><Relationship Id="rId2" Type="http://schemas.openxmlformats.org/officeDocument/2006/relationships/image" Target="../media/image18.wmf"/><Relationship Id="rId3" Type="http://schemas.openxmlformats.org/officeDocument/2006/relationships/image" Target="../media/image19.tif"/><Relationship Id="rId4" Type="http://schemas.openxmlformats.org/officeDocument/2006/relationships/image" Target="../media/image20.tif"/><Relationship Id="rId5" Type="http://schemas.openxmlformats.org/officeDocument/2006/relationships/slideLayout" Target="../slideLayouts/slideLayout2.xml"/><Relationship Id="rId6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1.ti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ustomShape 1"/>
          <p:cNvSpPr/>
          <p:nvPr/>
        </p:nvSpPr>
        <p:spPr>
          <a:xfrm>
            <a:off x="703080" y="1438920"/>
            <a:ext cx="3007080" cy="6008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1400" spc="-1" strike="noStrike">
                <a:solidFill>
                  <a:srgbClr val="808080"/>
                </a:solidFill>
                <a:latin typeface="Avenir Medium"/>
                <a:ea typeface="Verdana"/>
              </a:rPr>
              <a:t>Tilman (2002), Bonnin et al (2014)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48" name="CustomShape 2"/>
          <p:cNvSpPr/>
          <p:nvPr/>
        </p:nvSpPr>
        <p:spPr>
          <a:xfrm>
            <a:off x="308160" y="934200"/>
            <a:ext cx="8836200" cy="8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Avenir Medium"/>
                <a:ea typeface="Verdana"/>
              </a:rPr>
              <a:t>Révolution verte : homogénéisation des agrosystèmes intensifs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49" name="CustomShape 3"/>
          <p:cNvSpPr/>
          <p:nvPr/>
        </p:nvSpPr>
        <p:spPr>
          <a:xfrm>
            <a:off x="544680" y="2342880"/>
            <a:ext cx="300708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venir Medium"/>
                <a:ea typeface="Verdana"/>
              </a:rPr>
              <a:t>Agrosystèmes appauvris en diversité cultivée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0" name="CustomShape 4"/>
          <p:cNvSpPr/>
          <p:nvPr/>
        </p:nvSpPr>
        <p:spPr>
          <a:xfrm>
            <a:off x="308160" y="4414320"/>
            <a:ext cx="8672760" cy="82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343080" indent="-342720" algn="just">
              <a:lnSpc>
                <a:spcPct val="11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Avenir Medium"/>
                <a:ea typeface="Verdana"/>
              </a:rPr>
              <a:t>La diversification, un levier pour la transition agroécologique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51" name="CustomShape 5"/>
          <p:cNvSpPr/>
          <p:nvPr/>
        </p:nvSpPr>
        <p:spPr>
          <a:xfrm>
            <a:off x="6191280" y="2342880"/>
            <a:ext cx="156528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venir Medium"/>
                <a:ea typeface="Verdana"/>
              </a:rPr>
              <a:t>et riches en intrants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52" name="Picture 4" descr=""/>
          <p:cNvPicPr/>
          <p:nvPr/>
        </p:nvPicPr>
        <p:blipFill>
          <a:blip r:embed="rId1"/>
          <a:stretch/>
        </p:blipFill>
        <p:spPr>
          <a:xfrm>
            <a:off x="7750800" y="2324520"/>
            <a:ext cx="863280" cy="863280"/>
          </a:xfrm>
          <a:prstGeom prst="rect">
            <a:avLst/>
          </a:prstGeom>
          <a:ln>
            <a:noFill/>
          </a:ln>
        </p:spPr>
      </p:pic>
      <p:pic>
        <p:nvPicPr>
          <p:cNvPr id="53" name="Picture 6" descr=""/>
          <p:cNvPicPr/>
          <p:nvPr/>
        </p:nvPicPr>
        <p:blipFill>
          <a:blip r:embed="rId2"/>
          <a:stretch/>
        </p:blipFill>
        <p:spPr>
          <a:xfrm>
            <a:off x="7354800" y="3103560"/>
            <a:ext cx="558360" cy="558360"/>
          </a:xfrm>
          <a:prstGeom prst="rect">
            <a:avLst/>
          </a:prstGeom>
          <a:ln>
            <a:noFill/>
          </a:ln>
        </p:spPr>
      </p:pic>
      <p:pic>
        <p:nvPicPr>
          <p:cNvPr id="54" name="Picture 10" descr=""/>
          <p:cNvPicPr/>
          <p:nvPr/>
        </p:nvPicPr>
        <p:blipFill>
          <a:blip r:embed="rId3"/>
          <a:stretch/>
        </p:blipFill>
        <p:spPr>
          <a:xfrm>
            <a:off x="7908840" y="3170880"/>
            <a:ext cx="837720" cy="837720"/>
          </a:xfrm>
          <a:prstGeom prst="rect">
            <a:avLst/>
          </a:prstGeom>
          <a:ln>
            <a:noFill/>
          </a:ln>
        </p:spPr>
      </p:pic>
      <p:sp>
        <p:nvSpPr>
          <p:cNvPr id="55" name="CustomShape 6"/>
          <p:cNvSpPr/>
          <p:nvPr/>
        </p:nvSpPr>
        <p:spPr>
          <a:xfrm>
            <a:off x="658440" y="4845600"/>
            <a:ext cx="4253400" cy="3452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1400" spc="-1" strike="noStrike">
                <a:solidFill>
                  <a:srgbClr val="808080"/>
                </a:solidFill>
                <a:latin typeface="Avenir Medium"/>
                <a:ea typeface="Verdana"/>
              </a:rPr>
              <a:t>Altieri et al (1989), Malézieux et al (2009)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56" name="CustomShape 7"/>
          <p:cNvSpPr/>
          <p:nvPr/>
        </p:nvSpPr>
        <p:spPr>
          <a:xfrm>
            <a:off x="576000" y="5373720"/>
            <a:ext cx="631908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venir Medium"/>
                <a:ea typeface="Verdana"/>
              </a:rPr>
              <a:t>Tirer profit des processus biologiques et écologiques à l’œuvre dans les agrosystèmes diversifiés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57" name="CustomShape 8"/>
          <p:cNvSpPr/>
          <p:nvPr/>
        </p:nvSpPr>
        <p:spPr>
          <a:xfrm>
            <a:off x="7032240" y="6490440"/>
            <a:ext cx="1969200" cy="6008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400" spc="-1" strike="noStrike">
                <a:solidFill>
                  <a:srgbClr val="808080"/>
                </a:solidFill>
                <a:latin typeface="Avenir Medium"/>
                <a:ea typeface="Verdana"/>
              </a:rPr>
              <a:t>Mélange de variétés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58" name="Image 54" descr=""/>
          <p:cNvPicPr/>
          <p:nvPr/>
        </p:nvPicPr>
        <p:blipFill>
          <a:blip r:embed="rId4"/>
          <a:stretch/>
        </p:blipFill>
        <p:spPr>
          <a:xfrm>
            <a:off x="4354920" y="2727000"/>
            <a:ext cx="1828440" cy="1193400"/>
          </a:xfrm>
          <a:prstGeom prst="rect">
            <a:avLst/>
          </a:prstGeom>
          <a:ln>
            <a:noFill/>
          </a:ln>
        </p:spPr>
      </p:pic>
      <p:pic>
        <p:nvPicPr>
          <p:cNvPr id="59" name="Image 55" descr=""/>
          <p:cNvPicPr/>
          <p:nvPr/>
        </p:nvPicPr>
        <p:blipFill>
          <a:blip r:embed="rId5"/>
          <a:stretch/>
        </p:blipFill>
        <p:spPr>
          <a:xfrm>
            <a:off x="3710160" y="1808280"/>
            <a:ext cx="1383840" cy="1345680"/>
          </a:xfrm>
          <a:prstGeom prst="rect">
            <a:avLst/>
          </a:prstGeom>
          <a:ln>
            <a:noFill/>
          </a:ln>
        </p:spPr>
      </p:pic>
      <p:pic>
        <p:nvPicPr>
          <p:cNvPr id="60" name="Image 56" descr=""/>
          <p:cNvPicPr/>
          <p:nvPr/>
        </p:nvPicPr>
        <p:blipFill>
          <a:blip r:embed="rId6"/>
          <a:stretch/>
        </p:blipFill>
        <p:spPr>
          <a:xfrm>
            <a:off x="7059960" y="4927680"/>
            <a:ext cx="1891800" cy="1701360"/>
          </a:xfrm>
          <a:prstGeom prst="rect">
            <a:avLst/>
          </a:prstGeom>
          <a:ln>
            <a:noFill/>
          </a:ln>
        </p:spPr>
      </p:pic>
      <p:sp>
        <p:nvSpPr>
          <p:cNvPr id="61" name="CustomShape 9"/>
          <p:cNvSpPr/>
          <p:nvPr/>
        </p:nvSpPr>
        <p:spPr>
          <a:xfrm>
            <a:off x="163440" y="149400"/>
            <a:ext cx="8836200" cy="8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1" lang="en-US" sz="2200" spc="-1" strike="noStrike" cap="small">
                <a:solidFill>
                  <a:srgbClr val="4bacc6"/>
                </a:solidFill>
                <a:latin typeface="Avenir Medium"/>
                <a:ea typeface="Verdana"/>
              </a:rPr>
              <a:t>Altruisme avec reconnaissance et mélanges variétaux (H. Fréville, 11/12/2020)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CustomShape 1"/>
          <p:cNvSpPr/>
          <p:nvPr/>
        </p:nvSpPr>
        <p:spPr>
          <a:xfrm>
            <a:off x="356040" y="2736360"/>
            <a:ext cx="855180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30000"/>
              </a:lnSpc>
            </a:pPr>
            <a:r>
              <a:rPr b="1" lang="en-US" sz="2400" spc="-1" strike="noStrike" cap="small">
                <a:solidFill>
                  <a:srgbClr val="4bacc6"/>
                </a:solidFill>
                <a:latin typeface="Calibri"/>
                <a:ea typeface="Verdana"/>
              </a:rPr>
              <a:t>Questions ouvertes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76" name="Image 4" descr=""/>
          <p:cNvPicPr/>
          <p:nvPr/>
        </p:nvPicPr>
        <p:blipFill>
          <a:blip r:embed="rId1"/>
          <a:stretch/>
        </p:blipFill>
        <p:spPr>
          <a:xfrm>
            <a:off x="6602760" y="694440"/>
            <a:ext cx="1930320" cy="1446840"/>
          </a:xfrm>
          <a:prstGeom prst="rect">
            <a:avLst/>
          </a:prstGeom>
          <a:ln>
            <a:noFill/>
          </a:ln>
        </p:spPr>
      </p:pic>
      <p:sp>
        <p:nvSpPr>
          <p:cNvPr id="177" name="CustomShape 2"/>
          <p:cNvSpPr/>
          <p:nvPr/>
        </p:nvSpPr>
        <p:spPr>
          <a:xfrm>
            <a:off x="494640" y="3609000"/>
            <a:ext cx="827424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Est-ce que ce mécanisme existe chez les espèces cultivées ? Chez les apparentées sauvages ?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8" name="CustomShape 3"/>
          <p:cNvSpPr/>
          <p:nvPr/>
        </p:nvSpPr>
        <p:spPr>
          <a:xfrm>
            <a:off x="494640" y="4829400"/>
            <a:ext cx="5448600" cy="76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Si oui, quels signaux de communication sont impliqués ?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79" name="CustomShape 4"/>
          <p:cNvSpPr/>
          <p:nvPr/>
        </p:nvSpPr>
        <p:spPr>
          <a:xfrm>
            <a:off x="383400" y="1735560"/>
            <a:ext cx="564912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808080"/>
                </a:solidFill>
                <a:latin typeface="Calibri"/>
                <a:ea typeface="Verdana"/>
              </a:rPr>
              <a:t>Fréville et al (2019) </a:t>
            </a:r>
            <a:r>
              <a:rPr b="0" i="1" lang="en-US" sz="1800" spc="-1" strike="noStrike">
                <a:solidFill>
                  <a:srgbClr val="808080"/>
                </a:solidFill>
                <a:latin typeface="Calibri"/>
                <a:ea typeface="Verdana"/>
              </a:rPr>
              <a:t>Evolutionary Applications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80" name="CustomShape 5"/>
          <p:cNvSpPr/>
          <p:nvPr/>
        </p:nvSpPr>
        <p:spPr>
          <a:xfrm>
            <a:off x="383400" y="816120"/>
            <a:ext cx="5785920" cy="646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anchor="ctr">
            <a:noAutofit/>
          </a:bodyPr>
          <a:p>
            <a:pPr>
              <a:lnSpc>
                <a:spcPct val="130000"/>
              </a:lnSpc>
            </a:pPr>
            <a:r>
              <a:rPr b="1" lang="en-US" sz="2400" spc="-1" strike="noStrike" cap="small">
                <a:solidFill>
                  <a:srgbClr val="4bacc6"/>
                </a:solidFill>
                <a:latin typeface="Calibri"/>
                <a:ea typeface="Verdana"/>
              </a:rPr>
              <a:t>Pas de signe de l’existence de reconnaissance entre apparentés  </a:t>
            </a:r>
            <a:endParaRPr b="0" lang="en-US" sz="2400" spc="-1" strike="noStrike">
              <a:latin typeface="Arial"/>
            </a:endParaRPr>
          </a:p>
        </p:txBody>
      </p:sp>
      <p:pic>
        <p:nvPicPr>
          <p:cNvPr id="181" name="Image 21" descr=""/>
          <p:cNvPicPr/>
          <p:nvPr/>
        </p:nvPicPr>
        <p:blipFill>
          <a:blip r:embed="rId2"/>
          <a:stretch/>
        </p:blipFill>
        <p:spPr>
          <a:xfrm>
            <a:off x="6169680" y="4604040"/>
            <a:ext cx="2112840" cy="11883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ustomShape 1"/>
          <p:cNvSpPr/>
          <p:nvPr/>
        </p:nvSpPr>
        <p:spPr>
          <a:xfrm>
            <a:off x="4224240" y="5718600"/>
            <a:ext cx="4775400" cy="345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just">
              <a:lnSpc>
                <a:spcPct val="120000"/>
              </a:lnSpc>
            </a:pPr>
            <a:r>
              <a:rPr b="0" i="1" lang="en-US" sz="1400" spc="-1" strike="noStrike">
                <a:solidFill>
                  <a:srgbClr val="7f7f7f"/>
                </a:solidFill>
                <a:latin typeface="Calibri"/>
              </a:rPr>
              <a:t>(Smithson &amp; Lenné 1996, Kiaer et al 2009, Borg et al 2018, etc)</a:t>
            </a:r>
            <a:endParaRPr b="0" lang="en-US" sz="1400" spc="-1" strike="noStrike">
              <a:latin typeface="Arial"/>
            </a:endParaRPr>
          </a:p>
        </p:txBody>
      </p:sp>
      <p:pic>
        <p:nvPicPr>
          <p:cNvPr id="63" name="Image 33" descr=""/>
          <p:cNvPicPr/>
          <p:nvPr/>
        </p:nvPicPr>
        <p:blipFill>
          <a:blip r:embed="rId1"/>
          <a:stretch/>
        </p:blipFill>
        <p:spPr>
          <a:xfrm>
            <a:off x="2160000" y="1053360"/>
            <a:ext cx="4369320" cy="3635280"/>
          </a:xfrm>
          <a:prstGeom prst="rect">
            <a:avLst/>
          </a:prstGeom>
          <a:ln>
            <a:noFill/>
          </a:ln>
        </p:spPr>
      </p:pic>
      <p:sp>
        <p:nvSpPr>
          <p:cNvPr id="64" name="CustomShape 2"/>
          <p:cNvSpPr/>
          <p:nvPr/>
        </p:nvSpPr>
        <p:spPr>
          <a:xfrm rot="16200000">
            <a:off x="560160" y="2722680"/>
            <a:ext cx="27010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% d’études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5" name="CustomShape 3"/>
          <p:cNvSpPr/>
          <p:nvPr/>
        </p:nvSpPr>
        <p:spPr>
          <a:xfrm>
            <a:off x="1177200" y="4615560"/>
            <a:ext cx="6879240" cy="6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Rendement des mélanges par rapport à la moyenne de leurs composantes en monoculture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66" name="CustomShape 4"/>
          <p:cNvSpPr/>
          <p:nvPr/>
        </p:nvSpPr>
        <p:spPr>
          <a:xfrm>
            <a:off x="4685040" y="1234080"/>
            <a:ext cx="4017960" cy="333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600" spc="-1" strike="noStrike">
                <a:solidFill>
                  <a:srgbClr val="000000"/>
                </a:solidFill>
                <a:latin typeface="Calibri"/>
              </a:rPr>
              <a:t>Moyenne = 1.02 --&gt; 2% gain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7" name="CustomShape 5"/>
          <p:cNvSpPr/>
          <p:nvPr/>
        </p:nvSpPr>
        <p:spPr>
          <a:xfrm>
            <a:off x="3880080" y="777600"/>
            <a:ext cx="1387800" cy="334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 anchorCtr="1">
            <a:sp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808080"/>
                </a:solidFill>
                <a:latin typeface="Calibri"/>
              </a:rPr>
              <a:t>Pas d’effet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68" name="CustomShape 6"/>
          <p:cNvSpPr/>
          <p:nvPr/>
        </p:nvSpPr>
        <p:spPr>
          <a:xfrm>
            <a:off x="2367360" y="2065320"/>
            <a:ext cx="2088000" cy="600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1" lang="en-US" sz="1400" spc="-1" strike="noStrike">
                <a:solidFill>
                  <a:srgbClr val="f79646"/>
                </a:solidFill>
                <a:latin typeface="Calibri"/>
                <a:ea typeface="Verdana"/>
              </a:rPr>
              <a:t>Interactions négatives entre variétés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69" name="CustomShape 7"/>
          <p:cNvSpPr/>
          <p:nvPr/>
        </p:nvSpPr>
        <p:spPr>
          <a:xfrm flipH="1">
            <a:off x="2625840" y="1953720"/>
            <a:ext cx="1907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6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0" name="CustomShape 8"/>
          <p:cNvSpPr/>
          <p:nvPr/>
        </p:nvSpPr>
        <p:spPr>
          <a:xfrm>
            <a:off x="4659840" y="2065320"/>
            <a:ext cx="2088000" cy="60084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1" lang="en-US" sz="1400" spc="-1" strike="noStrike">
                <a:solidFill>
                  <a:srgbClr val="9bbb59"/>
                </a:solidFill>
                <a:latin typeface="Calibri"/>
                <a:ea typeface="Verdana"/>
              </a:rPr>
              <a:t>Interactions positives entre variétés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71" name="CustomShape 9"/>
          <p:cNvSpPr/>
          <p:nvPr/>
        </p:nvSpPr>
        <p:spPr>
          <a:xfrm>
            <a:off x="4574160" y="1953720"/>
            <a:ext cx="1907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accent3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2" name="CustomShape 10"/>
          <p:cNvSpPr/>
          <p:nvPr/>
        </p:nvSpPr>
        <p:spPr>
          <a:xfrm>
            <a:off x="7010640" y="3337560"/>
            <a:ext cx="1692000" cy="60084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20000"/>
              </a:lnSpc>
            </a:pPr>
            <a:r>
              <a:rPr b="0" lang="en-US" sz="1400" spc="-1" strike="noStrike">
                <a:solidFill>
                  <a:srgbClr val="808080"/>
                </a:solidFill>
                <a:latin typeface="Calibri"/>
                <a:ea typeface="Verdana"/>
              </a:rPr>
              <a:t>Reiss et al. (2018)</a:t>
            </a:r>
            <a:endParaRPr b="0" lang="en-US" sz="1400" spc="-1" strike="noStrike">
              <a:latin typeface="Arial"/>
            </a:endParaRPr>
          </a:p>
          <a:p>
            <a:pPr>
              <a:lnSpc>
                <a:spcPct val="120000"/>
              </a:lnSpc>
            </a:pPr>
            <a:r>
              <a:rPr b="0" i="1" lang="en-US" sz="1400" spc="-1" strike="noStrike">
                <a:solidFill>
                  <a:srgbClr val="808080"/>
                </a:solidFill>
                <a:latin typeface="Calibri"/>
                <a:ea typeface="Verdana"/>
              </a:rPr>
              <a:t>91 études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73" name="CustomShape 11"/>
          <p:cNvSpPr/>
          <p:nvPr/>
        </p:nvSpPr>
        <p:spPr>
          <a:xfrm>
            <a:off x="629640" y="5369400"/>
            <a:ext cx="7884360" cy="455400"/>
          </a:xfrm>
          <a:prstGeom prst="rect">
            <a:avLst/>
          </a:prstGeom>
          <a:noFill/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Wingdings"/>
                <a:ea typeface="Verdana"/>
              </a:rPr>
              <a:t>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Verdana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  <a:ea typeface="Verdana"/>
              </a:rPr>
              <a:t>Patron général : gain sur le rendement (2-5%) mais forte variation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4" name="CustomShape 12"/>
          <p:cNvSpPr/>
          <p:nvPr/>
        </p:nvSpPr>
        <p:spPr>
          <a:xfrm>
            <a:off x="163440" y="149400"/>
            <a:ext cx="8836200" cy="8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1" lang="en-US" sz="2200" spc="-1" strike="noStrike" cap="small">
                <a:solidFill>
                  <a:srgbClr val="4bacc6"/>
                </a:solidFill>
                <a:latin typeface="Avenir Medium"/>
                <a:ea typeface="Verdana"/>
              </a:rPr>
              <a:t>Y-a-t-il toujours un bénéfice à mélanger des variétés ?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75" name="CustomShape 13"/>
          <p:cNvSpPr/>
          <p:nvPr/>
        </p:nvSpPr>
        <p:spPr>
          <a:xfrm>
            <a:off x="207000" y="6267240"/>
            <a:ext cx="8730000" cy="82116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Avenir Roman"/>
              </a:rPr>
              <a:t>Interactions négatives entre variétés : reconnaissance entre apparentés ?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047680" y="4339440"/>
            <a:ext cx="488628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venir Medium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venir Medium"/>
              </a:rPr>
              <a:t>Compétition accrue dans les mélanges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4491000" y="1031760"/>
            <a:ext cx="360" cy="73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78" name="CustomShape 3"/>
          <p:cNvSpPr/>
          <p:nvPr/>
        </p:nvSpPr>
        <p:spPr>
          <a:xfrm>
            <a:off x="1624680" y="1910160"/>
            <a:ext cx="5732280" cy="747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venir Medium"/>
              </a:rPr>
              <a:t>Aide dirigée vers les apparentés =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Avenir Medium"/>
              </a:rPr>
              <a:t>Compétition accrue vers les non-apparentés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79" name="CustomShape 4"/>
          <p:cNvSpPr/>
          <p:nvPr/>
        </p:nvSpPr>
        <p:spPr>
          <a:xfrm>
            <a:off x="2594160" y="255240"/>
            <a:ext cx="379332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venir Medium"/>
              </a:rPr>
              <a:t>Reconnaissance entre apparentés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80" name="CustomShape 5"/>
          <p:cNvSpPr/>
          <p:nvPr/>
        </p:nvSpPr>
        <p:spPr>
          <a:xfrm>
            <a:off x="555480" y="2648880"/>
            <a:ext cx="7870680" cy="673560"/>
          </a:xfrm>
          <a:prstGeom prst="rect">
            <a:avLst/>
          </a:prstGeom>
          <a:solidFill>
            <a:schemeClr val="bg1"/>
          </a:solidFill>
          <a:ln w="936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808080"/>
                </a:solidFill>
                <a:latin typeface="Calibri"/>
                <a:ea typeface="Verdana"/>
              </a:rPr>
              <a:t>(ex: allongement des tiges quand compétition pour la lumière avec des non-apparentés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808080"/>
                </a:solidFill>
                <a:latin typeface="Calibri"/>
                <a:ea typeface="Verdana"/>
              </a:rPr>
              <a:t> </a:t>
            </a:r>
            <a:r>
              <a:rPr b="0" lang="en-US" sz="1600" spc="-1" strike="noStrike">
                <a:solidFill>
                  <a:srgbClr val="808080"/>
                </a:solidFill>
                <a:latin typeface="Calibri"/>
                <a:ea typeface="Verdana"/>
              </a:rPr>
              <a:t>(Anten &amp; Vermeulen 2016) --&gt; </a:t>
            </a:r>
            <a:r>
              <a:rPr b="0" lang="en-US" sz="1600" spc="-1" strike="noStrike">
                <a:solidFill>
                  <a:srgbClr val="4bacc6"/>
                </a:solidFill>
                <a:latin typeface="Calibri"/>
                <a:ea typeface="Verdana"/>
              </a:rPr>
              <a:t>plasticité sur un trait ‘social’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81" name="Group 6"/>
          <p:cNvGrpSpPr/>
          <p:nvPr/>
        </p:nvGrpSpPr>
        <p:grpSpPr>
          <a:xfrm>
            <a:off x="7207200" y="1420920"/>
            <a:ext cx="1368360" cy="978480"/>
            <a:chOff x="7207200" y="1420920"/>
            <a:chExt cx="1368360" cy="978480"/>
          </a:xfrm>
        </p:grpSpPr>
        <p:pic>
          <p:nvPicPr>
            <p:cNvPr id="82" name="Image 28" descr=""/>
            <p:cNvPicPr/>
            <p:nvPr/>
          </p:nvPicPr>
          <p:blipFill>
            <a:blip r:embed="rId1"/>
            <a:stretch/>
          </p:blipFill>
          <p:spPr>
            <a:xfrm>
              <a:off x="8197920" y="1420920"/>
              <a:ext cx="359640" cy="35172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Image 29" descr=""/>
            <p:cNvPicPr/>
            <p:nvPr/>
          </p:nvPicPr>
          <p:blipFill>
            <a:blip r:embed="rId2"/>
            <a:stretch/>
          </p:blipFill>
          <p:spPr>
            <a:xfrm>
              <a:off x="7207200" y="1737360"/>
              <a:ext cx="395640" cy="38628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Image 31" descr=""/>
            <p:cNvPicPr/>
            <p:nvPr/>
          </p:nvPicPr>
          <p:blipFill>
            <a:blip r:embed="rId3"/>
            <a:stretch/>
          </p:blipFill>
          <p:spPr>
            <a:xfrm>
              <a:off x="8179920" y="2013120"/>
              <a:ext cx="395640" cy="386280"/>
            </a:xfrm>
            <a:prstGeom prst="rect">
              <a:avLst/>
            </a:prstGeom>
            <a:ln>
              <a:noFill/>
            </a:ln>
          </p:spPr>
        </p:pic>
        <p:sp>
          <p:nvSpPr>
            <p:cNvPr id="85" name="CustomShape 7"/>
            <p:cNvSpPr/>
            <p:nvPr/>
          </p:nvSpPr>
          <p:spPr>
            <a:xfrm flipV="1">
              <a:off x="7699680" y="1632600"/>
              <a:ext cx="433800" cy="22356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med" type="triangle" w="med"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  <p:grpSp>
          <p:nvGrpSpPr>
            <p:cNvPr id="86" name="Group 8"/>
            <p:cNvGrpSpPr/>
            <p:nvPr/>
          </p:nvGrpSpPr>
          <p:grpSpPr>
            <a:xfrm>
              <a:off x="7775640" y="1636200"/>
              <a:ext cx="233280" cy="233640"/>
              <a:chOff x="7775640" y="1636200"/>
              <a:chExt cx="233280" cy="233640"/>
            </a:xfrm>
          </p:grpSpPr>
          <p:sp>
            <p:nvSpPr>
              <p:cNvPr id="87" name="Line 9"/>
              <p:cNvSpPr/>
              <p:nvPr/>
            </p:nvSpPr>
            <p:spPr>
              <a:xfrm flipH="1">
                <a:off x="7863480" y="1636200"/>
                <a:ext cx="58680" cy="233640"/>
              </a:xfrm>
              <a:prstGeom prst="line">
                <a:avLst/>
              </a:prstGeom>
              <a:ln w="28440">
                <a:solidFill>
                  <a:srgbClr val="ff0000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  <p:sp>
            <p:nvSpPr>
              <p:cNvPr id="88" name="Line 10"/>
              <p:cNvSpPr/>
              <p:nvPr/>
            </p:nvSpPr>
            <p:spPr>
              <a:xfrm flipH="1" flipV="1">
                <a:off x="7775640" y="1725840"/>
                <a:ext cx="233280" cy="58680"/>
              </a:xfrm>
              <a:prstGeom prst="line">
                <a:avLst/>
              </a:prstGeom>
              <a:ln w="28440">
                <a:solidFill>
                  <a:srgbClr val="ff0000"/>
                </a:solidFill>
                <a:round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/>
            </p:style>
          </p:sp>
        </p:grpSp>
        <p:sp>
          <p:nvSpPr>
            <p:cNvPr id="89" name="CustomShape 11"/>
            <p:cNvSpPr/>
            <p:nvPr/>
          </p:nvSpPr>
          <p:spPr>
            <a:xfrm>
              <a:off x="7705080" y="1955880"/>
              <a:ext cx="438840" cy="230040"/>
            </a:xfrm>
            <a:custGeom>
              <a:avLst/>
              <a:gdLst/>
              <a:ah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21600"/>
                  </a:lnTo>
                </a:path>
              </a:pathLst>
            </a:custGeom>
            <a:noFill/>
            <a:ln w="19080">
              <a:solidFill>
                <a:srgbClr val="000000"/>
              </a:solidFill>
              <a:round/>
              <a:tailEnd len="med" type="triangle" w="med"/>
            </a:ln>
            <a:effectLst>
              <a:outerShdw blurRad="4000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/>
          </p:style>
        </p:sp>
      </p:grpSp>
      <p:pic>
        <p:nvPicPr>
          <p:cNvPr id="90" name="Image 40" descr=""/>
          <p:cNvPicPr/>
          <p:nvPr/>
        </p:nvPicPr>
        <p:blipFill>
          <a:blip r:embed="rId4"/>
          <a:stretch/>
        </p:blipFill>
        <p:spPr>
          <a:xfrm>
            <a:off x="7011000" y="3756960"/>
            <a:ext cx="1891800" cy="1701360"/>
          </a:xfrm>
          <a:prstGeom prst="rect">
            <a:avLst/>
          </a:prstGeom>
          <a:ln>
            <a:noFill/>
          </a:ln>
        </p:spPr>
      </p:pic>
      <p:sp>
        <p:nvSpPr>
          <p:cNvPr id="91" name="CustomShape 12"/>
          <p:cNvSpPr/>
          <p:nvPr/>
        </p:nvSpPr>
        <p:spPr>
          <a:xfrm>
            <a:off x="4491000" y="3495960"/>
            <a:ext cx="360" cy="73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92" name="CustomShape 13"/>
          <p:cNvSpPr/>
          <p:nvPr/>
        </p:nvSpPr>
        <p:spPr>
          <a:xfrm>
            <a:off x="1378440" y="5772600"/>
            <a:ext cx="622476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venir Medium"/>
              </a:rPr>
              <a:t> </a:t>
            </a:r>
            <a:r>
              <a:rPr b="0" lang="en-US" sz="2000" spc="-1" strike="noStrike">
                <a:solidFill>
                  <a:srgbClr val="000000"/>
                </a:solidFill>
                <a:latin typeface="Avenir Medium"/>
              </a:rPr>
              <a:t>Rendement plus faible que la moyenne des monocultures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93" name="CustomShape 14"/>
          <p:cNvSpPr/>
          <p:nvPr/>
        </p:nvSpPr>
        <p:spPr>
          <a:xfrm>
            <a:off x="4491000" y="4869720"/>
            <a:ext cx="360" cy="73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Image 14" descr=""/>
          <p:cNvPicPr/>
          <p:nvPr/>
        </p:nvPicPr>
        <p:blipFill>
          <a:blip r:embed="rId1"/>
          <a:stretch/>
        </p:blipFill>
        <p:spPr>
          <a:xfrm>
            <a:off x="669600" y="1782360"/>
            <a:ext cx="1714320" cy="1714320"/>
          </a:xfrm>
          <a:prstGeom prst="rect">
            <a:avLst/>
          </a:prstGeom>
          <a:ln>
            <a:noFill/>
          </a:ln>
        </p:spPr>
      </p:pic>
      <p:pic>
        <p:nvPicPr>
          <p:cNvPr id="95" name="Image 16" descr=""/>
          <p:cNvPicPr/>
          <p:nvPr/>
        </p:nvPicPr>
        <p:blipFill>
          <a:blip r:embed="rId2"/>
          <a:stretch/>
        </p:blipFill>
        <p:spPr>
          <a:xfrm>
            <a:off x="580680" y="4048200"/>
            <a:ext cx="1891800" cy="1701360"/>
          </a:xfrm>
          <a:prstGeom prst="rect">
            <a:avLst/>
          </a:prstGeom>
          <a:ln>
            <a:noFill/>
          </a:ln>
        </p:spPr>
      </p:pic>
      <p:sp>
        <p:nvSpPr>
          <p:cNvPr id="96" name="CustomShape 1"/>
          <p:cNvSpPr/>
          <p:nvPr/>
        </p:nvSpPr>
        <p:spPr>
          <a:xfrm>
            <a:off x="2702520" y="2727000"/>
            <a:ext cx="5892480" cy="893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Avenir Roman"/>
              </a:rPr>
              <a:t>Pas de diversité génétique dans la parcelle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7" name="CustomShape 2"/>
          <p:cNvSpPr/>
          <p:nvPr/>
        </p:nvSpPr>
        <p:spPr>
          <a:xfrm>
            <a:off x="2702520" y="2015280"/>
            <a:ext cx="644112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Avenir Roman"/>
              </a:rPr>
              <a:t>Alimentation humaine </a:t>
            </a:r>
            <a:r>
              <a:rPr b="0" lang="en-US" sz="1600" spc="-1" strike="noStrike">
                <a:solidFill>
                  <a:srgbClr val="808080"/>
                </a:solidFill>
                <a:latin typeface="Avenir Roman"/>
              </a:rPr>
              <a:t>(pâtes, semoule)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98" name="CustomShape 3"/>
          <p:cNvSpPr/>
          <p:nvPr/>
        </p:nvSpPr>
        <p:spPr>
          <a:xfrm>
            <a:off x="2702520" y="4982760"/>
            <a:ext cx="589248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Avenir Roman"/>
              </a:rPr>
              <a:t>Réduire les pesticides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99" name="CustomShape 4"/>
          <p:cNvSpPr/>
          <p:nvPr/>
        </p:nvSpPr>
        <p:spPr>
          <a:xfrm>
            <a:off x="2702520" y="4271040"/>
            <a:ext cx="6441120" cy="491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200" spc="-1" strike="noStrike">
                <a:solidFill>
                  <a:srgbClr val="000000"/>
                </a:solidFill>
                <a:latin typeface="Avenir Roman"/>
              </a:rPr>
              <a:t>Réduire la fertilisation azotée</a:t>
            </a:r>
            <a:endParaRPr b="0" lang="en-US" sz="2200" spc="-1" strike="noStrike">
              <a:latin typeface="Arial"/>
            </a:endParaRPr>
          </a:p>
        </p:txBody>
      </p:sp>
      <p:sp>
        <p:nvSpPr>
          <p:cNvPr id="100" name="CustomShape 5"/>
          <p:cNvSpPr/>
          <p:nvPr/>
        </p:nvSpPr>
        <p:spPr>
          <a:xfrm>
            <a:off x="153720" y="264960"/>
            <a:ext cx="8836200" cy="827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10000"/>
              </a:lnSpc>
            </a:pPr>
            <a:r>
              <a:rPr b="1" lang="en-US" sz="2400" spc="-1" strike="noStrike" cap="small">
                <a:solidFill>
                  <a:srgbClr val="4bacc6"/>
                </a:solidFill>
                <a:latin typeface="Avenir Roman"/>
                <a:ea typeface="Verdana"/>
              </a:rPr>
              <a:t>blé dur</a:t>
            </a:r>
            <a:endParaRPr b="0" lang="en-US" sz="2400" spc="-1" strike="noStrike">
              <a:latin typeface="Arial"/>
            </a:endParaRPr>
          </a:p>
          <a:p>
            <a:pPr algn="ctr">
              <a:lnSpc>
                <a:spcPct val="110000"/>
              </a:lnSpc>
            </a:pPr>
            <a:r>
              <a:rPr b="1" i="1" lang="en-US" sz="2000" spc="-1" strike="noStrike">
                <a:solidFill>
                  <a:srgbClr val="4bacc6"/>
                </a:solidFill>
                <a:latin typeface="Avenir Roman"/>
                <a:ea typeface="Verdana"/>
              </a:rPr>
              <a:t>Triticum turgidum</a:t>
            </a:r>
            <a:r>
              <a:rPr b="1" lang="en-US" sz="2000" spc="-1" strike="noStrike">
                <a:solidFill>
                  <a:srgbClr val="4bacc6"/>
                </a:solidFill>
                <a:latin typeface="Avenir Roman"/>
                <a:ea typeface="Verdana"/>
              </a:rPr>
              <a:t> ssp. </a:t>
            </a:r>
            <a:r>
              <a:rPr b="1" i="1" lang="en-US" sz="2000" spc="-1" strike="noStrike">
                <a:solidFill>
                  <a:srgbClr val="4bacc6"/>
                </a:solidFill>
                <a:latin typeface="Avenir Roman"/>
                <a:ea typeface="Verdana"/>
              </a:rPr>
              <a:t>durum</a:t>
            </a:r>
            <a:endParaRPr b="0" lang="en-US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CustomShape 1"/>
          <p:cNvSpPr/>
          <p:nvPr/>
        </p:nvSpPr>
        <p:spPr>
          <a:xfrm>
            <a:off x="3843720" y="1168200"/>
            <a:ext cx="51811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 plantes par pot : 1 focale + 4 voisins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02" name="CustomShape 2"/>
          <p:cNvSpPr/>
          <p:nvPr/>
        </p:nvSpPr>
        <p:spPr>
          <a:xfrm>
            <a:off x="3843720" y="3031200"/>
            <a:ext cx="4986360" cy="50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Pour chaque génotype focal 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i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: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03" name="Image 8" descr=""/>
          <p:cNvPicPr/>
          <p:nvPr/>
        </p:nvPicPr>
        <p:blipFill>
          <a:blip r:embed="rId1"/>
          <a:stretch/>
        </p:blipFill>
        <p:spPr>
          <a:xfrm rot="16200000">
            <a:off x="-135000" y="1424880"/>
            <a:ext cx="4212000" cy="3157200"/>
          </a:xfrm>
          <a:prstGeom prst="rect">
            <a:avLst/>
          </a:prstGeom>
          <a:ln>
            <a:noFill/>
          </a:ln>
        </p:spPr>
      </p:pic>
      <p:grpSp>
        <p:nvGrpSpPr>
          <p:cNvPr id="104" name="Group 3"/>
          <p:cNvGrpSpPr/>
          <p:nvPr/>
        </p:nvGrpSpPr>
        <p:grpSpPr>
          <a:xfrm>
            <a:off x="4721760" y="3647520"/>
            <a:ext cx="1035720" cy="1035720"/>
            <a:chOff x="4721760" y="3647520"/>
            <a:chExt cx="1035720" cy="1035720"/>
          </a:xfrm>
        </p:grpSpPr>
        <p:sp>
          <p:nvSpPr>
            <p:cNvPr id="105" name="CustomShape 4"/>
            <p:cNvSpPr/>
            <p:nvPr/>
          </p:nvSpPr>
          <p:spPr>
            <a:xfrm>
              <a:off x="4721760" y="3647520"/>
              <a:ext cx="1035720" cy="103572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chemeClr val="tx1"/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06" name="CustomShape 5"/>
            <p:cNvSpPr/>
            <p:nvPr/>
          </p:nvSpPr>
          <p:spPr>
            <a:xfrm>
              <a:off x="5111280" y="364752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7" name="CustomShape 6"/>
            <p:cNvSpPr/>
            <p:nvPr/>
          </p:nvSpPr>
          <p:spPr>
            <a:xfrm>
              <a:off x="5111280" y="430812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8" name="CustomShape 7"/>
            <p:cNvSpPr/>
            <p:nvPr/>
          </p:nvSpPr>
          <p:spPr>
            <a:xfrm>
              <a:off x="5118120" y="397836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09" name="CustomShape 8"/>
            <p:cNvSpPr/>
            <p:nvPr/>
          </p:nvSpPr>
          <p:spPr>
            <a:xfrm>
              <a:off x="4794120" y="397836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0" name="CustomShape 9"/>
            <p:cNvSpPr/>
            <p:nvPr/>
          </p:nvSpPr>
          <p:spPr>
            <a:xfrm>
              <a:off x="5441760" y="397836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11" name="CustomShape 10"/>
          <p:cNvSpPr/>
          <p:nvPr/>
        </p:nvSpPr>
        <p:spPr>
          <a:xfrm>
            <a:off x="3843720" y="644040"/>
            <a:ext cx="518112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marL="285840" indent="-285480" algn="just">
              <a:lnSpc>
                <a:spcPct val="12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52 génotypes homozygotes</a:t>
            </a:r>
            <a:endParaRPr b="0" lang="en-US" sz="2000" spc="-1" strike="noStrike">
              <a:latin typeface="Arial"/>
            </a:endParaRPr>
          </a:p>
        </p:txBody>
      </p:sp>
      <p:grpSp>
        <p:nvGrpSpPr>
          <p:cNvPr id="112" name="Group 11"/>
          <p:cNvGrpSpPr/>
          <p:nvPr/>
        </p:nvGrpSpPr>
        <p:grpSpPr>
          <a:xfrm>
            <a:off x="5916600" y="1808280"/>
            <a:ext cx="1035720" cy="1035720"/>
            <a:chOff x="5916600" y="1808280"/>
            <a:chExt cx="1035720" cy="1035720"/>
          </a:xfrm>
        </p:grpSpPr>
        <p:sp>
          <p:nvSpPr>
            <p:cNvPr id="113" name="CustomShape 12"/>
            <p:cNvSpPr/>
            <p:nvPr/>
          </p:nvSpPr>
          <p:spPr>
            <a:xfrm>
              <a:off x="5916600" y="1808280"/>
              <a:ext cx="1035720" cy="103572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chemeClr val="tx1"/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14" name="CustomShape 13"/>
            <p:cNvSpPr/>
            <p:nvPr/>
          </p:nvSpPr>
          <p:spPr>
            <a:xfrm>
              <a:off x="6307920" y="180828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5" name="CustomShape 14"/>
            <p:cNvSpPr/>
            <p:nvPr/>
          </p:nvSpPr>
          <p:spPr>
            <a:xfrm>
              <a:off x="6307920" y="246888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6" name="CustomShape 15"/>
            <p:cNvSpPr/>
            <p:nvPr/>
          </p:nvSpPr>
          <p:spPr>
            <a:xfrm>
              <a:off x="6340320" y="213912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7" name="CustomShape 16"/>
            <p:cNvSpPr/>
            <p:nvPr/>
          </p:nvSpPr>
          <p:spPr>
            <a:xfrm>
              <a:off x="5990760" y="213912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18" name="CustomShape 17"/>
            <p:cNvSpPr/>
            <p:nvPr/>
          </p:nvSpPr>
          <p:spPr>
            <a:xfrm>
              <a:off x="6638040" y="213912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19" name="CustomShape 18"/>
          <p:cNvSpPr/>
          <p:nvPr/>
        </p:nvSpPr>
        <p:spPr>
          <a:xfrm>
            <a:off x="6239880" y="4725720"/>
            <a:ext cx="286128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4bacc6"/>
                </a:solidFill>
                <a:latin typeface="Calibri"/>
              </a:rPr>
              <a:t>Mélange de 2 génotypes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7f7f7f"/>
                </a:solidFill>
                <a:latin typeface="Calibri"/>
              </a:rPr>
              <a:t>(non kin)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20" name="CustomShape 19"/>
          <p:cNvSpPr/>
          <p:nvPr/>
        </p:nvSpPr>
        <p:spPr>
          <a:xfrm>
            <a:off x="4543200" y="4725720"/>
            <a:ext cx="1392840" cy="608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4bacc6"/>
                </a:solidFill>
                <a:latin typeface="Calibri"/>
              </a:rPr>
              <a:t>Monoculture</a:t>
            </a:r>
            <a:endParaRPr b="0" lang="en-US" sz="1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7f7f7f"/>
                </a:solidFill>
                <a:latin typeface="Calibri"/>
              </a:rPr>
              <a:t>(kin)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21" name="CustomShape 20"/>
          <p:cNvSpPr/>
          <p:nvPr/>
        </p:nvSpPr>
        <p:spPr>
          <a:xfrm>
            <a:off x="160920" y="6197760"/>
            <a:ext cx="8940600" cy="698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Apparentement :  (i) kin/non kin, (ii) Proportion d’allèles partagés </a:t>
            </a:r>
            <a:r>
              <a:rPr b="0" lang="en-US" sz="1600" spc="-1" strike="noStrike">
                <a:solidFill>
                  <a:srgbClr val="7f7f7f"/>
                </a:solidFill>
                <a:latin typeface="Calibri"/>
              </a:rPr>
              <a:t>(</a:t>
            </a:r>
            <a:r>
              <a:rPr b="0" i="1" lang="en-US" sz="1600" spc="-1" strike="noStrike">
                <a:solidFill>
                  <a:srgbClr val="7f7f7f"/>
                </a:solidFill>
                <a:latin typeface="Calibri"/>
              </a:rPr>
              <a:t>Lynch 1988</a:t>
            </a:r>
            <a:r>
              <a:rPr b="0" lang="en-US" sz="1600" spc="-1" strike="noStrike">
                <a:solidFill>
                  <a:srgbClr val="7f7f7f"/>
                </a:solidFill>
                <a:latin typeface="Calibri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grpSp>
        <p:nvGrpSpPr>
          <p:cNvPr id="122" name="Group 21"/>
          <p:cNvGrpSpPr/>
          <p:nvPr/>
        </p:nvGrpSpPr>
        <p:grpSpPr>
          <a:xfrm>
            <a:off x="7152840" y="3647520"/>
            <a:ext cx="1035720" cy="1035720"/>
            <a:chOff x="7152840" y="3647520"/>
            <a:chExt cx="1035720" cy="1035720"/>
          </a:xfrm>
        </p:grpSpPr>
        <p:sp>
          <p:nvSpPr>
            <p:cNvPr id="123" name="CustomShape 22"/>
            <p:cNvSpPr/>
            <p:nvPr/>
          </p:nvSpPr>
          <p:spPr>
            <a:xfrm>
              <a:off x="7152840" y="3647520"/>
              <a:ext cx="1035720" cy="1035720"/>
            </a:xfrm>
            <a:prstGeom prst="ellipse">
              <a:avLst/>
            </a:prstGeom>
            <a:solidFill>
              <a:srgbClr val="ffffff"/>
            </a:solidFill>
            <a:ln w="28440">
              <a:solidFill>
                <a:schemeClr val="tx1"/>
              </a:solidFill>
              <a:round/>
            </a:ln>
            <a:effectLst>
              <a:outerShdw blurRad="40000" dir="5400000" dist="2304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</p:sp>
        <p:sp>
          <p:nvSpPr>
            <p:cNvPr id="124" name="CustomShape 23"/>
            <p:cNvSpPr/>
            <p:nvPr/>
          </p:nvSpPr>
          <p:spPr>
            <a:xfrm>
              <a:off x="7543800" y="364752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5" name="CustomShape 24"/>
            <p:cNvSpPr/>
            <p:nvPr/>
          </p:nvSpPr>
          <p:spPr>
            <a:xfrm>
              <a:off x="7543800" y="430812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6" name="CustomShape 25"/>
            <p:cNvSpPr/>
            <p:nvPr/>
          </p:nvSpPr>
          <p:spPr>
            <a:xfrm>
              <a:off x="7576560" y="3978360"/>
              <a:ext cx="23292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000000"/>
                  </a:solidFill>
                  <a:latin typeface="Calibri"/>
                </a:rPr>
                <a:t>i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7" name="CustomShape 26"/>
            <p:cNvSpPr/>
            <p:nvPr/>
          </p:nvSpPr>
          <p:spPr>
            <a:xfrm>
              <a:off x="7226640" y="397836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  <p:sp>
          <p:nvSpPr>
            <p:cNvPr id="128" name="CustomShape 27"/>
            <p:cNvSpPr/>
            <p:nvPr/>
          </p:nvSpPr>
          <p:spPr>
            <a:xfrm>
              <a:off x="7874280" y="3978360"/>
              <a:ext cx="284760" cy="364680"/>
            </a:xfrm>
            <a:prstGeom prst="rect">
              <a:avLst/>
            </a:prstGeom>
            <a:noFill/>
            <a:ln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5000" bIns="45000">
              <a:spAutoFit/>
            </a:bodyPr>
            <a:p>
              <a:pPr>
                <a:lnSpc>
                  <a:spcPct val="100000"/>
                </a:lnSpc>
              </a:pPr>
              <a:r>
                <a:rPr b="0" lang="en-US" sz="1800" spc="-1" strike="noStrike">
                  <a:solidFill>
                    <a:srgbClr val="f79646"/>
                  </a:solidFill>
                  <a:latin typeface="Calibri"/>
                </a:rPr>
                <a:t>k</a:t>
              </a:r>
              <a:endParaRPr b="0" lang="en-US" sz="1800" spc="-1" strike="noStrike">
                <a:latin typeface="Arial"/>
              </a:endParaRPr>
            </a:p>
          </p:txBody>
        </p:sp>
      </p:grpSp>
      <p:sp>
        <p:nvSpPr>
          <p:cNvPr id="129" name="CustomShape 28"/>
          <p:cNvSpPr/>
          <p:nvPr/>
        </p:nvSpPr>
        <p:spPr>
          <a:xfrm>
            <a:off x="160920" y="5681520"/>
            <a:ext cx="64360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Trait social : hauteur </a:t>
            </a:r>
            <a:r>
              <a:rPr b="0" lang="en-US" sz="1600" spc="-1" strike="noStrike">
                <a:solidFill>
                  <a:srgbClr val="7f7f7f"/>
                </a:solidFill>
                <a:latin typeface="Calibri"/>
              </a:rPr>
              <a:t>(</a:t>
            </a:r>
            <a:r>
              <a:rPr b="0" i="1" lang="en-US" sz="1600" spc="-1" strike="noStrike">
                <a:solidFill>
                  <a:srgbClr val="7f7f7f"/>
                </a:solidFill>
                <a:latin typeface="Calibri"/>
              </a:rPr>
              <a:t>Anten &amp; Vermeulen 2066</a:t>
            </a:r>
            <a:r>
              <a:rPr b="0" lang="en-US" sz="1600" spc="-1" strike="noStrike">
                <a:solidFill>
                  <a:srgbClr val="7f7f7f"/>
                </a:solidFill>
                <a:latin typeface="Calibri"/>
              </a:rPr>
              <a:t>)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30" name="CustomShape 29"/>
          <p:cNvSpPr/>
          <p:nvPr/>
        </p:nvSpPr>
        <p:spPr>
          <a:xfrm>
            <a:off x="5960520" y="5681520"/>
            <a:ext cx="2729880" cy="45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indent="-216000" algn="just">
              <a:lnSpc>
                <a:spcPct val="100000"/>
              </a:lnSpc>
              <a:buClr>
                <a:srgbClr val="000000"/>
              </a:buClr>
              <a:buFont typeface="Wingdings" charset="2"/>
              <a:buChar char=""/>
            </a:pPr>
            <a:r>
              <a:rPr b="0" lang="en-US" sz="2400" spc="-1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en-US" sz="2200" spc="-1" strike="noStrike">
                <a:solidFill>
                  <a:srgbClr val="000000"/>
                </a:solidFill>
                <a:latin typeface="Calibri"/>
              </a:rPr>
              <a:t>Nombre de graines</a:t>
            </a:r>
            <a:endParaRPr b="0" lang="en-US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478800" y="783720"/>
            <a:ext cx="1944000" cy="79164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ffffff"/>
                </a:solidFill>
                <a:latin typeface="Calibri"/>
              </a:rPr>
              <a:t>Sélection de parentèle avec reconnaissance</a:t>
            </a:r>
            <a:endParaRPr b="0" lang="en-US" sz="1400" spc="-1" strike="noStrike">
              <a:latin typeface="Arial"/>
            </a:endParaRPr>
          </a:p>
        </p:txBody>
      </p:sp>
      <p:sp>
        <p:nvSpPr>
          <p:cNvPr id="132" name="CustomShape 2"/>
          <p:cNvSpPr/>
          <p:nvPr/>
        </p:nvSpPr>
        <p:spPr>
          <a:xfrm>
            <a:off x="293760" y="4124520"/>
            <a:ext cx="231336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venir Heavy"/>
              </a:rPr>
              <a:t>Allongement des tiges plus grand dans les mélanges 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3" name="CustomShape 3"/>
          <p:cNvSpPr/>
          <p:nvPr/>
        </p:nvSpPr>
        <p:spPr>
          <a:xfrm>
            <a:off x="1461600" y="1690560"/>
            <a:ext cx="360" cy="73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4" name="CustomShape 4"/>
          <p:cNvSpPr/>
          <p:nvPr/>
        </p:nvSpPr>
        <p:spPr>
          <a:xfrm>
            <a:off x="429480" y="2538360"/>
            <a:ext cx="2063880" cy="52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venir Heavy"/>
              </a:rPr>
              <a:t>Compétition accrue dans les mélanges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5" name="CustomShape 5"/>
          <p:cNvSpPr/>
          <p:nvPr/>
        </p:nvSpPr>
        <p:spPr>
          <a:xfrm>
            <a:off x="1461600" y="3255480"/>
            <a:ext cx="360" cy="73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36" name="CustomShape 6"/>
          <p:cNvSpPr/>
          <p:nvPr/>
        </p:nvSpPr>
        <p:spPr>
          <a:xfrm>
            <a:off x="195480" y="5589000"/>
            <a:ext cx="2532240" cy="45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200" spc="-1" strike="noStrike">
                <a:solidFill>
                  <a:srgbClr val="000000"/>
                </a:solidFill>
                <a:latin typeface="Avenir Heavy"/>
              </a:rPr>
              <a:t>Rendement plus faible dans les mélanges</a:t>
            </a:r>
            <a:endParaRPr b="0" lang="en-US" sz="1200" spc="-1" strike="noStrike">
              <a:latin typeface="Arial"/>
            </a:endParaRPr>
          </a:p>
        </p:txBody>
      </p:sp>
      <p:sp>
        <p:nvSpPr>
          <p:cNvPr id="137" name="CustomShape 7"/>
          <p:cNvSpPr/>
          <p:nvPr/>
        </p:nvSpPr>
        <p:spPr>
          <a:xfrm>
            <a:off x="1461600" y="4741200"/>
            <a:ext cx="360" cy="732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40">
            <a:solidFill>
              <a:schemeClr val="tx1"/>
            </a:solidFill>
            <a:prstDash val="sysDash"/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pic>
        <p:nvPicPr>
          <p:cNvPr id="138" name="Image 53" descr=""/>
          <p:cNvPicPr/>
          <p:nvPr/>
        </p:nvPicPr>
        <p:blipFill>
          <a:blip r:embed="rId1"/>
          <a:stretch/>
        </p:blipFill>
        <p:spPr>
          <a:xfrm>
            <a:off x="3020760" y="1339200"/>
            <a:ext cx="2775960" cy="4264200"/>
          </a:xfrm>
          <a:prstGeom prst="rect">
            <a:avLst/>
          </a:prstGeom>
          <a:ln>
            <a:noFill/>
          </a:ln>
        </p:spPr>
      </p:pic>
      <p:pic>
        <p:nvPicPr>
          <p:cNvPr id="139" name="Image 54" descr=""/>
          <p:cNvPicPr/>
          <p:nvPr/>
        </p:nvPicPr>
        <p:blipFill>
          <a:blip r:embed="rId2"/>
          <a:stretch/>
        </p:blipFill>
        <p:spPr>
          <a:xfrm>
            <a:off x="6080040" y="1411560"/>
            <a:ext cx="2669040" cy="4149360"/>
          </a:xfrm>
          <a:prstGeom prst="rect">
            <a:avLst/>
          </a:prstGeom>
          <a:ln>
            <a:noFill/>
          </a:ln>
        </p:spPr>
      </p:pic>
      <p:sp>
        <p:nvSpPr>
          <p:cNvPr id="140" name="CustomShape 8"/>
          <p:cNvSpPr/>
          <p:nvPr/>
        </p:nvSpPr>
        <p:spPr>
          <a:xfrm rot="16200000">
            <a:off x="1636920" y="3156480"/>
            <a:ext cx="3316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Hauteur moyenne des plantes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1" name="CustomShape 9"/>
          <p:cNvSpPr/>
          <p:nvPr/>
        </p:nvSpPr>
        <p:spPr>
          <a:xfrm rot="16200000">
            <a:off x="4552200" y="3156480"/>
            <a:ext cx="3316680" cy="364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Rendement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CustomShape 1"/>
          <p:cNvSpPr/>
          <p:nvPr/>
        </p:nvSpPr>
        <p:spPr>
          <a:xfrm rot="16200000">
            <a:off x="863280" y="2952000"/>
            <a:ext cx="224820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Rendement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3" name="CustomShape 2"/>
          <p:cNvSpPr/>
          <p:nvPr/>
        </p:nvSpPr>
        <p:spPr>
          <a:xfrm>
            <a:off x="2989440" y="4422600"/>
            <a:ext cx="296424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Proportion d’allèles partagés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4" name="Image 21" descr=""/>
          <p:cNvPicPr/>
          <p:nvPr/>
        </p:nvPicPr>
        <p:blipFill>
          <a:blip r:embed="rId1"/>
          <a:stretch/>
        </p:blipFill>
        <p:spPr>
          <a:xfrm>
            <a:off x="2238840" y="2055600"/>
            <a:ext cx="2111760" cy="2111760"/>
          </a:xfrm>
          <a:prstGeom prst="rect">
            <a:avLst/>
          </a:prstGeom>
          <a:ln>
            <a:noFill/>
          </a:ln>
        </p:spPr>
      </p:pic>
      <p:sp>
        <p:nvSpPr>
          <p:cNvPr id="145" name="CustomShape 3"/>
          <p:cNvSpPr/>
          <p:nvPr/>
        </p:nvSpPr>
        <p:spPr>
          <a:xfrm>
            <a:off x="2403720" y="1686240"/>
            <a:ext cx="20552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Génotype focal G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</a:rPr>
              <a:t>8</a:t>
            </a:r>
            <a:endParaRPr b="0" lang="en-US" sz="1800" spc="-1" strike="noStrike">
              <a:latin typeface="Arial"/>
            </a:endParaRPr>
          </a:p>
        </p:txBody>
      </p:sp>
      <p:pic>
        <p:nvPicPr>
          <p:cNvPr id="146" name="Image 23" descr=""/>
          <p:cNvPicPr/>
          <p:nvPr/>
        </p:nvPicPr>
        <p:blipFill>
          <a:blip r:embed="rId2"/>
          <a:stretch/>
        </p:blipFill>
        <p:spPr>
          <a:xfrm>
            <a:off x="4531320" y="2077920"/>
            <a:ext cx="2111760" cy="2111760"/>
          </a:xfrm>
          <a:prstGeom prst="rect">
            <a:avLst/>
          </a:prstGeom>
          <a:ln>
            <a:noFill/>
          </a:ln>
        </p:spPr>
      </p:pic>
      <p:sp>
        <p:nvSpPr>
          <p:cNvPr id="147" name="CustomShape 4"/>
          <p:cNvSpPr/>
          <p:nvPr/>
        </p:nvSpPr>
        <p:spPr>
          <a:xfrm>
            <a:off x="4647960" y="1681560"/>
            <a:ext cx="205524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Génotype focal G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</a:rPr>
              <a:t>20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48" name="CustomShape 5"/>
          <p:cNvSpPr/>
          <p:nvPr/>
        </p:nvSpPr>
        <p:spPr>
          <a:xfrm>
            <a:off x="920160" y="5079960"/>
            <a:ext cx="7077600" cy="8211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2000" spc="-1" strike="noStrike">
                <a:solidFill>
                  <a:srgbClr val="4bacc6"/>
                </a:solidFill>
                <a:latin typeface="Wingdings"/>
              </a:rPr>
              <a:t></a:t>
            </a:r>
            <a:r>
              <a:rPr b="0" lang="en-US" sz="2000" spc="-1" strike="noStrike">
                <a:solidFill>
                  <a:srgbClr val="4bacc6"/>
                </a:solidFill>
                <a:latin typeface="Calibri"/>
              </a:rPr>
              <a:t> </a:t>
            </a:r>
            <a:r>
              <a:rPr b="0" lang="en-US" sz="2000" spc="-1" strike="noStrike">
                <a:solidFill>
                  <a:srgbClr val="4bacc6"/>
                </a:solidFill>
                <a:latin typeface="Calibri"/>
              </a:rPr>
              <a:t>Différence entre génotypes sur leur capacité à capturer/utiliser la lumière, indépendante de l’apparentement ?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49" name="CustomShape 6"/>
          <p:cNvSpPr/>
          <p:nvPr/>
        </p:nvSpPr>
        <p:spPr>
          <a:xfrm>
            <a:off x="672480" y="564120"/>
            <a:ext cx="7783560" cy="70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Avenir Heavy"/>
              </a:rPr>
              <a:t>La relation entre rendement et apparentement dépend de l’identité des génotypes mis en compétition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0" name="Image 19" descr=""/>
          <p:cNvPicPr/>
          <p:nvPr/>
        </p:nvPicPr>
        <p:blipFill>
          <a:blip r:embed="rId3"/>
          <a:stretch/>
        </p:blipFill>
        <p:spPr>
          <a:xfrm>
            <a:off x="4660920" y="3967920"/>
            <a:ext cx="1972440" cy="402480"/>
          </a:xfrm>
          <a:prstGeom prst="rect">
            <a:avLst/>
          </a:prstGeom>
          <a:ln>
            <a:noFill/>
          </a:ln>
        </p:spPr>
      </p:pic>
      <p:pic>
        <p:nvPicPr>
          <p:cNvPr id="151" name="Image 20" descr=""/>
          <p:cNvPicPr/>
          <p:nvPr/>
        </p:nvPicPr>
        <p:blipFill>
          <a:blip r:embed="rId4"/>
          <a:stretch/>
        </p:blipFill>
        <p:spPr>
          <a:xfrm>
            <a:off x="2359080" y="3967920"/>
            <a:ext cx="1972440" cy="402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73720" y="561600"/>
            <a:ext cx="6840000" cy="5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3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Hauteur de la focale = apparentement + 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focal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+ 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neighbor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53" name="CustomShape 2"/>
          <p:cNvSpPr/>
          <p:nvPr/>
        </p:nvSpPr>
        <p:spPr>
          <a:xfrm>
            <a:off x="5913000" y="1644120"/>
            <a:ext cx="170532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4bacc6"/>
                </a:solidFill>
                <a:latin typeface="Calibri"/>
              </a:rPr>
              <a:t>Indirect Genetic Effect (IGE) 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4" name="CustomShape 3"/>
          <p:cNvSpPr/>
          <p:nvPr/>
        </p:nvSpPr>
        <p:spPr>
          <a:xfrm>
            <a:off x="6764040" y="1149480"/>
            <a:ext cx="360" cy="4183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5" name="CustomShape 4"/>
          <p:cNvSpPr/>
          <p:nvPr/>
        </p:nvSpPr>
        <p:spPr>
          <a:xfrm>
            <a:off x="3803760" y="1644120"/>
            <a:ext cx="216288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4bacc6"/>
                </a:solidFill>
                <a:latin typeface="Calibri"/>
              </a:rPr>
              <a:t>Direct Genetic Effect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4bacc6"/>
                </a:solidFill>
                <a:latin typeface="Calibri"/>
              </a:rPr>
              <a:t>(DGE) 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56" name="CustomShape 5"/>
          <p:cNvSpPr/>
          <p:nvPr/>
        </p:nvSpPr>
        <p:spPr>
          <a:xfrm flipH="1">
            <a:off x="5290560" y="1164240"/>
            <a:ext cx="573480" cy="3319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7" name="CustomShape 6"/>
          <p:cNvSpPr/>
          <p:nvPr/>
        </p:nvSpPr>
        <p:spPr>
          <a:xfrm>
            <a:off x="5860080" y="3556440"/>
            <a:ext cx="3107880" cy="18021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Les plantes ne sont pas plus grandes dans les mélanges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58" name="Image 4" descr=""/>
          <p:cNvPicPr/>
          <p:nvPr/>
        </p:nvPicPr>
        <p:blipFill>
          <a:blip r:embed="rId1"/>
          <a:stretch/>
        </p:blipFill>
        <p:spPr>
          <a:xfrm>
            <a:off x="821520" y="2363400"/>
            <a:ext cx="4785120" cy="4015800"/>
          </a:xfrm>
          <a:prstGeom prst="rect">
            <a:avLst/>
          </a:prstGeom>
          <a:ln>
            <a:noFill/>
          </a:ln>
        </p:spPr>
      </p:pic>
      <p:sp>
        <p:nvSpPr>
          <p:cNvPr id="159" name="CustomShape 7"/>
          <p:cNvSpPr/>
          <p:nvPr/>
        </p:nvSpPr>
        <p:spPr>
          <a:xfrm rot="16200000">
            <a:off x="-1123560" y="4111200"/>
            <a:ext cx="3316680" cy="36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Hauteur de la plante focale</a:t>
            </a:r>
            <a:endParaRPr b="0" lang="en-US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4538520" y="6352920"/>
            <a:ext cx="329220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Effet génétique direct de G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</a:rPr>
              <a:t>i-Focale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 rot="16200000">
            <a:off x="1477440" y="4182480"/>
            <a:ext cx="3706200" cy="4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latin typeface="Calibri"/>
              </a:rPr>
              <a:t>Effet génétique indirect de G</a:t>
            </a:r>
            <a:r>
              <a:rPr b="0" lang="en-US" sz="1800" spc="-1" strike="noStrike" baseline="-25000">
                <a:solidFill>
                  <a:srgbClr val="000000"/>
                </a:solidFill>
                <a:latin typeface="Calibri"/>
              </a:rPr>
              <a:t>i-Voisin</a:t>
            </a:r>
            <a:endParaRPr b="0" lang="en-US" sz="1800" spc="-1" strike="noStrike">
              <a:latin typeface="Arial"/>
            </a:endParaRPr>
          </a:p>
        </p:txBody>
      </p:sp>
      <p:sp>
        <p:nvSpPr>
          <p:cNvPr id="162" name="CustomShape 3"/>
          <p:cNvSpPr/>
          <p:nvPr/>
        </p:nvSpPr>
        <p:spPr>
          <a:xfrm>
            <a:off x="37800" y="581760"/>
            <a:ext cx="8841960" cy="540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30000"/>
              </a:lnSpc>
            </a:pP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Nb de graines de la focale = apparentement + 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focale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+ G</a:t>
            </a:r>
            <a:r>
              <a:rPr b="0" lang="en-US" sz="2000" spc="-1" strike="noStrike" baseline="-25000">
                <a:solidFill>
                  <a:srgbClr val="000000"/>
                </a:solidFill>
                <a:latin typeface="Calibri"/>
              </a:rPr>
              <a:t>voisin</a:t>
            </a:r>
            <a:r>
              <a:rPr b="0" lang="en-US" sz="2000" spc="-1" strike="noStrike">
                <a:solidFill>
                  <a:srgbClr val="000000"/>
                </a:solidFill>
                <a:latin typeface="Calibri"/>
              </a:rPr>
              <a:t> + cov (DGE, IGE)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63" name="CustomShape 4"/>
          <p:cNvSpPr/>
          <p:nvPr/>
        </p:nvSpPr>
        <p:spPr>
          <a:xfrm>
            <a:off x="5226120" y="1544400"/>
            <a:ext cx="195228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4bacc6"/>
                </a:solidFill>
                <a:latin typeface="Calibri"/>
              </a:rPr>
              <a:t>Indirect Genetic Effect (IGE) 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4" name="CustomShape 5"/>
          <p:cNvSpPr/>
          <p:nvPr/>
        </p:nvSpPr>
        <p:spPr>
          <a:xfrm>
            <a:off x="6206040" y="1116720"/>
            <a:ext cx="360" cy="3495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5" name="CustomShape 6"/>
          <p:cNvSpPr/>
          <p:nvPr/>
        </p:nvSpPr>
        <p:spPr>
          <a:xfrm>
            <a:off x="3506040" y="1537200"/>
            <a:ext cx="2162880" cy="67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4bacc6"/>
                </a:solidFill>
                <a:latin typeface="Calibri"/>
              </a:rPr>
              <a:t>Direct Genetic Effect </a:t>
            </a:r>
            <a:endParaRPr b="0" lang="en-US" sz="1600" spc="-1" strike="noStrike">
              <a:latin typeface="Arial"/>
            </a:endParaRPr>
          </a:p>
          <a:p>
            <a:pPr algn="ctr">
              <a:lnSpc>
                <a:spcPct val="120000"/>
              </a:lnSpc>
            </a:pPr>
            <a:r>
              <a:rPr b="0" lang="en-US" sz="1600" spc="-1" strike="noStrike">
                <a:solidFill>
                  <a:srgbClr val="4bacc6"/>
                </a:solidFill>
                <a:latin typeface="Calibri"/>
              </a:rPr>
              <a:t>(DGE)  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66" name="CustomShape 7"/>
          <p:cNvSpPr/>
          <p:nvPr/>
        </p:nvSpPr>
        <p:spPr>
          <a:xfrm>
            <a:off x="3075840" y="5339520"/>
            <a:ext cx="184320" cy="36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8"/>
          <p:cNvSpPr/>
          <p:nvPr/>
        </p:nvSpPr>
        <p:spPr>
          <a:xfrm flipH="1">
            <a:off x="4587120" y="1114560"/>
            <a:ext cx="687240" cy="413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ff0000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8" name="CustomShape 9"/>
          <p:cNvSpPr/>
          <p:nvPr/>
        </p:nvSpPr>
        <p:spPr>
          <a:xfrm>
            <a:off x="111240" y="2775240"/>
            <a:ext cx="2799000" cy="164412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Les plantes en mélange ne produisent pas moins de graines </a:t>
            </a:r>
            <a:endParaRPr b="0" lang="en-US" sz="2000" spc="-1" strike="noStrike">
              <a:latin typeface="Arial"/>
            </a:endParaRPr>
          </a:p>
        </p:txBody>
      </p:sp>
      <p:pic>
        <p:nvPicPr>
          <p:cNvPr id="169" name="Image 64" descr=""/>
          <p:cNvPicPr/>
          <p:nvPr/>
        </p:nvPicPr>
        <p:blipFill>
          <a:blip r:embed="rId1"/>
          <a:stretch/>
        </p:blipFill>
        <p:spPr>
          <a:xfrm>
            <a:off x="3403080" y="2200680"/>
            <a:ext cx="4544280" cy="4544280"/>
          </a:xfrm>
          <a:prstGeom prst="rect">
            <a:avLst/>
          </a:prstGeom>
          <a:ln>
            <a:noFill/>
          </a:ln>
        </p:spPr>
      </p:pic>
      <p:sp>
        <p:nvSpPr>
          <p:cNvPr id="170" name="CustomShape 10"/>
          <p:cNvSpPr/>
          <p:nvPr/>
        </p:nvSpPr>
        <p:spPr>
          <a:xfrm flipH="1">
            <a:off x="7633080" y="1062720"/>
            <a:ext cx="360" cy="14587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71" name="CustomShape 11"/>
          <p:cNvSpPr/>
          <p:nvPr/>
        </p:nvSpPr>
        <p:spPr>
          <a:xfrm>
            <a:off x="6670080" y="2701440"/>
            <a:ext cx="1927440" cy="107136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en-US" sz="2000" spc="-1" strike="noStrike">
                <a:solidFill>
                  <a:srgbClr val="ffffff"/>
                </a:solidFill>
                <a:latin typeface="Calibri"/>
              </a:rPr>
              <a:t>Covariance négative</a:t>
            </a:r>
            <a:endParaRPr b="0" lang="en-US" sz="2000" spc="-1" strike="noStrike">
              <a:latin typeface="Arial"/>
            </a:endParaRPr>
          </a:p>
        </p:txBody>
      </p:sp>
      <p:sp>
        <p:nvSpPr>
          <p:cNvPr id="172" name="CustomShape 12"/>
          <p:cNvSpPr/>
          <p:nvPr/>
        </p:nvSpPr>
        <p:spPr>
          <a:xfrm>
            <a:off x="7633800" y="5302440"/>
            <a:ext cx="14443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808080"/>
                </a:solidFill>
                <a:latin typeface="Calibri"/>
              </a:rPr>
              <a:t>Forts compétiteurs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3" name="CustomShape 13"/>
          <p:cNvSpPr/>
          <p:nvPr/>
        </p:nvSpPr>
        <p:spPr>
          <a:xfrm>
            <a:off x="4375440" y="2703600"/>
            <a:ext cx="1444320" cy="57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0" lang="en-US" sz="1600" spc="-1" strike="noStrike">
                <a:solidFill>
                  <a:srgbClr val="808080"/>
                </a:solidFill>
                <a:latin typeface="Calibri"/>
              </a:rPr>
              <a:t>Faibles compétiteurs</a:t>
            </a:r>
            <a:endParaRPr b="0" lang="en-US" sz="1600" spc="-1" strike="noStrike">
              <a:latin typeface="Arial"/>
            </a:endParaRPr>
          </a:p>
        </p:txBody>
      </p:sp>
      <p:sp>
        <p:nvSpPr>
          <p:cNvPr id="174" name="CustomShape 14"/>
          <p:cNvSpPr/>
          <p:nvPr/>
        </p:nvSpPr>
        <p:spPr>
          <a:xfrm flipH="1">
            <a:off x="1627920" y="1078560"/>
            <a:ext cx="1978920" cy="16304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chemeClr val="tx1"/>
            </a:solidFill>
            <a:round/>
            <a:tailEnd len="med" type="triangle" w="med"/>
          </a:ln>
          <a:effectLst>
            <a:outerShdw blurRad="40000" dir="5400000" dist="2016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10354</TotalTime>
  <Application>LibreOffice/6.2.8.2$Linux_X86_64 LibreOffice_project/20$Build-2</Application>
  <Words>547</Words>
  <Paragraphs>102</Paragraphs>
  <Company>INRA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2016-10-14T13:30:38Z</dcterms:created>
  <dc:creator>Hélène Fréville</dc:creator>
  <dc:description/>
  <dc:language>en-US</dc:language>
  <cp:lastModifiedBy>Timothée Flutre</cp:lastModifiedBy>
  <dcterms:modified xsi:type="dcterms:W3CDTF">2021-04-17T10:27:27Z</dcterms:modified>
  <cp:revision>288</cp:revision>
  <dc:subject/>
  <dc:title>Présentation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16.0016</vt:lpwstr>
  </property>
  <property fmtid="{D5CDD505-2E9C-101B-9397-08002B2CF9AE}" pid="3" name="Company">
    <vt:lpwstr>INRA</vt:lpwstr>
  </property>
  <property fmtid="{D5CDD505-2E9C-101B-9397-08002B2CF9AE}" pid="4" name="HiddenSlides">
    <vt:i4>0</vt:i4>
  </property>
  <property fmtid="{D5CDD505-2E9C-101B-9397-08002B2CF9AE}" pid="5" name="HyperlinksChanged">
    <vt:bool>0</vt:bool>
  </property>
  <property fmtid="{D5CDD505-2E9C-101B-9397-08002B2CF9AE}" pid="6" name="LinksUpToDate">
    <vt:bool>0</vt:bool>
  </property>
  <property fmtid="{D5CDD505-2E9C-101B-9397-08002B2CF9AE}" pid="7" name="MMClips">
    <vt:i4>0</vt:i4>
  </property>
  <property fmtid="{D5CDD505-2E9C-101B-9397-08002B2CF9AE}" pid="8" name="Notes">
    <vt:i4>10</vt:i4>
  </property>
  <property fmtid="{D5CDD505-2E9C-101B-9397-08002B2CF9AE}" pid="9" name="PresentationFormat">
    <vt:lpwstr>Affichage à l'écran (4:3)</vt:lpwstr>
  </property>
  <property fmtid="{D5CDD505-2E9C-101B-9397-08002B2CF9AE}" pid="10" name="ScaleCrop">
    <vt:bool>0</vt:bool>
  </property>
  <property fmtid="{D5CDD505-2E9C-101B-9397-08002B2CF9AE}" pid="11" name="ShareDoc">
    <vt:bool>0</vt:bool>
  </property>
  <property fmtid="{D5CDD505-2E9C-101B-9397-08002B2CF9AE}" pid="12" name="Slides">
    <vt:i4>10</vt:i4>
  </property>
</Properties>
</file>