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106"/>
  </p:notesMasterIdLst>
  <p:handoutMasterIdLst>
    <p:handoutMasterId r:id="rId107"/>
  </p:handoutMasterIdLst>
  <p:sldIdLst>
    <p:sldId id="280" r:id="rId3"/>
    <p:sldId id="318" r:id="rId4"/>
    <p:sldId id="322" r:id="rId5"/>
    <p:sldId id="323" r:id="rId6"/>
    <p:sldId id="319" r:id="rId7"/>
    <p:sldId id="320" r:id="rId8"/>
    <p:sldId id="321" r:id="rId9"/>
    <p:sldId id="324" r:id="rId10"/>
    <p:sldId id="327" r:id="rId11"/>
    <p:sldId id="340" r:id="rId12"/>
    <p:sldId id="341" r:id="rId13"/>
    <p:sldId id="342" r:id="rId14"/>
    <p:sldId id="343" r:id="rId15"/>
    <p:sldId id="344" r:id="rId16"/>
    <p:sldId id="345" r:id="rId17"/>
    <p:sldId id="346" r:id="rId18"/>
    <p:sldId id="349" r:id="rId19"/>
    <p:sldId id="348" r:id="rId20"/>
    <p:sldId id="347" r:id="rId21"/>
    <p:sldId id="350" r:id="rId22"/>
    <p:sldId id="351" r:id="rId23"/>
    <p:sldId id="352" r:id="rId24"/>
    <p:sldId id="326" r:id="rId25"/>
    <p:sldId id="353" r:id="rId26"/>
    <p:sldId id="328" r:id="rId27"/>
    <p:sldId id="329" r:id="rId28"/>
    <p:sldId id="331" r:id="rId29"/>
    <p:sldId id="358" r:id="rId30"/>
    <p:sldId id="399" r:id="rId31"/>
    <p:sldId id="332" r:id="rId32"/>
    <p:sldId id="425" r:id="rId33"/>
    <p:sldId id="427" r:id="rId34"/>
    <p:sldId id="381" r:id="rId35"/>
    <p:sldId id="354" r:id="rId36"/>
    <p:sldId id="357" r:id="rId37"/>
    <p:sldId id="426" r:id="rId38"/>
    <p:sldId id="383" r:id="rId39"/>
    <p:sldId id="382" r:id="rId40"/>
    <p:sldId id="368" r:id="rId41"/>
    <p:sldId id="356" r:id="rId42"/>
    <p:sldId id="369" r:id="rId43"/>
    <p:sldId id="412" r:id="rId44"/>
    <p:sldId id="355" r:id="rId45"/>
    <p:sldId id="360" r:id="rId46"/>
    <p:sldId id="428" r:id="rId47"/>
    <p:sldId id="429" r:id="rId48"/>
    <p:sldId id="385" r:id="rId49"/>
    <p:sldId id="413" r:id="rId50"/>
    <p:sldId id="402" r:id="rId51"/>
    <p:sldId id="359" r:id="rId52"/>
    <p:sldId id="364" r:id="rId53"/>
    <p:sldId id="365" r:id="rId54"/>
    <p:sldId id="366" r:id="rId55"/>
    <p:sldId id="367" r:id="rId56"/>
    <p:sldId id="333" r:id="rId57"/>
    <p:sldId id="430" r:id="rId58"/>
    <p:sldId id="431" r:id="rId59"/>
    <p:sldId id="334" r:id="rId60"/>
    <p:sldId id="389" r:id="rId61"/>
    <p:sldId id="405" r:id="rId62"/>
    <p:sldId id="390" r:id="rId63"/>
    <p:sldId id="388" r:id="rId64"/>
    <p:sldId id="400" r:id="rId65"/>
    <p:sldId id="414" r:id="rId66"/>
    <p:sldId id="371" r:id="rId67"/>
    <p:sldId id="317" r:id="rId68"/>
    <p:sldId id="292" r:id="rId69"/>
    <p:sldId id="415" r:id="rId70"/>
    <p:sldId id="416" r:id="rId71"/>
    <p:sldId id="394" r:id="rId72"/>
    <p:sldId id="391" r:id="rId73"/>
    <p:sldId id="403" r:id="rId74"/>
    <p:sldId id="404" r:id="rId75"/>
    <p:sldId id="406" r:id="rId76"/>
    <p:sldId id="407" r:id="rId77"/>
    <p:sldId id="408" r:id="rId78"/>
    <p:sldId id="409" r:id="rId79"/>
    <p:sldId id="410" r:id="rId80"/>
    <p:sldId id="411" r:id="rId81"/>
    <p:sldId id="396" r:id="rId82"/>
    <p:sldId id="397" r:id="rId83"/>
    <p:sldId id="398" r:id="rId84"/>
    <p:sldId id="395" r:id="rId85"/>
    <p:sldId id="418" r:id="rId86"/>
    <p:sldId id="417" r:id="rId87"/>
    <p:sldId id="392" r:id="rId88"/>
    <p:sldId id="393" r:id="rId89"/>
    <p:sldId id="434" r:id="rId90"/>
    <p:sldId id="372" r:id="rId91"/>
    <p:sldId id="373" r:id="rId92"/>
    <p:sldId id="374" r:id="rId93"/>
    <p:sldId id="335" r:id="rId94"/>
    <p:sldId id="419" r:id="rId95"/>
    <p:sldId id="420" r:id="rId96"/>
    <p:sldId id="421" r:id="rId97"/>
    <p:sldId id="432" r:id="rId98"/>
    <p:sldId id="436" r:id="rId99"/>
    <p:sldId id="422" r:id="rId100"/>
    <p:sldId id="336" r:id="rId101"/>
    <p:sldId id="337" r:id="rId102"/>
    <p:sldId id="338" r:id="rId103"/>
    <p:sldId id="424" r:id="rId104"/>
    <p:sldId id="435" r:id="rId105"/>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61">
          <p15:clr>
            <a:srgbClr val="A4A3A4"/>
          </p15:clr>
        </p15:guide>
        <p15:guide id="2" pos="2880">
          <p15:clr>
            <a:srgbClr val="A4A3A4"/>
          </p15:clr>
        </p15:guide>
      </p15:sldGuideLst>
    </p:ext>
    <p:ext uri="{2D200454-40CA-4A62-9FC3-DE9A4176ACB9}">
      <p15:notesGuideLst xmlns:p15="http://schemas.microsoft.com/office/powerpoint/2012/main" xmlns="">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bets"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FD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5405" autoAdjust="0"/>
  </p:normalViewPr>
  <p:slideViewPr>
    <p:cSldViewPr showGuides="1">
      <p:cViewPr>
        <p:scale>
          <a:sx n="112" d="100"/>
          <a:sy n="112" d="100"/>
        </p:scale>
        <p:origin x="-750" y="-186"/>
      </p:cViewPr>
      <p:guideLst>
        <p:guide orient="horz" pos="1661"/>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4020"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handoutMaster" Target="handoutMasters/handout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A437CAD-E74E-438E-B1FF-E8DF3E46B222}" type="datetimeFigureOut">
              <a:rPr lang="fr-FR" smtClean="0"/>
              <a:t>14/03/2019</a:t>
            </a:fld>
            <a:endParaRPr lang="fr-FR"/>
          </a:p>
        </p:txBody>
      </p:sp>
      <p:sp>
        <p:nvSpPr>
          <p:cNvPr id="4" name="Espace réservé du pied de page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03A60A54-01CE-40E3-98BE-5E87F40C0169}" type="slidenum">
              <a:rPr lang="fr-FR" smtClean="0"/>
              <a:t>‹N°›</a:t>
            </a:fld>
            <a:endParaRPr lang="fr-FR"/>
          </a:p>
        </p:txBody>
      </p:sp>
    </p:spTree>
    <p:extLst>
      <p:ext uri="{BB962C8B-B14F-4D97-AF65-F5344CB8AC3E}">
        <p14:creationId xmlns:p14="http://schemas.microsoft.com/office/powerpoint/2010/main" val="1963556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2A5365D-E35B-44A8-93EB-104B9FE99B73}" type="datetimeFigureOut">
              <a:rPr lang="fr-FR" smtClean="0"/>
              <a:t>14/03/2019</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FDB32EF-1DB4-4F77-88DF-2859C778150C}" type="slidenum">
              <a:rPr lang="fr-FR" smtClean="0"/>
              <a:t>‹N°›</a:t>
            </a:fld>
            <a:endParaRPr lang="fr-FR"/>
          </a:p>
        </p:txBody>
      </p:sp>
    </p:spTree>
    <p:extLst>
      <p:ext uri="{BB962C8B-B14F-4D97-AF65-F5344CB8AC3E}">
        <p14:creationId xmlns:p14="http://schemas.microsoft.com/office/powerpoint/2010/main" val="3535390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iwrm-net.eu/sites/default/files/Climaware%20Final%20Report_web.pdf"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https://fr.wikipedia.org/wiki/Pr%C3%A9vision_climatique#/media/File:EchellesTtemps_previ.001.jpg </a:t>
            </a:r>
            <a:endParaRPr lang="fr-FR" dirty="0"/>
          </a:p>
        </p:txBody>
      </p:sp>
      <p:sp>
        <p:nvSpPr>
          <p:cNvPr id="4" name="Espace réservé du numéro de diapositive 3"/>
          <p:cNvSpPr>
            <a:spLocks noGrp="1"/>
          </p:cNvSpPr>
          <p:nvPr>
            <p:ph type="sldNum" sz="quarter" idx="10"/>
          </p:nvPr>
        </p:nvSpPr>
        <p:spPr/>
        <p:txBody>
          <a:bodyPr/>
          <a:lstStyle/>
          <a:p>
            <a:fld id="{BFDB32EF-1DB4-4F77-88DF-2859C778150C}" type="slidenum">
              <a:rPr lang="fr-FR" smtClean="0"/>
              <a:t>15</a:t>
            </a:fld>
            <a:endParaRPr lang="fr-FR"/>
          </a:p>
        </p:txBody>
      </p:sp>
    </p:spTree>
    <p:extLst>
      <p:ext uri="{BB962C8B-B14F-4D97-AF65-F5344CB8AC3E}">
        <p14:creationId xmlns:p14="http://schemas.microsoft.com/office/powerpoint/2010/main" val="27426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fr-FR" sz="1200" dirty="0" smtClean="0">
                <a:solidFill>
                  <a:schemeClr val="tx1"/>
                </a:solidFill>
                <a:latin typeface="Calibri" pitchFamily="34" charset="0"/>
              </a:rPr>
              <a:t>Rapport final: </a:t>
            </a:r>
            <a:r>
              <a:rPr lang="fr-FR" altLang="fr-FR" sz="1200" dirty="0" smtClean="0">
                <a:solidFill>
                  <a:schemeClr val="tx1"/>
                </a:solidFill>
                <a:latin typeface="Calibri" pitchFamily="34" charset="0"/>
                <a:hlinkClick r:id="rId3"/>
              </a:rPr>
              <a:t>http://www.iwrm-net.eu/sites/default/files/Climaware%20Final%20Report_web.pdf</a:t>
            </a:r>
            <a:r>
              <a:rPr lang="fr-FR" altLang="fr-FR" sz="1200" dirty="0" smtClean="0">
                <a:solidFill>
                  <a:schemeClr val="tx1"/>
                </a:solidFill>
                <a:latin typeface="Calibri" pitchFamily="34" charset="0"/>
              </a:rPr>
              <a:t> </a:t>
            </a:r>
          </a:p>
          <a:p>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BFDB32EF-1DB4-4F77-88DF-2859C778150C}" type="slidenum">
              <a:rPr lang="fr-FR" smtClean="0"/>
              <a:t>80</a:t>
            </a:fld>
            <a:endParaRPr lang="fr-FR"/>
          </a:p>
        </p:txBody>
      </p:sp>
    </p:spTree>
    <p:extLst>
      <p:ext uri="{BB962C8B-B14F-4D97-AF65-F5344CB8AC3E}">
        <p14:creationId xmlns:p14="http://schemas.microsoft.com/office/powerpoint/2010/main" val="3391436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Faire figure différence (en %) entre barrage et pas barrage, en TPST et TFUT</a:t>
            </a:r>
            <a:endParaRPr lang="fr-FR" dirty="0"/>
          </a:p>
        </p:txBody>
      </p:sp>
      <p:sp>
        <p:nvSpPr>
          <p:cNvPr id="4" name="Espace réservé du numéro de diapositive 3"/>
          <p:cNvSpPr>
            <a:spLocks noGrp="1"/>
          </p:cNvSpPr>
          <p:nvPr>
            <p:ph type="sldNum" sz="quarter" idx="10"/>
          </p:nvPr>
        </p:nvSpPr>
        <p:spPr/>
        <p:txBody>
          <a:bodyPr/>
          <a:lstStyle/>
          <a:p>
            <a:fld id="{BFDB32EF-1DB4-4F77-88DF-2859C778150C}" type="slidenum">
              <a:rPr lang="fr-FR" smtClean="0"/>
              <a:t>90</a:t>
            </a:fld>
            <a:endParaRPr lang="fr-FR"/>
          </a:p>
        </p:txBody>
      </p:sp>
    </p:spTree>
    <p:extLst>
      <p:ext uri="{BB962C8B-B14F-4D97-AF65-F5344CB8AC3E}">
        <p14:creationId xmlns:p14="http://schemas.microsoft.com/office/powerpoint/2010/main" val="3150583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https://en.wikipedia.org/wiki/History_of_climate_change_science </a:t>
            </a:r>
            <a:endParaRPr lang="fr-FR" dirty="0"/>
          </a:p>
        </p:txBody>
      </p:sp>
      <p:sp>
        <p:nvSpPr>
          <p:cNvPr id="4" name="Espace réservé du numéro de diapositive 3"/>
          <p:cNvSpPr>
            <a:spLocks noGrp="1"/>
          </p:cNvSpPr>
          <p:nvPr>
            <p:ph type="sldNum" sz="quarter" idx="10"/>
          </p:nvPr>
        </p:nvSpPr>
        <p:spPr/>
        <p:txBody>
          <a:bodyPr/>
          <a:lstStyle/>
          <a:p>
            <a:fld id="{BFDB32EF-1DB4-4F77-88DF-2859C778150C}" type="slidenum">
              <a:rPr lang="fr-FR" smtClean="0"/>
              <a:t>19</a:t>
            </a:fld>
            <a:endParaRPr lang="fr-FR"/>
          </a:p>
        </p:txBody>
      </p:sp>
    </p:spTree>
    <p:extLst>
      <p:ext uri="{BB962C8B-B14F-4D97-AF65-F5344CB8AC3E}">
        <p14:creationId xmlns:p14="http://schemas.microsoft.com/office/powerpoint/2010/main" val="428320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GICC : http://www.gip-ecofor.org/gicc/ </a:t>
            </a:r>
          </a:p>
          <a:p>
            <a:r>
              <a:rPr lang="fr-FR" dirty="0" smtClean="0"/>
              <a:t>MOPGA : http://mopga-france.fr/#Notre_aventure http://mopga-france.fr/#Notre_aventure</a:t>
            </a:r>
            <a:endParaRPr lang="fr-FR" dirty="0"/>
          </a:p>
        </p:txBody>
      </p:sp>
      <p:sp>
        <p:nvSpPr>
          <p:cNvPr id="4" name="Espace réservé du numéro de diapositive 3"/>
          <p:cNvSpPr>
            <a:spLocks noGrp="1"/>
          </p:cNvSpPr>
          <p:nvPr>
            <p:ph type="sldNum" sz="quarter" idx="10"/>
          </p:nvPr>
        </p:nvSpPr>
        <p:spPr/>
        <p:txBody>
          <a:bodyPr/>
          <a:lstStyle/>
          <a:p>
            <a:fld id="{BFDB32EF-1DB4-4F77-88DF-2859C778150C}" type="slidenum">
              <a:rPr lang="fr-FR" smtClean="0"/>
              <a:t>22</a:t>
            </a:fld>
            <a:endParaRPr lang="fr-FR"/>
          </a:p>
        </p:txBody>
      </p:sp>
    </p:spTree>
    <p:extLst>
      <p:ext uri="{BB962C8B-B14F-4D97-AF65-F5344CB8AC3E}">
        <p14:creationId xmlns:p14="http://schemas.microsoft.com/office/powerpoint/2010/main" val="2958537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https://commons.wikimedia.org/wiki/File:AtmosphericModelSchematic.png?uselang=fr </a:t>
            </a:r>
            <a:endParaRPr lang="fr-FR" dirty="0"/>
          </a:p>
        </p:txBody>
      </p:sp>
      <p:sp>
        <p:nvSpPr>
          <p:cNvPr id="4" name="Espace réservé du numéro de diapositive 3"/>
          <p:cNvSpPr>
            <a:spLocks noGrp="1"/>
          </p:cNvSpPr>
          <p:nvPr>
            <p:ph type="sldNum" sz="quarter" idx="10"/>
          </p:nvPr>
        </p:nvSpPr>
        <p:spPr/>
        <p:txBody>
          <a:bodyPr/>
          <a:lstStyle/>
          <a:p>
            <a:fld id="{BFDB32EF-1DB4-4F77-88DF-2859C778150C}" type="slidenum">
              <a:rPr lang="fr-FR" smtClean="0"/>
              <a:t>33</a:t>
            </a:fld>
            <a:endParaRPr lang="fr-FR"/>
          </a:p>
        </p:txBody>
      </p:sp>
    </p:spTree>
    <p:extLst>
      <p:ext uri="{BB962C8B-B14F-4D97-AF65-F5344CB8AC3E}">
        <p14:creationId xmlns:p14="http://schemas.microsoft.com/office/powerpoint/2010/main" val="2472956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https://portal.enes.org/data/enes-model-data/cmip5/datastructure </a:t>
            </a:r>
            <a:endParaRPr lang="fr-FR" dirty="0"/>
          </a:p>
        </p:txBody>
      </p:sp>
      <p:sp>
        <p:nvSpPr>
          <p:cNvPr id="4" name="Espace réservé du numéro de diapositive 3"/>
          <p:cNvSpPr>
            <a:spLocks noGrp="1"/>
          </p:cNvSpPr>
          <p:nvPr>
            <p:ph type="sldNum" sz="quarter" idx="10"/>
          </p:nvPr>
        </p:nvSpPr>
        <p:spPr/>
        <p:txBody>
          <a:bodyPr/>
          <a:lstStyle/>
          <a:p>
            <a:fld id="{BFDB32EF-1DB4-4F77-88DF-2859C778150C}" type="slidenum">
              <a:rPr lang="fr-FR" smtClean="0"/>
              <a:t>37</a:t>
            </a:fld>
            <a:endParaRPr lang="fr-FR"/>
          </a:p>
        </p:txBody>
      </p:sp>
    </p:spTree>
    <p:extLst>
      <p:ext uri="{BB962C8B-B14F-4D97-AF65-F5344CB8AC3E}">
        <p14:creationId xmlns:p14="http://schemas.microsoft.com/office/powerpoint/2010/main" val="168906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https://rcmes.jpl.nasa.gov/content/statistical-downscaling</a:t>
            </a:r>
          </a:p>
          <a:p>
            <a:endParaRPr lang="fr-FR" dirty="0"/>
          </a:p>
        </p:txBody>
      </p:sp>
      <p:sp>
        <p:nvSpPr>
          <p:cNvPr id="4" name="Espace réservé du numéro de diapositive 3"/>
          <p:cNvSpPr>
            <a:spLocks noGrp="1"/>
          </p:cNvSpPr>
          <p:nvPr>
            <p:ph type="sldNum" sz="quarter" idx="10"/>
          </p:nvPr>
        </p:nvSpPr>
        <p:spPr/>
        <p:txBody>
          <a:bodyPr/>
          <a:lstStyle/>
          <a:p>
            <a:fld id="{BFDB32EF-1DB4-4F77-88DF-2859C778150C}" type="slidenum">
              <a:rPr lang="fr-FR" smtClean="0"/>
              <a:t>40</a:t>
            </a:fld>
            <a:endParaRPr lang="fr-FR"/>
          </a:p>
        </p:txBody>
      </p:sp>
    </p:spTree>
    <p:extLst>
      <p:ext uri="{BB962C8B-B14F-4D97-AF65-F5344CB8AC3E}">
        <p14:creationId xmlns:p14="http://schemas.microsoft.com/office/powerpoint/2010/main" val="3746826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https://www.hydrol-earth-syst-sci.net/20/3651/2016/hess-20-3651-2016.pdf </a:t>
            </a:r>
            <a:endParaRPr lang="fr-FR" dirty="0"/>
          </a:p>
        </p:txBody>
      </p:sp>
      <p:sp>
        <p:nvSpPr>
          <p:cNvPr id="4" name="Espace réservé du numéro de diapositive 3"/>
          <p:cNvSpPr>
            <a:spLocks noGrp="1"/>
          </p:cNvSpPr>
          <p:nvPr>
            <p:ph type="sldNum" sz="quarter" idx="10"/>
          </p:nvPr>
        </p:nvSpPr>
        <p:spPr/>
        <p:txBody>
          <a:bodyPr/>
          <a:lstStyle/>
          <a:p>
            <a:fld id="{BFDB32EF-1DB4-4F77-88DF-2859C778150C}" type="slidenum">
              <a:rPr lang="fr-FR" smtClean="0"/>
              <a:t>47</a:t>
            </a:fld>
            <a:endParaRPr lang="fr-FR"/>
          </a:p>
        </p:txBody>
      </p:sp>
    </p:spTree>
    <p:extLst>
      <p:ext uri="{BB962C8B-B14F-4D97-AF65-F5344CB8AC3E}">
        <p14:creationId xmlns:p14="http://schemas.microsoft.com/office/powerpoint/2010/main" val="3138667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FDB32EF-1DB4-4F77-88DF-2859C778150C}" type="slidenum">
              <a:rPr lang="fr-FR" smtClean="0"/>
              <a:t>67</a:t>
            </a:fld>
            <a:endParaRPr lang="fr-FR"/>
          </a:p>
        </p:txBody>
      </p:sp>
    </p:spTree>
    <p:extLst>
      <p:ext uri="{BB962C8B-B14F-4D97-AF65-F5344CB8AC3E}">
        <p14:creationId xmlns:p14="http://schemas.microsoft.com/office/powerpoint/2010/main" val="1972030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Dire que même si la moyenne est plus faible, il peut y avoir des extrêmes ponctuels plus intenses</a:t>
            </a:r>
            <a:endParaRPr lang="fr-FR" dirty="0"/>
          </a:p>
        </p:txBody>
      </p:sp>
      <p:sp>
        <p:nvSpPr>
          <p:cNvPr id="4" name="Espace réservé du numéro de diapositive 3"/>
          <p:cNvSpPr>
            <a:spLocks noGrp="1"/>
          </p:cNvSpPr>
          <p:nvPr>
            <p:ph type="sldNum" sz="quarter" idx="10"/>
          </p:nvPr>
        </p:nvSpPr>
        <p:spPr/>
        <p:txBody>
          <a:bodyPr/>
          <a:lstStyle/>
          <a:p>
            <a:fld id="{BFDB32EF-1DB4-4F77-88DF-2859C778150C}" type="slidenum">
              <a:rPr lang="fr-FR" smtClean="0"/>
              <a:t>70</a:t>
            </a:fld>
            <a:endParaRPr lang="fr-FR"/>
          </a:p>
        </p:txBody>
      </p:sp>
    </p:spTree>
    <p:extLst>
      <p:ext uri="{BB962C8B-B14F-4D97-AF65-F5344CB8AC3E}">
        <p14:creationId xmlns:p14="http://schemas.microsoft.com/office/powerpoint/2010/main" val="4057959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www.cemagref.fr/webgr/"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webgr.irstea.fr/" TargetMode="Externa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ebgr.irstea.fr/" TargetMode="Externa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hyperlink" Target="http://webgr.irstea.fr/" TargetMode="Externa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3F3AE1D1-85E6-45C7-A68D-094877923982}" type="datetime1">
              <a:rPr lang="fr-FR" smtClean="0"/>
              <a:t>14/03/2019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6BC9DE-21EE-412F-9F5D-9A383983C613}" type="slidenum">
              <a:rPr lang="fr-FR" smtClean="0"/>
              <a:t>‹N°›</a:t>
            </a:fld>
            <a:endParaRPr lang="fr-FR"/>
          </a:p>
        </p:txBody>
      </p:sp>
      <p:pic>
        <p:nvPicPr>
          <p:cNvPr id="7" name="Imag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230190" y="427508"/>
            <a:ext cx="980598" cy="993939"/>
          </a:xfrm>
          <a:prstGeom prst="rect">
            <a:avLst/>
          </a:prstGeom>
          <a:noFill/>
          <a:ln w="9525">
            <a:noFill/>
            <a:miter lim="800000"/>
            <a:headEnd/>
            <a:tailEnd/>
          </a:ln>
        </p:spPr>
      </p:pic>
    </p:spTree>
    <p:extLst>
      <p:ext uri="{BB962C8B-B14F-4D97-AF65-F5344CB8AC3E}">
        <p14:creationId xmlns:p14="http://schemas.microsoft.com/office/powerpoint/2010/main" val="397824541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A16DBEF-7CF8-4546-95BD-482948B96AFC}" type="datetime1">
              <a:rPr lang="fr-FR" smtClean="0"/>
              <a:t>14/03/2019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6BC9DE-21EE-412F-9F5D-9A383983C613}" type="slidenum">
              <a:rPr lang="fr-FR" smtClean="0"/>
              <a:t>‹N°›</a:t>
            </a:fld>
            <a:endParaRPr lang="fr-FR"/>
          </a:p>
        </p:txBody>
      </p:sp>
      <p:pic>
        <p:nvPicPr>
          <p:cNvPr id="7" name="Imag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230190" y="427508"/>
            <a:ext cx="980598" cy="993939"/>
          </a:xfrm>
          <a:prstGeom prst="rect">
            <a:avLst/>
          </a:prstGeom>
          <a:noFill/>
          <a:ln w="9525">
            <a:noFill/>
            <a:miter lim="800000"/>
            <a:headEnd/>
            <a:tailEnd/>
          </a:ln>
        </p:spPr>
      </p:pic>
    </p:spTree>
    <p:extLst>
      <p:ext uri="{BB962C8B-B14F-4D97-AF65-F5344CB8AC3E}">
        <p14:creationId xmlns:p14="http://schemas.microsoft.com/office/powerpoint/2010/main" val="405083759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4DB2690-4880-437D-B3C1-B34995CB8CA3}" type="datetime1">
              <a:rPr lang="fr-FR" smtClean="0"/>
              <a:t>14/03/2019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6BC9DE-21EE-412F-9F5D-9A383983C613}" type="slidenum">
              <a:rPr lang="fr-FR" smtClean="0"/>
              <a:t>‹N°›</a:t>
            </a:fld>
            <a:endParaRPr lang="fr-FR"/>
          </a:p>
        </p:txBody>
      </p:sp>
      <p:pic>
        <p:nvPicPr>
          <p:cNvPr id="7" name="Imag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230190" y="427508"/>
            <a:ext cx="980598" cy="993939"/>
          </a:xfrm>
          <a:prstGeom prst="rect">
            <a:avLst/>
          </a:prstGeom>
          <a:noFill/>
          <a:ln w="9525">
            <a:noFill/>
            <a:miter lim="800000"/>
            <a:headEnd/>
            <a:tailEnd/>
          </a:ln>
        </p:spPr>
      </p:pic>
    </p:spTree>
    <p:extLst>
      <p:ext uri="{BB962C8B-B14F-4D97-AF65-F5344CB8AC3E}">
        <p14:creationId xmlns:p14="http://schemas.microsoft.com/office/powerpoint/2010/main" val="14415768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2"/>
          <p:cNvSpPr>
            <a:spLocks noGrp="1" noChangeArrowheads="1"/>
          </p:cNvSpPr>
          <p:nvPr>
            <p:ph type="dt" sz="half" idx="10"/>
          </p:nvPr>
        </p:nvSpPr>
        <p:spPr>
          <a:ln/>
        </p:spPr>
        <p:txBody>
          <a:bodyPr/>
          <a:lstStyle>
            <a:lvl1pPr>
              <a:defRPr/>
            </a:lvl1pPr>
          </a:lstStyle>
          <a:p>
            <a:pPr>
              <a:defRPr/>
            </a:pPr>
            <a:fld id="{33AD6E28-67DE-4EAD-A68D-5DD932115F36}" type="datetime1">
              <a:rPr lang="fr-FR" altLang="fr-FR" smtClean="0"/>
              <a:t>14/03/2019</a:t>
            </a:fld>
            <a:endParaRPr lang="fr-FR" altLang="fr-FR"/>
          </a:p>
        </p:txBody>
      </p:sp>
      <p:sp>
        <p:nvSpPr>
          <p:cNvPr id="4" name="Rectangle 3"/>
          <p:cNvSpPr>
            <a:spLocks noGrp="1" noChangeArrowheads="1"/>
          </p:cNvSpPr>
          <p:nvPr>
            <p:ph type="ftr" sz="quarter" idx="11"/>
          </p:nvPr>
        </p:nvSpPr>
        <p:spPr>
          <a:ln/>
        </p:spPr>
        <p:txBody>
          <a:bodyPr/>
          <a:lstStyle>
            <a:lvl1pPr>
              <a:defRPr/>
            </a:lvl1pPr>
          </a:lstStyle>
          <a:p>
            <a:pPr>
              <a:defRPr/>
            </a:pPr>
            <a:endParaRPr lang="fr-FR" altLang="fr-FR"/>
          </a:p>
        </p:txBody>
      </p:sp>
      <p:sp>
        <p:nvSpPr>
          <p:cNvPr id="5" name="Rectangle 4"/>
          <p:cNvSpPr>
            <a:spLocks noGrp="1" noChangeArrowheads="1"/>
          </p:cNvSpPr>
          <p:nvPr>
            <p:ph type="sldNum" sz="quarter" idx="12"/>
          </p:nvPr>
        </p:nvSpPr>
        <p:spPr>
          <a:ln/>
        </p:spPr>
        <p:txBody>
          <a:bodyPr/>
          <a:lstStyle>
            <a:lvl1pPr>
              <a:defRPr/>
            </a:lvl1pPr>
          </a:lstStyle>
          <a:p>
            <a:pPr>
              <a:defRPr/>
            </a:pPr>
            <a:fld id="{13191E2C-89F9-46F3-8498-A1FD6CE1A342}" type="slidenum">
              <a:rPr lang="fr-FR" altLang="fr-FR"/>
              <a:pPr>
                <a:defRPr/>
              </a:pPr>
              <a:t>‹N°›</a:t>
            </a:fld>
            <a:endParaRPr lang="fr-FR" altLang="fr-FR"/>
          </a:p>
        </p:txBody>
      </p:sp>
      <p:pic>
        <p:nvPicPr>
          <p:cNvPr id="6" name="Imag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230190" y="427508"/>
            <a:ext cx="980598" cy="993939"/>
          </a:xfrm>
          <a:prstGeom prst="rect">
            <a:avLst/>
          </a:prstGeom>
          <a:noFill/>
          <a:ln w="9525">
            <a:noFill/>
            <a:miter lim="800000"/>
            <a:headEnd/>
            <a:tailEnd/>
          </a:ln>
        </p:spPr>
      </p:pic>
    </p:spTree>
    <p:extLst>
      <p:ext uri="{BB962C8B-B14F-4D97-AF65-F5344CB8AC3E}">
        <p14:creationId xmlns:p14="http://schemas.microsoft.com/office/powerpoint/2010/main" val="41944065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pic>
        <p:nvPicPr>
          <p:cNvPr id="34" name="Imag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230190" y="427508"/>
            <a:ext cx="980598" cy="993939"/>
          </a:xfrm>
          <a:prstGeom prst="rect">
            <a:avLst/>
          </a:prstGeom>
          <a:noFill/>
          <a:ln w="9525">
            <a:noFill/>
            <a:miter lim="800000"/>
            <a:headEnd/>
            <a:tailEnd/>
          </a:ln>
        </p:spPr>
      </p:pic>
      <p:sp>
        <p:nvSpPr>
          <p:cNvPr id="35" name="Titre 1"/>
          <p:cNvSpPr>
            <a:spLocks noGrp="1"/>
          </p:cNvSpPr>
          <p:nvPr>
            <p:ph type="title"/>
          </p:nvPr>
        </p:nvSpPr>
        <p:spPr>
          <a:xfrm>
            <a:off x="488222" y="765016"/>
            <a:ext cx="8569514" cy="433947"/>
          </a:xfrm>
        </p:spPr>
        <p:txBody>
          <a:bodyPr/>
          <a:lstStyle>
            <a:lvl1pPr algn="l">
              <a:defRPr sz="2800" spc="10" baseline="0">
                <a:solidFill>
                  <a:srgbClr val="009EE0"/>
                </a:solidFill>
                <a:latin typeface="Century Gothic" panose="020B0502020202020204" pitchFamily="34" charset="0"/>
              </a:defRPr>
            </a:lvl1pPr>
          </a:lstStyle>
          <a:p>
            <a:r>
              <a:rPr lang="en-US" dirty="0"/>
              <a:t>Cliquez pour modifier le style du titre</a:t>
            </a:r>
            <a:endParaRPr lang="fr-FR" dirty="0"/>
          </a:p>
        </p:txBody>
      </p:sp>
      <p:sp>
        <p:nvSpPr>
          <p:cNvPr id="36" name="Espace réservé du texte 30"/>
          <p:cNvSpPr>
            <a:spLocks noGrp="1"/>
          </p:cNvSpPr>
          <p:nvPr>
            <p:ph type="body" sz="quarter" idx="16"/>
          </p:nvPr>
        </p:nvSpPr>
        <p:spPr>
          <a:xfrm>
            <a:off x="403860" y="1621766"/>
            <a:ext cx="8569741" cy="4844809"/>
          </a:xfrm>
        </p:spPr>
        <p:txBody>
          <a:bodyPr/>
          <a:lstStyle>
            <a:lvl1pPr marL="0" indent="0">
              <a:buNone/>
              <a:tabLst/>
              <a:defRPr lang="fr-FR" sz="1800" kern="1200" dirty="0" smtClean="0">
                <a:solidFill>
                  <a:srgbClr val="003A80"/>
                </a:solidFill>
                <a:latin typeface="Century Gothic" panose="020B0502020202020204" pitchFamily="34" charset="0"/>
                <a:ea typeface="+mn-ea"/>
                <a:cs typeface="Arial" pitchFamily="34" charset="0"/>
              </a:defRPr>
            </a:lvl1pPr>
            <a:lvl2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600">
                <a:solidFill>
                  <a:srgbClr val="747586"/>
                </a:solidFill>
                <a:latin typeface="Century Gothic" panose="020B0502020202020204" pitchFamily="34" charset="0"/>
              </a:defRPr>
            </a:lvl2pPr>
            <a:lvl3pPr marL="0" marR="0" indent="0" algn="l" defTabSz="914400" rtl="0" eaLnBrk="1" fontAlgn="auto" latinLnBrk="0" hangingPunct="1">
              <a:lnSpc>
                <a:spcPct val="100000"/>
              </a:lnSpc>
              <a:spcBef>
                <a:spcPct val="20000"/>
              </a:spcBef>
              <a:spcAft>
                <a:spcPts val="0"/>
              </a:spcAft>
              <a:buClrTx/>
              <a:buSzTx/>
              <a:buFont typeface="Wingdings" pitchFamily="2" charset="2"/>
              <a:buNone/>
              <a:tabLst/>
              <a:defRPr sz="1600" baseline="0">
                <a:latin typeface="Century Gothic" panose="020B0502020202020204" pitchFamily="34" charset="0"/>
              </a:defRPr>
            </a:lvl3pPr>
            <a:lvl4pPr marL="628650" marR="0" indent="-273050" algn="l" defTabSz="914400" rtl="0" eaLnBrk="1" fontAlgn="auto" latinLnBrk="0" hangingPunct="1">
              <a:lnSpc>
                <a:spcPct val="100000"/>
              </a:lnSpc>
              <a:spcBef>
                <a:spcPct val="20000"/>
              </a:spcBef>
              <a:spcAft>
                <a:spcPts val="0"/>
              </a:spcAft>
              <a:buClr>
                <a:srgbClr val="009EE0"/>
              </a:buClr>
              <a:buSzTx/>
              <a:buFont typeface="Wingdings" pitchFamily="2" charset="2"/>
              <a:buChar char="§"/>
              <a:tabLst/>
              <a:defRPr lang="fr-FR" sz="1600" kern="1200" baseline="0" dirty="0" smtClean="0">
                <a:solidFill>
                  <a:schemeClr val="tx1"/>
                </a:solidFill>
                <a:latin typeface="Century Gothic" panose="020B0502020202020204" pitchFamily="34" charset="0"/>
                <a:ea typeface="+mn-ea"/>
                <a:cs typeface="Arial" pitchFamily="34" charset="0"/>
              </a:defRPr>
            </a:lvl4pPr>
            <a:lvl5pPr marL="0" indent="0">
              <a:buFont typeface="Wingdings" pitchFamily="2" charset="2"/>
              <a:buNone/>
              <a:tabLst/>
              <a:defRPr/>
            </a:lvl5pPr>
          </a:lstStyle>
          <a:p>
            <a:pPr lvl="0"/>
            <a:r>
              <a:rPr lang="en-US" dirty="0"/>
              <a:t>Cliquez pour modifier les styles du texte du masque</a:t>
            </a:r>
          </a:p>
          <a:p>
            <a:pPr lvl="1"/>
            <a:r>
              <a:rPr lang="en-US" dirty="0"/>
              <a:t>Deuxième niveau</a:t>
            </a:r>
          </a:p>
          <a:p>
            <a:pPr lvl="2"/>
            <a:r>
              <a:rPr lang="en-US" dirty="0"/>
              <a:t>Troisième niveau</a:t>
            </a:r>
          </a:p>
          <a:p>
            <a:pPr lvl="3"/>
            <a:r>
              <a:rPr lang="en-US" dirty="0" err="1"/>
              <a:t>Quatrième</a:t>
            </a:r>
            <a:r>
              <a:rPr lang="en-US" dirty="0"/>
              <a:t> </a:t>
            </a:r>
            <a:r>
              <a:rPr lang="en-US" dirty="0" err="1"/>
              <a:t>niveau</a:t>
            </a:r>
            <a:endParaRPr lang="en-US" dirty="0"/>
          </a:p>
        </p:txBody>
      </p:sp>
      <p:pic>
        <p:nvPicPr>
          <p:cNvPr id="40" name="Image 39"/>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949" y="6190510"/>
            <a:ext cx="382027" cy="370519"/>
          </a:xfrm>
          <a:prstGeom prst="rect">
            <a:avLst/>
          </a:prstGeom>
          <a:noFill/>
          <a:ln w="9525">
            <a:noFill/>
            <a:miter lim="800000"/>
            <a:headEnd/>
            <a:tailEnd/>
          </a:ln>
        </p:spPr>
      </p:pic>
    </p:spTree>
    <p:extLst>
      <p:ext uri="{BB962C8B-B14F-4D97-AF65-F5344CB8AC3E}">
        <p14:creationId xmlns:p14="http://schemas.microsoft.com/office/powerpoint/2010/main" val="154041104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et contenu - Institutionnel 1">
    <p:spTree>
      <p:nvGrpSpPr>
        <p:cNvPr id="1" name=""/>
        <p:cNvGrpSpPr/>
        <p:nvPr/>
      </p:nvGrpSpPr>
      <p:grpSpPr>
        <a:xfrm>
          <a:off x="0" y="0"/>
          <a:ext cx="0" cy="0"/>
          <a:chOff x="0" y="0"/>
          <a:chExt cx="0" cy="0"/>
        </a:xfrm>
      </p:grpSpPr>
      <p:sp>
        <p:nvSpPr>
          <p:cNvPr id="7" name="Espace réservé du numéro de diapositive 5"/>
          <p:cNvSpPr txBox="1">
            <a:spLocks/>
          </p:cNvSpPr>
          <p:nvPr/>
        </p:nvSpPr>
        <p:spPr bwMode="auto">
          <a:xfrm>
            <a:off x="8210550" y="412750"/>
            <a:ext cx="639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charset="0"/>
                <a:ea typeface="SimSun" pitchFamily="2" charset="-122"/>
              </a:defRPr>
            </a:lvl1pPr>
            <a:lvl2pPr eaLnBrk="0" hangingPunct="0">
              <a:defRPr sz="2000">
                <a:solidFill>
                  <a:schemeClr val="tx1"/>
                </a:solidFill>
                <a:latin typeface="Arial" charset="0"/>
                <a:ea typeface="SimSun" pitchFamily="2" charset="-122"/>
              </a:defRPr>
            </a:lvl2pPr>
            <a:lvl3pPr eaLnBrk="0" hangingPunct="0">
              <a:defRPr sz="2000">
                <a:solidFill>
                  <a:schemeClr val="tx1"/>
                </a:solidFill>
                <a:latin typeface="Arial" charset="0"/>
                <a:ea typeface="SimSun" pitchFamily="2" charset="-122"/>
              </a:defRPr>
            </a:lvl3pPr>
            <a:lvl4pPr eaLnBrk="0" hangingPunct="0">
              <a:defRPr sz="2000">
                <a:solidFill>
                  <a:schemeClr val="tx1"/>
                </a:solidFill>
                <a:latin typeface="Arial" charset="0"/>
                <a:ea typeface="SimSun" pitchFamily="2" charset="-122"/>
              </a:defRPr>
            </a:lvl4pPr>
            <a:lvl5pPr eaLnBrk="0" hangingPunct="0">
              <a:defRPr sz="2000">
                <a:solidFill>
                  <a:schemeClr val="tx1"/>
                </a:solidFill>
                <a:latin typeface="Arial" charset="0"/>
                <a:ea typeface="SimSun" pitchFamily="2" charset="-122"/>
              </a:defRPr>
            </a:lvl5pPr>
            <a:lvl6pPr marL="2514600" indent="-228600" algn="ctr" eaLnBrk="0" fontAlgn="base" hangingPunct="0">
              <a:spcBef>
                <a:spcPts val="1250"/>
              </a:spcBef>
              <a:spcAft>
                <a:spcPct val="0"/>
              </a:spcAft>
              <a:buSzPct val="100000"/>
              <a:defRPr sz="2000">
                <a:solidFill>
                  <a:schemeClr val="tx1"/>
                </a:solidFill>
                <a:latin typeface="Arial" charset="0"/>
                <a:ea typeface="SimSun" pitchFamily="2" charset="-122"/>
              </a:defRPr>
            </a:lvl6pPr>
            <a:lvl7pPr marL="2971800" indent="-228600" algn="ctr" eaLnBrk="0" fontAlgn="base" hangingPunct="0">
              <a:spcBef>
                <a:spcPts val="1250"/>
              </a:spcBef>
              <a:spcAft>
                <a:spcPct val="0"/>
              </a:spcAft>
              <a:buSzPct val="100000"/>
              <a:defRPr sz="2000">
                <a:solidFill>
                  <a:schemeClr val="tx1"/>
                </a:solidFill>
                <a:latin typeface="Arial" charset="0"/>
                <a:ea typeface="SimSun" pitchFamily="2" charset="-122"/>
              </a:defRPr>
            </a:lvl7pPr>
            <a:lvl8pPr marL="3429000" indent="-228600" algn="ctr" eaLnBrk="0" fontAlgn="base" hangingPunct="0">
              <a:spcBef>
                <a:spcPts val="1250"/>
              </a:spcBef>
              <a:spcAft>
                <a:spcPct val="0"/>
              </a:spcAft>
              <a:buSzPct val="100000"/>
              <a:defRPr sz="2000">
                <a:solidFill>
                  <a:schemeClr val="tx1"/>
                </a:solidFill>
                <a:latin typeface="Arial" charset="0"/>
                <a:ea typeface="SimSun" pitchFamily="2" charset="-122"/>
              </a:defRPr>
            </a:lvl8pPr>
            <a:lvl9pPr marL="3886200" indent="-228600" algn="ctr" eaLnBrk="0" fontAlgn="base" hangingPunct="0">
              <a:spcBef>
                <a:spcPts val="1250"/>
              </a:spcBef>
              <a:spcAft>
                <a:spcPct val="0"/>
              </a:spcAft>
              <a:buSzPct val="100000"/>
              <a:defRPr sz="2000">
                <a:solidFill>
                  <a:schemeClr val="tx1"/>
                </a:solidFill>
                <a:latin typeface="Arial" charset="0"/>
                <a:ea typeface="SimSun" pitchFamily="2" charset="-122"/>
              </a:defRPr>
            </a:lvl9pPr>
          </a:lstStyle>
          <a:p>
            <a:pPr algn="r" eaLnBrk="1" hangingPunct="1">
              <a:defRPr/>
            </a:pPr>
            <a:fld id="{97B0F1D5-4E2C-4453-BD99-5B9932DF8B58}" type="slidenum">
              <a:rPr lang="fr-FR" altLang="fr-FR" sz="1300" smtClean="0">
                <a:solidFill>
                  <a:srgbClr val="96B400"/>
                </a:solidFill>
                <a:latin typeface="Calibri" pitchFamily="34" charset="0"/>
              </a:rPr>
              <a:pPr algn="r" eaLnBrk="1" hangingPunct="1">
                <a:defRPr/>
              </a:pPr>
              <a:t>‹N°›</a:t>
            </a:fld>
            <a:endParaRPr lang="fr-FR" altLang="fr-FR" sz="1300" smtClean="0">
              <a:solidFill>
                <a:srgbClr val="96B400"/>
              </a:solidFill>
              <a:latin typeface="Calibri" pitchFamily="34" charset="0"/>
            </a:endParaRPr>
          </a:p>
        </p:txBody>
      </p:sp>
      <p:sp>
        <p:nvSpPr>
          <p:cNvPr id="2" name="Titre 1"/>
          <p:cNvSpPr>
            <a:spLocks noGrp="1"/>
          </p:cNvSpPr>
          <p:nvPr>
            <p:ph type="title"/>
          </p:nvPr>
        </p:nvSpPr>
        <p:spPr>
          <a:xfrm>
            <a:off x="1280702" y="864800"/>
            <a:ext cx="7683786" cy="433947"/>
          </a:xfrm>
        </p:spPr>
        <p:txBody>
          <a:bodyPr/>
          <a:lstStyle>
            <a:lvl1pPr algn="l">
              <a:defRPr sz="2800" spc="10" baseline="0"/>
            </a:lvl1pPr>
          </a:lstStyle>
          <a:p>
            <a:r>
              <a:rPr lang="en-US" dirty="0" smtClean="0"/>
              <a:t>Cliquez pour modifier le style du titre</a:t>
            </a:r>
            <a:endParaRPr lang="fr-FR" dirty="0"/>
          </a:p>
        </p:txBody>
      </p:sp>
      <p:sp>
        <p:nvSpPr>
          <p:cNvPr id="12" name="Espace réservé du texte 11"/>
          <p:cNvSpPr>
            <a:spLocks noGrp="1"/>
          </p:cNvSpPr>
          <p:nvPr>
            <p:ph type="body" sz="quarter" idx="13"/>
          </p:nvPr>
        </p:nvSpPr>
        <p:spPr>
          <a:xfrm>
            <a:off x="0" y="5006912"/>
            <a:ext cx="1126019" cy="372568"/>
          </a:xfrm>
        </p:spPr>
        <p:txBody>
          <a:bodyPr anchor="b"/>
          <a:lstStyle>
            <a:lvl1pPr marL="0" indent="0" algn="r">
              <a:lnSpc>
                <a:spcPts val="1200"/>
              </a:lnSpc>
              <a:spcBef>
                <a:spcPts val="0"/>
              </a:spcBef>
              <a:buNone/>
              <a:defRPr sz="1000" cap="all" baseline="0">
                <a:solidFill>
                  <a:srgbClr val="00B0F0"/>
                </a:solidFill>
              </a:defRPr>
            </a:lvl1pPr>
          </a:lstStyle>
          <a:p>
            <a:pPr lvl="0"/>
            <a:r>
              <a:rPr lang="en-US" dirty="0" smtClean="0"/>
              <a:t>Cliquez pour modifier les styles du texte du masque</a:t>
            </a:r>
          </a:p>
        </p:txBody>
      </p:sp>
      <p:sp>
        <p:nvSpPr>
          <p:cNvPr id="16" name="Espace réservé du texte 15"/>
          <p:cNvSpPr>
            <a:spLocks noGrp="1"/>
          </p:cNvSpPr>
          <p:nvPr>
            <p:ph type="body" sz="quarter" idx="14"/>
          </p:nvPr>
        </p:nvSpPr>
        <p:spPr>
          <a:xfrm>
            <a:off x="0" y="5353496"/>
            <a:ext cx="1126019" cy="324541"/>
          </a:xfrm>
        </p:spPr>
        <p:txBody>
          <a:bodyPr/>
          <a:lstStyle>
            <a:lvl1pPr marL="0" indent="0" algn="r">
              <a:buNone/>
              <a:defRPr sz="800" cap="all" baseline="0">
                <a:solidFill>
                  <a:srgbClr val="00B0F0"/>
                </a:solidFill>
              </a:defRPr>
            </a:lvl1pPr>
          </a:lstStyle>
          <a:p>
            <a:pPr lvl="0"/>
            <a:r>
              <a:rPr lang="en-US" dirty="0" smtClean="0"/>
              <a:t>Cliquez pour modifier les styles du texte du masque</a:t>
            </a:r>
          </a:p>
        </p:txBody>
      </p:sp>
      <p:sp>
        <p:nvSpPr>
          <p:cNvPr id="27" name="Espace réservé du texte 26"/>
          <p:cNvSpPr>
            <a:spLocks noGrp="1"/>
          </p:cNvSpPr>
          <p:nvPr>
            <p:ph type="body" sz="quarter" idx="15"/>
          </p:nvPr>
        </p:nvSpPr>
        <p:spPr>
          <a:xfrm>
            <a:off x="1280702" y="1298748"/>
            <a:ext cx="7683786" cy="252413"/>
          </a:xfrm>
        </p:spPr>
        <p:txBody>
          <a:bodyPr/>
          <a:lstStyle>
            <a:lvl1pPr marL="0" indent="0">
              <a:buNone/>
              <a:defRPr sz="1800" cap="all" spc="-30" baseline="0">
                <a:solidFill>
                  <a:srgbClr val="747586"/>
                </a:solidFill>
              </a:defRPr>
            </a:lvl1pPr>
          </a:lstStyle>
          <a:p>
            <a:pPr lvl="0"/>
            <a:r>
              <a:rPr lang="en-US" dirty="0" smtClean="0"/>
              <a:t>Cliquez pour modifier les styles du texte du masque</a:t>
            </a:r>
          </a:p>
        </p:txBody>
      </p:sp>
      <p:sp>
        <p:nvSpPr>
          <p:cNvPr id="31" name="Espace réservé du texte 30"/>
          <p:cNvSpPr>
            <a:spLocks noGrp="1"/>
          </p:cNvSpPr>
          <p:nvPr>
            <p:ph type="body" sz="quarter" idx="16"/>
          </p:nvPr>
        </p:nvSpPr>
        <p:spPr>
          <a:xfrm>
            <a:off x="1290226" y="1815977"/>
            <a:ext cx="7683375" cy="4452200"/>
          </a:xfrm>
        </p:spPr>
        <p:txBody>
          <a:bodyPr/>
          <a:lstStyle>
            <a:lvl1pPr marL="0" indent="0">
              <a:buNone/>
              <a:tabLst/>
              <a:defRPr lang="fr-FR" sz="1800" kern="1200" dirty="0" smtClean="0">
                <a:solidFill>
                  <a:srgbClr val="00B0F0"/>
                </a:solidFill>
                <a:latin typeface="Arial" pitchFamily="34" charset="0"/>
                <a:ea typeface="+mn-ea"/>
                <a:cs typeface="Arial" pitchFamily="34" charset="0"/>
              </a:defRPr>
            </a:lvl1pPr>
            <a:lvl2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600">
                <a:solidFill>
                  <a:srgbClr val="747586"/>
                </a:solidFill>
              </a:defRPr>
            </a:lvl2pPr>
            <a:lvl3pPr marL="0" marR="0" indent="0" algn="l" defTabSz="914400" rtl="0" eaLnBrk="1" fontAlgn="auto" latinLnBrk="0" hangingPunct="1">
              <a:lnSpc>
                <a:spcPct val="100000"/>
              </a:lnSpc>
              <a:spcBef>
                <a:spcPct val="20000"/>
              </a:spcBef>
              <a:spcAft>
                <a:spcPts val="0"/>
              </a:spcAft>
              <a:buClrTx/>
              <a:buSzTx/>
              <a:buFont typeface="Wingdings" pitchFamily="2" charset="2"/>
              <a:buNone/>
              <a:tabLst/>
              <a:defRPr sz="1600" baseline="0"/>
            </a:lvl3pPr>
            <a:lvl4pPr marL="628650" marR="0" indent="-273050" algn="l" defTabSz="914400" rtl="0" eaLnBrk="1" fontAlgn="auto" latinLnBrk="0" hangingPunct="1">
              <a:lnSpc>
                <a:spcPct val="100000"/>
              </a:lnSpc>
              <a:spcBef>
                <a:spcPct val="20000"/>
              </a:spcBef>
              <a:spcAft>
                <a:spcPts val="0"/>
              </a:spcAft>
              <a:buClr>
                <a:srgbClr val="009EE0"/>
              </a:buClr>
              <a:buSzTx/>
              <a:buFont typeface="Wingdings" pitchFamily="2" charset="2"/>
              <a:buChar char="§"/>
              <a:tabLst/>
              <a:defRPr lang="fr-FR" sz="1600" kern="1200" baseline="0" dirty="0" smtClean="0">
                <a:solidFill>
                  <a:schemeClr val="tx1"/>
                </a:solidFill>
                <a:latin typeface="Arial" pitchFamily="34" charset="0"/>
                <a:ea typeface="+mn-ea"/>
                <a:cs typeface="Arial" pitchFamily="34" charset="0"/>
              </a:defRPr>
            </a:lvl4pPr>
            <a:lvl5pPr marL="0" indent="0">
              <a:buFont typeface="Wingdings" pitchFamily="2" charset="2"/>
              <a:buNone/>
              <a:tabLst/>
              <a:defRPr/>
            </a:lvl5pPr>
          </a:lstStyle>
          <a:p>
            <a:pPr lvl="0"/>
            <a:r>
              <a:rPr lang="en-US" dirty="0" smtClean="0"/>
              <a:t>Cliquez pour modifier les styles du texte du masque</a:t>
            </a:r>
          </a:p>
          <a:p>
            <a:pPr lvl="1"/>
            <a:r>
              <a:rPr lang="en-US" dirty="0" smtClean="0"/>
              <a:t>Deuxième niveau</a:t>
            </a:r>
          </a:p>
          <a:p>
            <a:pPr lvl="2"/>
            <a:r>
              <a:rPr lang="en-US" dirty="0" smtClean="0"/>
              <a:t>Troisième niveau</a:t>
            </a:r>
          </a:p>
          <a:p>
            <a:pPr lvl="3"/>
            <a:r>
              <a:rPr lang="en-US" dirty="0" smtClean="0"/>
              <a:t>Quatrième niveau</a:t>
            </a:r>
          </a:p>
        </p:txBody>
      </p:sp>
    </p:spTree>
    <p:extLst>
      <p:ext uri="{BB962C8B-B14F-4D97-AF65-F5344CB8AC3E}">
        <p14:creationId xmlns:p14="http://schemas.microsoft.com/office/powerpoint/2010/main" val="2789582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itre et contenu - Institutionnel 1">
    <p:spTree>
      <p:nvGrpSpPr>
        <p:cNvPr id="1" name=""/>
        <p:cNvGrpSpPr/>
        <p:nvPr/>
      </p:nvGrpSpPr>
      <p:grpSpPr>
        <a:xfrm>
          <a:off x="0" y="0"/>
          <a:ext cx="0" cy="0"/>
          <a:chOff x="0" y="0"/>
          <a:chExt cx="0" cy="0"/>
        </a:xfrm>
      </p:grpSpPr>
      <p:sp>
        <p:nvSpPr>
          <p:cNvPr id="7" name="Espace réservé du numéro de diapositive 5"/>
          <p:cNvSpPr txBox="1">
            <a:spLocks/>
          </p:cNvSpPr>
          <p:nvPr/>
        </p:nvSpPr>
        <p:spPr>
          <a:xfrm>
            <a:off x="8210550" y="412750"/>
            <a:ext cx="639763" cy="365125"/>
          </a:xfrm>
          <a:prstGeom prst="rect">
            <a:avLst/>
          </a:prstGeom>
        </p:spPr>
        <p:txBody>
          <a:bodyPr anchor="ctr"/>
          <a:lstStyle/>
          <a:p>
            <a:pPr algn="r"/>
            <a:fld id="{27D443E5-1721-4074-A5F0-C0CB98E13ED9}" type="slidenum">
              <a:rPr lang="fr-FR" sz="1300">
                <a:solidFill>
                  <a:srgbClr val="003A80"/>
                </a:solidFill>
              </a:rPr>
              <a:pPr algn="r"/>
              <a:t>‹N°›</a:t>
            </a:fld>
            <a:endParaRPr lang="fr-FR" sz="1300" dirty="0">
              <a:solidFill>
                <a:srgbClr val="003A80"/>
              </a:solidFill>
            </a:endParaRPr>
          </a:p>
        </p:txBody>
      </p:sp>
      <p:pic>
        <p:nvPicPr>
          <p:cNvPr id="8" name="Imag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5400000">
            <a:off x="758825" y="323850"/>
            <a:ext cx="1400175" cy="1419225"/>
          </a:xfrm>
          <a:prstGeom prst="rect">
            <a:avLst/>
          </a:prstGeom>
          <a:noFill/>
          <a:ln w="9525">
            <a:noFill/>
            <a:miter lim="800000"/>
            <a:headEnd/>
            <a:tailEnd/>
          </a:ln>
        </p:spPr>
      </p:pic>
      <p:pic>
        <p:nvPicPr>
          <p:cNvPr id="9" name="Image 3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0513" y="5678488"/>
            <a:ext cx="746125" cy="722312"/>
          </a:xfrm>
          <a:prstGeom prst="rect">
            <a:avLst/>
          </a:prstGeom>
          <a:noFill/>
          <a:ln w="9525">
            <a:noFill/>
            <a:miter lim="800000"/>
            <a:headEnd/>
            <a:tailEnd/>
          </a:ln>
        </p:spPr>
      </p:pic>
      <p:sp>
        <p:nvSpPr>
          <p:cNvPr id="2" name="Titre 1"/>
          <p:cNvSpPr>
            <a:spLocks noGrp="1"/>
          </p:cNvSpPr>
          <p:nvPr>
            <p:ph type="title"/>
          </p:nvPr>
        </p:nvSpPr>
        <p:spPr>
          <a:xfrm>
            <a:off x="1280702" y="864800"/>
            <a:ext cx="7683786" cy="635933"/>
          </a:xfrm>
        </p:spPr>
        <p:txBody>
          <a:bodyPr/>
          <a:lstStyle>
            <a:lvl1pPr algn="l">
              <a:defRPr sz="2800" spc="10" baseline="0"/>
            </a:lvl1pPr>
          </a:lstStyle>
          <a:p>
            <a:r>
              <a:rPr lang="en-US" dirty="0" smtClean="0"/>
              <a:t>Cliquez pour modifier le style du titre</a:t>
            </a:r>
            <a:endParaRPr lang="fr-FR" dirty="0"/>
          </a:p>
        </p:txBody>
      </p:sp>
      <p:sp>
        <p:nvSpPr>
          <p:cNvPr id="31" name="Espace réservé du texte 30"/>
          <p:cNvSpPr>
            <a:spLocks noGrp="1"/>
          </p:cNvSpPr>
          <p:nvPr>
            <p:ph type="body" sz="quarter" idx="16" hasCustomPrompt="1"/>
          </p:nvPr>
        </p:nvSpPr>
        <p:spPr>
          <a:xfrm>
            <a:off x="1290226" y="1815977"/>
            <a:ext cx="7683375" cy="4452200"/>
          </a:xfrm>
        </p:spPr>
        <p:txBody>
          <a:bodyPr/>
          <a:lstStyle>
            <a:lvl1pPr marL="0" indent="0">
              <a:buNone/>
              <a:tabLst/>
              <a:defRPr lang="fr-FR" sz="1800" kern="1200" dirty="0" smtClean="0">
                <a:solidFill>
                  <a:srgbClr val="636473"/>
                </a:solidFill>
                <a:latin typeface="Arial" pitchFamily="34" charset="0"/>
                <a:ea typeface="+mn-ea"/>
                <a:cs typeface="Arial" pitchFamily="34" charset="0"/>
              </a:defRPr>
            </a:lvl1pPr>
            <a:lvl2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600">
                <a:solidFill>
                  <a:srgbClr val="003A80"/>
                </a:solidFill>
              </a:defRPr>
            </a:lvl2pPr>
            <a:lvl3pPr marL="542925" marR="0" indent="-285750" algn="l" defTabSz="914400" rtl="0" eaLnBrk="1" fontAlgn="auto" latinLnBrk="0" hangingPunct="1">
              <a:lnSpc>
                <a:spcPct val="100000"/>
              </a:lnSpc>
              <a:spcBef>
                <a:spcPct val="20000"/>
              </a:spcBef>
              <a:spcAft>
                <a:spcPts val="0"/>
              </a:spcAft>
              <a:buClr>
                <a:srgbClr val="A4C400"/>
              </a:buClr>
              <a:buSzTx/>
              <a:buFont typeface="Wingdings" pitchFamily="2" charset="2"/>
              <a:buChar char="§"/>
              <a:tabLst/>
              <a:defRPr lang="en-US" sz="1600" kern="1200" baseline="0" dirty="0" smtClean="0">
                <a:solidFill>
                  <a:schemeClr val="tx1"/>
                </a:solidFill>
                <a:latin typeface="Arial" pitchFamily="34" charset="0"/>
                <a:ea typeface="+mn-ea"/>
                <a:cs typeface="Arial" pitchFamily="34" charset="0"/>
              </a:defRPr>
            </a:lvl3pPr>
            <a:lvl4pPr marL="628650" marR="0" indent="-273050" algn="l" defTabSz="914400" rtl="0" eaLnBrk="1" fontAlgn="auto" latinLnBrk="0" hangingPunct="1">
              <a:lnSpc>
                <a:spcPct val="100000"/>
              </a:lnSpc>
              <a:spcBef>
                <a:spcPct val="20000"/>
              </a:spcBef>
              <a:spcAft>
                <a:spcPts val="0"/>
              </a:spcAft>
              <a:buClr>
                <a:srgbClr val="8FBD33"/>
              </a:buClr>
              <a:buSzTx/>
              <a:buFont typeface="Wingdings" pitchFamily="2" charset="2"/>
              <a:buChar char="§"/>
              <a:tabLst/>
              <a:defRPr lang="fr-FR" sz="1600" kern="1200" baseline="0" dirty="0" smtClean="0">
                <a:solidFill>
                  <a:schemeClr val="tx1"/>
                </a:solidFill>
                <a:latin typeface="Arial" pitchFamily="34" charset="0"/>
                <a:ea typeface="+mn-ea"/>
                <a:cs typeface="Arial" pitchFamily="34" charset="0"/>
              </a:defRPr>
            </a:lvl4pPr>
            <a:lvl5pPr marL="0" indent="0">
              <a:buFont typeface="Wingdings" pitchFamily="2" charset="2"/>
              <a:buNone/>
              <a:tabLst/>
              <a:defRPr/>
            </a:lvl5pPr>
          </a:lstStyle>
          <a:p>
            <a:pPr lvl="0"/>
            <a:r>
              <a:rPr lang="en-US" dirty="0" smtClean="0"/>
              <a:t>Cliquez pour modifier les styles du texte du masque</a:t>
            </a:r>
          </a:p>
          <a:p>
            <a:pPr marL="0" marR="0" lvl="1" indent="0" algn="l" defTabSz="914400" rtl="0" eaLnBrk="1" fontAlgn="auto" latinLnBrk="0" hangingPunct="1">
              <a:lnSpc>
                <a:spcPct val="100000"/>
              </a:lnSpc>
              <a:spcBef>
                <a:spcPct val="20000"/>
              </a:spcBef>
              <a:spcAft>
                <a:spcPts val="0"/>
              </a:spcAft>
              <a:buClrTx/>
              <a:buSzTx/>
              <a:buFont typeface="Wingdings" pitchFamily="2" charset="2"/>
              <a:buNone/>
              <a:tabLst/>
            </a:pPr>
            <a:r>
              <a:rPr lang="en-US" dirty="0" smtClean="0"/>
              <a:t>Deuxième niveau</a:t>
            </a:r>
          </a:p>
          <a:p>
            <a:pPr lvl="2"/>
            <a:r>
              <a:rPr lang="en-US" dirty="0" err="1" smtClean="0"/>
              <a:t>Troisième</a:t>
            </a:r>
            <a:r>
              <a:rPr lang="en-US" dirty="0" smtClean="0"/>
              <a:t> niveau</a:t>
            </a:r>
          </a:p>
        </p:txBody>
      </p:sp>
      <p:sp>
        <p:nvSpPr>
          <p:cNvPr id="3" name="ZoneTexte 2"/>
          <p:cNvSpPr txBox="1"/>
          <p:nvPr userDrawn="1"/>
        </p:nvSpPr>
        <p:spPr>
          <a:xfrm>
            <a:off x="108026" y="4747385"/>
            <a:ext cx="1014337" cy="853316"/>
          </a:xfrm>
          <a:prstGeom prst="rect">
            <a:avLst/>
          </a:prstGeom>
        </p:spPr>
        <p:txBody>
          <a:bodyPr vert="horz" lIns="91440" tIns="45720" rIns="91440" bIns="45720" rtlCol="0">
            <a:noAutofit/>
          </a:bodyPr>
          <a:lstStyle>
            <a:lvl1pPr marL="0" lvl="0" indent="0" algn="r" eaLnBrk="0" hangingPunct="0">
              <a:spcBef>
                <a:spcPct val="20000"/>
              </a:spcBef>
              <a:buFont typeface="Arial" charset="0"/>
              <a:buNone/>
              <a:defRPr lang="fr-FR" sz="800" cap="all" spc="10" baseline="0" dirty="0">
                <a:solidFill>
                  <a:srgbClr val="636473"/>
                </a:solidFill>
                <a:latin typeface="Arial" pitchFamily="34" charset="0"/>
                <a:cs typeface="Arial" pitchFamily="34" charset="0"/>
              </a:defRPr>
            </a:lvl1pPr>
            <a:lvl2pPr indent="466725" eaLnBrk="0" hangingPunct="0">
              <a:spcBef>
                <a:spcPct val="20000"/>
              </a:spcBef>
              <a:buFont typeface="Arial" charset="0"/>
              <a:buChar char="–"/>
              <a:defRPr sz="2800">
                <a:latin typeface="Arial" pitchFamily="34" charset="0"/>
                <a:cs typeface="Arial" pitchFamily="34" charset="0"/>
              </a:defRPr>
            </a:lvl2pPr>
            <a:lvl3pPr marL="1143000" indent="-228600" eaLnBrk="0" hangingPunct="0">
              <a:spcBef>
                <a:spcPct val="20000"/>
              </a:spcBef>
              <a:buFont typeface="Arial" charset="0"/>
              <a:buChar char="•"/>
              <a:defRPr sz="2400">
                <a:latin typeface="Arial" pitchFamily="34" charset="0"/>
                <a:cs typeface="Arial" pitchFamily="34" charset="0"/>
              </a:defRPr>
            </a:lvl3pPr>
            <a:lvl4pPr marL="1600200" indent="-228600" eaLnBrk="0" hangingPunct="0">
              <a:spcBef>
                <a:spcPct val="20000"/>
              </a:spcBef>
              <a:buFont typeface="Arial" charset="0"/>
              <a:buChar char="–"/>
              <a:defRPr sz="2000">
                <a:latin typeface="Arial" pitchFamily="34" charset="0"/>
                <a:cs typeface="Arial" pitchFamily="34" charset="0"/>
              </a:defRPr>
            </a:lvl4pPr>
            <a:lvl5pPr marL="2057400" indent="-228600" eaLnBrk="0" hangingPunct="0">
              <a:spcBef>
                <a:spcPct val="20000"/>
              </a:spcBef>
              <a:buFont typeface="Arial" charset="0"/>
              <a:buChar char="»"/>
              <a:defRPr sz="2000">
                <a:latin typeface="Arial" pitchFamily="34" charset="0"/>
                <a:cs typeface="Arial"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lvl="0"/>
            <a:endParaRPr lang="en-US" noProof="0" dirty="0" smtClean="0"/>
          </a:p>
        </p:txBody>
      </p:sp>
    </p:spTree>
    <p:extLst>
      <p:ext uri="{BB962C8B-B14F-4D97-AF65-F5344CB8AC3E}">
        <p14:creationId xmlns:p14="http://schemas.microsoft.com/office/powerpoint/2010/main" val="4051633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5" name="Sous-titre 2"/>
          <p:cNvSpPr txBox="1">
            <a:spLocks/>
          </p:cNvSpPr>
          <p:nvPr userDrawn="1"/>
        </p:nvSpPr>
        <p:spPr>
          <a:xfrm>
            <a:off x="1258888" y="5661025"/>
            <a:ext cx="6400800" cy="1081088"/>
          </a:xfrm>
          <a:prstGeom prst="rect">
            <a:avLst/>
          </a:prstGeom>
        </p:spPr>
        <p:txBody>
          <a:bodyPr>
            <a:normAutofit/>
          </a:bodyPr>
          <a:lstStyle>
            <a:lvl1pPr marL="0" indent="0" algn="ctr" defTabSz="914400" rtl="0" eaLnBrk="1" latinLnBrk="0" hangingPunct="1">
              <a:spcBef>
                <a:spcPct val="20000"/>
              </a:spcBef>
              <a:buFont typeface="Arial" pitchFamily="34" charset="0"/>
              <a:buNone/>
              <a:defRPr sz="2400" kern="1200" baseline="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fr-FR" sz="1600" dirty="0" smtClean="0">
                <a:solidFill>
                  <a:srgbClr val="00B0F0"/>
                </a:solidFill>
              </a:rPr>
              <a:t>Unité de Recherche </a:t>
            </a:r>
            <a:r>
              <a:rPr lang="fr-FR" sz="1600" b="1" dirty="0" err="1" smtClean="0">
                <a:solidFill>
                  <a:srgbClr val="00B0F0"/>
                </a:solidFill>
              </a:rPr>
              <a:t>Hydrosystèmes</a:t>
            </a:r>
            <a:r>
              <a:rPr lang="fr-FR" sz="1600" b="1" dirty="0" smtClean="0">
                <a:solidFill>
                  <a:srgbClr val="00B0F0"/>
                </a:solidFill>
              </a:rPr>
              <a:t> et Bioprocédés (HBAN)</a:t>
            </a:r>
            <a:r>
              <a:rPr lang="fr-FR" sz="1600" dirty="0" smtClean="0">
                <a:solidFill>
                  <a:srgbClr val="00B0F0"/>
                </a:solidFill>
              </a:rPr>
              <a:t/>
            </a:r>
            <a:br>
              <a:rPr lang="fr-FR" sz="1600" dirty="0" smtClean="0">
                <a:solidFill>
                  <a:srgbClr val="00B0F0"/>
                </a:solidFill>
              </a:rPr>
            </a:br>
            <a:r>
              <a:rPr lang="fr-FR" sz="1600" dirty="0" smtClean="0">
                <a:solidFill>
                  <a:srgbClr val="00B0F0"/>
                </a:solidFill>
              </a:rPr>
              <a:t>1, rue Pierre-Gilles de Gennes, CS10030, 92761 Antony Cedex</a:t>
            </a:r>
          </a:p>
          <a:p>
            <a:pPr>
              <a:defRPr/>
            </a:pPr>
            <a:r>
              <a:rPr lang="fr-FR" altLang="fr-FR" sz="1600" dirty="0" smtClean="0">
                <a:solidFill>
                  <a:prstClr val="white"/>
                </a:solidFill>
                <a:hlinkClick r:id="rId2"/>
              </a:rPr>
              <a:t>http://webgr.irstea.fr/</a:t>
            </a:r>
            <a:r>
              <a:rPr lang="fr-FR" altLang="fr-FR" sz="1600" dirty="0" smtClean="0">
                <a:solidFill>
                  <a:prstClr val="white"/>
                </a:solidFill>
              </a:rPr>
              <a:t> </a:t>
            </a:r>
            <a:endParaRPr lang="fr-BE" sz="1600" dirty="0">
              <a:solidFill>
                <a:srgbClr val="003A80">
                  <a:tint val="75000"/>
                </a:srgbClr>
              </a:solidFill>
            </a:endParaRPr>
          </a:p>
        </p:txBody>
      </p:sp>
      <p:sp>
        <p:nvSpPr>
          <p:cNvPr id="6" name="Sous-titre 2"/>
          <p:cNvSpPr txBox="1">
            <a:spLocks/>
          </p:cNvSpPr>
          <p:nvPr userDrawn="1"/>
        </p:nvSpPr>
        <p:spPr>
          <a:xfrm>
            <a:off x="1258888" y="3894138"/>
            <a:ext cx="6400800" cy="539750"/>
          </a:xfrm>
          <a:prstGeom prst="rect">
            <a:avLst/>
          </a:prstGeom>
        </p:spPr>
        <p:txBody>
          <a:bodyPr>
            <a:normAutofit/>
          </a:bodyPr>
          <a:lstStyle>
            <a:lvl1pPr marL="0" indent="0" algn="ctr" defTabSz="914400" rtl="0" eaLnBrk="1" latinLnBrk="0" hangingPunct="1">
              <a:spcBef>
                <a:spcPct val="20000"/>
              </a:spcBef>
              <a:buFont typeface="Arial" pitchFamily="34" charset="0"/>
              <a:buNone/>
              <a:defRPr sz="2400" b="0" kern="1200" baseline="0">
                <a:solidFill>
                  <a:srgbClr val="00B0F0"/>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fr-FR" dirty="0" smtClean="0"/>
              <a:t>E-mail - Téléphone</a:t>
            </a:r>
            <a:endParaRPr lang="fr-BE" dirty="0"/>
          </a:p>
        </p:txBody>
      </p:sp>
      <p:sp>
        <p:nvSpPr>
          <p:cNvPr id="3" name="Sous-titre 2"/>
          <p:cNvSpPr>
            <a:spLocks noGrp="1"/>
          </p:cNvSpPr>
          <p:nvPr>
            <p:ph type="subTitle" idx="1"/>
          </p:nvPr>
        </p:nvSpPr>
        <p:spPr>
          <a:xfrm>
            <a:off x="1259632" y="3356992"/>
            <a:ext cx="6400800" cy="504056"/>
          </a:xfrm>
        </p:spPr>
        <p:txBody>
          <a:bodyPr>
            <a:noAutofit/>
          </a:bodyPr>
          <a:lstStyle>
            <a:lvl1pPr marL="0" indent="0" algn="ctr">
              <a:buNone/>
              <a:defRPr sz="2400" b="1" baseline="0">
                <a:solidFill>
                  <a:srgbClr val="00B0F0"/>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dirty="0"/>
          </a:p>
        </p:txBody>
      </p:sp>
      <p:sp>
        <p:nvSpPr>
          <p:cNvPr id="4" name="Titre 3"/>
          <p:cNvSpPr>
            <a:spLocks noGrp="1"/>
          </p:cNvSpPr>
          <p:nvPr>
            <p:ph type="title"/>
          </p:nvPr>
        </p:nvSpPr>
        <p:spPr/>
        <p:txBody>
          <a:bodyPr/>
          <a:lstStyle/>
          <a:p>
            <a:r>
              <a:rPr lang="fr-FR" smtClean="0"/>
              <a:t>Modifiez le style du titre</a:t>
            </a:r>
            <a:endParaRPr lang="fr-FR"/>
          </a:p>
        </p:txBody>
      </p:sp>
      <p:sp>
        <p:nvSpPr>
          <p:cNvPr id="7" name="Espace réservé du numéro de diapositive 12"/>
          <p:cNvSpPr>
            <a:spLocks noGrp="1"/>
          </p:cNvSpPr>
          <p:nvPr>
            <p:ph type="sldNum" sz="quarter" idx="10"/>
          </p:nvPr>
        </p:nvSpPr>
        <p:spPr/>
        <p:txBody>
          <a:bodyPr/>
          <a:lstStyle>
            <a:lvl1pPr fontAlgn="base">
              <a:spcBef>
                <a:spcPct val="0"/>
              </a:spcBef>
              <a:spcAft>
                <a:spcPct val="0"/>
              </a:spcAft>
              <a:defRPr>
                <a:ea typeface="ＭＳ Ｐゴシック" pitchFamily="34" charset="-128"/>
              </a:defRPr>
            </a:lvl1pPr>
          </a:lstStyle>
          <a:p>
            <a:pPr>
              <a:defRPr/>
            </a:pPr>
            <a:fld id="{BDE9C829-750A-44FE-A1B0-1DE3FF435C70}" type="slidenum">
              <a:rPr lang="fr-BE"/>
              <a:pPr>
                <a:defRPr/>
              </a:pPr>
              <a:t>‹N°›</a:t>
            </a:fld>
            <a:endParaRPr lang="fr-BE" dirty="0"/>
          </a:p>
        </p:txBody>
      </p:sp>
    </p:spTree>
    <p:extLst>
      <p:ext uri="{BB962C8B-B14F-4D97-AF65-F5344CB8AC3E}">
        <p14:creationId xmlns:p14="http://schemas.microsoft.com/office/powerpoint/2010/main" val="3555314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e de transition">
    <p:spTree>
      <p:nvGrpSpPr>
        <p:cNvPr id="1" name=""/>
        <p:cNvGrpSpPr/>
        <p:nvPr/>
      </p:nvGrpSpPr>
      <p:grpSpPr>
        <a:xfrm>
          <a:off x="0" y="0"/>
          <a:ext cx="0" cy="0"/>
          <a:chOff x="0" y="0"/>
          <a:chExt cx="0" cy="0"/>
        </a:xfrm>
      </p:grpSpPr>
      <p:sp>
        <p:nvSpPr>
          <p:cNvPr id="8" name="Titre 1"/>
          <p:cNvSpPr>
            <a:spLocks noGrp="1"/>
          </p:cNvSpPr>
          <p:nvPr>
            <p:ph type="ctrTitle"/>
          </p:nvPr>
        </p:nvSpPr>
        <p:spPr>
          <a:xfrm>
            <a:off x="539552" y="2130425"/>
            <a:ext cx="7772400" cy="1470025"/>
          </a:xfrm>
        </p:spPr>
        <p:txBody>
          <a:bodyPr/>
          <a:lstStyle>
            <a:lvl1pPr>
              <a:defRPr>
                <a:latin typeface="Arial" panose="020B0604020202020204" pitchFamily="34" charset="0"/>
                <a:cs typeface="Arial" panose="020B0604020202020204" pitchFamily="34" charset="0"/>
              </a:defRPr>
            </a:lvl1pPr>
          </a:lstStyle>
          <a:p>
            <a:r>
              <a:rPr lang="fr-FR" smtClean="0"/>
              <a:t>Modifiez le style du titre</a:t>
            </a:r>
            <a:endParaRPr lang="fr-BE" dirty="0"/>
          </a:p>
        </p:txBody>
      </p:sp>
      <p:sp>
        <p:nvSpPr>
          <p:cNvPr id="3" name="Espace réservé du numéro de diapositive 12"/>
          <p:cNvSpPr>
            <a:spLocks noGrp="1"/>
          </p:cNvSpPr>
          <p:nvPr>
            <p:ph type="sldNum" sz="quarter" idx="10"/>
          </p:nvPr>
        </p:nvSpPr>
        <p:spPr/>
        <p:txBody>
          <a:bodyPr/>
          <a:lstStyle>
            <a:lvl1pPr fontAlgn="base">
              <a:spcBef>
                <a:spcPct val="0"/>
              </a:spcBef>
              <a:spcAft>
                <a:spcPct val="0"/>
              </a:spcAft>
              <a:defRPr>
                <a:ea typeface="ＭＳ Ｐゴシック" pitchFamily="34" charset="-128"/>
              </a:defRPr>
            </a:lvl1pPr>
          </a:lstStyle>
          <a:p>
            <a:pPr>
              <a:defRPr/>
            </a:pPr>
            <a:fld id="{F6CC2DD1-5A20-4B5B-BF04-0B1974F3FB14}" type="slidenum">
              <a:rPr lang="fr-BE"/>
              <a:pPr>
                <a:defRPr/>
              </a:pPr>
              <a:t>‹N°›</a:t>
            </a:fld>
            <a:endParaRPr lang="fr-BE" dirty="0"/>
          </a:p>
        </p:txBody>
      </p:sp>
    </p:spTree>
    <p:extLst>
      <p:ext uri="{BB962C8B-B14F-4D97-AF65-F5344CB8AC3E}">
        <p14:creationId xmlns:p14="http://schemas.microsoft.com/office/powerpoint/2010/main" val="3014512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fr-FR" smtClean="0"/>
              <a:t>Modifiez le style du titre</a:t>
            </a:r>
            <a:endParaRPr lang="fr-BE" dirty="0"/>
          </a:p>
        </p:txBody>
      </p:sp>
      <p:sp>
        <p:nvSpPr>
          <p:cNvPr id="3" name="Espace réservé du contenu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4" name="Espace réservé de la date 10"/>
          <p:cNvSpPr>
            <a:spLocks noGrp="1"/>
          </p:cNvSpPr>
          <p:nvPr>
            <p:ph type="dt" sz="half" idx="10"/>
          </p:nvPr>
        </p:nvSpPr>
        <p:spPr/>
        <p:txBody>
          <a:bodyPr/>
          <a:lstStyle>
            <a:lvl1pPr fontAlgn="base">
              <a:spcBef>
                <a:spcPct val="0"/>
              </a:spcBef>
              <a:spcAft>
                <a:spcPct val="0"/>
              </a:spcAft>
              <a:defRPr>
                <a:ea typeface="ＭＳ Ｐゴシック" pitchFamily="34" charset="-128"/>
              </a:defRPr>
            </a:lvl1pPr>
          </a:lstStyle>
          <a:p>
            <a:pPr>
              <a:defRPr/>
            </a:pPr>
            <a:r>
              <a:rPr lang="fr-FR"/>
              <a:t>Plan du cours</a:t>
            </a:r>
            <a:endParaRPr lang="fr-BE" dirty="0"/>
          </a:p>
        </p:txBody>
      </p:sp>
      <p:sp>
        <p:nvSpPr>
          <p:cNvPr id="5" name="Espace réservé du pied de page 11"/>
          <p:cNvSpPr>
            <a:spLocks noGrp="1"/>
          </p:cNvSpPr>
          <p:nvPr>
            <p:ph type="ftr" sz="quarter" idx="11"/>
          </p:nvPr>
        </p:nvSpPr>
        <p:spPr/>
        <p:txBody>
          <a:bodyPr/>
          <a:lstStyle>
            <a:lvl1pPr fontAlgn="base">
              <a:spcBef>
                <a:spcPct val="0"/>
              </a:spcBef>
              <a:spcAft>
                <a:spcPct val="0"/>
              </a:spcAft>
              <a:defRPr>
                <a:ea typeface="ＭＳ Ｐゴシック" pitchFamily="34" charset="-128"/>
              </a:defRPr>
            </a:lvl1pPr>
          </a:lstStyle>
          <a:p>
            <a:pPr>
              <a:defRPr/>
            </a:pPr>
            <a:r>
              <a:rPr lang="fr-BE"/>
              <a:t>Cours XXX</a:t>
            </a:r>
            <a:endParaRPr lang="fr-BE" dirty="0"/>
          </a:p>
        </p:txBody>
      </p:sp>
      <p:sp>
        <p:nvSpPr>
          <p:cNvPr id="6" name="Espace réservé du numéro de diapositive 12"/>
          <p:cNvSpPr>
            <a:spLocks noGrp="1"/>
          </p:cNvSpPr>
          <p:nvPr>
            <p:ph type="sldNum" sz="quarter" idx="12"/>
          </p:nvPr>
        </p:nvSpPr>
        <p:spPr/>
        <p:txBody>
          <a:bodyPr/>
          <a:lstStyle>
            <a:lvl1pPr fontAlgn="base">
              <a:spcBef>
                <a:spcPct val="0"/>
              </a:spcBef>
              <a:spcAft>
                <a:spcPct val="0"/>
              </a:spcAft>
              <a:defRPr>
                <a:ea typeface="ＭＳ Ｐゴシック" pitchFamily="34" charset="-128"/>
              </a:defRPr>
            </a:lvl1pPr>
          </a:lstStyle>
          <a:p>
            <a:pPr>
              <a:defRPr/>
            </a:pPr>
            <a:fld id="{968C8066-A3E0-47A2-9E2D-8D203D54A8B9}" type="slidenum">
              <a:rPr lang="fr-BE"/>
              <a:pPr>
                <a:defRPr/>
              </a:pPr>
              <a:t>‹N°›</a:t>
            </a:fld>
            <a:endParaRPr lang="fr-BE" dirty="0"/>
          </a:p>
        </p:txBody>
      </p:sp>
    </p:spTree>
    <p:extLst>
      <p:ext uri="{BB962C8B-B14F-4D97-AF65-F5344CB8AC3E}">
        <p14:creationId xmlns:p14="http://schemas.microsoft.com/office/powerpoint/2010/main" val="4258196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fontAlgn="base">
              <a:spcBef>
                <a:spcPct val="0"/>
              </a:spcBef>
              <a:spcAft>
                <a:spcPct val="0"/>
              </a:spcAft>
              <a:defRPr>
                <a:ea typeface="ＭＳ Ｐゴシック" pitchFamily="34" charset="-128"/>
              </a:defRPr>
            </a:lvl1pPr>
          </a:lstStyle>
          <a:p>
            <a:pPr>
              <a:defRPr/>
            </a:pPr>
            <a:r>
              <a:rPr lang="fr-FR" altLang="fr-FR"/>
              <a:t>Master Paris XI </a:t>
            </a:r>
          </a:p>
          <a:p>
            <a:pPr>
              <a:defRPr/>
            </a:pPr>
            <a:r>
              <a:rPr lang="fr-FR" altLang="fr-FR"/>
              <a:t>H. HENINE</a:t>
            </a:r>
          </a:p>
        </p:txBody>
      </p:sp>
      <p:sp>
        <p:nvSpPr>
          <p:cNvPr id="4" name="Espace réservé du numéro de diapositive 3"/>
          <p:cNvSpPr>
            <a:spLocks noGrp="1"/>
          </p:cNvSpPr>
          <p:nvPr>
            <p:ph type="sldNum" sz="quarter" idx="11"/>
          </p:nvPr>
        </p:nvSpPr>
        <p:spPr/>
        <p:txBody>
          <a:bodyPr/>
          <a:lstStyle>
            <a:lvl1pPr fontAlgn="base">
              <a:spcBef>
                <a:spcPct val="0"/>
              </a:spcBef>
              <a:spcAft>
                <a:spcPct val="0"/>
              </a:spcAft>
              <a:defRPr sz="1000">
                <a:ea typeface="ＭＳ Ｐゴシック" pitchFamily="34" charset="-128"/>
              </a:defRPr>
            </a:lvl1pPr>
          </a:lstStyle>
          <a:p>
            <a:pPr>
              <a:defRPr/>
            </a:pPr>
            <a:endParaRPr lang="fr-FR" altLang="fr-FR"/>
          </a:p>
          <a:p>
            <a:pPr>
              <a:defRPr/>
            </a:pPr>
            <a:fld id="{1F0331BD-97FB-48EA-890F-888F697BCA89}" type="slidenum">
              <a:rPr lang="fr-FR" altLang="fr-FR" sz="1400"/>
              <a:pPr>
                <a:defRPr/>
              </a:pPr>
              <a:t>‹N°›</a:t>
            </a:fld>
            <a:endParaRPr lang="fr-FR" altLang="fr-FR" sz="1400"/>
          </a:p>
        </p:txBody>
      </p:sp>
    </p:spTree>
    <p:extLst>
      <p:ext uri="{BB962C8B-B14F-4D97-AF65-F5344CB8AC3E}">
        <p14:creationId xmlns:p14="http://schemas.microsoft.com/office/powerpoint/2010/main" val="1272033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F037B6D-C0CF-4FBD-8F6A-E311D6A78849}" type="datetime1">
              <a:rPr lang="fr-FR" smtClean="0"/>
              <a:t>14/03/2019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6BC9DE-21EE-412F-9F5D-9A383983C613}" type="slidenum">
              <a:rPr lang="fr-FR" smtClean="0"/>
              <a:t>‹N°›</a:t>
            </a:fld>
            <a:endParaRPr lang="fr-FR"/>
          </a:p>
        </p:txBody>
      </p:sp>
      <p:pic>
        <p:nvPicPr>
          <p:cNvPr id="7" name="Imag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230190" y="427508"/>
            <a:ext cx="980598" cy="993939"/>
          </a:xfrm>
          <a:prstGeom prst="rect">
            <a:avLst/>
          </a:prstGeom>
          <a:noFill/>
          <a:ln w="9525">
            <a:noFill/>
            <a:miter lim="800000"/>
            <a:headEnd/>
            <a:tailEnd/>
          </a:ln>
        </p:spPr>
      </p:pic>
    </p:spTree>
    <p:extLst>
      <p:ext uri="{BB962C8B-B14F-4D97-AF65-F5344CB8AC3E}">
        <p14:creationId xmlns:p14="http://schemas.microsoft.com/office/powerpoint/2010/main" val="5565872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u numéro de diapositive 2"/>
          <p:cNvSpPr>
            <a:spLocks noGrp="1"/>
          </p:cNvSpPr>
          <p:nvPr>
            <p:ph type="sldNum" sz="quarter" idx="10"/>
          </p:nvPr>
        </p:nvSpPr>
        <p:spPr/>
        <p:txBody>
          <a:bodyPr/>
          <a:lstStyle>
            <a:lvl1pPr fontAlgn="base">
              <a:spcBef>
                <a:spcPct val="0"/>
              </a:spcBef>
              <a:spcAft>
                <a:spcPct val="0"/>
              </a:spcAft>
              <a:defRPr sz="1000">
                <a:ea typeface="ＭＳ Ｐゴシック" pitchFamily="34" charset="-128"/>
              </a:defRPr>
            </a:lvl1pPr>
          </a:lstStyle>
          <a:p>
            <a:pPr>
              <a:defRPr/>
            </a:pPr>
            <a:endParaRPr lang="fr-FR" altLang="fr-FR"/>
          </a:p>
          <a:p>
            <a:pPr>
              <a:defRPr/>
            </a:pPr>
            <a:fld id="{F26892DC-A8E4-4DB0-A050-EBE4B0405988}" type="slidenum">
              <a:rPr lang="fr-FR" altLang="fr-FR" sz="1400"/>
              <a:pPr>
                <a:defRPr/>
              </a:pPr>
              <a:t>‹N°›</a:t>
            </a:fld>
            <a:endParaRPr lang="fr-FR" altLang="fr-FR" sz="1400"/>
          </a:p>
        </p:txBody>
      </p:sp>
    </p:spTree>
    <p:extLst>
      <p:ext uri="{BB962C8B-B14F-4D97-AF65-F5344CB8AC3E}">
        <p14:creationId xmlns:p14="http://schemas.microsoft.com/office/powerpoint/2010/main" val="3537561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re et contenu - Institutionnel 1">
    <p:spTree>
      <p:nvGrpSpPr>
        <p:cNvPr id="1" name=""/>
        <p:cNvGrpSpPr/>
        <p:nvPr/>
      </p:nvGrpSpPr>
      <p:grpSpPr>
        <a:xfrm>
          <a:off x="0" y="0"/>
          <a:ext cx="0" cy="0"/>
          <a:chOff x="0" y="0"/>
          <a:chExt cx="0" cy="0"/>
        </a:xfrm>
      </p:grpSpPr>
      <p:sp>
        <p:nvSpPr>
          <p:cNvPr id="7" name="Espace réservé du numéro de diapositive 5"/>
          <p:cNvSpPr txBox="1">
            <a:spLocks/>
          </p:cNvSpPr>
          <p:nvPr/>
        </p:nvSpPr>
        <p:spPr bwMode="auto">
          <a:xfrm>
            <a:off x="8210550" y="412750"/>
            <a:ext cx="639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charset="0"/>
                <a:ea typeface="SimSun" pitchFamily="2" charset="-122"/>
              </a:defRPr>
            </a:lvl1pPr>
            <a:lvl2pPr eaLnBrk="0" hangingPunct="0">
              <a:defRPr sz="2000">
                <a:solidFill>
                  <a:schemeClr val="tx1"/>
                </a:solidFill>
                <a:latin typeface="Arial" charset="0"/>
                <a:ea typeface="SimSun" pitchFamily="2" charset="-122"/>
              </a:defRPr>
            </a:lvl2pPr>
            <a:lvl3pPr eaLnBrk="0" hangingPunct="0">
              <a:defRPr sz="2000">
                <a:solidFill>
                  <a:schemeClr val="tx1"/>
                </a:solidFill>
                <a:latin typeface="Arial" charset="0"/>
                <a:ea typeface="SimSun" pitchFamily="2" charset="-122"/>
              </a:defRPr>
            </a:lvl3pPr>
            <a:lvl4pPr eaLnBrk="0" hangingPunct="0">
              <a:defRPr sz="2000">
                <a:solidFill>
                  <a:schemeClr val="tx1"/>
                </a:solidFill>
                <a:latin typeface="Arial" charset="0"/>
                <a:ea typeface="SimSun" pitchFamily="2" charset="-122"/>
              </a:defRPr>
            </a:lvl4pPr>
            <a:lvl5pPr eaLnBrk="0" hangingPunct="0">
              <a:defRPr sz="2000">
                <a:solidFill>
                  <a:schemeClr val="tx1"/>
                </a:solidFill>
                <a:latin typeface="Arial" charset="0"/>
                <a:ea typeface="SimSun" pitchFamily="2" charset="-122"/>
              </a:defRPr>
            </a:lvl5pPr>
            <a:lvl6pPr marL="2514600" indent="-228600" algn="ctr" eaLnBrk="0" fontAlgn="base" hangingPunct="0">
              <a:spcBef>
                <a:spcPts val="1250"/>
              </a:spcBef>
              <a:spcAft>
                <a:spcPct val="0"/>
              </a:spcAft>
              <a:buSzPct val="100000"/>
              <a:defRPr sz="2000">
                <a:solidFill>
                  <a:schemeClr val="tx1"/>
                </a:solidFill>
                <a:latin typeface="Arial" charset="0"/>
                <a:ea typeface="SimSun" pitchFamily="2" charset="-122"/>
              </a:defRPr>
            </a:lvl6pPr>
            <a:lvl7pPr marL="2971800" indent="-228600" algn="ctr" eaLnBrk="0" fontAlgn="base" hangingPunct="0">
              <a:spcBef>
                <a:spcPts val="1250"/>
              </a:spcBef>
              <a:spcAft>
                <a:spcPct val="0"/>
              </a:spcAft>
              <a:buSzPct val="100000"/>
              <a:defRPr sz="2000">
                <a:solidFill>
                  <a:schemeClr val="tx1"/>
                </a:solidFill>
                <a:latin typeface="Arial" charset="0"/>
                <a:ea typeface="SimSun" pitchFamily="2" charset="-122"/>
              </a:defRPr>
            </a:lvl7pPr>
            <a:lvl8pPr marL="3429000" indent="-228600" algn="ctr" eaLnBrk="0" fontAlgn="base" hangingPunct="0">
              <a:spcBef>
                <a:spcPts val="1250"/>
              </a:spcBef>
              <a:spcAft>
                <a:spcPct val="0"/>
              </a:spcAft>
              <a:buSzPct val="100000"/>
              <a:defRPr sz="2000">
                <a:solidFill>
                  <a:schemeClr val="tx1"/>
                </a:solidFill>
                <a:latin typeface="Arial" charset="0"/>
                <a:ea typeface="SimSun" pitchFamily="2" charset="-122"/>
              </a:defRPr>
            </a:lvl8pPr>
            <a:lvl9pPr marL="3886200" indent="-228600" algn="ctr" eaLnBrk="0" fontAlgn="base" hangingPunct="0">
              <a:spcBef>
                <a:spcPts val="1250"/>
              </a:spcBef>
              <a:spcAft>
                <a:spcPct val="0"/>
              </a:spcAft>
              <a:buSzPct val="100000"/>
              <a:defRPr sz="2000">
                <a:solidFill>
                  <a:schemeClr val="tx1"/>
                </a:solidFill>
                <a:latin typeface="Arial" charset="0"/>
                <a:ea typeface="SimSun" pitchFamily="2" charset="-122"/>
              </a:defRPr>
            </a:lvl9pPr>
          </a:lstStyle>
          <a:p>
            <a:pPr algn="r" eaLnBrk="1" fontAlgn="base" hangingPunct="1">
              <a:spcBef>
                <a:spcPct val="0"/>
              </a:spcBef>
              <a:spcAft>
                <a:spcPct val="0"/>
              </a:spcAft>
              <a:defRPr/>
            </a:pPr>
            <a:fld id="{97B0F1D5-4E2C-4453-BD99-5B9932DF8B58}" type="slidenum">
              <a:rPr lang="fr-FR" altLang="fr-FR" sz="1300" smtClean="0">
                <a:solidFill>
                  <a:srgbClr val="96B400"/>
                </a:solidFill>
                <a:latin typeface="Calibri" pitchFamily="34" charset="0"/>
              </a:rPr>
              <a:pPr algn="r" eaLnBrk="1" fontAlgn="base" hangingPunct="1">
                <a:spcBef>
                  <a:spcPct val="0"/>
                </a:spcBef>
                <a:spcAft>
                  <a:spcPct val="0"/>
                </a:spcAft>
                <a:defRPr/>
              </a:pPr>
              <a:t>‹N°›</a:t>
            </a:fld>
            <a:endParaRPr lang="fr-FR" altLang="fr-FR" sz="1300" smtClean="0">
              <a:solidFill>
                <a:srgbClr val="96B400"/>
              </a:solidFill>
              <a:latin typeface="Calibri" pitchFamily="34" charset="0"/>
            </a:endParaRPr>
          </a:p>
        </p:txBody>
      </p:sp>
      <p:sp>
        <p:nvSpPr>
          <p:cNvPr id="2" name="Titre 1"/>
          <p:cNvSpPr>
            <a:spLocks noGrp="1"/>
          </p:cNvSpPr>
          <p:nvPr>
            <p:ph type="title"/>
          </p:nvPr>
        </p:nvSpPr>
        <p:spPr>
          <a:xfrm>
            <a:off x="1280702" y="864800"/>
            <a:ext cx="7683786" cy="433947"/>
          </a:xfrm>
        </p:spPr>
        <p:txBody>
          <a:bodyPr/>
          <a:lstStyle>
            <a:lvl1pPr algn="l">
              <a:defRPr sz="2800" spc="10" baseline="0"/>
            </a:lvl1pPr>
          </a:lstStyle>
          <a:p>
            <a:r>
              <a:rPr lang="en-US" dirty="0" smtClean="0"/>
              <a:t>Cliquez pour modifier le style du titre</a:t>
            </a:r>
            <a:endParaRPr lang="fr-FR" dirty="0"/>
          </a:p>
        </p:txBody>
      </p:sp>
      <p:sp>
        <p:nvSpPr>
          <p:cNvPr id="12" name="Espace réservé du texte 11"/>
          <p:cNvSpPr>
            <a:spLocks noGrp="1"/>
          </p:cNvSpPr>
          <p:nvPr>
            <p:ph type="body" sz="quarter" idx="13"/>
          </p:nvPr>
        </p:nvSpPr>
        <p:spPr>
          <a:xfrm>
            <a:off x="0" y="5006912"/>
            <a:ext cx="1126019" cy="372568"/>
          </a:xfrm>
        </p:spPr>
        <p:txBody>
          <a:bodyPr anchor="b"/>
          <a:lstStyle>
            <a:lvl1pPr marL="0" indent="0" algn="r">
              <a:lnSpc>
                <a:spcPts val="1200"/>
              </a:lnSpc>
              <a:spcBef>
                <a:spcPts val="0"/>
              </a:spcBef>
              <a:buNone/>
              <a:defRPr sz="1000" cap="all" baseline="0">
                <a:solidFill>
                  <a:srgbClr val="00B0F0"/>
                </a:solidFill>
              </a:defRPr>
            </a:lvl1pPr>
          </a:lstStyle>
          <a:p>
            <a:pPr lvl="0"/>
            <a:r>
              <a:rPr lang="en-US" dirty="0" smtClean="0"/>
              <a:t>Cliquez pour modifier les styles du texte du masque</a:t>
            </a:r>
          </a:p>
        </p:txBody>
      </p:sp>
      <p:sp>
        <p:nvSpPr>
          <p:cNvPr id="16" name="Espace réservé du texte 15"/>
          <p:cNvSpPr>
            <a:spLocks noGrp="1"/>
          </p:cNvSpPr>
          <p:nvPr>
            <p:ph type="body" sz="quarter" idx="14"/>
          </p:nvPr>
        </p:nvSpPr>
        <p:spPr>
          <a:xfrm>
            <a:off x="0" y="5353496"/>
            <a:ext cx="1126019" cy="324541"/>
          </a:xfrm>
        </p:spPr>
        <p:txBody>
          <a:bodyPr/>
          <a:lstStyle>
            <a:lvl1pPr marL="0" indent="0" algn="r">
              <a:buNone/>
              <a:defRPr sz="800" cap="all" baseline="0">
                <a:solidFill>
                  <a:srgbClr val="00B0F0"/>
                </a:solidFill>
              </a:defRPr>
            </a:lvl1pPr>
          </a:lstStyle>
          <a:p>
            <a:pPr lvl="0"/>
            <a:r>
              <a:rPr lang="en-US" dirty="0" smtClean="0"/>
              <a:t>Cliquez pour modifier les styles du texte du masque</a:t>
            </a:r>
          </a:p>
        </p:txBody>
      </p:sp>
      <p:sp>
        <p:nvSpPr>
          <p:cNvPr id="27" name="Espace réservé du texte 26"/>
          <p:cNvSpPr>
            <a:spLocks noGrp="1"/>
          </p:cNvSpPr>
          <p:nvPr>
            <p:ph type="body" sz="quarter" idx="15"/>
          </p:nvPr>
        </p:nvSpPr>
        <p:spPr>
          <a:xfrm>
            <a:off x="1280702" y="1298748"/>
            <a:ext cx="7683786" cy="252413"/>
          </a:xfrm>
        </p:spPr>
        <p:txBody>
          <a:bodyPr/>
          <a:lstStyle>
            <a:lvl1pPr marL="0" indent="0">
              <a:buNone/>
              <a:defRPr sz="1800" cap="all" spc="-30" baseline="0">
                <a:solidFill>
                  <a:srgbClr val="747586"/>
                </a:solidFill>
              </a:defRPr>
            </a:lvl1pPr>
          </a:lstStyle>
          <a:p>
            <a:pPr lvl="0"/>
            <a:r>
              <a:rPr lang="en-US" dirty="0" smtClean="0"/>
              <a:t>Cliquez pour modifier les styles du texte du masque</a:t>
            </a:r>
          </a:p>
        </p:txBody>
      </p:sp>
      <p:sp>
        <p:nvSpPr>
          <p:cNvPr id="31" name="Espace réservé du texte 30"/>
          <p:cNvSpPr>
            <a:spLocks noGrp="1"/>
          </p:cNvSpPr>
          <p:nvPr>
            <p:ph type="body" sz="quarter" idx="16"/>
          </p:nvPr>
        </p:nvSpPr>
        <p:spPr>
          <a:xfrm>
            <a:off x="1290226" y="1815977"/>
            <a:ext cx="7683375" cy="4452200"/>
          </a:xfrm>
        </p:spPr>
        <p:txBody>
          <a:bodyPr/>
          <a:lstStyle>
            <a:lvl1pPr marL="0" indent="0">
              <a:buNone/>
              <a:tabLst/>
              <a:defRPr lang="fr-FR" sz="1800" kern="1200" dirty="0" smtClean="0">
                <a:solidFill>
                  <a:srgbClr val="00B0F0"/>
                </a:solidFill>
                <a:latin typeface="Arial" pitchFamily="34" charset="0"/>
                <a:ea typeface="+mn-ea"/>
                <a:cs typeface="Arial" pitchFamily="34" charset="0"/>
              </a:defRPr>
            </a:lvl1pPr>
            <a:lvl2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600">
                <a:solidFill>
                  <a:srgbClr val="747586"/>
                </a:solidFill>
              </a:defRPr>
            </a:lvl2pPr>
            <a:lvl3pPr marL="0" marR="0" indent="0" algn="l" defTabSz="914400" rtl="0" eaLnBrk="1" fontAlgn="auto" latinLnBrk="0" hangingPunct="1">
              <a:lnSpc>
                <a:spcPct val="100000"/>
              </a:lnSpc>
              <a:spcBef>
                <a:spcPct val="20000"/>
              </a:spcBef>
              <a:spcAft>
                <a:spcPts val="0"/>
              </a:spcAft>
              <a:buClrTx/>
              <a:buSzTx/>
              <a:buFont typeface="Wingdings" pitchFamily="2" charset="2"/>
              <a:buNone/>
              <a:tabLst/>
              <a:defRPr sz="1600" baseline="0"/>
            </a:lvl3pPr>
            <a:lvl4pPr marL="628650" marR="0" indent="-273050" algn="l" defTabSz="914400" rtl="0" eaLnBrk="1" fontAlgn="auto" latinLnBrk="0" hangingPunct="1">
              <a:lnSpc>
                <a:spcPct val="100000"/>
              </a:lnSpc>
              <a:spcBef>
                <a:spcPct val="20000"/>
              </a:spcBef>
              <a:spcAft>
                <a:spcPts val="0"/>
              </a:spcAft>
              <a:buClr>
                <a:srgbClr val="009EE0"/>
              </a:buClr>
              <a:buSzTx/>
              <a:buFont typeface="Wingdings" pitchFamily="2" charset="2"/>
              <a:buChar char="§"/>
              <a:tabLst/>
              <a:defRPr lang="fr-FR" sz="1600" kern="1200" baseline="0" dirty="0" smtClean="0">
                <a:solidFill>
                  <a:schemeClr val="tx1"/>
                </a:solidFill>
                <a:latin typeface="Arial" pitchFamily="34" charset="0"/>
                <a:ea typeface="+mn-ea"/>
                <a:cs typeface="Arial" pitchFamily="34" charset="0"/>
              </a:defRPr>
            </a:lvl4pPr>
            <a:lvl5pPr marL="0" indent="0">
              <a:buFont typeface="Wingdings" pitchFamily="2" charset="2"/>
              <a:buNone/>
              <a:tabLst/>
              <a:defRPr/>
            </a:lvl5pPr>
          </a:lstStyle>
          <a:p>
            <a:pPr lvl="0"/>
            <a:r>
              <a:rPr lang="en-US" dirty="0" smtClean="0"/>
              <a:t>Cliquez pour modifier les styles du texte du masque</a:t>
            </a:r>
          </a:p>
          <a:p>
            <a:pPr lvl="1"/>
            <a:r>
              <a:rPr lang="en-US" dirty="0" smtClean="0"/>
              <a:t>Deuxième niveau</a:t>
            </a:r>
          </a:p>
          <a:p>
            <a:pPr lvl="2"/>
            <a:r>
              <a:rPr lang="en-US" dirty="0" smtClean="0"/>
              <a:t>Troisième niveau</a:t>
            </a:r>
          </a:p>
          <a:p>
            <a:pPr lvl="3"/>
            <a:r>
              <a:rPr lang="en-US" dirty="0" smtClean="0"/>
              <a:t>Quatrième niveau</a:t>
            </a:r>
          </a:p>
        </p:txBody>
      </p:sp>
    </p:spTree>
    <p:extLst>
      <p:ext uri="{BB962C8B-B14F-4D97-AF65-F5344CB8AC3E}">
        <p14:creationId xmlns:p14="http://schemas.microsoft.com/office/powerpoint/2010/main" val="4038356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M1">
    <p:spTree>
      <p:nvGrpSpPr>
        <p:cNvPr id="1" name=""/>
        <p:cNvGrpSpPr/>
        <p:nvPr/>
      </p:nvGrpSpPr>
      <p:grpSpPr>
        <a:xfrm>
          <a:off x="0" y="0"/>
          <a:ext cx="0" cy="0"/>
          <a:chOff x="0" y="0"/>
          <a:chExt cx="0" cy="0"/>
        </a:xfrm>
      </p:grpSpPr>
      <p:sp>
        <p:nvSpPr>
          <p:cNvPr id="2" name="Titre 1"/>
          <p:cNvSpPr>
            <a:spLocks noGrp="1"/>
          </p:cNvSpPr>
          <p:nvPr>
            <p:ph type="title"/>
          </p:nvPr>
        </p:nvSpPr>
        <p:spPr>
          <a:xfrm>
            <a:off x="1043608" y="188640"/>
            <a:ext cx="7344816" cy="648072"/>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1979712" y="836712"/>
            <a:ext cx="7164288"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1" y="836712"/>
            <a:ext cx="1907703" cy="60212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Modifiez les styles du texte du masque</a:t>
            </a:r>
          </a:p>
        </p:txBody>
      </p:sp>
      <p:sp>
        <p:nvSpPr>
          <p:cNvPr id="5" name="Espace réservé du numéro de diapositive 6"/>
          <p:cNvSpPr>
            <a:spLocks noGrp="1"/>
          </p:cNvSpPr>
          <p:nvPr>
            <p:ph type="sldNum" sz="quarter" idx="10"/>
          </p:nvPr>
        </p:nvSpPr>
        <p:spPr>
          <a:xfrm>
            <a:off x="7004050" y="6492875"/>
            <a:ext cx="2133600" cy="365125"/>
          </a:xfrm>
        </p:spPr>
        <p:txBody>
          <a:bodyPr/>
          <a:lstStyle>
            <a:lvl1pPr fontAlgn="base">
              <a:spcBef>
                <a:spcPct val="0"/>
              </a:spcBef>
              <a:spcAft>
                <a:spcPct val="0"/>
              </a:spcAft>
              <a:defRPr>
                <a:ea typeface="ＭＳ Ｐゴシック" pitchFamily="34" charset="-128"/>
              </a:defRPr>
            </a:lvl1pPr>
          </a:lstStyle>
          <a:p>
            <a:pPr>
              <a:defRPr/>
            </a:pPr>
            <a:fld id="{5BC5AFB0-0381-44B5-869E-B12D9B653AE9}" type="slidenum">
              <a:rPr lang="fr-FR"/>
              <a:pPr>
                <a:defRPr/>
              </a:pPr>
              <a:t>‹N°›</a:t>
            </a:fld>
            <a:endParaRPr lang="fr-FR"/>
          </a:p>
        </p:txBody>
      </p:sp>
    </p:spTree>
    <p:extLst>
      <p:ext uri="{BB962C8B-B14F-4D97-AF65-F5344CB8AC3E}">
        <p14:creationId xmlns:p14="http://schemas.microsoft.com/office/powerpoint/2010/main" val="172994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pic>
        <p:nvPicPr>
          <p:cNvPr id="4" name="Picture 7" descr="W:\8Jours\Conférence Eau et changement climatique\12013_Conf-Eau-chgt-clim_slide-masque_DEF_02-10-1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8" name="Rectangle 34"/>
          <p:cNvSpPr>
            <a:spLocks noGrp="1" noChangeArrowheads="1"/>
          </p:cNvSpPr>
          <p:nvPr>
            <p:ph type="subTitle" sz="quarter" idx="1"/>
          </p:nvPr>
        </p:nvSpPr>
        <p:spPr>
          <a:xfrm>
            <a:off x="3396285" y="2579783"/>
            <a:ext cx="4044960" cy="3200016"/>
          </a:xfrm>
          <a:noFill/>
          <a:ln>
            <a:miter lim="800000"/>
          </a:ln>
        </p:spPr>
        <p:txBody>
          <a:bodyPr lIns="82945" tIns="41473" rIns="82945" bIns="41473"/>
          <a:lstStyle>
            <a:lvl1pPr marL="0" indent="0">
              <a:buFont typeface="Wingdings" pitchFamily="2" charset="2"/>
              <a:buNone/>
              <a:defRPr sz="2300" b="1">
                <a:solidFill>
                  <a:srgbClr val="454545"/>
                </a:solidFill>
              </a:defRPr>
            </a:lvl1pPr>
          </a:lstStyle>
          <a:p>
            <a:r>
              <a:rPr lang="fr-FR" dirty="0"/>
              <a:t>Cliquez pour modifier le style des sous-titres du masque</a:t>
            </a:r>
          </a:p>
        </p:txBody>
      </p:sp>
      <p:sp>
        <p:nvSpPr>
          <p:cNvPr id="16450" name="Rectangle 66"/>
          <p:cNvSpPr>
            <a:spLocks noGrp="1" noChangeArrowheads="1"/>
          </p:cNvSpPr>
          <p:nvPr>
            <p:ph type="ctrTitle" sz="quarter"/>
          </p:nvPr>
        </p:nvSpPr>
        <p:spPr>
          <a:xfrm>
            <a:off x="1567395" y="1142040"/>
            <a:ext cx="6466366" cy="979303"/>
          </a:xfrm>
          <a:noFill/>
          <a:ln>
            <a:miter lim="800000"/>
          </a:ln>
        </p:spPr>
        <p:txBody>
          <a:bodyPr lIns="82945" tIns="41473" rIns="82945" bIns="41473"/>
          <a:lstStyle>
            <a:lvl1pPr algn="l">
              <a:defRPr sz="4500">
                <a:solidFill>
                  <a:srgbClr val="4C4C4C"/>
                </a:solidFill>
              </a:defRPr>
            </a:lvl1pPr>
          </a:lstStyle>
          <a:p>
            <a:r>
              <a:rPr lang="fr-FR" dirty="0"/>
              <a:t>Cliquez pour modifier le style du titre</a:t>
            </a:r>
          </a:p>
        </p:txBody>
      </p:sp>
      <p:sp>
        <p:nvSpPr>
          <p:cNvPr id="5" name="Rectangle 32"/>
          <p:cNvSpPr>
            <a:spLocks noGrp="1" noChangeArrowheads="1"/>
          </p:cNvSpPr>
          <p:nvPr>
            <p:ph type="ftr" sz="quarter" idx="10"/>
          </p:nvPr>
        </p:nvSpPr>
        <p:spPr bwMode="auto">
          <a:xfrm>
            <a:off x="1006475" y="6462713"/>
            <a:ext cx="4116388" cy="334962"/>
          </a:xfrm>
          <a:ln algn="ctr">
            <a:miter lim="800000"/>
            <a:headEnd/>
            <a:tailEnd/>
          </a:ln>
        </p:spPr>
        <p:txBody>
          <a:bodyPr vert="horz" wrap="square" lIns="81639" tIns="49049" rIns="81639" bIns="40820" numCol="1" anchor="t" anchorCtr="0" compatLnSpc="1">
            <a:prstTxWarp prst="textNoShape">
              <a:avLst/>
            </a:prstTxWarp>
          </a:bodyPr>
          <a:lstStyle>
            <a:lvl1pPr algn="l" defTabSz="407526" fontAlgn="base" hangingPunct="0">
              <a:lnSpc>
                <a:spcPct val="94000"/>
              </a:lnSpc>
              <a:spcBef>
                <a:spcPct val="0"/>
              </a:spcBef>
              <a:spcAft>
                <a:spcPct val="0"/>
              </a:spcAft>
              <a:buClr>
                <a:srgbClr val="000000"/>
              </a:buClr>
              <a:buSzPct val="100000"/>
              <a:buFont typeface="Times New Roman" pitchFamily="18" charset="0"/>
              <a:buNone/>
              <a:tabLst>
                <a:tab pos="656650" algn="l"/>
                <a:tab pos="1313299" algn="l"/>
                <a:tab pos="1969949" algn="l"/>
                <a:tab pos="2626599" algn="l"/>
                <a:tab pos="3283248" algn="l"/>
                <a:tab pos="3939898" algn="l"/>
              </a:tabLst>
              <a:defRPr sz="900" b="1">
                <a:solidFill>
                  <a:srgbClr val="FFFFFF"/>
                </a:solidFill>
                <a:latin typeface="Arial" charset="0"/>
                <a:ea typeface="ＭＳ Ｐゴシック" pitchFamily="34" charset="-128"/>
                <a:cs typeface="Lucida Sans Unicode" pitchFamily="34" charset="0"/>
              </a:defRPr>
            </a:lvl1pPr>
          </a:lstStyle>
          <a:p>
            <a:pPr>
              <a:defRPr/>
            </a:pPr>
            <a:endParaRPr lang="fr-FR"/>
          </a:p>
        </p:txBody>
      </p:sp>
    </p:spTree>
    <p:extLst>
      <p:ext uri="{BB962C8B-B14F-4D97-AF65-F5344CB8AC3E}">
        <p14:creationId xmlns:p14="http://schemas.microsoft.com/office/powerpoint/2010/main" val="3365499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grpSp>
        <p:nvGrpSpPr>
          <p:cNvPr id="6" name="Groupe 234"/>
          <p:cNvGrpSpPr>
            <a:grpSpLocks/>
          </p:cNvGrpSpPr>
          <p:nvPr userDrawn="1"/>
        </p:nvGrpSpPr>
        <p:grpSpPr bwMode="auto">
          <a:xfrm>
            <a:off x="-4763" y="-11113"/>
            <a:ext cx="615951" cy="6886576"/>
            <a:chOff x="8784347" y="399227"/>
            <a:chExt cx="360192" cy="5436168"/>
          </a:xfrm>
        </p:grpSpPr>
        <p:grpSp>
          <p:nvGrpSpPr>
            <p:cNvPr id="7" name="Groupe 6"/>
            <p:cNvGrpSpPr>
              <a:grpSpLocks noChangeAspect="1"/>
            </p:cNvGrpSpPr>
            <p:nvPr userDrawn="1"/>
          </p:nvGrpSpPr>
          <p:grpSpPr>
            <a:xfrm>
              <a:off x="8964000" y="399227"/>
              <a:ext cx="180000" cy="236709"/>
              <a:chOff x="442092" y="3452810"/>
              <a:chExt cx="432696" cy="569016"/>
            </a:xfrm>
            <a:solidFill>
              <a:srgbClr val="00B0F0"/>
            </a:solidFill>
          </p:grpSpPr>
          <p:sp>
            <p:nvSpPr>
              <p:cNvPr id="134" name="Rectangle 133"/>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5" name="Rectangle 13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6" name="Rectangle 135"/>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7" name="Rectangle 13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8" name="Groupe 7"/>
            <p:cNvGrpSpPr>
              <a:grpSpLocks noChangeAspect="1"/>
            </p:cNvGrpSpPr>
            <p:nvPr userDrawn="1"/>
          </p:nvGrpSpPr>
          <p:grpSpPr>
            <a:xfrm flipH="1">
              <a:off x="8784347" y="635936"/>
              <a:ext cx="180000" cy="237496"/>
              <a:chOff x="442092" y="3452808"/>
              <a:chExt cx="432697" cy="570907"/>
            </a:xfrm>
            <a:solidFill>
              <a:srgbClr val="333399"/>
            </a:solidFill>
          </p:grpSpPr>
          <p:sp>
            <p:nvSpPr>
              <p:cNvPr id="130" name="Rectangle 129"/>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1" name="Rectangle 130"/>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2" name="Rectangle 131"/>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3" name="Rectangle 132"/>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9" name="Groupe 8"/>
            <p:cNvGrpSpPr>
              <a:grpSpLocks noChangeAspect="1"/>
            </p:cNvGrpSpPr>
            <p:nvPr userDrawn="1"/>
          </p:nvGrpSpPr>
          <p:grpSpPr>
            <a:xfrm>
              <a:off x="8964539" y="873432"/>
              <a:ext cx="180000" cy="236709"/>
              <a:chOff x="442092" y="3452810"/>
              <a:chExt cx="432696" cy="569016"/>
            </a:xfrm>
            <a:solidFill>
              <a:srgbClr val="00B0F0"/>
            </a:solidFill>
          </p:grpSpPr>
          <p:sp>
            <p:nvSpPr>
              <p:cNvPr id="126" name="Rectangle 125"/>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7" name="Rectangle 126"/>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8" name="Rectangle 127"/>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9" name="Rectangle 128"/>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0" name="Groupe 9"/>
            <p:cNvGrpSpPr>
              <a:grpSpLocks noChangeAspect="1"/>
            </p:cNvGrpSpPr>
            <p:nvPr userDrawn="1"/>
          </p:nvGrpSpPr>
          <p:grpSpPr>
            <a:xfrm flipH="1">
              <a:off x="8784886" y="1110141"/>
              <a:ext cx="180000" cy="237496"/>
              <a:chOff x="442092" y="3452808"/>
              <a:chExt cx="432697" cy="570907"/>
            </a:xfrm>
            <a:solidFill>
              <a:srgbClr val="333399"/>
            </a:solidFill>
          </p:grpSpPr>
          <p:sp>
            <p:nvSpPr>
              <p:cNvPr id="122" name="Rectangle 121"/>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3" name="Rectangle 122"/>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4" name="Rectangle 123"/>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5" name="Rectangle 124"/>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1" name="Groupe 240"/>
            <p:cNvGrpSpPr>
              <a:grpSpLocks/>
            </p:cNvGrpSpPr>
            <p:nvPr userDrawn="1"/>
          </p:nvGrpSpPr>
          <p:grpSpPr bwMode="auto">
            <a:xfrm>
              <a:off x="8784347" y="1344325"/>
              <a:ext cx="360192" cy="948410"/>
              <a:chOff x="8784347" y="399227"/>
              <a:chExt cx="360192" cy="948410"/>
            </a:xfrm>
          </p:grpSpPr>
          <p:grpSp>
            <p:nvGrpSpPr>
              <p:cNvPr id="100" name="Groupe 344"/>
              <p:cNvGrpSpPr>
                <a:grpSpLocks/>
              </p:cNvGrpSpPr>
              <p:nvPr userDrawn="1"/>
            </p:nvGrpSpPr>
            <p:grpSpPr bwMode="auto">
              <a:xfrm>
                <a:off x="8784347" y="399227"/>
                <a:ext cx="359653" cy="474205"/>
                <a:chOff x="8784347" y="399227"/>
                <a:chExt cx="359653" cy="474205"/>
              </a:xfrm>
            </p:grpSpPr>
            <p:grpSp>
              <p:nvGrpSpPr>
                <p:cNvPr id="112" name="Groupe 111"/>
                <p:cNvGrpSpPr>
                  <a:grpSpLocks noChangeAspect="1"/>
                </p:cNvGrpSpPr>
                <p:nvPr userDrawn="1"/>
              </p:nvGrpSpPr>
              <p:grpSpPr>
                <a:xfrm>
                  <a:off x="8964000" y="399227"/>
                  <a:ext cx="180000" cy="236709"/>
                  <a:chOff x="442092" y="3452810"/>
                  <a:chExt cx="432696" cy="569016"/>
                </a:xfrm>
                <a:solidFill>
                  <a:srgbClr val="00B0F0"/>
                </a:solidFill>
              </p:grpSpPr>
              <p:sp>
                <p:nvSpPr>
                  <p:cNvPr id="118" name="Rectangle 117"/>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9" name="Rectangle 118"/>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0" name="Rectangle 119"/>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1" name="Rectangle 120"/>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13" name="Groupe 112"/>
                <p:cNvGrpSpPr>
                  <a:grpSpLocks noChangeAspect="1"/>
                </p:cNvGrpSpPr>
                <p:nvPr userDrawn="1"/>
              </p:nvGrpSpPr>
              <p:grpSpPr>
                <a:xfrm flipH="1">
                  <a:off x="8784347" y="635936"/>
                  <a:ext cx="180000" cy="237496"/>
                  <a:chOff x="442092" y="3452808"/>
                  <a:chExt cx="432697" cy="570907"/>
                </a:xfrm>
                <a:solidFill>
                  <a:srgbClr val="333399"/>
                </a:solidFill>
              </p:grpSpPr>
              <p:sp>
                <p:nvSpPr>
                  <p:cNvPr id="114" name="Rectangle 113"/>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5" name="Rectangle 11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6" name="Rectangle 115"/>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7" name="Rectangle 11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101" name="Groupe 345"/>
              <p:cNvGrpSpPr>
                <a:grpSpLocks/>
              </p:cNvGrpSpPr>
              <p:nvPr userDrawn="1"/>
            </p:nvGrpSpPr>
            <p:grpSpPr bwMode="auto">
              <a:xfrm>
                <a:off x="8784886" y="873432"/>
                <a:ext cx="359653" cy="474205"/>
                <a:chOff x="8784347" y="399227"/>
                <a:chExt cx="359653" cy="474205"/>
              </a:xfrm>
            </p:grpSpPr>
            <p:grpSp>
              <p:nvGrpSpPr>
                <p:cNvPr id="102" name="Groupe 101"/>
                <p:cNvGrpSpPr>
                  <a:grpSpLocks noChangeAspect="1"/>
                </p:cNvGrpSpPr>
                <p:nvPr userDrawn="1"/>
              </p:nvGrpSpPr>
              <p:grpSpPr>
                <a:xfrm>
                  <a:off x="8964000" y="399227"/>
                  <a:ext cx="180000" cy="236709"/>
                  <a:chOff x="442092" y="3452810"/>
                  <a:chExt cx="432696" cy="569016"/>
                </a:xfrm>
                <a:solidFill>
                  <a:srgbClr val="00B0F0"/>
                </a:solidFill>
              </p:grpSpPr>
              <p:sp>
                <p:nvSpPr>
                  <p:cNvPr id="108" name="Rectangle 107"/>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09" name="Rectangle 108"/>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0" name="Rectangle 109"/>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1" name="Rectangle 110"/>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03" name="Groupe 102"/>
                <p:cNvGrpSpPr>
                  <a:grpSpLocks noChangeAspect="1"/>
                </p:cNvGrpSpPr>
                <p:nvPr userDrawn="1"/>
              </p:nvGrpSpPr>
              <p:grpSpPr>
                <a:xfrm flipH="1">
                  <a:off x="8784347" y="635930"/>
                  <a:ext cx="180000" cy="237502"/>
                  <a:chOff x="442092" y="3452808"/>
                  <a:chExt cx="432697" cy="570924"/>
                </a:xfrm>
                <a:solidFill>
                  <a:srgbClr val="333399"/>
                </a:solidFill>
              </p:grpSpPr>
              <p:sp>
                <p:nvSpPr>
                  <p:cNvPr id="104" name="Rectangle 103"/>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05" name="Rectangle 10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06" name="Rectangle 105"/>
                  <p:cNvSpPr/>
                  <p:nvPr/>
                </p:nvSpPr>
                <p:spPr bwMode="auto">
                  <a:xfrm>
                    <a:off x="442092" y="3915731"/>
                    <a:ext cx="432048"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07" name="Rectangle 10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nvGrpSpPr>
            <p:cNvPr id="12" name="Groupe 241"/>
            <p:cNvGrpSpPr>
              <a:grpSpLocks/>
            </p:cNvGrpSpPr>
            <p:nvPr userDrawn="1"/>
          </p:nvGrpSpPr>
          <p:grpSpPr bwMode="auto">
            <a:xfrm>
              <a:off x="8784347" y="2284560"/>
              <a:ext cx="360192" cy="1893508"/>
              <a:chOff x="8784347" y="399227"/>
              <a:chExt cx="360192" cy="1893508"/>
            </a:xfrm>
          </p:grpSpPr>
          <p:grpSp>
            <p:nvGrpSpPr>
              <p:cNvPr id="54" name="Groupe 298"/>
              <p:cNvGrpSpPr>
                <a:grpSpLocks/>
              </p:cNvGrpSpPr>
              <p:nvPr userDrawn="1"/>
            </p:nvGrpSpPr>
            <p:grpSpPr bwMode="auto">
              <a:xfrm>
                <a:off x="8784347" y="399227"/>
                <a:ext cx="360192" cy="948410"/>
                <a:chOff x="8784347" y="399227"/>
                <a:chExt cx="360192" cy="948410"/>
              </a:xfrm>
            </p:grpSpPr>
            <p:grpSp>
              <p:nvGrpSpPr>
                <p:cNvPr id="78" name="Groupe 322"/>
                <p:cNvGrpSpPr>
                  <a:grpSpLocks/>
                </p:cNvGrpSpPr>
                <p:nvPr userDrawn="1"/>
              </p:nvGrpSpPr>
              <p:grpSpPr bwMode="auto">
                <a:xfrm>
                  <a:off x="8784347" y="399227"/>
                  <a:ext cx="359653" cy="474205"/>
                  <a:chOff x="8784347" y="399227"/>
                  <a:chExt cx="359653" cy="474205"/>
                </a:xfrm>
              </p:grpSpPr>
              <p:grpSp>
                <p:nvGrpSpPr>
                  <p:cNvPr id="90" name="Groupe 89"/>
                  <p:cNvGrpSpPr>
                    <a:grpSpLocks noChangeAspect="1"/>
                  </p:cNvGrpSpPr>
                  <p:nvPr userDrawn="1"/>
                </p:nvGrpSpPr>
                <p:grpSpPr>
                  <a:xfrm>
                    <a:off x="8964000" y="399227"/>
                    <a:ext cx="180000" cy="236709"/>
                    <a:chOff x="442092" y="3452810"/>
                    <a:chExt cx="432696" cy="569016"/>
                  </a:xfrm>
                  <a:solidFill>
                    <a:srgbClr val="00B0F0"/>
                  </a:solidFill>
                </p:grpSpPr>
                <p:sp>
                  <p:nvSpPr>
                    <p:cNvPr id="96" name="Rectangle 95"/>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7" name="Rectangle 96"/>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8" name="Rectangle 97"/>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9" name="Rectangle 98"/>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91" name="Groupe 90"/>
                  <p:cNvGrpSpPr>
                    <a:grpSpLocks noChangeAspect="1"/>
                  </p:cNvGrpSpPr>
                  <p:nvPr userDrawn="1"/>
                </p:nvGrpSpPr>
                <p:grpSpPr>
                  <a:xfrm flipH="1">
                    <a:off x="8784347" y="635936"/>
                    <a:ext cx="180000" cy="237496"/>
                    <a:chOff x="442092" y="3452808"/>
                    <a:chExt cx="432697" cy="570907"/>
                  </a:xfrm>
                  <a:solidFill>
                    <a:srgbClr val="333399"/>
                  </a:solidFill>
                </p:grpSpPr>
                <p:sp>
                  <p:nvSpPr>
                    <p:cNvPr id="92" name="Rectangle 91"/>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3" name="Rectangle 92"/>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4" name="Rectangle 93"/>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5" name="Rectangle 94"/>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79" name="Groupe 323"/>
                <p:cNvGrpSpPr>
                  <a:grpSpLocks/>
                </p:cNvGrpSpPr>
                <p:nvPr userDrawn="1"/>
              </p:nvGrpSpPr>
              <p:grpSpPr bwMode="auto">
                <a:xfrm>
                  <a:off x="8784886" y="873432"/>
                  <a:ext cx="359653" cy="474205"/>
                  <a:chOff x="8784347" y="399227"/>
                  <a:chExt cx="359653" cy="474205"/>
                </a:xfrm>
              </p:grpSpPr>
              <p:grpSp>
                <p:nvGrpSpPr>
                  <p:cNvPr id="80" name="Groupe 79"/>
                  <p:cNvGrpSpPr>
                    <a:grpSpLocks noChangeAspect="1"/>
                  </p:cNvGrpSpPr>
                  <p:nvPr userDrawn="1"/>
                </p:nvGrpSpPr>
                <p:grpSpPr>
                  <a:xfrm>
                    <a:off x="8964000" y="399227"/>
                    <a:ext cx="180000" cy="236709"/>
                    <a:chOff x="442092" y="3452810"/>
                    <a:chExt cx="432696" cy="569016"/>
                  </a:xfrm>
                  <a:solidFill>
                    <a:srgbClr val="00B0F0"/>
                  </a:solidFill>
                </p:grpSpPr>
                <p:sp>
                  <p:nvSpPr>
                    <p:cNvPr id="86" name="Rectangle 85"/>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7" name="Rectangle 86"/>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8" name="Rectangle 87"/>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9" name="Rectangle 88"/>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81" name="Groupe 80"/>
                  <p:cNvGrpSpPr>
                    <a:grpSpLocks noChangeAspect="1"/>
                  </p:cNvGrpSpPr>
                  <p:nvPr userDrawn="1"/>
                </p:nvGrpSpPr>
                <p:grpSpPr>
                  <a:xfrm flipH="1">
                    <a:off x="8784347" y="635936"/>
                    <a:ext cx="180000" cy="237496"/>
                    <a:chOff x="442092" y="3452808"/>
                    <a:chExt cx="432697" cy="570907"/>
                  </a:xfrm>
                  <a:solidFill>
                    <a:srgbClr val="333399"/>
                  </a:solidFill>
                </p:grpSpPr>
                <p:sp>
                  <p:nvSpPr>
                    <p:cNvPr id="82" name="Rectangle 81"/>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3" name="Rectangle 82"/>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4" name="Rectangle 83"/>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5" name="Rectangle 84"/>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nvGrpSpPr>
              <p:cNvPr id="55" name="Groupe 299"/>
              <p:cNvGrpSpPr>
                <a:grpSpLocks/>
              </p:cNvGrpSpPr>
              <p:nvPr userDrawn="1"/>
            </p:nvGrpSpPr>
            <p:grpSpPr bwMode="auto">
              <a:xfrm>
                <a:off x="8784347" y="1344325"/>
                <a:ext cx="360192" cy="948410"/>
                <a:chOff x="8784347" y="399227"/>
                <a:chExt cx="360192" cy="948410"/>
              </a:xfrm>
            </p:grpSpPr>
            <p:grpSp>
              <p:nvGrpSpPr>
                <p:cNvPr id="56" name="Groupe 300"/>
                <p:cNvGrpSpPr>
                  <a:grpSpLocks/>
                </p:cNvGrpSpPr>
                <p:nvPr userDrawn="1"/>
              </p:nvGrpSpPr>
              <p:grpSpPr bwMode="auto">
                <a:xfrm>
                  <a:off x="8784347" y="399227"/>
                  <a:ext cx="359653" cy="474205"/>
                  <a:chOff x="8784347" y="399227"/>
                  <a:chExt cx="359653" cy="474205"/>
                </a:xfrm>
              </p:grpSpPr>
              <p:grpSp>
                <p:nvGrpSpPr>
                  <p:cNvPr id="68" name="Groupe 67"/>
                  <p:cNvGrpSpPr>
                    <a:grpSpLocks noChangeAspect="1"/>
                  </p:cNvGrpSpPr>
                  <p:nvPr userDrawn="1"/>
                </p:nvGrpSpPr>
                <p:grpSpPr>
                  <a:xfrm>
                    <a:off x="8964000" y="399227"/>
                    <a:ext cx="180000" cy="236709"/>
                    <a:chOff x="442092" y="3452810"/>
                    <a:chExt cx="432696" cy="569016"/>
                  </a:xfrm>
                  <a:solidFill>
                    <a:srgbClr val="00B0F0"/>
                  </a:solidFill>
                </p:grpSpPr>
                <p:sp>
                  <p:nvSpPr>
                    <p:cNvPr id="74" name="Rectangle 73"/>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5" name="Rectangle 7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6" name="Rectangle 75"/>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7" name="Rectangle 7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69" name="Groupe 68"/>
                  <p:cNvGrpSpPr>
                    <a:grpSpLocks noChangeAspect="1"/>
                  </p:cNvGrpSpPr>
                  <p:nvPr userDrawn="1"/>
                </p:nvGrpSpPr>
                <p:grpSpPr>
                  <a:xfrm flipH="1">
                    <a:off x="8784347" y="635936"/>
                    <a:ext cx="180000" cy="237496"/>
                    <a:chOff x="442092" y="3452808"/>
                    <a:chExt cx="432697" cy="570907"/>
                  </a:xfrm>
                  <a:solidFill>
                    <a:srgbClr val="333399"/>
                  </a:solidFill>
                </p:grpSpPr>
                <p:sp>
                  <p:nvSpPr>
                    <p:cNvPr id="70" name="Rectangle 69"/>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1" name="Rectangle 70"/>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2" name="Rectangle 71"/>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3" name="Rectangle 72"/>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57" name="Groupe 301"/>
                <p:cNvGrpSpPr>
                  <a:grpSpLocks/>
                </p:cNvGrpSpPr>
                <p:nvPr userDrawn="1"/>
              </p:nvGrpSpPr>
              <p:grpSpPr bwMode="auto">
                <a:xfrm>
                  <a:off x="8784886" y="873432"/>
                  <a:ext cx="359653" cy="474205"/>
                  <a:chOff x="8784347" y="399227"/>
                  <a:chExt cx="359653" cy="474205"/>
                </a:xfrm>
              </p:grpSpPr>
              <p:grpSp>
                <p:nvGrpSpPr>
                  <p:cNvPr id="58" name="Groupe 57"/>
                  <p:cNvGrpSpPr>
                    <a:grpSpLocks noChangeAspect="1"/>
                  </p:cNvGrpSpPr>
                  <p:nvPr userDrawn="1"/>
                </p:nvGrpSpPr>
                <p:grpSpPr>
                  <a:xfrm>
                    <a:off x="8964000" y="399227"/>
                    <a:ext cx="180000" cy="236709"/>
                    <a:chOff x="442092" y="3452810"/>
                    <a:chExt cx="432696" cy="569016"/>
                  </a:xfrm>
                  <a:solidFill>
                    <a:srgbClr val="00B0F0"/>
                  </a:solidFill>
                </p:grpSpPr>
                <p:sp>
                  <p:nvSpPr>
                    <p:cNvPr id="64" name="Rectangle 63"/>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5" name="Rectangle 6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6" name="Rectangle 65"/>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7" name="Rectangle 6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59" name="Groupe 58"/>
                  <p:cNvGrpSpPr>
                    <a:grpSpLocks noChangeAspect="1"/>
                  </p:cNvGrpSpPr>
                  <p:nvPr userDrawn="1"/>
                </p:nvGrpSpPr>
                <p:grpSpPr>
                  <a:xfrm flipH="1">
                    <a:off x="8784347" y="635930"/>
                    <a:ext cx="180000" cy="237502"/>
                    <a:chOff x="442092" y="3452808"/>
                    <a:chExt cx="432697" cy="570924"/>
                  </a:xfrm>
                  <a:solidFill>
                    <a:srgbClr val="333399"/>
                  </a:solidFill>
                </p:grpSpPr>
                <p:sp>
                  <p:nvSpPr>
                    <p:cNvPr id="60" name="Rectangle 59"/>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1" name="Rectangle 60"/>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2" name="Rectangle 61"/>
                    <p:cNvSpPr/>
                    <p:nvPr/>
                  </p:nvSpPr>
                  <p:spPr bwMode="auto">
                    <a:xfrm>
                      <a:off x="442092" y="3915731"/>
                      <a:ext cx="432048"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3" name="Rectangle 62"/>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grpSp>
          <p:nvGrpSpPr>
            <p:cNvPr id="13" name="Groupe 257"/>
            <p:cNvGrpSpPr>
              <a:grpSpLocks/>
            </p:cNvGrpSpPr>
            <p:nvPr userDrawn="1"/>
          </p:nvGrpSpPr>
          <p:grpSpPr bwMode="auto">
            <a:xfrm>
              <a:off x="8784347" y="4179383"/>
              <a:ext cx="360192" cy="1656012"/>
              <a:chOff x="8784347" y="399227"/>
              <a:chExt cx="360192" cy="1656012"/>
            </a:xfrm>
          </p:grpSpPr>
          <p:grpSp>
            <p:nvGrpSpPr>
              <p:cNvPr id="14" name="Groupe 258"/>
              <p:cNvGrpSpPr>
                <a:grpSpLocks/>
              </p:cNvGrpSpPr>
              <p:nvPr userDrawn="1"/>
            </p:nvGrpSpPr>
            <p:grpSpPr bwMode="auto">
              <a:xfrm>
                <a:off x="8784347" y="399227"/>
                <a:ext cx="360192" cy="948410"/>
                <a:chOff x="8784347" y="399227"/>
                <a:chExt cx="360192" cy="948410"/>
              </a:xfrm>
            </p:grpSpPr>
            <p:grpSp>
              <p:nvGrpSpPr>
                <p:cNvPr id="32" name="Groupe 276"/>
                <p:cNvGrpSpPr>
                  <a:grpSpLocks/>
                </p:cNvGrpSpPr>
                <p:nvPr userDrawn="1"/>
              </p:nvGrpSpPr>
              <p:grpSpPr bwMode="auto">
                <a:xfrm>
                  <a:off x="8784347" y="399227"/>
                  <a:ext cx="359653" cy="474205"/>
                  <a:chOff x="8784347" y="399227"/>
                  <a:chExt cx="359653" cy="474205"/>
                </a:xfrm>
              </p:grpSpPr>
              <p:grpSp>
                <p:nvGrpSpPr>
                  <p:cNvPr id="44" name="Groupe 43"/>
                  <p:cNvGrpSpPr>
                    <a:grpSpLocks noChangeAspect="1"/>
                  </p:cNvGrpSpPr>
                  <p:nvPr userDrawn="1"/>
                </p:nvGrpSpPr>
                <p:grpSpPr>
                  <a:xfrm>
                    <a:off x="8964000" y="399227"/>
                    <a:ext cx="180000" cy="236709"/>
                    <a:chOff x="442092" y="3452810"/>
                    <a:chExt cx="432696" cy="569016"/>
                  </a:xfrm>
                  <a:solidFill>
                    <a:srgbClr val="00B0F0"/>
                  </a:solidFill>
                </p:grpSpPr>
                <p:sp>
                  <p:nvSpPr>
                    <p:cNvPr id="50" name="Rectangle 49"/>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51" name="Rectangle 50"/>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52" name="Rectangle 51"/>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53" name="Rectangle 52"/>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45" name="Groupe 44"/>
                  <p:cNvGrpSpPr>
                    <a:grpSpLocks noChangeAspect="1"/>
                  </p:cNvGrpSpPr>
                  <p:nvPr userDrawn="1"/>
                </p:nvGrpSpPr>
                <p:grpSpPr>
                  <a:xfrm flipH="1">
                    <a:off x="8784347" y="635936"/>
                    <a:ext cx="180000" cy="237496"/>
                    <a:chOff x="442092" y="3452808"/>
                    <a:chExt cx="432697" cy="570907"/>
                  </a:xfrm>
                  <a:solidFill>
                    <a:srgbClr val="333399"/>
                  </a:solidFill>
                </p:grpSpPr>
                <p:sp>
                  <p:nvSpPr>
                    <p:cNvPr id="46" name="Rectangle 45"/>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7" name="Rectangle 46"/>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8" name="Rectangle 47"/>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9" name="Rectangle 48"/>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33" name="Groupe 277"/>
                <p:cNvGrpSpPr>
                  <a:grpSpLocks/>
                </p:cNvGrpSpPr>
                <p:nvPr userDrawn="1"/>
              </p:nvGrpSpPr>
              <p:grpSpPr bwMode="auto">
                <a:xfrm>
                  <a:off x="8784886" y="873432"/>
                  <a:ext cx="359653" cy="474205"/>
                  <a:chOff x="8784347" y="399227"/>
                  <a:chExt cx="359653" cy="474205"/>
                </a:xfrm>
              </p:grpSpPr>
              <p:grpSp>
                <p:nvGrpSpPr>
                  <p:cNvPr id="34" name="Groupe 33"/>
                  <p:cNvGrpSpPr>
                    <a:grpSpLocks noChangeAspect="1"/>
                  </p:cNvGrpSpPr>
                  <p:nvPr userDrawn="1"/>
                </p:nvGrpSpPr>
                <p:grpSpPr>
                  <a:xfrm>
                    <a:off x="8964000" y="399227"/>
                    <a:ext cx="180000" cy="236709"/>
                    <a:chOff x="442092" y="3452810"/>
                    <a:chExt cx="432696" cy="569016"/>
                  </a:xfrm>
                  <a:solidFill>
                    <a:srgbClr val="00B0F0"/>
                  </a:solidFill>
                </p:grpSpPr>
                <p:sp>
                  <p:nvSpPr>
                    <p:cNvPr id="40" name="Rectangle 39"/>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1" name="Rectangle 40"/>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2" name="Rectangle 41"/>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3" name="Rectangle 42"/>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35" name="Groupe 34"/>
                  <p:cNvGrpSpPr>
                    <a:grpSpLocks noChangeAspect="1"/>
                  </p:cNvGrpSpPr>
                  <p:nvPr userDrawn="1"/>
                </p:nvGrpSpPr>
                <p:grpSpPr>
                  <a:xfrm flipH="1">
                    <a:off x="8784347" y="635936"/>
                    <a:ext cx="180000" cy="237496"/>
                    <a:chOff x="442092" y="3452808"/>
                    <a:chExt cx="432697" cy="570907"/>
                  </a:xfrm>
                  <a:solidFill>
                    <a:srgbClr val="333399"/>
                  </a:solidFill>
                </p:grpSpPr>
                <p:sp>
                  <p:nvSpPr>
                    <p:cNvPr id="36" name="Rectangle 35"/>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37" name="Rectangle 36"/>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38" name="Rectangle 37"/>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39" name="Rectangle 38"/>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nvGrpSpPr>
              <p:cNvPr id="15" name="Groupe 259"/>
              <p:cNvGrpSpPr>
                <a:grpSpLocks/>
              </p:cNvGrpSpPr>
              <p:nvPr userDrawn="1"/>
            </p:nvGrpSpPr>
            <p:grpSpPr bwMode="auto">
              <a:xfrm>
                <a:off x="8784347" y="1344325"/>
                <a:ext cx="360192" cy="710914"/>
                <a:chOff x="8784347" y="399227"/>
                <a:chExt cx="360192" cy="710914"/>
              </a:xfrm>
            </p:grpSpPr>
            <p:grpSp>
              <p:nvGrpSpPr>
                <p:cNvPr id="16" name="Groupe 260"/>
                <p:cNvGrpSpPr>
                  <a:grpSpLocks/>
                </p:cNvGrpSpPr>
                <p:nvPr userDrawn="1"/>
              </p:nvGrpSpPr>
              <p:grpSpPr bwMode="auto">
                <a:xfrm>
                  <a:off x="8784347" y="399227"/>
                  <a:ext cx="359653" cy="474205"/>
                  <a:chOff x="8784347" y="399227"/>
                  <a:chExt cx="359653" cy="474205"/>
                </a:xfrm>
              </p:grpSpPr>
              <p:grpSp>
                <p:nvGrpSpPr>
                  <p:cNvPr id="22" name="Groupe 21"/>
                  <p:cNvGrpSpPr>
                    <a:grpSpLocks noChangeAspect="1"/>
                  </p:cNvGrpSpPr>
                  <p:nvPr userDrawn="1"/>
                </p:nvGrpSpPr>
                <p:grpSpPr>
                  <a:xfrm>
                    <a:off x="8964000" y="399227"/>
                    <a:ext cx="180000" cy="236709"/>
                    <a:chOff x="442092" y="3452810"/>
                    <a:chExt cx="432696" cy="569016"/>
                  </a:xfrm>
                  <a:solidFill>
                    <a:srgbClr val="00B0F0"/>
                  </a:solidFill>
                </p:grpSpPr>
                <p:sp>
                  <p:nvSpPr>
                    <p:cNvPr id="28" name="Rectangle 27"/>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9" name="Rectangle 28"/>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30" name="Rectangle 29"/>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31" name="Rectangle 30"/>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23" name="Groupe 22"/>
                  <p:cNvGrpSpPr>
                    <a:grpSpLocks noChangeAspect="1"/>
                  </p:cNvGrpSpPr>
                  <p:nvPr userDrawn="1"/>
                </p:nvGrpSpPr>
                <p:grpSpPr>
                  <a:xfrm flipH="1">
                    <a:off x="8784347" y="635936"/>
                    <a:ext cx="180000" cy="237496"/>
                    <a:chOff x="442092" y="3452808"/>
                    <a:chExt cx="432697" cy="570907"/>
                  </a:xfrm>
                  <a:solidFill>
                    <a:srgbClr val="333399"/>
                  </a:solidFill>
                </p:grpSpPr>
                <p:sp>
                  <p:nvSpPr>
                    <p:cNvPr id="24" name="Rectangle 23"/>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5" name="Rectangle 2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6" name="Rectangle 25"/>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7" name="Rectangle 2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17" name="Groupe 16"/>
                <p:cNvGrpSpPr>
                  <a:grpSpLocks noChangeAspect="1"/>
                </p:cNvGrpSpPr>
                <p:nvPr userDrawn="1"/>
              </p:nvGrpSpPr>
              <p:grpSpPr>
                <a:xfrm>
                  <a:off x="8964539" y="873432"/>
                  <a:ext cx="180000" cy="236709"/>
                  <a:chOff x="442092" y="3452810"/>
                  <a:chExt cx="432696" cy="569016"/>
                </a:xfrm>
                <a:solidFill>
                  <a:srgbClr val="00B0F0"/>
                </a:solidFill>
              </p:grpSpPr>
              <p:sp>
                <p:nvSpPr>
                  <p:cNvPr id="18" name="Rectangle 17"/>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9" name="Rectangle 18"/>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0" name="Rectangle 19"/>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1" name="Rectangle 20"/>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sp>
        <p:nvSpPr>
          <p:cNvPr id="138" name="Sous-titre 2"/>
          <p:cNvSpPr txBox="1">
            <a:spLocks/>
          </p:cNvSpPr>
          <p:nvPr userDrawn="1"/>
        </p:nvSpPr>
        <p:spPr>
          <a:xfrm>
            <a:off x="1585913" y="6111875"/>
            <a:ext cx="6400800" cy="701675"/>
          </a:xfrm>
          <a:prstGeom prst="rect">
            <a:avLst/>
          </a:prstGeom>
        </p:spPr>
        <p:txBody>
          <a:bodyPr/>
          <a:lstStyle>
            <a:lvl1pPr marL="0" indent="0" algn="ctr" defTabSz="914400" rtl="0" eaLnBrk="1" latinLnBrk="0" hangingPunct="1">
              <a:spcBef>
                <a:spcPct val="20000"/>
              </a:spcBef>
              <a:buFont typeface="Arial" pitchFamily="34" charset="0"/>
              <a:buNone/>
              <a:defRPr sz="2400" kern="1200" baseline="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fr-FR" sz="1200" dirty="0" smtClean="0">
                <a:solidFill>
                  <a:prstClr val="white">
                    <a:lumMod val="50000"/>
                  </a:prstClr>
                </a:solidFill>
                <a:latin typeface="Calibri" panose="020F0502020204030204" pitchFamily="34" charset="0"/>
              </a:rPr>
              <a:t>Unité de Recherche </a:t>
            </a:r>
            <a:r>
              <a:rPr lang="fr-FR" sz="1200" b="1" dirty="0" err="1" smtClean="0">
                <a:solidFill>
                  <a:prstClr val="white">
                    <a:lumMod val="50000"/>
                  </a:prstClr>
                </a:solidFill>
                <a:latin typeface="Calibri" panose="020F0502020204030204" pitchFamily="34" charset="0"/>
              </a:rPr>
              <a:t>Hydrosystèmes</a:t>
            </a:r>
            <a:r>
              <a:rPr lang="fr-FR" sz="1200" b="1" dirty="0" smtClean="0">
                <a:solidFill>
                  <a:prstClr val="white">
                    <a:lumMod val="50000"/>
                  </a:prstClr>
                </a:solidFill>
                <a:latin typeface="Calibri" panose="020F0502020204030204" pitchFamily="34" charset="0"/>
              </a:rPr>
              <a:t> et Bioprocédés (HBAN)</a:t>
            </a:r>
            <a:r>
              <a:rPr lang="fr-FR" sz="1200" dirty="0" smtClean="0">
                <a:solidFill>
                  <a:prstClr val="white">
                    <a:lumMod val="50000"/>
                  </a:prstClr>
                </a:solidFill>
                <a:latin typeface="Calibri" panose="020F0502020204030204" pitchFamily="34" charset="0"/>
              </a:rPr>
              <a:t/>
            </a:r>
            <a:br>
              <a:rPr lang="fr-FR" sz="1200" dirty="0" smtClean="0">
                <a:solidFill>
                  <a:prstClr val="white">
                    <a:lumMod val="50000"/>
                  </a:prstClr>
                </a:solidFill>
                <a:latin typeface="Calibri" panose="020F0502020204030204" pitchFamily="34" charset="0"/>
              </a:rPr>
            </a:br>
            <a:r>
              <a:rPr lang="fr-FR" sz="1200" dirty="0" smtClean="0">
                <a:solidFill>
                  <a:prstClr val="white">
                    <a:lumMod val="50000"/>
                  </a:prstClr>
                </a:solidFill>
                <a:latin typeface="Calibri" panose="020F0502020204030204" pitchFamily="34" charset="0"/>
              </a:rPr>
              <a:t>1, rue Pierre-Gilles de Gennes, CS10030, 92761 Antony Cedex</a:t>
            </a:r>
          </a:p>
        </p:txBody>
      </p:sp>
      <p:sp>
        <p:nvSpPr>
          <p:cNvPr id="139" name="ZoneTexte 383"/>
          <p:cNvSpPr txBox="1">
            <a:spLocks noChangeArrowheads="1"/>
          </p:cNvSpPr>
          <p:nvPr userDrawn="1"/>
        </p:nvSpPr>
        <p:spPr bwMode="auto">
          <a:xfrm>
            <a:off x="1585913" y="4581525"/>
            <a:ext cx="640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fld id="{4F6162BA-98DB-4D40-8AFA-AAB41930C268}" type="datetime4">
              <a:rPr lang="fr-FR" altLang="fr-FR" sz="2400" b="1" smtClean="0">
                <a:solidFill>
                  <a:srgbClr val="A4C400"/>
                </a:solidFill>
                <a:latin typeface="Calibri" pitchFamily="34" charset="0"/>
                <a:cs typeface="Arial" charset="0"/>
              </a:rPr>
              <a:pPr algn="ctr" eaLnBrk="1" fontAlgn="base" hangingPunct="1">
                <a:spcBef>
                  <a:spcPct val="0"/>
                </a:spcBef>
                <a:spcAft>
                  <a:spcPct val="0"/>
                </a:spcAft>
                <a:defRPr/>
              </a:pPr>
              <a:t>14 mars 2019</a:t>
            </a:fld>
            <a:endParaRPr lang="fr-FR" altLang="fr-FR" sz="2400" b="1" smtClean="0">
              <a:solidFill>
                <a:srgbClr val="A4C400"/>
              </a:solidFill>
              <a:latin typeface="Calibri" pitchFamily="34" charset="0"/>
              <a:cs typeface="Arial" charset="0"/>
            </a:endParaRPr>
          </a:p>
        </p:txBody>
      </p:sp>
      <p:sp>
        <p:nvSpPr>
          <p:cNvPr id="140" name="ZoneTexte 384"/>
          <p:cNvSpPr txBox="1">
            <a:spLocks noChangeArrowheads="1"/>
          </p:cNvSpPr>
          <p:nvPr userDrawn="1"/>
        </p:nvSpPr>
        <p:spPr bwMode="auto">
          <a:xfrm>
            <a:off x="1833563" y="5229225"/>
            <a:ext cx="59039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r>
              <a:rPr lang="fr-FR" altLang="fr-FR" sz="1800" b="1" smtClean="0">
                <a:solidFill>
                  <a:srgbClr val="7F7F7F"/>
                </a:solidFill>
                <a:latin typeface="Calibri" pitchFamily="34" charset="0"/>
              </a:rPr>
              <a:t>Cours préparé par : Irstea</a:t>
            </a:r>
          </a:p>
          <a:p>
            <a:pPr algn="ctr" eaLnBrk="1" fontAlgn="base" hangingPunct="1">
              <a:spcBef>
                <a:spcPct val="0"/>
              </a:spcBef>
              <a:spcAft>
                <a:spcPct val="0"/>
              </a:spcAft>
              <a:defRPr/>
            </a:pPr>
            <a:r>
              <a:rPr lang="fr-FR" altLang="fr-FR" sz="1800" b="1" smtClean="0">
                <a:solidFill>
                  <a:srgbClr val="7F7F7F"/>
                </a:solidFill>
                <a:latin typeface="Calibri" pitchFamily="34" charset="0"/>
              </a:rPr>
              <a:t>Equipe Hydrologie des Bassins Versants</a:t>
            </a:r>
          </a:p>
          <a:p>
            <a:pPr algn="ctr" eaLnBrk="1" fontAlgn="base" hangingPunct="1">
              <a:spcBef>
                <a:spcPct val="0"/>
              </a:spcBef>
              <a:spcAft>
                <a:spcPct val="0"/>
              </a:spcAft>
              <a:defRPr/>
            </a:pPr>
            <a:r>
              <a:rPr lang="fr-FR" altLang="fr-FR" sz="1200" smtClean="0">
                <a:solidFill>
                  <a:srgbClr val="7F7F7F"/>
                </a:solidFill>
                <a:latin typeface="Calibri" pitchFamily="34" charset="0"/>
                <a:hlinkClick r:id="rId2"/>
              </a:rPr>
              <a:t>http://webgr.irstea.fr/</a:t>
            </a:r>
            <a:r>
              <a:rPr lang="fr-FR" altLang="fr-FR" sz="1200" smtClean="0">
                <a:solidFill>
                  <a:srgbClr val="7F7F7F"/>
                </a:solidFill>
                <a:latin typeface="Calibri" pitchFamily="34" charset="0"/>
              </a:rPr>
              <a:t> </a:t>
            </a:r>
            <a:endParaRPr lang="fr-BE" altLang="fr-FR" sz="1200" smtClean="0">
              <a:solidFill>
                <a:srgbClr val="7F7F7F"/>
              </a:solidFill>
              <a:latin typeface="Calibri" pitchFamily="34" charset="0"/>
            </a:endParaRPr>
          </a:p>
        </p:txBody>
      </p:sp>
      <p:sp>
        <p:nvSpPr>
          <p:cNvPr id="163" name="Titre 1"/>
          <p:cNvSpPr>
            <a:spLocks noGrp="1"/>
          </p:cNvSpPr>
          <p:nvPr>
            <p:ph type="ctrTitle"/>
          </p:nvPr>
        </p:nvSpPr>
        <p:spPr>
          <a:xfrm>
            <a:off x="829469" y="1700808"/>
            <a:ext cx="7772400" cy="588872"/>
          </a:xfrm>
        </p:spPr>
        <p:txBody>
          <a:bodyPr anchor="t"/>
          <a:lstStyle>
            <a:lvl1pPr>
              <a:defRPr sz="3200">
                <a:latin typeface="Calibri" panose="020F0502020204030204" pitchFamily="34" charset="0"/>
                <a:cs typeface="Arial" panose="020B0604020202020204" pitchFamily="34" charset="0"/>
              </a:defRPr>
            </a:lvl1pPr>
          </a:lstStyle>
          <a:p>
            <a:r>
              <a:rPr lang="fr-FR" smtClean="0"/>
              <a:t>Modifiez le style du titre</a:t>
            </a:r>
            <a:endParaRPr lang="fr-BE" dirty="0"/>
          </a:p>
        </p:txBody>
      </p:sp>
      <p:sp>
        <p:nvSpPr>
          <p:cNvPr id="164" name="Sous-titre 2"/>
          <p:cNvSpPr>
            <a:spLocks noGrp="1"/>
          </p:cNvSpPr>
          <p:nvPr>
            <p:ph type="subTitle" idx="1"/>
          </p:nvPr>
        </p:nvSpPr>
        <p:spPr>
          <a:xfrm>
            <a:off x="1585392" y="3140968"/>
            <a:ext cx="6400800" cy="504056"/>
          </a:xfrm>
        </p:spPr>
        <p:txBody>
          <a:bodyPr>
            <a:noAutofit/>
          </a:bodyPr>
          <a:lstStyle>
            <a:lvl1pPr marL="0" indent="0" algn="ctr">
              <a:buNone/>
              <a:defRPr sz="2800" b="1" baseline="0">
                <a:solidFill>
                  <a:srgbClr val="00B0F0"/>
                </a:solidFill>
                <a:latin typeface="Calibri" panose="020F050202020403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dirty="0"/>
          </a:p>
        </p:txBody>
      </p:sp>
      <p:sp>
        <p:nvSpPr>
          <p:cNvPr id="166" name="Espace réservé du texte 8"/>
          <p:cNvSpPr>
            <a:spLocks noGrp="1"/>
          </p:cNvSpPr>
          <p:nvPr>
            <p:ph type="body" sz="quarter" idx="11"/>
          </p:nvPr>
        </p:nvSpPr>
        <p:spPr>
          <a:xfrm>
            <a:off x="1585392" y="3717801"/>
            <a:ext cx="6400800" cy="503238"/>
          </a:xfrm>
        </p:spPr>
        <p:txBody>
          <a:bodyPr>
            <a:normAutofit/>
          </a:bodyPr>
          <a:lstStyle>
            <a:lvl1pPr marL="0" indent="0" algn="ctr">
              <a:buNone/>
              <a:defRPr sz="1800" baseline="0">
                <a:solidFill>
                  <a:schemeClr val="tx1"/>
                </a:solidFill>
                <a:latin typeface="Calibri" panose="020F0502020204030204" pitchFamily="34" charset="0"/>
              </a:defRPr>
            </a:lvl1pPr>
          </a:lstStyle>
          <a:p>
            <a:pPr lvl="0"/>
            <a:r>
              <a:rPr lang="fr-FR" smtClean="0"/>
              <a:t>Modifiez les styles du texte du masque</a:t>
            </a:r>
          </a:p>
        </p:txBody>
      </p:sp>
      <p:sp>
        <p:nvSpPr>
          <p:cNvPr id="168" name="Espace réservé du texte 16"/>
          <p:cNvSpPr>
            <a:spLocks noGrp="1"/>
          </p:cNvSpPr>
          <p:nvPr>
            <p:ph type="body" sz="quarter" idx="12"/>
          </p:nvPr>
        </p:nvSpPr>
        <p:spPr>
          <a:xfrm>
            <a:off x="827088" y="620688"/>
            <a:ext cx="7777162" cy="694617"/>
          </a:xfrm>
        </p:spPr>
        <p:txBody>
          <a:bodyPr>
            <a:normAutofit/>
          </a:bodyPr>
          <a:lstStyle>
            <a:lvl1pPr marL="0" indent="0" algn="ctr">
              <a:buNone/>
              <a:defRPr sz="3200" b="1" i="0" baseline="0">
                <a:solidFill>
                  <a:schemeClr val="tx2"/>
                </a:solidFill>
              </a:defRPr>
            </a:lvl1pPr>
          </a:lstStyle>
          <a:p>
            <a:pPr lvl="0"/>
            <a:r>
              <a:rPr lang="fr-FR" smtClean="0"/>
              <a:t>Modifiez les styles du texte du masque</a:t>
            </a:r>
          </a:p>
        </p:txBody>
      </p:sp>
    </p:spTree>
    <p:extLst>
      <p:ext uri="{BB962C8B-B14F-4D97-AF65-F5344CB8AC3E}">
        <p14:creationId xmlns:p14="http://schemas.microsoft.com/office/powerpoint/2010/main" val="114732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apositive de transition">
    <p:spTree>
      <p:nvGrpSpPr>
        <p:cNvPr id="1" name=""/>
        <p:cNvGrpSpPr/>
        <p:nvPr/>
      </p:nvGrpSpPr>
      <p:grpSpPr>
        <a:xfrm>
          <a:off x="0" y="0"/>
          <a:ext cx="0" cy="0"/>
          <a:chOff x="0" y="0"/>
          <a:chExt cx="0" cy="0"/>
        </a:xfrm>
      </p:grpSpPr>
      <p:sp>
        <p:nvSpPr>
          <p:cNvPr id="3" name="Rectangle 2"/>
          <p:cNvSpPr/>
          <p:nvPr userDrawn="1"/>
        </p:nvSpPr>
        <p:spPr>
          <a:xfrm>
            <a:off x="0" y="6453188"/>
            <a:ext cx="7596188" cy="2778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4" name="ZoneTexte 235"/>
          <p:cNvSpPr txBox="1">
            <a:spLocks noChangeArrowheads="1"/>
          </p:cNvSpPr>
          <p:nvPr userDrawn="1"/>
        </p:nvSpPr>
        <p:spPr bwMode="auto">
          <a:xfrm>
            <a:off x="179388" y="6453188"/>
            <a:ext cx="1076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fld id="{A12A742C-9C86-49CE-BA2B-1C3F71BEB247}" type="datetime3">
              <a:rPr lang="fr-FR" altLang="fr-FR" sz="1200" smtClean="0">
                <a:solidFill>
                  <a:srgbClr val="333399"/>
                </a:solidFill>
                <a:latin typeface="Calibri" pitchFamily="34" charset="0"/>
              </a:rPr>
              <a:pPr algn="ctr" eaLnBrk="1" fontAlgn="base" hangingPunct="1">
                <a:spcBef>
                  <a:spcPct val="0"/>
                </a:spcBef>
                <a:spcAft>
                  <a:spcPct val="0"/>
                </a:spcAft>
                <a:defRPr/>
              </a:pPr>
              <a:t>14.03.19</a:t>
            </a:fld>
            <a:endParaRPr lang="fr-FR" altLang="fr-FR" sz="1200" smtClean="0">
              <a:solidFill>
                <a:srgbClr val="333399"/>
              </a:solidFill>
              <a:latin typeface="Calibri" pitchFamily="34" charset="0"/>
            </a:endParaRPr>
          </a:p>
        </p:txBody>
      </p:sp>
      <p:sp>
        <p:nvSpPr>
          <p:cNvPr id="5" name="ZoneTexte 237"/>
          <p:cNvSpPr txBox="1">
            <a:spLocks noChangeArrowheads="1"/>
          </p:cNvSpPr>
          <p:nvPr userDrawn="1"/>
        </p:nvSpPr>
        <p:spPr bwMode="auto">
          <a:xfrm>
            <a:off x="1739900" y="6453188"/>
            <a:ext cx="5664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r>
              <a:rPr lang="fr-FR" altLang="fr-FR" sz="1200" smtClean="0">
                <a:solidFill>
                  <a:srgbClr val="333399"/>
                </a:solidFill>
                <a:latin typeface="Calibri" pitchFamily="34" charset="0"/>
              </a:rPr>
              <a:t>Intitulé du module – année universitaire</a:t>
            </a:r>
          </a:p>
        </p:txBody>
      </p:sp>
      <p:sp>
        <p:nvSpPr>
          <p:cNvPr id="8" name="Titre 1"/>
          <p:cNvSpPr>
            <a:spLocks noGrp="1"/>
          </p:cNvSpPr>
          <p:nvPr>
            <p:ph type="ctrTitle"/>
          </p:nvPr>
        </p:nvSpPr>
        <p:spPr>
          <a:xfrm>
            <a:off x="685800" y="2130425"/>
            <a:ext cx="7772400" cy="1470025"/>
          </a:xfrm>
        </p:spPr>
        <p:txBody>
          <a:bodyPr/>
          <a:lstStyle>
            <a:lvl1pPr>
              <a:defRPr sz="3200">
                <a:latin typeface="Calibri" panose="020F0502020204030204" pitchFamily="34" charset="0"/>
                <a:cs typeface="Arial" panose="020B0604020202020204" pitchFamily="34" charset="0"/>
              </a:defRPr>
            </a:lvl1pPr>
          </a:lstStyle>
          <a:p>
            <a:r>
              <a:rPr lang="fr-FR" smtClean="0"/>
              <a:t>Modifiez le style du titre</a:t>
            </a:r>
            <a:endParaRPr lang="fr-BE" dirty="0"/>
          </a:p>
        </p:txBody>
      </p:sp>
      <p:sp>
        <p:nvSpPr>
          <p:cNvPr id="6" name="Espace réservé du numéro de diapositive 12"/>
          <p:cNvSpPr>
            <a:spLocks noGrp="1"/>
          </p:cNvSpPr>
          <p:nvPr>
            <p:ph type="sldNum" sz="quarter" idx="10"/>
          </p:nvPr>
        </p:nvSpPr>
        <p:spPr/>
        <p:txBody>
          <a:bodyPr/>
          <a:lstStyle>
            <a:lvl1pPr algn="ctr">
              <a:defRPr sz="1200">
                <a:solidFill>
                  <a:srgbClr val="003A80"/>
                </a:solidFill>
                <a:latin typeface="Calibri" panose="020F0502020204030204" pitchFamily="34" charset="0"/>
              </a:defRPr>
            </a:lvl1pPr>
          </a:lstStyle>
          <a:p>
            <a:pPr>
              <a:defRPr/>
            </a:pPr>
            <a:fld id="{2ABF15F7-CFD2-4F61-B7FF-46AD986F9EDD}" type="slidenum">
              <a:rPr lang="fr-BE"/>
              <a:pPr>
                <a:defRPr/>
              </a:pPr>
              <a:t>‹N°›</a:t>
            </a:fld>
            <a:endParaRPr lang="fr-BE" dirty="0"/>
          </a:p>
        </p:txBody>
      </p:sp>
    </p:spTree>
    <p:extLst>
      <p:ext uri="{BB962C8B-B14F-4D97-AF65-F5344CB8AC3E}">
        <p14:creationId xmlns:p14="http://schemas.microsoft.com/office/powerpoint/2010/main" val="2692633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Rectangle 3"/>
          <p:cNvSpPr/>
          <p:nvPr userDrawn="1"/>
        </p:nvSpPr>
        <p:spPr>
          <a:xfrm>
            <a:off x="0" y="6453188"/>
            <a:ext cx="7596188" cy="2778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5" name="ZoneTexte 235"/>
          <p:cNvSpPr txBox="1">
            <a:spLocks noChangeArrowheads="1"/>
          </p:cNvSpPr>
          <p:nvPr userDrawn="1"/>
        </p:nvSpPr>
        <p:spPr bwMode="auto">
          <a:xfrm>
            <a:off x="179388" y="6453188"/>
            <a:ext cx="1076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fld id="{EF910C10-32AD-43FD-8769-7F0A4EFEE4FB}" type="datetime3">
              <a:rPr lang="fr-FR" altLang="fr-FR" sz="1200" smtClean="0">
                <a:solidFill>
                  <a:srgbClr val="333399"/>
                </a:solidFill>
                <a:latin typeface="Calibri" pitchFamily="34" charset="0"/>
              </a:rPr>
              <a:pPr algn="ctr" eaLnBrk="1" fontAlgn="base" hangingPunct="1">
                <a:spcBef>
                  <a:spcPct val="0"/>
                </a:spcBef>
                <a:spcAft>
                  <a:spcPct val="0"/>
                </a:spcAft>
                <a:defRPr/>
              </a:pPr>
              <a:t>14.03.19</a:t>
            </a:fld>
            <a:endParaRPr lang="fr-FR" altLang="fr-FR" sz="1200" smtClean="0">
              <a:solidFill>
                <a:srgbClr val="333399"/>
              </a:solidFill>
              <a:latin typeface="Calibri" pitchFamily="34" charset="0"/>
            </a:endParaRPr>
          </a:p>
        </p:txBody>
      </p:sp>
      <p:sp>
        <p:nvSpPr>
          <p:cNvPr id="6" name="ZoneTexte 237"/>
          <p:cNvSpPr txBox="1">
            <a:spLocks noChangeArrowheads="1"/>
          </p:cNvSpPr>
          <p:nvPr userDrawn="1"/>
        </p:nvSpPr>
        <p:spPr bwMode="auto">
          <a:xfrm>
            <a:off x="1739900" y="6453188"/>
            <a:ext cx="5664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r>
              <a:rPr lang="fr-FR" altLang="fr-FR" sz="1200" smtClean="0">
                <a:solidFill>
                  <a:srgbClr val="333399"/>
                </a:solidFill>
                <a:latin typeface="Calibri" pitchFamily="34" charset="0"/>
              </a:rPr>
              <a:t>Intitulé du module – année universitaire</a:t>
            </a:r>
          </a:p>
        </p:txBody>
      </p:sp>
      <p:sp>
        <p:nvSpPr>
          <p:cNvPr id="2" name="Titre 1"/>
          <p:cNvSpPr>
            <a:spLocks noGrp="1"/>
          </p:cNvSpPr>
          <p:nvPr>
            <p:ph type="title"/>
          </p:nvPr>
        </p:nvSpPr>
        <p:spPr>
          <a:xfrm>
            <a:off x="395536" y="404664"/>
            <a:ext cx="8208912" cy="582304"/>
          </a:xfrm>
        </p:spPr>
        <p:txBody>
          <a:bodyPr/>
          <a:lstStyle>
            <a:lvl1pPr algn="l">
              <a:defRPr sz="3200">
                <a:solidFill>
                  <a:schemeClr val="tx2"/>
                </a:solidFill>
                <a:latin typeface="Calibri" panose="020F0502020204030204" pitchFamily="34" charset="0"/>
                <a:cs typeface="Arial" panose="020B0604020202020204" pitchFamily="34" charset="0"/>
              </a:defRPr>
            </a:lvl1pPr>
          </a:lstStyle>
          <a:p>
            <a:r>
              <a:rPr lang="fr-FR" smtClean="0"/>
              <a:t>Modifiez le style du titre</a:t>
            </a:r>
            <a:endParaRPr lang="fr-BE" dirty="0"/>
          </a:p>
        </p:txBody>
      </p:sp>
      <p:sp>
        <p:nvSpPr>
          <p:cNvPr id="3" name="Espace réservé du contenu 2"/>
          <p:cNvSpPr>
            <a:spLocks noGrp="1"/>
          </p:cNvSpPr>
          <p:nvPr>
            <p:ph idx="1"/>
          </p:nvPr>
        </p:nvSpPr>
        <p:spPr>
          <a:xfrm>
            <a:off x="395536" y="1196752"/>
            <a:ext cx="8208912" cy="4968552"/>
          </a:xfrm>
        </p:spPr>
        <p:txBody>
          <a:bodyPr>
            <a:normAutofit/>
          </a:bodyPr>
          <a:lstStyle>
            <a:lvl1pPr>
              <a:defRPr sz="2400">
                <a:latin typeface="Calibri" panose="020F0502020204030204" pitchFamily="34" charset="0"/>
                <a:cs typeface="Arial" panose="020B0604020202020204" pitchFamily="34" charset="0"/>
              </a:defRPr>
            </a:lvl1pPr>
            <a:lvl2pPr>
              <a:defRPr sz="2000">
                <a:latin typeface="Calibri" panose="020F0502020204030204" pitchFamily="34" charset="0"/>
                <a:cs typeface="Arial" panose="020B0604020202020204" pitchFamily="34" charset="0"/>
              </a:defRPr>
            </a:lvl2pPr>
            <a:lvl3pPr>
              <a:defRPr sz="1800">
                <a:latin typeface="Calibri" panose="020F0502020204030204" pitchFamily="34" charset="0"/>
                <a:cs typeface="Arial" panose="020B0604020202020204" pitchFamily="34" charset="0"/>
              </a:defRPr>
            </a:lvl3pPr>
            <a:lvl4pPr>
              <a:defRPr sz="1600">
                <a:latin typeface="Calibri" panose="020F0502020204030204" pitchFamily="34" charset="0"/>
                <a:cs typeface="Arial" panose="020B0604020202020204" pitchFamily="34" charset="0"/>
              </a:defRPr>
            </a:lvl4pPr>
            <a:lvl5pPr>
              <a:defRPr sz="1400">
                <a:latin typeface="Calibri" panose="020F0502020204030204" pitchFamily="34" charset="0"/>
                <a:cs typeface="Arial" panose="020B0604020202020204" pitchFamily="34" charset="0"/>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7" name="Espace réservé du numéro de diapositive 12"/>
          <p:cNvSpPr>
            <a:spLocks noGrp="1"/>
          </p:cNvSpPr>
          <p:nvPr>
            <p:ph type="sldNum" sz="quarter" idx="10"/>
          </p:nvPr>
        </p:nvSpPr>
        <p:spPr/>
        <p:txBody>
          <a:bodyPr/>
          <a:lstStyle>
            <a:lvl1pPr algn="ctr">
              <a:defRPr sz="1200">
                <a:solidFill>
                  <a:srgbClr val="003A80"/>
                </a:solidFill>
                <a:latin typeface="Calibri" panose="020F0502020204030204" pitchFamily="34" charset="0"/>
              </a:defRPr>
            </a:lvl1pPr>
          </a:lstStyle>
          <a:p>
            <a:pPr>
              <a:defRPr/>
            </a:pPr>
            <a:fld id="{03BB7581-6752-4B27-B66D-4F3B05C09F38}" type="slidenum">
              <a:rPr lang="fr-BE"/>
              <a:pPr>
                <a:defRPr/>
              </a:pPr>
              <a:t>‹N°›</a:t>
            </a:fld>
            <a:endParaRPr lang="fr-BE" dirty="0"/>
          </a:p>
        </p:txBody>
      </p:sp>
    </p:spTree>
    <p:extLst>
      <p:ext uri="{BB962C8B-B14F-4D97-AF65-F5344CB8AC3E}">
        <p14:creationId xmlns:p14="http://schemas.microsoft.com/office/powerpoint/2010/main" val="3827445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grpSp>
        <p:nvGrpSpPr>
          <p:cNvPr id="6" name="Groupe 234"/>
          <p:cNvGrpSpPr>
            <a:grpSpLocks/>
          </p:cNvGrpSpPr>
          <p:nvPr userDrawn="1"/>
        </p:nvGrpSpPr>
        <p:grpSpPr bwMode="auto">
          <a:xfrm>
            <a:off x="-4763" y="-11113"/>
            <a:ext cx="615951" cy="6886576"/>
            <a:chOff x="8784347" y="399227"/>
            <a:chExt cx="360192" cy="5436168"/>
          </a:xfrm>
        </p:grpSpPr>
        <p:grpSp>
          <p:nvGrpSpPr>
            <p:cNvPr id="7" name="Groupe 6"/>
            <p:cNvGrpSpPr>
              <a:grpSpLocks noChangeAspect="1"/>
            </p:cNvGrpSpPr>
            <p:nvPr userDrawn="1"/>
          </p:nvGrpSpPr>
          <p:grpSpPr>
            <a:xfrm>
              <a:off x="8964000" y="399227"/>
              <a:ext cx="180000" cy="236709"/>
              <a:chOff x="442092" y="3452810"/>
              <a:chExt cx="432696" cy="569016"/>
            </a:xfrm>
            <a:solidFill>
              <a:srgbClr val="00B0F0"/>
            </a:solidFill>
          </p:grpSpPr>
          <p:sp>
            <p:nvSpPr>
              <p:cNvPr id="134" name="Rectangle 133"/>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5" name="Rectangle 13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6" name="Rectangle 135"/>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7" name="Rectangle 13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8" name="Groupe 7"/>
            <p:cNvGrpSpPr>
              <a:grpSpLocks noChangeAspect="1"/>
            </p:cNvGrpSpPr>
            <p:nvPr userDrawn="1"/>
          </p:nvGrpSpPr>
          <p:grpSpPr>
            <a:xfrm flipH="1">
              <a:off x="8784347" y="635936"/>
              <a:ext cx="180000" cy="237496"/>
              <a:chOff x="442092" y="3452808"/>
              <a:chExt cx="432697" cy="570907"/>
            </a:xfrm>
            <a:solidFill>
              <a:srgbClr val="333399"/>
            </a:solidFill>
          </p:grpSpPr>
          <p:sp>
            <p:nvSpPr>
              <p:cNvPr id="130" name="Rectangle 129"/>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1" name="Rectangle 130"/>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2" name="Rectangle 131"/>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3" name="Rectangle 132"/>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9" name="Groupe 8"/>
            <p:cNvGrpSpPr>
              <a:grpSpLocks noChangeAspect="1"/>
            </p:cNvGrpSpPr>
            <p:nvPr userDrawn="1"/>
          </p:nvGrpSpPr>
          <p:grpSpPr>
            <a:xfrm>
              <a:off x="8964539" y="873432"/>
              <a:ext cx="180000" cy="236709"/>
              <a:chOff x="442092" y="3452810"/>
              <a:chExt cx="432696" cy="569016"/>
            </a:xfrm>
            <a:solidFill>
              <a:srgbClr val="00B0F0"/>
            </a:solidFill>
          </p:grpSpPr>
          <p:sp>
            <p:nvSpPr>
              <p:cNvPr id="126" name="Rectangle 125"/>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7" name="Rectangle 126"/>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8" name="Rectangle 127"/>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9" name="Rectangle 128"/>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0" name="Groupe 9"/>
            <p:cNvGrpSpPr>
              <a:grpSpLocks noChangeAspect="1"/>
            </p:cNvGrpSpPr>
            <p:nvPr userDrawn="1"/>
          </p:nvGrpSpPr>
          <p:grpSpPr>
            <a:xfrm flipH="1">
              <a:off x="8784886" y="1110141"/>
              <a:ext cx="180000" cy="237496"/>
              <a:chOff x="442092" y="3452808"/>
              <a:chExt cx="432697" cy="570907"/>
            </a:xfrm>
            <a:solidFill>
              <a:srgbClr val="333399"/>
            </a:solidFill>
          </p:grpSpPr>
          <p:sp>
            <p:nvSpPr>
              <p:cNvPr id="122" name="Rectangle 121"/>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3" name="Rectangle 122"/>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4" name="Rectangle 123"/>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5" name="Rectangle 124"/>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1" name="Groupe 240"/>
            <p:cNvGrpSpPr>
              <a:grpSpLocks/>
            </p:cNvGrpSpPr>
            <p:nvPr userDrawn="1"/>
          </p:nvGrpSpPr>
          <p:grpSpPr bwMode="auto">
            <a:xfrm>
              <a:off x="8784347" y="1344325"/>
              <a:ext cx="360192" cy="948410"/>
              <a:chOff x="8784347" y="399227"/>
              <a:chExt cx="360192" cy="948410"/>
            </a:xfrm>
          </p:grpSpPr>
          <p:grpSp>
            <p:nvGrpSpPr>
              <p:cNvPr id="100" name="Groupe 344"/>
              <p:cNvGrpSpPr>
                <a:grpSpLocks/>
              </p:cNvGrpSpPr>
              <p:nvPr userDrawn="1"/>
            </p:nvGrpSpPr>
            <p:grpSpPr bwMode="auto">
              <a:xfrm>
                <a:off x="8784347" y="399227"/>
                <a:ext cx="359653" cy="474205"/>
                <a:chOff x="8784347" y="399227"/>
                <a:chExt cx="359653" cy="474205"/>
              </a:xfrm>
            </p:grpSpPr>
            <p:grpSp>
              <p:nvGrpSpPr>
                <p:cNvPr id="112" name="Groupe 111"/>
                <p:cNvGrpSpPr>
                  <a:grpSpLocks noChangeAspect="1"/>
                </p:cNvGrpSpPr>
                <p:nvPr userDrawn="1"/>
              </p:nvGrpSpPr>
              <p:grpSpPr>
                <a:xfrm>
                  <a:off x="8964000" y="399227"/>
                  <a:ext cx="180000" cy="236709"/>
                  <a:chOff x="442092" y="3452810"/>
                  <a:chExt cx="432696" cy="569016"/>
                </a:xfrm>
                <a:solidFill>
                  <a:srgbClr val="00B0F0"/>
                </a:solidFill>
              </p:grpSpPr>
              <p:sp>
                <p:nvSpPr>
                  <p:cNvPr id="118" name="Rectangle 117"/>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9" name="Rectangle 118"/>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0" name="Rectangle 119"/>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1" name="Rectangle 120"/>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13" name="Groupe 112"/>
                <p:cNvGrpSpPr>
                  <a:grpSpLocks noChangeAspect="1"/>
                </p:cNvGrpSpPr>
                <p:nvPr userDrawn="1"/>
              </p:nvGrpSpPr>
              <p:grpSpPr>
                <a:xfrm flipH="1">
                  <a:off x="8784347" y="635936"/>
                  <a:ext cx="180000" cy="237496"/>
                  <a:chOff x="442092" y="3452808"/>
                  <a:chExt cx="432697" cy="570907"/>
                </a:xfrm>
                <a:solidFill>
                  <a:srgbClr val="333399"/>
                </a:solidFill>
              </p:grpSpPr>
              <p:sp>
                <p:nvSpPr>
                  <p:cNvPr id="114" name="Rectangle 113"/>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5" name="Rectangle 11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6" name="Rectangle 115"/>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7" name="Rectangle 11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101" name="Groupe 345"/>
              <p:cNvGrpSpPr>
                <a:grpSpLocks/>
              </p:cNvGrpSpPr>
              <p:nvPr userDrawn="1"/>
            </p:nvGrpSpPr>
            <p:grpSpPr bwMode="auto">
              <a:xfrm>
                <a:off x="8784886" y="873432"/>
                <a:ext cx="359653" cy="474205"/>
                <a:chOff x="8784347" y="399227"/>
                <a:chExt cx="359653" cy="474205"/>
              </a:xfrm>
            </p:grpSpPr>
            <p:grpSp>
              <p:nvGrpSpPr>
                <p:cNvPr id="102" name="Groupe 101"/>
                <p:cNvGrpSpPr>
                  <a:grpSpLocks noChangeAspect="1"/>
                </p:cNvGrpSpPr>
                <p:nvPr userDrawn="1"/>
              </p:nvGrpSpPr>
              <p:grpSpPr>
                <a:xfrm>
                  <a:off x="8964000" y="399227"/>
                  <a:ext cx="180000" cy="236709"/>
                  <a:chOff x="442092" y="3452810"/>
                  <a:chExt cx="432696" cy="569016"/>
                </a:xfrm>
                <a:solidFill>
                  <a:srgbClr val="00B0F0"/>
                </a:solidFill>
              </p:grpSpPr>
              <p:sp>
                <p:nvSpPr>
                  <p:cNvPr id="108" name="Rectangle 107"/>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09" name="Rectangle 108"/>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0" name="Rectangle 109"/>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1" name="Rectangle 110"/>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03" name="Groupe 102"/>
                <p:cNvGrpSpPr>
                  <a:grpSpLocks noChangeAspect="1"/>
                </p:cNvGrpSpPr>
                <p:nvPr userDrawn="1"/>
              </p:nvGrpSpPr>
              <p:grpSpPr>
                <a:xfrm flipH="1">
                  <a:off x="8784347" y="635930"/>
                  <a:ext cx="180000" cy="237502"/>
                  <a:chOff x="442092" y="3452808"/>
                  <a:chExt cx="432697" cy="570924"/>
                </a:xfrm>
                <a:solidFill>
                  <a:srgbClr val="333399"/>
                </a:solidFill>
              </p:grpSpPr>
              <p:sp>
                <p:nvSpPr>
                  <p:cNvPr id="104" name="Rectangle 103"/>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05" name="Rectangle 10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06" name="Rectangle 105"/>
                  <p:cNvSpPr/>
                  <p:nvPr/>
                </p:nvSpPr>
                <p:spPr bwMode="auto">
                  <a:xfrm>
                    <a:off x="442092" y="3915731"/>
                    <a:ext cx="432048"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07" name="Rectangle 10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nvGrpSpPr>
            <p:cNvPr id="12" name="Groupe 241"/>
            <p:cNvGrpSpPr>
              <a:grpSpLocks/>
            </p:cNvGrpSpPr>
            <p:nvPr userDrawn="1"/>
          </p:nvGrpSpPr>
          <p:grpSpPr bwMode="auto">
            <a:xfrm>
              <a:off x="8784347" y="2284560"/>
              <a:ext cx="360192" cy="1893508"/>
              <a:chOff x="8784347" y="399227"/>
              <a:chExt cx="360192" cy="1893508"/>
            </a:xfrm>
          </p:grpSpPr>
          <p:grpSp>
            <p:nvGrpSpPr>
              <p:cNvPr id="54" name="Groupe 298"/>
              <p:cNvGrpSpPr>
                <a:grpSpLocks/>
              </p:cNvGrpSpPr>
              <p:nvPr userDrawn="1"/>
            </p:nvGrpSpPr>
            <p:grpSpPr bwMode="auto">
              <a:xfrm>
                <a:off x="8784347" y="399227"/>
                <a:ext cx="360192" cy="948410"/>
                <a:chOff x="8784347" y="399227"/>
                <a:chExt cx="360192" cy="948410"/>
              </a:xfrm>
            </p:grpSpPr>
            <p:grpSp>
              <p:nvGrpSpPr>
                <p:cNvPr id="78" name="Groupe 322"/>
                <p:cNvGrpSpPr>
                  <a:grpSpLocks/>
                </p:cNvGrpSpPr>
                <p:nvPr userDrawn="1"/>
              </p:nvGrpSpPr>
              <p:grpSpPr bwMode="auto">
                <a:xfrm>
                  <a:off x="8784347" y="399227"/>
                  <a:ext cx="359653" cy="474205"/>
                  <a:chOff x="8784347" y="399227"/>
                  <a:chExt cx="359653" cy="474205"/>
                </a:xfrm>
              </p:grpSpPr>
              <p:grpSp>
                <p:nvGrpSpPr>
                  <p:cNvPr id="90" name="Groupe 89"/>
                  <p:cNvGrpSpPr>
                    <a:grpSpLocks noChangeAspect="1"/>
                  </p:cNvGrpSpPr>
                  <p:nvPr userDrawn="1"/>
                </p:nvGrpSpPr>
                <p:grpSpPr>
                  <a:xfrm>
                    <a:off x="8964000" y="399227"/>
                    <a:ext cx="180000" cy="236709"/>
                    <a:chOff x="442092" y="3452810"/>
                    <a:chExt cx="432696" cy="569016"/>
                  </a:xfrm>
                  <a:solidFill>
                    <a:srgbClr val="00B0F0"/>
                  </a:solidFill>
                </p:grpSpPr>
                <p:sp>
                  <p:nvSpPr>
                    <p:cNvPr id="96" name="Rectangle 95"/>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7" name="Rectangle 96"/>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8" name="Rectangle 97"/>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9" name="Rectangle 98"/>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91" name="Groupe 90"/>
                  <p:cNvGrpSpPr>
                    <a:grpSpLocks noChangeAspect="1"/>
                  </p:cNvGrpSpPr>
                  <p:nvPr userDrawn="1"/>
                </p:nvGrpSpPr>
                <p:grpSpPr>
                  <a:xfrm flipH="1">
                    <a:off x="8784347" y="635936"/>
                    <a:ext cx="180000" cy="237496"/>
                    <a:chOff x="442092" y="3452808"/>
                    <a:chExt cx="432697" cy="570907"/>
                  </a:xfrm>
                  <a:solidFill>
                    <a:srgbClr val="333399"/>
                  </a:solidFill>
                </p:grpSpPr>
                <p:sp>
                  <p:nvSpPr>
                    <p:cNvPr id="92" name="Rectangle 91"/>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3" name="Rectangle 92"/>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4" name="Rectangle 93"/>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5" name="Rectangle 94"/>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79" name="Groupe 323"/>
                <p:cNvGrpSpPr>
                  <a:grpSpLocks/>
                </p:cNvGrpSpPr>
                <p:nvPr userDrawn="1"/>
              </p:nvGrpSpPr>
              <p:grpSpPr bwMode="auto">
                <a:xfrm>
                  <a:off x="8784886" y="873432"/>
                  <a:ext cx="359653" cy="474205"/>
                  <a:chOff x="8784347" y="399227"/>
                  <a:chExt cx="359653" cy="474205"/>
                </a:xfrm>
              </p:grpSpPr>
              <p:grpSp>
                <p:nvGrpSpPr>
                  <p:cNvPr id="80" name="Groupe 79"/>
                  <p:cNvGrpSpPr>
                    <a:grpSpLocks noChangeAspect="1"/>
                  </p:cNvGrpSpPr>
                  <p:nvPr userDrawn="1"/>
                </p:nvGrpSpPr>
                <p:grpSpPr>
                  <a:xfrm>
                    <a:off x="8964000" y="399227"/>
                    <a:ext cx="180000" cy="236709"/>
                    <a:chOff x="442092" y="3452810"/>
                    <a:chExt cx="432696" cy="569016"/>
                  </a:xfrm>
                  <a:solidFill>
                    <a:srgbClr val="00B0F0"/>
                  </a:solidFill>
                </p:grpSpPr>
                <p:sp>
                  <p:nvSpPr>
                    <p:cNvPr id="86" name="Rectangle 85"/>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7" name="Rectangle 86"/>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8" name="Rectangle 87"/>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9" name="Rectangle 88"/>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81" name="Groupe 80"/>
                  <p:cNvGrpSpPr>
                    <a:grpSpLocks noChangeAspect="1"/>
                  </p:cNvGrpSpPr>
                  <p:nvPr userDrawn="1"/>
                </p:nvGrpSpPr>
                <p:grpSpPr>
                  <a:xfrm flipH="1">
                    <a:off x="8784347" y="635936"/>
                    <a:ext cx="180000" cy="237496"/>
                    <a:chOff x="442092" y="3452808"/>
                    <a:chExt cx="432697" cy="570907"/>
                  </a:xfrm>
                  <a:solidFill>
                    <a:srgbClr val="333399"/>
                  </a:solidFill>
                </p:grpSpPr>
                <p:sp>
                  <p:nvSpPr>
                    <p:cNvPr id="82" name="Rectangle 81"/>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3" name="Rectangle 82"/>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4" name="Rectangle 83"/>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5" name="Rectangle 84"/>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nvGrpSpPr>
              <p:cNvPr id="55" name="Groupe 299"/>
              <p:cNvGrpSpPr>
                <a:grpSpLocks/>
              </p:cNvGrpSpPr>
              <p:nvPr userDrawn="1"/>
            </p:nvGrpSpPr>
            <p:grpSpPr bwMode="auto">
              <a:xfrm>
                <a:off x="8784347" y="1344325"/>
                <a:ext cx="360192" cy="948410"/>
                <a:chOff x="8784347" y="399227"/>
                <a:chExt cx="360192" cy="948410"/>
              </a:xfrm>
            </p:grpSpPr>
            <p:grpSp>
              <p:nvGrpSpPr>
                <p:cNvPr id="56" name="Groupe 300"/>
                <p:cNvGrpSpPr>
                  <a:grpSpLocks/>
                </p:cNvGrpSpPr>
                <p:nvPr userDrawn="1"/>
              </p:nvGrpSpPr>
              <p:grpSpPr bwMode="auto">
                <a:xfrm>
                  <a:off x="8784347" y="399227"/>
                  <a:ext cx="359653" cy="474205"/>
                  <a:chOff x="8784347" y="399227"/>
                  <a:chExt cx="359653" cy="474205"/>
                </a:xfrm>
              </p:grpSpPr>
              <p:grpSp>
                <p:nvGrpSpPr>
                  <p:cNvPr id="68" name="Groupe 67"/>
                  <p:cNvGrpSpPr>
                    <a:grpSpLocks noChangeAspect="1"/>
                  </p:cNvGrpSpPr>
                  <p:nvPr userDrawn="1"/>
                </p:nvGrpSpPr>
                <p:grpSpPr>
                  <a:xfrm>
                    <a:off x="8964000" y="399227"/>
                    <a:ext cx="180000" cy="236709"/>
                    <a:chOff x="442092" y="3452810"/>
                    <a:chExt cx="432696" cy="569016"/>
                  </a:xfrm>
                  <a:solidFill>
                    <a:srgbClr val="00B0F0"/>
                  </a:solidFill>
                </p:grpSpPr>
                <p:sp>
                  <p:nvSpPr>
                    <p:cNvPr id="74" name="Rectangle 73"/>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5" name="Rectangle 7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6" name="Rectangle 75"/>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7" name="Rectangle 7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69" name="Groupe 68"/>
                  <p:cNvGrpSpPr>
                    <a:grpSpLocks noChangeAspect="1"/>
                  </p:cNvGrpSpPr>
                  <p:nvPr userDrawn="1"/>
                </p:nvGrpSpPr>
                <p:grpSpPr>
                  <a:xfrm flipH="1">
                    <a:off x="8784347" y="635936"/>
                    <a:ext cx="180000" cy="237496"/>
                    <a:chOff x="442092" y="3452808"/>
                    <a:chExt cx="432697" cy="570907"/>
                  </a:xfrm>
                  <a:solidFill>
                    <a:srgbClr val="333399"/>
                  </a:solidFill>
                </p:grpSpPr>
                <p:sp>
                  <p:nvSpPr>
                    <p:cNvPr id="70" name="Rectangle 69"/>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1" name="Rectangle 70"/>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2" name="Rectangle 71"/>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3" name="Rectangle 72"/>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57" name="Groupe 301"/>
                <p:cNvGrpSpPr>
                  <a:grpSpLocks/>
                </p:cNvGrpSpPr>
                <p:nvPr userDrawn="1"/>
              </p:nvGrpSpPr>
              <p:grpSpPr bwMode="auto">
                <a:xfrm>
                  <a:off x="8784886" y="873432"/>
                  <a:ext cx="359653" cy="474205"/>
                  <a:chOff x="8784347" y="399227"/>
                  <a:chExt cx="359653" cy="474205"/>
                </a:xfrm>
              </p:grpSpPr>
              <p:grpSp>
                <p:nvGrpSpPr>
                  <p:cNvPr id="58" name="Groupe 57"/>
                  <p:cNvGrpSpPr>
                    <a:grpSpLocks noChangeAspect="1"/>
                  </p:cNvGrpSpPr>
                  <p:nvPr userDrawn="1"/>
                </p:nvGrpSpPr>
                <p:grpSpPr>
                  <a:xfrm>
                    <a:off x="8964000" y="399227"/>
                    <a:ext cx="180000" cy="236709"/>
                    <a:chOff x="442092" y="3452810"/>
                    <a:chExt cx="432696" cy="569016"/>
                  </a:xfrm>
                  <a:solidFill>
                    <a:srgbClr val="00B0F0"/>
                  </a:solidFill>
                </p:grpSpPr>
                <p:sp>
                  <p:nvSpPr>
                    <p:cNvPr id="64" name="Rectangle 63"/>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5" name="Rectangle 6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6" name="Rectangle 65"/>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7" name="Rectangle 6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59" name="Groupe 58"/>
                  <p:cNvGrpSpPr>
                    <a:grpSpLocks noChangeAspect="1"/>
                  </p:cNvGrpSpPr>
                  <p:nvPr userDrawn="1"/>
                </p:nvGrpSpPr>
                <p:grpSpPr>
                  <a:xfrm flipH="1">
                    <a:off x="8784347" y="635930"/>
                    <a:ext cx="180000" cy="237502"/>
                    <a:chOff x="442092" y="3452808"/>
                    <a:chExt cx="432697" cy="570924"/>
                  </a:xfrm>
                  <a:solidFill>
                    <a:srgbClr val="333399"/>
                  </a:solidFill>
                </p:grpSpPr>
                <p:sp>
                  <p:nvSpPr>
                    <p:cNvPr id="60" name="Rectangle 59"/>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1" name="Rectangle 60"/>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2" name="Rectangle 61"/>
                    <p:cNvSpPr/>
                    <p:nvPr/>
                  </p:nvSpPr>
                  <p:spPr bwMode="auto">
                    <a:xfrm>
                      <a:off x="442092" y="3915731"/>
                      <a:ext cx="432048"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3" name="Rectangle 62"/>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grpSp>
          <p:nvGrpSpPr>
            <p:cNvPr id="13" name="Groupe 257"/>
            <p:cNvGrpSpPr>
              <a:grpSpLocks/>
            </p:cNvGrpSpPr>
            <p:nvPr userDrawn="1"/>
          </p:nvGrpSpPr>
          <p:grpSpPr bwMode="auto">
            <a:xfrm>
              <a:off x="8784347" y="4179383"/>
              <a:ext cx="360192" cy="1656012"/>
              <a:chOff x="8784347" y="399227"/>
              <a:chExt cx="360192" cy="1656012"/>
            </a:xfrm>
          </p:grpSpPr>
          <p:grpSp>
            <p:nvGrpSpPr>
              <p:cNvPr id="14" name="Groupe 258"/>
              <p:cNvGrpSpPr>
                <a:grpSpLocks/>
              </p:cNvGrpSpPr>
              <p:nvPr userDrawn="1"/>
            </p:nvGrpSpPr>
            <p:grpSpPr bwMode="auto">
              <a:xfrm>
                <a:off x="8784347" y="399227"/>
                <a:ext cx="360192" cy="948410"/>
                <a:chOff x="8784347" y="399227"/>
                <a:chExt cx="360192" cy="948410"/>
              </a:xfrm>
            </p:grpSpPr>
            <p:grpSp>
              <p:nvGrpSpPr>
                <p:cNvPr id="32" name="Groupe 276"/>
                <p:cNvGrpSpPr>
                  <a:grpSpLocks/>
                </p:cNvGrpSpPr>
                <p:nvPr userDrawn="1"/>
              </p:nvGrpSpPr>
              <p:grpSpPr bwMode="auto">
                <a:xfrm>
                  <a:off x="8784347" y="399227"/>
                  <a:ext cx="359653" cy="474205"/>
                  <a:chOff x="8784347" y="399227"/>
                  <a:chExt cx="359653" cy="474205"/>
                </a:xfrm>
              </p:grpSpPr>
              <p:grpSp>
                <p:nvGrpSpPr>
                  <p:cNvPr id="44" name="Groupe 43"/>
                  <p:cNvGrpSpPr>
                    <a:grpSpLocks noChangeAspect="1"/>
                  </p:cNvGrpSpPr>
                  <p:nvPr userDrawn="1"/>
                </p:nvGrpSpPr>
                <p:grpSpPr>
                  <a:xfrm>
                    <a:off x="8964000" y="399227"/>
                    <a:ext cx="180000" cy="236709"/>
                    <a:chOff x="442092" y="3452810"/>
                    <a:chExt cx="432696" cy="569016"/>
                  </a:xfrm>
                  <a:solidFill>
                    <a:srgbClr val="00B0F0"/>
                  </a:solidFill>
                </p:grpSpPr>
                <p:sp>
                  <p:nvSpPr>
                    <p:cNvPr id="50" name="Rectangle 49"/>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51" name="Rectangle 50"/>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52" name="Rectangle 51"/>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53" name="Rectangle 52"/>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45" name="Groupe 44"/>
                  <p:cNvGrpSpPr>
                    <a:grpSpLocks noChangeAspect="1"/>
                  </p:cNvGrpSpPr>
                  <p:nvPr userDrawn="1"/>
                </p:nvGrpSpPr>
                <p:grpSpPr>
                  <a:xfrm flipH="1">
                    <a:off x="8784347" y="635936"/>
                    <a:ext cx="180000" cy="237496"/>
                    <a:chOff x="442092" y="3452808"/>
                    <a:chExt cx="432697" cy="570907"/>
                  </a:xfrm>
                  <a:solidFill>
                    <a:srgbClr val="333399"/>
                  </a:solidFill>
                </p:grpSpPr>
                <p:sp>
                  <p:nvSpPr>
                    <p:cNvPr id="46" name="Rectangle 45"/>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7" name="Rectangle 46"/>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8" name="Rectangle 47"/>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9" name="Rectangle 48"/>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33" name="Groupe 277"/>
                <p:cNvGrpSpPr>
                  <a:grpSpLocks/>
                </p:cNvGrpSpPr>
                <p:nvPr userDrawn="1"/>
              </p:nvGrpSpPr>
              <p:grpSpPr bwMode="auto">
                <a:xfrm>
                  <a:off x="8784886" y="873432"/>
                  <a:ext cx="359653" cy="474205"/>
                  <a:chOff x="8784347" y="399227"/>
                  <a:chExt cx="359653" cy="474205"/>
                </a:xfrm>
              </p:grpSpPr>
              <p:grpSp>
                <p:nvGrpSpPr>
                  <p:cNvPr id="34" name="Groupe 33"/>
                  <p:cNvGrpSpPr>
                    <a:grpSpLocks noChangeAspect="1"/>
                  </p:cNvGrpSpPr>
                  <p:nvPr userDrawn="1"/>
                </p:nvGrpSpPr>
                <p:grpSpPr>
                  <a:xfrm>
                    <a:off x="8964000" y="399227"/>
                    <a:ext cx="180000" cy="236709"/>
                    <a:chOff x="442092" y="3452810"/>
                    <a:chExt cx="432696" cy="569016"/>
                  </a:xfrm>
                  <a:solidFill>
                    <a:srgbClr val="00B0F0"/>
                  </a:solidFill>
                </p:grpSpPr>
                <p:sp>
                  <p:nvSpPr>
                    <p:cNvPr id="40" name="Rectangle 39"/>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1" name="Rectangle 40"/>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2" name="Rectangle 41"/>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3" name="Rectangle 42"/>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35" name="Groupe 34"/>
                  <p:cNvGrpSpPr>
                    <a:grpSpLocks noChangeAspect="1"/>
                  </p:cNvGrpSpPr>
                  <p:nvPr userDrawn="1"/>
                </p:nvGrpSpPr>
                <p:grpSpPr>
                  <a:xfrm flipH="1">
                    <a:off x="8784347" y="635936"/>
                    <a:ext cx="180000" cy="237496"/>
                    <a:chOff x="442092" y="3452808"/>
                    <a:chExt cx="432697" cy="570907"/>
                  </a:xfrm>
                  <a:solidFill>
                    <a:srgbClr val="333399"/>
                  </a:solidFill>
                </p:grpSpPr>
                <p:sp>
                  <p:nvSpPr>
                    <p:cNvPr id="36" name="Rectangle 35"/>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37" name="Rectangle 36"/>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38" name="Rectangle 37"/>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39" name="Rectangle 38"/>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nvGrpSpPr>
              <p:cNvPr id="15" name="Groupe 259"/>
              <p:cNvGrpSpPr>
                <a:grpSpLocks/>
              </p:cNvGrpSpPr>
              <p:nvPr userDrawn="1"/>
            </p:nvGrpSpPr>
            <p:grpSpPr bwMode="auto">
              <a:xfrm>
                <a:off x="8784347" y="1344325"/>
                <a:ext cx="360192" cy="710914"/>
                <a:chOff x="8784347" y="399227"/>
                <a:chExt cx="360192" cy="710914"/>
              </a:xfrm>
            </p:grpSpPr>
            <p:grpSp>
              <p:nvGrpSpPr>
                <p:cNvPr id="16" name="Groupe 260"/>
                <p:cNvGrpSpPr>
                  <a:grpSpLocks/>
                </p:cNvGrpSpPr>
                <p:nvPr userDrawn="1"/>
              </p:nvGrpSpPr>
              <p:grpSpPr bwMode="auto">
                <a:xfrm>
                  <a:off x="8784347" y="399227"/>
                  <a:ext cx="359653" cy="474205"/>
                  <a:chOff x="8784347" y="399227"/>
                  <a:chExt cx="359653" cy="474205"/>
                </a:xfrm>
              </p:grpSpPr>
              <p:grpSp>
                <p:nvGrpSpPr>
                  <p:cNvPr id="22" name="Groupe 21"/>
                  <p:cNvGrpSpPr>
                    <a:grpSpLocks noChangeAspect="1"/>
                  </p:cNvGrpSpPr>
                  <p:nvPr userDrawn="1"/>
                </p:nvGrpSpPr>
                <p:grpSpPr>
                  <a:xfrm>
                    <a:off x="8964000" y="399227"/>
                    <a:ext cx="180000" cy="236709"/>
                    <a:chOff x="442092" y="3452810"/>
                    <a:chExt cx="432696" cy="569016"/>
                  </a:xfrm>
                  <a:solidFill>
                    <a:srgbClr val="00B0F0"/>
                  </a:solidFill>
                </p:grpSpPr>
                <p:sp>
                  <p:nvSpPr>
                    <p:cNvPr id="28" name="Rectangle 27"/>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9" name="Rectangle 28"/>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30" name="Rectangle 29"/>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31" name="Rectangle 30"/>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23" name="Groupe 22"/>
                  <p:cNvGrpSpPr>
                    <a:grpSpLocks noChangeAspect="1"/>
                  </p:cNvGrpSpPr>
                  <p:nvPr userDrawn="1"/>
                </p:nvGrpSpPr>
                <p:grpSpPr>
                  <a:xfrm flipH="1">
                    <a:off x="8784347" y="635936"/>
                    <a:ext cx="180000" cy="237496"/>
                    <a:chOff x="442092" y="3452808"/>
                    <a:chExt cx="432697" cy="570907"/>
                  </a:xfrm>
                  <a:solidFill>
                    <a:srgbClr val="333399"/>
                  </a:solidFill>
                </p:grpSpPr>
                <p:sp>
                  <p:nvSpPr>
                    <p:cNvPr id="24" name="Rectangle 23"/>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5" name="Rectangle 2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6" name="Rectangle 25"/>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7" name="Rectangle 2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17" name="Groupe 16"/>
                <p:cNvGrpSpPr>
                  <a:grpSpLocks noChangeAspect="1"/>
                </p:cNvGrpSpPr>
                <p:nvPr userDrawn="1"/>
              </p:nvGrpSpPr>
              <p:grpSpPr>
                <a:xfrm>
                  <a:off x="8964539" y="873432"/>
                  <a:ext cx="180000" cy="236709"/>
                  <a:chOff x="442092" y="3452810"/>
                  <a:chExt cx="432696" cy="569016"/>
                </a:xfrm>
                <a:solidFill>
                  <a:srgbClr val="00B0F0"/>
                </a:solidFill>
              </p:grpSpPr>
              <p:sp>
                <p:nvSpPr>
                  <p:cNvPr id="18" name="Rectangle 17"/>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9" name="Rectangle 18"/>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0" name="Rectangle 19"/>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1" name="Rectangle 20"/>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sp>
        <p:nvSpPr>
          <p:cNvPr id="138" name="Sous-titre 2"/>
          <p:cNvSpPr txBox="1">
            <a:spLocks/>
          </p:cNvSpPr>
          <p:nvPr userDrawn="1"/>
        </p:nvSpPr>
        <p:spPr>
          <a:xfrm>
            <a:off x="1585913" y="6111875"/>
            <a:ext cx="6400800" cy="701675"/>
          </a:xfrm>
          <a:prstGeom prst="rect">
            <a:avLst/>
          </a:prstGeom>
        </p:spPr>
        <p:txBody>
          <a:bodyPr/>
          <a:lstStyle>
            <a:lvl1pPr marL="0" indent="0" algn="ctr" defTabSz="914400" rtl="0" eaLnBrk="1" latinLnBrk="0" hangingPunct="1">
              <a:spcBef>
                <a:spcPct val="20000"/>
              </a:spcBef>
              <a:buFont typeface="Arial" pitchFamily="34" charset="0"/>
              <a:buNone/>
              <a:defRPr sz="2400" kern="1200" baseline="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fr-FR" sz="1200" dirty="0" smtClean="0">
                <a:solidFill>
                  <a:prstClr val="white">
                    <a:lumMod val="50000"/>
                  </a:prstClr>
                </a:solidFill>
                <a:latin typeface="Calibri" panose="020F0502020204030204" pitchFamily="34" charset="0"/>
              </a:rPr>
              <a:t>Unité de Recherche </a:t>
            </a:r>
            <a:r>
              <a:rPr lang="fr-FR" sz="1200" b="1" dirty="0" err="1" smtClean="0">
                <a:solidFill>
                  <a:prstClr val="white">
                    <a:lumMod val="50000"/>
                  </a:prstClr>
                </a:solidFill>
                <a:latin typeface="Calibri" panose="020F0502020204030204" pitchFamily="34" charset="0"/>
              </a:rPr>
              <a:t>Hydrosystèmes</a:t>
            </a:r>
            <a:r>
              <a:rPr lang="fr-FR" sz="1200" b="1" dirty="0" smtClean="0">
                <a:solidFill>
                  <a:prstClr val="white">
                    <a:lumMod val="50000"/>
                  </a:prstClr>
                </a:solidFill>
                <a:latin typeface="Calibri" panose="020F0502020204030204" pitchFamily="34" charset="0"/>
              </a:rPr>
              <a:t> et Bioprocédés (HBAN)</a:t>
            </a:r>
            <a:r>
              <a:rPr lang="fr-FR" sz="1200" dirty="0" smtClean="0">
                <a:solidFill>
                  <a:prstClr val="white">
                    <a:lumMod val="50000"/>
                  </a:prstClr>
                </a:solidFill>
                <a:latin typeface="Calibri" panose="020F0502020204030204" pitchFamily="34" charset="0"/>
              </a:rPr>
              <a:t/>
            </a:r>
            <a:br>
              <a:rPr lang="fr-FR" sz="1200" dirty="0" smtClean="0">
                <a:solidFill>
                  <a:prstClr val="white">
                    <a:lumMod val="50000"/>
                  </a:prstClr>
                </a:solidFill>
                <a:latin typeface="Calibri" panose="020F0502020204030204" pitchFamily="34" charset="0"/>
              </a:rPr>
            </a:br>
            <a:r>
              <a:rPr lang="fr-FR" sz="1200" dirty="0" smtClean="0">
                <a:solidFill>
                  <a:prstClr val="white">
                    <a:lumMod val="50000"/>
                  </a:prstClr>
                </a:solidFill>
                <a:latin typeface="Calibri" panose="020F0502020204030204" pitchFamily="34" charset="0"/>
              </a:rPr>
              <a:t>1, rue Pierre-Gilles de Gennes, CS10030, 92761 Antony Cedex</a:t>
            </a:r>
          </a:p>
        </p:txBody>
      </p:sp>
      <p:sp>
        <p:nvSpPr>
          <p:cNvPr id="139" name="ZoneTexte 383"/>
          <p:cNvSpPr txBox="1">
            <a:spLocks noChangeArrowheads="1"/>
          </p:cNvSpPr>
          <p:nvPr userDrawn="1"/>
        </p:nvSpPr>
        <p:spPr bwMode="auto">
          <a:xfrm>
            <a:off x="1585913" y="4581525"/>
            <a:ext cx="640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fld id="{A474B5F2-0044-42DE-AD74-60D47892FB42}" type="datetime4">
              <a:rPr lang="fr-FR" altLang="fr-FR" sz="2400" b="1" smtClean="0">
                <a:solidFill>
                  <a:srgbClr val="A4C400"/>
                </a:solidFill>
                <a:latin typeface="Calibri" pitchFamily="34" charset="0"/>
                <a:cs typeface="Arial" charset="0"/>
              </a:rPr>
              <a:pPr algn="ctr" eaLnBrk="1" fontAlgn="base" hangingPunct="1">
                <a:spcBef>
                  <a:spcPct val="0"/>
                </a:spcBef>
                <a:spcAft>
                  <a:spcPct val="0"/>
                </a:spcAft>
                <a:defRPr/>
              </a:pPr>
              <a:t>14 mars 2019</a:t>
            </a:fld>
            <a:endParaRPr lang="fr-FR" altLang="fr-FR" sz="2400" b="1" smtClean="0">
              <a:solidFill>
                <a:srgbClr val="A4C400"/>
              </a:solidFill>
              <a:latin typeface="Calibri" pitchFamily="34" charset="0"/>
              <a:cs typeface="Arial" charset="0"/>
            </a:endParaRPr>
          </a:p>
        </p:txBody>
      </p:sp>
      <p:sp>
        <p:nvSpPr>
          <p:cNvPr id="140" name="ZoneTexte 384"/>
          <p:cNvSpPr txBox="1">
            <a:spLocks noChangeArrowheads="1"/>
          </p:cNvSpPr>
          <p:nvPr userDrawn="1"/>
        </p:nvSpPr>
        <p:spPr bwMode="auto">
          <a:xfrm>
            <a:off x="1833563" y="5229225"/>
            <a:ext cx="59039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r>
              <a:rPr lang="fr-FR" altLang="fr-FR" sz="1800" b="1" smtClean="0">
                <a:solidFill>
                  <a:srgbClr val="7F7F7F"/>
                </a:solidFill>
                <a:latin typeface="Calibri" pitchFamily="34" charset="0"/>
              </a:rPr>
              <a:t>Cours préparé par : Irstea</a:t>
            </a:r>
          </a:p>
          <a:p>
            <a:pPr algn="ctr" eaLnBrk="1" fontAlgn="base" hangingPunct="1">
              <a:spcBef>
                <a:spcPct val="0"/>
              </a:spcBef>
              <a:spcAft>
                <a:spcPct val="0"/>
              </a:spcAft>
              <a:defRPr/>
            </a:pPr>
            <a:r>
              <a:rPr lang="fr-FR" altLang="fr-FR" sz="1800" b="1" smtClean="0">
                <a:solidFill>
                  <a:srgbClr val="7F7F7F"/>
                </a:solidFill>
                <a:latin typeface="Calibri" pitchFamily="34" charset="0"/>
              </a:rPr>
              <a:t>Equipe Hydrologie des Bassins Versants</a:t>
            </a:r>
          </a:p>
          <a:p>
            <a:pPr algn="ctr" eaLnBrk="1" fontAlgn="base" hangingPunct="1">
              <a:spcBef>
                <a:spcPct val="0"/>
              </a:spcBef>
              <a:spcAft>
                <a:spcPct val="0"/>
              </a:spcAft>
              <a:defRPr/>
            </a:pPr>
            <a:r>
              <a:rPr lang="fr-FR" altLang="fr-FR" sz="1200" smtClean="0">
                <a:solidFill>
                  <a:srgbClr val="7F7F7F"/>
                </a:solidFill>
                <a:latin typeface="Calibri" pitchFamily="34" charset="0"/>
                <a:hlinkClick r:id="rId2"/>
              </a:rPr>
              <a:t>http://webgr.irstea.fr/</a:t>
            </a:r>
            <a:r>
              <a:rPr lang="fr-FR" altLang="fr-FR" sz="1200" smtClean="0">
                <a:solidFill>
                  <a:srgbClr val="7F7F7F"/>
                </a:solidFill>
                <a:latin typeface="Calibri" pitchFamily="34" charset="0"/>
              </a:rPr>
              <a:t> </a:t>
            </a:r>
            <a:endParaRPr lang="fr-BE" altLang="fr-FR" sz="1200" smtClean="0">
              <a:solidFill>
                <a:srgbClr val="7F7F7F"/>
              </a:solidFill>
              <a:latin typeface="Calibri" pitchFamily="34" charset="0"/>
            </a:endParaRPr>
          </a:p>
        </p:txBody>
      </p:sp>
      <p:sp>
        <p:nvSpPr>
          <p:cNvPr id="163" name="Titre 1"/>
          <p:cNvSpPr>
            <a:spLocks noGrp="1"/>
          </p:cNvSpPr>
          <p:nvPr>
            <p:ph type="ctrTitle"/>
          </p:nvPr>
        </p:nvSpPr>
        <p:spPr>
          <a:xfrm>
            <a:off x="829469" y="1700808"/>
            <a:ext cx="7772400" cy="588872"/>
          </a:xfrm>
        </p:spPr>
        <p:txBody>
          <a:bodyPr anchor="t"/>
          <a:lstStyle>
            <a:lvl1pPr>
              <a:defRPr sz="3200">
                <a:latin typeface="Calibri" panose="020F0502020204030204" pitchFamily="34" charset="0"/>
                <a:cs typeface="Arial" panose="020B0604020202020204" pitchFamily="34" charset="0"/>
              </a:defRPr>
            </a:lvl1pPr>
          </a:lstStyle>
          <a:p>
            <a:r>
              <a:rPr lang="fr-FR" smtClean="0"/>
              <a:t>Modifiez le style du titre</a:t>
            </a:r>
            <a:endParaRPr lang="fr-BE" dirty="0"/>
          </a:p>
        </p:txBody>
      </p:sp>
      <p:sp>
        <p:nvSpPr>
          <p:cNvPr id="164" name="Sous-titre 2"/>
          <p:cNvSpPr>
            <a:spLocks noGrp="1"/>
          </p:cNvSpPr>
          <p:nvPr>
            <p:ph type="subTitle" idx="1"/>
          </p:nvPr>
        </p:nvSpPr>
        <p:spPr>
          <a:xfrm>
            <a:off x="1585392" y="3140968"/>
            <a:ext cx="6400800" cy="504056"/>
          </a:xfrm>
        </p:spPr>
        <p:txBody>
          <a:bodyPr>
            <a:noAutofit/>
          </a:bodyPr>
          <a:lstStyle>
            <a:lvl1pPr marL="0" indent="0" algn="ctr">
              <a:buNone/>
              <a:defRPr sz="2800" b="1" baseline="0">
                <a:solidFill>
                  <a:srgbClr val="00B0F0"/>
                </a:solidFill>
                <a:latin typeface="Calibri" panose="020F050202020403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dirty="0"/>
          </a:p>
        </p:txBody>
      </p:sp>
      <p:sp>
        <p:nvSpPr>
          <p:cNvPr id="166" name="Espace réservé du texte 8"/>
          <p:cNvSpPr>
            <a:spLocks noGrp="1"/>
          </p:cNvSpPr>
          <p:nvPr>
            <p:ph type="body" sz="quarter" idx="11"/>
          </p:nvPr>
        </p:nvSpPr>
        <p:spPr>
          <a:xfrm>
            <a:off x="1585392" y="3717801"/>
            <a:ext cx="6400800" cy="503238"/>
          </a:xfrm>
        </p:spPr>
        <p:txBody>
          <a:bodyPr>
            <a:normAutofit/>
          </a:bodyPr>
          <a:lstStyle>
            <a:lvl1pPr marL="0" indent="0" algn="ctr">
              <a:buNone/>
              <a:defRPr sz="1800" baseline="0">
                <a:solidFill>
                  <a:schemeClr val="tx1"/>
                </a:solidFill>
                <a:latin typeface="Calibri" panose="020F0502020204030204" pitchFamily="34" charset="0"/>
              </a:defRPr>
            </a:lvl1pPr>
          </a:lstStyle>
          <a:p>
            <a:pPr lvl="0"/>
            <a:r>
              <a:rPr lang="fr-FR" smtClean="0"/>
              <a:t>Modifiez les styles du texte du masque</a:t>
            </a:r>
          </a:p>
        </p:txBody>
      </p:sp>
      <p:sp>
        <p:nvSpPr>
          <p:cNvPr id="168" name="Espace réservé du texte 16"/>
          <p:cNvSpPr>
            <a:spLocks noGrp="1"/>
          </p:cNvSpPr>
          <p:nvPr>
            <p:ph type="body" sz="quarter" idx="12"/>
          </p:nvPr>
        </p:nvSpPr>
        <p:spPr>
          <a:xfrm>
            <a:off x="827088" y="620688"/>
            <a:ext cx="7777162" cy="694617"/>
          </a:xfrm>
        </p:spPr>
        <p:txBody>
          <a:bodyPr>
            <a:normAutofit/>
          </a:bodyPr>
          <a:lstStyle>
            <a:lvl1pPr marL="0" indent="0" algn="ctr">
              <a:buNone/>
              <a:defRPr sz="3200" b="1" i="0" baseline="0">
                <a:solidFill>
                  <a:schemeClr val="tx2"/>
                </a:solidFill>
              </a:defRPr>
            </a:lvl1pPr>
          </a:lstStyle>
          <a:p>
            <a:pPr lvl="0"/>
            <a:r>
              <a:rPr lang="fr-FR" smtClean="0"/>
              <a:t>Modifiez les styles du texte du masque</a:t>
            </a:r>
          </a:p>
        </p:txBody>
      </p:sp>
    </p:spTree>
    <p:extLst>
      <p:ext uri="{BB962C8B-B14F-4D97-AF65-F5344CB8AC3E}">
        <p14:creationId xmlns:p14="http://schemas.microsoft.com/office/powerpoint/2010/main" val="1832171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apositive de transition">
    <p:spTree>
      <p:nvGrpSpPr>
        <p:cNvPr id="1" name=""/>
        <p:cNvGrpSpPr/>
        <p:nvPr/>
      </p:nvGrpSpPr>
      <p:grpSpPr>
        <a:xfrm>
          <a:off x="0" y="0"/>
          <a:ext cx="0" cy="0"/>
          <a:chOff x="0" y="0"/>
          <a:chExt cx="0" cy="0"/>
        </a:xfrm>
      </p:grpSpPr>
      <p:sp>
        <p:nvSpPr>
          <p:cNvPr id="3" name="Rectangle 2"/>
          <p:cNvSpPr/>
          <p:nvPr userDrawn="1"/>
        </p:nvSpPr>
        <p:spPr>
          <a:xfrm>
            <a:off x="0" y="6453188"/>
            <a:ext cx="7596188" cy="2778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4" name="ZoneTexte 235"/>
          <p:cNvSpPr txBox="1">
            <a:spLocks noChangeArrowheads="1"/>
          </p:cNvSpPr>
          <p:nvPr userDrawn="1"/>
        </p:nvSpPr>
        <p:spPr bwMode="auto">
          <a:xfrm>
            <a:off x="179388" y="6453188"/>
            <a:ext cx="1076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fld id="{7BBBB28B-FC6F-4531-96F7-B5C6B83AAD90}" type="datetime3">
              <a:rPr lang="fr-FR" altLang="fr-FR" sz="1200" smtClean="0">
                <a:solidFill>
                  <a:srgbClr val="333399"/>
                </a:solidFill>
                <a:latin typeface="Calibri" pitchFamily="34" charset="0"/>
              </a:rPr>
              <a:pPr algn="ctr" eaLnBrk="1" fontAlgn="base" hangingPunct="1">
                <a:spcBef>
                  <a:spcPct val="0"/>
                </a:spcBef>
                <a:spcAft>
                  <a:spcPct val="0"/>
                </a:spcAft>
                <a:defRPr/>
              </a:pPr>
              <a:t>14.03.19</a:t>
            </a:fld>
            <a:endParaRPr lang="fr-FR" altLang="fr-FR" sz="1200" smtClean="0">
              <a:solidFill>
                <a:srgbClr val="333399"/>
              </a:solidFill>
              <a:latin typeface="Calibri" pitchFamily="34" charset="0"/>
            </a:endParaRPr>
          </a:p>
        </p:txBody>
      </p:sp>
      <p:sp>
        <p:nvSpPr>
          <p:cNvPr id="5" name="ZoneTexte 237"/>
          <p:cNvSpPr txBox="1">
            <a:spLocks noChangeArrowheads="1"/>
          </p:cNvSpPr>
          <p:nvPr userDrawn="1"/>
        </p:nvSpPr>
        <p:spPr bwMode="auto">
          <a:xfrm>
            <a:off x="1739900" y="6453188"/>
            <a:ext cx="5664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r>
              <a:rPr lang="fr-FR" altLang="fr-FR" sz="1200" smtClean="0">
                <a:solidFill>
                  <a:srgbClr val="333399"/>
                </a:solidFill>
                <a:latin typeface="Calibri" pitchFamily="34" charset="0"/>
              </a:rPr>
              <a:t>Intitulé du module – année universitaire</a:t>
            </a:r>
          </a:p>
        </p:txBody>
      </p:sp>
      <p:sp>
        <p:nvSpPr>
          <p:cNvPr id="8" name="Titre 1"/>
          <p:cNvSpPr>
            <a:spLocks noGrp="1"/>
          </p:cNvSpPr>
          <p:nvPr>
            <p:ph type="ctrTitle"/>
          </p:nvPr>
        </p:nvSpPr>
        <p:spPr>
          <a:xfrm>
            <a:off x="685800" y="2130425"/>
            <a:ext cx="7772400" cy="1470025"/>
          </a:xfrm>
        </p:spPr>
        <p:txBody>
          <a:bodyPr/>
          <a:lstStyle>
            <a:lvl1pPr>
              <a:defRPr sz="3200">
                <a:latin typeface="Calibri" panose="020F0502020204030204" pitchFamily="34" charset="0"/>
                <a:cs typeface="Arial" panose="020B0604020202020204" pitchFamily="34" charset="0"/>
              </a:defRPr>
            </a:lvl1pPr>
          </a:lstStyle>
          <a:p>
            <a:r>
              <a:rPr lang="fr-FR" smtClean="0"/>
              <a:t>Modifiez le style du titre</a:t>
            </a:r>
            <a:endParaRPr lang="fr-BE" dirty="0"/>
          </a:p>
        </p:txBody>
      </p:sp>
      <p:sp>
        <p:nvSpPr>
          <p:cNvPr id="6" name="Espace réservé du numéro de diapositive 12"/>
          <p:cNvSpPr>
            <a:spLocks noGrp="1"/>
          </p:cNvSpPr>
          <p:nvPr>
            <p:ph type="sldNum" sz="quarter" idx="10"/>
          </p:nvPr>
        </p:nvSpPr>
        <p:spPr/>
        <p:txBody>
          <a:bodyPr/>
          <a:lstStyle>
            <a:lvl1pPr algn="ctr">
              <a:defRPr sz="1200">
                <a:solidFill>
                  <a:srgbClr val="003A80"/>
                </a:solidFill>
                <a:latin typeface="Calibri" panose="020F0502020204030204" pitchFamily="34" charset="0"/>
              </a:defRPr>
            </a:lvl1pPr>
          </a:lstStyle>
          <a:p>
            <a:pPr>
              <a:defRPr/>
            </a:pPr>
            <a:fld id="{DBDE48F0-5677-4190-8290-C8A9F69E3E4A}" type="slidenum">
              <a:rPr lang="fr-BE"/>
              <a:pPr>
                <a:defRPr/>
              </a:pPr>
              <a:t>‹N°›</a:t>
            </a:fld>
            <a:endParaRPr lang="fr-BE" dirty="0"/>
          </a:p>
        </p:txBody>
      </p:sp>
    </p:spTree>
    <p:extLst>
      <p:ext uri="{BB962C8B-B14F-4D97-AF65-F5344CB8AC3E}">
        <p14:creationId xmlns:p14="http://schemas.microsoft.com/office/powerpoint/2010/main" val="622093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4" name="Rectangle 3"/>
          <p:cNvSpPr/>
          <p:nvPr userDrawn="1"/>
        </p:nvSpPr>
        <p:spPr>
          <a:xfrm>
            <a:off x="0" y="6453188"/>
            <a:ext cx="7596188" cy="2778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5" name="ZoneTexte 235"/>
          <p:cNvSpPr txBox="1">
            <a:spLocks noChangeArrowheads="1"/>
          </p:cNvSpPr>
          <p:nvPr userDrawn="1"/>
        </p:nvSpPr>
        <p:spPr bwMode="auto">
          <a:xfrm>
            <a:off x="179388" y="6453188"/>
            <a:ext cx="1076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fld id="{7120EAFB-BBDA-41A9-8F2F-0BC2730AD14B}" type="datetime3">
              <a:rPr lang="fr-FR" altLang="fr-FR" sz="1200" smtClean="0">
                <a:solidFill>
                  <a:srgbClr val="333399"/>
                </a:solidFill>
                <a:latin typeface="Calibri" pitchFamily="34" charset="0"/>
              </a:rPr>
              <a:pPr algn="ctr" eaLnBrk="1" fontAlgn="base" hangingPunct="1">
                <a:spcBef>
                  <a:spcPct val="0"/>
                </a:spcBef>
                <a:spcAft>
                  <a:spcPct val="0"/>
                </a:spcAft>
                <a:defRPr/>
              </a:pPr>
              <a:t>14.03.19</a:t>
            </a:fld>
            <a:endParaRPr lang="fr-FR" altLang="fr-FR" sz="1200" smtClean="0">
              <a:solidFill>
                <a:srgbClr val="333399"/>
              </a:solidFill>
              <a:latin typeface="Calibri" pitchFamily="34" charset="0"/>
            </a:endParaRPr>
          </a:p>
        </p:txBody>
      </p:sp>
      <p:sp>
        <p:nvSpPr>
          <p:cNvPr id="6" name="ZoneTexte 237"/>
          <p:cNvSpPr txBox="1">
            <a:spLocks noChangeArrowheads="1"/>
          </p:cNvSpPr>
          <p:nvPr userDrawn="1"/>
        </p:nvSpPr>
        <p:spPr bwMode="auto">
          <a:xfrm>
            <a:off x="1739900" y="6453188"/>
            <a:ext cx="5664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r>
              <a:rPr lang="fr-FR" altLang="fr-FR" sz="1200" smtClean="0">
                <a:solidFill>
                  <a:srgbClr val="333399"/>
                </a:solidFill>
                <a:latin typeface="Calibri" pitchFamily="34" charset="0"/>
              </a:rPr>
              <a:t>Intitulé du module – année universitaire</a:t>
            </a:r>
          </a:p>
        </p:txBody>
      </p:sp>
      <p:sp>
        <p:nvSpPr>
          <p:cNvPr id="2" name="Titre 1"/>
          <p:cNvSpPr>
            <a:spLocks noGrp="1"/>
          </p:cNvSpPr>
          <p:nvPr>
            <p:ph type="title"/>
          </p:nvPr>
        </p:nvSpPr>
        <p:spPr>
          <a:xfrm>
            <a:off x="395536" y="404664"/>
            <a:ext cx="8208912" cy="582304"/>
          </a:xfrm>
        </p:spPr>
        <p:txBody>
          <a:bodyPr/>
          <a:lstStyle>
            <a:lvl1pPr algn="l">
              <a:defRPr sz="3200">
                <a:solidFill>
                  <a:schemeClr val="tx2"/>
                </a:solidFill>
                <a:latin typeface="Calibri" panose="020F0502020204030204" pitchFamily="34" charset="0"/>
                <a:cs typeface="Arial" panose="020B0604020202020204" pitchFamily="34" charset="0"/>
              </a:defRPr>
            </a:lvl1pPr>
          </a:lstStyle>
          <a:p>
            <a:r>
              <a:rPr lang="fr-FR" smtClean="0"/>
              <a:t>Modifiez le style du titre</a:t>
            </a:r>
            <a:endParaRPr lang="fr-BE" dirty="0"/>
          </a:p>
        </p:txBody>
      </p:sp>
      <p:sp>
        <p:nvSpPr>
          <p:cNvPr id="3" name="Espace réservé du contenu 2"/>
          <p:cNvSpPr>
            <a:spLocks noGrp="1"/>
          </p:cNvSpPr>
          <p:nvPr>
            <p:ph idx="1"/>
          </p:nvPr>
        </p:nvSpPr>
        <p:spPr>
          <a:xfrm>
            <a:off x="395536" y="1196752"/>
            <a:ext cx="8208912" cy="4968552"/>
          </a:xfrm>
        </p:spPr>
        <p:txBody>
          <a:bodyPr>
            <a:normAutofit/>
          </a:bodyPr>
          <a:lstStyle>
            <a:lvl1pPr>
              <a:defRPr sz="2400">
                <a:latin typeface="Calibri" panose="020F0502020204030204" pitchFamily="34" charset="0"/>
                <a:cs typeface="Arial" panose="020B0604020202020204" pitchFamily="34" charset="0"/>
              </a:defRPr>
            </a:lvl1pPr>
            <a:lvl2pPr>
              <a:defRPr sz="2000">
                <a:latin typeface="Calibri" panose="020F0502020204030204" pitchFamily="34" charset="0"/>
                <a:cs typeface="Arial" panose="020B0604020202020204" pitchFamily="34" charset="0"/>
              </a:defRPr>
            </a:lvl2pPr>
            <a:lvl3pPr>
              <a:defRPr sz="1800">
                <a:latin typeface="Calibri" panose="020F0502020204030204" pitchFamily="34" charset="0"/>
                <a:cs typeface="Arial" panose="020B0604020202020204" pitchFamily="34" charset="0"/>
              </a:defRPr>
            </a:lvl3pPr>
            <a:lvl4pPr>
              <a:defRPr sz="1600">
                <a:latin typeface="Calibri" panose="020F0502020204030204" pitchFamily="34" charset="0"/>
                <a:cs typeface="Arial" panose="020B0604020202020204" pitchFamily="34" charset="0"/>
              </a:defRPr>
            </a:lvl4pPr>
            <a:lvl5pPr>
              <a:defRPr sz="1400">
                <a:latin typeface="Calibri" panose="020F0502020204030204" pitchFamily="34" charset="0"/>
                <a:cs typeface="Arial" panose="020B0604020202020204" pitchFamily="34" charset="0"/>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7" name="Espace réservé du numéro de diapositive 12"/>
          <p:cNvSpPr>
            <a:spLocks noGrp="1"/>
          </p:cNvSpPr>
          <p:nvPr>
            <p:ph type="sldNum" sz="quarter" idx="10"/>
          </p:nvPr>
        </p:nvSpPr>
        <p:spPr/>
        <p:txBody>
          <a:bodyPr/>
          <a:lstStyle>
            <a:lvl1pPr algn="ctr">
              <a:defRPr sz="1200">
                <a:solidFill>
                  <a:srgbClr val="003A80"/>
                </a:solidFill>
                <a:latin typeface="Calibri" panose="020F0502020204030204" pitchFamily="34" charset="0"/>
              </a:defRPr>
            </a:lvl1pPr>
          </a:lstStyle>
          <a:p>
            <a:pPr>
              <a:defRPr/>
            </a:pPr>
            <a:fld id="{1F2F6C34-0202-4361-B41A-B2CB3D80E2D4}" type="slidenum">
              <a:rPr lang="fr-BE"/>
              <a:pPr>
                <a:defRPr/>
              </a:pPr>
              <a:t>‹N°›</a:t>
            </a:fld>
            <a:endParaRPr lang="fr-BE" dirty="0"/>
          </a:p>
        </p:txBody>
      </p:sp>
    </p:spTree>
    <p:extLst>
      <p:ext uri="{BB962C8B-B14F-4D97-AF65-F5344CB8AC3E}">
        <p14:creationId xmlns:p14="http://schemas.microsoft.com/office/powerpoint/2010/main" val="3504223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A30B7231-7AA4-4458-905E-0B74A812DD34}" type="datetime1">
              <a:rPr lang="fr-FR" smtClean="0"/>
              <a:t>14/03/2019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6BC9DE-21EE-412F-9F5D-9A383983C613}" type="slidenum">
              <a:rPr lang="fr-FR" smtClean="0"/>
              <a:t>‹N°›</a:t>
            </a:fld>
            <a:endParaRPr lang="fr-FR"/>
          </a:p>
        </p:txBody>
      </p:sp>
      <p:pic>
        <p:nvPicPr>
          <p:cNvPr id="7" name="Imag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230190" y="427508"/>
            <a:ext cx="980598" cy="993939"/>
          </a:xfrm>
          <a:prstGeom prst="rect">
            <a:avLst/>
          </a:prstGeom>
          <a:noFill/>
          <a:ln w="9525">
            <a:noFill/>
            <a:miter lim="800000"/>
            <a:headEnd/>
            <a:tailEnd/>
          </a:ln>
        </p:spPr>
      </p:pic>
    </p:spTree>
    <p:extLst>
      <p:ext uri="{BB962C8B-B14F-4D97-AF65-F5344CB8AC3E}">
        <p14:creationId xmlns:p14="http://schemas.microsoft.com/office/powerpoint/2010/main" val="204013824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grpSp>
        <p:nvGrpSpPr>
          <p:cNvPr id="6" name="Groupe 234"/>
          <p:cNvGrpSpPr>
            <a:grpSpLocks/>
          </p:cNvGrpSpPr>
          <p:nvPr userDrawn="1"/>
        </p:nvGrpSpPr>
        <p:grpSpPr bwMode="auto">
          <a:xfrm>
            <a:off x="-4763" y="-11113"/>
            <a:ext cx="615951" cy="6886576"/>
            <a:chOff x="8784347" y="399227"/>
            <a:chExt cx="360192" cy="5436168"/>
          </a:xfrm>
        </p:grpSpPr>
        <p:grpSp>
          <p:nvGrpSpPr>
            <p:cNvPr id="7" name="Groupe 6"/>
            <p:cNvGrpSpPr>
              <a:grpSpLocks noChangeAspect="1"/>
            </p:cNvGrpSpPr>
            <p:nvPr userDrawn="1"/>
          </p:nvGrpSpPr>
          <p:grpSpPr>
            <a:xfrm>
              <a:off x="8964000" y="399227"/>
              <a:ext cx="180000" cy="236709"/>
              <a:chOff x="442092" y="3452810"/>
              <a:chExt cx="432696" cy="569016"/>
            </a:xfrm>
            <a:solidFill>
              <a:srgbClr val="00B0F0"/>
            </a:solidFill>
          </p:grpSpPr>
          <p:sp>
            <p:nvSpPr>
              <p:cNvPr id="134" name="Rectangle 133"/>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5" name="Rectangle 13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6" name="Rectangle 135"/>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7" name="Rectangle 13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8" name="Groupe 7"/>
            <p:cNvGrpSpPr>
              <a:grpSpLocks noChangeAspect="1"/>
            </p:cNvGrpSpPr>
            <p:nvPr userDrawn="1"/>
          </p:nvGrpSpPr>
          <p:grpSpPr>
            <a:xfrm flipH="1">
              <a:off x="8784347" y="635936"/>
              <a:ext cx="180000" cy="237496"/>
              <a:chOff x="442092" y="3452808"/>
              <a:chExt cx="432697" cy="570907"/>
            </a:xfrm>
            <a:solidFill>
              <a:srgbClr val="333399"/>
            </a:solidFill>
          </p:grpSpPr>
          <p:sp>
            <p:nvSpPr>
              <p:cNvPr id="130" name="Rectangle 129"/>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1" name="Rectangle 130"/>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2" name="Rectangle 131"/>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3" name="Rectangle 132"/>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9" name="Groupe 8"/>
            <p:cNvGrpSpPr>
              <a:grpSpLocks noChangeAspect="1"/>
            </p:cNvGrpSpPr>
            <p:nvPr userDrawn="1"/>
          </p:nvGrpSpPr>
          <p:grpSpPr>
            <a:xfrm>
              <a:off x="8964539" y="873432"/>
              <a:ext cx="180000" cy="236709"/>
              <a:chOff x="442092" y="3452810"/>
              <a:chExt cx="432696" cy="569016"/>
            </a:xfrm>
            <a:solidFill>
              <a:srgbClr val="00B0F0"/>
            </a:solidFill>
          </p:grpSpPr>
          <p:sp>
            <p:nvSpPr>
              <p:cNvPr id="126" name="Rectangle 125"/>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7" name="Rectangle 126"/>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8" name="Rectangle 127"/>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9" name="Rectangle 128"/>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0" name="Groupe 9"/>
            <p:cNvGrpSpPr>
              <a:grpSpLocks noChangeAspect="1"/>
            </p:cNvGrpSpPr>
            <p:nvPr userDrawn="1"/>
          </p:nvGrpSpPr>
          <p:grpSpPr>
            <a:xfrm flipH="1">
              <a:off x="8784886" y="1110141"/>
              <a:ext cx="180000" cy="237496"/>
              <a:chOff x="442092" y="3452808"/>
              <a:chExt cx="432697" cy="570907"/>
            </a:xfrm>
            <a:solidFill>
              <a:srgbClr val="333399"/>
            </a:solidFill>
          </p:grpSpPr>
          <p:sp>
            <p:nvSpPr>
              <p:cNvPr id="122" name="Rectangle 121"/>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3" name="Rectangle 122"/>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4" name="Rectangle 123"/>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5" name="Rectangle 124"/>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1" name="Groupe 240"/>
            <p:cNvGrpSpPr>
              <a:grpSpLocks/>
            </p:cNvGrpSpPr>
            <p:nvPr userDrawn="1"/>
          </p:nvGrpSpPr>
          <p:grpSpPr bwMode="auto">
            <a:xfrm>
              <a:off x="8784347" y="1344325"/>
              <a:ext cx="360192" cy="948410"/>
              <a:chOff x="8784347" y="399227"/>
              <a:chExt cx="360192" cy="948410"/>
            </a:xfrm>
          </p:grpSpPr>
          <p:grpSp>
            <p:nvGrpSpPr>
              <p:cNvPr id="100" name="Groupe 344"/>
              <p:cNvGrpSpPr>
                <a:grpSpLocks/>
              </p:cNvGrpSpPr>
              <p:nvPr userDrawn="1"/>
            </p:nvGrpSpPr>
            <p:grpSpPr bwMode="auto">
              <a:xfrm>
                <a:off x="8784347" y="399227"/>
                <a:ext cx="359653" cy="474205"/>
                <a:chOff x="8784347" y="399227"/>
                <a:chExt cx="359653" cy="474205"/>
              </a:xfrm>
            </p:grpSpPr>
            <p:grpSp>
              <p:nvGrpSpPr>
                <p:cNvPr id="112" name="Groupe 111"/>
                <p:cNvGrpSpPr>
                  <a:grpSpLocks noChangeAspect="1"/>
                </p:cNvGrpSpPr>
                <p:nvPr userDrawn="1"/>
              </p:nvGrpSpPr>
              <p:grpSpPr>
                <a:xfrm>
                  <a:off x="8964000" y="399227"/>
                  <a:ext cx="180000" cy="236709"/>
                  <a:chOff x="442092" y="3452810"/>
                  <a:chExt cx="432696" cy="569016"/>
                </a:xfrm>
                <a:solidFill>
                  <a:srgbClr val="00B0F0"/>
                </a:solidFill>
              </p:grpSpPr>
              <p:sp>
                <p:nvSpPr>
                  <p:cNvPr id="118" name="Rectangle 117"/>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9" name="Rectangle 118"/>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0" name="Rectangle 119"/>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1" name="Rectangle 120"/>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13" name="Groupe 112"/>
                <p:cNvGrpSpPr>
                  <a:grpSpLocks noChangeAspect="1"/>
                </p:cNvGrpSpPr>
                <p:nvPr userDrawn="1"/>
              </p:nvGrpSpPr>
              <p:grpSpPr>
                <a:xfrm flipH="1">
                  <a:off x="8784347" y="635936"/>
                  <a:ext cx="180000" cy="237496"/>
                  <a:chOff x="442092" y="3452808"/>
                  <a:chExt cx="432697" cy="570907"/>
                </a:xfrm>
                <a:solidFill>
                  <a:srgbClr val="333399"/>
                </a:solidFill>
              </p:grpSpPr>
              <p:sp>
                <p:nvSpPr>
                  <p:cNvPr id="114" name="Rectangle 113"/>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5" name="Rectangle 11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6" name="Rectangle 115"/>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7" name="Rectangle 11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101" name="Groupe 345"/>
              <p:cNvGrpSpPr>
                <a:grpSpLocks/>
              </p:cNvGrpSpPr>
              <p:nvPr userDrawn="1"/>
            </p:nvGrpSpPr>
            <p:grpSpPr bwMode="auto">
              <a:xfrm>
                <a:off x="8784886" y="873432"/>
                <a:ext cx="359653" cy="474205"/>
                <a:chOff x="8784347" y="399227"/>
                <a:chExt cx="359653" cy="474205"/>
              </a:xfrm>
            </p:grpSpPr>
            <p:grpSp>
              <p:nvGrpSpPr>
                <p:cNvPr id="102" name="Groupe 101"/>
                <p:cNvGrpSpPr>
                  <a:grpSpLocks noChangeAspect="1"/>
                </p:cNvGrpSpPr>
                <p:nvPr userDrawn="1"/>
              </p:nvGrpSpPr>
              <p:grpSpPr>
                <a:xfrm>
                  <a:off x="8964000" y="399227"/>
                  <a:ext cx="180000" cy="236709"/>
                  <a:chOff x="442092" y="3452810"/>
                  <a:chExt cx="432696" cy="569016"/>
                </a:xfrm>
                <a:solidFill>
                  <a:srgbClr val="00B0F0"/>
                </a:solidFill>
              </p:grpSpPr>
              <p:sp>
                <p:nvSpPr>
                  <p:cNvPr id="108" name="Rectangle 107"/>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09" name="Rectangle 108"/>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0" name="Rectangle 109"/>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1" name="Rectangle 110"/>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03" name="Groupe 102"/>
                <p:cNvGrpSpPr>
                  <a:grpSpLocks noChangeAspect="1"/>
                </p:cNvGrpSpPr>
                <p:nvPr userDrawn="1"/>
              </p:nvGrpSpPr>
              <p:grpSpPr>
                <a:xfrm flipH="1">
                  <a:off x="8784347" y="635930"/>
                  <a:ext cx="180000" cy="237502"/>
                  <a:chOff x="442092" y="3452808"/>
                  <a:chExt cx="432697" cy="570924"/>
                </a:xfrm>
                <a:solidFill>
                  <a:srgbClr val="333399"/>
                </a:solidFill>
              </p:grpSpPr>
              <p:sp>
                <p:nvSpPr>
                  <p:cNvPr id="104" name="Rectangle 103"/>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05" name="Rectangle 10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06" name="Rectangle 105"/>
                  <p:cNvSpPr/>
                  <p:nvPr/>
                </p:nvSpPr>
                <p:spPr bwMode="auto">
                  <a:xfrm>
                    <a:off x="442092" y="3915731"/>
                    <a:ext cx="432048"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07" name="Rectangle 10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nvGrpSpPr>
            <p:cNvPr id="12" name="Groupe 241"/>
            <p:cNvGrpSpPr>
              <a:grpSpLocks/>
            </p:cNvGrpSpPr>
            <p:nvPr userDrawn="1"/>
          </p:nvGrpSpPr>
          <p:grpSpPr bwMode="auto">
            <a:xfrm>
              <a:off x="8784347" y="2284560"/>
              <a:ext cx="360192" cy="1893508"/>
              <a:chOff x="8784347" y="399227"/>
              <a:chExt cx="360192" cy="1893508"/>
            </a:xfrm>
          </p:grpSpPr>
          <p:grpSp>
            <p:nvGrpSpPr>
              <p:cNvPr id="54" name="Groupe 298"/>
              <p:cNvGrpSpPr>
                <a:grpSpLocks/>
              </p:cNvGrpSpPr>
              <p:nvPr userDrawn="1"/>
            </p:nvGrpSpPr>
            <p:grpSpPr bwMode="auto">
              <a:xfrm>
                <a:off x="8784347" y="399227"/>
                <a:ext cx="360192" cy="948410"/>
                <a:chOff x="8784347" y="399227"/>
                <a:chExt cx="360192" cy="948410"/>
              </a:xfrm>
            </p:grpSpPr>
            <p:grpSp>
              <p:nvGrpSpPr>
                <p:cNvPr id="78" name="Groupe 322"/>
                <p:cNvGrpSpPr>
                  <a:grpSpLocks/>
                </p:cNvGrpSpPr>
                <p:nvPr userDrawn="1"/>
              </p:nvGrpSpPr>
              <p:grpSpPr bwMode="auto">
                <a:xfrm>
                  <a:off x="8784347" y="399227"/>
                  <a:ext cx="359653" cy="474205"/>
                  <a:chOff x="8784347" y="399227"/>
                  <a:chExt cx="359653" cy="474205"/>
                </a:xfrm>
              </p:grpSpPr>
              <p:grpSp>
                <p:nvGrpSpPr>
                  <p:cNvPr id="90" name="Groupe 89"/>
                  <p:cNvGrpSpPr>
                    <a:grpSpLocks noChangeAspect="1"/>
                  </p:cNvGrpSpPr>
                  <p:nvPr userDrawn="1"/>
                </p:nvGrpSpPr>
                <p:grpSpPr>
                  <a:xfrm>
                    <a:off x="8964000" y="399227"/>
                    <a:ext cx="180000" cy="236709"/>
                    <a:chOff x="442092" y="3452810"/>
                    <a:chExt cx="432696" cy="569016"/>
                  </a:xfrm>
                  <a:solidFill>
                    <a:srgbClr val="00B0F0"/>
                  </a:solidFill>
                </p:grpSpPr>
                <p:sp>
                  <p:nvSpPr>
                    <p:cNvPr id="96" name="Rectangle 95"/>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7" name="Rectangle 96"/>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8" name="Rectangle 97"/>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9" name="Rectangle 98"/>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91" name="Groupe 90"/>
                  <p:cNvGrpSpPr>
                    <a:grpSpLocks noChangeAspect="1"/>
                  </p:cNvGrpSpPr>
                  <p:nvPr userDrawn="1"/>
                </p:nvGrpSpPr>
                <p:grpSpPr>
                  <a:xfrm flipH="1">
                    <a:off x="8784347" y="635936"/>
                    <a:ext cx="180000" cy="237496"/>
                    <a:chOff x="442092" y="3452808"/>
                    <a:chExt cx="432697" cy="570907"/>
                  </a:xfrm>
                  <a:solidFill>
                    <a:srgbClr val="333399"/>
                  </a:solidFill>
                </p:grpSpPr>
                <p:sp>
                  <p:nvSpPr>
                    <p:cNvPr id="92" name="Rectangle 91"/>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3" name="Rectangle 92"/>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4" name="Rectangle 93"/>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95" name="Rectangle 94"/>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79" name="Groupe 323"/>
                <p:cNvGrpSpPr>
                  <a:grpSpLocks/>
                </p:cNvGrpSpPr>
                <p:nvPr userDrawn="1"/>
              </p:nvGrpSpPr>
              <p:grpSpPr bwMode="auto">
                <a:xfrm>
                  <a:off x="8784886" y="873432"/>
                  <a:ext cx="359653" cy="474205"/>
                  <a:chOff x="8784347" y="399227"/>
                  <a:chExt cx="359653" cy="474205"/>
                </a:xfrm>
              </p:grpSpPr>
              <p:grpSp>
                <p:nvGrpSpPr>
                  <p:cNvPr id="80" name="Groupe 79"/>
                  <p:cNvGrpSpPr>
                    <a:grpSpLocks noChangeAspect="1"/>
                  </p:cNvGrpSpPr>
                  <p:nvPr userDrawn="1"/>
                </p:nvGrpSpPr>
                <p:grpSpPr>
                  <a:xfrm>
                    <a:off x="8964000" y="399227"/>
                    <a:ext cx="180000" cy="236709"/>
                    <a:chOff x="442092" y="3452810"/>
                    <a:chExt cx="432696" cy="569016"/>
                  </a:xfrm>
                  <a:solidFill>
                    <a:srgbClr val="00B0F0"/>
                  </a:solidFill>
                </p:grpSpPr>
                <p:sp>
                  <p:nvSpPr>
                    <p:cNvPr id="86" name="Rectangle 85"/>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7" name="Rectangle 86"/>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8" name="Rectangle 87"/>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9" name="Rectangle 88"/>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81" name="Groupe 80"/>
                  <p:cNvGrpSpPr>
                    <a:grpSpLocks noChangeAspect="1"/>
                  </p:cNvGrpSpPr>
                  <p:nvPr userDrawn="1"/>
                </p:nvGrpSpPr>
                <p:grpSpPr>
                  <a:xfrm flipH="1">
                    <a:off x="8784347" y="635936"/>
                    <a:ext cx="180000" cy="237496"/>
                    <a:chOff x="442092" y="3452808"/>
                    <a:chExt cx="432697" cy="570907"/>
                  </a:xfrm>
                  <a:solidFill>
                    <a:srgbClr val="333399"/>
                  </a:solidFill>
                </p:grpSpPr>
                <p:sp>
                  <p:nvSpPr>
                    <p:cNvPr id="82" name="Rectangle 81"/>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3" name="Rectangle 82"/>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4" name="Rectangle 83"/>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85" name="Rectangle 84"/>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nvGrpSpPr>
              <p:cNvPr id="55" name="Groupe 299"/>
              <p:cNvGrpSpPr>
                <a:grpSpLocks/>
              </p:cNvGrpSpPr>
              <p:nvPr userDrawn="1"/>
            </p:nvGrpSpPr>
            <p:grpSpPr bwMode="auto">
              <a:xfrm>
                <a:off x="8784347" y="1344325"/>
                <a:ext cx="360192" cy="948410"/>
                <a:chOff x="8784347" y="399227"/>
                <a:chExt cx="360192" cy="948410"/>
              </a:xfrm>
            </p:grpSpPr>
            <p:grpSp>
              <p:nvGrpSpPr>
                <p:cNvPr id="56" name="Groupe 300"/>
                <p:cNvGrpSpPr>
                  <a:grpSpLocks/>
                </p:cNvGrpSpPr>
                <p:nvPr userDrawn="1"/>
              </p:nvGrpSpPr>
              <p:grpSpPr bwMode="auto">
                <a:xfrm>
                  <a:off x="8784347" y="399227"/>
                  <a:ext cx="359653" cy="474205"/>
                  <a:chOff x="8784347" y="399227"/>
                  <a:chExt cx="359653" cy="474205"/>
                </a:xfrm>
              </p:grpSpPr>
              <p:grpSp>
                <p:nvGrpSpPr>
                  <p:cNvPr id="68" name="Groupe 67"/>
                  <p:cNvGrpSpPr>
                    <a:grpSpLocks noChangeAspect="1"/>
                  </p:cNvGrpSpPr>
                  <p:nvPr userDrawn="1"/>
                </p:nvGrpSpPr>
                <p:grpSpPr>
                  <a:xfrm>
                    <a:off x="8964000" y="399227"/>
                    <a:ext cx="180000" cy="236709"/>
                    <a:chOff x="442092" y="3452810"/>
                    <a:chExt cx="432696" cy="569016"/>
                  </a:xfrm>
                  <a:solidFill>
                    <a:srgbClr val="00B0F0"/>
                  </a:solidFill>
                </p:grpSpPr>
                <p:sp>
                  <p:nvSpPr>
                    <p:cNvPr id="74" name="Rectangle 73"/>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5" name="Rectangle 7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6" name="Rectangle 75"/>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7" name="Rectangle 7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69" name="Groupe 68"/>
                  <p:cNvGrpSpPr>
                    <a:grpSpLocks noChangeAspect="1"/>
                  </p:cNvGrpSpPr>
                  <p:nvPr userDrawn="1"/>
                </p:nvGrpSpPr>
                <p:grpSpPr>
                  <a:xfrm flipH="1">
                    <a:off x="8784347" y="635936"/>
                    <a:ext cx="180000" cy="237496"/>
                    <a:chOff x="442092" y="3452808"/>
                    <a:chExt cx="432697" cy="570907"/>
                  </a:xfrm>
                  <a:solidFill>
                    <a:srgbClr val="333399"/>
                  </a:solidFill>
                </p:grpSpPr>
                <p:sp>
                  <p:nvSpPr>
                    <p:cNvPr id="70" name="Rectangle 69"/>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1" name="Rectangle 70"/>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2" name="Rectangle 71"/>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73" name="Rectangle 72"/>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57" name="Groupe 301"/>
                <p:cNvGrpSpPr>
                  <a:grpSpLocks/>
                </p:cNvGrpSpPr>
                <p:nvPr userDrawn="1"/>
              </p:nvGrpSpPr>
              <p:grpSpPr bwMode="auto">
                <a:xfrm>
                  <a:off x="8784886" y="873432"/>
                  <a:ext cx="359653" cy="474205"/>
                  <a:chOff x="8784347" y="399227"/>
                  <a:chExt cx="359653" cy="474205"/>
                </a:xfrm>
              </p:grpSpPr>
              <p:grpSp>
                <p:nvGrpSpPr>
                  <p:cNvPr id="58" name="Groupe 57"/>
                  <p:cNvGrpSpPr>
                    <a:grpSpLocks noChangeAspect="1"/>
                  </p:cNvGrpSpPr>
                  <p:nvPr userDrawn="1"/>
                </p:nvGrpSpPr>
                <p:grpSpPr>
                  <a:xfrm>
                    <a:off x="8964000" y="399227"/>
                    <a:ext cx="180000" cy="236709"/>
                    <a:chOff x="442092" y="3452810"/>
                    <a:chExt cx="432696" cy="569016"/>
                  </a:xfrm>
                  <a:solidFill>
                    <a:srgbClr val="00B0F0"/>
                  </a:solidFill>
                </p:grpSpPr>
                <p:sp>
                  <p:nvSpPr>
                    <p:cNvPr id="64" name="Rectangle 63"/>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5" name="Rectangle 6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6" name="Rectangle 65"/>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7" name="Rectangle 6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59" name="Groupe 58"/>
                  <p:cNvGrpSpPr>
                    <a:grpSpLocks noChangeAspect="1"/>
                  </p:cNvGrpSpPr>
                  <p:nvPr userDrawn="1"/>
                </p:nvGrpSpPr>
                <p:grpSpPr>
                  <a:xfrm flipH="1">
                    <a:off x="8784347" y="635930"/>
                    <a:ext cx="180000" cy="237502"/>
                    <a:chOff x="442092" y="3452808"/>
                    <a:chExt cx="432697" cy="570924"/>
                  </a:xfrm>
                  <a:solidFill>
                    <a:srgbClr val="333399"/>
                  </a:solidFill>
                </p:grpSpPr>
                <p:sp>
                  <p:nvSpPr>
                    <p:cNvPr id="60" name="Rectangle 59"/>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1" name="Rectangle 60"/>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2" name="Rectangle 61"/>
                    <p:cNvSpPr/>
                    <p:nvPr/>
                  </p:nvSpPr>
                  <p:spPr bwMode="auto">
                    <a:xfrm>
                      <a:off x="442092" y="3915731"/>
                      <a:ext cx="432048"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63" name="Rectangle 62"/>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grpSp>
          <p:nvGrpSpPr>
            <p:cNvPr id="13" name="Groupe 257"/>
            <p:cNvGrpSpPr>
              <a:grpSpLocks/>
            </p:cNvGrpSpPr>
            <p:nvPr userDrawn="1"/>
          </p:nvGrpSpPr>
          <p:grpSpPr bwMode="auto">
            <a:xfrm>
              <a:off x="8784347" y="4179383"/>
              <a:ext cx="360192" cy="1656012"/>
              <a:chOff x="8784347" y="399227"/>
              <a:chExt cx="360192" cy="1656012"/>
            </a:xfrm>
          </p:grpSpPr>
          <p:grpSp>
            <p:nvGrpSpPr>
              <p:cNvPr id="14" name="Groupe 258"/>
              <p:cNvGrpSpPr>
                <a:grpSpLocks/>
              </p:cNvGrpSpPr>
              <p:nvPr userDrawn="1"/>
            </p:nvGrpSpPr>
            <p:grpSpPr bwMode="auto">
              <a:xfrm>
                <a:off x="8784347" y="399227"/>
                <a:ext cx="360192" cy="948410"/>
                <a:chOff x="8784347" y="399227"/>
                <a:chExt cx="360192" cy="948410"/>
              </a:xfrm>
            </p:grpSpPr>
            <p:grpSp>
              <p:nvGrpSpPr>
                <p:cNvPr id="32" name="Groupe 276"/>
                <p:cNvGrpSpPr>
                  <a:grpSpLocks/>
                </p:cNvGrpSpPr>
                <p:nvPr userDrawn="1"/>
              </p:nvGrpSpPr>
              <p:grpSpPr bwMode="auto">
                <a:xfrm>
                  <a:off x="8784347" y="399227"/>
                  <a:ext cx="359653" cy="474205"/>
                  <a:chOff x="8784347" y="399227"/>
                  <a:chExt cx="359653" cy="474205"/>
                </a:xfrm>
              </p:grpSpPr>
              <p:grpSp>
                <p:nvGrpSpPr>
                  <p:cNvPr id="44" name="Groupe 43"/>
                  <p:cNvGrpSpPr>
                    <a:grpSpLocks noChangeAspect="1"/>
                  </p:cNvGrpSpPr>
                  <p:nvPr userDrawn="1"/>
                </p:nvGrpSpPr>
                <p:grpSpPr>
                  <a:xfrm>
                    <a:off x="8964000" y="399227"/>
                    <a:ext cx="180000" cy="236709"/>
                    <a:chOff x="442092" y="3452810"/>
                    <a:chExt cx="432696" cy="569016"/>
                  </a:xfrm>
                  <a:solidFill>
                    <a:srgbClr val="00B0F0"/>
                  </a:solidFill>
                </p:grpSpPr>
                <p:sp>
                  <p:nvSpPr>
                    <p:cNvPr id="50" name="Rectangle 49"/>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51" name="Rectangle 50"/>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52" name="Rectangle 51"/>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53" name="Rectangle 52"/>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45" name="Groupe 44"/>
                  <p:cNvGrpSpPr>
                    <a:grpSpLocks noChangeAspect="1"/>
                  </p:cNvGrpSpPr>
                  <p:nvPr userDrawn="1"/>
                </p:nvGrpSpPr>
                <p:grpSpPr>
                  <a:xfrm flipH="1">
                    <a:off x="8784347" y="635936"/>
                    <a:ext cx="180000" cy="237496"/>
                    <a:chOff x="442092" y="3452808"/>
                    <a:chExt cx="432697" cy="570907"/>
                  </a:xfrm>
                  <a:solidFill>
                    <a:srgbClr val="333399"/>
                  </a:solidFill>
                </p:grpSpPr>
                <p:sp>
                  <p:nvSpPr>
                    <p:cNvPr id="46" name="Rectangle 45"/>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7" name="Rectangle 46"/>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8" name="Rectangle 47"/>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9" name="Rectangle 48"/>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33" name="Groupe 277"/>
                <p:cNvGrpSpPr>
                  <a:grpSpLocks/>
                </p:cNvGrpSpPr>
                <p:nvPr userDrawn="1"/>
              </p:nvGrpSpPr>
              <p:grpSpPr bwMode="auto">
                <a:xfrm>
                  <a:off x="8784886" y="873432"/>
                  <a:ext cx="359653" cy="474205"/>
                  <a:chOff x="8784347" y="399227"/>
                  <a:chExt cx="359653" cy="474205"/>
                </a:xfrm>
              </p:grpSpPr>
              <p:grpSp>
                <p:nvGrpSpPr>
                  <p:cNvPr id="34" name="Groupe 33"/>
                  <p:cNvGrpSpPr>
                    <a:grpSpLocks noChangeAspect="1"/>
                  </p:cNvGrpSpPr>
                  <p:nvPr userDrawn="1"/>
                </p:nvGrpSpPr>
                <p:grpSpPr>
                  <a:xfrm>
                    <a:off x="8964000" y="399227"/>
                    <a:ext cx="180000" cy="236709"/>
                    <a:chOff x="442092" y="3452810"/>
                    <a:chExt cx="432696" cy="569016"/>
                  </a:xfrm>
                  <a:solidFill>
                    <a:srgbClr val="00B0F0"/>
                  </a:solidFill>
                </p:grpSpPr>
                <p:sp>
                  <p:nvSpPr>
                    <p:cNvPr id="40" name="Rectangle 39"/>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1" name="Rectangle 40"/>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2" name="Rectangle 41"/>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43" name="Rectangle 42"/>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35" name="Groupe 34"/>
                  <p:cNvGrpSpPr>
                    <a:grpSpLocks noChangeAspect="1"/>
                  </p:cNvGrpSpPr>
                  <p:nvPr userDrawn="1"/>
                </p:nvGrpSpPr>
                <p:grpSpPr>
                  <a:xfrm flipH="1">
                    <a:off x="8784347" y="635936"/>
                    <a:ext cx="180000" cy="237496"/>
                    <a:chOff x="442092" y="3452808"/>
                    <a:chExt cx="432697" cy="570907"/>
                  </a:xfrm>
                  <a:solidFill>
                    <a:srgbClr val="333399"/>
                  </a:solidFill>
                </p:grpSpPr>
                <p:sp>
                  <p:nvSpPr>
                    <p:cNvPr id="36" name="Rectangle 35"/>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37" name="Rectangle 36"/>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38" name="Rectangle 37"/>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39" name="Rectangle 38"/>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nvGrpSpPr>
              <p:cNvPr id="15" name="Groupe 259"/>
              <p:cNvGrpSpPr>
                <a:grpSpLocks/>
              </p:cNvGrpSpPr>
              <p:nvPr userDrawn="1"/>
            </p:nvGrpSpPr>
            <p:grpSpPr bwMode="auto">
              <a:xfrm>
                <a:off x="8784347" y="1344325"/>
                <a:ext cx="360192" cy="710914"/>
                <a:chOff x="8784347" y="399227"/>
                <a:chExt cx="360192" cy="710914"/>
              </a:xfrm>
            </p:grpSpPr>
            <p:grpSp>
              <p:nvGrpSpPr>
                <p:cNvPr id="16" name="Groupe 260"/>
                <p:cNvGrpSpPr>
                  <a:grpSpLocks/>
                </p:cNvGrpSpPr>
                <p:nvPr userDrawn="1"/>
              </p:nvGrpSpPr>
              <p:grpSpPr bwMode="auto">
                <a:xfrm>
                  <a:off x="8784347" y="399227"/>
                  <a:ext cx="359653" cy="474205"/>
                  <a:chOff x="8784347" y="399227"/>
                  <a:chExt cx="359653" cy="474205"/>
                </a:xfrm>
              </p:grpSpPr>
              <p:grpSp>
                <p:nvGrpSpPr>
                  <p:cNvPr id="22" name="Groupe 21"/>
                  <p:cNvGrpSpPr>
                    <a:grpSpLocks noChangeAspect="1"/>
                  </p:cNvGrpSpPr>
                  <p:nvPr userDrawn="1"/>
                </p:nvGrpSpPr>
                <p:grpSpPr>
                  <a:xfrm>
                    <a:off x="8964000" y="399227"/>
                    <a:ext cx="180000" cy="236709"/>
                    <a:chOff x="442092" y="3452810"/>
                    <a:chExt cx="432696" cy="569016"/>
                  </a:xfrm>
                  <a:solidFill>
                    <a:srgbClr val="00B0F0"/>
                  </a:solidFill>
                </p:grpSpPr>
                <p:sp>
                  <p:nvSpPr>
                    <p:cNvPr id="28" name="Rectangle 27"/>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9" name="Rectangle 28"/>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30" name="Rectangle 29"/>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31" name="Rectangle 30"/>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23" name="Groupe 22"/>
                  <p:cNvGrpSpPr>
                    <a:grpSpLocks noChangeAspect="1"/>
                  </p:cNvGrpSpPr>
                  <p:nvPr userDrawn="1"/>
                </p:nvGrpSpPr>
                <p:grpSpPr>
                  <a:xfrm flipH="1">
                    <a:off x="8784347" y="635936"/>
                    <a:ext cx="180000" cy="237496"/>
                    <a:chOff x="442092" y="3452808"/>
                    <a:chExt cx="432697" cy="570907"/>
                  </a:xfrm>
                  <a:solidFill>
                    <a:srgbClr val="333399"/>
                  </a:solidFill>
                </p:grpSpPr>
                <p:sp>
                  <p:nvSpPr>
                    <p:cNvPr id="24" name="Rectangle 23"/>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5" name="Rectangle 2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6" name="Rectangle 25"/>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7" name="Rectangle 2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17" name="Groupe 16"/>
                <p:cNvGrpSpPr>
                  <a:grpSpLocks noChangeAspect="1"/>
                </p:cNvGrpSpPr>
                <p:nvPr userDrawn="1"/>
              </p:nvGrpSpPr>
              <p:grpSpPr>
                <a:xfrm>
                  <a:off x="8964539" y="873432"/>
                  <a:ext cx="180000" cy="236709"/>
                  <a:chOff x="442092" y="3452810"/>
                  <a:chExt cx="432696" cy="569016"/>
                </a:xfrm>
                <a:solidFill>
                  <a:srgbClr val="00B0F0"/>
                </a:solidFill>
              </p:grpSpPr>
              <p:sp>
                <p:nvSpPr>
                  <p:cNvPr id="18" name="Rectangle 17"/>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9" name="Rectangle 18"/>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0" name="Rectangle 19"/>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1" name="Rectangle 20"/>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sp>
        <p:nvSpPr>
          <p:cNvPr id="138" name="Sous-titre 2"/>
          <p:cNvSpPr txBox="1">
            <a:spLocks/>
          </p:cNvSpPr>
          <p:nvPr userDrawn="1"/>
        </p:nvSpPr>
        <p:spPr>
          <a:xfrm>
            <a:off x="1585913" y="6111875"/>
            <a:ext cx="6400800" cy="701675"/>
          </a:xfrm>
          <a:prstGeom prst="rect">
            <a:avLst/>
          </a:prstGeom>
        </p:spPr>
        <p:txBody>
          <a:bodyPr/>
          <a:lstStyle>
            <a:lvl1pPr marL="0" indent="0" algn="ctr" defTabSz="914400" rtl="0" eaLnBrk="1" latinLnBrk="0" hangingPunct="1">
              <a:spcBef>
                <a:spcPct val="20000"/>
              </a:spcBef>
              <a:buFont typeface="Arial" pitchFamily="34" charset="0"/>
              <a:buNone/>
              <a:defRPr sz="2400" kern="1200" baseline="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fr-FR" sz="1200" dirty="0" smtClean="0">
                <a:solidFill>
                  <a:prstClr val="white">
                    <a:lumMod val="50000"/>
                  </a:prstClr>
                </a:solidFill>
                <a:latin typeface="Calibri" panose="020F0502020204030204" pitchFamily="34" charset="0"/>
              </a:rPr>
              <a:t>Unité de Recherche </a:t>
            </a:r>
            <a:r>
              <a:rPr lang="fr-FR" sz="1200" b="1" dirty="0" err="1" smtClean="0">
                <a:solidFill>
                  <a:prstClr val="white">
                    <a:lumMod val="50000"/>
                  </a:prstClr>
                </a:solidFill>
                <a:latin typeface="Calibri" panose="020F0502020204030204" pitchFamily="34" charset="0"/>
              </a:rPr>
              <a:t>Hydrosystèmes</a:t>
            </a:r>
            <a:r>
              <a:rPr lang="fr-FR" sz="1200" b="1" dirty="0" smtClean="0">
                <a:solidFill>
                  <a:prstClr val="white">
                    <a:lumMod val="50000"/>
                  </a:prstClr>
                </a:solidFill>
                <a:latin typeface="Calibri" panose="020F0502020204030204" pitchFamily="34" charset="0"/>
              </a:rPr>
              <a:t> et Bioprocédés (HBAN)</a:t>
            </a:r>
            <a:r>
              <a:rPr lang="fr-FR" sz="1200" dirty="0" smtClean="0">
                <a:solidFill>
                  <a:prstClr val="white">
                    <a:lumMod val="50000"/>
                  </a:prstClr>
                </a:solidFill>
                <a:latin typeface="Calibri" panose="020F0502020204030204" pitchFamily="34" charset="0"/>
              </a:rPr>
              <a:t/>
            </a:r>
            <a:br>
              <a:rPr lang="fr-FR" sz="1200" dirty="0" smtClean="0">
                <a:solidFill>
                  <a:prstClr val="white">
                    <a:lumMod val="50000"/>
                  </a:prstClr>
                </a:solidFill>
                <a:latin typeface="Calibri" panose="020F0502020204030204" pitchFamily="34" charset="0"/>
              </a:rPr>
            </a:br>
            <a:r>
              <a:rPr lang="fr-FR" sz="1200" dirty="0" smtClean="0">
                <a:solidFill>
                  <a:prstClr val="white">
                    <a:lumMod val="50000"/>
                  </a:prstClr>
                </a:solidFill>
                <a:latin typeface="Calibri" panose="020F0502020204030204" pitchFamily="34" charset="0"/>
              </a:rPr>
              <a:t>1, rue Pierre-Gilles de Gennes, CS10030, 92761 Antony Cedex</a:t>
            </a:r>
          </a:p>
        </p:txBody>
      </p:sp>
      <p:sp>
        <p:nvSpPr>
          <p:cNvPr id="139" name="ZoneTexte 383"/>
          <p:cNvSpPr txBox="1">
            <a:spLocks noChangeArrowheads="1"/>
          </p:cNvSpPr>
          <p:nvPr userDrawn="1"/>
        </p:nvSpPr>
        <p:spPr bwMode="auto">
          <a:xfrm>
            <a:off x="1585913" y="4581525"/>
            <a:ext cx="640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fld id="{D2507B03-FF49-4B2E-B20B-E8CE80B6C395}" type="datetime4">
              <a:rPr lang="fr-FR" altLang="fr-FR" sz="2400" b="1" smtClean="0">
                <a:solidFill>
                  <a:srgbClr val="A4C400"/>
                </a:solidFill>
                <a:latin typeface="Calibri" pitchFamily="34" charset="0"/>
                <a:cs typeface="Arial" charset="0"/>
              </a:rPr>
              <a:pPr algn="ctr" eaLnBrk="1" fontAlgn="base" hangingPunct="1">
                <a:spcBef>
                  <a:spcPct val="0"/>
                </a:spcBef>
                <a:spcAft>
                  <a:spcPct val="0"/>
                </a:spcAft>
                <a:defRPr/>
              </a:pPr>
              <a:t>14 mars 2019</a:t>
            </a:fld>
            <a:endParaRPr lang="fr-FR" altLang="fr-FR" sz="2400" b="1" smtClean="0">
              <a:solidFill>
                <a:srgbClr val="A4C400"/>
              </a:solidFill>
              <a:latin typeface="Calibri" pitchFamily="34" charset="0"/>
              <a:cs typeface="Arial" charset="0"/>
            </a:endParaRPr>
          </a:p>
        </p:txBody>
      </p:sp>
      <p:sp>
        <p:nvSpPr>
          <p:cNvPr id="140" name="ZoneTexte 384"/>
          <p:cNvSpPr txBox="1">
            <a:spLocks noChangeArrowheads="1"/>
          </p:cNvSpPr>
          <p:nvPr userDrawn="1"/>
        </p:nvSpPr>
        <p:spPr bwMode="auto">
          <a:xfrm>
            <a:off x="1833563" y="5229225"/>
            <a:ext cx="59039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r>
              <a:rPr lang="fr-FR" altLang="fr-FR" sz="1800" b="1" smtClean="0">
                <a:solidFill>
                  <a:srgbClr val="7F7F7F"/>
                </a:solidFill>
                <a:latin typeface="Calibri" pitchFamily="34" charset="0"/>
              </a:rPr>
              <a:t>Cours préparé par : Irstea</a:t>
            </a:r>
          </a:p>
          <a:p>
            <a:pPr algn="ctr" eaLnBrk="1" fontAlgn="base" hangingPunct="1">
              <a:spcBef>
                <a:spcPct val="0"/>
              </a:spcBef>
              <a:spcAft>
                <a:spcPct val="0"/>
              </a:spcAft>
              <a:defRPr/>
            </a:pPr>
            <a:r>
              <a:rPr lang="fr-FR" altLang="fr-FR" sz="1800" b="1" smtClean="0">
                <a:solidFill>
                  <a:srgbClr val="7F7F7F"/>
                </a:solidFill>
                <a:latin typeface="Calibri" pitchFamily="34" charset="0"/>
              </a:rPr>
              <a:t>Equipe Hydrologie des Bassins Versants</a:t>
            </a:r>
          </a:p>
          <a:p>
            <a:pPr algn="ctr" eaLnBrk="1" fontAlgn="base" hangingPunct="1">
              <a:spcBef>
                <a:spcPct val="0"/>
              </a:spcBef>
              <a:spcAft>
                <a:spcPct val="0"/>
              </a:spcAft>
              <a:defRPr/>
            </a:pPr>
            <a:r>
              <a:rPr lang="fr-FR" altLang="fr-FR" sz="1200" smtClean="0">
                <a:solidFill>
                  <a:srgbClr val="7F7F7F"/>
                </a:solidFill>
                <a:latin typeface="Calibri" pitchFamily="34" charset="0"/>
                <a:hlinkClick r:id="rId2"/>
              </a:rPr>
              <a:t>http://webgr.irstea.fr/</a:t>
            </a:r>
            <a:r>
              <a:rPr lang="fr-FR" altLang="fr-FR" sz="1200" smtClean="0">
                <a:solidFill>
                  <a:srgbClr val="7F7F7F"/>
                </a:solidFill>
                <a:latin typeface="Calibri" pitchFamily="34" charset="0"/>
              </a:rPr>
              <a:t> </a:t>
            </a:r>
            <a:endParaRPr lang="fr-BE" altLang="fr-FR" sz="1200" smtClean="0">
              <a:solidFill>
                <a:srgbClr val="7F7F7F"/>
              </a:solidFill>
              <a:latin typeface="Calibri" pitchFamily="34" charset="0"/>
            </a:endParaRPr>
          </a:p>
        </p:txBody>
      </p:sp>
      <p:sp>
        <p:nvSpPr>
          <p:cNvPr id="163" name="Titre 1"/>
          <p:cNvSpPr>
            <a:spLocks noGrp="1"/>
          </p:cNvSpPr>
          <p:nvPr>
            <p:ph type="ctrTitle"/>
          </p:nvPr>
        </p:nvSpPr>
        <p:spPr>
          <a:xfrm>
            <a:off x="829469" y="1700808"/>
            <a:ext cx="7772400" cy="588872"/>
          </a:xfrm>
        </p:spPr>
        <p:txBody>
          <a:bodyPr anchor="t"/>
          <a:lstStyle>
            <a:lvl1pPr>
              <a:defRPr sz="3200">
                <a:latin typeface="Calibri" panose="020F0502020204030204" pitchFamily="34" charset="0"/>
                <a:cs typeface="Arial" panose="020B0604020202020204" pitchFamily="34" charset="0"/>
              </a:defRPr>
            </a:lvl1pPr>
          </a:lstStyle>
          <a:p>
            <a:r>
              <a:rPr lang="fr-FR" smtClean="0"/>
              <a:t>Modifiez le style du titre</a:t>
            </a:r>
            <a:endParaRPr lang="fr-BE" dirty="0"/>
          </a:p>
        </p:txBody>
      </p:sp>
      <p:sp>
        <p:nvSpPr>
          <p:cNvPr id="164" name="Sous-titre 2"/>
          <p:cNvSpPr>
            <a:spLocks noGrp="1"/>
          </p:cNvSpPr>
          <p:nvPr>
            <p:ph type="subTitle" idx="1"/>
          </p:nvPr>
        </p:nvSpPr>
        <p:spPr>
          <a:xfrm>
            <a:off x="1585392" y="3140968"/>
            <a:ext cx="6400800" cy="504056"/>
          </a:xfrm>
        </p:spPr>
        <p:txBody>
          <a:bodyPr>
            <a:noAutofit/>
          </a:bodyPr>
          <a:lstStyle>
            <a:lvl1pPr marL="0" indent="0" algn="ctr">
              <a:buNone/>
              <a:defRPr sz="2800" b="1" baseline="0">
                <a:solidFill>
                  <a:srgbClr val="00B0F0"/>
                </a:solidFill>
                <a:latin typeface="Calibri" panose="020F050202020403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dirty="0"/>
          </a:p>
        </p:txBody>
      </p:sp>
      <p:sp>
        <p:nvSpPr>
          <p:cNvPr id="166" name="Espace réservé du texte 8"/>
          <p:cNvSpPr>
            <a:spLocks noGrp="1"/>
          </p:cNvSpPr>
          <p:nvPr>
            <p:ph type="body" sz="quarter" idx="11"/>
          </p:nvPr>
        </p:nvSpPr>
        <p:spPr>
          <a:xfrm>
            <a:off x="1585392" y="3717801"/>
            <a:ext cx="6400800" cy="503238"/>
          </a:xfrm>
        </p:spPr>
        <p:txBody>
          <a:bodyPr>
            <a:normAutofit/>
          </a:bodyPr>
          <a:lstStyle>
            <a:lvl1pPr marL="0" indent="0" algn="ctr">
              <a:buNone/>
              <a:defRPr sz="1800" baseline="0">
                <a:solidFill>
                  <a:schemeClr val="tx1"/>
                </a:solidFill>
                <a:latin typeface="Calibri" panose="020F0502020204030204" pitchFamily="34" charset="0"/>
              </a:defRPr>
            </a:lvl1pPr>
          </a:lstStyle>
          <a:p>
            <a:pPr lvl="0"/>
            <a:r>
              <a:rPr lang="fr-FR" smtClean="0"/>
              <a:t>Modifiez les styles du texte du masque</a:t>
            </a:r>
          </a:p>
        </p:txBody>
      </p:sp>
      <p:sp>
        <p:nvSpPr>
          <p:cNvPr id="168" name="Espace réservé du texte 16"/>
          <p:cNvSpPr>
            <a:spLocks noGrp="1"/>
          </p:cNvSpPr>
          <p:nvPr>
            <p:ph type="body" sz="quarter" idx="12"/>
          </p:nvPr>
        </p:nvSpPr>
        <p:spPr>
          <a:xfrm>
            <a:off x="827088" y="620688"/>
            <a:ext cx="7777162" cy="694617"/>
          </a:xfrm>
        </p:spPr>
        <p:txBody>
          <a:bodyPr>
            <a:normAutofit/>
          </a:bodyPr>
          <a:lstStyle>
            <a:lvl1pPr marL="0" indent="0" algn="ctr">
              <a:buNone/>
              <a:defRPr sz="3200" b="1" i="0" baseline="0">
                <a:solidFill>
                  <a:schemeClr val="tx2"/>
                </a:solidFill>
              </a:defRPr>
            </a:lvl1pPr>
          </a:lstStyle>
          <a:p>
            <a:pPr lvl="0"/>
            <a:r>
              <a:rPr lang="fr-FR" smtClean="0"/>
              <a:t>Modifiez les styles du texte du masque</a:t>
            </a:r>
          </a:p>
        </p:txBody>
      </p:sp>
    </p:spTree>
    <p:extLst>
      <p:ext uri="{BB962C8B-B14F-4D97-AF65-F5344CB8AC3E}">
        <p14:creationId xmlns:p14="http://schemas.microsoft.com/office/powerpoint/2010/main" val="1644115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Diapositive de transition">
    <p:spTree>
      <p:nvGrpSpPr>
        <p:cNvPr id="1" name=""/>
        <p:cNvGrpSpPr/>
        <p:nvPr/>
      </p:nvGrpSpPr>
      <p:grpSpPr>
        <a:xfrm>
          <a:off x="0" y="0"/>
          <a:ext cx="0" cy="0"/>
          <a:chOff x="0" y="0"/>
          <a:chExt cx="0" cy="0"/>
        </a:xfrm>
      </p:grpSpPr>
      <p:sp>
        <p:nvSpPr>
          <p:cNvPr id="3" name="Rectangle 2"/>
          <p:cNvSpPr/>
          <p:nvPr userDrawn="1"/>
        </p:nvSpPr>
        <p:spPr>
          <a:xfrm>
            <a:off x="0" y="6453188"/>
            <a:ext cx="7596188" cy="2778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4" name="ZoneTexte 235"/>
          <p:cNvSpPr txBox="1">
            <a:spLocks noChangeArrowheads="1"/>
          </p:cNvSpPr>
          <p:nvPr userDrawn="1"/>
        </p:nvSpPr>
        <p:spPr bwMode="auto">
          <a:xfrm>
            <a:off x="179388" y="6453188"/>
            <a:ext cx="1076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fld id="{72221B79-9DD8-4DD2-9E15-2BC4DD804EF6}" type="datetime3">
              <a:rPr lang="fr-FR" altLang="fr-FR" sz="1200" smtClean="0">
                <a:solidFill>
                  <a:srgbClr val="333399"/>
                </a:solidFill>
                <a:latin typeface="Calibri" pitchFamily="34" charset="0"/>
              </a:rPr>
              <a:pPr algn="ctr" eaLnBrk="1" fontAlgn="base" hangingPunct="1">
                <a:spcBef>
                  <a:spcPct val="0"/>
                </a:spcBef>
                <a:spcAft>
                  <a:spcPct val="0"/>
                </a:spcAft>
                <a:defRPr/>
              </a:pPr>
              <a:t>14.03.19</a:t>
            </a:fld>
            <a:endParaRPr lang="fr-FR" altLang="fr-FR" sz="1200" smtClean="0">
              <a:solidFill>
                <a:srgbClr val="333399"/>
              </a:solidFill>
              <a:latin typeface="Calibri" pitchFamily="34" charset="0"/>
            </a:endParaRPr>
          </a:p>
        </p:txBody>
      </p:sp>
      <p:sp>
        <p:nvSpPr>
          <p:cNvPr id="5" name="ZoneTexte 237"/>
          <p:cNvSpPr txBox="1">
            <a:spLocks noChangeArrowheads="1"/>
          </p:cNvSpPr>
          <p:nvPr userDrawn="1"/>
        </p:nvSpPr>
        <p:spPr bwMode="auto">
          <a:xfrm>
            <a:off x="1739900" y="6453188"/>
            <a:ext cx="5664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r>
              <a:rPr lang="fr-FR" altLang="fr-FR" sz="1200" smtClean="0">
                <a:solidFill>
                  <a:srgbClr val="333399"/>
                </a:solidFill>
                <a:latin typeface="Calibri" pitchFamily="34" charset="0"/>
              </a:rPr>
              <a:t>Intitulé du module – année universitaire</a:t>
            </a:r>
          </a:p>
        </p:txBody>
      </p:sp>
      <p:sp>
        <p:nvSpPr>
          <p:cNvPr id="8" name="Titre 1"/>
          <p:cNvSpPr>
            <a:spLocks noGrp="1"/>
          </p:cNvSpPr>
          <p:nvPr>
            <p:ph type="ctrTitle"/>
          </p:nvPr>
        </p:nvSpPr>
        <p:spPr>
          <a:xfrm>
            <a:off x="685800" y="2130425"/>
            <a:ext cx="7772400" cy="1470025"/>
          </a:xfrm>
        </p:spPr>
        <p:txBody>
          <a:bodyPr/>
          <a:lstStyle>
            <a:lvl1pPr>
              <a:defRPr sz="3200">
                <a:latin typeface="Calibri" panose="020F0502020204030204" pitchFamily="34" charset="0"/>
                <a:cs typeface="Arial" panose="020B0604020202020204" pitchFamily="34" charset="0"/>
              </a:defRPr>
            </a:lvl1pPr>
          </a:lstStyle>
          <a:p>
            <a:r>
              <a:rPr lang="fr-FR" smtClean="0"/>
              <a:t>Modifiez le style du titre</a:t>
            </a:r>
            <a:endParaRPr lang="fr-BE" dirty="0"/>
          </a:p>
        </p:txBody>
      </p:sp>
      <p:sp>
        <p:nvSpPr>
          <p:cNvPr id="6" name="Espace réservé du numéro de diapositive 12"/>
          <p:cNvSpPr>
            <a:spLocks noGrp="1"/>
          </p:cNvSpPr>
          <p:nvPr>
            <p:ph type="sldNum" sz="quarter" idx="10"/>
          </p:nvPr>
        </p:nvSpPr>
        <p:spPr/>
        <p:txBody>
          <a:bodyPr/>
          <a:lstStyle>
            <a:lvl1pPr algn="ctr">
              <a:defRPr sz="1200">
                <a:solidFill>
                  <a:srgbClr val="003A80"/>
                </a:solidFill>
                <a:latin typeface="Calibri" panose="020F0502020204030204" pitchFamily="34" charset="0"/>
              </a:defRPr>
            </a:lvl1pPr>
          </a:lstStyle>
          <a:p>
            <a:pPr>
              <a:defRPr/>
            </a:pPr>
            <a:fld id="{A29C8DA2-7761-4F5B-9F97-3483D626FC72}" type="slidenum">
              <a:rPr lang="fr-BE"/>
              <a:pPr>
                <a:defRPr/>
              </a:pPr>
              <a:t>‹N°›</a:t>
            </a:fld>
            <a:endParaRPr lang="fr-BE" dirty="0"/>
          </a:p>
        </p:txBody>
      </p:sp>
    </p:spTree>
    <p:extLst>
      <p:ext uri="{BB962C8B-B14F-4D97-AF65-F5344CB8AC3E}">
        <p14:creationId xmlns:p14="http://schemas.microsoft.com/office/powerpoint/2010/main" val="40099870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Rectangle 3"/>
          <p:cNvSpPr/>
          <p:nvPr userDrawn="1"/>
        </p:nvSpPr>
        <p:spPr>
          <a:xfrm>
            <a:off x="0" y="6453188"/>
            <a:ext cx="7596188" cy="2778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5" name="ZoneTexte 235"/>
          <p:cNvSpPr txBox="1">
            <a:spLocks noChangeArrowheads="1"/>
          </p:cNvSpPr>
          <p:nvPr userDrawn="1"/>
        </p:nvSpPr>
        <p:spPr bwMode="auto">
          <a:xfrm>
            <a:off x="179388" y="6453188"/>
            <a:ext cx="1076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fld id="{39F06040-072D-4781-BC7C-8F0792BAC94F}" type="datetime3">
              <a:rPr lang="fr-FR" altLang="fr-FR" sz="1200" smtClean="0">
                <a:solidFill>
                  <a:srgbClr val="333399"/>
                </a:solidFill>
                <a:latin typeface="Calibri" pitchFamily="34" charset="0"/>
              </a:rPr>
              <a:pPr algn="ctr" eaLnBrk="1" fontAlgn="base" hangingPunct="1">
                <a:spcBef>
                  <a:spcPct val="0"/>
                </a:spcBef>
                <a:spcAft>
                  <a:spcPct val="0"/>
                </a:spcAft>
                <a:defRPr/>
              </a:pPr>
              <a:t>14.03.19</a:t>
            </a:fld>
            <a:endParaRPr lang="fr-FR" altLang="fr-FR" sz="1200" smtClean="0">
              <a:solidFill>
                <a:srgbClr val="333399"/>
              </a:solidFill>
              <a:latin typeface="Calibri" pitchFamily="34" charset="0"/>
            </a:endParaRPr>
          </a:p>
        </p:txBody>
      </p:sp>
      <p:sp>
        <p:nvSpPr>
          <p:cNvPr id="6" name="ZoneTexte 237"/>
          <p:cNvSpPr txBox="1">
            <a:spLocks noChangeArrowheads="1"/>
          </p:cNvSpPr>
          <p:nvPr userDrawn="1"/>
        </p:nvSpPr>
        <p:spPr bwMode="auto">
          <a:xfrm>
            <a:off x="1739900" y="6453188"/>
            <a:ext cx="5664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r>
              <a:rPr lang="fr-FR" altLang="fr-FR" sz="1200" smtClean="0">
                <a:solidFill>
                  <a:srgbClr val="333399"/>
                </a:solidFill>
                <a:latin typeface="Calibri" pitchFamily="34" charset="0"/>
              </a:rPr>
              <a:t>Intitulé du module – année universitaire</a:t>
            </a:r>
          </a:p>
        </p:txBody>
      </p:sp>
      <p:sp>
        <p:nvSpPr>
          <p:cNvPr id="2" name="Titre 1"/>
          <p:cNvSpPr>
            <a:spLocks noGrp="1"/>
          </p:cNvSpPr>
          <p:nvPr>
            <p:ph type="title"/>
          </p:nvPr>
        </p:nvSpPr>
        <p:spPr>
          <a:xfrm>
            <a:off x="395536" y="404664"/>
            <a:ext cx="8208912" cy="582304"/>
          </a:xfrm>
        </p:spPr>
        <p:txBody>
          <a:bodyPr/>
          <a:lstStyle>
            <a:lvl1pPr algn="l">
              <a:defRPr sz="3200">
                <a:solidFill>
                  <a:schemeClr val="tx2"/>
                </a:solidFill>
                <a:latin typeface="Calibri" panose="020F0502020204030204" pitchFamily="34" charset="0"/>
                <a:cs typeface="Arial" panose="020B0604020202020204" pitchFamily="34" charset="0"/>
              </a:defRPr>
            </a:lvl1pPr>
          </a:lstStyle>
          <a:p>
            <a:r>
              <a:rPr lang="fr-FR" smtClean="0"/>
              <a:t>Modifiez le style du titre</a:t>
            </a:r>
            <a:endParaRPr lang="fr-BE" dirty="0"/>
          </a:p>
        </p:txBody>
      </p:sp>
      <p:sp>
        <p:nvSpPr>
          <p:cNvPr id="3" name="Espace réservé du contenu 2"/>
          <p:cNvSpPr>
            <a:spLocks noGrp="1"/>
          </p:cNvSpPr>
          <p:nvPr>
            <p:ph idx="1"/>
          </p:nvPr>
        </p:nvSpPr>
        <p:spPr>
          <a:xfrm>
            <a:off x="395536" y="1196752"/>
            <a:ext cx="8208912" cy="4968552"/>
          </a:xfrm>
        </p:spPr>
        <p:txBody>
          <a:bodyPr>
            <a:normAutofit/>
          </a:bodyPr>
          <a:lstStyle>
            <a:lvl1pPr>
              <a:defRPr sz="2400">
                <a:latin typeface="Calibri" panose="020F0502020204030204" pitchFamily="34" charset="0"/>
                <a:cs typeface="Arial" panose="020B0604020202020204" pitchFamily="34" charset="0"/>
              </a:defRPr>
            </a:lvl1pPr>
            <a:lvl2pPr>
              <a:defRPr sz="2000">
                <a:latin typeface="Calibri" panose="020F0502020204030204" pitchFamily="34" charset="0"/>
                <a:cs typeface="Arial" panose="020B0604020202020204" pitchFamily="34" charset="0"/>
              </a:defRPr>
            </a:lvl2pPr>
            <a:lvl3pPr>
              <a:defRPr sz="1800">
                <a:latin typeface="Calibri" panose="020F0502020204030204" pitchFamily="34" charset="0"/>
                <a:cs typeface="Arial" panose="020B0604020202020204" pitchFamily="34" charset="0"/>
              </a:defRPr>
            </a:lvl3pPr>
            <a:lvl4pPr>
              <a:defRPr sz="1600">
                <a:latin typeface="Calibri" panose="020F0502020204030204" pitchFamily="34" charset="0"/>
                <a:cs typeface="Arial" panose="020B0604020202020204" pitchFamily="34" charset="0"/>
              </a:defRPr>
            </a:lvl4pPr>
            <a:lvl5pPr>
              <a:defRPr sz="1400">
                <a:latin typeface="Calibri" panose="020F0502020204030204" pitchFamily="34" charset="0"/>
                <a:cs typeface="Arial" panose="020B0604020202020204" pitchFamily="34" charset="0"/>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7" name="Espace réservé du numéro de diapositive 12"/>
          <p:cNvSpPr>
            <a:spLocks noGrp="1"/>
          </p:cNvSpPr>
          <p:nvPr>
            <p:ph type="sldNum" sz="quarter" idx="10"/>
          </p:nvPr>
        </p:nvSpPr>
        <p:spPr/>
        <p:txBody>
          <a:bodyPr/>
          <a:lstStyle>
            <a:lvl1pPr algn="ctr">
              <a:defRPr sz="1200">
                <a:solidFill>
                  <a:srgbClr val="003A80"/>
                </a:solidFill>
                <a:latin typeface="Calibri" panose="020F0502020204030204" pitchFamily="34" charset="0"/>
              </a:defRPr>
            </a:lvl1pPr>
          </a:lstStyle>
          <a:p>
            <a:pPr>
              <a:defRPr/>
            </a:pPr>
            <a:fld id="{01427AC5-6AA1-48A4-AFBB-490CB39CF7CA}" type="slidenum">
              <a:rPr lang="fr-BE"/>
              <a:pPr>
                <a:defRPr/>
              </a:pPr>
              <a:t>‹N°›</a:t>
            </a:fld>
            <a:endParaRPr lang="fr-BE" dirty="0"/>
          </a:p>
        </p:txBody>
      </p:sp>
    </p:spTree>
    <p:extLst>
      <p:ext uri="{BB962C8B-B14F-4D97-AF65-F5344CB8AC3E}">
        <p14:creationId xmlns:p14="http://schemas.microsoft.com/office/powerpoint/2010/main" val="532210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86736D7-7663-481A-87A6-D50CCE4EB5B7}" type="datetime1">
              <a:rPr lang="fr-FR" smtClean="0"/>
              <a:t>14/03/2019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D6BC9DE-21EE-412F-9F5D-9A383983C613}" type="slidenum">
              <a:rPr lang="fr-FR" smtClean="0"/>
              <a:t>‹N°›</a:t>
            </a:fld>
            <a:endParaRPr lang="fr-FR"/>
          </a:p>
        </p:txBody>
      </p:sp>
      <p:pic>
        <p:nvPicPr>
          <p:cNvPr id="8" name="Imag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230190" y="427508"/>
            <a:ext cx="980598" cy="993939"/>
          </a:xfrm>
          <a:prstGeom prst="rect">
            <a:avLst/>
          </a:prstGeom>
          <a:noFill/>
          <a:ln w="9525">
            <a:noFill/>
            <a:miter lim="800000"/>
            <a:headEnd/>
            <a:tailEnd/>
          </a:ln>
        </p:spPr>
      </p:pic>
    </p:spTree>
    <p:extLst>
      <p:ext uri="{BB962C8B-B14F-4D97-AF65-F5344CB8AC3E}">
        <p14:creationId xmlns:p14="http://schemas.microsoft.com/office/powerpoint/2010/main" val="381982480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F833A78-264E-4A9F-90F6-3F2D63A22CAA}" type="datetime1">
              <a:rPr lang="fr-FR" smtClean="0"/>
              <a:t>14/03/2019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D6BC9DE-21EE-412F-9F5D-9A383983C613}" type="slidenum">
              <a:rPr lang="fr-FR" smtClean="0"/>
              <a:t>‹N°›</a:t>
            </a:fld>
            <a:endParaRPr lang="fr-FR"/>
          </a:p>
        </p:txBody>
      </p:sp>
      <p:pic>
        <p:nvPicPr>
          <p:cNvPr id="10" name="Imag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230190" y="427508"/>
            <a:ext cx="980598" cy="993939"/>
          </a:xfrm>
          <a:prstGeom prst="rect">
            <a:avLst/>
          </a:prstGeom>
          <a:noFill/>
          <a:ln w="9525">
            <a:noFill/>
            <a:miter lim="800000"/>
            <a:headEnd/>
            <a:tailEnd/>
          </a:ln>
        </p:spPr>
      </p:pic>
    </p:spTree>
    <p:extLst>
      <p:ext uri="{BB962C8B-B14F-4D97-AF65-F5344CB8AC3E}">
        <p14:creationId xmlns:p14="http://schemas.microsoft.com/office/powerpoint/2010/main" val="15234931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E1B2C89-8217-412A-8D1D-00D98460D922}" type="datetime1">
              <a:rPr lang="fr-FR" smtClean="0"/>
              <a:t>14/03/2019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D6BC9DE-21EE-412F-9F5D-9A383983C613}" type="slidenum">
              <a:rPr lang="fr-FR" smtClean="0"/>
              <a:t>‹N°›</a:t>
            </a:fld>
            <a:endParaRPr lang="fr-FR"/>
          </a:p>
        </p:txBody>
      </p:sp>
      <p:pic>
        <p:nvPicPr>
          <p:cNvPr id="6" name="Imag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230190" y="427508"/>
            <a:ext cx="980598" cy="993939"/>
          </a:xfrm>
          <a:prstGeom prst="rect">
            <a:avLst/>
          </a:prstGeom>
          <a:noFill/>
          <a:ln w="9525">
            <a:noFill/>
            <a:miter lim="800000"/>
            <a:headEnd/>
            <a:tailEnd/>
          </a:ln>
        </p:spPr>
      </p:pic>
    </p:spTree>
    <p:extLst>
      <p:ext uri="{BB962C8B-B14F-4D97-AF65-F5344CB8AC3E}">
        <p14:creationId xmlns:p14="http://schemas.microsoft.com/office/powerpoint/2010/main" val="20994646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M1">
    <p:spTree>
      <p:nvGrpSpPr>
        <p:cNvPr id="1" name=""/>
        <p:cNvGrpSpPr/>
        <p:nvPr/>
      </p:nvGrpSpPr>
      <p:grpSpPr>
        <a:xfrm>
          <a:off x="0" y="0"/>
          <a:ext cx="0" cy="0"/>
          <a:chOff x="0" y="0"/>
          <a:chExt cx="0" cy="0"/>
        </a:xfrm>
      </p:grpSpPr>
      <p:sp>
        <p:nvSpPr>
          <p:cNvPr id="2" name="Titre 1"/>
          <p:cNvSpPr>
            <a:spLocks noGrp="1"/>
          </p:cNvSpPr>
          <p:nvPr>
            <p:ph type="title"/>
          </p:nvPr>
        </p:nvSpPr>
        <p:spPr>
          <a:xfrm>
            <a:off x="1043608" y="188640"/>
            <a:ext cx="7344816" cy="648072"/>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1979712" y="836712"/>
            <a:ext cx="7164288"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1" y="836712"/>
            <a:ext cx="1907703" cy="60212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Modifiez les styles du texte du masque</a:t>
            </a:r>
          </a:p>
        </p:txBody>
      </p:sp>
      <p:sp>
        <p:nvSpPr>
          <p:cNvPr id="7" name="Espace réservé du numéro de diapositive 6"/>
          <p:cNvSpPr>
            <a:spLocks noGrp="1"/>
          </p:cNvSpPr>
          <p:nvPr>
            <p:ph type="sldNum" sz="quarter" idx="12"/>
          </p:nvPr>
        </p:nvSpPr>
        <p:spPr>
          <a:xfrm>
            <a:off x="7003945" y="6492875"/>
            <a:ext cx="2133600" cy="365125"/>
          </a:xfrm>
        </p:spPr>
        <p:txBody>
          <a:bodyPr/>
          <a:lstStyle/>
          <a:p>
            <a:fld id="{5D6BC9DE-21EE-412F-9F5D-9A383983C613}" type="slidenum">
              <a:rPr lang="fr-FR" smtClean="0"/>
              <a:t>‹N°›</a:t>
            </a:fld>
            <a:endParaRPr lang="fr-FR"/>
          </a:p>
        </p:txBody>
      </p:sp>
      <p:pic>
        <p:nvPicPr>
          <p:cNvPr id="6" name="Imag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230190" y="427508"/>
            <a:ext cx="980598" cy="993939"/>
          </a:xfrm>
          <a:prstGeom prst="rect">
            <a:avLst/>
          </a:prstGeom>
          <a:noFill/>
          <a:ln w="9525">
            <a:noFill/>
            <a:miter lim="800000"/>
            <a:headEnd/>
            <a:tailEnd/>
          </a:ln>
        </p:spPr>
      </p:pic>
    </p:spTree>
    <p:extLst>
      <p:ext uri="{BB962C8B-B14F-4D97-AF65-F5344CB8AC3E}">
        <p14:creationId xmlns:p14="http://schemas.microsoft.com/office/powerpoint/2010/main" val="296346108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F931BFF-4887-43F6-B7AF-5E46E8729BF2}" type="datetime1">
              <a:rPr lang="fr-FR" smtClean="0"/>
              <a:t>14/03/2019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‹N°›</a:t>
            </a:fld>
            <a:endParaRPr lang="fr-FR"/>
          </a:p>
        </p:txBody>
      </p:sp>
      <p:pic>
        <p:nvPicPr>
          <p:cNvPr id="5" name="Imag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230190" y="427508"/>
            <a:ext cx="980598" cy="993939"/>
          </a:xfrm>
          <a:prstGeom prst="rect">
            <a:avLst/>
          </a:prstGeom>
          <a:noFill/>
          <a:ln w="9525">
            <a:noFill/>
            <a:miter lim="800000"/>
            <a:headEnd/>
            <a:tailEnd/>
          </a:ln>
        </p:spPr>
      </p:pic>
    </p:spTree>
    <p:extLst>
      <p:ext uri="{BB962C8B-B14F-4D97-AF65-F5344CB8AC3E}">
        <p14:creationId xmlns:p14="http://schemas.microsoft.com/office/powerpoint/2010/main" val="9600509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58530C9-2F4D-41A2-97A3-F21D445C479D}" type="datetime1">
              <a:rPr lang="fr-FR" smtClean="0"/>
              <a:t>14/03/2019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D6BC9DE-21EE-412F-9F5D-9A383983C613}" type="slidenum">
              <a:rPr lang="fr-FR" smtClean="0"/>
              <a:t>‹N°›</a:t>
            </a:fld>
            <a:endParaRPr lang="fr-FR"/>
          </a:p>
        </p:txBody>
      </p:sp>
      <p:pic>
        <p:nvPicPr>
          <p:cNvPr id="8" name="Imag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230190" y="427508"/>
            <a:ext cx="980598" cy="993939"/>
          </a:xfrm>
          <a:prstGeom prst="rect">
            <a:avLst/>
          </a:prstGeom>
          <a:noFill/>
          <a:ln w="9525">
            <a:noFill/>
            <a:miter lim="800000"/>
            <a:headEnd/>
            <a:tailEnd/>
          </a:ln>
        </p:spPr>
      </p:pic>
    </p:spTree>
    <p:extLst>
      <p:ext uri="{BB962C8B-B14F-4D97-AF65-F5344CB8AC3E}">
        <p14:creationId xmlns:p14="http://schemas.microsoft.com/office/powerpoint/2010/main" val="136057811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4.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3F1570-B2D4-4412-80F8-6CB17C5ED095}" type="datetime1">
              <a:rPr lang="fr-FR" smtClean="0"/>
              <a:t>14/03/2019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BC9DE-21EE-412F-9F5D-9A383983C613}" type="slidenum">
              <a:rPr lang="fr-FR" smtClean="0"/>
              <a:t>‹N°›</a:t>
            </a:fld>
            <a:endParaRPr lang="fr-FR"/>
          </a:p>
        </p:txBody>
      </p:sp>
    </p:spTree>
    <p:extLst>
      <p:ext uri="{BB962C8B-B14F-4D97-AF65-F5344CB8AC3E}">
        <p14:creationId xmlns:p14="http://schemas.microsoft.com/office/powerpoint/2010/main" val="1686001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5" r:id="rId8"/>
    <p:sldLayoutId id="2147483657" r:id="rId9"/>
    <p:sldLayoutId id="2147483658" r:id="rId10"/>
    <p:sldLayoutId id="2147483659" r:id="rId11"/>
    <p:sldLayoutId id="2147483672" r:id="rId12"/>
    <p:sldLayoutId id="2147483673" r:id="rId13"/>
    <p:sldLayoutId id="2147483692" r:id="rId14"/>
    <p:sldLayoutId id="2147483693" r:id="rId15"/>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79388" y="404813"/>
            <a:ext cx="8424862" cy="582612"/>
          </a:xfrm>
          <a:prstGeom prst="rect">
            <a:avLst/>
          </a:prstGeom>
        </p:spPr>
        <p:txBody>
          <a:bodyPr vert="horz" lIns="91440" tIns="45720" rIns="91440" bIns="45720" rtlCol="0" anchor="ctr">
            <a:noAutofit/>
          </a:bodyPr>
          <a:lstStyle/>
          <a:p>
            <a:r>
              <a:rPr lang="fr-FR" dirty="0" smtClean="0"/>
              <a:t>Titre de la diapositive</a:t>
            </a:r>
            <a:endParaRPr lang="fr-BE" dirty="0"/>
          </a:p>
        </p:txBody>
      </p:sp>
      <p:sp>
        <p:nvSpPr>
          <p:cNvPr id="1027" name="Espace réservé du texte 2"/>
          <p:cNvSpPr>
            <a:spLocks noGrp="1"/>
          </p:cNvSpPr>
          <p:nvPr>
            <p:ph type="body" idx="1"/>
          </p:nvPr>
        </p:nvSpPr>
        <p:spPr bwMode="auto">
          <a:xfrm>
            <a:off x="179388" y="1082675"/>
            <a:ext cx="8424862"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fr-BE" altLang="fr-FR" smtClean="0"/>
          </a:p>
        </p:txBody>
      </p:sp>
      <p:sp>
        <p:nvSpPr>
          <p:cNvPr id="8" name="Espace réservé de la date 3"/>
          <p:cNvSpPr>
            <a:spLocks noGrp="1"/>
          </p:cNvSpPr>
          <p:nvPr>
            <p:ph type="dt" sz="half" idx="2"/>
          </p:nvPr>
        </p:nvSpPr>
        <p:spPr>
          <a:xfrm>
            <a:off x="461963" y="0"/>
            <a:ext cx="6342062" cy="365125"/>
          </a:xfrm>
          <a:prstGeom prst="rect">
            <a:avLst/>
          </a:prstGeom>
        </p:spPr>
        <p:txBody>
          <a:bodyPr anchor="ctr"/>
          <a:lstStyle>
            <a:lvl1pPr algn="ctr" fontAlgn="auto">
              <a:spcBef>
                <a:spcPts val="0"/>
              </a:spcBef>
              <a:spcAft>
                <a:spcPts val="0"/>
              </a:spcAft>
              <a:defRPr sz="1100">
                <a:solidFill>
                  <a:srgbClr val="333399"/>
                </a:solidFill>
                <a:latin typeface="Arial" panose="020B0604020202020204" pitchFamily="34" charset="0"/>
                <a:ea typeface="+mn-ea"/>
                <a:cs typeface="Arial" panose="020B0604020202020204" pitchFamily="34" charset="0"/>
              </a:defRPr>
            </a:lvl1pPr>
          </a:lstStyle>
          <a:p>
            <a:pPr>
              <a:defRPr/>
            </a:pPr>
            <a:r>
              <a:rPr lang="fr-FR"/>
              <a:t>Plan du cours</a:t>
            </a:r>
            <a:endParaRPr lang="fr-BE" dirty="0"/>
          </a:p>
        </p:txBody>
      </p:sp>
      <p:sp>
        <p:nvSpPr>
          <p:cNvPr id="9" name="Espace réservé du pied de page 4"/>
          <p:cNvSpPr>
            <a:spLocks noGrp="1"/>
          </p:cNvSpPr>
          <p:nvPr>
            <p:ph type="ftr" sz="quarter" idx="3"/>
          </p:nvPr>
        </p:nvSpPr>
        <p:spPr>
          <a:xfrm>
            <a:off x="6804025" y="0"/>
            <a:ext cx="1800225" cy="365125"/>
          </a:xfrm>
          <a:prstGeom prst="rect">
            <a:avLst/>
          </a:prstGeom>
          <a:noFill/>
        </p:spPr>
        <p:txBody>
          <a:bodyPr anchor="ctr"/>
          <a:lstStyle>
            <a:lvl1pPr algn="ctr" fontAlgn="auto">
              <a:spcBef>
                <a:spcPts val="0"/>
              </a:spcBef>
              <a:spcAft>
                <a:spcPts val="0"/>
              </a:spcAft>
              <a:defRPr sz="1100">
                <a:solidFill>
                  <a:srgbClr val="333399"/>
                </a:solidFill>
                <a:latin typeface="Arial" panose="020B0604020202020204" pitchFamily="34" charset="0"/>
                <a:ea typeface="+mn-ea"/>
                <a:cs typeface="Arial" panose="020B0604020202020204" pitchFamily="34" charset="0"/>
              </a:defRPr>
            </a:lvl1pPr>
          </a:lstStyle>
          <a:p>
            <a:pPr>
              <a:defRPr/>
            </a:pPr>
            <a:r>
              <a:rPr lang="fr-BE"/>
              <a:t>Cours XXX</a:t>
            </a:r>
            <a:endParaRPr lang="fr-BE" dirty="0"/>
          </a:p>
        </p:txBody>
      </p:sp>
      <p:sp>
        <p:nvSpPr>
          <p:cNvPr id="10" name="Espace réservé du numéro de diapositive 5"/>
          <p:cNvSpPr>
            <a:spLocks noGrp="1"/>
          </p:cNvSpPr>
          <p:nvPr>
            <p:ph type="sldNum" sz="quarter" idx="4"/>
          </p:nvPr>
        </p:nvSpPr>
        <p:spPr>
          <a:xfrm>
            <a:off x="8604250" y="0"/>
            <a:ext cx="539750" cy="365125"/>
          </a:xfrm>
          <a:prstGeom prst="rect">
            <a:avLst/>
          </a:prstGeom>
          <a:noFill/>
        </p:spPr>
        <p:txBody>
          <a:bodyPr anchor="ctr"/>
          <a:lstStyle>
            <a:lvl1pPr algn="ctr" fontAlgn="auto">
              <a:spcBef>
                <a:spcPts val="0"/>
              </a:spcBef>
              <a:spcAft>
                <a:spcPts val="0"/>
              </a:spcAft>
              <a:defRPr sz="1100" b="0">
                <a:solidFill>
                  <a:srgbClr val="333399"/>
                </a:solidFill>
                <a:latin typeface="Arial" panose="020B0604020202020204" pitchFamily="34" charset="0"/>
                <a:ea typeface="+mn-ea"/>
                <a:cs typeface="Arial" panose="020B0604020202020204" pitchFamily="34" charset="0"/>
              </a:defRPr>
            </a:lvl1pPr>
          </a:lstStyle>
          <a:p>
            <a:pPr>
              <a:defRPr/>
            </a:pPr>
            <a:fld id="{9A678ED9-90F1-45BB-BB21-4A40C2FA27B0}" type="slidenum">
              <a:rPr lang="fr-BE"/>
              <a:pPr>
                <a:defRPr/>
              </a:pPr>
              <a:t>‹N°›</a:t>
            </a:fld>
            <a:endParaRPr lang="fr-BE" dirty="0"/>
          </a:p>
        </p:txBody>
      </p:sp>
      <p:pic>
        <p:nvPicPr>
          <p:cNvPr id="1031" name="Image 10"/>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9525" y="9525"/>
            <a:ext cx="4524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2" name="Groupe 256"/>
          <p:cNvGrpSpPr>
            <a:grpSpLocks/>
          </p:cNvGrpSpPr>
          <p:nvPr userDrawn="1"/>
        </p:nvGrpSpPr>
        <p:grpSpPr bwMode="auto">
          <a:xfrm>
            <a:off x="8783638" y="415925"/>
            <a:ext cx="360362" cy="6384925"/>
            <a:chOff x="8784347" y="399227"/>
            <a:chExt cx="360192" cy="6384578"/>
          </a:xfrm>
        </p:grpSpPr>
        <p:grpSp>
          <p:nvGrpSpPr>
            <p:cNvPr id="13" name="Groupe 12"/>
            <p:cNvGrpSpPr>
              <a:grpSpLocks noChangeAspect="1"/>
            </p:cNvGrpSpPr>
            <p:nvPr userDrawn="1"/>
          </p:nvGrpSpPr>
          <p:grpSpPr>
            <a:xfrm>
              <a:off x="8964000" y="399227"/>
              <a:ext cx="180000" cy="236709"/>
              <a:chOff x="442092" y="3452810"/>
              <a:chExt cx="432696" cy="569016"/>
            </a:xfrm>
            <a:solidFill>
              <a:srgbClr val="00B0F0"/>
            </a:solidFill>
          </p:grpSpPr>
          <p:sp>
            <p:nvSpPr>
              <p:cNvPr id="14" name="Rectangle 13"/>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5" name="Rectangle 1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6" name="Rectangle 15"/>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7" name="Rectangle 1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8" name="Groupe 17"/>
            <p:cNvGrpSpPr>
              <a:grpSpLocks noChangeAspect="1"/>
            </p:cNvGrpSpPr>
            <p:nvPr userDrawn="1"/>
          </p:nvGrpSpPr>
          <p:grpSpPr>
            <a:xfrm flipH="1">
              <a:off x="8784347" y="635936"/>
              <a:ext cx="180000" cy="237496"/>
              <a:chOff x="442092" y="3452808"/>
              <a:chExt cx="432697" cy="570907"/>
            </a:xfrm>
            <a:solidFill>
              <a:srgbClr val="333399"/>
            </a:solidFill>
          </p:grpSpPr>
          <p:sp>
            <p:nvSpPr>
              <p:cNvPr id="19" name="Rectangle 18"/>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0" name="Rectangle 19"/>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1" name="Rectangle 20"/>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2" name="Rectangle 21"/>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05" name="Groupe 104"/>
            <p:cNvGrpSpPr>
              <a:grpSpLocks noChangeAspect="1"/>
            </p:cNvGrpSpPr>
            <p:nvPr userDrawn="1"/>
          </p:nvGrpSpPr>
          <p:grpSpPr>
            <a:xfrm>
              <a:off x="8964539" y="873432"/>
              <a:ext cx="180000" cy="236709"/>
              <a:chOff x="442092" y="3452810"/>
              <a:chExt cx="432696" cy="569016"/>
            </a:xfrm>
            <a:solidFill>
              <a:srgbClr val="00B0F0"/>
            </a:solidFill>
          </p:grpSpPr>
          <p:sp>
            <p:nvSpPr>
              <p:cNvPr id="111" name="Rectangle 110"/>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2" name="Rectangle 111"/>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3" name="Rectangle 112"/>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4" name="Rectangle 113"/>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06" name="Groupe 105"/>
            <p:cNvGrpSpPr>
              <a:grpSpLocks noChangeAspect="1"/>
            </p:cNvGrpSpPr>
            <p:nvPr userDrawn="1"/>
          </p:nvGrpSpPr>
          <p:grpSpPr>
            <a:xfrm flipH="1">
              <a:off x="8784886" y="1110141"/>
              <a:ext cx="180000" cy="237496"/>
              <a:chOff x="442092" y="3452808"/>
              <a:chExt cx="432697" cy="570907"/>
            </a:xfrm>
            <a:solidFill>
              <a:srgbClr val="333399"/>
            </a:solidFill>
          </p:grpSpPr>
          <p:sp>
            <p:nvSpPr>
              <p:cNvPr id="107" name="Rectangle 106"/>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08" name="Rectangle 107"/>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09" name="Rectangle 108"/>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10" name="Rectangle 109"/>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038" name="Groupe 115"/>
            <p:cNvGrpSpPr>
              <a:grpSpLocks/>
            </p:cNvGrpSpPr>
            <p:nvPr userDrawn="1"/>
          </p:nvGrpSpPr>
          <p:grpSpPr bwMode="auto">
            <a:xfrm>
              <a:off x="8784347" y="1344325"/>
              <a:ext cx="360192" cy="948410"/>
              <a:chOff x="8784347" y="399227"/>
              <a:chExt cx="360192" cy="948410"/>
            </a:xfrm>
          </p:grpSpPr>
          <p:grpSp>
            <p:nvGrpSpPr>
              <p:cNvPr id="1072" name="Groupe 116"/>
              <p:cNvGrpSpPr>
                <a:grpSpLocks/>
              </p:cNvGrpSpPr>
              <p:nvPr userDrawn="1"/>
            </p:nvGrpSpPr>
            <p:grpSpPr bwMode="auto">
              <a:xfrm>
                <a:off x="8784347" y="399227"/>
                <a:ext cx="359653" cy="474205"/>
                <a:chOff x="8784347" y="399227"/>
                <a:chExt cx="359653" cy="474205"/>
              </a:xfrm>
            </p:grpSpPr>
            <p:grpSp>
              <p:nvGrpSpPr>
                <p:cNvPr id="129" name="Groupe 128"/>
                <p:cNvGrpSpPr>
                  <a:grpSpLocks noChangeAspect="1"/>
                </p:cNvGrpSpPr>
                <p:nvPr userDrawn="1"/>
              </p:nvGrpSpPr>
              <p:grpSpPr>
                <a:xfrm>
                  <a:off x="8964000" y="399227"/>
                  <a:ext cx="180000" cy="236709"/>
                  <a:chOff x="442092" y="3452810"/>
                  <a:chExt cx="432696" cy="569016"/>
                </a:xfrm>
                <a:solidFill>
                  <a:srgbClr val="00B0F0"/>
                </a:solidFill>
              </p:grpSpPr>
              <p:sp>
                <p:nvSpPr>
                  <p:cNvPr id="135" name="Rectangle 134"/>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6" name="Rectangle 135"/>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7" name="Rectangle 136"/>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8" name="Rectangle 137"/>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30" name="Groupe 129"/>
                <p:cNvGrpSpPr>
                  <a:grpSpLocks noChangeAspect="1"/>
                </p:cNvGrpSpPr>
                <p:nvPr userDrawn="1"/>
              </p:nvGrpSpPr>
              <p:grpSpPr>
                <a:xfrm flipH="1">
                  <a:off x="8784347" y="635936"/>
                  <a:ext cx="180000" cy="237496"/>
                  <a:chOff x="442092" y="3452808"/>
                  <a:chExt cx="432697" cy="570907"/>
                </a:xfrm>
                <a:solidFill>
                  <a:srgbClr val="333399"/>
                </a:solidFill>
              </p:grpSpPr>
              <p:sp>
                <p:nvSpPr>
                  <p:cNvPr id="131" name="Rectangle 130"/>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2" name="Rectangle 131"/>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3" name="Rectangle 132"/>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34" name="Rectangle 133"/>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1073" name="Groupe 117"/>
              <p:cNvGrpSpPr>
                <a:grpSpLocks/>
              </p:cNvGrpSpPr>
              <p:nvPr userDrawn="1"/>
            </p:nvGrpSpPr>
            <p:grpSpPr bwMode="auto">
              <a:xfrm>
                <a:off x="8784886" y="873432"/>
                <a:ext cx="359653" cy="474205"/>
                <a:chOff x="8784347" y="399227"/>
                <a:chExt cx="359653" cy="474205"/>
              </a:xfrm>
            </p:grpSpPr>
            <p:grpSp>
              <p:nvGrpSpPr>
                <p:cNvPr id="119" name="Groupe 118"/>
                <p:cNvGrpSpPr>
                  <a:grpSpLocks noChangeAspect="1"/>
                </p:cNvGrpSpPr>
                <p:nvPr userDrawn="1"/>
              </p:nvGrpSpPr>
              <p:grpSpPr>
                <a:xfrm>
                  <a:off x="8964000" y="399227"/>
                  <a:ext cx="180000" cy="236709"/>
                  <a:chOff x="442092" y="3452810"/>
                  <a:chExt cx="432696" cy="569016"/>
                </a:xfrm>
                <a:solidFill>
                  <a:srgbClr val="00B0F0"/>
                </a:solidFill>
              </p:grpSpPr>
              <p:sp>
                <p:nvSpPr>
                  <p:cNvPr id="125" name="Rectangle 124"/>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6" name="Rectangle 125"/>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7" name="Rectangle 126"/>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8" name="Rectangle 127"/>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20" name="Groupe 119"/>
                <p:cNvGrpSpPr>
                  <a:grpSpLocks noChangeAspect="1"/>
                </p:cNvGrpSpPr>
                <p:nvPr userDrawn="1"/>
              </p:nvGrpSpPr>
              <p:grpSpPr>
                <a:xfrm flipH="1">
                  <a:off x="8784347" y="635930"/>
                  <a:ext cx="180000" cy="237502"/>
                  <a:chOff x="442092" y="3452808"/>
                  <a:chExt cx="432697" cy="570924"/>
                </a:xfrm>
                <a:solidFill>
                  <a:srgbClr val="333399"/>
                </a:solidFill>
              </p:grpSpPr>
              <p:sp>
                <p:nvSpPr>
                  <p:cNvPr id="121" name="Rectangle 120"/>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2" name="Rectangle 121"/>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3" name="Rectangle 122"/>
                  <p:cNvSpPr/>
                  <p:nvPr/>
                </p:nvSpPr>
                <p:spPr bwMode="auto">
                  <a:xfrm>
                    <a:off x="442092" y="3915731"/>
                    <a:ext cx="432048"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24" name="Rectangle 123"/>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nvGrpSpPr>
            <p:cNvPr id="1039" name="Groupe 139"/>
            <p:cNvGrpSpPr>
              <a:grpSpLocks/>
            </p:cNvGrpSpPr>
            <p:nvPr userDrawn="1"/>
          </p:nvGrpSpPr>
          <p:grpSpPr bwMode="auto">
            <a:xfrm>
              <a:off x="8784347" y="2284560"/>
              <a:ext cx="360192" cy="1893508"/>
              <a:chOff x="8784347" y="399227"/>
              <a:chExt cx="360192" cy="1893508"/>
            </a:xfrm>
          </p:grpSpPr>
          <p:grpSp>
            <p:nvGrpSpPr>
              <p:cNvPr id="1058" name="Groupe 140"/>
              <p:cNvGrpSpPr>
                <a:grpSpLocks/>
              </p:cNvGrpSpPr>
              <p:nvPr userDrawn="1"/>
            </p:nvGrpSpPr>
            <p:grpSpPr bwMode="auto">
              <a:xfrm>
                <a:off x="8784347" y="399227"/>
                <a:ext cx="360192" cy="948410"/>
                <a:chOff x="8784347" y="399227"/>
                <a:chExt cx="360192" cy="948410"/>
              </a:xfrm>
            </p:grpSpPr>
            <p:grpSp>
              <p:nvGrpSpPr>
                <p:cNvPr id="1066" name="Groupe 164"/>
                <p:cNvGrpSpPr>
                  <a:grpSpLocks/>
                </p:cNvGrpSpPr>
                <p:nvPr userDrawn="1"/>
              </p:nvGrpSpPr>
              <p:grpSpPr bwMode="auto">
                <a:xfrm>
                  <a:off x="8784347" y="399227"/>
                  <a:ext cx="359653" cy="474205"/>
                  <a:chOff x="8784347" y="399227"/>
                  <a:chExt cx="359653" cy="474205"/>
                </a:xfrm>
              </p:grpSpPr>
              <p:grpSp>
                <p:nvGrpSpPr>
                  <p:cNvPr id="177" name="Groupe 176"/>
                  <p:cNvGrpSpPr>
                    <a:grpSpLocks noChangeAspect="1"/>
                  </p:cNvGrpSpPr>
                  <p:nvPr userDrawn="1"/>
                </p:nvGrpSpPr>
                <p:grpSpPr>
                  <a:xfrm>
                    <a:off x="8964000" y="399227"/>
                    <a:ext cx="180000" cy="236709"/>
                    <a:chOff x="442092" y="3452810"/>
                    <a:chExt cx="432696" cy="569016"/>
                  </a:xfrm>
                  <a:solidFill>
                    <a:srgbClr val="00B0F0"/>
                  </a:solidFill>
                </p:grpSpPr>
                <p:sp>
                  <p:nvSpPr>
                    <p:cNvPr id="183" name="Rectangle 182"/>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84" name="Rectangle 183"/>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85" name="Rectangle 184"/>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86" name="Rectangle 185"/>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78" name="Groupe 177"/>
                  <p:cNvGrpSpPr>
                    <a:grpSpLocks noChangeAspect="1"/>
                  </p:cNvGrpSpPr>
                  <p:nvPr userDrawn="1"/>
                </p:nvGrpSpPr>
                <p:grpSpPr>
                  <a:xfrm flipH="1">
                    <a:off x="8784347" y="635936"/>
                    <a:ext cx="180000" cy="237496"/>
                    <a:chOff x="442092" y="3452808"/>
                    <a:chExt cx="432697" cy="570907"/>
                  </a:xfrm>
                  <a:solidFill>
                    <a:srgbClr val="333399"/>
                  </a:solidFill>
                </p:grpSpPr>
                <p:sp>
                  <p:nvSpPr>
                    <p:cNvPr id="179" name="Rectangle 178"/>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80" name="Rectangle 179"/>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81" name="Rectangle 180"/>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82" name="Rectangle 181"/>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1067" name="Groupe 165"/>
                <p:cNvGrpSpPr>
                  <a:grpSpLocks/>
                </p:cNvGrpSpPr>
                <p:nvPr userDrawn="1"/>
              </p:nvGrpSpPr>
              <p:grpSpPr bwMode="auto">
                <a:xfrm>
                  <a:off x="8784886" y="873432"/>
                  <a:ext cx="359653" cy="474205"/>
                  <a:chOff x="8784347" y="399227"/>
                  <a:chExt cx="359653" cy="474205"/>
                </a:xfrm>
              </p:grpSpPr>
              <p:grpSp>
                <p:nvGrpSpPr>
                  <p:cNvPr id="167" name="Groupe 166"/>
                  <p:cNvGrpSpPr>
                    <a:grpSpLocks noChangeAspect="1"/>
                  </p:cNvGrpSpPr>
                  <p:nvPr userDrawn="1"/>
                </p:nvGrpSpPr>
                <p:grpSpPr>
                  <a:xfrm>
                    <a:off x="8964000" y="399227"/>
                    <a:ext cx="180000" cy="236709"/>
                    <a:chOff x="442092" y="3452810"/>
                    <a:chExt cx="432696" cy="569016"/>
                  </a:xfrm>
                  <a:solidFill>
                    <a:srgbClr val="00B0F0"/>
                  </a:solidFill>
                </p:grpSpPr>
                <p:sp>
                  <p:nvSpPr>
                    <p:cNvPr id="173" name="Rectangle 172"/>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74" name="Rectangle 173"/>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75" name="Rectangle 174"/>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76" name="Rectangle 175"/>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68" name="Groupe 167"/>
                  <p:cNvGrpSpPr>
                    <a:grpSpLocks noChangeAspect="1"/>
                  </p:cNvGrpSpPr>
                  <p:nvPr userDrawn="1"/>
                </p:nvGrpSpPr>
                <p:grpSpPr>
                  <a:xfrm flipH="1">
                    <a:off x="8784347" y="635936"/>
                    <a:ext cx="180000" cy="237496"/>
                    <a:chOff x="442092" y="3452808"/>
                    <a:chExt cx="432697" cy="570907"/>
                  </a:xfrm>
                  <a:solidFill>
                    <a:srgbClr val="333399"/>
                  </a:solidFill>
                </p:grpSpPr>
                <p:sp>
                  <p:nvSpPr>
                    <p:cNvPr id="169" name="Rectangle 168"/>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70" name="Rectangle 169"/>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71" name="Rectangle 170"/>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72" name="Rectangle 171"/>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nvGrpSpPr>
              <p:cNvPr id="1059" name="Groupe 141"/>
              <p:cNvGrpSpPr>
                <a:grpSpLocks/>
              </p:cNvGrpSpPr>
              <p:nvPr userDrawn="1"/>
            </p:nvGrpSpPr>
            <p:grpSpPr bwMode="auto">
              <a:xfrm>
                <a:off x="8784347" y="1344325"/>
                <a:ext cx="360192" cy="948410"/>
                <a:chOff x="8784347" y="399227"/>
                <a:chExt cx="360192" cy="948410"/>
              </a:xfrm>
            </p:grpSpPr>
            <p:grpSp>
              <p:nvGrpSpPr>
                <p:cNvPr id="1060" name="Groupe 142"/>
                <p:cNvGrpSpPr>
                  <a:grpSpLocks/>
                </p:cNvGrpSpPr>
                <p:nvPr userDrawn="1"/>
              </p:nvGrpSpPr>
              <p:grpSpPr bwMode="auto">
                <a:xfrm>
                  <a:off x="8784347" y="399227"/>
                  <a:ext cx="359653" cy="474205"/>
                  <a:chOff x="8784347" y="399227"/>
                  <a:chExt cx="359653" cy="474205"/>
                </a:xfrm>
              </p:grpSpPr>
              <p:grpSp>
                <p:nvGrpSpPr>
                  <p:cNvPr id="155" name="Groupe 154"/>
                  <p:cNvGrpSpPr>
                    <a:grpSpLocks noChangeAspect="1"/>
                  </p:cNvGrpSpPr>
                  <p:nvPr userDrawn="1"/>
                </p:nvGrpSpPr>
                <p:grpSpPr>
                  <a:xfrm>
                    <a:off x="8964000" y="399227"/>
                    <a:ext cx="180000" cy="236709"/>
                    <a:chOff x="442092" y="3452810"/>
                    <a:chExt cx="432696" cy="569016"/>
                  </a:xfrm>
                  <a:solidFill>
                    <a:srgbClr val="00B0F0"/>
                  </a:solidFill>
                </p:grpSpPr>
                <p:sp>
                  <p:nvSpPr>
                    <p:cNvPr id="161" name="Rectangle 160"/>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62" name="Rectangle 161"/>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63" name="Rectangle 162"/>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64" name="Rectangle 163"/>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56" name="Groupe 155"/>
                  <p:cNvGrpSpPr>
                    <a:grpSpLocks noChangeAspect="1"/>
                  </p:cNvGrpSpPr>
                  <p:nvPr userDrawn="1"/>
                </p:nvGrpSpPr>
                <p:grpSpPr>
                  <a:xfrm flipH="1">
                    <a:off x="8784347" y="635936"/>
                    <a:ext cx="180000" cy="237496"/>
                    <a:chOff x="442092" y="3452808"/>
                    <a:chExt cx="432697" cy="570907"/>
                  </a:xfrm>
                  <a:solidFill>
                    <a:srgbClr val="333399"/>
                  </a:solidFill>
                </p:grpSpPr>
                <p:sp>
                  <p:nvSpPr>
                    <p:cNvPr id="157" name="Rectangle 156"/>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58" name="Rectangle 157"/>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59" name="Rectangle 158"/>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60" name="Rectangle 159"/>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1061" name="Groupe 143"/>
                <p:cNvGrpSpPr>
                  <a:grpSpLocks/>
                </p:cNvGrpSpPr>
                <p:nvPr userDrawn="1"/>
              </p:nvGrpSpPr>
              <p:grpSpPr bwMode="auto">
                <a:xfrm>
                  <a:off x="8784886" y="873432"/>
                  <a:ext cx="359653" cy="474205"/>
                  <a:chOff x="8784347" y="399227"/>
                  <a:chExt cx="359653" cy="474205"/>
                </a:xfrm>
              </p:grpSpPr>
              <p:grpSp>
                <p:nvGrpSpPr>
                  <p:cNvPr id="145" name="Groupe 144"/>
                  <p:cNvGrpSpPr>
                    <a:grpSpLocks noChangeAspect="1"/>
                  </p:cNvGrpSpPr>
                  <p:nvPr userDrawn="1"/>
                </p:nvGrpSpPr>
                <p:grpSpPr>
                  <a:xfrm>
                    <a:off x="8964000" y="399227"/>
                    <a:ext cx="180000" cy="236709"/>
                    <a:chOff x="442092" y="3452810"/>
                    <a:chExt cx="432696" cy="569016"/>
                  </a:xfrm>
                  <a:solidFill>
                    <a:srgbClr val="00B0F0"/>
                  </a:solidFill>
                </p:grpSpPr>
                <p:sp>
                  <p:nvSpPr>
                    <p:cNvPr id="151" name="Rectangle 150"/>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52" name="Rectangle 151"/>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53" name="Rectangle 152"/>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54" name="Rectangle 153"/>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46" name="Groupe 145"/>
                  <p:cNvGrpSpPr>
                    <a:grpSpLocks noChangeAspect="1"/>
                  </p:cNvGrpSpPr>
                  <p:nvPr userDrawn="1"/>
                </p:nvGrpSpPr>
                <p:grpSpPr>
                  <a:xfrm flipH="1">
                    <a:off x="8784347" y="635930"/>
                    <a:ext cx="180000" cy="237502"/>
                    <a:chOff x="442092" y="3452808"/>
                    <a:chExt cx="432697" cy="570924"/>
                  </a:xfrm>
                  <a:solidFill>
                    <a:srgbClr val="333399"/>
                  </a:solidFill>
                </p:grpSpPr>
                <p:sp>
                  <p:nvSpPr>
                    <p:cNvPr id="147" name="Rectangle 146"/>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48" name="Rectangle 147"/>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49" name="Rectangle 148"/>
                    <p:cNvSpPr/>
                    <p:nvPr/>
                  </p:nvSpPr>
                  <p:spPr bwMode="auto">
                    <a:xfrm>
                      <a:off x="442092" y="3915731"/>
                      <a:ext cx="432048"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50" name="Rectangle 149"/>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grpSp>
          <p:nvGrpSpPr>
            <p:cNvPr id="1040" name="Groupe 186"/>
            <p:cNvGrpSpPr>
              <a:grpSpLocks/>
            </p:cNvGrpSpPr>
            <p:nvPr userDrawn="1"/>
          </p:nvGrpSpPr>
          <p:grpSpPr bwMode="auto">
            <a:xfrm>
              <a:off x="8784347" y="4179383"/>
              <a:ext cx="360192" cy="1893508"/>
              <a:chOff x="8784347" y="399227"/>
              <a:chExt cx="360192" cy="1893508"/>
            </a:xfrm>
          </p:grpSpPr>
          <p:grpSp>
            <p:nvGrpSpPr>
              <p:cNvPr id="1044" name="Groupe 187"/>
              <p:cNvGrpSpPr>
                <a:grpSpLocks/>
              </p:cNvGrpSpPr>
              <p:nvPr userDrawn="1"/>
            </p:nvGrpSpPr>
            <p:grpSpPr bwMode="auto">
              <a:xfrm>
                <a:off x="8784347" y="399227"/>
                <a:ext cx="360192" cy="948410"/>
                <a:chOff x="8784347" y="399227"/>
                <a:chExt cx="360192" cy="948410"/>
              </a:xfrm>
            </p:grpSpPr>
            <p:grpSp>
              <p:nvGrpSpPr>
                <p:cNvPr id="1052" name="Groupe 211"/>
                <p:cNvGrpSpPr>
                  <a:grpSpLocks/>
                </p:cNvGrpSpPr>
                <p:nvPr userDrawn="1"/>
              </p:nvGrpSpPr>
              <p:grpSpPr bwMode="auto">
                <a:xfrm>
                  <a:off x="8784347" y="399227"/>
                  <a:ext cx="359653" cy="474205"/>
                  <a:chOff x="8784347" y="399227"/>
                  <a:chExt cx="359653" cy="474205"/>
                </a:xfrm>
              </p:grpSpPr>
              <p:grpSp>
                <p:nvGrpSpPr>
                  <p:cNvPr id="224" name="Groupe 223"/>
                  <p:cNvGrpSpPr>
                    <a:grpSpLocks noChangeAspect="1"/>
                  </p:cNvGrpSpPr>
                  <p:nvPr userDrawn="1"/>
                </p:nvGrpSpPr>
                <p:grpSpPr>
                  <a:xfrm>
                    <a:off x="8964000" y="399227"/>
                    <a:ext cx="180000" cy="236709"/>
                    <a:chOff x="442092" y="3452810"/>
                    <a:chExt cx="432696" cy="569016"/>
                  </a:xfrm>
                  <a:solidFill>
                    <a:srgbClr val="00B0F0"/>
                  </a:solidFill>
                </p:grpSpPr>
                <p:sp>
                  <p:nvSpPr>
                    <p:cNvPr id="230" name="Rectangle 229"/>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31" name="Rectangle 230"/>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32" name="Rectangle 231"/>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33" name="Rectangle 232"/>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225" name="Groupe 224"/>
                  <p:cNvGrpSpPr>
                    <a:grpSpLocks noChangeAspect="1"/>
                  </p:cNvGrpSpPr>
                  <p:nvPr userDrawn="1"/>
                </p:nvGrpSpPr>
                <p:grpSpPr>
                  <a:xfrm flipH="1">
                    <a:off x="8784347" y="635936"/>
                    <a:ext cx="180000" cy="237496"/>
                    <a:chOff x="442092" y="3452808"/>
                    <a:chExt cx="432697" cy="570907"/>
                  </a:xfrm>
                  <a:solidFill>
                    <a:srgbClr val="333399"/>
                  </a:solidFill>
                </p:grpSpPr>
                <p:sp>
                  <p:nvSpPr>
                    <p:cNvPr id="226" name="Rectangle 225"/>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27" name="Rectangle 226"/>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28" name="Rectangle 227"/>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29" name="Rectangle 228"/>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1053" name="Groupe 212"/>
                <p:cNvGrpSpPr>
                  <a:grpSpLocks/>
                </p:cNvGrpSpPr>
                <p:nvPr userDrawn="1"/>
              </p:nvGrpSpPr>
              <p:grpSpPr bwMode="auto">
                <a:xfrm>
                  <a:off x="8784886" y="873432"/>
                  <a:ext cx="359653" cy="474205"/>
                  <a:chOff x="8784347" y="399227"/>
                  <a:chExt cx="359653" cy="474205"/>
                </a:xfrm>
              </p:grpSpPr>
              <p:grpSp>
                <p:nvGrpSpPr>
                  <p:cNvPr id="214" name="Groupe 213"/>
                  <p:cNvGrpSpPr>
                    <a:grpSpLocks noChangeAspect="1"/>
                  </p:cNvGrpSpPr>
                  <p:nvPr userDrawn="1"/>
                </p:nvGrpSpPr>
                <p:grpSpPr>
                  <a:xfrm>
                    <a:off x="8964000" y="399227"/>
                    <a:ext cx="180000" cy="236709"/>
                    <a:chOff x="442092" y="3452810"/>
                    <a:chExt cx="432696" cy="569016"/>
                  </a:xfrm>
                  <a:solidFill>
                    <a:srgbClr val="00B0F0"/>
                  </a:solidFill>
                </p:grpSpPr>
                <p:sp>
                  <p:nvSpPr>
                    <p:cNvPr id="220" name="Rectangle 219"/>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21" name="Rectangle 220"/>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22" name="Rectangle 221"/>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23" name="Rectangle 222"/>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215" name="Groupe 214"/>
                  <p:cNvGrpSpPr>
                    <a:grpSpLocks noChangeAspect="1"/>
                  </p:cNvGrpSpPr>
                  <p:nvPr userDrawn="1"/>
                </p:nvGrpSpPr>
                <p:grpSpPr>
                  <a:xfrm flipH="1">
                    <a:off x="8784347" y="635936"/>
                    <a:ext cx="180000" cy="237496"/>
                    <a:chOff x="442092" y="3452808"/>
                    <a:chExt cx="432697" cy="570907"/>
                  </a:xfrm>
                  <a:solidFill>
                    <a:srgbClr val="333399"/>
                  </a:solidFill>
                </p:grpSpPr>
                <p:sp>
                  <p:nvSpPr>
                    <p:cNvPr id="216" name="Rectangle 215"/>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17" name="Rectangle 216"/>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18" name="Rectangle 217"/>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19" name="Rectangle 218"/>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nvGrpSpPr>
              <p:cNvPr id="1045" name="Groupe 188"/>
              <p:cNvGrpSpPr>
                <a:grpSpLocks/>
              </p:cNvGrpSpPr>
              <p:nvPr userDrawn="1"/>
            </p:nvGrpSpPr>
            <p:grpSpPr bwMode="auto">
              <a:xfrm>
                <a:off x="8784347" y="1344325"/>
                <a:ext cx="360192" cy="948410"/>
                <a:chOff x="8784347" y="399227"/>
                <a:chExt cx="360192" cy="948410"/>
              </a:xfrm>
            </p:grpSpPr>
            <p:grpSp>
              <p:nvGrpSpPr>
                <p:cNvPr id="1046" name="Groupe 189"/>
                <p:cNvGrpSpPr>
                  <a:grpSpLocks/>
                </p:cNvGrpSpPr>
                <p:nvPr userDrawn="1"/>
              </p:nvGrpSpPr>
              <p:grpSpPr bwMode="auto">
                <a:xfrm>
                  <a:off x="8784347" y="399227"/>
                  <a:ext cx="359653" cy="474205"/>
                  <a:chOff x="8784347" y="399227"/>
                  <a:chExt cx="359653" cy="474205"/>
                </a:xfrm>
              </p:grpSpPr>
              <p:grpSp>
                <p:nvGrpSpPr>
                  <p:cNvPr id="202" name="Groupe 201"/>
                  <p:cNvGrpSpPr>
                    <a:grpSpLocks noChangeAspect="1"/>
                  </p:cNvGrpSpPr>
                  <p:nvPr userDrawn="1"/>
                </p:nvGrpSpPr>
                <p:grpSpPr>
                  <a:xfrm>
                    <a:off x="8964000" y="399227"/>
                    <a:ext cx="180000" cy="236709"/>
                    <a:chOff x="442092" y="3452810"/>
                    <a:chExt cx="432696" cy="569016"/>
                  </a:xfrm>
                  <a:solidFill>
                    <a:srgbClr val="00B0F0"/>
                  </a:solidFill>
                </p:grpSpPr>
                <p:sp>
                  <p:nvSpPr>
                    <p:cNvPr id="208" name="Rectangle 207"/>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09" name="Rectangle 208"/>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10" name="Rectangle 209"/>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11" name="Rectangle 210"/>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203" name="Groupe 202"/>
                  <p:cNvGrpSpPr>
                    <a:grpSpLocks noChangeAspect="1"/>
                  </p:cNvGrpSpPr>
                  <p:nvPr userDrawn="1"/>
                </p:nvGrpSpPr>
                <p:grpSpPr>
                  <a:xfrm flipH="1">
                    <a:off x="8784347" y="635936"/>
                    <a:ext cx="180000" cy="237496"/>
                    <a:chOff x="442092" y="3452808"/>
                    <a:chExt cx="432697" cy="570907"/>
                  </a:xfrm>
                  <a:solidFill>
                    <a:srgbClr val="333399"/>
                  </a:solidFill>
                </p:grpSpPr>
                <p:sp>
                  <p:nvSpPr>
                    <p:cNvPr id="204" name="Rectangle 203"/>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05" name="Rectangle 20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06" name="Rectangle 205"/>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07" name="Rectangle 20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nvGrpSpPr>
                <p:cNvPr id="1047" name="Groupe 190"/>
                <p:cNvGrpSpPr>
                  <a:grpSpLocks/>
                </p:cNvGrpSpPr>
                <p:nvPr userDrawn="1"/>
              </p:nvGrpSpPr>
              <p:grpSpPr bwMode="auto">
                <a:xfrm>
                  <a:off x="8784886" y="873432"/>
                  <a:ext cx="359653" cy="474205"/>
                  <a:chOff x="8784347" y="399227"/>
                  <a:chExt cx="359653" cy="474205"/>
                </a:xfrm>
              </p:grpSpPr>
              <p:grpSp>
                <p:nvGrpSpPr>
                  <p:cNvPr id="192" name="Groupe 191"/>
                  <p:cNvGrpSpPr>
                    <a:grpSpLocks noChangeAspect="1"/>
                  </p:cNvGrpSpPr>
                  <p:nvPr userDrawn="1"/>
                </p:nvGrpSpPr>
                <p:grpSpPr>
                  <a:xfrm>
                    <a:off x="8964000" y="399227"/>
                    <a:ext cx="180000" cy="236709"/>
                    <a:chOff x="442092" y="3452810"/>
                    <a:chExt cx="432696" cy="569016"/>
                  </a:xfrm>
                  <a:solidFill>
                    <a:srgbClr val="00B0F0"/>
                  </a:solidFill>
                </p:grpSpPr>
                <p:sp>
                  <p:nvSpPr>
                    <p:cNvPr id="198" name="Rectangle 197"/>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99" name="Rectangle 198"/>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00" name="Rectangle 199"/>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01" name="Rectangle 200"/>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193" name="Groupe 192"/>
                  <p:cNvGrpSpPr>
                    <a:grpSpLocks noChangeAspect="1"/>
                  </p:cNvGrpSpPr>
                  <p:nvPr userDrawn="1"/>
                </p:nvGrpSpPr>
                <p:grpSpPr>
                  <a:xfrm flipH="1">
                    <a:off x="8784347" y="635930"/>
                    <a:ext cx="180000" cy="237502"/>
                    <a:chOff x="442092" y="3452808"/>
                    <a:chExt cx="432697" cy="570924"/>
                  </a:xfrm>
                  <a:solidFill>
                    <a:srgbClr val="333399"/>
                  </a:solidFill>
                </p:grpSpPr>
                <p:sp>
                  <p:nvSpPr>
                    <p:cNvPr id="194" name="Rectangle 193"/>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95" name="Rectangle 194"/>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96" name="Rectangle 195"/>
                    <p:cNvSpPr/>
                    <p:nvPr/>
                  </p:nvSpPr>
                  <p:spPr bwMode="auto">
                    <a:xfrm>
                      <a:off x="442092" y="3915731"/>
                      <a:ext cx="432048"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197" name="Rectangle 196"/>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grpSp>
        </p:grpSp>
        <p:grpSp>
          <p:nvGrpSpPr>
            <p:cNvPr id="247" name="Groupe 246"/>
            <p:cNvGrpSpPr>
              <a:grpSpLocks noChangeAspect="1"/>
            </p:cNvGrpSpPr>
            <p:nvPr userDrawn="1"/>
          </p:nvGrpSpPr>
          <p:grpSpPr>
            <a:xfrm>
              <a:off x="8964000" y="6072891"/>
              <a:ext cx="180000" cy="236709"/>
              <a:chOff x="442092" y="3452810"/>
              <a:chExt cx="432696" cy="569016"/>
            </a:xfrm>
            <a:solidFill>
              <a:srgbClr val="00B0F0"/>
            </a:solidFill>
          </p:grpSpPr>
          <p:sp>
            <p:nvSpPr>
              <p:cNvPr id="253" name="Rectangle 252"/>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54" name="Rectangle 253"/>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55" name="Rectangle 254"/>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56" name="Rectangle 255"/>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248" name="Groupe 247"/>
            <p:cNvGrpSpPr>
              <a:grpSpLocks noChangeAspect="1"/>
            </p:cNvGrpSpPr>
            <p:nvPr userDrawn="1"/>
          </p:nvGrpSpPr>
          <p:grpSpPr>
            <a:xfrm flipH="1">
              <a:off x="8784347" y="6309600"/>
              <a:ext cx="180000" cy="237496"/>
              <a:chOff x="442092" y="3452808"/>
              <a:chExt cx="432697" cy="570907"/>
            </a:xfrm>
            <a:solidFill>
              <a:srgbClr val="333399"/>
            </a:solidFill>
          </p:grpSpPr>
          <p:sp>
            <p:nvSpPr>
              <p:cNvPr id="249" name="Rectangle 248"/>
              <p:cNvSpPr/>
              <p:nvPr/>
            </p:nvSpPr>
            <p:spPr bwMode="auto">
              <a:xfrm>
                <a:off x="442742" y="3452808"/>
                <a:ext cx="432047" cy="10800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50" name="Rectangle 249"/>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51" name="Rectangle 250"/>
              <p:cNvSpPr/>
              <p:nvPr/>
            </p:nvSpPr>
            <p:spPr bwMode="auto">
              <a:xfrm>
                <a:off x="442092" y="3915715"/>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52" name="Rectangle 251"/>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nvGrpSpPr>
            <p:cNvPr id="237" name="Groupe 236"/>
            <p:cNvGrpSpPr>
              <a:grpSpLocks noChangeAspect="1"/>
            </p:cNvGrpSpPr>
            <p:nvPr userDrawn="1"/>
          </p:nvGrpSpPr>
          <p:grpSpPr>
            <a:xfrm>
              <a:off x="8964539" y="6547096"/>
              <a:ext cx="180000" cy="236709"/>
              <a:chOff x="442092" y="3452810"/>
              <a:chExt cx="432696" cy="569016"/>
            </a:xfrm>
            <a:solidFill>
              <a:srgbClr val="00B0F0"/>
            </a:solidFill>
          </p:grpSpPr>
          <p:sp>
            <p:nvSpPr>
              <p:cNvPr id="243" name="Rectangle 242"/>
              <p:cNvSpPr/>
              <p:nvPr/>
            </p:nvSpPr>
            <p:spPr bwMode="auto">
              <a:xfrm>
                <a:off x="442740" y="3452810"/>
                <a:ext cx="432048"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44" name="Rectangle 243"/>
              <p:cNvSpPr/>
              <p:nvPr/>
            </p:nvSpPr>
            <p:spPr bwMode="auto">
              <a:xfrm rot="16200000">
                <a:off x="577116" y="3695834"/>
                <a:ext cx="432048" cy="162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45" name="Rectangle 244"/>
              <p:cNvSpPr/>
              <p:nvPr/>
            </p:nvSpPr>
            <p:spPr bwMode="auto">
              <a:xfrm>
                <a:off x="442092" y="3915715"/>
                <a:ext cx="432048" cy="106111"/>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sp>
            <p:nvSpPr>
              <p:cNvPr id="246" name="Rectangle 245"/>
              <p:cNvSpPr/>
              <p:nvPr/>
            </p:nvSpPr>
            <p:spPr bwMode="auto">
              <a:xfrm>
                <a:off x="442926" y="3685404"/>
                <a:ext cx="411332" cy="108000"/>
              </a:xfrm>
              <a:prstGeom prst="rect">
                <a:avLst/>
              </a:prstGeom>
              <a:grpFill/>
              <a:ln w="9525" cap="flat" cmpd="sng" algn="ctr">
                <a:noFill/>
                <a:prstDash val="solid"/>
                <a:round/>
                <a:headEnd type="none" w="med" len="med"/>
                <a:tailEnd type="none" w="med" len="med"/>
              </a:ln>
              <a:effectLst/>
              <a:extLst/>
            </p:spPr>
            <p:txBody>
              <a:bodyPr/>
              <a:lstStyle/>
              <a:p>
                <a:pPr algn="ctr" eaLnBrk="0" fontAlgn="base" hangingPunct="0">
                  <a:spcBef>
                    <a:spcPct val="0"/>
                  </a:spcBef>
                  <a:spcAft>
                    <a:spcPct val="0"/>
                  </a:spcAft>
                  <a:defRPr/>
                </a:pPr>
                <a:endParaRPr lang="fr-FR" sz="2400">
                  <a:solidFill>
                    <a:srgbClr val="003A80"/>
                  </a:solidFill>
                  <a:latin typeface="Times New Roman" pitchFamily="18" charset="0"/>
                  <a:ea typeface="ＭＳ Ｐゴシック" pitchFamily="34" charset="-128"/>
                </a:endParaRPr>
              </a:p>
            </p:txBody>
          </p:sp>
        </p:grpSp>
      </p:grpSp>
      <p:pic>
        <p:nvPicPr>
          <p:cNvPr id="1033" name="Picture 2" descr="C:\0Charles\Réunions\4_Equipe\Logo\irstea_equipe_hydro_logo.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52450" y="34925"/>
            <a:ext cx="706438"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8039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timing>
    <p:tnLst>
      <p:par>
        <p:cTn id="1" dur="indefinite" restart="never" nodeType="tmRoot"/>
      </p:par>
    </p:tnLst>
  </p:timing>
  <p:hf hdr="0" ftr="0" dt="0"/>
  <p:txStyles>
    <p:titleStyle>
      <a:lvl1pPr algn="ctr" rtl="0" eaLnBrk="0" fontAlgn="base" hangingPunct="0">
        <a:spcBef>
          <a:spcPct val="0"/>
        </a:spcBef>
        <a:spcAft>
          <a:spcPct val="0"/>
        </a:spcAft>
        <a:defRPr lang="fr-FR" sz="2800" b="1" kern="1200" spc="10" dirty="0">
          <a:solidFill>
            <a:srgbClr val="333399"/>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800" b="1">
          <a:solidFill>
            <a:srgbClr val="333399"/>
          </a:solidFill>
          <a:latin typeface="Arial" charset="0"/>
          <a:cs typeface="Arial" charset="0"/>
        </a:defRPr>
      </a:lvl2pPr>
      <a:lvl3pPr algn="ctr" rtl="0" eaLnBrk="0" fontAlgn="base" hangingPunct="0">
        <a:spcBef>
          <a:spcPct val="0"/>
        </a:spcBef>
        <a:spcAft>
          <a:spcPct val="0"/>
        </a:spcAft>
        <a:defRPr sz="2800" b="1">
          <a:solidFill>
            <a:srgbClr val="333399"/>
          </a:solidFill>
          <a:latin typeface="Arial" charset="0"/>
          <a:cs typeface="Arial" charset="0"/>
        </a:defRPr>
      </a:lvl3pPr>
      <a:lvl4pPr algn="ctr" rtl="0" eaLnBrk="0" fontAlgn="base" hangingPunct="0">
        <a:spcBef>
          <a:spcPct val="0"/>
        </a:spcBef>
        <a:spcAft>
          <a:spcPct val="0"/>
        </a:spcAft>
        <a:defRPr sz="2800" b="1">
          <a:solidFill>
            <a:srgbClr val="333399"/>
          </a:solidFill>
          <a:latin typeface="Arial" charset="0"/>
          <a:cs typeface="Arial" charset="0"/>
        </a:defRPr>
      </a:lvl4pPr>
      <a:lvl5pPr algn="ctr" rtl="0" eaLnBrk="0" fontAlgn="base" hangingPunct="0">
        <a:spcBef>
          <a:spcPct val="0"/>
        </a:spcBef>
        <a:spcAft>
          <a:spcPct val="0"/>
        </a:spcAft>
        <a:defRPr sz="2800" b="1">
          <a:solidFill>
            <a:srgbClr val="333399"/>
          </a:solidFill>
          <a:latin typeface="Arial" charset="0"/>
          <a:cs typeface="Arial" charset="0"/>
        </a:defRPr>
      </a:lvl5pPr>
      <a:lvl6pPr marL="457200" algn="ctr" rtl="0" fontAlgn="base">
        <a:spcBef>
          <a:spcPct val="0"/>
        </a:spcBef>
        <a:spcAft>
          <a:spcPct val="0"/>
        </a:spcAft>
        <a:defRPr sz="2800" b="1">
          <a:solidFill>
            <a:srgbClr val="333399"/>
          </a:solidFill>
          <a:latin typeface="Arial" charset="0"/>
          <a:cs typeface="Arial" charset="0"/>
        </a:defRPr>
      </a:lvl6pPr>
      <a:lvl7pPr marL="914400" algn="ctr" rtl="0" fontAlgn="base">
        <a:spcBef>
          <a:spcPct val="0"/>
        </a:spcBef>
        <a:spcAft>
          <a:spcPct val="0"/>
        </a:spcAft>
        <a:defRPr sz="2800" b="1">
          <a:solidFill>
            <a:srgbClr val="333399"/>
          </a:solidFill>
          <a:latin typeface="Arial" charset="0"/>
          <a:cs typeface="Arial" charset="0"/>
        </a:defRPr>
      </a:lvl7pPr>
      <a:lvl8pPr marL="1371600" algn="ctr" rtl="0" fontAlgn="base">
        <a:spcBef>
          <a:spcPct val="0"/>
        </a:spcBef>
        <a:spcAft>
          <a:spcPct val="0"/>
        </a:spcAft>
        <a:defRPr sz="2800" b="1">
          <a:solidFill>
            <a:srgbClr val="333399"/>
          </a:solidFill>
          <a:latin typeface="Arial" charset="0"/>
          <a:cs typeface="Arial" charset="0"/>
        </a:defRPr>
      </a:lvl8pPr>
      <a:lvl9pPr marL="1828800" algn="ctr" rtl="0" fontAlgn="base">
        <a:spcBef>
          <a:spcPct val="0"/>
        </a:spcBef>
        <a:spcAft>
          <a:spcPct val="0"/>
        </a:spcAft>
        <a:defRPr sz="2800" b="1">
          <a:solidFill>
            <a:srgbClr val="333399"/>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000" kern="1200">
          <a:solidFill>
            <a:srgbClr val="333399"/>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kern="1200">
          <a:solidFill>
            <a:srgbClr val="333399"/>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1600" kern="1200">
          <a:solidFill>
            <a:srgbClr val="333399"/>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1400" kern="1200">
          <a:solidFill>
            <a:srgbClr val="333399"/>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1200" kern="1200">
          <a:solidFill>
            <a:srgbClr val="33339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climat-en-questions.fr/reponse/fonctionnement-climat/meteorologie-climatologie-par-jean-pailleux"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insu.cnrs.fr/image2888,.html"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youtube.com/watch?v=GgxxyotZtYI"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emf"/><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5.png"/><Relationship Id="rId5" Type="http://schemas.openxmlformats.org/officeDocument/2006/relationships/oleObject" Target="../embeddings/oleObject2.bin"/><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3.xml"/><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wmf"/><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1.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8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webgr.irstea.fr/base-de-donnees/"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hyperlink" Target="https://webgr.irstea.fr/wp-content/uploads/2014/07/NICOLAS_PDF_post.pdf"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8.tiff"/><Relationship Id="rId7" Type="http://schemas.openxmlformats.org/officeDocument/2006/relationships/image" Target="../media/image112.png"/><Relationship Id="rId2" Type="http://schemas.openxmlformats.org/officeDocument/2006/relationships/image" Target="../media/image107.tiff"/><Relationship Id="rId1" Type="http://schemas.openxmlformats.org/officeDocument/2006/relationships/slideLayout" Target="../slideLayouts/slideLayout2.xml"/><Relationship Id="rId6" Type="http://schemas.openxmlformats.org/officeDocument/2006/relationships/image" Target="../media/image111.tiff"/><Relationship Id="rId5" Type="http://schemas.openxmlformats.org/officeDocument/2006/relationships/image" Target="../media/image110.tiff"/><Relationship Id="rId4" Type="http://schemas.openxmlformats.org/officeDocument/2006/relationships/image" Target="../media/image109.tif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683568" y="1340768"/>
            <a:ext cx="8068170" cy="1200329"/>
          </a:xfrm>
          <a:prstGeom prst="rect">
            <a:avLst/>
          </a:prstGeom>
          <a:noFill/>
        </p:spPr>
        <p:txBody>
          <a:bodyPr wrap="square" rtlCol="0">
            <a:spAutoFit/>
          </a:bodyPr>
          <a:lstStyle/>
          <a:p>
            <a:pPr algn="ctr"/>
            <a:r>
              <a:rPr lang="fr-FR" sz="2400" b="1" dirty="0" smtClean="0"/>
              <a:t>Le changement climatique pour les débutants</a:t>
            </a:r>
          </a:p>
          <a:p>
            <a:pPr algn="ctr"/>
            <a:endParaRPr lang="fr-FR" sz="2400" b="1" dirty="0" smtClean="0"/>
          </a:p>
          <a:p>
            <a:pPr algn="ctr"/>
            <a:r>
              <a:rPr lang="fr-FR" sz="2400" b="1" dirty="0" smtClean="0"/>
              <a:t>Demi-journée HYCAR 14/03/2019</a:t>
            </a:r>
            <a:endParaRPr lang="fr-FR" sz="2400" b="1" dirty="0"/>
          </a:p>
        </p:txBody>
      </p:sp>
      <p:sp>
        <p:nvSpPr>
          <p:cNvPr id="6" name="ZoneTexte 5"/>
          <p:cNvSpPr txBox="1"/>
          <p:nvPr/>
        </p:nvSpPr>
        <p:spPr>
          <a:xfrm>
            <a:off x="2269381" y="2803666"/>
            <a:ext cx="4896544" cy="830997"/>
          </a:xfrm>
          <a:prstGeom prst="rect">
            <a:avLst/>
          </a:prstGeom>
          <a:noFill/>
        </p:spPr>
        <p:txBody>
          <a:bodyPr wrap="square" rtlCol="0">
            <a:spAutoFit/>
          </a:bodyPr>
          <a:lstStyle/>
          <a:p>
            <a:pPr algn="ctr"/>
            <a:r>
              <a:rPr lang="fr-FR" sz="2400" dirty="0"/>
              <a:t>Guillaume </a:t>
            </a:r>
            <a:r>
              <a:rPr lang="fr-FR" sz="2400" dirty="0" smtClean="0"/>
              <a:t>Thirel</a:t>
            </a:r>
          </a:p>
          <a:p>
            <a:pPr algn="ctr"/>
            <a:r>
              <a:rPr lang="fr-FR" sz="2400" dirty="0"/>
              <a:t>Lila </a:t>
            </a:r>
            <a:r>
              <a:rPr lang="fr-FR" sz="2400" dirty="0" smtClean="0"/>
              <a:t>Collet</a:t>
            </a:r>
          </a:p>
        </p:txBody>
      </p:sp>
      <p:pic>
        <p:nvPicPr>
          <p:cNvPr id="21" name="Picture 6" descr="http://www.irstea.fr/sites/default/files/ckfinder/userfiles/images/institut/IRSTEA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9089" y="4923826"/>
            <a:ext cx="1422648" cy="136079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5000712"/>
            <a:ext cx="1931234" cy="1207021"/>
          </a:xfrm>
          <a:prstGeom prst="rect">
            <a:avLst/>
          </a:prstGeom>
        </p:spPr>
      </p:pic>
    </p:spTree>
    <p:extLst>
      <p:ext uri="{BB962C8B-B14F-4D97-AF65-F5344CB8AC3E}">
        <p14:creationId xmlns:p14="http://schemas.microsoft.com/office/powerpoint/2010/main" val="623066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CC, c’est quoi ?</a:t>
            </a:r>
            <a:endParaRPr lang="fr-FR" dirty="0"/>
          </a:p>
        </p:txBody>
      </p:sp>
      <p:sp>
        <p:nvSpPr>
          <p:cNvPr id="3" name="Espace réservé du contenu 2"/>
          <p:cNvSpPr>
            <a:spLocks noGrp="1"/>
          </p:cNvSpPr>
          <p:nvPr>
            <p:ph idx="1"/>
          </p:nvPr>
        </p:nvSpPr>
        <p:spPr/>
        <p:txBody>
          <a:bodyPr/>
          <a:lstStyle/>
          <a:p>
            <a:r>
              <a:rPr lang="fr-FR" dirty="0" err="1" smtClean="0"/>
              <a:t>Wikipedia</a:t>
            </a:r>
            <a:r>
              <a:rPr lang="fr-FR" dirty="0" smtClean="0"/>
              <a:t> : «</a:t>
            </a:r>
            <a:r>
              <a:rPr lang="fr-FR" dirty="0"/>
              <a:t> modification durable (de la décennie au million d'années) des paramètres statistiques (paramètres moyens, variabilité) du </a:t>
            </a:r>
            <a:r>
              <a:rPr lang="fr-FR" b="1" dirty="0">
                <a:solidFill>
                  <a:schemeClr val="accent5"/>
                </a:solidFill>
              </a:rPr>
              <a:t>climat</a:t>
            </a:r>
            <a:r>
              <a:rPr lang="fr-FR" dirty="0">
                <a:solidFill>
                  <a:schemeClr val="accent1"/>
                </a:solidFill>
              </a:rPr>
              <a:t> </a:t>
            </a:r>
            <a:r>
              <a:rPr lang="fr-FR" dirty="0"/>
              <a:t>global de la Terre ou de ses divers climats </a:t>
            </a:r>
            <a:r>
              <a:rPr lang="fr-FR" dirty="0" smtClean="0"/>
              <a:t>régionaux »</a:t>
            </a:r>
          </a:p>
          <a:p>
            <a:r>
              <a:rPr lang="fr-FR" dirty="0" smtClean="0"/>
              <a:t>GIEC : « </a:t>
            </a:r>
            <a:r>
              <a:rPr lang="fr-FR" dirty="0" err="1" smtClean="0"/>
              <a:t>statistically</a:t>
            </a:r>
            <a:r>
              <a:rPr lang="fr-FR" dirty="0" smtClean="0"/>
              <a:t> </a:t>
            </a:r>
            <a:r>
              <a:rPr lang="fr-FR" dirty="0" err="1" smtClean="0"/>
              <a:t>significant</a:t>
            </a:r>
            <a:r>
              <a:rPr lang="fr-FR" dirty="0" smtClean="0"/>
              <a:t> variation in </a:t>
            </a:r>
            <a:r>
              <a:rPr lang="fr-FR" dirty="0" err="1" smtClean="0"/>
              <a:t>either</a:t>
            </a:r>
            <a:r>
              <a:rPr lang="fr-FR" dirty="0" smtClean="0"/>
              <a:t> the </a:t>
            </a:r>
            <a:r>
              <a:rPr lang="fr-FR" dirty="0" err="1" smtClean="0"/>
              <a:t>mean</a:t>
            </a:r>
            <a:r>
              <a:rPr lang="fr-FR" dirty="0" smtClean="0"/>
              <a:t> state of the </a:t>
            </a:r>
            <a:r>
              <a:rPr lang="fr-FR" b="1" dirty="0" err="1" smtClean="0">
                <a:solidFill>
                  <a:schemeClr val="accent5"/>
                </a:solidFill>
              </a:rPr>
              <a:t>climate</a:t>
            </a:r>
            <a:r>
              <a:rPr lang="fr-FR" dirty="0" smtClean="0">
                <a:solidFill>
                  <a:schemeClr val="accent1"/>
                </a:solidFill>
              </a:rPr>
              <a:t> </a:t>
            </a:r>
            <a:r>
              <a:rPr lang="fr-FR" dirty="0" smtClean="0"/>
              <a:t>or in </a:t>
            </a:r>
            <a:r>
              <a:rPr lang="fr-FR" dirty="0" err="1" smtClean="0"/>
              <a:t>its</a:t>
            </a:r>
            <a:r>
              <a:rPr lang="fr-FR" dirty="0" smtClean="0"/>
              <a:t> </a:t>
            </a:r>
            <a:r>
              <a:rPr lang="fr-FR" dirty="0" err="1" smtClean="0"/>
              <a:t>variability</a:t>
            </a:r>
            <a:r>
              <a:rPr lang="fr-FR" dirty="0" smtClean="0"/>
              <a:t>, </a:t>
            </a:r>
            <a:r>
              <a:rPr lang="fr-FR" dirty="0" err="1" smtClean="0"/>
              <a:t>persisting</a:t>
            </a:r>
            <a:r>
              <a:rPr lang="fr-FR" dirty="0" smtClean="0"/>
              <a:t> for an </a:t>
            </a:r>
            <a:r>
              <a:rPr lang="fr-FR" dirty="0" err="1" smtClean="0"/>
              <a:t>extended</a:t>
            </a:r>
            <a:r>
              <a:rPr lang="fr-FR" dirty="0" smtClean="0"/>
              <a:t> </a:t>
            </a:r>
            <a:r>
              <a:rPr lang="fr-FR" dirty="0" err="1" smtClean="0"/>
              <a:t>period</a:t>
            </a:r>
            <a:r>
              <a:rPr lang="fr-FR" dirty="0" smtClean="0"/>
              <a:t> »</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10</a:t>
            </a:fld>
            <a:endParaRPr lang="fr-FR"/>
          </a:p>
        </p:txBody>
      </p:sp>
    </p:spTree>
    <p:extLst>
      <p:ext uri="{BB962C8B-B14F-4D97-AF65-F5344CB8AC3E}">
        <p14:creationId xmlns:p14="http://schemas.microsoft.com/office/powerpoint/2010/main" val="99247253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Programme de l’après-midi</a:t>
            </a: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smtClean="0">
                <a:solidFill>
                  <a:schemeClr val="bg1">
                    <a:lumMod val="85000"/>
                  </a:schemeClr>
                </a:solidFill>
              </a:rPr>
              <a:t>Intro Vazken</a:t>
            </a:r>
          </a:p>
          <a:p>
            <a:r>
              <a:rPr lang="fr-FR" dirty="0" smtClean="0">
                <a:solidFill>
                  <a:schemeClr val="bg1">
                    <a:lumMod val="85000"/>
                  </a:schemeClr>
                </a:solidFill>
              </a:rPr>
              <a:t>Intro générale Guillaume</a:t>
            </a:r>
          </a:p>
          <a:p>
            <a:r>
              <a:rPr lang="fr-FR" dirty="0" smtClean="0">
                <a:solidFill>
                  <a:schemeClr val="bg1">
                    <a:lumMod val="85000"/>
                  </a:schemeClr>
                </a:solidFill>
              </a:rPr>
              <a:t>Le changement climatique dans son contexte</a:t>
            </a:r>
          </a:p>
          <a:p>
            <a:r>
              <a:rPr lang="fr-FR" dirty="0" smtClean="0">
                <a:solidFill>
                  <a:schemeClr val="bg1">
                    <a:lumMod val="85000"/>
                  </a:schemeClr>
                </a:solidFill>
              </a:rPr>
              <a:t>Les projections climatiques</a:t>
            </a:r>
          </a:p>
          <a:p>
            <a:r>
              <a:rPr lang="fr-FR" dirty="0" smtClean="0">
                <a:solidFill>
                  <a:schemeClr val="bg1">
                    <a:lumMod val="85000"/>
                  </a:schemeClr>
                </a:solidFill>
              </a:rPr>
              <a:t>La méthodologie d’étude d’impact du CC</a:t>
            </a:r>
          </a:p>
          <a:p>
            <a:r>
              <a:rPr lang="fr-FR" dirty="0" smtClean="0">
                <a:solidFill>
                  <a:schemeClr val="bg1">
                    <a:lumMod val="85000"/>
                  </a:schemeClr>
                </a:solidFill>
              </a:rPr>
              <a:t>Impact du CC sur les débits</a:t>
            </a:r>
          </a:p>
          <a:p>
            <a:r>
              <a:rPr lang="fr-FR" dirty="0" smtClean="0">
                <a:solidFill>
                  <a:schemeClr val="bg1">
                    <a:lumMod val="85000"/>
                  </a:schemeClr>
                </a:solidFill>
              </a:rPr>
              <a:t>Inventaire des données disponibles</a:t>
            </a:r>
          </a:p>
          <a:p>
            <a:r>
              <a:rPr lang="fr-FR" dirty="0" smtClean="0">
                <a:solidFill>
                  <a:schemeClr val="bg1">
                    <a:lumMod val="85000"/>
                  </a:schemeClr>
                </a:solidFill>
              </a:rPr>
              <a:t>Présentation d’ARTEMHYS</a:t>
            </a:r>
          </a:p>
          <a:p>
            <a:r>
              <a:rPr lang="fr-FR" dirty="0" smtClean="0"/>
              <a:t>Présentation d’HEF</a:t>
            </a:r>
          </a:p>
          <a:p>
            <a:r>
              <a:rPr lang="fr-FR" dirty="0" smtClean="0">
                <a:solidFill>
                  <a:schemeClr val="bg1">
                    <a:lumMod val="85000"/>
                  </a:schemeClr>
                </a:solidFill>
              </a:rPr>
              <a:t>Perspectives, moyens, conclusions</a:t>
            </a: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100</a:t>
            </a:fld>
            <a:endParaRPr lang="fr-FR"/>
          </a:p>
        </p:txBody>
      </p:sp>
    </p:spTree>
    <p:extLst>
      <p:ext uri="{BB962C8B-B14F-4D97-AF65-F5344CB8AC3E}">
        <p14:creationId xmlns:p14="http://schemas.microsoft.com/office/powerpoint/2010/main" val="90629485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Programme de l’après-midi</a:t>
            </a: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smtClean="0">
                <a:solidFill>
                  <a:schemeClr val="bg1">
                    <a:lumMod val="85000"/>
                  </a:schemeClr>
                </a:solidFill>
              </a:rPr>
              <a:t>Intro Vazken</a:t>
            </a:r>
          </a:p>
          <a:p>
            <a:r>
              <a:rPr lang="fr-FR" dirty="0" smtClean="0">
                <a:solidFill>
                  <a:schemeClr val="bg1">
                    <a:lumMod val="85000"/>
                  </a:schemeClr>
                </a:solidFill>
              </a:rPr>
              <a:t>Intro générale Guillaume</a:t>
            </a:r>
          </a:p>
          <a:p>
            <a:r>
              <a:rPr lang="fr-FR" dirty="0" smtClean="0">
                <a:solidFill>
                  <a:schemeClr val="bg1">
                    <a:lumMod val="85000"/>
                  </a:schemeClr>
                </a:solidFill>
              </a:rPr>
              <a:t>Le changement climatique dans son contexte</a:t>
            </a:r>
          </a:p>
          <a:p>
            <a:r>
              <a:rPr lang="fr-FR" dirty="0" smtClean="0">
                <a:solidFill>
                  <a:schemeClr val="bg1">
                    <a:lumMod val="85000"/>
                  </a:schemeClr>
                </a:solidFill>
              </a:rPr>
              <a:t>Les projections climatiques</a:t>
            </a:r>
          </a:p>
          <a:p>
            <a:r>
              <a:rPr lang="fr-FR" dirty="0" smtClean="0">
                <a:solidFill>
                  <a:schemeClr val="bg1">
                    <a:lumMod val="85000"/>
                  </a:schemeClr>
                </a:solidFill>
              </a:rPr>
              <a:t>La méthodologie d’étude d’impact du CC</a:t>
            </a:r>
          </a:p>
          <a:p>
            <a:r>
              <a:rPr lang="fr-FR" dirty="0" smtClean="0">
                <a:solidFill>
                  <a:schemeClr val="bg1">
                    <a:lumMod val="85000"/>
                  </a:schemeClr>
                </a:solidFill>
              </a:rPr>
              <a:t>Impact du CC sur les débits</a:t>
            </a:r>
          </a:p>
          <a:p>
            <a:r>
              <a:rPr lang="fr-FR" dirty="0" smtClean="0">
                <a:solidFill>
                  <a:schemeClr val="bg1">
                    <a:lumMod val="85000"/>
                  </a:schemeClr>
                </a:solidFill>
              </a:rPr>
              <a:t>Inventaire des données disponibles</a:t>
            </a:r>
          </a:p>
          <a:p>
            <a:r>
              <a:rPr lang="fr-FR" dirty="0" smtClean="0">
                <a:solidFill>
                  <a:schemeClr val="bg1">
                    <a:lumMod val="85000"/>
                  </a:schemeClr>
                </a:solidFill>
              </a:rPr>
              <a:t>Présentation d’ARTEMHYS</a:t>
            </a:r>
          </a:p>
          <a:p>
            <a:r>
              <a:rPr lang="fr-FR" dirty="0" smtClean="0">
                <a:solidFill>
                  <a:schemeClr val="bg1">
                    <a:lumMod val="85000"/>
                  </a:schemeClr>
                </a:solidFill>
              </a:rPr>
              <a:t>Présentation d’HEF</a:t>
            </a:r>
          </a:p>
          <a:p>
            <a:r>
              <a:rPr lang="fr-FR" dirty="0" smtClean="0"/>
              <a:t>Perspectives, moyens, conclusions</a:t>
            </a: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101</a:t>
            </a:fld>
            <a:endParaRPr lang="fr-FR"/>
          </a:p>
        </p:txBody>
      </p:sp>
    </p:spTree>
    <p:extLst>
      <p:ext uri="{BB962C8B-B14F-4D97-AF65-F5344CB8AC3E}">
        <p14:creationId xmlns:p14="http://schemas.microsoft.com/office/powerpoint/2010/main" val="9062948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chemeClr val="tx1"/>
                </a:solidFill>
                <a:latin typeface="+mj-lt"/>
              </a:rPr>
              <a:t>Utiliser des projections climatiques demande méthode et prudence ! </a:t>
            </a:r>
            <a:endParaRPr lang="fr-FR" dirty="0">
              <a:solidFill>
                <a:schemeClr val="tx1"/>
              </a:solidFill>
              <a:latin typeface="+mj-lt"/>
            </a:endParaRPr>
          </a:p>
        </p:txBody>
      </p:sp>
      <p:sp>
        <p:nvSpPr>
          <p:cNvPr id="3" name="Espace réservé du texte 2"/>
          <p:cNvSpPr>
            <a:spLocks noGrp="1"/>
          </p:cNvSpPr>
          <p:nvPr>
            <p:ph type="body" sz="quarter" idx="16"/>
          </p:nvPr>
        </p:nvSpPr>
        <p:spPr/>
        <p:txBody>
          <a:bodyPr>
            <a:normAutofit/>
          </a:bodyPr>
          <a:lstStyle/>
          <a:p>
            <a:pPr marL="285750" indent="-285750">
              <a:buFont typeface="Arial" panose="020B0604020202020204" pitchFamily="34" charset="0"/>
              <a:buChar char="•"/>
            </a:pPr>
            <a:r>
              <a:rPr lang="fr-FR" dirty="0" smtClean="0">
                <a:solidFill>
                  <a:schemeClr val="tx1"/>
                </a:solidFill>
                <a:latin typeface="+mn-lt"/>
              </a:rPr>
              <a:t>Le jargon, les </a:t>
            </a:r>
            <a:r>
              <a:rPr lang="fr-FR" dirty="0">
                <a:solidFill>
                  <a:schemeClr val="tx1"/>
                </a:solidFill>
                <a:latin typeface="+mn-lt"/>
                <a:cs typeface="+mn-cs"/>
              </a:rPr>
              <a:t>composantes</a:t>
            </a:r>
            <a:r>
              <a:rPr lang="fr-FR" sz="1100" dirty="0" smtClean="0">
                <a:solidFill>
                  <a:schemeClr val="tx1"/>
                </a:solidFill>
                <a:latin typeface="+mn-lt"/>
              </a:rPr>
              <a:t> </a:t>
            </a:r>
            <a:r>
              <a:rPr lang="fr-FR" dirty="0" smtClean="0">
                <a:solidFill>
                  <a:schemeClr val="tx1"/>
                </a:solidFill>
                <a:latin typeface="+mn-lt"/>
              </a:rPr>
              <a:t>de la chaine de modélisation et les incertitudes de chaque élément rendent l’utilisation de projections climatiques par des « débutants » extrêmement piégeuse.</a:t>
            </a:r>
          </a:p>
          <a:p>
            <a:pPr marL="285750" indent="-285750">
              <a:buFont typeface="Arial" panose="020B0604020202020204" pitchFamily="34" charset="0"/>
              <a:buChar char="•"/>
            </a:pPr>
            <a:endParaRPr lang="fr-FR" dirty="0">
              <a:latin typeface="+mn-lt"/>
            </a:endParaRPr>
          </a:p>
          <a:p>
            <a:pPr marL="285750" indent="-285750">
              <a:buFont typeface="Arial" panose="020B0604020202020204" pitchFamily="34" charset="0"/>
              <a:buChar char="•"/>
            </a:pPr>
            <a:r>
              <a:rPr lang="fr-FR" dirty="0" smtClean="0">
                <a:solidFill>
                  <a:schemeClr val="tx1"/>
                </a:solidFill>
                <a:latin typeface="+mn-lt"/>
              </a:rPr>
              <a:t>Se demander quel est </a:t>
            </a:r>
            <a:r>
              <a:rPr lang="fr-FR" b="1" dirty="0" smtClean="0">
                <a:solidFill>
                  <a:schemeClr val="accent5"/>
                </a:solidFill>
                <a:latin typeface="+mn-lt"/>
              </a:rPr>
              <a:t>l’objectif</a:t>
            </a:r>
            <a:r>
              <a:rPr lang="fr-FR" dirty="0" smtClean="0">
                <a:solidFill>
                  <a:schemeClr val="tx1"/>
                </a:solidFill>
                <a:latin typeface="+mn-lt"/>
              </a:rPr>
              <a:t> : </a:t>
            </a:r>
          </a:p>
          <a:p>
            <a:pPr marL="914400" lvl="3" indent="-285750">
              <a:buFont typeface="Arial" panose="020B0604020202020204" pitchFamily="34" charset="0"/>
              <a:buChar char="•"/>
            </a:pPr>
            <a:r>
              <a:rPr lang="fr-FR" dirty="0" smtClean="0">
                <a:latin typeface="+mn-lt"/>
              </a:rPr>
              <a:t>Etudier un scénario spécifique ? </a:t>
            </a:r>
          </a:p>
          <a:p>
            <a:pPr marL="914400" lvl="3" indent="-285750">
              <a:buFont typeface="Arial" panose="020B0604020202020204" pitchFamily="34" charset="0"/>
              <a:buChar char="•"/>
            </a:pPr>
            <a:r>
              <a:rPr lang="fr-FR" dirty="0" smtClean="0">
                <a:latin typeface="+mn-lt"/>
              </a:rPr>
              <a:t>Etudier l’incertitude qui régit les évolutions futures ? </a:t>
            </a:r>
          </a:p>
          <a:p>
            <a:pPr marL="914400" lvl="3" indent="-285750">
              <a:buFont typeface="Arial" panose="020B0604020202020204" pitchFamily="34" charset="0"/>
              <a:buChar char="•"/>
            </a:pPr>
            <a:r>
              <a:rPr lang="fr-FR" dirty="0" smtClean="0">
                <a:latin typeface="+mn-lt"/>
              </a:rPr>
              <a:t>Donner un chiffre à un gestionnaire ? </a:t>
            </a:r>
          </a:p>
          <a:p>
            <a:pPr marL="914400" lvl="3" indent="-285750">
              <a:buFont typeface="Arial" panose="020B0604020202020204" pitchFamily="34" charset="0"/>
              <a:buChar char="•"/>
            </a:pPr>
            <a:endParaRPr lang="fr-FR" dirty="0">
              <a:latin typeface="+mn-lt"/>
            </a:endParaRPr>
          </a:p>
          <a:p>
            <a:pPr marL="285750" lvl="2" indent="-285750">
              <a:buFont typeface="Arial" panose="020B0604020202020204" pitchFamily="34" charset="0"/>
              <a:buChar char="•"/>
            </a:pPr>
            <a:r>
              <a:rPr lang="fr-FR" sz="1800" dirty="0" smtClean="0">
                <a:latin typeface="+mn-lt"/>
              </a:rPr>
              <a:t>Etre conscient des </a:t>
            </a:r>
            <a:r>
              <a:rPr lang="fr-FR" sz="1800" b="1" dirty="0" smtClean="0">
                <a:solidFill>
                  <a:schemeClr val="accent5"/>
                </a:solidFill>
                <a:latin typeface="+mn-lt"/>
              </a:rPr>
              <a:t>réponses</a:t>
            </a:r>
            <a:r>
              <a:rPr lang="fr-FR" sz="1800" dirty="0" smtClean="0">
                <a:latin typeface="+mn-lt"/>
              </a:rPr>
              <a:t> que les projections peuvent apporter</a:t>
            </a:r>
          </a:p>
          <a:p>
            <a:pPr marL="914400" lvl="3" indent="-285750">
              <a:buFont typeface="Arial" panose="020B0604020202020204" pitchFamily="34" charset="0"/>
              <a:buChar char="•"/>
            </a:pPr>
            <a:r>
              <a:rPr lang="fr-FR" dirty="0" smtClean="0">
                <a:latin typeface="+mn-lt"/>
              </a:rPr>
              <a:t>Une évolution d’une caractéristique moyenne</a:t>
            </a:r>
          </a:p>
          <a:p>
            <a:pPr marL="914400" lvl="3" indent="-285750">
              <a:buFont typeface="Arial" panose="020B0604020202020204" pitchFamily="34" charset="0"/>
              <a:buChar char="•"/>
            </a:pPr>
            <a:r>
              <a:rPr lang="fr-FR" dirty="0" smtClean="0">
                <a:latin typeface="+mn-lt"/>
              </a:rPr>
              <a:t>Une chronologie </a:t>
            </a:r>
          </a:p>
          <a:p>
            <a:pPr marL="914400" lvl="3" indent="-285750">
              <a:buFont typeface="Arial" panose="020B0604020202020204" pitchFamily="34" charset="0"/>
              <a:buChar char="•"/>
            </a:pPr>
            <a:r>
              <a:rPr lang="fr-FR" dirty="0" smtClean="0">
                <a:latin typeface="+mn-lt"/>
              </a:rPr>
              <a:t>Des informations fiables sur une région</a:t>
            </a:r>
          </a:p>
          <a:p>
            <a:pPr marL="914400" lvl="3" indent="-285750">
              <a:buFont typeface="Arial" panose="020B0604020202020204" pitchFamily="34" charset="0"/>
              <a:buChar char="•"/>
            </a:pPr>
            <a:r>
              <a:rPr lang="fr-FR" dirty="0" smtClean="0">
                <a:latin typeface="+mn-lt"/>
              </a:rPr>
              <a:t>Des informations locales fiables</a:t>
            </a:r>
          </a:p>
          <a:p>
            <a:pPr marL="914400" lvl="3" indent="-285750">
              <a:buFont typeface="Arial" panose="020B0604020202020204" pitchFamily="34" charset="0"/>
              <a:buChar char="•"/>
            </a:pPr>
            <a:r>
              <a:rPr lang="fr-FR" dirty="0" smtClean="0">
                <a:latin typeface="+mn-lt"/>
              </a:rPr>
              <a:t>Une gamme d’évolution d’un indicateur </a:t>
            </a:r>
          </a:p>
          <a:p>
            <a:pPr marL="914400" lvl="3" indent="-285750">
              <a:buFont typeface="Arial" panose="020B0604020202020204" pitchFamily="34" charset="0"/>
              <a:buChar char="•"/>
            </a:pPr>
            <a:r>
              <a:rPr lang="fr-FR" dirty="0" smtClean="0">
                <a:latin typeface="+mn-lt"/>
              </a:rPr>
              <a:t>Une valeur précise d’indicateur future</a:t>
            </a:r>
          </a:p>
          <a:p>
            <a:pPr marL="914400" lvl="3" indent="-285750">
              <a:buFont typeface="Arial" panose="020B0604020202020204" pitchFamily="34" charset="0"/>
              <a:buChar char="•"/>
            </a:pPr>
            <a:endParaRPr lang="fr-FR" dirty="0" smtClean="0">
              <a:latin typeface="+mn-lt"/>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1174" y="4653136"/>
            <a:ext cx="353874" cy="330283"/>
          </a:xfrm>
          <a:prstGeom prst="rect">
            <a:avLst/>
          </a:prstGeom>
        </p:spPr>
      </p:pic>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1174" y="5258957"/>
            <a:ext cx="353874" cy="330283"/>
          </a:xfrm>
          <a:prstGeom prst="rect">
            <a:avLst/>
          </a:prstGeom>
        </p:spPr>
      </p:pic>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1174" y="5877272"/>
            <a:ext cx="353874" cy="330283"/>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5048" y="4968484"/>
            <a:ext cx="358637" cy="332711"/>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5048" y="5544561"/>
            <a:ext cx="358637" cy="332711"/>
          </a:xfrm>
          <a:prstGeom prst="rect">
            <a:avLst/>
          </a:prstGeom>
        </p:spPr>
      </p:pic>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5048" y="6174750"/>
            <a:ext cx="358637" cy="332711"/>
          </a:xfrm>
          <a:prstGeom prst="rect">
            <a:avLst/>
          </a:prstGeom>
        </p:spPr>
      </p:pic>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0413" y="5546989"/>
            <a:ext cx="353874" cy="330283"/>
          </a:xfrm>
          <a:prstGeom prst="rect">
            <a:avLst/>
          </a:prstGeom>
        </p:spPr>
      </p:pic>
    </p:spTree>
    <p:extLst>
      <p:ext uri="{BB962C8B-B14F-4D97-AF65-F5344CB8AC3E}">
        <p14:creationId xmlns:p14="http://schemas.microsoft.com/office/powerpoint/2010/main" val="402232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Discussions</a:t>
            </a:r>
            <a:endParaRPr lang="fr-FR" dirty="0"/>
          </a:p>
        </p:txBody>
      </p:sp>
      <p:sp>
        <p:nvSpPr>
          <p:cNvPr id="3" name="Espace réservé du texte 2"/>
          <p:cNvSpPr>
            <a:spLocks noGrp="1"/>
          </p:cNvSpPr>
          <p:nvPr>
            <p:ph type="body" sz="quarter" idx="16"/>
          </p:nvPr>
        </p:nvSpPr>
        <p:spPr/>
        <p:txBody>
          <a:bodyPr/>
          <a:lstStyle/>
          <a:p>
            <a:r>
              <a:rPr lang="fr-FR" dirty="0" smtClean="0"/>
              <a:t>Quelles suites donner à cette demi-journée ? </a:t>
            </a:r>
            <a:endParaRPr lang="fr-FR" dirty="0"/>
          </a:p>
        </p:txBody>
      </p:sp>
    </p:spTree>
    <p:extLst>
      <p:ext uri="{BB962C8B-B14F-4D97-AF65-F5344CB8AC3E}">
        <p14:creationId xmlns:p14="http://schemas.microsoft.com/office/powerpoint/2010/main" val="4111075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climat, c’est quoi ? </a:t>
            </a:r>
            <a:endParaRPr lang="fr-FR" dirty="0"/>
          </a:p>
        </p:txBody>
      </p:sp>
      <p:sp>
        <p:nvSpPr>
          <p:cNvPr id="3" name="Espace réservé du contenu 2"/>
          <p:cNvSpPr>
            <a:spLocks noGrp="1"/>
          </p:cNvSpPr>
          <p:nvPr>
            <p:ph idx="1"/>
          </p:nvPr>
        </p:nvSpPr>
        <p:spPr>
          <a:xfrm>
            <a:off x="18811" y="1700808"/>
            <a:ext cx="4258816" cy="4525963"/>
          </a:xfrm>
        </p:spPr>
        <p:txBody>
          <a:bodyPr>
            <a:normAutofit fontScale="85000" lnSpcReduction="10000"/>
          </a:bodyPr>
          <a:lstStyle/>
          <a:p>
            <a:pPr marL="0" indent="0">
              <a:buNone/>
            </a:pPr>
            <a:r>
              <a:rPr lang="fr-FR" dirty="0" err="1" smtClean="0"/>
              <a:t>Wikipedia</a:t>
            </a:r>
            <a:r>
              <a:rPr lang="fr-FR" dirty="0"/>
              <a:t> : « Le </a:t>
            </a:r>
            <a:r>
              <a:rPr lang="fr-FR" b="1" dirty="0">
                <a:solidFill>
                  <a:schemeClr val="accent5"/>
                </a:solidFill>
              </a:rPr>
              <a:t>climat</a:t>
            </a:r>
            <a:r>
              <a:rPr lang="fr-FR" dirty="0"/>
              <a:t> est la distribution statistique des conditions de l'atmosphère terrestre dans une région donnée pendant une période donnée. L'étude du climat est la climatologie. Elle se distingue de la météorologie qui désigne l'étude du temps à court terme et dans des zones ponctuelles</a:t>
            </a:r>
            <a:r>
              <a:rPr lang="fr-FR" dirty="0" smtClean="0"/>
              <a:t>. »</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11</a:t>
            </a:fld>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340768"/>
            <a:ext cx="4572000" cy="3019425"/>
          </a:xfrm>
          <a:prstGeom prst="rect">
            <a:avLst/>
          </a:prstGeom>
        </p:spPr>
      </p:pic>
      <p:sp>
        <p:nvSpPr>
          <p:cNvPr id="6" name="ZoneTexte 5"/>
          <p:cNvSpPr txBox="1"/>
          <p:nvPr/>
        </p:nvSpPr>
        <p:spPr>
          <a:xfrm>
            <a:off x="5796136" y="4448006"/>
            <a:ext cx="2746457" cy="369332"/>
          </a:xfrm>
          <a:prstGeom prst="rect">
            <a:avLst/>
          </a:prstGeom>
          <a:noFill/>
        </p:spPr>
        <p:txBody>
          <a:bodyPr wrap="none" rtlCol="0">
            <a:spAutoFit/>
          </a:bodyPr>
          <a:lstStyle/>
          <a:p>
            <a:r>
              <a:rPr lang="fr-FR" i="1" dirty="0" smtClean="0"/>
              <a:t>Carte simplifiée des climats</a:t>
            </a:r>
            <a:endParaRPr lang="fr-FR" i="1" dirty="0"/>
          </a:p>
        </p:txBody>
      </p:sp>
    </p:spTree>
    <p:extLst>
      <p:ext uri="{BB962C8B-B14F-4D97-AF65-F5344CB8AC3E}">
        <p14:creationId xmlns:p14="http://schemas.microsoft.com/office/powerpoint/2010/main" val="11219213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météorologie, c’est quoi ? </a:t>
            </a:r>
            <a:endParaRPr lang="fr-FR" dirty="0"/>
          </a:p>
        </p:txBody>
      </p:sp>
      <p:sp>
        <p:nvSpPr>
          <p:cNvPr id="3" name="Espace réservé du contenu 2"/>
          <p:cNvSpPr>
            <a:spLocks noGrp="1"/>
          </p:cNvSpPr>
          <p:nvPr>
            <p:ph idx="1"/>
          </p:nvPr>
        </p:nvSpPr>
        <p:spPr>
          <a:xfrm>
            <a:off x="457200" y="1600201"/>
            <a:ext cx="8229600" cy="2332855"/>
          </a:xfrm>
        </p:spPr>
        <p:txBody>
          <a:bodyPr>
            <a:normAutofit fontScale="77500" lnSpcReduction="20000"/>
          </a:bodyPr>
          <a:lstStyle/>
          <a:p>
            <a:pPr marL="0" indent="0">
              <a:buNone/>
            </a:pPr>
            <a:r>
              <a:rPr lang="fr-FR" dirty="0" err="1" smtClean="0"/>
              <a:t>Wikipedia</a:t>
            </a:r>
            <a:r>
              <a:rPr lang="fr-FR" dirty="0"/>
              <a:t> : « La </a:t>
            </a:r>
            <a:r>
              <a:rPr lang="fr-FR" b="1" dirty="0">
                <a:solidFill>
                  <a:schemeClr val="accent5"/>
                </a:solidFill>
              </a:rPr>
              <a:t>météorologie</a:t>
            </a:r>
            <a:r>
              <a:rPr lang="fr-FR" dirty="0"/>
              <a:t> est une science qui a pour objet l'étude des phénomènes atmosphériques tels que les nuages, les précipitations ou le vent dans le but de comprendre comment ils se forment et évoluent en fonction des paramètres mesurés tels que la pression, la température et l'humidité</a:t>
            </a:r>
            <a:r>
              <a:rPr lang="fr-FR" dirty="0" smtClean="0"/>
              <a:t>. </a:t>
            </a:r>
            <a:r>
              <a:rPr lang="fr-FR" dirty="0"/>
              <a:t>» « La météorologie moderne permet d'établir des prévisions de l'évolution du </a:t>
            </a:r>
            <a:r>
              <a:rPr lang="fr-FR" dirty="0" smtClean="0"/>
              <a:t>temps. »</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12</a:t>
            </a:fld>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4149080"/>
            <a:ext cx="3048000" cy="228600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4437112"/>
            <a:ext cx="4076340" cy="2027271"/>
          </a:xfrm>
          <a:prstGeom prst="rect">
            <a:avLst/>
          </a:prstGeom>
        </p:spPr>
      </p:pic>
    </p:spTree>
    <p:extLst>
      <p:ext uri="{BB962C8B-B14F-4D97-AF65-F5344CB8AC3E}">
        <p14:creationId xmlns:p14="http://schemas.microsoft.com/office/powerpoint/2010/main" val="11027079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Différence entre météo et climat</a:t>
            </a:r>
            <a:endParaRPr lang="fr-FR" dirty="0"/>
          </a:p>
        </p:txBody>
      </p:sp>
      <p:sp>
        <p:nvSpPr>
          <p:cNvPr id="3" name="Espace réservé du contenu 2"/>
          <p:cNvSpPr>
            <a:spLocks noGrp="1"/>
          </p:cNvSpPr>
          <p:nvPr>
            <p:ph idx="1"/>
          </p:nvPr>
        </p:nvSpPr>
        <p:spPr/>
        <p:txBody>
          <a:bodyPr/>
          <a:lstStyle/>
          <a:p>
            <a:r>
              <a:rPr lang="fr-FR" u="sng" dirty="0" smtClean="0"/>
              <a:t>Météo</a:t>
            </a:r>
            <a:r>
              <a:rPr lang="fr-FR" dirty="0" smtClean="0"/>
              <a:t> : demain il va pleuvoir sur Antony une bonne partie de la journée, jusqu’en fin d’après-midi. On ne pourra donc probablement pas jouer au frisbee </a:t>
            </a:r>
            <a:r>
              <a:rPr lang="fr-FR" dirty="0" smtClean="0">
                <a:sym typeface="Wingdings" panose="05000000000000000000" pitchFamily="2" charset="2"/>
              </a:rPr>
              <a:t></a:t>
            </a:r>
            <a:endParaRPr lang="fr-FR" dirty="0" smtClean="0"/>
          </a:p>
          <a:p>
            <a:r>
              <a:rPr lang="fr-FR" u="sng" dirty="0" smtClean="0"/>
              <a:t>Climat</a:t>
            </a:r>
            <a:r>
              <a:rPr lang="fr-FR" dirty="0" smtClean="0"/>
              <a:t> : en règle générale sur Antony, en mars la température moyenne est de 7 °C, il pleut 50 mm</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13</a:t>
            </a:fld>
            <a:endParaRPr lang="fr-FR"/>
          </a:p>
        </p:txBody>
      </p:sp>
    </p:spTree>
    <p:extLst>
      <p:ext uri="{BB962C8B-B14F-4D97-AF65-F5344CB8AC3E}">
        <p14:creationId xmlns:p14="http://schemas.microsoft.com/office/powerpoint/2010/main" val="867407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74638"/>
            <a:ext cx="7704856" cy="1143000"/>
          </a:xfrm>
        </p:spPr>
        <p:txBody>
          <a:bodyPr>
            <a:normAutofit fontScale="90000"/>
          </a:bodyPr>
          <a:lstStyle/>
          <a:p>
            <a:r>
              <a:rPr lang="fr-FR" dirty="0" smtClean="0"/>
              <a:t>Météorologie et climatologie, quelles échelles de temps ?</a:t>
            </a:r>
            <a:endParaRPr lang="fr-FR" dirty="0"/>
          </a:p>
        </p:txBody>
      </p:sp>
      <p:sp>
        <p:nvSpPr>
          <p:cNvPr id="3" name="Espace réservé du contenu 2"/>
          <p:cNvSpPr>
            <a:spLocks noGrp="1"/>
          </p:cNvSpPr>
          <p:nvPr>
            <p:ph idx="1"/>
          </p:nvPr>
        </p:nvSpPr>
        <p:spPr>
          <a:xfrm>
            <a:off x="457200" y="1600200"/>
            <a:ext cx="8075240" cy="4525963"/>
          </a:xfrm>
        </p:spPr>
        <p:txBody>
          <a:bodyPr>
            <a:normAutofit/>
          </a:bodyPr>
          <a:lstStyle/>
          <a:p>
            <a:r>
              <a:rPr lang="fr-FR" b="1" dirty="0" smtClean="0"/>
              <a:t>Prévisions</a:t>
            </a:r>
            <a:r>
              <a:rPr lang="fr-FR" dirty="0" smtClean="0"/>
              <a:t> immédiates / à courte échéance : d’une heure à quelques jours</a:t>
            </a:r>
          </a:p>
          <a:p>
            <a:r>
              <a:rPr lang="fr-FR" b="1" dirty="0" smtClean="0"/>
              <a:t>Prévisions</a:t>
            </a:r>
            <a:r>
              <a:rPr lang="fr-FR" dirty="0" smtClean="0"/>
              <a:t> à moyenne échéance : de 10 jours à un mois environ</a:t>
            </a:r>
          </a:p>
          <a:p>
            <a:r>
              <a:rPr lang="fr-FR" b="1" dirty="0" smtClean="0"/>
              <a:t>Prévisions</a:t>
            </a:r>
            <a:r>
              <a:rPr lang="fr-FR" dirty="0" smtClean="0"/>
              <a:t> saisonnières : de 1 à 6 mois</a:t>
            </a:r>
          </a:p>
          <a:p>
            <a:r>
              <a:rPr lang="fr-FR" b="1" dirty="0" smtClean="0"/>
              <a:t>Prévisions</a:t>
            </a:r>
            <a:r>
              <a:rPr lang="fr-FR" dirty="0" smtClean="0"/>
              <a:t> décennales : de 2 à 10 années</a:t>
            </a:r>
          </a:p>
          <a:p>
            <a:r>
              <a:rPr lang="fr-FR" b="1" dirty="0" smtClean="0"/>
              <a:t>Projections</a:t>
            </a:r>
            <a:r>
              <a:rPr lang="fr-FR" dirty="0" smtClean="0"/>
              <a:t> climatiques : du début du 20</a:t>
            </a:r>
            <a:r>
              <a:rPr lang="fr-FR" baseline="30000" dirty="0" smtClean="0"/>
              <a:t>e</a:t>
            </a:r>
            <a:r>
              <a:rPr lang="fr-FR" dirty="0" smtClean="0"/>
              <a:t> siècle à la fin du 21</a:t>
            </a:r>
            <a:r>
              <a:rPr lang="fr-FR" baseline="30000" dirty="0" smtClean="0"/>
              <a:t>e</a:t>
            </a:r>
            <a:r>
              <a:rPr lang="fr-FR" dirty="0" smtClean="0"/>
              <a:t> siècle </a:t>
            </a:r>
          </a:p>
          <a:p>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14</a:t>
            </a:fld>
            <a:endParaRPr lang="fr-FR"/>
          </a:p>
        </p:txBody>
      </p:sp>
      <p:sp>
        <p:nvSpPr>
          <p:cNvPr id="6" name="Rectangle 5"/>
          <p:cNvSpPr/>
          <p:nvPr/>
        </p:nvSpPr>
        <p:spPr>
          <a:xfrm>
            <a:off x="755576" y="5013176"/>
            <a:ext cx="7200800" cy="1008112"/>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035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Différence entre prévision et projection</a:t>
            </a:r>
            <a:endParaRPr lang="fr-FR" dirty="0"/>
          </a:p>
        </p:txBody>
      </p:sp>
      <p:sp>
        <p:nvSpPr>
          <p:cNvPr id="3" name="Espace réservé du contenu 2"/>
          <p:cNvSpPr>
            <a:spLocks noGrp="1"/>
          </p:cNvSpPr>
          <p:nvPr>
            <p:ph idx="1"/>
          </p:nvPr>
        </p:nvSpPr>
        <p:spPr/>
        <p:txBody>
          <a:bodyPr>
            <a:normAutofit fontScale="62500" lnSpcReduction="20000"/>
          </a:bodyPr>
          <a:lstStyle/>
          <a:p>
            <a:r>
              <a:rPr lang="fr-FR" dirty="0" smtClean="0"/>
              <a:t>La prévision météorologique a pour but d’anticiper les conditions </a:t>
            </a:r>
            <a:r>
              <a:rPr lang="fr-FR" b="1" dirty="0" smtClean="0"/>
              <a:t>atmosphériques</a:t>
            </a:r>
            <a:r>
              <a:rPr lang="fr-FR" dirty="0" smtClean="0"/>
              <a:t> sur des échéances futures. Elle repose sur une connaissance détaillée des </a:t>
            </a:r>
            <a:r>
              <a:rPr lang="fr-FR" b="1" dirty="0" smtClean="0">
                <a:solidFill>
                  <a:schemeClr val="accent6"/>
                </a:solidFill>
              </a:rPr>
              <a:t>états initiaux</a:t>
            </a:r>
            <a:r>
              <a:rPr lang="fr-FR" dirty="0" smtClean="0"/>
              <a:t>, i.e. les conditions atmosphériques, et donc sur l’assimilation de données observées. Les réservoirs lents (calottes polaires, biosphère, océan) ne sont pas modélisés. Les </a:t>
            </a:r>
            <a:r>
              <a:rPr lang="fr-FR" b="1" dirty="0" smtClean="0">
                <a:solidFill>
                  <a:schemeClr val="accent6"/>
                </a:solidFill>
              </a:rPr>
              <a:t>conditions aux limites </a:t>
            </a:r>
            <a:r>
              <a:rPr lang="fr-FR" dirty="0" smtClean="0"/>
              <a:t>(températures des océans) sont fixées.</a:t>
            </a:r>
            <a:r>
              <a:rPr lang="fr-FR" b="1" dirty="0" smtClean="0"/>
              <a:t> On parle de modèles atmosphériques. </a:t>
            </a:r>
            <a:r>
              <a:rPr lang="fr-FR" u="sng" dirty="0" smtClean="0"/>
              <a:t>On essaie de reproduire une chronologie. </a:t>
            </a:r>
          </a:p>
          <a:p>
            <a:r>
              <a:rPr lang="fr-FR" dirty="0" smtClean="0"/>
              <a:t>Les projections climatiques reposent sur des modèles proches, mais mis en œuvre de manière différente. Les températures des océans sont modélisées (</a:t>
            </a:r>
            <a:r>
              <a:rPr lang="fr-FR" b="1" dirty="0" smtClean="0"/>
              <a:t>couplage avec des modèles d’océans</a:t>
            </a:r>
            <a:r>
              <a:rPr lang="fr-FR" dirty="0" smtClean="0"/>
              <a:t>). Il n’y a pas d’assimilation de données. </a:t>
            </a:r>
            <a:r>
              <a:rPr lang="fr-FR" u="sng" dirty="0" smtClean="0"/>
              <a:t>On n’essaie pas de reproduire une chronologie, mais une </a:t>
            </a:r>
            <a:r>
              <a:rPr lang="fr-FR" b="1" u="sng" dirty="0" smtClean="0">
                <a:solidFill>
                  <a:schemeClr val="accent6"/>
                </a:solidFill>
              </a:rPr>
              <a:t>moyenne</a:t>
            </a:r>
            <a:r>
              <a:rPr lang="fr-FR" u="sng" dirty="0" smtClean="0"/>
              <a:t>, une variabilité climatique. </a:t>
            </a:r>
          </a:p>
          <a:p>
            <a:endParaRPr lang="fr-FR" dirty="0" smtClean="0"/>
          </a:p>
          <a:p>
            <a:r>
              <a:rPr lang="fr-FR" dirty="0" smtClean="0"/>
              <a:t>Plus d’infos : </a:t>
            </a:r>
            <a:r>
              <a:rPr lang="fr-FR" dirty="0" smtClean="0">
                <a:hlinkClick r:id="rId3"/>
              </a:rPr>
              <a:t>http</a:t>
            </a:r>
            <a:r>
              <a:rPr lang="fr-FR" dirty="0">
                <a:hlinkClick r:id="rId3"/>
              </a:rPr>
              <a:t>://</a:t>
            </a:r>
            <a:r>
              <a:rPr lang="fr-FR" dirty="0" smtClean="0">
                <a:hlinkClick r:id="rId3"/>
              </a:rPr>
              <a:t>www.climat-en-questions.fr/reponse/fonctionnement-climat/meteorologie-climatologie-par-jean-pailleux</a:t>
            </a:r>
            <a:r>
              <a:rPr lang="fr-FR" dirty="0" smtClean="0"/>
              <a:t> par exemple ou HDR de Cassou (2018, CERFACS) </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15</a:t>
            </a:fld>
            <a:endParaRPr lang="fr-F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658886"/>
            <a:ext cx="8784976" cy="4362402"/>
          </a:xfrm>
          <a:prstGeom prst="rect">
            <a:avLst/>
          </a:prstGeom>
        </p:spPr>
      </p:pic>
    </p:spTree>
    <p:extLst>
      <p:ext uri="{BB962C8B-B14F-4D97-AF65-F5344CB8AC3E}">
        <p14:creationId xmlns:p14="http://schemas.microsoft.com/office/powerpoint/2010/main" val="193704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Programme de l’après-midi</a:t>
            </a: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smtClean="0">
                <a:solidFill>
                  <a:schemeClr val="bg1">
                    <a:lumMod val="85000"/>
                  </a:schemeClr>
                </a:solidFill>
              </a:rPr>
              <a:t>Introduction de Vazken</a:t>
            </a:r>
          </a:p>
          <a:p>
            <a:r>
              <a:rPr lang="fr-FR" dirty="0" smtClean="0">
                <a:solidFill>
                  <a:schemeClr val="bg1">
                    <a:lumMod val="85000"/>
                  </a:schemeClr>
                </a:solidFill>
              </a:rPr>
              <a:t>Introduction générale de Guillaume</a:t>
            </a:r>
          </a:p>
          <a:p>
            <a:r>
              <a:rPr lang="fr-FR" dirty="0" smtClean="0"/>
              <a:t>Le changement climatique dans son contexte</a:t>
            </a:r>
          </a:p>
          <a:p>
            <a:r>
              <a:rPr lang="fr-FR" dirty="0" smtClean="0">
                <a:solidFill>
                  <a:schemeClr val="bg1">
                    <a:lumMod val="85000"/>
                  </a:schemeClr>
                </a:solidFill>
              </a:rPr>
              <a:t>Les projections climatiques</a:t>
            </a:r>
          </a:p>
          <a:p>
            <a:r>
              <a:rPr lang="fr-FR" dirty="0" smtClean="0">
                <a:solidFill>
                  <a:schemeClr val="bg1">
                    <a:lumMod val="85000"/>
                  </a:schemeClr>
                </a:solidFill>
              </a:rPr>
              <a:t>La méthodologie d’étude d’impact du CC</a:t>
            </a:r>
          </a:p>
          <a:p>
            <a:r>
              <a:rPr lang="fr-FR" dirty="0" smtClean="0">
                <a:solidFill>
                  <a:schemeClr val="bg1">
                    <a:lumMod val="85000"/>
                  </a:schemeClr>
                </a:solidFill>
              </a:rPr>
              <a:t>Impact du CC sur les débits</a:t>
            </a:r>
          </a:p>
          <a:p>
            <a:r>
              <a:rPr lang="fr-FR" dirty="0" smtClean="0">
                <a:solidFill>
                  <a:schemeClr val="bg1">
                    <a:lumMod val="85000"/>
                  </a:schemeClr>
                </a:solidFill>
              </a:rPr>
              <a:t>Inventaire des données disponibles</a:t>
            </a:r>
          </a:p>
          <a:p>
            <a:r>
              <a:rPr lang="fr-FR" dirty="0" smtClean="0">
                <a:solidFill>
                  <a:schemeClr val="bg1">
                    <a:lumMod val="85000"/>
                  </a:schemeClr>
                </a:solidFill>
              </a:rPr>
              <a:t>Présentation d’ARTEMHYS</a:t>
            </a:r>
          </a:p>
          <a:p>
            <a:r>
              <a:rPr lang="fr-FR" dirty="0" smtClean="0">
                <a:solidFill>
                  <a:schemeClr val="bg1">
                    <a:lumMod val="85000"/>
                  </a:schemeClr>
                </a:solidFill>
              </a:rPr>
              <a:t>Présentation d’HEF</a:t>
            </a:r>
          </a:p>
          <a:p>
            <a:r>
              <a:rPr lang="fr-FR" dirty="0" smtClean="0">
                <a:solidFill>
                  <a:schemeClr val="bg1">
                    <a:lumMod val="85000"/>
                  </a:schemeClr>
                </a:solidFill>
              </a:rPr>
              <a:t>Perspectives, moyens, conclusions</a:t>
            </a: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16</a:t>
            </a:fld>
            <a:endParaRPr lang="fr-FR"/>
          </a:p>
        </p:txBody>
      </p:sp>
    </p:spTree>
    <p:extLst>
      <p:ext uri="{BB962C8B-B14F-4D97-AF65-F5344CB8AC3E}">
        <p14:creationId xmlns:p14="http://schemas.microsoft.com/office/powerpoint/2010/main" val="40915667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274638"/>
            <a:ext cx="7632848" cy="1143000"/>
          </a:xfrm>
        </p:spPr>
        <p:txBody>
          <a:bodyPr>
            <a:normAutofit fontScale="90000"/>
          </a:bodyPr>
          <a:lstStyle/>
          <a:p>
            <a:r>
              <a:rPr lang="fr-FR" dirty="0" smtClean="0"/>
              <a:t>Le climat évolue à différentes échelles de temps</a:t>
            </a:r>
            <a:endParaRPr lang="fr-FR"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612355"/>
            <a:ext cx="9144000" cy="2667000"/>
          </a:xfrm>
        </p:spPr>
      </p:pic>
      <p:sp>
        <p:nvSpPr>
          <p:cNvPr id="4" name="Espace réservé du numéro de diapositive 3"/>
          <p:cNvSpPr>
            <a:spLocks noGrp="1"/>
          </p:cNvSpPr>
          <p:nvPr>
            <p:ph type="sldNum" sz="quarter" idx="12"/>
          </p:nvPr>
        </p:nvSpPr>
        <p:spPr/>
        <p:txBody>
          <a:bodyPr/>
          <a:lstStyle/>
          <a:p>
            <a:fld id="{5D6BC9DE-21EE-412F-9F5D-9A383983C613}" type="slidenum">
              <a:rPr lang="fr-FR" smtClean="0"/>
              <a:t>17</a:t>
            </a:fld>
            <a:endParaRPr lang="fr-FR"/>
          </a:p>
        </p:txBody>
      </p:sp>
      <p:sp>
        <p:nvSpPr>
          <p:cNvPr id="6" name="ZoneTexte 5"/>
          <p:cNvSpPr txBox="1"/>
          <p:nvPr/>
        </p:nvSpPr>
        <p:spPr>
          <a:xfrm>
            <a:off x="20216" y="6427113"/>
            <a:ext cx="8064896" cy="430887"/>
          </a:xfrm>
          <a:prstGeom prst="rect">
            <a:avLst/>
          </a:prstGeom>
          <a:noFill/>
        </p:spPr>
        <p:txBody>
          <a:bodyPr wrap="square" rtlCol="0">
            <a:spAutoFit/>
          </a:bodyPr>
          <a:lstStyle/>
          <a:p>
            <a:r>
              <a:rPr lang="fr-FR" sz="1100" dirty="0"/>
              <a:t>Par Ariel Provost (traduction en français des labels de All palaeotemps.png) — Travail personnel, CC BY-SA 4.0, https://commons.wikimedia.org/w/index.php?curid=66706381</a:t>
            </a:r>
          </a:p>
        </p:txBody>
      </p:sp>
    </p:spTree>
    <p:extLst>
      <p:ext uri="{BB962C8B-B14F-4D97-AF65-F5344CB8AC3E}">
        <p14:creationId xmlns:p14="http://schemas.microsoft.com/office/powerpoint/2010/main" val="12512183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74638"/>
            <a:ext cx="7704856" cy="1143000"/>
          </a:xfrm>
        </p:spPr>
        <p:txBody>
          <a:bodyPr>
            <a:normAutofit fontScale="90000"/>
          </a:bodyPr>
          <a:lstStyle/>
          <a:p>
            <a:r>
              <a:rPr lang="fr-FR" dirty="0"/>
              <a:t>Le climat évolue à différentes échelles de temps</a:t>
            </a:r>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8463" y="1600200"/>
            <a:ext cx="6027074" cy="4525963"/>
          </a:xfrm>
        </p:spPr>
      </p:pic>
      <p:sp>
        <p:nvSpPr>
          <p:cNvPr id="4" name="Espace réservé du numéro de diapositive 3"/>
          <p:cNvSpPr>
            <a:spLocks noGrp="1"/>
          </p:cNvSpPr>
          <p:nvPr>
            <p:ph type="sldNum" sz="quarter" idx="12"/>
          </p:nvPr>
        </p:nvSpPr>
        <p:spPr/>
        <p:txBody>
          <a:bodyPr/>
          <a:lstStyle/>
          <a:p>
            <a:fld id="{5D6BC9DE-21EE-412F-9F5D-9A383983C613}" type="slidenum">
              <a:rPr lang="fr-FR" smtClean="0"/>
              <a:t>18</a:t>
            </a:fld>
            <a:endParaRPr lang="fr-FR"/>
          </a:p>
        </p:txBody>
      </p:sp>
    </p:spTree>
    <p:extLst>
      <p:ext uri="{BB962C8B-B14F-4D97-AF65-F5344CB8AC3E}">
        <p14:creationId xmlns:p14="http://schemas.microsoft.com/office/powerpoint/2010/main" val="29585104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Depuis quand parle-t-on de changement climatique ? </a:t>
            </a:r>
            <a:endParaRPr lang="fr-FR" dirty="0"/>
          </a:p>
        </p:txBody>
      </p:sp>
      <p:sp>
        <p:nvSpPr>
          <p:cNvPr id="3" name="Espace réservé du contenu 2"/>
          <p:cNvSpPr>
            <a:spLocks noGrp="1"/>
          </p:cNvSpPr>
          <p:nvPr>
            <p:ph idx="1"/>
          </p:nvPr>
        </p:nvSpPr>
        <p:spPr>
          <a:xfrm>
            <a:off x="457200" y="1783357"/>
            <a:ext cx="8229600" cy="4525963"/>
          </a:xfrm>
        </p:spPr>
        <p:txBody>
          <a:bodyPr>
            <a:normAutofit fontScale="77500" lnSpcReduction="20000"/>
          </a:bodyPr>
          <a:lstStyle/>
          <a:p>
            <a:r>
              <a:rPr lang="fr-FR" b="1" dirty="0" smtClean="0">
                <a:solidFill>
                  <a:schemeClr val="accent5"/>
                </a:solidFill>
              </a:rPr>
              <a:t>1896</a:t>
            </a:r>
            <a:r>
              <a:rPr lang="fr-FR" dirty="0" smtClean="0"/>
              <a:t> : Arrhenius : CO2 -&gt; réchauffement, échelle de temps = milliers d’années -&gt; opportunité ! </a:t>
            </a:r>
          </a:p>
          <a:p>
            <a:r>
              <a:rPr lang="fr-FR" b="1" dirty="0" smtClean="0">
                <a:solidFill>
                  <a:schemeClr val="accent5"/>
                </a:solidFill>
              </a:rPr>
              <a:t>1900-1950</a:t>
            </a:r>
            <a:r>
              <a:rPr lang="fr-FR" dirty="0" smtClean="0"/>
              <a:t> : nombreux débats et travaux, discussion de l’impact des tâches solaires, théorie d’Arrhenius toujours pas majoritaire</a:t>
            </a:r>
          </a:p>
          <a:p>
            <a:r>
              <a:rPr lang="fr-FR" b="1" dirty="0" smtClean="0">
                <a:solidFill>
                  <a:schemeClr val="accent5"/>
                </a:solidFill>
              </a:rPr>
              <a:t>1956</a:t>
            </a:r>
            <a:r>
              <a:rPr lang="fr-FR" dirty="0" smtClean="0"/>
              <a:t> : New York Times : émission de gaz à effet de serre -&gt; changements environnementaux durables. Les travaux des scientifiques commencent à converger à cette époque</a:t>
            </a:r>
          </a:p>
          <a:p>
            <a:r>
              <a:rPr lang="fr-FR" b="1" dirty="0" smtClean="0">
                <a:solidFill>
                  <a:schemeClr val="accent5"/>
                </a:solidFill>
              </a:rPr>
              <a:t>1968</a:t>
            </a:r>
            <a:r>
              <a:rPr lang="fr-FR" dirty="0" smtClean="0"/>
              <a:t> : </a:t>
            </a:r>
            <a:r>
              <a:rPr lang="fr-FR" dirty="0" err="1" smtClean="0"/>
              <a:t>Stanford</a:t>
            </a:r>
            <a:r>
              <a:rPr lang="fr-FR" dirty="0" smtClean="0"/>
              <a:t> </a:t>
            </a:r>
            <a:r>
              <a:rPr lang="fr-FR" dirty="0" err="1" smtClean="0"/>
              <a:t>Univ</a:t>
            </a:r>
            <a:r>
              <a:rPr lang="fr-FR" dirty="0" smtClean="0"/>
              <a:t>. : « </a:t>
            </a:r>
            <a:r>
              <a:rPr lang="en-US" dirty="0" smtClean="0"/>
              <a:t>Significant </a:t>
            </a:r>
            <a:r>
              <a:rPr lang="en-US" dirty="0"/>
              <a:t>temperature changes are almost certain to occur by the year 2000 and these could bring about climatic </a:t>
            </a:r>
            <a:r>
              <a:rPr lang="en-US" dirty="0" smtClean="0"/>
              <a:t>changes </a:t>
            </a:r>
            <a:r>
              <a:rPr lang="fr-FR" dirty="0"/>
              <a:t>» </a:t>
            </a:r>
            <a:endParaRPr lang="fr-FR" dirty="0" smtClean="0"/>
          </a:p>
          <a:p>
            <a:r>
              <a:rPr lang="en-US" b="1" dirty="0" smtClean="0">
                <a:solidFill>
                  <a:schemeClr val="accent5"/>
                </a:solidFill>
              </a:rPr>
              <a:t>1980</a:t>
            </a:r>
            <a:r>
              <a:rPr lang="en-US" dirty="0" smtClean="0"/>
              <a:t> : un consensus </a:t>
            </a:r>
            <a:r>
              <a:rPr lang="en-US" dirty="0" err="1" smtClean="0"/>
              <a:t>émerge</a:t>
            </a:r>
            <a:r>
              <a:rPr lang="en-US" dirty="0" smtClean="0"/>
              <a:t> (après </a:t>
            </a:r>
            <a:r>
              <a:rPr lang="en-US" dirty="0" err="1" smtClean="0"/>
              <a:t>une</a:t>
            </a:r>
            <a:r>
              <a:rPr lang="en-US" dirty="0" smtClean="0"/>
              <a:t> </a:t>
            </a:r>
            <a:r>
              <a:rPr lang="en-US" dirty="0" err="1" smtClean="0"/>
              <a:t>période</a:t>
            </a:r>
            <a:r>
              <a:rPr lang="en-US" dirty="0" smtClean="0"/>
              <a:t> 1945-1975 plus </a:t>
            </a:r>
            <a:r>
              <a:rPr lang="en-US" dirty="0" err="1" smtClean="0"/>
              <a:t>fraîche</a:t>
            </a:r>
            <a:r>
              <a:rPr lang="en-US" dirty="0" smtClean="0"/>
              <a:t>)</a:t>
            </a:r>
          </a:p>
          <a:p>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19</a:t>
            </a:fld>
            <a:endParaRPr lang="fr-FR"/>
          </a:p>
        </p:txBody>
      </p:sp>
    </p:spTree>
    <p:extLst>
      <p:ext uri="{BB962C8B-B14F-4D97-AF65-F5344CB8AC3E}">
        <p14:creationId xmlns:p14="http://schemas.microsoft.com/office/powerpoint/2010/main" val="393607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Programme de l’après-midi</a:t>
            </a: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smtClean="0"/>
              <a:t>Introduction de Vazken</a:t>
            </a:r>
          </a:p>
          <a:p>
            <a:r>
              <a:rPr lang="fr-FR" dirty="0" smtClean="0"/>
              <a:t>Introduction générale de Guillaume</a:t>
            </a:r>
          </a:p>
          <a:p>
            <a:r>
              <a:rPr lang="fr-FR" dirty="0" smtClean="0"/>
              <a:t>Le changement climatique (CC) dans son contexte</a:t>
            </a:r>
          </a:p>
          <a:p>
            <a:r>
              <a:rPr lang="fr-FR" dirty="0" smtClean="0"/>
              <a:t>Les projections climatiques</a:t>
            </a:r>
          </a:p>
          <a:p>
            <a:r>
              <a:rPr lang="fr-FR" dirty="0" smtClean="0"/>
              <a:t>La méthodologie d’étude d’impact du CC</a:t>
            </a:r>
          </a:p>
          <a:p>
            <a:r>
              <a:rPr lang="fr-FR" dirty="0" smtClean="0"/>
              <a:t>Impact du CC sur les débits</a:t>
            </a:r>
          </a:p>
          <a:p>
            <a:r>
              <a:rPr lang="fr-FR" dirty="0" smtClean="0"/>
              <a:t>Inventaire des données disponibles</a:t>
            </a:r>
          </a:p>
          <a:p>
            <a:r>
              <a:rPr lang="fr-FR" dirty="0" smtClean="0"/>
              <a:t>Présentation d’ARTEMHYS</a:t>
            </a:r>
          </a:p>
          <a:p>
            <a:r>
              <a:rPr lang="fr-FR" dirty="0" smtClean="0"/>
              <a:t>Présentation d’HEF</a:t>
            </a:r>
          </a:p>
          <a:p>
            <a:r>
              <a:rPr lang="fr-FR" dirty="0" smtClean="0"/>
              <a:t>Perspectives, moyens, conclusions</a:t>
            </a: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2</a:t>
            </a:fld>
            <a:endParaRPr lang="fr-FR"/>
          </a:p>
        </p:txBody>
      </p:sp>
    </p:spTree>
    <p:extLst>
      <p:ext uri="{BB962C8B-B14F-4D97-AF65-F5344CB8AC3E}">
        <p14:creationId xmlns:p14="http://schemas.microsoft.com/office/powerpoint/2010/main" val="1236250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274638"/>
            <a:ext cx="7560840" cy="1143000"/>
          </a:xfrm>
        </p:spPr>
        <p:txBody>
          <a:bodyPr>
            <a:noAutofit/>
          </a:bodyPr>
          <a:lstStyle/>
          <a:p>
            <a:r>
              <a:rPr lang="en-US" sz="2800" dirty="0"/>
              <a:t>Intergovernmental Panel on Climate </a:t>
            </a:r>
            <a:r>
              <a:rPr lang="en-US" sz="2800" dirty="0" smtClean="0"/>
              <a:t>Change (IPCC) </a:t>
            </a:r>
            <a:r>
              <a:rPr lang="fr-FR" sz="2800" dirty="0" smtClean="0"/>
              <a:t>Groupe </a:t>
            </a:r>
            <a:r>
              <a:rPr lang="fr-FR" sz="2800" dirty="0"/>
              <a:t>d'experts intergouvernemental sur l'évolution du </a:t>
            </a:r>
            <a:r>
              <a:rPr lang="fr-FR" sz="2800" dirty="0" smtClean="0"/>
              <a:t>climat (GIEC)</a:t>
            </a:r>
            <a:endParaRPr lang="en-US" sz="2800" dirty="0"/>
          </a:p>
        </p:txBody>
      </p:sp>
      <p:sp>
        <p:nvSpPr>
          <p:cNvPr id="3" name="Espace réservé du contenu 2"/>
          <p:cNvSpPr>
            <a:spLocks noGrp="1"/>
          </p:cNvSpPr>
          <p:nvPr>
            <p:ph idx="1"/>
          </p:nvPr>
        </p:nvSpPr>
        <p:spPr/>
        <p:txBody>
          <a:bodyPr>
            <a:normAutofit fontScale="70000" lnSpcReduction="20000"/>
          </a:bodyPr>
          <a:lstStyle/>
          <a:p>
            <a:r>
              <a:rPr lang="fr-FR" b="1" dirty="0" smtClean="0">
                <a:solidFill>
                  <a:schemeClr val="accent5"/>
                </a:solidFill>
              </a:rPr>
              <a:t>Création en 1988</a:t>
            </a:r>
            <a:r>
              <a:rPr lang="fr-FR" dirty="0" smtClean="0"/>
              <a:t>, ouverts aux membres de l’ONU par l’OMM et le PNUE</a:t>
            </a:r>
          </a:p>
          <a:p>
            <a:r>
              <a:rPr lang="fr-FR" b="1" dirty="0" smtClean="0">
                <a:solidFill>
                  <a:schemeClr val="accent5"/>
                </a:solidFill>
              </a:rPr>
              <a:t>Initiative du G7 </a:t>
            </a:r>
            <a:r>
              <a:rPr lang="fr-FR" dirty="0" smtClean="0"/>
              <a:t>(Reagan et Thatcher) pour empêcher une agence de l’ONU trop militante de mettre la main sur l’expertise climatique</a:t>
            </a:r>
          </a:p>
          <a:p>
            <a:r>
              <a:rPr lang="fr-FR" dirty="0" smtClean="0"/>
              <a:t>Il «</a:t>
            </a:r>
            <a:r>
              <a:rPr lang="fr-FR" dirty="0"/>
              <a:t> a pour mission d’évaluer, sans parti pris et de façon méthodique, claire et objective, les informations d’ordre scientifique, technique et socio-économique qui nous sont nécessaires pour mieux comprendre les risques liés au réchauffement climatique d’origine humaine, cerner plus précisément les conséquences possibles de ce changement et envisager d’éventuelles stratégies d’adaptation et d’atténuation. </a:t>
            </a:r>
            <a:r>
              <a:rPr lang="fr-FR" b="1" dirty="0"/>
              <a:t>Il n’a pas pour mandat d’entreprendre des travaux de recherche</a:t>
            </a:r>
            <a:r>
              <a:rPr lang="fr-FR" dirty="0"/>
              <a:t> ni de suivre l’évolution des variables climatologiques ou d’autres paramètres pertinents. </a:t>
            </a:r>
            <a:r>
              <a:rPr lang="fr-FR" dirty="0" smtClean="0"/>
              <a:t>»</a:t>
            </a:r>
          </a:p>
          <a:p>
            <a:r>
              <a:rPr lang="fr-FR" dirty="0"/>
              <a:t>« </a:t>
            </a:r>
            <a:r>
              <a:rPr lang="fr-FR" b="1" dirty="0">
                <a:solidFill>
                  <a:schemeClr val="accent5"/>
                </a:solidFill>
              </a:rPr>
              <a:t>Le </a:t>
            </a:r>
            <a:r>
              <a:rPr lang="fr-FR" b="1" dirty="0" smtClean="0">
                <a:solidFill>
                  <a:schemeClr val="accent5"/>
                </a:solidFill>
              </a:rPr>
              <a:t>GIEC ne </a:t>
            </a:r>
            <a:r>
              <a:rPr lang="fr-FR" b="1" dirty="0">
                <a:solidFill>
                  <a:schemeClr val="accent5"/>
                </a:solidFill>
              </a:rPr>
              <a:t>fait pas ses propres projections</a:t>
            </a:r>
            <a:r>
              <a:rPr lang="fr-FR" dirty="0"/>
              <a:t>, il évalue celles publiées par la communauté scientifique. » </a:t>
            </a:r>
          </a:p>
          <a:p>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20</a:t>
            </a:fld>
            <a:endParaRPr lang="fr-FR"/>
          </a:p>
        </p:txBody>
      </p:sp>
    </p:spTree>
    <p:extLst>
      <p:ext uri="{BB962C8B-B14F-4D97-AF65-F5344CB8AC3E}">
        <p14:creationId xmlns:p14="http://schemas.microsoft.com/office/powerpoint/2010/main" val="414559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IPCC / GIEC</a:t>
            </a:r>
            <a:endParaRPr lang="fr-FR" dirty="0"/>
          </a:p>
        </p:txBody>
      </p:sp>
      <p:sp>
        <p:nvSpPr>
          <p:cNvPr id="3" name="Espace réservé du contenu 2"/>
          <p:cNvSpPr>
            <a:spLocks noGrp="1"/>
          </p:cNvSpPr>
          <p:nvPr>
            <p:ph idx="1"/>
          </p:nvPr>
        </p:nvSpPr>
        <p:spPr/>
        <p:txBody>
          <a:bodyPr>
            <a:normAutofit fontScale="70000" lnSpcReduction="20000"/>
          </a:bodyPr>
          <a:lstStyle/>
          <a:p>
            <a:r>
              <a:rPr lang="fr-FR" dirty="0" smtClean="0"/>
              <a:t>2 sessions plénières par an</a:t>
            </a:r>
          </a:p>
          <a:p>
            <a:endParaRPr lang="fr-FR" dirty="0" smtClean="0"/>
          </a:p>
          <a:p>
            <a:r>
              <a:rPr lang="fr-FR" dirty="0" smtClean="0"/>
              <a:t>3 groupes de travail : </a:t>
            </a:r>
          </a:p>
          <a:p>
            <a:pPr lvl="1"/>
            <a:r>
              <a:rPr lang="fr-FR" dirty="0" smtClean="0"/>
              <a:t>Etude des principes physiques du changement climatique</a:t>
            </a:r>
          </a:p>
          <a:p>
            <a:pPr lvl="1"/>
            <a:r>
              <a:rPr lang="fr-FR" dirty="0" smtClean="0"/>
              <a:t>Etude des impacts, de la vulnérabilité et de l’adaptation</a:t>
            </a:r>
          </a:p>
          <a:p>
            <a:pPr lvl="1"/>
            <a:r>
              <a:rPr lang="fr-FR" dirty="0" smtClean="0"/>
              <a:t>Etude des moyens d’atténuation du CC</a:t>
            </a:r>
          </a:p>
          <a:p>
            <a:pPr lvl="1"/>
            <a:endParaRPr lang="fr-FR" dirty="0" smtClean="0"/>
          </a:p>
          <a:p>
            <a:r>
              <a:rPr lang="fr-FR" dirty="0" smtClean="0"/>
              <a:t>Rapports d’évaluation : 1990, 1995, 2001, 2007, 2014… 2022 ? (~1500 pages) + rapports de synthèse et résumé pour les décideurs</a:t>
            </a:r>
          </a:p>
          <a:p>
            <a:endParaRPr lang="fr-FR" dirty="0" smtClean="0"/>
          </a:p>
          <a:p>
            <a:r>
              <a:rPr lang="fr-FR" dirty="0" smtClean="0"/>
              <a:t>Prix Nobel de la paix en 2007 pour le GIEC et son ancien vice-président Al Gore</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21</a:t>
            </a:fld>
            <a:endParaRPr lang="fr-FR"/>
          </a:p>
        </p:txBody>
      </p:sp>
    </p:spTree>
    <p:extLst>
      <p:ext uri="{BB962C8B-B14F-4D97-AF65-F5344CB8AC3E}">
        <p14:creationId xmlns:p14="http://schemas.microsoft.com/office/powerpoint/2010/main" val="22966595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acteurs français</a:t>
            </a:r>
            <a:endParaRPr lang="fr-FR" dirty="0"/>
          </a:p>
        </p:txBody>
      </p:sp>
      <p:sp>
        <p:nvSpPr>
          <p:cNvPr id="3" name="Espace réservé du contenu 2"/>
          <p:cNvSpPr>
            <a:spLocks noGrp="1"/>
          </p:cNvSpPr>
          <p:nvPr>
            <p:ph idx="1"/>
          </p:nvPr>
        </p:nvSpPr>
        <p:spPr>
          <a:xfrm>
            <a:off x="457200" y="1600200"/>
            <a:ext cx="7931224" cy="4525963"/>
          </a:xfrm>
        </p:spPr>
        <p:txBody>
          <a:bodyPr>
            <a:normAutofit fontScale="70000" lnSpcReduction="20000"/>
          </a:bodyPr>
          <a:lstStyle/>
          <a:p>
            <a:r>
              <a:rPr lang="fr-FR" dirty="0" smtClean="0"/>
              <a:t>Jean </a:t>
            </a:r>
            <a:r>
              <a:rPr lang="fr-FR" dirty="0" err="1" smtClean="0"/>
              <a:t>Jouzel</a:t>
            </a:r>
            <a:r>
              <a:rPr lang="fr-FR" dirty="0" smtClean="0"/>
              <a:t>, IPSL, vice-président du GIEC (2002-2015)</a:t>
            </a:r>
          </a:p>
          <a:p>
            <a:r>
              <a:rPr lang="fr-FR" dirty="0" smtClean="0"/>
              <a:t>Valérie Masson-Delmotte, LSCE, co-présidente du WG 1 (2015-…)</a:t>
            </a:r>
          </a:p>
          <a:p>
            <a:endParaRPr lang="fr-FR" dirty="0" smtClean="0"/>
          </a:p>
          <a:p>
            <a:r>
              <a:rPr lang="fr-FR" dirty="0" smtClean="0"/>
              <a:t>Claude Allègre et Vincent </a:t>
            </a:r>
            <a:r>
              <a:rPr lang="fr-FR" dirty="0" err="1" smtClean="0"/>
              <a:t>Courtillot</a:t>
            </a:r>
            <a:r>
              <a:rPr lang="fr-FR" dirty="0" smtClean="0"/>
              <a:t>, géophysiciens</a:t>
            </a:r>
          </a:p>
          <a:p>
            <a:endParaRPr lang="fr-FR" dirty="0"/>
          </a:p>
          <a:p>
            <a:r>
              <a:rPr lang="fr-FR" dirty="0" smtClean="0"/>
              <a:t>Instituts français : IPSL, Météo-France</a:t>
            </a:r>
          </a:p>
          <a:p>
            <a:endParaRPr lang="fr-FR" dirty="0"/>
          </a:p>
          <a:p>
            <a:r>
              <a:rPr lang="fr-FR" dirty="0" smtClean="0"/>
              <a:t>GICC, programme Gestion et Impacts du Changement Climatique</a:t>
            </a:r>
          </a:p>
          <a:p>
            <a:endParaRPr lang="fr-FR" dirty="0"/>
          </a:p>
          <a:p>
            <a:r>
              <a:rPr lang="fr-FR" dirty="0" smtClean="0"/>
              <a:t>Emmanuel </a:t>
            </a:r>
            <a:r>
              <a:rPr lang="fr-FR" dirty="0" err="1" smtClean="0"/>
              <a:t>Macron</a:t>
            </a:r>
            <a:r>
              <a:rPr lang="fr-FR" dirty="0" smtClean="0"/>
              <a:t>, champion de la Terre ! </a:t>
            </a:r>
          </a:p>
          <a:p>
            <a:endParaRPr lang="fr-FR" dirty="0"/>
          </a:p>
          <a:p>
            <a:r>
              <a:rPr lang="fr-FR" dirty="0" err="1" smtClean="0"/>
              <a:t>Make</a:t>
            </a:r>
            <a:r>
              <a:rPr lang="fr-FR" dirty="0" smtClean="0"/>
              <a:t> </a:t>
            </a:r>
            <a:r>
              <a:rPr lang="fr-FR" dirty="0" err="1" smtClean="0"/>
              <a:t>our</a:t>
            </a:r>
            <a:r>
              <a:rPr lang="fr-FR" dirty="0" smtClean="0"/>
              <a:t> </a:t>
            </a:r>
            <a:r>
              <a:rPr lang="fr-FR" dirty="0" err="1" smtClean="0"/>
              <a:t>Planet</a:t>
            </a:r>
            <a:r>
              <a:rPr lang="fr-FR" dirty="0" smtClean="0"/>
              <a:t> Great </a:t>
            </a:r>
            <a:r>
              <a:rPr lang="fr-FR" dirty="0" err="1" smtClean="0"/>
              <a:t>Again</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22</a:t>
            </a:fld>
            <a:endParaRPr lang="fr-F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5479" y="2204864"/>
            <a:ext cx="1115871" cy="1018232"/>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085" y="3475769"/>
            <a:ext cx="1202606" cy="1202606"/>
          </a:xfrm>
          <a:prstGeom prst="rect">
            <a:avLst/>
          </a:prstGeom>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4349475"/>
            <a:ext cx="1124171" cy="1311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993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Programme de l’après-midi</a:t>
            </a:r>
            <a:endParaRPr lang="fr-FR" dirty="0"/>
          </a:p>
        </p:txBody>
      </p:sp>
      <p:sp>
        <p:nvSpPr>
          <p:cNvPr id="3" name="Espace réservé du contenu 2"/>
          <p:cNvSpPr>
            <a:spLocks noGrp="1"/>
          </p:cNvSpPr>
          <p:nvPr>
            <p:ph idx="1"/>
          </p:nvPr>
        </p:nvSpPr>
        <p:spPr/>
        <p:txBody>
          <a:bodyPr>
            <a:normAutofit fontScale="70000" lnSpcReduction="20000"/>
          </a:bodyPr>
          <a:lstStyle/>
          <a:p>
            <a:r>
              <a:rPr lang="fr-FR" dirty="0" smtClean="0">
                <a:solidFill>
                  <a:schemeClr val="bg1">
                    <a:lumMod val="85000"/>
                  </a:schemeClr>
                </a:solidFill>
              </a:rPr>
              <a:t>Introduction de Vazken</a:t>
            </a:r>
          </a:p>
          <a:p>
            <a:r>
              <a:rPr lang="fr-FR" dirty="0" smtClean="0">
                <a:solidFill>
                  <a:schemeClr val="bg1">
                    <a:lumMod val="85000"/>
                  </a:schemeClr>
                </a:solidFill>
              </a:rPr>
              <a:t>Introduction générale de Guillaume</a:t>
            </a:r>
          </a:p>
          <a:p>
            <a:r>
              <a:rPr lang="fr-FR" dirty="0" smtClean="0">
                <a:solidFill>
                  <a:schemeClr val="bg1">
                    <a:lumMod val="85000"/>
                  </a:schemeClr>
                </a:solidFill>
              </a:rPr>
              <a:t>Le changement climatique dans son contexte</a:t>
            </a:r>
          </a:p>
          <a:p>
            <a:r>
              <a:rPr lang="fr-FR" dirty="0" smtClean="0"/>
              <a:t>Les projections climatiques</a:t>
            </a:r>
          </a:p>
          <a:p>
            <a:pPr lvl="1"/>
            <a:r>
              <a:rPr lang="fr-FR" dirty="0" smtClean="0"/>
              <a:t>La modélisation du climat</a:t>
            </a:r>
          </a:p>
          <a:p>
            <a:pPr lvl="1"/>
            <a:r>
              <a:rPr lang="fr-FR" dirty="0" smtClean="0">
                <a:solidFill>
                  <a:schemeClr val="bg1">
                    <a:lumMod val="85000"/>
                  </a:schemeClr>
                </a:solidFill>
              </a:rPr>
              <a:t>Les incertitudes</a:t>
            </a:r>
          </a:p>
          <a:p>
            <a:pPr lvl="1"/>
            <a:r>
              <a:rPr lang="fr-FR" dirty="0" smtClean="0">
                <a:solidFill>
                  <a:schemeClr val="bg1">
                    <a:lumMod val="85000"/>
                  </a:schemeClr>
                </a:solidFill>
              </a:rPr>
              <a:t>Quel climat futur ?</a:t>
            </a:r>
          </a:p>
          <a:p>
            <a:r>
              <a:rPr lang="fr-FR" dirty="0" smtClean="0">
                <a:solidFill>
                  <a:schemeClr val="bg1">
                    <a:lumMod val="85000"/>
                  </a:schemeClr>
                </a:solidFill>
              </a:rPr>
              <a:t>La méthodologie d’étude d’impact du CC</a:t>
            </a:r>
          </a:p>
          <a:p>
            <a:r>
              <a:rPr lang="fr-FR" dirty="0" smtClean="0">
                <a:solidFill>
                  <a:schemeClr val="bg1">
                    <a:lumMod val="85000"/>
                  </a:schemeClr>
                </a:solidFill>
              </a:rPr>
              <a:t>Impact du CC sur les débits</a:t>
            </a:r>
          </a:p>
          <a:p>
            <a:r>
              <a:rPr lang="fr-FR" dirty="0" smtClean="0">
                <a:solidFill>
                  <a:schemeClr val="bg1">
                    <a:lumMod val="85000"/>
                  </a:schemeClr>
                </a:solidFill>
              </a:rPr>
              <a:t>Inventaire des données disponibles</a:t>
            </a:r>
          </a:p>
          <a:p>
            <a:r>
              <a:rPr lang="fr-FR" dirty="0" smtClean="0">
                <a:solidFill>
                  <a:schemeClr val="bg1">
                    <a:lumMod val="85000"/>
                  </a:schemeClr>
                </a:solidFill>
              </a:rPr>
              <a:t>Présentation d’ARTEMHYS</a:t>
            </a:r>
          </a:p>
          <a:p>
            <a:r>
              <a:rPr lang="fr-FR" dirty="0" smtClean="0">
                <a:solidFill>
                  <a:schemeClr val="bg1">
                    <a:lumMod val="85000"/>
                  </a:schemeClr>
                </a:solidFill>
              </a:rPr>
              <a:t>Présentation d’HEF</a:t>
            </a:r>
          </a:p>
          <a:p>
            <a:r>
              <a:rPr lang="fr-FR" dirty="0" smtClean="0">
                <a:solidFill>
                  <a:schemeClr val="bg1">
                    <a:lumMod val="85000"/>
                  </a:schemeClr>
                </a:solidFill>
              </a:rPr>
              <a:t>Perspectives, moyens, conclusions</a:t>
            </a: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23</a:t>
            </a:fld>
            <a:endParaRPr lang="fr-FR"/>
          </a:p>
        </p:txBody>
      </p:sp>
    </p:spTree>
    <p:extLst>
      <p:ext uri="{BB962C8B-B14F-4D97-AF65-F5344CB8AC3E}">
        <p14:creationId xmlns:p14="http://schemas.microsoft.com/office/powerpoint/2010/main" val="20636640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Mais pourquoi le climat change ?</a:t>
            </a:r>
            <a:endParaRPr lang="fr-FR"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4168" y="3717032"/>
            <a:ext cx="2381250" cy="2381250"/>
          </a:xfrm>
        </p:spPr>
      </p:pic>
      <p:sp>
        <p:nvSpPr>
          <p:cNvPr id="4" name="Espace réservé du numéro de diapositive 3"/>
          <p:cNvSpPr>
            <a:spLocks noGrp="1"/>
          </p:cNvSpPr>
          <p:nvPr>
            <p:ph type="sldNum" sz="quarter" idx="12"/>
          </p:nvPr>
        </p:nvSpPr>
        <p:spPr/>
        <p:txBody>
          <a:bodyPr/>
          <a:lstStyle/>
          <a:p>
            <a:fld id="{5D6BC9DE-21EE-412F-9F5D-9A383983C613}" type="slidenum">
              <a:rPr lang="fr-FR" smtClean="0"/>
              <a:t>24</a:t>
            </a:fld>
            <a:endParaRPr lang="fr-F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2996952"/>
            <a:ext cx="2857500" cy="2419350"/>
          </a:xfrm>
          <a:prstGeom prst="rect">
            <a:avLst/>
          </a:prstGeom>
        </p:spPr>
      </p:pic>
      <p:sp>
        <p:nvSpPr>
          <p:cNvPr id="7" name="Rectangle 6"/>
          <p:cNvSpPr/>
          <p:nvPr/>
        </p:nvSpPr>
        <p:spPr>
          <a:xfrm>
            <a:off x="6156176" y="2132856"/>
            <a:ext cx="1944216" cy="1296144"/>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C’est très simple ! </a:t>
            </a:r>
            <a:endParaRPr lang="fr-FR" dirty="0"/>
          </a:p>
        </p:txBody>
      </p:sp>
      <p:sp>
        <p:nvSpPr>
          <p:cNvPr id="9" name="ZoneTexte 8"/>
          <p:cNvSpPr txBox="1"/>
          <p:nvPr/>
        </p:nvSpPr>
        <p:spPr>
          <a:xfrm>
            <a:off x="6243270" y="2453845"/>
            <a:ext cx="1902380" cy="369332"/>
          </a:xfrm>
          <a:prstGeom prst="rect">
            <a:avLst/>
          </a:prstGeom>
          <a:noFill/>
        </p:spPr>
        <p:txBody>
          <a:bodyPr wrap="none" rtlCol="0">
            <a:spAutoFit/>
          </a:bodyPr>
          <a:lstStyle/>
          <a:p>
            <a:r>
              <a:rPr lang="fr-FR" dirty="0" smtClean="0"/>
              <a:t>C’est très simple ! </a:t>
            </a:r>
            <a:endParaRPr lang="fr-FR" dirty="0"/>
          </a:p>
        </p:txBody>
      </p:sp>
      <p:sp>
        <p:nvSpPr>
          <p:cNvPr id="10" name="Rectangle 9"/>
          <p:cNvSpPr/>
          <p:nvPr/>
        </p:nvSpPr>
        <p:spPr>
          <a:xfrm>
            <a:off x="1907704" y="1628800"/>
            <a:ext cx="1800200" cy="1194377"/>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p:cNvSpPr txBox="1"/>
          <p:nvPr/>
        </p:nvSpPr>
        <p:spPr>
          <a:xfrm>
            <a:off x="1979712" y="1902822"/>
            <a:ext cx="1584176" cy="646331"/>
          </a:xfrm>
          <a:prstGeom prst="rect">
            <a:avLst/>
          </a:prstGeom>
          <a:noFill/>
        </p:spPr>
        <p:txBody>
          <a:bodyPr wrap="square" rtlCol="0">
            <a:spAutoFit/>
          </a:bodyPr>
          <a:lstStyle/>
          <a:p>
            <a:r>
              <a:rPr lang="fr-FR" dirty="0" smtClean="0"/>
              <a:t>Bah oui Jamie, pourquoi ?? </a:t>
            </a:r>
            <a:endParaRPr lang="fr-FR" dirty="0"/>
          </a:p>
        </p:txBody>
      </p:sp>
    </p:spTree>
    <p:extLst>
      <p:ext uri="{BB962C8B-B14F-4D97-AF65-F5344CB8AC3E}">
        <p14:creationId xmlns:p14="http://schemas.microsoft.com/office/powerpoint/2010/main" val="226245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Effet de serre : un phénomène naturel…</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25</a:t>
            </a:fld>
            <a:endParaRPr lang="fr-FR"/>
          </a:p>
        </p:txBody>
      </p:sp>
      <p:sp>
        <p:nvSpPr>
          <p:cNvPr id="6" name="Rectangle 2"/>
          <p:cNvSpPr txBox="1">
            <a:spLocks noChangeArrowheads="1"/>
          </p:cNvSpPr>
          <p:nvPr/>
        </p:nvSpPr>
        <p:spPr>
          <a:xfrm>
            <a:off x="35496" y="1701254"/>
            <a:ext cx="3240087" cy="44640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rgbClr val="333399"/>
                </a:solidFill>
                <a:latin typeface="Calibri" panose="020F050202020403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000" kern="1200">
                <a:solidFill>
                  <a:srgbClr val="333399"/>
                </a:solidFill>
                <a:latin typeface="Calibri" panose="020F050202020403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rgbClr val="333399"/>
                </a:solidFill>
                <a:latin typeface="Calibri" panose="020F050202020403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rgbClr val="333399"/>
                </a:solidFill>
                <a:latin typeface="Calibri" panose="020F050202020403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400" kern="1200">
                <a:solidFill>
                  <a:srgbClr val="333399"/>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fr-FR" altLang="fr-FR" sz="1800" dirty="0" smtClean="0"/>
              <a:t>Soleil = principale source d'énergie de la Terre</a:t>
            </a:r>
          </a:p>
          <a:p>
            <a:pPr>
              <a:lnSpc>
                <a:spcPct val="90000"/>
              </a:lnSpc>
            </a:pPr>
            <a:endParaRPr lang="fr-FR" altLang="fr-FR" sz="1800" dirty="0" smtClean="0"/>
          </a:p>
          <a:p>
            <a:pPr>
              <a:lnSpc>
                <a:spcPct val="90000"/>
              </a:lnSpc>
            </a:pPr>
            <a:r>
              <a:rPr lang="fr-FR" altLang="fr-FR" sz="1800" dirty="0" smtClean="0"/>
              <a:t>30 % de l'énergie solaire est réfléchi par l'atmosphère, les continents et les océans, et donc renvoyé vers l'espace</a:t>
            </a:r>
          </a:p>
          <a:p>
            <a:pPr>
              <a:lnSpc>
                <a:spcPct val="90000"/>
              </a:lnSpc>
            </a:pPr>
            <a:endParaRPr lang="fr-FR" altLang="fr-FR" sz="1800" dirty="0" smtClean="0"/>
          </a:p>
          <a:p>
            <a:pPr>
              <a:lnSpc>
                <a:spcPct val="90000"/>
              </a:lnSpc>
            </a:pPr>
            <a:r>
              <a:rPr lang="fr-FR" altLang="fr-FR" sz="1800" dirty="0" smtClean="0"/>
              <a:t>Le reste, soit 70 %, est absorbé par l'atmosphère, les continents et les océans et contribue ainsi à chauffer la surface de la Terre.</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601241"/>
            <a:ext cx="5588000"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3348038" y="5920829"/>
            <a:ext cx="2432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fr-FR" altLang="fr-FR" sz="1000">
                <a:hlinkClick r:id="rId3"/>
              </a:rPr>
              <a:t>http://www.insu.cnrs.fr/image2888,.html</a:t>
            </a:r>
            <a:r>
              <a:rPr lang="fr-FR" altLang="fr-FR" sz="1000"/>
              <a:t> </a:t>
            </a:r>
          </a:p>
        </p:txBody>
      </p:sp>
    </p:spTree>
    <p:extLst>
      <p:ext uri="{BB962C8B-B14F-4D97-AF65-F5344CB8AC3E}">
        <p14:creationId xmlns:p14="http://schemas.microsoft.com/office/powerpoint/2010/main" val="263325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Effet de serre : un phénomène naturel</a:t>
            </a:r>
            <a:r>
              <a:rPr lang="fr-FR" dirty="0" smtClean="0"/>
              <a:t>… renforcé par les humains</a:t>
            </a:r>
            <a:endParaRPr lang="fr-FR" dirty="0"/>
          </a:p>
        </p:txBody>
      </p:sp>
      <p:sp>
        <p:nvSpPr>
          <p:cNvPr id="3" name="Espace réservé du contenu 2"/>
          <p:cNvSpPr>
            <a:spLocks noGrp="1"/>
          </p:cNvSpPr>
          <p:nvPr>
            <p:ph idx="1"/>
          </p:nvPr>
        </p:nvSpPr>
        <p:spPr/>
        <p:txBody>
          <a:bodyPr/>
          <a:lstStyle/>
          <a:p>
            <a:pPr marL="457200" lvl="1" indent="0">
              <a:buNone/>
            </a:pPr>
            <a:r>
              <a:rPr lang="fr-FR" altLang="fr-FR" sz="1800" dirty="0">
                <a:solidFill>
                  <a:srgbClr val="A50021"/>
                </a:solidFill>
                <a:latin typeface="Calibri" panose="020F0502020204030204" pitchFamily="34" charset="0"/>
              </a:rPr>
              <a:t>gaz à effet de serre </a:t>
            </a:r>
            <a:r>
              <a:rPr lang="fr-FR" altLang="fr-FR" sz="1800" dirty="0">
                <a:solidFill>
                  <a:srgbClr val="333399"/>
                </a:solidFill>
                <a:latin typeface="Calibri" panose="020F0502020204030204" pitchFamily="34" charset="0"/>
              </a:rPr>
              <a:t>: vapeur d’eau, dioxyde de carbone (CO</a:t>
            </a:r>
            <a:r>
              <a:rPr lang="fr-FR" altLang="fr-FR" sz="1800" baseline="-25000" dirty="0">
                <a:solidFill>
                  <a:srgbClr val="333399"/>
                </a:solidFill>
                <a:latin typeface="Calibri" panose="020F0502020204030204" pitchFamily="34" charset="0"/>
              </a:rPr>
              <a:t>2</a:t>
            </a:r>
            <a:r>
              <a:rPr lang="fr-FR" altLang="fr-FR" sz="1800" dirty="0">
                <a:solidFill>
                  <a:srgbClr val="333399"/>
                </a:solidFill>
                <a:latin typeface="Calibri" panose="020F0502020204030204" pitchFamily="34" charset="0"/>
              </a:rPr>
              <a:t>), méthane (CH</a:t>
            </a:r>
            <a:r>
              <a:rPr lang="fr-FR" altLang="fr-FR" sz="1800" baseline="-25000" dirty="0">
                <a:solidFill>
                  <a:srgbClr val="333399"/>
                </a:solidFill>
                <a:latin typeface="Calibri" panose="020F0502020204030204" pitchFamily="34" charset="0"/>
              </a:rPr>
              <a:t>4</a:t>
            </a:r>
            <a:r>
              <a:rPr lang="fr-FR" altLang="fr-FR" sz="1800" dirty="0">
                <a:solidFill>
                  <a:srgbClr val="333399"/>
                </a:solidFill>
                <a:latin typeface="Calibri" panose="020F0502020204030204" pitchFamily="34" charset="0"/>
              </a:rPr>
              <a:t>), oxyde nitreux (N</a:t>
            </a:r>
            <a:r>
              <a:rPr lang="fr-FR" altLang="fr-FR" sz="1800" baseline="-25000" dirty="0">
                <a:solidFill>
                  <a:srgbClr val="333399"/>
                </a:solidFill>
                <a:latin typeface="Calibri" panose="020F0502020204030204" pitchFamily="34" charset="0"/>
              </a:rPr>
              <a:t>2</a:t>
            </a:r>
            <a:r>
              <a:rPr lang="fr-FR" altLang="fr-FR" sz="1800" dirty="0">
                <a:solidFill>
                  <a:srgbClr val="333399"/>
                </a:solidFill>
                <a:latin typeface="Calibri" panose="020F0502020204030204" pitchFamily="34" charset="0"/>
              </a:rPr>
              <a:t>O)</a:t>
            </a:r>
          </a:p>
          <a:p>
            <a:pPr lvl="1">
              <a:buFontTx/>
              <a:buChar char="•"/>
            </a:pPr>
            <a:endParaRPr lang="fr-FR" altLang="fr-FR" sz="1800" dirty="0">
              <a:latin typeface="Calibri" panose="020F0502020204030204" pitchFamily="34" charset="0"/>
            </a:endParaRPr>
          </a:p>
          <a:p>
            <a:pPr marL="457200" lvl="1" indent="0">
              <a:buNone/>
            </a:pPr>
            <a:r>
              <a:rPr lang="fr-FR" altLang="fr-FR" sz="1800" dirty="0">
                <a:solidFill>
                  <a:srgbClr val="A50021"/>
                </a:solidFill>
                <a:latin typeface="Calibri" panose="020F0502020204030204" pitchFamily="34" charset="0"/>
              </a:rPr>
              <a:t>effet naturel</a:t>
            </a:r>
            <a:r>
              <a:rPr lang="fr-FR" altLang="fr-FR" sz="1800" dirty="0">
                <a:latin typeface="Calibri" panose="020F0502020204030204" pitchFamily="34" charset="0"/>
              </a:rPr>
              <a:t> </a:t>
            </a:r>
            <a:r>
              <a:rPr lang="fr-FR" altLang="fr-FR" sz="1800" dirty="0">
                <a:solidFill>
                  <a:srgbClr val="333399"/>
                </a:solidFill>
                <a:latin typeface="Calibri" panose="020F0502020204030204" pitchFamily="34" charset="0"/>
              </a:rPr>
              <a:t>: grâce à lui </a:t>
            </a:r>
            <a:r>
              <a:rPr lang="fr-FR" altLang="fr-FR" sz="1800" i="1" dirty="0">
                <a:solidFill>
                  <a:srgbClr val="333399"/>
                </a:solidFill>
                <a:latin typeface="Calibri" panose="020F0502020204030204" pitchFamily="34" charset="0"/>
              </a:rPr>
              <a:t>T</a:t>
            </a:r>
            <a:r>
              <a:rPr lang="fr-FR" altLang="fr-FR" sz="1800" dirty="0">
                <a:solidFill>
                  <a:srgbClr val="333399"/>
                </a:solidFill>
                <a:latin typeface="Calibri" panose="020F0502020204030204" pitchFamily="34" charset="0"/>
              </a:rPr>
              <a:t> </a:t>
            </a:r>
            <a:r>
              <a:rPr lang="fr-FR" altLang="fr-FR" sz="1800" dirty="0" err="1">
                <a:solidFill>
                  <a:srgbClr val="333399"/>
                </a:solidFill>
                <a:latin typeface="Calibri" panose="020F0502020204030204" pitchFamily="34" charset="0"/>
              </a:rPr>
              <a:t>moy</a:t>
            </a:r>
            <a:r>
              <a:rPr lang="fr-FR" altLang="fr-FR" sz="1800" dirty="0">
                <a:solidFill>
                  <a:srgbClr val="333399"/>
                </a:solidFill>
                <a:latin typeface="Calibri" panose="020F0502020204030204" pitchFamily="34" charset="0"/>
              </a:rPr>
              <a:t> Terre = 15°C (sinon, -18°C !)</a:t>
            </a:r>
          </a:p>
          <a:p>
            <a:pPr marL="457200" lvl="1" indent="0">
              <a:buNone/>
            </a:pPr>
            <a:endParaRPr lang="fr-FR" altLang="fr-FR" sz="1800" dirty="0">
              <a:latin typeface="Calibri" panose="020F0502020204030204" pitchFamily="34" charset="0"/>
            </a:endParaRPr>
          </a:p>
          <a:p>
            <a:pPr marL="457200" lvl="1" indent="0">
              <a:buNone/>
            </a:pPr>
            <a:r>
              <a:rPr lang="fr-FR" altLang="fr-FR" sz="1800" dirty="0">
                <a:solidFill>
                  <a:srgbClr val="A50021"/>
                </a:solidFill>
                <a:latin typeface="Calibri" panose="020F0502020204030204" pitchFamily="34" charset="0"/>
              </a:rPr>
              <a:t>effet renforcé</a:t>
            </a:r>
            <a:r>
              <a:rPr lang="fr-FR" altLang="fr-FR" sz="1800" dirty="0">
                <a:latin typeface="Calibri" panose="020F0502020204030204" pitchFamily="34" charset="0"/>
              </a:rPr>
              <a:t> </a:t>
            </a:r>
            <a:r>
              <a:rPr lang="fr-FR" altLang="fr-FR" sz="1800" dirty="0">
                <a:solidFill>
                  <a:srgbClr val="333399"/>
                </a:solidFill>
                <a:latin typeface="Calibri" panose="020F0502020204030204" pitchFamily="34" charset="0"/>
              </a:rPr>
              <a:t>par des émissions d’origine humaine (ex., enrichissement de atmosphère de dioxyde de carbone par combustion des énergies fossiles : industrie, transport, etc.)</a:t>
            </a:r>
            <a:endParaRPr lang="fr-FR" altLang="fr-FR" b="1" dirty="0">
              <a:solidFill>
                <a:srgbClr val="333399"/>
              </a:solidFill>
              <a:latin typeface="Calibri" panose="020F0502020204030204" pitchFamily="34" charset="0"/>
            </a:endParaRPr>
          </a:p>
          <a:p>
            <a:pPr marL="0" indent="0">
              <a:buNone/>
            </a:pP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26</a:t>
            </a:fld>
            <a:endParaRPr lang="fr-F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4005064"/>
            <a:ext cx="4970462"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7994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608" y="274638"/>
            <a:ext cx="7488832" cy="1143000"/>
          </a:xfrm>
        </p:spPr>
        <p:txBody>
          <a:bodyPr>
            <a:normAutofit fontScale="90000"/>
          </a:bodyPr>
          <a:lstStyle/>
          <a:p>
            <a:r>
              <a:rPr lang="fr-FR" dirty="0" smtClean="0"/>
              <a:t>Des concentrations de gaz à effet de serre en forte augmentation</a:t>
            </a:r>
            <a:endParaRPr lang="fr-FR" dirty="0"/>
          </a:p>
        </p:txBody>
      </p:sp>
      <p:sp>
        <p:nvSpPr>
          <p:cNvPr id="4" name="Espace réservé du numéro de diapositive 3"/>
          <p:cNvSpPr>
            <a:spLocks noGrp="1"/>
          </p:cNvSpPr>
          <p:nvPr>
            <p:ph type="sldNum" sz="quarter" idx="12"/>
          </p:nvPr>
        </p:nvSpPr>
        <p:spPr>
          <a:xfrm>
            <a:off x="6553200" y="6309370"/>
            <a:ext cx="2133600" cy="365125"/>
          </a:xfrm>
        </p:spPr>
        <p:txBody>
          <a:bodyPr/>
          <a:lstStyle/>
          <a:p>
            <a:fld id="{5D6BC9DE-21EE-412F-9F5D-9A383983C613}" type="slidenum">
              <a:rPr lang="fr-FR" smtClean="0"/>
              <a:t>27</a:t>
            </a:fld>
            <a:endParaRPr lang="fr-FR"/>
          </a:p>
        </p:txBody>
      </p:sp>
      <p:graphicFrame>
        <p:nvGraphicFramePr>
          <p:cNvPr id="7" name="Object 2"/>
          <p:cNvGraphicFramePr>
            <a:graphicFrameLocks noChangeAspect="1"/>
          </p:cNvGraphicFramePr>
          <p:nvPr>
            <p:extLst>
              <p:ext uri="{D42A27DB-BD31-4B8C-83A1-F6EECF244321}">
                <p14:modId xmlns:p14="http://schemas.microsoft.com/office/powerpoint/2010/main" val="2202532215"/>
              </p:ext>
            </p:extLst>
          </p:nvPr>
        </p:nvGraphicFramePr>
        <p:xfrm>
          <a:off x="4896197" y="1611487"/>
          <a:ext cx="3671837" cy="4687609"/>
        </p:xfrm>
        <a:graphic>
          <a:graphicData uri="http://schemas.openxmlformats.org/presentationml/2006/ole">
            <mc:AlternateContent xmlns:mc="http://schemas.openxmlformats.org/markup-compatibility/2006">
              <mc:Choice xmlns:v="urn:schemas-microsoft-com:vml" Requires="v">
                <p:oleObj spid="_x0000_s2148" name="Image bitmap" r:id="rId3" imgW="3247619" imgH="3828571" progId="Paint.Picture">
                  <p:embed/>
                </p:oleObj>
              </mc:Choice>
              <mc:Fallback>
                <p:oleObj name="Image bitmap" r:id="rId3" imgW="3247619" imgH="382857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197" y="1611487"/>
                        <a:ext cx="3671837" cy="4687609"/>
                      </a:xfrm>
                      <a:prstGeom prst="rect">
                        <a:avLst/>
                      </a:prstGeom>
                      <a:noFill/>
                      <a:ln>
                        <a:noFill/>
                      </a:ln>
                      <a:effectLst/>
                    </p:spPr>
                  </p:pic>
                </p:oleObj>
              </mc:Fallback>
            </mc:AlternateContent>
          </a:graphicData>
        </a:graphic>
      </p:graphicFrame>
      <p:sp>
        <p:nvSpPr>
          <p:cNvPr id="8" name="Text Box 4"/>
          <p:cNvSpPr txBox="1">
            <a:spLocks noChangeArrowheads="1"/>
          </p:cNvSpPr>
          <p:nvPr/>
        </p:nvSpPr>
        <p:spPr bwMode="auto">
          <a:xfrm>
            <a:off x="179387" y="1708523"/>
            <a:ext cx="41052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marL="441325" lvl="1" indent="-285750">
              <a:buFont typeface="Arial" panose="020B0604020202020204" pitchFamily="34" charset="0"/>
              <a:buChar char="•"/>
            </a:pPr>
            <a:r>
              <a:rPr lang="fr-FR" altLang="fr-FR" dirty="0" smtClean="0">
                <a:solidFill>
                  <a:srgbClr val="333399"/>
                </a:solidFill>
                <a:latin typeface="Calibri" panose="020F0502020204030204" pitchFamily="34" charset="0"/>
              </a:rPr>
              <a:t>La </a:t>
            </a:r>
            <a:r>
              <a:rPr lang="fr-FR" altLang="fr-FR" dirty="0">
                <a:solidFill>
                  <a:srgbClr val="333399"/>
                </a:solidFill>
                <a:latin typeface="Calibri" panose="020F0502020204030204" pitchFamily="34" charset="0"/>
              </a:rPr>
              <a:t>Terre a déjà subi de fortes variations de compositions de l'atmosphère mais n'a jamais connu une augmentation du taux de CO</a:t>
            </a:r>
            <a:r>
              <a:rPr lang="fr-FR" altLang="fr-FR" baseline="-25000" dirty="0">
                <a:solidFill>
                  <a:srgbClr val="333399"/>
                </a:solidFill>
                <a:latin typeface="Calibri" panose="020F0502020204030204" pitchFamily="34" charset="0"/>
              </a:rPr>
              <a:t>2</a:t>
            </a:r>
            <a:r>
              <a:rPr lang="fr-FR" altLang="fr-FR" dirty="0">
                <a:solidFill>
                  <a:srgbClr val="333399"/>
                </a:solidFill>
                <a:latin typeface="Calibri" panose="020F0502020204030204" pitchFamily="34" charset="0"/>
              </a:rPr>
              <a:t> aussi brusque</a:t>
            </a:r>
          </a:p>
          <a:p>
            <a:pPr lvl="1">
              <a:buFontTx/>
              <a:buChar char="•"/>
            </a:pPr>
            <a:endParaRPr lang="fr-FR" altLang="fr-FR" dirty="0">
              <a:solidFill>
                <a:srgbClr val="333399"/>
              </a:solidFill>
              <a:latin typeface="Calibri" panose="020F0502020204030204" pitchFamily="34" charset="0"/>
            </a:endParaRPr>
          </a:p>
        </p:txBody>
      </p:sp>
    </p:spTree>
    <p:extLst>
      <p:ext uri="{BB962C8B-B14F-4D97-AF65-F5344CB8AC3E}">
        <p14:creationId xmlns:p14="http://schemas.microsoft.com/office/powerpoint/2010/main" val="11380661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274638"/>
            <a:ext cx="7168447" cy="1143000"/>
          </a:xfrm>
        </p:spPr>
        <p:txBody>
          <a:bodyPr>
            <a:normAutofit fontScale="90000"/>
          </a:bodyPr>
          <a:lstStyle/>
          <a:p>
            <a:r>
              <a:rPr lang="fr-FR" dirty="0" smtClean="0"/>
              <a:t>Un changement climatique qui n’a rien de naturel</a:t>
            </a:r>
            <a:endParaRPr lang="fr-FR"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2534444"/>
            <a:ext cx="6053658" cy="3377941"/>
          </a:xfrm>
        </p:spPr>
      </p:pic>
      <p:sp>
        <p:nvSpPr>
          <p:cNvPr id="4" name="Espace réservé du numéro de diapositive 3"/>
          <p:cNvSpPr>
            <a:spLocks noGrp="1"/>
          </p:cNvSpPr>
          <p:nvPr>
            <p:ph type="sldNum" sz="quarter" idx="12"/>
          </p:nvPr>
        </p:nvSpPr>
        <p:spPr/>
        <p:txBody>
          <a:bodyPr/>
          <a:lstStyle/>
          <a:p>
            <a:fld id="{5D6BC9DE-21EE-412F-9F5D-9A383983C613}" type="slidenum">
              <a:rPr lang="fr-FR" smtClean="0"/>
              <a:t>28</a:t>
            </a:fld>
            <a:endParaRPr lang="fr-FR"/>
          </a:p>
        </p:txBody>
      </p:sp>
      <p:sp>
        <p:nvSpPr>
          <p:cNvPr id="6" name="ZoneTexte 5"/>
          <p:cNvSpPr txBox="1"/>
          <p:nvPr/>
        </p:nvSpPr>
        <p:spPr>
          <a:xfrm>
            <a:off x="867239" y="1844824"/>
            <a:ext cx="7416824" cy="923330"/>
          </a:xfrm>
          <a:prstGeom prst="rect">
            <a:avLst/>
          </a:prstGeom>
          <a:noFill/>
        </p:spPr>
        <p:txBody>
          <a:bodyPr wrap="square" rtlCol="0">
            <a:spAutoFit/>
          </a:bodyPr>
          <a:lstStyle/>
          <a:p>
            <a:r>
              <a:rPr lang="fr-FR" b="1" i="1" dirty="0"/>
              <a:t>Évolution de l'anomalie de température moyenne à la surface de la Terre au cours du XX</a:t>
            </a:r>
            <a:r>
              <a:rPr lang="fr-FR" b="1" i="1" baseline="30000" dirty="0"/>
              <a:t>e</a:t>
            </a:r>
            <a:r>
              <a:rPr lang="fr-FR" i="1" dirty="0"/>
              <a:t> </a:t>
            </a:r>
            <a:r>
              <a:rPr lang="fr-FR" b="1" i="1" dirty="0"/>
              <a:t>siècle</a:t>
            </a:r>
            <a:endParaRPr lang="fr-FR" dirty="0"/>
          </a:p>
          <a:p>
            <a:endParaRPr lang="fr-FR" dirty="0"/>
          </a:p>
        </p:txBody>
      </p:sp>
    </p:spTree>
    <p:extLst>
      <p:ext uri="{BB962C8B-B14F-4D97-AF65-F5344CB8AC3E}">
        <p14:creationId xmlns:p14="http://schemas.microsoft.com/office/powerpoint/2010/main" val="25090493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eaLnBrk="1" fontAlgn="auto" hangingPunct="1">
              <a:spcAft>
                <a:spcPts val="0"/>
              </a:spcAft>
              <a:defRPr/>
            </a:pPr>
            <a:r>
              <a:rPr sz="4000" dirty="0" smtClean="0"/>
              <a:t>Le signal du changement climatique</a:t>
            </a:r>
            <a:endParaRPr sz="4000" dirty="0"/>
          </a:p>
        </p:txBody>
      </p:sp>
      <p:pic>
        <p:nvPicPr>
          <p:cNvPr id="593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007443"/>
            <a:ext cx="7561263" cy="447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396" name="Text Box 9"/>
          <p:cNvSpPr txBox="1">
            <a:spLocks noChangeArrowheads="1"/>
          </p:cNvSpPr>
          <p:nvPr/>
        </p:nvSpPr>
        <p:spPr bwMode="auto">
          <a:xfrm>
            <a:off x="5076825" y="6495305"/>
            <a:ext cx="1127125"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2000">
                <a:solidFill>
                  <a:srgbClr val="333399"/>
                </a:solidFill>
                <a:latin typeface="Arial" charset="0"/>
                <a:cs typeface="Arial" charset="0"/>
              </a:defRPr>
            </a:lvl1pPr>
            <a:lvl2pPr marL="742950" indent="-285750" eaLnBrk="0" hangingPunct="0">
              <a:spcBef>
                <a:spcPct val="20000"/>
              </a:spcBef>
              <a:buFont typeface="Arial" charset="0"/>
              <a:buChar char="–"/>
              <a:defRPr>
                <a:solidFill>
                  <a:srgbClr val="333399"/>
                </a:solidFill>
                <a:latin typeface="Arial" charset="0"/>
                <a:cs typeface="Arial" charset="0"/>
              </a:defRPr>
            </a:lvl2pPr>
            <a:lvl3pPr marL="1143000" indent="-228600" eaLnBrk="0" hangingPunct="0">
              <a:spcBef>
                <a:spcPct val="20000"/>
              </a:spcBef>
              <a:buFont typeface="Arial" charset="0"/>
              <a:buChar char="•"/>
              <a:defRPr sz="1600">
                <a:solidFill>
                  <a:srgbClr val="333399"/>
                </a:solidFill>
                <a:latin typeface="Arial" charset="0"/>
                <a:cs typeface="Arial" charset="0"/>
              </a:defRPr>
            </a:lvl3pPr>
            <a:lvl4pPr marL="1600200" indent="-228600" eaLnBrk="0" hangingPunct="0">
              <a:spcBef>
                <a:spcPct val="20000"/>
              </a:spcBef>
              <a:buFont typeface="Arial" charset="0"/>
              <a:buChar char="–"/>
              <a:defRPr sz="1400">
                <a:solidFill>
                  <a:srgbClr val="333399"/>
                </a:solidFill>
                <a:latin typeface="Arial" charset="0"/>
                <a:cs typeface="Arial" charset="0"/>
              </a:defRPr>
            </a:lvl4pPr>
            <a:lvl5pPr marL="2057400" indent="-228600" eaLnBrk="0" hangingPunct="0">
              <a:spcBef>
                <a:spcPct val="20000"/>
              </a:spcBef>
              <a:buFont typeface="Arial" charset="0"/>
              <a:buChar char="»"/>
              <a:defRPr sz="1200">
                <a:solidFill>
                  <a:srgbClr val="33339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fr-FR" altLang="fr-FR" sz="1000" i="1">
                <a:solidFill>
                  <a:schemeClr val="tx1"/>
                </a:solidFill>
              </a:rPr>
              <a:t>Source : Cassou</a:t>
            </a:r>
          </a:p>
        </p:txBody>
      </p:sp>
      <p:sp>
        <p:nvSpPr>
          <p:cNvPr id="59397" name="Rectangle 7"/>
          <p:cNvSpPr>
            <a:spLocks noChangeArrowheads="1"/>
          </p:cNvSpPr>
          <p:nvPr/>
        </p:nvSpPr>
        <p:spPr bwMode="auto">
          <a:xfrm>
            <a:off x="468313" y="1453405"/>
            <a:ext cx="8207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66700" indent="-266700" eaLnBrk="0" hangingPunct="0">
              <a:spcBef>
                <a:spcPct val="20000"/>
              </a:spcBef>
              <a:buFont typeface="Arial" charset="0"/>
              <a:buChar char="•"/>
              <a:defRPr sz="2000">
                <a:solidFill>
                  <a:srgbClr val="333399"/>
                </a:solidFill>
                <a:latin typeface="Arial" charset="0"/>
                <a:cs typeface="Arial" charset="0"/>
              </a:defRPr>
            </a:lvl1pPr>
            <a:lvl2pPr marL="742950" indent="-285750" eaLnBrk="0" hangingPunct="0">
              <a:spcBef>
                <a:spcPct val="20000"/>
              </a:spcBef>
              <a:buFont typeface="Arial" charset="0"/>
              <a:buChar char="–"/>
              <a:defRPr>
                <a:solidFill>
                  <a:srgbClr val="333399"/>
                </a:solidFill>
                <a:latin typeface="Arial" charset="0"/>
                <a:cs typeface="Arial" charset="0"/>
              </a:defRPr>
            </a:lvl2pPr>
            <a:lvl3pPr marL="1143000" indent="-228600" eaLnBrk="0" hangingPunct="0">
              <a:spcBef>
                <a:spcPct val="20000"/>
              </a:spcBef>
              <a:buFont typeface="Arial" charset="0"/>
              <a:buChar char="•"/>
              <a:defRPr sz="1600">
                <a:solidFill>
                  <a:srgbClr val="333399"/>
                </a:solidFill>
                <a:latin typeface="Arial" charset="0"/>
                <a:cs typeface="Arial" charset="0"/>
              </a:defRPr>
            </a:lvl3pPr>
            <a:lvl4pPr marL="1600200" indent="-228600" eaLnBrk="0" hangingPunct="0">
              <a:spcBef>
                <a:spcPct val="20000"/>
              </a:spcBef>
              <a:buFont typeface="Arial" charset="0"/>
              <a:buChar char="–"/>
              <a:defRPr sz="1400">
                <a:solidFill>
                  <a:srgbClr val="333399"/>
                </a:solidFill>
                <a:latin typeface="Arial" charset="0"/>
                <a:cs typeface="Arial" charset="0"/>
              </a:defRPr>
            </a:lvl4pPr>
            <a:lvl5pPr marL="2057400" indent="-228600" eaLnBrk="0" hangingPunct="0">
              <a:spcBef>
                <a:spcPct val="20000"/>
              </a:spcBef>
              <a:buFont typeface="Arial" charset="0"/>
              <a:buChar char="»"/>
              <a:defRPr sz="1200">
                <a:solidFill>
                  <a:srgbClr val="33339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a:spcBef>
                <a:spcPct val="0"/>
              </a:spcBef>
              <a:buFont typeface="Symbol" pitchFamily="18" charset="2"/>
              <a:buChar char="Þ"/>
            </a:pPr>
            <a:r>
              <a:rPr lang="fr-FR" altLang="fr-FR">
                <a:latin typeface="Calibri" pitchFamily="34" charset="0"/>
              </a:rPr>
              <a:t> </a:t>
            </a:r>
            <a:r>
              <a:rPr lang="en-US" altLang="fr-FR">
                <a:latin typeface="Calibri" pitchFamily="34" charset="0"/>
              </a:rPr>
              <a:t>Une superposition de deux éléments</a:t>
            </a:r>
            <a:endParaRPr lang="fr-FR" altLang="fr-FR">
              <a:latin typeface="Calibri" pitchFamily="34" charset="0"/>
            </a:endParaRPr>
          </a:p>
        </p:txBody>
      </p:sp>
      <p:sp>
        <p:nvSpPr>
          <p:cNvPr id="6" name="Rectangle 5"/>
          <p:cNvSpPr/>
          <p:nvPr/>
        </p:nvSpPr>
        <p:spPr>
          <a:xfrm>
            <a:off x="4787900" y="3356992"/>
            <a:ext cx="936625" cy="1079500"/>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n>
                <a:solidFill>
                  <a:schemeClr val="tx1"/>
                </a:solidFill>
              </a:ln>
            </a:endParaRPr>
          </a:p>
        </p:txBody>
      </p:sp>
      <p:cxnSp>
        <p:nvCxnSpPr>
          <p:cNvPr id="7" name="Connecteur droit avec flèche 6"/>
          <p:cNvCxnSpPr/>
          <p:nvPr/>
        </p:nvCxnSpPr>
        <p:spPr>
          <a:xfrm>
            <a:off x="5076825" y="3644329"/>
            <a:ext cx="563563" cy="431800"/>
          </a:xfrm>
          <a:prstGeom prst="straightConnector1">
            <a:avLst/>
          </a:prstGeom>
          <a:ln w="57150">
            <a:solidFill>
              <a:srgbClr val="00B050"/>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8341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Programme de l’après-midi</a:t>
            </a: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smtClean="0"/>
              <a:t>Introduction de Vazken</a:t>
            </a:r>
          </a:p>
          <a:p>
            <a:r>
              <a:rPr lang="fr-FR" dirty="0" smtClean="0">
                <a:solidFill>
                  <a:schemeClr val="bg1">
                    <a:lumMod val="85000"/>
                  </a:schemeClr>
                </a:solidFill>
              </a:rPr>
              <a:t>Introduction générale de Guillaume</a:t>
            </a:r>
          </a:p>
          <a:p>
            <a:r>
              <a:rPr lang="fr-FR" dirty="0" smtClean="0">
                <a:solidFill>
                  <a:schemeClr val="bg1">
                    <a:lumMod val="85000"/>
                  </a:schemeClr>
                </a:solidFill>
              </a:rPr>
              <a:t>Le changement climatique (CC) dans son contexte</a:t>
            </a:r>
          </a:p>
          <a:p>
            <a:r>
              <a:rPr lang="fr-FR" dirty="0" smtClean="0">
                <a:solidFill>
                  <a:schemeClr val="bg1">
                    <a:lumMod val="85000"/>
                  </a:schemeClr>
                </a:solidFill>
              </a:rPr>
              <a:t>Les projections climatiques</a:t>
            </a:r>
          </a:p>
          <a:p>
            <a:r>
              <a:rPr lang="fr-FR" dirty="0" smtClean="0">
                <a:solidFill>
                  <a:schemeClr val="bg1">
                    <a:lumMod val="85000"/>
                  </a:schemeClr>
                </a:solidFill>
              </a:rPr>
              <a:t>La méthodologie d’étude d’impact du CC</a:t>
            </a:r>
          </a:p>
          <a:p>
            <a:r>
              <a:rPr lang="fr-FR" dirty="0" smtClean="0">
                <a:solidFill>
                  <a:schemeClr val="bg1">
                    <a:lumMod val="85000"/>
                  </a:schemeClr>
                </a:solidFill>
              </a:rPr>
              <a:t>Impact du CC sur les débits</a:t>
            </a:r>
          </a:p>
          <a:p>
            <a:r>
              <a:rPr lang="fr-FR" dirty="0" smtClean="0">
                <a:solidFill>
                  <a:schemeClr val="bg1">
                    <a:lumMod val="85000"/>
                  </a:schemeClr>
                </a:solidFill>
              </a:rPr>
              <a:t>Inventaire des données disponibles</a:t>
            </a:r>
          </a:p>
          <a:p>
            <a:r>
              <a:rPr lang="fr-FR" dirty="0" smtClean="0">
                <a:solidFill>
                  <a:schemeClr val="bg1">
                    <a:lumMod val="85000"/>
                  </a:schemeClr>
                </a:solidFill>
              </a:rPr>
              <a:t>Présentation d’ARTEMHYS</a:t>
            </a:r>
          </a:p>
          <a:p>
            <a:r>
              <a:rPr lang="fr-FR" dirty="0" smtClean="0">
                <a:solidFill>
                  <a:schemeClr val="bg1">
                    <a:lumMod val="85000"/>
                  </a:schemeClr>
                </a:solidFill>
              </a:rPr>
              <a:t>Présentation d’HEF</a:t>
            </a:r>
          </a:p>
          <a:p>
            <a:r>
              <a:rPr lang="fr-FR" dirty="0" smtClean="0">
                <a:solidFill>
                  <a:schemeClr val="bg1">
                    <a:lumMod val="85000"/>
                  </a:schemeClr>
                </a:solidFill>
              </a:rPr>
              <a:t>Perspectives, moyens, conclusions</a:t>
            </a: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3</a:t>
            </a:fld>
            <a:endParaRPr lang="fr-FR"/>
          </a:p>
        </p:txBody>
      </p:sp>
    </p:spTree>
    <p:extLst>
      <p:ext uri="{BB962C8B-B14F-4D97-AF65-F5344CB8AC3E}">
        <p14:creationId xmlns:p14="http://schemas.microsoft.com/office/powerpoint/2010/main" val="14591465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Impacts du changement climatique</a:t>
            </a:r>
            <a:endParaRPr lang="fr-FR"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052736"/>
            <a:ext cx="2664296" cy="5817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8"/>
          <p:cNvSpPr txBox="1">
            <a:spLocks noChangeArrowheads="1"/>
          </p:cNvSpPr>
          <p:nvPr/>
        </p:nvSpPr>
        <p:spPr bwMode="auto">
          <a:xfrm>
            <a:off x="2843808" y="1528331"/>
            <a:ext cx="3024187"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200" b="1">
                <a:solidFill>
                  <a:srgbClr val="004C7A"/>
                </a:solidFill>
                <a:latin typeface="Arial" charset="0"/>
                <a:ea typeface="ＭＳ Ｐゴシック" pitchFamily="34" charset="-128"/>
              </a:defRPr>
            </a:lvl1pPr>
            <a:lvl2pPr marL="742950" indent="-285750" eaLnBrk="0" hangingPunct="0">
              <a:spcBef>
                <a:spcPct val="20000"/>
              </a:spcBef>
              <a:buChar char="–"/>
              <a:defRPr sz="2000" b="1">
                <a:solidFill>
                  <a:srgbClr val="336600"/>
                </a:solidFill>
                <a:latin typeface="Arial" charset="0"/>
                <a:ea typeface="ＭＳ Ｐゴシック" pitchFamily="34" charset="-128"/>
              </a:defRPr>
            </a:lvl2pPr>
            <a:lvl3pPr marL="1143000" indent="-228600" eaLnBrk="0" hangingPunct="0">
              <a:spcBef>
                <a:spcPct val="20000"/>
              </a:spcBef>
              <a:buChar char="•"/>
              <a:defRPr b="1" i="1">
                <a:solidFill>
                  <a:srgbClr val="004C7A"/>
                </a:solidFill>
                <a:latin typeface="Arial" charset="0"/>
                <a:ea typeface="ＭＳ Ｐゴシック" pitchFamily="34" charset="-128"/>
              </a:defRPr>
            </a:lvl3pPr>
            <a:lvl4pPr marL="1600200" indent="-228600" eaLnBrk="0" hangingPunct="0">
              <a:spcBef>
                <a:spcPct val="20000"/>
              </a:spcBef>
              <a:buChar char="–"/>
              <a:defRPr sz="1600" b="1">
                <a:solidFill>
                  <a:schemeClr val="tx1"/>
                </a:solidFill>
                <a:latin typeface="Arial" charset="0"/>
                <a:ea typeface="ＭＳ Ｐゴシック" pitchFamily="34" charset="-128"/>
              </a:defRPr>
            </a:lvl4pPr>
            <a:lvl5pPr marL="2057400" indent="-228600" eaLnBrk="0" hangingPunct="0">
              <a:spcBef>
                <a:spcPct val="20000"/>
              </a:spcBef>
              <a:buChar char="»"/>
              <a:defRPr sz="1400" b="1">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400" b="1">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400" b="1">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400" b="1">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400" b="1">
                <a:solidFill>
                  <a:schemeClr val="tx1"/>
                </a:solidFill>
                <a:latin typeface="Arial" charset="0"/>
                <a:ea typeface="ＭＳ Ｐゴシック" pitchFamily="34" charset="-128"/>
              </a:defRPr>
            </a:lvl9pPr>
          </a:lstStyle>
          <a:p>
            <a:pPr>
              <a:spcBef>
                <a:spcPct val="0"/>
              </a:spcBef>
              <a:buFont typeface="Symbol" pitchFamily="18" charset="2"/>
              <a:buChar char="Þ"/>
            </a:pPr>
            <a:r>
              <a:rPr lang="fr-FR" altLang="fr-FR" sz="2000" dirty="0">
                <a:solidFill>
                  <a:srgbClr val="333399"/>
                </a:solidFill>
                <a:latin typeface="Calibri" panose="020F0502020204030204" pitchFamily="34" charset="0"/>
              </a:rPr>
              <a:t> diminution de la couverture neigeuse</a:t>
            </a:r>
          </a:p>
          <a:p>
            <a:pPr>
              <a:spcBef>
                <a:spcPct val="0"/>
              </a:spcBef>
              <a:buFont typeface="Symbol" pitchFamily="18" charset="2"/>
              <a:buChar char="Þ"/>
            </a:pPr>
            <a:endParaRPr lang="fr-FR" altLang="fr-FR" sz="2000" dirty="0">
              <a:solidFill>
                <a:srgbClr val="333399"/>
              </a:solidFill>
              <a:latin typeface="Calibri" panose="020F0502020204030204" pitchFamily="34" charset="0"/>
            </a:endParaRPr>
          </a:p>
          <a:p>
            <a:pPr>
              <a:spcBef>
                <a:spcPct val="0"/>
              </a:spcBef>
              <a:buFont typeface="Symbol" pitchFamily="18" charset="2"/>
              <a:buChar char="Þ"/>
            </a:pPr>
            <a:endParaRPr lang="fr-FR" altLang="fr-FR" sz="2000" dirty="0">
              <a:solidFill>
                <a:srgbClr val="333399"/>
              </a:solidFill>
              <a:latin typeface="Calibri" panose="020F0502020204030204" pitchFamily="34" charset="0"/>
            </a:endParaRPr>
          </a:p>
          <a:p>
            <a:pPr>
              <a:spcBef>
                <a:spcPct val="0"/>
              </a:spcBef>
              <a:buFont typeface="Symbol" pitchFamily="18" charset="2"/>
              <a:buChar char="Þ"/>
            </a:pPr>
            <a:endParaRPr lang="fr-FR" altLang="fr-FR" sz="2000" dirty="0">
              <a:solidFill>
                <a:srgbClr val="333399"/>
              </a:solidFill>
              <a:latin typeface="Calibri" panose="020F0502020204030204" pitchFamily="34" charset="0"/>
            </a:endParaRPr>
          </a:p>
          <a:p>
            <a:pPr>
              <a:spcBef>
                <a:spcPct val="0"/>
              </a:spcBef>
              <a:buFont typeface="Symbol" pitchFamily="18" charset="2"/>
              <a:buChar char="Þ"/>
            </a:pPr>
            <a:r>
              <a:rPr lang="fr-FR" altLang="fr-FR" sz="2000" dirty="0">
                <a:solidFill>
                  <a:srgbClr val="333399"/>
                </a:solidFill>
                <a:latin typeface="Calibri" panose="020F0502020204030204" pitchFamily="34" charset="0"/>
              </a:rPr>
              <a:t> diminution de la banquise</a:t>
            </a:r>
          </a:p>
          <a:p>
            <a:pPr>
              <a:spcBef>
                <a:spcPct val="0"/>
              </a:spcBef>
              <a:buFont typeface="Symbol" pitchFamily="18" charset="2"/>
              <a:buChar char="Þ"/>
            </a:pPr>
            <a:endParaRPr lang="fr-FR" altLang="fr-FR" sz="2000" dirty="0">
              <a:solidFill>
                <a:srgbClr val="333399"/>
              </a:solidFill>
              <a:latin typeface="Calibri" panose="020F0502020204030204" pitchFamily="34" charset="0"/>
            </a:endParaRPr>
          </a:p>
          <a:p>
            <a:pPr>
              <a:spcBef>
                <a:spcPct val="0"/>
              </a:spcBef>
              <a:buFont typeface="Symbol" pitchFamily="18" charset="2"/>
              <a:buChar char="Þ"/>
            </a:pPr>
            <a:endParaRPr lang="fr-FR" altLang="fr-FR" sz="2000" dirty="0">
              <a:solidFill>
                <a:srgbClr val="333399"/>
              </a:solidFill>
              <a:latin typeface="Calibri" panose="020F0502020204030204" pitchFamily="34" charset="0"/>
            </a:endParaRPr>
          </a:p>
          <a:p>
            <a:pPr>
              <a:spcBef>
                <a:spcPct val="0"/>
              </a:spcBef>
              <a:buFont typeface="Symbol" pitchFamily="18" charset="2"/>
              <a:buChar char="Þ"/>
            </a:pPr>
            <a:r>
              <a:rPr lang="fr-FR" altLang="fr-FR" sz="2000" dirty="0" smtClean="0">
                <a:solidFill>
                  <a:srgbClr val="333399"/>
                </a:solidFill>
                <a:latin typeface="Calibri" panose="020F0502020204030204" pitchFamily="34" charset="0"/>
              </a:rPr>
              <a:t> </a:t>
            </a:r>
            <a:r>
              <a:rPr lang="fr-FR" altLang="fr-FR" sz="2000" dirty="0">
                <a:solidFill>
                  <a:srgbClr val="333399"/>
                </a:solidFill>
                <a:latin typeface="Calibri" panose="020F0502020204030204" pitchFamily="34" charset="0"/>
              </a:rPr>
              <a:t>augmentation de la température des océans</a:t>
            </a:r>
          </a:p>
          <a:p>
            <a:pPr>
              <a:spcBef>
                <a:spcPct val="0"/>
              </a:spcBef>
              <a:buFont typeface="Symbol" pitchFamily="18" charset="2"/>
              <a:buNone/>
            </a:pPr>
            <a:r>
              <a:rPr lang="fr-FR" altLang="fr-FR" sz="2000" dirty="0">
                <a:solidFill>
                  <a:srgbClr val="333399"/>
                </a:solidFill>
                <a:latin typeface="Calibri" panose="020F0502020204030204" pitchFamily="34" charset="0"/>
              </a:rPr>
              <a:t> </a:t>
            </a:r>
          </a:p>
          <a:p>
            <a:pPr>
              <a:spcBef>
                <a:spcPct val="0"/>
              </a:spcBef>
              <a:buFont typeface="Symbol" pitchFamily="18" charset="2"/>
              <a:buNone/>
            </a:pPr>
            <a:endParaRPr lang="fr-FR" altLang="fr-FR" sz="2000" dirty="0">
              <a:solidFill>
                <a:srgbClr val="333399"/>
              </a:solidFill>
              <a:latin typeface="Calibri" panose="020F0502020204030204" pitchFamily="34" charset="0"/>
            </a:endParaRPr>
          </a:p>
          <a:p>
            <a:pPr>
              <a:spcBef>
                <a:spcPct val="0"/>
              </a:spcBef>
              <a:buFont typeface="Symbol" pitchFamily="18" charset="2"/>
              <a:buChar char="Þ"/>
            </a:pPr>
            <a:r>
              <a:rPr lang="fr-FR" altLang="fr-FR" sz="2000" dirty="0">
                <a:solidFill>
                  <a:srgbClr val="333399"/>
                </a:solidFill>
                <a:latin typeface="Calibri" panose="020F0502020204030204" pitchFamily="34" charset="0"/>
              </a:rPr>
              <a:t> augmentation du niveau moyen des </a:t>
            </a:r>
            <a:r>
              <a:rPr lang="fr-FR" altLang="fr-FR" sz="2000" dirty="0" smtClean="0">
                <a:solidFill>
                  <a:srgbClr val="333399"/>
                </a:solidFill>
                <a:latin typeface="Calibri" panose="020F0502020204030204" pitchFamily="34" charset="0"/>
              </a:rPr>
              <a:t>océans</a:t>
            </a:r>
            <a:endParaRPr lang="fr-FR" altLang="fr-FR" sz="2000" dirty="0">
              <a:solidFill>
                <a:srgbClr val="333399"/>
              </a:solidFill>
              <a:latin typeface="Calibri" panose="020F0502020204030204" pitchFamily="34" charset="0"/>
            </a:endParaRPr>
          </a:p>
        </p:txBody>
      </p:sp>
      <p:sp>
        <p:nvSpPr>
          <p:cNvPr id="16" name="ZoneTexte 1"/>
          <p:cNvSpPr txBox="1">
            <a:spLocks noChangeArrowheads="1"/>
          </p:cNvSpPr>
          <p:nvPr/>
        </p:nvSpPr>
        <p:spPr bwMode="auto">
          <a:xfrm>
            <a:off x="107950" y="2704310"/>
            <a:ext cx="2447826" cy="12003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2200" b="1">
                <a:solidFill>
                  <a:srgbClr val="004C7A"/>
                </a:solidFill>
                <a:latin typeface="Arial" charset="0"/>
                <a:ea typeface="ＭＳ Ｐゴシック" pitchFamily="34" charset="-128"/>
              </a:defRPr>
            </a:lvl1pPr>
            <a:lvl2pPr marL="742950" indent="-285750" eaLnBrk="0" hangingPunct="0">
              <a:spcBef>
                <a:spcPct val="20000"/>
              </a:spcBef>
              <a:buChar char="–"/>
              <a:defRPr sz="2000" b="1">
                <a:solidFill>
                  <a:srgbClr val="336600"/>
                </a:solidFill>
                <a:latin typeface="Arial" charset="0"/>
                <a:ea typeface="ＭＳ Ｐゴシック" pitchFamily="34" charset="-128"/>
              </a:defRPr>
            </a:lvl2pPr>
            <a:lvl3pPr marL="1143000" indent="-228600" eaLnBrk="0" hangingPunct="0">
              <a:spcBef>
                <a:spcPct val="20000"/>
              </a:spcBef>
              <a:buChar char="•"/>
              <a:defRPr b="1" i="1">
                <a:solidFill>
                  <a:srgbClr val="004C7A"/>
                </a:solidFill>
                <a:latin typeface="Arial" charset="0"/>
                <a:ea typeface="ＭＳ Ｐゴシック" pitchFamily="34" charset="-128"/>
              </a:defRPr>
            </a:lvl3pPr>
            <a:lvl4pPr marL="1600200" indent="-228600" eaLnBrk="0" hangingPunct="0">
              <a:spcBef>
                <a:spcPct val="20000"/>
              </a:spcBef>
              <a:buChar char="–"/>
              <a:defRPr sz="1600" b="1">
                <a:solidFill>
                  <a:schemeClr val="tx1"/>
                </a:solidFill>
                <a:latin typeface="Arial" charset="0"/>
                <a:ea typeface="ＭＳ Ｐゴシック" pitchFamily="34" charset="-128"/>
              </a:defRPr>
            </a:lvl4pPr>
            <a:lvl5pPr marL="2057400" indent="-228600" eaLnBrk="0" hangingPunct="0">
              <a:spcBef>
                <a:spcPct val="20000"/>
              </a:spcBef>
              <a:buChar char="»"/>
              <a:defRPr sz="1400" b="1">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400" b="1">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400" b="1">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400" b="1">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400" b="1">
                <a:solidFill>
                  <a:schemeClr val="tx1"/>
                </a:solidFill>
                <a:latin typeface="Arial" charset="0"/>
                <a:ea typeface="ＭＳ Ｐゴシック" pitchFamily="34" charset="-128"/>
              </a:defRPr>
            </a:lvl9pPr>
          </a:lstStyle>
          <a:p>
            <a:pPr eaLnBrk="1" hangingPunct="1">
              <a:spcBef>
                <a:spcPct val="0"/>
              </a:spcBef>
              <a:buFontTx/>
              <a:buNone/>
            </a:pPr>
            <a:r>
              <a:rPr lang="fr-FR" altLang="fr-FR" sz="2400" dirty="0">
                <a:solidFill>
                  <a:srgbClr val="FF0000"/>
                </a:solidFill>
                <a:latin typeface="Calibri" panose="020F0502020204030204" pitchFamily="34" charset="0"/>
              </a:rPr>
              <a:t>Des impacts déjà observés : quelles conséquences? </a:t>
            </a:r>
          </a:p>
        </p:txBody>
      </p:sp>
      <p:sp>
        <p:nvSpPr>
          <p:cNvPr id="3" name="Rectangle 2"/>
          <p:cNvSpPr/>
          <p:nvPr/>
        </p:nvSpPr>
        <p:spPr>
          <a:xfrm>
            <a:off x="2843808" y="5348937"/>
            <a:ext cx="5544616" cy="1368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2782900" y="4011244"/>
            <a:ext cx="5544616" cy="1440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2810272" y="2564904"/>
            <a:ext cx="5544616" cy="1440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739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smtClean="0"/>
              <a:t>Quizz Changement Climatique</a:t>
            </a:r>
            <a:endParaRPr lang="fr-FR" i="1"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31</a:t>
            </a:fld>
            <a:endParaRPr lang="fr-FR" dirty="0"/>
          </a:p>
        </p:txBody>
      </p:sp>
      <p:sp>
        <p:nvSpPr>
          <p:cNvPr id="5" name="Espace réservé du contenu 4"/>
          <p:cNvSpPr>
            <a:spLocks noGrp="1"/>
          </p:cNvSpPr>
          <p:nvPr>
            <p:ph idx="1"/>
          </p:nvPr>
        </p:nvSpPr>
        <p:spPr>
          <a:xfrm>
            <a:off x="457200" y="1600201"/>
            <a:ext cx="3826768" cy="2260847"/>
          </a:xfrm>
        </p:spPr>
        <p:txBody>
          <a:bodyPr>
            <a:normAutofit fontScale="92500" lnSpcReduction="10000"/>
          </a:bodyPr>
          <a:lstStyle/>
          <a:p>
            <a:r>
              <a:rPr lang="fr-FR" sz="2200" dirty="0" smtClean="0">
                <a:solidFill>
                  <a:schemeClr val="accent5"/>
                </a:solidFill>
              </a:rPr>
              <a:t>Qu°1 : </a:t>
            </a:r>
            <a:r>
              <a:rPr lang="fr-FR" sz="2200" b="1" dirty="0" smtClean="0">
                <a:solidFill>
                  <a:schemeClr val="accent5"/>
                </a:solidFill>
              </a:rPr>
              <a:t>Quel marqueur de la biodiversité est le plus sensible au CC ?</a:t>
            </a:r>
          </a:p>
          <a:p>
            <a:pPr lvl="1"/>
            <a:r>
              <a:rPr lang="fr-FR" sz="1900" dirty="0" smtClean="0"/>
              <a:t>Les ours polaires</a:t>
            </a:r>
          </a:p>
          <a:p>
            <a:pPr lvl="1"/>
            <a:r>
              <a:rPr lang="fr-FR" sz="1900" dirty="0" smtClean="0"/>
              <a:t>Les vignes</a:t>
            </a:r>
          </a:p>
          <a:p>
            <a:pPr lvl="1"/>
            <a:r>
              <a:rPr lang="fr-FR" sz="1900" dirty="0" smtClean="0"/>
              <a:t>Les coraux</a:t>
            </a:r>
          </a:p>
          <a:p>
            <a:pPr lvl="1"/>
            <a:r>
              <a:rPr lang="fr-FR" sz="1900" dirty="0" smtClean="0"/>
              <a:t>La </a:t>
            </a:r>
            <a:r>
              <a:rPr lang="fr-FR" sz="1900" dirty="0" err="1" smtClean="0"/>
              <a:t>galinette</a:t>
            </a:r>
            <a:r>
              <a:rPr lang="fr-FR" sz="1900" dirty="0" smtClean="0"/>
              <a:t> cendrée</a:t>
            </a:r>
          </a:p>
        </p:txBody>
      </p:sp>
      <p:sp>
        <p:nvSpPr>
          <p:cNvPr id="6" name="Espace réservé du contenu 4"/>
          <p:cNvSpPr txBox="1">
            <a:spLocks/>
          </p:cNvSpPr>
          <p:nvPr/>
        </p:nvSpPr>
        <p:spPr>
          <a:xfrm>
            <a:off x="4639816" y="1600200"/>
            <a:ext cx="3826768" cy="2260847"/>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dirty="0" smtClean="0">
                <a:solidFill>
                  <a:schemeClr val="accent5"/>
                </a:solidFill>
              </a:rPr>
              <a:t>Qu°2 : </a:t>
            </a:r>
            <a:r>
              <a:rPr lang="fr-FR" b="1" dirty="0" smtClean="0">
                <a:solidFill>
                  <a:schemeClr val="accent5"/>
                </a:solidFill>
              </a:rPr>
              <a:t>Si nous ne réduisons pas nos émissions de gaz à effet de serre, quelle augmentation de T° connaîtra le globe en 2100 ?</a:t>
            </a:r>
          </a:p>
          <a:p>
            <a:pPr lvl="1"/>
            <a:r>
              <a:rPr lang="fr-FR" dirty="0" smtClean="0"/>
              <a:t>+2°C</a:t>
            </a:r>
          </a:p>
          <a:p>
            <a:pPr lvl="1"/>
            <a:r>
              <a:rPr lang="fr-FR" dirty="0" smtClean="0"/>
              <a:t>+4°C</a:t>
            </a:r>
            <a:endParaRPr lang="fr-FR" dirty="0"/>
          </a:p>
          <a:p>
            <a:pPr lvl="1"/>
            <a:r>
              <a:rPr lang="fr-FR" dirty="0" smtClean="0"/>
              <a:t>+6°C</a:t>
            </a:r>
            <a:endParaRPr lang="fr-FR" dirty="0"/>
          </a:p>
          <a:p>
            <a:pPr lvl="1"/>
            <a:r>
              <a:rPr lang="fr-FR" dirty="0" smtClean="0"/>
              <a:t>+8°C</a:t>
            </a:r>
            <a:endParaRPr lang="fr-FR" dirty="0"/>
          </a:p>
        </p:txBody>
      </p:sp>
      <p:sp>
        <p:nvSpPr>
          <p:cNvPr id="7" name="Espace réservé du contenu 4"/>
          <p:cNvSpPr txBox="1">
            <a:spLocks/>
          </p:cNvSpPr>
          <p:nvPr/>
        </p:nvSpPr>
        <p:spPr>
          <a:xfrm>
            <a:off x="457200" y="4073487"/>
            <a:ext cx="3826768" cy="2260847"/>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dirty="0" smtClean="0">
                <a:solidFill>
                  <a:schemeClr val="accent5"/>
                </a:solidFill>
              </a:rPr>
              <a:t>Qu°3 : </a:t>
            </a:r>
            <a:r>
              <a:rPr lang="fr-FR" b="1" dirty="0" smtClean="0">
                <a:solidFill>
                  <a:schemeClr val="accent5"/>
                </a:solidFill>
              </a:rPr>
              <a:t>Pourquoi le niveau des océans monte-t-il ?</a:t>
            </a:r>
          </a:p>
          <a:p>
            <a:pPr lvl="1"/>
            <a:r>
              <a:rPr lang="fr-FR" dirty="0" smtClean="0"/>
              <a:t>Par la fonte des glaciers</a:t>
            </a:r>
          </a:p>
          <a:p>
            <a:pPr lvl="1"/>
            <a:r>
              <a:rPr lang="fr-FR" dirty="0" smtClean="0"/>
              <a:t>Par la fonte de la calotte polaire</a:t>
            </a:r>
          </a:p>
          <a:p>
            <a:pPr lvl="1"/>
            <a:r>
              <a:rPr lang="fr-FR" dirty="0" smtClean="0"/>
              <a:t>Par la dilatation des océans</a:t>
            </a:r>
          </a:p>
          <a:p>
            <a:pPr lvl="1"/>
            <a:r>
              <a:rPr lang="fr-FR" dirty="0" smtClean="0"/>
              <a:t>Par l’augmentation des précipitations</a:t>
            </a:r>
          </a:p>
        </p:txBody>
      </p:sp>
      <p:sp>
        <p:nvSpPr>
          <p:cNvPr id="8" name="Espace réservé du contenu 4"/>
          <p:cNvSpPr txBox="1">
            <a:spLocks/>
          </p:cNvSpPr>
          <p:nvPr/>
        </p:nvSpPr>
        <p:spPr>
          <a:xfrm>
            <a:off x="4639816" y="4044607"/>
            <a:ext cx="4032448" cy="2647988"/>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dirty="0" smtClean="0">
                <a:solidFill>
                  <a:schemeClr val="accent5"/>
                </a:solidFill>
              </a:rPr>
              <a:t>Qu°4 : </a:t>
            </a:r>
            <a:r>
              <a:rPr lang="fr-FR" b="1" dirty="0" smtClean="0">
                <a:solidFill>
                  <a:schemeClr val="accent5"/>
                </a:solidFill>
              </a:rPr>
              <a:t>Quel est l’impact majeur du CC sur le cycle hydrologique ?</a:t>
            </a:r>
          </a:p>
          <a:p>
            <a:pPr lvl="1"/>
            <a:r>
              <a:rPr lang="fr-FR" dirty="0"/>
              <a:t>I</a:t>
            </a:r>
            <a:r>
              <a:rPr lang="fr-FR" dirty="0" smtClean="0"/>
              <a:t>ntensification de la variabilité du cycle hydrologique</a:t>
            </a:r>
          </a:p>
          <a:p>
            <a:pPr lvl="1"/>
            <a:r>
              <a:rPr lang="fr-FR" dirty="0" smtClean="0"/>
              <a:t>Intensification des crues éclairs</a:t>
            </a:r>
          </a:p>
          <a:p>
            <a:pPr lvl="1"/>
            <a:r>
              <a:rPr lang="fr-FR" dirty="0" smtClean="0"/>
              <a:t>Etiages plus sévères</a:t>
            </a:r>
          </a:p>
          <a:p>
            <a:pPr lvl="1"/>
            <a:r>
              <a:rPr lang="fr-FR" dirty="0" smtClean="0"/>
              <a:t>Modification de la distribution spatiale des ressources</a:t>
            </a:r>
          </a:p>
        </p:txBody>
      </p:sp>
      <p:sp>
        <p:nvSpPr>
          <p:cNvPr id="9" name="Rectangle 8"/>
          <p:cNvSpPr/>
          <p:nvPr/>
        </p:nvSpPr>
        <p:spPr>
          <a:xfrm>
            <a:off x="899592" y="3102468"/>
            <a:ext cx="3528392" cy="28803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5076056" y="2910327"/>
            <a:ext cx="3528392" cy="28803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899592" y="5363315"/>
            <a:ext cx="3528392" cy="28803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076056" y="4581128"/>
            <a:ext cx="3528392" cy="159166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813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exemple d’impacts du CC</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32</a:t>
            </a:fld>
            <a:endParaRPr lang="fr-F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4676"/>
            <a:ext cx="9144000" cy="3902556"/>
          </a:xfrm>
          <a:prstGeom prst="rect">
            <a:avLst/>
          </a:prstGeom>
        </p:spPr>
      </p:pic>
    </p:spTree>
    <p:extLst>
      <p:ext uri="{BB962C8B-B14F-4D97-AF65-F5344CB8AC3E}">
        <p14:creationId xmlns:p14="http://schemas.microsoft.com/office/powerpoint/2010/main" val="35609559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274638"/>
            <a:ext cx="7344816" cy="1143000"/>
          </a:xfrm>
        </p:spPr>
        <p:txBody>
          <a:bodyPr>
            <a:normAutofit fontScale="90000"/>
          </a:bodyPr>
          <a:lstStyle/>
          <a:p>
            <a:r>
              <a:rPr lang="fr-FR" dirty="0" smtClean="0"/>
              <a:t>Les modèles de circulation générale (GCM)</a:t>
            </a:r>
            <a:endParaRPr lang="fr-FR" dirty="0"/>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560" y="1628800"/>
            <a:ext cx="4773476" cy="4525963"/>
          </a:xfrm>
        </p:spPr>
      </p:pic>
      <p:sp>
        <p:nvSpPr>
          <p:cNvPr id="4" name="Espace réservé du numéro de diapositive 3"/>
          <p:cNvSpPr>
            <a:spLocks noGrp="1"/>
          </p:cNvSpPr>
          <p:nvPr>
            <p:ph type="sldNum" sz="quarter" idx="12"/>
          </p:nvPr>
        </p:nvSpPr>
        <p:spPr/>
        <p:txBody>
          <a:bodyPr/>
          <a:lstStyle/>
          <a:p>
            <a:fld id="{5D6BC9DE-21EE-412F-9F5D-9A383983C613}" type="slidenum">
              <a:rPr lang="fr-FR" smtClean="0"/>
              <a:t>33</a:t>
            </a:fld>
            <a:endParaRPr lang="fr-FR"/>
          </a:p>
        </p:txBody>
      </p:sp>
      <p:sp>
        <p:nvSpPr>
          <p:cNvPr id="6" name="ZoneTexte 5"/>
          <p:cNvSpPr txBox="1"/>
          <p:nvPr/>
        </p:nvSpPr>
        <p:spPr>
          <a:xfrm>
            <a:off x="5724129" y="2060848"/>
            <a:ext cx="3419872" cy="2031325"/>
          </a:xfrm>
          <a:prstGeom prst="rect">
            <a:avLst/>
          </a:prstGeom>
          <a:noFill/>
        </p:spPr>
        <p:txBody>
          <a:bodyPr wrap="square" rtlCol="0">
            <a:spAutoFit/>
          </a:bodyPr>
          <a:lstStyle/>
          <a:p>
            <a:pPr marL="285750" indent="-285750">
              <a:buFont typeface="Arial" panose="020B0604020202020204" pitchFamily="34" charset="0"/>
              <a:buChar char="•"/>
            </a:pPr>
            <a:r>
              <a:rPr lang="fr-FR" dirty="0" smtClean="0"/>
              <a:t>Simulent la circulation atmosphérique et la circulation océanique</a:t>
            </a:r>
          </a:p>
          <a:p>
            <a:pPr marL="285750" indent="-285750">
              <a:buFont typeface="Arial" panose="020B0604020202020204" pitchFamily="34" charset="0"/>
              <a:buChar char="•"/>
            </a:pPr>
            <a:r>
              <a:rPr lang="fr-FR" dirty="0" smtClean="0"/>
              <a:t>Basés sur les équations de Navier-Stokes</a:t>
            </a:r>
          </a:p>
          <a:p>
            <a:pPr marL="285750" indent="-285750">
              <a:buFont typeface="Arial" panose="020B0604020202020204" pitchFamily="34" charset="0"/>
              <a:buChar char="•"/>
            </a:pPr>
            <a:r>
              <a:rPr lang="fr-FR" dirty="0" smtClean="0"/>
              <a:t>Mailles grossières</a:t>
            </a:r>
          </a:p>
          <a:p>
            <a:pPr marL="285750" indent="-285750">
              <a:buFont typeface="Arial" panose="020B0604020202020204" pitchFamily="34" charset="0"/>
              <a:buChar char="•"/>
            </a:pPr>
            <a:r>
              <a:rPr lang="fr-FR" dirty="0" smtClean="0"/>
              <a:t>Temps de calcul longs</a:t>
            </a:r>
          </a:p>
        </p:txBody>
      </p:sp>
      <p:sp>
        <p:nvSpPr>
          <p:cNvPr id="7" name="ZoneTexte 6"/>
          <p:cNvSpPr txBox="1"/>
          <p:nvPr/>
        </p:nvSpPr>
        <p:spPr>
          <a:xfrm>
            <a:off x="5220072" y="4869160"/>
            <a:ext cx="3419872" cy="923330"/>
          </a:xfrm>
          <a:prstGeom prst="rect">
            <a:avLst/>
          </a:prstGeom>
          <a:noFill/>
        </p:spPr>
        <p:txBody>
          <a:bodyPr wrap="square" rtlCol="0">
            <a:spAutoFit/>
          </a:bodyPr>
          <a:lstStyle/>
          <a:p>
            <a:pPr algn="ctr"/>
            <a:r>
              <a:rPr lang="fr-FR" b="1" dirty="0" smtClean="0"/>
              <a:t>Ces modèles ont besoin de forçages d’émission de gaz à effet de serre</a:t>
            </a:r>
          </a:p>
        </p:txBody>
      </p:sp>
    </p:spTree>
    <p:extLst>
      <p:ext uri="{BB962C8B-B14F-4D97-AF65-F5344CB8AC3E}">
        <p14:creationId xmlns:p14="http://schemas.microsoft.com/office/powerpoint/2010/main" val="60404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274638"/>
            <a:ext cx="7488832" cy="1143000"/>
          </a:xfrm>
        </p:spPr>
        <p:txBody>
          <a:bodyPr>
            <a:normAutofit fontScale="90000"/>
          </a:bodyPr>
          <a:lstStyle/>
          <a:p>
            <a:r>
              <a:rPr lang="fr-FR" dirty="0" smtClean="0"/>
              <a:t>Les scénarios futurs de gaz à effet de serre</a:t>
            </a:r>
            <a:endParaRPr lang="fr-FR" dirty="0"/>
          </a:p>
        </p:txBody>
      </p:sp>
      <p:sp>
        <p:nvSpPr>
          <p:cNvPr id="3" name="Espace réservé du contenu 2"/>
          <p:cNvSpPr>
            <a:spLocks noGrp="1"/>
          </p:cNvSpPr>
          <p:nvPr>
            <p:ph idx="1"/>
          </p:nvPr>
        </p:nvSpPr>
        <p:spPr>
          <a:xfrm>
            <a:off x="457200" y="1600200"/>
            <a:ext cx="8229600" cy="2404863"/>
          </a:xfrm>
        </p:spPr>
        <p:txBody>
          <a:bodyPr>
            <a:normAutofit fontScale="85000" lnSpcReduction="20000"/>
          </a:bodyPr>
          <a:lstStyle/>
          <a:p>
            <a:r>
              <a:rPr lang="fr-FR" dirty="0" smtClean="0"/>
              <a:t>Les scénarios SRES (AR4, CMIP3, 2007)</a:t>
            </a:r>
          </a:p>
          <a:p>
            <a:pPr lvl="1"/>
            <a:r>
              <a:rPr lang="fr-FR" dirty="0" smtClean="0"/>
              <a:t>4 scénarios (narratives) décrivent des hypothèses d’évolutions démographiques, sociales, économiques, technologiques et environnementales</a:t>
            </a:r>
          </a:p>
          <a:p>
            <a:pPr lvl="1"/>
            <a:r>
              <a:rPr lang="fr-FR" dirty="0" smtClean="0"/>
              <a:t>Ces 4 scénarios, traduits en scénarios d’émissions ou de concentration de gaz à effet de serre, forcent les modèles climatiques</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34</a:t>
            </a:fld>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1" y="4005063"/>
            <a:ext cx="3931148" cy="2811927"/>
          </a:xfrm>
          <a:prstGeom prst="rect">
            <a:avLst/>
          </a:prstGeom>
        </p:spPr>
      </p:pic>
    </p:spTree>
    <p:extLst>
      <p:ext uri="{BB962C8B-B14F-4D97-AF65-F5344CB8AC3E}">
        <p14:creationId xmlns:p14="http://schemas.microsoft.com/office/powerpoint/2010/main" val="5978579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274638"/>
            <a:ext cx="7560840" cy="1143000"/>
          </a:xfrm>
        </p:spPr>
        <p:txBody>
          <a:bodyPr>
            <a:normAutofit fontScale="90000"/>
          </a:bodyPr>
          <a:lstStyle/>
          <a:p>
            <a:r>
              <a:rPr lang="fr-FR" dirty="0" smtClean="0"/>
              <a:t>Les scénarios futurs de gaz à effet de serre</a:t>
            </a:r>
            <a:endParaRPr lang="fr-FR" dirty="0"/>
          </a:p>
        </p:txBody>
      </p:sp>
      <p:sp>
        <p:nvSpPr>
          <p:cNvPr id="3" name="Espace réservé du contenu 2"/>
          <p:cNvSpPr>
            <a:spLocks noGrp="1"/>
          </p:cNvSpPr>
          <p:nvPr>
            <p:ph idx="1"/>
          </p:nvPr>
        </p:nvSpPr>
        <p:spPr>
          <a:xfrm>
            <a:off x="457200" y="1600201"/>
            <a:ext cx="8229600" cy="2548880"/>
          </a:xfrm>
        </p:spPr>
        <p:txBody>
          <a:bodyPr>
            <a:normAutofit fontScale="85000" lnSpcReduction="20000"/>
          </a:bodyPr>
          <a:lstStyle/>
          <a:p>
            <a:r>
              <a:rPr lang="fr-FR" dirty="0" smtClean="0"/>
              <a:t>Les scénarios </a:t>
            </a:r>
            <a:r>
              <a:rPr lang="fr-FR" dirty="0" err="1" smtClean="0"/>
              <a:t>Representative</a:t>
            </a:r>
            <a:r>
              <a:rPr lang="fr-FR" dirty="0" smtClean="0"/>
              <a:t> Concentration </a:t>
            </a:r>
            <a:r>
              <a:rPr lang="fr-FR" dirty="0" err="1" smtClean="0"/>
              <a:t>Pathway</a:t>
            </a:r>
            <a:r>
              <a:rPr lang="fr-FR" dirty="0" smtClean="0"/>
              <a:t> (RCP, AR5, CMIP5, 2012)</a:t>
            </a:r>
          </a:p>
          <a:p>
            <a:pPr lvl="1"/>
            <a:r>
              <a:rPr lang="fr-FR" dirty="0" smtClean="0"/>
              <a:t>4 scénarios de forçage radiatif et d’évolution des sols définis a priori</a:t>
            </a:r>
          </a:p>
          <a:p>
            <a:pPr lvl="1"/>
            <a:r>
              <a:rPr lang="fr-FR" dirty="0" smtClean="0"/>
              <a:t>Ces 4 scénarios forcent les modèles climatiques</a:t>
            </a:r>
          </a:p>
          <a:p>
            <a:pPr lvl="2"/>
            <a:r>
              <a:rPr lang="fr-FR" dirty="0" smtClean="0"/>
              <a:t>RCP2.6 : atténuation</a:t>
            </a:r>
          </a:p>
          <a:p>
            <a:pPr lvl="2"/>
            <a:r>
              <a:rPr lang="fr-FR" dirty="0" smtClean="0"/>
              <a:t>RCP8.5 : tendanciel</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35</a:t>
            </a:fld>
            <a:endParaRPr lang="fr-F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4149080"/>
            <a:ext cx="4756492" cy="2592288"/>
          </a:xfrm>
          <a:prstGeom prst="rect">
            <a:avLst/>
          </a:prstGeom>
        </p:spPr>
      </p:pic>
    </p:spTree>
    <p:extLst>
      <p:ext uri="{BB962C8B-B14F-4D97-AF65-F5344CB8AC3E}">
        <p14:creationId xmlns:p14="http://schemas.microsoft.com/office/powerpoint/2010/main" val="21890969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Sorties des GCM</a:t>
            </a:r>
            <a:endParaRPr lang="fr-FR" dirty="0"/>
          </a:p>
        </p:txBody>
      </p:sp>
      <p:sp>
        <p:nvSpPr>
          <p:cNvPr id="3" name="Espace réservé du contenu 2"/>
          <p:cNvSpPr>
            <a:spLocks noGrp="1"/>
          </p:cNvSpPr>
          <p:nvPr>
            <p:ph idx="1"/>
          </p:nvPr>
        </p:nvSpPr>
        <p:spPr/>
        <p:txBody>
          <a:bodyPr>
            <a:normAutofit fontScale="92500" lnSpcReduction="10000"/>
          </a:bodyPr>
          <a:lstStyle/>
          <a:p>
            <a:r>
              <a:rPr lang="fr-FR" b="1" dirty="0" smtClean="0">
                <a:solidFill>
                  <a:schemeClr val="accent5"/>
                </a:solidFill>
              </a:rPr>
              <a:t>Variables d’intérêt</a:t>
            </a:r>
            <a:r>
              <a:rPr lang="fr-FR" dirty="0" smtClean="0"/>
              <a:t> pour nous</a:t>
            </a:r>
          </a:p>
          <a:p>
            <a:pPr lvl="1"/>
            <a:r>
              <a:rPr lang="fr-FR" dirty="0" smtClean="0"/>
              <a:t>Précipitation, température, vitesse du vent, humidité de l’air, rayonnements </a:t>
            </a:r>
          </a:p>
          <a:p>
            <a:endParaRPr lang="fr-FR" dirty="0"/>
          </a:p>
          <a:p>
            <a:r>
              <a:rPr lang="fr-FR" b="1" dirty="0" smtClean="0">
                <a:solidFill>
                  <a:schemeClr val="accent5"/>
                </a:solidFill>
              </a:rPr>
              <a:t>Résolution spatiale</a:t>
            </a:r>
          </a:p>
          <a:p>
            <a:pPr lvl="1"/>
            <a:r>
              <a:rPr lang="fr-FR" dirty="0" smtClean="0"/>
              <a:t>Grille de 50 à 200 km de côté</a:t>
            </a:r>
          </a:p>
          <a:p>
            <a:endParaRPr lang="fr-FR" dirty="0"/>
          </a:p>
          <a:p>
            <a:r>
              <a:rPr lang="fr-FR" b="1" dirty="0" smtClean="0">
                <a:solidFill>
                  <a:schemeClr val="accent5"/>
                </a:solidFill>
              </a:rPr>
              <a:t>Résolution temporelle</a:t>
            </a:r>
          </a:p>
          <a:p>
            <a:pPr lvl="1"/>
            <a:r>
              <a:rPr lang="fr-FR" dirty="0" smtClean="0"/>
              <a:t>Journalier</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36</a:t>
            </a:fld>
            <a:endParaRPr lang="fr-FR"/>
          </a:p>
        </p:txBody>
      </p:sp>
    </p:spTree>
    <p:extLst>
      <p:ext uri="{BB962C8B-B14F-4D97-AF65-F5344CB8AC3E}">
        <p14:creationId xmlns:p14="http://schemas.microsoft.com/office/powerpoint/2010/main" val="10521624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632" y="274638"/>
            <a:ext cx="7344816" cy="1143000"/>
          </a:xfrm>
        </p:spPr>
        <p:txBody>
          <a:bodyPr>
            <a:normAutofit fontScale="90000"/>
          </a:bodyPr>
          <a:lstStyle/>
          <a:p>
            <a:r>
              <a:rPr lang="fr-FR" dirty="0" smtClean="0"/>
              <a:t>Ne jamais utiliser une unique sortie de </a:t>
            </a:r>
            <a:r>
              <a:rPr lang="fr-FR" dirty="0" smtClean="0"/>
              <a:t>GCM !!</a:t>
            </a:r>
            <a:endParaRPr lang="fr-FR" dirty="0"/>
          </a:p>
        </p:txBody>
      </p:sp>
      <p:sp>
        <p:nvSpPr>
          <p:cNvPr id="3" name="Espace réservé du contenu 2"/>
          <p:cNvSpPr>
            <a:spLocks noGrp="1"/>
          </p:cNvSpPr>
          <p:nvPr>
            <p:ph idx="1"/>
          </p:nvPr>
        </p:nvSpPr>
        <p:spPr>
          <a:xfrm>
            <a:off x="0" y="1556792"/>
            <a:ext cx="8229600" cy="4525963"/>
          </a:xfrm>
        </p:spPr>
        <p:txBody>
          <a:bodyPr>
            <a:normAutofit/>
          </a:bodyPr>
          <a:lstStyle/>
          <a:p>
            <a:r>
              <a:rPr lang="fr-FR" sz="2400" dirty="0"/>
              <a:t>Un modèle isolé donne très souvent des résultats dont la variabilité est </a:t>
            </a:r>
            <a:r>
              <a:rPr lang="fr-FR" sz="2400" dirty="0" smtClean="0"/>
              <a:t>aléatoire</a:t>
            </a:r>
          </a:p>
          <a:p>
            <a:endParaRPr lang="fr-FR" sz="2400" dirty="0" smtClean="0"/>
          </a:p>
          <a:p>
            <a:r>
              <a:rPr lang="fr-FR" sz="2400" dirty="0" smtClean="0"/>
              <a:t>Nom d’une projection = Nom de l’institut + nom du modèle  + r1i1p1 (ou r2i1p1, etc.)</a:t>
            </a:r>
          </a:p>
          <a:p>
            <a:pPr lvl="1"/>
            <a:r>
              <a:rPr lang="fr-FR" sz="2000" dirty="0" smtClean="0"/>
              <a:t>r = réalisation (états initiaux différents)</a:t>
            </a:r>
          </a:p>
          <a:p>
            <a:pPr lvl="1"/>
            <a:r>
              <a:rPr lang="fr-FR" sz="2000" dirty="0" smtClean="0"/>
              <a:t>i = initialisation (méthode différente)</a:t>
            </a:r>
          </a:p>
          <a:p>
            <a:pPr lvl="1"/>
            <a:r>
              <a:rPr lang="fr-FR" sz="2000" dirty="0" smtClean="0"/>
              <a:t>p = physique</a:t>
            </a:r>
            <a:endParaRPr lang="fr-FR" sz="2000" dirty="0"/>
          </a:p>
          <a:p>
            <a:endParaRPr lang="fr-FR" sz="2400" dirty="0" smtClean="0"/>
          </a:p>
          <a:p>
            <a:endParaRPr lang="fr-FR" sz="2400" dirty="0"/>
          </a:p>
          <a:p>
            <a:endParaRPr lang="fr-FR" sz="2400"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37</a:t>
            </a:fld>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7274" y="2204864"/>
            <a:ext cx="3956726" cy="4456477"/>
          </a:xfrm>
          <a:prstGeom prst="rect">
            <a:avLst/>
          </a:prstGeom>
        </p:spPr>
      </p:pic>
      <p:sp>
        <p:nvSpPr>
          <p:cNvPr id="6" name="ZoneTexte 5"/>
          <p:cNvSpPr txBox="1"/>
          <p:nvPr/>
        </p:nvSpPr>
        <p:spPr>
          <a:xfrm rot="20346712">
            <a:off x="-84151" y="2556985"/>
            <a:ext cx="9255995" cy="2246769"/>
          </a:xfrm>
          <a:prstGeom prst="rect">
            <a:avLst/>
          </a:prstGeom>
          <a:solidFill>
            <a:srgbClr val="FFFF00"/>
          </a:solidFill>
        </p:spPr>
        <p:txBody>
          <a:bodyPr wrap="none" rtlCol="0">
            <a:spAutoFit/>
          </a:bodyPr>
          <a:lstStyle/>
          <a:p>
            <a:r>
              <a:rPr lang="fr-FR" sz="2800" dirty="0">
                <a:solidFill>
                  <a:srgbClr val="FF0000"/>
                </a:solidFill>
              </a:rPr>
              <a:t>L’étude de l’impact du CC repose sur l’utilisation d’ensembles </a:t>
            </a:r>
            <a:r>
              <a:rPr lang="fr-FR" sz="2800" dirty="0" smtClean="0">
                <a:solidFill>
                  <a:srgbClr val="FF0000"/>
                </a:solidFill>
              </a:rPr>
              <a:t>!</a:t>
            </a:r>
          </a:p>
          <a:p>
            <a:endParaRPr lang="fr-FR" sz="2800" dirty="0">
              <a:solidFill>
                <a:srgbClr val="FF0000"/>
              </a:solidFill>
            </a:endParaRPr>
          </a:p>
          <a:p>
            <a:r>
              <a:rPr lang="fr-FR" sz="2800" dirty="0" smtClean="0">
                <a:solidFill>
                  <a:srgbClr val="FF0000"/>
                </a:solidFill>
              </a:rPr>
              <a:t>Il n’y a pas de « best model »</a:t>
            </a:r>
          </a:p>
          <a:p>
            <a:endParaRPr lang="fr-FR" sz="2800" dirty="0">
              <a:solidFill>
                <a:srgbClr val="FF0000"/>
              </a:solidFill>
            </a:endParaRPr>
          </a:p>
          <a:p>
            <a:r>
              <a:rPr lang="fr-FR" sz="2800" dirty="0" smtClean="0">
                <a:solidFill>
                  <a:srgbClr val="FF0000"/>
                </a:solidFill>
              </a:rPr>
              <a:t>Pondération des différents modèles possible, mais rare… </a:t>
            </a:r>
            <a:endParaRPr lang="fr-FR" sz="2800" dirty="0">
              <a:solidFill>
                <a:srgbClr val="FF0000"/>
              </a:solidFill>
            </a:endParaRPr>
          </a:p>
        </p:txBody>
      </p:sp>
    </p:spTree>
    <p:extLst>
      <p:ext uri="{BB962C8B-B14F-4D97-AF65-F5344CB8AC3E}">
        <p14:creationId xmlns:p14="http://schemas.microsoft.com/office/powerpoint/2010/main" val="316467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40" y="-12521"/>
            <a:ext cx="8819330" cy="617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lstStyle/>
          <a:p>
            <a:endParaRPr lang="fr-FR"/>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2148681"/>
            <a:ext cx="6096000" cy="3429000"/>
          </a:xfrm>
        </p:spPr>
      </p:pic>
      <p:sp>
        <p:nvSpPr>
          <p:cNvPr id="4" name="Espace réservé du numéro de diapositive 3"/>
          <p:cNvSpPr>
            <a:spLocks noGrp="1"/>
          </p:cNvSpPr>
          <p:nvPr>
            <p:ph type="sldNum" sz="quarter" idx="12"/>
          </p:nvPr>
        </p:nvSpPr>
        <p:spPr/>
        <p:txBody>
          <a:bodyPr/>
          <a:lstStyle/>
          <a:p>
            <a:fld id="{5D6BC9DE-21EE-412F-9F5D-9A383983C613}" type="slidenum">
              <a:rPr lang="fr-FR" smtClean="0"/>
              <a:t>38</a:t>
            </a:fld>
            <a:endParaRPr lang="fr-F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40" y="6093296"/>
            <a:ext cx="8819330" cy="554563"/>
          </a:xfrm>
          <a:prstGeom prst="rect">
            <a:avLst/>
          </a:prstGeom>
        </p:spPr>
      </p:pic>
    </p:spTree>
    <p:extLst>
      <p:ext uri="{BB962C8B-B14F-4D97-AF65-F5344CB8AC3E}">
        <p14:creationId xmlns:p14="http://schemas.microsoft.com/office/powerpoint/2010/main" val="11972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C:\Data\madeleine\stage_madeleine\POWERPOINT\Images\france_grille.png"/>
          <p:cNvPicPr>
            <a:picLocks noChangeAspect="1" noChangeArrowheads="1"/>
          </p:cNvPicPr>
          <p:nvPr/>
        </p:nvPicPr>
        <p:blipFill>
          <a:blip r:embed="rId2"/>
          <a:srcRect/>
          <a:stretch>
            <a:fillRect/>
          </a:stretch>
        </p:blipFill>
        <p:spPr bwMode="auto">
          <a:xfrm>
            <a:off x="2251075" y="3160440"/>
            <a:ext cx="1876425" cy="1755775"/>
          </a:xfrm>
          <a:prstGeom prst="rect">
            <a:avLst/>
          </a:prstGeom>
          <a:noFill/>
          <a:ln w="9525">
            <a:noFill/>
            <a:miter lim="800000"/>
            <a:headEnd/>
            <a:tailEnd/>
          </a:ln>
        </p:spPr>
      </p:pic>
      <p:pic>
        <p:nvPicPr>
          <p:cNvPr id="7" name="Picture 5" descr="C:\Data\madeleine\stage_madeleine\POWERPOINT\Images\europe_avec_grille.png"/>
          <p:cNvPicPr>
            <a:picLocks noChangeAspect="1" noChangeArrowheads="1"/>
          </p:cNvPicPr>
          <p:nvPr/>
        </p:nvPicPr>
        <p:blipFill>
          <a:blip r:embed="rId3"/>
          <a:srcRect l="4356" t="34467" r="4584" b="34444"/>
          <a:stretch>
            <a:fillRect/>
          </a:stretch>
        </p:blipFill>
        <p:spPr bwMode="auto">
          <a:xfrm>
            <a:off x="588963" y="1680890"/>
            <a:ext cx="4146550" cy="1322387"/>
          </a:xfrm>
          <a:prstGeom prst="rect">
            <a:avLst/>
          </a:prstGeom>
          <a:noFill/>
          <a:ln w="9525">
            <a:noFill/>
            <a:miter lim="800000"/>
            <a:headEnd/>
            <a:tailEnd/>
          </a:ln>
        </p:spPr>
      </p:pic>
      <p:sp>
        <p:nvSpPr>
          <p:cNvPr id="8" name="ZoneTexte 7"/>
          <p:cNvSpPr txBox="1"/>
          <p:nvPr/>
        </p:nvSpPr>
        <p:spPr>
          <a:xfrm>
            <a:off x="4591050" y="478413"/>
            <a:ext cx="3976688" cy="646331"/>
          </a:xfrm>
          <a:prstGeom prst="rect">
            <a:avLst/>
          </a:prstGeom>
          <a:noFill/>
        </p:spPr>
        <p:txBody>
          <a:bodyPr>
            <a:spAutoFit/>
          </a:bodyPr>
          <a:lstStyle/>
          <a:p>
            <a:pPr algn="ctr">
              <a:defRPr/>
            </a:pPr>
            <a:r>
              <a:rPr lang="fr-FR" dirty="0" smtClean="0"/>
              <a:t>Profils </a:t>
            </a:r>
            <a:r>
              <a:rPr lang="fr-FR" dirty="0"/>
              <a:t>d’évolution de la concentration</a:t>
            </a:r>
          </a:p>
          <a:p>
            <a:pPr algn="ctr">
              <a:defRPr/>
            </a:pPr>
            <a:r>
              <a:rPr lang="fr-FR" dirty="0">
                <a:solidFill>
                  <a:schemeClr val="bg1">
                    <a:lumMod val="75000"/>
                  </a:schemeClr>
                </a:solidFill>
              </a:rPr>
              <a:t>GIEC</a:t>
            </a:r>
            <a:r>
              <a:rPr lang="fr-FR" dirty="0"/>
              <a:t> </a:t>
            </a:r>
          </a:p>
        </p:txBody>
      </p:sp>
      <p:sp>
        <p:nvSpPr>
          <p:cNvPr id="9" name="Flèche vers le bas 8"/>
          <p:cNvSpPr/>
          <p:nvPr/>
        </p:nvSpPr>
        <p:spPr>
          <a:xfrm>
            <a:off x="6381750" y="1209402"/>
            <a:ext cx="431800" cy="70802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pic>
        <p:nvPicPr>
          <p:cNvPr id="10" name="Picture 11" descr="C:\Data\madeleine\stage_madeleine\POWERPOINT\Images\GES.png"/>
          <p:cNvPicPr>
            <a:picLocks noChangeAspect="1" noChangeArrowheads="1"/>
          </p:cNvPicPr>
          <p:nvPr/>
        </p:nvPicPr>
        <p:blipFill>
          <a:blip r:embed="rId4"/>
          <a:srcRect r="1543" b="2097"/>
          <a:stretch>
            <a:fillRect/>
          </a:stretch>
        </p:blipFill>
        <p:spPr bwMode="auto">
          <a:xfrm>
            <a:off x="1760538" y="188640"/>
            <a:ext cx="1428750" cy="1401762"/>
          </a:xfrm>
          <a:prstGeom prst="rect">
            <a:avLst/>
          </a:prstGeom>
          <a:noFill/>
          <a:ln w="9525">
            <a:noFill/>
            <a:miter lim="800000"/>
            <a:headEnd/>
            <a:tailEnd/>
          </a:ln>
        </p:spPr>
      </p:pic>
      <p:sp>
        <p:nvSpPr>
          <p:cNvPr id="11" name="ZoneTexte 10"/>
          <p:cNvSpPr txBox="1"/>
          <p:nvPr/>
        </p:nvSpPr>
        <p:spPr>
          <a:xfrm>
            <a:off x="4669111" y="2011090"/>
            <a:ext cx="3915817" cy="646331"/>
          </a:xfrm>
          <a:prstGeom prst="rect">
            <a:avLst/>
          </a:prstGeom>
          <a:noFill/>
        </p:spPr>
        <p:txBody>
          <a:bodyPr wrap="none">
            <a:spAutoFit/>
          </a:bodyPr>
          <a:lstStyle/>
          <a:p>
            <a:pPr algn="ctr">
              <a:defRPr/>
            </a:pPr>
            <a:r>
              <a:rPr lang="fr-FR" dirty="0"/>
              <a:t>Modèles de Circulation </a:t>
            </a:r>
            <a:r>
              <a:rPr lang="fr-FR" dirty="0" smtClean="0"/>
              <a:t>Générale (GCM)</a:t>
            </a:r>
            <a:endParaRPr lang="fr-FR" dirty="0">
              <a:solidFill>
                <a:schemeClr val="bg1">
                  <a:lumMod val="75000"/>
                </a:schemeClr>
              </a:solidFill>
            </a:endParaRPr>
          </a:p>
          <a:p>
            <a:pPr algn="ctr">
              <a:defRPr/>
            </a:pPr>
            <a:r>
              <a:rPr lang="fr-FR" dirty="0">
                <a:solidFill>
                  <a:schemeClr val="bg1">
                    <a:lumMod val="75000"/>
                  </a:schemeClr>
                </a:solidFill>
              </a:rPr>
              <a:t>CMIP5</a:t>
            </a:r>
          </a:p>
        </p:txBody>
      </p:sp>
      <p:cxnSp>
        <p:nvCxnSpPr>
          <p:cNvPr id="12" name="Connecteur droit 11"/>
          <p:cNvCxnSpPr/>
          <p:nvPr/>
        </p:nvCxnSpPr>
        <p:spPr>
          <a:xfrm>
            <a:off x="1941513" y="2233340"/>
            <a:ext cx="361950" cy="92710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2303463" y="2184127"/>
            <a:ext cx="1758950" cy="976313"/>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Flèche vers le bas 13"/>
          <p:cNvSpPr/>
          <p:nvPr/>
        </p:nvSpPr>
        <p:spPr>
          <a:xfrm>
            <a:off x="6381750" y="2749277"/>
            <a:ext cx="431800" cy="70802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15" name="ZoneTexte 14"/>
          <p:cNvSpPr txBox="1">
            <a:spLocks noChangeArrowheads="1"/>
          </p:cNvSpPr>
          <p:nvPr/>
        </p:nvSpPr>
        <p:spPr bwMode="auto">
          <a:xfrm>
            <a:off x="4845050" y="3714477"/>
            <a:ext cx="3595688" cy="647700"/>
          </a:xfrm>
          <a:prstGeom prst="rect">
            <a:avLst/>
          </a:prstGeom>
          <a:noFill/>
          <a:ln w="9525">
            <a:noFill/>
            <a:miter lim="800000"/>
            <a:headEnd/>
            <a:tailEnd/>
          </a:ln>
        </p:spPr>
        <p:txBody>
          <a:bodyPr wrap="none">
            <a:spAutoFit/>
          </a:bodyPr>
          <a:lstStyle/>
          <a:p>
            <a:pPr algn="ctr"/>
            <a:r>
              <a:rPr lang="fr-FR" dirty="0"/>
              <a:t>Régionalisation</a:t>
            </a:r>
            <a:br>
              <a:rPr lang="fr-FR" dirty="0"/>
            </a:br>
            <a:r>
              <a:rPr lang="fr-FR" dirty="0"/>
              <a:t>(Méthode de Descente d’Echelle)</a:t>
            </a:r>
          </a:p>
        </p:txBody>
      </p:sp>
      <p:pic>
        <p:nvPicPr>
          <p:cNvPr id="16" name="Picture 8" descr="C:\Data\madeleine\stage_madeleine\POWERPOINT\Images\France_grille_safran.png"/>
          <p:cNvPicPr>
            <a:picLocks noChangeAspect="1" noChangeArrowheads="1"/>
          </p:cNvPicPr>
          <p:nvPr/>
        </p:nvPicPr>
        <p:blipFill>
          <a:blip r:embed="rId5">
            <a:clrChange>
              <a:clrFrom>
                <a:srgbClr val="E4FFAA"/>
              </a:clrFrom>
              <a:clrTo>
                <a:srgbClr val="E4FFAA">
                  <a:alpha val="0"/>
                </a:srgbClr>
              </a:clrTo>
            </a:clrChange>
          </a:blip>
          <a:srcRect/>
          <a:stretch>
            <a:fillRect/>
          </a:stretch>
        </p:blipFill>
        <p:spPr bwMode="auto">
          <a:xfrm>
            <a:off x="2225101" y="3169171"/>
            <a:ext cx="1903412" cy="1738312"/>
          </a:xfrm>
          <a:prstGeom prst="rect">
            <a:avLst/>
          </a:prstGeom>
          <a:noFill/>
          <a:ln w="9525">
            <a:noFill/>
            <a:miter lim="800000"/>
            <a:headEnd/>
            <a:tailEnd/>
          </a:ln>
        </p:spPr>
      </p:pic>
      <p:sp>
        <p:nvSpPr>
          <p:cNvPr id="19" name="Flèche vers le bas 18"/>
          <p:cNvSpPr/>
          <p:nvPr/>
        </p:nvSpPr>
        <p:spPr>
          <a:xfrm>
            <a:off x="6380989" y="4437112"/>
            <a:ext cx="431800" cy="70802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21" name="ZoneTexte 20"/>
          <p:cNvSpPr txBox="1">
            <a:spLocks noChangeArrowheads="1"/>
          </p:cNvSpPr>
          <p:nvPr/>
        </p:nvSpPr>
        <p:spPr bwMode="auto">
          <a:xfrm>
            <a:off x="4790321" y="5280005"/>
            <a:ext cx="3613135" cy="646331"/>
          </a:xfrm>
          <a:prstGeom prst="rect">
            <a:avLst/>
          </a:prstGeom>
          <a:noFill/>
          <a:ln w="9525">
            <a:noFill/>
            <a:miter lim="800000"/>
            <a:headEnd/>
            <a:tailEnd/>
          </a:ln>
        </p:spPr>
        <p:txBody>
          <a:bodyPr wrap="square">
            <a:spAutoFit/>
          </a:bodyPr>
          <a:lstStyle/>
          <a:p>
            <a:pPr algn="ctr"/>
            <a:r>
              <a:rPr lang="fr-FR" dirty="0" smtClean="0"/>
              <a:t>Modèles hydrologiques</a:t>
            </a:r>
          </a:p>
          <a:p>
            <a:pPr algn="ctr"/>
            <a:r>
              <a:rPr lang="fr-FR" dirty="0" smtClean="0"/>
              <a:t>(fonctionnement naturel du bassin)</a:t>
            </a:r>
            <a:endParaRPr lang="fr-FR" dirty="0"/>
          </a:p>
        </p:txBody>
      </p:sp>
      <p:pic>
        <p:nvPicPr>
          <p:cNvPr id="22" name="Picture 5" descr="I-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09668" y="5252245"/>
            <a:ext cx="2030866" cy="102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22" descr="DessinRouage2.jpg"/>
          <p:cNvPicPr>
            <a:picLocks noChangeAspect="1"/>
          </p:cNvPicPr>
          <p:nvPr/>
        </p:nvPicPr>
        <p:blipFill>
          <a:blip r:embed="rId7" cstate="print"/>
          <a:stretch>
            <a:fillRect/>
          </a:stretch>
        </p:blipFill>
        <p:spPr>
          <a:xfrm>
            <a:off x="3491880" y="5378599"/>
            <a:ext cx="821594" cy="896907"/>
          </a:xfrm>
          <a:prstGeom prst="rect">
            <a:avLst/>
          </a:prstGeom>
        </p:spPr>
      </p:pic>
      <p:cxnSp>
        <p:nvCxnSpPr>
          <p:cNvPr id="24" name="Connecteur droit 23"/>
          <p:cNvCxnSpPr/>
          <p:nvPr/>
        </p:nvCxnSpPr>
        <p:spPr>
          <a:xfrm flipH="1">
            <a:off x="1475656" y="3378853"/>
            <a:ext cx="1713632" cy="1999746"/>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H="1">
            <a:off x="3189288" y="3357752"/>
            <a:ext cx="68262" cy="2020847"/>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ZoneTexte 27"/>
          <p:cNvSpPr txBox="1">
            <a:spLocks noChangeArrowheads="1"/>
          </p:cNvSpPr>
          <p:nvPr/>
        </p:nvSpPr>
        <p:spPr bwMode="auto">
          <a:xfrm>
            <a:off x="4999060" y="6091474"/>
            <a:ext cx="784189" cy="369332"/>
          </a:xfrm>
          <a:prstGeom prst="rect">
            <a:avLst/>
          </a:prstGeom>
          <a:noFill/>
          <a:ln w="9525">
            <a:noFill/>
            <a:miter lim="800000"/>
            <a:headEnd/>
            <a:tailEnd/>
          </a:ln>
        </p:spPr>
        <p:txBody>
          <a:bodyPr wrap="none">
            <a:spAutoFit/>
          </a:bodyPr>
          <a:lstStyle/>
          <a:p>
            <a:pPr algn="ctr"/>
            <a:r>
              <a:rPr lang="fr-FR" dirty="0" smtClean="0"/>
              <a:t>Débits</a:t>
            </a:r>
            <a:endParaRPr lang="fr-FR" dirty="0"/>
          </a:p>
        </p:txBody>
      </p:sp>
      <p:sp>
        <p:nvSpPr>
          <p:cNvPr id="29" name="Virage 28"/>
          <p:cNvSpPr/>
          <p:nvPr/>
        </p:nvSpPr>
        <p:spPr>
          <a:xfrm rot="18578558" flipV="1">
            <a:off x="4408264" y="6042526"/>
            <a:ext cx="365571" cy="77782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0" name="Rectangle à coins arrondis 29"/>
          <p:cNvSpPr/>
          <p:nvPr/>
        </p:nvSpPr>
        <p:spPr>
          <a:xfrm>
            <a:off x="915334" y="5252245"/>
            <a:ext cx="7652404" cy="15680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3287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4" grpId="0" animBg="1"/>
      <p:bldP spid="15" grpId="0"/>
      <p:bldP spid="19" grpId="0" animBg="1"/>
      <p:bldP spid="21" grpId="0"/>
      <p:bldP spid="28" grpId="0"/>
      <p:bldP spid="29"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Programme de l’après-midi</a:t>
            </a: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smtClean="0">
                <a:solidFill>
                  <a:schemeClr val="bg1">
                    <a:lumMod val="85000"/>
                  </a:schemeClr>
                </a:solidFill>
              </a:rPr>
              <a:t>Introduction de Vazken</a:t>
            </a:r>
          </a:p>
          <a:p>
            <a:r>
              <a:rPr lang="fr-FR" dirty="0" smtClean="0"/>
              <a:t>Introduction générale de Guillaume</a:t>
            </a:r>
          </a:p>
          <a:p>
            <a:r>
              <a:rPr lang="fr-FR" dirty="0" smtClean="0">
                <a:solidFill>
                  <a:schemeClr val="bg1">
                    <a:lumMod val="85000"/>
                  </a:schemeClr>
                </a:solidFill>
              </a:rPr>
              <a:t>Le changement climatique (CC) dans son contexte</a:t>
            </a:r>
          </a:p>
          <a:p>
            <a:r>
              <a:rPr lang="fr-FR" dirty="0" smtClean="0">
                <a:solidFill>
                  <a:schemeClr val="bg1">
                    <a:lumMod val="85000"/>
                  </a:schemeClr>
                </a:solidFill>
              </a:rPr>
              <a:t>Les projections climatiques</a:t>
            </a:r>
          </a:p>
          <a:p>
            <a:r>
              <a:rPr lang="fr-FR" dirty="0" smtClean="0">
                <a:solidFill>
                  <a:schemeClr val="bg1">
                    <a:lumMod val="85000"/>
                  </a:schemeClr>
                </a:solidFill>
              </a:rPr>
              <a:t>La méthodologie d’étude d’impact du CC</a:t>
            </a:r>
          </a:p>
          <a:p>
            <a:r>
              <a:rPr lang="fr-FR" dirty="0" smtClean="0">
                <a:solidFill>
                  <a:schemeClr val="bg1">
                    <a:lumMod val="85000"/>
                  </a:schemeClr>
                </a:solidFill>
              </a:rPr>
              <a:t>Impact du CC sur les débits</a:t>
            </a:r>
          </a:p>
          <a:p>
            <a:r>
              <a:rPr lang="fr-FR" dirty="0" smtClean="0">
                <a:solidFill>
                  <a:schemeClr val="bg1">
                    <a:lumMod val="85000"/>
                  </a:schemeClr>
                </a:solidFill>
              </a:rPr>
              <a:t>Inventaire des données disponibles</a:t>
            </a:r>
          </a:p>
          <a:p>
            <a:r>
              <a:rPr lang="fr-FR" dirty="0" smtClean="0">
                <a:solidFill>
                  <a:schemeClr val="bg1">
                    <a:lumMod val="85000"/>
                  </a:schemeClr>
                </a:solidFill>
              </a:rPr>
              <a:t>Présentation d’ARTEMHYS</a:t>
            </a:r>
          </a:p>
          <a:p>
            <a:r>
              <a:rPr lang="fr-FR" dirty="0" smtClean="0">
                <a:solidFill>
                  <a:schemeClr val="bg1">
                    <a:lumMod val="85000"/>
                  </a:schemeClr>
                </a:solidFill>
              </a:rPr>
              <a:t>Présentation d’HEF</a:t>
            </a:r>
          </a:p>
          <a:p>
            <a:r>
              <a:rPr lang="fr-FR" dirty="0" smtClean="0">
                <a:solidFill>
                  <a:schemeClr val="bg1">
                    <a:lumMod val="85000"/>
                  </a:schemeClr>
                </a:solidFill>
              </a:rPr>
              <a:t>Perspectives, moyens, conclusions</a:t>
            </a: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4</a:t>
            </a:fld>
            <a:endParaRPr lang="fr-FR"/>
          </a:p>
        </p:txBody>
      </p:sp>
    </p:spTree>
    <p:extLst>
      <p:ext uri="{BB962C8B-B14F-4D97-AF65-F5344CB8AC3E}">
        <p14:creationId xmlns:p14="http://schemas.microsoft.com/office/powerpoint/2010/main" val="23140438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Deux types de descente d’échelle</a:t>
            </a:r>
            <a:endParaRPr lang="fr-FR" dirty="0"/>
          </a:p>
        </p:txBody>
      </p:sp>
      <p:sp>
        <p:nvSpPr>
          <p:cNvPr id="3" name="Espace réservé du contenu 2"/>
          <p:cNvSpPr>
            <a:spLocks noGrp="1"/>
          </p:cNvSpPr>
          <p:nvPr>
            <p:ph idx="1"/>
          </p:nvPr>
        </p:nvSpPr>
        <p:spPr>
          <a:xfrm>
            <a:off x="457200" y="1600200"/>
            <a:ext cx="8229600" cy="4925144"/>
          </a:xfrm>
        </p:spPr>
        <p:txBody>
          <a:bodyPr>
            <a:normAutofit/>
          </a:bodyPr>
          <a:lstStyle/>
          <a:p>
            <a:r>
              <a:rPr lang="fr-FR" sz="2400" dirty="0" smtClean="0"/>
              <a:t>Méthodes dynamiques</a:t>
            </a:r>
          </a:p>
          <a:p>
            <a:endParaRPr lang="fr-FR" sz="2400" dirty="0"/>
          </a:p>
          <a:p>
            <a:endParaRPr lang="fr-FR" sz="2400" dirty="0" smtClean="0"/>
          </a:p>
          <a:p>
            <a:endParaRPr lang="fr-FR" sz="2400" dirty="0" smtClean="0"/>
          </a:p>
          <a:p>
            <a:r>
              <a:rPr lang="fr-FR" sz="2400" dirty="0" smtClean="0"/>
              <a:t>Méthodes statistiques</a:t>
            </a:r>
          </a:p>
          <a:p>
            <a:endParaRPr lang="fr-FR" sz="2400" dirty="0"/>
          </a:p>
          <a:p>
            <a:endParaRPr lang="fr-FR" sz="2400" dirty="0" smtClean="0"/>
          </a:p>
          <a:p>
            <a:endParaRPr lang="fr-FR" sz="2400" dirty="0"/>
          </a:p>
          <a:p>
            <a:endParaRPr lang="fr-FR" sz="2400" dirty="0" smtClean="0"/>
          </a:p>
          <a:p>
            <a:endParaRPr lang="fr-FR" sz="2400" dirty="0" smtClean="0"/>
          </a:p>
          <a:p>
            <a:r>
              <a:rPr lang="fr-FR" sz="2400" dirty="0" smtClean="0"/>
              <a:t>Une </a:t>
            </a:r>
            <a:r>
              <a:rPr lang="fr-FR" sz="2400" dirty="0"/>
              <a:t>correction des biais reste souvent nécessaire</a:t>
            </a: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40</a:t>
            </a:fld>
            <a:endParaRPr lang="fr-F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9" y="1628800"/>
            <a:ext cx="3635896" cy="1861139"/>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1941" y="3490931"/>
            <a:ext cx="4860032" cy="2231565"/>
          </a:xfrm>
          <a:prstGeom prst="rect">
            <a:avLst/>
          </a:prstGeom>
        </p:spPr>
      </p:pic>
    </p:spTree>
    <p:extLst>
      <p:ext uri="{BB962C8B-B14F-4D97-AF65-F5344CB8AC3E}">
        <p14:creationId xmlns:p14="http://schemas.microsoft.com/office/powerpoint/2010/main" val="23075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70432"/>
            <a:ext cx="8208912" cy="582304"/>
          </a:xfrm>
        </p:spPr>
        <p:txBody>
          <a:bodyPr>
            <a:normAutofit fontScale="90000"/>
          </a:bodyPr>
          <a:lstStyle/>
          <a:p>
            <a:r>
              <a:rPr lang="fr-FR" dirty="0" smtClean="0"/>
              <a:t>Des modèles climatiques à la gestion intégrée des eaux</a:t>
            </a:r>
            <a:endParaRPr lang="fr-FR"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662336"/>
            <a:ext cx="3454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4"/>
          <p:cNvSpPr>
            <a:spLocks noChangeShapeType="1"/>
          </p:cNvSpPr>
          <p:nvPr/>
        </p:nvSpPr>
        <p:spPr bwMode="auto">
          <a:xfrm flipH="1">
            <a:off x="2555032" y="5472336"/>
            <a:ext cx="2362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3" name="Rectangle 5"/>
          <p:cNvSpPr>
            <a:spLocks noChangeArrowheads="1"/>
          </p:cNvSpPr>
          <p:nvPr/>
        </p:nvSpPr>
        <p:spPr bwMode="auto">
          <a:xfrm>
            <a:off x="5069632" y="1052736"/>
            <a:ext cx="3733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spcBef>
                <a:spcPct val="50000"/>
              </a:spcBef>
            </a:pPr>
            <a:r>
              <a:rPr lang="fr-FR" altLang="fr-FR" sz="1800" b="1" i="1" dirty="0">
                <a:solidFill>
                  <a:srgbClr val="4D4D4D"/>
                </a:solidFill>
                <a:latin typeface="Calibri" panose="020F0502020204030204" pitchFamily="34" charset="0"/>
                <a:cs typeface="Times New Roman" pitchFamily="18" charset="0"/>
              </a:rPr>
              <a:t>Quels scénarios d’émission ? Quels modèles climatiques ?</a:t>
            </a:r>
          </a:p>
          <a:p>
            <a:pPr>
              <a:spcBef>
                <a:spcPct val="50000"/>
              </a:spcBef>
            </a:pPr>
            <a:endParaRPr lang="fr-FR" altLang="fr-FR" sz="1800" b="1" i="1" dirty="0">
              <a:solidFill>
                <a:srgbClr val="4D4D4D"/>
              </a:solidFill>
              <a:latin typeface="Calibri" panose="020F0502020204030204" pitchFamily="34" charset="0"/>
              <a:cs typeface="Times New Roman" pitchFamily="18" charset="0"/>
            </a:endParaRPr>
          </a:p>
          <a:p>
            <a:pPr>
              <a:spcBef>
                <a:spcPct val="50000"/>
              </a:spcBef>
            </a:pPr>
            <a:r>
              <a:rPr lang="fr-FR" altLang="fr-FR" sz="1800" b="1" i="1" dirty="0">
                <a:solidFill>
                  <a:srgbClr val="4D4D4D"/>
                </a:solidFill>
                <a:latin typeface="Calibri" panose="020F0502020204030204" pitchFamily="34" charset="0"/>
                <a:cs typeface="Times New Roman" pitchFamily="18" charset="0"/>
              </a:rPr>
              <a:t>Quel climat pour le </a:t>
            </a:r>
            <a:br>
              <a:rPr lang="fr-FR" altLang="fr-FR" sz="1800" b="1" i="1" dirty="0">
                <a:solidFill>
                  <a:srgbClr val="4D4D4D"/>
                </a:solidFill>
                <a:latin typeface="Calibri" panose="020F0502020204030204" pitchFamily="34" charset="0"/>
                <a:cs typeface="Times New Roman" pitchFamily="18" charset="0"/>
              </a:rPr>
            </a:br>
            <a:r>
              <a:rPr lang="fr-FR" altLang="fr-FR" sz="1800" b="1" i="1" dirty="0">
                <a:solidFill>
                  <a:srgbClr val="4D4D4D"/>
                </a:solidFill>
                <a:latin typeface="Calibri" panose="020F0502020204030204" pitchFamily="34" charset="0"/>
                <a:cs typeface="Times New Roman" pitchFamily="18" charset="0"/>
              </a:rPr>
              <a:t>bassin versant ?</a:t>
            </a:r>
          </a:p>
          <a:p>
            <a:pPr>
              <a:spcBef>
                <a:spcPct val="50000"/>
              </a:spcBef>
            </a:pPr>
            <a:r>
              <a:rPr lang="fr-FR" altLang="fr-FR" sz="1800" b="1" i="1" dirty="0">
                <a:solidFill>
                  <a:srgbClr val="4D4D4D"/>
                </a:solidFill>
                <a:latin typeface="Calibri" panose="020F0502020204030204" pitchFamily="34" charset="0"/>
                <a:cs typeface="Times New Roman" pitchFamily="18" charset="0"/>
              </a:rPr>
              <a:t>Quel modèle hydrologique </a:t>
            </a:r>
            <a:br>
              <a:rPr lang="fr-FR" altLang="fr-FR" sz="1800" b="1" i="1" dirty="0">
                <a:solidFill>
                  <a:srgbClr val="4D4D4D"/>
                </a:solidFill>
                <a:latin typeface="Calibri" panose="020F0502020204030204" pitchFamily="34" charset="0"/>
                <a:cs typeface="Times New Roman" pitchFamily="18" charset="0"/>
              </a:rPr>
            </a:br>
            <a:r>
              <a:rPr lang="fr-FR" altLang="fr-FR" sz="1800" b="1" i="1" dirty="0">
                <a:solidFill>
                  <a:srgbClr val="4D4D4D"/>
                </a:solidFill>
                <a:latin typeface="Calibri" panose="020F0502020204030204" pitchFamily="34" charset="0"/>
                <a:cs typeface="Times New Roman" pitchFamily="18" charset="0"/>
              </a:rPr>
              <a:t>mettre en œuvre pour représenter la transformation pluie-débit ?</a:t>
            </a:r>
          </a:p>
          <a:p>
            <a:pPr>
              <a:spcBef>
                <a:spcPct val="50000"/>
              </a:spcBef>
            </a:pPr>
            <a:endParaRPr lang="fr-FR" altLang="fr-FR" sz="1800" b="1" i="1" dirty="0">
              <a:solidFill>
                <a:srgbClr val="4D4D4D"/>
              </a:solidFill>
              <a:latin typeface="Calibri" panose="020F0502020204030204" pitchFamily="34" charset="0"/>
              <a:cs typeface="Times New Roman" pitchFamily="18" charset="0"/>
            </a:endParaRPr>
          </a:p>
          <a:p>
            <a:pPr>
              <a:spcBef>
                <a:spcPct val="50000"/>
              </a:spcBef>
            </a:pPr>
            <a:endParaRPr lang="fr-FR" altLang="fr-FR" sz="1800" b="1" i="1" dirty="0">
              <a:solidFill>
                <a:srgbClr val="4D4D4D"/>
              </a:solidFill>
              <a:latin typeface="Calibri" panose="020F0502020204030204" pitchFamily="34" charset="0"/>
              <a:cs typeface="Times New Roman" pitchFamily="18" charset="0"/>
            </a:endParaRPr>
          </a:p>
          <a:p>
            <a:pPr>
              <a:spcBef>
                <a:spcPct val="50000"/>
              </a:spcBef>
            </a:pPr>
            <a:endParaRPr lang="fr-FR" altLang="fr-FR" sz="800" b="1" i="1" dirty="0" smtClean="0">
              <a:solidFill>
                <a:srgbClr val="4D4D4D"/>
              </a:solidFill>
              <a:latin typeface="Calibri" panose="020F0502020204030204" pitchFamily="34" charset="0"/>
              <a:cs typeface="Times New Roman" pitchFamily="18" charset="0"/>
            </a:endParaRPr>
          </a:p>
          <a:p>
            <a:pPr>
              <a:spcBef>
                <a:spcPct val="50000"/>
              </a:spcBef>
            </a:pPr>
            <a:endParaRPr lang="fr-FR" altLang="fr-FR" sz="800" b="1" i="1" dirty="0">
              <a:solidFill>
                <a:srgbClr val="4D4D4D"/>
              </a:solidFill>
              <a:latin typeface="Calibri" panose="020F0502020204030204" pitchFamily="34" charset="0"/>
              <a:cs typeface="Times New Roman" pitchFamily="18" charset="0"/>
            </a:endParaRPr>
          </a:p>
          <a:p>
            <a:pPr>
              <a:spcBef>
                <a:spcPct val="50000"/>
              </a:spcBef>
            </a:pPr>
            <a:endParaRPr lang="fr-FR" altLang="fr-FR" sz="800" b="1" i="1" dirty="0">
              <a:solidFill>
                <a:srgbClr val="4D4D4D"/>
              </a:solidFill>
              <a:latin typeface="Calibri" panose="020F0502020204030204" pitchFamily="34" charset="0"/>
              <a:cs typeface="Times New Roman" pitchFamily="18" charset="0"/>
            </a:endParaRPr>
          </a:p>
          <a:p>
            <a:pPr>
              <a:spcBef>
                <a:spcPct val="50000"/>
              </a:spcBef>
            </a:pPr>
            <a:r>
              <a:rPr lang="fr-FR" altLang="fr-FR" sz="1800" b="1" i="1" dirty="0">
                <a:solidFill>
                  <a:srgbClr val="4D4D4D"/>
                </a:solidFill>
                <a:latin typeface="Calibri" panose="020F0502020204030204" pitchFamily="34" charset="0"/>
                <a:cs typeface="Times New Roman" pitchFamily="18" charset="0"/>
              </a:rPr>
              <a:t>Quels usages ? Quelle(s) stratégie(s) d’adaptation ?</a:t>
            </a:r>
          </a:p>
        </p:txBody>
      </p:sp>
      <p:sp>
        <p:nvSpPr>
          <p:cNvPr id="14" name="Line 6"/>
          <p:cNvSpPr>
            <a:spLocks noChangeShapeType="1"/>
          </p:cNvSpPr>
          <p:nvPr/>
        </p:nvSpPr>
        <p:spPr bwMode="auto">
          <a:xfrm>
            <a:off x="3950444" y="1281336"/>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5" name="Line 7"/>
          <p:cNvSpPr>
            <a:spLocks noChangeShapeType="1"/>
          </p:cNvSpPr>
          <p:nvPr/>
        </p:nvSpPr>
        <p:spPr bwMode="auto">
          <a:xfrm>
            <a:off x="3950444" y="1281336"/>
            <a:ext cx="9667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 name="Line 8"/>
          <p:cNvSpPr>
            <a:spLocks noChangeShapeType="1"/>
          </p:cNvSpPr>
          <p:nvPr/>
        </p:nvSpPr>
        <p:spPr bwMode="auto">
          <a:xfrm flipH="1">
            <a:off x="4536232" y="2500536"/>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7" name="Line 9"/>
          <p:cNvSpPr>
            <a:spLocks noChangeShapeType="1"/>
          </p:cNvSpPr>
          <p:nvPr/>
        </p:nvSpPr>
        <p:spPr bwMode="auto">
          <a:xfrm flipH="1">
            <a:off x="4079032" y="3186336"/>
            <a:ext cx="838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extLst>
      <p:ext uri="{BB962C8B-B14F-4D97-AF65-F5344CB8AC3E}">
        <p14:creationId xmlns:p14="http://schemas.microsoft.com/office/powerpoint/2010/main" val="2283587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904" y="716210"/>
            <a:ext cx="7683786" cy="635933"/>
          </a:xfrm>
          <a:noFill/>
        </p:spPr>
        <p:txBody>
          <a:bodyPr>
            <a:noAutofit/>
          </a:bodyPr>
          <a:lstStyle/>
          <a:p>
            <a:r>
              <a:rPr lang="fr-FR" sz="3200" dirty="0" smtClean="0"/>
              <a:t>Approches </a:t>
            </a:r>
            <a:r>
              <a:rPr lang="fr-FR" sz="3200" dirty="0" err="1" smtClean="0"/>
              <a:t>bottom</a:t>
            </a:r>
            <a:r>
              <a:rPr lang="fr-FR" sz="3200" dirty="0" smtClean="0"/>
              <a:t>-up :</a:t>
            </a:r>
            <a:br>
              <a:rPr lang="fr-FR" sz="3200" dirty="0" smtClean="0"/>
            </a:br>
            <a:r>
              <a:rPr lang="fr-FR" sz="3200" dirty="0" smtClean="0"/>
              <a:t>débits extrêmes fonction de </a:t>
            </a:r>
            <a:r>
              <a:rPr lang="fr-FR" sz="3200" dirty="0" smtClean="0">
                <a:sym typeface="Symbol"/>
              </a:rPr>
              <a:t></a:t>
            </a:r>
            <a:r>
              <a:rPr lang="fr-FR" sz="3200" dirty="0" smtClean="0"/>
              <a:t>P et </a:t>
            </a:r>
            <a:r>
              <a:rPr lang="fr-FR" sz="3200" dirty="0" smtClean="0">
                <a:sym typeface="Symbol"/>
              </a:rPr>
              <a:t></a:t>
            </a:r>
            <a:r>
              <a:rPr lang="fr-FR" sz="3200" dirty="0" smtClean="0"/>
              <a:t>T </a:t>
            </a:r>
            <a:endParaRPr lang="fr-FR" sz="3200" dirty="0"/>
          </a:p>
        </p:txBody>
      </p:sp>
      <p:sp>
        <p:nvSpPr>
          <p:cNvPr id="3" name="Espace réservé du texte 2"/>
          <p:cNvSpPr>
            <a:spLocks noGrp="1"/>
          </p:cNvSpPr>
          <p:nvPr>
            <p:ph type="body" sz="quarter" idx="16"/>
          </p:nvPr>
        </p:nvSpPr>
        <p:spPr>
          <a:xfrm>
            <a:off x="1290226" y="5720315"/>
            <a:ext cx="7683375" cy="547861"/>
          </a:xfrm>
        </p:spPr>
        <p:txBody>
          <a:bodyPr>
            <a:noAutofit/>
          </a:bodyPr>
          <a:lstStyle/>
          <a:p>
            <a:r>
              <a:rPr lang="fr-FR" sz="1200" dirty="0" smtClean="0"/>
              <a:t>Donne une idée de la réaction d’un système à des évolutions climatiques, mais ne donne pas des scénarios futurs précis</a:t>
            </a:r>
          </a:p>
          <a:p>
            <a:r>
              <a:rPr lang="fr-FR" sz="1200" dirty="0" smtClean="0"/>
              <a:t>Méthode peu utilisée en hydrologie</a:t>
            </a:r>
            <a:endParaRPr lang="fr-FR" sz="1200" dirty="0"/>
          </a:p>
        </p:txBody>
      </p:sp>
      <p:pic>
        <p:nvPicPr>
          <p:cNvPr id="6" name="Picture 2" descr="C:\Users\alexandre.devers\Desktop\ActionAgenceBottomUp\Simulation\Scenario\FR\GR5J\ReponseSurface\Maille_median_reguliere\Normal\Comparaison Q9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000"/>
          <a:stretch/>
        </p:blipFill>
        <p:spPr bwMode="auto">
          <a:xfrm>
            <a:off x="503717" y="2063091"/>
            <a:ext cx="7199313" cy="338442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5521576" y="1984751"/>
            <a:ext cx="1677126" cy="369332"/>
          </a:xfrm>
          <a:prstGeom prst="rect">
            <a:avLst/>
          </a:prstGeom>
          <a:noFill/>
        </p:spPr>
        <p:txBody>
          <a:bodyPr wrap="none" rtlCol="0">
            <a:spAutoFit/>
          </a:bodyPr>
          <a:lstStyle/>
          <a:p>
            <a:r>
              <a:rPr lang="fr-FR" dirty="0" smtClean="0"/>
              <a:t>Durance (Alpes)</a:t>
            </a:r>
            <a:endParaRPr lang="fr-FR" dirty="0"/>
          </a:p>
        </p:txBody>
      </p:sp>
      <p:sp>
        <p:nvSpPr>
          <p:cNvPr id="8" name="ZoneTexte 7"/>
          <p:cNvSpPr txBox="1"/>
          <p:nvPr/>
        </p:nvSpPr>
        <p:spPr>
          <a:xfrm>
            <a:off x="1456661" y="2063091"/>
            <a:ext cx="1386983" cy="369332"/>
          </a:xfrm>
          <a:prstGeom prst="rect">
            <a:avLst/>
          </a:prstGeom>
          <a:noFill/>
        </p:spPr>
        <p:txBody>
          <a:bodyPr wrap="none" rtlCol="0">
            <a:spAutoFit/>
          </a:bodyPr>
          <a:lstStyle/>
          <a:p>
            <a:r>
              <a:rPr lang="fr-FR" dirty="0" smtClean="0"/>
              <a:t>Ognon (Jura)</a:t>
            </a:r>
            <a:endParaRPr lang="fr-FR" dirty="0"/>
          </a:p>
        </p:txBody>
      </p:sp>
      <p:sp>
        <p:nvSpPr>
          <p:cNvPr id="5" name="Forme libre 4"/>
          <p:cNvSpPr/>
          <p:nvPr/>
        </p:nvSpPr>
        <p:spPr>
          <a:xfrm>
            <a:off x="5852160" y="2491740"/>
            <a:ext cx="1554480" cy="2103120"/>
          </a:xfrm>
          <a:custGeom>
            <a:avLst/>
            <a:gdLst>
              <a:gd name="connsiteX0" fmla="*/ 0 w 1554480"/>
              <a:gd name="connsiteY0" fmla="*/ 2103120 h 2103120"/>
              <a:gd name="connsiteX1" fmla="*/ 137160 w 1554480"/>
              <a:gd name="connsiteY1" fmla="*/ 1680210 h 2103120"/>
              <a:gd name="connsiteX2" fmla="*/ 137160 w 1554480"/>
              <a:gd name="connsiteY2" fmla="*/ 1680210 h 2103120"/>
              <a:gd name="connsiteX3" fmla="*/ 617220 w 1554480"/>
              <a:gd name="connsiteY3" fmla="*/ 1074420 h 2103120"/>
              <a:gd name="connsiteX4" fmla="*/ 1554480 w 1554480"/>
              <a:gd name="connsiteY4" fmla="*/ 0 h 2103120"/>
              <a:gd name="connsiteX5" fmla="*/ 1554480 w 1554480"/>
              <a:gd name="connsiteY5" fmla="*/ 0 h 210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4480" h="2103120">
                <a:moveTo>
                  <a:pt x="0" y="2103120"/>
                </a:moveTo>
                <a:lnTo>
                  <a:pt x="137160" y="1680210"/>
                </a:lnTo>
                <a:lnTo>
                  <a:pt x="137160" y="1680210"/>
                </a:lnTo>
                <a:cubicBezTo>
                  <a:pt x="217170" y="1579245"/>
                  <a:pt x="381000" y="1354455"/>
                  <a:pt x="617220" y="1074420"/>
                </a:cubicBezTo>
                <a:cubicBezTo>
                  <a:pt x="853440" y="794385"/>
                  <a:pt x="1554480" y="0"/>
                  <a:pt x="1554480" y="0"/>
                </a:cubicBezTo>
                <a:lnTo>
                  <a:pt x="1554480" y="0"/>
                </a:lnTo>
              </a:path>
            </a:pathLst>
          </a:custGeom>
          <a:noFill/>
          <a:ln w="508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8"/>
          <p:cNvSpPr/>
          <p:nvPr/>
        </p:nvSpPr>
        <p:spPr>
          <a:xfrm>
            <a:off x="2217420" y="3794760"/>
            <a:ext cx="1965960" cy="800100"/>
          </a:xfrm>
          <a:custGeom>
            <a:avLst/>
            <a:gdLst>
              <a:gd name="connsiteX0" fmla="*/ 0 w 1965960"/>
              <a:gd name="connsiteY0" fmla="*/ 800100 h 800100"/>
              <a:gd name="connsiteX1" fmla="*/ 468630 w 1965960"/>
              <a:gd name="connsiteY1" fmla="*/ 560070 h 800100"/>
              <a:gd name="connsiteX2" fmla="*/ 1028700 w 1965960"/>
              <a:gd name="connsiteY2" fmla="*/ 251460 h 800100"/>
              <a:gd name="connsiteX3" fmla="*/ 1360170 w 1965960"/>
              <a:gd name="connsiteY3" fmla="*/ 160020 h 800100"/>
              <a:gd name="connsiteX4" fmla="*/ 1794510 w 1965960"/>
              <a:gd name="connsiteY4" fmla="*/ 34290 h 800100"/>
              <a:gd name="connsiteX5" fmla="*/ 1965960 w 1965960"/>
              <a:gd name="connsiteY5"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960" h="800100">
                <a:moveTo>
                  <a:pt x="0" y="800100"/>
                </a:moveTo>
                <a:cubicBezTo>
                  <a:pt x="148590" y="725805"/>
                  <a:pt x="297180" y="651510"/>
                  <a:pt x="468630" y="560070"/>
                </a:cubicBezTo>
                <a:cubicBezTo>
                  <a:pt x="640080" y="468630"/>
                  <a:pt x="880110" y="318135"/>
                  <a:pt x="1028700" y="251460"/>
                </a:cubicBezTo>
                <a:cubicBezTo>
                  <a:pt x="1177290" y="184785"/>
                  <a:pt x="1360170" y="160020"/>
                  <a:pt x="1360170" y="160020"/>
                </a:cubicBezTo>
                <a:lnTo>
                  <a:pt x="1794510" y="34290"/>
                </a:lnTo>
                <a:cubicBezTo>
                  <a:pt x="1895475" y="7620"/>
                  <a:pt x="1930717" y="3810"/>
                  <a:pt x="1965960" y="0"/>
                </a:cubicBezTo>
              </a:path>
            </a:pathLst>
          </a:custGeom>
          <a:noFill/>
          <a:ln w="508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orme libre 9"/>
          <p:cNvSpPr/>
          <p:nvPr/>
        </p:nvSpPr>
        <p:spPr>
          <a:xfrm>
            <a:off x="1577340" y="3131820"/>
            <a:ext cx="2663190" cy="1463040"/>
          </a:xfrm>
          <a:custGeom>
            <a:avLst/>
            <a:gdLst>
              <a:gd name="connsiteX0" fmla="*/ 0 w 2663190"/>
              <a:gd name="connsiteY0" fmla="*/ 1463040 h 1463040"/>
              <a:gd name="connsiteX1" fmla="*/ 400050 w 2663190"/>
              <a:gd name="connsiteY1" fmla="*/ 1074420 h 1463040"/>
              <a:gd name="connsiteX2" fmla="*/ 400050 w 2663190"/>
              <a:gd name="connsiteY2" fmla="*/ 1074420 h 1463040"/>
              <a:gd name="connsiteX3" fmla="*/ 1760220 w 2663190"/>
              <a:gd name="connsiteY3" fmla="*/ 320040 h 1463040"/>
              <a:gd name="connsiteX4" fmla="*/ 2160270 w 2663190"/>
              <a:gd name="connsiteY4" fmla="*/ 171450 h 1463040"/>
              <a:gd name="connsiteX5" fmla="*/ 2663190 w 2663190"/>
              <a:gd name="connsiteY5" fmla="*/ 0 h 1463040"/>
              <a:gd name="connsiteX6" fmla="*/ 2663190 w 2663190"/>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190" h="1463040">
                <a:moveTo>
                  <a:pt x="0" y="1463040"/>
                </a:moveTo>
                <a:lnTo>
                  <a:pt x="400050" y="1074420"/>
                </a:lnTo>
                <a:lnTo>
                  <a:pt x="400050" y="1074420"/>
                </a:lnTo>
                <a:cubicBezTo>
                  <a:pt x="626745" y="948690"/>
                  <a:pt x="1466850" y="470535"/>
                  <a:pt x="1760220" y="320040"/>
                </a:cubicBezTo>
                <a:cubicBezTo>
                  <a:pt x="2053590" y="169545"/>
                  <a:pt x="2009775" y="224790"/>
                  <a:pt x="2160270" y="171450"/>
                </a:cubicBezTo>
                <a:cubicBezTo>
                  <a:pt x="2310765" y="118110"/>
                  <a:pt x="2663190" y="0"/>
                  <a:pt x="2663190" y="0"/>
                </a:cubicBezTo>
                <a:lnTo>
                  <a:pt x="2663190" y="0"/>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a:off x="4709160" y="2377440"/>
            <a:ext cx="1885950" cy="2160270"/>
          </a:xfrm>
          <a:custGeom>
            <a:avLst/>
            <a:gdLst>
              <a:gd name="connsiteX0" fmla="*/ 0 w 1885950"/>
              <a:gd name="connsiteY0" fmla="*/ 2160270 h 2160270"/>
              <a:gd name="connsiteX1" fmla="*/ 217170 w 1885950"/>
              <a:gd name="connsiteY1" fmla="*/ 1485900 h 2160270"/>
              <a:gd name="connsiteX2" fmla="*/ 560070 w 1885950"/>
              <a:gd name="connsiteY2" fmla="*/ 1120140 h 2160270"/>
              <a:gd name="connsiteX3" fmla="*/ 1474470 w 1885950"/>
              <a:gd name="connsiteY3" fmla="*/ 354330 h 2160270"/>
              <a:gd name="connsiteX4" fmla="*/ 1885950 w 1885950"/>
              <a:gd name="connsiteY4" fmla="*/ 0 h 216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2160270">
                <a:moveTo>
                  <a:pt x="0" y="2160270"/>
                </a:moveTo>
                <a:cubicBezTo>
                  <a:pt x="61912" y="1909762"/>
                  <a:pt x="123825" y="1659255"/>
                  <a:pt x="217170" y="1485900"/>
                </a:cubicBezTo>
                <a:cubicBezTo>
                  <a:pt x="310515" y="1312545"/>
                  <a:pt x="350520" y="1308735"/>
                  <a:pt x="560070" y="1120140"/>
                </a:cubicBezTo>
                <a:cubicBezTo>
                  <a:pt x="769620" y="931545"/>
                  <a:pt x="1253490" y="541020"/>
                  <a:pt x="1474470" y="354330"/>
                </a:cubicBezTo>
                <a:cubicBezTo>
                  <a:pt x="1695450" y="167640"/>
                  <a:pt x="1790700" y="83820"/>
                  <a:pt x="1885950" y="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5680480" y="4709160"/>
            <a:ext cx="1300356" cy="369332"/>
          </a:xfrm>
          <a:prstGeom prst="rect">
            <a:avLst/>
          </a:prstGeom>
          <a:noFill/>
        </p:spPr>
        <p:txBody>
          <a:bodyPr wrap="none" rtlCol="0">
            <a:spAutoFit/>
          </a:bodyPr>
          <a:lstStyle/>
          <a:p>
            <a:r>
              <a:rPr lang="fr-FR" dirty="0" smtClean="0">
                <a:solidFill>
                  <a:srgbClr val="3333FF"/>
                </a:solidFill>
              </a:rPr>
              <a:t>No change</a:t>
            </a:r>
            <a:endParaRPr lang="fr-FR" dirty="0">
              <a:solidFill>
                <a:srgbClr val="3333FF"/>
              </a:solidFill>
            </a:endParaRPr>
          </a:p>
        </p:txBody>
      </p:sp>
      <p:sp>
        <p:nvSpPr>
          <p:cNvPr id="13" name="ZoneTexte 12"/>
          <p:cNvSpPr txBox="1"/>
          <p:nvPr/>
        </p:nvSpPr>
        <p:spPr>
          <a:xfrm>
            <a:off x="4709160" y="4701540"/>
            <a:ext cx="723275" cy="369332"/>
          </a:xfrm>
          <a:prstGeom prst="rect">
            <a:avLst/>
          </a:prstGeom>
          <a:noFill/>
        </p:spPr>
        <p:txBody>
          <a:bodyPr wrap="none" rtlCol="0">
            <a:spAutoFit/>
          </a:bodyPr>
          <a:lstStyle/>
          <a:p>
            <a:r>
              <a:rPr lang="fr-FR" dirty="0" smtClean="0">
                <a:solidFill>
                  <a:srgbClr val="FF0000"/>
                </a:solidFill>
              </a:rPr>
              <a:t>-20%</a:t>
            </a:r>
            <a:endParaRPr lang="fr-FR" dirty="0">
              <a:solidFill>
                <a:srgbClr val="FF0000"/>
              </a:solidFill>
            </a:endParaRPr>
          </a:p>
        </p:txBody>
      </p:sp>
      <p:sp>
        <p:nvSpPr>
          <p:cNvPr id="14" name="ZoneTexte 13"/>
          <p:cNvSpPr txBox="1"/>
          <p:nvPr/>
        </p:nvSpPr>
        <p:spPr>
          <a:xfrm>
            <a:off x="1009650" y="4709160"/>
            <a:ext cx="723275" cy="369332"/>
          </a:xfrm>
          <a:prstGeom prst="rect">
            <a:avLst/>
          </a:prstGeom>
          <a:noFill/>
        </p:spPr>
        <p:txBody>
          <a:bodyPr wrap="none" rtlCol="0">
            <a:spAutoFit/>
          </a:bodyPr>
          <a:lstStyle/>
          <a:p>
            <a:r>
              <a:rPr lang="fr-FR" dirty="0" smtClean="0">
                <a:solidFill>
                  <a:srgbClr val="FF0000"/>
                </a:solidFill>
              </a:rPr>
              <a:t>-20%</a:t>
            </a:r>
            <a:endParaRPr lang="fr-FR" dirty="0">
              <a:solidFill>
                <a:srgbClr val="FF0000"/>
              </a:solidFill>
            </a:endParaRPr>
          </a:p>
        </p:txBody>
      </p:sp>
      <p:sp>
        <p:nvSpPr>
          <p:cNvPr id="15" name="ZoneTexte 14"/>
          <p:cNvSpPr txBox="1"/>
          <p:nvPr/>
        </p:nvSpPr>
        <p:spPr>
          <a:xfrm>
            <a:off x="2001682" y="4712970"/>
            <a:ext cx="1300356" cy="369332"/>
          </a:xfrm>
          <a:prstGeom prst="rect">
            <a:avLst/>
          </a:prstGeom>
          <a:noFill/>
        </p:spPr>
        <p:txBody>
          <a:bodyPr wrap="none" rtlCol="0">
            <a:spAutoFit/>
          </a:bodyPr>
          <a:lstStyle/>
          <a:p>
            <a:r>
              <a:rPr lang="fr-FR" dirty="0" smtClean="0">
                <a:solidFill>
                  <a:srgbClr val="3333FF"/>
                </a:solidFill>
              </a:rPr>
              <a:t>No change</a:t>
            </a:r>
            <a:endParaRPr lang="fr-FR" dirty="0">
              <a:solidFill>
                <a:srgbClr val="3333FF"/>
              </a:solidFill>
            </a:endParaRPr>
          </a:p>
        </p:txBody>
      </p:sp>
    </p:spTree>
    <p:extLst>
      <p:ext uri="{BB962C8B-B14F-4D97-AF65-F5344CB8AC3E}">
        <p14:creationId xmlns:p14="http://schemas.microsoft.com/office/powerpoint/2010/main" val="32021188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Video</a:t>
            </a:r>
            <a:r>
              <a:rPr lang="fr-FR" dirty="0" smtClean="0"/>
              <a:t> Météo-France</a:t>
            </a:r>
            <a:endParaRPr lang="fr-FR" dirty="0"/>
          </a:p>
        </p:txBody>
      </p:sp>
      <p:sp>
        <p:nvSpPr>
          <p:cNvPr id="3" name="Espace réservé du contenu 2"/>
          <p:cNvSpPr>
            <a:spLocks noGrp="1"/>
          </p:cNvSpPr>
          <p:nvPr>
            <p:ph idx="1"/>
          </p:nvPr>
        </p:nvSpPr>
        <p:spPr/>
        <p:txBody>
          <a:bodyPr>
            <a:normAutofit/>
          </a:bodyPr>
          <a:lstStyle/>
          <a:p>
            <a:pPr marL="0" indent="0">
              <a:buNone/>
            </a:pPr>
            <a:r>
              <a:rPr lang="fr-FR" sz="2800" dirty="0"/>
              <a:t>Météo-France et le climat (2/3) : Simuler les évolutions du </a:t>
            </a:r>
            <a:r>
              <a:rPr lang="fr-FR" sz="2800" dirty="0" smtClean="0"/>
              <a:t>climat : </a:t>
            </a:r>
            <a:endParaRPr lang="fr-FR" sz="2800" dirty="0"/>
          </a:p>
          <a:p>
            <a:pPr marL="0" indent="0">
              <a:buNone/>
            </a:pPr>
            <a:r>
              <a:rPr lang="fr-FR" sz="2800" dirty="0" smtClean="0">
                <a:hlinkClick r:id="rId2"/>
              </a:rPr>
              <a:t>https</a:t>
            </a:r>
            <a:r>
              <a:rPr lang="fr-FR" sz="2800" dirty="0">
                <a:hlinkClick r:id="rId2"/>
              </a:rPr>
              <a:t>://</a:t>
            </a:r>
            <a:r>
              <a:rPr lang="fr-FR" sz="2800" dirty="0" smtClean="0">
                <a:hlinkClick r:id="rId2"/>
              </a:rPr>
              <a:t>www.youtube.com/watch?v=GgxxyotZtYI</a:t>
            </a:r>
            <a:r>
              <a:rPr lang="fr-FR" sz="2800" dirty="0" smtClean="0"/>
              <a:t> </a:t>
            </a:r>
            <a:endParaRPr lang="fr-FR" sz="2800"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43</a:t>
            </a:fld>
            <a:endParaRPr lang="fr-F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140968"/>
            <a:ext cx="6110101" cy="3427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3617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Programme de l’après-midi</a:t>
            </a:r>
            <a:endParaRPr lang="fr-FR" dirty="0"/>
          </a:p>
        </p:txBody>
      </p:sp>
      <p:sp>
        <p:nvSpPr>
          <p:cNvPr id="3" name="Espace réservé du contenu 2"/>
          <p:cNvSpPr>
            <a:spLocks noGrp="1"/>
          </p:cNvSpPr>
          <p:nvPr>
            <p:ph idx="1"/>
          </p:nvPr>
        </p:nvSpPr>
        <p:spPr/>
        <p:txBody>
          <a:bodyPr>
            <a:normAutofit fontScale="70000" lnSpcReduction="20000"/>
          </a:bodyPr>
          <a:lstStyle/>
          <a:p>
            <a:r>
              <a:rPr lang="fr-FR" dirty="0" smtClean="0">
                <a:solidFill>
                  <a:schemeClr val="bg1">
                    <a:lumMod val="85000"/>
                  </a:schemeClr>
                </a:solidFill>
              </a:rPr>
              <a:t>Intro Vazken</a:t>
            </a:r>
          </a:p>
          <a:p>
            <a:r>
              <a:rPr lang="fr-FR" dirty="0" smtClean="0">
                <a:solidFill>
                  <a:schemeClr val="bg1">
                    <a:lumMod val="85000"/>
                  </a:schemeClr>
                </a:solidFill>
              </a:rPr>
              <a:t>Intro générale Guillaume</a:t>
            </a:r>
          </a:p>
          <a:p>
            <a:r>
              <a:rPr lang="fr-FR" dirty="0" smtClean="0">
                <a:solidFill>
                  <a:schemeClr val="bg1">
                    <a:lumMod val="85000"/>
                  </a:schemeClr>
                </a:solidFill>
              </a:rPr>
              <a:t>Le changement climatique dans son contexte</a:t>
            </a:r>
          </a:p>
          <a:p>
            <a:r>
              <a:rPr lang="fr-FR" dirty="0" smtClean="0"/>
              <a:t>Les projections climatiques</a:t>
            </a:r>
          </a:p>
          <a:p>
            <a:pPr lvl="1"/>
            <a:r>
              <a:rPr lang="fr-FR" dirty="0" smtClean="0">
                <a:solidFill>
                  <a:schemeClr val="bg1">
                    <a:lumMod val="85000"/>
                  </a:schemeClr>
                </a:solidFill>
              </a:rPr>
              <a:t>La modélisation du climat</a:t>
            </a:r>
          </a:p>
          <a:p>
            <a:pPr lvl="1"/>
            <a:r>
              <a:rPr lang="fr-FR" dirty="0" smtClean="0"/>
              <a:t>Les incertitudes</a:t>
            </a:r>
          </a:p>
          <a:p>
            <a:pPr lvl="1"/>
            <a:r>
              <a:rPr lang="fr-FR" dirty="0" smtClean="0">
                <a:solidFill>
                  <a:schemeClr val="bg1">
                    <a:lumMod val="85000"/>
                  </a:schemeClr>
                </a:solidFill>
              </a:rPr>
              <a:t>Quel climat futur ?</a:t>
            </a:r>
          </a:p>
          <a:p>
            <a:r>
              <a:rPr lang="fr-FR" dirty="0" smtClean="0">
                <a:solidFill>
                  <a:schemeClr val="bg1">
                    <a:lumMod val="85000"/>
                  </a:schemeClr>
                </a:solidFill>
              </a:rPr>
              <a:t>La méthodologie d’étude d’impact du CC</a:t>
            </a:r>
          </a:p>
          <a:p>
            <a:r>
              <a:rPr lang="fr-FR" dirty="0" smtClean="0">
                <a:solidFill>
                  <a:schemeClr val="bg1">
                    <a:lumMod val="85000"/>
                  </a:schemeClr>
                </a:solidFill>
              </a:rPr>
              <a:t>Impact du CC sur les débits</a:t>
            </a:r>
          </a:p>
          <a:p>
            <a:r>
              <a:rPr lang="fr-FR" dirty="0" smtClean="0">
                <a:solidFill>
                  <a:schemeClr val="bg1">
                    <a:lumMod val="85000"/>
                  </a:schemeClr>
                </a:solidFill>
              </a:rPr>
              <a:t>Inventaire des données disponibles</a:t>
            </a:r>
          </a:p>
          <a:p>
            <a:r>
              <a:rPr lang="fr-FR" dirty="0" smtClean="0">
                <a:solidFill>
                  <a:schemeClr val="bg1">
                    <a:lumMod val="85000"/>
                  </a:schemeClr>
                </a:solidFill>
              </a:rPr>
              <a:t>Présentation d’ARTEMHYS</a:t>
            </a:r>
          </a:p>
          <a:p>
            <a:r>
              <a:rPr lang="fr-FR" dirty="0" smtClean="0">
                <a:solidFill>
                  <a:schemeClr val="bg1">
                    <a:lumMod val="85000"/>
                  </a:schemeClr>
                </a:solidFill>
              </a:rPr>
              <a:t>Présentation d’HEF</a:t>
            </a:r>
          </a:p>
          <a:p>
            <a:r>
              <a:rPr lang="fr-FR" dirty="0" smtClean="0">
                <a:solidFill>
                  <a:schemeClr val="bg1">
                    <a:lumMod val="85000"/>
                  </a:schemeClr>
                </a:solidFill>
              </a:rPr>
              <a:t>Perspectives, moyens, conclusions</a:t>
            </a: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44</a:t>
            </a:fld>
            <a:endParaRPr lang="fr-FR"/>
          </a:p>
        </p:txBody>
      </p:sp>
    </p:spTree>
    <p:extLst>
      <p:ext uri="{BB962C8B-B14F-4D97-AF65-F5344CB8AC3E}">
        <p14:creationId xmlns:p14="http://schemas.microsoft.com/office/powerpoint/2010/main" val="30471387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Pourquoi tant d’incertitudes ? </a:t>
            </a:r>
            <a:endParaRPr lang="fr-FR" dirty="0"/>
          </a:p>
        </p:txBody>
      </p:sp>
      <p:sp>
        <p:nvSpPr>
          <p:cNvPr id="3" name="Espace réservé du contenu 2"/>
          <p:cNvSpPr>
            <a:spLocks noGrp="1"/>
          </p:cNvSpPr>
          <p:nvPr>
            <p:ph idx="1"/>
          </p:nvPr>
        </p:nvSpPr>
        <p:spPr/>
        <p:txBody>
          <a:bodyPr>
            <a:normAutofit fontScale="85000" lnSpcReduction="10000"/>
          </a:bodyPr>
          <a:lstStyle/>
          <a:p>
            <a:r>
              <a:rPr lang="fr-FR" b="1" dirty="0" smtClean="0">
                <a:solidFill>
                  <a:schemeClr val="accent5"/>
                </a:solidFill>
              </a:rPr>
              <a:t>Tout modèle comporte de l’incertitude</a:t>
            </a:r>
            <a:r>
              <a:rPr lang="fr-FR" dirty="0" smtClean="0"/>
              <a:t>, les modèles ne sont pas parfaits (structure, paramétrages, données)</a:t>
            </a:r>
          </a:p>
          <a:p>
            <a:r>
              <a:rPr lang="fr-FR" dirty="0" smtClean="0"/>
              <a:t>Aucun modèle n’est « meilleur » qu’un autre</a:t>
            </a:r>
          </a:p>
          <a:p>
            <a:r>
              <a:rPr lang="fr-FR" dirty="0" smtClean="0"/>
              <a:t>On ne sait pas encore avec certitude vers quel scénario d’émission de gaz à effet de serre on se dirige</a:t>
            </a:r>
          </a:p>
          <a:p>
            <a:r>
              <a:rPr lang="fr-FR" dirty="0" smtClean="0"/>
              <a:t>Nécessité de faire du </a:t>
            </a:r>
            <a:r>
              <a:rPr lang="fr-FR" b="1" dirty="0" smtClean="0">
                <a:solidFill>
                  <a:schemeClr val="accent5"/>
                </a:solidFill>
              </a:rPr>
              <a:t>multi-scénario / multi-modèle</a:t>
            </a:r>
          </a:p>
          <a:p>
            <a:endParaRPr lang="fr-FR" dirty="0"/>
          </a:p>
          <a:p>
            <a:r>
              <a:rPr lang="fr-FR" dirty="0" smtClean="0"/>
              <a:t>=&gt; </a:t>
            </a:r>
            <a:r>
              <a:rPr lang="fr-FR" b="1" dirty="0" smtClean="0">
                <a:solidFill>
                  <a:schemeClr val="accent5"/>
                </a:solidFill>
              </a:rPr>
              <a:t>ensemble de futurs possibles</a:t>
            </a:r>
            <a:r>
              <a:rPr lang="fr-FR" dirty="0" smtClean="0"/>
              <a:t>, pas de réponse déterministe !</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45</a:t>
            </a:fld>
            <a:endParaRPr lang="fr-FR"/>
          </a:p>
        </p:txBody>
      </p:sp>
    </p:spTree>
    <p:extLst>
      <p:ext uri="{BB962C8B-B14F-4D97-AF65-F5344CB8AC3E}">
        <p14:creationId xmlns:p14="http://schemas.microsoft.com/office/powerpoint/2010/main" val="9315154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cascade d’incertitude</a:t>
            </a:r>
            <a:endParaRPr lang="fr-FR"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412776"/>
            <a:ext cx="4527544" cy="5141168"/>
          </a:xfrm>
        </p:spPr>
      </p:pic>
      <p:sp>
        <p:nvSpPr>
          <p:cNvPr id="4" name="Espace réservé du numéro de diapositive 3"/>
          <p:cNvSpPr>
            <a:spLocks noGrp="1"/>
          </p:cNvSpPr>
          <p:nvPr>
            <p:ph type="sldNum" sz="quarter" idx="12"/>
          </p:nvPr>
        </p:nvSpPr>
        <p:spPr/>
        <p:txBody>
          <a:bodyPr/>
          <a:lstStyle/>
          <a:p>
            <a:fld id="{5D6BC9DE-21EE-412F-9F5D-9A383983C613}" type="slidenum">
              <a:rPr lang="fr-FR" smtClean="0"/>
              <a:t>46</a:t>
            </a:fld>
            <a:endParaRPr lang="fr-FR"/>
          </a:p>
        </p:txBody>
      </p:sp>
      <p:sp>
        <p:nvSpPr>
          <p:cNvPr id="6" name="ZoneTexte 5"/>
          <p:cNvSpPr txBox="1"/>
          <p:nvPr/>
        </p:nvSpPr>
        <p:spPr>
          <a:xfrm>
            <a:off x="5940152" y="2348880"/>
            <a:ext cx="3024336" cy="2031325"/>
          </a:xfrm>
          <a:prstGeom prst="rect">
            <a:avLst/>
          </a:prstGeom>
          <a:noFill/>
        </p:spPr>
        <p:txBody>
          <a:bodyPr wrap="square" rtlCol="0">
            <a:spAutoFit/>
          </a:bodyPr>
          <a:lstStyle/>
          <a:p>
            <a:r>
              <a:rPr lang="fr-FR" dirty="0" smtClean="0"/>
              <a:t>Les incertitudes s’enchainent mais ne s’additionnent pas. </a:t>
            </a:r>
          </a:p>
          <a:p>
            <a:endParaRPr lang="fr-FR" dirty="0" smtClean="0"/>
          </a:p>
          <a:p>
            <a:r>
              <a:rPr lang="fr-FR" dirty="0" smtClean="0"/>
              <a:t>Certains maillons de la </a:t>
            </a:r>
            <a:r>
              <a:rPr lang="fr-FR" dirty="0" smtClean="0"/>
              <a:t>chaîne </a:t>
            </a:r>
            <a:r>
              <a:rPr lang="fr-FR" dirty="0" smtClean="0"/>
              <a:t>peuvent contraindre l’enveloppe des futurs possibles. </a:t>
            </a:r>
            <a:endParaRPr lang="fr-FR" dirty="0"/>
          </a:p>
        </p:txBody>
      </p:sp>
    </p:spTree>
    <p:extLst>
      <p:ext uri="{BB962C8B-B14F-4D97-AF65-F5344CB8AC3E}">
        <p14:creationId xmlns:p14="http://schemas.microsoft.com/office/powerpoint/2010/main" val="29289105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274638"/>
            <a:ext cx="7571184" cy="1143000"/>
          </a:xfrm>
        </p:spPr>
        <p:txBody>
          <a:bodyPr>
            <a:noAutofit/>
          </a:bodyPr>
          <a:lstStyle/>
          <a:p>
            <a:r>
              <a:rPr lang="fr-FR" sz="3200" dirty="0" smtClean="0"/>
              <a:t>Des sources d’incertitude à tous les échelons de la chaîne de modélisation</a:t>
            </a:r>
            <a:endParaRPr lang="fr-FR" sz="3200" dirty="0"/>
          </a:p>
        </p:txBody>
      </p:sp>
      <p:sp>
        <p:nvSpPr>
          <p:cNvPr id="3" name="Espace réservé du contenu 2"/>
          <p:cNvSpPr>
            <a:spLocks noGrp="1"/>
          </p:cNvSpPr>
          <p:nvPr>
            <p:ph idx="1"/>
          </p:nvPr>
        </p:nvSpPr>
        <p:spPr>
          <a:xfrm>
            <a:off x="539552" y="6453336"/>
            <a:ext cx="5256584" cy="259482"/>
          </a:xfrm>
        </p:spPr>
        <p:txBody>
          <a:bodyPr>
            <a:noAutofit/>
          </a:bodyPr>
          <a:lstStyle/>
          <a:p>
            <a:pPr marL="0" indent="0">
              <a:buNone/>
            </a:pPr>
            <a:r>
              <a:rPr lang="fr-FR" sz="1200" dirty="0" smtClean="0"/>
              <a:t>Variance expliquée par chaque source d’incertitude pour les bas débits</a:t>
            </a:r>
            <a:endParaRPr lang="fr-FR" sz="1200"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47</a:t>
            </a:fld>
            <a:endParaRPr lang="fr-FR"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412776"/>
            <a:ext cx="6679566"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6293295" y="3332941"/>
            <a:ext cx="2865208" cy="1384995"/>
          </a:xfrm>
          <a:prstGeom prst="rect">
            <a:avLst/>
          </a:prstGeom>
          <a:solidFill>
            <a:schemeClr val="bg1"/>
          </a:solidFill>
        </p:spPr>
        <p:txBody>
          <a:bodyPr wrap="none" rtlCol="0">
            <a:spAutoFit/>
          </a:bodyPr>
          <a:lstStyle/>
          <a:p>
            <a:r>
              <a:rPr lang="fr-FR" sz="1400" dirty="0" smtClean="0"/>
              <a:t>Small-</a:t>
            </a:r>
            <a:r>
              <a:rPr lang="fr-FR" sz="1400" dirty="0" err="1" smtClean="0"/>
              <a:t>scale</a:t>
            </a:r>
            <a:r>
              <a:rPr lang="fr-FR" sz="1400" dirty="0" smtClean="0"/>
              <a:t> </a:t>
            </a:r>
            <a:r>
              <a:rPr lang="fr-FR" sz="1400" dirty="0" err="1" smtClean="0"/>
              <a:t>internal</a:t>
            </a:r>
            <a:r>
              <a:rPr lang="fr-FR" sz="1400" dirty="0" smtClean="0"/>
              <a:t> </a:t>
            </a:r>
            <a:r>
              <a:rPr lang="fr-FR" sz="1400" dirty="0" err="1" smtClean="0"/>
              <a:t>variability</a:t>
            </a:r>
            <a:r>
              <a:rPr lang="fr-FR" sz="1400" dirty="0" smtClean="0"/>
              <a:t> (MDE)</a:t>
            </a:r>
          </a:p>
          <a:p>
            <a:r>
              <a:rPr lang="fr-FR" sz="1400" dirty="0" smtClean="0"/>
              <a:t>Large-</a:t>
            </a:r>
            <a:r>
              <a:rPr lang="fr-FR" sz="1400" dirty="0" err="1" smtClean="0"/>
              <a:t>scale</a:t>
            </a:r>
            <a:r>
              <a:rPr lang="fr-FR" sz="1400" dirty="0" smtClean="0"/>
              <a:t> </a:t>
            </a:r>
            <a:r>
              <a:rPr lang="fr-FR" sz="1400" dirty="0" err="1" smtClean="0"/>
              <a:t>internal</a:t>
            </a:r>
            <a:r>
              <a:rPr lang="fr-FR" sz="1400" dirty="0" smtClean="0"/>
              <a:t> </a:t>
            </a:r>
            <a:r>
              <a:rPr lang="fr-FR" sz="1400" dirty="0" err="1" smtClean="0"/>
              <a:t>variability</a:t>
            </a:r>
            <a:r>
              <a:rPr lang="fr-FR" sz="1400" dirty="0" smtClean="0"/>
              <a:t> (GCM)</a:t>
            </a:r>
          </a:p>
          <a:p>
            <a:r>
              <a:rPr lang="fr-FR" sz="1400" dirty="0" smtClean="0"/>
              <a:t>Résidus/interactions modèles</a:t>
            </a:r>
          </a:p>
          <a:p>
            <a:r>
              <a:rPr lang="fr-FR" sz="1400" dirty="0"/>
              <a:t>≠ </a:t>
            </a:r>
            <a:r>
              <a:rPr lang="fr-FR" sz="1400" dirty="0" smtClean="0"/>
              <a:t>Modèles hydrologiques</a:t>
            </a:r>
          </a:p>
          <a:p>
            <a:r>
              <a:rPr lang="fr-FR" sz="1400" dirty="0" smtClean="0"/>
              <a:t>≠ Descentes d’échelle</a:t>
            </a:r>
          </a:p>
          <a:p>
            <a:r>
              <a:rPr lang="fr-FR" sz="1400" dirty="0"/>
              <a:t>≠ </a:t>
            </a:r>
            <a:r>
              <a:rPr lang="fr-FR" sz="1400" dirty="0" err="1" smtClean="0"/>
              <a:t>GCMs</a:t>
            </a:r>
            <a:endParaRPr lang="fr-FR" sz="1400" dirty="0"/>
          </a:p>
        </p:txBody>
      </p:sp>
    </p:spTree>
    <p:extLst>
      <p:ext uri="{BB962C8B-B14F-4D97-AF65-F5344CB8AC3E}">
        <p14:creationId xmlns:p14="http://schemas.microsoft.com/office/powerpoint/2010/main" val="38892730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8222" y="620688"/>
            <a:ext cx="8188234" cy="791941"/>
          </a:xfrm>
        </p:spPr>
        <p:txBody>
          <a:bodyPr>
            <a:noAutofit/>
          </a:bodyPr>
          <a:lstStyle/>
          <a:p>
            <a:r>
              <a:rPr lang="fr-FR" sz="2400" dirty="0">
                <a:solidFill>
                  <a:schemeClr val="tx1"/>
                </a:solidFill>
                <a:latin typeface="Calibri" panose="020F0502020204030204" pitchFamily="34" charset="0"/>
                <a:cs typeface="Calibri" panose="020F0502020204030204" pitchFamily="34" charset="0"/>
              </a:rPr>
              <a:t>Travaux sur la robustesse des modèles hydrologiques et approches multi-modèles</a:t>
            </a:r>
          </a:p>
        </p:txBody>
      </p:sp>
      <p:sp>
        <p:nvSpPr>
          <p:cNvPr id="3" name="Espace réservé du texte 2"/>
          <p:cNvSpPr>
            <a:spLocks noGrp="1"/>
          </p:cNvSpPr>
          <p:nvPr>
            <p:ph type="body" sz="quarter" idx="16"/>
          </p:nvPr>
        </p:nvSpPr>
        <p:spPr>
          <a:xfrm>
            <a:off x="107504" y="1621767"/>
            <a:ext cx="4248473" cy="620284"/>
          </a:xfrm>
        </p:spPr>
        <p:txBody>
          <a:bodyPr>
            <a:normAutofit lnSpcReduction="10000"/>
          </a:bodyPr>
          <a:lstStyle/>
          <a:p>
            <a:r>
              <a:rPr lang="fr-FR" dirty="0" smtClean="0">
                <a:solidFill>
                  <a:schemeClr val="accent5"/>
                </a:solidFill>
                <a:latin typeface="Calibri" panose="020F0502020204030204" pitchFamily="34" charset="0"/>
                <a:cs typeface="Calibri" panose="020F0502020204030204" pitchFamily="34" charset="0"/>
              </a:rPr>
              <a:t>Un fonctionnement des modèles en extrapolation difficile</a:t>
            </a:r>
            <a:endParaRPr lang="fr-FR" dirty="0">
              <a:solidFill>
                <a:schemeClr val="accent5"/>
              </a:solidFill>
              <a:latin typeface="Calibri" panose="020F0502020204030204" pitchFamily="34" charset="0"/>
              <a:cs typeface="Calibri" panose="020F0502020204030204" pitchFamily="34"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497" y="4658509"/>
            <a:ext cx="5482039" cy="1800509"/>
          </a:xfrm>
          <a:prstGeom prst="rect">
            <a:avLst/>
          </a:prstGeom>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7755" y="5558764"/>
            <a:ext cx="1254466" cy="164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5162" y="2594353"/>
            <a:ext cx="2188237" cy="1418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2451188"/>
            <a:ext cx="190500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3762" y="2242050"/>
            <a:ext cx="3500473" cy="2123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780928"/>
            <a:ext cx="1122740" cy="13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5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192" y="5085184"/>
            <a:ext cx="2977640"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Espace réservé du texte 2"/>
          <p:cNvSpPr txBox="1">
            <a:spLocks/>
          </p:cNvSpPr>
          <p:nvPr/>
        </p:nvSpPr>
        <p:spPr>
          <a:xfrm>
            <a:off x="4572001" y="1621766"/>
            <a:ext cx="4570220" cy="620284"/>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tabLst/>
              <a:defRPr lang="fr-FR" sz="1800" kern="1200" dirty="0" smtClean="0">
                <a:solidFill>
                  <a:srgbClr val="003A80"/>
                </a:solidFill>
                <a:latin typeface="Century Gothic" panose="020B0502020202020204" pitchFamily="34" charset="0"/>
                <a:ea typeface="+mn-ea"/>
                <a:cs typeface="Arial" pitchFamily="34" charset="0"/>
              </a:defRPr>
            </a:lvl1pPr>
            <a:lvl2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600" kern="1200">
                <a:solidFill>
                  <a:srgbClr val="747586"/>
                </a:solidFill>
                <a:latin typeface="Century Gothic" panose="020B0502020202020204" pitchFamily="34" charset="0"/>
                <a:ea typeface="+mn-ea"/>
                <a:cs typeface="+mn-cs"/>
              </a:defRPr>
            </a:lvl2pPr>
            <a:lvl3pPr marL="0" marR="0" indent="0" algn="l" defTabSz="914400" rtl="0" eaLnBrk="1" fontAlgn="auto" latinLnBrk="0" hangingPunct="1">
              <a:lnSpc>
                <a:spcPct val="100000"/>
              </a:lnSpc>
              <a:spcBef>
                <a:spcPct val="20000"/>
              </a:spcBef>
              <a:spcAft>
                <a:spcPts val="0"/>
              </a:spcAft>
              <a:buClrTx/>
              <a:buSzTx/>
              <a:buFont typeface="Wingdings" pitchFamily="2" charset="2"/>
              <a:buNone/>
              <a:tabLst/>
              <a:defRPr sz="1600" kern="1200" baseline="0">
                <a:solidFill>
                  <a:schemeClr val="tx1"/>
                </a:solidFill>
                <a:latin typeface="Century Gothic" panose="020B0502020202020204" pitchFamily="34" charset="0"/>
                <a:ea typeface="+mn-ea"/>
                <a:cs typeface="+mn-cs"/>
              </a:defRPr>
            </a:lvl3pPr>
            <a:lvl4pPr marL="628650" marR="0" indent="-273050" algn="l" defTabSz="914400" rtl="0" eaLnBrk="1" fontAlgn="auto" latinLnBrk="0" hangingPunct="1">
              <a:lnSpc>
                <a:spcPct val="100000"/>
              </a:lnSpc>
              <a:spcBef>
                <a:spcPct val="20000"/>
              </a:spcBef>
              <a:spcAft>
                <a:spcPts val="0"/>
              </a:spcAft>
              <a:buClr>
                <a:srgbClr val="009EE0"/>
              </a:buClr>
              <a:buSzTx/>
              <a:buFont typeface="Wingdings" pitchFamily="2" charset="2"/>
              <a:buChar char="§"/>
              <a:tabLst/>
              <a:defRPr lang="fr-FR" sz="1600" kern="1200" baseline="0" dirty="0" smtClean="0">
                <a:solidFill>
                  <a:schemeClr val="tx1"/>
                </a:solidFill>
                <a:latin typeface="Century Gothic" panose="020B0502020202020204" pitchFamily="34" charset="0"/>
                <a:ea typeface="+mn-ea"/>
                <a:cs typeface="Arial" pitchFamily="34" charset="0"/>
              </a:defRPr>
            </a:lvl4pPr>
            <a:lvl5pPr marL="0" indent="0" algn="l" defTabSz="914400" rtl="0" eaLnBrk="1" latinLnBrk="0" hangingPunct="1">
              <a:spcBef>
                <a:spcPct val="20000"/>
              </a:spcBef>
              <a:buFont typeface="Wingdings" pitchFamily="2" charset="2"/>
              <a:buNone/>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dirty="0" smtClean="0">
                <a:solidFill>
                  <a:schemeClr val="accent5"/>
                </a:solidFill>
                <a:latin typeface="Calibri" panose="020F0502020204030204" pitchFamily="34" charset="0"/>
                <a:cs typeface="Calibri" panose="020F0502020204030204" pitchFamily="34" charset="0"/>
              </a:rPr>
              <a:t>Des modèles dont la réponse diffère</a:t>
            </a:r>
            <a:endParaRPr lang="fr-FR" dirty="0">
              <a:solidFill>
                <a:schemeClr val="accent5"/>
              </a:solidFill>
              <a:latin typeface="Calibri" panose="020F0502020204030204" pitchFamily="34" charset="0"/>
              <a:cs typeface="Calibri" panose="020F0502020204030204" pitchFamily="34" charset="0"/>
            </a:endParaRPr>
          </a:p>
        </p:txBody>
      </p:sp>
      <p:sp>
        <p:nvSpPr>
          <p:cNvPr id="36" name="Espace réservé du texte 2"/>
          <p:cNvSpPr txBox="1">
            <a:spLocks/>
          </p:cNvSpPr>
          <p:nvPr/>
        </p:nvSpPr>
        <p:spPr>
          <a:xfrm>
            <a:off x="0" y="4608916"/>
            <a:ext cx="4210181" cy="620284"/>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tabLst/>
              <a:defRPr lang="fr-FR" sz="1800" kern="1200" dirty="0" smtClean="0">
                <a:solidFill>
                  <a:srgbClr val="003A80"/>
                </a:solidFill>
                <a:latin typeface="Century Gothic" panose="020B0502020202020204" pitchFamily="34" charset="0"/>
                <a:ea typeface="+mn-ea"/>
                <a:cs typeface="Arial" pitchFamily="34" charset="0"/>
              </a:defRPr>
            </a:lvl1pPr>
            <a:lvl2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600" kern="1200">
                <a:solidFill>
                  <a:srgbClr val="747586"/>
                </a:solidFill>
                <a:latin typeface="Century Gothic" panose="020B0502020202020204" pitchFamily="34" charset="0"/>
                <a:ea typeface="+mn-ea"/>
                <a:cs typeface="+mn-cs"/>
              </a:defRPr>
            </a:lvl2pPr>
            <a:lvl3pPr marL="0" marR="0" indent="0" algn="l" defTabSz="914400" rtl="0" eaLnBrk="1" fontAlgn="auto" latinLnBrk="0" hangingPunct="1">
              <a:lnSpc>
                <a:spcPct val="100000"/>
              </a:lnSpc>
              <a:spcBef>
                <a:spcPct val="20000"/>
              </a:spcBef>
              <a:spcAft>
                <a:spcPts val="0"/>
              </a:spcAft>
              <a:buClrTx/>
              <a:buSzTx/>
              <a:buFont typeface="Wingdings" pitchFamily="2" charset="2"/>
              <a:buNone/>
              <a:tabLst/>
              <a:defRPr sz="1600" kern="1200" baseline="0">
                <a:solidFill>
                  <a:schemeClr val="tx1"/>
                </a:solidFill>
                <a:latin typeface="Century Gothic" panose="020B0502020202020204" pitchFamily="34" charset="0"/>
                <a:ea typeface="+mn-ea"/>
                <a:cs typeface="+mn-cs"/>
              </a:defRPr>
            </a:lvl3pPr>
            <a:lvl4pPr marL="628650" marR="0" indent="-273050" algn="l" defTabSz="914400" rtl="0" eaLnBrk="1" fontAlgn="auto" latinLnBrk="0" hangingPunct="1">
              <a:lnSpc>
                <a:spcPct val="100000"/>
              </a:lnSpc>
              <a:spcBef>
                <a:spcPct val="20000"/>
              </a:spcBef>
              <a:spcAft>
                <a:spcPts val="0"/>
              </a:spcAft>
              <a:buClr>
                <a:srgbClr val="009EE0"/>
              </a:buClr>
              <a:buSzTx/>
              <a:buFont typeface="Wingdings" pitchFamily="2" charset="2"/>
              <a:buChar char="§"/>
              <a:tabLst/>
              <a:defRPr lang="fr-FR" sz="1600" kern="1200" baseline="0" dirty="0" smtClean="0">
                <a:solidFill>
                  <a:schemeClr val="tx1"/>
                </a:solidFill>
                <a:latin typeface="Century Gothic" panose="020B0502020202020204" pitchFamily="34" charset="0"/>
                <a:ea typeface="+mn-ea"/>
                <a:cs typeface="Arial" pitchFamily="34" charset="0"/>
              </a:defRPr>
            </a:lvl4pPr>
            <a:lvl5pPr marL="0" indent="0" algn="l" defTabSz="914400" rtl="0" eaLnBrk="1" latinLnBrk="0" hangingPunct="1">
              <a:spcBef>
                <a:spcPct val="20000"/>
              </a:spcBef>
              <a:buFont typeface="Wingdings" pitchFamily="2" charset="2"/>
              <a:buNone/>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dirty="0" smtClean="0">
                <a:solidFill>
                  <a:schemeClr val="accent5"/>
                </a:solidFill>
                <a:latin typeface="Calibri" panose="020F0502020204030204" pitchFamily="34" charset="0"/>
                <a:cs typeface="Calibri" panose="020F0502020204030204" pitchFamily="34" charset="0"/>
              </a:rPr>
              <a:t>Mise en place de protocoles de calage</a:t>
            </a:r>
            <a:endParaRPr lang="fr-FR" dirty="0">
              <a:solidFill>
                <a:schemeClr val="accent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493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730275"/>
            <a:ext cx="8748712" cy="582612"/>
          </a:xfrm>
        </p:spPr>
        <p:txBody>
          <a:bodyPr>
            <a:normAutofit fontScale="90000"/>
          </a:bodyPr>
          <a:lstStyle/>
          <a:p>
            <a:pPr eaLnBrk="1" fontAlgn="auto" hangingPunct="1">
              <a:spcAft>
                <a:spcPts val="0"/>
              </a:spcAft>
              <a:defRPr/>
            </a:pPr>
            <a:r>
              <a:rPr dirty="0"/>
              <a:t>Les incertitudes ne doivent pas empêcher </a:t>
            </a:r>
            <a:r>
              <a:rPr dirty="0" smtClean="0"/>
              <a:t>l’action</a:t>
            </a:r>
            <a:endParaRPr dirty="0"/>
          </a:p>
        </p:txBody>
      </p:sp>
      <p:sp>
        <p:nvSpPr>
          <p:cNvPr id="72707" name="Text Box 10"/>
          <p:cNvSpPr txBox="1">
            <a:spLocks noChangeArrowheads="1"/>
          </p:cNvSpPr>
          <p:nvPr/>
        </p:nvSpPr>
        <p:spPr bwMode="auto">
          <a:xfrm>
            <a:off x="0" y="6463556"/>
            <a:ext cx="3810000"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rgbClr val="333399"/>
                </a:solidFill>
                <a:latin typeface="Arial" charset="0"/>
                <a:cs typeface="Arial" charset="0"/>
              </a:defRPr>
            </a:lvl1pPr>
            <a:lvl2pPr marL="742950" indent="-285750" eaLnBrk="0" hangingPunct="0">
              <a:spcBef>
                <a:spcPct val="20000"/>
              </a:spcBef>
              <a:buFont typeface="Arial" charset="0"/>
              <a:buChar char="–"/>
              <a:defRPr>
                <a:solidFill>
                  <a:srgbClr val="333399"/>
                </a:solidFill>
                <a:latin typeface="Arial" charset="0"/>
                <a:cs typeface="Arial" charset="0"/>
              </a:defRPr>
            </a:lvl2pPr>
            <a:lvl3pPr marL="1143000" indent="-228600" eaLnBrk="0" hangingPunct="0">
              <a:spcBef>
                <a:spcPct val="20000"/>
              </a:spcBef>
              <a:buFont typeface="Arial" charset="0"/>
              <a:buChar char="•"/>
              <a:defRPr sz="1600">
                <a:solidFill>
                  <a:srgbClr val="333399"/>
                </a:solidFill>
                <a:latin typeface="Arial" charset="0"/>
                <a:cs typeface="Arial" charset="0"/>
              </a:defRPr>
            </a:lvl3pPr>
            <a:lvl4pPr marL="1600200" indent="-228600" eaLnBrk="0" hangingPunct="0">
              <a:spcBef>
                <a:spcPct val="20000"/>
              </a:spcBef>
              <a:buFont typeface="Arial" charset="0"/>
              <a:buChar char="–"/>
              <a:defRPr sz="1400">
                <a:solidFill>
                  <a:srgbClr val="333399"/>
                </a:solidFill>
                <a:latin typeface="Arial" charset="0"/>
                <a:cs typeface="Arial" charset="0"/>
              </a:defRPr>
            </a:lvl4pPr>
            <a:lvl5pPr marL="2057400" indent="-228600" eaLnBrk="0" hangingPunct="0">
              <a:spcBef>
                <a:spcPct val="20000"/>
              </a:spcBef>
              <a:buFont typeface="Arial" charset="0"/>
              <a:buChar char="»"/>
              <a:defRPr sz="1200">
                <a:solidFill>
                  <a:srgbClr val="33339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fr-FR" altLang="fr-FR" sz="1200" i="1">
                <a:solidFill>
                  <a:schemeClr val="tx1"/>
                </a:solidFill>
                <a:latin typeface="Calibri" pitchFamily="34" charset="0"/>
              </a:rPr>
              <a:t>Source : Union of Concerned Scientists</a:t>
            </a:r>
          </a:p>
        </p:txBody>
      </p:sp>
      <p:grpSp>
        <p:nvGrpSpPr>
          <p:cNvPr id="72708" name="Groupe 9"/>
          <p:cNvGrpSpPr>
            <a:grpSpLocks/>
          </p:cNvGrpSpPr>
          <p:nvPr/>
        </p:nvGrpSpPr>
        <p:grpSpPr bwMode="auto">
          <a:xfrm>
            <a:off x="2008188" y="1666900"/>
            <a:ext cx="4705350" cy="4570412"/>
            <a:chOff x="2008832" y="1518328"/>
            <a:chExt cx="4704706" cy="4570776"/>
          </a:xfrm>
        </p:grpSpPr>
        <p:pic>
          <p:nvPicPr>
            <p:cNvPr id="7270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518328"/>
              <a:ext cx="4373786" cy="457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10" name="Groupe 8"/>
            <p:cNvGrpSpPr>
              <a:grpSpLocks/>
            </p:cNvGrpSpPr>
            <p:nvPr/>
          </p:nvGrpSpPr>
          <p:grpSpPr bwMode="auto">
            <a:xfrm>
              <a:off x="2008832" y="2708920"/>
              <a:ext cx="1843088" cy="1225550"/>
              <a:chOff x="1950711" y="2831554"/>
              <a:chExt cx="1843088" cy="1225550"/>
            </a:xfrm>
          </p:grpSpPr>
          <p:sp>
            <p:nvSpPr>
              <p:cNvPr id="7" name="Bulle ronde 6"/>
              <p:cNvSpPr/>
              <p:nvPr/>
            </p:nvSpPr>
            <p:spPr>
              <a:xfrm>
                <a:off x="1950711" y="2831682"/>
                <a:ext cx="1842835" cy="1225648"/>
              </a:xfrm>
              <a:prstGeom prst="wedgeEllipseCallout">
                <a:avLst>
                  <a:gd name="adj1" fmla="val 44014"/>
                  <a:gd name="adj2" fmla="val 64763"/>
                </a:avLst>
              </a:prstGeom>
            </p:spPr>
            <p:style>
              <a:lnRef idx="2">
                <a:schemeClr val="accent6"/>
              </a:lnRef>
              <a:fillRef idx="1">
                <a:schemeClr val="lt1"/>
              </a:fillRef>
              <a:effectRef idx="0">
                <a:schemeClr val="accent6"/>
              </a:effectRef>
              <a:fontRef idx="minor">
                <a:schemeClr val="dk1"/>
              </a:fontRef>
            </p:style>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defRPr/>
                </a:pPr>
                <a:endParaRPr lang="en-US" altLang="fr-FR" sz="1400">
                  <a:solidFill>
                    <a:srgbClr val="000000"/>
                  </a:solidFill>
                  <a:latin typeface="Calibri" panose="020F0502020204030204" pitchFamily="34" charset="0"/>
                </a:endParaRPr>
              </a:p>
            </p:txBody>
          </p:sp>
          <p:sp>
            <p:nvSpPr>
              <p:cNvPr id="72712" name="ZoneTexte 2"/>
              <p:cNvSpPr txBox="1">
                <a:spLocks noChangeArrowheads="1"/>
              </p:cNvSpPr>
              <p:nvPr/>
            </p:nvSpPr>
            <p:spPr bwMode="auto">
              <a:xfrm>
                <a:off x="1983258" y="2917393"/>
                <a:ext cx="17287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rgbClr val="333399"/>
                    </a:solidFill>
                    <a:latin typeface="Arial" charset="0"/>
                    <a:cs typeface="Arial" charset="0"/>
                  </a:defRPr>
                </a:lvl1pPr>
                <a:lvl2pPr marL="742950" indent="-285750" eaLnBrk="0" hangingPunct="0">
                  <a:spcBef>
                    <a:spcPct val="20000"/>
                  </a:spcBef>
                  <a:buFont typeface="Arial" charset="0"/>
                  <a:buChar char="–"/>
                  <a:defRPr>
                    <a:solidFill>
                      <a:srgbClr val="333399"/>
                    </a:solidFill>
                    <a:latin typeface="Arial" charset="0"/>
                    <a:cs typeface="Arial" charset="0"/>
                  </a:defRPr>
                </a:lvl2pPr>
                <a:lvl3pPr marL="1143000" indent="-228600" eaLnBrk="0" hangingPunct="0">
                  <a:spcBef>
                    <a:spcPct val="20000"/>
                  </a:spcBef>
                  <a:buFont typeface="Arial" charset="0"/>
                  <a:buChar char="•"/>
                  <a:defRPr sz="1600">
                    <a:solidFill>
                      <a:srgbClr val="333399"/>
                    </a:solidFill>
                    <a:latin typeface="Arial" charset="0"/>
                    <a:cs typeface="Arial" charset="0"/>
                  </a:defRPr>
                </a:lvl3pPr>
                <a:lvl4pPr marL="1600200" indent="-228600" eaLnBrk="0" hangingPunct="0">
                  <a:spcBef>
                    <a:spcPct val="20000"/>
                  </a:spcBef>
                  <a:buFont typeface="Arial" charset="0"/>
                  <a:buChar char="–"/>
                  <a:defRPr sz="1400">
                    <a:solidFill>
                      <a:srgbClr val="333399"/>
                    </a:solidFill>
                    <a:latin typeface="Arial" charset="0"/>
                    <a:cs typeface="Arial" charset="0"/>
                  </a:defRPr>
                </a:lvl4pPr>
                <a:lvl5pPr marL="2057400" indent="-228600" eaLnBrk="0" hangingPunct="0">
                  <a:spcBef>
                    <a:spcPct val="20000"/>
                  </a:spcBef>
                  <a:buFont typeface="Arial" charset="0"/>
                  <a:buChar char="»"/>
                  <a:defRPr sz="1200">
                    <a:solidFill>
                      <a:srgbClr val="33339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algn="ctr" eaLnBrk="1" hangingPunct="1">
                  <a:spcBef>
                    <a:spcPct val="0"/>
                  </a:spcBef>
                  <a:buFontTx/>
                  <a:buNone/>
                </a:pPr>
                <a:r>
                  <a:rPr lang="fr-FR" altLang="fr-FR" sz="1200">
                    <a:solidFill>
                      <a:schemeClr val="tx1"/>
                    </a:solidFill>
                    <a:latin typeface="Calibri" pitchFamily="34" charset="0"/>
                  </a:rPr>
                  <a:t>Les données ne prédisent pas un tsunami avec une certitude absolue : je suggère d’attendre !</a:t>
                </a:r>
              </a:p>
            </p:txBody>
          </p:sp>
        </p:grpSp>
      </p:grpSp>
    </p:spTree>
    <p:extLst>
      <p:ext uri="{BB962C8B-B14F-4D97-AF65-F5344CB8AC3E}">
        <p14:creationId xmlns:p14="http://schemas.microsoft.com/office/powerpoint/2010/main" val="31401092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 générale</a:t>
            </a:r>
            <a:endParaRPr lang="fr-FR" dirty="0"/>
          </a:p>
        </p:txBody>
      </p:sp>
      <p:sp>
        <p:nvSpPr>
          <p:cNvPr id="3" name="Espace réservé du contenu 2"/>
          <p:cNvSpPr>
            <a:spLocks noGrp="1"/>
          </p:cNvSpPr>
          <p:nvPr>
            <p:ph idx="1"/>
          </p:nvPr>
        </p:nvSpPr>
        <p:spPr>
          <a:xfrm>
            <a:off x="457200" y="1711349"/>
            <a:ext cx="8229600" cy="4525963"/>
          </a:xfrm>
        </p:spPr>
        <p:txBody>
          <a:bodyPr>
            <a:normAutofit fontScale="70000" lnSpcReduction="20000"/>
          </a:bodyPr>
          <a:lstStyle/>
          <a:p>
            <a:pPr marL="0" indent="0">
              <a:buNone/>
            </a:pPr>
            <a:r>
              <a:rPr lang="fr-FR" dirty="0" smtClean="0"/>
              <a:t>Pourquoi cette demi-journée ?</a:t>
            </a:r>
          </a:p>
          <a:p>
            <a:pPr>
              <a:buFontTx/>
              <a:buChar char="-"/>
            </a:pPr>
            <a:r>
              <a:rPr lang="fr-FR" dirty="0" smtClean="0"/>
              <a:t>Le changement climatique (CC) est une part majeure de l’un des 3 enjeux scientifiques de l’UR HYCAR </a:t>
            </a:r>
          </a:p>
          <a:p>
            <a:pPr marL="0" lvl="0" indent="0">
              <a:buNone/>
            </a:pPr>
            <a:endParaRPr lang="fr-FR" b="1" dirty="0" smtClean="0"/>
          </a:p>
          <a:p>
            <a:pPr marL="0" lvl="0" indent="0">
              <a:buNone/>
            </a:pPr>
            <a:r>
              <a:rPr lang="fr-FR" b="1" dirty="0" smtClean="0"/>
              <a:t>La </a:t>
            </a:r>
            <a:r>
              <a:rPr lang="fr-FR" b="1" dirty="0"/>
              <a:t>compréhension et la quantification des impacts des changements globaux sur les </a:t>
            </a:r>
            <a:r>
              <a:rPr lang="fr-FR" b="1" dirty="0" err="1"/>
              <a:t>hydrosystèmes</a:t>
            </a:r>
            <a:endParaRPr lang="fr-FR" dirty="0"/>
          </a:p>
          <a:p>
            <a:pPr marL="0" indent="0">
              <a:buNone/>
            </a:pPr>
            <a:r>
              <a:rPr lang="fr-FR" i="1" dirty="0"/>
              <a:t>Les changements globaux (climatique, et d’occupation des sols, de pression polluante) ont de forts impacts sur les </a:t>
            </a:r>
            <a:r>
              <a:rPr lang="fr-FR" i="1" dirty="0" err="1"/>
              <a:t>hydrosystèmes</a:t>
            </a:r>
            <a:r>
              <a:rPr lang="fr-FR" i="1" dirty="0"/>
              <a:t> et les communautés aquatiques. Modéliser ces </a:t>
            </a:r>
            <a:r>
              <a:rPr lang="fr-FR" i="1" dirty="0" smtClean="0"/>
              <a:t>changements </a:t>
            </a:r>
            <a:r>
              <a:rPr lang="fr-FR" i="1" dirty="0"/>
              <a:t>implique à la fois de lever l’hypothèse de stationnarité souvent présente dans les approches de modélisation et de faire fonctionner ces outils en extrapolation. Il y a des enjeux majeurs à mieux comprendre les interactions entre les compartiments du cycle de l’eau, de manière à fournir à la fois des outils robustes de projection et à quantifier les incertitudes associées aux évolutions des </a:t>
            </a:r>
            <a:r>
              <a:rPr lang="fr-FR" i="1" dirty="0" err="1"/>
              <a:t>hydrosystèmes</a:t>
            </a:r>
            <a:r>
              <a:rPr lang="fr-FR" i="1" dirty="0"/>
              <a:t>.</a:t>
            </a:r>
          </a:p>
          <a:p>
            <a:pPr marL="0" indent="0">
              <a:buNone/>
            </a:pPr>
            <a:endParaRPr lang="fr-FR" dirty="0" smtClean="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5</a:t>
            </a:fld>
            <a:endParaRPr lang="fr-FR"/>
          </a:p>
        </p:txBody>
      </p:sp>
    </p:spTree>
    <p:extLst>
      <p:ext uri="{BB962C8B-B14F-4D97-AF65-F5344CB8AC3E}">
        <p14:creationId xmlns:p14="http://schemas.microsoft.com/office/powerpoint/2010/main" val="20005715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Programme de l’après-midi</a:t>
            </a:r>
            <a:endParaRPr lang="fr-FR" dirty="0"/>
          </a:p>
        </p:txBody>
      </p:sp>
      <p:sp>
        <p:nvSpPr>
          <p:cNvPr id="3" name="Espace réservé du contenu 2"/>
          <p:cNvSpPr>
            <a:spLocks noGrp="1"/>
          </p:cNvSpPr>
          <p:nvPr>
            <p:ph idx="1"/>
          </p:nvPr>
        </p:nvSpPr>
        <p:spPr/>
        <p:txBody>
          <a:bodyPr>
            <a:normAutofit fontScale="70000" lnSpcReduction="20000"/>
          </a:bodyPr>
          <a:lstStyle/>
          <a:p>
            <a:r>
              <a:rPr lang="fr-FR" dirty="0" smtClean="0">
                <a:solidFill>
                  <a:schemeClr val="bg1">
                    <a:lumMod val="85000"/>
                  </a:schemeClr>
                </a:solidFill>
              </a:rPr>
              <a:t>Intro Vazken</a:t>
            </a:r>
          </a:p>
          <a:p>
            <a:r>
              <a:rPr lang="fr-FR" dirty="0" smtClean="0">
                <a:solidFill>
                  <a:schemeClr val="bg1">
                    <a:lumMod val="85000"/>
                  </a:schemeClr>
                </a:solidFill>
              </a:rPr>
              <a:t>Intro générale Guillaume</a:t>
            </a:r>
          </a:p>
          <a:p>
            <a:r>
              <a:rPr lang="fr-FR" dirty="0" smtClean="0">
                <a:solidFill>
                  <a:schemeClr val="bg1">
                    <a:lumMod val="85000"/>
                  </a:schemeClr>
                </a:solidFill>
              </a:rPr>
              <a:t>Le changement climatique dans son contexte</a:t>
            </a:r>
          </a:p>
          <a:p>
            <a:r>
              <a:rPr lang="fr-FR" dirty="0" smtClean="0"/>
              <a:t>Les projections climatiques</a:t>
            </a:r>
          </a:p>
          <a:p>
            <a:pPr lvl="1"/>
            <a:r>
              <a:rPr lang="fr-FR" dirty="0" smtClean="0">
                <a:solidFill>
                  <a:schemeClr val="bg1">
                    <a:lumMod val="85000"/>
                  </a:schemeClr>
                </a:solidFill>
              </a:rPr>
              <a:t>La modélisation du climat</a:t>
            </a:r>
          </a:p>
          <a:p>
            <a:pPr lvl="1"/>
            <a:r>
              <a:rPr lang="fr-FR" dirty="0" smtClean="0">
                <a:solidFill>
                  <a:schemeClr val="bg1">
                    <a:lumMod val="85000"/>
                  </a:schemeClr>
                </a:solidFill>
              </a:rPr>
              <a:t>Les incertitudes</a:t>
            </a:r>
          </a:p>
          <a:p>
            <a:pPr lvl="1"/>
            <a:r>
              <a:rPr lang="fr-FR" dirty="0" smtClean="0"/>
              <a:t>Quel climat futur ?</a:t>
            </a:r>
          </a:p>
          <a:p>
            <a:r>
              <a:rPr lang="fr-FR" dirty="0" smtClean="0">
                <a:solidFill>
                  <a:schemeClr val="bg1">
                    <a:lumMod val="85000"/>
                  </a:schemeClr>
                </a:solidFill>
              </a:rPr>
              <a:t>La méthodologie d’étude d’impact du CC</a:t>
            </a:r>
          </a:p>
          <a:p>
            <a:r>
              <a:rPr lang="fr-FR" dirty="0" smtClean="0">
                <a:solidFill>
                  <a:schemeClr val="bg1">
                    <a:lumMod val="85000"/>
                  </a:schemeClr>
                </a:solidFill>
              </a:rPr>
              <a:t>Impact du CC sur les débits</a:t>
            </a:r>
          </a:p>
          <a:p>
            <a:r>
              <a:rPr lang="fr-FR" dirty="0" smtClean="0">
                <a:solidFill>
                  <a:schemeClr val="bg1">
                    <a:lumMod val="85000"/>
                  </a:schemeClr>
                </a:solidFill>
              </a:rPr>
              <a:t>Inventaire des données disponibles</a:t>
            </a:r>
          </a:p>
          <a:p>
            <a:r>
              <a:rPr lang="fr-FR" dirty="0" smtClean="0">
                <a:solidFill>
                  <a:schemeClr val="bg1">
                    <a:lumMod val="85000"/>
                  </a:schemeClr>
                </a:solidFill>
              </a:rPr>
              <a:t>Présentation d’ARTEMHYS</a:t>
            </a:r>
          </a:p>
          <a:p>
            <a:r>
              <a:rPr lang="fr-FR" dirty="0" smtClean="0">
                <a:solidFill>
                  <a:schemeClr val="bg1">
                    <a:lumMod val="85000"/>
                  </a:schemeClr>
                </a:solidFill>
              </a:rPr>
              <a:t>Présentation d’HEF</a:t>
            </a:r>
          </a:p>
          <a:p>
            <a:r>
              <a:rPr lang="fr-FR" dirty="0" smtClean="0">
                <a:solidFill>
                  <a:schemeClr val="bg1">
                    <a:lumMod val="85000"/>
                  </a:schemeClr>
                </a:solidFill>
              </a:rPr>
              <a:t>Perspectives, moyens, conclusions</a:t>
            </a: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50</a:t>
            </a:fld>
            <a:endParaRPr lang="fr-FR"/>
          </a:p>
        </p:txBody>
      </p:sp>
    </p:spTree>
    <p:extLst>
      <p:ext uri="{BB962C8B-B14F-4D97-AF65-F5344CB8AC3E}">
        <p14:creationId xmlns:p14="http://schemas.microsoft.com/office/powerpoint/2010/main" val="30471387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51</a:t>
            </a:fld>
            <a:endParaRPr lang="fr-F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05975" cy="720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6370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52</a:t>
            </a:fld>
            <a:endParaRPr lang="fr-FR"/>
          </a:p>
        </p:txBody>
      </p:sp>
      <p:pic>
        <p:nvPicPr>
          <p:cNvPr id="5" name="Picture 4" descr="WGI_AR5_FigFAQ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560"/>
            <a:ext cx="9144000" cy="565943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2"/>
          <p:cNvSpPr txBox="1"/>
          <p:nvPr/>
        </p:nvSpPr>
        <p:spPr>
          <a:xfrm>
            <a:off x="13353" y="5313112"/>
            <a:ext cx="4486639" cy="1200329"/>
          </a:xfrm>
          <a:prstGeom prst="rect">
            <a:avLst/>
          </a:prstGeom>
          <a:solidFill>
            <a:schemeClr val="bg1"/>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t>Le changement climatique se traduit par une  modification de la circulation atmosphérique</a:t>
            </a:r>
          </a:p>
          <a:p>
            <a:r>
              <a:rPr lang="fr-FR" dirty="0" smtClean="0">
                <a:sym typeface="Wingdings" panose="05000000000000000000" pitchFamily="2" charset="2"/>
              </a:rPr>
              <a:t></a:t>
            </a:r>
            <a:r>
              <a:rPr lang="fr-FR" b="1" dirty="0" smtClean="0">
                <a:sym typeface="Wingdings" panose="05000000000000000000" pitchFamily="2" charset="2"/>
              </a:rPr>
              <a:t>La zone méditerranéenne</a:t>
            </a:r>
            <a:r>
              <a:rPr lang="fr-FR" dirty="0" smtClean="0">
                <a:sym typeface="Wingdings" panose="05000000000000000000" pitchFamily="2" charset="2"/>
              </a:rPr>
              <a:t> est une zone de changement intense</a:t>
            </a:r>
            <a:endParaRPr lang="fr-FR" dirty="0"/>
          </a:p>
        </p:txBody>
      </p:sp>
    </p:spTree>
    <p:extLst>
      <p:ext uri="{BB962C8B-B14F-4D97-AF65-F5344CB8AC3E}">
        <p14:creationId xmlns:p14="http://schemas.microsoft.com/office/powerpoint/2010/main" val="25816165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Quel climat futur en Europe ?</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53</a:t>
            </a:fld>
            <a:endParaRPr lang="fr-FR"/>
          </a:p>
        </p:txBody>
      </p:sp>
      <p:sp>
        <p:nvSpPr>
          <p:cNvPr id="5" name="ZoneTexte 3"/>
          <p:cNvSpPr txBox="1">
            <a:spLocks noChangeArrowheads="1"/>
          </p:cNvSpPr>
          <p:nvPr/>
        </p:nvSpPr>
        <p:spPr bwMode="auto">
          <a:xfrm>
            <a:off x="935071" y="5447139"/>
            <a:ext cx="72927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fr-FR" altLang="fr-FR" dirty="0"/>
              <a:t>Résultats issus de plus de 25 </a:t>
            </a:r>
            <a:r>
              <a:rPr lang="fr-FR" altLang="fr-FR" dirty="0" smtClean="0"/>
              <a:t>modèles de climat </a:t>
            </a:r>
            <a:br>
              <a:rPr lang="fr-FR" altLang="fr-FR" dirty="0" smtClean="0"/>
            </a:br>
            <a:r>
              <a:rPr lang="fr-FR" altLang="fr-FR" dirty="0" smtClean="0"/>
              <a:t>et </a:t>
            </a:r>
            <a:r>
              <a:rPr lang="fr-FR" altLang="fr-FR" dirty="0"/>
              <a:t>plus de 60 </a:t>
            </a:r>
            <a:r>
              <a:rPr lang="fr-FR" altLang="fr-FR" dirty="0" smtClean="0"/>
              <a:t>projections pour le scénario RCP8.5 (tendanciel)</a:t>
            </a:r>
            <a:endParaRPr lang="fr-FR" altLang="fr-F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97" y="1557764"/>
            <a:ext cx="9033205" cy="3545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1"/>
          <p:cNvSpPr txBox="1">
            <a:spLocks noChangeArrowheads="1"/>
          </p:cNvSpPr>
          <p:nvPr/>
        </p:nvSpPr>
        <p:spPr bwMode="auto">
          <a:xfrm>
            <a:off x="2237941" y="1125964"/>
            <a:ext cx="784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fr-FR" altLang="fr-FR" dirty="0" smtClean="0"/>
              <a:t>Hiver</a:t>
            </a:r>
            <a:endParaRPr lang="fr-FR" altLang="fr-FR" dirty="0"/>
          </a:p>
        </p:txBody>
      </p:sp>
      <p:sp>
        <p:nvSpPr>
          <p:cNvPr id="8" name="ZoneTexte 10"/>
          <p:cNvSpPr txBox="1">
            <a:spLocks noChangeArrowheads="1"/>
          </p:cNvSpPr>
          <p:nvPr/>
        </p:nvSpPr>
        <p:spPr bwMode="auto">
          <a:xfrm>
            <a:off x="6362266" y="1078339"/>
            <a:ext cx="5693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fr-FR" altLang="fr-FR" dirty="0" smtClean="0"/>
              <a:t>Eté</a:t>
            </a:r>
            <a:endParaRPr lang="fr-FR" altLang="fr-FR" dirty="0"/>
          </a:p>
        </p:txBody>
      </p:sp>
      <p:sp>
        <p:nvSpPr>
          <p:cNvPr id="9" name="Text Box 5"/>
          <p:cNvSpPr txBox="1">
            <a:spLocks noChangeArrowheads="1"/>
          </p:cNvSpPr>
          <p:nvPr/>
        </p:nvSpPr>
        <p:spPr bwMode="auto">
          <a:xfrm>
            <a:off x="417347" y="6402814"/>
            <a:ext cx="253575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tLang="fr-FR" dirty="0"/>
              <a:t>Terray &amp; Boé, 2013, CRAS</a:t>
            </a:r>
          </a:p>
        </p:txBody>
      </p:sp>
    </p:spTree>
    <p:extLst>
      <p:ext uri="{BB962C8B-B14F-4D97-AF65-F5344CB8AC3E}">
        <p14:creationId xmlns:p14="http://schemas.microsoft.com/office/powerpoint/2010/main" val="13058398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6972" y="2204863"/>
            <a:ext cx="4554924" cy="2976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95" y="2204863"/>
            <a:ext cx="4320480" cy="2893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ZoneTexte 33"/>
          <p:cNvSpPr txBox="1"/>
          <p:nvPr/>
        </p:nvSpPr>
        <p:spPr>
          <a:xfrm>
            <a:off x="354223" y="692696"/>
            <a:ext cx="7704856" cy="461665"/>
          </a:xfrm>
          <a:prstGeom prst="rect">
            <a:avLst/>
          </a:prstGeom>
          <a:noFill/>
        </p:spPr>
        <p:txBody>
          <a:bodyPr wrap="square" rtlCol="0">
            <a:spAutoFit/>
          </a:bodyPr>
          <a:lstStyle/>
          <a:p>
            <a:pPr algn="ctr"/>
            <a:r>
              <a:rPr lang="fr-FR" sz="2400" b="1" dirty="0" smtClean="0"/>
              <a:t>Evolution du climat à la fin du siècle pour la Seine à Paris</a:t>
            </a:r>
            <a:endParaRPr lang="fr-FR" sz="2400" b="1" dirty="0"/>
          </a:p>
        </p:txBody>
      </p:sp>
      <p:sp>
        <p:nvSpPr>
          <p:cNvPr id="35" name="Espace réservé du numéro de diapositive 3"/>
          <p:cNvSpPr>
            <a:spLocks noGrp="1"/>
          </p:cNvSpPr>
          <p:nvPr>
            <p:ph type="sldNum" sz="quarter" idx="4294967295"/>
          </p:nvPr>
        </p:nvSpPr>
        <p:spPr>
          <a:xfrm>
            <a:off x="6969087" y="6492875"/>
            <a:ext cx="2133600" cy="365125"/>
          </a:xfrm>
        </p:spPr>
        <p:txBody>
          <a:bodyPr/>
          <a:lstStyle/>
          <a:p>
            <a:fld id="{5D6BC9DE-21EE-412F-9F5D-9A383983C613}" type="slidenum">
              <a:rPr lang="fr-FR" smtClean="0"/>
              <a:t>54</a:t>
            </a:fld>
            <a:endParaRPr lang="fr-FR" dirty="0"/>
          </a:p>
        </p:txBody>
      </p:sp>
      <p:sp>
        <p:nvSpPr>
          <p:cNvPr id="36" name="ZoneTexte 35"/>
          <p:cNvSpPr txBox="1"/>
          <p:nvPr/>
        </p:nvSpPr>
        <p:spPr>
          <a:xfrm>
            <a:off x="-36512" y="5301208"/>
            <a:ext cx="9139199" cy="923330"/>
          </a:xfrm>
          <a:prstGeom prst="rect">
            <a:avLst/>
          </a:prstGeom>
          <a:solidFill>
            <a:schemeClr val="accent6">
              <a:lumMod val="20000"/>
              <a:lumOff val="80000"/>
            </a:schemeClr>
          </a:solidFill>
        </p:spPr>
        <p:txBody>
          <a:bodyPr wrap="square" rtlCol="0">
            <a:spAutoFit/>
          </a:bodyPr>
          <a:lstStyle/>
          <a:p>
            <a:pPr marL="742950" lvl="1" indent="-285750">
              <a:buFont typeface="Arial" panose="020B0604020202020204" pitchFamily="34" charset="0"/>
              <a:buChar char="•"/>
            </a:pPr>
            <a:r>
              <a:rPr lang="fr-FR" dirty="0" smtClean="0"/>
              <a:t>RCP2.6 (atténuation) </a:t>
            </a:r>
            <a:r>
              <a:rPr lang="fr-FR" dirty="0" smtClean="0">
                <a:sym typeface="Wingdings" panose="05000000000000000000" pitchFamily="2" charset="2"/>
              </a:rPr>
              <a:t>  </a:t>
            </a:r>
            <a:r>
              <a:rPr lang="fr-FR" dirty="0">
                <a:sym typeface="Wingdings" panose="05000000000000000000" pitchFamily="2" charset="2"/>
              </a:rPr>
              <a:t>Moindre évolution des précipitations et de la température</a:t>
            </a:r>
          </a:p>
          <a:p>
            <a:pPr marL="742950" lvl="1" indent="-285750">
              <a:buFont typeface="Arial" panose="020B0604020202020204" pitchFamily="34" charset="0"/>
              <a:buChar char="•"/>
            </a:pPr>
            <a:r>
              <a:rPr lang="fr-FR" dirty="0" smtClean="0">
                <a:sym typeface="Wingdings" panose="05000000000000000000" pitchFamily="2" charset="2"/>
              </a:rPr>
              <a:t>RCP8.5 </a:t>
            </a:r>
            <a:r>
              <a:rPr lang="fr-FR" dirty="0">
                <a:sym typeface="Wingdings" panose="05000000000000000000" pitchFamily="2" charset="2"/>
              </a:rPr>
              <a:t>(tendanciel) </a:t>
            </a:r>
            <a:r>
              <a:rPr lang="fr-FR" dirty="0" smtClean="0">
                <a:sym typeface="Wingdings" panose="05000000000000000000" pitchFamily="2" charset="2"/>
              </a:rPr>
              <a:t>    Evolution </a:t>
            </a:r>
            <a:r>
              <a:rPr lang="fr-FR" dirty="0">
                <a:sym typeface="Wingdings" panose="05000000000000000000" pitchFamily="2" charset="2"/>
              </a:rPr>
              <a:t>des précipitations plus marquée entre l’hiver et l’été</a:t>
            </a:r>
            <a:r>
              <a:rPr lang="fr-FR" dirty="0" smtClean="0">
                <a:sym typeface="Wingdings" panose="05000000000000000000" pitchFamily="2" charset="2"/>
              </a:rPr>
              <a:t>,     				augmentation </a:t>
            </a:r>
            <a:r>
              <a:rPr lang="fr-FR" dirty="0">
                <a:sym typeface="Wingdings" panose="05000000000000000000" pitchFamily="2" charset="2"/>
              </a:rPr>
              <a:t>plus importante des </a:t>
            </a:r>
            <a:r>
              <a:rPr lang="fr-FR" dirty="0" smtClean="0">
                <a:sym typeface="Wingdings" panose="05000000000000000000" pitchFamily="2" charset="2"/>
              </a:rPr>
              <a:t>températures</a:t>
            </a:r>
            <a:endParaRPr lang="fr-FR" dirty="0">
              <a:sym typeface="Wingdings" panose="05000000000000000000" pitchFamily="2" charset="2"/>
            </a:endParaRPr>
          </a:p>
        </p:txBody>
      </p:sp>
      <p:sp>
        <p:nvSpPr>
          <p:cNvPr id="37" name="ZoneTexte 36"/>
          <p:cNvSpPr txBox="1"/>
          <p:nvPr/>
        </p:nvSpPr>
        <p:spPr>
          <a:xfrm>
            <a:off x="1218319" y="1311282"/>
            <a:ext cx="1671804" cy="923330"/>
          </a:xfrm>
          <a:prstGeom prst="rect">
            <a:avLst/>
          </a:prstGeom>
          <a:noFill/>
        </p:spPr>
        <p:txBody>
          <a:bodyPr wrap="none" rtlCol="0">
            <a:spAutoFit/>
          </a:bodyPr>
          <a:lstStyle/>
          <a:p>
            <a:r>
              <a:rPr lang="fr-FR" dirty="0" smtClean="0"/>
              <a:t>Températures</a:t>
            </a:r>
          </a:p>
          <a:p>
            <a:r>
              <a:rPr lang="fr-FR" dirty="0" smtClean="0"/>
              <a:t>RCP2.6 : +2,3°C</a:t>
            </a:r>
          </a:p>
          <a:p>
            <a:r>
              <a:rPr lang="fr-FR" dirty="0" smtClean="0"/>
              <a:t>RCP8.5 : +3,9°C</a:t>
            </a:r>
            <a:endParaRPr lang="fr-FR" dirty="0"/>
          </a:p>
        </p:txBody>
      </p:sp>
      <p:sp>
        <p:nvSpPr>
          <p:cNvPr id="38" name="ZoneTexte 37"/>
          <p:cNvSpPr txBox="1"/>
          <p:nvPr/>
        </p:nvSpPr>
        <p:spPr>
          <a:xfrm>
            <a:off x="5149452" y="1340768"/>
            <a:ext cx="3701715" cy="923330"/>
          </a:xfrm>
          <a:prstGeom prst="rect">
            <a:avLst/>
          </a:prstGeom>
          <a:noFill/>
        </p:spPr>
        <p:txBody>
          <a:bodyPr wrap="square" rtlCol="0">
            <a:spAutoFit/>
          </a:bodyPr>
          <a:lstStyle/>
          <a:p>
            <a:r>
              <a:rPr lang="fr-FR" dirty="0" smtClean="0"/>
              <a:t>Précipitations (2.5 mm/j actuel.)</a:t>
            </a:r>
            <a:endParaRPr lang="fr-FR" dirty="0"/>
          </a:p>
          <a:p>
            <a:r>
              <a:rPr lang="fr-FR" dirty="0"/>
              <a:t>RCP2.6 et </a:t>
            </a:r>
            <a:r>
              <a:rPr lang="fr-FR" dirty="0" smtClean="0"/>
              <a:t>8.5 : </a:t>
            </a:r>
            <a:r>
              <a:rPr lang="fr-FR" dirty="0"/>
              <a:t>stable en moyenne annuelle</a:t>
            </a:r>
          </a:p>
        </p:txBody>
      </p:sp>
      <p:cxnSp>
        <p:nvCxnSpPr>
          <p:cNvPr id="39" name="Connecteur droit avec flèche 38"/>
          <p:cNvCxnSpPr/>
          <p:nvPr/>
        </p:nvCxnSpPr>
        <p:spPr>
          <a:xfrm flipV="1">
            <a:off x="930287" y="4293096"/>
            <a:ext cx="0" cy="4320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V="1">
            <a:off x="1506351" y="4293096"/>
            <a:ext cx="0" cy="4495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2082415" y="4221088"/>
            <a:ext cx="0" cy="5083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flipV="1">
            <a:off x="3306551" y="3861048"/>
            <a:ext cx="0" cy="8640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flipV="1">
            <a:off x="4026631" y="4221088"/>
            <a:ext cx="0" cy="5040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V="1">
            <a:off x="2658479" y="3865368"/>
            <a:ext cx="0" cy="8640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flipV="1">
            <a:off x="5394783" y="3284984"/>
            <a:ext cx="0" cy="2880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flipV="1">
            <a:off x="8635143" y="3293368"/>
            <a:ext cx="0" cy="2880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p:nvPr/>
        </p:nvCxnSpPr>
        <p:spPr>
          <a:xfrm>
            <a:off x="7627031" y="3573016"/>
            <a:ext cx="0" cy="2796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a:off x="7411007" y="3585720"/>
            <a:ext cx="0" cy="2796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flipV="1">
            <a:off x="930287" y="3865368"/>
            <a:ext cx="0" cy="8597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V="1">
            <a:off x="1506351" y="4005064"/>
            <a:ext cx="0" cy="737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flipV="1">
            <a:off x="2082415" y="3754160"/>
            <a:ext cx="0" cy="97098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flipV="1">
            <a:off x="2658479" y="3140968"/>
            <a:ext cx="0" cy="15841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flipV="1">
            <a:off x="3306551" y="3293368"/>
            <a:ext cx="0" cy="14317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flipV="1">
            <a:off x="4026631" y="3754160"/>
            <a:ext cx="0" cy="97098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Connecteur droit avec flèche 54"/>
          <p:cNvCxnSpPr/>
          <p:nvPr/>
        </p:nvCxnSpPr>
        <p:spPr>
          <a:xfrm flipV="1">
            <a:off x="5394783" y="3140968"/>
            <a:ext cx="0" cy="4320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flipV="1">
            <a:off x="8635143" y="3212976"/>
            <a:ext cx="0" cy="3600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a:off x="7627031" y="3585720"/>
            <a:ext cx="0" cy="4193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a:off x="7426951" y="3585720"/>
            <a:ext cx="0" cy="49135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Text Box 5"/>
          <p:cNvSpPr txBox="1">
            <a:spLocks noChangeArrowheads="1"/>
          </p:cNvSpPr>
          <p:nvPr/>
        </p:nvSpPr>
        <p:spPr bwMode="auto">
          <a:xfrm>
            <a:off x="210207" y="6474822"/>
            <a:ext cx="129086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defRPr sz="1600" b="1" u="sng">
                <a:solidFill>
                  <a:srgbClr val="333399"/>
                </a:solidFill>
                <a:latin typeface="Constantia" pitchFamily="18" charset="0"/>
              </a:defRPr>
            </a:lvl1pPr>
            <a:lvl2pPr marL="742950" indent="-285750" eaLnBrk="0" hangingPunct="0">
              <a:defRPr sz="2000" u="sng">
                <a:latin typeface="Arial" charset="0"/>
              </a:defRPr>
            </a:lvl2pPr>
            <a:lvl3pPr marL="1143000" indent="-228600" eaLnBrk="0" hangingPunct="0">
              <a:defRPr sz="2000" u="sng">
                <a:latin typeface="Arial" charset="0"/>
              </a:defRPr>
            </a:lvl3pPr>
            <a:lvl4pPr marL="1600200" indent="-228600" eaLnBrk="0" hangingPunct="0">
              <a:defRPr sz="2000" u="sng">
                <a:latin typeface="Arial" charset="0"/>
              </a:defRPr>
            </a:lvl4pPr>
            <a:lvl5pPr marL="2057400" indent="-228600" eaLnBrk="0" hangingPunct="0">
              <a:defRPr sz="2000" u="sng">
                <a:latin typeface="Arial" charset="0"/>
              </a:defRPr>
            </a:lvl5pPr>
            <a:lvl6pPr marL="2514600" indent="-228600" eaLnBrk="0" fontAlgn="base" hangingPunct="0">
              <a:spcBef>
                <a:spcPct val="0"/>
              </a:spcBef>
              <a:spcAft>
                <a:spcPct val="0"/>
              </a:spcAft>
              <a:defRPr sz="2000" u="sng">
                <a:latin typeface="Arial" charset="0"/>
              </a:defRPr>
            </a:lvl6pPr>
            <a:lvl7pPr marL="2971800" indent="-228600" eaLnBrk="0" fontAlgn="base" hangingPunct="0">
              <a:spcBef>
                <a:spcPct val="0"/>
              </a:spcBef>
              <a:spcAft>
                <a:spcPct val="0"/>
              </a:spcAft>
              <a:defRPr sz="2000" u="sng">
                <a:latin typeface="Arial" charset="0"/>
              </a:defRPr>
            </a:lvl7pPr>
            <a:lvl8pPr marL="3429000" indent="-228600" eaLnBrk="0" fontAlgn="base" hangingPunct="0">
              <a:spcBef>
                <a:spcPct val="0"/>
              </a:spcBef>
              <a:spcAft>
                <a:spcPct val="0"/>
              </a:spcAft>
              <a:defRPr sz="2000" u="sng">
                <a:latin typeface="Arial" charset="0"/>
              </a:defRPr>
            </a:lvl8pPr>
            <a:lvl9pPr marL="3886200" indent="-228600" eaLnBrk="0" fontAlgn="base" hangingPunct="0">
              <a:spcBef>
                <a:spcPct val="0"/>
              </a:spcBef>
              <a:spcAft>
                <a:spcPct val="0"/>
              </a:spcAft>
              <a:defRPr sz="2000" u="sng">
                <a:latin typeface="Arial" charset="0"/>
              </a:defRPr>
            </a:lvl9pPr>
          </a:lstStyle>
          <a:p>
            <a:r>
              <a:rPr lang="fr-FR" altLang="fr-FR" dirty="0" err="1" smtClean="0"/>
              <a:t>Thirel</a:t>
            </a:r>
            <a:r>
              <a:rPr lang="fr-FR" altLang="fr-FR" dirty="0" smtClean="0"/>
              <a:t>, 2016</a:t>
            </a:r>
            <a:endParaRPr lang="fr-FR" altLang="fr-FR" dirty="0"/>
          </a:p>
        </p:txBody>
      </p:sp>
    </p:spTree>
    <p:extLst>
      <p:ext uri="{BB962C8B-B14F-4D97-AF65-F5344CB8AC3E}">
        <p14:creationId xmlns:p14="http://schemas.microsoft.com/office/powerpoint/2010/main" val="200209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Programme de l’après-midi</a:t>
            </a: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smtClean="0">
                <a:solidFill>
                  <a:schemeClr val="bg1">
                    <a:lumMod val="85000"/>
                  </a:schemeClr>
                </a:solidFill>
              </a:rPr>
              <a:t>Intro Vazken</a:t>
            </a:r>
          </a:p>
          <a:p>
            <a:r>
              <a:rPr lang="fr-FR" dirty="0" smtClean="0">
                <a:solidFill>
                  <a:schemeClr val="bg1">
                    <a:lumMod val="85000"/>
                  </a:schemeClr>
                </a:solidFill>
              </a:rPr>
              <a:t>Intro générale Guillaume</a:t>
            </a:r>
          </a:p>
          <a:p>
            <a:r>
              <a:rPr lang="fr-FR" dirty="0" smtClean="0">
                <a:solidFill>
                  <a:schemeClr val="bg1">
                    <a:lumMod val="85000"/>
                  </a:schemeClr>
                </a:solidFill>
              </a:rPr>
              <a:t>Le changement climatique dans son contexte</a:t>
            </a:r>
          </a:p>
          <a:p>
            <a:r>
              <a:rPr lang="fr-FR" dirty="0" smtClean="0">
                <a:solidFill>
                  <a:schemeClr val="bg1">
                    <a:lumMod val="85000"/>
                  </a:schemeClr>
                </a:solidFill>
              </a:rPr>
              <a:t>Les projections climatiques</a:t>
            </a:r>
          </a:p>
          <a:p>
            <a:r>
              <a:rPr lang="fr-FR" dirty="0" smtClean="0"/>
              <a:t>La méthodologie d’étude d’impact du CC</a:t>
            </a:r>
          </a:p>
          <a:p>
            <a:r>
              <a:rPr lang="fr-FR" dirty="0" smtClean="0">
                <a:solidFill>
                  <a:schemeClr val="bg1">
                    <a:lumMod val="85000"/>
                  </a:schemeClr>
                </a:solidFill>
              </a:rPr>
              <a:t>Impact du CC sur les débits</a:t>
            </a:r>
          </a:p>
          <a:p>
            <a:r>
              <a:rPr lang="fr-FR" dirty="0" smtClean="0">
                <a:solidFill>
                  <a:schemeClr val="bg1">
                    <a:lumMod val="85000"/>
                  </a:schemeClr>
                </a:solidFill>
              </a:rPr>
              <a:t>Inventaire des données disponibles</a:t>
            </a:r>
          </a:p>
          <a:p>
            <a:r>
              <a:rPr lang="fr-FR" dirty="0" smtClean="0">
                <a:solidFill>
                  <a:schemeClr val="bg1">
                    <a:lumMod val="85000"/>
                  </a:schemeClr>
                </a:solidFill>
              </a:rPr>
              <a:t>Présentation d’ARTEMHYS</a:t>
            </a:r>
          </a:p>
          <a:p>
            <a:r>
              <a:rPr lang="fr-FR" dirty="0" smtClean="0">
                <a:solidFill>
                  <a:schemeClr val="bg1">
                    <a:lumMod val="85000"/>
                  </a:schemeClr>
                </a:solidFill>
              </a:rPr>
              <a:t>Présentation d’HEF</a:t>
            </a:r>
          </a:p>
          <a:p>
            <a:r>
              <a:rPr lang="fr-FR" dirty="0" smtClean="0">
                <a:solidFill>
                  <a:schemeClr val="bg1">
                    <a:lumMod val="85000"/>
                  </a:schemeClr>
                </a:solidFill>
              </a:rPr>
              <a:t>Perspectives, moyens, conclusions</a:t>
            </a: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55</a:t>
            </a:fld>
            <a:endParaRPr lang="fr-FR"/>
          </a:p>
        </p:txBody>
      </p:sp>
    </p:spTree>
    <p:extLst>
      <p:ext uri="{BB962C8B-B14F-4D97-AF65-F5344CB8AC3E}">
        <p14:creationId xmlns:p14="http://schemas.microsoft.com/office/powerpoint/2010/main" val="10172638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274638"/>
            <a:ext cx="8003232" cy="1143000"/>
          </a:xfrm>
        </p:spPr>
        <p:txBody>
          <a:bodyPr>
            <a:normAutofit fontScale="90000"/>
          </a:bodyPr>
          <a:lstStyle/>
          <a:p>
            <a:r>
              <a:rPr lang="fr-FR" dirty="0" smtClean="0"/>
              <a:t>Etapes de comparaison pour une étude d’impact</a:t>
            </a:r>
            <a:endParaRPr lang="fr-FR"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p:txBody>
              <a:bodyPr>
                <a:normAutofit/>
              </a:bodyPr>
              <a:lstStyle/>
              <a:p>
                <a:r>
                  <a:rPr lang="fr-FR" sz="2800" dirty="0" smtClean="0"/>
                  <a:t>Comparer </a:t>
                </a:r>
                <a14:m>
                  <m:oMath xmlns:m="http://schemas.openxmlformats.org/officeDocument/2006/math">
                    <m:sSubSup>
                      <m:sSubSupPr>
                        <m:ctrlPr>
                          <a:rPr lang="fr-FR" sz="2800" i="1" smtClean="0">
                            <a:latin typeface="Cambria Math"/>
                          </a:rPr>
                        </m:ctrlPr>
                      </m:sSubSupPr>
                      <m:e>
                        <m:r>
                          <a:rPr lang="fr-FR" sz="2800" b="0" i="1" smtClean="0">
                            <a:latin typeface="Cambria Math"/>
                          </a:rPr>
                          <m:t>𝑄</m:t>
                        </m:r>
                      </m:e>
                      <m:sub>
                        <m:r>
                          <a:rPr lang="fr-FR" sz="2800" b="0" i="1" smtClean="0">
                            <a:latin typeface="Cambria Math"/>
                          </a:rPr>
                          <m:t>𝑜𝑏𝑠</m:t>
                        </m:r>
                      </m:sub>
                      <m:sup/>
                    </m:sSubSup>
                  </m:oMath>
                </a14:m>
                <a:r>
                  <a:rPr lang="fr-FR" sz="2800" dirty="0" smtClean="0"/>
                  <a:t> vs </a:t>
                </a:r>
                <a14:m>
                  <m:oMath xmlns:m="http://schemas.openxmlformats.org/officeDocument/2006/math">
                    <m:sSubSup>
                      <m:sSubSupPr>
                        <m:ctrlPr>
                          <a:rPr lang="fr-FR" sz="2800" i="1" smtClean="0">
                            <a:latin typeface="Cambria Math"/>
                          </a:rPr>
                        </m:ctrlPr>
                      </m:sSubSupPr>
                      <m:e>
                        <m:sSup>
                          <m:sSupPr>
                            <m:ctrlPr>
                              <a:rPr lang="fr-FR" sz="2800" b="0" i="1" smtClean="0">
                                <a:latin typeface="Cambria Math"/>
                              </a:rPr>
                            </m:ctrlPr>
                          </m:sSupPr>
                          <m:e>
                            <m:r>
                              <a:rPr lang="fr-FR" sz="2800" b="0" i="1" smtClean="0">
                                <a:latin typeface="Cambria Math"/>
                              </a:rPr>
                              <m:t>𝑄</m:t>
                            </m:r>
                          </m:e>
                          <m:sup>
                            <m:r>
                              <a:rPr lang="fr-FR" sz="2800" b="0" i="1" smtClean="0">
                                <a:latin typeface="Cambria Math"/>
                              </a:rPr>
                              <m:t>𝑚</m:t>
                            </m:r>
                            <m:r>
                              <a:rPr lang="fr-FR" sz="2800" b="0" i="1" smtClean="0">
                                <a:latin typeface="Cambria Math"/>
                              </a:rPr>
                              <m:t>é</m:t>
                            </m:r>
                            <m:r>
                              <a:rPr lang="fr-FR" sz="2800" b="0" i="1" smtClean="0">
                                <a:latin typeface="Cambria Math"/>
                              </a:rPr>
                              <m:t>𝑡</m:t>
                            </m:r>
                            <m:r>
                              <a:rPr lang="fr-FR" sz="2800" b="0" i="1" smtClean="0">
                                <a:latin typeface="Cambria Math"/>
                              </a:rPr>
                              <m:t>é</m:t>
                            </m:r>
                            <m:r>
                              <a:rPr lang="fr-FR" sz="2800" b="0" i="1" smtClean="0">
                                <a:latin typeface="Cambria Math"/>
                              </a:rPr>
                              <m:t>𝑜</m:t>
                            </m:r>
                          </m:sup>
                        </m:sSup>
                      </m:e>
                      <m:sub>
                        <m:r>
                          <a:rPr lang="fr-FR" sz="2800" b="0" i="1" smtClean="0">
                            <a:latin typeface="Cambria Math"/>
                          </a:rPr>
                          <m:t>𝑠𝑖𝑚</m:t>
                        </m:r>
                      </m:sub>
                      <m:sup/>
                    </m:sSubSup>
                  </m:oMath>
                </a14:m>
                <a:r>
                  <a:rPr lang="fr-FR" sz="2800" dirty="0"/>
                  <a:t> sur le </a:t>
                </a:r>
                <a:r>
                  <a:rPr lang="fr-FR" sz="2800" dirty="0" smtClean="0"/>
                  <a:t>passé</a:t>
                </a:r>
              </a:p>
              <a:p>
                <a:pPr lvl="1">
                  <a:buFont typeface="Wingdings" panose="05000000000000000000" pitchFamily="2" charset="2"/>
                  <a:buChar char="Ø"/>
                </a:pPr>
                <a:r>
                  <a:rPr lang="fr-FR" sz="2400" b="1" dirty="0" smtClean="0">
                    <a:solidFill>
                      <a:schemeClr val="accent6"/>
                    </a:solidFill>
                  </a:rPr>
                  <a:t>incertitude modèle hydro</a:t>
                </a:r>
              </a:p>
              <a:p>
                <a:endParaRPr lang="fr-FR" sz="2800" dirty="0" smtClean="0"/>
              </a:p>
              <a:p>
                <a:r>
                  <a:rPr lang="fr-FR" sz="2800" dirty="0" smtClean="0"/>
                  <a:t>Puis comparer </a:t>
                </a:r>
                <a14:m>
                  <m:oMath xmlns:m="http://schemas.openxmlformats.org/officeDocument/2006/math">
                    <m:sSubSup>
                      <m:sSubSupPr>
                        <m:ctrlPr>
                          <a:rPr lang="fr-FR" sz="2800" i="1">
                            <a:latin typeface="Cambria Math"/>
                          </a:rPr>
                        </m:ctrlPr>
                      </m:sSubSupPr>
                      <m:e>
                        <m:sSup>
                          <m:sSupPr>
                            <m:ctrlPr>
                              <a:rPr lang="fr-FR" sz="2800" i="1">
                                <a:latin typeface="Cambria Math"/>
                              </a:rPr>
                            </m:ctrlPr>
                          </m:sSupPr>
                          <m:e>
                            <m:r>
                              <a:rPr lang="fr-FR" sz="2800" i="1">
                                <a:latin typeface="Cambria Math"/>
                              </a:rPr>
                              <m:t>𝑄</m:t>
                            </m:r>
                          </m:e>
                          <m:sup>
                            <m:r>
                              <a:rPr lang="fr-FR" sz="2800" i="1">
                                <a:latin typeface="Cambria Math"/>
                              </a:rPr>
                              <m:t>𝑚</m:t>
                            </m:r>
                            <m:r>
                              <a:rPr lang="fr-FR" sz="2800" i="1">
                                <a:latin typeface="Cambria Math"/>
                              </a:rPr>
                              <m:t>é</m:t>
                            </m:r>
                            <m:r>
                              <a:rPr lang="fr-FR" sz="2800" i="1">
                                <a:latin typeface="Cambria Math"/>
                              </a:rPr>
                              <m:t>𝑡</m:t>
                            </m:r>
                            <m:r>
                              <a:rPr lang="fr-FR" sz="2800" i="1">
                                <a:latin typeface="Cambria Math"/>
                              </a:rPr>
                              <m:t>é</m:t>
                            </m:r>
                            <m:r>
                              <a:rPr lang="fr-FR" sz="2800" i="1">
                                <a:latin typeface="Cambria Math"/>
                              </a:rPr>
                              <m:t>𝑜</m:t>
                            </m:r>
                          </m:sup>
                        </m:sSup>
                      </m:e>
                      <m:sub>
                        <m:r>
                          <a:rPr lang="fr-FR" sz="2800" i="1">
                            <a:latin typeface="Cambria Math"/>
                          </a:rPr>
                          <m:t>𝑠𝑖𝑚</m:t>
                        </m:r>
                      </m:sub>
                      <m:sup/>
                    </m:sSubSup>
                    <m:r>
                      <a:rPr lang="fr-FR" sz="2800" b="0" i="1" smtClean="0">
                        <a:latin typeface="Cambria Math"/>
                      </a:rPr>
                      <m:t> </m:t>
                    </m:r>
                    <m:r>
                      <a:rPr lang="fr-FR" sz="2800" b="0" i="1" smtClean="0">
                        <a:latin typeface="Cambria Math"/>
                      </a:rPr>
                      <m:t>𝑣𝑠</m:t>
                    </m:r>
                    <m:r>
                      <a:rPr lang="fr-FR" sz="2800" b="0" i="1" smtClean="0">
                        <a:latin typeface="Cambria Math"/>
                      </a:rPr>
                      <m:t> </m:t>
                    </m:r>
                    <m:sSubSup>
                      <m:sSubSupPr>
                        <m:ctrlPr>
                          <a:rPr lang="fr-FR" sz="2800" i="1">
                            <a:latin typeface="Cambria Math"/>
                          </a:rPr>
                        </m:ctrlPr>
                      </m:sSubSupPr>
                      <m:e>
                        <m:sSup>
                          <m:sSupPr>
                            <m:ctrlPr>
                              <a:rPr lang="fr-FR" sz="2800" i="1">
                                <a:latin typeface="Cambria Math"/>
                              </a:rPr>
                            </m:ctrlPr>
                          </m:sSupPr>
                          <m:e>
                            <m:r>
                              <a:rPr lang="fr-FR" sz="2800" i="1">
                                <a:latin typeface="Cambria Math"/>
                              </a:rPr>
                              <m:t>𝑄</m:t>
                            </m:r>
                          </m:e>
                          <m:sup>
                            <m:r>
                              <a:rPr lang="fr-FR" sz="2800" b="0" i="1" smtClean="0">
                                <a:latin typeface="Cambria Math"/>
                              </a:rPr>
                              <m:t>𝑝𝑟𝑜𝑗</m:t>
                            </m:r>
                            <m:r>
                              <a:rPr lang="fr-FR" sz="2800" b="0" i="1" smtClean="0">
                                <a:latin typeface="Cambria Math"/>
                              </a:rPr>
                              <m:t>.</m:t>
                            </m:r>
                            <m:r>
                              <a:rPr lang="fr-FR" sz="2800" b="0" i="1" smtClean="0">
                                <a:latin typeface="Cambria Math"/>
                              </a:rPr>
                              <m:t>𝑐𝑙𝑖𝑚</m:t>
                            </m:r>
                            <m:r>
                              <a:rPr lang="fr-FR" sz="2800" b="0" i="1" smtClean="0">
                                <a:latin typeface="Cambria Math"/>
                              </a:rPr>
                              <m:t>.</m:t>
                            </m:r>
                          </m:sup>
                        </m:sSup>
                      </m:e>
                      <m:sub>
                        <m:r>
                          <a:rPr lang="fr-FR" sz="2800" b="0" i="1" smtClean="0">
                            <a:latin typeface="Cambria Math"/>
                          </a:rPr>
                          <m:t>𝑠𝑖𝑚</m:t>
                        </m:r>
                      </m:sub>
                      <m:sup/>
                    </m:sSubSup>
                  </m:oMath>
                </a14:m>
                <a:r>
                  <a:rPr lang="fr-FR" sz="2800" dirty="0"/>
                  <a:t> </a:t>
                </a:r>
                <a:r>
                  <a:rPr lang="fr-FR" sz="2800" dirty="0" smtClean="0"/>
                  <a:t> sur le passé</a:t>
                </a:r>
              </a:p>
              <a:p>
                <a:pPr lvl="1">
                  <a:buFont typeface="Wingdings" panose="05000000000000000000" pitchFamily="2" charset="2"/>
                  <a:buChar char="Ø"/>
                </a:pPr>
                <a:r>
                  <a:rPr lang="fr-FR" sz="2400" b="1" dirty="0" smtClean="0">
                    <a:solidFill>
                      <a:schemeClr val="accent6"/>
                    </a:solidFill>
                  </a:rPr>
                  <a:t>incertitude projection climatique</a:t>
                </a:r>
              </a:p>
              <a:p>
                <a:endParaRPr lang="fr-FR" sz="2800" dirty="0" smtClean="0"/>
              </a:p>
              <a:p>
                <a:r>
                  <a:rPr lang="fr-FR" sz="2800" dirty="0"/>
                  <a:t>Puis comparer </a:t>
                </a:r>
                <a14:m>
                  <m:oMath xmlns:m="http://schemas.openxmlformats.org/officeDocument/2006/math">
                    <m:sSubSup>
                      <m:sSubSupPr>
                        <m:ctrlPr>
                          <a:rPr lang="fr-FR" sz="2800" i="1">
                            <a:latin typeface="Cambria Math"/>
                          </a:rPr>
                        </m:ctrlPr>
                      </m:sSubSupPr>
                      <m:e>
                        <m:sSup>
                          <m:sSupPr>
                            <m:ctrlPr>
                              <a:rPr lang="fr-FR" sz="2800" i="1">
                                <a:latin typeface="Cambria Math"/>
                              </a:rPr>
                            </m:ctrlPr>
                          </m:sSupPr>
                          <m:e>
                            <m:r>
                              <a:rPr lang="fr-FR" sz="2800" i="1">
                                <a:latin typeface="Cambria Math"/>
                              </a:rPr>
                              <m:t>𝑄</m:t>
                            </m:r>
                          </m:e>
                          <m:sup>
                            <m:r>
                              <a:rPr lang="fr-FR" sz="2800" i="1">
                                <a:latin typeface="Cambria Math"/>
                              </a:rPr>
                              <m:t>𝑝𝑟𝑜𝑗</m:t>
                            </m:r>
                            <m:r>
                              <a:rPr lang="fr-FR" sz="2800" i="1">
                                <a:latin typeface="Cambria Math"/>
                              </a:rPr>
                              <m:t>.</m:t>
                            </m:r>
                            <m:r>
                              <a:rPr lang="fr-FR" sz="2800" i="1">
                                <a:latin typeface="Cambria Math"/>
                              </a:rPr>
                              <m:t>𝑐𝑙𝑖𝑚</m:t>
                            </m:r>
                            <m:r>
                              <a:rPr lang="fr-FR" sz="2800" i="1">
                                <a:latin typeface="Cambria Math"/>
                              </a:rPr>
                              <m:t>.</m:t>
                            </m:r>
                          </m:sup>
                        </m:sSup>
                      </m:e>
                      <m:sub>
                        <m:r>
                          <a:rPr lang="fr-FR" sz="2800" i="1">
                            <a:latin typeface="Cambria Math"/>
                          </a:rPr>
                          <m:t>𝑠𝑖𝑚</m:t>
                        </m:r>
                      </m:sub>
                      <m:sup/>
                    </m:sSubSup>
                  </m:oMath>
                </a14:m>
                <a:r>
                  <a:rPr lang="fr-FR" sz="2800" dirty="0"/>
                  <a:t> </a:t>
                </a:r>
                <a:r>
                  <a:rPr lang="fr-FR" sz="2800" dirty="0" smtClean="0"/>
                  <a:t>passé vs futur</a:t>
                </a:r>
              </a:p>
              <a:p>
                <a:pPr lvl="1">
                  <a:buFont typeface="Wingdings" panose="05000000000000000000" pitchFamily="2" charset="2"/>
                  <a:buChar char="Ø"/>
                </a:pPr>
                <a:r>
                  <a:rPr lang="fr-FR" sz="2400" b="1" dirty="0" smtClean="0">
                    <a:solidFill>
                      <a:schemeClr val="accent6"/>
                    </a:solidFill>
                  </a:rPr>
                  <a:t>impact du changement climatique</a:t>
                </a:r>
                <a:endParaRPr lang="fr-FR" sz="2400" b="1" dirty="0">
                  <a:solidFill>
                    <a:schemeClr val="accent6"/>
                  </a:solidFill>
                </a:endParaRPr>
              </a:p>
              <a:p>
                <a:endParaRPr lang="fr-FR" sz="2800"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blipFill>
                <a:blip r:embed="rId2"/>
                <a:stretch>
                  <a:fillRect l="-1333" b="-2695"/>
                </a:stretch>
              </a:blipFill>
            </p:spPr>
            <p:txBody>
              <a:bodyPr/>
              <a:lstStyle/>
              <a:p>
                <a:r>
                  <a:rPr lang="fr-FR">
                    <a:noFill/>
                  </a:rPr>
                  <a:t> </a:t>
                </a:r>
              </a:p>
            </p:txBody>
          </p:sp>
        </mc:Fallback>
      </mc:AlternateContent>
      <p:sp>
        <p:nvSpPr>
          <p:cNvPr id="4" name="Espace réservé du numéro de diapositive 3"/>
          <p:cNvSpPr>
            <a:spLocks noGrp="1"/>
          </p:cNvSpPr>
          <p:nvPr>
            <p:ph type="sldNum" sz="quarter" idx="12"/>
          </p:nvPr>
        </p:nvSpPr>
        <p:spPr/>
        <p:txBody>
          <a:bodyPr/>
          <a:lstStyle/>
          <a:p>
            <a:fld id="{5D6BC9DE-21EE-412F-9F5D-9A383983C613}" type="slidenum">
              <a:rPr lang="fr-FR" smtClean="0"/>
              <a:t>56</a:t>
            </a:fld>
            <a:endParaRPr lang="fr-FR"/>
          </a:p>
        </p:txBody>
      </p:sp>
    </p:spTree>
    <p:extLst>
      <p:ext uri="{BB962C8B-B14F-4D97-AF65-F5344CB8AC3E}">
        <p14:creationId xmlns:p14="http://schemas.microsoft.com/office/powerpoint/2010/main" val="305069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Evolution entre périodes de temps</a:t>
            </a:r>
            <a:endParaRPr lang="fr-FR" dirty="0"/>
          </a:p>
        </p:txBody>
      </p:sp>
      <p:sp>
        <p:nvSpPr>
          <p:cNvPr id="3" name="Espace réservé du contenu 2"/>
          <p:cNvSpPr>
            <a:spLocks noGrp="1"/>
          </p:cNvSpPr>
          <p:nvPr>
            <p:ph idx="1"/>
          </p:nvPr>
        </p:nvSpPr>
        <p:spPr/>
        <p:txBody>
          <a:bodyPr/>
          <a:lstStyle/>
          <a:p>
            <a:r>
              <a:rPr lang="fr-FR" dirty="0" smtClean="0"/>
              <a:t>On prend des </a:t>
            </a:r>
            <a:r>
              <a:rPr lang="fr-FR" b="1" dirty="0" smtClean="0">
                <a:solidFill>
                  <a:schemeClr val="accent5"/>
                </a:solidFill>
              </a:rPr>
              <a:t>périodes de 30 ans </a:t>
            </a:r>
            <a:r>
              <a:rPr lang="fr-FR" dirty="0" smtClean="0"/>
              <a:t>: on suppose le climat stationnaire sur ces périodes</a:t>
            </a:r>
          </a:p>
          <a:p>
            <a:endParaRPr lang="fr-FR" dirty="0"/>
          </a:p>
          <a:p>
            <a:r>
              <a:rPr lang="fr-FR" dirty="0" smtClean="0"/>
              <a:t>On </a:t>
            </a:r>
            <a:r>
              <a:rPr lang="fr-FR" b="1" dirty="0" smtClean="0">
                <a:solidFill>
                  <a:schemeClr val="accent5"/>
                </a:solidFill>
              </a:rPr>
              <a:t>compare des indicateurs</a:t>
            </a:r>
            <a:r>
              <a:rPr lang="fr-FR" dirty="0" smtClean="0"/>
              <a:t> (moyennes…) entre une période future et une période de référence « passée »</a:t>
            </a:r>
          </a:p>
          <a:p>
            <a:pPr lvl="1"/>
            <a:r>
              <a:rPr lang="fr-FR" dirty="0" smtClean="0"/>
              <a:t>Exemple : Débit moyen 2071-2100 VS 1976-2005</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57</a:t>
            </a:fld>
            <a:endParaRPr lang="fr-FR"/>
          </a:p>
        </p:txBody>
      </p:sp>
    </p:spTree>
    <p:extLst>
      <p:ext uri="{BB962C8B-B14F-4D97-AF65-F5344CB8AC3E}">
        <p14:creationId xmlns:p14="http://schemas.microsoft.com/office/powerpoint/2010/main" val="7211725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Programme de l’après-midi</a:t>
            </a:r>
            <a:endParaRPr lang="fr-FR" dirty="0"/>
          </a:p>
        </p:txBody>
      </p:sp>
      <p:sp>
        <p:nvSpPr>
          <p:cNvPr id="3" name="Espace réservé du contenu 2"/>
          <p:cNvSpPr>
            <a:spLocks noGrp="1"/>
          </p:cNvSpPr>
          <p:nvPr>
            <p:ph idx="1"/>
          </p:nvPr>
        </p:nvSpPr>
        <p:spPr/>
        <p:txBody>
          <a:bodyPr>
            <a:normAutofit fontScale="62500" lnSpcReduction="20000"/>
          </a:bodyPr>
          <a:lstStyle/>
          <a:p>
            <a:r>
              <a:rPr lang="fr-FR" dirty="0" smtClean="0">
                <a:solidFill>
                  <a:schemeClr val="bg1">
                    <a:lumMod val="85000"/>
                  </a:schemeClr>
                </a:solidFill>
              </a:rPr>
              <a:t>Intro Vazken</a:t>
            </a:r>
          </a:p>
          <a:p>
            <a:r>
              <a:rPr lang="fr-FR" dirty="0" smtClean="0">
                <a:solidFill>
                  <a:schemeClr val="bg1">
                    <a:lumMod val="85000"/>
                  </a:schemeClr>
                </a:solidFill>
              </a:rPr>
              <a:t>Intro générale Guillaume</a:t>
            </a:r>
          </a:p>
          <a:p>
            <a:r>
              <a:rPr lang="fr-FR" dirty="0" smtClean="0">
                <a:solidFill>
                  <a:schemeClr val="bg1">
                    <a:lumMod val="85000"/>
                  </a:schemeClr>
                </a:solidFill>
              </a:rPr>
              <a:t>Le changement climatique dans son contexte</a:t>
            </a:r>
          </a:p>
          <a:p>
            <a:r>
              <a:rPr lang="fr-FR" dirty="0" smtClean="0">
                <a:solidFill>
                  <a:schemeClr val="bg1">
                    <a:lumMod val="85000"/>
                  </a:schemeClr>
                </a:solidFill>
              </a:rPr>
              <a:t>Les projections climatiques</a:t>
            </a:r>
          </a:p>
          <a:p>
            <a:r>
              <a:rPr lang="fr-FR" dirty="0" smtClean="0">
                <a:solidFill>
                  <a:schemeClr val="bg1">
                    <a:lumMod val="85000"/>
                  </a:schemeClr>
                </a:solidFill>
              </a:rPr>
              <a:t>La méthodologie d’étude d’impact du CC</a:t>
            </a:r>
          </a:p>
          <a:p>
            <a:r>
              <a:rPr lang="fr-FR" dirty="0" smtClean="0"/>
              <a:t>Impact du CC sur les débits</a:t>
            </a:r>
          </a:p>
          <a:p>
            <a:pPr lvl="1"/>
            <a:r>
              <a:rPr lang="fr-FR" dirty="0" smtClean="0"/>
              <a:t>Les indicateurs</a:t>
            </a:r>
          </a:p>
          <a:p>
            <a:pPr lvl="1"/>
            <a:r>
              <a:rPr lang="fr-FR" dirty="0" smtClean="0">
                <a:solidFill>
                  <a:schemeClr val="bg1">
                    <a:lumMod val="85000"/>
                  </a:schemeClr>
                </a:solidFill>
              </a:rPr>
              <a:t>Impacts</a:t>
            </a:r>
          </a:p>
          <a:p>
            <a:pPr lvl="1"/>
            <a:r>
              <a:rPr lang="fr-FR" dirty="0" smtClean="0">
                <a:solidFill>
                  <a:schemeClr val="bg1">
                    <a:lumMod val="85000"/>
                  </a:schemeClr>
                </a:solidFill>
              </a:rPr>
              <a:t>Projets </a:t>
            </a:r>
            <a:r>
              <a:rPr lang="fr-FR" dirty="0" err="1" smtClean="0">
                <a:solidFill>
                  <a:schemeClr val="bg1">
                    <a:lumMod val="85000"/>
                  </a:schemeClr>
                </a:solidFill>
              </a:rPr>
              <a:t>Irstéens</a:t>
            </a:r>
            <a:endParaRPr lang="fr-FR" dirty="0" smtClean="0">
              <a:solidFill>
                <a:schemeClr val="bg1">
                  <a:lumMod val="85000"/>
                </a:schemeClr>
              </a:solidFill>
            </a:endParaRPr>
          </a:p>
          <a:p>
            <a:pPr lvl="1"/>
            <a:r>
              <a:rPr lang="fr-FR" dirty="0" smtClean="0">
                <a:solidFill>
                  <a:schemeClr val="bg1">
                    <a:lumMod val="85000"/>
                  </a:schemeClr>
                </a:solidFill>
              </a:rPr>
              <a:t>Adaptation et usages de l’eau</a:t>
            </a:r>
          </a:p>
          <a:p>
            <a:r>
              <a:rPr lang="fr-FR" dirty="0" smtClean="0">
                <a:solidFill>
                  <a:schemeClr val="bg1">
                    <a:lumMod val="85000"/>
                  </a:schemeClr>
                </a:solidFill>
              </a:rPr>
              <a:t>Inventaire des données disponibles</a:t>
            </a:r>
          </a:p>
          <a:p>
            <a:r>
              <a:rPr lang="fr-FR" dirty="0" smtClean="0">
                <a:solidFill>
                  <a:schemeClr val="bg1">
                    <a:lumMod val="85000"/>
                  </a:schemeClr>
                </a:solidFill>
              </a:rPr>
              <a:t>Présentation d’ARTEMHYS</a:t>
            </a:r>
          </a:p>
          <a:p>
            <a:r>
              <a:rPr lang="fr-FR" dirty="0" smtClean="0">
                <a:solidFill>
                  <a:schemeClr val="bg1">
                    <a:lumMod val="85000"/>
                  </a:schemeClr>
                </a:solidFill>
              </a:rPr>
              <a:t>Présentation d’HEF</a:t>
            </a:r>
          </a:p>
          <a:p>
            <a:r>
              <a:rPr lang="fr-FR" dirty="0" smtClean="0">
                <a:solidFill>
                  <a:schemeClr val="bg1">
                    <a:lumMod val="85000"/>
                  </a:schemeClr>
                </a:solidFill>
              </a:rPr>
              <a:t>Perspectives, moyens, conclusions</a:t>
            </a: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58</a:t>
            </a:fld>
            <a:endParaRPr lang="fr-FR"/>
          </a:p>
        </p:txBody>
      </p:sp>
    </p:spTree>
    <p:extLst>
      <p:ext uri="{BB962C8B-B14F-4D97-AF65-F5344CB8AC3E}">
        <p14:creationId xmlns:p14="http://schemas.microsoft.com/office/powerpoint/2010/main" val="13480589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274638"/>
            <a:ext cx="7416824" cy="1143000"/>
          </a:xfrm>
        </p:spPr>
        <p:txBody>
          <a:bodyPr>
            <a:normAutofit fontScale="90000"/>
          </a:bodyPr>
          <a:lstStyle/>
          <a:p>
            <a:r>
              <a:rPr lang="fr-FR" dirty="0" smtClean="0"/>
              <a:t>Les indicateurs qui nous intéressent en hydrologie</a:t>
            </a:r>
            <a:endParaRPr lang="fr-FR" dirty="0"/>
          </a:p>
        </p:txBody>
      </p:sp>
      <p:sp>
        <p:nvSpPr>
          <p:cNvPr id="3" name="Espace réservé du contenu 2"/>
          <p:cNvSpPr>
            <a:spLocks noGrp="1"/>
          </p:cNvSpPr>
          <p:nvPr>
            <p:ph idx="1"/>
          </p:nvPr>
        </p:nvSpPr>
        <p:spPr/>
        <p:txBody>
          <a:bodyPr>
            <a:normAutofit fontScale="62500" lnSpcReduction="20000"/>
          </a:bodyPr>
          <a:lstStyle/>
          <a:p>
            <a:r>
              <a:rPr lang="fr-FR" b="1" dirty="0" smtClean="0">
                <a:solidFill>
                  <a:schemeClr val="accent5"/>
                </a:solidFill>
              </a:rPr>
              <a:t>Indicateurs de ressource </a:t>
            </a:r>
          </a:p>
          <a:p>
            <a:pPr lvl="1"/>
            <a:r>
              <a:rPr lang="fr-FR" dirty="0" smtClean="0"/>
              <a:t>Débit moyen</a:t>
            </a:r>
          </a:p>
          <a:p>
            <a:r>
              <a:rPr lang="fr-FR" b="1" dirty="0" smtClean="0">
                <a:solidFill>
                  <a:schemeClr val="accent5"/>
                </a:solidFill>
              </a:rPr>
              <a:t>Indicateurs de crues</a:t>
            </a:r>
          </a:p>
          <a:p>
            <a:pPr lvl="1"/>
            <a:r>
              <a:rPr lang="fr-FR" dirty="0" smtClean="0"/>
              <a:t>Quantiles forts (Q90, Q95, Q99)</a:t>
            </a:r>
          </a:p>
          <a:p>
            <a:pPr lvl="1"/>
            <a:r>
              <a:rPr lang="fr-FR" dirty="0" smtClean="0"/>
              <a:t>Les débits journaliers à période de retour élevée (QJXA10, QJXA100…) -&gt; attention à la grosse incertitude liée à l’extrapolation nécessaire</a:t>
            </a:r>
          </a:p>
          <a:p>
            <a:r>
              <a:rPr lang="fr-FR" b="1" dirty="0" smtClean="0">
                <a:solidFill>
                  <a:schemeClr val="accent5"/>
                </a:solidFill>
              </a:rPr>
              <a:t>Indicateurs de bas débits</a:t>
            </a:r>
          </a:p>
          <a:p>
            <a:pPr lvl="1"/>
            <a:r>
              <a:rPr lang="fr-FR" dirty="0" smtClean="0"/>
              <a:t>Quantiles faibles (Q10)</a:t>
            </a:r>
          </a:p>
          <a:p>
            <a:pPr lvl="1"/>
            <a:r>
              <a:rPr lang="fr-FR" dirty="0" smtClean="0"/>
              <a:t>Débits mensuel moyen minimal à période de retour 5 ans (QMNA5)</a:t>
            </a:r>
          </a:p>
          <a:p>
            <a:pPr lvl="1"/>
            <a:r>
              <a:rPr lang="fr-FR" dirty="0" smtClean="0"/>
              <a:t>Débits minimaux consécutifs (3 ou 7 jours) à différentes périodes de retour (VCN3-5, 10, 20 ans ; VCN7-5, 10, 20 ans)</a:t>
            </a:r>
          </a:p>
          <a:p>
            <a:pPr lvl="1"/>
            <a:r>
              <a:rPr lang="fr-FR" dirty="0" smtClean="0"/>
              <a:t>Durée sous un seuil</a:t>
            </a:r>
          </a:p>
          <a:p>
            <a:r>
              <a:rPr lang="fr-FR" b="1" dirty="0" smtClean="0">
                <a:solidFill>
                  <a:schemeClr val="accent5"/>
                </a:solidFill>
              </a:rPr>
              <a:t>Régimes, débits saisonniers</a:t>
            </a:r>
          </a:p>
          <a:p>
            <a:r>
              <a:rPr lang="fr-FR" b="1" dirty="0" smtClean="0">
                <a:solidFill>
                  <a:schemeClr val="accent5"/>
                </a:solidFill>
              </a:rPr>
              <a:t>Moyennes annuelles glissantes </a:t>
            </a:r>
          </a:p>
          <a:p>
            <a:endParaRPr lang="fr-FR" b="1" dirty="0">
              <a:solidFill>
                <a:schemeClr val="accent1"/>
              </a:solidFill>
            </a:endParaRPr>
          </a:p>
          <a:p>
            <a:pPr>
              <a:buFont typeface="Wingdings" panose="05000000000000000000" pitchFamily="2" charset="2"/>
              <a:buChar char="Ø"/>
            </a:pPr>
            <a:r>
              <a:rPr lang="fr-FR" b="1" dirty="0" smtClean="0">
                <a:solidFill>
                  <a:schemeClr val="accent6"/>
                </a:solidFill>
              </a:rPr>
              <a:t>Aspects importants : fréquence, magnitude, durée et saisonnalité</a:t>
            </a:r>
            <a:endParaRPr lang="fr-FR" b="1" dirty="0">
              <a:solidFill>
                <a:schemeClr val="accent6"/>
              </a:solidFill>
            </a:endParaRP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59</a:t>
            </a:fld>
            <a:endParaRPr lang="fr-FR"/>
          </a:p>
        </p:txBody>
      </p:sp>
    </p:spTree>
    <p:extLst>
      <p:ext uri="{BB962C8B-B14F-4D97-AF65-F5344CB8AC3E}">
        <p14:creationId xmlns:p14="http://schemas.microsoft.com/office/powerpoint/2010/main" val="2877255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 générale</a:t>
            </a:r>
            <a:endParaRPr lang="fr-FR" dirty="0"/>
          </a:p>
        </p:txBody>
      </p:sp>
      <p:sp>
        <p:nvSpPr>
          <p:cNvPr id="3" name="Espace réservé du contenu 2"/>
          <p:cNvSpPr>
            <a:spLocks noGrp="1"/>
          </p:cNvSpPr>
          <p:nvPr>
            <p:ph idx="1"/>
          </p:nvPr>
        </p:nvSpPr>
        <p:spPr/>
        <p:txBody>
          <a:bodyPr>
            <a:normAutofit/>
          </a:bodyPr>
          <a:lstStyle/>
          <a:p>
            <a:pPr marL="0" indent="0">
              <a:buNone/>
            </a:pPr>
            <a:r>
              <a:rPr lang="fr-FR" sz="2200" dirty="0" smtClean="0"/>
              <a:t>Pourquoi cette demi-journée ? </a:t>
            </a:r>
          </a:p>
          <a:p>
            <a:pPr>
              <a:buFontTx/>
              <a:buChar char="-"/>
            </a:pPr>
            <a:r>
              <a:rPr lang="fr-FR" sz="2200" dirty="0" smtClean="0"/>
              <a:t>Le </a:t>
            </a:r>
            <a:r>
              <a:rPr lang="fr-FR" sz="2200" dirty="0"/>
              <a:t>changement climatique (CC) </a:t>
            </a:r>
            <a:r>
              <a:rPr lang="fr-FR" sz="2200" dirty="0" smtClean="0"/>
              <a:t>est l’un des 3 enjeux scientifiques de l’UR HYCAR </a:t>
            </a:r>
          </a:p>
          <a:p>
            <a:pPr>
              <a:buFontTx/>
              <a:buChar char="-"/>
            </a:pPr>
            <a:endParaRPr lang="fr-FR" sz="2200" dirty="0"/>
          </a:p>
          <a:p>
            <a:pPr>
              <a:buFontTx/>
              <a:buChar char="-"/>
            </a:pPr>
            <a:r>
              <a:rPr lang="fr-FR" sz="2200" dirty="0" smtClean="0"/>
              <a:t>Demande d’HEF et d’ARTEMHYS d’en savoir plus sur la thématique</a:t>
            </a:r>
          </a:p>
          <a:p>
            <a:pPr>
              <a:buFontTx/>
              <a:buChar char="-"/>
            </a:pPr>
            <a:endParaRPr lang="fr-FR" sz="2200" dirty="0" smtClean="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6</a:t>
            </a:fld>
            <a:endParaRPr lang="fr-FR"/>
          </a:p>
        </p:txBody>
      </p:sp>
    </p:spTree>
    <p:extLst>
      <p:ext uri="{BB962C8B-B14F-4D97-AF65-F5344CB8AC3E}">
        <p14:creationId xmlns:p14="http://schemas.microsoft.com/office/powerpoint/2010/main" val="9222696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Box 13"/>
          <p:cNvSpPr txBox="1">
            <a:spLocks noChangeArrowheads="1"/>
          </p:cNvSpPr>
          <p:nvPr/>
        </p:nvSpPr>
        <p:spPr bwMode="auto">
          <a:xfrm>
            <a:off x="1284288" y="881063"/>
            <a:ext cx="718502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82936" tIns="41469" rIns="82936" bIns="41469">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50000"/>
              </a:spcBef>
              <a:buFontTx/>
              <a:buNone/>
            </a:pPr>
            <a:r>
              <a:rPr lang="fr-FR" altLang="fr-FR" sz="2500" b="1">
                <a:solidFill>
                  <a:srgbClr val="000000"/>
                </a:solidFill>
                <a:latin typeface="Arial Narrow" pitchFamily="34" charset="0"/>
                <a:ea typeface="SimSun" pitchFamily="2" charset="-122"/>
              </a:rPr>
              <a:t>Indicateur sur les basses eaux</a:t>
            </a:r>
          </a:p>
        </p:txBody>
      </p:sp>
      <p:sp>
        <p:nvSpPr>
          <p:cNvPr id="8" name="Line 7"/>
          <p:cNvSpPr>
            <a:spLocks noChangeShapeType="1"/>
          </p:cNvSpPr>
          <p:nvPr/>
        </p:nvSpPr>
        <p:spPr bwMode="auto">
          <a:xfrm>
            <a:off x="1403350" y="3762375"/>
            <a:ext cx="414338" cy="0"/>
          </a:xfrm>
          <a:prstGeom prst="line">
            <a:avLst/>
          </a:prstGeom>
          <a:noFill/>
          <a:ln w="50800">
            <a:solidFill>
              <a:srgbClr val="E89D06"/>
            </a:solidFill>
            <a:round/>
            <a:headEnd/>
            <a:tailEnd/>
          </a:ln>
          <a:extLst>
            <a:ext uri="{909E8E84-426E-40DD-AFC4-6F175D3DCCD1}">
              <a14:hiddenFill xmlns:a14="http://schemas.microsoft.com/office/drawing/2010/main">
                <a:noFill/>
              </a14:hiddenFill>
            </a:ext>
          </a:extLst>
        </p:spPr>
        <p:txBody>
          <a:bodyPr lIns="75231" tIns="37617" rIns="75231" bIns="37617"/>
          <a:lstStyle/>
          <a:p>
            <a:endParaRPr lang="fr-FR"/>
          </a:p>
        </p:txBody>
      </p:sp>
      <p:sp>
        <p:nvSpPr>
          <p:cNvPr id="9" name="ZoneTexte 8"/>
          <p:cNvSpPr txBox="1">
            <a:spLocks noChangeArrowheads="1"/>
          </p:cNvSpPr>
          <p:nvPr/>
        </p:nvSpPr>
        <p:spPr bwMode="auto">
          <a:xfrm>
            <a:off x="66675" y="4735513"/>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6" tIns="41469" rIns="82936" bIns="41469">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fr-FR" altLang="fr-FR" sz="1600">
                <a:solidFill>
                  <a:srgbClr val="000000"/>
                </a:solidFill>
                <a:ea typeface="SimSun" pitchFamily="2" charset="-122"/>
              </a:rPr>
              <a:t>1 année sur 5, le plus petit débit mensuel est inférieur au QMNA5</a:t>
            </a:r>
          </a:p>
          <a:p>
            <a:pPr eaLnBrk="1" hangingPunct="1">
              <a:spcBef>
                <a:spcPct val="0"/>
              </a:spcBef>
              <a:buFontTx/>
              <a:buNone/>
            </a:pPr>
            <a:r>
              <a:rPr lang="fr-FR" altLang="fr-FR" sz="1600">
                <a:solidFill>
                  <a:srgbClr val="000000"/>
                </a:solidFill>
                <a:ea typeface="SimSun" pitchFamily="2" charset="-122"/>
              </a:rPr>
              <a:t>4 années sur 5, le plus petit débit mensuel est supérieur au QMNA5</a:t>
            </a:r>
          </a:p>
        </p:txBody>
      </p:sp>
      <p:grpSp>
        <p:nvGrpSpPr>
          <p:cNvPr id="10" name="Groupe 19"/>
          <p:cNvGrpSpPr>
            <a:grpSpLocks/>
          </p:cNvGrpSpPr>
          <p:nvPr/>
        </p:nvGrpSpPr>
        <p:grpSpPr bwMode="auto">
          <a:xfrm>
            <a:off x="685440" y="1403946"/>
            <a:ext cx="8066880" cy="3343238"/>
            <a:chOff x="251520" y="1340768"/>
            <a:chExt cx="8892480" cy="3685590"/>
          </a:xfrm>
          <a:solidFill>
            <a:schemeClr val="bg1"/>
          </a:solidFill>
        </p:grpSpPr>
        <p:grpSp>
          <p:nvGrpSpPr>
            <p:cNvPr id="11" name="Groupe 17"/>
            <p:cNvGrpSpPr>
              <a:grpSpLocks/>
            </p:cNvGrpSpPr>
            <p:nvPr/>
          </p:nvGrpSpPr>
          <p:grpSpPr bwMode="auto">
            <a:xfrm>
              <a:off x="251520" y="1393999"/>
              <a:ext cx="8892480" cy="3267075"/>
              <a:chOff x="251520" y="1393999"/>
              <a:chExt cx="8892480" cy="3267075"/>
            </a:xfrm>
            <a:grpFill/>
          </p:grpSpPr>
          <p:sp>
            <p:nvSpPr>
              <p:cNvPr id="14" name="Line 2"/>
              <p:cNvSpPr>
                <a:spLocks noChangeShapeType="1"/>
              </p:cNvSpPr>
              <p:nvPr/>
            </p:nvSpPr>
            <p:spPr bwMode="auto">
              <a:xfrm flipH="1" flipV="1">
                <a:off x="257870" y="1393999"/>
                <a:ext cx="0" cy="3267075"/>
              </a:xfrm>
              <a:prstGeom prst="line">
                <a:avLst/>
              </a:prstGeom>
              <a:grpFill/>
              <a:ln w="50800">
                <a:solidFill>
                  <a:srgbClr val="666699"/>
                </a:solidFill>
                <a:round/>
                <a:headEnd/>
                <a:tailEnd type="triangle" w="med" len="med"/>
              </a:ln>
            </p:spPr>
            <p:txBody>
              <a:bodyPr lIns="82945" tIns="41473" rIns="82945" bIns="41473"/>
              <a:lstStyle/>
              <a:p>
                <a:pPr defTabSz="407484">
                  <a:defRPr/>
                </a:pPr>
                <a:endParaRPr lang="en-US" sz="1600">
                  <a:solidFill>
                    <a:srgbClr val="000000"/>
                  </a:solidFill>
                  <a:cs typeface="Lucida Sans Unicode" pitchFamily="34" charset="0"/>
                </a:endParaRPr>
              </a:p>
            </p:txBody>
          </p:sp>
          <p:sp>
            <p:nvSpPr>
              <p:cNvPr id="15" name="Line 3"/>
              <p:cNvSpPr>
                <a:spLocks noChangeShapeType="1"/>
              </p:cNvSpPr>
              <p:nvPr/>
            </p:nvSpPr>
            <p:spPr bwMode="auto">
              <a:xfrm>
                <a:off x="251520" y="4653136"/>
                <a:ext cx="8892480" cy="0"/>
              </a:xfrm>
              <a:prstGeom prst="line">
                <a:avLst/>
              </a:prstGeom>
              <a:grpFill/>
              <a:ln w="50800">
                <a:solidFill>
                  <a:srgbClr val="666699"/>
                </a:solidFill>
                <a:round/>
                <a:headEnd/>
                <a:tailEnd type="triangle" w="med" len="med"/>
              </a:ln>
            </p:spPr>
            <p:txBody>
              <a:bodyPr lIns="82945" tIns="41473" rIns="82945" bIns="41473"/>
              <a:lstStyle/>
              <a:p>
                <a:pPr defTabSz="407484">
                  <a:defRPr/>
                </a:pPr>
                <a:endParaRPr lang="en-US" sz="1600">
                  <a:solidFill>
                    <a:srgbClr val="000000"/>
                  </a:solidFill>
                  <a:cs typeface="Lucida Sans Unicode" pitchFamily="34" charset="0"/>
                </a:endParaRPr>
              </a:p>
            </p:txBody>
          </p:sp>
          <p:grpSp>
            <p:nvGrpSpPr>
              <p:cNvPr id="16" name="Groupe 13"/>
              <p:cNvGrpSpPr>
                <a:grpSpLocks/>
              </p:cNvGrpSpPr>
              <p:nvPr/>
            </p:nvGrpSpPr>
            <p:grpSpPr bwMode="auto">
              <a:xfrm>
                <a:off x="257870" y="2132112"/>
                <a:ext cx="8886130" cy="2420238"/>
                <a:chOff x="257870" y="2132112"/>
                <a:chExt cx="8886130" cy="2420238"/>
              </a:xfrm>
              <a:grpFill/>
            </p:grpSpPr>
            <p:sp>
              <p:nvSpPr>
                <p:cNvPr id="17" name="Freeform 4"/>
                <p:cNvSpPr>
                  <a:spLocks/>
                </p:cNvSpPr>
                <p:nvPr/>
              </p:nvSpPr>
              <p:spPr bwMode="auto">
                <a:xfrm>
                  <a:off x="257870" y="2132112"/>
                  <a:ext cx="6474589" cy="2420238"/>
                </a:xfrm>
                <a:custGeom>
                  <a:avLst/>
                  <a:gdLst>
                    <a:gd name="T0" fmla="*/ 0 w 10011"/>
                    <a:gd name="T1" fmla="*/ 2147483647 h 10336"/>
                    <a:gd name="T2" fmla="*/ 2147483647 w 10011"/>
                    <a:gd name="T3" fmla="*/ 2147483647 h 10336"/>
                    <a:gd name="T4" fmla="*/ 2147483647 w 10011"/>
                    <a:gd name="T5" fmla="*/ 2147483647 h 10336"/>
                    <a:gd name="T6" fmla="*/ 2147483647 w 10011"/>
                    <a:gd name="T7" fmla="*/ 2147483647 h 10336"/>
                    <a:gd name="T8" fmla="*/ 2147483647 w 10011"/>
                    <a:gd name="T9" fmla="*/ 2147483647 h 10336"/>
                    <a:gd name="T10" fmla="*/ 2147483647 w 10011"/>
                    <a:gd name="T11" fmla="*/ 2147483647 h 10336"/>
                    <a:gd name="T12" fmla="*/ 2147483647 w 10011"/>
                    <a:gd name="T13" fmla="*/ 2147483647 h 10336"/>
                    <a:gd name="T14" fmla="*/ 2147483647 w 10011"/>
                    <a:gd name="T15" fmla="*/ 2147483647 h 10336"/>
                    <a:gd name="T16" fmla="*/ 2147483647 w 10011"/>
                    <a:gd name="T17" fmla="*/ 2147483647 h 10336"/>
                    <a:gd name="T18" fmla="*/ 2147483647 w 10011"/>
                    <a:gd name="T19" fmla="*/ 2147483647 h 10336"/>
                    <a:gd name="T20" fmla="*/ 2147483647 w 10011"/>
                    <a:gd name="T21" fmla="*/ 2147483647 h 10336"/>
                    <a:gd name="T22" fmla="*/ 2147483647 w 10011"/>
                    <a:gd name="T23" fmla="*/ 2147483647 h 10336"/>
                    <a:gd name="T24" fmla="*/ 2147483647 w 10011"/>
                    <a:gd name="T25" fmla="*/ 2147483647 h 10336"/>
                    <a:gd name="T26" fmla="*/ 2147483647 w 10011"/>
                    <a:gd name="T27" fmla="*/ 2147483647 h 10336"/>
                    <a:gd name="T28" fmla="*/ 2147483647 w 10011"/>
                    <a:gd name="T29" fmla="*/ 2147483647 h 10336"/>
                    <a:gd name="T30" fmla="*/ 2147483647 w 10011"/>
                    <a:gd name="T31" fmla="*/ 2147483647 h 10336"/>
                    <a:gd name="T32" fmla="*/ 2147483647 w 10011"/>
                    <a:gd name="T33" fmla="*/ 2147483647 h 10336"/>
                    <a:gd name="T34" fmla="*/ 2147483647 w 10011"/>
                    <a:gd name="T35" fmla="*/ 2147483647 h 10336"/>
                    <a:gd name="T36" fmla="*/ 2147483647 w 10011"/>
                    <a:gd name="T37" fmla="*/ 2147483647 h 10336"/>
                    <a:gd name="T38" fmla="*/ 2147483647 w 10011"/>
                    <a:gd name="T39" fmla="*/ 2147483647 h 10336"/>
                    <a:gd name="T40" fmla="*/ 2147483647 w 10011"/>
                    <a:gd name="T41" fmla="*/ 2147483647 h 10336"/>
                    <a:gd name="T42" fmla="*/ 2147483647 w 10011"/>
                    <a:gd name="T43" fmla="*/ 2147483647 h 10336"/>
                    <a:gd name="T44" fmla="*/ 2147483647 w 10011"/>
                    <a:gd name="T45" fmla="*/ 2147483647 h 10336"/>
                    <a:gd name="T46" fmla="*/ 2147483647 w 10011"/>
                    <a:gd name="T47" fmla="*/ 2147483647 h 10336"/>
                    <a:gd name="T48" fmla="*/ 2147483647 w 10011"/>
                    <a:gd name="T49" fmla="*/ 2147483647 h 10336"/>
                    <a:gd name="T50" fmla="*/ 2147483647 w 10011"/>
                    <a:gd name="T51" fmla="*/ 2147483647 h 10336"/>
                    <a:gd name="T52" fmla="*/ 2147483647 w 10011"/>
                    <a:gd name="T53" fmla="*/ 2147483647 h 10336"/>
                    <a:gd name="T54" fmla="*/ 2147483647 w 10011"/>
                    <a:gd name="T55" fmla="*/ 2147483647 h 10336"/>
                    <a:gd name="T56" fmla="*/ 2147483647 w 10011"/>
                    <a:gd name="T57" fmla="*/ 2147483647 h 10336"/>
                    <a:gd name="T58" fmla="*/ 2147483647 w 10011"/>
                    <a:gd name="T59" fmla="*/ 2147483647 h 103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011"/>
                    <a:gd name="T91" fmla="*/ 0 h 10336"/>
                    <a:gd name="T92" fmla="*/ 10011 w 10011"/>
                    <a:gd name="T93" fmla="*/ 10336 h 103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011" h="10336">
                      <a:moveTo>
                        <a:pt x="0" y="4274"/>
                      </a:moveTo>
                      <a:cubicBezTo>
                        <a:pt x="100" y="3696"/>
                        <a:pt x="203" y="3118"/>
                        <a:pt x="303" y="3161"/>
                      </a:cubicBezTo>
                      <a:cubicBezTo>
                        <a:pt x="403" y="3204"/>
                        <a:pt x="488" y="4041"/>
                        <a:pt x="606" y="4551"/>
                      </a:cubicBezTo>
                      <a:cubicBezTo>
                        <a:pt x="724" y="5062"/>
                        <a:pt x="877" y="5720"/>
                        <a:pt x="1011" y="6230"/>
                      </a:cubicBezTo>
                      <a:cubicBezTo>
                        <a:pt x="1145" y="6740"/>
                        <a:pt x="1296" y="7435"/>
                        <a:pt x="1414" y="7620"/>
                      </a:cubicBezTo>
                      <a:cubicBezTo>
                        <a:pt x="1532" y="7804"/>
                        <a:pt x="1632" y="7712"/>
                        <a:pt x="1717" y="7343"/>
                      </a:cubicBezTo>
                      <a:cubicBezTo>
                        <a:pt x="1801" y="6974"/>
                        <a:pt x="1853" y="5670"/>
                        <a:pt x="1919" y="5394"/>
                      </a:cubicBezTo>
                      <a:cubicBezTo>
                        <a:pt x="1986" y="5117"/>
                        <a:pt x="2071" y="5904"/>
                        <a:pt x="2122" y="5670"/>
                      </a:cubicBezTo>
                      <a:cubicBezTo>
                        <a:pt x="2173" y="5437"/>
                        <a:pt x="2138" y="4047"/>
                        <a:pt x="2222" y="3998"/>
                      </a:cubicBezTo>
                      <a:cubicBezTo>
                        <a:pt x="2307" y="3948"/>
                        <a:pt x="2492" y="5670"/>
                        <a:pt x="2625" y="5394"/>
                      </a:cubicBezTo>
                      <a:cubicBezTo>
                        <a:pt x="2759" y="5117"/>
                        <a:pt x="2946" y="3069"/>
                        <a:pt x="3031" y="2325"/>
                      </a:cubicBezTo>
                      <a:cubicBezTo>
                        <a:pt x="3115" y="1581"/>
                        <a:pt x="3064" y="787"/>
                        <a:pt x="3131" y="929"/>
                      </a:cubicBezTo>
                      <a:cubicBezTo>
                        <a:pt x="3198" y="1070"/>
                        <a:pt x="3316" y="2417"/>
                        <a:pt x="3434" y="3161"/>
                      </a:cubicBezTo>
                      <a:cubicBezTo>
                        <a:pt x="3552" y="3905"/>
                        <a:pt x="3703" y="4791"/>
                        <a:pt x="3839" y="5394"/>
                      </a:cubicBezTo>
                      <a:cubicBezTo>
                        <a:pt x="3975" y="5996"/>
                        <a:pt x="4066" y="6316"/>
                        <a:pt x="4242" y="6784"/>
                      </a:cubicBezTo>
                      <a:cubicBezTo>
                        <a:pt x="4418" y="7251"/>
                        <a:pt x="4747" y="7631"/>
                        <a:pt x="4892" y="8192"/>
                      </a:cubicBezTo>
                      <a:cubicBezTo>
                        <a:pt x="5037" y="8753"/>
                        <a:pt x="5037" y="10336"/>
                        <a:pt x="5112" y="10151"/>
                      </a:cubicBezTo>
                      <a:cubicBezTo>
                        <a:pt x="5188" y="9967"/>
                        <a:pt x="5262" y="8139"/>
                        <a:pt x="5353" y="7066"/>
                      </a:cubicBezTo>
                      <a:cubicBezTo>
                        <a:pt x="5444" y="5993"/>
                        <a:pt x="5538" y="4600"/>
                        <a:pt x="5656" y="3715"/>
                      </a:cubicBezTo>
                      <a:cubicBezTo>
                        <a:pt x="5774" y="2829"/>
                        <a:pt x="5943" y="1857"/>
                        <a:pt x="6061" y="1765"/>
                      </a:cubicBezTo>
                      <a:cubicBezTo>
                        <a:pt x="6179" y="1673"/>
                        <a:pt x="6230" y="3438"/>
                        <a:pt x="6364" y="3161"/>
                      </a:cubicBezTo>
                      <a:cubicBezTo>
                        <a:pt x="6497" y="2884"/>
                        <a:pt x="6667" y="0"/>
                        <a:pt x="6869" y="92"/>
                      </a:cubicBezTo>
                      <a:cubicBezTo>
                        <a:pt x="7072" y="185"/>
                        <a:pt x="7397" y="2792"/>
                        <a:pt x="7575" y="3715"/>
                      </a:cubicBezTo>
                      <a:cubicBezTo>
                        <a:pt x="7753" y="4637"/>
                        <a:pt x="7833" y="5246"/>
                        <a:pt x="7938" y="5609"/>
                      </a:cubicBezTo>
                      <a:cubicBezTo>
                        <a:pt x="8043" y="5972"/>
                        <a:pt x="8125" y="6052"/>
                        <a:pt x="8205" y="5904"/>
                      </a:cubicBezTo>
                      <a:cubicBezTo>
                        <a:pt x="8285" y="5756"/>
                        <a:pt x="8323" y="5271"/>
                        <a:pt x="8419" y="4723"/>
                      </a:cubicBezTo>
                      <a:cubicBezTo>
                        <a:pt x="8515" y="4176"/>
                        <a:pt x="8675" y="3235"/>
                        <a:pt x="8786" y="2601"/>
                      </a:cubicBezTo>
                      <a:cubicBezTo>
                        <a:pt x="8898" y="1968"/>
                        <a:pt x="8938" y="929"/>
                        <a:pt x="9089" y="929"/>
                      </a:cubicBezTo>
                      <a:cubicBezTo>
                        <a:pt x="9241" y="929"/>
                        <a:pt x="9546" y="1950"/>
                        <a:pt x="9697" y="2601"/>
                      </a:cubicBezTo>
                      <a:cubicBezTo>
                        <a:pt x="9849" y="3253"/>
                        <a:pt x="9935" y="4438"/>
                        <a:pt x="10011" y="5231"/>
                      </a:cubicBezTo>
                    </a:path>
                  </a:pathLst>
                </a:custGeom>
                <a:noFill/>
                <a:ln w="50800" cap="flat" cmpd="sng">
                  <a:solidFill>
                    <a:srgbClr val="00B0F0"/>
                  </a:solidFill>
                  <a:prstDash val="solid"/>
                  <a:round/>
                  <a:headEnd/>
                  <a:tailEnd/>
                </a:ln>
              </p:spPr>
              <p:txBody>
                <a:bodyPr lIns="82945" tIns="41473" rIns="82945" bIns="41473"/>
                <a:lstStyle/>
                <a:p>
                  <a:pPr defTabSz="407484">
                    <a:defRPr/>
                  </a:pPr>
                  <a:endParaRPr lang="en-US" sz="1600">
                    <a:solidFill>
                      <a:srgbClr val="000000"/>
                    </a:solidFill>
                    <a:cs typeface="Lucida Sans Unicode" pitchFamily="34" charset="0"/>
                  </a:endParaRPr>
                </a:p>
              </p:txBody>
            </p:sp>
            <p:sp>
              <p:nvSpPr>
                <p:cNvPr id="18" name="Forme libre 12"/>
                <p:cNvSpPr>
                  <a:spLocks/>
                </p:cNvSpPr>
                <p:nvPr/>
              </p:nvSpPr>
              <p:spPr bwMode="auto">
                <a:xfrm>
                  <a:off x="6730999" y="2586567"/>
                  <a:ext cx="2413001" cy="1875366"/>
                </a:xfrm>
                <a:custGeom>
                  <a:avLst/>
                  <a:gdLst>
                    <a:gd name="T0" fmla="*/ 0 w 2413001"/>
                    <a:gd name="T1" fmla="*/ 740833 h 1875366"/>
                    <a:gd name="T2" fmla="*/ 88900 w 2413001"/>
                    <a:gd name="T3" fmla="*/ 855133 h 1875366"/>
                    <a:gd name="T4" fmla="*/ 228600 w 2413001"/>
                    <a:gd name="T5" fmla="*/ 334433 h 1875366"/>
                    <a:gd name="T6" fmla="*/ 431800 w 2413001"/>
                    <a:gd name="T7" fmla="*/ 1744133 h 1875366"/>
                    <a:gd name="T8" fmla="*/ 660400 w 2413001"/>
                    <a:gd name="T9" fmla="*/ 1121833 h 1875366"/>
                    <a:gd name="T10" fmla="*/ 812800 w 2413001"/>
                    <a:gd name="T11" fmla="*/ 1413933 h 1875366"/>
                    <a:gd name="T12" fmla="*/ 1092206 w 2413001"/>
                    <a:gd name="T13" fmla="*/ 143933 h 1875366"/>
                    <a:gd name="T14" fmla="*/ 1651006 w 2413001"/>
                    <a:gd name="T15" fmla="*/ 550333 h 1875366"/>
                    <a:gd name="T16" fmla="*/ 2006606 w 2413001"/>
                    <a:gd name="T17" fmla="*/ 1591733 h 1875366"/>
                    <a:gd name="T18" fmla="*/ 2161481 w 2413001"/>
                    <a:gd name="T19" fmla="*/ 1274481 h 1875366"/>
                    <a:gd name="T20" fmla="*/ 2233489 w 2413001"/>
                    <a:gd name="T21" fmla="*/ 842433 h 1875366"/>
                    <a:gd name="T22" fmla="*/ 2413001 w 2413001"/>
                    <a:gd name="T23" fmla="*/ 482393 h 1875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13001"/>
                    <a:gd name="T37" fmla="*/ 0 h 1875366"/>
                    <a:gd name="T38" fmla="*/ 2413001 w 2413001"/>
                    <a:gd name="T39" fmla="*/ 1875366 h 1875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13001" h="1875366">
                      <a:moveTo>
                        <a:pt x="0" y="740833"/>
                      </a:moveTo>
                      <a:cubicBezTo>
                        <a:pt x="25400" y="831849"/>
                        <a:pt x="50800" y="922866"/>
                        <a:pt x="88900" y="855133"/>
                      </a:cubicBezTo>
                      <a:cubicBezTo>
                        <a:pt x="127000" y="787400"/>
                        <a:pt x="171450" y="186266"/>
                        <a:pt x="228600" y="334433"/>
                      </a:cubicBezTo>
                      <a:cubicBezTo>
                        <a:pt x="285750" y="482600"/>
                        <a:pt x="359833" y="1612900"/>
                        <a:pt x="431800" y="1744133"/>
                      </a:cubicBezTo>
                      <a:cubicBezTo>
                        <a:pt x="503767" y="1875366"/>
                        <a:pt x="596900" y="1176866"/>
                        <a:pt x="660400" y="1121833"/>
                      </a:cubicBezTo>
                      <a:cubicBezTo>
                        <a:pt x="723900" y="1066800"/>
                        <a:pt x="740833" y="1576916"/>
                        <a:pt x="812800" y="1413933"/>
                      </a:cubicBezTo>
                      <a:cubicBezTo>
                        <a:pt x="884767" y="1250950"/>
                        <a:pt x="952500" y="287866"/>
                        <a:pt x="1092200" y="143933"/>
                      </a:cubicBezTo>
                      <a:cubicBezTo>
                        <a:pt x="1231900" y="0"/>
                        <a:pt x="1498600" y="309033"/>
                        <a:pt x="1651000" y="550333"/>
                      </a:cubicBezTo>
                      <a:cubicBezTo>
                        <a:pt x="1803400" y="791633"/>
                        <a:pt x="1921520" y="1471042"/>
                        <a:pt x="2006600" y="1591733"/>
                      </a:cubicBezTo>
                      <a:cubicBezTo>
                        <a:pt x="2091680" y="1712424"/>
                        <a:pt x="2123665" y="1399364"/>
                        <a:pt x="2161480" y="1274481"/>
                      </a:cubicBezTo>
                      <a:cubicBezTo>
                        <a:pt x="2199295" y="1149598"/>
                        <a:pt x="2191568" y="974448"/>
                        <a:pt x="2233488" y="842433"/>
                      </a:cubicBezTo>
                      <a:cubicBezTo>
                        <a:pt x="2275408" y="710418"/>
                        <a:pt x="2411942" y="525784"/>
                        <a:pt x="2413001" y="482393"/>
                      </a:cubicBezTo>
                    </a:path>
                  </a:pathLst>
                </a:custGeom>
                <a:noFill/>
                <a:ln w="50800" cap="flat" cmpd="sng" algn="ctr">
                  <a:solidFill>
                    <a:srgbClr val="00B0F0"/>
                  </a:solidFill>
                  <a:prstDash val="solid"/>
                  <a:round/>
                  <a:headEnd type="none" w="sm" len="sm"/>
                  <a:tailEnd type="none" w="sm" len="sm"/>
                </a:ln>
              </p:spPr>
              <p:txBody>
                <a:bodyPr/>
                <a:lstStyle/>
                <a:p>
                  <a:pPr defTabSz="407484">
                    <a:defRPr/>
                  </a:pPr>
                  <a:endParaRPr lang="en-US" sz="1600">
                    <a:solidFill>
                      <a:srgbClr val="000000"/>
                    </a:solidFill>
                    <a:cs typeface="Lucida Sans Unicode" pitchFamily="34" charset="0"/>
                  </a:endParaRPr>
                </a:p>
              </p:txBody>
            </p:sp>
          </p:grpSp>
        </p:grpSp>
        <p:sp>
          <p:nvSpPr>
            <p:cNvPr id="12" name="ZoneTexte 16"/>
            <p:cNvSpPr txBox="1">
              <a:spLocks noChangeArrowheads="1"/>
            </p:cNvSpPr>
            <p:nvPr/>
          </p:nvSpPr>
          <p:spPr bwMode="auto">
            <a:xfrm>
              <a:off x="323528" y="1340768"/>
              <a:ext cx="1873439" cy="373222"/>
            </a:xfrm>
            <a:prstGeom prst="rect">
              <a:avLst/>
            </a:prstGeom>
            <a:noFill/>
            <a:ln w="9525">
              <a:noFill/>
              <a:miter lim="800000"/>
              <a:headEnd/>
              <a:tailEnd/>
            </a:ln>
          </p:spPr>
          <p:txBody>
            <a:bodyPr wrap="none">
              <a:spAutoFit/>
            </a:bodyPr>
            <a:lstStyle/>
            <a:p>
              <a:pPr defTabSz="407484">
                <a:defRPr/>
              </a:pPr>
              <a:r>
                <a:rPr lang="en-US" sz="1600">
                  <a:solidFill>
                    <a:srgbClr val="0070C0"/>
                  </a:solidFill>
                  <a:cs typeface="Lucida Sans Unicode" pitchFamily="34" charset="0"/>
                </a:rPr>
                <a:t>Débits mensuels</a:t>
              </a:r>
            </a:p>
          </p:txBody>
        </p:sp>
        <p:sp>
          <p:nvSpPr>
            <p:cNvPr id="13" name="ZoneTexte 18"/>
            <p:cNvSpPr txBox="1">
              <a:spLocks noChangeArrowheads="1"/>
            </p:cNvSpPr>
            <p:nvPr/>
          </p:nvSpPr>
          <p:spPr bwMode="auto">
            <a:xfrm>
              <a:off x="4355976" y="4653136"/>
              <a:ext cx="756656" cy="373222"/>
            </a:xfrm>
            <a:prstGeom prst="rect">
              <a:avLst/>
            </a:prstGeom>
            <a:noFill/>
            <a:ln w="9525">
              <a:noFill/>
              <a:miter lim="800000"/>
              <a:headEnd/>
              <a:tailEnd/>
            </a:ln>
          </p:spPr>
          <p:txBody>
            <a:bodyPr wrap="none">
              <a:spAutoFit/>
            </a:bodyPr>
            <a:lstStyle/>
            <a:p>
              <a:pPr defTabSz="407484">
                <a:defRPr/>
              </a:pPr>
              <a:r>
                <a:rPr lang="en-US" sz="1600" dirty="0">
                  <a:solidFill>
                    <a:srgbClr val="0070C0"/>
                  </a:solidFill>
                  <a:cs typeface="Lucida Sans Unicode" pitchFamily="34" charset="0"/>
                </a:rPr>
                <a:t>dates</a:t>
              </a:r>
            </a:p>
          </p:txBody>
        </p:sp>
      </p:grpSp>
      <p:grpSp>
        <p:nvGrpSpPr>
          <p:cNvPr id="19" name="Groupe 21"/>
          <p:cNvGrpSpPr>
            <a:grpSpLocks/>
          </p:cNvGrpSpPr>
          <p:nvPr/>
        </p:nvGrpSpPr>
        <p:grpSpPr bwMode="auto">
          <a:xfrm>
            <a:off x="685440" y="3970291"/>
            <a:ext cx="8066880" cy="323165"/>
            <a:chOff x="251520" y="4170566"/>
            <a:chExt cx="8892480" cy="356669"/>
          </a:xfrm>
          <a:solidFill>
            <a:schemeClr val="bg1"/>
          </a:solidFill>
        </p:grpSpPr>
        <p:sp>
          <p:nvSpPr>
            <p:cNvPr id="20" name="Line 8"/>
            <p:cNvSpPr>
              <a:spLocks noChangeShapeType="1"/>
            </p:cNvSpPr>
            <p:nvPr/>
          </p:nvSpPr>
          <p:spPr bwMode="auto">
            <a:xfrm>
              <a:off x="251520" y="4437112"/>
              <a:ext cx="8892480" cy="0"/>
            </a:xfrm>
            <a:prstGeom prst="line">
              <a:avLst/>
            </a:prstGeom>
            <a:grpFill/>
            <a:ln w="38100">
              <a:solidFill>
                <a:srgbClr val="FF0000"/>
              </a:solidFill>
              <a:round/>
              <a:headEnd/>
              <a:tailEnd/>
            </a:ln>
          </p:spPr>
          <p:txBody>
            <a:bodyPr lIns="82945" tIns="41473" rIns="82945" bIns="41473"/>
            <a:lstStyle/>
            <a:p>
              <a:pPr defTabSz="407484">
                <a:defRPr/>
              </a:pPr>
              <a:endParaRPr lang="en-US" sz="1600">
                <a:solidFill>
                  <a:srgbClr val="000000"/>
                </a:solidFill>
                <a:cs typeface="Lucida Sans Unicode" pitchFamily="34" charset="0"/>
              </a:endParaRPr>
            </a:p>
          </p:txBody>
        </p:sp>
        <p:sp>
          <p:nvSpPr>
            <p:cNvPr id="21" name="ZoneTexte 20"/>
            <p:cNvSpPr txBox="1">
              <a:spLocks noChangeArrowheads="1"/>
            </p:cNvSpPr>
            <p:nvPr/>
          </p:nvSpPr>
          <p:spPr bwMode="auto">
            <a:xfrm>
              <a:off x="4716016" y="4170566"/>
              <a:ext cx="922760" cy="356669"/>
            </a:xfrm>
            <a:prstGeom prst="rect">
              <a:avLst/>
            </a:prstGeom>
            <a:noFill/>
            <a:ln w="9525">
              <a:noFill/>
              <a:miter lim="800000"/>
              <a:headEnd/>
              <a:tailEnd/>
            </a:ln>
          </p:spPr>
          <p:txBody>
            <a:bodyPr wrap="none">
              <a:spAutoFit/>
            </a:bodyPr>
            <a:lstStyle/>
            <a:p>
              <a:pPr defTabSz="407484">
                <a:defRPr/>
              </a:pPr>
              <a:r>
                <a:rPr lang="en-US" sz="1500" b="1" dirty="0">
                  <a:solidFill>
                    <a:srgbClr val="C00000"/>
                  </a:solidFill>
                  <a:cs typeface="Lucida Sans Unicode" pitchFamily="34" charset="0"/>
                </a:rPr>
                <a:t>Qmna5</a:t>
              </a:r>
            </a:p>
          </p:txBody>
        </p:sp>
      </p:grpSp>
      <p:sp>
        <p:nvSpPr>
          <p:cNvPr id="22" name="Line 8"/>
          <p:cNvSpPr>
            <a:spLocks noChangeShapeType="1"/>
          </p:cNvSpPr>
          <p:nvPr/>
        </p:nvSpPr>
        <p:spPr bwMode="auto">
          <a:xfrm>
            <a:off x="3476625" y="4276725"/>
            <a:ext cx="414338" cy="0"/>
          </a:xfrm>
          <a:prstGeom prst="line">
            <a:avLst/>
          </a:prstGeom>
          <a:noFill/>
          <a:ln w="50800">
            <a:solidFill>
              <a:srgbClr val="E89D06"/>
            </a:solidFill>
            <a:round/>
            <a:headEnd/>
            <a:tailEnd/>
          </a:ln>
          <a:extLst>
            <a:ext uri="{909E8E84-426E-40DD-AFC4-6F175D3DCCD1}">
              <a14:hiddenFill xmlns:a14="http://schemas.microsoft.com/office/drawing/2010/main">
                <a:noFill/>
              </a14:hiddenFill>
            </a:ext>
          </a:extLst>
        </p:spPr>
        <p:txBody>
          <a:bodyPr lIns="75231" tIns="37617" rIns="75231" bIns="37617"/>
          <a:lstStyle/>
          <a:p>
            <a:endParaRPr lang="fr-FR"/>
          </a:p>
        </p:txBody>
      </p:sp>
      <p:sp>
        <p:nvSpPr>
          <p:cNvPr id="23" name="Line 9"/>
          <p:cNvSpPr>
            <a:spLocks noChangeShapeType="1"/>
          </p:cNvSpPr>
          <p:nvPr/>
        </p:nvSpPr>
        <p:spPr bwMode="auto">
          <a:xfrm>
            <a:off x="5253038" y="3406775"/>
            <a:ext cx="414337" cy="0"/>
          </a:xfrm>
          <a:prstGeom prst="line">
            <a:avLst/>
          </a:prstGeom>
          <a:noFill/>
          <a:ln w="50800">
            <a:solidFill>
              <a:srgbClr val="E89D06"/>
            </a:solidFill>
            <a:round/>
            <a:headEnd/>
            <a:tailEnd/>
          </a:ln>
          <a:extLst>
            <a:ext uri="{909E8E84-426E-40DD-AFC4-6F175D3DCCD1}">
              <a14:hiddenFill xmlns:a14="http://schemas.microsoft.com/office/drawing/2010/main">
                <a:noFill/>
              </a14:hiddenFill>
            </a:ext>
          </a:extLst>
        </p:spPr>
        <p:txBody>
          <a:bodyPr lIns="75231" tIns="37617" rIns="75231" bIns="37617"/>
          <a:lstStyle/>
          <a:p>
            <a:endParaRPr lang="fr-FR"/>
          </a:p>
        </p:txBody>
      </p:sp>
      <p:sp>
        <p:nvSpPr>
          <p:cNvPr id="24" name="Line 9"/>
          <p:cNvSpPr>
            <a:spLocks noChangeShapeType="1"/>
          </p:cNvSpPr>
          <p:nvPr/>
        </p:nvSpPr>
        <p:spPr bwMode="auto">
          <a:xfrm>
            <a:off x="6761163" y="4148138"/>
            <a:ext cx="414337" cy="0"/>
          </a:xfrm>
          <a:prstGeom prst="line">
            <a:avLst/>
          </a:prstGeom>
          <a:noFill/>
          <a:ln w="50800">
            <a:solidFill>
              <a:srgbClr val="E89D06"/>
            </a:solidFill>
            <a:round/>
            <a:headEnd/>
            <a:tailEnd/>
          </a:ln>
          <a:extLst>
            <a:ext uri="{909E8E84-426E-40DD-AFC4-6F175D3DCCD1}">
              <a14:hiddenFill xmlns:a14="http://schemas.microsoft.com/office/drawing/2010/main">
                <a:noFill/>
              </a14:hiddenFill>
            </a:ext>
          </a:extLst>
        </p:spPr>
        <p:txBody>
          <a:bodyPr lIns="75231" tIns="37617" rIns="75231" bIns="37617"/>
          <a:lstStyle/>
          <a:p>
            <a:endParaRPr lang="fr-FR"/>
          </a:p>
        </p:txBody>
      </p:sp>
      <p:sp>
        <p:nvSpPr>
          <p:cNvPr id="25" name="Line 9"/>
          <p:cNvSpPr>
            <a:spLocks noChangeShapeType="1"/>
          </p:cNvSpPr>
          <p:nvPr/>
        </p:nvSpPr>
        <p:spPr bwMode="auto">
          <a:xfrm>
            <a:off x="8197850" y="4016375"/>
            <a:ext cx="414338" cy="0"/>
          </a:xfrm>
          <a:prstGeom prst="line">
            <a:avLst/>
          </a:prstGeom>
          <a:noFill/>
          <a:ln w="50800">
            <a:solidFill>
              <a:srgbClr val="E89D06"/>
            </a:solidFill>
            <a:round/>
            <a:headEnd/>
            <a:tailEnd/>
          </a:ln>
          <a:extLst>
            <a:ext uri="{909E8E84-426E-40DD-AFC4-6F175D3DCCD1}">
              <a14:hiddenFill xmlns:a14="http://schemas.microsoft.com/office/drawing/2010/main">
                <a:noFill/>
              </a14:hiddenFill>
            </a:ext>
          </a:extLst>
        </p:spPr>
        <p:txBody>
          <a:bodyPr lIns="75231" tIns="37617" rIns="75231" bIns="37617"/>
          <a:lstStyle/>
          <a:p>
            <a:endParaRPr lang="fr-FR"/>
          </a:p>
        </p:txBody>
      </p:sp>
      <p:sp>
        <p:nvSpPr>
          <p:cNvPr id="2" name="ZoneTexte 1"/>
          <p:cNvSpPr txBox="1"/>
          <p:nvPr/>
        </p:nvSpPr>
        <p:spPr>
          <a:xfrm>
            <a:off x="2195736" y="5733256"/>
            <a:ext cx="3475375" cy="369332"/>
          </a:xfrm>
          <a:prstGeom prst="rect">
            <a:avLst/>
          </a:prstGeom>
          <a:solidFill>
            <a:srgbClr val="FFFF00"/>
          </a:solidFill>
        </p:spPr>
        <p:txBody>
          <a:bodyPr wrap="none" rtlCol="0">
            <a:spAutoFit/>
          </a:bodyPr>
          <a:lstStyle/>
          <a:p>
            <a:r>
              <a:rPr lang="fr-FR" dirty="0" smtClean="0"/>
              <a:t>Si besoin pour expliquer le QMNA5</a:t>
            </a:r>
            <a:endParaRPr lang="fr-FR" dirty="0"/>
          </a:p>
        </p:txBody>
      </p:sp>
    </p:spTree>
    <p:extLst>
      <p:ext uri="{BB962C8B-B14F-4D97-AF65-F5344CB8AC3E}">
        <p14:creationId xmlns:p14="http://schemas.microsoft.com/office/powerpoint/2010/main" val="26755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22" grpId="0" animBg="1"/>
      <p:bldP spid="23" grpId="0" animBg="1"/>
      <p:bldP spid="24" grpId="0" animBg="1"/>
      <p:bldP spid="2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692696"/>
            <a:ext cx="7488832" cy="1143000"/>
          </a:xfrm>
        </p:spPr>
        <p:txBody>
          <a:bodyPr>
            <a:normAutofit fontScale="90000"/>
          </a:bodyPr>
          <a:lstStyle/>
          <a:p>
            <a:r>
              <a:rPr lang="fr-FR" dirty="0"/>
              <a:t>Les </a:t>
            </a:r>
            <a:r>
              <a:rPr lang="fr-FR"/>
              <a:t>indicateurs </a:t>
            </a:r>
            <a:r>
              <a:rPr lang="fr-FR" smtClean="0"/>
              <a:t>qui </a:t>
            </a:r>
            <a:r>
              <a:rPr lang="fr-FR" dirty="0"/>
              <a:t>nous intéressent en hydrologie</a:t>
            </a:r>
          </a:p>
        </p:txBody>
      </p:sp>
      <p:sp>
        <p:nvSpPr>
          <p:cNvPr id="3" name="Espace réservé du contenu 2"/>
          <p:cNvSpPr>
            <a:spLocks noGrp="1"/>
          </p:cNvSpPr>
          <p:nvPr>
            <p:ph idx="1"/>
          </p:nvPr>
        </p:nvSpPr>
        <p:spPr>
          <a:xfrm>
            <a:off x="457200" y="2636912"/>
            <a:ext cx="8229600" cy="3489251"/>
          </a:xfrm>
        </p:spPr>
        <p:txBody>
          <a:bodyPr/>
          <a:lstStyle/>
          <a:p>
            <a:r>
              <a:rPr lang="fr-FR" dirty="0" smtClean="0"/>
              <a:t>Mais aussi parfois… </a:t>
            </a:r>
          </a:p>
          <a:p>
            <a:r>
              <a:rPr lang="fr-FR" dirty="0" smtClean="0"/>
              <a:t>Evaporation moyenne</a:t>
            </a:r>
          </a:p>
          <a:p>
            <a:r>
              <a:rPr lang="fr-FR" dirty="0" smtClean="0"/>
              <a:t>Manteau neigeux moyen, maximal</a:t>
            </a:r>
          </a:p>
          <a:p>
            <a:r>
              <a:rPr lang="fr-FR" dirty="0" smtClean="0"/>
              <a:t>Jours au-dessus d’une température caniculaire</a:t>
            </a:r>
          </a:p>
          <a:p>
            <a:r>
              <a:rPr lang="fr-FR" dirty="0" smtClean="0"/>
              <a:t>Jours de gel</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61</a:t>
            </a:fld>
            <a:endParaRPr lang="fr-FR"/>
          </a:p>
        </p:txBody>
      </p:sp>
    </p:spTree>
    <p:extLst>
      <p:ext uri="{BB962C8B-B14F-4D97-AF65-F5344CB8AC3E}">
        <p14:creationId xmlns:p14="http://schemas.microsoft.com/office/powerpoint/2010/main" val="17867359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Programme de l’après-midi</a:t>
            </a:r>
            <a:endParaRPr lang="fr-FR" dirty="0"/>
          </a:p>
        </p:txBody>
      </p:sp>
      <p:sp>
        <p:nvSpPr>
          <p:cNvPr id="3" name="Espace réservé du contenu 2"/>
          <p:cNvSpPr>
            <a:spLocks noGrp="1"/>
          </p:cNvSpPr>
          <p:nvPr>
            <p:ph idx="1"/>
          </p:nvPr>
        </p:nvSpPr>
        <p:spPr/>
        <p:txBody>
          <a:bodyPr>
            <a:normAutofit fontScale="62500" lnSpcReduction="20000"/>
          </a:bodyPr>
          <a:lstStyle/>
          <a:p>
            <a:r>
              <a:rPr lang="fr-FR" dirty="0" smtClean="0">
                <a:solidFill>
                  <a:schemeClr val="bg1">
                    <a:lumMod val="85000"/>
                  </a:schemeClr>
                </a:solidFill>
              </a:rPr>
              <a:t>Intro Vazken</a:t>
            </a:r>
          </a:p>
          <a:p>
            <a:r>
              <a:rPr lang="fr-FR" dirty="0" smtClean="0">
                <a:solidFill>
                  <a:schemeClr val="bg1">
                    <a:lumMod val="85000"/>
                  </a:schemeClr>
                </a:solidFill>
              </a:rPr>
              <a:t>Intro générale Guillaume</a:t>
            </a:r>
          </a:p>
          <a:p>
            <a:r>
              <a:rPr lang="fr-FR" dirty="0" smtClean="0">
                <a:solidFill>
                  <a:schemeClr val="bg1">
                    <a:lumMod val="85000"/>
                  </a:schemeClr>
                </a:solidFill>
              </a:rPr>
              <a:t>Le changement climatique dans son contexte</a:t>
            </a:r>
          </a:p>
          <a:p>
            <a:r>
              <a:rPr lang="fr-FR" dirty="0" smtClean="0">
                <a:solidFill>
                  <a:schemeClr val="bg1">
                    <a:lumMod val="85000"/>
                  </a:schemeClr>
                </a:solidFill>
              </a:rPr>
              <a:t>Les projections climatiques</a:t>
            </a:r>
          </a:p>
          <a:p>
            <a:r>
              <a:rPr lang="fr-FR" dirty="0" smtClean="0">
                <a:solidFill>
                  <a:schemeClr val="bg1">
                    <a:lumMod val="85000"/>
                  </a:schemeClr>
                </a:solidFill>
              </a:rPr>
              <a:t>La méthodologie d’étude d’impact du CC</a:t>
            </a:r>
          </a:p>
          <a:p>
            <a:r>
              <a:rPr lang="fr-FR" dirty="0" smtClean="0"/>
              <a:t>Impact du CC sur les débits</a:t>
            </a:r>
          </a:p>
          <a:p>
            <a:pPr lvl="1"/>
            <a:r>
              <a:rPr lang="fr-FR" dirty="0" smtClean="0">
                <a:solidFill>
                  <a:schemeClr val="bg1">
                    <a:lumMod val="85000"/>
                  </a:schemeClr>
                </a:solidFill>
              </a:rPr>
              <a:t>Les indicateurs</a:t>
            </a:r>
          </a:p>
          <a:p>
            <a:pPr lvl="1"/>
            <a:r>
              <a:rPr lang="fr-FR" dirty="0" smtClean="0"/>
              <a:t>Impacts</a:t>
            </a:r>
          </a:p>
          <a:p>
            <a:pPr lvl="1"/>
            <a:r>
              <a:rPr lang="fr-FR" dirty="0" smtClean="0">
                <a:solidFill>
                  <a:schemeClr val="bg1">
                    <a:lumMod val="85000"/>
                  </a:schemeClr>
                </a:solidFill>
              </a:rPr>
              <a:t>Projets </a:t>
            </a:r>
            <a:r>
              <a:rPr lang="fr-FR" dirty="0" err="1" smtClean="0">
                <a:solidFill>
                  <a:schemeClr val="bg1">
                    <a:lumMod val="85000"/>
                  </a:schemeClr>
                </a:solidFill>
              </a:rPr>
              <a:t>Irstéens</a:t>
            </a:r>
            <a:endParaRPr lang="fr-FR" dirty="0" smtClean="0">
              <a:solidFill>
                <a:schemeClr val="bg1">
                  <a:lumMod val="85000"/>
                </a:schemeClr>
              </a:solidFill>
            </a:endParaRPr>
          </a:p>
          <a:p>
            <a:pPr lvl="1"/>
            <a:r>
              <a:rPr lang="fr-FR" dirty="0" smtClean="0">
                <a:solidFill>
                  <a:schemeClr val="bg1">
                    <a:lumMod val="85000"/>
                  </a:schemeClr>
                </a:solidFill>
              </a:rPr>
              <a:t>Adaptation et usages de l’eau</a:t>
            </a:r>
          </a:p>
          <a:p>
            <a:r>
              <a:rPr lang="fr-FR" dirty="0" smtClean="0">
                <a:solidFill>
                  <a:schemeClr val="bg1">
                    <a:lumMod val="85000"/>
                  </a:schemeClr>
                </a:solidFill>
              </a:rPr>
              <a:t>Inventaire des données disponibles</a:t>
            </a:r>
          </a:p>
          <a:p>
            <a:r>
              <a:rPr lang="fr-FR" dirty="0" smtClean="0">
                <a:solidFill>
                  <a:schemeClr val="bg1">
                    <a:lumMod val="85000"/>
                  </a:schemeClr>
                </a:solidFill>
              </a:rPr>
              <a:t>Présentation d’ARTEMHYS</a:t>
            </a:r>
          </a:p>
          <a:p>
            <a:r>
              <a:rPr lang="fr-FR" dirty="0" smtClean="0">
                <a:solidFill>
                  <a:schemeClr val="bg1">
                    <a:lumMod val="85000"/>
                  </a:schemeClr>
                </a:solidFill>
              </a:rPr>
              <a:t>Présentation d’HEF</a:t>
            </a:r>
          </a:p>
          <a:p>
            <a:r>
              <a:rPr lang="fr-FR" dirty="0" smtClean="0">
                <a:solidFill>
                  <a:schemeClr val="bg1">
                    <a:lumMod val="85000"/>
                  </a:schemeClr>
                </a:solidFill>
              </a:rPr>
              <a:t>Perspectives, moyens, conclusions</a:t>
            </a: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62</a:t>
            </a:fld>
            <a:endParaRPr lang="fr-FR"/>
          </a:p>
        </p:txBody>
      </p:sp>
    </p:spTree>
    <p:extLst>
      <p:ext uri="{BB962C8B-B14F-4D97-AF65-F5344CB8AC3E}">
        <p14:creationId xmlns:p14="http://schemas.microsoft.com/office/powerpoint/2010/main" val="28901289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eaLnBrk="1" fontAlgn="auto" hangingPunct="1">
              <a:spcAft>
                <a:spcPts val="0"/>
              </a:spcAft>
              <a:defRPr/>
            </a:pPr>
            <a:r>
              <a:rPr sz="2800" dirty="0" err="1" smtClean="0"/>
              <a:t>Tendances</a:t>
            </a:r>
            <a:r>
              <a:rPr sz="2800" dirty="0" smtClean="0"/>
              <a:t> </a:t>
            </a:r>
            <a:r>
              <a:rPr lang="fr-FR" sz="2800" dirty="0" smtClean="0"/>
              <a:t>passées </a:t>
            </a:r>
            <a:r>
              <a:rPr sz="2800" dirty="0" smtClean="0"/>
              <a:t>: quelques résultats en France</a:t>
            </a:r>
            <a:endParaRPr sz="2800" dirty="0"/>
          </a:p>
        </p:txBody>
      </p:sp>
      <p:sp>
        <p:nvSpPr>
          <p:cNvPr id="65539" name="Text Box 2"/>
          <p:cNvSpPr txBox="1">
            <a:spLocks noChangeArrowheads="1"/>
          </p:cNvSpPr>
          <p:nvPr/>
        </p:nvSpPr>
        <p:spPr bwMode="auto">
          <a:xfrm>
            <a:off x="5802313" y="5472955"/>
            <a:ext cx="320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rgbClr val="333399"/>
                </a:solidFill>
                <a:latin typeface="Arial" charset="0"/>
                <a:cs typeface="Arial" charset="0"/>
              </a:defRPr>
            </a:lvl1pPr>
            <a:lvl2pPr marL="742950" indent="-285750" eaLnBrk="0" hangingPunct="0">
              <a:spcBef>
                <a:spcPct val="20000"/>
              </a:spcBef>
              <a:buFont typeface="Arial" charset="0"/>
              <a:buChar char="–"/>
              <a:defRPr>
                <a:solidFill>
                  <a:srgbClr val="333399"/>
                </a:solidFill>
                <a:latin typeface="Arial" charset="0"/>
                <a:cs typeface="Arial" charset="0"/>
              </a:defRPr>
            </a:lvl2pPr>
            <a:lvl3pPr marL="1143000" indent="-228600" eaLnBrk="0" hangingPunct="0">
              <a:spcBef>
                <a:spcPct val="20000"/>
              </a:spcBef>
              <a:buFont typeface="Arial" charset="0"/>
              <a:buChar char="•"/>
              <a:defRPr sz="1600">
                <a:solidFill>
                  <a:srgbClr val="333399"/>
                </a:solidFill>
                <a:latin typeface="Arial" charset="0"/>
                <a:cs typeface="Arial" charset="0"/>
              </a:defRPr>
            </a:lvl3pPr>
            <a:lvl4pPr marL="1600200" indent="-228600" eaLnBrk="0" hangingPunct="0">
              <a:spcBef>
                <a:spcPct val="20000"/>
              </a:spcBef>
              <a:buFont typeface="Arial" charset="0"/>
              <a:buChar char="–"/>
              <a:defRPr sz="1400">
                <a:solidFill>
                  <a:srgbClr val="333399"/>
                </a:solidFill>
                <a:latin typeface="Arial" charset="0"/>
                <a:cs typeface="Arial" charset="0"/>
              </a:defRPr>
            </a:lvl4pPr>
            <a:lvl5pPr marL="2057400" indent="-228600" eaLnBrk="0" hangingPunct="0">
              <a:spcBef>
                <a:spcPct val="20000"/>
              </a:spcBef>
              <a:buFont typeface="Arial" charset="0"/>
              <a:buChar char="»"/>
              <a:defRPr sz="1200">
                <a:solidFill>
                  <a:srgbClr val="33339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a:spcBef>
                <a:spcPct val="0"/>
              </a:spcBef>
              <a:buFontTx/>
              <a:buNone/>
            </a:pPr>
            <a:r>
              <a:rPr lang="fr-FR" altLang="fr-FR" sz="1000">
                <a:solidFill>
                  <a:schemeClr val="tx1"/>
                </a:solidFill>
                <a:latin typeface="Calibri" pitchFamily="34" charset="0"/>
              </a:rPr>
              <a:t>Renard </a:t>
            </a:r>
            <a:r>
              <a:rPr lang="fr-FR" altLang="fr-FR" sz="1000" i="1">
                <a:solidFill>
                  <a:schemeClr val="tx1"/>
                </a:solidFill>
                <a:latin typeface="Calibri" pitchFamily="34" charset="0"/>
              </a:rPr>
              <a:t>et al.</a:t>
            </a:r>
            <a:r>
              <a:rPr lang="fr-FR" altLang="fr-FR" sz="1000">
                <a:solidFill>
                  <a:schemeClr val="tx1"/>
                </a:solidFill>
                <a:latin typeface="Calibri" pitchFamily="34" charset="0"/>
              </a:rPr>
              <a:t>, 2006</a:t>
            </a:r>
            <a:r>
              <a:rPr lang="fr-FR" altLang="fr-FR" sz="1000">
                <a:solidFill>
                  <a:schemeClr val="tx1"/>
                </a:solidFill>
                <a:latin typeface="Calibri" pitchFamily="34" charset="0"/>
                <a:cs typeface="Times New Roman" pitchFamily="18" charset="0"/>
              </a:rPr>
              <a:t>. Évolution des extrêmes hydrométriques en France à partir de données observées. La Houille blanche, 6, 48-54.</a:t>
            </a:r>
            <a:endParaRPr lang="fr-FR" altLang="fr-FR" sz="1000">
              <a:solidFill>
                <a:schemeClr val="tx1"/>
              </a:solidFill>
              <a:latin typeface="Calibri" pitchFamily="34" charset="0"/>
            </a:endParaRPr>
          </a:p>
        </p:txBody>
      </p:sp>
      <p:sp>
        <p:nvSpPr>
          <p:cNvPr id="65540" name="Rectangle 3"/>
          <p:cNvSpPr>
            <a:spLocks noChangeArrowheads="1"/>
          </p:cNvSpPr>
          <p:nvPr/>
        </p:nvSpPr>
        <p:spPr bwMode="auto">
          <a:xfrm>
            <a:off x="395288" y="1401018"/>
            <a:ext cx="85312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lvl1pPr eaLnBrk="0" hangingPunct="0">
              <a:spcBef>
                <a:spcPct val="20000"/>
              </a:spcBef>
              <a:buFont typeface="Arial" charset="0"/>
              <a:buChar char="•"/>
              <a:defRPr sz="2000">
                <a:solidFill>
                  <a:srgbClr val="333399"/>
                </a:solidFill>
                <a:latin typeface="Arial" charset="0"/>
                <a:cs typeface="Arial" charset="0"/>
              </a:defRPr>
            </a:lvl1pPr>
            <a:lvl2pPr marL="742950" indent="-285750" eaLnBrk="0" hangingPunct="0">
              <a:spcBef>
                <a:spcPct val="20000"/>
              </a:spcBef>
              <a:buFont typeface="Arial" charset="0"/>
              <a:buChar char="–"/>
              <a:defRPr>
                <a:solidFill>
                  <a:srgbClr val="333399"/>
                </a:solidFill>
                <a:latin typeface="Arial" charset="0"/>
                <a:cs typeface="Arial" charset="0"/>
              </a:defRPr>
            </a:lvl2pPr>
            <a:lvl3pPr marL="1143000" indent="-228600" eaLnBrk="0" hangingPunct="0">
              <a:spcBef>
                <a:spcPct val="20000"/>
              </a:spcBef>
              <a:buFont typeface="Arial" charset="0"/>
              <a:buChar char="•"/>
              <a:defRPr sz="1600">
                <a:solidFill>
                  <a:srgbClr val="333399"/>
                </a:solidFill>
                <a:latin typeface="Arial" charset="0"/>
                <a:cs typeface="Arial" charset="0"/>
              </a:defRPr>
            </a:lvl3pPr>
            <a:lvl4pPr marL="1600200" indent="-228600" eaLnBrk="0" hangingPunct="0">
              <a:spcBef>
                <a:spcPct val="20000"/>
              </a:spcBef>
              <a:buFont typeface="Arial" charset="0"/>
              <a:buChar char="–"/>
              <a:defRPr sz="1400">
                <a:solidFill>
                  <a:srgbClr val="333399"/>
                </a:solidFill>
                <a:latin typeface="Arial" charset="0"/>
                <a:cs typeface="Arial" charset="0"/>
              </a:defRPr>
            </a:lvl4pPr>
            <a:lvl5pPr marL="2057400" indent="-228600" eaLnBrk="0" hangingPunct="0">
              <a:spcBef>
                <a:spcPct val="20000"/>
              </a:spcBef>
              <a:buFont typeface="Arial" charset="0"/>
              <a:buChar char="»"/>
              <a:defRPr sz="1200">
                <a:solidFill>
                  <a:srgbClr val="33339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Clr>
                <a:srgbClr val="FF3300"/>
              </a:buClr>
              <a:buSzPct val="120000"/>
              <a:buFont typeface="Wingdings" pitchFamily="2" charset="2"/>
              <a:buChar char="ü"/>
            </a:pPr>
            <a:r>
              <a:rPr lang="en-GB" altLang="fr-FR" sz="1800" dirty="0">
                <a:latin typeface="Calibri" pitchFamily="34" charset="0"/>
                <a:ea typeface="Arial Unicode MS" pitchFamily="34" charset="-128"/>
                <a:cs typeface="Arial Unicode MS" pitchFamily="34" charset="-128"/>
              </a:rPr>
              <a:t> </a:t>
            </a:r>
            <a:r>
              <a:rPr lang="fr-FR" altLang="fr-FR" sz="1800" dirty="0">
                <a:latin typeface="Calibri" pitchFamily="34" charset="0"/>
              </a:rPr>
              <a:t>Tests de</a:t>
            </a:r>
            <a:r>
              <a:rPr lang="fr-FR" altLang="fr-FR" sz="1800" b="1" dirty="0">
                <a:latin typeface="Calibri" pitchFamily="34" charset="0"/>
              </a:rPr>
              <a:t> </a:t>
            </a:r>
            <a:r>
              <a:rPr lang="fr-FR" altLang="fr-FR" sz="1800" b="1" dirty="0">
                <a:solidFill>
                  <a:schemeClr val="accent6"/>
                </a:solidFill>
                <a:latin typeface="Calibri" pitchFamily="34" charset="0"/>
              </a:rPr>
              <a:t>détection d’évolutions</a:t>
            </a:r>
            <a:r>
              <a:rPr lang="fr-FR" altLang="fr-FR" sz="1800" dirty="0">
                <a:solidFill>
                  <a:schemeClr val="accent6"/>
                </a:solidFill>
                <a:latin typeface="Calibri" pitchFamily="34" charset="0"/>
              </a:rPr>
              <a:t> </a:t>
            </a:r>
            <a:r>
              <a:rPr lang="fr-FR" altLang="fr-FR" sz="1800" dirty="0">
                <a:latin typeface="Calibri" pitchFamily="34" charset="0"/>
              </a:rPr>
              <a:t>: séries hydrométriques en France (crues et étiages)</a:t>
            </a:r>
            <a:endParaRPr lang="en-GB" altLang="fr-FR" sz="1800" dirty="0">
              <a:latin typeface="Calibri" pitchFamily="34" charset="0"/>
              <a:ea typeface="Arial Unicode MS" pitchFamily="34" charset="-128"/>
              <a:cs typeface="Arial Unicode MS" pitchFamily="34" charset="-128"/>
            </a:endParaRPr>
          </a:p>
        </p:txBody>
      </p:sp>
      <p:sp>
        <p:nvSpPr>
          <p:cNvPr id="65541" name="Rectangle 5"/>
          <p:cNvSpPr>
            <a:spLocks noChangeArrowheads="1"/>
          </p:cNvSpPr>
          <p:nvPr/>
        </p:nvSpPr>
        <p:spPr bwMode="auto">
          <a:xfrm>
            <a:off x="5795963" y="6082555"/>
            <a:ext cx="31305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rgbClr val="333399"/>
                </a:solidFill>
                <a:latin typeface="Arial" charset="0"/>
                <a:cs typeface="Arial" charset="0"/>
              </a:defRPr>
            </a:lvl1pPr>
            <a:lvl2pPr marL="742950" indent="-285750" eaLnBrk="0" hangingPunct="0">
              <a:spcBef>
                <a:spcPct val="20000"/>
              </a:spcBef>
              <a:buFont typeface="Arial" charset="0"/>
              <a:buChar char="–"/>
              <a:defRPr>
                <a:solidFill>
                  <a:srgbClr val="333399"/>
                </a:solidFill>
                <a:latin typeface="Arial" charset="0"/>
                <a:cs typeface="Arial" charset="0"/>
              </a:defRPr>
            </a:lvl2pPr>
            <a:lvl3pPr marL="1143000" indent="-228600" eaLnBrk="0" hangingPunct="0">
              <a:spcBef>
                <a:spcPct val="20000"/>
              </a:spcBef>
              <a:buFont typeface="Arial" charset="0"/>
              <a:buChar char="•"/>
              <a:defRPr sz="1600">
                <a:solidFill>
                  <a:srgbClr val="333399"/>
                </a:solidFill>
                <a:latin typeface="Arial" charset="0"/>
                <a:cs typeface="Arial" charset="0"/>
              </a:defRPr>
            </a:lvl3pPr>
            <a:lvl4pPr marL="1600200" indent="-228600" eaLnBrk="0" hangingPunct="0">
              <a:spcBef>
                <a:spcPct val="20000"/>
              </a:spcBef>
              <a:buFont typeface="Arial" charset="0"/>
              <a:buChar char="–"/>
              <a:defRPr sz="1400">
                <a:solidFill>
                  <a:srgbClr val="333399"/>
                </a:solidFill>
                <a:latin typeface="Arial" charset="0"/>
                <a:cs typeface="Arial" charset="0"/>
              </a:defRPr>
            </a:lvl4pPr>
            <a:lvl5pPr marL="2057400" indent="-228600" eaLnBrk="0" hangingPunct="0">
              <a:spcBef>
                <a:spcPct val="20000"/>
              </a:spcBef>
              <a:buFont typeface="Arial" charset="0"/>
              <a:buChar char="»"/>
              <a:defRPr sz="1200">
                <a:solidFill>
                  <a:srgbClr val="33339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fr-FR" altLang="fr-FR" sz="1000">
                <a:solidFill>
                  <a:schemeClr val="tx1"/>
                </a:solidFill>
                <a:latin typeface="Calibri" pitchFamily="34" charset="0"/>
                <a:cs typeface="Times New Roman" pitchFamily="18" charset="0"/>
              </a:rPr>
              <a:t>Lang </a:t>
            </a:r>
            <a:r>
              <a:rPr lang="fr-FR" altLang="fr-FR" sz="1000" i="1">
                <a:solidFill>
                  <a:schemeClr val="tx1"/>
                </a:solidFill>
                <a:latin typeface="Calibri" pitchFamily="34" charset="0"/>
                <a:cs typeface="Times New Roman" pitchFamily="18" charset="0"/>
              </a:rPr>
              <a:t>et al.</a:t>
            </a:r>
            <a:r>
              <a:rPr lang="fr-FR" altLang="fr-FR" sz="1000">
                <a:solidFill>
                  <a:schemeClr val="tx1"/>
                </a:solidFill>
                <a:latin typeface="Calibri" pitchFamily="34" charset="0"/>
                <a:cs typeface="Times New Roman" pitchFamily="18" charset="0"/>
              </a:rPr>
              <a:t>, 2003. Projet PNRH : Détection de changements éventuels dans le régime des crues : Convention INSU 02CV036. 75 p. </a:t>
            </a:r>
          </a:p>
        </p:txBody>
      </p:sp>
      <p:pic>
        <p:nvPicPr>
          <p:cNvPr id="655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050305"/>
            <a:ext cx="5148262"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336055"/>
            <a:ext cx="321945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5544" name="Object 8"/>
          <p:cNvGraphicFramePr>
            <a:graphicFrameLocks noChangeAspect="1"/>
          </p:cNvGraphicFramePr>
          <p:nvPr>
            <p:extLst>
              <p:ext uri="{D42A27DB-BD31-4B8C-83A1-F6EECF244321}">
                <p14:modId xmlns:p14="http://schemas.microsoft.com/office/powerpoint/2010/main" val="3904226497"/>
              </p:ext>
            </p:extLst>
          </p:nvPr>
        </p:nvGraphicFramePr>
        <p:xfrm>
          <a:off x="3695700" y="5303093"/>
          <a:ext cx="1239838" cy="1438275"/>
        </p:xfrm>
        <a:graphic>
          <a:graphicData uri="http://schemas.openxmlformats.org/presentationml/2006/ole">
            <mc:AlternateContent xmlns:mc="http://schemas.openxmlformats.org/markup-compatibility/2006">
              <mc:Choice xmlns:v="urn:schemas-microsoft-com:vml" Requires="v">
                <p:oleObj spid="_x0000_s8269" name="Image bitmap" r:id="rId5" imgW="1044030" imgH="1120237" progId="Paint.Picture">
                  <p:embed/>
                </p:oleObj>
              </mc:Choice>
              <mc:Fallback>
                <p:oleObj name="Image bitmap" r:id="rId5" imgW="1044030" imgH="1120237"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5700" y="5303093"/>
                        <a:ext cx="1239838"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545" name="Text Box 11"/>
          <p:cNvSpPr txBox="1">
            <a:spLocks noChangeArrowheads="1"/>
          </p:cNvSpPr>
          <p:nvPr/>
        </p:nvSpPr>
        <p:spPr bwMode="auto">
          <a:xfrm>
            <a:off x="468313" y="2193180"/>
            <a:ext cx="1246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rgbClr val="333399"/>
                </a:solidFill>
                <a:latin typeface="Arial" charset="0"/>
                <a:cs typeface="Arial" charset="0"/>
              </a:defRPr>
            </a:lvl1pPr>
            <a:lvl2pPr marL="742950" indent="-285750" eaLnBrk="0" hangingPunct="0">
              <a:spcBef>
                <a:spcPct val="20000"/>
              </a:spcBef>
              <a:buFont typeface="Arial" charset="0"/>
              <a:buChar char="–"/>
              <a:defRPr>
                <a:solidFill>
                  <a:srgbClr val="333399"/>
                </a:solidFill>
                <a:latin typeface="Arial" charset="0"/>
                <a:cs typeface="Arial" charset="0"/>
              </a:defRPr>
            </a:lvl2pPr>
            <a:lvl3pPr marL="1143000" indent="-228600" eaLnBrk="0" hangingPunct="0">
              <a:spcBef>
                <a:spcPct val="20000"/>
              </a:spcBef>
              <a:buFont typeface="Arial" charset="0"/>
              <a:buChar char="•"/>
              <a:defRPr sz="1600">
                <a:solidFill>
                  <a:srgbClr val="333399"/>
                </a:solidFill>
                <a:latin typeface="Arial" charset="0"/>
                <a:cs typeface="Arial" charset="0"/>
              </a:defRPr>
            </a:lvl3pPr>
            <a:lvl4pPr marL="1600200" indent="-228600" eaLnBrk="0" hangingPunct="0">
              <a:spcBef>
                <a:spcPct val="20000"/>
              </a:spcBef>
              <a:buFont typeface="Arial" charset="0"/>
              <a:buChar char="–"/>
              <a:defRPr sz="1400">
                <a:solidFill>
                  <a:srgbClr val="333399"/>
                </a:solidFill>
                <a:latin typeface="Arial" charset="0"/>
                <a:cs typeface="Arial" charset="0"/>
              </a:defRPr>
            </a:lvl4pPr>
            <a:lvl5pPr marL="2057400" indent="-228600" eaLnBrk="0" hangingPunct="0">
              <a:spcBef>
                <a:spcPct val="20000"/>
              </a:spcBef>
              <a:buFont typeface="Arial" charset="0"/>
              <a:buChar char="»"/>
              <a:defRPr sz="1200">
                <a:solidFill>
                  <a:srgbClr val="33339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fr-FR" altLang="fr-FR" sz="1400" b="1">
                <a:solidFill>
                  <a:srgbClr val="FF9933"/>
                </a:solidFill>
                <a:latin typeface="Calibri" pitchFamily="34" charset="0"/>
              </a:rPr>
              <a:t>Analyse locale</a:t>
            </a:r>
          </a:p>
        </p:txBody>
      </p:sp>
      <p:sp>
        <p:nvSpPr>
          <p:cNvPr id="65546" name="Text Box 12"/>
          <p:cNvSpPr txBox="1">
            <a:spLocks noChangeArrowheads="1"/>
          </p:cNvSpPr>
          <p:nvPr/>
        </p:nvSpPr>
        <p:spPr bwMode="auto">
          <a:xfrm>
            <a:off x="7451725" y="1761380"/>
            <a:ext cx="150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rgbClr val="333399"/>
                </a:solidFill>
                <a:latin typeface="Arial" charset="0"/>
                <a:cs typeface="Arial" charset="0"/>
              </a:defRPr>
            </a:lvl1pPr>
            <a:lvl2pPr marL="742950" indent="-285750" eaLnBrk="0" hangingPunct="0">
              <a:spcBef>
                <a:spcPct val="20000"/>
              </a:spcBef>
              <a:buFont typeface="Arial" charset="0"/>
              <a:buChar char="–"/>
              <a:defRPr>
                <a:solidFill>
                  <a:srgbClr val="333399"/>
                </a:solidFill>
                <a:latin typeface="Arial" charset="0"/>
                <a:cs typeface="Arial" charset="0"/>
              </a:defRPr>
            </a:lvl2pPr>
            <a:lvl3pPr marL="1143000" indent="-228600" eaLnBrk="0" hangingPunct="0">
              <a:spcBef>
                <a:spcPct val="20000"/>
              </a:spcBef>
              <a:buFont typeface="Arial" charset="0"/>
              <a:buChar char="•"/>
              <a:defRPr sz="1600">
                <a:solidFill>
                  <a:srgbClr val="333399"/>
                </a:solidFill>
                <a:latin typeface="Arial" charset="0"/>
                <a:cs typeface="Arial" charset="0"/>
              </a:defRPr>
            </a:lvl3pPr>
            <a:lvl4pPr marL="1600200" indent="-228600" eaLnBrk="0" hangingPunct="0">
              <a:spcBef>
                <a:spcPct val="20000"/>
              </a:spcBef>
              <a:buFont typeface="Arial" charset="0"/>
              <a:buChar char="–"/>
              <a:defRPr sz="1400">
                <a:solidFill>
                  <a:srgbClr val="333399"/>
                </a:solidFill>
                <a:latin typeface="Arial" charset="0"/>
                <a:cs typeface="Arial" charset="0"/>
              </a:defRPr>
            </a:lvl4pPr>
            <a:lvl5pPr marL="2057400" indent="-228600" eaLnBrk="0" hangingPunct="0">
              <a:spcBef>
                <a:spcPct val="20000"/>
              </a:spcBef>
              <a:buFont typeface="Arial" charset="0"/>
              <a:buChar char="»"/>
              <a:defRPr sz="1200">
                <a:solidFill>
                  <a:srgbClr val="33339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fr-FR" altLang="fr-FR" sz="1400" b="1">
                <a:solidFill>
                  <a:srgbClr val="FF9933"/>
                </a:solidFill>
                <a:latin typeface="Calibri" pitchFamily="34" charset="0"/>
              </a:rPr>
              <a:t>Analyse régionale</a:t>
            </a:r>
          </a:p>
        </p:txBody>
      </p:sp>
      <p:sp>
        <p:nvSpPr>
          <p:cNvPr id="65547" name="Text Box 9"/>
          <p:cNvSpPr txBox="1">
            <a:spLocks noChangeArrowheads="1"/>
          </p:cNvSpPr>
          <p:nvPr/>
        </p:nvSpPr>
        <p:spPr bwMode="auto">
          <a:xfrm>
            <a:off x="3348038" y="4904630"/>
            <a:ext cx="193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rgbClr val="333399"/>
                </a:solidFill>
                <a:latin typeface="Arial" charset="0"/>
                <a:cs typeface="Arial" charset="0"/>
              </a:defRPr>
            </a:lvl1pPr>
            <a:lvl2pPr marL="742950" indent="-285750" eaLnBrk="0" hangingPunct="0">
              <a:spcBef>
                <a:spcPct val="20000"/>
              </a:spcBef>
              <a:buFont typeface="Arial" charset="0"/>
              <a:buChar char="–"/>
              <a:defRPr>
                <a:solidFill>
                  <a:srgbClr val="333399"/>
                </a:solidFill>
                <a:latin typeface="Arial" charset="0"/>
                <a:cs typeface="Arial" charset="0"/>
              </a:defRPr>
            </a:lvl2pPr>
            <a:lvl3pPr marL="1143000" indent="-228600" eaLnBrk="0" hangingPunct="0">
              <a:spcBef>
                <a:spcPct val="20000"/>
              </a:spcBef>
              <a:buFont typeface="Arial" charset="0"/>
              <a:buChar char="•"/>
              <a:defRPr sz="1600">
                <a:solidFill>
                  <a:srgbClr val="333399"/>
                </a:solidFill>
                <a:latin typeface="Arial" charset="0"/>
                <a:cs typeface="Arial" charset="0"/>
              </a:defRPr>
            </a:lvl3pPr>
            <a:lvl4pPr marL="1600200" indent="-228600" eaLnBrk="0" hangingPunct="0">
              <a:spcBef>
                <a:spcPct val="20000"/>
              </a:spcBef>
              <a:buFont typeface="Arial" charset="0"/>
              <a:buChar char="–"/>
              <a:defRPr sz="1400">
                <a:solidFill>
                  <a:srgbClr val="333399"/>
                </a:solidFill>
                <a:latin typeface="Arial" charset="0"/>
                <a:cs typeface="Arial" charset="0"/>
              </a:defRPr>
            </a:lvl4pPr>
            <a:lvl5pPr marL="2057400" indent="-228600" eaLnBrk="0" hangingPunct="0">
              <a:spcBef>
                <a:spcPct val="20000"/>
              </a:spcBef>
              <a:buFont typeface="Arial" charset="0"/>
              <a:buChar char="»"/>
              <a:defRPr sz="1200">
                <a:solidFill>
                  <a:srgbClr val="33339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algn="ctr" eaLnBrk="1" hangingPunct="1">
              <a:spcBef>
                <a:spcPct val="0"/>
              </a:spcBef>
              <a:buFontTx/>
              <a:buNone/>
            </a:pPr>
            <a:r>
              <a:rPr lang="fr-FR" altLang="fr-FR" sz="1200">
                <a:solidFill>
                  <a:schemeClr val="tx1"/>
                </a:solidFill>
                <a:latin typeface="Calibri" pitchFamily="34" charset="0"/>
              </a:rPr>
              <a:t>Changement sur la moyenne (significativité)</a:t>
            </a:r>
          </a:p>
        </p:txBody>
      </p:sp>
    </p:spTree>
    <p:extLst>
      <p:ext uri="{BB962C8B-B14F-4D97-AF65-F5344CB8AC3E}">
        <p14:creationId xmlns:p14="http://schemas.microsoft.com/office/powerpoint/2010/main" val="28829732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b="1" dirty="0"/>
              <a:t>Evolution débits moyens : futur lointain / présent</a:t>
            </a:r>
          </a:p>
        </p:txBody>
      </p:sp>
      <p:sp>
        <p:nvSpPr>
          <p:cNvPr id="3" name="Espace réservé du texte 2"/>
          <p:cNvSpPr>
            <a:spLocks noGrp="1"/>
          </p:cNvSpPr>
          <p:nvPr>
            <p:ph type="body" sz="quarter" idx="16"/>
          </p:nvPr>
        </p:nvSpPr>
        <p:spPr>
          <a:xfrm>
            <a:off x="702050" y="1264230"/>
            <a:ext cx="3376052" cy="439082"/>
          </a:xfrm>
        </p:spPr>
        <p:txBody>
          <a:bodyPr/>
          <a:lstStyle/>
          <a:p>
            <a:pPr algn="ctr"/>
            <a:r>
              <a:rPr lang="fr-FR" dirty="0" smtClean="0"/>
              <a:t>RCP2.6</a:t>
            </a:r>
            <a:endParaRPr lang="fr-FR" dirty="0"/>
          </a:p>
        </p:txBody>
      </p:sp>
      <p:pic>
        <p:nvPicPr>
          <p:cNvPr id="1026" name="Picture 2" descr="D:\Data\Guillaume\mes_conferences\2018_Fete_de_la_Science\Qmoy_RCP85_2071-21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2308" y="1956177"/>
            <a:ext cx="4535172" cy="44738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Data\Guillaume\mes_conferences\2018_Fete_de_la_Science\Qmoy_RCP26_2071-21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8866"/>
            <a:ext cx="4632951" cy="4581128"/>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2"/>
          <p:cNvSpPr txBox="1">
            <a:spLocks/>
          </p:cNvSpPr>
          <p:nvPr/>
        </p:nvSpPr>
        <p:spPr>
          <a:xfrm>
            <a:off x="5084924" y="1264230"/>
            <a:ext cx="3376052" cy="43908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tabLst/>
              <a:defRPr lang="fr-FR" sz="1800" kern="1200" dirty="0" smtClean="0">
                <a:solidFill>
                  <a:srgbClr val="003A80"/>
                </a:solidFill>
                <a:latin typeface="Century Gothic" panose="020B0502020202020204" pitchFamily="34" charset="0"/>
                <a:ea typeface="+mn-ea"/>
                <a:cs typeface="Arial" pitchFamily="34" charset="0"/>
              </a:defRPr>
            </a:lvl1pPr>
            <a:lvl2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600" kern="1200">
                <a:solidFill>
                  <a:srgbClr val="747586"/>
                </a:solidFill>
                <a:latin typeface="Century Gothic" panose="020B0502020202020204" pitchFamily="34" charset="0"/>
                <a:ea typeface="+mn-ea"/>
                <a:cs typeface="+mn-cs"/>
              </a:defRPr>
            </a:lvl2pPr>
            <a:lvl3pPr marL="0" marR="0" indent="0" algn="l" defTabSz="914400" rtl="0" eaLnBrk="1" fontAlgn="auto" latinLnBrk="0" hangingPunct="1">
              <a:lnSpc>
                <a:spcPct val="100000"/>
              </a:lnSpc>
              <a:spcBef>
                <a:spcPct val="20000"/>
              </a:spcBef>
              <a:spcAft>
                <a:spcPts val="0"/>
              </a:spcAft>
              <a:buClrTx/>
              <a:buSzTx/>
              <a:buFont typeface="Wingdings" pitchFamily="2" charset="2"/>
              <a:buNone/>
              <a:tabLst/>
              <a:defRPr sz="1600" kern="1200" baseline="0">
                <a:solidFill>
                  <a:schemeClr val="tx1"/>
                </a:solidFill>
                <a:latin typeface="Century Gothic" panose="020B0502020202020204" pitchFamily="34" charset="0"/>
                <a:ea typeface="+mn-ea"/>
                <a:cs typeface="+mn-cs"/>
              </a:defRPr>
            </a:lvl3pPr>
            <a:lvl4pPr marL="628650" marR="0" indent="-273050" algn="l" defTabSz="914400" rtl="0" eaLnBrk="1" fontAlgn="auto" latinLnBrk="0" hangingPunct="1">
              <a:lnSpc>
                <a:spcPct val="100000"/>
              </a:lnSpc>
              <a:spcBef>
                <a:spcPct val="20000"/>
              </a:spcBef>
              <a:spcAft>
                <a:spcPts val="0"/>
              </a:spcAft>
              <a:buClr>
                <a:srgbClr val="009EE0"/>
              </a:buClr>
              <a:buSzTx/>
              <a:buFont typeface="Wingdings" pitchFamily="2" charset="2"/>
              <a:buChar char="§"/>
              <a:tabLst/>
              <a:defRPr lang="fr-FR" sz="1600" kern="1200" baseline="0" dirty="0" smtClean="0">
                <a:solidFill>
                  <a:schemeClr val="tx1"/>
                </a:solidFill>
                <a:latin typeface="Century Gothic" panose="020B0502020202020204" pitchFamily="34" charset="0"/>
                <a:ea typeface="+mn-ea"/>
                <a:cs typeface="Arial" pitchFamily="34" charset="0"/>
              </a:defRPr>
            </a:lvl4pPr>
            <a:lvl5pPr marL="0" indent="0" algn="l" defTabSz="914400" rtl="0" eaLnBrk="1" latinLnBrk="0" hangingPunct="1">
              <a:spcBef>
                <a:spcPct val="20000"/>
              </a:spcBef>
              <a:buFont typeface="Wingdings" pitchFamily="2" charset="2"/>
              <a:buNone/>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fr-FR" dirty="0" smtClean="0"/>
              <a:t>RCP8.5</a:t>
            </a:r>
            <a:endParaRPr lang="fr-FR" dirty="0"/>
          </a:p>
        </p:txBody>
      </p:sp>
      <p:pic>
        <p:nvPicPr>
          <p:cNvPr id="1028" name="Picture 4" descr="D:\Data\Guillaume\mes_conferences\2018_Fete_de_la_Science\legend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124744"/>
            <a:ext cx="1953084" cy="1157135"/>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3"/>
          <p:cNvSpPr txBox="1">
            <a:spLocks noChangeArrowheads="1"/>
          </p:cNvSpPr>
          <p:nvPr/>
        </p:nvSpPr>
        <p:spPr bwMode="auto">
          <a:xfrm>
            <a:off x="945945" y="6177498"/>
            <a:ext cx="72927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eaLnBrk="0" fontAlgn="base" hangingPunct="0">
              <a:spcBef>
                <a:spcPct val="0"/>
              </a:spcBef>
              <a:spcAft>
                <a:spcPct val="0"/>
              </a:spcAft>
              <a:defRPr sz="2000" u="sng">
                <a:solidFill>
                  <a:schemeClr val="tx1"/>
                </a:solidFill>
                <a:latin typeface="Arial" charset="0"/>
              </a:defRPr>
            </a:lvl6pPr>
            <a:lvl7pPr marL="2971800" indent="-228600" eaLnBrk="0" fontAlgn="base" hangingPunct="0">
              <a:spcBef>
                <a:spcPct val="0"/>
              </a:spcBef>
              <a:spcAft>
                <a:spcPct val="0"/>
              </a:spcAft>
              <a:defRPr sz="2000" u="sng">
                <a:solidFill>
                  <a:schemeClr val="tx1"/>
                </a:solidFill>
                <a:latin typeface="Arial" charset="0"/>
              </a:defRPr>
            </a:lvl7pPr>
            <a:lvl8pPr marL="3429000" indent="-228600" eaLnBrk="0" fontAlgn="base" hangingPunct="0">
              <a:spcBef>
                <a:spcPct val="0"/>
              </a:spcBef>
              <a:spcAft>
                <a:spcPct val="0"/>
              </a:spcAft>
              <a:defRPr sz="2000" u="sng">
                <a:solidFill>
                  <a:schemeClr val="tx1"/>
                </a:solidFill>
                <a:latin typeface="Arial" charset="0"/>
              </a:defRPr>
            </a:lvl8pPr>
            <a:lvl9pPr marL="3886200" indent="-228600" eaLnBrk="0" fontAlgn="base" hangingPunct="0">
              <a:spcBef>
                <a:spcPct val="0"/>
              </a:spcBef>
              <a:spcAft>
                <a:spcPct val="0"/>
              </a:spcAft>
              <a:defRPr sz="2000" u="sng">
                <a:solidFill>
                  <a:schemeClr val="tx1"/>
                </a:solidFill>
                <a:latin typeface="Arial" charset="0"/>
              </a:defRPr>
            </a:lvl9pPr>
          </a:lstStyle>
          <a:p>
            <a:pPr algn="ctr" eaLnBrk="1" hangingPunct="1"/>
            <a:r>
              <a:rPr lang="fr-FR" altLang="fr-FR" dirty="0"/>
              <a:t>Résultats issus de </a:t>
            </a:r>
            <a:r>
              <a:rPr lang="fr-FR" altLang="fr-FR" dirty="0" smtClean="0"/>
              <a:t>4 modèles hydrologiques et ~20 modèles de climat </a:t>
            </a:r>
            <a:endParaRPr lang="fr-FR" altLang="fr-FR" dirty="0"/>
          </a:p>
        </p:txBody>
      </p:sp>
      <p:sp>
        <p:nvSpPr>
          <p:cNvPr id="9" name="Text Box 5"/>
          <p:cNvSpPr txBox="1">
            <a:spLocks noChangeArrowheads="1"/>
          </p:cNvSpPr>
          <p:nvPr/>
        </p:nvSpPr>
        <p:spPr bwMode="auto">
          <a:xfrm>
            <a:off x="107504" y="6543703"/>
            <a:ext cx="19815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defRPr sz="1600" b="1" u="sng">
                <a:solidFill>
                  <a:srgbClr val="333399"/>
                </a:solidFill>
                <a:latin typeface="Constantia" pitchFamily="18" charset="0"/>
              </a:defRPr>
            </a:lvl1pPr>
            <a:lvl2pPr marL="742950" indent="-285750" eaLnBrk="0" hangingPunct="0">
              <a:defRPr sz="2000" u="sng">
                <a:latin typeface="Arial" charset="0"/>
              </a:defRPr>
            </a:lvl2pPr>
            <a:lvl3pPr marL="1143000" indent="-228600" eaLnBrk="0" hangingPunct="0">
              <a:defRPr sz="2000" u="sng">
                <a:latin typeface="Arial" charset="0"/>
              </a:defRPr>
            </a:lvl3pPr>
            <a:lvl4pPr marL="1600200" indent="-228600" eaLnBrk="0" hangingPunct="0">
              <a:defRPr sz="2000" u="sng">
                <a:latin typeface="Arial" charset="0"/>
              </a:defRPr>
            </a:lvl4pPr>
            <a:lvl5pPr marL="2057400" indent="-228600" eaLnBrk="0" hangingPunct="0">
              <a:defRPr sz="2000" u="sng">
                <a:latin typeface="Arial" charset="0"/>
              </a:defRPr>
            </a:lvl5pPr>
            <a:lvl6pPr marL="2514600" indent="-228600" eaLnBrk="0" fontAlgn="base" hangingPunct="0">
              <a:spcBef>
                <a:spcPct val="0"/>
              </a:spcBef>
              <a:spcAft>
                <a:spcPct val="0"/>
              </a:spcAft>
              <a:defRPr sz="2000" u="sng">
                <a:latin typeface="Arial" charset="0"/>
              </a:defRPr>
            </a:lvl6pPr>
            <a:lvl7pPr marL="2971800" indent="-228600" eaLnBrk="0" fontAlgn="base" hangingPunct="0">
              <a:spcBef>
                <a:spcPct val="0"/>
              </a:spcBef>
              <a:spcAft>
                <a:spcPct val="0"/>
              </a:spcAft>
              <a:defRPr sz="2000" u="sng">
                <a:latin typeface="Arial" charset="0"/>
              </a:defRPr>
            </a:lvl7pPr>
            <a:lvl8pPr marL="3429000" indent="-228600" eaLnBrk="0" fontAlgn="base" hangingPunct="0">
              <a:spcBef>
                <a:spcPct val="0"/>
              </a:spcBef>
              <a:spcAft>
                <a:spcPct val="0"/>
              </a:spcAft>
              <a:defRPr sz="2000" u="sng">
                <a:latin typeface="Arial" charset="0"/>
              </a:defRPr>
            </a:lvl8pPr>
            <a:lvl9pPr marL="3886200" indent="-228600" eaLnBrk="0" fontAlgn="base" hangingPunct="0">
              <a:spcBef>
                <a:spcPct val="0"/>
              </a:spcBef>
              <a:spcAft>
                <a:spcPct val="0"/>
              </a:spcAft>
              <a:defRPr sz="2000" u="sng">
                <a:latin typeface="Arial" charset="0"/>
              </a:defRPr>
            </a:lvl9pPr>
          </a:lstStyle>
          <a:p>
            <a:r>
              <a:rPr lang="fr-FR" altLang="fr-FR" dirty="0" smtClean="0"/>
              <a:t>Source Thirel, 2018</a:t>
            </a:r>
            <a:endParaRPr lang="fr-FR" altLang="fr-FR" dirty="0"/>
          </a:p>
        </p:txBody>
      </p:sp>
    </p:spTree>
    <p:extLst>
      <p:ext uri="{BB962C8B-B14F-4D97-AF65-F5344CB8AC3E}">
        <p14:creationId xmlns:p14="http://schemas.microsoft.com/office/powerpoint/2010/main" val="109870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endParaRPr lang="fr-FR"/>
          </a:p>
        </p:txBody>
      </p:sp>
      <p:sp>
        <p:nvSpPr>
          <p:cNvPr id="3" name="Espace réservé du texte 2"/>
          <p:cNvSpPr>
            <a:spLocks noGrp="1"/>
          </p:cNvSpPr>
          <p:nvPr>
            <p:ph type="body" sz="quarter" idx="16"/>
          </p:nvPr>
        </p:nvSpPr>
        <p:spPr/>
        <p:txBody>
          <a:bodyPr/>
          <a:lstStyle/>
          <a:p>
            <a:endParaRPr lang="fr-FR"/>
          </a:p>
        </p:txBody>
      </p:sp>
      <p:sp>
        <p:nvSpPr>
          <p:cNvPr id="4" name="Espace réservé du numéro de diapositive 1"/>
          <p:cNvSpPr txBox="1">
            <a:spLocks/>
          </p:cNvSpPr>
          <p:nvPr/>
        </p:nvSpPr>
        <p:spPr>
          <a:xfrm>
            <a:off x="6553200" y="6356350"/>
            <a:ext cx="21336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6BC9DE-21EE-412F-9F5D-9A383983C613}" type="slidenum">
              <a:rPr lang="fr-FR" smtClean="0"/>
              <a:pPr/>
              <a:t>65</a:t>
            </a:fld>
            <a:endParaRPr lang="fr-F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548680"/>
            <a:ext cx="6144827" cy="5925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499992" y="1412776"/>
            <a:ext cx="2304256" cy="3888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188435" y="1983280"/>
            <a:ext cx="1881990" cy="1200329"/>
          </a:xfrm>
          <a:prstGeom prst="rect">
            <a:avLst/>
          </a:prstGeom>
          <a:solidFill>
            <a:schemeClr val="accent6">
              <a:lumMod val="20000"/>
              <a:lumOff val="80000"/>
            </a:schemeClr>
          </a:solidFill>
        </p:spPr>
        <p:txBody>
          <a:bodyPr wrap="square" rtlCol="0">
            <a:spAutoFit/>
          </a:bodyPr>
          <a:lstStyle/>
          <a:p>
            <a:r>
              <a:rPr lang="fr-FR" dirty="0" smtClean="0"/>
              <a:t>Mais les projections s’accordent sur une baisse future</a:t>
            </a:r>
          </a:p>
        </p:txBody>
      </p:sp>
      <p:sp>
        <p:nvSpPr>
          <p:cNvPr id="8" name="ZoneTexte 7"/>
          <p:cNvSpPr txBox="1"/>
          <p:nvPr/>
        </p:nvSpPr>
        <p:spPr>
          <a:xfrm>
            <a:off x="539552" y="2780928"/>
            <a:ext cx="490840" cy="369332"/>
          </a:xfrm>
          <a:prstGeom prst="rect">
            <a:avLst/>
          </a:prstGeom>
          <a:noFill/>
        </p:spPr>
        <p:txBody>
          <a:bodyPr wrap="none" rtlCol="0">
            <a:spAutoFit/>
          </a:bodyPr>
          <a:lstStyle/>
          <a:p>
            <a:r>
              <a:rPr lang="fr-FR" dirty="0" smtClean="0"/>
              <a:t>(%)</a:t>
            </a:r>
            <a:endParaRPr lang="fr-FR" dirty="0"/>
          </a:p>
        </p:txBody>
      </p:sp>
      <p:sp>
        <p:nvSpPr>
          <p:cNvPr id="9" name="ZoneTexte 8"/>
          <p:cNvSpPr txBox="1"/>
          <p:nvPr/>
        </p:nvSpPr>
        <p:spPr>
          <a:xfrm>
            <a:off x="6084168" y="6474822"/>
            <a:ext cx="2992229" cy="338554"/>
          </a:xfrm>
          <a:prstGeom prst="rect">
            <a:avLst/>
          </a:prstGeom>
          <a:noFill/>
        </p:spPr>
        <p:txBody>
          <a:bodyPr wrap="none" rtlCol="0">
            <a:spAutoFit/>
          </a:bodyPr>
          <a:lstStyle/>
          <a:p>
            <a:r>
              <a:rPr lang="fr-FR" sz="1600" b="1" u="sng" dirty="0">
                <a:solidFill>
                  <a:srgbClr val="333399"/>
                </a:solidFill>
                <a:latin typeface="Constantia" pitchFamily="18" charset="0"/>
              </a:rPr>
              <a:t>Thèse G. </a:t>
            </a:r>
            <a:r>
              <a:rPr lang="fr-FR" sz="1600" b="1" u="sng" dirty="0" err="1">
                <a:solidFill>
                  <a:srgbClr val="333399"/>
                </a:solidFill>
                <a:latin typeface="Constantia" pitchFamily="18" charset="0"/>
              </a:rPr>
              <a:t>Dayon</a:t>
            </a:r>
            <a:r>
              <a:rPr lang="fr-FR" sz="1600" b="1" u="sng" dirty="0">
                <a:solidFill>
                  <a:srgbClr val="333399"/>
                </a:solidFill>
                <a:latin typeface="Constantia" pitchFamily="18" charset="0"/>
              </a:rPr>
              <a:t>, Cerfacs, 2015</a:t>
            </a:r>
          </a:p>
        </p:txBody>
      </p:sp>
    </p:spTree>
    <p:extLst>
      <p:ext uri="{BB962C8B-B14F-4D97-AF65-F5344CB8AC3E}">
        <p14:creationId xmlns:p14="http://schemas.microsoft.com/office/powerpoint/2010/main" val="376601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21462" y="764704"/>
            <a:ext cx="7794954" cy="461665"/>
          </a:xfrm>
          <a:prstGeom prst="rect">
            <a:avLst/>
          </a:prstGeom>
          <a:noFill/>
        </p:spPr>
        <p:txBody>
          <a:bodyPr wrap="none" rtlCol="0">
            <a:spAutoFit/>
          </a:bodyPr>
          <a:lstStyle/>
          <a:p>
            <a:pPr algn="ctr"/>
            <a:r>
              <a:rPr lang="fr-FR" sz="2400" b="1" dirty="0"/>
              <a:t>Evolution des débits </a:t>
            </a:r>
            <a:r>
              <a:rPr lang="fr-FR" sz="2400" b="1" dirty="0" smtClean="0"/>
              <a:t>saisonniers en </a:t>
            </a:r>
            <a:r>
              <a:rPr lang="fr-FR" sz="2400" b="1" dirty="0"/>
              <a:t>France </a:t>
            </a:r>
            <a:r>
              <a:rPr lang="fr-FR" sz="2400" b="1" dirty="0" smtClean="0"/>
              <a:t>vers 2100  (en %)</a:t>
            </a:r>
            <a:endParaRPr lang="fr-FR" sz="2400" b="1" dirty="0"/>
          </a:p>
        </p:txBody>
      </p:sp>
      <p:sp>
        <p:nvSpPr>
          <p:cNvPr id="2" name="Espace réservé du numéro de diapositive 1"/>
          <p:cNvSpPr>
            <a:spLocks noGrp="1"/>
          </p:cNvSpPr>
          <p:nvPr>
            <p:ph type="sldNum" sz="quarter" idx="4294967295"/>
          </p:nvPr>
        </p:nvSpPr>
        <p:spPr>
          <a:xfrm>
            <a:off x="7010400" y="6519863"/>
            <a:ext cx="2133600" cy="365125"/>
          </a:xfrm>
        </p:spPr>
        <p:txBody>
          <a:bodyPr/>
          <a:lstStyle/>
          <a:p>
            <a:fld id="{5D6BC9DE-21EE-412F-9F5D-9A383983C613}" type="slidenum">
              <a:rPr lang="fr-FR" smtClean="0"/>
              <a:t>66</a:t>
            </a:fld>
            <a:endParaRPr lang="fr-FR"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1500" b="22067"/>
          <a:stretch/>
        </p:blipFill>
        <p:spPr bwMode="auto">
          <a:xfrm>
            <a:off x="852907" y="1340925"/>
            <a:ext cx="5264477" cy="2664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8701" r="3359" b="26609"/>
          <a:stretch/>
        </p:blipFill>
        <p:spPr bwMode="auto">
          <a:xfrm>
            <a:off x="3457781" y="3933056"/>
            <a:ext cx="5028252" cy="2424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181" t="75666" r="10031"/>
          <a:stretch/>
        </p:blipFill>
        <p:spPr bwMode="auto">
          <a:xfrm>
            <a:off x="-20459" y="6309320"/>
            <a:ext cx="5888603" cy="580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11"/>
          <p:cNvSpPr txBox="1"/>
          <p:nvPr/>
        </p:nvSpPr>
        <p:spPr>
          <a:xfrm>
            <a:off x="6084168" y="6474822"/>
            <a:ext cx="2992229" cy="338554"/>
          </a:xfrm>
          <a:prstGeom prst="rect">
            <a:avLst/>
          </a:prstGeom>
          <a:noFill/>
        </p:spPr>
        <p:txBody>
          <a:bodyPr wrap="none" rtlCol="0">
            <a:spAutoFit/>
          </a:bodyPr>
          <a:lstStyle/>
          <a:p>
            <a:r>
              <a:rPr lang="fr-FR" sz="1600" b="1" u="sng" dirty="0">
                <a:solidFill>
                  <a:srgbClr val="333399"/>
                </a:solidFill>
                <a:latin typeface="Constantia" pitchFamily="18" charset="0"/>
              </a:rPr>
              <a:t>Thèse G. </a:t>
            </a:r>
            <a:r>
              <a:rPr lang="fr-FR" sz="1600" b="1" u="sng" dirty="0" err="1">
                <a:solidFill>
                  <a:srgbClr val="333399"/>
                </a:solidFill>
                <a:latin typeface="Constantia" pitchFamily="18" charset="0"/>
              </a:rPr>
              <a:t>Dayon</a:t>
            </a:r>
            <a:r>
              <a:rPr lang="fr-FR" sz="1600" b="1" u="sng" dirty="0">
                <a:solidFill>
                  <a:srgbClr val="333399"/>
                </a:solidFill>
                <a:latin typeface="Constantia" pitchFamily="18" charset="0"/>
              </a:rPr>
              <a:t>, Cerfacs, 2015</a:t>
            </a:r>
          </a:p>
        </p:txBody>
      </p:sp>
      <p:sp>
        <p:nvSpPr>
          <p:cNvPr id="6" name="ZoneTexte 5"/>
          <p:cNvSpPr txBox="1"/>
          <p:nvPr/>
        </p:nvSpPr>
        <p:spPr>
          <a:xfrm>
            <a:off x="971600" y="3491716"/>
            <a:ext cx="668260" cy="369332"/>
          </a:xfrm>
          <a:prstGeom prst="rect">
            <a:avLst/>
          </a:prstGeom>
          <a:solidFill>
            <a:schemeClr val="bg1"/>
          </a:solidFill>
          <a:ln>
            <a:solidFill>
              <a:schemeClr val="tx1"/>
            </a:solidFill>
          </a:ln>
        </p:spPr>
        <p:txBody>
          <a:bodyPr wrap="none" rtlCol="0">
            <a:spAutoFit/>
          </a:bodyPr>
          <a:lstStyle/>
          <a:p>
            <a:r>
              <a:rPr lang="fr-FR" b="1" dirty="0" smtClean="0"/>
              <a:t>hiver</a:t>
            </a:r>
            <a:endParaRPr lang="fr-FR" b="1" dirty="0"/>
          </a:p>
        </p:txBody>
      </p:sp>
      <p:sp>
        <p:nvSpPr>
          <p:cNvPr id="27" name="ZoneTexte 26"/>
          <p:cNvSpPr txBox="1"/>
          <p:nvPr/>
        </p:nvSpPr>
        <p:spPr>
          <a:xfrm>
            <a:off x="3563888" y="3480953"/>
            <a:ext cx="1161215" cy="369332"/>
          </a:xfrm>
          <a:prstGeom prst="rect">
            <a:avLst/>
          </a:prstGeom>
          <a:solidFill>
            <a:schemeClr val="bg1"/>
          </a:solidFill>
          <a:ln>
            <a:solidFill>
              <a:schemeClr val="tx1"/>
            </a:solidFill>
          </a:ln>
        </p:spPr>
        <p:txBody>
          <a:bodyPr wrap="none" rtlCol="0">
            <a:spAutoFit/>
          </a:bodyPr>
          <a:lstStyle/>
          <a:p>
            <a:r>
              <a:rPr lang="fr-FR" b="1" dirty="0" smtClean="0"/>
              <a:t>printemps</a:t>
            </a:r>
            <a:endParaRPr lang="fr-FR" b="1" dirty="0"/>
          </a:p>
        </p:txBody>
      </p:sp>
      <p:sp>
        <p:nvSpPr>
          <p:cNvPr id="32" name="ZoneTexte 31"/>
          <p:cNvSpPr txBox="1"/>
          <p:nvPr/>
        </p:nvSpPr>
        <p:spPr>
          <a:xfrm>
            <a:off x="3485145" y="5950189"/>
            <a:ext cx="592022" cy="369332"/>
          </a:xfrm>
          <a:prstGeom prst="rect">
            <a:avLst/>
          </a:prstGeom>
          <a:solidFill>
            <a:schemeClr val="bg1"/>
          </a:solidFill>
          <a:ln>
            <a:solidFill>
              <a:schemeClr val="tx1"/>
            </a:solidFill>
          </a:ln>
        </p:spPr>
        <p:txBody>
          <a:bodyPr wrap="none" rtlCol="0">
            <a:spAutoFit/>
          </a:bodyPr>
          <a:lstStyle/>
          <a:p>
            <a:r>
              <a:rPr lang="fr-FR" b="1" dirty="0" smtClean="0"/>
              <a:t>Été  </a:t>
            </a:r>
            <a:endParaRPr lang="fr-FR" b="1" dirty="0"/>
          </a:p>
        </p:txBody>
      </p:sp>
      <p:sp>
        <p:nvSpPr>
          <p:cNvPr id="33" name="ZoneTexte 32"/>
          <p:cNvSpPr txBox="1"/>
          <p:nvPr/>
        </p:nvSpPr>
        <p:spPr>
          <a:xfrm>
            <a:off x="6012160" y="5950189"/>
            <a:ext cx="1181093" cy="369332"/>
          </a:xfrm>
          <a:prstGeom prst="rect">
            <a:avLst/>
          </a:prstGeom>
          <a:solidFill>
            <a:schemeClr val="bg1"/>
          </a:solidFill>
          <a:ln>
            <a:solidFill>
              <a:schemeClr val="tx1"/>
            </a:solidFill>
          </a:ln>
        </p:spPr>
        <p:txBody>
          <a:bodyPr wrap="none" rtlCol="0">
            <a:spAutoFit/>
          </a:bodyPr>
          <a:lstStyle/>
          <a:p>
            <a:r>
              <a:rPr lang="fr-FR" b="1" dirty="0" smtClean="0"/>
              <a:t>Automne  </a:t>
            </a:r>
            <a:endParaRPr lang="fr-FR" b="1" dirty="0"/>
          </a:p>
        </p:txBody>
      </p:sp>
      <p:sp>
        <p:nvSpPr>
          <p:cNvPr id="5" name="ZoneTexte 4"/>
          <p:cNvSpPr txBox="1"/>
          <p:nvPr/>
        </p:nvSpPr>
        <p:spPr>
          <a:xfrm>
            <a:off x="5328289" y="6531862"/>
            <a:ext cx="349776" cy="369332"/>
          </a:xfrm>
          <a:prstGeom prst="rect">
            <a:avLst/>
          </a:prstGeom>
          <a:noFill/>
        </p:spPr>
        <p:txBody>
          <a:bodyPr wrap="none" rtlCol="0">
            <a:spAutoFit/>
          </a:bodyPr>
          <a:lstStyle/>
          <a:p>
            <a:r>
              <a:rPr lang="fr-FR" dirty="0" smtClean="0"/>
              <a:t>%</a:t>
            </a:r>
            <a:endParaRPr lang="fr-FR" dirty="0"/>
          </a:p>
        </p:txBody>
      </p:sp>
    </p:spTree>
    <p:extLst>
      <p:ext uri="{BB962C8B-B14F-4D97-AF65-F5344CB8AC3E}">
        <p14:creationId xmlns:p14="http://schemas.microsoft.com/office/powerpoint/2010/main" val="21291460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311849" y="674112"/>
            <a:ext cx="7920284" cy="738664"/>
          </a:xfrm>
          <a:prstGeom prst="rect">
            <a:avLst/>
          </a:prstGeom>
          <a:noFill/>
        </p:spPr>
        <p:txBody>
          <a:bodyPr wrap="square" rtlCol="0">
            <a:spAutoFit/>
          </a:bodyPr>
          <a:lstStyle/>
          <a:p>
            <a:pPr algn="ctr"/>
            <a:r>
              <a:rPr lang="fr-FR" sz="2400" b="1" dirty="0"/>
              <a:t>Evolution des débits </a:t>
            </a:r>
            <a:r>
              <a:rPr lang="fr-FR" sz="2400" b="1" dirty="0" smtClean="0"/>
              <a:t>de la Seine à Paris vers 2100  (en %)</a:t>
            </a:r>
            <a:endParaRPr lang="fr-FR" sz="2400" b="1" dirty="0"/>
          </a:p>
          <a:p>
            <a:pPr algn="ctr"/>
            <a:endParaRPr lang="fr-FR" dirty="0"/>
          </a:p>
        </p:txBody>
      </p:sp>
      <p:sp>
        <p:nvSpPr>
          <p:cNvPr id="11" name="ZoneTexte 10"/>
          <p:cNvSpPr txBox="1"/>
          <p:nvPr/>
        </p:nvSpPr>
        <p:spPr>
          <a:xfrm>
            <a:off x="3434355" y="5877272"/>
            <a:ext cx="2538772" cy="369332"/>
          </a:xfrm>
          <a:prstGeom prst="rect">
            <a:avLst/>
          </a:prstGeom>
          <a:solidFill>
            <a:schemeClr val="accent6">
              <a:lumMod val="20000"/>
              <a:lumOff val="80000"/>
            </a:schemeClr>
          </a:solidFill>
        </p:spPr>
        <p:txBody>
          <a:bodyPr wrap="none" rtlCol="0">
            <a:spAutoFit/>
          </a:bodyPr>
          <a:lstStyle/>
          <a:p>
            <a:r>
              <a:rPr lang="fr-FR" dirty="0" smtClean="0"/>
              <a:t>Forts impacts saisonniers</a:t>
            </a:r>
            <a:endParaRPr lang="fr-FR" dirty="0"/>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42" y="1196752"/>
            <a:ext cx="6775510" cy="44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Ellipse 12"/>
          <p:cNvSpPr/>
          <p:nvPr/>
        </p:nvSpPr>
        <p:spPr>
          <a:xfrm>
            <a:off x="4502148" y="3757153"/>
            <a:ext cx="2160240" cy="8455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2847235" y="2336681"/>
            <a:ext cx="292068" cy="369332"/>
          </a:xfrm>
          <a:prstGeom prst="rect">
            <a:avLst/>
          </a:prstGeom>
          <a:noFill/>
        </p:spPr>
        <p:txBody>
          <a:bodyPr wrap="none" rtlCol="0">
            <a:spAutoFit/>
          </a:bodyPr>
          <a:lstStyle/>
          <a:p>
            <a:r>
              <a:rPr lang="fr-FR" dirty="0" smtClean="0"/>
              <a:t>?</a:t>
            </a:r>
            <a:endParaRPr lang="fr-FR" dirty="0"/>
          </a:p>
        </p:txBody>
      </p:sp>
      <p:sp>
        <p:nvSpPr>
          <p:cNvPr id="15" name="ZoneTexte 14"/>
          <p:cNvSpPr txBox="1"/>
          <p:nvPr/>
        </p:nvSpPr>
        <p:spPr>
          <a:xfrm>
            <a:off x="2715857" y="3551525"/>
            <a:ext cx="292068" cy="369332"/>
          </a:xfrm>
          <a:prstGeom prst="rect">
            <a:avLst/>
          </a:prstGeom>
          <a:noFill/>
        </p:spPr>
        <p:txBody>
          <a:bodyPr wrap="none" rtlCol="0">
            <a:spAutoFit/>
          </a:bodyPr>
          <a:lstStyle/>
          <a:p>
            <a:r>
              <a:rPr lang="fr-FR" dirty="0" smtClean="0"/>
              <a:t>?</a:t>
            </a:r>
            <a:endParaRPr lang="fr-FR" dirty="0"/>
          </a:p>
        </p:txBody>
      </p:sp>
      <p:cxnSp>
        <p:nvCxnSpPr>
          <p:cNvPr id="16" name="Connecteur droit avec flèche 15"/>
          <p:cNvCxnSpPr/>
          <p:nvPr/>
        </p:nvCxnSpPr>
        <p:spPr>
          <a:xfrm>
            <a:off x="5074326" y="3232135"/>
            <a:ext cx="0" cy="53541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6154462" y="3229159"/>
            <a:ext cx="0" cy="75441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Ellipse 17"/>
          <p:cNvSpPr/>
          <p:nvPr/>
        </p:nvSpPr>
        <p:spPr>
          <a:xfrm>
            <a:off x="1986382" y="2858413"/>
            <a:ext cx="2160240" cy="8455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ext Box 5"/>
          <p:cNvSpPr txBox="1">
            <a:spLocks noChangeArrowheads="1"/>
          </p:cNvSpPr>
          <p:nvPr/>
        </p:nvSpPr>
        <p:spPr bwMode="auto">
          <a:xfrm>
            <a:off x="251520" y="6402814"/>
            <a:ext cx="129086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defRPr sz="1600" b="1" u="sng">
                <a:solidFill>
                  <a:srgbClr val="333399"/>
                </a:solidFill>
                <a:latin typeface="Constantia" pitchFamily="18" charset="0"/>
              </a:defRPr>
            </a:lvl1pPr>
            <a:lvl2pPr marL="742950" indent="-285750" eaLnBrk="0" hangingPunct="0">
              <a:defRPr sz="2000" u="sng">
                <a:latin typeface="Arial" charset="0"/>
              </a:defRPr>
            </a:lvl2pPr>
            <a:lvl3pPr marL="1143000" indent="-228600" eaLnBrk="0" hangingPunct="0">
              <a:defRPr sz="2000" u="sng">
                <a:latin typeface="Arial" charset="0"/>
              </a:defRPr>
            </a:lvl3pPr>
            <a:lvl4pPr marL="1600200" indent="-228600" eaLnBrk="0" hangingPunct="0">
              <a:defRPr sz="2000" u="sng">
                <a:latin typeface="Arial" charset="0"/>
              </a:defRPr>
            </a:lvl4pPr>
            <a:lvl5pPr marL="2057400" indent="-228600" eaLnBrk="0" hangingPunct="0">
              <a:defRPr sz="2000" u="sng">
                <a:latin typeface="Arial" charset="0"/>
              </a:defRPr>
            </a:lvl5pPr>
            <a:lvl6pPr marL="2514600" indent="-228600" eaLnBrk="0" fontAlgn="base" hangingPunct="0">
              <a:spcBef>
                <a:spcPct val="0"/>
              </a:spcBef>
              <a:spcAft>
                <a:spcPct val="0"/>
              </a:spcAft>
              <a:defRPr sz="2000" u="sng">
                <a:latin typeface="Arial" charset="0"/>
              </a:defRPr>
            </a:lvl6pPr>
            <a:lvl7pPr marL="2971800" indent="-228600" eaLnBrk="0" fontAlgn="base" hangingPunct="0">
              <a:spcBef>
                <a:spcPct val="0"/>
              </a:spcBef>
              <a:spcAft>
                <a:spcPct val="0"/>
              </a:spcAft>
              <a:defRPr sz="2000" u="sng">
                <a:latin typeface="Arial" charset="0"/>
              </a:defRPr>
            </a:lvl7pPr>
            <a:lvl8pPr marL="3429000" indent="-228600" eaLnBrk="0" fontAlgn="base" hangingPunct="0">
              <a:spcBef>
                <a:spcPct val="0"/>
              </a:spcBef>
              <a:spcAft>
                <a:spcPct val="0"/>
              </a:spcAft>
              <a:defRPr sz="2000" u="sng">
                <a:latin typeface="Arial" charset="0"/>
              </a:defRPr>
            </a:lvl8pPr>
            <a:lvl9pPr marL="3886200" indent="-228600" eaLnBrk="0" fontAlgn="base" hangingPunct="0">
              <a:spcBef>
                <a:spcPct val="0"/>
              </a:spcBef>
              <a:spcAft>
                <a:spcPct val="0"/>
              </a:spcAft>
              <a:defRPr sz="2000" u="sng">
                <a:latin typeface="Arial" charset="0"/>
              </a:defRPr>
            </a:lvl9pPr>
          </a:lstStyle>
          <a:p>
            <a:r>
              <a:rPr lang="fr-FR" altLang="fr-FR" dirty="0" err="1" smtClean="0"/>
              <a:t>Thirel</a:t>
            </a:r>
            <a:r>
              <a:rPr lang="fr-FR" altLang="fr-FR" dirty="0" smtClean="0"/>
              <a:t>, 2016</a:t>
            </a:r>
            <a:endParaRPr lang="fr-FR" altLang="fr-FR" dirty="0"/>
          </a:p>
        </p:txBody>
      </p:sp>
    </p:spTree>
    <p:extLst>
      <p:ext uri="{BB962C8B-B14F-4D97-AF65-F5344CB8AC3E}">
        <p14:creationId xmlns:p14="http://schemas.microsoft.com/office/powerpoint/2010/main" val="210372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p:bldP spid="15" grpId="0"/>
      <p:bldP spid="1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Data\Guillaume\mes_conferences\2018_Fete_de_la_Science\QMNA5_RCP85_2071-2100_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8207" y="1890759"/>
            <a:ext cx="4525648" cy="453923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Data\Guillaume\mes_conferences\2018_Fete_de_la_Science\QMNA5_RCP26_2071-2100_n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7" y="1890759"/>
            <a:ext cx="4559557" cy="4539236"/>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normAutofit/>
          </a:bodyPr>
          <a:lstStyle/>
          <a:p>
            <a:r>
              <a:rPr lang="fr-FR" sz="2000" b="1" dirty="0"/>
              <a:t>Evolution débits </a:t>
            </a:r>
            <a:r>
              <a:rPr lang="fr-FR" sz="2000" b="1" dirty="0" smtClean="0"/>
              <a:t>faibles : </a:t>
            </a:r>
            <a:r>
              <a:rPr lang="fr-FR" sz="2000" b="1" dirty="0"/>
              <a:t>futur lointain / présent</a:t>
            </a:r>
          </a:p>
        </p:txBody>
      </p:sp>
      <p:sp>
        <p:nvSpPr>
          <p:cNvPr id="3" name="Espace réservé du texte 2"/>
          <p:cNvSpPr>
            <a:spLocks noGrp="1"/>
          </p:cNvSpPr>
          <p:nvPr>
            <p:ph type="body" sz="quarter" idx="16"/>
          </p:nvPr>
        </p:nvSpPr>
        <p:spPr>
          <a:xfrm>
            <a:off x="702050" y="1264230"/>
            <a:ext cx="3376052" cy="439082"/>
          </a:xfrm>
        </p:spPr>
        <p:txBody>
          <a:bodyPr/>
          <a:lstStyle/>
          <a:p>
            <a:pPr algn="ctr"/>
            <a:r>
              <a:rPr lang="fr-FR" dirty="0" smtClean="0"/>
              <a:t>RCP2.6</a:t>
            </a:r>
            <a:endParaRPr lang="fr-FR" dirty="0"/>
          </a:p>
        </p:txBody>
      </p:sp>
      <p:sp>
        <p:nvSpPr>
          <p:cNvPr id="6" name="Espace réservé du texte 2"/>
          <p:cNvSpPr txBox="1">
            <a:spLocks/>
          </p:cNvSpPr>
          <p:nvPr/>
        </p:nvSpPr>
        <p:spPr>
          <a:xfrm>
            <a:off x="5084924" y="1264230"/>
            <a:ext cx="3376052" cy="43908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tabLst/>
              <a:defRPr lang="fr-FR" sz="1800" kern="1200" dirty="0" smtClean="0">
                <a:solidFill>
                  <a:srgbClr val="003A80"/>
                </a:solidFill>
                <a:latin typeface="Century Gothic" panose="020B0502020202020204" pitchFamily="34" charset="0"/>
                <a:ea typeface="+mn-ea"/>
                <a:cs typeface="Arial" pitchFamily="34" charset="0"/>
              </a:defRPr>
            </a:lvl1pPr>
            <a:lvl2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600" kern="1200">
                <a:solidFill>
                  <a:srgbClr val="747586"/>
                </a:solidFill>
                <a:latin typeface="Century Gothic" panose="020B0502020202020204" pitchFamily="34" charset="0"/>
                <a:ea typeface="+mn-ea"/>
                <a:cs typeface="+mn-cs"/>
              </a:defRPr>
            </a:lvl2pPr>
            <a:lvl3pPr marL="0" marR="0" indent="0" algn="l" defTabSz="914400" rtl="0" eaLnBrk="1" fontAlgn="auto" latinLnBrk="0" hangingPunct="1">
              <a:lnSpc>
                <a:spcPct val="100000"/>
              </a:lnSpc>
              <a:spcBef>
                <a:spcPct val="20000"/>
              </a:spcBef>
              <a:spcAft>
                <a:spcPts val="0"/>
              </a:spcAft>
              <a:buClrTx/>
              <a:buSzTx/>
              <a:buFont typeface="Wingdings" pitchFamily="2" charset="2"/>
              <a:buNone/>
              <a:tabLst/>
              <a:defRPr sz="1600" kern="1200" baseline="0">
                <a:solidFill>
                  <a:schemeClr val="tx1"/>
                </a:solidFill>
                <a:latin typeface="Century Gothic" panose="020B0502020202020204" pitchFamily="34" charset="0"/>
                <a:ea typeface="+mn-ea"/>
                <a:cs typeface="+mn-cs"/>
              </a:defRPr>
            </a:lvl3pPr>
            <a:lvl4pPr marL="628650" marR="0" indent="-273050" algn="l" defTabSz="914400" rtl="0" eaLnBrk="1" fontAlgn="auto" latinLnBrk="0" hangingPunct="1">
              <a:lnSpc>
                <a:spcPct val="100000"/>
              </a:lnSpc>
              <a:spcBef>
                <a:spcPct val="20000"/>
              </a:spcBef>
              <a:spcAft>
                <a:spcPts val="0"/>
              </a:spcAft>
              <a:buClr>
                <a:srgbClr val="009EE0"/>
              </a:buClr>
              <a:buSzTx/>
              <a:buFont typeface="Wingdings" pitchFamily="2" charset="2"/>
              <a:buChar char="§"/>
              <a:tabLst/>
              <a:defRPr lang="fr-FR" sz="1600" kern="1200" baseline="0" dirty="0" smtClean="0">
                <a:solidFill>
                  <a:schemeClr val="tx1"/>
                </a:solidFill>
                <a:latin typeface="Century Gothic" panose="020B0502020202020204" pitchFamily="34" charset="0"/>
                <a:ea typeface="+mn-ea"/>
                <a:cs typeface="Arial" pitchFamily="34" charset="0"/>
              </a:defRPr>
            </a:lvl4pPr>
            <a:lvl5pPr marL="0" indent="0" algn="l" defTabSz="914400" rtl="0" eaLnBrk="1" latinLnBrk="0" hangingPunct="1">
              <a:spcBef>
                <a:spcPct val="20000"/>
              </a:spcBef>
              <a:buFont typeface="Wingdings" pitchFamily="2" charset="2"/>
              <a:buNone/>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fr-FR" dirty="0" smtClean="0"/>
              <a:t>RCP8.5</a:t>
            </a:r>
            <a:endParaRPr lang="fr-FR" dirty="0"/>
          </a:p>
        </p:txBody>
      </p:sp>
      <p:pic>
        <p:nvPicPr>
          <p:cNvPr id="1028" name="Picture 4" descr="D:\Data\Guillaume\mes_conferences\2018_Fete_de_la_Science\legend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124744"/>
            <a:ext cx="1953084" cy="1157135"/>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3"/>
          <p:cNvSpPr txBox="1">
            <a:spLocks noChangeArrowheads="1"/>
          </p:cNvSpPr>
          <p:nvPr/>
        </p:nvSpPr>
        <p:spPr bwMode="auto">
          <a:xfrm>
            <a:off x="945945" y="6177498"/>
            <a:ext cx="72927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eaLnBrk="0" fontAlgn="base" hangingPunct="0">
              <a:spcBef>
                <a:spcPct val="0"/>
              </a:spcBef>
              <a:spcAft>
                <a:spcPct val="0"/>
              </a:spcAft>
              <a:defRPr sz="2000" u="sng">
                <a:solidFill>
                  <a:schemeClr val="tx1"/>
                </a:solidFill>
                <a:latin typeface="Arial" charset="0"/>
              </a:defRPr>
            </a:lvl6pPr>
            <a:lvl7pPr marL="2971800" indent="-228600" eaLnBrk="0" fontAlgn="base" hangingPunct="0">
              <a:spcBef>
                <a:spcPct val="0"/>
              </a:spcBef>
              <a:spcAft>
                <a:spcPct val="0"/>
              </a:spcAft>
              <a:defRPr sz="2000" u="sng">
                <a:solidFill>
                  <a:schemeClr val="tx1"/>
                </a:solidFill>
                <a:latin typeface="Arial" charset="0"/>
              </a:defRPr>
            </a:lvl7pPr>
            <a:lvl8pPr marL="3429000" indent="-228600" eaLnBrk="0" fontAlgn="base" hangingPunct="0">
              <a:spcBef>
                <a:spcPct val="0"/>
              </a:spcBef>
              <a:spcAft>
                <a:spcPct val="0"/>
              </a:spcAft>
              <a:defRPr sz="2000" u="sng">
                <a:solidFill>
                  <a:schemeClr val="tx1"/>
                </a:solidFill>
                <a:latin typeface="Arial" charset="0"/>
              </a:defRPr>
            </a:lvl8pPr>
            <a:lvl9pPr marL="3886200" indent="-228600" eaLnBrk="0" fontAlgn="base" hangingPunct="0">
              <a:spcBef>
                <a:spcPct val="0"/>
              </a:spcBef>
              <a:spcAft>
                <a:spcPct val="0"/>
              </a:spcAft>
              <a:defRPr sz="2000" u="sng">
                <a:solidFill>
                  <a:schemeClr val="tx1"/>
                </a:solidFill>
                <a:latin typeface="Arial" charset="0"/>
              </a:defRPr>
            </a:lvl9pPr>
          </a:lstStyle>
          <a:p>
            <a:pPr algn="ctr" eaLnBrk="1" hangingPunct="1"/>
            <a:r>
              <a:rPr lang="fr-FR" altLang="fr-FR" dirty="0"/>
              <a:t>Résultats issus de </a:t>
            </a:r>
            <a:r>
              <a:rPr lang="fr-FR" altLang="fr-FR" dirty="0" smtClean="0"/>
              <a:t>4 modèles hydrologiques et ~20 modèles de climat </a:t>
            </a:r>
            <a:endParaRPr lang="fr-FR" altLang="fr-FR" dirty="0"/>
          </a:p>
        </p:txBody>
      </p:sp>
      <p:sp>
        <p:nvSpPr>
          <p:cNvPr id="9" name="Text Box 5"/>
          <p:cNvSpPr txBox="1">
            <a:spLocks noChangeArrowheads="1"/>
          </p:cNvSpPr>
          <p:nvPr/>
        </p:nvSpPr>
        <p:spPr bwMode="auto">
          <a:xfrm>
            <a:off x="107504" y="6543703"/>
            <a:ext cx="19815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defRPr sz="1600" b="1" u="sng">
                <a:solidFill>
                  <a:srgbClr val="333399"/>
                </a:solidFill>
                <a:latin typeface="Constantia" pitchFamily="18" charset="0"/>
              </a:defRPr>
            </a:lvl1pPr>
            <a:lvl2pPr marL="742950" indent="-285750" eaLnBrk="0" hangingPunct="0">
              <a:defRPr sz="2000" u="sng">
                <a:latin typeface="Arial" charset="0"/>
              </a:defRPr>
            </a:lvl2pPr>
            <a:lvl3pPr marL="1143000" indent="-228600" eaLnBrk="0" hangingPunct="0">
              <a:defRPr sz="2000" u="sng">
                <a:latin typeface="Arial" charset="0"/>
              </a:defRPr>
            </a:lvl3pPr>
            <a:lvl4pPr marL="1600200" indent="-228600" eaLnBrk="0" hangingPunct="0">
              <a:defRPr sz="2000" u="sng">
                <a:latin typeface="Arial" charset="0"/>
              </a:defRPr>
            </a:lvl4pPr>
            <a:lvl5pPr marL="2057400" indent="-228600" eaLnBrk="0" hangingPunct="0">
              <a:defRPr sz="2000" u="sng">
                <a:latin typeface="Arial" charset="0"/>
              </a:defRPr>
            </a:lvl5pPr>
            <a:lvl6pPr marL="2514600" indent="-228600" eaLnBrk="0" fontAlgn="base" hangingPunct="0">
              <a:spcBef>
                <a:spcPct val="0"/>
              </a:spcBef>
              <a:spcAft>
                <a:spcPct val="0"/>
              </a:spcAft>
              <a:defRPr sz="2000" u="sng">
                <a:latin typeface="Arial" charset="0"/>
              </a:defRPr>
            </a:lvl6pPr>
            <a:lvl7pPr marL="2971800" indent="-228600" eaLnBrk="0" fontAlgn="base" hangingPunct="0">
              <a:spcBef>
                <a:spcPct val="0"/>
              </a:spcBef>
              <a:spcAft>
                <a:spcPct val="0"/>
              </a:spcAft>
              <a:defRPr sz="2000" u="sng">
                <a:latin typeface="Arial" charset="0"/>
              </a:defRPr>
            </a:lvl7pPr>
            <a:lvl8pPr marL="3429000" indent="-228600" eaLnBrk="0" fontAlgn="base" hangingPunct="0">
              <a:spcBef>
                <a:spcPct val="0"/>
              </a:spcBef>
              <a:spcAft>
                <a:spcPct val="0"/>
              </a:spcAft>
              <a:defRPr sz="2000" u="sng">
                <a:latin typeface="Arial" charset="0"/>
              </a:defRPr>
            </a:lvl8pPr>
            <a:lvl9pPr marL="3886200" indent="-228600" eaLnBrk="0" fontAlgn="base" hangingPunct="0">
              <a:spcBef>
                <a:spcPct val="0"/>
              </a:spcBef>
              <a:spcAft>
                <a:spcPct val="0"/>
              </a:spcAft>
              <a:defRPr sz="2000" u="sng">
                <a:latin typeface="Arial" charset="0"/>
              </a:defRPr>
            </a:lvl9pPr>
          </a:lstStyle>
          <a:p>
            <a:r>
              <a:rPr lang="fr-FR" altLang="fr-FR" dirty="0" smtClean="0"/>
              <a:t>Source Thirel, 2018</a:t>
            </a:r>
            <a:endParaRPr lang="fr-FR" altLang="fr-FR" dirty="0"/>
          </a:p>
        </p:txBody>
      </p:sp>
    </p:spTree>
    <p:extLst>
      <p:ext uri="{BB962C8B-B14F-4D97-AF65-F5344CB8AC3E}">
        <p14:creationId xmlns:p14="http://schemas.microsoft.com/office/powerpoint/2010/main" val="42226805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Data\Guillaume\mes_conferences\2018_Fete_de_la_Science\QJXA10_RCP85_2071-2100_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3771" y="1820793"/>
            <a:ext cx="4606072" cy="461996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normAutofit/>
          </a:bodyPr>
          <a:lstStyle/>
          <a:p>
            <a:r>
              <a:rPr lang="fr-FR" sz="2000" b="1" dirty="0"/>
              <a:t>Evolution </a:t>
            </a:r>
            <a:r>
              <a:rPr lang="fr-FR" sz="2000" b="1" dirty="0" smtClean="0"/>
              <a:t>crues : </a:t>
            </a:r>
            <a:r>
              <a:rPr lang="fr-FR" sz="2000" b="1" dirty="0"/>
              <a:t>futur lointain / présent</a:t>
            </a:r>
          </a:p>
        </p:txBody>
      </p:sp>
      <p:sp>
        <p:nvSpPr>
          <p:cNvPr id="3" name="Espace réservé du texte 2"/>
          <p:cNvSpPr>
            <a:spLocks noGrp="1"/>
          </p:cNvSpPr>
          <p:nvPr>
            <p:ph type="body" sz="quarter" idx="16"/>
          </p:nvPr>
        </p:nvSpPr>
        <p:spPr>
          <a:xfrm>
            <a:off x="702050" y="1264230"/>
            <a:ext cx="3376052" cy="439082"/>
          </a:xfrm>
        </p:spPr>
        <p:txBody>
          <a:bodyPr/>
          <a:lstStyle/>
          <a:p>
            <a:pPr algn="ctr"/>
            <a:r>
              <a:rPr lang="fr-FR" dirty="0" smtClean="0"/>
              <a:t>RCP2.6</a:t>
            </a:r>
            <a:endParaRPr lang="fr-FR" dirty="0"/>
          </a:p>
        </p:txBody>
      </p:sp>
      <p:sp>
        <p:nvSpPr>
          <p:cNvPr id="6" name="Espace réservé du texte 2"/>
          <p:cNvSpPr txBox="1">
            <a:spLocks/>
          </p:cNvSpPr>
          <p:nvPr/>
        </p:nvSpPr>
        <p:spPr>
          <a:xfrm>
            <a:off x="5084924" y="1264230"/>
            <a:ext cx="3376052" cy="43908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tabLst/>
              <a:defRPr lang="fr-FR" sz="1800" kern="1200" dirty="0" smtClean="0">
                <a:solidFill>
                  <a:srgbClr val="003A80"/>
                </a:solidFill>
                <a:latin typeface="Century Gothic" panose="020B0502020202020204" pitchFamily="34" charset="0"/>
                <a:ea typeface="+mn-ea"/>
                <a:cs typeface="Arial" pitchFamily="34" charset="0"/>
              </a:defRPr>
            </a:lvl1pPr>
            <a:lvl2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600" kern="1200">
                <a:solidFill>
                  <a:srgbClr val="747586"/>
                </a:solidFill>
                <a:latin typeface="Century Gothic" panose="020B0502020202020204" pitchFamily="34" charset="0"/>
                <a:ea typeface="+mn-ea"/>
                <a:cs typeface="+mn-cs"/>
              </a:defRPr>
            </a:lvl2pPr>
            <a:lvl3pPr marL="0" marR="0" indent="0" algn="l" defTabSz="914400" rtl="0" eaLnBrk="1" fontAlgn="auto" latinLnBrk="0" hangingPunct="1">
              <a:lnSpc>
                <a:spcPct val="100000"/>
              </a:lnSpc>
              <a:spcBef>
                <a:spcPct val="20000"/>
              </a:spcBef>
              <a:spcAft>
                <a:spcPts val="0"/>
              </a:spcAft>
              <a:buClrTx/>
              <a:buSzTx/>
              <a:buFont typeface="Wingdings" pitchFamily="2" charset="2"/>
              <a:buNone/>
              <a:tabLst/>
              <a:defRPr sz="1600" kern="1200" baseline="0">
                <a:solidFill>
                  <a:schemeClr val="tx1"/>
                </a:solidFill>
                <a:latin typeface="Century Gothic" panose="020B0502020202020204" pitchFamily="34" charset="0"/>
                <a:ea typeface="+mn-ea"/>
                <a:cs typeface="+mn-cs"/>
              </a:defRPr>
            </a:lvl3pPr>
            <a:lvl4pPr marL="628650" marR="0" indent="-273050" algn="l" defTabSz="914400" rtl="0" eaLnBrk="1" fontAlgn="auto" latinLnBrk="0" hangingPunct="1">
              <a:lnSpc>
                <a:spcPct val="100000"/>
              </a:lnSpc>
              <a:spcBef>
                <a:spcPct val="20000"/>
              </a:spcBef>
              <a:spcAft>
                <a:spcPts val="0"/>
              </a:spcAft>
              <a:buClr>
                <a:srgbClr val="009EE0"/>
              </a:buClr>
              <a:buSzTx/>
              <a:buFont typeface="Wingdings" pitchFamily="2" charset="2"/>
              <a:buChar char="§"/>
              <a:tabLst/>
              <a:defRPr lang="fr-FR" sz="1600" kern="1200" baseline="0" dirty="0" smtClean="0">
                <a:solidFill>
                  <a:schemeClr val="tx1"/>
                </a:solidFill>
                <a:latin typeface="Century Gothic" panose="020B0502020202020204" pitchFamily="34" charset="0"/>
                <a:ea typeface="+mn-ea"/>
                <a:cs typeface="Arial" pitchFamily="34" charset="0"/>
              </a:defRPr>
            </a:lvl4pPr>
            <a:lvl5pPr marL="0" indent="0" algn="l" defTabSz="914400" rtl="0" eaLnBrk="1" latinLnBrk="0" hangingPunct="1">
              <a:spcBef>
                <a:spcPct val="20000"/>
              </a:spcBef>
              <a:buFont typeface="Wingdings" pitchFamily="2" charset="2"/>
              <a:buNone/>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fr-FR" dirty="0" smtClean="0"/>
              <a:t>RCP8.5</a:t>
            </a:r>
            <a:endParaRPr lang="fr-FR" dirty="0"/>
          </a:p>
        </p:txBody>
      </p:sp>
      <p:pic>
        <p:nvPicPr>
          <p:cNvPr id="2052" name="Picture 4" descr="D:\Data\Guillaume\mes_conferences\2018_Fete_de_la_Science\QJXA10_RCP26_2071-2100_n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0792"/>
            <a:ext cx="4644008" cy="46092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Data\Guillaume\mes_conferences\2018_Fete_de_la_Science\legend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124744"/>
            <a:ext cx="1953084" cy="1157135"/>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3"/>
          <p:cNvSpPr txBox="1">
            <a:spLocks noChangeArrowheads="1"/>
          </p:cNvSpPr>
          <p:nvPr/>
        </p:nvSpPr>
        <p:spPr bwMode="auto">
          <a:xfrm>
            <a:off x="945945" y="6177498"/>
            <a:ext cx="72927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eaLnBrk="0" fontAlgn="base" hangingPunct="0">
              <a:spcBef>
                <a:spcPct val="0"/>
              </a:spcBef>
              <a:spcAft>
                <a:spcPct val="0"/>
              </a:spcAft>
              <a:defRPr sz="2000" u="sng">
                <a:solidFill>
                  <a:schemeClr val="tx1"/>
                </a:solidFill>
                <a:latin typeface="Arial" charset="0"/>
              </a:defRPr>
            </a:lvl6pPr>
            <a:lvl7pPr marL="2971800" indent="-228600" eaLnBrk="0" fontAlgn="base" hangingPunct="0">
              <a:spcBef>
                <a:spcPct val="0"/>
              </a:spcBef>
              <a:spcAft>
                <a:spcPct val="0"/>
              </a:spcAft>
              <a:defRPr sz="2000" u="sng">
                <a:solidFill>
                  <a:schemeClr val="tx1"/>
                </a:solidFill>
                <a:latin typeface="Arial" charset="0"/>
              </a:defRPr>
            </a:lvl7pPr>
            <a:lvl8pPr marL="3429000" indent="-228600" eaLnBrk="0" fontAlgn="base" hangingPunct="0">
              <a:spcBef>
                <a:spcPct val="0"/>
              </a:spcBef>
              <a:spcAft>
                <a:spcPct val="0"/>
              </a:spcAft>
              <a:defRPr sz="2000" u="sng">
                <a:solidFill>
                  <a:schemeClr val="tx1"/>
                </a:solidFill>
                <a:latin typeface="Arial" charset="0"/>
              </a:defRPr>
            </a:lvl8pPr>
            <a:lvl9pPr marL="3886200" indent="-228600" eaLnBrk="0" fontAlgn="base" hangingPunct="0">
              <a:spcBef>
                <a:spcPct val="0"/>
              </a:spcBef>
              <a:spcAft>
                <a:spcPct val="0"/>
              </a:spcAft>
              <a:defRPr sz="2000" u="sng">
                <a:solidFill>
                  <a:schemeClr val="tx1"/>
                </a:solidFill>
                <a:latin typeface="Arial" charset="0"/>
              </a:defRPr>
            </a:lvl9pPr>
          </a:lstStyle>
          <a:p>
            <a:pPr algn="ctr" eaLnBrk="1" hangingPunct="1"/>
            <a:r>
              <a:rPr lang="fr-FR" altLang="fr-FR" dirty="0"/>
              <a:t>Résultats issus de </a:t>
            </a:r>
            <a:r>
              <a:rPr lang="fr-FR" altLang="fr-FR" dirty="0" smtClean="0"/>
              <a:t>4 modèles hydrologiques et ~20 modèles de climat </a:t>
            </a:r>
            <a:endParaRPr lang="fr-FR" altLang="fr-FR" dirty="0"/>
          </a:p>
        </p:txBody>
      </p:sp>
      <p:sp>
        <p:nvSpPr>
          <p:cNvPr id="9" name="Text Box 5"/>
          <p:cNvSpPr txBox="1">
            <a:spLocks noChangeArrowheads="1"/>
          </p:cNvSpPr>
          <p:nvPr/>
        </p:nvSpPr>
        <p:spPr bwMode="auto">
          <a:xfrm>
            <a:off x="107504" y="6543703"/>
            <a:ext cx="19815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defRPr sz="1600" b="1" u="sng">
                <a:solidFill>
                  <a:srgbClr val="333399"/>
                </a:solidFill>
                <a:latin typeface="Constantia" pitchFamily="18" charset="0"/>
              </a:defRPr>
            </a:lvl1pPr>
            <a:lvl2pPr marL="742950" indent="-285750" eaLnBrk="0" hangingPunct="0">
              <a:defRPr sz="2000" u="sng">
                <a:latin typeface="Arial" charset="0"/>
              </a:defRPr>
            </a:lvl2pPr>
            <a:lvl3pPr marL="1143000" indent="-228600" eaLnBrk="0" hangingPunct="0">
              <a:defRPr sz="2000" u="sng">
                <a:latin typeface="Arial" charset="0"/>
              </a:defRPr>
            </a:lvl3pPr>
            <a:lvl4pPr marL="1600200" indent="-228600" eaLnBrk="0" hangingPunct="0">
              <a:defRPr sz="2000" u="sng">
                <a:latin typeface="Arial" charset="0"/>
              </a:defRPr>
            </a:lvl4pPr>
            <a:lvl5pPr marL="2057400" indent="-228600" eaLnBrk="0" hangingPunct="0">
              <a:defRPr sz="2000" u="sng">
                <a:latin typeface="Arial" charset="0"/>
              </a:defRPr>
            </a:lvl5pPr>
            <a:lvl6pPr marL="2514600" indent="-228600" eaLnBrk="0" fontAlgn="base" hangingPunct="0">
              <a:spcBef>
                <a:spcPct val="0"/>
              </a:spcBef>
              <a:spcAft>
                <a:spcPct val="0"/>
              </a:spcAft>
              <a:defRPr sz="2000" u="sng">
                <a:latin typeface="Arial" charset="0"/>
              </a:defRPr>
            </a:lvl6pPr>
            <a:lvl7pPr marL="2971800" indent="-228600" eaLnBrk="0" fontAlgn="base" hangingPunct="0">
              <a:spcBef>
                <a:spcPct val="0"/>
              </a:spcBef>
              <a:spcAft>
                <a:spcPct val="0"/>
              </a:spcAft>
              <a:defRPr sz="2000" u="sng">
                <a:latin typeface="Arial" charset="0"/>
              </a:defRPr>
            </a:lvl7pPr>
            <a:lvl8pPr marL="3429000" indent="-228600" eaLnBrk="0" fontAlgn="base" hangingPunct="0">
              <a:spcBef>
                <a:spcPct val="0"/>
              </a:spcBef>
              <a:spcAft>
                <a:spcPct val="0"/>
              </a:spcAft>
              <a:defRPr sz="2000" u="sng">
                <a:latin typeface="Arial" charset="0"/>
              </a:defRPr>
            </a:lvl8pPr>
            <a:lvl9pPr marL="3886200" indent="-228600" eaLnBrk="0" fontAlgn="base" hangingPunct="0">
              <a:spcBef>
                <a:spcPct val="0"/>
              </a:spcBef>
              <a:spcAft>
                <a:spcPct val="0"/>
              </a:spcAft>
              <a:defRPr sz="2000" u="sng">
                <a:latin typeface="Arial" charset="0"/>
              </a:defRPr>
            </a:lvl9pPr>
          </a:lstStyle>
          <a:p>
            <a:r>
              <a:rPr lang="fr-FR" altLang="fr-FR" dirty="0" smtClean="0"/>
              <a:t>Source Thirel, 2018</a:t>
            </a:r>
            <a:endParaRPr lang="fr-FR" altLang="fr-FR" dirty="0"/>
          </a:p>
        </p:txBody>
      </p:sp>
    </p:spTree>
    <p:extLst>
      <p:ext uri="{BB962C8B-B14F-4D97-AF65-F5344CB8AC3E}">
        <p14:creationId xmlns:p14="http://schemas.microsoft.com/office/powerpoint/2010/main" val="303278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 générale</a:t>
            </a:r>
            <a:endParaRPr lang="fr-FR" dirty="0"/>
          </a:p>
        </p:txBody>
      </p:sp>
      <p:sp>
        <p:nvSpPr>
          <p:cNvPr id="3" name="Espace réservé du contenu 2"/>
          <p:cNvSpPr>
            <a:spLocks noGrp="1"/>
          </p:cNvSpPr>
          <p:nvPr>
            <p:ph idx="1"/>
          </p:nvPr>
        </p:nvSpPr>
        <p:spPr/>
        <p:txBody>
          <a:bodyPr>
            <a:normAutofit/>
          </a:bodyPr>
          <a:lstStyle/>
          <a:p>
            <a:pPr marL="0" indent="0">
              <a:buNone/>
            </a:pPr>
            <a:r>
              <a:rPr lang="fr-FR" sz="2200" dirty="0" smtClean="0"/>
              <a:t>Pourquoi cette demi-journée ? </a:t>
            </a:r>
          </a:p>
          <a:p>
            <a:pPr>
              <a:buFontTx/>
              <a:buChar char="-"/>
            </a:pPr>
            <a:r>
              <a:rPr lang="fr-FR" sz="2200" dirty="0" smtClean="0"/>
              <a:t>Le </a:t>
            </a:r>
            <a:r>
              <a:rPr lang="fr-FR" sz="2200" dirty="0"/>
              <a:t>changement climatique (CC) </a:t>
            </a:r>
            <a:r>
              <a:rPr lang="fr-FR" sz="2200" dirty="0" smtClean="0"/>
              <a:t>est l’un des 3 enjeux scientifiques de l’UR HYCAR </a:t>
            </a:r>
          </a:p>
          <a:p>
            <a:pPr>
              <a:buFontTx/>
              <a:buChar char="-"/>
            </a:pPr>
            <a:endParaRPr lang="fr-FR" sz="2200" dirty="0"/>
          </a:p>
          <a:p>
            <a:pPr>
              <a:buFontTx/>
              <a:buChar char="-"/>
            </a:pPr>
            <a:r>
              <a:rPr lang="fr-FR" sz="2200" dirty="0" smtClean="0"/>
              <a:t>Demande d’HEF et d’ARTEMHYS d’en savoir plus sur la thématique</a:t>
            </a:r>
          </a:p>
          <a:p>
            <a:pPr>
              <a:buFontTx/>
              <a:buChar char="-"/>
            </a:pPr>
            <a:endParaRPr lang="fr-FR" sz="2200" dirty="0" smtClean="0"/>
          </a:p>
          <a:p>
            <a:pPr>
              <a:buFontTx/>
              <a:buChar char="-"/>
            </a:pPr>
            <a:r>
              <a:rPr lang="fr-FR" sz="2200" dirty="0" smtClean="0"/>
              <a:t>Expérience de l’équipe HYDRO en matière d’utilisation de données climatiques et sur la mise en œuvre de projets de modélisation d’impact du CC</a:t>
            </a:r>
          </a:p>
          <a:p>
            <a:pPr>
              <a:buFontTx/>
              <a:buChar char="-"/>
            </a:pPr>
            <a:endParaRPr lang="fr-FR" sz="2200" dirty="0" smtClean="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7</a:t>
            </a:fld>
            <a:endParaRPr lang="fr-FR"/>
          </a:p>
        </p:txBody>
      </p:sp>
    </p:spTree>
    <p:extLst>
      <p:ext uri="{BB962C8B-B14F-4D97-AF65-F5344CB8AC3E}">
        <p14:creationId xmlns:p14="http://schemas.microsoft.com/office/powerpoint/2010/main" val="30879064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WGI_AR5_FigFAQ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706043"/>
            <a:ext cx="4320480" cy="4243237"/>
          </a:xfrm>
          <a:prstGeom prst="rect">
            <a:avLst/>
          </a:prstGeom>
          <a:noFill/>
          <a:extLst>
            <a:ext uri="{909E8E84-426E-40DD-AFC4-6F175D3DCCD1}">
              <a14:hiddenFill xmlns:a14="http://schemas.microsoft.com/office/drawing/2010/main">
                <a:solidFill>
                  <a:srgbClr val="FFFFFF"/>
                </a:solidFill>
              </a14:hiddenFill>
            </a:ext>
          </a:extLst>
        </p:spPr>
      </p:pic>
      <p:sp>
        <p:nvSpPr>
          <p:cNvPr id="26632" name="Text Box 8"/>
          <p:cNvSpPr txBox="1">
            <a:spLocks noChangeArrowheads="1"/>
          </p:cNvSpPr>
          <p:nvPr/>
        </p:nvSpPr>
        <p:spPr bwMode="auto">
          <a:xfrm>
            <a:off x="2680631" y="6471944"/>
            <a:ext cx="17920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1600" b="1" dirty="0">
                <a:solidFill>
                  <a:srgbClr val="333399"/>
                </a:solidFill>
                <a:latin typeface="Constantia" pitchFamily="18" charset="0"/>
              </a:rPr>
              <a:t>Source </a:t>
            </a:r>
            <a:r>
              <a:rPr lang="fr-FR" altLang="fr-FR" sz="1600" b="1" dirty="0" smtClean="0">
                <a:solidFill>
                  <a:srgbClr val="333399"/>
                </a:solidFill>
                <a:latin typeface="Constantia" pitchFamily="18" charset="0"/>
              </a:rPr>
              <a:t>GIEC AR5</a:t>
            </a:r>
            <a:endParaRPr lang="fr-FR" altLang="fr-FR" sz="1600" b="1" dirty="0">
              <a:solidFill>
                <a:srgbClr val="333399"/>
              </a:solidFill>
              <a:latin typeface="Constantia" pitchFamily="18" charset="0"/>
            </a:endParaRPr>
          </a:p>
        </p:txBody>
      </p:sp>
      <p:sp>
        <p:nvSpPr>
          <p:cNvPr id="2" name="ZoneTexte 1"/>
          <p:cNvSpPr txBox="1"/>
          <p:nvPr/>
        </p:nvSpPr>
        <p:spPr>
          <a:xfrm>
            <a:off x="752013" y="1484784"/>
            <a:ext cx="3607526" cy="369332"/>
          </a:xfrm>
          <a:prstGeom prst="rect">
            <a:avLst/>
          </a:prstGeom>
          <a:noFill/>
        </p:spPr>
        <p:txBody>
          <a:bodyPr wrap="none" rtlCol="0">
            <a:spAutoFit/>
          </a:bodyPr>
          <a:lstStyle/>
          <a:p>
            <a:r>
              <a:rPr lang="fr-FR" b="1" dirty="0" smtClean="0">
                <a:solidFill>
                  <a:srgbClr val="FF0000"/>
                </a:solidFill>
              </a:rPr>
              <a:t>Evolution de la température de l’air</a:t>
            </a:r>
            <a:endParaRPr lang="fr-FR" b="1" dirty="0">
              <a:solidFill>
                <a:srgbClr val="FF0000"/>
              </a:solidFill>
            </a:endParaRPr>
          </a:p>
        </p:txBody>
      </p:sp>
      <p:sp>
        <p:nvSpPr>
          <p:cNvPr id="7" name="ZoneTexte 6"/>
          <p:cNvSpPr txBox="1"/>
          <p:nvPr/>
        </p:nvSpPr>
        <p:spPr>
          <a:xfrm rot="16200000" flipH="1">
            <a:off x="-1411342" y="3773069"/>
            <a:ext cx="3263009" cy="369332"/>
          </a:xfrm>
          <a:prstGeom prst="rect">
            <a:avLst/>
          </a:prstGeom>
          <a:noFill/>
        </p:spPr>
        <p:txBody>
          <a:bodyPr wrap="none" rtlCol="0">
            <a:spAutoFit/>
          </a:bodyPr>
          <a:lstStyle/>
          <a:p>
            <a:r>
              <a:rPr lang="fr-FR" b="1" dirty="0" smtClean="0">
                <a:solidFill>
                  <a:srgbClr val="0070C0"/>
                </a:solidFill>
              </a:rPr>
              <a:t>Evolution  de  l’humidité de  l’air</a:t>
            </a:r>
            <a:endParaRPr lang="fr-FR" b="1" dirty="0">
              <a:solidFill>
                <a:srgbClr val="0070C0"/>
              </a:solidFill>
            </a:endParaRPr>
          </a:p>
        </p:txBody>
      </p:sp>
      <p:sp>
        <p:nvSpPr>
          <p:cNvPr id="4" name="Espace réservé du numéro de diapositive 3"/>
          <p:cNvSpPr>
            <a:spLocks noGrp="1"/>
          </p:cNvSpPr>
          <p:nvPr>
            <p:ph type="sldNum" sz="quarter" idx="4294967295"/>
          </p:nvPr>
        </p:nvSpPr>
        <p:spPr>
          <a:xfrm>
            <a:off x="7010400" y="6508750"/>
            <a:ext cx="2133600" cy="365125"/>
          </a:xfrm>
        </p:spPr>
        <p:txBody>
          <a:bodyPr/>
          <a:lstStyle/>
          <a:p>
            <a:fld id="{5D6BC9DE-21EE-412F-9F5D-9A383983C613}" type="slidenum">
              <a:rPr lang="fr-FR" smtClean="0"/>
              <a:t>70</a:t>
            </a:fld>
            <a:endParaRPr lang="fr-FR" dirty="0"/>
          </a:p>
        </p:txBody>
      </p:sp>
      <p:sp>
        <p:nvSpPr>
          <p:cNvPr id="26" name="ZoneTexte 25"/>
          <p:cNvSpPr txBox="1"/>
          <p:nvPr/>
        </p:nvSpPr>
        <p:spPr>
          <a:xfrm>
            <a:off x="539552" y="764704"/>
            <a:ext cx="5863465" cy="461665"/>
          </a:xfrm>
          <a:prstGeom prst="rect">
            <a:avLst/>
          </a:prstGeom>
          <a:noFill/>
        </p:spPr>
        <p:txBody>
          <a:bodyPr wrap="none" rtlCol="0">
            <a:spAutoFit/>
          </a:bodyPr>
          <a:lstStyle/>
          <a:p>
            <a:r>
              <a:rPr lang="fr-FR" sz="2400" b="1" dirty="0" smtClean="0"/>
              <a:t>Evolution du risque de crue et d’inondation </a:t>
            </a:r>
            <a:endParaRPr lang="fr-FR" sz="2400" b="1" dirty="0"/>
          </a:p>
        </p:txBody>
      </p:sp>
      <p:sp>
        <p:nvSpPr>
          <p:cNvPr id="27" name="ZoneTexte 26"/>
          <p:cNvSpPr txBox="1"/>
          <p:nvPr/>
        </p:nvSpPr>
        <p:spPr>
          <a:xfrm>
            <a:off x="5004048" y="2350914"/>
            <a:ext cx="3960440" cy="923330"/>
          </a:xfrm>
          <a:prstGeom prst="rect">
            <a:avLst/>
          </a:prstGeom>
          <a:solidFill>
            <a:schemeClr val="accent6">
              <a:lumMod val="20000"/>
              <a:lumOff val="80000"/>
            </a:schemeClr>
          </a:solidFill>
        </p:spPr>
        <p:txBody>
          <a:bodyPr wrap="square" rtlCol="0">
            <a:spAutoFit/>
          </a:bodyPr>
          <a:lstStyle/>
          <a:p>
            <a:pPr marL="285750" indent="-285750">
              <a:buFont typeface="Arial" charset="0"/>
              <a:buChar char="•"/>
            </a:pPr>
            <a:r>
              <a:rPr lang="fr-FR" b="1" dirty="0" smtClean="0"/>
              <a:t>Evolution modérée </a:t>
            </a:r>
            <a:r>
              <a:rPr lang="fr-FR" dirty="0" smtClean="0"/>
              <a:t>du risque de crue et d’inondation par débordement sur la France</a:t>
            </a:r>
          </a:p>
        </p:txBody>
      </p:sp>
      <p:sp>
        <p:nvSpPr>
          <p:cNvPr id="3" name="ZoneTexte 2"/>
          <p:cNvSpPr txBox="1"/>
          <p:nvPr/>
        </p:nvSpPr>
        <p:spPr>
          <a:xfrm>
            <a:off x="5004048" y="3524815"/>
            <a:ext cx="3960440" cy="1200329"/>
          </a:xfrm>
          <a:prstGeom prst="rect">
            <a:avLst/>
          </a:prstGeom>
          <a:solidFill>
            <a:schemeClr val="accent6">
              <a:lumMod val="20000"/>
              <a:lumOff val="80000"/>
            </a:schemeClr>
          </a:solidFill>
        </p:spPr>
        <p:txBody>
          <a:bodyPr wrap="square" rtlCol="0">
            <a:spAutoFit/>
          </a:bodyPr>
          <a:lstStyle/>
          <a:p>
            <a:pPr marL="285750" indent="-285750">
              <a:buFont typeface="Arial" charset="0"/>
              <a:buChar char="•"/>
            </a:pPr>
            <a:r>
              <a:rPr lang="fr-FR" b="1" dirty="0" smtClean="0"/>
              <a:t>Augmentation </a:t>
            </a:r>
            <a:r>
              <a:rPr lang="fr-FR" b="1" dirty="0"/>
              <a:t>probable </a:t>
            </a:r>
            <a:r>
              <a:rPr lang="fr-FR" dirty="0"/>
              <a:t>d’inondations locales et temporaires dues à des phénomènes ponctuels de précipitations </a:t>
            </a:r>
            <a:r>
              <a:rPr lang="fr-FR" dirty="0" smtClean="0"/>
              <a:t>intenses</a:t>
            </a:r>
            <a:endParaRPr lang="fr-FR" dirty="0"/>
          </a:p>
        </p:txBody>
      </p:sp>
    </p:spTree>
    <p:extLst>
      <p:ext uri="{BB962C8B-B14F-4D97-AF65-F5344CB8AC3E}">
        <p14:creationId xmlns:p14="http://schemas.microsoft.com/office/powerpoint/2010/main" val="7219929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Programme de l’après-midi</a:t>
            </a:r>
            <a:endParaRPr lang="fr-FR" dirty="0"/>
          </a:p>
        </p:txBody>
      </p:sp>
      <p:sp>
        <p:nvSpPr>
          <p:cNvPr id="3" name="Espace réservé du contenu 2"/>
          <p:cNvSpPr>
            <a:spLocks noGrp="1"/>
          </p:cNvSpPr>
          <p:nvPr>
            <p:ph idx="1"/>
          </p:nvPr>
        </p:nvSpPr>
        <p:spPr/>
        <p:txBody>
          <a:bodyPr>
            <a:normAutofit fontScale="62500" lnSpcReduction="20000"/>
          </a:bodyPr>
          <a:lstStyle/>
          <a:p>
            <a:r>
              <a:rPr lang="fr-FR" dirty="0" smtClean="0">
                <a:solidFill>
                  <a:schemeClr val="bg1">
                    <a:lumMod val="85000"/>
                  </a:schemeClr>
                </a:solidFill>
              </a:rPr>
              <a:t>Intro Vazken</a:t>
            </a:r>
          </a:p>
          <a:p>
            <a:r>
              <a:rPr lang="fr-FR" dirty="0" smtClean="0">
                <a:solidFill>
                  <a:schemeClr val="bg1">
                    <a:lumMod val="85000"/>
                  </a:schemeClr>
                </a:solidFill>
              </a:rPr>
              <a:t>Intro générale Guillaume</a:t>
            </a:r>
          </a:p>
          <a:p>
            <a:r>
              <a:rPr lang="fr-FR" dirty="0" smtClean="0">
                <a:solidFill>
                  <a:schemeClr val="bg1">
                    <a:lumMod val="85000"/>
                  </a:schemeClr>
                </a:solidFill>
              </a:rPr>
              <a:t>Le changement climatique dans son contexte</a:t>
            </a:r>
          </a:p>
          <a:p>
            <a:r>
              <a:rPr lang="fr-FR" dirty="0" smtClean="0">
                <a:solidFill>
                  <a:schemeClr val="bg1">
                    <a:lumMod val="85000"/>
                  </a:schemeClr>
                </a:solidFill>
              </a:rPr>
              <a:t>Les projections climatiques</a:t>
            </a:r>
          </a:p>
          <a:p>
            <a:r>
              <a:rPr lang="fr-FR" dirty="0" smtClean="0">
                <a:solidFill>
                  <a:schemeClr val="bg1">
                    <a:lumMod val="85000"/>
                  </a:schemeClr>
                </a:solidFill>
              </a:rPr>
              <a:t>La méthodologie d’étude d’impact du CC</a:t>
            </a:r>
          </a:p>
          <a:p>
            <a:r>
              <a:rPr lang="fr-FR" dirty="0" smtClean="0"/>
              <a:t>Impact du CC sur les débits</a:t>
            </a:r>
          </a:p>
          <a:p>
            <a:pPr lvl="1"/>
            <a:r>
              <a:rPr lang="fr-FR" dirty="0" smtClean="0">
                <a:solidFill>
                  <a:schemeClr val="bg1">
                    <a:lumMod val="85000"/>
                  </a:schemeClr>
                </a:solidFill>
              </a:rPr>
              <a:t>Les indicateurs</a:t>
            </a:r>
          </a:p>
          <a:p>
            <a:pPr lvl="1"/>
            <a:r>
              <a:rPr lang="fr-FR" dirty="0" smtClean="0">
                <a:solidFill>
                  <a:schemeClr val="bg1">
                    <a:lumMod val="85000"/>
                  </a:schemeClr>
                </a:solidFill>
              </a:rPr>
              <a:t>Impacts</a:t>
            </a:r>
          </a:p>
          <a:p>
            <a:pPr lvl="1"/>
            <a:r>
              <a:rPr lang="fr-FR" dirty="0" smtClean="0"/>
              <a:t>Projets </a:t>
            </a:r>
            <a:r>
              <a:rPr lang="fr-FR" dirty="0" err="1" smtClean="0"/>
              <a:t>Irstéens</a:t>
            </a:r>
            <a:endParaRPr lang="fr-FR" dirty="0" smtClean="0"/>
          </a:p>
          <a:p>
            <a:pPr lvl="1"/>
            <a:r>
              <a:rPr lang="fr-FR" dirty="0" smtClean="0">
                <a:solidFill>
                  <a:schemeClr val="bg1">
                    <a:lumMod val="85000"/>
                  </a:schemeClr>
                </a:solidFill>
              </a:rPr>
              <a:t>Adaptation et usages de l’eau</a:t>
            </a:r>
          </a:p>
          <a:p>
            <a:r>
              <a:rPr lang="fr-FR" dirty="0" smtClean="0">
                <a:solidFill>
                  <a:schemeClr val="bg1">
                    <a:lumMod val="85000"/>
                  </a:schemeClr>
                </a:solidFill>
              </a:rPr>
              <a:t>Inventaire des données disponibles</a:t>
            </a:r>
          </a:p>
          <a:p>
            <a:r>
              <a:rPr lang="fr-FR" dirty="0" smtClean="0">
                <a:solidFill>
                  <a:schemeClr val="bg1">
                    <a:lumMod val="85000"/>
                  </a:schemeClr>
                </a:solidFill>
              </a:rPr>
              <a:t>Présentation d’ARTEMHYS</a:t>
            </a:r>
          </a:p>
          <a:p>
            <a:r>
              <a:rPr lang="fr-FR" dirty="0" smtClean="0">
                <a:solidFill>
                  <a:schemeClr val="bg1">
                    <a:lumMod val="85000"/>
                  </a:schemeClr>
                </a:solidFill>
              </a:rPr>
              <a:t>Présentation d’HEF</a:t>
            </a:r>
          </a:p>
          <a:p>
            <a:r>
              <a:rPr lang="fr-FR" dirty="0" smtClean="0">
                <a:solidFill>
                  <a:schemeClr val="bg1">
                    <a:lumMod val="85000"/>
                  </a:schemeClr>
                </a:solidFill>
              </a:rPr>
              <a:t>Perspectives, moyens, conclusions</a:t>
            </a: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71</a:t>
            </a:fld>
            <a:endParaRPr lang="fr-FR"/>
          </a:p>
        </p:txBody>
      </p:sp>
    </p:spTree>
    <p:extLst>
      <p:ext uri="{BB962C8B-B14F-4D97-AF65-F5344CB8AC3E}">
        <p14:creationId xmlns:p14="http://schemas.microsoft.com/office/powerpoint/2010/main" val="26204659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4"/>
          <p:cNvSpPr>
            <a:spLocks noGrp="1" noChangeArrowheads="1"/>
          </p:cNvSpPr>
          <p:nvPr>
            <p:ph type="ctrTitle" sz="quarter"/>
          </p:nvPr>
        </p:nvSpPr>
        <p:spPr>
          <a:xfrm>
            <a:off x="0" y="1208088"/>
            <a:ext cx="9144000" cy="979487"/>
          </a:xfrm>
        </p:spPr>
        <p:txBody>
          <a:bodyPr/>
          <a:lstStyle/>
          <a:p>
            <a:pPr algn="ctr" eaLnBrk="1" fontAlgn="auto" hangingPunct="1">
              <a:spcAft>
                <a:spcPts val="0"/>
              </a:spcAft>
              <a:defRPr/>
            </a:pPr>
            <a:r>
              <a:rPr sz="2200" cap="all" dirty="0">
                <a:latin typeface="+mj-lt"/>
              </a:rPr>
              <a:t>PROJET EXPLORE 2070 : Quels impacts des changements climatiques sur les eaux de surface en France à l'horizon 2070 ?</a:t>
            </a:r>
          </a:p>
        </p:txBody>
      </p:sp>
      <p:pic>
        <p:nvPicPr>
          <p:cNvPr id="110596" name="Picture 10" descr="D:\Etudes NR\climat-Explore2070\Colloque restitution 2\images\Logohorizontaldegrad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6575" y="4362450"/>
            <a:ext cx="21240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7" descr="logo_BR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338" y="4287838"/>
            <a:ext cx="104457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9" descr="Irste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6825" y="4079875"/>
            <a:ext cx="11763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2443163" y="2780928"/>
            <a:ext cx="3070071" cy="369332"/>
          </a:xfrm>
          <a:prstGeom prst="rect">
            <a:avLst/>
          </a:prstGeom>
          <a:noFill/>
        </p:spPr>
        <p:txBody>
          <a:bodyPr wrap="none" rtlCol="0">
            <a:spAutoFit/>
          </a:bodyPr>
          <a:lstStyle/>
          <a:p>
            <a:r>
              <a:rPr lang="fr-FR" dirty="0" smtClean="0"/>
              <a:t>Durée du projet : 2010-2012</a:t>
            </a:r>
            <a:endParaRPr lang="fr-FR" dirty="0"/>
          </a:p>
        </p:txBody>
      </p:sp>
    </p:spTree>
    <p:extLst>
      <p:ext uri="{BB962C8B-B14F-4D97-AF65-F5344CB8AC3E}">
        <p14:creationId xmlns:p14="http://schemas.microsoft.com/office/powerpoint/2010/main" val="37217562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611188" y="1389063"/>
            <a:ext cx="1697037" cy="1392237"/>
          </a:xfrm>
          <a:prstGeom prst="rect">
            <a:avLst/>
          </a:prstGeom>
          <a:solidFill>
            <a:srgbClr val="99CCFF"/>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82936" tIns="41469" rIns="82936" bIns="41469">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50000"/>
              </a:spcBef>
              <a:buFontTx/>
              <a:buNone/>
            </a:pPr>
            <a:r>
              <a:rPr lang="fr-FR" altLang="fr-FR" sz="1500" b="1">
                <a:solidFill>
                  <a:srgbClr val="000000"/>
                </a:solidFill>
                <a:latin typeface="Arial Narrow" pitchFamily="34" charset="0"/>
                <a:ea typeface="SimSun" pitchFamily="2" charset="-122"/>
              </a:rPr>
              <a:t>1 scénario d’émission de gaz à effet de serre (GES)</a:t>
            </a:r>
          </a:p>
          <a:p>
            <a:pPr eaLnBrk="1" hangingPunct="1">
              <a:spcBef>
                <a:spcPct val="50000"/>
              </a:spcBef>
              <a:buFontTx/>
              <a:buNone/>
            </a:pPr>
            <a:r>
              <a:rPr lang="fr-FR" altLang="fr-FR" sz="1600" b="1">
                <a:solidFill>
                  <a:srgbClr val="000000"/>
                </a:solidFill>
                <a:latin typeface="Arial Narrow" pitchFamily="34" charset="0"/>
                <a:ea typeface="SimSun" pitchFamily="2" charset="-122"/>
              </a:rPr>
              <a:t>7 projections climatiques</a:t>
            </a:r>
          </a:p>
        </p:txBody>
      </p:sp>
      <p:sp>
        <p:nvSpPr>
          <p:cNvPr id="8" name="Rectangle 6"/>
          <p:cNvSpPr>
            <a:spLocks noChangeArrowheads="1"/>
          </p:cNvSpPr>
          <p:nvPr/>
        </p:nvSpPr>
        <p:spPr bwMode="auto">
          <a:xfrm>
            <a:off x="1196975" y="3373438"/>
            <a:ext cx="457200" cy="250825"/>
          </a:xfrm>
          <a:prstGeom prst="rect">
            <a:avLst/>
          </a:prstGeom>
          <a:solidFill>
            <a:srgbClr val="FF0000">
              <a:alpha val="92940"/>
            </a:srgbClr>
          </a:solidFill>
          <a:ln w="22225">
            <a:solidFill>
              <a:srgbClr val="FF0000"/>
            </a:solidFill>
            <a:miter lim="800000"/>
            <a:headEnd/>
            <a:tailEnd/>
          </a:ln>
        </p:spPr>
        <p:txBody>
          <a:bodyPr wrap="none" lIns="82936" tIns="41469" rIns="82936" bIns="41469"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9" name="Rectangle 7"/>
          <p:cNvSpPr>
            <a:spLocks noChangeArrowheads="1"/>
          </p:cNvSpPr>
          <p:nvPr/>
        </p:nvSpPr>
        <p:spPr bwMode="auto">
          <a:xfrm>
            <a:off x="1196975" y="3700463"/>
            <a:ext cx="457200" cy="250825"/>
          </a:xfrm>
          <a:prstGeom prst="rect">
            <a:avLst/>
          </a:prstGeom>
          <a:solidFill>
            <a:srgbClr val="FF6600"/>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lIns="82936" tIns="41469" rIns="82936" bIns="41469"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0" name="Rectangle 8"/>
          <p:cNvSpPr>
            <a:spLocks noChangeArrowheads="1"/>
          </p:cNvSpPr>
          <p:nvPr/>
        </p:nvSpPr>
        <p:spPr bwMode="auto">
          <a:xfrm>
            <a:off x="1196975" y="4352925"/>
            <a:ext cx="457200" cy="250825"/>
          </a:xfrm>
          <a:prstGeom prst="rect">
            <a:avLst/>
          </a:prstGeom>
          <a:solidFill>
            <a:srgbClr val="FF9900"/>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lIns="82936" tIns="41469" rIns="82936" bIns="41469"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1" name="Rectangle 9"/>
          <p:cNvSpPr>
            <a:spLocks noChangeArrowheads="1"/>
          </p:cNvSpPr>
          <p:nvPr/>
        </p:nvSpPr>
        <p:spPr bwMode="auto">
          <a:xfrm>
            <a:off x="1196975" y="3048000"/>
            <a:ext cx="457200" cy="250825"/>
          </a:xfrm>
          <a:prstGeom prst="rect">
            <a:avLst/>
          </a:prstGeom>
          <a:solidFill>
            <a:srgbClr val="E95182"/>
          </a:solidFill>
          <a:ln w="22225">
            <a:solidFill>
              <a:srgbClr val="E95182"/>
            </a:solidFill>
            <a:miter lim="800000"/>
            <a:headEnd/>
            <a:tailEnd/>
          </a:ln>
        </p:spPr>
        <p:txBody>
          <a:bodyPr wrap="none" lIns="82936" tIns="41469" rIns="82936" bIns="41469"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2" name="Rectangle 10"/>
          <p:cNvSpPr>
            <a:spLocks noChangeArrowheads="1"/>
          </p:cNvSpPr>
          <p:nvPr/>
        </p:nvSpPr>
        <p:spPr bwMode="auto">
          <a:xfrm>
            <a:off x="1196975" y="4679950"/>
            <a:ext cx="457200" cy="250825"/>
          </a:xfrm>
          <a:prstGeom prst="rect">
            <a:avLst/>
          </a:prstGeom>
          <a:solidFill>
            <a:srgbClr val="FF0000">
              <a:alpha val="54901"/>
            </a:srgbClr>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lIns="82936" tIns="41469" rIns="82936" bIns="41469"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3" name="Rectangle 11"/>
          <p:cNvSpPr>
            <a:spLocks noChangeArrowheads="1"/>
          </p:cNvSpPr>
          <p:nvPr/>
        </p:nvSpPr>
        <p:spPr bwMode="auto">
          <a:xfrm>
            <a:off x="1196975" y="4025900"/>
            <a:ext cx="457200" cy="252413"/>
          </a:xfrm>
          <a:prstGeom prst="rect">
            <a:avLst/>
          </a:prstGeom>
          <a:solidFill>
            <a:srgbClr val="FFCC99">
              <a:alpha val="90979"/>
            </a:srgbClr>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lIns="82936" tIns="41469" rIns="82936" bIns="41469"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4" name="Rectangle 15"/>
          <p:cNvSpPr>
            <a:spLocks noChangeArrowheads="1"/>
          </p:cNvSpPr>
          <p:nvPr/>
        </p:nvSpPr>
        <p:spPr bwMode="auto">
          <a:xfrm>
            <a:off x="3352800" y="2127250"/>
            <a:ext cx="2025650" cy="1089025"/>
          </a:xfrm>
          <a:prstGeom prst="rect">
            <a:avLst/>
          </a:prstGeom>
          <a:noFill/>
          <a:ln w="508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lIns="82936" tIns="41469" rIns="82936" bIns="41469" anchor="ctr">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fr-FR" altLang="fr-FR" sz="1600" b="1">
                <a:solidFill>
                  <a:srgbClr val="000000"/>
                </a:solidFill>
                <a:latin typeface="Arial Narrow" pitchFamily="34" charset="0"/>
                <a:ea typeface="SimSun" pitchFamily="2" charset="-122"/>
              </a:rPr>
              <a:t>Modèle n°1</a:t>
            </a:r>
            <a:r>
              <a:rPr lang="fr-FR" altLang="fr-FR" sz="1600">
                <a:solidFill>
                  <a:srgbClr val="000000"/>
                </a:solidFill>
                <a:latin typeface="Arial Narrow" pitchFamily="34" charset="0"/>
                <a:ea typeface="SimSun" pitchFamily="2" charset="-122"/>
              </a:rPr>
              <a:t> </a:t>
            </a:r>
          </a:p>
          <a:p>
            <a:pPr eaLnBrk="1" hangingPunct="1">
              <a:spcBef>
                <a:spcPct val="0"/>
              </a:spcBef>
              <a:buFontTx/>
              <a:buNone/>
            </a:pPr>
            <a:r>
              <a:rPr lang="fr-FR" altLang="fr-FR" sz="1600">
                <a:solidFill>
                  <a:srgbClr val="000000"/>
                </a:solidFill>
                <a:latin typeface="Arial Narrow" pitchFamily="34" charset="0"/>
                <a:ea typeface="SimSun" pitchFamily="2" charset="-122"/>
              </a:rPr>
              <a:t>(GR4J)</a:t>
            </a:r>
          </a:p>
          <a:p>
            <a:pPr eaLnBrk="1" hangingPunct="1">
              <a:spcBef>
                <a:spcPct val="0"/>
              </a:spcBef>
              <a:buFontTx/>
              <a:buNone/>
            </a:pPr>
            <a:r>
              <a:rPr lang="fr-FR" altLang="fr-FR" sz="1600">
                <a:solidFill>
                  <a:srgbClr val="000000"/>
                </a:solidFill>
                <a:latin typeface="Arial Narrow" pitchFamily="34" charset="0"/>
                <a:ea typeface="SimSun" pitchFamily="2" charset="-122"/>
              </a:rPr>
              <a:t>transformant pluie et température en débit</a:t>
            </a:r>
          </a:p>
        </p:txBody>
      </p:sp>
      <p:cxnSp>
        <p:nvCxnSpPr>
          <p:cNvPr id="15" name="AutoShape 17"/>
          <p:cNvCxnSpPr>
            <a:cxnSpLocks noChangeShapeType="1"/>
            <a:stCxn id="11" idx="3"/>
            <a:endCxn id="14" idx="1"/>
          </p:cNvCxnSpPr>
          <p:nvPr/>
        </p:nvCxnSpPr>
        <p:spPr bwMode="auto">
          <a:xfrm flipV="1">
            <a:off x="1654175" y="2671763"/>
            <a:ext cx="1698625" cy="501650"/>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6" name="AutoShape 18"/>
          <p:cNvCxnSpPr>
            <a:cxnSpLocks noChangeShapeType="1"/>
            <a:stCxn id="8" idx="3"/>
            <a:endCxn id="14" idx="1"/>
          </p:cNvCxnSpPr>
          <p:nvPr/>
        </p:nvCxnSpPr>
        <p:spPr bwMode="auto">
          <a:xfrm flipV="1">
            <a:off x="1654175" y="2671763"/>
            <a:ext cx="1698625" cy="827087"/>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7" name="AutoShape 19"/>
          <p:cNvCxnSpPr>
            <a:cxnSpLocks noChangeShapeType="1"/>
            <a:stCxn id="13" idx="3"/>
            <a:endCxn id="14" idx="1"/>
          </p:cNvCxnSpPr>
          <p:nvPr/>
        </p:nvCxnSpPr>
        <p:spPr bwMode="auto">
          <a:xfrm flipV="1">
            <a:off x="1654175" y="2671763"/>
            <a:ext cx="1698625" cy="1481137"/>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8" name="AutoShape 21"/>
          <p:cNvCxnSpPr>
            <a:cxnSpLocks noChangeShapeType="1"/>
            <a:stCxn id="10" idx="3"/>
            <a:endCxn id="14" idx="1"/>
          </p:cNvCxnSpPr>
          <p:nvPr/>
        </p:nvCxnSpPr>
        <p:spPr bwMode="auto">
          <a:xfrm flipV="1">
            <a:off x="1654175" y="2671763"/>
            <a:ext cx="1698625" cy="1806575"/>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9" name="AutoShape 22"/>
          <p:cNvCxnSpPr>
            <a:cxnSpLocks noChangeShapeType="1"/>
            <a:stCxn id="9" idx="3"/>
            <a:endCxn id="14" idx="1"/>
          </p:cNvCxnSpPr>
          <p:nvPr/>
        </p:nvCxnSpPr>
        <p:spPr bwMode="auto">
          <a:xfrm flipV="1">
            <a:off x="1654175" y="2671763"/>
            <a:ext cx="1698625" cy="1154112"/>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20" name="AutoShape 25"/>
          <p:cNvCxnSpPr>
            <a:cxnSpLocks noChangeShapeType="1"/>
            <a:stCxn id="12" idx="3"/>
            <a:endCxn id="14" idx="1"/>
          </p:cNvCxnSpPr>
          <p:nvPr/>
        </p:nvCxnSpPr>
        <p:spPr bwMode="auto">
          <a:xfrm flipV="1">
            <a:off x="1654175" y="2671763"/>
            <a:ext cx="1698625" cy="2133600"/>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sp>
        <p:nvSpPr>
          <p:cNvPr id="21" name="Rectangle 29"/>
          <p:cNvSpPr>
            <a:spLocks noChangeArrowheads="1"/>
          </p:cNvSpPr>
          <p:nvPr/>
        </p:nvSpPr>
        <p:spPr bwMode="auto">
          <a:xfrm>
            <a:off x="3352800" y="4491038"/>
            <a:ext cx="2025650" cy="1089025"/>
          </a:xfrm>
          <a:prstGeom prst="rect">
            <a:avLst/>
          </a:prstGeom>
          <a:noFill/>
          <a:ln w="50800">
            <a:solidFill>
              <a:srgbClr val="339966"/>
            </a:solidFill>
            <a:miter lim="800000"/>
            <a:headEnd/>
            <a:tailEnd/>
          </a:ln>
          <a:extLst>
            <a:ext uri="{909E8E84-426E-40DD-AFC4-6F175D3DCCD1}">
              <a14:hiddenFill xmlns:a14="http://schemas.microsoft.com/office/drawing/2010/main">
                <a:solidFill>
                  <a:srgbClr val="FFFFFF"/>
                </a:solidFill>
              </a14:hiddenFill>
            </a:ext>
          </a:extLst>
        </p:spPr>
        <p:txBody>
          <a:bodyPr lIns="82936" tIns="41469" rIns="82936" bIns="41469" anchor="ctr">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fr-FR" altLang="fr-FR" sz="1600" b="1">
                <a:solidFill>
                  <a:srgbClr val="000000"/>
                </a:solidFill>
                <a:latin typeface="Arial Narrow" pitchFamily="34" charset="0"/>
                <a:ea typeface="SimSun" pitchFamily="2" charset="-122"/>
              </a:rPr>
              <a:t>Modèle n°2</a:t>
            </a:r>
            <a:r>
              <a:rPr lang="fr-FR" altLang="fr-FR" sz="1600">
                <a:solidFill>
                  <a:srgbClr val="000000"/>
                </a:solidFill>
                <a:latin typeface="Arial Narrow" pitchFamily="34" charset="0"/>
                <a:ea typeface="SimSun" pitchFamily="2" charset="-122"/>
              </a:rPr>
              <a:t> </a:t>
            </a:r>
          </a:p>
          <a:p>
            <a:pPr eaLnBrk="1" hangingPunct="1">
              <a:spcBef>
                <a:spcPct val="0"/>
              </a:spcBef>
              <a:buFontTx/>
              <a:buNone/>
            </a:pPr>
            <a:r>
              <a:rPr lang="fr-FR" altLang="fr-FR" sz="1600">
                <a:solidFill>
                  <a:srgbClr val="000000"/>
                </a:solidFill>
                <a:latin typeface="Arial Narrow" pitchFamily="34" charset="0"/>
                <a:ea typeface="SimSun" pitchFamily="2" charset="-122"/>
              </a:rPr>
              <a:t>(Isba-Modcou)</a:t>
            </a:r>
          </a:p>
          <a:p>
            <a:pPr eaLnBrk="1" hangingPunct="1">
              <a:spcBef>
                <a:spcPct val="0"/>
              </a:spcBef>
              <a:buFontTx/>
              <a:buNone/>
            </a:pPr>
            <a:r>
              <a:rPr lang="fr-FR" altLang="fr-FR" sz="1600">
                <a:solidFill>
                  <a:srgbClr val="000000"/>
                </a:solidFill>
                <a:latin typeface="Arial Narrow" pitchFamily="34" charset="0"/>
                <a:ea typeface="SimSun" pitchFamily="2" charset="-122"/>
              </a:rPr>
              <a:t>transformant pluie et température en débit</a:t>
            </a:r>
          </a:p>
        </p:txBody>
      </p:sp>
      <p:sp>
        <p:nvSpPr>
          <p:cNvPr id="22" name="Rectangle 30"/>
          <p:cNvSpPr>
            <a:spLocks noChangeArrowheads="1"/>
          </p:cNvSpPr>
          <p:nvPr/>
        </p:nvSpPr>
        <p:spPr bwMode="auto">
          <a:xfrm>
            <a:off x="1196975" y="5005388"/>
            <a:ext cx="457200" cy="252412"/>
          </a:xfrm>
          <a:prstGeom prst="rect">
            <a:avLst/>
          </a:prstGeom>
          <a:solidFill>
            <a:srgbClr val="FF0000">
              <a:alpha val="83920"/>
            </a:srgbClr>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lIns="82936" tIns="41469" rIns="82936" bIns="41469"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cxnSp>
        <p:nvCxnSpPr>
          <p:cNvPr id="23" name="AutoShape 31"/>
          <p:cNvCxnSpPr>
            <a:cxnSpLocks noChangeShapeType="1"/>
            <a:stCxn id="22" idx="3"/>
            <a:endCxn id="14" idx="1"/>
          </p:cNvCxnSpPr>
          <p:nvPr/>
        </p:nvCxnSpPr>
        <p:spPr bwMode="auto">
          <a:xfrm flipV="1">
            <a:off x="1654175" y="2671763"/>
            <a:ext cx="1698625" cy="2460625"/>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grpSp>
        <p:nvGrpSpPr>
          <p:cNvPr id="24" name="Groupe 23"/>
          <p:cNvGrpSpPr>
            <a:grpSpLocks/>
          </p:cNvGrpSpPr>
          <p:nvPr/>
        </p:nvGrpSpPr>
        <p:grpSpPr bwMode="auto">
          <a:xfrm>
            <a:off x="1582738" y="3173413"/>
            <a:ext cx="1698625" cy="1958975"/>
            <a:chOff x="1719227" y="3498055"/>
            <a:chExt cx="1873249" cy="2158124"/>
          </a:xfrm>
        </p:grpSpPr>
        <p:cxnSp>
          <p:nvCxnSpPr>
            <p:cNvPr id="119861" name="AutoShape 20"/>
            <p:cNvCxnSpPr>
              <a:cxnSpLocks noChangeShapeType="1"/>
              <a:stCxn id="13" idx="3"/>
              <a:endCxn id="21" idx="1"/>
            </p:cNvCxnSpPr>
            <p:nvPr/>
          </p:nvCxnSpPr>
          <p:spPr bwMode="auto">
            <a:xfrm>
              <a:off x="1719227" y="4576680"/>
              <a:ext cx="1873249" cy="973649"/>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62" name="AutoShape 23"/>
            <p:cNvCxnSpPr>
              <a:cxnSpLocks noChangeShapeType="1"/>
              <a:stCxn id="10" idx="3"/>
              <a:endCxn id="21" idx="1"/>
            </p:cNvCxnSpPr>
            <p:nvPr/>
          </p:nvCxnSpPr>
          <p:spPr bwMode="auto">
            <a:xfrm>
              <a:off x="1719227" y="4936221"/>
              <a:ext cx="1873249" cy="614108"/>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63" name="AutoShape 24"/>
            <p:cNvCxnSpPr>
              <a:cxnSpLocks noChangeShapeType="1"/>
              <a:stCxn id="22" idx="3"/>
              <a:endCxn id="21" idx="1"/>
            </p:cNvCxnSpPr>
            <p:nvPr/>
          </p:nvCxnSpPr>
          <p:spPr bwMode="auto">
            <a:xfrm flipV="1">
              <a:off x="1719227" y="5550329"/>
              <a:ext cx="1873249" cy="105850"/>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64" name="AutoShape 26"/>
            <p:cNvCxnSpPr>
              <a:cxnSpLocks noChangeShapeType="1"/>
              <a:stCxn id="11" idx="3"/>
              <a:endCxn id="21" idx="1"/>
            </p:cNvCxnSpPr>
            <p:nvPr/>
          </p:nvCxnSpPr>
          <p:spPr bwMode="auto">
            <a:xfrm>
              <a:off x="1719227" y="3498055"/>
              <a:ext cx="1873249" cy="2052274"/>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65" name="AutoShape 27"/>
            <p:cNvCxnSpPr>
              <a:cxnSpLocks noChangeShapeType="1"/>
              <a:stCxn id="8" idx="3"/>
              <a:endCxn id="21" idx="1"/>
            </p:cNvCxnSpPr>
            <p:nvPr/>
          </p:nvCxnSpPr>
          <p:spPr bwMode="auto">
            <a:xfrm>
              <a:off x="1719227" y="3856722"/>
              <a:ext cx="1873249" cy="1693607"/>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66" name="AutoShape 28"/>
            <p:cNvCxnSpPr>
              <a:cxnSpLocks noChangeShapeType="1"/>
              <a:stCxn id="9" idx="3"/>
              <a:endCxn id="21" idx="1"/>
            </p:cNvCxnSpPr>
            <p:nvPr/>
          </p:nvCxnSpPr>
          <p:spPr bwMode="auto">
            <a:xfrm>
              <a:off x="1719227" y="4217139"/>
              <a:ext cx="1873249" cy="1333191"/>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67" name="AutoShape 33"/>
            <p:cNvCxnSpPr>
              <a:cxnSpLocks noChangeShapeType="1"/>
              <a:stCxn id="12" idx="3"/>
              <a:endCxn id="21" idx="1"/>
            </p:cNvCxnSpPr>
            <p:nvPr/>
          </p:nvCxnSpPr>
          <p:spPr bwMode="auto">
            <a:xfrm>
              <a:off x="1719227" y="5296638"/>
              <a:ext cx="1873249" cy="253692"/>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grpSp>
      <p:sp>
        <p:nvSpPr>
          <p:cNvPr id="32" name="Text Box 55"/>
          <p:cNvSpPr txBox="1">
            <a:spLocks noChangeArrowheads="1"/>
          </p:cNvSpPr>
          <p:nvPr/>
        </p:nvSpPr>
        <p:spPr bwMode="auto">
          <a:xfrm>
            <a:off x="6554788" y="2906713"/>
            <a:ext cx="1893887" cy="760412"/>
          </a:xfrm>
          <a:prstGeom prst="rect">
            <a:avLst/>
          </a:prstGeom>
          <a:solidFill>
            <a:srgbClr val="99CCFF"/>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82936" tIns="41469" rIns="82936" bIns="41469">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50000"/>
              </a:spcBef>
              <a:buFontTx/>
              <a:buNone/>
            </a:pPr>
            <a:r>
              <a:rPr lang="fr-FR" altLang="fr-FR" sz="2200" b="1">
                <a:solidFill>
                  <a:srgbClr val="000000"/>
                </a:solidFill>
                <a:latin typeface="Arial Narrow" pitchFamily="34" charset="0"/>
                <a:ea typeface="SimSun" pitchFamily="2" charset="-122"/>
              </a:rPr>
              <a:t>14 projections hydrologiques</a:t>
            </a:r>
          </a:p>
        </p:txBody>
      </p:sp>
      <p:sp>
        <p:nvSpPr>
          <p:cNvPr id="119829" name="Rectangle 56"/>
          <p:cNvSpPr>
            <a:spLocks noChangeArrowheads="1"/>
          </p:cNvSpPr>
          <p:nvPr/>
        </p:nvSpPr>
        <p:spPr bwMode="auto">
          <a:xfrm>
            <a:off x="1112838" y="815975"/>
            <a:ext cx="7707312"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defTabSz="828675" eaLnBrk="0" hangingPunct="0">
              <a:spcBef>
                <a:spcPct val="20000"/>
              </a:spcBef>
              <a:buFont typeface="Arial" charset="0"/>
              <a:buChar char="•"/>
              <a:defRPr sz="2000">
                <a:solidFill>
                  <a:srgbClr val="333399"/>
                </a:solidFill>
                <a:latin typeface="Arial" charset="0"/>
                <a:cs typeface="Arial" charset="0"/>
              </a:defRPr>
            </a:lvl1pPr>
            <a:lvl2pPr marL="742950" indent="-285750" defTabSz="828675" eaLnBrk="0" hangingPunct="0">
              <a:spcBef>
                <a:spcPct val="20000"/>
              </a:spcBef>
              <a:buFont typeface="Arial" charset="0"/>
              <a:buChar char="–"/>
              <a:defRPr>
                <a:solidFill>
                  <a:srgbClr val="333399"/>
                </a:solidFill>
                <a:latin typeface="Arial" charset="0"/>
                <a:cs typeface="Arial" charset="0"/>
              </a:defRPr>
            </a:lvl2pPr>
            <a:lvl3pPr marL="1143000" indent="-228600" defTabSz="828675" eaLnBrk="0" hangingPunct="0">
              <a:spcBef>
                <a:spcPct val="20000"/>
              </a:spcBef>
              <a:buFont typeface="Arial" charset="0"/>
              <a:buChar char="•"/>
              <a:defRPr sz="1600">
                <a:solidFill>
                  <a:srgbClr val="333399"/>
                </a:solidFill>
                <a:latin typeface="Arial" charset="0"/>
                <a:cs typeface="Arial" charset="0"/>
              </a:defRPr>
            </a:lvl3pPr>
            <a:lvl4pPr marL="1600200" indent="-228600" defTabSz="828675" eaLnBrk="0" hangingPunct="0">
              <a:spcBef>
                <a:spcPct val="20000"/>
              </a:spcBef>
              <a:buFont typeface="Arial" charset="0"/>
              <a:buChar char="–"/>
              <a:defRPr sz="1400">
                <a:solidFill>
                  <a:srgbClr val="333399"/>
                </a:solidFill>
                <a:latin typeface="Arial" charset="0"/>
                <a:cs typeface="Arial" charset="0"/>
              </a:defRPr>
            </a:lvl4pPr>
            <a:lvl5pPr marL="2057400" indent="-228600" defTabSz="828675" eaLnBrk="0" hangingPunct="0">
              <a:spcBef>
                <a:spcPct val="20000"/>
              </a:spcBef>
              <a:buFont typeface="Arial" charset="0"/>
              <a:buChar char="»"/>
              <a:defRPr sz="1200">
                <a:solidFill>
                  <a:srgbClr val="333399"/>
                </a:solidFill>
                <a:latin typeface="Arial" charset="0"/>
                <a:cs typeface="Arial" charset="0"/>
              </a:defRPr>
            </a:lvl5pPr>
            <a:lvl6pPr marL="2514600" indent="-228600" defTabSz="828675"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828675"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828675"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828675"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fr-FR" altLang="fr-FR" sz="2500" b="1">
                <a:solidFill>
                  <a:srgbClr val="000000"/>
                </a:solidFill>
                <a:latin typeface="Arial Narrow" pitchFamily="34" charset="0"/>
                <a:ea typeface="SimSun" pitchFamily="2" charset="-122"/>
              </a:rPr>
              <a:t>Approche méthodologique</a:t>
            </a:r>
          </a:p>
        </p:txBody>
      </p:sp>
      <p:grpSp>
        <p:nvGrpSpPr>
          <p:cNvPr id="34" name="Groupe 33"/>
          <p:cNvGrpSpPr>
            <a:grpSpLocks/>
          </p:cNvGrpSpPr>
          <p:nvPr/>
        </p:nvGrpSpPr>
        <p:grpSpPr bwMode="auto">
          <a:xfrm>
            <a:off x="5307013" y="1403350"/>
            <a:ext cx="1054100" cy="2208213"/>
            <a:chOff x="5826141" y="1546225"/>
            <a:chExt cx="1162034" cy="2435225"/>
          </a:xfrm>
        </p:grpSpPr>
        <p:sp>
          <p:nvSpPr>
            <p:cNvPr id="119847" name="Rectangle 34"/>
            <p:cNvSpPr>
              <a:spLocks noChangeArrowheads="1"/>
            </p:cNvSpPr>
            <p:nvPr/>
          </p:nvSpPr>
          <p:spPr bwMode="auto">
            <a:xfrm>
              <a:off x="6481763" y="1906588"/>
              <a:ext cx="504825" cy="276225"/>
            </a:xfrm>
            <a:prstGeom prst="rect">
              <a:avLst/>
            </a:prstGeom>
            <a:solidFill>
              <a:srgbClr val="008080">
                <a:alpha val="92940"/>
              </a:srgbClr>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19848" name="Rectangle 35"/>
            <p:cNvSpPr>
              <a:spLocks noChangeArrowheads="1"/>
            </p:cNvSpPr>
            <p:nvPr/>
          </p:nvSpPr>
          <p:spPr bwMode="auto">
            <a:xfrm>
              <a:off x="6481763" y="2266950"/>
              <a:ext cx="506412" cy="276225"/>
            </a:xfrm>
            <a:prstGeom prst="rect">
              <a:avLst/>
            </a:prstGeom>
            <a:solidFill>
              <a:schemeClr val="hlink"/>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19849" name="Rectangle 36"/>
            <p:cNvSpPr>
              <a:spLocks noChangeArrowheads="1"/>
            </p:cNvSpPr>
            <p:nvPr/>
          </p:nvSpPr>
          <p:spPr bwMode="auto">
            <a:xfrm>
              <a:off x="6481763" y="2987675"/>
              <a:ext cx="504825" cy="320675"/>
            </a:xfrm>
            <a:prstGeom prst="rect">
              <a:avLst/>
            </a:prstGeom>
            <a:solidFill>
              <a:srgbClr val="333399">
                <a:alpha val="21960"/>
              </a:srgbClr>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19850" name="Rectangle 37"/>
            <p:cNvSpPr>
              <a:spLocks noChangeArrowheads="1"/>
            </p:cNvSpPr>
            <p:nvPr/>
          </p:nvSpPr>
          <p:spPr bwMode="auto">
            <a:xfrm>
              <a:off x="6481763" y="1546225"/>
              <a:ext cx="504825" cy="276225"/>
            </a:xfrm>
            <a:prstGeom prst="rect">
              <a:avLst/>
            </a:prstGeom>
            <a:solidFill>
              <a:schemeClr val="accent2">
                <a:alpha val="52940"/>
              </a:schemeClr>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19851" name="Rectangle 38"/>
            <p:cNvSpPr>
              <a:spLocks noChangeArrowheads="1"/>
            </p:cNvSpPr>
            <p:nvPr/>
          </p:nvSpPr>
          <p:spPr bwMode="auto">
            <a:xfrm>
              <a:off x="6481763" y="3360738"/>
              <a:ext cx="504825" cy="274637"/>
            </a:xfrm>
            <a:prstGeom prst="rect">
              <a:avLst/>
            </a:prstGeom>
            <a:solidFill>
              <a:schemeClr val="accent1">
                <a:alpha val="54901"/>
              </a:schemeClr>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19852" name="Rectangle 39"/>
            <p:cNvSpPr>
              <a:spLocks noChangeArrowheads="1"/>
            </p:cNvSpPr>
            <p:nvPr/>
          </p:nvSpPr>
          <p:spPr bwMode="auto">
            <a:xfrm>
              <a:off x="6481763" y="2627313"/>
              <a:ext cx="504825" cy="276225"/>
            </a:xfrm>
            <a:prstGeom prst="rect">
              <a:avLst/>
            </a:prstGeom>
            <a:solidFill>
              <a:srgbClr val="99CCFF">
                <a:alpha val="58038"/>
              </a:srgbClr>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19853" name="Rectangle 40"/>
            <p:cNvSpPr>
              <a:spLocks noChangeArrowheads="1"/>
            </p:cNvSpPr>
            <p:nvPr/>
          </p:nvSpPr>
          <p:spPr bwMode="auto">
            <a:xfrm>
              <a:off x="6481763" y="3706813"/>
              <a:ext cx="504825" cy="274637"/>
            </a:xfrm>
            <a:prstGeom prst="rect">
              <a:avLst/>
            </a:prstGeom>
            <a:solidFill>
              <a:srgbClr val="333399">
                <a:alpha val="41176"/>
              </a:srgbClr>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cxnSp>
          <p:nvCxnSpPr>
            <p:cNvPr id="119854" name="AutoShape 57"/>
            <p:cNvCxnSpPr>
              <a:cxnSpLocks noChangeShapeType="1"/>
              <a:stCxn id="14" idx="3"/>
              <a:endCxn id="119850" idx="1"/>
            </p:cNvCxnSpPr>
            <p:nvPr/>
          </p:nvCxnSpPr>
          <p:spPr bwMode="auto">
            <a:xfrm flipV="1">
              <a:off x="5826145" y="1684338"/>
              <a:ext cx="655618" cy="1260697"/>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55" name="AutoShape 58"/>
            <p:cNvCxnSpPr>
              <a:cxnSpLocks noChangeShapeType="1"/>
              <a:stCxn id="14" idx="3"/>
              <a:endCxn id="119847" idx="1"/>
            </p:cNvCxnSpPr>
            <p:nvPr/>
          </p:nvCxnSpPr>
          <p:spPr bwMode="auto">
            <a:xfrm flipV="1">
              <a:off x="5826144" y="2044701"/>
              <a:ext cx="655619" cy="900334"/>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56" name="AutoShape 59"/>
            <p:cNvCxnSpPr>
              <a:cxnSpLocks noChangeShapeType="1"/>
              <a:stCxn id="14" idx="3"/>
              <a:endCxn id="119848" idx="1"/>
            </p:cNvCxnSpPr>
            <p:nvPr/>
          </p:nvCxnSpPr>
          <p:spPr bwMode="auto">
            <a:xfrm flipV="1">
              <a:off x="5826143" y="2405063"/>
              <a:ext cx="655620" cy="539972"/>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57" name="AutoShape 60"/>
            <p:cNvCxnSpPr>
              <a:cxnSpLocks noChangeShapeType="1"/>
              <a:stCxn id="14" idx="3"/>
              <a:endCxn id="119852" idx="1"/>
            </p:cNvCxnSpPr>
            <p:nvPr/>
          </p:nvCxnSpPr>
          <p:spPr bwMode="auto">
            <a:xfrm flipV="1">
              <a:off x="5826142" y="2765426"/>
              <a:ext cx="655622" cy="179609"/>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58" name="AutoShape 61"/>
            <p:cNvCxnSpPr>
              <a:cxnSpLocks noChangeShapeType="1"/>
              <a:stCxn id="14" idx="3"/>
              <a:endCxn id="119851" idx="1"/>
            </p:cNvCxnSpPr>
            <p:nvPr/>
          </p:nvCxnSpPr>
          <p:spPr bwMode="auto">
            <a:xfrm>
              <a:off x="5826141" y="2945035"/>
              <a:ext cx="655623" cy="553022"/>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59" name="AutoShape 62"/>
            <p:cNvCxnSpPr>
              <a:cxnSpLocks noChangeShapeType="1"/>
              <a:stCxn id="14" idx="3"/>
              <a:endCxn id="119849" idx="1"/>
            </p:cNvCxnSpPr>
            <p:nvPr/>
          </p:nvCxnSpPr>
          <p:spPr bwMode="auto">
            <a:xfrm>
              <a:off x="5826147" y="2945035"/>
              <a:ext cx="655616" cy="202978"/>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60" name="AutoShape 63"/>
            <p:cNvCxnSpPr>
              <a:cxnSpLocks noChangeShapeType="1"/>
              <a:stCxn id="14" idx="3"/>
              <a:endCxn id="119853" idx="1"/>
            </p:cNvCxnSpPr>
            <p:nvPr/>
          </p:nvCxnSpPr>
          <p:spPr bwMode="auto">
            <a:xfrm>
              <a:off x="5826146" y="2945035"/>
              <a:ext cx="655617" cy="899097"/>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grpSp>
      <p:grpSp>
        <p:nvGrpSpPr>
          <p:cNvPr id="49" name="Groupe 48"/>
          <p:cNvGrpSpPr>
            <a:grpSpLocks/>
          </p:cNvGrpSpPr>
          <p:nvPr/>
        </p:nvGrpSpPr>
        <p:grpSpPr bwMode="auto">
          <a:xfrm>
            <a:off x="5307013" y="3951288"/>
            <a:ext cx="1054100" cy="2209800"/>
            <a:chOff x="5826141" y="4356100"/>
            <a:chExt cx="1162034" cy="2435225"/>
          </a:xfrm>
        </p:grpSpPr>
        <p:sp>
          <p:nvSpPr>
            <p:cNvPr id="119833" name="Rectangle 48"/>
            <p:cNvSpPr>
              <a:spLocks noChangeArrowheads="1"/>
            </p:cNvSpPr>
            <p:nvPr/>
          </p:nvSpPr>
          <p:spPr bwMode="auto">
            <a:xfrm>
              <a:off x="6481763" y="4716463"/>
              <a:ext cx="504825" cy="276225"/>
            </a:xfrm>
            <a:prstGeom prst="rect">
              <a:avLst/>
            </a:prstGeom>
            <a:solidFill>
              <a:srgbClr val="008080">
                <a:alpha val="39999"/>
              </a:srgbClr>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19834" name="Rectangle 49"/>
            <p:cNvSpPr>
              <a:spLocks noChangeArrowheads="1"/>
            </p:cNvSpPr>
            <p:nvPr/>
          </p:nvSpPr>
          <p:spPr bwMode="auto">
            <a:xfrm>
              <a:off x="6481763" y="5076825"/>
              <a:ext cx="506412" cy="276225"/>
            </a:xfrm>
            <a:prstGeom prst="rect">
              <a:avLst/>
            </a:prstGeom>
            <a:solidFill>
              <a:schemeClr val="hlink">
                <a:alpha val="34117"/>
              </a:schemeClr>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19835" name="Rectangle 50"/>
            <p:cNvSpPr>
              <a:spLocks noChangeArrowheads="1"/>
            </p:cNvSpPr>
            <p:nvPr/>
          </p:nvSpPr>
          <p:spPr bwMode="auto">
            <a:xfrm>
              <a:off x="6481763" y="5797550"/>
              <a:ext cx="504825" cy="320675"/>
            </a:xfrm>
            <a:prstGeom prst="rect">
              <a:avLst/>
            </a:prstGeom>
            <a:solidFill>
              <a:schemeClr val="hlink">
                <a:alpha val="70979"/>
              </a:schemeClr>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19836" name="Rectangle 51"/>
            <p:cNvSpPr>
              <a:spLocks noChangeArrowheads="1"/>
            </p:cNvSpPr>
            <p:nvPr/>
          </p:nvSpPr>
          <p:spPr bwMode="auto">
            <a:xfrm>
              <a:off x="6481763" y="4356100"/>
              <a:ext cx="504825" cy="276225"/>
            </a:xfrm>
            <a:prstGeom prst="rect">
              <a:avLst/>
            </a:prstGeom>
            <a:solidFill>
              <a:srgbClr val="000080">
                <a:alpha val="85097"/>
              </a:srgbClr>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19837" name="Rectangle 52"/>
            <p:cNvSpPr>
              <a:spLocks noChangeArrowheads="1"/>
            </p:cNvSpPr>
            <p:nvPr/>
          </p:nvSpPr>
          <p:spPr bwMode="auto">
            <a:xfrm>
              <a:off x="6481763" y="6170613"/>
              <a:ext cx="504825" cy="274637"/>
            </a:xfrm>
            <a:prstGeom prst="rect">
              <a:avLst/>
            </a:prstGeom>
            <a:solidFill>
              <a:srgbClr val="333399">
                <a:alpha val="92940"/>
              </a:srgbClr>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19838" name="Rectangle 53"/>
            <p:cNvSpPr>
              <a:spLocks noChangeArrowheads="1"/>
            </p:cNvSpPr>
            <p:nvPr/>
          </p:nvSpPr>
          <p:spPr bwMode="auto">
            <a:xfrm>
              <a:off x="6481763" y="5437188"/>
              <a:ext cx="504825" cy="276225"/>
            </a:xfrm>
            <a:prstGeom prst="rect">
              <a:avLst/>
            </a:prstGeom>
            <a:solidFill>
              <a:srgbClr val="99CCFF"/>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19839" name="Rectangle 54"/>
            <p:cNvSpPr>
              <a:spLocks noChangeArrowheads="1"/>
            </p:cNvSpPr>
            <p:nvPr/>
          </p:nvSpPr>
          <p:spPr bwMode="auto">
            <a:xfrm>
              <a:off x="6481763" y="6516688"/>
              <a:ext cx="504825" cy="274637"/>
            </a:xfrm>
            <a:prstGeom prst="rect">
              <a:avLst/>
            </a:prstGeom>
            <a:solidFill>
              <a:srgbClr val="333399">
                <a:alpha val="70979"/>
              </a:srgbClr>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cxnSp>
          <p:nvCxnSpPr>
            <p:cNvPr id="119840" name="AutoShape 64"/>
            <p:cNvCxnSpPr>
              <a:cxnSpLocks noChangeShapeType="1"/>
              <a:stCxn id="21" idx="3"/>
              <a:endCxn id="119836" idx="1"/>
            </p:cNvCxnSpPr>
            <p:nvPr/>
          </p:nvCxnSpPr>
          <p:spPr bwMode="auto">
            <a:xfrm flipV="1">
              <a:off x="5826141" y="4494213"/>
              <a:ext cx="655623" cy="1056757"/>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41" name="AutoShape 65"/>
            <p:cNvCxnSpPr>
              <a:cxnSpLocks noChangeShapeType="1"/>
              <a:stCxn id="21" idx="3"/>
              <a:endCxn id="119833" idx="1"/>
            </p:cNvCxnSpPr>
            <p:nvPr/>
          </p:nvCxnSpPr>
          <p:spPr bwMode="auto">
            <a:xfrm flipV="1">
              <a:off x="5826147" y="4854576"/>
              <a:ext cx="655616" cy="696394"/>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42" name="AutoShape 66"/>
            <p:cNvCxnSpPr>
              <a:cxnSpLocks noChangeShapeType="1"/>
              <a:stCxn id="21" idx="3"/>
              <a:endCxn id="119834" idx="1"/>
            </p:cNvCxnSpPr>
            <p:nvPr/>
          </p:nvCxnSpPr>
          <p:spPr bwMode="auto">
            <a:xfrm flipV="1">
              <a:off x="5826146" y="5214938"/>
              <a:ext cx="655617" cy="336032"/>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43" name="AutoShape 67"/>
            <p:cNvCxnSpPr>
              <a:cxnSpLocks noChangeShapeType="1"/>
              <a:stCxn id="21" idx="3"/>
              <a:endCxn id="119838" idx="1"/>
            </p:cNvCxnSpPr>
            <p:nvPr/>
          </p:nvCxnSpPr>
          <p:spPr bwMode="auto">
            <a:xfrm>
              <a:off x="5826145" y="5550970"/>
              <a:ext cx="655618" cy="24330"/>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44" name="AutoShape 68"/>
            <p:cNvCxnSpPr>
              <a:cxnSpLocks noChangeShapeType="1"/>
              <a:stCxn id="21" idx="3"/>
              <a:endCxn id="119835" idx="1"/>
            </p:cNvCxnSpPr>
            <p:nvPr/>
          </p:nvCxnSpPr>
          <p:spPr bwMode="auto">
            <a:xfrm>
              <a:off x="5826144" y="5550970"/>
              <a:ext cx="655619" cy="406918"/>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45" name="AutoShape 69"/>
            <p:cNvCxnSpPr>
              <a:cxnSpLocks noChangeShapeType="1"/>
              <a:stCxn id="21" idx="3"/>
              <a:endCxn id="119837" idx="1"/>
            </p:cNvCxnSpPr>
            <p:nvPr/>
          </p:nvCxnSpPr>
          <p:spPr bwMode="auto">
            <a:xfrm>
              <a:off x="5826143" y="5550970"/>
              <a:ext cx="655620" cy="756961"/>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19846" name="AutoShape 70"/>
            <p:cNvCxnSpPr>
              <a:cxnSpLocks noChangeShapeType="1"/>
              <a:stCxn id="21" idx="3"/>
              <a:endCxn id="119839" idx="1"/>
            </p:cNvCxnSpPr>
            <p:nvPr/>
          </p:nvCxnSpPr>
          <p:spPr bwMode="auto">
            <a:xfrm>
              <a:off x="5826142" y="5550970"/>
              <a:ext cx="655622" cy="1103036"/>
            </a:xfrm>
            <a:prstGeom prst="straightConnector1">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cxnSp>
      </p:grpSp>
      <p:sp>
        <p:nvSpPr>
          <p:cNvPr id="64" name="ZoneTexte 15"/>
          <p:cNvSpPr txBox="1">
            <a:spLocks noChangeArrowheads="1"/>
          </p:cNvSpPr>
          <p:nvPr/>
        </p:nvSpPr>
        <p:spPr bwMode="auto">
          <a:xfrm>
            <a:off x="6618289" y="4292600"/>
            <a:ext cx="2130176" cy="131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6" tIns="41469" rIns="82936" bIns="41469">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fr-FR" altLang="fr-FR" sz="1600" dirty="0">
                <a:solidFill>
                  <a:srgbClr val="FF0000"/>
                </a:solidFill>
                <a:ea typeface="SimSun" pitchFamily="2" charset="-122"/>
                <a:sym typeface="Wingdings" pitchFamily="2" charset="2"/>
              </a:rPr>
              <a:t>  </a:t>
            </a:r>
            <a:r>
              <a:rPr lang="fr-FR" altLang="fr-FR" sz="1600" dirty="0">
                <a:solidFill>
                  <a:srgbClr val="FF0000"/>
                </a:solidFill>
                <a:ea typeface="SimSun" pitchFamily="2" charset="-122"/>
              </a:rPr>
              <a:t>Quantification des incertitudes associées aux projections hydrologiques</a:t>
            </a:r>
          </a:p>
        </p:txBody>
      </p:sp>
    </p:spTree>
    <p:extLst>
      <p:ext uri="{BB962C8B-B14F-4D97-AF65-F5344CB8AC3E}">
        <p14:creationId xmlns:p14="http://schemas.microsoft.com/office/powerpoint/2010/main" val="3902344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8"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par>
                                <p:cTn id="35" presetID="22" presetClass="entr" presetSubtype="8"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par>
                                <p:cTn id="38" presetID="22" presetClass="entr" presetSubtype="8"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par>
                                <p:cTn id="41" presetID="2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par>
                                <p:cTn id="44" presetID="22" presetClass="entr" presetSubtype="8"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par>
                          <p:cTn id="50" fill="hold" nodeType="afterGroup">
                            <p:stCondLst>
                              <p:cond delay="500"/>
                            </p:stCondLst>
                            <p:childTnLst>
                              <p:par>
                                <p:cTn id="51" presetID="22" presetClass="entr" presetSubtype="8"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left)">
                                      <p:cBhvr>
                                        <p:cTn id="53" dur="500"/>
                                        <p:tgtEl>
                                          <p:spTgt spid="3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left)">
                                      <p:cBhvr>
                                        <p:cTn id="62" dur="500"/>
                                        <p:tgtEl>
                                          <p:spTgt spid="24"/>
                                        </p:tgtEl>
                                      </p:cBhvr>
                                    </p:animEffect>
                                  </p:childTnLst>
                                </p:cTn>
                              </p:par>
                            </p:childTnLst>
                          </p:cTn>
                        </p:par>
                        <p:par>
                          <p:cTn id="63" fill="hold" nodeType="afterGroup">
                            <p:stCondLst>
                              <p:cond delay="500"/>
                            </p:stCondLst>
                            <p:childTnLst>
                              <p:par>
                                <p:cTn id="64" presetID="22" presetClass="entr" presetSubtype="8" fill="hold" nodeType="after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wipe(left)">
                                      <p:cBhvr>
                                        <p:cTn id="66" dur="500"/>
                                        <p:tgtEl>
                                          <p:spTgt spid="4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21" grpId="0" animBg="1"/>
      <p:bldP spid="22" grpId="0" animBg="1"/>
      <p:bldP spid="32" grpId="0" animBg="1"/>
      <p:bldP spid="6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8"/>
          <p:cNvPicPr>
            <a:picLocks noChangeAspect="1" noChangeArrowheads="1"/>
          </p:cNvPicPr>
          <p:nvPr/>
        </p:nvPicPr>
        <p:blipFill>
          <a:blip r:embed="rId2">
            <a:extLst>
              <a:ext uri="{28A0092B-C50C-407E-A947-70E740481C1C}">
                <a14:useLocalDpi xmlns:a14="http://schemas.microsoft.com/office/drawing/2010/main" val="0"/>
              </a:ext>
            </a:extLst>
          </a:blip>
          <a:srcRect l="2" t="11205" r="156" b="3407"/>
          <a:stretch>
            <a:fillRect/>
          </a:stretch>
        </p:blipFill>
        <p:spPr bwMode="auto">
          <a:xfrm>
            <a:off x="0" y="2144713"/>
            <a:ext cx="9129713" cy="3973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21859" name="Connecteur droit avec flèche 7"/>
          <p:cNvCxnSpPr>
            <a:cxnSpLocks noChangeShapeType="1"/>
          </p:cNvCxnSpPr>
          <p:nvPr/>
        </p:nvCxnSpPr>
        <p:spPr bwMode="auto">
          <a:xfrm>
            <a:off x="1908175" y="3567113"/>
            <a:ext cx="0" cy="7207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lgn="ctr">
                <a:solidFill>
                  <a:srgbClr val="000000"/>
                </a:solidFill>
                <a:round/>
                <a:headEnd type="triangle" w="med" len="med"/>
                <a:tailEnd type="triangle" w="med" len="med"/>
              </a14:hiddenLine>
            </a:ext>
          </a:extLst>
        </p:spPr>
      </p:cxnSp>
      <p:sp>
        <p:nvSpPr>
          <p:cNvPr id="121860" name="ZoneTexte 5"/>
          <p:cNvSpPr txBox="1">
            <a:spLocks noChangeArrowheads="1"/>
          </p:cNvSpPr>
          <p:nvPr/>
        </p:nvSpPr>
        <p:spPr bwMode="auto">
          <a:xfrm>
            <a:off x="1187450" y="2273300"/>
            <a:ext cx="1360488" cy="5078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marL="563563" indent="-563563"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en-US" altLang="fr-FR" sz="1400" dirty="0">
                <a:solidFill>
                  <a:srgbClr val="C00000"/>
                </a:solidFill>
              </a:rPr>
              <a:t>-</a:t>
            </a:r>
            <a:r>
              <a:rPr lang="en-US" altLang="fr-FR" sz="1400" dirty="0">
                <a:solidFill>
                  <a:srgbClr val="000000"/>
                </a:solidFill>
              </a:rPr>
              <a:t> </a:t>
            </a:r>
            <a:r>
              <a:rPr lang="en-US" altLang="fr-FR" sz="1400" dirty="0">
                <a:solidFill>
                  <a:srgbClr val="5F8800"/>
                </a:solidFill>
              </a:rPr>
              <a:t>-</a:t>
            </a:r>
            <a:r>
              <a:rPr lang="en-US" altLang="fr-FR" sz="1400" dirty="0">
                <a:solidFill>
                  <a:srgbClr val="000000"/>
                </a:solidFill>
              </a:rPr>
              <a:t> </a:t>
            </a:r>
            <a:r>
              <a:rPr lang="en-US" altLang="fr-FR" sz="1400" dirty="0">
                <a:solidFill>
                  <a:srgbClr val="666666"/>
                </a:solidFill>
              </a:rPr>
              <a:t>-</a:t>
            </a:r>
            <a:r>
              <a:rPr lang="en-US" altLang="fr-FR" sz="1400" dirty="0">
                <a:solidFill>
                  <a:srgbClr val="000000"/>
                </a:solidFill>
              </a:rPr>
              <a:t>  </a:t>
            </a:r>
            <a:r>
              <a:rPr lang="en-US" altLang="fr-FR" sz="1200" dirty="0">
                <a:solidFill>
                  <a:srgbClr val="000000"/>
                </a:solidFill>
              </a:rPr>
              <a:t>: </a:t>
            </a:r>
            <a:r>
              <a:rPr lang="en-US" altLang="fr-FR" sz="1200" dirty="0" err="1">
                <a:solidFill>
                  <a:srgbClr val="000000"/>
                </a:solidFill>
              </a:rPr>
              <a:t>scénarios</a:t>
            </a:r>
            <a:r>
              <a:rPr lang="en-US" altLang="fr-FR" sz="1200" dirty="0">
                <a:solidFill>
                  <a:srgbClr val="000000"/>
                </a:solidFill>
              </a:rPr>
              <a:t> </a:t>
            </a:r>
            <a:r>
              <a:rPr lang="en-US" altLang="fr-FR" sz="1200" dirty="0" err="1">
                <a:solidFill>
                  <a:srgbClr val="000000"/>
                </a:solidFill>
              </a:rPr>
              <a:t>testés</a:t>
            </a:r>
            <a:endParaRPr lang="en-US" altLang="fr-FR" sz="1400" dirty="0">
              <a:solidFill>
                <a:srgbClr val="000000"/>
              </a:solidFill>
            </a:endParaRPr>
          </a:p>
        </p:txBody>
      </p:sp>
      <p:sp>
        <p:nvSpPr>
          <p:cNvPr id="121861" name="Rectangle 18"/>
          <p:cNvSpPr>
            <a:spLocks noChangeArrowheads="1"/>
          </p:cNvSpPr>
          <p:nvPr/>
        </p:nvSpPr>
        <p:spPr bwMode="auto">
          <a:xfrm rot="5400000">
            <a:off x="-650080" y="3536156"/>
            <a:ext cx="1884362" cy="504825"/>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lIns="91410" tIns="45706" rIns="91410" bIns="45706"/>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en-US" altLang="fr-FR" sz="1600">
              <a:solidFill>
                <a:srgbClr val="000000"/>
              </a:solidFill>
              <a:ea typeface="SimSun" pitchFamily="2" charset="-122"/>
            </a:endParaRPr>
          </a:p>
        </p:txBody>
      </p:sp>
      <p:sp>
        <p:nvSpPr>
          <p:cNvPr id="121862" name="ZoneTexte 4"/>
          <p:cNvSpPr txBox="1">
            <a:spLocks noChangeArrowheads="1"/>
          </p:cNvSpPr>
          <p:nvPr/>
        </p:nvSpPr>
        <p:spPr bwMode="auto">
          <a:xfrm>
            <a:off x="1150938" y="1535113"/>
            <a:ext cx="37814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en-US" altLang="fr-FR" sz="1600" b="1">
                <a:solidFill>
                  <a:srgbClr val="000000"/>
                </a:solidFill>
                <a:ea typeface="SimSun" pitchFamily="2" charset="-122"/>
              </a:rPr>
              <a:t>Evolution (en %) du débit moyen</a:t>
            </a:r>
          </a:p>
        </p:txBody>
      </p:sp>
      <p:sp>
        <p:nvSpPr>
          <p:cNvPr id="121863" name="ZoneTexte 10"/>
          <p:cNvSpPr txBox="1">
            <a:spLocks noChangeArrowheads="1"/>
          </p:cNvSpPr>
          <p:nvPr/>
        </p:nvSpPr>
        <p:spPr bwMode="auto">
          <a:xfrm>
            <a:off x="2657475" y="5010150"/>
            <a:ext cx="11525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en-US" altLang="fr-FR" sz="1400" b="1">
                <a:solidFill>
                  <a:srgbClr val="595959"/>
                </a:solidFill>
              </a:rPr>
              <a:t>-12 à -43 %</a:t>
            </a:r>
          </a:p>
        </p:txBody>
      </p:sp>
      <p:sp>
        <p:nvSpPr>
          <p:cNvPr id="121864" name="ZoneTexte 11"/>
          <p:cNvSpPr txBox="1">
            <a:spLocks noChangeArrowheads="1"/>
          </p:cNvSpPr>
          <p:nvPr/>
        </p:nvSpPr>
        <p:spPr bwMode="auto">
          <a:xfrm>
            <a:off x="1187450" y="5010150"/>
            <a:ext cx="11525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en-US" altLang="fr-FR" sz="1400" b="1">
                <a:solidFill>
                  <a:srgbClr val="595959"/>
                </a:solidFill>
              </a:rPr>
              <a:t>-10 à -40 %</a:t>
            </a:r>
          </a:p>
        </p:txBody>
      </p:sp>
      <p:sp>
        <p:nvSpPr>
          <p:cNvPr id="121865" name="ZoneTexte 12"/>
          <p:cNvSpPr txBox="1">
            <a:spLocks noChangeArrowheads="1"/>
          </p:cNvSpPr>
          <p:nvPr/>
        </p:nvSpPr>
        <p:spPr bwMode="auto">
          <a:xfrm>
            <a:off x="4378325" y="4997450"/>
            <a:ext cx="11525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en-US" altLang="fr-FR" sz="1400" b="1">
                <a:solidFill>
                  <a:srgbClr val="595959"/>
                </a:solidFill>
              </a:rPr>
              <a:t>-10 à -50%</a:t>
            </a:r>
          </a:p>
        </p:txBody>
      </p:sp>
      <p:sp>
        <p:nvSpPr>
          <p:cNvPr id="121866" name="ZoneTexte 14"/>
          <p:cNvSpPr txBox="1">
            <a:spLocks noChangeArrowheads="1"/>
          </p:cNvSpPr>
          <p:nvPr/>
        </p:nvSpPr>
        <p:spPr bwMode="auto">
          <a:xfrm>
            <a:off x="6051550" y="4997450"/>
            <a:ext cx="10699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en-US" altLang="fr-FR" sz="1400" b="1">
                <a:solidFill>
                  <a:srgbClr val="595959"/>
                </a:solidFill>
              </a:rPr>
              <a:t>-20 à -60%</a:t>
            </a:r>
          </a:p>
        </p:txBody>
      </p:sp>
      <p:sp>
        <p:nvSpPr>
          <p:cNvPr id="121867" name="ZoneTexte 15"/>
          <p:cNvSpPr txBox="1">
            <a:spLocks noChangeArrowheads="1"/>
          </p:cNvSpPr>
          <p:nvPr/>
        </p:nvSpPr>
        <p:spPr bwMode="auto">
          <a:xfrm>
            <a:off x="7751763" y="4997450"/>
            <a:ext cx="8636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en-US" altLang="fr-FR" sz="1200" b="1">
                <a:solidFill>
                  <a:srgbClr val="595959"/>
                </a:solidFill>
              </a:rPr>
              <a:t>0 à -40%</a:t>
            </a:r>
          </a:p>
        </p:txBody>
      </p:sp>
      <p:sp>
        <p:nvSpPr>
          <p:cNvPr id="17" name="Rectangle 5"/>
          <p:cNvSpPr>
            <a:spLocks noGrp="1" noChangeArrowheads="1"/>
          </p:cNvSpPr>
          <p:nvPr>
            <p:ph type="title"/>
          </p:nvPr>
        </p:nvSpPr>
        <p:spPr>
          <a:xfrm>
            <a:off x="1042988" y="922338"/>
            <a:ext cx="8208962" cy="612775"/>
          </a:xfrm>
        </p:spPr>
        <p:txBody>
          <a:bodyPr lIns="82918" tIns="41460" rIns="82918" bIns="41460" anchor="t"/>
          <a:lstStyle/>
          <a:p>
            <a:pPr eaLnBrk="1" fontAlgn="auto" hangingPunct="1">
              <a:spcAft>
                <a:spcPts val="0"/>
              </a:spcAft>
              <a:defRPr/>
            </a:pPr>
            <a:r>
              <a:rPr altLang="fr-FR" sz="2500" smtClean="0"/>
              <a:t>Quelle baisse possible du débit moyen ?</a:t>
            </a:r>
          </a:p>
        </p:txBody>
      </p:sp>
    </p:spTree>
    <p:extLst>
      <p:ext uri="{BB962C8B-B14F-4D97-AF65-F5344CB8AC3E}">
        <p14:creationId xmlns:p14="http://schemas.microsoft.com/office/powerpoint/2010/main" val="6908197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318" t="9135" r="1913" b="25531"/>
          <a:stretch>
            <a:fillRect/>
          </a:stretch>
        </p:blipFill>
        <p:spPr bwMode="auto">
          <a:xfrm>
            <a:off x="0" y="0"/>
            <a:ext cx="721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7825" y="1404938"/>
            <a:ext cx="2416175"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Rectangle 4"/>
          <p:cNvSpPr>
            <a:spLocks noChangeArrowheads="1"/>
          </p:cNvSpPr>
          <p:nvPr/>
        </p:nvSpPr>
        <p:spPr bwMode="auto">
          <a:xfrm>
            <a:off x="6073775" y="293688"/>
            <a:ext cx="3070225" cy="65246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defTabSz="828675" eaLnBrk="0" hangingPunct="0">
              <a:spcBef>
                <a:spcPct val="20000"/>
              </a:spcBef>
              <a:buFont typeface="Arial" charset="0"/>
              <a:buChar char="•"/>
              <a:defRPr sz="2000">
                <a:solidFill>
                  <a:srgbClr val="333399"/>
                </a:solidFill>
                <a:latin typeface="Arial" charset="0"/>
                <a:cs typeface="Arial" charset="0"/>
              </a:defRPr>
            </a:lvl1pPr>
            <a:lvl2pPr marL="742950" indent="-285750" defTabSz="828675" eaLnBrk="0" hangingPunct="0">
              <a:spcBef>
                <a:spcPct val="20000"/>
              </a:spcBef>
              <a:buFont typeface="Arial" charset="0"/>
              <a:buChar char="–"/>
              <a:defRPr>
                <a:solidFill>
                  <a:srgbClr val="333399"/>
                </a:solidFill>
                <a:latin typeface="Arial" charset="0"/>
                <a:cs typeface="Arial" charset="0"/>
              </a:defRPr>
            </a:lvl2pPr>
            <a:lvl3pPr marL="1143000" indent="-228600" defTabSz="828675" eaLnBrk="0" hangingPunct="0">
              <a:spcBef>
                <a:spcPct val="20000"/>
              </a:spcBef>
              <a:buFont typeface="Arial" charset="0"/>
              <a:buChar char="•"/>
              <a:defRPr sz="1600">
                <a:solidFill>
                  <a:srgbClr val="333399"/>
                </a:solidFill>
                <a:latin typeface="Arial" charset="0"/>
                <a:cs typeface="Arial" charset="0"/>
              </a:defRPr>
            </a:lvl3pPr>
            <a:lvl4pPr marL="1600200" indent="-228600" defTabSz="828675" eaLnBrk="0" hangingPunct="0">
              <a:spcBef>
                <a:spcPct val="20000"/>
              </a:spcBef>
              <a:buFont typeface="Arial" charset="0"/>
              <a:buChar char="–"/>
              <a:defRPr sz="1400">
                <a:solidFill>
                  <a:srgbClr val="333399"/>
                </a:solidFill>
                <a:latin typeface="Arial" charset="0"/>
                <a:cs typeface="Arial" charset="0"/>
              </a:defRPr>
            </a:lvl4pPr>
            <a:lvl5pPr marL="2057400" indent="-228600" defTabSz="828675" eaLnBrk="0" hangingPunct="0">
              <a:spcBef>
                <a:spcPct val="20000"/>
              </a:spcBef>
              <a:buFont typeface="Arial" charset="0"/>
              <a:buChar char="»"/>
              <a:defRPr sz="1200">
                <a:solidFill>
                  <a:srgbClr val="333399"/>
                </a:solidFill>
                <a:latin typeface="Arial" charset="0"/>
                <a:cs typeface="Arial" charset="0"/>
              </a:defRPr>
            </a:lvl5pPr>
            <a:lvl6pPr marL="2514600" indent="-228600" defTabSz="828675"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828675"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828675"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828675"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fr-FR" altLang="fr-FR" sz="2500" b="1">
                <a:solidFill>
                  <a:srgbClr val="454545"/>
                </a:solidFill>
                <a:latin typeface="Arial Narrow" pitchFamily="34" charset="0"/>
                <a:ea typeface="SimSun" pitchFamily="2" charset="-122"/>
              </a:rPr>
              <a:t>Débit moyen annuel</a:t>
            </a:r>
          </a:p>
        </p:txBody>
      </p:sp>
      <p:sp>
        <p:nvSpPr>
          <p:cNvPr id="10" name="Oval 5"/>
          <p:cNvSpPr>
            <a:spLocks noChangeArrowheads="1"/>
          </p:cNvSpPr>
          <p:nvPr/>
        </p:nvSpPr>
        <p:spPr bwMode="auto">
          <a:xfrm>
            <a:off x="1436688" y="4865688"/>
            <a:ext cx="2743200" cy="1304925"/>
          </a:xfrm>
          <a:prstGeom prst="ellipse">
            <a:avLst/>
          </a:prstGeom>
          <a:noFill/>
          <a:ln w="50800">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lIns="82936" tIns="41469" rIns="82936" bIns="41469"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1" name="Oval 6"/>
          <p:cNvSpPr>
            <a:spLocks noChangeArrowheads="1"/>
          </p:cNvSpPr>
          <p:nvPr/>
        </p:nvSpPr>
        <p:spPr bwMode="auto">
          <a:xfrm>
            <a:off x="2809875" y="946150"/>
            <a:ext cx="2022475" cy="1893888"/>
          </a:xfrm>
          <a:prstGeom prst="ellipse">
            <a:avLst/>
          </a:prstGeom>
          <a:noFill/>
          <a:ln w="50800">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lIns="82936" tIns="41469" rIns="82936" bIns="41469"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2" name="Text Box 7"/>
          <p:cNvSpPr txBox="1">
            <a:spLocks noChangeArrowheads="1"/>
          </p:cNvSpPr>
          <p:nvPr/>
        </p:nvSpPr>
        <p:spPr bwMode="auto">
          <a:xfrm>
            <a:off x="4049713" y="5845175"/>
            <a:ext cx="261143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82936" tIns="41469" rIns="82936" bIns="41469">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50000"/>
              </a:spcBef>
              <a:buFontTx/>
              <a:buNone/>
            </a:pPr>
            <a:r>
              <a:rPr lang="fr-FR" altLang="fr-FR" sz="2200" b="1">
                <a:solidFill>
                  <a:srgbClr val="FF0000"/>
                </a:solidFill>
                <a:latin typeface="Arial Narrow" pitchFamily="34" charset="0"/>
                <a:ea typeface="SimSun" pitchFamily="2" charset="-122"/>
              </a:rPr>
              <a:t>- 40 à - 50 % </a:t>
            </a:r>
            <a:r>
              <a:rPr lang="fr-FR" altLang="fr-FR" sz="1600" b="1">
                <a:solidFill>
                  <a:srgbClr val="FF0000"/>
                </a:solidFill>
                <a:latin typeface="Arial Narrow" pitchFamily="34" charset="0"/>
                <a:ea typeface="SimSun" pitchFamily="2" charset="-122"/>
              </a:rPr>
              <a:t>[+- 20 %]</a:t>
            </a:r>
          </a:p>
        </p:txBody>
      </p:sp>
      <p:sp>
        <p:nvSpPr>
          <p:cNvPr id="13" name="Text Box 8"/>
          <p:cNvSpPr txBox="1">
            <a:spLocks noChangeArrowheads="1"/>
          </p:cNvSpPr>
          <p:nvPr/>
        </p:nvSpPr>
        <p:spPr bwMode="auto">
          <a:xfrm>
            <a:off x="4703763" y="946150"/>
            <a:ext cx="261143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82936" tIns="41469" rIns="82936" bIns="41469">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50000"/>
              </a:spcBef>
              <a:buFontTx/>
              <a:buNone/>
            </a:pPr>
            <a:r>
              <a:rPr lang="fr-FR" altLang="fr-FR" sz="2200" b="1">
                <a:solidFill>
                  <a:srgbClr val="FF0000"/>
                </a:solidFill>
                <a:latin typeface="Arial Narrow" pitchFamily="34" charset="0"/>
                <a:ea typeface="SimSun" pitchFamily="2" charset="-122"/>
              </a:rPr>
              <a:t>- 30 à - 50 % </a:t>
            </a:r>
            <a:r>
              <a:rPr lang="fr-FR" altLang="fr-FR" sz="1600" b="1">
                <a:solidFill>
                  <a:srgbClr val="FF0000"/>
                </a:solidFill>
                <a:latin typeface="Arial Narrow" pitchFamily="34" charset="0"/>
                <a:ea typeface="SimSun" pitchFamily="2" charset="-122"/>
              </a:rPr>
              <a:t>[+- 20 %]</a:t>
            </a:r>
          </a:p>
        </p:txBody>
      </p:sp>
      <p:sp>
        <p:nvSpPr>
          <p:cNvPr id="14" name="Oval 9"/>
          <p:cNvSpPr>
            <a:spLocks noChangeArrowheads="1"/>
          </p:cNvSpPr>
          <p:nvPr/>
        </p:nvSpPr>
        <p:spPr bwMode="auto">
          <a:xfrm>
            <a:off x="2089150" y="2841625"/>
            <a:ext cx="2678113" cy="2220913"/>
          </a:xfrm>
          <a:prstGeom prst="ellipse">
            <a:avLst/>
          </a:prstGeom>
          <a:noFill/>
          <a:ln w="50800">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lIns="82936" tIns="41469" rIns="82936" bIns="41469"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5" name="Text Box 10"/>
          <p:cNvSpPr txBox="1">
            <a:spLocks noChangeArrowheads="1"/>
          </p:cNvSpPr>
          <p:nvPr/>
        </p:nvSpPr>
        <p:spPr bwMode="auto">
          <a:xfrm>
            <a:off x="4899025" y="3689350"/>
            <a:ext cx="261143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82936" tIns="41469" rIns="82936" bIns="41469">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50000"/>
              </a:spcBef>
              <a:buFontTx/>
              <a:buNone/>
            </a:pPr>
            <a:r>
              <a:rPr lang="fr-FR" altLang="fr-FR" sz="2200" b="1">
                <a:solidFill>
                  <a:srgbClr val="FF0000"/>
                </a:solidFill>
                <a:latin typeface="Arial Narrow" pitchFamily="34" charset="0"/>
                <a:ea typeface="SimSun" pitchFamily="2" charset="-122"/>
              </a:rPr>
              <a:t>- 20 à - 30 % </a:t>
            </a:r>
            <a:r>
              <a:rPr lang="fr-FR" altLang="fr-FR" sz="1600" b="1">
                <a:solidFill>
                  <a:srgbClr val="FF0000"/>
                </a:solidFill>
                <a:latin typeface="Arial Narrow" pitchFamily="34" charset="0"/>
                <a:ea typeface="SimSun" pitchFamily="2" charset="-122"/>
              </a:rPr>
              <a:t>[+- 20 %]</a:t>
            </a:r>
          </a:p>
        </p:txBody>
      </p:sp>
      <p:sp>
        <p:nvSpPr>
          <p:cNvPr id="16" name="ZoneTexte 15"/>
          <p:cNvSpPr txBox="1">
            <a:spLocks noChangeArrowheads="1"/>
          </p:cNvSpPr>
          <p:nvPr/>
        </p:nvSpPr>
        <p:spPr bwMode="auto">
          <a:xfrm>
            <a:off x="685800" y="2849563"/>
            <a:ext cx="6008688" cy="334962"/>
          </a:xfrm>
          <a:prstGeom prst="rect">
            <a:avLst/>
          </a:prstGeom>
          <a:solidFill>
            <a:schemeClr val="bg1"/>
          </a:solidFill>
          <a:ln w="19050">
            <a:solidFill>
              <a:schemeClr val="tx1"/>
            </a:solidFill>
            <a:miter lim="800000"/>
            <a:headEnd/>
            <a:tailEnd/>
          </a:ln>
        </p:spPr>
        <p:txBody>
          <a:bodyPr lIns="82936" tIns="41469" rIns="82936" bIns="41469">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en-US" altLang="fr-FR" sz="1600" i="1">
                <a:solidFill>
                  <a:srgbClr val="000000"/>
                </a:solidFill>
                <a:ea typeface="SimSun" pitchFamily="2" charset="-122"/>
              </a:rPr>
              <a:t>Une baisse globale des débits moyens annuels </a:t>
            </a:r>
          </a:p>
        </p:txBody>
      </p:sp>
    </p:spTree>
    <p:extLst>
      <p:ext uri="{BB962C8B-B14F-4D97-AF65-F5344CB8AC3E}">
        <p14:creationId xmlns:p14="http://schemas.microsoft.com/office/powerpoint/2010/main" val="1374957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4" grpId="0" animBg="1"/>
      <p:bldP spid="15" grpId="0"/>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1109663" y="855663"/>
            <a:ext cx="6924675" cy="612775"/>
          </a:xfrm>
        </p:spPr>
        <p:txBody>
          <a:bodyPr/>
          <a:lstStyle/>
          <a:p>
            <a:pPr eaLnBrk="1" fontAlgn="auto" hangingPunct="1">
              <a:spcAft>
                <a:spcPts val="0"/>
              </a:spcAft>
              <a:defRPr/>
            </a:pPr>
            <a:r>
              <a:rPr altLang="fr-FR" sz="2500" smtClean="0"/>
              <a:t>Quelle baisse possible des débits d’étiage (QMNA5) ?</a:t>
            </a:r>
          </a:p>
        </p:txBody>
      </p:sp>
      <p:sp>
        <p:nvSpPr>
          <p:cNvPr id="124931" name="Rectangle 4"/>
          <p:cNvSpPr>
            <a:spLocks noChangeArrowheads="1"/>
          </p:cNvSpPr>
          <p:nvPr/>
        </p:nvSpPr>
        <p:spPr bwMode="auto">
          <a:xfrm>
            <a:off x="2351088" y="1479550"/>
            <a:ext cx="4891087"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82936" tIns="41469" rIns="82936" bIns="41469">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fr-FR" altLang="fr-FR" sz="1600" u="sng">
                <a:solidFill>
                  <a:srgbClr val="0000CC"/>
                </a:solidFill>
                <a:ea typeface="SimSun" pitchFamily="2" charset="-122"/>
              </a:rPr>
              <a:t>Evolution (%) du QMNA5 pour cinq grands bassins</a:t>
            </a:r>
            <a:endParaRPr lang="en-GB" altLang="fr-FR" sz="1600" u="sng">
              <a:solidFill>
                <a:srgbClr val="0000CC"/>
              </a:solidFill>
              <a:ea typeface="SimSun" pitchFamily="2" charset="-122"/>
            </a:endParaRPr>
          </a:p>
        </p:txBody>
      </p:sp>
      <p:pic>
        <p:nvPicPr>
          <p:cNvPr id="124932" name="Image 13"/>
          <p:cNvPicPr>
            <a:picLocks noChangeAspect="1" noChangeArrowheads="1"/>
          </p:cNvPicPr>
          <p:nvPr/>
        </p:nvPicPr>
        <p:blipFill>
          <a:blip r:embed="rId2">
            <a:extLst>
              <a:ext uri="{28A0092B-C50C-407E-A947-70E740481C1C}">
                <a14:useLocalDpi xmlns:a14="http://schemas.microsoft.com/office/drawing/2010/main" val="0"/>
              </a:ext>
            </a:extLst>
          </a:blip>
          <a:srcRect l="5447" t="12286"/>
          <a:stretch>
            <a:fillRect/>
          </a:stretch>
        </p:blipFill>
        <p:spPr bwMode="auto">
          <a:xfrm>
            <a:off x="1231900" y="1927225"/>
            <a:ext cx="64738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9433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7380288"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125955" name="Rectangle 3"/>
          <p:cNvSpPr>
            <a:spLocks noChangeArrowheads="1"/>
          </p:cNvSpPr>
          <p:nvPr/>
        </p:nvSpPr>
        <p:spPr bwMode="auto">
          <a:xfrm>
            <a:off x="6923088" y="227013"/>
            <a:ext cx="2220912" cy="7366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defTabSz="828675" eaLnBrk="0" hangingPunct="0">
              <a:spcBef>
                <a:spcPct val="20000"/>
              </a:spcBef>
              <a:buFont typeface="Arial" charset="0"/>
              <a:buChar char="•"/>
              <a:defRPr sz="2000">
                <a:solidFill>
                  <a:srgbClr val="333399"/>
                </a:solidFill>
                <a:latin typeface="Arial" charset="0"/>
                <a:cs typeface="Arial" charset="0"/>
              </a:defRPr>
            </a:lvl1pPr>
            <a:lvl2pPr marL="742950" indent="-285750" defTabSz="828675" eaLnBrk="0" hangingPunct="0">
              <a:spcBef>
                <a:spcPct val="20000"/>
              </a:spcBef>
              <a:buFont typeface="Arial" charset="0"/>
              <a:buChar char="–"/>
              <a:defRPr>
                <a:solidFill>
                  <a:srgbClr val="333399"/>
                </a:solidFill>
                <a:latin typeface="Arial" charset="0"/>
                <a:cs typeface="Arial" charset="0"/>
              </a:defRPr>
            </a:lvl2pPr>
            <a:lvl3pPr marL="1143000" indent="-228600" defTabSz="828675" eaLnBrk="0" hangingPunct="0">
              <a:spcBef>
                <a:spcPct val="20000"/>
              </a:spcBef>
              <a:buFont typeface="Arial" charset="0"/>
              <a:buChar char="•"/>
              <a:defRPr sz="1600">
                <a:solidFill>
                  <a:srgbClr val="333399"/>
                </a:solidFill>
                <a:latin typeface="Arial" charset="0"/>
                <a:cs typeface="Arial" charset="0"/>
              </a:defRPr>
            </a:lvl3pPr>
            <a:lvl4pPr marL="1600200" indent="-228600" defTabSz="828675" eaLnBrk="0" hangingPunct="0">
              <a:spcBef>
                <a:spcPct val="20000"/>
              </a:spcBef>
              <a:buFont typeface="Arial" charset="0"/>
              <a:buChar char="–"/>
              <a:defRPr sz="1400">
                <a:solidFill>
                  <a:srgbClr val="333399"/>
                </a:solidFill>
                <a:latin typeface="Arial" charset="0"/>
                <a:cs typeface="Arial" charset="0"/>
              </a:defRPr>
            </a:lvl4pPr>
            <a:lvl5pPr marL="2057400" indent="-228600" defTabSz="828675" eaLnBrk="0" hangingPunct="0">
              <a:spcBef>
                <a:spcPct val="20000"/>
              </a:spcBef>
              <a:buFont typeface="Arial" charset="0"/>
              <a:buChar char="»"/>
              <a:defRPr sz="1200">
                <a:solidFill>
                  <a:srgbClr val="333399"/>
                </a:solidFill>
                <a:latin typeface="Arial" charset="0"/>
                <a:cs typeface="Arial" charset="0"/>
              </a:defRPr>
            </a:lvl5pPr>
            <a:lvl6pPr marL="2514600" indent="-228600" defTabSz="828675"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828675"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828675"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828675"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fr-FR" altLang="fr-FR" sz="2500" b="1">
                <a:solidFill>
                  <a:srgbClr val="454545"/>
                </a:solidFill>
                <a:latin typeface="Arial Narrow" pitchFamily="34" charset="0"/>
                <a:ea typeface="SimSun" pitchFamily="2" charset="-122"/>
              </a:rPr>
              <a:t>QMNA5</a:t>
            </a:r>
          </a:p>
        </p:txBody>
      </p:sp>
      <p:sp>
        <p:nvSpPr>
          <p:cNvPr id="9" name="Oval 4"/>
          <p:cNvSpPr>
            <a:spLocks noChangeArrowheads="1"/>
          </p:cNvSpPr>
          <p:nvPr/>
        </p:nvSpPr>
        <p:spPr bwMode="auto">
          <a:xfrm>
            <a:off x="1436688" y="4930775"/>
            <a:ext cx="2940050" cy="1373188"/>
          </a:xfrm>
          <a:prstGeom prst="ellipse">
            <a:avLst/>
          </a:prstGeom>
          <a:noFill/>
          <a:ln w="50800">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lIns="82936" tIns="41469" rIns="82936" bIns="41469"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0" name="Oval 5"/>
          <p:cNvSpPr>
            <a:spLocks noChangeArrowheads="1"/>
          </p:cNvSpPr>
          <p:nvPr/>
        </p:nvSpPr>
        <p:spPr bwMode="auto">
          <a:xfrm>
            <a:off x="2809875" y="946150"/>
            <a:ext cx="2022475" cy="1893888"/>
          </a:xfrm>
          <a:prstGeom prst="ellipse">
            <a:avLst/>
          </a:prstGeom>
          <a:noFill/>
          <a:ln w="50800">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lIns="82936" tIns="41469" rIns="82936" bIns="41469"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1" name="Text Box 6"/>
          <p:cNvSpPr txBox="1">
            <a:spLocks noChangeArrowheads="1"/>
          </p:cNvSpPr>
          <p:nvPr/>
        </p:nvSpPr>
        <p:spPr bwMode="auto">
          <a:xfrm>
            <a:off x="4049713" y="5845175"/>
            <a:ext cx="261143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82936" tIns="41469" rIns="82936" bIns="41469">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50000"/>
              </a:spcBef>
              <a:buFontTx/>
              <a:buNone/>
            </a:pPr>
            <a:r>
              <a:rPr lang="fr-FR" altLang="fr-FR" sz="2200" b="1">
                <a:solidFill>
                  <a:srgbClr val="FF0000"/>
                </a:solidFill>
                <a:latin typeface="Arial Narrow" pitchFamily="34" charset="0"/>
                <a:ea typeface="SimSun" pitchFamily="2" charset="-122"/>
              </a:rPr>
              <a:t>- 30 à - 50 % </a:t>
            </a:r>
            <a:r>
              <a:rPr lang="fr-FR" altLang="fr-FR" sz="1600" b="1">
                <a:solidFill>
                  <a:srgbClr val="FF0000"/>
                </a:solidFill>
                <a:latin typeface="Arial Narrow" pitchFamily="34" charset="0"/>
                <a:ea typeface="SimSun" pitchFamily="2" charset="-122"/>
              </a:rPr>
              <a:t>[+- 20 %]</a:t>
            </a:r>
          </a:p>
        </p:txBody>
      </p:sp>
      <p:sp>
        <p:nvSpPr>
          <p:cNvPr id="12" name="Text Box 7"/>
          <p:cNvSpPr txBox="1">
            <a:spLocks noChangeArrowheads="1"/>
          </p:cNvSpPr>
          <p:nvPr/>
        </p:nvSpPr>
        <p:spPr bwMode="auto">
          <a:xfrm>
            <a:off x="4703763" y="946150"/>
            <a:ext cx="261143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82936" tIns="41469" rIns="82936" bIns="41469">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50000"/>
              </a:spcBef>
              <a:buFontTx/>
              <a:buNone/>
            </a:pPr>
            <a:r>
              <a:rPr lang="fr-FR" altLang="fr-FR" sz="2200" b="1">
                <a:solidFill>
                  <a:srgbClr val="FF0000"/>
                </a:solidFill>
                <a:latin typeface="Arial Narrow" pitchFamily="34" charset="0"/>
                <a:ea typeface="SimSun" pitchFamily="2" charset="-122"/>
              </a:rPr>
              <a:t>- 30 à - 60 % </a:t>
            </a:r>
            <a:r>
              <a:rPr lang="fr-FR" altLang="fr-FR" sz="1600" b="1">
                <a:solidFill>
                  <a:srgbClr val="FF0000"/>
                </a:solidFill>
                <a:latin typeface="Arial Narrow" pitchFamily="34" charset="0"/>
                <a:ea typeface="SimSun" pitchFamily="2" charset="-122"/>
              </a:rPr>
              <a:t>[+- 20 %]</a:t>
            </a:r>
          </a:p>
        </p:txBody>
      </p:sp>
      <p:sp>
        <p:nvSpPr>
          <p:cNvPr id="13" name="Oval 9"/>
          <p:cNvSpPr>
            <a:spLocks noChangeArrowheads="1"/>
          </p:cNvSpPr>
          <p:nvPr/>
        </p:nvSpPr>
        <p:spPr bwMode="auto">
          <a:xfrm>
            <a:off x="4244975" y="2449513"/>
            <a:ext cx="1568450" cy="2220912"/>
          </a:xfrm>
          <a:prstGeom prst="ellipse">
            <a:avLst/>
          </a:prstGeom>
          <a:noFill/>
          <a:ln w="50800">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lIns="82936" tIns="41469" rIns="82936" bIns="41469"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4" name="ZoneTexte 13"/>
          <p:cNvSpPr txBox="1">
            <a:spLocks noChangeArrowheads="1"/>
          </p:cNvSpPr>
          <p:nvPr/>
        </p:nvSpPr>
        <p:spPr bwMode="auto">
          <a:xfrm>
            <a:off x="522288" y="2849563"/>
            <a:ext cx="5746750" cy="334962"/>
          </a:xfrm>
          <a:prstGeom prst="rect">
            <a:avLst/>
          </a:prstGeom>
          <a:solidFill>
            <a:schemeClr val="bg1"/>
          </a:solidFill>
          <a:ln w="19050">
            <a:solidFill>
              <a:schemeClr val="tx1"/>
            </a:solidFill>
            <a:miter lim="800000"/>
            <a:headEnd/>
            <a:tailEnd/>
          </a:ln>
        </p:spPr>
        <p:txBody>
          <a:bodyPr lIns="82936" tIns="41469" rIns="82936" bIns="41469">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en-US" altLang="fr-FR" sz="1600" i="1">
                <a:solidFill>
                  <a:srgbClr val="000000"/>
                </a:solidFill>
                <a:ea typeface="SimSun" pitchFamily="2" charset="-122"/>
              </a:rPr>
              <a:t>Les étiages pourraient devenir beaucoup plus sévères</a:t>
            </a:r>
          </a:p>
        </p:txBody>
      </p:sp>
      <p:pic>
        <p:nvPicPr>
          <p:cNvPr id="125962" name="Picture 11"/>
          <p:cNvPicPr>
            <a:picLocks noChangeAspect="1" noChangeArrowheads="1"/>
          </p:cNvPicPr>
          <p:nvPr/>
        </p:nvPicPr>
        <p:blipFill>
          <a:blip r:embed="rId3">
            <a:extLst>
              <a:ext uri="{28A0092B-C50C-407E-A947-70E740481C1C}">
                <a14:useLocalDpi xmlns:a14="http://schemas.microsoft.com/office/drawing/2010/main" val="0"/>
              </a:ext>
            </a:extLst>
          </a:blip>
          <a:srcRect l="63045" t="76784" r="613" b="481"/>
          <a:stretch>
            <a:fillRect/>
          </a:stretch>
        </p:blipFill>
        <p:spPr bwMode="auto">
          <a:xfrm>
            <a:off x="6429375" y="1468438"/>
            <a:ext cx="2714625"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7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animBg="1"/>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p:cNvSpPr>
            <a:spLocks noChangeArrowheads="1"/>
          </p:cNvSpPr>
          <p:nvPr/>
        </p:nvSpPr>
        <p:spPr bwMode="auto">
          <a:xfrm>
            <a:off x="1395413" y="1479550"/>
            <a:ext cx="686911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82936" tIns="41469" rIns="82936" bIns="41469">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fr-FR" altLang="fr-FR" sz="1600" u="sng">
                <a:solidFill>
                  <a:srgbClr val="0000CC"/>
                </a:solidFill>
                <a:ea typeface="SimSun" pitchFamily="2" charset="-122"/>
              </a:rPr>
              <a:t>Evolution (%) des crues décennales (QJXA10) pour cinq grands bassins</a:t>
            </a:r>
            <a:endParaRPr lang="en-GB" altLang="fr-FR" sz="1600" u="sng">
              <a:solidFill>
                <a:srgbClr val="0000CC"/>
              </a:solidFill>
              <a:ea typeface="SimSun" pitchFamily="2" charset="-122"/>
            </a:endParaRPr>
          </a:p>
        </p:txBody>
      </p:sp>
      <p:sp>
        <p:nvSpPr>
          <p:cNvPr id="8" name="Rectangle 8"/>
          <p:cNvSpPr>
            <a:spLocks noGrp="1" noChangeArrowheads="1"/>
          </p:cNvSpPr>
          <p:nvPr>
            <p:ph type="title"/>
          </p:nvPr>
        </p:nvSpPr>
        <p:spPr>
          <a:xfrm>
            <a:off x="990600" y="922338"/>
            <a:ext cx="7902575" cy="546100"/>
          </a:xfrm>
        </p:spPr>
        <p:txBody>
          <a:bodyPr/>
          <a:lstStyle/>
          <a:p>
            <a:pPr eaLnBrk="1" fontAlgn="auto" hangingPunct="1">
              <a:spcAft>
                <a:spcPts val="0"/>
              </a:spcAft>
              <a:defRPr/>
            </a:pPr>
            <a:r>
              <a:rPr altLang="fr-FR" sz="2500" smtClean="0"/>
              <a:t>Quelle évolution possible des crues décennales (QJXA10) ?</a:t>
            </a:r>
          </a:p>
        </p:txBody>
      </p:sp>
      <p:grpSp>
        <p:nvGrpSpPr>
          <p:cNvPr id="128004" name="Group 10"/>
          <p:cNvGrpSpPr>
            <a:grpSpLocks/>
          </p:cNvGrpSpPr>
          <p:nvPr/>
        </p:nvGrpSpPr>
        <p:grpSpPr bwMode="auto">
          <a:xfrm>
            <a:off x="1577975" y="1795463"/>
            <a:ext cx="6335713" cy="3730625"/>
            <a:chOff x="1338" y="1995"/>
            <a:chExt cx="4151" cy="2409"/>
          </a:xfrm>
        </p:grpSpPr>
        <p:pic>
          <p:nvPicPr>
            <p:cNvPr id="128005" name="Image 16"/>
            <p:cNvPicPr>
              <a:picLocks noChangeAspect="1" noChangeArrowheads="1"/>
            </p:cNvPicPr>
            <p:nvPr/>
          </p:nvPicPr>
          <p:blipFill>
            <a:blip r:embed="rId2" cstate="print">
              <a:extLst>
                <a:ext uri="{28A0092B-C50C-407E-A947-70E740481C1C}">
                  <a14:useLocalDpi xmlns:a14="http://schemas.microsoft.com/office/drawing/2010/main" val="0"/>
                </a:ext>
              </a:extLst>
            </a:blip>
            <a:srcRect l="4684" t="9367"/>
            <a:stretch>
              <a:fillRect/>
            </a:stretch>
          </p:blipFill>
          <p:spPr bwMode="auto">
            <a:xfrm>
              <a:off x="1338" y="1995"/>
              <a:ext cx="4151" cy="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Line 9"/>
            <p:cNvSpPr>
              <a:spLocks noChangeShapeType="1"/>
            </p:cNvSpPr>
            <p:nvPr/>
          </p:nvSpPr>
          <p:spPr bwMode="auto">
            <a:xfrm>
              <a:off x="1678" y="2744"/>
              <a:ext cx="3584" cy="0"/>
            </a:xfrm>
            <a:prstGeom prst="line">
              <a:avLst/>
            </a:prstGeom>
            <a:noFill/>
            <a:ln w="25400">
              <a:solidFill>
                <a:srgbClr val="666699"/>
              </a:solidFill>
              <a:round/>
              <a:headEnd/>
              <a:tailEnd/>
            </a:ln>
            <a:extLst>
              <a:ext uri="{909E8E84-426E-40DD-AFC4-6F175D3DCCD1}">
                <a14:hiddenFill xmlns:a14="http://schemas.microsoft.com/office/drawing/2010/main">
                  <a:noFill/>
                </a14:hiddenFill>
              </a:ext>
            </a:extLst>
          </p:spPr>
          <p:txBody>
            <a:bodyPr/>
            <a:lstStyle/>
            <a:p>
              <a:endParaRPr lang="fr-FR"/>
            </a:p>
          </p:txBody>
        </p:sp>
      </p:grpSp>
    </p:spTree>
    <p:extLst>
      <p:ext uri="{BB962C8B-B14F-4D97-AF65-F5344CB8AC3E}">
        <p14:creationId xmlns:p14="http://schemas.microsoft.com/office/powerpoint/2010/main" val="54331748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3"/>
          <p:cNvPicPr>
            <a:picLocks noChangeAspect="1" noChangeArrowheads="1"/>
          </p:cNvPicPr>
          <p:nvPr/>
        </p:nvPicPr>
        <p:blipFill>
          <a:blip r:embed="rId2">
            <a:extLst>
              <a:ext uri="{28A0092B-C50C-407E-A947-70E740481C1C}">
                <a14:useLocalDpi xmlns:a14="http://schemas.microsoft.com/office/drawing/2010/main" val="0"/>
              </a:ext>
            </a:extLst>
          </a:blip>
          <a:srcRect r="871"/>
          <a:stretch>
            <a:fillRect/>
          </a:stretch>
        </p:blipFill>
        <p:spPr bwMode="auto">
          <a:xfrm>
            <a:off x="0" y="0"/>
            <a:ext cx="7250113" cy="678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grpSp>
        <p:nvGrpSpPr>
          <p:cNvPr id="8" name="Group 13"/>
          <p:cNvGrpSpPr>
            <a:grpSpLocks/>
          </p:cNvGrpSpPr>
          <p:nvPr/>
        </p:nvGrpSpPr>
        <p:grpSpPr bwMode="auto">
          <a:xfrm>
            <a:off x="3919538" y="4148138"/>
            <a:ext cx="2676525" cy="1990725"/>
            <a:chOff x="1996" y="3152"/>
            <a:chExt cx="1859" cy="1383"/>
          </a:xfrm>
        </p:grpSpPr>
        <p:sp>
          <p:nvSpPr>
            <p:cNvPr id="129033" name="Oval 5"/>
            <p:cNvSpPr>
              <a:spLocks noChangeArrowheads="1"/>
            </p:cNvSpPr>
            <p:nvPr/>
          </p:nvSpPr>
          <p:spPr bwMode="auto">
            <a:xfrm>
              <a:off x="1996" y="3152"/>
              <a:ext cx="499" cy="998"/>
            </a:xfrm>
            <a:prstGeom prst="ellipse">
              <a:avLst/>
            </a:prstGeom>
            <a:noFill/>
            <a:ln w="508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29034" name="Text Box 7"/>
            <p:cNvSpPr txBox="1">
              <a:spLocks noChangeArrowheads="1"/>
            </p:cNvSpPr>
            <p:nvPr/>
          </p:nvSpPr>
          <p:spPr bwMode="auto">
            <a:xfrm>
              <a:off x="2086" y="4150"/>
              <a:ext cx="1769"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50000"/>
                </a:spcBef>
                <a:buFontTx/>
                <a:buNone/>
              </a:pPr>
              <a:r>
                <a:rPr lang="fr-FR" altLang="fr-FR" sz="1500" b="1">
                  <a:solidFill>
                    <a:srgbClr val="000000"/>
                  </a:solidFill>
                  <a:ea typeface="SimSun" pitchFamily="2" charset="-122"/>
                </a:rPr>
                <a:t>Hausse – résultats très divergents</a:t>
              </a:r>
            </a:p>
          </p:txBody>
        </p:sp>
      </p:grpSp>
      <p:pic>
        <p:nvPicPr>
          <p:cNvPr id="1290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863" y="1222375"/>
            <a:ext cx="3005137"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12" name="Rectangle 11"/>
          <p:cNvSpPr>
            <a:spLocks noGrp="1" noChangeArrowheads="1"/>
          </p:cNvSpPr>
          <p:nvPr>
            <p:ph type="title"/>
          </p:nvPr>
        </p:nvSpPr>
        <p:spPr>
          <a:xfrm>
            <a:off x="6792913" y="293688"/>
            <a:ext cx="2351087" cy="614362"/>
          </a:xfrm>
          <a:solidFill>
            <a:srgbClr val="FFFFFF"/>
          </a:solidFill>
        </p:spPr>
        <p:txBody>
          <a:bodyPr/>
          <a:lstStyle/>
          <a:p>
            <a:pPr eaLnBrk="1" fontAlgn="auto" hangingPunct="1">
              <a:spcAft>
                <a:spcPts val="0"/>
              </a:spcAft>
              <a:defRPr/>
            </a:pPr>
            <a:r>
              <a:rPr altLang="fr-FR" sz="2500" smtClean="0"/>
              <a:t>QJXA10</a:t>
            </a:r>
          </a:p>
        </p:txBody>
      </p:sp>
      <p:grpSp>
        <p:nvGrpSpPr>
          <p:cNvPr id="13" name="Group 12"/>
          <p:cNvGrpSpPr>
            <a:grpSpLocks/>
          </p:cNvGrpSpPr>
          <p:nvPr/>
        </p:nvGrpSpPr>
        <p:grpSpPr bwMode="auto">
          <a:xfrm>
            <a:off x="4244975" y="881063"/>
            <a:ext cx="2547938" cy="1633537"/>
            <a:chOff x="2222" y="1474"/>
            <a:chExt cx="1769" cy="907"/>
          </a:xfrm>
        </p:grpSpPr>
        <p:sp>
          <p:nvSpPr>
            <p:cNvPr id="129031" name="Oval 4"/>
            <p:cNvSpPr>
              <a:spLocks noChangeArrowheads="1"/>
            </p:cNvSpPr>
            <p:nvPr/>
          </p:nvSpPr>
          <p:spPr bwMode="auto">
            <a:xfrm>
              <a:off x="2222" y="1474"/>
              <a:ext cx="998" cy="907"/>
            </a:xfrm>
            <a:prstGeom prst="ellipse">
              <a:avLst/>
            </a:prstGeom>
            <a:noFill/>
            <a:ln w="508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endParaRPr lang="fr-FR" altLang="fr-FR" sz="1600">
                <a:solidFill>
                  <a:srgbClr val="000000"/>
                </a:solidFill>
                <a:ea typeface="SimSun" pitchFamily="2" charset="-122"/>
              </a:endParaRPr>
            </a:p>
          </p:txBody>
        </p:sp>
        <p:sp>
          <p:nvSpPr>
            <p:cNvPr id="129032" name="Text Box 6"/>
            <p:cNvSpPr txBox="1">
              <a:spLocks noChangeArrowheads="1"/>
            </p:cNvSpPr>
            <p:nvPr/>
          </p:nvSpPr>
          <p:spPr bwMode="auto">
            <a:xfrm>
              <a:off x="3220" y="1610"/>
              <a:ext cx="77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defTabSz="406400" eaLnBrk="0" hangingPunct="0">
                <a:spcBef>
                  <a:spcPct val="20000"/>
                </a:spcBef>
                <a:buFont typeface="Arial" charset="0"/>
                <a:buChar char="•"/>
                <a:defRPr sz="2000">
                  <a:solidFill>
                    <a:srgbClr val="333399"/>
                  </a:solidFill>
                  <a:latin typeface="Arial" charset="0"/>
                  <a:cs typeface="Arial" charset="0"/>
                </a:defRPr>
              </a:lvl1pPr>
              <a:lvl2pPr marL="742950" indent="-285750" defTabSz="406400" eaLnBrk="0" hangingPunct="0">
                <a:spcBef>
                  <a:spcPct val="20000"/>
                </a:spcBef>
                <a:buFont typeface="Arial" charset="0"/>
                <a:buChar char="–"/>
                <a:defRPr>
                  <a:solidFill>
                    <a:srgbClr val="333399"/>
                  </a:solidFill>
                  <a:latin typeface="Arial" charset="0"/>
                  <a:cs typeface="Arial" charset="0"/>
                </a:defRPr>
              </a:lvl2pPr>
              <a:lvl3pPr marL="1143000" indent="-228600" defTabSz="406400" eaLnBrk="0" hangingPunct="0">
                <a:spcBef>
                  <a:spcPct val="20000"/>
                </a:spcBef>
                <a:buFont typeface="Arial" charset="0"/>
                <a:buChar char="•"/>
                <a:defRPr sz="1600">
                  <a:solidFill>
                    <a:srgbClr val="333399"/>
                  </a:solidFill>
                  <a:latin typeface="Arial" charset="0"/>
                  <a:cs typeface="Arial" charset="0"/>
                </a:defRPr>
              </a:lvl3pPr>
              <a:lvl4pPr marL="1600200" indent="-228600" defTabSz="406400" eaLnBrk="0" hangingPunct="0">
                <a:spcBef>
                  <a:spcPct val="20000"/>
                </a:spcBef>
                <a:buFont typeface="Arial" charset="0"/>
                <a:buChar char="–"/>
                <a:defRPr sz="1400">
                  <a:solidFill>
                    <a:srgbClr val="333399"/>
                  </a:solidFill>
                  <a:latin typeface="Arial" charset="0"/>
                  <a:cs typeface="Arial" charset="0"/>
                </a:defRPr>
              </a:lvl4pPr>
              <a:lvl5pPr marL="2057400" indent="-228600" defTabSz="406400" eaLnBrk="0" hangingPunct="0">
                <a:spcBef>
                  <a:spcPct val="20000"/>
                </a:spcBef>
                <a:buFont typeface="Arial" charset="0"/>
                <a:buChar char="»"/>
                <a:defRPr sz="1200">
                  <a:solidFill>
                    <a:srgbClr val="333399"/>
                  </a:solidFill>
                  <a:latin typeface="Arial" charset="0"/>
                  <a:cs typeface="Arial" charset="0"/>
                </a:defRPr>
              </a:lvl5pPr>
              <a:lvl6pPr marL="25146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defTabSz="4064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50000"/>
                </a:spcBef>
                <a:buFontTx/>
                <a:buNone/>
              </a:pPr>
              <a:r>
                <a:rPr lang="fr-FR" altLang="fr-FR" sz="1500" b="1">
                  <a:solidFill>
                    <a:srgbClr val="000000"/>
                  </a:solidFill>
                  <a:ea typeface="SimSun" pitchFamily="2" charset="-122"/>
                </a:rPr>
                <a:t>Hausse – de 0 à 30%</a:t>
              </a:r>
            </a:p>
          </p:txBody>
        </p:sp>
      </p:grpSp>
    </p:spTree>
    <p:extLst>
      <p:ext uri="{BB962C8B-B14F-4D97-AF65-F5344CB8AC3E}">
        <p14:creationId xmlns:p14="http://schemas.microsoft.com/office/powerpoint/2010/main" val="1827102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 générale</a:t>
            </a:r>
            <a:endParaRPr lang="fr-FR" dirty="0"/>
          </a:p>
        </p:txBody>
      </p:sp>
      <p:sp>
        <p:nvSpPr>
          <p:cNvPr id="3" name="Espace réservé du contenu 2"/>
          <p:cNvSpPr>
            <a:spLocks noGrp="1"/>
          </p:cNvSpPr>
          <p:nvPr>
            <p:ph idx="1"/>
          </p:nvPr>
        </p:nvSpPr>
        <p:spPr/>
        <p:txBody>
          <a:bodyPr>
            <a:normAutofit/>
          </a:bodyPr>
          <a:lstStyle/>
          <a:p>
            <a:pPr marL="0" indent="0">
              <a:buNone/>
            </a:pPr>
            <a:r>
              <a:rPr lang="fr-FR" sz="2400" dirty="0" smtClean="0"/>
              <a:t>Objectifs :</a:t>
            </a:r>
          </a:p>
          <a:p>
            <a:pPr marL="0" indent="0">
              <a:buNone/>
            </a:pPr>
            <a:endParaRPr lang="fr-FR" sz="2400" dirty="0" smtClean="0"/>
          </a:p>
          <a:p>
            <a:pPr>
              <a:buFontTx/>
              <a:buChar char="-"/>
            </a:pPr>
            <a:r>
              <a:rPr lang="fr-FR" sz="2400" dirty="0" smtClean="0"/>
              <a:t>Donner un aperçu de la problématique scientifique liée au CC</a:t>
            </a:r>
          </a:p>
          <a:p>
            <a:pPr>
              <a:buFontTx/>
              <a:buChar char="-"/>
            </a:pPr>
            <a:endParaRPr lang="fr-FR" sz="2400" dirty="0" smtClean="0"/>
          </a:p>
          <a:p>
            <a:pPr>
              <a:buFontTx/>
              <a:buChar char="-"/>
            </a:pPr>
            <a:r>
              <a:rPr lang="fr-FR" sz="2400" dirty="0" smtClean="0"/>
              <a:t>Présenter la méthodologie d’étude de l’impact du CC</a:t>
            </a:r>
          </a:p>
          <a:p>
            <a:pPr>
              <a:buFontTx/>
              <a:buChar char="-"/>
            </a:pPr>
            <a:endParaRPr lang="fr-FR" sz="2400" dirty="0" smtClean="0"/>
          </a:p>
          <a:p>
            <a:pPr>
              <a:buFontTx/>
              <a:buChar char="-"/>
            </a:pPr>
            <a:r>
              <a:rPr lang="fr-FR" sz="2400" dirty="0" smtClean="0"/>
              <a:t>Echanger pour faire émerger des idées de collaborations potentielles sur cette thématique</a:t>
            </a:r>
          </a:p>
          <a:p>
            <a:pPr>
              <a:buFontTx/>
              <a:buChar char="-"/>
            </a:pPr>
            <a:endParaRPr lang="fr-FR" sz="2400" dirty="0" smtClean="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8</a:t>
            </a:fld>
            <a:endParaRPr lang="fr-FR"/>
          </a:p>
        </p:txBody>
      </p:sp>
    </p:spTree>
    <p:extLst>
      <p:ext uri="{BB962C8B-B14F-4D97-AF65-F5344CB8AC3E}">
        <p14:creationId xmlns:p14="http://schemas.microsoft.com/office/powerpoint/2010/main" val="26198280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spcAft>
                <a:spcPts val="0"/>
              </a:spcAft>
              <a:defRPr/>
            </a:pPr>
            <a:r>
              <a:rPr dirty="0" err="1" smtClean="0"/>
              <a:t>Projet</a:t>
            </a:r>
            <a:r>
              <a:rPr dirty="0" smtClean="0"/>
              <a:t> </a:t>
            </a:r>
            <a:r>
              <a:rPr dirty="0" err="1" smtClean="0"/>
              <a:t>ClimAware</a:t>
            </a:r>
            <a:r>
              <a:rPr lang="fr-FR" dirty="0" smtClean="0"/>
              <a:t> (2010-2013)</a:t>
            </a:r>
            <a:endParaRPr dirty="0"/>
          </a:p>
        </p:txBody>
      </p:sp>
      <p:sp>
        <p:nvSpPr>
          <p:cNvPr id="39939" name="Rectangle 7"/>
          <p:cNvSpPr>
            <a:spLocks noChangeArrowheads="1"/>
          </p:cNvSpPr>
          <p:nvPr/>
        </p:nvSpPr>
        <p:spPr bwMode="auto">
          <a:xfrm>
            <a:off x="468313" y="992188"/>
            <a:ext cx="8207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66700" indent="-266700" eaLnBrk="0" hangingPunct="0">
              <a:spcBef>
                <a:spcPct val="20000"/>
              </a:spcBef>
              <a:buFont typeface="Arial" charset="0"/>
              <a:buChar char="•"/>
              <a:defRPr sz="2000">
                <a:solidFill>
                  <a:srgbClr val="333399"/>
                </a:solidFill>
                <a:latin typeface="Arial" charset="0"/>
                <a:cs typeface="Arial" charset="0"/>
              </a:defRPr>
            </a:lvl1pPr>
            <a:lvl2pPr marL="742950" indent="-285750" eaLnBrk="0" hangingPunct="0">
              <a:spcBef>
                <a:spcPct val="20000"/>
              </a:spcBef>
              <a:buFont typeface="Arial" charset="0"/>
              <a:buChar char="–"/>
              <a:defRPr>
                <a:solidFill>
                  <a:srgbClr val="333399"/>
                </a:solidFill>
                <a:latin typeface="Arial" charset="0"/>
                <a:cs typeface="Arial" charset="0"/>
              </a:defRPr>
            </a:lvl2pPr>
            <a:lvl3pPr marL="1143000" indent="-228600" eaLnBrk="0" hangingPunct="0">
              <a:spcBef>
                <a:spcPct val="20000"/>
              </a:spcBef>
              <a:buFont typeface="Arial" charset="0"/>
              <a:buChar char="•"/>
              <a:defRPr sz="1600">
                <a:solidFill>
                  <a:srgbClr val="333399"/>
                </a:solidFill>
                <a:latin typeface="Arial" charset="0"/>
                <a:cs typeface="Arial" charset="0"/>
              </a:defRPr>
            </a:lvl3pPr>
            <a:lvl4pPr marL="1600200" indent="-228600" eaLnBrk="0" hangingPunct="0">
              <a:spcBef>
                <a:spcPct val="20000"/>
              </a:spcBef>
              <a:buFont typeface="Arial" charset="0"/>
              <a:buChar char="–"/>
              <a:defRPr sz="1400">
                <a:solidFill>
                  <a:srgbClr val="333399"/>
                </a:solidFill>
                <a:latin typeface="Arial" charset="0"/>
                <a:cs typeface="Arial" charset="0"/>
              </a:defRPr>
            </a:lvl4pPr>
            <a:lvl5pPr marL="2057400" indent="-228600" eaLnBrk="0" hangingPunct="0">
              <a:spcBef>
                <a:spcPct val="20000"/>
              </a:spcBef>
              <a:buFont typeface="Arial" charset="0"/>
              <a:buChar char="»"/>
              <a:defRPr sz="1200">
                <a:solidFill>
                  <a:srgbClr val="33339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a:spcBef>
                <a:spcPct val="0"/>
              </a:spcBef>
              <a:buFont typeface="Symbol" pitchFamily="18" charset="2"/>
              <a:buChar char="Þ"/>
            </a:pPr>
            <a:r>
              <a:rPr lang="fr-FR" altLang="fr-FR">
                <a:latin typeface="Calibri" pitchFamily="34" charset="0"/>
              </a:rPr>
              <a:t> </a:t>
            </a:r>
            <a:r>
              <a:rPr lang="en-US" altLang="fr-FR">
                <a:latin typeface="Calibri" pitchFamily="34" charset="0"/>
              </a:rPr>
              <a:t>Impact du changement climatique sur la gestion de la ressource en eau. Stratégies régionales et vision européenne. </a:t>
            </a:r>
            <a:endParaRPr lang="fr-FR" altLang="fr-FR">
              <a:latin typeface="Calibri" pitchFamily="34" charset="0"/>
            </a:endParaRPr>
          </a:p>
        </p:txBody>
      </p:sp>
      <p:pic>
        <p:nvPicPr>
          <p:cNvPr id="39940" name="Image 8" descr="carte_seine_new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113" y="1844675"/>
            <a:ext cx="45720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Image 9" descr="Montigny-en-Morvan-Domaine-de-Pannecie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935163"/>
            <a:ext cx="313055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ZoneTexte 10"/>
          <p:cNvSpPr txBox="1">
            <a:spLocks noChangeArrowheads="1"/>
          </p:cNvSpPr>
          <p:nvPr/>
        </p:nvSpPr>
        <p:spPr bwMode="auto">
          <a:xfrm>
            <a:off x="611188" y="4105275"/>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rgbClr val="333399"/>
                </a:solidFill>
                <a:latin typeface="Arial" charset="0"/>
                <a:cs typeface="Arial" charset="0"/>
              </a:defRPr>
            </a:lvl1pPr>
            <a:lvl2pPr marL="742950" indent="-285750" eaLnBrk="0" hangingPunct="0">
              <a:spcBef>
                <a:spcPct val="20000"/>
              </a:spcBef>
              <a:buFont typeface="Arial" charset="0"/>
              <a:buChar char="–"/>
              <a:defRPr>
                <a:solidFill>
                  <a:srgbClr val="333399"/>
                </a:solidFill>
                <a:latin typeface="Arial" charset="0"/>
                <a:cs typeface="Arial" charset="0"/>
              </a:defRPr>
            </a:lvl2pPr>
            <a:lvl3pPr marL="1143000" indent="-228600" eaLnBrk="0" hangingPunct="0">
              <a:spcBef>
                <a:spcPct val="20000"/>
              </a:spcBef>
              <a:buFont typeface="Arial" charset="0"/>
              <a:buChar char="•"/>
              <a:defRPr sz="1600">
                <a:solidFill>
                  <a:srgbClr val="333399"/>
                </a:solidFill>
                <a:latin typeface="Arial" charset="0"/>
                <a:cs typeface="Arial" charset="0"/>
              </a:defRPr>
            </a:lvl3pPr>
            <a:lvl4pPr marL="1600200" indent="-228600" eaLnBrk="0" hangingPunct="0">
              <a:spcBef>
                <a:spcPct val="20000"/>
              </a:spcBef>
              <a:buFont typeface="Arial" charset="0"/>
              <a:buChar char="–"/>
              <a:defRPr sz="1400">
                <a:solidFill>
                  <a:srgbClr val="333399"/>
                </a:solidFill>
                <a:latin typeface="Arial" charset="0"/>
                <a:cs typeface="Arial" charset="0"/>
              </a:defRPr>
            </a:lvl4pPr>
            <a:lvl5pPr marL="2057400" indent="-228600" eaLnBrk="0" hangingPunct="0">
              <a:spcBef>
                <a:spcPct val="20000"/>
              </a:spcBef>
              <a:buFont typeface="Arial" charset="0"/>
              <a:buChar char="»"/>
              <a:defRPr sz="1200">
                <a:solidFill>
                  <a:srgbClr val="33339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fr-FR" altLang="fr-FR" sz="1400" i="1">
                <a:solidFill>
                  <a:schemeClr val="tx1"/>
                </a:solidFill>
              </a:rPr>
              <a:t>Lac de Pannecière</a:t>
            </a:r>
          </a:p>
        </p:txBody>
      </p:sp>
      <p:sp>
        <p:nvSpPr>
          <p:cNvPr id="39944" name="Rectangle 7"/>
          <p:cNvSpPr>
            <a:spLocks noChangeArrowheads="1"/>
          </p:cNvSpPr>
          <p:nvPr/>
        </p:nvSpPr>
        <p:spPr bwMode="auto">
          <a:xfrm>
            <a:off x="271463" y="4652963"/>
            <a:ext cx="3127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rgbClr val="333399"/>
                </a:solidFill>
                <a:latin typeface="Arial" charset="0"/>
                <a:cs typeface="Arial" charset="0"/>
              </a:defRPr>
            </a:lvl1pPr>
            <a:lvl2pPr marL="742950" indent="-285750" eaLnBrk="0" hangingPunct="0">
              <a:spcBef>
                <a:spcPct val="20000"/>
              </a:spcBef>
              <a:buFont typeface="Arial" charset="0"/>
              <a:buChar char="–"/>
              <a:defRPr>
                <a:solidFill>
                  <a:srgbClr val="333399"/>
                </a:solidFill>
                <a:latin typeface="Arial" charset="0"/>
                <a:cs typeface="Arial" charset="0"/>
              </a:defRPr>
            </a:lvl2pPr>
            <a:lvl3pPr marL="1143000" indent="-228600" eaLnBrk="0" hangingPunct="0">
              <a:spcBef>
                <a:spcPct val="20000"/>
              </a:spcBef>
              <a:buFont typeface="Arial" charset="0"/>
              <a:buChar char="•"/>
              <a:defRPr sz="1600">
                <a:solidFill>
                  <a:srgbClr val="333399"/>
                </a:solidFill>
                <a:latin typeface="Arial" charset="0"/>
                <a:cs typeface="Arial" charset="0"/>
              </a:defRPr>
            </a:lvl3pPr>
            <a:lvl4pPr marL="1600200" indent="-228600" eaLnBrk="0" hangingPunct="0">
              <a:spcBef>
                <a:spcPct val="20000"/>
              </a:spcBef>
              <a:buFont typeface="Arial" charset="0"/>
              <a:buChar char="–"/>
              <a:defRPr sz="1400">
                <a:solidFill>
                  <a:srgbClr val="333399"/>
                </a:solidFill>
                <a:latin typeface="Arial" charset="0"/>
                <a:cs typeface="Arial" charset="0"/>
              </a:defRPr>
            </a:lvl4pPr>
            <a:lvl5pPr marL="2057400" indent="-228600" eaLnBrk="0" hangingPunct="0">
              <a:spcBef>
                <a:spcPct val="20000"/>
              </a:spcBef>
              <a:buFont typeface="Arial" charset="0"/>
              <a:buChar char="»"/>
              <a:defRPr sz="1200">
                <a:solidFill>
                  <a:srgbClr val="33339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fr-FR" altLang="fr-FR">
                <a:latin typeface="Calibri" pitchFamily="34" charset="0"/>
              </a:rPr>
              <a:t>Cas d’étude en France : </a:t>
            </a:r>
          </a:p>
          <a:p>
            <a:pPr eaLnBrk="1" hangingPunct="1">
              <a:spcBef>
                <a:spcPct val="0"/>
              </a:spcBef>
              <a:buFontTx/>
              <a:buNone/>
            </a:pPr>
            <a:r>
              <a:rPr lang="fr-FR" altLang="fr-FR">
                <a:latin typeface="Calibri" pitchFamily="34" charset="0"/>
              </a:rPr>
              <a:t>Bassin de la Seine</a:t>
            </a:r>
          </a:p>
        </p:txBody>
      </p:sp>
    </p:spTree>
    <p:extLst>
      <p:ext uri="{BB962C8B-B14F-4D97-AF65-F5344CB8AC3E}">
        <p14:creationId xmlns:p14="http://schemas.microsoft.com/office/powerpoint/2010/main" val="1374443671"/>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dirty="0" err="1" smtClean="0"/>
              <a:t>Projet</a:t>
            </a:r>
            <a:r>
              <a:rPr dirty="0" smtClean="0"/>
              <a:t> </a:t>
            </a:r>
            <a:r>
              <a:rPr dirty="0" err="1" smtClean="0"/>
              <a:t>ClimAware</a:t>
            </a:r>
            <a:r>
              <a:rPr lang="fr-FR" dirty="0"/>
              <a:t> (2010-2013)</a:t>
            </a:r>
            <a:endParaRPr dirty="0"/>
          </a:p>
        </p:txBody>
      </p:sp>
      <p:pic>
        <p:nvPicPr>
          <p:cNvPr id="40963" name="Imag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2205310"/>
            <a:ext cx="6043612"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7"/>
          <p:cNvSpPr>
            <a:spLocks noChangeArrowheads="1"/>
          </p:cNvSpPr>
          <p:nvPr/>
        </p:nvSpPr>
        <p:spPr bwMode="auto">
          <a:xfrm>
            <a:off x="323528" y="2387600"/>
            <a:ext cx="31273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rgbClr val="333399"/>
                </a:solidFill>
                <a:latin typeface="Arial" charset="0"/>
                <a:cs typeface="Arial" charset="0"/>
              </a:defRPr>
            </a:lvl1pPr>
            <a:lvl2pPr marL="742950" indent="-285750" eaLnBrk="0" hangingPunct="0">
              <a:spcBef>
                <a:spcPct val="20000"/>
              </a:spcBef>
              <a:buFont typeface="Arial" charset="0"/>
              <a:buChar char="–"/>
              <a:defRPr>
                <a:solidFill>
                  <a:srgbClr val="333399"/>
                </a:solidFill>
                <a:latin typeface="Arial" charset="0"/>
                <a:cs typeface="Arial" charset="0"/>
              </a:defRPr>
            </a:lvl2pPr>
            <a:lvl3pPr marL="1143000" indent="-228600" eaLnBrk="0" hangingPunct="0">
              <a:spcBef>
                <a:spcPct val="20000"/>
              </a:spcBef>
              <a:buFont typeface="Arial" charset="0"/>
              <a:buChar char="•"/>
              <a:defRPr sz="1600">
                <a:solidFill>
                  <a:srgbClr val="333399"/>
                </a:solidFill>
                <a:latin typeface="Arial" charset="0"/>
                <a:cs typeface="Arial" charset="0"/>
              </a:defRPr>
            </a:lvl3pPr>
            <a:lvl4pPr marL="1600200" indent="-228600" eaLnBrk="0" hangingPunct="0">
              <a:spcBef>
                <a:spcPct val="20000"/>
              </a:spcBef>
              <a:buFont typeface="Arial" charset="0"/>
              <a:buChar char="–"/>
              <a:defRPr sz="1400">
                <a:solidFill>
                  <a:srgbClr val="333399"/>
                </a:solidFill>
                <a:latin typeface="Arial" charset="0"/>
                <a:cs typeface="Arial" charset="0"/>
              </a:defRPr>
            </a:lvl4pPr>
            <a:lvl5pPr marL="2057400" indent="-228600" eaLnBrk="0" hangingPunct="0">
              <a:spcBef>
                <a:spcPct val="20000"/>
              </a:spcBef>
              <a:buFont typeface="Arial" charset="0"/>
              <a:buChar char="»"/>
              <a:defRPr sz="1200">
                <a:solidFill>
                  <a:srgbClr val="33339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en-GB" altLang="fr-FR" sz="1800" dirty="0">
                <a:latin typeface="Calibri" pitchFamily="34" charset="0"/>
              </a:rPr>
              <a:t>Le </a:t>
            </a:r>
            <a:r>
              <a:rPr lang="en-GB" altLang="fr-FR" sz="1800" dirty="0" err="1">
                <a:latin typeface="Calibri" pitchFamily="34" charset="0"/>
              </a:rPr>
              <a:t>schéma</a:t>
            </a:r>
            <a:r>
              <a:rPr lang="en-GB" altLang="fr-FR" sz="1800" dirty="0">
                <a:latin typeface="Calibri" pitchFamily="34" charset="0"/>
              </a:rPr>
              <a:t> de </a:t>
            </a:r>
            <a:r>
              <a:rPr lang="en-GB" altLang="fr-FR" sz="1800" dirty="0" err="1">
                <a:latin typeface="Calibri" pitchFamily="34" charset="0"/>
              </a:rPr>
              <a:t>modélisation</a:t>
            </a:r>
            <a:r>
              <a:rPr lang="en-GB" altLang="fr-FR" sz="1800" dirty="0">
                <a:latin typeface="Calibri" pitchFamily="34" charset="0"/>
              </a:rPr>
              <a:t>  </a:t>
            </a:r>
            <a:r>
              <a:rPr lang="en-GB" altLang="fr-FR" sz="1800" dirty="0" err="1">
                <a:latin typeface="Calibri" pitchFamily="34" charset="0"/>
              </a:rPr>
              <a:t>suivant</a:t>
            </a:r>
            <a:r>
              <a:rPr lang="en-GB" altLang="fr-FR" sz="1800" dirty="0">
                <a:latin typeface="Calibri" pitchFamily="34" charset="0"/>
              </a:rPr>
              <a:t> a </a:t>
            </a:r>
            <a:r>
              <a:rPr lang="en-GB" altLang="fr-FR" sz="1800" dirty="0" err="1">
                <a:latin typeface="Calibri" pitchFamily="34" charset="0"/>
              </a:rPr>
              <a:t>été</a:t>
            </a:r>
            <a:r>
              <a:rPr lang="en-GB" altLang="fr-FR" sz="1800" dirty="0">
                <a:latin typeface="Calibri" pitchFamily="34" charset="0"/>
              </a:rPr>
              <a:t> </a:t>
            </a:r>
            <a:r>
              <a:rPr lang="en-GB" altLang="fr-FR" sz="1800" dirty="0" err="1">
                <a:latin typeface="Calibri" pitchFamily="34" charset="0"/>
              </a:rPr>
              <a:t>utilisé</a:t>
            </a:r>
            <a:r>
              <a:rPr lang="en-GB" altLang="fr-FR" sz="1800" dirty="0">
                <a:latin typeface="Calibri" pitchFamily="34" charset="0"/>
              </a:rPr>
              <a:t> pour </a:t>
            </a:r>
            <a:r>
              <a:rPr lang="en-GB" altLang="fr-FR" sz="1800" dirty="0" err="1">
                <a:latin typeface="Calibri" pitchFamily="34" charset="0"/>
              </a:rPr>
              <a:t>produire</a:t>
            </a:r>
            <a:r>
              <a:rPr lang="en-GB" altLang="fr-FR" sz="1800" dirty="0">
                <a:latin typeface="Calibri" pitchFamily="34" charset="0"/>
              </a:rPr>
              <a:t> les simulations de </a:t>
            </a:r>
            <a:r>
              <a:rPr lang="en-GB" altLang="fr-FR" sz="1800" dirty="0" err="1">
                <a:latin typeface="Calibri" pitchFamily="34" charset="0"/>
              </a:rPr>
              <a:t>débit</a:t>
            </a:r>
            <a:r>
              <a:rPr lang="en-GB" altLang="fr-FR" sz="1800" dirty="0">
                <a:latin typeface="Calibri" pitchFamily="34" charset="0"/>
              </a:rPr>
              <a:t> </a:t>
            </a:r>
            <a:r>
              <a:rPr lang="en-GB" altLang="fr-FR" sz="1800" dirty="0" err="1">
                <a:latin typeface="Calibri" pitchFamily="34" charset="0"/>
              </a:rPr>
              <a:t>journaliers</a:t>
            </a:r>
            <a:r>
              <a:rPr lang="en-GB" altLang="fr-FR" sz="1800" dirty="0">
                <a:latin typeface="Calibri" pitchFamily="34" charset="0"/>
              </a:rPr>
              <a:t> </a:t>
            </a:r>
            <a:r>
              <a:rPr lang="en-GB" altLang="fr-FR" sz="1800" dirty="0" err="1">
                <a:latin typeface="Calibri" pitchFamily="34" charset="0"/>
              </a:rPr>
              <a:t>dans</a:t>
            </a:r>
            <a:r>
              <a:rPr lang="en-GB" altLang="fr-FR" sz="1800" dirty="0">
                <a:latin typeface="Calibri" pitchFamily="34" charset="0"/>
              </a:rPr>
              <a:t> des conditions </a:t>
            </a:r>
            <a:r>
              <a:rPr lang="en-GB" altLang="fr-FR" sz="1800" dirty="0" err="1">
                <a:latin typeface="Calibri" pitchFamily="34" charset="0"/>
              </a:rPr>
              <a:t>naturalisées</a:t>
            </a:r>
            <a:r>
              <a:rPr lang="en-GB" altLang="fr-FR" sz="1800" dirty="0">
                <a:latin typeface="Calibri" pitchFamily="34" charset="0"/>
              </a:rPr>
              <a:t> (sans les </a:t>
            </a:r>
            <a:r>
              <a:rPr lang="en-GB" altLang="fr-FR" sz="1800" dirty="0" err="1">
                <a:latin typeface="Calibri" pitchFamily="34" charset="0"/>
              </a:rPr>
              <a:t>boites</a:t>
            </a:r>
            <a:r>
              <a:rPr lang="en-GB" altLang="fr-FR" sz="1800" dirty="0">
                <a:latin typeface="Calibri" pitchFamily="34" charset="0"/>
              </a:rPr>
              <a:t> </a:t>
            </a:r>
            <a:r>
              <a:rPr lang="en-GB" altLang="fr-FR" sz="1800" dirty="0" err="1">
                <a:latin typeface="Calibri" pitchFamily="34" charset="0"/>
              </a:rPr>
              <a:t>vertes</a:t>
            </a:r>
            <a:r>
              <a:rPr lang="en-GB" altLang="fr-FR" sz="1800" dirty="0">
                <a:latin typeface="Calibri" pitchFamily="34" charset="0"/>
              </a:rPr>
              <a:t>) et des conditions </a:t>
            </a:r>
            <a:r>
              <a:rPr lang="en-GB" altLang="fr-FR" sz="1800" dirty="0" err="1">
                <a:latin typeface="Calibri" pitchFamily="34" charset="0"/>
              </a:rPr>
              <a:t>influencées</a:t>
            </a:r>
            <a:r>
              <a:rPr lang="en-GB" altLang="fr-FR" sz="1800" dirty="0">
                <a:latin typeface="Calibri" pitchFamily="34" charset="0"/>
              </a:rPr>
              <a:t> (avec les </a:t>
            </a:r>
            <a:r>
              <a:rPr lang="en-GB" altLang="fr-FR" sz="1800" dirty="0" err="1">
                <a:latin typeface="Calibri" pitchFamily="34" charset="0"/>
              </a:rPr>
              <a:t>boites</a:t>
            </a:r>
            <a:r>
              <a:rPr lang="en-GB" altLang="fr-FR" sz="1800" dirty="0">
                <a:latin typeface="Calibri" pitchFamily="34" charset="0"/>
              </a:rPr>
              <a:t> </a:t>
            </a:r>
            <a:r>
              <a:rPr lang="en-GB" altLang="fr-FR" sz="1800" dirty="0" err="1">
                <a:latin typeface="Calibri" pitchFamily="34" charset="0"/>
              </a:rPr>
              <a:t>vertes</a:t>
            </a:r>
            <a:r>
              <a:rPr lang="en-GB" altLang="fr-FR" sz="1800" dirty="0">
                <a:latin typeface="Calibri" pitchFamily="34" charset="0"/>
              </a:rPr>
              <a:t>)</a:t>
            </a:r>
            <a:endParaRPr lang="fr-FR" altLang="fr-FR" sz="1800" dirty="0">
              <a:latin typeface="Calibri" pitchFamily="34" charset="0"/>
            </a:endParaRPr>
          </a:p>
        </p:txBody>
      </p:sp>
      <p:sp>
        <p:nvSpPr>
          <p:cNvPr id="40966" name="Rectangle 7"/>
          <p:cNvSpPr>
            <a:spLocks noChangeArrowheads="1"/>
          </p:cNvSpPr>
          <p:nvPr/>
        </p:nvSpPr>
        <p:spPr bwMode="auto">
          <a:xfrm>
            <a:off x="479425" y="1244600"/>
            <a:ext cx="8207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66700" indent="-266700" eaLnBrk="0" hangingPunct="0">
              <a:spcBef>
                <a:spcPct val="20000"/>
              </a:spcBef>
              <a:buFont typeface="Arial" charset="0"/>
              <a:buChar char="•"/>
              <a:defRPr sz="2000">
                <a:solidFill>
                  <a:srgbClr val="333399"/>
                </a:solidFill>
                <a:latin typeface="Arial" charset="0"/>
                <a:cs typeface="Arial" charset="0"/>
              </a:defRPr>
            </a:lvl1pPr>
            <a:lvl2pPr marL="742950" indent="-285750" eaLnBrk="0" hangingPunct="0">
              <a:spcBef>
                <a:spcPct val="20000"/>
              </a:spcBef>
              <a:buFont typeface="Arial" charset="0"/>
              <a:buChar char="–"/>
              <a:defRPr>
                <a:solidFill>
                  <a:srgbClr val="333399"/>
                </a:solidFill>
                <a:latin typeface="Arial" charset="0"/>
                <a:cs typeface="Arial" charset="0"/>
              </a:defRPr>
            </a:lvl2pPr>
            <a:lvl3pPr marL="1143000" indent="-228600" eaLnBrk="0" hangingPunct="0">
              <a:spcBef>
                <a:spcPct val="20000"/>
              </a:spcBef>
              <a:buFont typeface="Arial" charset="0"/>
              <a:buChar char="•"/>
              <a:defRPr sz="1600">
                <a:solidFill>
                  <a:srgbClr val="333399"/>
                </a:solidFill>
                <a:latin typeface="Arial" charset="0"/>
                <a:cs typeface="Arial" charset="0"/>
              </a:defRPr>
            </a:lvl3pPr>
            <a:lvl4pPr marL="1600200" indent="-228600" eaLnBrk="0" hangingPunct="0">
              <a:spcBef>
                <a:spcPct val="20000"/>
              </a:spcBef>
              <a:buFont typeface="Arial" charset="0"/>
              <a:buChar char="–"/>
              <a:defRPr sz="1400">
                <a:solidFill>
                  <a:srgbClr val="333399"/>
                </a:solidFill>
                <a:latin typeface="Arial" charset="0"/>
                <a:cs typeface="Arial" charset="0"/>
              </a:defRPr>
            </a:lvl4pPr>
            <a:lvl5pPr marL="2057400" indent="-228600" eaLnBrk="0" hangingPunct="0">
              <a:spcBef>
                <a:spcPct val="20000"/>
              </a:spcBef>
              <a:buFont typeface="Arial" charset="0"/>
              <a:buChar char="»"/>
              <a:defRPr sz="1200">
                <a:solidFill>
                  <a:srgbClr val="33339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a:spcBef>
                <a:spcPct val="0"/>
              </a:spcBef>
              <a:buFont typeface="Symbol" pitchFamily="18" charset="2"/>
              <a:buChar char="Þ"/>
            </a:pPr>
            <a:r>
              <a:rPr lang="fr-FR" altLang="fr-FR" dirty="0">
                <a:latin typeface="Calibri" pitchFamily="34" charset="0"/>
              </a:rPr>
              <a:t> </a:t>
            </a:r>
            <a:r>
              <a:rPr lang="en-US" altLang="fr-FR" dirty="0">
                <a:latin typeface="Calibri" pitchFamily="34" charset="0"/>
              </a:rPr>
              <a:t>Impact du </a:t>
            </a:r>
            <a:r>
              <a:rPr lang="en-US" altLang="fr-FR" dirty="0" err="1">
                <a:latin typeface="Calibri" pitchFamily="34" charset="0"/>
              </a:rPr>
              <a:t>changement</a:t>
            </a:r>
            <a:r>
              <a:rPr lang="en-US" altLang="fr-FR" dirty="0">
                <a:latin typeface="Calibri" pitchFamily="34" charset="0"/>
              </a:rPr>
              <a:t> </a:t>
            </a:r>
            <a:r>
              <a:rPr lang="en-US" altLang="fr-FR" dirty="0" err="1">
                <a:latin typeface="Calibri" pitchFamily="34" charset="0"/>
              </a:rPr>
              <a:t>climatique</a:t>
            </a:r>
            <a:r>
              <a:rPr lang="en-US" altLang="fr-FR" dirty="0">
                <a:latin typeface="Calibri" pitchFamily="34" charset="0"/>
              </a:rPr>
              <a:t> sur la </a:t>
            </a:r>
            <a:r>
              <a:rPr lang="en-US" altLang="fr-FR" dirty="0" err="1">
                <a:latin typeface="Calibri" pitchFamily="34" charset="0"/>
              </a:rPr>
              <a:t>gestion</a:t>
            </a:r>
            <a:r>
              <a:rPr lang="en-US" altLang="fr-FR" dirty="0">
                <a:latin typeface="Calibri" pitchFamily="34" charset="0"/>
              </a:rPr>
              <a:t> de la </a:t>
            </a:r>
            <a:r>
              <a:rPr lang="en-US" altLang="fr-FR" dirty="0" err="1">
                <a:latin typeface="Calibri" pitchFamily="34" charset="0"/>
              </a:rPr>
              <a:t>ressource</a:t>
            </a:r>
            <a:r>
              <a:rPr lang="en-US" altLang="fr-FR" dirty="0">
                <a:latin typeface="Calibri" pitchFamily="34" charset="0"/>
              </a:rPr>
              <a:t> </a:t>
            </a:r>
            <a:r>
              <a:rPr lang="en-US" altLang="fr-FR" dirty="0" err="1">
                <a:latin typeface="Calibri" pitchFamily="34" charset="0"/>
              </a:rPr>
              <a:t>en</a:t>
            </a:r>
            <a:r>
              <a:rPr lang="en-US" altLang="fr-FR" dirty="0">
                <a:latin typeface="Calibri" pitchFamily="34" charset="0"/>
              </a:rPr>
              <a:t> eau. </a:t>
            </a:r>
            <a:r>
              <a:rPr lang="en-US" altLang="fr-FR" dirty="0" err="1">
                <a:latin typeface="Calibri" pitchFamily="34" charset="0"/>
              </a:rPr>
              <a:t>Stratégies</a:t>
            </a:r>
            <a:r>
              <a:rPr lang="en-US" altLang="fr-FR" dirty="0">
                <a:latin typeface="Calibri" pitchFamily="34" charset="0"/>
              </a:rPr>
              <a:t> </a:t>
            </a:r>
            <a:r>
              <a:rPr lang="en-US" altLang="fr-FR" dirty="0" err="1">
                <a:latin typeface="Calibri" pitchFamily="34" charset="0"/>
              </a:rPr>
              <a:t>régionales</a:t>
            </a:r>
            <a:r>
              <a:rPr lang="en-US" altLang="fr-FR" dirty="0">
                <a:latin typeface="Calibri" pitchFamily="34" charset="0"/>
              </a:rPr>
              <a:t> et vision </a:t>
            </a:r>
            <a:r>
              <a:rPr lang="en-US" altLang="fr-FR" dirty="0" err="1">
                <a:latin typeface="Calibri" pitchFamily="34" charset="0"/>
              </a:rPr>
              <a:t>européenne</a:t>
            </a:r>
            <a:r>
              <a:rPr lang="en-US" altLang="fr-FR" dirty="0">
                <a:latin typeface="Calibri" pitchFamily="34" charset="0"/>
              </a:rPr>
              <a:t>. </a:t>
            </a:r>
            <a:endParaRPr lang="fr-FR" altLang="fr-FR" dirty="0">
              <a:latin typeface="Calibri" pitchFamily="34" charset="0"/>
            </a:endParaRPr>
          </a:p>
        </p:txBody>
      </p:sp>
    </p:spTree>
    <p:extLst>
      <p:ext uri="{BB962C8B-B14F-4D97-AF65-F5344CB8AC3E}">
        <p14:creationId xmlns:p14="http://schemas.microsoft.com/office/powerpoint/2010/main" val="34042799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dirty="0" err="1" smtClean="0"/>
              <a:t>Projet</a:t>
            </a:r>
            <a:r>
              <a:rPr dirty="0" smtClean="0"/>
              <a:t> </a:t>
            </a:r>
            <a:r>
              <a:rPr dirty="0" err="1" smtClean="0"/>
              <a:t>ClimAware</a:t>
            </a:r>
            <a:r>
              <a:rPr lang="fr-FR" dirty="0"/>
              <a:t> (2010-2013)</a:t>
            </a:r>
            <a:endParaRPr dirty="0"/>
          </a:p>
        </p:txBody>
      </p:sp>
      <p:pic>
        <p:nvPicPr>
          <p:cNvPr id="41987" name="Imag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125365"/>
            <a:ext cx="4824413" cy="44719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988" name="Rectangle 9"/>
          <p:cNvSpPr>
            <a:spLocks noChangeArrowheads="1"/>
          </p:cNvSpPr>
          <p:nvPr/>
        </p:nvSpPr>
        <p:spPr bwMode="auto">
          <a:xfrm>
            <a:off x="209550" y="2580977"/>
            <a:ext cx="388937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rgbClr val="333399"/>
                </a:solidFill>
                <a:latin typeface="Arial" charset="0"/>
                <a:cs typeface="Arial" charset="0"/>
              </a:defRPr>
            </a:lvl1pPr>
            <a:lvl2pPr marL="742950" indent="-285750" eaLnBrk="0" hangingPunct="0">
              <a:spcBef>
                <a:spcPct val="20000"/>
              </a:spcBef>
              <a:buFont typeface="Arial" charset="0"/>
              <a:buChar char="–"/>
              <a:defRPr>
                <a:solidFill>
                  <a:srgbClr val="333399"/>
                </a:solidFill>
                <a:latin typeface="Arial" charset="0"/>
                <a:cs typeface="Arial" charset="0"/>
              </a:defRPr>
            </a:lvl2pPr>
            <a:lvl3pPr marL="1143000" indent="-228600" eaLnBrk="0" hangingPunct="0">
              <a:spcBef>
                <a:spcPct val="20000"/>
              </a:spcBef>
              <a:buFont typeface="Arial" charset="0"/>
              <a:buChar char="•"/>
              <a:defRPr sz="1600">
                <a:solidFill>
                  <a:srgbClr val="333399"/>
                </a:solidFill>
                <a:latin typeface="Arial" charset="0"/>
                <a:cs typeface="Arial" charset="0"/>
              </a:defRPr>
            </a:lvl3pPr>
            <a:lvl4pPr marL="1600200" indent="-228600" eaLnBrk="0" hangingPunct="0">
              <a:spcBef>
                <a:spcPct val="20000"/>
              </a:spcBef>
              <a:buFont typeface="Arial" charset="0"/>
              <a:buChar char="–"/>
              <a:defRPr sz="1400">
                <a:solidFill>
                  <a:srgbClr val="333399"/>
                </a:solidFill>
                <a:latin typeface="Arial" charset="0"/>
                <a:cs typeface="Arial" charset="0"/>
              </a:defRPr>
            </a:lvl4pPr>
            <a:lvl5pPr marL="2057400" indent="-228600" eaLnBrk="0" hangingPunct="0">
              <a:spcBef>
                <a:spcPct val="20000"/>
              </a:spcBef>
              <a:buFont typeface="Arial" charset="0"/>
              <a:buChar char="»"/>
              <a:defRPr sz="1200">
                <a:solidFill>
                  <a:srgbClr val="33339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eaLnBrk="1" hangingPunct="1">
              <a:spcBef>
                <a:spcPct val="0"/>
              </a:spcBef>
              <a:buFontTx/>
              <a:buNone/>
            </a:pPr>
            <a:r>
              <a:rPr lang="en-GB" altLang="fr-FR" sz="1800" dirty="0">
                <a:latin typeface="Calibri" pitchFamily="34" charset="0"/>
              </a:rPr>
              <a:t>Evolution du </a:t>
            </a:r>
            <a:r>
              <a:rPr lang="en-GB" altLang="fr-FR" sz="1800" dirty="0" err="1">
                <a:latin typeface="Calibri" pitchFamily="34" charset="0"/>
              </a:rPr>
              <a:t>débit</a:t>
            </a:r>
            <a:r>
              <a:rPr lang="en-GB" altLang="fr-FR" sz="1800" dirty="0">
                <a:latin typeface="Calibri" pitchFamily="34" charset="0"/>
              </a:rPr>
              <a:t> </a:t>
            </a:r>
            <a:r>
              <a:rPr lang="en-GB" altLang="fr-FR" sz="1800" dirty="0" err="1">
                <a:latin typeface="Calibri" pitchFamily="34" charset="0"/>
              </a:rPr>
              <a:t>moyen</a:t>
            </a:r>
            <a:r>
              <a:rPr lang="en-GB" altLang="fr-FR" sz="1800" dirty="0">
                <a:latin typeface="Calibri" pitchFamily="34" charset="0"/>
              </a:rPr>
              <a:t> </a:t>
            </a:r>
            <a:r>
              <a:rPr lang="en-GB" altLang="fr-FR" sz="1800" dirty="0" err="1">
                <a:latin typeface="Calibri" pitchFamily="34" charset="0"/>
              </a:rPr>
              <a:t>journalier</a:t>
            </a:r>
            <a:r>
              <a:rPr lang="en-GB" altLang="fr-FR" sz="1800" dirty="0">
                <a:latin typeface="Calibri" pitchFamily="34" charset="0"/>
              </a:rPr>
              <a:t> entre des conditions </a:t>
            </a:r>
            <a:r>
              <a:rPr lang="en-GB" altLang="fr-FR" sz="1800" dirty="0" err="1">
                <a:latin typeface="Calibri" pitchFamily="34" charset="0"/>
              </a:rPr>
              <a:t>actuelles</a:t>
            </a:r>
            <a:r>
              <a:rPr lang="en-GB" altLang="fr-FR" sz="1800" dirty="0">
                <a:latin typeface="Calibri" pitchFamily="34" charset="0"/>
              </a:rPr>
              <a:t> (PST) et futures (FUT) </a:t>
            </a:r>
            <a:r>
              <a:rPr lang="en-GB" altLang="fr-FR" sz="1800" dirty="0" err="1">
                <a:latin typeface="Calibri" pitchFamily="34" charset="0"/>
              </a:rPr>
              <a:t>sur</a:t>
            </a:r>
            <a:r>
              <a:rPr lang="en-GB" altLang="fr-FR" sz="1800" dirty="0">
                <a:latin typeface="Calibri" pitchFamily="34" charset="0"/>
              </a:rPr>
              <a:t> la </a:t>
            </a:r>
            <a:r>
              <a:rPr lang="en-GB" altLang="fr-FR" sz="1800" dirty="0" err="1">
                <a:latin typeface="Calibri" pitchFamily="34" charset="0"/>
              </a:rPr>
              <a:t>rivière</a:t>
            </a:r>
            <a:r>
              <a:rPr lang="en-GB" altLang="fr-FR" sz="1800" dirty="0">
                <a:latin typeface="Calibri" pitchFamily="34" charset="0"/>
              </a:rPr>
              <a:t> de la Seine à Paris-Austerlitz.</a:t>
            </a:r>
          </a:p>
          <a:p>
            <a:pPr eaLnBrk="1" hangingPunct="1">
              <a:spcBef>
                <a:spcPct val="0"/>
              </a:spcBef>
              <a:buFontTx/>
              <a:buNone/>
            </a:pPr>
            <a:r>
              <a:rPr lang="en-GB" altLang="fr-FR" sz="1800" dirty="0">
                <a:latin typeface="Calibri" pitchFamily="34" charset="0"/>
              </a:rPr>
              <a:t>Les </a:t>
            </a:r>
            <a:r>
              <a:rPr lang="en-GB" altLang="fr-FR" sz="1800" dirty="0" err="1">
                <a:latin typeface="Calibri" pitchFamily="34" charset="0"/>
              </a:rPr>
              <a:t>couleurs</a:t>
            </a:r>
            <a:r>
              <a:rPr lang="en-GB" altLang="fr-FR" sz="1800" dirty="0">
                <a:latin typeface="Calibri" pitchFamily="34" charset="0"/>
              </a:rPr>
              <a:t> </a:t>
            </a:r>
            <a:r>
              <a:rPr lang="en-GB" altLang="fr-FR" sz="1800" dirty="0" err="1">
                <a:latin typeface="Calibri" pitchFamily="34" charset="0"/>
              </a:rPr>
              <a:t>hachurées</a:t>
            </a:r>
            <a:r>
              <a:rPr lang="en-GB" altLang="fr-FR" sz="1800" dirty="0">
                <a:latin typeface="Calibri" pitchFamily="34" charset="0"/>
              </a:rPr>
              <a:t> </a:t>
            </a:r>
            <a:r>
              <a:rPr lang="en-GB" altLang="fr-FR" sz="1800" dirty="0" err="1">
                <a:latin typeface="Calibri" pitchFamily="34" charset="0"/>
              </a:rPr>
              <a:t>représentent</a:t>
            </a:r>
            <a:r>
              <a:rPr lang="en-GB" altLang="fr-FR" sz="1800" dirty="0">
                <a:latin typeface="Calibri" pitchFamily="34" charset="0"/>
              </a:rPr>
              <a:t> la dispersion des simulations de </a:t>
            </a:r>
            <a:r>
              <a:rPr lang="en-GB" altLang="fr-FR" sz="1800" dirty="0" err="1">
                <a:latin typeface="Calibri" pitchFamily="34" charset="0"/>
              </a:rPr>
              <a:t>débit</a:t>
            </a:r>
            <a:r>
              <a:rPr lang="en-GB" altLang="fr-FR" sz="1800" dirty="0">
                <a:latin typeface="Calibri" pitchFamily="34" charset="0"/>
              </a:rPr>
              <a:t> </a:t>
            </a:r>
            <a:r>
              <a:rPr lang="en-GB" altLang="fr-FR" sz="1800" dirty="0" err="1">
                <a:latin typeface="Calibri" pitchFamily="34" charset="0"/>
              </a:rPr>
              <a:t>obtenues</a:t>
            </a:r>
            <a:r>
              <a:rPr lang="en-GB" altLang="fr-FR" sz="1800" dirty="0">
                <a:latin typeface="Calibri" pitchFamily="34" charset="0"/>
              </a:rPr>
              <a:t> avec les 7 simulations de </a:t>
            </a:r>
            <a:r>
              <a:rPr lang="en-GB" altLang="fr-FR" sz="1800" dirty="0" err="1">
                <a:latin typeface="Calibri" pitchFamily="34" charset="0"/>
              </a:rPr>
              <a:t>climat</a:t>
            </a:r>
            <a:r>
              <a:rPr lang="en-GB" altLang="fr-FR" sz="1800" dirty="0">
                <a:latin typeface="Calibri" pitchFamily="34" charset="0"/>
              </a:rPr>
              <a:t>.</a:t>
            </a:r>
          </a:p>
          <a:p>
            <a:pPr eaLnBrk="1" hangingPunct="1">
              <a:spcBef>
                <a:spcPct val="0"/>
              </a:spcBef>
              <a:buFontTx/>
              <a:buNone/>
            </a:pPr>
            <a:r>
              <a:rPr lang="en-GB" altLang="fr-FR" sz="1800" dirty="0">
                <a:latin typeface="Calibri" pitchFamily="34" charset="0"/>
              </a:rPr>
              <a:t>Les simulation de </a:t>
            </a:r>
            <a:r>
              <a:rPr lang="en-GB" altLang="fr-FR" sz="1800" dirty="0" err="1">
                <a:latin typeface="Calibri" pitchFamily="34" charset="0"/>
              </a:rPr>
              <a:t>débits</a:t>
            </a:r>
            <a:r>
              <a:rPr lang="en-GB" altLang="fr-FR" sz="1800" dirty="0">
                <a:latin typeface="Calibri" pitchFamily="34" charset="0"/>
              </a:rPr>
              <a:t> </a:t>
            </a:r>
            <a:r>
              <a:rPr lang="en-GB" altLang="fr-FR" sz="1800" dirty="0" err="1">
                <a:latin typeface="Calibri" pitchFamily="34" charset="0"/>
              </a:rPr>
              <a:t>sont</a:t>
            </a:r>
            <a:r>
              <a:rPr lang="en-GB" altLang="fr-FR" sz="1800" dirty="0">
                <a:latin typeface="Calibri" pitchFamily="34" charset="0"/>
              </a:rPr>
              <a:t> </a:t>
            </a:r>
            <a:r>
              <a:rPr lang="en-GB" altLang="fr-FR" sz="1800" dirty="0" err="1">
                <a:latin typeface="Calibri" pitchFamily="34" charset="0"/>
              </a:rPr>
              <a:t>montrées</a:t>
            </a:r>
            <a:r>
              <a:rPr lang="en-GB" altLang="fr-FR" sz="1800" dirty="0">
                <a:latin typeface="Calibri" pitchFamily="34" charset="0"/>
              </a:rPr>
              <a:t> en </a:t>
            </a:r>
            <a:r>
              <a:rPr lang="en-GB" altLang="fr-FR" sz="1800" dirty="0" smtClean="0">
                <a:latin typeface="Calibri" pitchFamily="34" charset="0"/>
              </a:rPr>
              <a:t>conditions </a:t>
            </a:r>
            <a:r>
              <a:rPr lang="en-GB" altLang="fr-FR" sz="1800" dirty="0" err="1">
                <a:latin typeface="Calibri" pitchFamily="34" charset="0"/>
              </a:rPr>
              <a:t>naturelles</a:t>
            </a:r>
            <a:r>
              <a:rPr lang="en-GB" altLang="fr-FR" sz="1800" dirty="0">
                <a:latin typeface="Calibri" pitchFamily="34" charset="0"/>
              </a:rPr>
              <a:t> et </a:t>
            </a:r>
            <a:r>
              <a:rPr lang="en-GB" altLang="fr-FR" sz="1800" dirty="0" err="1">
                <a:latin typeface="Calibri" pitchFamily="34" charset="0"/>
              </a:rPr>
              <a:t>influencées</a:t>
            </a:r>
            <a:r>
              <a:rPr lang="en-GB" altLang="fr-FR" sz="1800" dirty="0">
                <a:latin typeface="Calibri" pitchFamily="34" charset="0"/>
              </a:rPr>
              <a:t>.</a:t>
            </a:r>
          </a:p>
          <a:p>
            <a:pPr eaLnBrk="1" hangingPunct="1">
              <a:spcBef>
                <a:spcPct val="0"/>
              </a:spcBef>
              <a:buFontTx/>
              <a:buNone/>
            </a:pPr>
            <a:endParaRPr lang="fr-FR" altLang="fr-FR" sz="1800" dirty="0">
              <a:latin typeface="Calibri" pitchFamily="34" charset="0"/>
            </a:endParaRPr>
          </a:p>
        </p:txBody>
      </p:sp>
      <p:sp>
        <p:nvSpPr>
          <p:cNvPr id="41990" name="Rectangle 7"/>
          <p:cNvSpPr>
            <a:spLocks noChangeArrowheads="1"/>
          </p:cNvSpPr>
          <p:nvPr/>
        </p:nvSpPr>
        <p:spPr bwMode="auto">
          <a:xfrm>
            <a:off x="468313" y="1280815"/>
            <a:ext cx="8207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66700" indent="-266700" eaLnBrk="0" hangingPunct="0">
              <a:spcBef>
                <a:spcPct val="20000"/>
              </a:spcBef>
              <a:buFont typeface="Arial" charset="0"/>
              <a:buChar char="•"/>
              <a:defRPr sz="2000">
                <a:solidFill>
                  <a:srgbClr val="333399"/>
                </a:solidFill>
                <a:latin typeface="Arial" charset="0"/>
                <a:cs typeface="Arial" charset="0"/>
              </a:defRPr>
            </a:lvl1pPr>
            <a:lvl2pPr marL="742950" indent="-285750" eaLnBrk="0" hangingPunct="0">
              <a:spcBef>
                <a:spcPct val="20000"/>
              </a:spcBef>
              <a:buFont typeface="Arial" charset="0"/>
              <a:buChar char="–"/>
              <a:defRPr>
                <a:solidFill>
                  <a:srgbClr val="333399"/>
                </a:solidFill>
                <a:latin typeface="Arial" charset="0"/>
                <a:cs typeface="Arial" charset="0"/>
              </a:defRPr>
            </a:lvl2pPr>
            <a:lvl3pPr marL="1143000" indent="-228600" eaLnBrk="0" hangingPunct="0">
              <a:spcBef>
                <a:spcPct val="20000"/>
              </a:spcBef>
              <a:buFont typeface="Arial" charset="0"/>
              <a:buChar char="•"/>
              <a:defRPr sz="1600">
                <a:solidFill>
                  <a:srgbClr val="333399"/>
                </a:solidFill>
                <a:latin typeface="Arial" charset="0"/>
                <a:cs typeface="Arial" charset="0"/>
              </a:defRPr>
            </a:lvl3pPr>
            <a:lvl4pPr marL="1600200" indent="-228600" eaLnBrk="0" hangingPunct="0">
              <a:spcBef>
                <a:spcPct val="20000"/>
              </a:spcBef>
              <a:buFont typeface="Arial" charset="0"/>
              <a:buChar char="–"/>
              <a:defRPr sz="1400">
                <a:solidFill>
                  <a:srgbClr val="333399"/>
                </a:solidFill>
                <a:latin typeface="Arial" charset="0"/>
                <a:cs typeface="Arial" charset="0"/>
              </a:defRPr>
            </a:lvl4pPr>
            <a:lvl5pPr marL="2057400" indent="-228600" eaLnBrk="0" hangingPunct="0">
              <a:spcBef>
                <a:spcPct val="20000"/>
              </a:spcBef>
              <a:buFont typeface="Arial" charset="0"/>
              <a:buChar char="»"/>
              <a:defRPr sz="1200">
                <a:solidFill>
                  <a:srgbClr val="33339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333399"/>
                </a:solidFill>
                <a:latin typeface="Arial" charset="0"/>
                <a:cs typeface="Arial" charset="0"/>
              </a:defRPr>
            </a:lvl9pPr>
          </a:lstStyle>
          <a:p>
            <a:pPr>
              <a:spcBef>
                <a:spcPct val="0"/>
              </a:spcBef>
              <a:buFont typeface="Symbol" pitchFamily="18" charset="2"/>
              <a:buChar char="Þ"/>
            </a:pPr>
            <a:r>
              <a:rPr lang="fr-FR" altLang="fr-FR" dirty="0">
                <a:latin typeface="Calibri" pitchFamily="34" charset="0"/>
              </a:rPr>
              <a:t> </a:t>
            </a:r>
            <a:r>
              <a:rPr lang="en-US" altLang="fr-FR" dirty="0">
                <a:latin typeface="Calibri" pitchFamily="34" charset="0"/>
              </a:rPr>
              <a:t>Impact du </a:t>
            </a:r>
            <a:r>
              <a:rPr lang="en-US" altLang="fr-FR" dirty="0" err="1">
                <a:latin typeface="Calibri" pitchFamily="34" charset="0"/>
              </a:rPr>
              <a:t>changement</a:t>
            </a:r>
            <a:r>
              <a:rPr lang="en-US" altLang="fr-FR" dirty="0">
                <a:latin typeface="Calibri" pitchFamily="34" charset="0"/>
              </a:rPr>
              <a:t> </a:t>
            </a:r>
            <a:r>
              <a:rPr lang="en-US" altLang="fr-FR" dirty="0" err="1">
                <a:latin typeface="Calibri" pitchFamily="34" charset="0"/>
              </a:rPr>
              <a:t>climatique</a:t>
            </a:r>
            <a:r>
              <a:rPr lang="en-US" altLang="fr-FR" dirty="0">
                <a:latin typeface="Calibri" pitchFamily="34" charset="0"/>
              </a:rPr>
              <a:t> sur la </a:t>
            </a:r>
            <a:r>
              <a:rPr lang="en-US" altLang="fr-FR" dirty="0" err="1">
                <a:latin typeface="Calibri" pitchFamily="34" charset="0"/>
              </a:rPr>
              <a:t>gestion</a:t>
            </a:r>
            <a:r>
              <a:rPr lang="en-US" altLang="fr-FR" dirty="0">
                <a:latin typeface="Calibri" pitchFamily="34" charset="0"/>
              </a:rPr>
              <a:t> de la </a:t>
            </a:r>
            <a:r>
              <a:rPr lang="en-US" altLang="fr-FR" dirty="0" err="1">
                <a:latin typeface="Calibri" pitchFamily="34" charset="0"/>
              </a:rPr>
              <a:t>ressource</a:t>
            </a:r>
            <a:r>
              <a:rPr lang="en-US" altLang="fr-FR" dirty="0">
                <a:latin typeface="Calibri" pitchFamily="34" charset="0"/>
              </a:rPr>
              <a:t> </a:t>
            </a:r>
            <a:r>
              <a:rPr lang="en-US" altLang="fr-FR" dirty="0" err="1">
                <a:latin typeface="Calibri" pitchFamily="34" charset="0"/>
              </a:rPr>
              <a:t>en</a:t>
            </a:r>
            <a:r>
              <a:rPr lang="en-US" altLang="fr-FR" dirty="0">
                <a:latin typeface="Calibri" pitchFamily="34" charset="0"/>
              </a:rPr>
              <a:t> eau. </a:t>
            </a:r>
            <a:r>
              <a:rPr lang="en-US" altLang="fr-FR" dirty="0" err="1">
                <a:latin typeface="Calibri" pitchFamily="34" charset="0"/>
              </a:rPr>
              <a:t>Stratégies</a:t>
            </a:r>
            <a:r>
              <a:rPr lang="en-US" altLang="fr-FR" dirty="0">
                <a:latin typeface="Calibri" pitchFamily="34" charset="0"/>
              </a:rPr>
              <a:t> </a:t>
            </a:r>
            <a:r>
              <a:rPr lang="en-US" altLang="fr-FR" dirty="0" err="1">
                <a:latin typeface="Calibri" pitchFamily="34" charset="0"/>
              </a:rPr>
              <a:t>régionales</a:t>
            </a:r>
            <a:r>
              <a:rPr lang="en-US" altLang="fr-FR" dirty="0">
                <a:latin typeface="Calibri" pitchFamily="34" charset="0"/>
              </a:rPr>
              <a:t> et vision </a:t>
            </a:r>
            <a:r>
              <a:rPr lang="en-US" altLang="fr-FR" dirty="0" err="1">
                <a:latin typeface="Calibri" pitchFamily="34" charset="0"/>
              </a:rPr>
              <a:t>européenne</a:t>
            </a:r>
            <a:r>
              <a:rPr lang="en-US" altLang="fr-FR" dirty="0">
                <a:latin typeface="Calibri" pitchFamily="34" charset="0"/>
              </a:rPr>
              <a:t>. </a:t>
            </a:r>
            <a:endParaRPr lang="fr-FR" altLang="fr-FR" dirty="0">
              <a:latin typeface="Calibri" pitchFamily="34" charset="0"/>
            </a:endParaRPr>
          </a:p>
        </p:txBody>
      </p:sp>
    </p:spTree>
    <p:extLst>
      <p:ext uri="{BB962C8B-B14F-4D97-AF65-F5344CB8AC3E}">
        <p14:creationId xmlns:p14="http://schemas.microsoft.com/office/powerpoint/2010/main" val="11605254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608" y="274638"/>
            <a:ext cx="7643192" cy="1143000"/>
          </a:xfrm>
        </p:spPr>
        <p:txBody>
          <a:bodyPr>
            <a:normAutofit fontScale="90000"/>
          </a:bodyPr>
          <a:lstStyle/>
          <a:p>
            <a:r>
              <a:rPr lang="fr-FR" dirty="0" smtClean="0"/>
              <a:t>MOSARH21 </a:t>
            </a:r>
            <a:r>
              <a:rPr lang="fr-FR" dirty="0"/>
              <a:t>(2015-2018) </a:t>
            </a:r>
            <a:r>
              <a:rPr lang="fr-FR" dirty="0" smtClean="0"/>
              <a:t>: Moselle, Sarre, Rhin</a:t>
            </a:r>
            <a:endParaRPr lang="fr-FR" dirty="0"/>
          </a:p>
        </p:txBody>
      </p:sp>
      <p:sp>
        <p:nvSpPr>
          <p:cNvPr id="3" name="Espace réservé du contenu 2"/>
          <p:cNvSpPr>
            <a:spLocks noGrp="1"/>
          </p:cNvSpPr>
          <p:nvPr>
            <p:ph idx="1"/>
          </p:nvPr>
        </p:nvSpPr>
        <p:spPr>
          <a:xfrm>
            <a:off x="457200" y="1600200"/>
            <a:ext cx="4618856" cy="4525963"/>
          </a:xfrm>
        </p:spPr>
        <p:txBody>
          <a:bodyPr>
            <a:noAutofit/>
          </a:bodyPr>
          <a:lstStyle/>
          <a:p>
            <a:r>
              <a:rPr lang="fr-FR" sz="2800" dirty="0" smtClean="0"/>
              <a:t>2 modèles hydrologiques</a:t>
            </a:r>
          </a:p>
          <a:p>
            <a:r>
              <a:rPr lang="fr-FR" sz="2800" dirty="0" smtClean="0"/>
              <a:t>Calage sur périodes différentes</a:t>
            </a:r>
          </a:p>
          <a:p>
            <a:r>
              <a:rPr lang="fr-FR" sz="2800" dirty="0" smtClean="0"/>
              <a:t>CMIP5 (IPSL2014 et CNRM2014, rapport </a:t>
            </a:r>
            <a:r>
              <a:rPr lang="fr-FR" sz="2800" dirty="0" err="1" smtClean="0"/>
              <a:t>Jouzel</a:t>
            </a:r>
            <a:r>
              <a:rPr lang="fr-FR" sz="2800" dirty="0" smtClean="0"/>
              <a:t>, 1 méthode de descente d’échelle)</a:t>
            </a:r>
          </a:p>
          <a:p>
            <a:r>
              <a:rPr lang="fr-FR" sz="2800" dirty="0" smtClean="0"/>
              <a:t>Création de fiches synthétiques climat, étiages et crues à chaque station</a:t>
            </a:r>
            <a:endParaRPr lang="fr-FR" sz="2800"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83</a:t>
            </a:fld>
            <a:endParaRPr lang="fr-FR"/>
          </a:p>
        </p:txBody>
      </p:sp>
      <p:pic>
        <p:nvPicPr>
          <p:cNvPr id="45058" name="Picture 2" descr="https://webgr.irstea.fr/wp-content/uploads/2015/09/Imag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4870" y="1844824"/>
            <a:ext cx="4149130" cy="2754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02482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84</a:t>
            </a:fld>
            <a:endParaRPr lang="fr-FR"/>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33" y="-1107504"/>
            <a:ext cx="8896350" cy="870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97485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74638"/>
            <a:ext cx="7931224" cy="1143000"/>
          </a:xfrm>
        </p:spPr>
        <p:txBody>
          <a:bodyPr>
            <a:normAutofit fontScale="90000"/>
          </a:bodyPr>
          <a:lstStyle/>
          <a:p>
            <a:r>
              <a:rPr lang="fr-FR" dirty="0" smtClean="0"/>
              <a:t>CHIMERE21 (2017-2019) : Chiers, Meuse</a:t>
            </a:r>
            <a:endParaRPr lang="fr-FR" dirty="0"/>
          </a:p>
        </p:txBody>
      </p:sp>
      <p:sp>
        <p:nvSpPr>
          <p:cNvPr id="3" name="Espace réservé du contenu 2"/>
          <p:cNvSpPr>
            <a:spLocks noGrp="1"/>
          </p:cNvSpPr>
          <p:nvPr>
            <p:ph idx="1"/>
          </p:nvPr>
        </p:nvSpPr>
        <p:spPr>
          <a:xfrm>
            <a:off x="457200" y="1600200"/>
            <a:ext cx="5626968" cy="4525963"/>
          </a:xfrm>
        </p:spPr>
        <p:txBody>
          <a:bodyPr>
            <a:normAutofit/>
          </a:bodyPr>
          <a:lstStyle/>
          <a:p>
            <a:r>
              <a:rPr lang="fr-FR" sz="2800" dirty="0" smtClean="0"/>
              <a:t>4 modèles hydrologiques</a:t>
            </a:r>
          </a:p>
          <a:p>
            <a:r>
              <a:rPr lang="fr-FR" sz="2800" dirty="0" smtClean="0"/>
              <a:t>calage sur périodes contrastées</a:t>
            </a:r>
          </a:p>
          <a:p>
            <a:r>
              <a:rPr lang="fr-FR" sz="2800" dirty="0" smtClean="0"/>
              <a:t>débits </a:t>
            </a:r>
            <a:r>
              <a:rPr lang="fr-FR" sz="2800" dirty="0"/>
              <a:t>naturalisés à </a:t>
            </a:r>
            <a:r>
              <a:rPr lang="fr-FR" sz="2800" dirty="0" smtClean="0"/>
              <a:t>l’exutoire</a:t>
            </a:r>
          </a:p>
          <a:p>
            <a:r>
              <a:rPr lang="fr-FR" sz="2800" dirty="0" smtClean="0"/>
              <a:t>CMIP5 (4 couples GCM/RCM - </a:t>
            </a:r>
            <a:r>
              <a:rPr lang="fr-FR" sz="2800" dirty="0" err="1" smtClean="0"/>
              <a:t>EuroCordex</a:t>
            </a:r>
            <a:r>
              <a:rPr lang="fr-FR" sz="2800" dirty="0" smtClean="0"/>
              <a:t>, 1 ou 2 méthodes de descente d’échelle, 2 </a:t>
            </a:r>
            <a:r>
              <a:rPr lang="fr-FR" sz="2800" dirty="0" err="1" smtClean="0"/>
              <a:t>RCPs</a:t>
            </a:r>
            <a:r>
              <a:rPr lang="fr-FR" sz="2800" dirty="0" smtClean="0"/>
              <a:t>)</a:t>
            </a:r>
            <a:endParaRPr lang="fr-FR" sz="2800"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85</a:t>
            </a:fld>
            <a:endParaRPr lang="fr-FR"/>
          </a:p>
        </p:txBody>
      </p:sp>
      <p:pic>
        <p:nvPicPr>
          <p:cNvPr id="10242" name="Picture 2" descr="https://webgr.irstea.fr/wp-content/uploads/2017/06/Sans-tit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59" y="1484784"/>
            <a:ext cx="2752725" cy="3905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0808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Programme de l’après-midi</a:t>
            </a:r>
            <a:endParaRPr lang="fr-FR" dirty="0"/>
          </a:p>
        </p:txBody>
      </p:sp>
      <p:sp>
        <p:nvSpPr>
          <p:cNvPr id="3" name="Espace réservé du contenu 2"/>
          <p:cNvSpPr>
            <a:spLocks noGrp="1"/>
          </p:cNvSpPr>
          <p:nvPr>
            <p:ph idx="1"/>
          </p:nvPr>
        </p:nvSpPr>
        <p:spPr/>
        <p:txBody>
          <a:bodyPr>
            <a:normAutofit fontScale="62500" lnSpcReduction="20000"/>
          </a:bodyPr>
          <a:lstStyle/>
          <a:p>
            <a:r>
              <a:rPr lang="fr-FR" dirty="0" smtClean="0">
                <a:solidFill>
                  <a:schemeClr val="bg1">
                    <a:lumMod val="85000"/>
                  </a:schemeClr>
                </a:solidFill>
              </a:rPr>
              <a:t>Intro Vazken</a:t>
            </a:r>
          </a:p>
          <a:p>
            <a:r>
              <a:rPr lang="fr-FR" dirty="0" smtClean="0">
                <a:solidFill>
                  <a:schemeClr val="bg1">
                    <a:lumMod val="85000"/>
                  </a:schemeClr>
                </a:solidFill>
              </a:rPr>
              <a:t>Intro générale Guillaume</a:t>
            </a:r>
          </a:p>
          <a:p>
            <a:r>
              <a:rPr lang="fr-FR" dirty="0" smtClean="0">
                <a:solidFill>
                  <a:schemeClr val="bg1">
                    <a:lumMod val="85000"/>
                  </a:schemeClr>
                </a:solidFill>
              </a:rPr>
              <a:t>Le changement climatique dans son contexte</a:t>
            </a:r>
          </a:p>
          <a:p>
            <a:r>
              <a:rPr lang="fr-FR" dirty="0" smtClean="0">
                <a:solidFill>
                  <a:schemeClr val="bg1">
                    <a:lumMod val="85000"/>
                  </a:schemeClr>
                </a:solidFill>
              </a:rPr>
              <a:t>Les projections climatiques</a:t>
            </a:r>
          </a:p>
          <a:p>
            <a:r>
              <a:rPr lang="fr-FR" dirty="0" smtClean="0">
                <a:solidFill>
                  <a:schemeClr val="bg1">
                    <a:lumMod val="85000"/>
                  </a:schemeClr>
                </a:solidFill>
              </a:rPr>
              <a:t>La méthodologie d’étude d’impact du CC</a:t>
            </a:r>
          </a:p>
          <a:p>
            <a:r>
              <a:rPr lang="fr-FR" dirty="0" smtClean="0"/>
              <a:t>Impact du CC sur les débits</a:t>
            </a:r>
          </a:p>
          <a:p>
            <a:pPr lvl="1"/>
            <a:r>
              <a:rPr lang="fr-FR" dirty="0" smtClean="0">
                <a:solidFill>
                  <a:schemeClr val="bg1">
                    <a:lumMod val="85000"/>
                  </a:schemeClr>
                </a:solidFill>
              </a:rPr>
              <a:t>Les indicateurs</a:t>
            </a:r>
          </a:p>
          <a:p>
            <a:pPr lvl="1"/>
            <a:r>
              <a:rPr lang="fr-FR" dirty="0" smtClean="0">
                <a:solidFill>
                  <a:schemeClr val="bg1">
                    <a:lumMod val="85000"/>
                  </a:schemeClr>
                </a:solidFill>
              </a:rPr>
              <a:t>Impacts</a:t>
            </a:r>
          </a:p>
          <a:p>
            <a:pPr lvl="1"/>
            <a:r>
              <a:rPr lang="fr-FR" dirty="0" smtClean="0">
                <a:solidFill>
                  <a:schemeClr val="bg1">
                    <a:lumMod val="85000"/>
                  </a:schemeClr>
                </a:solidFill>
              </a:rPr>
              <a:t>Projets </a:t>
            </a:r>
            <a:r>
              <a:rPr lang="fr-FR" dirty="0" err="1" smtClean="0">
                <a:solidFill>
                  <a:schemeClr val="bg1">
                    <a:lumMod val="85000"/>
                  </a:schemeClr>
                </a:solidFill>
              </a:rPr>
              <a:t>Irstéens</a:t>
            </a:r>
            <a:endParaRPr lang="fr-FR" dirty="0" smtClean="0">
              <a:solidFill>
                <a:schemeClr val="bg1">
                  <a:lumMod val="85000"/>
                </a:schemeClr>
              </a:solidFill>
            </a:endParaRPr>
          </a:p>
          <a:p>
            <a:pPr lvl="1"/>
            <a:r>
              <a:rPr lang="fr-FR" dirty="0" smtClean="0"/>
              <a:t>Adaptation et usages de l’eau</a:t>
            </a:r>
          </a:p>
          <a:p>
            <a:r>
              <a:rPr lang="fr-FR" dirty="0" smtClean="0">
                <a:solidFill>
                  <a:schemeClr val="bg1">
                    <a:lumMod val="85000"/>
                  </a:schemeClr>
                </a:solidFill>
              </a:rPr>
              <a:t>Inventaire des données disponibles</a:t>
            </a:r>
          </a:p>
          <a:p>
            <a:r>
              <a:rPr lang="fr-FR" dirty="0" smtClean="0">
                <a:solidFill>
                  <a:schemeClr val="bg1">
                    <a:lumMod val="85000"/>
                  </a:schemeClr>
                </a:solidFill>
              </a:rPr>
              <a:t>Présentation d’ARTEMHYS</a:t>
            </a:r>
          </a:p>
          <a:p>
            <a:r>
              <a:rPr lang="fr-FR" dirty="0" smtClean="0">
                <a:solidFill>
                  <a:schemeClr val="bg1">
                    <a:lumMod val="85000"/>
                  </a:schemeClr>
                </a:solidFill>
              </a:rPr>
              <a:t>Présentation d’HEF</a:t>
            </a:r>
          </a:p>
          <a:p>
            <a:r>
              <a:rPr lang="fr-FR" dirty="0" smtClean="0">
                <a:solidFill>
                  <a:schemeClr val="bg1">
                    <a:lumMod val="85000"/>
                  </a:schemeClr>
                </a:solidFill>
              </a:rPr>
              <a:t>Perspectives, moyens, conclusions</a:t>
            </a: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86</a:t>
            </a:fld>
            <a:endParaRPr lang="fr-FR"/>
          </a:p>
        </p:txBody>
      </p:sp>
    </p:spTree>
    <p:extLst>
      <p:ext uri="{BB962C8B-B14F-4D97-AF65-F5344CB8AC3E}">
        <p14:creationId xmlns:p14="http://schemas.microsoft.com/office/powerpoint/2010/main" val="6848993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8680"/>
            <a:ext cx="8435280" cy="868958"/>
          </a:xfrm>
        </p:spPr>
        <p:txBody>
          <a:bodyPr>
            <a:normAutofit fontScale="90000"/>
          </a:bodyPr>
          <a:lstStyle/>
          <a:p>
            <a:r>
              <a:rPr lang="fr-FR" dirty="0" smtClean="0"/>
              <a:t>Adaptation au Changement Climatique</a:t>
            </a:r>
            <a:endParaRPr lang="fr-FR" dirty="0"/>
          </a:p>
        </p:txBody>
      </p:sp>
      <p:sp>
        <p:nvSpPr>
          <p:cNvPr id="3" name="Espace réservé du contenu 2"/>
          <p:cNvSpPr>
            <a:spLocks noGrp="1"/>
          </p:cNvSpPr>
          <p:nvPr>
            <p:ph idx="1"/>
          </p:nvPr>
        </p:nvSpPr>
        <p:spPr>
          <a:xfrm>
            <a:off x="0" y="1388122"/>
            <a:ext cx="5271560" cy="5425254"/>
          </a:xfrm>
          <a:noFill/>
        </p:spPr>
        <p:txBody>
          <a:bodyPr>
            <a:noAutofit/>
          </a:bodyPr>
          <a:lstStyle/>
          <a:p>
            <a:pPr marL="0" indent="0">
              <a:buNone/>
            </a:pPr>
            <a:r>
              <a:rPr lang="fr-FR" sz="2000" b="1" u="sng" dirty="0" smtClean="0">
                <a:solidFill>
                  <a:schemeClr val="accent5"/>
                </a:solidFill>
              </a:rPr>
              <a:t>Adaptation</a:t>
            </a:r>
            <a:r>
              <a:rPr lang="fr-FR" sz="2000" dirty="0" smtClean="0"/>
              <a:t> vs </a:t>
            </a:r>
            <a:r>
              <a:rPr lang="fr-FR" sz="2000" b="1" dirty="0" smtClean="0">
                <a:solidFill>
                  <a:schemeClr val="accent5"/>
                </a:solidFill>
              </a:rPr>
              <a:t>atténuation/mitigation</a:t>
            </a:r>
          </a:p>
          <a:p>
            <a:pPr marL="0" indent="0">
              <a:buNone/>
            </a:pPr>
            <a:r>
              <a:rPr lang="fr-FR" sz="1800" dirty="0" smtClean="0"/>
              <a:t>Adaptation (GIEC) : </a:t>
            </a:r>
            <a:r>
              <a:rPr lang="fr-FR" sz="1800" dirty="0"/>
              <a:t>« démarche d’ajustement au climat actuel ou attendu, ainsi qu’à ses conséquences</a:t>
            </a:r>
            <a:r>
              <a:rPr lang="fr-FR" sz="1800" dirty="0" smtClean="0"/>
              <a:t>. »</a:t>
            </a:r>
          </a:p>
          <a:p>
            <a:pPr marL="457200" lvl="1" indent="0">
              <a:buNone/>
            </a:pPr>
            <a:endParaRPr lang="fr-FR" sz="2000" dirty="0" smtClean="0"/>
          </a:p>
          <a:p>
            <a:pPr marL="0" indent="0">
              <a:buNone/>
            </a:pPr>
            <a:r>
              <a:rPr lang="fr-FR" sz="2000" b="1" dirty="0" smtClean="0">
                <a:solidFill>
                  <a:schemeClr val="accent5"/>
                </a:solidFill>
              </a:rPr>
              <a:t>PNACC2</a:t>
            </a:r>
            <a:r>
              <a:rPr lang="fr-FR" sz="2000" dirty="0">
                <a:solidFill>
                  <a:schemeClr val="accent5"/>
                </a:solidFill>
              </a:rPr>
              <a:t> (2017) : </a:t>
            </a:r>
            <a:endParaRPr lang="fr-FR" sz="2000" dirty="0" smtClean="0">
              <a:solidFill>
                <a:schemeClr val="accent5"/>
              </a:solidFill>
            </a:endParaRPr>
          </a:p>
          <a:p>
            <a:pPr marL="0" indent="0">
              <a:buNone/>
            </a:pPr>
            <a:r>
              <a:rPr lang="fr-FR" sz="1800" dirty="0" smtClean="0"/>
              <a:t>«</a:t>
            </a:r>
            <a:r>
              <a:rPr lang="fr-FR" sz="1800" dirty="0"/>
              <a:t> </a:t>
            </a:r>
            <a:r>
              <a:rPr lang="fr-FR" sz="1800" dirty="0" smtClean="0"/>
              <a:t>la France vise une </a:t>
            </a:r>
            <a:r>
              <a:rPr lang="fr-FR" sz="1800" b="1" dirty="0" smtClean="0">
                <a:solidFill>
                  <a:schemeClr val="accent6"/>
                </a:solidFill>
              </a:rPr>
              <a:t>adaptation </a:t>
            </a:r>
            <a:r>
              <a:rPr lang="fr-FR" sz="1800" b="1" dirty="0">
                <a:solidFill>
                  <a:schemeClr val="accent6"/>
                </a:solidFill>
              </a:rPr>
              <a:t>effective </a:t>
            </a:r>
            <a:r>
              <a:rPr lang="fr-FR" sz="1800" dirty="0"/>
              <a:t>dès le milieu du XXIe siècle à un climat régional </a:t>
            </a:r>
            <a:r>
              <a:rPr lang="fr-FR" sz="1800" dirty="0" smtClean="0"/>
              <a:t>[…] cohérent </a:t>
            </a:r>
            <a:r>
              <a:rPr lang="fr-FR" sz="1800" dirty="0"/>
              <a:t>avec une hausse de température de +1,5 à 2 °C […]</a:t>
            </a:r>
            <a:r>
              <a:rPr lang="fr-FR" sz="1800" dirty="0" smtClean="0"/>
              <a:t> </a:t>
            </a:r>
            <a:r>
              <a:rPr lang="fr-FR" sz="1800" dirty="0"/>
              <a:t>par rapport au XIXe siècle</a:t>
            </a:r>
            <a:r>
              <a:rPr lang="fr-FR" sz="1800" dirty="0" smtClean="0"/>
              <a:t>. »</a:t>
            </a:r>
          </a:p>
          <a:p>
            <a:pPr marL="0" indent="0">
              <a:buNone/>
            </a:pPr>
            <a:r>
              <a:rPr lang="fr-FR" sz="1800" dirty="0"/>
              <a:t>« mieux protéger les </a:t>
            </a:r>
            <a:r>
              <a:rPr lang="fr-FR" sz="1800" dirty="0" smtClean="0"/>
              <a:t>Français face </a:t>
            </a:r>
            <a:r>
              <a:rPr lang="fr-FR" sz="1800" dirty="0"/>
              <a:t>aux </a:t>
            </a:r>
            <a:r>
              <a:rPr lang="fr-FR" sz="1800" b="1" dirty="0">
                <a:solidFill>
                  <a:schemeClr val="accent6"/>
                </a:solidFill>
              </a:rPr>
              <a:t>événements climatiques extrêmes</a:t>
            </a:r>
            <a:r>
              <a:rPr lang="fr-FR" sz="1800" dirty="0"/>
              <a:t>, mais </a:t>
            </a:r>
            <a:r>
              <a:rPr lang="fr-FR" sz="1800" dirty="0" smtClean="0"/>
              <a:t>aussi de </a:t>
            </a:r>
            <a:r>
              <a:rPr lang="fr-FR" sz="1800" dirty="0"/>
              <a:t>construire la </a:t>
            </a:r>
            <a:r>
              <a:rPr lang="fr-FR" sz="1800" b="1" dirty="0">
                <a:solidFill>
                  <a:schemeClr val="accent6"/>
                </a:solidFill>
              </a:rPr>
              <a:t>résilience</a:t>
            </a:r>
            <a:r>
              <a:rPr lang="fr-FR" sz="1800" dirty="0"/>
              <a:t> des principaux </a:t>
            </a:r>
            <a:r>
              <a:rPr lang="fr-FR" sz="1800" dirty="0" smtClean="0"/>
              <a:t>secteurs de </a:t>
            </a:r>
            <a:r>
              <a:rPr lang="fr-FR" sz="1800" dirty="0"/>
              <a:t>l’économie face aux changements </a:t>
            </a:r>
            <a:r>
              <a:rPr lang="fr-FR" sz="1800" dirty="0" smtClean="0"/>
              <a:t>climatiques »</a:t>
            </a:r>
          </a:p>
          <a:p>
            <a:pPr marL="0" indent="0">
              <a:buNone/>
            </a:pPr>
            <a:endParaRPr lang="fr-FR" sz="2000" dirty="0" smtClean="0">
              <a:solidFill>
                <a:schemeClr val="accent5"/>
              </a:solidFill>
            </a:endParaRPr>
          </a:p>
          <a:p>
            <a:pPr marL="0" indent="0">
              <a:buNone/>
            </a:pPr>
            <a:r>
              <a:rPr lang="fr-FR" sz="2000" b="1" u="sng" dirty="0" smtClean="0">
                <a:solidFill>
                  <a:schemeClr val="accent5"/>
                </a:solidFill>
              </a:rPr>
              <a:t>Quelques</a:t>
            </a:r>
            <a:r>
              <a:rPr lang="fr-FR" sz="2000" b="1" dirty="0" smtClean="0">
                <a:solidFill>
                  <a:schemeClr val="accent5"/>
                </a:solidFill>
              </a:rPr>
              <a:t> stratégies testées </a:t>
            </a:r>
            <a:r>
              <a:rPr lang="fr-FR" sz="2000" dirty="0" smtClean="0"/>
              <a:t>dans des projets de recherche – lien avec gestionnaires et décideurs !</a:t>
            </a:r>
            <a:endParaRPr lang="fr-FR" sz="2000"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87</a:t>
            </a:fld>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4580" y="3650062"/>
            <a:ext cx="1752031" cy="2466749"/>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236" y="3257047"/>
            <a:ext cx="1790950" cy="3600953"/>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488" y="1287237"/>
            <a:ext cx="4485016" cy="2141763"/>
          </a:xfrm>
          <a:prstGeom prst="rect">
            <a:avLst/>
          </a:prstGeom>
        </p:spPr>
      </p:pic>
    </p:spTree>
    <p:extLst>
      <p:ext uri="{BB962C8B-B14F-4D97-AF65-F5344CB8AC3E}">
        <p14:creationId xmlns:p14="http://schemas.microsoft.com/office/powerpoint/2010/main" val="310170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8680"/>
            <a:ext cx="8435280" cy="868958"/>
          </a:xfrm>
        </p:spPr>
        <p:txBody>
          <a:bodyPr>
            <a:normAutofit/>
          </a:bodyPr>
          <a:lstStyle/>
          <a:p>
            <a:r>
              <a:rPr lang="fr-FR" dirty="0" smtClean="0"/>
              <a:t>Adaptation en Méditerranée</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88</a:t>
            </a:fld>
            <a:endParaRPr lang="fr-FR"/>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856" y="2564904"/>
            <a:ext cx="8229600" cy="3524646"/>
          </a:xfrm>
        </p:spPr>
      </p:pic>
      <p:sp>
        <p:nvSpPr>
          <p:cNvPr id="8" name="ZoneTexte 7"/>
          <p:cNvSpPr txBox="1"/>
          <p:nvPr/>
        </p:nvSpPr>
        <p:spPr>
          <a:xfrm>
            <a:off x="179512" y="1628800"/>
            <a:ext cx="8856984" cy="923330"/>
          </a:xfrm>
          <a:prstGeom prst="rect">
            <a:avLst/>
          </a:prstGeom>
          <a:noFill/>
        </p:spPr>
        <p:txBody>
          <a:bodyPr wrap="square" rtlCol="0">
            <a:spAutoFit/>
          </a:bodyPr>
          <a:lstStyle/>
          <a:p>
            <a:r>
              <a:rPr lang="fr-FR" dirty="0" smtClean="0"/>
              <a:t>Bassin versant de l’Hérault :</a:t>
            </a:r>
          </a:p>
          <a:p>
            <a:r>
              <a:rPr lang="fr-FR" dirty="0"/>
              <a:t>	</a:t>
            </a:r>
            <a:r>
              <a:rPr lang="fr-FR" dirty="0" smtClean="0"/>
              <a:t>- secteur domestique : diminution de la demande unitaire</a:t>
            </a:r>
          </a:p>
          <a:p>
            <a:r>
              <a:rPr lang="fr-FR" dirty="0"/>
              <a:t>	</a:t>
            </a:r>
            <a:r>
              <a:rPr lang="fr-FR" dirty="0" smtClean="0"/>
              <a:t>- secteur agricole : import d’eau du Rhône (projet Aqua </a:t>
            </a:r>
            <a:r>
              <a:rPr lang="fr-FR" dirty="0" err="1" smtClean="0"/>
              <a:t>Domitia</a:t>
            </a:r>
            <a:r>
              <a:rPr lang="fr-FR" dirty="0" smtClean="0"/>
              <a:t>)</a:t>
            </a:r>
            <a:endParaRPr lang="fr-FR" dirty="0"/>
          </a:p>
        </p:txBody>
      </p:sp>
      <p:sp>
        <p:nvSpPr>
          <p:cNvPr id="9" name="Rectangle 8"/>
          <p:cNvSpPr/>
          <p:nvPr/>
        </p:nvSpPr>
        <p:spPr>
          <a:xfrm>
            <a:off x="7812360" y="3140968"/>
            <a:ext cx="57606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3275856" y="4941168"/>
            <a:ext cx="432048" cy="864096"/>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5796136" y="4569566"/>
            <a:ext cx="740768" cy="1235697"/>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p:cNvCxnSpPr/>
          <p:nvPr/>
        </p:nvCxnSpPr>
        <p:spPr>
          <a:xfrm>
            <a:off x="6156176" y="5805264"/>
            <a:ext cx="288032" cy="551086"/>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a:off x="2977480" y="5805263"/>
            <a:ext cx="514400" cy="55108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1187624" y="6352143"/>
            <a:ext cx="1936492" cy="369332"/>
          </a:xfrm>
          <a:prstGeom prst="rect">
            <a:avLst/>
          </a:prstGeom>
          <a:noFill/>
        </p:spPr>
        <p:txBody>
          <a:bodyPr wrap="none" rtlCol="0">
            <a:spAutoFit/>
          </a:bodyPr>
          <a:lstStyle/>
          <a:p>
            <a:r>
              <a:rPr lang="fr-FR" b="1" dirty="0" smtClean="0">
                <a:solidFill>
                  <a:schemeClr val="accent6"/>
                </a:solidFill>
              </a:rPr>
              <a:t>Pauvreté en eau !!</a:t>
            </a:r>
            <a:endParaRPr lang="fr-FR" b="1" dirty="0">
              <a:solidFill>
                <a:schemeClr val="accent6"/>
              </a:solidFill>
            </a:endParaRPr>
          </a:p>
        </p:txBody>
      </p:sp>
      <p:sp>
        <p:nvSpPr>
          <p:cNvPr id="18" name="ZoneTexte 17"/>
          <p:cNvSpPr txBox="1"/>
          <p:nvPr/>
        </p:nvSpPr>
        <p:spPr>
          <a:xfrm>
            <a:off x="5530458" y="6332265"/>
            <a:ext cx="2056525" cy="369332"/>
          </a:xfrm>
          <a:prstGeom prst="rect">
            <a:avLst/>
          </a:prstGeom>
          <a:noFill/>
        </p:spPr>
        <p:txBody>
          <a:bodyPr wrap="none" rtlCol="0">
            <a:spAutoFit/>
          </a:bodyPr>
          <a:lstStyle/>
          <a:p>
            <a:r>
              <a:rPr lang="fr-FR" b="1" dirty="0" smtClean="0">
                <a:solidFill>
                  <a:schemeClr val="accent5"/>
                </a:solidFill>
              </a:rPr>
              <a:t>Mauvaise gestion !!</a:t>
            </a:r>
            <a:endParaRPr lang="fr-FR" b="1" dirty="0">
              <a:solidFill>
                <a:schemeClr val="accent5"/>
              </a:solidFill>
            </a:endParaRPr>
          </a:p>
        </p:txBody>
      </p:sp>
    </p:spTree>
    <p:extLst>
      <p:ext uri="{BB962C8B-B14F-4D97-AF65-F5344CB8AC3E}">
        <p14:creationId xmlns:p14="http://schemas.microsoft.com/office/powerpoint/2010/main" val="113772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p:bldP spid="1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7010400" y="6492875"/>
            <a:ext cx="2133600" cy="365125"/>
          </a:xfrm>
        </p:spPr>
        <p:txBody>
          <a:bodyPr/>
          <a:lstStyle/>
          <a:p>
            <a:fld id="{5D6BC9DE-21EE-412F-9F5D-9A383983C613}" type="slidenum">
              <a:rPr lang="fr-FR" smtClean="0"/>
              <a:t>89</a:t>
            </a:fld>
            <a:endParaRPr lang="fr-FR" dirty="0"/>
          </a:p>
        </p:txBody>
      </p:sp>
      <p:pic>
        <p:nvPicPr>
          <p:cNvPr id="14" name="Image 1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86" t="19083" r="10600" b="3456"/>
          <a:stretch/>
        </p:blipFill>
        <p:spPr>
          <a:xfrm>
            <a:off x="72009" y="1395025"/>
            <a:ext cx="4355975" cy="2826063"/>
          </a:xfrm>
          <a:prstGeom prst="rect">
            <a:avLst/>
          </a:prstGeom>
        </p:spPr>
      </p:pic>
      <p:pic>
        <p:nvPicPr>
          <p:cNvPr id="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948"/>
          <a:stretch/>
        </p:blipFill>
        <p:spPr bwMode="auto">
          <a:xfrm>
            <a:off x="4952225" y="3950681"/>
            <a:ext cx="4156279" cy="2271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ZoneTexte 15"/>
          <p:cNvSpPr txBox="1"/>
          <p:nvPr/>
        </p:nvSpPr>
        <p:spPr>
          <a:xfrm>
            <a:off x="4382409" y="1469683"/>
            <a:ext cx="4726095" cy="2031325"/>
          </a:xfrm>
          <a:prstGeom prst="rect">
            <a:avLst/>
          </a:prstGeom>
          <a:noFill/>
        </p:spPr>
        <p:txBody>
          <a:bodyPr wrap="square" rtlCol="0">
            <a:spAutoFit/>
          </a:bodyPr>
          <a:lstStyle/>
          <a:p>
            <a:r>
              <a:rPr lang="fr-FR" b="1" dirty="0" smtClean="0">
                <a:solidFill>
                  <a:schemeClr val="accent5">
                    <a:lumMod val="50000"/>
                  </a:schemeClr>
                </a:solidFill>
                <a:latin typeface="Arial" panose="020B0604020202020204" pitchFamily="34" charset="0"/>
                <a:cs typeface="Arial" panose="020B0604020202020204" pitchFamily="34" charset="0"/>
              </a:rPr>
              <a:t>Réduire les prélèvements</a:t>
            </a:r>
            <a:r>
              <a:rPr lang="fr-FR" dirty="0" smtClean="0">
                <a:latin typeface="Arial" panose="020B0604020202020204" pitchFamily="34" charset="0"/>
                <a:cs typeface="Arial" panose="020B0604020202020204" pitchFamily="34" charset="0"/>
              </a:rPr>
              <a:t> </a:t>
            </a:r>
            <a:r>
              <a:rPr lang="fr-FR" b="1" dirty="0">
                <a:solidFill>
                  <a:schemeClr val="accent5">
                    <a:lumMod val="50000"/>
                  </a:schemeClr>
                </a:solidFill>
                <a:latin typeface="Arial" panose="020B0604020202020204" pitchFamily="34" charset="0"/>
                <a:cs typeface="Arial" panose="020B0604020202020204" pitchFamily="34" charset="0"/>
              </a:rPr>
              <a:t>en nappe</a:t>
            </a:r>
            <a:br>
              <a:rPr lang="fr-FR" b="1" dirty="0">
                <a:solidFill>
                  <a:schemeClr val="accent5">
                    <a:lumMod val="50000"/>
                  </a:schemeClr>
                </a:solidFill>
                <a:latin typeface="Arial" panose="020B0604020202020204" pitchFamily="34" charset="0"/>
                <a:cs typeface="Arial" panose="020B0604020202020204" pitchFamily="34" charset="0"/>
              </a:rPr>
            </a:br>
            <a:r>
              <a:rPr lang="fr-FR" dirty="0" smtClean="0">
                <a:latin typeface="Arial" panose="020B0604020202020204" pitchFamily="34" charset="0"/>
                <a:cs typeface="Arial" panose="020B0604020202020204" pitchFamily="34" charset="0"/>
              </a:rPr>
              <a:t>(700 Mm</a:t>
            </a:r>
            <a:r>
              <a:rPr lang="fr-FR" baseline="30000" dirty="0" smtClean="0">
                <a:latin typeface="Arial" panose="020B0604020202020204" pitchFamily="34" charset="0"/>
                <a:cs typeface="Arial" panose="020B0604020202020204" pitchFamily="34" charset="0"/>
              </a:rPr>
              <a:t>3</a:t>
            </a:r>
            <a:r>
              <a:rPr lang="fr-FR" dirty="0" smtClean="0">
                <a:latin typeface="Arial" panose="020B0604020202020204" pitchFamily="34" charset="0"/>
                <a:cs typeface="Arial" panose="020B0604020202020204" pitchFamily="34" charset="0"/>
              </a:rPr>
              <a:t>/an actuellement) </a:t>
            </a:r>
            <a:r>
              <a:rPr lang="fr-FR" dirty="0" smtClean="0">
                <a:latin typeface="Arial" panose="020B0604020202020204" pitchFamily="34" charset="0"/>
                <a:cs typeface="Arial" panose="020B0604020202020204" pitchFamily="34" charset="0"/>
                <a:sym typeface="Wingdings" panose="05000000000000000000" pitchFamily="2" charset="2"/>
              </a:rPr>
              <a:t> une baisse de 20% conduit à une hausse du niveau piézométrique de plus de 10 m (2 mois) localement, mais de seulement 14 cm (10 jours) en moyenne </a:t>
            </a:r>
          </a:p>
          <a:p>
            <a:r>
              <a:rPr lang="fr-FR" dirty="0" smtClean="0">
                <a:latin typeface="Arial" panose="020B0604020202020204" pitchFamily="34" charset="0"/>
                <a:cs typeface="Arial" panose="020B0604020202020204" pitchFamily="34" charset="0"/>
                <a:sym typeface="Wingdings" panose="05000000000000000000" pitchFamily="2" charset="2"/>
              </a:rPr>
              <a:t>(</a:t>
            </a:r>
            <a:r>
              <a:rPr lang="fr-FR" sz="1600" b="1" u="sng" dirty="0">
                <a:solidFill>
                  <a:srgbClr val="333399"/>
                </a:solidFill>
                <a:latin typeface="Constantia" pitchFamily="18" charset="0"/>
                <a:sym typeface="Wingdings" panose="05000000000000000000" pitchFamily="2" charset="2"/>
              </a:rPr>
              <a:t>Explore 2070, Viennot et al., 2012</a:t>
            </a:r>
            <a:r>
              <a:rPr lang="fr-FR" dirty="0" smtClean="0">
                <a:latin typeface="Arial" panose="020B0604020202020204" pitchFamily="34" charset="0"/>
                <a:cs typeface="Arial" panose="020B0604020202020204" pitchFamily="34" charset="0"/>
                <a:sym typeface="Wingdings" panose="05000000000000000000" pitchFamily="2" charset="2"/>
              </a:rPr>
              <a:t>)</a:t>
            </a:r>
            <a:endParaRPr lang="fr-FR" dirty="0" smtClean="0">
              <a:latin typeface="Arial" panose="020B0604020202020204" pitchFamily="34" charset="0"/>
              <a:cs typeface="Arial" panose="020B0604020202020204" pitchFamily="34" charset="0"/>
            </a:endParaRPr>
          </a:p>
        </p:txBody>
      </p:sp>
      <p:sp>
        <p:nvSpPr>
          <p:cNvPr id="17" name="ZoneTexte 16"/>
          <p:cNvSpPr txBox="1"/>
          <p:nvPr/>
        </p:nvSpPr>
        <p:spPr>
          <a:xfrm>
            <a:off x="311253" y="4310721"/>
            <a:ext cx="4719575" cy="1754326"/>
          </a:xfrm>
          <a:prstGeom prst="rect">
            <a:avLst/>
          </a:prstGeom>
          <a:noFill/>
        </p:spPr>
        <p:txBody>
          <a:bodyPr wrap="square" rtlCol="0">
            <a:spAutoFit/>
          </a:bodyPr>
          <a:lstStyle/>
          <a:p>
            <a:r>
              <a:rPr lang="fr-FR" b="1" dirty="0" smtClean="0">
                <a:solidFill>
                  <a:schemeClr val="accent5">
                    <a:lumMod val="50000"/>
                  </a:schemeClr>
                </a:solidFill>
                <a:latin typeface="Arial" panose="020B0604020202020204" pitchFamily="34" charset="0"/>
                <a:cs typeface="Arial" panose="020B0604020202020204" pitchFamily="34" charset="0"/>
              </a:rPr>
              <a:t>Recharger artificiellement les nappes </a:t>
            </a:r>
            <a:r>
              <a:rPr lang="fr-FR" b="1" dirty="0" smtClean="0">
                <a:latin typeface="Arial" panose="020B0604020202020204" pitchFamily="34" charset="0"/>
                <a:cs typeface="Arial" panose="020B0604020202020204" pitchFamily="34" charset="0"/>
              </a:rPr>
              <a:t>: </a:t>
            </a:r>
            <a:r>
              <a:rPr lang="fr-FR" dirty="0" smtClean="0">
                <a:latin typeface="Arial" panose="020B0604020202020204" pitchFamily="34" charset="0"/>
                <a:cs typeface="Arial" panose="020B0604020202020204" pitchFamily="34" charset="0"/>
              </a:rPr>
              <a:t> Cela permettrait de stocker en nappe de l’eau qui serait alors disponible les années les plus sèches : jusqu’à 50% de rendement si le volume injecté est pompé au bout de 2 ans (</a:t>
            </a:r>
            <a:r>
              <a:rPr lang="fr-FR" sz="1600" b="1" u="sng" dirty="0">
                <a:solidFill>
                  <a:srgbClr val="333399"/>
                </a:solidFill>
                <a:latin typeface="Constantia" pitchFamily="18" charset="0"/>
              </a:rPr>
              <a:t>Gallois et al., 2013, DRIEE</a:t>
            </a:r>
            <a:r>
              <a:rPr lang="fr-FR" dirty="0" smtClean="0">
                <a:latin typeface="Arial" panose="020B0604020202020204" pitchFamily="34" charset="0"/>
                <a:cs typeface="Arial" panose="020B0604020202020204" pitchFamily="34" charset="0"/>
              </a:rPr>
              <a:t>)</a:t>
            </a:r>
          </a:p>
        </p:txBody>
      </p:sp>
      <p:sp>
        <p:nvSpPr>
          <p:cNvPr id="19" name="ZoneTexte 18"/>
          <p:cNvSpPr txBox="1"/>
          <p:nvPr/>
        </p:nvSpPr>
        <p:spPr>
          <a:xfrm>
            <a:off x="265179" y="6167045"/>
            <a:ext cx="4765649" cy="646331"/>
          </a:xfrm>
          <a:prstGeom prst="rect">
            <a:avLst/>
          </a:prstGeom>
          <a:solidFill>
            <a:schemeClr val="accent6">
              <a:lumMod val="20000"/>
              <a:lumOff val="80000"/>
            </a:schemeClr>
          </a:solidFill>
        </p:spPr>
        <p:txBody>
          <a:bodyPr wrap="square" rtlCol="0">
            <a:spAutoFit/>
          </a:bodyPr>
          <a:lstStyle/>
          <a:p>
            <a:r>
              <a:rPr lang="fr-FR" dirty="0"/>
              <a:t> </a:t>
            </a:r>
            <a:r>
              <a:rPr lang="fr-FR" dirty="0">
                <a:sym typeface="Wingdings" panose="05000000000000000000" pitchFamily="2" charset="2"/>
              </a:rPr>
              <a:t> </a:t>
            </a:r>
            <a:r>
              <a:rPr lang="fr-FR" dirty="0" smtClean="0">
                <a:sym typeface="Wingdings" panose="05000000000000000000" pitchFamily="2" charset="2"/>
              </a:rPr>
              <a:t>Il semble intéressant de favoriser la recharge naturelle des nappes</a:t>
            </a:r>
            <a:endParaRPr lang="fr-FR" dirty="0"/>
          </a:p>
        </p:txBody>
      </p:sp>
      <p:sp>
        <p:nvSpPr>
          <p:cNvPr id="18" name="Titre 1"/>
          <p:cNvSpPr>
            <a:spLocks noGrp="1"/>
          </p:cNvSpPr>
          <p:nvPr>
            <p:ph type="title"/>
          </p:nvPr>
        </p:nvSpPr>
        <p:spPr>
          <a:xfrm>
            <a:off x="457200" y="548680"/>
            <a:ext cx="8435280" cy="868958"/>
          </a:xfrm>
        </p:spPr>
        <p:txBody>
          <a:bodyPr>
            <a:normAutofit/>
          </a:bodyPr>
          <a:lstStyle/>
          <a:p>
            <a:r>
              <a:rPr lang="fr-FR" dirty="0" smtClean="0"/>
              <a:t>Adaptation possible pour les nappes</a:t>
            </a:r>
            <a:endParaRPr lang="fr-FR" dirty="0"/>
          </a:p>
        </p:txBody>
      </p:sp>
    </p:spTree>
    <p:extLst>
      <p:ext uri="{BB962C8B-B14F-4D97-AF65-F5344CB8AC3E}">
        <p14:creationId xmlns:p14="http://schemas.microsoft.com/office/powerpoint/2010/main" val="45899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CC, c’est quoi ? </a:t>
            </a:r>
            <a:endParaRPr lang="fr-FR"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6016" y="4149080"/>
            <a:ext cx="2490451" cy="1862517"/>
          </a:xfrm>
        </p:spPr>
      </p:pic>
      <p:sp>
        <p:nvSpPr>
          <p:cNvPr id="4" name="Espace réservé du numéro de diapositive 3"/>
          <p:cNvSpPr>
            <a:spLocks noGrp="1"/>
          </p:cNvSpPr>
          <p:nvPr>
            <p:ph type="sldNum" sz="quarter" idx="12"/>
          </p:nvPr>
        </p:nvSpPr>
        <p:spPr/>
        <p:txBody>
          <a:bodyPr/>
          <a:lstStyle/>
          <a:p>
            <a:fld id="{5D6BC9DE-21EE-412F-9F5D-9A383983C613}" type="slidenum">
              <a:rPr lang="fr-FR" smtClean="0"/>
              <a:t>9</a:t>
            </a:fld>
            <a:endParaRPr lang="fr-F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956" y="1556792"/>
            <a:ext cx="3067879" cy="1848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1556792"/>
            <a:ext cx="3599681" cy="2181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122" y="3318900"/>
            <a:ext cx="2905774" cy="258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1" y="4293095"/>
            <a:ext cx="3402100" cy="1991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535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081" y="1171358"/>
            <a:ext cx="4921938" cy="492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179512" y="1366609"/>
            <a:ext cx="4524229" cy="2862322"/>
          </a:xfrm>
          <a:prstGeom prst="rect">
            <a:avLst/>
          </a:prstGeom>
          <a:noFill/>
        </p:spPr>
        <p:txBody>
          <a:bodyPr wrap="square" rtlCol="0">
            <a:spAutoFit/>
          </a:bodyPr>
          <a:lstStyle/>
          <a:p>
            <a:r>
              <a:rPr lang="fr-FR" dirty="0" smtClean="0"/>
              <a:t>Evolution du mode de gestion des 800 Mm</a:t>
            </a:r>
            <a:r>
              <a:rPr lang="fr-FR" baseline="30000" dirty="0" smtClean="0"/>
              <a:t>3</a:t>
            </a:r>
            <a:r>
              <a:rPr lang="fr-FR" dirty="0" smtClean="0"/>
              <a:t> des lacs réservoirs</a:t>
            </a:r>
          </a:p>
          <a:p>
            <a:pPr marL="342900" indent="-342900">
              <a:buFont typeface="Wingdings" panose="05000000000000000000" pitchFamily="2" charset="2"/>
              <a:buChar char="Ø"/>
            </a:pPr>
            <a:endParaRPr lang="fr-FR" dirty="0" smtClean="0"/>
          </a:p>
          <a:p>
            <a:endParaRPr lang="fr-FR" dirty="0"/>
          </a:p>
          <a:p>
            <a:r>
              <a:rPr lang="fr-FR" dirty="0"/>
              <a:t>Propositions de nouvelles règles de gestion pour minimiser ces risques : </a:t>
            </a:r>
          </a:p>
          <a:p>
            <a:pPr marL="342900" indent="-342900">
              <a:buFontTx/>
              <a:buChar char="-"/>
            </a:pPr>
            <a:r>
              <a:rPr lang="fr-FR" dirty="0"/>
              <a:t>Remplissage plus important</a:t>
            </a:r>
          </a:p>
          <a:p>
            <a:pPr marL="342900" indent="-342900">
              <a:buFontTx/>
              <a:buChar char="-"/>
            </a:pPr>
            <a:r>
              <a:rPr lang="fr-FR" dirty="0"/>
              <a:t>Remplissage et vidange plus </a:t>
            </a:r>
            <a:r>
              <a:rPr lang="fr-FR" dirty="0" smtClean="0"/>
              <a:t>tardifs</a:t>
            </a:r>
          </a:p>
          <a:p>
            <a:pPr marL="342900" indent="-342900">
              <a:buFontTx/>
              <a:buChar char="-"/>
            </a:pPr>
            <a:r>
              <a:rPr lang="fr-FR" dirty="0" smtClean="0"/>
              <a:t>Soutien des débits estivaux ~60m3/s</a:t>
            </a:r>
            <a:endParaRPr lang="fr-FR" dirty="0"/>
          </a:p>
          <a:p>
            <a:pPr marL="342900" indent="-342900">
              <a:buFont typeface="Wingdings" panose="05000000000000000000" pitchFamily="2" charset="2"/>
              <a:buChar char="Ø"/>
            </a:pPr>
            <a:endParaRPr lang="fr-FR" b="1" dirty="0"/>
          </a:p>
        </p:txBody>
      </p:sp>
      <p:sp>
        <p:nvSpPr>
          <p:cNvPr id="3" name="Espace réservé du numéro de diapositive 2"/>
          <p:cNvSpPr>
            <a:spLocks noGrp="1"/>
          </p:cNvSpPr>
          <p:nvPr>
            <p:ph type="sldNum" sz="quarter" idx="12"/>
          </p:nvPr>
        </p:nvSpPr>
        <p:spPr>
          <a:xfrm>
            <a:off x="7010400" y="6492875"/>
            <a:ext cx="2133600" cy="365125"/>
          </a:xfrm>
        </p:spPr>
        <p:txBody>
          <a:bodyPr/>
          <a:lstStyle/>
          <a:p>
            <a:fld id="{5D6BC9DE-21EE-412F-9F5D-9A383983C613}" type="slidenum">
              <a:rPr lang="fr-FR" smtClean="0"/>
              <a:t>90</a:t>
            </a:fld>
            <a:endParaRPr lang="fr-FR"/>
          </a:p>
        </p:txBody>
      </p:sp>
      <p:sp>
        <p:nvSpPr>
          <p:cNvPr id="17" name="Text Box 11"/>
          <p:cNvSpPr txBox="1">
            <a:spLocks noChangeArrowheads="1"/>
          </p:cNvSpPr>
          <p:nvPr/>
        </p:nvSpPr>
        <p:spPr bwMode="auto">
          <a:xfrm>
            <a:off x="1259632" y="404664"/>
            <a:ext cx="69847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2400" b="1" dirty="0" smtClean="0"/>
              <a:t>Efficacité des grands lacs de Seine à l’horizon 2100</a:t>
            </a:r>
            <a:endParaRPr lang="fr-FR" altLang="fr-FR" sz="2400" b="1" dirty="0"/>
          </a:p>
        </p:txBody>
      </p:sp>
      <p:sp>
        <p:nvSpPr>
          <p:cNvPr id="16" name="Text Box 10"/>
          <p:cNvSpPr txBox="1">
            <a:spLocks noChangeArrowheads="1"/>
          </p:cNvSpPr>
          <p:nvPr/>
        </p:nvSpPr>
        <p:spPr bwMode="auto">
          <a:xfrm>
            <a:off x="311253" y="6524258"/>
            <a:ext cx="4724242" cy="338554"/>
          </a:xfrm>
          <a:prstGeom prst="rect">
            <a:avLst/>
          </a:prstGeom>
          <a:noFill/>
          <a:ln w="9525">
            <a:noFill/>
            <a:miter lim="800000"/>
            <a:headEnd/>
            <a:tailEnd/>
          </a:ln>
        </p:spPr>
        <p:txBody>
          <a:bodyPr wrap="none">
            <a:spAutoFit/>
          </a:bodyPr>
          <a:lstStyle/>
          <a:p>
            <a:r>
              <a:rPr lang="fr-FR" sz="1600" b="1" u="sng" dirty="0">
                <a:solidFill>
                  <a:srgbClr val="333399"/>
                </a:solidFill>
                <a:latin typeface="Constantia" pitchFamily="18" charset="0"/>
              </a:rPr>
              <a:t>Projet </a:t>
            </a:r>
            <a:r>
              <a:rPr lang="fr-FR" sz="1600" b="1" u="sng" dirty="0" smtClean="0">
                <a:solidFill>
                  <a:srgbClr val="333399"/>
                </a:solidFill>
                <a:latin typeface="Constantia" pitchFamily="18" charset="0"/>
              </a:rPr>
              <a:t>CLIMAWARE, </a:t>
            </a:r>
            <a:r>
              <a:rPr lang="fr-FR" sz="1600" b="1" u="sng" dirty="0" err="1" smtClean="0">
                <a:solidFill>
                  <a:srgbClr val="333399"/>
                </a:solidFill>
                <a:latin typeface="Constantia" pitchFamily="18" charset="0"/>
              </a:rPr>
              <a:t>Dorchies</a:t>
            </a:r>
            <a:r>
              <a:rPr lang="fr-FR" sz="1600" b="1" u="sng" dirty="0" smtClean="0">
                <a:solidFill>
                  <a:srgbClr val="333399"/>
                </a:solidFill>
                <a:latin typeface="Constantia" pitchFamily="18" charset="0"/>
              </a:rPr>
              <a:t> </a:t>
            </a:r>
            <a:r>
              <a:rPr lang="fr-FR" sz="1600" b="1" u="sng" dirty="0">
                <a:solidFill>
                  <a:srgbClr val="333399"/>
                </a:solidFill>
                <a:latin typeface="Constantia" pitchFamily="18" charset="0"/>
              </a:rPr>
              <a:t>et al., JRBM, 2014</a:t>
            </a:r>
          </a:p>
        </p:txBody>
      </p:sp>
      <p:sp>
        <p:nvSpPr>
          <p:cNvPr id="2" name="ZoneTexte 1"/>
          <p:cNvSpPr txBox="1"/>
          <p:nvPr/>
        </p:nvSpPr>
        <p:spPr>
          <a:xfrm>
            <a:off x="193171" y="4437112"/>
            <a:ext cx="4044723" cy="1754326"/>
          </a:xfrm>
          <a:prstGeom prst="rect">
            <a:avLst/>
          </a:prstGeom>
          <a:solidFill>
            <a:schemeClr val="accent6">
              <a:lumMod val="20000"/>
              <a:lumOff val="80000"/>
            </a:schemeClr>
          </a:solidFill>
        </p:spPr>
        <p:txBody>
          <a:bodyPr wrap="square" rtlCol="0">
            <a:spAutoFit/>
          </a:bodyPr>
          <a:lstStyle/>
          <a:p>
            <a:r>
              <a:rPr lang="fr-FR" dirty="0" smtClean="0"/>
              <a:t>Avec de nouvelles règles de gestion, les barrages pourront :</a:t>
            </a:r>
          </a:p>
          <a:p>
            <a:pPr marL="342900" indent="-342900">
              <a:buFont typeface="Wingdings" panose="05000000000000000000" pitchFamily="2" charset="2"/>
              <a:buChar char="Ø"/>
            </a:pPr>
            <a:r>
              <a:rPr lang="fr-FR" dirty="0"/>
              <a:t>M</a:t>
            </a:r>
            <a:r>
              <a:rPr lang="fr-FR" dirty="0" smtClean="0"/>
              <a:t>aintenir un débit d’étiage plus faible</a:t>
            </a:r>
            <a:endParaRPr lang="fr-FR" dirty="0"/>
          </a:p>
          <a:p>
            <a:pPr marL="342900" indent="-342900">
              <a:buFont typeface="Wingdings" panose="05000000000000000000" pitchFamily="2" charset="2"/>
              <a:buChar char="Ø"/>
            </a:pPr>
            <a:r>
              <a:rPr lang="fr-FR" dirty="0" smtClean="0"/>
              <a:t>Avoir une efficacité plus réduite à </a:t>
            </a:r>
            <a:r>
              <a:rPr lang="fr-FR" dirty="0"/>
              <a:t>écrêter les </a:t>
            </a:r>
            <a:r>
              <a:rPr lang="fr-FR" dirty="0" smtClean="0"/>
              <a:t>crues</a:t>
            </a:r>
            <a:endParaRPr lang="fr-FR" u="sng" dirty="0"/>
          </a:p>
        </p:txBody>
      </p:sp>
      <p:sp>
        <p:nvSpPr>
          <p:cNvPr id="5" name="ZoneTexte 4"/>
          <p:cNvSpPr txBox="1"/>
          <p:nvPr/>
        </p:nvSpPr>
        <p:spPr>
          <a:xfrm>
            <a:off x="2441626" y="2348880"/>
            <a:ext cx="5514010" cy="369332"/>
          </a:xfrm>
          <a:prstGeom prst="rect">
            <a:avLst/>
          </a:prstGeom>
          <a:solidFill>
            <a:srgbClr val="FFFF00"/>
          </a:solidFill>
        </p:spPr>
        <p:txBody>
          <a:bodyPr wrap="none" rtlCol="0">
            <a:spAutoFit/>
          </a:bodyPr>
          <a:lstStyle/>
          <a:p>
            <a:r>
              <a:rPr lang="fr-FR" dirty="0" smtClean="0"/>
              <a:t>Pas utile car j’ai mis </a:t>
            </a:r>
            <a:r>
              <a:rPr lang="fr-FR" dirty="0" err="1" smtClean="0"/>
              <a:t>Climaware</a:t>
            </a:r>
            <a:r>
              <a:rPr lang="fr-FR" dirty="0" smtClean="0"/>
              <a:t> dans les projets </a:t>
            </a:r>
            <a:r>
              <a:rPr lang="fr-FR" dirty="0" err="1" smtClean="0"/>
              <a:t>Irstéens</a:t>
            </a:r>
            <a:r>
              <a:rPr lang="fr-FR" dirty="0" smtClean="0"/>
              <a:t> ?</a:t>
            </a:r>
            <a:endParaRPr lang="fr-FR" dirty="0"/>
          </a:p>
        </p:txBody>
      </p:sp>
    </p:spTree>
    <p:extLst>
      <p:ext uri="{BB962C8B-B14F-4D97-AF65-F5344CB8AC3E}">
        <p14:creationId xmlns:p14="http://schemas.microsoft.com/office/powerpoint/2010/main" val="3907222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cstate="print">
            <a:extLst>
              <a:ext uri="{28A0092B-C50C-407E-A947-70E740481C1C}">
                <a14:useLocalDpi xmlns:a14="http://schemas.microsoft.com/office/drawing/2010/main" val="0"/>
              </a:ext>
            </a:extLst>
          </a:blip>
          <a:srcRect r="15728" b="4176"/>
          <a:stretch/>
        </p:blipFill>
        <p:spPr>
          <a:xfrm>
            <a:off x="2719479" y="1856511"/>
            <a:ext cx="6173001" cy="4956865"/>
          </a:xfrm>
          <a:prstGeom prst="rect">
            <a:avLst/>
          </a:prstGeom>
        </p:spPr>
      </p:pic>
      <p:sp>
        <p:nvSpPr>
          <p:cNvPr id="4" name="Espace réservé du numéro de diapositive 3"/>
          <p:cNvSpPr>
            <a:spLocks noGrp="1"/>
          </p:cNvSpPr>
          <p:nvPr>
            <p:ph type="sldNum" sz="quarter" idx="12"/>
          </p:nvPr>
        </p:nvSpPr>
        <p:spPr>
          <a:xfrm>
            <a:off x="7032496" y="6487819"/>
            <a:ext cx="2133600" cy="365125"/>
          </a:xfrm>
        </p:spPr>
        <p:txBody>
          <a:bodyPr/>
          <a:lstStyle/>
          <a:p>
            <a:fld id="{5D6BC9DE-21EE-412F-9F5D-9A383983C613}" type="slidenum">
              <a:rPr lang="fr-FR" smtClean="0"/>
              <a:t>91</a:t>
            </a:fld>
            <a:endParaRPr lang="fr-FR" dirty="0"/>
          </a:p>
        </p:txBody>
      </p:sp>
      <p:sp>
        <p:nvSpPr>
          <p:cNvPr id="13" name="ZoneTexte 12"/>
          <p:cNvSpPr txBox="1"/>
          <p:nvPr/>
        </p:nvSpPr>
        <p:spPr>
          <a:xfrm>
            <a:off x="323528" y="1894090"/>
            <a:ext cx="4260410" cy="1200329"/>
          </a:xfrm>
          <a:prstGeom prst="rect">
            <a:avLst/>
          </a:prstGeom>
          <a:solidFill>
            <a:schemeClr val="accent6">
              <a:lumMod val="20000"/>
              <a:lumOff val="80000"/>
            </a:schemeClr>
          </a:solidFill>
        </p:spPr>
        <p:txBody>
          <a:bodyPr wrap="square" rtlCol="0">
            <a:spAutoFit/>
          </a:bodyPr>
          <a:lstStyle/>
          <a:p>
            <a:r>
              <a:rPr lang="fr-FR" u="sng" dirty="0" smtClean="0"/>
              <a:t>Impact en fin de siècle :</a:t>
            </a:r>
          </a:p>
          <a:p>
            <a:pPr marL="285750" indent="-285750">
              <a:buFont typeface="Arial" panose="020B0604020202020204" pitchFamily="34" charset="0"/>
              <a:buChar char="•"/>
            </a:pPr>
            <a:r>
              <a:rPr lang="fr-FR" dirty="0" smtClean="0"/>
              <a:t>Taux de remplissage réduit</a:t>
            </a:r>
          </a:p>
          <a:p>
            <a:pPr marL="285750" indent="-285750">
              <a:buFont typeface="Arial" panose="020B0604020202020204" pitchFamily="34" charset="0"/>
              <a:buChar char="•"/>
            </a:pPr>
            <a:r>
              <a:rPr lang="fr-FR" dirty="0" smtClean="0"/>
              <a:t>Forte réduction additionnelle des débits </a:t>
            </a:r>
          </a:p>
          <a:p>
            <a:pPr marL="285750" indent="-285750">
              <a:buFont typeface="Arial" panose="020B0604020202020204" pitchFamily="34" charset="0"/>
              <a:buChar char="•"/>
            </a:pPr>
            <a:r>
              <a:rPr lang="fr-FR" dirty="0" smtClean="0"/>
              <a:t>Impact exacerbé les années sèches</a:t>
            </a:r>
            <a:endParaRPr lang="fr-FR" dirty="0"/>
          </a:p>
        </p:txBody>
      </p:sp>
      <p:sp>
        <p:nvSpPr>
          <p:cNvPr id="14" name="Text Box 10"/>
          <p:cNvSpPr txBox="1">
            <a:spLocks noChangeArrowheads="1"/>
          </p:cNvSpPr>
          <p:nvPr/>
        </p:nvSpPr>
        <p:spPr bwMode="auto">
          <a:xfrm>
            <a:off x="179512" y="6470251"/>
            <a:ext cx="2511137" cy="338554"/>
          </a:xfrm>
          <a:prstGeom prst="rect">
            <a:avLst/>
          </a:prstGeom>
          <a:noFill/>
          <a:ln w="9525">
            <a:noFill/>
            <a:miter lim="800000"/>
            <a:headEnd/>
            <a:tailEnd/>
          </a:ln>
        </p:spPr>
        <p:txBody>
          <a:bodyPr wrap="none">
            <a:spAutoFit/>
          </a:bodyPr>
          <a:lstStyle/>
          <a:p>
            <a:r>
              <a:rPr lang="fr-FR" sz="1600" b="1" u="sng" dirty="0">
                <a:solidFill>
                  <a:srgbClr val="333399"/>
                </a:solidFill>
                <a:latin typeface="Constantia" pitchFamily="18" charset="0"/>
              </a:rPr>
              <a:t>Habets et al., HESS, 2014</a:t>
            </a:r>
          </a:p>
        </p:txBody>
      </p:sp>
      <p:sp>
        <p:nvSpPr>
          <p:cNvPr id="2" name="ZoneTexte 1"/>
          <p:cNvSpPr txBox="1"/>
          <p:nvPr/>
        </p:nvSpPr>
        <p:spPr>
          <a:xfrm>
            <a:off x="395536" y="1403484"/>
            <a:ext cx="8064896" cy="369332"/>
          </a:xfrm>
          <a:prstGeom prst="rect">
            <a:avLst/>
          </a:prstGeom>
          <a:noFill/>
        </p:spPr>
        <p:txBody>
          <a:bodyPr wrap="square" rtlCol="0">
            <a:spAutoFit/>
          </a:bodyPr>
          <a:lstStyle/>
          <a:p>
            <a:r>
              <a:rPr lang="fr-FR" u="sng" dirty="0"/>
              <a:t>Hypothèse </a:t>
            </a:r>
            <a:r>
              <a:rPr lang="fr-FR" dirty="0"/>
              <a:t>: remplissage uniquement en hiver, densité homogène (15 000 </a:t>
            </a:r>
            <a:r>
              <a:rPr lang="fr-FR" dirty="0" smtClean="0"/>
              <a:t>m</a:t>
            </a:r>
            <a:r>
              <a:rPr lang="fr-FR" baseline="30000" dirty="0" smtClean="0"/>
              <a:t>3</a:t>
            </a:r>
            <a:r>
              <a:rPr lang="fr-FR" dirty="0" smtClean="0"/>
              <a:t>/km</a:t>
            </a:r>
            <a:r>
              <a:rPr lang="fr-FR" baseline="30000" dirty="0" smtClean="0"/>
              <a:t>2</a:t>
            </a:r>
            <a:r>
              <a:rPr lang="fr-FR" dirty="0" smtClean="0"/>
              <a:t>).</a:t>
            </a:r>
            <a:endParaRPr lang="fr-FR" dirty="0"/>
          </a:p>
        </p:txBody>
      </p:sp>
      <p:sp>
        <p:nvSpPr>
          <p:cNvPr id="16" name="Titre 1"/>
          <p:cNvSpPr>
            <a:spLocks noGrp="1"/>
          </p:cNvSpPr>
          <p:nvPr>
            <p:ph type="title"/>
          </p:nvPr>
        </p:nvSpPr>
        <p:spPr>
          <a:xfrm>
            <a:off x="457200" y="548680"/>
            <a:ext cx="8435280" cy="868958"/>
          </a:xfrm>
        </p:spPr>
        <p:txBody>
          <a:bodyPr>
            <a:normAutofit fontScale="90000"/>
          </a:bodyPr>
          <a:lstStyle/>
          <a:p>
            <a:r>
              <a:rPr lang="fr-FR" dirty="0" smtClean="0"/>
              <a:t>Création de retenues de substitution</a:t>
            </a:r>
            <a:endParaRPr lang="fr-FR" dirty="0"/>
          </a:p>
        </p:txBody>
      </p:sp>
    </p:spTree>
    <p:extLst>
      <p:ext uri="{BB962C8B-B14F-4D97-AF65-F5344CB8AC3E}">
        <p14:creationId xmlns:p14="http://schemas.microsoft.com/office/powerpoint/2010/main" val="351893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Programme de l’après-midi</a:t>
            </a: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smtClean="0">
                <a:solidFill>
                  <a:schemeClr val="bg1">
                    <a:lumMod val="85000"/>
                  </a:schemeClr>
                </a:solidFill>
              </a:rPr>
              <a:t>Intro Vazken</a:t>
            </a:r>
          </a:p>
          <a:p>
            <a:r>
              <a:rPr lang="fr-FR" dirty="0" smtClean="0">
                <a:solidFill>
                  <a:schemeClr val="bg1">
                    <a:lumMod val="85000"/>
                  </a:schemeClr>
                </a:solidFill>
              </a:rPr>
              <a:t>Intro générale Guillaume</a:t>
            </a:r>
          </a:p>
          <a:p>
            <a:r>
              <a:rPr lang="fr-FR" dirty="0" smtClean="0">
                <a:solidFill>
                  <a:schemeClr val="bg1">
                    <a:lumMod val="85000"/>
                  </a:schemeClr>
                </a:solidFill>
              </a:rPr>
              <a:t>Le changement climatique dans son contexte</a:t>
            </a:r>
          </a:p>
          <a:p>
            <a:r>
              <a:rPr lang="fr-FR" dirty="0" smtClean="0">
                <a:solidFill>
                  <a:schemeClr val="bg1">
                    <a:lumMod val="85000"/>
                  </a:schemeClr>
                </a:solidFill>
              </a:rPr>
              <a:t>Les projections climatiques</a:t>
            </a:r>
          </a:p>
          <a:p>
            <a:r>
              <a:rPr lang="fr-FR" dirty="0" smtClean="0">
                <a:solidFill>
                  <a:schemeClr val="bg1">
                    <a:lumMod val="85000"/>
                  </a:schemeClr>
                </a:solidFill>
              </a:rPr>
              <a:t>La méthodologie d’étude d’impact du CC</a:t>
            </a:r>
          </a:p>
          <a:p>
            <a:r>
              <a:rPr lang="fr-FR" dirty="0" smtClean="0">
                <a:solidFill>
                  <a:schemeClr val="bg1">
                    <a:lumMod val="85000"/>
                  </a:schemeClr>
                </a:solidFill>
              </a:rPr>
              <a:t>Impact du CC sur les débits</a:t>
            </a:r>
          </a:p>
          <a:p>
            <a:r>
              <a:rPr lang="fr-FR" dirty="0" smtClean="0"/>
              <a:t>Inventaire des données disponibles</a:t>
            </a:r>
          </a:p>
          <a:p>
            <a:r>
              <a:rPr lang="fr-FR" dirty="0" smtClean="0">
                <a:solidFill>
                  <a:schemeClr val="bg1">
                    <a:lumMod val="85000"/>
                  </a:schemeClr>
                </a:solidFill>
              </a:rPr>
              <a:t>Présentation d’ARTEMHYS</a:t>
            </a:r>
          </a:p>
          <a:p>
            <a:r>
              <a:rPr lang="fr-FR" dirty="0" smtClean="0">
                <a:solidFill>
                  <a:schemeClr val="bg1">
                    <a:lumMod val="85000"/>
                  </a:schemeClr>
                </a:solidFill>
              </a:rPr>
              <a:t>Présentation d’HEF</a:t>
            </a:r>
          </a:p>
          <a:p>
            <a:r>
              <a:rPr lang="fr-FR" dirty="0" smtClean="0">
                <a:solidFill>
                  <a:schemeClr val="bg1">
                    <a:lumMod val="85000"/>
                  </a:schemeClr>
                </a:solidFill>
              </a:rPr>
              <a:t>Perspectives, moyens, conclusions</a:t>
            </a: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92</a:t>
            </a:fld>
            <a:endParaRPr lang="fr-FR"/>
          </a:p>
        </p:txBody>
      </p:sp>
    </p:spTree>
    <p:extLst>
      <p:ext uri="{BB962C8B-B14F-4D97-AF65-F5344CB8AC3E}">
        <p14:creationId xmlns:p14="http://schemas.microsoft.com/office/powerpoint/2010/main" val="9062948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Données observées en France</a:t>
            </a:r>
            <a:endParaRPr lang="fr-FR" dirty="0"/>
          </a:p>
        </p:txBody>
      </p:sp>
      <p:sp>
        <p:nvSpPr>
          <p:cNvPr id="3" name="Espace réservé du contenu 2"/>
          <p:cNvSpPr>
            <a:spLocks noGrp="1"/>
          </p:cNvSpPr>
          <p:nvPr>
            <p:ph idx="1"/>
          </p:nvPr>
        </p:nvSpPr>
        <p:spPr/>
        <p:txBody>
          <a:bodyPr>
            <a:normAutofit fontScale="62500" lnSpcReduction="20000"/>
          </a:bodyPr>
          <a:lstStyle/>
          <a:p>
            <a:r>
              <a:rPr lang="fr-FR" b="1" dirty="0" smtClean="0">
                <a:solidFill>
                  <a:schemeClr val="accent5"/>
                </a:solidFill>
              </a:rPr>
              <a:t>Débits</a:t>
            </a:r>
            <a:r>
              <a:rPr lang="fr-FR" dirty="0" smtClean="0"/>
              <a:t> sur plusieurs centaines de stations influencées ou non (pas de temps journalier ou variable)</a:t>
            </a:r>
          </a:p>
          <a:p>
            <a:r>
              <a:rPr lang="fr-FR" b="1" dirty="0" smtClean="0">
                <a:solidFill>
                  <a:schemeClr val="accent5"/>
                </a:solidFill>
              </a:rPr>
              <a:t>SAFRAN</a:t>
            </a:r>
            <a:r>
              <a:rPr lang="fr-FR" dirty="0" smtClean="0"/>
              <a:t> (</a:t>
            </a:r>
            <a:r>
              <a:rPr lang="fr-FR" dirty="0" err="1" smtClean="0"/>
              <a:t>réanalyse</a:t>
            </a:r>
            <a:r>
              <a:rPr lang="fr-FR" dirty="0" smtClean="0"/>
              <a:t> météorologique de Météo-France) au pas de temps journalier sur aout 1958 – aout 2018</a:t>
            </a:r>
          </a:p>
          <a:p>
            <a:pPr lvl="1"/>
            <a:r>
              <a:rPr lang="fr-FR" dirty="0" smtClean="0"/>
              <a:t>Formats : grille de 8x8 km sur toute la France et les mailles des rivières coulant vers la France OU agrégé au bassin versant</a:t>
            </a:r>
          </a:p>
          <a:p>
            <a:pPr lvl="1"/>
            <a:r>
              <a:rPr lang="fr-FR" dirty="0" smtClean="0"/>
              <a:t>Variables : précipitation solide, précipitation liquide, température (2m), </a:t>
            </a:r>
            <a:r>
              <a:rPr lang="fr-FR" dirty="0" err="1" smtClean="0"/>
              <a:t>Tmin</a:t>
            </a:r>
            <a:r>
              <a:rPr lang="fr-FR" dirty="0" smtClean="0"/>
              <a:t>, </a:t>
            </a:r>
            <a:r>
              <a:rPr lang="fr-FR" dirty="0" err="1" smtClean="0"/>
              <a:t>Tmax</a:t>
            </a:r>
            <a:r>
              <a:rPr lang="fr-FR" dirty="0" smtClean="0"/>
              <a:t>, vent (10m), humidité spécifique de l’air, rayonnement atmosphérique, rayonnement visible (+humidité du sol ISBA, manteau neigeux ISBA, ETP Oudin et </a:t>
            </a:r>
            <a:r>
              <a:rPr lang="fr-FR" dirty="0" err="1" smtClean="0"/>
              <a:t>Penman</a:t>
            </a:r>
            <a:r>
              <a:rPr lang="fr-FR" dirty="0" smtClean="0"/>
              <a:t>)</a:t>
            </a:r>
          </a:p>
          <a:p>
            <a:r>
              <a:rPr lang="fr-FR" b="1" dirty="0" smtClean="0">
                <a:solidFill>
                  <a:schemeClr val="accent5"/>
                </a:solidFill>
              </a:rPr>
              <a:t>SAFRAN</a:t>
            </a:r>
            <a:r>
              <a:rPr lang="fr-FR" dirty="0" smtClean="0"/>
              <a:t> au pas de temps horaire</a:t>
            </a:r>
          </a:p>
          <a:p>
            <a:pPr lvl="1"/>
            <a:r>
              <a:rPr lang="fr-FR" dirty="0" smtClean="0"/>
              <a:t>Format : fichiers </a:t>
            </a:r>
            <a:r>
              <a:rPr lang="fr-FR" dirty="0" err="1" smtClean="0"/>
              <a:t>netcdf</a:t>
            </a:r>
            <a:r>
              <a:rPr lang="fr-FR" dirty="0" smtClean="0"/>
              <a:t> non traités, grille de 8x8 km</a:t>
            </a:r>
          </a:p>
          <a:p>
            <a:pPr lvl="1"/>
            <a:r>
              <a:rPr lang="fr-FR" dirty="0" smtClean="0"/>
              <a:t>Mêmes variables</a:t>
            </a:r>
          </a:p>
          <a:p>
            <a:r>
              <a:rPr lang="fr-FR" dirty="0" smtClean="0">
                <a:solidFill>
                  <a:schemeClr val="bg1">
                    <a:lumMod val="50000"/>
                  </a:schemeClr>
                </a:solidFill>
              </a:rPr>
              <a:t>Accès à la </a:t>
            </a:r>
            <a:r>
              <a:rPr lang="fr-FR" dirty="0" err="1" smtClean="0">
                <a:solidFill>
                  <a:schemeClr val="bg1">
                    <a:lumMod val="50000"/>
                  </a:schemeClr>
                </a:solidFill>
              </a:rPr>
              <a:t>publithèque</a:t>
            </a:r>
            <a:r>
              <a:rPr lang="fr-FR" dirty="0" smtClean="0">
                <a:solidFill>
                  <a:schemeClr val="bg1">
                    <a:lumMod val="50000"/>
                  </a:schemeClr>
                </a:solidFill>
              </a:rPr>
              <a:t> (données stations météo)</a:t>
            </a:r>
          </a:p>
          <a:p>
            <a:pPr lvl="1"/>
            <a:r>
              <a:rPr lang="fr-FR" dirty="0" smtClean="0">
                <a:solidFill>
                  <a:schemeClr val="bg1">
                    <a:lumMod val="50000"/>
                  </a:schemeClr>
                </a:solidFill>
              </a:rPr>
              <a:t>Système de points</a:t>
            </a:r>
          </a:p>
          <a:p>
            <a:r>
              <a:rPr lang="fr-FR" dirty="0" smtClean="0">
                <a:solidFill>
                  <a:schemeClr val="bg1">
                    <a:lumMod val="50000"/>
                  </a:schemeClr>
                </a:solidFill>
              </a:rPr>
              <a:t>Données publiques de Météo-France (quelques stations météo)</a:t>
            </a:r>
          </a:p>
          <a:p>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93</a:t>
            </a:fld>
            <a:endParaRPr lang="fr-FR"/>
          </a:p>
        </p:txBody>
      </p:sp>
    </p:spTree>
    <p:extLst>
      <p:ext uri="{BB962C8B-B14F-4D97-AF65-F5344CB8AC3E}">
        <p14:creationId xmlns:p14="http://schemas.microsoft.com/office/powerpoint/2010/main" val="26878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dirty="0" smtClean="0"/>
              <a:t>Base de données de </a:t>
            </a:r>
            <a:r>
              <a:rPr lang="fr-FR" sz="3600" dirty="0"/>
              <a:t>fiches stations</a:t>
            </a:r>
            <a:br>
              <a:rPr lang="fr-FR" sz="3600" dirty="0"/>
            </a:br>
            <a:r>
              <a:rPr lang="fr-FR" sz="3600" dirty="0">
                <a:hlinkClick r:id="rId2"/>
              </a:rPr>
              <a:t>https://</a:t>
            </a:r>
            <a:r>
              <a:rPr lang="fr-FR" sz="3600" dirty="0" smtClean="0">
                <a:hlinkClick r:id="rId2"/>
              </a:rPr>
              <a:t>webgr.irstea.fr/base-de-donnees/</a:t>
            </a:r>
            <a:r>
              <a:rPr lang="fr-FR" sz="3600" dirty="0" smtClean="0"/>
              <a:t> </a:t>
            </a:r>
            <a:endParaRPr lang="fr-FR" sz="3600"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94</a:t>
            </a:fld>
            <a:endParaRPr lang="fr-FR"/>
          </a:p>
        </p:txBody>
      </p:sp>
      <p:pic>
        <p:nvPicPr>
          <p:cNvPr id="46083" name="Picture 3" descr="\\anasdata.cemagref.fr\Projets\hycar\partage\benoit.genot\FICHE_A0220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518" y="1403739"/>
            <a:ext cx="7713882" cy="545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2147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Projections climatiques</a:t>
            </a:r>
            <a:endParaRPr lang="fr-FR" dirty="0"/>
          </a:p>
        </p:txBody>
      </p:sp>
      <p:sp>
        <p:nvSpPr>
          <p:cNvPr id="3" name="Espace réservé du contenu 2"/>
          <p:cNvSpPr>
            <a:spLocks noGrp="1"/>
          </p:cNvSpPr>
          <p:nvPr>
            <p:ph idx="1"/>
          </p:nvPr>
        </p:nvSpPr>
        <p:spPr>
          <a:xfrm>
            <a:off x="457200" y="1600200"/>
            <a:ext cx="8229600" cy="4853136"/>
          </a:xfrm>
          <a:noFill/>
        </p:spPr>
        <p:txBody>
          <a:bodyPr>
            <a:normAutofit fontScale="47500" lnSpcReduction="20000"/>
          </a:bodyPr>
          <a:lstStyle/>
          <a:p>
            <a:r>
              <a:rPr lang="fr-FR" dirty="0" smtClean="0"/>
              <a:t>CMIP3 : projections Explore 2070 -&gt; </a:t>
            </a:r>
            <a:r>
              <a:rPr lang="fr-FR" dirty="0" smtClean="0">
                <a:solidFill>
                  <a:srgbClr val="FF0000"/>
                </a:solidFill>
              </a:rPr>
              <a:t>mais trop vieilles</a:t>
            </a:r>
          </a:p>
          <a:p>
            <a:r>
              <a:rPr lang="fr-FR" dirty="0" smtClean="0"/>
              <a:t>CMIP5</a:t>
            </a:r>
          </a:p>
          <a:p>
            <a:pPr lvl="1"/>
            <a:r>
              <a:rPr lang="fr-FR" b="1" dirty="0" smtClean="0">
                <a:solidFill>
                  <a:schemeClr val="accent5"/>
                </a:solidFill>
              </a:rPr>
              <a:t>IPSL2014, CNRM2014</a:t>
            </a:r>
          </a:p>
          <a:p>
            <a:pPr lvl="2"/>
            <a:r>
              <a:rPr lang="fr-FR" dirty="0" smtClean="0"/>
              <a:t>1950 à 2100</a:t>
            </a:r>
          </a:p>
          <a:p>
            <a:pPr lvl="2"/>
            <a:r>
              <a:rPr lang="fr-FR" dirty="0" err="1" smtClean="0"/>
              <a:t>Précip</a:t>
            </a:r>
            <a:r>
              <a:rPr lang="fr-FR" dirty="0" smtClean="0"/>
              <a:t>, </a:t>
            </a:r>
            <a:r>
              <a:rPr lang="fr-FR" dirty="0" err="1" smtClean="0"/>
              <a:t>temp</a:t>
            </a:r>
            <a:r>
              <a:rPr lang="fr-FR" dirty="0" smtClean="0"/>
              <a:t>, vent (+rayonnement pour CNRM)</a:t>
            </a:r>
          </a:p>
          <a:p>
            <a:pPr lvl="2"/>
            <a:r>
              <a:rPr lang="fr-FR" dirty="0" smtClean="0"/>
              <a:t>RCP2.6, RCP4.5, RCP8.5</a:t>
            </a:r>
          </a:p>
          <a:p>
            <a:pPr lvl="2"/>
            <a:r>
              <a:rPr lang="fr-FR" dirty="0" smtClean="0"/>
              <a:t>Déjà utilisées, scénarios très opposés</a:t>
            </a:r>
          </a:p>
          <a:p>
            <a:pPr lvl="1"/>
            <a:r>
              <a:rPr lang="fr-FR" b="1" dirty="0" err="1" smtClean="0">
                <a:solidFill>
                  <a:schemeClr val="accent5"/>
                </a:solidFill>
              </a:rPr>
              <a:t>EuroCordex</a:t>
            </a:r>
            <a:endParaRPr lang="fr-FR" b="1" dirty="0" smtClean="0">
              <a:solidFill>
                <a:schemeClr val="accent5"/>
              </a:solidFill>
            </a:endParaRPr>
          </a:p>
          <a:p>
            <a:pPr lvl="2"/>
            <a:r>
              <a:rPr lang="fr-FR" dirty="0" smtClean="0"/>
              <a:t>1971 à 2100</a:t>
            </a:r>
          </a:p>
          <a:p>
            <a:pPr lvl="2"/>
            <a:r>
              <a:rPr lang="fr-FR" dirty="0" smtClean="0"/>
              <a:t>12 </a:t>
            </a:r>
            <a:r>
              <a:rPr lang="fr-FR" dirty="0"/>
              <a:t>couples </a:t>
            </a:r>
            <a:r>
              <a:rPr lang="fr-FR" dirty="0" smtClean="0"/>
              <a:t>GCM + RCM</a:t>
            </a:r>
          </a:p>
          <a:p>
            <a:pPr lvl="2"/>
            <a:r>
              <a:rPr lang="fr-FR" dirty="0" err="1" smtClean="0"/>
              <a:t>Précip</a:t>
            </a:r>
            <a:r>
              <a:rPr lang="fr-FR" dirty="0" smtClean="0"/>
              <a:t>, </a:t>
            </a:r>
            <a:r>
              <a:rPr lang="fr-FR" dirty="0" err="1" smtClean="0"/>
              <a:t>temp</a:t>
            </a:r>
            <a:endParaRPr lang="fr-FR" dirty="0" smtClean="0"/>
          </a:p>
          <a:p>
            <a:pPr lvl="2"/>
            <a:r>
              <a:rPr lang="fr-FR" dirty="0" smtClean="0"/>
              <a:t>Utilisées seulement par Anthony Lemoine</a:t>
            </a:r>
          </a:p>
          <a:p>
            <a:pPr lvl="1"/>
            <a:r>
              <a:rPr lang="fr-FR" b="1" dirty="0" err="1" smtClean="0">
                <a:solidFill>
                  <a:schemeClr val="accent5"/>
                </a:solidFill>
              </a:rPr>
              <a:t>AdaMont</a:t>
            </a:r>
            <a:endParaRPr lang="fr-FR" b="1" dirty="0" smtClean="0">
              <a:solidFill>
                <a:schemeClr val="accent5"/>
              </a:solidFill>
            </a:endParaRPr>
          </a:p>
          <a:p>
            <a:pPr lvl="2"/>
            <a:r>
              <a:rPr lang="fr-FR" dirty="0" smtClean="0"/>
              <a:t>1950 à 2100</a:t>
            </a:r>
          </a:p>
          <a:p>
            <a:pPr lvl="2"/>
            <a:r>
              <a:rPr lang="fr-FR" dirty="0" smtClean="0"/>
              <a:t>5 couples GCM + RCM</a:t>
            </a:r>
          </a:p>
          <a:p>
            <a:pPr lvl="2"/>
            <a:r>
              <a:rPr lang="fr-FR" dirty="0" err="1" smtClean="0"/>
              <a:t>Précip</a:t>
            </a:r>
            <a:r>
              <a:rPr lang="fr-FR" dirty="0" smtClean="0"/>
              <a:t>, </a:t>
            </a:r>
            <a:r>
              <a:rPr lang="fr-FR" dirty="0" err="1" smtClean="0"/>
              <a:t>temp</a:t>
            </a:r>
            <a:r>
              <a:rPr lang="fr-FR" dirty="0" smtClean="0"/>
              <a:t>, vent, humidité, rayonnements</a:t>
            </a:r>
          </a:p>
          <a:p>
            <a:pPr lvl="2"/>
            <a:r>
              <a:rPr lang="fr-FR" dirty="0" smtClean="0"/>
              <a:t>En cours d’utilisation dans CHIMERE21</a:t>
            </a:r>
          </a:p>
          <a:p>
            <a:pPr lvl="1"/>
            <a:r>
              <a:rPr lang="fr-FR" b="1" dirty="0" smtClean="0">
                <a:solidFill>
                  <a:schemeClr val="accent5"/>
                </a:solidFill>
              </a:rPr>
              <a:t>Advanced Delta Change (ADC)</a:t>
            </a:r>
          </a:p>
          <a:p>
            <a:pPr lvl="2"/>
            <a:r>
              <a:rPr lang="fr-FR" dirty="0" smtClean="0"/>
              <a:t>2021-2050 et 2071-2100</a:t>
            </a:r>
          </a:p>
          <a:p>
            <a:pPr lvl="2"/>
            <a:r>
              <a:rPr lang="fr-FR" dirty="0" err="1" smtClean="0"/>
              <a:t>Précip</a:t>
            </a:r>
            <a:r>
              <a:rPr lang="fr-FR" dirty="0" smtClean="0"/>
              <a:t> et </a:t>
            </a:r>
            <a:r>
              <a:rPr lang="fr-FR" dirty="0" err="1" smtClean="0"/>
              <a:t>temp</a:t>
            </a:r>
            <a:endParaRPr lang="fr-FR" dirty="0" smtClean="0"/>
          </a:p>
          <a:p>
            <a:pPr lvl="2"/>
            <a:r>
              <a:rPr lang="fr-FR" dirty="0" smtClean="0"/>
              <a:t>RCP2.6, RCP4.5, RCP6.0 et RCP8.5</a:t>
            </a:r>
          </a:p>
          <a:p>
            <a:pPr lvl="2"/>
            <a:r>
              <a:rPr lang="fr-FR" dirty="0" smtClean="0"/>
              <a:t>Très nombreux GCM (de &gt; 20 à &gt; 40) ainsi que réalisations pour certains</a:t>
            </a:r>
          </a:p>
          <a:p>
            <a:pPr lvl="2"/>
            <a:r>
              <a:rPr lang="fr-FR" dirty="0" smtClean="0"/>
              <a:t>Utilisé dans stage Madeleine Nicolas, date </a:t>
            </a:r>
            <a:r>
              <a:rPr lang="fr-FR" dirty="0"/>
              <a:t>un peu (</a:t>
            </a:r>
            <a:r>
              <a:rPr lang="fr-FR" dirty="0">
                <a:hlinkClick r:id="rId2"/>
              </a:rPr>
              <a:t>https://</a:t>
            </a:r>
            <a:r>
              <a:rPr lang="fr-FR" dirty="0" smtClean="0">
                <a:hlinkClick r:id="rId2"/>
              </a:rPr>
              <a:t>webgr.irstea.fr/wp-content/uploads/2014/07/NICOLAS_PDF_post.pdf</a:t>
            </a:r>
            <a:r>
              <a:rPr lang="fr-FR" dirty="0" smtClean="0"/>
              <a:t>) </a:t>
            </a:r>
          </a:p>
          <a:p>
            <a:pPr lvl="2"/>
            <a:endParaRPr lang="fr-FR" dirty="0"/>
          </a:p>
          <a:p>
            <a:r>
              <a:rPr lang="fr-FR" dirty="0" smtClean="0"/>
              <a:t>Toutes ces projections sont sur la France entière, sur la grille SAFRAN, au pas de temps journalier</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95</a:t>
            </a:fld>
            <a:endParaRPr lang="fr-FR"/>
          </a:p>
        </p:txBody>
      </p:sp>
    </p:spTree>
    <p:extLst>
      <p:ext uri="{BB962C8B-B14F-4D97-AF65-F5344CB8AC3E}">
        <p14:creationId xmlns:p14="http://schemas.microsoft.com/office/powerpoint/2010/main" val="22792569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Portails climatiques / services climatiques</a:t>
            </a:r>
            <a:endParaRPr lang="fr-FR" dirty="0"/>
          </a:p>
        </p:txBody>
      </p:sp>
      <p:sp>
        <p:nvSpPr>
          <p:cNvPr id="3" name="Espace réservé du contenu 2"/>
          <p:cNvSpPr>
            <a:spLocks noGrp="1"/>
          </p:cNvSpPr>
          <p:nvPr>
            <p:ph idx="1"/>
          </p:nvPr>
        </p:nvSpPr>
        <p:spPr>
          <a:xfrm>
            <a:off x="2195736" y="1600200"/>
            <a:ext cx="5328592" cy="4525963"/>
          </a:xfrm>
        </p:spPr>
        <p:txBody>
          <a:bodyPr>
            <a:normAutofit/>
          </a:bodyPr>
          <a:lstStyle/>
          <a:p>
            <a:r>
              <a:rPr lang="fr-FR" sz="2400" dirty="0" smtClean="0"/>
              <a:t>Sites web qui fournissent un accès à des projections climatiques ou à des indicateurs issus de projections climatiques</a:t>
            </a:r>
          </a:p>
          <a:p>
            <a:r>
              <a:rPr lang="fr-FR" sz="2400" dirty="0" smtClean="0"/>
              <a:t>Se focalisent souvent sur certains secteurs : climat, hydrologie, énergie, agriculture… </a:t>
            </a:r>
          </a:p>
          <a:p>
            <a:r>
              <a:rPr lang="fr-FR" sz="2400" dirty="0" smtClean="0"/>
              <a:t>Peuvent évaluer des méthodes d’adaptation</a:t>
            </a:r>
            <a:endParaRPr lang="fr-FR" sz="2400"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96</a:t>
            </a:fld>
            <a:endParaRPr lang="fr-FR"/>
          </a:p>
        </p:txBody>
      </p:sp>
      <p:pic>
        <p:nvPicPr>
          <p:cNvPr id="5" name="Image 4">
            <a:extLst>
              <a:ext uri="{FF2B5EF4-FFF2-40B4-BE49-F238E27FC236}">
                <a16:creationId xmlns:a16="http://schemas.microsoft.com/office/drawing/2014/main" xmlns="" id="{85DB404D-25E4-364C-A500-5A27148EF1CA}"/>
              </a:ext>
            </a:extLst>
          </p:cNvPr>
          <p:cNvPicPr>
            <a:picLocks noChangeAspect="1"/>
          </p:cNvPicPr>
          <p:nvPr/>
        </p:nvPicPr>
        <p:blipFill>
          <a:blip r:embed="rId2"/>
          <a:stretch>
            <a:fillRect/>
          </a:stretch>
        </p:blipFill>
        <p:spPr>
          <a:xfrm>
            <a:off x="0" y="3838380"/>
            <a:ext cx="2553344" cy="1283427"/>
          </a:xfrm>
          <a:prstGeom prst="rect">
            <a:avLst/>
          </a:prstGeom>
        </p:spPr>
      </p:pic>
      <p:pic>
        <p:nvPicPr>
          <p:cNvPr id="6" name="Image 5">
            <a:extLst>
              <a:ext uri="{FF2B5EF4-FFF2-40B4-BE49-F238E27FC236}">
                <a16:creationId xmlns:a16="http://schemas.microsoft.com/office/drawing/2014/main" xmlns="" id="{EC5E05C4-062D-A04F-BD94-32EC9D7544E4}"/>
              </a:ext>
            </a:extLst>
          </p:cNvPr>
          <p:cNvPicPr>
            <a:picLocks noChangeAspect="1"/>
          </p:cNvPicPr>
          <p:nvPr/>
        </p:nvPicPr>
        <p:blipFill>
          <a:blip r:embed="rId3"/>
          <a:stretch>
            <a:fillRect/>
          </a:stretch>
        </p:blipFill>
        <p:spPr>
          <a:xfrm>
            <a:off x="3563888" y="5157192"/>
            <a:ext cx="2444029" cy="1275033"/>
          </a:xfrm>
          <a:prstGeom prst="rect">
            <a:avLst/>
          </a:prstGeom>
        </p:spPr>
      </p:pic>
      <p:pic>
        <p:nvPicPr>
          <p:cNvPr id="7" name="Image 6">
            <a:extLst>
              <a:ext uri="{FF2B5EF4-FFF2-40B4-BE49-F238E27FC236}">
                <a16:creationId xmlns:a16="http://schemas.microsoft.com/office/drawing/2014/main" xmlns="" id="{0992D81A-468A-FA45-9448-9A02E971B9E1}"/>
              </a:ext>
            </a:extLst>
          </p:cNvPr>
          <p:cNvPicPr>
            <a:picLocks noChangeAspect="1"/>
          </p:cNvPicPr>
          <p:nvPr/>
        </p:nvPicPr>
        <p:blipFill rotWithShape="1">
          <a:blip r:embed="rId4"/>
          <a:srcRect b="7352"/>
          <a:stretch/>
        </p:blipFill>
        <p:spPr>
          <a:xfrm>
            <a:off x="1403648" y="5445224"/>
            <a:ext cx="1891278" cy="1227492"/>
          </a:xfrm>
          <a:prstGeom prst="rect">
            <a:avLst/>
          </a:prstGeom>
        </p:spPr>
      </p:pic>
      <p:pic>
        <p:nvPicPr>
          <p:cNvPr id="8" name="Image 7">
            <a:extLst>
              <a:ext uri="{FF2B5EF4-FFF2-40B4-BE49-F238E27FC236}">
                <a16:creationId xmlns:a16="http://schemas.microsoft.com/office/drawing/2014/main" xmlns="" id="{03637152-B585-0743-9A00-BBA2B923CC65}"/>
              </a:ext>
            </a:extLst>
          </p:cNvPr>
          <p:cNvPicPr>
            <a:picLocks noChangeAspect="1"/>
          </p:cNvPicPr>
          <p:nvPr/>
        </p:nvPicPr>
        <p:blipFill>
          <a:blip r:embed="rId5"/>
          <a:stretch>
            <a:fillRect/>
          </a:stretch>
        </p:blipFill>
        <p:spPr>
          <a:xfrm>
            <a:off x="7156440" y="2385764"/>
            <a:ext cx="1834903" cy="1275033"/>
          </a:xfrm>
          <a:prstGeom prst="rect">
            <a:avLst/>
          </a:prstGeom>
        </p:spPr>
      </p:pic>
      <p:pic>
        <p:nvPicPr>
          <p:cNvPr id="9" name="Image 8">
            <a:extLst>
              <a:ext uri="{FF2B5EF4-FFF2-40B4-BE49-F238E27FC236}">
                <a16:creationId xmlns:a16="http://schemas.microsoft.com/office/drawing/2014/main" xmlns="" id="{B24D1887-D982-B343-BD4E-1235AB18AB84}"/>
              </a:ext>
            </a:extLst>
          </p:cNvPr>
          <p:cNvPicPr>
            <a:picLocks noChangeAspect="1"/>
          </p:cNvPicPr>
          <p:nvPr/>
        </p:nvPicPr>
        <p:blipFill>
          <a:blip r:embed="rId6"/>
          <a:stretch>
            <a:fillRect/>
          </a:stretch>
        </p:blipFill>
        <p:spPr>
          <a:xfrm>
            <a:off x="251520" y="1798700"/>
            <a:ext cx="1891277" cy="1449180"/>
          </a:xfrm>
          <a:prstGeom prst="rect">
            <a:avLst/>
          </a:prstGeom>
        </p:spPr>
      </p:pic>
      <p:pic>
        <p:nvPicPr>
          <p:cNvPr id="10" name="Image 9">
            <a:extLst>
              <a:ext uri="{FF2B5EF4-FFF2-40B4-BE49-F238E27FC236}">
                <a16:creationId xmlns:a16="http://schemas.microsoft.com/office/drawing/2014/main" xmlns="" id="{70CAF73A-AD2C-F14B-AB54-D2D74374684B}"/>
              </a:ext>
            </a:extLst>
          </p:cNvPr>
          <p:cNvPicPr>
            <a:picLocks noChangeAspect="1"/>
          </p:cNvPicPr>
          <p:nvPr/>
        </p:nvPicPr>
        <p:blipFill>
          <a:blip r:embed="rId7"/>
          <a:stretch>
            <a:fillRect/>
          </a:stretch>
        </p:blipFill>
        <p:spPr>
          <a:xfrm>
            <a:off x="6156176" y="4221088"/>
            <a:ext cx="2723419" cy="1449180"/>
          </a:xfrm>
          <a:prstGeom prst="rect">
            <a:avLst/>
          </a:prstGeom>
        </p:spPr>
      </p:pic>
    </p:spTree>
    <p:extLst>
      <p:ext uri="{BB962C8B-B14F-4D97-AF65-F5344CB8AC3E}">
        <p14:creationId xmlns:p14="http://schemas.microsoft.com/office/powerpoint/2010/main" val="114811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Portails climatiques / services climatiques</a:t>
            </a:r>
            <a:endParaRPr lang="fr-FR" dirty="0"/>
          </a:p>
        </p:txBody>
      </p:sp>
      <p:sp>
        <p:nvSpPr>
          <p:cNvPr id="3" name="Espace réservé du contenu 2"/>
          <p:cNvSpPr>
            <a:spLocks noGrp="1"/>
          </p:cNvSpPr>
          <p:nvPr>
            <p:ph idx="1"/>
          </p:nvPr>
        </p:nvSpPr>
        <p:spPr/>
        <p:txBody>
          <a:bodyPr>
            <a:normAutofit fontScale="85000" lnSpcReduction="10000"/>
          </a:bodyPr>
          <a:lstStyle/>
          <a:p>
            <a:r>
              <a:rPr lang="fr-FR" b="1" dirty="0" smtClean="0">
                <a:solidFill>
                  <a:schemeClr val="accent5"/>
                </a:solidFill>
              </a:rPr>
              <a:t>Avantages</a:t>
            </a:r>
            <a:r>
              <a:rPr lang="fr-FR" dirty="0" smtClean="0">
                <a:solidFill>
                  <a:schemeClr val="accent5"/>
                </a:solidFill>
              </a:rPr>
              <a:t> </a:t>
            </a:r>
            <a:r>
              <a:rPr lang="fr-FR" dirty="0" smtClean="0"/>
              <a:t>: facilité d’extraction des données, plateforme de visualisation, accessible aux décideurs</a:t>
            </a:r>
          </a:p>
          <a:p>
            <a:r>
              <a:rPr lang="fr-FR" b="1" dirty="0" smtClean="0">
                <a:solidFill>
                  <a:schemeClr val="accent5"/>
                </a:solidFill>
              </a:rPr>
              <a:t>Inconvénients</a:t>
            </a:r>
            <a:r>
              <a:rPr lang="fr-FR" dirty="0" smtClean="0">
                <a:solidFill>
                  <a:schemeClr val="accent5"/>
                </a:solidFill>
              </a:rPr>
              <a:t> </a:t>
            </a:r>
            <a:r>
              <a:rPr lang="fr-FR" dirty="0" smtClean="0"/>
              <a:t>: difficulté de connaître la configuration exacte des modèles / projections disponibles, qualité parfois mauvaise des simulations</a:t>
            </a:r>
          </a:p>
          <a:p>
            <a:endParaRPr lang="fr-FR" dirty="0"/>
          </a:p>
          <a:p>
            <a:r>
              <a:rPr lang="fr-FR" b="1" dirty="0" smtClean="0">
                <a:solidFill>
                  <a:schemeClr val="accent5"/>
                </a:solidFill>
              </a:rPr>
              <a:t>Avis personnel </a:t>
            </a:r>
            <a:r>
              <a:rPr lang="fr-FR" dirty="0" smtClean="0"/>
              <a:t>: ces portails ne sont pas destinés à nos travaux de recherche, d’autant plus qu’on a déjà les données sur nos serveurs</a:t>
            </a:r>
          </a:p>
          <a:p>
            <a:pPr marL="0" indent="0">
              <a:buNone/>
            </a:pPr>
            <a:r>
              <a:rPr lang="fr-FR" dirty="0" smtClean="0"/>
              <a:t>… </a:t>
            </a:r>
            <a:r>
              <a:rPr lang="fr-FR" b="1" dirty="0" smtClean="0">
                <a:solidFill>
                  <a:schemeClr val="accent5"/>
                </a:solidFill>
              </a:rPr>
              <a:t>sauf</a:t>
            </a:r>
            <a:r>
              <a:rPr lang="fr-FR" dirty="0" smtClean="0">
                <a:solidFill>
                  <a:schemeClr val="accent5"/>
                </a:solidFill>
              </a:rPr>
              <a:t> </a:t>
            </a:r>
            <a:r>
              <a:rPr lang="fr-FR" dirty="0" smtClean="0"/>
              <a:t>si on fait une thèse sur les services climatiques !</a:t>
            </a:r>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97</a:t>
            </a:fld>
            <a:endParaRPr lang="fr-FR"/>
          </a:p>
        </p:txBody>
      </p:sp>
    </p:spTree>
    <p:extLst>
      <p:ext uri="{BB962C8B-B14F-4D97-AF65-F5344CB8AC3E}">
        <p14:creationId xmlns:p14="http://schemas.microsoft.com/office/powerpoint/2010/main" val="106184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Projections hydrologiques</a:t>
            </a:r>
            <a:endParaRPr lang="fr-FR" dirty="0"/>
          </a:p>
        </p:txBody>
      </p:sp>
      <p:sp>
        <p:nvSpPr>
          <p:cNvPr id="3" name="Espace réservé du contenu 2"/>
          <p:cNvSpPr>
            <a:spLocks noGrp="1"/>
          </p:cNvSpPr>
          <p:nvPr>
            <p:ph idx="1"/>
          </p:nvPr>
        </p:nvSpPr>
        <p:spPr>
          <a:solidFill>
            <a:schemeClr val="bg1"/>
          </a:solidFill>
        </p:spPr>
        <p:txBody>
          <a:bodyPr>
            <a:normAutofit fontScale="92500" lnSpcReduction="10000"/>
          </a:bodyPr>
          <a:lstStyle/>
          <a:p>
            <a:r>
              <a:rPr lang="fr-FR" dirty="0" smtClean="0"/>
              <a:t>CMIP3 : projections Explore2070 et </a:t>
            </a:r>
            <a:r>
              <a:rPr lang="fr-FR" dirty="0" err="1" smtClean="0"/>
              <a:t>Climaware</a:t>
            </a:r>
            <a:r>
              <a:rPr lang="fr-FR" dirty="0" smtClean="0"/>
              <a:t> -&gt; trop vieilles</a:t>
            </a:r>
          </a:p>
          <a:p>
            <a:r>
              <a:rPr lang="fr-FR" dirty="0" smtClean="0"/>
              <a:t>CMIP5</a:t>
            </a:r>
          </a:p>
          <a:p>
            <a:pPr lvl="1"/>
            <a:r>
              <a:rPr lang="fr-FR" b="1" dirty="0" smtClean="0">
                <a:solidFill>
                  <a:schemeClr val="accent5"/>
                </a:solidFill>
              </a:rPr>
              <a:t>IPSL2014, CNRM2014 </a:t>
            </a:r>
            <a:r>
              <a:rPr lang="fr-FR" dirty="0" smtClean="0"/>
              <a:t>: projections sur la Moselle, la Sarre, le Rhin (affluents français)</a:t>
            </a:r>
          </a:p>
          <a:p>
            <a:pPr lvl="1"/>
            <a:r>
              <a:rPr lang="fr-FR" b="1" dirty="0" err="1" smtClean="0">
                <a:solidFill>
                  <a:schemeClr val="accent5"/>
                </a:solidFill>
              </a:rPr>
              <a:t>EuroCordex</a:t>
            </a:r>
            <a:r>
              <a:rPr lang="fr-FR" dirty="0" smtClean="0">
                <a:solidFill>
                  <a:schemeClr val="accent1"/>
                </a:solidFill>
              </a:rPr>
              <a:t> </a:t>
            </a:r>
            <a:r>
              <a:rPr lang="fr-FR" dirty="0" smtClean="0"/>
              <a:t>: quelques tests d’Anthony </a:t>
            </a:r>
          </a:p>
          <a:p>
            <a:pPr lvl="1"/>
            <a:r>
              <a:rPr lang="fr-FR" b="1" dirty="0" err="1" smtClean="0">
                <a:solidFill>
                  <a:schemeClr val="accent5"/>
                </a:solidFill>
              </a:rPr>
              <a:t>AdaMont</a:t>
            </a:r>
            <a:r>
              <a:rPr lang="fr-FR" dirty="0" smtClean="0">
                <a:solidFill>
                  <a:schemeClr val="accent1"/>
                </a:solidFill>
              </a:rPr>
              <a:t> </a:t>
            </a:r>
            <a:r>
              <a:rPr lang="fr-FR" dirty="0" smtClean="0"/>
              <a:t>: à venir sur la Meuse puis France entière</a:t>
            </a:r>
          </a:p>
          <a:p>
            <a:pPr lvl="1"/>
            <a:r>
              <a:rPr lang="fr-FR" b="1" dirty="0" smtClean="0">
                <a:solidFill>
                  <a:schemeClr val="accent5"/>
                </a:solidFill>
              </a:rPr>
              <a:t>ADC</a:t>
            </a:r>
            <a:r>
              <a:rPr lang="fr-FR" dirty="0" smtClean="0"/>
              <a:t> : projections non expertisées sur de nombreuses stations, prise en compte poussée de l’incertitude du modèle hydrologique</a:t>
            </a:r>
          </a:p>
          <a:p>
            <a:pPr lvl="1"/>
            <a:endParaRPr lang="fr-FR" dirty="0"/>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98</a:t>
            </a:fld>
            <a:endParaRPr lang="fr-FR"/>
          </a:p>
        </p:txBody>
      </p:sp>
    </p:spTree>
    <p:extLst>
      <p:ext uri="{BB962C8B-B14F-4D97-AF65-F5344CB8AC3E}">
        <p14:creationId xmlns:p14="http://schemas.microsoft.com/office/powerpoint/2010/main" val="214081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Programme de l’après-midi</a:t>
            </a: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smtClean="0">
                <a:solidFill>
                  <a:schemeClr val="bg1">
                    <a:lumMod val="85000"/>
                  </a:schemeClr>
                </a:solidFill>
              </a:rPr>
              <a:t>Intro Vazken</a:t>
            </a:r>
          </a:p>
          <a:p>
            <a:r>
              <a:rPr lang="fr-FR" dirty="0" smtClean="0">
                <a:solidFill>
                  <a:schemeClr val="bg1">
                    <a:lumMod val="85000"/>
                  </a:schemeClr>
                </a:solidFill>
              </a:rPr>
              <a:t>Intro générale Guillaume</a:t>
            </a:r>
          </a:p>
          <a:p>
            <a:r>
              <a:rPr lang="fr-FR" dirty="0" smtClean="0">
                <a:solidFill>
                  <a:schemeClr val="bg1">
                    <a:lumMod val="85000"/>
                  </a:schemeClr>
                </a:solidFill>
              </a:rPr>
              <a:t>Le changement climatique dans son contexte</a:t>
            </a:r>
          </a:p>
          <a:p>
            <a:r>
              <a:rPr lang="fr-FR" dirty="0" smtClean="0">
                <a:solidFill>
                  <a:schemeClr val="bg1">
                    <a:lumMod val="85000"/>
                  </a:schemeClr>
                </a:solidFill>
              </a:rPr>
              <a:t>Les projections climatiques</a:t>
            </a:r>
          </a:p>
          <a:p>
            <a:r>
              <a:rPr lang="fr-FR" dirty="0" smtClean="0">
                <a:solidFill>
                  <a:schemeClr val="bg1">
                    <a:lumMod val="85000"/>
                  </a:schemeClr>
                </a:solidFill>
              </a:rPr>
              <a:t>La méthodologie d’étude d’impact du CC</a:t>
            </a:r>
          </a:p>
          <a:p>
            <a:r>
              <a:rPr lang="fr-FR" dirty="0" smtClean="0">
                <a:solidFill>
                  <a:schemeClr val="bg1">
                    <a:lumMod val="85000"/>
                  </a:schemeClr>
                </a:solidFill>
              </a:rPr>
              <a:t>Impact du CC sur les débits</a:t>
            </a:r>
          </a:p>
          <a:p>
            <a:r>
              <a:rPr lang="fr-FR" dirty="0" smtClean="0">
                <a:solidFill>
                  <a:schemeClr val="bg1">
                    <a:lumMod val="85000"/>
                  </a:schemeClr>
                </a:solidFill>
              </a:rPr>
              <a:t>Inventaire des données disponibles</a:t>
            </a:r>
          </a:p>
          <a:p>
            <a:r>
              <a:rPr lang="fr-FR" dirty="0" smtClean="0"/>
              <a:t>Présentation d’ARTEMHYS</a:t>
            </a:r>
          </a:p>
          <a:p>
            <a:r>
              <a:rPr lang="fr-FR" dirty="0" smtClean="0">
                <a:solidFill>
                  <a:schemeClr val="bg1">
                    <a:lumMod val="85000"/>
                  </a:schemeClr>
                </a:solidFill>
              </a:rPr>
              <a:t>Présentation d’HEF</a:t>
            </a:r>
          </a:p>
          <a:p>
            <a:r>
              <a:rPr lang="fr-FR" dirty="0" smtClean="0">
                <a:solidFill>
                  <a:schemeClr val="bg1">
                    <a:lumMod val="85000"/>
                  </a:schemeClr>
                </a:solidFill>
              </a:rPr>
              <a:t>Perspectives, moyens, conclusions</a:t>
            </a:r>
          </a:p>
        </p:txBody>
      </p:sp>
      <p:sp>
        <p:nvSpPr>
          <p:cNvPr id="4" name="Espace réservé du numéro de diapositive 3"/>
          <p:cNvSpPr>
            <a:spLocks noGrp="1"/>
          </p:cNvSpPr>
          <p:nvPr>
            <p:ph type="sldNum" sz="quarter" idx="12"/>
          </p:nvPr>
        </p:nvSpPr>
        <p:spPr/>
        <p:txBody>
          <a:bodyPr/>
          <a:lstStyle/>
          <a:p>
            <a:fld id="{5D6BC9DE-21EE-412F-9F5D-9A383983C613}" type="slidenum">
              <a:rPr lang="fr-FR" smtClean="0"/>
              <a:t>99</a:t>
            </a:fld>
            <a:endParaRPr lang="fr-FR"/>
          </a:p>
        </p:txBody>
      </p:sp>
    </p:spTree>
    <p:extLst>
      <p:ext uri="{BB962C8B-B14F-4D97-AF65-F5344CB8AC3E}">
        <p14:creationId xmlns:p14="http://schemas.microsoft.com/office/powerpoint/2010/main" val="9062948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Irstea_1">
      <a:dk1>
        <a:srgbClr val="003A80"/>
      </a:dk1>
      <a:lt1>
        <a:sysClr val="window" lastClr="FFFFFF"/>
      </a:lt1>
      <a:dk2>
        <a:srgbClr val="009EE0"/>
      </a:dk2>
      <a:lt2>
        <a:srgbClr val="FFFFFF"/>
      </a:lt2>
      <a:accent1>
        <a:srgbClr val="A4C400"/>
      </a:accent1>
      <a:accent2>
        <a:srgbClr val="009EE0"/>
      </a:accent2>
      <a:accent3>
        <a:srgbClr val="083F88"/>
      </a:accent3>
      <a:accent4>
        <a:srgbClr val="85CCD1"/>
      </a:accent4>
      <a:accent5>
        <a:srgbClr val="702283"/>
      </a:accent5>
      <a:accent6>
        <a:srgbClr val="AF1280"/>
      </a:accent6>
      <a:hlink>
        <a:srgbClr val="009EE0"/>
      </a:hlink>
      <a:folHlink>
        <a:srgbClr val="A4C400"/>
      </a:folHlink>
    </a:clrScheme>
    <a:fontScheme name="Irstea_1">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12254</TotalTime>
  <Words>4706</Words>
  <Application>Microsoft Office PowerPoint</Application>
  <PresentationFormat>Affichage à l'écran (4:3)</PresentationFormat>
  <Paragraphs>831</Paragraphs>
  <Slides>103</Slides>
  <Notes>11</Notes>
  <HiddenSlides>3</HiddenSlides>
  <MMClips>0</MMClips>
  <ScaleCrop>false</ScaleCrop>
  <HeadingPairs>
    <vt:vector size="6" baseType="variant">
      <vt:variant>
        <vt:lpstr>Thème</vt:lpstr>
      </vt:variant>
      <vt:variant>
        <vt:i4>2</vt:i4>
      </vt:variant>
      <vt:variant>
        <vt:lpstr>Serveurs OLE incorporés</vt:lpstr>
      </vt:variant>
      <vt:variant>
        <vt:i4>1</vt:i4>
      </vt:variant>
      <vt:variant>
        <vt:lpstr>Titres des diapositives</vt:lpstr>
      </vt:variant>
      <vt:variant>
        <vt:i4>103</vt:i4>
      </vt:variant>
    </vt:vector>
  </HeadingPairs>
  <TitlesOfParts>
    <vt:vector size="106" baseType="lpstr">
      <vt:lpstr>Thème Office</vt:lpstr>
      <vt:lpstr>1_Thème Office</vt:lpstr>
      <vt:lpstr>Image bitmap</vt:lpstr>
      <vt:lpstr>Présentation PowerPoint</vt:lpstr>
      <vt:lpstr>Programme de l’après-midi</vt:lpstr>
      <vt:lpstr>Programme de l’après-midi</vt:lpstr>
      <vt:lpstr>Programme de l’après-midi</vt:lpstr>
      <vt:lpstr>Introduction générale</vt:lpstr>
      <vt:lpstr>Introduction générale</vt:lpstr>
      <vt:lpstr>Introduction générale</vt:lpstr>
      <vt:lpstr>Introduction générale</vt:lpstr>
      <vt:lpstr>Le CC, c’est quoi ? </vt:lpstr>
      <vt:lpstr>Le CC, c’est quoi ?</vt:lpstr>
      <vt:lpstr>Le climat, c’est quoi ? </vt:lpstr>
      <vt:lpstr>La météorologie, c’est quoi ? </vt:lpstr>
      <vt:lpstr>Différence entre météo et climat</vt:lpstr>
      <vt:lpstr>Météorologie et climatologie, quelles échelles de temps ?</vt:lpstr>
      <vt:lpstr>Différence entre prévision et projection</vt:lpstr>
      <vt:lpstr>Programme de l’après-midi</vt:lpstr>
      <vt:lpstr>Le climat évolue à différentes échelles de temps</vt:lpstr>
      <vt:lpstr>Le climat évolue à différentes échelles de temps</vt:lpstr>
      <vt:lpstr>Depuis quand parle-t-on de changement climatique ? </vt:lpstr>
      <vt:lpstr>Intergovernmental Panel on Climate Change (IPCC) Groupe d'experts intergouvernemental sur l'évolution du climat (GIEC)</vt:lpstr>
      <vt:lpstr>IPCC / GIEC</vt:lpstr>
      <vt:lpstr>Les acteurs français</vt:lpstr>
      <vt:lpstr>Programme de l’après-midi</vt:lpstr>
      <vt:lpstr>Mais pourquoi le climat change ?</vt:lpstr>
      <vt:lpstr>Effet de serre : un phénomène naturel…</vt:lpstr>
      <vt:lpstr>Effet de serre : un phénomène naturel… renforcé par les humains</vt:lpstr>
      <vt:lpstr>Des concentrations de gaz à effet de serre en forte augmentation</vt:lpstr>
      <vt:lpstr>Un changement climatique qui n’a rien de naturel</vt:lpstr>
      <vt:lpstr>Le signal du changement climatique</vt:lpstr>
      <vt:lpstr>Impacts du changement climatique</vt:lpstr>
      <vt:lpstr>Quizz Changement Climatique</vt:lpstr>
      <vt:lpstr>Un exemple d’impacts du CC</vt:lpstr>
      <vt:lpstr>Les modèles de circulation générale (GCM)</vt:lpstr>
      <vt:lpstr>Les scénarios futurs de gaz à effet de serre</vt:lpstr>
      <vt:lpstr>Les scénarios futurs de gaz à effet de serre</vt:lpstr>
      <vt:lpstr>Sorties des GCM</vt:lpstr>
      <vt:lpstr>Ne jamais utiliser une unique sortie de GCM !!</vt:lpstr>
      <vt:lpstr>Présentation PowerPoint</vt:lpstr>
      <vt:lpstr>Présentation PowerPoint</vt:lpstr>
      <vt:lpstr>Deux types de descente d’échelle</vt:lpstr>
      <vt:lpstr>Des modèles climatiques à la gestion intégrée des eaux</vt:lpstr>
      <vt:lpstr>Approches bottom-up : débits extrêmes fonction de P et T </vt:lpstr>
      <vt:lpstr>Video Météo-France</vt:lpstr>
      <vt:lpstr>Programme de l’après-midi</vt:lpstr>
      <vt:lpstr>Pourquoi tant d’incertitudes ? </vt:lpstr>
      <vt:lpstr>Une cascade d’incertitude</vt:lpstr>
      <vt:lpstr>Des sources d’incertitude à tous les échelons de la chaîne de modélisation</vt:lpstr>
      <vt:lpstr>Travaux sur la robustesse des modèles hydrologiques et approches multi-modèles</vt:lpstr>
      <vt:lpstr>Les incertitudes ne doivent pas empêcher l’action</vt:lpstr>
      <vt:lpstr>Programme de l’après-midi</vt:lpstr>
      <vt:lpstr>Présentation PowerPoint</vt:lpstr>
      <vt:lpstr>Présentation PowerPoint</vt:lpstr>
      <vt:lpstr>Quel climat futur en Europe ?</vt:lpstr>
      <vt:lpstr>Présentation PowerPoint</vt:lpstr>
      <vt:lpstr>Programme de l’après-midi</vt:lpstr>
      <vt:lpstr>Etapes de comparaison pour une étude d’impact</vt:lpstr>
      <vt:lpstr>Evolution entre périodes de temps</vt:lpstr>
      <vt:lpstr>Programme de l’après-midi</vt:lpstr>
      <vt:lpstr>Les indicateurs qui nous intéressent en hydrologie</vt:lpstr>
      <vt:lpstr>Présentation PowerPoint</vt:lpstr>
      <vt:lpstr>Les indicateurs qui nous intéressent en hydrologie</vt:lpstr>
      <vt:lpstr>Programme de l’après-midi</vt:lpstr>
      <vt:lpstr>Tendances passées : quelques résultats en France</vt:lpstr>
      <vt:lpstr>Evolution débits moyens : futur lointain / présent</vt:lpstr>
      <vt:lpstr>Présentation PowerPoint</vt:lpstr>
      <vt:lpstr>Présentation PowerPoint</vt:lpstr>
      <vt:lpstr>Présentation PowerPoint</vt:lpstr>
      <vt:lpstr>Evolution débits faibles : futur lointain / présent</vt:lpstr>
      <vt:lpstr>Evolution crues : futur lointain / présent</vt:lpstr>
      <vt:lpstr>Présentation PowerPoint</vt:lpstr>
      <vt:lpstr>Programme de l’après-midi</vt:lpstr>
      <vt:lpstr>PROJET EXPLORE 2070 : Quels impacts des changements climatiques sur les eaux de surface en France à l'horizon 2070 ?</vt:lpstr>
      <vt:lpstr>Présentation PowerPoint</vt:lpstr>
      <vt:lpstr>Quelle baisse possible du débit moyen ?</vt:lpstr>
      <vt:lpstr>Présentation PowerPoint</vt:lpstr>
      <vt:lpstr>Quelle baisse possible des débits d’étiage (QMNA5) ?</vt:lpstr>
      <vt:lpstr>Présentation PowerPoint</vt:lpstr>
      <vt:lpstr>Quelle évolution possible des crues décennales (QJXA10) ?</vt:lpstr>
      <vt:lpstr>QJXA10</vt:lpstr>
      <vt:lpstr>Projet ClimAware (2010-2013)</vt:lpstr>
      <vt:lpstr>Projet ClimAware (2010-2013)</vt:lpstr>
      <vt:lpstr>Projet ClimAware (2010-2013)</vt:lpstr>
      <vt:lpstr>MOSARH21 (2015-2018) : Moselle, Sarre, Rhin</vt:lpstr>
      <vt:lpstr>Présentation PowerPoint</vt:lpstr>
      <vt:lpstr>CHIMERE21 (2017-2019) : Chiers, Meuse</vt:lpstr>
      <vt:lpstr>Programme de l’après-midi</vt:lpstr>
      <vt:lpstr>Adaptation au Changement Climatique</vt:lpstr>
      <vt:lpstr>Adaptation en Méditerranée</vt:lpstr>
      <vt:lpstr>Adaptation possible pour les nappes</vt:lpstr>
      <vt:lpstr>Présentation PowerPoint</vt:lpstr>
      <vt:lpstr>Création de retenues de substitution</vt:lpstr>
      <vt:lpstr>Programme de l’après-midi</vt:lpstr>
      <vt:lpstr>Données observées en France</vt:lpstr>
      <vt:lpstr>Base de données de fiches stations https://webgr.irstea.fr/base-de-donnees/ </vt:lpstr>
      <vt:lpstr>Projections climatiques</vt:lpstr>
      <vt:lpstr>Portails climatiques / services climatiques</vt:lpstr>
      <vt:lpstr>Portails climatiques / services climatiques</vt:lpstr>
      <vt:lpstr>Projections hydrologiques</vt:lpstr>
      <vt:lpstr>Programme de l’après-midi</vt:lpstr>
      <vt:lpstr>Programme de l’après-midi</vt:lpstr>
      <vt:lpstr>Programme de l’après-midi</vt:lpstr>
      <vt:lpstr>Utiliser des projections climatiques demande méthode et prudence ! </vt:lpstr>
      <vt:lpstr>Discussions</vt:lpstr>
    </vt:vector>
  </TitlesOfParts>
  <Company>SISYPHE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habets</dc:creator>
  <cp:lastModifiedBy>Thirel Guillaume</cp:lastModifiedBy>
  <cp:revision>388</cp:revision>
  <cp:lastPrinted>2016-03-30T12:41:41Z</cp:lastPrinted>
  <dcterms:created xsi:type="dcterms:W3CDTF">2015-10-27T16:45:13Z</dcterms:created>
  <dcterms:modified xsi:type="dcterms:W3CDTF">2019-03-14T10:26:10Z</dcterms:modified>
</cp:coreProperties>
</file>