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6" r:id="rId1"/>
  </p:sldMasterIdLst>
  <p:notesMasterIdLst>
    <p:notesMasterId r:id="rId58"/>
  </p:notesMasterIdLst>
  <p:handoutMasterIdLst>
    <p:handoutMasterId r:id="rId59"/>
  </p:handoutMasterIdLst>
  <p:sldIdLst>
    <p:sldId id="256" r:id="rId2"/>
    <p:sldId id="262" r:id="rId3"/>
    <p:sldId id="299" r:id="rId4"/>
    <p:sldId id="350" r:id="rId5"/>
    <p:sldId id="258" r:id="rId6"/>
    <p:sldId id="260" r:id="rId7"/>
    <p:sldId id="301" r:id="rId8"/>
    <p:sldId id="302" r:id="rId9"/>
    <p:sldId id="304" r:id="rId10"/>
    <p:sldId id="306" r:id="rId11"/>
    <p:sldId id="307" r:id="rId12"/>
    <p:sldId id="310" r:id="rId13"/>
    <p:sldId id="308" r:id="rId14"/>
    <p:sldId id="311" r:id="rId15"/>
    <p:sldId id="303" r:id="rId16"/>
    <p:sldId id="317" r:id="rId17"/>
    <p:sldId id="319" r:id="rId18"/>
    <p:sldId id="313" r:id="rId19"/>
    <p:sldId id="312" r:id="rId20"/>
    <p:sldId id="328" r:id="rId21"/>
    <p:sldId id="333" r:id="rId22"/>
    <p:sldId id="337" r:id="rId23"/>
    <p:sldId id="335" r:id="rId24"/>
    <p:sldId id="314" r:id="rId25"/>
    <p:sldId id="338" r:id="rId26"/>
    <p:sldId id="336" r:id="rId27"/>
    <p:sldId id="326" r:id="rId28"/>
    <p:sldId id="325" r:id="rId29"/>
    <p:sldId id="331" r:id="rId30"/>
    <p:sldId id="340" r:id="rId31"/>
    <p:sldId id="330" r:id="rId32"/>
    <p:sldId id="323" r:id="rId33"/>
    <p:sldId id="341" r:id="rId34"/>
    <p:sldId id="342" r:id="rId35"/>
    <p:sldId id="343" r:id="rId36"/>
    <p:sldId id="329" r:id="rId37"/>
    <p:sldId id="345" r:id="rId38"/>
    <p:sldId id="344" r:id="rId39"/>
    <p:sldId id="351" r:id="rId40"/>
    <p:sldId id="352" r:id="rId41"/>
    <p:sldId id="353" r:id="rId42"/>
    <p:sldId id="354" r:id="rId43"/>
    <p:sldId id="355" r:id="rId44"/>
    <p:sldId id="264" r:id="rId45"/>
    <p:sldId id="346" r:id="rId46"/>
    <p:sldId id="347" r:id="rId47"/>
    <p:sldId id="274" r:id="rId48"/>
    <p:sldId id="349" r:id="rId49"/>
    <p:sldId id="300" r:id="rId50"/>
    <p:sldId id="309" r:id="rId51"/>
    <p:sldId id="348" r:id="rId52"/>
    <p:sldId id="320" r:id="rId53"/>
    <p:sldId id="315" r:id="rId54"/>
    <p:sldId id="332" r:id="rId55"/>
    <p:sldId id="316" r:id="rId56"/>
    <p:sldId id="339"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27" autoAdjust="0"/>
    <p:restoredTop sz="74558" autoAdjust="0"/>
  </p:normalViewPr>
  <p:slideViewPr>
    <p:cSldViewPr snapToGrid="0" snapToObjects="1">
      <p:cViewPr varScale="1">
        <p:scale>
          <a:sx n="89" d="100"/>
          <a:sy n="89" d="100"/>
        </p:scale>
        <p:origin x="1520"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83616BE-D517-B64F-921E-37397FCE3264}" type="datetimeFigureOut">
              <a:t>04/06/2022</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439A2B8-E291-9045-8808-E5977E54318C}" type="slidenum">
              <a:t>‹N°›</a:t>
            </a:fld>
            <a:endParaRPr lang="fr-FR"/>
          </a:p>
        </p:txBody>
      </p:sp>
    </p:spTree>
    <p:extLst>
      <p:ext uri="{BB962C8B-B14F-4D97-AF65-F5344CB8AC3E}">
        <p14:creationId xmlns:p14="http://schemas.microsoft.com/office/powerpoint/2010/main" val="22400598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9EDD34-F3E0-6744-BF1E-9735AA0E6CF4}" type="datetimeFigureOut">
              <a:t>04/06/2022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4A3603-BAA7-2C43-9986-FE8D76E91A8D}" type="slidenum">
              <a:t>‹N°›</a:t>
            </a:fld>
            <a:endParaRPr lang="fr-FR"/>
          </a:p>
        </p:txBody>
      </p:sp>
    </p:spTree>
    <p:extLst>
      <p:ext uri="{BB962C8B-B14F-4D97-AF65-F5344CB8AC3E}">
        <p14:creationId xmlns:p14="http://schemas.microsoft.com/office/powerpoint/2010/main" val="316858669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journal.cnrs.fr/articles/existe-t-il-un-point-de-non-retour-dans-les-ecosysteme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lejournal.cnrs.fr/articles/existe-t-il-un-point-de-non-retour-dans-les-ecosystem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ondationbiodiversite.fr/repartition-globale-de-la-biomasse-au-sein-de-la-biosphere/#mammiferes"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fondationbiodiversite.fr/repartition-globale-de-la-biomasse-au-sein-de-la-biosphere/#cetaces" TargetMode="External"/><Relationship Id="rId4" Type="http://schemas.openxmlformats.org/officeDocument/2006/relationships/hyperlink" Target="https://www.fondationbiodiversite.fr/repartition-globale-de-la-biomasse-au-sein-de-la-biosphere/#megafaun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kern="1200" dirty="0">
                <a:solidFill>
                  <a:schemeClr val="tx1"/>
                </a:solidFill>
                <a:effectLst/>
                <a:latin typeface="+mn-lt"/>
                <a:ea typeface="+mn-ea"/>
                <a:cs typeface="+mn-cs"/>
              </a:rPr>
              <a:t>Remerciement </a:t>
            </a:r>
            <a:r>
              <a:rPr lang="fr-FR" sz="1200" b="0" kern="1200" dirty="0" err="1">
                <a:solidFill>
                  <a:schemeClr val="tx1"/>
                </a:solidFill>
                <a:effectLst/>
                <a:latin typeface="+mn-lt"/>
                <a:ea typeface="+mn-ea"/>
                <a:cs typeface="+mn-cs"/>
              </a:rPr>
              <a:t>orga</a:t>
            </a:r>
            <a:r>
              <a:rPr lang="fr-FR" sz="1200" b="0" kern="1200" dirty="0">
                <a:solidFill>
                  <a:schemeClr val="tx1"/>
                </a:solidFill>
                <a:effectLst/>
                <a:latin typeface="+mn-lt"/>
                <a:ea typeface="+mn-ea"/>
                <a:cs typeface="+mn-cs"/>
              </a:rPr>
              <a:t> et public... Réflexions issues du groupe de travail sur les enjeux du vivant dans la formation INSA dans le cadre du chantier de l'évolution de la formation pour plus de numérique et de DDRS. On embraye sur le titre</a:t>
            </a:r>
          </a:p>
          <a:p>
            <a:endParaRPr lang="fr-FR"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Pas de résumé de la conf</a:t>
            </a:r>
          </a:p>
          <a:p>
            <a:endParaRPr lang="fr-FR" sz="1200" b="1"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LET’S LOOK UP !</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Les enjeux du vivant pour l’ingénieur citoyen</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Hubert Charles professeur au département Biosciences</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Nous sommes entrés dans ce qui sera probablement la 6</a:t>
            </a:r>
            <a:r>
              <a:rPr lang="fr-FR" sz="1200" kern="1200" baseline="30000" dirty="0">
                <a:solidFill>
                  <a:schemeClr val="tx1"/>
                </a:solidFill>
                <a:effectLst/>
                <a:latin typeface="+mn-lt"/>
                <a:ea typeface="+mn-ea"/>
                <a:cs typeface="+mn-cs"/>
              </a:rPr>
              <a:t>e</a:t>
            </a:r>
            <a:r>
              <a:rPr lang="fr-FR" sz="1200" kern="1200" dirty="0">
                <a:solidFill>
                  <a:schemeClr val="tx1"/>
                </a:solidFill>
                <a:effectLst/>
                <a:latin typeface="+mn-lt"/>
                <a:ea typeface="+mn-ea"/>
                <a:cs typeface="+mn-cs"/>
              </a:rPr>
              <a:t> extinction de masse des espèces sur la planète. L’humanité est à la fois responsable et menacée par cette crise pourtant très largement ignorée dans les médias : pourquoi ce déni ? Après avoir défini le vivant et ses frontières, l’exposé s’attachera à repositionner l’Homme dans la biosphère pour comprendre comment en dégradant son environnement, il altère également son développement social et économique, sa santé et son bien-être. Nous réfléchirons aux actions individuelles et collectives qui doivent être menées pour essayer d’infléchir la courbe et d’atténuer la dette écologique que nous accumulons au détriment des pays en voie de développement et des générations futures en nous appuyant notamment sur les rapports de l'IPEBS 2019 et du WWF 2020.</a:t>
            </a:r>
          </a:p>
        </p:txBody>
      </p:sp>
      <p:sp>
        <p:nvSpPr>
          <p:cNvPr id="4" name="Espace réservé du numéro de diapositive 3"/>
          <p:cNvSpPr>
            <a:spLocks noGrp="1"/>
          </p:cNvSpPr>
          <p:nvPr>
            <p:ph type="sldNum" sz="quarter" idx="10"/>
          </p:nvPr>
        </p:nvSpPr>
        <p:spPr/>
        <p:txBody>
          <a:bodyPr/>
          <a:lstStyle/>
          <a:p>
            <a:fld id="{CC4A3603-BAA7-2C43-9986-FE8D76E91A8D}" type="slidenum">
              <a:rPr lang="uk-UA"/>
              <a:t>1</a:t>
            </a:fld>
            <a:endParaRPr lang="uk-UA"/>
          </a:p>
        </p:txBody>
      </p:sp>
    </p:spTree>
    <p:extLst>
      <p:ext uri="{BB962C8B-B14F-4D97-AF65-F5344CB8AC3E}">
        <p14:creationId xmlns:p14="http://schemas.microsoft.com/office/powerpoint/2010/main" val="3159960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a:t>Les 3 piliers de la biodiversité : expliquer</a:t>
            </a:r>
          </a:p>
          <a:p>
            <a:r>
              <a:rPr lang="fr-FR" b="0" dirty="0"/>
              <a:t>2 propriétés qui en découpe (lien résilience et abondance d’espèces)</a:t>
            </a:r>
          </a:p>
          <a:p>
            <a:r>
              <a:rPr lang="fr-FR" b="0" dirty="0"/>
              <a:t>Lien entre adaptabilité et diversité génétique : des populations avec des effectifs réduits vont avoir du mal à s’adapter à des variations de l’environnement (comme le réchauffement climatique pas exemple). </a:t>
            </a:r>
          </a:p>
          <a:p>
            <a:r>
              <a:rPr lang="fr-FR" b="0" dirty="0"/>
              <a:t>Résilience et adaptabilité contribuent aux services écosystémiques dont on parlera un peu plus tard.</a:t>
            </a:r>
          </a:p>
          <a:p>
            <a:endParaRPr lang="fr-FR" b="0" dirty="0"/>
          </a:p>
          <a:p>
            <a:r>
              <a:rPr lang="fr-FR" b="0" dirty="0"/>
              <a:t>C’est la définition, mais on peut regarder cette structuration de la biodiversité à toutes les échelles spatiales (les lister en partant de l’individu, dire l’importance des population la seule entité que l’on peut observer / mesurer (l’espèce étant une notion très théorique), importance des communautés permettant de connaître l’état de l’écosystème (sa dynamique). L’écosystème qu’on va définir juste </a:t>
            </a:r>
            <a:r>
              <a:rPr lang="fr-FR" b="0" dirty="0" err="1"/>
              <a:t>arès</a:t>
            </a:r>
            <a:r>
              <a:rPr lang="fr-FR" b="0" dirty="0"/>
              <a:t>, puis </a:t>
            </a:r>
            <a:r>
              <a:rPr lang="fr-FR" b="0" dirty="0" err="1"/>
              <a:t>ecocoplexes</a:t>
            </a:r>
            <a:r>
              <a:rPr lang="fr-FR" b="0" dirty="0"/>
              <a:t>, </a:t>
            </a:r>
            <a:r>
              <a:rPr lang="fr-FR" b="0" dirty="0" err="1"/>
              <a:t>ecozone</a:t>
            </a:r>
            <a:r>
              <a:rPr lang="fr-FR" b="0" dirty="0"/>
              <a:t> et </a:t>
            </a:r>
            <a:r>
              <a:rPr lang="fr-FR" b="0" dirty="0" err="1"/>
              <a:t>Biosphere</a:t>
            </a:r>
            <a:r>
              <a:rPr lang="fr-FR" b="0" dirty="0"/>
              <a:t>.</a:t>
            </a:r>
          </a:p>
        </p:txBody>
      </p:sp>
      <p:sp>
        <p:nvSpPr>
          <p:cNvPr id="4" name="Espace réservé du numéro de diapositive 3"/>
          <p:cNvSpPr>
            <a:spLocks noGrp="1"/>
          </p:cNvSpPr>
          <p:nvPr>
            <p:ph type="sldNum" sz="quarter" idx="10"/>
          </p:nvPr>
        </p:nvSpPr>
        <p:spPr/>
        <p:txBody>
          <a:bodyPr/>
          <a:lstStyle/>
          <a:p>
            <a:fld id="{CC4A3603-BAA7-2C43-9986-FE8D76E91A8D}" type="slidenum">
              <a:rPr lang="uk-UA"/>
              <a:t>10</a:t>
            </a:fld>
            <a:endParaRPr lang="uk-UA"/>
          </a:p>
        </p:txBody>
      </p:sp>
    </p:spTree>
    <p:extLst>
      <p:ext uri="{BB962C8B-B14F-4D97-AF65-F5344CB8AC3E}">
        <p14:creationId xmlns:p14="http://schemas.microsoft.com/office/powerpoint/2010/main" val="1891207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a:t>L’Homme perdu dans la biodiversité.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0" dirty="0"/>
              <a:t>Les estimations de nombres d’espèces (existantes non décrites) sont très difficiles  : elles sont associées à quelques échantillonnages systématiques, mais elles sont souvent focalisées sur des groupes spécifiques, c’est pour cela qu’</a:t>
            </a:r>
            <a:r>
              <a:rPr lang="fr-FR" dirty="0"/>
              <a:t>e</a:t>
            </a:r>
            <a:r>
              <a:rPr lang="fr-FR" b="0" dirty="0"/>
              <a:t>lles peuvent aller de 10 à 100 M.</a:t>
            </a:r>
          </a:p>
        </p:txBody>
      </p:sp>
      <p:sp>
        <p:nvSpPr>
          <p:cNvPr id="4" name="Espace réservé du numéro de diapositive 3"/>
          <p:cNvSpPr>
            <a:spLocks noGrp="1"/>
          </p:cNvSpPr>
          <p:nvPr>
            <p:ph type="sldNum" sz="quarter" idx="10"/>
          </p:nvPr>
        </p:nvSpPr>
        <p:spPr/>
        <p:txBody>
          <a:bodyPr/>
          <a:lstStyle/>
          <a:p>
            <a:fld id="{CC4A3603-BAA7-2C43-9986-FE8D76E91A8D}" type="slidenum">
              <a:rPr lang="uk-UA"/>
              <a:t>11</a:t>
            </a:fld>
            <a:endParaRPr lang="uk-UA"/>
          </a:p>
        </p:txBody>
      </p:sp>
    </p:spTree>
    <p:extLst>
      <p:ext uri="{BB962C8B-B14F-4D97-AF65-F5344CB8AC3E}">
        <p14:creationId xmlns:p14="http://schemas.microsoft.com/office/powerpoint/2010/main" val="594052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a:t>L’Homme est au cœur de son écosystème mais c’est un aussi un écosystème à lui tout seul</a:t>
            </a:r>
          </a:p>
          <a:p>
            <a:r>
              <a:rPr lang="fr-FR" b="0" dirty="0"/>
              <a:t>Homme moyen (70 kg) : 10</a:t>
            </a:r>
            <a:r>
              <a:rPr lang="fr-FR" b="0" baseline="30000" dirty="0"/>
              <a:t>e</a:t>
            </a:r>
            <a:r>
              <a:rPr lang="fr-FR" b="0" dirty="0"/>
              <a:t>14 cellules...  (chiffre discuté...)</a:t>
            </a:r>
          </a:p>
          <a:p>
            <a:r>
              <a:rPr lang="fr-FR" b="0" dirty="0"/>
              <a:t>10</a:t>
            </a:r>
            <a:r>
              <a:rPr lang="fr-FR" b="0" baseline="30000" dirty="0"/>
              <a:t>e</a:t>
            </a:r>
            <a:r>
              <a:rPr lang="fr-FR" b="0" dirty="0"/>
              <a:t>15 cellules : chiffre aussi discuté (peut-être du même ordre de grandeur...).</a:t>
            </a:r>
          </a:p>
          <a:p>
            <a:endParaRPr lang="fr-FR" b="0" dirty="0"/>
          </a:p>
          <a:p>
            <a:r>
              <a:rPr lang="fr-FR" b="0" dirty="0"/>
              <a:t>Acariens : </a:t>
            </a:r>
            <a:r>
              <a:rPr lang="fr-FR" sz="1200" i="1" dirty="0"/>
              <a:t>Demodex </a:t>
            </a:r>
            <a:r>
              <a:rPr lang="fr-FR" sz="1200" i="1" dirty="0" err="1"/>
              <a:t>brevis</a:t>
            </a:r>
            <a:r>
              <a:rPr lang="fr-FR" sz="1200" i="1" dirty="0"/>
              <a:t> (glandes sébacées), Demodex </a:t>
            </a:r>
            <a:r>
              <a:rPr lang="fr-FR" sz="1200" i="1" dirty="0" err="1"/>
              <a:t>folliculorum</a:t>
            </a:r>
            <a:r>
              <a:rPr lang="fr-FR" sz="1200" i="1" dirty="0"/>
              <a:t> (poils), </a:t>
            </a:r>
            <a:r>
              <a:rPr lang="fr-FR" sz="1200" i="1" dirty="0" err="1"/>
              <a:t>Dermatophagoïdes</a:t>
            </a:r>
            <a:r>
              <a:rPr lang="fr-FR" sz="1200" i="1" dirty="0"/>
              <a:t> (desquamation acariens de linge...), sarcopte : galle</a:t>
            </a:r>
          </a:p>
          <a:p>
            <a:r>
              <a:rPr lang="fr-FR" sz="1200" b="0" i="1" dirty="0"/>
              <a:t>Ascaris sur la photo (assez rare aliments contaminés).</a:t>
            </a:r>
            <a:r>
              <a:rPr lang="fr-FR"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0" i="1" dirty="0" err="1"/>
              <a:t>Vandellia</a:t>
            </a:r>
            <a:r>
              <a:rPr lang="fr-FR" sz="1200" b="0" i="1" dirty="0"/>
              <a:t> </a:t>
            </a:r>
            <a:r>
              <a:rPr lang="fr-FR" sz="1200" b="0" i="1" dirty="0" err="1"/>
              <a:t>cirrhosa</a:t>
            </a:r>
            <a:r>
              <a:rPr lang="fr-FR" sz="1200" b="0" i="1" dirty="0"/>
              <a:t> : un poisson parasite de poisson qui peut entrer dans l’homme (vagin  anus)... Apparemment, il aurai eu son heure de gloire dans un épisode de </a:t>
            </a:r>
            <a:r>
              <a:rPr lang="fr-FR" sz="1200" b="0" i="1" dirty="0" err="1"/>
              <a:t>Greys</a:t>
            </a:r>
            <a:r>
              <a:rPr lang="fr-FR" sz="1200" b="0" i="1" dirty="0"/>
              <a:t> </a:t>
            </a:r>
            <a:r>
              <a:rPr lang="fr-FR" sz="1200" b="0" i="1" dirty="0" err="1"/>
              <a:t>anatomy</a:t>
            </a:r>
            <a:r>
              <a:rPr lang="fr-FR" sz="1200" b="0" i="1"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0" i="1" dirty="0"/>
              <a:t>Ce parasitisme constant est une réalité de certains peuples autochtones.</a:t>
            </a:r>
          </a:p>
        </p:txBody>
      </p:sp>
      <p:sp>
        <p:nvSpPr>
          <p:cNvPr id="4" name="Espace réservé du numéro de diapositive 3"/>
          <p:cNvSpPr>
            <a:spLocks noGrp="1"/>
          </p:cNvSpPr>
          <p:nvPr>
            <p:ph type="sldNum" sz="quarter" idx="10"/>
          </p:nvPr>
        </p:nvSpPr>
        <p:spPr/>
        <p:txBody>
          <a:bodyPr/>
          <a:lstStyle/>
          <a:p>
            <a:fld id="{CC4A3603-BAA7-2C43-9986-FE8D76E91A8D}" type="slidenum">
              <a:rPr lang="uk-UA"/>
              <a:t>12</a:t>
            </a:fld>
            <a:endParaRPr lang="uk-UA"/>
          </a:p>
        </p:txBody>
      </p:sp>
    </p:spTree>
    <p:extLst>
      <p:ext uri="{BB962C8B-B14F-4D97-AF65-F5344CB8AC3E}">
        <p14:creationId xmlns:p14="http://schemas.microsoft.com/office/powerpoint/2010/main" val="4289154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a:t>L’Homme est une espèce ingénieur, c’est-à-dire qu’elle va modifier son environnement par ses activités et son développement (à l’exemple du castor qui en faisant des barrages sur des rivières peut bouleverser entièrement les écosystèmes). On peut suivre « l’impact » de l’homme en suivant sa colonisation de la planète dès le néolithique... Mais nous avons maintenant des capacités de perturbations qui dépassent très largement les autres espèces et menace la planète. C’est ce que nous allons essayer de quantifier maintenant.</a:t>
            </a:r>
          </a:p>
        </p:txBody>
      </p:sp>
      <p:sp>
        <p:nvSpPr>
          <p:cNvPr id="4" name="Espace réservé du numéro de diapositive 3"/>
          <p:cNvSpPr>
            <a:spLocks noGrp="1"/>
          </p:cNvSpPr>
          <p:nvPr>
            <p:ph type="sldNum" sz="quarter" idx="10"/>
          </p:nvPr>
        </p:nvSpPr>
        <p:spPr/>
        <p:txBody>
          <a:bodyPr/>
          <a:lstStyle/>
          <a:p>
            <a:fld id="{CC4A3603-BAA7-2C43-9986-FE8D76E91A8D}" type="slidenum">
              <a:rPr lang="uk-UA"/>
              <a:t>13</a:t>
            </a:fld>
            <a:endParaRPr lang="uk-UA"/>
          </a:p>
        </p:txBody>
      </p:sp>
    </p:spTree>
    <p:extLst>
      <p:ext uri="{BB962C8B-B14F-4D97-AF65-F5344CB8AC3E}">
        <p14:creationId xmlns:p14="http://schemas.microsoft.com/office/powerpoint/2010/main" val="1022660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a:t>Définition : une extinction de masse des espèces correspond à la perte de 75% des espèces sur une période courte (c’est-à-dire 1 Ma !). </a:t>
            </a:r>
          </a:p>
          <a:p>
            <a:r>
              <a:rPr lang="fr-FR" b="0" dirty="0"/>
              <a:t>Attention, à cette terminologie qui ne permet généralement pas la mobilisation (à quoi bon...), parler d’une 6</a:t>
            </a:r>
            <a:r>
              <a:rPr lang="fr-FR" b="0" baseline="30000" dirty="0"/>
              <a:t>e</a:t>
            </a:r>
            <a:r>
              <a:rPr lang="fr-FR" b="0" dirty="0"/>
              <a:t> extinction de masse est probablement aussi très hasardeux. Il est loin d’être trop tard pour éviter cette catastrophe ! Par ailleurs, il y a très souvent des confusions entre la diminution de la taille des populations et la diminution des nombres d’espèces (et on entends parfois qu’on a déjà perdu 68% des espèces de la planète... Heureusement ce n’est pas le cas ! Nous allons justement essayer de discuter de cela maintenant.</a:t>
            </a:r>
          </a:p>
        </p:txBody>
      </p:sp>
      <p:sp>
        <p:nvSpPr>
          <p:cNvPr id="4" name="Espace réservé du numéro de diapositive 3"/>
          <p:cNvSpPr>
            <a:spLocks noGrp="1"/>
          </p:cNvSpPr>
          <p:nvPr>
            <p:ph type="sldNum" sz="quarter" idx="10"/>
          </p:nvPr>
        </p:nvSpPr>
        <p:spPr/>
        <p:txBody>
          <a:bodyPr/>
          <a:lstStyle/>
          <a:p>
            <a:fld id="{CC4A3603-BAA7-2C43-9986-FE8D76E91A8D}" type="slidenum">
              <a:rPr lang="uk-UA"/>
              <a:t>15</a:t>
            </a:fld>
            <a:endParaRPr lang="uk-UA"/>
          </a:p>
        </p:txBody>
      </p:sp>
    </p:spTree>
    <p:extLst>
      <p:ext uri="{BB962C8B-B14F-4D97-AF65-F5344CB8AC3E}">
        <p14:creationId xmlns:p14="http://schemas.microsoft.com/office/powerpoint/2010/main" val="113261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kern="1200" dirty="0">
                <a:solidFill>
                  <a:schemeClr val="tx1"/>
                </a:solidFill>
                <a:effectLst/>
                <a:latin typeface="+mn-lt"/>
                <a:ea typeface="+mn-ea"/>
                <a:cs typeface="+mn-cs"/>
              </a:rPr>
              <a:t>2 rapports équivalents aux rapports du GIEC sont publiés régulièrement ; celui de l’IPBES  </a:t>
            </a:r>
            <a:r>
              <a:rPr lang="fr-FR" b="0" dirty="0"/>
              <a:t>(Plateforme intergouvernementale scientifique et politique sur la biodiversité et les services écosystémiques) </a:t>
            </a:r>
            <a:r>
              <a:rPr lang="fr-FR" sz="1200" b="0" kern="1200" dirty="0">
                <a:solidFill>
                  <a:schemeClr val="tx1"/>
                </a:solidFill>
                <a:effectLst/>
                <a:latin typeface="+mn-lt"/>
                <a:ea typeface="+mn-ea"/>
                <a:cs typeface="+mn-cs"/>
              </a:rPr>
              <a:t>et du WWF (</a:t>
            </a:r>
            <a:r>
              <a:rPr lang="fr-FR" b="0" dirty="0"/>
              <a:t>World </a:t>
            </a:r>
            <a:r>
              <a:rPr lang="fr-FR" b="0" dirty="0" err="1"/>
              <a:t>Wildlife</a:t>
            </a:r>
            <a:r>
              <a:rPr lang="fr-FR" b="0" dirty="0"/>
              <a:t> </a:t>
            </a:r>
            <a:r>
              <a:rPr lang="fr-FR" b="0" dirty="0" err="1"/>
              <a:t>Fund</a:t>
            </a:r>
            <a:r>
              <a:rPr lang="fr-FR" b="0" dirty="0"/>
              <a:t>)</a:t>
            </a:r>
            <a:endParaRPr lang="fr-FR" sz="1200" b="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b="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mn-lt"/>
                <a:ea typeface="+mn-ea"/>
                <a:cs typeface="+mn-cs"/>
              </a:rPr>
              <a:t>Bien faire la différence entre le déclin des populations (c’est-à-dire une érosion de la diversité génétique </a:t>
            </a:r>
            <a:r>
              <a:rPr lang="fr-FR" sz="1200" b="0" kern="1200" dirty="0" err="1">
                <a:solidFill>
                  <a:schemeClr val="tx1"/>
                </a:solidFill>
                <a:effectLst/>
                <a:latin typeface="+mn-lt"/>
                <a:ea typeface="+mn-ea"/>
                <a:cs typeface="+mn-cs"/>
              </a:rPr>
              <a:t>intraspécifique</a:t>
            </a:r>
            <a:r>
              <a:rPr lang="fr-FR" sz="1200" b="0" kern="1200" dirty="0">
                <a:solidFill>
                  <a:schemeClr val="tx1"/>
                </a:solidFill>
                <a:effectLst/>
                <a:latin typeface="+mn-lt"/>
                <a:ea typeface="+mn-ea"/>
                <a:cs typeface="+mn-cs"/>
              </a:rPr>
              <a:t>) et la disparition des espèces. Parfois, les deux notions sont mélangées : ici il s’agit bien de la diminution de 68% des effectifs des populations de 4 392 espèces suivies entre 1970 et 2016.</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mn-lt"/>
                <a:ea typeface="+mn-ea"/>
                <a:cs typeface="+mn-cs"/>
              </a:rPr>
              <a:t>Qu’elle sera </a:t>
            </a:r>
            <a:endParaRPr lang="fr-FR" b="0" dirty="0">
              <a:effectLst/>
            </a:endParaRPr>
          </a:p>
        </p:txBody>
      </p:sp>
      <p:sp>
        <p:nvSpPr>
          <p:cNvPr id="4" name="Espace réservé du numéro de diapositive 3"/>
          <p:cNvSpPr>
            <a:spLocks noGrp="1"/>
          </p:cNvSpPr>
          <p:nvPr>
            <p:ph type="sldNum" sz="quarter" idx="10"/>
          </p:nvPr>
        </p:nvSpPr>
        <p:spPr/>
        <p:txBody>
          <a:bodyPr/>
          <a:lstStyle/>
          <a:p>
            <a:fld id="{CC4A3603-BAA7-2C43-9986-FE8D76E91A8D}" type="slidenum">
              <a:rPr lang="uk-UA"/>
              <a:t>16</a:t>
            </a:fld>
            <a:endParaRPr lang="uk-UA"/>
          </a:p>
        </p:txBody>
      </p:sp>
    </p:spTree>
    <p:extLst>
      <p:ext uri="{BB962C8B-B14F-4D97-AF65-F5344CB8AC3E}">
        <p14:creationId xmlns:p14="http://schemas.microsoft.com/office/powerpoint/2010/main" val="4052694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a:solidFill>
                  <a:schemeClr val="tx1"/>
                </a:solidFill>
                <a:effectLst/>
                <a:latin typeface="+mn-lt"/>
                <a:ea typeface="+mn-ea"/>
                <a:cs typeface="+mn-cs"/>
              </a:rPr>
              <a:t>Plus grosse est la taille, plus grande est la menace </a:t>
            </a:r>
            <a:endParaRPr lang="fr-FR" b="1" dirty="0"/>
          </a:p>
          <a:p>
            <a:r>
              <a:rPr lang="fr-FR" sz="1200" kern="1200" dirty="0">
                <a:solidFill>
                  <a:schemeClr val="tx1"/>
                </a:solidFill>
                <a:effectLst/>
                <a:latin typeface="+mn-lt"/>
                <a:ea typeface="+mn-ea"/>
                <a:cs typeface="+mn-cs"/>
              </a:rPr>
              <a:t>Les espèces de grande taille, comparées à celle des autres espèces du même groupe taxonomique, sont parfois appelées « mégafaune ». Dans l’écosystème d’eau douce, la mégafaune est constituée d’espèces qui peuvent atteindre plus de 30 kg, comme l’esturgeon et le poisson-chat géant du Mékong, les dauphins de rivière, les loutres, les castors et les hippopotames. Ils sont soumis à d’intenses menaces anthropiques, dont la surexploitation, à l’origine des forts déclins de population observés. Les méga-poissons sont particulièrement vulnérables. Ainsi, alors qu’entre 2000 et 2015, les captures dans le bassin du Mékong ont notamment diminué pour 78 % des espèces, ces déclins sont plus marqués pour les espèces de taille moyenne à grosse. Les grands poissons sont également fortement impactés par la construction de barrages qui bloquent leurs voies migratoires, les empêchant de rejoindre leurs zones de frai et d’alimentation. </a:t>
            </a:r>
          </a:p>
          <a:p>
            <a:endParaRPr lang="fr-FR"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jeune lamantin de Floride (</a:t>
            </a:r>
            <a:r>
              <a:rPr lang="fr-FR" sz="1200" i="1" kern="1200" dirty="0" err="1">
                <a:solidFill>
                  <a:schemeClr val="tx1"/>
                </a:solidFill>
                <a:effectLst/>
                <a:latin typeface="+mn-lt"/>
                <a:ea typeface="+mn-ea"/>
                <a:cs typeface="+mn-cs"/>
              </a:rPr>
              <a:t>Trichechus</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manatus</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latirostrus</a:t>
            </a:r>
            <a:r>
              <a:rPr lang="fr-FR" sz="1200" kern="1200" dirty="0">
                <a:solidFill>
                  <a:schemeClr val="tx1"/>
                </a:solidFill>
                <a:effectLst/>
                <a:latin typeface="+mn-lt"/>
                <a:ea typeface="+mn-ea"/>
                <a:cs typeface="+mn-cs"/>
              </a:rPr>
              <a:t>) reste en hiver dans les eaux de la source des trois </a:t>
            </a:r>
            <a:r>
              <a:rPr lang="fr-FR" sz="1200" kern="1200" dirty="0" err="1">
                <a:solidFill>
                  <a:schemeClr val="tx1"/>
                </a:solidFill>
                <a:effectLst/>
                <a:latin typeface="+mn-lt"/>
                <a:ea typeface="+mn-ea"/>
                <a:cs typeface="+mn-cs"/>
              </a:rPr>
              <a:t>soeurs</a:t>
            </a:r>
            <a:r>
              <a:rPr lang="fr-FR" sz="1200" kern="1200" dirty="0">
                <a:solidFill>
                  <a:schemeClr val="tx1"/>
                </a:solidFill>
                <a:effectLst/>
                <a:latin typeface="+mn-lt"/>
                <a:ea typeface="+mn-ea"/>
                <a:cs typeface="+mn-cs"/>
              </a:rPr>
              <a:t>. Floride, </a:t>
            </a:r>
            <a:r>
              <a:rPr lang="fr-FR" sz="1200" kern="1200" dirty="0" err="1">
                <a:solidFill>
                  <a:schemeClr val="tx1"/>
                </a:solidFill>
                <a:effectLst/>
                <a:latin typeface="+mn-lt"/>
                <a:ea typeface="+mn-ea"/>
                <a:cs typeface="+mn-cs"/>
              </a:rPr>
              <a:t>États-Unis</a:t>
            </a:r>
            <a:r>
              <a:rPr lang="fr-FR" sz="1200" kern="1200" dirty="0">
                <a:solidFill>
                  <a:schemeClr val="tx1"/>
                </a:solidFill>
                <a:effectLst/>
                <a:latin typeface="+mn-lt"/>
                <a:ea typeface="+mn-ea"/>
                <a:cs typeface="+mn-cs"/>
              </a:rPr>
              <a:t> </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CC4A3603-BAA7-2C43-9986-FE8D76E91A8D}" type="slidenum">
              <a:rPr lang="uk-UA"/>
              <a:t>17</a:t>
            </a:fld>
            <a:endParaRPr lang="uk-UA"/>
          </a:p>
        </p:txBody>
      </p:sp>
    </p:spTree>
    <p:extLst>
      <p:ext uri="{BB962C8B-B14F-4D97-AF65-F5344CB8AC3E}">
        <p14:creationId xmlns:p14="http://schemas.microsoft.com/office/powerpoint/2010/main" val="4023537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a:t>Tous les groupes sont touchés et certains plus que d’autres (Cycadales et amphibiens).</a:t>
            </a:r>
          </a:p>
        </p:txBody>
      </p:sp>
      <p:sp>
        <p:nvSpPr>
          <p:cNvPr id="4" name="Espace réservé du numéro de diapositive 3"/>
          <p:cNvSpPr>
            <a:spLocks noGrp="1"/>
          </p:cNvSpPr>
          <p:nvPr>
            <p:ph type="sldNum" sz="quarter" idx="10"/>
          </p:nvPr>
        </p:nvSpPr>
        <p:spPr/>
        <p:txBody>
          <a:bodyPr/>
          <a:lstStyle/>
          <a:p>
            <a:fld id="{CC4A3603-BAA7-2C43-9986-FE8D76E91A8D}" type="slidenum">
              <a:rPr lang="uk-UA"/>
              <a:t>18</a:t>
            </a:fld>
            <a:endParaRPr lang="uk-UA"/>
          </a:p>
        </p:txBody>
      </p:sp>
    </p:spTree>
    <p:extLst>
      <p:ext uri="{BB962C8B-B14F-4D97-AF65-F5344CB8AC3E}">
        <p14:creationId xmlns:p14="http://schemas.microsoft.com/office/powerpoint/2010/main" val="1793066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a:t>5 Grandes causes du déclins de la biodiversité ont été identifiées par l’IPBES et dans cet ordre d’importance.</a:t>
            </a:r>
          </a:p>
        </p:txBody>
      </p:sp>
      <p:sp>
        <p:nvSpPr>
          <p:cNvPr id="4" name="Espace réservé du numéro de diapositive 3"/>
          <p:cNvSpPr>
            <a:spLocks noGrp="1"/>
          </p:cNvSpPr>
          <p:nvPr>
            <p:ph type="sldNum" sz="quarter" idx="10"/>
          </p:nvPr>
        </p:nvSpPr>
        <p:spPr/>
        <p:txBody>
          <a:bodyPr/>
          <a:lstStyle/>
          <a:p>
            <a:fld id="{CC4A3603-BAA7-2C43-9986-FE8D76E91A8D}" type="slidenum">
              <a:rPr lang="uk-UA"/>
              <a:t>19</a:t>
            </a:fld>
            <a:endParaRPr lang="uk-UA"/>
          </a:p>
        </p:txBody>
      </p:sp>
    </p:spTree>
    <p:extLst>
      <p:ext uri="{BB962C8B-B14F-4D97-AF65-F5344CB8AC3E}">
        <p14:creationId xmlns:p14="http://schemas.microsoft.com/office/powerpoint/2010/main" val="314520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a:p>
            <a:r>
              <a:rPr lang="fr-FR" b="0" dirty="0"/>
              <a:t>Dans la fresque de la biodiversité, cette image du château de cartes est utilisé pour représenter les écosystèmes et la biodiversité. L’image est bonne et je me rappelle quand j’était gamin que lassé de voir les châteaux s’effondrer trop vite, je mettais plusieurs cartes pour former les triangles pilier mais également sur les parties horizontales pour donner plus de robustesse à l’édifice et évidemment lorsque le jeu de carte était épuisé, le jeu était d’essayer de retirer délicatement les cartes surnuméraires sans faire tomber le château.</a:t>
            </a:r>
          </a:p>
          <a:p>
            <a:endParaRPr lang="fr-FR" b="0" dirty="0"/>
          </a:p>
          <a:p>
            <a:r>
              <a:rPr lang="fr-FR" b="0" dirty="0"/>
              <a:t> L’image d’un château dont chaque carte est présente à plusieurs exemplaire illustre la caractéristique de </a:t>
            </a:r>
            <a:r>
              <a:rPr lang="fr-FR" b="1" dirty="0"/>
              <a:t>dégénérescence</a:t>
            </a:r>
            <a:r>
              <a:rPr lang="fr-FR" b="0" dirty="0"/>
              <a:t> des systèmes biologique ; chaque fonction est assurée de plusieurs façons par des entités différentes (par exemple le système veineux pour le retour sanguin peut emprunter différentes voies, et lorsque certaines se bouchent, le sang peut remonter par ailleurs...). De même façon, la pollinisation n’est pas faite par une seule espèce (on pense à l’abeille domestique), non au contraire de très nombreuses espèces incluant des </a:t>
            </a:r>
            <a:r>
              <a:rPr lang="fr-FR" b="0" dirty="0" err="1"/>
              <a:t>inectes</a:t>
            </a:r>
            <a:r>
              <a:rPr lang="fr-FR" b="0" dirty="0"/>
              <a:t> (coléoptère, papillons, mais aussi des oiseaux, des chauves souris peuvent également jouer ce rôle...). Ainsi lorsque l’homme va perturber le système, par exemple en éliminant certaines espèces (par exemple avec des produits phytosanitaires), d’autres vont pouvoir prendre le relais. J’enlève une carte, mais le château ne s’écroule pas. C’est la notion de </a:t>
            </a:r>
            <a:r>
              <a:rPr lang="fr-FR" b="1" dirty="0"/>
              <a:t>résilience</a:t>
            </a:r>
            <a:r>
              <a:rPr lang="fr-FR" b="0" dirty="0"/>
              <a:t>.</a:t>
            </a:r>
          </a:p>
          <a:p>
            <a:endParaRPr lang="fr-FR" b="0" dirty="0"/>
          </a:p>
          <a:p>
            <a:r>
              <a:rPr lang="fr-FR" b="0" dirty="0"/>
              <a:t>Mais jusqu’ou peut-on aller ? Existe-</a:t>
            </a:r>
            <a:r>
              <a:rPr lang="fr-FR" b="0" dirty="0" err="1"/>
              <a:t>til</a:t>
            </a:r>
            <a:r>
              <a:rPr lang="fr-FR" b="0" dirty="0"/>
              <a:t> des seuils à partir duquel le système va s’effondrer obligatoirement ? Dans le cas du château de carte, ce nombre est calculable.</a:t>
            </a:r>
          </a:p>
        </p:txBody>
      </p:sp>
      <p:sp>
        <p:nvSpPr>
          <p:cNvPr id="4" name="Espace réservé du numéro de diapositive 3"/>
          <p:cNvSpPr>
            <a:spLocks noGrp="1"/>
          </p:cNvSpPr>
          <p:nvPr>
            <p:ph type="sldNum" sz="quarter" idx="10"/>
          </p:nvPr>
        </p:nvSpPr>
        <p:spPr/>
        <p:txBody>
          <a:bodyPr/>
          <a:lstStyle/>
          <a:p>
            <a:fld id="{CC4A3603-BAA7-2C43-9986-FE8D76E91A8D}" type="slidenum">
              <a:rPr lang="uk-UA"/>
              <a:t>20</a:t>
            </a:fld>
            <a:endParaRPr lang="uk-UA"/>
          </a:p>
        </p:txBody>
      </p:sp>
    </p:spTree>
    <p:extLst>
      <p:ext uri="{BB962C8B-B14F-4D97-AF65-F5344CB8AC3E}">
        <p14:creationId xmlns:p14="http://schemas.microsoft.com/office/powerpoint/2010/main" val="486930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Dans ce film, des scientifiques ont découvert qu’une comète va s’écraser sur la terre dans quelques mois pour détruire l’humanité, mais les politiques refusent d’accepter les faits scientifiques et restent campés sur leur opinions sans « regarder en l’air ». Même si la fin de ce film est relativement nauséabonde avec ces relents de conservatisme et prouve, si c’était nécessaire, qu’on ne pourra pas pas compter sur Hollywood pour sauver la planète, il illustre tout de même la difficulté de changement de nos modes de vie, de notre </a:t>
            </a:r>
            <a:r>
              <a:rPr lang="fr-FR" i="0" dirty="0"/>
              <a:t>incapacité à sortir de notre confort et d’agir collectivement même face à une urgence. </a:t>
            </a:r>
          </a:p>
          <a:p>
            <a:r>
              <a:rPr lang="fr-FR" i="0" dirty="0"/>
              <a:t>Le film est intéressant de ce point de vue, mais la </a:t>
            </a:r>
            <a:r>
              <a:rPr lang="fr-FR" dirty="0"/>
              <a:t>crise dans laquelle nous sommes entrées n’est pas du tout comparable car elle est totalement silencieuse... On parle de la 6</a:t>
            </a:r>
            <a:r>
              <a:rPr lang="fr-FR" baseline="30000" dirty="0"/>
              <a:t>e</a:t>
            </a:r>
            <a:r>
              <a:rPr lang="fr-FR" dirty="0"/>
              <a:t> extinction des espèces de la planète, mais personne n’a peur pourtant.</a:t>
            </a:r>
          </a:p>
        </p:txBody>
      </p:sp>
      <p:sp>
        <p:nvSpPr>
          <p:cNvPr id="4" name="Espace réservé du numéro de diapositive 3"/>
          <p:cNvSpPr>
            <a:spLocks noGrp="1"/>
          </p:cNvSpPr>
          <p:nvPr>
            <p:ph type="sldNum" sz="quarter" idx="10"/>
          </p:nvPr>
        </p:nvSpPr>
        <p:spPr/>
        <p:txBody>
          <a:bodyPr/>
          <a:lstStyle/>
          <a:p>
            <a:fld id="{CC4A3603-BAA7-2C43-9986-FE8D76E91A8D}" type="slidenum">
              <a:rPr lang="uk-UA"/>
              <a:t>2</a:t>
            </a:fld>
            <a:endParaRPr lang="uk-UA"/>
          </a:p>
        </p:txBody>
      </p:sp>
    </p:spTree>
    <p:extLst>
      <p:ext uri="{BB962C8B-B14F-4D97-AF65-F5344CB8AC3E}">
        <p14:creationId xmlns:p14="http://schemas.microsoft.com/office/powerpoint/2010/main" val="3594698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Gilles </a:t>
            </a:r>
            <a:r>
              <a:rPr lang="fr-FR" dirty="0" err="1"/>
              <a:t>Escarguel</a:t>
            </a:r>
            <a:r>
              <a:rPr lang="fr-FR" dirty="0"/>
              <a:t> a présenté le modèle d’avalanche décrit par Borner et al. en 2009. L’idée est que les impacts humains vont faire disparaître spécifiquement 1 espèces (par la surexploitation par exemple), puis 3 autres par la destruction des habitats, puis X autres... Et il arrive un moment où la disparition d’une espèce devenue indispensable à une autre (parce qu’elle est devenue l’unique proie par exemple, ou l’unique zone de </a:t>
            </a:r>
            <a:r>
              <a:rPr lang="fr-FR" dirty="0" err="1"/>
              <a:t>nichage</a:t>
            </a:r>
            <a:r>
              <a:rPr lang="fr-FR" dirty="0"/>
              <a:t>) entraine la perte d’une autre espèce. A </a:t>
            </a:r>
            <a:r>
              <a:rPr lang="fr-FR" dirty="0" err="1"/>
              <a:t>patir</a:t>
            </a:r>
            <a:r>
              <a:rPr lang="fr-FR" dirty="0"/>
              <a:t> de là, un mécanisme d’avalanche se produit et le </a:t>
            </a:r>
            <a:r>
              <a:rPr lang="fr-FR" dirty="0" err="1"/>
              <a:t>cahteau</a:t>
            </a:r>
            <a:r>
              <a:rPr lang="fr-FR" dirty="0"/>
              <a:t> de carte s’écroule...</a:t>
            </a:r>
          </a:p>
          <a:p>
            <a:endParaRPr lang="fr-FR" dirty="0"/>
          </a:p>
          <a:p>
            <a:r>
              <a:rPr lang="fr-FR" dirty="0"/>
              <a:t>Cette théorie se vérifie pour les écosystèmes coralliens par exemple </a:t>
            </a:r>
            <a:r>
              <a:rPr lang="fr-FR" sz="1200" i="0" kern="1200" dirty="0">
                <a:solidFill>
                  <a:schemeClr val="tx1"/>
                </a:solidFill>
                <a:effectLst/>
                <a:latin typeface="+mn-lt"/>
                <a:ea typeface="+mn-ea"/>
                <a:cs typeface="+mn-cs"/>
              </a:rPr>
              <a:t>où à partir d’un certain réchauffement ou de la perte de certains poissons herbivores, le récif laisse la place à une pairie d’algues</a:t>
            </a:r>
            <a:r>
              <a:rPr lang="fr-FR" sz="1200" i="1" kern="1200" dirty="0">
                <a:solidFill>
                  <a:schemeClr val="tx1"/>
                </a:solidFill>
                <a:effectLst/>
                <a:latin typeface="+mn-lt"/>
                <a:ea typeface="+mn-ea"/>
                <a:cs typeface="+mn-cs"/>
              </a:rPr>
              <a:t>. </a:t>
            </a:r>
            <a:r>
              <a:rPr lang="fr-FR" dirty="0"/>
              <a:t> Les récifs coralliens ne sont pas des moindres sur la planète... Ils servent de ressource de nourriture, et pour notre joueur de foot sur son canapé, c’est grâce à la pharmacopée naturelle de ces environnement qu’on pourra trouver de quoi lui soulager son mal de tête lié à la surconsommation d’alcool, puis de son futur cancer du foie...</a:t>
            </a:r>
          </a:p>
          <a:p>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i="1" kern="1200" dirty="0">
                <a:solidFill>
                  <a:schemeClr val="tx1"/>
                </a:solidFill>
                <a:effectLst/>
                <a:latin typeface="+mn-lt"/>
                <a:ea typeface="+mn-ea"/>
                <a:cs typeface="+mn-cs"/>
              </a:rPr>
              <a:t>[Note HC - Cette théorie a été récemment rejetée par l’analyse de près de 4 600 écosystèmes naturels en déclin et les conclusions vont plutôt dans le sens d’un impact graduel depuis la première espèce perdue (la résilience n’est qu’apparente) et jusqu’à la dégradation complète. Cet effet de seuil n’a été observé que dans 5% des cas et notamment pour les récifs </a:t>
            </a:r>
            <a:r>
              <a:rPr lang="fr-FR" sz="1200" i="1" kern="1200" dirty="0" err="1">
                <a:solidFill>
                  <a:schemeClr val="tx1"/>
                </a:solidFill>
                <a:effectLst/>
                <a:latin typeface="+mn-lt"/>
                <a:ea typeface="+mn-ea"/>
                <a:cs typeface="+mn-cs"/>
              </a:rPr>
              <a:t>coraliens</a:t>
            </a:r>
            <a:r>
              <a:rPr lang="fr-FR" sz="1200" i="1" kern="1200" dirty="0">
                <a:solidFill>
                  <a:schemeClr val="tx1"/>
                </a:solidFill>
                <a:effectLst/>
                <a:latin typeface="+mn-lt"/>
                <a:ea typeface="+mn-ea"/>
                <a:cs typeface="+mn-cs"/>
              </a:rPr>
              <a:t> où à partir d’un certain réchauffement ou de la perte de certains poissons herbivores, le récif laisse la place à une pairie d’algues. Cf. </a:t>
            </a:r>
            <a:r>
              <a:rPr lang="fr-FR" sz="1200" i="1" u="sng" kern="1200" dirty="0">
                <a:solidFill>
                  <a:schemeClr val="tx1"/>
                </a:solidFill>
                <a:effectLst/>
                <a:latin typeface="+mn-lt"/>
                <a:ea typeface="+mn-ea"/>
                <a:cs typeface="+mn-cs"/>
                <a:hlinkClick r:id="rId3"/>
              </a:rPr>
              <a:t>https://lejournal.cnrs.fr/articles/existe-t-il-un-point-de-non-retour-dans-les-ecosystemes</a:t>
            </a:r>
            <a:r>
              <a:rPr lang="fr-FR" sz="1200" i="1" kern="1200" dirty="0">
                <a:solidFill>
                  <a:schemeClr val="tx1"/>
                </a:solidFill>
                <a:effectLst/>
                <a:latin typeface="+mn-lt"/>
                <a:ea typeface="+mn-ea"/>
                <a:cs typeface="+mn-cs"/>
              </a:rPr>
              <a:t> et </a:t>
            </a:r>
            <a:r>
              <a:rPr lang="fr-FR" sz="1200" i="1" kern="1200" dirty="0" err="1">
                <a:solidFill>
                  <a:schemeClr val="tx1"/>
                </a:solidFill>
                <a:effectLst/>
                <a:latin typeface="+mn-lt"/>
                <a:ea typeface="+mn-ea"/>
                <a:cs typeface="+mn-cs"/>
              </a:rPr>
              <a:t>Thresholds</a:t>
            </a:r>
            <a:r>
              <a:rPr lang="fr-FR" sz="1200" i="1" kern="1200" dirty="0">
                <a:solidFill>
                  <a:schemeClr val="tx1"/>
                </a:solidFill>
                <a:effectLst/>
                <a:latin typeface="+mn-lt"/>
                <a:ea typeface="+mn-ea"/>
                <a:cs typeface="+mn-cs"/>
              </a:rPr>
              <a:t> for </a:t>
            </a:r>
            <a:r>
              <a:rPr lang="fr-FR" sz="1200" i="1" kern="1200" dirty="0" err="1">
                <a:solidFill>
                  <a:schemeClr val="tx1"/>
                </a:solidFill>
                <a:effectLst/>
                <a:latin typeface="+mn-lt"/>
                <a:ea typeface="+mn-ea"/>
                <a:cs typeface="+mn-cs"/>
              </a:rPr>
              <a:t>ecological</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responses</a:t>
            </a:r>
            <a:r>
              <a:rPr lang="fr-FR" sz="1200" i="1" kern="1200" dirty="0">
                <a:solidFill>
                  <a:schemeClr val="tx1"/>
                </a:solidFill>
                <a:effectLst/>
                <a:latin typeface="+mn-lt"/>
                <a:ea typeface="+mn-ea"/>
                <a:cs typeface="+mn-cs"/>
              </a:rPr>
              <a:t> to global change do not </a:t>
            </a:r>
            <a:r>
              <a:rPr lang="fr-FR" sz="1200" i="1" kern="1200" dirty="0" err="1">
                <a:solidFill>
                  <a:schemeClr val="tx1"/>
                </a:solidFill>
                <a:effectLst/>
                <a:latin typeface="+mn-lt"/>
                <a:ea typeface="+mn-ea"/>
                <a:cs typeface="+mn-cs"/>
              </a:rPr>
              <a:t>emerge</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from</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empirical</a:t>
            </a:r>
            <a:r>
              <a:rPr lang="fr-FR" sz="1200" i="1" kern="1200" dirty="0">
                <a:solidFill>
                  <a:schemeClr val="tx1"/>
                </a:solidFill>
                <a:effectLst/>
                <a:latin typeface="+mn-lt"/>
                <a:ea typeface="+mn-ea"/>
                <a:cs typeface="+mn-cs"/>
              </a:rPr>
              <a:t> data, Nature </a:t>
            </a:r>
            <a:r>
              <a:rPr lang="fr-FR" sz="1200" i="1" kern="1200" dirty="0" err="1">
                <a:solidFill>
                  <a:schemeClr val="tx1"/>
                </a:solidFill>
                <a:effectLst/>
                <a:latin typeface="+mn-lt"/>
                <a:ea typeface="+mn-ea"/>
                <a:cs typeface="+mn-cs"/>
              </a:rPr>
              <a:t>Ecology</a:t>
            </a:r>
            <a:r>
              <a:rPr lang="fr-FR" sz="1200" i="1" kern="1200" dirty="0">
                <a:solidFill>
                  <a:schemeClr val="tx1"/>
                </a:solidFill>
                <a:effectLst/>
                <a:latin typeface="+mn-lt"/>
                <a:ea typeface="+mn-ea"/>
                <a:cs typeface="+mn-cs"/>
              </a:rPr>
              <a:t> and Evolution, août 2020.]</a:t>
            </a:r>
            <a:endParaRPr lang="fr-FR" sz="1200" kern="1200" dirty="0">
              <a:solidFill>
                <a:schemeClr val="tx1"/>
              </a:solidFill>
              <a:effectLst/>
              <a:latin typeface="+mn-lt"/>
              <a:ea typeface="+mn-ea"/>
              <a:cs typeface="+mn-cs"/>
            </a:endParaRPr>
          </a:p>
          <a:p>
            <a:endParaRPr lang="fr-FR" b="0" dirty="0"/>
          </a:p>
          <a:p>
            <a:endParaRPr lang="fr-FR" b="0" dirty="0"/>
          </a:p>
          <a:p>
            <a:r>
              <a:rPr lang="fr-FR" sz="1200" b="1" kern="1200" dirty="0">
                <a:solidFill>
                  <a:schemeClr val="tx1"/>
                </a:solidFill>
                <a:effectLst/>
                <a:latin typeface="+mn-lt"/>
                <a:ea typeface="+mn-ea"/>
                <a:cs typeface="+mn-cs"/>
              </a:rPr>
              <a:t>Que sait-on de la biodiversité d’aujourd’hui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Une conférence de Gilles </a:t>
            </a:r>
            <a:r>
              <a:rPr lang="fr-FR" sz="1200" kern="1200" dirty="0" err="1">
                <a:solidFill>
                  <a:schemeClr val="tx1"/>
                </a:solidFill>
                <a:effectLst/>
                <a:latin typeface="+mn-lt"/>
                <a:ea typeface="+mn-ea"/>
                <a:cs typeface="+mn-cs"/>
              </a:rPr>
              <a:t>Escarguel</a:t>
            </a:r>
            <a:r>
              <a:rPr lang="fr-FR" sz="1200" kern="1200" dirty="0">
                <a:solidFill>
                  <a:schemeClr val="tx1"/>
                </a:solidFill>
                <a:effectLst/>
                <a:latin typeface="+mn-lt"/>
                <a:ea typeface="+mn-ea"/>
                <a:cs typeface="+mn-cs"/>
              </a:rPr>
              <a:t> et Bastien </a:t>
            </a:r>
            <a:r>
              <a:rPr lang="fr-FR" sz="1200" kern="1200" dirty="0" err="1">
                <a:solidFill>
                  <a:schemeClr val="tx1"/>
                </a:solidFill>
                <a:effectLst/>
                <a:latin typeface="+mn-lt"/>
                <a:ea typeface="+mn-ea"/>
                <a:cs typeface="+mn-cs"/>
              </a:rPr>
              <a:t>Bousseau</a:t>
            </a:r>
            <a:r>
              <a:rPr lang="fr-FR" sz="1200" kern="1200" dirty="0">
                <a:solidFill>
                  <a:schemeClr val="tx1"/>
                </a:solidFill>
                <a:effectLst/>
                <a:latin typeface="+mn-lt"/>
                <a:ea typeface="+mn-ea"/>
                <a:cs typeface="+mn-cs"/>
              </a:rPr>
              <a:t> (Université Lyon 1)</a:t>
            </a:r>
          </a:p>
          <a:p>
            <a:r>
              <a:rPr lang="fr-FR" sz="1200" kern="1200" dirty="0">
                <a:solidFill>
                  <a:schemeClr val="tx1"/>
                </a:solidFill>
                <a:effectLst/>
                <a:latin typeface="+mn-lt"/>
                <a:ea typeface="+mn-ea"/>
                <a:cs typeface="+mn-cs"/>
              </a:rPr>
              <a:t>Fête de la science 2020</a:t>
            </a:r>
          </a:p>
          <a:p>
            <a:r>
              <a:rPr lang="fr-FR" sz="1200" kern="1200" dirty="0">
                <a:solidFill>
                  <a:schemeClr val="tx1"/>
                </a:solidFill>
                <a:effectLst/>
                <a:latin typeface="+mn-lt"/>
                <a:ea typeface="+mn-ea"/>
                <a:cs typeface="+mn-cs"/>
              </a:rPr>
              <a:t>https://</a:t>
            </a:r>
            <a:r>
              <a:rPr lang="fr-FR" sz="1200" kern="1200" dirty="0" err="1">
                <a:solidFill>
                  <a:schemeClr val="tx1"/>
                </a:solidFill>
                <a:effectLst/>
                <a:latin typeface="+mn-lt"/>
                <a:ea typeface="+mn-ea"/>
                <a:cs typeface="+mn-cs"/>
              </a:rPr>
              <a:t>www.youtube.com</a:t>
            </a:r>
            <a:r>
              <a:rPr lang="fr-FR" sz="1200" kern="1200" dirty="0">
                <a:solidFill>
                  <a:schemeClr val="tx1"/>
                </a:solidFill>
                <a:effectLst/>
                <a:latin typeface="+mn-lt"/>
                <a:ea typeface="+mn-ea"/>
                <a:cs typeface="+mn-cs"/>
              </a:rPr>
              <a:t>/</a:t>
            </a:r>
            <a:r>
              <a:rPr lang="fr-FR" sz="1200" kern="1200" dirty="0" err="1">
                <a:solidFill>
                  <a:schemeClr val="tx1"/>
                </a:solidFill>
                <a:effectLst/>
                <a:latin typeface="+mn-lt"/>
                <a:ea typeface="+mn-ea"/>
                <a:cs typeface="+mn-cs"/>
              </a:rPr>
              <a:t>watch?v</a:t>
            </a:r>
            <a:r>
              <a:rPr lang="fr-FR" sz="1200" kern="1200" dirty="0">
                <a:solidFill>
                  <a:schemeClr val="tx1"/>
                </a:solidFill>
                <a:effectLst/>
                <a:latin typeface="+mn-lt"/>
                <a:ea typeface="+mn-ea"/>
                <a:cs typeface="+mn-cs"/>
              </a:rPr>
              <a:t>=MWvCyz0fWYY</a:t>
            </a:r>
          </a:p>
          <a:p>
            <a:endParaRPr lang="fr-FR" b="0" dirty="0"/>
          </a:p>
        </p:txBody>
      </p:sp>
      <p:sp>
        <p:nvSpPr>
          <p:cNvPr id="4" name="Espace réservé du numéro de diapositive 3"/>
          <p:cNvSpPr>
            <a:spLocks noGrp="1"/>
          </p:cNvSpPr>
          <p:nvPr>
            <p:ph type="sldNum" sz="quarter" idx="10"/>
          </p:nvPr>
        </p:nvSpPr>
        <p:spPr/>
        <p:txBody>
          <a:bodyPr/>
          <a:lstStyle/>
          <a:p>
            <a:fld id="{CC4A3603-BAA7-2C43-9986-FE8D76E91A8D}" type="slidenum">
              <a:rPr lang="uk-UA"/>
              <a:t>21</a:t>
            </a:fld>
            <a:endParaRPr lang="uk-UA"/>
          </a:p>
        </p:txBody>
      </p:sp>
    </p:spTree>
    <p:extLst>
      <p:ext uri="{BB962C8B-B14F-4D97-AF65-F5344CB8AC3E}">
        <p14:creationId xmlns:p14="http://schemas.microsoft.com/office/powerpoint/2010/main" val="3584484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i="0" kern="1200" dirty="0">
                <a:solidFill>
                  <a:schemeClr val="tx1"/>
                </a:solidFill>
                <a:effectLst/>
                <a:latin typeface="+mn-lt"/>
                <a:ea typeface="+mn-ea"/>
                <a:cs typeface="+mn-cs"/>
              </a:rPr>
              <a:t>Cette théorie a été récemment rejetée par l’analyse de près de 4 600 écosystèmes naturels en déclin et les conclusions vont plutôt dans le sens d’un impact graduel depuis la première espèce perdue (la résilience n’est qu’apparente) et jusqu’à la dégradation complète.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i="0" kern="1200" dirty="0">
                <a:solidFill>
                  <a:schemeClr val="tx1"/>
                </a:solidFill>
                <a:effectLst/>
                <a:latin typeface="+mn-lt"/>
                <a:ea typeface="+mn-ea"/>
                <a:cs typeface="+mn-cs"/>
              </a:rPr>
              <a:t>Cet effet de seuil (l’effet avalanche) n’a été observé que dans 5% des cas et notamment pour les récifs coralliens </a:t>
            </a:r>
            <a:r>
              <a:rPr lang="fr-FR" sz="1200" i="0" u="sng" kern="1200" dirty="0">
                <a:solidFill>
                  <a:schemeClr val="tx1"/>
                </a:solidFill>
                <a:effectLst/>
                <a:latin typeface="+mn-lt"/>
                <a:ea typeface="+mn-ea"/>
                <a:cs typeface="+mn-cs"/>
                <a:hlinkClick r:id="rId3"/>
              </a:rPr>
              <a:t>https://lejournal.cnrs.fr/articles/existe-t-il-un-point-de-non-retour-dans-les-ecosystemes</a:t>
            </a:r>
            <a:endParaRPr lang="fr-FR" sz="1200" i="0" u="sng"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i="1" u="sng"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i="0" u="none" kern="1200" dirty="0">
                <a:solidFill>
                  <a:schemeClr val="tx1"/>
                </a:solidFill>
                <a:effectLst/>
                <a:latin typeface="+mn-lt"/>
                <a:ea typeface="+mn-ea"/>
                <a:cs typeface="+mn-cs"/>
              </a:rPr>
              <a:t>Mais attention si le titre de cet article pourrait nous redonner le sourire et nous éviter d’attendre l’avalanche (une forme de </a:t>
            </a:r>
            <a:r>
              <a:rPr lang="fr-FR" sz="1200" i="0" u="none" kern="1200" dirty="0" err="1">
                <a:solidFill>
                  <a:schemeClr val="tx1"/>
                </a:solidFill>
                <a:effectLst/>
                <a:latin typeface="+mn-lt"/>
                <a:ea typeface="+mn-ea"/>
                <a:cs typeface="+mn-cs"/>
              </a:rPr>
              <a:t>collapsionisme</a:t>
            </a:r>
            <a:r>
              <a:rPr lang="fr-FR" sz="1200" i="0" u="none" kern="1200" dirty="0">
                <a:solidFill>
                  <a:schemeClr val="tx1"/>
                </a:solidFill>
                <a:effectLst/>
                <a:latin typeface="+mn-lt"/>
                <a:ea typeface="+mn-ea"/>
                <a:cs typeface="+mn-cs"/>
              </a:rPr>
              <a:t>), les auteurs disent qu’au premier arbre abattu dans une forêt s’est une epsilon du service écosystémique qui est perdu... </a:t>
            </a:r>
            <a:r>
              <a:rPr lang="fr-FR" sz="1200" b="1" i="0" u="none" kern="1200" dirty="0">
                <a:solidFill>
                  <a:schemeClr val="tx1"/>
                </a:solidFill>
                <a:effectLst/>
                <a:latin typeface="+mn-lt"/>
                <a:ea typeface="+mn-ea"/>
                <a:cs typeface="+mn-cs"/>
              </a:rPr>
              <a:t>Ils ne disent pas que les écosystèmes sont infiniment résilient !</a:t>
            </a:r>
          </a:p>
          <a:p>
            <a:endParaRPr lang="fr-FR" b="0" dirty="0"/>
          </a:p>
        </p:txBody>
      </p:sp>
      <p:sp>
        <p:nvSpPr>
          <p:cNvPr id="4" name="Espace réservé du numéro de diapositive 3"/>
          <p:cNvSpPr>
            <a:spLocks noGrp="1"/>
          </p:cNvSpPr>
          <p:nvPr>
            <p:ph type="sldNum" sz="quarter" idx="10"/>
          </p:nvPr>
        </p:nvSpPr>
        <p:spPr/>
        <p:txBody>
          <a:bodyPr/>
          <a:lstStyle/>
          <a:p>
            <a:fld id="{CC4A3603-BAA7-2C43-9986-FE8D76E91A8D}" type="slidenum">
              <a:rPr lang="uk-UA"/>
              <a:t>22</a:t>
            </a:fld>
            <a:endParaRPr lang="uk-UA"/>
          </a:p>
        </p:txBody>
      </p:sp>
    </p:spTree>
    <p:extLst>
      <p:ext uri="{BB962C8B-B14F-4D97-AF65-F5344CB8AC3E}">
        <p14:creationId xmlns:p14="http://schemas.microsoft.com/office/powerpoint/2010/main" val="3219565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a:t>On pourrait poser la question, combien faut-il d’écosystèmes fonctionnels pour « regarder un match de foot assis sur un canapé » ? Cette image caricaturale est probablement l’une des plus déconnectée de la nature et il est clair que le supporter de foot dans sa maison confortable et devant son écran n’a absolument pas l’impression d’être redevable de la nature pour faire son activité favorite, de même qu’il ne se considère pas lui-même acteur de son propre écosystème. Mais pourtant, si il réfléchi au cuir de son  canapé, au bois de sa table basse sur laquelle il pose ses pieds, à la laine de ses chaussettes, au coton de son maillot N° 10, au pomme de terre et à l’huile qui ont servit à faire ses chips, aux levures qui ont servit à faire sa bière, aux forêts qui devront absorber le carbone de la retransmission du match, etc... La liste est évidemment beaucoup plus longue et touchera plus ou moins directement tous les services écosystémiques que nous propose la nature. Car match de foot ou pas : nous vivons tous sur la même planète et nous sommes tous des acteurs de nos écosystèmes, tout en étant nous-même des écosystèmes à part entière...</a:t>
            </a:r>
          </a:p>
          <a:p>
            <a:endParaRPr lang="fr-FR" b="0" dirty="0"/>
          </a:p>
          <a:p>
            <a:r>
              <a:rPr lang="fr-FR" b="1" dirty="0"/>
              <a:t>Alors, pouvons-nous apprécier au travers de la dégradation de la biodiversité, les atteintes que nous portons aux services écosystémiques qui nous permettent de vivre sur cette planète qui est encore habitable pour quelque temps ?</a:t>
            </a:r>
          </a:p>
        </p:txBody>
      </p:sp>
      <p:sp>
        <p:nvSpPr>
          <p:cNvPr id="4" name="Espace réservé du numéro de diapositive 3"/>
          <p:cNvSpPr>
            <a:spLocks noGrp="1"/>
          </p:cNvSpPr>
          <p:nvPr>
            <p:ph type="sldNum" sz="quarter" idx="10"/>
          </p:nvPr>
        </p:nvSpPr>
        <p:spPr/>
        <p:txBody>
          <a:bodyPr/>
          <a:lstStyle/>
          <a:p>
            <a:fld id="{CC4A3603-BAA7-2C43-9986-FE8D76E91A8D}" type="slidenum">
              <a:rPr lang="uk-UA"/>
              <a:t>23</a:t>
            </a:fld>
            <a:endParaRPr lang="uk-UA"/>
          </a:p>
        </p:txBody>
      </p:sp>
    </p:spTree>
    <p:extLst>
      <p:ext uri="{BB962C8B-B14F-4D97-AF65-F5344CB8AC3E}">
        <p14:creationId xmlns:p14="http://schemas.microsoft.com/office/powerpoint/2010/main" val="296977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effectLst/>
                <a:latin typeface="+mn-lt"/>
                <a:ea typeface="+mn-ea"/>
                <a:cs typeface="+mn-cs"/>
              </a:rPr>
              <a:t>Les données dont sont tirées les tendances mondiales et les variations régionales proviennent de l’examen systématique de plus de</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2 000 études. Les indicateurs ont été́ choisis en fonction de la disponibilité́ des données mondiales, de leur utilisation dans de précédentes évaluations et de leur concordance avec les 18 catégories. Pour de nombreuses catégories de contributions de la nature, deux indicateurs illustrant différents aspects de la capacité́ de la nature à contribuer au bien-être humain dans la catégorie en question ont été intégrés. Les indicateurs sont définis de manière à ce que leur augmentation soit associée à une amélioration des contributions de la nature. </a:t>
            </a:r>
            <a:endParaRPr lang="fr-FR" dirty="0">
              <a:effectLst/>
            </a:endParaRPr>
          </a:p>
        </p:txBody>
      </p:sp>
      <p:sp>
        <p:nvSpPr>
          <p:cNvPr id="4" name="Espace réservé du numéro de diapositive 3"/>
          <p:cNvSpPr>
            <a:spLocks noGrp="1"/>
          </p:cNvSpPr>
          <p:nvPr>
            <p:ph type="sldNum" sz="quarter" idx="10"/>
          </p:nvPr>
        </p:nvSpPr>
        <p:spPr/>
        <p:txBody>
          <a:bodyPr/>
          <a:lstStyle/>
          <a:p>
            <a:fld id="{CC4A3603-BAA7-2C43-9986-FE8D76E91A8D}" type="slidenum">
              <a:rPr lang="uk-UA"/>
              <a:t>24</a:t>
            </a:fld>
            <a:endParaRPr lang="uk-UA"/>
          </a:p>
        </p:txBody>
      </p:sp>
    </p:spTree>
    <p:extLst>
      <p:ext uri="{BB962C8B-B14F-4D97-AF65-F5344CB8AC3E}">
        <p14:creationId xmlns:p14="http://schemas.microsoft.com/office/powerpoint/2010/main" val="2937769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4A3603-BAA7-2C43-9986-FE8D76E91A8D}" type="slidenum">
              <a:rPr lang="fr-FR" smtClean="0"/>
              <a:t>25</a:t>
            </a:fld>
            <a:endParaRPr lang="fr-FR"/>
          </a:p>
        </p:txBody>
      </p:sp>
    </p:spTree>
    <p:extLst>
      <p:ext uri="{BB962C8B-B14F-4D97-AF65-F5344CB8AC3E}">
        <p14:creationId xmlns:p14="http://schemas.microsoft.com/office/powerpoint/2010/main" val="3846216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a:t>Après tout, est-ce grave de voir décliner les espèces  et tout particulièrement l’espèce humaine ? Beaucoup de jeunes actuels ne veulent plus avoir d’enfant afin d’arrêter d’encombrer la planète et même certains me disent que ce serait probablement une bonne chose que de voir la fin de l’humanité... Notre génération ne peut pas se permettre de leur jeter la pierre, car nous portons une lourde responsabilité vis-à-vis de la situation actuelle et on parle de cas de dépressions écologiques. Néanmoins, c’est une position que je me refuse personnellement. Elle me paraît du même ordre que celle qui serait posé à un médecin : peut-on laisser quelqu’un se suicider sans tenter quelque chose ? Il faut éviter la </a:t>
            </a:r>
            <a:r>
              <a:rPr lang="fr-FR" b="0" dirty="0" err="1"/>
              <a:t>collapsologie</a:t>
            </a:r>
            <a:r>
              <a:rPr lang="fr-FR" b="0" dirty="0"/>
              <a:t> qui n’a pas d’intérêt et aboutit à l’immobilisme.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0" dirty="0"/>
              <a:t>Il me semble qu’on ne peut l’accepter d’un ingénieur prétendument humaniste, c’est donc de notre devoir d’enseignant que transmettre les bonnes valeurs du développement humain : en se  rappelant que dans développement il y a l’idée d’amélioration du bien-être et de la qualité de vie et pas forcément de l’extension de la colonisation de la planète (voire d’autres planètes) ! Il me parait donc légitime d’œuvrer pour essayer de faire durer l’espèce humaine et lui permettre d’accéder à un développement durable et pour cela nous avons besoin de notre capacité à socialiser (c’est-à-dire à </a:t>
            </a:r>
            <a:r>
              <a:rPr lang="fr-FR" b="0" dirty="0" err="1"/>
              <a:t>oeuvrer</a:t>
            </a:r>
            <a:r>
              <a:rPr lang="fr-FR" b="0" dirty="0"/>
              <a:t> collectivement), mais aussi de réaliser une transition technologique pour accéder à la durabilité à l’échelle du vivant (sur des milliers d’années).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b="0" dirty="0"/>
              <a:t>Le temps moyen de séjour d’une espèce sur la planète est de 5 à10 Ma, Homo sapiens est a peine à 500 000 ans, c’est un bébé espèce !</a:t>
            </a:r>
          </a:p>
        </p:txBody>
      </p:sp>
      <p:sp>
        <p:nvSpPr>
          <p:cNvPr id="4" name="Espace réservé du numéro de diapositive 3"/>
          <p:cNvSpPr>
            <a:spLocks noGrp="1"/>
          </p:cNvSpPr>
          <p:nvPr>
            <p:ph type="sldNum" sz="quarter" idx="10"/>
          </p:nvPr>
        </p:nvSpPr>
        <p:spPr/>
        <p:txBody>
          <a:bodyPr/>
          <a:lstStyle/>
          <a:p>
            <a:fld id="{CC4A3603-BAA7-2C43-9986-FE8D76E91A8D}" type="slidenum">
              <a:rPr lang="uk-UA"/>
              <a:t>26</a:t>
            </a:fld>
            <a:endParaRPr lang="uk-UA"/>
          </a:p>
        </p:txBody>
      </p:sp>
    </p:spTree>
    <p:extLst>
      <p:ext uri="{BB962C8B-B14F-4D97-AF65-F5344CB8AC3E}">
        <p14:creationId xmlns:p14="http://schemas.microsoft.com/office/powerpoint/2010/main" val="3771067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1" kern="1200" dirty="0">
                <a:solidFill>
                  <a:schemeClr val="tx1"/>
                </a:solidFill>
                <a:effectLst/>
                <a:latin typeface="+mn-lt"/>
                <a:ea typeface="+mn-ea"/>
                <a:cs typeface="+mn-cs"/>
              </a:rPr>
              <a:t>On peut expliquer la figure  (assez riche) : espèces domestiques à gauche, espèces sauvages à droite : et les fonction Moyens de </a:t>
            </a:r>
            <a:r>
              <a:rPr lang="fr-FR" sz="1200" b="0" i="1" kern="1200" dirty="0" err="1">
                <a:solidFill>
                  <a:schemeClr val="tx1"/>
                </a:solidFill>
                <a:effectLst/>
                <a:latin typeface="+mn-lt"/>
                <a:ea typeface="+mn-ea"/>
                <a:cs typeface="+mn-cs"/>
              </a:rPr>
              <a:t>subsistence</a:t>
            </a:r>
            <a:r>
              <a:rPr lang="fr-FR" sz="1200" b="0" i="1" kern="1200" dirty="0">
                <a:solidFill>
                  <a:schemeClr val="tx1"/>
                </a:solidFill>
                <a:effectLst/>
                <a:latin typeface="+mn-lt"/>
                <a:ea typeface="+mn-ea"/>
                <a:cs typeface="+mn-cs"/>
              </a:rPr>
              <a:t>, sécurité et résilience. Puis les différents groupes et en bas la contribution des écosystèmes aux agrosystèmes et à la nature sauvage.</a:t>
            </a:r>
          </a:p>
          <a:p>
            <a:endParaRPr lang="fr-FR" sz="1200" b="0" i="1" kern="1200" dirty="0">
              <a:solidFill>
                <a:schemeClr val="tx1"/>
              </a:solidFill>
              <a:effectLst/>
              <a:latin typeface="+mn-lt"/>
              <a:ea typeface="+mn-ea"/>
              <a:cs typeface="+mn-cs"/>
            </a:endParaRPr>
          </a:p>
          <a:p>
            <a:endParaRPr lang="fr-FR" sz="1200" b="0" i="1" kern="1200" dirty="0">
              <a:solidFill>
                <a:schemeClr val="tx1"/>
              </a:solidFill>
              <a:effectLst/>
              <a:latin typeface="+mn-lt"/>
              <a:ea typeface="+mn-ea"/>
              <a:cs typeface="+mn-cs"/>
            </a:endParaRPr>
          </a:p>
          <a:p>
            <a:r>
              <a:rPr lang="fr-FR" sz="1200" b="1" i="1" kern="1200" dirty="0">
                <a:solidFill>
                  <a:schemeClr val="tx1"/>
                </a:solidFill>
                <a:effectLst/>
                <a:latin typeface="+mn-lt"/>
                <a:ea typeface="+mn-ea"/>
                <a:cs typeface="+mn-cs"/>
              </a:rPr>
              <a:t>Figure 14 : Principales contributions directes et indirectes de la </a:t>
            </a:r>
            <a:r>
              <a:rPr lang="fr-FR" sz="1200" b="1" i="1" kern="1200" dirty="0" err="1">
                <a:solidFill>
                  <a:schemeClr val="tx1"/>
                </a:solidFill>
                <a:effectLst/>
                <a:latin typeface="+mn-lt"/>
                <a:ea typeface="+mn-ea"/>
                <a:cs typeface="+mn-cs"/>
              </a:rPr>
              <a:t>biodiversite</a:t>
            </a:r>
            <a:r>
              <a:rPr lang="fr-FR" sz="1200" b="1" i="1" kern="1200" dirty="0">
                <a:solidFill>
                  <a:schemeClr val="tx1"/>
                </a:solidFill>
                <a:effectLst/>
                <a:latin typeface="+mn-lt"/>
                <a:ea typeface="+mn-ea"/>
                <a:cs typeface="+mn-cs"/>
              </a:rPr>
              <a:t>́ à la </a:t>
            </a:r>
            <a:r>
              <a:rPr lang="fr-FR" sz="1200" b="1" i="1" kern="1200" dirty="0" err="1">
                <a:solidFill>
                  <a:schemeClr val="tx1"/>
                </a:solidFill>
                <a:effectLst/>
                <a:latin typeface="+mn-lt"/>
                <a:ea typeface="+mn-ea"/>
                <a:cs typeface="+mn-cs"/>
              </a:rPr>
              <a:t>sécurite</a:t>
            </a:r>
            <a:r>
              <a:rPr lang="fr-FR" sz="1200" b="1" i="1" kern="1200" dirty="0">
                <a:solidFill>
                  <a:schemeClr val="tx1"/>
                </a:solidFill>
                <a:effectLst/>
                <a:latin typeface="+mn-lt"/>
                <a:ea typeface="+mn-ea"/>
                <a:cs typeface="+mn-cs"/>
              </a:rPr>
              <a:t>́ alimentaire. </a:t>
            </a:r>
            <a:r>
              <a:rPr lang="fr-FR" sz="1200" i="1" kern="1200" dirty="0">
                <a:solidFill>
                  <a:schemeClr val="tx1"/>
                </a:solidFill>
                <a:effectLst/>
                <a:latin typeface="+mn-lt"/>
                <a:ea typeface="+mn-ea"/>
                <a:cs typeface="+mn-cs"/>
              </a:rPr>
              <a:t>Les informations relatives </a:t>
            </a:r>
            <a:endParaRPr lang="fr-FR" dirty="0"/>
          </a:p>
          <a:p>
            <a:r>
              <a:rPr lang="fr-FR" sz="1200" i="1" kern="1200" dirty="0">
                <a:solidFill>
                  <a:schemeClr val="tx1"/>
                </a:solidFill>
                <a:effectLst/>
                <a:latin typeface="+mn-lt"/>
                <a:ea typeface="+mn-ea"/>
                <a:cs typeface="+mn-cs"/>
              </a:rPr>
              <a:t>à ce </a:t>
            </a:r>
            <a:r>
              <a:rPr lang="fr-FR" sz="1200" i="1" kern="1200" dirty="0" err="1">
                <a:solidFill>
                  <a:schemeClr val="tx1"/>
                </a:solidFill>
                <a:effectLst/>
                <a:latin typeface="+mn-lt"/>
                <a:ea typeface="+mn-ea"/>
                <a:cs typeface="+mn-cs"/>
              </a:rPr>
              <a:t>schéma</a:t>
            </a:r>
            <a:r>
              <a:rPr lang="fr-FR" sz="1200" i="1" kern="1200" dirty="0">
                <a:solidFill>
                  <a:schemeClr val="tx1"/>
                </a:solidFill>
                <a:effectLst/>
                <a:latin typeface="+mn-lt"/>
                <a:ea typeface="+mn-ea"/>
                <a:cs typeface="+mn-cs"/>
              </a:rPr>
              <a:t> proviennent de plusieurs sources55,68 </a:t>
            </a: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La </a:t>
            </a:r>
            <a:r>
              <a:rPr lang="fr-FR" sz="1200" kern="1200" dirty="0" err="1">
                <a:solidFill>
                  <a:schemeClr val="tx1"/>
                </a:solidFill>
                <a:effectLst/>
                <a:latin typeface="+mn-lt"/>
                <a:ea typeface="+mn-ea"/>
                <a:cs typeface="+mn-cs"/>
              </a:rPr>
              <a:t>biodiversite</a:t>
            </a:r>
            <a:r>
              <a:rPr lang="fr-FR" sz="1200" kern="1200" dirty="0">
                <a:solidFill>
                  <a:schemeClr val="tx1"/>
                </a:solidFill>
                <a:effectLst/>
                <a:latin typeface="+mn-lt"/>
                <a:ea typeface="+mn-ea"/>
                <a:cs typeface="+mn-cs"/>
              </a:rPr>
              <a:t>́ est essentielle à la </a:t>
            </a:r>
            <a:r>
              <a:rPr lang="fr-FR" sz="1200" kern="1200" dirty="0" err="1">
                <a:solidFill>
                  <a:schemeClr val="tx1"/>
                </a:solidFill>
                <a:effectLst/>
                <a:latin typeface="+mn-lt"/>
                <a:ea typeface="+mn-ea"/>
                <a:cs typeface="+mn-cs"/>
              </a:rPr>
              <a:t>sécurite</a:t>
            </a:r>
            <a:r>
              <a:rPr lang="fr-FR" sz="1200" kern="1200" dirty="0">
                <a:solidFill>
                  <a:schemeClr val="tx1"/>
                </a:solidFill>
                <a:effectLst/>
                <a:latin typeface="+mn-lt"/>
                <a:ea typeface="+mn-ea"/>
                <a:cs typeface="+mn-cs"/>
              </a:rPr>
              <a:t>́ alimentaire </a:t>
            </a:r>
            <a:endParaRPr lang="fr-FR" dirty="0"/>
          </a:p>
          <a:p>
            <a:endParaRPr lang="fr-FR" b="0" dirty="0"/>
          </a:p>
        </p:txBody>
      </p:sp>
      <p:sp>
        <p:nvSpPr>
          <p:cNvPr id="4" name="Espace réservé du numéro de diapositive 3"/>
          <p:cNvSpPr>
            <a:spLocks noGrp="1"/>
          </p:cNvSpPr>
          <p:nvPr>
            <p:ph type="sldNum" sz="quarter" idx="10"/>
          </p:nvPr>
        </p:nvSpPr>
        <p:spPr/>
        <p:txBody>
          <a:bodyPr/>
          <a:lstStyle/>
          <a:p>
            <a:fld id="{CC4A3603-BAA7-2C43-9986-FE8D76E91A8D}" type="slidenum">
              <a:rPr lang="uk-UA"/>
              <a:t>27</a:t>
            </a:fld>
            <a:endParaRPr lang="uk-UA"/>
          </a:p>
        </p:txBody>
      </p:sp>
    </p:spTree>
    <p:extLst>
      <p:ext uri="{BB962C8B-B14F-4D97-AF65-F5344CB8AC3E}">
        <p14:creationId xmlns:p14="http://schemas.microsoft.com/office/powerpoint/2010/main" val="1609068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a:t>Le concept de santé globale : en quoi la santé des écosystèmes impacte-t-elle la santé humaine. Il faut sortir de cette que l’on pourrait soigner l’homme sans soigner la planète. On parle facilement de la transition agricole nécessaire, mais il est clair qu’il faut aussi une transition des industries de la santé afin qu’elle puissent penser plus globalement. Là encore, il est de notre rôle de formateur que de former nos étudiants à cette rupture.</a:t>
            </a:r>
          </a:p>
          <a:p>
            <a:endParaRPr lang="fr-FR" b="0" dirty="0"/>
          </a:p>
          <a:p>
            <a:r>
              <a:rPr lang="fr-FR" b="0" dirty="0"/>
              <a:t>De gauche à droite :</a:t>
            </a:r>
          </a:p>
          <a:p>
            <a:r>
              <a:rPr lang="fr-FR" b="0" dirty="0"/>
              <a:t>- Ecosystèmes : les </a:t>
            </a:r>
            <a:r>
              <a:rPr lang="fr-FR" b="0" dirty="0" err="1"/>
              <a:t>hotspot</a:t>
            </a:r>
            <a:r>
              <a:rPr lang="fr-FR" b="0" dirty="0"/>
              <a:t> de biodiversités sont des hots spot de nouvelles molécules (forêt équatoriale et récifs </a:t>
            </a:r>
            <a:r>
              <a:rPr lang="fr-FR" b="0" dirty="0" err="1"/>
              <a:t>coraliens</a:t>
            </a:r>
            <a:r>
              <a:rPr lang="fr-FR" b="0" dirty="0"/>
              <a:t> par exemple) (rappelons nous que nous sommes en train de perdre la course aux antibiotiques : aucune nouvelles famille de molécules depuis plus de 20 ans...), santé mentale (coupure de la nature le syndrome dépressif est une maladie très citadine : services écosystémiques culturels).</a:t>
            </a:r>
          </a:p>
          <a:p>
            <a:r>
              <a:rPr lang="fr-FR" b="0" dirty="0"/>
              <a:t>- Sécurité alimentaire et hydrique (déjà abordé précédemment) : risque majeurs</a:t>
            </a:r>
          </a:p>
          <a:p>
            <a:pPr marL="171450" indent="-171450">
              <a:buFontTx/>
              <a:buChar char="-"/>
            </a:pPr>
            <a:r>
              <a:rPr lang="fr-FR" b="0" dirty="0"/>
              <a:t>Changement climatique : impact direct sur la qualité de l’air et de l’eau qui ont des répercussion directes sur les maladies de civilisations</a:t>
            </a:r>
          </a:p>
          <a:p>
            <a:pPr marL="171450" indent="-171450">
              <a:buFontTx/>
              <a:buChar char="-"/>
            </a:pPr>
            <a:r>
              <a:rPr lang="fr-FR" b="0" dirty="0"/>
              <a:t>Diversité des écosystèmes (biodiversité microbienne des sols par exemple (humification, absorption de nos déchets, cycles de l’azote, phosphate...), mais aussi liens avec les pandémies de type zoonoses : 340 nouvelles maladies depuis 1940 dont ¾ sont des zoonoses... (HIV, </a:t>
            </a:r>
            <a:r>
              <a:rPr lang="fr-FR" b="0" dirty="0" err="1"/>
              <a:t>Chikungunia</a:t>
            </a:r>
            <a:r>
              <a:rPr lang="fr-FR" b="0" dirty="0"/>
              <a:t>, H1N1 et le COVID)...</a:t>
            </a:r>
          </a:p>
          <a:p>
            <a:endParaRPr lang="fr-FR" dirty="0"/>
          </a:p>
        </p:txBody>
      </p:sp>
      <p:sp>
        <p:nvSpPr>
          <p:cNvPr id="4" name="Espace réservé du numéro de diapositive 3"/>
          <p:cNvSpPr>
            <a:spLocks noGrp="1"/>
          </p:cNvSpPr>
          <p:nvPr>
            <p:ph type="sldNum" sz="quarter" idx="10"/>
          </p:nvPr>
        </p:nvSpPr>
        <p:spPr/>
        <p:txBody>
          <a:bodyPr/>
          <a:lstStyle/>
          <a:p>
            <a:fld id="{CC4A3603-BAA7-2C43-9986-FE8D76E91A8D}" type="slidenum">
              <a:rPr lang="uk-UA"/>
              <a:t>28</a:t>
            </a:fld>
            <a:endParaRPr lang="uk-UA"/>
          </a:p>
        </p:txBody>
      </p:sp>
    </p:spTree>
    <p:extLst>
      <p:ext uri="{BB962C8B-B14F-4D97-AF65-F5344CB8AC3E}">
        <p14:creationId xmlns:p14="http://schemas.microsoft.com/office/powerpoint/2010/main" val="13106240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Relation entre le temps de domestication des mammifères et le nombre de maladies infectieuses partagées avec les humains. L’index de centralité a pour but de déterminer quels animaux domestiques se trouvent au milieu d’un réseau d’infections partagées. [https://</a:t>
            </a:r>
            <a:r>
              <a:rPr lang="fr-FR" sz="1200" kern="1200" dirty="0" err="1">
                <a:solidFill>
                  <a:schemeClr val="tx1"/>
                </a:solidFill>
                <a:effectLst/>
                <a:latin typeface="+mn-lt"/>
                <a:ea typeface="+mn-ea"/>
                <a:cs typeface="+mn-cs"/>
              </a:rPr>
              <a:t>www.encyclopedie-environnement.org</a:t>
            </a:r>
            <a:r>
              <a:rPr lang="fr-FR" sz="1200" kern="1200" dirty="0">
                <a:solidFill>
                  <a:schemeClr val="tx1"/>
                </a:solidFill>
                <a:effectLst/>
                <a:latin typeface="+mn-lt"/>
                <a:ea typeface="+mn-ea"/>
                <a:cs typeface="+mn-cs"/>
              </a:rPr>
              <a:t>/sante/</a:t>
            </a:r>
            <a:r>
              <a:rPr lang="fr-FR" sz="1200" kern="1200" dirty="0" err="1">
                <a:solidFill>
                  <a:schemeClr val="tx1"/>
                </a:solidFill>
                <a:effectLst/>
                <a:latin typeface="+mn-lt"/>
                <a:ea typeface="+mn-ea"/>
                <a:cs typeface="+mn-cs"/>
              </a:rPr>
              <a:t>pandemies</a:t>
            </a:r>
            <a:r>
              <a:rPr lang="fr-FR" sz="1200" kern="1200" dirty="0">
                <a:solidFill>
                  <a:schemeClr val="tx1"/>
                </a:solidFill>
                <a:effectLst/>
                <a:latin typeface="+mn-lt"/>
                <a:ea typeface="+mn-ea"/>
                <a:cs typeface="+mn-cs"/>
              </a:rPr>
              <a:t>-virales-</a:t>
            </a:r>
            <a:r>
              <a:rPr lang="fr-FR" sz="1200" kern="1200" dirty="0" err="1">
                <a:solidFill>
                  <a:schemeClr val="tx1"/>
                </a:solidFill>
                <a:effectLst/>
                <a:latin typeface="+mn-lt"/>
                <a:ea typeface="+mn-ea"/>
                <a:cs typeface="+mn-cs"/>
              </a:rPr>
              <a:t>ere</a:t>
            </a:r>
            <a:r>
              <a:rPr lang="fr-FR" sz="1200" kern="1200" dirty="0">
                <a:solidFill>
                  <a:schemeClr val="tx1"/>
                </a:solidFill>
                <a:effectLst/>
                <a:latin typeface="+mn-lt"/>
                <a:ea typeface="+mn-ea"/>
                <a:cs typeface="+mn-cs"/>
              </a:rPr>
              <a:t>-moderne]. Le suivi des maladies infectieuses dans les populations humaines et animales est très corrélé à l’augmentation du nombre d’animaux domestiqués et à la taille des cheptels.  Par ailleurs, si on regarde le partage des maladie infectieuses : plus une espèce a été domestiquée depuis longtemps, plus elle partage des maladies avec l’homme, mais aussi avec tous les autres animaux domestiqués. Il y a eu des échanges dans les deux sens. A l’exemple du chien qui est le plus haut sur le graphe (le plus d’échange de maladies et l’animal qui a été domestiqué depuis le plus longtemps).</a:t>
            </a:r>
          </a:p>
          <a:p>
            <a:endParaRPr lang="fr-FR" dirty="0"/>
          </a:p>
          <a:p>
            <a:r>
              <a:rPr lang="fr-FR" sz="1200" kern="1200" dirty="0">
                <a:solidFill>
                  <a:schemeClr val="tx1"/>
                </a:solidFill>
                <a:effectLst/>
                <a:latin typeface="+mn-lt"/>
                <a:ea typeface="+mn-ea"/>
                <a:cs typeface="+mn-cs"/>
              </a:rPr>
              <a:t>Actuellement, il y a par contre, une explosion des individus de l’élevage (vu précédemment). Ainsi, on observe  une accélération du nombre d’épidémie (même s’il y a aussi une augmentation des tests, des dépistages). Il y a aussi une augmentation des épidémies des animaux domestiques, des plantes et des animaux sauvages. La crise COVID n’est qu’un exemple (les crises de grippes aviaires et porcine en sont d’autres).</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Est-ce lié à l’augmentation du transport aérien ? Selon Serge </a:t>
            </a:r>
            <a:r>
              <a:rPr lang="fr-FR" sz="1200" kern="1200" dirty="0" err="1">
                <a:solidFill>
                  <a:schemeClr val="tx1"/>
                </a:solidFill>
                <a:effectLst/>
                <a:latin typeface="+mn-lt"/>
                <a:ea typeface="+mn-ea"/>
                <a:cs typeface="+mn-cs"/>
              </a:rPr>
              <a:t>morand</a:t>
            </a:r>
            <a:r>
              <a:rPr lang="fr-FR" sz="1200" kern="1200" dirty="0">
                <a:solidFill>
                  <a:schemeClr val="tx1"/>
                </a:solidFill>
                <a:effectLst/>
                <a:latin typeface="+mn-lt"/>
                <a:ea typeface="+mn-ea"/>
                <a:cs typeface="+mn-cs"/>
              </a:rPr>
              <a:t>, il y a corrélation, mais est-ce une corrélation de causalité. ? Il faut regarder les clusters d’évolution des épidémies : est-ce que les épidémies deviennent de plus en plus globales ou est-ce qu’elles restent en cluster  (et que ces clusters s’agrandissent avec l’augmentation de la population) ? La réponse est « oui » : les épidémies deviennent de plus en plus globales et dépassent les clusters.</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On relève également </a:t>
            </a:r>
            <a:r>
              <a:rPr lang="fr-FR" sz="1200" b="1" kern="1200" dirty="0">
                <a:solidFill>
                  <a:schemeClr val="tx1"/>
                </a:solidFill>
                <a:effectLst/>
                <a:latin typeface="+mn-lt"/>
                <a:ea typeface="+mn-ea"/>
                <a:cs typeface="+mn-cs"/>
              </a:rPr>
              <a:t>une corrélation entre biodiversité et nombre (et origines) des épidémies</a:t>
            </a:r>
            <a:r>
              <a:rPr lang="fr-FR" sz="1200" kern="1200" dirty="0">
                <a:solidFill>
                  <a:schemeClr val="tx1"/>
                </a:solidFill>
                <a:effectLst/>
                <a:latin typeface="+mn-lt"/>
                <a:ea typeface="+mn-ea"/>
                <a:cs typeface="+mn-cs"/>
              </a:rPr>
              <a:t> : c’est normal, car les agents pathogènes font partie de cette biodiversité. En effet, les environnement riches en biodiversité vont être riches en éléments pathogènes. C’est une observation « dangereuse », dans le sens ou on pourrait dire : « éliminons la forêts tropicales, les chauves-souris, etc. et on éliminera les sources de contamination ! »</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Cette corrélation entre biodiversité et  épidémie est très souvent vérifiée relativement à l’origine des épidémies qui correspondent à des contacts entre l’homme et le monde sauvage (gibiers de chasses par exemple). Mais on note également, que c’est dans ces mêmes régions que la biodiversité est le plus attaquée (dégradation des écosystèmes forestiers par exemple), et notamment par l’élevage qui provoque l’arrivée massives de bovins, de poulets ou de cochons. Ces régions généralement responsable des démarrages des pandémies.  C’est donc l’augmentation de la densité de bétail qui st associée à la perte de diversité qui provoque l’augmentation des épidémies. A priori, on est un peu en transition depuis 2016 avec une baisse récente du nombre d’épidémies : ceci est peut-être lié au fait qu’on à perdu beaucoup d’espèces (et donc de pathogènes). Mais les animaux domestiques augmentent beaucoup et continuent de propager des maladies, tout en jouant sur la dégradation des écosystèmes. Il existe plusieurs livres de Serge Morand sur ce point. (L’homme, la faune sauvage et la peste, le dernier)</a:t>
            </a:r>
            <a:endParaRPr lang="fr-FR" dirty="0"/>
          </a:p>
          <a:p>
            <a:endParaRPr lang="fr-FR" b="0" dirty="0"/>
          </a:p>
        </p:txBody>
      </p:sp>
      <p:sp>
        <p:nvSpPr>
          <p:cNvPr id="4" name="Espace réservé du numéro de diapositive 3"/>
          <p:cNvSpPr>
            <a:spLocks noGrp="1"/>
          </p:cNvSpPr>
          <p:nvPr>
            <p:ph type="sldNum" sz="quarter" idx="10"/>
          </p:nvPr>
        </p:nvSpPr>
        <p:spPr/>
        <p:txBody>
          <a:bodyPr/>
          <a:lstStyle/>
          <a:p>
            <a:fld id="{CC4A3603-BAA7-2C43-9986-FE8D76E91A8D}" type="slidenum">
              <a:rPr lang="uk-UA"/>
              <a:t>29</a:t>
            </a:fld>
            <a:endParaRPr lang="uk-UA"/>
          </a:p>
        </p:txBody>
      </p:sp>
    </p:spTree>
    <p:extLst>
      <p:ext uri="{BB962C8B-B14F-4D97-AF65-F5344CB8AC3E}">
        <p14:creationId xmlns:p14="http://schemas.microsoft.com/office/powerpoint/2010/main" val="3769020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effectLst/>
                <a:latin typeface="+mn-lt"/>
                <a:ea typeface="+mn-ea"/>
                <a:cs typeface="+mn-cs"/>
              </a:rPr>
              <a:t>Dans la biodiversité, il y a des pathogènes (vu précédemment), mais ils sont contenus dans des hôtes très différents dont beaucoup ne sont pas compétents pour le transmettre à l’homme.</a:t>
            </a:r>
          </a:p>
          <a:p>
            <a:r>
              <a:rPr lang="fr-FR" sz="1200" kern="1200" dirty="0">
                <a:solidFill>
                  <a:schemeClr val="tx1"/>
                </a:solidFill>
                <a:effectLst/>
                <a:latin typeface="+mn-lt"/>
                <a:ea typeface="+mn-ea"/>
                <a:cs typeface="+mn-cs"/>
              </a:rPr>
              <a:t>Si on réduit la biodiversité on a moins de chance d’avoir un hôte compétent pour transmettre le parasite à l’homme, mais le risque est très fort., car si il y en a un il va être très infecté et du coup très contaminant. C’est l’inverse à l’autre bout du graphe. Plus on a de biodiversité, plus on a une plus forte diversité de pathogènes, mais ils se transmettent moins bien à cause de </a:t>
            </a:r>
            <a:r>
              <a:rPr lang="fr-FR" sz="1200" b="1" kern="1200" dirty="0">
                <a:solidFill>
                  <a:schemeClr val="tx1"/>
                </a:solidFill>
                <a:effectLst/>
                <a:latin typeface="+mn-lt"/>
                <a:ea typeface="+mn-ea"/>
                <a:cs typeface="+mn-cs"/>
              </a:rPr>
              <a:t>l’effet de dilution.  </a:t>
            </a:r>
            <a:r>
              <a:rPr lang="fr-FR" sz="1200" b="0" kern="1200" dirty="0">
                <a:solidFill>
                  <a:schemeClr val="tx1"/>
                </a:solidFill>
                <a:effectLst/>
                <a:latin typeface="+mn-lt"/>
                <a:ea typeface="+mn-ea"/>
                <a:cs typeface="+mn-cs"/>
              </a:rPr>
              <a:t>Benjamin Roche est épidémiologiste. Il travaille avec des modèle SIR et </a:t>
            </a:r>
            <a:r>
              <a:rPr lang="fr-FR" sz="1200" kern="1200" dirty="0">
                <a:solidFill>
                  <a:schemeClr val="tx1"/>
                </a:solidFill>
                <a:effectLst/>
                <a:latin typeface="+mn-lt"/>
                <a:ea typeface="+mn-ea"/>
                <a:cs typeface="+mn-cs"/>
              </a:rPr>
              <a:t>Il a pu tester la force de transmission des pathogènes et pu voir que cette force augmente quand on diminue la biodiversité sur des données de terrain acquises au Mexique notamment.</a:t>
            </a:r>
          </a:p>
          <a:p>
            <a:endParaRPr lang="fr-FR" b="0" dirty="0"/>
          </a:p>
        </p:txBody>
      </p:sp>
      <p:sp>
        <p:nvSpPr>
          <p:cNvPr id="4" name="Espace réservé du numéro de diapositive 3"/>
          <p:cNvSpPr>
            <a:spLocks noGrp="1"/>
          </p:cNvSpPr>
          <p:nvPr>
            <p:ph type="sldNum" sz="quarter" idx="10"/>
          </p:nvPr>
        </p:nvSpPr>
        <p:spPr/>
        <p:txBody>
          <a:bodyPr/>
          <a:lstStyle/>
          <a:p>
            <a:fld id="{CC4A3603-BAA7-2C43-9986-FE8D76E91A8D}" type="slidenum">
              <a:rPr lang="uk-UA"/>
              <a:t>30</a:t>
            </a:fld>
            <a:endParaRPr lang="uk-UA"/>
          </a:p>
        </p:txBody>
      </p:sp>
    </p:spTree>
    <p:extLst>
      <p:ext uri="{BB962C8B-B14F-4D97-AF65-F5344CB8AC3E}">
        <p14:creationId xmlns:p14="http://schemas.microsoft.com/office/powerpoint/2010/main" val="768632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Ce dessin humoristique de Graeme Mackay illustre parfaitement ce paradoxe.... Expliquer le dessin.</a:t>
            </a:r>
          </a:p>
          <a:p>
            <a:r>
              <a:rPr lang="fr-FR" dirty="0"/>
              <a:t>Les médias sont dans le dénis de la crise climatique (hormis lors de quelques évènements climatiques qui touchent des pays occidentaux), mais il y a en fait un déni dans le déni vis-à-vis de la crise de la biodiversité. Même à la conférence de l’UICN (congrès mondiale de la nature), on a plus parlé climat que biodiversité ! Et pourtant la durée de vie stagne depuis quelques années et l’âge de survie en bonne santé diminue notamment du fait de nos pollutions liées à toutes ces molécules que nous inventons et que la nature peine voire ne sait pas du tout dégrader.</a:t>
            </a:r>
          </a:p>
          <a:p>
            <a:endParaRPr lang="fr-FR" dirty="0"/>
          </a:p>
          <a:p>
            <a:r>
              <a:rPr lang="fr-FR" dirty="0"/>
              <a:t>On pourra bien sûr évoquer le syndrome de « la grenouille qui bout » (William Rees et Mathis Wackernagel, Notre empreinte écologique) : si on met une grenouille dans une casserole qui chauffe très lentement, jamais la grenouille ne cherchera à se sauver car elle ne perçoit pas le changement lent qui s’opère dans son environnement, et elle se laissera mourir sans rien faire.</a:t>
            </a:r>
          </a:p>
          <a:p>
            <a:r>
              <a:rPr lang="fr-FR" dirty="0"/>
              <a:t>Mais les changements sont-ils aussi minimes et invisibles où ne cherchent-on pas à les ignorer consciemment ? Quelles sont donc les raisons qui nous poussent dans ce déni ? </a:t>
            </a:r>
          </a:p>
        </p:txBody>
      </p:sp>
      <p:sp>
        <p:nvSpPr>
          <p:cNvPr id="4" name="Espace réservé du numéro de diapositive 3"/>
          <p:cNvSpPr>
            <a:spLocks noGrp="1"/>
          </p:cNvSpPr>
          <p:nvPr>
            <p:ph type="sldNum" sz="quarter" idx="10"/>
          </p:nvPr>
        </p:nvSpPr>
        <p:spPr/>
        <p:txBody>
          <a:bodyPr/>
          <a:lstStyle/>
          <a:p>
            <a:fld id="{CC4A3603-BAA7-2C43-9986-FE8D76E91A8D}" type="slidenum">
              <a:rPr lang="uk-UA"/>
              <a:t>3</a:t>
            </a:fld>
            <a:endParaRPr lang="uk-UA"/>
          </a:p>
        </p:txBody>
      </p:sp>
    </p:spTree>
    <p:extLst>
      <p:ext uri="{BB962C8B-B14F-4D97-AF65-F5344CB8AC3E}">
        <p14:creationId xmlns:p14="http://schemas.microsoft.com/office/powerpoint/2010/main" val="4020503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a:p>
            <a:r>
              <a:rPr lang="fr-FR" dirty="0"/>
              <a:t>Gilles </a:t>
            </a:r>
            <a:r>
              <a:rPr lang="fr-FR" dirty="0" err="1"/>
              <a:t>Boeuf</a:t>
            </a:r>
            <a:r>
              <a:rPr lang="fr-FR" dirty="0"/>
              <a:t> dans un interview sur la chaine blast</a:t>
            </a:r>
          </a:p>
          <a:p>
            <a:r>
              <a:rPr lang="fr-FR" dirty="0"/>
              <a:t>Entreprises bio-inspiré  : intéressant par rapport à la durabilité vraie (sur des milliers d'année ce qui n'est absolument pas une échelle de temps qui correspond à nos décideurs : ni industriels, ni politiques, mais qui correspond à celle de la planète...</a:t>
            </a:r>
          </a:p>
          <a:p>
            <a:r>
              <a:rPr lang="fr-FR" dirty="0"/>
              <a:t>Le bio-inspiré est également </a:t>
            </a:r>
          </a:p>
          <a:p>
            <a:r>
              <a:rPr lang="fr-FR" b="0" dirty="0"/>
              <a:t>k</a:t>
            </a:r>
          </a:p>
        </p:txBody>
      </p:sp>
      <p:sp>
        <p:nvSpPr>
          <p:cNvPr id="4" name="Espace réservé du numéro de diapositive 3"/>
          <p:cNvSpPr>
            <a:spLocks noGrp="1"/>
          </p:cNvSpPr>
          <p:nvPr>
            <p:ph type="sldNum" sz="quarter" idx="10"/>
          </p:nvPr>
        </p:nvSpPr>
        <p:spPr/>
        <p:txBody>
          <a:bodyPr/>
          <a:lstStyle/>
          <a:p>
            <a:fld id="{CC4A3603-BAA7-2C43-9986-FE8D76E91A8D}" type="slidenum">
              <a:rPr lang="uk-UA"/>
              <a:t>31</a:t>
            </a:fld>
            <a:endParaRPr lang="uk-UA"/>
          </a:p>
        </p:txBody>
      </p:sp>
    </p:spTree>
    <p:extLst>
      <p:ext uri="{BB962C8B-B14F-4D97-AF65-F5344CB8AC3E}">
        <p14:creationId xmlns:p14="http://schemas.microsoft.com/office/powerpoint/2010/main" val="36482717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highlight>
                  <a:srgbClr val="FFFF00"/>
                </a:highlight>
              </a:rPr>
              <a:t>L’empreinte écologique est la mesure de la charge qu’impose à la nature une population donnée. Elle représente la surface du sol nécessaire pour soutenir à la fois la consommation et le recyclage complet des déchet produits. On peut calculer l’empreinte écologique d’un pays, d’une région, d’une ville ou d’un foyer. Mais on peu aussi calculer cette empreinte écologique pour un processus, un objet manufacturé : c’est une sorte d’analyse de cycle de vie mais qui est calibré à l’échelle de la planète. L’unité est l’hectare global par habitant (le global voulant dire de productivité moyenne à l’échelle mondiale, mais on peut aussi rester à l’échelle de notre population est parler seulement en ha).</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highlight>
                <a:srgbClr val="FFFF00"/>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highlight>
                  <a:srgbClr val="FFFF00"/>
                </a:highlight>
              </a:rPr>
              <a:t>Actuellement, le seuil de durabilité est de 2 ha global par personne (</a:t>
            </a:r>
            <a:r>
              <a:rPr lang="fr-FR" b="1" dirty="0">
                <a:highlight>
                  <a:srgbClr val="FFFF00"/>
                </a:highlight>
              </a:rPr>
              <a:t>en ne laissant rien pour la partie sauvage !</a:t>
            </a:r>
            <a:r>
              <a:rPr lang="fr-FR" dirty="0">
                <a:highlight>
                  <a:srgbClr val="FFFF00"/>
                </a:highlight>
              </a:rPr>
              <a:t>), mais la dette écologique s’accumulant d’année en année, cette part diminue en même temps que notre consommation augmente... </a:t>
            </a:r>
            <a:r>
              <a:rPr lang="fr-FR" sz="1200" kern="1200" dirty="0">
                <a:solidFill>
                  <a:schemeClr val="tx1"/>
                </a:solidFill>
                <a:effectLst/>
                <a:latin typeface="+mn-lt"/>
                <a:ea typeface="+mn-ea"/>
                <a:cs typeface="+mn-cs"/>
              </a:rPr>
              <a:t>Aujourd’hui, l’humanité dépense donc plus que son budget biologique annuel et ceci depuis 1970.</a:t>
            </a:r>
            <a:endParaRPr lang="fr-FR" dirty="0"/>
          </a:p>
          <a:p>
            <a:endParaRPr lang="fr-FR" b="0" dirty="0"/>
          </a:p>
        </p:txBody>
      </p:sp>
      <p:sp>
        <p:nvSpPr>
          <p:cNvPr id="4" name="Espace réservé du numéro de diapositive 3"/>
          <p:cNvSpPr>
            <a:spLocks noGrp="1"/>
          </p:cNvSpPr>
          <p:nvPr>
            <p:ph type="sldNum" sz="quarter" idx="10"/>
          </p:nvPr>
        </p:nvSpPr>
        <p:spPr/>
        <p:txBody>
          <a:bodyPr/>
          <a:lstStyle/>
          <a:p>
            <a:fld id="{CC4A3603-BAA7-2C43-9986-FE8D76E91A8D}" type="slidenum">
              <a:rPr lang="uk-UA"/>
              <a:t>32</a:t>
            </a:fld>
            <a:endParaRPr lang="uk-UA"/>
          </a:p>
        </p:txBody>
      </p:sp>
    </p:spTree>
    <p:extLst>
      <p:ext uri="{BB962C8B-B14F-4D97-AF65-F5344CB8AC3E}">
        <p14:creationId xmlns:p14="http://schemas.microsoft.com/office/powerpoint/2010/main" val="4068193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a:p>
            <a:r>
              <a:rPr lang="fr-FR" dirty="0"/>
              <a:t>Texte explicite...</a:t>
            </a:r>
          </a:p>
          <a:p>
            <a:endParaRPr lang="fr-FR" b="0" dirty="0"/>
          </a:p>
        </p:txBody>
      </p:sp>
      <p:sp>
        <p:nvSpPr>
          <p:cNvPr id="4" name="Espace réservé du numéro de diapositive 3"/>
          <p:cNvSpPr>
            <a:spLocks noGrp="1"/>
          </p:cNvSpPr>
          <p:nvPr>
            <p:ph type="sldNum" sz="quarter" idx="10"/>
          </p:nvPr>
        </p:nvSpPr>
        <p:spPr/>
        <p:txBody>
          <a:bodyPr/>
          <a:lstStyle/>
          <a:p>
            <a:fld id="{CC4A3603-BAA7-2C43-9986-FE8D76E91A8D}" type="slidenum">
              <a:rPr lang="uk-UA"/>
              <a:t>33</a:t>
            </a:fld>
            <a:endParaRPr lang="uk-UA"/>
          </a:p>
        </p:txBody>
      </p:sp>
    </p:spTree>
    <p:extLst>
      <p:ext uri="{BB962C8B-B14F-4D97-AF65-F5344CB8AC3E}">
        <p14:creationId xmlns:p14="http://schemas.microsoft.com/office/powerpoint/2010/main" val="2458004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a:p>
            <a:r>
              <a:rPr lang="fr-FR" sz="1200" dirty="0"/>
              <a:t>En finir avec la vision </a:t>
            </a:r>
            <a:r>
              <a:rPr lang="fr-FR" sz="1200" dirty="0" err="1"/>
              <a:t>écopaternaliste</a:t>
            </a:r>
            <a:r>
              <a:rPr lang="fr-FR" sz="1200" dirty="0"/>
              <a:t> de la protection de la nature : les chasseurs (sans nous la nature ne serait rien, n’aurait aucune valeur), gestion des espaces publiques (tontes et jardins à la française...)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Apprendre à s’émerveiller de la nature : c’est une façon de trouver sa place d’Homme dans un écosystème et de réaliser qu’on partage la planète avec d’autres espèces qui ont des rôles à jouer pour les propriétés de résilience, de durabilité...</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Apprendre à s’émerveiller de la nature pour mieux la comprendre et y trouver sa place = sortir du dualisme nature-culture... L’homme dans son cocon de béton s’imagine en dehors de la nature et pense ne retrouver la nature qu’en sortant de la ville...</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Toutes les espèces ne sont pas forcément équivalentes, il y en a des emblématiques (les pandas). Je parle ici d’éthique, pas de d’écologie  : la fin du panda géant peut légitiment nous attrister, mais si sur le plan écologique, ce ne sera pas la fin du monde... D’autres sont des espèces parapluie (clé de voute) et permettent à beaucoup d’autres de se développer, c’est plus </a:t>
            </a:r>
            <a:r>
              <a:rPr lang="fr-FR" sz="1200" dirty="0" err="1"/>
              <a:t>probématique</a:t>
            </a:r>
            <a:r>
              <a:rPr lang="fr-FR" sz="1200" dirty="0"/>
              <a:t>. Depuis le néolithique l’homme élimine systématiquement la mégafaune des environnements qu’il colonise. Jusqu’à ou faut-il  aller ? Sans tomber dans le </a:t>
            </a:r>
            <a:r>
              <a:rPr lang="fr-FR" sz="1200" dirty="0" err="1"/>
              <a:t>spécisme</a:t>
            </a:r>
            <a:r>
              <a:rPr lang="fr-FR" sz="1200" dirty="0"/>
              <a:t>, il paraît primordiale d’aborder ces questions avec les étudiants.</a:t>
            </a:r>
          </a:p>
          <a:p>
            <a:endParaRPr lang="fr-FR" sz="1200" dirty="0"/>
          </a:p>
          <a:p>
            <a:endParaRPr lang="fr-FR" b="0" dirty="0"/>
          </a:p>
        </p:txBody>
      </p:sp>
      <p:sp>
        <p:nvSpPr>
          <p:cNvPr id="4" name="Espace réservé du numéro de diapositive 3"/>
          <p:cNvSpPr>
            <a:spLocks noGrp="1"/>
          </p:cNvSpPr>
          <p:nvPr>
            <p:ph type="sldNum" sz="quarter" idx="10"/>
          </p:nvPr>
        </p:nvSpPr>
        <p:spPr/>
        <p:txBody>
          <a:bodyPr/>
          <a:lstStyle/>
          <a:p>
            <a:fld id="{CC4A3603-BAA7-2C43-9986-FE8D76E91A8D}" type="slidenum">
              <a:rPr lang="uk-UA"/>
              <a:t>34</a:t>
            </a:fld>
            <a:endParaRPr lang="uk-UA"/>
          </a:p>
        </p:txBody>
      </p:sp>
    </p:spTree>
    <p:extLst>
      <p:ext uri="{BB962C8B-B14F-4D97-AF65-F5344CB8AC3E}">
        <p14:creationId xmlns:p14="http://schemas.microsoft.com/office/powerpoint/2010/main" val="28885550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4A3603-BAA7-2C43-9986-FE8D76E91A8D}" type="slidenum">
              <a:rPr lang="fr-FR" smtClean="0"/>
              <a:t>35</a:t>
            </a:fld>
            <a:endParaRPr lang="fr-FR"/>
          </a:p>
        </p:txBody>
      </p:sp>
    </p:spTree>
    <p:extLst>
      <p:ext uri="{BB962C8B-B14F-4D97-AF65-F5344CB8AC3E}">
        <p14:creationId xmlns:p14="http://schemas.microsoft.com/office/powerpoint/2010/main" val="42380764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a:p>
            <a:r>
              <a:rPr lang="fr-FR" b="0" dirty="0"/>
              <a:t>On ne détaillera pas ici les différents modèles utilisés, ni les conclusions. Mais vous pouvez lire le rapport de l’IPBES qui propose un très grand nombre de solutions concrètes pour attaquer le problèmes sur ces différents fronts. Un exemple ci-après.</a:t>
            </a:r>
          </a:p>
          <a:p>
            <a:r>
              <a:rPr lang="fr-FR" b="0" dirty="0"/>
              <a:t>Le rapport insiste sur la nécessité de renforcer encore nos politiques de conservation (c’est un point qui est assez consensuel) et c’est probablement le plus « facile » à réaliser puisqu’il s’agit d’isoler des zones et de les réglementer à toutes échelles internationales, nationales, départementales... même si évidemment, on se heurte à des problèmes de ressources, de loisirs (donc d’économie) de propriétés...</a:t>
            </a:r>
          </a:p>
          <a:p>
            <a:r>
              <a:rPr lang="fr-FR" b="0" dirty="0"/>
              <a:t>Mais il dit surtout que ces politiques de conservation (courbe bleue) NE SONT PAS SUFFISANTS. Ils doivent être couplés à des mesures sur la production (efficacité sans effet rebond) et sur la consommation (c’est sur ce point que les réticences et les inégalités sont les plus fortes). Evidemment, ces enjeux sont connectés aux ODD et certains interagissent positivement, d’autres négativement (partie non présentée du rapport).</a:t>
            </a:r>
          </a:p>
        </p:txBody>
      </p:sp>
      <p:sp>
        <p:nvSpPr>
          <p:cNvPr id="4" name="Espace réservé du numéro de diapositive 3"/>
          <p:cNvSpPr>
            <a:spLocks noGrp="1"/>
          </p:cNvSpPr>
          <p:nvPr>
            <p:ph type="sldNum" sz="quarter" idx="10"/>
          </p:nvPr>
        </p:nvSpPr>
        <p:spPr/>
        <p:txBody>
          <a:bodyPr/>
          <a:lstStyle/>
          <a:p>
            <a:fld id="{CC4A3603-BAA7-2C43-9986-FE8D76E91A8D}" type="slidenum">
              <a:rPr lang="uk-UA"/>
              <a:t>36</a:t>
            </a:fld>
            <a:endParaRPr lang="uk-UA"/>
          </a:p>
        </p:txBody>
      </p:sp>
    </p:spTree>
    <p:extLst>
      <p:ext uri="{BB962C8B-B14F-4D97-AF65-F5344CB8AC3E}">
        <p14:creationId xmlns:p14="http://schemas.microsoft.com/office/powerpoint/2010/main" val="20424563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a:t>La science produit des faits scientifiques, des constats, des modèles avec des incertitudes maitrisés (les ingénieurs INSA sont des scientifiques)</a:t>
            </a:r>
          </a:p>
          <a:p>
            <a:r>
              <a:rPr lang="fr-FR" b="0" dirty="0"/>
              <a:t>Les politiques devraient utiliser les faits scientifiques pour en faire des opinions afin d’énoncer des politiques (certains ingénieurs INSA seront des politiques à minima ils seront tous des décideurs)</a:t>
            </a:r>
          </a:p>
          <a:p>
            <a:r>
              <a:rPr lang="fr-FR" b="0" dirty="0"/>
              <a:t>Le ONG sont là pour assurer des forces collectives, ce sont des contre pouvoir (beaucoup d’ingénieurs INSA sont engagés dans des associations, c’est dans le modèle INSA)</a:t>
            </a:r>
          </a:p>
          <a:p>
            <a:r>
              <a:rPr lang="fr-FR" b="0" dirty="0"/>
              <a:t>Les entreprises (sauf peut être certaines qu’il faut combattre) souhaitent à la fois produire dans la durabilité et se développer dans le sens « noble » du terme en participant à l’épanouissement et au bien être de leurs employés (quête de sens), elles sont des acteurs essentiels de la transition et il faut les embraquer : qui d’autres mieux que les ingénieurs INSA pour lancer cette inflexion ?</a:t>
            </a:r>
          </a:p>
          <a:p>
            <a:endParaRPr lang="fr-FR" b="0" dirty="0"/>
          </a:p>
          <a:p>
            <a:r>
              <a:rPr lang="fr-FR" b="0" dirty="0"/>
              <a:t>L’INSA est donc au cœur de la bataille et pourtant tellement timide et réservée vis-à-vis du vivant : ne serait-ce que pour les admissions !</a:t>
            </a:r>
          </a:p>
          <a:p>
            <a:endParaRPr lang="fr-FR" b="0" dirty="0"/>
          </a:p>
          <a:p>
            <a:r>
              <a:rPr lang="fr-FR" b="0" dirty="0"/>
              <a:t>Syndrome de </a:t>
            </a:r>
            <a:r>
              <a:rPr lang="fr-FR" b="1" dirty="0"/>
              <a:t>myopie au désastre</a:t>
            </a:r>
            <a:r>
              <a:rPr lang="fr-FR" b="0" dirty="0"/>
              <a:t>, utilisé par Gilles Bœuf lors d’une interview pour la chaine </a:t>
            </a:r>
            <a:r>
              <a:rPr lang="fr-FR" b="0" dirty="0" err="1"/>
              <a:t>youtube</a:t>
            </a:r>
            <a:r>
              <a:rPr lang="fr-FR" b="0" dirty="0"/>
              <a:t> blast. </a:t>
            </a:r>
          </a:p>
          <a:p>
            <a:r>
              <a:rPr lang="fr-FR" b="0" dirty="0"/>
              <a:t>Le terme a été repris aussi pour le COVID par la presse. Cette myopie au désastre (théorie des économistes </a:t>
            </a:r>
            <a:r>
              <a:rPr lang="fr-FR" b="0" dirty="0" err="1"/>
              <a:t>Guttentag</a:t>
            </a:r>
            <a:r>
              <a:rPr lang="fr-FR" b="0" dirty="0"/>
              <a:t> et Herring sur les chocs boursiers) consiste à dire que la probabilité d’un événement qui est déjà apparu devient nul dans l’esprit des gens (y compris des décideurs) dès lors qu’un certain temps s’est écoulé et qu’ils sont tellement sollicités par d’autres perturbations (risques santé, économique, climatique, voir les 4 vagues au début de la présentation) : le risque objectif est dilué. Ainsi, malgré chaque attaque à la biodiversité (marrée noire, déforestations, scandale huile de palme, etc...), on oublie très rapidement noyé dans le flux d’autres informations et on accepte de prendre encore d’autres risques en continuant nos modes de consommation, ou en ne prenant pas les décisions nécessaires.</a:t>
            </a:r>
          </a:p>
        </p:txBody>
      </p:sp>
      <p:sp>
        <p:nvSpPr>
          <p:cNvPr id="4" name="Espace réservé du numéro de diapositive 3"/>
          <p:cNvSpPr>
            <a:spLocks noGrp="1"/>
          </p:cNvSpPr>
          <p:nvPr>
            <p:ph type="sldNum" sz="quarter" idx="10"/>
          </p:nvPr>
        </p:nvSpPr>
        <p:spPr/>
        <p:txBody>
          <a:bodyPr/>
          <a:lstStyle/>
          <a:p>
            <a:fld id="{CC4A3603-BAA7-2C43-9986-FE8D76E91A8D}" type="slidenum">
              <a:rPr lang="uk-UA"/>
              <a:t>37</a:t>
            </a:fld>
            <a:endParaRPr lang="uk-UA"/>
          </a:p>
        </p:txBody>
      </p:sp>
    </p:spTree>
    <p:extLst>
      <p:ext uri="{BB962C8B-B14F-4D97-AF65-F5344CB8AC3E}">
        <p14:creationId xmlns:p14="http://schemas.microsoft.com/office/powerpoint/2010/main" val="28993299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a:t>Texte explicite, </a:t>
            </a:r>
          </a:p>
          <a:p>
            <a:r>
              <a:rPr lang="fr-FR" b="0" dirty="0"/>
              <a:t>Expliquer cette métaphore de </a:t>
            </a:r>
            <a:r>
              <a:rPr lang="fr-FR" b="0" dirty="0" err="1"/>
              <a:t>Morizot</a:t>
            </a:r>
            <a:r>
              <a:rPr lang="fr-FR" b="0" dirty="0"/>
              <a:t> : nous sommes en train de revivre la guerre du feu. A l’époque du néolithique avant l’invention des outils pour faire du feu, les tribus transportait des braises (importance du collectif aussi) et il suffisait de souffler sur ces braise pour faire repartir le feu. Ici les braises sont ces ilots de conservation qu’il faut entretenir chez soi, dans les espaces publics, dans les agrosystèmes et à toutes les échelles. Malgré toutes ces attaques, la nature a une </a:t>
            </a:r>
          </a:p>
        </p:txBody>
      </p:sp>
      <p:sp>
        <p:nvSpPr>
          <p:cNvPr id="4" name="Espace réservé du numéro de diapositive 3"/>
          <p:cNvSpPr>
            <a:spLocks noGrp="1"/>
          </p:cNvSpPr>
          <p:nvPr>
            <p:ph type="sldNum" sz="quarter" idx="10"/>
          </p:nvPr>
        </p:nvSpPr>
        <p:spPr/>
        <p:txBody>
          <a:bodyPr/>
          <a:lstStyle/>
          <a:p>
            <a:fld id="{CC4A3603-BAA7-2C43-9986-FE8D76E91A8D}" type="slidenum">
              <a:rPr lang="uk-UA"/>
              <a:t>38</a:t>
            </a:fld>
            <a:endParaRPr lang="uk-UA"/>
          </a:p>
        </p:txBody>
      </p:sp>
    </p:spTree>
    <p:extLst>
      <p:ext uri="{BB962C8B-B14F-4D97-AF65-F5344CB8AC3E}">
        <p14:creationId xmlns:p14="http://schemas.microsoft.com/office/powerpoint/2010/main" val="7049600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a:t>Texte explicite, </a:t>
            </a:r>
          </a:p>
          <a:p>
            <a:r>
              <a:rPr lang="fr-FR" b="0" dirty="0"/>
              <a:t>Expliquer cette métaphore de </a:t>
            </a:r>
            <a:r>
              <a:rPr lang="fr-FR" b="0" dirty="0" err="1"/>
              <a:t>Morizot</a:t>
            </a:r>
            <a:r>
              <a:rPr lang="fr-FR" b="0" dirty="0"/>
              <a:t> : nous sommes en train de revivre la guerre du feu. A l’époque du néolithique avant l’invention des outils pour faire du feu, les tribus transportait des braises (importance du collectif aussi) et il suffisait de souffler sur ces braise pour faire repartir le feu. Ici les braises sont ces ilots de conservation qu’il faut entretenir chez soi, dans les espaces publics, dans les agrosystèmes et à toutes les échelles. Malgré toutes ces attaques, la nature a une </a:t>
            </a:r>
          </a:p>
        </p:txBody>
      </p:sp>
      <p:sp>
        <p:nvSpPr>
          <p:cNvPr id="4" name="Espace réservé du numéro de diapositive 3"/>
          <p:cNvSpPr>
            <a:spLocks noGrp="1"/>
          </p:cNvSpPr>
          <p:nvPr>
            <p:ph type="sldNum" sz="quarter" idx="10"/>
          </p:nvPr>
        </p:nvSpPr>
        <p:spPr/>
        <p:txBody>
          <a:bodyPr/>
          <a:lstStyle/>
          <a:p>
            <a:fld id="{CC4A3603-BAA7-2C43-9986-FE8D76E91A8D}" type="slidenum">
              <a:rPr lang="uk-UA"/>
              <a:t>39</a:t>
            </a:fld>
            <a:endParaRPr lang="uk-UA"/>
          </a:p>
        </p:txBody>
      </p:sp>
    </p:spTree>
    <p:extLst>
      <p:ext uri="{BB962C8B-B14F-4D97-AF65-F5344CB8AC3E}">
        <p14:creationId xmlns:p14="http://schemas.microsoft.com/office/powerpoint/2010/main" val="9812806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a:t>Texte explicite, </a:t>
            </a:r>
          </a:p>
          <a:p>
            <a:r>
              <a:rPr lang="fr-FR" b="0" dirty="0"/>
              <a:t>Expliquer cette métaphore de </a:t>
            </a:r>
            <a:r>
              <a:rPr lang="fr-FR" b="0" dirty="0" err="1"/>
              <a:t>Morizot</a:t>
            </a:r>
            <a:r>
              <a:rPr lang="fr-FR" b="0" dirty="0"/>
              <a:t> : nous sommes en train de revivre la guerre du feu. A l’époque du néolithique avant l’invention des outils pour faire du feu, les tribus transportait des braises (importance du collectif aussi) et il suffisait de souffler sur ces braise pour faire repartir le feu. Ici les braises sont ces ilots de conservation qu’il faut entretenir chez soi, dans les espaces publics, dans les agrosystèmes et à toutes les échelles. Malgré toutes ces attaques, la nature a une </a:t>
            </a:r>
          </a:p>
        </p:txBody>
      </p:sp>
      <p:sp>
        <p:nvSpPr>
          <p:cNvPr id="4" name="Espace réservé du numéro de diapositive 3"/>
          <p:cNvSpPr>
            <a:spLocks noGrp="1"/>
          </p:cNvSpPr>
          <p:nvPr>
            <p:ph type="sldNum" sz="quarter" idx="10"/>
          </p:nvPr>
        </p:nvSpPr>
        <p:spPr/>
        <p:txBody>
          <a:bodyPr/>
          <a:lstStyle/>
          <a:p>
            <a:fld id="{CC4A3603-BAA7-2C43-9986-FE8D76E91A8D}" type="slidenum">
              <a:rPr lang="uk-UA"/>
              <a:t>40</a:t>
            </a:fld>
            <a:endParaRPr lang="uk-UA"/>
          </a:p>
        </p:txBody>
      </p:sp>
    </p:spTree>
    <p:extLst>
      <p:ext uri="{BB962C8B-B14F-4D97-AF65-F5344CB8AC3E}">
        <p14:creationId xmlns:p14="http://schemas.microsoft.com/office/powerpoint/2010/main" val="4168806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Quelques portes ouvertes (mais pas si ouvertes que ça finalement) qui doivent guider notre action.</a:t>
            </a:r>
          </a:p>
          <a:p>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La crise environnementale nous invite à repenser la nature, ainsi que la relation que nous entretenons avec elle. La revendication “Protéger la nature” peut même se révéler contre-productive dans un contexte pédagogique, car elle suppose une coupure entre l’humanité et la part non humaine du vivant. Faut-il rappeler que par définition les limites planétaires sont les seuils à ne pas dépasser sous peine de rendre la planète invivable ? C'est donc bien la notion de "planète vivante" qui structure les limites planétaires. La limite d’“intégrité de la biosphère” mesurée par le taux d'extinction et l'indice de biodiversité est donc à la fois un seuil, mais aussi la conséquence du dépassement des autres seuils. N’oublions pas que la concentration de CO</a:t>
            </a:r>
            <a:r>
              <a:rPr lang="fr-FR" baseline="-25000" dirty="0"/>
              <a:t>2</a:t>
            </a:r>
            <a:r>
              <a:rPr lang="fr-FR" dirty="0"/>
              <a:t> n'est pas un problème “en soi”, mais seulement par rapport à la capacité de la biosphère (et nous) à s'adapter à une atmosphère trop chargée en CO</a:t>
            </a:r>
            <a:r>
              <a:rPr lang="fr-FR" baseline="-25000" dirty="0"/>
              <a:t>2</a:t>
            </a:r>
            <a:r>
              <a:rPr lang="fr-FR" dirty="0"/>
              <a:t>.</a:t>
            </a:r>
          </a:p>
          <a:p>
            <a:endParaRPr lang="fr-FR" dirty="0"/>
          </a:p>
        </p:txBody>
      </p:sp>
      <p:sp>
        <p:nvSpPr>
          <p:cNvPr id="4" name="Espace réservé du numéro de diapositive 3"/>
          <p:cNvSpPr>
            <a:spLocks noGrp="1"/>
          </p:cNvSpPr>
          <p:nvPr>
            <p:ph type="sldNum" sz="quarter" idx="10"/>
          </p:nvPr>
        </p:nvSpPr>
        <p:spPr/>
        <p:txBody>
          <a:bodyPr/>
          <a:lstStyle/>
          <a:p>
            <a:fld id="{CC4A3603-BAA7-2C43-9986-FE8D76E91A8D}" type="slidenum">
              <a:rPr lang="uk-UA"/>
              <a:t>4</a:t>
            </a:fld>
            <a:endParaRPr lang="uk-UA"/>
          </a:p>
        </p:txBody>
      </p:sp>
    </p:spTree>
    <p:extLst>
      <p:ext uri="{BB962C8B-B14F-4D97-AF65-F5344CB8AC3E}">
        <p14:creationId xmlns:p14="http://schemas.microsoft.com/office/powerpoint/2010/main" val="38588838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a:t>Texte explicite, </a:t>
            </a:r>
          </a:p>
          <a:p>
            <a:r>
              <a:rPr lang="fr-FR" b="0" dirty="0"/>
              <a:t>Expliquer cette métaphore de </a:t>
            </a:r>
            <a:r>
              <a:rPr lang="fr-FR" b="0" dirty="0" err="1"/>
              <a:t>Morizot</a:t>
            </a:r>
            <a:r>
              <a:rPr lang="fr-FR" b="0" dirty="0"/>
              <a:t> : nous sommes en train de revivre la guerre du feu. A l’époque du néolithique avant l’invention des outils pour faire du feu, les tribus transportait des braises (importance du collectif aussi) et il suffisait de souffler sur ces braise pour faire repartir le feu. Ici les braises sont ces ilots de conservation qu’il faut entretenir chez soi, dans les espaces publics, dans les agrosystèmes et à toutes les échelles. Malgré toutes ces attaques, la nature a une </a:t>
            </a:r>
          </a:p>
        </p:txBody>
      </p:sp>
      <p:sp>
        <p:nvSpPr>
          <p:cNvPr id="4" name="Espace réservé du numéro de diapositive 3"/>
          <p:cNvSpPr>
            <a:spLocks noGrp="1"/>
          </p:cNvSpPr>
          <p:nvPr>
            <p:ph type="sldNum" sz="quarter" idx="10"/>
          </p:nvPr>
        </p:nvSpPr>
        <p:spPr/>
        <p:txBody>
          <a:bodyPr/>
          <a:lstStyle/>
          <a:p>
            <a:fld id="{CC4A3603-BAA7-2C43-9986-FE8D76E91A8D}" type="slidenum">
              <a:rPr lang="uk-UA"/>
              <a:t>41</a:t>
            </a:fld>
            <a:endParaRPr lang="uk-UA"/>
          </a:p>
        </p:txBody>
      </p:sp>
    </p:spTree>
    <p:extLst>
      <p:ext uri="{BB962C8B-B14F-4D97-AF65-F5344CB8AC3E}">
        <p14:creationId xmlns:p14="http://schemas.microsoft.com/office/powerpoint/2010/main" val="35632088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a:t>Pour chaque mission : </a:t>
            </a:r>
          </a:p>
          <a:p>
            <a:pPr marL="171450" indent="-171450">
              <a:buFontTx/>
              <a:buChar char="-"/>
            </a:pPr>
            <a:r>
              <a:rPr lang="fr-FR" b="0" dirty="0"/>
              <a:t>caractérisation (on relie avec les aspects théoriques dans le contexte de l’écologie</a:t>
            </a:r>
          </a:p>
          <a:p>
            <a:pPr marL="171450" indent="-171450">
              <a:buFontTx/>
              <a:buChar char="-"/>
            </a:pPr>
            <a:r>
              <a:rPr lang="fr-FR" b="0" dirty="0"/>
              <a:t>Influence de l’Homme (leviers d’action à l’échelle locale)</a:t>
            </a:r>
          </a:p>
          <a:p>
            <a:pPr marL="171450" indent="-171450">
              <a:buFontTx/>
              <a:buChar char="-"/>
            </a:pPr>
            <a:r>
              <a:rPr lang="fr-FR" b="0" dirty="0"/>
              <a:t>Ouverture SHS</a:t>
            </a:r>
          </a:p>
          <a:p>
            <a:pPr marL="171450" indent="-171450">
              <a:buFontTx/>
              <a:buChar char="-"/>
            </a:pPr>
            <a:endParaRPr lang="fr-FR" b="0" dirty="0"/>
          </a:p>
          <a:p>
            <a:pPr marL="171450" indent="-171450">
              <a:buFontTx/>
              <a:buChar char="-"/>
            </a:pPr>
            <a:endParaRPr lang="fr-FR" b="0" dirty="0"/>
          </a:p>
          <a:p>
            <a:endParaRPr lang="fr-FR" b="0" dirty="0"/>
          </a:p>
        </p:txBody>
      </p:sp>
      <p:sp>
        <p:nvSpPr>
          <p:cNvPr id="4" name="Espace réservé du numéro de diapositive 3"/>
          <p:cNvSpPr>
            <a:spLocks noGrp="1"/>
          </p:cNvSpPr>
          <p:nvPr>
            <p:ph type="sldNum" sz="quarter" idx="10"/>
          </p:nvPr>
        </p:nvSpPr>
        <p:spPr/>
        <p:txBody>
          <a:bodyPr/>
          <a:lstStyle/>
          <a:p>
            <a:fld id="{CC4A3603-BAA7-2C43-9986-FE8D76E91A8D}" type="slidenum">
              <a:rPr lang="uk-UA"/>
              <a:t>42</a:t>
            </a:fld>
            <a:endParaRPr lang="uk-UA"/>
          </a:p>
        </p:txBody>
      </p:sp>
    </p:spTree>
    <p:extLst>
      <p:ext uri="{BB962C8B-B14F-4D97-AF65-F5344CB8AC3E}">
        <p14:creationId xmlns:p14="http://schemas.microsoft.com/office/powerpoint/2010/main" val="690030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a:t>Pour chaque mission : </a:t>
            </a:r>
          </a:p>
          <a:p>
            <a:pPr marL="171450" indent="-171450">
              <a:buFontTx/>
              <a:buChar char="-"/>
            </a:pPr>
            <a:r>
              <a:rPr lang="fr-FR" b="0" dirty="0"/>
              <a:t>caractérisation (on relie avec les aspects théoriques dans le contexte de l’écologie</a:t>
            </a:r>
          </a:p>
          <a:p>
            <a:pPr marL="171450" indent="-171450">
              <a:buFontTx/>
              <a:buChar char="-"/>
            </a:pPr>
            <a:r>
              <a:rPr lang="fr-FR" b="0" dirty="0"/>
              <a:t>Influence de l’Homme (leviers d’action à l’échelle locale)</a:t>
            </a:r>
          </a:p>
          <a:p>
            <a:pPr marL="171450" indent="-171450">
              <a:buFontTx/>
              <a:buChar char="-"/>
            </a:pPr>
            <a:r>
              <a:rPr lang="fr-FR" b="0" dirty="0"/>
              <a:t>Ouverture SHS</a:t>
            </a:r>
          </a:p>
          <a:p>
            <a:pPr marL="171450" indent="-171450">
              <a:buFontTx/>
              <a:buChar char="-"/>
            </a:pPr>
            <a:endParaRPr lang="fr-FR" b="0" dirty="0"/>
          </a:p>
          <a:p>
            <a:pPr marL="171450" indent="-171450">
              <a:buFontTx/>
              <a:buChar char="-"/>
            </a:pPr>
            <a:endParaRPr lang="fr-FR" b="0" dirty="0"/>
          </a:p>
          <a:p>
            <a:endParaRPr lang="fr-FR" b="0" dirty="0"/>
          </a:p>
        </p:txBody>
      </p:sp>
      <p:sp>
        <p:nvSpPr>
          <p:cNvPr id="4" name="Espace réservé du numéro de diapositive 3"/>
          <p:cNvSpPr>
            <a:spLocks noGrp="1"/>
          </p:cNvSpPr>
          <p:nvPr>
            <p:ph type="sldNum" sz="quarter" idx="10"/>
          </p:nvPr>
        </p:nvSpPr>
        <p:spPr/>
        <p:txBody>
          <a:bodyPr/>
          <a:lstStyle/>
          <a:p>
            <a:fld id="{CC4A3603-BAA7-2C43-9986-FE8D76E91A8D}" type="slidenum">
              <a:rPr lang="uk-UA"/>
              <a:t>43</a:t>
            </a:fld>
            <a:endParaRPr lang="uk-UA"/>
          </a:p>
        </p:txBody>
      </p:sp>
    </p:spTree>
    <p:extLst>
      <p:ext uri="{BB962C8B-B14F-4D97-AF65-F5344CB8AC3E}">
        <p14:creationId xmlns:p14="http://schemas.microsoft.com/office/powerpoint/2010/main" val="1968727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4A3603-BAA7-2C43-9986-FE8D76E91A8D}" type="slidenum">
              <a:rPr lang="fr-FR" smtClean="0"/>
              <a:t>44</a:t>
            </a:fld>
            <a:endParaRPr lang="fr-FR"/>
          </a:p>
        </p:txBody>
      </p:sp>
    </p:spTree>
    <p:extLst>
      <p:ext uri="{BB962C8B-B14F-4D97-AF65-F5344CB8AC3E}">
        <p14:creationId xmlns:p14="http://schemas.microsoft.com/office/powerpoint/2010/main" val="24851309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4A3603-BAA7-2C43-9986-FE8D76E91A8D}" type="slidenum">
              <a:rPr lang="fr-FR" smtClean="0"/>
              <a:t>45</a:t>
            </a:fld>
            <a:endParaRPr lang="fr-FR"/>
          </a:p>
        </p:txBody>
      </p:sp>
    </p:spTree>
    <p:extLst>
      <p:ext uri="{BB962C8B-B14F-4D97-AF65-F5344CB8AC3E}">
        <p14:creationId xmlns:p14="http://schemas.microsoft.com/office/powerpoint/2010/main" val="37000208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4A3603-BAA7-2C43-9986-FE8D76E91A8D}" type="slidenum">
              <a:rPr lang="fr-FR" smtClean="0"/>
              <a:t>46</a:t>
            </a:fld>
            <a:endParaRPr lang="fr-FR"/>
          </a:p>
        </p:txBody>
      </p:sp>
    </p:spTree>
    <p:extLst>
      <p:ext uri="{BB962C8B-B14F-4D97-AF65-F5344CB8AC3E}">
        <p14:creationId xmlns:p14="http://schemas.microsoft.com/office/powerpoint/2010/main" val="15066662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baseline="0" dirty="0"/>
              <a:t>La prise de conscience de l’impact sanitaire date des années 60 (le printemps silencieux US 1963) voir livre de F. </a:t>
            </a:r>
            <a:r>
              <a:rPr lang="fr-FR" b="0" baseline="0" dirty="0" err="1"/>
              <a:t>Nicolino</a:t>
            </a:r>
            <a:r>
              <a:rPr lang="fr-FR" b="0" baseline="0" dirty="0"/>
              <a:t> pour plus de précisions, mais elle reste relativement discrète jusque dans les années 90, car la recherche de cette autonomie alimentaire prime sur tout le reste et car la conscience écologique est encore très fragile dans les années 70.</a:t>
            </a:r>
          </a:p>
          <a:p>
            <a:endParaRPr lang="fr-FR" b="0" dirty="0"/>
          </a:p>
        </p:txBody>
      </p:sp>
      <p:sp>
        <p:nvSpPr>
          <p:cNvPr id="4" name="Espace réservé du numéro de diapositive 3"/>
          <p:cNvSpPr>
            <a:spLocks noGrp="1"/>
          </p:cNvSpPr>
          <p:nvPr>
            <p:ph type="sldNum" sz="quarter" idx="10"/>
          </p:nvPr>
        </p:nvSpPr>
        <p:spPr/>
        <p:txBody>
          <a:bodyPr/>
          <a:lstStyle/>
          <a:p>
            <a:fld id="{CC4A3603-BAA7-2C43-9986-FE8D76E91A8D}" type="slidenum">
              <a:rPr lang="uk-UA"/>
              <a:t>47</a:t>
            </a:fld>
            <a:endParaRPr lang="uk-UA"/>
          </a:p>
        </p:txBody>
      </p:sp>
    </p:spTree>
    <p:extLst>
      <p:ext uri="{BB962C8B-B14F-4D97-AF65-F5344CB8AC3E}">
        <p14:creationId xmlns:p14="http://schemas.microsoft.com/office/powerpoint/2010/main" val="8468766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4A3603-BAA7-2C43-9986-FE8D76E91A8D}" type="slidenum">
              <a:rPr lang="fr-FR" smtClean="0"/>
              <a:t>48</a:t>
            </a:fld>
            <a:endParaRPr lang="fr-FR"/>
          </a:p>
        </p:txBody>
      </p:sp>
    </p:spTree>
    <p:extLst>
      <p:ext uri="{BB962C8B-B14F-4D97-AF65-F5344CB8AC3E}">
        <p14:creationId xmlns:p14="http://schemas.microsoft.com/office/powerpoint/2010/main" val="11179222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a:t>Le terme biodiversité, littéralement la diversité biologique, est un néologisme introduit aux US par ﻿Thomas </a:t>
            </a:r>
            <a:r>
              <a:rPr lang="fr-FR" b="0" dirty="0" err="1"/>
              <a:t>Lovejoy</a:t>
            </a:r>
            <a:r>
              <a:rPr lang="fr-FR" b="0" dirty="0"/>
              <a:t>, puis repris et popularisé par </a:t>
            </a:r>
            <a:r>
              <a:rPr lang="fr-FR" dirty="0"/>
              <a:t>Edward Osborne </a:t>
            </a:r>
            <a:r>
              <a:rPr lang="fr-FR" b="0" dirty="0"/>
              <a:t>Wilson dans les années 1985 (célèbre entomologiste connu pour son travail sur les fourmis notamment). Il est donc très récent et surtout il vient des milieux de la biologie de la conservation, très rapidement il a donc acquis une connotation « écologiste », c’est-à-dire qu’en employant le terme le terme biodiversité on sous entends : « la biodiversité qu’il faut protéger ». </a:t>
            </a:r>
          </a:p>
          <a:p>
            <a:r>
              <a:rPr lang="fr-FR" b="0" dirty="0"/>
              <a:t>Vous pouvez vous reporter à cet article de Ludovic </a:t>
            </a:r>
            <a:r>
              <a:rPr lang="fr-FR" b="0" dirty="0" err="1"/>
              <a:t>Vievard</a:t>
            </a:r>
            <a:r>
              <a:rPr lang="fr-FR" b="0" dirty="0"/>
              <a:t> qui a publié en 2011 une analyse très détaillée de ce concept dans un rapport commandé par le Grand Lyon.</a:t>
            </a:r>
          </a:p>
          <a:p>
            <a:endParaRPr lang="fr-FR" b="0" dirty="0"/>
          </a:p>
          <a:p>
            <a:r>
              <a:rPr lang="fr-FR" b="0" dirty="0"/>
              <a:t>Si on enlève cette connotation, on peut considérer que la biodiversité représente tout le vivant, les deux termes sont synonyme du point de vue scientifique : Mais il faut alors définir le vivant avant de revenir ensuite à la notion !</a:t>
            </a:r>
          </a:p>
        </p:txBody>
      </p:sp>
      <p:sp>
        <p:nvSpPr>
          <p:cNvPr id="4" name="Espace réservé du numéro de diapositive 3"/>
          <p:cNvSpPr>
            <a:spLocks noGrp="1"/>
          </p:cNvSpPr>
          <p:nvPr>
            <p:ph type="sldNum" sz="quarter" idx="10"/>
          </p:nvPr>
        </p:nvSpPr>
        <p:spPr/>
        <p:txBody>
          <a:bodyPr/>
          <a:lstStyle/>
          <a:p>
            <a:fld id="{CC4A3603-BAA7-2C43-9986-FE8D76E91A8D}" type="slidenum">
              <a:rPr lang="uk-UA"/>
              <a:t>49</a:t>
            </a:fld>
            <a:endParaRPr lang="uk-UA"/>
          </a:p>
        </p:txBody>
      </p:sp>
    </p:spTree>
    <p:extLst>
      <p:ext uri="{BB962C8B-B14F-4D97-AF65-F5344CB8AC3E}">
        <p14:creationId xmlns:p14="http://schemas.microsoft.com/office/powerpoint/2010/main" val="8501271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228600" indent="-228600">
              <a:buFont typeface="+mj-lt"/>
              <a:buAutoNum type="arabicPeriod"/>
            </a:pPr>
            <a:r>
              <a:rPr lang="fr-FR" b="0" dirty="0"/>
              <a:t>Un écosystème peut être comparé à un organisme.</a:t>
            </a:r>
          </a:p>
          <a:p>
            <a:pPr marL="228600" indent="-228600">
              <a:buFont typeface="+mj-lt"/>
              <a:buAutoNum type="arabicPeriod"/>
            </a:pPr>
            <a:r>
              <a:rPr lang="fr-FR" b="0" dirty="0"/>
              <a:t>Pour qu’on puisse parler d’écosystème : il faut qu’il y ait une certaine autonomie (des producteurs, des consommateurs et des décomposeurs), il faut une certaine durabilité et une limite spatiale et temporelle. On peut parler de </a:t>
            </a:r>
            <a:r>
              <a:rPr lang="fr-FR" b="0" dirty="0" err="1"/>
              <a:t>microécosystèmes</a:t>
            </a:r>
            <a:r>
              <a:rPr lang="fr-FR" b="0" dirty="0"/>
              <a:t> (crotte de lapin) et on peut aussi analyser l’écosystème terrestre.</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fr-FR" dirty="0"/>
              <a:t>Un écosystème, nait, vit et meurt (système dynamique), sa phase de maturité peut être relativement stable (</a:t>
            </a:r>
            <a:r>
              <a:rPr lang="fr-FR" b="1" dirty="0"/>
              <a:t>climax</a:t>
            </a:r>
            <a:r>
              <a:rPr lang="fr-FR" dirty="0"/>
              <a:t>). Cette notion est très importante, car pour beaucoup de personnes pensent que si on « laisse faire la nature », on ira vers un équilibre immuable. C’est évidemment une idée fausse, les écosystèmes sont voués à être remplacés à plus ou moins long terme.</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fr-FR" dirty="0"/>
          </a:p>
          <a:p>
            <a:pPr marL="228600" indent="-228600">
              <a:buFont typeface="+mj-lt"/>
              <a:buAutoNum type="arabicPeriod"/>
            </a:pPr>
            <a:endParaRPr lang="fr-FR" b="0" dirty="0"/>
          </a:p>
        </p:txBody>
      </p:sp>
      <p:sp>
        <p:nvSpPr>
          <p:cNvPr id="4" name="Espace réservé du numéro de diapositive 3"/>
          <p:cNvSpPr>
            <a:spLocks noGrp="1"/>
          </p:cNvSpPr>
          <p:nvPr>
            <p:ph type="sldNum" sz="quarter" idx="10"/>
          </p:nvPr>
        </p:nvSpPr>
        <p:spPr/>
        <p:txBody>
          <a:bodyPr/>
          <a:lstStyle/>
          <a:p>
            <a:fld id="{CC4A3603-BAA7-2C43-9986-FE8D76E91A8D}" type="slidenum">
              <a:rPr lang="uk-UA"/>
              <a:t>50</a:t>
            </a:fld>
            <a:endParaRPr lang="uk-UA"/>
          </a:p>
        </p:txBody>
      </p:sp>
    </p:spTree>
    <p:extLst>
      <p:ext uri="{BB962C8B-B14F-4D97-AF65-F5344CB8AC3E}">
        <p14:creationId xmlns:p14="http://schemas.microsoft.com/office/powerpoint/2010/main" val="60183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Après avoir défini le vivant et la biodiversité, nous allons donc chercher à définir cette crise de la biodiversité sous forme de constats et notamment au travers des rapport de l’IPBES et du WWF. Puis nous essaierons de voir quels sont les enjeux de cette crise pour nos activités et plus particulièrement en quoi il est incontournable d’associer les entreprises (et donc les ingénieurs) dans cette transition nécessaire de notre société.</a:t>
            </a:r>
          </a:p>
        </p:txBody>
      </p:sp>
      <p:sp>
        <p:nvSpPr>
          <p:cNvPr id="4" name="Espace réservé du numéro de diapositive 3"/>
          <p:cNvSpPr>
            <a:spLocks noGrp="1"/>
          </p:cNvSpPr>
          <p:nvPr>
            <p:ph type="sldNum" sz="quarter" idx="5"/>
          </p:nvPr>
        </p:nvSpPr>
        <p:spPr/>
        <p:txBody>
          <a:bodyPr/>
          <a:lstStyle/>
          <a:p>
            <a:fld id="{CC4A3603-BAA7-2C43-9986-FE8D76E91A8D}" type="slidenum">
              <a:rPr lang="fr-FR" smtClean="0"/>
              <a:t>5</a:t>
            </a:fld>
            <a:endParaRPr lang="fr-FR"/>
          </a:p>
        </p:txBody>
      </p:sp>
    </p:spTree>
    <p:extLst>
      <p:ext uri="{BB962C8B-B14F-4D97-AF65-F5344CB8AC3E}">
        <p14:creationId xmlns:p14="http://schemas.microsoft.com/office/powerpoint/2010/main" val="17271804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fr-FR" b="0" dirty="0"/>
              <a:t>La notion d’espèce est une notion est une notion difficile, mais si elle est communément admise et utilisée dans le grand public.</a:t>
            </a:r>
          </a:p>
          <a:p>
            <a:pPr marL="0" indent="0">
              <a:buFontTx/>
              <a:buNone/>
            </a:pPr>
            <a:endParaRPr lang="fr-FR" b="0" dirty="0"/>
          </a:p>
          <a:p>
            <a:pPr marL="0" indent="0">
              <a:buFontTx/>
              <a:buNone/>
            </a:pPr>
            <a:r>
              <a:rPr lang="fr-FR" b="0" dirty="0"/>
              <a:t>Les écologue n’observe jamais d’espèce, ils observent des populations. L’espèce est une notion théorique qui regroupe les population sur la base de leur capacité à échanger des gènes (la reproduction sexuée n’est pas le seul mode de reproduction dans le vivant). Cette définition possède </a:t>
            </a:r>
            <a:r>
              <a:rPr lang="fr-FR" b="0" dirty="0" err="1"/>
              <a:t>bcp</a:t>
            </a:r>
            <a:r>
              <a:rPr lang="fr-FR" b="0" dirty="0"/>
              <a:t> de limites qu’on discute en classe généralement... </a:t>
            </a:r>
            <a:endParaRPr lang="fr-FR" dirty="0"/>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fr-FR" dirty="0"/>
          </a:p>
          <a:p>
            <a:pPr marL="228600" indent="-228600">
              <a:buFont typeface="+mj-lt"/>
              <a:buAutoNum type="arabicPeriod"/>
            </a:pPr>
            <a:endParaRPr lang="fr-FR" b="0" dirty="0"/>
          </a:p>
        </p:txBody>
      </p:sp>
      <p:sp>
        <p:nvSpPr>
          <p:cNvPr id="4" name="Espace réservé du numéro de diapositive 3"/>
          <p:cNvSpPr>
            <a:spLocks noGrp="1"/>
          </p:cNvSpPr>
          <p:nvPr>
            <p:ph type="sldNum" sz="quarter" idx="10"/>
          </p:nvPr>
        </p:nvSpPr>
        <p:spPr/>
        <p:txBody>
          <a:bodyPr/>
          <a:lstStyle/>
          <a:p>
            <a:fld id="{CC4A3603-BAA7-2C43-9986-FE8D76E91A8D}" type="slidenum">
              <a:rPr lang="uk-UA"/>
              <a:t>51</a:t>
            </a:fld>
            <a:endParaRPr lang="uk-UA"/>
          </a:p>
        </p:txBody>
      </p:sp>
    </p:spTree>
    <p:extLst>
      <p:ext uri="{BB962C8B-B14F-4D97-AF65-F5344CB8AC3E}">
        <p14:creationId xmlns:p14="http://schemas.microsoft.com/office/powerpoint/2010/main" val="8838093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effectLst/>
                <a:latin typeface="+mn-lt"/>
                <a:ea typeface="+mn-ea"/>
                <a:cs typeface="+mn-cs"/>
              </a:rPr>
              <a:t>E. O. Wilson a qualifié les insectes de « petites choses qui font tourner le monde ». En Europe occidentale et en Amérique du Nord, les programmes de suivis et les études sur le long terme révèlent une diminution extrêmement rapide, récente et continue du nombre d’insectes, de leur répartition ou de leur poids global (biomasse). </a:t>
            </a:r>
          </a:p>
          <a:p>
            <a:r>
              <a:rPr lang="fr-FR" sz="1200" b="1" kern="1200" dirty="0">
                <a:solidFill>
                  <a:schemeClr val="tx1"/>
                </a:solidFill>
                <a:effectLst/>
                <a:latin typeface="+mn-lt"/>
                <a:ea typeface="+mn-ea"/>
                <a:cs typeface="+mn-cs"/>
              </a:rPr>
              <a:t>Le développement de l’agriculture intensive étant survenu plus tôt en Europe occidentale et en Amérique du Nord, les pertes d’insectes qui y sont observées permettent donc d’anticiper les pertes mondiales d’insectes si les perturbations anthropiques et les changements d’utilisation des terres se poursuivent à travers le monde. </a:t>
            </a:r>
          </a:p>
          <a:p>
            <a:r>
              <a:rPr lang="fr-FR" sz="1200" kern="1200" dirty="0">
                <a:solidFill>
                  <a:schemeClr val="tx1"/>
                </a:solidFill>
                <a:effectLst/>
                <a:latin typeface="+mn-lt"/>
                <a:ea typeface="+mn-ea"/>
                <a:cs typeface="+mn-cs"/>
              </a:rPr>
              <a:t>Mettre en place des suivis de long terme et à grande échelle est la clé́ pour comprendre les changements actuels et futurs des populations d’insectes.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 voir : il est possible de mettre les espèces disparues à cause du changement climatique.</a:t>
            </a:r>
            <a:endParaRPr lang="fr-FR" dirty="0"/>
          </a:p>
          <a:p>
            <a:endParaRPr lang="fr-FR" b="0" dirty="0"/>
          </a:p>
        </p:txBody>
      </p:sp>
      <p:sp>
        <p:nvSpPr>
          <p:cNvPr id="4" name="Espace réservé du numéro de diapositive 3"/>
          <p:cNvSpPr>
            <a:spLocks noGrp="1"/>
          </p:cNvSpPr>
          <p:nvPr>
            <p:ph type="sldNum" sz="quarter" idx="10"/>
          </p:nvPr>
        </p:nvSpPr>
        <p:spPr/>
        <p:txBody>
          <a:bodyPr/>
          <a:lstStyle/>
          <a:p>
            <a:fld id="{CC4A3603-BAA7-2C43-9986-FE8D76E91A8D}" type="slidenum">
              <a:rPr lang="uk-UA"/>
              <a:t>52</a:t>
            </a:fld>
            <a:endParaRPr lang="uk-UA"/>
          </a:p>
        </p:txBody>
      </p:sp>
    </p:spTree>
    <p:extLst>
      <p:ext uri="{BB962C8B-B14F-4D97-AF65-F5344CB8AC3E}">
        <p14:creationId xmlns:p14="http://schemas.microsoft.com/office/powerpoint/2010/main" val="34203181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Les facteurs directs (changement d’utilisation des terres et des mers, exploitation directe des organismes, changements climatiques, pollution et espèces exotiques envahissantes) résultent d’un ensemble de causes sociétales profondes6. Ces causes peuvent être démographiques (p.ex. la dynamique des populations humaines), socioculturelles (p.ex. les modes de consommation), économiques (p.ex. le commerce), technologiques ou en rapport avec les institutions, la gouvernance, les conflits et les </a:t>
            </a:r>
            <a:r>
              <a:rPr lang="fr-FR" sz="1200" kern="1200" dirty="0" err="1">
                <a:solidFill>
                  <a:schemeClr val="tx1"/>
                </a:solidFill>
                <a:effectLst/>
                <a:latin typeface="+mn-lt"/>
                <a:ea typeface="+mn-ea"/>
                <a:cs typeface="+mn-cs"/>
              </a:rPr>
              <a:t>épidémies</a:t>
            </a:r>
            <a:r>
              <a:rPr lang="fr-FR" sz="1200" kern="1200" dirty="0">
                <a:solidFill>
                  <a:schemeClr val="tx1"/>
                </a:solidFill>
                <a:effectLst/>
                <a:latin typeface="+mn-lt"/>
                <a:ea typeface="+mn-ea"/>
                <a:cs typeface="+mn-cs"/>
              </a:rPr>
              <a:t>. Il s’agit des facteurs indirects7, qui sont </a:t>
            </a:r>
            <a:r>
              <a:rPr lang="fr-FR" sz="1200" kern="1200" dirty="0" err="1">
                <a:solidFill>
                  <a:schemeClr val="tx1"/>
                </a:solidFill>
                <a:effectLst/>
                <a:latin typeface="+mn-lt"/>
                <a:ea typeface="+mn-ea"/>
                <a:cs typeface="+mn-cs"/>
              </a:rPr>
              <a:t>eux-mêmes</a:t>
            </a:r>
            <a:r>
              <a:rPr lang="fr-FR" sz="1200" kern="1200" dirty="0">
                <a:solidFill>
                  <a:schemeClr val="tx1"/>
                </a:solidFill>
                <a:effectLst/>
                <a:latin typeface="+mn-lt"/>
                <a:ea typeface="+mn-ea"/>
                <a:cs typeface="+mn-cs"/>
              </a:rPr>
              <a:t> sous-tendus par des comportements et des valeurs d’ordre </a:t>
            </a:r>
            <a:r>
              <a:rPr lang="fr-FR" sz="1200" kern="1200" dirty="0" err="1">
                <a:solidFill>
                  <a:schemeClr val="tx1"/>
                </a:solidFill>
                <a:effectLst/>
                <a:latin typeface="+mn-lt"/>
                <a:ea typeface="+mn-ea"/>
                <a:cs typeface="+mn-cs"/>
              </a:rPr>
              <a:t>sociétal</a:t>
            </a:r>
            <a:r>
              <a:rPr lang="fr-FR" sz="1200" kern="1200" dirty="0">
                <a:solidFill>
                  <a:schemeClr val="tx1"/>
                </a:solidFill>
                <a:effectLst/>
                <a:latin typeface="+mn-lt"/>
                <a:ea typeface="+mn-ea"/>
                <a:cs typeface="+mn-cs"/>
              </a:rPr>
              <a:t>. Les bandes </a:t>
            </a:r>
            <a:r>
              <a:rPr lang="fr-FR" sz="1200" kern="1200" dirty="0" err="1">
                <a:solidFill>
                  <a:schemeClr val="tx1"/>
                </a:solidFill>
                <a:effectLst/>
                <a:latin typeface="+mn-lt"/>
                <a:ea typeface="+mn-ea"/>
                <a:cs typeface="+mn-cs"/>
              </a:rPr>
              <a:t>colorées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représentent</a:t>
            </a:r>
            <a:r>
              <a:rPr lang="fr-FR" sz="1200" kern="1200" dirty="0">
                <a:solidFill>
                  <a:schemeClr val="tx1"/>
                </a:solidFill>
                <a:effectLst/>
                <a:latin typeface="+mn-lt"/>
                <a:ea typeface="+mn-ea"/>
                <a:cs typeface="+mn-cs"/>
              </a:rPr>
              <a:t> l’impact mondial relatif des facteurs directs sur (de haut en bas) les </a:t>
            </a:r>
            <a:r>
              <a:rPr lang="fr-FR" sz="1200" kern="1200" dirty="0" err="1">
                <a:solidFill>
                  <a:schemeClr val="tx1"/>
                </a:solidFill>
                <a:effectLst/>
                <a:latin typeface="+mn-lt"/>
                <a:ea typeface="+mn-ea"/>
                <a:cs typeface="+mn-cs"/>
              </a:rPr>
              <a:t>écosystèmes</a:t>
            </a:r>
            <a:r>
              <a:rPr lang="fr-FR" sz="1200" kern="1200" dirty="0">
                <a:solidFill>
                  <a:schemeClr val="tx1"/>
                </a:solidFill>
                <a:effectLst/>
                <a:latin typeface="+mn-lt"/>
                <a:ea typeface="+mn-ea"/>
                <a:cs typeface="+mn-cs"/>
              </a:rPr>
              <a:t> terrestres, les </a:t>
            </a:r>
            <a:r>
              <a:rPr lang="fr-FR" sz="1200" kern="1200" dirty="0" err="1">
                <a:solidFill>
                  <a:schemeClr val="tx1"/>
                </a:solidFill>
                <a:effectLst/>
                <a:latin typeface="+mn-lt"/>
                <a:ea typeface="+mn-ea"/>
                <a:cs typeface="+mn-cs"/>
              </a:rPr>
              <a:t>écosystèmes</a:t>
            </a:r>
            <a:r>
              <a:rPr lang="fr-FR" sz="1200" kern="1200" dirty="0">
                <a:solidFill>
                  <a:schemeClr val="tx1"/>
                </a:solidFill>
                <a:effectLst/>
                <a:latin typeface="+mn-lt"/>
                <a:ea typeface="+mn-ea"/>
                <a:cs typeface="+mn-cs"/>
              </a:rPr>
              <a:t> d’eau douce et les </a:t>
            </a:r>
            <a:r>
              <a:rPr lang="fr-FR" sz="1200" kern="1200" dirty="0" err="1">
                <a:solidFill>
                  <a:schemeClr val="tx1"/>
                </a:solidFill>
                <a:effectLst/>
                <a:latin typeface="+mn-lt"/>
                <a:ea typeface="+mn-ea"/>
                <a:cs typeface="+mn-cs"/>
              </a:rPr>
              <a:t>écosystèmes</a:t>
            </a:r>
            <a:r>
              <a:rPr lang="fr-FR" sz="1200" kern="1200" dirty="0">
                <a:solidFill>
                  <a:schemeClr val="tx1"/>
                </a:solidFill>
                <a:effectLst/>
                <a:latin typeface="+mn-lt"/>
                <a:ea typeface="+mn-ea"/>
                <a:cs typeface="+mn-cs"/>
              </a:rPr>
              <a:t> marins, selon une estimation </a:t>
            </a:r>
            <a:r>
              <a:rPr lang="fr-FR" sz="1200" kern="1200" dirty="0" err="1">
                <a:solidFill>
                  <a:schemeClr val="tx1"/>
                </a:solidFill>
                <a:effectLst/>
                <a:latin typeface="+mn-lt"/>
                <a:ea typeface="+mn-ea"/>
                <a:cs typeface="+mn-cs"/>
              </a:rPr>
              <a:t>tirée</a:t>
            </a:r>
            <a:r>
              <a:rPr lang="fr-FR" sz="1200" kern="1200" dirty="0">
                <a:solidFill>
                  <a:schemeClr val="tx1"/>
                </a:solidFill>
                <a:effectLst/>
                <a:latin typeface="+mn-lt"/>
                <a:ea typeface="+mn-ea"/>
                <a:cs typeface="+mn-cs"/>
              </a:rPr>
              <a:t> de l’examen </a:t>
            </a:r>
            <a:r>
              <a:rPr lang="fr-FR" sz="1200" kern="1200" dirty="0" err="1">
                <a:solidFill>
                  <a:schemeClr val="tx1"/>
                </a:solidFill>
                <a:effectLst/>
                <a:latin typeface="+mn-lt"/>
                <a:ea typeface="+mn-ea"/>
                <a:cs typeface="+mn-cs"/>
              </a:rPr>
              <a:t>systématique</a:t>
            </a:r>
            <a:r>
              <a:rPr lang="fr-FR" sz="1200" kern="1200" dirty="0">
                <a:solidFill>
                  <a:schemeClr val="tx1"/>
                </a:solidFill>
                <a:effectLst/>
                <a:latin typeface="+mn-lt"/>
                <a:ea typeface="+mn-ea"/>
                <a:cs typeface="+mn-cs"/>
              </a:rPr>
              <a:t> à l’</a:t>
            </a:r>
            <a:r>
              <a:rPr lang="fr-FR" sz="1200" kern="1200" dirty="0" err="1">
                <a:solidFill>
                  <a:schemeClr val="tx1"/>
                </a:solidFill>
                <a:effectLst/>
                <a:latin typeface="+mn-lt"/>
                <a:ea typeface="+mn-ea"/>
                <a:cs typeface="+mn-cs"/>
              </a:rPr>
              <a:t>échelle</a:t>
            </a:r>
            <a:r>
              <a:rPr lang="fr-FR" sz="1200" kern="1200" dirty="0">
                <a:solidFill>
                  <a:schemeClr val="tx1"/>
                </a:solidFill>
                <a:effectLst/>
                <a:latin typeface="+mn-lt"/>
                <a:ea typeface="+mn-ea"/>
                <a:cs typeface="+mn-cs"/>
              </a:rPr>
              <a:t> mondiale des </a:t>
            </a:r>
            <a:r>
              <a:rPr lang="fr-FR" sz="1200" kern="1200" dirty="0" err="1">
                <a:solidFill>
                  <a:schemeClr val="tx1"/>
                </a:solidFill>
                <a:effectLst/>
                <a:latin typeface="+mn-lt"/>
                <a:ea typeface="+mn-ea"/>
                <a:cs typeface="+mn-cs"/>
              </a:rPr>
              <a:t>études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publiées</a:t>
            </a:r>
            <a:r>
              <a:rPr lang="fr-FR" sz="1200" kern="1200" dirty="0">
                <a:solidFill>
                  <a:schemeClr val="tx1"/>
                </a:solidFill>
                <a:effectLst/>
                <a:latin typeface="+mn-lt"/>
                <a:ea typeface="+mn-ea"/>
                <a:cs typeface="+mn-cs"/>
              </a:rPr>
              <a:t> depuis 2005. Le changement d’utilisation des terres et des mers et l’exploitation directe expliquent plus de 50 % de l’impact mondial sur les </a:t>
            </a:r>
            <a:r>
              <a:rPr lang="fr-FR" sz="1200" kern="1200" dirty="0" err="1">
                <a:solidFill>
                  <a:schemeClr val="tx1"/>
                </a:solidFill>
                <a:effectLst/>
                <a:latin typeface="+mn-lt"/>
                <a:ea typeface="+mn-ea"/>
                <a:cs typeface="+mn-cs"/>
              </a:rPr>
              <a:t>écosystèmes</a:t>
            </a:r>
            <a:r>
              <a:rPr lang="fr-FR" sz="1200" kern="1200" dirty="0">
                <a:solidFill>
                  <a:schemeClr val="tx1"/>
                </a:solidFill>
                <a:effectLst/>
                <a:latin typeface="+mn-lt"/>
                <a:ea typeface="+mn-ea"/>
                <a:cs typeface="+mn-cs"/>
              </a:rPr>
              <a:t> terrestres, marins et d’eau douce, mais chaque facteur a une influence dominante dans certains contextes {2.2.6}. Les cercles illustrent l’ampleur des impacts anthropiques </a:t>
            </a:r>
            <a:r>
              <a:rPr lang="fr-FR" sz="1200" kern="1200" dirty="0" err="1">
                <a:solidFill>
                  <a:schemeClr val="tx1"/>
                </a:solidFill>
                <a:effectLst/>
                <a:latin typeface="+mn-lt"/>
                <a:ea typeface="+mn-ea"/>
                <a:cs typeface="+mn-cs"/>
              </a:rPr>
              <a:t>négatifs</a:t>
            </a:r>
            <a:r>
              <a:rPr lang="fr-FR" sz="1200" kern="1200" dirty="0">
                <a:solidFill>
                  <a:schemeClr val="tx1"/>
                </a:solidFill>
                <a:effectLst/>
                <a:latin typeface="+mn-lt"/>
                <a:ea typeface="+mn-ea"/>
                <a:cs typeface="+mn-cs"/>
              </a:rPr>
              <a:t> sur </a:t>
            </a:r>
            <a:r>
              <a:rPr lang="fr-FR" sz="1200" kern="1200" dirty="0" err="1">
                <a:solidFill>
                  <a:schemeClr val="tx1"/>
                </a:solidFill>
                <a:effectLst/>
                <a:latin typeface="+mn-lt"/>
                <a:ea typeface="+mn-ea"/>
                <a:cs typeface="+mn-cs"/>
              </a:rPr>
              <a:t>différents</a:t>
            </a:r>
            <a:r>
              <a:rPr lang="fr-FR" sz="1200" kern="1200" dirty="0">
                <a:solidFill>
                  <a:schemeClr val="tx1"/>
                </a:solidFill>
                <a:effectLst/>
                <a:latin typeface="+mn-lt"/>
                <a:ea typeface="+mn-ea"/>
                <a:cs typeface="+mn-cs"/>
              </a:rPr>
              <a:t> aspects de la nature pour diverses </a:t>
            </a:r>
            <a:r>
              <a:rPr lang="fr-FR" sz="1200" kern="1200" dirty="0" err="1">
                <a:solidFill>
                  <a:schemeClr val="tx1"/>
                </a:solidFill>
                <a:effectLst/>
                <a:latin typeface="+mn-lt"/>
                <a:ea typeface="+mn-ea"/>
                <a:cs typeface="+mn-cs"/>
              </a:rPr>
              <a:t>échelles</a:t>
            </a:r>
            <a:r>
              <a:rPr lang="fr-FR" sz="1200" kern="1200" dirty="0">
                <a:solidFill>
                  <a:schemeClr val="tx1"/>
                </a:solidFill>
                <a:effectLst/>
                <a:latin typeface="+mn-lt"/>
                <a:ea typeface="+mn-ea"/>
                <a:cs typeface="+mn-cs"/>
              </a:rPr>
              <a:t> de temps, sur la base d’une </a:t>
            </a:r>
            <a:r>
              <a:rPr lang="fr-FR" sz="1200" kern="1200" dirty="0" err="1">
                <a:solidFill>
                  <a:schemeClr val="tx1"/>
                </a:solidFill>
                <a:effectLst/>
                <a:latin typeface="+mn-lt"/>
                <a:ea typeface="+mn-ea"/>
                <a:cs typeface="+mn-cs"/>
              </a:rPr>
              <a:t>synthèse</a:t>
            </a:r>
            <a:r>
              <a:rPr lang="fr-FR" sz="1200" kern="1200" dirty="0">
                <a:solidFill>
                  <a:schemeClr val="tx1"/>
                </a:solidFill>
                <a:effectLst/>
                <a:latin typeface="+mn-lt"/>
                <a:ea typeface="+mn-ea"/>
                <a:cs typeface="+mn-cs"/>
              </a:rPr>
              <a:t> globale des indicateurs {2.2.5, 2.2.7}. </a:t>
            </a:r>
            <a:endParaRPr lang="fr-FR" dirty="0">
              <a:effectLst/>
            </a:endParaRPr>
          </a:p>
          <a:p>
            <a:r>
              <a:rPr lang="fr-FR" b="0" dirty="0"/>
              <a:t>.</a:t>
            </a:r>
          </a:p>
        </p:txBody>
      </p:sp>
      <p:sp>
        <p:nvSpPr>
          <p:cNvPr id="4" name="Espace réservé du numéro de diapositive 3"/>
          <p:cNvSpPr>
            <a:spLocks noGrp="1"/>
          </p:cNvSpPr>
          <p:nvPr>
            <p:ph type="sldNum" sz="quarter" idx="10"/>
          </p:nvPr>
        </p:nvSpPr>
        <p:spPr/>
        <p:txBody>
          <a:bodyPr/>
          <a:lstStyle/>
          <a:p>
            <a:fld id="{CC4A3603-BAA7-2C43-9986-FE8D76E91A8D}" type="slidenum">
              <a:rPr lang="uk-UA"/>
              <a:t>53</a:t>
            </a:fld>
            <a:endParaRPr lang="uk-UA"/>
          </a:p>
        </p:txBody>
      </p:sp>
    </p:spTree>
    <p:extLst>
      <p:ext uri="{BB962C8B-B14F-4D97-AF65-F5344CB8AC3E}">
        <p14:creationId xmlns:p14="http://schemas.microsoft.com/office/powerpoint/2010/main" val="22316222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a:t>Texte explicite.</a:t>
            </a:r>
          </a:p>
          <a:p>
            <a:endParaRPr lang="fr-FR" b="0" dirty="0"/>
          </a:p>
        </p:txBody>
      </p:sp>
      <p:sp>
        <p:nvSpPr>
          <p:cNvPr id="4" name="Espace réservé du numéro de diapositive 3"/>
          <p:cNvSpPr>
            <a:spLocks noGrp="1"/>
          </p:cNvSpPr>
          <p:nvPr>
            <p:ph type="sldNum" sz="quarter" idx="10"/>
          </p:nvPr>
        </p:nvSpPr>
        <p:spPr/>
        <p:txBody>
          <a:bodyPr/>
          <a:lstStyle/>
          <a:p>
            <a:fld id="{CC4A3603-BAA7-2C43-9986-FE8D76E91A8D}" type="slidenum">
              <a:rPr lang="uk-UA"/>
              <a:t>54</a:t>
            </a:fld>
            <a:endParaRPr lang="uk-UA"/>
          </a:p>
        </p:txBody>
      </p:sp>
    </p:spTree>
    <p:extLst>
      <p:ext uri="{BB962C8B-B14F-4D97-AF65-F5344CB8AC3E}">
        <p14:creationId xmlns:p14="http://schemas.microsoft.com/office/powerpoint/2010/main" val="9342514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1" dirty="0"/>
              <a:t>H. Sapiens est un hétérotrophe : il ne mange que du vivant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i="1" u="none" strike="noStrike" kern="1200" dirty="0">
                <a:solidFill>
                  <a:schemeClr val="tx1"/>
                </a:solidFill>
                <a:effectLst/>
                <a:latin typeface="+mn-lt"/>
                <a:ea typeface="+mn-ea"/>
                <a:cs typeface="+mn-cs"/>
              </a:rPr>
              <a:t>si 1 / 9 personne souffre de la faim dans le monde, 1/8 souffre d'obésité : la mal nutrition et la mal bouffe sont les deux fléaux de notre société.</a:t>
            </a:r>
            <a:endParaRPr lang="fr-FR" b="1"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b="1" dirty="0"/>
              <a:t>Les cadres formés à l’INSA dans leurs entreprises ou institutions doivent donner l’exemple et savoir parler de ça, sinon en quoi c’est ingénieurs seraient humanistes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b="1" dirty="0"/>
          </a:p>
          <a:p>
            <a:r>
              <a:rPr lang="fr-FR" sz="2800" dirty="0"/>
              <a:t>Nécessité d’une agriculture durable :</a:t>
            </a:r>
          </a:p>
          <a:p>
            <a:pPr lvl="1">
              <a:buFont typeface="Wingdings" pitchFamily="2" charset="2"/>
              <a:buChar char="v"/>
            </a:pPr>
            <a:r>
              <a:rPr lang="fr-FR" sz="2600" dirty="0"/>
              <a:t>Transition obligatoire associée à des technologies (besoins d’ingénieurs en agroécologie, nouveaux engins agricoles, suivi numérique des cultures, culture en villes...) </a:t>
            </a:r>
            <a:r>
              <a:rPr lang="fr-FR" sz="2800" dirty="0"/>
              <a:t>Exemple de nouveaux engins agricoles pour la culture sous couvert</a:t>
            </a:r>
            <a:endParaRPr lang="fr-FR" sz="2600" dirty="0"/>
          </a:p>
          <a:p>
            <a:pPr lvl="1">
              <a:buFont typeface="Wingdings" pitchFamily="2" charset="2"/>
              <a:buChar char="v"/>
            </a:pPr>
            <a:r>
              <a:rPr lang="fr-FR" sz="2600" dirty="0"/>
              <a:t>Modification des modes de consommation (moins de viande, saisonnalité, </a:t>
            </a:r>
            <a:r>
              <a:rPr lang="fr-FR" sz="2600" dirty="0" err="1"/>
              <a:t>locavoracité</a:t>
            </a:r>
            <a:r>
              <a:rPr lang="fr-FR" sz="2600" dirty="0"/>
              <a:t>, rééquilibrage du panier...)</a:t>
            </a:r>
          </a:p>
          <a:p>
            <a:pPr lvl="1">
              <a:buFont typeface="Wingdings" pitchFamily="2" charset="2"/>
              <a:buChar char="v"/>
            </a:pPr>
            <a:r>
              <a:rPr lang="fr-FR" sz="2800" dirty="0"/>
              <a:t>Préservation de la diversité variétale agronomique (</a:t>
            </a:r>
            <a:r>
              <a:rPr lang="fr-FR" sz="2800" b="1" dirty="0"/>
              <a:t>lutte contre l’homogénéisation</a:t>
            </a:r>
            <a:r>
              <a:rPr lang="fr-FR" sz="2800" dirty="0"/>
              <a:t>)</a:t>
            </a:r>
          </a:p>
          <a:p>
            <a:r>
              <a:rPr lang="fr-FR" sz="2800" dirty="0"/>
              <a:t> Nécessité d’un retour à une alimentation saine et durable (lien avec la santé et les maladies de civilisations : cancers, diabètes, maladies cardiovasculaires...)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b="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fr-FR" b="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fr-FR" b="1" dirty="0"/>
          </a:p>
          <a:p>
            <a:r>
              <a:rPr lang="fr-FR" dirty="0" err="1"/>
              <a:t>Réquilibrage</a:t>
            </a:r>
            <a:r>
              <a:rPr lang="fr-FR" dirty="0"/>
              <a:t> du panier = redonner du poids à l’alimentation dans les dépenses des ménages.</a:t>
            </a:r>
          </a:p>
          <a:p>
            <a:endParaRPr lang="fr-FR" dirty="0"/>
          </a:p>
          <a:p>
            <a:r>
              <a:rPr lang="fr-FR" sz="1200" dirty="0"/>
              <a:t>Nécessité d’un retour à une alimentation saine : savoir identifier les aliments transformés et comprendre les </a:t>
            </a:r>
            <a:r>
              <a:rPr lang="fr-FR" sz="1200" dirty="0" err="1"/>
              <a:t>élémen</a:t>
            </a:r>
            <a:endParaRPr lang="fr-FR" dirty="0"/>
          </a:p>
        </p:txBody>
      </p:sp>
      <p:sp>
        <p:nvSpPr>
          <p:cNvPr id="4" name="Espace réservé du numéro de diapositive 3"/>
          <p:cNvSpPr>
            <a:spLocks noGrp="1"/>
          </p:cNvSpPr>
          <p:nvPr>
            <p:ph type="sldNum" sz="quarter" idx="10"/>
          </p:nvPr>
        </p:nvSpPr>
        <p:spPr/>
        <p:txBody>
          <a:bodyPr/>
          <a:lstStyle/>
          <a:p>
            <a:fld id="{CC4A3603-BAA7-2C43-9986-FE8D76E91A8D}" type="slidenum">
              <a:rPr lang="uk-UA"/>
              <a:t>55</a:t>
            </a:fld>
            <a:endParaRPr lang="uk-UA"/>
          </a:p>
        </p:txBody>
      </p:sp>
    </p:spTree>
    <p:extLst>
      <p:ext uri="{BB962C8B-B14F-4D97-AF65-F5344CB8AC3E}">
        <p14:creationId xmlns:p14="http://schemas.microsoft.com/office/powerpoint/2010/main" val="140630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effectLst/>
                <a:latin typeface="+mn-lt"/>
                <a:ea typeface="+mn-ea"/>
                <a:cs typeface="+mn-cs"/>
              </a:rPr>
              <a:t>La préservation des habitats des peuples autochtones n’est pas qu’une question culturelle d’où les «  » à « culturels ». De toutes évidences ces peuples contribuent à la préservation des services écosystémiques et ils le font de manière très durable. On sait peu que la forêt équatoriale par exemple est très modifiée par l’homme qui a planté des espèces </a:t>
            </a:r>
            <a:r>
              <a:rPr lang="fr-FR" sz="1200" kern="1200" dirty="0" err="1">
                <a:solidFill>
                  <a:schemeClr val="tx1"/>
                </a:solidFill>
                <a:effectLst/>
                <a:latin typeface="+mn-lt"/>
                <a:ea typeface="+mn-ea"/>
                <a:cs typeface="+mn-cs"/>
              </a:rPr>
              <a:t>nouricières</a:t>
            </a:r>
            <a:r>
              <a:rPr lang="fr-FR" sz="1200" kern="1200" dirty="0">
                <a:solidFill>
                  <a:schemeClr val="tx1"/>
                </a:solidFill>
                <a:effectLst/>
                <a:latin typeface="+mn-lt"/>
                <a:ea typeface="+mn-ea"/>
                <a:cs typeface="+mn-cs"/>
              </a:rPr>
              <a:t> à des très nombreux endroits qui entretiens certains espaces, etc.</a:t>
            </a:r>
          </a:p>
          <a:p>
            <a:r>
              <a:rPr lang="fr-FR" sz="1200" kern="1200" dirty="0">
                <a:solidFill>
                  <a:schemeClr val="tx1"/>
                </a:solidFill>
                <a:effectLst/>
                <a:latin typeface="+mn-lt"/>
                <a:ea typeface="+mn-ea"/>
                <a:cs typeface="+mn-cs"/>
              </a:rPr>
              <a:t>Images (pommes de terre, </a:t>
            </a:r>
            <a:r>
              <a:rPr lang="fr-FR" sz="1200" kern="1200" dirty="0" err="1">
                <a:solidFill>
                  <a:schemeClr val="tx1"/>
                </a:solidFill>
                <a:effectLst/>
                <a:latin typeface="+mn-lt"/>
                <a:ea typeface="+mn-ea"/>
                <a:cs typeface="+mn-cs"/>
              </a:rPr>
              <a:t>Pérou</a:t>
            </a:r>
            <a:r>
              <a:rPr lang="fr-FR" sz="1200" kern="1200" dirty="0">
                <a:solidFill>
                  <a:schemeClr val="tx1"/>
                </a:solidFill>
                <a:effectLst/>
                <a:latin typeface="+mn-lt"/>
                <a:ea typeface="+mn-ea"/>
                <a:cs typeface="+mn-cs"/>
              </a:rPr>
              <a:t>) (moutons, Kirghizistan) {2.2.4.4} ; </a:t>
            </a:r>
            <a:endParaRPr lang="fr-FR" dirty="0"/>
          </a:p>
        </p:txBody>
      </p:sp>
      <p:sp>
        <p:nvSpPr>
          <p:cNvPr id="4" name="Espace réservé du numéro de diapositive 3"/>
          <p:cNvSpPr>
            <a:spLocks noGrp="1"/>
          </p:cNvSpPr>
          <p:nvPr>
            <p:ph type="sldNum" sz="quarter" idx="10"/>
          </p:nvPr>
        </p:nvSpPr>
        <p:spPr/>
        <p:txBody>
          <a:bodyPr/>
          <a:lstStyle/>
          <a:p>
            <a:fld id="{CC4A3603-BAA7-2C43-9986-FE8D76E91A8D}" type="slidenum">
              <a:rPr lang="uk-UA"/>
              <a:t>56</a:t>
            </a:fld>
            <a:endParaRPr lang="uk-UA"/>
          </a:p>
        </p:txBody>
      </p:sp>
    </p:spTree>
    <p:extLst>
      <p:ext uri="{BB962C8B-B14F-4D97-AF65-F5344CB8AC3E}">
        <p14:creationId xmlns:p14="http://schemas.microsoft.com/office/powerpoint/2010/main" val="2673494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4A3603-BAA7-2C43-9986-FE8D76E91A8D}" type="slidenum">
              <a:rPr lang="fr-FR" smtClean="0"/>
              <a:t>6</a:t>
            </a:fld>
            <a:endParaRPr lang="fr-FR"/>
          </a:p>
        </p:txBody>
      </p:sp>
    </p:spTree>
    <p:extLst>
      <p:ext uri="{BB962C8B-B14F-4D97-AF65-F5344CB8AC3E}">
        <p14:creationId xmlns:p14="http://schemas.microsoft.com/office/powerpoint/2010/main" val="3892057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baseline="0" dirty="0"/>
              <a:t>Il n’existe pas de définition scientifique du vivant. La rupture minérale/organique ou inerte/vivant n’est pas claire. Mais on peut déterminer des propriétés du vivant. Ces propriétés caractérisent quasiment tous les être vivants. La subtilité vient évidemment du « quasiment ». Et certains organismes ne les présentent pas toutes, ils nous renvoient aux frontières du vivant et probablement à son origine sur terre.</a:t>
            </a:r>
          </a:p>
          <a:p>
            <a:endParaRPr lang="fr-FR" b="0" baseline="0" dirty="0"/>
          </a:p>
          <a:p>
            <a:r>
              <a:rPr lang="fr-FR" b="0" baseline="0" dirty="0"/>
              <a:t>Combinatoires exceptionnelle (liée à l’évolution) au sien des polymères naturels que sont les acides nucléiques, les protéines, les lipides, les sucres pour les plus communs</a:t>
            </a:r>
          </a:p>
          <a:p>
            <a:endParaRPr lang="fr-FR" b="0" baseline="0" dirty="0"/>
          </a:p>
          <a:p>
            <a:r>
              <a:rPr lang="fr-FR" b="0" baseline="0" dirty="0"/>
              <a:t>Dans certains bouquins on trouvera encore que le vivant est caractérisé par « la cellule », mais c’est évidemment retirer les virus du monde vivant ce qui est une position intenable car même si on pense que certains virus sont d’anciennes cellules ayant régressées en se spécialisant dans la vie parasitaires (elles se sont « débarrassées » de tous le superflu pour ne conserver que leur capacité à faire reproduire leur matériel génétique par un autre. Un peu comme le coucou qui parasite les nid d’autres espèces d’oiseaux. Mais Certains virus semblent avoir une certaines autonomie et pourraient provenir des tous premiers éléments du vivant (le monde à ARN). Que dire des prions (agent responsable de la vache folle) et des ces viroïdes récemment découvert (agent de nombreuses maladies, mais surtout ces petits ARN nus circulaires présents en grandes quantités et très diversifiés dans nos environnements...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b="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b="0" baseline="0" dirty="0"/>
              <a:t>Quand et comment le vivant est-il arrivé sur terre ?</a:t>
            </a:r>
          </a:p>
          <a:p>
            <a:endParaRPr lang="fr-FR" b="0" baseline="0" dirty="0"/>
          </a:p>
          <a:p>
            <a:endParaRPr lang="fr-FR" b="0" dirty="0"/>
          </a:p>
        </p:txBody>
      </p:sp>
      <p:sp>
        <p:nvSpPr>
          <p:cNvPr id="4" name="Espace réservé du numéro de diapositive 3"/>
          <p:cNvSpPr>
            <a:spLocks noGrp="1"/>
          </p:cNvSpPr>
          <p:nvPr>
            <p:ph type="sldNum" sz="quarter" idx="10"/>
          </p:nvPr>
        </p:nvSpPr>
        <p:spPr/>
        <p:txBody>
          <a:bodyPr/>
          <a:lstStyle/>
          <a:p>
            <a:fld id="{CC4A3603-BAA7-2C43-9986-FE8D76E91A8D}" type="slidenum">
              <a:rPr lang="uk-UA"/>
              <a:t>7</a:t>
            </a:fld>
            <a:endParaRPr lang="uk-UA"/>
          </a:p>
        </p:txBody>
      </p:sp>
    </p:spTree>
    <p:extLst>
      <p:ext uri="{BB962C8B-B14F-4D97-AF65-F5344CB8AC3E}">
        <p14:creationId xmlns:p14="http://schemas.microsoft.com/office/powerpoint/2010/main" val="2471391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3.7 Milliards d’années (c’est-à-dire 800 Ma après la formation de la terre donc extrêmement rapidement !). </a:t>
            </a:r>
            <a:r>
              <a:rPr lang="fr-FR" b="0" dirty="0"/>
              <a:t>On pense que le vivant est apparu sur terre très rapidement après le refroidissement de la planète, mais l’on ne sait pas exactement où (hypothèse des sources géothermales profondes a priori rejetée) et encore moins comment. Les traces les plus anciennes de fossiles (empreintes de matière organique) datent de 3.7 Milliards d’années (roches </a:t>
            </a:r>
            <a:r>
              <a:rPr lang="fr-FR" b="0" dirty="0" err="1"/>
              <a:t>stromatholithes</a:t>
            </a:r>
            <a:r>
              <a:rPr lang="fr-FR" b="0"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b="0" baseline="0" dirty="0"/>
              <a:t>On pourra se référer à l’excellent livre de F. </a:t>
            </a:r>
            <a:r>
              <a:rPr lang="fr-FR" b="0" baseline="0" dirty="0" err="1"/>
              <a:t>Roddier</a:t>
            </a:r>
            <a:r>
              <a:rPr lang="fr-FR" b="0" baseline="0" dirty="0"/>
              <a:t> qui utilise le 3</a:t>
            </a:r>
            <a:r>
              <a:rPr lang="fr-FR" b="0" baseline="30000" dirty="0"/>
              <a:t>e</a:t>
            </a:r>
            <a:r>
              <a:rPr lang="fr-FR" b="0" baseline="0" dirty="0"/>
              <a:t> principe de la thermodynamique pour « expliquer » la manifestation de la vie, c’est-à-dire que </a:t>
            </a:r>
            <a:r>
              <a:rPr lang="fr-FR" sz="1200" i="1" kern="1200" dirty="0">
                <a:solidFill>
                  <a:schemeClr val="tx1"/>
                </a:solidFill>
                <a:effectLst/>
                <a:latin typeface="+mn-lt"/>
                <a:ea typeface="+mn-ea"/>
                <a:cs typeface="+mn-cs"/>
              </a:rPr>
              <a:t>F. </a:t>
            </a:r>
            <a:r>
              <a:rPr lang="fr-FR" sz="1200" i="1" kern="1200" dirty="0" err="1">
                <a:solidFill>
                  <a:schemeClr val="tx1"/>
                </a:solidFill>
                <a:effectLst/>
                <a:latin typeface="+mn-lt"/>
                <a:ea typeface="+mn-ea"/>
                <a:cs typeface="+mn-cs"/>
              </a:rPr>
              <a:t>Roddier</a:t>
            </a:r>
            <a:r>
              <a:rPr lang="fr-FR" sz="1200" i="1" kern="1200" dirty="0">
                <a:solidFill>
                  <a:schemeClr val="tx1"/>
                </a:solidFill>
                <a:effectLst/>
                <a:latin typeface="+mn-lt"/>
                <a:ea typeface="+mn-ea"/>
                <a:cs typeface="+mn-cs"/>
              </a:rPr>
              <a:t> Thermodynamique de l'évolution : Un essai de thermo-bio-sociologie</a:t>
            </a:r>
            <a:r>
              <a:rPr lang="fr-FR" dirty="0">
                <a:effectLst/>
              </a:rPr>
              <a:t> le vivant </a:t>
            </a:r>
            <a:r>
              <a:rPr lang="fr-FR" b="0" baseline="0" dirty="0"/>
              <a:t>se structure physiquement pour optimiser les flux d’énergie et de communication chez les êtres vivants.</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0"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0" dirty="0"/>
              <a:t>Il existe un consensus assez fort sur l’existence d’un monde à ARN primitif. C’est à dire de molécules </a:t>
            </a:r>
            <a:r>
              <a:rPr lang="fr-FR" b="0" dirty="0" err="1"/>
              <a:t>autoréplicatrices</a:t>
            </a:r>
            <a:r>
              <a:rPr lang="fr-FR" b="0" dirty="0"/>
              <a:t> et </a:t>
            </a:r>
            <a:r>
              <a:rPr lang="fr-FR" b="0" dirty="0" err="1"/>
              <a:t>autocatalytiques</a:t>
            </a:r>
            <a:r>
              <a:rPr lang="fr-FR" b="0" dirty="0"/>
              <a:t> (un support de l’information) qui se seraient formées en premier... </a:t>
            </a:r>
            <a:r>
              <a:rPr lang="fr-FR" dirty="0"/>
              <a:t>Certains virus, (les viroïdes) sont peut-être des rescapés de cette époque primitive (ce monde à ARN avant l’invention de la cellule).</a:t>
            </a:r>
          </a:p>
          <a:p>
            <a:pPr lvl="0"/>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C’est probablement dans ces époques lointaines (-3 à 1 Mrds d’années) que quasiment toute la biochimie (la chimie du vivant) a été inventée. La chimie du vivant façonne en permanence l’environnement planétaire.</a:t>
            </a:r>
            <a:r>
              <a:rPr lang="fr-FR" b="0" dirty="0"/>
              <a:t> </a:t>
            </a:r>
            <a:r>
              <a:rPr lang="fr-FR" dirty="0"/>
              <a:t>Explosion du vivant microbien : une première grande crise écologique (l’oxygène de l’atmosphère)</a:t>
            </a:r>
            <a:endParaRPr lang="fr-FR" i="1" dirty="0"/>
          </a:p>
          <a:p>
            <a:pPr lvl="0"/>
            <a:endParaRPr lang="fr-FR" b="0" dirty="0"/>
          </a:p>
          <a:p>
            <a:pPr lvl="0"/>
            <a:r>
              <a:rPr lang="fr-FR" b="0" dirty="0"/>
              <a:t>Ensuite, l’organisation du vivant est plutôt un jeu de </a:t>
            </a:r>
            <a:r>
              <a:rPr lang="fr-FR" b="0" dirty="0" err="1"/>
              <a:t>légo</a:t>
            </a:r>
            <a:r>
              <a:rPr lang="fr-FR" b="0" dirty="0"/>
              <a:t>, des associations multiples, des échanges, du </a:t>
            </a:r>
            <a:r>
              <a:rPr lang="fr-FR" b="0" dirty="0" err="1"/>
              <a:t>parsitismes</a:t>
            </a:r>
            <a:r>
              <a:rPr lang="fr-FR" b="0" dirty="0"/>
              <a:t> et des combinaisons qui ont permis aux organismes de se complexifier.</a:t>
            </a:r>
          </a:p>
          <a:p>
            <a:endParaRPr lang="fr-FR" b="0"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La </a:t>
            </a:r>
            <a:r>
              <a:rPr lang="fr-FR" b="1" dirty="0"/>
              <a:t>biosphère</a:t>
            </a:r>
            <a:r>
              <a:rPr lang="fr-FR" dirty="0"/>
              <a:t> est une enveloppe de ± 15 km autour de la planète contenant le vivant</a:t>
            </a:r>
          </a:p>
          <a:p>
            <a:r>
              <a:rPr lang="fr-FR" b="0" dirty="0"/>
              <a:t>Ainsi, peu à peu la biosphère s’est crée, on la considère comme une couche de +15 km (limite de la première couche atmosphérique (quelques spores de levure, bactéries, champignons...) et jusqu’à - 15 km sous la mer (cracheurs noirs, </a:t>
            </a:r>
            <a:r>
              <a:rPr lang="fr-FR" b="0" dirty="0" err="1"/>
              <a:t>hotspot</a:t>
            </a:r>
            <a:r>
              <a:rPr lang="fr-FR" b="0" dirty="0"/>
              <a:t> de biodiversité) ou sous la terre (bactérie géologique dont le renouvellement pourrait être de l’ordre de la centaine ou du millier d’année : encore très méconnu).</a:t>
            </a:r>
          </a:p>
        </p:txBody>
      </p:sp>
      <p:sp>
        <p:nvSpPr>
          <p:cNvPr id="4" name="Espace réservé du numéro de diapositive 3"/>
          <p:cNvSpPr>
            <a:spLocks noGrp="1"/>
          </p:cNvSpPr>
          <p:nvPr>
            <p:ph type="sldNum" sz="quarter" idx="10"/>
          </p:nvPr>
        </p:nvSpPr>
        <p:spPr/>
        <p:txBody>
          <a:bodyPr/>
          <a:lstStyle/>
          <a:p>
            <a:fld id="{CC4A3603-BAA7-2C43-9986-FE8D76E91A8D}" type="slidenum">
              <a:rPr lang="uk-UA"/>
              <a:t>8</a:t>
            </a:fld>
            <a:endParaRPr lang="uk-UA"/>
          </a:p>
        </p:txBody>
      </p:sp>
    </p:spTree>
    <p:extLst>
      <p:ext uri="{BB962C8B-B14F-4D97-AF65-F5344CB8AC3E}">
        <p14:creationId xmlns:p14="http://schemas.microsoft.com/office/powerpoint/2010/main" val="1653975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Définir la biomasse (≠ de </a:t>
            </a:r>
            <a:r>
              <a:rPr lang="fr-FR" b="1" dirty="0" err="1"/>
              <a:t>nécromasse</a:t>
            </a:r>
            <a:r>
              <a:rPr lang="fr-FR" b="1" dirty="0"/>
              <a:t>, ≠ matière organique)</a:t>
            </a:r>
          </a:p>
          <a:p>
            <a:endParaRPr lang="fr-FR" b="1" dirty="0"/>
          </a:p>
          <a:p>
            <a:r>
              <a:rPr lang="fr-FR" b="1" dirty="0"/>
              <a:t>L’avantage de l’indicateur biomasse est de pouvoir comparer des taxons comprenant des espèces de tailles très différentes</a:t>
            </a:r>
            <a:r>
              <a:rPr lang="fr-FR" dirty="0"/>
              <a:t>. (méta analyse issue de 300 références)</a:t>
            </a:r>
          </a:p>
          <a:p>
            <a:endParaRPr lang="fr-FR" dirty="0"/>
          </a:p>
          <a:p>
            <a:r>
              <a:rPr lang="fr-FR" i="1" dirty="0"/>
              <a:t>Les procaryotes </a:t>
            </a:r>
            <a:r>
              <a:rPr lang="fr-FR" b="0" i="1" dirty="0"/>
              <a:t> : </a:t>
            </a:r>
            <a:r>
              <a:rPr lang="fr-FR" b="1" dirty="0"/>
              <a:t>Leur biomasse est entachée de grandes incertitudes</a:t>
            </a:r>
            <a:r>
              <a:rPr lang="fr-FR" dirty="0"/>
              <a:t>, notamment en ce qui concerne les </a:t>
            </a:r>
            <a:r>
              <a:rPr lang="fr-FR" b="1" dirty="0"/>
              <a:t>procaryotes marins et des sous sols profonds</a:t>
            </a:r>
            <a:r>
              <a:rPr lang="fr-FR" dirty="0"/>
              <a:t> </a:t>
            </a:r>
          </a:p>
          <a:p>
            <a:r>
              <a:rPr lang="fr-FR" dirty="0"/>
              <a:t> </a:t>
            </a:r>
          </a:p>
          <a:p>
            <a:r>
              <a:rPr lang="fr-FR" i="1" dirty="0"/>
              <a:t>Parasites</a:t>
            </a:r>
            <a:r>
              <a:rPr lang="fr-FR" b="0" i="1" dirty="0"/>
              <a:t> </a:t>
            </a:r>
            <a:r>
              <a:rPr lang="fr-FR" b="1" dirty="0"/>
              <a:t>La quantification de leur biomasse est une des grandes lacunes de cette étude</a:t>
            </a:r>
            <a:r>
              <a:rPr lang="fr-FR" dirty="0"/>
              <a:t>. Elle pourrait être plus grande que la biomasse des prédateurs supérieurs dans certains environnements (</a:t>
            </a:r>
            <a:r>
              <a:rPr lang="fr-FR" dirty="0" err="1"/>
              <a:t>Kuris</a:t>
            </a:r>
            <a:r>
              <a:rPr lang="fr-FR" dirty="0"/>
              <a:t> </a:t>
            </a:r>
            <a:r>
              <a:rPr lang="fr-FR" i="1" dirty="0"/>
              <a:t>et al.</a:t>
            </a:r>
            <a:r>
              <a:rPr lang="fr-FR" dirty="0"/>
              <a:t>, 2008).</a:t>
            </a:r>
          </a:p>
          <a:p>
            <a:r>
              <a:rPr lang="fr-FR" dirty="0"/>
              <a:t> </a:t>
            </a:r>
          </a:p>
          <a:p>
            <a:r>
              <a:rPr lang="fr-FR" i="1" dirty="0"/>
              <a:t>Environnements souterrains profonds </a:t>
            </a:r>
            <a:r>
              <a:rPr lang="fr-FR" dirty="0"/>
              <a:t>Tels que les aquifères profonds et la croûte océanique (qui pourraient contenir le plus grand aquifère au monde) : </a:t>
            </a:r>
            <a:r>
              <a:rPr lang="fr-FR" b="1" dirty="0"/>
              <a:t>les études dans ces environnements sont rares</a:t>
            </a:r>
            <a:r>
              <a:rPr lang="fr-FR" dirty="0"/>
              <a:t>, </a:t>
            </a:r>
          </a:p>
          <a:p>
            <a:r>
              <a:rPr lang="fr-FR" sz="1200" kern="1200" dirty="0">
                <a:solidFill>
                  <a:schemeClr val="tx1"/>
                </a:solidFill>
                <a:effectLst/>
                <a:latin typeface="+mn-lt"/>
                <a:ea typeface="+mn-ea"/>
                <a:cs typeface="+mn-cs"/>
              </a:rPr>
              <a:t>_______________</a:t>
            </a:r>
            <a:endParaRPr lang="fr-FR" dirty="0">
              <a:effectLst/>
            </a:endParaRPr>
          </a:p>
          <a:p>
            <a:r>
              <a:rPr lang="fr-FR" i="1" dirty="0"/>
              <a:t>Impact sur les mammifères terrestres et marins </a:t>
            </a:r>
            <a:endParaRPr lang="fr-FR" dirty="0"/>
          </a:p>
          <a:p>
            <a:r>
              <a:rPr lang="fr-FR" b="1" dirty="0"/>
              <a:t>La domestication, l’agriculture et la révolution industrielle sont les étapes marquantes de l’emprise de l’humanité sur la nature</a:t>
            </a:r>
            <a:r>
              <a:rPr lang="fr-FR" dirty="0"/>
              <a:t>. Il y a 100 000 ans, la biomasse des mammifères sauvages était de ~ 0,04 Gt C</a:t>
            </a:r>
            <a:r>
              <a:rPr lang="fr-FR" baseline="30000" dirty="0">
                <a:hlinkClick r:id="rId3"/>
              </a:rPr>
              <a:t>7</a:t>
            </a:r>
            <a:r>
              <a:rPr lang="fr-FR" dirty="0"/>
              <a:t>. Après avoir chuté de moitié entre – 50 000 et – 3 000 ans (extinction de la mégafaune du Quaternaire)</a:t>
            </a:r>
            <a:r>
              <a:rPr lang="fr-FR" baseline="30000" dirty="0">
                <a:hlinkClick r:id="rId4"/>
              </a:rPr>
              <a:t>8</a:t>
            </a:r>
            <a:r>
              <a:rPr lang="fr-FR" dirty="0"/>
              <a:t>, elle n’est plus que de ~ 0,007 Gt C aujourd’hui, loin derrière l’homme (~ 0,06 Gt C) et ses cheptels bovins et porcins (~ 0,1 Gt C). Il en est de même de la biomasse des oiseaux sauvages (~ 0,002 Gt C) environ trois fois moindre que celle des oiseaux domestiques, dominée par les poulets (~ 0,005 Gt C). </a:t>
            </a:r>
          </a:p>
          <a:p>
            <a:r>
              <a:rPr lang="fr-FR" dirty="0"/>
              <a:t>En domaine marin, la chasse aux cétacés et autres mammifères s’est soldée par l’effondrement de leur biomasse (chute de 0,2 à 0,004 Gt C)</a:t>
            </a:r>
            <a:r>
              <a:rPr lang="fr-FR" baseline="30000" dirty="0">
                <a:hlinkClick r:id="rId5"/>
              </a:rPr>
              <a:t>9</a:t>
            </a:r>
            <a:r>
              <a:rPr lang="fr-FR" dirty="0"/>
              <a:t>. De nos jours, la biomasse de l’homme et de ses animaux d’élevage surpasse la biomasse des vertébrés sauvages, à l’exception notable de celle des poissons (~ 0.7 Gt C). Cependant, la biomasse humaine ne représente qu’une petite fraction de la biomasse animale totale (~ 2 </a:t>
            </a:r>
            <a:r>
              <a:rPr lang="fr-FR" dirty="0" err="1"/>
              <a:t>GtC</a:t>
            </a:r>
            <a:r>
              <a:rPr lang="fr-FR" dirty="0"/>
              <a:t>), elle-même pour moitié formée d’arthropodes (~ 1 </a:t>
            </a:r>
            <a:r>
              <a:rPr lang="fr-FR" dirty="0" err="1"/>
              <a:t>GtC</a:t>
            </a:r>
            <a:r>
              <a:rPr lang="fr-FR" dirty="0"/>
              <a:t>).</a:t>
            </a:r>
          </a:p>
          <a:p>
            <a:r>
              <a:rPr lang="fr-FR" dirty="0"/>
              <a:t>  </a:t>
            </a:r>
          </a:p>
          <a:p>
            <a:r>
              <a:rPr lang="fr-FR" b="1" u="sng" dirty="0">
                <a:effectLst/>
              </a:rPr>
              <a:t>La distribution de la biomasse dans les environnements et les modes trophiques</a:t>
            </a:r>
            <a:r>
              <a:rPr lang="fr-FR" u="sng" dirty="0">
                <a:effectLst/>
              </a:rPr>
              <a:t>. </a:t>
            </a:r>
            <a:endParaRPr lang="fr-FR" dirty="0"/>
          </a:p>
          <a:p>
            <a:r>
              <a:rPr lang="fr-FR" dirty="0"/>
              <a:t>En 1998, Field </a:t>
            </a:r>
            <a:r>
              <a:rPr lang="fr-FR" i="1" dirty="0"/>
              <a:t>et al.</a:t>
            </a:r>
            <a:r>
              <a:rPr lang="fr-FR" dirty="0"/>
              <a:t> ont estimé la production primaire de la biosphère à 105 Gt C / an (gigatonnes de carbone par an). Presque la moitié (49 Gt C /an) de cette production globale est attribuée au phytoplancton marin, qui compense sa relativement faible biomasse (&lt;&lt; 1 % de la biomasse photosynthétique totale de la planète) par le fait qu’elle se renouvelle rapidement (le </a:t>
            </a:r>
            <a:r>
              <a:rPr lang="fr-FR" i="1" dirty="0"/>
              <a:t>turn-over</a:t>
            </a:r>
            <a:r>
              <a:rPr lang="fr-FR" dirty="0"/>
              <a:t> est de l’ordre de quelques jours). Selon </a:t>
            </a:r>
            <a:r>
              <a:rPr lang="fr-FR" dirty="0" err="1"/>
              <a:t>Bar-On</a:t>
            </a:r>
            <a:r>
              <a:rPr lang="fr-FR" dirty="0"/>
              <a:t> </a:t>
            </a:r>
            <a:r>
              <a:rPr lang="fr-FR" i="1" dirty="0"/>
              <a:t>et al.</a:t>
            </a:r>
            <a:r>
              <a:rPr lang="fr-FR" dirty="0"/>
              <a:t> (2018), cette forte productivité explique la « pyramide inversée » de la hiérarchie des biomasses entre producteurs primaires (~ 1 Gt C) et consommateurs (~ 5 Gt C) marins. Une telle situation est due au fait que le </a:t>
            </a:r>
            <a:r>
              <a:rPr lang="fr-FR" i="1" dirty="0"/>
              <a:t>turn-over</a:t>
            </a:r>
            <a:r>
              <a:rPr lang="fr-FR" dirty="0"/>
              <a:t> des premiers est globalement beaucoup plus élevé que celui des seconds — </a:t>
            </a:r>
            <a:r>
              <a:rPr lang="fr-FR" dirty="0" err="1"/>
              <a:t>e.g</a:t>
            </a:r>
            <a:r>
              <a:rPr lang="fr-FR" dirty="0"/>
              <a:t>., quelques années en moyenne chez les poissons. En domaine terrestre, la situation est symétrique : les biomasses des producteurs et des consommateurs sont respectivement estimées à 450 et 20 Gt C.</a:t>
            </a:r>
          </a:p>
          <a:p>
            <a:endParaRPr lang="fr-FR" dirty="0"/>
          </a:p>
          <a:p>
            <a:r>
              <a:rPr lang="fr-FR" dirty="0"/>
              <a:t>20 000 </a:t>
            </a:r>
            <a:r>
              <a:rPr lang="fr-FR" dirty="0" err="1"/>
              <a:t>rhinoceros</a:t>
            </a:r>
            <a:r>
              <a:rPr lang="fr-FR" dirty="0"/>
              <a:t> blancs (la plus abondante des 5 espèces restantes de rhino).</a:t>
            </a:r>
          </a:p>
          <a:p>
            <a:r>
              <a:rPr lang="fr-FR" dirty="0"/>
              <a:t>10 000 condors des Andes</a:t>
            </a:r>
          </a:p>
          <a:p>
            <a:endParaRPr lang="fr-FR" dirty="0"/>
          </a:p>
          <a:p>
            <a:endParaRPr lang="fr-FR" dirty="0"/>
          </a:p>
          <a:p>
            <a:endParaRPr lang="fr-FR" b="0" dirty="0"/>
          </a:p>
        </p:txBody>
      </p:sp>
      <p:sp>
        <p:nvSpPr>
          <p:cNvPr id="4" name="Espace réservé du numéro de diapositive 3"/>
          <p:cNvSpPr>
            <a:spLocks noGrp="1"/>
          </p:cNvSpPr>
          <p:nvPr>
            <p:ph type="sldNum" sz="quarter" idx="10"/>
          </p:nvPr>
        </p:nvSpPr>
        <p:spPr/>
        <p:txBody>
          <a:bodyPr/>
          <a:lstStyle/>
          <a:p>
            <a:fld id="{CC4A3603-BAA7-2C43-9986-FE8D76E91A8D}" type="slidenum">
              <a:rPr lang="uk-UA"/>
              <a:t>9</a:t>
            </a:fld>
            <a:endParaRPr lang="uk-UA"/>
          </a:p>
        </p:txBody>
      </p:sp>
    </p:spTree>
    <p:extLst>
      <p:ext uri="{BB962C8B-B14F-4D97-AF65-F5344CB8AC3E}">
        <p14:creationId xmlns:p14="http://schemas.microsoft.com/office/powerpoint/2010/main" val="1850948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12902" y="0"/>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C9FEC989-5188-E54C-8629-A5691F8890CA}" type="datetime1">
              <a:rPr lang="fr-FR" smtClean="0"/>
              <a:t>04/06/2022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659599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6093349-3877-9C4F-98D6-0C0462536DEA}" type="datetime1">
              <a:rPr lang="fr-FR" smtClean="0"/>
              <a:t>04/06/2022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‹N°›</a:t>
            </a:fld>
            <a:endParaRPr lang="en-US"/>
          </a:p>
        </p:txBody>
      </p:sp>
    </p:spTree>
    <p:extLst>
      <p:ext uri="{BB962C8B-B14F-4D97-AF65-F5344CB8AC3E}">
        <p14:creationId xmlns:p14="http://schemas.microsoft.com/office/powerpoint/2010/main" val="672982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9757640-34CF-F442-A99C-DA9756A2A417}" type="datetime1">
              <a:rPr lang="fr-FR" smtClean="0"/>
              <a:t>04/06/2022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‹N°›</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50187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0B278AE-ECCB-104F-97AC-695E91473020}" type="datetime1">
              <a:rPr lang="fr-FR" smtClean="0"/>
              <a:t>04/06/2022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‹N°›</a:t>
            </a:fld>
            <a:endParaRPr lang="en-US"/>
          </a:p>
        </p:txBody>
      </p:sp>
    </p:spTree>
    <p:extLst>
      <p:ext uri="{BB962C8B-B14F-4D97-AF65-F5344CB8AC3E}">
        <p14:creationId xmlns:p14="http://schemas.microsoft.com/office/powerpoint/2010/main" val="977238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0AA6A50-504F-1749-B285-AA99903BDDD8}" type="datetime1">
              <a:rPr lang="fr-FR" smtClean="0"/>
              <a:t>04/06/2022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‹N°›</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90927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9D938F9-9387-9C4E-A419-17C54D7054AA}" type="datetime1">
              <a:rPr lang="fr-FR" smtClean="0"/>
              <a:t>04/06/2022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‹N°›</a:t>
            </a:fld>
            <a:endParaRPr lang="en-US"/>
          </a:p>
        </p:txBody>
      </p:sp>
    </p:spTree>
    <p:extLst>
      <p:ext uri="{BB962C8B-B14F-4D97-AF65-F5344CB8AC3E}">
        <p14:creationId xmlns:p14="http://schemas.microsoft.com/office/powerpoint/2010/main" val="157685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3CEC15F-2413-154D-B8E8-19BC531E558C}" type="datetime1">
              <a:rPr lang="fr-FR" smtClean="0"/>
              <a:t>04/06/2022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‹N°›</a:t>
            </a:fld>
            <a:endParaRPr lang="en-US"/>
          </a:p>
        </p:txBody>
      </p:sp>
    </p:spTree>
    <p:extLst>
      <p:ext uri="{BB962C8B-B14F-4D97-AF65-F5344CB8AC3E}">
        <p14:creationId xmlns:p14="http://schemas.microsoft.com/office/powerpoint/2010/main" val="4010527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AEC26F3-8577-FE46-AC71-19F7319AD193}" type="datetime1">
              <a:rPr lang="fr-FR" smtClean="0"/>
              <a:t>04/06/2022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‹N°›</a:t>
            </a:fld>
            <a:endParaRPr lang="en-US"/>
          </a:p>
        </p:txBody>
      </p:sp>
    </p:spTree>
    <p:extLst>
      <p:ext uri="{BB962C8B-B14F-4D97-AF65-F5344CB8AC3E}">
        <p14:creationId xmlns:p14="http://schemas.microsoft.com/office/powerpoint/2010/main" val="3082823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9E22E38-93C4-A84F-9DD8-6665D410A98C}" type="datetime1">
              <a:rPr lang="fr-FR" smtClean="0"/>
              <a:t>04/06/2022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534401" y="6402651"/>
            <a:ext cx="512638" cy="365125"/>
          </a:xfrm>
        </p:spPr>
        <p:txBody>
          <a:bodyPr/>
          <a:lstStyle/>
          <a:p>
            <a:fld id="{459A5F39-4CE7-434C-A5CB-50A363451602}" type="slidenum">
              <a:rPr lang="en-US" smtClean="0"/>
              <a:t>‹N°›</a:t>
            </a:fld>
            <a:endParaRPr lang="en-US" dirty="0"/>
          </a:p>
        </p:txBody>
      </p:sp>
    </p:spTree>
    <p:extLst>
      <p:ext uri="{BB962C8B-B14F-4D97-AF65-F5344CB8AC3E}">
        <p14:creationId xmlns:p14="http://schemas.microsoft.com/office/powerpoint/2010/main" val="4103900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DB875AEA-D99D-3947-A9BE-B0446B86395C}" type="datetime1">
              <a:rPr lang="fr-FR" smtClean="0"/>
              <a:t>04/06/2022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‹N°›</a:t>
            </a:fld>
            <a:endParaRPr lang="en-US"/>
          </a:p>
        </p:txBody>
      </p:sp>
    </p:spTree>
    <p:extLst>
      <p:ext uri="{BB962C8B-B14F-4D97-AF65-F5344CB8AC3E}">
        <p14:creationId xmlns:p14="http://schemas.microsoft.com/office/powerpoint/2010/main" val="3152023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fr-FR"/>
              <a:t>Modifiez le style du titre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03A8DC4-B703-EC45-B370-23E8EADA0ED5}" type="datetime1">
              <a:rPr lang="fr-FR" smtClean="0"/>
              <a:t>04/06/2022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547796" y="6492875"/>
            <a:ext cx="512638" cy="365125"/>
          </a:xfrm>
        </p:spPr>
        <p:txBody>
          <a:bodyPr/>
          <a:lstStyle/>
          <a:p>
            <a:fld id="{459A5F39-4CE7-434C-A5CB-50A363451602}" type="slidenum">
              <a:rPr lang="en-US" smtClean="0"/>
              <a:t>‹N°›</a:t>
            </a:fld>
            <a:endParaRPr lang="en-US" dirty="0"/>
          </a:p>
        </p:txBody>
      </p:sp>
    </p:spTree>
    <p:extLst>
      <p:ext uri="{BB962C8B-B14F-4D97-AF65-F5344CB8AC3E}">
        <p14:creationId xmlns:p14="http://schemas.microsoft.com/office/powerpoint/2010/main" val="560393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538E825-C7B3-4D4A-8FE1-947F48489628}" type="datetime1">
              <a:rPr lang="fr-FR" smtClean="0"/>
              <a:t>04/06/2022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9A5F39-4CE7-434C-A5CB-50A363451602}" type="slidenum">
              <a:rPr lang="en-US" smtClean="0"/>
              <a:t>‹N°›</a:t>
            </a:fld>
            <a:endParaRPr lang="en-US"/>
          </a:p>
        </p:txBody>
      </p:sp>
    </p:spTree>
    <p:extLst>
      <p:ext uri="{BB962C8B-B14F-4D97-AF65-F5344CB8AC3E}">
        <p14:creationId xmlns:p14="http://schemas.microsoft.com/office/powerpoint/2010/main" val="2295852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6AE86D85-77DD-964C-872D-E4ACE9C7179C}" type="datetime1">
              <a:rPr lang="fr-FR" smtClean="0"/>
              <a:t>04/06/2022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9A5F39-4CE7-434C-A5CB-50A363451602}" type="slidenum">
              <a:rPr lang="en-US" smtClean="0"/>
              <a:t>‹N°›</a:t>
            </a:fld>
            <a:endParaRPr lang="en-US"/>
          </a:p>
        </p:txBody>
      </p:sp>
    </p:spTree>
    <p:extLst>
      <p:ext uri="{BB962C8B-B14F-4D97-AF65-F5344CB8AC3E}">
        <p14:creationId xmlns:p14="http://schemas.microsoft.com/office/powerpoint/2010/main" val="2732588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49C365-56AA-D94C-BDC6-BF06EC9B7C3A}" type="datetime1">
              <a:rPr lang="fr-FR" smtClean="0"/>
              <a:t>04/06/2022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9A5F39-4CE7-434C-A5CB-50A363451602}" type="slidenum">
              <a:rPr lang="en-US" smtClean="0"/>
              <a:t>‹N°›</a:t>
            </a:fld>
            <a:endParaRPr lang="en-US"/>
          </a:p>
        </p:txBody>
      </p:sp>
    </p:spTree>
    <p:extLst>
      <p:ext uri="{BB962C8B-B14F-4D97-AF65-F5344CB8AC3E}">
        <p14:creationId xmlns:p14="http://schemas.microsoft.com/office/powerpoint/2010/main" val="3894865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3F01B46-6EA1-4248-A2F1-9D3C561613A6}" type="datetime1">
              <a:rPr lang="fr-FR" smtClean="0"/>
              <a:t>04/06/2022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A5F39-4CE7-434C-A5CB-50A363451602}" type="slidenum">
              <a:rPr lang="en-US" smtClean="0"/>
              <a:t>‹N°›</a:t>
            </a:fld>
            <a:endParaRPr lang="en-US"/>
          </a:p>
        </p:txBody>
      </p:sp>
    </p:spTree>
    <p:extLst>
      <p:ext uri="{BB962C8B-B14F-4D97-AF65-F5344CB8AC3E}">
        <p14:creationId xmlns:p14="http://schemas.microsoft.com/office/powerpoint/2010/main" val="3413091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F088B6A-DFCA-6346-9F04-5A44C6033D57}" type="datetime1">
              <a:rPr lang="fr-FR" smtClean="0"/>
              <a:t>04/06/2022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A5F39-4CE7-434C-A5CB-50A363451602}" type="slidenum">
              <a:rPr lang="en-US" smtClean="0"/>
              <a:t>‹N°›</a:t>
            </a:fld>
            <a:endParaRPr lang="en-US"/>
          </a:p>
        </p:txBody>
      </p:sp>
    </p:spTree>
    <p:extLst>
      <p:ext uri="{BB962C8B-B14F-4D97-AF65-F5344CB8AC3E}">
        <p14:creationId xmlns:p14="http://schemas.microsoft.com/office/powerpoint/2010/main" val="712492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10819" y="0"/>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1FA5815-E7B4-7A43-84C2-F4AA5F57A0CD}" type="datetime1">
              <a:rPr lang="fr-FR" smtClean="0"/>
              <a:t>04/06/2022</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5520" y="6477608"/>
            <a:ext cx="512638" cy="365125"/>
          </a:xfrm>
          <a:prstGeom prst="rect">
            <a:avLst/>
          </a:prstGeom>
        </p:spPr>
        <p:txBody>
          <a:bodyPr vert="horz" lIns="91440" tIns="45720" rIns="91440" bIns="45720" rtlCol="0" anchor="ctr"/>
          <a:lstStyle>
            <a:lvl1pPr algn="r">
              <a:defRPr sz="900">
                <a:solidFill>
                  <a:schemeClr val="tx1">
                    <a:lumMod val="65000"/>
                    <a:lumOff val="35000"/>
                  </a:schemeClr>
                </a:solidFill>
              </a:defRPr>
            </a:lvl1pPr>
          </a:lstStyle>
          <a:p>
            <a:fld id="{459A5F39-4CE7-434C-A5CB-50A363451602}" type="slidenum">
              <a:rPr lang="en-US" smtClean="0"/>
              <a:pPr/>
              <a:t>‹N°›</a:t>
            </a:fld>
            <a:endParaRPr lang="en-US" dirty="0"/>
          </a:p>
        </p:txBody>
      </p:sp>
      <p:pic>
        <p:nvPicPr>
          <p:cNvPr id="6146" name="Picture 2">
            <a:extLst>
              <a:ext uri="{FF2B5EF4-FFF2-40B4-BE49-F238E27FC236}">
                <a16:creationId xmlns:a16="http://schemas.microsoft.com/office/drawing/2014/main" id="{7718BFD4-01D2-CB41-B4AE-959319043D12}"/>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020189" y="6278880"/>
            <a:ext cx="2056217" cy="46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69554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 Id="rId9"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hyperlink" Target="http://www.canstockphoto.ch/biber-essende-zweige-2544702.html" TargetMode="Externa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researchgate.net/publication/320315679_Analyser_des_services_ecosystemiques_pour_gerer_des_territoire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jpeg"/><Relationship Id="rId18" Type="http://schemas.openxmlformats.org/officeDocument/2006/relationships/image" Target="../media/image78.jpeg"/><Relationship Id="rId26" Type="http://schemas.openxmlformats.org/officeDocument/2006/relationships/image" Target="../media/image86.jpeg"/><Relationship Id="rId3" Type="http://schemas.openxmlformats.org/officeDocument/2006/relationships/image" Target="../media/image63.jpeg"/><Relationship Id="rId21" Type="http://schemas.openxmlformats.org/officeDocument/2006/relationships/image" Target="../media/image81.jpeg"/><Relationship Id="rId7" Type="http://schemas.openxmlformats.org/officeDocument/2006/relationships/image" Target="../media/image67.jpeg"/><Relationship Id="rId12" Type="http://schemas.openxmlformats.org/officeDocument/2006/relationships/image" Target="../media/image72.jpeg"/><Relationship Id="rId17" Type="http://schemas.openxmlformats.org/officeDocument/2006/relationships/image" Target="../media/image77.jpeg"/><Relationship Id="rId25" Type="http://schemas.openxmlformats.org/officeDocument/2006/relationships/image" Target="../media/image85.jpeg"/><Relationship Id="rId2" Type="http://schemas.openxmlformats.org/officeDocument/2006/relationships/notesSlide" Target="../notesSlides/notesSlide42.xml"/><Relationship Id="rId16" Type="http://schemas.openxmlformats.org/officeDocument/2006/relationships/image" Target="../media/image76.jpeg"/><Relationship Id="rId20"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66.jpeg"/><Relationship Id="rId11" Type="http://schemas.openxmlformats.org/officeDocument/2006/relationships/image" Target="../media/image71.jpeg"/><Relationship Id="rId24" Type="http://schemas.openxmlformats.org/officeDocument/2006/relationships/image" Target="../media/image84.jpeg"/><Relationship Id="rId5" Type="http://schemas.openxmlformats.org/officeDocument/2006/relationships/image" Target="../media/image65.jpeg"/><Relationship Id="rId15" Type="http://schemas.openxmlformats.org/officeDocument/2006/relationships/image" Target="../media/image75.jpeg"/><Relationship Id="rId23" Type="http://schemas.openxmlformats.org/officeDocument/2006/relationships/image" Target="../media/image83.jpeg"/><Relationship Id="rId10" Type="http://schemas.openxmlformats.org/officeDocument/2006/relationships/image" Target="../media/image70.jpeg"/><Relationship Id="rId19" Type="http://schemas.openxmlformats.org/officeDocument/2006/relationships/image" Target="../media/image79.jpeg"/><Relationship Id="rId4" Type="http://schemas.openxmlformats.org/officeDocument/2006/relationships/image" Target="../media/image64.jpeg"/><Relationship Id="rId9" Type="http://schemas.openxmlformats.org/officeDocument/2006/relationships/image" Target="../media/image69.jpeg"/><Relationship Id="rId14" Type="http://schemas.openxmlformats.org/officeDocument/2006/relationships/image" Target="../media/image74.jpeg"/><Relationship Id="rId22" Type="http://schemas.openxmlformats.org/officeDocument/2006/relationships/image" Target="../media/image82.jpeg"/></Relationships>
</file>

<file path=ppt/slides/_rels/slide44.xml.rels><?xml version="1.0" encoding="UTF-8" standalone="yes"?>
<Relationships xmlns="http://schemas.openxmlformats.org/package/2006/relationships"><Relationship Id="rId3" Type="http://schemas.openxmlformats.org/officeDocument/2006/relationships/hyperlink" Target="http://biodiversite-derriere-ma-porte.fr/" TargetMode="External"/><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0.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82064" y="4638441"/>
            <a:ext cx="8276149" cy="1255971"/>
          </a:xfrm>
          <a:solidFill>
            <a:schemeClr val="bg1">
              <a:alpha val="75864"/>
            </a:schemeClr>
          </a:solidFill>
          <a:ln>
            <a:solidFill>
              <a:schemeClr val="bg1"/>
            </a:solidFill>
          </a:ln>
        </p:spPr>
        <p:txBody>
          <a:bodyPr/>
          <a:lstStyle/>
          <a:p>
            <a:pPr algn="l"/>
            <a:r>
              <a:rPr lang="fr-FR" sz="4000" dirty="0"/>
              <a:t>Enseigner les enjeux du vivant en école d’ingénieur</a:t>
            </a:r>
          </a:p>
        </p:txBody>
      </p:sp>
      <p:sp>
        <p:nvSpPr>
          <p:cNvPr id="3" name="Sous-titre 2"/>
          <p:cNvSpPr>
            <a:spLocks noGrp="1"/>
          </p:cNvSpPr>
          <p:nvPr>
            <p:ph type="subTitle" idx="1"/>
          </p:nvPr>
        </p:nvSpPr>
        <p:spPr>
          <a:xfrm>
            <a:off x="295634" y="5805606"/>
            <a:ext cx="3646999" cy="452320"/>
          </a:xfrm>
        </p:spPr>
        <p:txBody>
          <a:bodyPr>
            <a:normAutofit/>
          </a:bodyPr>
          <a:lstStyle/>
          <a:p>
            <a:pPr algn="l"/>
            <a:r>
              <a:rPr lang="fr-FR" dirty="0"/>
              <a:t>Hubert CHARLES Pr INSA-Lyon </a:t>
            </a:r>
          </a:p>
        </p:txBody>
      </p:sp>
      <p:pic>
        <p:nvPicPr>
          <p:cNvPr id="4" name="Image 3">
            <a:extLst>
              <a:ext uri="{FF2B5EF4-FFF2-40B4-BE49-F238E27FC236}">
                <a16:creationId xmlns:a16="http://schemas.microsoft.com/office/drawing/2014/main" id="{C5D01BB1-0406-3A4E-A062-CC6A4CF3AB1B}"/>
              </a:ext>
            </a:extLst>
          </p:cNvPr>
          <p:cNvPicPr>
            <a:picLocks noChangeAspect="1"/>
          </p:cNvPicPr>
          <p:nvPr/>
        </p:nvPicPr>
        <p:blipFill>
          <a:blip r:embed="rId3"/>
          <a:stretch>
            <a:fillRect/>
          </a:stretch>
        </p:blipFill>
        <p:spPr>
          <a:xfrm>
            <a:off x="0" y="0"/>
            <a:ext cx="9150647" cy="4543200"/>
          </a:xfrm>
          <a:prstGeom prst="rect">
            <a:avLst/>
          </a:prstGeom>
        </p:spPr>
      </p:pic>
      <p:cxnSp>
        <p:nvCxnSpPr>
          <p:cNvPr id="37" name="Straight Connector 16">
            <a:extLst>
              <a:ext uri="{FF2B5EF4-FFF2-40B4-BE49-F238E27FC236}">
                <a16:creationId xmlns:a16="http://schemas.microsoft.com/office/drawing/2014/main" id="{F14A101B-7C9A-B541-BAB8-ABDF1FF704B7}"/>
              </a:ext>
            </a:extLst>
          </p:cNvPr>
          <p:cNvCxnSpPr/>
          <p:nvPr/>
        </p:nvCxnSpPr>
        <p:spPr>
          <a:xfrm flipV="1">
            <a:off x="5126394" y="4184073"/>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8" name="Freeform 21">
            <a:extLst>
              <a:ext uri="{FF2B5EF4-FFF2-40B4-BE49-F238E27FC236}">
                <a16:creationId xmlns:a16="http://schemas.microsoft.com/office/drawing/2014/main" id="{1C505143-9A10-9041-91D2-C663338E9888}"/>
              </a:ext>
            </a:extLst>
          </p:cNvPr>
          <p:cNvSpPr/>
          <p:nvPr/>
        </p:nvSpPr>
        <p:spPr>
          <a:xfrm>
            <a:off x="7005993" y="1"/>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27">
            <a:extLst>
              <a:ext uri="{FF2B5EF4-FFF2-40B4-BE49-F238E27FC236}">
                <a16:creationId xmlns:a16="http://schemas.microsoft.com/office/drawing/2014/main" id="{C949B0E2-6135-3447-8566-02E7BB0CE942}"/>
              </a:ext>
            </a:extLst>
          </p:cNvPr>
          <p:cNvSpPr/>
          <p:nvPr/>
        </p:nvSpPr>
        <p:spPr>
          <a:xfrm>
            <a:off x="-12902" y="0"/>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Titre 1">
            <a:extLst>
              <a:ext uri="{FF2B5EF4-FFF2-40B4-BE49-F238E27FC236}">
                <a16:creationId xmlns:a16="http://schemas.microsoft.com/office/drawing/2014/main" id="{AB26C95A-CA42-E64D-8C72-164E284B9370}"/>
              </a:ext>
            </a:extLst>
          </p:cNvPr>
          <p:cNvSpPr txBox="1">
            <a:spLocks/>
          </p:cNvSpPr>
          <p:nvPr/>
        </p:nvSpPr>
        <p:spPr>
          <a:xfrm>
            <a:off x="324926" y="3236677"/>
            <a:ext cx="7904674" cy="1255971"/>
          </a:xfrm>
          <a:prstGeom prst="rect">
            <a:avLst/>
          </a:prstGeom>
          <a:noFill/>
          <a:ln>
            <a:noFill/>
          </a:ln>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sz="8000" dirty="0">
                <a:solidFill>
                  <a:schemeClr val="bg1"/>
                </a:solidFill>
              </a:rPr>
              <a:t>LET’S LOOK UP !</a:t>
            </a:r>
          </a:p>
        </p:txBody>
      </p:sp>
      <p:grpSp>
        <p:nvGrpSpPr>
          <p:cNvPr id="29" name="Groupe 28">
            <a:extLst>
              <a:ext uri="{FF2B5EF4-FFF2-40B4-BE49-F238E27FC236}">
                <a16:creationId xmlns:a16="http://schemas.microsoft.com/office/drawing/2014/main" id="{2A40A1AC-D98D-434A-B87D-AD9620D8EEB5}"/>
              </a:ext>
            </a:extLst>
          </p:cNvPr>
          <p:cNvGrpSpPr/>
          <p:nvPr/>
        </p:nvGrpSpPr>
        <p:grpSpPr>
          <a:xfrm>
            <a:off x="282064" y="228668"/>
            <a:ext cx="8780434" cy="6250630"/>
            <a:chOff x="228604" y="1502854"/>
            <a:chExt cx="8780434" cy="4983291"/>
          </a:xfrm>
        </p:grpSpPr>
        <p:sp>
          <p:nvSpPr>
            <p:cNvPr id="27" name="ZoneTexte 26">
              <a:extLst>
                <a:ext uri="{FF2B5EF4-FFF2-40B4-BE49-F238E27FC236}">
                  <a16:creationId xmlns:a16="http://schemas.microsoft.com/office/drawing/2014/main" id="{AF27EA1A-1218-9B47-B3F2-A0CD91F1E2F6}"/>
                </a:ext>
              </a:extLst>
            </p:cNvPr>
            <p:cNvSpPr txBox="1"/>
            <p:nvPr/>
          </p:nvSpPr>
          <p:spPr>
            <a:xfrm>
              <a:off x="4637063" y="5529187"/>
              <a:ext cx="4371975" cy="956958"/>
            </a:xfrm>
            <a:prstGeom prst="rect">
              <a:avLst/>
            </a:prstGeom>
            <a:solidFill>
              <a:schemeClr val="bg1"/>
            </a:solidFill>
            <a:ln>
              <a:solidFill>
                <a:schemeClr val="accent1"/>
              </a:solidFill>
            </a:ln>
            <a:effectLst>
              <a:outerShdw blurRad="50800" dist="50800" dir="5400000" algn="ctr" rotWithShape="0">
                <a:schemeClr val="accent1"/>
              </a:outerShdw>
            </a:effectLst>
          </p:spPr>
          <p:txBody>
            <a:bodyPr wrap="square" rtlCol="0">
              <a:spAutoFit/>
            </a:bodyPr>
            <a:lstStyle/>
            <a:p>
              <a:pPr algn="just"/>
              <a:r>
                <a:rPr lang="fr-FR" b="1" dirty="0"/>
                <a:t>Formation ET-LIOS</a:t>
              </a:r>
            </a:p>
            <a:p>
              <a:pPr algn="just"/>
              <a:r>
                <a:rPr lang="fr-FR" dirty="0"/>
                <a:t>Développer une ingénierie soutenable au regard des enjeux  socio-écologiques </a:t>
              </a:r>
            </a:p>
            <a:p>
              <a:r>
                <a:rPr lang="fr-FR" i="1" dirty="0">
                  <a:solidFill>
                    <a:schemeClr val="tx1">
                      <a:lumMod val="65000"/>
                      <a:lumOff val="35000"/>
                    </a:schemeClr>
                  </a:solidFill>
                </a:rPr>
                <a:t>10 Juin 2022 – INSA-Lyon</a:t>
              </a:r>
            </a:p>
          </p:txBody>
        </p:sp>
        <p:pic>
          <p:nvPicPr>
            <p:cNvPr id="28" name="Image 27">
              <a:extLst>
                <a:ext uri="{FF2B5EF4-FFF2-40B4-BE49-F238E27FC236}">
                  <a16:creationId xmlns:a16="http://schemas.microsoft.com/office/drawing/2014/main" id="{D45DAF3B-357E-8446-8F10-70EE0F73C089}"/>
                </a:ext>
              </a:extLst>
            </p:cNvPr>
            <p:cNvPicPr>
              <a:picLocks noChangeAspect="1"/>
            </p:cNvPicPr>
            <p:nvPr/>
          </p:nvPicPr>
          <p:blipFill>
            <a:blip r:embed="rId4"/>
            <a:stretch>
              <a:fillRect/>
            </a:stretch>
          </p:blipFill>
          <p:spPr>
            <a:xfrm>
              <a:off x="228604" y="1502854"/>
              <a:ext cx="1351828" cy="484179"/>
            </a:xfrm>
            <a:prstGeom prst="rect">
              <a:avLst/>
            </a:prstGeom>
          </p:spPr>
        </p:pic>
      </p:grpSp>
      <p:sp>
        <p:nvSpPr>
          <p:cNvPr id="7" name="Rectangle 6">
            <a:extLst>
              <a:ext uri="{FF2B5EF4-FFF2-40B4-BE49-F238E27FC236}">
                <a16:creationId xmlns:a16="http://schemas.microsoft.com/office/drawing/2014/main" id="{50248837-477D-D749-AC14-FA24A431DE8B}"/>
              </a:ext>
            </a:extLst>
          </p:cNvPr>
          <p:cNvSpPr/>
          <p:nvPr/>
        </p:nvSpPr>
        <p:spPr>
          <a:xfrm>
            <a:off x="6006853" y="36277"/>
            <a:ext cx="3055645" cy="369332"/>
          </a:xfrm>
          <a:prstGeom prst="rect">
            <a:avLst/>
          </a:prstGeom>
        </p:spPr>
        <p:txBody>
          <a:bodyPr wrap="none">
            <a:spAutoFit/>
          </a:bodyPr>
          <a:lstStyle/>
          <a:p>
            <a:r>
              <a:rPr lang="fr-FR" i="1" dirty="0" err="1">
                <a:solidFill>
                  <a:schemeClr val="bg1"/>
                </a:solidFill>
              </a:rPr>
              <a:t>Cryptocephalus</a:t>
            </a:r>
            <a:r>
              <a:rPr lang="fr-FR" i="1" dirty="0">
                <a:solidFill>
                  <a:schemeClr val="bg1"/>
                </a:solidFill>
              </a:rPr>
              <a:t> </a:t>
            </a:r>
            <a:r>
              <a:rPr lang="fr-FR" i="1" dirty="0" err="1">
                <a:solidFill>
                  <a:schemeClr val="bg1"/>
                </a:solidFill>
              </a:rPr>
              <a:t>bipunctatus</a:t>
            </a:r>
            <a:endParaRPr lang="fr-FR" i="1" dirty="0">
              <a:solidFill>
                <a:schemeClr val="bg1"/>
              </a:solidFill>
            </a:endParaRPr>
          </a:p>
        </p:txBody>
      </p:sp>
      <p:sp>
        <p:nvSpPr>
          <p:cNvPr id="5" name="ZoneTexte 4">
            <a:extLst>
              <a:ext uri="{FF2B5EF4-FFF2-40B4-BE49-F238E27FC236}">
                <a16:creationId xmlns:a16="http://schemas.microsoft.com/office/drawing/2014/main" id="{3C73E32B-4512-A2A5-C576-AA0CBCD58CCF}"/>
              </a:ext>
            </a:extLst>
          </p:cNvPr>
          <p:cNvSpPr txBox="1"/>
          <p:nvPr/>
        </p:nvSpPr>
        <p:spPr>
          <a:xfrm>
            <a:off x="5665945" y="317491"/>
            <a:ext cx="3550972" cy="307777"/>
          </a:xfrm>
          <a:prstGeom prst="rect">
            <a:avLst/>
          </a:prstGeom>
          <a:noFill/>
        </p:spPr>
        <p:txBody>
          <a:bodyPr wrap="none" rtlCol="0">
            <a:spAutoFit/>
          </a:bodyPr>
          <a:lstStyle/>
          <a:p>
            <a:r>
              <a:rPr lang="fr-FR" sz="1400" dirty="0">
                <a:solidFill>
                  <a:schemeClr val="bg1"/>
                </a:solidFill>
              </a:rPr>
              <a:t>http://</a:t>
            </a:r>
            <a:r>
              <a:rPr lang="fr-FR" sz="1400" dirty="0" err="1">
                <a:solidFill>
                  <a:schemeClr val="bg1"/>
                </a:solidFill>
              </a:rPr>
              <a:t>biodiversite</a:t>
            </a:r>
            <a:r>
              <a:rPr lang="fr-FR" sz="1400" dirty="0">
                <a:solidFill>
                  <a:schemeClr val="bg1"/>
                </a:solidFill>
              </a:rPr>
              <a:t>-</a:t>
            </a:r>
            <a:r>
              <a:rPr lang="fr-FR" sz="1400" dirty="0" err="1">
                <a:solidFill>
                  <a:schemeClr val="bg1"/>
                </a:solidFill>
              </a:rPr>
              <a:t>derriere</a:t>
            </a:r>
            <a:r>
              <a:rPr lang="fr-FR" sz="1400" dirty="0">
                <a:solidFill>
                  <a:schemeClr val="bg1"/>
                </a:solidFill>
              </a:rPr>
              <a:t>-ma-</a:t>
            </a:r>
            <a:r>
              <a:rPr lang="fr-FR" sz="1400" dirty="0" err="1">
                <a:solidFill>
                  <a:schemeClr val="bg1"/>
                </a:solidFill>
              </a:rPr>
              <a:t>porte.fr</a:t>
            </a:r>
            <a:endParaRPr lang="fr-FR" sz="1400" dirty="0">
              <a:solidFill>
                <a:schemeClr val="bg1"/>
              </a:solidFill>
            </a:endParaRPr>
          </a:p>
        </p:txBody>
      </p:sp>
    </p:spTree>
    <p:extLst>
      <p:ext uri="{BB962C8B-B14F-4D97-AF65-F5344CB8AC3E}">
        <p14:creationId xmlns:p14="http://schemas.microsoft.com/office/powerpoint/2010/main" val="1207677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59A5F39-4CE7-434C-A5CB-50A363451602}" type="slidenum">
              <a:rPr lang="en-US" smtClean="0"/>
              <a:t>10</a:t>
            </a:fld>
            <a:endParaRPr lang="en-US"/>
          </a:p>
        </p:txBody>
      </p:sp>
      <p:sp>
        <p:nvSpPr>
          <p:cNvPr id="2" name="Titre 1"/>
          <p:cNvSpPr>
            <a:spLocks noGrp="1"/>
          </p:cNvSpPr>
          <p:nvPr>
            <p:ph type="title"/>
          </p:nvPr>
        </p:nvSpPr>
        <p:spPr>
          <a:xfrm>
            <a:off x="298833" y="79468"/>
            <a:ext cx="7904727" cy="720632"/>
          </a:xfrm>
        </p:spPr>
        <p:txBody>
          <a:bodyPr>
            <a:normAutofit/>
          </a:bodyPr>
          <a:lstStyle/>
          <a:p>
            <a:r>
              <a:rPr lang="fr-FR" sz="4000" dirty="0"/>
              <a:t>Les 3 piliers de la biodiversité</a:t>
            </a:r>
          </a:p>
        </p:txBody>
      </p:sp>
      <p:sp>
        <p:nvSpPr>
          <p:cNvPr id="9" name="ZoneTexte 8">
            <a:extLst>
              <a:ext uri="{FF2B5EF4-FFF2-40B4-BE49-F238E27FC236}">
                <a16:creationId xmlns:a16="http://schemas.microsoft.com/office/drawing/2014/main" id="{7159B09D-EFAB-C24D-98E4-29DCF4784704}"/>
              </a:ext>
            </a:extLst>
          </p:cNvPr>
          <p:cNvSpPr txBox="1"/>
          <p:nvPr/>
        </p:nvSpPr>
        <p:spPr>
          <a:xfrm>
            <a:off x="298833" y="621597"/>
            <a:ext cx="7472363" cy="1569660"/>
          </a:xfrm>
          <a:prstGeom prst="rect">
            <a:avLst/>
          </a:prstGeom>
          <a:noFill/>
        </p:spPr>
        <p:txBody>
          <a:bodyPr wrap="square" rtlCol="0">
            <a:spAutoFit/>
          </a:bodyPr>
          <a:lstStyle/>
          <a:p>
            <a:r>
              <a:rPr lang="fr-FR" sz="3200" dirty="0"/>
              <a:t>Diversité des Ecosystèmes</a:t>
            </a:r>
          </a:p>
          <a:p>
            <a:r>
              <a:rPr lang="fr-FR" sz="3200" dirty="0"/>
              <a:t>Diversité des espèces </a:t>
            </a:r>
          </a:p>
          <a:p>
            <a:r>
              <a:rPr lang="fr-FR" sz="3200" dirty="0"/>
              <a:t>Diversité des gènes</a:t>
            </a:r>
          </a:p>
        </p:txBody>
      </p:sp>
      <p:grpSp>
        <p:nvGrpSpPr>
          <p:cNvPr id="6" name="Groupe 5">
            <a:extLst>
              <a:ext uri="{FF2B5EF4-FFF2-40B4-BE49-F238E27FC236}">
                <a16:creationId xmlns:a16="http://schemas.microsoft.com/office/drawing/2014/main" id="{6EB0B4D7-F167-944D-905F-959A2C990942}"/>
              </a:ext>
            </a:extLst>
          </p:cNvPr>
          <p:cNvGrpSpPr/>
          <p:nvPr/>
        </p:nvGrpSpPr>
        <p:grpSpPr>
          <a:xfrm>
            <a:off x="7415534" y="832669"/>
            <a:ext cx="1785297" cy="4389897"/>
            <a:chOff x="7369914" y="1882954"/>
            <a:chExt cx="1785297" cy="4389897"/>
          </a:xfrm>
        </p:grpSpPr>
        <p:sp>
          <p:nvSpPr>
            <p:cNvPr id="8" name="Triangle 7">
              <a:extLst>
                <a:ext uri="{FF2B5EF4-FFF2-40B4-BE49-F238E27FC236}">
                  <a16:creationId xmlns:a16="http://schemas.microsoft.com/office/drawing/2014/main" id="{ED047450-6A41-8541-B869-9B7C88162CE9}"/>
                </a:ext>
              </a:extLst>
            </p:cNvPr>
            <p:cNvSpPr/>
            <p:nvPr/>
          </p:nvSpPr>
          <p:spPr>
            <a:xfrm rot="10800000">
              <a:off x="7936933" y="1882954"/>
              <a:ext cx="651258" cy="4389897"/>
            </a:xfrm>
            <a:prstGeom prst="triangle">
              <a:avLst>
                <a:gd name="adj" fmla="val 5403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grpSp>
          <p:nvGrpSpPr>
            <p:cNvPr id="5" name="Groupe 4">
              <a:extLst>
                <a:ext uri="{FF2B5EF4-FFF2-40B4-BE49-F238E27FC236}">
                  <a16:creationId xmlns:a16="http://schemas.microsoft.com/office/drawing/2014/main" id="{9901B59A-77ED-7547-B742-E531440390E6}"/>
                </a:ext>
              </a:extLst>
            </p:cNvPr>
            <p:cNvGrpSpPr/>
            <p:nvPr/>
          </p:nvGrpSpPr>
          <p:grpSpPr>
            <a:xfrm>
              <a:off x="7369914" y="1983519"/>
              <a:ext cx="1785297" cy="3631921"/>
              <a:chOff x="7369914" y="1983519"/>
              <a:chExt cx="1785297" cy="3631921"/>
            </a:xfrm>
          </p:grpSpPr>
          <p:sp>
            <p:nvSpPr>
              <p:cNvPr id="10" name="Ellipse 9">
                <a:extLst>
                  <a:ext uri="{FF2B5EF4-FFF2-40B4-BE49-F238E27FC236}">
                    <a16:creationId xmlns:a16="http://schemas.microsoft.com/office/drawing/2014/main" id="{8E859677-20F8-4047-B1C8-B3B45C71C520}"/>
                  </a:ext>
                </a:extLst>
              </p:cNvPr>
              <p:cNvSpPr/>
              <p:nvPr/>
            </p:nvSpPr>
            <p:spPr>
              <a:xfrm>
                <a:off x="7369914" y="5200603"/>
                <a:ext cx="1785297" cy="414837"/>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Individu</a:t>
                </a:r>
              </a:p>
            </p:txBody>
          </p:sp>
          <p:sp>
            <p:nvSpPr>
              <p:cNvPr id="11" name="Ellipse 10">
                <a:extLst>
                  <a:ext uri="{FF2B5EF4-FFF2-40B4-BE49-F238E27FC236}">
                    <a16:creationId xmlns:a16="http://schemas.microsoft.com/office/drawing/2014/main" id="{E5D3E5E3-9B73-3D4F-A355-B83B3D5CE34D}"/>
                  </a:ext>
                </a:extLst>
              </p:cNvPr>
              <p:cNvSpPr/>
              <p:nvPr/>
            </p:nvSpPr>
            <p:spPr>
              <a:xfrm>
                <a:off x="7369914" y="4726921"/>
                <a:ext cx="1785297" cy="414837"/>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Population</a:t>
                </a:r>
              </a:p>
            </p:txBody>
          </p:sp>
          <p:sp>
            <p:nvSpPr>
              <p:cNvPr id="12" name="Ellipse 11">
                <a:extLst>
                  <a:ext uri="{FF2B5EF4-FFF2-40B4-BE49-F238E27FC236}">
                    <a16:creationId xmlns:a16="http://schemas.microsoft.com/office/drawing/2014/main" id="{D6408712-F256-DE4B-A940-364620E84DCC}"/>
                  </a:ext>
                </a:extLst>
              </p:cNvPr>
              <p:cNvSpPr/>
              <p:nvPr/>
            </p:nvSpPr>
            <p:spPr>
              <a:xfrm>
                <a:off x="7706763" y="4351939"/>
                <a:ext cx="1111599" cy="31613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Espèce</a:t>
                </a:r>
              </a:p>
            </p:txBody>
          </p:sp>
          <p:sp>
            <p:nvSpPr>
              <p:cNvPr id="14" name="Ellipse 13">
                <a:extLst>
                  <a:ext uri="{FF2B5EF4-FFF2-40B4-BE49-F238E27FC236}">
                    <a16:creationId xmlns:a16="http://schemas.microsoft.com/office/drawing/2014/main" id="{EB70832F-7BA2-0142-ABED-FE7E1F9C50D8}"/>
                  </a:ext>
                </a:extLst>
              </p:cNvPr>
              <p:cNvSpPr/>
              <p:nvPr/>
            </p:nvSpPr>
            <p:spPr>
              <a:xfrm>
                <a:off x="7369914" y="3878255"/>
                <a:ext cx="1785297" cy="414837"/>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Communauté</a:t>
                </a:r>
              </a:p>
            </p:txBody>
          </p:sp>
          <p:sp>
            <p:nvSpPr>
              <p:cNvPr id="15" name="Ellipse 14">
                <a:extLst>
                  <a:ext uri="{FF2B5EF4-FFF2-40B4-BE49-F238E27FC236}">
                    <a16:creationId xmlns:a16="http://schemas.microsoft.com/office/drawing/2014/main" id="{9DCB901D-9589-EE4D-8A5E-E4A6BD79EF99}"/>
                  </a:ext>
                </a:extLst>
              </p:cNvPr>
              <p:cNvSpPr/>
              <p:nvPr/>
            </p:nvSpPr>
            <p:spPr>
              <a:xfrm>
                <a:off x="7369914" y="3404571"/>
                <a:ext cx="1785297" cy="414837"/>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Ecosystème</a:t>
                </a:r>
              </a:p>
            </p:txBody>
          </p:sp>
          <p:sp>
            <p:nvSpPr>
              <p:cNvPr id="16" name="Ellipse 15">
                <a:extLst>
                  <a:ext uri="{FF2B5EF4-FFF2-40B4-BE49-F238E27FC236}">
                    <a16:creationId xmlns:a16="http://schemas.microsoft.com/office/drawing/2014/main" id="{8302EBB9-202D-AE4E-8F9D-211762F74EF9}"/>
                  </a:ext>
                </a:extLst>
              </p:cNvPr>
              <p:cNvSpPr/>
              <p:nvPr/>
            </p:nvSpPr>
            <p:spPr>
              <a:xfrm>
                <a:off x="7369914" y="2930887"/>
                <a:ext cx="1785297" cy="414837"/>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Ecocomplexe</a:t>
                </a:r>
              </a:p>
            </p:txBody>
          </p:sp>
          <p:sp>
            <p:nvSpPr>
              <p:cNvPr id="17" name="Ellipse 16">
                <a:extLst>
                  <a:ext uri="{FF2B5EF4-FFF2-40B4-BE49-F238E27FC236}">
                    <a16:creationId xmlns:a16="http://schemas.microsoft.com/office/drawing/2014/main" id="{1D4C5775-3387-CB42-8A90-5B2B5F6300CA}"/>
                  </a:ext>
                </a:extLst>
              </p:cNvPr>
              <p:cNvSpPr/>
              <p:nvPr/>
            </p:nvSpPr>
            <p:spPr>
              <a:xfrm>
                <a:off x="7369914" y="2457203"/>
                <a:ext cx="1785297" cy="414837"/>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Ecozone</a:t>
                </a:r>
              </a:p>
            </p:txBody>
          </p:sp>
          <p:sp>
            <p:nvSpPr>
              <p:cNvPr id="18" name="Ellipse 17">
                <a:extLst>
                  <a:ext uri="{FF2B5EF4-FFF2-40B4-BE49-F238E27FC236}">
                    <a16:creationId xmlns:a16="http://schemas.microsoft.com/office/drawing/2014/main" id="{AD264852-CB68-6B45-8560-B7339D47E72C}"/>
                  </a:ext>
                </a:extLst>
              </p:cNvPr>
              <p:cNvSpPr/>
              <p:nvPr/>
            </p:nvSpPr>
            <p:spPr>
              <a:xfrm>
                <a:off x="7369914" y="1983519"/>
                <a:ext cx="1785297" cy="414837"/>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Biosphère</a:t>
                </a:r>
              </a:p>
            </p:txBody>
          </p:sp>
        </p:grpSp>
      </p:grpSp>
      <p:sp>
        <p:nvSpPr>
          <p:cNvPr id="21" name="Rectangle : coins arrondis 20">
            <a:extLst>
              <a:ext uri="{FF2B5EF4-FFF2-40B4-BE49-F238E27FC236}">
                <a16:creationId xmlns:a16="http://schemas.microsoft.com/office/drawing/2014/main" id="{9083E7EE-FEF6-7347-9746-68AA76663D63}"/>
              </a:ext>
            </a:extLst>
          </p:cNvPr>
          <p:cNvSpPr/>
          <p:nvPr/>
        </p:nvSpPr>
        <p:spPr>
          <a:xfrm rot="1665177">
            <a:off x="3233377" y="2684142"/>
            <a:ext cx="2328862" cy="1106682"/>
          </a:xfrm>
          <a:prstGeom prst="roundRect">
            <a:avLst/>
          </a:prstGeom>
          <a:effectLst>
            <a:outerShdw blurRad="217954" dist="38100" dir="2700000" sx="105122" sy="105122"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Adaptabilité</a:t>
            </a:r>
          </a:p>
        </p:txBody>
      </p:sp>
      <p:sp>
        <p:nvSpPr>
          <p:cNvPr id="23" name="Rectangle : coins arrondis 22">
            <a:extLst>
              <a:ext uri="{FF2B5EF4-FFF2-40B4-BE49-F238E27FC236}">
                <a16:creationId xmlns:a16="http://schemas.microsoft.com/office/drawing/2014/main" id="{14F223D3-D722-0945-B490-9D8D9894850F}"/>
              </a:ext>
            </a:extLst>
          </p:cNvPr>
          <p:cNvSpPr/>
          <p:nvPr/>
        </p:nvSpPr>
        <p:spPr>
          <a:xfrm rot="20011875">
            <a:off x="423405" y="2577341"/>
            <a:ext cx="2328862" cy="1106682"/>
          </a:xfrm>
          <a:prstGeom prst="roundRect">
            <a:avLst/>
          </a:prstGeom>
          <a:effectLst>
            <a:outerShdw blurRad="217954" dist="38100" dir="2700000" sx="105122" sy="105122"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Résilience</a:t>
            </a:r>
          </a:p>
        </p:txBody>
      </p:sp>
      <p:sp>
        <p:nvSpPr>
          <p:cNvPr id="24" name="Rectangle : coins arrondis 23">
            <a:extLst>
              <a:ext uri="{FF2B5EF4-FFF2-40B4-BE49-F238E27FC236}">
                <a16:creationId xmlns:a16="http://schemas.microsoft.com/office/drawing/2014/main" id="{CA2657F0-268C-DF41-A649-AC179C3706FA}"/>
              </a:ext>
            </a:extLst>
          </p:cNvPr>
          <p:cNvSpPr/>
          <p:nvPr/>
        </p:nvSpPr>
        <p:spPr>
          <a:xfrm>
            <a:off x="1684912" y="3775227"/>
            <a:ext cx="2426070" cy="1106682"/>
          </a:xfrm>
          <a:prstGeom prst="roundRect">
            <a:avLst/>
          </a:prstGeom>
          <a:effectLst>
            <a:outerShdw blurRad="217954" dist="38100" dir="2700000" sx="105122" sy="105122"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Services écosystémiques</a:t>
            </a:r>
          </a:p>
        </p:txBody>
      </p:sp>
      <p:sp>
        <p:nvSpPr>
          <p:cNvPr id="25" name="ZoneTexte 24">
            <a:extLst>
              <a:ext uri="{FF2B5EF4-FFF2-40B4-BE49-F238E27FC236}">
                <a16:creationId xmlns:a16="http://schemas.microsoft.com/office/drawing/2014/main" id="{D4D5A6D9-99BC-014A-BF7C-EE3C118EFA0F}"/>
              </a:ext>
            </a:extLst>
          </p:cNvPr>
          <p:cNvSpPr txBox="1"/>
          <p:nvPr/>
        </p:nvSpPr>
        <p:spPr>
          <a:xfrm>
            <a:off x="4205304" y="4346720"/>
            <a:ext cx="4376519" cy="2308324"/>
          </a:xfrm>
          <a:prstGeom prst="rect">
            <a:avLst/>
          </a:prstGeom>
          <a:noFill/>
        </p:spPr>
        <p:txBody>
          <a:bodyPr wrap="none" rtlCol="0">
            <a:spAutoFit/>
          </a:bodyPr>
          <a:lstStyle/>
          <a:p>
            <a:r>
              <a:rPr lang="fr-FR" b="1" dirty="0"/>
              <a:t>Définitions à décrypter </a:t>
            </a:r>
            <a:r>
              <a:rPr lang="fr-FR" dirty="0"/>
              <a:t>:</a:t>
            </a:r>
          </a:p>
          <a:p>
            <a:pPr marL="285750" indent="-285750">
              <a:buFontTx/>
              <a:buChar char="-"/>
            </a:pPr>
            <a:r>
              <a:rPr lang="fr-FR" dirty="0"/>
              <a:t>Espèce / population / communauté</a:t>
            </a:r>
          </a:p>
          <a:p>
            <a:pPr marL="285750" indent="-285750">
              <a:buFontTx/>
              <a:buChar char="-"/>
            </a:pPr>
            <a:r>
              <a:rPr lang="fr-FR" dirty="0"/>
              <a:t>Écosystèmes</a:t>
            </a:r>
          </a:p>
          <a:p>
            <a:pPr marL="285750" indent="-285750">
              <a:buFontTx/>
              <a:buChar char="-"/>
            </a:pPr>
            <a:r>
              <a:rPr lang="fr-FR" dirty="0"/>
              <a:t>Facteurs écologiques</a:t>
            </a:r>
          </a:p>
          <a:p>
            <a:pPr marL="285750" indent="-285750">
              <a:buFontTx/>
              <a:buChar char="-"/>
            </a:pPr>
            <a:r>
              <a:rPr lang="fr-FR" dirty="0"/>
              <a:t>Cycles biogéochimiques</a:t>
            </a:r>
          </a:p>
          <a:p>
            <a:pPr marL="285750" indent="-285750">
              <a:buFontTx/>
              <a:buChar char="-"/>
            </a:pPr>
            <a:r>
              <a:rPr lang="fr-FR" dirty="0"/>
              <a:t>Rétroaction</a:t>
            </a:r>
          </a:p>
          <a:p>
            <a:pPr marL="285750" indent="-285750">
              <a:buFontTx/>
              <a:buChar char="-"/>
            </a:pPr>
            <a:r>
              <a:rPr lang="fr-FR" dirty="0"/>
              <a:t>Climax (vie et mort d’un écosystème)</a:t>
            </a:r>
          </a:p>
          <a:p>
            <a:pPr marL="285750" indent="-285750">
              <a:buFontTx/>
              <a:buChar char="-"/>
            </a:pPr>
            <a:r>
              <a:rPr lang="fr-FR" dirty="0"/>
              <a:t>Stratégies r et K...</a:t>
            </a:r>
          </a:p>
        </p:txBody>
      </p:sp>
    </p:spTree>
    <p:extLst>
      <p:ext uri="{BB962C8B-B14F-4D97-AF65-F5344CB8AC3E}">
        <p14:creationId xmlns:p14="http://schemas.microsoft.com/office/powerpoint/2010/main" val="3305223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59A5F39-4CE7-434C-A5CB-50A363451602}" type="slidenum">
              <a:rPr lang="en-US" smtClean="0"/>
              <a:t>11</a:t>
            </a:fld>
            <a:endParaRPr lang="en-US"/>
          </a:p>
        </p:txBody>
      </p:sp>
      <p:sp>
        <p:nvSpPr>
          <p:cNvPr id="2" name="Titre 1"/>
          <p:cNvSpPr>
            <a:spLocks noGrp="1"/>
          </p:cNvSpPr>
          <p:nvPr>
            <p:ph type="title"/>
          </p:nvPr>
        </p:nvSpPr>
        <p:spPr>
          <a:xfrm>
            <a:off x="176463" y="79468"/>
            <a:ext cx="8870576" cy="720632"/>
          </a:xfrm>
        </p:spPr>
        <p:txBody>
          <a:bodyPr>
            <a:normAutofit/>
          </a:bodyPr>
          <a:lstStyle/>
          <a:p>
            <a:r>
              <a:rPr lang="fr-FR" sz="4000" dirty="0"/>
              <a:t>L’Homme (perdu) dans la biodiversité</a:t>
            </a:r>
          </a:p>
        </p:txBody>
      </p:sp>
      <p:grpSp>
        <p:nvGrpSpPr>
          <p:cNvPr id="8" name="Grouper 8">
            <a:extLst>
              <a:ext uri="{FF2B5EF4-FFF2-40B4-BE49-F238E27FC236}">
                <a16:creationId xmlns:a16="http://schemas.microsoft.com/office/drawing/2014/main" id="{F7FDD5A4-CC6A-FA4B-AA46-0E53BE737DB2}"/>
              </a:ext>
            </a:extLst>
          </p:cNvPr>
          <p:cNvGrpSpPr/>
          <p:nvPr/>
        </p:nvGrpSpPr>
        <p:grpSpPr>
          <a:xfrm>
            <a:off x="628650" y="986740"/>
            <a:ext cx="7157859" cy="5170446"/>
            <a:chOff x="3030458" y="2099361"/>
            <a:chExt cx="6113542" cy="4766869"/>
          </a:xfrm>
        </p:grpSpPr>
        <p:grpSp>
          <p:nvGrpSpPr>
            <p:cNvPr id="10" name="Grouper 6">
              <a:extLst>
                <a:ext uri="{FF2B5EF4-FFF2-40B4-BE49-F238E27FC236}">
                  <a16:creationId xmlns:a16="http://schemas.microsoft.com/office/drawing/2014/main" id="{51063DFE-BCF6-9949-B318-AB9711E93B48}"/>
                </a:ext>
              </a:extLst>
            </p:cNvPr>
            <p:cNvGrpSpPr/>
            <p:nvPr/>
          </p:nvGrpSpPr>
          <p:grpSpPr>
            <a:xfrm>
              <a:off x="3030458" y="2099361"/>
              <a:ext cx="5869144" cy="4546330"/>
              <a:chOff x="2547181" y="2234217"/>
              <a:chExt cx="5869144" cy="4546330"/>
            </a:xfrm>
          </p:grpSpPr>
          <p:pic>
            <p:nvPicPr>
              <p:cNvPr id="12" name="Image 11" descr="vivant.jpg">
                <a:extLst>
                  <a:ext uri="{FF2B5EF4-FFF2-40B4-BE49-F238E27FC236}">
                    <a16:creationId xmlns:a16="http://schemas.microsoft.com/office/drawing/2014/main" id="{A6F7C60F-4A2C-B546-9893-CC93C1B0A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4747" y="2707219"/>
                <a:ext cx="4471578" cy="4073328"/>
              </a:xfrm>
              <a:prstGeom prst="rect">
                <a:avLst/>
              </a:prstGeom>
            </p:spPr>
          </p:pic>
          <p:sp>
            <p:nvSpPr>
              <p:cNvPr id="14" name="Pensées 13">
                <a:extLst>
                  <a:ext uri="{FF2B5EF4-FFF2-40B4-BE49-F238E27FC236}">
                    <a16:creationId xmlns:a16="http://schemas.microsoft.com/office/drawing/2014/main" id="{DDC4F253-9692-9746-9095-25113CF8015B}"/>
                  </a:ext>
                </a:extLst>
              </p:cNvPr>
              <p:cNvSpPr/>
              <p:nvPr/>
            </p:nvSpPr>
            <p:spPr>
              <a:xfrm flipH="1">
                <a:off x="2547181" y="2234217"/>
                <a:ext cx="2067900" cy="1101325"/>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a:solidFill>
                      <a:srgbClr val="000000"/>
                    </a:solidFill>
                  </a:rPr>
                  <a:t>Je suis là !</a:t>
                </a:r>
              </a:p>
            </p:txBody>
          </p:sp>
        </p:grpSp>
        <p:sp>
          <p:nvSpPr>
            <p:cNvPr id="11" name="ZoneTexte 10">
              <a:extLst>
                <a:ext uri="{FF2B5EF4-FFF2-40B4-BE49-F238E27FC236}">
                  <a16:creationId xmlns:a16="http://schemas.microsoft.com/office/drawing/2014/main" id="{4B6F90A2-66F0-5847-9AB5-00671EE51ED5}"/>
                </a:ext>
              </a:extLst>
            </p:cNvPr>
            <p:cNvSpPr txBox="1"/>
            <p:nvPr/>
          </p:nvSpPr>
          <p:spPr>
            <a:xfrm>
              <a:off x="5314181" y="6589231"/>
              <a:ext cx="3829819" cy="276999"/>
            </a:xfrm>
            <a:prstGeom prst="rect">
              <a:avLst/>
            </a:prstGeom>
            <a:noFill/>
          </p:spPr>
          <p:txBody>
            <a:bodyPr wrap="none" rtlCol="0">
              <a:spAutoFit/>
            </a:bodyPr>
            <a:lstStyle/>
            <a:p>
              <a:r>
                <a:rPr lang="fr-FR" sz="1200"/>
                <a:t>http://www.slate.fr/story/107109/scientifiques-tree-life</a:t>
              </a:r>
            </a:p>
          </p:txBody>
        </p:sp>
      </p:grpSp>
      <p:sp>
        <p:nvSpPr>
          <p:cNvPr id="5" name="ZoneTexte 4">
            <a:extLst>
              <a:ext uri="{FF2B5EF4-FFF2-40B4-BE49-F238E27FC236}">
                <a16:creationId xmlns:a16="http://schemas.microsoft.com/office/drawing/2014/main" id="{85B368EE-B4CD-664C-ACAB-8330D4E006C6}"/>
              </a:ext>
            </a:extLst>
          </p:cNvPr>
          <p:cNvSpPr txBox="1"/>
          <p:nvPr/>
        </p:nvSpPr>
        <p:spPr>
          <a:xfrm>
            <a:off x="339597" y="6141861"/>
            <a:ext cx="4435830" cy="646331"/>
          </a:xfrm>
          <a:prstGeom prst="rect">
            <a:avLst/>
          </a:prstGeom>
          <a:noFill/>
        </p:spPr>
        <p:txBody>
          <a:bodyPr wrap="none" rtlCol="0">
            <a:spAutoFit/>
          </a:bodyPr>
          <a:lstStyle/>
          <a:p>
            <a:r>
              <a:rPr lang="fr-FR" dirty="0"/>
              <a:t>2 M espèces décrites</a:t>
            </a:r>
          </a:p>
          <a:p>
            <a:r>
              <a:rPr lang="fr-FR" dirty="0"/>
              <a:t>10 à 100 M d’espèces vivantes estimées. </a:t>
            </a:r>
          </a:p>
        </p:txBody>
      </p:sp>
    </p:spTree>
    <p:extLst>
      <p:ext uri="{BB962C8B-B14F-4D97-AF65-F5344CB8AC3E}">
        <p14:creationId xmlns:p14="http://schemas.microsoft.com/office/powerpoint/2010/main" val="2694464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59A5F39-4CE7-434C-A5CB-50A363451602}" type="slidenum">
              <a:rPr lang="en-US" smtClean="0"/>
              <a:t>12</a:t>
            </a:fld>
            <a:endParaRPr lang="en-US"/>
          </a:p>
        </p:txBody>
      </p:sp>
      <p:sp>
        <p:nvSpPr>
          <p:cNvPr id="2" name="Titre 1"/>
          <p:cNvSpPr>
            <a:spLocks noGrp="1"/>
          </p:cNvSpPr>
          <p:nvPr>
            <p:ph type="title"/>
          </p:nvPr>
        </p:nvSpPr>
        <p:spPr>
          <a:xfrm>
            <a:off x="339597" y="79468"/>
            <a:ext cx="8434133" cy="720632"/>
          </a:xfrm>
        </p:spPr>
        <p:txBody>
          <a:bodyPr>
            <a:noAutofit/>
          </a:bodyPr>
          <a:lstStyle/>
          <a:p>
            <a:r>
              <a:rPr lang="fr-FR" sz="3200" dirty="0"/>
              <a:t>L’Homme un bioréacteur com</a:t>
            </a:r>
            <a:r>
              <a:rPr lang="fr-FR" sz="3200" dirty="0">
                <a:solidFill>
                  <a:schemeClr val="tx1"/>
                </a:solidFill>
              </a:rPr>
              <a:t>me</a:t>
            </a:r>
            <a:r>
              <a:rPr lang="fr-FR" sz="3200" dirty="0"/>
              <a:t> </a:t>
            </a:r>
            <a:r>
              <a:rPr lang="fr-FR" sz="3200" dirty="0">
                <a:solidFill>
                  <a:schemeClr val="tx1"/>
                </a:solidFill>
              </a:rPr>
              <a:t>les autres</a:t>
            </a:r>
          </a:p>
        </p:txBody>
      </p:sp>
      <p:pic>
        <p:nvPicPr>
          <p:cNvPr id="9" name="Image 8">
            <a:extLst>
              <a:ext uri="{FF2B5EF4-FFF2-40B4-BE49-F238E27FC236}">
                <a16:creationId xmlns:a16="http://schemas.microsoft.com/office/drawing/2014/main" id="{519FC541-16E7-6D41-8A5F-EE64B244310C}"/>
              </a:ext>
            </a:extLst>
          </p:cNvPr>
          <p:cNvPicPr>
            <a:picLocks noChangeAspect="1"/>
          </p:cNvPicPr>
          <p:nvPr/>
        </p:nvPicPr>
        <p:blipFill>
          <a:blip r:embed="rId3"/>
          <a:stretch>
            <a:fillRect/>
          </a:stretch>
        </p:blipFill>
        <p:spPr>
          <a:xfrm>
            <a:off x="3114675" y="1047749"/>
            <a:ext cx="2114550" cy="5182721"/>
          </a:xfrm>
          <a:prstGeom prst="rect">
            <a:avLst/>
          </a:prstGeom>
        </p:spPr>
      </p:pic>
      <p:sp>
        <p:nvSpPr>
          <p:cNvPr id="13" name="ZoneTexte 12">
            <a:extLst>
              <a:ext uri="{FF2B5EF4-FFF2-40B4-BE49-F238E27FC236}">
                <a16:creationId xmlns:a16="http://schemas.microsoft.com/office/drawing/2014/main" id="{E2F014DB-0961-A941-B87C-DEB64E0E37E4}"/>
              </a:ext>
            </a:extLst>
          </p:cNvPr>
          <p:cNvSpPr txBox="1"/>
          <p:nvPr/>
        </p:nvSpPr>
        <p:spPr>
          <a:xfrm>
            <a:off x="3144574" y="715953"/>
            <a:ext cx="2626040" cy="369332"/>
          </a:xfrm>
          <a:prstGeom prst="rect">
            <a:avLst/>
          </a:prstGeom>
          <a:noFill/>
        </p:spPr>
        <p:txBody>
          <a:bodyPr wrap="none" rtlCol="0">
            <a:spAutoFit/>
          </a:bodyPr>
          <a:lstStyle/>
          <a:p>
            <a:r>
              <a:rPr lang="fr-FR" b="1" dirty="0"/>
              <a:t>10</a:t>
            </a:r>
            <a:r>
              <a:rPr lang="fr-FR" b="1" baseline="30000" dirty="0"/>
              <a:t>14</a:t>
            </a:r>
            <a:r>
              <a:rPr lang="fr-FR" b="1" dirty="0"/>
              <a:t> cellules humaines</a:t>
            </a:r>
          </a:p>
        </p:txBody>
      </p:sp>
      <p:grpSp>
        <p:nvGrpSpPr>
          <p:cNvPr id="29" name="Groupe 28">
            <a:extLst>
              <a:ext uri="{FF2B5EF4-FFF2-40B4-BE49-F238E27FC236}">
                <a16:creationId xmlns:a16="http://schemas.microsoft.com/office/drawing/2014/main" id="{8ACA6F48-1CA2-524F-9429-842058D713E8}"/>
              </a:ext>
            </a:extLst>
          </p:cNvPr>
          <p:cNvGrpSpPr/>
          <p:nvPr/>
        </p:nvGrpSpPr>
        <p:grpSpPr>
          <a:xfrm>
            <a:off x="5942460" y="2637226"/>
            <a:ext cx="2334293" cy="1665210"/>
            <a:chOff x="391305" y="800100"/>
            <a:chExt cx="2334293" cy="1665210"/>
          </a:xfrm>
        </p:grpSpPr>
        <p:sp>
          <p:nvSpPr>
            <p:cNvPr id="19" name="ZoneTexte 18">
              <a:extLst>
                <a:ext uri="{FF2B5EF4-FFF2-40B4-BE49-F238E27FC236}">
                  <a16:creationId xmlns:a16="http://schemas.microsoft.com/office/drawing/2014/main" id="{30B734E2-7AD5-1945-BB75-DFE0586917D5}"/>
                </a:ext>
              </a:extLst>
            </p:cNvPr>
            <p:cNvSpPr txBox="1"/>
            <p:nvPr/>
          </p:nvSpPr>
          <p:spPr>
            <a:xfrm>
              <a:off x="391305" y="1818979"/>
              <a:ext cx="2334293" cy="646331"/>
            </a:xfrm>
            <a:prstGeom prst="rect">
              <a:avLst/>
            </a:prstGeom>
            <a:noFill/>
          </p:spPr>
          <p:txBody>
            <a:bodyPr wrap="none" rtlCol="0">
              <a:spAutoFit/>
            </a:bodyPr>
            <a:lstStyle/>
            <a:p>
              <a:r>
                <a:rPr lang="fr-FR" sz="1200" i="1" dirty="0"/>
                <a:t>Demodex </a:t>
              </a:r>
              <a:r>
                <a:rPr lang="fr-FR" sz="1200" i="1" dirty="0" err="1"/>
                <a:t>brevis</a:t>
              </a:r>
              <a:endParaRPr lang="fr-FR" sz="1200" i="1" dirty="0"/>
            </a:p>
            <a:p>
              <a:r>
                <a:rPr lang="fr-FR" sz="1200" i="1" dirty="0"/>
                <a:t>Demodex </a:t>
              </a:r>
              <a:r>
                <a:rPr lang="fr-FR" sz="1200" i="1" dirty="0" err="1"/>
                <a:t>folliculorum</a:t>
              </a:r>
              <a:endParaRPr lang="fr-FR" sz="1200" i="1" dirty="0"/>
            </a:p>
            <a:p>
              <a:r>
                <a:rPr lang="fr-FR" sz="1200" i="1" dirty="0" err="1"/>
                <a:t>Dermatophagoïdes</a:t>
              </a:r>
              <a:r>
                <a:rPr lang="fr-FR" sz="1200" i="1" dirty="0"/>
                <a:t>, sarcopte...</a:t>
              </a:r>
            </a:p>
          </p:txBody>
        </p:sp>
        <p:grpSp>
          <p:nvGrpSpPr>
            <p:cNvPr id="21" name="Groupe 20">
              <a:extLst>
                <a:ext uri="{FF2B5EF4-FFF2-40B4-BE49-F238E27FC236}">
                  <a16:creationId xmlns:a16="http://schemas.microsoft.com/office/drawing/2014/main" id="{A4E498B0-074C-E64D-9ED4-11F27E019DEF}"/>
                </a:ext>
              </a:extLst>
            </p:cNvPr>
            <p:cNvGrpSpPr/>
            <p:nvPr/>
          </p:nvGrpSpPr>
          <p:grpSpPr>
            <a:xfrm>
              <a:off x="434760" y="1125059"/>
              <a:ext cx="1433406" cy="757677"/>
              <a:chOff x="434760" y="1125059"/>
              <a:chExt cx="1433406" cy="757677"/>
            </a:xfrm>
          </p:grpSpPr>
          <p:pic>
            <p:nvPicPr>
              <p:cNvPr id="18" name="Image 17">
                <a:extLst>
                  <a:ext uri="{FF2B5EF4-FFF2-40B4-BE49-F238E27FC236}">
                    <a16:creationId xmlns:a16="http://schemas.microsoft.com/office/drawing/2014/main" id="{8CDFA886-8794-6242-81D1-491D4C490294}"/>
                  </a:ext>
                </a:extLst>
              </p:cNvPr>
              <p:cNvPicPr>
                <a:picLocks noChangeAspect="1"/>
              </p:cNvPicPr>
              <p:nvPr/>
            </p:nvPicPr>
            <p:blipFill>
              <a:blip r:embed="rId4"/>
              <a:stretch>
                <a:fillRect/>
              </a:stretch>
            </p:blipFill>
            <p:spPr>
              <a:xfrm>
                <a:off x="475196" y="1125059"/>
                <a:ext cx="1282800" cy="720632"/>
              </a:xfrm>
              <a:prstGeom prst="rect">
                <a:avLst/>
              </a:prstGeom>
            </p:spPr>
          </p:pic>
          <p:sp>
            <p:nvSpPr>
              <p:cNvPr id="20" name="Rectangle 19">
                <a:extLst>
                  <a:ext uri="{FF2B5EF4-FFF2-40B4-BE49-F238E27FC236}">
                    <a16:creationId xmlns:a16="http://schemas.microsoft.com/office/drawing/2014/main" id="{87945182-328E-EB40-9FB7-1FBA91555CAB}"/>
                  </a:ext>
                </a:extLst>
              </p:cNvPr>
              <p:cNvSpPr/>
              <p:nvPr/>
            </p:nvSpPr>
            <p:spPr>
              <a:xfrm>
                <a:off x="434760" y="1698070"/>
                <a:ext cx="1433406" cy="184666"/>
              </a:xfrm>
              <a:prstGeom prst="rect">
                <a:avLst/>
              </a:prstGeom>
            </p:spPr>
            <p:txBody>
              <a:bodyPr wrap="none">
                <a:spAutoFit/>
              </a:bodyPr>
              <a:lstStyle/>
              <a:p>
                <a:r>
                  <a:rPr lang="fr-FR" sz="600" dirty="0">
                    <a:solidFill>
                      <a:schemeClr val="bg1"/>
                    </a:solidFill>
                  </a:rPr>
                  <a:t>ANDREW SYRED/SPL/PHANIE/phanie</a:t>
                </a:r>
              </a:p>
            </p:txBody>
          </p:sp>
        </p:grpSp>
        <p:sp>
          <p:nvSpPr>
            <p:cNvPr id="22" name="ZoneTexte 21">
              <a:extLst>
                <a:ext uri="{FF2B5EF4-FFF2-40B4-BE49-F238E27FC236}">
                  <a16:creationId xmlns:a16="http://schemas.microsoft.com/office/drawing/2014/main" id="{3B88A5E7-19C5-244F-9E3E-122A6F79D4FF}"/>
                </a:ext>
              </a:extLst>
            </p:cNvPr>
            <p:cNvSpPr txBox="1"/>
            <p:nvPr/>
          </p:nvSpPr>
          <p:spPr>
            <a:xfrm>
              <a:off x="413131" y="800100"/>
              <a:ext cx="1109599" cy="369332"/>
            </a:xfrm>
            <a:prstGeom prst="rect">
              <a:avLst/>
            </a:prstGeom>
            <a:noFill/>
          </p:spPr>
          <p:txBody>
            <a:bodyPr wrap="none" rtlCol="0">
              <a:spAutoFit/>
            </a:bodyPr>
            <a:lstStyle/>
            <a:p>
              <a:r>
                <a:rPr lang="fr-FR" b="1" dirty="0"/>
                <a:t>Acariens</a:t>
              </a:r>
            </a:p>
          </p:txBody>
        </p:sp>
      </p:grpSp>
      <p:grpSp>
        <p:nvGrpSpPr>
          <p:cNvPr id="28" name="Groupe 27">
            <a:extLst>
              <a:ext uri="{FF2B5EF4-FFF2-40B4-BE49-F238E27FC236}">
                <a16:creationId xmlns:a16="http://schemas.microsoft.com/office/drawing/2014/main" id="{9CA2F197-A68D-9547-A82F-C27CF7A69538}"/>
              </a:ext>
            </a:extLst>
          </p:cNvPr>
          <p:cNvGrpSpPr/>
          <p:nvPr/>
        </p:nvGrpSpPr>
        <p:grpSpPr>
          <a:xfrm>
            <a:off x="5110561" y="4566432"/>
            <a:ext cx="1362529" cy="1665422"/>
            <a:chOff x="505637" y="2828782"/>
            <a:chExt cx="1362529" cy="1665422"/>
          </a:xfrm>
        </p:grpSpPr>
        <p:sp>
          <p:nvSpPr>
            <p:cNvPr id="24" name="ZoneTexte 23">
              <a:extLst>
                <a:ext uri="{FF2B5EF4-FFF2-40B4-BE49-F238E27FC236}">
                  <a16:creationId xmlns:a16="http://schemas.microsoft.com/office/drawing/2014/main" id="{C310D069-ADA2-5741-A05F-2E1B76A85ABA}"/>
                </a:ext>
              </a:extLst>
            </p:cNvPr>
            <p:cNvSpPr txBox="1"/>
            <p:nvPr/>
          </p:nvSpPr>
          <p:spPr>
            <a:xfrm>
              <a:off x="520488" y="2828782"/>
              <a:ext cx="647998" cy="369332"/>
            </a:xfrm>
            <a:prstGeom prst="rect">
              <a:avLst/>
            </a:prstGeom>
            <a:noFill/>
          </p:spPr>
          <p:txBody>
            <a:bodyPr wrap="none" rtlCol="0">
              <a:spAutoFit/>
            </a:bodyPr>
            <a:lstStyle/>
            <a:p>
              <a:r>
                <a:rPr lang="fr-FR" b="1" dirty="0"/>
                <a:t>Vers</a:t>
              </a:r>
            </a:p>
          </p:txBody>
        </p:sp>
        <p:sp>
          <p:nvSpPr>
            <p:cNvPr id="25" name="Rectangle 24">
              <a:extLst>
                <a:ext uri="{FF2B5EF4-FFF2-40B4-BE49-F238E27FC236}">
                  <a16:creationId xmlns:a16="http://schemas.microsoft.com/office/drawing/2014/main" id="{DD244161-1C09-904D-AFED-5812F7B253FF}"/>
                </a:ext>
              </a:extLst>
            </p:cNvPr>
            <p:cNvSpPr/>
            <p:nvPr/>
          </p:nvSpPr>
          <p:spPr>
            <a:xfrm>
              <a:off x="505637" y="3847873"/>
              <a:ext cx="1362529" cy="646331"/>
            </a:xfrm>
            <a:prstGeom prst="rect">
              <a:avLst/>
            </a:prstGeom>
          </p:spPr>
          <p:txBody>
            <a:bodyPr wrap="square">
              <a:spAutoFit/>
            </a:bodyPr>
            <a:lstStyle/>
            <a:p>
              <a:r>
                <a:rPr lang="fr-FR" sz="1200" dirty="0"/>
                <a:t>oxyures, ténia, ascaris, douve, ankylostome</a:t>
              </a:r>
            </a:p>
          </p:txBody>
        </p:sp>
        <p:grpSp>
          <p:nvGrpSpPr>
            <p:cNvPr id="27" name="Groupe 26">
              <a:extLst>
                <a:ext uri="{FF2B5EF4-FFF2-40B4-BE49-F238E27FC236}">
                  <a16:creationId xmlns:a16="http://schemas.microsoft.com/office/drawing/2014/main" id="{4639525D-E8B0-034A-A0F1-E5163D854D9B}"/>
                </a:ext>
              </a:extLst>
            </p:cNvPr>
            <p:cNvGrpSpPr/>
            <p:nvPr/>
          </p:nvGrpSpPr>
          <p:grpSpPr>
            <a:xfrm>
              <a:off x="552909" y="3198115"/>
              <a:ext cx="1010213" cy="708821"/>
              <a:chOff x="552909" y="3198115"/>
              <a:chExt cx="1010213" cy="708821"/>
            </a:xfrm>
          </p:grpSpPr>
          <p:pic>
            <p:nvPicPr>
              <p:cNvPr id="13320" name="Picture 8" descr="Ver ascaris">
                <a:extLst>
                  <a:ext uri="{FF2B5EF4-FFF2-40B4-BE49-F238E27FC236}">
                    <a16:creationId xmlns:a16="http://schemas.microsoft.com/office/drawing/2014/main" id="{F490E099-2AAE-F043-9E8B-FA7A318021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757" y="3198115"/>
                <a:ext cx="925973" cy="69262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DE14665D-AA52-8A4E-8CE3-F4F2EECC5F47}"/>
                  </a:ext>
                </a:extLst>
              </p:cNvPr>
              <p:cNvSpPr/>
              <p:nvPr/>
            </p:nvSpPr>
            <p:spPr>
              <a:xfrm>
                <a:off x="552909" y="3722270"/>
                <a:ext cx="1010213" cy="184666"/>
              </a:xfrm>
              <a:prstGeom prst="rect">
                <a:avLst/>
              </a:prstGeom>
            </p:spPr>
            <p:txBody>
              <a:bodyPr wrap="none">
                <a:spAutoFit/>
              </a:bodyPr>
              <a:lstStyle/>
              <a:p>
                <a:r>
                  <a:rPr lang="fr-FR" sz="600" dirty="0">
                    <a:solidFill>
                      <a:schemeClr val="bg1"/>
                    </a:solidFill>
                  </a:rPr>
                  <a:t>PR BOUREE / BSIP / AFP</a:t>
                </a:r>
              </a:p>
            </p:txBody>
          </p:sp>
        </p:grpSp>
      </p:grpSp>
      <p:grpSp>
        <p:nvGrpSpPr>
          <p:cNvPr id="52" name="Groupe 51">
            <a:extLst>
              <a:ext uri="{FF2B5EF4-FFF2-40B4-BE49-F238E27FC236}">
                <a16:creationId xmlns:a16="http://schemas.microsoft.com/office/drawing/2014/main" id="{0769E9EE-7918-AD49-A6FB-93166D7380D3}"/>
              </a:ext>
            </a:extLst>
          </p:cNvPr>
          <p:cNvGrpSpPr/>
          <p:nvPr/>
        </p:nvGrpSpPr>
        <p:grpSpPr>
          <a:xfrm>
            <a:off x="1619753" y="4489185"/>
            <a:ext cx="1617579" cy="1480756"/>
            <a:chOff x="1192052" y="4737229"/>
            <a:chExt cx="1617579" cy="1480756"/>
          </a:xfrm>
        </p:grpSpPr>
        <p:grpSp>
          <p:nvGrpSpPr>
            <p:cNvPr id="32" name="Groupe 31">
              <a:extLst>
                <a:ext uri="{FF2B5EF4-FFF2-40B4-BE49-F238E27FC236}">
                  <a16:creationId xmlns:a16="http://schemas.microsoft.com/office/drawing/2014/main" id="{F47CDC53-8B95-BD49-ACB3-5C302E156E1B}"/>
                </a:ext>
              </a:extLst>
            </p:cNvPr>
            <p:cNvGrpSpPr/>
            <p:nvPr/>
          </p:nvGrpSpPr>
          <p:grpSpPr>
            <a:xfrm>
              <a:off x="1192052" y="4737229"/>
              <a:ext cx="1617579" cy="1480756"/>
              <a:chOff x="505637" y="2828782"/>
              <a:chExt cx="1617579" cy="1480756"/>
            </a:xfrm>
          </p:grpSpPr>
          <p:sp>
            <p:nvSpPr>
              <p:cNvPr id="33" name="ZoneTexte 32">
                <a:extLst>
                  <a:ext uri="{FF2B5EF4-FFF2-40B4-BE49-F238E27FC236}">
                    <a16:creationId xmlns:a16="http://schemas.microsoft.com/office/drawing/2014/main" id="{8A6D9831-7864-FD4B-B5E1-47DBC57FE042}"/>
                  </a:ext>
                </a:extLst>
              </p:cNvPr>
              <p:cNvSpPr txBox="1"/>
              <p:nvPr/>
            </p:nvSpPr>
            <p:spPr>
              <a:xfrm>
                <a:off x="520488" y="2828782"/>
                <a:ext cx="1059906" cy="369332"/>
              </a:xfrm>
              <a:prstGeom prst="rect">
                <a:avLst/>
              </a:prstGeom>
              <a:noFill/>
            </p:spPr>
            <p:txBody>
              <a:bodyPr wrap="none" rtlCol="0">
                <a:spAutoFit/>
              </a:bodyPr>
              <a:lstStyle/>
              <a:p>
                <a:r>
                  <a:rPr lang="fr-FR" b="1" dirty="0"/>
                  <a:t>Insectes</a:t>
                </a:r>
              </a:p>
            </p:txBody>
          </p:sp>
          <p:sp>
            <p:nvSpPr>
              <p:cNvPr id="34" name="Rectangle 33">
                <a:extLst>
                  <a:ext uri="{FF2B5EF4-FFF2-40B4-BE49-F238E27FC236}">
                    <a16:creationId xmlns:a16="http://schemas.microsoft.com/office/drawing/2014/main" id="{9F9FDB2D-40D3-FC49-9C7D-2DAD31492E9E}"/>
                  </a:ext>
                </a:extLst>
              </p:cNvPr>
              <p:cNvSpPr/>
              <p:nvPr/>
            </p:nvSpPr>
            <p:spPr>
              <a:xfrm>
                <a:off x="505637" y="3847873"/>
                <a:ext cx="1617579" cy="461665"/>
              </a:xfrm>
              <a:prstGeom prst="rect">
                <a:avLst/>
              </a:prstGeom>
            </p:spPr>
            <p:txBody>
              <a:bodyPr wrap="square">
                <a:spAutoFit/>
              </a:bodyPr>
              <a:lstStyle/>
              <a:p>
                <a:r>
                  <a:rPr lang="fr-FR" sz="1200" dirty="0"/>
                  <a:t>Puces, poux, morpions, lucilie...</a:t>
                </a:r>
              </a:p>
            </p:txBody>
          </p:sp>
          <p:sp>
            <p:nvSpPr>
              <p:cNvPr id="37" name="Rectangle 36">
                <a:extLst>
                  <a:ext uri="{FF2B5EF4-FFF2-40B4-BE49-F238E27FC236}">
                    <a16:creationId xmlns:a16="http://schemas.microsoft.com/office/drawing/2014/main" id="{86994620-78F2-2040-B19E-855CE1C36E93}"/>
                  </a:ext>
                </a:extLst>
              </p:cNvPr>
              <p:cNvSpPr/>
              <p:nvPr/>
            </p:nvSpPr>
            <p:spPr>
              <a:xfrm>
                <a:off x="552909" y="3722270"/>
                <a:ext cx="1010213" cy="184666"/>
              </a:xfrm>
              <a:prstGeom prst="rect">
                <a:avLst/>
              </a:prstGeom>
            </p:spPr>
            <p:txBody>
              <a:bodyPr wrap="none">
                <a:spAutoFit/>
              </a:bodyPr>
              <a:lstStyle/>
              <a:p>
                <a:r>
                  <a:rPr lang="fr-FR" sz="600" dirty="0">
                    <a:solidFill>
                      <a:schemeClr val="bg1"/>
                    </a:solidFill>
                  </a:rPr>
                  <a:t>PR BOUREE / BSIP / AFP</a:t>
                </a:r>
              </a:p>
            </p:txBody>
          </p:sp>
        </p:grpSp>
        <p:pic>
          <p:nvPicPr>
            <p:cNvPr id="51" name="Image 50">
              <a:extLst>
                <a:ext uri="{FF2B5EF4-FFF2-40B4-BE49-F238E27FC236}">
                  <a16:creationId xmlns:a16="http://schemas.microsoft.com/office/drawing/2014/main" id="{06371C3A-CEFB-8B41-B293-5CEE340600D7}"/>
                </a:ext>
              </a:extLst>
            </p:cNvPr>
            <p:cNvPicPr>
              <a:picLocks noChangeAspect="1"/>
            </p:cNvPicPr>
            <p:nvPr/>
          </p:nvPicPr>
          <p:blipFill>
            <a:blip r:embed="rId6"/>
            <a:stretch>
              <a:fillRect/>
            </a:stretch>
          </p:blipFill>
          <p:spPr>
            <a:xfrm>
              <a:off x="1297956" y="5058745"/>
              <a:ext cx="1511675" cy="724292"/>
            </a:xfrm>
            <a:prstGeom prst="rect">
              <a:avLst/>
            </a:prstGeom>
          </p:spPr>
        </p:pic>
      </p:grpSp>
      <p:grpSp>
        <p:nvGrpSpPr>
          <p:cNvPr id="63" name="Groupe 62">
            <a:extLst>
              <a:ext uri="{FF2B5EF4-FFF2-40B4-BE49-F238E27FC236}">
                <a16:creationId xmlns:a16="http://schemas.microsoft.com/office/drawing/2014/main" id="{581C14D1-2ED3-AF48-A42B-4EC071A3D651}"/>
              </a:ext>
            </a:extLst>
          </p:cNvPr>
          <p:cNvGrpSpPr/>
          <p:nvPr/>
        </p:nvGrpSpPr>
        <p:grpSpPr>
          <a:xfrm>
            <a:off x="1657189" y="993524"/>
            <a:ext cx="1580207" cy="1296090"/>
            <a:chOff x="5135148" y="5200546"/>
            <a:chExt cx="1580207" cy="1296090"/>
          </a:xfrm>
        </p:grpSpPr>
        <p:grpSp>
          <p:nvGrpSpPr>
            <p:cNvPr id="38" name="Groupe 37">
              <a:extLst>
                <a:ext uri="{FF2B5EF4-FFF2-40B4-BE49-F238E27FC236}">
                  <a16:creationId xmlns:a16="http://schemas.microsoft.com/office/drawing/2014/main" id="{FF529F93-9E17-BF48-AB92-5EAB323F9CB5}"/>
                </a:ext>
              </a:extLst>
            </p:cNvPr>
            <p:cNvGrpSpPr/>
            <p:nvPr/>
          </p:nvGrpSpPr>
          <p:grpSpPr>
            <a:xfrm>
              <a:off x="5135148" y="5200546"/>
              <a:ext cx="1523554" cy="1296090"/>
              <a:chOff x="5363021" y="5294593"/>
              <a:chExt cx="1523554" cy="1296090"/>
            </a:xfrm>
          </p:grpSpPr>
          <p:grpSp>
            <p:nvGrpSpPr>
              <p:cNvPr id="45" name="Groupe 44">
                <a:extLst>
                  <a:ext uri="{FF2B5EF4-FFF2-40B4-BE49-F238E27FC236}">
                    <a16:creationId xmlns:a16="http://schemas.microsoft.com/office/drawing/2014/main" id="{ECA19C0E-B9AC-4949-80D5-D034062FB78A}"/>
                  </a:ext>
                </a:extLst>
              </p:cNvPr>
              <p:cNvGrpSpPr/>
              <p:nvPr/>
            </p:nvGrpSpPr>
            <p:grpSpPr>
              <a:xfrm>
                <a:off x="5363021" y="5294593"/>
                <a:ext cx="1523554" cy="1296090"/>
                <a:chOff x="505637" y="2828782"/>
                <a:chExt cx="1523554" cy="1296090"/>
              </a:xfrm>
            </p:grpSpPr>
            <p:sp>
              <p:nvSpPr>
                <p:cNvPr id="46" name="ZoneTexte 45">
                  <a:extLst>
                    <a:ext uri="{FF2B5EF4-FFF2-40B4-BE49-F238E27FC236}">
                      <a16:creationId xmlns:a16="http://schemas.microsoft.com/office/drawing/2014/main" id="{925A8527-03E6-1443-9FC8-082505FDD75C}"/>
                    </a:ext>
                  </a:extLst>
                </p:cNvPr>
                <p:cNvSpPr txBox="1"/>
                <p:nvPr/>
              </p:nvSpPr>
              <p:spPr>
                <a:xfrm>
                  <a:off x="520488" y="2828782"/>
                  <a:ext cx="1073114" cy="369332"/>
                </a:xfrm>
                <a:prstGeom prst="rect">
                  <a:avLst/>
                </a:prstGeom>
                <a:noFill/>
              </p:spPr>
              <p:txBody>
                <a:bodyPr wrap="none" rtlCol="0">
                  <a:spAutoFit/>
                </a:bodyPr>
                <a:lstStyle/>
                <a:p>
                  <a:r>
                    <a:rPr lang="fr-FR" b="1" dirty="0"/>
                    <a:t>Poissons</a:t>
                  </a:r>
                </a:p>
              </p:txBody>
            </p:sp>
            <p:sp>
              <p:nvSpPr>
                <p:cNvPr id="47" name="Rectangle 46">
                  <a:extLst>
                    <a:ext uri="{FF2B5EF4-FFF2-40B4-BE49-F238E27FC236}">
                      <a16:creationId xmlns:a16="http://schemas.microsoft.com/office/drawing/2014/main" id="{C2308246-0F67-1942-A0E3-85808154BC4E}"/>
                    </a:ext>
                  </a:extLst>
                </p:cNvPr>
                <p:cNvSpPr/>
                <p:nvPr/>
              </p:nvSpPr>
              <p:spPr>
                <a:xfrm>
                  <a:off x="505637" y="3847873"/>
                  <a:ext cx="1523554" cy="276999"/>
                </a:xfrm>
                <a:prstGeom prst="rect">
                  <a:avLst/>
                </a:prstGeom>
              </p:spPr>
              <p:txBody>
                <a:bodyPr wrap="square">
                  <a:spAutoFit/>
                </a:bodyPr>
                <a:lstStyle/>
                <a:p>
                  <a:r>
                    <a:rPr lang="fr-FR" sz="1200" b="1" i="1" dirty="0" err="1"/>
                    <a:t>Vandellia</a:t>
                  </a:r>
                  <a:r>
                    <a:rPr lang="fr-FR" sz="1200" b="1" i="1" dirty="0"/>
                    <a:t> </a:t>
                  </a:r>
                  <a:r>
                    <a:rPr lang="fr-FR" sz="1200" b="1" i="1" dirty="0" err="1"/>
                    <a:t>cirrhosa</a:t>
                  </a:r>
                  <a:endParaRPr lang="fr-FR" sz="1200" dirty="0"/>
                </a:p>
              </p:txBody>
            </p:sp>
            <p:sp>
              <p:nvSpPr>
                <p:cNvPr id="50" name="Rectangle 49">
                  <a:extLst>
                    <a:ext uri="{FF2B5EF4-FFF2-40B4-BE49-F238E27FC236}">
                      <a16:creationId xmlns:a16="http://schemas.microsoft.com/office/drawing/2014/main" id="{37F4A115-D563-7445-A437-03CECE94902D}"/>
                    </a:ext>
                  </a:extLst>
                </p:cNvPr>
                <p:cNvSpPr/>
                <p:nvPr/>
              </p:nvSpPr>
              <p:spPr>
                <a:xfrm>
                  <a:off x="552909" y="3722270"/>
                  <a:ext cx="1010213" cy="184666"/>
                </a:xfrm>
                <a:prstGeom prst="rect">
                  <a:avLst/>
                </a:prstGeom>
              </p:spPr>
              <p:txBody>
                <a:bodyPr wrap="none">
                  <a:spAutoFit/>
                </a:bodyPr>
                <a:lstStyle/>
                <a:p>
                  <a:r>
                    <a:rPr lang="fr-FR" sz="600" dirty="0">
                      <a:solidFill>
                        <a:schemeClr val="bg1"/>
                      </a:solidFill>
                    </a:rPr>
                    <a:t>PR BOUREE / BSIP / AFP</a:t>
                  </a:r>
                </a:p>
              </p:txBody>
            </p:sp>
          </p:grpSp>
          <p:pic>
            <p:nvPicPr>
              <p:cNvPr id="31" name="Image 30">
                <a:extLst>
                  <a:ext uri="{FF2B5EF4-FFF2-40B4-BE49-F238E27FC236}">
                    <a16:creationId xmlns:a16="http://schemas.microsoft.com/office/drawing/2014/main" id="{E5D2D71C-353B-FC41-8E58-8D1D6F0D1D77}"/>
                  </a:ext>
                </a:extLst>
              </p:cNvPr>
              <p:cNvPicPr>
                <a:picLocks noChangeAspect="1"/>
              </p:cNvPicPr>
              <p:nvPr/>
            </p:nvPicPr>
            <p:blipFill>
              <a:blip r:embed="rId7"/>
              <a:stretch>
                <a:fillRect/>
              </a:stretch>
            </p:blipFill>
            <p:spPr>
              <a:xfrm>
                <a:off x="5489916" y="5628360"/>
                <a:ext cx="1396659" cy="692621"/>
              </a:xfrm>
              <a:prstGeom prst="rect">
                <a:avLst/>
              </a:prstGeom>
            </p:spPr>
          </p:pic>
        </p:grpSp>
        <p:sp>
          <p:nvSpPr>
            <p:cNvPr id="62" name="Rectangle 61">
              <a:extLst>
                <a:ext uri="{FF2B5EF4-FFF2-40B4-BE49-F238E27FC236}">
                  <a16:creationId xmlns:a16="http://schemas.microsoft.com/office/drawing/2014/main" id="{0D15071E-229D-2140-B3B7-4CAC56D2AAB0}"/>
                </a:ext>
              </a:extLst>
            </p:cNvPr>
            <p:cNvSpPr/>
            <p:nvPr/>
          </p:nvSpPr>
          <p:spPr>
            <a:xfrm>
              <a:off x="5764454" y="6032527"/>
              <a:ext cx="950901" cy="215444"/>
            </a:xfrm>
            <a:prstGeom prst="rect">
              <a:avLst/>
            </a:prstGeom>
          </p:spPr>
          <p:txBody>
            <a:bodyPr wrap="none">
              <a:spAutoFit/>
            </a:bodyPr>
            <a:lstStyle/>
            <a:p>
              <a:r>
                <a:rPr lang="fr-FR" sz="800" dirty="0"/>
                <a:t>Peter Henderson</a:t>
              </a:r>
            </a:p>
          </p:txBody>
        </p:sp>
      </p:grpSp>
      <p:grpSp>
        <p:nvGrpSpPr>
          <p:cNvPr id="13341" name="Groupe 13340">
            <a:extLst>
              <a:ext uri="{FF2B5EF4-FFF2-40B4-BE49-F238E27FC236}">
                <a16:creationId xmlns:a16="http://schemas.microsoft.com/office/drawing/2014/main" id="{1EBFBDCC-00D3-534C-95AF-7BBCECDF13C4}"/>
              </a:ext>
            </a:extLst>
          </p:cNvPr>
          <p:cNvGrpSpPr/>
          <p:nvPr/>
        </p:nvGrpSpPr>
        <p:grpSpPr>
          <a:xfrm>
            <a:off x="4814571" y="1047840"/>
            <a:ext cx="4329429" cy="1348316"/>
            <a:chOff x="5223316" y="1007332"/>
            <a:chExt cx="4329429" cy="1348316"/>
          </a:xfrm>
        </p:grpSpPr>
        <p:grpSp>
          <p:nvGrpSpPr>
            <p:cNvPr id="13312" name="Groupe 13311">
              <a:extLst>
                <a:ext uri="{FF2B5EF4-FFF2-40B4-BE49-F238E27FC236}">
                  <a16:creationId xmlns:a16="http://schemas.microsoft.com/office/drawing/2014/main" id="{D642199D-13D8-5A4D-9435-599A98E3F401}"/>
                </a:ext>
              </a:extLst>
            </p:cNvPr>
            <p:cNvGrpSpPr/>
            <p:nvPr/>
          </p:nvGrpSpPr>
          <p:grpSpPr>
            <a:xfrm>
              <a:off x="5223316" y="1007332"/>
              <a:ext cx="4329429" cy="1348316"/>
              <a:chOff x="5294144" y="1359769"/>
              <a:chExt cx="4329429" cy="1348316"/>
            </a:xfrm>
          </p:grpSpPr>
          <p:grpSp>
            <p:nvGrpSpPr>
              <p:cNvPr id="53" name="Groupe 52">
                <a:extLst>
                  <a:ext uri="{FF2B5EF4-FFF2-40B4-BE49-F238E27FC236}">
                    <a16:creationId xmlns:a16="http://schemas.microsoft.com/office/drawing/2014/main" id="{E81871B0-DB78-6E45-BD9C-772CB74D1ACA}"/>
                  </a:ext>
                </a:extLst>
              </p:cNvPr>
              <p:cNvGrpSpPr/>
              <p:nvPr/>
            </p:nvGrpSpPr>
            <p:grpSpPr>
              <a:xfrm>
                <a:off x="5294144" y="1359769"/>
                <a:ext cx="4329429" cy="1272221"/>
                <a:chOff x="5563649" y="1957064"/>
                <a:chExt cx="4329429" cy="1272221"/>
              </a:xfrm>
            </p:grpSpPr>
            <p:sp>
              <p:nvSpPr>
                <p:cNvPr id="15" name="Rectangle 14">
                  <a:extLst>
                    <a:ext uri="{FF2B5EF4-FFF2-40B4-BE49-F238E27FC236}">
                      <a16:creationId xmlns:a16="http://schemas.microsoft.com/office/drawing/2014/main" id="{6F4554FA-069E-EE46-8A97-262CA6C7AB42}"/>
                    </a:ext>
                  </a:extLst>
                </p:cNvPr>
                <p:cNvSpPr/>
                <p:nvPr/>
              </p:nvSpPr>
              <p:spPr>
                <a:xfrm>
                  <a:off x="6920014" y="2305955"/>
                  <a:ext cx="2973064" cy="923330"/>
                </a:xfrm>
                <a:prstGeom prst="rect">
                  <a:avLst/>
                </a:prstGeom>
              </p:spPr>
              <p:txBody>
                <a:bodyPr wrap="square">
                  <a:spAutoFit/>
                </a:bodyPr>
                <a:lstStyle/>
                <a:p>
                  <a:r>
                    <a:rPr lang="fr-FR" b="1" dirty="0" err="1"/>
                    <a:t>Microbiote</a:t>
                  </a:r>
                  <a:r>
                    <a:rPr lang="fr-FR" b="1" dirty="0"/>
                    <a:t> : 10</a:t>
                  </a:r>
                  <a:r>
                    <a:rPr lang="fr-FR" b="1" baseline="30000" dirty="0"/>
                    <a:t>15</a:t>
                  </a:r>
                  <a:r>
                    <a:rPr lang="fr-FR" b="1" dirty="0"/>
                    <a:t> cellules</a:t>
                  </a:r>
                </a:p>
                <a:p>
                  <a:r>
                    <a:rPr lang="fr-FR" b="1" dirty="0"/>
                    <a:t>intestin, peau et muqueuses</a:t>
                  </a:r>
                </a:p>
              </p:txBody>
            </p:sp>
            <p:sp>
              <p:nvSpPr>
                <p:cNvPr id="23" name="ZoneTexte 22">
                  <a:extLst>
                    <a:ext uri="{FF2B5EF4-FFF2-40B4-BE49-F238E27FC236}">
                      <a16:creationId xmlns:a16="http://schemas.microsoft.com/office/drawing/2014/main" id="{CCF08651-C3AF-624E-B15C-36DECB4C02EA}"/>
                    </a:ext>
                  </a:extLst>
                </p:cNvPr>
                <p:cNvSpPr txBox="1"/>
                <p:nvPr/>
              </p:nvSpPr>
              <p:spPr>
                <a:xfrm>
                  <a:off x="5563649" y="1957064"/>
                  <a:ext cx="2085058" cy="369332"/>
                </a:xfrm>
                <a:prstGeom prst="rect">
                  <a:avLst/>
                </a:prstGeom>
                <a:noFill/>
              </p:spPr>
              <p:txBody>
                <a:bodyPr wrap="none" rtlCol="0">
                  <a:spAutoFit/>
                </a:bodyPr>
                <a:lstStyle/>
                <a:p>
                  <a:r>
                    <a:rPr lang="fr-FR" b="1" dirty="0"/>
                    <a:t>Bactéries et virus</a:t>
                  </a:r>
                </a:p>
              </p:txBody>
            </p:sp>
          </p:grpSp>
          <p:pic>
            <p:nvPicPr>
              <p:cNvPr id="13330" name="Picture 18" descr="Description de cette image, également commentée ci-après">
                <a:extLst>
                  <a:ext uri="{FF2B5EF4-FFF2-40B4-BE49-F238E27FC236}">
                    <a16:creationId xmlns:a16="http://schemas.microsoft.com/office/drawing/2014/main" id="{14F9D904-0BF9-7C4C-BE7E-2D369F6298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0901" y="1702235"/>
                <a:ext cx="1195477" cy="1005850"/>
              </a:xfrm>
              <a:prstGeom prst="rect">
                <a:avLst/>
              </a:prstGeom>
              <a:noFill/>
              <a:extLst>
                <a:ext uri="{909E8E84-426E-40DD-AFC4-6F175D3DCCD1}">
                  <a14:hiddenFill xmlns:a14="http://schemas.microsoft.com/office/drawing/2010/main">
                    <a:solidFill>
                      <a:srgbClr val="FFFFFF"/>
                    </a:solidFill>
                  </a14:hiddenFill>
                </a:ext>
              </a:extLst>
            </p:spPr>
          </p:pic>
        </p:grpSp>
        <p:sp>
          <p:nvSpPr>
            <p:cNvPr id="75" name="Rectangle 74">
              <a:extLst>
                <a:ext uri="{FF2B5EF4-FFF2-40B4-BE49-F238E27FC236}">
                  <a16:creationId xmlns:a16="http://schemas.microsoft.com/office/drawing/2014/main" id="{45ABEA33-41C7-9748-9569-BEF0540E936B}"/>
                </a:ext>
              </a:extLst>
            </p:cNvPr>
            <p:cNvSpPr/>
            <p:nvPr/>
          </p:nvSpPr>
          <p:spPr>
            <a:xfrm>
              <a:off x="5318997" y="2016465"/>
              <a:ext cx="636713" cy="215444"/>
            </a:xfrm>
            <a:prstGeom prst="rect">
              <a:avLst/>
            </a:prstGeom>
          </p:spPr>
          <p:txBody>
            <a:bodyPr wrap="none">
              <a:spAutoFit/>
            </a:bodyPr>
            <a:lstStyle/>
            <a:p>
              <a:r>
                <a:rPr lang="fr-FR" sz="800" dirty="0" err="1">
                  <a:solidFill>
                    <a:schemeClr val="bg1"/>
                  </a:solidFill>
                </a:rPr>
                <a:t>Wikipedia</a:t>
              </a:r>
              <a:endParaRPr lang="fr-FR" sz="800" dirty="0">
                <a:solidFill>
                  <a:schemeClr val="bg1"/>
                </a:solidFill>
              </a:endParaRPr>
            </a:p>
          </p:txBody>
        </p:sp>
      </p:grpSp>
      <p:grpSp>
        <p:nvGrpSpPr>
          <p:cNvPr id="13344" name="Groupe 13343">
            <a:extLst>
              <a:ext uri="{FF2B5EF4-FFF2-40B4-BE49-F238E27FC236}">
                <a16:creationId xmlns:a16="http://schemas.microsoft.com/office/drawing/2014/main" id="{A6AE54AA-7905-2944-A46E-C3BF948E3872}"/>
              </a:ext>
            </a:extLst>
          </p:cNvPr>
          <p:cNvGrpSpPr/>
          <p:nvPr/>
        </p:nvGrpSpPr>
        <p:grpSpPr>
          <a:xfrm>
            <a:off x="981031" y="2568093"/>
            <a:ext cx="2023474" cy="1665422"/>
            <a:chOff x="473202" y="2479939"/>
            <a:chExt cx="2023474" cy="1665422"/>
          </a:xfrm>
        </p:grpSpPr>
        <p:grpSp>
          <p:nvGrpSpPr>
            <p:cNvPr id="57" name="Groupe 56">
              <a:extLst>
                <a:ext uri="{FF2B5EF4-FFF2-40B4-BE49-F238E27FC236}">
                  <a16:creationId xmlns:a16="http://schemas.microsoft.com/office/drawing/2014/main" id="{EA36C2FE-468F-5641-A8E9-3A2AC5772F38}"/>
                </a:ext>
              </a:extLst>
            </p:cNvPr>
            <p:cNvGrpSpPr/>
            <p:nvPr/>
          </p:nvGrpSpPr>
          <p:grpSpPr>
            <a:xfrm>
              <a:off x="473202" y="2479939"/>
              <a:ext cx="2023474" cy="1665422"/>
              <a:chOff x="6510927" y="3574985"/>
              <a:chExt cx="2023474" cy="1665422"/>
            </a:xfrm>
          </p:grpSpPr>
          <p:grpSp>
            <p:nvGrpSpPr>
              <p:cNvPr id="39" name="Groupe 38">
                <a:extLst>
                  <a:ext uri="{FF2B5EF4-FFF2-40B4-BE49-F238E27FC236}">
                    <a16:creationId xmlns:a16="http://schemas.microsoft.com/office/drawing/2014/main" id="{73D2C24A-A99B-4945-B0F4-7C77DC94B855}"/>
                  </a:ext>
                </a:extLst>
              </p:cNvPr>
              <p:cNvGrpSpPr/>
              <p:nvPr/>
            </p:nvGrpSpPr>
            <p:grpSpPr>
              <a:xfrm>
                <a:off x="6510927" y="3574985"/>
                <a:ext cx="2023474" cy="1665422"/>
                <a:chOff x="505637" y="2828782"/>
                <a:chExt cx="2023474" cy="1665422"/>
              </a:xfrm>
            </p:grpSpPr>
            <p:sp>
              <p:nvSpPr>
                <p:cNvPr id="40" name="ZoneTexte 39">
                  <a:extLst>
                    <a:ext uri="{FF2B5EF4-FFF2-40B4-BE49-F238E27FC236}">
                      <a16:creationId xmlns:a16="http://schemas.microsoft.com/office/drawing/2014/main" id="{DFB341D4-7EE6-E043-AAC7-6FDC23E7AB3F}"/>
                    </a:ext>
                  </a:extLst>
                </p:cNvPr>
                <p:cNvSpPr txBox="1"/>
                <p:nvPr/>
              </p:nvSpPr>
              <p:spPr>
                <a:xfrm>
                  <a:off x="520488" y="2828782"/>
                  <a:ext cx="1547218" cy="369332"/>
                </a:xfrm>
                <a:prstGeom prst="rect">
                  <a:avLst/>
                </a:prstGeom>
                <a:noFill/>
              </p:spPr>
              <p:txBody>
                <a:bodyPr wrap="none" rtlCol="0">
                  <a:spAutoFit/>
                </a:bodyPr>
                <a:lstStyle/>
                <a:p>
                  <a:r>
                    <a:rPr lang="fr-FR" b="1" dirty="0"/>
                    <a:t>Protozoaires</a:t>
                  </a:r>
                </a:p>
              </p:txBody>
            </p:sp>
            <p:sp>
              <p:nvSpPr>
                <p:cNvPr id="41" name="Rectangle 40">
                  <a:extLst>
                    <a:ext uri="{FF2B5EF4-FFF2-40B4-BE49-F238E27FC236}">
                      <a16:creationId xmlns:a16="http://schemas.microsoft.com/office/drawing/2014/main" id="{43726623-256A-6E49-87FB-F5A7B8762758}"/>
                    </a:ext>
                  </a:extLst>
                </p:cNvPr>
                <p:cNvSpPr/>
                <p:nvPr/>
              </p:nvSpPr>
              <p:spPr>
                <a:xfrm>
                  <a:off x="505637" y="3847873"/>
                  <a:ext cx="2023474" cy="646331"/>
                </a:xfrm>
                <a:prstGeom prst="rect">
                  <a:avLst/>
                </a:prstGeom>
              </p:spPr>
              <p:txBody>
                <a:bodyPr wrap="square">
                  <a:spAutoFit/>
                </a:bodyPr>
                <a:lstStyle/>
                <a:p>
                  <a:r>
                    <a:rPr lang="fr-FR" sz="1200" i="1" dirty="0" err="1"/>
                    <a:t>Cryptosporidium</a:t>
                  </a:r>
                  <a:r>
                    <a:rPr lang="fr-FR" sz="1200" dirty="0"/>
                    <a:t>, </a:t>
                  </a:r>
                  <a:r>
                    <a:rPr lang="fr-FR" sz="1200" i="1" dirty="0"/>
                    <a:t>Giardia</a:t>
                  </a:r>
                  <a:r>
                    <a:rPr lang="fr-FR" sz="1200" dirty="0"/>
                    <a:t>, </a:t>
                  </a:r>
                  <a:r>
                    <a:rPr lang="fr-FR" sz="1200" i="1" dirty="0" err="1"/>
                    <a:t>Entamoeba</a:t>
                  </a:r>
                  <a:r>
                    <a:rPr lang="fr-FR" sz="1200" dirty="0"/>
                    <a:t>, </a:t>
                  </a:r>
                  <a:r>
                    <a:rPr lang="fr-FR" sz="1200" i="1" dirty="0"/>
                    <a:t>Plasmodium, </a:t>
                  </a:r>
                  <a:r>
                    <a:rPr lang="fr-FR" sz="1200" i="1" dirty="0" err="1"/>
                    <a:t>Trypanosoma</a:t>
                  </a:r>
                  <a:r>
                    <a:rPr lang="fr-FR" sz="1200" i="1" dirty="0"/>
                    <a:t>...</a:t>
                  </a:r>
                </a:p>
              </p:txBody>
            </p:sp>
            <p:sp>
              <p:nvSpPr>
                <p:cNvPr id="44" name="Rectangle 43">
                  <a:extLst>
                    <a:ext uri="{FF2B5EF4-FFF2-40B4-BE49-F238E27FC236}">
                      <a16:creationId xmlns:a16="http://schemas.microsoft.com/office/drawing/2014/main" id="{FD99AA90-2578-8445-9803-E2709299AF74}"/>
                    </a:ext>
                  </a:extLst>
                </p:cNvPr>
                <p:cNvSpPr/>
                <p:nvPr/>
              </p:nvSpPr>
              <p:spPr>
                <a:xfrm>
                  <a:off x="552909" y="3722270"/>
                  <a:ext cx="1010213" cy="184666"/>
                </a:xfrm>
                <a:prstGeom prst="rect">
                  <a:avLst/>
                </a:prstGeom>
              </p:spPr>
              <p:txBody>
                <a:bodyPr wrap="none">
                  <a:spAutoFit/>
                </a:bodyPr>
                <a:lstStyle/>
                <a:p>
                  <a:r>
                    <a:rPr lang="fr-FR" sz="600" dirty="0">
                      <a:solidFill>
                        <a:schemeClr val="bg1"/>
                      </a:solidFill>
                    </a:rPr>
                    <a:t>PR BOUREE / BSIP / AFP</a:t>
                  </a:r>
                </a:p>
              </p:txBody>
            </p:sp>
          </p:grpSp>
          <p:sp>
            <p:nvSpPr>
              <p:cNvPr id="56" name="Rectangle 55">
                <a:extLst>
                  <a:ext uri="{FF2B5EF4-FFF2-40B4-BE49-F238E27FC236}">
                    <a16:creationId xmlns:a16="http://schemas.microsoft.com/office/drawing/2014/main" id="{2EE84FBE-AB45-6642-B53B-CD7513850022}"/>
                  </a:ext>
                </a:extLst>
              </p:cNvPr>
              <p:cNvSpPr/>
              <p:nvPr/>
            </p:nvSpPr>
            <p:spPr>
              <a:xfrm>
                <a:off x="6811579" y="4409464"/>
                <a:ext cx="1135247" cy="215444"/>
              </a:xfrm>
              <a:prstGeom prst="rect">
                <a:avLst/>
              </a:prstGeom>
            </p:spPr>
            <p:txBody>
              <a:bodyPr wrap="none">
                <a:spAutoFit/>
              </a:bodyPr>
              <a:lstStyle/>
              <a:p>
                <a:r>
                  <a:rPr lang="fr-FR" sz="800" dirty="0">
                    <a:solidFill>
                      <a:schemeClr val="bg1"/>
                    </a:solidFill>
                  </a:rPr>
                  <a:t>Elmer Martinez/AFP </a:t>
                </a:r>
              </a:p>
            </p:txBody>
          </p:sp>
        </p:grpSp>
        <p:pic>
          <p:nvPicPr>
            <p:cNvPr id="13342" name="Picture 20" descr="Description de cette image, également commentée ci-après">
              <a:extLst>
                <a:ext uri="{FF2B5EF4-FFF2-40B4-BE49-F238E27FC236}">
                  <a16:creationId xmlns:a16="http://schemas.microsoft.com/office/drawing/2014/main" id="{3D852233-E906-2040-A335-EB638909A3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5035" y="2780463"/>
              <a:ext cx="1135247" cy="761404"/>
            </a:xfrm>
            <a:prstGeom prst="rect">
              <a:avLst/>
            </a:prstGeom>
            <a:noFill/>
            <a:extLst>
              <a:ext uri="{909E8E84-426E-40DD-AFC4-6F175D3DCCD1}">
                <a14:hiddenFill xmlns:a14="http://schemas.microsoft.com/office/drawing/2010/main">
                  <a:solidFill>
                    <a:srgbClr val="FFFFFF"/>
                  </a:solidFill>
                </a14:hiddenFill>
              </a:ext>
            </a:extLst>
          </p:spPr>
        </p:pic>
        <p:sp>
          <p:nvSpPr>
            <p:cNvPr id="13343" name="ZoneTexte 13342">
              <a:extLst>
                <a:ext uri="{FF2B5EF4-FFF2-40B4-BE49-F238E27FC236}">
                  <a16:creationId xmlns:a16="http://schemas.microsoft.com/office/drawing/2014/main" id="{CEDA8B9A-7D66-364E-9672-6C17F21579F8}"/>
                </a:ext>
              </a:extLst>
            </p:cNvPr>
            <p:cNvSpPr txBox="1"/>
            <p:nvPr/>
          </p:nvSpPr>
          <p:spPr>
            <a:xfrm>
              <a:off x="543964" y="3015968"/>
              <a:ext cx="1181693" cy="553998"/>
            </a:xfrm>
            <a:prstGeom prst="rect">
              <a:avLst/>
            </a:prstGeom>
            <a:noFill/>
          </p:spPr>
          <p:txBody>
            <a:bodyPr wrap="square" rtlCol="0">
              <a:spAutoFit/>
            </a:bodyPr>
            <a:lstStyle/>
            <a:p>
              <a:r>
                <a:rPr lang="fr-FR" sz="1000" dirty="0" err="1">
                  <a:solidFill>
                    <a:schemeClr val="bg1"/>
                  </a:solidFill>
                </a:rPr>
                <a:t>Wikipedia</a:t>
              </a:r>
              <a:r>
                <a:rPr lang="fr-FR" sz="1000" dirty="0">
                  <a:solidFill>
                    <a:schemeClr val="bg1"/>
                  </a:solidFill>
                </a:rPr>
                <a:t> Université J. Hopkins</a:t>
              </a:r>
            </a:p>
          </p:txBody>
        </p:sp>
      </p:grpSp>
    </p:spTree>
    <p:extLst>
      <p:ext uri="{BB962C8B-B14F-4D97-AF65-F5344CB8AC3E}">
        <p14:creationId xmlns:p14="http://schemas.microsoft.com/office/powerpoint/2010/main" val="3809725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59A5F39-4CE7-434C-A5CB-50A363451602}" type="slidenum">
              <a:rPr lang="en-US" smtClean="0"/>
              <a:t>13</a:t>
            </a:fld>
            <a:endParaRPr lang="en-US"/>
          </a:p>
        </p:txBody>
      </p:sp>
      <p:sp>
        <p:nvSpPr>
          <p:cNvPr id="2" name="Titre 1"/>
          <p:cNvSpPr>
            <a:spLocks noGrp="1"/>
          </p:cNvSpPr>
          <p:nvPr>
            <p:ph type="title"/>
          </p:nvPr>
        </p:nvSpPr>
        <p:spPr>
          <a:xfrm>
            <a:off x="298833" y="79468"/>
            <a:ext cx="7904727" cy="1075202"/>
          </a:xfrm>
        </p:spPr>
        <p:txBody>
          <a:bodyPr>
            <a:normAutofit fontScale="90000"/>
          </a:bodyPr>
          <a:lstStyle/>
          <a:p>
            <a:r>
              <a:rPr lang="fr-FR" sz="4000" dirty="0"/>
              <a:t>L’Homme une espèce ingénieur... comme le castor</a:t>
            </a:r>
          </a:p>
        </p:txBody>
      </p:sp>
      <p:grpSp>
        <p:nvGrpSpPr>
          <p:cNvPr id="13" name="Groupe 12">
            <a:extLst>
              <a:ext uri="{FF2B5EF4-FFF2-40B4-BE49-F238E27FC236}">
                <a16:creationId xmlns:a16="http://schemas.microsoft.com/office/drawing/2014/main" id="{4AC4085E-F365-0B46-BCCC-F5F5CF770832}"/>
              </a:ext>
            </a:extLst>
          </p:cNvPr>
          <p:cNvGrpSpPr/>
          <p:nvPr/>
        </p:nvGrpSpPr>
        <p:grpSpPr>
          <a:xfrm>
            <a:off x="442912" y="1339336"/>
            <a:ext cx="3711510" cy="4819648"/>
            <a:chOff x="442912" y="1339336"/>
            <a:chExt cx="3711510" cy="4819648"/>
          </a:xfrm>
        </p:grpSpPr>
        <p:pic>
          <p:nvPicPr>
            <p:cNvPr id="3" name="Image 2">
              <a:extLst>
                <a:ext uri="{FF2B5EF4-FFF2-40B4-BE49-F238E27FC236}">
                  <a16:creationId xmlns:a16="http://schemas.microsoft.com/office/drawing/2014/main" id="{8FB6F1DF-79D9-A24F-B7C0-7C70CAF4145F}"/>
                </a:ext>
              </a:extLst>
            </p:cNvPr>
            <p:cNvPicPr>
              <a:picLocks noChangeAspect="1"/>
            </p:cNvPicPr>
            <p:nvPr/>
          </p:nvPicPr>
          <p:blipFill>
            <a:blip r:embed="rId3"/>
            <a:stretch>
              <a:fillRect/>
            </a:stretch>
          </p:blipFill>
          <p:spPr>
            <a:xfrm>
              <a:off x="442912" y="1339336"/>
              <a:ext cx="3614736" cy="4819648"/>
            </a:xfrm>
            <a:prstGeom prst="rect">
              <a:avLst/>
            </a:prstGeom>
          </p:spPr>
        </p:pic>
        <p:sp>
          <p:nvSpPr>
            <p:cNvPr id="6" name="ZoneTexte 5">
              <a:extLst>
                <a:ext uri="{FF2B5EF4-FFF2-40B4-BE49-F238E27FC236}">
                  <a16:creationId xmlns:a16="http://schemas.microsoft.com/office/drawing/2014/main" id="{FD1A7B21-6BAC-DA4D-A5A1-AF38B5E47D43}"/>
                </a:ext>
              </a:extLst>
            </p:cNvPr>
            <p:cNvSpPr txBox="1"/>
            <p:nvPr/>
          </p:nvSpPr>
          <p:spPr>
            <a:xfrm>
              <a:off x="2444146" y="5789652"/>
              <a:ext cx="1710276" cy="369332"/>
            </a:xfrm>
            <a:prstGeom prst="rect">
              <a:avLst/>
            </a:prstGeom>
            <a:noFill/>
          </p:spPr>
          <p:txBody>
            <a:bodyPr wrap="none" rtlCol="0">
              <a:spAutoFit/>
            </a:bodyPr>
            <a:lstStyle/>
            <a:p>
              <a:r>
                <a:rPr lang="fr-FR" dirty="0">
                  <a:solidFill>
                    <a:schemeClr val="bg1"/>
                  </a:solidFill>
                </a:rPr>
                <a:t>Philip </a:t>
              </a:r>
              <a:r>
                <a:rPr lang="fr-FR" dirty="0" err="1">
                  <a:solidFill>
                    <a:schemeClr val="bg1"/>
                  </a:solidFill>
                </a:rPr>
                <a:t>Taxböck</a:t>
              </a:r>
              <a:endParaRPr lang="fr-FR" dirty="0">
                <a:solidFill>
                  <a:schemeClr val="bg1"/>
                </a:solidFill>
              </a:endParaRPr>
            </a:p>
          </p:txBody>
        </p:sp>
      </p:grpSp>
      <p:pic>
        <p:nvPicPr>
          <p:cNvPr id="9" name="Image 8">
            <a:extLst>
              <a:ext uri="{FF2B5EF4-FFF2-40B4-BE49-F238E27FC236}">
                <a16:creationId xmlns:a16="http://schemas.microsoft.com/office/drawing/2014/main" id="{71EDC26C-39E8-9D43-8DB6-864514423BFF}"/>
              </a:ext>
            </a:extLst>
          </p:cNvPr>
          <p:cNvPicPr>
            <a:picLocks noChangeAspect="1"/>
          </p:cNvPicPr>
          <p:nvPr/>
        </p:nvPicPr>
        <p:blipFill>
          <a:blip r:embed="rId4"/>
          <a:stretch>
            <a:fillRect/>
          </a:stretch>
        </p:blipFill>
        <p:spPr>
          <a:xfrm>
            <a:off x="4251196" y="1339336"/>
            <a:ext cx="2856747" cy="1614488"/>
          </a:xfrm>
          <a:prstGeom prst="rect">
            <a:avLst/>
          </a:prstGeom>
        </p:spPr>
      </p:pic>
      <p:sp>
        <p:nvSpPr>
          <p:cNvPr id="15" name="Rectangle 14">
            <a:extLst>
              <a:ext uri="{FF2B5EF4-FFF2-40B4-BE49-F238E27FC236}">
                <a16:creationId xmlns:a16="http://schemas.microsoft.com/office/drawing/2014/main" id="{74C905E3-7FAA-CE4B-BC93-FE2786CD15AD}"/>
              </a:ext>
            </a:extLst>
          </p:cNvPr>
          <p:cNvSpPr/>
          <p:nvPr/>
        </p:nvSpPr>
        <p:spPr>
          <a:xfrm>
            <a:off x="5076829" y="2670220"/>
            <a:ext cx="2016065" cy="276999"/>
          </a:xfrm>
          <a:prstGeom prst="rect">
            <a:avLst/>
          </a:prstGeom>
        </p:spPr>
        <p:txBody>
          <a:bodyPr wrap="none">
            <a:spAutoFit/>
          </a:bodyPr>
          <a:lstStyle/>
          <a:p>
            <a:r>
              <a:rPr lang="fr-FR" sz="1200" dirty="0">
                <a:solidFill>
                  <a:schemeClr val="bg1"/>
                </a:solidFill>
                <a:hlinkClick r:id="rId5">
                  <a:extLst>
                    <a:ext uri="{A12FA001-AC4F-418D-AE19-62706E023703}">
                      <ahyp:hlinkClr xmlns:ahyp="http://schemas.microsoft.com/office/drawing/2018/hyperlinkcolor" val="tx"/>
                    </a:ext>
                  </a:extLst>
                </a:hlinkClick>
              </a:rPr>
              <a:t>le_cyclope/CanStockPhoto</a:t>
            </a:r>
            <a:endParaRPr lang="fr-FR" sz="1200" dirty="0">
              <a:solidFill>
                <a:schemeClr val="bg1"/>
              </a:solidFill>
            </a:endParaRPr>
          </a:p>
        </p:txBody>
      </p:sp>
      <p:grpSp>
        <p:nvGrpSpPr>
          <p:cNvPr id="17" name="Groupe 16">
            <a:extLst>
              <a:ext uri="{FF2B5EF4-FFF2-40B4-BE49-F238E27FC236}">
                <a16:creationId xmlns:a16="http://schemas.microsoft.com/office/drawing/2014/main" id="{D4F69C39-0B94-AB42-B49C-C1CE69E7BFA2}"/>
              </a:ext>
            </a:extLst>
          </p:cNvPr>
          <p:cNvGrpSpPr/>
          <p:nvPr/>
        </p:nvGrpSpPr>
        <p:grpSpPr>
          <a:xfrm>
            <a:off x="5271697" y="3310024"/>
            <a:ext cx="2931863" cy="2208640"/>
            <a:chOff x="4689724" y="3904177"/>
            <a:chExt cx="2931863" cy="2208640"/>
          </a:xfrm>
        </p:grpSpPr>
        <p:pic>
          <p:nvPicPr>
            <p:cNvPr id="15362" name="Picture 2">
              <a:extLst>
                <a:ext uri="{FF2B5EF4-FFF2-40B4-BE49-F238E27FC236}">
                  <a16:creationId xmlns:a16="http://schemas.microsoft.com/office/drawing/2014/main" id="{30A6B8DF-5262-0D41-AA5E-08DB8072A8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9724" y="3904177"/>
              <a:ext cx="2931863" cy="219889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D1A4AE6-E8B4-D746-98E3-A42B25D3B623}"/>
                </a:ext>
              </a:extLst>
            </p:cNvPr>
            <p:cNvSpPr/>
            <p:nvPr/>
          </p:nvSpPr>
          <p:spPr>
            <a:xfrm>
              <a:off x="4689724" y="5835818"/>
              <a:ext cx="1075103" cy="276999"/>
            </a:xfrm>
            <a:prstGeom prst="rect">
              <a:avLst/>
            </a:prstGeom>
          </p:spPr>
          <p:txBody>
            <a:bodyPr wrap="none">
              <a:spAutoFit/>
            </a:bodyPr>
            <a:lstStyle/>
            <a:p>
              <a:r>
                <a:rPr lang="fr-FR" sz="1200" dirty="0">
                  <a:solidFill>
                    <a:schemeClr val="bg1"/>
                  </a:solidFill>
                </a:rPr>
                <a:t>Peter </a:t>
              </a:r>
              <a:r>
                <a:rPr lang="fr-FR" sz="1200" dirty="0" err="1">
                  <a:solidFill>
                    <a:schemeClr val="bg1"/>
                  </a:solidFill>
                </a:rPr>
                <a:t>Schenk</a:t>
              </a:r>
              <a:endParaRPr lang="fr-FR" sz="1200" dirty="0">
                <a:solidFill>
                  <a:schemeClr val="bg1"/>
                </a:solidFill>
              </a:endParaRPr>
            </a:p>
          </p:txBody>
        </p:sp>
      </p:grpSp>
    </p:spTree>
    <p:extLst>
      <p:ext uri="{BB962C8B-B14F-4D97-AF65-F5344CB8AC3E}">
        <p14:creationId xmlns:p14="http://schemas.microsoft.com/office/powerpoint/2010/main" val="2832628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5967" y="2686044"/>
            <a:ext cx="7612063" cy="839299"/>
          </a:xfrm>
        </p:spPr>
        <p:txBody>
          <a:bodyPr>
            <a:normAutofit fontScale="90000"/>
          </a:bodyPr>
          <a:lstStyle/>
          <a:p>
            <a:r>
              <a:rPr lang="fr-FR" dirty="0"/>
              <a:t>La crise anthropique de la biodiversité</a:t>
            </a:r>
          </a:p>
        </p:txBody>
      </p:sp>
      <p:sp>
        <p:nvSpPr>
          <p:cNvPr id="4" name="Espace réservé du numéro de diapositive 3"/>
          <p:cNvSpPr>
            <a:spLocks noGrp="1"/>
          </p:cNvSpPr>
          <p:nvPr>
            <p:ph type="sldNum" sz="quarter" idx="12"/>
          </p:nvPr>
        </p:nvSpPr>
        <p:spPr/>
        <p:txBody>
          <a:bodyPr/>
          <a:lstStyle/>
          <a:p>
            <a:fld id="{459A5F39-4CE7-434C-A5CB-50A363451602}" type="slidenum">
              <a:rPr lang="en-US" smtClean="0"/>
              <a:t>14</a:t>
            </a:fld>
            <a:endParaRPr lang="en-US"/>
          </a:p>
        </p:txBody>
      </p:sp>
      <p:grpSp>
        <p:nvGrpSpPr>
          <p:cNvPr id="9" name="Groupe 8">
            <a:extLst>
              <a:ext uri="{FF2B5EF4-FFF2-40B4-BE49-F238E27FC236}">
                <a16:creationId xmlns:a16="http://schemas.microsoft.com/office/drawing/2014/main" id="{C12511B5-87FE-2747-A04A-454222CB1A09}"/>
              </a:ext>
            </a:extLst>
          </p:cNvPr>
          <p:cNvGrpSpPr/>
          <p:nvPr/>
        </p:nvGrpSpPr>
        <p:grpSpPr>
          <a:xfrm>
            <a:off x="6203782" y="4221983"/>
            <a:ext cx="2904376" cy="1910026"/>
            <a:chOff x="6142663" y="90224"/>
            <a:chExt cx="2904376" cy="1910026"/>
          </a:xfrm>
        </p:grpSpPr>
        <p:pic>
          <p:nvPicPr>
            <p:cNvPr id="10" name="Image 9" descr="Une image contenant plante&#10;&#10;Description générée automatiquement">
              <a:extLst>
                <a:ext uri="{FF2B5EF4-FFF2-40B4-BE49-F238E27FC236}">
                  <a16:creationId xmlns:a16="http://schemas.microsoft.com/office/drawing/2014/main" id="{9425BE54-35BA-C94F-AB54-59C7EA5BF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2000" y="90224"/>
              <a:ext cx="2865039" cy="1910026"/>
            </a:xfrm>
            <a:prstGeom prst="rect">
              <a:avLst/>
            </a:prstGeom>
          </p:spPr>
        </p:pic>
        <p:pic>
          <p:nvPicPr>
            <p:cNvPr id="11" name="Picture 2">
              <a:extLst>
                <a:ext uri="{FF2B5EF4-FFF2-40B4-BE49-F238E27FC236}">
                  <a16:creationId xmlns:a16="http://schemas.microsoft.com/office/drawing/2014/main" id="{41021916-5AE0-C642-9C9B-2AC13C83D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8215" y="1575131"/>
              <a:ext cx="438824" cy="375526"/>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722116E0-7B9C-E14E-AE22-499B0D95F7CB}"/>
                </a:ext>
              </a:extLst>
            </p:cNvPr>
            <p:cNvSpPr txBox="1"/>
            <p:nvPr/>
          </p:nvSpPr>
          <p:spPr>
            <a:xfrm>
              <a:off x="6142663" y="1693376"/>
              <a:ext cx="1811714" cy="276999"/>
            </a:xfrm>
            <a:prstGeom prst="rect">
              <a:avLst/>
            </a:prstGeom>
            <a:noFill/>
          </p:spPr>
          <p:txBody>
            <a:bodyPr wrap="none" rtlCol="0">
              <a:spAutoFit/>
            </a:bodyPr>
            <a:lstStyle/>
            <a:p>
              <a:r>
                <a:rPr lang="fr-FR" sz="1200" i="1" dirty="0" err="1">
                  <a:solidFill>
                    <a:schemeClr val="bg1"/>
                  </a:solidFill>
                </a:rPr>
                <a:t>Pachyneuron</a:t>
              </a:r>
              <a:r>
                <a:rPr lang="fr-FR" sz="1200" i="1" dirty="0">
                  <a:solidFill>
                    <a:schemeClr val="bg1"/>
                  </a:solidFill>
                </a:rPr>
                <a:t> </a:t>
              </a:r>
              <a:r>
                <a:rPr lang="fr-FR" sz="1200" i="1" dirty="0" err="1">
                  <a:solidFill>
                    <a:schemeClr val="bg1"/>
                  </a:solidFill>
                </a:rPr>
                <a:t>muscarum</a:t>
              </a:r>
              <a:endParaRPr lang="fr-FR" sz="1200" i="1" dirty="0">
                <a:solidFill>
                  <a:schemeClr val="bg1"/>
                </a:solidFill>
              </a:endParaRPr>
            </a:p>
          </p:txBody>
        </p:sp>
      </p:grpSp>
    </p:spTree>
    <p:extLst>
      <p:ext uri="{BB962C8B-B14F-4D97-AF65-F5344CB8AC3E}">
        <p14:creationId xmlns:p14="http://schemas.microsoft.com/office/powerpoint/2010/main" val="2417691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979A530-84E9-A54B-8914-E1BE0F1D2CAA}"/>
              </a:ext>
            </a:extLst>
          </p:cNvPr>
          <p:cNvSpPr>
            <a:spLocks noGrp="1"/>
          </p:cNvSpPr>
          <p:nvPr>
            <p:ph type="title"/>
          </p:nvPr>
        </p:nvSpPr>
        <p:spPr>
          <a:xfrm>
            <a:off x="538161" y="252412"/>
            <a:ext cx="6347713" cy="704850"/>
          </a:xfrm>
        </p:spPr>
        <p:txBody>
          <a:bodyPr/>
          <a:lstStyle/>
          <a:p>
            <a:r>
              <a:rPr lang="fr-FR" dirty="0"/>
              <a:t>Une 6</a:t>
            </a:r>
            <a:r>
              <a:rPr lang="fr-FR" baseline="30000" dirty="0"/>
              <a:t>e</a:t>
            </a:r>
            <a:r>
              <a:rPr lang="fr-FR" dirty="0"/>
              <a:t> extinction de masse ?</a:t>
            </a:r>
          </a:p>
        </p:txBody>
      </p:sp>
      <p:grpSp>
        <p:nvGrpSpPr>
          <p:cNvPr id="11" name="Groupe 10">
            <a:extLst>
              <a:ext uri="{FF2B5EF4-FFF2-40B4-BE49-F238E27FC236}">
                <a16:creationId xmlns:a16="http://schemas.microsoft.com/office/drawing/2014/main" id="{2CE1C8A2-BE63-DD40-BDE5-1B8672E79D77}"/>
              </a:ext>
            </a:extLst>
          </p:cNvPr>
          <p:cNvGrpSpPr/>
          <p:nvPr/>
        </p:nvGrpSpPr>
        <p:grpSpPr>
          <a:xfrm>
            <a:off x="214312" y="1035627"/>
            <a:ext cx="8715375" cy="4405314"/>
            <a:chOff x="196045" y="1181503"/>
            <a:chExt cx="11858626" cy="5543549"/>
          </a:xfrm>
        </p:grpSpPr>
        <p:pic>
          <p:nvPicPr>
            <p:cNvPr id="13" name="Image 12">
              <a:extLst>
                <a:ext uri="{FF2B5EF4-FFF2-40B4-BE49-F238E27FC236}">
                  <a16:creationId xmlns:a16="http://schemas.microsoft.com/office/drawing/2014/main" id="{F64816FE-AFA9-E84B-B4DA-4722EDC167A7}"/>
                </a:ext>
              </a:extLst>
            </p:cNvPr>
            <p:cNvPicPr>
              <a:picLocks noChangeAspect="1"/>
            </p:cNvPicPr>
            <p:nvPr/>
          </p:nvPicPr>
          <p:blipFill rotWithShape="1">
            <a:blip r:embed="rId3"/>
            <a:srcRect l="1289" t="16922" r="1445" b="1678"/>
            <a:stretch/>
          </p:blipFill>
          <p:spPr>
            <a:xfrm>
              <a:off x="196045" y="1181503"/>
              <a:ext cx="11858626" cy="5543549"/>
            </a:xfrm>
            <a:prstGeom prst="rect">
              <a:avLst/>
            </a:prstGeom>
            <a:ln>
              <a:solidFill>
                <a:schemeClr val="tx1"/>
              </a:solidFill>
            </a:ln>
          </p:spPr>
        </p:pic>
        <p:pic>
          <p:nvPicPr>
            <p:cNvPr id="9" name="Image 8">
              <a:extLst>
                <a:ext uri="{FF2B5EF4-FFF2-40B4-BE49-F238E27FC236}">
                  <a16:creationId xmlns:a16="http://schemas.microsoft.com/office/drawing/2014/main" id="{AE0E3851-CE7E-0B4D-809C-A3C65AEB73DA}"/>
                </a:ext>
              </a:extLst>
            </p:cNvPr>
            <p:cNvPicPr>
              <a:picLocks noChangeAspect="1"/>
            </p:cNvPicPr>
            <p:nvPr/>
          </p:nvPicPr>
          <p:blipFill>
            <a:blip r:embed="rId4"/>
            <a:stretch>
              <a:fillRect/>
            </a:stretch>
          </p:blipFill>
          <p:spPr>
            <a:xfrm>
              <a:off x="538161" y="5528469"/>
              <a:ext cx="1948935" cy="744537"/>
            </a:xfrm>
            <a:prstGeom prst="rect">
              <a:avLst/>
            </a:prstGeom>
            <a:ln>
              <a:solidFill>
                <a:schemeClr val="tx1"/>
              </a:solidFill>
            </a:ln>
          </p:spPr>
        </p:pic>
      </p:grpSp>
    </p:spTree>
    <p:extLst>
      <p:ext uri="{BB962C8B-B14F-4D97-AF65-F5344CB8AC3E}">
        <p14:creationId xmlns:p14="http://schemas.microsoft.com/office/powerpoint/2010/main" val="3651144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979A530-84E9-A54B-8914-E1BE0F1D2CAA}"/>
              </a:ext>
            </a:extLst>
          </p:cNvPr>
          <p:cNvSpPr>
            <a:spLocks noGrp="1"/>
          </p:cNvSpPr>
          <p:nvPr>
            <p:ph type="title"/>
          </p:nvPr>
        </p:nvSpPr>
        <p:spPr>
          <a:xfrm>
            <a:off x="300036" y="162264"/>
            <a:ext cx="8501063" cy="3052424"/>
          </a:xfrm>
        </p:spPr>
        <p:txBody>
          <a:bodyPr>
            <a:normAutofit/>
          </a:bodyPr>
          <a:lstStyle/>
          <a:p>
            <a:r>
              <a:rPr lang="fr-FR" dirty="0"/>
              <a:t>Depuis 1970 les populations déclinent...</a:t>
            </a:r>
          </a:p>
        </p:txBody>
      </p:sp>
      <p:sp>
        <p:nvSpPr>
          <p:cNvPr id="7" name="ZoneTexte 6">
            <a:extLst>
              <a:ext uri="{FF2B5EF4-FFF2-40B4-BE49-F238E27FC236}">
                <a16:creationId xmlns:a16="http://schemas.microsoft.com/office/drawing/2014/main" id="{028A068A-93E4-734D-A3B4-EE5264641D5C}"/>
              </a:ext>
            </a:extLst>
          </p:cNvPr>
          <p:cNvSpPr txBox="1"/>
          <p:nvPr/>
        </p:nvSpPr>
        <p:spPr>
          <a:xfrm>
            <a:off x="457200" y="6326404"/>
            <a:ext cx="4153701" cy="369332"/>
          </a:xfrm>
          <a:prstGeom prst="rect">
            <a:avLst/>
          </a:prstGeom>
          <a:noFill/>
        </p:spPr>
        <p:txBody>
          <a:bodyPr wrap="none" rtlCol="0">
            <a:spAutoFit/>
          </a:bodyPr>
          <a:lstStyle/>
          <a:p>
            <a:r>
              <a:rPr lang="fr-FR" dirty="0"/>
              <a:t>Rapport du WWF Planète vivante 2020</a:t>
            </a:r>
          </a:p>
        </p:txBody>
      </p:sp>
      <p:pic>
        <p:nvPicPr>
          <p:cNvPr id="3" name="Image 2">
            <a:extLst>
              <a:ext uri="{FF2B5EF4-FFF2-40B4-BE49-F238E27FC236}">
                <a16:creationId xmlns:a16="http://schemas.microsoft.com/office/drawing/2014/main" id="{DFBB3821-52C2-0441-97F4-319BC611B446}"/>
              </a:ext>
            </a:extLst>
          </p:cNvPr>
          <p:cNvPicPr>
            <a:picLocks noChangeAspect="1"/>
          </p:cNvPicPr>
          <p:nvPr/>
        </p:nvPicPr>
        <p:blipFill>
          <a:blip r:embed="rId3"/>
          <a:stretch>
            <a:fillRect/>
          </a:stretch>
        </p:blipFill>
        <p:spPr>
          <a:xfrm>
            <a:off x="0" y="1386289"/>
            <a:ext cx="9144000" cy="4085422"/>
          </a:xfrm>
          <a:prstGeom prst="rect">
            <a:avLst/>
          </a:prstGeom>
        </p:spPr>
      </p:pic>
    </p:spTree>
    <p:extLst>
      <p:ext uri="{BB962C8B-B14F-4D97-AF65-F5344CB8AC3E}">
        <p14:creationId xmlns:p14="http://schemas.microsoft.com/office/powerpoint/2010/main" val="983136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028A068A-93E4-734D-A3B4-EE5264641D5C}"/>
              </a:ext>
            </a:extLst>
          </p:cNvPr>
          <p:cNvSpPr txBox="1"/>
          <p:nvPr/>
        </p:nvSpPr>
        <p:spPr>
          <a:xfrm>
            <a:off x="418299" y="5892064"/>
            <a:ext cx="4153701" cy="369332"/>
          </a:xfrm>
          <a:prstGeom prst="rect">
            <a:avLst/>
          </a:prstGeom>
          <a:noFill/>
        </p:spPr>
        <p:txBody>
          <a:bodyPr wrap="none" rtlCol="0">
            <a:spAutoFit/>
          </a:bodyPr>
          <a:lstStyle/>
          <a:p>
            <a:r>
              <a:rPr lang="fr-FR" dirty="0"/>
              <a:t>Rapport du WWF Planète vivante 2020</a:t>
            </a:r>
          </a:p>
        </p:txBody>
      </p:sp>
      <p:grpSp>
        <p:nvGrpSpPr>
          <p:cNvPr id="9" name="Groupe 8">
            <a:extLst>
              <a:ext uri="{FF2B5EF4-FFF2-40B4-BE49-F238E27FC236}">
                <a16:creationId xmlns:a16="http://schemas.microsoft.com/office/drawing/2014/main" id="{4E2E7680-4264-9642-B39A-C1F7A40499F1}"/>
              </a:ext>
            </a:extLst>
          </p:cNvPr>
          <p:cNvGrpSpPr/>
          <p:nvPr/>
        </p:nvGrpSpPr>
        <p:grpSpPr>
          <a:xfrm>
            <a:off x="131347" y="1841499"/>
            <a:ext cx="8838439" cy="3603625"/>
            <a:chOff x="457200" y="1968500"/>
            <a:chExt cx="8838439" cy="3603625"/>
          </a:xfrm>
        </p:grpSpPr>
        <p:pic>
          <p:nvPicPr>
            <p:cNvPr id="10" name="Image 9">
              <a:extLst>
                <a:ext uri="{FF2B5EF4-FFF2-40B4-BE49-F238E27FC236}">
                  <a16:creationId xmlns:a16="http://schemas.microsoft.com/office/drawing/2014/main" id="{D1917945-08D2-5F4F-9678-F0FCBE7AD7C4}"/>
                </a:ext>
              </a:extLst>
            </p:cNvPr>
            <p:cNvPicPr>
              <a:picLocks noChangeAspect="1"/>
            </p:cNvPicPr>
            <p:nvPr/>
          </p:nvPicPr>
          <p:blipFill>
            <a:blip r:embed="rId3"/>
            <a:stretch>
              <a:fillRect/>
            </a:stretch>
          </p:blipFill>
          <p:spPr>
            <a:xfrm>
              <a:off x="457200" y="1968500"/>
              <a:ext cx="6262207" cy="3603625"/>
            </a:xfrm>
            <a:prstGeom prst="rect">
              <a:avLst/>
            </a:prstGeom>
          </p:spPr>
        </p:pic>
        <p:pic>
          <p:nvPicPr>
            <p:cNvPr id="11" name="Image 10">
              <a:extLst>
                <a:ext uri="{FF2B5EF4-FFF2-40B4-BE49-F238E27FC236}">
                  <a16:creationId xmlns:a16="http://schemas.microsoft.com/office/drawing/2014/main" id="{0BAA31B3-5475-0147-9104-D6D7ACEF0F71}"/>
                </a:ext>
              </a:extLst>
            </p:cNvPr>
            <p:cNvPicPr>
              <a:picLocks noChangeAspect="1"/>
            </p:cNvPicPr>
            <p:nvPr/>
          </p:nvPicPr>
          <p:blipFill>
            <a:blip r:embed="rId4"/>
            <a:stretch>
              <a:fillRect/>
            </a:stretch>
          </p:blipFill>
          <p:spPr>
            <a:xfrm>
              <a:off x="6686720" y="1968501"/>
              <a:ext cx="2608919" cy="3603624"/>
            </a:xfrm>
            <a:prstGeom prst="rect">
              <a:avLst/>
            </a:prstGeom>
          </p:spPr>
        </p:pic>
      </p:grpSp>
      <p:pic>
        <p:nvPicPr>
          <p:cNvPr id="8" name="Image 7">
            <a:extLst>
              <a:ext uri="{FF2B5EF4-FFF2-40B4-BE49-F238E27FC236}">
                <a16:creationId xmlns:a16="http://schemas.microsoft.com/office/drawing/2014/main" id="{491996FE-5C99-AE4E-B972-81CFF9AA9988}"/>
              </a:ext>
            </a:extLst>
          </p:cNvPr>
          <p:cNvPicPr>
            <a:picLocks noChangeAspect="1"/>
          </p:cNvPicPr>
          <p:nvPr/>
        </p:nvPicPr>
        <p:blipFill>
          <a:blip r:embed="rId5"/>
          <a:stretch>
            <a:fillRect/>
          </a:stretch>
        </p:blipFill>
        <p:spPr>
          <a:xfrm>
            <a:off x="4776165" y="2061083"/>
            <a:ext cx="1473165" cy="21071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itre 4">
            <a:extLst>
              <a:ext uri="{FF2B5EF4-FFF2-40B4-BE49-F238E27FC236}">
                <a16:creationId xmlns:a16="http://schemas.microsoft.com/office/drawing/2014/main" id="{D979A530-84E9-A54B-8914-E1BE0F1D2CAA}"/>
              </a:ext>
            </a:extLst>
          </p:cNvPr>
          <p:cNvSpPr>
            <a:spLocks noGrp="1"/>
          </p:cNvSpPr>
          <p:nvPr>
            <p:ph type="title"/>
          </p:nvPr>
        </p:nvSpPr>
        <p:spPr>
          <a:xfrm>
            <a:off x="300036" y="162264"/>
            <a:ext cx="8501063" cy="1340661"/>
          </a:xfrm>
        </p:spPr>
        <p:txBody>
          <a:bodyPr>
            <a:normAutofit/>
          </a:bodyPr>
          <a:lstStyle/>
          <a:p>
            <a:r>
              <a:rPr lang="fr-FR" dirty="0"/>
              <a:t>... Et c’est pire encore dans les écosystèmes d’eau douce.</a:t>
            </a:r>
          </a:p>
        </p:txBody>
      </p:sp>
      <p:sp>
        <p:nvSpPr>
          <p:cNvPr id="3" name="ZoneTexte 2">
            <a:extLst>
              <a:ext uri="{FF2B5EF4-FFF2-40B4-BE49-F238E27FC236}">
                <a16:creationId xmlns:a16="http://schemas.microsoft.com/office/drawing/2014/main" id="{3C7A9AE9-57F6-1B4A-8B3B-F2B00AA34267}"/>
              </a:ext>
            </a:extLst>
          </p:cNvPr>
          <p:cNvSpPr txBox="1"/>
          <p:nvPr/>
        </p:nvSpPr>
        <p:spPr>
          <a:xfrm>
            <a:off x="418299" y="6301859"/>
            <a:ext cx="5052986" cy="369332"/>
          </a:xfrm>
          <a:prstGeom prst="rect">
            <a:avLst/>
          </a:prstGeom>
          <a:noFill/>
        </p:spPr>
        <p:txBody>
          <a:bodyPr wrap="none" rtlCol="0">
            <a:spAutoFit/>
          </a:bodyPr>
          <a:lstStyle/>
          <a:p>
            <a:r>
              <a:rPr lang="fr-FR" dirty="0"/>
              <a:t>Voir aussi la disparition des insectes en annexe</a:t>
            </a:r>
          </a:p>
        </p:txBody>
      </p:sp>
    </p:spTree>
    <p:extLst>
      <p:ext uri="{BB962C8B-B14F-4D97-AF65-F5344CB8AC3E}">
        <p14:creationId xmlns:p14="http://schemas.microsoft.com/office/powerpoint/2010/main" val="2245926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979A530-84E9-A54B-8914-E1BE0F1D2CAA}"/>
              </a:ext>
            </a:extLst>
          </p:cNvPr>
          <p:cNvSpPr>
            <a:spLocks noGrp="1"/>
          </p:cNvSpPr>
          <p:nvPr>
            <p:ph type="title"/>
          </p:nvPr>
        </p:nvSpPr>
        <p:spPr>
          <a:xfrm>
            <a:off x="151420" y="153077"/>
            <a:ext cx="7692417" cy="1718585"/>
          </a:xfrm>
        </p:spPr>
        <p:txBody>
          <a:bodyPr>
            <a:normAutofit fontScale="90000"/>
          </a:bodyPr>
          <a:lstStyle/>
          <a:p>
            <a:r>
              <a:rPr lang="fr-FR" dirty="0"/>
              <a:t>Risques d’extinction actuels au niveau mondial de différents groupes d’espèces</a:t>
            </a:r>
          </a:p>
        </p:txBody>
      </p:sp>
      <p:sp>
        <p:nvSpPr>
          <p:cNvPr id="7" name="ZoneTexte 6">
            <a:extLst>
              <a:ext uri="{FF2B5EF4-FFF2-40B4-BE49-F238E27FC236}">
                <a16:creationId xmlns:a16="http://schemas.microsoft.com/office/drawing/2014/main" id="{AF135432-6FB0-6440-ACF8-0F8A02463274}"/>
              </a:ext>
            </a:extLst>
          </p:cNvPr>
          <p:cNvSpPr txBox="1"/>
          <p:nvPr/>
        </p:nvSpPr>
        <p:spPr>
          <a:xfrm>
            <a:off x="503753" y="6192716"/>
            <a:ext cx="2659702" cy="369332"/>
          </a:xfrm>
          <a:prstGeom prst="rect">
            <a:avLst/>
          </a:prstGeom>
          <a:noFill/>
        </p:spPr>
        <p:txBody>
          <a:bodyPr wrap="none" rtlCol="0">
            <a:spAutoFit/>
          </a:bodyPr>
          <a:lstStyle/>
          <a:p>
            <a:r>
              <a:rPr lang="fr-FR" dirty="0"/>
              <a:t>Rapport de l’IPBES 2019</a:t>
            </a:r>
          </a:p>
        </p:txBody>
      </p:sp>
      <p:pic>
        <p:nvPicPr>
          <p:cNvPr id="8" name="Image 7">
            <a:extLst>
              <a:ext uri="{FF2B5EF4-FFF2-40B4-BE49-F238E27FC236}">
                <a16:creationId xmlns:a16="http://schemas.microsoft.com/office/drawing/2014/main" id="{952C7975-707D-EF40-83C3-358526F23754}"/>
              </a:ext>
            </a:extLst>
          </p:cNvPr>
          <p:cNvPicPr>
            <a:picLocks noChangeAspect="1"/>
          </p:cNvPicPr>
          <p:nvPr/>
        </p:nvPicPr>
        <p:blipFill>
          <a:blip r:embed="rId3"/>
          <a:stretch>
            <a:fillRect/>
          </a:stretch>
        </p:blipFill>
        <p:spPr>
          <a:xfrm>
            <a:off x="336549" y="1403348"/>
            <a:ext cx="8326467" cy="4554539"/>
          </a:xfrm>
          <a:prstGeom prst="rect">
            <a:avLst/>
          </a:prstGeom>
        </p:spPr>
      </p:pic>
    </p:spTree>
    <p:extLst>
      <p:ext uri="{BB962C8B-B14F-4D97-AF65-F5344CB8AC3E}">
        <p14:creationId xmlns:p14="http://schemas.microsoft.com/office/powerpoint/2010/main" val="2252685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979A530-84E9-A54B-8914-E1BE0F1D2CAA}"/>
              </a:ext>
            </a:extLst>
          </p:cNvPr>
          <p:cNvSpPr>
            <a:spLocks noGrp="1"/>
          </p:cNvSpPr>
          <p:nvPr>
            <p:ph type="title"/>
          </p:nvPr>
        </p:nvSpPr>
        <p:spPr>
          <a:xfrm>
            <a:off x="465747" y="162264"/>
            <a:ext cx="6347713" cy="704850"/>
          </a:xfrm>
        </p:spPr>
        <p:txBody>
          <a:bodyPr>
            <a:normAutofit fontScale="90000"/>
          </a:bodyPr>
          <a:lstStyle/>
          <a:p>
            <a:r>
              <a:rPr lang="fr-FR" dirty="0"/>
              <a:t>Les 5 grandes causes de l’érosion de la biodiversité</a:t>
            </a:r>
          </a:p>
        </p:txBody>
      </p:sp>
      <p:sp>
        <p:nvSpPr>
          <p:cNvPr id="6" name="Espace réservé du contenu 2">
            <a:extLst>
              <a:ext uri="{FF2B5EF4-FFF2-40B4-BE49-F238E27FC236}">
                <a16:creationId xmlns:a16="http://schemas.microsoft.com/office/drawing/2014/main" id="{9BCD0EF9-DE3A-FF4F-B29A-AF6CD332EE07}"/>
              </a:ext>
            </a:extLst>
          </p:cNvPr>
          <p:cNvSpPr>
            <a:spLocks noGrp="1"/>
          </p:cNvSpPr>
          <p:nvPr>
            <p:ph idx="1"/>
          </p:nvPr>
        </p:nvSpPr>
        <p:spPr>
          <a:xfrm>
            <a:off x="298833" y="1461134"/>
            <a:ext cx="7116379" cy="3782379"/>
          </a:xfrm>
        </p:spPr>
        <p:txBody>
          <a:bodyPr>
            <a:normAutofit/>
          </a:bodyPr>
          <a:lstStyle/>
          <a:p>
            <a:r>
              <a:rPr lang="fr-FR" sz="2800" dirty="0"/>
              <a:t>1. La destruction des habitats</a:t>
            </a:r>
          </a:p>
          <a:p>
            <a:r>
              <a:rPr lang="fr-FR" sz="2800" dirty="0"/>
              <a:t>2. La surexploitation des ressources</a:t>
            </a:r>
          </a:p>
          <a:p>
            <a:r>
              <a:rPr lang="fr-FR" sz="2800" dirty="0"/>
              <a:t>3. Le changement climatique</a:t>
            </a:r>
          </a:p>
          <a:p>
            <a:r>
              <a:rPr lang="fr-FR" sz="2800" dirty="0"/>
              <a:t>4. La pollution</a:t>
            </a:r>
          </a:p>
          <a:p>
            <a:r>
              <a:rPr lang="fr-FR" sz="2800" dirty="0"/>
              <a:t>5. Les espèces exotiques envahissantes</a:t>
            </a:r>
          </a:p>
        </p:txBody>
      </p:sp>
      <p:sp>
        <p:nvSpPr>
          <p:cNvPr id="2" name="ZoneTexte 1">
            <a:extLst>
              <a:ext uri="{FF2B5EF4-FFF2-40B4-BE49-F238E27FC236}">
                <a16:creationId xmlns:a16="http://schemas.microsoft.com/office/drawing/2014/main" id="{D2A42E31-C6F8-2441-8732-54BD25E1062B}"/>
              </a:ext>
            </a:extLst>
          </p:cNvPr>
          <p:cNvSpPr txBox="1"/>
          <p:nvPr/>
        </p:nvSpPr>
        <p:spPr>
          <a:xfrm>
            <a:off x="346125" y="5837533"/>
            <a:ext cx="6467336" cy="923330"/>
          </a:xfrm>
          <a:prstGeom prst="rect">
            <a:avLst/>
          </a:prstGeom>
          <a:noFill/>
        </p:spPr>
        <p:txBody>
          <a:bodyPr wrap="square" rtlCol="0">
            <a:spAutoFit/>
          </a:bodyPr>
          <a:lstStyle/>
          <a:p>
            <a:r>
              <a:rPr lang="fr-FR" dirty="0"/>
              <a:t>Issue du rapport de l’IPBES 2019 (voir aussi en annexe les impacts directs et indirectes des activités humaines sur la planète.</a:t>
            </a:r>
          </a:p>
        </p:txBody>
      </p:sp>
      <p:grpSp>
        <p:nvGrpSpPr>
          <p:cNvPr id="7" name="Groupe 6">
            <a:extLst>
              <a:ext uri="{FF2B5EF4-FFF2-40B4-BE49-F238E27FC236}">
                <a16:creationId xmlns:a16="http://schemas.microsoft.com/office/drawing/2014/main" id="{B1461E05-30C0-F24A-8723-451D46360A40}"/>
              </a:ext>
            </a:extLst>
          </p:cNvPr>
          <p:cNvGrpSpPr/>
          <p:nvPr/>
        </p:nvGrpSpPr>
        <p:grpSpPr>
          <a:xfrm>
            <a:off x="6915149" y="4687253"/>
            <a:ext cx="2128838" cy="1419225"/>
            <a:chOff x="7015162" y="4129086"/>
            <a:chExt cx="2128838" cy="1419225"/>
          </a:xfrm>
        </p:grpSpPr>
        <p:pic>
          <p:nvPicPr>
            <p:cNvPr id="4" name="Image 3" descr="Une image contenant insecte, vert, plante&#10;&#10;Description générée automatiquement">
              <a:extLst>
                <a:ext uri="{FF2B5EF4-FFF2-40B4-BE49-F238E27FC236}">
                  <a16:creationId xmlns:a16="http://schemas.microsoft.com/office/drawing/2014/main" id="{B80B6E92-E8CE-AF4C-8853-A19CBFAC7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5162" y="4129086"/>
              <a:ext cx="2128838" cy="1419225"/>
            </a:xfrm>
            <a:prstGeom prst="rect">
              <a:avLst/>
            </a:prstGeom>
          </p:spPr>
        </p:pic>
        <p:pic>
          <p:nvPicPr>
            <p:cNvPr id="10" name="Picture 2">
              <a:extLst>
                <a:ext uri="{FF2B5EF4-FFF2-40B4-BE49-F238E27FC236}">
                  <a16:creationId xmlns:a16="http://schemas.microsoft.com/office/drawing/2014/main" id="{CD5FE5BD-33AA-4B44-AB17-0B0AF9022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1240" y="5224242"/>
              <a:ext cx="332760" cy="284761"/>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EECE10D8-0842-024F-8225-AA3A6C882E2C}"/>
                </a:ext>
              </a:extLst>
            </p:cNvPr>
            <p:cNvSpPr txBox="1"/>
            <p:nvPr/>
          </p:nvSpPr>
          <p:spPr>
            <a:xfrm>
              <a:off x="7015162" y="5243513"/>
              <a:ext cx="1162498" cy="246221"/>
            </a:xfrm>
            <a:prstGeom prst="rect">
              <a:avLst/>
            </a:prstGeom>
            <a:noFill/>
          </p:spPr>
          <p:txBody>
            <a:bodyPr wrap="none" rtlCol="0">
              <a:spAutoFit/>
            </a:bodyPr>
            <a:lstStyle/>
            <a:p>
              <a:r>
                <a:rPr lang="fr-FR" sz="1000" i="1" dirty="0" err="1">
                  <a:solidFill>
                    <a:schemeClr val="bg1"/>
                  </a:solidFill>
                </a:rPr>
                <a:t>Aedes</a:t>
              </a:r>
              <a:r>
                <a:rPr lang="fr-FR" sz="1000" i="1" dirty="0">
                  <a:solidFill>
                    <a:schemeClr val="bg1"/>
                  </a:solidFill>
                </a:rPr>
                <a:t> </a:t>
              </a:r>
              <a:r>
                <a:rPr lang="fr-FR" sz="1000" i="1" dirty="0" err="1">
                  <a:solidFill>
                    <a:schemeClr val="bg1"/>
                  </a:solidFill>
                </a:rPr>
                <a:t>albopictus</a:t>
              </a:r>
              <a:endParaRPr lang="fr-FR" sz="1000" i="1" dirty="0">
                <a:solidFill>
                  <a:schemeClr val="bg1"/>
                </a:solidFill>
              </a:endParaRPr>
            </a:p>
          </p:txBody>
        </p:sp>
      </p:grpSp>
    </p:spTree>
    <p:extLst>
      <p:ext uri="{BB962C8B-B14F-4D97-AF65-F5344CB8AC3E}">
        <p14:creationId xmlns:p14="http://schemas.microsoft.com/office/powerpoint/2010/main" val="2970105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6963" y="154649"/>
            <a:ext cx="6347713" cy="661988"/>
          </a:xfrm>
        </p:spPr>
        <p:txBody>
          <a:bodyPr/>
          <a:lstStyle/>
          <a:p>
            <a:r>
              <a:rPr lang="fr-FR" dirty="0"/>
              <a:t>Préambule</a:t>
            </a:r>
          </a:p>
        </p:txBody>
      </p:sp>
      <p:sp>
        <p:nvSpPr>
          <p:cNvPr id="5" name="Espace réservé du numéro de diapositive 4"/>
          <p:cNvSpPr>
            <a:spLocks noGrp="1"/>
          </p:cNvSpPr>
          <p:nvPr>
            <p:ph type="sldNum" sz="quarter" idx="12"/>
          </p:nvPr>
        </p:nvSpPr>
        <p:spPr/>
        <p:txBody>
          <a:bodyPr/>
          <a:lstStyle/>
          <a:p>
            <a:fld id="{459A5F39-4CE7-434C-A5CB-50A363451602}" type="slidenum">
              <a:rPr lang="en-US" smtClean="0"/>
              <a:t>2</a:t>
            </a:fld>
            <a:endParaRPr lang="en-US"/>
          </a:p>
        </p:txBody>
      </p:sp>
      <p:pic>
        <p:nvPicPr>
          <p:cNvPr id="10" name="Image 9">
            <a:extLst>
              <a:ext uri="{FF2B5EF4-FFF2-40B4-BE49-F238E27FC236}">
                <a16:creationId xmlns:a16="http://schemas.microsoft.com/office/drawing/2014/main" id="{2C47A831-297E-8D4F-87BC-84CEFC5D5AD6}"/>
              </a:ext>
            </a:extLst>
          </p:cNvPr>
          <p:cNvPicPr>
            <a:picLocks noChangeAspect="1"/>
          </p:cNvPicPr>
          <p:nvPr/>
        </p:nvPicPr>
        <p:blipFill>
          <a:blip r:embed="rId3"/>
          <a:stretch>
            <a:fillRect/>
          </a:stretch>
        </p:blipFill>
        <p:spPr>
          <a:xfrm>
            <a:off x="2589691" y="816637"/>
            <a:ext cx="3964617" cy="5881575"/>
          </a:xfrm>
          <a:prstGeom prst="rect">
            <a:avLst/>
          </a:prstGeom>
        </p:spPr>
      </p:pic>
    </p:spTree>
    <p:extLst>
      <p:ext uri="{BB962C8B-B14F-4D97-AF65-F5344CB8AC3E}">
        <p14:creationId xmlns:p14="http://schemas.microsoft.com/office/powerpoint/2010/main" val="752347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4C52F48-6D46-0A47-9BFC-4F130BB8EADE}"/>
              </a:ext>
            </a:extLst>
          </p:cNvPr>
          <p:cNvPicPr>
            <a:picLocks noChangeAspect="1"/>
          </p:cNvPicPr>
          <p:nvPr/>
        </p:nvPicPr>
        <p:blipFill>
          <a:blip r:embed="rId3"/>
          <a:stretch>
            <a:fillRect/>
          </a:stretch>
        </p:blipFill>
        <p:spPr>
          <a:xfrm>
            <a:off x="2197887" y="660495"/>
            <a:ext cx="4388651" cy="5840658"/>
          </a:xfrm>
          <a:prstGeom prst="rect">
            <a:avLst/>
          </a:prstGeom>
        </p:spPr>
      </p:pic>
      <p:pic>
        <p:nvPicPr>
          <p:cNvPr id="6" name="Image 5">
            <a:extLst>
              <a:ext uri="{FF2B5EF4-FFF2-40B4-BE49-F238E27FC236}">
                <a16:creationId xmlns:a16="http://schemas.microsoft.com/office/drawing/2014/main" id="{BBDFB7C4-9BB0-454C-8723-08B29AB80151}"/>
              </a:ext>
            </a:extLst>
          </p:cNvPr>
          <p:cNvPicPr>
            <a:picLocks noChangeAspect="1"/>
          </p:cNvPicPr>
          <p:nvPr/>
        </p:nvPicPr>
        <p:blipFill>
          <a:blip r:embed="rId4"/>
          <a:stretch>
            <a:fillRect/>
          </a:stretch>
        </p:blipFill>
        <p:spPr>
          <a:xfrm>
            <a:off x="460951" y="5909489"/>
            <a:ext cx="1432350" cy="591664"/>
          </a:xfrm>
          <a:prstGeom prst="rect">
            <a:avLst/>
          </a:prstGeom>
          <a:ln>
            <a:solidFill>
              <a:schemeClr val="tx1"/>
            </a:solidFill>
          </a:ln>
        </p:spPr>
      </p:pic>
      <p:sp>
        <p:nvSpPr>
          <p:cNvPr id="5" name="Titre 4">
            <a:extLst>
              <a:ext uri="{FF2B5EF4-FFF2-40B4-BE49-F238E27FC236}">
                <a16:creationId xmlns:a16="http://schemas.microsoft.com/office/drawing/2014/main" id="{D979A530-84E9-A54B-8914-E1BE0F1D2CAA}"/>
              </a:ext>
            </a:extLst>
          </p:cNvPr>
          <p:cNvSpPr>
            <a:spLocks noGrp="1"/>
          </p:cNvSpPr>
          <p:nvPr>
            <p:ph type="title"/>
          </p:nvPr>
        </p:nvSpPr>
        <p:spPr>
          <a:xfrm>
            <a:off x="300036" y="162264"/>
            <a:ext cx="8501063" cy="637836"/>
          </a:xfrm>
        </p:spPr>
        <p:txBody>
          <a:bodyPr>
            <a:normAutofit fontScale="90000"/>
          </a:bodyPr>
          <a:lstStyle/>
          <a:p>
            <a:r>
              <a:rPr lang="fr-FR" dirty="0"/>
              <a:t>La notion de résilience des écosystèmes</a:t>
            </a:r>
          </a:p>
        </p:txBody>
      </p:sp>
    </p:spTree>
    <p:extLst>
      <p:ext uri="{BB962C8B-B14F-4D97-AF65-F5344CB8AC3E}">
        <p14:creationId xmlns:p14="http://schemas.microsoft.com/office/powerpoint/2010/main" val="2916402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979A530-84E9-A54B-8914-E1BE0F1D2CAA}"/>
              </a:ext>
            </a:extLst>
          </p:cNvPr>
          <p:cNvSpPr>
            <a:spLocks noGrp="1"/>
          </p:cNvSpPr>
          <p:nvPr>
            <p:ph type="title"/>
          </p:nvPr>
        </p:nvSpPr>
        <p:spPr>
          <a:xfrm>
            <a:off x="300036" y="162264"/>
            <a:ext cx="8501063" cy="637836"/>
          </a:xfrm>
        </p:spPr>
        <p:txBody>
          <a:bodyPr>
            <a:normAutofit fontScale="90000"/>
          </a:bodyPr>
          <a:lstStyle/>
          <a:p>
            <a:r>
              <a:rPr lang="fr-FR" dirty="0"/>
              <a:t>Le risque d’avalanche...</a:t>
            </a:r>
          </a:p>
        </p:txBody>
      </p:sp>
      <p:pic>
        <p:nvPicPr>
          <p:cNvPr id="7" name="Image 6">
            <a:extLst>
              <a:ext uri="{FF2B5EF4-FFF2-40B4-BE49-F238E27FC236}">
                <a16:creationId xmlns:a16="http://schemas.microsoft.com/office/drawing/2014/main" id="{0F672C81-09C3-3C43-B316-AF5D55D56293}"/>
              </a:ext>
            </a:extLst>
          </p:cNvPr>
          <p:cNvPicPr>
            <a:picLocks noChangeAspect="1"/>
          </p:cNvPicPr>
          <p:nvPr/>
        </p:nvPicPr>
        <p:blipFill rotWithShape="1">
          <a:blip r:embed="rId3">
            <a:extLst>
              <a:ext uri="{28A0092B-C50C-407E-A947-70E740481C1C}">
                <a14:useLocalDpi xmlns:a14="http://schemas.microsoft.com/office/drawing/2010/main" val="0"/>
              </a:ext>
            </a:extLst>
          </a:blip>
          <a:srcRect t="2578"/>
          <a:stretch/>
        </p:blipFill>
        <p:spPr bwMode="auto">
          <a:xfrm>
            <a:off x="300036" y="1185863"/>
            <a:ext cx="7507152" cy="3815725"/>
          </a:xfrm>
          <a:prstGeom prst="rect">
            <a:avLst/>
          </a:prstGeom>
          <a:noFill/>
          <a:ln>
            <a:solidFill>
              <a:srgbClr val="4F81BD"/>
            </a:solidFill>
          </a:ln>
        </p:spPr>
      </p:pic>
      <p:sp>
        <p:nvSpPr>
          <p:cNvPr id="2" name="ZoneTexte 1">
            <a:extLst>
              <a:ext uri="{FF2B5EF4-FFF2-40B4-BE49-F238E27FC236}">
                <a16:creationId xmlns:a16="http://schemas.microsoft.com/office/drawing/2014/main" id="{CA05A9E6-7139-3546-9C00-0CFFE1B30F44}"/>
              </a:ext>
            </a:extLst>
          </p:cNvPr>
          <p:cNvSpPr txBox="1"/>
          <p:nvPr/>
        </p:nvSpPr>
        <p:spPr>
          <a:xfrm>
            <a:off x="493395" y="6081201"/>
            <a:ext cx="7507152" cy="954107"/>
          </a:xfrm>
          <a:prstGeom prst="rect">
            <a:avLst/>
          </a:prstGeom>
          <a:noFill/>
        </p:spPr>
        <p:txBody>
          <a:bodyPr wrap="square" rtlCol="0">
            <a:spAutoFit/>
          </a:bodyPr>
          <a:lstStyle/>
          <a:p>
            <a:r>
              <a:rPr lang="fr-FR" sz="1400" b="1" i="1" dirty="0"/>
              <a:t>Que sait-on de la biodiversité aujourd'hui ?</a:t>
            </a:r>
          </a:p>
          <a:p>
            <a:r>
              <a:rPr lang="fr-FR" sz="1400" dirty="0"/>
              <a:t>Conférence de Gilles </a:t>
            </a:r>
            <a:r>
              <a:rPr lang="fr-FR" sz="1400" dirty="0" err="1"/>
              <a:t>Escarguel</a:t>
            </a:r>
            <a:r>
              <a:rPr lang="fr-FR" sz="1400" dirty="0"/>
              <a:t> et Bastien </a:t>
            </a:r>
            <a:r>
              <a:rPr lang="fr-FR" sz="1400" dirty="0" err="1"/>
              <a:t>Bousseau</a:t>
            </a:r>
            <a:r>
              <a:rPr lang="fr-FR" sz="1400" dirty="0"/>
              <a:t> (Université Lyon 1)</a:t>
            </a:r>
          </a:p>
          <a:p>
            <a:r>
              <a:rPr lang="fr-FR" sz="1400" dirty="0"/>
              <a:t>Fête de la science 2020 : https://</a:t>
            </a:r>
            <a:r>
              <a:rPr lang="fr-FR" sz="1400" dirty="0" err="1"/>
              <a:t>www.youtube.com</a:t>
            </a:r>
            <a:r>
              <a:rPr lang="fr-FR" sz="1400" dirty="0"/>
              <a:t>/</a:t>
            </a:r>
            <a:r>
              <a:rPr lang="fr-FR" sz="1400" dirty="0" err="1"/>
              <a:t>watch?v</a:t>
            </a:r>
            <a:r>
              <a:rPr lang="fr-FR" sz="1400" dirty="0"/>
              <a:t>=MWvCyz0fWYY</a:t>
            </a:r>
          </a:p>
          <a:p>
            <a:endParaRPr lang="fr-FR" sz="1400" dirty="0"/>
          </a:p>
        </p:txBody>
      </p:sp>
    </p:spTree>
    <p:extLst>
      <p:ext uri="{BB962C8B-B14F-4D97-AF65-F5344CB8AC3E}">
        <p14:creationId xmlns:p14="http://schemas.microsoft.com/office/powerpoint/2010/main" val="3418828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979A530-84E9-A54B-8914-E1BE0F1D2CAA}"/>
              </a:ext>
            </a:extLst>
          </p:cNvPr>
          <p:cNvSpPr>
            <a:spLocks noGrp="1"/>
          </p:cNvSpPr>
          <p:nvPr>
            <p:ph type="title"/>
          </p:nvPr>
        </p:nvSpPr>
        <p:spPr>
          <a:xfrm>
            <a:off x="300036" y="162264"/>
            <a:ext cx="8501063" cy="637836"/>
          </a:xfrm>
        </p:spPr>
        <p:txBody>
          <a:bodyPr>
            <a:normAutofit fontScale="90000"/>
          </a:bodyPr>
          <a:lstStyle/>
          <a:p>
            <a:r>
              <a:rPr lang="fr-FR" dirty="0"/>
              <a:t>Le risque d’avalanche...</a:t>
            </a:r>
          </a:p>
        </p:txBody>
      </p:sp>
      <p:sp>
        <p:nvSpPr>
          <p:cNvPr id="2" name="ZoneTexte 1">
            <a:extLst>
              <a:ext uri="{FF2B5EF4-FFF2-40B4-BE49-F238E27FC236}">
                <a16:creationId xmlns:a16="http://schemas.microsoft.com/office/drawing/2014/main" id="{CA05A9E6-7139-3546-9C00-0CFFE1B30F44}"/>
              </a:ext>
            </a:extLst>
          </p:cNvPr>
          <p:cNvSpPr txBox="1"/>
          <p:nvPr/>
        </p:nvSpPr>
        <p:spPr>
          <a:xfrm>
            <a:off x="464820" y="5957887"/>
            <a:ext cx="7507152" cy="923330"/>
          </a:xfrm>
          <a:prstGeom prst="rect">
            <a:avLst/>
          </a:prstGeom>
          <a:noFill/>
        </p:spPr>
        <p:txBody>
          <a:bodyPr wrap="square" rtlCol="0">
            <a:spAutoFit/>
          </a:bodyPr>
          <a:lstStyle/>
          <a:p>
            <a:r>
              <a:rPr lang="fr-FR" dirty="0" err="1"/>
              <a:t>Hillebrand</a:t>
            </a:r>
            <a:r>
              <a:rPr lang="fr-FR" dirty="0"/>
              <a:t> et al. 2020, </a:t>
            </a:r>
            <a:r>
              <a:rPr lang="fr-FR" dirty="0" err="1"/>
              <a:t>Thresholds</a:t>
            </a:r>
            <a:r>
              <a:rPr lang="fr-FR" dirty="0"/>
              <a:t> for </a:t>
            </a:r>
            <a:r>
              <a:rPr lang="fr-FR" dirty="0" err="1"/>
              <a:t>ecological</a:t>
            </a:r>
            <a:r>
              <a:rPr lang="fr-FR" dirty="0"/>
              <a:t> </a:t>
            </a:r>
            <a:r>
              <a:rPr lang="fr-FR" dirty="0" err="1"/>
              <a:t>responses</a:t>
            </a:r>
            <a:r>
              <a:rPr lang="fr-FR" dirty="0"/>
              <a:t> to global change do not </a:t>
            </a:r>
            <a:r>
              <a:rPr lang="fr-FR" dirty="0" err="1"/>
              <a:t>emerge</a:t>
            </a:r>
            <a:r>
              <a:rPr lang="fr-FR" dirty="0"/>
              <a:t> </a:t>
            </a:r>
            <a:r>
              <a:rPr lang="fr-FR" dirty="0" err="1"/>
              <a:t>from</a:t>
            </a:r>
            <a:r>
              <a:rPr lang="fr-FR" dirty="0"/>
              <a:t> </a:t>
            </a:r>
            <a:r>
              <a:rPr lang="fr-FR" dirty="0" err="1"/>
              <a:t>empirical</a:t>
            </a:r>
            <a:r>
              <a:rPr lang="fr-FR" dirty="0"/>
              <a:t> data</a:t>
            </a:r>
            <a:r>
              <a:rPr lang="fr-FR" b="1" i="1" dirty="0"/>
              <a:t>, </a:t>
            </a:r>
            <a:r>
              <a:rPr lang="fr-FR" i="1" dirty="0"/>
              <a:t>Nature </a:t>
            </a:r>
            <a:r>
              <a:rPr lang="fr-FR" i="1" dirty="0" err="1"/>
              <a:t>Ecology</a:t>
            </a:r>
            <a:r>
              <a:rPr lang="fr-FR" i="1" dirty="0"/>
              <a:t> &amp; Evolution, </a:t>
            </a:r>
            <a:r>
              <a:rPr lang="fr-FR" b="1" dirty="0"/>
              <a:t>4</a:t>
            </a:r>
            <a:r>
              <a:rPr lang="fr-FR" dirty="0"/>
              <a:t>:1502–1509.</a:t>
            </a:r>
          </a:p>
        </p:txBody>
      </p:sp>
      <p:pic>
        <p:nvPicPr>
          <p:cNvPr id="3" name="Image 2">
            <a:extLst>
              <a:ext uri="{FF2B5EF4-FFF2-40B4-BE49-F238E27FC236}">
                <a16:creationId xmlns:a16="http://schemas.microsoft.com/office/drawing/2014/main" id="{E3BA984E-1E97-8145-B5C9-132BAA892478}"/>
              </a:ext>
            </a:extLst>
          </p:cNvPr>
          <p:cNvPicPr>
            <a:picLocks noChangeAspect="1"/>
          </p:cNvPicPr>
          <p:nvPr/>
        </p:nvPicPr>
        <p:blipFill>
          <a:blip r:embed="rId3"/>
          <a:stretch>
            <a:fillRect/>
          </a:stretch>
        </p:blipFill>
        <p:spPr>
          <a:xfrm>
            <a:off x="342901" y="800100"/>
            <a:ext cx="6773333" cy="5143500"/>
          </a:xfrm>
          <a:prstGeom prst="rect">
            <a:avLst/>
          </a:prstGeom>
        </p:spPr>
      </p:pic>
    </p:spTree>
    <p:extLst>
      <p:ext uri="{BB962C8B-B14F-4D97-AF65-F5344CB8AC3E}">
        <p14:creationId xmlns:p14="http://schemas.microsoft.com/office/powerpoint/2010/main" val="1117846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979A530-84E9-A54B-8914-E1BE0F1D2CAA}"/>
              </a:ext>
            </a:extLst>
          </p:cNvPr>
          <p:cNvSpPr>
            <a:spLocks noGrp="1"/>
          </p:cNvSpPr>
          <p:nvPr>
            <p:ph type="title"/>
          </p:nvPr>
        </p:nvSpPr>
        <p:spPr>
          <a:xfrm>
            <a:off x="465747" y="162264"/>
            <a:ext cx="6347713" cy="704850"/>
          </a:xfrm>
        </p:spPr>
        <p:txBody>
          <a:bodyPr>
            <a:normAutofit/>
          </a:bodyPr>
          <a:lstStyle/>
          <a:p>
            <a:r>
              <a:rPr lang="fr-FR" dirty="0"/>
              <a:t>Les services écosystémiques</a:t>
            </a:r>
          </a:p>
        </p:txBody>
      </p:sp>
      <p:pic>
        <p:nvPicPr>
          <p:cNvPr id="11" name="Image 10">
            <a:extLst>
              <a:ext uri="{FF2B5EF4-FFF2-40B4-BE49-F238E27FC236}">
                <a16:creationId xmlns:a16="http://schemas.microsoft.com/office/drawing/2014/main" id="{E32882AA-DCCC-6E42-9097-097502A8E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192" y="857492"/>
            <a:ext cx="6060070" cy="4862315"/>
          </a:xfrm>
          <a:prstGeom prst="rect">
            <a:avLst/>
          </a:prstGeom>
        </p:spPr>
      </p:pic>
      <p:sp>
        <p:nvSpPr>
          <p:cNvPr id="9" name="Rectangle 8">
            <a:extLst>
              <a:ext uri="{FF2B5EF4-FFF2-40B4-BE49-F238E27FC236}">
                <a16:creationId xmlns:a16="http://schemas.microsoft.com/office/drawing/2014/main" id="{84E2F112-30EA-A74E-831E-1D899DBB6636}"/>
              </a:ext>
            </a:extLst>
          </p:cNvPr>
          <p:cNvSpPr/>
          <p:nvPr/>
        </p:nvSpPr>
        <p:spPr>
          <a:xfrm>
            <a:off x="612192" y="5772406"/>
            <a:ext cx="6201267" cy="923330"/>
          </a:xfrm>
          <a:prstGeom prst="rect">
            <a:avLst/>
          </a:prstGeom>
        </p:spPr>
        <p:txBody>
          <a:bodyPr wrap="square">
            <a:spAutoFit/>
          </a:bodyPr>
          <a:lstStyle/>
          <a:p>
            <a:r>
              <a:rPr lang="fr-FR" dirty="0"/>
              <a:t>Source : B. Locatelli et al., </a:t>
            </a:r>
            <a:r>
              <a:rPr lang="fr-FR" dirty="0">
                <a:hlinkClick r:id="rId4"/>
              </a:rPr>
              <a:t>Analyser des services écosystémiques pour gérer des territoires</a:t>
            </a:r>
            <a:r>
              <a:rPr lang="fr-FR" dirty="0"/>
              <a:t> (diapo Equipe DDRS FIMI)</a:t>
            </a:r>
          </a:p>
        </p:txBody>
      </p:sp>
    </p:spTree>
    <p:extLst>
      <p:ext uri="{BB962C8B-B14F-4D97-AF65-F5344CB8AC3E}">
        <p14:creationId xmlns:p14="http://schemas.microsoft.com/office/powerpoint/2010/main" val="2242977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979A530-84E9-A54B-8914-E1BE0F1D2CAA}"/>
              </a:ext>
            </a:extLst>
          </p:cNvPr>
          <p:cNvSpPr>
            <a:spLocks noGrp="1"/>
          </p:cNvSpPr>
          <p:nvPr>
            <p:ph type="title"/>
          </p:nvPr>
        </p:nvSpPr>
        <p:spPr>
          <a:xfrm>
            <a:off x="300037" y="162264"/>
            <a:ext cx="3750262" cy="3052424"/>
          </a:xfrm>
        </p:spPr>
        <p:txBody>
          <a:bodyPr>
            <a:normAutofit fontScale="90000"/>
          </a:bodyPr>
          <a:lstStyle/>
          <a:p>
            <a:r>
              <a:rPr lang="fr-FR" dirty="0"/>
              <a:t>Impact des activités humaines depuis 1970 sur les services écosystémiques</a:t>
            </a:r>
          </a:p>
        </p:txBody>
      </p:sp>
      <p:pic>
        <p:nvPicPr>
          <p:cNvPr id="4" name="Image 3">
            <a:extLst>
              <a:ext uri="{FF2B5EF4-FFF2-40B4-BE49-F238E27FC236}">
                <a16:creationId xmlns:a16="http://schemas.microsoft.com/office/drawing/2014/main" id="{1B865CB6-B63E-5F49-8FA3-CCF9AD5FAE6E}"/>
              </a:ext>
            </a:extLst>
          </p:cNvPr>
          <p:cNvPicPr>
            <a:picLocks noChangeAspect="1"/>
          </p:cNvPicPr>
          <p:nvPr/>
        </p:nvPicPr>
        <p:blipFill>
          <a:blip r:embed="rId3"/>
          <a:stretch>
            <a:fillRect/>
          </a:stretch>
        </p:blipFill>
        <p:spPr>
          <a:xfrm>
            <a:off x="4050299" y="0"/>
            <a:ext cx="5093701" cy="6858000"/>
          </a:xfrm>
          <a:prstGeom prst="rect">
            <a:avLst/>
          </a:prstGeom>
        </p:spPr>
      </p:pic>
      <p:sp>
        <p:nvSpPr>
          <p:cNvPr id="7" name="ZoneTexte 6">
            <a:extLst>
              <a:ext uri="{FF2B5EF4-FFF2-40B4-BE49-F238E27FC236}">
                <a16:creationId xmlns:a16="http://schemas.microsoft.com/office/drawing/2014/main" id="{028A068A-93E4-734D-A3B4-EE5264641D5C}"/>
              </a:ext>
            </a:extLst>
          </p:cNvPr>
          <p:cNvSpPr txBox="1"/>
          <p:nvPr/>
        </p:nvSpPr>
        <p:spPr>
          <a:xfrm>
            <a:off x="457200" y="6326404"/>
            <a:ext cx="2659702" cy="369332"/>
          </a:xfrm>
          <a:prstGeom prst="rect">
            <a:avLst/>
          </a:prstGeom>
          <a:noFill/>
        </p:spPr>
        <p:txBody>
          <a:bodyPr wrap="none" rtlCol="0">
            <a:spAutoFit/>
          </a:bodyPr>
          <a:lstStyle/>
          <a:p>
            <a:r>
              <a:rPr lang="fr-FR" dirty="0"/>
              <a:t>Rapport de l’IPBES 2019</a:t>
            </a:r>
          </a:p>
        </p:txBody>
      </p:sp>
    </p:spTree>
    <p:extLst>
      <p:ext uri="{BB962C8B-B14F-4D97-AF65-F5344CB8AC3E}">
        <p14:creationId xmlns:p14="http://schemas.microsoft.com/office/powerpoint/2010/main" val="1351682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5968" y="1600200"/>
            <a:ext cx="7612063" cy="1639391"/>
          </a:xfrm>
        </p:spPr>
        <p:txBody>
          <a:bodyPr>
            <a:normAutofit fontScale="90000"/>
          </a:bodyPr>
          <a:lstStyle/>
          <a:p>
            <a:r>
              <a:rPr lang="fr-FR" dirty="0"/>
              <a:t>Les enjeux du vivant pour le développement humain </a:t>
            </a:r>
            <a:r>
              <a:rPr lang="fr-FR" i="1" dirty="0"/>
              <a:t>(et les implications technologiques associées)</a:t>
            </a:r>
          </a:p>
        </p:txBody>
      </p:sp>
      <p:sp>
        <p:nvSpPr>
          <p:cNvPr id="4" name="Espace réservé du numéro de diapositive 3"/>
          <p:cNvSpPr>
            <a:spLocks noGrp="1"/>
          </p:cNvSpPr>
          <p:nvPr>
            <p:ph type="sldNum" sz="quarter" idx="12"/>
          </p:nvPr>
        </p:nvSpPr>
        <p:spPr/>
        <p:txBody>
          <a:bodyPr/>
          <a:lstStyle/>
          <a:p>
            <a:fld id="{459A5F39-4CE7-434C-A5CB-50A363451602}" type="slidenum">
              <a:rPr lang="en-US" smtClean="0"/>
              <a:t>25</a:t>
            </a:fld>
            <a:endParaRPr lang="en-US"/>
          </a:p>
        </p:txBody>
      </p:sp>
      <p:grpSp>
        <p:nvGrpSpPr>
          <p:cNvPr id="11" name="Groupe 10">
            <a:extLst>
              <a:ext uri="{FF2B5EF4-FFF2-40B4-BE49-F238E27FC236}">
                <a16:creationId xmlns:a16="http://schemas.microsoft.com/office/drawing/2014/main" id="{BB8D3A7B-7281-EB4F-94BD-39DC6EC45AE7}"/>
              </a:ext>
            </a:extLst>
          </p:cNvPr>
          <p:cNvGrpSpPr/>
          <p:nvPr/>
        </p:nvGrpSpPr>
        <p:grpSpPr>
          <a:xfrm>
            <a:off x="7053338" y="3220509"/>
            <a:ext cx="1912519" cy="2869359"/>
            <a:chOff x="7749992" y="735746"/>
            <a:chExt cx="1304661" cy="1957387"/>
          </a:xfrm>
        </p:grpSpPr>
        <p:grpSp>
          <p:nvGrpSpPr>
            <p:cNvPr id="12" name="Groupe 11">
              <a:extLst>
                <a:ext uri="{FF2B5EF4-FFF2-40B4-BE49-F238E27FC236}">
                  <a16:creationId xmlns:a16="http://schemas.microsoft.com/office/drawing/2014/main" id="{C47AE67A-6449-284C-91EF-A61956867A4D}"/>
                </a:ext>
              </a:extLst>
            </p:cNvPr>
            <p:cNvGrpSpPr/>
            <p:nvPr/>
          </p:nvGrpSpPr>
          <p:grpSpPr>
            <a:xfrm>
              <a:off x="7749992" y="735746"/>
              <a:ext cx="1304661" cy="1957387"/>
              <a:chOff x="7749992" y="735746"/>
              <a:chExt cx="1304661" cy="1957387"/>
            </a:xfrm>
          </p:grpSpPr>
          <p:pic>
            <p:nvPicPr>
              <p:cNvPr id="14" name="Image 13" descr="Une image contenant plante, vert, arbre, légume&#10;&#10;Description générée automatiquement">
                <a:extLst>
                  <a:ext uri="{FF2B5EF4-FFF2-40B4-BE49-F238E27FC236}">
                    <a16:creationId xmlns:a16="http://schemas.microsoft.com/office/drawing/2014/main" id="{EB2A709E-35D7-CD44-B67F-0C4EEF008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9992" y="735746"/>
                <a:ext cx="1304661" cy="1957387"/>
              </a:xfrm>
              <a:prstGeom prst="rect">
                <a:avLst/>
              </a:prstGeom>
            </p:spPr>
          </p:pic>
          <p:pic>
            <p:nvPicPr>
              <p:cNvPr id="15" name="Picture 2">
                <a:extLst>
                  <a:ext uri="{FF2B5EF4-FFF2-40B4-BE49-F238E27FC236}">
                    <a16:creationId xmlns:a16="http://schemas.microsoft.com/office/drawing/2014/main" id="{9CD29BCB-F019-0642-8F09-10F7CD9A55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7487" y="2456113"/>
                <a:ext cx="187166" cy="16048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ZoneTexte 12">
              <a:extLst>
                <a:ext uri="{FF2B5EF4-FFF2-40B4-BE49-F238E27FC236}">
                  <a16:creationId xmlns:a16="http://schemas.microsoft.com/office/drawing/2014/main" id="{68D13AC3-BDA1-E84C-B217-1EE631F7163F}"/>
                </a:ext>
              </a:extLst>
            </p:cNvPr>
            <p:cNvSpPr txBox="1"/>
            <p:nvPr/>
          </p:nvSpPr>
          <p:spPr>
            <a:xfrm>
              <a:off x="7763844" y="2441878"/>
              <a:ext cx="1038176" cy="188960"/>
            </a:xfrm>
            <a:prstGeom prst="rect">
              <a:avLst/>
            </a:prstGeom>
            <a:noFill/>
          </p:spPr>
          <p:txBody>
            <a:bodyPr wrap="square" rtlCol="0">
              <a:spAutoFit/>
            </a:bodyPr>
            <a:lstStyle/>
            <a:p>
              <a:r>
                <a:rPr lang="fr-FR" sz="1200" i="1" dirty="0" err="1">
                  <a:solidFill>
                    <a:schemeClr val="bg1"/>
                  </a:solidFill>
                </a:rPr>
                <a:t>Adalia</a:t>
              </a:r>
              <a:r>
                <a:rPr lang="fr-FR" sz="1200" i="1" dirty="0">
                  <a:solidFill>
                    <a:schemeClr val="bg1"/>
                  </a:solidFill>
                </a:rPr>
                <a:t> </a:t>
              </a:r>
              <a:r>
                <a:rPr lang="fr-FR" sz="1200" i="1" dirty="0" err="1">
                  <a:solidFill>
                    <a:schemeClr val="bg1"/>
                  </a:solidFill>
                </a:rPr>
                <a:t>bipunctata</a:t>
              </a:r>
              <a:endParaRPr lang="fr-FR" sz="1200" i="1" dirty="0">
                <a:solidFill>
                  <a:schemeClr val="bg1"/>
                </a:solidFill>
              </a:endParaRPr>
            </a:p>
          </p:txBody>
        </p:sp>
      </p:grpSp>
    </p:spTree>
    <p:extLst>
      <p:ext uri="{BB962C8B-B14F-4D97-AF65-F5344CB8AC3E}">
        <p14:creationId xmlns:p14="http://schemas.microsoft.com/office/powerpoint/2010/main" val="3191450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979A530-84E9-A54B-8914-E1BE0F1D2CAA}"/>
              </a:ext>
            </a:extLst>
          </p:cNvPr>
          <p:cNvSpPr>
            <a:spLocks noGrp="1"/>
          </p:cNvSpPr>
          <p:nvPr>
            <p:ph type="title"/>
          </p:nvPr>
        </p:nvSpPr>
        <p:spPr>
          <a:xfrm>
            <a:off x="465747" y="162264"/>
            <a:ext cx="6735115" cy="1516634"/>
          </a:xfrm>
        </p:spPr>
        <p:txBody>
          <a:bodyPr>
            <a:normAutofit fontScale="90000"/>
          </a:bodyPr>
          <a:lstStyle/>
          <a:p>
            <a:r>
              <a:rPr lang="fr-FR" dirty="0"/>
              <a:t>Enjeux n°1 : permettre à l’Homme de se développer durablement sur la planète</a:t>
            </a:r>
          </a:p>
        </p:txBody>
      </p:sp>
      <p:grpSp>
        <p:nvGrpSpPr>
          <p:cNvPr id="4" name="Groupe 3">
            <a:extLst>
              <a:ext uri="{FF2B5EF4-FFF2-40B4-BE49-F238E27FC236}">
                <a16:creationId xmlns:a16="http://schemas.microsoft.com/office/drawing/2014/main" id="{4083AE10-DFCF-5C45-9E60-C7BDEFE0CD36}"/>
              </a:ext>
            </a:extLst>
          </p:cNvPr>
          <p:cNvGrpSpPr/>
          <p:nvPr/>
        </p:nvGrpSpPr>
        <p:grpSpPr>
          <a:xfrm>
            <a:off x="823169" y="1797961"/>
            <a:ext cx="6567892" cy="4747874"/>
            <a:chOff x="465747" y="867114"/>
            <a:chExt cx="6567892" cy="4747874"/>
          </a:xfrm>
        </p:grpSpPr>
        <p:pic>
          <p:nvPicPr>
            <p:cNvPr id="3" name="Image 2">
              <a:extLst>
                <a:ext uri="{FF2B5EF4-FFF2-40B4-BE49-F238E27FC236}">
                  <a16:creationId xmlns:a16="http://schemas.microsoft.com/office/drawing/2014/main" id="{02E7954D-7A4D-F84E-AF79-0759880AE8C6}"/>
                </a:ext>
              </a:extLst>
            </p:cNvPr>
            <p:cNvPicPr>
              <a:picLocks noChangeAspect="1"/>
            </p:cNvPicPr>
            <p:nvPr/>
          </p:nvPicPr>
          <p:blipFill>
            <a:blip r:embed="rId3"/>
            <a:stretch>
              <a:fillRect/>
            </a:stretch>
          </p:blipFill>
          <p:spPr>
            <a:xfrm>
              <a:off x="465747" y="867114"/>
              <a:ext cx="6567892" cy="4747874"/>
            </a:xfrm>
            <a:prstGeom prst="rect">
              <a:avLst/>
            </a:prstGeom>
          </p:spPr>
        </p:pic>
        <p:sp>
          <p:nvSpPr>
            <p:cNvPr id="9" name="Rectangle 8">
              <a:extLst>
                <a:ext uri="{FF2B5EF4-FFF2-40B4-BE49-F238E27FC236}">
                  <a16:creationId xmlns:a16="http://schemas.microsoft.com/office/drawing/2014/main" id="{84E2F112-30EA-A74E-831E-1D899DBB6636}"/>
                </a:ext>
              </a:extLst>
            </p:cNvPr>
            <p:cNvSpPr/>
            <p:nvPr/>
          </p:nvSpPr>
          <p:spPr>
            <a:xfrm>
              <a:off x="5553989" y="5100894"/>
              <a:ext cx="1259471" cy="369332"/>
            </a:xfrm>
            <a:prstGeom prst="rect">
              <a:avLst/>
            </a:prstGeom>
          </p:spPr>
          <p:txBody>
            <a:bodyPr wrap="square">
              <a:spAutoFit/>
            </a:bodyPr>
            <a:lstStyle/>
            <a:p>
              <a:r>
                <a:rPr lang="fr-FR" dirty="0" err="1"/>
                <a:t>Cabu</a:t>
              </a:r>
              <a:r>
                <a:rPr lang="fr-FR" dirty="0"/>
                <a:t> 1983</a:t>
              </a:r>
            </a:p>
          </p:txBody>
        </p:sp>
      </p:grpSp>
    </p:spTree>
    <p:extLst>
      <p:ext uri="{BB962C8B-B14F-4D97-AF65-F5344CB8AC3E}">
        <p14:creationId xmlns:p14="http://schemas.microsoft.com/office/powerpoint/2010/main" val="367086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028A068A-93E4-734D-A3B4-EE5264641D5C}"/>
              </a:ext>
            </a:extLst>
          </p:cNvPr>
          <p:cNvSpPr txBox="1"/>
          <p:nvPr/>
        </p:nvSpPr>
        <p:spPr>
          <a:xfrm>
            <a:off x="541538" y="6399389"/>
            <a:ext cx="4153701" cy="369332"/>
          </a:xfrm>
          <a:prstGeom prst="rect">
            <a:avLst/>
          </a:prstGeom>
          <a:noFill/>
        </p:spPr>
        <p:txBody>
          <a:bodyPr wrap="none" rtlCol="0">
            <a:spAutoFit/>
          </a:bodyPr>
          <a:lstStyle/>
          <a:p>
            <a:r>
              <a:rPr lang="fr-FR" dirty="0"/>
              <a:t>Rapport du WWF Planète vivante 2020</a:t>
            </a:r>
          </a:p>
        </p:txBody>
      </p:sp>
      <p:grpSp>
        <p:nvGrpSpPr>
          <p:cNvPr id="6" name="Groupe 5">
            <a:extLst>
              <a:ext uri="{FF2B5EF4-FFF2-40B4-BE49-F238E27FC236}">
                <a16:creationId xmlns:a16="http://schemas.microsoft.com/office/drawing/2014/main" id="{80BAFCDE-D7D3-D944-85E3-9D7127D547B3}"/>
              </a:ext>
            </a:extLst>
          </p:cNvPr>
          <p:cNvGrpSpPr/>
          <p:nvPr/>
        </p:nvGrpSpPr>
        <p:grpSpPr>
          <a:xfrm>
            <a:off x="225904" y="961074"/>
            <a:ext cx="7509021" cy="5271370"/>
            <a:chOff x="113281" y="0"/>
            <a:chExt cx="9545069" cy="6858000"/>
          </a:xfrm>
        </p:grpSpPr>
        <p:pic>
          <p:nvPicPr>
            <p:cNvPr id="3" name="Image 2">
              <a:extLst>
                <a:ext uri="{FF2B5EF4-FFF2-40B4-BE49-F238E27FC236}">
                  <a16:creationId xmlns:a16="http://schemas.microsoft.com/office/drawing/2014/main" id="{40C1842D-F4C1-514C-87DE-7685EF5C362D}"/>
                </a:ext>
              </a:extLst>
            </p:cNvPr>
            <p:cNvPicPr>
              <a:picLocks noChangeAspect="1"/>
            </p:cNvPicPr>
            <p:nvPr/>
          </p:nvPicPr>
          <p:blipFill>
            <a:blip r:embed="rId3"/>
            <a:stretch>
              <a:fillRect/>
            </a:stretch>
          </p:blipFill>
          <p:spPr>
            <a:xfrm>
              <a:off x="113281" y="0"/>
              <a:ext cx="5681183" cy="6858000"/>
            </a:xfrm>
            <a:prstGeom prst="rect">
              <a:avLst/>
            </a:prstGeom>
          </p:spPr>
        </p:pic>
        <p:pic>
          <p:nvPicPr>
            <p:cNvPr id="4" name="Image 3">
              <a:extLst>
                <a:ext uri="{FF2B5EF4-FFF2-40B4-BE49-F238E27FC236}">
                  <a16:creationId xmlns:a16="http://schemas.microsoft.com/office/drawing/2014/main" id="{F70CDBC7-D0F3-5F46-AF8E-D0BC89FE3672}"/>
                </a:ext>
              </a:extLst>
            </p:cNvPr>
            <p:cNvPicPr>
              <a:picLocks noChangeAspect="1"/>
            </p:cNvPicPr>
            <p:nvPr/>
          </p:nvPicPr>
          <p:blipFill>
            <a:blip r:embed="rId4"/>
            <a:stretch>
              <a:fillRect/>
            </a:stretch>
          </p:blipFill>
          <p:spPr>
            <a:xfrm>
              <a:off x="5794464" y="285750"/>
              <a:ext cx="3863886" cy="6216699"/>
            </a:xfrm>
            <a:prstGeom prst="rect">
              <a:avLst/>
            </a:prstGeom>
          </p:spPr>
        </p:pic>
      </p:grpSp>
      <p:sp>
        <p:nvSpPr>
          <p:cNvPr id="12" name="Titre 4">
            <a:extLst>
              <a:ext uri="{FF2B5EF4-FFF2-40B4-BE49-F238E27FC236}">
                <a16:creationId xmlns:a16="http://schemas.microsoft.com/office/drawing/2014/main" id="{8A171232-19C6-2842-83BD-5A8C6F9BE605}"/>
              </a:ext>
            </a:extLst>
          </p:cNvPr>
          <p:cNvSpPr>
            <a:spLocks noGrp="1"/>
          </p:cNvSpPr>
          <p:nvPr>
            <p:ph type="title"/>
          </p:nvPr>
        </p:nvSpPr>
        <p:spPr>
          <a:xfrm>
            <a:off x="225904" y="89279"/>
            <a:ext cx="6819473" cy="704850"/>
          </a:xfrm>
        </p:spPr>
        <p:txBody>
          <a:bodyPr>
            <a:normAutofit/>
          </a:bodyPr>
          <a:lstStyle/>
          <a:p>
            <a:r>
              <a:rPr lang="fr-FR" dirty="0"/>
              <a:t>Enjeux n°2 : la nutrition</a:t>
            </a:r>
          </a:p>
        </p:txBody>
      </p:sp>
    </p:spTree>
    <p:extLst>
      <p:ext uri="{BB962C8B-B14F-4D97-AF65-F5344CB8AC3E}">
        <p14:creationId xmlns:p14="http://schemas.microsoft.com/office/powerpoint/2010/main" val="917149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979A530-84E9-A54B-8914-E1BE0F1D2CAA}"/>
              </a:ext>
            </a:extLst>
          </p:cNvPr>
          <p:cNvSpPr>
            <a:spLocks noGrp="1"/>
          </p:cNvSpPr>
          <p:nvPr>
            <p:ph type="title"/>
          </p:nvPr>
        </p:nvSpPr>
        <p:spPr>
          <a:xfrm>
            <a:off x="300036" y="162264"/>
            <a:ext cx="8501063" cy="637836"/>
          </a:xfrm>
        </p:spPr>
        <p:txBody>
          <a:bodyPr>
            <a:normAutofit fontScale="90000"/>
          </a:bodyPr>
          <a:lstStyle/>
          <a:p>
            <a:r>
              <a:rPr lang="fr-FR" dirty="0"/>
              <a:t>Enjeux n°3 Santé</a:t>
            </a:r>
          </a:p>
        </p:txBody>
      </p:sp>
      <p:sp>
        <p:nvSpPr>
          <p:cNvPr id="7" name="ZoneTexte 6">
            <a:extLst>
              <a:ext uri="{FF2B5EF4-FFF2-40B4-BE49-F238E27FC236}">
                <a16:creationId xmlns:a16="http://schemas.microsoft.com/office/drawing/2014/main" id="{028A068A-93E4-734D-A3B4-EE5264641D5C}"/>
              </a:ext>
            </a:extLst>
          </p:cNvPr>
          <p:cNvSpPr txBox="1"/>
          <p:nvPr/>
        </p:nvSpPr>
        <p:spPr>
          <a:xfrm>
            <a:off x="296862" y="4664411"/>
            <a:ext cx="3471865" cy="2031325"/>
          </a:xfrm>
          <a:prstGeom prst="rect">
            <a:avLst/>
          </a:prstGeom>
          <a:noFill/>
        </p:spPr>
        <p:txBody>
          <a:bodyPr wrap="square" rtlCol="0">
            <a:spAutoFit/>
          </a:bodyPr>
          <a:lstStyle/>
          <a:p>
            <a:r>
              <a:rPr lang="fr-FR" sz="1400" dirty="0"/>
              <a:t>Rapport du WWF Planète vivante 2020</a:t>
            </a:r>
          </a:p>
          <a:p>
            <a:r>
              <a:rPr lang="fr-FR" sz="1400" b="1" i="1" dirty="0"/>
              <a:t>Fig. 13 : </a:t>
            </a:r>
            <a:r>
              <a:rPr lang="fr-FR" sz="1400" i="1" dirty="0"/>
              <a:t>Biodiversité́ et santé́ humaine. Reproduit d’après « </a:t>
            </a:r>
            <a:r>
              <a:rPr lang="fr-FR" sz="1400" i="1" dirty="0" err="1"/>
              <a:t>Connecting</a:t>
            </a:r>
            <a:r>
              <a:rPr lang="fr-FR" sz="1400" i="1" dirty="0"/>
              <a:t> global </a:t>
            </a:r>
            <a:r>
              <a:rPr lang="fr-FR" sz="1400" i="1" dirty="0" err="1"/>
              <a:t>priorities</a:t>
            </a:r>
            <a:r>
              <a:rPr lang="fr-FR" sz="1400" i="1" dirty="0"/>
              <a:t> : </a:t>
            </a:r>
            <a:r>
              <a:rPr lang="fr-FR" sz="1400" i="1" dirty="0" err="1"/>
              <a:t>Biodiversity</a:t>
            </a:r>
            <a:r>
              <a:rPr lang="fr-FR" sz="1400" i="1" dirty="0"/>
              <a:t> and </a:t>
            </a:r>
            <a:r>
              <a:rPr lang="fr-FR" sz="1400" i="1" dirty="0" err="1"/>
              <a:t>human</a:t>
            </a:r>
            <a:r>
              <a:rPr lang="fr-FR" sz="1400" i="1" dirty="0"/>
              <a:t> </a:t>
            </a:r>
            <a:r>
              <a:rPr lang="fr-FR" sz="1400" i="1" dirty="0" err="1"/>
              <a:t>health</a:t>
            </a:r>
            <a:r>
              <a:rPr lang="fr-FR" sz="1400" i="1" dirty="0"/>
              <a:t> », Organisation mondiale de la santé (OMS) et Secrétariat de la Convention sur la diversité́ biologique (CDB), Copyright (2015) WHO/CBD (2015).</a:t>
            </a:r>
            <a:endParaRPr lang="fr-FR" sz="1400" dirty="0"/>
          </a:p>
        </p:txBody>
      </p:sp>
      <p:pic>
        <p:nvPicPr>
          <p:cNvPr id="3" name="Image 2">
            <a:extLst>
              <a:ext uri="{FF2B5EF4-FFF2-40B4-BE49-F238E27FC236}">
                <a16:creationId xmlns:a16="http://schemas.microsoft.com/office/drawing/2014/main" id="{F95B04A3-6CBC-E94D-B837-7DC003FA8122}"/>
              </a:ext>
            </a:extLst>
          </p:cNvPr>
          <p:cNvPicPr>
            <a:picLocks noChangeAspect="1"/>
          </p:cNvPicPr>
          <p:nvPr/>
        </p:nvPicPr>
        <p:blipFill>
          <a:blip r:embed="rId3"/>
          <a:stretch>
            <a:fillRect/>
          </a:stretch>
        </p:blipFill>
        <p:spPr>
          <a:xfrm>
            <a:off x="3768727" y="95432"/>
            <a:ext cx="5260975" cy="6133872"/>
          </a:xfrm>
          <a:prstGeom prst="rect">
            <a:avLst/>
          </a:prstGeom>
          <a:ln>
            <a:solidFill>
              <a:schemeClr val="tx1"/>
            </a:solidFill>
          </a:ln>
        </p:spPr>
      </p:pic>
      <p:sp>
        <p:nvSpPr>
          <p:cNvPr id="4" name="ZoneTexte 3">
            <a:extLst>
              <a:ext uri="{FF2B5EF4-FFF2-40B4-BE49-F238E27FC236}">
                <a16:creationId xmlns:a16="http://schemas.microsoft.com/office/drawing/2014/main" id="{E031FA72-8E4C-0E44-B06B-A4F41843C31A}"/>
              </a:ext>
            </a:extLst>
          </p:cNvPr>
          <p:cNvSpPr txBox="1"/>
          <p:nvPr/>
        </p:nvSpPr>
        <p:spPr>
          <a:xfrm>
            <a:off x="296863" y="1214438"/>
            <a:ext cx="3218848" cy="830997"/>
          </a:xfrm>
          <a:prstGeom prst="rect">
            <a:avLst/>
          </a:prstGeom>
          <a:noFill/>
        </p:spPr>
        <p:txBody>
          <a:bodyPr wrap="square" rtlCol="0">
            <a:spAutoFit/>
          </a:bodyPr>
          <a:lstStyle/>
          <a:p>
            <a:r>
              <a:rPr lang="fr-FR" sz="2400" dirty="0"/>
              <a:t>Le concept de </a:t>
            </a:r>
            <a:r>
              <a:rPr lang="fr-FR" sz="2400" b="1" dirty="0"/>
              <a:t>santé globale (one </a:t>
            </a:r>
            <a:r>
              <a:rPr lang="fr-FR" sz="2400" b="1" dirty="0" err="1"/>
              <a:t>health</a:t>
            </a:r>
            <a:r>
              <a:rPr lang="fr-FR" sz="2400" b="1" dirty="0"/>
              <a:t>)</a:t>
            </a:r>
          </a:p>
        </p:txBody>
      </p:sp>
    </p:spTree>
    <p:extLst>
      <p:ext uri="{BB962C8B-B14F-4D97-AF65-F5344CB8AC3E}">
        <p14:creationId xmlns:p14="http://schemas.microsoft.com/office/powerpoint/2010/main" val="480490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979A530-84E9-A54B-8914-E1BE0F1D2CAA}"/>
              </a:ext>
            </a:extLst>
          </p:cNvPr>
          <p:cNvSpPr>
            <a:spLocks noGrp="1"/>
          </p:cNvSpPr>
          <p:nvPr>
            <p:ph type="title"/>
          </p:nvPr>
        </p:nvSpPr>
        <p:spPr>
          <a:xfrm>
            <a:off x="300036" y="162264"/>
            <a:ext cx="8501063" cy="1111900"/>
          </a:xfrm>
        </p:spPr>
        <p:txBody>
          <a:bodyPr>
            <a:normAutofit fontScale="90000"/>
          </a:bodyPr>
          <a:lstStyle/>
          <a:p>
            <a:r>
              <a:rPr lang="fr-FR" dirty="0"/>
              <a:t>Enjeux n°3 Santé (liens avec la domestication)</a:t>
            </a:r>
          </a:p>
        </p:txBody>
      </p:sp>
      <p:grpSp>
        <p:nvGrpSpPr>
          <p:cNvPr id="3" name="Groupe 2">
            <a:extLst>
              <a:ext uri="{FF2B5EF4-FFF2-40B4-BE49-F238E27FC236}">
                <a16:creationId xmlns:a16="http://schemas.microsoft.com/office/drawing/2014/main" id="{EB9D1385-3660-EC4D-BCED-53003FA418D0}"/>
              </a:ext>
            </a:extLst>
          </p:cNvPr>
          <p:cNvGrpSpPr/>
          <p:nvPr/>
        </p:nvGrpSpPr>
        <p:grpSpPr>
          <a:xfrm>
            <a:off x="419221" y="1274164"/>
            <a:ext cx="6855727" cy="5185836"/>
            <a:chOff x="419221" y="1274164"/>
            <a:chExt cx="6855727" cy="5185836"/>
          </a:xfrm>
        </p:grpSpPr>
        <p:sp>
          <p:nvSpPr>
            <p:cNvPr id="7" name="ZoneTexte 6">
              <a:extLst>
                <a:ext uri="{FF2B5EF4-FFF2-40B4-BE49-F238E27FC236}">
                  <a16:creationId xmlns:a16="http://schemas.microsoft.com/office/drawing/2014/main" id="{028A068A-93E4-734D-A3B4-EE5264641D5C}"/>
                </a:ext>
              </a:extLst>
            </p:cNvPr>
            <p:cNvSpPr txBox="1"/>
            <p:nvPr/>
          </p:nvSpPr>
          <p:spPr>
            <a:xfrm>
              <a:off x="419221" y="5936780"/>
              <a:ext cx="6855727" cy="523220"/>
            </a:xfrm>
            <a:prstGeom prst="rect">
              <a:avLst/>
            </a:prstGeom>
            <a:noFill/>
          </p:spPr>
          <p:txBody>
            <a:bodyPr wrap="square" rtlCol="0">
              <a:spAutoFit/>
            </a:bodyPr>
            <a:lstStyle/>
            <a:p>
              <a:pPr algn="just"/>
              <a:r>
                <a:rPr lang="fr-FR" sz="1400" dirty="0"/>
                <a:t>Webinaire de Serge Morand (CNRS CIRAD en Asie) le 29/06/2020 : </a:t>
              </a:r>
              <a:r>
                <a:rPr lang="fr-FR" sz="1400" b="1" dirty="0"/>
                <a:t>La grande accélération des épidémies</a:t>
              </a:r>
              <a:r>
                <a:rPr lang="fr-FR" sz="1400" dirty="0"/>
                <a:t> </a:t>
              </a:r>
            </a:p>
          </p:txBody>
        </p:sp>
        <p:pic>
          <p:nvPicPr>
            <p:cNvPr id="6" name="Image 5">
              <a:extLst>
                <a:ext uri="{FF2B5EF4-FFF2-40B4-BE49-F238E27FC236}">
                  <a16:creationId xmlns:a16="http://schemas.microsoft.com/office/drawing/2014/main" id="{095F6C08-EE9A-FB47-BF8C-50AE7DDE05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221" y="1274164"/>
              <a:ext cx="6855727" cy="4662616"/>
            </a:xfrm>
            <a:prstGeom prst="rect">
              <a:avLst/>
            </a:prstGeom>
            <a:noFill/>
            <a:ln>
              <a:solidFill>
                <a:srgbClr val="4F81BD"/>
              </a:solidFill>
            </a:ln>
          </p:spPr>
        </p:pic>
      </p:grpSp>
    </p:spTree>
    <p:extLst>
      <p:ext uri="{BB962C8B-B14F-4D97-AF65-F5344CB8AC3E}">
        <p14:creationId xmlns:p14="http://schemas.microsoft.com/office/powerpoint/2010/main" val="3855012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6963" y="154649"/>
            <a:ext cx="6347713" cy="661988"/>
          </a:xfrm>
        </p:spPr>
        <p:txBody>
          <a:bodyPr/>
          <a:lstStyle/>
          <a:p>
            <a:r>
              <a:rPr lang="fr-FR" dirty="0"/>
              <a:t>Préambule</a:t>
            </a:r>
          </a:p>
        </p:txBody>
      </p:sp>
      <p:sp>
        <p:nvSpPr>
          <p:cNvPr id="5" name="Espace réservé du numéro de diapositive 4"/>
          <p:cNvSpPr>
            <a:spLocks noGrp="1"/>
          </p:cNvSpPr>
          <p:nvPr>
            <p:ph type="sldNum" sz="quarter" idx="12"/>
          </p:nvPr>
        </p:nvSpPr>
        <p:spPr/>
        <p:txBody>
          <a:bodyPr/>
          <a:lstStyle/>
          <a:p>
            <a:fld id="{459A5F39-4CE7-434C-A5CB-50A363451602}" type="slidenum">
              <a:rPr lang="en-US" smtClean="0"/>
              <a:t>3</a:t>
            </a:fld>
            <a:endParaRPr lang="en-US"/>
          </a:p>
        </p:txBody>
      </p:sp>
      <p:sp>
        <p:nvSpPr>
          <p:cNvPr id="7" name="Rectangle 6">
            <a:extLst>
              <a:ext uri="{FF2B5EF4-FFF2-40B4-BE49-F238E27FC236}">
                <a16:creationId xmlns:a16="http://schemas.microsoft.com/office/drawing/2014/main" id="{2C2BA2AE-FA20-4540-952B-01888607CB79}"/>
              </a:ext>
            </a:extLst>
          </p:cNvPr>
          <p:cNvSpPr/>
          <p:nvPr/>
        </p:nvSpPr>
        <p:spPr>
          <a:xfrm>
            <a:off x="722188" y="6248035"/>
            <a:ext cx="8193212" cy="584775"/>
          </a:xfrm>
          <a:prstGeom prst="rect">
            <a:avLst/>
          </a:prstGeom>
        </p:spPr>
        <p:txBody>
          <a:bodyPr wrap="square">
            <a:spAutoFit/>
          </a:bodyPr>
          <a:lstStyle/>
          <a:p>
            <a:pPr marR="13907"/>
            <a:r>
              <a:rPr lang="fr-FR" sz="1600" b="1" dirty="0">
                <a:solidFill>
                  <a:srgbClr val="000000"/>
                </a:solidFill>
                <a:latin typeface="Calibri" panose="020F0502020204030204" pitchFamily="34" charset="0"/>
              </a:rPr>
              <a:t>Dessin de Graeme </a:t>
            </a:r>
            <a:r>
              <a:rPr lang="fr-FR" sz="1600" b="1" dirty="0" err="1">
                <a:solidFill>
                  <a:srgbClr val="000000"/>
                </a:solidFill>
                <a:latin typeface="Calibri" panose="020F0502020204030204" pitchFamily="34" charset="0"/>
              </a:rPr>
              <a:t>MacKay</a:t>
            </a:r>
            <a:r>
              <a:rPr lang="fr-FR" sz="1600" b="1" dirty="0">
                <a:solidFill>
                  <a:srgbClr val="000000"/>
                </a:solidFill>
                <a:latin typeface="Calibri" panose="020F0502020204030204" pitchFamily="34" charset="0"/>
              </a:rPr>
              <a:t> ©</a:t>
            </a:r>
            <a:endParaRPr lang="fr-FR" sz="1600" dirty="0"/>
          </a:p>
          <a:p>
            <a:pPr marR="13907"/>
            <a:r>
              <a:rPr lang="fr-FR" sz="1600" b="1" dirty="0">
                <a:solidFill>
                  <a:srgbClr val="000000"/>
                </a:solidFill>
                <a:latin typeface="Calibri" panose="020F0502020204030204" pitchFamily="34" charset="0"/>
              </a:rPr>
              <a:t>https://</a:t>
            </a:r>
            <a:r>
              <a:rPr lang="fr-FR" sz="1600" b="1" dirty="0" err="1">
                <a:solidFill>
                  <a:srgbClr val="000000"/>
                </a:solidFill>
                <a:latin typeface="Calibri" panose="020F0502020204030204" pitchFamily="34" charset="0"/>
              </a:rPr>
              <a:t>mackaycartoons.net</a:t>
            </a:r>
            <a:r>
              <a:rPr lang="fr-FR" sz="1600" b="1" dirty="0">
                <a:solidFill>
                  <a:srgbClr val="000000"/>
                </a:solidFill>
                <a:latin typeface="Calibri" panose="020F0502020204030204" pitchFamily="34" charset="0"/>
              </a:rPr>
              <a:t>/2020/03/18/wednesday-march-11-2020</a:t>
            </a:r>
            <a:endParaRPr lang="fr-FR" sz="1600" dirty="0">
              <a:effectLst/>
            </a:endParaRPr>
          </a:p>
        </p:txBody>
      </p:sp>
      <p:pic>
        <p:nvPicPr>
          <p:cNvPr id="2050" name="Picture 2">
            <a:extLst>
              <a:ext uri="{FF2B5EF4-FFF2-40B4-BE49-F238E27FC236}">
                <a16:creationId xmlns:a16="http://schemas.microsoft.com/office/drawing/2014/main" id="{2160E908-795E-7149-A410-CB01BFE26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73773"/>
            <a:ext cx="7119938" cy="5485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4242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979A530-84E9-A54B-8914-E1BE0F1D2CAA}"/>
              </a:ext>
            </a:extLst>
          </p:cNvPr>
          <p:cNvSpPr>
            <a:spLocks noGrp="1"/>
          </p:cNvSpPr>
          <p:nvPr>
            <p:ph type="title"/>
          </p:nvPr>
        </p:nvSpPr>
        <p:spPr>
          <a:xfrm>
            <a:off x="300036" y="162264"/>
            <a:ext cx="8501063" cy="637836"/>
          </a:xfrm>
        </p:spPr>
        <p:txBody>
          <a:bodyPr>
            <a:normAutofit fontScale="90000"/>
          </a:bodyPr>
          <a:lstStyle/>
          <a:p>
            <a:r>
              <a:rPr lang="fr-FR" dirty="0"/>
              <a:t>Enjeux n°3 Santé (l’effet de dilution)</a:t>
            </a:r>
          </a:p>
        </p:txBody>
      </p:sp>
      <p:grpSp>
        <p:nvGrpSpPr>
          <p:cNvPr id="2" name="Groupe 1">
            <a:extLst>
              <a:ext uri="{FF2B5EF4-FFF2-40B4-BE49-F238E27FC236}">
                <a16:creationId xmlns:a16="http://schemas.microsoft.com/office/drawing/2014/main" id="{970CF140-3940-D94E-B88A-CF9F780A4A13}"/>
              </a:ext>
            </a:extLst>
          </p:cNvPr>
          <p:cNvGrpSpPr/>
          <p:nvPr/>
        </p:nvGrpSpPr>
        <p:grpSpPr>
          <a:xfrm>
            <a:off x="464695" y="800100"/>
            <a:ext cx="6408295" cy="5340830"/>
            <a:chOff x="464695" y="800100"/>
            <a:chExt cx="6408295" cy="5340830"/>
          </a:xfrm>
        </p:grpSpPr>
        <p:sp>
          <p:nvSpPr>
            <p:cNvPr id="7" name="ZoneTexte 6">
              <a:extLst>
                <a:ext uri="{FF2B5EF4-FFF2-40B4-BE49-F238E27FC236}">
                  <a16:creationId xmlns:a16="http://schemas.microsoft.com/office/drawing/2014/main" id="{028A068A-93E4-734D-A3B4-EE5264641D5C}"/>
                </a:ext>
              </a:extLst>
            </p:cNvPr>
            <p:cNvSpPr txBox="1"/>
            <p:nvPr/>
          </p:nvSpPr>
          <p:spPr>
            <a:xfrm>
              <a:off x="464695" y="5494599"/>
              <a:ext cx="6408295" cy="646331"/>
            </a:xfrm>
            <a:prstGeom prst="rect">
              <a:avLst/>
            </a:prstGeom>
            <a:noFill/>
          </p:spPr>
          <p:txBody>
            <a:bodyPr wrap="square" rtlCol="0">
              <a:spAutoFit/>
            </a:bodyPr>
            <a:lstStyle/>
            <a:p>
              <a:r>
                <a:rPr lang="fr-FR" dirty="0"/>
                <a:t>Webinaire de Benjamin Roche le 29/06/2020 : </a:t>
              </a:r>
              <a:r>
                <a:rPr lang="fr-FR" b="1" dirty="0"/>
                <a:t>La perte de biodiversité favorise t’elle l’émergence de pandémies ?</a:t>
              </a:r>
              <a:r>
                <a:rPr lang="fr-FR" sz="1400" dirty="0"/>
                <a:t> </a:t>
              </a:r>
            </a:p>
          </p:txBody>
        </p:sp>
        <p:pic>
          <p:nvPicPr>
            <p:cNvPr id="8" name="Image 7">
              <a:extLst>
                <a:ext uri="{FF2B5EF4-FFF2-40B4-BE49-F238E27FC236}">
                  <a16:creationId xmlns:a16="http://schemas.microsoft.com/office/drawing/2014/main" id="{DB926877-727E-1B41-932D-4F766533AD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695" y="800100"/>
              <a:ext cx="6250898" cy="4692625"/>
            </a:xfrm>
            <a:prstGeom prst="rect">
              <a:avLst/>
            </a:prstGeom>
            <a:noFill/>
            <a:ln>
              <a:noFill/>
            </a:ln>
          </p:spPr>
        </p:pic>
      </p:grpSp>
      <p:sp>
        <p:nvSpPr>
          <p:cNvPr id="3" name="ZoneTexte 2">
            <a:extLst>
              <a:ext uri="{FF2B5EF4-FFF2-40B4-BE49-F238E27FC236}">
                <a16:creationId xmlns:a16="http://schemas.microsoft.com/office/drawing/2014/main" id="{E27913C1-EDDE-8F46-8694-4F974656B2A9}"/>
              </a:ext>
            </a:extLst>
          </p:cNvPr>
          <p:cNvSpPr txBox="1"/>
          <p:nvPr/>
        </p:nvSpPr>
        <p:spPr>
          <a:xfrm rot="883862">
            <a:off x="6022829" y="1960140"/>
            <a:ext cx="1542925" cy="830997"/>
          </a:xfrm>
          <a:prstGeom prst="rect">
            <a:avLst/>
          </a:prstGeom>
          <a:solidFill>
            <a:schemeClr val="accent3">
              <a:lumMod val="20000"/>
              <a:lumOff val="80000"/>
            </a:schemeClr>
          </a:solidFill>
        </p:spPr>
        <p:txBody>
          <a:bodyPr wrap="square" rtlCol="0">
            <a:spAutoFit/>
          </a:bodyPr>
          <a:lstStyle/>
          <a:p>
            <a:pPr algn="ctr"/>
            <a:r>
              <a:rPr lang="fr-FR" sz="2400" b="1" dirty="0"/>
              <a:t>Effet de dilution</a:t>
            </a:r>
          </a:p>
        </p:txBody>
      </p:sp>
    </p:spTree>
    <p:extLst>
      <p:ext uri="{BB962C8B-B14F-4D97-AF65-F5344CB8AC3E}">
        <p14:creationId xmlns:p14="http://schemas.microsoft.com/office/powerpoint/2010/main" val="128113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979A530-84E9-A54B-8914-E1BE0F1D2CAA}"/>
              </a:ext>
            </a:extLst>
          </p:cNvPr>
          <p:cNvSpPr>
            <a:spLocks noGrp="1"/>
          </p:cNvSpPr>
          <p:nvPr>
            <p:ph type="title"/>
          </p:nvPr>
        </p:nvSpPr>
        <p:spPr>
          <a:xfrm>
            <a:off x="300036" y="162264"/>
            <a:ext cx="8501063" cy="637836"/>
          </a:xfrm>
        </p:spPr>
        <p:txBody>
          <a:bodyPr>
            <a:normAutofit fontScale="90000"/>
          </a:bodyPr>
          <a:lstStyle/>
          <a:p>
            <a:r>
              <a:rPr lang="fr-FR" dirty="0"/>
              <a:t>Enjeux n°4 : économique</a:t>
            </a:r>
          </a:p>
        </p:txBody>
      </p:sp>
      <p:sp>
        <p:nvSpPr>
          <p:cNvPr id="13" name="Espace réservé du contenu 2">
            <a:extLst>
              <a:ext uri="{FF2B5EF4-FFF2-40B4-BE49-F238E27FC236}">
                <a16:creationId xmlns:a16="http://schemas.microsoft.com/office/drawing/2014/main" id="{3F967BF5-5B2A-B54F-A3A0-99ABF2FB888D}"/>
              </a:ext>
            </a:extLst>
          </p:cNvPr>
          <p:cNvSpPr>
            <a:spLocks noGrp="1"/>
          </p:cNvSpPr>
          <p:nvPr>
            <p:ph idx="1"/>
          </p:nvPr>
        </p:nvSpPr>
        <p:spPr>
          <a:xfrm>
            <a:off x="298833" y="976837"/>
            <a:ext cx="7716455" cy="5181076"/>
          </a:xfrm>
        </p:spPr>
        <p:txBody>
          <a:bodyPr>
            <a:normAutofit fontScale="85000" lnSpcReduction="20000"/>
          </a:bodyPr>
          <a:lstStyle/>
          <a:p>
            <a:r>
              <a:rPr lang="fr-FR" sz="2800" dirty="0"/>
              <a:t>40 % de l’économie mondiale sont tirés de l’exploitation du vivant</a:t>
            </a:r>
          </a:p>
          <a:p>
            <a:r>
              <a:rPr lang="fr-FR" sz="2800" dirty="0"/>
              <a:t>Restaurer des autonomies locales</a:t>
            </a:r>
          </a:p>
          <a:p>
            <a:r>
              <a:rPr lang="fr-FR" sz="2800" dirty="0"/>
              <a:t>Il faut associer les entreprises à cette transition</a:t>
            </a:r>
          </a:p>
          <a:p>
            <a:pPr lvl="1">
              <a:buFont typeface="Wingdings" pitchFamily="2" charset="2"/>
              <a:buChar char="v"/>
            </a:pPr>
            <a:r>
              <a:rPr lang="fr-FR" sz="2600" dirty="0"/>
              <a:t>Augmenter les efficacités (énergétiques, productions...)</a:t>
            </a:r>
          </a:p>
          <a:p>
            <a:pPr lvl="1">
              <a:buFont typeface="Wingdings" pitchFamily="2" charset="2"/>
              <a:buChar char="v"/>
            </a:pPr>
            <a:r>
              <a:rPr lang="fr-FR" sz="2600" dirty="0"/>
              <a:t>Bio-inspiration pour aller vers une durabilité à l’échelle du vivant (millier d’années)</a:t>
            </a:r>
          </a:p>
          <a:p>
            <a:pPr lvl="1">
              <a:buFont typeface="Wingdings" pitchFamily="2" charset="2"/>
              <a:buChar char="v"/>
            </a:pPr>
            <a:r>
              <a:rPr lang="fr-FR" sz="2600" dirty="0"/>
              <a:t>Redonner du sens au développement</a:t>
            </a:r>
          </a:p>
          <a:p>
            <a:r>
              <a:rPr lang="fr-FR" sz="2800" dirty="0"/>
              <a:t>Il faut repenser l’économie au travers de l’empreinte écologique</a:t>
            </a:r>
          </a:p>
          <a:p>
            <a:pPr lvl="1">
              <a:buFont typeface="Wingdings" pitchFamily="2" charset="2"/>
              <a:buChar char="v"/>
            </a:pPr>
            <a:r>
              <a:rPr lang="fr-FR" sz="2600" dirty="0"/>
              <a:t>Evaluation des services écosystémiques et taxation (notamment pour éviter les effets rebonds des améliorations et les transports inutiles)</a:t>
            </a:r>
            <a:endParaRPr lang="fr-FR" sz="2800" dirty="0"/>
          </a:p>
          <a:p>
            <a:pPr lvl="1">
              <a:buFont typeface="Wingdings" pitchFamily="2" charset="2"/>
              <a:buChar char="v"/>
            </a:pPr>
            <a:endParaRPr lang="fr-FR" sz="2600" dirty="0"/>
          </a:p>
        </p:txBody>
      </p:sp>
    </p:spTree>
    <p:extLst>
      <p:ext uri="{BB962C8B-B14F-4D97-AF65-F5344CB8AC3E}">
        <p14:creationId xmlns:p14="http://schemas.microsoft.com/office/powerpoint/2010/main" val="3263728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028A068A-93E4-734D-A3B4-EE5264641D5C}"/>
              </a:ext>
            </a:extLst>
          </p:cNvPr>
          <p:cNvSpPr txBox="1"/>
          <p:nvPr/>
        </p:nvSpPr>
        <p:spPr>
          <a:xfrm>
            <a:off x="457200" y="6326404"/>
            <a:ext cx="4153701" cy="369332"/>
          </a:xfrm>
          <a:prstGeom prst="rect">
            <a:avLst/>
          </a:prstGeom>
          <a:noFill/>
        </p:spPr>
        <p:txBody>
          <a:bodyPr wrap="none" rtlCol="0">
            <a:spAutoFit/>
          </a:bodyPr>
          <a:lstStyle/>
          <a:p>
            <a:r>
              <a:rPr lang="fr-FR" dirty="0"/>
              <a:t>Rapport du WWF Planète vivante 2020</a:t>
            </a:r>
          </a:p>
        </p:txBody>
      </p:sp>
      <p:grpSp>
        <p:nvGrpSpPr>
          <p:cNvPr id="9" name="Groupe 8">
            <a:extLst>
              <a:ext uri="{FF2B5EF4-FFF2-40B4-BE49-F238E27FC236}">
                <a16:creationId xmlns:a16="http://schemas.microsoft.com/office/drawing/2014/main" id="{870C1CCB-3BD5-5E48-97E9-3AFCAAEB0D4A}"/>
              </a:ext>
            </a:extLst>
          </p:cNvPr>
          <p:cNvGrpSpPr/>
          <p:nvPr/>
        </p:nvGrpSpPr>
        <p:grpSpPr>
          <a:xfrm>
            <a:off x="253446" y="800098"/>
            <a:ext cx="8501063" cy="5526306"/>
            <a:chOff x="85725" y="1447005"/>
            <a:chExt cx="7786689" cy="4861870"/>
          </a:xfrm>
        </p:grpSpPr>
        <p:grpSp>
          <p:nvGrpSpPr>
            <p:cNvPr id="6" name="Groupe 5">
              <a:extLst>
                <a:ext uri="{FF2B5EF4-FFF2-40B4-BE49-F238E27FC236}">
                  <a16:creationId xmlns:a16="http://schemas.microsoft.com/office/drawing/2014/main" id="{263C7668-6FE7-2F48-92B4-1ECC896535ED}"/>
                </a:ext>
              </a:extLst>
            </p:cNvPr>
            <p:cNvGrpSpPr/>
            <p:nvPr/>
          </p:nvGrpSpPr>
          <p:grpSpPr>
            <a:xfrm>
              <a:off x="942976" y="1447005"/>
              <a:ext cx="6929438" cy="3344928"/>
              <a:chOff x="142876" y="1847055"/>
              <a:chExt cx="6929438" cy="3344928"/>
            </a:xfrm>
          </p:grpSpPr>
          <p:pic>
            <p:nvPicPr>
              <p:cNvPr id="2" name="Image 1">
                <a:extLst>
                  <a:ext uri="{FF2B5EF4-FFF2-40B4-BE49-F238E27FC236}">
                    <a16:creationId xmlns:a16="http://schemas.microsoft.com/office/drawing/2014/main" id="{2764A858-BB79-DC48-B08B-4ACE5A16E7F8}"/>
                  </a:ext>
                </a:extLst>
              </p:cNvPr>
              <p:cNvPicPr>
                <a:picLocks noChangeAspect="1"/>
              </p:cNvPicPr>
              <p:nvPr/>
            </p:nvPicPr>
            <p:blipFill>
              <a:blip r:embed="rId3"/>
              <a:stretch>
                <a:fillRect/>
              </a:stretch>
            </p:blipFill>
            <p:spPr>
              <a:xfrm>
                <a:off x="300036" y="1847056"/>
                <a:ext cx="3272779" cy="3163888"/>
              </a:xfrm>
              <a:prstGeom prst="rect">
                <a:avLst/>
              </a:prstGeom>
            </p:spPr>
          </p:pic>
          <p:pic>
            <p:nvPicPr>
              <p:cNvPr id="3" name="Image 2">
                <a:extLst>
                  <a:ext uri="{FF2B5EF4-FFF2-40B4-BE49-F238E27FC236}">
                    <a16:creationId xmlns:a16="http://schemas.microsoft.com/office/drawing/2014/main" id="{706A5408-3E35-AB48-AE82-3387C8672F2E}"/>
                  </a:ext>
                </a:extLst>
              </p:cNvPr>
              <p:cNvPicPr>
                <a:picLocks noChangeAspect="1"/>
              </p:cNvPicPr>
              <p:nvPr/>
            </p:nvPicPr>
            <p:blipFill>
              <a:blip r:embed="rId4"/>
              <a:stretch>
                <a:fillRect/>
              </a:stretch>
            </p:blipFill>
            <p:spPr>
              <a:xfrm>
                <a:off x="3572816" y="1847056"/>
                <a:ext cx="3499498" cy="3344927"/>
              </a:xfrm>
              <a:prstGeom prst="rect">
                <a:avLst/>
              </a:prstGeom>
            </p:spPr>
          </p:pic>
          <p:sp>
            <p:nvSpPr>
              <p:cNvPr id="4" name="Rectangle 3">
                <a:extLst>
                  <a:ext uri="{FF2B5EF4-FFF2-40B4-BE49-F238E27FC236}">
                    <a16:creationId xmlns:a16="http://schemas.microsoft.com/office/drawing/2014/main" id="{26ED0C59-C9B2-4F42-A1F3-A7D1A83D70CD}"/>
                  </a:ext>
                </a:extLst>
              </p:cNvPr>
              <p:cNvSpPr/>
              <p:nvPr/>
            </p:nvSpPr>
            <p:spPr>
              <a:xfrm>
                <a:off x="142876" y="1847055"/>
                <a:ext cx="1728788" cy="87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8" name="Image 7">
              <a:extLst>
                <a:ext uri="{FF2B5EF4-FFF2-40B4-BE49-F238E27FC236}">
                  <a16:creationId xmlns:a16="http://schemas.microsoft.com/office/drawing/2014/main" id="{E84412CB-F719-AC40-BA77-8354CA58E0B1}"/>
                </a:ext>
              </a:extLst>
            </p:cNvPr>
            <p:cNvPicPr>
              <a:picLocks noChangeAspect="1"/>
            </p:cNvPicPr>
            <p:nvPr/>
          </p:nvPicPr>
          <p:blipFill>
            <a:blip r:embed="rId5"/>
            <a:stretch>
              <a:fillRect/>
            </a:stretch>
          </p:blipFill>
          <p:spPr>
            <a:xfrm>
              <a:off x="85725" y="2981475"/>
              <a:ext cx="2171700" cy="3327400"/>
            </a:xfrm>
            <a:prstGeom prst="rect">
              <a:avLst/>
            </a:prstGeom>
          </p:spPr>
        </p:pic>
      </p:grpSp>
      <p:sp>
        <p:nvSpPr>
          <p:cNvPr id="10" name="ZoneTexte 9">
            <a:extLst>
              <a:ext uri="{FF2B5EF4-FFF2-40B4-BE49-F238E27FC236}">
                <a16:creationId xmlns:a16="http://schemas.microsoft.com/office/drawing/2014/main" id="{1365E116-67CF-324F-B5E5-3E98251EA3C4}"/>
              </a:ext>
            </a:extLst>
          </p:cNvPr>
          <p:cNvSpPr txBox="1"/>
          <p:nvPr/>
        </p:nvSpPr>
        <p:spPr>
          <a:xfrm>
            <a:off x="4395882" y="4396373"/>
            <a:ext cx="2448351" cy="923330"/>
          </a:xfrm>
          <a:prstGeom prst="rect">
            <a:avLst/>
          </a:prstGeom>
          <a:solidFill>
            <a:schemeClr val="accent3">
              <a:lumMod val="20000"/>
              <a:lumOff val="80000"/>
            </a:schemeClr>
          </a:solidFill>
        </p:spPr>
        <p:txBody>
          <a:bodyPr wrap="square" rtlCol="0">
            <a:spAutoFit/>
          </a:bodyPr>
          <a:lstStyle/>
          <a:p>
            <a:pPr algn="ctr"/>
            <a:r>
              <a:rPr lang="fr-FR" dirty="0"/>
              <a:t>Seuil de durabilité actuel : 2 ha global par personne</a:t>
            </a:r>
          </a:p>
        </p:txBody>
      </p:sp>
      <p:sp>
        <p:nvSpPr>
          <p:cNvPr id="11" name="ZoneTexte 10">
            <a:extLst>
              <a:ext uri="{FF2B5EF4-FFF2-40B4-BE49-F238E27FC236}">
                <a16:creationId xmlns:a16="http://schemas.microsoft.com/office/drawing/2014/main" id="{3ACF4786-2704-3C48-80B8-B4E809C4241A}"/>
              </a:ext>
            </a:extLst>
          </p:cNvPr>
          <p:cNvSpPr txBox="1"/>
          <p:nvPr/>
        </p:nvSpPr>
        <p:spPr>
          <a:xfrm>
            <a:off x="4395882" y="5285688"/>
            <a:ext cx="4766872" cy="646331"/>
          </a:xfrm>
          <a:prstGeom prst="rect">
            <a:avLst/>
          </a:prstGeom>
          <a:noFill/>
        </p:spPr>
        <p:txBody>
          <a:bodyPr wrap="square" rtlCol="0">
            <a:spAutoFit/>
          </a:bodyPr>
          <a:lstStyle/>
          <a:p>
            <a:r>
              <a:rPr lang="fr-FR" dirty="0"/>
              <a:t>W. Rees &amp; M Wackernagel (1999), Notre empreinte écologique, </a:t>
            </a:r>
            <a:r>
              <a:rPr lang="fr-FR" dirty="0" err="1"/>
              <a:t>eds</a:t>
            </a:r>
            <a:r>
              <a:rPr lang="fr-FR" dirty="0"/>
              <a:t> </a:t>
            </a:r>
            <a:r>
              <a:rPr lang="fr-FR" dirty="0" err="1"/>
              <a:t>Ecosociété</a:t>
            </a:r>
            <a:r>
              <a:rPr lang="fr-FR" dirty="0"/>
              <a:t>.</a:t>
            </a:r>
          </a:p>
        </p:txBody>
      </p:sp>
      <p:sp>
        <p:nvSpPr>
          <p:cNvPr id="5" name="Titre 4">
            <a:extLst>
              <a:ext uri="{FF2B5EF4-FFF2-40B4-BE49-F238E27FC236}">
                <a16:creationId xmlns:a16="http://schemas.microsoft.com/office/drawing/2014/main" id="{D979A530-84E9-A54B-8914-E1BE0F1D2CAA}"/>
              </a:ext>
            </a:extLst>
          </p:cNvPr>
          <p:cNvSpPr>
            <a:spLocks noGrp="1"/>
          </p:cNvSpPr>
          <p:nvPr>
            <p:ph type="title"/>
          </p:nvPr>
        </p:nvSpPr>
        <p:spPr>
          <a:xfrm>
            <a:off x="300036" y="162264"/>
            <a:ext cx="8501063" cy="637836"/>
          </a:xfrm>
        </p:spPr>
        <p:txBody>
          <a:bodyPr>
            <a:normAutofit fontScale="90000"/>
          </a:bodyPr>
          <a:lstStyle/>
          <a:p>
            <a:r>
              <a:rPr lang="fr-FR" dirty="0"/>
              <a:t>Enjeux n°4 : économique (l’empreinte écologique)</a:t>
            </a:r>
          </a:p>
        </p:txBody>
      </p:sp>
    </p:spTree>
    <p:extLst>
      <p:ext uri="{BB962C8B-B14F-4D97-AF65-F5344CB8AC3E}">
        <p14:creationId xmlns:p14="http://schemas.microsoft.com/office/powerpoint/2010/main" val="3283350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979A530-84E9-A54B-8914-E1BE0F1D2CAA}"/>
              </a:ext>
            </a:extLst>
          </p:cNvPr>
          <p:cNvSpPr>
            <a:spLocks noGrp="1"/>
          </p:cNvSpPr>
          <p:nvPr>
            <p:ph type="title"/>
          </p:nvPr>
        </p:nvSpPr>
        <p:spPr>
          <a:xfrm>
            <a:off x="300036" y="162264"/>
            <a:ext cx="8501063" cy="637836"/>
          </a:xfrm>
        </p:spPr>
        <p:txBody>
          <a:bodyPr>
            <a:normAutofit fontScale="90000"/>
          </a:bodyPr>
          <a:lstStyle/>
          <a:p>
            <a:r>
              <a:rPr lang="fr-FR" dirty="0"/>
              <a:t>Enjeux n°5 : culturels</a:t>
            </a:r>
          </a:p>
        </p:txBody>
      </p:sp>
      <p:sp>
        <p:nvSpPr>
          <p:cNvPr id="13" name="Espace réservé du contenu 2">
            <a:extLst>
              <a:ext uri="{FF2B5EF4-FFF2-40B4-BE49-F238E27FC236}">
                <a16:creationId xmlns:a16="http://schemas.microsoft.com/office/drawing/2014/main" id="{3F967BF5-5B2A-B54F-A3A0-99ABF2FB888D}"/>
              </a:ext>
            </a:extLst>
          </p:cNvPr>
          <p:cNvSpPr>
            <a:spLocks noGrp="1"/>
          </p:cNvSpPr>
          <p:nvPr>
            <p:ph idx="1"/>
          </p:nvPr>
        </p:nvSpPr>
        <p:spPr>
          <a:xfrm>
            <a:off x="298833" y="976837"/>
            <a:ext cx="7716455" cy="4179779"/>
          </a:xfrm>
        </p:spPr>
        <p:txBody>
          <a:bodyPr>
            <a:normAutofit/>
          </a:bodyPr>
          <a:lstStyle/>
          <a:p>
            <a:r>
              <a:rPr lang="fr-FR" sz="2800" dirty="0"/>
              <a:t>Bien-être, épanouissement, sport, spiritualité (lien avec la santé et la nutrition)</a:t>
            </a:r>
          </a:p>
          <a:p>
            <a:r>
              <a:rPr lang="fr-FR" sz="2800" dirty="0"/>
              <a:t>Tous les services écosystémiques ne sont pas quantifiables (notamment pour les peuples autochtones)</a:t>
            </a:r>
          </a:p>
        </p:txBody>
      </p:sp>
      <p:grpSp>
        <p:nvGrpSpPr>
          <p:cNvPr id="4" name="Groupe 3">
            <a:extLst>
              <a:ext uri="{FF2B5EF4-FFF2-40B4-BE49-F238E27FC236}">
                <a16:creationId xmlns:a16="http://schemas.microsoft.com/office/drawing/2014/main" id="{1759B408-44DC-3C43-A8EF-C9B51A292F32}"/>
              </a:ext>
            </a:extLst>
          </p:cNvPr>
          <p:cNvGrpSpPr/>
          <p:nvPr/>
        </p:nvGrpSpPr>
        <p:grpSpPr>
          <a:xfrm>
            <a:off x="6885373" y="4721902"/>
            <a:ext cx="2138706" cy="1399288"/>
            <a:chOff x="6885373" y="4721902"/>
            <a:chExt cx="2138706" cy="1399288"/>
          </a:xfrm>
        </p:grpSpPr>
        <p:pic>
          <p:nvPicPr>
            <p:cNvPr id="3" name="Image 2" descr="Une image contenant arthropode, invertébré, araignée, terrain&#10;&#10;Description générée automatiquement">
              <a:extLst>
                <a:ext uri="{FF2B5EF4-FFF2-40B4-BE49-F238E27FC236}">
                  <a16:creationId xmlns:a16="http://schemas.microsoft.com/office/drawing/2014/main" id="{2BEE8963-0AF8-CA4F-BE7C-D547E0C15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4711" y="4721902"/>
              <a:ext cx="2099368" cy="1399288"/>
            </a:xfrm>
            <a:prstGeom prst="rect">
              <a:avLst/>
            </a:prstGeom>
          </p:spPr>
        </p:pic>
        <p:pic>
          <p:nvPicPr>
            <p:cNvPr id="6" name="Picture 2">
              <a:extLst>
                <a:ext uri="{FF2B5EF4-FFF2-40B4-BE49-F238E27FC236}">
                  <a16:creationId xmlns:a16="http://schemas.microsoft.com/office/drawing/2014/main" id="{B9D02BBD-255E-0F4D-A898-8A0C6883FD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4534" y="5783387"/>
              <a:ext cx="321265" cy="274924"/>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101400D7-66C0-9F40-9CBA-481CBDC260B2}"/>
                </a:ext>
              </a:extLst>
            </p:cNvPr>
            <p:cNvSpPr txBox="1"/>
            <p:nvPr/>
          </p:nvSpPr>
          <p:spPr>
            <a:xfrm>
              <a:off x="6885373" y="5821187"/>
              <a:ext cx="1389731" cy="276999"/>
            </a:xfrm>
            <a:prstGeom prst="rect">
              <a:avLst/>
            </a:prstGeom>
            <a:noFill/>
          </p:spPr>
          <p:txBody>
            <a:bodyPr wrap="square" rtlCol="0">
              <a:spAutoFit/>
            </a:bodyPr>
            <a:lstStyle/>
            <a:p>
              <a:r>
                <a:rPr lang="fr-FR" sz="1200" i="1" dirty="0" err="1">
                  <a:solidFill>
                    <a:schemeClr val="bg1"/>
                  </a:solidFill>
                </a:rPr>
                <a:t>Olios</a:t>
              </a:r>
              <a:r>
                <a:rPr lang="fr-FR" sz="1200" i="1" dirty="0">
                  <a:solidFill>
                    <a:schemeClr val="bg1"/>
                  </a:solidFill>
                </a:rPr>
                <a:t> </a:t>
              </a:r>
              <a:r>
                <a:rPr lang="fr-FR" sz="1200" i="1" dirty="0" err="1">
                  <a:solidFill>
                    <a:schemeClr val="bg1"/>
                  </a:solidFill>
                </a:rPr>
                <a:t>argelasius</a:t>
              </a:r>
              <a:endParaRPr lang="fr-FR" sz="1200" i="1" dirty="0">
                <a:solidFill>
                  <a:schemeClr val="bg1"/>
                </a:solidFill>
              </a:endParaRPr>
            </a:p>
          </p:txBody>
        </p:sp>
      </p:grpSp>
      <p:sp>
        <p:nvSpPr>
          <p:cNvPr id="2" name="ZoneTexte 1">
            <a:extLst>
              <a:ext uri="{FF2B5EF4-FFF2-40B4-BE49-F238E27FC236}">
                <a16:creationId xmlns:a16="http://schemas.microsoft.com/office/drawing/2014/main" id="{311EBA1E-C6A5-8146-915D-B9EFEBE5401F}"/>
              </a:ext>
            </a:extLst>
          </p:cNvPr>
          <p:cNvSpPr txBox="1"/>
          <p:nvPr/>
        </p:nvSpPr>
        <p:spPr>
          <a:xfrm>
            <a:off x="742325" y="5860999"/>
            <a:ext cx="5527263" cy="923330"/>
          </a:xfrm>
          <a:prstGeom prst="rect">
            <a:avLst/>
          </a:prstGeom>
          <a:noFill/>
        </p:spPr>
        <p:txBody>
          <a:bodyPr wrap="square" rtlCol="0">
            <a:spAutoFit/>
          </a:bodyPr>
          <a:lstStyle/>
          <a:p>
            <a:r>
              <a:rPr lang="fr-FR" dirty="0"/>
              <a:t>Alexandre Lacroix, Devant la beauté de la nature (2018) </a:t>
            </a:r>
            <a:r>
              <a:rPr lang="fr-FR" dirty="0" err="1"/>
              <a:t>Eds</a:t>
            </a:r>
            <a:r>
              <a:rPr lang="fr-FR" dirty="0"/>
              <a:t> </a:t>
            </a:r>
            <a:r>
              <a:rPr lang="fr-FR" dirty="0" err="1"/>
              <a:t>Allary</a:t>
            </a:r>
            <a:r>
              <a:rPr lang="fr-FR" dirty="0"/>
              <a:t>.</a:t>
            </a:r>
          </a:p>
          <a:p>
            <a:endParaRPr lang="fr-FR" dirty="0"/>
          </a:p>
        </p:txBody>
      </p:sp>
    </p:spTree>
    <p:extLst>
      <p:ext uri="{BB962C8B-B14F-4D97-AF65-F5344CB8AC3E}">
        <p14:creationId xmlns:p14="http://schemas.microsoft.com/office/powerpoint/2010/main" val="4085485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979A530-84E9-A54B-8914-E1BE0F1D2CAA}"/>
              </a:ext>
            </a:extLst>
          </p:cNvPr>
          <p:cNvSpPr>
            <a:spLocks noGrp="1"/>
          </p:cNvSpPr>
          <p:nvPr>
            <p:ph type="title"/>
          </p:nvPr>
        </p:nvSpPr>
        <p:spPr>
          <a:xfrm>
            <a:off x="300036" y="162264"/>
            <a:ext cx="8501063" cy="637836"/>
          </a:xfrm>
        </p:spPr>
        <p:txBody>
          <a:bodyPr>
            <a:normAutofit fontScale="90000"/>
          </a:bodyPr>
          <a:lstStyle/>
          <a:p>
            <a:r>
              <a:rPr lang="fr-FR" dirty="0"/>
              <a:t>Enjeux n°6 : éthiques</a:t>
            </a:r>
          </a:p>
        </p:txBody>
      </p:sp>
      <p:sp>
        <p:nvSpPr>
          <p:cNvPr id="13" name="Espace réservé du contenu 2">
            <a:extLst>
              <a:ext uri="{FF2B5EF4-FFF2-40B4-BE49-F238E27FC236}">
                <a16:creationId xmlns:a16="http://schemas.microsoft.com/office/drawing/2014/main" id="{3F967BF5-5B2A-B54F-A3A0-99ABF2FB888D}"/>
              </a:ext>
            </a:extLst>
          </p:cNvPr>
          <p:cNvSpPr>
            <a:spLocks noGrp="1"/>
          </p:cNvSpPr>
          <p:nvPr>
            <p:ph idx="1"/>
          </p:nvPr>
        </p:nvSpPr>
        <p:spPr>
          <a:xfrm>
            <a:off x="298833" y="976837"/>
            <a:ext cx="7716455" cy="4179779"/>
          </a:xfrm>
        </p:spPr>
        <p:txBody>
          <a:bodyPr>
            <a:normAutofit/>
          </a:bodyPr>
          <a:lstStyle/>
          <a:p>
            <a:r>
              <a:rPr lang="fr-FR" sz="2800" dirty="0"/>
              <a:t>En finir avec la vision </a:t>
            </a:r>
            <a:r>
              <a:rPr lang="fr-FR" sz="2800" dirty="0" err="1"/>
              <a:t>écopaternaliste</a:t>
            </a:r>
            <a:r>
              <a:rPr lang="fr-FR" sz="2800" dirty="0"/>
              <a:t> de la protection de la nature</a:t>
            </a:r>
          </a:p>
          <a:p>
            <a:r>
              <a:rPr lang="fr-FR" sz="2800" dirty="0"/>
              <a:t>Apprendre à s’émerveiller de la nature pour mieux la comprendre et y trouver sa place</a:t>
            </a:r>
          </a:p>
        </p:txBody>
      </p:sp>
      <p:grpSp>
        <p:nvGrpSpPr>
          <p:cNvPr id="8" name="Groupe 7">
            <a:extLst>
              <a:ext uri="{FF2B5EF4-FFF2-40B4-BE49-F238E27FC236}">
                <a16:creationId xmlns:a16="http://schemas.microsoft.com/office/drawing/2014/main" id="{78BDF0F2-BA2C-6946-BC65-DCE1B1AD7619}"/>
              </a:ext>
            </a:extLst>
          </p:cNvPr>
          <p:cNvGrpSpPr/>
          <p:nvPr/>
        </p:nvGrpSpPr>
        <p:grpSpPr>
          <a:xfrm>
            <a:off x="7051352" y="3177915"/>
            <a:ext cx="1985765" cy="2954300"/>
            <a:chOff x="7051352" y="3177915"/>
            <a:chExt cx="1985765" cy="2954300"/>
          </a:xfrm>
        </p:grpSpPr>
        <p:pic>
          <p:nvPicPr>
            <p:cNvPr id="4" name="Image 3" descr="Une image contenant plante, fleur&#10;&#10;Description générée automatiquement">
              <a:extLst>
                <a:ext uri="{FF2B5EF4-FFF2-40B4-BE49-F238E27FC236}">
                  <a16:creationId xmlns:a16="http://schemas.microsoft.com/office/drawing/2014/main" id="{79D61281-76F0-C94B-B29E-7D4D5BEAB0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584" y="3177915"/>
              <a:ext cx="1969533" cy="2954300"/>
            </a:xfrm>
            <a:prstGeom prst="rect">
              <a:avLst/>
            </a:prstGeom>
          </p:spPr>
        </p:pic>
        <p:pic>
          <p:nvPicPr>
            <p:cNvPr id="6" name="Picture 2">
              <a:extLst>
                <a:ext uri="{FF2B5EF4-FFF2-40B4-BE49-F238E27FC236}">
                  <a16:creationId xmlns:a16="http://schemas.microsoft.com/office/drawing/2014/main" id="{B9D02BBD-255E-0F4D-A898-8A0C6883FD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4534" y="5783387"/>
              <a:ext cx="321265" cy="274924"/>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101400D7-66C0-9F40-9CBA-481CBDC260B2}"/>
                </a:ext>
              </a:extLst>
            </p:cNvPr>
            <p:cNvSpPr txBox="1"/>
            <p:nvPr/>
          </p:nvSpPr>
          <p:spPr>
            <a:xfrm>
              <a:off x="7051352" y="5809936"/>
              <a:ext cx="1969532" cy="276999"/>
            </a:xfrm>
            <a:prstGeom prst="rect">
              <a:avLst/>
            </a:prstGeom>
            <a:noFill/>
          </p:spPr>
          <p:txBody>
            <a:bodyPr wrap="square" rtlCol="0">
              <a:spAutoFit/>
            </a:bodyPr>
            <a:lstStyle/>
            <a:p>
              <a:r>
                <a:rPr lang="fr-FR" sz="1200" i="1" dirty="0" err="1">
                  <a:solidFill>
                    <a:schemeClr val="bg1"/>
                  </a:solidFill>
                </a:rPr>
                <a:t>Loroglossum</a:t>
              </a:r>
              <a:r>
                <a:rPr lang="fr-FR" sz="1200" i="1" dirty="0">
                  <a:solidFill>
                    <a:schemeClr val="bg1"/>
                  </a:solidFill>
                </a:rPr>
                <a:t> </a:t>
              </a:r>
              <a:r>
                <a:rPr lang="fr-FR" sz="1200" i="1" dirty="0" err="1">
                  <a:solidFill>
                    <a:schemeClr val="bg1"/>
                  </a:solidFill>
                </a:rPr>
                <a:t>hircinum</a:t>
              </a:r>
              <a:endParaRPr lang="fr-FR" sz="1200" i="1" dirty="0">
                <a:solidFill>
                  <a:schemeClr val="bg1"/>
                </a:solidFill>
              </a:endParaRPr>
            </a:p>
          </p:txBody>
        </p:sp>
      </p:grpSp>
      <p:sp>
        <p:nvSpPr>
          <p:cNvPr id="9" name="Espace réservé du contenu 2">
            <a:extLst>
              <a:ext uri="{FF2B5EF4-FFF2-40B4-BE49-F238E27FC236}">
                <a16:creationId xmlns:a16="http://schemas.microsoft.com/office/drawing/2014/main" id="{4DFFB356-C96F-7D4D-BF90-C01EBB890EFA}"/>
              </a:ext>
            </a:extLst>
          </p:cNvPr>
          <p:cNvSpPr txBox="1">
            <a:spLocks/>
          </p:cNvSpPr>
          <p:nvPr/>
        </p:nvSpPr>
        <p:spPr>
          <a:xfrm>
            <a:off x="298833" y="2913067"/>
            <a:ext cx="6281849" cy="27555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sz="2800" dirty="0"/>
              <a:t>Peut-on éliminer les baleines, les éléphants, les tigres, les rhinocéros, les sabots de vénus, les orchis vanilles ? </a:t>
            </a:r>
          </a:p>
        </p:txBody>
      </p:sp>
    </p:spTree>
    <p:extLst>
      <p:ext uri="{BB962C8B-B14F-4D97-AF65-F5344CB8AC3E}">
        <p14:creationId xmlns:p14="http://schemas.microsoft.com/office/powerpoint/2010/main" val="40612892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5968" y="1789609"/>
            <a:ext cx="7612063" cy="1639391"/>
          </a:xfrm>
        </p:spPr>
        <p:txBody>
          <a:bodyPr>
            <a:normAutofit/>
          </a:bodyPr>
          <a:lstStyle/>
          <a:p>
            <a:r>
              <a:rPr lang="fr-FR" i="1" dirty="0"/>
              <a:t>Conclusions : des leviers d’actions</a:t>
            </a:r>
          </a:p>
        </p:txBody>
      </p:sp>
      <p:sp>
        <p:nvSpPr>
          <p:cNvPr id="4" name="Espace réservé du numéro de diapositive 3"/>
          <p:cNvSpPr>
            <a:spLocks noGrp="1"/>
          </p:cNvSpPr>
          <p:nvPr>
            <p:ph type="sldNum" sz="quarter" idx="12"/>
          </p:nvPr>
        </p:nvSpPr>
        <p:spPr/>
        <p:txBody>
          <a:bodyPr/>
          <a:lstStyle/>
          <a:p>
            <a:fld id="{459A5F39-4CE7-434C-A5CB-50A363451602}" type="slidenum">
              <a:rPr lang="en-US" smtClean="0"/>
              <a:t>35</a:t>
            </a:fld>
            <a:endParaRPr lang="en-US"/>
          </a:p>
        </p:txBody>
      </p:sp>
      <p:grpSp>
        <p:nvGrpSpPr>
          <p:cNvPr id="9" name="Groupe 8">
            <a:extLst>
              <a:ext uri="{FF2B5EF4-FFF2-40B4-BE49-F238E27FC236}">
                <a16:creationId xmlns:a16="http://schemas.microsoft.com/office/drawing/2014/main" id="{2703F5E8-A673-684D-892B-981B43C1029F}"/>
              </a:ext>
            </a:extLst>
          </p:cNvPr>
          <p:cNvGrpSpPr/>
          <p:nvPr/>
        </p:nvGrpSpPr>
        <p:grpSpPr>
          <a:xfrm>
            <a:off x="6929438" y="4515145"/>
            <a:ext cx="2214562" cy="1639392"/>
            <a:chOff x="7339843" y="90224"/>
            <a:chExt cx="1715995" cy="1124780"/>
          </a:xfrm>
        </p:grpSpPr>
        <p:pic>
          <p:nvPicPr>
            <p:cNvPr id="10" name="Image 9" descr="Une image contenant vert, plante, plusieurs, légume&#10;&#10;Description générée automatiquement">
              <a:extLst>
                <a:ext uri="{FF2B5EF4-FFF2-40B4-BE49-F238E27FC236}">
                  <a16:creationId xmlns:a16="http://schemas.microsoft.com/office/drawing/2014/main" id="{14D02424-F6A6-474F-8927-22AE24D7D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8538" y="90224"/>
              <a:ext cx="1675409" cy="1116939"/>
            </a:xfrm>
            <a:prstGeom prst="rect">
              <a:avLst/>
            </a:prstGeom>
          </p:spPr>
        </p:pic>
        <p:pic>
          <p:nvPicPr>
            <p:cNvPr id="16" name="Picture 2">
              <a:extLst>
                <a:ext uri="{FF2B5EF4-FFF2-40B4-BE49-F238E27FC236}">
                  <a16:creationId xmlns:a16="http://schemas.microsoft.com/office/drawing/2014/main" id="{00177E11-463D-3341-8416-D9D422F896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1230" y="862325"/>
              <a:ext cx="354608" cy="285750"/>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13246C91-867F-7944-B822-E252DCE98FD0}"/>
                </a:ext>
              </a:extLst>
            </p:cNvPr>
            <p:cNvSpPr txBox="1"/>
            <p:nvPr/>
          </p:nvSpPr>
          <p:spPr>
            <a:xfrm>
              <a:off x="7339843" y="1034786"/>
              <a:ext cx="875698" cy="180218"/>
            </a:xfrm>
            <a:prstGeom prst="rect">
              <a:avLst/>
            </a:prstGeom>
            <a:noFill/>
          </p:spPr>
          <p:txBody>
            <a:bodyPr wrap="none" rtlCol="0">
              <a:spAutoFit/>
            </a:bodyPr>
            <a:lstStyle/>
            <a:p>
              <a:r>
                <a:rPr lang="fr-FR" sz="1400" i="1" dirty="0" err="1">
                  <a:solidFill>
                    <a:schemeClr val="bg1"/>
                  </a:solidFill>
                </a:rPr>
                <a:t>Aphis</a:t>
              </a:r>
              <a:r>
                <a:rPr lang="fr-FR" sz="1400" i="1" dirty="0">
                  <a:solidFill>
                    <a:schemeClr val="bg1"/>
                  </a:solidFill>
                </a:rPr>
                <a:t> </a:t>
              </a:r>
              <a:r>
                <a:rPr lang="fr-FR" sz="1400" i="1" dirty="0" err="1">
                  <a:solidFill>
                    <a:schemeClr val="bg1"/>
                  </a:solidFill>
                </a:rPr>
                <a:t>rumicis</a:t>
              </a:r>
              <a:endParaRPr lang="fr-FR" sz="1400" i="1" dirty="0">
                <a:solidFill>
                  <a:schemeClr val="bg1"/>
                </a:solidFill>
              </a:endParaRPr>
            </a:p>
          </p:txBody>
        </p:sp>
      </p:grpSp>
    </p:spTree>
    <p:extLst>
      <p:ext uri="{BB962C8B-B14F-4D97-AF65-F5344CB8AC3E}">
        <p14:creationId xmlns:p14="http://schemas.microsoft.com/office/powerpoint/2010/main" val="13987039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979A530-84E9-A54B-8914-E1BE0F1D2CAA}"/>
              </a:ext>
            </a:extLst>
          </p:cNvPr>
          <p:cNvSpPr>
            <a:spLocks noGrp="1"/>
          </p:cNvSpPr>
          <p:nvPr>
            <p:ph type="title"/>
          </p:nvPr>
        </p:nvSpPr>
        <p:spPr>
          <a:xfrm>
            <a:off x="300036" y="162264"/>
            <a:ext cx="8501063" cy="1042492"/>
          </a:xfrm>
        </p:spPr>
        <p:txBody>
          <a:bodyPr>
            <a:normAutofit fontScale="90000"/>
          </a:bodyPr>
          <a:lstStyle/>
          <a:p>
            <a:r>
              <a:rPr lang="fr-FR" dirty="0"/>
              <a:t>Echelle mondiale : les scénarios de l’initiative </a:t>
            </a:r>
            <a:r>
              <a:rPr lang="fr-FR" i="1" dirty="0" err="1"/>
              <a:t>Bending</a:t>
            </a:r>
            <a:r>
              <a:rPr lang="fr-FR" i="1" dirty="0"/>
              <a:t> the </a:t>
            </a:r>
            <a:r>
              <a:rPr lang="fr-FR" i="1" dirty="0" err="1"/>
              <a:t>curve</a:t>
            </a:r>
            <a:r>
              <a:rPr lang="fr-FR" i="1" dirty="0"/>
              <a:t> </a:t>
            </a:r>
            <a:r>
              <a:rPr lang="fr-FR" dirty="0"/>
              <a:t>(GIEC, IPBES)</a:t>
            </a:r>
          </a:p>
        </p:txBody>
      </p:sp>
      <p:pic>
        <p:nvPicPr>
          <p:cNvPr id="3" name="Image 2">
            <a:extLst>
              <a:ext uri="{FF2B5EF4-FFF2-40B4-BE49-F238E27FC236}">
                <a16:creationId xmlns:a16="http://schemas.microsoft.com/office/drawing/2014/main" id="{A9A56460-0E45-884B-A19F-F7088288E359}"/>
              </a:ext>
            </a:extLst>
          </p:cNvPr>
          <p:cNvPicPr>
            <a:picLocks noChangeAspect="1"/>
          </p:cNvPicPr>
          <p:nvPr/>
        </p:nvPicPr>
        <p:blipFill>
          <a:blip r:embed="rId3"/>
          <a:stretch>
            <a:fillRect/>
          </a:stretch>
        </p:blipFill>
        <p:spPr>
          <a:xfrm>
            <a:off x="300036" y="1460396"/>
            <a:ext cx="4468942" cy="4381658"/>
          </a:xfrm>
          <a:prstGeom prst="rect">
            <a:avLst/>
          </a:prstGeom>
          <a:ln>
            <a:solidFill>
              <a:schemeClr val="accent1">
                <a:shade val="50000"/>
              </a:schemeClr>
            </a:solidFill>
          </a:ln>
        </p:spPr>
      </p:pic>
      <p:sp>
        <p:nvSpPr>
          <p:cNvPr id="4" name="ZoneTexte 3">
            <a:extLst>
              <a:ext uri="{FF2B5EF4-FFF2-40B4-BE49-F238E27FC236}">
                <a16:creationId xmlns:a16="http://schemas.microsoft.com/office/drawing/2014/main" id="{D69849CE-A176-6749-BFFA-B647F273FFF0}"/>
              </a:ext>
            </a:extLst>
          </p:cNvPr>
          <p:cNvSpPr txBox="1"/>
          <p:nvPr/>
        </p:nvSpPr>
        <p:spPr>
          <a:xfrm>
            <a:off x="300036" y="6097694"/>
            <a:ext cx="6600827" cy="646331"/>
          </a:xfrm>
          <a:prstGeom prst="rect">
            <a:avLst/>
          </a:prstGeom>
          <a:noFill/>
        </p:spPr>
        <p:txBody>
          <a:bodyPr wrap="square" rtlCol="0">
            <a:spAutoFit/>
          </a:bodyPr>
          <a:lstStyle/>
          <a:p>
            <a:r>
              <a:rPr lang="fr-FR" dirty="0"/>
              <a:t>Rapport du WWF Planète vivante 2020 (voir aussi en annexe un exemple de recommandation de l’IPBES)</a:t>
            </a:r>
          </a:p>
        </p:txBody>
      </p:sp>
      <p:sp>
        <p:nvSpPr>
          <p:cNvPr id="6" name="Espace réservé du contenu 2">
            <a:extLst>
              <a:ext uri="{FF2B5EF4-FFF2-40B4-BE49-F238E27FC236}">
                <a16:creationId xmlns:a16="http://schemas.microsoft.com/office/drawing/2014/main" id="{6BED12A8-4A18-814A-99E0-2508FBB69493}"/>
              </a:ext>
            </a:extLst>
          </p:cNvPr>
          <p:cNvSpPr>
            <a:spLocks noGrp="1"/>
          </p:cNvSpPr>
          <p:nvPr>
            <p:ph idx="1"/>
          </p:nvPr>
        </p:nvSpPr>
        <p:spPr>
          <a:xfrm>
            <a:off x="4890290" y="1616023"/>
            <a:ext cx="4082260" cy="3625954"/>
          </a:xfrm>
          <a:solidFill>
            <a:schemeClr val="bg1"/>
          </a:solidFill>
          <a:ln>
            <a:solidFill>
              <a:schemeClr val="accent1">
                <a:shade val="50000"/>
              </a:schemeClr>
            </a:solidFill>
          </a:ln>
        </p:spPr>
        <p:txBody>
          <a:bodyPr>
            <a:normAutofit/>
          </a:bodyPr>
          <a:lstStyle/>
          <a:p>
            <a:r>
              <a:rPr lang="fr-FR" sz="1200" b="1" dirty="0"/>
              <a:t>O. Statu quo</a:t>
            </a:r>
          </a:p>
          <a:p>
            <a:r>
              <a:rPr lang="fr-FR" sz="1200" b="1" dirty="0"/>
              <a:t>1. </a:t>
            </a:r>
            <a:r>
              <a:rPr lang="fr-FR" sz="1200" b="1" dirty="0">
                <a:solidFill>
                  <a:schemeClr val="accent2"/>
                </a:solidFill>
              </a:rPr>
              <a:t>Intensification des efforts de conservation (C) </a:t>
            </a:r>
            <a:endParaRPr lang="fr-FR" sz="1200" dirty="0">
              <a:solidFill>
                <a:schemeClr val="accent2"/>
              </a:solidFill>
            </a:endParaRPr>
          </a:p>
          <a:p>
            <a:r>
              <a:rPr lang="fr-FR" sz="1200" b="1" dirty="0"/>
              <a:t>2. </a:t>
            </a:r>
            <a:r>
              <a:rPr lang="fr-FR" sz="1200" b="1" dirty="0">
                <a:solidFill>
                  <a:schemeClr val="accent5"/>
                </a:solidFill>
              </a:rPr>
              <a:t>Production plus soutenable (SS)</a:t>
            </a:r>
          </a:p>
          <a:p>
            <a:r>
              <a:rPr lang="fr-FR" sz="1200" b="1" dirty="0"/>
              <a:t>3. </a:t>
            </a:r>
            <a:r>
              <a:rPr lang="fr-FR" sz="1200" b="1" dirty="0">
                <a:solidFill>
                  <a:srgbClr val="00B0F0"/>
                </a:solidFill>
              </a:rPr>
              <a:t>Consommation plus soutenable (DS)</a:t>
            </a:r>
            <a:endParaRPr lang="fr-FR" sz="1200" dirty="0"/>
          </a:p>
          <a:p>
            <a:pPr marL="0" indent="0">
              <a:buNone/>
            </a:pPr>
            <a:r>
              <a:rPr lang="fr-FR" sz="1200" dirty="0"/>
              <a:t>Les trois autres scénarios modélisent différentes combinaisons de ces efforts accrus : </a:t>
            </a:r>
            <a:endParaRPr lang="fr-FR" sz="1200" b="1" dirty="0"/>
          </a:p>
          <a:p>
            <a:r>
              <a:rPr lang="fr-FR" sz="1200" b="1" dirty="0"/>
              <a:t>4. </a:t>
            </a:r>
            <a:r>
              <a:rPr lang="fr-FR" sz="1200" b="1" dirty="0">
                <a:solidFill>
                  <a:srgbClr val="7030A0"/>
                </a:solidFill>
              </a:rPr>
              <a:t>Conservation et production durable (scénario C+SS). </a:t>
            </a:r>
            <a:endParaRPr lang="fr-FR" sz="1200" dirty="0">
              <a:solidFill>
                <a:srgbClr val="7030A0"/>
              </a:solidFill>
            </a:endParaRPr>
          </a:p>
          <a:p>
            <a:r>
              <a:rPr lang="fr-FR" sz="1200" b="1" dirty="0"/>
              <a:t>5. </a:t>
            </a:r>
            <a:r>
              <a:rPr lang="fr-FR" sz="1200" b="1" dirty="0">
                <a:solidFill>
                  <a:srgbClr val="00FDFF"/>
                </a:solidFill>
              </a:rPr>
              <a:t>Conservation et consommation soutenables (C+DS). </a:t>
            </a:r>
            <a:endParaRPr lang="fr-FR" sz="1200" dirty="0">
              <a:solidFill>
                <a:srgbClr val="00FDFF"/>
              </a:solidFill>
            </a:endParaRPr>
          </a:p>
          <a:p>
            <a:r>
              <a:rPr lang="fr-FR" sz="1200" b="1" dirty="0">
                <a:solidFill>
                  <a:srgbClr val="FFC000"/>
                </a:solidFill>
              </a:rPr>
              <a:t>6. « portefeuille d’actions intégrées » d’interventions, ou scénario PAI (C+SS+DS). </a:t>
            </a:r>
            <a:endParaRPr lang="fr-FR" sz="1200" dirty="0">
              <a:solidFill>
                <a:srgbClr val="FFC000"/>
              </a:solidFill>
            </a:endParaRPr>
          </a:p>
        </p:txBody>
      </p:sp>
    </p:spTree>
    <p:extLst>
      <p:ext uri="{BB962C8B-B14F-4D97-AF65-F5344CB8AC3E}">
        <p14:creationId xmlns:p14="http://schemas.microsoft.com/office/powerpoint/2010/main" val="21073856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1B624CF6-B7F4-0241-8EB4-47403ED9E70B}"/>
              </a:ext>
            </a:extLst>
          </p:cNvPr>
          <p:cNvSpPr>
            <a:spLocks noGrp="1"/>
          </p:cNvSpPr>
          <p:nvPr>
            <p:ph type="title"/>
          </p:nvPr>
        </p:nvSpPr>
        <p:spPr>
          <a:xfrm>
            <a:off x="418299" y="87036"/>
            <a:ext cx="8305976" cy="632492"/>
          </a:xfrm>
        </p:spPr>
        <p:txBody>
          <a:bodyPr>
            <a:normAutofit fontScale="90000"/>
          </a:bodyPr>
          <a:lstStyle/>
          <a:p>
            <a:r>
              <a:rPr lang="fr-FR" dirty="0"/>
              <a:t>A l’échelle nationale</a:t>
            </a:r>
          </a:p>
        </p:txBody>
      </p:sp>
      <p:sp>
        <p:nvSpPr>
          <p:cNvPr id="5" name="Espace réservé du contenu 2">
            <a:extLst>
              <a:ext uri="{FF2B5EF4-FFF2-40B4-BE49-F238E27FC236}">
                <a16:creationId xmlns:a16="http://schemas.microsoft.com/office/drawing/2014/main" id="{186D2345-452E-E145-8516-1969D1809F2A}"/>
              </a:ext>
            </a:extLst>
          </p:cNvPr>
          <p:cNvSpPr>
            <a:spLocks noGrp="1"/>
          </p:cNvSpPr>
          <p:nvPr>
            <p:ph idx="1"/>
          </p:nvPr>
        </p:nvSpPr>
        <p:spPr>
          <a:xfrm>
            <a:off x="328813" y="766977"/>
            <a:ext cx="8305976" cy="5304042"/>
          </a:xfrm>
        </p:spPr>
        <p:txBody>
          <a:bodyPr>
            <a:normAutofit fontScale="92500" lnSpcReduction="10000"/>
          </a:bodyPr>
          <a:lstStyle/>
          <a:p>
            <a:r>
              <a:rPr lang="fr-FR" sz="2800" dirty="0"/>
              <a:t>Les piliers de la transition écologique</a:t>
            </a:r>
          </a:p>
          <a:p>
            <a:pPr lvl="1">
              <a:buFont typeface="Wingdings" pitchFamily="2" charset="2"/>
              <a:buChar char="v"/>
            </a:pPr>
            <a:r>
              <a:rPr lang="fr-FR" sz="2600" dirty="0"/>
              <a:t>Les scientifiques</a:t>
            </a:r>
          </a:p>
          <a:p>
            <a:pPr lvl="1">
              <a:buFont typeface="Wingdings" pitchFamily="2" charset="2"/>
              <a:buChar char="v"/>
            </a:pPr>
            <a:r>
              <a:rPr lang="fr-FR" sz="2600" dirty="0"/>
              <a:t>Les politiques</a:t>
            </a:r>
          </a:p>
          <a:p>
            <a:pPr lvl="1">
              <a:buFont typeface="Wingdings" pitchFamily="2" charset="2"/>
              <a:buChar char="v"/>
            </a:pPr>
            <a:r>
              <a:rPr lang="fr-FR" sz="2600" dirty="0"/>
              <a:t>Les ONG</a:t>
            </a:r>
          </a:p>
          <a:p>
            <a:pPr lvl="1">
              <a:buFont typeface="Wingdings" pitchFamily="2" charset="2"/>
              <a:buChar char="v"/>
            </a:pPr>
            <a:r>
              <a:rPr lang="fr-FR" sz="2600" dirty="0"/>
              <a:t>Les entreprises</a:t>
            </a:r>
            <a:endParaRPr lang="fr-FR" sz="2800" dirty="0"/>
          </a:p>
          <a:p>
            <a:pPr algn="just"/>
            <a:r>
              <a:rPr lang="fr-FR" sz="2800" dirty="0"/>
              <a:t>L’INSA, comme tous les établissements d’enseignement supérieur, doit jouer son rôle sur ces 4 piliers par une politique volontariste qui est actuellement beaucoup trop timide sur les enjeux du vivant.</a:t>
            </a:r>
          </a:p>
          <a:p>
            <a:r>
              <a:rPr lang="fr-FR" sz="2800" dirty="0"/>
              <a:t>L’INSA souffre-t-il du syndrome de myopie au désastre* ?</a:t>
            </a:r>
          </a:p>
          <a:p>
            <a:pPr>
              <a:buFont typeface="Wingdings" pitchFamily="2" charset="2"/>
              <a:buChar char="v"/>
            </a:pPr>
            <a:endParaRPr lang="fr-FR" sz="2800" dirty="0"/>
          </a:p>
        </p:txBody>
      </p:sp>
      <p:sp>
        <p:nvSpPr>
          <p:cNvPr id="3" name="ZoneTexte 2">
            <a:extLst>
              <a:ext uri="{FF2B5EF4-FFF2-40B4-BE49-F238E27FC236}">
                <a16:creationId xmlns:a16="http://schemas.microsoft.com/office/drawing/2014/main" id="{046F1BE2-C45A-7947-A991-4A2580C10CCC}"/>
              </a:ext>
            </a:extLst>
          </p:cNvPr>
          <p:cNvSpPr txBox="1"/>
          <p:nvPr/>
        </p:nvSpPr>
        <p:spPr>
          <a:xfrm>
            <a:off x="120376" y="5957713"/>
            <a:ext cx="7284765" cy="646331"/>
          </a:xfrm>
          <a:prstGeom prst="rect">
            <a:avLst/>
          </a:prstGeom>
          <a:noFill/>
        </p:spPr>
        <p:txBody>
          <a:bodyPr wrap="square" rtlCol="0">
            <a:spAutoFit/>
          </a:bodyPr>
          <a:lstStyle/>
          <a:p>
            <a:r>
              <a:rPr lang="fr-FR" dirty="0"/>
              <a:t>* </a:t>
            </a:r>
            <a:r>
              <a:rPr lang="fr-FR" dirty="0" err="1"/>
              <a:t>Guttentag</a:t>
            </a:r>
            <a:r>
              <a:rPr lang="fr-FR" dirty="0"/>
              <a:t>, J. M., &amp; Herring, R. J. (1997). </a:t>
            </a:r>
            <a:r>
              <a:rPr lang="fr-FR" dirty="0" err="1"/>
              <a:t>Disaster</a:t>
            </a:r>
            <a:r>
              <a:rPr lang="fr-FR" dirty="0"/>
              <a:t> </a:t>
            </a:r>
            <a:r>
              <a:rPr lang="fr-FR" dirty="0" err="1"/>
              <a:t>myopia</a:t>
            </a:r>
            <a:r>
              <a:rPr lang="fr-FR" dirty="0"/>
              <a:t> in international </a:t>
            </a:r>
            <a:r>
              <a:rPr lang="fr-FR" dirty="0" err="1"/>
              <a:t>banking</a:t>
            </a:r>
            <a:r>
              <a:rPr lang="fr-FR" dirty="0"/>
              <a:t>. </a:t>
            </a:r>
            <a:r>
              <a:rPr lang="fr-FR" i="1" dirty="0"/>
              <a:t>J. Reprints Antitrust L. &amp; </a:t>
            </a:r>
            <a:r>
              <a:rPr lang="fr-FR" i="1" dirty="0" err="1"/>
              <a:t>Econ</a:t>
            </a:r>
            <a:r>
              <a:rPr lang="fr-FR" i="1" dirty="0"/>
              <a:t>.</a:t>
            </a:r>
            <a:r>
              <a:rPr lang="fr-FR" dirty="0"/>
              <a:t>, </a:t>
            </a:r>
            <a:r>
              <a:rPr lang="fr-FR" i="1" dirty="0"/>
              <a:t>27</a:t>
            </a:r>
            <a:r>
              <a:rPr lang="fr-FR" dirty="0"/>
              <a:t>, 37</a:t>
            </a:r>
          </a:p>
        </p:txBody>
      </p:sp>
    </p:spTree>
    <p:extLst>
      <p:ext uri="{BB962C8B-B14F-4D97-AF65-F5344CB8AC3E}">
        <p14:creationId xmlns:p14="http://schemas.microsoft.com/office/powerpoint/2010/main" val="3593891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1B624CF6-B7F4-0241-8EB4-47403ED9E70B}"/>
              </a:ext>
            </a:extLst>
          </p:cNvPr>
          <p:cNvSpPr>
            <a:spLocks noGrp="1"/>
          </p:cNvSpPr>
          <p:nvPr>
            <p:ph type="title"/>
          </p:nvPr>
        </p:nvSpPr>
        <p:spPr>
          <a:xfrm>
            <a:off x="418299" y="87036"/>
            <a:ext cx="8305976" cy="632492"/>
          </a:xfrm>
        </p:spPr>
        <p:txBody>
          <a:bodyPr>
            <a:normAutofit fontScale="90000"/>
          </a:bodyPr>
          <a:lstStyle/>
          <a:p>
            <a:r>
              <a:rPr lang="fr-FR" dirty="0"/>
              <a:t>A l’échelle individuelle pour un ingénieur citoyen</a:t>
            </a:r>
          </a:p>
        </p:txBody>
      </p:sp>
      <p:sp>
        <p:nvSpPr>
          <p:cNvPr id="5" name="Espace réservé du contenu 2">
            <a:extLst>
              <a:ext uri="{FF2B5EF4-FFF2-40B4-BE49-F238E27FC236}">
                <a16:creationId xmlns:a16="http://schemas.microsoft.com/office/drawing/2014/main" id="{186D2345-452E-E145-8516-1969D1809F2A}"/>
              </a:ext>
            </a:extLst>
          </p:cNvPr>
          <p:cNvSpPr>
            <a:spLocks noGrp="1"/>
          </p:cNvSpPr>
          <p:nvPr>
            <p:ph idx="1"/>
          </p:nvPr>
        </p:nvSpPr>
        <p:spPr>
          <a:xfrm>
            <a:off x="328813" y="1171707"/>
            <a:ext cx="8305976" cy="5049207"/>
          </a:xfrm>
        </p:spPr>
        <p:txBody>
          <a:bodyPr>
            <a:normAutofit/>
          </a:bodyPr>
          <a:lstStyle/>
          <a:p>
            <a:r>
              <a:rPr lang="fr-FR" sz="2400" dirty="0"/>
              <a:t>Changer nos modes de vie et de consommations (cf. actions pour le climat)</a:t>
            </a:r>
          </a:p>
          <a:p>
            <a:r>
              <a:rPr lang="fr-FR" sz="2400" dirty="0"/>
              <a:t>Prendre conscience de notre place et de notre dépendance aux écosystèmes pour toutes nos activités afin d’accepter d’en payer le vrai prix</a:t>
            </a:r>
          </a:p>
          <a:p>
            <a:r>
              <a:rPr lang="fr-FR" sz="2400" dirty="0"/>
              <a:t>Sortir de la posture du </a:t>
            </a:r>
            <a:r>
              <a:rPr lang="fr-FR" sz="2400" dirty="0" err="1"/>
              <a:t>solutionnisme</a:t>
            </a:r>
            <a:r>
              <a:rPr lang="fr-FR" sz="2400" dirty="0"/>
              <a:t> et de ses propres  champs de compétences pour appréhender les problèmes de façon systémique en intégrant les enjeux du vivants</a:t>
            </a:r>
          </a:p>
          <a:p>
            <a:r>
              <a:rPr lang="fr-FR" sz="2400" dirty="0"/>
              <a:t>Développer un humanisme qui dépasse le dualisme nature-culture (quête de sens)</a:t>
            </a:r>
          </a:p>
          <a:p>
            <a:r>
              <a:rPr lang="fr-FR" sz="2400" dirty="0"/>
              <a:t>« Raviver les braises du vivant » (B. </a:t>
            </a:r>
            <a:r>
              <a:rPr lang="fr-FR" sz="2400" dirty="0" err="1"/>
              <a:t>Morizot</a:t>
            </a:r>
            <a:r>
              <a:rPr lang="fr-FR" sz="2400" dirty="0"/>
              <a:t>)</a:t>
            </a:r>
          </a:p>
          <a:p>
            <a:pPr>
              <a:buFont typeface="Wingdings" pitchFamily="2" charset="2"/>
              <a:buChar char="v"/>
            </a:pPr>
            <a:endParaRPr lang="fr-FR" sz="2400" dirty="0"/>
          </a:p>
        </p:txBody>
      </p:sp>
    </p:spTree>
    <p:extLst>
      <p:ext uri="{BB962C8B-B14F-4D97-AF65-F5344CB8AC3E}">
        <p14:creationId xmlns:p14="http://schemas.microsoft.com/office/powerpoint/2010/main" val="31758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1B624CF6-B7F4-0241-8EB4-47403ED9E70B}"/>
              </a:ext>
            </a:extLst>
          </p:cNvPr>
          <p:cNvSpPr>
            <a:spLocks noGrp="1"/>
          </p:cNvSpPr>
          <p:nvPr>
            <p:ph type="title"/>
          </p:nvPr>
        </p:nvSpPr>
        <p:spPr>
          <a:xfrm>
            <a:off x="418299" y="87036"/>
            <a:ext cx="8305976" cy="1436964"/>
          </a:xfrm>
        </p:spPr>
        <p:txBody>
          <a:bodyPr>
            <a:normAutofit/>
          </a:bodyPr>
          <a:lstStyle/>
          <a:p>
            <a:r>
              <a:rPr lang="fr-FR" sz="2800" dirty="0"/>
              <a:t>Une expérience au FIMI : explorer les écosystèmes du campus pour changer son rapport à la nature</a:t>
            </a:r>
          </a:p>
        </p:txBody>
      </p:sp>
      <p:sp>
        <p:nvSpPr>
          <p:cNvPr id="5" name="Espace réservé du contenu 2">
            <a:extLst>
              <a:ext uri="{FF2B5EF4-FFF2-40B4-BE49-F238E27FC236}">
                <a16:creationId xmlns:a16="http://schemas.microsoft.com/office/drawing/2014/main" id="{186D2345-452E-E145-8516-1969D1809F2A}"/>
              </a:ext>
            </a:extLst>
          </p:cNvPr>
          <p:cNvSpPr>
            <a:spLocks noGrp="1"/>
          </p:cNvSpPr>
          <p:nvPr>
            <p:ph idx="1"/>
          </p:nvPr>
        </p:nvSpPr>
        <p:spPr>
          <a:xfrm>
            <a:off x="328813" y="1171707"/>
            <a:ext cx="8305976" cy="5049207"/>
          </a:xfrm>
        </p:spPr>
        <p:txBody>
          <a:bodyPr>
            <a:normAutofit/>
          </a:bodyPr>
          <a:lstStyle/>
          <a:p>
            <a:r>
              <a:rPr lang="fr-FR" sz="2400" b="1" dirty="0"/>
              <a:t>Séquence pédagogique de 11h (fin janvier 2021 !)</a:t>
            </a:r>
          </a:p>
          <a:p>
            <a:pPr lvl="1"/>
            <a:r>
              <a:rPr lang="fr-FR" sz="2200" dirty="0"/>
              <a:t>Séance 1 (2h) : base de l’écologie (comprendre la biodiversité et le fonctionnement des écosystèmes</a:t>
            </a:r>
          </a:p>
          <a:p>
            <a:pPr lvl="1"/>
            <a:r>
              <a:rPr lang="fr-FR" sz="2200" dirty="0"/>
              <a:t>Séance 2 (2h) : préparation des missions de terrain en utilisant le site </a:t>
            </a:r>
            <a:r>
              <a:rPr lang="fr-FR" sz="2200" dirty="0" err="1"/>
              <a:t>iNaturalist</a:t>
            </a:r>
            <a:endParaRPr lang="fr-FR" sz="2200" dirty="0"/>
          </a:p>
          <a:p>
            <a:pPr lvl="1"/>
            <a:r>
              <a:rPr lang="fr-FR" sz="2200" dirty="0"/>
              <a:t>Séance 3 (4h) : terrain et prises de photos sur le campus pour réaliser les différentes missions</a:t>
            </a:r>
          </a:p>
          <a:p>
            <a:pPr lvl="1"/>
            <a:r>
              <a:rPr lang="fr-FR" sz="2200" dirty="0"/>
              <a:t>Séance 3 (1h + 2h) : mise en forme puis présentations des missions et échanges</a:t>
            </a:r>
          </a:p>
        </p:txBody>
      </p:sp>
    </p:spTree>
    <p:extLst>
      <p:ext uri="{BB962C8B-B14F-4D97-AF65-F5344CB8AC3E}">
        <p14:creationId xmlns:p14="http://schemas.microsoft.com/office/powerpoint/2010/main" val="3333341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6963" y="154649"/>
            <a:ext cx="6347713" cy="661988"/>
          </a:xfrm>
        </p:spPr>
        <p:txBody>
          <a:bodyPr/>
          <a:lstStyle/>
          <a:p>
            <a:r>
              <a:rPr lang="fr-FR" dirty="0"/>
              <a:t>Préambule</a:t>
            </a:r>
          </a:p>
        </p:txBody>
      </p:sp>
      <p:sp>
        <p:nvSpPr>
          <p:cNvPr id="5" name="Espace réservé du numéro de diapositive 4"/>
          <p:cNvSpPr>
            <a:spLocks noGrp="1"/>
          </p:cNvSpPr>
          <p:nvPr>
            <p:ph type="sldNum" sz="quarter" idx="12"/>
          </p:nvPr>
        </p:nvSpPr>
        <p:spPr/>
        <p:txBody>
          <a:bodyPr/>
          <a:lstStyle/>
          <a:p>
            <a:fld id="{459A5F39-4CE7-434C-A5CB-50A363451602}" type="slidenum">
              <a:rPr lang="en-US" smtClean="0"/>
              <a:t>4</a:t>
            </a:fld>
            <a:endParaRPr lang="en-US"/>
          </a:p>
        </p:txBody>
      </p:sp>
      <p:sp>
        <p:nvSpPr>
          <p:cNvPr id="3" name="ZoneTexte 2">
            <a:extLst>
              <a:ext uri="{FF2B5EF4-FFF2-40B4-BE49-F238E27FC236}">
                <a16:creationId xmlns:a16="http://schemas.microsoft.com/office/drawing/2014/main" id="{C9D43560-A566-CE20-81FD-1360A1B4FB5A}"/>
              </a:ext>
            </a:extLst>
          </p:cNvPr>
          <p:cNvSpPr txBox="1"/>
          <p:nvPr/>
        </p:nvSpPr>
        <p:spPr>
          <a:xfrm>
            <a:off x="96961" y="928931"/>
            <a:ext cx="8597857" cy="6001643"/>
          </a:xfrm>
          <a:prstGeom prst="rect">
            <a:avLst/>
          </a:prstGeom>
          <a:noFill/>
        </p:spPr>
        <p:txBody>
          <a:bodyPr wrap="square" rtlCol="0">
            <a:spAutoFit/>
          </a:bodyPr>
          <a:lstStyle/>
          <a:p>
            <a:pPr marL="301625" indent="-285750">
              <a:buFontTx/>
              <a:buChar char="-"/>
            </a:pPr>
            <a:r>
              <a:rPr lang="fr-FR" sz="2400" dirty="0"/>
              <a:t>Complexification,  spécialisation des savoirs </a:t>
            </a:r>
            <a:r>
              <a:rPr lang="fr-FR" sz="2400" b="1" dirty="0"/>
              <a:t>= apprendre à sortir de son champ de compétences</a:t>
            </a:r>
          </a:p>
          <a:p>
            <a:pPr marL="301625" indent="-285750">
              <a:buFontTx/>
              <a:buChar char="-"/>
            </a:pPr>
            <a:endParaRPr lang="fr-FR" sz="2400" dirty="0"/>
          </a:p>
          <a:p>
            <a:pPr marL="301625" indent="-285750">
              <a:buFontTx/>
              <a:buChar char="-"/>
            </a:pPr>
            <a:r>
              <a:rPr lang="fr-FR" sz="2400" b="1" dirty="0"/>
              <a:t>Agir </a:t>
            </a:r>
            <a:r>
              <a:rPr lang="fr-FR" sz="2400" dirty="0"/>
              <a:t>nécessite de comprendre les enjeux globaux</a:t>
            </a:r>
          </a:p>
          <a:p>
            <a:pPr marL="301625" indent="-285750">
              <a:buFontTx/>
              <a:buChar char="-"/>
            </a:pPr>
            <a:endParaRPr lang="fr-FR" sz="2400" dirty="0"/>
          </a:p>
          <a:p>
            <a:pPr marL="301625" indent="-285750">
              <a:buFontTx/>
              <a:buChar char="-"/>
            </a:pPr>
            <a:r>
              <a:rPr lang="fr-FR" sz="2400" b="1" dirty="0"/>
              <a:t>responsabilité et humanisme : </a:t>
            </a:r>
            <a:r>
              <a:rPr lang="fr-FR" sz="2400" dirty="0"/>
              <a:t>valeurs fondamentales du modèle INSA</a:t>
            </a:r>
          </a:p>
          <a:p>
            <a:pPr marL="301625" indent="-285750">
              <a:buFontTx/>
              <a:buChar char="-"/>
            </a:pPr>
            <a:endParaRPr lang="fr-FR" sz="2400" dirty="0"/>
          </a:p>
          <a:p>
            <a:pPr marL="301625" indent="-285750">
              <a:buFontTx/>
              <a:buChar char="-"/>
            </a:pPr>
            <a:r>
              <a:rPr lang="fr-FR" sz="2400" dirty="0"/>
              <a:t>Repenser notre relation à la nature et au vivant pour une approche </a:t>
            </a:r>
            <a:r>
              <a:rPr lang="fr-FR" sz="2400" b="1" dirty="0"/>
              <a:t>systémique de l’ingénierie</a:t>
            </a:r>
          </a:p>
          <a:p>
            <a:pPr marL="301625" indent="-285750">
              <a:buFontTx/>
              <a:buChar char="-"/>
            </a:pPr>
            <a:endParaRPr lang="fr-FR" sz="2400" b="1" dirty="0"/>
          </a:p>
          <a:p>
            <a:pPr marL="301625" indent="-285750">
              <a:buFontTx/>
              <a:buChar char="-"/>
            </a:pPr>
            <a:r>
              <a:rPr lang="fr-FR" sz="2400" dirty="0"/>
              <a:t>Sortir de la posture de </a:t>
            </a:r>
            <a:r>
              <a:rPr lang="fr-FR" sz="2400" b="1" dirty="0"/>
              <a:t>sidération</a:t>
            </a:r>
            <a:r>
              <a:rPr lang="fr-FR" sz="2400" dirty="0"/>
              <a:t> et proposer des pistes de </a:t>
            </a:r>
            <a:r>
              <a:rPr lang="fr-FR" sz="2400" b="1" dirty="0"/>
              <a:t>mobilisation</a:t>
            </a:r>
            <a:r>
              <a:rPr lang="fr-FR" sz="2400" dirty="0"/>
              <a:t> et </a:t>
            </a:r>
            <a:r>
              <a:rPr lang="fr-FR" sz="2400" b="1" dirty="0"/>
              <a:t>d’action</a:t>
            </a:r>
          </a:p>
          <a:p>
            <a:endParaRPr lang="fr-FR" sz="2400" dirty="0"/>
          </a:p>
          <a:p>
            <a:endParaRPr lang="fr-FR" sz="2400" dirty="0"/>
          </a:p>
          <a:p>
            <a:r>
              <a:rPr lang="fr-FR" sz="2400" dirty="0"/>
              <a:t> </a:t>
            </a:r>
          </a:p>
        </p:txBody>
      </p:sp>
    </p:spTree>
    <p:extLst>
      <p:ext uri="{BB962C8B-B14F-4D97-AF65-F5344CB8AC3E}">
        <p14:creationId xmlns:p14="http://schemas.microsoft.com/office/powerpoint/2010/main" val="1886002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1B624CF6-B7F4-0241-8EB4-47403ED9E70B}"/>
              </a:ext>
            </a:extLst>
          </p:cNvPr>
          <p:cNvSpPr>
            <a:spLocks noGrp="1"/>
          </p:cNvSpPr>
          <p:nvPr>
            <p:ph type="title"/>
          </p:nvPr>
        </p:nvSpPr>
        <p:spPr>
          <a:xfrm>
            <a:off x="418299" y="87036"/>
            <a:ext cx="8305976" cy="1436964"/>
          </a:xfrm>
        </p:spPr>
        <p:txBody>
          <a:bodyPr>
            <a:normAutofit/>
          </a:bodyPr>
          <a:lstStyle/>
          <a:p>
            <a:r>
              <a:rPr lang="fr-FR" sz="2800" dirty="0"/>
              <a:t>Une expérience au FIMI : explorer les écosystèmes du campus pour changer son rapport à la nature</a:t>
            </a:r>
          </a:p>
        </p:txBody>
      </p:sp>
      <p:pic>
        <p:nvPicPr>
          <p:cNvPr id="7" name="Image 6">
            <a:extLst>
              <a:ext uri="{FF2B5EF4-FFF2-40B4-BE49-F238E27FC236}">
                <a16:creationId xmlns:a16="http://schemas.microsoft.com/office/drawing/2014/main" id="{DCEB1E1A-6284-2816-FA7C-E3F770847DF7}"/>
              </a:ext>
            </a:extLst>
          </p:cNvPr>
          <p:cNvPicPr>
            <a:picLocks noChangeAspect="1"/>
          </p:cNvPicPr>
          <p:nvPr/>
        </p:nvPicPr>
        <p:blipFill>
          <a:blip r:embed="rId3"/>
          <a:stretch>
            <a:fillRect/>
          </a:stretch>
        </p:blipFill>
        <p:spPr>
          <a:xfrm>
            <a:off x="418299" y="1371793"/>
            <a:ext cx="8545556" cy="4725403"/>
          </a:xfrm>
          <a:prstGeom prst="rect">
            <a:avLst/>
          </a:prstGeom>
          <a:ln>
            <a:solidFill>
              <a:schemeClr val="accent2"/>
            </a:solidFill>
          </a:ln>
        </p:spPr>
      </p:pic>
    </p:spTree>
    <p:extLst>
      <p:ext uri="{BB962C8B-B14F-4D97-AF65-F5344CB8AC3E}">
        <p14:creationId xmlns:p14="http://schemas.microsoft.com/office/powerpoint/2010/main" val="35457019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0FF5DF7-5D70-089B-BD4C-C106B9C85723}"/>
              </a:ext>
            </a:extLst>
          </p:cNvPr>
          <p:cNvPicPr>
            <a:picLocks noChangeAspect="1"/>
          </p:cNvPicPr>
          <p:nvPr/>
        </p:nvPicPr>
        <p:blipFill>
          <a:blip r:embed="rId3"/>
          <a:stretch>
            <a:fillRect/>
          </a:stretch>
        </p:blipFill>
        <p:spPr>
          <a:xfrm>
            <a:off x="418299" y="1386639"/>
            <a:ext cx="8549615" cy="4727647"/>
          </a:xfrm>
          <a:prstGeom prst="rect">
            <a:avLst/>
          </a:prstGeom>
          <a:ln>
            <a:solidFill>
              <a:schemeClr val="accent1"/>
            </a:solidFill>
          </a:ln>
        </p:spPr>
      </p:pic>
      <p:sp>
        <p:nvSpPr>
          <p:cNvPr id="11" name="Titre 10">
            <a:extLst>
              <a:ext uri="{FF2B5EF4-FFF2-40B4-BE49-F238E27FC236}">
                <a16:creationId xmlns:a16="http://schemas.microsoft.com/office/drawing/2014/main" id="{1B624CF6-B7F4-0241-8EB4-47403ED9E70B}"/>
              </a:ext>
            </a:extLst>
          </p:cNvPr>
          <p:cNvSpPr>
            <a:spLocks noGrp="1"/>
          </p:cNvSpPr>
          <p:nvPr>
            <p:ph type="title"/>
          </p:nvPr>
        </p:nvSpPr>
        <p:spPr>
          <a:xfrm>
            <a:off x="418299" y="87036"/>
            <a:ext cx="8305976" cy="1436964"/>
          </a:xfrm>
        </p:spPr>
        <p:txBody>
          <a:bodyPr>
            <a:normAutofit/>
          </a:bodyPr>
          <a:lstStyle/>
          <a:p>
            <a:r>
              <a:rPr lang="fr-FR" sz="2800" dirty="0"/>
              <a:t>Une expérience au FIMI : explorer les écosystèmes du campus pour changer son rapport à la nature</a:t>
            </a:r>
          </a:p>
        </p:txBody>
      </p:sp>
    </p:spTree>
    <p:extLst>
      <p:ext uri="{BB962C8B-B14F-4D97-AF65-F5344CB8AC3E}">
        <p14:creationId xmlns:p14="http://schemas.microsoft.com/office/powerpoint/2010/main" val="10498829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1B624CF6-B7F4-0241-8EB4-47403ED9E70B}"/>
              </a:ext>
            </a:extLst>
          </p:cNvPr>
          <p:cNvSpPr>
            <a:spLocks noGrp="1"/>
          </p:cNvSpPr>
          <p:nvPr>
            <p:ph type="title"/>
          </p:nvPr>
        </p:nvSpPr>
        <p:spPr>
          <a:xfrm>
            <a:off x="418299" y="87036"/>
            <a:ext cx="8305976" cy="1436964"/>
          </a:xfrm>
        </p:spPr>
        <p:txBody>
          <a:bodyPr>
            <a:normAutofit/>
          </a:bodyPr>
          <a:lstStyle/>
          <a:p>
            <a:r>
              <a:rPr lang="fr-FR" sz="2800" dirty="0"/>
              <a:t>Une expérience au FIMI : explorer les écosystèmes du campus pour changer son rapport à la nature</a:t>
            </a:r>
          </a:p>
        </p:txBody>
      </p:sp>
      <p:sp>
        <p:nvSpPr>
          <p:cNvPr id="3" name="ZoneTexte 2">
            <a:extLst>
              <a:ext uri="{FF2B5EF4-FFF2-40B4-BE49-F238E27FC236}">
                <a16:creationId xmlns:a16="http://schemas.microsoft.com/office/drawing/2014/main" id="{00C53D87-F2B8-2862-E854-708A9E469E41}"/>
              </a:ext>
            </a:extLst>
          </p:cNvPr>
          <p:cNvSpPr txBox="1"/>
          <p:nvPr/>
        </p:nvSpPr>
        <p:spPr>
          <a:xfrm>
            <a:off x="418299" y="1042737"/>
            <a:ext cx="8420901" cy="5078313"/>
          </a:xfrm>
          <a:prstGeom prst="rect">
            <a:avLst/>
          </a:prstGeom>
          <a:noFill/>
        </p:spPr>
        <p:txBody>
          <a:bodyPr wrap="square" rtlCol="0">
            <a:spAutoFit/>
          </a:bodyPr>
          <a:lstStyle/>
          <a:p>
            <a:pPr marL="492125" indent="-476250"/>
            <a:r>
              <a:rPr lang="fr-FR" b="1" dirty="0"/>
              <a:t>Mission 1.  </a:t>
            </a:r>
            <a:r>
              <a:rPr lang="fr-FR" dirty="0"/>
              <a:t>Caractérisation  et comparaison des différents écosystèmes sur le campus</a:t>
            </a:r>
          </a:p>
          <a:p>
            <a:pPr marL="492125" indent="-476250"/>
            <a:endParaRPr lang="fr-FR" b="1" dirty="0"/>
          </a:p>
          <a:p>
            <a:pPr marL="492125" indent="-476250"/>
            <a:r>
              <a:rPr lang="fr-FR" b="1" dirty="0"/>
              <a:t>Mission 2. </a:t>
            </a:r>
            <a:r>
              <a:rPr lang="fr-FR" dirty="0"/>
              <a:t>Caractérisation d’une espèce animale sur le campus : la pie bavarde</a:t>
            </a:r>
          </a:p>
          <a:p>
            <a:pPr marL="492125" indent="-476250"/>
            <a:endParaRPr lang="fr-FR" b="1" dirty="0"/>
          </a:p>
          <a:p>
            <a:pPr marL="492125" indent="-476250"/>
            <a:r>
              <a:rPr lang="fr-FR" b="1" dirty="0"/>
              <a:t>Mission 4. </a:t>
            </a:r>
            <a:r>
              <a:rPr lang="fr-FR" dirty="0"/>
              <a:t>Caractérisation d’un service écosystémique : la pollinisation</a:t>
            </a:r>
          </a:p>
          <a:p>
            <a:pPr marL="492125" indent="-476250"/>
            <a:endParaRPr lang="fr-FR" dirty="0"/>
          </a:p>
          <a:p>
            <a:pPr marL="492125" indent="-476250"/>
            <a:r>
              <a:rPr lang="fr-FR" b="1" dirty="0"/>
              <a:t>Mission 5. </a:t>
            </a:r>
            <a:r>
              <a:rPr lang="fr-FR" dirty="0"/>
              <a:t>A la recherche des espèces invasives sur le campus</a:t>
            </a:r>
          </a:p>
          <a:p>
            <a:pPr marL="809625" indent="-317500" fontAlgn="base">
              <a:buFontTx/>
              <a:buChar char="-"/>
            </a:pPr>
            <a:r>
              <a:rPr lang="fr-FR" dirty="0"/>
              <a:t>Essayer de caractériser les espèces invasives végétales et animales présentes sur le campus</a:t>
            </a:r>
          </a:p>
          <a:p>
            <a:pPr marL="809625" indent="-317500" fontAlgn="base">
              <a:buFontTx/>
              <a:buChar char="-"/>
            </a:pPr>
            <a:r>
              <a:rPr lang="fr-FR" dirty="0"/>
              <a:t>Pouvez-vous identifier des actions positives et négatives de l’homme sur ces espèces ?</a:t>
            </a:r>
          </a:p>
          <a:p>
            <a:pPr marL="809625" indent="-317500" fontAlgn="base">
              <a:buFontTx/>
              <a:buChar char="-"/>
            </a:pPr>
            <a:r>
              <a:rPr lang="fr-FR" dirty="0"/>
              <a:t>L’homogénéisation est grandement responsable de l’introduction d’espèces invasives dans le monde par l’intensification extrême des échanges commerciaux, pouvez-vous dresser la carte du monde des ces touristes inopportuns présents sur le campus et imaginer pourquoi et comment ont-ils été introduits ?</a:t>
            </a:r>
          </a:p>
          <a:p>
            <a:endParaRPr lang="fr-FR" dirty="0"/>
          </a:p>
        </p:txBody>
      </p:sp>
    </p:spTree>
    <p:extLst>
      <p:ext uri="{BB962C8B-B14F-4D97-AF65-F5344CB8AC3E}">
        <p14:creationId xmlns:p14="http://schemas.microsoft.com/office/powerpoint/2010/main" val="27274913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1B624CF6-B7F4-0241-8EB4-47403ED9E70B}"/>
              </a:ext>
            </a:extLst>
          </p:cNvPr>
          <p:cNvSpPr>
            <a:spLocks noGrp="1"/>
          </p:cNvSpPr>
          <p:nvPr>
            <p:ph type="title"/>
          </p:nvPr>
        </p:nvSpPr>
        <p:spPr>
          <a:xfrm>
            <a:off x="418299" y="87036"/>
            <a:ext cx="8305976" cy="1436964"/>
          </a:xfrm>
        </p:spPr>
        <p:txBody>
          <a:bodyPr>
            <a:normAutofit/>
          </a:bodyPr>
          <a:lstStyle/>
          <a:p>
            <a:r>
              <a:rPr lang="fr-FR" sz="2800" dirty="0"/>
              <a:t>Une expérience au FIMI : explorer les écosystèmes du campus pour changer son rapport à la nature</a:t>
            </a:r>
          </a:p>
        </p:txBody>
      </p:sp>
      <p:grpSp>
        <p:nvGrpSpPr>
          <p:cNvPr id="60" name="Groupe 59">
            <a:extLst>
              <a:ext uri="{FF2B5EF4-FFF2-40B4-BE49-F238E27FC236}">
                <a16:creationId xmlns:a16="http://schemas.microsoft.com/office/drawing/2014/main" id="{6A538C02-7451-0F9A-0C36-C860D452D523}"/>
              </a:ext>
            </a:extLst>
          </p:cNvPr>
          <p:cNvGrpSpPr/>
          <p:nvPr/>
        </p:nvGrpSpPr>
        <p:grpSpPr>
          <a:xfrm>
            <a:off x="346232" y="1019688"/>
            <a:ext cx="8659420" cy="5782854"/>
            <a:chOff x="201854" y="1019688"/>
            <a:chExt cx="8659420" cy="5782854"/>
          </a:xfrm>
        </p:grpSpPr>
        <p:pic>
          <p:nvPicPr>
            <p:cNvPr id="4" name="Image 3">
              <a:extLst>
                <a:ext uri="{FF2B5EF4-FFF2-40B4-BE49-F238E27FC236}">
                  <a16:creationId xmlns:a16="http://schemas.microsoft.com/office/drawing/2014/main" id="{3FDAEE0F-C479-268D-00A8-DAE0899DF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588" y="1024475"/>
              <a:ext cx="1818144" cy="1141210"/>
            </a:xfrm>
            <a:prstGeom prst="rect">
              <a:avLst/>
            </a:prstGeom>
          </p:spPr>
        </p:pic>
        <p:pic>
          <p:nvPicPr>
            <p:cNvPr id="6" name="Image 5" descr="Une image contenant plante, fleur&#10;&#10;Description générée automatiquement">
              <a:extLst>
                <a:ext uri="{FF2B5EF4-FFF2-40B4-BE49-F238E27FC236}">
                  <a16:creationId xmlns:a16="http://schemas.microsoft.com/office/drawing/2014/main" id="{ADC23C1A-EEF2-FA70-958B-9B00D02912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2732" y="1024475"/>
              <a:ext cx="1697456" cy="1131637"/>
            </a:xfrm>
            <a:prstGeom prst="rect">
              <a:avLst/>
            </a:prstGeom>
          </p:spPr>
        </p:pic>
        <p:pic>
          <p:nvPicPr>
            <p:cNvPr id="8" name="Image 7" descr="Une image contenant arbre, ciel, extérieur, plante&#10;&#10;Description générée automatiquement">
              <a:extLst>
                <a:ext uri="{FF2B5EF4-FFF2-40B4-BE49-F238E27FC236}">
                  <a16:creationId xmlns:a16="http://schemas.microsoft.com/office/drawing/2014/main" id="{7BFADFEE-FB69-39D0-65F9-EDC4D14621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0188" y="1019688"/>
              <a:ext cx="1711815" cy="1141210"/>
            </a:xfrm>
            <a:prstGeom prst="rect">
              <a:avLst/>
            </a:prstGeom>
          </p:spPr>
        </p:pic>
        <p:pic>
          <p:nvPicPr>
            <p:cNvPr id="10" name="Image 9" descr="Une image contenant plante, fleur, feuille, vert&#10;&#10;Description générée automatiquement">
              <a:extLst>
                <a:ext uri="{FF2B5EF4-FFF2-40B4-BE49-F238E27FC236}">
                  <a16:creationId xmlns:a16="http://schemas.microsoft.com/office/drawing/2014/main" id="{C58986F0-6FB8-BCF6-0413-D7E33C78B5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2003" y="1019688"/>
              <a:ext cx="1697456" cy="1131637"/>
            </a:xfrm>
            <a:prstGeom prst="rect">
              <a:avLst/>
            </a:prstGeom>
          </p:spPr>
        </p:pic>
        <p:pic>
          <p:nvPicPr>
            <p:cNvPr id="13" name="Image 12" descr="Une image contenant arbre, extérieur, neige, skiant&#10;&#10;Description générée automatiquement">
              <a:extLst>
                <a:ext uri="{FF2B5EF4-FFF2-40B4-BE49-F238E27FC236}">
                  <a16:creationId xmlns:a16="http://schemas.microsoft.com/office/drawing/2014/main" id="{2B91DB41-E4B4-9F63-E13C-D8D66FF477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9459" y="1034048"/>
              <a:ext cx="1697456" cy="1131637"/>
            </a:xfrm>
            <a:prstGeom prst="rect">
              <a:avLst/>
            </a:prstGeom>
          </p:spPr>
        </p:pic>
        <p:pic>
          <p:nvPicPr>
            <p:cNvPr id="15" name="Image 14" descr="Une image contenant arbre, extérieur, ciel, perché&#10;&#10;Description générée automatiquement">
              <a:extLst>
                <a:ext uri="{FF2B5EF4-FFF2-40B4-BE49-F238E27FC236}">
                  <a16:creationId xmlns:a16="http://schemas.microsoft.com/office/drawing/2014/main" id="{8FA246C4-283C-BFFF-E31A-9A737AC6F9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465" y="2170472"/>
              <a:ext cx="1817267" cy="1157037"/>
            </a:xfrm>
            <a:prstGeom prst="rect">
              <a:avLst/>
            </a:prstGeom>
          </p:spPr>
        </p:pic>
        <p:pic>
          <p:nvPicPr>
            <p:cNvPr id="17" name="Image 16" descr="Une image contenant plante, cactus, conifère, aire&#10;&#10;Description générée automatiquement">
              <a:extLst>
                <a:ext uri="{FF2B5EF4-FFF2-40B4-BE49-F238E27FC236}">
                  <a16:creationId xmlns:a16="http://schemas.microsoft.com/office/drawing/2014/main" id="{5AFA3A0F-8470-0079-35EC-5F50037899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10648" y="2143690"/>
              <a:ext cx="1775729" cy="1183819"/>
            </a:xfrm>
            <a:prstGeom prst="rect">
              <a:avLst/>
            </a:prstGeom>
          </p:spPr>
        </p:pic>
        <p:pic>
          <p:nvPicPr>
            <p:cNvPr id="19" name="Image 18" descr="Une image contenant extérieur, herbe, plante&#10;&#10;Description générée automatiquement">
              <a:extLst>
                <a:ext uri="{FF2B5EF4-FFF2-40B4-BE49-F238E27FC236}">
                  <a16:creationId xmlns:a16="http://schemas.microsoft.com/office/drawing/2014/main" id="{20082CAD-8E9F-5857-B851-07880F6D51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40189" y="2160898"/>
              <a:ext cx="1735556" cy="1157037"/>
            </a:xfrm>
            <a:prstGeom prst="rect">
              <a:avLst/>
            </a:prstGeom>
          </p:spPr>
        </p:pic>
        <p:pic>
          <p:nvPicPr>
            <p:cNvPr id="21" name="Image 20">
              <a:extLst>
                <a:ext uri="{FF2B5EF4-FFF2-40B4-BE49-F238E27FC236}">
                  <a16:creationId xmlns:a16="http://schemas.microsoft.com/office/drawing/2014/main" id="{E9545DBA-44A2-3913-3B74-C19AA52991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7644" y="2143690"/>
              <a:ext cx="1775729" cy="1183819"/>
            </a:xfrm>
            <a:prstGeom prst="rect">
              <a:avLst/>
            </a:prstGeom>
          </p:spPr>
        </p:pic>
        <p:pic>
          <p:nvPicPr>
            <p:cNvPr id="23" name="Image 22" descr="Une image contenant arbre, extérieur, assis, branche&#10;&#10;Description générée automatiquement">
              <a:extLst>
                <a:ext uri="{FF2B5EF4-FFF2-40B4-BE49-F238E27FC236}">
                  <a16:creationId xmlns:a16="http://schemas.microsoft.com/office/drawing/2014/main" id="{F48F391D-BC1C-659C-C206-8A450BFA1B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08265" y="2151325"/>
              <a:ext cx="1753009" cy="1183819"/>
            </a:xfrm>
            <a:prstGeom prst="rect">
              <a:avLst/>
            </a:prstGeom>
          </p:spPr>
        </p:pic>
        <p:pic>
          <p:nvPicPr>
            <p:cNvPr id="25" name="Image 24" descr="Une image contenant personne, arthropode, acarien&#10;&#10;Description générée automatiquement">
              <a:extLst>
                <a:ext uri="{FF2B5EF4-FFF2-40B4-BE49-F238E27FC236}">
                  <a16:creationId xmlns:a16="http://schemas.microsoft.com/office/drawing/2014/main" id="{55FAF9FB-AAA4-BD19-3123-FCB3BA01B14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8547" y="3303061"/>
              <a:ext cx="1786060" cy="1190706"/>
            </a:xfrm>
            <a:prstGeom prst="rect">
              <a:avLst/>
            </a:prstGeom>
          </p:spPr>
        </p:pic>
        <p:pic>
          <p:nvPicPr>
            <p:cNvPr id="27" name="Image 26" descr="Une image contenant personne, tenant, main, morceau&#10;&#10;Description générée automatiquement">
              <a:extLst>
                <a:ext uri="{FF2B5EF4-FFF2-40B4-BE49-F238E27FC236}">
                  <a16:creationId xmlns:a16="http://schemas.microsoft.com/office/drawing/2014/main" id="{D23347D5-BF71-265A-BDB4-B94590C21BE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94607" y="3303061"/>
              <a:ext cx="1802307" cy="1201538"/>
            </a:xfrm>
            <a:prstGeom prst="rect">
              <a:avLst/>
            </a:prstGeom>
          </p:spPr>
        </p:pic>
        <p:pic>
          <p:nvPicPr>
            <p:cNvPr id="29" name="Image 28" descr="Une image contenant extérieur, arbre, plante, vert&#10;&#10;Description générée automatiquement">
              <a:extLst>
                <a:ext uri="{FF2B5EF4-FFF2-40B4-BE49-F238E27FC236}">
                  <a16:creationId xmlns:a16="http://schemas.microsoft.com/office/drawing/2014/main" id="{87F2832F-A8C5-57AE-752A-3FEFC9DB154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14694" y="3317935"/>
              <a:ext cx="1794356" cy="1196237"/>
            </a:xfrm>
            <a:prstGeom prst="rect">
              <a:avLst/>
            </a:prstGeom>
          </p:spPr>
        </p:pic>
        <p:pic>
          <p:nvPicPr>
            <p:cNvPr id="31" name="Image 30">
              <a:extLst>
                <a:ext uri="{FF2B5EF4-FFF2-40B4-BE49-F238E27FC236}">
                  <a16:creationId xmlns:a16="http://schemas.microsoft.com/office/drawing/2014/main" id="{0576559B-CDC0-DE13-65A9-C486D0A8F69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73367" y="3327508"/>
              <a:ext cx="1659986" cy="1183819"/>
            </a:xfrm>
            <a:prstGeom prst="rect">
              <a:avLst/>
            </a:prstGeom>
          </p:spPr>
        </p:pic>
        <p:pic>
          <p:nvPicPr>
            <p:cNvPr id="33" name="Image 32" descr="Une image contenant roche, extérieur, branche, repas&#10;&#10;Description générée automatiquement">
              <a:extLst>
                <a:ext uri="{FF2B5EF4-FFF2-40B4-BE49-F238E27FC236}">
                  <a16:creationId xmlns:a16="http://schemas.microsoft.com/office/drawing/2014/main" id="{0D21FEA0-A302-F64F-AA60-4CE02ED95F5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07460" y="3327508"/>
              <a:ext cx="1738433" cy="1196237"/>
            </a:xfrm>
            <a:prstGeom prst="rect">
              <a:avLst/>
            </a:prstGeom>
          </p:spPr>
        </p:pic>
        <p:pic>
          <p:nvPicPr>
            <p:cNvPr id="35" name="Image 34" descr="Une image contenant terrain, fermer&#10;&#10;Description générée automatiquement">
              <a:extLst>
                <a:ext uri="{FF2B5EF4-FFF2-40B4-BE49-F238E27FC236}">
                  <a16:creationId xmlns:a16="http://schemas.microsoft.com/office/drawing/2014/main" id="{A0CFB55A-A40A-F3FF-F401-B604C11F02E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4588" y="4469672"/>
              <a:ext cx="1786059" cy="1190706"/>
            </a:xfrm>
            <a:prstGeom prst="rect">
              <a:avLst/>
            </a:prstGeom>
          </p:spPr>
        </p:pic>
        <p:pic>
          <p:nvPicPr>
            <p:cNvPr id="37" name="Image 36" descr="Une image contenant roche, pierre&#10;&#10;Description générée automatiquement">
              <a:extLst>
                <a:ext uri="{FF2B5EF4-FFF2-40B4-BE49-F238E27FC236}">
                  <a16:creationId xmlns:a16="http://schemas.microsoft.com/office/drawing/2014/main" id="{C34DF4ED-9BEF-6537-3BA8-3C4035D295F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994607" y="4493767"/>
              <a:ext cx="1775729" cy="1183819"/>
            </a:xfrm>
            <a:prstGeom prst="rect">
              <a:avLst/>
            </a:prstGeom>
          </p:spPr>
        </p:pic>
        <p:pic>
          <p:nvPicPr>
            <p:cNvPr id="43" name="Image 42" descr="Une image contenant arbre, champignon&#10;&#10;Description générée automatiquement">
              <a:extLst>
                <a:ext uri="{FF2B5EF4-FFF2-40B4-BE49-F238E27FC236}">
                  <a16:creationId xmlns:a16="http://schemas.microsoft.com/office/drawing/2014/main" id="{B0161C9C-86DC-90B1-7E38-88070C285EF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713679" y="4484545"/>
              <a:ext cx="1794356" cy="1196237"/>
            </a:xfrm>
            <a:prstGeom prst="rect">
              <a:avLst/>
            </a:prstGeom>
          </p:spPr>
        </p:pic>
        <p:pic>
          <p:nvPicPr>
            <p:cNvPr id="45" name="Image 44" descr="Une image contenant perché, oiseau, branche, trouble&#10;&#10;Description générée automatiquement">
              <a:extLst>
                <a:ext uri="{FF2B5EF4-FFF2-40B4-BE49-F238E27FC236}">
                  <a16:creationId xmlns:a16="http://schemas.microsoft.com/office/drawing/2014/main" id="{5FBBDF9F-D902-AAE2-67A8-8D9D19278A1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489408" y="4515048"/>
              <a:ext cx="1602671" cy="1162537"/>
            </a:xfrm>
            <a:prstGeom prst="rect">
              <a:avLst/>
            </a:prstGeom>
          </p:spPr>
        </p:pic>
        <p:pic>
          <p:nvPicPr>
            <p:cNvPr id="47" name="Image 46" descr="Une image contenant insecte&#10;&#10;Description générée automatiquement">
              <a:extLst>
                <a:ext uri="{FF2B5EF4-FFF2-40B4-BE49-F238E27FC236}">
                  <a16:creationId xmlns:a16="http://schemas.microsoft.com/office/drawing/2014/main" id="{D16E6CBE-B548-9298-03FB-F953C73C4FE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092079" y="4511327"/>
              <a:ext cx="1754183" cy="1169455"/>
            </a:xfrm>
            <a:prstGeom prst="rect">
              <a:avLst/>
            </a:prstGeom>
          </p:spPr>
        </p:pic>
        <p:pic>
          <p:nvPicPr>
            <p:cNvPr id="49" name="Image 48" descr="Une image contenant arbre, extérieur, ciel, perché&#10;&#10;Description générée automatiquement">
              <a:extLst>
                <a:ext uri="{FF2B5EF4-FFF2-40B4-BE49-F238E27FC236}">
                  <a16:creationId xmlns:a16="http://schemas.microsoft.com/office/drawing/2014/main" id="{708D2B46-573F-887F-BE87-5AC1F74775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1854" y="5646223"/>
              <a:ext cx="1786060" cy="1137168"/>
            </a:xfrm>
            <a:prstGeom prst="rect">
              <a:avLst/>
            </a:prstGeom>
          </p:spPr>
        </p:pic>
        <p:pic>
          <p:nvPicPr>
            <p:cNvPr id="51" name="Image 50" descr="Une image contenant extérieur, plante, jardin, légume&#10;&#10;Description générée automatiquement">
              <a:extLst>
                <a:ext uri="{FF2B5EF4-FFF2-40B4-BE49-F238E27FC236}">
                  <a16:creationId xmlns:a16="http://schemas.microsoft.com/office/drawing/2014/main" id="{415D150C-2E5B-0167-7144-BD82D89896F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091066" y="5660378"/>
              <a:ext cx="1770208" cy="1142163"/>
            </a:xfrm>
            <a:prstGeom prst="rect">
              <a:avLst/>
            </a:prstGeom>
          </p:spPr>
        </p:pic>
        <p:pic>
          <p:nvPicPr>
            <p:cNvPr id="55" name="Image 54" descr="Une image contenant extérieur, roche, bois, vieux&#10;&#10;Description générée automatiquement">
              <a:extLst>
                <a:ext uri="{FF2B5EF4-FFF2-40B4-BE49-F238E27FC236}">
                  <a16:creationId xmlns:a16="http://schemas.microsoft.com/office/drawing/2014/main" id="{35981A52-2E03-E128-F259-4F2268B7879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437645" y="5630182"/>
              <a:ext cx="1653420" cy="1172360"/>
            </a:xfrm>
            <a:prstGeom prst="rect">
              <a:avLst/>
            </a:prstGeom>
          </p:spPr>
        </p:pic>
        <p:pic>
          <p:nvPicPr>
            <p:cNvPr id="57" name="Image 56" descr="Une image contenant champignon, vert, plante, fermer&#10;&#10;Description générée automatiquement">
              <a:extLst>
                <a:ext uri="{FF2B5EF4-FFF2-40B4-BE49-F238E27FC236}">
                  <a16:creationId xmlns:a16="http://schemas.microsoft.com/office/drawing/2014/main" id="{840983BD-60F0-48EB-0618-A4CD913B355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713677" y="5630182"/>
              <a:ext cx="1722284" cy="1172360"/>
            </a:xfrm>
            <a:prstGeom prst="rect">
              <a:avLst/>
            </a:prstGeom>
          </p:spPr>
        </p:pic>
        <p:pic>
          <p:nvPicPr>
            <p:cNvPr id="59" name="Image 58" descr="Une image contenant extérieur, roche&#10;&#10;Description générée automatiquement">
              <a:extLst>
                <a:ext uri="{FF2B5EF4-FFF2-40B4-BE49-F238E27FC236}">
                  <a16:creationId xmlns:a16="http://schemas.microsoft.com/office/drawing/2014/main" id="{FFABF653-3F34-14EC-6621-60DBBFFCD0D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951324" y="5634663"/>
              <a:ext cx="1751817" cy="1167878"/>
            </a:xfrm>
            <a:prstGeom prst="rect">
              <a:avLst/>
            </a:prstGeom>
          </p:spPr>
        </p:pic>
      </p:grpSp>
    </p:spTree>
    <p:extLst>
      <p:ext uri="{BB962C8B-B14F-4D97-AF65-F5344CB8AC3E}">
        <p14:creationId xmlns:p14="http://schemas.microsoft.com/office/powerpoint/2010/main" val="4984959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134944" y="320619"/>
            <a:ext cx="978812" cy="6085869"/>
          </a:xfrm>
        </p:spPr>
        <p:txBody>
          <a:bodyPr>
            <a:noAutofit/>
          </a:bodyPr>
          <a:lstStyle/>
          <a:p>
            <a:r>
              <a:rPr lang="fr-FR" sz="2400">
                <a:solidFill>
                  <a:schemeClr val="bg1"/>
                </a:solidFill>
              </a:rPr>
              <a:t>Crédits photographiques et références</a:t>
            </a:r>
          </a:p>
        </p:txBody>
      </p:sp>
      <p:sp>
        <p:nvSpPr>
          <p:cNvPr id="4" name="Espace réservé du numéro de diapositive 3"/>
          <p:cNvSpPr>
            <a:spLocks noGrp="1"/>
          </p:cNvSpPr>
          <p:nvPr>
            <p:ph type="sldNum" sz="quarter" idx="12"/>
          </p:nvPr>
        </p:nvSpPr>
        <p:spPr/>
        <p:txBody>
          <a:bodyPr/>
          <a:lstStyle/>
          <a:p>
            <a:fld id="{459A5F39-4CE7-434C-A5CB-50A363451602}" type="slidenum">
              <a:rPr lang="en-US" smtClean="0"/>
              <a:t>44</a:t>
            </a:fld>
            <a:endParaRPr lang="en-US" dirty="0"/>
          </a:p>
        </p:txBody>
      </p:sp>
      <p:sp>
        <p:nvSpPr>
          <p:cNvPr id="5" name="Espace réservé du contenu 2"/>
          <p:cNvSpPr txBox="1">
            <a:spLocks/>
          </p:cNvSpPr>
          <p:nvPr/>
        </p:nvSpPr>
        <p:spPr>
          <a:xfrm rot="16200000">
            <a:off x="1068229" y="-621468"/>
            <a:ext cx="6246081" cy="7887352"/>
          </a:xfrm>
          <a:prstGeom prst="rect">
            <a:avLst/>
          </a:prstGeom>
        </p:spPr>
        <p:txBody>
          <a:bodyPr vert="eaVert" lIns="91440" tIns="45720" rIns="91440" bIns="45720" rtlCol="0">
            <a:noAutofit/>
          </a:bodyPr>
          <a:lst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a:lstStyle>
          <a:p>
            <a:pPr marL="182563" indent="-169863">
              <a:spcBef>
                <a:spcPts val="0"/>
              </a:spcBef>
              <a:buClr>
                <a:schemeClr val="accent1"/>
              </a:buClr>
            </a:pPr>
            <a:r>
              <a:rPr lang="fr-FR" sz="1000" kern="700" dirty="0">
                <a:solidFill>
                  <a:schemeClr val="tx1"/>
                </a:solidFill>
                <a:effectLst/>
              </a:rPr>
              <a:t>Sauf mentions Les photographies naturalistes proviennent du site : </a:t>
            </a:r>
            <a:r>
              <a:rPr lang="fr-FR" sz="1000" kern="700" dirty="0">
                <a:solidFill>
                  <a:schemeClr val="tx1"/>
                </a:solidFill>
                <a:effectLst/>
                <a:hlinkClick r:id="rId3"/>
              </a:rPr>
              <a:t>http://biodiversite-derriere-ma-porte.fr/</a:t>
            </a:r>
            <a:r>
              <a:rPr lang="fr-FR" sz="1000" kern="700" dirty="0">
                <a:solidFill>
                  <a:schemeClr val="tx1"/>
                </a:solidFill>
                <a:effectLst/>
              </a:rPr>
              <a:t> (</a:t>
            </a:r>
            <a:r>
              <a:rPr lang="fr-FR" sz="1000" b="1" kern="700" dirty="0">
                <a:solidFill>
                  <a:schemeClr val="tx1"/>
                </a:solidFill>
                <a:effectLst/>
              </a:rPr>
              <a:t>Hubert Charles</a:t>
            </a:r>
            <a:r>
              <a:rPr lang="fr-FR" sz="1000" kern="700" dirty="0">
                <a:solidFill>
                  <a:schemeClr val="tx1"/>
                </a:solidFill>
                <a:effectLst/>
              </a:rPr>
              <a:t>)</a:t>
            </a:r>
          </a:p>
          <a:p>
            <a:pPr marL="182563" indent="-169863">
              <a:spcBef>
                <a:spcPts val="0"/>
              </a:spcBef>
              <a:buClr>
                <a:schemeClr val="accent1"/>
              </a:buClr>
            </a:pPr>
            <a:endParaRPr lang="fr-FR" sz="1000" kern="700" dirty="0">
              <a:solidFill>
                <a:schemeClr val="tx1"/>
              </a:solidFill>
              <a:effectLst/>
            </a:endParaRPr>
          </a:p>
          <a:p>
            <a:pPr marL="182563" indent="-169863">
              <a:spcBef>
                <a:spcPts val="0"/>
              </a:spcBef>
              <a:buClr>
                <a:schemeClr val="accent1"/>
              </a:buClr>
            </a:pPr>
            <a:r>
              <a:rPr lang="fr-FR" sz="1000" b="1" kern="700" dirty="0">
                <a:solidFill>
                  <a:schemeClr val="tx1"/>
                </a:solidFill>
                <a:effectLst/>
              </a:rPr>
              <a:t>ADEME</a:t>
            </a:r>
            <a:r>
              <a:rPr lang="fr-FR" sz="1000" kern="700" dirty="0">
                <a:solidFill>
                  <a:schemeClr val="tx1"/>
                </a:solidFill>
                <a:effectLst/>
              </a:rPr>
              <a:t> : Un </a:t>
            </a:r>
            <a:r>
              <a:rPr lang="fr-FR" sz="1000" kern="700" dirty="0" err="1">
                <a:solidFill>
                  <a:schemeClr val="tx1"/>
                </a:solidFill>
                <a:effectLst/>
              </a:rPr>
              <a:t>Mooc</a:t>
            </a:r>
            <a:r>
              <a:rPr lang="fr-FR" sz="1000" kern="700" dirty="0">
                <a:solidFill>
                  <a:schemeClr val="tx1"/>
                </a:solidFill>
                <a:effectLst/>
              </a:rPr>
              <a:t> de l’ADEME sur le stockage du carbone, https://</a:t>
            </a:r>
            <a:r>
              <a:rPr lang="fr-FR" sz="1000" kern="700" dirty="0" err="1">
                <a:solidFill>
                  <a:schemeClr val="tx1"/>
                </a:solidFill>
                <a:effectLst/>
              </a:rPr>
              <a:t>www.fun-mooc.fr</a:t>
            </a:r>
            <a:r>
              <a:rPr lang="fr-FR" sz="1000" kern="700" dirty="0">
                <a:solidFill>
                  <a:schemeClr val="tx1"/>
                </a:solidFill>
                <a:effectLst/>
              </a:rPr>
              <a:t>/</a:t>
            </a:r>
            <a:r>
              <a:rPr lang="fr-FR" sz="1000" kern="700" dirty="0" err="1">
                <a:solidFill>
                  <a:schemeClr val="tx1"/>
                </a:solidFill>
                <a:effectLst/>
              </a:rPr>
              <a:t>fr</a:t>
            </a:r>
            <a:r>
              <a:rPr lang="fr-FR" sz="1000" kern="700" dirty="0">
                <a:solidFill>
                  <a:schemeClr val="tx1"/>
                </a:solidFill>
                <a:effectLst/>
              </a:rPr>
              <a:t>/cours/stocker-du-carbone-dans-les-</a:t>
            </a:r>
            <a:r>
              <a:rPr lang="fr-FR" sz="1000" kern="700" dirty="0" err="1">
                <a:solidFill>
                  <a:schemeClr val="tx1"/>
                </a:solidFill>
                <a:effectLst/>
              </a:rPr>
              <a:t>ecosysteme</a:t>
            </a:r>
            <a:endParaRPr lang="fr-FR" sz="1000" kern="700" dirty="0">
              <a:solidFill>
                <a:schemeClr val="tx1"/>
              </a:solidFill>
              <a:effectLst/>
            </a:endParaRPr>
          </a:p>
          <a:p>
            <a:pPr marL="182563" indent="-169863">
              <a:spcBef>
                <a:spcPts val="0"/>
              </a:spcBef>
              <a:buClr>
                <a:schemeClr val="accent1"/>
              </a:buClr>
            </a:pPr>
            <a:r>
              <a:rPr lang="fr-FR" sz="1000" b="1" kern="700" dirty="0" err="1">
                <a:solidFill>
                  <a:schemeClr val="tx1"/>
                </a:solidFill>
                <a:effectLst/>
              </a:rPr>
              <a:t>Bergeon</a:t>
            </a:r>
            <a:r>
              <a:rPr lang="fr-FR" sz="1000" b="1" kern="700" dirty="0">
                <a:solidFill>
                  <a:schemeClr val="tx1"/>
                </a:solidFill>
                <a:effectLst/>
              </a:rPr>
              <a:t> Edouard</a:t>
            </a:r>
            <a:r>
              <a:rPr lang="fr-FR" sz="1000" kern="700" dirty="0">
                <a:solidFill>
                  <a:schemeClr val="tx1"/>
                </a:solidFill>
                <a:effectLst/>
              </a:rPr>
              <a:t>, Au nom de la terre (voir le film) : une approche sociologique, et humaine, du modèle agricole français</a:t>
            </a:r>
          </a:p>
          <a:p>
            <a:pPr marL="182563" indent="-169863">
              <a:spcBef>
                <a:spcPts val="0"/>
              </a:spcBef>
              <a:buClr>
                <a:schemeClr val="accent1"/>
              </a:buClr>
            </a:pPr>
            <a:r>
              <a:rPr lang="fr-FR" sz="1000" b="1" kern="700" dirty="0" err="1">
                <a:solidFill>
                  <a:schemeClr val="tx1"/>
                </a:solidFill>
                <a:effectLst/>
              </a:rPr>
              <a:t>Bergeon</a:t>
            </a:r>
            <a:r>
              <a:rPr lang="fr-FR" sz="1000" b="1" kern="700" dirty="0">
                <a:solidFill>
                  <a:schemeClr val="tx1"/>
                </a:solidFill>
                <a:effectLst/>
              </a:rPr>
              <a:t> Edouard</a:t>
            </a:r>
            <a:r>
              <a:rPr lang="fr-FR" sz="1000" kern="700" dirty="0">
                <a:solidFill>
                  <a:schemeClr val="tx1"/>
                </a:solidFill>
                <a:effectLst/>
              </a:rPr>
              <a:t>, Nous, paysans (documentaire) : une approche sociologique, et humaine, du modèle agricole français</a:t>
            </a:r>
          </a:p>
          <a:p>
            <a:pPr marL="182563" indent="-169863">
              <a:spcBef>
                <a:spcPts val="0"/>
              </a:spcBef>
              <a:buClr>
                <a:schemeClr val="accent1"/>
              </a:buClr>
            </a:pPr>
            <a:r>
              <a:rPr lang="fr-FR" sz="1000" b="1" kern="700" dirty="0">
                <a:solidFill>
                  <a:schemeClr val="tx1"/>
                </a:solidFill>
                <a:effectLst/>
              </a:rPr>
              <a:t>Bonneuil C.  et F. Thomas</a:t>
            </a:r>
            <a:r>
              <a:rPr lang="fr-FR" sz="1000" kern="700" dirty="0">
                <a:solidFill>
                  <a:schemeClr val="tx1"/>
                </a:solidFill>
                <a:effectLst/>
              </a:rPr>
              <a:t>, Semences : une histoire politique : Amélioration des plantes, agriculture et alimentation en France depuis la Seconde Guerre mondiale, Paris, Éditions Charles Léopold Mayer, 201</a:t>
            </a:r>
          </a:p>
          <a:p>
            <a:pPr marL="182563" indent="-169863">
              <a:spcBef>
                <a:spcPts val="0"/>
              </a:spcBef>
              <a:buClr>
                <a:schemeClr val="accent1"/>
              </a:buClr>
            </a:pPr>
            <a:r>
              <a:rPr lang="fr-FR" sz="1000" b="1" kern="700" dirty="0">
                <a:solidFill>
                  <a:schemeClr val="tx1"/>
                </a:solidFill>
                <a:effectLst/>
              </a:rPr>
              <a:t>Bonneuil Christophe</a:t>
            </a:r>
            <a:r>
              <a:rPr lang="fr-FR" sz="1000" kern="700" dirty="0">
                <a:solidFill>
                  <a:schemeClr val="tx1"/>
                </a:solidFill>
                <a:effectLst/>
              </a:rPr>
              <a:t>, Elise </a:t>
            </a:r>
            <a:r>
              <a:rPr lang="fr-FR" sz="1000" kern="700" dirty="0" err="1">
                <a:solidFill>
                  <a:schemeClr val="tx1"/>
                </a:solidFill>
                <a:effectLst/>
              </a:rPr>
              <a:t>Demeulenaere</a:t>
            </a:r>
            <a:r>
              <a:rPr lang="fr-FR" sz="1000" kern="700" dirty="0">
                <a:solidFill>
                  <a:schemeClr val="tx1"/>
                </a:solidFill>
                <a:effectLst/>
              </a:rPr>
              <a:t>, Frédéric Thomas, Pierre-Benoît Joly, Gilles Allaire et Isabelle </a:t>
            </a:r>
            <a:r>
              <a:rPr lang="fr-FR" sz="1000" kern="700" dirty="0" err="1">
                <a:solidFill>
                  <a:schemeClr val="tx1"/>
                </a:solidFill>
                <a:effectLst/>
              </a:rPr>
              <a:t>Goldringe</a:t>
            </a:r>
            <a:r>
              <a:rPr lang="fr-FR" sz="1000" kern="700" dirty="0">
                <a:solidFill>
                  <a:schemeClr val="tx1"/>
                </a:solidFill>
                <a:effectLst/>
              </a:rPr>
              <a:t>, Innover autrement ? La recherche face à l’avènement d’un nouveau régime de production et de régulation des savoirs en génétique végétale, Dossiers de l’environnement de l’INRA, 2006, pp.29-51</a:t>
            </a:r>
          </a:p>
          <a:p>
            <a:pPr marL="182563" indent="-169863">
              <a:spcBef>
                <a:spcPts val="0"/>
              </a:spcBef>
              <a:buClr>
                <a:schemeClr val="accent1"/>
              </a:buClr>
            </a:pPr>
            <a:r>
              <a:rPr lang="fr-FR" sz="1000" b="1" kern="700" dirty="0" err="1">
                <a:solidFill>
                  <a:schemeClr val="tx1"/>
                </a:solidFill>
                <a:effectLst/>
              </a:rPr>
              <a:t>Bouazzaoui</a:t>
            </a:r>
            <a:r>
              <a:rPr lang="fr-FR" sz="1000" b="1" kern="700" dirty="0">
                <a:solidFill>
                  <a:schemeClr val="tx1"/>
                </a:solidFill>
                <a:effectLst/>
              </a:rPr>
              <a:t> </a:t>
            </a:r>
            <a:r>
              <a:rPr lang="fr-FR" sz="1000" b="1" kern="700" dirty="0" err="1">
                <a:solidFill>
                  <a:schemeClr val="tx1"/>
                </a:solidFill>
                <a:effectLst/>
              </a:rPr>
              <a:t>Ibtissam</a:t>
            </a:r>
            <a:r>
              <a:rPr lang="fr-FR" sz="1000" b="1" kern="700" dirty="0">
                <a:solidFill>
                  <a:schemeClr val="tx1"/>
                </a:solidFill>
                <a:effectLst/>
              </a:rPr>
              <a:t> El</a:t>
            </a:r>
            <a:r>
              <a:rPr lang="fr-FR" sz="1000" kern="700" dirty="0">
                <a:solidFill>
                  <a:schemeClr val="tx1"/>
                </a:solidFill>
                <a:effectLst/>
              </a:rPr>
              <a:t>, L’empreinte écologique : Proposition d’un modèle synthétique de représentation des empreintes à l’échelle ” Micro ” d’une organisation ou d’un projet, thèse de doctorat de l’école des mines de Saint-Etienne, 2013 (https://</a:t>
            </a:r>
            <a:r>
              <a:rPr lang="fr-FR" sz="1000" kern="700" dirty="0" err="1">
                <a:solidFill>
                  <a:schemeClr val="tx1"/>
                </a:solidFill>
                <a:effectLst/>
              </a:rPr>
              <a:t>tel.archives-ouvertes.fr</a:t>
            </a:r>
            <a:r>
              <a:rPr lang="fr-FR" sz="1000" kern="700" dirty="0">
                <a:solidFill>
                  <a:schemeClr val="tx1"/>
                </a:solidFill>
                <a:effectLst/>
              </a:rPr>
              <a:t>/tel-00776465).</a:t>
            </a:r>
          </a:p>
          <a:p>
            <a:pPr marL="182563" indent="-169863">
              <a:spcBef>
                <a:spcPts val="0"/>
              </a:spcBef>
              <a:buClr>
                <a:schemeClr val="accent1"/>
              </a:buClr>
            </a:pPr>
            <a:r>
              <a:rPr lang="fr-FR" sz="1000" b="1" kern="700" dirty="0" err="1">
                <a:solidFill>
                  <a:schemeClr val="tx1"/>
                </a:solidFill>
                <a:effectLst/>
              </a:rPr>
              <a:t>Bousenna</a:t>
            </a:r>
            <a:r>
              <a:rPr lang="fr-FR" sz="1000" b="1" kern="700" dirty="0">
                <a:solidFill>
                  <a:schemeClr val="tx1"/>
                </a:solidFill>
                <a:effectLst/>
              </a:rPr>
              <a:t> </a:t>
            </a:r>
            <a:r>
              <a:rPr lang="fr-FR" sz="1000" b="1" kern="700" dirty="0" err="1">
                <a:solidFill>
                  <a:schemeClr val="tx1"/>
                </a:solidFill>
                <a:effectLst/>
              </a:rPr>
              <a:t>Youness</a:t>
            </a:r>
            <a:r>
              <a:rPr lang="fr-FR" sz="1000" kern="700" dirty="0">
                <a:solidFill>
                  <a:schemeClr val="tx1"/>
                </a:solidFill>
                <a:effectLst/>
              </a:rPr>
              <a:t>, 2020, Faut-il en finir avec la nature ? </a:t>
            </a:r>
            <a:r>
              <a:rPr lang="fr-FR" sz="1000" kern="700" dirty="0" err="1">
                <a:solidFill>
                  <a:schemeClr val="tx1"/>
                </a:solidFill>
                <a:effectLst/>
              </a:rPr>
              <a:t>Socialter</a:t>
            </a:r>
            <a:r>
              <a:rPr lang="fr-FR" sz="1000" kern="700" dirty="0">
                <a:solidFill>
                  <a:schemeClr val="tx1"/>
                </a:solidFill>
                <a:effectLst/>
              </a:rPr>
              <a:t> HS n°9, p 12</a:t>
            </a:r>
          </a:p>
          <a:p>
            <a:pPr marL="182563" indent="-169863">
              <a:spcBef>
                <a:spcPts val="0"/>
              </a:spcBef>
              <a:buClr>
                <a:schemeClr val="accent1"/>
              </a:buClr>
            </a:pPr>
            <a:r>
              <a:rPr lang="fr-FR" sz="1000" b="1" kern="700" dirty="0">
                <a:solidFill>
                  <a:schemeClr val="tx1"/>
                </a:solidFill>
                <a:effectLst/>
              </a:rPr>
              <a:t>Butler Judith et Frédéric Worms</a:t>
            </a:r>
            <a:r>
              <a:rPr lang="fr-FR" sz="1000" kern="700" dirty="0">
                <a:solidFill>
                  <a:schemeClr val="tx1"/>
                </a:solidFill>
                <a:effectLst/>
              </a:rPr>
              <a:t>, Le vivable et l’invivable, Questions de soin, PUF, 2021</a:t>
            </a:r>
          </a:p>
          <a:p>
            <a:pPr marL="182563" indent="-169863">
              <a:spcBef>
                <a:spcPts val="0"/>
              </a:spcBef>
              <a:buClr>
                <a:schemeClr val="accent1"/>
              </a:buClr>
            </a:pPr>
            <a:r>
              <a:rPr lang="fr-FR" sz="1000" b="1" kern="700" dirty="0">
                <a:solidFill>
                  <a:schemeClr val="tx1"/>
                </a:solidFill>
                <a:effectLst/>
              </a:rPr>
              <a:t>Butler Judith</a:t>
            </a:r>
            <a:r>
              <a:rPr lang="fr-FR" sz="1000" kern="700" dirty="0">
                <a:solidFill>
                  <a:schemeClr val="tx1"/>
                </a:solidFill>
                <a:effectLst/>
              </a:rPr>
              <a:t>, Qu’est-ce qu’une vie bonne, Payot, 2014</a:t>
            </a:r>
          </a:p>
          <a:p>
            <a:pPr marL="182563" indent="-169863">
              <a:spcBef>
                <a:spcPts val="0"/>
              </a:spcBef>
              <a:buClr>
                <a:schemeClr val="accent1"/>
              </a:buClr>
            </a:pPr>
            <a:r>
              <a:rPr lang="fr-FR" sz="1000" b="1" kern="700" dirty="0" err="1">
                <a:solidFill>
                  <a:schemeClr val="tx1"/>
                </a:solidFill>
                <a:effectLst/>
              </a:rPr>
              <a:t>Callicott</a:t>
            </a:r>
            <a:r>
              <a:rPr lang="fr-FR" sz="1000" b="1" kern="700" dirty="0">
                <a:solidFill>
                  <a:schemeClr val="tx1"/>
                </a:solidFill>
                <a:effectLst/>
              </a:rPr>
              <a:t> J. Baird</a:t>
            </a:r>
            <a:r>
              <a:rPr lang="fr-FR" sz="1000" kern="700" dirty="0">
                <a:solidFill>
                  <a:schemeClr val="tx1"/>
                </a:solidFill>
                <a:effectLst/>
              </a:rPr>
              <a:t>, Ethique de la terre (</a:t>
            </a:r>
            <a:r>
              <a:rPr lang="fr-FR" sz="1000" kern="700" dirty="0" err="1">
                <a:solidFill>
                  <a:schemeClr val="tx1"/>
                </a:solidFill>
                <a:effectLst/>
              </a:rPr>
              <a:t>eds</a:t>
            </a:r>
            <a:r>
              <a:rPr lang="fr-FR" sz="1000" kern="700" dirty="0">
                <a:solidFill>
                  <a:schemeClr val="tx1"/>
                </a:solidFill>
                <a:effectLst/>
              </a:rPr>
              <a:t> </a:t>
            </a:r>
            <a:r>
              <a:rPr lang="fr-FR" sz="1000" kern="700" dirty="0" err="1">
                <a:solidFill>
                  <a:schemeClr val="tx1"/>
                </a:solidFill>
                <a:effectLst/>
              </a:rPr>
              <a:t>Wildproject</a:t>
            </a:r>
            <a:r>
              <a:rPr lang="fr-FR" sz="1000" kern="700" dirty="0">
                <a:solidFill>
                  <a:schemeClr val="tx1"/>
                </a:solidFill>
                <a:effectLst/>
              </a:rPr>
              <a:t>).</a:t>
            </a:r>
          </a:p>
          <a:p>
            <a:pPr marL="182563" indent="-169863">
              <a:spcBef>
                <a:spcPts val="0"/>
              </a:spcBef>
              <a:buClr>
                <a:schemeClr val="accent1"/>
              </a:buClr>
            </a:pPr>
            <a:r>
              <a:rPr lang="fr-FR" sz="1000" b="1" kern="700" dirty="0">
                <a:solidFill>
                  <a:schemeClr val="tx1"/>
                </a:solidFill>
                <a:effectLst/>
              </a:rPr>
              <a:t>Canguilhem Georges</a:t>
            </a:r>
            <a:r>
              <a:rPr lang="fr-FR" sz="1000" kern="700" dirty="0">
                <a:solidFill>
                  <a:schemeClr val="tx1"/>
                </a:solidFill>
                <a:effectLst/>
              </a:rPr>
              <a:t>, Le normal et le pathologique, (</a:t>
            </a:r>
            <a:r>
              <a:rPr lang="fr-FR" sz="1000" kern="700" dirty="0" err="1">
                <a:solidFill>
                  <a:schemeClr val="tx1"/>
                </a:solidFill>
                <a:effectLst/>
              </a:rPr>
              <a:t>eds</a:t>
            </a:r>
            <a:r>
              <a:rPr lang="fr-FR" sz="1000" kern="700" dirty="0">
                <a:solidFill>
                  <a:schemeClr val="tx1"/>
                </a:solidFill>
                <a:effectLst/>
              </a:rPr>
              <a:t> PUF), 224 pages</a:t>
            </a:r>
          </a:p>
          <a:p>
            <a:pPr marL="182563" indent="-169863">
              <a:spcBef>
                <a:spcPts val="0"/>
              </a:spcBef>
              <a:buClr>
                <a:schemeClr val="accent1"/>
              </a:buClr>
            </a:pPr>
            <a:r>
              <a:rPr lang="fr-FR" sz="1000" b="1" kern="700" dirty="0">
                <a:solidFill>
                  <a:schemeClr val="tx1"/>
                </a:solidFill>
                <a:effectLst/>
              </a:rPr>
              <a:t>Céline Lafontaine</a:t>
            </a:r>
            <a:r>
              <a:rPr lang="fr-FR" sz="1000" kern="700" dirty="0">
                <a:solidFill>
                  <a:schemeClr val="tx1"/>
                </a:solidFill>
                <a:effectLst/>
              </a:rPr>
              <a:t>, Bio-Objets, Les nouvelles frontières du vivant. La couleur des idées. Le Seuil, 2021</a:t>
            </a:r>
          </a:p>
          <a:p>
            <a:pPr marL="182563" indent="-169863">
              <a:spcBef>
                <a:spcPts val="0"/>
              </a:spcBef>
              <a:buClr>
                <a:schemeClr val="accent1"/>
              </a:buClr>
            </a:pPr>
            <a:r>
              <a:rPr lang="fr-FR" sz="1000" b="1" kern="700" dirty="0" err="1">
                <a:solidFill>
                  <a:schemeClr val="tx1"/>
                </a:solidFill>
                <a:effectLst/>
              </a:rPr>
              <a:t>Charuel</a:t>
            </a:r>
            <a:r>
              <a:rPr lang="fr-FR" sz="1000" b="1" kern="700" dirty="0">
                <a:solidFill>
                  <a:schemeClr val="tx1"/>
                </a:solidFill>
                <a:effectLst/>
              </a:rPr>
              <a:t> Hubert</a:t>
            </a:r>
            <a:r>
              <a:rPr lang="fr-FR" sz="1000" kern="700" dirty="0">
                <a:solidFill>
                  <a:schemeClr val="tx1"/>
                </a:solidFill>
                <a:effectLst/>
              </a:rPr>
              <a:t>, 2017, Petit Paysan ( film français). </a:t>
            </a:r>
          </a:p>
          <a:p>
            <a:pPr marL="182563" indent="-169863">
              <a:spcBef>
                <a:spcPts val="0"/>
              </a:spcBef>
              <a:buClr>
                <a:schemeClr val="accent1"/>
              </a:buClr>
            </a:pPr>
            <a:r>
              <a:rPr lang="fr-FR" sz="1000" b="1" kern="700" dirty="0" err="1">
                <a:solidFill>
                  <a:schemeClr val="tx1"/>
                </a:solidFill>
                <a:effectLst/>
              </a:rPr>
              <a:t>Chneiweiss</a:t>
            </a:r>
            <a:r>
              <a:rPr lang="fr-FR" sz="1000" b="1" kern="700" dirty="0">
                <a:solidFill>
                  <a:schemeClr val="tx1"/>
                </a:solidFill>
                <a:effectLst/>
              </a:rPr>
              <a:t> Hervé</a:t>
            </a:r>
            <a:r>
              <a:rPr lang="fr-FR" sz="1000" kern="700" dirty="0">
                <a:solidFill>
                  <a:schemeClr val="tx1"/>
                </a:solidFill>
                <a:effectLst/>
              </a:rPr>
              <a:t>, l'homme réparé</a:t>
            </a:r>
          </a:p>
          <a:p>
            <a:pPr marL="182563" indent="-169863">
              <a:spcBef>
                <a:spcPts val="0"/>
              </a:spcBef>
              <a:buClr>
                <a:schemeClr val="accent1"/>
              </a:buClr>
            </a:pPr>
            <a:r>
              <a:rPr lang="fr-FR" sz="1000" b="1" kern="700" dirty="0">
                <a:solidFill>
                  <a:schemeClr val="tx1"/>
                </a:solidFill>
                <a:effectLst/>
              </a:rPr>
              <a:t>Chouteau M, </a:t>
            </a:r>
            <a:r>
              <a:rPr lang="fr-FR" sz="1000" b="1" kern="700" dirty="0" err="1">
                <a:solidFill>
                  <a:schemeClr val="tx1"/>
                </a:solidFill>
                <a:effectLst/>
              </a:rPr>
              <a:t>Escudié</a:t>
            </a:r>
            <a:r>
              <a:rPr lang="fr-FR" sz="1000" b="1" kern="700" dirty="0">
                <a:solidFill>
                  <a:schemeClr val="tx1"/>
                </a:solidFill>
                <a:effectLst/>
              </a:rPr>
              <a:t> MP, Forest J, Nguyen C </a:t>
            </a:r>
            <a:r>
              <a:rPr lang="fr-FR" sz="1000" kern="700" dirty="0">
                <a:solidFill>
                  <a:schemeClr val="tx1"/>
                </a:solidFill>
                <a:effectLst/>
              </a:rPr>
              <a:t>(2014) “L'ingénieur au cœur de la démocratie technique” in Eléments de Démocratie technique, P.Y. </a:t>
            </a:r>
            <a:r>
              <a:rPr lang="fr-FR" sz="1000" kern="700" dirty="0" err="1">
                <a:solidFill>
                  <a:schemeClr val="tx1"/>
                </a:solidFill>
                <a:effectLst/>
              </a:rPr>
              <a:t>Lequin</a:t>
            </a:r>
            <a:r>
              <a:rPr lang="fr-FR" sz="1000" kern="700" dirty="0">
                <a:solidFill>
                  <a:schemeClr val="tx1"/>
                </a:solidFill>
                <a:effectLst/>
              </a:rPr>
              <a:t> &amp; P. </a:t>
            </a:r>
            <a:r>
              <a:rPr lang="fr-FR" sz="1000" kern="700" dirty="0" err="1">
                <a:solidFill>
                  <a:schemeClr val="tx1"/>
                </a:solidFill>
                <a:effectLst/>
              </a:rPr>
              <a:t>Lamard</a:t>
            </a:r>
            <a:r>
              <a:rPr lang="fr-FR" sz="1000" kern="700" dirty="0">
                <a:solidFill>
                  <a:schemeClr val="tx1"/>
                </a:solidFill>
                <a:effectLst/>
              </a:rPr>
              <a:t> (</a:t>
            </a:r>
            <a:r>
              <a:rPr lang="fr-FR" sz="1000" kern="700" dirty="0" err="1">
                <a:solidFill>
                  <a:schemeClr val="tx1"/>
                </a:solidFill>
                <a:effectLst/>
              </a:rPr>
              <a:t>dir</a:t>
            </a:r>
            <a:r>
              <a:rPr lang="fr-FR" sz="1000" kern="700" dirty="0">
                <a:solidFill>
                  <a:schemeClr val="tx1"/>
                </a:solidFill>
                <a:effectLst/>
              </a:rPr>
              <a:t>), Presses de l’UTBM</a:t>
            </a:r>
          </a:p>
          <a:p>
            <a:pPr marL="182563" indent="-169863">
              <a:spcBef>
                <a:spcPts val="0"/>
              </a:spcBef>
              <a:buClr>
                <a:schemeClr val="accent1"/>
              </a:buClr>
            </a:pPr>
            <a:r>
              <a:rPr lang="fr-FR" sz="1000" b="1" kern="700" dirty="0">
                <a:solidFill>
                  <a:schemeClr val="tx1"/>
                </a:solidFill>
                <a:effectLst/>
              </a:rPr>
              <a:t>Chouteau, M., Forest J., Nguyen C</a:t>
            </a:r>
            <a:r>
              <a:rPr lang="fr-FR" sz="1000" kern="700" dirty="0">
                <a:solidFill>
                  <a:schemeClr val="tx1"/>
                </a:solidFill>
                <a:effectLst/>
              </a:rPr>
              <a:t>., Comprendre le rôle de l’ingénieur dans la démocratie technique et l’importance de la culture technique : quand la culture d'innovation fait écran à la culture technique https://</a:t>
            </a:r>
            <a:r>
              <a:rPr lang="fr-FR" sz="1000" kern="700" dirty="0" err="1">
                <a:solidFill>
                  <a:schemeClr val="tx1"/>
                </a:solidFill>
                <a:effectLst/>
              </a:rPr>
              <a:t>www.openscience.fr</a:t>
            </a:r>
            <a:r>
              <a:rPr lang="fr-FR" sz="1000" kern="700" dirty="0">
                <a:solidFill>
                  <a:schemeClr val="tx1"/>
                </a:solidFill>
                <a:effectLst/>
              </a:rPr>
              <a:t>/IMG/</a:t>
            </a:r>
            <a:r>
              <a:rPr lang="fr-FR" sz="1000" kern="700" dirty="0" err="1">
                <a:solidFill>
                  <a:schemeClr val="tx1"/>
                </a:solidFill>
                <a:effectLst/>
              </a:rPr>
              <a:t>pdf</a:t>
            </a:r>
            <a:r>
              <a:rPr lang="fr-FR" sz="1000" kern="700" dirty="0">
                <a:solidFill>
                  <a:schemeClr val="tx1"/>
                </a:solidFill>
                <a:effectLst/>
              </a:rPr>
              <a:t>/iste_techinn17v4n3.pdf</a:t>
            </a:r>
          </a:p>
          <a:p>
            <a:pPr marL="182563" indent="-169863">
              <a:spcBef>
                <a:spcPts val="0"/>
              </a:spcBef>
              <a:buClr>
                <a:schemeClr val="accent1"/>
              </a:buClr>
            </a:pPr>
            <a:r>
              <a:rPr lang="fr-FR" sz="1000" b="1" kern="700" dirty="0">
                <a:solidFill>
                  <a:schemeClr val="tx1"/>
                </a:solidFill>
                <a:effectLst/>
              </a:rPr>
              <a:t>Combes Claude </a:t>
            </a:r>
            <a:r>
              <a:rPr lang="fr-FR" sz="1000" kern="700" dirty="0">
                <a:solidFill>
                  <a:schemeClr val="tx1"/>
                </a:solidFill>
                <a:effectLst/>
              </a:rPr>
              <a:t>(2007), Darwin, dessine-moi les hommes, </a:t>
            </a:r>
            <a:r>
              <a:rPr lang="fr-FR" sz="1000" kern="700" dirty="0" err="1">
                <a:solidFill>
                  <a:schemeClr val="tx1"/>
                </a:solidFill>
                <a:effectLst/>
              </a:rPr>
              <a:t>Eds</a:t>
            </a:r>
            <a:r>
              <a:rPr lang="fr-FR" sz="1000" kern="700" dirty="0">
                <a:solidFill>
                  <a:schemeClr val="tx1"/>
                </a:solidFill>
                <a:effectLst/>
              </a:rPr>
              <a:t> Le Pommier.</a:t>
            </a:r>
          </a:p>
          <a:p>
            <a:pPr marL="182563" indent="-169863">
              <a:spcBef>
                <a:spcPts val="0"/>
              </a:spcBef>
              <a:buClr>
                <a:schemeClr val="accent1"/>
              </a:buClr>
            </a:pPr>
            <a:r>
              <a:rPr lang="fr-FR" sz="1000" b="1" kern="700" dirty="0" err="1">
                <a:solidFill>
                  <a:schemeClr val="tx1"/>
                </a:solidFill>
                <a:effectLst/>
              </a:rPr>
              <a:t>Dalibert</a:t>
            </a:r>
            <a:r>
              <a:rPr lang="fr-FR" sz="1000" b="1" kern="700" dirty="0">
                <a:solidFill>
                  <a:schemeClr val="tx1"/>
                </a:solidFill>
                <a:effectLst/>
              </a:rPr>
              <a:t> Lucie et Jérôme </a:t>
            </a:r>
            <a:r>
              <a:rPr lang="fr-FR" sz="1000" b="1" kern="700" dirty="0" err="1">
                <a:solidFill>
                  <a:schemeClr val="tx1"/>
                </a:solidFill>
                <a:effectLst/>
              </a:rPr>
              <a:t>Goffette</a:t>
            </a:r>
            <a:r>
              <a:rPr lang="fr-FR" sz="1000" kern="700" dirty="0">
                <a:solidFill>
                  <a:schemeClr val="tx1"/>
                </a:solidFill>
                <a:effectLst/>
              </a:rPr>
              <a:t>, 2020, « Qu'est-ce qu'une prothèse ? Concepts et usages », dans Valentine </a:t>
            </a:r>
            <a:r>
              <a:rPr lang="fr-FR" sz="1000" kern="700" dirty="0" err="1">
                <a:solidFill>
                  <a:schemeClr val="tx1"/>
                </a:solidFill>
                <a:effectLst/>
              </a:rPr>
              <a:t>Gourinat</a:t>
            </a:r>
            <a:r>
              <a:rPr lang="fr-FR" sz="1000" kern="700" dirty="0">
                <a:solidFill>
                  <a:schemeClr val="tx1"/>
                </a:solidFill>
                <a:effectLst/>
              </a:rPr>
              <a:t>, Paul-Fabien </a:t>
            </a:r>
            <a:r>
              <a:rPr lang="fr-FR" sz="1000" kern="700" dirty="0" err="1">
                <a:solidFill>
                  <a:schemeClr val="tx1"/>
                </a:solidFill>
                <a:effectLst/>
              </a:rPr>
              <a:t>Groud</a:t>
            </a:r>
            <a:r>
              <a:rPr lang="fr-FR" sz="1000" kern="700" dirty="0">
                <a:solidFill>
                  <a:schemeClr val="tx1"/>
                </a:solidFill>
                <a:effectLst/>
              </a:rPr>
              <a:t> et Nathanaël </a:t>
            </a:r>
            <a:r>
              <a:rPr lang="fr-FR" sz="1000" kern="700" dirty="0" err="1">
                <a:solidFill>
                  <a:schemeClr val="tx1"/>
                </a:solidFill>
                <a:effectLst/>
              </a:rPr>
              <a:t>Jarrassé</a:t>
            </a:r>
            <a:r>
              <a:rPr lang="fr-FR" sz="1000" kern="700" dirty="0">
                <a:solidFill>
                  <a:schemeClr val="tx1"/>
                </a:solidFill>
                <a:effectLst/>
              </a:rPr>
              <a:t> (</a:t>
            </a:r>
            <a:r>
              <a:rPr lang="fr-FR" sz="1000" kern="700" dirty="0" err="1">
                <a:solidFill>
                  <a:schemeClr val="tx1"/>
                </a:solidFill>
                <a:effectLst/>
              </a:rPr>
              <a:t>dir</a:t>
            </a:r>
            <a:r>
              <a:rPr lang="fr-FR" sz="1000" kern="700" dirty="0">
                <a:solidFill>
                  <a:schemeClr val="tx1"/>
                </a:solidFill>
                <a:effectLst/>
              </a:rPr>
              <a:t>) Corps et prothèses, Grenoble, Presses Universitaires de Grenoble</a:t>
            </a:r>
          </a:p>
          <a:p>
            <a:pPr marL="182563" indent="-169863">
              <a:spcBef>
                <a:spcPts val="0"/>
              </a:spcBef>
              <a:buClr>
                <a:schemeClr val="accent1"/>
              </a:buClr>
            </a:pPr>
            <a:r>
              <a:rPr lang="fr-FR" sz="1000" b="1" kern="700" dirty="0" err="1">
                <a:solidFill>
                  <a:schemeClr val="tx1"/>
                </a:solidFill>
                <a:effectLst/>
              </a:rPr>
              <a:t>Danic</a:t>
            </a:r>
            <a:r>
              <a:rPr lang="fr-FR" sz="1000" b="1" kern="700" dirty="0">
                <a:solidFill>
                  <a:schemeClr val="tx1"/>
                </a:solidFill>
                <a:effectLst/>
              </a:rPr>
              <a:t> François </a:t>
            </a:r>
            <a:r>
              <a:rPr lang="fr-FR" sz="1000" kern="700" dirty="0">
                <a:solidFill>
                  <a:schemeClr val="tx1"/>
                </a:solidFill>
                <a:effectLst/>
              </a:rPr>
              <a:t>et al. Comment utiliser les flux, indicateurs et </a:t>
            </a:r>
            <a:r>
              <a:rPr lang="fr-FR" sz="1000" kern="700" dirty="0" err="1">
                <a:solidFill>
                  <a:schemeClr val="tx1"/>
                </a:solidFill>
                <a:effectLst/>
              </a:rPr>
              <a:t>methodes</a:t>
            </a:r>
            <a:r>
              <a:rPr lang="fr-FR" sz="1000" kern="700" dirty="0">
                <a:solidFill>
                  <a:schemeClr val="tx1"/>
                </a:solidFill>
                <a:effectLst/>
              </a:rPr>
              <a:t> ACV existants pour traiter l’impact sur la biodiversité. [Rapport Technique] 2013-01, SCORE LCA. 2014, pp.155. hal-02908100</a:t>
            </a:r>
          </a:p>
          <a:p>
            <a:pPr marL="182563" indent="-169863">
              <a:spcBef>
                <a:spcPts val="0"/>
              </a:spcBef>
              <a:buClr>
                <a:schemeClr val="accent1"/>
              </a:buClr>
            </a:pPr>
            <a:r>
              <a:rPr lang="fr-FR" sz="1000" b="1" kern="700" dirty="0">
                <a:solidFill>
                  <a:schemeClr val="tx1"/>
                </a:solidFill>
                <a:effectLst/>
              </a:rPr>
              <a:t>Darde Frédéric, Renaud </a:t>
            </a:r>
            <a:r>
              <a:rPr lang="fr-FR" sz="1000" b="1" kern="700" dirty="0" err="1">
                <a:solidFill>
                  <a:schemeClr val="tx1"/>
                </a:solidFill>
                <a:effectLst/>
              </a:rPr>
              <a:t>Leblong</a:t>
            </a:r>
            <a:r>
              <a:rPr lang="fr-FR" sz="1000" kern="700" dirty="0">
                <a:solidFill>
                  <a:schemeClr val="tx1"/>
                </a:solidFill>
                <a:effectLst/>
              </a:rPr>
              <a:t>, 2009, Main basse sur le génome </a:t>
            </a:r>
          </a:p>
          <a:p>
            <a:pPr marL="182563" indent="-169863">
              <a:spcBef>
                <a:spcPts val="0"/>
              </a:spcBef>
              <a:buClr>
                <a:schemeClr val="accent1"/>
              </a:buClr>
            </a:pPr>
            <a:r>
              <a:rPr lang="fr-FR" sz="1000" b="1" kern="700" dirty="0" err="1">
                <a:solidFill>
                  <a:schemeClr val="tx1"/>
                </a:solidFill>
                <a:effectLst/>
              </a:rPr>
              <a:t>Dawkins</a:t>
            </a:r>
            <a:r>
              <a:rPr lang="fr-FR" sz="1000" b="1" kern="700" dirty="0">
                <a:solidFill>
                  <a:schemeClr val="tx1"/>
                </a:solidFill>
                <a:effectLst/>
              </a:rPr>
              <a:t> Richard</a:t>
            </a:r>
            <a:r>
              <a:rPr lang="fr-FR" sz="1000" kern="700" dirty="0">
                <a:solidFill>
                  <a:schemeClr val="tx1"/>
                </a:solidFill>
                <a:effectLst/>
              </a:rPr>
              <a:t>, Il était une fois nos ancêtres (</a:t>
            </a:r>
            <a:r>
              <a:rPr lang="fr-FR" sz="1000" kern="700" dirty="0" err="1">
                <a:solidFill>
                  <a:schemeClr val="tx1"/>
                </a:solidFill>
                <a:effectLst/>
              </a:rPr>
              <a:t>eds</a:t>
            </a:r>
            <a:r>
              <a:rPr lang="fr-FR" sz="1000" kern="700" dirty="0">
                <a:solidFill>
                  <a:schemeClr val="tx1"/>
                </a:solidFill>
                <a:effectLst/>
              </a:rPr>
              <a:t> Robert Laffont)</a:t>
            </a:r>
          </a:p>
          <a:p>
            <a:pPr marL="182563" indent="-169863">
              <a:spcBef>
                <a:spcPts val="0"/>
              </a:spcBef>
              <a:buClr>
                <a:schemeClr val="accent1"/>
              </a:buClr>
            </a:pPr>
            <a:r>
              <a:rPr lang="fr-FR" sz="1000" b="1" kern="700" dirty="0" err="1">
                <a:solidFill>
                  <a:schemeClr val="tx1"/>
                </a:solidFill>
                <a:effectLst/>
              </a:rPr>
              <a:t>Dawkins</a:t>
            </a:r>
            <a:r>
              <a:rPr lang="fr-FR" sz="1000" b="1" kern="700" dirty="0">
                <a:solidFill>
                  <a:schemeClr val="tx1"/>
                </a:solidFill>
                <a:effectLst/>
              </a:rPr>
              <a:t> Richard</a:t>
            </a:r>
            <a:r>
              <a:rPr lang="fr-FR" sz="1000" kern="700" dirty="0">
                <a:solidFill>
                  <a:schemeClr val="tx1"/>
                </a:solidFill>
                <a:effectLst/>
              </a:rPr>
              <a:t>, Le gène égoïste</a:t>
            </a:r>
          </a:p>
          <a:p>
            <a:pPr marL="182563" indent="-169863">
              <a:spcBef>
                <a:spcPts val="0"/>
              </a:spcBef>
              <a:buClr>
                <a:schemeClr val="accent1"/>
              </a:buClr>
            </a:pPr>
            <a:r>
              <a:rPr lang="fr-FR" sz="1000" b="1" kern="700" dirty="0" err="1">
                <a:solidFill>
                  <a:schemeClr val="tx1"/>
                </a:solidFill>
                <a:effectLst/>
              </a:rPr>
              <a:t>Delillo</a:t>
            </a:r>
            <a:r>
              <a:rPr lang="fr-FR" sz="1000" b="1" kern="700" dirty="0">
                <a:solidFill>
                  <a:schemeClr val="tx1"/>
                </a:solidFill>
                <a:effectLst/>
              </a:rPr>
              <a:t> Don</a:t>
            </a:r>
            <a:r>
              <a:rPr lang="fr-FR" sz="1000" kern="700" dirty="0">
                <a:solidFill>
                  <a:schemeClr val="tx1"/>
                </a:solidFill>
                <a:effectLst/>
              </a:rPr>
              <a:t>, </a:t>
            </a:r>
            <a:r>
              <a:rPr lang="fr-FR" sz="1000" kern="700" dirty="0" err="1">
                <a:solidFill>
                  <a:schemeClr val="tx1"/>
                </a:solidFill>
                <a:effectLst/>
              </a:rPr>
              <a:t>Outremonde</a:t>
            </a:r>
            <a:r>
              <a:rPr lang="fr-FR" sz="1000" kern="700" dirty="0">
                <a:solidFill>
                  <a:schemeClr val="tx1"/>
                </a:solidFill>
                <a:effectLst/>
              </a:rPr>
              <a:t> (</a:t>
            </a:r>
            <a:r>
              <a:rPr lang="fr-FR" sz="1000" kern="700" dirty="0" err="1">
                <a:solidFill>
                  <a:schemeClr val="tx1"/>
                </a:solidFill>
                <a:effectLst/>
              </a:rPr>
              <a:t>eds</a:t>
            </a:r>
            <a:r>
              <a:rPr lang="fr-FR" sz="1000" kern="700" dirty="0">
                <a:solidFill>
                  <a:schemeClr val="tx1"/>
                </a:solidFill>
                <a:effectLst/>
              </a:rPr>
              <a:t> Actes Sud), 1999</a:t>
            </a:r>
          </a:p>
          <a:p>
            <a:pPr marL="182563" indent="-169863">
              <a:spcBef>
                <a:spcPts val="0"/>
              </a:spcBef>
              <a:buClr>
                <a:schemeClr val="accent1"/>
              </a:buClr>
            </a:pPr>
            <a:r>
              <a:rPr lang="fr-FR" sz="1000" b="1" kern="700" dirty="0" err="1">
                <a:solidFill>
                  <a:schemeClr val="tx1"/>
                </a:solidFill>
                <a:effectLst/>
              </a:rPr>
              <a:t>Demeulenaere</a:t>
            </a:r>
            <a:r>
              <a:rPr lang="fr-FR" sz="1000" b="1" kern="700" dirty="0">
                <a:solidFill>
                  <a:schemeClr val="tx1"/>
                </a:solidFill>
                <a:effectLst/>
              </a:rPr>
              <a:t> Elise et Christophe Bonneuil</a:t>
            </a:r>
            <a:r>
              <a:rPr lang="fr-FR" sz="1000" kern="700" dirty="0">
                <a:solidFill>
                  <a:schemeClr val="tx1"/>
                </a:solidFill>
                <a:effectLst/>
              </a:rPr>
              <a:t>. Des Semences en partage : construction sociale et identitaire d’un collectif ”paysan” autour de pratiques semencières alternatives. Techniques et culture, Éditions de la Maison des sciences de l’homme 2011, 57 (2011/2), pp.202-221. hal-00704163</a:t>
            </a:r>
          </a:p>
          <a:p>
            <a:pPr marL="182563" indent="-169863">
              <a:spcBef>
                <a:spcPts val="0"/>
              </a:spcBef>
              <a:buClr>
                <a:schemeClr val="accent1"/>
              </a:buClr>
            </a:pPr>
            <a:r>
              <a:rPr lang="fr-FR" sz="1000" b="1" kern="700" dirty="0" err="1">
                <a:solidFill>
                  <a:schemeClr val="tx1"/>
                </a:solidFill>
                <a:effectLst/>
              </a:rPr>
              <a:t>Descola</a:t>
            </a:r>
            <a:r>
              <a:rPr lang="fr-FR" sz="1000" b="1" kern="700" dirty="0">
                <a:solidFill>
                  <a:schemeClr val="tx1"/>
                </a:solidFill>
                <a:effectLst/>
              </a:rPr>
              <a:t> Philippe</a:t>
            </a:r>
            <a:r>
              <a:rPr lang="fr-FR" sz="1000" kern="700" dirty="0">
                <a:solidFill>
                  <a:schemeClr val="tx1"/>
                </a:solidFill>
                <a:effectLst/>
              </a:rPr>
              <a:t>, 2005, Par-delà nature et culture (</a:t>
            </a:r>
            <a:r>
              <a:rPr lang="fr-FR" sz="1000" kern="700" dirty="0" err="1">
                <a:solidFill>
                  <a:schemeClr val="tx1"/>
                </a:solidFill>
                <a:effectLst/>
              </a:rPr>
              <a:t>eds</a:t>
            </a:r>
            <a:r>
              <a:rPr lang="fr-FR" sz="1000" kern="700" dirty="0">
                <a:solidFill>
                  <a:schemeClr val="tx1"/>
                </a:solidFill>
                <a:effectLst/>
              </a:rPr>
              <a:t> Gallimard).</a:t>
            </a:r>
          </a:p>
          <a:p>
            <a:pPr marL="182563" indent="-169863">
              <a:spcBef>
                <a:spcPts val="0"/>
              </a:spcBef>
              <a:buClr>
                <a:schemeClr val="accent1"/>
              </a:buClr>
            </a:pPr>
            <a:r>
              <a:rPr lang="fr-FR" sz="1000" b="1" kern="700" dirty="0" err="1">
                <a:solidFill>
                  <a:schemeClr val="tx1"/>
                </a:solidFill>
                <a:effectLst/>
              </a:rPr>
              <a:t>Despret</a:t>
            </a:r>
            <a:r>
              <a:rPr lang="fr-FR" sz="1000" b="1" kern="700" dirty="0">
                <a:solidFill>
                  <a:schemeClr val="tx1"/>
                </a:solidFill>
                <a:effectLst/>
              </a:rPr>
              <a:t> Vinciane</a:t>
            </a:r>
            <a:r>
              <a:rPr lang="fr-FR" sz="1000" kern="700" dirty="0">
                <a:solidFill>
                  <a:schemeClr val="tx1"/>
                </a:solidFill>
                <a:effectLst/>
              </a:rPr>
              <a:t>, Habiter en oiseau (Actes Sud)</a:t>
            </a:r>
          </a:p>
        </p:txBody>
      </p:sp>
    </p:spTree>
    <p:extLst>
      <p:ext uri="{BB962C8B-B14F-4D97-AF65-F5344CB8AC3E}">
        <p14:creationId xmlns:p14="http://schemas.microsoft.com/office/powerpoint/2010/main" val="28734530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134944" y="320619"/>
            <a:ext cx="978812" cy="6085869"/>
          </a:xfrm>
        </p:spPr>
        <p:txBody>
          <a:bodyPr>
            <a:noAutofit/>
          </a:bodyPr>
          <a:lstStyle/>
          <a:p>
            <a:r>
              <a:rPr lang="fr-FR" sz="2400">
                <a:solidFill>
                  <a:schemeClr val="bg1"/>
                </a:solidFill>
              </a:rPr>
              <a:t>Crédits photographiques et références</a:t>
            </a:r>
          </a:p>
        </p:txBody>
      </p:sp>
      <p:sp>
        <p:nvSpPr>
          <p:cNvPr id="4" name="Espace réservé du numéro de diapositive 3"/>
          <p:cNvSpPr>
            <a:spLocks noGrp="1"/>
          </p:cNvSpPr>
          <p:nvPr>
            <p:ph type="sldNum" sz="quarter" idx="12"/>
          </p:nvPr>
        </p:nvSpPr>
        <p:spPr/>
        <p:txBody>
          <a:bodyPr/>
          <a:lstStyle/>
          <a:p>
            <a:fld id="{459A5F39-4CE7-434C-A5CB-50A363451602}" type="slidenum">
              <a:rPr lang="en-US" smtClean="0"/>
              <a:t>45</a:t>
            </a:fld>
            <a:endParaRPr lang="en-US" dirty="0"/>
          </a:p>
        </p:txBody>
      </p:sp>
      <p:sp>
        <p:nvSpPr>
          <p:cNvPr id="5" name="Espace réservé du contenu 2"/>
          <p:cNvSpPr txBox="1">
            <a:spLocks/>
          </p:cNvSpPr>
          <p:nvPr/>
        </p:nvSpPr>
        <p:spPr>
          <a:xfrm rot="16200000">
            <a:off x="1068229" y="-621468"/>
            <a:ext cx="6246081" cy="7887352"/>
          </a:xfrm>
          <a:prstGeom prst="rect">
            <a:avLst/>
          </a:prstGeom>
        </p:spPr>
        <p:txBody>
          <a:bodyPr vert="eaVert" lIns="91440" tIns="45720" rIns="91440" bIns="45720" rtlCol="0">
            <a:noAutofit/>
          </a:bodyPr>
          <a:lst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a:lstStyle>
          <a:p>
            <a:pPr marL="182563" indent="-169863">
              <a:spcBef>
                <a:spcPts val="0"/>
              </a:spcBef>
              <a:buClr>
                <a:schemeClr val="accent1"/>
              </a:buClr>
            </a:pPr>
            <a:r>
              <a:rPr lang="fr-FR" sz="1000" b="1" kern="700" dirty="0" err="1">
                <a:solidFill>
                  <a:schemeClr val="tx1"/>
                </a:solidFill>
                <a:effectLst/>
              </a:rPr>
              <a:t>Diamond</a:t>
            </a:r>
            <a:r>
              <a:rPr lang="fr-FR" sz="1000" b="1" kern="700" dirty="0">
                <a:solidFill>
                  <a:schemeClr val="tx1"/>
                </a:solidFill>
                <a:effectLst/>
              </a:rPr>
              <a:t> Jared</a:t>
            </a:r>
            <a:r>
              <a:rPr lang="fr-FR" sz="1000" kern="700" dirty="0">
                <a:solidFill>
                  <a:schemeClr val="tx1"/>
                </a:solidFill>
                <a:effectLst/>
              </a:rPr>
              <a:t>, 2009, Effondrement: comment les sociétés décident de leur disparition ou de leur survie, </a:t>
            </a:r>
            <a:r>
              <a:rPr lang="fr-FR" sz="1000" kern="700" dirty="0" err="1">
                <a:solidFill>
                  <a:schemeClr val="tx1"/>
                </a:solidFill>
                <a:effectLst/>
              </a:rPr>
              <a:t>eds</a:t>
            </a:r>
            <a:r>
              <a:rPr lang="fr-FR" sz="1000" kern="700" dirty="0">
                <a:solidFill>
                  <a:schemeClr val="tx1"/>
                </a:solidFill>
                <a:effectLst/>
              </a:rPr>
              <a:t> Folio essais.</a:t>
            </a:r>
          </a:p>
          <a:p>
            <a:pPr marL="182563" indent="-169863">
              <a:spcBef>
                <a:spcPts val="0"/>
              </a:spcBef>
              <a:buClr>
                <a:schemeClr val="accent1"/>
              </a:buClr>
            </a:pPr>
            <a:r>
              <a:rPr lang="fr-FR" sz="1000" b="1" kern="700" dirty="0" err="1">
                <a:solidFill>
                  <a:schemeClr val="tx1"/>
                </a:solidFill>
                <a:effectLst/>
              </a:rPr>
              <a:t>Diamond</a:t>
            </a:r>
            <a:r>
              <a:rPr lang="fr-FR" sz="1000" b="1" kern="700" dirty="0">
                <a:solidFill>
                  <a:schemeClr val="tx1"/>
                </a:solidFill>
                <a:effectLst/>
              </a:rPr>
              <a:t> Jared</a:t>
            </a:r>
            <a:r>
              <a:rPr lang="fr-FR" sz="1000" kern="700" dirty="0">
                <a:solidFill>
                  <a:schemeClr val="tx1"/>
                </a:solidFill>
                <a:effectLst/>
              </a:rPr>
              <a:t>, Le troisième chimpanzé (</a:t>
            </a:r>
            <a:r>
              <a:rPr lang="fr-FR" sz="1000" kern="700" dirty="0" err="1">
                <a:solidFill>
                  <a:schemeClr val="tx1"/>
                </a:solidFill>
                <a:effectLst/>
              </a:rPr>
              <a:t>eds</a:t>
            </a:r>
            <a:r>
              <a:rPr lang="fr-FR" sz="1000" kern="700" dirty="0">
                <a:solidFill>
                  <a:schemeClr val="tx1"/>
                </a:solidFill>
                <a:effectLst/>
              </a:rPr>
              <a:t> (Foliot essai)</a:t>
            </a:r>
          </a:p>
          <a:p>
            <a:pPr marL="182563" indent="-169863">
              <a:spcBef>
                <a:spcPts val="0"/>
              </a:spcBef>
              <a:buClr>
                <a:schemeClr val="accent1"/>
              </a:buClr>
            </a:pPr>
            <a:r>
              <a:rPr lang="fr-FR" sz="1000" b="1" kern="700" dirty="0" err="1">
                <a:solidFill>
                  <a:schemeClr val="tx1"/>
                </a:solidFill>
                <a:effectLst/>
              </a:rPr>
              <a:t>Fauvergue</a:t>
            </a:r>
            <a:r>
              <a:rPr lang="fr-FR" sz="1000" b="1" kern="700" dirty="0">
                <a:solidFill>
                  <a:schemeClr val="tx1"/>
                </a:solidFill>
                <a:effectLst/>
              </a:rPr>
              <a:t> Xavier </a:t>
            </a:r>
            <a:r>
              <a:rPr lang="fr-FR" sz="1000" kern="700" dirty="0">
                <a:solidFill>
                  <a:schemeClr val="tx1"/>
                </a:solidFill>
                <a:effectLst/>
              </a:rPr>
              <a:t>et al., 2020, </a:t>
            </a:r>
            <a:r>
              <a:rPr lang="fr-FR" sz="1000" kern="700" dirty="0" err="1">
                <a:solidFill>
                  <a:schemeClr val="tx1"/>
                </a:solidFill>
                <a:effectLst/>
              </a:rPr>
              <a:t>Biocontrôle</a:t>
            </a:r>
            <a:r>
              <a:rPr lang="fr-FR" sz="1000" kern="700" dirty="0">
                <a:solidFill>
                  <a:schemeClr val="tx1"/>
                </a:solidFill>
                <a:effectLst/>
              </a:rPr>
              <a:t> – Éléments pour une protection </a:t>
            </a:r>
            <a:r>
              <a:rPr lang="fr-FR" sz="1000" kern="700" dirty="0" err="1">
                <a:solidFill>
                  <a:schemeClr val="tx1"/>
                </a:solidFill>
                <a:effectLst/>
              </a:rPr>
              <a:t>agroécologique</a:t>
            </a:r>
            <a:r>
              <a:rPr lang="fr-FR" sz="1000" kern="700" dirty="0">
                <a:solidFill>
                  <a:schemeClr val="tx1"/>
                </a:solidFill>
                <a:effectLst/>
              </a:rPr>
              <a:t> des cultures, </a:t>
            </a:r>
            <a:r>
              <a:rPr lang="fr-FR" sz="1000" kern="700" dirty="0" err="1">
                <a:solidFill>
                  <a:schemeClr val="tx1"/>
                </a:solidFill>
                <a:effectLst/>
              </a:rPr>
              <a:t>eds</a:t>
            </a:r>
            <a:r>
              <a:rPr lang="fr-FR" sz="1000" kern="700" dirty="0">
                <a:solidFill>
                  <a:schemeClr val="tx1"/>
                </a:solidFill>
                <a:effectLst/>
              </a:rPr>
              <a:t> </a:t>
            </a:r>
            <a:r>
              <a:rPr lang="fr-FR" sz="1000" kern="700" dirty="0" err="1">
                <a:solidFill>
                  <a:schemeClr val="tx1"/>
                </a:solidFill>
                <a:effectLst/>
              </a:rPr>
              <a:t>Quæ</a:t>
            </a:r>
            <a:r>
              <a:rPr lang="fr-FR" sz="1000" kern="700" dirty="0">
                <a:solidFill>
                  <a:schemeClr val="tx1"/>
                </a:solidFill>
                <a:effectLst/>
              </a:rPr>
              <a:t>.</a:t>
            </a:r>
          </a:p>
          <a:p>
            <a:pPr marL="182563" indent="-169863">
              <a:spcBef>
                <a:spcPts val="0"/>
              </a:spcBef>
              <a:buClr>
                <a:schemeClr val="accent1"/>
              </a:buClr>
            </a:pPr>
            <a:r>
              <a:rPr lang="fr-FR" sz="1000" b="1" kern="700" dirty="0" err="1">
                <a:solidFill>
                  <a:schemeClr val="tx1"/>
                </a:solidFill>
                <a:effectLst/>
              </a:rPr>
              <a:t>Fressoz</a:t>
            </a:r>
            <a:r>
              <a:rPr lang="fr-FR" sz="1000" b="1" kern="700" dirty="0">
                <a:solidFill>
                  <a:schemeClr val="tx1"/>
                </a:solidFill>
                <a:effectLst/>
              </a:rPr>
              <a:t> Jean-Baptiste et François </a:t>
            </a:r>
            <a:r>
              <a:rPr lang="fr-FR" sz="1000" b="1" kern="700" dirty="0" err="1">
                <a:solidFill>
                  <a:schemeClr val="tx1"/>
                </a:solidFill>
                <a:effectLst/>
              </a:rPr>
              <a:t>Jarrige</a:t>
            </a:r>
            <a:r>
              <a:rPr lang="fr-FR" sz="1000" kern="700" dirty="0">
                <a:solidFill>
                  <a:schemeClr val="tx1"/>
                </a:solidFill>
                <a:effectLst/>
              </a:rPr>
              <a:t>, L’histoire et l’idéologie productiviste in « Les récits de la "révolution industrielle" après 1945 » Céline </a:t>
            </a:r>
            <a:r>
              <a:rPr lang="fr-FR" sz="1000" kern="700" dirty="0" err="1">
                <a:solidFill>
                  <a:schemeClr val="tx1"/>
                </a:solidFill>
                <a:effectLst/>
              </a:rPr>
              <a:t>Pessis</a:t>
            </a:r>
            <a:r>
              <a:rPr lang="fr-FR" sz="1000" kern="700" dirty="0">
                <a:solidFill>
                  <a:schemeClr val="tx1"/>
                </a:solidFill>
                <a:effectLst/>
              </a:rPr>
              <a:t>, Christophe Bonneuil, </a:t>
            </a:r>
            <a:r>
              <a:rPr lang="fr-FR" sz="1000" kern="700" dirty="0" err="1">
                <a:solidFill>
                  <a:schemeClr val="tx1"/>
                </a:solidFill>
                <a:effectLst/>
              </a:rPr>
              <a:t>Sezin</a:t>
            </a:r>
            <a:r>
              <a:rPr lang="fr-FR" sz="1000" kern="700" dirty="0">
                <a:solidFill>
                  <a:schemeClr val="tx1"/>
                </a:solidFill>
                <a:effectLst/>
              </a:rPr>
              <a:t> </a:t>
            </a:r>
            <a:r>
              <a:rPr lang="fr-FR" sz="1000" kern="700" dirty="0" err="1">
                <a:solidFill>
                  <a:schemeClr val="tx1"/>
                </a:solidFill>
                <a:effectLst/>
              </a:rPr>
              <a:t>Topçu</a:t>
            </a:r>
            <a:r>
              <a:rPr lang="fr-FR" sz="1000" kern="700" dirty="0">
                <a:solidFill>
                  <a:schemeClr val="tx1"/>
                </a:solidFill>
                <a:effectLst/>
              </a:rPr>
              <a:t> (</a:t>
            </a:r>
            <a:r>
              <a:rPr lang="fr-FR" sz="1000" kern="700" dirty="0" err="1">
                <a:solidFill>
                  <a:schemeClr val="tx1"/>
                </a:solidFill>
                <a:effectLst/>
              </a:rPr>
              <a:t>dir</a:t>
            </a:r>
            <a:r>
              <a:rPr lang="fr-FR" sz="1000" kern="700" dirty="0">
                <a:solidFill>
                  <a:schemeClr val="tx1"/>
                </a:solidFill>
                <a:effectLst/>
              </a:rPr>
              <a:t>.), Paris (</a:t>
            </a:r>
            <a:r>
              <a:rPr lang="fr-FR" sz="1000" kern="700" dirty="0" err="1">
                <a:solidFill>
                  <a:schemeClr val="tx1"/>
                </a:solidFill>
                <a:effectLst/>
              </a:rPr>
              <a:t>eds</a:t>
            </a:r>
            <a:r>
              <a:rPr lang="fr-FR" sz="1000" kern="700" dirty="0">
                <a:solidFill>
                  <a:schemeClr val="tx1"/>
                </a:solidFill>
                <a:effectLst/>
              </a:rPr>
              <a:t> La Découverte), 2013, p. 61-79. Une autre histoire des « Trente Glorieuses ». Modernisation, contestations et pollutions dans la France d’après-guerre.</a:t>
            </a:r>
          </a:p>
          <a:p>
            <a:pPr marL="182563" indent="-169863">
              <a:spcBef>
                <a:spcPts val="0"/>
              </a:spcBef>
              <a:buClr>
                <a:schemeClr val="accent1"/>
              </a:buClr>
            </a:pPr>
            <a:r>
              <a:rPr lang="fr-FR" sz="1000" b="1" kern="700" dirty="0">
                <a:solidFill>
                  <a:schemeClr val="tx1"/>
                </a:solidFill>
                <a:effectLst/>
              </a:rPr>
              <a:t>Frontier Serge </a:t>
            </a:r>
            <a:r>
              <a:rPr lang="fr-FR" sz="1000" kern="700" dirty="0">
                <a:solidFill>
                  <a:schemeClr val="tx1"/>
                </a:solidFill>
                <a:effectLst/>
              </a:rPr>
              <a:t>et al. , Écosystèmes - Structure, Fonctionnement, Évolution, (</a:t>
            </a:r>
            <a:r>
              <a:rPr lang="fr-FR" sz="1000" kern="700" dirty="0" err="1">
                <a:solidFill>
                  <a:schemeClr val="tx1"/>
                </a:solidFill>
                <a:effectLst/>
              </a:rPr>
              <a:t>eds</a:t>
            </a:r>
            <a:r>
              <a:rPr lang="fr-FR" sz="1000" kern="700" dirty="0">
                <a:solidFill>
                  <a:schemeClr val="tx1"/>
                </a:solidFill>
                <a:effectLst/>
              </a:rPr>
              <a:t>. </a:t>
            </a:r>
            <a:r>
              <a:rPr lang="fr-FR" sz="1000" kern="700" dirty="0" err="1">
                <a:solidFill>
                  <a:schemeClr val="tx1"/>
                </a:solidFill>
                <a:effectLst/>
              </a:rPr>
              <a:t>Dunod</a:t>
            </a:r>
            <a:r>
              <a:rPr lang="fr-FR" sz="1000" kern="700" dirty="0">
                <a:solidFill>
                  <a:schemeClr val="tx1"/>
                </a:solidFill>
                <a:effectLst/>
              </a:rPr>
              <a:t>)</a:t>
            </a:r>
          </a:p>
          <a:p>
            <a:pPr marL="182563" indent="-169863">
              <a:spcBef>
                <a:spcPts val="0"/>
              </a:spcBef>
              <a:buClr>
                <a:schemeClr val="accent1"/>
              </a:buClr>
            </a:pPr>
            <a:r>
              <a:rPr lang="fr-FR" sz="1000" b="1" kern="700" dirty="0" err="1">
                <a:solidFill>
                  <a:schemeClr val="tx1"/>
                </a:solidFill>
                <a:effectLst/>
              </a:rPr>
              <a:t>Gamlin</a:t>
            </a:r>
            <a:r>
              <a:rPr lang="fr-FR" sz="1000" b="1" kern="700" dirty="0">
                <a:solidFill>
                  <a:schemeClr val="tx1"/>
                </a:solidFill>
                <a:effectLst/>
              </a:rPr>
              <a:t> Vines </a:t>
            </a:r>
            <a:r>
              <a:rPr lang="fr-FR" sz="1000" kern="700" dirty="0">
                <a:solidFill>
                  <a:schemeClr val="tx1"/>
                </a:solidFill>
                <a:effectLst/>
              </a:rPr>
              <a:t>(1988), L'évolution de la vie, </a:t>
            </a:r>
            <a:r>
              <a:rPr lang="fr-FR" sz="1000" kern="700" dirty="0" err="1">
                <a:solidFill>
                  <a:schemeClr val="tx1"/>
                </a:solidFill>
                <a:effectLst/>
              </a:rPr>
              <a:t>Eds</a:t>
            </a:r>
            <a:r>
              <a:rPr lang="fr-FR" sz="1000" kern="700" dirty="0">
                <a:solidFill>
                  <a:schemeClr val="tx1"/>
                </a:solidFill>
                <a:effectLst/>
              </a:rPr>
              <a:t>. </a:t>
            </a:r>
            <a:r>
              <a:rPr lang="fr-FR" sz="1000" kern="700" dirty="0" err="1">
                <a:solidFill>
                  <a:schemeClr val="tx1"/>
                </a:solidFill>
                <a:effectLst/>
              </a:rPr>
              <a:t>Andromeda</a:t>
            </a:r>
            <a:r>
              <a:rPr lang="fr-FR" sz="1000" kern="700" dirty="0">
                <a:solidFill>
                  <a:schemeClr val="tx1"/>
                </a:solidFill>
                <a:effectLst/>
              </a:rPr>
              <a:t> Oxford Ltd.</a:t>
            </a:r>
          </a:p>
          <a:p>
            <a:pPr marL="182563" indent="-169863">
              <a:spcBef>
                <a:spcPts val="0"/>
              </a:spcBef>
              <a:buClr>
                <a:schemeClr val="accent1"/>
              </a:buClr>
            </a:pPr>
            <a:r>
              <a:rPr lang="fr-FR" sz="1000" b="1" kern="700" dirty="0" err="1">
                <a:solidFill>
                  <a:schemeClr val="tx1"/>
                </a:solidFill>
                <a:effectLst/>
              </a:rPr>
              <a:t>Gemenne</a:t>
            </a:r>
            <a:r>
              <a:rPr lang="fr-FR" sz="1000" b="1" kern="700" dirty="0">
                <a:solidFill>
                  <a:schemeClr val="tx1"/>
                </a:solidFill>
                <a:effectLst/>
              </a:rPr>
              <a:t> François</a:t>
            </a:r>
            <a:r>
              <a:rPr lang="fr-FR" sz="1000" kern="700" dirty="0">
                <a:solidFill>
                  <a:schemeClr val="tx1"/>
                </a:solidFill>
                <a:effectLst/>
              </a:rPr>
              <a:t>, </a:t>
            </a:r>
            <a:r>
              <a:rPr lang="fr-FR" sz="1000" kern="700" dirty="0" err="1">
                <a:solidFill>
                  <a:schemeClr val="tx1"/>
                </a:solidFill>
                <a:effectLst/>
              </a:rPr>
              <a:t>Aleksandar</a:t>
            </a:r>
            <a:r>
              <a:rPr lang="fr-FR" sz="1000" kern="700" dirty="0">
                <a:solidFill>
                  <a:schemeClr val="tx1"/>
                </a:solidFill>
                <a:effectLst/>
              </a:rPr>
              <a:t> </a:t>
            </a:r>
            <a:r>
              <a:rPr lang="fr-FR" sz="1000" kern="700" dirty="0" err="1">
                <a:solidFill>
                  <a:schemeClr val="tx1"/>
                </a:solidFill>
                <a:effectLst/>
              </a:rPr>
              <a:t>Rankovic</a:t>
            </a:r>
            <a:r>
              <a:rPr lang="fr-FR" sz="1000" kern="700" dirty="0">
                <a:solidFill>
                  <a:schemeClr val="tx1"/>
                </a:solidFill>
                <a:effectLst/>
              </a:rPr>
              <a:t>, Atelier de cartographie de Sciences Po, Atlas de l'Anthropocène, Paris, Les Presses de Sciences Po, 2019, 158 p.</a:t>
            </a:r>
          </a:p>
          <a:p>
            <a:pPr marL="182563" indent="-169863">
              <a:spcBef>
                <a:spcPts val="0"/>
              </a:spcBef>
              <a:buClr>
                <a:schemeClr val="accent1"/>
              </a:buClr>
            </a:pPr>
            <a:r>
              <a:rPr lang="fr-FR" sz="1000" b="1" kern="700" dirty="0" err="1">
                <a:solidFill>
                  <a:schemeClr val="tx1"/>
                </a:solidFill>
                <a:effectLst/>
              </a:rPr>
              <a:t>Guillebaud</a:t>
            </a:r>
            <a:r>
              <a:rPr lang="fr-FR" sz="1000" b="1" kern="700" dirty="0">
                <a:solidFill>
                  <a:schemeClr val="tx1"/>
                </a:solidFill>
                <a:effectLst/>
              </a:rPr>
              <a:t> Jean-Claude</a:t>
            </a:r>
            <a:r>
              <a:rPr lang="fr-FR" sz="1000" kern="700" dirty="0">
                <a:solidFill>
                  <a:schemeClr val="tx1"/>
                </a:solidFill>
                <a:effectLst/>
              </a:rPr>
              <a:t>, Le principe d'Humanité (2002), (</a:t>
            </a:r>
            <a:r>
              <a:rPr lang="fr-FR" sz="1000" kern="700" dirty="0" err="1">
                <a:solidFill>
                  <a:schemeClr val="tx1"/>
                </a:solidFill>
                <a:effectLst/>
              </a:rPr>
              <a:t>eds</a:t>
            </a:r>
            <a:r>
              <a:rPr lang="fr-FR" sz="1000" kern="700" dirty="0">
                <a:solidFill>
                  <a:schemeClr val="tx1"/>
                </a:solidFill>
                <a:effectLst/>
              </a:rPr>
              <a:t> Poche), 512pp.</a:t>
            </a:r>
          </a:p>
          <a:p>
            <a:pPr marL="182563" indent="-169863">
              <a:spcBef>
                <a:spcPts val="0"/>
              </a:spcBef>
              <a:buClr>
                <a:schemeClr val="accent1"/>
              </a:buClr>
            </a:pPr>
            <a:r>
              <a:rPr lang="fr-FR" sz="1000" b="1" kern="700" dirty="0">
                <a:solidFill>
                  <a:schemeClr val="tx1"/>
                </a:solidFill>
                <a:effectLst/>
              </a:rPr>
              <a:t>Harari Yuval Noah</a:t>
            </a:r>
            <a:r>
              <a:rPr lang="fr-FR" sz="1000" kern="700" dirty="0">
                <a:solidFill>
                  <a:schemeClr val="tx1"/>
                </a:solidFill>
                <a:effectLst/>
              </a:rPr>
              <a:t>, 2015, Sapiens : une brève histoire de l'humanité, </a:t>
            </a:r>
            <a:r>
              <a:rPr lang="fr-FR" sz="1000" kern="700" dirty="0" err="1">
                <a:solidFill>
                  <a:schemeClr val="tx1"/>
                </a:solidFill>
                <a:effectLst/>
              </a:rPr>
              <a:t>eds</a:t>
            </a:r>
            <a:r>
              <a:rPr lang="fr-FR" sz="1000" kern="700" dirty="0">
                <a:solidFill>
                  <a:schemeClr val="tx1"/>
                </a:solidFill>
                <a:effectLst/>
              </a:rPr>
              <a:t>. Albin Michel.</a:t>
            </a:r>
          </a:p>
          <a:p>
            <a:pPr marL="182563" indent="-169863">
              <a:spcBef>
                <a:spcPts val="0"/>
              </a:spcBef>
              <a:buClr>
                <a:schemeClr val="accent1"/>
              </a:buClr>
            </a:pPr>
            <a:r>
              <a:rPr lang="fr-FR" sz="1000" b="1" kern="700" dirty="0" err="1">
                <a:solidFill>
                  <a:schemeClr val="tx1"/>
                </a:solidFill>
                <a:effectLst/>
              </a:rPr>
              <a:t>Hawking</a:t>
            </a:r>
            <a:r>
              <a:rPr lang="fr-FR" sz="1000" b="1" kern="700" dirty="0">
                <a:solidFill>
                  <a:schemeClr val="tx1"/>
                </a:solidFill>
                <a:effectLst/>
              </a:rPr>
              <a:t> Stephan</a:t>
            </a:r>
            <a:r>
              <a:rPr lang="fr-FR" sz="1000" kern="700" dirty="0">
                <a:solidFill>
                  <a:schemeClr val="tx1"/>
                </a:solidFill>
                <a:effectLst/>
              </a:rPr>
              <a:t> 1988, Une brève histoire du temps, </a:t>
            </a:r>
            <a:r>
              <a:rPr lang="fr-FR" sz="1000" kern="700" dirty="0" err="1">
                <a:solidFill>
                  <a:schemeClr val="tx1"/>
                </a:solidFill>
                <a:effectLst/>
              </a:rPr>
              <a:t>Eds</a:t>
            </a:r>
            <a:r>
              <a:rPr lang="fr-FR" sz="1000" kern="700" dirty="0">
                <a:solidFill>
                  <a:schemeClr val="tx1"/>
                </a:solidFill>
                <a:effectLst/>
              </a:rPr>
              <a:t>. Champs - Flammarion.</a:t>
            </a:r>
          </a:p>
          <a:p>
            <a:pPr marL="182563" indent="-169863">
              <a:spcBef>
                <a:spcPts val="0"/>
              </a:spcBef>
              <a:buClr>
                <a:schemeClr val="accent1"/>
              </a:buClr>
            </a:pPr>
            <a:r>
              <a:rPr lang="fr-FR" sz="1000" b="1" kern="700" dirty="0" err="1">
                <a:solidFill>
                  <a:schemeClr val="tx1"/>
                </a:solidFill>
                <a:effectLst/>
              </a:rPr>
              <a:t>Hawking</a:t>
            </a:r>
            <a:r>
              <a:rPr lang="fr-FR" sz="1000" b="1" kern="700" dirty="0">
                <a:solidFill>
                  <a:schemeClr val="tx1"/>
                </a:solidFill>
                <a:effectLst/>
              </a:rPr>
              <a:t> Stephan</a:t>
            </a:r>
            <a:r>
              <a:rPr lang="fr-FR" sz="1000" kern="700" dirty="0">
                <a:solidFill>
                  <a:schemeClr val="tx1"/>
                </a:solidFill>
                <a:effectLst/>
              </a:rPr>
              <a:t> 1992, Commencement du temps et fin de la physique, </a:t>
            </a:r>
            <a:r>
              <a:rPr lang="fr-FR" sz="1000" kern="700" dirty="0" err="1">
                <a:solidFill>
                  <a:schemeClr val="tx1"/>
                </a:solidFill>
                <a:effectLst/>
              </a:rPr>
              <a:t>Eds</a:t>
            </a:r>
            <a:r>
              <a:rPr lang="fr-FR" sz="1000" kern="700" dirty="0">
                <a:solidFill>
                  <a:schemeClr val="tx1"/>
                </a:solidFill>
                <a:effectLst/>
              </a:rPr>
              <a:t>. Champs - Flammarion.</a:t>
            </a:r>
          </a:p>
          <a:p>
            <a:pPr marL="182563" indent="-169863">
              <a:spcBef>
                <a:spcPts val="0"/>
              </a:spcBef>
              <a:buClr>
                <a:schemeClr val="accent1"/>
              </a:buClr>
            </a:pPr>
            <a:r>
              <a:rPr lang="fr-FR" sz="1000" b="1" kern="700" dirty="0" err="1">
                <a:solidFill>
                  <a:schemeClr val="tx1"/>
                </a:solidFill>
                <a:effectLst/>
              </a:rPr>
              <a:t>Hublin</a:t>
            </a:r>
            <a:r>
              <a:rPr lang="fr-FR" sz="1000" b="1" kern="700" dirty="0">
                <a:solidFill>
                  <a:schemeClr val="tx1"/>
                </a:solidFill>
                <a:effectLst/>
              </a:rPr>
              <a:t> Jean-Jacques</a:t>
            </a:r>
            <a:r>
              <a:rPr lang="fr-FR" sz="1000" kern="700" dirty="0">
                <a:solidFill>
                  <a:schemeClr val="tx1"/>
                </a:solidFill>
                <a:effectLst/>
              </a:rPr>
              <a:t>, Quand d'autres hommes peuplaient la terre (</a:t>
            </a:r>
            <a:r>
              <a:rPr lang="fr-FR" sz="1000" kern="700" dirty="0" err="1">
                <a:solidFill>
                  <a:schemeClr val="tx1"/>
                </a:solidFill>
                <a:effectLst/>
              </a:rPr>
              <a:t>eds</a:t>
            </a:r>
            <a:r>
              <a:rPr lang="fr-FR" sz="1000" kern="700" dirty="0">
                <a:solidFill>
                  <a:schemeClr val="tx1"/>
                </a:solidFill>
                <a:effectLst/>
              </a:rPr>
              <a:t> Champs sciences)</a:t>
            </a:r>
          </a:p>
          <a:p>
            <a:pPr marL="182563" indent="-169863">
              <a:spcBef>
                <a:spcPts val="0"/>
              </a:spcBef>
              <a:buClr>
                <a:schemeClr val="accent1"/>
              </a:buClr>
            </a:pPr>
            <a:r>
              <a:rPr lang="fr-FR" sz="1000" b="1" kern="700" dirty="0" err="1">
                <a:solidFill>
                  <a:schemeClr val="tx1"/>
                </a:solidFill>
                <a:effectLst/>
              </a:rPr>
              <a:t>Kingsover</a:t>
            </a:r>
            <a:r>
              <a:rPr lang="fr-FR" sz="1000" b="1" kern="700" dirty="0">
                <a:solidFill>
                  <a:schemeClr val="tx1"/>
                </a:solidFill>
                <a:effectLst/>
              </a:rPr>
              <a:t> Barbara</a:t>
            </a:r>
            <a:r>
              <a:rPr lang="fr-FR" sz="1000" kern="700" dirty="0">
                <a:solidFill>
                  <a:schemeClr val="tx1"/>
                </a:solidFill>
                <a:effectLst/>
              </a:rPr>
              <a:t>, 1996 , L'Arbre aux haricots (</a:t>
            </a:r>
            <a:r>
              <a:rPr lang="fr-FR" sz="1000" kern="700" dirty="0" err="1">
                <a:solidFill>
                  <a:schemeClr val="tx1"/>
                </a:solidFill>
                <a:effectLst/>
              </a:rPr>
              <a:t>eds</a:t>
            </a:r>
            <a:r>
              <a:rPr lang="fr-FR" sz="1000" kern="700" dirty="0">
                <a:solidFill>
                  <a:schemeClr val="tx1"/>
                </a:solidFill>
                <a:effectLst/>
              </a:rPr>
              <a:t> Rivages)</a:t>
            </a:r>
          </a:p>
          <a:p>
            <a:pPr marL="182563" indent="-169863">
              <a:spcBef>
                <a:spcPts val="0"/>
              </a:spcBef>
              <a:buClr>
                <a:schemeClr val="accent1"/>
              </a:buClr>
            </a:pPr>
            <a:r>
              <a:rPr lang="fr-FR" sz="1000" b="1" kern="700" dirty="0" err="1">
                <a:solidFill>
                  <a:schemeClr val="tx1"/>
                </a:solidFill>
                <a:effectLst/>
              </a:rPr>
              <a:t>Kingsover</a:t>
            </a:r>
            <a:r>
              <a:rPr lang="fr-FR" sz="1000" b="1" kern="700" dirty="0">
                <a:solidFill>
                  <a:schemeClr val="tx1"/>
                </a:solidFill>
                <a:effectLst/>
              </a:rPr>
              <a:t> Barbara</a:t>
            </a:r>
            <a:r>
              <a:rPr lang="fr-FR" sz="1000" kern="700" dirty="0">
                <a:solidFill>
                  <a:schemeClr val="tx1"/>
                </a:solidFill>
                <a:effectLst/>
              </a:rPr>
              <a:t>, 1996, Les Cochons au paradis (</a:t>
            </a:r>
            <a:r>
              <a:rPr lang="fr-FR" sz="1000" kern="700" dirty="0" err="1">
                <a:solidFill>
                  <a:schemeClr val="tx1"/>
                </a:solidFill>
                <a:effectLst/>
              </a:rPr>
              <a:t>eds</a:t>
            </a:r>
            <a:r>
              <a:rPr lang="fr-FR" sz="1000" kern="700" dirty="0">
                <a:solidFill>
                  <a:schemeClr val="tx1"/>
                </a:solidFill>
                <a:effectLst/>
              </a:rPr>
              <a:t> Rivages)</a:t>
            </a:r>
          </a:p>
          <a:p>
            <a:pPr marL="182563" indent="-169863">
              <a:spcBef>
                <a:spcPts val="0"/>
              </a:spcBef>
              <a:buClr>
                <a:schemeClr val="accent1"/>
              </a:buClr>
            </a:pPr>
            <a:r>
              <a:rPr lang="fr-FR" sz="1000" b="1" kern="700" dirty="0" err="1">
                <a:solidFill>
                  <a:schemeClr val="tx1"/>
                </a:solidFill>
                <a:effectLst/>
              </a:rPr>
              <a:t>Kingsover</a:t>
            </a:r>
            <a:r>
              <a:rPr lang="fr-FR" sz="1000" b="1" kern="700" dirty="0">
                <a:solidFill>
                  <a:schemeClr val="tx1"/>
                </a:solidFill>
                <a:effectLst/>
              </a:rPr>
              <a:t> Barbara</a:t>
            </a:r>
            <a:r>
              <a:rPr lang="fr-FR" sz="1000" kern="700" dirty="0">
                <a:solidFill>
                  <a:schemeClr val="tx1"/>
                </a:solidFill>
                <a:effectLst/>
              </a:rPr>
              <a:t>, 1999, Les Yeux dans les arbres (</a:t>
            </a:r>
            <a:r>
              <a:rPr lang="fr-FR" sz="1000" kern="700" dirty="0" err="1">
                <a:solidFill>
                  <a:schemeClr val="tx1"/>
                </a:solidFill>
                <a:effectLst/>
              </a:rPr>
              <a:t>eds</a:t>
            </a:r>
            <a:r>
              <a:rPr lang="fr-FR" sz="1000" kern="700" dirty="0">
                <a:solidFill>
                  <a:schemeClr val="tx1"/>
                </a:solidFill>
                <a:effectLst/>
              </a:rPr>
              <a:t> Rivages)</a:t>
            </a:r>
          </a:p>
          <a:p>
            <a:pPr marL="182563" indent="-169863">
              <a:spcBef>
                <a:spcPts val="0"/>
              </a:spcBef>
              <a:buClr>
                <a:schemeClr val="accent1"/>
              </a:buClr>
            </a:pPr>
            <a:r>
              <a:rPr lang="fr-FR" sz="1000" b="1" kern="700" dirty="0" err="1">
                <a:solidFill>
                  <a:schemeClr val="tx1"/>
                </a:solidFill>
                <a:effectLst/>
              </a:rPr>
              <a:t>Kingsover</a:t>
            </a:r>
            <a:r>
              <a:rPr lang="fr-FR" sz="1000" b="1" kern="700" dirty="0">
                <a:solidFill>
                  <a:schemeClr val="tx1"/>
                </a:solidFill>
                <a:effectLst/>
              </a:rPr>
              <a:t> Barbara</a:t>
            </a:r>
            <a:r>
              <a:rPr lang="fr-FR" sz="1000" kern="700" dirty="0">
                <a:solidFill>
                  <a:schemeClr val="tx1"/>
                </a:solidFill>
                <a:effectLst/>
              </a:rPr>
              <a:t>, 2002, Un Été prodigue (</a:t>
            </a:r>
            <a:r>
              <a:rPr lang="fr-FR" sz="1000" kern="700" dirty="0" err="1">
                <a:solidFill>
                  <a:schemeClr val="tx1"/>
                </a:solidFill>
                <a:effectLst/>
              </a:rPr>
              <a:t>eds</a:t>
            </a:r>
            <a:r>
              <a:rPr lang="fr-FR" sz="1000" kern="700" dirty="0">
                <a:solidFill>
                  <a:schemeClr val="tx1"/>
                </a:solidFill>
                <a:effectLst/>
              </a:rPr>
              <a:t> Rivages)</a:t>
            </a:r>
          </a:p>
          <a:p>
            <a:pPr marL="182563" indent="-169863">
              <a:spcBef>
                <a:spcPts val="0"/>
              </a:spcBef>
              <a:buClr>
                <a:schemeClr val="accent1"/>
              </a:buClr>
            </a:pPr>
            <a:r>
              <a:rPr lang="fr-FR" sz="1000" b="1" kern="700" dirty="0" err="1">
                <a:solidFill>
                  <a:schemeClr val="tx1"/>
                </a:solidFill>
                <a:effectLst/>
              </a:rPr>
              <a:t>Kingsover</a:t>
            </a:r>
            <a:r>
              <a:rPr lang="fr-FR" sz="1000" b="1" kern="700" dirty="0">
                <a:solidFill>
                  <a:schemeClr val="tx1"/>
                </a:solidFill>
                <a:effectLst/>
              </a:rPr>
              <a:t> Barbara</a:t>
            </a:r>
            <a:r>
              <a:rPr lang="fr-FR" sz="1000" kern="700" dirty="0">
                <a:solidFill>
                  <a:schemeClr val="tx1"/>
                </a:solidFill>
                <a:effectLst/>
              </a:rPr>
              <a:t>, 2010, Un autre monde (</a:t>
            </a:r>
            <a:r>
              <a:rPr lang="fr-FR" sz="1000" kern="700" dirty="0" err="1">
                <a:solidFill>
                  <a:schemeClr val="tx1"/>
                </a:solidFill>
                <a:effectLst/>
              </a:rPr>
              <a:t>eds</a:t>
            </a:r>
            <a:r>
              <a:rPr lang="fr-FR" sz="1000" kern="700" dirty="0">
                <a:solidFill>
                  <a:schemeClr val="tx1"/>
                </a:solidFill>
                <a:effectLst/>
              </a:rPr>
              <a:t> Rivages)</a:t>
            </a:r>
          </a:p>
          <a:p>
            <a:pPr marL="182563" indent="-169863">
              <a:spcBef>
                <a:spcPts val="0"/>
              </a:spcBef>
              <a:buClr>
                <a:schemeClr val="accent1"/>
              </a:buClr>
            </a:pPr>
            <a:r>
              <a:rPr lang="fr-FR" sz="1000" b="1" kern="700" dirty="0" err="1">
                <a:solidFill>
                  <a:schemeClr val="tx1"/>
                </a:solidFill>
                <a:effectLst/>
              </a:rPr>
              <a:t>Kupiec</a:t>
            </a:r>
            <a:r>
              <a:rPr lang="fr-FR" sz="1000" b="1" kern="700" dirty="0">
                <a:solidFill>
                  <a:schemeClr val="tx1"/>
                </a:solidFill>
                <a:effectLst/>
              </a:rPr>
              <a:t> J.-J. et P. </a:t>
            </a:r>
            <a:r>
              <a:rPr lang="fr-FR" sz="1000" b="1" kern="700" dirty="0" err="1">
                <a:solidFill>
                  <a:schemeClr val="tx1"/>
                </a:solidFill>
                <a:effectLst/>
              </a:rPr>
              <a:t>Sonigo</a:t>
            </a:r>
            <a:r>
              <a:rPr lang="fr-FR" sz="1000" kern="700" dirty="0">
                <a:solidFill>
                  <a:schemeClr val="tx1"/>
                </a:solidFill>
                <a:effectLst/>
              </a:rPr>
              <a:t>, 2003, Ni dieu, ni gène. </a:t>
            </a:r>
          </a:p>
          <a:p>
            <a:pPr marL="182563" indent="-169863">
              <a:spcBef>
                <a:spcPts val="0"/>
              </a:spcBef>
              <a:buClr>
                <a:schemeClr val="accent1"/>
              </a:buClr>
            </a:pPr>
            <a:r>
              <a:rPr lang="fr-FR" sz="1000" b="1" kern="700" dirty="0">
                <a:solidFill>
                  <a:schemeClr val="tx1"/>
                </a:solidFill>
                <a:effectLst/>
              </a:rPr>
              <a:t>La fresque de la biodiversité </a:t>
            </a:r>
            <a:r>
              <a:rPr lang="fr-FR" sz="1000" kern="700" dirty="0">
                <a:solidFill>
                  <a:schemeClr val="tx1"/>
                </a:solidFill>
                <a:effectLst/>
              </a:rPr>
              <a:t>(https://</a:t>
            </a:r>
            <a:r>
              <a:rPr lang="fr-FR" sz="1000" kern="700" dirty="0" err="1">
                <a:solidFill>
                  <a:schemeClr val="tx1"/>
                </a:solidFill>
                <a:effectLst/>
              </a:rPr>
              <a:t>www.fresquedelabiodiversite.org</a:t>
            </a:r>
            <a:r>
              <a:rPr lang="fr-FR" sz="1000" kern="700" dirty="0">
                <a:solidFill>
                  <a:schemeClr val="tx1"/>
                </a:solidFill>
                <a:effectLst/>
              </a:rPr>
              <a:t>/)</a:t>
            </a:r>
          </a:p>
          <a:p>
            <a:pPr marL="182563" indent="-169863">
              <a:spcBef>
                <a:spcPts val="0"/>
              </a:spcBef>
              <a:buClr>
                <a:schemeClr val="accent1"/>
              </a:buClr>
            </a:pPr>
            <a:r>
              <a:rPr lang="fr-FR" sz="1000" b="1" kern="700" dirty="0">
                <a:solidFill>
                  <a:schemeClr val="tx1"/>
                </a:solidFill>
                <a:effectLst/>
              </a:rPr>
              <a:t>Lafontaine Céline</a:t>
            </a:r>
            <a:r>
              <a:rPr lang="fr-FR" sz="1000" kern="700" dirty="0">
                <a:solidFill>
                  <a:schemeClr val="tx1"/>
                </a:solidFill>
                <a:effectLst/>
              </a:rPr>
              <a:t>, La société </a:t>
            </a:r>
            <a:r>
              <a:rPr lang="fr-FR" sz="1000" kern="700" dirty="0" err="1">
                <a:solidFill>
                  <a:schemeClr val="tx1"/>
                </a:solidFill>
                <a:effectLst/>
              </a:rPr>
              <a:t>Postmortelle</a:t>
            </a:r>
            <a:r>
              <a:rPr lang="fr-FR" sz="1000" kern="700" dirty="0">
                <a:solidFill>
                  <a:schemeClr val="tx1"/>
                </a:solidFill>
                <a:effectLst/>
              </a:rPr>
              <a:t>. La mort, l’individu et le lien social à l’ère des technosciences. Paris, Éditions du Seuil</a:t>
            </a:r>
          </a:p>
          <a:p>
            <a:pPr marL="182563" indent="-169863">
              <a:spcBef>
                <a:spcPts val="0"/>
              </a:spcBef>
              <a:buClr>
                <a:schemeClr val="accent1"/>
              </a:buClr>
            </a:pPr>
            <a:r>
              <a:rPr lang="fr-FR" sz="1000" b="1" kern="700" dirty="0">
                <a:solidFill>
                  <a:schemeClr val="tx1"/>
                </a:solidFill>
                <a:effectLst/>
              </a:rPr>
              <a:t>Lafontaine Céline</a:t>
            </a:r>
            <a:r>
              <a:rPr lang="fr-FR" sz="1000" kern="700" dirty="0">
                <a:solidFill>
                  <a:schemeClr val="tx1"/>
                </a:solidFill>
                <a:effectLst/>
              </a:rPr>
              <a:t>, Le corps-marché : la marchandisation de la vie humaine à l'ère de la </a:t>
            </a:r>
            <a:r>
              <a:rPr lang="fr-FR" sz="1000" kern="700" dirty="0" err="1">
                <a:solidFill>
                  <a:schemeClr val="tx1"/>
                </a:solidFill>
                <a:effectLst/>
              </a:rPr>
              <a:t>bioéconomie</a:t>
            </a:r>
            <a:r>
              <a:rPr lang="fr-FR" sz="1000" kern="700" dirty="0">
                <a:solidFill>
                  <a:schemeClr val="tx1"/>
                </a:solidFill>
                <a:effectLst/>
              </a:rPr>
              <a:t>, Edition Du seuil, 2014</a:t>
            </a:r>
          </a:p>
          <a:p>
            <a:pPr marL="182563" indent="-169863">
              <a:spcBef>
                <a:spcPts val="0"/>
              </a:spcBef>
              <a:buClr>
                <a:schemeClr val="accent1"/>
              </a:buClr>
            </a:pPr>
            <a:r>
              <a:rPr lang="fr-FR" sz="1000" b="1" kern="700" dirty="0" err="1">
                <a:solidFill>
                  <a:schemeClr val="tx1"/>
                </a:solidFill>
                <a:effectLst/>
              </a:rPr>
              <a:t>Larrère</a:t>
            </a:r>
            <a:r>
              <a:rPr lang="fr-FR" sz="1000" b="1" kern="700" dirty="0">
                <a:solidFill>
                  <a:schemeClr val="tx1"/>
                </a:solidFill>
                <a:effectLst/>
              </a:rPr>
              <a:t> C. et R</a:t>
            </a:r>
            <a:r>
              <a:rPr lang="fr-FR" sz="1000" kern="700" dirty="0">
                <a:solidFill>
                  <a:schemeClr val="tx1"/>
                </a:solidFill>
                <a:effectLst/>
              </a:rPr>
              <a:t>.  - Penser et Agir avec la nature, une enquête philosophique (</a:t>
            </a:r>
            <a:r>
              <a:rPr lang="fr-FR" sz="1000" kern="700" dirty="0" err="1">
                <a:solidFill>
                  <a:schemeClr val="tx1"/>
                </a:solidFill>
                <a:effectLst/>
              </a:rPr>
              <a:t>eds</a:t>
            </a:r>
            <a:r>
              <a:rPr lang="fr-FR" sz="1000" kern="700" dirty="0">
                <a:solidFill>
                  <a:schemeClr val="tx1"/>
                </a:solidFill>
                <a:effectLst/>
              </a:rPr>
              <a:t> La découverte). </a:t>
            </a:r>
          </a:p>
          <a:p>
            <a:pPr marL="182563" indent="-169863">
              <a:spcBef>
                <a:spcPts val="0"/>
              </a:spcBef>
              <a:buClr>
                <a:schemeClr val="accent1"/>
              </a:buClr>
            </a:pPr>
            <a:r>
              <a:rPr lang="fr-FR" sz="1000" b="1" kern="700" dirty="0" err="1">
                <a:solidFill>
                  <a:schemeClr val="tx1"/>
                </a:solidFill>
                <a:effectLst/>
              </a:rPr>
              <a:t>Latour</a:t>
            </a:r>
            <a:r>
              <a:rPr lang="fr-FR" sz="1000" b="1" kern="700" dirty="0">
                <a:solidFill>
                  <a:schemeClr val="tx1"/>
                </a:solidFill>
                <a:effectLst/>
              </a:rPr>
              <a:t> Bruno</a:t>
            </a:r>
            <a:r>
              <a:rPr lang="fr-FR" sz="1000" kern="700" dirty="0">
                <a:solidFill>
                  <a:schemeClr val="tx1"/>
                </a:solidFill>
                <a:effectLst/>
              </a:rPr>
              <a:t>, Face à Gaïa (</a:t>
            </a:r>
            <a:r>
              <a:rPr lang="fr-FR" sz="1000" kern="700" dirty="0" err="1">
                <a:solidFill>
                  <a:schemeClr val="tx1"/>
                </a:solidFill>
                <a:effectLst/>
              </a:rPr>
              <a:t>eds</a:t>
            </a:r>
            <a:r>
              <a:rPr lang="fr-FR" sz="1000" kern="700" dirty="0">
                <a:solidFill>
                  <a:schemeClr val="tx1"/>
                </a:solidFill>
                <a:effectLst/>
              </a:rPr>
              <a:t> La Découverte).</a:t>
            </a:r>
          </a:p>
          <a:p>
            <a:pPr marL="182563" indent="-169863">
              <a:spcBef>
                <a:spcPts val="0"/>
              </a:spcBef>
              <a:buClr>
                <a:schemeClr val="accent1"/>
              </a:buClr>
            </a:pPr>
            <a:r>
              <a:rPr lang="fr-FR" sz="1000" b="1" kern="700" dirty="0" err="1">
                <a:solidFill>
                  <a:schemeClr val="tx1"/>
                </a:solidFill>
                <a:effectLst/>
              </a:rPr>
              <a:t>Latour</a:t>
            </a:r>
            <a:r>
              <a:rPr lang="fr-FR" sz="1000" b="1" kern="700" dirty="0">
                <a:solidFill>
                  <a:schemeClr val="tx1"/>
                </a:solidFill>
                <a:effectLst/>
              </a:rPr>
              <a:t> Bruno</a:t>
            </a:r>
            <a:r>
              <a:rPr lang="fr-FR" sz="1000" kern="700" dirty="0">
                <a:solidFill>
                  <a:schemeClr val="tx1"/>
                </a:solidFill>
                <a:effectLst/>
              </a:rPr>
              <a:t>, Nous n’avons jamais été modernes (</a:t>
            </a:r>
            <a:r>
              <a:rPr lang="fr-FR" sz="1000" kern="700" dirty="0" err="1">
                <a:solidFill>
                  <a:schemeClr val="tx1"/>
                </a:solidFill>
                <a:effectLst/>
              </a:rPr>
              <a:t>eds</a:t>
            </a:r>
            <a:r>
              <a:rPr lang="fr-FR" sz="1000" kern="700" dirty="0">
                <a:solidFill>
                  <a:schemeClr val="tx1"/>
                </a:solidFill>
                <a:effectLst/>
              </a:rPr>
              <a:t> La Découverte - Poche).</a:t>
            </a:r>
          </a:p>
          <a:p>
            <a:pPr marL="182563" indent="-169863">
              <a:spcBef>
                <a:spcPts val="0"/>
              </a:spcBef>
              <a:buClr>
                <a:schemeClr val="accent1"/>
              </a:buClr>
            </a:pPr>
            <a:r>
              <a:rPr lang="fr-FR" sz="1000" b="1" kern="700" dirty="0" err="1">
                <a:solidFill>
                  <a:schemeClr val="tx1"/>
                </a:solidFill>
                <a:effectLst/>
              </a:rPr>
              <a:t>Latour</a:t>
            </a:r>
            <a:r>
              <a:rPr lang="fr-FR" sz="1000" b="1" kern="700" dirty="0">
                <a:solidFill>
                  <a:schemeClr val="tx1"/>
                </a:solidFill>
                <a:effectLst/>
              </a:rPr>
              <a:t> Bruno</a:t>
            </a:r>
            <a:r>
              <a:rPr lang="fr-FR" sz="1000" kern="700" dirty="0">
                <a:solidFill>
                  <a:schemeClr val="tx1"/>
                </a:solidFill>
                <a:effectLst/>
              </a:rPr>
              <a:t>, Petites leçons de sociologie des sciences (</a:t>
            </a:r>
            <a:r>
              <a:rPr lang="fr-FR" sz="1000" kern="700" dirty="0" err="1">
                <a:solidFill>
                  <a:schemeClr val="tx1"/>
                </a:solidFill>
                <a:effectLst/>
              </a:rPr>
              <a:t>Eds</a:t>
            </a:r>
            <a:r>
              <a:rPr lang="fr-FR" sz="1000" kern="700" dirty="0">
                <a:solidFill>
                  <a:schemeClr val="tx1"/>
                </a:solidFill>
                <a:effectLst/>
              </a:rPr>
              <a:t> La découverte)</a:t>
            </a:r>
          </a:p>
          <a:p>
            <a:pPr marL="182563" indent="-169863">
              <a:spcBef>
                <a:spcPts val="0"/>
              </a:spcBef>
              <a:buClr>
                <a:schemeClr val="accent1"/>
              </a:buClr>
            </a:pPr>
            <a:r>
              <a:rPr lang="fr-FR" sz="1000" b="1" kern="700" dirty="0">
                <a:solidFill>
                  <a:schemeClr val="tx1"/>
                </a:solidFill>
                <a:effectLst/>
              </a:rPr>
              <a:t>Laurent Alexandre</a:t>
            </a:r>
            <a:r>
              <a:rPr lang="fr-FR" sz="1000" kern="700" dirty="0">
                <a:solidFill>
                  <a:schemeClr val="tx1"/>
                </a:solidFill>
                <a:effectLst/>
              </a:rPr>
              <a:t>, La mort de la mort (</a:t>
            </a:r>
            <a:r>
              <a:rPr lang="fr-FR" sz="1000" kern="700" dirty="0" err="1">
                <a:solidFill>
                  <a:schemeClr val="tx1"/>
                </a:solidFill>
                <a:effectLst/>
              </a:rPr>
              <a:t>eds</a:t>
            </a:r>
            <a:r>
              <a:rPr lang="fr-FR" sz="1000" kern="700" dirty="0">
                <a:solidFill>
                  <a:schemeClr val="tx1"/>
                </a:solidFill>
                <a:effectLst/>
              </a:rPr>
              <a:t> Lattès), 425 pp.</a:t>
            </a:r>
          </a:p>
          <a:p>
            <a:pPr marL="182563" indent="-169863">
              <a:spcBef>
                <a:spcPts val="0"/>
              </a:spcBef>
              <a:buClr>
                <a:schemeClr val="accent1"/>
              </a:buClr>
            </a:pPr>
            <a:r>
              <a:rPr lang="fr-FR" sz="1000" b="1" kern="700" dirty="0" err="1">
                <a:solidFill>
                  <a:schemeClr val="tx1"/>
                </a:solidFill>
                <a:effectLst/>
              </a:rPr>
              <a:t>Leopold</a:t>
            </a:r>
            <a:r>
              <a:rPr lang="fr-FR" sz="1000" b="1" kern="700" dirty="0">
                <a:solidFill>
                  <a:schemeClr val="tx1"/>
                </a:solidFill>
                <a:effectLst/>
              </a:rPr>
              <a:t> Aldo</a:t>
            </a:r>
            <a:r>
              <a:rPr lang="fr-FR" sz="1000" kern="700" dirty="0">
                <a:solidFill>
                  <a:schemeClr val="tx1"/>
                </a:solidFill>
                <a:effectLst/>
              </a:rPr>
              <a:t>, Almanach d’un comté des sables (</a:t>
            </a:r>
            <a:r>
              <a:rPr lang="fr-FR" sz="1000" kern="700" dirty="0" err="1">
                <a:solidFill>
                  <a:schemeClr val="tx1"/>
                </a:solidFill>
                <a:effectLst/>
              </a:rPr>
              <a:t>eds</a:t>
            </a:r>
            <a:r>
              <a:rPr lang="fr-FR" sz="1000" kern="700" dirty="0">
                <a:solidFill>
                  <a:schemeClr val="tx1"/>
                </a:solidFill>
                <a:effectLst/>
              </a:rPr>
              <a:t> Flammarion)</a:t>
            </a:r>
          </a:p>
          <a:p>
            <a:pPr marL="182563" indent="-169863">
              <a:spcBef>
                <a:spcPts val="0"/>
              </a:spcBef>
              <a:buClr>
                <a:schemeClr val="accent1"/>
              </a:buClr>
            </a:pPr>
            <a:r>
              <a:rPr lang="fr-FR" sz="1000" b="1" kern="700" dirty="0" err="1">
                <a:solidFill>
                  <a:schemeClr val="tx1"/>
                </a:solidFill>
                <a:effectLst/>
              </a:rPr>
              <a:t>Lewontin</a:t>
            </a:r>
            <a:r>
              <a:rPr lang="fr-FR" sz="1000" b="1" kern="700" dirty="0">
                <a:solidFill>
                  <a:schemeClr val="tx1"/>
                </a:solidFill>
                <a:effectLst/>
              </a:rPr>
              <a:t> Richard C.  et Nicolas </a:t>
            </a:r>
            <a:r>
              <a:rPr lang="fr-FR" sz="1000" b="1" kern="700" dirty="0" err="1">
                <a:solidFill>
                  <a:schemeClr val="tx1"/>
                </a:solidFill>
                <a:effectLst/>
              </a:rPr>
              <a:t>Witkowski</a:t>
            </a:r>
            <a:r>
              <a:rPr lang="fr-FR" sz="1000" kern="700" dirty="0">
                <a:solidFill>
                  <a:schemeClr val="tx1"/>
                </a:solidFill>
                <a:effectLst/>
              </a:rPr>
              <a:t>, La triple hélice : Les gènes, l'organisme, l'environnement</a:t>
            </a:r>
          </a:p>
          <a:p>
            <a:pPr marL="182563" indent="-169863">
              <a:spcBef>
                <a:spcPts val="0"/>
              </a:spcBef>
              <a:buClr>
                <a:schemeClr val="accent1"/>
              </a:buClr>
            </a:pPr>
            <a:r>
              <a:rPr lang="fr-FR" sz="1000" b="1" kern="700" dirty="0">
                <a:solidFill>
                  <a:schemeClr val="tx1"/>
                </a:solidFill>
                <a:effectLst/>
              </a:rPr>
              <a:t>Maris Virginie</a:t>
            </a:r>
            <a:r>
              <a:rPr lang="fr-FR" sz="1000" kern="700" dirty="0">
                <a:solidFill>
                  <a:schemeClr val="tx1"/>
                </a:solidFill>
                <a:effectLst/>
              </a:rPr>
              <a:t>, 2009, Protection de la biodiversité et pragmatisme – pour une philosophie de terrain, in </a:t>
            </a:r>
            <a:r>
              <a:rPr lang="fr-FR" sz="1000" kern="700" dirty="0" err="1">
                <a:solidFill>
                  <a:schemeClr val="tx1"/>
                </a:solidFill>
                <a:effectLst/>
              </a:rPr>
              <a:t>Ecosophie</a:t>
            </a:r>
            <a:r>
              <a:rPr lang="fr-FR" sz="1000" kern="700" dirty="0">
                <a:solidFill>
                  <a:schemeClr val="tx1"/>
                </a:solidFill>
                <a:effectLst/>
              </a:rPr>
              <a:t>, la philosophie à l’épreuve de l’écologie (</a:t>
            </a:r>
            <a:r>
              <a:rPr lang="fr-FR" sz="1000" kern="700" dirty="0" err="1">
                <a:solidFill>
                  <a:schemeClr val="tx1"/>
                </a:solidFill>
                <a:effectLst/>
              </a:rPr>
              <a:t>eds</a:t>
            </a:r>
            <a:r>
              <a:rPr lang="fr-FR" sz="1000" kern="700" dirty="0">
                <a:solidFill>
                  <a:schemeClr val="tx1"/>
                </a:solidFill>
                <a:effectLst/>
              </a:rPr>
              <a:t> MF, Editors: Hicham-Stéphane </a:t>
            </a:r>
            <a:r>
              <a:rPr lang="fr-FR" sz="1000" kern="700" dirty="0" err="1">
                <a:solidFill>
                  <a:schemeClr val="tx1"/>
                </a:solidFill>
                <a:effectLst/>
              </a:rPr>
              <a:t>Afeissa</a:t>
            </a:r>
            <a:r>
              <a:rPr lang="fr-FR" sz="1000" kern="700" dirty="0">
                <a:solidFill>
                  <a:schemeClr val="tx1"/>
                </a:solidFill>
                <a:effectLst/>
              </a:rPr>
              <a:t>).</a:t>
            </a:r>
          </a:p>
          <a:p>
            <a:pPr marL="182563" indent="-169863">
              <a:spcBef>
                <a:spcPts val="0"/>
              </a:spcBef>
              <a:buClr>
                <a:schemeClr val="accent1"/>
              </a:buClr>
            </a:pPr>
            <a:r>
              <a:rPr lang="fr-FR" sz="1000" b="1" kern="700" dirty="0">
                <a:solidFill>
                  <a:schemeClr val="tx1"/>
                </a:solidFill>
                <a:effectLst/>
              </a:rPr>
              <a:t>Maris Virginie</a:t>
            </a:r>
            <a:r>
              <a:rPr lang="fr-FR" sz="1000" kern="700" dirty="0">
                <a:solidFill>
                  <a:schemeClr val="tx1"/>
                </a:solidFill>
                <a:effectLst/>
              </a:rPr>
              <a:t>, 2018, La part sauvage du monde (</a:t>
            </a:r>
            <a:r>
              <a:rPr lang="fr-FR" sz="1000" kern="700" dirty="0" err="1">
                <a:solidFill>
                  <a:schemeClr val="tx1"/>
                </a:solidFill>
                <a:effectLst/>
              </a:rPr>
              <a:t>eds</a:t>
            </a:r>
            <a:r>
              <a:rPr lang="fr-FR" sz="1000" kern="700" dirty="0">
                <a:solidFill>
                  <a:schemeClr val="tx1"/>
                </a:solidFill>
                <a:effectLst/>
              </a:rPr>
              <a:t> Seuil). </a:t>
            </a:r>
          </a:p>
          <a:p>
            <a:pPr marL="182563" indent="-169863">
              <a:spcBef>
                <a:spcPts val="0"/>
              </a:spcBef>
              <a:buClr>
                <a:schemeClr val="accent1"/>
              </a:buClr>
            </a:pPr>
            <a:r>
              <a:rPr lang="fr-FR" sz="1000" b="1" kern="700" dirty="0">
                <a:solidFill>
                  <a:schemeClr val="tx1"/>
                </a:solidFill>
                <a:effectLst/>
              </a:rPr>
              <a:t>Maris Virginie</a:t>
            </a:r>
            <a:r>
              <a:rPr lang="fr-FR" sz="1000" kern="700" dirty="0">
                <a:solidFill>
                  <a:schemeClr val="tx1"/>
                </a:solidFill>
                <a:effectLst/>
              </a:rPr>
              <a:t>. Philosophie de la biodiversité, petite éthique pour une nature en péril (</a:t>
            </a:r>
            <a:r>
              <a:rPr lang="fr-FR" sz="1000" kern="700" dirty="0" err="1">
                <a:solidFill>
                  <a:schemeClr val="tx1"/>
                </a:solidFill>
                <a:effectLst/>
              </a:rPr>
              <a:t>eds</a:t>
            </a:r>
            <a:r>
              <a:rPr lang="fr-FR" sz="1000" kern="700" dirty="0">
                <a:solidFill>
                  <a:schemeClr val="tx1"/>
                </a:solidFill>
                <a:effectLst/>
              </a:rPr>
              <a:t> </a:t>
            </a:r>
            <a:r>
              <a:rPr lang="fr-FR" sz="1000" kern="700" dirty="0" err="1">
                <a:solidFill>
                  <a:schemeClr val="tx1"/>
                </a:solidFill>
                <a:effectLst/>
              </a:rPr>
              <a:t>Buchet</a:t>
            </a:r>
            <a:r>
              <a:rPr lang="fr-FR" sz="1000" kern="700" dirty="0">
                <a:solidFill>
                  <a:schemeClr val="tx1"/>
                </a:solidFill>
                <a:effectLst/>
              </a:rPr>
              <a:t> Chastel)</a:t>
            </a:r>
          </a:p>
          <a:p>
            <a:pPr marL="182563" indent="-169863">
              <a:spcBef>
                <a:spcPts val="0"/>
              </a:spcBef>
              <a:buClr>
                <a:schemeClr val="accent1"/>
              </a:buClr>
            </a:pPr>
            <a:r>
              <a:rPr lang="fr-FR" sz="1000" b="1" kern="700" dirty="0" err="1">
                <a:solidFill>
                  <a:schemeClr val="tx1"/>
                </a:solidFill>
                <a:effectLst/>
              </a:rPr>
              <a:t>Mayr</a:t>
            </a:r>
            <a:r>
              <a:rPr lang="fr-FR" sz="1000" b="1" kern="700" dirty="0">
                <a:solidFill>
                  <a:schemeClr val="tx1"/>
                </a:solidFill>
                <a:effectLst/>
              </a:rPr>
              <a:t> Ernst</a:t>
            </a:r>
            <a:r>
              <a:rPr lang="fr-FR" sz="1000" kern="700" dirty="0">
                <a:solidFill>
                  <a:schemeClr val="tx1"/>
                </a:solidFill>
                <a:effectLst/>
              </a:rPr>
              <a:t>, Après Darwin, la biologie une science pas comme les autres, (</a:t>
            </a:r>
            <a:r>
              <a:rPr lang="fr-FR" sz="1000" kern="700" dirty="0" err="1">
                <a:solidFill>
                  <a:schemeClr val="tx1"/>
                </a:solidFill>
                <a:effectLst/>
              </a:rPr>
              <a:t>eds</a:t>
            </a:r>
            <a:r>
              <a:rPr lang="fr-FR" sz="1000" kern="700" dirty="0">
                <a:solidFill>
                  <a:schemeClr val="tx1"/>
                </a:solidFill>
                <a:effectLst/>
              </a:rPr>
              <a:t> </a:t>
            </a:r>
            <a:r>
              <a:rPr lang="fr-FR" sz="1000" kern="700" dirty="0" err="1">
                <a:solidFill>
                  <a:schemeClr val="tx1"/>
                </a:solidFill>
                <a:effectLst/>
              </a:rPr>
              <a:t>Dunod</a:t>
            </a:r>
            <a:r>
              <a:rPr lang="fr-FR" sz="1000" kern="700" dirty="0">
                <a:solidFill>
                  <a:schemeClr val="tx1"/>
                </a:solidFill>
                <a:effectLst/>
              </a:rPr>
              <a:t>).</a:t>
            </a:r>
          </a:p>
          <a:p>
            <a:pPr marL="182563" indent="-169863">
              <a:spcBef>
                <a:spcPts val="0"/>
              </a:spcBef>
              <a:buClr>
                <a:schemeClr val="accent1"/>
              </a:buClr>
            </a:pPr>
            <a:r>
              <a:rPr lang="fr-FR" sz="1000" b="1" kern="700" dirty="0" err="1">
                <a:solidFill>
                  <a:schemeClr val="tx1"/>
                </a:solidFill>
                <a:effectLst/>
              </a:rPr>
              <a:t>McAnulty</a:t>
            </a:r>
            <a:r>
              <a:rPr lang="fr-FR" sz="1000" b="1" kern="700" dirty="0">
                <a:solidFill>
                  <a:schemeClr val="tx1"/>
                </a:solidFill>
                <a:effectLst/>
              </a:rPr>
              <a:t> Dora</a:t>
            </a:r>
            <a:r>
              <a:rPr lang="fr-FR" sz="1000" kern="700" dirty="0">
                <a:solidFill>
                  <a:schemeClr val="tx1"/>
                </a:solidFill>
                <a:effectLst/>
              </a:rPr>
              <a:t>, 2021, Journal d’un jeune naturaliste, </a:t>
            </a:r>
            <a:r>
              <a:rPr lang="fr-FR" sz="1000" kern="700" dirty="0" err="1">
                <a:solidFill>
                  <a:schemeClr val="tx1"/>
                </a:solidFill>
                <a:effectLst/>
              </a:rPr>
              <a:t>eds</a:t>
            </a:r>
            <a:r>
              <a:rPr lang="fr-FR" sz="1000" kern="700" dirty="0">
                <a:solidFill>
                  <a:schemeClr val="tx1"/>
                </a:solidFill>
                <a:effectLst/>
              </a:rPr>
              <a:t> Gaïa</a:t>
            </a:r>
          </a:p>
          <a:p>
            <a:pPr marL="182563" indent="-169863">
              <a:spcBef>
                <a:spcPts val="0"/>
              </a:spcBef>
              <a:buClr>
                <a:schemeClr val="accent1"/>
              </a:buClr>
            </a:pPr>
            <a:r>
              <a:rPr lang="fr-FR" sz="1000" b="1" kern="700" dirty="0">
                <a:solidFill>
                  <a:schemeClr val="tx1"/>
                </a:solidFill>
                <a:effectLst/>
              </a:rPr>
              <a:t>Morand Serge</a:t>
            </a:r>
            <a:r>
              <a:rPr lang="fr-FR" sz="1000" kern="700" dirty="0">
                <a:solidFill>
                  <a:schemeClr val="tx1"/>
                </a:solidFill>
                <a:effectLst/>
              </a:rPr>
              <a:t>, 2020, </a:t>
            </a:r>
            <a:r>
              <a:rPr lang="fr-FR" sz="1000" kern="700" dirty="0" err="1">
                <a:solidFill>
                  <a:schemeClr val="tx1"/>
                </a:solidFill>
                <a:effectLst/>
              </a:rPr>
              <a:t>Emerging</a:t>
            </a:r>
            <a:r>
              <a:rPr lang="fr-FR" sz="1000" kern="700" dirty="0">
                <a:solidFill>
                  <a:schemeClr val="tx1"/>
                </a:solidFill>
                <a:effectLst/>
              </a:rPr>
              <a:t> </a:t>
            </a:r>
            <a:r>
              <a:rPr lang="fr-FR" sz="1000" kern="700" dirty="0" err="1">
                <a:solidFill>
                  <a:schemeClr val="tx1"/>
                </a:solidFill>
                <a:effectLst/>
              </a:rPr>
              <a:t>diseases</a:t>
            </a:r>
            <a:r>
              <a:rPr lang="fr-FR" sz="1000" kern="700" dirty="0">
                <a:solidFill>
                  <a:schemeClr val="tx1"/>
                </a:solidFill>
                <a:effectLst/>
              </a:rPr>
              <a:t>, </a:t>
            </a:r>
            <a:r>
              <a:rPr lang="fr-FR" sz="1000" kern="700" dirty="0" err="1">
                <a:solidFill>
                  <a:schemeClr val="tx1"/>
                </a:solidFill>
                <a:effectLst/>
              </a:rPr>
              <a:t>livestock</a:t>
            </a:r>
            <a:r>
              <a:rPr lang="fr-FR" sz="1000" kern="700" dirty="0">
                <a:solidFill>
                  <a:schemeClr val="tx1"/>
                </a:solidFill>
                <a:effectLst/>
              </a:rPr>
              <a:t> expansion and </a:t>
            </a:r>
            <a:r>
              <a:rPr lang="fr-FR" sz="1000" kern="700" dirty="0" err="1">
                <a:solidFill>
                  <a:schemeClr val="tx1"/>
                </a:solidFill>
                <a:effectLst/>
              </a:rPr>
              <a:t>biodiversity</a:t>
            </a:r>
            <a:r>
              <a:rPr lang="fr-FR" sz="1000" kern="700" dirty="0">
                <a:solidFill>
                  <a:schemeClr val="tx1"/>
                </a:solidFill>
                <a:effectLst/>
              </a:rPr>
              <a:t> </a:t>
            </a:r>
            <a:r>
              <a:rPr lang="fr-FR" sz="1000" kern="700" dirty="0" err="1">
                <a:solidFill>
                  <a:schemeClr val="tx1"/>
                </a:solidFill>
                <a:effectLst/>
              </a:rPr>
              <a:t>loss</a:t>
            </a:r>
            <a:r>
              <a:rPr lang="fr-FR" sz="1000" kern="700" dirty="0">
                <a:solidFill>
                  <a:schemeClr val="tx1"/>
                </a:solidFill>
                <a:effectLst/>
              </a:rPr>
              <a:t> are </a:t>
            </a:r>
            <a:r>
              <a:rPr lang="fr-FR" sz="1000" kern="700" dirty="0" err="1">
                <a:solidFill>
                  <a:schemeClr val="tx1"/>
                </a:solidFill>
                <a:effectLst/>
              </a:rPr>
              <a:t>positively</a:t>
            </a:r>
            <a:r>
              <a:rPr lang="fr-FR" sz="1000" kern="700" dirty="0">
                <a:solidFill>
                  <a:schemeClr val="tx1"/>
                </a:solidFill>
                <a:effectLst/>
              </a:rPr>
              <a:t> </a:t>
            </a:r>
            <a:r>
              <a:rPr lang="fr-FR" sz="1000" kern="700" dirty="0" err="1">
                <a:solidFill>
                  <a:schemeClr val="tx1"/>
                </a:solidFill>
                <a:effectLst/>
              </a:rPr>
              <a:t>related</a:t>
            </a:r>
            <a:r>
              <a:rPr lang="fr-FR" sz="1000" kern="700" dirty="0">
                <a:solidFill>
                  <a:schemeClr val="tx1"/>
                </a:solidFill>
                <a:effectLst/>
              </a:rPr>
              <a:t> at global </a:t>
            </a:r>
            <a:r>
              <a:rPr lang="fr-FR" sz="1000" kern="700" dirty="0" err="1">
                <a:solidFill>
                  <a:schemeClr val="tx1"/>
                </a:solidFill>
                <a:effectLst/>
              </a:rPr>
              <a:t>scale</a:t>
            </a:r>
            <a:r>
              <a:rPr lang="fr-FR" sz="1000" kern="700" dirty="0">
                <a:solidFill>
                  <a:schemeClr val="tx1"/>
                </a:solidFill>
                <a:effectLst/>
              </a:rPr>
              <a:t>, </a:t>
            </a:r>
            <a:r>
              <a:rPr lang="fr-FR" sz="1000" kern="700" dirty="0" err="1">
                <a:solidFill>
                  <a:schemeClr val="tx1"/>
                </a:solidFill>
                <a:effectLst/>
              </a:rPr>
              <a:t>Biol</a:t>
            </a:r>
            <a:r>
              <a:rPr lang="fr-FR" sz="1000" kern="700" dirty="0">
                <a:solidFill>
                  <a:schemeClr val="tx1"/>
                </a:solidFill>
                <a:effectLst/>
              </a:rPr>
              <a:t>. </a:t>
            </a:r>
            <a:r>
              <a:rPr lang="fr-FR" sz="1000" kern="700" dirty="0" err="1">
                <a:solidFill>
                  <a:schemeClr val="tx1"/>
                </a:solidFill>
                <a:effectLst/>
              </a:rPr>
              <a:t>Conserv</a:t>
            </a:r>
            <a:r>
              <a:rPr lang="fr-FR" sz="1000" kern="700" dirty="0">
                <a:solidFill>
                  <a:schemeClr val="tx1"/>
                </a:solidFill>
                <a:effectLst/>
              </a:rPr>
              <a:t>. 248:108707.</a:t>
            </a:r>
          </a:p>
        </p:txBody>
      </p:sp>
    </p:spTree>
    <p:extLst>
      <p:ext uri="{BB962C8B-B14F-4D97-AF65-F5344CB8AC3E}">
        <p14:creationId xmlns:p14="http://schemas.microsoft.com/office/powerpoint/2010/main" val="30582764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134944" y="320619"/>
            <a:ext cx="978812" cy="6085869"/>
          </a:xfrm>
        </p:spPr>
        <p:txBody>
          <a:bodyPr>
            <a:noAutofit/>
          </a:bodyPr>
          <a:lstStyle/>
          <a:p>
            <a:r>
              <a:rPr lang="fr-FR" sz="2400">
                <a:solidFill>
                  <a:schemeClr val="bg1"/>
                </a:solidFill>
              </a:rPr>
              <a:t>Crédits photographiques et références</a:t>
            </a:r>
          </a:p>
        </p:txBody>
      </p:sp>
      <p:sp>
        <p:nvSpPr>
          <p:cNvPr id="4" name="Espace réservé du numéro de diapositive 3"/>
          <p:cNvSpPr>
            <a:spLocks noGrp="1"/>
          </p:cNvSpPr>
          <p:nvPr>
            <p:ph type="sldNum" sz="quarter" idx="12"/>
          </p:nvPr>
        </p:nvSpPr>
        <p:spPr/>
        <p:txBody>
          <a:bodyPr/>
          <a:lstStyle/>
          <a:p>
            <a:fld id="{459A5F39-4CE7-434C-A5CB-50A363451602}" type="slidenum">
              <a:rPr lang="en-US" smtClean="0"/>
              <a:t>46</a:t>
            </a:fld>
            <a:endParaRPr lang="en-US" dirty="0"/>
          </a:p>
        </p:txBody>
      </p:sp>
      <p:sp>
        <p:nvSpPr>
          <p:cNvPr id="5" name="Espace réservé du contenu 2"/>
          <p:cNvSpPr txBox="1">
            <a:spLocks/>
          </p:cNvSpPr>
          <p:nvPr/>
        </p:nvSpPr>
        <p:spPr>
          <a:xfrm rot="16200000">
            <a:off x="1068229" y="-621468"/>
            <a:ext cx="6246081" cy="7887352"/>
          </a:xfrm>
          <a:prstGeom prst="rect">
            <a:avLst/>
          </a:prstGeom>
        </p:spPr>
        <p:txBody>
          <a:bodyPr vert="eaVert" lIns="91440" tIns="45720" rIns="91440" bIns="45720" rtlCol="0">
            <a:noAutofit/>
          </a:bodyPr>
          <a:lst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a:lstStyle>
          <a:p>
            <a:pPr marL="182563" indent="-169863">
              <a:spcBef>
                <a:spcPts val="0"/>
              </a:spcBef>
              <a:buClr>
                <a:schemeClr val="accent1"/>
              </a:buClr>
            </a:pPr>
            <a:r>
              <a:rPr lang="fr-FR" sz="1000" b="1" kern="700" dirty="0" err="1">
                <a:solidFill>
                  <a:schemeClr val="tx1"/>
                </a:solidFill>
                <a:effectLst/>
              </a:rPr>
              <a:t>Morizot</a:t>
            </a:r>
            <a:r>
              <a:rPr lang="fr-FR" sz="1000" b="1" kern="700" dirty="0">
                <a:solidFill>
                  <a:schemeClr val="tx1"/>
                </a:solidFill>
                <a:effectLst/>
              </a:rPr>
              <a:t> Baptiste</a:t>
            </a:r>
            <a:r>
              <a:rPr lang="fr-FR" sz="1000" kern="700" dirty="0">
                <a:solidFill>
                  <a:schemeClr val="tx1"/>
                </a:solidFill>
                <a:effectLst/>
              </a:rPr>
              <a:t>, Les Diplomates, Cohabiter avec les loups sur une autre carte du vivant, </a:t>
            </a:r>
            <a:r>
              <a:rPr lang="fr-FR" sz="1000" kern="700" dirty="0" err="1">
                <a:solidFill>
                  <a:schemeClr val="tx1"/>
                </a:solidFill>
                <a:effectLst/>
              </a:rPr>
              <a:t>Wildproject</a:t>
            </a:r>
            <a:r>
              <a:rPr lang="fr-FR" sz="1000" kern="700" dirty="0">
                <a:solidFill>
                  <a:schemeClr val="tx1"/>
                </a:solidFill>
                <a:effectLst/>
              </a:rPr>
              <a:t>, 2016</a:t>
            </a:r>
          </a:p>
          <a:p>
            <a:pPr marL="182563" indent="-169863">
              <a:spcBef>
                <a:spcPts val="0"/>
              </a:spcBef>
              <a:buClr>
                <a:schemeClr val="accent1"/>
              </a:buClr>
            </a:pPr>
            <a:r>
              <a:rPr lang="fr-FR" sz="1000" b="1" kern="700" dirty="0" err="1">
                <a:solidFill>
                  <a:schemeClr val="tx1"/>
                </a:solidFill>
                <a:effectLst/>
              </a:rPr>
              <a:t>Morizot</a:t>
            </a:r>
            <a:r>
              <a:rPr lang="fr-FR" sz="1000" b="1" kern="700" dirty="0">
                <a:solidFill>
                  <a:schemeClr val="tx1"/>
                </a:solidFill>
                <a:effectLst/>
              </a:rPr>
              <a:t> Baptiste</a:t>
            </a:r>
            <a:r>
              <a:rPr lang="fr-FR" sz="1000" kern="700" dirty="0">
                <a:solidFill>
                  <a:schemeClr val="tx1"/>
                </a:solidFill>
                <a:effectLst/>
              </a:rPr>
              <a:t>, Manières d’être vivant (</a:t>
            </a:r>
            <a:r>
              <a:rPr lang="fr-FR" sz="1000" kern="700" dirty="0" err="1">
                <a:solidFill>
                  <a:schemeClr val="tx1"/>
                </a:solidFill>
                <a:effectLst/>
              </a:rPr>
              <a:t>eds</a:t>
            </a:r>
            <a:r>
              <a:rPr lang="fr-FR" sz="1000" kern="700" dirty="0">
                <a:solidFill>
                  <a:schemeClr val="tx1"/>
                </a:solidFill>
                <a:effectLst/>
              </a:rPr>
              <a:t> Actes Sud)</a:t>
            </a:r>
          </a:p>
          <a:p>
            <a:pPr marL="182563" indent="-169863">
              <a:spcBef>
                <a:spcPts val="0"/>
              </a:spcBef>
              <a:buClr>
                <a:schemeClr val="accent1"/>
              </a:buClr>
            </a:pPr>
            <a:r>
              <a:rPr lang="fr-FR" sz="1000" b="1" kern="700" dirty="0" err="1">
                <a:solidFill>
                  <a:schemeClr val="tx1"/>
                </a:solidFill>
                <a:effectLst/>
              </a:rPr>
              <a:t>Morizot</a:t>
            </a:r>
            <a:r>
              <a:rPr lang="fr-FR" sz="1000" b="1" kern="700" dirty="0">
                <a:solidFill>
                  <a:schemeClr val="tx1"/>
                </a:solidFill>
                <a:effectLst/>
              </a:rPr>
              <a:t> Baptiste</a:t>
            </a:r>
            <a:r>
              <a:rPr lang="fr-FR" sz="1000" kern="700" dirty="0">
                <a:solidFill>
                  <a:schemeClr val="tx1"/>
                </a:solidFill>
                <a:effectLst/>
              </a:rPr>
              <a:t>, Raviver les braises du vivant (</a:t>
            </a:r>
            <a:r>
              <a:rPr lang="fr-FR" sz="1000" kern="700" dirty="0" err="1">
                <a:solidFill>
                  <a:schemeClr val="tx1"/>
                </a:solidFill>
                <a:effectLst/>
              </a:rPr>
              <a:t>eds</a:t>
            </a:r>
            <a:r>
              <a:rPr lang="fr-FR" sz="1000" kern="700" dirty="0">
                <a:solidFill>
                  <a:schemeClr val="tx1"/>
                </a:solidFill>
                <a:effectLst/>
              </a:rPr>
              <a:t> Actes Sud). </a:t>
            </a:r>
          </a:p>
          <a:p>
            <a:pPr marL="182563" indent="-169863">
              <a:spcBef>
                <a:spcPts val="0"/>
              </a:spcBef>
              <a:buClr>
                <a:schemeClr val="accent1"/>
              </a:buClr>
            </a:pPr>
            <a:r>
              <a:rPr lang="fr-FR" sz="1000" b="1" kern="700" dirty="0" err="1">
                <a:solidFill>
                  <a:schemeClr val="tx1"/>
                </a:solidFill>
                <a:effectLst/>
              </a:rPr>
              <a:t>Nicolino</a:t>
            </a:r>
            <a:r>
              <a:rPr lang="fr-FR" sz="1000" b="1" kern="700" dirty="0">
                <a:solidFill>
                  <a:schemeClr val="tx1"/>
                </a:solidFill>
                <a:effectLst/>
              </a:rPr>
              <a:t> Fabrice</a:t>
            </a:r>
            <a:r>
              <a:rPr lang="fr-FR" sz="1000" kern="700" dirty="0">
                <a:solidFill>
                  <a:schemeClr val="tx1"/>
                </a:solidFill>
                <a:effectLst/>
              </a:rPr>
              <a:t>, 2014, Un empoisonnement universel. Comment les produits chimiques ont envahi la planète, </a:t>
            </a:r>
            <a:r>
              <a:rPr lang="fr-FR" sz="1000" kern="700" dirty="0" err="1">
                <a:solidFill>
                  <a:schemeClr val="tx1"/>
                </a:solidFill>
                <a:effectLst/>
              </a:rPr>
              <a:t>eds</a:t>
            </a:r>
            <a:r>
              <a:rPr lang="fr-FR" sz="1000" kern="700" dirty="0">
                <a:solidFill>
                  <a:schemeClr val="tx1"/>
                </a:solidFill>
                <a:effectLst/>
              </a:rPr>
              <a:t> LLL.</a:t>
            </a:r>
          </a:p>
          <a:p>
            <a:pPr marL="182563" indent="-169863">
              <a:spcBef>
                <a:spcPts val="0"/>
              </a:spcBef>
              <a:buClr>
                <a:schemeClr val="accent1"/>
              </a:buClr>
            </a:pPr>
            <a:r>
              <a:rPr lang="fr-FR" sz="1000" b="1" kern="700" dirty="0">
                <a:solidFill>
                  <a:schemeClr val="tx1"/>
                </a:solidFill>
                <a:effectLst/>
              </a:rPr>
              <a:t>Papillon Fabrice, Axel KAHN </a:t>
            </a:r>
            <a:r>
              <a:rPr lang="fr-FR" sz="1000" kern="700" dirty="0">
                <a:solidFill>
                  <a:schemeClr val="tx1"/>
                </a:solidFill>
                <a:effectLst/>
              </a:rPr>
              <a:t>(2005), Le secret de la salamandre </a:t>
            </a:r>
          </a:p>
          <a:p>
            <a:pPr marL="182563" indent="-169863">
              <a:spcBef>
                <a:spcPts val="0"/>
              </a:spcBef>
              <a:buClr>
                <a:schemeClr val="accent1"/>
              </a:buClr>
            </a:pPr>
            <a:r>
              <a:rPr lang="fr-FR" sz="1000" b="1" kern="700" dirty="0">
                <a:solidFill>
                  <a:schemeClr val="tx1"/>
                </a:solidFill>
                <a:effectLst/>
              </a:rPr>
              <a:t>Parizeau Marie-Hélène</a:t>
            </a:r>
            <a:r>
              <a:rPr lang="fr-FR" sz="1000" kern="700" dirty="0">
                <a:solidFill>
                  <a:schemeClr val="tx1"/>
                </a:solidFill>
                <a:effectLst/>
              </a:rPr>
              <a:t>, Biotechnologies, Nanotechnologies, Écologie : entre science et idéologie, coll. « Sciences en question », Paris: Éditions </a:t>
            </a:r>
            <a:r>
              <a:rPr lang="fr-FR" sz="1000" kern="700" dirty="0" err="1">
                <a:solidFill>
                  <a:schemeClr val="tx1"/>
                </a:solidFill>
                <a:effectLst/>
              </a:rPr>
              <a:t>Quæ</a:t>
            </a:r>
            <a:r>
              <a:rPr lang="fr-FR" sz="1000" kern="700" dirty="0">
                <a:solidFill>
                  <a:schemeClr val="tx1"/>
                </a:solidFill>
                <a:effectLst/>
              </a:rPr>
              <a:t>, 2010, 86 p.</a:t>
            </a:r>
          </a:p>
          <a:p>
            <a:pPr marL="182563" indent="-169863">
              <a:spcBef>
                <a:spcPts val="0"/>
              </a:spcBef>
              <a:buClr>
                <a:schemeClr val="accent1"/>
              </a:buClr>
            </a:pPr>
            <a:r>
              <a:rPr lang="fr-FR" sz="1000" b="1" kern="700" dirty="0">
                <a:solidFill>
                  <a:schemeClr val="tx1"/>
                </a:solidFill>
                <a:effectLst/>
              </a:rPr>
              <a:t>Pavé Alain, 2019, </a:t>
            </a:r>
            <a:r>
              <a:rPr lang="fr-FR" sz="1000" kern="700" dirty="0">
                <a:solidFill>
                  <a:schemeClr val="tx1"/>
                </a:solidFill>
                <a:effectLst/>
              </a:rPr>
              <a:t>Comprendre la biodiversité, vrais problèmes et idées fausses (</a:t>
            </a:r>
            <a:r>
              <a:rPr lang="fr-FR" sz="1000" kern="700" dirty="0" err="1">
                <a:solidFill>
                  <a:schemeClr val="tx1"/>
                </a:solidFill>
                <a:effectLst/>
              </a:rPr>
              <a:t>eds</a:t>
            </a:r>
            <a:r>
              <a:rPr lang="fr-FR" sz="1000" kern="700" dirty="0">
                <a:solidFill>
                  <a:schemeClr val="tx1"/>
                </a:solidFill>
                <a:effectLst/>
              </a:rPr>
              <a:t> Seuil)</a:t>
            </a:r>
            <a:endParaRPr lang="fr-FR" sz="1000" b="1" kern="700" dirty="0">
              <a:solidFill>
                <a:schemeClr val="tx1"/>
              </a:solidFill>
              <a:effectLst/>
            </a:endParaRPr>
          </a:p>
          <a:p>
            <a:pPr marL="182563" indent="-169863">
              <a:spcBef>
                <a:spcPts val="0"/>
              </a:spcBef>
              <a:buClr>
                <a:schemeClr val="accent1"/>
              </a:buClr>
            </a:pPr>
            <a:r>
              <a:rPr lang="fr-FR" sz="1000" b="1" kern="700" dirty="0" err="1">
                <a:solidFill>
                  <a:schemeClr val="tx1"/>
                </a:solidFill>
                <a:effectLst/>
              </a:rPr>
              <a:t>Pecker</a:t>
            </a:r>
            <a:r>
              <a:rPr lang="fr-FR" sz="1000" b="1" kern="700" dirty="0">
                <a:solidFill>
                  <a:schemeClr val="tx1"/>
                </a:solidFill>
                <a:effectLst/>
              </a:rPr>
              <a:t>, Reeves, </a:t>
            </a:r>
            <a:r>
              <a:rPr lang="fr-FR" sz="1000" b="1" kern="700" dirty="0" err="1">
                <a:solidFill>
                  <a:schemeClr val="tx1"/>
                </a:solidFill>
                <a:effectLst/>
              </a:rPr>
              <a:t>Delsemme</a:t>
            </a:r>
            <a:r>
              <a:rPr lang="fr-FR" sz="1000" kern="700" dirty="0">
                <a:solidFill>
                  <a:schemeClr val="tx1"/>
                </a:solidFill>
                <a:effectLst/>
              </a:rPr>
              <a:t>, 1990, Pour comprendre l'Univers, </a:t>
            </a:r>
            <a:r>
              <a:rPr lang="fr-FR" sz="1000" kern="700" dirty="0" err="1">
                <a:solidFill>
                  <a:schemeClr val="tx1"/>
                </a:solidFill>
                <a:effectLst/>
              </a:rPr>
              <a:t>Eds</a:t>
            </a:r>
            <a:r>
              <a:rPr lang="fr-FR" sz="1000" kern="700" dirty="0">
                <a:solidFill>
                  <a:schemeClr val="tx1"/>
                </a:solidFill>
                <a:effectLst/>
              </a:rPr>
              <a:t>. Champs - Flammarion.</a:t>
            </a:r>
          </a:p>
          <a:p>
            <a:pPr marL="182563" indent="-169863">
              <a:spcBef>
                <a:spcPts val="0"/>
              </a:spcBef>
              <a:buClr>
                <a:schemeClr val="accent1"/>
              </a:buClr>
            </a:pPr>
            <a:r>
              <a:rPr lang="fr-FR" sz="1000" b="1" kern="700" dirty="0" err="1">
                <a:solidFill>
                  <a:schemeClr val="tx1"/>
                </a:solidFill>
                <a:effectLst/>
              </a:rPr>
              <a:t>Pelluchon</a:t>
            </a:r>
            <a:r>
              <a:rPr lang="fr-FR" sz="1000" b="1" kern="700" dirty="0">
                <a:solidFill>
                  <a:schemeClr val="tx1"/>
                </a:solidFill>
                <a:effectLst/>
              </a:rPr>
              <a:t> Corine</a:t>
            </a:r>
            <a:r>
              <a:rPr lang="fr-FR" sz="1000" kern="700" dirty="0">
                <a:solidFill>
                  <a:schemeClr val="tx1"/>
                </a:solidFill>
                <a:effectLst/>
              </a:rPr>
              <a:t>, Réparons le monde. Humains, animaux, nature (</a:t>
            </a:r>
            <a:r>
              <a:rPr lang="fr-FR" sz="1000" kern="700" dirty="0" err="1">
                <a:solidFill>
                  <a:schemeClr val="tx1"/>
                </a:solidFill>
                <a:effectLst/>
              </a:rPr>
              <a:t>eds</a:t>
            </a:r>
            <a:r>
              <a:rPr lang="fr-FR" sz="1000" kern="700" dirty="0">
                <a:solidFill>
                  <a:schemeClr val="tx1"/>
                </a:solidFill>
                <a:effectLst/>
              </a:rPr>
              <a:t> Payot et Rivages)</a:t>
            </a:r>
          </a:p>
          <a:p>
            <a:pPr marL="182563" indent="-169863">
              <a:spcBef>
                <a:spcPts val="0"/>
              </a:spcBef>
              <a:buClr>
                <a:schemeClr val="accent1"/>
              </a:buClr>
            </a:pPr>
            <a:r>
              <a:rPr lang="fr-FR" sz="1000" b="1" kern="700" dirty="0" err="1">
                <a:solidFill>
                  <a:schemeClr val="tx1"/>
                </a:solidFill>
                <a:effectLst/>
              </a:rPr>
              <a:t>Perino</a:t>
            </a:r>
            <a:r>
              <a:rPr lang="fr-FR" sz="1000" b="1" kern="700" dirty="0">
                <a:solidFill>
                  <a:schemeClr val="tx1"/>
                </a:solidFill>
                <a:effectLst/>
              </a:rPr>
              <a:t> Honorine </a:t>
            </a:r>
            <a:r>
              <a:rPr lang="fr-FR" sz="1000" kern="700" dirty="0">
                <a:solidFill>
                  <a:schemeClr val="tx1"/>
                </a:solidFill>
                <a:effectLst/>
              </a:rPr>
              <a:t>Films http://</a:t>
            </a:r>
            <a:r>
              <a:rPr lang="fr-FR" sz="1000" kern="700" dirty="0" err="1">
                <a:solidFill>
                  <a:schemeClr val="tx1"/>
                </a:solidFill>
                <a:effectLst/>
              </a:rPr>
              <a:t>www.addocs.fr</a:t>
            </a:r>
            <a:r>
              <a:rPr lang="fr-FR" sz="1000" kern="700" dirty="0">
                <a:solidFill>
                  <a:schemeClr val="tx1"/>
                </a:solidFill>
                <a:effectLst/>
              </a:rPr>
              <a:t>/documentaires-scientifiques/2/nos-films-documentaires.</a:t>
            </a:r>
          </a:p>
          <a:p>
            <a:pPr marL="182563" indent="-169863">
              <a:spcBef>
                <a:spcPts val="0"/>
              </a:spcBef>
              <a:buClr>
                <a:schemeClr val="accent1"/>
              </a:buClr>
            </a:pPr>
            <a:r>
              <a:rPr lang="fr-FR" sz="1000" b="1" kern="700" dirty="0" err="1">
                <a:solidFill>
                  <a:schemeClr val="tx1"/>
                </a:solidFill>
                <a:effectLst/>
              </a:rPr>
              <a:t>Pichot</a:t>
            </a:r>
            <a:r>
              <a:rPr lang="fr-FR" sz="1000" b="1" kern="700" dirty="0">
                <a:solidFill>
                  <a:schemeClr val="tx1"/>
                </a:solidFill>
                <a:effectLst/>
              </a:rPr>
              <a:t> André</a:t>
            </a:r>
            <a:r>
              <a:rPr lang="fr-FR" sz="1000" kern="700" dirty="0">
                <a:solidFill>
                  <a:schemeClr val="tx1"/>
                </a:solidFill>
                <a:effectLst/>
              </a:rPr>
              <a:t>, 1999, Histoire de la notion de gène. </a:t>
            </a:r>
          </a:p>
          <a:p>
            <a:pPr marL="182563" indent="-169863">
              <a:spcBef>
                <a:spcPts val="0"/>
              </a:spcBef>
              <a:buClr>
                <a:schemeClr val="accent1"/>
              </a:buClr>
            </a:pPr>
            <a:r>
              <a:rPr lang="fr-FR" sz="1000" b="1" kern="700" dirty="0" err="1">
                <a:solidFill>
                  <a:schemeClr val="tx1"/>
                </a:solidFill>
                <a:effectLst/>
              </a:rPr>
              <a:t>Pichot</a:t>
            </a:r>
            <a:r>
              <a:rPr lang="fr-FR" sz="1000" b="1" kern="700" dirty="0">
                <a:solidFill>
                  <a:schemeClr val="tx1"/>
                </a:solidFill>
                <a:effectLst/>
              </a:rPr>
              <a:t> André</a:t>
            </a:r>
            <a:r>
              <a:rPr lang="fr-FR" sz="1000" kern="700" dirty="0">
                <a:solidFill>
                  <a:schemeClr val="tx1"/>
                </a:solidFill>
                <a:effectLst/>
              </a:rPr>
              <a:t>,2004, Histoire de la notion de vie. </a:t>
            </a:r>
          </a:p>
          <a:p>
            <a:pPr marL="182563" indent="-169863">
              <a:spcBef>
                <a:spcPts val="0"/>
              </a:spcBef>
              <a:buClr>
                <a:schemeClr val="accent1"/>
              </a:buClr>
            </a:pPr>
            <a:r>
              <a:rPr lang="fr-FR" sz="1000" b="1" kern="700" dirty="0">
                <a:solidFill>
                  <a:schemeClr val="tx1"/>
                </a:solidFill>
                <a:effectLst/>
              </a:rPr>
              <a:t>Rees William et Mathis Wackernagel</a:t>
            </a:r>
            <a:r>
              <a:rPr lang="fr-FR" sz="1000" kern="700" dirty="0">
                <a:solidFill>
                  <a:schemeClr val="tx1"/>
                </a:solidFill>
                <a:effectLst/>
              </a:rPr>
              <a:t>, 1999, Notre empreinte écologique, Éditions </a:t>
            </a:r>
            <a:r>
              <a:rPr lang="fr-FR" sz="1000" kern="700" dirty="0" err="1">
                <a:solidFill>
                  <a:schemeClr val="tx1"/>
                </a:solidFill>
                <a:effectLst/>
              </a:rPr>
              <a:t>Écosociété</a:t>
            </a:r>
            <a:r>
              <a:rPr lang="fr-FR" sz="1000" kern="700" dirty="0">
                <a:solidFill>
                  <a:schemeClr val="tx1"/>
                </a:solidFill>
                <a:effectLst/>
              </a:rPr>
              <a:t>, Montréal, (ISBN 2921561433).</a:t>
            </a:r>
          </a:p>
          <a:p>
            <a:pPr marL="182563" indent="-169863">
              <a:spcBef>
                <a:spcPts val="0"/>
              </a:spcBef>
              <a:buClr>
                <a:schemeClr val="accent1"/>
              </a:buClr>
            </a:pPr>
            <a:r>
              <a:rPr lang="fr-FR" sz="1000" b="1" kern="700" dirty="0" err="1">
                <a:solidFill>
                  <a:schemeClr val="tx1"/>
                </a:solidFill>
                <a:effectLst/>
              </a:rPr>
              <a:t>Roddier</a:t>
            </a:r>
            <a:r>
              <a:rPr lang="fr-FR" sz="1000" b="1" kern="700" dirty="0">
                <a:solidFill>
                  <a:schemeClr val="tx1"/>
                </a:solidFill>
                <a:effectLst/>
              </a:rPr>
              <a:t> François</a:t>
            </a:r>
            <a:r>
              <a:rPr lang="fr-FR" sz="1000" kern="700" dirty="0">
                <a:solidFill>
                  <a:schemeClr val="tx1"/>
                </a:solidFill>
                <a:effectLst/>
              </a:rPr>
              <a:t>, Thermodynamique de l'évolution : Un essai de thermo-bio-sociologie (</a:t>
            </a:r>
            <a:r>
              <a:rPr lang="fr-FR" sz="1000" kern="700" dirty="0" err="1">
                <a:solidFill>
                  <a:schemeClr val="tx1"/>
                </a:solidFill>
                <a:effectLst/>
              </a:rPr>
              <a:t>eds</a:t>
            </a:r>
            <a:r>
              <a:rPr lang="fr-FR" sz="1000" kern="700" dirty="0">
                <a:solidFill>
                  <a:schemeClr val="tx1"/>
                </a:solidFill>
                <a:effectLst/>
              </a:rPr>
              <a:t> Parole).</a:t>
            </a:r>
          </a:p>
          <a:p>
            <a:pPr marL="182563" indent="-169863">
              <a:spcBef>
                <a:spcPts val="0"/>
              </a:spcBef>
              <a:buClr>
                <a:schemeClr val="accent1"/>
              </a:buClr>
            </a:pPr>
            <a:r>
              <a:rPr lang="fr-FR" sz="1000" b="1" kern="700" dirty="0" err="1">
                <a:solidFill>
                  <a:schemeClr val="tx1"/>
                </a:solidFill>
                <a:effectLst/>
              </a:rPr>
              <a:t>Samadi</a:t>
            </a:r>
            <a:r>
              <a:rPr lang="fr-FR" sz="1000" b="1" kern="700" dirty="0">
                <a:solidFill>
                  <a:schemeClr val="tx1"/>
                </a:solidFill>
                <a:effectLst/>
              </a:rPr>
              <a:t> David</a:t>
            </a:r>
            <a:r>
              <a:rPr lang="fr-FR" sz="1000" kern="700" dirty="0">
                <a:solidFill>
                  <a:schemeClr val="tx1"/>
                </a:solidFill>
                <a:effectLst/>
              </a:rPr>
              <a:t>, 2000, La théorie de l'évolution, (</a:t>
            </a:r>
            <a:r>
              <a:rPr lang="fr-FR" sz="1000" kern="700" dirty="0" err="1">
                <a:solidFill>
                  <a:schemeClr val="tx1"/>
                </a:solidFill>
                <a:effectLst/>
              </a:rPr>
              <a:t>Eds</a:t>
            </a:r>
            <a:r>
              <a:rPr lang="fr-FR" sz="1000" kern="700" dirty="0">
                <a:solidFill>
                  <a:schemeClr val="tx1"/>
                </a:solidFill>
                <a:effectLst/>
              </a:rPr>
              <a:t>. Champs - Flammarion).</a:t>
            </a:r>
          </a:p>
          <a:p>
            <a:pPr marL="182563" indent="-169863">
              <a:spcBef>
                <a:spcPts val="0"/>
              </a:spcBef>
              <a:buClr>
                <a:schemeClr val="accent1"/>
              </a:buClr>
            </a:pPr>
            <a:r>
              <a:rPr lang="fr-FR" sz="1000" b="1" kern="700" dirty="0" err="1">
                <a:solidFill>
                  <a:schemeClr val="tx1"/>
                </a:solidFill>
                <a:effectLst/>
              </a:rPr>
              <a:t>Servigne</a:t>
            </a:r>
            <a:r>
              <a:rPr lang="fr-FR" sz="1000" b="1" kern="700" dirty="0">
                <a:solidFill>
                  <a:schemeClr val="tx1"/>
                </a:solidFill>
                <a:effectLst/>
              </a:rPr>
              <a:t> Pablo </a:t>
            </a:r>
            <a:r>
              <a:rPr lang="fr-FR" sz="1000" kern="700" dirty="0">
                <a:solidFill>
                  <a:schemeClr val="tx1"/>
                </a:solidFill>
                <a:effectLst/>
              </a:rPr>
              <a:t>et Raphaël Stevens, Comment tout peut s’effondrer, Éditions du Seuil (Collection Anthropocène)(2015).</a:t>
            </a:r>
          </a:p>
          <a:p>
            <a:pPr marL="182563" indent="-169863">
              <a:spcBef>
                <a:spcPts val="0"/>
              </a:spcBef>
              <a:buClr>
                <a:schemeClr val="accent1"/>
              </a:buClr>
            </a:pPr>
            <a:r>
              <a:rPr lang="fr-FR" sz="1000" b="1" kern="700" dirty="0">
                <a:solidFill>
                  <a:schemeClr val="tx1"/>
                </a:solidFill>
                <a:effectLst/>
              </a:rPr>
              <a:t>Shapiro</a:t>
            </a:r>
            <a:r>
              <a:rPr lang="fr-FR" sz="1000" kern="700" dirty="0">
                <a:solidFill>
                  <a:schemeClr val="tx1"/>
                </a:solidFill>
                <a:effectLst/>
              </a:rPr>
              <a:t>, 1994, L'origine de la vie, (</a:t>
            </a:r>
            <a:r>
              <a:rPr lang="fr-FR" sz="1000" kern="700" dirty="0" err="1">
                <a:solidFill>
                  <a:schemeClr val="tx1"/>
                </a:solidFill>
                <a:effectLst/>
              </a:rPr>
              <a:t>Eds</a:t>
            </a:r>
            <a:r>
              <a:rPr lang="fr-FR" sz="1000" kern="700" dirty="0">
                <a:solidFill>
                  <a:schemeClr val="tx1"/>
                </a:solidFill>
                <a:effectLst/>
              </a:rPr>
              <a:t>. Champs - Flammarion).</a:t>
            </a:r>
          </a:p>
          <a:p>
            <a:pPr marL="182563" indent="-169863">
              <a:spcBef>
                <a:spcPts val="0"/>
              </a:spcBef>
              <a:buClr>
                <a:schemeClr val="accent1"/>
              </a:buClr>
            </a:pPr>
            <a:r>
              <a:rPr lang="fr-FR" sz="1000" b="1" kern="700" dirty="0" err="1">
                <a:solidFill>
                  <a:schemeClr val="tx1"/>
                </a:solidFill>
                <a:effectLst/>
              </a:rPr>
              <a:t>Sykes</a:t>
            </a:r>
            <a:r>
              <a:rPr lang="fr-FR" sz="1000" b="1" kern="700" dirty="0">
                <a:solidFill>
                  <a:schemeClr val="tx1"/>
                </a:solidFill>
                <a:effectLst/>
              </a:rPr>
              <a:t> Bryan</a:t>
            </a:r>
            <a:r>
              <a:rPr lang="fr-FR" sz="1000" kern="700" dirty="0">
                <a:solidFill>
                  <a:schemeClr val="tx1"/>
                </a:solidFill>
                <a:effectLst/>
              </a:rPr>
              <a:t>, La malédiction d'Adam</a:t>
            </a:r>
          </a:p>
          <a:p>
            <a:pPr marL="182563" indent="-169863">
              <a:spcBef>
                <a:spcPts val="0"/>
              </a:spcBef>
              <a:buClr>
                <a:schemeClr val="accent1"/>
              </a:buClr>
            </a:pPr>
            <a:r>
              <a:rPr lang="fr-FR" sz="1000" b="1" kern="700" dirty="0" err="1">
                <a:solidFill>
                  <a:schemeClr val="tx1"/>
                </a:solidFill>
                <a:effectLst/>
              </a:rPr>
              <a:t>Sykes</a:t>
            </a:r>
            <a:r>
              <a:rPr lang="fr-FR" sz="1000" b="1" kern="700" dirty="0">
                <a:solidFill>
                  <a:schemeClr val="tx1"/>
                </a:solidFill>
                <a:effectLst/>
              </a:rPr>
              <a:t> Bryan</a:t>
            </a:r>
            <a:r>
              <a:rPr lang="fr-FR" sz="1000" kern="700" dirty="0">
                <a:solidFill>
                  <a:schemeClr val="tx1"/>
                </a:solidFill>
                <a:effectLst/>
              </a:rPr>
              <a:t>, Les sept filles d'Eve</a:t>
            </a:r>
          </a:p>
          <a:p>
            <a:pPr marL="182563" indent="-169863">
              <a:spcBef>
                <a:spcPts val="0"/>
              </a:spcBef>
              <a:buClr>
                <a:schemeClr val="accent1"/>
              </a:buClr>
            </a:pPr>
            <a:r>
              <a:rPr lang="fr-FR" sz="1000" b="1" kern="700" dirty="0" err="1">
                <a:solidFill>
                  <a:schemeClr val="tx1"/>
                </a:solidFill>
                <a:effectLst/>
              </a:rPr>
              <a:t>Taïeb</a:t>
            </a:r>
            <a:r>
              <a:rPr lang="fr-FR" sz="1000" b="1" kern="700" dirty="0">
                <a:solidFill>
                  <a:schemeClr val="tx1"/>
                </a:solidFill>
                <a:effectLst/>
              </a:rPr>
              <a:t> Lucie, </a:t>
            </a:r>
            <a:r>
              <a:rPr lang="fr-FR" sz="1000" b="1" kern="700" dirty="0" err="1">
                <a:solidFill>
                  <a:schemeClr val="tx1"/>
                </a:solidFill>
                <a:effectLst/>
              </a:rPr>
              <a:t>Freshkills</a:t>
            </a:r>
            <a:r>
              <a:rPr lang="fr-FR" sz="1000" kern="700" dirty="0">
                <a:solidFill>
                  <a:schemeClr val="tx1"/>
                </a:solidFill>
                <a:effectLst/>
              </a:rPr>
              <a:t>. Recycler la terre, (</a:t>
            </a:r>
            <a:r>
              <a:rPr lang="fr-FR" sz="1000" kern="700" dirty="0" err="1">
                <a:solidFill>
                  <a:schemeClr val="tx1"/>
                </a:solidFill>
                <a:effectLst/>
              </a:rPr>
              <a:t>eds</a:t>
            </a:r>
            <a:r>
              <a:rPr lang="fr-FR" sz="1000" kern="700" dirty="0">
                <a:solidFill>
                  <a:schemeClr val="tx1"/>
                </a:solidFill>
                <a:effectLst/>
              </a:rPr>
              <a:t> La Contre Allée), Lille, 2020, 128 p.</a:t>
            </a:r>
          </a:p>
          <a:p>
            <a:pPr marL="182563" indent="-169863">
              <a:spcBef>
                <a:spcPts val="0"/>
              </a:spcBef>
              <a:buClr>
                <a:schemeClr val="accent1"/>
              </a:buClr>
            </a:pPr>
            <a:r>
              <a:rPr lang="fr-FR" sz="1000" b="1" kern="700" dirty="0">
                <a:solidFill>
                  <a:schemeClr val="tx1"/>
                </a:solidFill>
                <a:effectLst/>
              </a:rPr>
              <a:t>Tordjman Hélène</a:t>
            </a:r>
            <a:r>
              <a:rPr lang="fr-FR" sz="1000" kern="700" dirty="0">
                <a:solidFill>
                  <a:schemeClr val="tx1"/>
                </a:solidFill>
                <a:effectLst/>
              </a:rPr>
              <a:t>, La construction d’une marchandise : le cas des semences, Les enjeux de la génétique. Agronomie et capitalisme – Sciences humaines, (</a:t>
            </a:r>
            <a:r>
              <a:rPr lang="fr-FR" sz="1000" kern="700" dirty="0" err="1">
                <a:solidFill>
                  <a:schemeClr val="tx1"/>
                </a:solidFill>
                <a:effectLst/>
              </a:rPr>
              <a:t>eds</a:t>
            </a:r>
            <a:r>
              <a:rPr lang="fr-FR" sz="1000" kern="700" dirty="0">
                <a:solidFill>
                  <a:schemeClr val="tx1"/>
                </a:solidFill>
                <a:effectLst/>
              </a:rPr>
              <a:t> de l’EHESS), « Annales, Histoire, Sciences sociales », 2008/6 (63e année) </a:t>
            </a:r>
          </a:p>
          <a:p>
            <a:pPr marL="182563" indent="-169863">
              <a:spcBef>
                <a:spcPts val="0"/>
              </a:spcBef>
              <a:buClr>
                <a:schemeClr val="accent1"/>
              </a:buClr>
            </a:pPr>
            <a:r>
              <a:rPr lang="fr-FR" sz="1000" b="1" kern="700" dirty="0">
                <a:solidFill>
                  <a:schemeClr val="tx1"/>
                </a:solidFill>
                <a:effectLst/>
              </a:rPr>
              <a:t>Tordjman Hélène</a:t>
            </a:r>
            <a:r>
              <a:rPr lang="fr-FR" sz="1000" kern="700" dirty="0">
                <a:solidFill>
                  <a:schemeClr val="tx1"/>
                </a:solidFill>
                <a:effectLst/>
              </a:rPr>
              <a:t>, La croissance verte contre la nature (</a:t>
            </a:r>
            <a:r>
              <a:rPr lang="fr-FR" sz="1000" kern="700" dirty="0" err="1">
                <a:solidFill>
                  <a:schemeClr val="tx1"/>
                </a:solidFill>
                <a:effectLst/>
              </a:rPr>
              <a:t>eds</a:t>
            </a:r>
            <a:r>
              <a:rPr lang="fr-FR" sz="1000" kern="700" dirty="0">
                <a:solidFill>
                  <a:schemeClr val="tx1"/>
                </a:solidFill>
                <a:effectLst/>
              </a:rPr>
              <a:t> La Découverte), 2021</a:t>
            </a:r>
          </a:p>
          <a:p>
            <a:pPr marL="182563" indent="-169863">
              <a:spcBef>
                <a:spcPts val="0"/>
              </a:spcBef>
              <a:buClr>
                <a:schemeClr val="accent1"/>
              </a:buClr>
            </a:pPr>
            <a:r>
              <a:rPr lang="fr-FR" sz="1000" b="1" kern="700" dirty="0">
                <a:solidFill>
                  <a:schemeClr val="tx1"/>
                </a:solidFill>
                <a:effectLst/>
              </a:rPr>
              <a:t>Vercors</a:t>
            </a:r>
            <a:r>
              <a:rPr lang="fr-FR" sz="1000" kern="700" dirty="0">
                <a:solidFill>
                  <a:schemeClr val="tx1"/>
                </a:solidFill>
                <a:effectLst/>
              </a:rPr>
              <a:t>, Les animaux dénaturés (</a:t>
            </a:r>
            <a:r>
              <a:rPr lang="fr-FR" sz="1000" kern="700" dirty="0" err="1">
                <a:solidFill>
                  <a:schemeClr val="tx1"/>
                </a:solidFill>
                <a:effectLst/>
              </a:rPr>
              <a:t>eds</a:t>
            </a:r>
            <a:r>
              <a:rPr lang="fr-FR" sz="1000" kern="700" dirty="0">
                <a:solidFill>
                  <a:schemeClr val="tx1"/>
                </a:solidFill>
                <a:effectLst/>
              </a:rPr>
              <a:t> Poche)</a:t>
            </a:r>
          </a:p>
          <a:p>
            <a:pPr marL="182563" indent="-169863">
              <a:spcBef>
                <a:spcPts val="0"/>
              </a:spcBef>
              <a:buClr>
                <a:schemeClr val="accent1"/>
              </a:buClr>
            </a:pPr>
            <a:r>
              <a:rPr lang="fr-FR" sz="1000" b="1" kern="700" dirty="0" err="1">
                <a:solidFill>
                  <a:schemeClr val="tx1"/>
                </a:solidFill>
                <a:effectLst/>
              </a:rPr>
              <a:t>Vievard</a:t>
            </a:r>
            <a:r>
              <a:rPr lang="fr-FR" sz="1000" b="1" kern="700" dirty="0">
                <a:solidFill>
                  <a:schemeClr val="tx1"/>
                </a:solidFill>
                <a:effectLst/>
              </a:rPr>
              <a:t> Ludovic</a:t>
            </a:r>
            <a:r>
              <a:rPr lang="fr-FR" sz="1000" kern="700" dirty="0">
                <a:solidFill>
                  <a:schemeClr val="tx1"/>
                </a:solidFill>
                <a:effectLst/>
              </a:rPr>
              <a:t>. Biodiversité : usages et représentations. Direction de la Prospective et du Dialogue Public du Grand Lyon (sept 2011).</a:t>
            </a:r>
          </a:p>
          <a:p>
            <a:pPr marL="182563" indent="-169863">
              <a:spcBef>
                <a:spcPts val="0"/>
              </a:spcBef>
              <a:buClr>
                <a:schemeClr val="accent1"/>
              </a:buClr>
            </a:pPr>
            <a:r>
              <a:rPr lang="fr-FR" sz="1000" b="1" kern="700" dirty="0">
                <a:solidFill>
                  <a:schemeClr val="tx1"/>
                </a:solidFill>
                <a:effectLst/>
              </a:rPr>
              <a:t>WWF</a:t>
            </a:r>
            <a:r>
              <a:rPr lang="fr-FR" sz="1000" kern="700" dirty="0">
                <a:solidFill>
                  <a:schemeClr val="tx1"/>
                </a:solidFill>
                <a:effectLst/>
              </a:rPr>
              <a:t>, Rapport Planète Vivante 2020 WWF (https://</a:t>
            </a:r>
            <a:r>
              <a:rPr lang="fr-FR" sz="1000" kern="700" dirty="0" err="1">
                <a:solidFill>
                  <a:schemeClr val="tx1"/>
                </a:solidFill>
                <a:effectLst/>
              </a:rPr>
              <a:t>www.wwf.fr</a:t>
            </a:r>
            <a:r>
              <a:rPr lang="fr-FR" sz="1000" kern="700" dirty="0">
                <a:solidFill>
                  <a:schemeClr val="tx1"/>
                </a:solidFill>
                <a:effectLst/>
              </a:rPr>
              <a:t>/rapport-</a:t>
            </a:r>
            <a:r>
              <a:rPr lang="fr-FR" sz="1000" kern="700" dirty="0" err="1">
                <a:solidFill>
                  <a:schemeClr val="tx1"/>
                </a:solidFill>
                <a:effectLst/>
              </a:rPr>
              <a:t>planete</a:t>
            </a:r>
            <a:r>
              <a:rPr lang="fr-FR" sz="1000" kern="700" dirty="0">
                <a:solidFill>
                  <a:schemeClr val="tx1"/>
                </a:solidFill>
                <a:effectLst/>
              </a:rPr>
              <a:t>-vivante)</a:t>
            </a:r>
          </a:p>
          <a:p>
            <a:pPr marL="182563" indent="-169863">
              <a:spcBef>
                <a:spcPts val="0"/>
              </a:spcBef>
              <a:buClr>
                <a:schemeClr val="accent1"/>
              </a:buClr>
            </a:pPr>
            <a:r>
              <a:rPr lang="fr-FR" sz="1000" b="1" kern="700" dirty="0" err="1">
                <a:solidFill>
                  <a:schemeClr val="tx1"/>
                </a:solidFill>
                <a:effectLst/>
              </a:rPr>
              <a:t>Yamada</a:t>
            </a:r>
            <a:r>
              <a:rPr lang="fr-FR" sz="1000" b="1" kern="700" dirty="0">
                <a:solidFill>
                  <a:schemeClr val="tx1"/>
                </a:solidFill>
                <a:effectLst/>
              </a:rPr>
              <a:t> </a:t>
            </a:r>
            <a:r>
              <a:rPr lang="fr-FR" sz="1000" b="1" kern="700" dirty="0" err="1">
                <a:solidFill>
                  <a:schemeClr val="tx1"/>
                </a:solidFill>
                <a:effectLst/>
              </a:rPr>
              <a:t>Akio</a:t>
            </a:r>
            <a:r>
              <a:rPr lang="fr-FR" sz="1000" b="1" kern="700" dirty="0">
                <a:solidFill>
                  <a:schemeClr val="tx1"/>
                </a:solidFill>
                <a:effectLst/>
              </a:rPr>
              <a:t> </a:t>
            </a:r>
            <a:r>
              <a:rPr lang="fr-FR" sz="1000" kern="700" dirty="0">
                <a:solidFill>
                  <a:schemeClr val="tx1"/>
                </a:solidFill>
                <a:effectLst/>
              </a:rPr>
              <a:t>et al. One </a:t>
            </a:r>
            <a:r>
              <a:rPr lang="fr-FR" sz="1000" kern="700" dirty="0" err="1">
                <a:solidFill>
                  <a:schemeClr val="tx1"/>
                </a:solidFill>
                <a:effectLst/>
              </a:rPr>
              <a:t>Health</a:t>
            </a:r>
            <a:r>
              <a:rPr lang="fr-FR" sz="1000" kern="700" dirty="0">
                <a:solidFill>
                  <a:schemeClr val="tx1"/>
                </a:solidFill>
                <a:effectLst/>
              </a:rPr>
              <a:t>: </a:t>
            </a:r>
            <a:r>
              <a:rPr lang="fr-FR" sz="1000" kern="700" dirty="0" err="1">
                <a:solidFill>
                  <a:schemeClr val="tx1"/>
                </a:solidFill>
                <a:effectLst/>
              </a:rPr>
              <a:t>From</a:t>
            </a:r>
            <a:r>
              <a:rPr lang="fr-FR" sz="1000" kern="700" dirty="0">
                <a:solidFill>
                  <a:schemeClr val="tx1"/>
                </a:solidFill>
                <a:effectLst/>
              </a:rPr>
              <a:t> Concept to Practice, https://</a:t>
            </a:r>
            <a:r>
              <a:rPr lang="fr-FR" sz="1000" kern="700" dirty="0" err="1">
                <a:solidFill>
                  <a:schemeClr val="tx1"/>
                </a:solidFill>
                <a:effectLst/>
              </a:rPr>
              <a:t>www.ncbi.nlm.nih.gov</a:t>
            </a:r>
            <a:r>
              <a:rPr lang="fr-FR" sz="1000" kern="700" dirty="0">
                <a:solidFill>
                  <a:schemeClr val="tx1"/>
                </a:solidFill>
                <a:effectLst/>
              </a:rPr>
              <a:t>/</a:t>
            </a:r>
            <a:r>
              <a:rPr lang="fr-FR" sz="1000" kern="700" dirty="0" err="1">
                <a:solidFill>
                  <a:schemeClr val="tx1"/>
                </a:solidFill>
                <a:effectLst/>
              </a:rPr>
              <a:t>pmc</a:t>
            </a:r>
            <a:r>
              <a:rPr lang="fr-FR" sz="1000" kern="700" dirty="0">
                <a:solidFill>
                  <a:schemeClr val="tx1"/>
                </a:solidFill>
                <a:effectLst/>
              </a:rPr>
              <a:t>/articles/PMC7122847/</a:t>
            </a:r>
          </a:p>
          <a:p>
            <a:pPr marL="182563" indent="-169863">
              <a:spcBef>
                <a:spcPts val="0"/>
              </a:spcBef>
              <a:buClr>
                <a:schemeClr val="accent1"/>
              </a:buClr>
            </a:pPr>
            <a:r>
              <a:rPr lang="fr-FR" sz="1000" b="1" kern="700" dirty="0" err="1">
                <a:solidFill>
                  <a:schemeClr val="tx1"/>
                </a:solidFill>
                <a:effectLst/>
              </a:rPr>
              <a:t>Zielinski</a:t>
            </a:r>
            <a:r>
              <a:rPr lang="fr-FR" sz="1000" b="1" kern="700" dirty="0">
                <a:solidFill>
                  <a:schemeClr val="tx1"/>
                </a:solidFill>
                <a:effectLst/>
              </a:rPr>
              <a:t> Agata</a:t>
            </a:r>
            <a:r>
              <a:rPr lang="fr-FR" sz="1000" kern="700" dirty="0">
                <a:solidFill>
                  <a:schemeClr val="tx1"/>
                </a:solidFill>
                <a:effectLst/>
              </a:rPr>
              <a:t>, L’éthique du care, Une nouvelle façon de prendre soin, S.E.R. | « Études », 2010/12 Tome 413 | pages 631 à 641</a:t>
            </a:r>
          </a:p>
        </p:txBody>
      </p:sp>
      <p:sp>
        <p:nvSpPr>
          <p:cNvPr id="3" name="ZoneTexte 2">
            <a:extLst>
              <a:ext uri="{FF2B5EF4-FFF2-40B4-BE49-F238E27FC236}">
                <a16:creationId xmlns:a16="http://schemas.microsoft.com/office/drawing/2014/main" id="{B005F172-EF60-15AF-07BA-7EBB9019A661}"/>
              </a:ext>
            </a:extLst>
          </p:cNvPr>
          <p:cNvSpPr txBox="1"/>
          <p:nvPr/>
        </p:nvSpPr>
        <p:spPr>
          <a:xfrm>
            <a:off x="368969" y="5342021"/>
            <a:ext cx="7587916" cy="923330"/>
          </a:xfrm>
          <a:prstGeom prst="rect">
            <a:avLst/>
          </a:prstGeom>
          <a:noFill/>
        </p:spPr>
        <p:txBody>
          <a:bodyPr wrap="square" rtlCol="0">
            <a:spAutoFit/>
          </a:bodyPr>
          <a:lstStyle/>
          <a:p>
            <a:r>
              <a:rPr lang="fr-FR" dirty="0"/>
              <a:t>La conférence enregistrée : </a:t>
            </a:r>
            <a:r>
              <a:rPr lang="fr-FR" dirty="0" err="1"/>
              <a:t>Let’s</a:t>
            </a:r>
            <a:r>
              <a:rPr lang="fr-FR" dirty="0"/>
              <a:t> look up ! (Journée de la formation </a:t>
            </a:r>
            <a:r>
              <a:rPr lang="fr-FR" dirty="0" err="1"/>
              <a:t>insa</a:t>
            </a:r>
            <a:r>
              <a:rPr lang="fr-FR" dirty="0"/>
              <a:t>, 16 mars 2022) :</a:t>
            </a:r>
          </a:p>
          <a:p>
            <a:r>
              <a:rPr lang="fr-FR" dirty="0"/>
              <a:t>https://jef22.sciencesconf.org/</a:t>
            </a:r>
            <a:r>
              <a:rPr lang="fr-FR" dirty="0" err="1"/>
              <a:t>resource</a:t>
            </a:r>
            <a:r>
              <a:rPr lang="fr-FR" dirty="0"/>
              <a:t>/page/id/1</a:t>
            </a:r>
          </a:p>
        </p:txBody>
      </p:sp>
    </p:spTree>
    <p:extLst>
      <p:ext uri="{BB962C8B-B14F-4D97-AF65-F5344CB8AC3E}">
        <p14:creationId xmlns:p14="http://schemas.microsoft.com/office/powerpoint/2010/main" val="37655154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322F2301-1406-2746-BD88-2FD2D0A48C91}"/>
              </a:ext>
            </a:extLst>
          </p:cNvPr>
          <p:cNvGrpSpPr/>
          <p:nvPr/>
        </p:nvGrpSpPr>
        <p:grpSpPr>
          <a:xfrm>
            <a:off x="6300789" y="2542080"/>
            <a:ext cx="2752190" cy="3544581"/>
            <a:chOff x="282063" y="302915"/>
            <a:chExt cx="2391827" cy="3226490"/>
          </a:xfrm>
        </p:grpSpPr>
        <p:grpSp>
          <p:nvGrpSpPr>
            <p:cNvPr id="12" name="Groupe 11">
              <a:extLst>
                <a:ext uri="{FF2B5EF4-FFF2-40B4-BE49-F238E27FC236}">
                  <a16:creationId xmlns:a16="http://schemas.microsoft.com/office/drawing/2014/main" id="{C7C68490-99E7-304B-B773-45BA06CA88CF}"/>
                </a:ext>
              </a:extLst>
            </p:cNvPr>
            <p:cNvGrpSpPr/>
            <p:nvPr/>
          </p:nvGrpSpPr>
          <p:grpSpPr>
            <a:xfrm>
              <a:off x="282063" y="302915"/>
              <a:ext cx="2391827" cy="3217801"/>
              <a:chOff x="301275" y="1101938"/>
              <a:chExt cx="2391827" cy="3217801"/>
            </a:xfrm>
          </p:grpSpPr>
          <p:pic>
            <p:nvPicPr>
              <p:cNvPr id="14" name="Image 13" descr="Une image contenant insecte, fleur, plante, branche&#10;&#10;Description générée automatiquement">
                <a:extLst>
                  <a:ext uri="{FF2B5EF4-FFF2-40B4-BE49-F238E27FC236}">
                    <a16:creationId xmlns:a16="http://schemas.microsoft.com/office/drawing/2014/main" id="{7C7B40C4-8274-B94C-9DEF-CC5E953DBF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23842">
                <a:off x="301275" y="1101938"/>
                <a:ext cx="2144663" cy="3217801"/>
              </a:xfrm>
              <a:prstGeom prst="rect">
                <a:avLst/>
              </a:prstGeom>
            </p:spPr>
          </p:pic>
          <p:pic>
            <p:nvPicPr>
              <p:cNvPr id="15" name="Picture 2">
                <a:extLst>
                  <a:ext uri="{FF2B5EF4-FFF2-40B4-BE49-F238E27FC236}">
                    <a16:creationId xmlns:a16="http://schemas.microsoft.com/office/drawing/2014/main" id="{075BCCBA-9009-7940-8751-19B1F338C3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36141">
                <a:off x="2338494" y="3793637"/>
                <a:ext cx="354608" cy="28575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a:extLst>
                <a:ext uri="{FF2B5EF4-FFF2-40B4-BE49-F238E27FC236}">
                  <a16:creationId xmlns:a16="http://schemas.microsoft.com/office/drawing/2014/main" id="{5133B95B-D424-E242-BB85-A8DF00E4FBB7}"/>
                </a:ext>
              </a:extLst>
            </p:cNvPr>
            <p:cNvSpPr/>
            <p:nvPr/>
          </p:nvSpPr>
          <p:spPr>
            <a:xfrm rot="20899476">
              <a:off x="548620" y="3252406"/>
              <a:ext cx="1782860" cy="276999"/>
            </a:xfrm>
            <a:prstGeom prst="rect">
              <a:avLst/>
            </a:prstGeom>
          </p:spPr>
          <p:txBody>
            <a:bodyPr wrap="none">
              <a:spAutoFit/>
            </a:bodyPr>
            <a:lstStyle/>
            <a:p>
              <a:r>
                <a:rPr lang="fr-FR" sz="1200" i="1" dirty="0" err="1">
                  <a:solidFill>
                    <a:schemeClr val="bg1"/>
                  </a:solidFill>
                </a:rPr>
                <a:t>Anthidium</a:t>
              </a:r>
              <a:r>
                <a:rPr lang="fr-FR" sz="1200" i="1" dirty="0">
                  <a:solidFill>
                    <a:schemeClr val="bg1"/>
                  </a:solidFill>
                </a:rPr>
                <a:t> </a:t>
              </a:r>
              <a:r>
                <a:rPr lang="fr-FR" sz="1200" i="1" dirty="0" err="1">
                  <a:solidFill>
                    <a:schemeClr val="bg1"/>
                  </a:solidFill>
                </a:rPr>
                <a:t>florentinum</a:t>
              </a:r>
              <a:endParaRPr lang="fr-FR" sz="1200" i="1" dirty="0">
                <a:solidFill>
                  <a:schemeClr val="bg1"/>
                </a:solidFill>
              </a:endParaRPr>
            </a:p>
          </p:txBody>
        </p:sp>
      </p:grpSp>
      <p:sp>
        <p:nvSpPr>
          <p:cNvPr id="2" name="Titre 1"/>
          <p:cNvSpPr>
            <a:spLocks noGrp="1"/>
          </p:cNvSpPr>
          <p:nvPr>
            <p:ph type="title"/>
          </p:nvPr>
        </p:nvSpPr>
        <p:spPr>
          <a:xfrm>
            <a:off x="298834" y="79468"/>
            <a:ext cx="8603920" cy="1417638"/>
          </a:xfrm>
        </p:spPr>
        <p:txBody>
          <a:bodyPr/>
          <a:lstStyle/>
          <a:p>
            <a:r>
              <a:rPr lang="fr-FR" sz="4000"/>
              <a:t>Remerciements</a:t>
            </a:r>
          </a:p>
        </p:txBody>
      </p:sp>
      <p:sp>
        <p:nvSpPr>
          <p:cNvPr id="3" name="Espace réservé du contenu 2"/>
          <p:cNvSpPr>
            <a:spLocks noGrp="1"/>
          </p:cNvSpPr>
          <p:nvPr>
            <p:ph idx="1"/>
          </p:nvPr>
        </p:nvSpPr>
        <p:spPr>
          <a:xfrm>
            <a:off x="499268" y="1073688"/>
            <a:ext cx="6827441" cy="3572967"/>
          </a:xfrm>
        </p:spPr>
        <p:txBody>
          <a:bodyPr>
            <a:normAutofit/>
          </a:bodyPr>
          <a:lstStyle/>
          <a:p>
            <a:r>
              <a:rPr lang="fr-FR" b="1" dirty="0"/>
              <a:t>Les membres du GTT Enjeux du vivants</a:t>
            </a:r>
          </a:p>
          <a:p>
            <a:pPr marL="457200" lvl="1" indent="0">
              <a:buNone/>
            </a:pPr>
            <a:r>
              <a:rPr lang="fr-FR" dirty="0" err="1"/>
              <a:t>Adina</a:t>
            </a:r>
            <a:r>
              <a:rPr lang="fr-FR" dirty="0"/>
              <a:t> </a:t>
            </a:r>
            <a:r>
              <a:rPr lang="fr-FR" dirty="0" err="1"/>
              <a:t>Lazar</a:t>
            </a:r>
            <a:r>
              <a:rPr lang="fr-FR" dirty="0"/>
              <a:t>, Marianne Chouteau, Jean-Philippe Ferrière, Thierry </a:t>
            </a:r>
            <a:r>
              <a:rPr lang="fr-FR" dirty="0" err="1"/>
              <a:t>Moyaux</a:t>
            </a:r>
            <a:r>
              <a:rPr lang="fr-FR" dirty="0"/>
              <a:t>, Claire Barrès, Corinne </a:t>
            </a:r>
            <a:r>
              <a:rPr lang="fr-FR" dirty="0" err="1"/>
              <a:t>Dorel</a:t>
            </a:r>
            <a:r>
              <a:rPr lang="fr-FR" dirty="0"/>
              <a:t>, Stéphane </a:t>
            </a:r>
            <a:r>
              <a:rPr lang="fr-FR" dirty="0" err="1"/>
              <a:t>Frénot</a:t>
            </a:r>
            <a:r>
              <a:rPr lang="fr-FR" dirty="0"/>
              <a:t>, Guillaume BESLON, Bastien HUMBERT, Clarisse MASSE, Diana Martin de Argenta, Paul Saada, Hugo Paris, Laurence Dupont...</a:t>
            </a:r>
          </a:p>
          <a:p>
            <a:r>
              <a:rPr lang="fr-FR" dirty="0"/>
              <a:t>Le département Biosciences de l’INSA Lyon </a:t>
            </a:r>
          </a:p>
          <a:p>
            <a:r>
              <a:rPr lang="fr-FR" dirty="0"/>
              <a:t>L’UMR203 BF2I, Biologie Fonctionnelle, Insectes et Interactions de l’INSA Lyon</a:t>
            </a:r>
          </a:p>
          <a:p>
            <a:endParaRPr lang="fr-FR" dirty="0"/>
          </a:p>
          <a:p>
            <a:pPr marL="0" indent="0">
              <a:buNone/>
            </a:pPr>
            <a:endParaRPr lang="fr-FR" b="1" dirty="0"/>
          </a:p>
        </p:txBody>
      </p:sp>
      <p:sp>
        <p:nvSpPr>
          <p:cNvPr id="4" name="Espace réservé du numéro de diapositive 3"/>
          <p:cNvSpPr>
            <a:spLocks noGrp="1"/>
          </p:cNvSpPr>
          <p:nvPr>
            <p:ph type="sldNum" sz="quarter" idx="12"/>
          </p:nvPr>
        </p:nvSpPr>
        <p:spPr/>
        <p:txBody>
          <a:bodyPr/>
          <a:lstStyle/>
          <a:p>
            <a:fld id="{459A5F39-4CE7-434C-A5CB-50A363451602}" type="slidenum">
              <a:rPr lang="en-US" smtClean="0"/>
              <a:t>47</a:t>
            </a:fld>
            <a:endParaRPr lang="en-US"/>
          </a:p>
        </p:txBody>
      </p:sp>
      <p:pic>
        <p:nvPicPr>
          <p:cNvPr id="9" name="Image 8"/>
          <p:cNvPicPr>
            <a:picLocks noChangeAspect="1"/>
          </p:cNvPicPr>
          <p:nvPr/>
        </p:nvPicPr>
        <p:blipFill>
          <a:blip r:embed="rId5"/>
          <a:stretch>
            <a:fillRect/>
          </a:stretch>
        </p:blipFill>
        <p:spPr>
          <a:xfrm>
            <a:off x="7827540" y="193921"/>
            <a:ext cx="1147328" cy="607880"/>
          </a:xfrm>
          <a:prstGeom prst="rect">
            <a:avLst/>
          </a:prstGeom>
        </p:spPr>
      </p:pic>
      <p:pic>
        <p:nvPicPr>
          <p:cNvPr id="8" name="Image 7">
            <a:extLst>
              <a:ext uri="{FF2B5EF4-FFF2-40B4-BE49-F238E27FC236}">
                <a16:creationId xmlns:a16="http://schemas.microsoft.com/office/drawing/2014/main" id="{013BE267-7B3D-B642-928B-97CD542C7EE5}"/>
              </a:ext>
            </a:extLst>
          </p:cNvPr>
          <p:cNvPicPr>
            <a:picLocks noChangeAspect="1"/>
          </p:cNvPicPr>
          <p:nvPr/>
        </p:nvPicPr>
        <p:blipFill>
          <a:blip r:embed="rId6"/>
          <a:stretch>
            <a:fillRect/>
          </a:stretch>
        </p:blipFill>
        <p:spPr>
          <a:xfrm>
            <a:off x="7827540" y="939980"/>
            <a:ext cx="1184926" cy="607880"/>
          </a:xfrm>
          <a:prstGeom prst="rect">
            <a:avLst/>
          </a:prstGeom>
        </p:spPr>
      </p:pic>
      <p:grpSp>
        <p:nvGrpSpPr>
          <p:cNvPr id="16" name="Groupe 15">
            <a:extLst>
              <a:ext uri="{FF2B5EF4-FFF2-40B4-BE49-F238E27FC236}">
                <a16:creationId xmlns:a16="http://schemas.microsoft.com/office/drawing/2014/main" id="{3E28ABB9-8E59-8040-9A18-5885D912003F}"/>
              </a:ext>
            </a:extLst>
          </p:cNvPr>
          <p:cNvGrpSpPr/>
          <p:nvPr/>
        </p:nvGrpSpPr>
        <p:grpSpPr>
          <a:xfrm>
            <a:off x="499268" y="4134678"/>
            <a:ext cx="1802028" cy="2476219"/>
            <a:chOff x="3485422" y="60022"/>
            <a:chExt cx="1970220" cy="2943007"/>
          </a:xfrm>
        </p:grpSpPr>
        <p:grpSp>
          <p:nvGrpSpPr>
            <p:cNvPr id="17" name="Groupe 16">
              <a:extLst>
                <a:ext uri="{FF2B5EF4-FFF2-40B4-BE49-F238E27FC236}">
                  <a16:creationId xmlns:a16="http://schemas.microsoft.com/office/drawing/2014/main" id="{D9087912-A43B-C34D-B332-4ADC24FD4CB2}"/>
                </a:ext>
              </a:extLst>
            </p:cNvPr>
            <p:cNvGrpSpPr/>
            <p:nvPr/>
          </p:nvGrpSpPr>
          <p:grpSpPr>
            <a:xfrm>
              <a:off x="3485422" y="60022"/>
              <a:ext cx="1970220" cy="2943007"/>
              <a:chOff x="3501004" y="1109741"/>
              <a:chExt cx="1970220" cy="2943007"/>
            </a:xfrm>
          </p:grpSpPr>
          <p:pic>
            <p:nvPicPr>
              <p:cNvPr id="19" name="Image 18" descr="Une image contenant orchidée, plante, fleur&#10;&#10;Description générée automatiquement">
                <a:extLst>
                  <a:ext uri="{FF2B5EF4-FFF2-40B4-BE49-F238E27FC236}">
                    <a16:creationId xmlns:a16="http://schemas.microsoft.com/office/drawing/2014/main" id="{0C4B71DE-60EF-B948-A46D-C30D405A62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1004" y="1109741"/>
                <a:ext cx="1962005" cy="2943007"/>
              </a:xfrm>
              <a:prstGeom prst="rect">
                <a:avLst/>
              </a:prstGeom>
            </p:spPr>
          </p:pic>
          <p:pic>
            <p:nvPicPr>
              <p:cNvPr id="20" name="Picture 2">
                <a:extLst>
                  <a:ext uri="{FF2B5EF4-FFF2-40B4-BE49-F238E27FC236}">
                    <a16:creationId xmlns:a16="http://schemas.microsoft.com/office/drawing/2014/main" id="{DE4C6F19-86EB-E34E-AE92-A211426026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24473">
                <a:off x="5116616" y="3709108"/>
                <a:ext cx="354608" cy="285750"/>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a:extLst>
                <a:ext uri="{FF2B5EF4-FFF2-40B4-BE49-F238E27FC236}">
                  <a16:creationId xmlns:a16="http://schemas.microsoft.com/office/drawing/2014/main" id="{F388B304-D505-0E45-ACF0-292A02CF17D1}"/>
                </a:ext>
              </a:extLst>
            </p:cNvPr>
            <p:cNvSpPr/>
            <p:nvPr/>
          </p:nvSpPr>
          <p:spPr>
            <a:xfrm>
              <a:off x="3521298" y="2704707"/>
              <a:ext cx="1242648" cy="276999"/>
            </a:xfrm>
            <a:prstGeom prst="rect">
              <a:avLst/>
            </a:prstGeom>
          </p:spPr>
          <p:txBody>
            <a:bodyPr wrap="none">
              <a:spAutoFit/>
            </a:bodyPr>
            <a:lstStyle/>
            <a:p>
              <a:r>
                <a:rPr lang="fr-FR" sz="1200" i="1" dirty="0" err="1">
                  <a:solidFill>
                    <a:schemeClr val="bg1"/>
                  </a:solidFill>
                </a:rPr>
                <a:t>Ophrys_apifera</a:t>
              </a:r>
              <a:endParaRPr lang="fr-FR" sz="1200" i="1" dirty="0">
                <a:solidFill>
                  <a:schemeClr val="bg1"/>
                </a:solidFill>
              </a:endParaRPr>
            </a:p>
          </p:txBody>
        </p:sp>
      </p:grpSp>
      <p:sp>
        <p:nvSpPr>
          <p:cNvPr id="21" name="ZoneTexte 20">
            <a:extLst>
              <a:ext uri="{FF2B5EF4-FFF2-40B4-BE49-F238E27FC236}">
                <a16:creationId xmlns:a16="http://schemas.microsoft.com/office/drawing/2014/main" id="{E6EBB697-E587-714D-90CD-5733A4A6A3A4}"/>
              </a:ext>
            </a:extLst>
          </p:cNvPr>
          <p:cNvSpPr txBox="1"/>
          <p:nvPr/>
        </p:nvSpPr>
        <p:spPr>
          <a:xfrm>
            <a:off x="2936950" y="4583983"/>
            <a:ext cx="2557463" cy="1200329"/>
          </a:xfrm>
          <a:prstGeom prst="rect">
            <a:avLst/>
          </a:prstGeom>
          <a:solidFill>
            <a:schemeClr val="accent2">
              <a:lumMod val="40000"/>
              <a:lumOff val="60000"/>
            </a:schemeClr>
          </a:solidFill>
        </p:spPr>
        <p:txBody>
          <a:bodyPr wrap="square" rtlCol="0">
            <a:spAutoFit/>
          </a:bodyPr>
          <a:lstStyle/>
          <a:p>
            <a:pPr algn="ctr"/>
            <a:r>
              <a:rPr lang="fr-FR" b="1" dirty="0"/>
              <a:t>Le rapport du GTT Enjeux du vivant bientôt disponible en Kiosque !</a:t>
            </a:r>
          </a:p>
        </p:txBody>
      </p:sp>
    </p:spTree>
    <p:extLst>
      <p:ext uri="{BB962C8B-B14F-4D97-AF65-F5344CB8AC3E}">
        <p14:creationId xmlns:p14="http://schemas.microsoft.com/office/powerpoint/2010/main" val="11074028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5968" y="1789609"/>
            <a:ext cx="7612063" cy="1639391"/>
          </a:xfrm>
        </p:spPr>
        <p:txBody>
          <a:bodyPr>
            <a:normAutofit/>
          </a:bodyPr>
          <a:lstStyle/>
          <a:p>
            <a:r>
              <a:rPr lang="fr-FR" i="1" dirty="0"/>
              <a:t>Annexes</a:t>
            </a:r>
          </a:p>
        </p:txBody>
      </p:sp>
      <p:sp>
        <p:nvSpPr>
          <p:cNvPr id="4" name="Espace réservé du numéro de diapositive 3"/>
          <p:cNvSpPr>
            <a:spLocks noGrp="1"/>
          </p:cNvSpPr>
          <p:nvPr>
            <p:ph type="sldNum" sz="quarter" idx="12"/>
          </p:nvPr>
        </p:nvSpPr>
        <p:spPr/>
        <p:txBody>
          <a:bodyPr/>
          <a:lstStyle/>
          <a:p>
            <a:fld id="{459A5F39-4CE7-434C-A5CB-50A363451602}" type="slidenum">
              <a:rPr lang="en-US" smtClean="0"/>
              <a:t>48</a:t>
            </a:fld>
            <a:endParaRPr lang="en-US"/>
          </a:p>
        </p:txBody>
      </p:sp>
    </p:spTree>
    <p:extLst>
      <p:ext uri="{BB962C8B-B14F-4D97-AF65-F5344CB8AC3E}">
        <p14:creationId xmlns:p14="http://schemas.microsoft.com/office/powerpoint/2010/main" val="21418464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2541" y="1073686"/>
            <a:ext cx="6901259" cy="1755239"/>
          </a:xfrm>
        </p:spPr>
        <p:txBody>
          <a:bodyPr>
            <a:normAutofit fontScale="90000"/>
          </a:bodyPr>
          <a:lstStyle/>
          <a:p>
            <a:r>
              <a:rPr lang="fr-FR" sz="4000" b="1" dirty="0"/>
              <a:t>Biodiversité</a:t>
            </a:r>
            <a:r>
              <a:rPr lang="fr-FR" sz="4000" dirty="0"/>
              <a:t> : </a:t>
            </a:r>
            <a:br>
              <a:rPr lang="fr-FR" sz="4000" dirty="0"/>
            </a:br>
            <a:r>
              <a:rPr lang="fr-FR" sz="4000" dirty="0"/>
              <a:t>un néologisme récent connoté par la conservation</a:t>
            </a:r>
          </a:p>
        </p:txBody>
      </p:sp>
      <p:sp>
        <p:nvSpPr>
          <p:cNvPr id="4" name="Espace réservé du numéro de diapositive 3"/>
          <p:cNvSpPr>
            <a:spLocks noGrp="1"/>
          </p:cNvSpPr>
          <p:nvPr>
            <p:ph type="sldNum" sz="quarter" idx="12"/>
          </p:nvPr>
        </p:nvSpPr>
        <p:spPr/>
        <p:txBody>
          <a:bodyPr/>
          <a:lstStyle/>
          <a:p>
            <a:fld id="{459A5F39-4CE7-434C-A5CB-50A363451602}" type="slidenum">
              <a:rPr lang="en-US" smtClean="0"/>
              <a:t>49</a:t>
            </a:fld>
            <a:endParaRPr lang="en-US"/>
          </a:p>
        </p:txBody>
      </p:sp>
      <p:sp>
        <p:nvSpPr>
          <p:cNvPr id="6" name="ZoneTexte 5"/>
          <p:cNvSpPr txBox="1"/>
          <p:nvPr/>
        </p:nvSpPr>
        <p:spPr>
          <a:xfrm>
            <a:off x="356790" y="5844446"/>
            <a:ext cx="6444060" cy="923330"/>
          </a:xfrm>
          <a:prstGeom prst="rect">
            <a:avLst/>
          </a:prstGeom>
          <a:noFill/>
        </p:spPr>
        <p:txBody>
          <a:bodyPr wrap="square" rtlCol="0">
            <a:spAutoFit/>
          </a:bodyPr>
          <a:lstStyle/>
          <a:p>
            <a:r>
              <a:rPr lang="fr-FR" dirty="0"/>
              <a:t>Ludovic </a:t>
            </a:r>
            <a:r>
              <a:rPr lang="fr-FR" dirty="0" err="1"/>
              <a:t>Vievard</a:t>
            </a:r>
            <a:r>
              <a:rPr lang="fr-FR" dirty="0"/>
              <a:t>. Biodiversité : usages et représentations. Rapp. pour la </a:t>
            </a:r>
            <a:r>
              <a:rPr lang="fr-FR" dirty="0" err="1"/>
              <a:t>Dir</a:t>
            </a:r>
            <a:r>
              <a:rPr lang="fr-FR" dirty="0"/>
              <a:t>. la Prospect. du Dialogue Public du Gd. LYON. 2011.</a:t>
            </a:r>
          </a:p>
        </p:txBody>
      </p:sp>
      <p:grpSp>
        <p:nvGrpSpPr>
          <p:cNvPr id="20" name="Groupe 19">
            <a:extLst>
              <a:ext uri="{FF2B5EF4-FFF2-40B4-BE49-F238E27FC236}">
                <a16:creationId xmlns:a16="http://schemas.microsoft.com/office/drawing/2014/main" id="{384AB8E4-2AE3-6B42-BCDD-361C00FD1EF6}"/>
              </a:ext>
            </a:extLst>
          </p:cNvPr>
          <p:cNvGrpSpPr/>
          <p:nvPr/>
        </p:nvGrpSpPr>
        <p:grpSpPr>
          <a:xfrm>
            <a:off x="6357938" y="4029074"/>
            <a:ext cx="2689101" cy="2118233"/>
            <a:chOff x="6875336" y="162332"/>
            <a:chExt cx="2171700" cy="1637245"/>
          </a:xfrm>
        </p:grpSpPr>
        <p:pic>
          <p:nvPicPr>
            <p:cNvPr id="21" name="Image 20">
              <a:extLst>
                <a:ext uri="{FF2B5EF4-FFF2-40B4-BE49-F238E27FC236}">
                  <a16:creationId xmlns:a16="http://schemas.microsoft.com/office/drawing/2014/main" id="{9A678E54-3347-D148-93BF-BE3FC350CFF6}"/>
                </a:ext>
              </a:extLst>
            </p:cNvPr>
            <p:cNvPicPr>
              <a:picLocks noChangeAspect="1"/>
            </p:cNvPicPr>
            <p:nvPr/>
          </p:nvPicPr>
          <p:blipFill rotWithShape="1">
            <a:blip r:embed="rId3">
              <a:extLst>
                <a:ext uri="{28A0092B-C50C-407E-A947-70E740481C1C}">
                  <a14:useLocalDpi xmlns:a14="http://schemas.microsoft.com/office/drawing/2010/main" val="0"/>
                </a:ext>
              </a:extLst>
            </a:blip>
            <a:srcRect l="5471" t="10542" r="32740" b="19930"/>
            <a:stretch/>
          </p:blipFill>
          <p:spPr>
            <a:xfrm>
              <a:off x="6875336" y="162332"/>
              <a:ext cx="2171700" cy="1628776"/>
            </a:xfrm>
            <a:prstGeom prst="rect">
              <a:avLst/>
            </a:prstGeom>
          </p:spPr>
        </p:pic>
        <p:pic>
          <p:nvPicPr>
            <p:cNvPr id="22" name="Picture 2">
              <a:extLst>
                <a:ext uri="{FF2B5EF4-FFF2-40B4-BE49-F238E27FC236}">
                  <a16:creationId xmlns:a16="http://schemas.microsoft.com/office/drawing/2014/main" id="{A6E264A2-217E-014A-B930-CBCF6BE1C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4236" y="1451714"/>
              <a:ext cx="354608" cy="285750"/>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a:extLst>
                <a:ext uri="{FF2B5EF4-FFF2-40B4-BE49-F238E27FC236}">
                  <a16:creationId xmlns:a16="http://schemas.microsoft.com/office/drawing/2014/main" id="{E3128D2E-495D-7C4E-9F62-33BF02BA100B}"/>
                </a:ext>
              </a:extLst>
            </p:cNvPr>
            <p:cNvSpPr txBox="1"/>
            <p:nvPr/>
          </p:nvSpPr>
          <p:spPr>
            <a:xfrm>
              <a:off x="6889770" y="1514109"/>
              <a:ext cx="1371214" cy="285468"/>
            </a:xfrm>
            <a:prstGeom prst="rect">
              <a:avLst/>
            </a:prstGeom>
            <a:noFill/>
          </p:spPr>
          <p:txBody>
            <a:bodyPr wrap="none" rtlCol="0">
              <a:spAutoFit/>
            </a:bodyPr>
            <a:lstStyle/>
            <a:p>
              <a:r>
                <a:rPr lang="fr-FR" i="1" dirty="0" err="1">
                  <a:solidFill>
                    <a:schemeClr val="bg1"/>
                  </a:solidFill>
                </a:rPr>
                <a:t>Corvus_corone</a:t>
              </a:r>
              <a:endParaRPr lang="fr-FR" i="1" dirty="0">
                <a:solidFill>
                  <a:schemeClr val="bg1"/>
                </a:solidFill>
              </a:endParaRPr>
            </a:p>
          </p:txBody>
        </p:sp>
      </p:grpSp>
    </p:spTree>
    <p:extLst>
      <p:ext uri="{BB962C8B-B14F-4D97-AF65-F5344CB8AC3E}">
        <p14:creationId xmlns:p14="http://schemas.microsoft.com/office/powerpoint/2010/main" val="1341531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Sommaire</a:t>
            </a:r>
          </a:p>
        </p:txBody>
      </p:sp>
      <p:sp>
        <p:nvSpPr>
          <p:cNvPr id="3" name="Espace réservé du contenu 2"/>
          <p:cNvSpPr>
            <a:spLocks noGrp="1"/>
          </p:cNvSpPr>
          <p:nvPr>
            <p:ph idx="1"/>
          </p:nvPr>
        </p:nvSpPr>
        <p:spPr>
          <a:xfrm>
            <a:off x="382102" y="1597771"/>
            <a:ext cx="8379796" cy="4650629"/>
          </a:xfrm>
        </p:spPr>
        <p:txBody>
          <a:bodyPr>
            <a:normAutofit/>
          </a:bodyPr>
          <a:lstStyle/>
          <a:p>
            <a:r>
              <a:rPr lang="fr-FR" sz="2800" dirty="0"/>
              <a:t>L’Homme dans la biodiversité</a:t>
            </a:r>
          </a:p>
          <a:p>
            <a:r>
              <a:rPr lang="fr-FR" sz="2800" dirty="0"/>
              <a:t>La crise (anthropique) de la biodiversité</a:t>
            </a:r>
          </a:p>
          <a:p>
            <a:r>
              <a:rPr lang="fr-FR" sz="2800" dirty="0"/>
              <a:t>Les enjeux du vivant pour le développement humain</a:t>
            </a:r>
          </a:p>
          <a:p>
            <a:r>
              <a:rPr lang="fr-FR" sz="2800" dirty="0"/>
              <a:t>Quels leviers d’action ?</a:t>
            </a:r>
          </a:p>
        </p:txBody>
      </p:sp>
      <p:sp>
        <p:nvSpPr>
          <p:cNvPr id="4" name="Espace réservé du numéro de diapositive 3"/>
          <p:cNvSpPr>
            <a:spLocks noGrp="1"/>
          </p:cNvSpPr>
          <p:nvPr>
            <p:ph type="sldNum" sz="quarter" idx="12"/>
          </p:nvPr>
        </p:nvSpPr>
        <p:spPr/>
        <p:txBody>
          <a:bodyPr/>
          <a:lstStyle/>
          <a:p>
            <a:fld id="{459A5F39-4CE7-434C-A5CB-50A363451602}" type="slidenum">
              <a:rPr lang="en-US" smtClean="0"/>
              <a:t>5</a:t>
            </a:fld>
            <a:endParaRPr lang="en-US"/>
          </a:p>
        </p:txBody>
      </p:sp>
      <p:grpSp>
        <p:nvGrpSpPr>
          <p:cNvPr id="12" name="Groupe 11">
            <a:extLst>
              <a:ext uri="{FF2B5EF4-FFF2-40B4-BE49-F238E27FC236}">
                <a16:creationId xmlns:a16="http://schemas.microsoft.com/office/drawing/2014/main" id="{19EB4395-8AD4-5F43-866D-F09F43A9B104}"/>
              </a:ext>
            </a:extLst>
          </p:cNvPr>
          <p:cNvGrpSpPr/>
          <p:nvPr/>
        </p:nvGrpSpPr>
        <p:grpSpPr>
          <a:xfrm>
            <a:off x="6762839" y="4614862"/>
            <a:ext cx="2284200" cy="1612616"/>
            <a:chOff x="4572000" y="3206300"/>
            <a:chExt cx="4290915" cy="3214157"/>
          </a:xfrm>
        </p:grpSpPr>
        <p:grpSp>
          <p:nvGrpSpPr>
            <p:cNvPr id="10" name="Groupe 9">
              <a:extLst>
                <a:ext uri="{FF2B5EF4-FFF2-40B4-BE49-F238E27FC236}">
                  <a16:creationId xmlns:a16="http://schemas.microsoft.com/office/drawing/2014/main" id="{B95D2A25-0BAE-9743-8584-09EC2DE1D055}"/>
                </a:ext>
              </a:extLst>
            </p:cNvPr>
            <p:cNvGrpSpPr/>
            <p:nvPr/>
          </p:nvGrpSpPr>
          <p:grpSpPr>
            <a:xfrm>
              <a:off x="4572001" y="3206300"/>
              <a:ext cx="4290914" cy="3031392"/>
              <a:chOff x="4572001" y="3206300"/>
              <a:chExt cx="4290914" cy="3031392"/>
            </a:xfrm>
          </p:grpSpPr>
          <p:pic>
            <p:nvPicPr>
              <p:cNvPr id="7" name="Image 6" descr="Une image contenant mammifère, extérieur, herbe, chat&#10;&#10;Description générée automatiquement">
                <a:extLst>
                  <a:ext uri="{FF2B5EF4-FFF2-40B4-BE49-F238E27FC236}">
                    <a16:creationId xmlns:a16="http://schemas.microsoft.com/office/drawing/2014/main" id="{ACC5CC0C-F37C-634F-B211-9442F999BACD}"/>
                  </a:ext>
                </a:extLst>
              </p:cNvPr>
              <p:cNvPicPr>
                <a:picLocks noChangeAspect="1"/>
              </p:cNvPicPr>
              <p:nvPr/>
            </p:nvPicPr>
            <p:blipFill rotWithShape="1">
              <a:blip r:embed="rId3">
                <a:extLst>
                  <a:ext uri="{28A0092B-C50C-407E-A947-70E740481C1C}">
                    <a14:useLocalDpi xmlns:a14="http://schemas.microsoft.com/office/drawing/2010/main" val="0"/>
                  </a:ext>
                </a:extLst>
              </a:blip>
              <a:srcRect l="16985" t="10535" r="15791" b="18227"/>
              <a:stretch/>
            </p:blipFill>
            <p:spPr>
              <a:xfrm>
                <a:off x="4572001" y="3206300"/>
                <a:ext cx="4290914" cy="3031392"/>
              </a:xfrm>
              <a:prstGeom prst="rect">
                <a:avLst/>
              </a:prstGeom>
            </p:spPr>
          </p:pic>
          <p:pic>
            <p:nvPicPr>
              <p:cNvPr id="8" name="Picture 2">
                <a:extLst>
                  <a:ext uri="{FF2B5EF4-FFF2-40B4-BE49-F238E27FC236}">
                    <a16:creationId xmlns:a16="http://schemas.microsoft.com/office/drawing/2014/main" id="{538F9EE1-EA00-6D41-8EB4-BD27B5C315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7866" y="5877405"/>
                <a:ext cx="354608" cy="28575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ZoneTexte 10">
              <a:extLst>
                <a:ext uri="{FF2B5EF4-FFF2-40B4-BE49-F238E27FC236}">
                  <a16:creationId xmlns:a16="http://schemas.microsoft.com/office/drawing/2014/main" id="{7FAE8F44-FAE1-3F4A-B7DC-16259CC8EB3B}"/>
                </a:ext>
              </a:extLst>
            </p:cNvPr>
            <p:cNvSpPr txBox="1"/>
            <p:nvPr/>
          </p:nvSpPr>
          <p:spPr>
            <a:xfrm>
              <a:off x="4572000" y="5868361"/>
              <a:ext cx="2364452" cy="552096"/>
            </a:xfrm>
            <a:prstGeom prst="rect">
              <a:avLst/>
            </a:prstGeom>
            <a:noFill/>
          </p:spPr>
          <p:txBody>
            <a:bodyPr wrap="none" rtlCol="0">
              <a:spAutoFit/>
            </a:bodyPr>
            <a:lstStyle/>
            <a:p>
              <a:r>
                <a:rPr lang="fr-FR" sz="1200" i="1" dirty="0" err="1">
                  <a:solidFill>
                    <a:schemeClr val="bg1"/>
                  </a:solidFill>
                </a:rPr>
                <a:t>Sciurus</a:t>
              </a:r>
              <a:r>
                <a:rPr lang="fr-FR" sz="1200" i="1" dirty="0">
                  <a:solidFill>
                    <a:schemeClr val="bg1"/>
                  </a:solidFill>
                </a:rPr>
                <a:t> </a:t>
              </a:r>
              <a:r>
                <a:rPr lang="fr-FR" sz="1200" i="1" dirty="0" err="1">
                  <a:solidFill>
                    <a:schemeClr val="bg1"/>
                  </a:solidFill>
                </a:rPr>
                <a:t>vulgaris</a:t>
              </a:r>
              <a:endParaRPr lang="fr-FR" sz="1200" i="1" dirty="0">
                <a:solidFill>
                  <a:schemeClr val="bg1"/>
                </a:solidFill>
              </a:endParaRPr>
            </a:p>
          </p:txBody>
        </p:sp>
      </p:grpSp>
    </p:spTree>
    <p:extLst>
      <p:ext uri="{BB962C8B-B14F-4D97-AF65-F5344CB8AC3E}">
        <p14:creationId xmlns:p14="http://schemas.microsoft.com/office/powerpoint/2010/main" val="39120438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59A5F39-4CE7-434C-A5CB-50A363451602}" type="slidenum">
              <a:rPr lang="en-US" smtClean="0"/>
              <a:t>50</a:t>
            </a:fld>
            <a:endParaRPr lang="en-US"/>
          </a:p>
        </p:txBody>
      </p:sp>
      <p:sp>
        <p:nvSpPr>
          <p:cNvPr id="2" name="Titre 1"/>
          <p:cNvSpPr>
            <a:spLocks noGrp="1"/>
          </p:cNvSpPr>
          <p:nvPr>
            <p:ph type="title"/>
          </p:nvPr>
        </p:nvSpPr>
        <p:spPr>
          <a:xfrm>
            <a:off x="298832" y="110633"/>
            <a:ext cx="7904727" cy="720632"/>
          </a:xfrm>
        </p:spPr>
        <p:txBody>
          <a:bodyPr>
            <a:normAutofit/>
          </a:bodyPr>
          <a:lstStyle/>
          <a:p>
            <a:r>
              <a:rPr lang="fr-FR" sz="4000" dirty="0"/>
              <a:t>Les Ecosystèmes</a:t>
            </a:r>
          </a:p>
        </p:txBody>
      </p:sp>
      <p:grpSp>
        <p:nvGrpSpPr>
          <p:cNvPr id="5" name="Groupe 4">
            <a:extLst>
              <a:ext uri="{FF2B5EF4-FFF2-40B4-BE49-F238E27FC236}">
                <a16:creationId xmlns:a16="http://schemas.microsoft.com/office/drawing/2014/main" id="{784E13A5-5F43-D14C-80B6-6DFE1810B7B7}"/>
              </a:ext>
            </a:extLst>
          </p:cNvPr>
          <p:cNvGrpSpPr/>
          <p:nvPr/>
        </p:nvGrpSpPr>
        <p:grpSpPr>
          <a:xfrm>
            <a:off x="438100" y="1665528"/>
            <a:ext cx="5687631" cy="4197131"/>
            <a:chOff x="434206" y="1908360"/>
            <a:chExt cx="5840642" cy="4494291"/>
          </a:xfrm>
        </p:grpSpPr>
        <p:pic>
          <p:nvPicPr>
            <p:cNvPr id="10" name="Image 9">
              <a:extLst>
                <a:ext uri="{FF2B5EF4-FFF2-40B4-BE49-F238E27FC236}">
                  <a16:creationId xmlns:a16="http://schemas.microsoft.com/office/drawing/2014/main" id="{514B3199-1693-8248-8F2C-BD78487BA077}"/>
                </a:ext>
              </a:extLst>
            </p:cNvPr>
            <p:cNvPicPr>
              <a:picLocks noChangeAspect="1"/>
            </p:cNvPicPr>
            <p:nvPr/>
          </p:nvPicPr>
          <p:blipFill>
            <a:blip r:embed="rId3"/>
            <a:stretch>
              <a:fillRect/>
            </a:stretch>
          </p:blipFill>
          <p:spPr>
            <a:xfrm>
              <a:off x="434206" y="1908360"/>
              <a:ext cx="5840642" cy="4494291"/>
            </a:xfrm>
            <a:prstGeom prst="rect">
              <a:avLst/>
            </a:prstGeom>
          </p:spPr>
        </p:pic>
        <p:sp>
          <p:nvSpPr>
            <p:cNvPr id="3" name="Rectangle 2">
              <a:extLst>
                <a:ext uri="{FF2B5EF4-FFF2-40B4-BE49-F238E27FC236}">
                  <a16:creationId xmlns:a16="http://schemas.microsoft.com/office/drawing/2014/main" id="{D76F2C4F-B595-5F44-9446-2E4905B895AC}"/>
                </a:ext>
              </a:extLst>
            </p:cNvPr>
            <p:cNvSpPr/>
            <p:nvPr/>
          </p:nvSpPr>
          <p:spPr>
            <a:xfrm>
              <a:off x="4251196" y="6033319"/>
              <a:ext cx="1910779" cy="369332"/>
            </a:xfrm>
            <a:prstGeom prst="rect">
              <a:avLst/>
            </a:prstGeom>
          </p:spPr>
          <p:txBody>
            <a:bodyPr wrap="none">
              <a:spAutoFit/>
            </a:bodyPr>
            <a:lstStyle/>
            <a:p>
              <a:r>
                <a:rPr lang="fr-FR" dirty="0">
                  <a:solidFill>
                    <a:schemeClr val="bg1"/>
                  </a:solidFill>
                  <a:latin typeface="Arial"/>
                  <a:cs typeface="Arial"/>
                </a:rPr>
                <a:t>© </a:t>
              </a:r>
              <a:r>
                <a:rPr lang="fr-FR" dirty="0" err="1">
                  <a:solidFill>
                    <a:schemeClr val="bg1"/>
                  </a:solidFill>
                  <a:latin typeface="Arial"/>
                  <a:cs typeface="Arial"/>
                </a:rPr>
                <a:t>Inria</a:t>
              </a:r>
              <a:r>
                <a:rPr lang="fr-FR" dirty="0">
                  <a:solidFill>
                    <a:schemeClr val="bg1"/>
                  </a:solidFill>
                  <a:latin typeface="Arial"/>
                  <a:cs typeface="Arial"/>
                </a:rPr>
                <a:t>/Fayard V.</a:t>
              </a:r>
              <a:endParaRPr lang="fr-FR" dirty="0">
                <a:solidFill>
                  <a:schemeClr val="bg1"/>
                </a:solidFill>
              </a:endParaRPr>
            </a:p>
          </p:txBody>
        </p:sp>
      </p:grpSp>
      <p:sp>
        <p:nvSpPr>
          <p:cNvPr id="6" name="ZoneTexte 5">
            <a:extLst>
              <a:ext uri="{FF2B5EF4-FFF2-40B4-BE49-F238E27FC236}">
                <a16:creationId xmlns:a16="http://schemas.microsoft.com/office/drawing/2014/main" id="{5B504456-01C9-7343-8E4C-CBBECC9D5F5E}"/>
              </a:ext>
            </a:extLst>
          </p:cNvPr>
          <p:cNvSpPr txBox="1"/>
          <p:nvPr/>
        </p:nvSpPr>
        <p:spPr>
          <a:xfrm>
            <a:off x="298832" y="857247"/>
            <a:ext cx="4123245" cy="646331"/>
          </a:xfrm>
          <a:prstGeom prst="rect">
            <a:avLst/>
          </a:prstGeom>
          <a:noFill/>
        </p:spPr>
        <p:txBody>
          <a:bodyPr wrap="none" rtlCol="0">
            <a:spAutoFit/>
          </a:bodyPr>
          <a:lstStyle/>
          <a:p>
            <a:r>
              <a:rPr lang="fr-FR" dirty="0"/>
              <a:t>Un environnement : le </a:t>
            </a:r>
            <a:r>
              <a:rPr lang="fr-FR" b="1" dirty="0"/>
              <a:t>biotope</a:t>
            </a:r>
          </a:p>
          <a:p>
            <a:r>
              <a:rPr lang="fr-FR" dirty="0"/>
              <a:t>Des organismes vivants : la </a:t>
            </a:r>
            <a:r>
              <a:rPr lang="fr-FR" b="1" dirty="0"/>
              <a:t>biocénose</a:t>
            </a:r>
          </a:p>
        </p:txBody>
      </p:sp>
      <p:sp>
        <p:nvSpPr>
          <p:cNvPr id="17" name="ZoneTexte 16">
            <a:extLst>
              <a:ext uri="{FF2B5EF4-FFF2-40B4-BE49-F238E27FC236}">
                <a16:creationId xmlns:a16="http://schemas.microsoft.com/office/drawing/2014/main" id="{1E1D63F7-6C5A-C14F-9783-89D2CF28EF9A}"/>
              </a:ext>
            </a:extLst>
          </p:cNvPr>
          <p:cNvSpPr txBox="1"/>
          <p:nvPr/>
        </p:nvSpPr>
        <p:spPr>
          <a:xfrm>
            <a:off x="298832" y="5938882"/>
            <a:ext cx="6066317" cy="646331"/>
          </a:xfrm>
          <a:prstGeom prst="rect">
            <a:avLst/>
          </a:prstGeom>
          <a:noFill/>
        </p:spPr>
        <p:txBody>
          <a:bodyPr wrap="square" rtlCol="0">
            <a:spAutoFit/>
          </a:bodyPr>
          <a:lstStyle/>
          <a:p>
            <a:r>
              <a:rPr lang="fr-FR" dirty="0"/>
              <a:t>Un écosystème, nait, vit... et meurt, pour être remplacé par un autre.</a:t>
            </a:r>
          </a:p>
        </p:txBody>
      </p:sp>
    </p:spTree>
    <p:extLst>
      <p:ext uri="{BB962C8B-B14F-4D97-AF65-F5344CB8AC3E}">
        <p14:creationId xmlns:p14="http://schemas.microsoft.com/office/powerpoint/2010/main" val="19699168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59A5F39-4CE7-434C-A5CB-50A363451602}" type="slidenum">
              <a:rPr lang="en-US" smtClean="0"/>
              <a:t>51</a:t>
            </a:fld>
            <a:endParaRPr lang="en-US"/>
          </a:p>
        </p:txBody>
      </p:sp>
      <p:sp>
        <p:nvSpPr>
          <p:cNvPr id="2" name="Titre 1"/>
          <p:cNvSpPr>
            <a:spLocks noGrp="1"/>
          </p:cNvSpPr>
          <p:nvPr>
            <p:ph type="title"/>
          </p:nvPr>
        </p:nvSpPr>
        <p:spPr>
          <a:xfrm>
            <a:off x="298832" y="110633"/>
            <a:ext cx="7904727" cy="720632"/>
          </a:xfrm>
        </p:spPr>
        <p:txBody>
          <a:bodyPr>
            <a:normAutofit/>
          </a:bodyPr>
          <a:lstStyle/>
          <a:p>
            <a:r>
              <a:rPr lang="fr-FR" sz="4000" dirty="0"/>
              <a:t>La notion d’espèce</a:t>
            </a:r>
          </a:p>
        </p:txBody>
      </p:sp>
      <p:sp>
        <p:nvSpPr>
          <p:cNvPr id="6" name="ZoneTexte 5">
            <a:extLst>
              <a:ext uri="{FF2B5EF4-FFF2-40B4-BE49-F238E27FC236}">
                <a16:creationId xmlns:a16="http://schemas.microsoft.com/office/drawing/2014/main" id="{5B504456-01C9-7343-8E4C-CBBECC9D5F5E}"/>
              </a:ext>
            </a:extLst>
          </p:cNvPr>
          <p:cNvSpPr txBox="1"/>
          <p:nvPr/>
        </p:nvSpPr>
        <p:spPr>
          <a:xfrm>
            <a:off x="298833" y="871535"/>
            <a:ext cx="7073518" cy="4401205"/>
          </a:xfrm>
          <a:prstGeom prst="rect">
            <a:avLst/>
          </a:prstGeom>
          <a:noFill/>
        </p:spPr>
        <p:txBody>
          <a:bodyPr wrap="square" rtlCol="0">
            <a:spAutoFit/>
          </a:bodyPr>
          <a:lstStyle/>
          <a:p>
            <a:pPr fontAlgn="base"/>
            <a:r>
              <a:rPr lang="fr-FR" sz="2800" dirty="0"/>
              <a:t>Une population est un ensemble </a:t>
            </a:r>
            <a:r>
              <a:rPr lang="fr-FR" sz="2800" b="1" dirty="0"/>
              <a:t>identifiable</a:t>
            </a:r>
            <a:r>
              <a:rPr lang="fr-FR" sz="2800" dirty="0"/>
              <a:t> d’individus d’une même espèce.</a:t>
            </a:r>
          </a:p>
          <a:p>
            <a:pPr fontAlgn="base"/>
            <a:endParaRPr lang="fr-FR" sz="2800" dirty="0"/>
          </a:p>
          <a:p>
            <a:pPr fontAlgn="base"/>
            <a:r>
              <a:rPr lang="fr-FR" sz="2800" dirty="0"/>
              <a:t>L’espèce telle que définie par Ernst </a:t>
            </a:r>
            <a:r>
              <a:rPr lang="fr-FR" sz="2800" dirty="0" err="1"/>
              <a:t>Mayr</a:t>
            </a:r>
            <a:r>
              <a:rPr lang="fr-FR" sz="2800" dirty="0"/>
              <a:t> en 1963 est un « </a:t>
            </a:r>
            <a:r>
              <a:rPr lang="fr-FR" sz="2800" b="1" i="1" dirty="0"/>
              <a:t>groupement de populations naturelles interfécondes (ou potentiellement) et isolées de tout autre groupe </a:t>
            </a:r>
            <a:r>
              <a:rPr lang="fr-FR" sz="2800" dirty="0"/>
              <a:t>».</a:t>
            </a:r>
          </a:p>
          <a:p>
            <a:endParaRPr lang="fr-FR" sz="2800" b="1" dirty="0"/>
          </a:p>
        </p:txBody>
      </p:sp>
      <p:grpSp>
        <p:nvGrpSpPr>
          <p:cNvPr id="13" name="Groupe 12">
            <a:extLst>
              <a:ext uri="{FF2B5EF4-FFF2-40B4-BE49-F238E27FC236}">
                <a16:creationId xmlns:a16="http://schemas.microsoft.com/office/drawing/2014/main" id="{77DFB5A0-4A3E-B14F-BBE1-6CE53BD9E7BB}"/>
              </a:ext>
            </a:extLst>
          </p:cNvPr>
          <p:cNvGrpSpPr/>
          <p:nvPr/>
        </p:nvGrpSpPr>
        <p:grpSpPr>
          <a:xfrm>
            <a:off x="6944881" y="4703628"/>
            <a:ext cx="2102158" cy="1464085"/>
            <a:chOff x="6944881" y="4703628"/>
            <a:chExt cx="2102158" cy="1464085"/>
          </a:xfrm>
        </p:grpSpPr>
        <p:pic>
          <p:nvPicPr>
            <p:cNvPr id="8" name="Image 7" descr="Une image contenant arbre, oiseau, extérieur, branche&#10;&#10;Description générée automatiquement">
              <a:extLst>
                <a:ext uri="{FF2B5EF4-FFF2-40B4-BE49-F238E27FC236}">
                  <a16:creationId xmlns:a16="http://schemas.microsoft.com/office/drawing/2014/main" id="{7B7B86EB-5B77-564E-B58C-E5DB710F58EA}"/>
                </a:ext>
              </a:extLst>
            </p:cNvPr>
            <p:cNvPicPr>
              <a:picLocks noChangeAspect="1"/>
            </p:cNvPicPr>
            <p:nvPr/>
          </p:nvPicPr>
          <p:blipFill rotWithShape="1">
            <a:blip r:embed="rId3">
              <a:extLst>
                <a:ext uri="{28A0092B-C50C-407E-A947-70E740481C1C}">
                  <a14:useLocalDpi xmlns:a14="http://schemas.microsoft.com/office/drawing/2010/main" val="0"/>
                </a:ext>
              </a:extLst>
            </a:blip>
            <a:srcRect l="31009" b="27515"/>
            <a:stretch/>
          </p:blipFill>
          <p:spPr>
            <a:xfrm>
              <a:off x="6957156" y="4703628"/>
              <a:ext cx="2089883" cy="1464085"/>
            </a:xfrm>
            <a:prstGeom prst="rect">
              <a:avLst/>
            </a:prstGeom>
          </p:spPr>
        </p:pic>
        <p:pic>
          <p:nvPicPr>
            <p:cNvPr id="11" name="Picture 2">
              <a:extLst>
                <a:ext uri="{FF2B5EF4-FFF2-40B4-BE49-F238E27FC236}">
                  <a16:creationId xmlns:a16="http://schemas.microsoft.com/office/drawing/2014/main" id="{6DAF4307-B348-9E46-93ED-6D82045F72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7180" y="5966692"/>
              <a:ext cx="188770" cy="143367"/>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779BC8AA-BE2A-644C-8A84-A51B41142238}"/>
                </a:ext>
              </a:extLst>
            </p:cNvPr>
            <p:cNvSpPr txBox="1"/>
            <p:nvPr/>
          </p:nvSpPr>
          <p:spPr>
            <a:xfrm>
              <a:off x="6944881" y="5890714"/>
              <a:ext cx="1473480" cy="276999"/>
            </a:xfrm>
            <a:prstGeom prst="rect">
              <a:avLst/>
            </a:prstGeom>
            <a:noFill/>
          </p:spPr>
          <p:txBody>
            <a:bodyPr wrap="none" rtlCol="0">
              <a:spAutoFit/>
            </a:bodyPr>
            <a:lstStyle/>
            <a:p>
              <a:r>
                <a:rPr lang="fr-FR" sz="1200" i="1" dirty="0" err="1">
                  <a:solidFill>
                    <a:schemeClr val="bg1"/>
                  </a:solidFill>
                </a:rPr>
                <a:t>Erithacus</a:t>
              </a:r>
              <a:r>
                <a:rPr lang="fr-FR" sz="1200" i="1" dirty="0">
                  <a:solidFill>
                    <a:schemeClr val="bg1"/>
                  </a:solidFill>
                </a:rPr>
                <a:t> </a:t>
              </a:r>
              <a:r>
                <a:rPr lang="fr-FR" sz="1200" i="1" dirty="0" err="1">
                  <a:solidFill>
                    <a:schemeClr val="bg1"/>
                  </a:solidFill>
                </a:rPr>
                <a:t>rubecula</a:t>
              </a:r>
              <a:endParaRPr lang="fr-FR" sz="1200" i="1" dirty="0">
                <a:solidFill>
                  <a:schemeClr val="bg1"/>
                </a:solidFill>
              </a:endParaRPr>
            </a:p>
          </p:txBody>
        </p:sp>
      </p:grpSp>
    </p:spTree>
    <p:extLst>
      <p:ext uri="{BB962C8B-B14F-4D97-AF65-F5344CB8AC3E}">
        <p14:creationId xmlns:p14="http://schemas.microsoft.com/office/powerpoint/2010/main" val="17154444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979A530-84E9-A54B-8914-E1BE0F1D2CAA}"/>
              </a:ext>
            </a:extLst>
          </p:cNvPr>
          <p:cNvSpPr>
            <a:spLocks noGrp="1"/>
          </p:cNvSpPr>
          <p:nvPr>
            <p:ph type="title"/>
          </p:nvPr>
        </p:nvSpPr>
        <p:spPr>
          <a:xfrm>
            <a:off x="300036" y="162264"/>
            <a:ext cx="8501063" cy="3052424"/>
          </a:xfrm>
        </p:spPr>
        <p:txBody>
          <a:bodyPr>
            <a:normAutofit/>
          </a:bodyPr>
          <a:lstStyle/>
          <a:p>
            <a:r>
              <a:rPr lang="fr-FR" dirty="0"/>
              <a:t>Disparition des insectes</a:t>
            </a:r>
          </a:p>
        </p:txBody>
      </p:sp>
      <p:sp>
        <p:nvSpPr>
          <p:cNvPr id="7" name="ZoneTexte 6">
            <a:extLst>
              <a:ext uri="{FF2B5EF4-FFF2-40B4-BE49-F238E27FC236}">
                <a16:creationId xmlns:a16="http://schemas.microsoft.com/office/drawing/2014/main" id="{028A068A-93E4-734D-A3B4-EE5264641D5C}"/>
              </a:ext>
            </a:extLst>
          </p:cNvPr>
          <p:cNvSpPr txBox="1"/>
          <p:nvPr/>
        </p:nvSpPr>
        <p:spPr>
          <a:xfrm>
            <a:off x="457200" y="6326404"/>
            <a:ext cx="4153701" cy="369332"/>
          </a:xfrm>
          <a:prstGeom prst="rect">
            <a:avLst/>
          </a:prstGeom>
          <a:noFill/>
        </p:spPr>
        <p:txBody>
          <a:bodyPr wrap="none" rtlCol="0">
            <a:spAutoFit/>
          </a:bodyPr>
          <a:lstStyle/>
          <a:p>
            <a:r>
              <a:rPr lang="fr-FR" dirty="0"/>
              <a:t>Rapport du WWF Planète vivante 2020</a:t>
            </a:r>
          </a:p>
        </p:txBody>
      </p:sp>
      <p:pic>
        <p:nvPicPr>
          <p:cNvPr id="4" name="Image 3">
            <a:extLst>
              <a:ext uri="{FF2B5EF4-FFF2-40B4-BE49-F238E27FC236}">
                <a16:creationId xmlns:a16="http://schemas.microsoft.com/office/drawing/2014/main" id="{11DF1046-CC16-CE4E-84E1-A5DEE9AD2FD1}"/>
              </a:ext>
            </a:extLst>
          </p:cNvPr>
          <p:cNvPicPr>
            <a:picLocks noChangeAspect="1"/>
          </p:cNvPicPr>
          <p:nvPr/>
        </p:nvPicPr>
        <p:blipFill>
          <a:blip r:embed="rId3"/>
          <a:stretch>
            <a:fillRect/>
          </a:stretch>
        </p:blipFill>
        <p:spPr>
          <a:xfrm>
            <a:off x="353227" y="838200"/>
            <a:ext cx="6590498" cy="5151194"/>
          </a:xfrm>
          <a:prstGeom prst="rect">
            <a:avLst/>
          </a:prstGeom>
        </p:spPr>
      </p:pic>
    </p:spTree>
    <p:extLst>
      <p:ext uri="{BB962C8B-B14F-4D97-AF65-F5344CB8AC3E}">
        <p14:creationId xmlns:p14="http://schemas.microsoft.com/office/powerpoint/2010/main" val="30761825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979A530-84E9-A54B-8914-E1BE0F1D2CAA}"/>
              </a:ext>
            </a:extLst>
          </p:cNvPr>
          <p:cNvSpPr>
            <a:spLocks noGrp="1"/>
          </p:cNvSpPr>
          <p:nvPr>
            <p:ph type="title"/>
          </p:nvPr>
        </p:nvSpPr>
        <p:spPr>
          <a:xfrm>
            <a:off x="300036" y="162264"/>
            <a:ext cx="8501063" cy="3052424"/>
          </a:xfrm>
        </p:spPr>
        <p:txBody>
          <a:bodyPr>
            <a:normAutofit/>
          </a:bodyPr>
          <a:lstStyle/>
          <a:p>
            <a:r>
              <a:rPr lang="fr-FR" dirty="0"/>
              <a:t>Impact des activités humaines depuis 1970 sur le déclin de la nature</a:t>
            </a:r>
          </a:p>
        </p:txBody>
      </p:sp>
      <p:sp>
        <p:nvSpPr>
          <p:cNvPr id="7" name="ZoneTexte 6">
            <a:extLst>
              <a:ext uri="{FF2B5EF4-FFF2-40B4-BE49-F238E27FC236}">
                <a16:creationId xmlns:a16="http://schemas.microsoft.com/office/drawing/2014/main" id="{028A068A-93E4-734D-A3B4-EE5264641D5C}"/>
              </a:ext>
            </a:extLst>
          </p:cNvPr>
          <p:cNvSpPr txBox="1"/>
          <p:nvPr/>
        </p:nvSpPr>
        <p:spPr>
          <a:xfrm>
            <a:off x="457200" y="6326404"/>
            <a:ext cx="2659702" cy="369332"/>
          </a:xfrm>
          <a:prstGeom prst="rect">
            <a:avLst/>
          </a:prstGeom>
          <a:noFill/>
        </p:spPr>
        <p:txBody>
          <a:bodyPr wrap="none" rtlCol="0">
            <a:spAutoFit/>
          </a:bodyPr>
          <a:lstStyle/>
          <a:p>
            <a:r>
              <a:rPr lang="fr-FR" dirty="0"/>
              <a:t>Rapport de l’IPBES 2019</a:t>
            </a:r>
          </a:p>
        </p:txBody>
      </p:sp>
      <p:pic>
        <p:nvPicPr>
          <p:cNvPr id="2" name="Image 1">
            <a:extLst>
              <a:ext uri="{FF2B5EF4-FFF2-40B4-BE49-F238E27FC236}">
                <a16:creationId xmlns:a16="http://schemas.microsoft.com/office/drawing/2014/main" id="{7EBD52AA-5608-594A-A1B4-4B5DBDC2B114}"/>
              </a:ext>
            </a:extLst>
          </p:cNvPr>
          <p:cNvPicPr>
            <a:picLocks noChangeAspect="1"/>
          </p:cNvPicPr>
          <p:nvPr/>
        </p:nvPicPr>
        <p:blipFill>
          <a:blip r:embed="rId3"/>
          <a:stretch>
            <a:fillRect/>
          </a:stretch>
        </p:blipFill>
        <p:spPr>
          <a:xfrm>
            <a:off x="1162050" y="1408113"/>
            <a:ext cx="6819900" cy="4470400"/>
          </a:xfrm>
          <a:prstGeom prst="rect">
            <a:avLst/>
          </a:prstGeom>
        </p:spPr>
      </p:pic>
    </p:spTree>
    <p:extLst>
      <p:ext uri="{BB962C8B-B14F-4D97-AF65-F5344CB8AC3E}">
        <p14:creationId xmlns:p14="http://schemas.microsoft.com/office/powerpoint/2010/main" val="38625174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631D713-8DCC-0A4C-A716-829A29176E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299" y="1324794"/>
            <a:ext cx="8511185" cy="3505489"/>
          </a:xfrm>
          <a:prstGeom prst="rect">
            <a:avLst/>
          </a:prstGeom>
          <a:noFill/>
          <a:ln>
            <a:solidFill>
              <a:srgbClr val="4F81BD"/>
            </a:solidFill>
          </a:ln>
        </p:spPr>
      </p:pic>
      <p:sp>
        <p:nvSpPr>
          <p:cNvPr id="2" name="ZoneTexte 1">
            <a:extLst>
              <a:ext uri="{FF2B5EF4-FFF2-40B4-BE49-F238E27FC236}">
                <a16:creationId xmlns:a16="http://schemas.microsoft.com/office/drawing/2014/main" id="{A1030A12-CA1F-7B4E-9E59-6C932C76FFA2}"/>
              </a:ext>
            </a:extLst>
          </p:cNvPr>
          <p:cNvSpPr txBox="1"/>
          <p:nvPr/>
        </p:nvSpPr>
        <p:spPr>
          <a:xfrm>
            <a:off x="418299" y="5043230"/>
            <a:ext cx="8899376" cy="923330"/>
          </a:xfrm>
          <a:prstGeom prst="rect">
            <a:avLst/>
          </a:prstGeom>
          <a:noFill/>
        </p:spPr>
        <p:txBody>
          <a:bodyPr wrap="square" rtlCol="0">
            <a:spAutoFit/>
          </a:bodyPr>
          <a:lstStyle/>
          <a:p>
            <a:r>
              <a:rPr lang="fr-FR" dirty="0"/>
              <a:t>Un exemple d’actions proposées dans le rapport IPBES 2019 autour du thème de la production et de la consommation durable des aliments qui doivent permettre de guider les politiques nationales et internationales (comme pour le GIEC).</a:t>
            </a:r>
          </a:p>
        </p:txBody>
      </p:sp>
      <p:sp>
        <p:nvSpPr>
          <p:cNvPr id="11" name="Titre 10">
            <a:extLst>
              <a:ext uri="{FF2B5EF4-FFF2-40B4-BE49-F238E27FC236}">
                <a16:creationId xmlns:a16="http://schemas.microsoft.com/office/drawing/2014/main" id="{1B624CF6-B7F4-0241-8EB4-47403ED9E70B}"/>
              </a:ext>
            </a:extLst>
          </p:cNvPr>
          <p:cNvSpPr>
            <a:spLocks noGrp="1"/>
          </p:cNvSpPr>
          <p:nvPr>
            <p:ph type="title"/>
          </p:nvPr>
        </p:nvSpPr>
        <p:spPr>
          <a:xfrm>
            <a:off x="418299" y="87036"/>
            <a:ext cx="8305976" cy="1320800"/>
          </a:xfrm>
        </p:spPr>
        <p:txBody>
          <a:bodyPr>
            <a:normAutofit fontScale="90000"/>
          </a:bodyPr>
          <a:lstStyle/>
          <a:p>
            <a:r>
              <a:rPr lang="fr-FR" dirty="0"/>
              <a:t>Echelle mondiale : les scénarios de l’initiative </a:t>
            </a:r>
            <a:r>
              <a:rPr lang="fr-FR" i="1" dirty="0" err="1"/>
              <a:t>Bending</a:t>
            </a:r>
            <a:r>
              <a:rPr lang="fr-FR" i="1" dirty="0"/>
              <a:t> the </a:t>
            </a:r>
            <a:r>
              <a:rPr lang="fr-FR" i="1" dirty="0" err="1"/>
              <a:t>curve</a:t>
            </a:r>
            <a:r>
              <a:rPr lang="fr-FR" i="1" dirty="0"/>
              <a:t> </a:t>
            </a:r>
            <a:r>
              <a:rPr lang="fr-FR" dirty="0"/>
              <a:t>(GIEC, IPBES)</a:t>
            </a:r>
          </a:p>
        </p:txBody>
      </p:sp>
    </p:spTree>
    <p:extLst>
      <p:ext uri="{BB962C8B-B14F-4D97-AF65-F5344CB8AC3E}">
        <p14:creationId xmlns:p14="http://schemas.microsoft.com/office/powerpoint/2010/main" val="12769037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979A530-84E9-A54B-8914-E1BE0F1D2CAA}"/>
              </a:ext>
            </a:extLst>
          </p:cNvPr>
          <p:cNvSpPr>
            <a:spLocks noGrp="1"/>
          </p:cNvSpPr>
          <p:nvPr>
            <p:ph type="title"/>
          </p:nvPr>
        </p:nvSpPr>
        <p:spPr>
          <a:xfrm>
            <a:off x="465747" y="162264"/>
            <a:ext cx="6347713" cy="704850"/>
          </a:xfrm>
        </p:spPr>
        <p:txBody>
          <a:bodyPr>
            <a:normAutofit/>
          </a:bodyPr>
          <a:lstStyle/>
          <a:p>
            <a:r>
              <a:rPr lang="fr-FR" dirty="0"/>
              <a:t>Enjeux n°2 : la nutrition</a:t>
            </a:r>
          </a:p>
        </p:txBody>
      </p:sp>
      <p:sp>
        <p:nvSpPr>
          <p:cNvPr id="6" name="Espace réservé du contenu 2">
            <a:extLst>
              <a:ext uri="{FF2B5EF4-FFF2-40B4-BE49-F238E27FC236}">
                <a16:creationId xmlns:a16="http://schemas.microsoft.com/office/drawing/2014/main" id="{9BCD0EF9-DE3A-FF4F-B29A-AF6CD332EE07}"/>
              </a:ext>
            </a:extLst>
          </p:cNvPr>
          <p:cNvSpPr>
            <a:spLocks noGrp="1"/>
          </p:cNvSpPr>
          <p:nvPr>
            <p:ph idx="1"/>
          </p:nvPr>
        </p:nvSpPr>
        <p:spPr>
          <a:xfrm>
            <a:off x="298833" y="976837"/>
            <a:ext cx="7716455" cy="5181076"/>
          </a:xfrm>
        </p:spPr>
        <p:txBody>
          <a:bodyPr>
            <a:normAutofit/>
          </a:bodyPr>
          <a:lstStyle/>
          <a:p>
            <a:r>
              <a:rPr lang="fr-FR" sz="2800" dirty="0"/>
              <a:t>Nécessité d’une agriculture durable :</a:t>
            </a:r>
          </a:p>
          <a:p>
            <a:pPr lvl="1">
              <a:buFont typeface="Wingdings" pitchFamily="2" charset="2"/>
              <a:buChar char="v"/>
            </a:pPr>
            <a:r>
              <a:rPr lang="fr-FR" sz="2600" dirty="0"/>
              <a:t>Transition obligatoire </a:t>
            </a:r>
          </a:p>
          <a:p>
            <a:pPr lvl="1">
              <a:buFont typeface="Wingdings" pitchFamily="2" charset="2"/>
              <a:buChar char="v"/>
            </a:pPr>
            <a:r>
              <a:rPr lang="fr-FR" sz="2600" dirty="0"/>
              <a:t>Modification des modes de consommation</a:t>
            </a:r>
          </a:p>
          <a:p>
            <a:pPr lvl="1">
              <a:buFont typeface="Wingdings" pitchFamily="2" charset="2"/>
              <a:buChar char="v"/>
            </a:pPr>
            <a:r>
              <a:rPr lang="fr-FR" sz="2800" dirty="0"/>
              <a:t>Préservation de la diversité variétale agronomique</a:t>
            </a:r>
          </a:p>
          <a:p>
            <a:r>
              <a:rPr lang="fr-FR" sz="2800" dirty="0"/>
              <a:t> Nécessité d’un retour à une alimentation saine et durable</a:t>
            </a:r>
          </a:p>
          <a:p>
            <a:pPr>
              <a:buFont typeface="Wingdings" pitchFamily="2" charset="2"/>
              <a:buChar char="Ø"/>
            </a:pPr>
            <a:endParaRPr lang="fr-FR" sz="2800" dirty="0"/>
          </a:p>
        </p:txBody>
      </p:sp>
      <p:grpSp>
        <p:nvGrpSpPr>
          <p:cNvPr id="2" name="Groupe 1">
            <a:extLst>
              <a:ext uri="{FF2B5EF4-FFF2-40B4-BE49-F238E27FC236}">
                <a16:creationId xmlns:a16="http://schemas.microsoft.com/office/drawing/2014/main" id="{D362BE37-C7F6-0649-967B-C7DFF137557D}"/>
              </a:ext>
            </a:extLst>
          </p:cNvPr>
          <p:cNvGrpSpPr/>
          <p:nvPr/>
        </p:nvGrpSpPr>
        <p:grpSpPr>
          <a:xfrm>
            <a:off x="6866006" y="4452094"/>
            <a:ext cx="2198168" cy="1881924"/>
            <a:chOff x="6866006" y="4523534"/>
            <a:chExt cx="2198168" cy="1881924"/>
          </a:xfrm>
        </p:grpSpPr>
        <p:grpSp>
          <p:nvGrpSpPr>
            <p:cNvPr id="7" name="Groupe 6">
              <a:extLst>
                <a:ext uri="{FF2B5EF4-FFF2-40B4-BE49-F238E27FC236}">
                  <a16:creationId xmlns:a16="http://schemas.microsoft.com/office/drawing/2014/main" id="{DDAF3EB6-07FE-6E47-A099-69B0488249EA}"/>
                </a:ext>
              </a:extLst>
            </p:cNvPr>
            <p:cNvGrpSpPr/>
            <p:nvPr/>
          </p:nvGrpSpPr>
          <p:grpSpPr>
            <a:xfrm rot="20766624">
              <a:off x="6866006" y="4523534"/>
              <a:ext cx="2198168" cy="1881924"/>
              <a:chOff x="6296929" y="2069514"/>
              <a:chExt cx="2627471" cy="2410472"/>
            </a:xfrm>
          </p:grpSpPr>
          <p:pic>
            <p:nvPicPr>
              <p:cNvPr id="9" name="Image 8" descr="Une image contenant insecte, extérieur, fleur&#10;&#10;Description générée automatiquement">
                <a:extLst>
                  <a:ext uri="{FF2B5EF4-FFF2-40B4-BE49-F238E27FC236}">
                    <a16:creationId xmlns:a16="http://schemas.microsoft.com/office/drawing/2014/main" id="{EE8CC6B8-6B06-EE4F-AAD0-9A1B66106CB7}"/>
                  </a:ext>
                </a:extLst>
              </p:cNvPr>
              <p:cNvPicPr>
                <a:picLocks noChangeAspect="1"/>
              </p:cNvPicPr>
              <p:nvPr/>
            </p:nvPicPr>
            <p:blipFill rotWithShape="1">
              <a:blip r:embed="rId3">
                <a:extLst>
                  <a:ext uri="{28A0092B-C50C-407E-A947-70E740481C1C}">
                    <a14:useLocalDpi xmlns:a14="http://schemas.microsoft.com/office/drawing/2010/main" val="0"/>
                  </a:ext>
                </a:extLst>
              </a:blip>
              <a:srcRect r="22496"/>
              <a:stretch/>
            </p:blipFill>
            <p:spPr>
              <a:xfrm rot="776245">
                <a:off x="6296929" y="2069514"/>
                <a:ext cx="2627471" cy="2259611"/>
              </a:xfrm>
              <a:prstGeom prst="rect">
                <a:avLst/>
              </a:prstGeom>
            </p:spPr>
          </p:pic>
          <p:pic>
            <p:nvPicPr>
              <p:cNvPr id="10" name="Picture 2">
                <a:extLst>
                  <a:ext uri="{FF2B5EF4-FFF2-40B4-BE49-F238E27FC236}">
                    <a16:creationId xmlns:a16="http://schemas.microsoft.com/office/drawing/2014/main" id="{20980189-6051-2644-841D-DE8848D180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45496">
                <a:off x="8323212" y="4194236"/>
                <a:ext cx="354608" cy="28575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ZoneTexte 7">
              <a:extLst>
                <a:ext uri="{FF2B5EF4-FFF2-40B4-BE49-F238E27FC236}">
                  <a16:creationId xmlns:a16="http://schemas.microsoft.com/office/drawing/2014/main" id="{F9164A78-1425-8649-8CE7-B69ECE76BC0D}"/>
                </a:ext>
              </a:extLst>
            </p:cNvPr>
            <p:cNvSpPr txBox="1"/>
            <p:nvPr/>
          </p:nvSpPr>
          <p:spPr>
            <a:xfrm rot="21520175">
              <a:off x="6890931" y="6009516"/>
              <a:ext cx="1585690" cy="276999"/>
            </a:xfrm>
            <a:prstGeom prst="rect">
              <a:avLst/>
            </a:prstGeom>
            <a:noFill/>
          </p:spPr>
          <p:txBody>
            <a:bodyPr wrap="none" rtlCol="0">
              <a:spAutoFit/>
            </a:bodyPr>
            <a:lstStyle/>
            <a:p>
              <a:r>
                <a:rPr lang="fr-FR" sz="1200" dirty="0" err="1">
                  <a:solidFill>
                    <a:schemeClr val="bg1"/>
                  </a:solidFill>
                </a:rPr>
                <a:t>Iphiclides_podalirius</a:t>
              </a:r>
              <a:endParaRPr lang="fr-FR" sz="1200" dirty="0">
                <a:solidFill>
                  <a:schemeClr val="bg1"/>
                </a:solidFill>
              </a:endParaRPr>
            </a:p>
          </p:txBody>
        </p:sp>
      </p:grpSp>
    </p:spTree>
    <p:extLst>
      <p:ext uri="{BB962C8B-B14F-4D97-AF65-F5344CB8AC3E}">
        <p14:creationId xmlns:p14="http://schemas.microsoft.com/office/powerpoint/2010/main" val="23742981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979A530-84E9-A54B-8914-E1BE0F1D2CAA}"/>
              </a:ext>
            </a:extLst>
          </p:cNvPr>
          <p:cNvSpPr>
            <a:spLocks noGrp="1"/>
          </p:cNvSpPr>
          <p:nvPr>
            <p:ph type="title"/>
          </p:nvPr>
        </p:nvSpPr>
        <p:spPr>
          <a:xfrm>
            <a:off x="465747" y="162264"/>
            <a:ext cx="6347713" cy="1141880"/>
          </a:xfrm>
        </p:spPr>
        <p:txBody>
          <a:bodyPr>
            <a:noAutofit/>
          </a:bodyPr>
          <a:lstStyle/>
          <a:p>
            <a:r>
              <a:rPr lang="fr-FR" sz="2400" dirty="0"/>
              <a:t>Enjeux n°5 : « culturels » (ex. de contributions des peuples autochtones à l’amélioration de la biodiversité)</a:t>
            </a:r>
          </a:p>
        </p:txBody>
      </p:sp>
      <p:sp>
        <p:nvSpPr>
          <p:cNvPr id="6" name="Espace réservé du contenu 2">
            <a:extLst>
              <a:ext uri="{FF2B5EF4-FFF2-40B4-BE49-F238E27FC236}">
                <a16:creationId xmlns:a16="http://schemas.microsoft.com/office/drawing/2014/main" id="{9BCD0EF9-DE3A-FF4F-B29A-AF6CD332EE07}"/>
              </a:ext>
            </a:extLst>
          </p:cNvPr>
          <p:cNvSpPr>
            <a:spLocks noGrp="1"/>
          </p:cNvSpPr>
          <p:nvPr>
            <p:ph idx="1"/>
          </p:nvPr>
        </p:nvSpPr>
        <p:spPr>
          <a:xfrm>
            <a:off x="298833" y="1461134"/>
            <a:ext cx="7716455" cy="3782379"/>
          </a:xfrm>
        </p:spPr>
        <p:txBody>
          <a:bodyPr>
            <a:normAutofit fontScale="92500" lnSpcReduction="20000"/>
          </a:bodyPr>
          <a:lstStyle/>
          <a:p>
            <a:r>
              <a:rPr lang="fr-FR" dirty="0"/>
              <a:t>domestication et conservation de variétés de cultures, de fruits et de races animales adaptées aux conditions locales </a:t>
            </a:r>
          </a:p>
          <a:p>
            <a:r>
              <a:rPr lang="fr-FR" dirty="0"/>
              <a:t>création d’habitats riches en espèces et d’une grande diversité́ d’écosystèmes dans des paysages culturels</a:t>
            </a:r>
          </a:p>
          <a:p>
            <a:r>
              <a:rPr lang="fr-FR" dirty="0"/>
              <a:t>identification de plantes utiles et de leur culture dans des écosystèmes très diversifiés</a:t>
            </a:r>
          </a:p>
          <a:p>
            <a:r>
              <a:rPr lang="fr-FR" dirty="0"/>
              <a:t>gestion et surveillance des espèces sauvages, des habitats et des paysages pour une résilience accrue</a:t>
            </a:r>
          </a:p>
          <a:p>
            <a:r>
              <a:rPr lang="fr-FR" dirty="0"/>
              <a:t>prévention de la déforestation dans les territoires autochtones reconnus</a:t>
            </a:r>
          </a:p>
          <a:p>
            <a:r>
              <a:rPr lang="fr-FR" dirty="0"/>
              <a:t>propositions de conceptions alternatives des relations entre l’homme et la nature</a:t>
            </a:r>
            <a:endParaRPr lang="fr-FR" sz="2800" dirty="0"/>
          </a:p>
        </p:txBody>
      </p:sp>
      <p:sp>
        <p:nvSpPr>
          <p:cNvPr id="2" name="ZoneTexte 1">
            <a:extLst>
              <a:ext uri="{FF2B5EF4-FFF2-40B4-BE49-F238E27FC236}">
                <a16:creationId xmlns:a16="http://schemas.microsoft.com/office/drawing/2014/main" id="{52AFFB6D-6EE6-B949-AD7B-668A23AB6B86}"/>
              </a:ext>
            </a:extLst>
          </p:cNvPr>
          <p:cNvSpPr txBox="1"/>
          <p:nvPr/>
        </p:nvSpPr>
        <p:spPr>
          <a:xfrm>
            <a:off x="5864260" y="5508992"/>
            <a:ext cx="2659702" cy="369332"/>
          </a:xfrm>
          <a:prstGeom prst="rect">
            <a:avLst/>
          </a:prstGeom>
          <a:noFill/>
        </p:spPr>
        <p:txBody>
          <a:bodyPr wrap="none" rtlCol="0">
            <a:spAutoFit/>
          </a:bodyPr>
          <a:lstStyle/>
          <a:p>
            <a:r>
              <a:rPr lang="fr-FR" dirty="0"/>
              <a:t>Rapport de l’IPBES 2019</a:t>
            </a:r>
          </a:p>
        </p:txBody>
      </p:sp>
      <p:pic>
        <p:nvPicPr>
          <p:cNvPr id="18433" name="Picture 1" descr="page34image23026592">
            <a:extLst>
              <a:ext uri="{FF2B5EF4-FFF2-40B4-BE49-F238E27FC236}">
                <a16:creationId xmlns:a16="http://schemas.microsoft.com/office/drawing/2014/main" id="{9AE77153-9CB3-8846-A6D3-19EBDCDA0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698" y="5056226"/>
            <a:ext cx="2000296" cy="1456909"/>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page34image23028048">
            <a:extLst>
              <a:ext uri="{FF2B5EF4-FFF2-40B4-BE49-F238E27FC236}">
                <a16:creationId xmlns:a16="http://schemas.microsoft.com/office/drawing/2014/main" id="{BD365D9C-02AE-E246-A49A-BC0B15CE1A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4368" y="5056227"/>
            <a:ext cx="2003250" cy="1456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252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5968" y="2400292"/>
            <a:ext cx="7612063" cy="839299"/>
          </a:xfrm>
        </p:spPr>
        <p:txBody>
          <a:bodyPr/>
          <a:lstStyle/>
          <a:p>
            <a:r>
              <a:rPr lang="fr-FR" dirty="0"/>
              <a:t>L’Homme dans la biodiversité</a:t>
            </a:r>
          </a:p>
        </p:txBody>
      </p:sp>
      <p:sp>
        <p:nvSpPr>
          <p:cNvPr id="4" name="Espace réservé du numéro de diapositive 3"/>
          <p:cNvSpPr>
            <a:spLocks noGrp="1"/>
          </p:cNvSpPr>
          <p:nvPr>
            <p:ph type="sldNum" sz="quarter" idx="12"/>
          </p:nvPr>
        </p:nvSpPr>
        <p:spPr/>
        <p:txBody>
          <a:bodyPr/>
          <a:lstStyle/>
          <a:p>
            <a:fld id="{459A5F39-4CE7-434C-A5CB-50A363451602}" type="slidenum">
              <a:rPr lang="en-US" smtClean="0"/>
              <a:t>6</a:t>
            </a:fld>
            <a:endParaRPr lang="en-US"/>
          </a:p>
        </p:txBody>
      </p:sp>
      <p:grpSp>
        <p:nvGrpSpPr>
          <p:cNvPr id="10" name="Groupe 9">
            <a:extLst>
              <a:ext uri="{FF2B5EF4-FFF2-40B4-BE49-F238E27FC236}">
                <a16:creationId xmlns:a16="http://schemas.microsoft.com/office/drawing/2014/main" id="{0FC58C25-7FF5-C84C-A83C-050AB7F8BC13}"/>
              </a:ext>
            </a:extLst>
          </p:cNvPr>
          <p:cNvGrpSpPr/>
          <p:nvPr/>
        </p:nvGrpSpPr>
        <p:grpSpPr>
          <a:xfrm>
            <a:off x="6293520" y="4296873"/>
            <a:ext cx="2814638" cy="1875998"/>
            <a:chOff x="157162" y="262512"/>
            <a:chExt cx="4707944" cy="3137914"/>
          </a:xfrm>
        </p:grpSpPr>
        <p:grpSp>
          <p:nvGrpSpPr>
            <p:cNvPr id="9" name="Groupe 8">
              <a:extLst>
                <a:ext uri="{FF2B5EF4-FFF2-40B4-BE49-F238E27FC236}">
                  <a16:creationId xmlns:a16="http://schemas.microsoft.com/office/drawing/2014/main" id="{9F546444-D526-6E41-A563-BE4F2091A797}"/>
                </a:ext>
              </a:extLst>
            </p:cNvPr>
            <p:cNvGrpSpPr/>
            <p:nvPr/>
          </p:nvGrpSpPr>
          <p:grpSpPr>
            <a:xfrm>
              <a:off x="157162" y="262512"/>
              <a:ext cx="4707944" cy="3137914"/>
              <a:chOff x="157162" y="262512"/>
              <a:chExt cx="4707944" cy="3137914"/>
            </a:xfrm>
          </p:grpSpPr>
          <p:pic>
            <p:nvPicPr>
              <p:cNvPr id="6" name="Image 5" descr="Une image contenant vert, insecte&#10;&#10;Description générée automatiquement">
                <a:extLst>
                  <a:ext uri="{FF2B5EF4-FFF2-40B4-BE49-F238E27FC236}">
                    <a16:creationId xmlns:a16="http://schemas.microsoft.com/office/drawing/2014/main" id="{12C46D72-AB5B-8142-9CDC-2CDCFA31B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62" y="262512"/>
                <a:ext cx="4707944" cy="3137914"/>
              </a:xfrm>
              <a:prstGeom prst="rect">
                <a:avLst/>
              </a:prstGeom>
            </p:spPr>
          </p:pic>
          <p:sp>
            <p:nvSpPr>
              <p:cNvPr id="8" name="ZoneTexte 7">
                <a:extLst>
                  <a:ext uri="{FF2B5EF4-FFF2-40B4-BE49-F238E27FC236}">
                    <a16:creationId xmlns:a16="http://schemas.microsoft.com/office/drawing/2014/main" id="{95B34121-64DF-CA44-AA38-46C20CC65819}"/>
                  </a:ext>
                </a:extLst>
              </p:cNvPr>
              <p:cNvSpPr txBox="1"/>
              <p:nvPr/>
            </p:nvSpPr>
            <p:spPr>
              <a:xfrm>
                <a:off x="157162" y="2809183"/>
                <a:ext cx="2475357" cy="369333"/>
              </a:xfrm>
              <a:prstGeom prst="rect">
                <a:avLst/>
              </a:prstGeom>
              <a:noFill/>
            </p:spPr>
            <p:txBody>
              <a:bodyPr wrap="none" rtlCol="0">
                <a:spAutoFit/>
              </a:bodyPr>
              <a:lstStyle/>
              <a:p>
                <a:r>
                  <a:rPr lang="fr-FR" i="1" dirty="0" err="1">
                    <a:solidFill>
                      <a:schemeClr val="bg1"/>
                    </a:solidFill>
                  </a:rPr>
                  <a:t>Axinotarsus</a:t>
                </a:r>
                <a:r>
                  <a:rPr lang="fr-FR" i="1" dirty="0">
                    <a:solidFill>
                      <a:schemeClr val="bg1"/>
                    </a:solidFill>
                  </a:rPr>
                  <a:t> </a:t>
                </a:r>
                <a:r>
                  <a:rPr lang="fr-FR" i="1" dirty="0" err="1">
                    <a:solidFill>
                      <a:schemeClr val="bg1"/>
                    </a:solidFill>
                  </a:rPr>
                  <a:t>pulicarius</a:t>
                </a:r>
                <a:endParaRPr lang="fr-FR" i="1" dirty="0">
                  <a:solidFill>
                    <a:schemeClr val="bg1"/>
                  </a:solidFill>
                </a:endParaRPr>
              </a:p>
            </p:txBody>
          </p:sp>
        </p:grpSp>
        <p:pic>
          <p:nvPicPr>
            <p:cNvPr id="7" name="Picture 2">
              <a:extLst>
                <a:ext uri="{FF2B5EF4-FFF2-40B4-BE49-F238E27FC236}">
                  <a16:creationId xmlns:a16="http://schemas.microsoft.com/office/drawing/2014/main" id="{EBAA3E7C-1CD6-DE4A-A3E9-48F7172016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4695" y="3000375"/>
              <a:ext cx="354608" cy="2857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23614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8834" y="79468"/>
            <a:ext cx="8603920" cy="720632"/>
          </a:xfrm>
        </p:spPr>
        <p:txBody>
          <a:bodyPr/>
          <a:lstStyle/>
          <a:p>
            <a:r>
              <a:rPr lang="fr-FR" sz="4000" dirty="0"/>
              <a:t>Qu’est-ce que le vivant ?</a:t>
            </a:r>
          </a:p>
        </p:txBody>
      </p:sp>
      <p:sp>
        <p:nvSpPr>
          <p:cNvPr id="4" name="Espace réservé du numéro de diapositive 3"/>
          <p:cNvSpPr>
            <a:spLocks noGrp="1"/>
          </p:cNvSpPr>
          <p:nvPr>
            <p:ph type="sldNum" sz="quarter" idx="12"/>
          </p:nvPr>
        </p:nvSpPr>
        <p:spPr/>
        <p:txBody>
          <a:bodyPr/>
          <a:lstStyle/>
          <a:p>
            <a:fld id="{459A5F39-4CE7-434C-A5CB-50A363451602}" type="slidenum">
              <a:rPr lang="en-US" smtClean="0"/>
              <a:t>7</a:t>
            </a:fld>
            <a:endParaRPr lang="en-US"/>
          </a:p>
        </p:txBody>
      </p:sp>
      <p:sp>
        <p:nvSpPr>
          <p:cNvPr id="10" name="ZoneTexte 9">
            <a:extLst>
              <a:ext uri="{FF2B5EF4-FFF2-40B4-BE49-F238E27FC236}">
                <a16:creationId xmlns:a16="http://schemas.microsoft.com/office/drawing/2014/main" id="{8C9FA007-82AC-A94C-B0A0-8C20A4B0490C}"/>
              </a:ext>
            </a:extLst>
          </p:cNvPr>
          <p:cNvSpPr txBox="1"/>
          <p:nvPr/>
        </p:nvSpPr>
        <p:spPr>
          <a:xfrm>
            <a:off x="298834" y="3745115"/>
            <a:ext cx="4889480" cy="584775"/>
          </a:xfrm>
          <a:prstGeom prst="rect">
            <a:avLst/>
          </a:prstGeom>
          <a:noFill/>
        </p:spPr>
        <p:txBody>
          <a:bodyPr wrap="none" rtlCol="0">
            <a:spAutoFit/>
          </a:bodyPr>
          <a:lstStyle/>
          <a:p>
            <a:r>
              <a:rPr lang="fr-FR" sz="3200" dirty="0">
                <a:solidFill>
                  <a:schemeClr val="accent1"/>
                </a:solidFill>
              </a:rPr>
              <a:t>Aux frontières du vivant </a:t>
            </a:r>
          </a:p>
        </p:txBody>
      </p:sp>
      <p:sp>
        <p:nvSpPr>
          <p:cNvPr id="3" name="Espace réservé du contenu 2"/>
          <p:cNvSpPr>
            <a:spLocks noGrp="1"/>
          </p:cNvSpPr>
          <p:nvPr>
            <p:ph idx="1"/>
          </p:nvPr>
        </p:nvSpPr>
        <p:spPr>
          <a:xfrm>
            <a:off x="298550" y="780625"/>
            <a:ext cx="6827441" cy="2683925"/>
          </a:xfrm>
        </p:spPr>
        <p:txBody>
          <a:bodyPr>
            <a:normAutofit/>
          </a:bodyPr>
          <a:lstStyle/>
          <a:p>
            <a:pPr lvl="0"/>
            <a:r>
              <a:rPr lang="fr-FR" b="1" dirty="0"/>
              <a:t>Structure chimique définie et originale</a:t>
            </a:r>
            <a:endParaRPr lang="fr-FR" b="1" i="1" dirty="0"/>
          </a:p>
          <a:p>
            <a:pPr lvl="0"/>
            <a:r>
              <a:rPr lang="fr-FR" b="1" dirty="0"/>
              <a:t>Structure hiérarchisée (invariant d’échelle)</a:t>
            </a:r>
            <a:endParaRPr lang="fr-FR" b="1" i="1" dirty="0"/>
          </a:p>
          <a:p>
            <a:pPr lvl="0"/>
            <a:r>
              <a:rPr lang="fr-FR" b="1" dirty="0"/>
              <a:t>Système ouvert</a:t>
            </a:r>
            <a:endParaRPr lang="fr-FR" b="1" i="1" dirty="0"/>
          </a:p>
          <a:p>
            <a:pPr lvl="0"/>
            <a:r>
              <a:rPr lang="fr-FR" b="1" dirty="0"/>
              <a:t>Système communicant, irritable</a:t>
            </a:r>
            <a:endParaRPr lang="fr-FR" b="1" i="1" dirty="0"/>
          </a:p>
          <a:p>
            <a:pPr lvl="0"/>
            <a:r>
              <a:rPr lang="fr-FR" b="1" dirty="0"/>
              <a:t>Croissance et développement</a:t>
            </a:r>
            <a:endParaRPr lang="fr-FR" b="1" i="1" dirty="0"/>
          </a:p>
          <a:p>
            <a:pPr lvl="0"/>
            <a:r>
              <a:rPr lang="fr-FR" b="1" dirty="0"/>
              <a:t>Reproduction et transmission du matériel génétique</a:t>
            </a:r>
            <a:endParaRPr lang="fr-FR" b="1" i="1" dirty="0"/>
          </a:p>
        </p:txBody>
      </p:sp>
      <p:sp>
        <p:nvSpPr>
          <p:cNvPr id="21" name="Espace réservé du contenu 2">
            <a:extLst>
              <a:ext uri="{FF2B5EF4-FFF2-40B4-BE49-F238E27FC236}">
                <a16:creationId xmlns:a16="http://schemas.microsoft.com/office/drawing/2014/main" id="{6F8BC7AC-0717-D84A-A114-E1F6D6325A99}"/>
              </a:ext>
            </a:extLst>
          </p:cNvPr>
          <p:cNvSpPr txBox="1">
            <a:spLocks/>
          </p:cNvSpPr>
          <p:nvPr/>
        </p:nvSpPr>
        <p:spPr>
          <a:xfrm>
            <a:off x="379510" y="4260249"/>
            <a:ext cx="6827441" cy="125990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b="1" dirty="0"/>
              <a:t>Les virus</a:t>
            </a:r>
            <a:endParaRPr lang="fr-FR" b="1" i="1" dirty="0"/>
          </a:p>
          <a:p>
            <a:r>
              <a:rPr lang="fr-FR" b="1" dirty="0"/>
              <a:t>Les prions</a:t>
            </a:r>
            <a:endParaRPr lang="fr-FR" b="1" i="1" dirty="0"/>
          </a:p>
          <a:p>
            <a:r>
              <a:rPr lang="fr-FR" b="1" dirty="0"/>
              <a:t>Les viroïdes</a:t>
            </a:r>
            <a:endParaRPr lang="fr-FR" b="1" i="1" dirty="0"/>
          </a:p>
        </p:txBody>
      </p:sp>
      <p:grpSp>
        <p:nvGrpSpPr>
          <p:cNvPr id="25" name="Groupe 24">
            <a:extLst>
              <a:ext uri="{FF2B5EF4-FFF2-40B4-BE49-F238E27FC236}">
                <a16:creationId xmlns:a16="http://schemas.microsoft.com/office/drawing/2014/main" id="{E5210C32-45BC-1A45-8C52-D5E6C0C19172}"/>
              </a:ext>
            </a:extLst>
          </p:cNvPr>
          <p:cNvGrpSpPr/>
          <p:nvPr/>
        </p:nvGrpSpPr>
        <p:grpSpPr>
          <a:xfrm>
            <a:off x="6937807" y="4272421"/>
            <a:ext cx="2022292" cy="1951131"/>
            <a:chOff x="6937807" y="3872363"/>
            <a:chExt cx="2022292" cy="1951131"/>
          </a:xfrm>
        </p:grpSpPr>
        <p:grpSp>
          <p:nvGrpSpPr>
            <p:cNvPr id="23" name="Groupe 22">
              <a:extLst>
                <a:ext uri="{FF2B5EF4-FFF2-40B4-BE49-F238E27FC236}">
                  <a16:creationId xmlns:a16="http://schemas.microsoft.com/office/drawing/2014/main" id="{86BA4096-3499-704A-931C-AEF1507C2F5F}"/>
                </a:ext>
              </a:extLst>
            </p:cNvPr>
            <p:cNvGrpSpPr/>
            <p:nvPr/>
          </p:nvGrpSpPr>
          <p:grpSpPr>
            <a:xfrm>
              <a:off x="6995152" y="3872363"/>
              <a:ext cx="1964946" cy="1357663"/>
              <a:chOff x="7082093" y="4329890"/>
              <a:chExt cx="1964946" cy="1357663"/>
            </a:xfrm>
          </p:grpSpPr>
          <p:pic>
            <p:nvPicPr>
              <p:cNvPr id="9218" name="Picture 2">
                <a:extLst>
                  <a:ext uri="{FF2B5EF4-FFF2-40B4-BE49-F238E27FC236}">
                    <a16:creationId xmlns:a16="http://schemas.microsoft.com/office/drawing/2014/main" id="{3778EDE1-6B16-B842-8BAC-B65F041D0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2093" y="4329890"/>
                <a:ext cx="1964946" cy="133784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9F0455ED-0083-9A4E-92B6-8E93D0411D69}"/>
                  </a:ext>
                </a:extLst>
              </p:cNvPr>
              <p:cNvSpPr/>
              <p:nvPr/>
            </p:nvSpPr>
            <p:spPr>
              <a:xfrm>
                <a:off x="7082093" y="5287443"/>
                <a:ext cx="1964946" cy="400110"/>
              </a:xfrm>
              <a:prstGeom prst="rect">
                <a:avLst/>
              </a:prstGeom>
            </p:spPr>
            <p:txBody>
              <a:bodyPr wrap="square">
                <a:spAutoFit/>
              </a:bodyPr>
              <a:lstStyle/>
              <a:p>
                <a:r>
                  <a:rPr lang="fr-FR" sz="1000" dirty="0">
                    <a:solidFill>
                      <a:schemeClr val="bg1"/>
                    </a:solidFill>
                  </a:rPr>
                  <a:t>Dr. Al Jenny — Public </a:t>
                </a:r>
                <a:r>
                  <a:rPr lang="fr-FR" sz="1000" dirty="0" err="1">
                    <a:solidFill>
                      <a:schemeClr val="bg1"/>
                    </a:solidFill>
                  </a:rPr>
                  <a:t>Health</a:t>
                </a:r>
                <a:r>
                  <a:rPr lang="fr-FR" sz="1000" dirty="0">
                    <a:solidFill>
                      <a:schemeClr val="bg1"/>
                    </a:solidFill>
                  </a:rPr>
                  <a:t> Image Library</a:t>
                </a:r>
              </a:p>
            </p:txBody>
          </p:sp>
        </p:grpSp>
        <p:sp>
          <p:nvSpPr>
            <p:cNvPr id="24" name="ZoneTexte 23">
              <a:extLst>
                <a:ext uri="{FF2B5EF4-FFF2-40B4-BE49-F238E27FC236}">
                  <a16:creationId xmlns:a16="http://schemas.microsoft.com/office/drawing/2014/main" id="{DAF3D404-8347-254A-ABC6-318F8DE6E417}"/>
                </a:ext>
              </a:extLst>
            </p:cNvPr>
            <p:cNvSpPr txBox="1"/>
            <p:nvPr/>
          </p:nvSpPr>
          <p:spPr>
            <a:xfrm>
              <a:off x="6937807" y="5177163"/>
              <a:ext cx="2022292" cy="646331"/>
            </a:xfrm>
            <a:prstGeom prst="rect">
              <a:avLst/>
            </a:prstGeom>
            <a:noFill/>
          </p:spPr>
          <p:txBody>
            <a:bodyPr wrap="square" rtlCol="0">
              <a:spAutoFit/>
            </a:bodyPr>
            <a:lstStyle/>
            <a:p>
              <a:pPr algn="just"/>
              <a:r>
                <a:rPr lang="fr-FR" sz="1200" dirty="0"/>
                <a:t>Cerveau « spongiforme » d’une vache atteinte de l’ESB.</a:t>
              </a:r>
            </a:p>
          </p:txBody>
        </p:sp>
      </p:grpSp>
    </p:spTree>
    <p:extLst>
      <p:ext uri="{BB962C8B-B14F-4D97-AF65-F5344CB8AC3E}">
        <p14:creationId xmlns:p14="http://schemas.microsoft.com/office/powerpoint/2010/main" val="3189724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8834" y="79468"/>
            <a:ext cx="8603920" cy="720632"/>
          </a:xfrm>
        </p:spPr>
        <p:txBody>
          <a:bodyPr/>
          <a:lstStyle/>
          <a:p>
            <a:r>
              <a:rPr lang="fr-FR" sz="4000" dirty="0"/>
              <a:t>Aux origines du vivant</a:t>
            </a:r>
          </a:p>
        </p:txBody>
      </p:sp>
      <p:sp>
        <p:nvSpPr>
          <p:cNvPr id="4" name="Espace réservé du numéro de diapositive 3"/>
          <p:cNvSpPr>
            <a:spLocks noGrp="1"/>
          </p:cNvSpPr>
          <p:nvPr>
            <p:ph type="sldNum" sz="quarter" idx="12"/>
          </p:nvPr>
        </p:nvSpPr>
        <p:spPr/>
        <p:txBody>
          <a:bodyPr/>
          <a:lstStyle/>
          <a:p>
            <a:fld id="{459A5F39-4CE7-434C-A5CB-50A363451602}" type="slidenum">
              <a:rPr lang="en-US" smtClean="0"/>
              <a:t>8</a:t>
            </a:fld>
            <a:endParaRPr lang="en-US"/>
          </a:p>
        </p:txBody>
      </p:sp>
      <p:sp>
        <p:nvSpPr>
          <p:cNvPr id="3" name="Espace réservé du contenu 2"/>
          <p:cNvSpPr>
            <a:spLocks noGrp="1"/>
          </p:cNvSpPr>
          <p:nvPr>
            <p:ph idx="1"/>
          </p:nvPr>
        </p:nvSpPr>
        <p:spPr>
          <a:xfrm>
            <a:off x="298834" y="809201"/>
            <a:ext cx="7173529" cy="2976981"/>
          </a:xfrm>
        </p:spPr>
        <p:txBody>
          <a:bodyPr>
            <a:normAutofit/>
          </a:bodyPr>
          <a:lstStyle/>
          <a:p>
            <a:pPr lvl="0"/>
            <a:r>
              <a:rPr lang="fr-FR" sz="2400" dirty="0"/>
              <a:t>3.7 Mrd d’années</a:t>
            </a:r>
          </a:p>
          <a:p>
            <a:pPr lvl="0"/>
            <a:r>
              <a:rPr lang="fr-FR" sz="2400" dirty="0"/>
              <a:t>Hypothèse d’un monde primitif à </a:t>
            </a:r>
            <a:r>
              <a:rPr lang="fr-FR" sz="2400" b="1" dirty="0"/>
              <a:t>ARN</a:t>
            </a:r>
            <a:r>
              <a:rPr lang="fr-FR" sz="2400" dirty="0"/>
              <a:t> </a:t>
            </a:r>
          </a:p>
          <a:p>
            <a:pPr lvl="0"/>
            <a:r>
              <a:rPr lang="fr-FR" sz="2400" dirty="0"/>
              <a:t>Explosion du vivant microbien (l’oxygène de l’atmosphère 2.3 Mrd d’années)</a:t>
            </a:r>
            <a:endParaRPr lang="fr-FR" sz="2400" i="1" dirty="0"/>
          </a:p>
          <a:p>
            <a:pPr lvl="0"/>
            <a:r>
              <a:rPr lang="fr-FR" sz="2400" dirty="0"/>
              <a:t>La chimie du vivant façonne en permanence l’environnement planétaire</a:t>
            </a:r>
          </a:p>
        </p:txBody>
      </p:sp>
      <p:grpSp>
        <p:nvGrpSpPr>
          <p:cNvPr id="11" name="Groupe 10">
            <a:extLst>
              <a:ext uri="{FF2B5EF4-FFF2-40B4-BE49-F238E27FC236}">
                <a16:creationId xmlns:a16="http://schemas.microsoft.com/office/drawing/2014/main" id="{52314C7A-7EE0-B440-9C0F-42DA8DD4C28D}"/>
              </a:ext>
            </a:extLst>
          </p:cNvPr>
          <p:cNvGrpSpPr/>
          <p:nvPr/>
        </p:nvGrpSpPr>
        <p:grpSpPr>
          <a:xfrm>
            <a:off x="5629275" y="3074146"/>
            <a:ext cx="3269837" cy="3163036"/>
            <a:chOff x="2428872" y="3819266"/>
            <a:chExt cx="3269837" cy="3163036"/>
          </a:xfrm>
        </p:grpSpPr>
        <p:pic>
          <p:nvPicPr>
            <p:cNvPr id="11266" name="Picture 2">
              <a:extLst>
                <a:ext uri="{FF2B5EF4-FFF2-40B4-BE49-F238E27FC236}">
                  <a16:creationId xmlns:a16="http://schemas.microsoft.com/office/drawing/2014/main" id="{2C864E34-F8D0-D54D-A179-7AC6BE7E62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966" y="3819266"/>
              <a:ext cx="3237743" cy="2424372"/>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5C408A20-EEC0-4642-98A4-7DDC17D56F5F}"/>
                </a:ext>
              </a:extLst>
            </p:cNvPr>
            <p:cNvSpPr txBox="1"/>
            <p:nvPr/>
          </p:nvSpPr>
          <p:spPr>
            <a:xfrm>
              <a:off x="2428872" y="6243638"/>
              <a:ext cx="3269837" cy="738664"/>
            </a:xfrm>
            <a:prstGeom prst="rect">
              <a:avLst/>
            </a:prstGeom>
            <a:noFill/>
          </p:spPr>
          <p:txBody>
            <a:bodyPr wrap="square" rtlCol="0">
              <a:spAutoFit/>
            </a:bodyPr>
            <a:lstStyle/>
            <a:p>
              <a:pPr algn="just"/>
              <a:r>
                <a:rPr lang="fr-FR" sz="1400" b="1" dirty="0"/>
                <a:t>Un essaim de crevettes (</a:t>
              </a:r>
              <a:r>
                <a:rPr lang="fr-FR" sz="1400" b="1" i="1" dirty="0" err="1"/>
                <a:t>Rimicaris</a:t>
              </a:r>
              <a:r>
                <a:rPr lang="fr-FR" sz="1400" b="1" i="1" dirty="0"/>
                <a:t> </a:t>
              </a:r>
              <a:r>
                <a:rPr lang="fr-FR" sz="1400" b="1" i="1" dirty="0" err="1"/>
                <a:t>exoculata</a:t>
              </a:r>
              <a:r>
                <a:rPr lang="fr-FR" sz="1400" b="1" dirty="0"/>
                <a:t>) aux environ de -2000 m © Ifremer-Victor/</a:t>
              </a:r>
              <a:r>
                <a:rPr lang="fr-FR" sz="1400" b="1" dirty="0" err="1"/>
                <a:t>Exomar</a:t>
              </a:r>
              <a:r>
                <a:rPr lang="fr-FR" sz="1400" b="1" dirty="0"/>
                <a:t> 2005</a:t>
              </a:r>
              <a:endParaRPr lang="fr-FR" sz="1400" dirty="0"/>
            </a:p>
          </p:txBody>
        </p:sp>
      </p:grpSp>
      <p:sp>
        <p:nvSpPr>
          <p:cNvPr id="22" name="Espace réservé du contenu 2">
            <a:extLst>
              <a:ext uri="{FF2B5EF4-FFF2-40B4-BE49-F238E27FC236}">
                <a16:creationId xmlns:a16="http://schemas.microsoft.com/office/drawing/2014/main" id="{0BE200A8-E76D-4046-B819-178FCD82AA24}"/>
              </a:ext>
            </a:extLst>
          </p:cNvPr>
          <p:cNvSpPr txBox="1">
            <a:spLocks/>
          </p:cNvSpPr>
          <p:nvPr/>
        </p:nvSpPr>
        <p:spPr>
          <a:xfrm>
            <a:off x="297503" y="4379878"/>
            <a:ext cx="5331772" cy="112874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sz="2400" dirty="0"/>
              <a:t>La </a:t>
            </a:r>
            <a:r>
              <a:rPr lang="fr-FR" sz="2400" b="1" dirty="0"/>
              <a:t>biosphère</a:t>
            </a:r>
            <a:r>
              <a:rPr lang="fr-FR" sz="2400" dirty="0"/>
              <a:t> : ± 15 km autour de la planète</a:t>
            </a:r>
          </a:p>
        </p:txBody>
      </p:sp>
      <p:sp>
        <p:nvSpPr>
          <p:cNvPr id="10" name="ZoneTexte 9">
            <a:extLst>
              <a:ext uri="{FF2B5EF4-FFF2-40B4-BE49-F238E27FC236}">
                <a16:creationId xmlns:a16="http://schemas.microsoft.com/office/drawing/2014/main" id="{0E686C96-3622-BC4B-AA24-74B96F59E7B7}"/>
              </a:ext>
            </a:extLst>
          </p:cNvPr>
          <p:cNvSpPr txBox="1"/>
          <p:nvPr/>
        </p:nvSpPr>
        <p:spPr>
          <a:xfrm>
            <a:off x="398846" y="6102317"/>
            <a:ext cx="5708661" cy="646331"/>
          </a:xfrm>
          <a:prstGeom prst="rect">
            <a:avLst/>
          </a:prstGeom>
          <a:noFill/>
        </p:spPr>
        <p:txBody>
          <a:bodyPr wrap="square" rtlCol="0">
            <a:spAutoFit/>
          </a:bodyPr>
          <a:lstStyle/>
          <a:p>
            <a:r>
              <a:rPr lang="fr-FR" i="1" dirty="0"/>
              <a:t>F. </a:t>
            </a:r>
            <a:r>
              <a:rPr lang="fr-FR" i="1" dirty="0" err="1"/>
              <a:t>Roddier</a:t>
            </a:r>
            <a:r>
              <a:rPr lang="fr-FR" i="1" dirty="0"/>
              <a:t>, Thermodynamique de l'évolution : Un essai de thermo-bio-sociologie, 2016, </a:t>
            </a:r>
            <a:r>
              <a:rPr lang="fr-FR" i="1" dirty="0" err="1"/>
              <a:t>Eds</a:t>
            </a:r>
            <a:r>
              <a:rPr lang="fr-FR" i="1" dirty="0"/>
              <a:t> </a:t>
            </a:r>
            <a:r>
              <a:rPr lang="fr-FR" dirty="0"/>
              <a:t>Parole.</a:t>
            </a:r>
          </a:p>
        </p:txBody>
      </p:sp>
    </p:spTree>
    <p:extLst>
      <p:ext uri="{BB962C8B-B14F-4D97-AF65-F5344CB8AC3E}">
        <p14:creationId xmlns:p14="http://schemas.microsoft.com/office/powerpoint/2010/main" val="1103922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59A5F39-4CE7-434C-A5CB-50A363451602}" type="slidenum">
              <a:rPr lang="en-US" smtClean="0"/>
              <a:t>9</a:t>
            </a:fld>
            <a:endParaRPr lang="en-US"/>
          </a:p>
        </p:txBody>
      </p:sp>
      <p:sp>
        <p:nvSpPr>
          <p:cNvPr id="3" name="Espace réservé du contenu 2"/>
          <p:cNvSpPr>
            <a:spLocks noGrp="1"/>
          </p:cNvSpPr>
          <p:nvPr>
            <p:ph idx="1"/>
          </p:nvPr>
        </p:nvSpPr>
        <p:spPr>
          <a:xfrm>
            <a:off x="298834" y="1461134"/>
            <a:ext cx="2658679" cy="3548485"/>
          </a:xfrm>
        </p:spPr>
        <p:txBody>
          <a:bodyPr>
            <a:normAutofit/>
          </a:bodyPr>
          <a:lstStyle/>
          <a:p>
            <a:r>
              <a:rPr lang="fr-FR" dirty="0"/>
              <a:t>Plantes : 82 %</a:t>
            </a:r>
          </a:p>
          <a:p>
            <a:r>
              <a:rPr lang="fr-FR" dirty="0"/>
              <a:t>Bactéries : 12 %</a:t>
            </a:r>
          </a:p>
          <a:p>
            <a:r>
              <a:rPr lang="fr-FR" dirty="0"/>
              <a:t>Champignons : 3 %</a:t>
            </a:r>
          </a:p>
          <a:p>
            <a:r>
              <a:rPr lang="fr-FR" dirty="0"/>
              <a:t>Archées : 1.3 %</a:t>
            </a:r>
          </a:p>
          <a:p>
            <a:r>
              <a:rPr lang="fr-FR" dirty="0"/>
              <a:t>Protistes</a:t>
            </a:r>
            <a:r>
              <a:rPr lang="fr-FR" baseline="30000" dirty="0"/>
              <a:t> </a:t>
            </a:r>
            <a:r>
              <a:rPr lang="fr-FR" dirty="0"/>
              <a:t>: 0.7 %</a:t>
            </a:r>
          </a:p>
          <a:p>
            <a:r>
              <a:rPr lang="fr-FR" dirty="0"/>
              <a:t>Animaux : 0.4 %</a:t>
            </a:r>
          </a:p>
          <a:p>
            <a:r>
              <a:rPr lang="fr-FR" dirty="0"/>
              <a:t>Virus : 0.03 %</a:t>
            </a:r>
          </a:p>
          <a:p>
            <a:pPr lvl="0"/>
            <a:endParaRPr lang="fr-FR" dirty="0"/>
          </a:p>
        </p:txBody>
      </p:sp>
      <p:sp>
        <p:nvSpPr>
          <p:cNvPr id="2" name="Titre 1"/>
          <p:cNvSpPr>
            <a:spLocks noGrp="1"/>
          </p:cNvSpPr>
          <p:nvPr>
            <p:ph type="title"/>
          </p:nvPr>
        </p:nvSpPr>
        <p:spPr>
          <a:xfrm>
            <a:off x="298833" y="79468"/>
            <a:ext cx="7904727" cy="720632"/>
          </a:xfrm>
        </p:spPr>
        <p:txBody>
          <a:bodyPr>
            <a:normAutofit fontScale="90000"/>
          </a:bodyPr>
          <a:lstStyle/>
          <a:p>
            <a:r>
              <a:rPr lang="fr-FR" sz="4000" dirty="0"/>
              <a:t>Répartition de la biomasse terrestre</a:t>
            </a:r>
          </a:p>
        </p:txBody>
      </p:sp>
      <p:sp>
        <p:nvSpPr>
          <p:cNvPr id="5" name="ZoneTexte 4">
            <a:extLst>
              <a:ext uri="{FF2B5EF4-FFF2-40B4-BE49-F238E27FC236}">
                <a16:creationId xmlns:a16="http://schemas.microsoft.com/office/drawing/2014/main" id="{F4CB702E-7DE5-6C4B-B2E0-83A341E75139}"/>
              </a:ext>
            </a:extLst>
          </p:cNvPr>
          <p:cNvSpPr txBox="1"/>
          <p:nvPr/>
        </p:nvSpPr>
        <p:spPr>
          <a:xfrm>
            <a:off x="357200" y="5954309"/>
            <a:ext cx="6761039" cy="646331"/>
          </a:xfrm>
          <a:prstGeom prst="rect">
            <a:avLst/>
          </a:prstGeom>
          <a:noFill/>
        </p:spPr>
        <p:txBody>
          <a:bodyPr wrap="square" rtlCol="0">
            <a:spAutoFit/>
          </a:bodyPr>
          <a:lstStyle/>
          <a:p>
            <a:r>
              <a:rPr lang="fr-FR" dirty="0"/>
              <a:t>Source : https://</a:t>
            </a:r>
            <a:r>
              <a:rPr lang="fr-FR" dirty="0" err="1"/>
              <a:t>www.fondationbiodiversite.fr</a:t>
            </a:r>
            <a:r>
              <a:rPr lang="fr-FR" dirty="0"/>
              <a:t>/</a:t>
            </a:r>
            <a:r>
              <a:rPr lang="fr-FR" dirty="0" err="1"/>
              <a:t>repartition</a:t>
            </a:r>
            <a:r>
              <a:rPr lang="fr-FR" dirty="0"/>
              <a:t>-globale-de-la-biomasse-au-sein-de-la-</a:t>
            </a:r>
            <a:r>
              <a:rPr lang="fr-FR" dirty="0" err="1"/>
              <a:t>biosphere</a:t>
            </a:r>
            <a:r>
              <a:rPr lang="fr-FR" dirty="0"/>
              <a:t>/</a:t>
            </a:r>
          </a:p>
        </p:txBody>
      </p:sp>
      <p:sp>
        <p:nvSpPr>
          <p:cNvPr id="6" name="ZoneTexte 5">
            <a:extLst>
              <a:ext uri="{FF2B5EF4-FFF2-40B4-BE49-F238E27FC236}">
                <a16:creationId xmlns:a16="http://schemas.microsoft.com/office/drawing/2014/main" id="{1ED9C311-D118-7E41-A658-2D2EDFF38EE1}"/>
              </a:ext>
            </a:extLst>
          </p:cNvPr>
          <p:cNvSpPr txBox="1"/>
          <p:nvPr/>
        </p:nvSpPr>
        <p:spPr>
          <a:xfrm>
            <a:off x="298834" y="640403"/>
            <a:ext cx="6357831" cy="523220"/>
          </a:xfrm>
          <a:prstGeom prst="rect">
            <a:avLst/>
          </a:prstGeom>
          <a:noFill/>
        </p:spPr>
        <p:txBody>
          <a:bodyPr wrap="none" rtlCol="0">
            <a:spAutoFit/>
          </a:bodyPr>
          <a:lstStyle/>
          <a:p>
            <a:r>
              <a:rPr lang="fr-FR" sz="2800" dirty="0"/>
              <a:t>Estimée à 550 Giga tonnes de Carbone</a:t>
            </a:r>
          </a:p>
        </p:txBody>
      </p:sp>
      <p:cxnSp>
        <p:nvCxnSpPr>
          <p:cNvPr id="11" name="Connecteur droit 10">
            <a:extLst>
              <a:ext uri="{FF2B5EF4-FFF2-40B4-BE49-F238E27FC236}">
                <a16:creationId xmlns:a16="http://schemas.microsoft.com/office/drawing/2014/main" id="{51C3A008-671F-BD4A-8E8E-37B3779A000D}"/>
              </a:ext>
            </a:extLst>
          </p:cNvPr>
          <p:cNvCxnSpPr>
            <a:cxnSpLocks/>
          </p:cNvCxnSpPr>
          <p:nvPr/>
        </p:nvCxnSpPr>
        <p:spPr>
          <a:xfrm flipV="1">
            <a:off x="2643188" y="1585910"/>
            <a:ext cx="1060634" cy="22574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1D108E1D-CC5B-9545-9D02-A4F7352FFBB6}"/>
              </a:ext>
            </a:extLst>
          </p:cNvPr>
          <p:cNvCxnSpPr>
            <a:cxnSpLocks/>
          </p:cNvCxnSpPr>
          <p:nvPr/>
        </p:nvCxnSpPr>
        <p:spPr>
          <a:xfrm>
            <a:off x="2643188" y="3843335"/>
            <a:ext cx="1060632" cy="1428755"/>
          </a:xfrm>
          <a:prstGeom prst="line">
            <a:avLst/>
          </a:prstGeom>
        </p:spPr>
        <p:style>
          <a:lnRef idx="1">
            <a:schemeClr val="accent1"/>
          </a:lnRef>
          <a:fillRef idx="0">
            <a:schemeClr val="accent1"/>
          </a:fillRef>
          <a:effectRef idx="0">
            <a:schemeClr val="accent1"/>
          </a:effectRef>
          <a:fontRef idx="minor">
            <a:schemeClr val="tx1"/>
          </a:fontRef>
        </p:style>
      </p:cxnSp>
      <p:sp>
        <p:nvSpPr>
          <p:cNvPr id="22" name="Espace réservé du contenu 2">
            <a:extLst>
              <a:ext uri="{FF2B5EF4-FFF2-40B4-BE49-F238E27FC236}">
                <a16:creationId xmlns:a16="http://schemas.microsoft.com/office/drawing/2014/main" id="{960C006F-5166-5444-BE38-A16B0679B81C}"/>
              </a:ext>
            </a:extLst>
          </p:cNvPr>
          <p:cNvSpPr txBox="1">
            <a:spLocks/>
          </p:cNvSpPr>
          <p:nvPr/>
        </p:nvSpPr>
        <p:spPr>
          <a:xfrm>
            <a:off x="3703820" y="1361119"/>
            <a:ext cx="3668529" cy="4186400"/>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dirty="0"/>
              <a:t>Arthropodes : 46 %</a:t>
            </a:r>
          </a:p>
          <a:p>
            <a:r>
              <a:rPr lang="fr-FR" dirty="0"/>
              <a:t>Poissons : 27 %</a:t>
            </a:r>
          </a:p>
          <a:p>
            <a:r>
              <a:rPr lang="fr-FR" dirty="0"/>
              <a:t>Mollusques : 8 %</a:t>
            </a:r>
          </a:p>
          <a:p>
            <a:r>
              <a:rPr lang="fr-FR" dirty="0"/>
              <a:t>Annélides : 8 %</a:t>
            </a:r>
          </a:p>
          <a:p>
            <a:r>
              <a:rPr lang="fr-FR" dirty="0"/>
              <a:t>Cnidaires : 4 %</a:t>
            </a:r>
          </a:p>
          <a:p>
            <a:r>
              <a:rPr lang="fr-FR" dirty="0">
                <a:solidFill>
                  <a:schemeClr val="accent5"/>
                </a:solidFill>
              </a:rPr>
              <a:t>Animaux domestiques : 4 %</a:t>
            </a:r>
          </a:p>
          <a:p>
            <a:r>
              <a:rPr lang="fr-FR" dirty="0">
                <a:solidFill>
                  <a:schemeClr val="accent5"/>
                </a:solidFill>
              </a:rPr>
              <a:t>Humains : 2.3 %</a:t>
            </a:r>
          </a:p>
          <a:p>
            <a:r>
              <a:rPr lang="fr-FR" dirty="0"/>
              <a:t>Nématodes : 0.7 %</a:t>
            </a:r>
          </a:p>
          <a:p>
            <a:r>
              <a:rPr lang="fr-FR" dirty="0"/>
              <a:t>Mammifères sauvages : 0.2 %</a:t>
            </a:r>
          </a:p>
          <a:p>
            <a:r>
              <a:rPr lang="fr-FR" dirty="0"/>
              <a:t>Oiseaux sauvages : 0.07 %</a:t>
            </a:r>
          </a:p>
          <a:p>
            <a:endParaRPr lang="fr-FR" dirty="0"/>
          </a:p>
        </p:txBody>
      </p:sp>
      <p:pic>
        <p:nvPicPr>
          <p:cNvPr id="40" name="Graphique 39" descr="Rhinocéros avec un remplissage uni">
            <a:extLst>
              <a:ext uri="{FF2B5EF4-FFF2-40B4-BE49-F238E27FC236}">
                <a16:creationId xmlns:a16="http://schemas.microsoft.com/office/drawing/2014/main" id="{CE3E5011-8B2A-9341-9C60-4294C67EE0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1957" y="4436243"/>
            <a:ext cx="585082" cy="585082"/>
          </a:xfrm>
          <a:prstGeom prst="rect">
            <a:avLst/>
          </a:prstGeom>
        </p:spPr>
      </p:pic>
      <p:grpSp>
        <p:nvGrpSpPr>
          <p:cNvPr id="54" name="Groupe 53">
            <a:extLst>
              <a:ext uri="{FF2B5EF4-FFF2-40B4-BE49-F238E27FC236}">
                <a16:creationId xmlns:a16="http://schemas.microsoft.com/office/drawing/2014/main" id="{F2DC96EC-F46C-6045-99CE-60010D933A3C}"/>
              </a:ext>
            </a:extLst>
          </p:cNvPr>
          <p:cNvGrpSpPr/>
          <p:nvPr/>
        </p:nvGrpSpPr>
        <p:grpSpPr>
          <a:xfrm>
            <a:off x="6508027" y="1274014"/>
            <a:ext cx="1504222" cy="1743023"/>
            <a:chOff x="7152054" y="1310416"/>
            <a:chExt cx="1504222" cy="1743023"/>
          </a:xfrm>
        </p:grpSpPr>
        <p:pic>
          <p:nvPicPr>
            <p:cNvPr id="34" name="Graphique 33" descr="Homme contour">
              <a:extLst>
                <a:ext uri="{FF2B5EF4-FFF2-40B4-BE49-F238E27FC236}">
                  <a16:creationId xmlns:a16="http://schemas.microsoft.com/office/drawing/2014/main" id="{1B51A077-C69D-0D41-998A-9F122B76F2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52054" y="1310416"/>
              <a:ext cx="1504222" cy="1504222"/>
            </a:xfrm>
            <a:prstGeom prst="rect">
              <a:avLst/>
            </a:prstGeom>
          </p:spPr>
        </p:pic>
        <p:sp>
          <p:nvSpPr>
            <p:cNvPr id="47" name="ZoneTexte 46">
              <a:extLst>
                <a:ext uri="{FF2B5EF4-FFF2-40B4-BE49-F238E27FC236}">
                  <a16:creationId xmlns:a16="http://schemas.microsoft.com/office/drawing/2014/main" id="{FE1F929B-6D4A-BE40-93C3-48CB1EAB15D3}"/>
                </a:ext>
              </a:extLst>
            </p:cNvPr>
            <p:cNvSpPr txBox="1"/>
            <p:nvPr/>
          </p:nvSpPr>
          <p:spPr>
            <a:xfrm>
              <a:off x="7541856" y="2684107"/>
              <a:ext cx="849913" cy="369332"/>
            </a:xfrm>
            <a:prstGeom prst="rect">
              <a:avLst/>
            </a:prstGeom>
            <a:noFill/>
          </p:spPr>
          <p:txBody>
            <a:bodyPr wrap="none" rtlCol="0">
              <a:spAutoFit/>
            </a:bodyPr>
            <a:lstStyle/>
            <a:p>
              <a:r>
                <a:rPr lang="fr-FR" dirty="0"/>
                <a:t>6 Mrds</a:t>
              </a:r>
            </a:p>
          </p:txBody>
        </p:sp>
      </p:grpSp>
      <p:grpSp>
        <p:nvGrpSpPr>
          <p:cNvPr id="59" name="Groupe 58">
            <a:extLst>
              <a:ext uri="{FF2B5EF4-FFF2-40B4-BE49-F238E27FC236}">
                <a16:creationId xmlns:a16="http://schemas.microsoft.com/office/drawing/2014/main" id="{2DA3BA4E-A1E8-EF46-AE95-FD6AA9C844AC}"/>
              </a:ext>
            </a:extLst>
          </p:cNvPr>
          <p:cNvGrpSpPr/>
          <p:nvPr/>
        </p:nvGrpSpPr>
        <p:grpSpPr>
          <a:xfrm>
            <a:off x="7249889" y="3069381"/>
            <a:ext cx="1717036" cy="1717036"/>
            <a:chOff x="7260138" y="2637028"/>
            <a:chExt cx="1717036" cy="1717036"/>
          </a:xfrm>
        </p:grpSpPr>
        <p:pic>
          <p:nvPicPr>
            <p:cNvPr id="38" name="Graphique 37" descr="Vache contour">
              <a:extLst>
                <a:ext uri="{FF2B5EF4-FFF2-40B4-BE49-F238E27FC236}">
                  <a16:creationId xmlns:a16="http://schemas.microsoft.com/office/drawing/2014/main" id="{8B0A294E-795B-3A4B-99F4-3B4F0FCCB0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60138" y="2637028"/>
              <a:ext cx="1717036" cy="1717036"/>
            </a:xfrm>
            <a:prstGeom prst="rect">
              <a:avLst/>
            </a:prstGeom>
          </p:spPr>
        </p:pic>
        <p:sp>
          <p:nvSpPr>
            <p:cNvPr id="49" name="ZoneTexte 48">
              <a:extLst>
                <a:ext uri="{FF2B5EF4-FFF2-40B4-BE49-F238E27FC236}">
                  <a16:creationId xmlns:a16="http://schemas.microsoft.com/office/drawing/2014/main" id="{05D89CDD-15BE-FF45-A0ED-7E9BEC52AE4F}"/>
                </a:ext>
              </a:extLst>
            </p:cNvPr>
            <p:cNvSpPr txBox="1"/>
            <p:nvPr/>
          </p:nvSpPr>
          <p:spPr>
            <a:xfrm>
              <a:off x="7590306" y="3212940"/>
              <a:ext cx="1056700" cy="369332"/>
            </a:xfrm>
            <a:prstGeom prst="rect">
              <a:avLst/>
            </a:prstGeom>
            <a:noFill/>
          </p:spPr>
          <p:txBody>
            <a:bodyPr wrap="none" rtlCol="0">
              <a:spAutoFit/>
            </a:bodyPr>
            <a:lstStyle/>
            <a:p>
              <a:r>
                <a:rPr lang="fr-FR" dirty="0"/>
                <a:t>1.3 Mrds</a:t>
              </a:r>
            </a:p>
          </p:txBody>
        </p:sp>
      </p:grpSp>
      <p:grpSp>
        <p:nvGrpSpPr>
          <p:cNvPr id="61" name="Groupe 60">
            <a:extLst>
              <a:ext uri="{FF2B5EF4-FFF2-40B4-BE49-F238E27FC236}">
                <a16:creationId xmlns:a16="http://schemas.microsoft.com/office/drawing/2014/main" id="{93B97073-0490-ED41-A7FA-E18D7F1908FC}"/>
              </a:ext>
            </a:extLst>
          </p:cNvPr>
          <p:cNvGrpSpPr/>
          <p:nvPr/>
        </p:nvGrpSpPr>
        <p:grpSpPr>
          <a:xfrm>
            <a:off x="7587963" y="2054742"/>
            <a:ext cx="1683144" cy="1683144"/>
            <a:chOff x="6773328" y="4863067"/>
            <a:chExt cx="1683144" cy="1683144"/>
          </a:xfrm>
        </p:grpSpPr>
        <p:pic>
          <p:nvPicPr>
            <p:cNvPr id="56" name="Graphique 55" descr="Cochon contour">
              <a:extLst>
                <a:ext uri="{FF2B5EF4-FFF2-40B4-BE49-F238E27FC236}">
                  <a16:creationId xmlns:a16="http://schemas.microsoft.com/office/drawing/2014/main" id="{D96453F3-7270-E64A-AC71-4A188E798CE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73328" y="4863067"/>
              <a:ext cx="1683144" cy="1683144"/>
            </a:xfrm>
            <a:prstGeom prst="rect">
              <a:avLst/>
            </a:prstGeom>
          </p:spPr>
        </p:pic>
        <p:sp>
          <p:nvSpPr>
            <p:cNvPr id="58" name="ZoneTexte 57">
              <a:extLst>
                <a:ext uri="{FF2B5EF4-FFF2-40B4-BE49-F238E27FC236}">
                  <a16:creationId xmlns:a16="http://schemas.microsoft.com/office/drawing/2014/main" id="{F63B70A9-A7D8-CD43-B858-64E50D8CA81C}"/>
                </a:ext>
              </a:extLst>
            </p:cNvPr>
            <p:cNvSpPr txBox="1"/>
            <p:nvPr/>
          </p:nvSpPr>
          <p:spPr>
            <a:xfrm>
              <a:off x="7079080" y="5460551"/>
              <a:ext cx="849913" cy="369332"/>
            </a:xfrm>
            <a:prstGeom prst="rect">
              <a:avLst/>
            </a:prstGeom>
            <a:noFill/>
          </p:spPr>
          <p:txBody>
            <a:bodyPr wrap="none" rtlCol="0">
              <a:spAutoFit/>
            </a:bodyPr>
            <a:lstStyle/>
            <a:p>
              <a:r>
                <a:rPr lang="fr-FR" dirty="0"/>
                <a:t>4 Mrds</a:t>
              </a:r>
            </a:p>
          </p:txBody>
        </p:sp>
      </p:grpSp>
      <p:grpSp>
        <p:nvGrpSpPr>
          <p:cNvPr id="60" name="Groupe 59">
            <a:extLst>
              <a:ext uri="{FF2B5EF4-FFF2-40B4-BE49-F238E27FC236}">
                <a16:creationId xmlns:a16="http://schemas.microsoft.com/office/drawing/2014/main" id="{DF71EBC9-FF18-B442-8BB2-BC41DFB52B43}"/>
              </a:ext>
            </a:extLst>
          </p:cNvPr>
          <p:cNvGrpSpPr/>
          <p:nvPr/>
        </p:nvGrpSpPr>
        <p:grpSpPr>
          <a:xfrm>
            <a:off x="7050476" y="-42469"/>
            <a:ext cx="2399029" cy="2399029"/>
            <a:chOff x="7079217" y="844148"/>
            <a:chExt cx="2399029" cy="2399029"/>
          </a:xfrm>
        </p:grpSpPr>
        <p:pic>
          <p:nvPicPr>
            <p:cNvPr id="50" name="Graphique 49" descr="Poulet contour">
              <a:extLst>
                <a:ext uri="{FF2B5EF4-FFF2-40B4-BE49-F238E27FC236}">
                  <a16:creationId xmlns:a16="http://schemas.microsoft.com/office/drawing/2014/main" id="{D13B4835-3F03-4843-8BC6-F16D7AB9C8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79217" y="844148"/>
              <a:ext cx="2399029" cy="2399029"/>
            </a:xfrm>
            <a:prstGeom prst="rect">
              <a:avLst/>
            </a:prstGeom>
          </p:spPr>
        </p:pic>
        <p:sp>
          <p:nvSpPr>
            <p:cNvPr id="52" name="ZoneTexte 51">
              <a:extLst>
                <a:ext uri="{FF2B5EF4-FFF2-40B4-BE49-F238E27FC236}">
                  <a16:creationId xmlns:a16="http://schemas.microsoft.com/office/drawing/2014/main" id="{E651E69F-532B-2540-942F-B5BE4E7A68FA}"/>
                </a:ext>
              </a:extLst>
            </p:cNvPr>
            <p:cNvSpPr txBox="1"/>
            <p:nvPr/>
          </p:nvSpPr>
          <p:spPr>
            <a:xfrm>
              <a:off x="7777051" y="2009835"/>
              <a:ext cx="971741" cy="369332"/>
            </a:xfrm>
            <a:prstGeom prst="rect">
              <a:avLst/>
            </a:prstGeom>
            <a:noFill/>
          </p:spPr>
          <p:txBody>
            <a:bodyPr wrap="none" rtlCol="0">
              <a:spAutoFit/>
            </a:bodyPr>
            <a:lstStyle/>
            <a:p>
              <a:r>
                <a:rPr lang="fr-FR" dirty="0"/>
                <a:t>23 Mrds</a:t>
              </a:r>
            </a:p>
          </p:txBody>
        </p:sp>
      </p:grpSp>
      <p:sp>
        <p:nvSpPr>
          <p:cNvPr id="62" name="ZoneTexte 61">
            <a:extLst>
              <a:ext uri="{FF2B5EF4-FFF2-40B4-BE49-F238E27FC236}">
                <a16:creationId xmlns:a16="http://schemas.microsoft.com/office/drawing/2014/main" id="{B5CBD065-349A-8748-BE93-1392D9DCC0F3}"/>
              </a:ext>
            </a:extLst>
          </p:cNvPr>
          <p:cNvSpPr txBox="1"/>
          <p:nvPr/>
        </p:nvSpPr>
        <p:spPr>
          <a:xfrm>
            <a:off x="8473412" y="4573208"/>
            <a:ext cx="487634" cy="215444"/>
          </a:xfrm>
          <a:prstGeom prst="rect">
            <a:avLst/>
          </a:prstGeom>
          <a:noFill/>
        </p:spPr>
        <p:txBody>
          <a:bodyPr wrap="none" rtlCol="0">
            <a:spAutoFit/>
          </a:bodyPr>
          <a:lstStyle/>
          <a:p>
            <a:r>
              <a:rPr lang="fr-FR" sz="800" dirty="0">
                <a:solidFill>
                  <a:schemeClr val="bg1"/>
                </a:solidFill>
              </a:rPr>
              <a:t>20 000</a:t>
            </a:r>
          </a:p>
        </p:txBody>
      </p:sp>
      <p:grpSp>
        <p:nvGrpSpPr>
          <p:cNvPr id="11267" name="Groupe 11266">
            <a:extLst>
              <a:ext uri="{FF2B5EF4-FFF2-40B4-BE49-F238E27FC236}">
                <a16:creationId xmlns:a16="http://schemas.microsoft.com/office/drawing/2014/main" id="{BF8221E4-88CC-B845-AD61-C1205374CE01}"/>
              </a:ext>
            </a:extLst>
          </p:cNvPr>
          <p:cNvGrpSpPr/>
          <p:nvPr/>
        </p:nvGrpSpPr>
        <p:grpSpPr>
          <a:xfrm>
            <a:off x="7893248" y="4575154"/>
            <a:ext cx="529053" cy="654178"/>
            <a:chOff x="5484849" y="6232222"/>
            <a:chExt cx="529053" cy="654178"/>
          </a:xfrm>
        </p:grpSpPr>
        <p:pic>
          <p:nvPicPr>
            <p:cNvPr id="25602" name="Picture 2" descr="condor 1. svg Icons PNG - Free PNG and Icons Downloads">
              <a:extLst>
                <a:ext uri="{FF2B5EF4-FFF2-40B4-BE49-F238E27FC236}">
                  <a16:creationId xmlns:a16="http://schemas.microsoft.com/office/drawing/2014/main" id="{A44584A9-DC02-CF4F-A810-7F967182156A}"/>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8871" b="97581" l="6897" r="89163">
                          <a14:foregroundMark x1="69458" y1="40323" x2="69458" y2="40323"/>
                          <a14:foregroundMark x1="49261" y1="56048" x2="49261" y2="56048"/>
                          <a14:foregroundMark x1="43842" y1="56452" x2="43842" y2="56452"/>
                          <a14:foregroundMark x1="38916" y1="58468" x2="38916" y2="58468"/>
                          <a14:foregroundMark x1="50739" y1="54032" x2="50739" y2="54032"/>
                          <a14:foregroundMark x1="47783" y1="53629" x2="47783" y2="53629"/>
                          <a14:foregroundMark x1="50246" y1="58065" x2="50246" y2="58065"/>
                          <a14:foregroundMark x1="20197" y1="90726" x2="20197" y2="90726"/>
                          <a14:foregroundMark x1="23645" y1="95565" x2="23645" y2="95565"/>
                          <a14:foregroundMark x1="28571" y1="96371" x2="28571" y2="96371"/>
                          <a14:foregroundMark x1="17241" y1="97581" x2="17241" y2="97581"/>
                          <a14:foregroundMark x1="8374" y1="90726" x2="8374" y2="90726"/>
                          <a14:foregroundMark x1="6897" y1="87500" x2="6897" y2="87500"/>
                          <a14:backgroundMark x1="20197" y1="15726" x2="20197" y2="15726"/>
                          <a14:backgroundMark x1="88670" y1="86290" x2="88670" y2="86290"/>
                          <a14:backgroundMark x1="27094" y1="96774" x2="27094" y2="96774"/>
                          <a14:backgroundMark x1="27586" y1="97581" x2="27586" y2="97581"/>
                          <a14:backgroundMark x1="21675" y1="96371" x2="21675" y2="96371"/>
                          <a14:backgroundMark x1="91133" y1="10887" x2="91133" y2="10887"/>
                          <a14:backgroundMark x1="91133" y1="15323" x2="91133" y2="15323"/>
                          <a14:backgroundMark x1="91133" y1="22177" x2="91133" y2="22177"/>
                          <a14:backgroundMark x1="36946" y1="58871" x2="36946" y2="58871"/>
                        </a14:backgroundRemoval>
                      </a14:imgEffect>
                    </a14:imgLayer>
                  </a14:imgProps>
                </a:ext>
                <a:ext uri="{28A0092B-C50C-407E-A947-70E740481C1C}">
                  <a14:useLocalDpi xmlns:a14="http://schemas.microsoft.com/office/drawing/2010/main" val="0"/>
                </a:ext>
              </a:extLst>
            </a:blip>
            <a:srcRect/>
            <a:stretch>
              <a:fillRect/>
            </a:stretch>
          </p:blipFill>
          <p:spPr bwMode="auto">
            <a:xfrm>
              <a:off x="5484849" y="6240069"/>
              <a:ext cx="529053" cy="646331"/>
            </a:xfrm>
            <a:prstGeom prst="rect">
              <a:avLst/>
            </a:prstGeom>
            <a:noFill/>
          </p:spPr>
        </p:pic>
        <p:sp>
          <p:nvSpPr>
            <p:cNvPr id="68" name="ZoneTexte 67">
              <a:extLst>
                <a:ext uri="{FF2B5EF4-FFF2-40B4-BE49-F238E27FC236}">
                  <a16:creationId xmlns:a16="http://schemas.microsoft.com/office/drawing/2014/main" id="{4ACBF4EF-8975-6A49-9B7F-75B0A1961125}"/>
                </a:ext>
              </a:extLst>
            </p:cNvPr>
            <p:cNvSpPr txBox="1"/>
            <p:nvPr/>
          </p:nvSpPr>
          <p:spPr>
            <a:xfrm rot="18171425">
              <a:off x="5634082" y="6368317"/>
              <a:ext cx="487634" cy="215444"/>
            </a:xfrm>
            <a:prstGeom prst="rect">
              <a:avLst/>
            </a:prstGeom>
            <a:noFill/>
          </p:spPr>
          <p:txBody>
            <a:bodyPr wrap="none" rtlCol="0">
              <a:spAutoFit/>
            </a:bodyPr>
            <a:lstStyle/>
            <a:p>
              <a:r>
                <a:rPr lang="fr-FR" sz="800" dirty="0">
                  <a:solidFill>
                    <a:schemeClr val="bg1">
                      <a:lumMod val="75000"/>
                    </a:schemeClr>
                  </a:solidFill>
                </a:rPr>
                <a:t>10 000</a:t>
              </a:r>
            </a:p>
          </p:txBody>
        </p:sp>
      </p:grpSp>
    </p:spTree>
    <p:extLst>
      <p:ext uri="{BB962C8B-B14F-4D97-AF65-F5344CB8AC3E}">
        <p14:creationId xmlns:p14="http://schemas.microsoft.com/office/powerpoint/2010/main" val="2723872768"/>
      </p:ext>
    </p:extLst>
  </p:cSld>
  <p:clrMapOvr>
    <a:masterClrMapping/>
  </p:clrMapOvr>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{1E4FB805-AEB2-4A4F-994E-60701DE9B437}tf10001060</Template>
  <TotalTime>60701</TotalTime>
  <Words>12218</Words>
  <Application>Microsoft Macintosh PowerPoint</Application>
  <PresentationFormat>Affichage à l'écran (4:3)</PresentationFormat>
  <Paragraphs>697</Paragraphs>
  <Slides>56</Slides>
  <Notes>55</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56</vt:i4>
      </vt:variant>
    </vt:vector>
  </HeadingPairs>
  <TitlesOfParts>
    <vt:vector size="63" baseType="lpstr">
      <vt:lpstr>Arial</vt:lpstr>
      <vt:lpstr>Calibri</vt:lpstr>
      <vt:lpstr>Trebuchet MS</vt:lpstr>
      <vt:lpstr>Wingdings</vt:lpstr>
      <vt:lpstr>Wingdings 2</vt:lpstr>
      <vt:lpstr>Wingdings 3</vt:lpstr>
      <vt:lpstr>Facette</vt:lpstr>
      <vt:lpstr>Enseigner les enjeux du vivant en école d’ingénieur</vt:lpstr>
      <vt:lpstr>Préambule</vt:lpstr>
      <vt:lpstr>Préambule</vt:lpstr>
      <vt:lpstr>Préambule</vt:lpstr>
      <vt:lpstr>Sommaire</vt:lpstr>
      <vt:lpstr>L’Homme dans la biodiversité</vt:lpstr>
      <vt:lpstr>Qu’est-ce que le vivant ?</vt:lpstr>
      <vt:lpstr>Aux origines du vivant</vt:lpstr>
      <vt:lpstr>Répartition de la biomasse terrestre</vt:lpstr>
      <vt:lpstr>Les 3 piliers de la biodiversité</vt:lpstr>
      <vt:lpstr>L’Homme (perdu) dans la biodiversité</vt:lpstr>
      <vt:lpstr>L’Homme un bioréacteur comme les autres</vt:lpstr>
      <vt:lpstr>L’Homme une espèce ingénieur... comme le castor</vt:lpstr>
      <vt:lpstr>La crise anthropique de la biodiversité</vt:lpstr>
      <vt:lpstr>Une 6e extinction de masse ?</vt:lpstr>
      <vt:lpstr>Depuis 1970 les populations déclinent...</vt:lpstr>
      <vt:lpstr>... Et c’est pire encore dans les écosystèmes d’eau douce.</vt:lpstr>
      <vt:lpstr>Risques d’extinction actuels au niveau mondial de différents groupes d’espèces</vt:lpstr>
      <vt:lpstr>Les 5 grandes causes de l’érosion de la biodiversité</vt:lpstr>
      <vt:lpstr>La notion de résilience des écosystèmes</vt:lpstr>
      <vt:lpstr>Le risque d’avalanche...</vt:lpstr>
      <vt:lpstr>Le risque d’avalanche...</vt:lpstr>
      <vt:lpstr>Les services écosystémiques</vt:lpstr>
      <vt:lpstr>Impact des activités humaines depuis 1970 sur les services écosystémiques</vt:lpstr>
      <vt:lpstr>Les enjeux du vivant pour le développement humain (et les implications technologiques associées)</vt:lpstr>
      <vt:lpstr>Enjeux n°1 : permettre à l’Homme de se développer durablement sur la planète</vt:lpstr>
      <vt:lpstr>Enjeux n°2 : la nutrition</vt:lpstr>
      <vt:lpstr>Enjeux n°3 Santé</vt:lpstr>
      <vt:lpstr>Enjeux n°3 Santé (liens avec la domestication)</vt:lpstr>
      <vt:lpstr>Enjeux n°3 Santé (l’effet de dilution)</vt:lpstr>
      <vt:lpstr>Enjeux n°4 : économique</vt:lpstr>
      <vt:lpstr>Enjeux n°4 : économique (l’empreinte écologique)</vt:lpstr>
      <vt:lpstr>Enjeux n°5 : culturels</vt:lpstr>
      <vt:lpstr>Enjeux n°6 : éthiques</vt:lpstr>
      <vt:lpstr>Conclusions : des leviers d’actions</vt:lpstr>
      <vt:lpstr>Echelle mondiale : les scénarios de l’initiative Bending the curve (GIEC, IPBES)</vt:lpstr>
      <vt:lpstr>A l’échelle nationale</vt:lpstr>
      <vt:lpstr>A l’échelle individuelle pour un ingénieur citoyen</vt:lpstr>
      <vt:lpstr>Une expérience au FIMI : explorer les écosystèmes du campus pour changer son rapport à la nature</vt:lpstr>
      <vt:lpstr>Une expérience au FIMI : explorer les écosystèmes du campus pour changer son rapport à la nature</vt:lpstr>
      <vt:lpstr>Une expérience au FIMI : explorer les écosystèmes du campus pour changer son rapport à la nature</vt:lpstr>
      <vt:lpstr>Une expérience au FIMI : explorer les écosystèmes du campus pour changer son rapport à la nature</vt:lpstr>
      <vt:lpstr>Une expérience au FIMI : explorer les écosystèmes du campus pour changer son rapport à la nature</vt:lpstr>
      <vt:lpstr>Crédits photographiques et références</vt:lpstr>
      <vt:lpstr>Crédits photographiques et références</vt:lpstr>
      <vt:lpstr>Crédits photographiques et références</vt:lpstr>
      <vt:lpstr>Remerciements</vt:lpstr>
      <vt:lpstr>Annexes</vt:lpstr>
      <vt:lpstr>Biodiversité :  un néologisme récent connoté par la conservation</vt:lpstr>
      <vt:lpstr>Les Ecosystèmes</vt:lpstr>
      <vt:lpstr>La notion d’espèce</vt:lpstr>
      <vt:lpstr>Disparition des insectes</vt:lpstr>
      <vt:lpstr>Impact des activités humaines depuis 1970 sur le déclin de la nature</vt:lpstr>
      <vt:lpstr>Echelle mondiale : les scénarios de l’initiative Bending the curve (GIEC, IPBES)</vt:lpstr>
      <vt:lpstr>Enjeux n°2 : la nutrition</vt:lpstr>
      <vt:lpstr>Enjeux n°5 : « culturels » (ex. de contributions des peuples autochtones à l’amélioration de la biodiversité)</vt:lpstr>
    </vt:vector>
  </TitlesOfParts>
  <Company>INSA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défis de l’agriculture de demain</dc:title>
  <dc:creator>Hubert CHARLES</dc:creator>
  <cp:lastModifiedBy>Hubert Charles</cp:lastModifiedBy>
  <cp:revision>280</cp:revision>
  <dcterms:created xsi:type="dcterms:W3CDTF">2020-08-09T08:30:24Z</dcterms:created>
  <dcterms:modified xsi:type="dcterms:W3CDTF">2022-06-04T19:12:32Z</dcterms:modified>
</cp:coreProperties>
</file>