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7"/>
  </p:notesMasterIdLst>
  <p:sldIdLst>
    <p:sldId id="258" r:id="rId2"/>
    <p:sldId id="361" r:id="rId3"/>
    <p:sldId id="338" r:id="rId4"/>
    <p:sldId id="339" r:id="rId5"/>
    <p:sldId id="340" r:id="rId6"/>
    <p:sldId id="335" r:id="rId7"/>
    <p:sldId id="281" r:id="rId8"/>
    <p:sldId id="362" r:id="rId9"/>
    <p:sldId id="366" r:id="rId10"/>
    <p:sldId id="363" r:id="rId11"/>
    <p:sldId id="355" r:id="rId12"/>
    <p:sldId id="368" r:id="rId13"/>
    <p:sldId id="350" r:id="rId14"/>
    <p:sldId id="351" r:id="rId15"/>
    <p:sldId id="352" r:id="rId16"/>
    <p:sldId id="365" r:id="rId17"/>
    <p:sldId id="354" r:id="rId18"/>
    <p:sldId id="348" r:id="rId19"/>
    <p:sldId id="357" r:id="rId20"/>
    <p:sldId id="310" r:id="rId21"/>
    <p:sldId id="367" r:id="rId22"/>
    <p:sldId id="285" r:id="rId23"/>
    <p:sldId id="346" r:id="rId24"/>
    <p:sldId id="356" r:id="rId25"/>
    <p:sldId id="349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E16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1" d="100"/>
          <a:sy n="61" d="100"/>
        </p:scale>
        <p:origin x="136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2FCA36-ACC1-4F81-8EDC-127224B53BE9}" type="doc">
      <dgm:prSet loTypeId="urn:microsoft.com/office/officeart/2005/8/layout/hierarchy2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fr-FR"/>
        </a:p>
      </dgm:t>
    </dgm:pt>
    <dgm:pt modelId="{C4DE1B32-472A-4385-B23F-4F20FD4547C3}">
      <dgm:prSet phldrT="[Texte]"/>
      <dgm:spPr/>
      <dgm:t>
        <a:bodyPr/>
        <a:lstStyle/>
        <a:p>
          <a:r>
            <a:rPr lang="fr-FR" dirty="0" err="1" smtClean="0"/>
            <a:t>Environmental</a:t>
          </a:r>
          <a:r>
            <a:rPr lang="fr-FR" dirty="0" smtClean="0"/>
            <a:t> issues</a:t>
          </a:r>
          <a:endParaRPr lang="fr-FR" dirty="0"/>
        </a:p>
      </dgm:t>
    </dgm:pt>
    <dgm:pt modelId="{E1958352-3D8D-482C-887F-5D3ABB37828C}" type="parTrans" cxnId="{8CF34EFF-EFAC-4B7A-99D5-4582C1A3218C}">
      <dgm:prSet/>
      <dgm:spPr/>
      <dgm:t>
        <a:bodyPr/>
        <a:lstStyle/>
        <a:p>
          <a:endParaRPr lang="fr-FR"/>
        </a:p>
      </dgm:t>
    </dgm:pt>
    <dgm:pt modelId="{037B80BC-C4EB-4B8F-B61A-2553FF08F205}" type="sibTrans" cxnId="{8CF34EFF-EFAC-4B7A-99D5-4582C1A3218C}">
      <dgm:prSet/>
      <dgm:spPr/>
      <dgm:t>
        <a:bodyPr/>
        <a:lstStyle/>
        <a:p>
          <a:endParaRPr lang="fr-FR"/>
        </a:p>
      </dgm:t>
    </dgm:pt>
    <dgm:pt modelId="{1E0A2529-2823-40C1-9435-B401DB5199D9}">
      <dgm:prSet phldrT="[Texte]"/>
      <dgm:spPr/>
      <dgm:t>
        <a:bodyPr/>
        <a:lstStyle/>
        <a:p>
          <a:r>
            <a:rPr lang="fr-FR" dirty="0" smtClean="0"/>
            <a:t>Optimisation</a:t>
          </a:r>
          <a:endParaRPr lang="fr-FR" dirty="0"/>
        </a:p>
      </dgm:t>
    </dgm:pt>
    <dgm:pt modelId="{D42C0864-1B59-4038-A06E-A5786222621D}" type="parTrans" cxnId="{AA7D5CAA-82FB-45FD-8E6F-E09AF0DF70D7}">
      <dgm:prSet/>
      <dgm:spPr/>
      <dgm:t>
        <a:bodyPr/>
        <a:lstStyle/>
        <a:p>
          <a:endParaRPr lang="fr-FR"/>
        </a:p>
      </dgm:t>
    </dgm:pt>
    <dgm:pt modelId="{C4244984-E8C9-4A52-8760-D0E6A8E1E141}" type="sibTrans" cxnId="{AA7D5CAA-82FB-45FD-8E6F-E09AF0DF70D7}">
      <dgm:prSet/>
      <dgm:spPr/>
      <dgm:t>
        <a:bodyPr/>
        <a:lstStyle/>
        <a:p>
          <a:endParaRPr lang="fr-FR"/>
        </a:p>
      </dgm:t>
    </dgm:pt>
    <dgm:pt modelId="{02FAE0F7-26CE-4710-B133-EFB4E1E866EC}">
      <dgm:prSet phldrT="[Texte]"/>
      <dgm:spPr/>
      <dgm:t>
        <a:bodyPr/>
        <a:lstStyle/>
        <a:p>
          <a:r>
            <a:rPr lang="fr-FR" dirty="0" err="1" smtClean="0"/>
            <a:t>Reconception</a:t>
          </a:r>
          <a:endParaRPr lang="fr-FR" dirty="0"/>
        </a:p>
      </dgm:t>
    </dgm:pt>
    <dgm:pt modelId="{F11A4EA9-47D2-4E58-A0BA-F289A35EC8C8}" type="parTrans" cxnId="{C99F321B-0985-4948-8C1D-FF05E084A401}">
      <dgm:prSet/>
      <dgm:spPr/>
      <dgm:t>
        <a:bodyPr/>
        <a:lstStyle/>
        <a:p>
          <a:endParaRPr lang="fr-FR"/>
        </a:p>
      </dgm:t>
    </dgm:pt>
    <dgm:pt modelId="{2E96CB54-B1CA-4B06-8495-6DD7191911E9}" type="sibTrans" cxnId="{C99F321B-0985-4948-8C1D-FF05E084A401}">
      <dgm:prSet/>
      <dgm:spPr/>
      <dgm:t>
        <a:bodyPr/>
        <a:lstStyle/>
        <a:p>
          <a:endParaRPr lang="fr-FR"/>
        </a:p>
      </dgm:t>
    </dgm:pt>
    <dgm:pt modelId="{51B3DC7D-AC4F-4F81-A174-234D52565019}" type="pres">
      <dgm:prSet presAssocID="{962FCA36-ACC1-4F81-8EDC-127224B53BE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B6B0F61-8D46-4094-9516-2623C173764B}" type="pres">
      <dgm:prSet presAssocID="{C4DE1B32-472A-4385-B23F-4F20FD4547C3}" presName="root1" presStyleCnt="0"/>
      <dgm:spPr/>
    </dgm:pt>
    <dgm:pt modelId="{C35B89C6-07FE-421C-A201-D71B846EABC5}" type="pres">
      <dgm:prSet presAssocID="{C4DE1B32-472A-4385-B23F-4F20FD4547C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1990DA5-BBCF-490B-9DB0-A11AEA0FB0EE}" type="pres">
      <dgm:prSet presAssocID="{C4DE1B32-472A-4385-B23F-4F20FD4547C3}" presName="level2hierChild" presStyleCnt="0"/>
      <dgm:spPr/>
    </dgm:pt>
    <dgm:pt modelId="{D3893123-FCE6-4D00-A9DF-1C33E2578B15}" type="pres">
      <dgm:prSet presAssocID="{D42C0864-1B59-4038-A06E-A5786222621D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CD85BAD4-CC80-4257-8792-4F155FD8985C}" type="pres">
      <dgm:prSet presAssocID="{D42C0864-1B59-4038-A06E-A5786222621D}" presName="connTx" presStyleLbl="parChTrans1D2" presStyleIdx="0" presStyleCnt="2"/>
      <dgm:spPr/>
      <dgm:t>
        <a:bodyPr/>
        <a:lstStyle/>
        <a:p>
          <a:endParaRPr lang="fr-FR"/>
        </a:p>
      </dgm:t>
    </dgm:pt>
    <dgm:pt modelId="{3DAA66E3-18EF-4363-803B-BFD4588A9C81}" type="pres">
      <dgm:prSet presAssocID="{1E0A2529-2823-40C1-9435-B401DB5199D9}" presName="root2" presStyleCnt="0"/>
      <dgm:spPr/>
    </dgm:pt>
    <dgm:pt modelId="{A03EB098-9FC2-48D0-BBE3-F7504511A8E5}" type="pres">
      <dgm:prSet presAssocID="{1E0A2529-2823-40C1-9435-B401DB5199D9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0038CCC-8D4C-4DE2-A0BD-D9892EA430DD}" type="pres">
      <dgm:prSet presAssocID="{1E0A2529-2823-40C1-9435-B401DB5199D9}" presName="level3hierChild" presStyleCnt="0"/>
      <dgm:spPr/>
    </dgm:pt>
    <dgm:pt modelId="{0740D0FD-A0A2-458C-9376-01AB0203DBD7}" type="pres">
      <dgm:prSet presAssocID="{F11A4EA9-47D2-4E58-A0BA-F289A35EC8C8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05268FA5-28B5-475E-8045-1BDA27C5E4F5}" type="pres">
      <dgm:prSet presAssocID="{F11A4EA9-47D2-4E58-A0BA-F289A35EC8C8}" presName="connTx" presStyleLbl="parChTrans1D2" presStyleIdx="1" presStyleCnt="2"/>
      <dgm:spPr/>
      <dgm:t>
        <a:bodyPr/>
        <a:lstStyle/>
        <a:p>
          <a:endParaRPr lang="fr-FR"/>
        </a:p>
      </dgm:t>
    </dgm:pt>
    <dgm:pt modelId="{EB42732B-9526-4205-BAE6-06552ECB47DF}" type="pres">
      <dgm:prSet presAssocID="{02FAE0F7-26CE-4710-B133-EFB4E1E866EC}" presName="root2" presStyleCnt="0"/>
      <dgm:spPr/>
    </dgm:pt>
    <dgm:pt modelId="{10D75C29-F6F4-40B8-8FEA-2E201D975B28}" type="pres">
      <dgm:prSet presAssocID="{02FAE0F7-26CE-4710-B133-EFB4E1E866EC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AE1126F-2349-4A8C-88E8-E033D00D9C8D}" type="pres">
      <dgm:prSet presAssocID="{02FAE0F7-26CE-4710-B133-EFB4E1E866EC}" presName="level3hierChild" presStyleCnt="0"/>
      <dgm:spPr/>
    </dgm:pt>
  </dgm:ptLst>
  <dgm:cxnLst>
    <dgm:cxn modelId="{0FFE410C-7C9A-4F8F-8DFF-EC73A1FFA4F2}" type="presOf" srcId="{1E0A2529-2823-40C1-9435-B401DB5199D9}" destId="{A03EB098-9FC2-48D0-BBE3-F7504511A8E5}" srcOrd="0" destOrd="0" presId="urn:microsoft.com/office/officeart/2005/8/layout/hierarchy2"/>
    <dgm:cxn modelId="{E25EB700-6DBD-44DB-8189-625E599D2CEA}" type="presOf" srcId="{C4DE1B32-472A-4385-B23F-4F20FD4547C3}" destId="{C35B89C6-07FE-421C-A201-D71B846EABC5}" srcOrd="0" destOrd="0" presId="urn:microsoft.com/office/officeart/2005/8/layout/hierarchy2"/>
    <dgm:cxn modelId="{15BA0FEC-0454-4B01-9850-21212DE87193}" type="presOf" srcId="{02FAE0F7-26CE-4710-B133-EFB4E1E866EC}" destId="{10D75C29-F6F4-40B8-8FEA-2E201D975B28}" srcOrd="0" destOrd="0" presId="urn:microsoft.com/office/officeart/2005/8/layout/hierarchy2"/>
    <dgm:cxn modelId="{02062A8F-1C79-45E6-95E8-3986E424E945}" type="presOf" srcId="{D42C0864-1B59-4038-A06E-A5786222621D}" destId="{D3893123-FCE6-4D00-A9DF-1C33E2578B15}" srcOrd="0" destOrd="0" presId="urn:microsoft.com/office/officeart/2005/8/layout/hierarchy2"/>
    <dgm:cxn modelId="{0509FBE5-0A83-421B-98C7-4A4A6A3DE5DA}" type="presOf" srcId="{962FCA36-ACC1-4F81-8EDC-127224B53BE9}" destId="{51B3DC7D-AC4F-4F81-A174-234D52565019}" srcOrd="0" destOrd="0" presId="urn:microsoft.com/office/officeart/2005/8/layout/hierarchy2"/>
    <dgm:cxn modelId="{9E5B5C50-D254-45BE-9B19-0A4E91E86648}" type="presOf" srcId="{F11A4EA9-47D2-4E58-A0BA-F289A35EC8C8}" destId="{05268FA5-28B5-475E-8045-1BDA27C5E4F5}" srcOrd="1" destOrd="0" presId="urn:microsoft.com/office/officeart/2005/8/layout/hierarchy2"/>
    <dgm:cxn modelId="{AA7D5CAA-82FB-45FD-8E6F-E09AF0DF70D7}" srcId="{C4DE1B32-472A-4385-B23F-4F20FD4547C3}" destId="{1E0A2529-2823-40C1-9435-B401DB5199D9}" srcOrd="0" destOrd="0" parTransId="{D42C0864-1B59-4038-A06E-A5786222621D}" sibTransId="{C4244984-E8C9-4A52-8760-D0E6A8E1E141}"/>
    <dgm:cxn modelId="{C99F321B-0985-4948-8C1D-FF05E084A401}" srcId="{C4DE1B32-472A-4385-B23F-4F20FD4547C3}" destId="{02FAE0F7-26CE-4710-B133-EFB4E1E866EC}" srcOrd="1" destOrd="0" parTransId="{F11A4EA9-47D2-4E58-A0BA-F289A35EC8C8}" sibTransId="{2E96CB54-B1CA-4B06-8495-6DD7191911E9}"/>
    <dgm:cxn modelId="{8CF34EFF-EFAC-4B7A-99D5-4582C1A3218C}" srcId="{962FCA36-ACC1-4F81-8EDC-127224B53BE9}" destId="{C4DE1B32-472A-4385-B23F-4F20FD4547C3}" srcOrd="0" destOrd="0" parTransId="{E1958352-3D8D-482C-887F-5D3ABB37828C}" sibTransId="{037B80BC-C4EB-4B8F-B61A-2553FF08F205}"/>
    <dgm:cxn modelId="{41C01483-C2EA-4D5D-9024-CD68CC68F882}" type="presOf" srcId="{F11A4EA9-47D2-4E58-A0BA-F289A35EC8C8}" destId="{0740D0FD-A0A2-458C-9376-01AB0203DBD7}" srcOrd="0" destOrd="0" presId="urn:microsoft.com/office/officeart/2005/8/layout/hierarchy2"/>
    <dgm:cxn modelId="{15B61D62-F0A4-4412-84A5-D40DED702268}" type="presOf" srcId="{D42C0864-1B59-4038-A06E-A5786222621D}" destId="{CD85BAD4-CC80-4257-8792-4F155FD8985C}" srcOrd="1" destOrd="0" presId="urn:microsoft.com/office/officeart/2005/8/layout/hierarchy2"/>
    <dgm:cxn modelId="{57C9F384-866F-4F5C-AB14-28829ACEF70C}" type="presParOf" srcId="{51B3DC7D-AC4F-4F81-A174-234D52565019}" destId="{8B6B0F61-8D46-4094-9516-2623C173764B}" srcOrd="0" destOrd="0" presId="urn:microsoft.com/office/officeart/2005/8/layout/hierarchy2"/>
    <dgm:cxn modelId="{5D9D4331-6EC7-49B3-94B8-A739582C28EC}" type="presParOf" srcId="{8B6B0F61-8D46-4094-9516-2623C173764B}" destId="{C35B89C6-07FE-421C-A201-D71B846EABC5}" srcOrd="0" destOrd="0" presId="urn:microsoft.com/office/officeart/2005/8/layout/hierarchy2"/>
    <dgm:cxn modelId="{FD15B785-2020-4BA3-A8D6-1E23416A0BDE}" type="presParOf" srcId="{8B6B0F61-8D46-4094-9516-2623C173764B}" destId="{D1990DA5-BBCF-490B-9DB0-A11AEA0FB0EE}" srcOrd="1" destOrd="0" presId="urn:microsoft.com/office/officeart/2005/8/layout/hierarchy2"/>
    <dgm:cxn modelId="{B557F951-A954-4CFA-A2FF-EDF269F3B190}" type="presParOf" srcId="{D1990DA5-BBCF-490B-9DB0-A11AEA0FB0EE}" destId="{D3893123-FCE6-4D00-A9DF-1C33E2578B15}" srcOrd="0" destOrd="0" presId="urn:microsoft.com/office/officeart/2005/8/layout/hierarchy2"/>
    <dgm:cxn modelId="{F8CE48BF-6C8C-4518-A33C-A58899147442}" type="presParOf" srcId="{D3893123-FCE6-4D00-A9DF-1C33E2578B15}" destId="{CD85BAD4-CC80-4257-8792-4F155FD8985C}" srcOrd="0" destOrd="0" presId="urn:microsoft.com/office/officeart/2005/8/layout/hierarchy2"/>
    <dgm:cxn modelId="{A07C95DF-BA06-4C98-A933-AEEF98390F81}" type="presParOf" srcId="{D1990DA5-BBCF-490B-9DB0-A11AEA0FB0EE}" destId="{3DAA66E3-18EF-4363-803B-BFD4588A9C81}" srcOrd="1" destOrd="0" presId="urn:microsoft.com/office/officeart/2005/8/layout/hierarchy2"/>
    <dgm:cxn modelId="{ABEA05FE-9E6B-47FE-AAB3-AB285701F663}" type="presParOf" srcId="{3DAA66E3-18EF-4363-803B-BFD4588A9C81}" destId="{A03EB098-9FC2-48D0-BBE3-F7504511A8E5}" srcOrd="0" destOrd="0" presId="urn:microsoft.com/office/officeart/2005/8/layout/hierarchy2"/>
    <dgm:cxn modelId="{4E8DB59E-8078-4736-A383-A64B3B26C06A}" type="presParOf" srcId="{3DAA66E3-18EF-4363-803B-BFD4588A9C81}" destId="{A0038CCC-8D4C-4DE2-A0BD-D9892EA430DD}" srcOrd="1" destOrd="0" presId="urn:microsoft.com/office/officeart/2005/8/layout/hierarchy2"/>
    <dgm:cxn modelId="{753120B2-D5AE-4156-84C8-33E25529DEDA}" type="presParOf" srcId="{D1990DA5-BBCF-490B-9DB0-A11AEA0FB0EE}" destId="{0740D0FD-A0A2-458C-9376-01AB0203DBD7}" srcOrd="2" destOrd="0" presId="urn:microsoft.com/office/officeart/2005/8/layout/hierarchy2"/>
    <dgm:cxn modelId="{64F24BFB-CCC6-4B4D-A73D-2749E7162D07}" type="presParOf" srcId="{0740D0FD-A0A2-458C-9376-01AB0203DBD7}" destId="{05268FA5-28B5-475E-8045-1BDA27C5E4F5}" srcOrd="0" destOrd="0" presId="urn:microsoft.com/office/officeart/2005/8/layout/hierarchy2"/>
    <dgm:cxn modelId="{47430EF2-28CB-4781-AC93-B8D96F90D1F6}" type="presParOf" srcId="{D1990DA5-BBCF-490B-9DB0-A11AEA0FB0EE}" destId="{EB42732B-9526-4205-BAE6-06552ECB47DF}" srcOrd="3" destOrd="0" presId="urn:microsoft.com/office/officeart/2005/8/layout/hierarchy2"/>
    <dgm:cxn modelId="{0685ECE8-F11F-41FE-BBC4-F2736C0D3888}" type="presParOf" srcId="{EB42732B-9526-4205-BAE6-06552ECB47DF}" destId="{10D75C29-F6F4-40B8-8FEA-2E201D975B28}" srcOrd="0" destOrd="0" presId="urn:microsoft.com/office/officeart/2005/8/layout/hierarchy2"/>
    <dgm:cxn modelId="{E83DBA77-5C15-4D0A-ABD2-D2C1E68818A0}" type="presParOf" srcId="{EB42732B-9526-4205-BAE6-06552ECB47DF}" destId="{4AE1126F-2349-4A8C-88E8-E033D00D9C8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2FCA36-ACC1-4F81-8EDC-127224B53BE9}" type="doc">
      <dgm:prSet loTypeId="urn:microsoft.com/office/officeart/2005/8/layout/hierarchy2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fr-FR"/>
        </a:p>
      </dgm:t>
    </dgm:pt>
    <dgm:pt modelId="{C4DE1B32-472A-4385-B23F-4F20FD4547C3}">
      <dgm:prSet phldrT="[Texte]" custT="1"/>
      <dgm:spPr/>
      <dgm:t>
        <a:bodyPr/>
        <a:lstStyle/>
        <a:p>
          <a:r>
            <a:rPr lang="fr-FR" sz="2000" b="1" dirty="0" err="1" smtClean="0"/>
            <a:t>Farms</a:t>
          </a:r>
          <a:endParaRPr lang="fr-FR" sz="2000" b="1" dirty="0"/>
        </a:p>
      </dgm:t>
    </dgm:pt>
    <dgm:pt modelId="{E1958352-3D8D-482C-887F-5D3ABB37828C}" type="parTrans" cxnId="{8CF34EFF-EFAC-4B7A-99D5-4582C1A3218C}">
      <dgm:prSet/>
      <dgm:spPr/>
      <dgm:t>
        <a:bodyPr/>
        <a:lstStyle/>
        <a:p>
          <a:endParaRPr lang="fr-FR" sz="1600"/>
        </a:p>
      </dgm:t>
    </dgm:pt>
    <dgm:pt modelId="{037B80BC-C4EB-4B8F-B61A-2553FF08F205}" type="sibTrans" cxnId="{8CF34EFF-EFAC-4B7A-99D5-4582C1A3218C}">
      <dgm:prSet/>
      <dgm:spPr/>
      <dgm:t>
        <a:bodyPr/>
        <a:lstStyle/>
        <a:p>
          <a:endParaRPr lang="fr-FR" sz="1600"/>
        </a:p>
      </dgm:t>
    </dgm:pt>
    <dgm:pt modelId="{1E0A2529-2823-40C1-9435-B401DB5199D9}">
      <dgm:prSet phldrT="[Texte]" custT="1"/>
      <dgm:spPr/>
      <dgm:t>
        <a:bodyPr/>
        <a:lstStyle/>
        <a:p>
          <a:r>
            <a:rPr lang="fr-FR" sz="1600" dirty="0" err="1" smtClean="0"/>
            <a:t>Crop</a:t>
          </a:r>
          <a:r>
            <a:rPr lang="fr-FR" sz="1600" dirty="0" smtClean="0"/>
            <a:t> production</a:t>
          </a:r>
        </a:p>
      </dgm:t>
    </dgm:pt>
    <dgm:pt modelId="{D42C0864-1B59-4038-A06E-A5786222621D}" type="parTrans" cxnId="{AA7D5CAA-82FB-45FD-8E6F-E09AF0DF70D7}">
      <dgm:prSet custT="1"/>
      <dgm:spPr/>
      <dgm:t>
        <a:bodyPr/>
        <a:lstStyle/>
        <a:p>
          <a:endParaRPr lang="fr-FR" sz="600"/>
        </a:p>
      </dgm:t>
    </dgm:pt>
    <dgm:pt modelId="{C4244984-E8C9-4A52-8760-D0E6A8E1E141}" type="sibTrans" cxnId="{AA7D5CAA-82FB-45FD-8E6F-E09AF0DF70D7}">
      <dgm:prSet/>
      <dgm:spPr/>
      <dgm:t>
        <a:bodyPr/>
        <a:lstStyle/>
        <a:p>
          <a:endParaRPr lang="fr-FR" sz="1600"/>
        </a:p>
      </dgm:t>
    </dgm:pt>
    <dgm:pt modelId="{02FAE0F7-26CE-4710-B133-EFB4E1E866EC}">
      <dgm:prSet phldrT="[Texte]" custT="1"/>
      <dgm:spPr/>
      <dgm:t>
        <a:bodyPr/>
        <a:lstStyle/>
        <a:p>
          <a:r>
            <a:rPr lang="fr-FR" sz="1600" dirty="0" smtClean="0"/>
            <a:t>Animal production</a:t>
          </a:r>
          <a:endParaRPr lang="fr-FR" sz="1600" dirty="0"/>
        </a:p>
      </dgm:t>
    </dgm:pt>
    <dgm:pt modelId="{F11A4EA9-47D2-4E58-A0BA-F289A35EC8C8}" type="parTrans" cxnId="{C99F321B-0985-4948-8C1D-FF05E084A401}">
      <dgm:prSet custT="1"/>
      <dgm:spPr/>
      <dgm:t>
        <a:bodyPr/>
        <a:lstStyle/>
        <a:p>
          <a:endParaRPr lang="fr-FR" sz="400"/>
        </a:p>
      </dgm:t>
    </dgm:pt>
    <dgm:pt modelId="{2E96CB54-B1CA-4B06-8495-6DD7191911E9}" type="sibTrans" cxnId="{C99F321B-0985-4948-8C1D-FF05E084A401}">
      <dgm:prSet/>
      <dgm:spPr/>
      <dgm:t>
        <a:bodyPr/>
        <a:lstStyle/>
        <a:p>
          <a:endParaRPr lang="fr-FR" sz="1600"/>
        </a:p>
      </dgm:t>
    </dgm:pt>
    <dgm:pt modelId="{DFC1C2CF-54F4-4AC7-B6EB-AA3559A973FF}">
      <dgm:prSet custT="1"/>
      <dgm:spPr>
        <a:ln>
          <a:solidFill>
            <a:srgbClr val="DA8E16"/>
          </a:solidFill>
        </a:ln>
      </dgm:spPr>
      <dgm:t>
        <a:bodyPr/>
        <a:lstStyle/>
        <a:p>
          <a:r>
            <a:rPr lang="fr-FR" sz="2000" dirty="0" smtClean="0"/>
            <a:t>Providers</a:t>
          </a:r>
          <a:endParaRPr lang="fr-FR" sz="2000" dirty="0"/>
        </a:p>
      </dgm:t>
    </dgm:pt>
    <dgm:pt modelId="{E96C74CD-2B56-48B4-B91B-B262B321CBCB}" type="parTrans" cxnId="{3A91505E-7ABF-413C-99E0-C4E9688C3DA3}">
      <dgm:prSet/>
      <dgm:spPr/>
      <dgm:t>
        <a:bodyPr/>
        <a:lstStyle/>
        <a:p>
          <a:endParaRPr lang="fr-FR" sz="1600"/>
        </a:p>
      </dgm:t>
    </dgm:pt>
    <dgm:pt modelId="{DEB01BA9-BAED-48D6-A8EF-948A79D5CA9A}" type="sibTrans" cxnId="{3A91505E-7ABF-413C-99E0-C4E9688C3DA3}">
      <dgm:prSet/>
      <dgm:spPr/>
      <dgm:t>
        <a:bodyPr/>
        <a:lstStyle/>
        <a:p>
          <a:endParaRPr lang="fr-FR" sz="1600"/>
        </a:p>
      </dgm:t>
    </dgm:pt>
    <dgm:pt modelId="{51E4C4FB-39B4-4C3B-BC9E-CE4779E157A6}">
      <dgm:prSet custT="1"/>
      <dgm:spPr/>
      <dgm:t>
        <a:bodyPr/>
        <a:lstStyle/>
        <a:p>
          <a:r>
            <a:rPr lang="fr-FR" sz="2000" dirty="0" err="1" smtClean="0"/>
            <a:t>Buyers</a:t>
          </a:r>
          <a:endParaRPr lang="fr-FR" sz="2000" dirty="0"/>
        </a:p>
      </dgm:t>
    </dgm:pt>
    <dgm:pt modelId="{8625B907-121C-41C3-829A-E43C3C46049E}" type="parTrans" cxnId="{E164BF3E-3846-46D5-B471-0C494160A237}">
      <dgm:prSet/>
      <dgm:spPr/>
      <dgm:t>
        <a:bodyPr/>
        <a:lstStyle/>
        <a:p>
          <a:endParaRPr lang="fr-FR" sz="1600"/>
        </a:p>
      </dgm:t>
    </dgm:pt>
    <dgm:pt modelId="{A8EAA696-4DF7-4DEA-89DB-884C463858C3}" type="sibTrans" cxnId="{E164BF3E-3846-46D5-B471-0C494160A237}">
      <dgm:prSet/>
      <dgm:spPr/>
      <dgm:t>
        <a:bodyPr/>
        <a:lstStyle/>
        <a:p>
          <a:endParaRPr lang="fr-FR" sz="1600"/>
        </a:p>
      </dgm:t>
    </dgm:pt>
    <dgm:pt modelId="{A45A949D-F670-42D5-BBE6-036F1D469940}">
      <dgm:prSet custT="1"/>
      <dgm:spPr/>
      <dgm:t>
        <a:bodyPr/>
        <a:lstStyle/>
        <a:p>
          <a:r>
            <a:rPr lang="fr-FR" sz="2000" dirty="0" err="1" smtClean="0"/>
            <a:t>Research</a:t>
          </a:r>
          <a:r>
            <a:rPr lang="fr-FR" sz="2000" dirty="0" smtClean="0"/>
            <a:t> &amp; </a:t>
          </a:r>
          <a:r>
            <a:rPr lang="fr-FR" sz="2000" dirty="0" err="1" smtClean="0"/>
            <a:t>education</a:t>
          </a:r>
          <a:endParaRPr lang="fr-FR" sz="2000" dirty="0"/>
        </a:p>
      </dgm:t>
    </dgm:pt>
    <dgm:pt modelId="{4BD67AC1-4032-448E-BCA5-88E1D183888C}" type="parTrans" cxnId="{36B24F36-F51C-4E04-AD45-914C03741024}">
      <dgm:prSet/>
      <dgm:spPr/>
      <dgm:t>
        <a:bodyPr/>
        <a:lstStyle/>
        <a:p>
          <a:endParaRPr lang="fr-FR" sz="1600"/>
        </a:p>
      </dgm:t>
    </dgm:pt>
    <dgm:pt modelId="{116C7C8D-039F-4AB0-A047-B38108975439}" type="sibTrans" cxnId="{36B24F36-F51C-4E04-AD45-914C03741024}">
      <dgm:prSet/>
      <dgm:spPr/>
      <dgm:t>
        <a:bodyPr/>
        <a:lstStyle/>
        <a:p>
          <a:endParaRPr lang="fr-FR" sz="1600"/>
        </a:p>
      </dgm:t>
    </dgm:pt>
    <dgm:pt modelId="{F620C5EA-0D3B-4D13-BA60-36ABD95CBFEB}">
      <dgm:prSet custT="1"/>
      <dgm:spPr/>
      <dgm:t>
        <a:bodyPr/>
        <a:lstStyle/>
        <a:p>
          <a:r>
            <a:rPr lang="fr-FR" sz="2000" dirty="0" smtClean="0"/>
            <a:t>Public institutions</a:t>
          </a:r>
          <a:endParaRPr lang="fr-FR" sz="2000" dirty="0"/>
        </a:p>
      </dgm:t>
    </dgm:pt>
    <dgm:pt modelId="{9D81A189-F2B2-47A9-8043-005F5B0BCC8F}" type="parTrans" cxnId="{BB8394EE-298F-4322-BB50-2435416AA504}">
      <dgm:prSet/>
      <dgm:spPr/>
      <dgm:t>
        <a:bodyPr/>
        <a:lstStyle/>
        <a:p>
          <a:endParaRPr lang="fr-FR" sz="1600"/>
        </a:p>
      </dgm:t>
    </dgm:pt>
    <dgm:pt modelId="{54B61805-FC6E-4D36-A851-09707ADEC135}" type="sibTrans" cxnId="{BB8394EE-298F-4322-BB50-2435416AA504}">
      <dgm:prSet/>
      <dgm:spPr/>
      <dgm:t>
        <a:bodyPr/>
        <a:lstStyle/>
        <a:p>
          <a:endParaRPr lang="fr-FR" sz="1600"/>
        </a:p>
      </dgm:t>
    </dgm:pt>
    <dgm:pt modelId="{5A3802F7-DFCE-449A-BB19-6732D4908F82}">
      <dgm:prSet custT="1"/>
      <dgm:spPr/>
      <dgm:t>
        <a:bodyPr/>
        <a:lstStyle/>
        <a:p>
          <a:r>
            <a:rPr lang="fr-FR" sz="1600" dirty="0" smtClean="0"/>
            <a:t>Information/</a:t>
          </a:r>
        </a:p>
        <a:p>
          <a:r>
            <a:rPr lang="fr-FR" sz="1600" dirty="0" smtClean="0"/>
            <a:t>communication</a:t>
          </a:r>
          <a:endParaRPr lang="fr-FR" sz="1600" dirty="0"/>
        </a:p>
      </dgm:t>
    </dgm:pt>
    <dgm:pt modelId="{817375EE-22CE-4ECA-A7CF-F3D5E77E33F3}" type="parTrans" cxnId="{7AF5B9D5-AF06-4CD5-8B26-0B5CF9B7ADC6}">
      <dgm:prSet custT="1"/>
      <dgm:spPr/>
      <dgm:t>
        <a:bodyPr/>
        <a:lstStyle/>
        <a:p>
          <a:endParaRPr lang="fr-FR" sz="400"/>
        </a:p>
      </dgm:t>
    </dgm:pt>
    <dgm:pt modelId="{95E654ED-94B9-44BC-BF36-1693D4E96D65}" type="sibTrans" cxnId="{7AF5B9D5-AF06-4CD5-8B26-0B5CF9B7ADC6}">
      <dgm:prSet/>
      <dgm:spPr/>
      <dgm:t>
        <a:bodyPr/>
        <a:lstStyle/>
        <a:p>
          <a:endParaRPr lang="fr-FR" sz="1600"/>
        </a:p>
      </dgm:t>
    </dgm:pt>
    <dgm:pt modelId="{CBE399F9-67BE-4E9C-8DAC-3428899443C6}">
      <dgm:prSet custT="1"/>
      <dgm:spPr/>
      <dgm:t>
        <a:bodyPr/>
        <a:lstStyle/>
        <a:p>
          <a:r>
            <a:rPr lang="fr-FR" sz="1600" dirty="0" smtClean="0"/>
            <a:t>Management</a:t>
          </a:r>
          <a:endParaRPr lang="fr-FR" sz="2000" dirty="0"/>
        </a:p>
      </dgm:t>
    </dgm:pt>
    <dgm:pt modelId="{C014661C-F697-4556-80F7-6640525DB926}" type="parTrans" cxnId="{E9667EE7-5A54-44D6-813F-F0A5EAA2A792}">
      <dgm:prSet custT="1"/>
      <dgm:spPr/>
      <dgm:t>
        <a:bodyPr/>
        <a:lstStyle/>
        <a:p>
          <a:endParaRPr lang="fr-FR" sz="400"/>
        </a:p>
      </dgm:t>
    </dgm:pt>
    <dgm:pt modelId="{801EF1CC-985C-4E66-9741-3E92EA53F0FE}" type="sibTrans" cxnId="{E9667EE7-5A54-44D6-813F-F0A5EAA2A792}">
      <dgm:prSet/>
      <dgm:spPr/>
      <dgm:t>
        <a:bodyPr/>
        <a:lstStyle/>
        <a:p>
          <a:endParaRPr lang="fr-FR" sz="1600"/>
        </a:p>
      </dgm:t>
    </dgm:pt>
    <dgm:pt modelId="{F9420012-556F-425F-A3E3-9B3BFCBA9442}">
      <dgm:prSet custT="1"/>
      <dgm:spPr/>
      <dgm:t>
        <a:bodyPr/>
        <a:lstStyle/>
        <a:p>
          <a:r>
            <a:rPr lang="fr-FR" sz="1600" dirty="0" err="1" smtClean="0"/>
            <a:t>Selling</a:t>
          </a:r>
          <a:r>
            <a:rPr lang="fr-FR" sz="1600" dirty="0" smtClean="0"/>
            <a:t> and marketing</a:t>
          </a:r>
          <a:endParaRPr lang="fr-FR" sz="2000" dirty="0"/>
        </a:p>
      </dgm:t>
    </dgm:pt>
    <dgm:pt modelId="{1BDE1230-D1B5-4107-A62D-78B9951F58ED}" type="parTrans" cxnId="{F8912432-47A9-4B95-B696-CAD4DA40DA5B}">
      <dgm:prSet custT="1"/>
      <dgm:spPr/>
      <dgm:t>
        <a:bodyPr/>
        <a:lstStyle/>
        <a:p>
          <a:endParaRPr lang="fr-FR" sz="600"/>
        </a:p>
      </dgm:t>
    </dgm:pt>
    <dgm:pt modelId="{D434CF80-AF6F-4434-B6B7-2F33E3CF310E}" type="sibTrans" cxnId="{F8912432-47A9-4B95-B696-CAD4DA40DA5B}">
      <dgm:prSet/>
      <dgm:spPr/>
      <dgm:t>
        <a:bodyPr/>
        <a:lstStyle/>
        <a:p>
          <a:endParaRPr lang="fr-FR" sz="1600"/>
        </a:p>
      </dgm:t>
    </dgm:pt>
    <dgm:pt modelId="{51B3DC7D-AC4F-4F81-A174-234D52565019}" type="pres">
      <dgm:prSet presAssocID="{962FCA36-ACC1-4F81-8EDC-127224B53BE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8ADAC03-24AA-4351-907F-12EE06D52F55}" type="pres">
      <dgm:prSet presAssocID="{A45A949D-F670-42D5-BBE6-036F1D469940}" presName="root1" presStyleCnt="0"/>
      <dgm:spPr/>
    </dgm:pt>
    <dgm:pt modelId="{9A0E8A7F-4DE7-490C-A544-18F716490189}" type="pres">
      <dgm:prSet presAssocID="{A45A949D-F670-42D5-BBE6-036F1D469940}" presName="LevelOneTextNode" presStyleLbl="node0" presStyleIdx="0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887304F-B3D3-4751-8279-C0F24BE2C50A}" type="pres">
      <dgm:prSet presAssocID="{A45A949D-F670-42D5-BBE6-036F1D469940}" presName="level2hierChild" presStyleCnt="0"/>
      <dgm:spPr/>
    </dgm:pt>
    <dgm:pt modelId="{440938EB-6C9F-4DDC-AB9B-5112F00DF163}" type="pres">
      <dgm:prSet presAssocID="{DFC1C2CF-54F4-4AC7-B6EB-AA3559A973FF}" presName="root1" presStyleCnt="0"/>
      <dgm:spPr/>
    </dgm:pt>
    <dgm:pt modelId="{0A39BA25-C906-4700-A5CB-F176EED25DC5}" type="pres">
      <dgm:prSet presAssocID="{DFC1C2CF-54F4-4AC7-B6EB-AA3559A973FF}" presName="LevelOneTextNod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138E612-7ADA-4154-8C1F-68FADDE4ACCE}" type="pres">
      <dgm:prSet presAssocID="{DFC1C2CF-54F4-4AC7-B6EB-AA3559A973FF}" presName="level2hierChild" presStyleCnt="0"/>
      <dgm:spPr/>
    </dgm:pt>
    <dgm:pt modelId="{8B6B0F61-8D46-4094-9516-2623C173764B}" type="pres">
      <dgm:prSet presAssocID="{C4DE1B32-472A-4385-B23F-4F20FD4547C3}" presName="root1" presStyleCnt="0"/>
      <dgm:spPr/>
    </dgm:pt>
    <dgm:pt modelId="{C35B89C6-07FE-421C-A201-D71B846EABC5}" type="pres">
      <dgm:prSet presAssocID="{C4DE1B32-472A-4385-B23F-4F20FD4547C3}" presName="LevelOneTextNod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1990DA5-BBCF-490B-9DB0-A11AEA0FB0EE}" type="pres">
      <dgm:prSet presAssocID="{C4DE1B32-472A-4385-B23F-4F20FD4547C3}" presName="level2hierChild" presStyleCnt="0"/>
      <dgm:spPr/>
    </dgm:pt>
    <dgm:pt modelId="{D3893123-FCE6-4D00-A9DF-1C33E2578B15}" type="pres">
      <dgm:prSet presAssocID="{D42C0864-1B59-4038-A06E-A5786222621D}" presName="conn2-1" presStyleLbl="parChTrans1D2" presStyleIdx="0" presStyleCnt="5"/>
      <dgm:spPr/>
      <dgm:t>
        <a:bodyPr/>
        <a:lstStyle/>
        <a:p>
          <a:endParaRPr lang="fr-FR"/>
        </a:p>
      </dgm:t>
    </dgm:pt>
    <dgm:pt modelId="{CD85BAD4-CC80-4257-8792-4F155FD8985C}" type="pres">
      <dgm:prSet presAssocID="{D42C0864-1B59-4038-A06E-A5786222621D}" presName="connTx" presStyleLbl="parChTrans1D2" presStyleIdx="0" presStyleCnt="5"/>
      <dgm:spPr/>
      <dgm:t>
        <a:bodyPr/>
        <a:lstStyle/>
        <a:p>
          <a:endParaRPr lang="fr-FR"/>
        </a:p>
      </dgm:t>
    </dgm:pt>
    <dgm:pt modelId="{3DAA66E3-18EF-4363-803B-BFD4588A9C81}" type="pres">
      <dgm:prSet presAssocID="{1E0A2529-2823-40C1-9435-B401DB5199D9}" presName="root2" presStyleCnt="0"/>
      <dgm:spPr/>
    </dgm:pt>
    <dgm:pt modelId="{A03EB098-9FC2-48D0-BBE3-F7504511A8E5}" type="pres">
      <dgm:prSet presAssocID="{1E0A2529-2823-40C1-9435-B401DB5199D9}" presName="LevelTwoTextNode" presStyleLbl="node2" presStyleIdx="0" presStyleCnt="5" custScaleY="32420" custLinFactNeighborX="-17455" custLinFactNeighborY="-707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0038CCC-8D4C-4DE2-A0BD-D9892EA430DD}" type="pres">
      <dgm:prSet presAssocID="{1E0A2529-2823-40C1-9435-B401DB5199D9}" presName="level3hierChild" presStyleCnt="0"/>
      <dgm:spPr/>
    </dgm:pt>
    <dgm:pt modelId="{0740D0FD-A0A2-458C-9376-01AB0203DBD7}" type="pres">
      <dgm:prSet presAssocID="{F11A4EA9-47D2-4E58-A0BA-F289A35EC8C8}" presName="conn2-1" presStyleLbl="parChTrans1D2" presStyleIdx="1" presStyleCnt="5"/>
      <dgm:spPr/>
      <dgm:t>
        <a:bodyPr/>
        <a:lstStyle/>
        <a:p>
          <a:endParaRPr lang="fr-FR"/>
        </a:p>
      </dgm:t>
    </dgm:pt>
    <dgm:pt modelId="{05268FA5-28B5-475E-8045-1BDA27C5E4F5}" type="pres">
      <dgm:prSet presAssocID="{F11A4EA9-47D2-4E58-A0BA-F289A35EC8C8}" presName="connTx" presStyleLbl="parChTrans1D2" presStyleIdx="1" presStyleCnt="5"/>
      <dgm:spPr/>
      <dgm:t>
        <a:bodyPr/>
        <a:lstStyle/>
        <a:p>
          <a:endParaRPr lang="fr-FR"/>
        </a:p>
      </dgm:t>
    </dgm:pt>
    <dgm:pt modelId="{EB42732B-9526-4205-BAE6-06552ECB47DF}" type="pres">
      <dgm:prSet presAssocID="{02FAE0F7-26CE-4710-B133-EFB4E1E866EC}" presName="root2" presStyleCnt="0"/>
      <dgm:spPr/>
    </dgm:pt>
    <dgm:pt modelId="{10D75C29-F6F4-40B8-8FEA-2E201D975B28}" type="pres">
      <dgm:prSet presAssocID="{02FAE0F7-26CE-4710-B133-EFB4E1E866EC}" presName="LevelTwoTextNode" presStyleLbl="node2" presStyleIdx="1" presStyleCnt="5" custScaleY="34789" custLinFactNeighborX="-6923" custLinFactNeighborY="-696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AE1126F-2349-4A8C-88E8-E033D00D9C8D}" type="pres">
      <dgm:prSet presAssocID="{02FAE0F7-26CE-4710-B133-EFB4E1E866EC}" presName="level3hierChild" presStyleCnt="0"/>
      <dgm:spPr/>
    </dgm:pt>
    <dgm:pt modelId="{4E22F1DD-E156-4A90-BF58-066E3C253148}" type="pres">
      <dgm:prSet presAssocID="{817375EE-22CE-4ECA-A7CF-F3D5E77E33F3}" presName="conn2-1" presStyleLbl="parChTrans1D2" presStyleIdx="2" presStyleCnt="5"/>
      <dgm:spPr/>
      <dgm:t>
        <a:bodyPr/>
        <a:lstStyle/>
        <a:p>
          <a:endParaRPr lang="fr-FR"/>
        </a:p>
      </dgm:t>
    </dgm:pt>
    <dgm:pt modelId="{425D77AA-83B7-4BC0-BB93-22851D8A39C9}" type="pres">
      <dgm:prSet presAssocID="{817375EE-22CE-4ECA-A7CF-F3D5E77E33F3}" presName="connTx" presStyleLbl="parChTrans1D2" presStyleIdx="2" presStyleCnt="5"/>
      <dgm:spPr/>
      <dgm:t>
        <a:bodyPr/>
        <a:lstStyle/>
        <a:p>
          <a:endParaRPr lang="fr-FR"/>
        </a:p>
      </dgm:t>
    </dgm:pt>
    <dgm:pt modelId="{808F646D-0EE2-476C-B1E9-A9C68033C16E}" type="pres">
      <dgm:prSet presAssocID="{5A3802F7-DFCE-449A-BB19-6732D4908F82}" presName="root2" presStyleCnt="0"/>
      <dgm:spPr/>
    </dgm:pt>
    <dgm:pt modelId="{48830E70-2CA4-452E-AC51-69AA839B5F48}" type="pres">
      <dgm:prSet presAssocID="{5A3802F7-DFCE-449A-BB19-6732D4908F82}" presName="LevelTwoTextNode" presStyleLbl="node2" presStyleIdx="2" presStyleCnt="5" custScaleY="69154" custLinFactNeighborX="-6923" custLinFactNeighborY="-125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72A195C-D9D7-4676-9992-D591386E4B0A}" type="pres">
      <dgm:prSet presAssocID="{5A3802F7-DFCE-449A-BB19-6732D4908F82}" presName="level3hierChild" presStyleCnt="0"/>
      <dgm:spPr/>
    </dgm:pt>
    <dgm:pt modelId="{93E78557-2D57-467D-855E-A6FA0B6F5DED}" type="pres">
      <dgm:prSet presAssocID="{C014661C-F697-4556-80F7-6640525DB926}" presName="conn2-1" presStyleLbl="parChTrans1D2" presStyleIdx="3" presStyleCnt="5"/>
      <dgm:spPr/>
      <dgm:t>
        <a:bodyPr/>
        <a:lstStyle/>
        <a:p>
          <a:endParaRPr lang="fr-FR"/>
        </a:p>
      </dgm:t>
    </dgm:pt>
    <dgm:pt modelId="{000F4A9D-8D22-4390-B8D7-EFCCE43C6599}" type="pres">
      <dgm:prSet presAssocID="{C014661C-F697-4556-80F7-6640525DB926}" presName="connTx" presStyleLbl="parChTrans1D2" presStyleIdx="3" presStyleCnt="5"/>
      <dgm:spPr/>
      <dgm:t>
        <a:bodyPr/>
        <a:lstStyle/>
        <a:p>
          <a:endParaRPr lang="fr-FR"/>
        </a:p>
      </dgm:t>
    </dgm:pt>
    <dgm:pt modelId="{72AB071B-9661-4BFF-9687-5EF648F86E79}" type="pres">
      <dgm:prSet presAssocID="{CBE399F9-67BE-4E9C-8DAC-3428899443C6}" presName="root2" presStyleCnt="0"/>
      <dgm:spPr/>
    </dgm:pt>
    <dgm:pt modelId="{CAE978C9-77FC-471C-85BE-FF1CCA16BBAC}" type="pres">
      <dgm:prSet presAssocID="{CBE399F9-67BE-4E9C-8DAC-3428899443C6}" presName="LevelTwoTextNode" presStyleLbl="node2" presStyleIdx="3" presStyleCnt="5" custScaleY="34660" custLinFactNeighborX="-18361" custLinFactNeighborY="-70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7AE23D2-EA5E-422E-9665-006B9958BC07}" type="pres">
      <dgm:prSet presAssocID="{CBE399F9-67BE-4E9C-8DAC-3428899443C6}" presName="level3hierChild" presStyleCnt="0"/>
      <dgm:spPr/>
    </dgm:pt>
    <dgm:pt modelId="{7ED7F144-B3EA-45DD-9EF8-FAE6143D656B}" type="pres">
      <dgm:prSet presAssocID="{1BDE1230-D1B5-4107-A62D-78B9951F58ED}" presName="conn2-1" presStyleLbl="parChTrans1D2" presStyleIdx="4" presStyleCnt="5"/>
      <dgm:spPr/>
      <dgm:t>
        <a:bodyPr/>
        <a:lstStyle/>
        <a:p>
          <a:endParaRPr lang="fr-FR"/>
        </a:p>
      </dgm:t>
    </dgm:pt>
    <dgm:pt modelId="{418AD39C-C346-4C55-86B8-34E771F70742}" type="pres">
      <dgm:prSet presAssocID="{1BDE1230-D1B5-4107-A62D-78B9951F58ED}" presName="connTx" presStyleLbl="parChTrans1D2" presStyleIdx="4" presStyleCnt="5"/>
      <dgm:spPr/>
      <dgm:t>
        <a:bodyPr/>
        <a:lstStyle/>
        <a:p>
          <a:endParaRPr lang="fr-FR"/>
        </a:p>
      </dgm:t>
    </dgm:pt>
    <dgm:pt modelId="{97BAA2DB-036D-49F7-8747-DE2387D4CE9E}" type="pres">
      <dgm:prSet presAssocID="{F9420012-556F-425F-A3E3-9B3BFCBA9442}" presName="root2" presStyleCnt="0"/>
      <dgm:spPr/>
    </dgm:pt>
    <dgm:pt modelId="{134FC2C2-BCDC-45F8-B3C7-30CACAA9ED1F}" type="pres">
      <dgm:prSet presAssocID="{F9420012-556F-425F-A3E3-9B3BFCBA9442}" presName="LevelTwoTextNode" presStyleLbl="node2" presStyleIdx="4" presStyleCnt="5" custScaleY="61079" custLinFactNeighborX="-18361" custLinFactNeighborY="-70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757A0FD-6A4B-4B4E-921F-35CB0AFCED58}" type="pres">
      <dgm:prSet presAssocID="{F9420012-556F-425F-A3E3-9B3BFCBA9442}" presName="level3hierChild" presStyleCnt="0"/>
      <dgm:spPr/>
    </dgm:pt>
    <dgm:pt modelId="{F8D0689D-DD85-416F-A8BE-0AB892567608}" type="pres">
      <dgm:prSet presAssocID="{51E4C4FB-39B4-4C3B-BC9E-CE4779E157A6}" presName="root1" presStyleCnt="0"/>
      <dgm:spPr/>
    </dgm:pt>
    <dgm:pt modelId="{82753118-8651-4D9E-82A2-AE9D68DC1AED}" type="pres">
      <dgm:prSet presAssocID="{51E4C4FB-39B4-4C3B-BC9E-CE4779E157A6}" presName="LevelOneTextNod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44BAD58-CA31-47EB-A7C2-5C4320F44FC7}" type="pres">
      <dgm:prSet presAssocID="{51E4C4FB-39B4-4C3B-BC9E-CE4779E157A6}" presName="level2hierChild" presStyleCnt="0"/>
      <dgm:spPr/>
    </dgm:pt>
    <dgm:pt modelId="{ABC09679-B013-4798-ACF4-A883827FE505}" type="pres">
      <dgm:prSet presAssocID="{F620C5EA-0D3B-4D13-BA60-36ABD95CBFEB}" presName="root1" presStyleCnt="0"/>
      <dgm:spPr/>
    </dgm:pt>
    <dgm:pt modelId="{5176DBEE-D264-4E8C-8785-DD4A29E38A02}" type="pres">
      <dgm:prSet presAssocID="{F620C5EA-0D3B-4D13-BA60-36ABD95CBFEB}" presName="LevelOneTextNod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AA118A5-7D4C-4BB5-9800-01D277EDAAAD}" type="pres">
      <dgm:prSet presAssocID="{F620C5EA-0D3B-4D13-BA60-36ABD95CBFEB}" presName="level2hierChild" presStyleCnt="0"/>
      <dgm:spPr/>
    </dgm:pt>
  </dgm:ptLst>
  <dgm:cxnLst>
    <dgm:cxn modelId="{E9667EE7-5A54-44D6-813F-F0A5EAA2A792}" srcId="{C4DE1B32-472A-4385-B23F-4F20FD4547C3}" destId="{CBE399F9-67BE-4E9C-8DAC-3428899443C6}" srcOrd="3" destOrd="0" parTransId="{C014661C-F697-4556-80F7-6640525DB926}" sibTransId="{801EF1CC-985C-4E66-9741-3E92EA53F0FE}"/>
    <dgm:cxn modelId="{E9F8F248-DAFE-4BD6-A8AF-4E6575C9E27F}" type="presOf" srcId="{817375EE-22CE-4ECA-A7CF-F3D5E77E33F3}" destId="{4E22F1DD-E156-4A90-BF58-066E3C253148}" srcOrd="0" destOrd="0" presId="urn:microsoft.com/office/officeart/2005/8/layout/hierarchy2"/>
    <dgm:cxn modelId="{0140B8F2-BF88-476B-B207-CB093D25004E}" type="presOf" srcId="{CBE399F9-67BE-4E9C-8DAC-3428899443C6}" destId="{CAE978C9-77FC-471C-85BE-FF1CCA16BBAC}" srcOrd="0" destOrd="0" presId="urn:microsoft.com/office/officeart/2005/8/layout/hierarchy2"/>
    <dgm:cxn modelId="{F8912432-47A9-4B95-B696-CAD4DA40DA5B}" srcId="{C4DE1B32-472A-4385-B23F-4F20FD4547C3}" destId="{F9420012-556F-425F-A3E3-9B3BFCBA9442}" srcOrd="4" destOrd="0" parTransId="{1BDE1230-D1B5-4107-A62D-78B9951F58ED}" sibTransId="{D434CF80-AF6F-4434-B6B7-2F33E3CF310E}"/>
    <dgm:cxn modelId="{9E5B5C50-D254-45BE-9B19-0A4E91E86648}" type="presOf" srcId="{F11A4EA9-47D2-4E58-A0BA-F289A35EC8C8}" destId="{05268FA5-28B5-475E-8045-1BDA27C5E4F5}" srcOrd="1" destOrd="0" presId="urn:microsoft.com/office/officeart/2005/8/layout/hierarchy2"/>
    <dgm:cxn modelId="{0509FBE5-0A83-421B-98C7-4A4A6A3DE5DA}" type="presOf" srcId="{962FCA36-ACC1-4F81-8EDC-127224B53BE9}" destId="{51B3DC7D-AC4F-4F81-A174-234D52565019}" srcOrd="0" destOrd="0" presId="urn:microsoft.com/office/officeart/2005/8/layout/hierarchy2"/>
    <dgm:cxn modelId="{41C01483-C2EA-4D5D-9024-CD68CC68F882}" type="presOf" srcId="{F11A4EA9-47D2-4E58-A0BA-F289A35EC8C8}" destId="{0740D0FD-A0A2-458C-9376-01AB0203DBD7}" srcOrd="0" destOrd="0" presId="urn:microsoft.com/office/officeart/2005/8/layout/hierarchy2"/>
    <dgm:cxn modelId="{15BA0FEC-0454-4B01-9850-21212DE87193}" type="presOf" srcId="{02FAE0F7-26CE-4710-B133-EFB4E1E866EC}" destId="{10D75C29-F6F4-40B8-8FEA-2E201D975B28}" srcOrd="0" destOrd="0" presId="urn:microsoft.com/office/officeart/2005/8/layout/hierarchy2"/>
    <dgm:cxn modelId="{998935CB-2D42-4133-B3E5-6023612D5C8F}" type="presOf" srcId="{5A3802F7-DFCE-449A-BB19-6732D4908F82}" destId="{48830E70-2CA4-452E-AC51-69AA839B5F48}" srcOrd="0" destOrd="0" presId="urn:microsoft.com/office/officeart/2005/8/layout/hierarchy2"/>
    <dgm:cxn modelId="{05CA68E6-1EBB-4178-AC51-C651558A5DCE}" type="presOf" srcId="{C014661C-F697-4556-80F7-6640525DB926}" destId="{000F4A9D-8D22-4390-B8D7-EFCCE43C6599}" srcOrd="1" destOrd="0" presId="urn:microsoft.com/office/officeart/2005/8/layout/hierarchy2"/>
    <dgm:cxn modelId="{36B24F36-F51C-4E04-AD45-914C03741024}" srcId="{962FCA36-ACC1-4F81-8EDC-127224B53BE9}" destId="{A45A949D-F670-42D5-BBE6-036F1D469940}" srcOrd="0" destOrd="0" parTransId="{4BD67AC1-4032-448E-BCA5-88E1D183888C}" sibTransId="{116C7C8D-039F-4AB0-A047-B38108975439}"/>
    <dgm:cxn modelId="{0FFE410C-7C9A-4F8F-8DFF-EC73A1FFA4F2}" type="presOf" srcId="{1E0A2529-2823-40C1-9435-B401DB5199D9}" destId="{A03EB098-9FC2-48D0-BBE3-F7504511A8E5}" srcOrd="0" destOrd="0" presId="urn:microsoft.com/office/officeart/2005/8/layout/hierarchy2"/>
    <dgm:cxn modelId="{62860E8F-600D-42A4-9902-A20994124BAA}" type="presOf" srcId="{DFC1C2CF-54F4-4AC7-B6EB-AA3559A973FF}" destId="{0A39BA25-C906-4700-A5CB-F176EED25DC5}" srcOrd="0" destOrd="0" presId="urn:microsoft.com/office/officeart/2005/8/layout/hierarchy2"/>
    <dgm:cxn modelId="{AA7D5CAA-82FB-45FD-8E6F-E09AF0DF70D7}" srcId="{C4DE1B32-472A-4385-B23F-4F20FD4547C3}" destId="{1E0A2529-2823-40C1-9435-B401DB5199D9}" srcOrd="0" destOrd="0" parTransId="{D42C0864-1B59-4038-A06E-A5786222621D}" sibTransId="{C4244984-E8C9-4A52-8760-D0E6A8E1E141}"/>
    <dgm:cxn modelId="{15B61D62-F0A4-4412-84A5-D40DED702268}" type="presOf" srcId="{D42C0864-1B59-4038-A06E-A5786222621D}" destId="{CD85BAD4-CC80-4257-8792-4F155FD8985C}" srcOrd="1" destOrd="0" presId="urn:microsoft.com/office/officeart/2005/8/layout/hierarchy2"/>
    <dgm:cxn modelId="{E25EB700-6DBD-44DB-8189-625E599D2CEA}" type="presOf" srcId="{C4DE1B32-472A-4385-B23F-4F20FD4547C3}" destId="{C35B89C6-07FE-421C-A201-D71B846EABC5}" srcOrd="0" destOrd="0" presId="urn:microsoft.com/office/officeart/2005/8/layout/hierarchy2"/>
    <dgm:cxn modelId="{760A20A1-685C-4C8A-9A30-F172A8E1F8F8}" type="presOf" srcId="{C014661C-F697-4556-80F7-6640525DB926}" destId="{93E78557-2D57-467D-855E-A6FA0B6F5DED}" srcOrd="0" destOrd="0" presId="urn:microsoft.com/office/officeart/2005/8/layout/hierarchy2"/>
    <dgm:cxn modelId="{58DDDA95-67FC-4B8E-B88F-3E69900C4C15}" type="presOf" srcId="{F620C5EA-0D3B-4D13-BA60-36ABD95CBFEB}" destId="{5176DBEE-D264-4E8C-8785-DD4A29E38A02}" srcOrd="0" destOrd="0" presId="urn:microsoft.com/office/officeart/2005/8/layout/hierarchy2"/>
    <dgm:cxn modelId="{02062A8F-1C79-45E6-95E8-3986E424E945}" type="presOf" srcId="{D42C0864-1B59-4038-A06E-A5786222621D}" destId="{D3893123-FCE6-4D00-A9DF-1C33E2578B15}" srcOrd="0" destOrd="0" presId="urn:microsoft.com/office/officeart/2005/8/layout/hierarchy2"/>
    <dgm:cxn modelId="{53334469-81DC-446B-80F5-4B8CF093F850}" type="presOf" srcId="{51E4C4FB-39B4-4C3B-BC9E-CE4779E157A6}" destId="{82753118-8651-4D9E-82A2-AE9D68DC1AED}" srcOrd="0" destOrd="0" presId="urn:microsoft.com/office/officeart/2005/8/layout/hierarchy2"/>
    <dgm:cxn modelId="{3A91505E-7ABF-413C-99E0-C4E9688C3DA3}" srcId="{962FCA36-ACC1-4F81-8EDC-127224B53BE9}" destId="{DFC1C2CF-54F4-4AC7-B6EB-AA3559A973FF}" srcOrd="1" destOrd="0" parTransId="{E96C74CD-2B56-48B4-B91B-B262B321CBCB}" sibTransId="{DEB01BA9-BAED-48D6-A8EF-948A79D5CA9A}"/>
    <dgm:cxn modelId="{8CF34EFF-EFAC-4B7A-99D5-4582C1A3218C}" srcId="{962FCA36-ACC1-4F81-8EDC-127224B53BE9}" destId="{C4DE1B32-472A-4385-B23F-4F20FD4547C3}" srcOrd="2" destOrd="0" parTransId="{E1958352-3D8D-482C-887F-5D3ABB37828C}" sibTransId="{037B80BC-C4EB-4B8F-B61A-2553FF08F205}"/>
    <dgm:cxn modelId="{E164BF3E-3846-46D5-B471-0C494160A237}" srcId="{962FCA36-ACC1-4F81-8EDC-127224B53BE9}" destId="{51E4C4FB-39B4-4C3B-BC9E-CE4779E157A6}" srcOrd="3" destOrd="0" parTransId="{8625B907-121C-41C3-829A-E43C3C46049E}" sibTransId="{A8EAA696-4DF7-4DEA-89DB-884C463858C3}"/>
    <dgm:cxn modelId="{FF185E1C-BD37-4D7C-AB5B-66DDF5D0D67E}" type="presOf" srcId="{1BDE1230-D1B5-4107-A62D-78B9951F58ED}" destId="{7ED7F144-B3EA-45DD-9EF8-FAE6143D656B}" srcOrd="0" destOrd="0" presId="urn:microsoft.com/office/officeart/2005/8/layout/hierarchy2"/>
    <dgm:cxn modelId="{C99F321B-0985-4948-8C1D-FF05E084A401}" srcId="{C4DE1B32-472A-4385-B23F-4F20FD4547C3}" destId="{02FAE0F7-26CE-4710-B133-EFB4E1E866EC}" srcOrd="1" destOrd="0" parTransId="{F11A4EA9-47D2-4E58-A0BA-F289A35EC8C8}" sibTransId="{2E96CB54-B1CA-4B06-8495-6DD7191911E9}"/>
    <dgm:cxn modelId="{7AF5B9D5-AF06-4CD5-8B26-0B5CF9B7ADC6}" srcId="{C4DE1B32-472A-4385-B23F-4F20FD4547C3}" destId="{5A3802F7-DFCE-449A-BB19-6732D4908F82}" srcOrd="2" destOrd="0" parTransId="{817375EE-22CE-4ECA-A7CF-F3D5E77E33F3}" sibTransId="{95E654ED-94B9-44BC-BF36-1693D4E96D65}"/>
    <dgm:cxn modelId="{350365D1-EF5A-4D00-9F63-F300A4ECDC1F}" type="presOf" srcId="{F9420012-556F-425F-A3E3-9B3BFCBA9442}" destId="{134FC2C2-BCDC-45F8-B3C7-30CACAA9ED1F}" srcOrd="0" destOrd="0" presId="urn:microsoft.com/office/officeart/2005/8/layout/hierarchy2"/>
    <dgm:cxn modelId="{70ADEB9F-6454-4A87-9E8A-7FCAEEAA87B4}" type="presOf" srcId="{1BDE1230-D1B5-4107-A62D-78B9951F58ED}" destId="{418AD39C-C346-4C55-86B8-34E771F70742}" srcOrd="1" destOrd="0" presId="urn:microsoft.com/office/officeart/2005/8/layout/hierarchy2"/>
    <dgm:cxn modelId="{BB8394EE-298F-4322-BB50-2435416AA504}" srcId="{962FCA36-ACC1-4F81-8EDC-127224B53BE9}" destId="{F620C5EA-0D3B-4D13-BA60-36ABD95CBFEB}" srcOrd="4" destOrd="0" parTransId="{9D81A189-F2B2-47A9-8043-005F5B0BCC8F}" sibTransId="{54B61805-FC6E-4D36-A851-09707ADEC135}"/>
    <dgm:cxn modelId="{68EA4310-E15B-4F75-841B-9CC46696CFA2}" type="presOf" srcId="{A45A949D-F670-42D5-BBE6-036F1D469940}" destId="{9A0E8A7F-4DE7-490C-A544-18F716490189}" srcOrd="0" destOrd="0" presId="urn:microsoft.com/office/officeart/2005/8/layout/hierarchy2"/>
    <dgm:cxn modelId="{EBCA5C6D-B734-4DE0-95B1-D1373E5D8B1B}" type="presOf" srcId="{817375EE-22CE-4ECA-A7CF-F3D5E77E33F3}" destId="{425D77AA-83B7-4BC0-BB93-22851D8A39C9}" srcOrd="1" destOrd="0" presId="urn:microsoft.com/office/officeart/2005/8/layout/hierarchy2"/>
    <dgm:cxn modelId="{1E3F60B4-7360-4887-88F2-91272023613C}" type="presParOf" srcId="{51B3DC7D-AC4F-4F81-A174-234D52565019}" destId="{68ADAC03-24AA-4351-907F-12EE06D52F55}" srcOrd="0" destOrd="0" presId="urn:microsoft.com/office/officeart/2005/8/layout/hierarchy2"/>
    <dgm:cxn modelId="{9532CEE5-F1D6-40EF-9383-B4E3F9C07002}" type="presParOf" srcId="{68ADAC03-24AA-4351-907F-12EE06D52F55}" destId="{9A0E8A7F-4DE7-490C-A544-18F716490189}" srcOrd="0" destOrd="0" presId="urn:microsoft.com/office/officeart/2005/8/layout/hierarchy2"/>
    <dgm:cxn modelId="{42FC00B0-AE6B-4883-8FC2-4D144A3ABA41}" type="presParOf" srcId="{68ADAC03-24AA-4351-907F-12EE06D52F55}" destId="{C887304F-B3D3-4751-8279-C0F24BE2C50A}" srcOrd="1" destOrd="0" presId="urn:microsoft.com/office/officeart/2005/8/layout/hierarchy2"/>
    <dgm:cxn modelId="{DC9B3D36-3639-438F-BA20-F7B9A2C750BD}" type="presParOf" srcId="{51B3DC7D-AC4F-4F81-A174-234D52565019}" destId="{440938EB-6C9F-4DDC-AB9B-5112F00DF163}" srcOrd="1" destOrd="0" presId="urn:microsoft.com/office/officeart/2005/8/layout/hierarchy2"/>
    <dgm:cxn modelId="{7F471409-F163-4869-A36C-5575BFF66988}" type="presParOf" srcId="{440938EB-6C9F-4DDC-AB9B-5112F00DF163}" destId="{0A39BA25-C906-4700-A5CB-F176EED25DC5}" srcOrd="0" destOrd="0" presId="urn:microsoft.com/office/officeart/2005/8/layout/hierarchy2"/>
    <dgm:cxn modelId="{A5379720-5245-4425-BCDB-63234CBC1A0E}" type="presParOf" srcId="{440938EB-6C9F-4DDC-AB9B-5112F00DF163}" destId="{D138E612-7ADA-4154-8C1F-68FADDE4ACCE}" srcOrd="1" destOrd="0" presId="urn:microsoft.com/office/officeart/2005/8/layout/hierarchy2"/>
    <dgm:cxn modelId="{57C9F384-866F-4F5C-AB14-28829ACEF70C}" type="presParOf" srcId="{51B3DC7D-AC4F-4F81-A174-234D52565019}" destId="{8B6B0F61-8D46-4094-9516-2623C173764B}" srcOrd="2" destOrd="0" presId="urn:microsoft.com/office/officeart/2005/8/layout/hierarchy2"/>
    <dgm:cxn modelId="{5D9D4331-6EC7-49B3-94B8-A739582C28EC}" type="presParOf" srcId="{8B6B0F61-8D46-4094-9516-2623C173764B}" destId="{C35B89C6-07FE-421C-A201-D71B846EABC5}" srcOrd="0" destOrd="0" presId="urn:microsoft.com/office/officeart/2005/8/layout/hierarchy2"/>
    <dgm:cxn modelId="{FD15B785-2020-4BA3-A8D6-1E23416A0BDE}" type="presParOf" srcId="{8B6B0F61-8D46-4094-9516-2623C173764B}" destId="{D1990DA5-BBCF-490B-9DB0-A11AEA0FB0EE}" srcOrd="1" destOrd="0" presId="urn:microsoft.com/office/officeart/2005/8/layout/hierarchy2"/>
    <dgm:cxn modelId="{B557F951-A954-4CFA-A2FF-EDF269F3B190}" type="presParOf" srcId="{D1990DA5-BBCF-490B-9DB0-A11AEA0FB0EE}" destId="{D3893123-FCE6-4D00-A9DF-1C33E2578B15}" srcOrd="0" destOrd="0" presId="urn:microsoft.com/office/officeart/2005/8/layout/hierarchy2"/>
    <dgm:cxn modelId="{F8CE48BF-6C8C-4518-A33C-A58899147442}" type="presParOf" srcId="{D3893123-FCE6-4D00-A9DF-1C33E2578B15}" destId="{CD85BAD4-CC80-4257-8792-4F155FD8985C}" srcOrd="0" destOrd="0" presId="urn:microsoft.com/office/officeart/2005/8/layout/hierarchy2"/>
    <dgm:cxn modelId="{A07C95DF-BA06-4C98-A933-AEEF98390F81}" type="presParOf" srcId="{D1990DA5-BBCF-490B-9DB0-A11AEA0FB0EE}" destId="{3DAA66E3-18EF-4363-803B-BFD4588A9C81}" srcOrd="1" destOrd="0" presId="urn:microsoft.com/office/officeart/2005/8/layout/hierarchy2"/>
    <dgm:cxn modelId="{ABEA05FE-9E6B-47FE-AAB3-AB285701F663}" type="presParOf" srcId="{3DAA66E3-18EF-4363-803B-BFD4588A9C81}" destId="{A03EB098-9FC2-48D0-BBE3-F7504511A8E5}" srcOrd="0" destOrd="0" presId="urn:microsoft.com/office/officeart/2005/8/layout/hierarchy2"/>
    <dgm:cxn modelId="{4E8DB59E-8078-4736-A383-A64B3B26C06A}" type="presParOf" srcId="{3DAA66E3-18EF-4363-803B-BFD4588A9C81}" destId="{A0038CCC-8D4C-4DE2-A0BD-D9892EA430DD}" srcOrd="1" destOrd="0" presId="urn:microsoft.com/office/officeart/2005/8/layout/hierarchy2"/>
    <dgm:cxn modelId="{753120B2-D5AE-4156-84C8-33E25529DEDA}" type="presParOf" srcId="{D1990DA5-BBCF-490B-9DB0-A11AEA0FB0EE}" destId="{0740D0FD-A0A2-458C-9376-01AB0203DBD7}" srcOrd="2" destOrd="0" presId="urn:microsoft.com/office/officeart/2005/8/layout/hierarchy2"/>
    <dgm:cxn modelId="{64F24BFB-CCC6-4B4D-A73D-2749E7162D07}" type="presParOf" srcId="{0740D0FD-A0A2-458C-9376-01AB0203DBD7}" destId="{05268FA5-28B5-475E-8045-1BDA27C5E4F5}" srcOrd="0" destOrd="0" presId="urn:microsoft.com/office/officeart/2005/8/layout/hierarchy2"/>
    <dgm:cxn modelId="{47430EF2-28CB-4781-AC93-B8D96F90D1F6}" type="presParOf" srcId="{D1990DA5-BBCF-490B-9DB0-A11AEA0FB0EE}" destId="{EB42732B-9526-4205-BAE6-06552ECB47DF}" srcOrd="3" destOrd="0" presId="urn:microsoft.com/office/officeart/2005/8/layout/hierarchy2"/>
    <dgm:cxn modelId="{0685ECE8-F11F-41FE-BBC4-F2736C0D3888}" type="presParOf" srcId="{EB42732B-9526-4205-BAE6-06552ECB47DF}" destId="{10D75C29-F6F4-40B8-8FEA-2E201D975B28}" srcOrd="0" destOrd="0" presId="urn:microsoft.com/office/officeart/2005/8/layout/hierarchy2"/>
    <dgm:cxn modelId="{E83DBA77-5C15-4D0A-ABD2-D2C1E68818A0}" type="presParOf" srcId="{EB42732B-9526-4205-BAE6-06552ECB47DF}" destId="{4AE1126F-2349-4A8C-88E8-E033D00D9C8D}" srcOrd="1" destOrd="0" presId="urn:microsoft.com/office/officeart/2005/8/layout/hierarchy2"/>
    <dgm:cxn modelId="{5CFD7E8E-2054-4D3A-A8A7-9F4C7A320A01}" type="presParOf" srcId="{D1990DA5-BBCF-490B-9DB0-A11AEA0FB0EE}" destId="{4E22F1DD-E156-4A90-BF58-066E3C253148}" srcOrd="4" destOrd="0" presId="urn:microsoft.com/office/officeart/2005/8/layout/hierarchy2"/>
    <dgm:cxn modelId="{B3605310-B36A-42EA-AEEB-07C20347FDBC}" type="presParOf" srcId="{4E22F1DD-E156-4A90-BF58-066E3C253148}" destId="{425D77AA-83B7-4BC0-BB93-22851D8A39C9}" srcOrd="0" destOrd="0" presId="urn:microsoft.com/office/officeart/2005/8/layout/hierarchy2"/>
    <dgm:cxn modelId="{5BE03092-CB05-4594-8B10-29709AA4560E}" type="presParOf" srcId="{D1990DA5-BBCF-490B-9DB0-A11AEA0FB0EE}" destId="{808F646D-0EE2-476C-B1E9-A9C68033C16E}" srcOrd="5" destOrd="0" presId="urn:microsoft.com/office/officeart/2005/8/layout/hierarchy2"/>
    <dgm:cxn modelId="{7ECADEEB-4D47-48F1-A274-5EC13C126798}" type="presParOf" srcId="{808F646D-0EE2-476C-B1E9-A9C68033C16E}" destId="{48830E70-2CA4-452E-AC51-69AA839B5F48}" srcOrd="0" destOrd="0" presId="urn:microsoft.com/office/officeart/2005/8/layout/hierarchy2"/>
    <dgm:cxn modelId="{FFE5994E-E935-4EBF-9C35-D4DDE8C646AA}" type="presParOf" srcId="{808F646D-0EE2-476C-B1E9-A9C68033C16E}" destId="{972A195C-D9D7-4676-9992-D591386E4B0A}" srcOrd="1" destOrd="0" presId="urn:microsoft.com/office/officeart/2005/8/layout/hierarchy2"/>
    <dgm:cxn modelId="{2E70F8E8-F977-4664-9AE9-9E7D34FEF76E}" type="presParOf" srcId="{D1990DA5-BBCF-490B-9DB0-A11AEA0FB0EE}" destId="{93E78557-2D57-467D-855E-A6FA0B6F5DED}" srcOrd="6" destOrd="0" presId="urn:microsoft.com/office/officeart/2005/8/layout/hierarchy2"/>
    <dgm:cxn modelId="{DE56C9FE-30DC-45EE-A384-615FC16307AE}" type="presParOf" srcId="{93E78557-2D57-467D-855E-A6FA0B6F5DED}" destId="{000F4A9D-8D22-4390-B8D7-EFCCE43C6599}" srcOrd="0" destOrd="0" presId="urn:microsoft.com/office/officeart/2005/8/layout/hierarchy2"/>
    <dgm:cxn modelId="{245B4C54-A3F1-4387-8143-187E57636FA8}" type="presParOf" srcId="{D1990DA5-BBCF-490B-9DB0-A11AEA0FB0EE}" destId="{72AB071B-9661-4BFF-9687-5EF648F86E79}" srcOrd="7" destOrd="0" presId="urn:microsoft.com/office/officeart/2005/8/layout/hierarchy2"/>
    <dgm:cxn modelId="{A25CBF6F-8645-4B59-A192-633F1C851392}" type="presParOf" srcId="{72AB071B-9661-4BFF-9687-5EF648F86E79}" destId="{CAE978C9-77FC-471C-85BE-FF1CCA16BBAC}" srcOrd="0" destOrd="0" presId="urn:microsoft.com/office/officeart/2005/8/layout/hierarchy2"/>
    <dgm:cxn modelId="{4C32229D-0352-4DD5-AA39-3D08602BE73D}" type="presParOf" srcId="{72AB071B-9661-4BFF-9687-5EF648F86E79}" destId="{F7AE23D2-EA5E-422E-9665-006B9958BC07}" srcOrd="1" destOrd="0" presId="urn:microsoft.com/office/officeart/2005/8/layout/hierarchy2"/>
    <dgm:cxn modelId="{F0332FFF-1C3E-4DF4-AA77-044F3D2737D1}" type="presParOf" srcId="{D1990DA5-BBCF-490B-9DB0-A11AEA0FB0EE}" destId="{7ED7F144-B3EA-45DD-9EF8-FAE6143D656B}" srcOrd="8" destOrd="0" presId="urn:microsoft.com/office/officeart/2005/8/layout/hierarchy2"/>
    <dgm:cxn modelId="{0D768B68-40A2-47D4-A8BF-CC26CB4330B2}" type="presParOf" srcId="{7ED7F144-B3EA-45DD-9EF8-FAE6143D656B}" destId="{418AD39C-C346-4C55-86B8-34E771F70742}" srcOrd="0" destOrd="0" presId="urn:microsoft.com/office/officeart/2005/8/layout/hierarchy2"/>
    <dgm:cxn modelId="{0065C477-B559-4156-B089-4199F7EB02F6}" type="presParOf" srcId="{D1990DA5-BBCF-490B-9DB0-A11AEA0FB0EE}" destId="{97BAA2DB-036D-49F7-8747-DE2387D4CE9E}" srcOrd="9" destOrd="0" presId="urn:microsoft.com/office/officeart/2005/8/layout/hierarchy2"/>
    <dgm:cxn modelId="{4D5B9652-A7DB-447A-A053-03812C0389E3}" type="presParOf" srcId="{97BAA2DB-036D-49F7-8747-DE2387D4CE9E}" destId="{134FC2C2-BCDC-45F8-B3C7-30CACAA9ED1F}" srcOrd="0" destOrd="0" presId="urn:microsoft.com/office/officeart/2005/8/layout/hierarchy2"/>
    <dgm:cxn modelId="{0E3F30BC-93FA-4C9E-8841-03C181ECF360}" type="presParOf" srcId="{97BAA2DB-036D-49F7-8747-DE2387D4CE9E}" destId="{C757A0FD-6A4B-4B4E-921F-35CB0AFCED58}" srcOrd="1" destOrd="0" presId="urn:microsoft.com/office/officeart/2005/8/layout/hierarchy2"/>
    <dgm:cxn modelId="{726AD3D3-F53C-4AF8-B843-59E52A1C7755}" type="presParOf" srcId="{51B3DC7D-AC4F-4F81-A174-234D52565019}" destId="{F8D0689D-DD85-416F-A8BE-0AB892567608}" srcOrd="3" destOrd="0" presId="urn:microsoft.com/office/officeart/2005/8/layout/hierarchy2"/>
    <dgm:cxn modelId="{E16F2368-ADBF-4136-9339-879E2D25DB62}" type="presParOf" srcId="{F8D0689D-DD85-416F-A8BE-0AB892567608}" destId="{82753118-8651-4D9E-82A2-AE9D68DC1AED}" srcOrd="0" destOrd="0" presId="urn:microsoft.com/office/officeart/2005/8/layout/hierarchy2"/>
    <dgm:cxn modelId="{E9BD4D32-28E6-4A69-8312-BC4DCC0FCB1A}" type="presParOf" srcId="{F8D0689D-DD85-416F-A8BE-0AB892567608}" destId="{744BAD58-CA31-47EB-A7C2-5C4320F44FC7}" srcOrd="1" destOrd="0" presId="urn:microsoft.com/office/officeart/2005/8/layout/hierarchy2"/>
    <dgm:cxn modelId="{A1007B74-47EC-4CBB-9318-B54B58DCD2D2}" type="presParOf" srcId="{51B3DC7D-AC4F-4F81-A174-234D52565019}" destId="{ABC09679-B013-4798-ACF4-A883827FE505}" srcOrd="4" destOrd="0" presId="urn:microsoft.com/office/officeart/2005/8/layout/hierarchy2"/>
    <dgm:cxn modelId="{66340612-92D8-4FA1-AF4E-14FB82FC6D74}" type="presParOf" srcId="{ABC09679-B013-4798-ACF4-A883827FE505}" destId="{5176DBEE-D264-4E8C-8785-DD4A29E38A02}" srcOrd="0" destOrd="0" presId="urn:microsoft.com/office/officeart/2005/8/layout/hierarchy2"/>
    <dgm:cxn modelId="{FA894315-9A09-4ACC-A104-6E3D7779662A}" type="presParOf" srcId="{ABC09679-B013-4798-ACF4-A883827FE505}" destId="{6AA118A5-7D4C-4BB5-9800-01D277EDAAA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873243-8337-4C96-8C53-75575D7CE11E}" type="doc">
      <dgm:prSet loTypeId="urn:microsoft.com/office/officeart/2005/8/layout/cycle6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2962899E-10FF-4B66-B564-18F3AC46E8F8}">
      <dgm:prSet phldrT="[Texte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1979015" y="1505"/>
          <a:ext cx="1726434" cy="1122182"/>
        </a:xfrm>
        <a:prstGeom prst="hexagon">
          <a:avLst/>
        </a:prstGeom>
        <a:solidFill>
          <a:srgbClr val="1D9A78"/>
        </a:solidFill>
        <a:ln w="12700" cap="flat" cmpd="sng" algn="ctr">
          <a:solidFill>
            <a:srgbClr val="1D9A78">
              <a:shade val="5000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fr-FR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Digital use profile</a:t>
          </a:r>
          <a:endParaRPr lang="fr-FR" sz="16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E44E650-AA72-43B0-91D6-700B0D1826FC}" type="parTrans" cxnId="{ECCCEF3F-75EA-4B2E-B0D5-C7619E3CF242}">
      <dgm:prSet/>
      <dgm:spPr/>
      <dgm:t>
        <a:bodyPr/>
        <a:lstStyle/>
        <a:p>
          <a:endParaRPr lang="fr-FR"/>
        </a:p>
      </dgm:t>
    </dgm:pt>
    <dgm:pt modelId="{1301EE85-05DC-4DE2-9391-2EFDBC4E3D22}" type="sibTrans" cxnId="{ECCCEF3F-75EA-4B2E-B0D5-C7619E3CF242}">
      <dgm:prSet/>
      <dgm:spPr>
        <a:xfrm>
          <a:off x="1346682" y="562596"/>
          <a:ext cx="2991100" cy="2991100"/>
        </a:xfrm>
        <a:custGeom>
          <a:avLst/>
          <a:gdLst/>
          <a:ahLst/>
          <a:cxnLst/>
          <a:rect l="0" t="0" r="0" b="0"/>
          <a:pathLst>
            <a:path>
              <a:moveTo>
                <a:pt x="2371286" y="283215"/>
              </a:moveTo>
              <a:arcTo wR="1495550" hR="1495550" stAng="18350559" swAng="3644315"/>
            </a:path>
          </a:pathLst>
        </a:custGeom>
        <a:noFill/>
        <a:ln w="6350" cap="flat" cmpd="sng" algn="ctr">
          <a:solidFill>
            <a:sysClr val="windowText" lastClr="000000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fr-FR"/>
        </a:p>
      </dgm:t>
    </dgm:pt>
    <dgm:pt modelId="{E7AFFFA5-F6F9-48D7-8A0F-FB3D364FAF1F}">
      <dgm:prSet phldrT="[Texte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xfrm>
          <a:off x="3274200" y="2244830"/>
          <a:ext cx="1726434" cy="1122182"/>
        </a:xfrm>
        <a:prstGeom prst="hexagon">
          <a:avLst/>
        </a:prstGeom>
        <a:solidFill>
          <a:schemeClr val="accent3"/>
        </a:solidFill>
        <a:ln w="12700" cap="flat" cmpd="sng" algn="ctr">
          <a:solidFill>
            <a:srgbClr val="8BC145">
              <a:shade val="5000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fr-FR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Agronomic</a:t>
          </a:r>
          <a:r>
            <a:rPr lang="fr-FR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practices</a:t>
          </a:r>
          <a:endParaRPr lang="fr-F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7284B8EF-096C-40C1-92E9-E66E606627EB}" type="parTrans" cxnId="{AA57E991-47DF-4980-8F34-E0E359CAD538}">
      <dgm:prSet/>
      <dgm:spPr/>
      <dgm:t>
        <a:bodyPr/>
        <a:lstStyle/>
        <a:p>
          <a:endParaRPr lang="fr-FR"/>
        </a:p>
      </dgm:t>
    </dgm:pt>
    <dgm:pt modelId="{FE25EE89-73D4-4687-9961-CB3245CA6877}" type="sibTrans" cxnId="{AA57E991-47DF-4980-8F34-E0E359CAD538}">
      <dgm:prSet/>
      <dgm:spPr>
        <a:xfrm>
          <a:off x="1346682" y="562596"/>
          <a:ext cx="2991100" cy="2991100"/>
        </a:xfrm>
        <a:custGeom>
          <a:avLst/>
          <a:gdLst/>
          <a:ahLst/>
          <a:cxnLst/>
          <a:rect l="0" t="0" r="0" b="0"/>
          <a:pathLst>
            <a:path>
              <a:moveTo>
                <a:pt x="2206412" y="2811356"/>
              </a:moveTo>
              <a:arcTo wR="1495550" hR="1495550" stAng="3697197" swAng="3405606"/>
            </a:path>
          </a:pathLst>
        </a:custGeom>
        <a:noFill/>
        <a:ln w="6350" cap="flat" cmpd="sng" algn="ctr">
          <a:solidFill>
            <a:sysClr val="windowText" lastClr="000000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fr-FR"/>
        </a:p>
      </dgm:t>
    </dgm:pt>
    <dgm:pt modelId="{C197F41A-2392-48CD-9A15-FF7BBA8FE290}">
      <dgm:prSet phldrT="[Texte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xfrm>
          <a:off x="683831" y="2244830"/>
          <a:ext cx="1726434" cy="1122182"/>
        </a:xfrm>
        <a:prstGeom prst="hexagon">
          <a:avLst/>
        </a:prstGeom>
        <a:solidFill>
          <a:srgbClr val="F19D19"/>
        </a:solidFill>
        <a:ln w="12700" cap="flat" cmpd="sng" algn="ctr">
          <a:solidFill>
            <a:srgbClr val="F19D19">
              <a:shade val="5000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fr-FR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Socio-economic</a:t>
          </a:r>
          <a:r>
            <a:rPr lang="fr-FR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fr-FR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caracteristics</a:t>
          </a:r>
          <a:endParaRPr lang="fr-F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F85B7F7-4B4F-429D-8BDD-6B3D38C108BE}" type="parTrans" cxnId="{99978E51-6CAC-4B14-834E-EBD6272314A7}">
      <dgm:prSet/>
      <dgm:spPr/>
      <dgm:t>
        <a:bodyPr/>
        <a:lstStyle/>
        <a:p>
          <a:endParaRPr lang="fr-FR"/>
        </a:p>
      </dgm:t>
    </dgm:pt>
    <dgm:pt modelId="{62D86FAC-CCBC-407C-BE58-B37322A62DD5}" type="sibTrans" cxnId="{99978E51-6CAC-4B14-834E-EBD6272314A7}">
      <dgm:prSet/>
      <dgm:spPr>
        <a:xfrm>
          <a:off x="1346682" y="562596"/>
          <a:ext cx="2991100" cy="2991100"/>
        </a:xfrm>
        <a:custGeom>
          <a:avLst/>
          <a:gdLst/>
          <a:ahLst/>
          <a:cxnLst/>
          <a:rect l="0" t="0" r="0" b="0"/>
          <a:pathLst>
            <a:path>
              <a:moveTo>
                <a:pt x="9855" y="1666958"/>
              </a:moveTo>
              <a:arcTo wR="1495550" hR="1495550" stAng="10405126" swAng="3644315"/>
            </a:path>
          </a:pathLst>
        </a:custGeom>
        <a:noFill/>
        <a:ln w="6350" cap="flat" cmpd="sng" algn="ctr">
          <a:solidFill>
            <a:sysClr val="windowText" lastClr="000000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fr-FR"/>
        </a:p>
      </dgm:t>
    </dgm:pt>
    <dgm:pt modelId="{6B675969-E9F8-49B2-9352-87186668E7E5}" type="pres">
      <dgm:prSet presAssocID="{E3873243-8337-4C96-8C53-75575D7CE11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9BDD0E1-0155-4C9B-A198-67A2EFEBCD3B}" type="pres">
      <dgm:prSet presAssocID="{2962899E-10FF-4B66-B564-18F3AC46E8F8}" presName="node" presStyleLbl="node1" presStyleIdx="0" presStyleCnt="3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fr-FR"/>
        </a:p>
      </dgm:t>
    </dgm:pt>
    <dgm:pt modelId="{5FA4115E-3DD1-4F1E-9ED2-1A012AAD1730}" type="pres">
      <dgm:prSet presAssocID="{2962899E-10FF-4B66-B564-18F3AC46E8F8}" presName="spNode" presStyleCnt="0"/>
      <dgm:spPr/>
      <dgm:t>
        <a:bodyPr/>
        <a:lstStyle/>
        <a:p>
          <a:endParaRPr lang="fr-FR"/>
        </a:p>
      </dgm:t>
    </dgm:pt>
    <dgm:pt modelId="{72385D75-D879-457A-842D-6464453E7B78}" type="pres">
      <dgm:prSet presAssocID="{1301EE85-05DC-4DE2-9391-2EFDBC4E3D22}" presName="sibTrans" presStyleLbl="sibTrans1D1" presStyleIdx="0" presStyleCnt="3"/>
      <dgm:spPr/>
      <dgm:t>
        <a:bodyPr/>
        <a:lstStyle/>
        <a:p>
          <a:endParaRPr lang="fr-FR"/>
        </a:p>
      </dgm:t>
    </dgm:pt>
    <dgm:pt modelId="{DFBE914E-0969-46A6-A68D-676E4B3A595B}" type="pres">
      <dgm:prSet presAssocID="{E7AFFFA5-F6F9-48D7-8A0F-FB3D364FAF1F}" presName="node" presStyleLbl="node1" presStyleIdx="1" presStyleCnt="3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fr-FR"/>
        </a:p>
      </dgm:t>
    </dgm:pt>
    <dgm:pt modelId="{02AC112B-32A4-4B43-ACC9-7FE8222710D5}" type="pres">
      <dgm:prSet presAssocID="{E7AFFFA5-F6F9-48D7-8A0F-FB3D364FAF1F}" presName="spNode" presStyleCnt="0"/>
      <dgm:spPr/>
      <dgm:t>
        <a:bodyPr/>
        <a:lstStyle/>
        <a:p>
          <a:endParaRPr lang="fr-FR"/>
        </a:p>
      </dgm:t>
    </dgm:pt>
    <dgm:pt modelId="{CCB25482-051D-4AFA-8BF1-D510FA150D37}" type="pres">
      <dgm:prSet presAssocID="{FE25EE89-73D4-4687-9961-CB3245CA6877}" presName="sibTrans" presStyleLbl="sibTrans1D1" presStyleIdx="1" presStyleCnt="3"/>
      <dgm:spPr/>
      <dgm:t>
        <a:bodyPr/>
        <a:lstStyle/>
        <a:p>
          <a:endParaRPr lang="fr-FR"/>
        </a:p>
      </dgm:t>
    </dgm:pt>
    <dgm:pt modelId="{CE56C99A-1443-4F8B-84F2-A9D42FCD5091}" type="pres">
      <dgm:prSet presAssocID="{C197F41A-2392-48CD-9A15-FF7BBA8FE290}" presName="node" presStyleLbl="node1" presStyleIdx="2" presStyleCnt="3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fr-FR"/>
        </a:p>
      </dgm:t>
    </dgm:pt>
    <dgm:pt modelId="{D84EE2BE-D0D3-4220-B486-2BA8B1CDEE2B}" type="pres">
      <dgm:prSet presAssocID="{C197F41A-2392-48CD-9A15-FF7BBA8FE290}" presName="spNode" presStyleCnt="0"/>
      <dgm:spPr/>
      <dgm:t>
        <a:bodyPr/>
        <a:lstStyle/>
        <a:p>
          <a:endParaRPr lang="fr-FR"/>
        </a:p>
      </dgm:t>
    </dgm:pt>
    <dgm:pt modelId="{895EE0C7-F940-4DC3-9A5F-5E89827C05CB}" type="pres">
      <dgm:prSet presAssocID="{62D86FAC-CCBC-407C-BE58-B37322A62DD5}" presName="sibTrans" presStyleLbl="sibTrans1D1" presStyleIdx="2" presStyleCnt="3"/>
      <dgm:spPr/>
      <dgm:t>
        <a:bodyPr/>
        <a:lstStyle/>
        <a:p>
          <a:endParaRPr lang="fr-FR"/>
        </a:p>
      </dgm:t>
    </dgm:pt>
  </dgm:ptLst>
  <dgm:cxnLst>
    <dgm:cxn modelId="{99978E51-6CAC-4B14-834E-EBD6272314A7}" srcId="{E3873243-8337-4C96-8C53-75575D7CE11E}" destId="{C197F41A-2392-48CD-9A15-FF7BBA8FE290}" srcOrd="2" destOrd="0" parTransId="{AF85B7F7-4B4F-429D-8BDD-6B3D38C108BE}" sibTransId="{62D86FAC-CCBC-407C-BE58-B37322A62DD5}"/>
    <dgm:cxn modelId="{AA57E991-47DF-4980-8F34-E0E359CAD538}" srcId="{E3873243-8337-4C96-8C53-75575D7CE11E}" destId="{E7AFFFA5-F6F9-48D7-8A0F-FB3D364FAF1F}" srcOrd="1" destOrd="0" parTransId="{7284B8EF-096C-40C1-92E9-E66E606627EB}" sibTransId="{FE25EE89-73D4-4687-9961-CB3245CA6877}"/>
    <dgm:cxn modelId="{E80DF231-76BE-4920-882C-F92A0FC9D681}" type="presOf" srcId="{2962899E-10FF-4B66-B564-18F3AC46E8F8}" destId="{99BDD0E1-0155-4C9B-A198-67A2EFEBCD3B}" srcOrd="0" destOrd="0" presId="urn:microsoft.com/office/officeart/2005/8/layout/cycle6"/>
    <dgm:cxn modelId="{8E773C59-55D8-4E76-9A17-6FB0054CE041}" type="presOf" srcId="{FE25EE89-73D4-4687-9961-CB3245CA6877}" destId="{CCB25482-051D-4AFA-8BF1-D510FA150D37}" srcOrd="0" destOrd="0" presId="urn:microsoft.com/office/officeart/2005/8/layout/cycle6"/>
    <dgm:cxn modelId="{7AC54081-1AB8-445D-8571-D8694326ADD6}" type="presOf" srcId="{1301EE85-05DC-4DE2-9391-2EFDBC4E3D22}" destId="{72385D75-D879-457A-842D-6464453E7B78}" srcOrd="0" destOrd="0" presId="urn:microsoft.com/office/officeart/2005/8/layout/cycle6"/>
    <dgm:cxn modelId="{04CFFB4A-7B28-4B57-9B85-9BDD885D992C}" type="presOf" srcId="{E7AFFFA5-F6F9-48D7-8A0F-FB3D364FAF1F}" destId="{DFBE914E-0969-46A6-A68D-676E4B3A595B}" srcOrd="0" destOrd="0" presId="urn:microsoft.com/office/officeart/2005/8/layout/cycle6"/>
    <dgm:cxn modelId="{ECCCEF3F-75EA-4B2E-B0D5-C7619E3CF242}" srcId="{E3873243-8337-4C96-8C53-75575D7CE11E}" destId="{2962899E-10FF-4B66-B564-18F3AC46E8F8}" srcOrd="0" destOrd="0" parTransId="{AE44E650-AA72-43B0-91D6-700B0D1826FC}" sibTransId="{1301EE85-05DC-4DE2-9391-2EFDBC4E3D22}"/>
    <dgm:cxn modelId="{DD7895F5-078F-41A0-8D87-DB63A02B37A0}" type="presOf" srcId="{E3873243-8337-4C96-8C53-75575D7CE11E}" destId="{6B675969-E9F8-49B2-9352-87186668E7E5}" srcOrd="0" destOrd="0" presId="urn:microsoft.com/office/officeart/2005/8/layout/cycle6"/>
    <dgm:cxn modelId="{B4F72B01-0A78-4487-AAF2-AB8622686ACD}" type="presOf" srcId="{C197F41A-2392-48CD-9A15-FF7BBA8FE290}" destId="{CE56C99A-1443-4F8B-84F2-A9D42FCD5091}" srcOrd="0" destOrd="0" presId="urn:microsoft.com/office/officeart/2005/8/layout/cycle6"/>
    <dgm:cxn modelId="{32C3CA3C-103A-491F-8D01-6FE6DE884A8B}" type="presOf" srcId="{62D86FAC-CCBC-407C-BE58-B37322A62DD5}" destId="{895EE0C7-F940-4DC3-9A5F-5E89827C05CB}" srcOrd="0" destOrd="0" presId="urn:microsoft.com/office/officeart/2005/8/layout/cycle6"/>
    <dgm:cxn modelId="{D8FE7A07-C00C-4E63-AAD8-2E05F040A323}" type="presParOf" srcId="{6B675969-E9F8-49B2-9352-87186668E7E5}" destId="{99BDD0E1-0155-4C9B-A198-67A2EFEBCD3B}" srcOrd="0" destOrd="0" presId="urn:microsoft.com/office/officeart/2005/8/layout/cycle6"/>
    <dgm:cxn modelId="{2EBD5D48-BC9D-4025-8870-A541DC9586A5}" type="presParOf" srcId="{6B675969-E9F8-49B2-9352-87186668E7E5}" destId="{5FA4115E-3DD1-4F1E-9ED2-1A012AAD1730}" srcOrd="1" destOrd="0" presId="urn:microsoft.com/office/officeart/2005/8/layout/cycle6"/>
    <dgm:cxn modelId="{D5C1F87B-24D3-4B2A-AE04-7202F115117F}" type="presParOf" srcId="{6B675969-E9F8-49B2-9352-87186668E7E5}" destId="{72385D75-D879-457A-842D-6464453E7B78}" srcOrd="2" destOrd="0" presId="urn:microsoft.com/office/officeart/2005/8/layout/cycle6"/>
    <dgm:cxn modelId="{2AF77A27-38CE-4783-BB33-713482ADBE78}" type="presParOf" srcId="{6B675969-E9F8-49B2-9352-87186668E7E5}" destId="{DFBE914E-0969-46A6-A68D-676E4B3A595B}" srcOrd="3" destOrd="0" presId="urn:microsoft.com/office/officeart/2005/8/layout/cycle6"/>
    <dgm:cxn modelId="{BDAEF397-939E-449B-A41C-73242BDDFF63}" type="presParOf" srcId="{6B675969-E9F8-49B2-9352-87186668E7E5}" destId="{02AC112B-32A4-4B43-ACC9-7FE8222710D5}" srcOrd="4" destOrd="0" presId="urn:microsoft.com/office/officeart/2005/8/layout/cycle6"/>
    <dgm:cxn modelId="{81354994-A8C5-460C-A0E9-E3E9A8A00B34}" type="presParOf" srcId="{6B675969-E9F8-49B2-9352-87186668E7E5}" destId="{CCB25482-051D-4AFA-8BF1-D510FA150D37}" srcOrd="5" destOrd="0" presId="urn:microsoft.com/office/officeart/2005/8/layout/cycle6"/>
    <dgm:cxn modelId="{1676A929-822A-48CC-A5A1-1F5CF060B478}" type="presParOf" srcId="{6B675969-E9F8-49B2-9352-87186668E7E5}" destId="{CE56C99A-1443-4F8B-84F2-A9D42FCD5091}" srcOrd="6" destOrd="0" presId="urn:microsoft.com/office/officeart/2005/8/layout/cycle6"/>
    <dgm:cxn modelId="{975E67F5-9F18-4E56-9533-EA48C2F033AF}" type="presParOf" srcId="{6B675969-E9F8-49B2-9352-87186668E7E5}" destId="{D84EE2BE-D0D3-4220-B486-2BA8B1CDEE2B}" srcOrd="7" destOrd="0" presId="urn:microsoft.com/office/officeart/2005/8/layout/cycle6"/>
    <dgm:cxn modelId="{6813D504-7247-41B4-A7DB-8E1A2698F3AD}" type="presParOf" srcId="{6B675969-E9F8-49B2-9352-87186668E7E5}" destId="{895EE0C7-F940-4DC3-9A5F-5E89827C05CB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B89C6-07FE-421C-A201-D71B846EABC5}">
      <dsp:nvSpPr>
        <dsp:cNvPr id="0" name=""/>
        <dsp:cNvSpPr/>
      </dsp:nvSpPr>
      <dsp:spPr>
        <a:xfrm>
          <a:off x="1687" y="1252972"/>
          <a:ext cx="1803747" cy="9018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err="1" smtClean="0"/>
            <a:t>Environmental</a:t>
          </a:r>
          <a:r>
            <a:rPr lang="fr-FR" sz="2200" kern="1200" dirty="0" smtClean="0"/>
            <a:t> issues</a:t>
          </a:r>
          <a:endParaRPr lang="fr-FR" sz="2200" kern="1200" dirty="0"/>
        </a:p>
      </dsp:txBody>
      <dsp:txXfrm>
        <a:off x="28102" y="1279387"/>
        <a:ext cx="1750917" cy="849043"/>
      </dsp:txXfrm>
    </dsp:sp>
    <dsp:sp modelId="{D3893123-FCE6-4D00-A9DF-1C33E2578B15}">
      <dsp:nvSpPr>
        <dsp:cNvPr id="0" name=""/>
        <dsp:cNvSpPr/>
      </dsp:nvSpPr>
      <dsp:spPr>
        <a:xfrm rot="19457599">
          <a:off x="1721921" y="1420802"/>
          <a:ext cx="888528" cy="47636"/>
        </a:xfrm>
        <a:custGeom>
          <a:avLst/>
          <a:gdLst/>
          <a:ahLst/>
          <a:cxnLst/>
          <a:rect l="0" t="0" r="0" b="0"/>
          <a:pathLst>
            <a:path>
              <a:moveTo>
                <a:pt x="0" y="23818"/>
              </a:moveTo>
              <a:lnTo>
                <a:pt x="888528" y="23818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2143972" y="1422407"/>
        <a:ext cx="44426" cy="44426"/>
      </dsp:txXfrm>
    </dsp:sp>
    <dsp:sp modelId="{A03EB098-9FC2-48D0-BBE3-F7504511A8E5}">
      <dsp:nvSpPr>
        <dsp:cNvPr id="0" name=""/>
        <dsp:cNvSpPr/>
      </dsp:nvSpPr>
      <dsp:spPr>
        <a:xfrm>
          <a:off x="2526935" y="734394"/>
          <a:ext cx="1803747" cy="9018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Optimisation</a:t>
          </a:r>
          <a:endParaRPr lang="fr-FR" sz="2200" kern="1200" dirty="0"/>
        </a:p>
      </dsp:txBody>
      <dsp:txXfrm>
        <a:off x="2553350" y="760809"/>
        <a:ext cx="1750917" cy="849043"/>
      </dsp:txXfrm>
    </dsp:sp>
    <dsp:sp modelId="{0740D0FD-A0A2-458C-9376-01AB0203DBD7}">
      <dsp:nvSpPr>
        <dsp:cNvPr id="0" name=""/>
        <dsp:cNvSpPr/>
      </dsp:nvSpPr>
      <dsp:spPr>
        <a:xfrm rot="2142401">
          <a:off x="1721921" y="1939379"/>
          <a:ext cx="888528" cy="47636"/>
        </a:xfrm>
        <a:custGeom>
          <a:avLst/>
          <a:gdLst/>
          <a:ahLst/>
          <a:cxnLst/>
          <a:rect l="0" t="0" r="0" b="0"/>
          <a:pathLst>
            <a:path>
              <a:moveTo>
                <a:pt x="0" y="23818"/>
              </a:moveTo>
              <a:lnTo>
                <a:pt x="888528" y="23818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2143972" y="1940985"/>
        <a:ext cx="44426" cy="44426"/>
      </dsp:txXfrm>
    </dsp:sp>
    <dsp:sp modelId="{10D75C29-F6F4-40B8-8FEA-2E201D975B28}">
      <dsp:nvSpPr>
        <dsp:cNvPr id="0" name=""/>
        <dsp:cNvSpPr/>
      </dsp:nvSpPr>
      <dsp:spPr>
        <a:xfrm>
          <a:off x="2526935" y="1771550"/>
          <a:ext cx="1803747" cy="9018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err="1" smtClean="0"/>
            <a:t>Reconception</a:t>
          </a:r>
          <a:endParaRPr lang="fr-FR" sz="2200" kern="1200" dirty="0"/>
        </a:p>
      </dsp:txBody>
      <dsp:txXfrm>
        <a:off x="2553350" y="1797965"/>
        <a:ext cx="1750917" cy="8490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E8A7F-4DE7-490C-A544-18F716490189}">
      <dsp:nvSpPr>
        <dsp:cNvPr id="0" name=""/>
        <dsp:cNvSpPr/>
      </dsp:nvSpPr>
      <dsp:spPr>
        <a:xfrm>
          <a:off x="243187" y="1485"/>
          <a:ext cx="1810316" cy="9051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err="1" smtClean="0"/>
            <a:t>Research</a:t>
          </a:r>
          <a:r>
            <a:rPr lang="fr-FR" sz="2000" kern="1200" dirty="0" smtClean="0"/>
            <a:t> &amp; </a:t>
          </a:r>
          <a:r>
            <a:rPr lang="fr-FR" sz="2000" kern="1200" dirty="0" err="1" smtClean="0"/>
            <a:t>education</a:t>
          </a:r>
          <a:endParaRPr lang="fr-FR" sz="2000" kern="1200" dirty="0"/>
        </a:p>
      </dsp:txBody>
      <dsp:txXfrm>
        <a:off x="269698" y="27996"/>
        <a:ext cx="1757294" cy="852136"/>
      </dsp:txXfrm>
    </dsp:sp>
    <dsp:sp modelId="{0A39BA25-C906-4700-A5CB-F176EED25DC5}">
      <dsp:nvSpPr>
        <dsp:cNvPr id="0" name=""/>
        <dsp:cNvSpPr/>
      </dsp:nvSpPr>
      <dsp:spPr>
        <a:xfrm>
          <a:off x="243187" y="1042418"/>
          <a:ext cx="1810316" cy="9051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DA8E1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Providers</a:t>
          </a:r>
          <a:endParaRPr lang="fr-FR" sz="2000" kern="1200" dirty="0"/>
        </a:p>
      </dsp:txBody>
      <dsp:txXfrm>
        <a:off x="269698" y="1068929"/>
        <a:ext cx="1757294" cy="852136"/>
      </dsp:txXfrm>
    </dsp:sp>
    <dsp:sp modelId="{C35B89C6-07FE-421C-A201-D71B846EABC5}">
      <dsp:nvSpPr>
        <dsp:cNvPr id="0" name=""/>
        <dsp:cNvSpPr/>
      </dsp:nvSpPr>
      <dsp:spPr>
        <a:xfrm>
          <a:off x="243187" y="2083350"/>
          <a:ext cx="1810316" cy="9051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err="1" smtClean="0"/>
            <a:t>Farms</a:t>
          </a:r>
          <a:endParaRPr lang="fr-FR" sz="2000" b="1" kern="1200" dirty="0"/>
        </a:p>
      </dsp:txBody>
      <dsp:txXfrm>
        <a:off x="269698" y="2109861"/>
        <a:ext cx="1757294" cy="852136"/>
      </dsp:txXfrm>
    </dsp:sp>
    <dsp:sp modelId="{D3893123-FCE6-4D00-A9DF-1C33E2578B15}">
      <dsp:nvSpPr>
        <dsp:cNvPr id="0" name=""/>
        <dsp:cNvSpPr/>
      </dsp:nvSpPr>
      <dsp:spPr>
        <a:xfrm rot="17293684">
          <a:off x="1605181" y="1900214"/>
          <a:ext cx="130478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04782" y="16062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kern="1200"/>
        </a:p>
      </dsp:txBody>
      <dsp:txXfrm>
        <a:off x="2224952" y="1883656"/>
        <a:ext cx="65239" cy="65239"/>
      </dsp:txXfrm>
    </dsp:sp>
    <dsp:sp modelId="{A03EB098-9FC2-48D0-BBE3-F7504511A8E5}">
      <dsp:nvSpPr>
        <dsp:cNvPr id="0" name=""/>
        <dsp:cNvSpPr/>
      </dsp:nvSpPr>
      <dsp:spPr>
        <a:xfrm>
          <a:off x="2461640" y="1149896"/>
          <a:ext cx="1810316" cy="2934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Crop</a:t>
          </a:r>
          <a:r>
            <a:rPr lang="fr-FR" sz="1600" kern="1200" dirty="0" smtClean="0"/>
            <a:t> production</a:t>
          </a:r>
        </a:p>
      </dsp:txBody>
      <dsp:txXfrm>
        <a:off x="2470235" y="1158491"/>
        <a:ext cx="1793126" cy="276262"/>
      </dsp:txXfrm>
    </dsp:sp>
    <dsp:sp modelId="{0740D0FD-A0A2-458C-9376-01AB0203DBD7}">
      <dsp:nvSpPr>
        <dsp:cNvPr id="0" name=""/>
        <dsp:cNvSpPr/>
      </dsp:nvSpPr>
      <dsp:spPr>
        <a:xfrm rot="18412228">
          <a:off x="1853911" y="2120676"/>
          <a:ext cx="99798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997984" y="16062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00" kern="1200"/>
        </a:p>
      </dsp:txBody>
      <dsp:txXfrm>
        <a:off x="2327953" y="2111789"/>
        <a:ext cx="49899" cy="49899"/>
      </dsp:txXfrm>
    </dsp:sp>
    <dsp:sp modelId="{10D75C29-F6F4-40B8-8FEA-2E201D975B28}">
      <dsp:nvSpPr>
        <dsp:cNvPr id="0" name=""/>
        <dsp:cNvSpPr/>
      </dsp:nvSpPr>
      <dsp:spPr>
        <a:xfrm>
          <a:off x="2652302" y="1580100"/>
          <a:ext cx="1810316" cy="3148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Animal production</a:t>
          </a:r>
          <a:endParaRPr lang="fr-FR" sz="1600" kern="1200" dirty="0"/>
        </a:p>
      </dsp:txBody>
      <dsp:txXfrm>
        <a:off x="2661525" y="1589323"/>
        <a:ext cx="1791870" cy="296449"/>
      </dsp:txXfrm>
    </dsp:sp>
    <dsp:sp modelId="{4E22F1DD-E156-4A90-BF58-066E3C253148}">
      <dsp:nvSpPr>
        <dsp:cNvPr id="0" name=""/>
        <dsp:cNvSpPr/>
      </dsp:nvSpPr>
      <dsp:spPr>
        <a:xfrm rot="20808014">
          <a:off x="2045379" y="2449645"/>
          <a:ext cx="61504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15048" y="16062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00" kern="1200"/>
        </a:p>
      </dsp:txBody>
      <dsp:txXfrm>
        <a:off x="2337527" y="2450331"/>
        <a:ext cx="30752" cy="30752"/>
      </dsp:txXfrm>
    </dsp:sp>
    <dsp:sp modelId="{48830E70-2CA4-452E-AC51-69AA839B5F48}">
      <dsp:nvSpPr>
        <dsp:cNvPr id="0" name=""/>
        <dsp:cNvSpPr/>
      </dsp:nvSpPr>
      <dsp:spPr>
        <a:xfrm>
          <a:off x="2652302" y="2082508"/>
          <a:ext cx="1810316" cy="6259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Information/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communication</a:t>
          </a:r>
          <a:endParaRPr lang="fr-FR" sz="1600" kern="1200" dirty="0"/>
        </a:p>
      </dsp:txBody>
      <dsp:txXfrm>
        <a:off x="2670636" y="2100842"/>
        <a:ext cx="1773648" cy="589285"/>
      </dsp:txXfrm>
    </dsp:sp>
    <dsp:sp modelId="{93E78557-2D57-467D-855E-A6FA0B6F5DED}">
      <dsp:nvSpPr>
        <dsp:cNvPr id="0" name=""/>
        <dsp:cNvSpPr/>
      </dsp:nvSpPr>
      <dsp:spPr>
        <a:xfrm rot="3011679">
          <a:off x="1943415" y="2754909"/>
          <a:ext cx="61191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11911" y="16062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00" kern="1200"/>
        </a:p>
      </dsp:txBody>
      <dsp:txXfrm>
        <a:off x="2234073" y="2755674"/>
        <a:ext cx="30595" cy="30595"/>
      </dsp:txXfrm>
    </dsp:sp>
    <dsp:sp modelId="{CAE978C9-77FC-471C-85BE-FF1CCA16BBAC}">
      <dsp:nvSpPr>
        <dsp:cNvPr id="0" name=""/>
        <dsp:cNvSpPr/>
      </dsp:nvSpPr>
      <dsp:spPr>
        <a:xfrm>
          <a:off x="2445238" y="2849150"/>
          <a:ext cx="1810316" cy="3137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Management</a:t>
          </a:r>
          <a:endParaRPr lang="fr-FR" sz="2000" kern="1200" dirty="0"/>
        </a:p>
      </dsp:txBody>
      <dsp:txXfrm>
        <a:off x="2454427" y="2858339"/>
        <a:ext cx="1791938" cy="295349"/>
      </dsp:txXfrm>
    </dsp:sp>
    <dsp:sp modelId="{7ED7F144-B3EA-45DD-9EF8-FAE6143D656B}">
      <dsp:nvSpPr>
        <dsp:cNvPr id="0" name=""/>
        <dsp:cNvSpPr/>
      </dsp:nvSpPr>
      <dsp:spPr>
        <a:xfrm rot="4160690">
          <a:off x="1694102" y="3039444"/>
          <a:ext cx="111053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10538" y="16062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kern="1200"/>
        </a:p>
      </dsp:txBody>
      <dsp:txXfrm>
        <a:off x="2221607" y="3027742"/>
        <a:ext cx="55526" cy="55526"/>
      </dsp:txXfrm>
    </dsp:sp>
    <dsp:sp modelId="{134FC2C2-BCDC-45F8-B3C7-30CACAA9ED1F}">
      <dsp:nvSpPr>
        <dsp:cNvPr id="0" name=""/>
        <dsp:cNvSpPr/>
      </dsp:nvSpPr>
      <dsp:spPr>
        <a:xfrm>
          <a:off x="2445238" y="3298652"/>
          <a:ext cx="1810316" cy="5528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Selling</a:t>
          </a:r>
          <a:r>
            <a:rPr lang="fr-FR" sz="1600" kern="1200" dirty="0" smtClean="0"/>
            <a:t> and marketing</a:t>
          </a:r>
          <a:endParaRPr lang="fr-FR" sz="2000" kern="1200" dirty="0"/>
        </a:p>
      </dsp:txBody>
      <dsp:txXfrm>
        <a:off x="2461431" y="3314845"/>
        <a:ext cx="1777930" cy="520475"/>
      </dsp:txXfrm>
    </dsp:sp>
    <dsp:sp modelId="{82753118-8651-4D9E-82A2-AE9D68DC1AED}">
      <dsp:nvSpPr>
        <dsp:cNvPr id="0" name=""/>
        <dsp:cNvSpPr/>
      </dsp:nvSpPr>
      <dsp:spPr>
        <a:xfrm>
          <a:off x="243187" y="3124282"/>
          <a:ext cx="1810316" cy="9051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err="1" smtClean="0"/>
            <a:t>Buyers</a:t>
          </a:r>
          <a:endParaRPr lang="fr-FR" sz="2000" kern="1200" dirty="0"/>
        </a:p>
      </dsp:txBody>
      <dsp:txXfrm>
        <a:off x="269698" y="3150793"/>
        <a:ext cx="1757294" cy="852136"/>
      </dsp:txXfrm>
    </dsp:sp>
    <dsp:sp modelId="{5176DBEE-D264-4E8C-8785-DD4A29E38A02}">
      <dsp:nvSpPr>
        <dsp:cNvPr id="0" name=""/>
        <dsp:cNvSpPr/>
      </dsp:nvSpPr>
      <dsp:spPr>
        <a:xfrm>
          <a:off x="243187" y="4165214"/>
          <a:ext cx="1810316" cy="9051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Public institutions</a:t>
          </a:r>
          <a:endParaRPr lang="fr-FR" sz="2000" kern="1200" dirty="0"/>
        </a:p>
      </dsp:txBody>
      <dsp:txXfrm>
        <a:off x="269698" y="4191725"/>
        <a:ext cx="1757294" cy="8521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BDD0E1-0155-4C9B-A198-67A2EFEBCD3B}">
      <dsp:nvSpPr>
        <dsp:cNvPr id="0" name=""/>
        <dsp:cNvSpPr/>
      </dsp:nvSpPr>
      <dsp:spPr>
        <a:xfrm>
          <a:off x="2055232" y="578"/>
          <a:ext cx="1776410" cy="1154666"/>
        </a:xfrm>
        <a:prstGeom prst="hexagon">
          <a:avLst/>
        </a:prstGeom>
        <a:solidFill>
          <a:srgbClr val="1D9A78"/>
        </a:solidFill>
        <a:ln w="12700" cap="flat" cmpd="sng" algn="ctr">
          <a:solidFill>
            <a:srgbClr val="1D9A78">
              <a:shade val="50000"/>
            </a:srgb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Digital use profile</a:t>
          </a:r>
          <a:endParaRPr lang="fr-FR" sz="16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299488" y="159345"/>
        <a:ext cx="1287898" cy="837132"/>
      </dsp:txXfrm>
    </dsp:sp>
    <dsp:sp modelId="{72385D75-D879-457A-842D-6464453E7B78}">
      <dsp:nvSpPr>
        <dsp:cNvPr id="0" name=""/>
        <dsp:cNvSpPr/>
      </dsp:nvSpPr>
      <dsp:spPr>
        <a:xfrm>
          <a:off x="1402591" y="577912"/>
          <a:ext cx="3081691" cy="3081691"/>
        </a:xfrm>
        <a:custGeom>
          <a:avLst/>
          <a:gdLst/>
          <a:ahLst/>
          <a:cxnLst/>
          <a:rect l="0" t="0" r="0" b="0"/>
          <a:pathLst>
            <a:path>
              <a:moveTo>
                <a:pt x="2371286" y="283215"/>
              </a:moveTo>
              <a:arcTo wR="1495550" hR="1495550" stAng="18350559" swAng="3644315"/>
            </a:path>
          </a:pathLst>
        </a:custGeom>
        <a:noFill/>
        <a:ln w="6350" cap="flat" cmpd="sng" algn="ctr">
          <a:solidFill>
            <a:sysClr val="windowText" lastClr="000000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BE914E-0969-46A6-A68D-676E4B3A595B}">
      <dsp:nvSpPr>
        <dsp:cNvPr id="0" name=""/>
        <dsp:cNvSpPr/>
      </dsp:nvSpPr>
      <dsp:spPr>
        <a:xfrm>
          <a:off x="3389643" y="2311847"/>
          <a:ext cx="1776410" cy="1154666"/>
        </a:xfrm>
        <a:prstGeom prst="hexagon">
          <a:avLst/>
        </a:prstGeom>
        <a:solidFill>
          <a:schemeClr val="accent3"/>
        </a:solidFill>
        <a:ln w="12700" cap="flat" cmpd="sng" algn="ctr">
          <a:solidFill>
            <a:srgbClr val="8BC145">
              <a:shade val="50000"/>
            </a:srgb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Agronomic</a:t>
          </a:r>
          <a:r>
            <a:rPr lang="fr-FR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practices</a:t>
          </a:r>
          <a:endParaRPr lang="fr-FR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633899" y="2470614"/>
        <a:ext cx="1287898" cy="837132"/>
      </dsp:txXfrm>
    </dsp:sp>
    <dsp:sp modelId="{CCB25482-051D-4AFA-8BF1-D510FA150D37}">
      <dsp:nvSpPr>
        <dsp:cNvPr id="0" name=""/>
        <dsp:cNvSpPr/>
      </dsp:nvSpPr>
      <dsp:spPr>
        <a:xfrm>
          <a:off x="1402591" y="577912"/>
          <a:ext cx="3081691" cy="3081691"/>
        </a:xfrm>
        <a:custGeom>
          <a:avLst/>
          <a:gdLst/>
          <a:ahLst/>
          <a:cxnLst/>
          <a:rect l="0" t="0" r="0" b="0"/>
          <a:pathLst>
            <a:path>
              <a:moveTo>
                <a:pt x="2206412" y="2811356"/>
              </a:moveTo>
              <a:arcTo wR="1495550" hR="1495550" stAng="3697197" swAng="3405606"/>
            </a:path>
          </a:pathLst>
        </a:custGeom>
        <a:noFill/>
        <a:ln w="6350" cap="flat" cmpd="sng" algn="ctr">
          <a:solidFill>
            <a:sysClr val="windowText" lastClr="000000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56C99A-1443-4F8B-84F2-A9D42FCD5091}">
      <dsp:nvSpPr>
        <dsp:cNvPr id="0" name=""/>
        <dsp:cNvSpPr/>
      </dsp:nvSpPr>
      <dsp:spPr>
        <a:xfrm>
          <a:off x="720820" y="2311847"/>
          <a:ext cx="1776410" cy="1154666"/>
        </a:xfrm>
        <a:prstGeom prst="hexagon">
          <a:avLst/>
        </a:prstGeom>
        <a:solidFill>
          <a:srgbClr val="F19D19"/>
        </a:solidFill>
        <a:ln w="12700" cap="flat" cmpd="sng" algn="ctr">
          <a:solidFill>
            <a:srgbClr val="F19D19">
              <a:shade val="50000"/>
            </a:srgb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Socio-economic</a:t>
          </a:r>
          <a:r>
            <a:rPr lang="fr-FR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fr-FR" sz="16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caracteristics</a:t>
          </a:r>
          <a:endParaRPr lang="fr-FR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965076" y="2470614"/>
        <a:ext cx="1287898" cy="837132"/>
      </dsp:txXfrm>
    </dsp:sp>
    <dsp:sp modelId="{895EE0C7-F940-4DC3-9A5F-5E89827C05CB}">
      <dsp:nvSpPr>
        <dsp:cNvPr id="0" name=""/>
        <dsp:cNvSpPr/>
      </dsp:nvSpPr>
      <dsp:spPr>
        <a:xfrm>
          <a:off x="1402591" y="577912"/>
          <a:ext cx="3081691" cy="3081691"/>
        </a:xfrm>
        <a:custGeom>
          <a:avLst/>
          <a:gdLst/>
          <a:ahLst/>
          <a:cxnLst/>
          <a:rect l="0" t="0" r="0" b="0"/>
          <a:pathLst>
            <a:path>
              <a:moveTo>
                <a:pt x="9855" y="1666958"/>
              </a:moveTo>
              <a:arcTo wR="1495550" hR="1495550" stAng="10405126" swAng="3644315"/>
            </a:path>
          </a:pathLst>
        </a:custGeom>
        <a:noFill/>
        <a:ln w="6350" cap="flat" cmpd="sng" algn="ctr">
          <a:solidFill>
            <a:sysClr val="windowText" lastClr="000000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B72A2-33BC-4410-A84F-0FFD4FCF5815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8A59E-FEBC-44EE-9F4E-69BAB0F3C3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473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986"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CC1FD-18F8-414E-BBE6-BEA747800EA6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4292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33E5-5C4A-4D59-934E-03811AC937C3}" type="datetime1">
              <a:rPr lang="fr-FR" smtClean="0"/>
              <a:t>14/04/2022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4FAB-A041-4FC5-B144-2C43D12883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9043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DD62-2420-40C1-8A98-0C6729566BA7}" type="datetime1">
              <a:rPr lang="fr-FR" smtClean="0"/>
              <a:t>14/04/2022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4FAB-A041-4FC5-B144-2C43D12883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56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F0D4-7592-4B2A-8839-4E1C824825B5}" type="datetime1">
              <a:rPr lang="fr-FR" smtClean="0"/>
              <a:t>14/04/2022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4FAB-A041-4FC5-B144-2C43D12883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741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 - Ver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0550"/>
            <a:ext cx="4076700" cy="27908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979" y="2355183"/>
            <a:ext cx="235744" cy="3214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 userDrawn="1"/>
        </p:nvSpPr>
        <p:spPr>
          <a:xfrm>
            <a:off x="0" y="5994603"/>
            <a:ext cx="9144000" cy="8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1382" y="2260127"/>
            <a:ext cx="6858000" cy="1057708"/>
          </a:xfr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382" y="3127366"/>
            <a:ext cx="6858000" cy="65492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3" name="Image 2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5D7F83BF-19FA-40F1-AE37-B0A5CC57A2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82" y="5561802"/>
            <a:ext cx="2286000" cy="89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69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 - Version 2">
    <p:bg>
      <p:bgPr>
        <a:solidFill>
          <a:srgbClr val="00A3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8F33C8C-4663-47F8-AAC2-AA7669DF2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82" y="1272216"/>
            <a:ext cx="1160145" cy="31337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7628"/>
            <a:ext cx="4076699" cy="27908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979" y="2862261"/>
            <a:ext cx="235743" cy="3214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 userDrawn="1"/>
        </p:nvSpPr>
        <p:spPr>
          <a:xfrm>
            <a:off x="0" y="5994603"/>
            <a:ext cx="9144000" cy="864524"/>
          </a:xfrm>
          <a:prstGeom prst="rect">
            <a:avLst/>
          </a:prstGeom>
          <a:solidFill>
            <a:srgbClr val="00A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1382" y="2767205"/>
            <a:ext cx="6858000" cy="1057708"/>
          </a:xfr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382" y="3634444"/>
            <a:ext cx="6858000" cy="65492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786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1972" y="1747089"/>
            <a:ext cx="7293378" cy="4009910"/>
          </a:xfrm>
        </p:spPr>
        <p:txBody>
          <a:bodyPr/>
          <a:lstStyle>
            <a:lvl1pPr>
              <a:defRPr sz="2400" b="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00E4042-F103-41C7-A8C2-1E73691C4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D16F62D-3288-44C0-94E9-C3D02F2826C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8" y="858838"/>
            <a:ext cx="7260129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027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3658" y="1537856"/>
            <a:ext cx="3301192" cy="435133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1402" y="1537856"/>
            <a:ext cx="3301192" cy="435133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049260C-DFCE-4742-A383-0E8E40516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81FB95A-986F-409A-BA0C-DB98244D370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8" y="858838"/>
            <a:ext cx="7260129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784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0458" y="1537856"/>
            <a:ext cx="3247723" cy="817594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0458" y="2355450"/>
            <a:ext cx="3247723" cy="33693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6816" y="1537856"/>
            <a:ext cx="3263718" cy="817594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6816" y="2355450"/>
            <a:ext cx="3263718" cy="33693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6FE5FF0-308D-4BEA-A2B8-273A15920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068979D-31F0-453F-A511-275008CD94FE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8" y="858838"/>
            <a:ext cx="7260129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138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D72F5C4-C7B0-4DC4-859A-A0EF010A9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657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843" y="581890"/>
            <a:ext cx="2440175" cy="910244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581890"/>
            <a:ext cx="4629150" cy="50624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A161D90-8CEB-43C5-B5C5-E16450DD909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38843" y="1492133"/>
            <a:ext cx="2440175" cy="110143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498EB6-14FF-4794-BB07-42C86721F09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38844" y="2593570"/>
            <a:ext cx="2440174" cy="305077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71328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581890"/>
            <a:ext cx="4629150" cy="503751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B3E39DD-4EF5-40BB-B7DF-0FBC1CA61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843" y="581890"/>
            <a:ext cx="2440175" cy="910244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E58761D-328C-41E9-9379-256236BD2D5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38843" y="1492133"/>
            <a:ext cx="2440175" cy="110143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896CCA9-291E-425F-AF04-DFA8C86B5468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38844" y="2593570"/>
            <a:ext cx="2440174" cy="305077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00940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4D5C-FA73-40BE-819C-EFFBB83DFF26}" type="datetime1">
              <a:rPr lang="fr-FR" smtClean="0"/>
              <a:t>14/04/2022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4FAB-A041-4FC5-B144-2C43D12883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0988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0284" y="1424045"/>
            <a:ext cx="7285066" cy="4009910"/>
          </a:xfrm>
        </p:spPr>
        <p:txBody>
          <a:bodyPr vert="eaVert"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C5397C7-28D4-4FCC-978A-64FFC2C50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7F1404C-CDE5-4C5B-BECC-6588FAC96AF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8" y="858838"/>
            <a:ext cx="7260129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704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822" y="365125"/>
            <a:ext cx="1316528" cy="5811838"/>
          </a:xfrm>
        </p:spPr>
        <p:txBody>
          <a:bodyPr vert="eaVert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18078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0C85A8C-AE66-4CB1-AC77-8A0677F197D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 rot="5400000">
            <a:off x="4243025" y="2931536"/>
            <a:ext cx="5811839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32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 - Ver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0550"/>
            <a:ext cx="4076700" cy="27908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979" y="2355183"/>
            <a:ext cx="235744" cy="3214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 userDrawn="1"/>
        </p:nvSpPr>
        <p:spPr>
          <a:xfrm>
            <a:off x="0" y="5994603"/>
            <a:ext cx="9144000" cy="8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1382" y="2260127"/>
            <a:ext cx="6858000" cy="1057708"/>
          </a:xfr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382" y="3127366"/>
            <a:ext cx="6858000" cy="65492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3" name="Image 2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5D7F83BF-19FA-40F1-AE37-B0A5CC57A2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82" y="5561802"/>
            <a:ext cx="2286000" cy="89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13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 - Version 2">
    <p:bg>
      <p:bgPr>
        <a:solidFill>
          <a:srgbClr val="00A3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8F33C8C-4663-47F8-AAC2-AA7669DF2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82" y="1272216"/>
            <a:ext cx="1160145" cy="31337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7628"/>
            <a:ext cx="4076699" cy="27908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979" y="2862261"/>
            <a:ext cx="235743" cy="3214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 userDrawn="1"/>
        </p:nvSpPr>
        <p:spPr>
          <a:xfrm>
            <a:off x="0" y="5994603"/>
            <a:ext cx="9144000" cy="864524"/>
          </a:xfrm>
          <a:prstGeom prst="rect">
            <a:avLst/>
          </a:prstGeom>
          <a:solidFill>
            <a:srgbClr val="00A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1382" y="2767205"/>
            <a:ext cx="6858000" cy="1057708"/>
          </a:xfr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382" y="3634444"/>
            <a:ext cx="6858000" cy="65492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067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0458" y="1537856"/>
            <a:ext cx="7260129" cy="400673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77E12C6-00F3-439F-A2FE-1D2F0A604A8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9" y="858838"/>
            <a:ext cx="7260128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473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1972" y="1747089"/>
            <a:ext cx="7293378" cy="4009910"/>
          </a:xfrm>
        </p:spPr>
        <p:txBody>
          <a:bodyPr/>
          <a:lstStyle>
            <a:lvl1pPr>
              <a:defRPr sz="2400" b="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00E4042-F103-41C7-A8C2-1E73691C4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D16F62D-3288-44C0-94E9-C3D02F2826C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8" y="858838"/>
            <a:ext cx="7260129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1966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3658" y="1537856"/>
            <a:ext cx="3301192" cy="435133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1402" y="1537856"/>
            <a:ext cx="3301192" cy="435133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049260C-DFCE-4742-A383-0E8E40516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81FB95A-986F-409A-BA0C-DB98244D370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8" y="858838"/>
            <a:ext cx="7260129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7745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0458" y="1537856"/>
            <a:ext cx="3247723" cy="817594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0458" y="2355450"/>
            <a:ext cx="3247723" cy="33693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6816" y="1537856"/>
            <a:ext cx="3263718" cy="817594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6816" y="2355450"/>
            <a:ext cx="3263718" cy="33693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6FE5FF0-308D-4BEA-A2B8-273A15920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068979D-31F0-453F-A511-275008CD94FE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8" y="858838"/>
            <a:ext cx="7260129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726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D72F5C4-C7B0-4DC4-859A-A0EF010A9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5986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843" y="581890"/>
            <a:ext cx="2440175" cy="910244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581890"/>
            <a:ext cx="4629150" cy="50624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A161D90-8CEB-43C5-B5C5-E16450DD909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38843" y="1492133"/>
            <a:ext cx="2440175" cy="110143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498EB6-14FF-4794-BB07-42C86721F09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38844" y="2593570"/>
            <a:ext cx="2440174" cy="305077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17055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999F-18FE-4D72-AC59-800EE94F762F}" type="datetime1">
              <a:rPr lang="fr-FR" smtClean="0"/>
              <a:t>14/04/2022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4FAB-A041-4FC5-B144-2C43D12883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8285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581890"/>
            <a:ext cx="4629150" cy="503751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B3E39DD-4EF5-40BB-B7DF-0FBC1CA61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843" y="581890"/>
            <a:ext cx="2440175" cy="910244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E58761D-328C-41E9-9379-256236BD2D5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38843" y="1492133"/>
            <a:ext cx="2440175" cy="110143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896CCA9-291E-425F-AF04-DFA8C86B5468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38844" y="2593570"/>
            <a:ext cx="2440174" cy="305077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382536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0284" y="1424045"/>
            <a:ext cx="7285066" cy="4009910"/>
          </a:xfrm>
        </p:spPr>
        <p:txBody>
          <a:bodyPr vert="eaVert"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C5397C7-28D4-4FCC-978A-64FFC2C50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7F1404C-CDE5-4C5B-BECC-6588FAC96AF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8" y="858838"/>
            <a:ext cx="7260129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284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822" y="365125"/>
            <a:ext cx="1316528" cy="5811838"/>
          </a:xfrm>
        </p:spPr>
        <p:txBody>
          <a:bodyPr vert="eaVert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18078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0C85A8C-AE66-4CB1-AC77-8A0677F197D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 rot="5400000">
            <a:off x="4243025" y="2931536"/>
            <a:ext cx="5811839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1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1108-6EF4-4792-A359-4C7ED3619C02}" type="datetime1">
              <a:rPr lang="fr-FR" smtClean="0"/>
              <a:t>14/04/2022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4FAB-A041-4FC5-B144-2C43D12883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51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E2AB-32C5-4CE6-9209-731498BCCBC0}" type="datetime1">
              <a:rPr lang="fr-FR" smtClean="0"/>
              <a:t>14/04/2022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4FAB-A041-4FC5-B144-2C43D12883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150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88EF-9695-4090-B8C4-493D1E09FD84}" type="datetime1">
              <a:rPr lang="fr-FR" smtClean="0"/>
              <a:t>14/04/2022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4FAB-A041-4FC5-B144-2C43D12883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6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EBCB-1CCA-4CA6-9255-DEAFAEA755EF}" type="datetime1">
              <a:rPr lang="fr-FR" smtClean="0"/>
              <a:t>14/04/2022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4FAB-A041-4FC5-B144-2C43D12883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5159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75EB-5B3B-4372-B1D9-2E437164D7F2}" type="datetime1">
              <a:rPr lang="fr-FR" smtClean="0"/>
              <a:t>14/04/2022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4FAB-A041-4FC5-B144-2C43D12883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4781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B4FE-AFF3-499E-B05C-5E67FEB92E54}" type="datetime1">
              <a:rPr lang="fr-FR" smtClean="0"/>
              <a:t>14/04/2022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4FAB-A041-4FC5-B144-2C43D12883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6154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B9144-C2BD-48C8-8D93-FDE96931AF03}" type="datetime1">
              <a:rPr lang="fr-FR" smtClean="0"/>
              <a:t>14/04/2022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75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1" r:id="rId12"/>
    <p:sldLayoutId id="2147483752" r:id="rId13"/>
    <p:sldLayoutId id="2147483691" r:id="rId14"/>
    <p:sldLayoutId id="2147483692" r:id="rId15"/>
    <p:sldLayoutId id="2147483693" r:id="rId16"/>
    <p:sldLayoutId id="2147483694" r:id="rId17"/>
    <p:sldLayoutId id="2147483696" r:id="rId18"/>
    <p:sldLayoutId id="2147483697" r:id="rId19"/>
    <p:sldLayoutId id="2147483698" r:id="rId20"/>
    <p:sldLayoutId id="2147483699" r:id="rId21"/>
    <p:sldLayoutId id="2147483701" r:id="rId22"/>
    <p:sldLayoutId id="2147483702" r:id="rId23"/>
    <p:sldLayoutId id="2147483703" r:id="rId24"/>
    <p:sldLayoutId id="2147483705" r:id="rId25"/>
    <p:sldLayoutId id="2147483706" r:id="rId26"/>
    <p:sldLayoutId id="2147483707" r:id="rId27"/>
    <p:sldLayoutId id="2147483708" r:id="rId28"/>
    <p:sldLayoutId id="2147483710" r:id="rId29"/>
    <p:sldLayoutId id="2147483711" r:id="rId30"/>
    <p:sldLayoutId id="2147483712" r:id="rId31"/>
    <p:sldLayoutId id="2147483713" r:id="rId3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16/0048-7333(82)90016-6" TargetMode="External"/><Relationship Id="rId3" Type="http://schemas.openxmlformats.org/officeDocument/2006/relationships/hyperlink" Target="https://doi.org/10.1177/2053951716648174" TargetMode="External"/><Relationship Id="rId7" Type="http://schemas.openxmlformats.org/officeDocument/2006/relationships/hyperlink" Target="https://doi.org/10.1051/agro/2009011" TargetMode="External"/><Relationship Id="rId2" Type="http://schemas.openxmlformats.org/officeDocument/2006/relationships/hyperlink" Target="https://doi.org/10.4000/rfsic.144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62/glep_a_00566" TargetMode="External"/><Relationship Id="rId11" Type="http://schemas.openxmlformats.org/officeDocument/2006/relationships/hyperlink" Target="https://doi.org/10.3220/LBF1595407375000" TargetMode="External"/><Relationship Id="rId5" Type="http://schemas.openxmlformats.org/officeDocument/2006/relationships/hyperlink" Target="https://doi.org/10.14763/2016.1.405" TargetMode="External"/><Relationship Id="rId10" Type="http://schemas.openxmlformats.org/officeDocument/2006/relationships/hyperlink" Target="https://doi.org/10.1016/j.ijpe.2019.01.004" TargetMode="External"/><Relationship Id="rId4" Type="http://schemas.openxmlformats.org/officeDocument/2006/relationships/hyperlink" Target="https://doi.org/10.1016/j.landusepol.2017.10.014" TargetMode="External"/><Relationship Id="rId9" Type="http://schemas.openxmlformats.org/officeDocument/2006/relationships/hyperlink" Target="https://doi.org/10.1007/s13593-018-0501-y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16/j.geoforum.2019.12.019" TargetMode="External"/><Relationship Id="rId13" Type="http://schemas.openxmlformats.org/officeDocument/2006/relationships/hyperlink" Target="https://doi.org/10.1111/j.1549-0831.1997.tb00650.x" TargetMode="External"/><Relationship Id="rId3" Type="http://schemas.openxmlformats.org/officeDocument/2006/relationships/hyperlink" Target="https://doi.org/10.1016/j.jrurstud.2017.08.011" TargetMode="External"/><Relationship Id="rId7" Type="http://schemas.openxmlformats.org/officeDocument/2006/relationships/hyperlink" Target="https://doi.org/10.18637/jss.v025.i01" TargetMode="External"/><Relationship Id="rId12" Type="http://schemas.openxmlformats.org/officeDocument/2006/relationships/hyperlink" Target="https://doi.org/10.1111/soru.12233" TargetMode="External"/><Relationship Id="rId2" Type="http://schemas.openxmlformats.org/officeDocument/2006/relationships/hyperlink" Target="https://doi.org/10.5210/fm.v0i0.179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16/j.ecoser.2020.101183" TargetMode="External"/><Relationship Id="rId11" Type="http://schemas.openxmlformats.org/officeDocument/2006/relationships/hyperlink" Target="https://doi.org/10.1007/s10460-020-10161-2" TargetMode="External"/><Relationship Id="rId5" Type="http://schemas.openxmlformats.org/officeDocument/2006/relationships/hyperlink" Target="https://doi.org/10.1016/j.njas.2019.100314" TargetMode="External"/><Relationship Id="rId10" Type="http://schemas.openxmlformats.org/officeDocument/2006/relationships/hyperlink" Target="https://doi.org/10.22004/ag.econ.296670" TargetMode="External"/><Relationship Id="rId4" Type="http://schemas.openxmlformats.org/officeDocument/2006/relationships/hyperlink" Target="https://doi.org/10.1016/j.gfs.2019.100347" TargetMode="External"/><Relationship Id="rId9" Type="http://schemas.openxmlformats.org/officeDocument/2006/relationships/hyperlink" Target="https://doi.org/10.1007/s41130-021-00140-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DAD651C9-32F6-424D-94A4-14C1A2CC6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1382" y="2260127"/>
            <a:ext cx="7059880" cy="10577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Digital</a:t>
            </a:r>
            <a:r>
              <a:rPr lang="en-US" dirty="0"/>
              <a:t>: a source of convergence or divergence between organic and conventional farming?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11" name="Sous-titre 10">
            <a:extLst>
              <a:ext uri="{FF2B5EF4-FFF2-40B4-BE49-F238E27FC236}">
                <a16:creationId xmlns:a16="http://schemas.microsoft.com/office/drawing/2014/main" id="{9083EFA4-1D53-4E37-B8DB-06ED2B1979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3262" y="3697846"/>
            <a:ext cx="6858000" cy="1178954"/>
          </a:xfrm>
        </p:spPr>
        <p:txBody>
          <a:bodyPr>
            <a:normAutofit/>
          </a:bodyPr>
          <a:lstStyle/>
          <a:p>
            <a:r>
              <a:rPr lang="fr-FR" sz="2000" dirty="0" smtClean="0"/>
              <a:t>IFSA – Smart technologies in </a:t>
            </a:r>
            <a:r>
              <a:rPr lang="fr-FR" sz="2000" dirty="0" err="1" smtClean="0"/>
              <a:t>farming</a:t>
            </a:r>
            <a:r>
              <a:rPr lang="fr-FR" sz="2000" dirty="0" smtClean="0"/>
              <a:t> and </a:t>
            </a:r>
            <a:r>
              <a:rPr lang="fr-FR" sz="2000" dirty="0" err="1" smtClean="0"/>
              <a:t>food</a:t>
            </a:r>
            <a:r>
              <a:rPr lang="fr-FR" sz="2000" dirty="0" smtClean="0"/>
              <a:t> </a:t>
            </a:r>
            <a:r>
              <a:rPr lang="fr-FR" sz="2000" dirty="0" err="1" smtClean="0"/>
              <a:t>systems</a:t>
            </a:r>
            <a:endParaRPr lang="fr-FR" sz="2000" dirty="0" smtClean="0"/>
          </a:p>
          <a:p>
            <a:r>
              <a:rPr lang="fr-FR" sz="2000" dirty="0" smtClean="0"/>
              <a:t>Eléonore SCHNEBELIN – </a:t>
            </a:r>
            <a:r>
              <a:rPr lang="fr-FR" sz="2000" dirty="0" smtClean="0"/>
              <a:t>14/04/2022</a:t>
            </a:r>
          </a:p>
          <a:p>
            <a:r>
              <a:rPr lang="fr-FR" sz="2000" dirty="0" smtClean="0"/>
              <a:t>PhD supervision : Jean-Marc Touzard &amp; Pierre Labarthe</a:t>
            </a:r>
            <a:endParaRPr lang="fr-FR" sz="2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944" y="5734046"/>
            <a:ext cx="1265443" cy="42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3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Results</a:t>
            </a:r>
            <a:r>
              <a:rPr lang="fr-FR" dirty="0" smtClean="0"/>
              <a:t> and discussion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459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1950" y="0"/>
            <a:ext cx="7886700" cy="1325563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fr-FR" sz="4000" dirty="0" smtClean="0">
                <a:solidFill>
                  <a:srgbClr val="00A3A6"/>
                </a:solidFill>
              </a:rPr>
              <a:t>AIS - Convergence</a:t>
            </a:r>
            <a:endParaRPr lang="fr-FR" sz="3200" dirty="0">
              <a:solidFill>
                <a:srgbClr val="00A3A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9D4FAB-A041-4FC5-B144-2C43D12883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" y="1118902"/>
            <a:ext cx="82677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ea typeface="Raleway"/>
                <a:cs typeface="Raleway"/>
              </a:rPr>
              <a:t>Perspectives </a:t>
            </a:r>
            <a:r>
              <a:rPr lang="en-US" sz="2400" b="1" dirty="0">
                <a:ea typeface="Raleway"/>
                <a:cs typeface="Raleway"/>
              </a:rPr>
              <a:t>from actors of the French Agricultural Innovation </a:t>
            </a:r>
            <a:r>
              <a:rPr lang="en-US" sz="2400" b="1" dirty="0" smtClean="0">
                <a:ea typeface="Raleway"/>
                <a:cs typeface="Raleway"/>
              </a:rPr>
              <a:t>System</a:t>
            </a:r>
            <a:r>
              <a:rPr lang="fr-FR" sz="2400" b="1" dirty="0" smtClean="0">
                <a:ea typeface="Raleway"/>
                <a:cs typeface="Raleway"/>
              </a:rPr>
              <a:t> </a:t>
            </a:r>
          </a:p>
          <a:p>
            <a:endParaRPr lang="fr-FR" sz="2000" b="1" dirty="0" smtClean="0">
              <a:ea typeface="Raleway"/>
              <a:cs typeface="Raleway"/>
            </a:endParaRPr>
          </a:p>
          <a:p>
            <a:r>
              <a:rPr lang="fr-FR" sz="2400" dirty="0"/>
              <a:t>Agricultural organisations </a:t>
            </a:r>
            <a:r>
              <a:rPr lang="fr-FR" sz="2400" dirty="0" err="1"/>
              <a:t>play</a:t>
            </a:r>
            <a:r>
              <a:rPr lang="fr-FR" sz="2400" dirty="0"/>
              <a:t> an important </a:t>
            </a:r>
            <a:r>
              <a:rPr lang="fr-FR" sz="2400" dirty="0" err="1"/>
              <a:t>role</a:t>
            </a:r>
            <a:r>
              <a:rPr lang="fr-FR" sz="2400" dirty="0"/>
              <a:t> in digitalisation (diffusion, </a:t>
            </a:r>
            <a:r>
              <a:rPr lang="fr-FR" sz="2400" dirty="0" err="1"/>
              <a:t>development</a:t>
            </a:r>
            <a:r>
              <a:rPr lang="fr-FR" sz="2400" dirty="0"/>
              <a:t>, data management)</a:t>
            </a:r>
          </a:p>
          <a:p>
            <a:endParaRPr lang="fr-FR" sz="2400" b="1" dirty="0"/>
          </a:p>
          <a:p>
            <a:r>
              <a:rPr lang="fr-FR" sz="2400" dirty="0" err="1"/>
              <a:t>Perceived</a:t>
            </a:r>
            <a:r>
              <a:rPr lang="fr-FR" sz="2400" dirty="0"/>
              <a:t> </a:t>
            </a:r>
            <a:r>
              <a:rPr lang="fr-FR" sz="2400" dirty="0" err="1"/>
              <a:t>potential</a:t>
            </a:r>
            <a:r>
              <a:rPr lang="fr-FR" sz="2400" dirty="0"/>
              <a:t> : to </a:t>
            </a:r>
            <a:r>
              <a:rPr lang="en-US" sz="2400" dirty="0"/>
              <a:t>improve working conditions, to </a:t>
            </a:r>
            <a:r>
              <a:rPr lang="en-US" sz="2400" dirty="0" err="1"/>
              <a:t>optimise</a:t>
            </a:r>
            <a:r>
              <a:rPr lang="en-US" sz="2400" dirty="0"/>
              <a:t> practices, to manage risks, information for consumers, information and training for farmers, better economic </a:t>
            </a:r>
            <a:r>
              <a:rPr lang="en-US" sz="2400" dirty="0" smtClean="0"/>
              <a:t>management</a:t>
            </a:r>
            <a:endParaRPr lang="fr-FR" sz="2400" dirty="0"/>
          </a:p>
          <a:p>
            <a:endParaRPr lang="fr-FR" sz="2400" dirty="0"/>
          </a:p>
          <a:p>
            <a:pPr>
              <a:buClr>
                <a:srgbClr val="000000"/>
              </a:buClr>
              <a:defRPr/>
            </a:pPr>
            <a:r>
              <a:rPr lang="fr-FR" sz="2400" dirty="0" err="1"/>
              <a:t>Economic</a:t>
            </a:r>
            <a:r>
              <a:rPr lang="fr-FR" sz="2400" dirty="0"/>
              <a:t> </a:t>
            </a:r>
            <a:r>
              <a:rPr lang="fr-FR" sz="2400" dirty="0" err="1"/>
              <a:t>risks</a:t>
            </a:r>
            <a:r>
              <a:rPr lang="fr-FR" sz="2400" dirty="0"/>
              <a:t>, </a:t>
            </a:r>
            <a:r>
              <a:rPr lang="fr-FR" sz="2400" dirty="0" err="1"/>
              <a:t>lack</a:t>
            </a:r>
            <a:r>
              <a:rPr lang="fr-FR" sz="2400" dirty="0"/>
              <a:t> of </a:t>
            </a:r>
            <a:r>
              <a:rPr lang="fr-FR" sz="2400" dirty="0" err="1"/>
              <a:t>skills</a:t>
            </a:r>
            <a:r>
              <a:rPr lang="fr-FR" sz="2400" dirty="0"/>
              <a:t>, </a:t>
            </a:r>
            <a:r>
              <a:rPr lang="fr-FR" sz="2400" dirty="0" err="1"/>
              <a:t>dependance</a:t>
            </a:r>
            <a:r>
              <a:rPr lang="fr-FR" sz="2400" dirty="0"/>
              <a:t>, </a:t>
            </a:r>
            <a:r>
              <a:rPr lang="fr-FR" sz="2400" dirty="0" err="1"/>
              <a:t>capacity</a:t>
            </a:r>
            <a:r>
              <a:rPr lang="fr-FR" sz="2400" dirty="0"/>
              <a:t> to </a:t>
            </a:r>
            <a:r>
              <a:rPr lang="fr-FR" sz="2400" dirty="0" err="1"/>
              <a:t>repair</a:t>
            </a:r>
            <a:r>
              <a:rPr lang="fr-FR" sz="2400" dirty="0"/>
              <a:t>, data-appropriation, exclusion </a:t>
            </a:r>
          </a:p>
          <a:p>
            <a:pPr>
              <a:buClr>
                <a:srgbClr val="000000"/>
              </a:buClr>
              <a:defRPr/>
            </a:pPr>
            <a:endParaRPr lang="fr-FR" sz="2400" dirty="0"/>
          </a:p>
          <a:p>
            <a:pPr>
              <a:buClr>
                <a:srgbClr val="000000"/>
              </a:buClr>
              <a:defRPr/>
            </a:pPr>
            <a:r>
              <a:rPr lang="fr-FR" sz="2400" dirty="0" err="1"/>
              <a:t>Regulations</a:t>
            </a:r>
            <a:r>
              <a:rPr lang="fr-FR" sz="2400" dirty="0"/>
              <a:t> and standards as drivers of </a:t>
            </a:r>
            <a:r>
              <a:rPr lang="fr-FR" sz="2400" dirty="0" smtClean="0"/>
              <a:t>digitalisation</a:t>
            </a:r>
            <a:endParaRPr lang="fr-FR" sz="1600" dirty="0">
              <a:latin typeface="Raleway"/>
              <a:ea typeface="Raleway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59025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1950" y="0"/>
            <a:ext cx="7886700" cy="1325563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fr-FR" sz="4000" dirty="0" smtClean="0">
                <a:solidFill>
                  <a:srgbClr val="00A3A6"/>
                </a:solidFill>
              </a:rPr>
              <a:t>AIS - Divergence</a:t>
            </a:r>
            <a:endParaRPr lang="fr-FR" sz="3200" dirty="0">
              <a:solidFill>
                <a:srgbClr val="00A3A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9D4FAB-A041-4FC5-B144-2C43D12883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" y="1118902"/>
            <a:ext cx="82677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ea typeface="Raleway"/>
                <a:cs typeface="Raleway"/>
              </a:rPr>
              <a:t>Perspectives </a:t>
            </a:r>
            <a:r>
              <a:rPr lang="en-US" sz="2400" b="1" dirty="0">
                <a:ea typeface="Raleway"/>
                <a:cs typeface="Raleway"/>
              </a:rPr>
              <a:t>from actors of the French Agricultural Innovation </a:t>
            </a:r>
            <a:r>
              <a:rPr lang="en-US" sz="2400" b="1" dirty="0" smtClean="0">
                <a:ea typeface="Raleway"/>
                <a:cs typeface="Raleway"/>
              </a:rPr>
              <a:t>System</a:t>
            </a:r>
            <a:r>
              <a:rPr lang="fr-FR" sz="2400" b="1" dirty="0" smtClean="0">
                <a:ea typeface="Raleway"/>
                <a:cs typeface="Raleway"/>
              </a:rPr>
              <a:t> </a:t>
            </a:r>
          </a:p>
          <a:p>
            <a:endParaRPr lang="fr-FR" sz="2000" b="1" dirty="0" smtClean="0">
              <a:ea typeface="Raleway"/>
              <a:cs typeface="Raleway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80685"/>
              </p:ext>
            </p:extLst>
          </p:nvPr>
        </p:nvGraphicFramePr>
        <p:xfrm>
          <a:off x="203200" y="1927474"/>
          <a:ext cx="8543926" cy="3942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71963">
                  <a:extLst>
                    <a:ext uri="{9D8B030D-6E8A-4147-A177-3AD203B41FA5}">
                      <a16:colId xmlns:a16="http://schemas.microsoft.com/office/drawing/2014/main" val="1791544063"/>
                    </a:ext>
                  </a:extLst>
                </a:gridCol>
                <a:gridCol w="4271963">
                  <a:extLst>
                    <a:ext uri="{9D8B030D-6E8A-4147-A177-3AD203B41FA5}">
                      <a16:colId xmlns:a16="http://schemas.microsoft.com/office/drawing/2014/main" val="1681535636"/>
                    </a:ext>
                  </a:extLst>
                </a:gridCol>
              </a:tblGrid>
              <a:tr h="498226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/>
                        <a:t>Conventional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/>
                        <a:t>Organic</a:t>
                      </a:r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779092"/>
                  </a:ext>
                </a:extLst>
              </a:tr>
              <a:tr h="3127370">
                <a:tc>
                  <a:txBody>
                    <a:bodyPr/>
                    <a:lstStyle/>
                    <a:p>
                      <a:r>
                        <a:rPr lang="fr-FR" sz="2000" dirty="0" err="1" smtClean="0"/>
                        <a:t>Increase</a:t>
                      </a:r>
                      <a:r>
                        <a:rPr lang="fr-FR" sz="2000" dirty="0" smtClean="0"/>
                        <a:t> </a:t>
                      </a:r>
                      <a:r>
                        <a:rPr lang="fr-FR" sz="2000" dirty="0" err="1" smtClean="0"/>
                        <a:t>traceability</a:t>
                      </a:r>
                      <a:endParaRPr lang="fr-FR" sz="2000" dirty="0" smtClean="0"/>
                    </a:p>
                    <a:p>
                      <a:endParaRPr lang="fr-FR" sz="2000" dirty="0" smtClean="0"/>
                    </a:p>
                    <a:p>
                      <a:r>
                        <a:rPr lang="fr-FR" sz="2000" dirty="0" err="1" smtClean="0"/>
                        <a:t>Improve</a:t>
                      </a:r>
                      <a:r>
                        <a:rPr lang="fr-FR" sz="2000" dirty="0" smtClean="0"/>
                        <a:t> image of agriculture and </a:t>
                      </a:r>
                      <a:r>
                        <a:rPr lang="fr-FR" sz="2000" dirty="0" err="1" smtClean="0"/>
                        <a:t>attractiveness</a:t>
                      </a:r>
                      <a:endParaRPr lang="fr-FR" sz="2000" dirty="0" smtClean="0"/>
                    </a:p>
                    <a:p>
                      <a:r>
                        <a:rPr lang="fr-FR" sz="2000" dirty="0" smtClean="0"/>
                        <a:t>Value </a:t>
                      </a:r>
                      <a:r>
                        <a:rPr lang="fr-FR" sz="2000" dirty="0" err="1" smtClean="0"/>
                        <a:t>creation</a:t>
                      </a:r>
                      <a:endParaRPr lang="fr-FR" sz="2000" dirty="0" smtClean="0"/>
                    </a:p>
                    <a:p>
                      <a:r>
                        <a:rPr lang="fr-FR" sz="2000" dirty="0" err="1" smtClean="0"/>
                        <a:t>Risk</a:t>
                      </a:r>
                      <a:r>
                        <a:rPr lang="fr-FR" sz="2000" dirty="0" smtClean="0"/>
                        <a:t> on the data</a:t>
                      </a:r>
                      <a:r>
                        <a:rPr lang="fr-FR" sz="2000" baseline="0" dirty="0" smtClean="0"/>
                        <a:t> and value appropriation</a:t>
                      </a:r>
                    </a:p>
                    <a:p>
                      <a:endParaRPr lang="fr-FR" sz="2000" baseline="0" dirty="0" smtClean="0"/>
                    </a:p>
                    <a:p>
                      <a:r>
                        <a:rPr lang="fr-FR" sz="2000" baseline="0" dirty="0" err="1" smtClean="0"/>
                        <a:t>Farmers</a:t>
                      </a:r>
                      <a:r>
                        <a:rPr lang="fr-FR" sz="2000" baseline="0" dirty="0" smtClean="0"/>
                        <a:t> : </a:t>
                      </a:r>
                      <a:r>
                        <a:rPr lang="fr-FR" sz="2000" baseline="0" dirty="0" err="1" smtClean="0"/>
                        <a:t>need</a:t>
                      </a:r>
                      <a:r>
                        <a:rPr lang="fr-FR" sz="2000" baseline="0" dirty="0" smtClean="0"/>
                        <a:t> to </a:t>
                      </a:r>
                      <a:r>
                        <a:rPr lang="fr-FR" sz="2000" baseline="0" dirty="0" err="1" smtClean="0"/>
                        <a:t>be</a:t>
                      </a:r>
                      <a:r>
                        <a:rPr lang="fr-FR" sz="2000" baseline="0" dirty="0" smtClean="0"/>
                        <a:t> </a:t>
                      </a:r>
                      <a:r>
                        <a:rPr lang="fr-FR" sz="2000" baseline="0" dirty="0" err="1" smtClean="0"/>
                        <a:t>digitalised</a:t>
                      </a:r>
                      <a:endParaRPr lang="fr-FR" sz="2000" baseline="0" dirty="0" smtClean="0"/>
                    </a:p>
                    <a:p>
                      <a:endParaRPr lang="fr-FR" sz="2000" baseline="0" dirty="0" smtClean="0"/>
                    </a:p>
                    <a:p>
                      <a:r>
                        <a:rPr lang="fr-FR" sz="2000" baseline="0" dirty="0" err="1" smtClean="0"/>
                        <a:t>Partnerships</a:t>
                      </a:r>
                      <a:r>
                        <a:rPr lang="fr-FR" sz="2000" baseline="0" dirty="0" smtClean="0"/>
                        <a:t> </a:t>
                      </a:r>
                      <a:r>
                        <a:rPr lang="fr-FR" sz="2000" baseline="0" dirty="0" err="1" smtClean="0"/>
                        <a:t>with</a:t>
                      </a:r>
                      <a:r>
                        <a:rPr lang="fr-FR" sz="2000" baseline="0" dirty="0" smtClean="0"/>
                        <a:t> digital </a:t>
                      </a:r>
                      <a:r>
                        <a:rPr lang="fr-FR" sz="2000" baseline="0" dirty="0" err="1" smtClean="0"/>
                        <a:t>firms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err="1" smtClean="0"/>
                        <a:t>Risk</a:t>
                      </a:r>
                      <a:r>
                        <a:rPr lang="fr-FR" sz="2000" dirty="0" smtClean="0"/>
                        <a:t> of standardisation </a:t>
                      </a:r>
                      <a:r>
                        <a:rPr lang="fr-FR" sz="2000" dirty="0" err="1" smtClean="0"/>
                        <a:t>with</a:t>
                      </a:r>
                      <a:r>
                        <a:rPr lang="fr-FR" sz="2000" dirty="0" smtClean="0"/>
                        <a:t> digital</a:t>
                      </a:r>
                      <a:r>
                        <a:rPr lang="fr-FR" sz="2000" baseline="0" dirty="0" smtClean="0"/>
                        <a:t> technologies for </a:t>
                      </a:r>
                      <a:r>
                        <a:rPr lang="fr-FR" sz="2000" baseline="0" dirty="0" err="1" smtClean="0"/>
                        <a:t>traceability</a:t>
                      </a:r>
                      <a:endParaRPr lang="fr-FR" sz="2000" baseline="0" dirty="0" smtClean="0"/>
                    </a:p>
                    <a:p>
                      <a:endParaRPr lang="fr-FR" sz="2000" baseline="0" dirty="0" smtClean="0"/>
                    </a:p>
                    <a:p>
                      <a:r>
                        <a:rPr lang="fr-FR" sz="2000" baseline="0" dirty="0" err="1" smtClean="0"/>
                        <a:t>Endogenous</a:t>
                      </a:r>
                      <a:r>
                        <a:rPr lang="fr-FR" sz="2000" baseline="0" dirty="0" smtClean="0"/>
                        <a:t> </a:t>
                      </a:r>
                      <a:r>
                        <a:rPr lang="fr-FR" sz="2000" baseline="0" dirty="0" err="1" smtClean="0"/>
                        <a:t>knowledge</a:t>
                      </a:r>
                      <a:r>
                        <a:rPr lang="fr-FR" sz="2000" baseline="0" dirty="0" smtClean="0"/>
                        <a:t> to </a:t>
                      </a:r>
                      <a:r>
                        <a:rPr lang="fr-FR" sz="2000" baseline="0" dirty="0" err="1" smtClean="0"/>
                        <a:t>conceive</a:t>
                      </a:r>
                      <a:r>
                        <a:rPr lang="fr-FR" sz="2000" baseline="0" dirty="0" smtClean="0"/>
                        <a:t>/analyse production </a:t>
                      </a:r>
                      <a:r>
                        <a:rPr lang="fr-FR" sz="2000" baseline="0" dirty="0" err="1" smtClean="0"/>
                        <a:t>systems</a:t>
                      </a:r>
                      <a:endParaRPr lang="fr-FR" sz="2000" baseline="0" dirty="0" smtClean="0"/>
                    </a:p>
                    <a:p>
                      <a:r>
                        <a:rPr lang="fr-FR" sz="2000" baseline="0" dirty="0" err="1" smtClean="0"/>
                        <a:t>Risk</a:t>
                      </a:r>
                      <a:r>
                        <a:rPr lang="fr-FR" sz="2000" baseline="0" dirty="0" smtClean="0"/>
                        <a:t> of </a:t>
                      </a:r>
                      <a:r>
                        <a:rPr lang="fr-FR" sz="2000" baseline="0" dirty="0" err="1" smtClean="0"/>
                        <a:t>loss</a:t>
                      </a:r>
                      <a:r>
                        <a:rPr lang="fr-FR" sz="2000" baseline="0" dirty="0" smtClean="0"/>
                        <a:t> of power and know-how</a:t>
                      </a:r>
                    </a:p>
                    <a:p>
                      <a:endParaRPr lang="fr-FR" sz="2000" baseline="0" dirty="0" smtClean="0"/>
                    </a:p>
                    <a:p>
                      <a:endParaRPr lang="fr-FR" sz="2000" baseline="0" dirty="0" smtClean="0"/>
                    </a:p>
                    <a:p>
                      <a:r>
                        <a:rPr lang="fr-FR" sz="2000" baseline="0" dirty="0" err="1" smtClean="0"/>
                        <a:t>Farmers</a:t>
                      </a:r>
                      <a:r>
                        <a:rPr lang="fr-FR" sz="2000" baseline="0" dirty="0" smtClean="0"/>
                        <a:t> : </a:t>
                      </a:r>
                      <a:r>
                        <a:rPr lang="fr-FR" sz="2000" baseline="0" dirty="0" err="1" smtClean="0"/>
                        <a:t>need</a:t>
                      </a:r>
                      <a:r>
                        <a:rPr lang="fr-FR" sz="2000" baseline="0" dirty="0" smtClean="0"/>
                        <a:t> to manage digitalisation</a:t>
                      </a:r>
                    </a:p>
                    <a:p>
                      <a:endParaRPr lang="fr-FR" sz="2000" dirty="0" smtClean="0"/>
                    </a:p>
                    <a:p>
                      <a:r>
                        <a:rPr lang="fr-FR" sz="2000" dirty="0" err="1" smtClean="0"/>
                        <a:t>Internal</a:t>
                      </a:r>
                      <a:r>
                        <a:rPr lang="fr-FR" sz="2000" dirty="0" smtClean="0"/>
                        <a:t> </a:t>
                      </a:r>
                      <a:r>
                        <a:rPr lang="fr-FR" sz="2000" dirty="0" err="1" smtClean="0"/>
                        <a:t>development</a:t>
                      </a:r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22392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03200" y="5894686"/>
            <a:ext cx="863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ea typeface="Raleway"/>
                <a:cs typeface="Raleway"/>
              </a:rPr>
              <a:t>Actors </a:t>
            </a:r>
            <a:r>
              <a:rPr lang="fr-FR" dirty="0">
                <a:ea typeface="Raleway"/>
                <a:cs typeface="Raleway"/>
              </a:rPr>
              <a:t>do not </a:t>
            </a:r>
            <a:r>
              <a:rPr lang="fr-FR" dirty="0" err="1">
                <a:ea typeface="Raleway"/>
                <a:cs typeface="Raleway"/>
              </a:rPr>
              <a:t>envision</a:t>
            </a:r>
            <a:r>
              <a:rPr lang="fr-FR" dirty="0">
                <a:ea typeface="Raleway"/>
                <a:cs typeface="Raleway"/>
              </a:rPr>
              <a:t> the </a:t>
            </a:r>
            <a:r>
              <a:rPr lang="fr-FR" dirty="0" err="1">
                <a:ea typeface="Raleway"/>
                <a:cs typeface="Raleway"/>
              </a:rPr>
              <a:t>same</a:t>
            </a:r>
            <a:r>
              <a:rPr lang="fr-FR" dirty="0">
                <a:ea typeface="Raleway"/>
                <a:cs typeface="Raleway"/>
              </a:rPr>
              <a:t> </a:t>
            </a:r>
            <a:r>
              <a:rPr lang="fr-FR" dirty="0" smtClean="0">
                <a:ea typeface="Raleway"/>
                <a:cs typeface="Raleway"/>
              </a:rPr>
              <a:t>digitalisation. </a:t>
            </a:r>
            <a:r>
              <a:rPr lang="fr-FR" dirty="0" err="1" smtClean="0">
                <a:ea typeface="Raleway"/>
                <a:cs typeface="Raleway"/>
              </a:rPr>
              <a:t>Organic</a:t>
            </a:r>
            <a:r>
              <a:rPr lang="fr-FR" dirty="0" smtClean="0">
                <a:ea typeface="Raleway"/>
                <a:cs typeface="Raleway"/>
              </a:rPr>
              <a:t> </a:t>
            </a:r>
            <a:r>
              <a:rPr lang="fr-FR" dirty="0" err="1">
                <a:ea typeface="Raleway"/>
                <a:cs typeface="Raleway"/>
              </a:rPr>
              <a:t>actors</a:t>
            </a:r>
            <a:r>
              <a:rPr lang="fr-FR" dirty="0">
                <a:ea typeface="Raleway"/>
                <a:cs typeface="Raleway"/>
              </a:rPr>
              <a:t> </a:t>
            </a:r>
            <a:r>
              <a:rPr lang="fr-FR" dirty="0" err="1">
                <a:ea typeface="Raleway"/>
                <a:cs typeface="Raleway"/>
              </a:rPr>
              <a:t>hope</a:t>
            </a:r>
            <a:r>
              <a:rPr lang="fr-FR" dirty="0">
                <a:ea typeface="Raleway"/>
                <a:cs typeface="Raleway"/>
              </a:rPr>
              <a:t> digital technologies </a:t>
            </a:r>
            <a:r>
              <a:rPr lang="fr-FR" dirty="0" smtClean="0">
                <a:ea typeface="Raleway"/>
                <a:cs typeface="Raleway"/>
              </a:rPr>
              <a:t>to </a:t>
            </a:r>
            <a:r>
              <a:rPr lang="fr-FR" dirty="0" err="1" smtClean="0">
                <a:ea typeface="Raleway"/>
                <a:cs typeface="Raleway"/>
              </a:rPr>
              <a:t>be</a:t>
            </a:r>
            <a:r>
              <a:rPr lang="fr-FR" dirty="0" smtClean="0">
                <a:ea typeface="Raleway"/>
                <a:cs typeface="Raleway"/>
              </a:rPr>
              <a:t> </a:t>
            </a:r>
            <a:r>
              <a:rPr lang="fr-FR" dirty="0">
                <a:ea typeface="Raleway"/>
                <a:cs typeface="Raleway"/>
              </a:rPr>
              <a:t>low-cost, </a:t>
            </a:r>
            <a:r>
              <a:rPr lang="fr-FR" dirty="0" err="1">
                <a:ea typeface="Raleway"/>
                <a:cs typeface="Raleway"/>
              </a:rPr>
              <a:t>reflexive</a:t>
            </a:r>
            <a:r>
              <a:rPr lang="fr-FR" dirty="0">
                <a:ea typeface="Raleway"/>
                <a:cs typeface="Raleway"/>
              </a:rPr>
              <a:t> </a:t>
            </a:r>
            <a:r>
              <a:rPr lang="fr-FR" dirty="0" err="1">
                <a:ea typeface="Raleway"/>
                <a:cs typeface="Raleway"/>
              </a:rPr>
              <a:t>rather</a:t>
            </a:r>
            <a:r>
              <a:rPr lang="fr-FR" dirty="0">
                <a:ea typeface="Raleway"/>
                <a:cs typeface="Raleway"/>
              </a:rPr>
              <a:t> </a:t>
            </a:r>
            <a:r>
              <a:rPr lang="fr-FR" dirty="0" err="1">
                <a:ea typeface="Raleway"/>
                <a:cs typeface="Raleway"/>
              </a:rPr>
              <a:t>than</a:t>
            </a:r>
            <a:r>
              <a:rPr lang="fr-FR" dirty="0">
                <a:ea typeface="Raleway"/>
                <a:cs typeface="Raleway"/>
              </a:rPr>
              <a:t> prescriptive, </a:t>
            </a:r>
            <a:r>
              <a:rPr lang="fr-FR" dirty="0" err="1">
                <a:ea typeface="Raleway"/>
                <a:cs typeface="Raleway"/>
              </a:rPr>
              <a:t>with</a:t>
            </a:r>
            <a:r>
              <a:rPr lang="fr-FR" dirty="0">
                <a:ea typeface="Raleway"/>
                <a:cs typeface="Raleway"/>
              </a:rPr>
              <a:t> a </a:t>
            </a:r>
            <a:r>
              <a:rPr lang="fr-FR" dirty="0" err="1">
                <a:ea typeface="Raleway"/>
                <a:cs typeface="Raleway"/>
              </a:rPr>
              <a:t>systemic</a:t>
            </a:r>
            <a:r>
              <a:rPr lang="fr-FR" dirty="0">
                <a:ea typeface="Raleway"/>
                <a:cs typeface="Raleway"/>
              </a:rPr>
              <a:t> conception of production </a:t>
            </a:r>
            <a:r>
              <a:rPr lang="fr-FR" dirty="0" err="1">
                <a:ea typeface="Raleway"/>
                <a:cs typeface="Raleway"/>
              </a:rPr>
              <a:t>systems</a:t>
            </a:r>
            <a:endParaRPr lang="fr-FR" dirty="0">
              <a:ea typeface="Raleway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3153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9D4FAB-A041-4FC5-B144-2C43D12883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766512"/>
              </p:ext>
            </p:extLst>
          </p:nvPr>
        </p:nvGraphicFramePr>
        <p:xfrm>
          <a:off x="580395" y="857033"/>
          <a:ext cx="7934955" cy="549931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135183">
                  <a:extLst>
                    <a:ext uri="{9D8B030D-6E8A-4147-A177-3AD203B41FA5}">
                      <a16:colId xmlns:a16="http://schemas.microsoft.com/office/drawing/2014/main" val="2967277139"/>
                    </a:ext>
                  </a:extLst>
                </a:gridCol>
                <a:gridCol w="606845">
                  <a:extLst>
                    <a:ext uri="{9D8B030D-6E8A-4147-A177-3AD203B41FA5}">
                      <a16:colId xmlns:a16="http://schemas.microsoft.com/office/drawing/2014/main" val="2089768962"/>
                    </a:ext>
                  </a:extLst>
                </a:gridCol>
                <a:gridCol w="2800821">
                  <a:extLst>
                    <a:ext uri="{9D8B030D-6E8A-4147-A177-3AD203B41FA5}">
                      <a16:colId xmlns:a16="http://schemas.microsoft.com/office/drawing/2014/main" val="2824407452"/>
                    </a:ext>
                  </a:extLst>
                </a:gridCol>
                <a:gridCol w="3392106">
                  <a:extLst>
                    <a:ext uri="{9D8B030D-6E8A-4147-A177-3AD203B41FA5}">
                      <a16:colId xmlns:a16="http://schemas.microsoft.com/office/drawing/2014/main" val="2906240104"/>
                    </a:ext>
                  </a:extLst>
                </a:gridCol>
              </a:tblGrid>
              <a:tr h="547479">
                <a:tc>
                  <a:txBody>
                    <a:bodyPr/>
                    <a:lstStyle/>
                    <a:p>
                      <a:r>
                        <a:rPr lang="fr-FR" dirty="0" smtClean="0"/>
                        <a:t>Profile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Part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Digital</a:t>
                      </a:r>
                      <a:r>
                        <a:rPr lang="fr-FR" baseline="0" dirty="0" smtClean="0"/>
                        <a:t> t</a:t>
                      </a:r>
                      <a:r>
                        <a:rPr lang="fr-FR" dirty="0" smtClean="0"/>
                        <a:t>echnologies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Over-</a:t>
                      </a:r>
                      <a:r>
                        <a:rPr lang="fr-FR" dirty="0" err="1" smtClean="0"/>
                        <a:t>represented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130899"/>
                  </a:ext>
                </a:extLst>
              </a:tr>
              <a:tr h="1202799">
                <a:tc>
                  <a:txBody>
                    <a:bodyPr/>
                    <a:lstStyle/>
                    <a:p>
                      <a:r>
                        <a:rPr lang="fr-FR" b="1" dirty="0" smtClean="0"/>
                        <a:t>No-DTP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39%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Few DTP, 1/3 have a </a:t>
                      </a:r>
                      <a:r>
                        <a:rPr lang="fr-FR" sz="1800" dirty="0" err="1" smtClean="0"/>
                        <a:t>farm</a:t>
                      </a:r>
                      <a:r>
                        <a:rPr lang="fr-FR" sz="1800" dirty="0" smtClean="0"/>
                        <a:t> management software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Organic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farms</a:t>
                      </a:r>
                      <a:endParaRPr lang="fr-FR" dirty="0" smtClean="0"/>
                    </a:p>
                    <a:p>
                      <a:r>
                        <a:rPr lang="fr-FR" dirty="0" smtClean="0"/>
                        <a:t>Direct </a:t>
                      </a:r>
                      <a:r>
                        <a:rPr lang="fr-FR" dirty="0" err="1" smtClean="0"/>
                        <a:t>selling</a:t>
                      </a:r>
                      <a:endParaRPr lang="fr-FR" dirty="0" smtClean="0"/>
                    </a:p>
                    <a:p>
                      <a:r>
                        <a:rPr lang="fr-FR" dirty="0" err="1" smtClean="0"/>
                        <a:t>Farms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with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livestock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199544"/>
                  </a:ext>
                </a:extLst>
              </a:tr>
              <a:tr h="1032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err="1" smtClean="0"/>
                        <a:t>Average</a:t>
                      </a:r>
                      <a:r>
                        <a:rPr lang="fr-FR" b="1" dirty="0" smtClean="0"/>
                        <a:t> DTP</a:t>
                      </a:r>
                    </a:p>
                    <a:p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32%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Guidance,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err="1" smtClean="0"/>
                        <a:t>farm</a:t>
                      </a:r>
                      <a:r>
                        <a:rPr lang="fr-FR" dirty="0" smtClean="0"/>
                        <a:t> management</a:t>
                      </a:r>
                      <a:r>
                        <a:rPr lang="fr-FR" baseline="0" dirty="0" smtClean="0"/>
                        <a:t> software</a:t>
                      </a:r>
                      <a:r>
                        <a:rPr lang="fr-FR" dirty="0" smtClean="0"/>
                        <a:t> ; </a:t>
                      </a:r>
                    </a:p>
                    <a:p>
                      <a:r>
                        <a:rPr lang="fr-FR" dirty="0" err="1" smtClean="0"/>
                        <a:t>Sometimes</a:t>
                      </a:r>
                      <a:r>
                        <a:rPr lang="fr-FR" dirty="0" smtClean="0"/>
                        <a:t> section control, DST,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connected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weather</a:t>
                      </a:r>
                      <a:r>
                        <a:rPr lang="fr-FR" baseline="0" dirty="0" smtClean="0"/>
                        <a:t> station, </a:t>
                      </a:r>
                      <a:r>
                        <a:rPr lang="fr-FR" baseline="0" dirty="0" err="1" smtClean="0"/>
                        <a:t>connected</a:t>
                      </a:r>
                      <a:r>
                        <a:rPr lang="fr-FR" baseline="0" dirty="0" smtClean="0"/>
                        <a:t> irrigation system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Conventional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farms</a:t>
                      </a:r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310263"/>
                  </a:ext>
                </a:extLst>
              </a:tr>
              <a:tr h="1032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Intensive DTP</a:t>
                      </a:r>
                    </a:p>
                    <a:p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29%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Guidance, Variable rate </a:t>
                      </a:r>
                      <a:r>
                        <a:rPr lang="fr-FR" dirty="0" err="1" smtClean="0"/>
                        <a:t>technology</a:t>
                      </a:r>
                      <a:r>
                        <a:rPr lang="fr-FR" dirty="0" smtClean="0"/>
                        <a:t>,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yield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map</a:t>
                      </a:r>
                      <a:r>
                        <a:rPr lang="fr-FR" baseline="0" dirty="0" smtClean="0"/>
                        <a:t>, </a:t>
                      </a:r>
                      <a:r>
                        <a:rPr lang="fr-FR" baseline="0" dirty="0" err="1" smtClean="0"/>
                        <a:t>connected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weather</a:t>
                      </a:r>
                      <a:r>
                        <a:rPr lang="fr-FR" baseline="0" dirty="0" smtClean="0"/>
                        <a:t> station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Farms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that</a:t>
                      </a:r>
                      <a:r>
                        <a:rPr lang="fr-FR" baseline="0" dirty="0" smtClean="0"/>
                        <a:t> have outsourcing business</a:t>
                      </a:r>
                      <a:endParaRPr lang="fr-FR" dirty="0" smtClean="0"/>
                    </a:p>
                    <a:p>
                      <a:r>
                        <a:rPr lang="fr-FR" dirty="0" err="1" smtClean="0"/>
                        <a:t>Seed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growers</a:t>
                      </a:r>
                      <a:endParaRPr lang="fr-FR" dirty="0" smtClean="0"/>
                    </a:p>
                    <a:p>
                      <a:r>
                        <a:rPr lang="fr-FR" dirty="0" smtClean="0"/>
                        <a:t>Mixed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farms</a:t>
                      </a:r>
                      <a:r>
                        <a:rPr lang="fr-FR" dirty="0" smtClean="0"/>
                        <a:t> (</a:t>
                      </a:r>
                      <a:r>
                        <a:rPr lang="fr-FR" dirty="0" err="1" smtClean="0"/>
                        <a:t>organic</a:t>
                      </a:r>
                      <a:r>
                        <a:rPr lang="fr-FR" dirty="0" smtClean="0"/>
                        <a:t> + </a:t>
                      </a:r>
                      <a:r>
                        <a:rPr lang="fr-FR" dirty="0" err="1" smtClean="0"/>
                        <a:t>conventional</a:t>
                      </a:r>
                      <a:r>
                        <a:rPr lang="fr-FR" dirty="0" smtClean="0"/>
                        <a:t>)</a:t>
                      </a:r>
                    </a:p>
                    <a:p>
                      <a:r>
                        <a:rPr lang="fr-FR" dirty="0" err="1" smtClean="0"/>
                        <a:t>Larger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farms</a:t>
                      </a:r>
                      <a:endParaRPr lang="fr-FR" dirty="0" smtClean="0"/>
                    </a:p>
                    <a:p>
                      <a:endParaRPr lang="fr-FR" i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57877"/>
                  </a:ext>
                </a:extLst>
              </a:tr>
            </a:tbl>
          </a:graphicData>
        </a:graphic>
      </p:graphicFrame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956441"/>
          </a:xfrm>
        </p:spPr>
        <p:txBody>
          <a:bodyPr>
            <a:normAutofit fontScale="90000"/>
          </a:bodyPr>
          <a:lstStyle/>
          <a:p>
            <a:pPr>
              <a:spcBef>
                <a:spcPts val="1000"/>
              </a:spcBef>
            </a:pPr>
            <a:r>
              <a:rPr lang="fr-FR" sz="4000" dirty="0" err="1" smtClean="0">
                <a:solidFill>
                  <a:srgbClr val="00A3A6"/>
                </a:solidFill>
              </a:rPr>
              <a:t>Farms</a:t>
            </a:r>
            <a:r>
              <a:rPr lang="fr-FR" sz="4000" dirty="0" smtClean="0">
                <a:solidFill>
                  <a:srgbClr val="00A3A6"/>
                </a:solidFill>
              </a:rPr>
              <a:t> – Digital Technologies for Production </a:t>
            </a:r>
            <a:r>
              <a:rPr lang="fr-FR" sz="3600" dirty="0" smtClean="0">
                <a:solidFill>
                  <a:srgbClr val="00A3A6"/>
                </a:solidFill>
              </a:rPr>
              <a:t>(DTP)</a:t>
            </a:r>
            <a:endParaRPr lang="fr-FR" sz="3100" dirty="0">
              <a:solidFill>
                <a:srgbClr val="00A3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83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9D4FAB-A041-4FC5-B144-2C43D12883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410906"/>
              </p:ext>
            </p:extLst>
          </p:nvPr>
        </p:nvGraphicFramePr>
        <p:xfrm>
          <a:off x="580395" y="857033"/>
          <a:ext cx="8080127" cy="51615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266865">
                  <a:extLst>
                    <a:ext uri="{9D8B030D-6E8A-4147-A177-3AD203B41FA5}">
                      <a16:colId xmlns:a16="http://schemas.microsoft.com/office/drawing/2014/main" val="2967277139"/>
                    </a:ext>
                  </a:extLst>
                </a:gridCol>
                <a:gridCol w="633792">
                  <a:extLst>
                    <a:ext uri="{9D8B030D-6E8A-4147-A177-3AD203B41FA5}">
                      <a16:colId xmlns:a16="http://schemas.microsoft.com/office/drawing/2014/main" val="2089768962"/>
                    </a:ext>
                  </a:extLst>
                </a:gridCol>
                <a:gridCol w="2725305">
                  <a:extLst>
                    <a:ext uri="{9D8B030D-6E8A-4147-A177-3AD203B41FA5}">
                      <a16:colId xmlns:a16="http://schemas.microsoft.com/office/drawing/2014/main" val="2824407452"/>
                    </a:ext>
                  </a:extLst>
                </a:gridCol>
                <a:gridCol w="3454165">
                  <a:extLst>
                    <a:ext uri="{9D8B030D-6E8A-4147-A177-3AD203B41FA5}">
                      <a16:colId xmlns:a16="http://schemas.microsoft.com/office/drawing/2014/main" val="2906240104"/>
                    </a:ext>
                  </a:extLst>
                </a:gridCol>
              </a:tblGrid>
              <a:tr h="655087">
                <a:tc>
                  <a:txBody>
                    <a:bodyPr/>
                    <a:lstStyle/>
                    <a:p>
                      <a:r>
                        <a:rPr lang="fr-FR" dirty="0" smtClean="0"/>
                        <a:t>Profil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Part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Digital</a:t>
                      </a:r>
                      <a:r>
                        <a:rPr lang="fr-FR" baseline="0" dirty="0" smtClean="0"/>
                        <a:t> t</a:t>
                      </a:r>
                      <a:r>
                        <a:rPr lang="fr-FR" dirty="0" smtClean="0"/>
                        <a:t>echnologies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Over-</a:t>
                      </a:r>
                      <a:r>
                        <a:rPr lang="fr-FR" dirty="0" err="1" smtClean="0"/>
                        <a:t>represented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130899"/>
                  </a:ext>
                </a:extLst>
              </a:tr>
              <a:tr h="1230999">
                <a:tc>
                  <a:txBody>
                    <a:bodyPr/>
                    <a:lstStyle/>
                    <a:p>
                      <a:r>
                        <a:rPr lang="fr-FR" b="1" dirty="0" smtClean="0"/>
                        <a:t>DTC-no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23%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Few use of</a:t>
                      </a:r>
                      <a:r>
                        <a:rPr lang="fr-FR" baseline="0" dirty="0" smtClean="0"/>
                        <a:t> internet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Farms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that</a:t>
                      </a:r>
                      <a:r>
                        <a:rPr lang="fr-FR" dirty="0" smtClean="0"/>
                        <a:t> are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advised</a:t>
                      </a:r>
                      <a:r>
                        <a:rPr lang="fr-FR" baseline="0" dirty="0" smtClean="0"/>
                        <a:t> by </a:t>
                      </a:r>
                      <a:r>
                        <a:rPr lang="fr-FR" baseline="0" dirty="0" err="1" smtClean="0"/>
                        <a:t>cooperatives</a:t>
                      </a:r>
                      <a:r>
                        <a:rPr lang="fr-FR" baseline="0" dirty="0" smtClean="0"/>
                        <a:t> or </a:t>
                      </a:r>
                      <a:r>
                        <a:rPr lang="fr-FR" baseline="0" dirty="0" err="1" smtClean="0"/>
                        <a:t>seed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company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199544"/>
                  </a:ext>
                </a:extLst>
              </a:tr>
              <a:tr h="17780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DTC-</a:t>
                      </a:r>
                      <a:r>
                        <a:rPr lang="fr-FR" b="1" dirty="0" err="1" smtClean="0"/>
                        <a:t>website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41%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Frequent</a:t>
                      </a:r>
                      <a:r>
                        <a:rPr lang="fr-FR" dirty="0" smtClean="0"/>
                        <a:t> use of Internet to </a:t>
                      </a:r>
                      <a:r>
                        <a:rPr lang="fr-FR" dirty="0" err="1" smtClean="0"/>
                        <a:t>get</a:t>
                      </a:r>
                      <a:r>
                        <a:rPr lang="fr-FR" dirty="0" smtClean="0"/>
                        <a:t> information : </a:t>
                      </a:r>
                      <a:r>
                        <a:rPr lang="fr-FR" dirty="0" err="1" smtClean="0"/>
                        <a:t>specialised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websites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Farmers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that</a:t>
                      </a:r>
                      <a:r>
                        <a:rPr lang="fr-FR" baseline="0" dirty="0" smtClean="0"/>
                        <a:t> are </a:t>
                      </a:r>
                      <a:r>
                        <a:rPr lang="fr-FR" baseline="0" dirty="0" err="1" smtClean="0"/>
                        <a:t>members</a:t>
                      </a:r>
                      <a:r>
                        <a:rPr lang="fr-FR" baseline="0" dirty="0" smtClean="0"/>
                        <a:t> of </a:t>
                      </a:r>
                      <a:r>
                        <a:rPr lang="fr-FR" baseline="0" dirty="0" err="1" smtClean="0"/>
                        <a:t>knowledge</a:t>
                      </a:r>
                      <a:r>
                        <a:rPr lang="fr-FR" baseline="0" dirty="0" smtClean="0"/>
                        <a:t> exchanges groups</a:t>
                      </a:r>
                    </a:p>
                    <a:p>
                      <a:endParaRPr lang="fr-FR" baseline="0" dirty="0" smtClean="0"/>
                    </a:p>
                    <a:p>
                      <a:r>
                        <a:rPr lang="fr-FR" baseline="0" dirty="0" err="1" smtClean="0"/>
                        <a:t>Farmers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that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grow</a:t>
                      </a:r>
                      <a:r>
                        <a:rPr lang="fr-FR" baseline="0" dirty="0" smtClean="0"/>
                        <a:t> pulse </a:t>
                      </a:r>
                      <a:r>
                        <a:rPr lang="fr-FR" baseline="0" dirty="0" err="1" smtClean="0"/>
                        <a:t>crops</a:t>
                      </a:r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310263"/>
                  </a:ext>
                </a:extLst>
              </a:tr>
              <a:tr h="14973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DTP-network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37%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Frequent</a:t>
                      </a:r>
                      <a:r>
                        <a:rPr lang="fr-FR" dirty="0" smtClean="0"/>
                        <a:t> use of Internet</a:t>
                      </a:r>
                      <a:r>
                        <a:rPr lang="fr-FR" baseline="0" dirty="0" smtClean="0"/>
                        <a:t> to </a:t>
                      </a:r>
                      <a:r>
                        <a:rPr lang="fr-FR" baseline="0" dirty="0" err="1" smtClean="0"/>
                        <a:t>get</a:t>
                      </a:r>
                      <a:r>
                        <a:rPr lang="fr-FR" baseline="0" dirty="0" smtClean="0"/>
                        <a:t> information : </a:t>
                      </a:r>
                      <a:r>
                        <a:rPr lang="fr-FR" baseline="0" dirty="0" err="1" smtClean="0"/>
                        <a:t>youtube</a:t>
                      </a:r>
                      <a:r>
                        <a:rPr lang="fr-FR" baseline="0" dirty="0" smtClean="0"/>
                        <a:t>, </a:t>
                      </a:r>
                      <a:r>
                        <a:rPr lang="fr-FR" baseline="0" dirty="0" err="1" smtClean="0"/>
                        <a:t>facebook</a:t>
                      </a:r>
                      <a:r>
                        <a:rPr lang="fr-FR" baseline="0" dirty="0" smtClean="0"/>
                        <a:t>, forums…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/>
                        <a:t>Farmers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that</a:t>
                      </a:r>
                      <a:r>
                        <a:rPr lang="fr-FR" baseline="0" dirty="0" smtClean="0"/>
                        <a:t> have high digital </a:t>
                      </a:r>
                      <a:r>
                        <a:rPr lang="fr-FR" baseline="0" dirty="0" err="1" smtClean="0"/>
                        <a:t>skills</a:t>
                      </a:r>
                      <a:endParaRPr lang="fr-F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/>
                        <a:t>Farmers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that</a:t>
                      </a:r>
                      <a:r>
                        <a:rPr lang="fr-FR" dirty="0" smtClean="0"/>
                        <a:t> are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member</a:t>
                      </a:r>
                      <a:r>
                        <a:rPr lang="fr-FR" baseline="0" dirty="0" smtClean="0"/>
                        <a:t> of </a:t>
                      </a:r>
                      <a:r>
                        <a:rPr lang="fr-FR" baseline="0" dirty="0" err="1" smtClean="0"/>
                        <a:t>professional</a:t>
                      </a:r>
                      <a:r>
                        <a:rPr lang="fr-FR" baseline="0" dirty="0" smtClean="0"/>
                        <a:t> union</a:t>
                      </a:r>
                      <a:endParaRPr lang="fr-FR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57877"/>
                  </a:ext>
                </a:extLst>
              </a:tr>
            </a:tbl>
          </a:graphicData>
        </a:graphic>
      </p:graphicFrame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956441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fr-FR" sz="3600" dirty="0" err="1" smtClean="0">
                <a:solidFill>
                  <a:srgbClr val="00A3A6"/>
                </a:solidFill>
              </a:rPr>
              <a:t>Farms</a:t>
            </a:r>
            <a:r>
              <a:rPr lang="fr-FR" sz="3600" dirty="0" smtClean="0">
                <a:solidFill>
                  <a:srgbClr val="00A3A6"/>
                </a:solidFill>
              </a:rPr>
              <a:t> </a:t>
            </a:r>
            <a:r>
              <a:rPr lang="fr-FR" sz="3600" dirty="0">
                <a:solidFill>
                  <a:srgbClr val="00A3A6"/>
                </a:solidFill>
              </a:rPr>
              <a:t>– Digital T</a:t>
            </a:r>
            <a:r>
              <a:rPr lang="fr-FR" sz="3600" dirty="0" smtClean="0">
                <a:solidFill>
                  <a:srgbClr val="00A3A6"/>
                </a:solidFill>
              </a:rPr>
              <a:t>echno </a:t>
            </a:r>
            <a:r>
              <a:rPr lang="fr-FR" sz="3600" dirty="0">
                <a:solidFill>
                  <a:srgbClr val="00A3A6"/>
                </a:solidFill>
              </a:rPr>
              <a:t>for </a:t>
            </a:r>
            <a:r>
              <a:rPr lang="fr-FR" sz="3600" dirty="0" smtClean="0">
                <a:solidFill>
                  <a:srgbClr val="00A3A6"/>
                </a:solidFill>
              </a:rPr>
              <a:t>Communication (DTC)</a:t>
            </a:r>
            <a:endParaRPr lang="fr-FR" sz="3600" dirty="0">
              <a:solidFill>
                <a:srgbClr val="00A3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89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4FAB-A041-4FC5-B144-2C43D128830F}" type="slidenum">
              <a:rPr lang="fr-FR" smtClean="0"/>
              <a:t>15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96850" y="892315"/>
            <a:ext cx="894715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b="1" dirty="0" smtClean="0"/>
              <a:t>DTP :</a:t>
            </a:r>
          </a:p>
          <a:p>
            <a:r>
              <a:rPr lang="fr-FR" sz="2000" b="1" dirty="0" err="1" smtClean="0"/>
              <a:t>Diversity</a:t>
            </a:r>
            <a:r>
              <a:rPr lang="fr-FR" sz="2000" b="1" dirty="0" smtClean="0"/>
              <a:t> of </a:t>
            </a:r>
            <a:r>
              <a:rPr lang="fr-FR" sz="2000" b="1" dirty="0" err="1" smtClean="0"/>
              <a:t>logic</a:t>
            </a:r>
            <a:r>
              <a:rPr lang="fr-FR" sz="2000" b="1" dirty="0" smtClean="0"/>
              <a:t> and </a:t>
            </a:r>
            <a:r>
              <a:rPr lang="fr-FR" sz="2000" b="1" dirty="0" err="1" smtClean="0"/>
              <a:t>need</a:t>
            </a:r>
            <a:r>
              <a:rPr lang="fr-FR" sz="2000" b="1" dirty="0" smtClean="0"/>
              <a:t> </a:t>
            </a:r>
          </a:p>
          <a:p>
            <a:r>
              <a:rPr lang="fr-FR" sz="2000" dirty="0" smtClean="0"/>
              <a:t>-  To optimise </a:t>
            </a:r>
            <a:r>
              <a:rPr lang="fr-FR" sz="2000" dirty="0" err="1" smtClean="0"/>
              <a:t>conventional</a:t>
            </a:r>
            <a:r>
              <a:rPr lang="fr-FR" sz="2000" dirty="0" smtClean="0"/>
              <a:t> inputs </a:t>
            </a:r>
            <a:r>
              <a:rPr lang="fr-FR" sz="2000" dirty="0" smtClean="0">
                <a:sym typeface="Wingdings" panose="05000000000000000000" pitchFamily="2" charset="2"/>
              </a:rPr>
              <a:t> </a:t>
            </a:r>
            <a:r>
              <a:rPr lang="fr-FR" sz="2000" dirty="0" err="1" smtClean="0">
                <a:sym typeface="Wingdings" panose="05000000000000000000" pitchFamily="2" charset="2"/>
              </a:rPr>
              <a:t>less</a:t>
            </a:r>
            <a:r>
              <a:rPr lang="fr-FR" sz="2000" dirty="0" smtClean="0">
                <a:sym typeface="Wingdings" panose="05000000000000000000" pitchFamily="2" charset="2"/>
              </a:rPr>
              <a:t> </a:t>
            </a:r>
            <a:r>
              <a:rPr lang="fr-FR" sz="2000" dirty="0" err="1" smtClean="0">
                <a:sym typeface="Wingdings" panose="05000000000000000000" pitchFamily="2" charset="2"/>
              </a:rPr>
              <a:t>advantageous</a:t>
            </a:r>
            <a:r>
              <a:rPr lang="fr-FR" sz="2000" dirty="0" smtClean="0">
                <a:sym typeface="Wingdings" panose="05000000000000000000" pitchFamily="2" charset="2"/>
              </a:rPr>
              <a:t> for </a:t>
            </a:r>
            <a:r>
              <a:rPr lang="fr-FR" sz="2000" dirty="0" err="1" smtClean="0">
                <a:sym typeface="Wingdings" panose="05000000000000000000" pitchFamily="2" charset="2"/>
              </a:rPr>
              <a:t>strategies</a:t>
            </a:r>
            <a:r>
              <a:rPr lang="fr-FR" sz="2000" dirty="0" smtClean="0">
                <a:sym typeface="Wingdings" panose="05000000000000000000" pitchFamily="2" charset="2"/>
              </a:rPr>
              <a:t> </a:t>
            </a:r>
            <a:r>
              <a:rPr lang="fr-FR" sz="2000" dirty="0" err="1" smtClean="0">
                <a:sym typeface="Wingdings" panose="05000000000000000000" pitchFamily="2" charset="2"/>
              </a:rPr>
              <a:t>that</a:t>
            </a:r>
            <a:r>
              <a:rPr lang="fr-FR" sz="2000" dirty="0" smtClean="0">
                <a:sym typeface="Wingdings" panose="05000000000000000000" pitchFamily="2" charset="2"/>
              </a:rPr>
              <a:t> </a:t>
            </a:r>
            <a:r>
              <a:rPr lang="fr-FR" sz="2000" dirty="0" err="1" smtClean="0">
                <a:sym typeface="Wingdings" panose="05000000000000000000" pitchFamily="2" charset="2"/>
              </a:rPr>
              <a:t>reduce</a:t>
            </a:r>
            <a:r>
              <a:rPr lang="fr-FR" sz="2000" dirty="0" smtClean="0">
                <a:sym typeface="Wingdings" panose="05000000000000000000" pitchFamily="2" charset="2"/>
              </a:rPr>
              <a:t> input ; </a:t>
            </a:r>
            <a:r>
              <a:rPr lang="fr-FR" sz="2000" dirty="0" err="1" smtClean="0">
                <a:sym typeface="Wingdings" panose="05000000000000000000" pitchFamily="2" charset="2"/>
              </a:rPr>
              <a:t>Less</a:t>
            </a:r>
            <a:r>
              <a:rPr lang="fr-FR" sz="2000" dirty="0" smtClean="0">
                <a:sym typeface="Wingdings" panose="05000000000000000000" pitchFamily="2" charset="2"/>
              </a:rPr>
              <a:t> </a:t>
            </a:r>
            <a:r>
              <a:rPr lang="fr-FR" sz="2000" dirty="0" err="1" smtClean="0">
                <a:sym typeface="Wingdings" panose="05000000000000000000" pitchFamily="2" charset="2"/>
              </a:rPr>
              <a:t>adapted</a:t>
            </a:r>
            <a:r>
              <a:rPr lang="fr-FR" sz="2000" dirty="0" smtClean="0">
                <a:sym typeface="Wingdings" panose="05000000000000000000" pitchFamily="2" charset="2"/>
              </a:rPr>
              <a:t> to diverse </a:t>
            </a:r>
            <a:r>
              <a:rPr lang="fr-FR" sz="2000" dirty="0" err="1" smtClean="0">
                <a:sym typeface="Wingdings" panose="05000000000000000000" pitchFamily="2" charset="2"/>
              </a:rPr>
              <a:t>cropping</a:t>
            </a:r>
            <a:r>
              <a:rPr lang="fr-FR" sz="2000" dirty="0" smtClean="0">
                <a:sym typeface="Wingdings" panose="05000000000000000000" pitchFamily="2" charset="2"/>
              </a:rPr>
              <a:t> system</a:t>
            </a:r>
          </a:p>
          <a:p>
            <a:r>
              <a:rPr lang="fr-FR" sz="2000" b="1" dirty="0" err="1" smtClean="0">
                <a:sym typeface="Wingdings" panose="05000000000000000000" pitchFamily="2" charset="2"/>
              </a:rPr>
              <a:t>Diversity</a:t>
            </a:r>
            <a:r>
              <a:rPr lang="fr-FR" sz="2000" b="1" dirty="0" smtClean="0">
                <a:sym typeface="Wingdings" panose="05000000000000000000" pitchFamily="2" charset="2"/>
              </a:rPr>
              <a:t> of inputs</a:t>
            </a:r>
          </a:p>
          <a:p>
            <a:r>
              <a:rPr lang="fr-FR" sz="2000" dirty="0" smtClean="0">
                <a:sym typeface="Wingdings" panose="05000000000000000000" pitchFamily="2" charset="2"/>
              </a:rPr>
              <a:t>- </a:t>
            </a:r>
            <a:r>
              <a:rPr lang="fr-FR" sz="2000" dirty="0" err="1" smtClean="0">
                <a:sym typeface="Wingdings" panose="05000000000000000000" pitchFamily="2" charset="2"/>
              </a:rPr>
              <a:t>Organic</a:t>
            </a:r>
            <a:r>
              <a:rPr lang="fr-FR" sz="2000" dirty="0" smtClean="0">
                <a:sym typeface="Wingdings" panose="05000000000000000000" pitchFamily="2" charset="2"/>
              </a:rPr>
              <a:t> versus </a:t>
            </a:r>
            <a:r>
              <a:rPr lang="fr-FR" sz="2000" dirty="0" err="1" smtClean="0">
                <a:sym typeface="Wingdings" panose="05000000000000000000" pitchFamily="2" charset="2"/>
              </a:rPr>
              <a:t>conventional</a:t>
            </a:r>
            <a:r>
              <a:rPr lang="fr-FR" sz="2000" dirty="0" smtClean="0">
                <a:sym typeface="Wingdings" panose="05000000000000000000" pitchFamily="2" charset="2"/>
              </a:rPr>
              <a:t> inputs</a:t>
            </a:r>
          </a:p>
          <a:p>
            <a:r>
              <a:rPr lang="fr-FR" sz="2000" b="1" dirty="0" err="1" smtClean="0">
                <a:sym typeface="Wingdings" panose="05000000000000000000" pitchFamily="2" charset="2"/>
              </a:rPr>
              <a:t>Diversity</a:t>
            </a:r>
            <a:r>
              <a:rPr lang="fr-FR" sz="2000" b="1" dirty="0" smtClean="0">
                <a:sym typeface="Wingdings" panose="05000000000000000000" pitchFamily="2" charset="2"/>
              </a:rPr>
              <a:t> of </a:t>
            </a:r>
            <a:r>
              <a:rPr lang="fr-FR" sz="2000" b="1" dirty="0" err="1" smtClean="0">
                <a:sym typeface="Wingdings" panose="05000000000000000000" pitchFamily="2" charset="2"/>
              </a:rPr>
              <a:t>regulation</a:t>
            </a:r>
            <a:endParaRPr lang="fr-FR" sz="2000" b="1" dirty="0" smtClean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fr-FR" sz="2000" dirty="0" smtClean="0">
                <a:sym typeface="Wingdings" panose="05000000000000000000" pitchFamily="2" charset="2"/>
              </a:rPr>
              <a:t>DTP to </a:t>
            </a:r>
            <a:r>
              <a:rPr lang="fr-FR" sz="2000" dirty="0" err="1" smtClean="0">
                <a:sym typeface="Wingdings" panose="05000000000000000000" pitchFamily="2" charset="2"/>
              </a:rPr>
              <a:t>justify</a:t>
            </a:r>
            <a:r>
              <a:rPr lang="fr-FR" sz="2000" dirty="0" smtClean="0">
                <a:sym typeface="Wingdings" panose="05000000000000000000" pitchFamily="2" charset="2"/>
              </a:rPr>
              <a:t> inputs : </a:t>
            </a:r>
            <a:r>
              <a:rPr lang="fr-FR" sz="2000" dirty="0" err="1" smtClean="0">
                <a:sym typeface="Wingdings" panose="05000000000000000000" pitchFamily="2" charset="2"/>
              </a:rPr>
              <a:t>less</a:t>
            </a:r>
            <a:r>
              <a:rPr lang="fr-FR" sz="2000" dirty="0" smtClean="0">
                <a:sym typeface="Wingdings" panose="05000000000000000000" pitchFamily="2" charset="2"/>
              </a:rPr>
              <a:t> </a:t>
            </a:r>
            <a:r>
              <a:rPr lang="fr-FR" sz="2000" dirty="0" err="1" smtClean="0">
                <a:sym typeface="Wingdings" panose="05000000000000000000" pitchFamily="2" charset="2"/>
              </a:rPr>
              <a:t>necessary</a:t>
            </a:r>
            <a:r>
              <a:rPr lang="fr-FR" sz="2000" dirty="0" smtClean="0">
                <a:sym typeface="Wingdings" panose="05000000000000000000" pitchFamily="2" charset="2"/>
              </a:rPr>
              <a:t> for </a:t>
            </a:r>
            <a:r>
              <a:rPr lang="fr-FR" sz="2000" dirty="0" err="1" smtClean="0">
                <a:sym typeface="Wingdings" panose="05000000000000000000" pitchFamily="2" charset="2"/>
              </a:rPr>
              <a:t>organic</a:t>
            </a:r>
            <a:r>
              <a:rPr lang="fr-FR" sz="2000" dirty="0" smtClean="0">
                <a:sym typeface="Wingdings" panose="05000000000000000000" pitchFamily="2" charset="2"/>
              </a:rPr>
              <a:t> </a:t>
            </a:r>
            <a:r>
              <a:rPr lang="fr-FR" sz="2000" dirty="0" err="1" smtClean="0">
                <a:sym typeface="Wingdings" panose="05000000000000000000" pitchFamily="2" charset="2"/>
              </a:rPr>
              <a:t>farmers</a:t>
            </a:r>
            <a:endParaRPr lang="fr-FR" sz="2000" dirty="0" smtClean="0">
              <a:sym typeface="Wingdings" panose="05000000000000000000" pitchFamily="2" charset="2"/>
            </a:endParaRPr>
          </a:p>
          <a:p>
            <a:r>
              <a:rPr lang="fr-FR" sz="2000" b="1" dirty="0" err="1" smtClean="0">
                <a:sym typeface="Wingdings" panose="05000000000000000000" pitchFamily="2" charset="2"/>
              </a:rPr>
              <a:t>Diversity</a:t>
            </a:r>
            <a:r>
              <a:rPr lang="fr-FR" sz="2000" b="1" dirty="0" smtClean="0">
                <a:sym typeface="Wingdings" panose="05000000000000000000" pitchFamily="2" charset="2"/>
              </a:rPr>
              <a:t> of Micro-AKIS and value-</a:t>
            </a:r>
            <a:r>
              <a:rPr lang="fr-FR" sz="2000" b="1" dirty="0" err="1" smtClean="0">
                <a:sym typeface="Wingdings" panose="05000000000000000000" pitchFamily="2" charset="2"/>
              </a:rPr>
              <a:t>chain</a:t>
            </a:r>
            <a:r>
              <a:rPr lang="fr-FR" sz="2000" b="1" dirty="0" smtClean="0">
                <a:sym typeface="Wingdings" panose="05000000000000000000" pitchFamily="2" charset="2"/>
              </a:rPr>
              <a:t> </a:t>
            </a:r>
            <a:r>
              <a:rPr lang="fr-FR" sz="2000" b="1" dirty="0" err="1" smtClean="0">
                <a:sym typeface="Wingdings" panose="05000000000000000000" pitchFamily="2" charset="2"/>
              </a:rPr>
              <a:t>between</a:t>
            </a:r>
            <a:r>
              <a:rPr lang="fr-FR" sz="2000" b="1" dirty="0" smtClean="0">
                <a:sym typeface="Wingdings" panose="05000000000000000000" pitchFamily="2" charset="2"/>
              </a:rPr>
              <a:t> </a:t>
            </a:r>
            <a:r>
              <a:rPr lang="fr-FR" sz="2000" b="1" dirty="0" err="1" smtClean="0">
                <a:sym typeface="Wingdings" panose="05000000000000000000" pitchFamily="2" charset="2"/>
              </a:rPr>
              <a:t>farmers</a:t>
            </a:r>
            <a:endParaRPr lang="fr-FR" sz="2000" b="1" dirty="0" smtClean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fr-FR" sz="2000" dirty="0" smtClean="0"/>
              <a:t>Actors </a:t>
            </a:r>
            <a:r>
              <a:rPr lang="fr-FR" sz="2000" dirty="0" err="1" smtClean="0"/>
              <a:t>that</a:t>
            </a:r>
            <a:r>
              <a:rPr lang="fr-FR" sz="2000" dirty="0" smtClean="0"/>
              <a:t> </a:t>
            </a:r>
            <a:r>
              <a:rPr lang="fr-FR" sz="2000" dirty="0" err="1" smtClean="0"/>
              <a:t>favour</a:t>
            </a:r>
            <a:r>
              <a:rPr lang="fr-FR" sz="2000" dirty="0" smtClean="0"/>
              <a:t> or impose technologies (</a:t>
            </a:r>
            <a:r>
              <a:rPr lang="fr-FR" sz="2000" dirty="0" err="1" smtClean="0"/>
              <a:t>cooperatives</a:t>
            </a:r>
            <a:r>
              <a:rPr lang="fr-FR" sz="2000" dirty="0" smtClean="0"/>
              <a:t>, </a:t>
            </a:r>
            <a:r>
              <a:rPr lang="fr-FR" sz="2000" dirty="0" err="1" smtClean="0"/>
              <a:t>food</a:t>
            </a:r>
            <a:r>
              <a:rPr lang="fr-FR" sz="2000" dirty="0" smtClean="0"/>
              <a:t> industries, </a:t>
            </a:r>
            <a:r>
              <a:rPr lang="fr-FR" sz="2000" dirty="0" err="1" smtClean="0"/>
              <a:t>seed</a:t>
            </a:r>
            <a:r>
              <a:rPr lang="fr-FR" sz="2000" dirty="0" smtClean="0"/>
              <a:t> </a:t>
            </a:r>
            <a:r>
              <a:rPr lang="fr-FR" sz="2000" dirty="0" err="1" smtClean="0"/>
              <a:t>companies</a:t>
            </a:r>
            <a:r>
              <a:rPr lang="fr-FR" sz="2000" dirty="0" smtClean="0"/>
              <a:t>)</a:t>
            </a:r>
            <a:endParaRPr lang="fr-FR" sz="2000" dirty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b="1" dirty="0" smtClean="0"/>
              <a:t>DTC</a:t>
            </a:r>
          </a:p>
          <a:p>
            <a:r>
              <a:rPr lang="en-GB" sz="2000" dirty="0" smtClean="0"/>
              <a:t>Organic  farming reasoning implies more individualised advice, more contextualised knowledge</a:t>
            </a:r>
            <a:endParaRPr lang="en-GB" sz="2000" dirty="0"/>
          </a:p>
        </p:txBody>
      </p:sp>
      <p:sp>
        <p:nvSpPr>
          <p:cNvPr id="7" name="Rectangle 6"/>
          <p:cNvSpPr/>
          <p:nvPr/>
        </p:nvSpPr>
        <p:spPr>
          <a:xfrm>
            <a:off x="642253" y="4445101"/>
            <a:ext cx="8056344" cy="1264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farmers who have GPS [ ...] they save money on diesel, seeds,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fertiliser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weed killer. Because they only use what they need. So perhaps they can pay for things with what they save. But me, I am only going to save on diesel, and on time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 Thomas (No-DTP)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349250" y="-1587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solidFill>
                  <a:srgbClr val="00A3A6"/>
                </a:solidFill>
              </a:rPr>
              <a:t>Divergence</a:t>
            </a:r>
            <a:endParaRPr lang="fr-FR" sz="3600" dirty="0">
              <a:solidFill>
                <a:srgbClr val="00A3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31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4FAB-A041-4FC5-B144-2C43D128830F}" type="slidenum">
              <a:rPr lang="fr-FR" smtClean="0"/>
              <a:t>16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17500" y="1012761"/>
            <a:ext cx="81978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 smtClean="0"/>
              <a:t>For DTP</a:t>
            </a:r>
          </a:p>
          <a:p>
            <a:endParaRPr lang="fr-FR" sz="2000" dirty="0" smtClean="0"/>
          </a:p>
          <a:p>
            <a:pPr marL="342900" indent="-342900">
              <a:buFontTx/>
              <a:buChar char="-"/>
            </a:pPr>
            <a:r>
              <a:rPr lang="fr-FR" sz="2000" dirty="0" err="1" smtClean="0"/>
              <a:t>Needs</a:t>
            </a:r>
            <a:r>
              <a:rPr lang="fr-FR" sz="2000" dirty="0" smtClean="0"/>
              <a:t> for </a:t>
            </a:r>
            <a:r>
              <a:rPr lang="fr-FR" sz="2000" dirty="0" err="1" smtClean="0"/>
              <a:t>better</a:t>
            </a:r>
            <a:r>
              <a:rPr lang="fr-FR" sz="2000" dirty="0"/>
              <a:t> </a:t>
            </a:r>
            <a:r>
              <a:rPr lang="fr-FR" sz="2000" dirty="0" err="1" smtClean="0"/>
              <a:t>work</a:t>
            </a:r>
            <a:r>
              <a:rPr lang="fr-FR" sz="2000" dirty="0" smtClean="0"/>
              <a:t> conditions, more information</a:t>
            </a:r>
          </a:p>
          <a:p>
            <a:pPr marL="342900" indent="-342900">
              <a:buFontTx/>
              <a:buChar char="-"/>
            </a:pPr>
            <a:r>
              <a:rPr lang="fr-FR" sz="2000" dirty="0" smtClean="0"/>
              <a:t>Mixed </a:t>
            </a:r>
            <a:r>
              <a:rPr lang="fr-FR" sz="2000" dirty="0" err="1" smtClean="0"/>
              <a:t>farms</a:t>
            </a:r>
            <a:r>
              <a:rPr lang="fr-FR" sz="2000" dirty="0" smtClean="0"/>
              <a:t> are over </a:t>
            </a:r>
            <a:r>
              <a:rPr lang="fr-FR" sz="2000" dirty="0" err="1" smtClean="0"/>
              <a:t>represented</a:t>
            </a:r>
            <a:r>
              <a:rPr lang="fr-FR" sz="2000" dirty="0" smtClean="0"/>
              <a:t> in the </a:t>
            </a:r>
            <a:r>
              <a:rPr lang="fr-FR" sz="2000" i="1" dirty="0" smtClean="0"/>
              <a:t>Intensive-DTP</a:t>
            </a:r>
            <a:r>
              <a:rPr lang="fr-FR" sz="2000" dirty="0" smtClean="0"/>
              <a:t> profile : </a:t>
            </a:r>
            <a:r>
              <a:rPr lang="en-US" sz="2000" dirty="0"/>
              <a:t>allows </a:t>
            </a:r>
            <a:r>
              <a:rPr lang="en-US" sz="2000" dirty="0" smtClean="0"/>
              <a:t>to </a:t>
            </a:r>
            <a:r>
              <a:rPr lang="en-US" sz="2000" dirty="0"/>
              <a:t>move towards organic farming, </a:t>
            </a:r>
            <a:r>
              <a:rPr lang="en-US" sz="2000" dirty="0" smtClean="0"/>
              <a:t>with a similar </a:t>
            </a:r>
            <a:r>
              <a:rPr lang="en-US" sz="2000" dirty="0"/>
              <a:t>way of </a:t>
            </a:r>
            <a:r>
              <a:rPr lang="en-US" sz="2000" dirty="0" smtClean="0"/>
              <a:t>working</a:t>
            </a:r>
            <a:r>
              <a:rPr lang="en-US" sz="2000" dirty="0"/>
              <a:t> </a:t>
            </a:r>
            <a:r>
              <a:rPr lang="en-US" sz="2000" dirty="0" smtClean="0"/>
              <a:t>= substitution strategy</a:t>
            </a:r>
          </a:p>
          <a:p>
            <a:pPr marL="342900" indent="-342900">
              <a:buFontTx/>
              <a:buChar char="-"/>
            </a:pPr>
            <a:r>
              <a:rPr lang="fr-FR" sz="2000" dirty="0" err="1" smtClean="0"/>
              <a:t>Industrial</a:t>
            </a:r>
            <a:r>
              <a:rPr lang="fr-FR" sz="2000" dirty="0" smtClean="0"/>
              <a:t> </a:t>
            </a:r>
            <a:r>
              <a:rPr lang="fr-FR" sz="2000" dirty="0"/>
              <a:t>structures : </a:t>
            </a:r>
            <a:r>
              <a:rPr lang="fr-FR" sz="2000" dirty="0" err="1"/>
              <a:t>common</a:t>
            </a:r>
            <a:r>
              <a:rPr lang="fr-FR" sz="2000" dirty="0"/>
              <a:t> </a:t>
            </a:r>
            <a:r>
              <a:rPr lang="fr-FR" sz="2000" dirty="0" err="1"/>
              <a:t>need</a:t>
            </a:r>
            <a:r>
              <a:rPr lang="fr-FR" sz="2000" dirty="0"/>
              <a:t> in </a:t>
            </a:r>
            <a:r>
              <a:rPr lang="fr-FR" sz="2000" dirty="0" err="1" smtClean="0"/>
              <a:t>terms</a:t>
            </a:r>
            <a:r>
              <a:rPr lang="fr-FR" sz="2000" dirty="0" smtClean="0"/>
              <a:t> </a:t>
            </a:r>
            <a:r>
              <a:rPr lang="fr-FR" sz="2000" dirty="0"/>
              <a:t>of </a:t>
            </a:r>
            <a:r>
              <a:rPr lang="fr-FR" sz="2000" dirty="0" err="1"/>
              <a:t>work</a:t>
            </a:r>
            <a:r>
              <a:rPr lang="fr-FR" sz="2000" dirty="0"/>
              <a:t>, of </a:t>
            </a:r>
            <a:r>
              <a:rPr lang="fr-FR" sz="2000" dirty="0" err="1"/>
              <a:t>traceability</a:t>
            </a:r>
            <a:r>
              <a:rPr lang="fr-FR" sz="2000" dirty="0"/>
              <a:t> and </a:t>
            </a:r>
            <a:r>
              <a:rPr lang="fr-FR" sz="2000" dirty="0" smtClean="0"/>
              <a:t>monitoring</a:t>
            </a:r>
          </a:p>
          <a:p>
            <a:pPr marL="342900" indent="-342900">
              <a:buFontTx/>
              <a:buChar char="-"/>
            </a:pPr>
            <a:endParaRPr lang="fr-FR" sz="2000" dirty="0" smtClean="0"/>
          </a:p>
          <a:p>
            <a:pPr lvl="1"/>
            <a:r>
              <a:rPr lang="en-US" sz="2000" dirty="0"/>
              <a:t>“</a:t>
            </a:r>
            <a:r>
              <a:rPr lang="en-US" sz="2000" i="1" dirty="0"/>
              <a:t>If I had not had guidance for organic crops, perhaps I would not have done it, plain and simple</a:t>
            </a:r>
            <a:r>
              <a:rPr lang="en-US" sz="2000" i="1" dirty="0" smtClean="0"/>
              <a:t>. Where </a:t>
            </a:r>
            <a:r>
              <a:rPr lang="en-US" sz="2000" i="1" dirty="0"/>
              <a:t>we are organic, we can use </a:t>
            </a:r>
            <a:r>
              <a:rPr lang="en-US" sz="2000" i="1" dirty="0" smtClean="0"/>
              <a:t>big tools </a:t>
            </a:r>
            <a:r>
              <a:rPr lang="en-US" sz="2000" i="1" dirty="0"/>
              <a:t>with guidance, it’s great</a:t>
            </a:r>
            <a:r>
              <a:rPr lang="en-US" sz="2000" dirty="0"/>
              <a:t>.” Baptiste (Intensive DTP)</a:t>
            </a:r>
            <a:endParaRPr lang="fr-FR" sz="2000" dirty="0" smtClean="0"/>
          </a:p>
          <a:p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/>
              <a:t>For </a:t>
            </a:r>
            <a:r>
              <a:rPr lang="fr-FR" sz="2000" b="1" dirty="0" smtClean="0"/>
              <a:t>DTC</a:t>
            </a:r>
            <a:endParaRPr lang="fr-FR" sz="2000" b="1" dirty="0"/>
          </a:p>
          <a:p>
            <a:endParaRPr lang="fr-FR" sz="2000" dirty="0"/>
          </a:p>
          <a:p>
            <a:pPr marL="342900" indent="-342900">
              <a:buFontTx/>
              <a:buChar char="-"/>
            </a:pPr>
            <a:r>
              <a:rPr lang="fr-FR" sz="2000" dirty="0" err="1" smtClean="0"/>
              <a:t>Lack</a:t>
            </a:r>
            <a:r>
              <a:rPr lang="fr-FR" sz="2000" dirty="0" smtClean="0"/>
              <a:t> of </a:t>
            </a:r>
            <a:r>
              <a:rPr lang="fr-FR" sz="2000" dirty="0" err="1" smtClean="0"/>
              <a:t>knowledge</a:t>
            </a:r>
            <a:r>
              <a:rPr lang="fr-FR" sz="2000" dirty="0" smtClean="0"/>
              <a:t> in the micro-AKIS for </a:t>
            </a:r>
            <a:r>
              <a:rPr lang="fr-FR" sz="2000" dirty="0" err="1" smtClean="0"/>
              <a:t>innovative</a:t>
            </a:r>
            <a:r>
              <a:rPr lang="fr-FR" sz="2000" dirty="0" smtClean="0"/>
              <a:t> practices</a:t>
            </a:r>
          </a:p>
          <a:p>
            <a:pPr marL="342900" indent="-342900">
              <a:buFontTx/>
              <a:buChar char="-"/>
            </a:pPr>
            <a:r>
              <a:rPr lang="fr-FR" sz="2000" dirty="0" err="1"/>
              <a:t>Complementarity</a:t>
            </a:r>
            <a:r>
              <a:rPr lang="fr-FR" sz="2000" dirty="0"/>
              <a:t> of </a:t>
            </a:r>
            <a:r>
              <a:rPr lang="fr-FR" sz="2000" dirty="0" err="1"/>
              <a:t>knowledge</a:t>
            </a:r>
            <a:r>
              <a:rPr lang="fr-FR" sz="2000" dirty="0"/>
              <a:t> on internet and </a:t>
            </a:r>
            <a:r>
              <a:rPr lang="fr-FR" sz="2000" dirty="0" err="1"/>
              <a:t>knowledge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dirty="0" err="1"/>
              <a:t>advisers</a:t>
            </a:r>
            <a:r>
              <a:rPr lang="fr-FR" sz="2000" dirty="0"/>
              <a:t> or </a:t>
            </a:r>
            <a:r>
              <a:rPr lang="fr-FR" sz="2000" dirty="0" err="1"/>
              <a:t>farmers</a:t>
            </a:r>
            <a:r>
              <a:rPr lang="fr-FR" sz="2000" dirty="0"/>
              <a:t> </a:t>
            </a:r>
            <a:r>
              <a:rPr lang="fr-FR" sz="2000" dirty="0" smtClean="0"/>
              <a:t>groups</a:t>
            </a:r>
            <a:endParaRPr lang="fr-FR" sz="2000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349250" y="-1587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solidFill>
                  <a:srgbClr val="00A3A6"/>
                </a:solidFill>
              </a:rPr>
              <a:t>Convergence</a:t>
            </a:r>
            <a:endParaRPr lang="fr-FR" sz="3600" dirty="0">
              <a:solidFill>
                <a:srgbClr val="00A3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66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7500" y="98426"/>
            <a:ext cx="7886700" cy="1325563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rgbClr val="00A3A6"/>
                </a:solidFill>
              </a:rPr>
              <a:t>Conclusion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4FAB-A041-4FC5-B144-2C43D128830F}" type="slidenum">
              <a:rPr lang="fr-FR" smtClean="0"/>
              <a:t>17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17500" y="1282700"/>
            <a:ext cx="819785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 err="1" smtClean="0"/>
              <a:t>Some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incompatibilities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between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actual</a:t>
            </a:r>
            <a:r>
              <a:rPr lang="fr-FR" sz="2000" b="1" dirty="0" smtClean="0"/>
              <a:t> digital technologies and </a:t>
            </a:r>
            <a:r>
              <a:rPr lang="fr-FR" sz="2000" b="1" dirty="0" err="1" smtClean="0"/>
              <a:t>organic</a:t>
            </a:r>
            <a:r>
              <a:rPr lang="fr-FR" sz="2000" b="1" dirty="0" smtClean="0"/>
              <a:t> agriculture</a:t>
            </a:r>
          </a:p>
          <a:p>
            <a:r>
              <a:rPr lang="fr-FR" sz="2000" dirty="0" err="1" smtClean="0"/>
              <a:t>Reinforcement</a:t>
            </a:r>
            <a:r>
              <a:rPr lang="fr-FR" sz="2000" dirty="0" smtClean="0"/>
              <a:t> of </a:t>
            </a:r>
            <a:r>
              <a:rPr lang="fr-FR" sz="2000" dirty="0" err="1" smtClean="0"/>
              <a:t>conventional</a:t>
            </a:r>
            <a:r>
              <a:rPr lang="fr-FR" sz="2000" dirty="0" smtClean="0"/>
              <a:t> model of </a:t>
            </a:r>
            <a:r>
              <a:rPr lang="fr-FR" sz="2000" dirty="0" err="1" smtClean="0"/>
              <a:t>farming</a:t>
            </a:r>
            <a:r>
              <a:rPr lang="fr-FR" sz="2000" dirty="0" smtClean="0"/>
              <a:t> (</a:t>
            </a:r>
            <a:r>
              <a:rPr lang="fr-FR" sz="2000" dirty="0" err="1" smtClean="0"/>
              <a:t>Carolan</a:t>
            </a:r>
            <a:r>
              <a:rPr lang="fr-FR" sz="2000" dirty="0" smtClean="0"/>
              <a:t>, 2020; </a:t>
            </a:r>
            <a:r>
              <a:rPr lang="fr-FR" sz="2000" dirty="0" err="1" smtClean="0"/>
              <a:t>Lioutas</a:t>
            </a:r>
            <a:r>
              <a:rPr lang="fr-FR" sz="2000" dirty="0" smtClean="0"/>
              <a:t> and </a:t>
            </a:r>
            <a:r>
              <a:rPr lang="fr-FR" sz="2000" dirty="0" err="1" smtClean="0"/>
              <a:t>Charatsari</a:t>
            </a:r>
            <a:r>
              <a:rPr lang="fr-FR" sz="2000" dirty="0" smtClean="0"/>
              <a:t>, 2020 ; Wolf and </a:t>
            </a:r>
            <a:r>
              <a:rPr lang="fr-FR" sz="2000" dirty="0" err="1" smtClean="0"/>
              <a:t>Buttel</a:t>
            </a:r>
            <a:r>
              <a:rPr lang="fr-FR" sz="2000" dirty="0" smtClean="0"/>
              <a:t>, 1996)</a:t>
            </a:r>
          </a:p>
          <a:p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b="1" dirty="0" smtClean="0"/>
              <a:t>Forms of </a:t>
            </a:r>
            <a:r>
              <a:rPr lang="en-GB" sz="2000" b="1" dirty="0" err="1" smtClean="0"/>
              <a:t>hybridation</a:t>
            </a:r>
            <a:endParaRPr lang="en-GB" sz="2000" b="1" dirty="0" smtClean="0"/>
          </a:p>
          <a:p>
            <a:r>
              <a:rPr lang="en-GB" sz="2000" dirty="0" smtClean="0"/>
              <a:t>Common uses of DTC : common spaces to exchange knowledge</a:t>
            </a:r>
          </a:p>
          <a:p>
            <a:r>
              <a:rPr lang="en-GB" sz="2000" dirty="0" smtClean="0"/>
              <a:t>Some industrial </a:t>
            </a:r>
            <a:r>
              <a:rPr lang="en-GB" sz="2000" dirty="0" err="1" smtClean="0"/>
              <a:t>ecologisation</a:t>
            </a:r>
            <a:r>
              <a:rPr lang="en-GB" sz="2000" dirty="0" smtClean="0"/>
              <a:t> (</a:t>
            </a:r>
            <a:r>
              <a:rPr lang="en-GB" sz="2000" dirty="0" err="1" smtClean="0"/>
              <a:t>Gkisakis</a:t>
            </a:r>
            <a:r>
              <a:rPr lang="en-GB" sz="2000" dirty="0" smtClean="0"/>
              <a:t> and </a:t>
            </a:r>
            <a:r>
              <a:rPr lang="en-GB" sz="2000" dirty="0" err="1" smtClean="0"/>
              <a:t>Damianakis</a:t>
            </a:r>
            <a:r>
              <a:rPr lang="en-GB" sz="2000" dirty="0" smtClean="0"/>
              <a:t>, 2020)</a:t>
            </a:r>
          </a:p>
          <a:p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b="1" dirty="0" smtClean="0"/>
              <a:t>Digitalisation is not neutral for farming models</a:t>
            </a:r>
          </a:p>
          <a:p>
            <a:r>
              <a:rPr lang="en-US" sz="2000" dirty="0"/>
              <a:t>The adoption and use of a technology </a:t>
            </a:r>
            <a:r>
              <a:rPr lang="en-US" sz="2000" dirty="0" smtClean="0"/>
              <a:t> : result </a:t>
            </a:r>
            <a:r>
              <a:rPr lang="en-US" sz="2000" dirty="0"/>
              <a:t>of </a:t>
            </a:r>
            <a:r>
              <a:rPr lang="en-US" sz="2000" dirty="0" smtClean="0"/>
              <a:t>a production </a:t>
            </a:r>
            <a:r>
              <a:rPr lang="en-US" sz="2000" dirty="0"/>
              <a:t>model interacting with a socio-economic system that </a:t>
            </a:r>
            <a:r>
              <a:rPr lang="en-US" sz="2000" dirty="0" smtClean="0"/>
              <a:t>encourages</a:t>
            </a:r>
            <a:r>
              <a:rPr lang="en-US" sz="2000" dirty="0"/>
              <a:t>, or even imposes, these </a:t>
            </a:r>
            <a:r>
              <a:rPr lang="en-US" sz="2000" dirty="0" smtClean="0"/>
              <a:t>technologies</a:t>
            </a:r>
          </a:p>
          <a:p>
            <a:endParaRPr lang="en-US" sz="2000" dirty="0"/>
          </a:p>
          <a:p>
            <a:r>
              <a:rPr lang="en-US" sz="2000" dirty="0" err="1" smtClean="0"/>
              <a:t>Digitalisation</a:t>
            </a:r>
            <a:r>
              <a:rPr lang="en-US" sz="2000" dirty="0" smtClean="0"/>
              <a:t> public policies can impact farming models</a:t>
            </a:r>
          </a:p>
          <a:p>
            <a:endParaRPr lang="en-US" sz="2000" dirty="0"/>
          </a:p>
          <a:p>
            <a:r>
              <a:rPr lang="en-US" sz="2000" dirty="0" smtClean="0"/>
              <a:t>=&gt; </a:t>
            </a:r>
            <a:r>
              <a:rPr lang="en-US" sz="2000" dirty="0" err="1" smtClean="0"/>
              <a:t>Digitalisation</a:t>
            </a:r>
            <a:r>
              <a:rPr lang="en-US" sz="2000" dirty="0" smtClean="0"/>
              <a:t> also associated with sub-contracting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71327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150" y="106655"/>
            <a:ext cx="6965950" cy="795045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fr-FR" sz="4000" dirty="0" smtClean="0">
                <a:solidFill>
                  <a:srgbClr val="00A3A6"/>
                </a:solidFill>
              </a:rPr>
              <a:t>Bibliographie</a:t>
            </a:r>
            <a:endParaRPr lang="fr-FR" sz="3200" dirty="0">
              <a:solidFill>
                <a:srgbClr val="00A3A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9D4FAB-A041-4FC5-B144-2C43D12883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31722" y="1390869"/>
            <a:ext cx="8812278" cy="5101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err="1"/>
              <a:t>Badillo</a:t>
            </a:r>
            <a:r>
              <a:rPr lang="fr-FR" sz="1050" dirty="0"/>
              <a:t>, P.-Y., Pélissier, N., 2015. Usages et usagers de l’information numérique. Renouvellement des problématiques et nouveaux enjeux pour les SIC. Revue française des sciences de l’information et de la communication. </a:t>
            </a:r>
            <a:r>
              <a:rPr lang="fr-FR" sz="1050" dirty="0">
                <a:hlinkClick r:id="rId2"/>
              </a:rPr>
              <a:t>https://</a:t>
            </a:r>
            <a:r>
              <a:rPr lang="fr-FR" sz="1050" dirty="0" smtClean="0">
                <a:hlinkClick r:id="rId2"/>
              </a:rPr>
              <a:t>doi.org/10.4000/rfsic.1448</a:t>
            </a:r>
            <a:endParaRPr lang="fr-FR" sz="1050" dirty="0" smtClean="0"/>
          </a:p>
          <a:p>
            <a:endParaRPr lang="fr-FR" sz="1050" dirty="0"/>
          </a:p>
          <a:p>
            <a:r>
              <a:rPr lang="en-GB" sz="1050" dirty="0"/>
              <a:t>Bronson, K., </a:t>
            </a:r>
            <a:r>
              <a:rPr lang="en-GB" sz="1050" dirty="0" err="1"/>
              <a:t>Knezevic</a:t>
            </a:r>
            <a:r>
              <a:rPr lang="en-GB" sz="1050" dirty="0"/>
              <a:t>, I., 2016. Big Data in food and agriculture. Big Data &amp; Society 3, 2053951716648174. </a:t>
            </a:r>
            <a:r>
              <a:rPr lang="en-GB" sz="1050" dirty="0">
                <a:hlinkClick r:id="rId3"/>
              </a:rPr>
              <a:t>https://</a:t>
            </a:r>
            <a:r>
              <a:rPr lang="en-GB" sz="1050" dirty="0" smtClean="0">
                <a:hlinkClick r:id="rId3"/>
              </a:rPr>
              <a:t>doi.org/10.1177/2053951716648174</a:t>
            </a:r>
            <a:endParaRPr lang="en-GB" sz="1050" dirty="0" smtClean="0"/>
          </a:p>
          <a:p>
            <a:endParaRPr lang="fr-FR" sz="1050" dirty="0"/>
          </a:p>
          <a:p>
            <a:r>
              <a:rPr lang="en-GB" sz="1050" dirty="0"/>
              <a:t>Burton, R.J.F., Riley, M., 2018. Traditional Ecological Knowledge from the internet? The case of hay meadows in Europe. Land Use Policy 70, 334–346. </a:t>
            </a:r>
            <a:r>
              <a:rPr lang="en-GB" sz="1050" dirty="0">
                <a:hlinkClick r:id="rId4"/>
              </a:rPr>
              <a:t>https://</a:t>
            </a:r>
            <a:r>
              <a:rPr lang="en-GB" sz="1050" dirty="0" smtClean="0">
                <a:hlinkClick r:id="rId4"/>
              </a:rPr>
              <a:t>doi.org/10.1016/j.landusepol.2017.10.014</a:t>
            </a:r>
            <a:endParaRPr lang="en-GB" sz="1050" dirty="0" smtClean="0"/>
          </a:p>
          <a:p>
            <a:endParaRPr lang="fr-FR" sz="1050" dirty="0"/>
          </a:p>
          <a:p>
            <a:r>
              <a:rPr lang="en-GB" sz="1050" dirty="0" err="1"/>
              <a:t>Carbonell</a:t>
            </a:r>
            <a:r>
              <a:rPr lang="en-GB" sz="1050" dirty="0"/>
              <a:t>, I.M., 2016. The ethics of big data in big agriculture. Internet Policy Review 5. </a:t>
            </a:r>
            <a:r>
              <a:rPr lang="en-GB" sz="1050" dirty="0">
                <a:hlinkClick r:id="rId5"/>
              </a:rPr>
              <a:t>https://</a:t>
            </a:r>
            <a:r>
              <a:rPr lang="en-GB" sz="1050" dirty="0" smtClean="0">
                <a:hlinkClick r:id="rId5"/>
              </a:rPr>
              <a:t>doi.org/10.14763/2016.1.405</a:t>
            </a:r>
            <a:endParaRPr lang="en-GB" sz="1050" dirty="0" smtClean="0"/>
          </a:p>
          <a:p>
            <a:endParaRPr lang="fr-FR" sz="1050" dirty="0"/>
          </a:p>
          <a:p>
            <a:r>
              <a:rPr lang="en-GB" sz="1050" dirty="0"/>
              <a:t>Clapp, J., Ruder, S.-L., 2020. Precision Technologies for Agriculture: Digital Farming, Gene-Edited Crops, and the Politics of Sustainability. Global Environmental Politics 20, 49–69. </a:t>
            </a:r>
            <a:r>
              <a:rPr lang="en-GB" sz="1050" dirty="0">
                <a:hlinkClick r:id="rId6"/>
              </a:rPr>
              <a:t>https://</a:t>
            </a:r>
            <a:r>
              <a:rPr lang="en-GB" sz="1050" dirty="0" smtClean="0">
                <a:hlinkClick r:id="rId6"/>
              </a:rPr>
              <a:t>doi.org/10.1162/glep_a_00566</a:t>
            </a:r>
            <a:endParaRPr lang="en-GB" sz="1050" dirty="0" smtClean="0"/>
          </a:p>
          <a:p>
            <a:endParaRPr lang="fr-FR" sz="1050" dirty="0"/>
          </a:p>
          <a:p>
            <a:r>
              <a:rPr lang="en-GB" sz="1050" dirty="0" err="1"/>
              <a:t>Darnhofer</a:t>
            </a:r>
            <a:r>
              <a:rPr lang="en-GB" sz="1050" dirty="0"/>
              <a:t>, I., </a:t>
            </a:r>
            <a:r>
              <a:rPr lang="en-GB" sz="1050" dirty="0" err="1"/>
              <a:t>Lindenthal</a:t>
            </a:r>
            <a:r>
              <a:rPr lang="en-GB" sz="1050" dirty="0"/>
              <a:t>, T., </a:t>
            </a:r>
            <a:r>
              <a:rPr lang="en-GB" sz="1050" dirty="0" err="1"/>
              <a:t>Bartel-Kratochvil</a:t>
            </a:r>
            <a:r>
              <a:rPr lang="en-GB" sz="1050" dirty="0"/>
              <a:t>, R., </a:t>
            </a:r>
            <a:r>
              <a:rPr lang="en-GB" sz="1050" dirty="0" err="1"/>
              <a:t>Zollitsch</a:t>
            </a:r>
            <a:r>
              <a:rPr lang="en-GB" sz="1050" dirty="0"/>
              <a:t>, W., 2010. Conventionalisation of organic farming practices: from structural criteria towards an assessment based on organic principles. A review. </a:t>
            </a:r>
            <a:r>
              <a:rPr lang="en-GB" sz="1050" dirty="0" err="1"/>
              <a:t>Agron</a:t>
            </a:r>
            <a:r>
              <a:rPr lang="en-GB" sz="1050" dirty="0"/>
              <a:t>. Sustain. Dev. 30, 67–81. </a:t>
            </a:r>
            <a:r>
              <a:rPr lang="en-GB" sz="1050" dirty="0">
                <a:hlinkClick r:id="rId7"/>
              </a:rPr>
              <a:t>https://</a:t>
            </a:r>
            <a:r>
              <a:rPr lang="en-GB" sz="1050" dirty="0" smtClean="0">
                <a:hlinkClick r:id="rId7"/>
              </a:rPr>
              <a:t>doi.org/10.1051/agro/2009011</a:t>
            </a:r>
            <a:endParaRPr lang="en-GB" sz="1050" dirty="0" smtClean="0"/>
          </a:p>
          <a:p>
            <a:endParaRPr lang="fr-FR" sz="1050" dirty="0"/>
          </a:p>
          <a:p>
            <a:r>
              <a:rPr lang="en-GB" sz="1050" dirty="0"/>
              <a:t>DiMaggio, P., </a:t>
            </a:r>
            <a:r>
              <a:rPr lang="en-GB" sz="1050" dirty="0" err="1"/>
              <a:t>Hargittai</a:t>
            </a:r>
            <a:r>
              <a:rPr lang="en-GB" sz="1050" dirty="0"/>
              <a:t>, E., 2001. From the “Digital Divide” to “Digital Inequality”: Studying Internet Use as Penetration Increases. </a:t>
            </a:r>
            <a:r>
              <a:rPr lang="en-GB" sz="1050" dirty="0" err="1"/>
              <a:t>Center</a:t>
            </a:r>
            <a:r>
              <a:rPr lang="en-GB" sz="1050" dirty="0"/>
              <a:t> for Arts and Cultural Policy Studies 15, 25</a:t>
            </a:r>
            <a:r>
              <a:rPr lang="en-GB" sz="1050" dirty="0" smtClean="0"/>
              <a:t>.</a:t>
            </a:r>
          </a:p>
          <a:p>
            <a:endParaRPr lang="fr-FR" sz="1050" dirty="0"/>
          </a:p>
          <a:p>
            <a:r>
              <a:rPr lang="en-GB" sz="1050" dirty="0" err="1"/>
              <a:t>Dosi</a:t>
            </a:r>
            <a:r>
              <a:rPr lang="en-GB" sz="1050" dirty="0"/>
              <a:t>, G., 1982. Technological paradigms and technological trajectories: A suggested interpretation of the determinants and directions of technical change. Research Policy 11, 147–162. </a:t>
            </a:r>
            <a:r>
              <a:rPr lang="en-GB" sz="1050" dirty="0">
                <a:hlinkClick r:id="rId8"/>
              </a:rPr>
              <a:t>https://</a:t>
            </a:r>
            <a:r>
              <a:rPr lang="en-GB" sz="1050" dirty="0" smtClean="0">
                <a:hlinkClick r:id="rId8"/>
              </a:rPr>
              <a:t>doi.org/10.1016/0048-7333(82)90016-6</a:t>
            </a:r>
            <a:endParaRPr lang="en-GB" sz="1050" dirty="0" smtClean="0"/>
          </a:p>
          <a:p>
            <a:endParaRPr lang="fr-FR" sz="1050" dirty="0"/>
          </a:p>
          <a:p>
            <a:r>
              <a:rPr lang="en-GB" sz="1050" dirty="0"/>
              <a:t>Fleming, A., </a:t>
            </a:r>
            <a:r>
              <a:rPr lang="en-GB" sz="1050" dirty="0" err="1"/>
              <a:t>Jakku</a:t>
            </a:r>
            <a:r>
              <a:rPr lang="en-GB" sz="1050" dirty="0"/>
              <a:t>, E., Lim-Camacho, L., Taylor, B., </a:t>
            </a:r>
            <a:r>
              <a:rPr lang="en-GB" sz="1050" dirty="0" err="1"/>
              <a:t>Thorburn</a:t>
            </a:r>
            <a:r>
              <a:rPr lang="en-GB" sz="1050" dirty="0"/>
              <a:t>, P., 2018. Is big data for big farming or for everyone? Perceptions in the Australian grains industry. </a:t>
            </a:r>
            <a:r>
              <a:rPr lang="en-GB" sz="1050" dirty="0" err="1"/>
              <a:t>Agron</a:t>
            </a:r>
            <a:r>
              <a:rPr lang="en-GB" sz="1050" dirty="0"/>
              <a:t>. Sustain. Dev. 38, 24. </a:t>
            </a:r>
            <a:r>
              <a:rPr lang="en-GB" sz="1050" dirty="0">
                <a:hlinkClick r:id="rId9"/>
              </a:rPr>
              <a:t>https://</a:t>
            </a:r>
            <a:r>
              <a:rPr lang="en-GB" sz="1050" dirty="0" smtClean="0">
                <a:hlinkClick r:id="rId9"/>
              </a:rPr>
              <a:t>doi.org/10.1007/s13593-018-0501-y</a:t>
            </a:r>
            <a:endParaRPr lang="en-GB" sz="1050" dirty="0" smtClean="0"/>
          </a:p>
          <a:p>
            <a:endParaRPr lang="fr-FR" sz="1050" dirty="0"/>
          </a:p>
          <a:p>
            <a:r>
              <a:rPr lang="en-GB" sz="1050" dirty="0"/>
              <a:t>Frank, A.G., </a:t>
            </a:r>
            <a:r>
              <a:rPr lang="en-GB" sz="1050" dirty="0" err="1"/>
              <a:t>Dalenogare</a:t>
            </a:r>
            <a:r>
              <a:rPr lang="en-GB" sz="1050" dirty="0"/>
              <a:t>, L.S., Ayala, N.F., 2019. Industry 4.0 technologies: Implementation patterns in manufacturing companies. International Journal of Production Economics 210, 15–26. </a:t>
            </a:r>
            <a:r>
              <a:rPr lang="en-GB" sz="1050" dirty="0">
                <a:hlinkClick r:id="rId10"/>
              </a:rPr>
              <a:t>https://</a:t>
            </a:r>
            <a:r>
              <a:rPr lang="en-GB" sz="1050" dirty="0" smtClean="0">
                <a:hlinkClick r:id="rId10"/>
              </a:rPr>
              <a:t>doi.org/10.1016/j.ijpe.2019.01.004</a:t>
            </a:r>
            <a:endParaRPr lang="en-GB" sz="1050" dirty="0" smtClean="0"/>
          </a:p>
          <a:p>
            <a:endParaRPr lang="fr-FR" sz="1050" dirty="0" smtClean="0"/>
          </a:p>
          <a:p>
            <a:r>
              <a:rPr lang="fr-FR" sz="1050" dirty="0" err="1"/>
              <a:t>Gkisakis</a:t>
            </a:r>
            <a:r>
              <a:rPr lang="fr-FR" sz="1050" dirty="0"/>
              <a:t>, V.D., </a:t>
            </a:r>
            <a:r>
              <a:rPr lang="fr-FR" sz="1050" dirty="0" err="1"/>
              <a:t>Damianakis</a:t>
            </a:r>
            <a:r>
              <a:rPr lang="fr-FR" sz="1050" dirty="0"/>
              <a:t>, K., 2020. Digital innovations for the </a:t>
            </a:r>
            <a:r>
              <a:rPr lang="fr-FR" sz="1050" dirty="0" err="1"/>
              <a:t>agroecological</a:t>
            </a:r>
            <a:r>
              <a:rPr lang="fr-FR" sz="1050" dirty="0"/>
              <a:t> transition: A user innovation and </a:t>
            </a:r>
            <a:r>
              <a:rPr lang="fr-FR" sz="1050" dirty="0" err="1"/>
              <a:t>commons-based</a:t>
            </a:r>
            <a:r>
              <a:rPr lang="fr-FR" sz="1050" dirty="0"/>
              <a:t> </a:t>
            </a:r>
            <a:r>
              <a:rPr lang="fr-FR" sz="1050" dirty="0" err="1"/>
              <a:t>approach</a:t>
            </a:r>
            <a:r>
              <a:rPr lang="fr-FR" sz="1050" dirty="0"/>
              <a:t>. </a:t>
            </a:r>
            <a:r>
              <a:rPr lang="fr-FR" sz="1050" dirty="0" err="1"/>
              <a:t>Landbauforschung</a:t>
            </a:r>
            <a:r>
              <a:rPr lang="fr-FR" sz="1050" dirty="0"/>
              <a:t> : journal of </a:t>
            </a:r>
            <a:r>
              <a:rPr lang="fr-FR" sz="1050" dirty="0" err="1"/>
              <a:t>sustainable</a:t>
            </a:r>
            <a:r>
              <a:rPr lang="fr-FR" sz="1050" dirty="0"/>
              <a:t> and </a:t>
            </a:r>
            <a:r>
              <a:rPr lang="fr-FR" sz="1050" dirty="0" err="1"/>
              <a:t>organic</a:t>
            </a:r>
            <a:r>
              <a:rPr lang="fr-FR" sz="1050" dirty="0"/>
              <a:t> agricultural </a:t>
            </a:r>
            <a:r>
              <a:rPr lang="fr-FR" sz="1050" dirty="0" err="1"/>
              <a:t>systems</a:t>
            </a:r>
            <a:r>
              <a:rPr lang="fr-FR" sz="1050" dirty="0"/>
              <a:t> 1–4. </a:t>
            </a:r>
            <a:r>
              <a:rPr lang="fr-FR" sz="1050" dirty="0">
                <a:hlinkClick r:id="rId11"/>
              </a:rPr>
              <a:t>https://</a:t>
            </a:r>
            <a:r>
              <a:rPr lang="fr-FR" sz="1050" dirty="0" smtClean="0">
                <a:hlinkClick r:id="rId11"/>
              </a:rPr>
              <a:t>doi.org/10.3220/LBF1595407375000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283497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950" y="200027"/>
            <a:ext cx="4298950" cy="663574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fr-FR" sz="4000" dirty="0" smtClean="0">
                <a:solidFill>
                  <a:srgbClr val="00A3A6"/>
                </a:solidFill>
              </a:rPr>
              <a:t>Bibliographie</a:t>
            </a:r>
            <a:endParaRPr lang="fr-FR" sz="3200" dirty="0">
              <a:solidFill>
                <a:srgbClr val="00A3A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9D4FAB-A041-4FC5-B144-2C43D12883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05598" y="931789"/>
            <a:ext cx="881227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050" dirty="0"/>
          </a:p>
          <a:p>
            <a:r>
              <a:rPr lang="en-GB" sz="1050" dirty="0" err="1"/>
              <a:t>Gurstein</a:t>
            </a:r>
            <a:r>
              <a:rPr lang="en-GB" sz="1050" dirty="0"/>
              <a:t>, M., 2007. Effective use: A community informatics strategy beyond the Digital Divide (originally published in December 2003). First Monday. </a:t>
            </a:r>
            <a:r>
              <a:rPr lang="en-GB" sz="1050" dirty="0">
                <a:hlinkClick r:id="rId2"/>
              </a:rPr>
              <a:t>https://</a:t>
            </a:r>
            <a:r>
              <a:rPr lang="en-GB" sz="1050" dirty="0" smtClean="0">
                <a:hlinkClick r:id="rId2"/>
              </a:rPr>
              <a:t>doi.org/10.5210/fm.v0i0.1798</a:t>
            </a:r>
            <a:endParaRPr lang="en-GB" sz="1050" dirty="0" smtClean="0"/>
          </a:p>
          <a:p>
            <a:endParaRPr lang="fr-FR" sz="1050" dirty="0"/>
          </a:p>
          <a:p>
            <a:r>
              <a:rPr lang="en-GB" sz="1050" dirty="0"/>
              <a:t>Higgins, V., Bryant, M., Howell, A., </a:t>
            </a:r>
            <a:r>
              <a:rPr lang="en-GB" sz="1050" dirty="0" err="1"/>
              <a:t>Battersby</a:t>
            </a:r>
            <a:r>
              <a:rPr lang="en-GB" sz="1050" dirty="0"/>
              <a:t>, J., 2017. Ordering adoption: Materiality, knowledge and farmer engagement with precision agriculture technologies. Journal of Rural Studies 55, 193–202. </a:t>
            </a:r>
            <a:r>
              <a:rPr lang="en-GB" sz="1050" dirty="0">
                <a:hlinkClick r:id="rId3"/>
              </a:rPr>
              <a:t>https://</a:t>
            </a:r>
            <a:r>
              <a:rPr lang="en-GB" sz="1050" dirty="0" smtClean="0">
                <a:hlinkClick r:id="rId3"/>
              </a:rPr>
              <a:t>doi.org/10.1016/j.jrurstud.2017.08.011</a:t>
            </a:r>
            <a:endParaRPr lang="en-GB" sz="1050" dirty="0" smtClean="0"/>
          </a:p>
          <a:p>
            <a:endParaRPr lang="fr-FR" sz="1050" dirty="0"/>
          </a:p>
          <a:p>
            <a:r>
              <a:rPr lang="en-GB" sz="1050" dirty="0" err="1"/>
              <a:t>Klerkx</a:t>
            </a:r>
            <a:r>
              <a:rPr lang="en-GB" sz="1050" dirty="0"/>
              <a:t>, L., Rose, D., 2020. Dealing with the game-changing technologies of Agriculture 4.0: How do we manage diversity and responsibility in food system transition pathways? Global Food Security 24, 100347. </a:t>
            </a:r>
            <a:r>
              <a:rPr lang="en-GB" sz="1050" dirty="0">
                <a:hlinkClick r:id="rId4"/>
              </a:rPr>
              <a:t>https://</a:t>
            </a:r>
            <a:r>
              <a:rPr lang="en-GB" sz="1050" dirty="0" smtClean="0">
                <a:hlinkClick r:id="rId4"/>
              </a:rPr>
              <a:t>doi.org/10.1016/j.gfs.2019.100347</a:t>
            </a:r>
            <a:endParaRPr lang="en-GB" sz="1050" dirty="0" smtClean="0"/>
          </a:p>
          <a:p>
            <a:endParaRPr lang="fr-FR" sz="1050" dirty="0"/>
          </a:p>
          <a:p>
            <a:r>
              <a:rPr lang="en-GB" sz="1050" dirty="0" err="1"/>
              <a:t>Knierim</a:t>
            </a:r>
            <a:r>
              <a:rPr lang="en-GB" sz="1050" dirty="0"/>
              <a:t>, A., </a:t>
            </a:r>
            <a:r>
              <a:rPr lang="en-GB" sz="1050" dirty="0" err="1"/>
              <a:t>Kernecker</a:t>
            </a:r>
            <a:r>
              <a:rPr lang="en-GB" sz="1050" dirty="0"/>
              <a:t>, M., </a:t>
            </a:r>
            <a:r>
              <a:rPr lang="en-GB" sz="1050" dirty="0" err="1"/>
              <a:t>Erdle</a:t>
            </a:r>
            <a:r>
              <a:rPr lang="en-GB" sz="1050" dirty="0"/>
              <a:t>, K., Kraus, T., Borges, F., </a:t>
            </a:r>
            <a:r>
              <a:rPr lang="en-GB" sz="1050" dirty="0" err="1"/>
              <a:t>Wurbs</a:t>
            </a:r>
            <a:r>
              <a:rPr lang="en-GB" sz="1050" dirty="0"/>
              <a:t>, A., 2019. Smart farming technology innovations – Insights and reflections from the German Smart-AKIS hub. NJAS - </a:t>
            </a:r>
            <a:r>
              <a:rPr lang="en-GB" sz="1050" dirty="0" err="1"/>
              <a:t>Wageningen</a:t>
            </a:r>
            <a:r>
              <a:rPr lang="en-GB" sz="1050" dirty="0"/>
              <a:t> Journal of Life Sciences 90–91, 100314. </a:t>
            </a:r>
            <a:r>
              <a:rPr lang="en-GB" sz="1050" dirty="0">
                <a:hlinkClick r:id="rId5"/>
              </a:rPr>
              <a:t>https://</a:t>
            </a:r>
            <a:r>
              <a:rPr lang="en-GB" sz="1050" dirty="0" smtClean="0">
                <a:hlinkClick r:id="rId5"/>
              </a:rPr>
              <a:t>doi.org/10.1016/j.njas.2019.100314</a:t>
            </a:r>
            <a:endParaRPr lang="en-GB" sz="1050" dirty="0" smtClean="0"/>
          </a:p>
          <a:p>
            <a:endParaRPr lang="en-GB" sz="1050" dirty="0"/>
          </a:p>
          <a:p>
            <a:r>
              <a:rPr lang="en-US" sz="1050" dirty="0" err="1"/>
              <a:t>Lajoie</a:t>
            </a:r>
            <a:r>
              <a:rPr lang="en-US" sz="1050" dirty="0"/>
              <a:t>-O’Malley, A., Bronson, K., van der Burg, S., </a:t>
            </a:r>
            <a:r>
              <a:rPr lang="en-US" sz="1050" dirty="0" err="1"/>
              <a:t>Klerkx</a:t>
            </a:r>
            <a:r>
              <a:rPr lang="en-US" sz="1050" dirty="0"/>
              <a:t>, L., 2020. The future(s) of digital agriculture and sustainable food systems: An analysis of high-level policy documents. Ecosystem Services 45, 101183. </a:t>
            </a:r>
            <a:r>
              <a:rPr lang="en-US" sz="1050" dirty="0">
                <a:hlinkClick r:id="rId6"/>
              </a:rPr>
              <a:t>https://</a:t>
            </a:r>
            <a:r>
              <a:rPr lang="en-US" sz="1050" dirty="0" smtClean="0">
                <a:hlinkClick r:id="rId6"/>
              </a:rPr>
              <a:t>doi.org/10.1016/j.ecoser.2020.101183</a:t>
            </a:r>
            <a:endParaRPr lang="en-GB" sz="1050" dirty="0" smtClean="0"/>
          </a:p>
          <a:p>
            <a:endParaRPr lang="fr-FR" sz="1050" dirty="0"/>
          </a:p>
          <a:p>
            <a:r>
              <a:rPr lang="en-GB" sz="1050" dirty="0" err="1"/>
              <a:t>Lê</a:t>
            </a:r>
            <a:r>
              <a:rPr lang="en-GB" sz="1050" dirty="0"/>
              <a:t>, S., </a:t>
            </a:r>
            <a:r>
              <a:rPr lang="en-GB" sz="1050" dirty="0" err="1"/>
              <a:t>Josse</a:t>
            </a:r>
            <a:r>
              <a:rPr lang="en-GB" sz="1050" dirty="0"/>
              <a:t>, J., </a:t>
            </a:r>
            <a:r>
              <a:rPr lang="en-GB" sz="1050" dirty="0" err="1"/>
              <a:t>Husson</a:t>
            </a:r>
            <a:r>
              <a:rPr lang="en-GB" sz="1050" dirty="0"/>
              <a:t>, F., 2008. </a:t>
            </a:r>
            <a:r>
              <a:rPr lang="en-GB" sz="1050" dirty="0" err="1"/>
              <a:t>FactoMineR</a:t>
            </a:r>
            <a:r>
              <a:rPr lang="en-GB" sz="1050" dirty="0"/>
              <a:t>: An R Package for Multivariate Analysis. J. Stat. Soft. 25. </a:t>
            </a:r>
            <a:r>
              <a:rPr lang="en-GB" sz="1050" dirty="0">
                <a:hlinkClick r:id="rId7"/>
              </a:rPr>
              <a:t>https://</a:t>
            </a:r>
            <a:r>
              <a:rPr lang="en-GB" sz="1050" dirty="0" smtClean="0">
                <a:hlinkClick r:id="rId7"/>
              </a:rPr>
              <a:t>doi.org/10.18637/jss.v025.i01</a:t>
            </a:r>
            <a:endParaRPr lang="en-GB" sz="1050" dirty="0" smtClean="0"/>
          </a:p>
          <a:p>
            <a:endParaRPr lang="en-GB" sz="1050" dirty="0"/>
          </a:p>
          <a:p>
            <a:r>
              <a:rPr lang="en-US" sz="1050" dirty="0" err="1"/>
              <a:t>Lioutas</a:t>
            </a:r>
            <a:r>
              <a:rPr lang="en-US" sz="1050" dirty="0"/>
              <a:t>, E.D., </a:t>
            </a:r>
            <a:r>
              <a:rPr lang="en-US" sz="1050" dirty="0" err="1"/>
              <a:t>Charatsari</a:t>
            </a:r>
            <a:r>
              <a:rPr lang="en-US" sz="1050" dirty="0"/>
              <a:t>, C., 2020. Big data in agriculture: Does the new oil lead to sustainability? </a:t>
            </a:r>
            <a:r>
              <a:rPr lang="en-US" sz="1050" dirty="0" err="1"/>
              <a:t>Geoforum</a:t>
            </a:r>
            <a:r>
              <a:rPr lang="en-US" sz="1050" dirty="0"/>
              <a:t> 109, 1–3. </a:t>
            </a:r>
            <a:r>
              <a:rPr lang="en-US" sz="1050" dirty="0">
                <a:hlinkClick r:id="rId8"/>
              </a:rPr>
              <a:t>https://doi.org/10.1016/j.geoforum.2019.12.019</a:t>
            </a:r>
            <a:endParaRPr lang="en-US" sz="1050" dirty="0"/>
          </a:p>
          <a:p>
            <a:endParaRPr lang="fr-FR" sz="1050" dirty="0"/>
          </a:p>
          <a:p>
            <a:r>
              <a:rPr lang="en-GB" sz="1050" dirty="0"/>
              <a:t>Lucas, V., 2021. A “silent” </a:t>
            </a:r>
            <a:r>
              <a:rPr lang="en-GB" sz="1050" dirty="0" err="1"/>
              <a:t>agroecology</a:t>
            </a:r>
            <a:r>
              <a:rPr lang="en-GB" sz="1050" dirty="0"/>
              <a:t>: the significance of unrecognized sociotechnical changes made by French farmers. Rev </a:t>
            </a:r>
            <a:r>
              <a:rPr lang="en-GB" sz="1050" dirty="0" err="1"/>
              <a:t>Agric</a:t>
            </a:r>
            <a:r>
              <a:rPr lang="en-GB" sz="1050" dirty="0"/>
              <a:t> Food Environ Stud. </a:t>
            </a:r>
            <a:r>
              <a:rPr lang="en-GB" sz="1050" dirty="0">
                <a:hlinkClick r:id="rId9"/>
              </a:rPr>
              <a:t>https://</a:t>
            </a:r>
            <a:r>
              <a:rPr lang="en-GB" sz="1050" dirty="0" smtClean="0">
                <a:hlinkClick r:id="rId9"/>
              </a:rPr>
              <a:t>doi.org/10.1007/s41130-021-00140-4</a:t>
            </a:r>
            <a:endParaRPr lang="en-GB" sz="1050" dirty="0" smtClean="0"/>
          </a:p>
          <a:p>
            <a:endParaRPr lang="fr-FR" sz="1050" dirty="0"/>
          </a:p>
          <a:p>
            <a:r>
              <a:rPr lang="en-GB" sz="1050" dirty="0"/>
              <a:t>Nguyen, G., </a:t>
            </a:r>
            <a:r>
              <a:rPr lang="en-GB" sz="1050" dirty="0" err="1"/>
              <a:t>Brailly</a:t>
            </a:r>
            <a:r>
              <a:rPr lang="en-GB" sz="1050" dirty="0"/>
              <a:t>, J., </a:t>
            </a:r>
            <a:r>
              <a:rPr lang="en-GB" sz="1050" dirty="0" err="1"/>
              <a:t>Purseigle</a:t>
            </a:r>
            <a:r>
              <a:rPr lang="en-GB" sz="1050" dirty="0"/>
              <a:t>, F., 2020. Strategic outsourcing and precision agriculture: towards a silent reorganization of agricultural production in France?, in: </a:t>
            </a:r>
            <a:r>
              <a:rPr lang="en-GB" sz="1050" dirty="0" err="1"/>
              <a:t>AgEcon</a:t>
            </a:r>
            <a:r>
              <a:rPr lang="en-GB" sz="1050" dirty="0"/>
              <a:t> Search. Presented at the Annual Meeting of the Allied Social Sciences Association, San Diego. </a:t>
            </a:r>
            <a:r>
              <a:rPr lang="en-GB" sz="1050" dirty="0">
                <a:hlinkClick r:id="rId10"/>
              </a:rPr>
              <a:t>https://</a:t>
            </a:r>
            <a:r>
              <a:rPr lang="en-GB" sz="1050" dirty="0" smtClean="0">
                <a:hlinkClick r:id="rId10"/>
              </a:rPr>
              <a:t>doi.org/10.22004/ag.econ.296670</a:t>
            </a:r>
            <a:endParaRPr lang="en-GB" sz="1050" dirty="0" smtClean="0"/>
          </a:p>
          <a:p>
            <a:endParaRPr lang="en-GB" sz="1050" dirty="0"/>
          </a:p>
          <a:p>
            <a:r>
              <a:rPr lang="en-US" sz="1050" dirty="0" err="1"/>
              <a:t>Prause</a:t>
            </a:r>
            <a:r>
              <a:rPr lang="en-US" sz="1050" dirty="0"/>
              <a:t>, L., </a:t>
            </a:r>
            <a:r>
              <a:rPr lang="en-US" sz="1050" dirty="0" err="1"/>
              <a:t>Hackfort</a:t>
            </a:r>
            <a:r>
              <a:rPr lang="en-US" sz="1050" dirty="0"/>
              <a:t>, S., Lindgren, M., 2020. Digitalization and the third food regime. </a:t>
            </a:r>
            <a:r>
              <a:rPr lang="en-US" sz="1050" dirty="0" err="1"/>
              <a:t>Agric</a:t>
            </a:r>
            <a:r>
              <a:rPr lang="en-US" sz="1050" dirty="0"/>
              <a:t> Hum Values. </a:t>
            </a:r>
            <a:r>
              <a:rPr lang="en-US" sz="1050" dirty="0">
                <a:hlinkClick r:id="rId11"/>
              </a:rPr>
              <a:t>https://doi.org/10.1007/s10460-020-10161-2</a:t>
            </a:r>
            <a:endParaRPr lang="en-US" sz="1050" dirty="0"/>
          </a:p>
          <a:p>
            <a:endParaRPr lang="fr-FR" sz="1050" dirty="0"/>
          </a:p>
          <a:p>
            <a:r>
              <a:rPr lang="fr-FR" sz="1050" dirty="0" err="1"/>
              <a:t>Rotz</a:t>
            </a:r>
            <a:r>
              <a:rPr lang="fr-FR" sz="1050" dirty="0"/>
              <a:t>, S., Duncan, E., Small, M., </a:t>
            </a:r>
            <a:r>
              <a:rPr lang="fr-FR" sz="1050" dirty="0" err="1"/>
              <a:t>Botschner</a:t>
            </a:r>
            <a:r>
              <a:rPr lang="fr-FR" sz="1050" dirty="0"/>
              <a:t>, J., </a:t>
            </a:r>
            <a:r>
              <a:rPr lang="fr-FR" sz="1050" dirty="0" err="1"/>
              <a:t>Dara</a:t>
            </a:r>
            <a:r>
              <a:rPr lang="fr-FR" sz="1050" dirty="0"/>
              <a:t>, R., </a:t>
            </a:r>
            <a:r>
              <a:rPr lang="fr-FR" sz="1050" dirty="0" err="1"/>
              <a:t>Mosby</a:t>
            </a:r>
            <a:r>
              <a:rPr lang="fr-FR" sz="1050" dirty="0"/>
              <a:t>, I., Reed, M., Fraser, E.D.G., 2019. The </a:t>
            </a:r>
            <a:r>
              <a:rPr lang="fr-FR" sz="1050" dirty="0" err="1"/>
              <a:t>Politics</a:t>
            </a:r>
            <a:r>
              <a:rPr lang="fr-FR" sz="1050" dirty="0"/>
              <a:t> of Digital Agricultural Technologies: A </a:t>
            </a:r>
            <a:r>
              <a:rPr lang="fr-FR" sz="1050" dirty="0" err="1"/>
              <a:t>Preliminary</a:t>
            </a:r>
            <a:r>
              <a:rPr lang="fr-FR" sz="1050" dirty="0"/>
              <a:t> </a:t>
            </a:r>
            <a:r>
              <a:rPr lang="fr-FR" sz="1050" dirty="0" err="1"/>
              <a:t>Review</a:t>
            </a:r>
            <a:r>
              <a:rPr lang="fr-FR" sz="1050" dirty="0"/>
              <a:t>. </a:t>
            </a:r>
            <a:r>
              <a:rPr lang="fr-FR" sz="1050" dirty="0" err="1"/>
              <a:t>Sociologia</a:t>
            </a:r>
            <a:r>
              <a:rPr lang="fr-FR" sz="1050" dirty="0"/>
              <a:t> </a:t>
            </a:r>
            <a:r>
              <a:rPr lang="fr-FR" sz="1050" dirty="0" err="1"/>
              <a:t>Ruralis</a:t>
            </a:r>
            <a:r>
              <a:rPr lang="fr-FR" sz="1050" dirty="0"/>
              <a:t> 59, 203–229. </a:t>
            </a:r>
            <a:r>
              <a:rPr lang="fr-FR" sz="1050" dirty="0">
                <a:hlinkClick r:id="rId12"/>
              </a:rPr>
              <a:t>https://doi.org/10.1111/soru.12233</a:t>
            </a:r>
            <a:endParaRPr lang="fr-FR" sz="1050" dirty="0"/>
          </a:p>
          <a:p>
            <a:endParaRPr lang="fr-FR" sz="1050" dirty="0"/>
          </a:p>
          <a:p>
            <a:r>
              <a:rPr lang="en-US" sz="1050" dirty="0"/>
              <a:t>Wolf, S.A., Wood, S.D., 1997. Precision Farming: Environmental Legitimation, Commodification of Information, and Industrial Coordination1. Rural Sociology 62, 180–206. </a:t>
            </a:r>
            <a:r>
              <a:rPr lang="en-US" sz="1050" dirty="0">
                <a:hlinkClick r:id="rId13"/>
              </a:rPr>
              <a:t>https://doi.org/10.1111/j.1549-0831.1997.tb00650.x</a:t>
            </a:r>
            <a:endParaRPr lang="en-US" sz="1050" dirty="0"/>
          </a:p>
          <a:p>
            <a:endParaRPr lang="en-GB" sz="1050" dirty="0" smtClean="0"/>
          </a:p>
          <a:p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233634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9250" y="0"/>
            <a:ext cx="7886700" cy="1325563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fr-FR" sz="4000" dirty="0" err="1" smtClean="0">
                <a:solidFill>
                  <a:srgbClr val="00A3A6"/>
                </a:solidFill>
              </a:rPr>
              <a:t>Context</a:t>
            </a:r>
            <a:endParaRPr lang="fr-FR" sz="3200" dirty="0">
              <a:solidFill>
                <a:srgbClr val="00A3A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9D4FAB-A041-4FC5-B144-2C43D12883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51031" y="1144589"/>
            <a:ext cx="8692737" cy="42782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dirty="0" smtClean="0"/>
              <a:t>A </a:t>
            </a:r>
            <a:r>
              <a:rPr lang="fr-FR" sz="2000" b="1" dirty="0" smtClean="0"/>
              <a:t>PhD </a:t>
            </a:r>
            <a:r>
              <a:rPr lang="fr-FR" sz="2000" b="1" dirty="0" err="1" smtClean="0"/>
              <a:t>thesis</a:t>
            </a:r>
            <a:r>
              <a:rPr lang="fr-FR" sz="2000" b="1" dirty="0" smtClean="0"/>
              <a:t> </a:t>
            </a:r>
            <a:r>
              <a:rPr lang="fr-FR" sz="2000" dirty="0" smtClean="0"/>
              <a:t>: </a:t>
            </a:r>
            <a:r>
              <a:rPr lang="fr-FR" sz="2000" b="1" dirty="0"/>
              <a:t>How </a:t>
            </a:r>
            <a:r>
              <a:rPr lang="fr-FR" sz="2000" b="1" dirty="0" err="1" smtClean="0"/>
              <a:t>does</a:t>
            </a:r>
            <a:r>
              <a:rPr lang="fr-FR" sz="2000" b="1" dirty="0" smtClean="0"/>
              <a:t> digitalisation </a:t>
            </a:r>
            <a:r>
              <a:rPr lang="fr-FR" sz="2000" b="1" dirty="0" err="1" smtClean="0"/>
              <a:t>link</a:t>
            </a:r>
            <a:r>
              <a:rPr lang="fr-FR" sz="2000" b="1" dirty="0" smtClean="0"/>
              <a:t> to </a:t>
            </a:r>
            <a:r>
              <a:rPr lang="fr-FR" sz="2000" b="1" dirty="0" err="1"/>
              <a:t>ecologisation</a:t>
            </a:r>
            <a:r>
              <a:rPr lang="fr-FR" sz="2000" b="1" dirty="0"/>
              <a:t> </a:t>
            </a:r>
            <a:r>
              <a:rPr lang="fr-FR" sz="2000" b="1" dirty="0" err="1"/>
              <a:t>trajectories</a:t>
            </a:r>
            <a:r>
              <a:rPr lang="fr-FR" sz="2000" b="1" dirty="0"/>
              <a:t> of agriculture in France ?</a:t>
            </a:r>
            <a:endParaRPr lang="fr-FR" sz="2000" dirty="0"/>
          </a:p>
          <a:p>
            <a:pPr marL="0" indent="0">
              <a:buNone/>
            </a:pPr>
            <a:endParaRPr lang="fr-FR" sz="2000" dirty="0" smtClean="0"/>
          </a:p>
          <a:p>
            <a:pPr algn="just">
              <a:spcAft>
                <a:spcPts val="600"/>
              </a:spcAft>
            </a:pPr>
            <a:r>
              <a:rPr lang="fr-FR" sz="2000" dirty="0" smtClean="0"/>
              <a:t>A first </a:t>
            </a:r>
            <a:r>
              <a:rPr lang="fr-FR" sz="2000" dirty="0" err="1" smtClean="0"/>
              <a:t>analysis</a:t>
            </a:r>
            <a:r>
              <a:rPr lang="fr-FR" sz="2000" dirty="0" smtClean="0"/>
              <a:t> on the perceptions and actions of </a:t>
            </a:r>
            <a:r>
              <a:rPr lang="fr-FR" sz="2000" dirty="0" err="1" smtClean="0"/>
              <a:t>actors</a:t>
            </a:r>
            <a:r>
              <a:rPr lang="fr-FR" sz="2000" dirty="0" smtClean="0"/>
              <a:t> of the </a:t>
            </a:r>
            <a:r>
              <a:rPr lang="fr-FR" sz="2000" b="1" dirty="0" smtClean="0"/>
              <a:t>French Agricultural Innovation System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en-US" sz="1600" i="1" dirty="0" err="1" smtClean="0">
                <a:solidFill>
                  <a:schemeClr val="bg1">
                    <a:lumMod val="50000"/>
                  </a:schemeClr>
                </a:solidFill>
              </a:rPr>
              <a:t>Schnebelin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, É.,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Labarthe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, P.,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Touzard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, J.-M., 2021. How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digitalisation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interacts with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ecologisation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? Perspectives from actors of the French Agricultural Innovation System. Journal of Rural Studies 86, 599–610. </a:t>
            </a:r>
            <a:endParaRPr lang="en-US" sz="16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spcAft>
                <a:spcPts val="600"/>
              </a:spcAft>
            </a:pPr>
            <a:r>
              <a:rPr lang="fr-FR" sz="2000" dirty="0" smtClean="0"/>
              <a:t>A second </a:t>
            </a:r>
            <a:r>
              <a:rPr lang="fr-FR" sz="2000" dirty="0" err="1" smtClean="0"/>
              <a:t>analysis</a:t>
            </a:r>
            <a:r>
              <a:rPr lang="fr-FR" sz="2000" dirty="0" smtClean="0"/>
              <a:t> on </a:t>
            </a:r>
            <a:r>
              <a:rPr lang="fr-FR" sz="2000" b="1" dirty="0" err="1" smtClean="0"/>
              <a:t>farmers</a:t>
            </a:r>
            <a:r>
              <a:rPr lang="fr-FR" sz="2000" dirty="0" smtClean="0"/>
              <a:t> digital uses and </a:t>
            </a:r>
            <a:r>
              <a:rPr lang="fr-FR" sz="2000" dirty="0" err="1" smtClean="0"/>
              <a:t>their</a:t>
            </a:r>
            <a:r>
              <a:rPr lang="fr-FR" sz="2000" dirty="0" smtClean="0"/>
              <a:t> </a:t>
            </a:r>
            <a:r>
              <a:rPr lang="fr-FR" sz="2000" dirty="0" err="1" smtClean="0"/>
              <a:t>link</a:t>
            </a:r>
            <a:r>
              <a:rPr lang="fr-FR" sz="2000" dirty="0" smtClean="0"/>
              <a:t> to agricultural </a:t>
            </a:r>
            <a:r>
              <a:rPr lang="fr-FR" sz="2000" dirty="0" err="1" smtClean="0"/>
              <a:t>models</a:t>
            </a:r>
            <a:endParaRPr lang="fr-FR" sz="2000" dirty="0" smtClean="0"/>
          </a:p>
          <a:p>
            <a:pPr marL="0" indent="0" algn="just">
              <a:spcAft>
                <a:spcPts val="600"/>
              </a:spcAft>
              <a:buNone/>
            </a:pPr>
            <a:r>
              <a:rPr lang="en-US" sz="1600" i="1" dirty="0" err="1" smtClean="0">
                <a:solidFill>
                  <a:schemeClr val="bg1">
                    <a:lumMod val="50000"/>
                  </a:schemeClr>
                </a:solidFill>
              </a:rPr>
              <a:t>Schnebelin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, É., 2022. Linking the diversity of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ecologisation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models to farmers’ digital use profiles. Ecological Economics 196, 107422. </a:t>
            </a:r>
            <a:endParaRPr lang="en-US" sz="16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spcAft>
                <a:spcPts val="600"/>
              </a:spcAft>
            </a:pPr>
            <a:r>
              <a:rPr lang="fr-FR" sz="2000" dirty="0" smtClean="0"/>
              <a:t>A </a:t>
            </a:r>
            <a:r>
              <a:rPr lang="fr-FR" sz="2000" dirty="0" err="1" smtClean="0"/>
              <a:t>third</a:t>
            </a:r>
            <a:r>
              <a:rPr lang="fr-FR" sz="2000" dirty="0" smtClean="0"/>
              <a:t> </a:t>
            </a:r>
            <a:r>
              <a:rPr lang="fr-FR" sz="2000" dirty="0" err="1"/>
              <a:t>analysis</a:t>
            </a:r>
            <a:r>
              <a:rPr lang="fr-FR" sz="2000" dirty="0"/>
              <a:t> on </a:t>
            </a:r>
            <a:r>
              <a:rPr lang="fr-FR" sz="2000" dirty="0" err="1" smtClean="0"/>
              <a:t>farmers</a:t>
            </a:r>
            <a:r>
              <a:rPr lang="fr-FR" sz="2000" dirty="0" smtClean="0"/>
              <a:t>’ </a:t>
            </a:r>
            <a:r>
              <a:rPr lang="fr-FR" sz="2000" b="1" dirty="0" err="1" smtClean="0"/>
              <a:t>cooperatives</a:t>
            </a:r>
            <a:r>
              <a:rPr lang="fr-FR" sz="2000" dirty="0" smtClean="0"/>
              <a:t> </a:t>
            </a:r>
            <a:r>
              <a:rPr lang="fr-FR" sz="2000" dirty="0" err="1" smtClean="0"/>
              <a:t>involvment</a:t>
            </a:r>
            <a:r>
              <a:rPr lang="fr-FR" sz="2000" dirty="0" smtClean="0"/>
              <a:t> in digitalisation and </a:t>
            </a:r>
            <a:r>
              <a:rPr lang="fr-FR" sz="2000" dirty="0" err="1" smtClean="0"/>
              <a:t>ecologisation</a:t>
            </a:r>
            <a:r>
              <a:rPr lang="fr-FR" sz="2000" dirty="0" smtClean="0"/>
              <a:t> and on how </a:t>
            </a:r>
            <a:r>
              <a:rPr lang="fr-FR" sz="2000" dirty="0" err="1" smtClean="0"/>
              <a:t>they</a:t>
            </a:r>
            <a:r>
              <a:rPr lang="fr-FR" sz="2000" dirty="0" smtClean="0"/>
              <a:t> </a:t>
            </a:r>
            <a:r>
              <a:rPr lang="fr-FR" sz="2000" dirty="0" err="1" smtClean="0"/>
              <a:t>articulate</a:t>
            </a:r>
            <a:r>
              <a:rPr lang="fr-FR" sz="2000" dirty="0" smtClean="0"/>
              <a:t> the </a:t>
            </a:r>
            <a:r>
              <a:rPr lang="fr-FR" sz="2000" dirty="0" err="1" smtClean="0"/>
              <a:t>two</a:t>
            </a:r>
            <a:r>
              <a:rPr lang="fr-FR" sz="2000" dirty="0" smtClean="0"/>
              <a:t> </a:t>
            </a:r>
            <a:r>
              <a:rPr lang="fr-FR" sz="2000" dirty="0" err="1" smtClean="0"/>
              <a:t>processes</a:t>
            </a:r>
            <a:endParaRPr lang="fr-FR" sz="2000" dirty="0" smtClean="0"/>
          </a:p>
          <a:p>
            <a:pPr marL="0" indent="0" algn="just">
              <a:spcAft>
                <a:spcPts val="600"/>
              </a:spcAft>
              <a:buNone/>
            </a:pPr>
            <a:r>
              <a:rPr lang="en-US" sz="2000" dirty="0" smtClean="0"/>
              <a:t>Digital</a:t>
            </a:r>
            <a:r>
              <a:rPr lang="en-US" sz="2000" dirty="0"/>
              <a:t>: a source of convergence or divergence between organic and conventional farming?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1095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01382" y="3824913"/>
            <a:ext cx="6858000" cy="919268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Eleonore.schnebelin@inrae.fr</a:t>
            </a:r>
          </a:p>
          <a:p>
            <a:endParaRPr lang="fr-FR" dirty="0"/>
          </a:p>
        </p:txBody>
      </p:sp>
      <p:pic>
        <p:nvPicPr>
          <p:cNvPr id="4" name="Image 3" descr="Digital Agriculture Convergence Lab | #DigitAg Institut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8" y="6248789"/>
            <a:ext cx="1697433" cy="609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913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4FAB-A041-4FC5-B144-2C43D128830F}" type="slidenum">
              <a:rPr lang="fr-FR" smtClean="0"/>
              <a:t>21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4673" t="31974" r="34137" b="6157"/>
          <a:stretch/>
        </p:blipFill>
        <p:spPr>
          <a:xfrm>
            <a:off x="0" y="730471"/>
            <a:ext cx="9144000" cy="5200556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107950" y="200027"/>
            <a:ext cx="4298950" cy="66357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fr-FR" sz="4000" dirty="0" smtClean="0">
                <a:solidFill>
                  <a:srgbClr val="00A3A6"/>
                </a:solidFill>
              </a:rPr>
              <a:t>AIS interviews </a:t>
            </a:r>
            <a:r>
              <a:rPr lang="fr-FR" sz="4000" dirty="0" err="1" smtClean="0">
                <a:solidFill>
                  <a:srgbClr val="00A3A6"/>
                </a:solidFill>
              </a:rPr>
              <a:t>coding</a:t>
            </a:r>
            <a:endParaRPr lang="fr-FR" sz="3200" dirty="0">
              <a:solidFill>
                <a:srgbClr val="00A3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063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err="1" smtClean="0">
                <a:solidFill>
                  <a:srgbClr val="00A3A6"/>
                </a:solidFill>
              </a:rPr>
              <a:t>Conceptual</a:t>
            </a:r>
            <a:r>
              <a:rPr lang="fr-FR" sz="4000" dirty="0" smtClean="0">
                <a:solidFill>
                  <a:srgbClr val="00A3A6"/>
                </a:solidFill>
              </a:rPr>
              <a:t> </a:t>
            </a:r>
            <a:r>
              <a:rPr lang="fr-FR" sz="4000" dirty="0" err="1" smtClean="0">
                <a:solidFill>
                  <a:srgbClr val="00A3A6"/>
                </a:solidFill>
              </a:rPr>
              <a:t>framework</a:t>
            </a:r>
            <a:endParaRPr lang="fr-FR" sz="4000" dirty="0">
              <a:solidFill>
                <a:srgbClr val="00A3A6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51C2-9603-41CB-9A42-B71C2B7163EF}" type="slidenum">
              <a:rPr lang="fr-FR" sz="1500"/>
              <a:t>22</a:t>
            </a:fld>
            <a:endParaRPr lang="fr-FR" sz="1500"/>
          </a:p>
        </p:txBody>
      </p:sp>
      <p:sp>
        <p:nvSpPr>
          <p:cNvPr id="4" name="Hexagone 3"/>
          <p:cNvSpPr/>
          <p:nvPr/>
        </p:nvSpPr>
        <p:spPr>
          <a:xfrm>
            <a:off x="432965" y="1790788"/>
            <a:ext cx="7764885" cy="3900043"/>
          </a:xfrm>
          <a:prstGeom prst="hexagon">
            <a:avLst/>
          </a:prstGeom>
          <a:noFill/>
          <a:ln w="19050">
            <a:solidFill>
              <a:srgbClr val="DA8E1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r-FR" sz="1350" b="1" dirty="0" smtClean="0">
                <a:solidFill>
                  <a:srgbClr val="DA8E16"/>
                </a:solidFill>
              </a:rPr>
              <a:t>Agricultural Innovation System</a:t>
            </a:r>
          </a:p>
          <a:p>
            <a:pPr lvl="0" algn="ctr"/>
            <a:endParaRPr lang="fr-FR" sz="1350" b="1" dirty="0">
              <a:solidFill>
                <a:schemeClr val="accent6"/>
              </a:solidFill>
            </a:endParaRPr>
          </a:p>
          <a:p>
            <a:pPr lvl="0" algn="ctr"/>
            <a:endParaRPr lang="fr-FR" sz="1350" dirty="0" smtClean="0"/>
          </a:p>
          <a:p>
            <a:pPr lvl="0" algn="ctr"/>
            <a:endParaRPr lang="fr-FR" sz="1350" dirty="0"/>
          </a:p>
          <a:p>
            <a:pPr lvl="0" algn="ctr"/>
            <a:endParaRPr lang="fr-FR" sz="1350" dirty="0" smtClean="0"/>
          </a:p>
          <a:p>
            <a:pPr lvl="0" algn="ctr"/>
            <a:endParaRPr lang="fr-FR" sz="1350" dirty="0"/>
          </a:p>
          <a:p>
            <a:pPr lvl="0" algn="ctr"/>
            <a:endParaRPr lang="fr-FR" sz="1350" dirty="0" smtClean="0"/>
          </a:p>
          <a:p>
            <a:pPr lvl="0" algn="ctr"/>
            <a:endParaRPr lang="fr-FR" sz="1350" dirty="0"/>
          </a:p>
          <a:p>
            <a:pPr lvl="0" algn="ctr"/>
            <a:endParaRPr lang="fr-FR" sz="1350" dirty="0" smtClean="0"/>
          </a:p>
          <a:p>
            <a:pPr lvl="0" algn="ctr"/>
            <a:endParaRPr lang="fr-FR" sz="1350" dirty="0"/>
          </a:p>
          <a:p>
            <a:pPr lvl="0" algn="ctr"/>
            <a:endParaRPr lang="fr-FR" sz="1350" dirty="0" smtClean="0"/>
          </a:p>
          <a:p>
            <a:pPr lvl="0" algn="ctr"/>
            <a:endParaRPr lang="fr-FR" sz="1350" dirty="0"/>
          </a:p>
          <a:p>
            <a:pPr lvl="0" algn="ctr"/>
            <a:endParaRPr lang="fr-FR" sz="1350" dirty="0" smtClean="0"/>
          </a:p>
          <a:p>
            <a:pPr lvl="0" algn="ctr"/>
            <a:endParaRPr lang="fr-FR" sz="1350" dirty="0"/>
          </a:p>
          <a:p>
            <a:pPr lvl="0" algn="ctr"/>
            <a:endParaRPr lang="fr-FR" sz="1350" dirty="0" smtClean="0"/>
          </a:p>
          <a:p>
            <a:pPr lvl="0" algn="ctr"/>
            <a:endParaRPr lang="fr-FR" sz="1350" dirty="0"/>
          </a:p>
          <a:p>
            <a:pPr lvl="0" algn="ctr"/>
            <a:endParaRPr lang="fr-FR" sz="1350" dirty="0"/>
          </a:p>
        </p:txBody>
      </p:sp>
      <p:pic>
        <p:nvPicPr>
          <p:cNvPr id="6" name="Espace réservé du contenu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12" y="2719972"/>
            <a:ext cx="2034804" cy="25697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Hexagone 6"/>
          <p:cNvSpPr/>
          <p:nvPr/>
        </p:nvSpPr>
        <p:spPr>
          <a:xfrm>
            <a:off x="3793937" y="2503654"/>
            <a:ext cx="1691676" cy="815164"/>
          </a:xfrm>
          <a:prstGeom prst="hexagon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r-FR" sz="1350" b="1" dirty="0" smtClean="0">
                <a:solidFill>
                  <a:schemeClr val="tx1"/>
                </a:solidFill>
              </a:rPr>
              <a:t>Public </a:t>
            </a:r>
            <a:r>
              <a:rPr lang="fr-FR" sz="1350" b="1" dirty="0" err="1" smtClean="0">
                <a:solidFill>
                  <a:schemeClr val="tx1"/>
                </a:solidFill>
              </a:rPr>
              <a:t>policies</a:t>
            </a:r>
            <a:r>
              <a:rPr lang="fr-FR" sz="1350" b="1" dirty="0" smtClean="0">
                <a:solidFill>
                  <a:schemeClr val="tx1"/>
                </a:solidFill>
              </a:rPr>
              <a:t> - Institutions</a:t>
            </a:r>
          </a:p>
        </p:txBody>
      </p:sp>
      <p:sp>
        <p:nvSpPr>
          <p:cNvPr id="8" name="Hexagone 7"/>
          <p:cNvSpPr/>
          <p:nvPr/>
        </p:nvSpPr>
        <p:spPr>
          <a:xfrm>
            <a:off x="5652492" y="2755351"/>
            <a:ext cx="1948181" cy="815164"/>
          </a:xfrm>
          <a:prstGeom prst="hexagon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r-FR" sz="1350" b="1" dirty="0" err="1" smtClean="0">
                <a:solidFill>
                  <a:schemeClr val="accent4">
                    <a:lumMod val="75000"/>
                  </a:schemeClr>
                </a:solidFill>
              </a:rPr>
              <a:t>Knowledge</a:t>
            </a:r>
            <a:endParaRPr lang="fr-FR" sz="1350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Hexagone 8"/>
          <p:cNvSpPr/>
          <p:nvPr/>
        </p:nvSpPr>
        <p:spPr>
          <a:xfrm>
            <a:off x="4047539" y="3500866"/>
            <a:ext cx="1662767" cy="815164"/>
          </a:xfrm>
          <a:prstGeom prst="hexagon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r-FR" sz="1350" b="1" dirty="0" smtClean="0">
                <a:solidFill>
                  <a:schemeClr val="accent3"/>
                </a:solidFill>
              </a:rPr>
              <a:t>Actors</a:t>
            </a:r>
          </a:p>
        </p:txBody>
      </p:sp>
      <p:sp>
        <p:nvSpPr>
          <p:cNvPr id="10" name="Hexagone 9"/>
          <p:cNvSpPr/>
          <p:nvPr/>
        </p:nvSpPr>
        <p:spPr>
          <a:xfrm>
            <a:off x="5580483" y="4210147"/>
            <a:ext cx="1761087" cy="815164"/>
          </a:xfrm>
          <a:prstGeom prst="hexagon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r-FR" sz="1350" b="1" dirty="0" smtClean="0">
                <a:solidFill>
                  <a:schemeClr val="accent1"/>
                </a:solidFill>
              </a:rPr>
              <a:t>Technologies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332012" y="2457336"/>
            <a:ext cx="2034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 smtClean="0"/>
              <a:t>Farms</a:t>
            </a:r>
            <a:endParaRPr lang="fr-FR" sz="12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650972" y="5289696"/>
            <a:ext cx="1715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Image : </a:t>
            </a:r>
            <a:r>
              <a:rPr lang="fr-FR" sz="1200" i="1" dirty="0" err="1" smtClean="0"/>
              <a:t>Pillaud</a:t>
            </a:r>
            <a:r>
              <a:rPr lang="fr-FR" sz="1200" i="1" dirty="0" smtClean="0"/>
              <a:t>, 2015</a:t>
            </a:r>
            <a:endParaRPr lang="fr-FR" sz="1200" i="1" dirty="0"/>
          </a:p>
        </p:txBody>
      </p:sp>
      <p:sp>
        <p:nvSpPr>
          <p:cNvPr id="14" name="Rectangle 13"/>
          <p:cNvSpPr/>
          <p:nvPr/>
        </p:nvSpPr>
        <p:spPr>
          <a:xfrm>
            <a:off x="252659" y="6413699"/>
            <a:ext cx="13596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</a:rPr>
              <a:t>Malerba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</a:rPr>
              <a:t>, 2004)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6626582" y="890444"/>
            <a:ext cx="2490952" cy="83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spcBef>
                <a:spcPts val="1000"/>
              </a:spcBef>
            </a:pPr>
            <a:r>
              <a:rPr lang="fr-FR" sz="1600" b="1" dirty="0" err="1" smtClean="0">
                <a:latin typeface="Raleway"/>
                <a:ea typeface="Raleway"/>
                <a:cs typeface="Raleway"/>
                <a:sym typeface="Raleway"/>
              </a:rPr>
              <a:t>Heterogeneity</a:t>
            </a:r>
            <a:endParaRPr lang="fr-FR" sz="1600" dirty="0">
              <a:latin typeface="Raleway"/>
              <a:ea typeface="Raleway"/>
              <a:cs typeface="Raleway"/>
              <a:sym typeface="Raleway"/>
            </a:endParaRPr>
          </a:p>
          <a:p>
            <a:pPr lvl="0" algn="ctr">
              <a:spcBef>
                <a:spcPts val="1000"/>
              </a:spcBef>
            </a:pPr>
            <a:r>
              <a:rPr lang="fr-FR" sz="1600" dirty="0" smtClean="0">
                <a:latin typeface="Raleway"/>
                <a:ea typeface="Raleway"/>
                <a:cs typeface="Raleway"/>
                <a:sym typeface="Raleway"/>
              </a:rPr>
              <a:t>A </a:t>
            </a:r>
            <a:r>
              <a:rPr lang="fr-FR" sz="1600" dirty="0" err="1" smtClean="0">
                <a:latin typeface="Raleway"/>
                <a:ea typeface="Raleway"/>
                <a:cs typeface="Raleway"/>
                <a:sym typeface="Raleway"/>
              </a:rPr>
              <a:t>diversity</a:t>
            </a:r>
            <a:r>
              <a:rPr lang="fr-FR" sz="1600" dirty="0" smtClean="0">
                <a:latin typeface="Raleway"/>
                <a:ea typeface="Raleway"/>
                <a:cs typeface="Raleway"/>
                <a:sym typeface="Raleway"/>
              </a:rPr>
              <a:t> of </a:t>
            </a:r>
            <a:r>
              <a:rPr lang="fr-FR" sz="1600" dirty="0" err="1" smtClean="0">
                <a:latin typeface="Raleway"/>
                <a:ea typeface="Raleway"/>
                <a:cs typeface="Raleway"/>
                <a:sym typeface="Raleway"/>
              </a:rPr>
              <a:t>paradigms</a:t>
            </a:r>
            <a:endParaRPr lang="fr-FR" sz="1600" dirty="0" smtClean="0"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50265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fr-FR" sz="4000" dirty="0" smtClean="0">
                <a:solidFill>
                  <a:srgbClr val="00A3A6"/>
                </a:solidFill>
              </a:rPr>
              <a:t>A mixed </a:t>
            </a:r>
            <a:r>
              <a:rPr lang="fr-FR" sz="4000" dirty="0" err="1" smtClean="0">
                <a:solidFill>
                  <a:srgbClr val="00A3A6"/>
                </a:solidFill>
              </a:rPr>
              <a:t>method</a:t>
            </a:r>
            <a:endParaRPr lang="fr-FR" sz="3200" dirty="0">
              <a:solidFill>
                <a:srgbClr val="00A3A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9D4FAB-A041-4FC5-B144-2C43D12883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80" y="2721080"/>
            <a:ext cx="3020554" cy="1960646"/>
          </a:xfrm>
          <a:prstGeom prst="rect">
            <a:avLst/>
          </a:prstGeom>
        </p:spPr>
      </p:pic>
      <p:sp>
        <p:nvSpPr>
          <p:cNvPr id="12" name="Espace réservé du numéro de diapositive 2"/>
          <p:cNvSpPr txBox="1">
            <a:spLocks/>
          </p:cNvSpPr>
          <p:nvPr/>
        </p:nvSpPr>
        <p:spPr>
          <a:xfrm>
            <a:off x="8224725" y="5564041"/>
            <a:ext cx="548700" cy="39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fr-FR" smtClean="0"/>
              <a:pPr/>
              <a:t>23</a:t>
            </a:fld>
            <a:endParaRPr lang="fr-FR"/>
          </a:p>
        </p:txBody>
      </p:sp>
      <p:graphicFrame>
        <p:nvGraphicFramePr>
          <p:cNvPr id="13" name="Diagramme 12"/>
          <p:cNvGraphicFramePr/>
          <p:nvPr>
            <p:extLst>
              <p:ext uri="{D42A27DB-BD31-4B8C-83A1-F6EECF244321}">
                <p14:modId xmlns:p14="http://schemas.microsoft.com/office/powerpoint/2010/main" val="20236992"/>
              </p:ext>
            </p:extLst>
          </p:nvPr>
        </p:nvGraphicFramePr>
        <p:xfrm>
          <a:off x="3088958" y="1998466"/>
          <a:ext cx="5886875" cy="3873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4796074" y="1690689"/>
            <a:ext cx="3231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>
                <a:solidFill>
                  <a:schemeClr val="bg1">
                    <a:lumMod val="50000"/>
                  </a:schemeClr>
                </a:solidFill>
              </a:rPr>
              <a:t>Hierarchical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</a:rPr>
              <a:t> cluster </a:t>
            </a:r>
            <a:r>
              <a:rPr lang="fr-FR" i="1" dirty="0" err="1" smtClean="0">
                <a:solidFill>
                  <a:schemeClr val="bg1">
                    <a:lumMod val="50000"/>
                  </a:schemeClr>
                </a:solidFill>
              </a:rPr>
              <a:t>analysis</a:t>
            </a:r>
            <a:endParaRPr lang="fr-FR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599383" y="3224448"/>
            <a:ext cx="1596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>
                <a:solidFill>
                  <a:schemeClr val="bg1">
                    <a:lumMod val="50000"/>
                  </a:schemeClr>
                </a:solidFill>
              </a:rPr>
              <a:t>Statistical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</a:rPr>
              <a:t> tests</a:t>
            </a:r>
            <a:endParaRPr lang="fr-FR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524520" y="3700600"/>
            <a:ext cx="15962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>
                    <a:lumMod val="50000"/>
                  </a:schemeClr>
                </a:solidFill>
              </a:rPr>
              <a:t>Qualitative </a:t>
            </a:r>
            <a:r>
              <a:rPr lang="fr-FR" i="1" dirty="0" err="1" smtClean="0">
                <a:solidFill>
                  <a:schemeClr val="bg1">
                    <a:lumMod val="50000"/>
                  </a:schemeClr>
                </a:solidFill>
              </a:rPr>
              <a:t>analysis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fr-FR" i="1" dirty="0" err="1" smtClean="0">
                <a:solidFill>
                  <a:schemeClr val="bg1">
                    <a:lumMod val="50000"/>
                  </a:schemeClr>
                </a:solidFill>
              </a:rPr>
              <a:t>ideal-type</a:t>
            </a:r>
            <a:endParaRPr lang="fr-FR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48152" y="1589107"/>
            <a:ext cx="3066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Raleway"/>
                <a:ea typeface="Raleway"/>
                <a:cs typeface="Raleway"/>
              </a:rPr>
              <a:t>98 interviews </a:t>
            </a:r>
            <a:r>
              <a:rPr lang="fr-FR" dirty="0" err="1" smtClean="0">
                <a:latin typeface="Raleway"/>
                <a:ea typeface="Raleway"/>
                <a:cs typeface="Raleway"/>
              </a:rPr>
              <a:t>with</a:t>
            </a:r>
            <a:r>
              <a:rPr lang="fr-FR" dirty="0" smtClean="0">
                <a:latin typeface="Raleway"/>
                <a:ea typeface="Raleway"/>
                <a:cs typeface="Raleway"/>
              </a:rPr>
              <a:t> </a:t>
            </a:r>
            <a:r>
              <a:rPr lang="fr-FR" dirty="0" err="1" smtClean="0">
                <a:latin typeface="Raleway"/>
                <a:ea typeface="Raleway"/>
                <a:cs typeface="Raleway"/>
              </a:rPr>
              <a:t>field</a:t>
            </a:r>
            <a:r>
              <a:rPr lang="fr-FR" dirty="0" smtClean="0">
                <a:latin typeface="Raleway"/>
                <a:ea typeface="Raleway"/>
                <a:cs typeface="Raleway"/>
              </a:rPr>
              <a:t> </a:t>
            </a:r>
            <a:r>
              <a:rPr lang="fr-FR" dirty="0" err="1" smtClean="0">
                <a:latin typeface="Raleway"/>
                <a:ea typeface="Raleway"/>
                <a:cs typeface="Raleway"/>
              </a:rPr>
              <a:t>crop</a:t>
            </a:r>
            <a:r>
              <a:rPr lang="fr-FR" dirty="0" smtClean="0">
                <a:latin typeface="Raleway"/>
                <a:ea typeface="Raleway"/>
                <a:cs typeface="Raleway"/>
              </a:rPr>
              <a:t> </a:t>
            </a:r>
            <a:r>
              <a:rPr lang="fr-FR" dirty="0" err="1" smtClean="0">
                <a:latin typeface="Raleway"/>
                <a:ea typeface="Raleway"/>
                <a:cs typeface="Raleway"/>
              </a:rPr>
              <a:t>farmers</a:t>
            </a:r>
            <a:r>
              <a:rPr lang="fr-FR" dirty="0" smtClean="0">
                <a:latin typeface="Raleway"/>
                <a:ea typeface="Raleway"/>
                <a:cs typeface="Raleway"/>
              </a:rPr>
              <a:t> in South-West France</a:t>
            </a:r>
          </a:p>
        </p:txBody>
      </p:sp>
    </p:spTree>
    <p:extLst>
      <p:ext uri="{BB962C8B-B14F-4D97-AF65-F5344CB8AC3E}">
        <p14:creationId xmlns:p14="http://schemas.microsoft.com/office/powerpoint/2010/main" val="187422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fr-FR" sz="4000" dirty="0" err="1" smtClean="0">
                <a:solidFill>
                  <a:srgbClr val="00A3A6"/>
                </a:solidFill>
              </a:rPr>
              <a:t>Farms</a:t>
            </a:r>
            <a:endParaRPr lang="fr-FR" sz="3200" dirty="0">
              <a:solidFill>
                <a:srgbClr val="00A3A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9D4FAB-A041-4FC5-B144-2C43D12883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8650" y="1399044"/>
            <a:ext cx="811004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 smtClean="0">
                <a:ea typeface="Raleway"/>
                <a:cs typeface="Raleway"/>
              </a:rPr>
              <a:t>Linking</a:t>
            </a:r>
            <a:r>
              <a:rPr lang="fr-FR" sz="2400" b="1" dirty="0" smtClean="0">
                <a:ea typeface="Raleway"/>
                <a:cs typeface="Raleway"/>
              </a:rPr>
              <a:t> digital use and </a:t>
            </a:r>
            <a:r>
              <a:rPr lang="fr-FR" sz="2400" b="1" dirty="0" err="1" smtClean="0">
                <a:ea typeface="Raleway"/>
                <a:cs typeface="Raleway"/>
              </a:rPr>
              <a:t>farming</a:t>
            </a:r>
            <a:r>
              <a:rPr lang="fr-FR" sz="2400" b="1" dirty="0" smtClean="0">
                <a:ea typeface="Raleway"/>
                <a:cs typeface="Raleway"/>
              </a:rPr>
              <a:t> </a:t>
            </a:r>
            <a:r>
              <a:rPr lang="fr-FR" sz="2400" b="1" dirty="0" err="1" smtClean="0">
                <a:ea typeface="Raleway"/>
                <a:cs typeface="Raleway"/>
              </a:rPr>
              <a:t>models</a:t>
            </a:r>
            <a:endParaRPr lang="fr-FR" sz="2400" b="1" dirty="0" smtClean="0">
              <a:ea typeface="Raleway"/>
              <a:cs typeface="Raleway"/>
            </a:endParaRPr>
          </a:p>
          <a:p>
            <a:endParaRPr lang="fr-FR" b="1" dirty="0" smtClean="0">
              <a:ea typeface="Raleway"/>
              <a:cs typeface="Raleway"/>
            </a:endParaRPr>
          </a:p>
          <a:p>
            <a:endParaRPr lang="fr-FR" b="1" dirty="0" smtClean="0">
              <a:ea typeface="Raleway"/>
              <a:cs typeface="Raleway"/>
            </a:endParaRPr>
          </a:p>
          <a:p>
            <a:endParaRPr lang="fr-FR" sz="1600" dirty="0">
              <a:latin typeface="Raleway"/>
              <a:ea typeface="Raleway"/>
              <a:cs typeface="Raleway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1406" y="1945198"/>
            <a:ext cx="85011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fr-FR" sz="2000" b="1" dirty="0" smtClean="0"/>
              <a:t>Digital Technologies for Production (DTP) </a:t>
            </a:r>
            <a:r>
              <a:rPr lang="fr-FR" sz="2000" b="1" dirty="0"/>
              <a:t>: </a:t>
            </a:r>
            <a:r>
              <a:rPr lang="fr-FR" sz="1600" dirty="0"/>
              <a:t>guidance, </a:t>
            </a:r>
            <a:r>
              <a:rPr lang="fr-FR" sz="1600" dirty="0" err="1"/>
              <a:t>automatic</a:t>
            </a:r>
            <a:r>
              <a:rPr lang="fr-FR" sz="1600" dirty="0"/>
              <a:t> guidance, section control, </a:t>
            </a:r>
            <a:r>
              <a:rPr lang="fr-FR" sz="1600" dirty="0" err="1"/>
              <a:t>connected</a:t>
            </a:r>
            <a:r>
              <a:rPr lang="fr-FR" sz="1600" dirty="0"/>
              <a:t> </a:t>
            </a:r>
            <a:r>
              <a:rPr lang="fr-FR" sz="1600" dirty="0" err="1"/>
              <a:t>weather</a:t>
            </a:r>
            <a:r>
              <a:rPr lang="fr-FR" sz="1600" dirty="0"/>
              <a:t> station, </a:t>
            </a:r>
            <a:r>
              <a:rPr lang="fr-FR" sz="1600" dirty="0" err="1"/>
              <a:t>field</a:t>
            </a:r>
            <a:r>
              <a:rPr lang="fr-FR" sz="1600" dirty="0"/>
              <a:t> </a:t>
            </a:r>
            <a:r>
              <a:rPr lang="fr-FR" sz="1600" dirty="0" err="1"/>
              <a:t>mapping</a:t>
            </a:r>
            <a:r>
              <a:rPr lang="fr-FR" sz="1600" dirty="0"/>
              <a:t>, variable-rate </a:t>
            </a:r>
            <a:r>
              <a:rPr lang="fr-FR" sz="1600" dirty="0" err="1"/>
              <a:t>technology</a:t>
            </a:r>
            <a:r>
              <a:rPr lang="fr-FR" sz="1600" dirty="0"/>
              <a:t> (VRT) for </a:t>
            </a:r>
            <a:r>
              <a:rPr lang="fr-FR" sz="1600" dirty="0" err="1" smtClean="0"/>
              <a:t>fertilizers</a:t>
            </a:r>
            <a:r>
              <a:rPr lang="fr-FR" sz="1600" dirty="0" smtClean="0"/>
              <a:t> or </a:t>
            </a:r>
            <a:r>
              <a:rPr lang="fr-FR" sz="1600" dirty="0"/>
              <a:t>for </a:t>
            </a:r>
            <a:r>
              <a:rPr lang="fr-FR" sz="1600" dirty="0" err="1"/>
              <a:t>seeding</a:t>
            </a:r>
            <a:r>
              <a:rPr lang="fr-FR" sz="1600" dirty="0"/>
              <a:t>, </a:t>
            </a:r>
            <a:r>
              <a:rPr lang="fr-FR" sz="1600" dirty="0" err="1"/>
              <a:t>connected</a:t>
            </a:r>
            <a:r>
              <a:rPr lang="fr-FR" sz="1600" dirty="0"/>
              <a:t> </a:t>
            </a:r>
            <a:r>
              <a:rPr lang="fr-FR" sz="1600" dirty="0" err="1"/>
              <a:t>tensiometer</a:t>
            </a:r>
            <a:r>
              <a:rPr lang="fr-FR" sz="1600" dirty="0"/>
              <a:t>, </a:t>
            </a:r>
            <a:r>
              <a:rPr lang="fr-FR" sz="1600" dirty="0" err="1"/>
              <a:t>yield</a:t>
            </a:r>
            <a:r>
              <a:rPr lang="fr-FR" sz="1600" dirty="0"/>
              <a:t> </a:t>
            </a:r>
            <a:r>
              <a:rPr lang="fr-FR" sz="1600" dirty="0" err="1"/>
              <a:t>map</a:t>
            </a:r>
            <a:r>
              <a:rPr lang="fr-FR" sz="1600" dirty="0"/>
              <a:t>, </a:t>
            </a:r>
            <a:r>
              <a:rPr lang="fr-FR" sz="1600" dirty="0" err="1" smtClean="0"/>
              <a:t>decision</a:t>
            </a:r>
            <a:r>
              <a:rPr lang="fr-FR" sz="1600" dirty="0" smtClean="0"/>
              <a:t> support </a:t>
            </a:r>
            <a:r>
              <a:rPr lang="fr-FR" sz="1600" dirty="0" err="1"/>
              <a:t>tool</a:t>
            </a:r>
            <a:r>
              <a:rPr lang="fr-FR" sz="1600" dirty="0"/>
              <a:t> for </a:t>
            </a:r>
            <a:r>
              <a:rPr lang="fr-FR" sz="1600" dirty="0" err="1"/>
              <a:t>crop</a:t>
            </a:r>
            <a:r>
              <a:rPr lang="fr-FR" sz="1600" dirty="0"/>
              <a:t> protection, </a:t>
            </a:r>
            <a:r>
              <a:rPr lang="fr-FR" sz="1600" dirty="0" err="1"/>
              <a:t>connected</a:t>
            </a:r>
            <a:r>
              <a:rPr lang="fr-FR" sz="1600" dirty="0"/>
              <a:t> irrigation </a:t>
            </a:r>
            <a:r>
              <a:rPr lang="fr-FR" sz="1600" dirty="0" err="1"/>
              <a:t>technology</a:t>
            </a:r>
            <a:r>
              <a:rPr lang="fr-FR" sz="1600" dirty="0"/>
              <a:t> and </a:t>
            </a:r>
            <a:r>
              <a:rPr lang="fr-FR" sz="1600" dirty="0" err="1"/>
              <a:t>farm</a:t>
            </a:r>
            <a:r>
              <a:rPr lang="fr-FR" sz="1600" dirty="0"/>
              <a:t> management </a:t>
            </a:r>
            <a:r>
              <a:rPr lang="fr-FR" sz="1600" dirty="0" smtClean="0"/>
              <a:t>software</a:t>
            </a:r>
          </a:p>
          <a:p>
            <a:pPr algn="just">
              <a:spcAft>
                <a:spcPts val="1200"/>
              </a:spcAft>
            </a:pPr>
            <a:r>
              <a:rPr lang="fr-FR" b="1" dirty="0" smtClean="0"/>
              <a:t>Digital Technologies for information and Communication (DTC)</a:t>
            </a:r>
            <a:r>
              <a:rPr lang="fr-FR" dirty="0" smtClean="0"/>
              <a:t> : </a:t>
            </a:r>
            <a:r>
              <a:rPr lang="en-US" sz="1600" dirty="0"/>
              <a:t>frequency with which the internet is used, the use or otherwise of social networks, Facebook, YouTube, </a:t>
            </a:r>
            <a:r>
              <a:rPr lang="en-US" sz="1600" dirty="0" err="1"/>
              <a:t>specialised</a:t>
            </a:r>
            <a:r>
              <a:rPr lang="en-US" sz="1600" dirty="0"/>
              <a:t> agronomic websites, technical institute websites, and farming press </a:t>
            </a:r>
            <a:r>
              <a:rPr lang="en-US" sz="1600" dirty="0" smtClean="0"/>
              <a:t>websites</a:t>
            </a:r>
            <a:endParaRPr lang="fr-FR" sz="1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627" y="4015589"/>
            <a:ext cx="5165323" cy="245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2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fr-FR" sz="4000" dirty="0" smtClean="0">
                <a:solidFill>
                  <a:srgbClr val="00A3A6"/>
                </a:solidFill>
              </a:rPr>
              <a:t>Cross-</a:t>
            </a:r>
            <a:r>
              <a:rPr lang="fr-FR" sz="4000" dirty="0" err="1" smtClean="0">
                <a:solidFill>
                  <a:srgbClr val="00A3A6"/>
                </a:solidFill>
              </a:rPr>
              <a:t>referencing</a:t>
            </a:r>
            <a:r>
              <a:rPr lang="fr-FR" sz="4000" dirty="0" smtClean="0">
                <a:solidFill>
                  <a:srgbClr val="00A3A6"/>
                </a:solidFill>
              </a:rPr>
              <a:t> digital use profiles</a:t>
            </a:r>
            <a:endParaRPr lang="fr-FR" sz="3200" dirty="0">
              <a:solidFill>
                <a:srgbClr val="00A3A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9D4FAB-A041-4FC5-B144-2C43D12883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0445"/>
              </p:ext>
            </p:extLst>
          </p:nvPr>
        </p:nvGraphicFramePr>
        <p:xfrm>
          <a:off x="795647" y="2446317"/>
          <a:ext cx="7517822" cy="2516734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431317">
                  <a:extLst>
                    <a:ext uri="{9D8B030D-6E8A-4147-A177-3AD203B41FA5}">
                      <a16:colId xmlns:a16="http://schemas.microsoft.com/office/drawing/2014/main" val="2285512876"/>
                    </a:ext>
                  </a:extLst>
                </a:gridCol>
                <a:gridCol w="1022369">
                  <a:extLst>
                    <a:ext uri="{9D8B030D-6E8A-4147-A177-3AD203B41FA5}">
                      <a16:colId xmlns:a16="http://schemas.microsoft.com/office/drawing/2014/main" val="11520569"/>
                    </a:ext>
                  </a:extLst>
                </a:gridCol>
                <a:gridCol w="1039409">
                  <a:extLst>
                    <a:ext uri="{9D8B030D-6E8A-4147-A177-3AD203B41FA5}">
                      <a16:colId xmlns:a16="http://schemas.microsoft.com/office/drawing/2014/main" val="4248665717"/>
                    </a:ext>
                  </a:extLst>
                </a:gridCol>
                <a:gridCol w="1281369">
                  <a:extLst>
                    <a:ext uri="{9D8B030D-6E8A-4147-A177-3AD203B41FA5}">
                      <a16:colId xmlns:a16="http://schemas.microsoft.com/office/drawing/2014/main" val="2802388534"/>
                    </a:ext>
                  </a:extLst>
                </a:gridCol>
                <a:gridCol w="1124607">
                  <a:extLst>
                    <a:ext uri="{9D8B030D-6E8A-4147-A177-3AD203B41FA5}">
                      <a16:colId xmlns:a16="http://schemas.microsoft.com/office/drawing/2014/main" val="3113542283"/>
                    </a:ext>
                  </a:extLst>
                </a:gridCol>
                <a:gridCol w="1618751">
                  <a:extLst>
                    <a:ext uri="{9D8B030D-6E8A-4147-A177-3AD203B41FA5}">
                      <a16:colId xmlns:a16="http://schemas.microsoft.com/office/drawing/2014/main" val="425569234"/>
                    </a:ext>
                  </a:extLst>
                </a:gridCol>
              </a:tblGrid>
              <a:tr h="385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cap="all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DTC-Non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DTC-sites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DTC-</a:t>
                      </a:r>
                      <a:r>
                        <a:rPr lang="en-GB" sz="1800" dirty="0" err="1" smtClean="0">
                          <a:effectLst/>
                        </a:rPr>
                        <a:t>reseaux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DTC </a:t>
                      </a:r>
                      <a:r>
                        <a:rPr lang="en-GB" sz="1800" dirty="0">
                          <a:effectLst/>
                        </a:rPr>
                        <a:t>N/A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Total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0656233"/>
                  </a:ext>
                </a:extLst>
              </a:tr>
              <a:tr h="385948">
                <a:tc>
                  <a:txBody>
                    <a:bodyPr/>
                    <a:lstStyle/>
                    <a:p>
                      <a:r>
                        <a:rPr lang="fr-FR" b="1" dirty="0" smtClean="0"/>
                        <a:t>DTP-non</a:t>
                      </a:r>
                      <a:endParaRPr lang="fr-FR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8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19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37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2130953"/>
                  </a:ext>
                </a:extLst>
              </a:tr>
              <a:tr h="385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DTP- </a:t>
                      </a:r>
                      <a:r>
                        <a:rPr lang="en-GB" sz="1800" dirty="0" err="1" smtClean="0">
                          <a:effectLst/>
                        </a:rPr>
                        <a:t>moyen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6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11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13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31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5897278"/>
                  </a:ext>
                </a:extLst>
              </a:tr>
              <a:tr h="385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DTP- </a:t>
                      </a:r>
                      <a:r>
                        <a:rPr lang="en-GB" sz="1800" dirty="0" err="1" smtClean="0">
                          <a:effectLst/>
                        </a:rPr>
                        <a:t>Intensif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8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8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11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28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8206145"/>
                  </a:ext>
                </a:extLst>
              </a:tr>
              <a:tr h="385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DTP </a:t>
                      </a:r>
                      <a:r>
                        <a:rPr lang="en-GB" sz="1800" dirty="0">
                          <a:effectLst/>
                        </a:rPr>
                        <a:t>N/A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1253260"/>
                  </a:ext>
                </a:extLst>
              </a:tr>
              <a:tr h="385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Total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22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39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35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98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642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2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Introduction</a:t>
            </a:r>
            <a:r>
              <a:rPr lang="fr-FR" dirty="0">
                <a:solidFill>
                  <a:srgbClr val="FFFFFF"/>
                </a:solidFill>
              </a:rPr>
              <a:t/>
            </a:r>
            <a:br>
              <a:rPr lang="fr-FR" dirty="0">
                <a:solidFill>
                  <a:srgbClr val="FFFFFF"/>
                </a:solidFill>
              </a:rPr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01382" y="3634444"/>
            <a:ext cx="6858000" cy="919268"/>
          </a:xfrm>
        </p:spPr>
        <p:txBody>
          <a:bodyPr>
            <a:normAutofit/>
          </a:bodyPr>
          <a:lstStyle/>
          <a:p>
            <a:r>
              <a:rPr lang="en" dirty="0"/>
              <a:t>Ecologisation &amp; Digitalisation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08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9546" y="116276"/>
            <a:ext cx="7886700" cy="1325563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fr-FR" sz="4000" dirty="0" smtClean="0">
                <a:solidFill>
                  <a:srgbClr val="00A3A6"/>
                </a:solidFill>
              </a:rPr>
              <a:t>Ecologisation</a:t>
            </a:r>
            <a:endParaRPr lang="fr-FR" sz="3200" dirty="0">
              <a:solidFill>
                <a:srgbClr val="00A3A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9D4FAB-A041-4FC5-B144-2C43D12883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022875362"/>
              </p:ext>
            </p:extLst>
          </p:nvPr>
        </p:nvGraphicFramePr>
        <p:xfrm>
          <a:off x="239629" y="1542697"/>
          <a:ext cx="4332371" cy="3407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4702844" y="2239012"/>
            <a:ext cx="1303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dirty="0"/>
              <a:t>Organisations</a:t>
            </a:r>
          </a:p>
          <a:p>
            <a:pPr algn="ctr"/>
            <a:r>
              <a:rPr lang="fr-FR" sz="1350" dirty="0"/>
              <a:t>.</a:t>
            </a:r>
          </a:p>
          <a:p>
            <a:pPr algn="ctr"/>
            <a:r>
              <a:rPr lang="fr-FR" sz="1350" dirty="0"/>
              <a:t>.</a:t>
            </a:r>
          </a:p>
          <a:p>
            <a:pPr algn="ctr"/>
            <a:r>
              <a:rPr lang="fr-FR" sz="1350" dirty="0" err="1" smtClean="0"/>
              <a:t>Farms</a:t>
            </a:r>
            <a:endParaRPr lang="fr-FR" sz="1350" dirty="0"/>
          </a:p>
        </p:txBody>
      </p:sp>
      <p:sp>
        <p:nvSpPr>
          <p:cNvPr id="8" name="ZoneTexte 7"/>
          <p:cNvSpPr txBox="1"/>
          <p:nvPr/>
        </p:nvSpPr>
        <p:spPr>
          <a:xfrm>
            <a:off x="4702844" y="3238519"/>
            <a:ext cx="1303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dirty="0"/>
              <a:t>Organisations</a:t>
            </a:r>
          </a:p>
          <a:p>
            <a:pPr algn="ctr"/>
            <a:r>
              <a:rPr lang="fr-FR" sz="1350" dirty="0"/>
              <a:t>.</a:t>
            </a:r>
          </a:p>
          <a:p>
            <a:pPr algn="ctr"/>
            <a:r>
              <a:rPr lang="fr-FR" sz="1350" dirty="0"/>
              <a:t>.</a:t>
            </a:r>
          </a:p>
          <a:p>
            <a:pPr algn="ctr"/>
            <a:r>
              <a:rPr lang="fr-FR" sz="1350" dirty="0" err="1" smtClean="0"/>
              <a:t>Farms</a:t>
            </a:r>
            <a:endParaRPr lang="fr-FR" sz="1350" dirty="0"/>
          </a:p>
        </p:txBody>
      </p:sp>
      <p:sp>
        <p:nvSpPr>
          <p:cNvPr id="9" name="Accolade ouvrante 8"/>
          <p:cNvSpPr/>
          <p:nvPr/>
        </p:nvSpPr>
        <p:spPr>
          <a:xfrm>
            <a:off x="4702844" y="2316537"/>
            <a:ext cx="123021" cy="82272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0" name="Accolade ouvrante 9"/>
          <p:cNvSpPr/>
          <p:nvPr/>
        </p:nvSpPr>
        <p:spPr>
          <a:xfrm>
            <a:off x="4702844" y="3316044"/>
            <a:ext cx="123021" cy="82272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1" name="Accolade fermante 10"/>
          <p:cNvSpPr/>
          <p:nvPr/>
        </p:nvSpPr>
        <p:spPr>
          <a:xfrm>
            <a:off x="5930065" y="2015810"/>
            <a:ext cx="676776" cy="224689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7" name="ZoneTexte 16"/>
          <p:cNvSpPr txBox="1"/>
          <p:nvPr/>
        </p:nvSpPr>
        <p:spPr>
          <a:xfrm>
            <a:off x="6719636" y="2480910"/>
            <a:ext cx="179571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/>
              <a:t>In practices: </a:t>
            </a:r>
            <a:r>
              <a:rPr lang="fr-FR" sz="1500" dirty="0"/>
              <a:t>continuum </a:t>
            </a:r>
            <a:r>
              <a:rPr lang="fr-FR" sz="1500" dirty="0" smtClean="0"/>
              <a:t>–</a:t>
            </a:r>
            <a:r>
              <a:rPr lang="fr-FR" sz="1500" dirty="0" err="1" smtClean="0"/>
              <a:t>differenciation</a:t>
            </a:r>
            <a:r>
              <a:rPr lang="fr-FR" sz="1500" dirty="0" smtClean="0"/>
              <a:t> </a:t>
            </a:r>
            <a:r>
              <a:rPr lang="fr-FR" sz="1500" dirty="0" err="1" smtClean="0"/>
              <a:t>mechanisms</a:t>
            </a:r>
            <a:r>
              <a:rPr lang="fr-FR" sz="1500" dirty="0" smtClean="0"/>
              <a:t> in the </a:t>
            </a:r>
            <a:r>
              <a:rPr lang="fr-FR" sz="1500" dirty="0" err="1" smtClean="0"/>
              <a:t>different</a:t>
            </a:r>
            <a:r>
              <a:rPr lang="fr-FR" sz="1500" dirty="0" smtClean="0"/>
              <a:t> </a:t>
            </a:r>
            <a:r>
              <a:rPr lang="fr-FR" sz="1500" dirty="0" err="1" smtClean="0"/>
              <a:t>paths</a:t>
            </a:r>
            <a:endParaRPr lang="fr-FR" sz="1500" dirty="0"/>
          </a:p>
        </p:txBody>
      </p:sp>
      <p:sp>
        <p:nvSpPr>
          <p:cNvPr id="18" name="ZoneTexte 17"/>
          <p:cNvSpPr txBox="1"/>
          <p:nvPr/>
        </p:nvSpPr>
        <p:spPr>
          <a:xfrm>
            <a:off x="618835" y="5074008"/>
            <a:ext cx="531123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>Ecologisation = </a:t>
            </a:r>
            <a:r>
              <a:rPr lang="en-US" dirty="0"/>
              <a:t>growing importance of environmental issues within agricultural policies, knowledge and </a:t>
            </a:r>
            <a:r>
              <a:rPr lang="en-US" dirty="0" smtClean="0"/>
              <a:t>practices</a:t>
            </a:r>
            <a:r>
              <a:rPr lang="en-US" dirty="0"/>
              <a:t> </a:t>
            </a:r>
            <a:r>
              <a:rPr lang="pt-PT" dirty="0" smtClean="0">
                <a:solidFill>
                  <a:schemeClr val="tx1">
                    <a:lumMod val="50000"/>
                  </a:schemeClr>
                </a:solidFill>
              </a:rPr>
              <a:t>(Lamine</a:t>
            </a:r>
            <a:r>
              <a:rPr lang="pt-PT" dirty="0">
                <a:solidFill>
                  <a:schemeClr val="tx1">
                    <a:lumMod val="50000"/>
                  </a:schemeClr>
                </a:solidFill>
              </a:rPr>
              <a:t>, 2011; Lucas, 2021)</a:t>
            </a:r>
            <a:endParaRPr lang="fr-FR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94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9546" y="101492"/>
            <a:ext cx="7886700" cy="1325563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fr-FR" sz="4000" dirty="0" smtClean="0">
                <a:solidFill>
                  <a:srgbClr val="00A3A6"/>
                </a:solidFill>
              </a:rPr>
              <a:t>Digitalisation</a:t>
            </a:r>
            <a:endParaRPr lang="fr-FR" sz="3200" dirty="0">
              <a:solidFill>
                <a:srgbClr val="00A3A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9D4FAB-A041-4FC5-B144-2C43D12883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461552885"/>
              </p:ext>
            </p:extLst>
          </p:nvPr>
        </p:nvGraphicFramePr>
        <p:xfrm>
          <a:off x="-138265" y="1236846"/>
          <a:ext cx="4831135" cy="5071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Accolade fermante 12"/>
          <p:cNvSpPr/>
          <p:nvPr/>
        </p:nvSpPr>
        <p:spPr>
          <a:xfrm>
            <a:off x="5140829" y="1715285"/>
            <a:ext cx="1012486" cy="337205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" name="ZoneTexte 2"/>
          <p:cNvSpPr txBox="1"/>
          <p:nvPr/>
        </p:nvSpPr>
        <p:spPr>
          <a:xfrm>
            <a:off x="6303308" y="2297557"/>
            <a:ext cx="28406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Improve</a:t>
            </a:r>
            <a:r>
              <a:rPr lang="fr-FR" dirty="0" smtClean="0"/>
              <a:t> </a:t>
            </a:r>
            <a:r>
              <a:rPr lang="fr-FR" dirty="0" err="1" smtClean="0"/>
              <a:t>efficiency</a:t>
            </a:r>
            <a:r>
              <a:rPr lang="fr-FR" dirty="0" smtClean="0"/>
              <a:t> ?</a:t>
            </a:r>
          </a:p>
          <a:p>
            <a:r>
              <a:rPr lang="fr-FR" dirty="0" smtClean="0"/>
              <a:t>Gain or </a:t>
            </a:r>
            <a:r>
              <a:rPr lang="fr-FR" dirty="0" err="1" smtClean="0"/>
              <a:t>lost</a:t>
            </a:r>
            <a:r>
              <a:rPr lang="fr-FR" dirty="0" smtClean="0"/>
              <a:t> of </a:t>
            </a:r>
            <a:r>
              <a:rPr lang="fr-FR" dirty="0" err="1" smtClean="0"/>
              <a:t>knowledge</a:t>
            </a:r>
            <a:r>
              <a:rPr lang="fr-FR" dirty="0" smtClean="0"/>
              <a:t> ?</a:t>
            </a:r>
          </a:p>
          <a:p>
            <a:r>
              <a:rPr lang="fr-FR" dirty="0" err="1" smtClean="0"/>
              <a:t>Increase</a:t>
            </a:r>
            <a:r>
              <a:rPr lang="fr-FR" dirty="0" smtClean="0"/>
              <a:t> </a:t>
            </a:r>
            <a:r>
              <a:rPr lang="fr-FR" dirty="0" err="1" smtClean="0"/>
              <a:t>farms</a:t>
            </a:r>
            <a:r>
              <a:rPr lang="fr-FR" dirty="0" smtClean="0"/>
              <a:t> </a:t>
            </a:r>
            <a:r>
              <a:rPr lang="fr-FR" dirty="0" err="1" smtClean="0"/>
              <a:t>economic</a:t>
            </a:r>
            <a:r>
              <a:rPr lang="fr-FR" dirty="0" smtClean="0"/>
              <a:t> performance ?</a:t>
            </a:r>
          </a:p>
          <a:p>
            <a:r>
              <a:rPr lang="fr-FR" dirty="0" smtClean="0"/>
              <a:t>Gain or </a:t>
            </a:r>
            <a:r>
              <a:rPr lang="fr-FR" dirty="0" err="1" smtClean="0"/>
              <a:t>lost</a:t>
            </a:r>
            <a:r>
              <a:rPr lang="fr-FR" dirty="0" smtClean="0"/>
              <a:t> of </a:t>
            </a:r>
            <a:r>
              <a:rPr lang="fr-FR" dirty="0" err="1" smtClean="0"/>
              <a:t>autonomy</a:t>
            </a:r>
            <a:r>
              <a:rPr lang="fr-FR" dirty="0" smtClean="0"/>
              <a:t> ?</a:t>
            </a:r>
          </a:p>
          <a:p>
            <a:r>
              <a:rPr lang="fr-FR" dirty="0" err="1" smtClean="0"/>
              <a:t>Reduce</a:t>
            </a:r>
            <a:r>
              <a:rPr lang="fr-FR" dirty="0" smtClean="0"/>
              <a:t> </a:t>
            </a:r>
            <a:r>
              <a:rPr lang="fr-FR" dirty="0" err="1" smtClean="0"/>
              <a:t>environmental</a:t>
            </a:r>
            <a:r>
              <a:rPr lang="fr-FR" dirty="0" smtClean="0"/>
              <a:t> impacts ?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32232" y="6413699"/>
            <a:ext cx="1702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Prause</a:t>
            </a:r>
            <a:r>
              <a:rPr lang="fr-FR" sz="1400" dirty="0"/>
              <a:t> et al. 2020</a:t>
            </a:r>
          </a:p>
        </p:txBody>
      </p:sp>
    </p:spTree>
    <p:extLst>
      <p:ext uri="{BB962C8B-B14F-4D97-AF65-F5344CB8AC3E}">
        <p14:creationId xmlns:p14="http://schemas.microsoft.com/office/powerpoint/2010/main" val="156105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9546" y="101491"/>
            <a:ext cx="7886700" cy="1325563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fr-FR" sz="4000" dirty="0" err="1" smtClean="0">
                <a:solidFill>
                  <a:srgbClr val="00A3A6"/>
                </a:solidFill>
              </a:rPr>
              <a:t>Problem</a:t>
            </a:r>
            <a:endParaRPr lang="fr-FR" sz="3200" dirty="0">
              <a:solidFill>
                <a:srgbClr val="00A3A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9D4FAB-A041-4FC5-B144-2C43D12883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27511" y="1825625"/>
            <a:ext cx="8087839" cy="39814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 smtClean="0"/>
              <a:t>Relations </a:t>
            </a:r>
            <a:r>
              <a:rPr lang="en-US" sz="2200" dirty="0"/>
              <a:t>between </a:t>
            </a:r>
            <a:r>
              <a:rPr lang="en-US" sz="2200" dirty="0" err="1"/>
              <a:t>digitalisation</a:t>
            </a:r>
            <a:r>
              <a:rPr lang="en-US" sz="2200" dirty="0"/>
              <a:t> and </a:t>
            </a:r>
            <a:r>
              <a:rPr lang="en-US" sz="2200" dirty="0" err="1"/>
              <a:t>ecologisation</a:t>
            </a:r>
            <a:r>
              <a:rPr lang="en-US" sz="2200" dirty="0"/>
              <a:t> are the subject of academic </a:t>
            </a:r>
            <a:r>
              <a:rPr lang="en-US" sz="2200" dirty="0" smtClean="0"/>
              <a:t>debate : </a:t>
            </a:r>
          </a:p>
          <a:p>
            <a:r>
              <a:rPr lang="en-US" sz="2200" dirty="0"/>
              <a:t>D</a:t>
            </a:r>
            <a:r>
              <a:rPr lang="en-US" sz="2200" dirty="0" smtClean="0"/>
              <a:t>oes </a:t>
            </a:r>
            <a:r>
              <a:rPr lang="en-US" sz="2200" dirty="0" err="1" smtClean="0"/>
              <a:t>digitalisation</a:t>
            </a:r>
            <a:r>
              <a:rPr lang="en-US" sz="2200" dirty="0" smtClean="0"/>
              <a:t> encourage </a:t>
            </a:r>
            <a:r>
              <a:rPr lang="en-US" sz="2200" dirty="0" err="1" smtClean="0"/>
              <a:t>ecologisation</a:t>
            </a:r>
            <a:r>
              <a:rPr lang="en-US" sz="2200" dirty="0" smtClean="0"/>
              <a:t> ? </a:t>
            </a:r>
          </a:p>
          <a:p>
            <a:r>
              <a:rPr lang="en-US" sz="2200" dirty="0" smtClean="0"/>
              <a:t>Is it adapted to all farming models and paradigms ?</a:t>
            </a:r>
          </a:p>
          <a:p>
            <a:pPr marL="0" indent="0">
              <a:buNone/>
            </a:pPr>
            <a:endParaRPr lang="en-GB" sz="2200" dirty="0" smtClean="0"/>
          </a:p>
          <a:p>
            <a:pPr marL="0" indent="0">
              <a:buNone/>
            </a:pPr>
            <a:r>
              <a:rPr lang="fr-FR" sz="2200" dirty="0" err="1" smtClean="0"/>
              <a:t>Knowledge</a:t>
            </a:r>
            <a:r>
              <a:rPr lang="fr-FR" sz="2200" dirty="0" smtClean="0"/>
              <a:t> gaps :</a:t>
            </a:r>
          </a:p>
          <a:p>
            <a:r>
              <a:rPr lang="fr-FR" sz="2200" dirty="0" err="1" smtClean="0"/>
              <a:t>Organic</a:t>
            </a:r>
            <a:r>
              <a:rPr lang="fr-FR" sz="2200" dirty="0" smtClean="0"/>
              <a:t> </a:t>
            </a:r>
            <a:r>
              <a:rPr lang="fr-FR" sz="2200" dirty="0" err="1" smtClean="0"/>
              <a:t>actors</a:t>
            </a:r>
            <a:r>
              <a:rPr lang="fr-FR" sz="2200" dirty="0" smtClean="0"/>
              <a:t> perceptions and expectations on digital</a:t>
            </a:r>
          </a:p>
          <a:p>
            <a:r>
              <a:rPr lang="fr-FR" sz="2200" dirty="0" err="1" smtClean="0"/>
              <a:t>Farmers</a:t>
            </a:r>
            <a:r>
              <a:rPr lang="fr-FR" sz="2200" dirty="0" smtClean="0"/>
              <a:t>’ digital uses, </a:t>
            </a:r>
            <a:r>
              <a:rPr lang="fr-FR" sz="2200" dirty="0" err="1" smtClean="0"/>
              <a:t>especially</a:t>
            </a:r>
            <a:r>
              <a:rPr lang="fr-FR" sz="2200" dirty="0" smtClean="0"/>
              <a:t> for </a:t>
            </a:r>
            <a:r>
              <a:rPr lang="fr-FR" sz="2200" dirty="0" err="1" smtClean="0"/>
              <a:t>organic</a:t>
            </a:r>
            <a:r>
              <a:rPr lang="fr-FR" sz="2200" dirty="0" smtClean="0"/>
              <a:t> </a:t>
            </a:r>
            <a:r>
              <a:rPr lang="fr-FR" sz="2200" dirty="0" err="1" smtClean="0"/>
              <a:t>farmers</a:t>
            </a:r>
            <a:endParaRPr lang="fr-FR" sz="2200" dirty="0" smtClean="0"/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r>
              <a:rPr lang="en-GB" sz="2400" dirty="0"/>
              <a:t>Is d</a:t>
            </a:r>
            <a:r>
              <a:rPr lang="en-US" sz="2400" dirty="0" err="1" smtClean="0"/>
              <a:t>igital</a:t>
            </a:r>
            <a:r>
              <a:rPr lang="en-US" sz="2400" dirty="0" smtClean="0"/>
              <a:t> </a:t>
            </a:r>
            <a:r>
              <a:rPr lang="en-US" sz="2400" dirty="0"/>
              <a:t>a source of convergence or divergence between organic and conventional </a:t>
            </a:r>
            <a:r>
              <a:rPr lang="en-US" sz="2400" dirty="0" smtClean="0"/>
              <a:t>farming in France? </a:t>
            </a:r>
            <a:endParaRPr lang="en-GB" sz="2200" b="1" dirty="0"/>
          </a:p>
          <a:p>
            <a:pPr marL="0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87794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Material</a:t>
            </a:r>
            <a:r>
              <a:rPr lang="fr-FR" dirty="0" smtClean="0"/>
              <a:t> &amp; Method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975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fr-FR" sz="4000" dirty="0" err="1" smtClean="0">
                <a:solidFill>
                  <a:srgbClr val="00A3A6"/>
                </a:solidFill>
              </a:rPr>
              <a:t>Material</a:t>
            </a:r>
            <a:r>
              <a:rPr lang="fr-FR" sz="4000" dirty="0" smtClean="0">
                <a:solidFill>
                  <a:srgbClr val="00A3A6"/>
                </a:solidFill>
              </a:rPr>
              <a:t> &amp; Method</a:t>
            </a:r>
            <a:endParaRPr lang="fr-FR" sz="3200" dirty="0">
              <a:solidFill>
                <a:srgbClr val="00A3A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9D4FAB-A041-4FC5-B144-2C43D12883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27511" y="1825625"/>
            <a:ext cx="8579855" cy="3981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b="1" dirty="0" smtClean="0"/>
              <a:t>Agricultural Innovation System (AIS)</a:t>
            </a:r>
          </a:p>
          <a:p>
            <a:pPr marL="0" indent="0">
              <a:buNone/>
            </a:pPr>
            <a:r>
              <a:rPr lang="fr-FR" sz="2200" dirty="0" smtClean="0"/>
              <a:t>38 interviews on digital perceptions and </a:t>
            </a:r>
            <a:r>
              <a:rPr lang="fr-FR" sz="2200" dirty="0" err="1" smtClean="0"/>
              <a:t>project</a:t>
            </a:r>
            <a:r>
              <a:rPr lang="fr-FR" sz="2200" dirty="0" smtClean="0"/>
              <a:t> of </a:t>
            </a:r>
            <a:r>
              <a:rPr lang="fr-FR" sz="2200" dirty="0" err="1" smtClean="0"/>
              <a:t>actors</a:t>
            </a:r>
            <a:endParaRPr lang="fr-FR" sz="2200" dirty="0" smtClean="0"/>
          </a:p>
          <a:p>
            <a:pPr>
              <a:buFontTx/>
              <a:buChar char="-"/>
            </a:pPr>
            <a:r>
              <a:rPr lang="en-GB" sz="2200" dirty="0"/>
              <a:t>actors that represent conventional farming</a:t>
            </a:r>
          </a:p>
          <a:p>
            <a:pPr>
              <a:buFontTx/>
              <a:buChar char="-"/>
            </a:pPr>
            <a:r>
              <a:rPr lang="en-GB" sz="2200" dirty="0"/>
              <a:t>actors that relate to organic farming</a:t>
            </a:r>
          </a:p>
          <a:p>
            <a:pPr>
              <a:buFontTx/>
              <a:buChar char="-"/>
            </a:pPr>
            <a:r>
              <a:rPr lang="en-GB" sz="2200" dirty="0"/>
              <a:t>actors from organisations specialised in digital development (such as firms or research </a:t>
            </a:r>
            <a:r>
              <a:rPr lang="en-GB" sz="2200" dirty="0" smtClean="0"/>
              <a:t>projects</a:t>
            </a:r>
            <a:r>
              <a:rPr lang="fr-FR" sz="2200" dirty="0" smtClean="0"/>
              <a:t>)</a:t>
            </a:r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r>
              <a:rPr lang="fr-FR" sz="2200" dirty="0" smtClean="0"/>
              <a:t>Qualitative </a:t>
            </a:r>
            <a:r>
              <a:rPr lang="fr-FR" sz="2200" dirty="0" err="1" smtClean="0"/>
              <a:t>analysis</a:t>
            </a:r>
            <a:r>
              <a:rPr lang="fr-FR" sz="2200" dirty="0" smtClean="0"/>
              <a:t> 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fr-FR" sz="2200" dirty="0" err="1" smtClean="0"/>
              <a:t>coding</a:t>
            </a:r>
            <a:r>
              <a:rPr lang="fr-FR" sz="2200" dirty="0" smtClean="0"/>
              <a:t> of the interviews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287810" y="5620028"/>
            <a:ext cx="73448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Schnebelin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, É.,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Labarthe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, P.,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Touzard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, J.-M., 2021. How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digitalisation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interacts with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ecologisation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? Perspectives from actors of the French Agricultural Innovation System. Journal of Rural Studies 86, 599–610. </a:t>
            </a:r>
          </a:p>
        </p:txBody>
      </p:sp>
    </p:spTree>
    <p:extLst>
      <p:ext uri="{BB962C8B-B14F-4D97-AF65-F5344CB8AC3E}">
        <p14:creationId xmlns:p14="http://schemas.microsoft.com/office/powerpoint/2010/main" val="35134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fr-FR" sz="4000" dirty="0" err="1" smtClean="0">
                <a:solidFill>
                  <a:srgbClr val="00A3A6"/>
                </a:solidFill>
              </a:rPr>
              <a:t>Material</a:t>
            </a:r>
            <a:r>
              <a:rPr lang="fr-FR" sz="4000" dirty="0" smtClean="0">
                <a:solidFill>
                  <a:srgbClr val="00A3A6"/>
                </a:solidFill>
              </a:rPr>
              <a:t> &amp; Method</a:t>
            </a:r>
            <a:endParaRPr lang="fr-FR" sz="3200" dirty="0">
              <a:solidFill>
                <a:srgbClr val="00A3A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9D4FAB-A041-4FC5-B144-2C43D12883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83076" y="1577181"/>
            <a:ext cx="8579855" cy="3981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b="1" dirty="0" err="1" smtClean="0"/>
              <a:t>Farmers</a:t>
            </a:r>
            <a:r>
              <a:rPr lang="fr-FR" sz="2200" b="1" dirty="0" smtClean="0"/>
              <a:t> (</a:t>
            </a:r>
            <a:r>
              <a:rPr lang="fr-FR" sz="2200" b="1" dirty="0" err="1" smtClean="0"/>
              <a:t>field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crop</a:t>
            </a:r>
            <a:r>
              <a:rPr lang="fr-FR" sz="2200" b="1" dirty="0" smtClean="0"/>
              <a:t>)</a:t>
            </a:r>
          </a:p>
          <a:p>
            <a:pPr marL="0" indent="0">
              <a:buNone/>
            </a:pPr>
            <a:r>
              <a:rPr lang="fr-FR" sz="2200" dirty="0" smtClean="0"/>
              <a:t>98 interviews on </a:t>
            </a:r>
            <a:r>
              <a:rPr lang="fr-FR" sz="2200" dirty="0" err="1" smtClean="0"/>
              <a:t>farming</a:t>
            </a:r>
            <a:r>
              <a:rPr lang="fr-FR" sz="2200" dirty="0" smtClean="0"/>
              <a:t> practices, digital uses, </a:t>
            </a:r>
            <a:r>
              <a:rPr lang="fr-FR" sz="2200" dirty="0" err="1" smtClean="0"/>
              <a:t>farming</a:t>
            </a:r>
            <a:r>
              <a:rPr lang="fr-FR" sz="2200" dirty="0" smtClean="0"/>
              <a:t> organisation</a:t>
            </a:r>
          </a:p>
          <a:p>
            <a:pPr marL="0" indent="0">
              <a:buNone/>
            </a:pPr>
            <a:r>
              <a:rPr lang="fr-FR" sz="2200" dirty="0" smtClean="0"/>
              <a:t>Quantitative </a:t>
            </a:r>
            <a:r>
              <a:rPr lang="fr-FR" sz="2200" dirty="0" err="1" smtClean="0"/>
              <a:t>analysis</a:t>
            </a:r>
            <a:r>
              <a:rPr lang="fr-FR" sz="2200" dirty="0" smtClean="0"/>
              <a:t> : classification to </a:t>
            </a:r>
            <a:r>
              <a:rPr lang="fr-FR" sz="2200" dirty="0" err="1" smtClean="0"/>
              <a:t>build</a:t>
            </a:r>
            <a:r>
              <a:rPr lang="fr-FR" sz="2200" dirty="0" smtClean="0"/>
              <a:t> clusters of digital use for Digital Technologies for Production (</a:t>
            </a:r>
            <a:r>
              <a:rPr lang="fr-FR" sz="2200" b="1" dirty="0" smtClean="0"/>
              <a:t>DTP</a:t>
            </a:r>
            <a:r>
              <a:rPr lang="fr-FR" sz="2200" dirty="0" smtClean="0"/>
              <a:t>) and Digital Technologies for Information and Communication (</a:t>
            </a:r>
            <a:r>
              <a:rPr lang="fr-FR" sz="2200" b="1" dirty="0" smtClean="0"/>
              <a:t>DTC</a:t>
            </a:r>
            <a:r>
              <a:rPr lang="fr-FR" sz="2200" dirty="0" smtClean="0"/>
              <a:t>) + </a:t>
            </a:r>
            <a:r>
              <a:rPr lang="fr-FR" sz="2200" dirty="0" err="1" smtClean="0"/>
              <a:t>Statistical</a:t>
            </a:r>
            <a:r>
              <a:rPr lang="fr-FR" sz="2200" dirty="0" smtClean="0"/>
              <a:t> </a:t>
            </a:r>
            <a:r>
              <a:rPr lang="fr-FR" sz="2200" dirty="0" err="1" smtClean="0"/>
              <a:t>specificities</a:t>
            </a:r>
            <a:r>
              <a:rPr lang="fr-FR" sz="2200" dirty="0" smtClean="0"/>
              <a:t> of clusters</a:t>
            </a:r>
          </a:p>
          <a:p>
            <a:pPr marL="0" indent="0">
              <a:buNone/>
            </a:pPr>
            <a:r>
              <a:rPr lang="fr-FR" sz="2200" dirty="0" smtClean="0"/>
              <a:t>Qualitative </a:t>
            </a:r>
            <a:r>
              <a:rPr lang="fr-FR" sz="2200" dirty="0" err="1" smtClean="0"/>
              <a:t>analysis</a:t>
            </a:r>
            <a:r>
              <a:rPr lang="fr-FR" sz="2200" dirty="0" smtClean="0"/>
              <a:t> to </a:t>
            </a:r>
            <a:r>
              <a:rPr lang="fr-FR" sz="2200" dirty="0" err="1" smtClean="0"/>
              <a:t>understand</a:t>
            </a:r>
            <a:r>
              <a:rPr lang="fr-FR" sz="2200" dirty="0" smtClean="0"/>
              <a:t> </a:t>
            </a:r>
            <a:r>
              <a:rPr lang="fr-FR" sz="2200" dirty="0" err="1" smtClean="0"/>
              <a:t>logics</a:t>
            </a:r>
            <a:endParaRPr lang="fr-FR" sz="2200" dirty="0" smtClean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fr-FR" sz="2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00" y="4061791"/>
            <a:ext cx="3020554" cy="196064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278" y="3879248"/>
            <a:ext cx="4751145" cy="22612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077247"/>
            <a:ext cx="84382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Schnebelin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, É., 2022. Linking the diversity of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ecologisation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models to farmers’ digital use profiles. Ecological Economics 196, 107422. </a:t>
            </a:r>
          </a:p>
        </p:txBody>
      </p:sp>
    </p:spTree>
    <p:extLst>
      <p:ext uri="{BB962C8B-B14F-4D97-AF65-F5344CB8AC3E}">
        <p14:creationId xmlns:p14="http://schemas.microsoft.com/office/powerpoint/2010/main" val="78145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3198</TotalTime>
  <Words>2360</Words>
  <Application>Microsoft Office PowerPoint</Application>
  <PresentationFormat>Affichage à l'écran (4:3)</PresentationFormat>
  <Paragraphs>343</Paragraphs>
  <Slides>25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Raleway</vt:lpstr>
      <vt:lpstr>Times New Roman</vt:lpstr>
      <vt:lpstr>Wingdings</vt:lpstr>
      <vt:lpstr>Office Theme</vt:lpstr>
      <vt:lpstr>Digital: a source of convergence or divergence between organic and conventional farming?  </vt:lpstr>
      <vt:lpstr>Context</vt:lpstr>
      <vt:lpstr>Introduction </vt:lpstr>
      <vt:lpstr>Ecologisation</vt:lpstr>
      <vt:lpstr>Digitalisation</vt:lpstr>
      <vt:lpstr>Problem</vt:lpstr>
      <vt:lpstr>Material &amp; Method</vt:lpstr>
      <vt:lpstr>Material &amp; Method</vt:lpstr>
      <vt:lpstr>Material &amp; Method</vt:lpstr>
      <vt:lpstr>Results and discussion</vt:lpstr>
      <vt:lpstr>AIS - Convergence</vt:lpstr>
      <vt:lpstr>AIS - Divergence</vt:lpstr>
      <vt:lpstr>Farms – Digital Technologies for Production (DTP)</vt:lpstr>
      <vt:lpstr>Farms – Digital Techno for Communication (DTC)</vt:lpstr>
      <vt:lpstr>Présentation PowerPoint</vt:lpstr>
      <vt:lpstr>Présentation PowerPoint</vt:lpstr>
      <vt:lpstr>Conclusion</vt:lpstr>
      <vt:lpstr>Bibliographie</vt:lpstr>
      <vt:lpstr>Bibliographie</vt:lpstr>
      <vt:lpstr>Thank you</vt:lpstr>
      <vt:lpstr>Présentation PowerPoint</vt:lpstr>
      <vt:lpstr>Conceptual framework</vt:lpstr>
      <vt:lpstr>A mixed method</vt:lpstr>
      <vt:lpstr>Farms</vt:lpstr>
      <vt:lpstr>Cross-referencing digital use profiles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numérique : pour une agriculture plus écologique ?</dc:title>
  <dc:creator>Eleonore SCHNEBELIN</dc:creator>
  <cp:lastModifiedBy>Eleonore SCHNEBELIN</cp:lastModifiedBy>
  <cp:revision>237</cp:revision>
  <dcterms:created xsi:type="dcterms:W3CDTF">2020-09-08T15:17:11Z</dcterms:created>
  <dcterms:modified xsi:type="dcterms:W3CDTF">2022-04-14T07:49:56Z</dcterms:modified>
</cp:coreProperties>
</file>