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14"/>
  </p:notesMasterIdLst>
  <p:sldIdLst>
    <p:sldId id="256" r:id="rId4"/>
    <p:sldId id="264" r:id="rId5"/>
    <p:sldId id="265" r:id="rId6"/>
    <p:sldId id="266" r:id="rId7"/>
    <p:sldId id="267" r:id="rId8"/>
    <p:sldId id="270" r:id="rId9"/>
    <p:sldId id="272" r:id="rId10"/>
    <p:sldId id="268" r:id="rId11"/>
    <p:sldId id="257" r:id="rId12"/>
    <p:sldId id="27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84" d="100"/>
          <a:sy n="84" d="100"/>
        </p:scale>
        <p:origin x="538"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43CE1-560B-48FF-A662-9D9715F59C96}" type="datetimeFigureOut">
              <a:rPr lang="fr-FR" smtClean="0"/>
              <a:t>06/10/2022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1ECD2-D8EE-44D2-A30D-51BB236BC6CC}" type="slidenum">
              <a:rPr lang="fr-FR" smtClean="0"/>
              <a:t>‹N°›</a:t>
            </a:fld>
            <a:endParaRPr lang="fr-FR"/>
          </a:p>
        </p:txBody>
      </p:sp>
    </p:spTree>
    <p:extLst>
      <p:ext uri="{BB962C8B-B14F-4D97-AF65-F5344CB8AC3E}">
        <p14:creationId xmlns:p14="http://schemas.microsoft.com/office/powerpoint/2010/main" val="96686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notes"/>
          <p:cNvSpPr>
            <a:spLocks noGrp="1" noRot="1" noChangeAspect="1"/>
          </p:cNvSpPr>
          <p:nvPr>
            <p:ph type="sldImg" idx="2"/>
          </p:nvPr>
        </p:nvSpPr>
        <p:spPr>
          <a:xfrm>
            <a:off x="46038" y="1331913"/>
            <a:ext cx="6392862" cy="3597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9" name="Google Shape;4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ea typeface="MS PGothic"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Tree>
    <p:extLst>
      <p:ext uri="{BB962C8B-B14F-4D97-AF65-F5344CB8AC3E}">
        <p14:creationId xmlns:p14="http://schemas.microsoft.com/office/powerpoint/2010/main" val="382518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1B1BAD-EFC5-4142-A9F0-ADD3DB3AF809}" type="slidenum">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69386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nl-NL" sz="12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05950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53E16F-B785-B01F-5F76-F2266C95944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F38A83D-0734-64E0-C6C8-9E6CA326C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2533CDC-6672-0C6E-7EDD-92B4F33D8765}"/>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6157CC8B-7F4E-AEB5-40BA-D50BB808FD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8807C1-EE63-79F6-7128-F2A9442F072C}"/>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90697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A78DF0-4D62-C4E3-87B4-1686CF13B2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43FB121-F670-14B9-7FC5-7820AB3F98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08A826-4E40-0CEB-B86D-0B3DAFCC5FDD}"/>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5EEC50B7-8B69-0E3B-F3F1-420408D926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1DA8B3-2E66-782D-68E9-81B23FFD3429}"/>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229701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5C1EA7-7EC8-B32F-1FAF-B8AC48E820A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13F5FC9-0EB9-8836-6A24-22EB9BFD66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D116F7-F897-37F7-C6D7-ABD0F1C88B5E}"/>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DC0AE88D-7D01-3714-060F-3F9DC6E69E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BA6492-C86D-7AC2-C7A2-A1966AECFF51}"/>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2104111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spTree>
    <p:extLst>
      <p:ext uri="{BB962C8B-B14F-4D97-AF65-F5344CB8AC3E}">
        <p14:creationId xmlns:p14="http://schemas.microsoft.com/office/powerpoint/2010/main" val="530096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27" name="Google Shape;27;p47"/>
          <p:cNvPicPr preferRelativeResize="0"/>
          <p:nvPr/>
        </p:nvPicPr>
        <p:blipFill rotWithShape="1">
          <a:blip r:embed="rId2">
            <a:alphaModFix/>
          </a:blip>
          <a:srcRect/>
          <a:stretch/>
        </p:blipFill>
        <p:spPr>
          <a:xfrm>
            <a:off x="381002" y="6129454"/>
            <a:ext cx="1728756" cy="453799"/>
          </a:xfrm>
          <a:prstGeom prst="rect">
            <a:avLst/>
          </a:prstGeom>
          <a:noFill/>
          <a:ln>
            <a:noFill/>
          </a:ln>
        </p:spPr>
      </p:pic>
    </p:spTree>
    <p:extLst>
      <p:ext uri="{BB962C8B-B14F-4D97-AF65-F5344CB8AC3E}">
        <p14:creationId xmlns:p14="http://schemas.microsoft.com/office/powerpoint/2010/main" val="317235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34" name="Google Shape;34;p48"/>
          <p:cNvPicPr preferRelativeResize="0"/>
          <p:nvPr/>
        </p:nvPicPr>
        <p:blipFill rotWithShape="1">
          <a:blip r:embed="rId2">
            <a:alphaModFix/>
          </a:blip>
          <a:srcRect/>
          <a:stretch/>
        </p:blipFill>
        <p:spPr>
          <a:xfrm>
            <a:off x="381002" y="6129454"/>
            <a:ext cx="1728756" cy="453799"/>
          </a:xfrm>
          <a:prstGeom prst="rect">
            <a:avLst/>
          </a:prstGeom>
          <a:noFill/>
          <a:ln>
            <a:noFill/>
          </a:ln>
        </p:spPr>
      </p:pic>
    </p:spTree>
    <p:extLst>
      <p:ext uri="{BB962C8B-B14F-4D97-AF65-F5344CB8AC3E}">
        <p14:creationId xmlns:p14="http://schemas.microsoft.com/office/powerpoint/2010/main" val="854156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42" name="Google Shape;42;p49"/>
          <p:cNvPicPr preferRelativeResize="0"/>
          <p:nvPr/>
        </p:nvPicPr>
        <p:blipFill rotWithShape="1">
          <a:blip r:embed="rId2">
            <a:alphaModFix/>
          </a:blip>
          <a:srcRect/>
          <a:stretch/>
        </p:blipFill>
        <p:spPr>
          <a:xfrm>
            <a:off x="381002" y="6129454"/>
            <a:ext cx="1728756" cy="453799"/>
          </a:xfrm>
          <a:prstGeom prst="rect">
            <a:avLst/>
          </a:prstGeom>
          <a:noFill/>
          <a:ln>
            <a:noFill/>
          </a:ln>
        </p:spPr>
      </p:pic>
    </p:spTree>
    <p:extLst>
      <p:ext uri="{BB962C8B-B14F-4D97-AF65-F5344CB8AC3E}">
        <p14:creationId xmlns:p14="http://schemas.microsoft.com/office/powerpoint/2010/main" val="1433045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52" name="Google Shape;52;p50"/>
          <p:cNvPicPr preferRelativeResize="0"/>
          <p:nvPr/>
        </p:nvPicPr>
        <p:blipFill rotWithShape="1">
          <a:blip r:embed="rId2">
            <a:alphaModFix/>
          </a:blip>
          <a:srcRect/>
          <a:stretch/>
        </p:blipFill>
        <p:spPr>
          <a:xfrm>
            <a:off x="381002" y="6129454"/>
            <a:ext cx="1728756" cy="453799"/>
          </a:xfrm>
          <a:prstGeom prst="rect">
            <a:avLst/>
          </a:prstGeom>
          <a:noFill/>
          <a:ln>
            <a:noFill/>
          </a:ln>
        </p:spPr>
      </p:pic>
    </p:spTree>
    <p:extLst>
      <p:ext uri="{BB962C8B-B14F-4D97-AF65-F5344CB8AC3E}">
        <p14:creationId xmlns:p14="http://schemas.microsoft.com/office/powerpoint/2010/main" val="276446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58" name="Google Shape;58;p51"/>
          <p:cNvPicPr preferRelativeResize="0"/>
          <p:nvPr/>
        </p:nvPicPr>
        <p:blipFill rotWithShape="1">
          <a:blip r:embed="rId2">
            <a:alphaModFix/>
          </a:blip>
          <a:srcRect/>
          <a:stretch/>
        </p:blipFill>
        <p:spPr>
          <a:xfrm>
            <a:off x="381002" y="6129454"/>
            <a:ext cx="1728756" cy="453799"/>
          </a:xfrm>
          <a:prstGeom prst="rect">
            <a:avLst/>
          </a:prstGeom>
          <a:noFill/>
          <a:ln>
            <a:noFill/>
          </a:ln>
        </p:spPr>
      </p:pic>
    </p:spTree>
    <p:extLst>
      <p:ext uri="{BB962C8B-B14F-4D97-AF65-F5344CB8AC3E}">
        <p14:creationId xmlns:p14="http://schemas.microsoft.com/office/powerpoint/2010/main" val="1891298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spTree>
    <p:extLst>
      <p:ext uri="{BB962C8B-B14F-4D97-AF65-F5344CB8AC3E}">
        <p14:creationId xmlns:p14="http://schemas.microsoft.com/office/powerpoint/2010/main" val="287830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70" name="Google Shape;70;p53"/>
          <p:cNvPicPr preferRelativeResize="0"/>
          <p:nvPr/>
        </p:nvPicPr>
        <p:blipFill rotWithShape="1">
          <a:blip r:embed="rId2">
            <a:alphaModFix/>
          </a:blip>
          <a:srcRect/>
          <a:stretch/>
        </p:blipFill>
        <p:spPr>
          <a:xfrm>
            <a:off x="381002" y="6129454"/>
            <a:ext cx="1728756" cy="453799"/>
          </a:xfrm>
          <a:prstGeom prst="rect">
            <a:avLst/>
          </a:prstGeom>
          <a:noFill/>
          <a:ln>
            <a:noFill/>
          </a:ln>
        </p:spPr>
      </p:pic>
    </p:spTree>
    <p:extLst>
      <p:ext uri="{BB962C8B-B14F-4D97-AF65-F5344CB8AC3E}">
        <p14:creationId xmlns:p14="http://schemas.microsoft.com/office/powerpoint/2010/main" val="209641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C81E5-588E-335F-F596-56AA5AC367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B359E4-6E0B-C75F-FED9-E00B1AEF7C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14EAA4-F674-685A-3FAE-E09A4EE8179A}"/>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67D808B1-CAE5-8027-ADAC-ACD10C0979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53EB75-F6A1-012E-9157-F8A3F42C3E24}"/>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3856758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78" name="Google Shape;78;p54"/>
          <p:cNvPicPr preferRelativeResize="0"/>
          <p:nvPr/>
        </p:nvPicPr>
        <p:blipFill rotWithShape="1">
          <a:blip r:embed="rId2">
            <a:alphaModFix/>
          </a:blip>
          <a:srcRect/>
          <a:stretch/>
        </p:blipFill>
        <p:spPr>
          <a:xfrm>
            <a:off x="381002" y="6129454"/>
            <a:ext cx="1728756" cy="453799"/>
          </a:xfrm>
          <a:prstGeom prst="rect">
            <a:avLst/>
          </a:prstGeom>
          <a:noFill/>
          <a:ln>
            <a:noFill/>
          </a:ln>
        </p:spPr>
      </p:pic>
    </p:spTree>
    <p:extLst>
      <p:ext uri="{BB962C8B-B14F-4D97-AF65-F5344CB8AC3E}">
        <p14:creationId xmlns:p14="http://schemas.microsoft.com/office/powerpoint/2010/main" val="3554797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85" name="Google Shape;85;p55"/>
          <p:cNvPicPr preferRelativeResize="0"/>
          <p:nvPr/>
        </p:nvPicPr>
        <p:blipFill rotWithShape="1">
          <a:blip r:embed="rId2">
            <a:alphaModFix/>
          </a:blip>
          <a:srcRect/>
          <a:stretch/>
        </p:blipFill>
        <p:spPr>
          <a:xfrm>
            <a:off x="381002" y="6129454"/>
            <a:ext cx="1728756" cy="453799"/>
          </a:xfrm>
          <a:prstGeom prst="rect">
            <a:avLst/>
          </a:prstGeom>
          <a:noFill/>
          <a:ln>
            <a:noFill/>
          </a:ln>
        </p:spPr>
      </p:pic>
    </p:spTree>
    <p:extLst>
      <p:ext uri="{BB962C8B-B14F-4D97-AF65-F5344CB8AC3E}">
        <p14:creationId xmlns:p14="http://schemas.microsoft.com/office/powerpoint/2010/main" val="2751333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6"/>
        <p:cNvGrpSpPr/>
        <p:nvPr/>
      </p:nvGrpSpPr>
      <p:grpSpPr>
        <a:xfrm>
          <a:off x="0" y="0"/>
          <a:ext cx="0" cy="0"/>
          <a:chOff x="0" y="0"/>
          <a:chExt cx="0" cy="0"/>
        </a:xfrm>
      </p:grpSpPr>
      <p:sp>
        <p:nvSpPr>
          <p:cNvPr id="87" name="Google Shape;87;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spTree>
    <p:extLst>
      <p:ext uri="{BB962C8B-B14F-4D97-AF65-F5344CB8AC3E}">
        <p14:creationId xmlns:p14="http://schemas.microsoft.com/office/powerpoint/2010/main" val="928788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2"/>
        <p:cNvGrpSpPr/>
        <p:nvPr/>
      </p:nvGrpSpPr>
      <p:grpSpPr>
        <a:xfrm>
          <a:off x="0" y="0"/>
          <a:ext cx="0" cy="0"/>
          <a:chOff x="0" y="0"/>
          <a:chExt cx="0" cy="0"/>
        </a:xfrm>
      </p:grpSpPr>
      <p:sp>
        <p:nvSpPr>
          <p:cNvPr id="93" name="Google Shape;93;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95" name="Google Shape;9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spTree>
    <p:extLst>
      <p:ext uri="{BB962C8B-B14F-4D97-AF65-F5344CB8AC3E}">
        <p14:creationId xmlns:p14="http://schemas.microsoft.com/office/powerpoint/2010/main" val="2916555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98"/>
        <p:cNvGrpSpPr/>
        <p:nvPr/>
      </p:nvGrpSpPr>
      <p:grpSpPr>
        <a:xfrm>
          <a:off x="0" y="0"/>
          <a:ext cx="0" cy="0"/>
          <a:chOff x="0" y="0"/>
          <a:chExt cx="0" cy="0"/>
        </a:xfrm>
      </p:grpSpPr>
      <p:sp>
        <p:nvSpPr>
          <p:cNvPr id="99" name="Google Shape;99;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sp>
        <p:nvSpPr>
          <p:cNvPr id="103" name="Google Shape;103;p58"/>
          <p:cNvSpPr txBox="1">
            <a:spLocks noGrp="1"/>
          </p:cNvSpPr>
          <p:nvPr>
            <p:ph type="body" idx="1"/>
          </p:nvPr>
        </p:nvSpPr>
        <p:spPr>
          <a:xfrm>
            <a:off x="1804989" y="2517778"/>
            <a:ext cx="7966075" cy="2968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2885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4"/>
        <p:cNvGrpSpPr/>
        <p:nvPr/>
      </p:nvGrpSpPr>
      <p:grpSpPr>
        <a:xfrm>
          <a:off x="0" y="0"/>
          <a:ext cx="0" cy="0"/>
          <a:chOff x="0" y="0"/>
          <a:chExt cx="0" cy="0"/>
        </a:xfrm>
      </p:grpSpPr>
      <p:sp>
        <p:nvSpPr>
          <p:cNvPr id="105" name="Google Shape;105;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23421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7"/>
        <p:cNvGrpSpPr/>
        <p:nvPr/>
      </p:nvGrpSpPr>
      <p:grpSpPr>
        <a:xfrm>
          <a:off x="0" y="0"/>
          <a:ext cx="0" cy="0"/>
          <a:chOff x="0" y="0"/>
          <a:chExt cx="0" cy="0"/>
        </a:xfrm>
      </p:grpSpPr>
      <p:sp>
        <p:nvSpPr>
          <p:cNvPr id="108" name="Google Shape;108;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71602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5"/>
        <p:cNvGrpSpPr/>
        <p:nvPr/>
      </p:nvGrpSpPr>
      <p:grpSpPr>
        <a:xfrm>
          <a:off x="0" y="0"/>
          <a:ext cx="0" cy="0"/>
          <a:chOff x="0" y="0"/>
          <a:chExt cx="0" cy="0"/>
        </a:xfrm>
      </p:grpSpPr>
      <p:sp>
        <p:nvSpPr>
          <p:cNvPr id="116" name="Google Shape;116;p27"/>
          <p:cNvSpPr/>
          <p:nvPr/>
        </p:nvSpPr>
        <p:spPr>
          <a:xfrm>
            <a:off x="0" y="0"/>
            <a:ext cx="12192000" cy="6858000"/>
          </a:xfrm>
          <a:prstGeom prst="rect">
            <a:avLst/>
          </a:prstGeom>
          <a:gradFill>
            <a:gsLst>
              <a:gs pos="0">
                <a:srgbClr val="004C79"/>
              </a:gs>
              <a:gs pos="50000">
                <a:srgbClr val="006EB0"/>
              </a:gs>
              <a:gs pos="100000">
                <a:srgbClr val="0085D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7" name="Google Shape;11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20" name="Google Shape;120;p27"/>
          <p:cNvPicPr preferRelativeResize="0"/>
          <p:nvPr/>
        </p:nvPicPr>
        <p:blipFill rotWithShape="1">
          <a:blip r:embed="rId2">
            <a:alphaModFix/>
          </a:blip>
          <a:srcRect/>
          <a:stretch/>
        </p:blipFill>
        <p:spPr>
          <a:xfrm>
            <a:off x="9499719" y="5815351"/>
            <a:ext cx="2311281" cy="808948"/>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3984140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1"/>
        <p:cNvGrpSpPr/>
        <p:nvPr/>
      </p:nvGrpSpPr>
      <p:grpSpPr>
        <a:xfrm>
          <a:off x="0" y="0"/>
          <a:ext cx="0" cy="0"/>
          <a:chOff x="0" y="0"/>
          <a:chExt cx="0" cy="0"/>
        </a:xfrm>
      </p:grpSpPr>
      <p:sp>
        <p:nvSpPr>
          <p:cNvPr id="142" name="Google Shape;142;p63"/>
          <p:cNvSpPr/>
          <p:nvPr/>
        </p:nvSpPr>
        <p:spPr>
          <a:xfrm>
            <a:off x="0" y="0"/>
            <a:ext cx="12192000" cy="6858000"/>
          </a:xfrm>
          <a:prstGeom prst="rect">
            <a:avLst/>
          </a:prstGeom>
          <a:gradFill>
            <a:gsLst>
              <a:gs pos="0">
                <a:srgbClr val="004C79"/>
              </a:gs>
              <a:gs pos="50000">
                <a:srgbClr val="006EB0"/>
              </a:gs>
              <a:gs pos="100000">
                <a:srgbClr val="0085D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3" name="Google Shape;14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48" name="Google Shape;148;p63"/>
          <p:cNvPicPr preferRelativeResize="0"/>
          <p:nvPr/>
        </p:nvPicPr>
        <p:blipFill rotWithShape="1">
          <a:blip r:embed="rId2">
            <a:alphaModFix/>
          </a:blip>
          <a:srcRect/>
          <a:stretch/>
        </p:blipFill>
        <p:spPr>
          <a:xfrm>
            <a:off x="9461619" y="5862183"/>
            <a:ext cx="2311281" cy="808948"/>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1966185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49"/>
        <p:cNvGrpSpPr/>
        <p:nvPr/>
      </p:nvGrpSpPr>
      <p:grpSpPr>
        <a:xfrm>
          <a:off x="0" y="0"/>
          <a:ext cx="0" cy="0"/>
          <a:chOff x="0" y="0"/>
          <a:chExt cx="0" cy="0"/>
        </a:xfrm>
      </p:grpSpPr>
      <p:sp>
        <p:nvSpPr>
          <p:cNvPr id="150" name="Google Shape;150;p64"/>
          <p:cNvSpPr/>
          <p:nvPr/>
        </p:nvSpPr>
        <p:spPr>
          <a:xfrm>
            <a:off x="0" y="0"/>
            <a:ext cx="12192000" cy="6858000"/>
          </a:xfrm>
          <a:prstGeom prst="rect">
            <a:avLst/>
          </a:prstGeom>
          <a:gradFill>
            <a:gsLst>
              <a:gs pos="0">
                <a:srgbClr val="004C79"/>
              </a:gs>
              <a:gs pos="50000">
                <a:srgbClr val="006EB0"/>
              </a:gs>
              <a:gs pos="100000">
                <a:srgbClr val="0085D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1" name="Google Shape;151;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58" name="Google Shape;158;p64"/>
          <p:cNvPicPr preferRelativeResize="0"/>
          <p:nvPr/>
        </p:nvPicPr>
        <p:blipFill rotWithShape="1">
          <a:blip r:embed="rId2">
            <a:alphaModFix/>
          </a:blip>
          <a:srcRect/>
          <a:stretch/>
        </p:blipFill>
        <p:spPr>
          <a:xfrm>
            <a:off x="9499719" y="5912527"/>
            <a:ext cx="2311281" cy="808948"/>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19825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0036E-1B05-D314-18F8-06B7F9B224A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82D00F2-ABF6-6F76-1417-4F1E1E3D2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34A9C9A-3E0D-49F5-7C1E-4FEE0E4AD331}"/>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3CE539E3-CAFF-4AE0-DA10-B83BEC3E32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FA2F17-FAFA-CF1F-9AD7-78C1F2737A1B}"/>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1284275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65"/>
          <p:cNvSpPr/>
          <p:nvPr/>
        </p:nvSpPr>
        <p:spPr>
          <a:xfrm>
            <a:off x="0" y="0"/>
            <a:ext cx="12192000" cy="6858000"/>
          </a:xfrm>
          <a:prstGeom prst="rect">
            <a:avLst/>
          </a:prstGeom>
          <a:gradFill>
            <a:gsLst>
              <a:gs pos="0">
                <a:srgbClr val="004C79"/>
              </a:gs>
              <a:gs pos="50000">
                <a:srgbClr val="006EB0"/>
              </a:gs>
              <a:gs pos="100000">
                <a:srgbClr val="0085D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1;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63" name="Google Shape;163;p65"/>
          <p:cNvPicPr preferRelativeResize="0"/>
          <p:nvPr/>
        </p:nvPicPr>
        <p:blipFill rotWithShape="1">
          <a:blip r:embed="rId2">
            <a:alphaModFix/>
          </a:blip>
          <a:srcRect/>
          <a:stretch/>
        </p:blipFill>
        <p:spPr>
          <a:xfrm>
            <a:off x="9499719" y="5912527"/>
            <a:ext cx="2311281" cy="808948"/>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4250168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4"/>
        <p:cNvGrpSpPr/>
        <p:nvPr/>
      </p:nvGrpSpPr>
      <p:grpSpPr>
        <a:xfrm>
          <a:off x="0" y="0"/>
          <a:ext cx="0" cy="0"/>
          <a:chOff x="0" y="0"/>
          <a:chExt cx="0" cy="0"/>
        </a:xfrm>
      </p:grpSpPr>
      <p:sp>
        <p:nvSpPr>
          <p:cNvPr id="165" name="Google Shape;165;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7" name="Google Shape;167;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8" name="Google Shape;168;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171" name="Google Shape;171;p66"/>
          <p:cNvPicPr preferRelativeResize="0"/>
          <p:nvPr/>
        </p:nvPicPr>
        <p:blipFill rotWithShape="1">
          <a:blip r:embed="rId2">
            <a:alphaModFix/>
          </a:blip>
          <a:srcRect/>
          <a:stretch/>
        </p:blipFill>
        <p:spPr>
          <a:xfrm>
            <a:off x="436257" y="6054468"/>
            <a:ext cx="2034671" cy="667011"/>
          </a:xfrm>
          <a:prstGeom prst="rect">
            <a:avLst/>
          </a:prstGeom>
          <a:noFill/>
          <a:ln>
            <a:noFill/>
          </a:ln>
        </p:spPr>
      </p:pic>
    </p:spTree>
    <p:extLst>
      <p:ext uri="{BB962C8B-B14F-4D97-AF65-F5344CB8AC3E}">
        <p14:creationId xmlns:p14="http://schemas.microsoft.com/office/powerpoint/2010/main" val="3130468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2"/>
        <p:cNvGrpSpPr/>
        <p:nvPr/>
      </p:nvGrpSpPr>
      <p:grpSpPr>
        <a:xfrm>
          <a:off x="0" y="0"/>
          <a:ext cx="0" cy="0"/>
          <a:chOff x="0" y="0"/>
          <a:chExt cx="0" cy="0"/>
        </a:xfrm>
      </p:grpSpPr>
      <p:sp>
        <p:nvSpPr>
          <p:cNvPr id="173" name="Google Shape;173;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6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5" name="Google Shape;175;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6" name="Google Shape;176;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179" name="Google Shape;179;p67"/>
          <p:cNvPicPr preferRelativeResize="0"/>
          <p:nvPr/>
        </p:nvPicPr>
        <p:blipFill rotWithShape="1">
          <a:blip r:embed="rId2">
            <a:alphaModFix/>
          </a:blip>
          <a:srcRect/>
          <a:stretch/>
        </p:blipFill>
        <p:spPr>
          <a:xfrm>
            <a:off x="457039" y="6054468"/>
            <a:ext cx="2034671" cy="667011"/>
          </a:xfrm>
          <a:prstGeom prst="rect">
            <a:avLst/>
          </a:prstGeom>
          <a:noFill/>
          <a:ln>
            <a:noFill/>
          </a:ln>
        </p:spPr>
      </p:pic>
    </p:spTree>
    <p:extLst>
      <p:ext uri="{BB962C8B-B14F-4D97-AF65-F5344CB8AC3E}">
        <p14:creationId xmlns:p14="http://schemas.microsoft.com/office/powerpoint/2010/main" val="3008216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0"/>
        <p:cNvGrpSpPr/>
        <p:nvPr/>
      </p:nvGrpSpPr>
      <p:grpSpPr>
        <a:xfrm>
          <a:off x="0" y="0"/>
          <a:ext cx="0" cy="0"/>
          <a:chOff x="0" y="0"/>
          <a:chExt cx="0" cy="0"/>
        </a:xfrm>
      </p:grpSpPr>
      <p:sp>
        <p:nvSpPr>
          <p:cNvPr id="181" name="Google Shape;181;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186" name="Google Shape;186;p68"/>
          <p:cNvPicPr preferRelativeResize="0"/>
          <p:nvPr/>
        </p:nvPicPr>
        <p:blipFill rotWithShape="1">
          <a:blip r:embed="rId2">
            <a:alphaModFix/>
          </a:blip>
          <a:srcRect/>
          <a:stretch/>
        </p:blipFill>
        <p:spPr>
          <a:xfrm>
            <a:off x="498603" y="6054468"/>
            <a:ext cx="2034671" cy="667011"/>
          </a:xfrm>
          <a:prstGeom prst="rect">
            <a:avLst/>
          </a:prstGeom>
          <a:noFill/>
          <a:ln>
            <a:noFill/>
          </a:ln>
        </p:spPr>
      </p:pic>
    </p:spTree>
    <p:extLst>
      <p:ext uri="{BB962C8B-B14F-4D97-AF65-F5344CB8AC3E}">
        <p14:creationId xmlns:p14="http://schemas.microsoft.com/office/powerpoint/2010/main" val="1707124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7"/>
        <p:cNvGrpSpPr/>
        <p:nvPr/>
      </p:nvGrpSpPr>
      <p:grpSpPr>
        <a:xfrm>
          <a:off x="0" y="0"/>
          <a:ext cx="0" cy="0"/>
          <a:chOff x="0" y="0"/>
          <a:chExt cx="0" cy="0"/>
        </a:xfrm>
      </p:grpSpPr>
      <p:sp>
        <p:nvSpPr>
          <p:cNvPr id="188" name="Google Shape;188;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NL"/>
              <a:t>‹N°›</a:t>
            </a:fld>
            <a:endParaRPr/>
          </a:p>
        </p:txBody>
      </p:sp>
      <p:pic>
        <p:nvPicPr>
          <p:cNvPr id="193" name="Google Shape;193;p69"/>
          <p:cNvPicPr preferRelativeResize="0"/>
          <p:nvPr/>
        </p:nvPicPr>
        <p:blipFill rotWithShape="1">
          <a:blip r:embed="rId2">
            <a:alphaModFix/>
          </a:blip>
          <a:srcRect/>
          <a:stretch/>
        </p:blipFill>
        <p:spPr>
          <a:xfrm>
            <a:off x="394693" y="6054468"/>
            <a:ext cx="2034671" cy="667011"/>
          </a:xfrm>
          <a:prstGeom prst="rect">
            <a:avLst/>
          </a:prstGeom>
          <a:noFill/>
          <a:ln>
            <a:noFill/>
          </a:ln>
        </p:spPr>
      </p:pic>
    </p:spTree>
    <p:extLst>
      <p:ext uri="{BB962C8B-B14F-4D97-AF65-F5344CB8AC3E}">
        <p14:creationId xmlns:p14="http://schemas.microsoft.com/office/powerpoint/2010/main" val="2419743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387FCEDA-72E1-4C21-BFFA-C0AABD7B4E8B}" type="datetime1">
              <a:rPr lang="en-US" smtClean="0"/>
              <a:t>10/6/2022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47743C0-AA4E-41B7-B37E-388344758D76}" type="slidenum">
              <a:rPr lang="en-US" smtClean="0"/>
              <a:t>‹N°›</a:t>
            </a:fld>
            <a:endParaRPr lang="en-US"/>
          </a:p>
        </p:txBody>
      </p:sp>
    </p:spTree>
    <p:extLst>
      <p:ext uri="{BB962C8B-B14F-4D97-AF65-F5344CB8AC3E}">
        <p14:creationId xmlns:p14="http://schemas.microsoft.com/office/powerpoint/2010/main" val="359970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3251F-9673-4990-8393-551CEAD716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9D077D4-2C38-6EEA-74D4-ABDDFC661B3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F0C9D9D-C5D1-D3DB-777C-9064F4E892F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C7D928F-85CF-E1A2-1CBA-E011CAF0C6F1}"/>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6" name="Espace réservé du pied de page 5">
            <a:extLst>
              <a:ext uri="{FF2B5EF4-FFF2-40B4-BE49-F238E27FC236}">
                <a16:creationId xmlns:a16="http://schemas.microsoft.com/office/drawing/2014/main" id="{D3DD91B0-C6F8-D46C-4072-5118315CE4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53DAC9-5ADC-F419-D0C5-B6D1E359D14C}"/>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212996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B528A-2443-E46E-6582-6C4B4F8D453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C67566D-A5F8-979A-E4A0-C411A858C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ECBCB34-4942-CDDA-3000-266ACA13F30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2591CD-A950-D400-1773-F70EE8479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540AE2E-5B7B-8FC2-E724-2E8A0513F0B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9E506C1-B4AC-4970-C50F-08CA52B6CEB8}"/>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8" name="Espace réservé du pied de page 7">
            <a:extLst>
              <a:ext uri="{FF2B5EF4-FFF2-40B4-BE49-F238E27FC236}">
                <a16:creationId xmlns:a16="http://schemas.microsoft.com/office/drawing/2014/main" id="{0B2B379F-5706-F5E2-479A-ED5ECB634F7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5185484-EC18-4677-E027-5971FDA5A051}"/>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144396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D4D50-A992-F73F-795B-73B1EC0C1CF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0157B83-63B1-0C4A-F02B-E4A299D59B3F}"/>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4" name="Espace réservé du pied de page 3">
            <a:extLst>
              <a:ext uri="{FF2B5EF4-FFF2-40B4-BE49-F238E27FC236}">
                <a16:creationId xmlns:a16="http://schemas.microsoft.com/office/drawing/2014/main" id="{B992679F-6F55-90B4-D414-ED5EBAAE802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FB8E82E-EDFA-2BDF-6E55-8CEE274F0A93}"/>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60733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A3202A8-BBCA-7E6F-1598-3B0C00EBA0A1}"/>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3" name="Espace réservé du pied de page 2">
            <a:extLst>
              <a:ext uri="{FF2B5EF4-FFF2-40B4-BE49-F238E27FC236}">
                <a16:creationId xmlns:a16="http://schemas.microsoft.com/office/drawing/2014/main" id="{F59CF924-7F43-3E88-E840-71CAAA2821D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1C41180-65EE-54CE-B07F-D8FF34650D52}"/>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176273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CF160-5DEA-0919-54EF-1F7195FC98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030F70C-57EB-60B6-43CB-66444D77F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1C5CCA5-C933-3A76-C561-057DA6647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E88A66-75F6-B611-C28A-E1E383A330E6}"/>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6" name="Espace réservé du pied de page 5">
            <a:extLst>
              <a:ext uri="{FF2B5EF4-FFF2-40B4-BE49-F238E27FC236}">
                <a16:creationId xmlns:a16="http://schemas.microsoft.com/office/drawing/2014/main" id="{F1FD6890-6A26-ED64-5504-91F30D08B6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DB42A7-7CCD-B8C9-790E-24F2AFB5BB2E}"/>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266979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E7B5B-2314-F3A4-D997-46D8F28ECC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5E3671F-8402-44CF-24FF-F655CB80B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333F446-F3AA-D061-8490-19C3F6879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77F861-9C05-C280-C7E4-5ED5878FA20E}"/>
              </a:ext>
            </a:extLst>
          </p:cNvPr>
          <p:cNvSpPr>
            <a:spLocks noGrp="1"/>
          </p:cNvSpPr>
          <p:nvPr>
            <p:ph type="dt" sz="half" idx="10"/>
          </p:nvPr>
        </p:nvSpPr>
        <p:spPr/>
        <p:txBody>
          <a:bodyPr/>
          <a:lstStyle/>
          <a:p>
            <a:fld id="{E3260347-75F2-4BDB-B255-5B7790726016}" type="datetimeFigureOut">
              <a:rPr lang="fr-FR" smtClean="0"/>
              <a:t>06/10/2022</a:t>
            </a:fld>
            <a:endParaRPr lang="fr-FR"/>
          </a:p>
        </p:txBody>
      </p:sp>
      <p:sp>
        <p:nvSpPr>
          <p:cNvPr id="6" name="Espace réservé du pied de page 5">
            <a:extLst>
              <a:ext uri="{FF2B5EF4-FFF2-40B4-BE49-F238E27FC236}">
                <a16:creationId xmlns:a16="http://schemas.microsoft.com/office/drawing/2014/main" id="{A80F3846-6504-A5B2-2F3A-7123B67765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5C391F-E1A2-0BF3-AE96-974D778A5092}"/>
              </a:ext>
            </a:extLst>
          </p:cNvPr>
          <p:cNvSpPr>
            <a:spLocks noGrp="1"/>
          </p:cNvSpPr>
          <p:nvPr>
            <p:ph type="sldNum" sz="quarter" idx="12"/>
          </p:nvPr>
        </p:nvSpPr>
        <p:spPr/>
        <p:txBody>
          <a:bodyPr/>
          <a:lstStyle/>
          <a:p>
            <a:fld id="{0EB0D034-CAF1-49D0-9F15-510458AC9880}" type="slidenum">
              <a:rPr lang="fr-FR" smtClean="0"/>
              <a:t>‹N°›</a:t>
            </a:fld>
            <a:endParaRPr lang="fr-FR"/>
          </a:p>
        </p:txBody>
      </p:sp>
    </p:spTree>
    <p:extLst>
      <p:ext uri="{BB962C8B-B14F-4D97-AF65-F5344CB8AC3E}">
        <p14:creationId xmlns:p14="http://schemas.microsoft.com/office/powerpoint/2010/main" val="308255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5D3AE8-B1D2-9C8D-11E2-E00BDFBBA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AF02AE3-3881-5D68-98C2-D6349F801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7B3FD6-C445-BB6F-B212-FC3EDA7DE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0347-75F2-4BDB-B255-5B7790726016}" type="datetimeFigureOut">
              <a:rPr lang="fr-FR" smtClean="0"/>
              <a:t>06/10/2022</a:t>
            </a:fld>
            <a:endParaRPr lang="fr-FR"/>
          </a:p>
        </p:txBody>
      </p:sp>
      <p:sp>
        <p:nvSpPr>
          <p:cNvPr id="5" name="Espace réservé du pied de page 4">
            <a:extLst>
              <a:ext uri="{FF2B5EF4-FFF2-40B4-BE49-F238E27FC236}">
                <a16:creationId xmlns:a16="http://schemas.microsoft.com/office/drawing/2014/main" id="{34F4B74D-0745-F7EC-A4B9-611A1407B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A751701-99AC-2664-659C-82F45F7B4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0D034-CAF1-49D0-9F15-510458AC9880}" type="slidenum">
              <a:rPr lang="fr-FR" smtClean="0"/>
              <a:t>‹N°›</a:t>
            </a:fld>
            <a:endParaRPr lang="fr-FR"/>
          </a:p>
        </p:txBody>
      </p:sp>
    </p:spTree>
    <p:extLst>
      <p:ext uri="{BB962C8B-B14F-4D97-AF65-F5344CB8AC3E}">
        <p14:creationId xmlns:p14="http://schemas.microsoft.com/office/powerpoint/2010/main" val="315513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a:t>
            </a:fld>
            <a:endParaRPr/>
          </a:p>
        </p:txBody>
      </p:sp>
    </p:spTree>
    <p:extLst>
      <p:ext uri="{BB962C8B-B14F-4D97-AF65-F5344CB8AC3E}">
        <p14:creationId xmlns:p14="http://schemas.microsoft.com/office/powerpoint/2010/main" val="13597584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a:t>
            </a:fld>
            <a:endParaRPr/>
          </a:p>
        </p:txBody>
      </p:sp>
    </p:spTree>
    <p:extLst>
      <p:ext uri="{BB962C8B-B14F-4D97-AF65-F5344CB8AC3E}">
        <p14:creationId xmlns:p14="http://schemas.microsoft.com/office/powerpoint/2010/main" val="2286546118"/>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43.png"/><Relationship Id="rId3" Type="http://schemas.openxmlformats.org/officeDocument/2006/relationships/image" Target="../media/image12.png"/><Relationship Id="rId21" Type="http://schemas.openxmlformats.org/officeDocument/2006/relationships/image" Target="../media/image24.png"/><Relationship Id="rId7" Type="http://schemas.openxmlformats.org/officeDocument/2006/relationships/image" Target="../media/image16.png"/><Relationship Id="rId12" Type="http://schemas.openxmlformats.org/officeDocument/2006/relationships/image" Target="../media/image41.png"/><Relationship Id="rId17"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11.jpg"/><Relationship Id="rId20" Type="http://schemas.openxmlformats.org/officeDocument/2006/relationships/hyperlink" Target="http://www.afrialliance.org/" TargetMode="External"/><Relationship Id="rId1" Type="http://schemas.openxmlformats.org/officeDocument/2006/relationships/slideLayout" Target="../slideLayouts/slideLayout30.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46.jp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44.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2042544-E18E-FCE9-0F74-0FC4DE46100B}"/>
              </a:ext>
            </a:extLst>
          </p:cNvPr>
          <p:cNvSpPr txBox="1"/>
          <p:nvPr/>
        </p:nvSpPr>
        <p:spPr>
          <a:xfrm>
            <a:off x="-195943" y="1861648"/>
            <a:ext cx="12250723" cy="523220"/>
          </a:xfrm>
          <a:prstGeom prst="rect">
            <a:avLst/>
          </a:prstGeom>
          <a:noFill/>
        </p:spPr>
        <p:txBody>
          <a:bodyPr wrap="square">
            <a:spAutoFit/>
          </a:bodyPr>
          <a:lstStyle/>
          <a:p>
            <a:pPr algn="ctr"/>
            <a:r>
              <a:rPr lang="en-US" sz="2800" b="1" dirty="0">
                <a:solidFill>
                  <a:srgbClr val="000099"/>
                </a:solidFill>
                <a:latin typeface="Arial" panose="020B0604020202020204" pitchFamily="34" charset="0"/>
                <a:cs typeface="Arial" panose="020B0604020202020204" pitchFamily="34" charset="0"/>
              </a:rPr>
              <a:t>International Ecohydrology Workshop in Tunisia</a:t>
            </a:r>
            <a:endParaRPr lang="fr-FR" sz="2800" b="1" dirty="0">
              <a:solidFill>
                <a:srgbClr val="000099"/>
              </a:solidFill>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50D56B3A-6633-4111-9F9A-BFF07B2889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45789" y="238302"/>
            <a:ext cx="1372469" cy="1460142"/>
          </a:xfrm>
          <a:prstGeom prst="rect">
            <a:avLst/>
          </a:prstGeom>
        </p:spPr>
      </p:pic>
      <p:pic>
        <p:nvPicPr>
          <p:cNvPr id="3" name="Image 2">
            <a:extLst>
              <a:ext uri="{FF2B5EF4-FFF2-40B4-BE49-F238E27FC236}">
                <a16:creationId xmlns:a16="http://schemas.microsoft.com/office/drawing/2014/main" id="{83624DA7-8AD8-C87B-7FE6-02336549985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16688" y="476561"/>
            <a:ext cx="1282403" cy="1104363"/>
          </a:xfrm>
          <a:prstGeom prst="rect">
            <a:avLst/>
          </a:prstGeom>
        </p:spPr>
      </p:pic>
      <p:pic>
        <p:nvPicPr>
          <p:cNvPr id="6" name="Image 5">
            <a:extLst>
              <a:ext uri="{FF2B5EF4-FFF2-40B4-BE49-F238E27FC236}">
                <a16:creationId xmlns:a16="http://schemas.microsoft.com/office/drawing/2014/main" id="{3FA45710-71FA-5C19-993D-8A092D532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575" y="454611"/>
            <a:ext cx="1302676" cy="1027523"/>
          </a:xfrm>
          <a:prstGeom prst="rect">
            <a:avLst/>
          </a:prstGeom>
        </p:spPr>
      </p:pic>
      <p:pic>
        <p:nvPicPr>
          <p:cNvPr id="9" name="Image 8">
            <a:extLst>
              <a:ext uri="{FF2B5EF4-FFF2-40B4-BE49-F238E27FC236}">
                <a16:creationId xmlns:a16="http://schemas.microsoft.com/office/drawing/2014/main" id="{31BDA357-36A8-6502-2421-306CE2800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4190" y="454610"/>
            <a:ext cx="1302676" cy="1027523"/>
          </a:xfrm>
          <a:prstGeom prst="rect">
            <a:avLst/>
          </a:prstGeom>
        </p:spPr>
      </p:pic>
      <p:pic>
        <p:nvPicPr>
          <p:cNvPr id="2" name="Picture 287" descr="C:\Users\Iserv\Downloads\1009611-Drapeau_de_la_Tunisie.jpg">
            <a:extLst>
              <a:ext uri="{FF2B5EF4-FFF2-40B4-BE49-F238E27FC236}">
                <a16:creationId xmlns:a16="http://schemas.microsoft.com/office/drawing/2014/main" id="{49E69128-100A-4C60-684E-14AD7EC491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709" y="454610"/>
            <a:ext cx="1246327" cy="85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B74FF2E8-11AF-E108-85A2-223FDB902FAD}"/>
              </a:ext>
            </a:extLst>
          </p:cNvPr>
          <p:cNvSpPr txBox="1"/>
          <p:nvPr/>
        </p:nvSpPr>
        <p:spPr>
          <a:xfrm>
            <a:off x="3175840" y="3031093"/>
            <a:ext cx="5988515" cy="369332"/>
          </a:xfrm>
          <a:prstGeom prst="rect">
            <a:avLst/>
          </a:prstGeom>
          <a:noFill/>
        </p:spPr>
        <p:txBody>
          <a:bodyPr wrap="square" rtlCol="0">
            <a:spAutoFit/>
          </a:bodyPr>
          <a:lstStyle/>
          <a:p>
            <a:pPr algn="ctr"/>
            <a:r>
              <a:rPr lang="fr-FR" dirty="0">
                <a:solidFill>
                  <a:srgbClr val="000099"/>
                </a:solidFill>
                <a:latin typeface="Arial" panose="020B0604020202020204" pitchFamily="34" charset="0"/>
                <a:cs typeface="Arial" panose="020B0604020202020204" pitchFamily="34" charset="0"/>
              </a:rPr>
              <a:t> Carthage, </a:t>
            </a:r>
            <a:r>
              <a:rPr lang="fr-FR" dirty="0" err="1">
                <a:solidFill>
                  <a:srgbClr val="000099"/>
                </a:solidFill>
                <a:latin typeface="Arial" panose="020B0604020202020204" pitchFamily="34" charset="0"/>
                <a:cs typeface="Arial" panose="020B0604020202020204" pitchFamily="34" charset="0"/>
              </a:rPr>
              <a:t>October</a:t>
            </a:r>
            <a:r>
              <a:rPr lang="fr-FR" dirty="0">
                <a:solidFill>
                  <a:srgbClr val="000099"/>
                </a:solidFill>
                <a:latin typeface="Arial" panose="020B0604020202020204" pitchFamily="34" charset="0"/>
                <a:cs typeface="Arial" panose="020B0604020202020204" pitchFamily="34" charset="0"/>
              </a:rPr>
              <a:t> 04</a:t>
            </a:r>
            <a:r>
              <a:rPr lang="fr-FR" baseline="30000" dirty="0">
                <a:solidFill>
                  <a:srgbClr val="000099"/>
                </a:solidFill>
                <a:latin typeface="Arial" panose="020B0604020202020204" pitchFamily="34" charset="0"/>
                <a:cs typeface="Arial" panose="020B0604020202020204" pitchFamily="34" charset="0"/>
              </a:rPr>
              <a:t>th</a:t>
            </a:r>
            <a:r>
              <a:rPr lang="fr-FR" dirty="0">
                <a:solidFill>
                  <a:srgbClr val="000099"/>
                </a:solidFill>
                <a:latin typeface="Arial" panose="020B0604020202020204" pitchFamily="34" charset="0"/>
                <a:cs typeface="Arial" panose="020B0604020202020204" pitchFamily="34" charset="0"/>
              </a:rPr>
              <a:t> to 07</a:t>
            </a:r>
            <a:r>
              <a:rPr lang="fr-FR" baseline="30000" dirty="0">
                <a:solidFill>
                  <a:srgbClr val="000099"/>
                </a:solidFill>
                <a:latin typeface="Arial" panose="020B0604020202020204" pitchFamily="34" charset="0"/>
                <a:cs typeface="Arial" panose="020B0604020202020204" pitchFamily="34" charset="0"/>
              </a:rPr>
              <a:t>th</a:t>
            </a:r>
            <a:r>
              <a:rPr lang="fr-FR" dirty="0">
                <a:solidFill>
                  <a:srgbClr val="000099"/>
                </a:solidFill>
                <a:latin typeface="Arial" panose="020B0604020202020204" pitchFamily="34" charset="0"/>
                <a:cs typeface="Arial" panose="020B0604020202020204" pitchFamily="34" charset="0"/>
              </a:rPr>
              <a:t> 2022</a:t>
            </a:r>
          </a:p>
        </p:txBody>
      </p:sp>
      <p:sp>
        <p:nvSpPr>
          <p:cNvPr id="5" name="ZoneTexte 4">
            <a:extLst>
              <a:ext uri="{FF2B5EF4-FFF2-40B4-BE49-F238E27FC236}">
                <a16:creationId xmlns:a16="http://schemas.microsoft.com/office/drawing/2014/main" id="{929FD0E5-ADD4-C408-69D6-19095398937E}"/>
              </a:ext>
            </a:extLst>
          </p:cNvPr>
          <p:cNvSpPr txBox="1"/>
          <p:nvPr/>
        </p:nvSpPr>
        <p:spPr>
          <a:xfrm>
            <a:off x="4795003" y="2410078"/>
            <a:ext cx="2601994" cy="523220"/>
          </a:xfrm>
          <a:prstGeom prst="rect">
            <a:avLst/>
          </a:prstGeom>
          <a:noFill/>
        </p:spPr>
        <p:txBody>
          <a:bodyPr wrap="square">
            <a:spAutoFit/>
          </a:bodyPr>
          <a:lstStyle>
            <a:defPPr>
              <a:defRPr lang="fr-FR"/>
            </a:defPPr>
            <a:lvl1pPr algn="ctr">
              <a:defRPr sz="2800" b="1">
                <a:solidFill>
                  <a:srgbClr val="000099"/>
                </a:solidFill>
                <a:latin typeface="Arial" panose="020B0604020202020204" pitchFamily="34" charset="0"/>
                <a:cs typeface="Arial" panose="020B0604020202020204" pitchFamily="34" charset="0"/>
              </a:defRPr>
            </a:lvl1pPr>
          </a:lstStyle>
          <a:p>
            <a:r>
              <a:rPr lang="fr-FR" sz="2400" dirty="0"/>
              <a:t>ECOTUN</a:t>
            </a:r>
            <a:r>
              <a:rPr lang="fr-FR" dirty="0"/>
              <a:t> 2022</a:t>
            </a:r>
          </a:p>
        </p:txBody>
      </p:sp>
      <p:sp>
        <p:nvSpPr>
          <p:cNvPr id="11" name="ZoneTexte 10"/>
          <p:cNvSpPr txBox="1"/>
          <p:nvPr/>
        </p:nvSpPr>
        <p:spPr>
          <a:xfrm>
            <a:off x="2074895" y="3754042"/>
            <a:ext cx="8042210" cy="2215991"/>
          </a:xfrm>
          <a:prstGeom prst="rect">
            <a:avLst/>
          </a:prstGeom>
          <a:noFill/>
        </p:spPr>
        <p:txBody>
          <a:bodyPr wrap="square" rtlCol="0">
            <a:spAutoFit/>
          </a:bodyPr>
          <a:lstStyle/>
          <a:p>
            <a:pPr algn="ctr"/>
            <a:r>
              <a:rPr lang="en-US" sz="2800" dirty="0" smtClean="0"/>
              <a:t>Experimentation </a:t>
            </a:r>
            <a:r>
              <a:rPr lang="en-US" sz="2800" dirty="0"/>
              <a:t>of a sand bio-filter in an arid region to reuse wastewater in agricultural </a:t>
            </a:r>
            <a:r>
              <a:rPr lang="en-US" sz="2800" dirty="0" smtClean="0"/>
              <a:t>irrigation</a:t>
            </a:r>
          </a:p>
          <a:p>
            <a:pPr algn="ctr"/>
            <a:endParaRPr lang="en-US" sz="2800" dirty="0"/>
          </a:p>
          <a:p>
            <a:pPr algn="ctr"/>
            <a:endParaRPr lang="en-US" dirty="0" smtClean="0"/>
          </a:p>
          <a:p>
            <a:pPr algn="ctr"/>
            <a:r>
              <a:rPr lang="en-US" dirty="0" smtClean="0"/>
              <a:t>Dr. Pascal BREIL</a:t>
            </a:r>
          </a:p>
          <a:p>
            <a:pPr algn="ctr"/>
            <a:r>
              <a:rPr lang="en-US" dirty="0" smtClean="0"/>
              <a:t>pascal.breil@inrae.fr</a:t>
            </a:r>
            <a:endParaRPr lang="fr-FR" dirty="0"/>
          </a:p>
        </p:txBody>
      </p:sp>
    </p:spTree>
    <p:extLst>
      <p:ext uri="{BB962C8B-B14F-4D97-AF65-F5344CB8AC3E}">
        <p14:creationId xmlns:p14="http://schemas.microsoft.com/office/powerpoint/2010/main" val="54037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96" name="Google Shape;896;p23"/>
          <p:cNvSpPr txBox="1"/>
          <p:nvPr/>
        </p:nvSpPr>
        <p:spPr>
          <a:xfrm>
            <a:off x="2241045" y="6103652"/>
            <a:ext cx="7167324" cy="577509"/>
          </a:xfrm>
          <a:prstGeom prst="rect">
            <a:avLst/>
          </a:prstGeom>
          <a:solidFill>
            <a:srgbClr val="63C0C4"/>
          </a:solidFill>
          <a:ln>
            <a:noFill/>
          </a:ln>
        </p:spPr>
        <p:txBody>
          <a:bodyPr spcFirstLastPara="1" wrap="square" lIns="91425" tIns="45700" rIns="91425" bIns="45700" anchor="t" anchorCtr="0">
            <a:normAutofit/>
          </a:bodyPr>
          <a:lstStyle/>
          <a:p>
            <a:pPr marL="0" marR="0" lvl="0" indent="0" algn="l" defTabSz="914400" rtl="0" eaLnBrk="1" fontAlgn="base" latinLnBrk="0" hangingPunct="1">
              <a:lnSpc>
                <a:spcPct val="90000"/>
              </a:lnSpc>
              <a:spcBef>
                <a:spcPts val="0"/>
              </a:spcBef>
              <a:spcAft>
                <a:spcPts val="0"/>
              </a:spcAft>
              <a:buClr>
                <a:srgbClr val="000000"/>
              </a:buClr>
              <a:buSzPts val="1572"/>
              <a:buFont typeface="Arial"/>
              <a:buNone/>
              <a:tabLst/>
              <a:defRPr/>
            </a:pP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This</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project has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received</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funding</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from</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the</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European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Union’s</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Horizon 2020 research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and</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innovation</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programme</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under</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nl-NL" sz="1572" b="0" i="0" u="none" strike="noStrike" kern="1200" cap="none" spc="0" normalizeH="0" baseline="0" noProof="0" dirty="0" err="1">
                <a:ln>
                  <a:noFill/>
                </a:ln>
                <a:solidFill>
                  <a:srgbClr val="000000"/>
                </a:solidFill>
                <a:effectLst/>
                <a:uLnTx/>
                <a:uFillTx/>
                <a:latin typeface="Calibri"/>
                <a:ea typeface="Calibri"/>
                <a:cs typeface="Calibri"/>
                <a:sym typeface="Calibri"/>
              </a:rPr>
              <a:t>grant</a:t>
            </a:r>
            <a:r>
              <a:rPr kumimoji="0" lang="nl-NL" sz="1572" b="0" i="0" u="none" strike="noStrike" kern="1200" cap="none" spc="0" normalizeH="0" baseline="0" noProof="0" dirty="0">
                <a:ln>
                  <a:noFill/>
                </a:ln>
                <a:solidFill>
                  <a:srgbClr val="000000"/>
                </a:solidFill>
                <a:effectLst/>
                <a:uLnTx/>
                <a:uFillTx/>
                <a:latin typeface="Calibri"/>
                <a:ea typeface="Calibri"/>
                <a:cs typeface="Calibri"/>
                <a:sym typeface="Calibri"/>
              </a:rPr>
              <a:t> agreement No. 689162</a:t>
            </a:r>
            <a:r>
              <a:rPr kumimoji="0" lang="nl-NL" sz="1757" b="0" i="0" u="none" strike="noStrike" kern="1200" cap="none" spc="0" normalizeH="0" baseline="0" noProof="0" dirty="0">
                <a:ln>
                  <a:noFill/>
                </a:ln>
                <a:solidFill>
                  <a:srgbClr val="000000"/>
                </a:solidFill>
                <a:effectLst/>
                <a:uLnTx/>
                <a:uFillTx/>
                <a:latin typeface="Calibri"/>
                <a:ea typeface="Calibri"/>
                <a:cs typeface="Calibri"/>
                <a:sym typeface="Calibri"/>
              </a:rPr>
              <a:t>.</a:t>
            </a:r>
            <a:endParaRPr kumimoji="0" sz="18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a:p>
            <a:pPr marL="342900" marR="0" lvl="0" indent="-154940" algn="l" defTabSz="914400" rtl="0" eaLnBrk="1" fontAlgn="base" latinLnBrk="0" hangingPunct="1">
              <a:lnSpc>
                <a:spcPct val="90000"/>
              </a:lnSpc>
              <a:spcBef>
                <a:spcPts val="592"/>
              </a:spcBef>
              <a:spcAft>
                <a:spcPts val="0"/>
              </a:spcAft>
              <a:buClr>
                <a:srgbClr val="000000"/>
              </a:buClr>
              <a:buSzPts val="2960"/>
              <a:buFont typeface="Arial"/>
              <a:buNone/>
              <a:tabLst/>
              <a:defRPr/>
            </a:pPr>
            <a:endParaRPr kumimoji="0" sz="296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881" name="Google Shape;881;p23"/>
          <p:cNvPicPr preferRelativeResize="0"/>
          <p:nvPr/>
        </p:nvPicPr>
        <p:blipFill rotWithShape="1">
          <a:blip r:embed="rId3">
            <a:alphaModFix/>
          </a:blip>
          <a:srcRect/>
          <a:stretch/>
        </p:blipFill>
        <p:spPr>
          <a:xfrm>
            <a:off x="3086336" y="5111023"/>
            <a:ext cx="954933" cy="288359"/>
          </a:xfrm>
          <a:prstGeom prst="rect">
            <a:avLst/>
          </a:prstGeom>
          <a:noFill/>
          <a:ln>
            <a:noFill/>
          </a:ln>
        </p:spPr>
      </p:pic>
      <p:pic>
        <p:nvPicPr>
          <p:cNvPr id="882" name="Google Shape;882;p23"/>
          <p:cNvPicPr preferRelativeResize="0"/>
          <p:nvPr/>
        </p:nvPicPr>
        <p:blipFill rotWithShape="1">
          <a:blip r:embed="rId4">
            <a:alphaModFix/>
          </a:blip>
          <a:srcRect/>
          <a:stretch/>
        </p:blipFill>
        <p:spPr>
          <a:xfrm>
            <a:off x="5585801" y="3952729"/>
            <a:ext cx="2349977" cy="450971"/>
          </a:xfrm>
          <a:prstGeom prst="rect">
            <a:avLst/>
          </a:prstGeom>
          <a:noFill/>
          <a:ln>
            <a:noFill/>
          </a:ln>
        </p:spPr>
      </p:pic>
      <p:sp>
        <p:nvSpPr>
          <p:cNvPr id="883" name="Google Shape;883;p23"/>
          <p:cNvSpPr txBox="1">
            <a:spLocks noGrp="1"/>
          </p:cNvSpPr>
          <p:nvPr>
            <p:ph type="ftr" idx="11"/>
          </p:nvPr>
        </p:nvSpPr>
        <p:spPr>
          <a:xfrm>
            <a:off x="4165600" y="6356358"/>
            <a:ext cx="3860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base" latinLnBrk="0" hangingPunct="1">
              <a:lnSpc>
                <a:spcPct val="100000"/>
              </a:lnSpc>
              <a:spcBef>
                <a:spcPts val="0"/>
              </a:spcBef>
              <a:spcAft>
                <a:spcPts val="0"/>
              </a:spcAft>
              <a:buClrTx/>
              <a:buSzPts val="1400"/>
              <a:buFontTx/>
              <a:buNone/>
              <a:tabLst/>
              <a:defRPr/>
            </a:pPr>
            <a:r>
              <a:rPr kumimoji="0" lang="nl-NL" sz="1100" b="0" i="0" u="none" strike="noStrike" kern="1200" cap="none" spc="0" normalizeH="0" baseline="0" noProof="0">
                <a:ln>
                  <a:noFill/>
                </a:ln>
                <a:solidFill>
                  <a:srgbClr val="888888"/>
                </a:solidFill>
                <a:effectLst/>
                <a:uLnTx/>
                <a:uFillTx/>
                <a:latin typeface="Calibri"/>
                <a:ea typeface="Calibri"/>
                <a:cs typeface="Calibri"/>
                <a:sym typeface="Calibri"/>
              </a:rPr>
              <a:t>© AfriAlliance consortium</a:t>
            </a:r>
            <a:endParaRPr kumimoji="0" sz="1100" b="0" i="0" u="none" strike="noStrike" kern="1200" cap="none" spc="0" normalizeH="0" baseline="0" noProof="0">
              <a:ln>
                <a:noFill/>
              </a:ln>
              <a:solidFill>
                <a:srgbClr val="888888"/>
              </a:solidFill>
              <a:effectLst/>
              <a:uLnTx/>
              <a:uFillTx/>
              <a:latin typeface="Calibri"/>
              <a:ea typeface="Calibri"/>
              <a:cs typeface="Calibri"/>
              <a:sym typeface="Calibri"/>
            </a:endParaRPr>
          </a:p>
        </p:txBody>
      </p:sp>
      <p:pic>
        <p:nvPicPr>
          <p:cNvPr id="884" name="Google Shape;884;p23"/>
          <p:cNvPicPr preferRelativeResize="0"/>
          <p:nvPr/>
        </p:nvPicPr>
        <p:blipFill rotWithShape="1">
          <a:blip r:embed="rId5">
            <a:alphaModFix/>
          </a:blip>
          <a:srcRect/>
          <a:stretch/>
        </p:blipFill>
        <p:spPr>
          <a:xfrm>
            <a:off x="9301329" y="4687751"/>
            <a:ext cx="556704" cy="741175"/>
          </a:xfrm>
          <a:prstGeom prst="rect">
            <a:avLst/>
          </a:prstGeom>
          <a:noFill/>
          <a:ln>
            <a:noFill/>
          </a:ln>
        </p:spPr>
      </p:pic>
      <p:pic>
        <p:nvPicPr>
          <p:cNvPr id="885" name="Google Shape;885;p23"/>
          <p:cNvPicPr preferRelativeResize="0"/>
          <p:nvPr/>
        </p:nvPicPr>
        <p:blipFill rotWithShape="1">
          <a:blip r:embed="rId6">
            <a:alphaModFix/>
          </a:blip>
          <a:srcRect/>
          <a:stretch/>
        </p:blipFill>
        <p:spPr>
          <a:xfrm>
            <a:off x="2241044" y="5058340"/>
            <a:ext cx="450829" cy="453419"/>
          </a:xfrm>
          <a:prstGeom prst="rect">
            <a:avLst/>
          </a:prstGeom>
          <a:noFill/>
          <a:ln>
            <a:noFill/>
          </a:ln>
        </p:spPr>
      </p:pic>
      <p:pic>
        <p:nvPicPr>
          <p:cNvPr id="886" name="Google Shape;886;p23"/>
          <p:cNvPicPr preferRelativeResize="0"/>
          <p:nvPr/>
        </p:nvPicPr>
        <p:blipFill rotWithShape="1">
          <a:blip r:embed="rId7">
            <a:alphaModFix/>
          </a:blip>
          <a:srcRect/>
          <a:stretch/>
        </p:blipFill>
        <p:spPr>
          <a:xfrm>
            <a:off x="5688417" y="4617064"/>
            <a:ext cx="758031" cy="279749"/>
          </a:xfrm>
          <a:prstGeom prst="rect">
            <a:avLst/>
          </a:prstGeom>
          <a:noFill/>
          <a:ln>
            <a:noFill/>
          </a:ln>
        </p:spPr>
      </p:pic>
      <p:pic>
        <p:nvPicPr>
          <p:cNvPr id="887" name="Google Shape;887;p23"/>
          <p:cNvPicPr preferRelativeResize="0"/>
          <p:nvPr/>
        </p:nvPicPr>
        <p:blipFill rotWithShape="1">
          <a:blip r:embed="rId8">
            <a:alphaModFix/>
          </a:blip>
          <a:srcRect/>
          <a:stretch/>
        </p:blipFill>
        <p:spPr>
          <a:xfrm>
            <a:off x="7331807" y="5020042"/>
            <a:ext cx="727112" cy="515705"/>
          </a:xfrm>
          <a:prstGeom prst="rect">
            <a:avLst/>
          </a:prstGeom>
          <a:noFill/>
          <a:ln>
            <a:noFill/>
          </a:ln>
        </p:spPr>
      </p:pic>
      <p:pic>
        <p:nvPicPr>
          <p:cNvPr id="888" name="Google Shape;888;p23"/>
          <p:cNvPicPr preferRelativeResize="0"/>
          <p:nvPr/>
        </p:nvPicPr>
        <p:blipFill rotWithShape="1">
          <a:blip r:embed="rId9">
            <a:alphaModFix/>
          </a:blip>
          <a:srcRect/>
          <a:stretch/>
        </p:blipFill>
        <p:spPr>
          <a:xfrm>
            <a:off x="5720571" y="5082235"/>
            <a:ext cx="1511380" cy="391308"/>
          </a:xfrm>
          <a:prstGeom prst="rect">
            <a:avLst/>
          </a:prstGeom>
          <a:noFill/>
          <a:ln>
            <a:noFill/>
          </a:ln>
        </p:spPr>
      </p:pic>
      <p:pic>
        <p:nvPicPr>
          <p:cNvPr id="889" name="Google Shape;889;p23"/>
          <p:cNvPicPr preferRelativeResize="0"/>
          <p:nvPr/>
        </p:nvPicPr>
        <p:blipFill rotWithShape="1">
          <a:blip r:embed="rId10">
            <a:alphaModFix/>
          </a:blip>
          <a:srcRect/>
          <a:stretch/>
        </p:blipFill>
        <p:spPr>
          <a:xfrm>
            <a:off x="4415793" y="4944965"/>
            <a:ext cx="841371" cy="528057"/>
          </a:xfrm>
          <a:prstGeom prst="rect">
            <a:avLst/>
          </a:prstGeom>
          <a:noFill/>
          <a:ln>
            <a:noFill/>
          </a:ln>
        </p:spPr>
      </p:pic>
      <p:pic>
        <p:nvPicPr>
          <p:cNvPr id="890" name="Google Shape;890;p23"/>
          <p:cNvPicPr preferRelativeResize="0"/>
          <p:nvPr/>
        </p:nvPicPr>
        <p:blipFill rotWithShape="1">
          <a:blip r:embed="rId11">
            <a:alphaModFix/>
          </a:blip>
          <a:srcRect/>
          <a:stretch/>
        </p:blipFill>
        <p:spPr>
          <a:xfrm>
            <a:off x="8168706" y="3952731"/>
            <a:ext cx="765143" cy="568479"/>
          </a:xfrm>
          <a:prstGeom prst="rect">
            <a:avLst/>
          </a:prstGeom>
          <a:noFill/>
          <a:ln>
            <a:noFill/>
          </a:ln>
        </p:spPr>
      </p:pic>
      <p:pic>
        <p:nvPicPr>
          <p:cNvPr id="891" name="Google Shape;891;p23"/>
          <p:cNvPicPr preferRelativeResize="0"/>
          <p:nvPr/>
        </p:nvPicPr>
        <p:blipFill rotWithShape="1">
          <a:blip r:embed="rId12">
            <a:alphaModFix/>
          </a:blip>
          <a:srcRect/>
          <a:stretch/>
        </p:blipFill>
        <p:spPr>
          <a:xfrm>
            <a:off x="4054145" y="3945031"/>
            <a:ext cx="533583" cy="739111"/>
          </a:xfrm>
          <a:prstGeom prst="rect">
            <a:avLst/>
          </a:prstGeom>
          <a:noFill/>
          <a:ln>
            <a:noFill/>
          </a:ln>
        </p:spPr>
      </p:pic>
      <p:pic>
        <p:nvPicPr>
          <p:cNvPr id="892" name="Google Shape;892;p23"/>
          <p:cNvPicPr preferRelativeResize="0"/>
          <p:nvPr/>
        </p:nvPicPr>
        <p:blipFill rotWithShape="1">
          <a:blip r:embed="rId13">
            <a:alphaModFix/>
          </a:blip>
          <a:srcRect/>
          <a:stretch/>
        </p:blipFill>
        <p:spPr>
          <a:xfrm>
            <a:off x="2241045" y="4522005"/>
            <a:ext cx="1131091" cy="403123"/>
          </a:xfrm>
          <a:prstGeom prst="rect">
            <a:avLst/>
          </a:prstGeom>
          <a:noFill/>
          <a:ln>
            <a:noFill/>
          </a:ln>
        </p:spPr>
      </p:pic>
      <p:pic>
        <p:nvPicPr>
          <p:cNvPr id="893" name="Google Shape;893;p23"/>
          <p:cNvPicPr preferRelativeResize="0"/>
          <p:nvPr/>
        </p:nvPicPr>
        <p:blipFill rotWithShape="1">
          <a:blip r:embed="rId14">
            <a:alphaModFix/>
          </a:blip>
          <a:srcRect/>
          <a:stretch/>
        </p:blipFill>
        <p:spPr>
          <a:xfrm>
            <a:off x="8241938" y="4676738"/>
            <a:ext cx="729599" cy="868569"/>
          </a:xfrm>
          <a:prstGeom prst="rect">
            <a:avLst/>
          </a:prstGeom>
          <a:noFill/>
          <a:ln>
            <a:noFill/>
          </a:ln>
        </p:spPr>
      </p:pic>
      <p:pic>
        <p:nvPicPr>
          <p:cNvPr id="894" name="Google Shape;894;p23"/>
          <p:cNvPicPr preferRelativeResize="0"/>
          <p:nvPr/>
        </p:nvPicPr>
        <p:blipFill rotWithShape="1">
          <a:blip r:embed="rId15">
            <a:alphaModFix/>
          </a:blip>
          <a:srcRect/>
          <a:stretch/>
        </p:blipFill>
        <p:spPr>
          <a:xfrm>
            <a:off x="4949849" y="3959495"/>
            <a:ext cx="386481" cy="732767"/>
          </a:xfrm>
          <a:prstGeom prst="rect">
            <a:avLst/>
          </a:prstGeom>
          <a:noFill/>
          <a:ln>
            <a:noFill/>
          </a:ln>
        </p:spPr>
      </p:pic>
      <p:sp>
        <p:nvSpPr>
          <p:cNvPr id="895" name="Google Shape;895;p23"/>
          <p:cNvSpPr txBox="1"/>
          <p:nvPr/>
        </p:nvSpPr>
        <p:spPr>
          <a:xfrm>
            <a:off x="2154379" y="315010"/>
            <a:ext cx="3412220" cy="80717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
                <a:srgbClr val="205867"/>
              </a:buClr>
              <a:buSzPts val="4400"/>
              <a:buFont typeface="Calibri"/>
              <a:buNone/>
              <a:tabLst/>
              <a:defRPr/>
            </a:pPr>
            <a:r>
              <a:rPr kumimoji="0" lang="nl-NL" sz="4400" b="1" i="0" u="none" strike="noStrike" kern="1200" cap="none" spc="0" normalizeH="0" baseline="0" noProof="0" dirty="0" err="1">
                <a:ln>
                  <a:noFill/>
                </a:ln>
                <a:solidFill>
                  <a:srgbClr val="205867"/>
                </a:solidFill>
                <a:effectLst/>
                <a:uLnTx/>
                <a:uFillTx/>
                <a:latin typeface="Calibri"/>
                <a:ea typeface="Calibri"/>
                <a:cs typeface="Calibri"/>
                <a:sym typeface="Calibri"/>
              </a:rPr>
              <a:t>Thank</a:t>
            </a:r>
            <a:r>
              <a:rPr kumimoji="0" lang="nl-NL" sz="4400" b="1" i="0" u="none" strike="noStrike" kern="1200" cap="none" spc="0" normalizeH="0" baseline="0" noProof="0" dirty="0">
                <a:ln>
                  <a:noFill/>
                </a:ln>
                <a:solidFill>
                  <a:srgbClr val="205867"/>
                </a:solidFill>
                <a:effectLst/>
                <a:uLnTx/>
                <a:uFillTx/>
                <a:latin typeface="Calibri"/>
                <a:ea typeface="Calibri"/>
                <a:cs typeface="Calibri"/>
                <a:sym typeface="Calibri"/>
              </a:rPr>
              <a:t> </a:t>
            </a:r>
            <a:r>
              <a:rPr kumimoji="0" lang="nl-NL" sz="4400" b="1" i="0" u="none" strike="noStrike" kern="1200" cap="none" spc="0" normalizeH="0" baseline="0" noProof="0" dirty="0" err="1">
                <a:ln>
                  <a:noFill/>
                </a:ln>
                <a:solidFill>
                  <a:srgbClr val="205867"/>
                </a:solidFill>
                <a:effectLst/>
                <a:uLnTx/>
                <a:uFillTx/>
                <a:latin typeface="Calibri"/>
                <a:ea typeface="Calibri"/>
                <a:cs typeface="Calibri"/>
                <a:sym typeface="Calibri"/>
              </a:rPr>
              <a:t>you</a:t>
            </a:r>
            <a:r>
              <a:rPr kumimoji="0" lang="nl-NL" sz="4400" b="1" i="0" u="none" strike="noStrike" kern="1200" cap="none" spc="0" normalizeH="0" baseline="0" noProof="0" dirty="0">
                <a:ln>
                  <a:noFill/>
                </a:ln>
                <a:solidFill>
                  <a:srgbClr val="205867"/>
                </a:solidFill>
                <a:effectLst/>
                <a:uLnTx/>
                <a:uFillTx/>
                <a:latin typeface="Calibri"/>
                <a:ea typeface="Calibri"/>
                <a:cs typeface="Calibri"/>
                <a:sym typeface="Calibri"/>
              </a:rPr>
              <a:t>!</a:t>
            </a:r>
            <a:endParaRPr kumimoji="0" sz="4400" b="1" i="0" u="none" strike="noStrike" kern="1200" cap="none" spc="0" normalizeH="0" baseline="0" noProof="0" dirty="0">
              <a:ln>
                <a:noFill/>
              </a:ln>
              <a:solidFill>
                <a:srgbClr val="205867"/>
              </a:solidFill>
              <a:effectLst/>
              <a:uLnTx/>
              <a:uFillTx/>
              <a:latin typeface="Calibri"/>
              <a:ea typeface="Calibri"/>
              <a:cs typeface="Calibri"/>
              <a:sym typeface="Calibri"/>
            </a:endParaRPr>
          </a:p>
        </p:txBody>
      </p:sp>
      <p:pic>
        <p:nvPicPr>
          <p:cNvPr id="897" name="Google Shape;897;p23"/>
          <p:cNvPicPr preferRelativeResize="0"/>
          <p:nvPr/>
        </p:nvPicPr>
        <p:blipFill rotWithShape="1">
          <a:blip r:embed="rId16">
            <a:alphaModFix/>
          </a:blip>
          <a:srcRect/>
          <a:stretch/>
        </p:blipFill>
        <p:spPr>
          <a:xfrm>
            <a:off x="703152" y="5823527"/>
            <a:ext cx="1285904" cy="857634"/>
          </a:xfrm>
          <a:prstGeom prst="rect">
            <a:avLst/>
          </a:prstGeom>
          <a:noFill/>
          <a:ln>
            <a:noFill/>
          </a:ln>
        </p:spPr>
      </p:pic>
      <p:sp>
        <p:nvSpPr>
          <p:cNvPr id="898" name="Google Shape;898;p23"/>
          <p:cNvSpPr txBox="1">
            <a:spLocks noGrp="1"/>
          </p:cNvSpPr>
          <p:nvPr>
            <p:ph type="sldNum" idx="4294967295"/>
          </p:nvPr>
        </p:nvSpPr>
        <p:spPr>
          <a:xfrm>
            <a:off x="8737600" y="6356358"/>
            <a:ext cx="284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base"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base"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899" name="Google Shape;899;p23"/>
          <p:cNvSpPr txBox="1"/>
          <p:nvPr/>
        </p:nvSpPr>
        <p:spPr>
          <a:xfrm>
            <a:off x="7270323" y="1369043"/>
            <a:ext cx="4178466" cy="4210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
                <a:srgbClr val="205867"/>
              </a:buClr>
              <a:buSzPts val="2400"/>
              <a:buFont typeface="Calibri"/>
              <a:buNone/>
              <a:tabLst/>
              <a:defRPr/>
            </a:pPr>
            <a:r>
              <a:rPr kumimoji="0" lang="nl-NL" sz="2400" b="0" i="0" u="none" strike="noStrike" kern="1200" cap="none" spc="0" normalizeH="0" baseline="0" noProof="0" dirty="0">
                <a:ln>
                  <a:noFill/>
                </a:ln>
                <a:solidFill>
                  <a:srgbClr val="FFFFFF"/>
                </a:solidFill>
                <a:effectLst/>
                <a:uLnTx/>
                <a:uFillTx/>
                <a:latin typeface="Calibri"/>
                <a:ea typeface="Calibri"/>
                <a:cs typeface="Calibri"/>
                <a:sym typeface="Calibri"/>
              </a:rPr>
              <a:t>Keep in </a:t>
            </a:r>
            <a:r>
              <a:rPr kumimoji="0" lang="nl-NL" sz="2400" b="0" i="0" u="none" strike="noStrike" kern="1200" cap="none" spc="0" normalizeH="0" baseline="0" noProof="0" dirty="0" err="1">
                <a:ln>
                  <a:noFill/>
                </a:ln>
                <a:solidFill>
                  <a:srgbClr val="FFFFFF"/>
                </a:solidFill>
                <a:effectLst/>
                <a:uLnTx/>
                <a:uFillTx/>
                <a:latin typeface="Calibri"/>
                <a:ea typeface="Calibri"/>
                <a:cs typeface="Calibri"/>
                <a:sym typeface="Calibri"/>
              </a:rPr>
              <a:t>touch</a:t>
            </a:r>
            <a:r>
              <a:rPr kumimoji="0" lang="nl-NL" sz="2400" b="0"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nl-NL" sz="2400" b="0" i="0" u="none" strike="noStrike" kern="1200" cap="none" spc="0" normalizeH="0" baseline="0" noProof="0" dirty="0" err="1">
                <a:ln>
                  <a:noFill/>
                </a:ln>
                <a:solidFill>
                  <a:srgbClr val="FFFFFF"/>
                </a:solidFill>
                <a:effectLst/>
                <a:uLnTx/>
                <a:uFillTx/>
                <a:latin typeface="Calibri"/>
                <a:ea typeface="Calibri"/>
                <a:cs typeface="Calibri"/>
                <a:sym typeface="Calibri"/>
              </a:rPr>
              <a:t>with</a:t>
            </a:r>
            <a:r>
              <a:rPr kumimoji="0" lang="nl-NL" sz="2400" b="0" i="0" u="none" strike="noStrike" kern="1200" cap="none" spc="0" normalizeH="0" baseline="0" noProof="0" dirty="0">
                <a:ln>
                  <a:noFill/>
                </a:ln>
                <a:solidFill>
                  <a:srgbClr val="FFFFFF"/>
                </a:solidFill>
                <a:effectLst/>
                <a:uLnTx/>
                <a:uFillTx/>
                <a:latin typeface="Calibri"/>
                <a:ea typeface="Calibri"/>
                <a:cs typeface="Calibri"/>
                <a:sym typeface="Calibri"/>
              </a:rPr>
              <a:t> AfriAlliance:</a:t>
            </a:r>
            <a:endParaRPr kumimoji="0" sz="2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pic>
        <p:nvPicPr>
          <p:cNvPr id="900" name="Google Shape;900;p23"/>
          <p:cNvPicPr preferRelativeResize="0"/>
          <p:nvPr/>
        </p:nvPicPr>
        <p:blipFill rotWithShape="1">
          <a:blip r:embed="rId17">
            <a:alphaModFix/>
          </a:blip>
          <a:srcRect/>
          <a:stretch/>
        </p:blipFill>
        <p:spPr>
          <a:xfrm>
            <a:off x="7330371" y="2164429"/>
            <a:ext cx="354912" cy="354912"/>
          </a:xfrm>
          <a:prstGeom prst="rect">
            <a:avLst/>
          </a:prstGeom>
          <a:noFill/>
          <a:ln>
            <a:noFill/>
          </a:ln>
        </p:spPr>
      </p:pic>
      <p:pic>
        <p:nvPicPr>
          <p:cNvPr id="901" name="Google Shape;901;p23"/>
          <p:cNvPicPr preferRelativeResize="0"/>
          <p:nvPr/>
        </p:nvPicPr>
        <p:blipFill rotWithShape="1">
          <a:blip r:embed="rId18">
            <a:alphaModFix/>
          </a:blip>
          <a:srcRect/>
          <a:stretch/>
        </p:blipFill>
        <p:spPr>
          <a:xfrm>
            <a:off x="7278576" y="2638266"/>
            <a:ext cx="497357" cy="424575"/>
          </a:xfrm>
          <a:prstGeom prst="rect">
            <a:avLst/>
          </a:prstGeom>
          <a:noFill/>
          <a:ln>
            <a:noFill/>
          </a:ln>
        </p:spPr>
      </p:pic>
      <p:pic>
        <p:nvPicPr>
          <p:cNvPr id="902" name="Google Shape;902;p23"/>
          <p:cNvPicPr preferRelativeResize="0"/>
          <p:nvPr/>
        </p:nvPicPr>
        <p:blipFill rotWithShape="1">
          <a:blip r:embed="rId19">
            <a:alphaModFix/>
          </a:blip>
          <a:srcRect/>
          <a:stretch/>
        </p:blipFill>
        <p:spPr>
          <a:xfrm>
            <a:off x="7330378" y="3145215"/>
            <a:ext cx="1278849" cy="512807"/>
          </a:xfrm>
          <a:prstGeom prst="rect">
            <a:avLst/>
          </a:prstGeom>
          <a:noFill/>
          <a:ln>
            <a:noFill/>
          </a:ln>
        </p:spPr>
      </p:pic>
      <p:sp>
        <p:nvSpPr>
          <p:cNvPr id="903" name="Google Shape;903;p23"/>
          <p:cNvSpPr txBox="1"/>
          <p:nvPr/>
        </p:nvSpPr>
        <p:spPr>
          <a:xfrm>
            <a:off x="7913951" y="2115693"/>
            <a:ext cx="2460111" cy="986153"/>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base" latinLnBrk="0" hangingPunct="1">
              <a:lnSpc>
                <a:spcPct val="100000"/>
              </a:lnSpc>
              <a:spcBef>
                <a:spcPts val="0"/>
              </a:spcBef>
              <a:spcAft>
                <a:spcPts val="0"/>
              </a:spcAft>
              <a:buClr>
                <a:srgbClr val="000000"/>
              </a:buClr>
              <a:buSzPts val="1600"/>
              <a:buFont typeface="Arial"/>
              <a:buNone/>
              <a:tabLst/>
              <a:defRPr/>
            </a:pPr>
            <a:r>
              <a:rPr kumimoji="0" lang="nl-NL" sz="1600" b="0" i="0" u="sng" strike="noStrike" kern="1200" cap="none" spc="0" normalizeH="0" baseline="0" noProof="0" dirty="0">
                <a:ln>
                  <a:noFill/>
                </a:ln>
                <a:solidFill>
                  <a:srgbClr val="FFFFFF"/>
                </a:solidFill>
                <a:effectLst/>
                <a:uLnTx/>
                <a:uFillTx/>
                <a:latin typeface="Calibri"/>
                <a:ea typeface="Calibri"/>
                <a:cs typeface="Calibri"/>
                <a:sym typeface="Calibri"/>
                <a:hlinkClick r:id="rId20">
                  <a:extLst>
                    <a:ext uri="{A12FA001-AC4F-418D-AE19-62706E023703}">
                      <ahyp:hlinkClr xmlns:ahyp="http://schemas.microsoft.com/office/drawing/2018/hyperlinkcolor" xmlns="" val="tx"/>
                    </a:ext>
                  </a:extLst>
                </a:hlinkClick>
              </a:rPr>
              <a:t>www.afrialliance.org</a:t>
            </a:r>
            <a:endParaRPr kumimoji="0" sz="16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ts val="320"/>
              </a:spcBef>
              <a:spcAft>
                <a:spcPts val="0"/>
              </a:spcAft>
              <a:buClr>
                <a:srgbClr val="000000"/>
              </a:buClr>
              <a:buSzPts val="1600"/>
              <a:buFont typeface="Arial"/>
              <a:buNone/>
              <a:tabLst/>
              <a:defRPr/>
            </a:pPr>
            <a:endParaRPr kumimoji="0" sz="16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ts val="320"/>
              </a:spcBef>
              <a:spcAft>
                <a:spcPts val="0"/>
              </a:spcAft>
              <a:buClr>
                <a:srgbClr val="000000"/>
              </a:buClr>
              <a:buSzPts val="1600"/>
              <a:buFont typeface="Arial"/>
              <a:buNone/>
              <a:tabLst/>
              <a:defRPr/>
            </a:pPr>
            <a:r>
              <a:rPr kumimoji="0" lang="nl-NL" sz="1600" b="0" i="0" u="none" strike="noStrike" kern="1200" cap="none" spc="0" normalizeH="0" baseline="0" noProof="0" dirty="0" err="1">
                <a:ln>
                  <a:noFill/>
                </a:ln>
                <a:solidFill>
                  <a:srgbClr val="FFFFFF"/>
                </a:solidFill>
                <a:effectLst/>
                <a:uLnTx/>
                <a:uFillTx/>
                <a:latin typeface="Calibri"/>
                <a:ea typeface="Calibri"/>
                <a:cs typeface="Calibri"/>
                <a:sym typeface="Calibri"/>
              </a:rPr>
              <a:t>afrialliance@un-ihe.org</a:t>
            </a:r>
            <a:endParaRPr kumimoji="0" sz="16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904" name="Google Shape;904;p23"/>
          <p:cNvSpPr/>
          <p:nvPr/>
        </p:nvSpPr>
        <p:spPr>
          <a:xfrm>
            <a:off x="2186481" y="5443739"/>
            <a:ext cx="8099207"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FFFFFF">
                    <a:lumMod val="50000"/>
                  </a:srgbClr>
                </a:solidFill>
                <a:effectLst/>
                <a:uLnTx/>
                <a:uFillTx/>
                <a:latin typeface="Calibri"/>
                <a:ea typeface="Calibri"/>
                <a:cs typeface="Calibri"/>
                <a:sym typeface="Calibri"/>
              </a:rPr>
              <a:t>Project </a:t>
            </a:r>
            <a:r>
              <a:rPr kumimoji="0" lang="nl-NL" sz="1400" b="1" i="0" u="none" strike="noStrike" kern="1200" cap="none" spc="0" normalizeH="0" baseline="0" noProof="0" dirty="0" err="1">
                <a:ln>
                  <a:noFill/>
                </a:ln>
                <a:solidFill>
                  <a:srgbClr val="FFFFFF">
                    <a:lumMod val="50000"/>
                  </a:srgbClr>
                </a:solidFill>
                <a:effectLst/>
                <a:uLnTx/>
                <a:uFillTx/>
                <a:latin typeface="Calibri"/>
                <a:ea typeface="Calibri"/>
                <a:cs typeface="Calibri"/>
                <a:sym typeface="Calibri"/>
              </a:rPr>
              <a:t>Coordinator</a:t>
            </a:r>
            <a:r>
              <a:rPr kumimoji="0" lang="nl-NL" sz="1400" b="0" i="0" u="none" strike="noStrike" kern="1200" cap="none" spc="0" normalizeH="0" baseline="0" noProof="0" dirty="0">
                <a:ln>
                  <a:noFill/>
                </a:ln>
                <a:solidFill>
                  <a:srgbClr val="FFFFFF">
                    <a:lumMod val="50000"/>
                  </a:srgbClr>
                </a:solidFill>
                <a:effectLst/>
                <a:uLnTx/>
                <a:uFillTx/>
                <a:latin typeface="Calibri"/>
                <a:ea typeface="Calibri"/>
                <a:cs typeface="Calibri"/>
                <a:sym typeface="Calibri"/>
              </a:rPr>
              <a:t>: Dr. </a:t>
            </a:r>
            <a:r>
              <a:rPr kumimoji="0" lang="nl-NL" sz="1400" b="0" i="0" u="none" strike="noStrike" kern="1200" cap="none" spc="0" normalizeH="0" baseline="0" noProof="0" dirty="0" err="1">
                <a:ln>
                  <a:noFill/>
                </a:ln>
                <a:solidFill>
                  <a:srgbClr val="FFFFFF">
                    <a:lumMod val="50000"/>
                  </a:srgbClr>
                </a:solidFill>
                <a:effectLst/>
                <a:uLnTx/>
                <a:uFillTx/>
                <a:latin typeface="Calibri"/>
                <a:ea typeface="Calibri"/>
                <a:cs typeface="Calibri"/>
                <a:sym typeface="Calibri"/>
              </a:rPr>
              <a:t>Uta</a:t>
            </a:r>
            <a:r>
              <a:rPr kumimoji="0" lang="nl-NL" sz="1400" b="0" i="0" u="none" strike="noStrike" kern="1200" cap="none" spc="0" normalizeH="0" baseline="0" noProof="0" dirty="0">
                <a:ln>
                  <a:noFill/>
                </a:ln>
                <a:solidFill>
                  <a:srgbClr val="FFFFFF">
                    <a:lumMod val="50000"/>
                  </a:srgbClr>
                </a:solidFill>
                <a:effectLst/>
                <a:uLnTx/>
                <a:uFillTx/>
                <a:latin typeface="Calibri"/>
                <a:ea typeface="Calibri"/>
                <a:cs typeface="Calibri"/>
                <a:sym typeface="Calibri"/>
              </a:rPr>
              <a:t> </a:t>
            </a:r>
            <a:r>
              <a:rPr kumimoji="0" lang="nl-NL" sz="1400" b="0" i="0" u="none" strike="noStrike" kern="1200" cap="none" spc="0" normalizeH="0" baseline="0" noProof="0" dirty="0" err="1">
                <a:ln>
                  <a:noFill/>
                </a:ln>
                <a:solidFill>
                  <a:srgbClr val="FFFFFF">
                    <a:lumMod val="50000"/>
                  </a:srgbClr>
                </a:solidFill>
                <a:effectLst/>
                <a:uLnTx/>
                <a:uFillTx/>
                <a:latin typeface="Calibri"/>
                <a:ea typeface="Calibri"/>
                <a:cs typeface="Calibri"/>
                <a:sym typeface="Calibri"/>
              </a:rPr>
              <a:t>Wehn</a:t>
            </a:r>
            <a:r>
              <a:rPr kumimoji="0" lang="nl-NL" sz="1400" b="0" i="0" u="none" strike="noStrike" kern="1200" cap="none" spc="0" normalizeH="0" baseline="0" noProof="0" dirty="0">
                <a:ln>
                  <a:noFill/>
                </a:ln>
                <a:solidFill>
                  <a:srgbClr val="FFFFFF">
                    <a:lumMod val="50000"/>
                  </a:srgbClr>
                </a:solidFill>
                <a:effectLst/>
                <a:uLnTx/>
                <a:uFillTx/>
                <a:latin typeface="Calibri"/>
                <a:ea typeface="Calibri"/>
                <a:cs typeface="Calibri"/>
                <a:sym typeface="Calibri"/>
              </a:rPr>
              <a:t>, IHE Delft, </a:t>
            </a:r>
            <a:r>
              <a:rPr kumimoji="0" lang="nl-NL" sz="1400" b="0" i="0" u="none" strike="noStrike" kern="1200" cap="none" spc="0" normalizeH="0" baseline="0" noProof="0" dirty="0" err="1">
                <a:ln>
                  <a:noFill/>
                </a:ln>
                <a:solidFill>
                  <a:srgbClr val="FFFFFF">
                    <a:lumMod val="50000"/>
                  </a:srgbClr>
                </a:solidFill>
                <a:effectLst/>
                <a:uLnTx/>
                <a:uFillTx/>
                <a:latin typeface="Calibri"/>
                <a:ea typeface="Calibri"/>
                <a:cs typeface="Calibri"/>
                <a:sym typeface="Calibri"/>
              </a:rPr>
              <a:t>u.wehn@un-ihe.org</a:t>
            </a:r>
            <a:r>
              <a:rPr kumimoji="0" lang="nl-NL" sz="1400" b="0" i="0" u="none" strike="noStrike" kern="1200" cap="none" spc="0" normalizeH="0" baseline="0" noProof="0" dirty="0">
                <a:ln>
                  <a:noFill/>
                </a:ln>
                <a:solidFill>
                  <a:srgbClr val="FFFFFF">
                    <a:lumMod val="50000"/>
                  </a:srgbClr>
                </a:solidFill>
                <a:effectLst/>
                <a:uLnTx/>
                <a:uFillTx/>
                <a:latin typeface="Calibri"/>
                <a:ea typeface="Calibri"/>
                <a:cs typeface="Calibri"/>
                <a:sym typeface="Calibri"/>
              </a:rPr>
              <a:t> </a:t>
            </a:r>
            <a:endParaRPr kumimoji="0" sz="1600" b="0" i="0" u="none" strike="noStrike" kern="1200" cap="none" spc="0" normalizeH="0" baseline="0" noProof="0" dirty="0">
              <a:ln>
                <a:noFill/>
              </a:ln>
              <a:solidFill>
                <a:srgbClr val="FFFFFF">
                  <a:lumMod val="50000"/>
                </a:srgbClr>
              </a:solidFill>
              <a:effectLst/>
              <a:uLnTx/>
              <a:uFillTx/>
              <a:latin typeface="Calibri"/>
              <a:ea typeface="Calibri"/>
              <a:cs typeface="Calibri"/>
              <a:sym typeface="Calibri"/>
            </a:endParaRPr>
          </a:p>
        </p:txBody>
      </p:sp>
      <p:pic>
        <p:nvPicPr>
          <p:cNvPr id="905" name="Google Shape;905;p23"/>
          <p:cNvPicPr preferRelativeResize="0"/>
          <p:nvPr/>
        </p:nvPicPr>
        <p:blipFill rotWithShape="1">
          <a:blip r:embed="rId21">
            <a:alphaModFix/>
          </a:blip>
          <a:srcRect/>
          <a:stretch/>
        </p:blipFill>
        <p:spPr>
          <a:xfrm>
            <a:off x="2117469" y="3704389"/>
            <a:ext cx="1529083" cy="811819"/>
          </a:xfrm>
          <a:prstGeom prst="rect">
            <a:avLst/>
          </a:prstGeom>
          <a:noFill/>
          <a:ln>
            <a:noFill/>
          </a:ln>
        </p:spPr>
      </p:pic>
      <p:pic>
        <p:nvPicPr>
          <p:cNvPr id="906" name="Google Shape;906;p23"/>
          <p:cNvPicPr preferRelativeResize="0"/>
          <p:nvPr/>
        </p:nvPicPr>
        <p:blipFill rotWithShape="1">
          <a:blip r:embed="rId22">
            <a:alphaModFix/>
          </a:blip>
          <a:srcRect/>
          <a:stretch/>
        </p:blipFill>
        <p:spPr>
          <a:xfrm>
            <a:off x="6941909" y="4635365"/>
            <a:ext cx="834024" cy="309600"/>
          </a:xfrm>
          <a:prstGeom prst="rect">
            <a:avLst/>
          </a:prstGeom>
          <a:noFill/>
          <a:ln>
            <a:noFill/>
          </a:ln>
        </p:spPr>
      </p:pic>
      <p:pic>
        <p:nvPicPr>
          <p:cNvPr id="907" name="Google Shape;907;p23"/>
          <p:cNvPicPr preferRelativeResize="0"/>
          <p:nvPr/>
        </p:nvPicPr>
        <p:blipFill rotWithShape="1">
          <a:blip r:embed="rId23">
            <a:alphaModFix/>
          </a:blip>
          <a:srcRect/>
          <a:stretch/>
        </p:blipFill>
        <p:spPr>
          <a:xfrm>
            <a:off x="9262692" y="4011199"/>
            <a:ext cx="702527" cy="539681"/>
          </a:xfrm>
          <a:prstGeom prst="rect">
            <a:avLst/>
          </a:prstGeom>
          <a:noFill/>
          <a:ln>
            <a:noFill/>
          </a:ln>
        </p:spPr>
      </p:pic>
      <p:pic>
        <p:nvPicPr>
          <p:cNvPr id="908" name="Google Shape;908;p23"/>
          <p:cNvPicPr preferRelativeResize="0"/>
          <p:nvPr/>
        </p:nvPicPr>
        <p:blipFill rotWithShape="1">
          <a:blip r:embed="rId24">
            <a:alphaModFix/>
          </a:blip>
          <a:srcRect l="7083" r="10728" b="19028"/>
          <a:stretch/>
        </p:blipFill>
        <p:spPr>
          <a:xfrm>
            <a:off x="2237893" y="987138"/>
            <a:ext cx="3684363" cy="2722413"/>
          </a:xfrm>
          <a:prstGeom prst="rect">
            <a:avLst/>
          </a:prstGeom>
          <a:noFill/>
          <a:ln>
            <a:noFill/>
          </a:ln>
        </p:spPr>
      </p:pic>
      <p:sp>
        <p:nvSpPr>
          <p:cNvPr id="30" name="TextBox 29"/>
          <p:cNvSpPr txBox="1"/>
          <p:nvPr/>
        </p:nvSpPr>
        <p:spPr>
          <a:xfrm>
            <a:off x="8792735" y="3171814"/>
            <a:ext cx="213059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2B9BC"/>
                </a:solidFill>
                <a:effectLst/>
                <a:uLnTx/>
                <a:uFillTx/>
                <a:latin typeface="Arial" charset="0"/>
                <a:ea typeface="MS PGothic" pitchFamily="34" charset="-128"/>
                <a:cs typeface="+mn-cs"/>
              </a:rPr>
              <a:t>@AfriAlliance1</a:t>
            </a:r>
            <a:endParaRPr kumimoji="0" lang="en-GB" sz="2000" b="1" i="0" u="none" strike="noStrike" kern="1200" cap="none" spc="0" normalizeH="0" baseline="0" noProof="0" dirty="0">
              <a:ln>
                <a:noFill/>
              </a:ln>
              <a:solidFill>
                <a:srgbClr val="22B9BC"/>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50609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0"/>
        <p:cNvGrpSpPr/>
        <p:nvPr/>
      </p:nvGrpSpPr>
      <p:grpSpPr>
        <a:xfrm>
          <a:off x="0" y="0"/>
          <a:ext cx="0" cy="0"/>
          <a:chOff x="0" y="0"/>
          <a:chExt cx="0" cy="0"/>
        </a:xfrm>
      </p:grpSpPr>
      <p:pic>
        <p:nvPicPr>
          <p:cNvPr id="461" name="Google Shape;461;p1"/>
          <p:cNvPicPr preferRelativeResize="0"/>
          <p:nvPr/>
        </p:nvPicPr>
        <p:blipFill rotWithShape="1">
          <a:blip r:embed="rId4">
            <a:alphaModFix/>
          </a:blip>
          <a:srcRect/>
          <a:stretch/>
        </p:blipFill>
        <p:spPr>
          <a:xfrm>
            <a:off x="3397188" y="428655"/>
            <a:ext cx="4354996" cy="1560185"/>
          </a:xfrm>
          <a:prstGeom prst="rect">
            <a:avLst/>
          </a:prstGeom>
          <a:noFill/>
          <a:ln>
            <a:noFill/>
          </a:ln>
        </p:spPr>
      </p:pic>
      <p:sp>
        <p:nvSpPr>
          <p:cNvPr id="462" name="Google Shape;462;p1"/>
          <p:cNvSpPr txBox="1">
            <a:spLocks noGrp="1"/>
          </p:cNvSpPr>
          <p:nvPr>
            <p:ph type="subTitle" idx="1"/>
          </p:nvPr>
        </p:nvSpPr>
        <p:spPr>
          <a:xfrm>
            <a:off x="948504" y="2174213"/>
            <a:ext cx="10137555" cy="2240468"/>
          </a:xfrm>
          <a:prstGeom prst="rect">
            <a:avLst/>
          </a:prstGeom>
          <a:solidFill>
            <a:srgbClr val="0081C5">
              <a:alpha val="78823"/>
            </a:srgbClr>
          </a:solidFill>
          <a:ln>
            <a:noFill/>
          </a:ln>
        </p:spPr>
        <p:txBody>
          <a:bodyPr spcFirstLastPara="1" wrap="square" lIns="91425" tIns="45700" rIns="91425" bIns="45700" anchor="t" anchorCtr="0">
            <a:noAutofit/>
          </a:bodyPr>
          <a:lstStyle/>
          <a:p>
            <a:pPr marL="0" lvl="0" indent="0" fontAlgn="auto">
              <a:spcBef>
                <a:spcPts val="0"/>
              </a:spcBef>
              <a:buClr>
                <a:srgbClr val="FFFFFF"/>
              </a:buClr>
              <a:buSzPts val="3200"/>
              <a:defRPr/>
            </a:pPr>
            <a:r>
              <a:rPr lang="en-US" sz="2800" b="1" dirty="0">
                <a:solidFill>
                  <a:srgbClr val="FFFFFF"/>
                </a:solidFill>
              </a:rPr>
              <a:t>Tailor-Made </a:t>
            </a:r>
            <a:r>
              <a:rPr lang="en-US" sz="2800" b="1" dirty="0">
                <a:solidFill>
                  <a:schemeClr val="tx1"/>
                </a:solidFill>
              </a:rPr>
              <a:t>So</a:t>
            </a:r>
            <a:r>
              <a:rPr lang="en-US" sz="2800" b="1" dirty="0">
                <a:solidFill>
                  <a:srgbClr val="FFFFFF"/>
                </a:solidFill>
              </a:rPr>
              <a:t>cio Economic Approaches for Integrated </a:t>
            </a:r>
            <a:r>
              <a:rPr lang="en-US" sz="2800" b="1" dirty="0">
                <a:solidFill>
                  <a:schemeClr val="tx1"/>
                </a:solidFill>
              </a:rPr>
              <a:t>Wat</a:t>
            </a:r>
            <a:r>
              <a:rPr lang="en-US" sz="2800" b="1" dirty="0">
                <a:solidFill>
                  <a:srgbClr val="FFFFFF"/>
                </a:solidFill>
              </a:rPr>
              <a:t>er Management in Rural to Urban Driven Mutations</a:t>
            </a:r>
          </a:p>
          <a:p>
            <a:pPr marL="0" lvl="0" indent="0" fontAlgn="auto">
              <a:spcBef>
                <a:spcPts val="0"/>
              </a:spcBef>
              <a:buClr>
                <a:srgbClr val="FFFFFF"/>
              </a:buClr>
              <a:buSzPts val="3200"/>
              <a:defRPr/>
            </a:pPr>
            <a:r>
              <a:rPr lang="en-US" sz="2800" b="1" dirty="0">
                <a:solidFill>
                  <a:schemeClr val="tx1"/>
                </a:solidFill>
              </a:rPr>
              <a:t>“</a:t>
            </a:r>
            <a:r>
              <a:rPr lang="en-US" sz="2800" b="1" dirty="0" err="1" smtClean="0">
                <a:solidFill>
                  <a:schemeClr val="tx1"/>
                </a:solidFill>
              </a:rPr>
              <a:t>SoWat</a:t>
            </a:r>
            <a:r>
              <a:rPr lang="en-US" sz="2800" b="1" dirty="0" smtClean="0">
                <a:solidFill>
                  <a:schemeClr val="tx1"/>
                </a:solidFill>
              </a:rPr>
              <a:t>”</a:t>
            </a:r>
            <a:endParaRPr lang="en-US" sz="2800" b="1" dirty="0">
              <a:solidFill>
                <a:schemeClr val="tx1"/>
              </a:solidFill>
            </a:endParaRPr>
          </a:p>
          <a:p>
            <a:pPr marL="0" lvl="0" indent="0">
              <a:lnSpc>
                <a:spcPct val="100000"/>
              </a:lnSpc>
              <a:spcBef>
                <a:spcPts val="0"/>
              </a:spcBef>
              <a:buClr>
                <a:schemeClr val="lt1"/>
              </a:buClr>
              <a:buSzPts val="2000"/>
            </a:pPr>
            <a:endParaRPr lang="en-US" sz="2000" dirty="0" smtClean="0"/>
          </a:p>
          <a:p>
            <a:pPr marL="0" lvl="0" indent="0">
              <a:lnSpc>
                <a:spcPct val="100000"/>
              </a:lnSpc>
              <a:spcBef>
                <a:spcPts val="0"/>
              </a:spcBef>
              <a:buClr>
                <a:schemeClr val="lt1"/>
              </a:buClr>
              <a:buSzPts val="2000"/>
            </a:pPr>
            <a:r>
              <a:rPr lang="en-US" dirty="0" smtClean="0">
                <a:solidFill>
                  <a:schemeClr val="bg1"/>
                </a:solidFill>
              </a:rPr>
              <a:t>Hydraulic </a:t>
            </a:r>
            <a:r>
              <a:rPr lang="en-US" dirty="0">
                <a:solidFill>
                  <a:schemeClr val="bg1"/>
                </a:solidFill>
              </a:rPr>
              <a:t>design of </a:t>
            </a:r>
            <a:r>
              <a:rPr lang="en-US" dirty="0" err="1">
                <a:solidFill>
                  <a:schemeClr val="bg1"/>
                </a:solidFill>
              </a:rPr>
              <a:t>Nagaa</a:t>
            </a:r>
            <a:r>
              <a:rPr lang="en-US" dirty="0">
                <a:solidFill>
                  <a:schemeClr val="bg1"/>
                </a:solidFill>
              </a:rPr>
              <a:t> </a:t>
            </a:r>
            <a:r>
              <a:rPr lang="en-US" dirty="0" err="1">
                <a:solidFill>
                  <a:schemeClr val="bg1"/>
                </a:solidFill>
              </a:rPr>
              <a:t>Diab</a:t>
            </a:r>
            <a:r>
              <a:rPr lang="en-US" dirty="0">
                <a:solidFill>
                  <a:schemeClr val="bg1"/>
                </a:solidFill>
              </a:rPr>
              <a:t> pilot field for wastewater reuse (dark &amp; grey)</a:t>
            </a:r>
            <a:r>
              <a:rPr lang="fr-FR" dirty="0" smtClean="0">
                <a:solidFill>
                  <a:schemeClr val="bg1"/>
                </a:solidFill>
              </a:rPr>
              <a:t> </a:t>
            </a:r>
          </a:p>
          <a:p>
            <a:pPr marL="0" lvl="0" indent="0">
              <a:lnSpc>
                <a:spcPct val="100000"/>
              </a:lnSpc>
              <a:spcBef>
                <a:spcPts val="0"/>
              </a:spcBef>
              <a:buClr>
                <a:schemeClr val="lt1"/>
              </a:buClr>
              <a:buSzPts val="2000"/>
            </a:pPr>
            <a:endParaRPr lang="fr-FR" sz="2000" dirty="0" smtClean="0">
              <a:solidFill>
                <a:schemeClr val="lt1"/>
              </a:solidFill>
            </a:endParaRPr>
          </a:p>
          <a:p>
            <a:pPr marL="0" lvl="0" indent="0" algn="ctr" rtl="0">
              <a:lnSpc>
                <a:spcPct val="100000"/>
              </a:lnSpc>
              <a:spcBef>
                <a:spcPts val="0"/>
              </a:spcBef>
              <a:spcAft>
                <a:spcPts val="0"/>
              </a:spcAft>
              <a:buClr>
                <a:schemeClr val="lt1"/>
              </a:buClr>
              <a:buSzPts val="2000"/>
              <a:buNone/>
            </a:pPr>
            <a:endParaRPr sz="2000" i="1" dirty="0">
              <a:solidFill>
                <a:schemeClr val="lt1"/>
              </a:solidFill>
            </a:endParaRPr>
          </a:p>
        </p:txBody>
      </p:sp>
      <p:sp>
        <p:nvSpPr>
          <p:cNvPr id="463" name="Google Shape;463;p1"/>
          <p:cNvSpPr txBox="1"/>
          <p:nvPr/>
        </p:nvSpPr>
        <p:spPr>
          <a:xfrm>
            <a:off x="1359352" y="6239602"/>
            <a:ext cx="9953708" cy="37202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This</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project has </a:t>
            </a: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received</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a:t>
            </a: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funding</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a:t>
            </a: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from</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a:t>
            </a: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the</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European </a:t>
            </a: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Union’s</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Horizon 2020 Research and </a:t>
            </a: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Innovation</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Programme </a:t>
            </a: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under</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a:t>
            </a:r>
            <a:r>
              <a:rPr kumimoji="0" lang="nl-NL" sz="1400" b="0" i="0" u="none" strike="noStrike" kern="0" cap="none" spc="0" normalizeH="0" baseline="0" noProof="0" dirty="0" err="1">
                <a:ln>
                  <a:noFill/>
                </a:ln>
                <a:solidFill>
                  <a:srgbClr val="3F3F3F"/>
                </a:solidFill>
                <a:effectLst/>
                <a:uLnTx/>
                <a:uFillTx/>
                <a:latin typeface="Calibri"/>
                <a:ea typeface="Calibri"/>
                <a:cs typeface="Calibri"/>
                <a:sym typeface="Calibri"/>
              </a:rPr>
              <a:t>grant</a:t>
            </a:r>
            <a:r>
              <a:rPr kumimoji="0" lang="nl-NL" sz="1400" b="0" i="0" u="none" strike="noStrike" kern="0" cap="none" spc="0" normalizeH="0" baseline="0" noProof="0" dirty="0">
                <a:ln>
                  <a:noFill/>
                </a:ln>
                <a:solidFill>
                  <a:srgbClr val="3F3F3F"/>
                </a:solidFill>
                <a:effectLst/>
                <a:uLnTx/>
                <a:uFillTx/>
                <a:latin typeface="Calibri"/>
                <a:ea typeface="Calibri"/>
                <a:cs typeface="Calibri"/>
                <a:sym typeface="Calibri"/>
              </a:rPr>
              <a:t> agreement No. 689162</a:t>
            </a:r>
            <a:r>
              <a:rPr kumimoji="0" lang="nl-NL" sz="1600" b="0" i="0" u="none" strike="noStrike" kern="0" cap="none" spc="0" normalizeH="0" baseline="0" noProof="0" dirty="0">
                <a:ln>
                  <a:noFill/>
                </a:ln>
                <a:solidFill>
                  <a:srgbClr val="3F3F3F"/>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ea typeface="MS PGothic" pitchFamily="34" charset="-128"/>
              <a:cs typeface="Arial"/>
              <a:sym typeface="Arial"/>
            </a:endParaRPr>
          </a:p>
          <a:p>
            <a:pPr marL="342900" marR="0" lvl="0" indent="-165100" algn="l" defTabSz="914400" rtl="0" eaLnBrk="1" fontAlgn="auto" latinLnBrk="0" hangingPunct="1">
              <a:lnSpc>
                <a:spcPct val="100000"/>
              </a:lnSpc>
              <a:spcBef>
                <a:spcPts val="560"/>
              </a:spcBef>
              <a:spcAft>
                <a:spcPts val="0"/>
              </a:spcAft>
              <a:buClr>
                <a:srgbClr val="000000"/>
              </a:buClr>
              <a:buSzPts val="2800"/>
              <a:buFont typeface="Arial"/>
              <a:buNone/>
              <a:tabLst/>
              <a:defRPr/>
            </a:pPr>
            <a:endParaRPr kumimoji="0" sz="28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pic>
        <p:nvPicPr>
          <p:cNvPr id="464" name="Google Shape;464;p1"/>
          <p:cNvPicPr preferRelativeResize="0"/>
          <p:nvPr/>
        </p:nvPicPr>
        <p:blipFill rotWithShape="1">
          <a:blip r:embed="rId5">
            <a:alphaModFix/>
          </a:blip>
          <a:srcRect/>
          <a:stretch/>
        </p:blipFill>
        <p:spPr>
          <a:xfrm>
            <a:off x="192722" y="6094897"/>
            <a:ext cx="991735" cy="661438"/>
          </a:xfrm>
          <a:prstGeom prst="rect">
            <a:avLst/>
          </a:prstGeom>
          <a:noFill/>
          <a:ln>
            <a:noFill/>
          </a:ln>
        </p:spPr>
      </p:pic>
      <p:pic>
        <p:nvPicPr>
          <p:cNvPr id="465" name="Google Shape;465;p1"/>
          <p:cNvPicPr preferRelativeResize="0"/>
          <p:nvPr/>
        </p:nvPicPr>
        <p:blipFill rotWithShape="1">
          <a:blip r:embed="rId6">
            <a:alphaModFix/>
          </a:blip>
          <a:srcRect/>
          <a:stretch/>
        </p:blipFill>
        <p:spPr>
          <a:xfrm>
            <a:off x="6451315" y="5834499"/>
            <a:ext cx="954933" cy="288359"/>
          </a:xfrm>
          <a:prstGeom prst="rect">
            <a:avLst/>
          </a:prstGeom>
          <a:noFill/>
          <a:ln>
            <a:noFill/>
          </a:ln>
        </p:spPr>
      </p:pic>
      <p:pic>
        <p:nvPicPr>
          <p:cNvPr id="466" name="Google Shape;466;p1"/>
          <p:cNvPicPr preferRelativeResize="0"/>
          <p:nvPr/>
        </p:nvPicPr>
        <p:blipFill rotWithShape="1">
          <a:blip r:embed="rId7">
            <a:alphaModFix/>
          </a:blip>
          <a:srcRect/>
          <a:stretch/>
        </p:blipFill>
        <p:spPr>
          <a:xfrm>
            <a:off x="2587669" y="5670464"/>
            <a:ext cx="2349977" cy="450971"/>
          </a:xfrm>
          <a:prstGeom prst="rect">
            <a:avLst/>
          </a:prstGeom>
          <a:noFill/>
          <a:ln>
            <a:noFill/>
          </a:ln>
        </p:spPr>
      </p:pic>
      <p:pic>
        <p:nvPicPr>
          <p:cNvPr id="467" name="Google Shape;467;p1"/>
          <p:cNvPicPr preferRelativeResize="0"/>
          <p:nvPr/>
        </p:nvPicPr>
        <p:blipFill rotWithShape="1">
          <a:blip r:embed="rId8">
            <a:alphaModFix/>
          </a:blip>
          <a:srcRect/>
          <a:stretch/>
        </p:blipFill>
        <p:spPr>
          <a:xfrm>
            <a:off x="8570550" y="4744058"/>
            <a:ext cx="556704" cy="741175"/>
          </a:xfrm>
          <a:prstGeom prst="rect">
            <a:avLst/>
          </a:prstGeom>
          <a:noFill/>
          <a:ln>
            <a:noFill/>
          </a:ln>
        </p:spPr>
      </p:pic>
      <p:pic>
        <p:nvPicPr>
          <p:cNvPr id="468" name="Google Shape;468;p1"/>
          <p:cNvPicPr preferRelativeResize="0"/>
          <p:nvPr/>
        </p:nvPicPr>
        <p:blipFill rotWithShape="1">
          <a:blip r:embed="rId9">
            <a:alphaModFix/>
          </a:blip>
          <a:srcRect/>
          <a:stretch/>
        </p:blipFill>
        <p:spPr>
          <a:xfrm>
            <a:off x="9463406" y="4766937"/>
            <a:ext cx="450829" cy="453419"/>
          </a:xfrm>
          <a:prstGeom prst="rect">
            <a:avLst/>
          </a:prstGeom>
          <a:noFill/>
          <a:ln>
            <a:noFill/>
          </a:ln>
        </p:spPr>
      </p:pic>
      <p:pic>
        <p:nvPicPr>
          <p:cNvPr id="469" name="Google Shape;469;p1"/>
          <p:cNvPicPr preferRelativeResize="0"/>
          <p:nvPr/>
        </p:nvPicPr>
        <p:blipFill rotWithShape="1">
          <a:blip r:embed="rId10">
            <a:alphaModFix/>
          </a:blip>
          <a:srcRect/>
          <a:stretch/>
        </p:blipFill>
        <p:spPr>
          <a:xfrm>
            <a:off x="7581143" y="5698929"/>
            <a:ext cx="758031" cy="279749"/>
          </a:xfrm>
          <a:prstGeom prst="rect">
            <a:avLst/>
          </a:prstGeom>
          <a:noFill/>
          <a:ln>
            <a:noFill/>
          </a:ln>
        </p:spPr>
      </p:pic>
      <p:pic>
        <p:nvPicPr>
          <p:cNvPr id="470" name="Google Shape;470;p1"/>
          <p:cNvPicPr preferRelativeResize="0"/>
          <p:nvPr/>
        </p:nvPicPr>
        <p:blipFill rotWithShape="1">
          <a:blip r:embed="rId11">
            <a:alphaModFix/>
          </a:blip>
          <a:srcRect/>
          <a:stretch/>
        </p:blipFill>
        <p:spPr>
          <a:xfrm>
            <a:off x="7596602" y="4693028"/>
            <a:ext cx="727112" cy="515705"/>
          </a:xfrm>
          <a:prstGeom prst="rect">
            <a:avLst/>
          </a:prstGeom>
          <a:noFill/>
          <a:ln>
            <a:noFill/>
          </a:ln>
        </p:spPr>
      </p:pic>
      <p:pic>
        <p:nvPicPr>
          <p:cNvPr id="471" name="Google Shape;471;p1"/>
          <p:cNvPicPr preferRelativeResize="0"/>
          <p:nvPr/>
        </p:nvPicPr>
        <p:blipFill rotWithShape="1">
          <a:blip r:embed="rId12">
            <a:alphaModFix/>
          </a:blip>
          <a:srcRect/>
          <a:stretch/>
        </p:blipFill>
        <p:spPr>
          <a:xfrm>
            <a:off x="8582955" y="5638845"/>
            <a:ext cx="1511380" cy="391308"/>
          </a:xfrm>
          <a:prstGeom prst="rect">
            <a:avLst/>
          </a:prstGeom>
          <a:noFill/>
          <a:ln>
            <a:noFill/>
          </a:ln>
        </p:spPr>
      </p:pic>
      <p:pic>
        <p:nvPicPr>
          <p:cNvPr id="472" name="Google Shape;472;p1"/>
          <p:cNvPicPr preferRelativeResize="0"/>
          <p:nvPr/>
        </p:nvPicPr>
        <p:blipFill rotWithShape="1">
          <a:blip r:embed="rId13">
            <a:alphaModFix/>
          </a:blip>
          <a:srcRect/>
          <a:stretch/>
        </p:blipFill>
        <p:spPr>
          <a:xfrm>
            <a:off x="6356237" y="4758852"/>
            <a:ext cx="841371" cy="528057"/>
          </a:xfrm>
          <a:prstGeom prst="rect">
            <a:avLst/>
          </a:prstGeom>
          <a:noFill/>
          <a:ln>
            <a:noFill/>
          </a:ln>
        </p:spPr>
      </p:pic>
      <p:pic>
        <p:nvPicPr>
          <p:cNvPr id="473" name="Google Shape;473;p1"/>
          <p:cNvPicPr preferRelativeResize="0"/>
          <p:nvPr/>
        </p:nvPicPr>
        <p:blipFill rotWithShape="1">
          <a:blip r:embed="rId14">
            <a:alphaModFix/>
          </a:blip>
          <a:srcRect/>
          <a:stretch/>
        </p:blipFill>
        <p:spPr>
          <a:xfrm>
            <a:off x="4235865" y="4725372"/>
            <a:ext cx="765143" cy="568479"/>
          </a:xfrm>
          <a:prstGeom prst="rect">
            <a:avLst/>
          </a:prstGeom>
          <a:noFill/>
          <a:ln>
            <a:noFill/>
          </a:ln>
        </p:spPr>
      </p:pic>
      <p:pic>
        <p:nvPicPr>
          <p:cNvPr id="475" name="Google Shape;475;p1"/>
          <p:cNvPicPr preferRelativeResize="0"/>
          <p:nvPr/>
        </p:nvPicPr>
        <p:blipFill rotWithShape="1">
          <a:blip r:embed="rId15">
            <a:alphaModFix/>
          </a:blip>
          <a:srcRect/>
          <a:stretch/>
        </p:blipFill>
        <p:spPr>
          <a:xfrm>
            <a:off x="10066393" y="4773418"/>
            <a:ext cx="1131091" cy="403123"/>
          </a:xfrm>
          <a:prstGeom prst="rect">
            <a:avLst/>
          </a:prstGeom>
          <a:noFill/>
          <a:ln>
            <a:noFill/>
          </a:ln>
        </p:spPr>
      </p:pic>
      <p:pic>
        <p:nvPicPr>
          <p:cNvPr id="476" name="Google Shape;476;p1"/>
          <p:cNvPicPr preferRelativeResize="0"/>
          <p:nvPr/>
        </p:nvPicPr>
        <p:blipFill rotWithShape="1">
          <a:blip r:embed="rId16">
            <a:alphaModFix/>
          </a:blip>
          <a:srcRect/>
          <a:stretch/>
        </p:blipFill>
        <p:spPr>
          <a:xfrm>
            <a:off x="1405477" y="5394548"/>
            <a:ext cx="729599" cy="868569"/>
          </a:xfrm>
          <a:prstGeom prst="rect">
            <a:avLst/>
          </a:prstGeom>
          <a:noFill/>
          <a:ln>
            <a:noFill/>
          </a:ln>
        </p:spPr>
      </p:pic>
      <p:pic>
        <p:nvPicPr>
          <p:cNvPr id="477" name="Google Shape;477;p1"/>
          <p:cNvPicPr preferRelativeResize="0"/>
          <p:nvPr/>
        </p:nvPicPr>
        <p:blipFill rotWithShape="1">
          <a:blip r:embed="rId17">
            <a:alphaModFix/>
          </a:blip>
          <a:srcRect/>
          <a:stretch/>
        </p:blipFill>
        <p:spPr>
          <a:xfrm>
            <a:off x="5467442" y="4765196"/>
            <a:ext cx="386481" cy="732767"/>
          </a:xfrm>
          <a:prstGeom prst="rect">
            <a:avLst/>
          </a:prstGeom>
          <a:noFill/>
          <a:ln>
            <a:noFill/>
          </a:ln>
        </p:spPr>
      </p:pic>
      <p:pic>
        <p:nvPicPr>
          <p:cNvPr id="478" name="Google Shape;478;p1"/>
          <p:cNvPicPr preferRelativeResize="0"/>
          <p:nvPr/>
        </p:nvPicPr>
        <p:blipFill rotWithShape="1">
          <a:blip r:embed="rId18">
            <a:alphaModFix/>
          </a:blip>
          <a:srcRect/>
          <a:stretch/>
        </p:blipFill>
        <p:spPr>
          <a:xfrm>
            <a:off x="1243001" y="4544972"/>
            <a:ext cx="1529083" cy="811819"/>
          </a:xfrm>
          <a:prstGeom prst="rect">
            <a:avLst/>
          </a:prstGeom>
          <a:noFill/>
          <a:ln>
            <a:noFill/>
          </a:ln>
        </p:spPr>
      </p:pic>
      <p:pic>
        <p:nvPicPr>
          <p:cNvPr id="480" name="Google Shape;480;p1"/>
          <p:cNvPicPr preferRelativeResize="0"/>
          <p:nvPr/>
        </p:nvPicPr>
        <p:blipFill rotWithShape="1">
          <a:blip r:embed="rId19">
            <a:alphaModFix/>
          </a:blip>
          <a:srcRect/>
          <a:stretch/>
        </p:blipFill>
        <p:spPr>
          <a:xfrm>
            <a:off x="5258701" y="5794638"/>
            <a:ext cx="834024" cy="309600"/>
          </a:xfrm>
          <a:prstGeom prst="rect">
            <a:avLst/>
          </a:prstGeom>
          <a:noFill/>
          <a:ln>
            <a:noFill/>
          </a:ln>
        </p:spPr>
      </p:pic>
      <p:pic>
        <p:nvPicPr>
          <p:cNvPr id="481" name="Google Shape;481;p1"/>
          <p:cNvPicPr preferRelativeResize="0"/>
          <p:nvPr/>
        </p:nvPicPr>
        <p:blipFill rotWithShape="1">
          <a:blip r:embed="rId20">
            <a:alphaModFix/>
          </a:blip>
          <a:srcRect/>
          <a:stretch/>
        </p:blipFill>
        <p:spPr>
          <a:xfrm>
            <a:off x="10362546" y="5518717"/>
            <a:ext cx="718285" cy="551786"/>
          </a:xfrm>
          <a:prstGeom prst="rect">
            <a:avLst/>
          </a:prstGeom>
          <a:noFill/>
          <a:ln>
            <a:noFill/>
          </a:ln>
        </p:spPr>
      </p:pic>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009978" y="4773418"/>
            <a:ext cx="785860" cy="555675"/>
          </a:xfrm>
          <a:prstGeom prst="rect">
            <a:avLst/>
          </a:prstGeom>
        </p:spPr>
      </p:pic>
      <p:sp>
        <p:nvSpPr>
          <p:cNvPr id="23" name="TextBox 22"/>
          <p:cNvSpPr txBox="1"/>
          <p:nvPr/>
        </p:nvSpPr>
        <p:spPr>
          <a:xfrm>
            <a:off x="192722" y="159028"/>
            <a:ext cx="21305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2B9BC"/>
                </a:solidFill>
                <a:effectLst/>
                <a:uLnTx/>
                <a:uFillTx/>
                <a:latin typeface="Arial"/>
                <a:ea typeface="MS PGothic" pitchFamily="34" charset="-128"/>
                <a:cs typeface="Arial"/>
                <a:sym typeface="Arial"/>
              </a:rPr>
              <a:t>@AfriAlliance1</a:t>
            </a:r>
            <a:endParaRPr kumimoji="0" lang="en-GB" sz="2000" b="1" i="0" u="none" strike="noStrike" kern="0" cap="none" spc="0" normalizeH="0" baseline="0" noProof="0" dirty="0">
              <a:ln>
                <a:noFill/>
              </a:ln>
              <a:solidFill>
                <a:srgbClr val="22B9BC"/>
              </a:solidFill>
              <a:effectLst/>
              <a:uLnTx/>
              <a:uFillTx/>
              <a:latin typeface="Arial"/>
              <a:ea typeface="MS PGothic" pitchFamily="34" charset="-128"/>
              <a:cs typeface="Arial"/>
              <a:sym typeface="Arial"/>
            </a:endParaRPr>
          </a:p>
        </p:txBody>
      </p:sp>
    </p:spTree>
    <p:extLst>
      <p:ext uri="{BB962C8B-B14F-4D97-AF65-F5344CB8AC3E}">
        <p14:creationId xmlns:p14="http://schemas.microsoft.com/office/powerpoint/2010/main" val="149110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87213"/>
            <a:ext cx="10515600" cy="1325563"/>
          </a:xfrm>
        </p:spPr>
        <p:txBody>
          <a:bodyPr/>
          <a:lstStyle/>
          <a:p>
            <a:r>
              <a:rPr lang="fr-FR" dirty="0" err="1" smtClean="0">
                <a:solidFill>
                  <a:schemeClr val="bg1"/>
                </a:solidFill>
              </a:rPr>
              <a:t>Identified</a:t>
            </a:r>
            <a:r>
              <a:rPr lang="fr-FR" dirty="0" smtClean="0">
                <a:solidFill>
                  <a:schemeClr val="bg1"/>
                </a:solidFill>
              </a:rPr>
              <a:t> </a:t>
            </a:r>
            <a:r>
              <a:rPr lang="fr-FR" dirty="0" err="1" smtClean="0">
                <a:solidFill>
                  <a:schemeClr val="bg1"/>
                </a:solidFill>
              </a:rPr>
              <a:t>problems</a:t>
            </a:r>
            <a:r>
              <a:rPr lang="fr-FR" dirty="0" smtClean="0">
                <a:solidFill>
                  <a:schemeClr val="bg1"/>
                </a:solidFill>
              </a:rPr>
              <a:t> to </a:t>
            </a:r>
            <a:r>
              <a:rPr lang="fr-FR" dirty="0" err="1" smtClean="0">
                <a:solidFill>
                  <a:schemeClr val="bg1"/>
                </a:solidFill>
              </a:rPr>
              <a:t>solve</a:t>
            </a:r>
            <a:endParaRPr lang="fr-FR" dirty="0">
              <a:solidFill>
                <a:schemeClr val="bg1"/>
              </a:solidFill>
            </a:endParaRPr>
          </a:p>
        </p:txBody>
      </p:sp>
      <p:sp>
        <p:nvSpPr>
          <p:cNvPr id="3" name="ZoneTexte 2"/>
          <p:cNvSpPr txBox="1"/>
          <p:nvPr/>
        </p:nvSpPr>
        <p:spPr>
          <a:xfrm>
            <a:off x="407368" y="1412776"/>
            <a:ext cx="9649072" cy="48320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Local physical limitations</a:t>
            </a: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Soil</a:t>
            </a: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 irrigation water and groundwater with high salt content</a:t>
            </a: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Limitation </a:t>
            </a: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of fruits and vegetables, even in small quantities for self-consumption</a:t>
            </a: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Potential </a:t>
            </a: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solution: </a:t>
            </a:r>
            <a:endPar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1- </a:t>
            </a: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Improve soil quality </a:t>
            </a:r>
            <a:endPar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2- </a:t>
            </a: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Irrigate with better quality </a:t>
            </a: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water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Constraint</a:t>
            </a: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 develop an affordable solution for low-income people.</a:t>
            </a:r>
            <a:endParaRPr kumimoji="0" lang="fr-FR"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07643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87213"/>
            <a:ext cx="10515600" cy="1325563"/>
          </a:xfrm>
        </p:spPr>
        <p:txBody>
          <a:bodyPr/>
          <a:lstStyle/>
          <a:p>
            <a:r>
              <a:rPr lang="fr-FR" dirty="0" err="1" smtClean="0">
                <a:solidFill>
                  <a:schemeClr val="bg1"/>
                </a:solidFill>
              </a:rPr>
              <a:t>Potential</a:t>
            </a:r>
            <a:r>
              <a:rPr lang="fr-FR" dirty="0" smtClean="0">
                <a:solidFill>
                  <a:schemeClr val="bg1"/>
                </a:solidFill>
              </a:rPr>
              <a:t> solution to </a:t>
            </a:r>
            <a:r>
              <a:rPr lang="fr-FR" dirty="0" err="1" smtClean="0">
                <a:solidFill>
                  <a:schemeClr val="bg1"/>
                </a:solidFill>
              </a:rPr>
              <a:t>be</a:t>
            </a:r>
            <a:r>
              <a:rPr lang="fr-FR" dirty="0" smtClean="0">
                <a:solidFill>
                  <a:schemeClr val="bg1"/>
                </a:solidFill>
              </a:rPr>
              <a:t> </a:t>
            </a:r>
            <a:r>
              <a:rPr lang="fr-FR" dirty="0" err="1" smtClean="0">
                <a:solidFill>
                  <a:schemeClr val="bg1"/>
                </a:solidFill>
              </a:rPr>
              <a:t>tested</a:t>
            </a:r>
            <a:endParaRPr lang="fr-FR" dirty="0">
              <a:solidFill>
                <a:schemeClr val="bg1"/>
              </a:solidFill>
            </a:endParaRPr>
          </a:p>
        </p:txBody>
      </p:sp>
      <p:sp>
        <p:nvSpPr>
          <p:cNvPr id="3" name="ZoneTexte 2"/>
          <p:cNvSpPr txBox="1"/>
          <p:nvPr/>
        </p:nvSpPr>
        <p:spPr>
          <a:xfrm>
            <a:off x="407368" y="1412776"/>
            <a:ext cx="11305256" cy="48320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Water </a:t>
            </a: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supplied for domestic services has a low level of salinity. It can be reused after adequate treatment, depending on its </a:t>
            </a: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pollution load.</a:t>
            </a:r>
            <a:endPar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Low cost treatment to reduce the pollution carried: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1- For grey water: filtration, decantation of suspended </a:t>
            </a: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particles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2- </a:t>
            </a: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For black water: septic tank followed by a sand bio-filter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S PGothic" pitchFamily="34" charset="-128"/>
                <a:cs typeface="+mn-cs"/>
              </a:rPr>
              <a:t>These solutions are normally sufficient, but this must be confirmed by analyses to verify the compatibility of the final uses with the regulations.</a:t>
            </a:r>
            <a:endParaRPr kumimoji="0" lang="en-US" sz="2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28522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368" y="205458"/>
            <a:ext cx="8138120" cy="759619"/>
          </a:xfrm>
        </p:spPr>
        <p:txBody>
          <a:bodyPr>
            <a:normAutofit/>
          </a:bodyPr>
          <a:lstStyle/>
          <a:p>
            <a:r>
              <a:rPr lang="fr-FR" dirty="0" err="1" smtClean="0">
                <a:solidFill>
                  <a:schemeClr val="bg1"/>
                </a:solidFill>
              </a:rPr>
              <a:t>Feasability</a:t>
            </a:r>
            <a:r>
              <a:rPr lang="fr-FR" dirty="0" smtClean="0">
                <a:solidFill>
                  <a:schemeClr val="bg1"/>
                </a:solidFill>
              </a:rPr>
              <a:t> test for </a:t>
            </a:r>
            <a:r>
              <a:rPr lang="fr-FR" dirty="0" err="1" smtClean="0">
                <a:solidFill>
                  <a:schemeClr val="bg1"/>
                </a:solidFill>
              </a:rPr>
              <a:t>soil</a:t>
            </a:r>
            <a:r>
              <a:rPr lang="fr-FR" dirty="0" smtClean="0">
                <a:solidFill>
                  <a:schemeClr val="bg1"/>
                </a:solidFill>
              </a:rPr>
              <a:t> </a:t>
            </a:r>
            <a:r>
              <a:rPr lang="fr-FR" dirty="0" err="1" smtClean="0">
                <a:solidFill>
                  <a:schemeClr val="bg1"/>
                </a:solidFill>
              </a:rPr>
              <a:t>recovery</a:t>
            </a:r>
            <a:r>
              <a:rPr lang="fr-FR" dirty="0" smtClean="0">
                <a:solidFill>
                  <a:schemeClr val="bg1"/>
                </a:solidFill>
              </a:rPr>
              <a:t> </a:t>
            </a:r>
            <a:endParaRPr lang="fr-FR" dirty="0">
              <a:solidFill>
                <a:schemeClr val="bg1"/>
              </a:solidFill>
            </a:endParaRPr>
          </a:p>
        </p:txBody>
      </p:sp>
      <p:pic>
        <p:nvPicPr>
          <p:cNvPr id="11" name="Image 10"/>
          <p:cNvPicPr>
            <a:picLocks noChangeAspect="1"/>
          </p:cNvPicPr>
          <p:nvPr/>
        </p:nvPicPr>
        <p:blipFill>
          <a:blip r:embed="rId2"/>
          <a:stretch>
            <a:fillRect/>
          </a:stretch>
        </p:blipFill>
        <p:spPr>
          <a:xfrm>
            <a:off x="3215680" y="1091983"/>
            <a:ext cx="4412469" cy="3085281"/>
          </a:xfrm>
          <a:prstGeom prst="rect">
            <a:avLst/>
          </a:prstGeom>
        </p:spPr>
      </p:pic>
      <p:pic>
        <p:nvPicPr>
          <p:cNvPr id="8" name="Image 7"/>
          <p:cNvPicPr>
            <a:picLocks noChangeAspect="1"/>
          </p:cNvPicPr>
          <p:nvPr/>
        </p:nvPicPr>
        <p:blipFill>
          <a:blip r:embed="rId3"/>
          <a:stretch>
            <a:fillRect/>
          </a:stretch>
        </p:blipFill>
        <p:spPr>
          <a:xfrm>
            <a:off x="9768408" y="548679"/>
            <a:ext cx="1656184" cy="4697541"/>
          </a:xfrm>
          <a:prstGeom prst="rect">
            <a:avLst/>
          </a:prstGeom>
        </p:spPr>
      </p:pic>
      <p:sp>
        <p:nvSpPr>
          <p:cNvPr id="6" name="Titre 1"/>
          <p:cNvSpPr txBox="1">
            <a:spLocks/>
          </p:cNvSpPr>
          <p:nvPr/>
        </p:nvSpPr>
        <p:spPr>
          <a:xfrm>
            <a:off x="501417" y="4304170"/>
            <a:ext cx="8138120" cy="19187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2000" b="0" i="0" u="none" strike="noStrike" kern="0" cap="none" spc="0" normalizeH="0" baseline="0" noProof="0" dirty="0">
                <a:ln>
                  <a:noFill/>
                </a:ln>
                <a:solidFill>
                  <a:srgbClr val="FFFFFF"/>
                </a:solidFill>
                <a:effectLst/>
                <a:uLnTx/>
                <a:uFillTx/>
                <a:latin typeface="Calibri"/>
                <a:cs typeface="Calibri"/>
                <a:sym typeface="Calibri"/>
              </a:rPr>
              <a:t>Given this result, we considered a water use scenario for a family of 4 with a European standard, in the absence of sufficiently accurate data from the field in </a:t>
            </a:r>
            <a:r>
              <a:rPr kumimoji="0" lang="en-US" sz="2000" b="0" i="0" u="none" strike="noStrike" kern="0" cap="none" spc="0" normalizeH="0" baseline="0" noProof="0" dirty="0" err="1">
                <a:ln>
                  <a:noFill/>
                </a:ln>
                <a:solidFill>
                  <a:srgbClr val="FFFFFF"/>
                </a:solidFill>
                <a:effectLst/>
                <a:uLnTx/>
                <a:uFillTx/>
                <a:latin typeface="Calibri"/>
                <a:cs typeface="Calibri"/>
                <a:sym typeface="Calibri"/>
              </a:rPr>
              <a:t>Nagaa</a:t>
            </a:r>
            <a:r>
              <a:rPr kumimoji="0" lang="en-US" sz="2000" b="0" i="0" u="none" strike="noStrike" kern="0" cap="none" spc="0" normalizeH="0" baseline="0" noProof="0" dirty="0">
                <a:ln>
                  <a:noFill/>
                </a:ln>
                <a:solidFill>
                  <a:srgbClr val="FFFFFF"/>
                </a:solidFill>
                <a:effectLst/>
                <a:uLnTx/>
                <a:uFillTx/>
                <a:latin typeface="Calibri"/>
                <a:cs typeface="Calibri"/>
                <a:sym typeface="Calibri"/>
              </a:rPr>
              <a:t> </a:t>
            </a:r>
            <a:r>
              <a:rPr kumimoji="0" lang="en-US" sz="2000" b="0" i="0" u="none" strike="noStrike" kern="0" cap="none" spc="0" normalizeH="0" baseline="0" noProof="0" dirty="0" err="1">
                <a:ln>
                  <a:noFill/>
                </a:ln>
                <a:solidFill>
                  <a:srgbClr val="FFFFFF"/>
                </a:solidFill>
                <a:effectLst/>
                <a:uLnTx/>
                <a:uFillTx/>
                <a:latin typeface="Calibri"/>
                <a:cs typeface="Calibri"/>
                <a:sym typeface="Calibri"/>
              </a:rPr>
              <a:t>Diab</a:t>
            </a:r>
            <a:r>
              <a:rPr kumimoji="0" lang="en-US" sz="2000" b="0" i="0" u="none" strike="noStrike" kern="0" cap="none" spc="0" normalizeH="0" baseline="0" noProof="0" dirty="0" smtClean="0">
                <a:ln>
                  <a:noFill/>
                </a:ln>
                <a:solidFill>
                  <a:srgbClr val="FFFFFF"/>
                </a:solidFill>
                <a:effectLst/>
                <a:uLnTx/>
                <a:uFillTx/>
                <a:latin typeface="Calibri"/>
                <a:cs typeface="Calibri"/>
                <a:sym typeface="Calibri"/>
              </a:rPr>
              <a:t>.</a:t>
            </a:r>
          </a:p>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US" sz="2000" b="0" i="0" u="none" strike="noStrike" kern="0" cap="none" spc="0" normalizeH="0" baseline="0" noProof="0" dirty="0">
              <a:ln>
                <a:noFill/>
              </a:ln>
              <a:solidFill>
                <a:srgbClr val="FFFFFF"/>
              </a:solidFill>
              <a:effectLst/>
              <a:uLnTx/>
              <a:uFillTx/>
              <a:latin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2000" b="0" i="0" u="none" strike="noStrike" kern="0" cap="none" spc="0" normalizeH="0" baseline="0" noProof="0" dirty="0" smtClean="0">
                <a:ln>
                  <a:noFill/>
                </a:ln>
                <a:solidFill>
                  <a:srgbClr val="FFFFFF"/>
                </a:solidFill>
                <a:effectLst/>
                <a:uLnTx/>
                <a:uFillTx/>
                <a:latin typeface="Calibri"/>
                <a:cs typeface="Calibri"/>
                <a:sym typeface="Calibri"/>
              </a:rPr>
              <a:t>This </a:t>
            </a:r>
            <a:r>
              <a:rPr kumimoji="0" lang="en-US" sz="2000" b="0" i="0" u="none" strike="noStrike" kern="0" cap="none" spc="0" normalizeH="0" baseline="0" noProof="0" dirty="0">
                <a:ln>
                  <a:noFill/>
                </a:ln>
                <a:solidFill>
                  <a:srgbClr val="FFFFFF"/>
                </a:solidFill>
                <a:effectLst/>
                <a:uLnTx/>
                <a:uFillTx/>
                <a:latin typeface="Calibri"/>
                <a:cs typeface="Calibri"/>
                <a:sym typeface="Calibri"/>
              </a:rPr>
              <a:t>represents 0.37 m3 of wastewater per day that we can use after treatment to reduce soil salinity and irrigate small agricultural plots.</a:t>
            </a:r>
          </a:p>
        </p:txBody>
      </p:sp>
    </p:spTree>
    <p:extLst>
      <p:ext uri="{BB962C8B-B14F-4D97-AF65-F5344CB8AC3E}">
        <p14:creationId xmlns:p14="http://schemas.microsoft.com/office/powerpoint/2010/main" val="4240352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27458" y="38424"/>
            <a:ext cx="12193057" cy="6858594"/>
          </a:xfrm>
          <a:prstGeom prst="rect">
            <a:avLst/>
          </a:prstGeom>
        </p:spPr>
      </p:pic>
      <p:sp>
        <p:nvSpPr>
          <p:cNvPr id="9" name="Espace réservé du numéro de diapositive 8"/>
          <p:cNvSpPr>
            <a:spLocks noGrp="1"/>
          </p:cNvSpPr>
          <p:nvPr>
            <p:ph type="sldNum" sz="quarter" idx="12"/>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747743C0-AA4E-41B7-B37E-388344758D76}" type="slidenum">
              <a:rPr kumimoji="0" lang="en-US" sz="12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r" defTabSz="914400" rtl="0" eaLnBrk="1" fontAlgn="base" latinLnBrk="0" hangingPunct="1">
                <a:lnSpc>
                  <a:spcPct val="100000"/>
                </a:lnSpc>
                <a:spcBef>
                  <a:spcPts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a:cs typeface="Calibri"/>
              <a:sym typeface="Calibri"/>
            </a:endParaRPr>
          </a:p>
        </p:txBody>
      </p:sp>
      <p:grpSp>
        <p:nvGrpSpPr>
          <p:cNvPr id="11" name="Groupe 10"/>
          <p:cNvGrpSpPr/>
          <p:nvPr/>
        </p:nvGrpSpPr>
        <p:grpSpPr>
          <a:xfrm>
            <a:off x="556283" y="219564"/>
            <a:ext cx="9108645" cy="6706904"/>
            <a:chOff x="1619250" y="123415"/>
            <a:chExt cx="9108645" cy="6706904"/>
          </a:xfrm>
        </p:grpSpPr>
        <p:sp>
          <p:nvSpPr>
            <p:cNvPr id="1037" name="Forme libre 1036"/>
            <p:cNvSpPr/>
            <p:nvPr/>
          </p:nvSpPr>
          <p:spPr>
            <a:xfrm>
              <a:off x="1619250" y="1885951"/>
              <a:ext cx="8839200" cy="1495425"/>
            </a:xfrm>
            <a:custGeom>
              <a:avLst/>
              <a:gdLst>
                <a:gd name="connsiteX0" fmla="*/ 0 w 8915400"/>
                <a:gd name="connsiteY0" fmla="*/ 0 h 1495425"/>
                <a:gd name="connsiteX1" fmla="*/ 476250 w 8915400"/>
                <a:gd name="connsiteY1" fmla="*/ 47625 h 1495425"/>
                <a:gd name="connsiteX2" fmla="*/ 752475 w 8915400"/>
                <a:gd name="connsiteY2" fmla="*/ 38100 h 1495425"/>
                <a:gd name="connsiteX3" fmla="*/ 2971800 w 8915400"/>
                <a:gd name="connsiteY3" fmla="*/ 57150 h 1495425"/>
                <a:gd name="connsiteX4" fmla="*/ 5467350 w 8915400"/>
                <a:gd name="connsiteY4" fmla="*/ 66675 h 1495425"/>
                <a:gd name="connsiteX5" fmla="*/ 6686550 w 8915400"/>
                <a:gd name="connsiteY5" fmla="*/ 600075 h 1495425"/>
                <a:gd name="connsiteX6" fmla="*/ 8915400 w 8915400"/>
                <a:gd name="connsiteY6" fmla="*/ 600075 h 1495425"/>
                <a:gd name="connsiteX7" fmla="*/ 8715375 w 8915400"/>
                <a:gd name="connsiteY7" fmla="*/ 1228725 h 1495425"/>
                <a:gd name="connsiteX8" fmla="*/ 8382000 w 8915400"/>
                <a:gd name="connsiteY8" fmla="*/ 1466850 h 1495425"/>
                <a:gd name="connsiteX9" fmla="*/ 6705600 w 8915400"/>
                <a:gd name="connsiteY9" fmla="*/ 1495425 h 1495425"/>
                <a:gd name="connsiteX10" fmla="*/ 6029325 w 8915400"/>
                <a:gd name="connsiteY10" fmla="*/ 1190625 h 1495425"/>
                <a:gd name="connsiteX11" fmla="*/ 5057775 w 8915400"/>
                <a:gd name="connsiteY11" fmla="*/ 1371600 h 1495425"/>
                <a:gd name="connsiteX12" fmla="*/ 3524250 w 8915400"/>
                <a:gd name="connsiteY12" fmla="*/ 1333500 h 1495425"/>
                <a:gd name="connsiteX13" fmla="*/ 2419350 w 8915400"/>
                <a:gd name="connsiteY13" fmla="*/ 1190625 h 1495425"/>
                <a:gd name="connsiteX14" fmla="*/ 200025 w 8915400"/>
                <a:gd name="connsiteY14" fmla="*/ 1238250 h 1495425"/>
                <a:gd name="connsiteX15" fmla="*/ 0 w 8915400"/>
                <a:gd name="connsiteY15" fmla="*/ 0 h 1495425"/>
                <a:gd name="connsiteX0" fmla="*/ 0 w 8915400"/>
                <a:gd name="connsiteY0" fmla="*/ 0 h 1495425"/>
                <a:gd name="connsiteX1" fmla="*/ 476250 w 8915400"/>
                <a:gd name="connsiteY1" fmla="*/ 47625 h 1495425"/>
                <a:gd name="connsiteX2" fmla="*/ 752475 w 8915400"/>
                <a:gd name="connsiteY2" fmla="*/ 38100 h 1495425"/>
                <a:gd name="connsiteX3" fmla="*/ 2971800 w 8915400"/>
                <a:gd name="connsiteY3" fmla="*/ 57150 h 1495425"/>
                <a:gd name="connsiteX4" fmla="*/ 5467350 w 8915400"/>
                <a:gd name="connsiteY4" fmla="*/ 66675 h 1495425"/>
                <a:gd name="connsiteX5" fmla="*/ 6677025 w 8915400"/>
                <a:gd name="connsiteY5" fmla="*/ 981075 h 1495425"/>
                <a:gd name="connsiteX6" fmla="*/ 8915400 w 8915400"/>
                <a:gd name="connsiteY6" fmla="*/ 600075 h 1495425"/>
                <a:gd name="connsiteX7" fmla="*/ 8715375 w 8915400"/>
                <a:gd name="connsiteY7" fmla="*/ 1228725 h 1495425"/>
                <a:gd name="connsiteX8" fmla="*/ 8382000 w 8915400"/>
                <a:gd name="connsiteY8" fmla="*/ 1466850 h 1495425"/>
                <a:gd name="connsiteX9" fmla="*/ 6705600 w 8915400"/>
                <a:gd name="connsiteY9" fmla="*/ 1495425 h 1495425"/>
                <a:gd name="connsiteX10" fmla="*/ 6029325 w 8915400"/>
                <a:gd name="connsiteY10" fmla="*/ 1190625 h 1495425"/>
                <a:gd name="connsiteX11" fmla="*/ 5057775 w 8915400"/>
                <a:gd name="connsiteY11" fmla="*/ 1371600 h 1495425"/>
                <a:gd name="connsiteX12" fmla="*/ 3524250 w 8915400"/>
                <a:gd name="connsiteY12" fmla="*/ 1333500 h 1495425"/>
                <a:gd name="connsiteX13" fmla="*/ 2419350 w 8915400"/>
                <a:gd name="connsiteY13" fmla="*/ 1190625 h 1495425"/>
                <a:gd name="connsiteX14" fmla="*/ 200025 w 8915400"/>
                <a:gd name="connsiteY14" fmla="*/ 1238250 h 1495425"/>
                <a:gd name="connsiteX15" fmla="*/ 0 w 8915400"/>
                <a:gd name="connsiteY15"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77025 w 8839200"/>
                <a:gd name="connsiteY5" fmla="*/ 981075 h 1495425"/>
                <a:gd name="connsiteX6" fmla="*/ 8839200 w 8839200"/>
                <a:gd name="connsiteY6" fmla="*/ 971550 h 1495425"/>
                <a:gd name="connsiteX7" fmla="*/ 8715375 w 8839200"/>
                <a:gd name="connsiteY7" fmla="*/ 1228725 h 1495425"/>
                <a:gd name="connsiteX8" fmla="*/ 8382000 w 8839200"/>
                <a:gd name="connsiteY8" fmla="*/ 1466850 h 1495425"/>
                <a:gd name="connsiteX9" fmla="*/ 6705600 w 8839200"/>
                <a:gd name="connsiteY9" fmla="*/ 1495425 h 1495425"/>
                <a:gd name="connsiteX10" fmla="*/ 6029325 w 8839200"/>
                <a:gd name="connsiteY10" fmla="*/ 1190625 h 1495425"/>
                <a:gd name="connsiteX11" fmla="*/ 5057775 w 8839200"/>
                <a:gd name="connsiteY11" fmla="*/ 1371600 h 1495425"/>
                <a:gd name="connsiteX12" fmla="*/ 3524250 w 8839200"/>
                <a:gd name="connsiteY12" fmla="*/ 1333500 h 1495425"/>
                <a:gd name="connsiteX13" fmla="*/ 2419350 w 8839200"/>
                <a:gd name="connsiteY13" fmla="*/ 1190625 h 1495425"/>
                <a:gd name="connsiteX14" fmla="*/ 200025 w 8839200"/>
                <a:gd name="connsiteY14" fmla="*/ 1238250 h 1495425"/>
                <a:gd name="connsiteX15" fmla="*/ 0 w 8839200"/>
                <a:gd name="connsiteY15"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77025 w 8839200"/>
                <a:gd name="connsiteY5" fmla="*/ 981075 h 1495425"/>
                <a:gd name="connsiteX6" fmla="*/ 8839200 w 8839200"/>
                <a:gd name="connsiteY6" fmla="*/ 971550 h 1495425"/>
                <a:gd name="connsiteX7" fmla="*/ 8715375 w 8839200"/>
                <a:gd name="connsiteY7" fmla="*/ 1228725 h 1495425"/>
                <a:gd name="connsiteX8" fmla="*/ 8382000 w 8839200"/>
                <a:gd name="connsiteY8" fmla="*/ 1466850 h 1495425"/>
                <a:gd name="connsiteX9" fmla="*/ 6705600 w 8839200"/>
                <a:gd name="connsiteY9" fmla="*/ 1495425 h 1495425"/>
                <a:gd name="connsiteX10" fmla="*/ 6029325 w 8839200"/>
                <a:gd name="connsiteY10" fmla="*/ 1190625 h 1495425"/>
                <a:gd name="connsiteX11" fmla="*/ 5886450 w 8839200"/>
                <a:gd name="connsiteY11" fmla="*/ 1485900 h 1495425"/>
                <a:gd name="connsiteX12" fmla="*/ 5057775 w 8839200"/>
                <a:gd name="connsiteY12" fmla="*/ 1371600 h 1495425"/>
                <a:gd name="connsiteX13" fmla="*/ 3524250 w 8839200"/>
                <a:gd name="connsiteY13" fmla="*/ 1333500 h 1495425"/>
                <a:gd name="connsiteX14" fmla="*/ 2419350 w 8839200"/>
                <a:gd name="connsiteY14" fmla="*/ 1190625 h 1495425"/>
                <a:gd name="connsiteX15" fmla="*/ 200025 w 8839200"/>
                <a:gd name="connsiteY15" fmla="*/ 1238250 h 1495425"/>
                <a:gd name="connsiteX16" fmla="*/ 0 w 8839200"/>
                <a:gd name="connsiteY16"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77025 w 8839200"/>
                <a:gd name="connsiteY5" fmla="*/ 981075 h 1495425"/>
                <a:gd name="connsiteX6" fmla="*/ 8839200 w 8839200"/>
                <a:gd name="connsiteY6" fmla="*/ 971550 h 1495425"/>
                <a:gd name="connsiteX7" fmla="*/ 8715375 w 8839200"/>
                <a:gd name="connsiteY7" fmla="*/ 1228725 h 1495425"/>
                <a:gd name="connsiteX8" fmla="*/ 8382000 w 8839200"/>
                <a:gd name="connsiteY8" fmla="*/ 1466850 h 1495425"/>
                <a:gd name="connsiteX9" fmla="*/ 6705600 w 8839200"/>
                <a:gd name="connsiteY9" fmla="*/ 1495425 h 1495425"/>
                <a:gd name="connsiteX10" fmla="*/ 6162675 w 8839200"/>
                <a:gd name="connsiteY10" fmla="*/ 1476375 h 1495425"/>
                <a:gd name="connsiteX11" fmla="*/ 5886450 w 8839200"/>
                <a:gd name="connsiteY11" fmla="*/ 1485900 h 1495425"/>
                <a:gd name="connsiteX12" fmla="*/ 5057775 w 8839200"/>
                <a:gd name="connsiteY12" fmla="*/ 1371600 h 1495425"/>
                <a:gd name="connsiteX13" fmla="*/ 3524250 w 8839200"/>
                <a:gd name="connsiteY13" fmla="*/ 1333500 h 1495425"/>
                <a:gd name="connsiteX14" fmla="*/ 2419350 w 8839200"/>
                <a:gd name="connsiteY14" fmla="*/ 1190625 h 1495425"/>
                <a:gd name="connsiteX15" fmla="*/ 200025 w 8839200"/>
                <a:gd name="connsiteY15" fmla="*/ 1238250 h 1495425"/>
                <a:gd name="connsiteX16" fmla="*/ 0 w 8839200"/>
                <a:gd name="connsiteY16"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8839200 w 8839200"/>
                <a:gd name="connsiteY6" fmla="*/ 971550 h 1495425"/>
                <a:gd name="connsiteX7" fmla="*/ 8715375 w 8839200"/>
                <a:gd name="connsiteY7" fmla="*/ 1228725 h 1495425"/>
                <a:gd name="connsiteX8" fmla="*/ 8382000 w 8839200"/>
                <a:gd name="connsiteY8" fmla="*/ 1466850 h 1495425"/>
                <a:gd name="connsiteX9" fmla="*/ 6705600 w 8839200"/>
                <a:gd name="connsiteY9" fmla="*/ 1495425 h 1495425"/>
                <a:gd name="connsiteX10" fmla="*/ 6162675 w 8839200"/>
                <a:gd name="connsiteY10" fmla="*/ 1476375 h 1495425"/>
                <a:gd name="connsiteX11" fmla="*/ 5886450 w 8839200"/>
                <a:gd name="connsiteY11" fmla="*/ 1485900 h 1495425"/>
                <a:gd name="connsiteX12" fmla="*/ 5057775 w 8839200"/>
                <a:gd name="connsiteY12" fmla="*/ 1371600 h 1495425"/>
                <a:gd name="connsiteX13" fmla="*/ 3524250 w 8839200"/>
                <a:gd name="connsiteY13" fmla="*/ 1333500 h 1495425"/>
                <a:gd name="connsiteX14" fmla="*/ 2419350 w 8839200"/>
                <a:gd name="connsiteY14" fmla="*/ 1190625 h 1495425"/>
                <a:gd name="connsiteX15" fmla="*/ 200025 w 8839200"/>
                <a:gd name="connsiteY15" fmla="*/ 1238250 h 1495425"/>
                <a:gd name="connsiteX16" fmla="*/ 0 w 8839200"/>
                <a:gd name="connsiteY16"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70568 w 8839200"/>
                <a:gd name="connsiteY6" fmla="*/ 898814 h 1495425"/>
                <a:gd name="connsiteX7" fmla="*/ 8839200 w 8839200"/>
                <a:gd name="connsiteY7" fmla="*/ 971550 h 1495425"/>
                <a:gd name="connsiteX8" fmla="*/ 8715375 w 8839200"/>
                <a:gd name="connsiteY8" fmla="*/ 1228725 h 1495425"/>
                <a:gd name="connsiteX9" fmla="*/ 8382000 w 8839200"/>
                <a:gd name="connsiteY9" fmla="*/ 1466850 h 1495425"/>
                <a:gd name="connsiteX10" fmla="*/ 6705600 w 8839200"/>
                <a:gd name="connsiteY10" fmla="*/ 1495425 h 1495425"/>
                <a:gd name="connsiteX11" fmla="*/ 6162675 w 8839200"/>
                <a:gd name="connsiteY11" fmla="*/ 1476375 h 1495425"/>
                <a:gd name="connsiteX12" fmla="*/ 5886450 w 8839200"/>
                <a:gd name="connsiteY12" fmla="*/ 1485900 h 1495425"/>
                <a:gd name="connsiteX13" fmla="*/ 5057775 w 8839200"/>
                <a:gd name="connsiteY13" fmla="*/ 1371600 h 1495425"/>
                <a:gd name="connsiteX14" fmla="*/ 3524250 w 8839200"/>
                <a:gd name="connsiteY14" fmla="*/ 1333500 h 1495425"/>
                <a:gd name="connsiteX15" fmla="*/ 2419350 w 8839200"/>
                <a:gd name="connsiteY15" fmla="*/ 1190625 h 1495425"/>
                <a:gd name="connsiteX16" fmla="*/ 200025 w 8839200"/>
                <a:gd name="connsiteY16" fmla="*/ 1238250 h 1495425"/>
                <a:gd name="connsiteX17" fmla="*/ 0 w 8839200"/>
                <a:gd name="connsiteY17"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76505 w 8839200"/>
                <a:gd name="connsiteY6" fmla="*/ 785998 h 1495425"/>
                <a:gd name="connsiteX7" fmla="*/ 8839200 w 8839200"/>
                <a:gd name="connsiteY7" fmla="*/ 971550 h 1495425"/>
                <a:gd name="connsiteX8" fmla="*/ 8715375 w 8839200"/>
                <a:gd name="connsiteY8" fmla="*/ 1228725 h 1495425"/>
                <a:gd name="connsiteX9" fmla="*/ 8382000 w 8839200"/>
                <a:gd name="connsiteY9" fmla="*/ 1466850 h 1495425"/>
                <a:gd name="connsiteX10" fmla="*/ 6705600 w 8839200"/>
                <a:gd name="connsiteY10" fmla="*/ 1495425 h 1495425"/>
                <a:gd name="connsiteX11" fmla="*/ 6162675 w 8839200"/>
                <a:gd name="connsiteY11" fmla="*/ 1476375 h 1495425"/>
                <a:gd name="connsiteX12" fmla="*/ 5886450 w 8839200"/>
                <a:gd name="connsiteY12" fmla="*/ 1485900 h 1495425"/>
                <a:gd name="connsiteX13" fmla="*/ 5057775 w 8839200"/>
                <a:gd name="connsiteY13" fmla="*/ 1371600 h 1495425"/>
                <a:gd name="connsiteX14" fmla="*/ 3524250 w 8839200"/>
                <a:gd name="connsiteY14" fmla="*/ 1333500 h 1495425"/>
                <a:gd name="connsiteX15" fmla="*/ 2419350 w 8839200"/>
                <a:gd name="connsiteY15" fmla="*/ 1190625 h 1495425"/>
                <a:gd name="connsiteX16" fmla="*/ 200025 w 8839200"/>
                <a:gd name="connsiteY16" fmla="*/ 1238250 h 1495425"/>
                <a:gd name="connsiteX17" fmla="*/ 0 w 8839200"/>
                <a:gd name="connsiteY17"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76505 w 8839200"/>
                <a:gd name="connsiteY6" fmla="*/ 785998 h 1495425"/>
                <a:gd name="connsiteX7" fmla="*/ 7124947 w 8839200"/>
                <a:gd name="connsiteY7" fmla="*/ 803811 h 1495425"/>
                <a:gd name="connsiteX8" fmla="*/ 8839200 w 8839200"/>
                <a:gd name="connsiteY8" fmla="*/ 971550 h 1495425"/>
                <a:gd name="connsiteX9" fmla="*/ 8715375 w 8839200"/>
                <a:gd name="connsiteY9" fmla="*/ 1228725 h 1495425"/>
                <a:gd name="connsiteX10" fmla="*/ 8382000 w 8839200"/>
                <a:gd name="connsiteY10" fmla="*/ 1466850 h 1495425"/>
                <a:gd name="connsiteX11" fmla="*/ 6705600 w 8839200"/>
                <a:gd name="connsiteY11" fmla="*/ 1495425 h 1495425"/>
                <a:gd name="connsiteX12" fmla="*/ 6162675 w 8839200"/>
                <a:gd name="connsiteY12" fmla="*/ 1476375 h 1495425"/>
                <a:gd name="connsiteX13" fmla="*/ 5886450 w 8839200"/>
                <a:gd name="connsiteY13" fmla="*/ 1485900 h 1495425"/>
                <a:gd name="connsiteX14" fmla="*/ 5057775 w 8839200"/>
                <a:gd name="connsiteY14" fmla="*/ 1371600 h 1495425"/>
                <a:gd name="connsiteX15" fmla="*/ 3524250 w 8839200"/>
                <a:gd name="connsiteY15" fmla="*/ 1333500 h 1495425"/>
                <a:gd name="connsiteX16" fmla="*/ 2419350 w 8839200"/>
                <a:gd name="connsiteY16" fmla="*/ 1190625 h 1495425"/>
                <a:gd name="connsiteX17" fmla="*/ 200025 w 8839200"/>
                <a:gd name="connsiteY17" fmla="*/ 1238250 h 1495425"/>
                <a:gd name="connsiteX18" fmla="*/ 0 w 8839200"/>
                <a:gd name="connsiteY18"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76505 w 8839200"/>
                <a:gd name="connsiteY6" fmla="*/ 785998 h 1495425"/>
                <a:gd name="connsiteX7" fmla="*/ 7083384 w 8839200"/>
                <a:gd name="connsiteY7" fmla="*/ 928502 h 1495425"/>
                <a:gd name="connsiteX8" fmla="*/ 8839200 w 8839200"/>
                <a:gd name="connsiteY8" fmla="*/ 971550 h 1495425"/>
                <a:gd name="connsiteX9" fmla="*/ 8715375 w 8839200"/>
                <a:gd name="connsiteY9" fmla="*/ 1228725 h 1495425"/>
                <a:gd name="connsiteX10" fmla="*/ 8382000 w 8839200"/>
                <a:gd name="connsiteY10" fmla="*/ 1466850 h 1495425"/>
                <a:gd name="connsiteX11" fmla="*/ 6705600 w 8839200"/>
                <a:gd name="connsiteY11" fmla="*/ 1495425 h 1495425"/>
                <a:gd name="connsiteX12" fmla="*/ 6162675 w 8839200"/>
                <a:gd name="connsiteY12" fmla="*/ 1476375 h 1495425"/>
                <a:gd name="connsiteX13" fmla="*/ 5886450 w 8839200"/>
                <a:gd name="connsiteY13" fmla="*/ 1485900 h 1495425"/>
                <a:gd name="connsiteX14" fmla="*/ 5057775 w 8839200"/>
                <a:gd name="connsiteY14" fmla="*/ 1371600 h 1495425"/>
                <a:gd name="connsiteX15" fmla="*/ 3524250 w 8839200"/>
                <a:gd name="connsiteY15" fmla="*/ 1333500 h 1495425"/>
                <a:gd name="connsiteX16" fmla="*/ 2419350 w 8839200"/>
                <a:gd name="connsiteY16" fmla="*/ 1190625 h 1495425"/>
                <a:gd name="connsiteX17" fmla="*/ 200025 w 8839200"/>
                <a:gd name="connsiteY17" fmla="*/ 1238250 h 1495425"/>
                <a:gd name="connsiteX18" fmla="*/ 0 w 8839200"/>
                <a:gd name="connsiteY18"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828064 w 8839200"/>
                <a:gd name="connsiteY6" fmla="*/ 833499 h 1495425"/>
                <a:gd name="connsiteX7" fmla="*/ 6976505 w 8839200"/>
                <a:gd name="connsiteY7" fmla="*/ 785998 h 1495425"/>
                <a:gd name="connsiteX8" fmla="*/ 7083384 w 8839200"/>
                <a:gd name="connsiteY8" fmla="*/ 928502 h 1495425"/>
                <a:gd name="connsiteX9" fmla="*/ 8839200 w 8839200"/>
                <a:gd name="connsiteY9" fmla="*/ 971550 h 1495425"/>
                <a:gd name="connsiteX10" fmla="*/ 8715375 w 8839200"/>
                <a:gd name="connsiteY10" fmla="*/ 1228725 h 1495425"/>
                <a:gd name="connsiteX11" fmla="*/ 8382000 w 8839200"/>
                <a:gd name="connsiteY11" fmla="*/ 1466850 h 1495425"/>
                <a:gd name="connsiteX12" fmla="*/ 6705600 w 8839200"/>
                <a:gd name="connsiteY12" fmla="*/ 1495425 h 1495425"/>
                <a:gd name="connsiteX13" fmla="*/ 6162675 w 8839200"/>
                <a:gd name="connsiteY13" fmla="*/ 1476375 h 1495425"/>
                <a:gd name="connsiteX14" fmla="*/ 5886450 w 8839200"/>
                <a:gd name="connsiteY14" fmla="*/ 1485900 h 1495425"/>
                <a:gd name="connsiteX15" fmla="*/ 5057775 w 8839200"/>
                <a:gd name="connsiteY15" fmla="*/ 1371600 h 1495425"/>
                <a:gd name="connsiteX16" fmla="*/ 3524250 w 8839200"/>
                <a:gd name="connsiteY16" fmla="*/ 1333500 h 1495425"/>
                <a:gd name="connsiteX17" fmla="*/ 2419350 w 8839200"/>
                <a:gd name="connsiteY17" fmla="*/ 1190625 h 1495425"/>
                <a:gd name="connsiteX18" fmla="*/ 200025 w 8839200"/>
                <a:gd name="connsiteY18" fmla="*/ 1238250 h 1495425"/>
                <a:gd name="connsiteX19" fmla="*/ 0 w 8839200"/>
                <a:gd name="connsiteY19"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05254 w 8839200"/>
                <a:gd name="connsiteY6" fmla="*/ 881000 h 1495425"/>
                <a:gd name="connsiteX7" fmla="*/ 6976505 w 8839200"/>
                <a:gd name="connsiteY7" fmla="*/ 785998 h 1495425"/>
                <a:gd name="connsiteX8" fmla="*/ 7083384 w 8839200"/>
                <a:gd name="connsiteY8" fmla="*/ 928502 h 1495425"/>
                <a:gd name="connsiteX9" fmla="*/ 8839200 w 8839200"/>
                <a:gd name="connsiteY9" fmla="*/ 971550 h 1495425"/>
                <a:gd name="connsiteX10" fmla="*/ 8715375 w 8839200"/>
                <a:gd name="connsiteY10" fmla="*/ 1228725 h 1495425"/>
                <a:gd name="connsiteX11" fmla="*/ 8382000 w 8839200"/>
                <a:gd name="connsiteY11" fmla="*/ 1466850 h 1495425"/>
                <a:gd name="connsiteX12" fmla="*/ 6705600 w 8839200"/>
                <a:gd name="connsiteY12" fmla="*/ 1495425 h 1495425"/>
                <a:gd name="connsiteX13" fmla="*/ 6162675 w 8839200"/>
                <a:gd name="connsiteY13" fmla="*/ 1476375 h 1495425"/>
                <a:gd name="connsiteX14" fmla="*/ 5886450 w 8839200"/>
                <a:gd name="connsiteY14" fmla="*/ 1485900 h 1495425"/>
                <a:gd name="connsiteX15" fmla="*/ 5057775 w 8839200"/>
                <a:gd name="connsiteY15" fmla="*/ 1371600 h 1495425"/>
                <a:gd name="connsiteX16" fmla="*/ 3524250 w 8839200"/>
                <a:gd name="connsiteY16" fmla="*/ 1333500 h 1495425"/>
                <a:gd name="connsiteX17" fmla="*/ 2419350 w 8839200"/>
                <a:gd name="connsiteY17" fmla="*/ 1190625 h 1495425"/>
                <a:gd name="connsiteX18" fmla="*/ 200025 w 8839200"/>
                <a:gd name="connsiteY18" fmla="*/ 1238250 h 1495425"/>
                <a:gd name="connsiteX19" fmla="*/ 0 w 8839200"/>
                <a:gd name="connsiteY19"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05254 w 8839200"/>
                <a:gd name="connsiteY6" fmla="*/ 881000 h 1495425"/>
                <a:gd name="connsiteX7" fmla="*/ 6976505 w 8839200"/>
                <a:gd name="connsiteY7" fmla="*/ 785998 h 1495425"/>
                <a:gd name="connsiteX8" fmla="*/ 7083384 w 8839200"/>
                <a:gd name="connsiteY8" fmla="*/ 928502 h 1495425"/>
                <a:gd name="connsiteX9" fmla="*/ 8502485 w 8839200"/>
                <a:gd name="connsiteY9" fmla="*/ 958190 h 1495425"/>
                <a:gd name="connsiteX10" fmla="*/ 8839200 w 8839200"/>
                <a:gd name="connsiteY10" fmla="*/ 971550 h 1495425"/>
                <a:gd name="connsiteX11" fmla="*/ 8715375 w 8839200"/>
                <a:gd name="connsiteY11" fmla="*/ 1228725 h 1495425"/>
                <a:gd name="connsiteX12" fmla="*/ 8382000 w 8839200"/>
                <a:gd name="connsiteY12" fmla="*/ 1466850 h 1495425"/>
                <a:gd name="connsiteX13" fmla="*/ 6705600 w 8839200"/>
                <a:gd name="connsiteY13" fmla="*/ 1495425 h 1495425"/>
                <a:gd name="connsiteX14" fmla="*/ 6162675 w 8839200"/>
                <a:gd name="connsiteY14" fmla="*/ 1476375 h 1495425"/>
                <a:gd name="connsiteX15" fmla="*/ 5886450 w 8839200"/>
                <a:gd name="connsiteY15" fmla="*/ 1485900 h 1495425"/>
                <a:gd name="connsiteX16" fmla="*/ 5057775 w 8839200"/>
                <a:gd name="connsiteY16" fmla="*/ 1371600 h 1495425"/>
                <a:gd name="connsiteX17" fmla="*/ 3524250 w 8839200"/>
                <a:gd name="connsiteY17" fmla="*/ 1333500 h 1495425"/>
                <a:gd name="connsiteX18" fmla="*/ 2419350 w 8839200"/>
                <a:gd name="connsiteY18" fmla="*/ 1190625 h 1495425"/>
                <a:gd name="connsiteX19" fmla="*/ 200025 w 8839200"/>
                <a:gd name="connsiteY19" fmla="*/ 1238250 h 1495425"/>
                <a:gd name="connsiteX20" fmla="*/ 0 w 8839200"/>
                <a:gd name="connsiteY20"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05254 w 8839200"/>
                <a:gd name="connsiteY6" fmla="*/ 881000 h 1495425"/>
                <a:gd name="connsiteX7" fmla="*/ 6976505 w 8839200"/>
                <a:gd name="connsiteY7" fmla="*/ 785998 h 1495425"/>
                <a:gd name="connsiteX8" fmla="*/ 7083384 w 8839200"/>
                <a:gd name="connsiteY8" fmla="*/ 928502 h 1495425"/>
                <a:gd name="connsiteX9" fmla="*/ 8288729 w 8839200"/>
                <a:gd name="connsiteY9" fmla="*/ 952253 h 1495425"/>
                <a:gd name="connsiteX10" fmla="*/ 8502485 w 8839200"/>
                <a:gd name="connsiteY10" fmla="*/ 958190 h 1495425"/>
                <a:gd name="connsiteX11" fmla="*/ 8839200 w 8839200"/>
                <a:gd name="connsiteY11" fmla="*/ 971550 h 1495425"/>
                <a:gd name="connsiteX12" fmla="*/ 8715375 w 8839200"/>
                <a:gd name="connsiteY12" fmla="*/ 1228725 h 1495425"/>
                <a:gd name="connsiteX13" fmla="*/ 8382000 w 8839200"/>
                <a:gd name="connsiteY13" fmla="*/ 1466850 h 1495425"/>
                <a:gd name="connsiteX14" fmla="*/ 6705600 w 8839200"/>
                <a:gd name="connsiteY14" fmla="*/ 1495425 h 1495425"/>
                <a:gd name="connsiteX15" fmla="*/ 6162675 w 8839200"/>
                <a:gd name="connsiteY15" fmla="*/ 1476375 h 1495425"/>
                <a:gd name="connsiteX16" fmla="*/ 5886450 w 8839200"/>
                <a:gd name="connsiteY16" fmla="*/ 1485900 h 1495425"/>
                <a:gd name="connsiteX17" fmla="*/ 5057775 w 8839200"/>
                <a:gd name="connsiteY17" fmla="*/ 1371600 h 1495425"/>
                <a:gd name="connsiteX18" fmla="*/ 3524250 w 8839200"/>
                <a:gd name="connsiteY18" fmla="*/ 1333500 h 1495425"/>
                <a:gd name="connsiteX19" fmla="*/ 2419350 w 8839200"/>
                <a:gd name="connsiteY19" fmla="*/ 1190625 h 1495425"/>
                <a:gd name="connsiteX20" fmla="*/ 200025 w 8839200"/>
                <a:gd name="connsiteY20" fmla="*/ 1238250 h 1495425"/>
                <a:gd name="connsiteX21" fmla="*/ 0 w 8839200"/>
                <a:gd name="connsiteY21"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05254 w 8839200"/>
                <a:gd name="connsiteY6" fmla="*/ 881000 h 1495425"/>
                <a:gd name="connsiteX7" fmla="*/ 6976505 w 8839200"/>
                <a:gd name="connsiteY7" fmla="*/ 785998 h 1495425"/>
                <a:gd name="connsiteX8" fmla="*/ 7083384 w 8839200"/>
                <a:gd name="connsiteY8" fmla="*/ 928502 h 1495425"/>
                <a:gd name="connsiteX9" fmla="*/ 8169976 w 8839200"/>
                <a:gd name="connsiteY9" fmla="*/ 946315 h 1495425"/>
                <a:gd name="connsiteX10" fmla="*/ 8288729 w 8839200"/>
                <a:gd name="connsiteY10" fmla="*/ 952253 h 1495425"/>
                <a:gd name="connsiteX11" fmla="*/ 8502485 w 8839200"/>
                <a:gd name="connsiteY11" fmla="*/ 958190 h 1495425"/>
                <a:gd name="connsiteX12" fmla="*/ 8839200 w 8839200"/>
                <a:gd name="connsiteY12" fmla="*/ 971550 h 1495425"/>
                <a:gd name="connsiteX13" fmla="*/ 8715375 w 8839200"/>
                <a:gd name="connsiteY13" fmla="*/ 1228725 h 1495425"/>
                <a:gd name="connsiteX14" fmla="*/ 8382000 w 8839200"/>
                <a:gd name="connsiteY14" fmla="*/ 1466850 h 1495425"/>
                <a:gd name="connsiteX15" fmla="*/ 6705600 w 8839200"/>
                <a:gd name="connsiteY15" fmla="*/ 1495425 h 1495425"/>
                <a:gd name="connsiteX16" fmla="*/ 6162675 w 8839200"/>
                <a:gd name="connsiteY16" fmla="*/ 1476375 h 1495425"/>
                <a:gd name="connsiteX17" fmla="*/ 5886450 w 8839200"/>
                <a:gd name="connsiteY17" fmla="*/ 1485900 h 1495425"/>
                <a:gd name="connsiteX18" fmla="*/ 5057775 w 8839200"/>
                <a:gd name="connsiteY18" fmla="*/ 1371600 h 1495425"/>
                <a:gd name="connsiteX19" fmla="*/ 3524250 w 8839200"/>
                <a:gd name="connsiteY19" fmla="*/ 1333500 h 1495425"/>
                <a:gd name="connsiteX20" fmla="*/ 2419350 w 8839200"/>
                <a:gd name="connsiteY20" fmla="*/ 1190625 h 1495425"/>
                <a:gd name="connsiteX21" fmla="*/ 200025 w 8839200"/>
                <a:gd name="connsiteY21" fmla="*/ 1238250 h 1495425"/>
                <a:gd name="connsiteX22" fmla="*/ 0 w 8839200"/>
                <a:gd name="connsiteY22"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05254 w 8839200"/>
                <a:gd name="connsiteY6" fmla="*/ 881000 h 1495425"/>
                <a:gd name="connsiteX7" fmla="*/ 6976505 w 8839200"/>
                <a:gd name="connsiteY7" fmla="*/ 785998 h 1495425"/>
                <a:gd name="connsiteX8" fmla="*/ 7083384 w 8839200"/>
                <a:gd name="connsiteY8" fmla="*/ 928502 h 1495425"/>
                <a:gd name="connsiteX9" fmla="*/ 8169976 w 8839200"/>
                <a:gd name="connsiteY9" fmla="*/ 946315 h 1495425"/>
                <a:gd name="connsiteX10" fmla="*/ 8282791 w 8839200"/>
                <a:gd name="connsiteY10" fmla="*/ 851313 h 1495425"/>
                <a:gd name="connsiteX11" fmla="*/ 8502485 w 8839200"/>
                <a:gd name="connsiteY11" fmla="*/ 958190 h 1495425"/>
                <a:gd name="connsiteX12" fmla="*/ 8839200 w 8839200"/>
                <a:gd name="connsiteY12" fmla="*/ 971550 h 1495425"/>
                <a:gd name="connsiteX13" fmla="*/ 8715375 w 8839200"/>
                <a:gd name="connsiteY13" fmla="*/ 1228725 h 1495425"/>
                <a:gd name="connsiteX14" fmla="*/ 8382000 w 8839200"/>
                <a:gd name="connsiteY14" fmla="*/ 1466850 h 1495425"/>
                <a:gd name="connsiteX15" fmla="*/ 6705600 w 8839200"/>
                <a:gd name="connsiteY15" fmla="*/ 1495425 h 1495425"/>
                <a:gd name="connsiteX16" fmla="*/ 6162675 w 8839200"/>
                <a:gd name="connsiteY16" fmla="*/ 1476375 h 1495425"/>
                <a:gd name="connsiteX17" fmla="*/ 5886450 w 8839200"/>
                <a:gd name="connsiteY17" fmla="*/ 1485900 h 1495425"/>
                <a:gd name="connsiteX18" fmla="*/ 5057775 w 8839200"/>
                <a:gd name="connsiteY18" fmla="*/ 1371600 h 1495425"/>
                <a:gd name="connsiteX19" fmla="*/ 3524250 w 8839200"/>
                <a:gd name="connsiteY19" fmla="*/ 1333500 h 1495425"/>
                <a:gd name="connsiteX20" fmla="*/ 2419350 w 8839200"/>
                <a:gd name="connsiteY20" fmla="*/ 1190625 h 1495425"/>
                <a:gd name="connsiteX21" fmla="*/ 200025 w 8839200"/>
                <a:gd name="connsiteY21" fmla="*/ 1238250 h 1495425"/>
                <a:gd name="connsiteX22" fmla="*/ 0 w 8839200"/>
                <a:gd name="connsiteY22"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05254 w 8839200"/>
                <a:gd name="connsiteY6" fmla="*/ 881000 h 1495425"/>
                <a:gd name="connsiteX7" fmla="*/ 6976505 w 8839200"/>
                <a:gd name="connsiteY7" fmla="*/ 785998 h 1495425"/>
                <a:gd name="connsiteX8" fmla="*/ 7083384 w 8839200"/>
                <a:gd name="connsiteY8" fmla="*/ 928502 h 1495425"/>
                <a:gd name="connsiteX9" fmla="*/ 8169976 w 8839200"/>
                <a:gd name="connsiteY9" fmla="*/ 946315 h 1495425"/>
                <a:gd name="connsiteX10" fmla="*/ 8282791 w 8839200"/>
                <a:gd name="connsiteY10" fmla="*/ 851313 h 1495425"/>
                <a:gd name="connsiteX11" fmla="*/ 8401544 w 8839200"/>
                <a:gd name="connsiteY11" fmla="*/ 958190 h 1495425"/>
                <a:gd name="connsiteX12" fmla="*/ 8839200 w 8839200"/>
                <a:gd name="connsiteY12" fmla="*/ 971550 h 1495425"/>
                <a:gd name="connsiteX13" fmla="*/ 8715375 w 8839200"/>
                <a:gd name="connsiteY13" fmla="*/ 1228725 h 1495425"/>
                <a:gd name="connsiteX14" fmla="*/ 8382000 w 8839200"/>
                <a:gd name="connsiteY14" fmla="*/ 1466850 h 1495425"/>
                <a:gd name="connsiteX15" fmla="*/ 6705600 w 8839200"/>
                <a:gd name="connsiteY15" fmla="*/ 1495425 h 1495425"/>
                <a:gd name="connsiteX16" fmla="*/ 6162675 w 8839200"/>
                <a:gd name="connsiteY16" fmla="*/ 1476375 h 1495425"/>
                <a:gd name="connsiteX17" fmla="*/ 5886450 w 8839200"/>
                <a:gd name="connsiteY17" fmla="*/ 1485900 h 1495425"/>
                <a:gd name="connsiteX18" fmla="*/ 5057775 w 8839200"/>
                <a:gd name="connsiteY18" fmla="*/ 1371600 h 1495425"/>
                <a:gd name="connsiteX19" fmla="*/ 3524250 w 8839200"/>
                <a:gd name="connsiteY19" fmla="*/ 1333500 h 1495425"/>
                <a:gd name="connsiteX20" fmla="*/ 2419350 w 8839200"/>
                <a:gd name="connsiteY20" fmla="*/ 1190625 h 1495425"/>
                <a:gd name="connsiteX21" fmla="*/ 200025 w 8839200"/>
                <a:gd name="connsiteY21" fmla="*/ 1238250 h 1495425"/>
                <a:gd name="connsiteX22" fmla="*/ 0 w 8839200"/>
                <a:gd name="connsiteY22"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667500 w 8839200"/>
                <a:gd name="connsiteY5" fmla="*/ 895350 h 1495425"/>
                <a:gd name="connsiteX6" fmla="*/ 6905254 w 8839200"/>
                <a:gd name="connsiteY6" fmla="*/ 881000 h 1495425"/>
                <a:gd name="connsiteX7" fmla="*/ 6976505 w 8839200"/>
                <a:gd name="connsiteY7" fmla="*/ 785998 h 1495425"/>
                <a:gd name="connsiteX8" fmla="*/ 7083384 w 8839200"/>
                <a:gd name="connsiteY8" fmla="*/ 928502 h 1495425"/>
                <a:gd name="connsiteX9" fmla="*/ 8217477 w 8839200"/>
                <a:gd name="connsiteY9" fmla="*/ 952252 h 1495425"/>
                <a:gd name="connsiteX10" fmla="*/ 8282791 w 8839200"/>
                <a:gd name="connsiteY10" fmla="*/ 851313 h 1495425"/>
                <a:gd name="connsiteX11" fmla="*/ 8401544 w 8839200"/>
                <a:gd name="connsiteY11" fmla="*/ 958190 h 1495425"/>
                <a:gd name="connsiteX12" fmla="*/ 8839200 w 8839200"/>
                <a:gd name="connsiteY12" fmla="*/ 971550 h 1495425"/>
                <a:gd name="connsiteX13" fmla="*/ 8715375 w 8839200"/>
                <a:gd name="connsiteY13" fmla="*/ 1228725 h 1495425"/>
                <a:gd name="connsiteX14" fmla="*/ 8382000 w 8839200"/>
                <a:gd name="connsiteY14" fmla="*/ 1466850 h 1495425"/>
                <a:gd name="connsiteX15" fmla="*/ 6705600 w 8839200"/>
                <a:gd name="connsiteY15" fmla="*/ 1495425 h 1495425"/>
                <a:gd name="connsiteX16" fmla="*/ 6162675 w 8839200"/>
                <a:gd name="connsiteY16" fmla="*/ 1476375 h 1495425"/>
                <a:gd name="connsiteX17" fmla="*/ 5886450 w 8839200"/>
                <a:gd name="connsiteY17" fmla="*/ 1485900 h 1495425"/>
                <a:gd name="connsiteX18" fmla="*/ 5057775 w 8839200"/>
                <a:gd name="connsiteY18" fmla="*/ 1371600 h 1495425"/>
                <a:gd name="connsiteX19" fmla="*/ 3524250 w 8839200"/>
                <a:gd name="connsiteY19" fmla="*/ 1333500 h 1495425"/>
                <a:gd name="connsiteX20" fmla="*/ 2419350 w 8839200"/>
                <a:gd name="connsiteY20" fmla="*/ 1190625 h 1495425"/>
                <a:gd name="connsiteX21" fmla="*/ 200025 w 8839200"/>
                <a:gd name="connsiteY21" fmla="*/ 1238250 h 1495425"/>
                <a:gd name="connsiteX22" fmla="*/ 0 w 8839200"/>
                <a:gd name="connsiteY22"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513121 w 8839200"/>
                <a:gd name="connsiteY5" fmla="*/ 788472 h 1495425"/>
                <a:gd name="connsiteX6" fmla="*/ 6905254 w 8839200"/>
                <a:gd name="connsiteY6" fmla="*/ 881000 h 1495425"/>
                <a:gd name="connsiteX7" fmla="*/ 6976505 w 8839200"/>
                <a:gd name="connsiteY7" fmla="*/ 785998 h 1495425"/>
                <a:gd name="connsiteX8" fmla="*/ 7083384 w 8839200"/>
                <a:gd name="connsiteY8" fmla="*/ 928502 h 1495425"/>
                <a:gd name="connsiteX9" fmla="*/ 8217477 w 8839200"/>
                <a:gd name="connsiteY9" fmla="*/ 952252 h 1495425"/>
                <a:gd name="connsiteX10" fmla="*/ 8282791 w 8839200"/>
                <a:gd name="connsiteY10" fmla="*/ 851313 h 1495425"/>
                <a:gd name="connsiteX11" fmla="*/ 8401544 w 8839200"/>
                <a:gd name="connsiteY11" fmla="*/ 958190 h 1495425"/>
                <a:gd name="connsiteX12" fmla="*/ 8839200 w 8839200"/>
                <a:gd name="connsiteY12" fmla="*/ 971550 h 1495425"/>
                <a:gd name="connsiteX13" fmla="*/ 8715375 w 8839200"/>
                <a:gd name="connsiteY13" fmla="*/ 1228725 h 1495425"/>
                <a:gd name="connsiteX14" fmla="*/ 8382000 w 8839200"/>
                <a:gd name="connsiteY14" fmla="*/ 1466850 h 1495425"/>
                <a:gd name="connsiteX15" fmla="*/ 6705600 w 8839200"/>
                <a:gd name="connsiteY15" fmla="*/ 1495425 h 1495425"/>
                <a:gd name="connsiteX16" fmla="*/ 6162675 w 8839200"/>
                <a:gd name="connsiteY16" fmla="*/ 1476375 h 1495425"/>
                <a:gd name="connsiteX17" fmla="*/ 5886450 w 8839200"/>
                <a:gd name="connsiteY17" fmla="*/ 1485900 h 1495425"/>
                <a:gd name="connsiteX18" fmla="*/ 5057775 w 8839200"/>
                <a:gd name="connsiteY18" fmla="*/ 1371600 h 1495425"/>
                <a:gd name="connsiteX19" fmla="*/ 3524250 w 8839200"/>
                <a:gd name="connsiteY19" fmla="*/ 1333500 h 1495425"/>
                <a:gd name="connsiteX20" fmla="*/ 2419350 w 8839200"/>
                <a:gd name="connsiteY20" fmla="*/ 1190625 h 1495425"/>
                <a:gd name="connsiteX21" fmla="*/ 200025 w 8839200"/>
                <a:gd name="connsiteY21" fmla="*/ 1238250 h 1495425"/>
                <a:gd name="connsiteX22" fmla="*/ 0 w 8839200"/>
                <a:gd name="connsiteY22"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513121 w 8839200"/>
                <a:gd name="connsiteY5" fmla="*/ 788472 h 1495425"/>
                <a:gd name="connsiteX6" fmla="*/ 6934943 w 8839200"/>
                <a:gd name="connsiteY6" fmla="*/ 791935 h 1495425"/>
                <a:gd name="connsiteX7" fmla="*/ 6976505 w 8839200"/>
                <a:gd name="connsiteY7" fmla="*/ 785998 h 1495425"/>
                <a:gd name="connsiteX8" fmla="*/ 7083384 w 8839200"/>
                <a:gd name="connsiteY8" fmla="*/ 928502 h 1495425"/>
                <a:gd name="connsiteX9" fmla="*/ 8217477 w 8839200"/>
                <a:gd name="connsiteY9" fmla="*/ 952252 h 1495425"/>
                <a:gd name="connsiteX10" fmla="*/ 8282791 w 8839200"/>
                <a:gd name="connsiteY10" fmla="*/ 851313 h 1495425"/>
                <a:gd name="connsiteX11" fmla="*/ 8401544 w 8839200"/>
                <a:gd name="connsiteY11" fmla="*/ 958190 h 1495425"/>
                <a:gd name="connsiteX12" fmla="*/ 8839200 w 8839200"/>
                <a:gd name="connsiteY12" fmla="*/ 971550 h 1495425"/>
                <a:gd name="connsiteX13" fmla="*/ 8715375 w 8839200"/>
                <a:gd name="connsiteY13" fmla="*/ 1228725 h 1495425"/>
                <a:gd name="connsiteX14" fmla="*/ 8382000 w 8839200"/>
                <a:gd name="connsiteY14" fmla="*/ 1466850 h 1495425"/>
                <a:gd name="connsiteX15" fmla="*/ 6705600 w 8839200"/>
                <a:gd name="connsiteY15" fmla="*/ 1495425 h 1495425"/>
                <a:gd name="connsiteX16" fmla="*/ 6162675 w 8839200"/>
                <a:gd name="connsiteY16" fmla="*/ 1476375 h 1495425"/>
                <a:gd name="connsiteX17" fmla="*/ 5886450 w 8839200"/>
                <a:gd name="connsiteY17" fmla="*/ 1485900 h 1495425"/>
                <a:gd name="connsiteX18" fmla="*/ 5057775 w 8839200"/>
                <a:gd name="connsiteY18" fmla="*/ 1371600 h 1495425"/>
                <a:gd name="connsiteX19" fmla="*/ 3524250 w 8839200"/>
                <a:gd name="connsiteY19" fmla="*/ 1333500 h 1495425"/>
                <a:gd name="connsiteX20" fmla="*/ 2419350 w 8839200"/>
                <a:gd name="connsiteY20" fmla="*/ 1190625 h 1495425"/>
                <a:gd name="connsiteX21" fmla="*/ 200025 w 8839200"/>
                <a:gd name="connsiteY21" fmla="*/ 1238250 h 1495425"/>
                <a:gd name="connsiteX22" fmla="*/ 0 w 8839200"/>
                <a:gd name="connsiteY22"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513121 w 8839200"/>
                <a:gd name="connsiteY5" fmla="*/ 788472 h 1495425"/>
                <a:gd name="connsiteX6" fmla="*/ 6934943 w 8839200"/>
                <a:gd name="connsiteY6" fmla="*/ 791935 h 1495425"/>
                <a:gd name="connsiteX7" fmla="*/ 6976505 w 8839200"/>
                <a:gd name="connsiteY7" fmla="*/ 785998 h 1495425"/>
                <a:gd name="connsiteX8" fmla="*/ 7083384 w 8839200"/>
                <a:gd name="connsiteY8" fmla="*/ 928502 h 1495425"/>
                <a:gd name="connsiteX9" fmla="*/ 8217477 w 8839200"/>
                <a:gd name="connsiteY9" fmla="*/ 952252 h 1495425"/>
                <a:gd name="connsiteX10" fmla="*/ 8282791 w 8839200"/>
                <a:gd name="connsiteY10" fmla="*/ 851313 h 1495425"/>
                <a:gd name="connsiteX11" fmla="*/ 8401544 w 8839200"/>
                <a:gd name="connsiteY11" fmla="*/ 958190 h 1495425"/>
                <a:gd name="connsiteX12" fmla="*/ 8615301 w 8839200"/>
                <a:gd name="connsiteY12" fmla="*/ 952253 h 1495425"/>
                <a:gd name="connsiteX13" fmla="*/ 8839200 w 8839200"/>
                <a:gd name="connsiteY13" fmla="*/ 971550 h 1495425"/>
                <a:gd name="connsiteX14" fmla="*/ 8715375 w 8839200"/>
                <a:gd name="connsiteY14" fmla="*/ 1228725 h 1495425"/>
                <a:gd name="connsiteX15" fmla="*/ 8382000 w 8839200"/>
                <a:gd name="connsiteY15" fmla="*/ 1466850 h 1495425"/>
                <a:gd name="connsiteX16" fmla="*/ 6705600 w 8839200"/>
                <a:gd name="connsiteY16" fmla="*/ 1495425 h 1495425"/>
                <a:gd name="connsiteX17" fmla="*/ 6162675 w 8839200"/>
                <a:gd name="connsiteY17" fmla="*/ 1476375 h 1495425"/>
                <a:gd name="connsiteX18" fmla="*/ 5886450 w 8839200"/>
                <a:gd name="connsiteY18" fmla="*/ 1485900 h 1495425"/>
                <a:gd name="connsiteX19" fmla="*/ 5057775 w 8839200"/>
                <a:gd name="connsiteY19" fmla="*/ 1371600 h 1495425"/>
                <a:gd name="connsiteX20" fmla="*/ 3524250 w 8839200"/>
                <a:gd name="connsiteY20" fmla="*/ 1333500 h 1495425"/>
                <a:gd name="connsiteX21" fmla="*/ 2419350 w 8839200"/>
                <a:gd name="connsiteY21" fmla="*/ 1190625 h 1495425"/>
                <a:gd name="connsiteX22" fmla="*/ 200025 w 8839200"/>
                <a:gd name="connsiteY22" fmla="*/ 1238250 h 1495425"/>
                <a:gd name="connsiteX23" fmla="*/ 0 w 8839200"/>
                <a:gd name="connsiteY23"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513121 w 8839200"/>
                <a:gd name="connsiteY5" fmla="*/ 788472 h 1495425"/>
                <a:gd name="connsiteX6" fmla="*/ 6934943 w 8839200"/>
                <a:gd name="connsiteY6" fmla="*/ 791935 h 1495425"/>
                <a:gd name="connsiteX7" fmla="*/ 6976505 w 8839200"/>
                <a:gd name="connsiteY7" fmla="*/ 785998 h 1495425"/>
                <a:gd name="connsiteX8" fmla="*/ 7083384 w 8839200"/>
                <a:gd name="connsiteY8" fmla="*/ 928502 h 1495425"/>
                <a:gd name="connsiteX9" fmla="*/ 8217477 w 8839200"/>
                <a:gd name="connsiteY9" fmla="*/ 952252 h 1495425"/>
                <a:gd name="connsiteX10" fmla="*/ 8282791 w 8839200"/>
                <a:gd name="connsiteY10" fmla="*/ 851313 h 1495425"/>
                <a:gd name="connsiteX11" fmla="*/ 8401544 w 8839200"/>
                <a:gd name="connsiteY11" fmla="*/ 958190 h 1495425"/>
                <a:gd name="connsiteX12" fmla="*/ 8615301 w 8839200"/>
                <a:gd name="connsiteY12" fmla="*/ 952253 h 1495425"/>
                <a:gd name="connsiteX13" fmla="*/ 8734054 w 8839200"/>
                <a:gd name="connsiteY13" fmla="*/ 970066 h 1495425"/>
                <a:gd name="connsiteX14" fmla="*/ 8839200 w 8839200"/>
                <a:gd name="connsiteY14" fmla="*/ 971550 h 1495425"/>
                <a:gd name="connsiteX15" fmla="*/ 8715375 w 8839200"/>
                <a:gd name="connsiteY15" fmla="*/ 1228725 h 1495425"/>
                <a:gd name="connsiteX16" fmla="*/ 8382000 w 8839200"/>
                <a:gd name="connsiteY16" fmla="*/ 1466850 h 1495425"/>
                <a:gd name="connsiteX17" fmla="*/ 6705600 w 8839200"/>
                <a:gd name="connsiteY17" fmla="*/ 1495425 h 1495425"/>
                <a:gd name="connsiteX18" fmla="*/ 6162675 w 8839200"/>
                <a:gd name="connsiteY18" fmla="*/ 1476375 h 1495425"/>
                <a:gd name="connsiteX19" fmla="*/ 5886450 w 8839200"/>
                <a:gd name="connsiteY19" fmla="*/ 1485900 h 1495425"/>
                <a:gd name="connsiteX20" fmla="*/ 5057775 w 8839200"/>
                <a:gd name="connsiteY20" fmla="*/ 1371600 h 1495425"/>
                <a:gd name="connsiteX21" fmla="*/ 3524250 w 8839200"/>
                <a:gd name="connsiteY21" fmla="*/ 1333500 h 1495425"/>
                <a:gd name="connsiteX22" fmla="*/ 2419350 w 8839200"/>
                <a:gd name="connsiteY22" fmla="*/ 1190625 h 1495425"/>
                <a:gd name="connsiteX23" fmla="*/ 200025 w 8839200"/>
                <a:gd name="connsiteY23" fmla="*/ 1238250 h 1495425"/>
                <a:gd name="connsiteX24" fmla="*/ 0 w 8839200"/>
                <a:gd name="connsiteY24"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513121 w 8839200"/>
                <a:gd name="connsiteY5" fmla="*/ 788472 h 1495425"/>
                <a:gd name="connsiteX6" fmla="*/ 6934943 w 8839200"/>
                <a:gd name="connsiteY6" fmla="*/ 791935 h 1495425"/>
                <a:gd name="connsiteX7" fmla="*/ 6976505 w 8839200"/>
                <a:gd name="connsiteY7" fmla="*/ 785998 h 1495425"/>
                <a:gd name="connsiteX8" fmla="*/ 7083384 w 8839200"/>
                <a:gd name="connsiteY8" fmla="*/ 928502 h 1495425"/>
                <a:gd name="connsiteX9" fmla="*/ 8217477 w 8839200"/>
                <a:gd name="connsiteY9" fmla="*/ 952252 h 1495425"/>
                <a:gd name="connsiteX10" fmla="*/ 8282791 w 8839200"/>
                <a:gd name="connsiteY10" fmla="*/ 851313 h 1495425"/>
                <a:gd name="connsiteX11" fmla="*/ 8401544 w 8839200"/>
                <a:gd name="connsiteY11" fmla="*/ 958190 h 1495425"/>
                <a:gd name="connsiteX12" fmla="*/ 8538111 w 8839200"/>
                <a:gd name="connsiteY12" fmla="*/ 946315 h 1495425"/>
                <a:gd name="connsiteX13" fmla="*/ 8615301 w 8839200"/>
                <a:gd name="connsiteY13" fmla="*/ 952253 h 1495425"/>
                <a:gd name="connsiteX14" fmla="*/ 8734054 w 8839200"/>
                <a:gd name="connsiteY14" fmla="*/ 970066 h 1495425"/>
                <a:gd name="connsiteX15" fmla="*/ 8839200 w 8839200"/>
                <a:gd name="connsiteY15" fmla="*/ 971550 h 1495425"/>
                <a:gd name="connsiteX16" fmla="*/ 8715375 w 8839200"/>
                <a:gd name="connsiteY16" fmla="*/ 1228725 h 1495425"/>
                <a:gd name="connsiteX17" fmla="*/ 8382000 w 8839200"/>
                <a:gd name="connsiteY17" fmla="*/ 1466850 h 1495425"/>
                <a:gd name="connsiteX18" fmla="*/ 6705600 w 8839200"/>
                <a:gd name="connsiteY18" fmla="*/ 1495425 h 1495425"/>
                <a:gd name="connsiteX19" fmla="*/ 6162675 w 8839200"/>
                <a:gd name="connsiteY19" fmla="*/ 1476375 h 1495425"/>
                <a:gd name="connsiteX20" fmla="*/ 5886450 w 8839200"/>
                <a:gd name="connsiteY20" fmla="*/ 1485900 h 1495425"/>
                <a:gd name="connsiteX21" fmla="*/ 5057775 w 8839200"/>
                <a:gd name="connsiteY21" fmla="*/ 1371600 h 1495425"/>
                <a:gd name="connsiteX22" fmla="*/ 3524250 w 8839200"/>
                <a:gd name="connsiteY22" fmla="*/ 1333500 h 1495425"/>
                <a:gd name="connsiteX23" fmla="*/ 2419350 w 8839200"/>
                <a:gd name="connsiteY23" fmla="*/ 1190625 h 1495425"/>
                <a:gd name="connsiteX24" fmla="*/ 200025 w 8839200"/>
                <a:gd name="connsiteY24" fmla="*/ 1238250 h 1495425"/>
                <a:gd name="connsiteX25" fmla="*/ 0 w 8839200"/>
                <a:gd name="connsiteY25"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513121 w 8839200"/>
                <a:gd name="connsiteY5" fmla="*/ 788472 h 1495425"/>
                <a:gd name="connsiteX6" fmla="*/ 6934943 w 8839200"/>
                <a:gd name="connsiteY6" fmla="*/ 791935 h 1495425"/>
                <a:gd name="connsiteX7" fmla="*/ 6976505 w 8839200"/>
                <a:gd name="connsiteY7" fmla="*/ 785998 h 1495425"/>
                <a:gd name="connsiteX8" fmla="*/ 7083384 w 8839200"/>
                <a:gd name="connsiteY8" fmla="*/ 928502 h 1495425"/>
                <a:gd name="connsiteX9" fmla="*/ 8217477 w 8839200"/>
                <a:gd name="connsiteY9" fmla="*/ 952252 h 1495425"/>
                <a:gd name="connsiteX10" fmla="*/ 8282791 w 8839200"/>
                <a:gd name="connsiteY10" fmla="*/ 851313 h 1495425"/>
                <a:gd name="connsiteX11" fmla="*/ 8401544 w 8839200"/>
                <a:gd name="connsiteY11" fmla="*/ 958190 h 1495425"/>
                <a:gd name="connsiteX12" fmla="*/ 8538111 w 8839200"/>
                <a:gd name="connsiteY12" fmla="*/ 946315 h 1495425"/>
                <a:gd name="connsiteX13" fmla="*/ 8639052 w 8839200"/>
                <a:gd name="connsiteY13" fmla="*/ 1160071 h 1495425"/>
                <a:gd name="connsiteX14" fmla="*/ 8734054 w 8839200"/>
                <a:gd name="connsiteY14" fmla="*/ 970066 h 1495425"/>
                <a:gd name="connsiteX15" fmla="*/ 8839200 w 8839200"/>
                <a:gd name="connsiteY15" fmla="*/ 971550 h 1495425"/>
                <a:gd name="connsiteX16" fmla="*/ 8715375 w 8839200"/>
                <a:gd name="connsiteY16" fmla="*/ 1228725 h 1495425"/>
                <a:gd name="connsiteX17" fmla="*/ 8382000 w 8839200"/>
                <a:gd name="connsiteY17" fmla="*/ 1466850 h 1495425"/>
                <a:gd name="connsiteX18" fmla="*/ 6705600 w 8839200"/>
                <a:gd name="connsiteY18" fmla="*/ 1495425 h 1495425"/>
                <a:gd name="connsiteX19" fmla="*/ 6162675 w 8839200"/>
                <a:gd name="connsiteY19" fmla="*/ 1476375 h 1495425"/>
                <a:gd name="connsiteX20" fmla="*/ 5886450 w 8839200"/>
                <a:gd name="connsiteY20" fmla="*/ 1485900 h 1495425"/>
                <a:gd name="connsiteX21" fmla="*/ 5057775 w 8839200"/>
                <a:gd name="connsiteY21" fmla="*/ 1371600 h 1495425"/>
                <a:gd name="connsiteX22" fmla="*/ 3524250 w 8839200"/>
                <a:gd name="connsiteY22" fmla="*/ 1333500 h 1495425"/>
                <a:gd name="connsiteX23" fmla="*/ 2419350 w 8839200"/>
                <a:gd name="connsiteY23" fmla="*/ 1190625 h 1495425"/>
                <a:gd name="connsiteX24" fmla="*/ 200025 w 8839200"/>
                <a:gd name="connsiteY24" fmla="*/ 1238250 h 1495425"/>
                <a:gd name="connsiteX25" fmla="*/ 0 w 8839200"/>
                <a:gd name="connsiteY25" fmla="*/ 0 h 1495425"/>
                <a:gd name="connsiteX0" fmla="*/ 0 w 8839200"/>
                <a:gd name="connsiteY0" fmla="*/ 0 h 1495425"/>
                <a:gd name="connsiteX1" fmla="*/ 476250 w 8839200"/>
                <a:gd name="connsiteY1" fmla="*/ 47625 h 1495425"/>
                <a:gd name="connsiteX2" fmla="*/ 752475 w 8839200"/>
                <a:gd name="connsiteY2" fmla="*/ 38100 h 1495425"/>
                <a:gd name="connsiteX3" fmla="*/ 2971800 w 8839200"/>
                <a:gd name="connsiteY3" fmla="*/ 57150 h 1495425"/>
                <a:gd name="connsiteX4" fmla="*/ 5467350 w 8839200"/>
                <a:gd name="connsiteY4" fmla="*/ 66675 h 1495425"/>
                <a:gd name="connsiteX5" fmla="*/ 6513121 w 8839200"/>
                <a:gd name="connsiteY5" fmla="*/ 788472 h 1495425"/>
                <a:gd name="connsiteX6" fmla="*/ 6934943 w 8839200"/>
                <a:gd name="connsiteY6" fmla="*/ 791935 h 1495425"/>
                <a:gd name="connsiteX7" fmla="*/ 6976505 w 8839200"/>
                <a:gd name="connsiteY7" fmla="*/ 785998 h 1495425"/>
                <a:gd name="connsiteX8" fmla="*/ 7083384 w 8839200"/>
                <a:gd name="connsiteY8" fmla="*/ 928502 h 1495425"/>
                <a:gd name="connsiteX9" fmla="*/ 8217477 w 8839200"/>
                <a:gd name="connsiteY9" fmla="*/ 952252 h 1495425"/>
                <a:gd name="connsiteX10" fmla="*/ 8282791 w 8839200"/>
                <a:gd name="connsiteY10" fmla="*/ 851313 h 1495425"/>
                <a:gd name="connsiteX11" fmla="*/ 8401544 w 8839200"/>
                <a:gd name="connsiteY11" fmla="*/ 958190 h 1495425"/>
                <a:gd name="connsiteX12" fmla="*/ 8502485 w 8839200"/>
                <a:gd name="connsiteY12" fmla="*/ 952253 h 1495425"/>
                <a:gd name="connsiteX13" fmla="*/ 8639052 w 8839200"/>
                <a:gd name="connsiteY13" fmla="*/ 1160071 h 1495425"/>
                <a:gd name="connsiteX14" fmla="*/ 8734054 w 8839200"/>
                <a:gd name="connsiteY14" fmla="*/ 970066 h 1495425"/>
                <a:gd name="connsiteX15" fmla="*/ 8839200 w 8839200"/>
                <a:gd name="connsiteY15" fmla="*/ 971550 h 1495425"/>
                <a:gd name="connsiteX16" fmla="*/ 8715375 w 8839200"/>
                <a:gd name="connsiteY16" fmla="*/ 1228725 h 1495425"/>
                <a:gd name="connsiteX17" fmla="*/ 8382000 w 8839200"/>
                <a:gd name="connsiteY17" fmla="*/ 1466850 h 1495425"/>
                <a:gd name="connsiteX18" fmla="*/ 6705600 w 8839200"/>
                <a:gd name="connsiteY18" fmla="*/ 1495425 h 1495425"/>
                <a:gd name="connsiteX19" fmla="*/ 6162675 w 8839200"/>
                <a:gd name="connsiteY19" fmla="*/ 1476375 h 1495425"/>
                <a:gd name="connsiteX20" fmla="*/ 5886450 w 8839200"/>
                <a:gd name="connsiteY20" fmla="*/ 1485900 h 1495425"/>
                <a:gd name="connsiteX21" fmla="*/ 5057775 w 8839200"/>
                <a:gd name="connsiteY21" fmla="*/ 1371600 h 1495425"/>
                <a:gd name="connsiteX22" fmla="*/ 3524250 w 8839200"/>
                <a:gd name="connsiteY22" fmla="*/ 1333500 h 1495425"/>
                <a:gd name="connsiteX23" fmla="*/ 2419350 w 8839200"/>
                <a:gd name="connsiteY23" fmla="*/ 1190625 h 1495425"/>
                <a:gd name="connsiteX24" fmla="*/ 200025 w 8839200"/>
                <a:gd name="connsiteY24" fmla="*/ 1238250 h 1495425"/>
                <a:gd name="connsiteX25" fmla="*/ 0 w 8839200"/>
                <a:gd name="connsiteY25"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39200" h="1495425">
                  <a:moveTo>
                    <a:pt x="0" y="0"/>
                  </a:moveTo>
                  <a:lnTo>
                    <a:pt x="476250" y="47625"/>
                  </a:lnTo>
                  <a:lnTo>
                    <a:pt x="752475" y="38100"/>
                  </a:lnTo>
                  <a:lnTo>
                    <a:pt x="2971800" y="57150"/>
                  </a:lnTo>
                  <a:lnTo>
                    <a:pt x="5467350" y="66675"/>
                  </a:lnTo>
                  <a:lnTo>
                    <a:pt x="6513121" y="788472"/>
                  </a:lnTo>
                  <a:lnTo>
                    <a:pt x="6934943" y="791935"/>
                  </a:lnTo>
                  <a:lnTo>
                    <a:pt x="6976505" y="785998"/>
                  </a:lnTo>
                  <a:lnTo>
                    <a:pt x="7083384" y="928502"/>
                  </a:lnTo>
                  <a:lnTo>
                    <a:pt x="8217477" y="952252"/>
                  </a:lnTo>
                  <a:lnTo>
                    <a:pt x="8282791" y="851313"/>
                  </a:lnTo>
                  <a:lnTo>
                    <a:pt x="8401544" y="958190"/>
                  </a:lnTo>
                  <a:lnTo>
                    <a:pt x="8502485" y="952253"/>
                  </a:lnTo>
                  <a:lnTo>
                    <a:pt x="8639052" y="1160071"/>
                  </a:lnTo>
                  <a:lnTo>
                    <a:pt x="8734054" y="970066"/>
                  </a:lnTo>
                  <a:lnTo>
                    <a:pt x="8839200" y="971550"/>
                  </a:lnTo>
                  <a:lnTo>
                    <a:pt x="8715375" y="1228725"/>
                  </a:lnTo>
                  <a:lnTo>
                    <a:pt x="8382000" y="1466850"/>
                  </a:lnTo>
                  <a:lnTo>
                    <a:pt x="6705600" y="1495425"/>
                  </a:lnTo>
                  <a:lnTo>
                    <a:pt x="6162675" y="1476375"/>
                  </a:lnTo>
                  <a:cubicBezTo>
                    <a:pt x="6146800" y="1473200"/>
                    <a:pt x="5902325" y="1489075"/>
                    <a:pt x="5886450" y="1485900"/>
                  </a:cubicBezTo>
                  <a:lnTo>
                    <a:pt x="5057775" y="1371600"/>
                  </a:lnTo>
                  <a:lnTo>
                    <a:pt x="3524250" y="1333500"/>
                  </a:lnTo>
                  <a:lnTo>
                    <a:pt x="2419350" y="1190625"/>
                  </a:lnTo>
                  <a:lnTo>
                    <a:pt x="200025" y="1238250"/>
                  </a:lnTo>
                  <a:lnTo>
                    <a:pt x="0" y="0"/>
                  </a:lnTo>
                  <a:close/>
                </a:path>
              </a:pathLst>
            </a:custGeom>
            <a:blipFill dpi="0" rotWithShape="1">
              <a:blip r:embed="rId3">
                <a:alphaModFix amt="61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4" name="Rectangle 3"/>
            <p:cNvSpPr/>
            <p:nvPr/>
          </p:nvSpPr>
          <p:spPr>
            <a:xfrm>
              <a:off x="2361649" y="1937957"/>
              <a:ext cx="1368152" cy="9361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1" name="Rectangle 20"/>
            <p:cNvSpPr/>
            <p:nvPr/>
          </p:nvSpPr>
          <p:spPr>
            <a:xfrm>
              <a:off x="3659348" y="2005330"/>
              <a:ext cx="969539" cy="121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a:ea typeface="+mn-ea"/>
                  <a:cs typeface="+mn-cs"/>
                </a:rPr>
                <a:t> </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 name="Rectangle 5"/>
            <p:cNvSpPr/>
            <p:nvPr/>
          </p:nvSpPr>
          <p:spPr>
            <a:xfrm>
              <a:off x="3271465" y="1937958"/>
              <a:ext cx="45719" cy="695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 name="Rectangle 1"/>
            <p:cNvSpPr/>
            <p:nvPr/>
          </p:nvSpPr>
          <p:spPr>
            <a:xfrm>
              <a:off x="2145625" y="2009965"/>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a:ea typeface="+mn-ea"/>
                  <a:cs typeface="+mn-cs"/>
                </a:rPr>
                <a:t> </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16" name="Forme libre 15"/>
            <p:cNvSpPr/>
            <p:nvPr/>
          </p:nvSpPr>
          <p:spPr>
            <a:xfrm>
              <a:off x="2369634" y="2521328"/>
              <a:ext cx="614149" cy="354841"/>
            </a:xfrm>
            <a:custGeom>
              <a:avLst/>
              <a:gdLst>
                <a:gd name="connsiteX0" fmla="*/ 0 w 614149"/>
                <a:gd name="connsiteY0" fmla="*/ 0 h 354841"/>
                <a:gd name="connsiteX1" fmla="*/ 109182 w 614149"/>
                <a:gd name="connsiteY1" fmla="*/ 122830 h 354841"/>
                <a:gd name="connsiteX2" fmla="*/ 286603 w 614149"/>
                <a:gd name="connsiteY2" fmla="*/ 197892 h 354841"/>
                <a:gd name="connsiteX3" fmla="*/ 361666 w 614149"/>
                <a:gd name="connsiteY3" fmla="*/ 197892 h 354841"/>
                <a:gd name="connsiteX4" fmla="*/ 573206 w 614149"/>
                <a:gd name="connsiteY4" fmla="*/ 272955 h 354841"/>
                <a:gd name="connsiteX5" fmla="*/ 614149 w 614149"/>
                <a:gd name="connsiteY5" fmla="*/ 348018 h 354841"/>
                <a:gd name="connsiteX6" fmla="*/ 0 w 614149"/>
                <a:gd name="connsiteY6" fmla="*/ 354841 h 354841"/>
                <a:gd name="connsiteX7" fmla="*/ 0 w 614149"/>
                <a:gd name="connsiteY7" fmla="*/ 0 h 3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149" h="354841">
                  <a:moveTo>
                    <a:pt x="0" y="0"/>
                  </a:moveTo>
                  <a:lnTo>
                    <a:pt x="109182" y="122830"/>
                  </a:lnTo>
                  <a:lnTo>
                    <a:pt x="286603" y="197892"/>
                  </a:lnTo>
                  <a:lnTo>
                    <a:pt x="361666" y="197892"/>
                  </a:lnTo>
                  <a:lnTo>
                    <a:pt x="573206" y="272955"/>
                  </a:lnTo>
                  <a:lnTo>
                    <a:pt x="614149" y="348018"/>
                  </a:lnTo>
                  <a:lnTo>
                    <a:pt x="0" y="354841"/>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cxnSp>
          <p:nvCxnSpPr>
            <p:cNvPr id="25" name="Connecteur droit 24"/>
            <p:cNvCxnSpPr/>
            <p:nvPr/>
          </p:nvCxnSpPr>
          <p:spPr>
            <a:xfrm>
              <a:off x="2433657" y="2005330"/>
              <a:ext cx="1225690" cy="1103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974900" y="5122160"/>
              <a:ext cx="1826910"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Design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3-4 m</a:t>
              </a:r>
              <a:r>
                <a:rPr kumimoji="0" lang="en-US" sz="1400" b="0" i="0" u="none" strike="noStrike" kern="1200" cap="none" spc="0" normalizeH="0" baseline="30000" noProof="0" dirty="0">
                  <a:ln>
                    <a:noFill/>
                  </a:ln>
                  <a:solidFill>
                    <a:schemeClr val="bg1"/>
                  </a:solidFill>
                  <a:effectLst/>
                  <a:uLnTx/>
                  <a:uFillTx/>
                  <a:latin typeface="Arial" charset="0"/>
                  <a:ea typeface="MS PGothic" pitchFamily="34" charset="-128"/>
                  <a:cs typeface="+mn-cs"/>
                </a:rPr>
                <a:t>3</a:t>
              </a: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 for 5 people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Must be cleaned every 3 years</a:t>
              </a:r>
            </a:p>
          </p:txBody>
        </p:sp>
        <p:sp>
          <p:nvSpPr>
            <p:cNvPr id="29" name="ZoneTexte 28"/>
            <p:cNvSpPr txBox="1"/>
            <p:nvPr/>
          </p:nvSpPr>
          <p:spPr>
            <a:xfrm>
              <a:off x="1858974" y="161070"/>
              <a:ext cx="38180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Part 1: Anaerobic biodegradation</a:t>
              </a:r>
              <a:endParaRPr kumimoji="0" lang="en-US" sz="1800" b="1"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30" name="Rectangle 29"/>
            <p:cNvSpPr/>
            <p:nvPr/>
          </p:nvSpPr>
          <p:spPr>
            <a:xfrm>
              <a:off x="2234428" y="682134"/>
              <a:ext cx="72008" cy="1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31" name="ZoneTexte 30"/>
            <p:cNvSpPr txBox="1"/>
            <p:nvPr/>
          </p:nvSpPr>
          <p:spPr>
            <a:xfrm>
              <a:off x="2355820" y="763004"/>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Gas vent</a:t>
              </a:r>
              <a:endParaRPr kumimoji="0" lang="en-US" sz="18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32" name="ZoneTexte 31"/>
            <p:cNvSpPr txBox="1"/>
            <p:nvPr/>
          </p:nvSpPr>
          <p:spPr>
            <a:xfrm>
              <a:off x="2485011" y="1228208"/>
              <a:ext cx="141096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0.37m</a:t>
              </a:r>
              <a:r>
                <a:rPr kumimoji="0" lang="en-US" sz="1800" b="0" i="0" u="none" strike="noStrike" kern="1200" cap="none" spc="0" normalizeH="0" baseline="30000" noProof="0" dirty="0" smtClean="0">
                  <a:ln>
                    <a:noFill/>
                  </a:ln>
                  <a:solidFill>
                    <a:schemeClr val="bg1"/>
                  </a:solidFill>
                  <a:effectLst/>
                  <a:uLnTx/>
                  <a:uFillTx/>
                  <a:latin typeface="Arial" charset="0"/>
                  <a:ea typeface="MS PGothic" pitchFamily="34" charset="-128"/>
                  <a:cs typeface="+mn-cs"/>
                </a:rPr>
                <a:t>3</a:t>
              </a: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/day </a:t>
              </a:r>
              <a:endParaRPr kumimoji="0" lang="en-US" sz="18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33" name="ZoneTexte 32"/>
            <p:cNvSpPr txBox="1"/>
            <p:nvPr/>
          </p:nvSpPr>
          <p:spPr>
            <a:xfrm>
              <a:off x="4335579" y="4583550"/>
              <a:ext cx="3075463" cy="224676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Design assuming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Hydraulic conductivity of 10</a:t>
              </a:r>
              <a:r>
                <a:rPr kumimoji="0" lang="en-US" sz="1400" b="0" i="0" u="none" strike="noStrike" kern="1200" cap="none" spc="0" normalizeH="0" baseline="30000" noProof="0" dirty="0">
                  <a:ln>
                    <a:noFill/>
                  </a:ln>
                  <a:solidFill>
                    <a:schemeClr val="bg1"/>
                  </a:solidFill>
                  <a:effectLst/>
                  <a:uLnTx/>
                  <a:uFillTx/>
                  <a:latin typeface="Arial" charset="0"/>
                  <a:ea typeface="MS PGothic" pitchFamily="34" charset="-128"/>
                  <a:cs typeface="+mn-cs"/>
                </a:rPr>
                <a:t>-4</a:t>
              </a: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 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Sand Volume of 0.5 m X 2.0 m X 12.0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Hydraulic gradient of 0.5 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Which gives: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A flux of 0.36 m</a:t>
              </a:r>
              <a:r>
                <a:rPr kumimoji="0" lang="en-US" sz="1400" b="0" i="0" u="none" strike="noStrike" kern="1200" cap="none" spc="0" normalizeH="0" baseline="30000" noProof="0" dirty="0">
                  <a:ln>
                    <a:noFill/>
                  </a:ln>
                  <a:solidFill>
                    <a:schemeClr val="bg1"/>
                  </a:solidFill>
                  <a:effectLst/>
                  <a:uLnTx/>
                  <a:uFillTx/>
                  <a:latin typeface="Arial" charset="0"/>
                  <a:ea typeface="MS PGothic" pitchFamily="34" charset="-128"/>
                  <a:cs typeface="+mn-cs"/>
                </a:rPr>
                <a:t>3</a:t>
              </a: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/day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Residence time of 10 days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Storage capacity of 3.7 m</a:t>
              </a:r>
              <a:r>
                <a:rPr kumimoji="0" lang="en-US" sz="1400" b="0" i="0" u="none" strike="noStrike" kern="1200" cap="none" spc="0" normalizeH="0" baseline="30000" noProof="0" dirty="0">
                  <a:ln>
                    <a:noFill/>
                  </a:ln>
                  <a:solidFill>
                    <a:schemeClr val="bg1"/>
                  </a:solidFill>
                  <a:effectLst/>
                  <a:uLnTx/>
                  <a:uFillTx/>
                  <a:latin typeface="Arial" charset="0"/>
                  <a:ea typeface="MS PGothic" pitchFamily="34" charset="-128"/>
                  <a:cs typeface="+mn-cs"/>
                </a:rPr>
                <a:t>3</a:t>
              </a:r>
            </a:p>
          </p:txBody>
        </p:sp>
        <p:sp>
          <p:nvSpPr>
            <p:cNvPr id="34" name="ZoneTexte 33"/>
            <p:cNvSpPr txBox="1"/>
            <p:nvPr/>
          </p:nvSpPr>
          <p:spPr>
            <a:xfrm>
              <a:off x="4606569" y="4214218"/>
              <a:ext cx="2234907"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sng" strike="noStrike" kern="1200" cap="none" spc="0" normalizeH="0" baseline="0" noProof="0" dirty="0" err="1">
                  <a:ln>
                    <a:noFill/>
                  </a:ln>
                  <a:solidFill>
                    <a:schemeClr val="bg1"/>
                  </a:solidFill>
                  <a:effectLst/>
                  <a:uLnTx/>
                  <a:uFillTx/>
                  <a:latin typeface="Arial" charset="0"/>
                  <a:ea typeface="MS PGothic" pitchFamily="34" charset="-128"/>
                  <a:cs typeface="+mn-cs"/>
                </a:rPr>
                <a:t>Oxic</a:t>
              </a:r>
              <a:r>
                <a:rPr kumimoji="0" lang="en-US" sz="1400" b="0" i="0" u="sng" strike="noStrike" kern="1200" cap="none" spc="0" normalizeH="0" baseline="0" noProof="0" dirty="0">
                  <a:ln>
                    <a:noFill/>
                  </a:ln>
                  <a:solidFill>
                    <a:schemeClr val="bg1"/>
                  </a:solidFill>
                  <a:effectLst/>
                  <a:uLnTx/>
                  <a:uFillTx/>
                  <a:latin typeface="Arial" charset="0"/>
                  <a:ea typeface="MS PGothic" pitchFamily="34" charset="-128"/>
                  <a:cs typeface="+mn-cs"/>
                </a:rPr>
                <a:t> mineralization phase</a:t>
              </a:r>
            </a:p>
          </p:txBody>
        </p:sp>
        <p:sp>
          <p:nvSpPr>
            <p:cNvPr id="36" name="ZoneTexte 35"/>
            <p:cNvSpPr txBox="1"/>
            <p:nvPr/>
          </p:nvSpPr>
          <p:spPr>
            <a:xfrm>
              <a:off x="4159860" y="1191355"/>
              <a:ext cx="348044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Pebble / cobble protection layer </a:t>
              </a:r>
              <a:endParaRPr kumimoji="0" lang="en-US" sz="18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37" name="ZoneTexte 36"/>
            <p:cNvSpPr txBox="1"/>
            <p:nvPr/>
          </p:nvSpPr>
          <p:spPr>
            <a:xfrm>
              <a:off x="4455291" y="3647723"/>
              <a:ext cx="2710999"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Medium to coarse  sand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(0.25&lt;</a:t>
              </a: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sym typeface="Symbol"/>
                </a:rPr>
                <a:t></a:t>
              </a: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&lt;1mm)</a:t>
              </a:r>
              <a:endParaRPr kumimoji="0" lang="en-US" sz="18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cxnSp>
          <p:nvCxnSpPr>
            <p:cNvPr id="39" name="Connecteur droit 38"/>
            <p:cNvCxnSpPr/>
            <p:nvPr/>
          </p:nvCxnSpPr>
          <p:spPr>
            <a:xfrm flipH="1">
              <a:off x="4806468" y="2362098"/>
              <a:ext cx="569452" cy="1210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1974900" y="4475828"/>
              <a:ext cx="195598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charset="0"/>
                  <a:ea typeface="MS PGothic" pitchFamily="34" charset="-128"/>
                  <a:cs typeface="+mn-cs"/>
                </a:rPr>
                <a:t>Anoxic biodegradation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charset="0"/>
                  <a:ea typeface="MS PGothic" pitchFamily="34" charset="-128"/>
                  <a:cs typeface="+mn-cs"/>
                </a:rPr>
                <a:t>phase</a:t>
              </a:r>
            </a:p>
          </p:txBody>
        </p:sp>
        <p:cxnSp>
          <p:nvCxnSpPr>
            <p:cNvPr id="41" name="Connecteur droit 40"/>
            <p:cNvCxnSpPr/>
            <p:nvPr/>
          </p:nvCxnSpPr>
          <p:spPr>
            <a:xfrm flipV="1">
              <a:off x="5300290" y="1560688"/>
              <a:ext cx="811196" cy="412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7525456" y="3578333"/>
              <a:ext cx="2675000" cy="246221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Phase 1 : washing soil by flooding irrigation (as it is practice by local people). Duration is 40 days for a plot of 5m2 flooded each night under 0.07 m of treated WW.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S PGothic" pitchFamily="34" charset="-128"/>
                  <a:cs typeface="+mn-cs"/>
                </a:rPr>
                <a:t>Phase 2 : drip irrigation with 0.007 m / day (0.7 cm) required for vegetable growing in arid zone (FAO data).</a:t>
              </a:r>
            </a:p>
          </p:txBody>
        </p:sp>
        <p:cxnSp>
          <p:nvCxnSpPr>
            <p:cNvPr id="51" name="Connecteur droit 50"/>
            <p:cNvCxnSpPr/>
            <p:nvPr/>
          </p:nvCxnSpPr>
          <p:spPr>
            <a:xfrm>
              <a:off x="4185529" y="1710101"/>
              <a:ext cx="108438" cy="424457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276950" y="1766949"/>
              <a:ext cx="108438" cy="424457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rot="222100">
              <a:off x="6936718" y="2364279"/>
              <a:ext cx="1467763" cy="83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a:ea typeface="+mn-ea"/>
                  <a:cs typeface="+mn-cs"/>
                </a:rPr>
                <a:t> </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grpSp>
          <p:nvGrpSpPr>
            <p:cNvPr id="94" name="Groupe 93"/>
            <p:cNvGrpSpPr/>
            <p:nvPr/>
          </p:nvGrpSpPr>
          <p:grpSpPr>
            <a:xfrm>
              <a:off x="4628886" y="1942661"/>
              <a:ext cx="2304256" cy="476728"/>
              <a:chOff x="3104886" y="1942661"/>
              <a:chExt cx="2304256" cy="476728"/>
            </a:xfrm>
          </p:grpSpPr>
          <p:sp>
            <p:nvSpPr>
              <p:cNvPr id="5" name="Rectangle 4"/>
              <p:cNvSpPr/>
              <p:nvPr/>
            </p:nvSpPr>
            <p:spPr>
              <a:xfrm>
                <a:off x="3104886" y="1951337"/>
                <a:ext cx="2304256" cy="468052"/>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8" name="Rectangle 7"/>
              <p:cNvSpPr/>
              <p:nvPr/>
            </p:nvSpPr>
            <p:spPr>
              <a:xfrm>
                <a:off x="3112067" y="1942661"/>
                <a:ext cx="2289894" cy="126014"/>
              </a:xfrm>
              <a:prstGeom prst="rect">
                <a:avLst/>
              </a:prstGeom>
              <a:blipFill>
                <a:blip r:embed="rId5"/>
                <a:tile tx="0" ty="0" sx="100000" sy="100000" flip="none" algn="tl"/>
              </a:blip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cxnSp>
            <p:nvCxnSpPr>
              <p:cNvPr id="17" name="Connecteur droit 16"/>
              <p:cNvCxnSpPr/>
              <p:nvPr/>
            </p:nvCxnSpPr>
            <p:spPr>
              <a:xfrm>
                <a:off x="3127570" y="2023895"/>
                <a:ext cx="2250347" cy="22061"/>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112067" y="2011191"/>
                <a:ext cx="51335" cy="394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8" name="Rectangle 57"/>
              <p:cNvSpPr/>
              <p:nvPr/>
            </p:nvSpPr>
            <p:spPr>
              <a:xfrm>
                <a:off x="5354456" y="2034925"/>
                <a:ext cx="47505" cy="369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cxnSp>
            <p:nvCxnSpPr>
              <p:cNvPr id="26" name="Connecteur droit avec flèche 25"/>
              <p:cNvCxnSpPr/>
              <p:nvPr/>
            </p:nvCxnSpPr>
            <p:spPr>
              <a:xfrm>
                <a:off x="3142722" y="2126410"/>
                <a:ext cx="13974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3138046" y="2231628"/>
                <a:ext cx="13974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a:off x="3142722" y="2329379"/>
                <a:ext cx="13974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5205767" y="2169679"/>
                <a:ext cx="13974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a:off x="5201091" y="2274897"/>
                <a:ext cx="13974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5205767" y="2372648"/>
                <a:ext cx="13974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42" name="Forme libre 1041"/>
            <p:cNvSpPr/>
            <p:nvPr/>
          </p:nvSpPr>
          <p:spPr>
            <a:xfrm>
              <a:off x="7077076" y="2152651"/>
              <a:ext cx="981075" cy="1495425"/>
            </a:xfrm>
            <a:custGeom>
              <a:avLst/>
              <a:gdLst>
                <a:gd name="connsiteX0" fmla="*/ 790575 w 981075"/>
                <a:gd name="connsiteY0" fmla="*/ 0 h 1495425"/>
                <a:gd name="connsiteX1" fmla="*/ 542925 w 981075"/>
                <a:gd name="connsiteY1" fmla="*/ 104775 h 1495425"/>
                <a:gd name="connsiteX2" fmla="*/ 647700 w 981075"/>
                <a:gd name="connsiteY2" fmla="*/ 371475 h 1495425"/>
                <a:gd name="connsiteX3" fmla="*/ 371475 w 981075"/>
                <a:gd name="connsiteY3" fmla="*/ 542925 h 1495425"/>
                <a:gd name="connsiteX4" fmla="*/ 504825 w 981075"/>
                <a:gd name="connsiteY4" fmla="*/ 771525 h 1495425"/>
                <a:gd name="connsiteX5" fmla="*/ 161925 w 981075"/>
                <a:gd name="connsiteY5" fmla="*/ 952500 h 1495425"/>
                <a:gd name="connsiteX6" fmla="*/ 323850 w 981075"/>
                <a:gd name="connsiteY6" fmla="*/ 1171575 h 1495425"/>
                <a:gd name="connsiteX7" fmla="*/ 0 w 981075"/>
                <a:gd name="connsiteY7" fmla="*/ 1371600 h 1495425"/>
                <a:gd name="connsiteX8" fmla="*/ 142875 w 981075"/>
                <a:gd name="connsiteY8" fmla="*/ 1495425 h 1495425"/>
                <a:gd name="connsiteX9" fmla="*/ 561975 w 981075"/>
                <a:gd name="connsiteY9" fmla="*/ 1200150 h 1495425"/>
                <a:gd name="connsiteX10" fmla="*/ 409575 w 981075"/>
                <a:gd name="connsiteY10" fmla="*/ 1066800 h 1495425"/>
                <a:gd name="connsiteX11" fmla="*/ 819150 w 981075"/>
                <a:gd name="connsiteY11" fmla="*/ 847725 h 1495425"/>
                <a:gd name="connsiteX12" fmla="*/ 600075 w 981075"/>
                <a:gd name="connsiteY12" fmla="*/ 609600 h 1495425"/>
                <a:gd name="connsiteX13" fmla="*/ 876300 w 981075"/>
                <a:gd name="connsiteY13" fmla="*/ 504825 h 1495425"/>
                <a:gd name="connsiteX14" fmla="*/ 771525 w 981075"/>
                <a:gd name="connsiteY14" fmla="*/ 342900 h 1495425"/>
                <a:gd name="connsiteX15" fmla="*/ 981075 w 981075"/>
                <a:gd name="connsiteY15" fmla="*/ 180975 h 1495425"/>
                <a:gd name="connsiteX16" fmla="*/ 790575 w 981075"/>
                <a:gd name="connsiteY16"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1075" h="1495425">
                  <a:moveTo>
                    <a:pt x="790575" y="0"/>
                  </a:moveTo>
                  <a:lnTo>
                    <a:pt x="542925" y="104775"/>
                  </a:lnTo>
                  <a:lnTo>
                    <a:pt x="647700" y="371475"/>
                  </a:lnTo>
                  <a:lnTo>
                    <a:pt x="371475" y="542925"/>
                  </a:lnTo>
                  <a:lnTo>
                    <a:pt x="504825" y="771525"/>
                  </a:lnTo>
                  <a:lnTo>
                    <a:pt x="161925" y="952500"/>
                  </a:lnTo>
                  <a:lnTo>
                    <a:pt x="323850" y="1171575"/>
                  </a:lnTo>
                  <a:lnTo>
                    <a:pt x="0" y="1371600"/>
                  </a:lnTo>
                  <a:lnTo>
                    <a:pt x="142875" y="1495425"/>
                  </a:lnTo>
                  <a:lnTo>
                    <a:pt x="561975" y="1200150"/>
                  </a:lnTo>
                  <a:lnTo>
                    <a:pt x="409575" y="1066800"/>
                  </a:lnTo>
                  <a:lnTo>
                    <a:pt x="819150" y="847725"/>
                  </a:lnTo>
                  <a:lnTo>
                    <a:pt x="600075" y="609600"/>
                  </a:lnTo>
                  <a:lnTo>
                    <a:pt x="876300" y="504825"/>
                  </a:lnTo>
                  <a:lnTo>
                    <a:pt x="771525" y="342900"/>
                  </a:lnTo>
                  <a:lnTo>
                    <a:pt x="981075" y="180975"/>
                  </a:lnTo>
                  <a:lnTo>
                    <a:pt x="7905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 name="ZoneTexte 6"/>
            <p:cNvSpPr txBox="1"/>
            <p:nvPr/>
          </p:nvSpPr>
          <p:spPr>
            <a:xfrm>
              <a:off x="1795266" y="3381375"/>
              <a:ext cx="236475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Sceptic tank principle</a:t>
              </a:r>
              <a:endParaRPr kumimoji="0" lang="en-US" sz="18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101" name="Forme libre 100"/>
            <p:cNvSpPr/>
            <p:nvPr/>
          </p:nvSpPr>
          <p:spPr>
            <a:xfrm>
              <a:off x="2352531" y="2406009"/>
              <a:ext cx="746324" cy="463926"/>
            </a:xfrm>
            <a:custGeom>
              <a:avLst/>
              <a:gdLst>
                <a:gd name="connsiteX0" fmla="*/ 0 w 1169581"/>
                <a:gd name="connsiteY0" fmla="*/ 0 h 914627"/>
                <a:gd name="connsiteX1" fmla="*/ 31897 w 1169581"/>
                <a:gd name="connsiteY1" fmla="*/ 138223 h 914627"/>
                <a:gd name="connsiteX2" fmla="*/ 31897 w 1169581"/>
                <a:gd name="connsiteY2" fmla="*/ 361507 h 914627"/>
                <a:gd name="connsiteX3" fmla="*/ 31897 w 1169581"/>
                <a:gd name="connsiteY3" fmla="*/ 489097 h 914627"/>
                <a:gd name="connsiteX4" fmla="*/ 10632 w 1169581"/>
                <a:gd name="connsiteY4" fmla="*/ 648586 h 914627"/>
                <a:gd name="connsiteX5" fmla="*/ 63795 w 1169581"/>
                <a:gd name="connsiteY5" fmla="*/ 765544 h 914627"/>
                <a:gd name="connsiteX6" fmla="*/ 53163 w 1169581"/>
                <a:gd name="connsiteY6" fmla="*/ 861237 h 914627"/>
                <a:gd name="connsiteX7" fmla="*/ 329609 w 1169581"/>
                <a:gd name="connsiteY7" fmla="*/ 871869 h 914627"/>
                <a:gd name="connsiteX8" fmla="*/ 467832 w 1169581"/>
                <a:gd name="connsiteY8" fmla="*/ 797441 h 914627"/>
                <a:gd name="connsiteX9" fmla="*/ 616688 w 1169581"/>
                <a:gd name="connsiteY9" fmla="*/ 861237 h 914627"/>
                <a:gd name="connsiteX10" fmla="*/ 786809 w 1169581"/>
                <a:gd name="connsiteY10" fmla="*/ 850604 h 914627"/>
                <a:gd name="connsiteX11" fmla="*/ 978195 w 1169581"/>
                <a:gd name="connsiteY11" fmla="*/ 914400 h 914627"/>
                <a:gd name="connsiteX12" fmla="*/ 1127051 w 1169581"/>
                <a:gd name="connsiteY12" fmla="*/ 871869 h 914627"/>
                <a:gd name="connsiteX13" fmla="*/ 1169581 w 1169581"/>
                <a:gd name="connsiteY13" fmla="*/ 871869 h 9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9581" h="914627">
                  <a:moveTo>
                    <a:pt x="0" y="0"/>
                  </a:moveTo>
                  <a:cubicBezTo>
                    <a:pt x="13290" y="38986"/>
                    <a:pt x="26581" y="77972"/>
                    <a:pt x="31897" y="138223"/>
                  </a:cubicBezTo>
                  <a:cubicBezTo>
                    <a:pt x="37213" y="198474"/>
                    <a:pt x="31897" y="361507"/>
                    <a:pt x="31897" y="361507"/>
                  </a:cubicBezTo>
                  <a:cubicBezTo>
                    <a:pt x="31897" y="419986"/>
                    <a:pt x="35441" y="441251"/>
                    <a:pt x="31897" y="489097"/>
                  </a:cubicBezTo>
                  <a:cubicBezTo>
                    <a:pt x="28353" y="536943"/>
                    <a:pt x="5316" y="602512"/>
                    <a:pt x="10632" y="648586"/>
                  </a:cubicBezTo>
                  <a:cubicBezTo>
                    <a:pt x="15948" y="694661"/>
                    <a:pt x="56707" y="730102"/>
                    <a:pt x="63795" y="765544"/>
                  </a:cubicBezTo>
                  <a:cubicBezTo>
                    <a:pt x="70884" y="800986"/>
                    <a:pt x="8861" y="843516"/>
                    <a:pt x="53163" y="861237"/>
                  </a:cubicBezTo>
                  <a:cubicBezTo>
                    <a:pt x="97465" y="878958"/>
                    <a:pt x="260498" y="882502"/>
                    <a:pt x="329609" y="871869"/>
                  </a:cubicBezTo>
                  <a:cubicBezTo>
                    <a:pt x="398720" y="861236"/>
                    <a:pt x="419986" y="799213"/>
                    <a:pt x="467832" y="797441"/>
                  </a:cubicBezTo>
                  <a:cubicBezTo>
                    <a:pt x="515678" y="795669"/>
                    <a:pt x="563525" y="852377"/>
                    <a:pt x="616688" y="861237"/>
                  </a:cubicBezTo>
                  <a:cubicBezTo>
                    <a:pt x="669851" y="870097"/>
                    <a:pt x="726558" y="841744"/>
                    <a:pt x="786809" y="850604"/>
                  </a:cubicBezTo>
                  <a:cubicBezTo>
                    <a:pt x="847060" y="859464"/>
                    <a:pt x="921488" y="910856"/>
                    <a:pt x="978195" y="914400"/>
                  </a:cubicBezTo>
                  <a:cubicBezTo>
                    <a:pt x="1034902" y="917944"/>
                    <a:pt x="1095153" y="878958"/>
                    <a:pt x="1127051" y="871869"/>
                  </a:cubicBezTo>
                  <a:cubicBezTo>
                    <a:pt x="1158949" y="864780"/>
                    <a:pt x="1164265" y="868324"/>
                    <a:pt x="1169581" y="87186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02" name="Forme libre 101"/>
            <p:cNvSpPr/>
            <p:nvPr/>
          </p:nvSpPr>
          <p:spPr>
            <a:xfrm>
              <a:off x="5040074" y="2030356"/>
              <a:ext cx="1417409" cy="45719"/>
            </a:xfrm>
            <a:custGeom>
              <a:avLst/>
              <a:gdLst>
                <a:gd name="connsiteX0" fmla="*/ 0 w 2764466"/>
                <a:gd name="connsiteY0" fmla="*/ 42892 h 96230"/>
                <a:gd name="connsiteX1" fmla="*/ 393405 w 2764466"/>
                <a:gd name="connsiteY1" fmla="*/ 362 h 96230"/>
                <a:gd name="connsiteX2" fmla="*/ 733647 w 2764466"/>
                <a:gd name="connsiteY2" fmla="*/ 64158 h 96230"/>
                <a:gd name="connsiteX3" fmla="*/ 1201480 w 2764466"/>
                <a:gd name="connsiteY3" fmla="*/ 42892 h 96230"/>
                <a:gd name="connsiteX4" fmla="*/ 1775638 w 2764466"/>
                <a:gd name="connsiteY4" fmla="*/ 96055 h 96230"/>
                <a:gd name="connsiteX5" fmla="*/ 2030819 w 2764466"/>
                <a:gd name="connsiteY5" fmla="*/ 21627 h 96230"/>
                <a:gd name="connsiteX6" fmla="*/ 2764466 w 2764466"/>
                <a:gd name="connsiteY6" fmla="*/ 85423 h 9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4466" h="96230">
                  <a:moveTo>
                    <a:pt x="0" y="42892"/>
                  </a:moveTo>
                  <a:cubicBezTo>
                    <a:pt x="135565" y="19855"/>
                    <a:pt x="271131" y="-3182"/>
                    <a:pt x="393405" y="362"/>
                  </a:cubicBezTo>
                  <a:cubicBezTo>
                    <a:pt x="515679" y="3906"/>
                    <a:pt x="598968" y="57070"/>
                    <a:pt x="733647" y="64158"/>
                  </a:cubicBezTo>
                  <a:cubicBezTo>
                    <a:pt x="868326" y="71246"/>
                    <a:pt x="1027815" y="37576"/>
                    <a:pt x="1201480" y="42892"/>
                  </a:cubicBezTo>
                  <a:cubicBezTo>
                    <a:pt x="1375145" y="48208"/>
                    <a:pt x="1637415" y="99599"/>
                    <a:pt x="1775638" y="96055"/>
                  </a:cubicBezTo>
                  <a:cubicBezTo>
                    <a:pt x="1913861" y="92511"/>
                    <a:pt x="1866014" y="23399"/>
                    <a:pt x="2030819" y="21627"/>
                  </a:cubicBezTo>
                  <a:cubicBezTo>
                    <a:pt x="2195624" y="19855"/>
                    <a:pt x="2636875" y="78335"/>
                    <a:pt x="2764466" y="8542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03" name="ZoneTexte 102"/>
            <p:cNvSpPr txBox="1"/>
            <p:nvPr/>
          </p:nvSpPr>
          <p:spPr>
            <a:xfrm>
              <a:off x="2492092" y="2343730"/>
              <a:ext cx="415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a:t>
              </a:r>
              <a:endParaRPr kumimoji="0" lang="en-US" sz="18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104" name="ZoneTexte 103"/>
            <p:cNvSpPr txBox="1"/>
            <p:nvPr/>
          </p:nvSpPr>
          <p:spPr>
            <a:xfrm>
              <a:off x="5697761" y="1710898"/>
              <a:ext cx="4732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a:t>
              </a:r>
              <a:endParaRPr kumimoji="0" lang="en-US" sz="18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82" name="Rectangle 81"/>
            <p:cNvSpPr/>
            <p:nvPr/>
          </p:nvSpPr>
          <p:spPr>
            <a:xfrm>
              <a:off x="3155932" y="2495033"/>
              <a:ext cx="45719" cy="358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83" name="Rectangle 82"/>
            <p:cNvSpPr/>
            <p:nvPr/>
          </p:nvSpPr>
          <p:spPr>
            <a:xfrm rot="5239514">
              <a:off x="2298025" y="2081535"/>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a:ea typeface="+mn-ea"/>
                  <a:cs typeface="+mn-cs"/>
                </a:rPr>
                <a:t> </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84" name="Rectangle 83"/>
            <p:cNvSpPr/>
            <p:nvPr/>
          </p:nvSpPr>
          <p:spPr>
            <a:xfrm rot="5239514">
              <a:off x="3474388" y="2104164"/>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a:ea typeface="+mn-ea"/>
                  <a:cs typeface="+mn-cs"/>
                </a:rPr>
                <a:t> </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20" name="Forme libre 19"/>
            <p:cNvSpPr/>
            <p:nvPr/>
          </p:nvSpPr>
          <p:spPr>
            <a:xfrm>
              <a:off x="1939729" y="2016361"/>
              <a:ext cx="2354238" cy="724466"/>
            </a:xfrm>
            <a:custGeom>
              <a:avLst/>
              <a:gdLst>
                <a:gd name="connsiteX0" fmla="*/ 0 w 1794680"/>
                <a:gd name="connsiteY0" fmla="*/ 24213 h 795573"/>
                <a:gd name="connsiteX1" fmla="*/ 293427 w 1794680"/>
                <a:gd name="connsiteY1" fmla="*/ 187986 h 795573"/>
                <a:gd name="connsiteX2" fmla="*/ 573206 w 1794680"/>
                <a:gd name="connsiteY2" fmla="*/ 706601 h 795573"/>
                <a:gd name="connsiteX3" fmla="*/ 764274 w 1794680"/>
                <a:gd name="connsiteY3" fmla="*/ 768016 h 795573"/>
                <a:gd name="connsiteX4" fmla="*/ 982639 w 1794680"/>
                <a:gd name="connsiteY4" fmla="*/ 413174 h 795573"/>
                <a:gd name="connsiteX5" fmla="*/ 989463 w 1794680"/>
                <a:gd name="connsiteY5" fmla="*/ 51508 h 795573"/>
                <a:gd name="connsiteX6" fmla="*/ 1794680 w 1794680"/>
                <a:gd name="connsiteY6" fmla="*/ 10565 h 795573"/>
                <a:gd name="connsiteX0" fmla="*/ 0 w 2354238"/>
                <a:gd name="connsiteY0" fmla="*/ 0 h 825951"/>
                <a:gd name="connsiteX1" fmla="*/ 852985 w 2354238"/>
                <a:gd name="connsiteY1" fmla="*/ 218364 h 825951"/>
                <a:gd name="connsiteX2" fmla="*/ 1132764 w 2354238"/>
                <a:gd name="connsiteY2" fmla="*/ 736979 h 825951"/>
                <a:gd name="connsiteX3" fmla="*/ 1323832 w 2354238"/>
                <a:gd name="connsiteY3" fmla="*/ 798394 h 825951"/>
                <a:gd name="connsiteX4" fmla="*/ 1542197 w 2354238"/>
                <a:gd name="connsiteY4" fmla="*/ 443552 h 825951"/>
                <a:gd name="connsiteX5" fmla="*/ 1549021 w 2354238"/>
                <a:gd name="connsiteY5" fmla="*/ 81886 h 825951"/>
                <a:gd name="connsiteX6" fmla="*/ 2354238 w 2354238"/>
                <a:gd name="connsiteY6" fmla="*/ 40943 h 825951"/>
                <a:gd name="connsiteX0" fmla="*/ 0 w 2354238"/>
                <a:gd name="connsiteY0" fmla="*/ 0 h 830334"/>
                <a:gd name="connsiteX1" fmla="*/ 852985 w 2354238"/>
                <a:gd name="connsiteY1" fmla="*/ 122829 h 830334"/>
                <a:gd name="connsiteX2" fmla="*/ 1132764 w 2354238"/>
                <a:gd name="connsiteY2" fmla="*/ 736979 h 830334"/>
                <a:gd name="connsiteX3" fmla="*/ 1323832 w 2354238"/>
                <a:gd name="connsiteY3" fmla="*/ 798394 h 830334"/>
                <a:gd name="connsiteX4" fmla="*/ 1542197 w 2354238"/>
                <a:gd name="connsiteY4" fmla="*/ 443552 h 830334"/>
                <a:gd name="connsiteX5" fmla="*/ 1549021 w 2354238"/>
                <a:gd name="connsiteY5" fmla="*/ 81886 h 830334"/>
                <a:gd name="connsiteX6" fmla="*/ 2354238 w 2354238"/>
                <a:gd name="connsiteY6" fmla="*/ 40943 h 830334"/>
                <a:gd name="connsiteX0" fmla="*/ 0 w 2354238"/>
                <a:gd name="connsiteY0" fmla="*/ 0 h 757512"/>
                <a:gd name="connsiteX1" fmla="*/ 852985 w 2354238"/>
                <a:gd name="connsiteY1" fmla="*/ 122829 h 757512"/>
                <a:gd name="connsiteX2" fmla="*/ 1132764 w 2354238"/>
                <a:gd name="connsiteY2" fmla="*/ 736979 h 757512"/>
                <a:gd name="connsiteX3" fmla="*/ 1334464 w 2354238"/>
                <a:gd name="connsiteY3" fmla="*/ 596376 h 757512"/>
                <a:gd name="connsiteX4" fmla="*/ 1542197 w 2354238"/>
                <a:gd name="connsiteY4" fmla="*/ 443552 h 757512"/>
                <a:gd name="connsiteX5" fmla="*/ 1549021 w 2354238"/>
                <a:gd name="connsiteY5" fmla="*/ 81886 h 757512"/>
                <a:gd name="connsiteX6" fmla="*/ 2354238 w 2354238"/>
                <a:gd name="connsiteY6" fmla="*/ 40943 h 757512"/>
                <a:gd name="connsiteX0" fmla="*/ 0 w 2354238"/>
                <a:gd name="connsiteY0" fmla="*/ 0 h 597473"/>
                <a:gd name="connsiteX1" fmla="*/ 852985 w 2354238"/>
                <a:gd name="connsiteY1" fmla="*/ 122829 h 597473"/>
                <a:gd name="connsiteX2" fmla="*/ 1217824 w 2354238"/>
                <a:gd name="connsiteY2" fmla="*/ 375472 h 597473"/>
                <a:gd name="connsiteX3" fmla="*/ 1334464 w 2354238"/>
                <a:gd name="connsiteY3" fmla="*/ 596376 h 597473"/>
                <a:gd name="connsiteX4" fmla="*/ 1542197 w 2354238"/>
                <a:gd name="connsiteY4" fmla="*/ 443552 h 597473"/>
                <a:gd name="connsiteX5" fmla="*/ 1549021 w 2354238"/>
                <a:gd name="connsiteY5" fmla="*/ 81886 h 597473"/>
                <a:gd name="connsiteX6" fmla="*/ 2354238 w 2354238"/>
                <a:gd name="connsiteY6" fmla="*/ 40943 h 597473"/>
                <a:gd name="connsiteX0" fmla="*/ 0 w 2354238"/>
                <a:gd name="connsiteY0" fmla="*/ 0 h 724466"/>
                <a:gd name="connsiteX1" fmla="*/ 852985 w 2354238"/>
                <a:gd name="connsiteY1" fmla="*/ 122829 h 724466"/>
                <a:gd name="connsiteX2" fmla="*/ 1217824 w 2354238"/>
                <a:gd name="connsiteY2" fmla="*/ 375472 h 724466"/>
                <a:gd name="connsiteX3" fmla="*/ 1355729 w 2354238"/>
                <a:gd name="connsiteY3" fmla="*/ 723967 h 724466"/>
                <a:gd name="connsiteX4" fmla="*/ 1542197 w 2354238"/>
                <a:gd name="connsiteY4" fmla="*/ 443552 h 724466"/>
                <a:gd name="connsiteX5" fmla="*/ 1549021 w 2354238"/>
                <a:gd name="connsiteY5" fmla="*/ 81886 h 724466"/>
                <a:gd name="connsiteX6" fmla="*/ 2354238 w 2354238"/>
                <a:gd name="connsiteY6" fmla="*/ 40943 h 7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238" h="724466">
                  <a:moveTo>
                    <a:pt x="0" y="0"/>
                  </a:moveTo>
                  <a:cubicBezTo>
                    <a:pt x="98946" y="25021"/>
                    <a:pt x="650014" y="60250"/>
                    <a:pt x="852985" y="122829"/>
                  </a:cubicBezTo>
                  <a:cubicBezTo>
                    <a:pt x="1055956" y="185408"/>
                    <a:pt x="1134033" y="275282"/>
                    <a:pt x="1217824" y="375472"/>
                  </a:cubicBezTo>
                  <a:cubicBezTo>
                    <a:pt x="1301615" y="475662"/>
                    <a:pt x="1301667" y="712620"/>
                    <a:pt x="1355729" y="723967"/>
                  </a:cubicBezTo>
                  <a:cubicBezTo>
                    <a:pt x="1409791" y="735314"/>
                    <a:pt x="1509982" y="550565"/>
                    <a:pt x="1542197" y="443552"/>
                  </a:cubicBezTo>
                  <a:cubicBezTo>
                    <a:pt x="1574412" y="336539"/>
                    <a:pt x="1413681" y="148988"/>
                    <a:pt x="1549021" y="81886"/>
                  </a:cubicBezTo>
                  <a:cubicBezTo>
                    <a:pt x="1684361" y="14784"/>
                    <a:pt x="2019299" y="27863"/>
                    <a:pt x="2354238" y="40943"/>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95" name="Forme libre 94"/>
            <p:cNvSpPr/>
            <p:nvPr/>
          </p:nvSpPr>
          <p:spPr>
            <a:xfrm>
              <a:off x="2894646" y="2080230"/>
              <a:ext cx="2201894" cy="811344"/>
            </a:xfrm>
            <a:custGeom>
              <a:avLst/>
              <a:gdLst>
                <a:gd name="connsiteX0" fmla="*/ 954 w 2201894"/>
                <a:gd name="connsiteY0" fmla="*/ 811344 h 811344"/>
                <a:gd name="connsiteX1" fmla="*/ 75382 w 2201894"/>
                <a:gd name="connsiteY1" fmla="*/ 673121 h 811344"/>
                <a:gd name="connsiteX2" fmla="*/ 479419 w 2201894"/>
                <a:gd name="connsiteY2" fmla="*/ 694386 h 811344"/>
                <a:gd name="connsiteX3" fmla="*/ 702703 w 2201894"/>
                <a:gd name="connsiteY3" fmla="*/ 460470 h 811344"/>
                <a:gd name="connsiteX4" fmla="*/ 745233 w 2201894"/>
                <a:gd name="connsiteY4" fmla="*/ 56433 h 811344"/>
                <a:gd name="connsiteX5" fmla="*/ 2201894 w 2201894"/>
                <a:gd name="connsiteY5" fmla="*/ 3270 h 811344"/>
                <a:gd name="connsiteX6" fmla="*/ 2201894 w 2201894"/>
                <a:gd name="connsiteY6" fmla="*/ 3270 h 8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894" h="811344">
                  <a:moveTo>
                    <a:pt x="954" y="811344"/>
                  </a:moveTo>
                  <a:cubicBezTo>
                    <a:pt x="-1704" y="751979"/>
                    <a:pt x="-4362" y="692614"/>
                    <a:pt x="75382" y="673121"/>
                  </a:cubicBezTo>
                  <a:cubicBezTo>
                    <a:pt x="155126" y="653628"/>
                    <a:pt x="374866" y="729828"/>
                    <a:pt x="479419" y="694386"/>
                  </a:cubicBezTo>
                  <a:cubicBezTo>
                    <a:pt x="583973" y="658944"/>
                    <a:pt x="658401" y="566795"/>
                    <a:pt x="702703" y="460470"/>
                  </a:cubicBezTo>
                  <a:cubicBezTo>
                    <a:pt x="747005" y="354144"/>
                    <a:pt x="495368" y="132633"/>
                    <a:pt x="745233" y="56433"/>
                  </a:cubicBezTo>
                  <a:cubicBezTo>
                    <a:pt x="995098" y="-19767"/>
                    <a:pt x="2201894" y="3270"/>
                    <a:pt x="2201894" y="3270"/>
                  </a:cubicBezTo>
                  <a:lnTo>
                    <a:pt x="2201894" y="327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3" name="ZoneTexte 12"/>
            <p:cNvSpPr txBox="1"/>
            <p:nvPr/>
          </p:nvSpPr>
          <p:spPr>
            <a:xfrm>
              <a:off x="4185530" y="1586990"/>
              <a:ext cx="934871"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charset="0"/>
                  <a:ea typeface="MS PGothic" pitchFamily="34" charset="-128"/>
                  <a:cs typeface="+mn-cs"/>
                </a:rPr>
                <a:t>Injection tank</a:t>
              </a:r>
            </a:p>
          </p:txBody>
        </p:sp>
        <p:cxnSp>
          <p:nvCxnSpPr>
            <p:cNvPr id="85" name="Connecteur droit 84"/>
            <p:cNvCxnSpPr/>
            <p:nvPr/>
          </p:nvCxnSpPr>
          <p:spPr>
            <a:xfrm flipH="1" flipV="1">
              <a:off x="4636068" y="1801550"/>
              <a:ext cx="30655" cy="206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H="1" flipV="1">
              <a:off x="6729767" y="1801550"/>
              <a:ext cx="172150" cy="26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6469295" y="1609070"/>
              <a:ext cx="102143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charset="0"/>
                  <a:ea typeface="MS PGothic" pitchFamily="34" charset="-128"/>
                  <a:cs typeface="+mn-cs"/>
                </a:rPr>
                <a:t>Collecting tank</a:t>
              </a:r>
            </a:p>
          </p:txBody>
        </p:sp>
        <p:grpSp>
          <p:nvGrpSpPr>
            <p:cNvPr id="62" name="Groupe 61"/>
            <p:cNvGrpSpPr/>
            <p:nvPr/>
          </p:nvGrpSpPr>
          <p:grpSpPr>
            <a:xfrm>
              <a:off x="8075108" y="1322470"/>
              <a:ext cx="2490777" cy="1720739"/>
              <a:chOff x="6551107" y="1322469"/>
              <a:chExt cx="2490777" cy="1720739"/>
            </a:xfrm>
          </p:grpSpPr>
          <p:pic>
            <p:nvPicPr>
              <p:cNvPr id="1027" name="Picture 3" descr="C:\Users\breil\AppData\Local\Microsoft\Windows\Temporary Internet Files\Content.IE5\8TJYV46Z\mural-of-garden-vegetables-1421502160idi[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978">
                <a:off x="7173958" y="2682279"/>
                <a:ext cx="1412762" cy="249149"/>
              </a:xfrm>
              <a:prstGeom prst="rect">
                <a:avLst/>
              </a:prstGeom>
              <a:noFill/>
              <a:extLst>
                <a:ext uri="{909E8E84-426E-40DD-AFC4-6F175D3DCCD1}">
                  <a14:hiddenFill xmlns:a14="http://schemas.microsoft.com/office/drawing/2010/main">
                    <a:solidFill>
                      <a:srgbClr val="FFFFFF"/>
                    </a:solidFill>
                  </a14:hiddenFill>
                </a:ext>
              </a:extLst>
            </p:spPr>
          </p:pic>
          <p:sp>
            <p:nvSpPr>
              <p:cNvPr id="96" name="Rectangle 95"/>
              <p:cNvSpPr/>
              <p:nvPr/>
            </p:nvSpPr>
            <p:spPr>
              <a:xfrm rot="222100">
                <a:off x="6878679" y="2553869"/>
                <a:ext cx="288942" cy="93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a:ea typeface="+mn-ea"/>
                    <a:cs typeface="+mn-cs"/>
                  </a:rPr>
                  <a:t> </a:t>
                </a:r>
              </a:p>
            </p:txBody>
          </p:sp>
          <p:sp>
            <p:nvSpPr>
              <p:cNvPr id="97" name="ZoneTexte 96"/>
              <p:cNvSpPr txBox="1"/>
              <p:nvPr/>
            </p:nvSpPr>
            <p:spPr>
              <a:xfrm>
                <a:off x="6551107" y="1380431"/>
                <a:ext cx="1238487"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charset="0"/>
                    <a:ea typeface="MS PGothic" pitchFamily="34" charset="-128"/>
                    <a:cs typeface="+mn-cs"/>
                  </a:rPr>
                  <a:t>Storing </a:t>
                </a:r>
                <a:r>
                  <a:rPr kumimoji="0" lang="en-GB" sz="1200" b="0" i="0" u="none" strike="noStrike" kern="1200" cap="none" spc="0" normalizeH="0" baseline="0" noProof="0" dirty="0">
                    <a:ln>
                      <a:noFill/>
                    </a:ln>
                    <a:solidFill>
                      <a:schemeClr val="bg1"/>
                    </a:solidFill>
                    <a:effectLst/>
                    <a:uLnTx/>
                    <a:uFillTx/>
                    <a:latin typeface="Arial" charset="0"/>
                    <a:ea typeface="MS PGothic" pitchFamily="34" charset="-128"/>
                    <a:cs typeface="+mn-cs"/>
                  </a:rPr>
                  <a:t>tank closed with a tap</a:t>
                </a:r>
                <a:endParaRPr kumimoji="0" lang="en-US" sz="1200"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23" name="Rectangle 22"/>
              <p:cNvSpPr/>
              <p:nvPr/>
            </p:nvSpPr>
            <p:spPr>
              <a:xfrm>
                <a:off x="6573873" y="2378593"/>
                <a:ext cx="518407" cy="278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chemeClr val="bg1"/>
                  </a:solidFill>
                  <a:effectLst/>
                  <a:uLnTx/>
                  <a:uFillTx/>
                  <a:latin typeface="Arial"/>
                  <a:ea typeface="+mn-ea"/>
                  <a:cs typeface="+mn-cs"/>
                </a:endParaRPr>
              </a:p>
            </p:txBody>
          </p:sp>
          <p:sp>
            <p:nvSpPr>
              <p:cNvPr id="35" name="Organigramme : Joindre 34"/>
              <p:cNvSpPr/>
              <p:nvPr/>
            </p:nvSpPr>
            <p:spPr>
              <a:xfrm>
                <a:off x="8614792" y="2891905"/>
                <a:ext cx="72008" cy="151303"/>
              </a:xfrm>
              <a:prstGeom prst="flowChartCol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chemeClr val="bg1"/>
                  </a:solidFill>
                  <a:effectLst/>
                  <a:uLnTx/>
                  <a:uFillTx/>
                  <a:latin typeface="Arial"/>
                  <a:ea typeface="+mn-ea"/>
                  <a:cs typeface="+mn-cs"/>
                </a:endParaRPr>
              </a:p>
            </p:txBody>
          </p:sp>
          <p:sp>
            <p:nvSpPr>
              <p:cNvPr id="42" name="Forme libre 41"/>
              <p:cNvSpPr/>
              <p:nvPr/>
            </p:nvSpPr>
            <p:spPr>
              <a:xfrm>
                <a:off x="8686800" y="2956956"/>
                <a:ext cx="95003" cy="83127"/>
              </a:xfrm>
              <a:custGeom>
                <a:avLst/>
                <a:gdLst>
                  <a:gd name="connsiteX0" fmla="*/ 0 w 95003"/>
                  <a:gd name="connsiteY0" fmla="*/ 0 h 83127"/>
                  <a:gd name="connsiteX1" fmla="*/ 53439 w 95003"/>
                  <a:gd name="connsiteY1" fmla="*/ 83127 h 83127"/>
                  <a:gd name="connsiteX2" fmla="*/ 95003 w 95003"/>
                  <a:gd name="connsiteY2" fmla="*/ 0 h 83127"/>
                  <a:gd name="connsiteX3" fmla="*/ 0 w 95003"/>
                  <a:gd name="connsiteY3" fmla="*/ 0 h 83127"/>
                </a:gdLst>
                <a:ahLst/>
                <a:cxnLst>
                  <a:cxn ang="0">
                    <a:pos x="connsiteX0" y="connsiteY0"/>
                  </a:cxn>
                  <a:cxn ang="0">
                    <a:pos x="connsiteX1" y="connsiteY1"/>
                  </a:cxn>
                  <a:cxn ang="0">
                    <a:pos x="connsiteX2" y="connsiteY2"/>
                  </a:cxn>
                  <a:cxn ang="0">
                    <a:pos x="connsiteX3" y="connsiteY3"/>
                  </a:cxn>
                </a:cxnLst>
                <a:rect l="l" t="t" r="r" b="b"/>
                <a:pathLst>
                  <a:path w="95003" h="83127">
                    <a:moveTo>
                      <a:pt x="0" y="0"/>
                    </a:moveTo>
                    <a:lnTo>
                      <a:pt x="53439" y="83127"/>
                    </a:lnTo>
                    <a:lnTo>
                      <a:pt x="95003" y="0"/>
                    </a:lnTo>
                    <a:lnTo>
                      <a:pt x="0" y="0"/>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chemeClr val="bg1"/>
                  </a:solidFill>
                  <a:effectLst/>
                  <a:uLnTx/>
                  <a:uFillTx/>
                  <a:latin typeface="Arial"/>
                  <a:ea typeface="+mn-ea"/>
                  <a:cs typeface="+mn-cs"/>
                </a:endParaRPr>
              </a:p>
            </p:txBody>
          </p:sp>
          <p:sp>
            <p:nvSpPr>
              <p:cNvPr id="3" name="Rectangle 2"/>
              <p:cNvSpPr/>
              <p:nvPr/>
            </p:nvSpPr>
            <p:spPr>
              <a:xfrm rot="200025">
                <a:off x="7216412" y="2894364"/>
                <a:ext cx="1485293" cy="61020"/>
              </a:xfrm>
              <a:prstGeom prst="rect">
                <a:avLst/>
              </a:prstGeom>
              <a:pattFill prst="pct5">
                <a:fgClr>
                  <a:schemeClr val="bg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chemeClr val="bg1"/>
                  </a:solidFill>
                  <a:effectLst/>
                  <a:uLnTx/>
                  <a:uFillTx/>
                  <a:latin typeface="Arial"/>
                  <a:ea typeface="+mn-ea"/>
                  <a:cs typeface="+mn-cs"/>
                </a:endParaRPr>
              </a:p>
            </p:txBody>
          </p:sp>
          <p:sp>
            <p:nvSpPr>
              <p:cNvPr id="98" name="ZoneTexte 97"/>
              <p:cNvSpPr txBox="1"/>
              <p:nvPr/>
            </p:nvSpPr>
            <p:spPr>
              <a:xfrm>
                <a:off x="7935972" y="1322469"/>
                <a:ext cx="1105912"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charset="0"/>
                    <a:ea typeface="MS PGothic" pitchFamily="34" charset="-128"/>
                    <a:cs typeface="+mn-cs"/>
                  </a:rPr>
                  <a:t>Draining pipe buried at 0.3m deep , equipped with a </a:t>
                </a:r>
                <a:r>
                  <a:rPr kumimoji="0" lang="en-GB" sz="1200" b="0" i="0" u="none" strike="noStrike" kern="1200" cap="none" spc="0" normalizeH="0" baseline="0" noProof="0" dirty="0">
                    <a:ln>
                      <a:noFill/>
                    </a:ln>
                    <a:solidFill>
                      <a:schemeClr val="bg1"/>
                    </a:solidFill>
                    <a:effectLst/>
                    <a:uLnTx/>
                    <a:uFillTx/>
                    <a:latin typeface="Arial" charset="0"/>
                    <a:ea typeface="MS PGothic" pitchFamily="34" charset="-128"/>
                    <a:cs typeface="+mn-cs"/>
                  </a:rPr>
                  <a:t>tap</a:t>
                </a:r>
                <a:r>
                  <a:rPr kumimoji="0" lang="en-US" sz="1200" b="0" i="0" u="none" strike="noStrike" kern="1200" cap="none" spc="0" normalizeH="0" baseline="0" noProof="0" dirty="0">
                    <a:ln>
                      <a:noFill/>
                    </a:ln>
                    <a:solidFill>
                      <a:schemeClr val="bg1"/>
                    </a:solidFill>
                    <a:effectLst/>
                    <a:uLnTx/>
                    <a:uFillTx/>
                    <a:latin typeface="Arial" charset="0"/>
                    <a:ea typeface="MS PGothic" pitchFamily="34" charset="-128"/>
                    <a:cs typeface="+mn-cs"/>
                  </a:rPr>
                  <a:t> </a:t>
                </a:r>
              </a:p>
            </p:txBody>
          </p:sp>
          <p:cxnSp>
            <p:nvCxnSpPr>
              <p:cNvPr id="99" name="Connecteur droit 98"/>
              <p:cNvCxnSpPr/>
              <p:nvPr/>
            </p:nvCxnSpPr>
            <p:spPr>
              <a:xfrm flipV="1">
                <a:off x="6833076" y="2023896"/>
                <a:ext cx="15054" cy="26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flipH="1" flipV="1">
                <a:off x="8604448" y="1983801"/>
                <a:ext cx="46348" cy="823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rganigramme : Joindre 104"/>
              <p:cNvSpPr/>
              <p:nvPr/>
            </p:nvSpPr>
            <p:spPr>
              <a:xfrm>
                <a:off x="7110270" y="2528396"/>
                <a:ext cx="72008" cy="151303"/>
              </a:xfrm>
              <a:prstGeom prst="flowChartCol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chemeClr val="bg1"/>
                  </a:solidFill>
                  <a:effectLst/>
                  <a:uLnTx/>
                  <a:uFillTx/>
                  <a:latin typeface="Arial"/>
                  <a:ea typeface="+mn-ea"/>
                  <a:cs typeface="+mn-cs"/>
                </a:endParaRPr>
              </a:p>
            </p:txBody>
          </p:sp>
        </p:grpSp>
        <p:sp>
          <p:nvSpPr>
            <p:cNvPr id="65" name="ZoneTexte 64"/>
            <p:cNvSpPr txBox="1"/>
            <p:nvPr/>
          </p:nvSpPr>
          <p:spPr>
            <a:xfrm>
              <a:off x="3978458" y="645640"/>
              <a:ext cx="495520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Part 2: “Aerobic” biodegradation -polishing</a:t>
              </a:r>
              <a:endParaRPr kumimoji="0" lang="en-US" sz="1800" b="1"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66" name="ZoneTexte 65"/>
            <p:cNvSpPr txBox="1"/>
            <p:nvPr/>
          </p:nvSpPr>
          <p:spPr>
            <a:xfrm>
              <a:off x="6990974" y="123415"/>
              <a:ext cx="3736921"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Part 3:  </a:t>
              </a:r>
              <a:r>
                <a:rPr kumimoji="0" lang="en-US" sz="1800" b="1" i="0" u="none" strike="noStrike" kern="1200" cap="none" spc="0" normalizeH="0" baseline="0" noProof="0" dirty="0" err="1" smtClean="0">
                  <a:ln>
                    <a:noFill/>
                  </a:ln>
                  <a:solidFill>
                    <a:schemeClr val="bg1"/>
                  </a:solidFill>
                  <a:effectLst/>
                  <a:uLnTx/>
                  <a:uFillTx/>
                  <a:latin typeface="Arial" charset="0"/>
                  <a:ea typeface="MS PGothic" pitchFamily="34" charset="-128"/>
                  <a:cs typeface="+mn-cs"/>
                </a:rPr>
                <a:t>Rincing</a:t>
              </a:r>
              <a:r>
                <a:rPr kumimoji="0" lang="en-US" sz="1800" b="1" i="0" u="none" strike="noStrike" kern="1200" cap="none" spc="0" normalizeH="0" baseline="0" noProof="0" dirty="0" smtClean="0">
                  <a:ln>
                    <a:noFill/>
                  </a:ln>
                  <a:solidFill>
                    <a:schemeClr val="bg1"/>
                  </a:solidFill>
                  <a:effectLst/>
                  <a:uLnTx/>
                  <a:uFillTx/>
                  <a:latin typeface="Arial" charset="0"/>
                  <a:ea typeface="MS PGothic" pitchFamily="34" charset="-128"/>
                  <a:cs typeface="+mn-cs"/>
                </a:rPr>
                <a:t> &amp; irrigation part </a:t>
              </a:r>
              <a:endParaRPr kumimoji="0" lang="en-US" sz="1800" b="1"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grpSp>
      <p:pic>
        <p:nvPicPr>
          <p:cNvPr id="10" name="Image 9"/>
          <p:cNvPicPr>
            <a:picLocks noChangeAspect="1"/>
          </p:cNvPicPr>
          <p:nvPr/>
        </p:nvPicPr>
        <p:blipFill>
          <a:blip r:embed="rId7"/>
          <a:stretch>
            <a:fillRect/>
          </a:stretch>
        </p:blipFill>
        <p:spPr>
          <a:xfrm>
            <a:off x="9283941" y="3467721"/>
            <a:ext cx="2676376" cy="1731414"/>
          </a:xfrm>
          <a:prstGeom prst="rect">
            <a:avLst/>
          </a:prstGeom>
        </p:spPr>
      </p:pic>
    </p:spTree>
    <p:extLst>
      <p:ext uri="{BB962C8B-B14F-4D97-AF65-F5344CB8AC3E}">
        <p14:creationId xmlns:p14="http://schemas.microsoft.com/office/powerpoint/2010/main" val="187578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52606">
            <a:off x="1529291" y="2352267"/>
            <a:ext cx="5799838" cy="936104"/>
          </a:xfrm>
          <a:prstGeom prst="rect">
            <a:avLst/>
          </a:prstGeom>
          <a:blipFill dpi="0" rotWithShape="1">
            <a:blip r:embed="rId2">
              <a:alphaModFix amt="57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mn-cs"/>
              </a:rPr>
              <a:t> </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349365" y="314292"/>
            <a:ext cx="10643179" cy="144655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Part 2: </a:t>
            </a:r>
            <a:r>
              <a:rPr kumimoji="0" lang="en-US" sz="3200" b="0" i="0" u="none" strike="noStrike" kern="1200" cap="none" spc="0" normalizeH="0" baseline="0" noProof="0" dirty="0" err="1" smtClean="0">
                <a:ln>
                  <a:noFill/>
                </a:ln>
                <a:solidFill>
                  <a:srgbClr val="FFFFFF"/>
                </a:solidFill>
                <a:effectLst/>
                <a:uLnTx/>
                <a:uFillTx/>
                <a:latin typeface="Arial" charset="0"/>
                <a:ea typeface="MS PGothic" pitchFamily="34" charset="-128"/>
                <a:cs typeface="+mn-cs"/>
              </a:rPr>
              <a:t>Biofilter</a:t>
            </a:r>
            <a:r>
              <a:rPr kumimoji="0" lang="en-US" sz="32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 </a:t>
            </a:r>
            <a:r>
              <a:rPr kumimoji="0" lang="en-US" sz="3200" b="0" i="0" u="none" strike="noStrike" kern="1200" cap="none" spc="0" normalizeH="0" baseline="0" noProof="0" dirty="0">
                <a:ln>
                  <a:noFill/>
                </a:ln>
                <a:solidFill>
                  <a:srgbClr val="FFFFFF"/>
                </a:solidFill>
                <a:effectLst/>
                <a:uLnTx/>
                <a:uFillTx/>
                <a:latin typeface="Arial" charset="0"/>
                <a:ea typeface="MS PGothic" pitchFamily="34" charset="-128"/>
                <a:cs typeface="+mn-cs"/>
              </a:rPr>
              <a:t>profile design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The shape of the </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BF </a:t>
            </a: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depends on the available free area and the topography to allow gravity flow from ST to </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BF </a:t>
            </a: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to the irrigated plot.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The flow capacity is calculated using </a:t>
            </a:r>
            <a:r>
              <a:rPr lang="en-US" dirty="0" smtClean="0">
                <a:solidFill>
                  <a:srgbClr val="FFFFFF"/>
                </a:solidFill>
                <a:latin typeface="Arial" charset="0"/>
                <a:ea typeface="MS PGothic" pitchFamily="34" charset="-128"/>
              </a:rPr>
              <a:t>Darcy’s </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equation</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….Q = - </a:t>
            </a:r>
            <a:r>
              <a:rPr kumimoji="0" lang="en-US" sz="1800" b="0" i="0" u="none" strike="noStrike" kern="1200" cap="none" spc="0" normalizeH="0" baseline="0" noProof="0" dirty="0" err="1" smtClean="0">
                <a:ln>
                  <a:noFill/>
                </a:ln>
                <a:solidFill>
                  <a:srgbClr val="FFFFFF"/>
                </a:solidFill>
                <a:effectLst/>
                <a:uLnTx/>
                <a:uFillTx/>
                <a:latin typeface="Arial" charset="0"/>
                <a:ea typeface="MS PGothic" pitchFamily="34" charset="-128"/>
                <a:cs typeface="+mn-cs"/>
              </a:rPr>
              <a:t>Kh</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 * </a:t>
            </a:r>
            <a:r>
              <a:rPr kumimoji="0" lang="en-US" sz="1800" b="0" i="0" u="none" strike="noStrike" kern="1200" cap="none" spc="0" normalizeH="0" baseline="0" noProof="0" dirty="0" err="1" smtClean="0">
                <a:ln>
                  <a:noFill/>
                </a:ln>
                <a:solidFill>
                  <a:srgbClr val="FFFFFF"/>
                </a:solidFill>
                <a:effectLst/>
                <a:uLnTx/>
                <a:uFillTx/>
                <a:latin typeface="Arial" charset="0"/>
                <a:ea typeface="MS PGothic" pitchFamily="34" charset="-128"/>
                <a:cs typeface="+mn-cs"/>
              </a:rPr>
              <a:t>dH</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a:t>
            </a:r>
            <a:r>
              <a:rPr kumimoji="0" lang="en-US" sz="1800" b="0" i="0" u="none" strike="noStrike" kern="1200" cap="none" spc="0" normalizeH="0" baseline="0" noProof="0" dirty="0" err="1" smtClean="0">
                <a:ln>
                  <a:noFill/>
                </a:ln>
                <a:solidFill>
                  <a:srgbClr val="FFFFFF"/>
                </a:solidFill>
                <a:effectLst/>
                <a:uLnTx/>
                <a:uFillTx/>
                <a:latin typeface="Arial" charset="0"/>
                <a:ea typeface="MS PGothic" pitchFamily="34" charset="-128"/>
                <a:cs typeface="+mn-cs"/>
              </a:rPr>
              <a:t>dL</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 * FS</a:t>
            </a:r>
            <a:endParaRPr kumimoji="0" lang="en-US" sz="20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p:txBody>
      </p:sp>
      <p:cxnSp>
        <p:nvCxnSpPr>
          <p:cNvPr id="5" name="Connecteur droit 4"/>
          <p:cNvCxnSpPr/>
          <p:nvPr/>
        </p:nvCxnSpPr>
        <p:spPr>
          <a:xfrm>
            <a:off x="1024511" y="3380085"/>
            <a:ext cx="5544616"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17199" y="3353179"/>
            <a:ext cx="394353"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2" name="Rectangle 11"/>
          <p:cNvSpPr/>
          <p:nvPr/>
        </p:nvSpPr>
        <p:spPr>
          <a:xfrm>
            <a:off x="1168527" y="2152416"/>
            <a:ext cx="504056"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 </a:t>
            </a:r>
          </a:p>
        </p:txBody>
      </p:sp>
      <p:cxnSp>
        <p:nvCxnSpPr>
          <p:cNvPr id="14" name="Connecteur droit 13"/>
          <p:cNvCxnSpPr/>
          <p:nvPr/>
        </p:nvCxnSpPr>
        <p:spPr>
          <a:xfrm>
            <a:off x="1579745" y="2116412"/>
            <a:ext cx="6357535"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655399" y="2224425"/>
            <a:ext cx="0" cy="119166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505232" y="2818916"/>
            <a:ext cx="1105367"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S PGothic" pitchFamily="34" charset="-128"/>
                <a:cs typeface="+mn-cs"/>
              </a:rPr>
              <a:t>Total gradient</a:t>
            </a:r>
          </a:p>
        </p:txBody>
      </p:sp>
      <p:sp>
        <p:nvSpPr>
          <p:cNvPr id="10" name="Rectangle 9"/>
          <p:cNvSpPr/>
          <p:nvPr/>
        </p:nvSpPr>
        <p:spPr>
          <a:xfrm rot="252606">
            <a:off x="1556379" y="2167428"/>
            <a:ext cx="49523" cy="864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mn-cs"/>
              </a:rPr>
              <a:t> </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 name="Connecteur droit 5"/>
          <p:cNvCxnSpPr/>
          <p:nvPr/>
        </p:nvCxnSpPr>
        <p:spPr>
          <a:xfrm flipH="1">
            <a:off x="1605660" y="2132593"/>
            <a:ext cx="64758" cy="95221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81393" y="3240522"/>
            <a:ext cx="231480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MS PGothic" pitchFamily="34" charset="-128"/>
                <a:cs typeface="+mn-cs"/>
              </a:rPr>
              <a:t>Transient storage reservoir</a:t>
            </a:r>
          </a:p>
        </p:txBody>
      </p:sp>
      <p:cxnSp>
        <p:nvCxnSpPr>
          <p:cNvPr id="13" name="Connecteur droit 12"/>
          <p:cNvCxnSpPr/>
          <p:nvPr/>
        </p:nvCxnSpPr>
        <p:spPr>
          <a:xfrm flipV="1">
            <a:off x="1024511" y="2625658"/>
            <a:ext cx="555234" cy="470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252606">
            <a:off x="7248862" y="2588649"/>
            <a:ext cx="49523" cy="864378"/>
          </a:xfrm>
          <a:prstGeom prst="rect">
            <a:avLst/>
          </a:prstGeom>
          <a:solidFill>
            <a:schemeClr val="bg1"/>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mn-cs"/>
              </a:rPr>
              <a:t> </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ZoneTexte 16"/>
          <p:cNvSpPr txBox="1"/>
          <p:nvPr/>
        </p:nvSpPr>
        <p:spPr>
          <a:xfrm>
            <a:off x="6175161" y="1852642"/>
            <a:ext cx="2412840"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MS PGothic" pitchFamily="34" charset="-128"/>
                <a:cs typeface="+mn-cs"/>
              </a:rPr>
              <a:t>Collecting  storage reservoir</a:t>
            </a:r>
          </a:p>
        </p:txBody>
      </p:sp>
      <p:cxnSp>
        <p:nvCxnSpPr>
          <p:cNvPr id="18" name="Connecteur droit 17"/>
          <p:cNvCxnSpPr/>
          <p:nvPr/>
        </p:nvCxnSpPr>
        <p:spPr>
          <a:xfrm flipH="1">
            <a:off x="7314644" y="2116413"/>
            <a:ext cx="41022" cy="4205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Flèche droite 3"/>
          <p:cNvSpPr/>
          <p:nvPr/>
        </p:nvSpPr>
        <p:spPr>
          <a:xfrm>
            <a:off x="592463" y="2116413"/>
            <a:ext cx="432048" cy="255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961"/>
          <a:stretch/>
        </p:blipFill>
        <p:spPr bwMode="auto">
          <a:xfrm>
            <a:off x="8184232" y="3591516"/>
            <a:ext cx="3810875" cy="280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223969" y="3729800"/>
            <a:ext cx="7602796" cy="25853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A spreadsheet has been developed. The input data are </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The depth of the </a:t>
            </a:r>
            <a:r>
              <a:rPr kumimoji="0" lang="en-US" sz="1800" b="0" i="0" u="none" strike="noStrike" kern="1200" cap="none" spc="0" normalizeH="0" baseline="0" noProof="0" dirty="0" err="1">
                <a:ln>
                  <a:noFill/>
                </a:ln>
                <a:solidFill>
                  <a:srgbClr val="FFFFFF"/>
                </a:solidFill>
                <a:effectLst/>
                <a:uLnTx/>
                <a:uFillTx/>
                <a:latin typeface="Arial" charset="0"/>
                <a:ea typeface="MS PGothic" pitchFamily="34" charset="-128"/>
                <a:cs typeface="+mn-cs"/>
              </a:rPr>
              <a:t>biofilter</a:t>
            </a: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 (not more than </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0.6m</a:t>
            </a: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 </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to avoid anoxic zones.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The hydraulic conductivity </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at saturation of </a:t>
            </a: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the selected sand </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material (</a:t>
            </a:r>
            <a:r>
              <a:rPr kumimoji="0" lang="en-US" sz="1800" b="0" i="0" u="none" strike="noStrike" kern="1200" cap="none" spc="0" normalizeH="0" baseline="0" noProof="0" dirty="0" err="1" smtClean="0">
                <a:ln>
                  <a:noFill/>
                </a:ln>
                <a:solidFill>
                  <a:srgbClr val="FFFFFF"/>
                </a:solidFill>
                <a:effectLst/>
                <a:uLnTx/>
                <a:uFillTx/>
                <a:latin typeface="Arial" charset="0"/>
                <a:ea typeface="MS PGothic" pitchFamily="34" charset="-128"/>
                <a:cs typeface="+mn-cs"/>
              </a:rPr>
              <a:t>Khs</a:t>
            </a:r>
            <a:r>
              <a:rPr kumimoji="0" lang="en-US" sz="1800" b="0"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Gradient of the bottom of the BF, which should not deviate too much from the natural gradient of the land to limit the amount of earthwork.</a:t>
            </a:r>
          </a:p>
        </p:txBody>
      </p:sp>
      <p:sp>
        <p:nvSpPr>
          <p:cNvPr id="8" name="Espace réservé du numéro de diapositive 7"/>
          <p:cNvSpPr>
            <a:spLocks noGrp="1"/>
          </p:cNvSpPr>
          <p:nvPr>
            <p:ph type="sldNum" sz="quarter" idx="4294967295"/>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747743C0-AA4E-41B7-B37E-388344758D76}"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base" latinLnBrk="0" hangingPunct="1">
                <a:lnSpc>
                  <a:spcPct val="100000"/>
                </a:lnSpc>
                <a:spcBef>
                  <a:spcPts val="0"/>
                </a:spcBef>
                <a:spcAft>
                  <a:spcPct val="0"/>
                </a:spcAft>
                <a:buClrTx/>
                <a:buSzTx/>
                <a:buFontTx/>
                <a:buNone/>
                <a:tabLst/>
                <a:defRPr/>
              </a:pPr>
              <a:t>7</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pic>
        <p:nvPicPr>
          <p:cNvPr id="9" name="Image 8"/>
          <p:cNvPicPr>
            <a:picLocks noChangeAspect="1"/>
          </p:cNvPicPr>
          <p:nvPr/>
        </p:nvPicPr>
        <p:blipFill>
          <a:blip r:embed="rId4"/>
          <a:stretch>
            <a:fillRect/>
          </a:stretch>
        </p:blipFill>
        <p:spPr>
          <a:xfrm>
            <a:off x="9175061" y="1281022"/>
            <a:ext cx="2651990" cy="1981372"/>
          </a:xfrm>
          <a:prstGeom prst="rect">
            <a:avLst/>
          </a:prstGeom>
        </p:spPr>
      </p:pic>
    </p:spTree>
    <p:extLst>
      <p:ext uri="{BB962C8B-B14F-4D97-AF65-F5344CB8AC3E}">
        <p14:creationId xmlns:p14="http://schemas.microsoft.com/office/powerpoint/2010/main" val="125245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240878"/>
            <a:ext cx="8138120" cy="759619"/>
          </a:xfrm>
        </p:spPr>
        <p:txBody>
          <a:bodyPr>
            <a:normAutofit/>
          </a:bodyPr>
          <a:lstStyle/>
          <a:p>
            <a:r>
              <a:rPr lang="fr-FR" dirty="0" err="1" smtClean="0">
                <a:solidFill>
                  <a:schemeClr val="bg1"/>
                </a:solidFill>
              </a:rPr>
              <a:t>Soil</a:t>
            </a:r>
            <a:r>
              <a:rPr lang="fr-FR" dirty="0" smtClean="0">
                <a:solidFill>
                  <a:schemeClr val="bg1"/>
                </a:solidFill>
              </a:rPr>
              <a:t> </a:t>
            </a:r>
            <a:r>
              <a:rPr lang="fr-FR" dirty="0" err="1" smtClean="0">
                <a:solidFill>
                  <a:schemeClr val="bg1"/>
                </a:solidFill>
              </a:rPr>
              <a:t>rincing</a:t>
            </a:r>
            <a:r>
              <a:rPr lang="fr-FR" dirty="0" smtClean="0">
                <a:solidFill>
                  <a:schemeClr val="bg1"/>
                </a:solidFill>
              </a:rPr>
              <a:t> and irrigation </a:t>
            </a:r>
            <a:r>
              <a:rPr lang="fr-FR" dirty="0" err="1" smtClean="0">
                <a:solidFill>
                  <a:schemeClr val="bg1"/>
                </a:solidFill>
              </a:rPr>
              <a:t>strategy</a:t>
            </a:r>
            <a:r>
              <a:rPr lang="fr-FR" dirty="0" smtClean="0">
                <a:solidFill>
                  <a:schemeClr val="bg1"/>
                </a:solidFill>
              </a:rPr>
              <a:t> </a:t>
            </a:r>
            <a:endParaRPr lang="fr-FR"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511625769"/>
              </p:ext>
            </p:extLst>
          </p:nvPr>
        </p:nvGraphicFramePr>
        <p:xfrm>
          <a:off x="454716" y="1042126"/>
          <a:ext cx="6876186" cy="2350399"/>
        </p:xfrm>
        <a:graphic>
          <a:graphicData uri="http://schemas.openxmlformats.org/drawingml/2006/table">
            <a:tbl>
              <a:tblPr>
                <a:tableStyleId>{5C22544A-7EE6-4342-B048-85BDC9FD1C3A}</a:tableStyleId>
              </a:tblPr>
              <a:tblGrid>
                <a:gridCol w="681028">
                  <a:extLst>
                    <a:ext uri="{9D8B030D-6E8A-4147-A177-3AD203B41FA5}">
                      <a16:colId xmlns:a16="http://schemas.microsoft.com/office/drawing/2014/main" val="2637657167"/>
                    </a:ext>
                  </a:extLst>
                </a:gridCol>
                <a:gridCol w="373467">
                  <a:extLst>
                    <a:ext uri="{9D8B030D-6E8A-4147-A177-3AD203B41FA5}">
                      <a16:colId xmlns:a16="http://schemas.microsoft.com/office/drawing/2014/main" val="507590230"/>
                    </a:ext>
                  </a:extLst>
                </a:gridCol>
                <a:gridCol w="681028">
                  <a:extLst>
                    <a:ext uri="{9D8B030D-6E8A-4147-A177-3AD203B41FA5}">
                      <a16:colId xmlns:a16="http://schemas.microsoft.com/office/drawing/2014/main" val="264139587"/>
                    </a:ext>
                  </a:extLst>
                </a:gridCol>
                <a:gridCol w="1175323">
                  <a:extLst>
                    <a:ext uri="{9D8B030D-6E8A-4147-A177-3AD203B41FA5}">
                      <a16:colId xmlns:a16="http://schemas.microsoft.com/office/drawing/2014/main" val="1332423869"/>
                    </a:ext>
                  </a:extLst>
                </a:gridCol>
                <a:gridCol w="977605">
                  <a:extLst>
                    <a:ext uri="{9D8B030D-6E8A-4147-A177-3AD203B41FA5}">
                      <a16:colId xmlns:a16="http://schemas.microsoft.com/office/drawing/2014/main" val="4194346141"/>
                    </a:ext>
                  </a:extLst>
                </a:gridCol>
                <a:gridCol w="637091">
                  <a:extLst>
                    <a:ext uri="{9D8B030D-6E8A-4147-A177-3AD203B41FA5}">
                      <a16:colId xmlns:a16="http://schemas.microsoft.com/office/drawing/2014/main" val="2669868531"/>
                    </a:ext>
                  </a:extLst>
                </a:gridCol>
                <a:gridCol w="593153">
                  <a:extLst>
                    <a:ext uri="{9D8B030D-6E8A-4147-A177-3AD203B41FA5}">
                      <a16:colId xmlns:a16="http://schemas.microsoft.com/office/drawing/2014/main" val="3485514055"/>
                    </a:ext>
                  </a:extLst>
                </a:gridCol>
                <a:gridCol w="768902">
                  <a:extLst>
                    <a:ext uri="{9D8B030D-6E8A-4147-A177-3AD203B41FA5}">
                      <a16:colId xmlns:a16="http://schemas.microsoft.com/office/drawing/2014/main" val="4205206571"/>
                    </a:ext>
                  </a:extLst>
                </a:gridCol>
                <a:gridCol w="615122">
                  <a:extLst>
                    <a:ext uri="{9D8B030D-6E8A-4147-A177-3AD203B41FA5}">
                      <a16:colId xmlns:a16="http://schemas.microsoft.com/office/drawing/2014/main" val="1870032642"/>
                    </a:ext>
                  </a:extLst>
                </a:gridCol>
                <a:gridCol w="373467">
                  <a:extLst>
                    <a:ext uri="{9D8B030D-6E8A-4147-A177-3AD203B41FA5}">
                      <a16:colId xmlns:a16="http://schemas.microsoft.com/office/drawing/2014/main" val="639121608"/>
                    </a:ext>
                  </a:extLst>
                </a:gridCol>
              </a:tblGrid>
              <a:tr h="562734">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m2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err="1">
                          <a:effectLst/>
                        </a:rPr>
                        <a:t>cumulated</a:t>
                      </a:r>
                      <a:r>
                        <a:rPr lang="fr-FR" sz="1100" u="none" strike="noStrike" dirty="0">
                          <a:effectLst/>
                        </a:rPr>
                        <a:t> area m2</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err="1">
                          <a:effectLst/>
                        </a:rPr>
                        <a:t>required</a:t>
                      </a:r>
                      <a:r>
                        <a:rPr lang="fr-FR" sz="1100" u="none" strike="noStrike" dirty="0">
                          <a:effectLst/>
                        </a:rPr>
                        <a:t> water volume /m2</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Total </a:t>
                      </a:r>
                      <a:r>
                        <a:rPr lang="fr-FR" sz="1100" u="none" strike="noStrike" dirty="0" err="1">
                          <a:effectLst/>
                        </a:rPr>
                        <a:t>required</a:t>
                      </a:r>
                      <a:r>
                        <a:rPr lang="fr-FR" sz="1100" u="none" strike="noStrike" dirty="0">
                          <a:effectLst/>
                        </a:rPr>
                        <a:t> volume m3</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outflow m3/j</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days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Plot irrigation  m/day</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cumulated days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years</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2991928"/>
                  </a:ext>
                </a:extLst>
              </a:tr>
              <a:tr h="160870">
                <a:tc>
                  <a:txBody>
                    <a:bodyPr/>
                    <a:lstStyle/>
                    <a:p>
                      <a:pPr algn="ctr" fontAlgn="b"/>
                      <a:r>
                        <a:rPr lang="fr-FR" sz="1100" u="none" strike="noStrike">
                          <a:effectLst/>
                        </a:rPr>
                        <a:t>Plot1</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3</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0.37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40.5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40.5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0.1</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41538"/>
                  </a:ext>
                </a:extLst>
              </a:tr>
              <a:tr h="160870">
                <a:tc>
                  <a:txBody>
                    <a:bodyPr/>
                    <a:lstStyle/>
                    <a:p>
                      <a:pPr algn="ctr" fontAlgn="b"/>
                      <a:r>
                        <a:rPr lang="fr-FR" sz="1100" u="none" strike="noStrike">
                          <a:effectLst/>
                        </a:rPr>
                        <a:t>plot2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10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0.335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44.8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85.3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0.2</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69484270"/>
                  </a:ext>
                </a:extLst>
              </a:tr>
              <a:tr h="160870">
                <a:tc>
                  <a:txBody>
                    <a:bodyPr/>
                    <a:lstStyle/>
                    <a:p>
                      <a:pPr algn="ctr" fontAlgn="b"/>
                      <a:r>
                        <a:rPr lang="fr-FR" sz="1100" u="none" strike="noStrike">
                          <a:effectLst/>
                        </a:rPr>
                        <a:t>Plot3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15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0.3</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135.3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0.4</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0387905"/>
                  </a:ext>
                </a:extLst>
              </a:tr>
              <a:tr h="160870">
                <a:tc>
                  <a:txBody>
                    <a:bodyPr/>
                    <a:lstStyle/>
                    <a:p>
                      <a:pPr algn="ctr" fontAlgn="b"/>
                      <a:r>
                        <a:rPr lang="fr-FR" sz="1100" u="none" strike="noStrike">
                          <a:effectLst/>
                        </a:rPr>
                        <a:t>Plot4</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20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0.265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56.6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191.9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0.5</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72251333"/>
                  </a:ext>
                </a:extLst>
              </a:tr>
              <a:tr h="160870">
                <a:tc>
                  <a:txBody>
                    <a:bodyPr/>
                    <a:lstStyle/>
                    <a:p>
                      <a:pPr algn="ctr" fontAlgn="b"/>
                      <a:r>
                        <a:rPr lang="fr-FR" sz="1100" u="none" strike="noStrike">
                          <a:effectLst/>
                        </a:rPr>
                        <a:t>Plot5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25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0.23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65.2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257.1</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0.7</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1369018"/>
                  </a:ext>
                </a:extLst>
              </a:tr>
              <a:tr h="210325">
                <a:tc>
                  <a:txBody>
                    <a:bodyPr/>
                    <a:lstStyle/>
                    <a:p>
                      <a:pPr algn="ctr" fontAlgn="b"/>
                      <a:r>
                        <a:rPr lang="fr-FR" sz="1100" u="none" strike="noStrike">
                          <a:effectLst/>
                        </a:rPr>
                        <a:t>Plot6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30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0.195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76.9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334.1</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0.9</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62074540"/>
                  </a:ext>
                </a:extLst>
              </a:tr>
              <a:tr h="160870">
                <a:tc>
                  <a:txBody>
                    <a:bodyPr/>
                    <a:lstStyle/>
                    <a:p>
                      <a:pPr algn="ctr" fontAlgn="b"/>
                      <a:r>
                        <a:rPr lang="fr-FR" sz="1100" u="none" strike="noStrike">
                          <a:effectLst/>
                        </a:rPr>
                        <a:t>Plot7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35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0.16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93.8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427.8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1.2</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627404"/>
                  </a:ext>
                </a:extLst>
              </a:tr>
              <a:tr h="160870">
                <a:tc>
                  <a:txBody>
                    <a:bodyPr/>
                    <a:lstStyle/>
                    <a:p>
                      <a:pPr algn="ctr" fontAlgn="b"/>
                      <a:r>
                        <a:rPr lang="fr-FR" sz="1100" u="none" strike="noStrike">
                          <a:effectLst/>
                        </a:rPr>
                        <a:t>Plot8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40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0.125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120.0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547.8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2929910"/>
                  </a:ext>
                </a:extLst>
              </a:tr>
              <a:tr h="160870">
                <a:tc>
                  <a:txBody>
                    <a:bodyPr/>
                    <a:lstStyle/>
                    <a:p>
                      <a:pPr algn="ctr" fontAlgn="b"/>
                      <a:r>
                        <a:rPr lang="fr-FR" sz="1100" u="none" strike="noStrike">
                          <a:effectLst/>
                        </a:rPr>
                        <a:t>Plot9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45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166.7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714.5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2.0</a:t>
                      </a:r>
                      <a:endParaRPr lang="fr-F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3976922"/>
                  </a:ext>
                </a:extLst>
              </a:tr>
              <a:tr h="160870">
                <a:tc>
                  <a:txBody>
                    <a:bodyPr/>
                    <a:lstStyle/>
                    <a:p>
                      <a:pPr algn="ctr" fontAlgn="b"/>
                      <a:r>
                        <a:rPr lang="fr-FR" sz="1100" u="none" strike="noStrike">
                          <a:effectLst/>
                        </a:rPr>
                        <a:t>Plot10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50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15</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0.055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272.7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0.035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a:effectLst/>
                        </a:rPr>
                        <a:t>987.2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2.7</a:t>
                      </a:r>
                      <a:endParaRPr lang="fr-F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5765520"/>
                  </a:ext>
                </a:extLst>
              </a:tr>
            </a:tbl>
          </a:graphicData>
        </a:graphic>
      </p:graphicFrame>
      <p:sp>
        <p:nvSpPr>
          <p:cNvPr id="3" name="ZoneTexte 2"/>
          <p:cNvSpPr txBox="1"/>
          <p:nvPr/>
        </p:nvSpPr>
        <p:spPr>
          <a:xfrm>
            <a:off x="911424" y="1700808"/>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12" name="ZoneTexte 11"/>
          <p:cNvSpPr txBox="1"/>
          <p:nvPr/>
        </p:nvSpPr>
        <p:spPr>
          <a:xfrm>
            <a:off x="297187" y="3572857"/>
            <a:ext cx="907300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S PGothic" pitchFamily="34" charset="-128"/>
                <a:cs typeface="+mn-cs"/>
              </a:rPr>
              <a:t>This means that after 40 days of soil flushing, the first plot can be irrigated with less water. The excess water can be used to flush another plot, and so on...</a:t>
            </a:r>
            <a:endParaRPr kumimoji="0" lang="fr-FR" sz="1800" b="0" i="0" u="none" strike="noStrike" kern="1200" cap="none" spc="0" normalizeH="0" baseline="0" noProof="0" dirty="0">
              <a:ln>
                <a:noFill/>
              </a:ln>
              <a:solidFill>
                <a:srgbClr val="FFFFFF"/>
              </a:solidFill>
              <a:effectLst/>
              <a:uLnTx/>
              <a:uFillTx/>
              <a:latin typeface="Arial" charset="0"/>
              <a:ea typeface="MS PGothic" pitchFamily="34" charset="-128"/>
              <a:cs typeface="+mn-cs"/>
            </a:endParaRPr>
          </a:p>
        </p:txBody>
      </p:sp>
      <p:graphicFrame>
        <p:nvGraphicFramePr>
          <p:cNvPr id="14" name="Tableau 13"/>
          <p:cNvGraphicFramePr>
            <a:graphicFrameLocks noGrp="1"/>
          </p:cNvGraphicFramePr>
          <p:nvPr>
            <p:extLst>
              <p:ext uri="{D42A27DB-BD31-4B8C-83A1-F6EECF244321}">
                <p14:modId xmlns:p14="http://schemas.microsoft.com/office/powerpoint/2010/main" val="299263296"/>
              </p:ext>
            </p:extLst>
          </p:nvPr>
        </p:nvGraphicFramePr>
        <p:xfrm>
          <a:off x="6351135" y="4584533"/>
          <a:ext cx="5218878" cy="619627"/>
        </p:xfrm>
        <a:graphic>
          <a:graphicData uri="http://schemas.openxmlformats.org/drawingml/2006/table">
            <a:tbl>
              <a:tblPr>
                <a:tableStyleId>{5C22544A-7EE6-4342-B048-85BDC9FD1C3A}</a:tableStyleId>
              </a:tblPr>
              <a:tblGrid>
                <a:gridCol w="3912484">
                  <a:extLst>
                    <a:ext uri="{9D8B030D-6E8A-4147-A177-3AD203B41FA5}">
                      <a16:colId xmlns:a16="http://schemas.microsoft.com/office/drawing/2014/main" val="2877810888"/>
                    </a:ext>
                  </a:extLst>
                </a:gridCol>
                <a:gridCol w="647613">
                  <a:extLst>
                    <a:ext uri="{9D8B030D-6E8A-4147-A177-3AD203B41FA5}">
                      <a16:colId xmlns:a16="http://schemas.microsoft.com/office/drawing/2014/main" val="335829957"/>
                    </a:ext>
                  </a:extLst>
                </a:gridCol>
                <a:gridCol w="658781">
                  <a:extLst>
                    <a:ext uri="{9D8B030D-6E8A-4147-A177-3AD203B41FA5}">
                      <a16:colId xmlns:a16="http://schemas.microsoft.com/office/drawing/2014/main" val="740106711"/>
                    </a:ext>
                  </a:extLst>
                </a:gridCol>
              </a:tblGrid>
              <a:tr h="245941">
                <a:tc>
                  <a:txBody>
                    <a:bodyPr/>
                    <a:lstStyle/>
                    <a:p>
                      <a:pPr algn="l" fontAlgn="ctr"/>
                      <a:r>
                        <a:rPr lang="en-US" sz="1100" u="none" strike="noStrike" dirty="0">
                          <a:effectLst/>
                        </a:rPr>
                        <a:t>Daily discharge of cleaned water is </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100" u="none" strike="noStrike">
                          <a:effectLst/>
                        </a:rPr>
                        <a:t>0.37</a:t>
                      </a:r>
                      <a:endParaRPr lang="fr-F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a:effectLst/>
                        </a:rPr>
                        <a:t>m3</a:t>
                      </a:r>
                      <a:endParaRPr lang="fr-F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2352373"/>
                  </a:ext>
                </a:extLst>
              </a:tr>
              <a:tr h="373686">
                <a:tc>
                  <a:txBody>
                    <a:bodyPr/>
                    <a:lstStyle/>
                    <a:p>
                      <a:pPr algn="l" fontAlgn="ctr"/>
                      <a:r>
                        <a:rPr lang="en-US" sz="1100" u="none" strike="noStrike" dirty="0">
                          <a:effectLst/>
                        </a:rPr>
                        <a:t>Water requirement for vegetables in desert conditions is 5 cm / week (FAO data)</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0.7</a:t>
                      </a:r>
                      <a:endParaRPr lang="fr-F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fr-FR" sz="1100" u="none" strike="noStrike" dirty="0">
                          <a:effectLst/>
                        </a:rPr>
                        <a:t>cm/</a:t>
                      </a:r>
                      <a:r>
                        <a:rPr lang="fr-FR" sz="1100" u="none" strike="noStrike" dirty="0" err="1">
                          <a:effectLst/>
                        </a:rPr>
                        <a:t>day</a:t>
                      </a:r>
                      <a:endParaRPr lang="fr-F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05730427"/>
                  </a:ext>
                </a:extLst>
              </a:tr>
            </a:tbl>
          </a:graphicData>
        </a:graphic>
      </p:graphicFrame>
      <p:pic>
        <p:nvPicPr>
          <p:cNvPr id="8" name="Picture 14" descr="https://lh5.googleusercontent.com/XwjXaLguTvN-ZYnqRhjWhp7XitlRCHIoCG8-gkXHDC8Iqok3WktS2ZdKLbreHD-mTh6a4MQH-kA4OX49c8ODXuymWPnzcmjbiQHrF_UlE7CpYjNcQbKwaR8-JG1W62ud6M1PhquYogn3l1s_UOh64FxEzHmAxj5FTN5Iz4gqQuKl9eamylL1ss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1673" y="1102562"/>
            <a:ext cx="3465459" cy="222952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stretch>
            <a:fillRect/>
          </a:stretch>
        </p:blipFill>
        <p:spPr>
          <a:xfrm>
            <a:off x="454716" y="4344766"/>
            <a:ext cx="5579405" cy="2071851"/>
          </a:xfrm>
          <a:prstGeom prst="rect">
            <a:avLst/>
          </a:prstGeom>
          <a:solidFill>
            <a:schemeClr val="bg1"/>
          </a:solidFill>
        </p:spPr>
      </p:pic>
    </p:spTree>
    <p:extLst>
      <p:ext uri="{BB962C8B-B14F-4D97-AF65-F5344CB8AC3E}">
        <p14:creationId xmlns:p14="http://schemas.microsoft.com/office/powerpoint/2010/main" val="177932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04488" y="6227064"/>
            <a:ext cx="4122732" cy="369332"/>
          </a:xfrm>
          <a:prstGeom prst="rect">
            <a:avLst/>
          </a:prstGeom>
          <a:noFill/>
        </p:spPr>
        <p:txBody>
          <a:bodyPr wrap="none" rtlCol="0">
            <a:spAutoFit/>
          </a:bodyPr>
          <a:lstStyle/>
          <a:p>
            <a:r>
              <a:rPr lang="fr-FR" i="1" dirty="0" smtClean="0">
                <a:solidFill>
                  <a:srgbClr val="0000FF"/>
                </a:solidFill>
              </a:rPr>
              <a:t>ECOTUN 2022 – Carthage, octobre 04-07</a:t>
            </a:r>
            <a:r>
              <a:rPr lang="fr-FR" i="1" baseline="30000" dirty="0" smtClean="0">
                <a:solidFill>
                  <a:srgbClr val="0000FF"/>
                </a:solidFill>
              </a:rPr>
              <a:t>th</a:t>
            </a:r>
            <a:endParaRPr lang="fr-FR" i="1" baseline="30000" dirty="0">
              <a:solidFill>
                <a:srgbClr val="0000FF"/>
              </a:solidFill>
            </a:endParaRPr>
          </a:p>
        </p:txBody>
      </p:sp>
      <p:pic>
        <p:nvPicPr>
          <p:cNvPr id="4"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024" y="6227064"/>
            <a:ext cx="920770" cy="24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7"/>
          <p:cNvSpPr txBox="1"/>
          <p:nvPr/>
        </p:nvSpPr>
        <p:spPr>
          <a:xfrm>
            <a:off x="871024" y="2702606"/>
            <a:ext cx="10451592" cy="83099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i="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How </a:t>
            </a:r>
            <a:r>
              <a:rPr lang="fr-FR" sz="2800" i="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these</a:t>
            </a:r>
            <a:r>
              <a:rPr lang="fr-FR" sz="2800" i="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fr-FR" sz="2800" i="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results</a:t>
            </a:r>
            <a:r>
              <a:rPr lang="fr-FR" sz="2800" i="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relate to EH ?.....</a:t>
            </a:r>
          </a:p>
          <a:p>
            <a:r>
              <a:rPr lang="en-US" sz="2000" i="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WSBR+C –  water, </a:t>
            </a:r>
            <a:r>
              <a:rPr lang="en-US" sz="2000" i="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biodiversity</a:t>
            </a:r>
            <a:r>
              <a:rPr lang="en-US" sz="2000" i="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ecosystem services, resilience, cultural heritage</a:t>
            </a:r>
            <a:endParaRPr lang="fr-FR" sz="2800" i="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27856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891</Words>
  <Application>Microsoft Office PowerPoint</Application>
  <PresentationFormat>Grand écran</PresentationFormat>
  <Paragraphs>231</Paragraphs>
  <Slides>10</Slides>
  <Notes>3</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10</vt:i4>
      </vt:variant>
    </vt:vector>
  </HeadingPairs>
  <TitlesOfParts>
    <vt:vector size="19" baseType="lpstr">
      <vt:lpstr>MS PGothic</vt:lpstr>
      <vt:lpstr>Arial</vt:lpstr>
      <vt:lpstr>Calibri</vt:lpstr>
      <vt:lpstr>Calibri Light</vt:lpstr>
      <vt:lpstr>Symbol</vt:lpstr>
      <vt:lpstr>Verdana</vt:lpstr>
      <vt:lpstr>Thème Office</vt:lpstr>
      <vt:lpstr>2_Office Theme</vt:lpstr>
      <vt:lpstr>4_Office Theme</vt:lpstr>
      <vt:lpstr>Présentation PowerPoint</vt:lpstr>
      <vt:lpstr>Présentation PowerPoint</vt:lpstr>
      <vt:lpstr>Identified problems to solve</vt:lpstr>
      <vt:lpstr>Potential solution to be tested</vt:lpstr>
      <vt:lpstr>Feasability test for soil recovery </vt:lpstr>
      <vt:lpstr>Présentation PowerPoint</vt:lpstr>
      <vt:lpstr>Présentation PowerPoint</vt:lpstr>
      <vt:lpstr>Soil rincing and irrigation strategy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Oula Amrouni</dc:creator>
  <cp:lastModifiedBy>Pascal Breil</cp:lastModifiedBy>
  <cp:revision>24</cp:revision>
  <dcterms:created xsi:type="dcterms:W3CDTF">2022-09-13T16:28:23Z</dcterms:created>
  <dcterms:modified xsi:type="dcterms:W3CDTF">2022-10-06T07:33:43Z</dcterms:modified>
</cp:coreProperties>
</file>