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9144000" cy="51435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elie deglaire" initials="ad" lastIdx="10" clrIdx="0"/>
  <p:cmAuthor id="2" name="Isabelle Luron" initials="IL" lastIdx="4" clrIdx="1">
    <p:extLst>
      <p:ext uri="{19B8F6BF-5375-455C-9EA6-DF929625EA0E}">
        <p15:presenceInfo xmlns:p15="http://schemas.microsoft.com/office/powerpoint/2012/main" userId="S-1-5-21-3569255166-3711921035-3486062074-34279" providerId="AD"/>
      </p:ext>
    </p:extLst>
  </p:cmAuthor>
  <p:cmAuthor id="3" name="LEMAIRE Marion" initials="LM" lastIdx="34" clrIdx="2">
    <p:extLst>
      <p:ext uri="{19B8F6BF-5375-455C-9EA6-DF929625EA0E}">
        <p15:presenceInfo xmlns:p15="http://schemas.microsoft.com/office/powerpoint/2012/main" userId="S::Marion.LEMAIRE@Sodiaal.fr::5c2933be-c925-4995-84cf-b5e9d89fbc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70C0"/>
    <a:srgbClr val="669900"/>
    <a:srgbClr val="C00000"/>
    <a:srgbClr val="335B74"/>
    <a:srgbClr val="FFFFFF"/>
    <a:srgbClr val="FFFF00"/>
    <a:srgbClr val="13676C"/>
    <a:srgbClr val="FFD34C"/>
    <a:srgbClr val="F9FF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87" autoAdjust="0"/>
  </p:normalViewPr>
  <p:slideViewPr>
    <p:cSldViewPr>
      <p:cViewPr>
        <p:scale>
          <a:sx n="110" d="100"/>
          <a:sy n="110" d="100"/>
        </p:scale>
        <p:origin x="318" y="7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5734423459759133"/>
          <c:y val="5.2704665830528671E-2"/>
          <c:w val="0.29171627847874887"/>
          <c:h val="0.86090102106289568"/>
        </c:manualLayout>
      </c:layout>
      <c:barChart>
        <c:barDir val="col"/>
        <c:grouping val="stacked"/>
        <c:varyColors val="0"/>
        <c:ser>
          <c:idx val="0"/>
          <c:order val="0"/>
          <c:tx>
            <c:strRef>
              <c:f>Feuil3!$K$7</c:f>
              <c:strCache>
                <c:ptCount val="1"/>
                <c:pt idx="0">
                  <c:v>Cns</c:v>
                </c:pt>
              </c:strCache>
            </c:strRef>
          </c:tx>
          <c:spPr>
            <a:prstGeom prst="rect">
              <a:avLst/>
            </a:prstGeom>
            <a:solidFill>
              <a:srgbClr val="0070C0"/>
            </a:solidFill>
            <a:ln>
              <a:solidFill>
                <a:sysClr val="windowText" lastClr="000000"/>
              </a:solidFill>
            </a:ln>
          </c:spPr>
          <c:invertIfNegative val="0"/>
          <c:cat>
            <c:numRef>
              <c:f>Feuil3!$O$22</c:f>
              <c:numCache>
                <c:formatCode>General</c:formatCode>
                <c:ptCount val="1"/>
              </c:numCache>
            </c:numRef>
          </c:cat>
          <c:val>
            <c:numRef>
              <c:f>Feuil3!$L$7</c:f>
              <c:numCache>
                <c:formatCode>General</c:formatCode>
                <c:ptCount val="1"/>
                <c:pt idx="0">
                  <c:v>35</c:v>
                </c:pt>
              </c:numCache>
            </c:numRef>
          </c:val>
          <c:extLst>
            <c:ext xmlns:c16="http://schemas.microsoft.com/office/drawing/2014/chart" uri="{C3380CC4-5D6E-409C-BE32-E72D297353CC}">
              <c16:uniqueId val="{00000000-E582-4247-8959-846C6BE5A8B4}"/>
            </c:ext>
          </c:extLst>
        </c:ser>
        <c:ser>
          <c:idx val="1"/>
          <c:order val="1"/>
          <c:tx>
            <c:strRef>
              <c:f>Feuil3!$K$8</c:f>
              <c:strCache>
                <c:ptCount val="1"/>
                <c:pt idx="0">
                  <c:v>b-lg</c:v>
                </c:pt>
              </c:strCache>
            </c:strRef>
          </c:tx>
          <c:spPr>
            <a:prstGeom prst="rect">
              <a:avLst/>
            </a:prstGeom>
            <a:solidFill>
              <a:srgbClr val="00FF00"/>
            </a:solidFill>
            <a:ln>
              <a:solidFill>
                <a:sysClr val="windowText" lastClr="000000"/>
              </a:solidFill>
            </a:ln>
          </c:spPr>
          <c:invertIfNegative val="0"/>
          <c:cat>
            <c:numRef>
              <c:f>Feuil3!$O$22</c:f>
              <c:numCache>
                <c:formatCode>General</c:formatCode>
                <c:ptCount val="1"/>
              </c:numCache>
            </c:numRef>
          </c:cat>
          <c:val>
            <c:numRef>
              <c:f>Feuil3!$L$8</c:f>
              <c:numCache>
                <c:formatCode>General</c:formatCode>
                <c:ptCount val="1"/>
                <c:pt idx="0">
                  <c:v>0</c:v>
                </c:pt>
              </c:numCache>
            </c:numRef>
          </c:val>
          <c:extLst>
            <c:ext xmlns:c16="http://schemas.microsoft.com/office/drawing/2014/chart" uri="{C3380CC4-5D6E-409C-BE32-E72D297353CC}">
              <c16:uniqueId val="{00000001-E582-4247-8959-846C6BE5A8B4}"/>
            </c:ext>
          </c:extLst>
        </c:ser>
        <c:ser>
          <c:idx val="2"/>
          <c:order val="2"/>
          <c:tx>
            <c:strRef>
              <c:f>Feuil3!$K$9</c:f>
              <c:strCache>
                <c:ptCount val="1"/>
                <c:pt idx="0">
                  <c:v>a-la</c:v>
                </c:pt>
              </c:strCache>
            </c:strRef>
          </c:tx>
          <c:spPr>
            <a:prstGeom prst="rect">
              <a:avLst/>
            </a:prstGeom>
            <a:solidFill>
              <a:srgbClr val="669900"/>
            </a:solidFill>
            <a:ln>
              <a:solidFill>
                <a:sysClr val="windowText" lastClr="000000"/>
              </a:solidFill>
              <a:miter/>
            </a:ln>
          </c:spPr>
          <c:invertIfNegative val="0"/>
          <c:cat>
            <c:numRef>
              <c:f>Feuil3!$O$22</c:f>
              <c:numCache>
                <c:formatCode>General</c:formatCode>
                <c:ptCount val="1"/>
              </c:numCache>
            </c:numRef>
          </c:cat>
          <c:val>
            <c:numRef>
              <c:f>Feuil3!$L$9</c:f>
              <c:numCache>
                <c:formatCode>General</c:formatCode>
                <c:ptCount val="1"/>
                <c:pt idx="0">
                  <c:v>17</c:v>
                </c:pt>
              </c:numCache>
            </c:numRef>
          </c:val>
          <c:extLst>
            <c:ext xmlns:c16="http://schemas.microsoft.com/office/drawing/2014/chart" uri="{C3380CC4-5D6E-409C-BE32-E72D297353CC}">
              <c16:uniqueId val="{00000002-E582-4247-8959-846C6BE5A8B4}"/>
            </c:ext>
          </c:extLst>
        </c:ser>
        <c:ser>
          <c:idx val="6"/>
          <c:order val="3"/>
          <c:tx>
            <c:strRef>
              <c:f>Feuil3!$K$10</c:f>
              <c:strCache>
                <c:ptCount val="1"/>
                <c:pt idx="0">
                  <c:v>Lf</c:v>
                </c:pt>
              </c:strCache>
            </c:strRef>
          </c:tx>
          <c:spPr>
            <a:prstGeom prst="rect">
              <a:avLst/>
            </a:prstGeom>
            <a:solidFill>
              <a:srgbClr val="C00000"/>
            </a:solidFill>
            <a:ln>
              <a:solidFill>
                <a:sysClr val="windowText" lastClr="000000"/>
              </a:solidFill>
            </a:ln>
          </c:spPr>
          <c:invertIfNegative val="0"/>
          <c:cat>
            <c:numRef>
              <c:f>Feuil3!$O$22</c:f>
              <c:numCache>
                <c:formatCode>General</c:formatCode>
                <c:ptCount val="1"/>
              </c:numCache>
            </c:numRef>
          </c:cat>
          <c:val>
            <c:numRef>
              <c:f>Feuil3!$L$10</c:f>
              <c:numCache>
                <c:formatCode>General</c:formatCode>
                <c:ptCount val="1"/>
                <c:pt idx="0">
                  <c:v>17</c:v>
                </c:pt>
              </c:numCache>
            </c:numRef>
          </c:val>
          <c:extLst>
            <c:ext xmlns:c16="http://schemas.microsoft.com/office/drawing/2014/chart" uri="{C3380CC4-5D6E-409C-BE32-E72D297353CC}">
              <c16:uniqueId val="{00000003-E582-4247-8959-846C6BE5A8B4}"/>
            </c:ext>
          </c:extLst>
        </c:ser>
        <c:ser>
          <c:idx val="4"/>
          <c:order val="4"/>
          <c:tx>
            <c:strRef>
              <c:f>Feuil3!$K$11</c:f>
              <c:strCache>
                <c:ptCount val="1"/>
                <c:pt idx="0">
                  <c:v>Ig</c:v>
                </c:pt>
              </c:strCache>
            </c:strRef>
          </c:tx>
          <c:spPr>
            <a:prstGeom prst="rect">
              <a:avLst/>
            </a:prstGeom>
            <a:solidFill>
              <a:schemeClr val="tx2"/>
            </a:solidFill>
            <a:ln>
              <a:solidFill>
                <a:sysClr val="windowText" lastClr="000000"/>
              </a:solidFill>
            </a:ln>
          </c:spPr>
          <c:invertIfNegative val="0"/>
          <c:cat>
            <c:numRef>
              <c:f>Feuil3!$O$22</c:f>
              <c:numCache>
                <c:formatCode>General</c:formatCode>
                <c:ptCount val="1"/>
              </c:numCache>
            </c:numRef>
          </c:cat>
          <c:val>
            <c:numRef>
              <c:f>Feuil3!$L$11</c:f>
              <c:numCache>
                <c:formatCode>General</c:formatCode>
                <c:ptCount val="1"/>
                <c:pt idx="0">
                  <c:v>11</c:v>
                </c:pt>
              </c:numCache>
            </c:numRef>
          </c:val>
          <c:extLst>
            <c:ext xmlns:c16="http://schemas.microsoft.com/office/drawing/2014/chart" uri="{C3380CC4-5D6E-409C-BE32-E72D297353CC}">
              <c16:uniqueId val="{00000004-E582-4247-8959-846C6BE5A8B4}"/>
            </c:ext>
          </c:extLst>
        </c:ser>
        <c:ser>
          <c:idx val="3"/>
          <c:order val="5"/>
          <c:tx>
            <c:strRef>
              <c:f>Feuil3!$K$12</c:f>
              <c:strCache>
                <c:ptCount val="1"/>
                <c:pt idx="0">
                  <c:v>SA</c:v>
                </c:pt>
              </c:strCache>
            </c:strRef>
          </c:tx>
          <c:spPr>
            <a:prstGeom prst="rect">
              <a:avLst/>
            </a:prstGeom>
            <a:solidFill>
              <a:sysClr val="window" lastClr="FFFFFF"/>
            </a:solidFill>
            <a:ln w="9525" cap="flat" cmpd="sng" algn="ctr">
              <a:solidFill>
                <a:sysClr val="windowText" lastClr="000000"/>
              </a:solidFill>
              <a:prstDash val="solid"/>
              <a:miter lim="800000"/>
            </a:ln>
            <a:effectLst/>
          </c:spPr>
          <c:invertIfNegative val="0"/>
          <c:cat>
            <c:numRef>
              <c:f>Feuil3!$O$22</c:f>
              <c:numCache>
                <c:formatCode>General</c:formatCode>
                <c:ptCount val="1"/>
              </c:numCache>
            </c:numRef>
          </c:cat>
          <c:val>
            <c:numRef>
              <c:f>Feuil3!$L$12</c:f>
              <c:numCache>
                <c:formatCode>General</c:formatCode>
                <c:ptCount val="1"/>
                <c:pt idx="0">
                  <c:v>6</c:v>
                </c:pt>
              </c:numCache>
            </c:numRef>
          </c:val>
          <c:extLst>
            <c:ext xmlns:c16="http://schemas.microsoft.com/office/drawing/2014/chart" uri="{C3380CC4-5D6E-409C-BE32-E72D297353CC}">
              <c16:uniqueId val="{00000005-E582-4247-8959-846C6BE5A8B4}"/>
            </c:ext>
          </c:extLst>
        </c:ser>
        <c:ser>
          <c:idx val="5"/>
          <c:order val="6"/>
          <c:tx>
            <c:strRef>
              <c:f>Feuil3!$K$13</c:f>
              <c:strCache>
                <c:ptCount val="1"/>
                <c:pt idx="0">
                  <c:v>lyzo</c:v>
                </c:pt>
              </c:strCache>
            </c:strRef>
          </c:tx>
          <c:spPr>
            <a:prstGeom prst="rect">
              <a:avLst/>
            </a:prstGeom>
            <a:solidFill>
              <a:srgbClr val="FFFF00"/>
            </a:solidFill>
            <a:ln>
              <a:solidFill>
                <a:sysClr val="windowText" lastClr="000000"/>
              </a:solidFill>
            </a:ln>
          </c:spPr>
          <c:invertIfNegative val="0"/>
          <c:cat>
            <c:numRef>
              <c:f>Feuil3!$O$22</c:f>
              <c:numCache>
                <c:formatCode>General</c:formatCode>
                <c:ptCount val="1"/>
              </c:numCache>
            </c:numRef>
          </c:cat>
          <c:val>
            <c:numRef>
              <c:f>Feuil3!$L$13</c:f>
              <c:numCache>
                <c:formatCode>General</c:formatCode>
                <c:ptCount val="1"/>
                <c:pt idx="0">
                  <c:v>6</c:v>
                </c:pt>
              </c:numCache>
            </c:numRef>
          </c:val>
          <c:extLst>
            <c:ext xmlns:c16="http://schemas.microsoft.com/office/drawing/2014/chart" uri="{C3380CC4-5D6E-409C-BE32-E72D297353CC}">
              <c16:uniqueId val="{00000006-E582-4247-8959-846C6BE5A8B4}"/>
            </c:ext>
          </c:extLst>
        </c:ser>
        <c:ser>
          <c:idx val="7"/>
          <c:order val="7"/>
          <c:tx>
            <c:strRef>
              <c:f>Feuil3!$K$14</c:f>
              <c:strCache>
                <c:ptCount val="1"/>
                <c:pt idx="0">
                  <c:v>autres</c:v>
                </c:pt>
              </c:strCache>
            </c:strRef>
          </c:tx>
          <c:spPr>
            <a:prstGeom prst="rect">
              <a:avLst/>
            </a:prstGeom>
            <a:solidFill>
              <a:schemeClr val="accent3">
                <a:lumMod val="50000"/>
              </a:schemeClr>
            </a:solidFill>
            <a:ln>
              <a:solidFill>
                <a:sysClr val="windowText" lastClr="000000"/>
              </a:solidFill>
            </a:ln>
          </c:spPr>
          <c:invertIfNegative val="0"/>
          <c:cat>
            <c:numRef>
              <c:f>Feuil3!$O$22</c:f>
              <c:numCache>
                <c:formatCode>General</c:formatCode>
                <c:ptCount val="1"/>
              </c:numCache>
            </c:numRef>
          </c:cat>
          <c:val>
            <c:numRef>
              <c:f>Feuil3!$L$14</c:f>
              <c:numCache>
                <c:formatCode>General</c:formatCode>
                <c:ptCount val="1"/>
                <c:pt idx="0">
                  <c:v>8</c:v>
                </c:pt>
              </c:numCache>
            </c:numRef>
          </c:val>
          <c:extLst>
            <c:ext xmlns:c16="http://schemas.microsoft.com/office/drawing/2014/chart" uri="{C3380CC4-5D6E-409C-BE32-E72D297353CC}">
              <c16:uniqueId val="{00000007-E582-4247-8959-846C6BE5A8B4}"/>
            </c:ext>
          </c:extLst>
        </c:ser>
        <c:dLbls>
          <c:showLegendKey val="0"/>
          <c:showVal val="0"/>
          <c:showCatName val="0"/>
          <c:showSerName val="0"/>
          <c:showPercent val="0"/>
          <c:showBubbleSize val="0"/>
        </c:dLbls>
        <c:gapWidth val="150"/>
        <c:overlap val="100"/>
        <c:axId val="215985648"/>
        <c:axId val="240863448"/>
      </c:barChart>
      <c:catAx>
        <c:axId val="215985648"/>
        <c:scaling>
          <c:orientation val="minMax"/>
        </c:scaling>
        <c:delete val="0"/>
        <c:axPos val="b"/>
        <c:numFmt formatCode="General" sourceLinked="1"/>
        <c:majorTickMark val="out"/>
        <c:minorTickMark val="none"/>
        <c:tickLblPos val="nextTo"/>
        <c:crossAx val="240863448"/>
        <c:crosses val="autoZero"/>
        <c:auto val="1"/>
        <c:lblAlgn val="ctr"/>
        <c:lblOffset val="100"/>
        <c:noMultiLvlLbl val="0"/>
      </c:catAx>
      <c:valAx>
        <c:axId val="240863448"/>
        <c:scaling>
          <c:orientation val="minMax"/>
          <c:max val="100"/>
        </c:scaling>
        <c:delete val="0"/>
        <c:axPos val="l"/>
        <c:numFmt formatCode="General" sourceLinked="1"/>
        <c:majorTickMark val="in"/>
        <c:minorTickMark val="none"/>
        <c:tickLblPos val="nextTo"/>
        <c:txPr>
          <a:bodyPr/>
          <a:lstStyle/>
          <a:p>
            <a:pPr>
              <a:defRPr sz="700"/>
            </a:pPr>
            <a:endParaRPr lang="fr-FR"/>
          </a:p>
        </c:txPr>
        <c:crossAx val="215985648"/>
        <c:crosses val="autoZero"/>
        <c:crossBetween val="between"/>
        <c:majorUnit val="20"/>
        <c:minorUnit val="10"/>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424175091656481"/>
          <c:y val="0.11712244651285203"/>
          <c:w val="0.69815576047105876"/>
          <c:h val="0.80289280046466982"/>
        </c:manualLayout>
      </c:layout>
      <c:barChart>
        <c:barDir val="col"/>
        <c:grouping val="stacked"/>
        <c:varyColors val="0"/>
        <c:ser>
          <c:idx val="0"/>
          <c:order val="0"/>
          <c:tx>
            <c:strRef>
              <c:f>Feuil3!$K$25</c:f>
              <c:strCache>
                <c:ptCount val="1"/>
                <c:pt idx="0">
                  <c:v>Cns</c:v>
                </c:pt>
              </c:strCache>
            </c:strRef>
          </c:tx>
          <c:spPr>
            <a:prstGeom prst="rect">
              <a:avLst/>
            </a:prstGeom>
            <a:solidFill>
              <a:srgbClr val="0070C0"/>
            </a:solidFill>
            <a:ln>
              <a:solidFill>
                <a:sysClr val="windowText" lastClr="000000"/>
              </a:solidFill>
              <a:miter/>
            </a:ln>
          </c:spPr>
          <c:invertIfNegative val="0"/>
          <c:cat>
            <c:numRef>
              <c:f>Feuil3!$O$22</c:f>
              <c:numCache>
                <c:formatCode>General</c:formatCode>
                <c:ptCount val="1"/>
              </c:numCache>
            </c:numRef>
          </c:cat>
          <c:val>
            <c:numRef>
              <c:f>Feuil3!$I$25</c:f>
              <c:numCache>
                <c:formatCode>General</c:formatCode>
                <c:ptCount val="1"/>
                <c:pt idx="0">
                  <c:v>40</c:v>
                </c:pt>
              </c:numCache>
            </c:numRef>
          </c:val>
          <c:extLst>
            <c:ext xmlns:c16="http://schemas.microsoft.com/office/drawing/2014/chart" uri="{C3380CC4-5D6E-409C-BE32-E72D297353CC}">
              <c16:uniqueId val="{00000000-9911-44D9-91AA-D3E6C1B9E492}"/>
            </c:ext>
          </c:extLst>
        </c:ser>
        <c:ser>
          <c:idx val="1"/>
          <c:order val="1"/>
          <c:tx>
            <c:strRef>
              <c:f>Feuil3!$K$26</c:f>
              <c:strCache>
                <c:ptCount val="1"/>
                <c:pt idx="0">
                  <c:v>b-lg</c:v>
                </c:pt>
              </c:strCache>
            </c:strRef>
          </c:tx>
          <c:spPr>
            <a:prstGeom prst="rect">
              <a:avLst/>
            </a:prstGeom>
            <a:solidFill>
              <a:srgbClr val="00FF00"/>
            </a:solidFill>
            <a:ln>
              <a:solidFill>
                <a:sysClr val="windowText" lastClr="000000"/>
              </a:solidFill>
            </a:ln>
          </c:spPr>
          <c:invertIfNegative val="0"/>
          <c:cat>
            <c:numRef>
              <c:f>Feuil3!$O$22</c:f>
              <c:numCache>
                <c:formatCode>General</c:formatCode>
                <c:ptCount val="1"/>
              </c:numCache>
            </c:numRef>
          </c:cat>
          <c:val>
            <c:numRef>
              <c:f>Feuil3!$I$26</c:f>
              <c:numCache>
                <c:formatCode>0</c:formatCode>
                <c:ptCount val="1"/>
                <c:pt idx="0">
                  <c:v>30</c:v>
                </c:pt>
              </c:numCache>
            </c:numRef>
          </c:val>
          <c:extLst>
            <c:ext xmlns:c16="http://schemas.microsoft.com/office/drawing/2014/chart" uri="{C3380CC4-5D6E-409C-BE32-E72D297353CC}">
              <c16:uniqueId val="{00000001-9911-44D9-91AA-D3E6C1B9E492}"/>
            </c:ext>
          </c:extLst>
        </c:ser>
        <c:ser>
          <c:idx val="2"/>
          <c:order val="2"/>
          <c:tx>
            <c:strRef>
              <c:f>Feuil3!$K$27</c:f>
              <c:strCache>
                <c:ptCount val="1"/>
                <c:pt idx="0">
                  <c:v>a-la</c:v>
                </c:pt>
              </c:strCache>
            </c:strRef>
          </c:tx>
          <c:spPr>
            <a:prstGeom prst="rect">
              <a:avLst/>
            </a:prstGeom>
            <a:solidFill>
              <a:srgbClr val="669900"/>
            </a:solidFill>
            <a:ln>
              <a:solidFill>
                <a:sysClr val="windowText" lastClr="000000"/>
              </a:solidFill>
            </a:ln>
          </c:spPr>
          <c:invertIfNegative val="0"/>
          <c:cat>
            <c:numRef>
              <c:f>Feuil3!$O$22</c:f>
              <c:numCache>
                <c:formatCode>General</c:formatCode>
                <c:ptCount val="1"/>
              </c:numCache>
            </c:numRef>
          </c:cat>
          <c:val>
            <c:numRef>
              <c:f>Feuil3!$I$27</c:f>
              <c:numCache>
                <c:formatCode>0</c:formatCode>
                <c:ptCount val="1"/>
                <c:pt idx="0">
                  <c:v>10</c:v>
                </c:pt>
              </c:numCache>
            </c:numRef>
          </c:val>
          <c:extLst>
            <c:ext xmlns:c16="http://schemas.microsoft.com/office/drawing/2014/chart" uri="{C3380CC4-5D6E-409C-BE32-E72D297353CC}">
              <c16:uniqueId val="{00000002-9911-44D9-91AA-D3E6C1B9E492}"/>
            </c:ext>
          </c:extLst>
        </c:ser>
        <c:ser>
          <c:idx val="6"/>
          <c:order val="3"/>
          <c:tx>
            <c:strRef>
              <c:f>Feuil3!$K$28</c:f>
              <c:strCache>
                <c:ptCount val="1"/>
                <c:pt idx="0">
                  <c:v>Lf</c:v>
                </c:pt>
              </c:strCache>
            </c:strRef>
          </c:tx>
          <c:spPr>
            <a:prstGeom prst="rect">
              <a:avLst/>
            </a:prstGeom>
            <a:solidFill>
              <a:srgbClr val="C00000"/>
            </a:solidFill>
            <a:ln>
              <a:solidFill>
                <a:sysClr val="windowText" lastClr="000000"/>
              </a:solidFill>
            </a:ln>
          </c:spPr>
          <c:invertIfNegative val="0"/>
          <c:cat>
            <c:numRef>
              <c:f>Feuil3!$O$22</c:f>
              <c:numCache>
                <c:formatCode>General</c:formatCode>
                <c:ptCount val="1"/>
              </c:numCache>
            </c:numRef>
          </c:cat>
          <c:val>
            <c:numRef>
              <c:f>Feuil3!$L$28</c:f>
              <c:numCache>
                <c:formatCode>General</c:formatCode>
                <c:ptCount val="1"/>
                <c:pt idx="0">
                  <c:v>0.8</c:v>
                </c:pt>
              </c:numCache>
            </c:numRef>
          </c:val>
          <c:extLst>
            <c:ext xmlns:c16="http://schemas.microsoft.com/office/drawing/2014/chart" uri="{C3380CC4-5D6E-409C-BE32-E72D297353CC}">
              <c16:uniqueId val="{00000003-9911-44D9-91AA-D3E6C1B9E492}"/>
            </c:ext>
          </c:extLst>
        </c:ser>
        <c:ser>
          <c:idx val="4"/>
          <c:order val="4"/>
          <c:tx>
            <c:strRef>
              <c:f>Feuil3!$K$29</c:f>
              <c:strCache>
                <c:ptCount val="1"/>
                <c:pt idx="0">
                  <c:v>Ig</c:v>
                </c:pt>
              </c:strCache>
            </c:strRef>
          </c:tx>
          <c:spPr>
            <a:prstGeom prst="rect">
              <a:avLst/>
            </a:prstGeom>
            <a:solidFill>
              <a:schemeClr val="tx1"/>
            </a:solidFill>
            <a:ln>
              <a:solidFill>
                <a:sysClr val="windowText" lastClr="000000"/>
              </a:solidFill>
            </a:ln>
          </c:spPr>
          <c:invertIfNegative val="0"/>
          <c:cat>
            <c:numRef>
              <c:f>Feuil3!$O$22</c:f>
              <c:numCache>
                <c:formatCode>General</c:formatCode>
                <c:ptCount val="1"/>
              </c:numCache>
            </c:numRef>
          </c:cat>
          <c:val>
            <c:numRef>
              <c:f>Feuil3!$L$29</c:f>
              <c:numCache>
                <c:formatCode>General</c:formatCode>
                <c:ptCount val="1"/>
                <c:pt idx="0">
                  <c:v>3</c:v>
                </c:pt>
              </c:numCache>
            </c:numRef>
          </c:val>
          <c:extLst>
            <c:ext xmlns:c16="http://schemas.microsoft.com/office/drawing/2014/chart" uri="{C3380CC4-5D6E-409C-BE32-E72D297353CC}">
              <c16:uniqueId val="{00000004-9911-44D9-91AA-D3E6C1B9E492}"/>
            </c:ext>
          </c:extLst>
        </c:ser>
        <c:ser>
          <c:idx val="3"/>
          <c:order val="5"/>
          <c:tx>
            <c:strRef>
              <c:f>Feuil3!$K$30</c:f>
              <c:strCache>
                <c:ptCount val="1"/>
                <c:pt idx="0">
                  <c:v>SA</c:v>
                </c:pt>
              </c:strCache>
            </c:strRef>
          </c:tx>
          <c:spPr>
            <a:prstGeom prst="rect">
              <a:avLst/>
            </a:prstGeom>
            <a:solidFill>
              <a:schemeClr val="bg1"/>
            </a:solidFill>
            <a:ln>
              <a:solidFill>
                <a:sysClr val="windowText" lastClr="000000"/>
              </a:solidFill>
            </a:ln>
          </c:spPr>
          <c:invertIfNegative val="0"/>
          <c:cat>
            <c:numRef>
              <c:f>Feuil3!$O$22</c:f>
              <c:numCache>
                <c:formatCode>General</c:formatCode>
                <c:ptCount val="1"/>
              </c:numCache>
            </c:numRef>
          </c:cat>
          <c:val>
            <c:numRef>
              <c:f>Feuil3!$I$30</c:f>
              <c:numCache>
                <c:formatCode>0</c:formatCode>
                <c:ptCount val="1"/>
                <c:pt idx="0">
                  <c:v>2.8571428571428572</c:v>
                </c:pt>
              </c:numCache>
            </c:numRef>
          </c:val>
          <c:extLst>
            <c:ext xmlns:c16="http://schemas.microsoft.com/office/drawing/2014/chart" uri="{C3380CC4-5D6E-409C-BE32-E72D297353CC}">
              <c16:uniqueId val="{00000005-9911-44D9-91AA-D3E6C1B9E492}"/>
            </c:ext>
          </c:extLst>
        </c:ser>
        <c:ser>
          <c:idx val="5"/>
          <c:order val="6"/>
          <c:tx>
            <c:strRef>
              <c:f>Feuil3!$K$31</c:f>
              <c:strCache>
                <c:ptCount val="1"/>
                <c:pt idx="0">
                  <c:v>lyzo</c:v>
                </c:pt>
              </c:strCache>
            </c:strRef>
          </c:tx>
          <c:spPr>
            <a:prstGeom prst="rect">
              <a:avLst/>
            </a:prstGeom>
            <a:solidFill>
              <a:srgbClr val="FFFF00"/>
            </a:solidFill>
          </c:spPr>
          <c:invertIfNegative val="0"/>
          <c:cat>
            <c:numRef>
              <c:f>Feuil3!$O$22</c:f>
              <c:numCache>
                <c:formatCode>General</c:formatCode>
                <c:ptCount val="1"/>
              </c:numCache>
            </c:numRef>
          </c:cat>
          <c:val>
            <c:numRef>
              <c:f>Feuil3!$L$31</c:f>
              <c:numCache>
                <c:formatCode>General</c:formatCode>
                <c:ptCount val="1"/>
                <c:pt idx="0">
                  <c:v>0</c:v>
                </c:pt>
              </c:numCache>
            </c:numRef>
          </c:val>
          <c:extLst>
            <c:ext xmlns:c16="http://schemas.microsoft.com/office/drawing/2014/chart" uri="{C3380CC4-5D6E-409C-BE32-E72D297353CC}">
              <c16:uniqueId val="{00000006-9911-44D9-91AA-D3E6C1B9E492}"/>
            </c:ext>
          </c:extLst>
        </c:ser>
        <c:ser>
          <c:idx val="7"/>
          <c:order val="7"/>
          <c:tx>
            <c:strRef>
              <c:f>Feuil3!$K$32</c:f>
              <c:strCache>
                <c:ptCount val="1"/>
                <c:pt idx="0">
                  <c:v>autres</c:v>
                </c:pt>
              </c:strCache>
            </c:strRef>
          </c:tx>
          <c:spPr>
            <a:prstGeom prst="rect">
              <a:avLst/>
            </a:prstGeom>
            <a:solidFill>
              <a:schemeClr val="accent3">
                <a:lumMod val="50000"/>
              </a:schemeClr>
            </a:solidFill>
            <a:ln>
              <a:solidFill>
                <a:sysClr val="windowText" lastClr="000000"/>
              </a:solidFill>
            </a:ln>
          </c:spPr>
          <c:invertIfNegative val="0"/>
          <c:cat>
            <c:numRef>
              <c:f>Feuil3!$O$22</c:f>
              <c:numCache>
                <c:formatCode>General</c:formatCode>
                <c:ptCount val="1"/>
              </c:numCache>
            </c:numRef>
          </c:cat>
          <c:val>
            <c:numRef>
              <c:f>Feuil3!$I$32</c:f>
              <c:numCache>
                <c:formatCode>0</c:formatCode>
                <c:ptCount val="1"/>
                <c:pt idx="0">
                  <c:v>12.857142857142927</c:v>
                </c:pt>
              </c:numCache>
            </c:numRef>
          </c:val>
          <c:extLst>
            <c:ext xmlns:c16="http://schemas.microsoft.com/office/drawing/2014/chart" uri="{C3380CC4-5D6E-409C-BE32-E72D297353CC}">
              <c16:uniqueId val="{00000007-9911-44D9-91AA-D3E6C1B9E492}"/>
            </c:ext>
          </c:extLst>
        </c:ser>
        <c:dLbls>
          <c:showLegendKey val="0"/>
          <c:showVal val="0"/>
          <c:showCatName val="0"/>
          <c:showSerName val="0"/>
          <c:showPercent val="0"/>
          <c:showBubbleSize val="0"/>
        </c:dLbls>
        <c:gapWidth val="150"/>
        <c:overlap val="100"/>
        <c:axId val="241921544"/>
        <c:axId val="241922720"/>
      </c:barChart>
      <c:catAx>
        <c:axId val="241921544"/>
        <c:scaling>
          <c:orientation val="minMax"/>
        </c:scaling>
        <c:delete val="0"/>
        <c:axPos val="b"/>
        <c:numFmt formatCode="General" sourceLinked="1"/>
        <c:majorTickMark val="out"/>
        <c:minorTickMark val="none"/>
        <c:tickLblPos val="nextTo"/>
        <c:crossAx val="241922720"/>
        <c:crosses val="autoZero"/>
        <c:auto val="1"/>
        <c:lblAlgn val="ctr"/>
        <c:lblOffset val="100"/>
        <c:noMultiLvlLbl val="0"/>
      </c:catAx>
      <c:valAx>
        <c:axId val="241922720"/>
        <c:scaling>
          <c:orientation val="minMax"/>
          <c:max val="100"/>
        </c:scaling>
        <c:delete val="0"/>
        <c:axPos val="l"/>
        <c:numFmt formatCode="General" sourceLinked="1"/>
        <c:majorTickMark val="in"/>
        <c:minorTickMark val="none"/>
        <c:tickLblPos val="nextTo"/>
        <c:txPr>
          <a:bodyPr/>
          <a:lstStyle/>
          <a:p>
            <a:pPr>
              <a:defRPr sz="700"/>
            </a:pPr>
            <a:endParaRPr lang="fr-FR"/>
          </a:p>
        </c:txPr>
        <c:crossAx val="241921544"/>
        <c:crosses val="autoZero"/>
        <c:crossBetween val="between"/>
        <c:majorUnit val="20"/>
        <c:minorUnit val="10"/>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3187754811392953"/>
          <c:y val="5.0196872452153617E-2"/>
          <c:w val="0.54620824823136738"/>
          <c:h val="0.89148512685914261"/>
        </c:manualLayout>
      </c:layout>
      <c:barChart>
        <c:barDir val="col"/>
        <c:grouping val="stacked"/>
        <c:varyColors val="0"/>
        <c:ser>
          <c:idx val="0"/>
          <c:order val="0"/>
          <c:tx>
            <c:strRef>
              <c:f>Feuil3!$K$25</c:f>
              <c:strCache>
                <c:ptCount val="1"/>
                <c:pt idx="0">
                  <c:v>Cns</c:v>
                </c:pt>
              </c:strCache>
            </c:strRef>
          </c:tx>
          <c:spPr>
            <a:prstGeom prst="rect">
              <a:avLst/>
            </a:prstGeom>
            <a:solidFill>
              <a:srgbClr val="0070C0"/>
            </a:solidFill>
            <a:ln>
              <a:solidFill>
                <a:sysClr val="windowText" lastClr="000000"/>
              </a:solidFill>
            </a:ln>
          </c:spPr>
          <c:invertIfNegative val="0"/>
          <c:cat>
            <c:numRef>
              <c:f>Feuil3!$O$22</c:f>
              <c:numCache>
                <c:formatCode>General</c:formatCode>
                <c:ptCount val="1"/>
              </c:numCache>
            </c:numRef>
          </c:cat>
          <c:val>
            <c:numRef>
              <c:f>Feuil3!$L$25</c:f>
              <c:numCache>
                <c:formatCode>General</c:formatCode>
                <c:ptCount val="1"/>
                <c:pt idx="0">
                  <c:v>79</c:v>
                </c:pt>
              </c:numCache>
            </c:numRef>
          </c:val>
          <c:extLst>
            <c:ext xmlns:c16="http://schemas.microsoft.com/office/drawing/2014/chart" uri="{C3380CC4-5D6E-409C-BE32-E72D297353CC}">
              <c16:uniqueId val="{00000000-764A-404B-A11D-621AE158256F}"/>
            </c:ext>
          </c:extLst>
        </c:ser>
        <c:ser>
          <c:idx val="1"/>
          <c:order val="1"/>
          <c:tx>
            <c:strRef>
              <c:f>Feuil3!$K$26</c:f>
              <c:strCache>
                <c:ptCount val="1"/>
                <c:pt idx="0">
                  <c:v>b-lg</c:v>
                </c:pt>
              </c:strCache>
            </c:strRef>
          </c:tx>
          <c:spPr>
            <a:prstGeom prst="rect">
              <a:avLst/>
            </a:prstGeom>
            <a:solidFill>
              <a:srgbClr val="00FF00"/>
            </a:solidFill>
            <a:ln>
              <a:solidFill>
                <a:sysClr val="windowText" lastClr="000000"/>
              </a:solidFill>
            </a:ln>
          </c:spPr>
          <c:invertIfNegative val="0"/>
          <c:cat>
            <c:numRef>
              <c:f>Feuil3!$O$22</c:f>
              <c:numCache>
                <c:formatCode>General</c:formatCode>
                <c:ptCount val="1"/>
              </c:numCache>
            </c:numRef>
          </c:cat>
          <c:val>
            <c:numRef>
              <c:f>Feuil3!$L$26</c:f>
              <c:numCache>
                <c:formatCode>General</c:formatCode>
                <c:ptCount val="1"/>
                <c:pt idx="0">
                  <c:v>9</c:v>
                </c:pt>
              </c:numCache>
            </c:numRef>
          </c:val>
          <c:extLst>
            <c:ext xmlns:c16="http://schemas.microsoft.com/office/drawing/2014/chart" uri="{C3380CC4-5D6E-409C-BE32-E72D297353CC}">
              <c16:uniqueId val="{00000001-764A-404B-A11D-621AE158256F}"/>
            </c:ext>
          </c:extLst>
        </c:ser>
        <c:ser>
          <c:idx val="2"/>
          <c:order val="2"/>
          <c:tx>
            <c:strRef>
              <c:f>Feuil3!$K$27</c:f>
              <c:strCache>
                <c:ptCount val="1"/>
                <c:pt idx="0">
                  <c:v>a-la</c:v>
                </c:pt>
              </c:strCache>
            </c:strRef>
          </c:tx>
          <c:spPr>
            <a:prstGeom prst="rect">
              <a:avLst/>
            </a:prstGeom>
            <a:solidFill>
              <a:srgbClr val="669900"/>
            </a:solidFill>
            <a:ln>
              <a:solidFill>
                <a:sysClr val="windowText" lastClr="000000"/>
              </a:solidFill>
              <a:miter/>
            </a:ln>
          </c:spPr>
          <c:invertIfNegative val="0"/>
          <c:cat>
            <c:numRef>
              <c:f>Feuil3!$O$22</c:f>
              <c:numCache>
                <c:formatCode>General</c:formatCode>
                <c:ptCount val="1"/>
              </c:numCache>
            </c:numRef>
          </c:cat>
          <c:val>
            <c:numRef>
              <c:f>Feuil3!$L$27</c:f>
              <c:numCache>
                <c:formatCode>General</c:formatCode>
                <c:ptCount val="1"/>
                <c:pt idx="0">
                  <c:v>3.5</c:v>
                </c:pt>
              </c:numCache>
            </c:numRef>
          </c:val>
          <c:extLst>
            <c:ext xmlns:c16="http://schemas.microsoft.com/office/drawing/2014/chart" uri="{C3380CC4-5D6E-409C-BE32-E72D297353CC}">
              <c16:uniqueId val="{00000002-764A-404B-A11D-621AE158256F}"/>
            </c:ext>
          </c:extLst>
        </c:ser>
        <c:ser>
          <c:idx val="6"/>
          <c:order val="3"/>
          <c:tx>
            <c:strRef>
              <c:f>Feuil3!$K$28</c:f>
              <c:strCache>
                <c:ptCount val="1"/>
                <c:pt idx="0">
                  <c:v>Lf</c:v>
                </c:pt>
              </c:strCache>
            </c:strRef>
          </c:tx>
          <c:spPr>
            <a:prstGeom prst="rect">
              <a:avLst/>
            </a:prstGeom>
            <a:solidFill>
              <a:srgbClr val="C00000"/>
            </a:solidFill>
            <a:ln>
              <a:solidFill>
                <a:sysClr val="windowText" lastClr="000000"/>
              </a:solidFill>
            </a:ln>
          </c:spPr>
          <c:invertIfNegative val="0"/>
          <c:cat>
            <c:numRef>
              <c:f>Feuil3!$O$22</c:f>
              <c:numCache>
                <c:formatCode>General</c:formatCode>
                <c:ptCount val="1"/>
              </c:numCache>
            </c:numRef>
          </c:cat>
          <c:val>
            <c:numRef>
              <c:f>Feuil3!$L$28</c:f>
              <c:numCache>
                <c:formatCode>General</c:formatCode>
                <c:ptCount val="1"/>
                <c:pt idx="0">
                  <c:v>0.8</c:v>
                </c:pt>
              </c:numCache>
            </c:numRef>
          </c:val>
          <c:extLst>
            <c:ext xmlns:c16="http://schemas.microsoft.com/office/drawing/2014/chart" uri="{C3380CC4-5D6E-409C-BE32-E72D297353CC}">
              <c16:uniqueId val="{00000003-764A-404B-A11D-621AE158256F}"/>
            </c:ext>
          </c:extLst>
        </c:ser>
        <c:ser>
          <c:idx val="4"/>
          <c:order val="4"/>
          <c:tx>
            <c:strRef>
              <c:f>Feuil3!$K$29</c:f>
              <c:strCache>
                <c:ptCount val="1"/>
                <c:pt idx="0">
                  <c:v>Ig</c:v>
                </c:pt>
              </c:strCache>
            </c:strRef>
          </c:tx>
          <c:spPr>
            <a:prstGeom prst="rect">
              <a:avLst/>
            </a:prstGeom>
            <a:solidFill>
              <a:schemeClr val="tx1"/>
            </a:solidFill>
            <a:ln>
              <a:solidFill>
                <a:sysClr val="windowText" lastClr="000000"/>
              </a:solidFill>
            </a:ln>
          </c:spPr>
          <c:invertIfNegative val="0"/>
          <c:cat>
            <c:numRef>
              <c:f>Feuil3!$O$22</c:f>
              <c:numCache>
                <c:formatCode>General</c:formatCode>
                <c:ptCount val="1"/>
              </c:numCache>
            </c:numRef>
          </c:cat>
          <c:val>
            <c:numRef>
              <c:f>Feuil3!$L$29</c:f>
              <c:numCache>
                <c:formatCode>General</c:formatCode>
                <c:ptCount val="1"/>
                <c:pt idx="0">
                  <c:v>3</c:v>
                </c:pt>
              </c:numCache>
            </c:numRef>
          </c:val>
          <c:extLst>
            <c:ext xmlns:c16="http://schemas.microsoft.com/office/drawing/2014/chart" uri="{C3380CC4-5D6E-409C-BE32-E72D297353CC}">
              <c16:uniqueId val="{00000004-764A-404B-A11D-621AE158256F}"/>
            </c:ext>
          </c:extLst>
        </c:ser>
        <c:ser>
          <c:idx val="3"/>
          <c:order val="5"/>
          <c:tx>
            <c:strRef>
              <c:f>Feuil3!$K$30</c:f>
              <c:strCache>
                <c:ptCount val="1"/>
                <c:pt idx="0">
                  <c:v>SA</c:v>
                </c:pt>
              </c:strCache>
            </c:strRef>
          </c:tx>
          <c:spPr>
            <a:prstGeom prst="rect">
              <a:avLst/>
            </a:prstGeom>
            <a:solidFill>
              <a:schemeClr val="bg1"/>
            </a:solidFill>
            <a:ln>
              <a:solidFill>
                <a:sysClr val="windowText" lastClr="000000"/>
              </a:solidFill>
            </a:ln>
          </c:spPr>
          <c:invertIfNegative val="0"/>
          <c:cat>
            <c:numRef>
              <c:f>Feuil3!$O$22</c:f>
              <c:numCache>
                <c:formatCode>General</c:formatCode>
                <c:ptCount val="1"/>
              </c:numCache>
            </c:numRef>
          </c:cat>
          <c:val>
            <c:numRef>
              <c:f>Feuil3!$L$30</c:f>
              <c:numCache>
                <c:formatCode>General</c:formatCode>
                <c:ptCount val="1"/>
                <c:pt idx="0">
                  <c:v>1</c:v>
                </c:pt>
              </c:numCache>
            </c:numRef>
          </c:val>
          <c:extLst>
            <c:ext xmlns:c16="http://schemas.microsoft.com/office/drawing/2014/chart" uri="{C3380CC4-5D6E-409C-BE32-E72D297353CC}">
              <c16:uniqueId val="{00000005-764A-404B-A11D-621AE158256F}"/>
            </c:ext>
          </c:extLst>
        </c:ser>
        <c:ser>
          <c:idx val="5"/>
          <c:order val="6"/>
          <c:tx>
            <c:strRef>
              <c:f>Feuil3!$K$31</c:f>
              <c:strCache>
                <c:ptCount val="1"/>
                <c:pt idx="0">
                  <c:v>lyzo</c:v>
                </c:pt>
              </c:strCache>
            </c:strRef>
          </c:tx>
          <c:spPr>
            <a:prstGeom prst="rect">
              <a:avLst/>
            </a:prstGeom>
            <a:solidFill>
              <a:srgbClr val="FFFF00"/>
            </a:solidFill>
          </c:spPr>
          <c:invertIfNegative val="0"/>
          <c:cat>
            <c:numRef>
              <c:f>Feuil3!$O$22</c:f>
              <c:numCache>
                <c:formatCode>General</c:formatCode>
                <c:ptCount val="1"/>
              </c:numCache>
            </c:numRef>
          </c:cat>
          <c:val>
            <c:numRef>
              <c:f>Feuil3!$L$31</c:f>
              <c:numCache>
                <c:formatCode>General</c:formatCode>
                <c:ptCount val="1"/>
                <c:pt idx="0">
                  <c:v>0</c:v>
                </c:pt>
              </c:numCache>
            </c:numRef>
          </c:val>
          <c:extLst>
            <c:ext xmlns:c16="http://schemas.microsoft.com/office/drawing/2014/chart" uri="{C3380CC4-5D6E-409C-BE32-E72D297353CC}">
              <c16:uniqueId val="{00000006-764A-404B-A11D-621AE158256F}"/>
            </c:ext>
          </c:extLst>
        </c:ser>
        <c:ser>
          <c:idx val="7"/>
          <c:order val="7"/>
          <c:tx>
            <c:strRef>
              <c:f>Feuil3!$K$32</c:f>
              <c:strCache>
                <c:ptCount val="1"/>
                <c:pt idx="0">
                  <c:v>autres</c:v>
                </c:pt>
              </c:strCache>
            </c:strRef>
          </c:tx>
          <c:spPr>
            <a:prstGeom prst="rect">
              <a:avLst/>
            </a:prstGeom>
            <a:solidFill>
              <a:schemeClr val="accent3">
                <a:lumMod val="50000"/>
              </a:schemeClr>
            </a:solidFill>
            <a:ln>
              <a:solidFill>
                <a:sysClr val="windowText" lastClr="000000"/>
              </a:solidFill>
            </a:ln>
          </c:spPr>
          <c:invertIfNegative val="0"/>
          <c:cat>
            <c:numRef>
              <c:f>Feuil3!$O$22</c:f>
              <c:numCache>
                <c:formatCode>General</c:formatCode>
                <c:ptCount val="1"/>
              </c:numCache>
            </c:numRef>
          </c:cat>
          <c:val>
            <c:numRef>
              <c:f>Feuil3!$L$32</c:f>
              <c:numCache>
                <c:formatCode>General</c:formatCode>
                <c:ptCount val="1"/>
                <c:pt idx="0">
                  <c:v>4.5</c:v>
                </c:pt>
              </c:numCache>
            </c:numRef>
          </c:val>
          <c:extLst>
            <c:ext xmlns:c16="http://schemas.microsoft.com/office/drawing/2014/chart" uri="{C3380CC4-5D6E-409C-BE32-E72D297353CC}">
              <c16:uniqueId val="{00000007-764A-404B-A11D-621AE158256F}"/>
            </c:ext>
          </c:extLst>
        </c:ser>
        <c:dLbls>
          <c:showLegendKey val="0"/>
          <c:showVal val="0"/>
          <c:showCatName val="0"/>
          <c:showSerName val="0"/>
          <c:showPercent val="0"/>
          <c:showBubbleSize val="0"/>
        </c:dLbls>
        <c:gapWidth val="150"/>
        <c:overlap val="100"/>
        <c:axId val="232917736"/>
        <c:axId val="232912248"/>
      </c:barChart>
      <c:catAx>
        <c:axId val="232917736"/>
        <c:scaling>
          <c:orientation val="minMax"/>
        </c:scaling>
        <c:delete val="0"/>
        <c:axPos val="b"/>
        <c:numFmt formatCode="General" sourceLinked="1"/>
        <c:majorTickMark val="out"/>
        <c:minorTickMark val="none"/>
        <c:tickLblPos val="nextTo"/>
        <c:crossAx val="232912248"/>
        <c:crosses val="autoZero"/>
        <c:auto val="1"/>
        <c:lblAlgn val="ctr"/>
        <c:lblOffset val="100"/>
        <c:noMultiLvlLbl val="0"/>
      </c:catAx>
      <c:valAx>
        <c:axId val="232912248"/>
        <c:scaling>
          <c:orientation val="minMax"/>
          <c:max val="100"/>
        </c:scaling>
        <c:delete val="0"/>
        <c:axPos val="l"/>
        <c:numFmt formatCode="General" sourceLinked="1"/>
        <c:majorTickMark val="in"/>
        <c:minorTickMark val="none"/>
        <c:tickLblPos val="nextTo"/>
        <c:txPr>
          <a:bodyPr/>
          <a:lstStyle/>
          <a:p>
            <a:pPr>
              <a:defRPr sz="700"/>
            </a:pPr>
            <a:endParaRPr lang="fr-FR"/>
          </a:p>
        </c:txPr>
        <c:crossAx val="232917736"/>
        <c:crosses val="autoZero"/>
        <c:crossBetween val="between"/>
        <c:majorUnit val="20"/>
        <c:minorUnit val="10"/>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3D20F372-F1AC-424D-B651-F4F33570B6DB}" type="datetimeFigureOut">
              <a:rPr lang="fr-FR"/>
              <a:t>03/11/2022</a:t>
            </a:fld>
            <a:endParaRPr lang="fr-FR"/>
          </a:p>
        </p:txBody>
      </p:sp>
      <p:sp>
        <p:nvSpPr>
          <p:cNvPr id="4" name="Espace réservé de l'image des diapositives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5"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2F69CC0A-195E-4314-88F1-767FD42D7680}"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dirty="0"/>
              <a:t>COMMENTAIRE POUR RELECTRICE : Voici les idées principales, la partie M&amp;M est un peu trop longue notamment l’explication des compo des formules. Je m’enregistre en cet </a:t>
            </a:r>
            <a:r>
              <a:rPr lang="fr-FR" dirty="0" err="1"/>
              <a:t>aprem</a:t>
            </a:r>
            <a:r>
              <a:rPr lang="fr-FR" dirty="0"/>
              <a:t> pour voir ce qui </a:t>
            </a:r>
            <a:r>
              <a:rPr lang="fr-FR" dirty="0" err="1"/>
              <a:t>ets</a:t>
            </a:r>
            <a:r>
              <a:rPr lang="fr-FR" dirty="0"/>
              <a:t> le plus pertinent de diminuer. J’ajouterai les animations à la fin quand le diapo sera finalisé.</a:t>
            </a:r>
            <a:endParaRPr dirty="0"/>
          </a:p>
          <a:p>
            <a:pPr>
              <a:defRPr/>
            </a:pPr>
            <a:endParaRPr lang="fr-FR" dirty="0"/>
          </a:p>
          <a:p>
            <a:pPr>
              <a:defRPr/>
            </a:pPr>
            <a:endParaRPr lang="fr-FR" dirty="0"/>
          </a:p>
          <a:p>
            <a:pPr>
              <a:defRPr/>
            </a:pPr>
            <a:r>
              <a:rPr lang="fr-FR" dirty="0"/>
              <a:t>ORAL: </a:t>
            </a:r>
            <a:endParaRPr dirty="0"/>
          </a:p>
          <a:p>
            <a:pPr>
              <a:defRPr/>
            </a:pPr>
            <a:r>
              <a:rPr lang="fr-FR" dirty="0"/>
              <a:t>Bonjour + remerciements de nous permettre de présenter nos travaux.</a:t>
            </a:r>
            <a:endParaRPr dirty="0"/>
          </a:p>
          <a:p>
            <a:pPr>
              <a:defRPr/>
            </a:pPr>
            <a:endParaRPr lang="fr-FR" dirty="0"/>
          </a:p>
          <a:p>
            <a:pPr>
              <a:defRPr/>
            </a:pPr>
            <a:endParaRPr lang="fr-FR" dirty="0"/>
          </a:p>
        </p:txBody>
      </p:sp>
      <p:sp>
        <p:nvSpPr>
          <p:cNvPr id="4" name="Espace réservé du numéro de diapositive 3"/>
          <p:cNvSpPr>
            <a:spLocks noGrp="1"/>
          </p:cNvSpPr>
          <p:nvPr>
            <p:ph type="sldNum" sz="quarter" idx="5"/>
          </p:nvPr>
        </p:nvSpPr>
        <p:spPr bwMode="auto"/>
        <p:txBody>
          <a:bodyPr/>
          <a:lstStyle/>
          <a:p>
            <a:pPr>
              <a:defRPr/>
            </a:pPr>
            <a:fld id="{2F69CC0A-195E-4314-88F1-767FD42D7680}" type="slidenum">
              <a:rPr lang="fr-F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dirty="0"/>
              <a:t>Ces travaux portent sur l’impact de la structure des préparations pour nourrissons sur leur cinétique digestive au travers d’une double approche : </a:t>
            </a:r>
            <a:r>
              <a:rPr lang="fr-FR" i="1" dirty="0"/>
              <a:t>in vitro </a:t>
            </a:r>
            <a:r>
              <a:rPr lang="fr-FR" i="0" dirty="0"/>
              <a:t> et </a:t>
            </a:r>
            <a:r>
              <a:rPr lang="fr-FR" i="1" dirty="0"/>
              <a:t>in vivo</a:t>
            </a:r>
            <a:r>
              <a:rPr lang="fr-FR" i="0" dirty="0"/>
              <a:t>.</a:t>
            </a:r>
          </a:p>
          <a:p>
            <a:pPr>
              <a:defRPr/>
            </a:pPr>
            <a:endParaRPr lang="fr-FR" i="0" dirty="0"/>
          </a:p>
          <a:p>
            <a:pPr>
              <a:defRPr/>
            </a:pPr>
            <a:r>
              <a:rPr lang="fr-FR" i="0" dirty="0"/>
              <a:t>Le lait humain (LH) est l’alimentation de référence pour le nourrisson. Cependant lorsque l’allaitement n’est pas possible ou souhaité, les </a:t>
            </a:r>
            <a:r>
              <a:rPr lang="fr-FR" i="0" dirty="0" err="1"/>
              <a:t>PPNs</a:t>
            </a:r>
            <a:r>
              <a:rPr lang="fr-FR" i="0" dirty="0"/>
              <a:t> se présentent comme le seul substitut adapté.</a:t>
            </a:r>
          </a:p>
          <a:p>
            <a:pPr>
              <a:defRPr/>
            </a:pPr>
            <a:endParaRPr lang="fr-FR" i="0" dirty="0"/>
          </a:p>
          <a:p>
            <a:pPr>
              <a:defRPr/>
            </a:pPr>
            <a:r>
              <a:rPr lang="fr-FR" i="0" dirty="0"/>
              <a:t>La majorité des </a:t>
            </a:r>
            <a:r>
              <a:rPr lang="fr-FR" i="0" dirty="0" err="1"/>
              <a:t>PPNs</a:t>
            </a:r>
            <a:r>
              <a:rPr lang="fr-FR" i="0" dirty="0"/>
              <a:t> sont fabriquées à partir de lait de vache dont la composition et la structure est différente du lait maternel, notamment au niveau de la fraction protéique.</a:t>
            </a:r>
          </a:p>
          <a:p>
            <a:pPr>
              <a:defRPr/>
            </a:pPr>
            <a:endParaRPr lang="fr-FR" i="0" dirty="0"/>
          </a:p>
          <a:p>
            <a:pPr>
              <a:defRPr/>
            </a:pPr>
            <a:r>
              <a:rPr lang="fr-FR" i="0" dirty="0"/>
              <a:t>Le lait de vache est soumis à divers procédés permettant de séparer les fractions d’intérêts telles que les protéines. Toutefois les procédés appliqués vont modifier de manière plus ou moins importante la structure des protéines du lactosérum et/ou l’organisation des caséines.</a:t>
            </a:r>
          </a:p>
          <a:p>
            <a:pPr>
              <a:defRPr/>
            </a:pPr>
            <a:endParaRPr lang="fr-FR" i="0" dirty="0"/>
          </a:p>
          <a:p>
            <a:pPr>
              <a:defRPr/>
            </a:pPr>
            <a:r>
              <a:rPr lang="fr-FR" i="0" dirty="0"/>
              <a:t>A ces ingrédients protéiques obtenus, sont ajoutés de la matière grasse, des minéraux, des vitamines et du lactose afin d’obtenir une PPN dont la composition nutritionnelle globale est proche de celui du lait maternel.</a:t>
            </a:r>
          </a:p>
          <a:p>
            <a:pPr>
              <a:defRPr/>
            </a:pPr>
            <a:endParaRPr lang="fr-FR" i="0" dirty="0"/>
          </a:p>
          <a:p>
            <a:pPr>
              <a:defRPr/>
            </a:pPr>
            <a:r>
              <a:rPr lang="fr-FR" i="0" dirty="0"/>
              <a:t>Les travaux présentés ont pour but comprendre si la structure des fractions protéiques laitières impacte la structure des PPN ainsi que leur digestion.</a:t>
            </a:r>
            <a:endParaRPr dirty="0"/>
          </a:p>
        </p:txBody>
      </p:sp>
      <p:sp>
        <p:nvSpPr>
          <p:cNvPr id="4" name="Espace réservé du numéro de diapositive 3"/>
          <p:cNvSpPr>
            <a:spLocks noGrp="1"/>
          </p:cNvSpPr>
          <p:nvPr>
            <p:ph type="sldNum" sz="quarter" idx="5"/>
          </p:nvPr>
        </p:nvSpPr>
        <p:spPr bwMode="auto"/>
        <p:txBody>
          <a:bodyPr/>
          <a:lstStyle/>
          <a:p>
            <a:pPr>
              <a:defRPr/>
            </a:pPr>
            <a:fld id="{2F69CC0A-195E-4314-88F1-767FD42D7680}" type="slidenum">
              <a:rPr lang="fr-F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dirty="0"/>
              <a:t>Pour cette étude, 4 PPN ont été fabriquées à partir d’ingrédients protéiques commerciaux dont la matière première et/ou les procédés d’obtention variaient. Les PPN A et B contenaient des ingrédients sériques issus de sérum de fromagerie. Les protéines du lactosérum de la PPN A étaient dénaturées et glyquées ce qui n’était pas le cas pour la PPN B. Les </a:t>
            </a:r>
            <a:r>
              <a:rPr lang="fr-FR" dirty="0" err="1"/>
              <a:t>PPNs</a:t>
            </a:r>
            <a:r>
              <a:rPr lang="fr-FR" dirty="0"/>
              <a:t> C et D contenaient un sérum déminéralisé issus de sérum idéal dont les protéines du lactosérum étaient natives ainsi qu’une plus forte concentration en BLG et ALA. Les PPN A/B/C avaient des caséines apportées sous formes micellaires tandis que pour la PPN D, une majorité de caséines étaient apportées sous formes non micellaires.</a:t>
            </a:r>
          </a:p>
          <a:p>
            <a:pPr>
              <a:defRPr/>
            </a:pPr>
            <a:endParaRPr lang="fr-FR" dirty="0"/>
          </a:p>
          <a:p>
            <a:pPr>
              <a:defRPr/>
            </a:pPr>
            <a:r>
              <a:rPr lang="fr-FR" dirty="0"/>
              <a:t>Après fabrication, la structure des 4 </a:t>
            </a:r>
            <a:r>
              <a:rPr lang="fr-FR" dirty="0" err="1"/>
              <a:t>PPNs</a:t>
            </a:r>
            <a:r>
              <a:rPr lang="fr-FR" dirty="0"/>
              <a:t> a été étudiées à plusieurs échelles.</a:t>
            </a:r>
          </a:p>
          <a:p>
            <a:pPr>
              <a:defRPr/>
            </a:pPr>
            <a:endParaRPr lang="fr-FR" dirty="0"/>
          </a:p>
          <a:p>
            <a:pPr>
              <a:defRPr/>
            </a:pPr>
            <a:r>
              <a:rPr lang="fr-FR" dirty="0"/>
              <a:t>La digestion des 4 PPN a ensuite été simulée à l’aide d’un modèle de digestion </a:t>
            </a:r>
            <a:r>
              <a:rPr lang="fr-FR" i="1" dirty="0"/>
              <a:t>in vitro </a:t>
            </a:r>
            <a:r>
              <a:rPr lang="fr-FR" i="0" dirty="0"/>
              <a:t>dynamique basé sur les paramètres d’un nourrisson âgé de 4 semaines. La structure ainsi que la protéolyse ont été évalués en cinétique au cours de la digestion. </a:t>
            </a:r>
          </a:p>
          <a:p>
            <a:pPr>
              <a:defRPr/>
            </a:pPr>
            <a:endParaRPr dirty="0"/>
          </a:p>
          <a:p>
            <a:pPr>
              <a:defRPr/>
            </a:pPr>
            <a:r>
              <a:rPr lang="fr-FR" i="0" dirty="0"/>
              <a:t>Une approche </a:t>
            </a:r>
            <a:r>
              <a:rPr lang="fr-FR" i="1" dirty="0"/>
              <a:t>in </a:t>
            </a:r>
            <a:r>
              <a:rPr lang="fr-FR" i="0" dirty="0"/>
              <a:t>vivo a également été mises en œuvre afin d’observer les cinétiques d’</a:t>
            </a:r>
            <a:r>
              <a:rPr lang="fr-FR" i="0" dirty="0" err="1"/>
              <a:t>absoprtion</a:t>
            </a:r>
            <a:r>
              <a:rPr lang="fr-FR" i="0" dirty="0"/>
              <a:t> des AA. Des mini-porcelets Yucatan, équipés d’un cathéter en veine jugulaire, ont consommé une PPN pendant 2 jours et au matin du 3</a:t>
            </a:r>
            <a:r>
              <a:rPr lang="fr-FR" i="0" baseline="30000" dirty="0"/>
              <a:t>ème</a:t>
            </a:r>
            <a:r>
              <a:rPr lang="fr-FR" i="0" dirty="0"/>
              <a:t> jour des prélèvements de sang en cinétique étaient effectués jusqu’à 4h après le repas. </a:t>
            </a:r>
            <a:endParaRPr lang="fr-FR" dirty="0"/>
          </a:p>
        </p:txBody>
      </p:sp>
      <p:sp>
        <p:nvSpPr>
          <p:cNvPr id="4" name="Espace réservé du numéro de diapositive 3"/>
          <p:cNvSpPr>
            <a:spLocks noGrp="1"/>
          </p:cNvSpPr>
          <p:nvPr>
            <p:ph type="sldNum" sz="quarter" idx="5"/>
          </p:nvPr>
        </p:nvSpPr>
        <p:spPr bwMode="auto"/>
        <p:txBody>
          <a:bodyPr/>
          <a:lstStyle/>
          <a:p>
            <a:pPr>
              <a:defRPr/>
            </a:pPr>
            <a:fld id="{2F69CC0A-195E-4314-88F1-767FD42D7680}" type="slidenum">
              <a:rPr lang="fr-F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dirty="0"/>
              <a:t>Des différences de structures des </a:t>
            </a:r>
            <a:r>
              <a:rPr lang="fr-FR" dirty="0" err="1"/>
              <a:t>PPNs</a:t>
            </a:r>
            <a:r>
              <a:rPr lang="fr-FR" dirty="0"/>
              <a:t> ont été observées. La PPN A présentait des structures lipoprotéiques étoilées formées par des agrégats de protéines à l’interface de caséines elles-mêmes adsorbées à la surface des globules gras. La PPN B et C présentaient des </a:t>
            </a:r>
            <a:r>
              <a:rPr lang="fr-FR" dirty="0" err="1"/>
              <a:t>struct</a:t>
            </a:r>
            <a:r>
              <a:rPr lang="fr-FR" dirty="0"/>
              <a:t> similaires entre elles mais sans forme ou taille particulières. La PPN D présentaient de larges structures lipoprotéiques composées de globule gras partiellement floculés et complètement couverts de caséines s’étant agrégées suite à la fixation de calcium lors de la fabrication de la PPN.</a:t>
            </a:r>
            <a:endParaRPr dirty="0"/>
          </a:p>
          <a:p>
            <a:pPr>
              <a:defRPr/>
            </a:pPr>
            <a:endParaRPr lang="fr-FR" dirty="0"/>
          </a:p>
          <a:p>
            <a:pPr>
              <a:defRPr/>
            </a:pPr>
            <a:r>
              <a:rPr lang="fr-FR" dirty="0"/>
              <a:t>Au cours de la digestion, des différences de structures ont été observées. A 40 min de PG, les PPN A et B présentaient une agrégation importante des caséines suite à l’hydrolyse de la caséines kappa par la pepsine. La PPN D présentait des agrégats significativement plus petits certainement liés à une hydrolyse plus modérée des caséines de par leur organisation spécifique pour cette PPN.</a:t>
            </a:r>
            <a:endParaRPr dirty="0"/>
          </a:p>
          <a:p>
            <a:pPr>
              <a:defRPr/>
            </a:pPr>
            <a:r>
              <a:rPr lang="fr-FR" dirty="0"/>
              <a:t>La protéolyse globale évaluée par OPA a montré que la PPN A présentait une protéolyse finale plus importante que la PPN C et D pouvant s’expliquer par ces structures lipoprotéiques étoilées qui permettraient une rencontre enzymes/substrat plus importante comme vu dans la littérature sur des modèles plus simples. </a:t>
            </a:r>
            <a:endParaRPr dirty="0"/>
          </a:p>
        </p:txBody>
      </p:sp>
      <p:sp>
        <p:nvSpPr>
          <p:cNvPr id="4" name="Espace réservé du numéro de diapositive 3"/>
          <p:cNvSpPr>
            <a:spLocks noGrp="1"/>
          </p:cNvSpPr>
          <p:nvPr>
            <p:ph type="sldNum" sz="quarter" idx="5"/>
          </p:nvPr>
        </p:nvSpPr>
        <p:spPr bwMode="auto"/>
        <p:txBody>
          <a:bodyPr/>
          <a:lstStyle/>
          <a:p>
            <a:pPr>
              <a:defRPr/>
            </a:pPr>
            <a:fld id="{2F69CC0A-195E-4314-88F1-767FD42D7680}" type="slidenum">
              <a:rPr lang="fr-F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dirty="0"/>
              <a:t>La cinétiques de relargage des peptides a </a:t>
            </a:r>
            <a:r>
              <a:rPr lang="fr-FR" i="0" dirty="0"/>
              <a:t>permis de mettre en évidence un relargage de peptides issus des caséines différent pour la PPN D probablement toujours en lien avec l’organisation spécifique des caséines dans cette PPN.</a:t>
            </a:r>
            <a:endParaRPr dirty="0"/>
          </a:p>
          <a:p>
            <a:pPr>
              <a:defRPr/>
            </a:pPr>
            <a:r>
              <a:rPr lang="fr-FR" i="0" dirty="0"/>
              <a:t>Une abondance plus importante et tardive de peptides issus de BLG et ALA a pu être observée pour les PPN C et D pouvant s’expliquer d’une part par des concentrations plus élevées des ces protéines mais également de par une structure plus natives plus résistantes à la protéolyse. </a:t>
            </a:r>
            <a:endParaRPr dirty="0"/>
          </a:p>
          <a:p>
            <a:pPr>
              <a:defRPr/>
            </a:pPr>
            <a:endParaRPr lang="fr-FR" i="0" dirty="0"/>
          </a:p>
          <a:p>
            <a:pPr>
              <a:defRPr/>
            </a:pPr>
            <a:endParaRPr lang="fr-FR" i="0" dirty="0"/>
          </a:p>
          <a:p>
            <a:pPr marL="0" marR="0" lvl="0" indent="0" algn="l" defTabSz="914400" eaLnBrk="1" fontAlgn="auto" latinLnBrk="0" hangingPunct="1">
              <a:lnSpc>
                <a:spcPct val="100000"/>
              </a:lnSpc>
              <a:spcBef>
                <a:spcPts val="0"/>
              </a:spcBef>
              <a:spcAft>
                <a:spcPts val="0"/>
              </a:spcAft>
              <a:buClrTx/>
              <a:buSzTx/>
              <a:buFontTx/>
              <a:buNone/>
              <a:tabLst/>
              <a:defRPr/>
            </a:pPr>
            <a:r>
              <a:rPr lang="fr-FR" i="0" dirty="0"/>
              <a:t>Enfin, l’expérimentation </a:t>
            </a:r>
            <a:r>
              <a:rPr lang="fr-FR" i="1" dirty="0"/>
              <a:t>in vivo</a:t>
            </a:r>
            <a:r>
              <a:rPr lang="fr-FR" i="0" dirty="0"/>
              <a:t> a permis de mettre en évidence des différences entre les PPN avec des concentrations plasmatiques en AA significativement plus élevées pour les PPN A/B par rapport aux PPN C/D et ce, avant même la prise de repas démontrant une adaptation métabolique sur les 2 jours de prise de la PPN avant la cinétiques. </a:t>
            </a:r>
            <a:r>
              <a:rPr lang="fr-FR" dirty="0"/>
              <a:t>Plusieurs marqueurs du catabolisme protéique ont également montré des différences entres les </a:t>
            </a:r>
            <a:r>
              <a:rPr lang="fr-FR" dirty="0" err="1"/>
              <a:t>PPNs</a:t>
            </a:r>
            <a:r>
              <a:rPr lang="fr-FR" dirty="0"/>
              <a:t> avant même digestion.</a:t>
            </a:r>
          </a:p>
          <a:p>
            <a:pPr>
              <a:defRPr/>
            </a:pPr>
            <a:endParaRPr lang="fr-FR" i="0" dirty="0"/>
          </a:p>
          <a:p>
            <a:pPr>
              <a:defRPr/>
            </a:pPr>
            <a:r>
              <a:rPr lang="fr-FR" i="0" dirty="0"/>
              <a:t>Pour la suite, une modélisation des cinétiques sera faite afin de pouvoir expliquer plus précisément les mécanismes en jeu. </a:t>
            </a:r>
            <a:endParaRPr lang="fr-FR" dirty="0"/>
          </a:p>
        </p:txBody>
      </p:sp>
      <p:sp>
        <p:nvSpPr>
          <p:cNvPr id="4" name="Espace réservé du numéro de diapositive 3"/>
          <p:cNvSpPr>
            <a:spLocks noGrp="1"/>
          </p:cNvSpPr>
          <p:nvPr>
            <p:ph type="sldNum" sz="quarter" idx="5"/>
          </p:nvPr>
        </p:nvSpPr>
        <p:spPr bwMode="auto"/>
        <p:txBody>
          <a:bodyPr/>
          <a:lstStyle/>
          <a:p>
            <a:pPr>
              <a:defRPr/>
            </a:pPr>
            <a:fld id="{2F69CC0A-195E-4314-88F1-767FD42D7680}" type="slidenum">
              <a:rPr lang="fr-F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dirty="0"/>
              <a:t>En conclusion, ces travaux montrent que la structure des ingrédient protéiques laitiers (que ce soit les PS ou les caséines) avait un impact sur la structure des PPN. </a:t>
            </a:r>
          </a:p>
          <a:p>
            <a:pPr>
              <a:defRPr/>
            </a:pPr>
            <a:endParaRPr lang="fr-FR" dirty="0"/>
          </a:p>
          <a:p>
            <a:pPr>
              <a:defRPr/>
            </a:pPr>
            <a:r>
              <a:rPr lang="fr-FR" dirty="0"/>
              <a:t>Ces différences de structures modulaient également en digestion la structure du chyme et les cinétiques d’hydrolyse que ce soit au niveau gastrique et intestinal. Différents mécanismes qui vont prochainement être étudiés impliquaient également une cinétique d’absorption des AA ainsi qu’un catabolisme protéique modifiés avec une adaptation métabolique selon les </a:t>
            </a:r>
            <a:r>
              <a:rPr lang="fr-FR" dirty="0" err="1"/>
              <a:t>PPNs</a:t>
            </a:r>
            <a:r>
              <a:rPr lang="fr-FR" dirty="0"/>
              <a:t>.</a:t>
            </a:r>
          </a:p>
          <a:p>
            <a:pPr>
              <a:defRPr/>
            </a:pPr>
            <a:endParaRPr lang="fr-FR" dirty="0"/>
          </a:p>
          <a:p>
            <a:pPr>
              <a:defRPr/>
            </a:pPr>
            <a:r>
              <a:rPr lang="fr-FR" dirty="0"/>
              <a:t>Enfin, une seconde expérimentation </a:t>
            </a:r>
            <a:r>
              <a:rPr lang="fr-FR" i="1" dirty="0"/>
              <a:t>in vivo</a:t>
            </a:r>
            <a:r>
              <a:rPr lang="fr-FR" i="0" dirty="0"/>
              <a:t> a eu lieu et permettra de comprendre l’impact sur la physio digestive, le </a:t>
            </a:r>
            <a:r>
              <a:rPr lang="fr-FR" i="0" dirty="0" err="1"/>
              <a:t>syst</a:t>
            </a:r>
            <a:r>
              <a:rPr lang="fr-FR" i="0" dirty="0"/>
              <a:t> immun, et le microbiote.</a:t>
            </a:r>
            <a:endParaRPr dirty="0"/>
          </a:p>
          <a:p>
            <a:pPr>
              <a:defRPr/>
            </a:pPr>
            <a:endParaRPr lang="fr-FR" i="0" dirty="0"/>
          </a:p>
          <a:p>
            <a:pPr>
              <a:defRPr/>
            </a:pPr>
            <a:r>
              <a:rPr lang="fr-FR" i="0" dirty="0"/>
              <a:t>Merci pour votre attention.</a:t>
            </a:r>
            <a:endParaRPr lang="fr-FR" dirty="0"/>
          </a:p>
        </p:txBody>
      </p:sp>
      <p:sp>
        <p:nvSpPr>
          <p:cNvPr id="4" name="Espace réservé du numéro de diapositive 3"/>
          <p:cNvSpPr>
            <a:spLocks noGrp="1"/>
          </p:cNvSpPr>
          <p:nvPr>
            <p:ph type="sldNum" sz="quarter" idx="5"/>
          </p:nvPr>
        </p:nvSpPr>
        <p:spPr bwMode="auto"/>
        <p:txBody>
          <a:bodyPr/>
          <a:lstStyle/>
          <a:p>
            <a:pPr>
              <a:defRPr/>
            </a:pPr>
            <a:fld id="{2F69CC0A-195E-4314-88F1-767FD42D7680}" type="slidenum">
              <a:rPr lang="fr-FR"/>
              <a:t>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bwMode="auto">
        <a:xfrm>
          <a:off x="0" y="0"/>
          <a:ext cx="0" cy="0"/>
          <a:chOff x="0" y="0"/>
          <a:chExt cx="0" cy="0"/>
        </a:xfrm>
      </p:grpSpPr>
      <p:sp>
        <p:nvSpPr>
          <p:cNvPr id="3" name="Subtitle 2"/>
          <p:cNvSpPr>
            <a:spLocks noGrp="1"/>
          </p:cNvSpPr>
          <p:nvPr>
            <p:ph type="subTitle" idx="1"/>
          </p:nvPr>
        </p:nvSpPr>
        <p:spPr bwMode="auto">
          <a:xfrm>
            <a:off x="395536" y="3363838"/>
            <a:ext cx="5472608" cy="864096"/>
          </a:xfrm>
        </p:spPr>
        <p:txBody>
          <a:bodyPr>
            <a:normAutofit/>
          </a:bodyPr>
          <a:lstStyle>
            <a:lvl1pPr marL="0" indent="0" algn="l">
              <a:buNone/>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a:t>Click to edit Master subtitle style</a:t>
            </a:r>
            <a:endParaRPr lang="en-GB"/>
          </a:p>
        </p:txBody>
      </p:sp>
      <p:pic>
        <p:nvPicPr>
          <p:cNvPr id="2" name="Picture 6" descr="Diagram&#10;&#10;Description automatically generated"/>
          <p:cNvPicPr>
            <a:picLocks noChangeAspect="1"/>
          </p:cNvPicPr>
          <p:nvPr userDrawn="1"/>
        </p:nvPicPr>
        <p:blipFill>
          <a:blip r:embed="rId2"/>
          <a:stretch/>
        </p:blipFill>
        <p:spPr bwMode="auto">
          <a:xfrm>
            <a:off x="0" y="43"/>
            <a:ext cx="9144000" cy="514942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47720" y="331030"/>
            <a:ext cx="8229600" cy="435695"/>
          </a:xfrm>
        </p:spPr>
        <p:txBody>
          <a:bodyPr/>
          <a:lstStyle/>
          <a:p>
            <a:pPr>
              <a:defRPr/>
            </a:pPr>
            <a:r>
              <a:rPr lang="en-US"/>
              <a:t>Click to edit Master title style</a:t>
            </a:r>
            <a:endParaRPr lang="en-GB"/>
          </a:p>
        </p:txBody>
      </p:sp>
      <p:sp>
        <p:nvSpPr>
          <p:cNvPr id="3" name="Content Placeholder 2"/>
          <p:cNvSpPr>
            <a:spLocks noGrp="1"/>
          </p:cNvSpPr>
          <p:nvPr>
            <p:ph idx="1"/>
          </p:nvPr>
        </p:nvSpPr>
        <p:spPr bwMode="auto">
          <a:xfrm>
            <a:off x="457200" y="1491630"/>
            <a:ext cx="8219256" cy="3102992"/>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ection Header">
    <p:spTree>
      <p:nvGrpSpPr>
        <p:cNvPr id="1" name=""/>
        <p:cNvGrpSpPr/>
        <p:nvPr/>
      </p:nvGrpSpPr>
      <p:grpSpPr bwMode="auto">
        <a:xfrm>
          <a:off x="0" y="0"/>
          <a:ext cx="0" cy="0"/>
          <a:chOff x="0" y="0"/>
          <a:chExt cx="0" cy="0"/>
        </a:xfrm>
      </p:grpSpPr>
      <p:sp>
        <p:nvSpPr>
          <p:cNvPr id="3" name="Text Placeholder 2"/>
          <p:cNvSpPr>
            <a:spLocks noGrp="1"/>
          </p:cNvSpPr>
          <p:nvPr>
            <p:ph type="body" idx="1"/>
          </p:nvPr>
        </p:nvSpPr>
        <p:spPr bwMode="auto">
          <a:xfrm>
            <a:off x="457200" y="1779932"/>
            <a:ext cx="7772400" cy="37375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a:xfrm>
            <a:off x="457200" y="4767264"/>
            <a:ext cx="2133600" cy="273844"/>
          </a:xfrm>
          <a:prstGeom prst="rect">
            <a:avLst/>
          </a:prstGeom>
        </p:spPr>
        <p:txBody>
          <a:bodyPr/>
          <a:lstStyle>
            <a:lvl1pPr>
              <a:defRPr sz="1600"/>
            </a:lvl1pPr>
          </a:lstStyle>
          <a:p>
            <a:pPr>
              <a:defRPr/>
            </a:pPr>
            <a:fld id="{786991FE-9074-4348-BA3B-34A9EA4B9583}" type="datetimeFigureOut">
              <a:rPr lang="en-GB"/>
              <a:t>03/11/2022</a:t>
            </a:fld>
            <a:endParaRPr lang="en-GB"/>
          </a:p>
        </p:txBody>
      </p:sp>
      <p:sp>
        <p:nvSpPr>
          <p:cNvPr id="5" name="Footer Placeholder 4"/>
          <p:cNvSpPr>
            <a:spLocks noGrp="1"/>
          </p:cNvSpPr>
          <p:nvPr>
            <p:ph type="ftr" sz="quarter" idx="11"/>
          </p:nvPr>
        </p:nvSpPr>
        <p:spPr bwMode="auto">
          <a:xfrm>
            <a:off x="3124200" y="4767264"/>
            <a:ext cx="2895600" cy="273844"/>
          </a:xfrm>
          <a:prstGeom prst="rect">
            <a:avLst/>
          </a:prstGeom>
        </p:spPr>
        <p:txBody>
          <a:bodyPr/>
          <a:lstStyle>
            <a:lvl1pPr>
              <a:defRPr sz="1600"/>
            </a:lvl1pPr>
          </a:lstStyle>
          <a:p>
            <a:pPr>
              <a:defRPr/>
            </a:pPr>
            <a:endParaRPr lang="en-GB"/>
          </a:p>
        </p:txBody>
      </p:sp>
      <p:sp>
        <p:nvSpPr>
          <p:cNvPr id="6" name="Slide Number Placeholder 5"/>
          <p:cNvSpPr>
            <a:spLocks noGrp="1"/>
          </p:cNvSpPr>
          <p:nvPr>
            <p:ph type="sldNum" sz="quarter" idx="12"/>
          </p:nvPr>
        </p:nvSpPr>
        <p:spPr bwMode="auto">
          <a:xfrm>
            <a:off x="6553200" y="4767264"/>
            <a:ext cx="2133600" cy="273844"/>
          </a:xfrm>
          <a:prstGeom prst="rect">
            <a:avLst/>
          </a:prstGeom>
        </p:spPr>
        <p:txBody>
          <a:bodyPr/>
          <a:lstStyle>
            <a:lvl1pPr>
              <a:defRPr sz="1600"/>
            </a:lvl1pPr>
          </a:lstStyle>
          <a:p>
            <a:pPr>
              <a:defRPr/>
            </a:pPr>
            <a:fld id="{7DE8EE3C-D050-4748-AFC8-B31F0092B45D}" type="slidenum">
              <a:rPr lang="en-GB"/>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en-GB"/>
          </a:p>
        </p:txBody>
      </p:sp>
      <p:sp>
        <p:nvSpPr>
          <p:cNvPr id="3" name="Content Placeholder 2"/>
          <p:cNvSpPr>
            <a:spLocks noGrp="1"/>
          </p:cNvSpPr>
          <p:nvPr>
            <p:ph sz="half" idx="1"/>
          </p:nvPr>
        </p:nvSpPr>
        <p:spPr bwMode="auto">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4" name="Content Placeholder 3"/>
          <p:cNvSpPr>
            <a:spLocks noGrp="1"/>
          </p:cNvSpPr>
          <p:nvPr>
            <p:ph sz="half" idx="2"/>
          </p:nvPr>
        </p:nvSpPr>
        <p:spPr bwMode="auto">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5" name="Date Placeholder 4"/>
          <p:cNvSpPr>
            <a:spLocks noGrp="1"/>
          </p:cNvSpPr>
          <p:nvPr>
            <p:ph type="dt" sz="half" idx="10"/>
          </p:nvPr>
        </p:nvSpPr>
        <p:spPr bwMode="auto">
          <a:xfrm>
            <a:off x="457200" y="4767264"/>
            <a:ext cx="2133600" cy="273844"/>
          </a:xfrm>
          <a:prstGeom prst="rect">
            <a:avLst/>
          </a:prstGeom>
        </p:spPr>
        <p:txBody>
          <a:bodyPr/>
          <a:lstStyle/>
          <a:p>
            <a:pPr>
              <a:defRPr/>
            </a:pPr>
            <a:fld id="{786991FE-9074-4348-BA3B-34A9EA4B9583}" type="datetimeFigureOut">
              <a:rPr lang="en-GB"/>
              <a:t>03/11/2022</a:t>
            </a:fld>
            <a:endParaRPr lang="en-GB"/>
          </a:p>
        </p:txBody>
      </p:sp>
      <p:sp>
        <p:nvSpPr>
          <p:cNvPr id="6" name="Footer Placeholder 5"/>
          <p:cNvSpPr>
            <a:spLocks noGrp="1"/>
          </p:cNvSpPr>
          <p:nvPr>
            <p:ph type="ftr" sz="quarter" idx="11"/>
          </p:nvPr>
        </p:nvSpPr>
        <p:spPr bwMode="auto">
          <a:xfrm>
            <a:off x="3124200" y="4767264"/>
            <a:ext cx="2895600" cy="273844"/>
          </a:xfrm>
          <a:prstGeom prst="rect">
            <a:avLst/>
          </a:prstGeom>
        </p:spPr>
        <p:txBody>
          <a:bodyPr/>
          <a:lstStyle/>
          <a:p>
            <a:pPr>
              <a:defRPr/>
            </a:pPr>
            <a:endParaRPr lang="en-GB"/>
          </a:p>
        </p:txBody>
      </p:sp>
      <p:sp>
        <p:nvSpPr>
          <p:cNvPr id="7" name="Slide Number Placeholder 6"/>
          <p:cNvSpPr>
            <a:spLocks noGrp="1"/>
          </p:cNvSpPr>
          <p:nvPr>
            <p:ph type="sldNum" sz="quarter" idx="12"/>
          </p:nvPr>
        </p:nvSpPr>
        <p:spPr bwMode="auto">
          <a:xfrm>
            <a:off x="6553200" y="4767264"/>
            <a:ext cx="2133600" cy="273844"/>
          </a:xfrm>
          <a:prstGeom prst="rect">
            <a:avLst/>
          </a:prstGeom>
        </p:spPr>
        <p:txBody>
          <a:bodyPr/>
          <a:lstStyle/>
          <a:p>
            <a:pPr>
              <a:defRPr/>
            </a:pPr>
            <a:fld id="{7DE8EE3C-D050-4748-AFC8-B31F0092B45D}" type="slidenum">
              <a:rPr lang="en-GB"/>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a:defRPr/>
            </a:lvl1pPr>
          </a:lstStyle>
          <a:p>
            <a:pPr>
              <a:defRPr/>
            </a:pPr>
            <a:r>
              <a:rPr lang="en-US"/>
              <a:t>Click to edit Master title style</a:t>
            </a:r>
            <a:endParaRPr lang="en-GB"/>
          </a:p>
        </p:txBody>
      </p:sp>
      <p:sp>
        <p:nvSpPr>
          <p:cNvPr id="3" name="Text Placeholder 2"/>
          <p:cNvSpPr>
            <a:spLocks noGrp="1"/>
          </p:cNvSpPr>
          <p:nvPr>
            <p:ph type="body" idx="1"/>
          </p:nvPr>
        </p:nvSpPr>
        <p:spPr bwMode="auto">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5" name="Text Placeholder 4"/>
          <p:cNvSpPr>
            <a:spLocks noGrp="1"/>
          </p:cNvSpPr>
          <p:nvPr>
            <p:ph type="body" sz="quarter" idx="3"/>
          </p:nvPr>
        </p:nvSpPr>
        <p:spPr bwMode="auto">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Date Placeholder 6"/>
          <p:cNvSpPr>
            <a:spLocks noGrp="1"/>
          </p:cNvSpPr>
          <p:nvPr>
            <p:ph type="dt" sz="half" idx="10"/>
          </p:nvPr>
        </p:nvSpPr>
        <p:spPr bwMode="auto">
          <a:xfrm>
            <a:off x="457200" y="4767264"/>
            <a:ext cx="2133600" cy="273844"/>
          </a:xfrm>
          <a:prstGeom prst="rect">
            <a:avLst/>
          </a:prstGeom>
        </p:spPr>
        <p:txBody>
          <a:bodyPr/>
          <a:lstStyle/>
          <a:p>
            <a:pPr>
              <a:defRPr/>
            </a:pPr>
            <a:fld id="{786991FE-9074-4348-BA3B-34A9EA4B9583}" type="datetimeFigureOut">
              <a:rPr lang="en-GB"/>
              <a:t>03/11/2022</a:t>
            </a:fld>
            <a:endParaRPr lang="en-GB"/>
          </a:p>
        </p:txBody>
      </p:sp>
      <p:sp>
        <p:nvSpPr>
          <p:cNvPr id="8" name="Footer Placeholder 7"/>
          <p:cNvSpPr>
            <a:spLocks noGrp="1"/>
          </p:cNvSpPr>
          <p:nvPr>
            <p:ph type="ftr" sz="quarter" idx="11"/>
          </p:nvPr>
        </p:nvSpPr>
        <p:spPr bwMode="auto">
          <a:xfrm>
            <a:off x="3124200" y="4767264"/>
            <a:ext cx="2895600" cy="273844"/>
          </a:xfrm>
          <a:prstGeom prst="rect">
            <a:avLst/>
          </a:prstGeom>
        </p:spPr>
        <p:txBody>
          <a:bodyPr/>
          <a:lstStyle/>
          <a:p>
            <a:pPr>
              <a:defRPr/>
            </a:pPr>
            <a:endParaRPr lang="en-GB"/>
          </a:p>
        </p:txBody>
      </p:sp>
      <p:sp>
        <p:nvSpPr>
          <p:cNvPr id="9" name="Slide Number Placeholder 8"/>
          <p:cNvSpPr>
            <a:spLocks noGrp="1"/>
          </p:cNvSpPr>
          <p:nvPr>
            <p:ph type="sldNum" sz="quarter" idx="12"/>
          </p:nvPr>
        </p:nvSpPr>
        <p:spPr bwMode="auto">
          <a:xfrm>
            <a:off x="6553200" y="4767264"/>
            <a:ext cx="2133600" cy="273844"/>
          </a:xfrm>
          <a:prstGeom prst="rect">
            <a:avLst/>
          </a:prstGeom>
        </p:spPr>
        <p:txBody>
          <a:bodyPr/>
          <a:lstStyle/>
          <a:p>
            <a:pPr>
              <a:defRPr/>
            </a:pPr>
            <a:fld id="{7DE8EE3C-D050-4748-AFC8-B31F0092B45D}" type="slidenum">
              <a:rPr lang="en-GB"/>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57203" y="204787"/>
            <a:ext cx="3008313" cy="871538"/>
          </a:xfrm>
        </p:spPr>
        <p:txBody>
          <a:bodyPr anchor="b"/>
          <a:lstStyle>
            <a:lvl1pPr algn="l">
              <a:defRPr sz="2000" b="1"/>
            </a:lvl1pPr>
          </a:lstStyle>
          <a:p>
            <a:pPr>
              <a:defRPr/>
            </a:pPr>
            <a:r>
              <a:rPr lang="en-US"/>
              <a:t>Click to edit Master title style</a:t>
            </a:r>
            <a:endParaRPr lang="en-GB"/>
          </a:p>
        </p:txBody>
      </p:sp>
      <p:sp>
        <p:nvSpPr>
          <p:cNvPr id="3" name="Content Placeholder 2"/>
          <p:cNvSpPr>
            <a:spLocks noGrp="1"/>
          </p:cNvSpPr>
          <p:nvPr>
            <p:ph idx="1"/>
          </p:nvPr>
        </p:nvSpPr>
        <p:spPr bwMode="auto">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4" name="Text Placeholder 3"/>
          <p:cNvSpPr>
            <a:spLocks noGrp="1"/>
          </p:cNvSpPr>
          <p:nvPr>
            <p:ph type="body" sz="half" idx="2"/>
          </p:nvPr>
        </p:nvSpPr>
        <p:spPr bwMode="auto">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5" name="Date Placeholder 4"/>
          <p:cNvSpPr>
            <a:spLocks noGrp="1"/>
          </p:cNvSpPr>
          <p:nvPr>
            <p:ph type="dt" sz="half" idx="10"/>
          </p:nvPr>
        </p:nvSpPr>
        <p:spPr bwMode="auto">
          <a:xfrm>
            <a:off x="457200" y="4767264"/>
            <a:ext cx="2133600" cy="273844"/>
          </a:xfrm>
          <a:prstGeom prst="rect">
            <a:avLst/>
          </a:prstGeom>
        </p:spPr>
        <p:txBody>
          <a:bodyPr/>
          <a:lstStyle/>
          <a:p>
            <a:pPr>
              <a:defRPr/>
            </a:pPr>
            <a:fld id="{786991FE-9074-4348-BA3B-34A9EA4B9583}" type="datetimeFigureOut">
              <a:rPr lang="en-GB"/>
              <a:t>03/11/2022</a:t>
            </a:fld>
            <a:endParaRPr lang="en-GB"/>
          </a:p>
        </p:txBody>
      </p:sp>
      <p:sp>
        <p:nvSpPr>
          <p:cNvPr id="6" name="Footer Placeholder 5"/>
          <p:cNvSpPr>
            <a:spLocks noGrp="1"/>
          </p:cNvSpPr>
          <p:nvPr>
            <p:ph type="ftr" sz="quarter" idx="11"/>
          </p:nvPr>
        </p:nvSpPr>
        <p:spPr bwMode="auto">
          <a:xfrm>
            <a:off x="3124200" y="4767264"/>
            <a:ext cx="2895600" cy="273844"/>
          </a:xfrm>
          <a:prstGeom prst="rect">
            <a:avLst/>
          </a:prstGeom>
        </p:spPr>
        <p:txBody>
          <a:bodyPr/>
          <a:lstStyle/>
          <a:p>
            <a:pPr>
              <a:defRPr/>
            </a:pPr>
            <a:endParaRPr lang="en-GB"/>
          </a:p>
        </p:txBody>
      </p:sp>
      <p:sp>
        <p:nvSpPr>
          <p:cNvPr id="7" name="Slide Number Placeholder 6"/>
          <p:cNvSpPr>
            <a:spLocks noGrp="1"/>
          </p:cNvSpPr>
          <p:nvPr>
            <p:ph type="sldNum" sz="quarter" idx="12"/>
          </p:nvPr>
        </p:nvSpPr>
        <p:spPr bwMode="auto">
          <a:xfrm>
            <a:off x="6553200" y="4767264"/>
            <a:ext cx="2133600" cy="273844"/>
          </a:xfrm>
          <a:prstGeom prst="rect">
            <a:avLst/>
          </a:prstGeom>
        </p:spPr>
        <p:txBody>
          <a:bodyPr/>
          <a:lstStyle/>
          <a:p>
            <a:pPr>
              <a:defRPr/>
            </a:pPr>
            <a:fld id="{7DE8EE3C-D050-4748-AFC8-B31F0092B45D}" type="slidenum">
              <a:rPr lang="en-GB"/>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83568" y="241339"/>
            <a:ext cx="8229600" cy="435695"/>
          </a:xfrm>
        </p:spPr>
        <p:txBody>
          <a:bodyPr/>
          <a:lstStyle/>
          <a:p>
            <a:pPr>
              <a:defRPr/>
            </a:pPr>
            <a:r>
              <a:rPr lang="en-US"/>
              <a:t>Click to edit Master title style</a:t>
            </a:r>
            <a:endParaRPr lang="en-GB"/>
          </a:p>
        </p:txBody>
      </p:sp>
      <p:sp>
        <p:nvSpPr>
          <p:cNvPr id="3" name="Date Placeholder 2"/>
          <p:cNvSpPr>
            <a:spLocks noGrp="1"/>
          </p:cNvSpPr>
          <p:nvPr>
            <p:ph type="dt" sz="half" idx="10"/>
          </p:nvPr>
        </p:nvSpPr>
        <p:spPr bwMode="auto">
          <a:xfrm>
            <a:off x="457200" y="4767264"/>
            <a:ext cx="2133600" cy="273844"/>
          </a:xfrm>
          <a:prstGeom prst="rect">
            <a:avLst/>
          </a:prstGeom>
        </p:spPr>
        <p:txBody>
          <a:bodyPr/>
          <a:lstStyle>
            <a:lvl1pPr>
              <a:defRPr sz="1600"/>
            </a:lvl1pPr>
          </a:lstStyle>
          <a:p>
            <a:pPr>
              <a:defRPr/>
            </a:pPr>
            <a:fld id="{786991FE-9074-4348-BA3B-34A9EA4B9583}" type="datetimeFigureOut">
              <a:rPr lang="en-GB"/>
              <a:t>03/11/2022</a:t>
            </a:fld>
            <a:endParaRPr lang="en-GB"/>
          </a:p>
        </p:txBody>
      </p:sp>
      <p:sp>
        <p:nvSpPr>
          <p:cNvPr id="4" name="Footer Placeholder 3"/>
          <p:cNvSpPr>
            <a:spLocks noGrp="1"/>
          </p:cNvSpPr>
          <p:nvPr>
            <p:ph type="ftr" sz="quarter" idx="11"/>
          </p:nvPr>
        </p:nvSpPr>
        <p:spPr bwMode="auto">
          <a:xfrm>
            <a:off x="3124200" y="4767264"/>
            <a:ext cx="2895600" cy="273844"/>
          </a:xfrm>
          <a:prstGeom prst="rect">
            <a:avLst/>
          </a:prstGeom>
        </p:spPr>
        <p:txBody>
          <a:bodyPr/>
          <a:lstStyle>
            <a:lvl1pPr>
              <a:defRPr sz="1600"/>
            </a:lvl1pPr>
          </a:lstStyle>
          <a:p>
            <a:pPr>
              <a:defRPr/>
            </a:pPr>
            <a:endParaRPr lang="en-GB"/>
          </a:p>
        </p:txBody>
      </p:sp>
      <p:sp>
        <p:nvSpPr>
          <p:cNvPr id="5" name="Slide Number Placeholder 4"/>
          <p:cNvSpPr>
            <a:spLocks noGrp="1"/>
          </p:cNvSpPr>
          <p:nvPr>
            <p:ph type="sldNum" sz="quarter" idx="12"/>
          </p:nvPr>
        </p:nvSpPr>
        <p:spPr bwMode="auto">
          <a:xfrm>
            <a:off x="6553200" y="4767264"/>
            <a:ext cx="2133600" cy="273844"/>
          </a:xfrm>
          <a:prstGeom prst="rect">
            <a:avLst/>
          </a:prstGeom>
        </p:spPr>
        <p:txBody>
          <a:bodyPr/>
          <a:lstStyle>
            <a:lvl1pPr>
              <a:defRPr sz="1600"/>
            </a:lvl1pPr>
          </a:lstStyle>
          <a:p>
            <a:pPr>
              <a:defRPr/>
            </a:pPr>
            <a:fld id="{7DE8EE3C-D050-4748-AFC8-B31F0092B45D}" type="slidenum">
              <a:rPr lang="en-GB"/>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792288" y="3600451"/>
            <a:ext cx="5486400" cy="425054"/>
          </a:xfrm>
        </p:spPr>
        <p:txBody>
          <a:bodyPr anchor="b"/>
          <a:lstStyle>
            <a:lvl1pPr algn="l">
              <a:defRPr sz="2000" b="1"/>
            </a:lvl1pPr>
          </a:lstStyle>
          <a:p>
            <a:pPr>
              <a:defRPr/>
            </a:pPr>
            <a:r>
              <a:rPr lang="en-US"/>
              <a:t>Click to edit Master title style</a:t>
            </a:r>
            <a:endParaRPr lang="en-GB"/>
          </a:p>
        </p:txBody>
      </p:sp>
      <p:sp>
        <p:nvSpPr>
          <p:cNvPr id="3" name="Picture Placeholder 2"/>
          <p:cNvSpPr>
            <a:spLocks noGrp="1"/>
          </p:cNvSpPr>
          <p:nvPr>
            <p:ph type="pic" idx="1"/>
          </p:nvPr>
        </p:nvSpPr>
        <p:spPr bwMode="auto">
          <a:xfrm>
            <a:off x="1792288" y="915565"/>
            <a:ext cx="5486400" cy="26301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lang="en-GB"/>
          </a:p>
        </p:txBody>
      </p:sp>
      <p:sp>
        <p:nvSpPr>
          <p:cNvPr id="4" name="Text Placeholder 3"/>
          <p:cNvSpPr>
            <a:spLocks noGrp="1"/>
          </p:cNvSpPr>
          <p:nvPr>
            <p:ph type="body" sz="half" idx="2"/>
          </p:nvPr>
        </p:nvSpPr>
        <p:spPr bwMode="auto">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5" name="Date Placeholder 4"/>
          <p:cNvSpPr>
            <a:spLocks noGrp="1"/>
          </p:cNvSpPr>
          <p:nvPr>
            <p:ph type="dt" sz="half" idx="10"/>
          </p:nvPr>
        </p:nvSpPr>
        <p:spPr bwMode="auto">
          <a:xfrm>
            <a:off x="457200" y="4767264"/>
            <a:ext cx="2133600" cy="273844"/>
          </a:xfrm>
          <a:prstGeom prst="rect">
            <a:avLst/>
          </a:prstGeom>
        </p:spPr>
        <p:txBody>
          <a:bodyPr/>
          <a:lstStyle/>
          <a:p>
            <a:pPr>
              <a:defRPr/>
            </a:pPr>
            <a:fld id="{786991FE-9074-4348-BA3B-34A9EA4B9583}" type="datetimeFigureOut">
              <a:rPr lang="en-GB"/>
              <a:t>03/11/2022</a:t>
            </a:fld>
            <a:endParaRPr lang="en-GB"/>
          </a:p>
        </p:txBody>
      </p:sp>
      <p:sp>
        <p:nvSpPr>
          <p:cNvPr id="6" name="Footer Placeholder 5"/>
          <p:cNvSpPr>
            <a:spLocks noGrp="1"/>
          </p:cNvSpPr>
          <p:nvPr>
            <p:ph type="ftr" sz="quarter" idx="11"/>
          </p:nvPr>
        </p:nvSpPr>
        <p:spPr bwMode="auto">
          <a:xfrm>
            <a:off x="3124200" y="4767264"/>
            <a:ext cx="2895600" cy="273844"/>
          </a:xfrm>
          <a:prstGeom prst="rect">
            <a:avLst/>
          </a:prstGeom>
        </p:spPr>
        <p:txBody>
          <a:bodyPr/>
          <a:lstStyle/>
          <a:p>
            <a:pPr>
              <a:defRPr/>
            </a:pPr>
            <a:endParaRPr lang="en-GB"/>
          </a:p>
        </p:txBody>
      </p:sp>
      <p:sp>
        <p:nvSpPr>
          <p:cNvPr id="7" name="Slide Number Placeholder 6"/>
          <p:cNvSpPr>
            <a:spLocks noGrp="1"/>
          </p:cNvSpPr>
          <p:nvPr>
            <p:ph type="sldNum" sz="quarter" idx="12"/>
          </p:nvPr>
        </p:nvSpPr>
        <p:spPr bwMode="auto">
          <a:xfrm>
            <a:off x="6553200" y="4767264"/>
            <a:ext cx="2133600" cy="273844"/>
          </a:xfrm>
          <a:prstGeom prst="rect">
            <a:avLst/>
          </a:prstGeom>
        </p:spPr>
        <p:txBody>
          <a:bodyPr/>
          <a:lstStyle/>
          <a:p>
            <a:pPr>
              <a:defRPr/>
            </a:pPr>
            <a:fld id="{7DE8EE3C-D050-4748-AFC8-B31F0092B45D}" type="slidenum">
              <a:rPr lang="en-GB"/>
              <a:t>‹N°›</a:t>
            </a:fld>
            <a:endParaRPr lang="en-GB"/>
          </a:p>
        </p:txBody>
      </p:sp>
      <p:sp>
        <p:nvSpPr>
          <p:cNvPr id="9" name="Rectangle 8"/>
          <p:cNvSpPr/>
          <p:nvPr userDrawn="1"/>
        </p:nvSpPr>
        <p:spPr bwMode="auto">
          <a:xfrm>
            <a:off x="-5292" y="4620539"/>
            <a:ext cx="9149292" cy="524069"/>
          </a:xfrm>
          <a:prstGeom prst="rect">
            <a:avLst/>
          </a:prstGeom>
          <a:solidFill>
            <a:srgbClr val="004F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0" name="Picture 6" descr="Diagram&#10;&#10;Description automatically generated"/>
          <p:cNvPicPr>
            <a:picLocks noChangeAspect="1"/>
          </p:cNvPicPr>
          <p:nvPr userDrawn="1"/>
        </p:nvPicPr>
        <p:blipFill>
          <a:blip r:embed="rId2"/>
          <a:srcRect l="4424" t="51134" r="73546" b="29459"/>
          <a:stretch/>
        </p:blipFill>
        <p:spPr bwMode="auto">
          <a:xfrm>
            <a:off x="8092659" y="4620539"/>
            <a:ext cx="1051341" cy="52406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5" name="Image 4"/>
          <p:cNvPicPr>
            <a:picLocks noChangeAspect="1"/>
          </p:cNvPicPr>
          <p:nvPr userDrawn="1"/>
        </p:nvPicPr>
        <p:blipFill>
          <a:blip r:embed="rId10"/>
          <a:stretch/>
        </p:blipFill>
        <p:spPr bwMode="auto">
          <a:xfrm>
            <a:off x="4662375" y="0"/>
            <a:ext cx="4481623" cy="5143499"/>
          </a:xfrm>
          <a:prstGeom prst="rect">
            <a:avLst/>
          </a:prstGeom>
        </p:spPr>
      </p:pic>
      <p:sp>
        <p:nvSpPr>
          <p:cNvPr id="3" name="Text Placeholder 2"/>
          <p:cNvSpPr>
            <a:spLocks noGrp="1"/>
          </p:cNvSpPr>
          <p:nvPr>
            <p:ph type="body" idx="1"/>
          </p:nvPr>
        </p:nvSpPr>
        <p:spPr bwMode="auto">
          <a:xfrm>
            <a:off x="457200" y="833462"/>
            <a:ext cx="5915000" cy="2674392"/>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2" name="Title Placeholder 1"/>
          <p:cNvSpPr>
            <a:spLocks noGrp="1"/>
          </p:cNvSpPr>
          <p:nvPr userDrawn="1">
            <p:ph type="title"/>
          </p:nvPr>
        </p:nvSpPr>
        <p:spPr bwMode="auto">
          <a:xfrm>
            <a:off x="140146" y="51710"/>
            <a:ext cx="5112568" cy="438696"/>
          </a:xfrm>
          <a:prstGeom prst="rect">
            <a:avLst/>
          </a:prstGeom>
        </p:spPr>
        <p:txBody>
          <a:bodyPr vert="horz" lIns="91440" tIns="45720" rIns="91440" bIns="45720" rtlCol="0" anchor="ctr">
            <a:noAutofit/>
          </a:bodyPr>
          <a:lstStyle/>
          <a:p>
            <a:pPr>
              <a:defRPr/>
            </a:pPr>
            <a:r>
              <a:rPr lang="en-US"/>
              <a:t>Click to edit Master title style</a:t>
            </a:r>
            <a:endParaRPr lang="en-GB"/>
          </a:p>
        </p:txBody>
      </p:sp>
      <p:pic>
        <p:nvPicPr>
          <p:cNvPr id="4" name="Image 3"/>
          <p:cNvPicPr>
            <a:picLocks noChangeAspect="1"/>
          </p:cNvPicPr>
          <p:nvPr userDrawn="1"/>
        </p:nvPicPr>
        <p:blipFill>
          <a:blip r:embed="rId11"/>
          <a:stretch/>
        </p:blipFill>
        <p:spPr bwMode="auto">
          <a:xfrm>
            <a:off x="0" y="-20538"/>
            <a:ext cx="9144000" cy="734695"/>
          </a:xfrm>
          <a:prstGeom prst="rect">
            <a:avLst/>
          </a:prstGeom>
        </p:spPr>
      </p:pic>
      <p:pic>
        <p:nvPicPr>
          <p:cNvPr id="6" name="Picture 6" descr="Diagram&#10;&#10;Description automatically generated"/>
          <p:cNvPicPr>
            <a:picLocks noChangeAspect="1"/>
          </p:cNvPicPr>
          <p:nvPr userDrawn="1"/>
        </p:nvPicPr>
        <p:blipFill>
          <a:blip r:embed="rId12"/>
          <a:srcRect l="4424" t="51134" r="73546" b="29459"/>
          <a:stretch/>
        </p:blipFill>
        <p:spPr bwMode="auto">
          <a:xfrm>
            <a:off x="8092659" y="4639968"/>
            <a:ext cx="1051341" cy="52406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914400">
        <a:spcBef>
          <a:spcPts val="0"/>
        </a:spcBef>
        <a:buNone/>
        <a:defRPr sz="2400">
          <a:solidFill>
            <a:schemeClr val="tx1"/>
          </a:solidFill>
          <a:latin typeface="+mj-lt"/>
          <a:ea typeface="+mj-ea"/>
          <a:cs typeface="+mj-cs"/>
        </a:defRPr>
      </a:lvl1pPr>
    </p:titleStyle>
    <p:bodyStyle>
      <a:lvl1pPr marL="342900" indent="-342900" algn="l" defTabSz="914400">
        <a:spcBef>
          <a:spcPts val="0"/>
        </a:spcBef>
        <a:buFont typeface="Arial"/>
        <a:buChar char="•"/>
        <a:defRPr sz="2400">
          <a:solidFill>
            <a:schemeClr val="tx1"/>
          </a:solidFill>
          <a:latin typeface="+mn-lt"/>
          <a:ea typeface="+mn-ea"/>
          <a:cs typeface="+mn-cs"/>
        </a:defRPr>
      </a:lvl1pPr>
      <a:lvl2pPr marL="742950" indent="-285750" algn="l" defTabSz="914400">
        <a:spcBef>
          <a:spcPts val="0"/>
        </a:spcBef>
        <a:buFont typeface="Arial"/>
        <a:buChar char="–"/>
        <a:defRPr sz="2000">
          <a:solidFill>
            <a:schemeClr val="tx1"/>
          </a:solidFill>
          <a:latin typeface="+mn-lt"/>
          <a:ea typeface="+mn-ea"/>
          <a:cs typeface="+mn-cs"/>
        </a:defRPr>
      </a:lvl2pPr>
      <a:lvl3pPr marL="1143000" indent="-228600" algn="l" defTabSz="914400">
        <a:spcBef>
          <a:spcPts val="0"/>
        </a:spcBef>
        <a:buFont typeface="Arial"/>
        <a:buChar char="•"/>
        <a:defRPr sz="1800">
          <a:solidFill>
            <a:schemeClr val="tx1"/>
          </a:solidFill>
          <a:latin typeface="+mn-lt"/>
          <a:ea typeface="+mn-ea"/>
          <a:cs typeface="+mn-cs"/>
        </a:defRPr>
      </a:lvl3pPr>
      <a:lvl4pPr marL="1600200" indent="-228600" algn="l" defTabSz="914400">
        <a:spcBef>
          <a:spcPts val="0"/>
        </a:spcBef>
        <a:buFont typeface="Arial"/>
        <a:buChar char="–"/>
        <a:defRPr sz="1600">
          <a:solidFill>
            <a:schemeClr val="tx1"/>
          </a:solidFill>
          <a:latin typeface="+mn-lt"/>
          <a:ea typeface="+mn-ea"/>
          <a:cs typeface="+mn-cs"/>
        </a:defRPr>
      </a:lvl4pPr>
      <a:lvl5pPr marL="2057400" indent="-228600" algn="l" defTabSz="914400">
        <a:spcBef>
          <a:spcPts val="0"/>
        </a:spcBef>
        <a:buFont typeface="Arial"/>
        <a:buChar char="»"/>
        <a:defRPr sz="16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5.png"/><Relationship Id="rId3" Type="http://schemas.openxmlformats.org/officeDocument/2006/relationships/audio" Target="../media/media2.m4a"/><Relationship Id="rId7" Type="http://schemas.openxmlformats.org/officeDocument/2006/relationships/image" Target="../media/image7.png"/><Relationship Id="rId12" Type="http://schemas.openxmlformats.org/officeDocument/2006/relationships/chart" Target="../charts/chart3.xml"/><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notesSlide" Target="../notesSlides/notesSlide2.xml"/><Relationship Id="rId10" Type="http://schemas.openxmlformats.org/officeDocument/2006/relationships/image" Target="../media/image8.png"/><Relationship Id="rId4" Type="http://schemas.openxmlformats.org/officeDocument/2006/relationships/slideLayout" Target="../slideLayouts/slideLayout3.xml"/><Relationship Id="rId9" Type="http://schemas.openxmlformats.org/officeDocument/2006/relationships/chart" Target="../charts/char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audio" Target="../media/media3.m4a"/><Relationship Id="rId7" Type="http://schemas.openxmlformats.org/officeDocument/2006/relationships/image" Target="../media/image11.png"/><Relationship Id="rId12" Type="http://schemas.openxmlformats.org/officeDocument/2006/relationships/image" Target="../media/image16.png"/><Relationship Id="rId2" Type="http://schemas.microsoft.com/office/2007/relationships/media" Target="../media/media3.m4a"/><Relationship Id="rId16" Type="http://schemas.openxmlformats.org/officeDocument/2006/relationships/image" Target="../media/image5.png"/><Relationship Id="rId1" Type="http://schemas.openxmlformats.org/officeDocument/2006/relationships/tags" Target="../tags/tag2.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notesSlide" Target="../notesSlides/notesSlide3.xml"/><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slideLayout" Target="../slideLayouts/slideLayout3.xml"/><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7.jpg"/><Relationship Id="rId18" Type="http://schemas.openxmlformats.org/officeDocument/2006/relationships/image" Target="../media/image32.png"/><Relationship Id="rId3" Type="http://schemas.openxmlformats.org/officeDocument/2006/relationships/audio" Target="../media/media4.m4a"/><Relationship Id="rId7" Type="http://schemas.openxmlformats.org/officeDocument/2006/relationships/image" Target="../media/image21.jpg"/><Relationship Id="rId12" Type="http://schemas.openxmlformats.org/officeDocument/2006/relationships/image" Target="../media/image26.jpg"/><Relationship Id="rId17" Type="http://schemas.openxmlformats.org/officeDocument/2006/relationships/image" Target="../media/image31.png"/><Relationship Id="rId2" Type="http://schemas.microsoft.com/office/2007/relationships/media" Target="../media/media4.m4a"/><Relationship Id="rId16" Type="http://schemas.openxmlformats.org/officeDocument/2006/relationships/image" Target="../media/image30.png"/><Relationship Id="rId20" Type="http://schemas.openxmlformats.org/officeDocument/2006/relationships/image" Target="../media/image5.png"/><Relationship Id="rId1" Type="http://schemas.openxmlformats.org/officeDocument/2006/relationships/tags" Target="../tags/tag3.xml"/><Relationship Id="rId6" Type="http://schemas.openxmlformats.org/officeDocument/2006/relationships/image" Target="../media/image20.png"/><Relationship Id="rId11" Type="http://schemas.openxmlformats.org/officeDocument/2006/relationships/image" Target="../media/image25.jpg"/><Relationship Id="rId5" Type="http://schemas.openxmlformats.org/officeDocument/2006/relationships/notesSlide" Target="../notesSlides/notesSlide4.xml"/><Relationship Id="rId15" Type="http://schemas.openxmlformats.org/officeDocument/2006/relationships/image" Target="../media/image29.png"/><Relationship Id="rId10" Type="http://schemas.openxmlformats.org/officeDocument/2006/relationships/image" Target="../media/image24.jpg"/><Relationship Id="rId19" Type="http://schemas.openxmlformats.org/officeDocument/2006/relationships/image" Target="../media/image33.png"/><Relationship Id="rId4" Type="http://schemas.openxmlformats.org/officeDocument/2006/relationships/slideLayout" Target="../slideLayouts/slideLayout3.xml"/><Relationship Id="rId9" Type="http://schemas.openxmlformats.org/officeDocument/2006/relationships/image" Target="../media/image23.pn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media5.m4a"/><Relationship Id="rId7" Type="http://schemas.openxmlformats.org/officeDocument/2006/relationships/image" Target="../media/image35.png"/><Relationship Id="rId12" Type="http://schemas.openxmlformats.org/officeDocument/2006/relationships/image" Target="../media/image5.png"/><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image" Target="../media/image34.png"/><Relationship Id="rId11" Type="http://schemas.openxmlformats.org/officeDocument/2006/relationships/image" Target="../media/image28.png"/><Relationship Id="rId5" Type="http://schemas.openxmlformats.org/officeDocument/2006/relationships/notesSlide" Target="../notesSlides/notesSlide5.xml"/><Relationship Id="rId10" Type="http://schemas.openxmlformats.org/officeDocument/2006/relationships/image" Target="../media/image38.png"/><Relationship Id="rId4" Type="http://schemas.openxmlformats.org/officeDocument/2006/relationships/slideLayout" Target="../slideLayouts/slideLayout3.xml"/><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41.jpg"/><Relationship Id="rId13" Type="http://schemas.openxmlformats.org/officeDocument/2006/relationships/image" Target="../media/image46.png"/><Relationship Id="rId3" Type="http://schemas.openxmlformats.org/officeDocument/2006/relationships/audio" Target="../media/media6.m4a"/><Relationship Id="rId7" Type="http://schemas.openxmlformats.org/officeDocument/2006/relationships/image" Target="../media/image40.png"/><Relationship Id="rId12" Type="http://schemas.openxmlformats.org/officeDocument/2006/relationships/image" Target="../media/image45.png"/><Relationship Id="rId2" Type="http://schemas.microsoft.com/office/2007/relationships/media" Target="../media/media6.m4a"/><Relationship Id="rId1" Type="http://schemas.openxmlformats.org/officeDocument/2006/relationships/tags" Target="../tags/tag5.xml"/><Relationship Id="rId6" Type="http://schemas.openxmlformats.org/officeDocument/2006/relationships/image" Target="../media/image39.jpg"/><Relationship Id="rId11" Type="http://schemas.openxmlformats.org/officeDocument/2006/relationships/image" Target="../media/image44.png"/><Relationship Id="rId5" Type="http://schemas.openxmlformats.org/officeDocument/2006/relationships/notesSlide" Target="../notesSlides/notesSlide6.xml"/><Relationship Id="rId15" Type="http://schemas.openxmlformats.org/officeDocument/2006/relationships/image" Target="../media/image5.png"/><Relationship Id="rId10" Type="http://schemas.openxmlformats.org/officeDocument/2006/relationships/image" Target="../media/image43.jpg"/><Relationship Id="rId4" Type="http://schemas.openxmlformats.org/officeDocument/2006/relationships/slideLayout" Target="../slideLayouts/slideLayout3.xml"/><Relationship Id="rId9" Type="http://schemas.openxmlformats.org/officeDocument/2006/relationships/image" Target="../media/image42.png"/><Relationship Id="rId1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Audio 4">
            <a:hlinkClick r:id="" action="ppaction://media"/>
            <a:extLst>
              <a:ext uri="{FF2B5EF4-FFF2-40B4-BE49-F238E27FC236}">
                <a16:creationId xmlns:a16="http://schemas.microsoft.com/office/drawing/2014/main" id="{0381FFC6-1BFD-4D7B-9D18-EC4D42CDC3E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4318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743"/>
    </mc:Choice>
    <mc:Fallback>
      <p:transition spd="slow" advTm="67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ZoneTexte 1"/>
          <p:cNvSpPr txBox="1"/>
          <p:nvPr/>
        </p:nvSpPr>
        <p:spPr bwMode="auto">
          <a:xfrm>
            <a:off x="5868144" y="123477"/>
            <a:ext cx="3024336" cy="369332"/>
          </a:xfrm>
          <a:prstGeom prst="rect">
            <a:avLst/>
          </a:prstGeom>
          <a:noFill/>
        </p:spPr>
        <p:txBody>
          <a:bodyPr wrap="square" rtlCol="0">
            <a:spAutoFit/>
          </a:bodyPr>
          <a:lstStyle/>
          <a:p>
            <a:pPr algn="r">
              <a:defRPr/>
            </a:pPr>
            <a:r>
              <a:rPr lang="fr-FR" b="1">
                <a:solidFill>
                  <a:schemeClr val="bg1"/>
                </a:solidFill>
              </a:rPr>
              <a:t>Introduction</a:t>
            </a:r>
            <a:endParaRPr/>
          </a:p>
        </p:txBody>
      </p:sp>
      <p:sp>
        <p:nvSpPr>
          <p:cNvPr id="5" name="Rectangle 3"/>
          <p:cNvSpPr txBox="1">
            <a:spLocks noChangeArrowheads="1"/>
          </p:cNvSpPr>
          <p:nvPr/>
        </p:nvSpPr>
        <p:spPr bwMode="auto">
          <a:xfrm>
            <a:off x="150293" y="659454"/>
            <a:ext cx="8089727" cy="416370"/>
          </a:xfrm>
          <a:prstGeom prst="rect">
            <a:avLst/>
          </a:prstGeom>
        </p:spPr>
        <p:txBody>
          <a:bodyPr>
            <a:normAutofit fontScale="85000" lnSpcReduction="10000"/>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defTabSz="885825">
              <a:lnSpc>
                <a:spcPct val="120000"/>
              </a:lnSpc>
              <a:spcAft>
                <a:spcPts val="0"/>
              </a:spcAft>
              <a:buFont typeface="Arial"/>
              <a:buNone/>
              <a:tabLst>
                <a:tab pos="176213" algn="l"/>
                <a:tab pos="530225" algn="l"/>
                <a:tab pos="1798638" algn="l"/>
                <a:tab pos="3230563" algn="l"/>
                <a:tab pos="6457950" algn="l"/>
              </a:tabLst>
              <a:defRPr/>
            </a:pPr>
            <a:r>
              <a:rPr lang="fr-FR" sz="1600" b="1" u="sng">
                <a:cs typeface="Calibri"/>
              </a:rPr>
              <a:t>La structure des préparations pour nourrissons module leur cinétique digestive : approche </a:t>
            </a:r>
            <a:r>
              <a:rPr lang="fr-FR" sz="1600" b="1" i="1" u="sng">
                <a:cs typeface="Calibri"/>
              </a:rPr>
              <a:t>in vitro </a:t>
            </a:r>
            <a:r>
              <a:rPr lang="fr-FR" sz="1600" b="1" u="sng">
                <a:cs typeface="Calibri"/>
              </a:rPr>
              <a:t>et </a:t>
            </a:r>
            <a:r>
              <a:rPr lang="fr-FR" sz="1600" b="1" i="1" u="sng">
                <a:cs typeface="Calibri"/>
              </a:rPr>
              <a:t>in vivo</a:t>
            </a:r>
            <a:r>
              <a:rPr lang="fr-FR" sz="1600" i="1" u="sng">
                <a:cs typeface="Calibri"/>
              </a:rPr>
              <a:t> </a:t>
            </a:r>
            <a:endParaRPr/>
          </a:p>
        </p:txBody>
      </p:sp>
      <p:sp>
        <p:nvSpPr>
          <p:cNvPr id="3" name="Rectangle 2"/>
          <p:cNvSpPr/>
          <p:nvPr/>
        </p:nvSpPr>
        <p:spPr bwMode="auto">
          <a:xfrm>
            <a:off x="8269239" y="689710"/>
            <a:ext cx="864096" cy="307777"/>
          </a:xfrm>
          <a:prstGeom prst="rect">
            <a:avLst/>
          </a:prstGeom>
        </p:spPr>
        <p:txBody>
          <a:bodyPr wrap="square">
            <a:spAutoFit/>
          </a:bodyPr>
          <a:lstStyle/>
          <a:p>
            <a:pPr>
              <a:defRPr/>
            </a:pPr>
            <a:r>
              <a:rPr lang="fr-FR" sz="1400">
                <a:cs typeface="Calibri"/>
              </a:rPr>
              <a:t>P011_235</a:t>
            </a:r>
            <a:endParaRPr lang="fr-FR" sz="1400"/>
          </a:p>
        </p:txBody>
      </p:sp>
      <p:sp>
        <p:nvSpPr>
          <p:cNvPr id="6" name="Rectangle 5"/>
          <p:cNvSpPr/>
          <p:nvPr/>
        </p:nvSpPr>
        <p:spPr bwMode="auto">
          <a:xfrm>
            <a:off x="150293" y="885474"/>
            <a:ext cx="7488832" cy="492443"/>
          </a:xfrm>
          <a:prstGeom prst="rect">
            <a:avLst/>
          </a:prstGeom>
        </p:spPr>
        <p:txBody>
          <a:bodyPr wrap="square">
            <a:spAutoFit/>
          </a:bodyPr>
          <a:lstStyle/>
          <a:p>
            <a:pPr algn="just">
              <a:defRPr/>
            </a:pPr>
            <a:r>
              <a:rPr lang="fr-FR" sz="800" dirty="0"/>
              <a:t>Lucile </a:t>
            </a:r>
            <a:r>
              <a:rPr lang="fr-FR" sz="800" dirty="0" err="1"/>
              <a:t>Chauvet</a:t>
            </a:r>
            <a:r>
              <a:rPr lang="fr-FR" sz="800" baseline="30000" dirty="0" err="1"/>
              <a:t>abc</a:t>
            </a:r>
            <a:r>
              <a:rPr lang="fr-FR" sz="800" dirty="0"/>
              <a:t>, Alexy </a:t>
            </a:r>
            <a:r>
              <a:rPr lang="fr-FR" sz="800" dirty="0" err="1"/>
              <a:t>Brunel</a:t>
            </a:r>
            <a:r>
              <a:rPr lang="fr-FR" sz="800" baseline="30000" dirty="0" err="1"/>
              <a:t>a</a:t>
            </a:r>
            <a:r>
              <a:rPr lang="fr-FR" sz="800" dirty="0"/>
              <a:t>, Olivia </a:t>
            </a:r>
            <a:r>
              <a:rPr lang="fr-FR" sz="800" dirty="0" err="1"/>
              <a:t>Ménard</a:t>
            </a:r>
            <a:r>
              <a:rPr lang="fr-FR" sz="800" baseline="30000" dirty="0" err="1"/>
              <a:t>a</a:t>
            </a:r>
            <a:r>
              <a:rPr lang="fr-FR" sz="800" dirty="0"/>
              <a:t>, Yann Le </a:t>
            </a:r>
            <a:r>
              <a:rPr lang="fr-FR" sz="800" dirty="0" err="1"/>
              <a:t>Gouar</a:t>
            </a:r>
            <a:r>
              <a:rPr lang="fr-FR" sz="800" baseline="30000" dirty="0" err="1"/>
              <a:t>a</a:t>
            </a:r>
            <a:r>
              <a:rPr lang="fr-FR" sz="800" dirty="0"/>
              <a:t>, Julien Jardin</a:t>
            </a:r>
            <a:r>
              <a:rPr lang="fr-FR" sz="800" baseline="30000" dirty="0"/>
              <a:t>a</a:t>
            </a:r>
            <a:r>
              <a:rPr lang="fr-FR" sz="800" dirty="0"/>
              <a:t>, Thomas </a:t>
            </a:r>
            <a:r>
              <a:rPr lang="fr-FR" sz="800" dirty="0" err="1"/>
              <a:t>Croguennec</a:t>
            </a:r>
            <a:r>
              <a:rPr lang="fr-FR" sz="800" baseline="30000" dirty="0" err="1"/>
              <a:t>a</a:t>
            </a:r>
            <a:r>
              <a:rPr lang="fr-FR" sz="800" dirty="0"/>
              <a:t>, Isabelle Le </a:t>
            </a:r>
            <a:r>
              <a:rPr lang="fr-FR" sz="800" dirty="0" err="1"/>
              <a:t>Huërou-Luron</a:t>
            </a:r>
            <a:r>
              <a:rPr lang="fr-FR" sz="800" baseline="30000" dirty="0" err="1"/>
              <a:t>b</a:t>
            </a:r>
            <a:r>
              <a:rPr lang="fr-FR" sz="800" dirty="0"/>
              <a:t>, Didier </a:t>
            </a:r>
            <a:r>
              <a:rPr lang="fr-FR" sz="800" dirty="0" err="1"/>
              <a:t>Dupont</a:t>
            </a:r>
            <a:r>
              <a:rPr lang="fr-FR" sz="800" baseline="30000" dirty="0" err="1"/>
              <a:t>a</a:t>
            </a:r>
            <a:r>
              <a:rPr lang="fr-FR" sz="800" dirty="0"/>
              <a:t>, Marion </a:t>
            </a:r>
            <a:r>
              <a:rPr lang="fr-FR" sz="800" dirty="0" err="1"/>
              <a:t>Lemaire</a:t>
            </a:r>
            <a:r>
              <a:rPr lang="fr-FR" sz="800" baseline="30000" dirty="0" err="1"/>
              <a:t>c</a:t>
            </a:r>
            <a:r>
              <a:rPr lang="fr-FR" sz="800" dirty="0"/>
              <a:t>, Amélie </a:t>
            </a:r>
            <a:r>
              <a:rPr lang="fr-FR" sz="800" dirty="0" err="1"/>
              <a:t>Deglaire</a:t>
            </a:r>
            <a:r>
              <a:rPr lang="fr-FR" sz="800" baseline="30000" dirty="0" err="1"/>
              <a:t>a</a:t>
            </a:r>
            <a:endParaRPr lang="fr-FR" sz="800" dirty="0"/>
          </a:p>
          <a:p>
            <a:pPr algn="just">
              <a:defRPr/>
            </a:pPr>
            <a:r>
              <a:rPr lang="fr-FR" sz="600" baseline="30000" dirty="0"/>
              <a:t>a </a:t>
            </a:r>
            <a:r>
              <a:rPr lang="fr-FR" sz="600" dirty="0"/>
              <a:t>INRAE, Institut Agro, STLO, Rennes </a:t>
            </a:r>
            <a:endParaRPr sz="2000" dirty="0"/>
          </a:p>
          <a:p>
            <a:pPr algn="just">
              <a:defRPr/>
            </a:pPr>
            <a:r>
              <a:rPr lang="fr-FR" sz="600" baseline="30000" dirty="0"/>
              <a:t>b</a:t>
            </a:r>
            <a:r>
              <a:rPr lang="fr-FR" sz="600" dirty="0"/>
              <a:t> Institut </a:t>
            </a:r>
            <a:r>
              <a:rPr lang="fr-FR" sz="600" dirty="0" err="1"/>
              <a:t>NuMeCan</a:t>
            </a:r>
            <a:r>
              <a:rPr lang="fr-FR" sz="600" dirty="0"/>
              <a:t>, INRAE, INSERM, Univ Rennes, Saint Gilles </a:t>
            </a:r>
            <a:endParaRPr sz="2000" dirty="0"/>
          </a:p>
          <a:p>
            <a:pPr algn="just">
              <a:defRPr/>
            </a:pPr>
            <a:r>
              <a:rPr lang="fr-FR" sz="600" baseline="30000" dirty="0"/>
              <a:t>c</a:t>
            </a:r>
            <a:r>
              <a:rPr lang="fr-FR" sz="600" dirty="0"/>
              <a:t> SODIAAL International, Centre Recherche &amp; Innovation, Rennes</a:t>
            </a:r>
            <a:endParaRPr sz="2000" dirty="0"/>
          </a:p>
        </p:txBody>
      </p:sp>
      <p:sp>
        <p:nvSpPr>
          <p:cNvPr id="7" name="Rectangle 6"/>
          <p:cNvSpPr/>
          <p:nvPr/>
        </p:nvSpPr>
        <p:spPr bwMode="auto">
          <a:xfrm>
            <a:off x="164797" y="1307416"/>
            <a:ext cx="4572000" cy="178510"/>
          </a:xfrm>
          <a:prstGeom prst="rect">
            <a:avLst/>
          </a:prstGeom>
        </p:spPr>
        <p:txBody>
          <a:bodyPr>
            <a:spAutoFit/>
          </a:bodyPr>
          <a:lstStyle/>
          <a:p>
            <a:pPr defTabSz="885825">
              <a:lnSpc>
                <a:spcPct val="80000"/>
              </a:lnSpc>
              <a:tabLst>
                <a:tab pos="176213" algn="l"/>
                <a:tab pos="530225" algn="l"/>
                <a:tab pos="1798638" algn="l"/>
                <a:tab pos="3230563" algn="l"/>
                <a:tab pos="6457950" algn="l"/>
              </a:tabLst>
              <a:defRPr/>
            </a:pPr>
            <a:r>
              <a:rPr lang="fr-FR" sz="600" b="1" dirty="0"/>
              <a:t>Conflit d’intérêt :</a:t>
            </a:r>
            <a:r>
              <a:rPr lang="fr-FR" sz="700" b="1" dirty="0">
                <a:cs typeface="Calibri"/>
              </a:rPr>
              <a:t> </a:t>
            </a:r>
            <a:r>
              <a:rPr lang="fr-FR" sz="600" b="1" dirty="0">
                <a:cs typeface="Calibri"/>
              </a:rPr>
              <a:t>L. Chauvet et M. Lemaire sont employées par le groupe SODIAAL</a:t>
            </a:r>
            <a:endParaRPr sz="2000" b="1" dirty="0"/>
          </a:p>
        </p:txBody>
      </p:sp>
      <p:grpSp>
        <p:nvGrpSpPr>
          <p:cNvPr id="26" name="Groupe 25">
            <a:extLst>
              <a:ext uri="{FF2B5EF4-FFF2-40B4-BE49-F238E27FC236}">
                <a16:creationId xmlns:a16="http://schemas.microsoft.com/office/drawing/2014/main" id="{F634C8A8-738F-464E-887A-E6BD8A2EDB3B}"/>
              </a:ext>
            </a:extLst>
          </p:cNvPr>
          <p:cNvGrpSpPr/>
          <p:nvPr/>
        </p:nvGrpSpPr>
        <p:grpSpPr>
          <a:xfrm>
            <a:off x="6945262" y="1997860"/>
            <a:ext cx="2225486" cy="1314891"/>
            <a:chOff x="7047798" y="2006712"/>
            <a:chExt cx="2225486" cy="1314891"/>
          </a:xfrm>
        </p:grpSpPr>
        <p:sp>
          <p:nvSpPr>
            <p:cNvPr id="75" name="ZoneTexte 74"/>
            <p:cNvSpPr txBox="1"/>
            <p:nvPr/>
          </p:nvSpPr>
          <p:spPr bwMode="auto">
            <a:xfrm>
              <a:off x="7047798" y="2325586"/>
              <a:ext cx="2225486" cy="996017"/>
            </a:xfrm>
            <a:prstGeom prst="roundRect">
              <a:avLst>
                <a:gd name="adj" fmla="val 16667"/>
              </a:avLst>
            </a:prstGeom>
            <a:noFill/>
            <a:ln w="57150">
              <a:noFill/>
            </a:ln>
          </p:spPr>
          <p:txBody>
            <a:bodyPr wrap="square" rtlCol="0">
              <a:spAutoFit/>
            </a:bodyPr>
            <a:lstStyle/>
            <a:p>
              <a:pPr algn="ctr">
                <a:defRPr/>
              </a:pPr>
              <a:r>
                <a:rPr lang="fr-FR" sz="1050" b="1" dirty="0">
                  <a:solidFill>
                    <a:sysClr val="windowText" lastClr="000000"/>
                  </a:solidFill>
                  <a:latin typeface="Arial Rounded MT Bold"/>
                  <a:cs typeface="Arial"/>
                </a:rPr>
                <a:t>LA STRUCTURE DES FRACTIONS </a:t>
              </a:r>
              <a:r>
                <a:rPr lang="fr-FR" sz="1050" b="1" dirty="0">
                  <a:latin typeface="Arial Rounded MT Bold"/>
                  <a:cs typeface="Arial"/>
                </a:rPr>
                <a:t>PROTÉIQUES LAITIÈRES IMPACTE-T-ELLE </a:t>
              </a:r>
              <a:r>
                <a:rPr lang="fr-FR" sz="1050" b="1" dirty="0">
                  <a:solidFill>
                    <a:sysClr val="windowText" lastClr="000000"/>
                  </a:solidFill>
                  <a:latin typeface="Arial Rounded MT Bold"/>
                  <a:cs typeface="Arial"/>
                </a:rPr>
                <a:t>LA STRUCTURE DES </a:t>
              </a:r>
              <a:r>
                <a:rPr lang="fr-FR" sz="1050" b="1" dirty="0" err="1">
                  <a:solidFill>
                    <a:sysClr val="windowText" lastClr="000000"/>
                  </a:solidFill>
                  <a:latin typeface="Arial Rounded MT Bold"/>
                  <a:cs typeface="Arial"/>
                </a:rPr>
                <a:t>PPNs</a:t>
              </a:r>
              <a:r>
                <a:rPr lang="fr-FR" sz="1050" b="1" dirty="0">
                  <a:solidFill>
                    <a:sysClr val="windowText" lastClr="000000"/>
                  </a:solidFill>
                  <a:latin typeface="Arial Rounded MT Bold"/>
                  <a:cs typeface="Arial"/>
                </a:rPr>
                <a:t> ET LEUR DIGESTION ? </a:t>
              </a:r>
              <a:endParaRPr dirty="0"/>
            </a:p>
          </p:txBody>
        </p:sp>
        <p:pic>
          <p:nvPicPr>
            <p:cNvPr id="81" name="Image 80"/>
            <p:cNvPicPr>
              <a:picLocks noChangeAspect="1"/>
            </p:cNvPicPr>
            <p:nvPr/>
          </p:nvPicPr>
          <p:blipFill>
            <a:blip r:embed="rId6"/>
            <a:stretch/>
          </p:blipFill>
          <p:spPr bwMode="auto">
            <a:xfrm>
              <a:off x="7957920" y="2006712"/>
              <a:ext cx="405241" cy="405241"/>
            </a:xfrm>
            <a:prstGeom prst="rect">
              <a:avLst/>
            </a:prstGeom>
          </p:spPr>
        </p:pic>
      </p:grpSp>
      <p:grpSp>
        <p:nvGrpSpPr>
          <p:cNvPr id="25" name="Groupe 24">
            <a:extLst>
              <a:ext uri="{FF2B5EF4-FFF2-40B4-BE49-F238E27FC236}">
                <a16:creationId xmlns:a16="http://schemas.microsoft.com/office/drawing/2014/main" id="{6E44D39F-7332-413C-A852-608EDDA9CFB9}"/>
              </a:ext>
            </a:extLst>
          </p:cNvPr>
          <p:cNvGrpSpPr/>
          <p:nvPr/>
        </p:nvGrpSpPr>
        <p:grpSpPr>
          <a:xfrm>
            <a:off x="4128509" y="2146259"/>
            <a:ext cx="1825566" cy="1185115"/>
            <a:chOff x="4128509" y="2146259"/>
            <a:chExt cx="1825566" cy="1185115"/>
          </a:xfrm>
        </p:grpSpPr>
        <p:sp>
          <p:nvSpPr>
            <p:cNvPr id="51" name="Signe Plus 50"/>
            <p:cNvSpPr/>
            <p:nvPr/>
          </p:nvSpPr>
          <p:spPr bwMode="auto">
            <a:xfrm>
              <a:off x="4128509" y="2621927"/>
              <a:ext cx="394177" cy="386524"/>
            </a:xfrm>
            <a:prstGeom prst="mathPlus">
              <a:avLst>
                <a:gd name="adj1" fmla="val 23520"/>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defRPr/>
              </a:pPr>
              <a:endParaRPr lang="en-GB" sz="800">
                <a:solidFill>
                  <a:schemeClr val="tx1"/>
                </a:solidFill>
              </a:endParaRPr>
            </a:p>
          </p:txBody>
        </p:sp>
        <p:sp>
          <p:nvSpPr>
            <p:cNvPr id="53" name="ZoneTexte 52"/>
            <p:cNvSpPr txBox="1"/>
            <p:nvPr/>
          </p:nvSpPr>
          <p:spPr bwMode="auto">
            <a:xfrm>
              <a:off x="4382196" y="2146259"/>
              <a:ext cx="607358" cy="374571"/>
            </a:xfrm>
            <a:prstGeom prst="roundRect">
              <a:avLst>
                <a:gd name="adj" fmla="val 16667"/>
              </a:avLst>
            </a:prstGeom>
            <a:solidFill>
              <a:schemeClr val="accent1">
                <a:lumMod val="20000"/>
                <a:lumOff val="80000"/>
              </a:schemeClr>
            </a:solidFill>
          </p:spPr>
          <p:txBody>
            <a:bodyPr wrap="square" rtlCol="0">
              <a:spAutoFit/>
            </a:bodyPr>
            <a:lstStyle/>
            <a:p>
              <a:pPr algn="ctr">
                <a:defRPr/>
              </a:pPr>
              <a:r>
                <a:rPr lang="en-GB" sz="800" dirty="0"/>
                <a:t>Matières grasses</a:t>
              </a:r>
            </a:p>
          </p:txBody>
        </p:sp>
        <p:sp>
          <p:nvSpPr>
            <p:cNvPr id="54" name="ZoneTexte 53"/>
            <p:cNvSpPr txBox="1"/>
            <p:nvPr/>
          </p:nvSpPr>
          <p:spPr bwMode="auto">
            <a:xfrm>
              <a:off x="4524384" y="2830730"/>
              <a:ext cx="589685" cy="238363"/>
            </a:xfrm>
            <a:prstGeom prst="roundRect">
              <a:avLst>
                <a:gd name="adj" fmla="val 16667"/>
              </a:avLst>
            </a:prstGeom>
            <a:solidFill>
              <a:schemeClr val="accent4">
                <a:lumMod val="20000"/>
                <a:lumOff val="80000"/>
              </a:schemeClr>
            </a:solidFill>
          </p:spPr>
          <p:txBody>
            <a:bodyPr wrap="square" rtlCol="0">
              <a:spAutoFit/>
            </a:bodyPr>
            <a:lstStyle/>
            <a:p>
              <a:pPr algn="ctr">
                <a:defRPr/>
              </a:pPr>
              <a:r>
                <a:rPr lang="en-GB" sz="800"/>
                <a:t>Vitamines</a:t>
              </a:r>
            </a:p>
          </p:txBody>
        </p:sp>
        <p:sp>
          <p:nvSpPr>
            <p:cNvPr id="55" name="ZoneTexte 54"/>
            <p:cNvSpPr txBox="1"/>
            <p:nvPr/>
          </p:nvSpPr>
          <p:spPr bwMode="auto">
            <a:xfrm>
              <a:off x="4522686" y="2547805"/>
              <a:ext cx="589685" cy="238363"/>
            </a:xfrm>
            <a:prstGeom prst="roundRect">
              <a:avLst>
                <a:gd name="adj" fmla="val 16667"/>
              </a:avLst>
            </a:prstGeom>
            <a:solidFill>
              <a:schemeClr val="accent3">
                <a:lumMod val="40000"/>
                <a:lumOff val="60000"/>
              </a:schemeClr>
            </a:solidFill>
          </p:spPr>
          <p:txBody>
            <a:bodyPr wrap="square" rtlCol="0">
              <a:spAutoFit/>
            </a:bodyPr>
            <a:lstStyle/>
            <a:p>
              <a:pPr algn="ctr">
                <a:defRPr/>
              </a:pPr>
              <a:r>
                <a:rPr lang="en-GB" sz="800"/>
                <a:t>Minéraux</a:t>
              </a:r>
            </a:p>
          </p:txBody>
        </p:sp>
        <p:sp>
          <p:nvSpPr>
            <p:cNvPr id="56" name="ZoneTexte 55"/>
            <p:cNvSpPr txBox="1"/>
            <p:nvPr/>
          </p:nvSpPr>
          <p:spPr bwMode="auto">
            <a:xfrm>
              <a:off x="4382197" y="3093011"/>
              <a:ext cx="607357" cy="238363"/>
            </a:xfrm>
            <a:prstGeom prst="roundRect">
              <a:avLst>
                <a:gd name="adj" fmla="val 16667"/>
              </a:avLst>
            </a:prstGeom>
            <a:solidFill>
              <a:schemeClr val="accent5">
                <a:lumMod val="20000"/>
                <a:lumOff val="80000"/>
              </a:schemeClr>
            </a:solidFill>
          </p:spPr>
          <p:txBody>
            <a:bodyPr wrap="square" rtlCol="0">
              <a:spAutoFit/>
            </a:bodyPr>
            <a:lstStyle/>
            <a:p>
              <a:pPr algn="ctr">
                <a:defRPr/>
              </a:pPr>
              <a:r>
                <a:rPr lang="en-GB" sz="800"/>
                <a:t>Lactose</a:t>
              </a:r>
              <a:endParaRPr/>
            </a:p>
          </p:txBody>
        </p:sp>
        <p:sp>
          <p:nvSpPr>
            <p:cNvPr id="102" name="ZoneTexte 101"/>
            <p:cNvSpPr txBox="1"/>
            <p:nvPr/>
          </p:nvSpPr>
          <p:spPr bwMode="auto">
            <a:xfrm>
              <a:off x="4903075" y="2781566"/>
              <a:ext cx="1051000" cy="246221"/>
            </a:xfrm>
            <a:prstGeom prst="rect">
              <a:avLst/>
            </a:prstGeom>
            <a:noFill/>
            <a:ln>
              <a:noFill/>
            </a:ln>
          </p:spPr>
          <p:txBody>
            <a:bodyPr wrap="square" rtlCol="0">
              <a:spAutoFit/>
            </a:bodyPr>
            <a:lstStyle/>
            <a:p>
              <a:pPr algn="ctr">
                <a:defRPr/>
              </a:pPr>
              <a:r>
                <a:rPr lang="fr-FR" sz="1000" b="1" i="1" dirty="0">
                  <a:solidFill>
                    <a:srgbClr val="C00000"/>
                  </a:solidFill>
                </a:rPr>
                <a:t>Procédés</a:t>
              </a:r>
              <a:endParaRPr dirty="0"/>
            </a:p>
          </p:txBody>
        </p:sp>
        <p:cxnSp>
          <p:nvCxnSpPr>
            <p:cNvPr id="103" name="Connecteur droit avec flèche 102"/>
            <p:cNvCxnSpPr>
              <a:cxnSpLocks/>
            </p:cNvCxnSpPr>
            <p:nvPr/>
          </p:nvCxnSpPr>
          <p:spPr bwMode="auto">
            <a:xfrm flipV="1">
              <a:off x="5149536" y="2797829"/>
              <a:ext cx="57600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04" name="Image 103"/>
            <p:cNvPicPr>
              <a:picLocks noChangeAspect="1"/>
            </p:cNvPicPr>
            <p:nvPr/>
          </p:nvPicPr>
          <p:blipFill>
            <a:blip r:embed="rId7"/>
            <a:stretch/>
          </p:blipFill>
          <p:spPr bwMode="auto">
            <a:xfrm>
              <a:off x="5207849" y="2338111"/>
              <a:ext cx="415499" cy="415499"/>
            </a:xfrm>
            <a:prstGeom prst="rect">
              <a:avLst/>
            </a:prstGeom>
            <a:ln>
              <a:noFill/>
            </a:ln>
          </p:spPr>
        </p:pic>
      </p:grpSp>
      <p:grpSp>
        <p:nvGrpSpPr>
          <p:cNvPr id="21" name="Groupe 20">
            <a:extLst>
              <a:ext uri="{FF2B5EF4-FFF2-40B4-BE49-F238E27FC236}">
                <a16:creationId xmlns:a16="http://schemas.microsoft.com/office/drawing/2014/main" id="{B070D9D8-B7A8-4C35-87DB-89D5632BD878}"/>
              </a:ext>
            </a:extLst>
          </p:cNvPr>
          <p:cNvGrpSpPr/>
          <p:nvPr/>
        </p:nvGrpSpPr>
        <p:grpSpPr>
          <a:xfrm>
            <a:off x="2531666" y="2347031"/>
            <a:ext cx="2424228" cy="2548686"/>
            <a:chOff x="2531666" y="2347031"/>
            <a:chExt cx="2424228" cy="2548686"/>
          </a:xfrm>
        </p:grpSpPr>
        <p:sp>
          <p:nvSpPr>
            <p:cNvPr id="79" name="ZoneTexte 78"/>
            <p:cNvSpPr txBox="1"/>
            <p:nvPr/>
          </p:nvSpPr>
          <p:spPr bwMode="auto">
            <a:xfrm rot="5400000">
              <a:off x="3478668" y="3351183"/>
              <a:ext cx="996922" cy="338554"/>
            </a:xfrm>
            <a:prstGeom prst="rect">
              <a:avLst/>
            </a:prstGeom>
            <a:noFill/>
            <a:ln>
              <a:noFill/>
            </a:ln>
          </p:spPr>
          <p:txBody>
            <a:bodyPr wrap="square" rtlCol="0">
              <a:spAutoFit/>
            </a:bodyPr>
            <a:lstStyle/>
            <a:p>
              <a:pPr algn="ctr">
                <a:defRPr/>
              </a:pPr>
              <a:r>
                <a:rPr lang="fr-FR" sz="800" i="1" dirty="0">
                  <a:solidFill>
                    <a:srgbClr val="C00000"/>
                  </a:solidFill>
                </a:rPr>
                <a:t>Impact des </a:t>
              </a:r>
              <a:r>
                <a:rPr lang="fr-FR" sz="800" i="1" dirty="0" err="1">
                  <a:solidFill>
                    <a:srgbClr val="C00000"/>
                  </a:solidFill>
                </a:rPr>
                <a:t>procééds</a:t>
              </a:r>
              <a:r>
                <a:rPr lang="fr-FR" sz="800" i="1" dirty="0">
                  <a:solidFill>
                    <a:srgbClr val="C00000"/>
                  </a:solidFill>
                </a:rPr>
                <a:t> mis en œuvre</a:t>
              </a:r>
              <a:endParaRPr dirty="0"/>
            </a:p>
          </p:txBody>
        </p:sp>
        <p:sp>
          <p:nvSpPr>
            <p:cNvPr id="95" name="Flèche : bas 94"/>
            <p:cNvSpPr/>
            <p:nvPr/>
          </p:nvSpPr>
          <p:spPr bwMode="auto">
            <a:xfrm>
              <a:off x="3677326" y="3150495"/>
              <a:ext cx="166487" cy="800444"/>
            </a:xfrm>
            <a:prstGeom prst="downArrow">
              <a:avLst>
                <a:gd name="adj1" fmla="val 50000"/>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6" name="ZoneTexte 45"/>
            <p:cNvSpPr txBox="1"/>
            <p:nvPr/>
          </p:nvSpPr>
          <p:spPr bwMode="auto">
            <a:xfrm>
              <a:off x="2531666" y="2812375"/>
              <a:ext cx="1051000" cy="246221"/>
            </a:xfrm>
            <a:prstGeom prst="rect">
              <a:avLst/>
            </a:prstGeom>
            <a:noFill/>
            <a:ln>
              <a:noFill/>
            </a:ln>
          </p:spPr>
          <p:txBody>
            <a:bodyPr wrap="square" rtlCol="0">
              <a:spAutoFit/>
            </a:bodyPr>
            <a:lstStyle/>
            <a:p>
              <a:pPr algn="ctr">
                <a:defRPr/>
              </a:pPr>
              <a:r>
                <a:rPr lang="fr-FR" sz="1000" b="1" i="1" dirty="0">
                  <a:solidFill>
                    <a:srgbClr val="C00000"/>
                  </a:solidFill>
                </a:rPr>
                <a:t>Procédés</a:t>
              </a:r>
              <a:endParaRPr dirty="0"/>
            </a:p>
          </p:txBody>
        </p:sp>
        <p:cxnSp>
          <p:nvCxnSpPr>
            <p:cNvPr id="47" name="Connecteur droit avec flèche 46"/>
            <p:cNvCxnSpPr>
              <a:cxnSpLocks/>
            </p:cNvCxnSpPr>
            <p:nvPr/>
          </p:nvCxnSpPr>
          <p:spPr bwMode="auto">
            <a:xfrm>
              <a:off x="2772049" y="2813237"/>
              <a:ext cx="57600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48" name="Image 47"/>
            <p:cNvPicPr>
              <a:picLocks noChangeAspect="1"/>
            </p:cNvPicPr>
            <p:nvPr/>
          </p:nvPicPr>
          <p:blipFill>
            <a:blip r:embed="rId7"/>
            <a:stretch/>
          </p:blipFill>
          <p:spPr bwMode="auto">
            <a:xfrm>
              <a:off x="2835297" y="2347031"/>
              <a:ext cx="415499" cy="415499"/>
            </a:xfrm>
            <a:prstGeom prst="rect">
              <a:avLst/>
            </a:prstGeom>
            <a:ln>
              <a:noFill/>
            </a:ln>
          </p:spPr>
        </p:pic>
        <p:sp>
          <p:nvSpPr>
            <p:cNvPr id="50" name="ZoneTexte 49"/>
            <p:cNvSpPr txBox="1"/>
            <p:nvPr/>
          </p:nvSpPr>
          <p:spPr bwMode="auto">
            <a:xfrm>
              <a:off x="3380169" y="2532422"/>
              <a:ext cx="769519" cy="561856"/>
            </a:xfrm>
            <a:prstGeom prst="roundRect">
              <a:avLst>
                <a:gd name="adj" fmla="val 16667"/>
              </a:avLst>
            </a:prstGeom>
            <a:solidFill>
              <a:schemeClr val="accent2">
                <a:lumMod val="20000"/>
                <a:lumOff val="80000"/>
              </a:schemeClr>
            </a:solidFill>
          </p:spPr>
          <p:txBody>
            <a:bodyPr wrap="square" rtlCol="0">
              <a:spAutoFit/>
            </a:bodyPr>
            <a:lstStyle/>
            <a:p>
              <a:pPr algn="ctr">
                <a:defRPr/>
              </a:pPr>
              <a:r>
                <a:rPr lang="en-GB" sz="900" b="1"/>
                <a:t>Ingrédients protéiques laitiers</a:t>
              </a:r>
            </a:p>
          </p:txBody>
        </p:sp>
        <p:sp>
          <p:nvSpPr>
            <p:cNvPr id="63" name="Rectangle : coins arrondis 62"/>
            <p:cNvSpPr/>
            <p:nvPr/>
          </p:nvSpPr>
          <p:spPr bwMode="auto">
            <a:xfrm>
              <a:off x="2581507" y="4013286"/>
              <a:ext cx="2374387" cy="866294"/>
            </a:xfrm>
            <a:prstGeom prst="roundRect">
              <a:avLst>
                <a:gd name="adj" fmla="val 16667"/>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200"/>
            </a:p>
          </p:txBody>
        </p:sp>
        <p:sp>
          <p:nvSpPr>
            <p:cNvPr id="64" name="Rectangle 63"/>
            <p:cNvSpPr/>
            <p:nvPr/>
          </p:nvSpPr>
          <p:spPr bwMode="auto">
            <a:xfrm>
              <a:off x="2610593" y="4024704"/>
              <a:ext cx="1465581" cy="246221"/>
            </a:xfrm>
            <a:prstGeom prst="rect">
              <a:avLst/>
            </a:prstGeom>
            <a:ln>
              <a:noFill/>
            </a:ln>
          </p:spPr>
          <p:txBody>
            <a:bodyPr wrap="square">
              <a:spAutoFit/>
            </a:bodyPr>
            <a:lstStyle/>
            <a:p>
              <a:pPr algn="just">
                <a:defRPr/>
              </a:pPr>
              <a:r>
                <a:rPr lang="fr-FR" sz="1000" b="1" u="sng"/>
                <a:t>Structure des PS</a:t>
              </a:r>
              <a:endParaRPr/>
            </a:p>
          </p:txBody>
        </p:sp>
        <p:sp>
          <p:nvSpPr>
            <p:cNvPr id="65" name="Rectangle 64"/>
            <p:cNvSpPr/>
            <p:nvPr/>
          </p:nvSpPr>
          <p:spPr bwMode="auto">
            <a:xfrm>
              <a:off x="2683273" y="4193896"/>
              <a:ext cx="1250160" cy="507831"/>
            </a:xfrm>
            <a:prstGeom prst="rect">
              <a:avLst/>
            </a:prstGeom>
            <a:ln>
              <a:noFill/>
            </a:ln>
          </p:spPr>
          <p:txBody>
            <a:bodyPr wrap="square">
              <a:spAutoFit/>
            </a:bodyPr>
            <a:lstStyle/>
            <a:p>
              <a:pPr marL="171450" indent="-171450" algn="just">
                <a:buFont typeface="Wingdings"/>
                <a:buChar char="§"/>
                <a:defRPr/>
              </a:pPr>
              <a:r>
                <a:rPr lang="fr-FR" sz="900" dirty="0"/>
                <a:t>Agrégation</a:t>
              </a:r>
              <a:endParaRPr sz="2000" dirty="0"/>
            </a:p>
            <a:p>
              <a:pPr marL="171450" indent="-171450" algn="just">
                <a:buFont typeface="Wingdings"/>
                <a:buChar char="§"/>
                <a:defRPr/>
              </a:pPr>
              <a:r>
                <a:rPr lang="fr-FR" sz="900" dirty="0"/>
                <a:t>Dénaturation</a:t>
              </a:r>
              <a:endParaRPr sz="2000" dirty="0"/>
            </a:p>
            <a:p>
              <a:pPr marL="171450" indent="-171450" algn="just">
                <a:buFont typeface="Wingdings"/>
                <a:buChar char="§"/>
                <a:defRPr/>
              </a:pPr>
              <a:r>
                <a:rPr lang="fr-FR" sz="900" dirty="0"/>
                <a:t>Glycation</a:t>
              </a:r>
              <a:endParaRPr sz="2000" dirty="0"/>
            </a:p>
          </p:txBody>
        </p:sp>
        <p:sp>
          <p:nvSpPr>
            <p:cNvPr id="66" name="Rectangle 65"/>
            <p:cNvSpPr/>
            <p:nvPr/>
          </p:nvSpPr>
          <p:spPr bwMode="auto">
            <a:xfrm>
              <a:off x="3849191" y="3997491"/>
              <a:ext cx="1106703" cy="400110"/>
            </a:xfrm>
            <a:prstGeom prst="rect">
              <a:avLst/>
            </a:prstGeom>
            <a:ln>
              <a:noFill/>
            </a:ln>
          </p:spPr>
          <p:txBody>
            <a:bodyPr wrap="square">
              <a:spAutoFit/>
            </a:bodyPr>
            <a:lstStyle/>
            <a:p>
              <a:pPr algn="ctr">
                <a:defRPr/>
              </a:pPr>
              <a:r>
                <a:rPr lang="fr-FR" sz="1000" b="1" u="sng" dirty="0"/>
                <a:t>Organisation des caséines</a:t>
              </a:r>
              <a:endParaRPr dirty="0"/>
            </a:p>
          </p:txBody>
        </p:sp>
        <p:sp>
          <p:nvSpPr>
            <p:cNvPr id="67" name="Rectangle 66"/>
            <p:cNvSpPr/>
            <p:nvPr/>
          </p:nvSpPr>
          <p:spPr bwMode="auto">
            <a:xfrm>
              <a:off x="3973343" y="4324220"/>
              <a:ext cx="974962" cy="369332"/>
            </a:xfrm>
            <a:prstGeom prst="rect">
              <a:avLst/>
            </a:prstGeom>
            <a:ln>
              <a:noFill/>
            </a:ln>
          </p:spPr>
          <p:txBody>
            <a:bodyPr wrap="square">
              <a:spAutoFit/>
            </a:bodyPr>
            <a:lstStyle/>
            <a:p>
              <a:pPr marL="171450" indent="-171450" algn="just">
                <a:buFont typeface="Wingdings"/>
                <a:buChar char="§"/>
                <a:defRPr/>
              </a:pPr>
              <a:r>
                <a:rPr lang="fr-FR" sz="900" dirty="0"/>
                <a:t>Micellaire</a:t>
              </a:r>
              <a:endParaRPr sz="2000" dirty="0"/>
            </a:p>
            <a:p>
              <a:pPr marL="171450" indent="-171450" algn="just">
                <a:buFont typeface="Wingdings"/>
                <a:buChar char="§"/>
                <a:defRPr/>
              </a:pPr>
              <a:r>
                <a:rPr lang="fr-FR" sz="900" dirty="0"/>
                <a:t>Non-micellaire</a:t>
              </a:r>
              <a:endParaRPr sz="2000" dirty="0"/>
            </a:p>
          </p:txBody>
        </p:sp>
        <p:sp>
          <p:nvSpPr>
            <p:cNvPr id="68" name="Rectangle 67"/>
            <p:cNvSpPr/>
            <p:nvPr/>
          </p:nvSpPr>
          <p:spPr bwMode="auto">
            <a:xfrm>
              <a:off x="2563722" y="4618718"/>
              <a:ext cx="1212167" cy="276999"/>
            </a:xfrm>
            <a:prstGeom prst="rect">
              <a:avLst/>
            </a:prstGeom>
            <a:ln>
              <a:noFill/>
            </a:ln>
          </p:spPr>
          <p:txBody>
            <a:bodyPr wrap="square">
              <a:spAutoFit/>
            </a:bodyPr>
            <a:lstStyle/>
            <a:p>
              <a:pPr algn="ctr">
                <a:defRPr/>
              </a:pPr>
              <a:r>
                <a:rPr lang="fr-FR" sz="600" dirty="0">
                  <a:solidFill>
                    <a:schemeClr val="tx1">
                      <a:lumMod val="65000"/>
                      <a:lumOff val="35000"/>
                    </a:schemeClr>
                  </a:solidFill>
                  <a:ea typeface="Calibri"/>
                </a:rPr>
                <a:t>(Hendricks </a:t>
              </a:r>
              <a:r>
                <a:rPr lang="fr-FR" sz="600" i="1" dirty="0">
                  <a:solidFill>
                    <a:schemeClr val="tx1">
                      <a:lumMod val="65000"/>
                      <a:lumOff val="35000"/>
                    </a:schemeClr>
                  </a:solidFill>
                  <a:ea typeface="Calibri"/>
                </a:rPr>
                <a:t>et al.</a:t>
              </a:r>
              <a:r>
                <a:rPr lang="fr-FR" sz="600" dirty="0">
                  <a:solidFill>
                    <a:schemeClr val="tx1">
                      <a:lumMod val="65000"/>
                      <a:lumOff val="35000"/>
                    </a:schemeClr>
                  </a:solidFill>
                  <a:ea typeface="Calibri"/>
                </a:rPr>
                <a:t>, 2014; </a:t>
              </a:r>
              <a:endParaRPr sz="2000" dirty="0"/>
            </a:p>
            <a:p>
              <a:pPr algn="ctr">
                <a:defRPr/>
              </a:pPr>
              <a:r>
                <a:rPr lang="fr-FR" sz="600" dirty="0">
                  <a:solidFill>
                    <a:schemeClr val="tx1">
                      <a:lumMod val="65000"/>
                      <a:lumOff val="35000"/>
                    </a:schemeClr>
                  </a:solidFill>
                  <a:ea typeface="Calibri"/>
                </a:rPr>
                <a:t>Halabi et al., 2022)</a:t>
              </a:r>
              <a:endParaRPr lang="fr-FR" sz="600" dirty="0">
                <a:solidFill>
                  <a:schemeClr val="tx1">
                    <a:lumMod val="65000"/>
                    <a:lumOff val="35000"/>
                  </a:schemeClr>
                </a:solidFill>
              </a:endParaRPr>
            </a:p>
          </p:txBody>
        </p:sp>
        <p:sp>
          <p:nvSpPr>
            <p:cNvPr id="69" name="Rectangle 68"/>
            <p:cNvSpPr/>
            <p:nvPr/>
          </p:nvSpPr>
          <p:spPr bwMode="auto">
            <a:xfrm>
              <a:off x="3946323" y="4613430"/>
              <a:ext cx="975365" cy="276999"/>
            </a:xfrm>
            <a:prstGeom prst="rect">
              <a:avLst/>
            </a:prstGeom>
            <a:ln>
              <a:noFill/>
            </a:ln>
          </p:spPr>
          <p:txBody>
            <a:bodyPr wrap="square">
              <a:spAutoFit/>
            </a:bodyPr>
            <a:lstStyle/>
            <a:p>
              <a:pPr algn="ctr">
                <a:defRPr/>
              </a:pPr>
              <a:r>
                <a:rPr lang="fr-FR" sz="600" dirty="0">
                  <a:solidFill>
                    <a:schemeClr val="tx1">
                      <a:lumMod val="65000"/>
                      <a:lumOff val="35000"/>
                    </a:schemeClr>
                  </a:solidFill>
                  <a:ea typeface="Calibri"/>
                </a:rPr>
                <a:t>(Wang </a:t>
              </a:r>
              <a:r>
                <a:rPr lang="fr-FR" sz="600" i="1" dirty="0">
                  <a:solidFill>
                    <a:schemeClr val="tx1">
                      <a:lumMod val="65000"/>
                      <a:lumOff val="35000"/>
                    </a:schemeClr>
                  </a:solidFill>
                  <a:ea typeface="Calibri"/>
                </a:rPr>
                <a:t>et al.</a:t>
              </a:r>
              <a:r>
                <a:rPr lang="fr-FR" sz="600" dirty="0">
                  <a:solidFill>
                    <a:schemeClr val="tx1">
                      <a:lumMod val="65000"/>
                      <a:lumOff val="35000"/>
                    </a:schemeClr>
                  </a:solidFill>
                  <a:ea typeface="Calibri"/>
                </a:rPr>
                <a:t>, 2018</a:t>
              </a:r>
              <a:endParaRPr sz="2000" dirty="0"/>
            </a:p>
            <a:p>
              <a:pPr algn="ctr">
                <a:defRPr/>
              </a:pPr>
              <a:r>
                <a:rPr lang="fr-FR" sz="600" dirty="0">
                  <a:solidFill>
                    <a:schemeClr val="tx1">
                      <a:lumMod val="65000"/>
                      <a:lumOff val="35000"/>
                    </a:schemeClr>
                  </a:solidFill>
                  <a:ea typeface="Calibri"/>
                </a:rPr>
                <a:t>Huppertz et al., 2020)</a:t>
              </a:r>
              <a:endParaRPr lang="fr-FR" sz="600" dirty="0">
                <a:solidFill>
                  <a:schemeClr val="tx1">
                    <a:lumMod val="65000"/>
                    <a:lumOff val="35000"/>
                  </a:schemeClr>
                </a:solidFill>
              </a:endParaRPr>
            </a:p>
          </p:txBody>
        </p:sp>
        <p:cxnSp>
          <p:nvCxnSpPr>
            <p:cNvPr id="108" name="Connecteur droit 107"/>
            <p:cNvCxnSpPr>
              <a:cxnSpLocks/>
              <a:stCxn id="63" idx="0"/>
              <a:endCxn id="63" idx="2"/>
            </p:cNvCxnSpPr>
            <p:nvPr/>
          </p:nvCxnSpPr>
          <p:spPr bwMode="auto">
            <a:xfrm>
              <a:off x="3768702" y="4013286"/>
              <a:ext cx="0" cy="866294"/>
            </a:xfrm>
            <a:prstGeom prst="line">
              <a:avLst/>
            </a:prstGeom>
            <a:ln>
              <a:solidFill>
                <a:schemeClr val="accent2">
                  <a:lumMod val="60000"/>
                  <a:lumOff val="40000"/>
                </a:schemeClr>
              </a:solidFill>
              <a:prstDash val="dashDot"/>
            </a:ln>
          </p:spPr>
          <p:style>
            <a:lnRef idx="1">
              <a:schemeClr val="accent2"/>
            </a:lnRef>
            <a:fillRef idx="0">
              <a:schemeClr val="accent2"/>
            </a:fillRef>
            <a:effectRef idx="0">
              <a:schemeClr val="accent2"/>
            </a:effectRef>
            <a:fontRef idx="minor">
              <a:schemeClr val="tx1"/>
            </a:fontRef>
          </p:style>
        </p:cxnSp>
      </p:grpSp>
      <p:grpSp>
        <p:nvGrpSpPr>
          <p:cNvPr id="35" name="Groupe 34">
            <a:extLst>
              <a:ext uri="{FF2B5EF4-FFF2-40B4-BE49-F238E27FC236}">
                <a16:creationId xmlns:a16="http://schemas.microsoft.com/office/drawing/2014/main" id="{1CE96234-4F8F-46F3-A258-EF3BD4098594}"/>
              </a:ext>
            </a:extLst>
          </p:cNvPr>
          <p:cNvGrpSpPr/>
          <p:nvPr/>
        </p:nvGrpSpPr>
        <p:grpSpPr>
          <a:xfrm>
            <a:off x="-453658" y="1276005"/>
            <a:ext cx="7930753" cy="3831460"/>
            <a:chOff x="-453658" y="1276005"/>
            <a:chExt cx="7930753" cy="3831460"/>
          </a:xfrm>
        </p:grpSpPr>
        <p:grpSp>
          <p:nvGrpSpPr>
            <p:cNvPr id="10" name="Groupe 9">
              <a:extLst>
                <a:ext uri="{FF2B5EF4-FFF2-40B4-BE49-F238E27FC236}">
                  <a16:creationId xmlns:a16="http://schemas.microsoft.com/office/drawing/2014/main" id="{ED690F74-0238-4FFD-A483-5E19C4823785}"/>
                </a:ext>
              </a:extLst>
            </p:cNvPr>
            <p:cNvGrpSpPr/>
            <p:nvPr/>
          </p:nvGrpSpPr>
          <p:grpSpPr>
            <a:xfrm>
              <a:off x="-453658" y="1276005"/>
              <a:ext cx="7930753" cy="3831460"/>
              <a:chOff x="-453658" y="1276005"/>
              <a:chExt cx="7930753" cy="3831460"/>
            </a:xfrm>
          </p:grpSpPr>
          <p:graphicFrame>
            <p:nvGraphicFramePr>
              <p:cNvPr id="19" name="Graphique 18"/>
              <p:cNvGraphicFramePr>
                <a:graphicFrameLocks/>
              </p:cNvGraphicFramePr>
              <p:nvPr>
                <p:extLst>
                  <p:ext uri="{D42A27DB-BD31-4B8C-83A1-F6EECF244321}">
                    <p14:modId xmlns:p14="http://schemas.microsoft.com/office/powerpoint/2010/main" val="1833389472"/>
                  </p:ext>
                </p:extLst>
              </p:nvPr>
            </p:nvGraphicFramePr>
            <p:xfrm>
              <a:off x="-453658" y="1824794"/>
              <a:ext cx="1699864" cy="2216540"/>
            </p:xfrm>
            <a:graphic>
              <a:graphicData uri="http://schemas.openxmlformats.org/drawingml/2006/chart">
                <c:chart xmlns:c="http://schemas.openxmlformats.org/drawingml/2006/chart" xmlns:r="http://schemas.openxmlformats.org/officeDocument/2006/relationships" r:id="rId8"/>
              </a:graphicData>
            </a:graphic>
          </p:graphicFrame>
          <p:grpSp>
            <p:nvGrpSpPr>
              <p:cNvPr id="8" name="Groupe 7">
                <a:extLst>
                  <a:ext uri="{FF2B5EF4-FFF2-40B4-BE49-F238E27FC236}">
                    <a16:creationId xmlns:a16="http://schemas.microsoft.com/office/drawing/2014/main" id="{8AE44749-D632-4E88-985D-435C36406339}"/>
                  </a:ext>
                </a:extLst>
              </p:cNvPr>
              <p:cNvGrpSpPr/>
              <p:nvPr/>
            </p:nvGrpSpPr>
            <p:grpSpPr>
              <a:xfrm>
                <a:off x="-166825" y="1276005"/>
                <a:ext cx="7643920" cy="3831460"/>
                <a:chOff x="-166825" y="1276005"/>
                <a:chExt cx="7643920" cy="3831460"/>
              </a:xfrm>
            </p:grpSpPr>
            <p:graphicFrame>
              <p:nvGraphicFramePr>
                <p:cNvPr id="29" name="Graphique 28"/>
                <p:cNvGraphicFramePr>
                  <a:graphicFrameLocks/>
                </p:cNvGraphicFramePr>
                <p:nvPr>
                  <p:extLst>
                    <p:ext uri="{D42A27DB-BD31-4B8C-83A1-F6EECF244321}">
                      <p14:modId xmlns:p14="http://schemas.microsoft.com/office/powerpoint/2010/main" val="3975153160"/>
                    </p:ext>
                  </p:extLst>
                </p:nvPr>
              </p:nvGraphicFramePr>
              <p:xfrm>
                <a:off x="5794122" y="1672163"/>
                <a:ext cx="761852" cy="2351273"/>
              </p:xfrm>
              <a:graphic>
                <a:graphicData uri="http://schemas.openxmlformats.org/drawingml/2006/chart">
                  <c:chart xmlns:c="http://schemas.openxmlformats.org/drawingml/2006/chart" xmlns:r="http://schemas.openxmlformats.org/officeDocument/2006/relationships" r:id="rId9"/>
                </a:graphicData>
              </a:graphic>
            </p:graphicFrame>
            <p:sp>
              <p:nvSpPr>
                <p:cNvPr id="27" name="Accolade fermante 26"/>
                <p:cNvSpPr/>
                <p:nvPr/>
              </p:nvSpPr>
              <p:spPr bwMode="auto">
                <a:xfrm>
                  <a:off x="6416325" y="3081712"/>
                  <a:ext cx="66691" cy="753093"/>
                </a:xfrm>
                <a:prstGeom prst="rightBrace">
                  <a:avLst>
                    <a:gd name="adj1" fmla="val 8333"/>
                    <a:gd name="adj2" fmla="val 50000"/>
                  </a:avLst>
                </a:prstGeom>
                <a:noFill/>
                <a:ln w="12700" cap="flat" cmpd="sng" algn="ctr">
                  <a:solidFill>
                    <a:schemeClr val="tx1"/>
                  </a:solidFill>
                  <a:prstDash val="solid"/>
                  <a:miter lim="800000"/>
                </a:ln>
                <a:effectLst/>
              </p:spPr>
              <p:txBody>
                <a:bodyPr rtlCol="0" anchor="ct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Tx/>
                    <a:buNone/>
                    <a:defRPr/>
                  </a:pPr>
                  <a:endParaRPr lang="fr-FR" sz="900" b="0" i="1" u="none" strike="noStrike" cap="none" spc="0">
                    <a:ln>
                      <a:noFill/>
                    </a:ln>
                    <a:solidFill>
                      <a:prstClr val="black"/>
                    </a:solidFill>
                  </a:endParaRPr>
                </a:p>
              </p:txBody>
            </p:sp>
            <p:sp>
              <p:nvSpPr>
                <p:cNvPr id="115" name="ZoneTexte 114"/>
                <p:cNvSpPr txBox="1"/>
                <p:nvPr/>
              </p:nvSpPr>
              <p:spPr bwMode="auto">
                <a:xfrm>
                  <a:off x="5378361" y="3976201"/>
                  <a:ext cx="2098734" cy="919401"/>
                </a:xfrm>
                <a:prstGeom prst="roundRect">
                  <a:avLst>
                    <a:gd name="adj" fmla="val 16667"/>
                  </a:avLst>
                </a:prstGeom>
                <a:noFill/>
                <a:ln>
                  <a:noFill/>
                </a:ln>
              </p:spPr>
              <p:txBody>
                <a:bodyPr wrap="square" rtlCol="0">
                  <a:spAutoFit/>
                </a:bodyPr>
                <a:lstStyle/>
                <a:p>
                  <a:pPr marL="171450" indent="-171450" algn="just">
                    <a:buFont typeface="Wingdings"/>
                    <a:buChar char="§"/>
                    <a:defRPr/>
                  </a:pPr>
                  <a:r>
                    <a:rPr lang="fr-FR" sz="900" b="1" dirty="0">
                      <a:solidFill>
                        <a:schemeClr val="accent3">
                          <a:lumMod val="50000"/>
                        </a:schemeClr>
                      </a:solidFill>
                    </a:rPr>
                    <a:t>Seul substitut au lait humain adapté</a:t>
                  </a:r>
                  <a:endParaRPr sz="900" b="1" dirty="0">
                    <a:solidFill>
                      <a:schemeClr val="accent3">
                        <a:lumMod val="50000"/>
                      </a:schemeClr>
                    </a:solidFill>
                  </a:endParaRPr>
                </a:p>
                <a:p>
                  <a:pPr marL="171450" indent="-171450" algn="just">
                    <a:buFont typeface="Wingdings"/>
                    <a:buChar char="§"/>
                    <a:defRPr/>
                  </a:pPr>
                  <a:endParaRPr lang="fr-FR" sz="200" dirty="0">
                    <a:solidFill>
                      <a:schemeClr val="accent3">
                        <a:lumMod val="50000"/>
                      </a:schemeClr>
                    </a:solidFill>
                  </a:endParaRPr>
                </a:p>
                <a:p>
                  <a:pPr marL="171450" indent="-171450" algn="just">
                    <a:buFont typeface="Wingdings"/>
                    <a:buChar char="§"/>
                    <a:defRPr/>
                  </a:pPr>
                  <a:r>
                    <a:rPr lang="fr-FR" sz="900" b="1" dirty="0">
                      <a:solidFill>
                        <a:schemeClr val="accent3">
                          <a:lumMod val="50000"/>
                        </a:schemeClr>
                      </a:solidFill>
                    </a:rPr>
                    <a:t>Composition </a:t>
                  </a:r>
                  <a:r>
                    <a:rPr lang="fr-FR" sz="900" dirty="0">
                      <a:solidFill>
                        <a:schemeClr val="accent3">
                          <a:lumMod val="50000"/>
                        </a:schemeClr>
                      </a:solidFill>
                    </a:rPr>
                    <a:t>nutritionnelle globale </a:t>
                  </a:r>
                  <a:r>
                    <a:rPr lang="fr-FR" sz="900" b="1" dirty="0">
                      <a:solidFill>
                        <a:schemeClr val="accent3">
                          <a:lumMod val="50000"/>
                        </a:schemeClr>
                      </a:solidFill>
                    </a:rPr>
                    <a:t>proche</a:t>
                  </a:r>
                  <a:r>
                    <a:rPr lang="fr-FR" sz="900" dirty="0">
                      <a:solidFill>
                        <a:schemeClr val="accent3">
                          <a:lumMod val="50000"/>
                        </a:schemeClr>
                      </a:solidFill>
                    </a:rPr>
                    <a:t> mais composition fine et </a:t>
                  </a:r>
                  <a:r>
                    <a:rPr lang="fr-FR" sz="900" b="1" dirty="0">
                      <a:solidFill>
                        <a:schemeClr val="accent3">
                          <a:lumMod val="50000"/>
                        </a:schemeClr>
                      </a:solidFill>
                    </a:rPr>
                    <a:t>structure différentes </a:t>
                  </a:r>
                  <a:r>
                    <a:rPr lang="fr-FR" sz="900" b="1" dirty="0">
                      <a:solidFill>
                        <a:schemeClr val="accent3">
                          <a:lumMod val="50000"/>
                        </a:schemeClr>
                      </a:solidFill>
                      <a:sym typeface="Wingdings" panose="05000000000000000000" pitchFamily="2" charset="2"/>
                    </a:rPr>
                    <a:t></a:t>
                  </a:r>
                  <a:r>
                    <a:rPr lang="fr-FR" sz="900" b="1" dirty="0">
                      <a:solidFill>
                        <a:schemeClr val="accent3">
                          <a:lumMod val="50000"/>
                        </a:schemeClr>
                      </a:solidFill>
                    </a:rPr>
                    <a:t> effet santé différent </a:t>
                  </a:r>
                </a:p>
              </p:txBody>
            </p:sp>
            <p:sp>
              <p:nvSpPr>
                <p:cNvPr id="72" name="ZoneTexte 71"/>
                <p:cNvSpPr txBox="1"/>
                <p:nvPr/>
              </p:nvSpPr>
              <p:spPr bwMode="auto">
                <a:xfrm>
                  <a:off x="-79213" y="3971375"/>
                  <a:ext cx="1710985" cy="987504"/>
                </a:xfrm>
                <a:prstGeom prst="roundRect">
                  <a:avLst>
                    <a:gd name="adj" fmla="val 16667"/>
                  </a:avLst>
                </a:prstGeom>
                <a:noFill/>
                <a:ln>
                  <a:noFill/>
                </a:ln>
              </p:spPr>
              <p:txBody>
                <a:bodyPr wrap="square" rtlCol="0">
                  <a:spAutoFit/>
                </a:bodyPr>
                <a:lstStyle/>
                <a:p>
                  <a:pPr algn="just">
                    <a:defRPr/>
                  </a:pPr>
                  <a:r>
                    <a:rPr lang="fr-FR" sz="900" b="1" dirty="0">
                      <a:solidFill>
                        <a:srgbClr val="8F7413"/>
                      </a:solidFill>
                    </a:rPr>
                    <a:t>Alimentation de référence </a:t>
                  </a:r>
                  <a:r>
                    <a:rPr lang="fr-FR" sz="900" dirty="0">
                      <a:solidFill>
                        <a:srgbClr val="8F7413"/>
                      </a:solidFill>
                    </a:rPr>
                    <a:t>pour le </a:t>
                  </a:r>
                  <a:r>
                    <a:rPr lang="fr-FR" sz="900" b="1" dirty="0">
                      <a:solidFill>
                        <a:srgbClr val="8F7413"/>
                      </a:solidFill>
                    </a:rPr>
                    <a:t>nourrisson</a:t>
                  </a:r>
                  <a:endParaRPr sz="2000" dirty="0"/>
                </a:p>
                <a:p>
                  <a:pPr algn="just">
                    <a:defRPr/>
                  </a:pPr>
                  <a:endParaRPr lang="fr-FR" sz="300" b="1" dirty="0">
                    <a:solidFill>
                      <a:srgbClr val="8F7413"/>
                    </a:solidFill>
                  </a:endParaRPr>
                </a:p>
                <a:p>
                  <a:pPr algn="just">
                    <a:defRPr/>
                  </a:pPr>
                  <a:r>
                    <a:rPr lang="fr-FR" sz="900" b="1" dirty="0">
                      <a:solidFill>
                        <a:srgbClr val="8F7413"/>
                      </a:solidFill>
                    </a:rPr>
                    <a:t>44% </a:t>
                  </a:r>
                  <a:r>
                    <a:rPr lang="fr-FR" sz="900" dirty="0">
                      <a:solidFill>
                        <a:srgbClr val="8F7413"/>
                      </a:solidFill>
                    </a:rPr>
                    <a:t>des nourrissons </a:t>
                  </a:r>
                  <a:r>
                    <a:rPr lang="fr-FR" sz="900" b="1" dirty="0">
                      <a:solidFill>
                        <a:srgbClr val="8F7413"/>
                      </a:solidFill>
                    </a:rPr>
                    <a:t>de 0-5 mois</a:t>
                  </a:r>
                  <a:endParaRPr sz="2000" dirty="0"/>
                </a:p>
                <a:p>
                  <a:pPr marL="171450" indent="-171450" algn="just">
                    <a:buFont typeface="Wingdings"/>
                    <a:buChar char="§"/>
                    <a:defRPr/>
                  </a:pPr>
                  <a:endParaRPr lang="fr-FR" sz="400" b="1" dirty="0">
                    <a:solidFill>
                      <a:srgbClr val="8F7413"/>
                    </a:solidFill>
                  </a:endParaRPr>
                </a:p>
                <a:p>
                  <a:pPr algn="just">
                    <a:defRPr/>
                  </a:pPr>
                  <a:r>
                    <a:rPr lang="fr-FR" sz="900" b="1" dirty="0">
                      <a:solidFill>
                        <a:srgbClr val="8F7413"/>
                      </a:solidFill>
                    </a:rPr>
                    <a:t>21 % </a:t>
                  </a:r>
                  <a:r>
                    <a:rPr lang="fr-FR" sz="900" dirty="0">
                      <a:solidFill>
                        <a:srgbClr val="8F7413"/>
                      </a:solidFill>
                    </a:rPr>
                    <a:t>des nourrissons </a:t>
                  </a:r>
                  <a:r>
                    <a:rPr lang="fr-FR" sz="900" b="1" dirty="0">
                      <a:solidFill>
                        <a:srgbClr val="8F7413"/>
                      </a:solidFill>
                    </a:rPr>
                    <a:t>à 3 mois</a:t>
                  </a:r>
                  <a:endParaRPr sz="2000" dirty="0"/>
                </a:p>
                <a:p>
                  <a:pPr marL="171450" indent="-171450" algn="just">
                    <a:buFont typeface="Wingdings"/>
                    <a:buChar char="§"/>
                    <a:defRPr/>
                  </a:pPr>
                  <a:endParaRPr lang="fr-FR" sz="900" b="1" dirty="0">
                    <a:solidFill>
                      <a:srgbClr val="8F7413"/>
                    </a:solidFill>
                  </a:endParaRPr>
                </a:p>
              </p:txBody>
            </p:sp>
            <p:sp>
              <p:nvSpPr>
                <p:cNvPr id="71" name="ZoneTexte 70"/>
                <p:cNvSpPr txBox="1"/>
                <p:nvPr/>
              </p:nvSpPr>
              <p:spPr bwMode="auto">
                <a:xfrm>
                  <a:off x="-166825" y="4699969"/>
                  <a:ext cx="1843254" cy="184666"/>
                </a:xfrm>
                <a:prstGeom prst="rect">
                  <a:avLst/>
                </a:prstGeom>
                <a:noFill/>
              </p:spPr>
              <p:txBody>
                <a:bodyPr wrap="square" rtlCol="0">
                  <a:spAutoFit/>
                </a:bodyPr>
                <a:lstStyle/>
                <a:p>
                  <a:pPr algn="ctr">
                    <a:defRPr/>
                  </a:pPr>
                  <a:r>
                    <a:rPr lang="fr-FR" sz="600" i="1" dirty="0"/>
                    <a:t>Unicef, 2021; WHO, 2020; </a:t>
                  </a:r>
                  <a:r>
                    <a:rPr lang="fr-FR" sz="600" i="1" dirty="0" err="1"/>
                    <a:t>Salanave</a:t>
                  </a:r>
                  <a:r>
                    <a:rPr lang="fr-FR" sz="600" i="1" dirty="0"/>
                    <a:t> et al., 2014</a:t>
                  </a:r>
                  <a:endParaRPr dirty="0"/>
                </a:p>
              </p:txBody>
            </p:sp>
            <p:sp>
              <p:nvSpPr>
                <p:cNvPr id="20" name="ZoneTexte 7"/>
                <p:cNvSpPr txBox="1">
                  <a:spLocks noChangeArrowheads="1"/>
                </p:cNvSpPr>
                <p:nvPr/>
              </p:nvSpPr>
              <p:spPr bwMode="auto">
                <a:xfrm>
                  <a:off x="77936" y="1496563"/>
                  <a:ext cx="1113145" cy="276999"/>
                </a:xfrm>
                <a:prstGeom prst="rect">
                  <a:avLst/>
                </a:prstGeom>
                <a:noFill/>
                <a:ln>
                  <a:noFill/>
                </a:ln>
              </p:spPr>
              <p:txBody>
                <a:bodyPr wrap="square">
                  <a:spAutoFit/>
                </a:bodyP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spcBef>
                      <a:spcPts val="0"/>
                    </a:spcBef>
                    <a:buFontTx/>
                    <a:buNone/>
                    <a:defRPr/>
                  </a:pPr>
                  <a:r>
                    <a:rPr lang="fr-FR" sz="1200" b="1">
                      <a:solidFill>
                        <a:srgbClr val="8F7413"/>
                      </a:solidFill>
                      <a:cs typeface="Arial"/>
                    </a:rPr>
                    <a:t>LAIT HUMAIN</a:t>
                  </a:r>
                  <a:endParaRPr/>
                </a:p>
              </p:txBody>
            </p:sp>
            <p:sp>
              <p:nvSpPr>
                <p:cNvPr id="16" name="ZoneTexte 97"/>
                <p:cNvSpPr txBox="1"/>
                <p:nvPr/>
              </p:nvSpPr>
              <p:spPr bwMode="auto">
                <a:xfrm>
                  <a:off x="140161" y="1731809"/>
                  <a:ext cx="1058085" cy="200055"/>
                </a:xfrm>
                <a:prstGeom prst="rect">
                  <a:avLst/>
                </a:prstGeom>
                <a:noFill/>
              </p:spPr>
              <p:txBody>
                <a:bodyPr wrap="square" rtlCol="0">
                  <a:spAutoFit/>
                </a:bodyP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fr-FR" sz="700" dirty="0">
                      <a:solidFill>
                        <a:prstClr val="black"/>
                      </a:solidFill>
                    </a:rPr>
                    <a:t>(% des protéines totales)</a:t>
                  </a:r>
                  <a:endParaRPr lang="fr-FR" sz="800" dirty="0">
                    <a:solidFill>
                      <a:prstClr val="black"/>
                    </a:solidFill>
                  </a:endParaRPr>
                </a:p>
              </p:txBody>
            </p:sp>
            <p:sp>
              <p:nvSpPr>
                <p:cNvPr id="106" name="Rectangle : coins arrondis 105"/>
                <p:cNvSpPr/>
                <p:nvPr/>
              </p:nvSpPr>
              <p:spPr bwMode="auto">
                <a:xfrm>
                  <a:off x="77936" y="1749800"/>
                  <a:ext cx="1116000" cy="2196000"/>
                </a:xfrm>
                <a:prstGeom prst="roundRect">
                  <a:avLst>
                    <a:gd name="adj" fmla="val 16667"/>
                  </a:avLst>
                </a:prstGeom>
                <a:noFill/>
                <a:ln>
                  <a:solidFill>
                    <a:srgbClr val="F3E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Accolade fermante 21"/>
                <p:cNvSpPr/>
                <p:nvPr/>
              </p:nvSpPr>
              <p:spPr bwMode="auto">
                <a:xfrm>
                  <a:off x="685454" y="1939918"/>
                  <a:ext cx="45719" cy="1235043"/>
                </a:xfrm>
                <a:prstGeom prst="rightBrace">
                  <a:avLst>
                    <a:gd name="adj1" fmla="val 8333"/>
                    <a:gd name="adj2" fmla="val 50000"/>
                  </a:avLst>
                </a:prstGeom>
                <a:noFill/>
                <a:ln w="12700" cap="flat" cmpd="sng" algn="ctr">
                  <a:solidFill>
                    <a:schemeClr val="tx1"/>
                  </a:solidFill>
                  <a:prstDash val="solid"/>
                  <a:miter lim="800000"/>
                </a:ln>
                <a:effectLst/>
              </p:spPr>
              <p:txBody>
                <a:bodyPr rtlCol="0" anchor="ct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Tx/>
                    <a:buNone/>
                    <a:defRPr/>
                  </a:pPr>
                  <a:endParaRPr lang="fr-FR" sz="900" b="0" u="none" strike="noStrike" cap="none" spc="0">
                    <a:ln>
                      <a:noFill/>
                    </a:ln>
                    <a:solidFill>
                      <a:prstClr val="black"/>
                    </a:solidFill>
                  </a:endParaRPr>
                </a:p>
              </p:txBody>
            </p:sp>
            <p:sp>
              <p:nvSpPr>
                <p:cNvPr id="23" name="ZoneTexte 87"/>
                <p:cNvSpPr txBox="1"/>
                <p:nvPr/>
              </p:nvSpPr>
              <p:spPr bwMode="auto">
                <a:xfrm>
                  <a:off x="614971" y="2306756"/>
                  <a:ext cx="675150" cy="461665"/>
                </a:xfrm>
                <a:prstGeom prst="rect">
                  <a:avLst/>
                </a:prstGeom>
                <a:noFill/>
              </p:spPr>
              <p:txBody>
                <a:bodyPr wrap="square" rtlCol="0">
                  <a:spAutoFit/>
                </a:bodyP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r>
                    <a:rPr lang="fr-FR" sz="600" b="1" dirty="0">
                      <a:solidFill>
                        <a:prstClr val="black"/>
                      </a:solidFill>
                    </a:rPr>
                    <a:t>Protéines du lactosérum </a:t>
                  </a:r>
                  <a:endParaRPr dirty="0"/>
                </a:p>
                <a:p>
                  <a:pPr algn="ctr">
                    <a:defRPr/>
                  </a:pPr>
                  <a:r>
                    <a:rPr lang="fr-FR" sz="600" b="1" dirty="0">
                      <a:solidFill>
                        <a:prstClr val="black"/>
                      </a:solidFill>
                    </a:rPr>
                    <a:t>= PS</a:t>
                  </a:r>
                  <a:endParaRPr lang="fr-FR" sz="600" b="1" u="none" strike="noStrike" cap="none" spc="0" dirty="0">
                    <a:ln>
                      <a:noFill/>
                    </a:ln>
                    <a:solidFill>
                      <a:prstClr val="black"/>
                    </a:solidFill>
                  </a:endParaRPr>
                </a:p>
                <a:p>
                  <a:pPr algn="ctr">
                    <a:defRPr/>
                  </a:pPr>
                  <a:r>
                    <a:rPr lang="fr-FR" sz="600" b="1" u="none" strike="noStrike" cap="none" spc="0" dirty="0">
                      <a:ln>
                        <a:noFill/>
                      </a:ln>
                      <a:solidFill>
                        <a:prstClr val="black"/>
                      </a:solidFill>
                    </a:rPr>
                    <a:t>(60 -</a:t>
                  </a:r>
                  <a:r>
                    <a:rPr lang="fr-FR" sz="600" b="1" dirty="0"/>
                    <a:t> 70%)</a:t>
                  </a:r>
                  <a:endParaRPr dirty="0"/>
                </a:p>
              </p:txBody>
            </p:sp>
            <p:sp>
              <p:nvSpPr>
                <p:cNvPr id="18" name="ZoneTexte 73"/>
                <p:cNvSpPr txBox="1"/>
                <p:nvPr/>
              </p:nvSpPr>
              <p:spPr bwMode="auto">
                <a:xfrm>
                  <a:off x="614971" y="3358082"/>
                  <a:ext cx="675150" cy="276999"/>
                </a:xfrm>
                <a:prstGeom prst="rect">
                  <a:avLst/>
                </a:prstGeom>
                <a:noFill/>
              </p:spPr>
              <p:txBody>
                <a:bodyPr wrap="square" rtlCol="0">
                  <a:spAutoFit/>
                </a:bodyP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r>
                    <a:rPr lang="fr-FR" sz="600" b="1" dirty="0">
                      <a:solidFill>
                        <a:prstClr val="black"/>
                      </a:solidFill>
                    </a:rPr>
                    <a:t>Caséines </a:t>
                  </a:r>
                  <a:endParaRPr dirty="0"/>
                </a:p>
                <a:p>
                  <a:pPr algn="ctr">
                    <a:defRPr/>
                  </a:pPr>
                  <a:r>
                    <a:rPr lang="fr-FR" sz="600" b="1" u="none" strike="noStrike" cap="none" spc="0" dirty="0">
                      <a:ln>
                        <a:noFill/>
                      </a:ln>
                      <a:solidFill>
                        <a:prstClr val="black"/>
                      </a:solidFill>
                    </a:rPr>
                    <a:t>(30-</a:t>
                  </a:r>
                  <a:r>
                    <a:rPr lang="fr-FR" sz="600" b="1" dirty="0"/>
                    <a:t> 40%)</a:t>
                  </a:r>
                  <a:endParaRPr dirty="0"/>
                </a:p>
              </p:txBody>
            </p:sp>
            <p:sp>
              <p:nvSpPr>
                <p:cNvPr id="116" name="Rectangle : coins arrondis 115"/>
                <p:cNvSpPr/>
                <p:nvPr/>
              </p:nvSpPr>
              <p:spPr bwMode="auto">
                <a:xfrm>
                  <a:off x="5782374" y="1738278"/>
                  <a:ext cx="1116001" cy="2196000"/>
                </a:xfrm>
                <a:prstGeom prst="roundRect">
                  <a:avLst>
                    <a:gd name="adj" fmla="val 16667"/>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33" name="ZoneTexte 95"/>
                <p:cNvSpPr txBox="1"/>
                <p:nvPr/>
              </p:nvSpPr>
              <p:spPr bwMode="auto">
                <a:xfrm>
                  <a:off x="6320639" y="2267063"/>
                  <a:ext cx="715621" cy="369332"/>
                </a:xfrm>
                <a:prstGeom prst="rect">
                  <a:avLst/>
                </a:prstGeom>
                <a:noFill/>
              </p:spPr>
              <p:txBody>
                <a:bodyPr wrap="square" rtlCol="0">
                  <a:spAutoFit/>
                </a:bodyP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Tx/>
                    <a:buNone/>
                    <a:defRPr/>
                  </a:pPr>
                  <a:r>
                    <a:rPr lang="fr-FR" sz="600" b="1" u="none" strike="noStrike" cap="none" spc="0" dirty="0">
                      <a:ln>
                        <a:noFill/>
                      </a:ln>
                      <a:solidFill>
                        <a:prstClr val="black"/>
                      </a:solidFill>
                    </a:rPr>
                    <a:t>Protéines du lactosérum</a:t>
                  </a:r>
                  <a:endParaRPr dirty="0"/>
                </a:p>
                <a:p>
                  <a:pPr marL="0" marR="0" lvl="0" indent="0" algn="ctr" defTabSz="914400">
                    <a:lnSpc>
                      <a:spcPct val="100000"/>
                    </a:lnSpc>
                    <a:spcBef>
                      <a:spcPts val="0"/>
                    </a:spcBef>
                    <a:spcAft>
                      <a:spcPts val="0"/>
                    </a:spcAft>
                    <a:buClrTx/>
                    <a:buSzTx/>
                    <a:buFontTx/>
                    <a:buNone/>
                    <a:defRPr/>
                  </a:pPr>
                  <a:r>
                    <a:rPr lang="fr-FR" sz="600" b="1" u="none" strike="noStrike" cap="none" spc="0" dirty="0">
                      <a:ln>
                        <a:noFill/>
                      </a:ln>
                      <a:solidFill>
                        <a:prstClr val="black"/>
                      </a:solidFill>
                    </a:rPr>
                    <a:t>(~60%)</a:t>
                  </a:r>
                  <a:endParaRPr dirty="0"/>
                </a:p>
              </p:txBody>
            </p:sp>
            <p:sp>
              <p:nvSpPr>
                <p:cNvPr id="31" name="ZoneTexte 10"/>
                <p:cNvSpPr txBox="1">
                  <a:spLocks noChangeArrowheads="1"/>
                </p:cNvSpPr>
                <p:nvPr/>
              </p:nvSpPr>
              <p:spPr bwMode="auto">
                <a:xfrm>
                  <a:off x="5638319" y="1276005"/>
                  <a:ext cx="1381546" cy="430887"/>
                </a:xfrm>
                <a:prstGeom prst="rect">
                  <a:avLst/>
                </a:prstGeom>
                <a:noFill/>
                <a:ln>
                  <a:noFill/>
                </a:ln>
              </p:spPr>
              <p:txBody>
                <a:bodyPr wrap="square">
                  <a:spAutoFit/>
                </a:bodyP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spcBef>
                      <a:spcPts val="0"/>
                    </a:spcBef>
                    <a:buFontTx/>
                    <a:buNone/>
                    <a:defRPr/>
                  </a:pPr>
                  <a:r>
                    <a:rPr lang="fr-FR" sz="1100" b="1" dirty="0">
                      <a:solidFill>
                        <a:schemeClr val="accent3">
                          <a:lumMod val="50000"/>
                        </a:schemeClr>
                      </a:solidFill>
                      <a:cs typeface="Arial"/>
                    </a:rPr>
                    <a:t>PRÉPARATION POUR NOURRISSONS </a:t>
                  </a:r>
                  <a:r>
                    <a:rPr lang="fr-FR" sz="1000" dirty="0">
                      <a:solidFill>
                        <a:schemeClr val="accent3">
                          <a:lumMod val="50000"/>
                        </a:schemeClr>
                      </a:solidFill>
                      <a:cs typeface="Arial"/>
                    </a:rPr>
                    <a:t>(PPN)</a:t>
                  </a:r>
                  <a:endParaRPr lang="fr-FR" sz="1100" dirty="0">
                    <a:solidFill>
                      <a:schemeClr val="accent3">
                        <a:lumMod val="50000"/>
                      </a:schemeClr>
                    </a:solidFill>
                    <a:cs typeface="Arial"/>
                  </a:endParaRPr>
                </a:p>
              </p:txBody>
            </p:sp>
            <p:sp>
              <p:nvSpPr>
                <p:cNvPr id="28" name="ZoneTexte 74"/>
                <p:cNvSpPr txBox="1"/>
                <p:nvPr/>
              </p:nvSpPr>
              <p:spPr bwMode="auto">
                <a:xfrm>
                  <a:off x="6371908" y="3304611"/>
                  <a:ext cx="613084" cy="276999"/>
                </a:xfrm>
                <a:prstGeom prst="rect">
                  <a:avLst/>
                </a:prstGeom>
                <a:noFill/>
              </p:spPr>
              <p:txBody>
                <a:bodyPr wrap="square" rtlCol="0">
                  <a:spAutoFit/>
                </a:bodyP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r>
                    <a:rPr lang="fr-FR" sz="600" b="1" u="none" strike="noStrike" cap="none" spc="0" dirty="0">
                      <a:ln>
                        <a:noFill/>
                      </a:ln>
                      <a:solidFill>
                        <a:prstClr val="black"/>
                      </a:solidFill>
                    </a:rPr>
                    <a:t>Caséines </a:t>
                  </a:r>
                  <a:endParaRPr dirty="0"/>
                </a:p>
                <a:p>
                  <a:pPr algn="ctr">
                    <a:defRPr/>
                  </a:pPr>
                  <a:r>
                    <a:rPr lang="fr-FR" sz="600" b="1" u="none" strike="noStrike" cap="none" spc="0" dirty="0">
                      <a:ln>
                        <a:noFill/>
                      </a:ln>
                      <a:solidFill>
                        <a:prstClr val="black"/>
                      </a:solidFill>
                    </a:rPr>
                    <a:t>(~</a:t>
                  </a:r>
                  <a:r>
                    <a:rPr lang="fr-FR" sz="600" b="1" dirty="0"/>
                    <a:t>40%)</a:t>
                  </a:r>
                  <a:endParaRPr dirty="0"/>
                </a:p>
              </p:txBody>
            </p:sp>
            <p:sp>
              <p:nvSpPr>
                <p:cNvPr id="157" name="Accolade fermante 156"/>
                <p:cNvSpPr/>
                <p:nvPr/>
              </p:nvSpPr>
              <p:spPr bwMode="auto">
                <a:xfrm>
                  <a:off x="680785" y="3177374"/>
                  <a:ext cx="45719" cy="660200"/>
                </a:xfrm>
                <a:prstGeom prst="rightBrace">
                  <a:avLst>
                    <a:gd name="adj1" fmla="val 8333"/>
                    <a:gd name="adj2" fmla="val 50000"/>
                  </a:avLst>
                </a:prstGeom>
                <a:noFill/>
                <a:ln w="12700" cap="flat" cmpd="sng" algn="ctr">
                  <a:solidFill>
                    <a:schemeClr val="tx1"/>
                  </a:solidFill>
                  <a:prstDash val="solid"/>
                  <a:miter lim="800000"/>
                </a:ln>
                <a:effectLst/>
              </p:spPr>
              <p:txBody>
                <a:bodyPr rtlCol="0" anchor="ct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Tx/>
                    <a:buNone/>
                    <a:defRPr/>
                  </a:pPr>
                  <a:endParaRPr lang="fr-FR" sz="900" b="0" u="none" strike="noStrike" cap="none" spc="0">
                    <a:ln>
                      <a:noFill/>
                    </a:ln>
                    <a:solidFill>
                      <a:prstClr val="black"/>
                    </a:solidFill>
                  </a:endParaRPr>
                </a:p>
              </p:txBody>
            </p:sp>
            <p:pic>
              <p:nvPicPr>
                <p:cNvPr id="4" name="Image 3"/>
                <p:cNvPicPr>
                  <a:picLocks noChangeAspect="1"/>
                </p:cNvPicPr>
                <p:nvPr/>
              </p:nvPicPr>
              <p:blipFill>
                <a:blip r:embed="rId10"/>
                <a:stretch/>
              </p:blipFill>
              <p:spPr bwMode="auto">
                <a:xfrm>
                  <a:off x="1539975" y="4295376"/>
                  <a:ext cx="272908" cy="272908"/>
                </a:xfrm>
                <a:prstGeom prst="rect">
                  <a:avLst/>
                </a:prstGeom>
              </p:spPr>
            </p:pic>
            <p:pic>
              <p:nvPicPr>
                <p:cNvPr id="70" name="Image 69"/>
                <p:cNvPicPr>
                  <a:picLocks noChangeAspect="1"/>
                </p:cNvPicPr>
                <p:nvPr/>
              </p:nvPicPr>
              <p:blipFill>
                <a:blip r:embed="rId11"/>
                <a:stretch/>
              </p:blipFill>
              <p:spPr bwMode="auto">
                <a:xfrm>
                  <a:off x="1435331" y="4532708"/>
                  <a:ext cx="209288" cy="205685"/>
                </a:xfrm>
                <a:prstGeom prst="ellipse">
                  <a:avLst/>
                </a:prstGeom>
                <a:ln w="63500" cap="rnd">
                  <a:noFill/>
                </a:ln>
                <a:effectLst>
                  <a:outerShdw blurRad="381000" dist="292100" dir="5400000" sx="-80000" sy="-18000" rotWithShape="0">
                    <a:srgbClr val="000000">
                      <a:alpha val="22000"/>
                    </a:srgbClr>
                  </a:outerShdw>
                </a:effectLst>
              </p:spPr>
            </p:pic>
            <p:sp>
              <p:nvSpPr>
                <p:cNvPr id="74" name="ZoneTexte 97">
                  <a:extLst>
                    <a:ext uri="{FF2B5EF4-FFF2-40B4-BE49-F238E27FC236}">
                      <a16:creationId xmlns:a16="http://schemas.microsoft.com/office/drawing/2014/main" id="{63C8216B-9D2E-46A6-83FE-B093A2E769AB}"/>
                    </a:ext>
                  </a:extLst>
                </p:cNvPr>
                <p:cNvSpPr txBox="1"/>
                <p:nvPr/>
              </p:nvSpPr>
              <p:spPr bwMode="auto">
                <a:xfrm>
                  <a:off x="5862613" y="1736989"/>
                  <a:ext cx="1058085" cy="200055"/>
                </a:xfrm>
                <a:prstGeom prst="rect">
                  <a:avLst/>
                </a:prstGeom>
                <a:noFill/>
              </p:spPr>
              <p:txBody>
                <a:bodyPr wrap="square" rtlCol="0">
                  <a:spAutoFit/>
                </a:bodyP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fr-FR" sz="700" dirty="0">
                      <a:solidFill>
                        <a:prstClr val="black"/>
                      </a:solidFill>
                    </a:rPr>
                    <a:t>(% des protéines totales)</a:t>
                  </a:r>
                  <a:endParaRPr lang="fr-FR" sz="800" dirty="0">
                    <a:solidFill>
                      <a:prstClr val="black"/>
                    </a:solidFill>
                  </a:endParaRPr>
                </a:p>
              </p:txBody>
            </p:sp>
            <p:sp>
              <p:nvSpPr>
                <p:cNvPr id="94" name="Flèche : bas 93"/>
                <p:cNvSpPr/>
                <p:nvPr/>
              </p:nvSpPr>
              <p:spPr bwMode="auto">
                <a:xfrm>
                  <a:off x="539071" y="3922559"/>
                  <a:ext cx="198076" cy="174396"/>
                </a:xfrm>
                <a:prstGeom prst="downArrow">
                  <a:avLst>
                    <a:gd name="adj1" fmla="val 50000"/>
                    <a:gd name="adj2" fmla="val 50000"/>
                  </a:avLst>
                </a:prstGeom>
                <a:solidFill>
                  <a:srgbClr val="EACD6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defRPr/>
                  </a:pPr>
                  <a:endParaRPr lang="fr-FR"/>
                </a:p>
              </p:txBody>
            </p:sp>
            <p:sp>
              <p:nvSpPr>
                <p:cNvPr id="45" name="Rectangle 44">
                  <a:extLst>
                    <a:ext uri="{FF2B5EF4-FFF2-40B4-BE49-F238E27FC236}">
                      <a16:creationId xmlns:a16="http://schemas.microsoft.com/office/drawing/2014/main" id="{ECF4B932-9622-4223-B610-D456EB3EABBB}"/>
                    </a:ext>
                  </a:extLst>
                </p:cNvPr>
                <p:cNvSpPr/>
                <p:nvPr/>
              </p:nvSpPr>
              <p:spPr>
                <a:xfrm>
                  <a:off x="72018" y="4908503"/>
                  <a:ext cx="5790595" cy="198962"/>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32" name="Accolade fermante 31"/>
            <p:cNvSpPr/>
            <p:nvPr/>
          </p:nvSpPr>
          <p:spPr bwMode="auto">
            <a:xfrm>
              <a:off x="6416168" y="1951888"/>
              <a:ext cx="52997" cy="1121931"/>
            </a:xfrm>
            <a:prstGeom prst="rightBrace">
              <a:avLst>
                <a:gd name="adj1" fmla="val 8333"/>
                <a:gd name="adj2" fmla="val 50000"/>
              </a:avLst>
            </a:prstGeom>
            <a:noFill/>
            <a:ln w="12700" cap="flat" cmpd="sng" algn="ctr">
              <a:solidFill>
                <a:schemeClr val="tx1"/>
              </a:solidFill>
              <a:prstDash val="solid"/>
              <a:miter lim="800000"/>
            </a:ln>
            <a:effectLst/>
          </p:spPr>
          <p:txBody>
            <a:bodyPr rtlCol="0" anchor="ct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Tx/>
                <a:buNone/>
                <a:defRPr/>
              </a:pPr>
              <a:endParaRPr lang="fr-FR" sz="900" b="0" u="none" strike="noStrike" cap="none" spc="0">
                <a:ln>
                  <a:noFill/>
                </a:ln>
                <a:solidFill>
                  <a:prstClr val="black"/>
                </a:solidFill>
              </a:endParaRPr>
            </a:p>
          </p:txBody>
        </p:sp>
        <p:sp>
          <p:nvSpPr>
            <p:cNvPr id="159" name="Flèche : bas 158"/>
            <p:cNvSpPr/>
            <p:nvPr/>
          </p:nvSpPr>
          <p:spPr bwMode="auto">
            <a:xfrm>
              <a:off x="6241336" y="3900448"/>
              <a:ext cx="198076" cy="174396"/>
            </a:xfrm>
            <a:prstGeom prst="downArrow">
              <a:avLst>
                <a:gd name="adj1" fmla="val 50000"/>
                <a:gd name="adj2" fmla="val 50000"/>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defRPr/>
              </a:pPr>
              <a:endParaRPr lang="fr-FR"/>
            </a:p>
          </p:txBody>
        </p:sp>
      </p:grpSp>
      <p:sp>
        <p:nvSpPr>
          <p:cNvPr id="30" name="Rectangle 29">
            <a:extLst>
              <a:ext uri="{FF2B5EF4-FFF2-40B4-BE49-F238E27FC236}">
                <a16:creationId xmlns:a16="http://schemas.microsoft.com/office/drawing/2014/main" id="{FE18772D-5DD4-4C9E-9229-178E708ABF46}"/>
              </a:ext>
            </a:extLst>
          </p:cNvPr>
          <p:cNvSpPr/>
          <p:nvPr/>
        </p:nvSpPr>
        <p:spPr>
          <a:xfrm>
            <a:off x="5346080" y="4905320"/>
            <a:ext cx="558166" cy="215444"/>
          </a:xfrm>
          <a:prstGeom prst="rect">
            <a:avLst/>
          </a:prstGeom>
        </p:spPr>
        <p:txBody>
          <a:bodyPr wrap="none">
            <a:spAutoFit/>
          </a:bodyPr>
          <a:lstStyle/>
          <a:p>
            <a:pPr lvl="0" algn="just">
              <a:defRPr/>
            </a:pPr>
            <a:r>
              <a:rPr lang="fr-FR" sz="800" i="1" dirty="0">
                <a:solidFill>
                  <a:prstClr val="black"/>
                </a:solidFill>
              </a:rPr>
              <a:t>Caséines </a:t>
            </a:r>
            <a:endParaRPr lang="fr-FR" dirty="0">
              <a:solidFill>
                <a:prstClr val="black"/>
              </a:solidFill>
            </a:endParaRPr>
          </a:p>
        </p:txBody>
      </p:sp>
      <p:grpSp>
        <p:nvGrpSpPr>
          <p:cNvPr id="41" name="Groupe 40">
            <a:extLst>
              <a:ext uri="{FF2B5EF4-FFF2-40B4-BE49-F238E27FC236}">
                <a16:creationId xmlns:a16="http://schemas.microsoft.com/office/drawing/2014/main" id="{57A05192-6191-4B98-BBDB-C59276D3D31E}"/>
              </a:ext>
            </a:extLst>
          </p:cNvPr>
          <p:cNvGrpSpPr/>
          <p:nvPr/>
        </p:nvGrpSpPr>
        <p:grpSpPr>
          <a:xfrm>
            <a:off x="140161" y="4892021"/>
            <a:ext cx="5174742" cy="234654"/>
            <a:chOff x="35496" y="4925041"/>
            <a:chExt cx="5174742" cy="234654"/>
          </a:xfrm>
        </p:grpSpPr>
        <p:sp>
          <p:nvSpPr>
            <p:cNvPr id="13" name="Rectangle 12"/>
            <p:cNvSpPr/>
            <p:nvPr/>
          </p:nvSpPr>
          <p:spPr bwMode="auto">
            <a:xfrm>
              <a:off x="77936" y="4937603"/>
              <a:ext cx="461135" cy="215444"/>
            </a:xfrm>
            <a:prstGeom prst="rect">
              <a:avLst/>
            </a:prstGeom>
          </p:spPr>
          <p:txBody>
            <a:bodyPr wrap="square">
              <a:spAutoFit/>
            </a:bodyP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just">
                <a:defRPr/>
              </a:pPr>
              <a:r>
                <a:rPr lang="fr-FR" sz="800" i="1" dirty="0"/>
                <a:t>Autres</a:t>
              </a:r>
            </a:p>
          </p:txBody>
        </p:sp>
        <p:sp>
          <p:nvSpPr>
            <p:cNvPr id="9" name="Rectangle 8">
              <a:extLst>
                <a:ext uri="{FF2B5EF4-FFF2-40B4-BE49-F238E27FC236}">
                  <a16:creationId xmlns:a16="http://schemas.microsoft.com/office/drawing/2014/main" id="{CACB2D1C-3318-41B6-99E8-C6292C07A71F}"/>
                </a:ext>
              </a:extLst>
            </p:cNvPr>
            <p:cNvSpPr/>
            <p:nvPr/>
          </p:nvSpPr>
          <p:spPr>
            <a:xfrm>
              <a:off x="1156595" y="4944251"/>
              <a:ext cx="901150" cy="215444"/>
            </a:xfrm>
            <a:prstGeom prst="rect">
              <a:avLst/>
            </a:prstGeom>
          </p:spPr>
          <p:txBody>
            <a:bodyPr wrap="square">
              <a:spAutoFit/>
            </a:bodyPr>
            <a:lstStyle/>
            <a:p>
              <a:pPr lvl="0" algn="just">
                <a:defRPr/>
              </a:pPr>
              <a:r>
                <a:rPr lang="fr-FR" sz="800" i="1" dirty="0">
                  <a:solidFill>
                    <a:prstClr val="black"/>
                  </a:solidFill>
                </a:rPr>
                <a:t>Albumine sérique </a:t>
              </a:r>
            </a:p>
          </p:txBody>
        </p:sp>
        <p:sp>
          <p:nvSpPr>
            <p:cNvPr id="11" name="Rectangle 10">
              <a:extLst>
                <a:ext uri="{FF2B5EF4-FFF2-40B4-BE49-F238E27FC236}">
                  <a16:creationId xmlns:a16="http://schemas.microsoft.com/office/drawing/2014/main" id="{C6DCD6F8-4D82-4153-B719-2A3A354BEDA8}"/>
                </a:ext>
              </a:extLst>
            </p:cNvPr>
            <p:cNvSpPr/>
            <p:nvPr/>
          </p:nvSpPr>
          <p:spPr>
            <a:xfrm>
              <a:off x="2039362" y="4937603"/>
              <a:ext cx="901150" cy="215444"/>
            </a:xfrm>
            <a:prstGeom prst="rect">
              <a:avLst/>
            </a:prstGeom>
          </p:spPr>
          <p:txBody>
            <a:bodyPr wrap="square">
              <a:spAutoFit/>
            </a:bodyPr>
            <a:lstStyle/>
            <a:p>
              <a:pPr lvl="0" algn="just">
                <a:defRPr/>
              </a:pPr>
              <a:r>
                <a:rPr lang="fr-FR" sz="800" i="1" dirty="0">
                  <a:solidFill>
                    <a:prstClr val="black"/>
                  </a:solidFill>
                </a:rPr>
                <a:t>Immunoglobulines </a:t>
              </a:r>
            </a:p>
          </p:txBody>
        </p:sp>
        <p:sp>
          <p:nvSpPr>
            <p:cNvPr id="14" name="Rectangle 13">
              <a:extLst>
                <a:ext uri="{FF2B5EF4-FFF2-40B4-BE49-F238E27FC236}">
                  <a16:creationId xmlns:a16="http://schemas.microsoft.com/office/drawing/2014/main" id="{B4687803-7EA8-4B1F-A7F5-6D8FE3C4EC77}"/>
                </a:ext>
              </a:extLst>
            </p:cNvPr>
            <p:cNvSpPr/>
            <p:nvPr/>
          </p:nvSpPr>
          <p:spPr>
            <a:xfrm>
              <a:off x="2958732" y="4936609"/>
              <a:ext cx="668201" cy="215444"/>
            </a:xfrm>
            <a:prstGeom prst="rect">
              <a:avLst/>
            </a:prstGeom>
          </p:spPr>
          <p:txBody>
            <a:bodyPr wrap="square">
              <a:spAutoFit/>
            </a:bodyPr>
            <a:lstStyle/>
            <a:p>
              <a:pPr lvl="0" algn="just">
                <a:defRPr/>
              </a:pPr>
              <a:r>
                <a:rPr lang="fr-FR" sz="800" i="1" dirty="0">
                  <a:solidFill>
                    <a:prstClr val="black"/>
                  </a:solidFill>
                </a:rPr>
                <a:t>Lactoferrine</a:t>
              </a:r>
            </a:p>
          </p:txBody>
        </p:sp>
        <p:sp>
          <p:nvSpPr>
            <p:cNvPr id="17" name="Rectangle 16">
              <a:extLst>
                <a:ext uri="{FF2B5EF4-FFF2-40B4-BE49-F238E27FC236}">
                  <a16:creationId xmlns:a16="http://schemas.microsoft.com/office/drawing/2014/main" id="{D2B2B0A2-AB97-41D0-B36A-B8E9966E49E0}"/>
                </a:ext>
              </a:extLst>
            </p:cNvPr>
            <p:cNvSpPr/>
            <p:nvPr/>
          </p:nvSpPr>
          <p:spPr>
            <a:xfrm>
              <a:off x="3637793" y="4925041"/>
              <a:ext cx="765494" cy="215444"/>
            </a:xfrm>
            <a:prstGeom prst="rect">
              <a:avLst/>
            </a:prstGeom>
          </p:spPr>
          <p:txBody>
            <a:bodyPr wrap="square">
              <a:spAutoFit/>
            </a:bodyPr>
            <a:lstStyle/>
            <a:p>
              <a:pPr lvl="0" algn="just">
                <a:defRPr/>
              </a:pPr>
              <a:r>
                <a:rPr lang="el-GR" sz="800" i="1" dirty="0">
                  <a:solidFill>
                    <a:prstClr val="black"/>
                  </a:solidFill>
                </a:rPr>
                <a:t>α-</a:t>
              </a:r>
              <a:r>
                <a:rPr lang="fr-FR" sz="800" i="1" dirty="0">
                  <a:solidFill>
                    <a:prstClr val="black"/>
                  </a:solidFill>
                </a:rPr>
                <a:t>lactalbumine </a:t>
              </a:r>
            </a:p>
          </p:txBody>
        </p:sp>
        <p:sp>
          <p:nvSpPr>
            <p:cNvPr id="24" name="Rectangle 23">
              <a:extLst>
                <a:ext uri="{FF2B5EF4-FFF2-40B4-BE49-F238E27FC236}">
                  <a16:creationId xmlns:a16="http://schemas.microsoft.com/office/drawing/2014/main" id="{89E5DB8B-0672-4375-A84E-685C0580E2F7}"/>
                </a:ext>
              </a:extLst>
            </p:cNvPr>
            <p:cNvSpPr/>
            <p:nvPr/>
          </p:nvSpPr>
          <p:spPr>
            <a:xfrm>
              <a:off x="4414147" y="4935002"/>
              <a:ext cx="796091" cy="215444"/>
            </a:xfrm>
            <a:prstGeom prst="rect">
              <a:avLst/>
            </a:prstGeom>
          </p:spPr>
          <p:txBody>
            <a:bodyPr wrap="square">
              <a:spAutoFit/>
            </a:bodyPr>
            <a:lstStyle/>
            <a:p>
              <a:pPr lvl="0" algn="just">
                <a:defRPr/>
              </a:pPr>
              <a:r>
                <a:rPr lang="el-GR" sz="800" i="1" dirty="0">
                  <a:solidFill>
                    <a:prstClr val="black"/>
                  </a:solidFill>
                </a:rPr>
                <a:t>β-</a:t>
              </a:r>
              <a:r>
                <a:rPr lang="fr-FR" sz="800" i="1" dirty="0">
                  <a:solidFill>
                    <a:prstClr val="black"/>
                  </a:solidFill>
                </a:rPr>
                <a:t>lactoglobuline </a:t>
              </a:r>
            </a:p>
          </p:txBody>
        </p:sp>
        <p:sp>
          <p:nvSpPr>
            <p:cNvPr id="34" name="Rectangle 33">
              <a:extLst>
                <a:ext uri="{FF2B5EF4-FFF2-40B4-BE49-F238E27FC236}">
                  <a16:creationId xmlns:a16="http://schemas.microsoft.com/office/drawing/2014/main" id="{5DB27307-F436-4C1E-A33D-DE18756AB3BD}"/>
                </a:ext>
              </a:extLst>
            </p:cNvPr>
            <p:cNvSpPr/>
            <p:nvPr/>
          </p:nvSpPr>
          <p:spPr>
            <a:xfrm>
              <a:off x="35496" y="5020022"/>
              <a:ext cx="108000" cy="72000"/>
            </a:xfrm>
            <a:prstGeom prst="rect">
              <a:avLst/>
            </a:prstGeom>
            <a:solidFill>
              <a:srgbClr val="13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17CA2604-DBDC-41F5-97EB-3F98CEAC972A}"/>
                </a:ext>
              </a:extLst>
            </p:cNvPr>
            <p:cNvSpPr/>
            <p:nvPr/>
          </p:nvSpPr>
          <p:spPr>
            <a:xfrm>
              <a:off x="539071" y="4937603"/>
              <a:ext cx="585417" cy="215444"/>
            </a:xfrm>
            <a:prstGeom prst="rect">
              <a:avLst/>
            </a:prstGeom>
          </p:spPr>
          <p:txBody>
            <a:bodyPr wrap="none">
              <a:spAutoFit/>
            </a:bodyPr>
            <a:lstStyle/>
            <a:p>
              <a:pPr lvl="0" algn="just">
                <a:defRPr/>
              </a:pPr>
              <a:r>
                <a:rPr lang="fr-FR" sz="800" i="1" dirty="0">
                  <a:solidFill>
                    <a:prstClr val="black"/>
                  </a:solidFill>
                </a:rPr>
                <a:t>Lysozyme </a:t>
              </a:r>
            </a:p>
          </p:txBody>
        </p:sp>
        <p:sp>
          <p:nvSpPr>
            <p:cNvPr id="84" name="Rectangle 83">
              <a:extLst>
                <a:ext uri="{FF2B5EF4-FFF2-40B4-BE49-F238E27FC236}">
                  <a16:creationId xmlns:a16="http://schemas.microsoft.com/office/drawing/2014/main" id="{139DE7D3-6186-4BE7-9446-98422F96B051}"/>
                </a:ext>
              </a:extLst>
            </p:cNvPr>
            <p:cNvSpPr/>
            <p:nvPr/>
          </p:nvSpPr>
          <p:spPr bwMode="auto">
            <a:xfrm>
              <a:off x="504862" y="5020022"/>
              <a:ext cx="1080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5" name="Rectangle 84">
              <a:extLst>
                <a:ext uri="{FF2B5EF4-FFF2-40B4-BE49-F238E27FC236}">
                  <a16:creationId xmlns:a16="http://schemas.microsoft.com/office/drawing/2014/main" id="{582047B6-4490-469D-8953-DC991F99B3E8}"/>
                </a:ext>
              </a:extLst>
            </p:cNvPr>
            <p:cNvSpPr/>
            <p:nvPr/>
          </p:nvSpPr>
          <p:spPr bwMode="auto">
            <a:xfrm>
              <a:off x="1102595" y="5016869"/>
              <a:ext cx="108000" cy="72000"/>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6" name="Rectangle 85">
              <a:extLst>
                <a:ext uri="{FF2B5EF4-FFF2-40B4-BE49-F238E27FC236}">
                  <a16:creationId xmlns:a16="http://schemas.microsoft.com/office/drawing/2014/main" id="{51C6D4D3-98F8-4557-A54E-C4FDAD281736}"/>
                </a:ext>
              </a:extLst>
            </p:cNvPr>
            <p:cNvSpPr/>
            <p:nvPr/>
          </p:nvSpPr>
          <p:spPr bwMode="auto">
            <a:xfrm>
              <a:off x="1979712" y="5020022"/>
              <a:ext cx="108000" cy="72000"/>
            </a:xfrm>
            <a:prstGeom prst="rect">
              <a:avLst/>
            </a:prstGeom>
            <a:solidFill>
              <a:srgbClr val="335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7" name="Rectangle 86">
              <a:extLst>
                <a:ext uri="{FF2B5EF4-FFF2-40B4-BE49-F238E27FC236}">
                  <a16:creationId xmlns:a16="http://schemas.microsoft.com/office/drawing/2014/main" id="{DE8189A2-D89F-4093-A2AC-50D28B6FBB56}"/>
                </a:ext>
              </a:extLst>
            </p:cNvPr>
            <p:cNvSpPr/>
            <p:nvPr/>
          </p:nvSpPr>
          <p:spPr bwMode="auto">
            <a:xfrm>
              <a:off x="2904732" y="5008808"/>
              <a:ext cx="108000" cy="7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8" name="Rectangle 87">
              <a:extLst>
                <a:ext uri="{FF2B5EF4-FFF2-40B4-BE49-F238E27FC236}">
                  <a16:creationId xmlns:a16="http://schemas.microsoft.com/office/drawing/2014/main" id="{D78D9E74-7082-4839-AA41-F00AC8F82795}"/>
                </a:ext>
              </a:extLst>
            </p:cNvPr>
            <p:cNvSpPr/>
            <p:nvPr/>
          </p:nvSpPr>
          <p:spPr bwMode="auto">
            <a:xfrm>
              <a:off x="3572423" y="5012092"/>
              <a:ext cx="108000" cy="720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9" name="Rectangle 88">
              <a:extLst>
                <a:ext uri="{FF2B5EF4-FFF2-40B4-BE49-F238E27FC236}">
                  <a16:creationId xmlns:a16="http://schemas.microsoft.com/office/drawing/2014/main" id="{971A7A2B-2004-4D31-8757-2642B3224A23}"/>
                </a:ext>
              </a:extLst>
            </p:cNvPr>
            <p:cNvSpPr/>
            <p:nvPr/>
          </p:nvSpPr>
          <p:spPr bwMode="auto">
            <a:xfrm>
              <a:off x="4360147" y="5006724"/>
              <a:ext cx="108000" cy="720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92" name="Rectangle 91">
            <a:extLst>
              <a:ext uri="{FF2B5EF4-FFF2-40B4-BE49-F238E27FC236}">
                <a16:creationId xmlns:a16="http://schemas.microsoft.com/office/drawing/2014/main" id="{57502DD7-A4F3-466A-A1E8-A9382C30AB17}"/>
              </a:ext>
            </a:extLst>
          </p:cNvPr>
          <p:cNvSpPr/>
          <p:nvPr/>
        </p:nvSpPr>
        <p:spPr bwMode="auto">
          <a:xfrm>
            <a:off x="5292080" y="4973819"/>
            <a:ext cx="1080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5" name="Groupe 14">
            <a:extLst>
              <a:ext uri="{FF2B5EF4-FFF2-40B4-BE49-F238E27FC236}">
                <a16:creationId xmlns:a16="http://schemas.microsoft.com/office/drawing/2014/main" id="{64F04799-F083-439F-B7AB-DCAEE598F154}"/>
              </a:ext>
            </a:extLst>
          </p:cNvPr>
          <p:cNvGrpSpPr/>
          <p:nvPr/>
        </p:nvGrpSpPr>
        <p:grpSpPr>
          <a:xfrm>
            <a:off x="942999" y="1498092"/>
            <a:ext cx="1828801" cy="2471573"/>
            <a:chOff x="942999" y="1498092"/>
            <a:chExt cx="1828801" cy="2471573"/>
          </a:xfrm>
        </p:grpSpPr>
        <p:graphicFrame>
          <p:nvGraphicFramePr>
            <p:cNvPr id="42" name="Graphique 41"/>
            <p:cNvGraphicFramePr>
              <a:graphicFrameLocks/>
            </p:cNvGraphicFramePr>
            <p:nvPr>
              <p:extLst>
                <p:ext uri="{D42A27DB-BD31-4B8C-83A1-F6EECF244321}">
                  <p14:modId xmlns:p14="http://schemas.microsoft.com/office/powerpoint/2010/main" val="2124215893"/>
                </p:ext>
              </p:extLst>
            </p:nvPr>
          </p:nvGraphicFramePr>
          <p:xfrm>
            <a:off x="1422053" y="1814233"/>
            <a:ext cx="870402" cy="2155432"/>
          </p:xfrm>
          <a:graphic>
            <a:graphicData uri="http://schemas.openxmlformats.org/drawingml/2006/chart">
              <c:chart xmlns:c="http://schemas.openxmlformats.org/drawingml/2006/chart" xmlns:r="http://schemas.openxmlformats.org/officeDocument/2006/relationships" r:id="rId12"/>
            </a:graphicData>
          </a:graphic>
        </p:graphicFrame>
        <p:sp>
          <p:nvSpPr>
            <p:cNvPr id="43" name="ZoneTexte 10"/>
            <p:cNvSpPr txBox="1">
              <a:spLocks noChangeArrowheads="1"/>
            </p:cNvSpPr>
            <p:nvPr/>
          </p:nvSpPr>
          <p:spPr bwMode="auto">
            <a:xfrm>
              <a:off x="1544395" y="1498092"/>
              <a:ext cx="1147166" cy="281261"/>
            </a:xfrm>
            <a:prstGeom prst="rect">
              <a:avLst/>
            </a:prstGeom>
            <a:noFill/>
            <a:ln>
              <a:noFill/>
            </a:ln>
          </p:spPr>
          <p:txBody>
            <a:bodyPr wrap="square">
              <a:spAutoFit/>
            </a:bodyP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spcBef>
                  <a:spcPts val="0"/>
                </a:spcBef>
                <a:buFontTx/>
                <a:buNone/>
                <a:defRPr/>
              </a:pPr>
              <a:r>
                <a:rPr lang="fr-FR" sz="1200" b="1">
                  <a:solidFill>
                    <a:schemeClr val="accent1">
                      <a:lumMod val="75000"/>
                    </a:schemeClr>
                  </a:solidFill>
                  <a:cs typeface="Arial"/>
                </a:rPr>
                <a:t>LAIT DE VACHE</a:t>
              </a:r>
              <a:endParaRPr/>
            </a:p>
          </p:txBody>
        </p:sp>
        <p:sp>
          <p:nvSpPr>
            <p:cNvPr id="44" name="Accolade fermante 43"/>
            <p:cNvSpPr/>
            <p:nvPr/>
          </p:nvSpPr>
          <p:spPr bwMode="auto">
            <a:xfrm rot="10800000" flipH="1">
              <a:off x="2141248" y="1917898"/>
              <a:ext cx="61982" cy="408147"/>
            </a:xfrm>
            <a:prstGeom prst="rightBrace">
              <a:avLst>
                <a:gd name="adj1" fmla="val 8333"/>
                <a:gd name="adj2" fmla="val 50000"/>
              </a:avLst>
            </a:prstGeom>
            <a:noFill/>
            <a:ln w="12700" cap="flat" cmpd="sng" algn="ctr">
              <a:solidFill>
                <a:schemeClr val="tx1"/>
              </a:solidFill>
              <a:prstDash val="solid"/>
              <a:miter lim="800000"/>
            </a:ln>
            <a:effectLst/>
          </p:spPr>
          <p:txBody>
            <a:bodyPr rtlCol="0" anchor="ct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Tx/>
                <a:buNone/>
                <a:defRPr/>
              </a:pPr>
              <a:endParaRPr lang="fr-FR" sz="900" b="0" u="none" strike="noStrike" cap="none" spc="0">
                <a:ln>
                  <a:noFill/>
                </a:ln>
                <a:solidFill>
                  <a:prstClr val="black"/>
                </a:solidFill>
              </a:endParaRPr>
            </a:p>
          </p:txBody>
        </p:sp>
        <p:sp>
          <p:nvSpPr>
            <p:cNvPr id="37" name="ZoneTexte 75"/>
            <p:cNvSpPr txBox="1"/>
            <p:nvPr/>
          </p:nvSpPr>
          <p:spPr bwMode="auto">
            <a:xfrm>
              <a:off x="2129794" y="1946856"/>
              <a:ext cx="642006" cy="369332"/>
            </a:xfrm>
            <a:prstGeom prst="rect">
              <a:avLst/>
            </a:prstGeom>
            <a:noFill/>
          </p:spPr>
          <p:txBody>
            <a:bodyPr wrap="square" rtlCol="0">
              <a:spAutoFit/>
            </a:bodyP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r>
                <a:rPr lang="fr-FR" sz="600" b="1" u="none" strike="noStrike" cap="none" spc="0">
                  <a:ln>
                    <a:noFill/>
                  </a:ln>
                  <a:solidFill>
                    <a:prstClr val="black"/>
                  </a:solidFill>
                </a:rPr>
                <a:t>Protéines du lactosérum (</a:t>
              </a:r>
              <a:r>
                <a:rPr lang="fr-FR" sz="600" b="1">
                  <a:solidFill>
                    <a:prstClr val="black"/>
                  </a:solidFill>
                </a:rPr>
                <a:t>2</a:t>
              </a:r>
              <a:r>
                <a:rPr lang="fr-FR" sz="600" b="1"/>
                <a:t>0%)</a:t>
              </a:r>
              <a:endParaRPr/>
            </a:p>
          </p:txBody>
        </p:sp>
        <p:sp>
          <p:nvSpPr>
            <p:cNvPr id="38" name="Accolade fermante 37"/>
            <p:cNvSpPr/>
            <p:nvPr/>
          </p:nvSpPr>
          <p:spPr bwMode="auto">
            <a:xfrm rot="10800000" flipH="1">
              <a:off x="2142638" y="2326047"/>
              <a:ext cx="60594" cy="1516034"/>
            </a:xfrm>
            <a:prstGeom prst="rightBrace">
              <a:avLst>
                <a:gd name="adj1" fmla="val 8333"/>
                <a:gd name="adj2" fmla="val 50000"/>
              </a:avLst>
            </a:prstGeom>
            <a:noFill/>
            <a:ln w="12700" cap="flat" cmpd="sng" algn="ctr">
              <a:solidFill>
                <a:schemeClr val="tx1"/>
              </a:solidFill>
              <a:prstDash val="solid"/>
              <a:miter lim="800000"/>
            </a:ln>
            <a:effectLst/>
          </p:spPr>
          <p:txBody>
            <a:bodyPr rtlCol="0" anchor="ct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Tx/>
                <a:buNone/>
                <a:defRPr/>
              </a:pPr>
              <a:endParaRPr lang="fr-FR" sz="900" b="0" i="1" u="none" strike="noStrike" cap="none" spc="0">
                <a:ln>
                  <a:noFill/>
                </a:ln>
                <a:solidFill>
                  <a:prstClr val="black"/>
                </a:solidFill>
              </a:endParaRPr>
            </a:p>
          </p:txBody>
        </p:sp>
        <p:sp>
          <p:nvSpPr>
            <p:cNvPr id="39" name="ZoneTexte 77"/>
            <p:cNvSpPr txBox="1"/>
            <p:nvPr/>
          </p:nvSpPr>
          <p:spPr bwMode="auto">
            <a:xfrm>
              <a:off x="2141256" y="2940828"/>
              <a:ext cx="605367" cy="276999"/>
            </a:xfrm>
            <a:prstGeom prst="rect">
              <a:avLst/>
            </a:prstGeom>
            <a:noFill/>
          </p:spPr>
          <p:txBody>
            <a:bodyPr wrap="square" rtlCol="0">
              <a:spAutoFit/>
            </a:bodyP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r>
                <a:rPr lang="fr-FR" sz="600" b="1" u="none" strike="noStrike" cap="none" spc="0">
                  <a:ln>
                    <a:noFill/>
                  </a:ln>
                  <a:solidFill>
                    <a:prstClr val="black"/>
                  </a:solidFill>
                </a:rPr>
                <a:t>Caséines</a:t>
              </a:r>
              <a:endParaRPr/>
            </a:p>
            <a:p>
              <a:pPr algn="ctr">
                <a:defRPr/>
              </a:pPr>
              <a:r>
                <a:rPr lang="fr-FR" sz="600" b="1" u="none" strike="noStrike" cap="none" spc="0">
                  <a:ln>
                    <a:noFill/>
                  </a:ln>
                  <a:solidFill>
                    <a:prstClr val="black"/>
                  </a:solidFill>
                </a:rPr>
                <a:t>(</a:t>
              </a:r>
              <a:r>
                <a:rPr lang="fr-FR" sz="600" b="1">
                  <a:solidFill>
                    <a:prstClr val="black"/>
                  </a:solidFill>
                </a:rPr>
                <a:t>8</a:t>
              </a:r>
              <a:r>
                <a:rPr lang="fr-FR" sz="600" b="1"/>
                <a:t>0%)</a:t>
              </a:r>
              <a:endParaRPr/>
            </a:p>
          </p:txBody>
        </p:sp>
        <p:sp>
          <p:nvSpPr>
            <p:cNvPr id="93" name="Rectangle : coins arrondis 92"/>
            <p:cNvSpPr/>
            <p:nvPr/>
          </p:nvSpPr>
          <p:spPr bwMode="auto">
            <a:xfrm>
              <a:off x="1550684" y="1740837"/>
              <a:ext cx="1116000" cy="2196000"/>
            </a:xfrm>
            <a:prstGeom prst="roundRect">
              <a:avLst>
                <a:gd name="adj" fmla="val 16667"/>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6" name="Non égal 75"/>
            <p:cNvSpPr/>
            <p:nvPr/>
          </p:nvSpPr>
          <p:spPr bwMode="auto">
            <a:xfrm>
              <a:off x="1170810" y="1722476"/>
              <a:ext cx="413630" cy="276999"/>
            </a:xfrm>
            <a:prstGeom prst="mathNotEqual">
              <a:avLst>
                <a:gd name="adj1" fmla="val 23520"/>
                <a:gd name="adj2" fmla="val 6600000"/>
                <a:gd name="adj3" fmla="val 11760"/>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defRPr/>
              </a:pPr>
              <a:endParaRPr lang="fr-FR">
                <a:solidFill>
                  <a:schemeClr val="tx1"/>
                </a:solidFill>
              </a:endParaRPr>
            </a:p>
          </p:txBody>
        </p:sp>
        <p:sp>
          <p:nvSpPr>
            <p:cNvPr id="73" name="ZoneTexte 97">
              <a:extLst>
                <a:ext uri="{FF2B5EF4-FFF2-40B4-BE49-F238E27FC236}">
                  <a16:creationId xmlns:a16="http://schemas.microsoft.com/office/drawing/2014/main" id="{686FCEE2-F204-4FF9-BF73-4D978B320981}"/>
                </a:ext>
              </a:extLst>
            </p:cNvPr>
            <p:cNvSpPr txBox="1"/>
            <p:nvPr/>
          </p:nvSpPr>
          <p:spPr bwMode="auto">
            <a:xfrm>
              <a:off x="1599520" y="1723205"/>
              <a:ext cx="1058085" cy="200055"/>
            </a:xfrm>
            <a:prstGeom prst="rect">
              <a:avLst/>
            </a:prstGeom>
            <a:noFill/>
          </p:spPr>
          <p:txBody>
            <a:bodyPr wrap="square" rtlCol="0">
              <a:spAutoFit/>
            </a:bodyPr>
            <a:ls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fr-FR" sz="700" dirty="0">
                  <a:solidFill>
                    <a:prstClr val="black"/>
                  </a:solidFill>
                </a:rPr>
                <a:t>(% des protéines totales)</a:t>
              </a:r>
              <a:endParaRPr lang="fr-FR" sz="800" dirty="0">
                <a:solidFill>
                  <a:prstClr val="black"/>
                </a:solidFill>
              </a:endParaRPr>
            </a:p>
          </p:txBody>
        </p:sp>
        <p:grpSp>
          <p:nvGrpSpPr>
            <p:cNvPr id="12" name="Groupe 11">
              <a:extLst>
                <a:ext uri="{FF2B5EF4-FFF2-40B4-BE49-F238E27FC236}">
                  <a16:creationId xmlns:a16="http://schemas.microsoft.com/office/drawing/2014/main" id="{BC2E15AE-EA7C-45D2-A352-AB83A32ED2A5}"/>
                </a:ext>
              </a:extLst>
            </p:cNvPr>
            <p:cNvGrpSpPr/>
            <p:nvPr/>
          </p:nvGrpSpPr>
          <p:grpSpPr>
            <a:xfrm>
              <a:off x="942999" y="1924921"/>
              <a:ext cx="884723" cy="408623"/>
              <a:chOff x="942999" y="1924921"/>
              <a:chExt cx="884723" cy="408623"/>
            </a:xfrm>
          </p:grpSpPr>
          <p:sp>
            <p:nvSpPr>
              <p:cNvPr id="158" name="Rectangle 157"/>
              <p:cNvSpPr/>
              <p:nvPr/>
            </p:nvSpPr>
            <p:spPr bwMode="auto">
              <a:xfrm>
                <a:off x="1022209" y="2003275"/>
                <a:ext cx="654538" cy="258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3" name="ZoneTexte 82"/>
              <p:cNvSpPr txBox="1"/>
              <p:nvPr/>
            </p:nvSpPr>
            <p:spPr bwMode="auto">
              <a:xfrm>
                <a:off x="942999" y="1924921"/>
                <a:ext cx="884723" cy="408623"/>
              </a:xfrm>
              <a:prstGeom prst="roundRect">
                <a:avLst>
                  <a:gd name="adj" fmla="val 16667"/>
                </a:avLst>
              </a:prstGeom>
              <a:noFill/>
              <a:ln>
                <a:noFill/>
              </a:ln>
            </p:spPr>
            <p:txBody>
              <a:bodyPr wrap="square" rtlCol="0">
                <a:spAutoFit/>
              </a:bodyPr>
              <a:lstStyle/>
              <a:p>
                <a:pPr algn="ctr">
                  <a:defRPr/>
                </a:pPr>
                <a:r>
                  <a:rPr lang="fr-FR" sz="900" b="1" u="sng" dirty="0"/>
                  <a:t>Structure &amp; composition</a:t>
                </a:r>
                <a:endParaRPr dirty="0"/>
              </a:p>
            </p:txBody>
          </p:sp>
        </p:grpSp>
      </p:grpSp>
      <p:pic>
        <p:nvPicPr>
          <p:cNvPr id="100" name="Audio 99">
            <a:hlinkClick r:id="" action="ppaction://media"/>
            <a:extLst>
              <a:ext uri="{FF2B5EF4-FFF2-40B4-BE49-F238E27FC236}">
                <a16:creationId xmlns:a16="http://schemas.microsoft.com/office/drawing/2014/main" id="{8C408DBA-8991-4355-8B93-83DAF99CE488}"/>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8318500" y="4318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59868"/>
    </mc:Choice>
    <mc:Fallback>
      <p:transition spd="slow" advTm="598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10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4" name="ZoneTexte 123"/>
          <p:cNvSpPr txBox="1"/>
          <p:nvPr/>
        </p:nvSpPr>
        <p:spPr bwMode="auto">
          <a:xfrm>
            <a:off x="395536" y="2715919"/>
            <a:ext cx="792000" cy="289441"/>
          </a:xfrm>
          <a:prstGeom prst="roundRect">
            <a:avLst>
              <a:gd name="adj" fmla="val 16667"/>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algn="ctr">
              <a:defRPr/>
            </a:pPr>
            <a:r>
              <a:rPr lang="en-GB" sz="1050" b="1" dirty="0">
                <a:solidFill>
                  <a:srgbClr val="D58153"/>
                </a:solidFill>
              </a:rPr>
              <a:t>PPN A</a:t>
            </a:r>
            <a:endParaRPr dirty="0"/>
          </a:p>
        </p:txBody>
      </p:sp>
      <p:sp>
        <p:nvSpPr>
          <p:cNvPr id="125" name="ZoneTexte 124"/>
          <p:cNvSpPr txBox="1"/>
          <p:nvPr/>
        </p:nvSpPr>
        <p:spPr bwMode="auto">
          <a:xfrm>
            <a:off x="1547752" y="2718788"/>
            <a:ext cx="792000" cy="289441"/>
          </a:xfrm>
          <a:prstGeom prst="roundRect">
            <a:avLst>
              <a:gd name="adj" fmla="val 16667"/>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algn="ctr">
              <a:defRPr/>
            </a:pPr>
            <a:r>
              <a:rPr lang="en-GB" sz="1050" b="1">
                <a:solidFill>
                  <a:schemeClr val="accent1">
                    <a:lumMod val="75000"/>
                  </a:schemeClr>
                </a:solidFill>
              </a:rPr>
              <a:t>PPN B</a:t>
            </a:r>
            <a:endParaRPr/>
          </a:p>
        </p:txBody>
      </p:sp>
      <p:sp>
        <p:nvSpPr>
          <p:cNvPr id="126" name="ZoneTexte 125"/>
          <p:cNvSpPr txBox="1"/>
          <p:nvPr/>
        </p:nvSpPr>
        <p:spPr bwMode="auto">
          <a:xfrm>
            <a:off x="2664084" y="2722881"/>
            <a:ext cx="792000" cy="289441"/>
          </a:xfrm>
          <a:prstGeom prst="roundRect">
            <a:avLst>
              <a:gd name="adj" fmla="val 16667"/>
            </a:avLst>
          </a:prstGeom>
          <a:solidFill>
            <a:schemeClr val="accent3">
              <a:lumMod val="20000"/>
              <a:lumOff val="80000"/>
            </a:schemeClr>
          </a:solidFill>
          <a:ln>
            <a:solidFill>
              <a:schemeClr val="accent3">
                <a:lumMod val="20000"/>
                <a:lumOff val="80000"/>
              </a:schemeClr>
            </a:solidFill>
          </a:ln>
        </p:spPr>
        <p:txBody>
          <a:bodyPr wrap="square" rtlCol="0">
            <a:spAutoFit/>
          </a:bodyPr>
          <a:lstStyle/>
          <a:p>
            <a:pPr algn="ctr">
              <a:defRPr/>
            </a:pPr>
            <a:r>
              <a:rPr lang="en-GB" sz="1050" b="1" dirty="0">
                <a:solidFill>
                  <a:srgbClr val="5FA638"/>
                </a:solidFill>
              </a:rPr>
              <a:t>PPN C</a:t>
            </a:r>
            <a:endParaRPr dirty="0"/>
          </a:p>
        </p:txBody>
      </p:sp>
      <p:sp>
        <p:nvSpPr>
          <p:cNvPr id="127" name="ZoneTexte 126"/>
          <p:cNvSpPr txBox="1"/>
          <p:nvPr/>
        </p:nvSpPr>
        <p:spPr bwMode="auto">
          <a:xfrm>
            <a:off x="3809532" y="2717937"/>
            <a:ext cx="792000" cy="289441"/>
          </a:xfrm>
          <a:prstGeom prst="roundRect">
            <a:avLst>
              <a:gd name="adj" fmla="val 16667"/>
            </a:avLst>
          </a:prstGeom>
          <a:solidFill>
            <a:srgbClr val="FFC9C9"/>
          </a:solidFill>
          <a:ln>
            <a:solidFill>
              <a:srgbClr val="FFC9C9"/>
            </a:solidFill>
          </a:ln>
        </p:spPr>
        <p:txBody>
          <a:bodyPr wrap="square" rtlCol="0">
            <a:spAutoFit/>
          </a:bodyPr>
          <a:lstStyle/>
          <a:p>
            <a:pPr algn="ctr">
              <a:defRPr/>
            </a:pPr>
            <a:r>
              <a:rPr lang="en-GB" sz="1050" b="1">
                <a:solidFill>
                  <a:srgbClr val="C00000"/>
                </a:solidFill>
              </a:rPr>
              <a:t>PPN D</a:t>
            </a:r>
            <a:endParaRPr/>
          </a:p>
        </p:txBody>
      </p:sp>
      <p:sp>
        <p:nvSpPr>
          <p:cNvPr id="136" name="Rectangle 135"/>
          <p:cNvSpPr/>
          <p:nvPr/>
        </p:nvSpPr>
        <p:spPr bwMode="auto">
          <a:xfrm>
            <a:off x="2591508" y="2888428"/>
            <a:ext cx="229534" cy="215444"/>
          </a:xfrm>
          <a:prstGeom prst="rect">
            <a:avLst/>
          </a:prstGeom>
          <a:grpFill/>
        </p:spPr>
        <p:txBody>
          <a:bodyPr wrap="square">
            <a:spAutoFit/>
          </a:bodyPr>
          <a:lstStyle/>
          <a:p>
            <a:pPr algn="ctr">
              <a:defRPr/>
            </a:pPr>
            <a:endParaRPr lang="fr-FR" sz="800"/>
          </a:p>
        </p:txBody>
      </p:sp>
      <p:sp>
        <p:nvSpPr>
          <p:cNvPr id="3" name="ZoneTexte 2"/>
          <p:cNvSpPr txBox="1"/>
          <p:nvPr/>
        </p:nvSpPr>
        <p:spPr bwMode="auto">
          <a:xfrm>
            <a:off x="5868144" y="123477"/>
            <a:ext cx="3024336" cy="369332"/>
          </a:xfrm>
          <a:prstGeom prst="rect">
            <a:avLst/>
          </a:prstGeom>
          <a:noFill/>
        </p:spPr>
        <p:txBody>
          <a:bodyPr wrap="square" rtlCol="0">
            <a:spAutoFit/>
          </a:bodyPr>
          <a:lstStyle/>
          <a:p>
            <a:pPr algn="r">
              <a:defRPr/>
            </a:pPr>
            <a:r>
              <a:rPr lang="fr-FR" b="1">
                <a:solidFill>
                  <a:schemeClr val="bg1"/>
                </a:solidFill>
              </a:rPr>
              <a:t>Matériel et méthodes</a:t>
            </a:r>
            <a:endParaRPr/>
          </a:p>
        </p:txBody>
      </p:sp>
      <p:grpSp>
        <p:nvGrpSpPr>
          <p:cNvPr id="16" name="Groupe 15">
            <a:extLst>
              <a:ext uri="{FF2B5EF4-FFF2-40B4-BE49-F238E27FC236}">
                <a16:creationId xmlns:a16="http://schemas.microsoft.com/office/drawing/2014/main" id="{DAB43467-6DD2-49ED-8253-7ACE3E19FC56}"/>
              </a:ext>
            </a:extLst>
          </p:cNvPr>
          <p:cNvGrpSpPr/>
          <p:nvPr/>
        </p:nvGrpSpPr>
        <p:grpSpPr>
          <a:xfrm>
            <a:off x="4891619" y="736974"/>
            <a:ext cx="4174734" cy="1909987"/>
            <a:chOff x="4891619" y="736974"/>
            <a:chExt cx="4174734" cy="1909987"/>
          </a:xfrm>
        </p:grpSpPr>
        <p:cxnSp>
          <p:nvCxnSpPr>
            <p:cNvPr id="217" name="Connecteur droit 216"/>
            <p:cNvCxnSpPr>
              <a:cxnSpLocks/>
            </p:cNvCxnSpPr>
            <p:nvPr/>
          </p:nvCxnSpPr>
          <p:spPr bwMode="auto">
            <a:xfrm>
              <a:off x="4937005" y="2646961"/>
              <a:ext cx="4129348" cy="0"/>
            </a:xfrm>
            <a:prstGeom prst="line">
              <a:avLst/>
            </a:prstGeom>
          </p:spPr>
          <p:style>
            <a:lnRef idx="1">
              <a:schemeClr val="dk1"/>
            </a:lnRef>
            <a:fillRef idx="0">
              <a:schemeClr val="dk1"/>
            </a:fillRef>
            <a:effectRef idx="0">
              <a:schemeClr val="dk1"/>
            </a:effectRef>
            <a:fontRef idx="minor">
              <a:schemeClr val="tx1"/>
            </a:fontRef>
          </p:style>
        </p:cxnSp>
        <p:sp>
          <p:nvSpPr>
            <p:cNvPr id="213" name="Rectangle : coins arrondis 212"/>
            <p:cNvSpPr/>
            <p:nvPr/>
          </p:nvSpPr>
          <p:spPr bwMode="auto">
            <a:xfrm>
              <a:off x="4939271" y="736974"/>
              <a:ext cx="2340000" cy="306467"/>
            </a:xfrm>
            <a:prstGeom prst="roundRect">
              <a:avLst>
                <a:gd name="adj" fmla="val 16667"/>
              </a:avLst>
            </a:prstGeom>
            <a:solidFill>
              <a:schemeClr val="bg1">
                <a:lumMod val="85000"/>
              </a:schemeClr>
            </a:solidFill>
          </p:spPr>
          <p:txBody>
            <a:bodyPr wrap="square">
              <a:spAutoFit/>
            </a:bodyPr>
            <a:lstStyle/>
            <a:p>
              <a:pPr algn="ctr">
                <a:defRPr/>
              </a:pPr>
              <a:r>
                <a:rPr lang="fr-FR" sz="1200" b="1" u="sng" dirty="0"/>
                <a:t>DIGESTION </a:t>
              </a:r>
              <a:r>
                <a:rPr lang="fr-FR" sz="1200" b="1" i="1" u="sng" dirty="0"/>
                <a:t>IN VITRO </a:t>
              </a:r>
              <a:r>
                <a:rPr lang="fr-FR" sz="1200" b="1" u="sng" dirty="0"/>
                <a:t>DYNAMIQUE</a:t>
              </a:r>
              <a:endParaRPr dirty="0"/>
            </a:p>
          </p:txBody>
        </p:sp>
        <p:sp>
          <p:nvSpPr>
            <p:cNvPr id="207" name="Rectangle 206"/>
            <p:cNvSpPr/>
            <p:nvPr/>
          </p:nvSpPr>
          <p:spPr bwMode="auto">
            <a:xfrm>
              <a:off x="5515986" y="1017262"/>
              <a:ext cx="2154398" cy="369332"/>
            </a:xfrm>
            <a:prstGeom prst="rect">
              <a:avLst/>
            </a:prstGeom>
          </p:spPr>
          <p:txBody>
            <a:bodyPr wrap="square">
              <a:spAutoFit/>
            </a:bodyPr>
            <a:lstStyle/>
            <a:p>
              <a:pPr algn="just">
                <a:defRPr/>
              </a:pPr>
              <a:r>
                <a:rPr lang="en-GB" sz="1000" dirty="0" err="1"/>
                <a:t>Modèle</a:t>
              </a:r>
              <a:r>
                <a:rPr lang="en-GB" sz="1000" dirty="0"/>
                <a:t>  : </a:t>
              </a:r>
              <a:r>
                <a:rPr lang="en-GB" sz="1000" b="1" dirty="0" err="1"/>
                <a:t>nourrisson</a:t>
              </a:r>
              <a:r>
                <a:rPr lang="en-GB" sz="1000" b="1" dirty="0"/>
                <a:t> né à </a:t>
              </a:r>
              <a:r>
                <a:rPr lang="en-GB" sz="1000" b="1" dirty="0" err="1"/>
                <a:t>terme</a:t>
              </a:r>
              <a:r>
                <a:rPr lang="en-GB" sz="1000" b="1" dirty="0"/>
                <a:t> </a:t>
              </a:r>
              <a:endParaRPr sz="1000" dirty="0"/>
            </a:p>
            <a:p>
              <a:pPr algn="just">
                <a:defRPr/>
              </a:pPr>
              <a:r>
                <a:rPr lang="en-GB" sz="800" dirty="0"/>
                <a:t>(</a:t>
              </a:r>
              <a:r>
                <a:rPr lang="en-GB" sz="700" dirty="0"/>
                <a:t>Ménard et</a:t>
              </a:r>
              <a:r>
                <a:rPr lang="en-GB" sz="700" i="1" dirty="0"/>
                <a:t> al., </a:t>
              </a:r>
              <a:r>
                <a:rPr lang="en-GB" sz="700" dirty="0"/>
                <a:t>2014; De Oliveira et </a:t>
              </a:r>
              <a:r>
                <a:rPr lang="en-GB" sz="700" i="1" dirty="0"/>
                <a:t>al., </a:t>
              </a:r>
              <a:r>
                <a:rPr lang="en-GB" sz="700" dirty="0"/>
                <a:t>2016)</a:t>
              </a:r>
              <a:endParaRPr lang="en-GB" sz="900" dirty="0"/>
            </a:p>
          </p:txBody>
        </p:sp>
        <p:grpSp>
          <p:nvGrpSpPr>
            <p:cNvPr id="277" name="Groupe 276"/>
            <p:cNvGrpSpPr/>
            <p:nvPr/>
          </p:nvGrpSpPr>
          <p:grpSpPr bwMode="auto">
            <a:xfrm>
              <a:off x="4891619" y="1284119"/>
              <a:ext cx="4093689" cy="1358683"/>
              <a:chOff x="4898938" y="1245127"/>
              <a:chExt cx="4093689" cy="1358683"/>
            </a:xfrm>
          </p:grpSpPr>
          <p:sp>
            <p:nvSpPr>
              <p:cNvPr id="200" name="Rectangle 199"/>
              <p:cNvSpPr/>
              <p:nvPr/>
            </p:nvSpPr>
            <p:spPr bwMode="auto">
              <a:xfrm>
                <a:off x="5039369" y="1403481"/>
                <a:ext cx="3953258" cy="1200329"/>
              </a:xfrm>
              <a:prstGeom prst="rect">
                <a:avLst/>
              </a:prstGeom>
              <a:grpFill/>
            </p:spPr>
            <p:txBody>
              <a:bodyPr wrap="square">
                <a:spAutoFit/>
              </a:bodyPr>
              <a:lstStyle/>
              <a:p>
                <a:pPr marL="171450" indent="-171450" algn="just">
                  <a:buFont typeface="Wingdings"/>
                  <a:buChar char="§"/>
                  <a:defRPr/>
                </a:pPr>
                <a:r>
                  <a:rPr lang="fr-FR" sz="900" dirty="0">
                    <a:solidFill>
                      <a:sysClr val="windowText" lastClr="000000"/>
                    </a:solidFill>
                  </a:rPr>
                  <a:t>Granulométrie</a:t>
                </a:r>
                <a:endParaRPr lang="fr-FR" sz="900" dirty="0"/>
              </a:p>
              <a:p>
                <a:pPr marL="171450" indent="-171450" algn="just">
                  <a:buFont typeface="Wingdings"/>
                  <a:buChar char="§"/>
                  <a:defRPr/>
                </a:pPr>
                <a:r>
                  <a:rPr lang="fr-FR" sz="900" dirty="0">
                    <a:solidFill>
                      <a:sysClr val="windowText" lastClr="000000"/>
                    </a:solidFill>
                  </a:rPr>
                  <a:t>Microscopie confocale (CLSM)</a:t>
                </a:r>
                <a:endParaRPr dirty="0"/>
              </a:p>
              <a:p>
                <a:pPr algn="just">
                  <a:defRPr/>
                </a:pPr>
                <a:endParaRPr lang="fr-FR" sz="900" dirty="0">
                  <a:solidFill>
                    <a:sysClr val="windowText" lastClr="000000"/>
                  </a:solidFill>
                </a:endParaRPr>
              </a:p>
              <a:p>
                <a:pPr algn="just">
                  <a:defRPr/>
                </a:pPr>
                <a:endParaRPr lang="fr-FR" sz="900" dirty="0">
                  <a:solidFill>
                    <a:sysClr val="windowText" lastClr="000000"/>
                  </a:solidFill>
                </a:endParaRPr>
              </a:p>
              <a:p>
                <a:pPr marL="171450" indent="-171450" algn="just">
                  <a:buFont typeface="Wingdings"/>
                  <a:buChar char="§"/>
                  <a:defRPr/>
                </a:pPr>
                <a:r>
                  <a:rPr lang="fr-FR" sz="900" dirty="0">
                    <a:solidFill>
                      <a:sysClr val="windowText" lastClr="000000"/>
                    </a:solidFill>
                  </a:rPr>
                  <a:t>Semi-quantification des protéines résiduelles intactes (SDS-PAGE)</a:t>
                </a:r>
                <a:endParaRPr dirty="0"/>
              </a:p>
              <a:p>
                <a:pPr marL="171450" indent="-171450" algn="just">
                  <a:buFont typeface="Wingdings"/>
                  <a:buChar char="§"/>
                  <a:defRPr/>
                </a:pPr>
                <a:r>
                  <a:rPr lang="fr-FR" sz="900" dirty="0">
                    <a:solidFill>
                      <a:sysClr val="windowText" lastClr="000000"/>
                    </a:solidFill>
                  </a:rPr>
                  <a:t>Degré d’hydrolyse (OPA)</a:t>
                </a:r>
                <a:endParaRPr dirty="0"/>
              </a:p>
              <a:p>
                <a:pPr marL="171450" indent="-171450" algn="just">
                  <a:buFont typeface="Wingdings"/>
                  <a:buChar char="§"/>
                  <a:defRPr/>
                </a:pPr>
                <a:r>
                  <a:rPr lang="fr-FR" sz="900" dirty="0">
                    <a:solidFill>
                      <a:sysClr val="windowText" lastClr="000000"/>
                    </a:solidFill>
                  </a:rPr>
                  <a:t>Identification et quantification des peptides (LC-MS/MS)</a:t>
                </a:r>
                <a:endParaRPr dirty="0"/>
              </a:p>
              <a:p>
                <a:pPr marL="171450" indent="-171450" algn="just">
                  <a:buFont typeface="Wingdings"/>
                  <a:buChar char="§"/>
                  <a:defRPr/>
                </a:pPr>
                <a:r>
                  <a:rPr lang="fr-FR" sz="900" dirty="0">
                    <a:solidFill>
                      <a:sysClr val="windowText" lastClr="000000"/>
                    </a:solidFill>
                  </a:rPr>
                  <a:t>Bioaccessibilité des acides aminés (Chromatographie échangeuse d’ions)</a:t>
                </a:r>
                <a:endParaRPr dirty="0"/>
              </a:p>
            </p:txBody>
          </p:sp>
          <p:sp>
            <p:nvSpPr>
              <p:cNvPr id="270" name="Rectangle 269"/>
              <p:cNvSpPr/>
              <p:nvPr/>
            </p:nvSpPr>
            <p:spPr bwMode="auto">
              <a:xfrm>
                <a:off x="4910088" y="1245127"/>
                <a:ext cx="697627" cy="261610"/>
              </a:xfrm>
              <a:prstGeom prst="rect">
                <a:avLst/>
              </a:prstGeom>
              <a:grpFill/>
            </p:spPr>
            <p:txBody>
              <a:bodyPr wrap="none">
                <a:spAutoFit/>
              </a:bodyPr>
              <a:lstStyle/>
              <a:p>
                <a:pPr algn="just">
                  <a:defRPr/>
                </a:pPr>
                <a:r>
                  <a:rPr lang="fr-FR" sz="1050" b="1" u="sng" dirty="0"/>
                  <a:t>Structure</a:t>
                </a:r>
                <a:endParaRPr sz="1400" b="1" dirty="0"/>
              </a:p>
            </p:txBody>
          </p:sp>
          <p:sp>
            <p:nvSpPr>
              <p:cNvPr id="271" name="Rectangle 270"/>
              <p:cNvSpPr/>
              <p:nvPr/>
            </p:nvSpPr>
            <p:spPr bwMode="auto">
              <a:xfrm>
                <a:off x="4898938" y="1776609"/>
                <a:ext cx="747320" cy="253916"/>
              </a:xfrm>
              <a:prstGeom prst="rect">
                <a:avLst/>
              </a:prstGeom>
              <a:grpFill/>
            </p:spPr>
            <p:txBody>
              <a:bodyPr wrap="none">
                <a:spAutoFit/>
              </a:bodyPr>
              <a:lstStyle/>
              <a:p>
                <a:pPr algn="just">
                  <a:defRPr/>
                </a:pPr>
                <a:r>
                  <a:rPr lang="fr-FR" sz="1050" b="1" u="sng" dirty="0"/>
                  <a:t>Protéolyse</a:t>
                </a:r>
                <a:endParaRPr sz="1600" b="1" dirty="0"/>
              </a:p>
            </p:txBody>
          </p:sp>
        </p:grpSp>
        <p:cxnSp>
          <p:nvCxnSpPr>
            <p:cNvPr id="273" name="Connecteur : en angle 272"/>
            <p:cNvCxnSpPr>
              <a:cxnSpLocks/>
            </p:cNvCxnSpPr>
            <p:nvPr/>
          </p:nvCxnSpPr>
          <p:spPr bwMode="auto">
            <a:xfrm>
              <a:off x="5237341" y="1023018"/>
              <a:ext cx="276385" cy="180580"/>
            </a:xfrm>
            <a:prstGeom prst="bentConnector3">
              <a:avLst>
                <a:gd name="adj1" fmla="val 919"/>
              </a:avLst>
            </a:prstGeom>
            <a:ln>
              <a:solidFill>
                <a:schemeClr val="bg1">
                  <a:lumMod val="50000"/>
                </a:schemeClr>
              </a:solidFill>
              <a:tailEnd type="triangle"/>
            </a:ln>
          </p:spPr>
          <p:style>
            <a:lnRef idx="1">
              <a:schemeClr val="accent5"/>
            </a:lnRef>
            <a:fillRef idx="0">
              <a:schemeClr val="accent5"/>
            </a:fillRef>
            <a:effectRef idx="0">
              <a:schemeClr val="accent5"/>
            </a:effectRef>
            <a:fontRef idx="minor">
              <a:schemeClr val="tx1"/>
            </a:fontRef>
          </p:style>
        </p:cxnSp>
        <p:pic>
          <p:nvPicPr>
            <p:cNvPr id="282" name="Image 281"/>
            <p:cNvPicPr>
              <a:picLocks noChangeAspect="1"/>
            </p:cNvPicPr>
            <p:nvPr/>
          </p:nvPicPr>
          <p:blipFill>
            <a:blip r:embed="rId6"/>
            <a:stretch/>
          </p:blipFill>
          <p:spPr bwMode="auto">
            <a:xfrm>
              <a:off x="7742207" y="756610"/>
              <a:ext cx="1171278" cy="878458"/>
            </a:xfrm>
            <a:prstGeom prst="rect">
              <a:avLst/>
            </a:prstGeom>
          </p:spPr>
        </p:pic>
      </p:grpSp>
      <p:sp>
        <p:nvSpPr>
          <p:cNvPr id="142" name="Rectangle 141"/>
          <p:cNvSpPr/>
          <p:nvPr/>
        </p:nvSpPr>
        <p:spPr bwMode="auto">
          <a:xfrm>
            <a:off x="3090565" y="693626"/>
            <a:ext cx="977379" cy="253916"/>
          </a:xfrm>
          <a:prstGeom prst="rect">
            <a:avLst/>
          </a:prstGeom>
          <a:grpFill/>
        </p:spPr>
        <p:txBody>
          <a:bodyPr wrap="square">
            <a:spAutoFit/>
          </a:bodyPr>
          <a:lstStyle/>
          <a:p>
            <a:pPr algn="ctr">
              <a:defRPr/>
            </a:pPr>
            <a:r>
              <a:rPr lang="fr-FR" sz="1000" b="1" dirty="0">
                <a:solidFill>
                  <a:schemeClr val="accent2">
                    <a:lumMod val="50000"/>
                  </a:schemeClr>
                </a:solidFill>
              </a:rPr>
              <a:t>Sérum idéal</a:t>
            </a:r>
            <a:endParaRPr dirty="0"/>
          </a:p>
        </p:txBody>
      </p:sp>
      <p:cxnSp>
        <p:nvCxnSpPr>
          <p:cNvPr id="132" name="Connecteur droit avec flèche 131"/>
          <p:cNvCxnSpPr>
            <a:cxnSpLocks/>
          </p:cNvCxnSpPr>
          <p:nvPr/>
        </p:nvCxnSpPr>
        <p:spPr bwMode="auto">
          <a:xfrm>
            <a:off x="3603692" y="875534"/>
            <a:ext cx="0" cy="278695"/>
          </a:xfrm>
          <a:prstGeom prst="straightConnector1">
            <a:avLst/>
          </a:prstGeom>
          <a:ln>
            <a:solidFill>
              <a:schemeClr val="accent2">
                <a:lumMod val="50000"/>
              </a:schemeClr>
            </a:solidFill>
            <a:tailEnd type="triangle"/>
          </a:ln>
        </p:spPr>
        <p:style>
          <a:lnRef idx="1">
            <a:schemeClr val="accent5"/>
          </a:lnRef>
          <a:fillRef idx="0">
            <a:schemeClr val="accent5"/>
          </a:fillRef>
          <a:effectRef idx="0">
            <a:schemeClr val="accent5"/>
          </a:effectRef>
          <a:fontRef idx="minor">
            <a:schemeClr val="tx1"/>
          </a:fontRef>
        </p:style>
      </p:cxnSp>
      <p:cxnSp>
        <p:nvCxnSpPr>
          <p:cNvPr id="138" name="Connecteur droit avec flèche 137"/>
          <p:cNvCxnSpPr>
            <a:cxnSpLocks/>
            <a:stCxn id="150" idx="3"/>
            <a:endCxn id="142" idx="1"/>
          </p:cNvCxnSpPr>
          <p:nvPr/>
        </p:nvCxnSpPr>
        <p:spPr bwMode="auto">
          <a:xfrm>
            <a:off x="2774528" y="818366"/>
            <a:ext cx="316037" cy="0"/>
          </a:xfrm>
          <a:prstGeom prst="straightConnector1">
            <a:avLst/>
          </a:prstGeom>
          <a:ln>
            <a:solidFill>
              <a:schemeClr val="accent2">
                <a:lumMod val="50000"/>
              </a:schemeClr>
            </a:solidFill>
            <a:tailEnd type="triangle"/>
          </a:ln>
        </p:spPr>
        <p:style>
          <a:lnRef idx="1">
            <a:schemeClr val="accent5"/>
          </a:lnRef>
          <a:fillRef idx="0">
            <a:schemeClr val="accent5"/>
          </a:fillRef>
          <a:effectRef idx="0">
            <a:schemeClr val="accent5"/>
          </a:effectRef>
          <a:fontRef idx="minor">
            <a:schemeClr val="tx1"/>
          </a:fontRef>
        </p:style>
      </p:cxnSp>
      <p:cxnSp>
        <p:nvCxnSpPr>
          <p:cNvPr id="145" name="Connecteur droit avec flèche 144"/>
          <p:cNvCxnSpPr>
            <a:cxnSpLocks/>
          </p:cNvCxnSpPr>
          <p:nvPr/>
        </p:nvCxnSpPr>
        <p:spPr bwMode="auto">
          <a:xfrm>
            <a:off x="3048107" y="1779766"/>
            <a:ext cx="0" cy="936000"/>
          </a:xfrm>
          <a:prstGeom prst="straightConnector1">
            <a:avLst/>
          </a:prstGeom>
          <a:ln>
            <a:solidFill>
              <a:srgbClr val="5FA638"/>
            </a:solidFill>
            <a:tailEnd type="triangle"/>
          </a:ln>
        </p:spPr>
        <p:style>
          <a:lnRef idx="1">
            <a:schemeClr val="accent2"/>
          </a:lnRef>
          <a:fillRef idx="0">
            <a:schemeClr val="accent2"/>
          </a:fillRef>
          <a:effectRef idx="0">
            <a:schemeClr val="accent2"/>
          </a:effectRef>
          <a:fontRef idx="minor">
            <a:schemeClr val="tx1"/>
          </a:fontRef>
        </p:style>
      </p:cxnSp>
      <p:cxnSp>
        <p:nvCxnSpPr>
          <p:cNvPr id="146" name="Connecteur droit avec flèche 145"/>
          <p:cNvCxnSpPr>
            <a:cxnSpLocks/>
          </p:cNvCxnSpPr>
          <p:nvPr/>
        </p:nvCxnSpPr>
        <p:spPr bwMode="auto">
          <a:xfrm>
            <a:off x="4205532" y="1779766"/>
            <a:ext cx="0" cy="936000"/>
          </a:xfrm>
          <a:prstGeom prst="straightConnector1">
            <a:avLst/>
          </a:prstGeom>
          <a:ln>
            <a:solidFill>
              <a:schemeClr val="accent2"/>
            </a:solidFill>
            <a:tailEnd type="triangle"/>
          </a:ln>
        </p:spPr>
        <p:style>
          <a:lnRef idx="1">
            <a:schemeClr val="accent2"/>
          </a:lnRef>
          <a:fillRef idx="0">
            <a:schemeClr val="accent2"/>
          </a:fillRef>
          <a:effectRef idx="0">
            <a:schemeClr val="accent2"/>
          </a:effectRef>
          <a:fontRef idx="minor">
            <a:schemeClr val="tx1"/>
          </a:fontRef>
        </p:style>
      </p:cxnSp>
      <p:pic>
        <p:nvPicPr>
          <p:cNvPr id="149" name="Image 148"/>
          <p:cNvPicPr>
            <a:picLocks noChangeAspect="1"/>
          </p:cNvPicPr>
          <p:nvPr/>
        </p:nvPicPr>
        <p:blipFill>
          <a:blip r:embed="rId7"/>
          <a:stretch/>
        </p:blipFill>
        <p:spPr bwMode="auto">
          <a:xfrm>
            <a:off x="3904177" y="695775"/>
            <a:ext cx="293727" cy="253917"/>
          </a:xfrm>
          <a:prstGeom prst="rect">
            <a:avLst/>
          </a:prstGeom>
        </p:spPr>
      </p:pic>
      <p:sp>
        <p:nvSpPr>
          <p:cNvPr id="151" name="ZoneTexte 150"/>
          <p:cNvSpPr txBox="1"/>
          <p:nvPr/>
        </p:nvSpPr>
        <p:spPr bwMode="auto">
          <a:xfrm>
            <a:off x="3476299" y="1898818"/>
            <a:ext cx="1239717" cy="374571"/>
          </a:xfrm>
          <a:prstGeom prst="roundRect">
            <a:avLst>
              <a:gd name="adj" fmla="val 16667"/>
            </a:avLst>
          </a:prstGeom>
          <a:solidFill>
            <a:srgbClr val="FFC9C9"/>
          </a:solidFill>
          <a:ln>
            <a:solidFill>
              <a:srgbClr val="FFC9C9"/>
            </a:solidFill>
          </a:ln>
        </p:spPr>
        <p:txBody>
          <a:bodyPr wrap="square" rtlCol="0">
            <a:spAutoFit/>
          </a:bodyPr>
          <a:lstStyle/>
          <a:p>
            <a:pPr algn="ctr">
              <a:defRPr/>
            </a:pPr>
            <a:r>
              <a:rPr lang="fr-FR" sz="800" b="1" dirty="0"/>
              <a:t>Caséines non-micellaires (75%) </a:t>
            </a:r>
            <a:r>
              <a:rPr lang="fr-FR" sz="600" dirty="0"/>
              <a:t>+ </a:t>
            </a:r>
            <a:r>
              <a:rPr lang="fr-FR" sz="800" dirty="0"/>
              <a:t>micellaires </a:t>
            </a:r>
            <a:r>
              <a:rPr lang="fr-FR" sz="700" dirty="0"/>
              <a:t>(25%)</a:t>
            </a:r>
            <a:endParaRPr lang="fr-FR" sz="1000" dirty="0"/>
          </a:p>
        </p:txBody>
      </p:sp>
      <p:sp>
        <p:nvSpPr>
          <p:cNvPr id="155" name="ZoneTexte 154"/>
          <p:cNvSpPr txBox="1"/>
          <p:nvPr/>
        </p:nvSpPr>
        <p:spPr bwMode="auto">
          <a:xfrm>
            <a:off x="2599634" y="1371610"/>
            <a:ext cx="2116382" cy="255389"/>
          </a:xfrm>
          <a:prstGeom prst="roundRect">
            <a:avLst>
              <a:gd name="adj" fmla="val 16667"/>
            </a:avLst>
          </a:prstGeom>
          <a:solidFill>
            <a:schemeClr val="accent3">
              <a:lumMod val="20000"/>
              <a:lumOff val="80000"/>
            </a:schemeClr>
          </a:solidFill>
        </p:spPr>
        <p:txBody>
          <a:bodyPr wrap="square" rtlCol="0">
            <a:spAutoFit/>
          </a:bodyPr>
          <a:lstStyle/>
          <a:p>
            <a:pPr algn="ctr">
              <a:defRPr/>
            </a:pPr>
            <a:r>
              <a:rPr lang="fr-FR" sz="900" dirty="0">
                <a:solidFill>
                  <a:schemeClr val="accent3">
                    <a:lumMod val="50000"/>
                  </a:schemeClr>
                </a:solidFill>
              </a:rPr>
              <a:t>Sérum déminéralisé</a:t>
            </a:r>
            <a:endParaRPr lang="fr-FR" sz="900" b="1" dirty="0">
              <a:solidFill>
                <a:schemeClr val="accent3">
                  <a:lumMod val="50000"/>
                </a:schemeClr>
              </a:solidFill>
            </a:endParaRPr>
          </a:p>
        </p:txBody>
      </p:sp>
      <p:sp>
        <p:nvSpPr>
          <p:cNvPr id="158" name="ZoneTexte 157"/>
          <p:cNvSpPr txBox="1"/>
          <p:nvPr/>
        </p:nvSpPr>
        <p:spPr bwMode="auto">
          <a:xfrm>
            <a:off x="2605894" y="1570434"/>
            <a:ext cx="2107196" cy="340518"/>
          </a:xfrm>
          <a:prstGeom prst="roundRect">
            <a:avLst>
              <a:gd name="adj" fmla="val 16667"/>
            </a:avLst>
          </a:prstGeom>
          <a:noFill/>
          <a:ln>
            <a:noFill/>
          </a:ln>
        </p:spPr>
        <p:txBody>
          <a:bodyPr wrap="square" rtlCol="0">
            <a:spAutoFit/>
          </a:bodyPr>
          <a:lstStyle/>
          <a:p>
            <a:pPr algn="ctr">
              <a:defRPr/>
            </a:pPr>
            <a:r>
              <a:rPr lang="fr-FR" sz="700" i="1" dirty="0"/>
              <a:t>Structures natives + concentration en </a:t>
            </a:r>
            <a:r>
              <a:rPr lang="fr-FR" sz="700" i="1" dirty="0">
                <a:cs typeface="Calibri"/>
              </a:rPr>
              <a:t>β</a:t>
            </a:r>
            <a:r>
              <a:rPr lang="fr-FR" sz="700" i="1" dirty="0"/>
              <a:t>LG et </a:t>
            </a:r>
            <a:r>
              <a:rPr lang="el-GR" sz="700" i="1" dirty="0">
                <a:cs typeface="Calibri"/>
              </a:rPr>
              <a:t>α</a:t>
            </a:r>
            <a:r>
              <a:rPr lang="fr-FR" sz="700" i="1" dirty="0"/>
              <a:t>LA et en tryptophane plus importantes</a:t>
            </a:r>
            <a:endParaRPr dirty="0"/>
          </a:p>
        </p:txBody>
      </p:sp>
      <p:cxnSp>
        <p:nvCxnSpPr>
          <p:cNvPr id="215" name="Connecteur droit 214"/>
          <p:cNvCxnSpPr>
            <a:cxnSpLocks/>
          </p:cNvCxnSpPr>
          <p:nvPr/>
        </p:nvCxnSpPr>
        <p:spPr bwMode="auto">
          <a:xfrm>
            <a:off x="4889026" y="706059"/>
            <a:ext cx="0" cy="3240000"/>
          </a:xfrm>
          <a:prstGeom prst="line">
            <a:avLst/>
          </a:prstGeom>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35410DD6-67F1-4B77-8106-7C6E8F1BF173}"/>
              </a:ext>
            </a:extLst>
          </p:cNvPr>
          <p:cNvSpPr/>
          <p:nvPr/>
        </p:nvSpPr>
        <p:spPr>
          <a:xfrm>
            <a:off x="483020" y="3006416"/>
            <a:ext cx="784555" cy="230832"/>
          </a:xfrm>
          <a:prstGeom prst="rect">
            <a:avLst/>
          </a:prstGeom>
        </p:spPr>
        <p:txBody>
          <a:bodyPr wrap="square">
            <a:spAutoFit/>
          </a:bodyPr>
          <a:lstStyle/>
          <a:p>
            <a:pPr algn="ctr"/>
            <a:r>
              <a:rPr lang="fr-FR" sz="900" b="1" dirty="0">
                <a:solidFill>
                  <a:schemeClr val="bg2">
                    <a:lumMod val="25000"/>
                  </a:schemeClr>
                </a:solidFill>
                <a:latin typeface="Arial Narrow" panose="020B0606020202030204" pitchFamily="34" charset="0"/>
              </a:rPr>
              <a:t>44 ± 0,01 %</a:t>
            </a:r>
          </a:p>
        </p:txBody>
      </p:sp>
      <p:sp>
        <p:nvSpPr>
          <p:cNvPr id="5" name="Rectangle 4">
            <a:extLst>
              <a:ext uri="{FF2B5EF4-FFF2-40B4-BE49-F238E27FC236}">
                <a16:creationId xmlns:a16="http://schemas.microsoft.com/office/drawing/2014/main" id="{340FDBA4-F01F-49DB-87FF-5C2BF2298A22}"/>
              </a:ext>
            </a:extLst>
          </p:cNvPr>
          <p:cNvSpPr/>
          <p:nvPr/>
        </p:nvSpPr>
        <p:spPr>
          <a:xfrm>
            <a:off x="1554880" y="2988990"/>
            <a:ext cx="791999" cy="2308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srgbClr val="E7E6E6">
                    <a:lumMod val="25000"/>
                  </a:srgbClr>
                </a:solidFill>
                <a:effectLst/>
                <a:uLnTx/>
                <a:uFillTx/>
                <a:latin typeface="Arial Narrow" panose="020B0606020202030204" pitchFamily="34" charset="0"/>
              </a:rPr>
              <a:t>36 ± 0,2 %</a:t>
            </a:r>
            <a:endParaRPr kumimoji="0" lang="fr-FR" sz="900" b="0" i="0" u="none" strike="noStrike" kern="0" cap="none" spc="0" normalizeH="0" baseline="0" noProof="0" dirty="0">
              <a:ln>
                <a:noFill/>
              </a:ln>
              <a:solidFill>
                <a:sysClr val="windowText" lastClr="000000"/>
              </a:solidFill>
              <a:effectLst/>
              <a:uLnTx/>
              <a:uFillTx/>
              <a:latin typeface="Arial Narrow" panose="020B0606020202030204" pitchFamily="34" charset="0"/>
            </a:endParaRPr>
          </a:p>
        </p:txBody>
      </p:sp>
      <p:sp>
        <p:nvSpPr>
          <p:cNvPr id="116" name="Rectangle 115">
            <a:extLst>
              <a:ext uri="{FF2B5EF4-FFF2-40B4-BE49-F238E27FC236}">
                <a16:creationId xmlns:a16="http://schemas.microsoft.com/office/drawing/2014/main" id="{ADF0B712-A34F-4F95-988B-03B346A0DD0C}"/>
              </a:ext>
            </a:extLst>
          </p:cNvPr>
          <p:cNvSpPr/>
          <p:nvPr/>
        </p:nvSpPr>
        <p:spPr bwMode="auto">
          <a:xfrm>
            <a:off x="2687868" y="3006416"/>
            <a:ext cx="788431" cy="2308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srgbClr val="E7E6E6">
                    <a:lumMod val="25000"/>
                  </a:srgbClr>
                </a:solidFill>
                <a:effectLst/>
                <a:uLnTx/>
                <a:uFillTx/>
                <a:latin typeface="Arial Narrow" panose="020B0606020202030204" pitchFamily="34" charset="0"/>
              </a:rPr>
              <a:t>31 ± 0,2 %</a:t>
            </a:r>
            <a:endParaRPr kumimoji="0" lang="fr-FR" sz="900" b="0" i="0" u="none" strike="noStrike" kern="0" cap="none" spc="0" normalizeH="0" baseline="0" noProof="0" dirty="0">
              <a:ln>
                <a:noFill/>
              </a:ln>
              <a:solidFill>
                <a:sysClr val="windowText" lastClr="000000"/>
              </a:solidFill>
              <a:effectLst/>
              <a:uLnTx/>
              <a:uFillTx/>
              <a:latin typeface="Arial Narrow" panose="020B0606020202030204" pitchFamily="34" charset="0"/>
            </a:endParaRPr>
          </a:p>
        </p:txBody>
      </p:sp>
      <p:sp>
        <p:nvSpPr>
          <p:cNvPr id="117" name="Rectangle 116">
            <a:extLst>
              <a:ext uri="{FF2B5EF4-FFF2-40B4-BE49-F238E27FC236}">
                <a16:creationId xmlns:a16="http://schemas.microsoft.com/office/drawing/2014/main" id="{E80779EA-0880-44B8-863B-FB539AEF4A78}"/>
              </a:ext>
            </a:extLst>
          </p:cNvPr>
          <p:cNvSpPr/>
          <p:nvPr/>
        </p:nvSpPr>
        <p:spPr bwMode="auto">
          <a:xfrm>
            <a:off x="3816660" y="3007613"/>
            <a:ext cx="791999" cy="2308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srgbClr val="E7E6E6">
                    <a:lumMod val="25000"/>
                  </a:srgbClr>
                </a:solidFill>
                <a:effectLst/>
                <a:uLnTx/>
                <a:uFillTx/>
                <a:latin typeface="Arial Narrow" panose="020B0606020202030204" pitchFamily="34" charset="0"/>
              </a:rPr>
              <a:t>29 ± 0,1 %</a:t>
            </a:r>
            <a:endParaRPr kumimoji="0" lang="fr-FR" sz="900" b="0" i="0" u="none" strike="noStrike" kern="0" cap="none" spc="0" normalizeH="0" baseline="0" noProof="0" dirty="0">
              <a:ln>
                <a:noFill/>
              </a:ln>
              <a:solidFill>
                <a:sysClr val="windowText" lastClr="000000"/>
              </a:solidFill>
              <a:effectLst/>
              <a:uLnTx/>
              <a:uFillTx/>
              <a:latin typeface="Arial Narrow" panose="020B0606020202030204" pitchFamily="34" charset="0"/>
            </a:endParaRPr>
          </a:p>
        </p:txBody>
      </p:sp>
      <p:sp>
        <p:nvSpPr>
          <p:cNvPr id="45" name="Rectangle 44">
            <a:extLst>
              <a:ext uri="{FF2B5EF4-FFF2-40B4-BE49-F238E27FC236}">
                <a16:creationId xmlns:a16="http://schemas.microsoft.com/office/drawing/2014/main" id="{6FEA293E-47CA-442A-9558-344847FD00B9}"/>
              </a:ext>
            </a:extLst>
          </p:cNvPr>
          <p:cNvSpPr/>
          <p:nvPr/>
        </p:nvSpPr>
        <p:spPr>
          <a:xfrm>
            <a:off x="-53358" y="2966346"/>
            <a:ext cx="849810" cy="307777"/>
          </a:xfrm>
          <a:prstGeom prst="rect">
            <a:avLst/>
          </a:prstGeom>
        </p:spPr>
        <p:txBody>
          <a:bodyPr wrap="square">
            <a:spAutoFit/>
          </a:bodyPr>
          <a:lstStyle/>
          <a:p>
            <a:r>
              <a:rPr lang="fr-FR" sz="700" b="1" dirty="0">
                <a:solidFill>
                  <a:srgbClr val="EEECE1">
                    <a:lumMod val="25000"/>
                  </a:srgbClr>
                </a:solidFill>
                <a:latin typeface="Arial Narrow" panose="020B0606020202030204" pitchFamily="34" charset="0"/>
              </a:rPr>
              <a:t>Dénaturation</a:t>
            </a:r>
          </a:p>
          <a:p>
            <a:r>
              <a:rPr lang="fr-FR" sz="700" b="1" dirty="0">
                <a:solidFill>
                  <a:srgbClr val="EEECE1">
                    <a:lumMod val="25000"/>
                  </a:srgbClr>
                </a:solidFill>
                <a:latin typeface="Arial Narrow" panose="020B0606020202030204" pitchFamily="34" charset="0"/>
              </a:rPr>
              <a:t>globale des PS</a:t>
            </a:r>
            <a:endParaRPr lang="fr-FR" sz="1600" b="1" dirty="0"/>
          </a:p>
        </p:txBody>
      </p:sp>
      <p:sp>
        <p:nvSpPr>
          <p:cNvPr id="122" name="Rectangle : coins arrondis 121"/>
          <p:cNvSpPr/>
          <p:nvPr/>
        </p:nvSpPr>
        <p:spPr bwMode="auto">
          <a:xfrm>
            <a:off x="121783" y="1275606"/>
            <a:ext cx="4669799" cy="1928315"/>
          </a:xfrm>
          <a:prstGeom prst="roundRect">
            <a:avLst>
              <a:gd name="adj" fmla="val 2205"/>
            </a:avLst>
          </a:prstGeom>
          <a:noFill/>
          <a:ln w="635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defRPr/>
            </a:pPr>
            <a:endParaRPr lang="fr-FR" sz="800"/>
          </a:p>
        </p:txBody>
      </p:sp>
      <p:pic>
        <p:nvPicPr>
          <p:cNvPr id="128" name="Image 127"/>
          <p:cNvPicPr>
            <a:picLocks noChangeAspect="1"/>
          </p:cNvPicPr>
          <p:nvPr/>
        </p:nvPicPr>
        <p:blipFill>
          <a:blip r:embed="rId8"/>
          <a:stretch/>
        </p:blipFill>
        <p:spPr bwMode="auto">
          <a:xfrm>
            <a:off x="447555" y="618381"/>
            <a:ext cx="281586" cy="318866"/>
          </a:xfrm>
          <a:prstGeom prst="rect">
            <a:avLst/>
          </a:prstGeom>
        </p:spPr>
      </p:pic>
      <p:sp>
        <p:nvSpPr>
          <p:cNvPr id="129" name="ZoneTexte 128"/>
          <p:cNvSpPr txBox="1"/>
          <p:nvPr/>
        </p:nvSpPr>
        <p:spPr bwMode="auto">
          <a:xfrm>
            <a:off x="206809" y="1361343"/>
            <a:ext cx="1005660" cy="255389"/>
          </a:xfrm>
          <a:prstGeom prst="roundRect">
            <a:avLst>
              <a:gd name="adj" fmla="val 16667"/>
            </a:avLst>
          </a:prstGeom>
          <a:solidFill>
            <a:schemeClr val="accent6">
              <a:lumMod val="20000"/>
              <a:lumOff val="80000"/>
            </a:schemeClr>
          </a:solidFill>
        </p:spPr>
        <p:txBody>
          <a:bodyPr wrap="square" rtlCol="0">
            <a:spAutoFit/>
          </a:bodyPr>
          <a:lstStyle/>
          <a:p>
            <a:pPr algn="ctr">
              <a:defRPr/>
            </a:pPr>
            <a:r>
              <a:rPr lang="fr-FR" sz="900" dirty="0">
                <a:solidFill>
                  <a:schemeClr val="accent6">
                    <a:lumMod val="75000"/>
                  </a:schemeClr>
                </a:solidFill>
              </a:rPr>
              <a:t>Sérum </a:t>
            </a:r>
            <a:r>
              <a:rPr lang="fr-FR" sz="800" dirty="0">
                <a:solidFill>
                  <a:schemeClr val="accent6">
                    <a:lumMod val="75000"/>
                  </a:schemeClr>
                </a:solidFill>
              </a:rPr>
              <a:t>déminéralisé</a:t>
            </a:r>
            <a:endParaRPr dirty="0"/>
          </a:p>
        </p:txBody>
      </p:sp>
      <p:sp>
        <p:nvSpPr>
          <p:cNvPr id="130" name="ZoneTexte 129"/>
          <p:cNvSpPr txBox="1"/>
          <p:nvPr/>
        </p:nvSpPr>
        <p:spPr bwMode="auto">
          <a:xfrm>
            <a:off x="1235388" y="1348783"/>
            <a:ext cx="1340850" cy="408623"/>
          </a:xfrm>
          <a:prstGeom prst="roundRect">
            <a:avLst>
              <a:gd name="adj" fmla="val 16667"/>
            </a:avLst>
          </a:prstGeom>
          <a:solidFill>
            <a:schemeClr val="accent1">
              <a:lumMod val="20000"/>
              <a:lumOff val="80000"/>
            </a:schemeClr>
          </a:solidFill>
        </p:spPr>
        <p:txBody>
          <a:bodyPr wrap="square" rtlCol="0">
            <a:spAutoFit/>
          </a:bodyPr>
          <a:lstStyle/>
          <a:p>
            <a:pPr algn="ctr">
              <a:defRPr/>
            </a:pPr>
            <a:r>
              <a:rPr lang="fr-FR" sz="900" dirty="0">
                <a:solidFill>
                  <a:schemeClr val="accent1">
                    <a:lumMod val="75000"/>
                  </a:schemeClr>
                </a:solidFill>
              </a:rPr>
              <a:t>Concentré de protéines du lactosérum </a:t>
            </a:r>
            <a:r>
              <a:rPr lang="fr-FR" sz="800" dirty="0">
                <a:solidFill>
                  <a:schemeClr val="accent1">
                    <a:lumMod val="75000"/>
                  </a:schemeClr>
                </a:solidFill>
              </a:rPr>
              <a:t>déminéralisé</a:t>
            </a:r>
            <a:endParaRPr dirty="0"/>
          </a:p>
        </p:txBody>
      </p:sp>
      <p:cxnSp>
        <p:nvCxnSpPr>
          <p:cNvPr id="131" name="Connecteur droit avec flèche 130"/>
          <p:cNvCxnSpPr>
            <a:cxnSpLocks/>
          </p:cNvCxnSpPr>
          <p:nvPr/>
        </p:nvCxnSpPr>
        <p:spPr bwMode="auto">
          <a:xfrm>
            <a:off x="1305675" y="875534"/>
            <a:ext cx="0" cy="184048"/>
          </a:xfrm>
          <a:prstGeom prst="straightConnector1">
            <a:avLst/>
          </a:prstGeom>
          <a:ln>
            <a:solidFill>
              <a:srgbClr val="FFC000"/>
            </a:solidFill>
            <a:tailEnd type="triangle"/>
          </a:ln>
        </p:spPr>
        <p:style>
          <a:lnRef idx="1">
            <a:schemeClr val="accent6"/>
          </a:lnRef>
          <a:fillRef idx="0">
            <a:schemeClr val="accent6"/>
          </a:fillRef>
          <a:effectRef idx="0">
            <a:schemeClr val="accent6"/>
          </a:effectRef>
          <a:fontRef idx="minor">
            <a:schemeClr val="tx1"/>
          </a:fontRef>
        </p:style>
      </p:cxnSp>
      <p:cxnSp>
        <p:nvCxnSpPr>
          <p:cNvPr id="135" name="Connecteur droit avec flèche 134"/>
          <p:cNvCxnSpPr>
            <a:cxnSpLocks/>
          </p:cNvCxnSpPr>
          <p:nvPr/>
        </p:nvCxnSpPr>
        <p:spPr bwMode="auto">
          <a:xfrm>
            <a:off x="791536" y="1851766"/>
            <a:ext cx="0" cy="864000"/>
          </a:xfrm>
          <a:prstGeom prst="straightConnector1">
            <a:avLst/>
          </a:prstGeom>
          <a:ln>
            <a:solidFill>
              <a:schemeClr val="accent6"/>
            </a:solidFill>
            <a:tailEnd type="triangle"/>
          </a:ln>
        </p:spPr>
        <p:style>
          <a:lnRef idx="1">
            <a:schemeClr val="accent2"/>
          </a:lnRef>
          <a:fillRef idx="0">
            <a:schemeClr val="accent2"/>
          </a:fillRef>
          <a:effectRef idx="0">
            <a:schemeClr val="accent2"/>
          </a:effectRef>
          <a:fontRef idx="minor">
            <a:schemeClr val="tx1"/>
          </a:fontRef>
        </p:style>
      </p:cxnSp>
      <p:cxnSp>
        <p:nvCxnSpPr>
          <p:cNvPr id="137" name="Connecteur droit avec flèche 136"/>
          <p:cNvCxnSpPr>
            <a:cxnSpLocks/>
            <a:stCxn id="150" idx="1"/>
            <a:endCxn id="141" idx="3"/>
          </p:cNvCxnSpPr>
          <p:nvPr/>
        </p:nvCxnSpPr>
        <p:spPr bwMode="auto">
          <a:xfrm flipH="1" flipV="1">
            <a:off x="2034017" y="817902"/>
            <a:ext cx="356105" cy="464"/>
          </a:xfrm>
          <a:prstGeom prst="straightConnector1">
            <a:avLst/>
          </a:prstGeom>
          <a:ln>
            <a:solidFill>
              <a:srgbClr val="FFC000"/>
            </a:solidFill>
            <a:tailEnd type="triangle"/>
          </a:ln>
        </p:spPr>
        <p:style>
          <a:lnRef idx="1">
            <a:schemeClr val="accent6"/>
          </a:lnRef>
          <a:fillRef idx="0">
            <a:schemeClr val="accent6"/>
          </a:fillRef>
          <a:effectRef idx="0">
            <a:schemeClr val="accent6"/>
          </a:effectRef>
          <a:fontRef idx="minor">
            <a:schemeClr val="tx1"/>
          </a:fontRef>
        </p:style>
      </p:cxnSp>
      <p:sp>
        <p:nvSpPr>
          <p:cNvPr id="140" name="ZoneTexte 139"/>
          <p:cNvSpPr txBox="1"/>
          <p:nvPr/>
        </p:nvSpPr>
        <p:spPr bwMode="auto">
          <a:xfrm>
            <a:off x="1036938" y="1696099"/>
            <a:ext cx="1732658" cy="221337"/>
          </a:xfrm>
          <a:prstGeom prst="roundRect">
            <a:avLst>
              <a:gd name="adj" fmla="val 16667"/>
            </a:avLst>
          </a:prstGeom>
          <a:noFill/>
          <a:ln>
            <a:noFill/>
          </a:ln>
        </p:spPr>
        <p:txBody>
          <a:bodyPr wrap="square" rtlCol="0">
            <a:spAutoFit/>
          </a:bodyPr>
          <a:lstStyle/>
          <a:p>
            <a:pPr algn="ctr">
              <a:defRPr/>
            </a:pPr>
            <a:r>
              <a:rPr lang="en-GB" sz="700" i="1" dirty="0"/>
              <a:t>Structures natives + Glycomacropeptides</a:t>
            </a:r>
            <a:endParaRPr dirty="0"/>
          </a:p>
        </p:txBody>
      </p:sp>
      <p:sp>
        <p:nvSpPr>
          <p:cNvPr id="141" name="Rectangle : coins arrondis 140"/>
          <p:cNvSpPr/>
          <p:nvPr/>
        </p:nvSpPr>
        <p:spPr bwMode="auto">
          <a:xfrm>
            <a:off x="577333" y="681694"/>
            <a:ext cx="1456684" cy="272415"/>
          </a:xfrm>
          <a:prstGeom prst="roundRect">
            <a:avLst>
              <a:gd name="adj" fmla="val 16667"/>
            </a:avLst>
          </a:prstGeom>
          <a:noFill/>
          <a:ln>
            <a:noFill/>
          </a:ln>
        </p:spPr>
        <p:txBody>
          <a:bodyPr wrap="square">
            <a:spAutoFit/>
          </a:bodyPr>
          <a:lstStyle/>
          <a:p>
            <a:pPr algn="ctr">
              <a:defRPr/>
            </a:pPr>
            <a:r>
              <a:rPr lang="fr-FR" sz="1000" b="1" dirty="0">
                <a:solidFill>
                  <a:srgbClr val="FFC000"/>
                </a:solidFill>
              </a:rPr>
              <a:t>Sérum</a:t>
            </a:r>
            <a:r>
              <a:rPr lang="en-GB" sz="1000" b="1" dirty="0">
                <a:solidFill>
                  <a:srgbClr val="FFC000"/>
                </a:solidFill>
              </a:rPr>
              <a:t> de fromagerie</a:t>
            </a:r>
            <a:endParaRPr lang="fr-FR" sz="1000" b="1" dirty="0">
              <a:solidFill>
                <a:srgbClr val="FFC000"/>
              </a:solidFill>
            </a:endParaRPr>
          </a:p>
        </p:txBody>
      </p:sp>
      <p:pic>
        <p:nvPicPr>
          <p:cNvPr id="143" name="Image 142"/>
          <p:cNvPicPr>
            <a:picLocks noChangeAspect="1"/>
          </p:cNvPicPr>
          <p:nvPr/>
        </p:nvPicPr>
        <p:blipFill>
          <a:blip r:embed="rId9"/>
          <a:stretch/>
        </p:blipFill>
        <p:spPr bwMode="auto">
          <a:xfrm>
            <a:off x="11894" y="1029371"/>
            <a:ext cx="339637" cy="375633"/>
          </a:xfrm>
          <a:prstGeom prst="rect">
            <a:avLst/>
          </a:prstGeom>
        </p:spPr>
      </p:pic>
      <p:cxnSp>
        <p:nvCxnSpPr>
          <p:cNvPr id="144" name="Connecteur droit avec flèche 143"/>
          <p:cNvCxnSpPr>
            <a:cxnSpLocks/>
            <a:endCxn id="125" idx="0"/>
          </p:cNvCxnSpPr>
          <p:nvPr/>
        </p:nvCxnSpPr>
        <p:spPr bwMode="auto">
          <a:xfrm>
            <a:off x="1935330" y="1917436"/>
            <a:ext cx="0" cy="801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7" name="Connecteur droit avec flèche 146"/>
          <p:cNvCxnSpPr>
            <a:cxnSpLocks/>
            <a:endCxn id="130" idx="0"/>
          </p:cNvCxnSpPr>
          <p:nvPr/>
        </p:nvCxnSpPr>
        <p:spPr bwMode="auto">
          <a:xfrm>
            <a:off x="1399772" y="1218522"/>
            <a:ext cx="506041" cy="130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8" name="Connecteur droit avec flèche 147"/>
          <p:cNvCxnSpPr>
            <a:cxnSpLocks/>
            <a:endCxn id="129" idx="0"/>
          </p:cNvCxnSpPr>
          <p:nvPr/>
        </p:nvCxnSpPr>
        <p:spPr bwMode="auto">
          <a:xfrm flipH="1">
            <a:off x="709639" y="1188177"/>
            <a:ext cx="559300" cy="173166"/>
          </a:xfrm>
          <a:prstGeom prst="straightConnector1">
            <a:avLst/>
          </a:prstGeom>
          <a:ln>
            <a:solidFill>
              <a:schemeClr val="accent6">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53" name="Signe Plus 152"/>
          <p:cNvSpPr/>
          <p:nvPr/>
        </p:nvSpPr>
        <p:spPr bwMode="auto">
          <a:xfrm>
            <a:off x="-16693" y="2197546"/>
            <a:ext cx="276952" cy="268124"/>
          </a:xfrm>
          <a:prstGeom prst="mathPlus">
            <a:avLst>
              <a:gd name="adj1" fmla="val 2352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fr-FR" sz="800"/>
          </a:p>
        </p:txBody>
      </p:sp>
      <p:sp>
        <p:nvSpPr>
          <p:cNvPr id="154" name="Est égal à 153"/>
          <p:cNvSpPr/>
          <p:nvPr/>
        </p:nvSpPr>
        <p:spPr bwMode="auto">
          <a:xfrm>
            <a:off x="-2833" y="2646753"/>
            <a:ext cx="252000" cy="288000"/>
          </a:xfrm>
          <a:prstGeom prst="mathEqual">
            <a:avLst>
              <a:gd name="adj1" fmla="val 23520"/>
              <a:gd name="adj2" fmla="val 1176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fr-FR" sz="800">
              <a:solidFill>
                <a:schemeClr val="tx1"/>
              </a:solidFill>
            </a:endParaRPr>
          </a:p>
        </p:txBody>
      </p:sp>
      <p:sp>
        <p:nvSpPr>
          <p:cNvPr id="157" name="ZoneTexte 156"/>
          <p:cNvSpPr txBox="1"/>
          <p:nvPr/>
        </p:nvSpPr>
        <p:spPr bwMode="auto">
          <a:xfrm>
            <a:off x="423812" y="1965178"/>
            <a:ext cx="2981023" cy="255389"/>
          </a:xfrm>
          <a:prstGeom prst="roundRect">
            <a:avLst>
              <a:gd name="adj" fmla="val 16667"/>
            </a:avLst>
          </a:prstGeom>
          <a:solidFill>
            <a:schemeClr val="accent5">
              <a:lumMod val="20000"/>
              <a:lumOff val="80000"/>
            </a:schemeClr>
          </a:solidFill>
          <a:ln>
            <a:solidFill>
              <a:schemeClr val="accent1">
                <a:lumMod val="20000"/>
                <a:lumOff val="80000"/>
              </a:schemeClr>
            </a:solidFill>
          </a:ln>
        </p:spPr>
        <p:txBody>
          <a:bodyPr wrap="square" rtlCol="0">
            <a:spAutoFit/>
          </a:bodyPr>
          <a:lstStyle/>
          <a:p>
            <a:pPr algn="ctr">
              <a:defRPr/>
            </a:pPr>
            <a:r>
              <a:rPr lang="fr-FR" sz="900" b="1" dirty="0"/>
              <a:t>Caséines micellaires </a:t>
            </a:r>
            <a:r>
              <a:rPr lang="fr-FR" sz="700" b="1" dirty="0"/>
              <a:t>(100%)</a:t>
            </a:r>
            <a:endParaRPr lang="fr-FR" sz="900" b="1" dirty="0"/>
          </a:p>
        </p:txBody>
      </p:sp>
      <p:sp>
        <p:nvSpPr>
          <p:cNvPr id="164" name="Signe Plus 163">
            <a:extLst>
              <a:ext uri="{FF2B5EF4-FFF2-40B4-BE49-F238E27FC236}">
                <a16:creationId xmlns:a16="http://schemas.microsoft.com/office/drawing/2014/main" id="{C05459A1-40AF-4362-BB14-C4F0888CA494}"/>
              </a:ext>
            </a:extLst>
          </p:cNvPr>
          <p:cNvSpPr/>
          <p:nvPr/>
        </p:nvSpPr>
        <p:spPr bwMode="auto">
          <a:xfrm>
            <a:off x="-16693" y="1824748"/>
            <a:ext cx="276952" cy="268124"/>
          </a:xfrm>
          <a:prstGeom prst="mathPlus">
            <a:avLst>
              <a:gd name="adj1" fmla="val 2352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fr-FR" sz="800" dirty="0"/>
          </a:p>
        </p:txBody>
      </p:sp>
      <p:sp>
        <p:nvSpPr>
          <p:cNvPr id="134" name="Rectangle : coins arrondis 133"/>
          <p:cNvSpPr/>
          <p:nvPr/>
        </p:nvSpPr>
        <p:spPr bwMode="auto">
          <a:xfrm>
            <a:off x="398735" y="2322827"/>
            <a:ext cx="4316531" cy="272415"/>
          </a:xfrm>
          <a:prstGeom prst="roundRect">
            <a:avLst>
              <a:gd name="adj" fmla="val 16667"/>
            </a:avLst>
          </a:prstGeom>
          <a:solidFill>
            <a:schemeClr val="bg1">
              <a:lumMod val="95000"/>
            </a:schemeClr>
          </a:solidFill>
          <a:ln>
            <a:solidFill>
              <a:schemeClr val="bg1">
                <a:lumMod val="95000"/>
              </a:schemeClr>
            </a:solidFill>
          </a:ln>
        </p:spPr>
        <p:txBody>
          <a:bodyPr wrap="square">
            <a:spAutoFit/>
          </a:bodyPr>
          <a:lstStyle/>
          <a:p>
            <a:pPr algn="ctr">
              <a:defRPr/>
            </a:pPr>
            <a:r>
              <a:rPr lang="fr-FR" sz="1000" dirty="0"/>
              <a:t>Lactose, matières grasses, vitamines, minéraux</a:t>
            </a:r>
            <a:endParaRPr dirty="0"/>
          </a:p>
        </p:txBody>
      </p:sp>
      <p:sp>
        <p:nvSpPr>
          <p:cNvPr id="139" name="ZoneTexte 138"/>
          <p:cNvSpPr txBox="1"/>
          <p:nvPr/>
        </p:nvSpPr>
        <p:spPr bwMode="auto">
          <a:xfrm>
            <a:off x="-29379" y="1561488"/>
            <a:ext cx="1471755" cy="340518"/>
          </a:xfrm>
          <a:prstGeom prst="roundRect">
            <a:avLst>
              <a:gd name="adj" fmla="val 16667"/>
            </a:avLst>
          </a:prstGeom>
          <a:noFill/>
          <a:ln>
            <a:noFill/>
          </a:ln>
        </p:spPr>
        <p:txBody>
          <a:bodyPr wrap="square" rtlCol="0">
            <a:spAutoFit/>
          </a:bodyPr>
          <a:lstStyle/>
          <a:p>
            <a:pPr algn="ctr">
              <a:defRPr/>
            </a:pPr>
            <a:r>
              <a:rPr lang="fr-FR" sz="700" i="1" dirty="0"/>
              <a:t>Dénaturation</a:t>
            </a:r>
            <a:r>
              <a:rPr lang="en-GB" sz="700" i="1" dirty="0"/>
              <a:t> + Glycation</a:t>
            </a:r>
            <a:endParaRPr dirty="0"/>
          </a:p>
          <a:p>
            <a:pPr algn="ctr">
              <a:defRPr/>
            </a:pPr>
            <a:r>
              <a:rPr lang="en-GB" sz="700" i="1" dirty="0"/>
              <a:t>+ Glycomacropeptides</a:t>
            </a:r>
            <a:endParaRPr dirty="0"/>
          </a:p>
        </p:txBody>
      </p:sp>
      <p:pic>
        <p:nvPicPr>
          <p:cNvPr id="150" name="Image 149"/>
          <p:cNvPicPr>
            <a:picLocks noChangeAspect="1"/>
          </p:cNvPicPr>
          <p:nvPr/>
        </p:nvPicPr>
        <p:blipFill>
          <a:blip r:embed="rId10"/>
          <a:stretch/>
        </p:blipFill>
        <p:spPr bwMode="auto">
          <a:xfrm>
            <a:off x="2390122" y="627534"/>
            <a:ext cx="384406" cy="381664"/>
          </a:xfrm>
          <a:prstGeom prst="rect">
            <a:avLst/>
          </a:prstGeom>
        </p:spPr>
      </p:pic>
      <p:grpSp>
        <p:nvGrpSpPr>
          <p:cNvPr id="18" name="Groupe 17">
            <a:extLst>
              <a:ext uri="{FF2B5EF4-FFF2-40B4-BE49-F238E27FC236}">
                <a16:creationId xmlns:a16="http://schemas.microsoft.com/office/drawing/2014/main" id="{4B913BE7-F359-4B20-8C5B-59D9F17E0F17}"/>
              </a:ext>
            </a:extLst>
          </p:cNvPr>
          <p:cNvGrpSpPr/>
          <p:nvPr/>
        </p:nvGrpSpPr>
        <p:grpSpPr>
          <a:xfrm>
            <a:off x="-12261" y="3288837"/>
            <a:ext cx="7132943" cy="661071"/>
            <a:chOff x="-12261" y="3288837"/>
            <a:chExt cx="7132943" cy="661071"/>
          </a:xfrm>
        </p:grpSpPr>
        <p:sp>
          <p:nvSpPr>
            <p:cNvPr id="169" name="Rectangle : coins arrondis 168">
              <a:extLst>
                <a:ext uri="{FF2B5EF4-FFF2-40B4-BE49-F238E27FC236}">
                  <a16:creationId xmlns:a16="http://schemas.microsoft.com/office/drawing/2014/main" id="{84018322-16B6-46F3-8439-4D9E7CDF512C}"/>
                </a:ext>
              </a:extLst>
            </p:cNvPr>
            <p:cNvSpPr/>
            <p:nvPr/>
          </p:nvSpPr>
          <p:spPr bwMode="auto">
            <a:xfrm>
              <a:off x="22995" y="3288837"/>
              <a:ext cx="3009454" cy="280928"/>
            </a:xfrm>
            <a:prstGeom prst="roundRect">
              <a:avLst>
                <a:gd name="adj" fmla="val 16667"/>
              </a:avLst>
            </a:prstGeom>
            <a:solidFill>
              <a:schemeClr val="bg1">
                <a:lumMod val="85000"/>
              </a:schemeClr>
            </a:solidFill>
          </p:spPr>
          <p:txBody>
            <a:bodyPr wrap="square">
              <a:spAutoFit/>
            </a:bodyPr>
            <a:lstStyle/>
            <a:p>
              <a:pPr algn="ctr">
                <a:defRPr/>
              </a:pPr>
              <a:r>
                <a:rPr lang="fr-FR" sz="1000" b="1" u="sng" dirty="0"/>
                <a:t>CARACTÉRISATION DE LA STRUCTURE DES </a:t>
              </a:r>
              <a:r>
                <a:rPr lang="fr-FR" sz="1000" b="1" u="sng" dirty="0" err="1"/>
                <a:t>PPNs</a:t>
              </a:r>
              <a:endParaRPr sz="1400" dirty="0"/>
            </a:p>
          </p:txBody>
        </p:sp>
        <p:sp>
          <p:nvSpPr>
            <p:cNvPr id="172" name="Rectangle 171">
              <a:extLst>
                <a:ext uri="{FF2B5EF4-FFF2-40B4-BE49-F238E27FC236}">
                  <a16:creationId xmlns:a16="http://schemas.microsoft.com/office/drawing/2014/main" id="{800930A6-4694-44D8-8EE5-DB80605483BD}"/>
                </a:ext>
              </a:extLst>
            </p:cNvPr>
            <p:cNvSpPr/>
            <p:nvPr/>
          </p:nvSpPr>
          <p:spPr bwMode="auto">
            <a:xfrm>
              <a:off x="-12261" y="3564337"/>
              <a:ext cx="3953258" cy="369332"/>
            </a:xfrm>
            <a:prstGeom prst="rect">
              <a:avLst/>
            </a:prstGeom>
            <a:grpFill/>
          </p:spPr>
          <p:txBody>
            <a:bodyPr wrap="square">
              <a:spAutoFit/>
            </a:bodyPr>
            <a:lstStyle/>
            <a:p>
              <a:pPr marL="171450" indent="-171450" algn="just">
                <a:buFont typeface="Wingdings"/>
                <a:buChar char="§"/>
                <a:defRPr/>
              </a:pPr>
              <a:r>
                <a:rPr lang="fr-FR" sz="900" dirty="0">
                  <a:solidFill>
                    <a:sysClr val="windowText" lastClr="000000"/>
                  </a:solidFill>
                </a:rPr>
                <a:t>Granulométrie</a:t>
              </a:r>
            </a:p>
            <a:p>
              <a:pPr marL="171450" indent="-171450" algn="just">
                <a:buFont typeface="Wingdings"/>
                <a:buChar char="§"/>
                <a:defRPr/>
              </a:pPr>
              <a:r>
                <a:rPr lang="fr-FR" sz="900" dirty="0">
                  <a:solidFill>
                    <a:sysClr val="windowText" lastClr="000000"/>
                  </a:solidFill>
                </a:rPr>
                <a:t>Microscopies confocale (CLSM) et électronique (TEM)</a:t>
              </a:r>
            </a:p>
          </p:txBody>
        </p:sp>
        <p:sp>
          <p:nvSpPr>
            <p:cNvPr id="48" name="Rectangle 47">
              <a:extLst>
                <a:ext uri="{FF2B5EF4-FFF2-40B4-BE49-F238E27FC236}">
                  <a16:creationId xmlns:a16="http://schemas.microsoft.com/office/drawing/2014/main" id="{92A38D87-B8B3-4C21-A276-06D4936E0368}"/>
                </a:ext>
              </a:extLst>
            </p:cNvPr>
            <p:cNvSpPr/>
            <p:nvPr/>
          </p:nvSpPr>
          <p:spPr>
            <a:xfrm>
              <a:off x="2548682" y="3580576"/>
              <a:ext cx="4572000" cy="369332"/>
            </a:xfrm>
            <a:prstGeom prst="rect">
              <a:avLst/>
            </a:prstGeom>
          </p:spPr>
          <p:txBody>
            <a:bodyPr>
              <a:spAutoFit/>
            </a:bodyPr>
            <a:lstStyle/>
            <a:p>
              <a:pPr marL="171450" lvl="0" indent="-171450" algn="just">
                <a:buFont typeface="Wingdings"/>
                <a:buChar char="§"/>
                <a:defRPr/>
              </a:pPr>
              <a:r>
                <a:rPr lang="fr-FR" sz="900" dirty="0">
                  <a:solidFill>
                    <a:sysClr val="windowText" lastClr="000000"/>
                  </a:solidFill>
                </a:rPr>
                <a:t>Chromatographie liquide par flux croisées (A</a:t>
              </a:r>
              <a:r>
                <a:rPr lang="fr-FR" sz="900" baseline="-25000" dirty="0">
                  <a:solidFill>
                    <a:sysClr val="windowText" lastClr="000000"/>
                  </a:solidFill>
                </a:rPr>
                <a:t>4</a:t>
              </a:r>
              <a:r>
                <a:rPr lang="fr-FR" sz="900" dirty="0">
                  <a:solidFill>
                    <a:sysClr val="windowText" lastClr="000000"/>
                  </a:solidFill>
                </a:rPr>
                <a:t>F)</a:t>
              </a:r>
            </a:p>
            <a:p>
              <a:pPr marL="171450" lvl="0" indent="-171450" algn="just">
                <a:buFont typeface="Wingdings"/>
                <a:buChar char="§"/>
                <a:defRPr/>
              </a:pPr>
              <a:r>
                <a:rPr lang="fr-FR" sz="900" dirty="0">
                  <a:solidFill>
                    <a:sysClr val="windowText" lastClr="000000"/>
                  </a:solidFill>
                </a:rPr>
                <a:t>Ultracentrifugations</a:t>
              </a:r>
            </a:p>
          </p:txBody>
        </p:sp>
        <p:cxnSp>
          <p:nvCxnSpPr>
            <p:cNvPr id="239" name="Connecteur droit 238"/>
            <p:cNvCxnSpPr>
              <a:cxnSpLocks/>
            </p:cNvCxnSpPr>
            <p:nvPr/>
          </p:nvCxnSpPr>
          <p:spPr bwMode="auto">
            <a:xfrm>
              <a:off x="17135" y="3939902"/>
              <a:ext cx="4871891" cy="0"/>
            </a:xfrm>
            <a:prstGeom prst="line">
              <a:avLst/>
            </a:prstGeom>
          </p:spPr>
          <p:style>
            <a:lnRef idx="1">
              <a:schemeClr val="dk1"/>
            </a:lnRef>
            <a:fillRef idx="0">
              <a:schemeClr val="dk1"/>
            </a:fillRef>
            <a:effectRef idx="0">
              <a:schemeClr val="dk1"/>
            </a:effectRef>
            <a:fontRef idx="minor">
              <a:schemeClr val="tx1"/>
            </a:fontRef>
          </p:style>
        </p:cxnSp>
      </p:grpSp>
      <p:grpSp>
        <p:nvGrpSpPr>
          <p:cNvPr id="19" name="Groupe 18">
            <a:extLst>
              <a:ext uri="{FF2B5EF4-FFF2-40B4-BE49-F238E27FC236}">
                <a16:creationId xmlns:a16="http://schemas.microsoft.com/office/drawing/2014/main" id="{6DCFB5B9-C01A-4AC1-AC9F-34FA433E62D8}"/>
              </a:ext>
            </a:extLst>
          </p:cNvPr>
          <p:cNvGrpSpPr/>
          <p:nvPr/>
        </p:nvGrpSpPr>
        <p:grpSpPr>
          <a:xfrm>
            <a:off x="-62977" y="2698005"/>
            <a:ext cx="9528042" cy="2487048"/>
            <a:chOff x="-62977" y="2698005"/>
            <a:chExt cx="9528042" cy="2487048"/>
          </a:xfrm>
        </p:grpSpPr>
        <p:sp>
          <p:nvSpPr>
            <p:cNvPr id="252" name="Organigramme : Procédé 251"/>
            <p:cNvSpPr/>
            <p:nvPr/>
          </p:nvSpPr>
          <p:spPr bwMode="auto">
            <a:xfrm>
              <a:off x="5205354" y="4152052"/>
              <a:ext cx="612510" cy="219527"/>
            </a:xfrm>
            <a:prstGeom prst="flowChartProcess">
              <a:avLst/>
            </a:prstGeom>
            <a:solidFill>
              <a:srgbClr val="9BC442"/>
            </a:solidFill>
            <a:ln w="12700" cap="flat" cmpd="sng" algn="ctr">
              <a:solidFill>
                <a:sysClr val="window" lastClr="FFFFFF">
                  <a:lumMod val="95000"/>
                </a:sys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defRPr/>
              </a:pPr>
              <a:r>
                <a:rPr lang="fr-FR" sz="700" b="1">
                  <a:solidFill>
                    <a:schemeClr val="bg2">
                      <a:lumMod val="25000"/>
                    </a:schemeClr>
                  </a:solidFill>
                  <a:latin typeface="Arial Narrow"/>
                </a:rPr>
                <a:t>Repas test 1</a:t>
              </a:r>
              <a:endParaRPr/>
            </a:p>
          </p:txBody>
        </p:sp>
        <p:sp>
          <p:nvSpPr>
            <p:cNvPr id="253" name="Organigramme : Procédé 252"/>
            <p:cNvSpPr/>
            <p:nvPr/>
          </p:nvSpPr>
          <p:spPr bwMode="auto">
            <a:xfrm>
              <a:off x="5821227" y="4156849"/>
              <a:ext cx="453711" cy="212513"/>
            </a:xfrm>
            <a:prstGeom prst="flowChartProcess">
              <a:avLst/>
            </a:prstGeom>
            <a:solidFill>
              <a:srgbClr val="A5A5A5">
                <a:lumMod val="60000"/>
                <a:lumOff val="40000"/>
              </a:srgbClr>
            </a:solidFill>
            <a:ln w="12700" cap="flat" cmpd="sng" algn="ctr">
              <a:solidFill>
                <a:sysClr val="window" lastClr="FFFFFF">
                  <a:lumMod val="95000"/>
                </a:sys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defRPr/>
              </a:pPr>
              <a:r>
                <a:rPr lang="fr-FR" sz="700" b="1">
                  <a:solidFill>
                    <a:schemeClr val="bg2">
                      <a:lumMod val="25000"/>
                    </a:schemeClr>
                  </a:solidFill>
                  <a:latin typeface="Arial Narrow"/>
                </a:rPr>
                <a:t>LT</a:t>
              </a:r>
              <a:endParaRPr/>
            </a:p>
          </p:txBody>
        </p:sp>
        <p:sp>
          <p:nvSpPr>
            <p:cNvPr id="254" name="Organigramme : Procédé 253"/>
            <p:cNvSpPr/>
            <p:nvPr/>
          </p:nvSpPr>
          <p:spPr bwMode="auto">
            <a:xfrm>
              <a:off x="6271107" y="4157220"/>
              <a:ext cx="612510" cy="214730"/>
            </a:xfrm>
            <a:prstGeom prst="flowChartProcess">
              <a:avLst/>
            </a:prstGeom>
            <a:solidFill>
              <a:srgbClr val="9BC442"/>
            </a:solidFill>
            <a:ln w="12700" cap="flat" cmpd="sng" algn="ctr">
              <a:solidFill>
                <a:sysClr val="window" lastClr="FFFFFF">
                  <a:lumMod val="95000"/>
                </a:sys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defRPr/>
              </a:pPr>
              <a:r>
                <a:rPr lang="fr-FR" sz="700" b="1">
                  <a:solidFill>
                    <a:schemeClr val="bg2">
                      <a:lumMod val="25000"/>
                    </a:schemeClr>
                  </a:solidFill>
                  <a:latin typeface="Arial Narrow"/>
                </a:rPr>
                <a:t>Repas test 2</a:t>
              </a:r>
              <a:endParaRPr/>
            </a:p>
          </p:txBody>
        </p:sp>
        <p:sp>
          <p:nvSpPr>
            <p:cNvPr id="255" name="Organigramme : Procédé 254"/>
            <p:cNvSpPr/>
            <p:nvPr/>
          </p:nvSpPr>
          <p:spPr bwMode="auto">
            <a:xfrm>
              <a:off x="6883881" y="4156776"/>
              <a:ext cx="453711" cy="214730"/>
            </a:xfrm>
            <a:prstGeom prst="flowChartProcess">
              <a:avLst/>
            </a:prstGeom>
            <a:solidFill>
              <a:srgbClr val="A5A5A5">
                <a:lumMod val="60000"/>
                <a:lumOff val="40000"/>
              </a:srgbClr>
            </a:solidFill>
            <a:ln w="12700" cap="flat" cmpd="sng" algn="ctr">
              <a:solidFill>
                <a:sysClr val="window" lastClr="FFFFFF">
                  <a:lumMod val="95000"/>
                </a:sys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defRPr/>
              </a:pPr>
              <a:r>
                <a:rPr lang="fr-FR" sz="700" b="1">
                  <a:solidFill>
                    <a:schemeClr val="bg2">
                      <a:lumMod val="25000"/>
                    </a:schemeClr>
                  </a:solidFill>
                  <a:latin typeface="Arial Narrow"/>
                </a:rPr>
                <a:t>LT</a:t>
              </a:r>
              <a:endParaRPr/>
            </a:p>
          </p:txBody>
        </p:sp>
        <p:sp>
          <p:nvSpPr>
            <p:cNvPr id="256" name="Organigramme : Procédé 255"/>
            <p:cNvSpPr/>
            <p:nvPr/>
          </p:nvSpPr>
          <p:spPr bwMode="auto">
            <a:xfrm>
              <a:off x="7338643" y="4158819"/>
              <a:ext cx="612510" cy="210543"/>
            </a:xfrm>
            <a:prstGeom prst="flowChartProcess">
              <a:avLst/>
            </a:prstGeom>
            <a:solidFill>
              <a:srgbClr val="9BC442"/>
            </a:solidFill>
            <a:ln w="12700" cap="flat" cmpd="sng" algn="ctr">
              <a:solidFill>
                <a:sysClr val="window" lastClr="FFFFFF">
                  <a:lumMod val="95000"/>
                </a:sys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defRPr/>
              </a:pPr>
              <a:r>
                <a:rPr lang="fr-FR" sz="700" b="1">
                  <a:solidFill>
                    <a:schemeClr val="bg2">
                      <a:lumMod val="25000"/>
                    </a:schemeClr>
                  </a:solidFill>
                  <a:latin typeface="Arial Narrow"/>
                </a:rPr>
                <a:t>Repas test 3</a:t>
              </a:r>
              <a:endParaRPr/>
            </a:p>
          </p:txBody>
        </p:sp>
        <p:sp>
          <p:nvSpPr>
            <p:cNvPr id="257" name="Organigramme : Procédé 256"/>
            <p:cNvSpPr/>
            <p:nvPr/>
          </p:nvSpPr>
          <p:spPr bwMode="auto">
            <a:xfrm>
              <a:off x="7949743" y="4156850"/>
              <a:ext cx="453711" cy="212513"/>
            </a:xfrm>
            <a:prstGeom prst="flowChartProcess">
              <a:avLst/>
            </a:prstGeom>
            <a:solidFill>
              <a:srgbClr val="A5A5A5">
                <a:lumMod val="60000"/>
                <a:lumOff val="40000"/>
              </a:srgbClr>
            </a:solidFill>
            <a:ln w="12700" cap="flat" cmpd="sng" algn="ctr">
              <a:solidFill>
                <a:sysClr val="window" lastClr="FFFFFF">
                  <a:lumMod val="95000"/>
                </a:sys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defRPr/>
              </a:pPr>
              <a:r>
                <a:rPr lang="fr-FR" sz="700" b="1">
                  <a:solidFill>
                    <a:schemeClr val="bg2">
                      <a:lumMod val="25000"/>
                    </a:schemeClr>
                  </a:solidFill>
                  <a:latin typeface="Arial Narrow"/>
                </a:rPr>
                <a:t>LT</a:t>
              </a:r>
              <a:endParaRPr lang="fr-FR" sz="900" b="1">
                <a:solidFill>
                  <a:schemeClr val="bg2">
                    <a:lumMod val="25000"/>
                  </a:schemeClr>
                </a:solidFill>
                <a:latin typeface="Arial Narrow"/>
              </a:endParaRPr>
            </a:p>
          </p:txBody>
        </p:sp>
        <p:sp>
          <p:nvSpPr>
            <p:cNvPr id="258" name="Organigramme : Procédé 257"/>
            <p:cNvSpPr/>
            <p:nvPr/>
          </p:nvSpPr>
          <p:spPr bwMode="auto">
            <a:xfrm>
              <a:off x="8400577" y="4156849"/>
              <a:ext cx="680567" cy="210544"/>
            </a:xfrm>
            <a:prstGeom prst="flowChartProcess">
              <a:avLst/>
            </a:prstGeom>
            <a:solidFill>
              <a:srgbClr val="9BC442"/>
            </a:solidFill>
            <a:ln w="12700" cap="flat" cmpd="sng" algn="ctr">
              <a:solidFill>
                <a:sysClr val="window" lastClr="FFFFFF">
                  <a:lumMod val="95000"/>
                </a:sys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defRPr/>
              </a:pPr>
              <a:r>
                <a:rPr lang="fr-FR" sz="700" b="1">
                  <a:solidFill>
                    <a:schemeClr val="bg2">
                      <a:lumMod val="25000"/>
                    </a:schemeClr>
                  </a:solidFill>
                  <a:latin typeface="Arial Narrow"/>
                </a:rPr>
                <a:t>Repas test 4</a:t>
              </a:r>
              <a:endParaRPr/>
            </a:p>
          </p:txBody>
        </p:sp>
        <p:sp>
          <p:nvSpPr>
            <p:cNvPr id="259" name="Organigramme : Procédé 258"/>
            <p:cNvSpPr/>
            <p:nvPr/>
          </p:nvSpPr>
          <p:spPr bwMode="auto">
            <a:xfrm>
              <a:off x="2428381" y="4154631"/>
              <a:ext cx="645093" cy="214730"/>
            </a:xfrm>
            <a:prstGeom prst="flowChartProcess">
              <a:avLst/>
            </a:prstGeom>
            <a:solidFill>
              <a:schemeClr val="accent4">
                <a:lumMod val="20000"/>
                <a:lumOff val="80000"/>
              </a:schemeClr>
            </a:solidFill>
            <a:ln w="12700" cap="flat" cmpd="sng" algn="ctr">
              <a:solidFill>
                <a:sysClr val="window" lastClr="FFFFFF">
                  <a:lumMod val="95000"/>
                </a:sys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defRPr/>
              </a:pPr>
              <a:r>
                <a:rPr lang="fr-FR" sz="700" b="1">
                  <a:solidFill>
                    <a:schemeClr val="bg2">
                      <a:lumMod val="25000"/>
                    </a:schemeClr>
                  </a:solidFill>
                  <a:latin typeface="Arial Narrow"/>
                </a:rPr>
                <a:t>Colostrum</a:t>
              </a:r>
              <a:endParaRPr/>
            </a:p>
          </p:txBody>
        </p:sp>
        <p:sp>
          <p:nvSpPr>
            <p:cNvPr id="260" name="Organigramme : Procédé 259"/>
            <p:cNvSpPr/>
            <p:nvPr/>
          </p:nvSpPr>
          <p:spPr bwMode="auto">
            <a:xfrm>
              <a:off x="3046648" y="4154631"/>
              <a:ext cx="998165" cy="214730"/>
            </a:xfrm>
            <a:prstGeom prst="flowChartProcess">
              <a:avLst/>
            </a:prstGeom>
            <a:solidFill>
              <a:schemeClr val="accent2">
                <a:lumMod val="60000"/>
                <a:lumOff val="40000"/>
              </a:schemeClr>
            </a:solidFill>
            <a:ln w="12700" cap="flat" cmpd="sng" algn="ctr">
              <a:solidFill>
                <a:sysClr val="window" lastClr="FFFFFF">
                  <a:lumMod val="95000"/>
                </a:sys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defRPr/>
              </a:pPr>
              <a:r>
                <a:rPr lang="fr-FR" sz="700" b="1">
                  <a:solidFill>
                    <a:schemeClr val="bg2">
                      <a:lumMod val="25000"/>
                    </a:schemeClr>
                  </a:solidFill>
                  <a:latin typeface="Arial Narrow"/>
                </a:rPr>
                <a:t>Lait de truie</a:t>
              </a:r>
              <a:endParaRPr/>
            </a:p>
          </p:txBody>
        </p:sp>
        <p:sp>
          <p:nvSpPr>
            <p:cNvPr id="261" name="Organigramme : Procédé 260"/>
            <p:cNvSpPr/>
            <p:nvPr/>
          </p:nvSpPr>
          <p:spPr bwMode="auto">
            <a:xfrm>
              <a:off x="4046040" y="4154631"/>
              <a:ext cx="1156964" cy="214730"/>
            </a:xfrm>
            <a:prstGeom prst="flowChartProcess">
              <a:avLst/>
            </a:prstGeom>
            <a:solidFill>
              <a:srgbClr val="A5A5A5">
                <a:lumMod val="60000"/>
                <a:lumOff val="40000"/>
              </a:srgbClr>
            </a:solidFill>
            <a:ln w="12700" cap="flat" cmpd="sng" algn="ctr">
              <a:solidFill>
                <a:sysClr val="window" lastClr="FFFFFF">
                  <a:lumMod val="95000"/>
                </a:sys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defRPr/>
              </a:pPr>
              <a:r>
                <a:rPr lang="fr-FR" sz="700" b="1">
                  <a:solidFill>
                    <a:schemeClr val="bg2">
                      <a:lumMod val="25000"/>
                    </a:schemeClr>
                  </a:solidFill>
                  <a:latin typeface="Arial Narrow"/>
                </a:rPr>
                <a:t>Lait de transition (LT)</a:t>
              </a:r>
              <a:endParaRPr/>
            </a:p>
          </p:txBody>
        </p:sp>
        <p:sp>
          <p:nvSpPr>
            <p:cNvPr id="251" name="Zone de texte 2"/>
            <p:cNvSpPr txBox="1">
              <a:spLocks noChangeArrowheads="1"/>
            </p:cNvSpPr>
            <p:nvPr/>
          </p:nvSpPr>
          <p:spPr bwMode="auto">
            <a:xfrm>
              <a:off x="2271222" y="3994659"/>
              <a:ext cx="7193843" cy="289420"/>
            </a:xfrm>
            <a:prstGeom prst="rect">
              <a:avLst/>
            </a:prstGeom>
            <a:noFill/>
            <a:ln w="9525">
              <a:noFill/>
              <a:miter lim="800000"/>
              <a:headEnd/>
              <a:tailEnd/>
            </a:ln>
          </p:spPr>
          <p:txBody>
            <a:bodyPr rot="0" vert="horz" wrap="square" lIns="68580" tIns="34290" rIns="68580" bIns="34290" anchor="t" anchorCtr="0">
              <a:noAutofit/>
            </a:bodyPr>
            <a:lstStyle/>
            <a:p>
              <a:pPr>
                <a:lnSpc>
                  <a:spcPct val="107000"/>
                </a:lnSpc>
                <a:spcAft>
                  <a:spcPts val="600"/>
                </a:spcAft>
                <a:defRPr/>
              </a:pPr>
              <a:r>
                <a:rPr lang="fr-FR" sz="700" dirty="0">
                  <a:solidFill>
                    <a:schemeClr val="bg2">
                      <a:lumMod val="25000"/>
                    </a:schemeClr>
                  </a:solidFill>
                  <a:latin typeface="Arial Narrow"/>
                </a:rPr>
                <a:t>Naissance                2j                                             7j                                                    12j                         14j                  16j                         18j                  20j                       22j                 24j                           27j </a:t>
              </a:r>
              <a:endParaRPr dirty="0"/>
            </a:p>
          </p:txBody>
        </p:sp>
        <p:sp>
          <p:nvSpPr>
            <p:cNvPr id="278" name="Rectangle : coins arrondis 277"/>
            <p:cNvSpPr/>
            <p:nvPr/>
          </p:nvSpPr>
          <p:spPr bwMode="auto">
            <a:xfrm>
              <a:off x="4937005" y="2698507"/>
              <a:ext cx="2978029" cy="306467"/>
            </a:xfrm>
            <a:prstGeom prst="roundRect">
              <a:avLst>
                <a:gd name="adj" fmla="val 16667"/>
              </a:avLst>
            </a:prstGeom>
            <a:solidFill>
              <a:schemeClr val="bg1">
                <a:lumMod val="85000"/>
              </a:schemeClr>
            </a:solidFill>
          </p:spPr>
          <p:txBody>
            <a:bodyPr wrap="square">
              <a:spAutoFit/>
            </a:bodyPr>
            <a:lstStyle/>
            <a:p>
              <a:pPr algn="ctr">
                <a:defRPr/>
              </a:pPr>
              <a:r>
                <a:rPr lang="fr-FR" sz="1200" b="1" u="sng" dirty="0"/>
                <a:t>DIGESTION </a:t>
              </a:r>
              <a:r>
                <a:rPr lang="fr-FR" sz="1200" b="1" i="1" u="sng" dirty="0"/>
                <a:t>IN VIVO</a:t>
              </a:r>
              <a:r>
                <a:rPr lang="fr-FR" sz="1200" b="1" u="sng" dirty="0"/>
                <a:t>, cinétiques plasmatiques</a:t>
              </a:r>
              <a:endParaRPr dirty="0"/>
            </a:p>
          </p:txBody>
        </p:sp>
        <p:sp>
          <p:nvSpPr>
            <p:cNvPr id="279" name="Rectangle 278"/>
            <p:cNvSpPr/>
            <p:nvPr/>
          </p:nvSpPr>
          <p:spPr bwMode="auto">
            <a:xfrm>
              <a:off x="5492002" y="2989653"/>
              <a:ext cx="2104246" cy="553998"/>
            </a:xfrm>
            <a:prstGeom prst="rect">
              <a:avLst/>
            </a:prstGeom>
          </p:spPr>
          <p:txBody>
            <a:bodyPr wrap="square">
              <a:spAutoFit/>
            </a:bodyPr>
            <a:lstStyle/>
            <a:p>
              <a:pPr algn="just">
                <a:defRPr/>
              </a:pPr>
              <a:r>
                <a:rPr lang="en-GB" sz="1000" dirty="0" err="1"/>
                <a:t>Modèle</a:t>
              </a:r>
              <a:r>
                <a:rPr lang="en-GB" sz="1000" dirty="0"/>
                <a:t>  : </a:t>
              </a:r>
              <a:r>
                <a:rPr lang="en-GB" sz="1000" b="1" dirty="0"/>
                <a:t>mini-</a:t>
              </a:r>
              <a:r>
                <a:rPr lang="en-GB" sz="1000" b="1" dirty="0" err="1"/>
                <a:t>porcelet</a:t>
              </a:r>
              <a:r>
                <a:rPr lang="en-GB" sz="1000" b="1" dirty="0"/>
                <a:t> Yucatan</a:t>
              </a:r>
              <a:r>
                <a:rPr lang="en-GB" sz="1000" dirty="0"/>
                <a:t>, n=10, 7 à 27 </a:t>
              </a:r>
              <a:r>
                <a:rPr lang="en-GB" sz="1000" dirty="0" err="1"/>
                <a:t>jours</a:t>
              </a:r>
              <a:r>
                <a:rPr lang="en-GB" sz="1000" dirty="0"/>
                <a:t> de vie, </a:t>
              </a:r>
              <a:r>
                <a:rPr lang="en-GB" sz="1000" dirty="0" err="1"/>
                <a:t>cathéter</a:t>
              </a:r>
              <a:r>
                <a:rPr lang="en-GB" sz="1000" dirty="0"/>
                <a:t> </a:t>
              </a:r>
              <a:r>
                <a:rPr lang="en-GB" sz="1000" dirty="0" err="1"/>
                <a:t>en</a:t>
              </a:r>
              <a:r>
                <a:rPr lang="en-GB" sz="1000" dirty="0"/>
                <a:t> </a:t>
              </a:r>
              <a:r>
                <a:rPr lang="en-GB" sz="1000" dirty="0" err="1"/>
                <a:t>veine</a:t>
              </a:r>
              <a:r>
                <a:rPr lang="en-GB" sz="1000" dirty="0"/>
                <a:t> </a:t>
              </a:r>
              <a:r>
                <a:rPr lang="en-GB" sz="1000" dirty="0" err="1"/>
                <a:t>jugulaire</a:t>
              </a:r>
              <a:endParaRPr lang="en-GB" sz="900" dirty="0"/>
            </a:p>
          </p:txBody>
        </p:sp>
        <p:cxnSp>
          <p:nvCxnSpPr>
            <p:cNvPr id="280" name="Connecteur : en angle 279"/>
            <p:cNvCxnSpPr>
              <a:cxnSpLocks/>
            </p:cNvCxnSpPr>
            <p:nvPr/>
          </p:nvCxnSpPr>
          <p:spPr bwMode="auto">
            <a:xfrm>
              <a:off x="5205614" y="2974736"/>
              <a:ext cx="276385" cy="180580"/>
            </a:xfrm>
            <a:prstGeom prst="bentConnector3">
              <a:avLst>
                <a:gd name="adj1" fmla="val 919"/>
              </a:avLst>
            </a:prstGeom>
            <a:ln>
              <a:solidFill>
                <a:schemeClr val="bg1">
                  <a:lumMod val="50000"/>
                </a:schemeClr>
              </a:solidFill>
              <a:tailEnd type="triangle"/>
            </a:ln>
          </p:spPr>
          <p:style>
            <a:lnRef idx="1">
              <a:schemeClr val="accent5"/>
            </a:lnRef>
            <a:fillRef idx="0">
              <a:schemeClr val="accent5"/>
            </a:fillRef>
            <a:effectRef idx="0">
              <a:schemeClr val="accent5"/>
            </a:effectRef>
            <a:fontRef idx="minor">
              <a:schemeClr val="tx1"/>
            </a:fontRef>
          </p:style>
        </p:cxnSp>
        <p:pic>
          <p:nvPicPr>
            <p:cNvPr id="281" name="Image 280"/>
            <p:cNvPicPr>
              <a:picLocks noChangeAspect="1"/>
            </p:cNvPicPr>
            <p:nvPr/>
          </p:nvPicPr>
          <p:blipFill>
            <a:blip r:embed="rId11">
              <a:clrChange>
                <a:clrFrom>
                  <a:srgbClr val="FFFFFF"/>
                </a:clrFrom>
                <a:clrTo>
                  <a:srgbClr val="FFFFFF">
                    <a:alpha val="0"/>
                  </a:srgbClr>
                </a:clrTo>
              </a:clrChange>
            </a:blip>
            <a:stretch/>
          </p:blipFill>
          <p:spPr bwMode="auto">
            <a:xfrm>
              <a:off x="8007843" y="2698005"/>
              <a:ext cx="555545" cy="380845"/>
            </a:xfrm>
            <a:prstGeom prst="rect">
              <a:avLst/>
            </a:prstGeom>
          </p:spPr>
        </p:pic>
        <p:sp>
          <p:nvSpPr>
            <p:cNvPr id="284" name="Parenthèse ouvrante 283"/>
            <p:cNvSpPr/>
            <p:nvPr/>
          </p:nvSpPr>
          <p:spPr bwMode="auto">
            <a:xfrm rot="16199999" flipH="1">
              <a:off x="7113890" y="2066484"/>
              <a:ext cx="50206" cy="3871977"/>
            </a:xfrm>
            <a:prstGeom prst="leftBracket">
              <a:avLst>
                <a:gd name="adj" fmla="val 8333"/>
              </a:avLst>
            </a:prstGeom>
            <a:ln/>
          </p:spPr>
          <p:style>
            <a:lnRef idx="1">
              <a:schemeClr val="accent3"/>
            </a:lnRef>
            <a:fillRef idx="0">
              <a:schemeClr val="accent3"/>
            </a:fillRef>
            <a:effectRef idx="0">
              <a:schemeClr val="accent3"/>
            </a:effectRef>
            <a:fontRef idx="minor">
              <a:schemeClr val="tx1"/>
            </a:fontRef>
          </p:style>
          <p:txBody>
            <a:bodyPr rtlCol="0" anchor="ctr"/>
            <a:lstStyle/>
            <a:p>
              <a:pPr algn="ctr" defTabSz="685800">
                <a:defRPr/>
              </a:pPr>
              <a:endParaRPr lang="fr-FR" sz="1200">
                <a:solidFill>
                  <a:schemeClr val="bg2">
                    <a:lumMod val="25000"/>
                  </a:schemeClr>
                </a:solidFill>
                <a:latin typeface="Bahnschrift SemiCondensed"/>
              </a:endParaRPr>
            </a:p>
          </p:txBody>
        </p:sp>
        <p:cxnSp>
          <p:nvCxnSpPr>
            <p:cNvPr id="285" name="Connecteur : en arc 284"/>
            <p:cNvCxnSpPr>
              <a:cxnSpLocks/>
              <a:stCxn id="284" idx="1"/>
            </p:cNvCxnSpPr>
            <p:nvPr/>
          </p:nvCxnSpPr>
          <p:spPr bwMode="auto">
            <a:xfrm rot="5400000" flipH="1" flipV="1">
              <a:off x="7153913" y="3523325"/>
              <a:ext cx="439125" cy="468965"/>
            </a:xfrm>
            <a:prstGeom prst="curvedConnector4">
              <a:avLst>
                <a:gd name="adj1" fmla="val 99137"/>
                <a:gd name="adj2" fmla="val 52676"/>
              </a:avLst>
            </a:prstGeom>
            <a:ln>
              <a:tailEnd type="triangle"/>
            </a:ln>
          </p:spPr>
          <p:style>
            <a:lnRef idx="1">
              <a:schemeClr val="accent3"/>
            </a:lnRef>
            <a:fillRef idx="0">
              <a:schemeClr val="accent3"/>
            </a:fillRef>
            <a:effectRef idx="0">
              <a:schemeClr val="accent3"/>
            </a:effectRef>
            <a:fontRef idx="minor">
              <a:schemeClr val="tx1"/>
            </a:fontRef>
          </p:style>
        </p:cxnSp>
        <p:pic>
          <p:nvPicPr>
            <p:cNvPr id="322" name="Image 321"/>
            <p:cNvPicPr>
              <a:picLocks noChangeAspect="1"/>
            </p:cNvPicPr>
            <p:nvPr/>
          </p:nvPicPr>
          <p:blipFill>
            <a:blip r:embed="rId12"/>
            <a:srcRect t="20852" b="16224"/>
            <a:stretch/>
          </p:blipFill>
          <p:spPr bwMode="auto">
            <a:xfrm>
              <a:off x="5668615" y="4489394"/>
              <a:ext cx="320191" cy="219527"/>
            </a:xfrm>
            <a:prstGeom prst="rect">
              <a:avLst/>
            </a:prstGeom>
          </p:spPr>
        </p:pic>
        <p:cxnSp>
          <p:nvCxnSpPr>
            <p:cNvPr id="323" name="Connecteur droit avec flèche 322"/>
            <p:cNvCxnSpPr>
              <a:cxnSpLocks/>
            </p:cNvCxnSpPr>
            <p:nvPr/>
          </p:nvCxnSpPr>
          <p:spPr bwMode="auto">
            <a:xfrm flipV="1">
              <a:off x="5820108" y="4314515"/>
              <a:ext cx="0" cy="184695"/>
            </a:xfrm>
            <a:prstGeom prst="straightConnector1">
              <a:avLst/>
            </a:prstGeom>
            <a:noFill/>
            <a:ln w="6350" cap="flat" cmpd="sng" algn="ctr">
              <a:solidFill>
                <a:srgbClr val="C00000"/>
              </a:solidFill>
              <a:prstDash val="solid"/>
              <a:miter lim="800000"/>
              <a:tailEnd type="triangle"/>
            </a:ln>
            <a:effectLst/>
          </p:spPr>
        </p:cxnSp>
        <p:pic>
          <p:nvPicPr>
            <p:cNvPr id="327" name="Image 326"/>
            <p:cNvPicPr>
              <a:picLocks noChangeAspect="1"/>
            </p:cNvPicPr>
            <p:nvPr/>
          </p:nvPicPr>
          <p:blipFill>
            <a:blip r:embed="rId12"/>
            <a:srcRect t="20852" b="16224"/>
            <a:stretch/>
          </p:blipFill>
          <p:spPr bwMode="auto">
            <a:xfrm>
              <a:off x="6724831" y="4453009"/>
              <a:ext cx="320191" cy="219527"/>
            </a:xfrm>
            <a:prstGeom prst="rect">
              <a:avLst/>
            </a:prstGeom>
          </p:spPr>
        </p:pic>
        <p:cxnSp>
          <p:nvCxnSpPr>
            <p:cNvPr id="328" name="Connecteur droit avec flèche 327"/>
            <p:cNvCxnSpPr>
              <a:cxnSpLocks/>
            </p:cNvCxnSpPr>
            <p:nvPr/>
          </p:nvCxnSpPr>
          <p:spPr bwMode="auto">
            <a:xfrm flipV="1">
              <a:off x="6876323" y="4278130"/>
              <a:ext cx="0" cy="184695"/>
            </a:xfrm>
            <a:prstGeom prst="straightConnector1">
              <a:avLst/>
            </a:prstGeom>
            <a:noFill/>
            <a:ln w="6350" cap="flat" cmpd="sng" algn="ctr">
              <a:solidFill>
                <a:srgbClr val="C00000"/>
              </a:solidFill>
              <a:prstDash val="solid"/>
              <a:miter lim="800000"/>
              <a:tailEnd type="triangle"/>
            </a:ln>
            <a:effectLst/>
          </p:spPr>
        </p:cxnSp>
        <p:pic>
          <p:nvPicPr>
            <p:cNvPr id="329" name="Image 328"/>
            <p:cNvPicPr>
              <a:picLocks noChangeAspect="1"/>
            </p:cNvPicPr>
            <p:nvPr/>
          </p:nvPicPr>
          <p:blipFill>
            <a:blip r:embed="rId12"/>
            <a:srcRect t="20852" b="16224"/>
            <a:stretch/>
          </p:blipFill>
          <p:spPr bwMode="auto">
            <a:xfrm>
              <a:off x="7801081" y="4460354"/>
              <a:ext cx="320191" cy="219527"/>
            </a:xfrm>
            <a:prstGeom prst="rect">
              <a:avLst/>
            </a:prstGeom>
          </p:spPr>
        </p:pic>
        <p:cxnSp>
          <p:nvCxnSpPr>
            <p:cNvPr id="330" name="Connecteur droit avec flèche 329"/>
            <p:cNvCxnSpPr>
              <a:cxnSpLocks/>
            </p:cNvCxnSpPr>
            <p:nvPr/>
          </p:nvCxnSpPr>
          <p:spPr bwMode="auto">
            <a:xfrm flipV="1">
              <a:off x="7952574" y="4285475"/>
              <a:ext cx="0" cy="184695"/>
            </a:xfrm>
            <a:prstGeom prst="straightConnector1">
              <a:avLst/>
            </a:prstGeom>
            <a:noFill/>
            <a:ln w="6350" cap="flat" cmpd="sng" algn="ctr">
              <a:solidFill>
                <a:srgbClr val="C00000"/>
              </a:solidFill>
              <a:prstDash val="solid"/>
              <a:miter lim="800000"/>
              <a:tailEnd type="triangle"/>
            </a:ln>
            <a:effectLst/>
          </p:spPr>
        </p:cxnSp>
        <p:pic>
          <p:nvPicPr>
            <p:cNvPr id="331" name="Image 330"/>
            <p:cNvPicPr>
              <a:picLocks noChangeAspect="1"/>
            </p:cNvPicPr>
            <p:nvPr/>
          </p:nvPicPr>
          <p:blipFill>
            <a:blip r:embed="rId12"/>
            <a:srcRect t="20852" b="16224"/>
            <a:stretch/>
          </p:blipFill>
          <p:spPr bwMode="auto">
            <a:xfrm>
              <a:off x="8827124" y="4435058"/>
              <a:ext cx="320191" cy="219527"/>
            </a:xfrm>
            <a:prstGeom prst="rect">
              <a:avLst/>
            </a:prstGeom>
          </p:spPr>
        </p:pic>
        <p:cxnSp>
          <p:nvCxnSpPr>
            <p:cNvPr id="332" name="Connecteur droit avec flèche 331"/>
            <p:cNvCxnSpPr>
              <a:cxnSpLocks/>
            </p:cNvCxnSpPr>
            <p:nvPr/>
          </p:nvCxnSpPr>
          <p:spPr bwMode="auto">
            <a:xfrm flipV="1">
              <a:off x="9066353" y="4282407"/>
              <a:ext cx="0" cy="184695"/>
            </a:xfrm>
            <a:prstGeom prst="straightConnector1">
              <a:avLst/>
            </a:prstGeom>
            <a:noFill/>
            <a:ln w="6350" cap="flat" cmpd="sng" algn="ctr">
              <a:solidFill>
                <a:srgbClr val="C00000"/>
              </a:solidFill>
              <a:prstDash val="solid"/>
              <a:miter lim="800000"/>
              <a:tailEnd type="triangle"/>
            </a:ln>
            <a:effectLst/>
          </p:spPr>
        </p:cxnSp>
        <p:sp>
          <p:nvSpPr>
            <p:cNvPr id="368" name="Rectangle 367"/>
            <p:cNvSpPr/>
            <p:nvPr/>
          </p:nvSpPr>
          <p:spPr bwMode="auto">
            <a:xfrm>
              <a:off x="6282084" y="3484994"/>
              <a:ext cx="972601" cy="461665"/>
            </a:xfrm>
            <a:prstGeom prst="rect">
              <a:avLst/>
            </a:prstGeom>
          </p:spPr>
          <p:txBody>
            <a:bodyPr wrap="square">
              <a:spAutoFit/>
            </a:bodyPr>
            <a:lstStyle/>
            <a:p>
              <a:pPr algn="ctr">
                <a:defRPr/>
              </a:pPr>
              <a:r>
                <a:rPr lang="en-GB" sz="800" dirty="0"/>
                <a:t>Distribution des PPNs </a:t>
              </a:r>
              <a:r>
                <a:rPr lang="en-GB" sz="800" dirty="0" err="1"/>
                <a:t>selon</a:t>
              </a:r>
              <a:r>
                <a:rPr lang="en-GB" sz="800" dirty="0"/>
                <a:t> un </a:t>
              </a:r>
              <a:r>
                <a:rPr lang="en-GB" sz="800" b="1" dirty="0" err="1"/>
                <a:t>carré</a:t>
              </a:r>
              <a:r>
                <a:rPr lang="en-GB" sz="800" b="1" dirty="0"/>
                <a:t> </a:t>
              </a:r>
              <a:r>
                <a:rPr lang="en-GB" sz="800" b="1" dirty="0" err="1"/>
                <a:t>latin</a:t>
              </a:r>
              <a:r>
                <a:rPr lang="en-GB" sz="800" b="1" dirty="0"/>
                <a:t> de </a:t>
              </a:r>
              <a:r>
                <a:rPr lang="en-GB" sz="800" b="1" dirty="0" err="1"/>
                <a:t>Wiliams</a:t>
              </a:r>
              <a:endParaRPr lang="fr-FR" sz="800" b="1" dirty="0"/>
            </a:p>
          </p:txBody>
        </p:sp>
        <p:sp>
          <p:nvSpPr>
            <p:cNvPr id="373" name="Rectangle 372"/>
            <p:cNvSpPr/>
            <p:nvPr/>
          </p:nvSpPr>
          <p:spPr bwMode="auto">
            <a:xfrm>
              <a:off x="-62977" y="4373234"/>
              <a:ext cx="4246675" cy="230832"/>
            </a:xfrm>
            <a:prstGeom prst="rect">
              <a:avLst/>
            </a:prstGeom>
            <a:grpFill/>
          </p:spPr>
          <p:txBody>
            <a:bodyPr wrap="none">
              <a:spAutoFit/>
            </a:bodyPr>
            <a:lstStyle/>
            <a:p>
              <a:pPr>
                <a:defRPr/>
              </a:pPr>
              <a:r>
                <a:rPr lang="fr-FR" sz="900" b="1" dirty="0">
                  <a:solidFill>
                    <a:srgbClr val="C00000"/>
                  </a:solidFill>
                </a:rPr>
                <a:t>Prélèvements en cinétique et analyses des concentrations plasmatiques en acides aminés</a:t>
              </a:r>
              <a:endParaRPr lang="fr-FR" sz="2000" b="1" dirty="0">
                <a:solidFill>
                  <a:srgbClr val="C00000"/>
                </a:solidFill>
              </a:endParaRPr>
            </a:p>
          </p:txBody>
        </p:sp>
        <p:grpSp>
          <p:nvGrpSpPr>
            <p:cNvPr id="361" name="Groupe 360"/>
            <p:cNvGrpSpPr/>
            <p:nvPr/>
          </p:nvGrpSpPr>
          <p:grpSpPr bwMode="auto">
            <a:xfrm>
              <a:off x="233363" y="4547222"/>
              <a:ext cx="4847038" cy="637831"/>
              <a:chOff x="289832" y="4418235"/>
              <a:chExt cx="4847038" cy="637831"/>
            </a:xfrm>
          </p:grpSpPr>
          <p:sp>
            <p:nvSpPr>
              <p:cNvPr id="350" name="Rectangle 349"/>
              <p:cNvSpPr/>
              <p:nvPr/>
            </p:nvSpPr>
            <p:spPr bwMode="auto">
              <a:xfrm>
                <a:off x="289832" y="4514953"/>
                <a:ext cx="833883" cy="184666"/>
              </a:xfrm>
              <a:prstGeom prst="rect">
                <a:avLst/>
              </a:prstGeom>
              <a:grpFill/>
            </p:spPr>
            <p:txBody>
              <a:bodyPr wrap="none">
                <a:spAutoFit/>
              </a:bodyPr>
              <a:lstStyle/>
              <a:p>
                <a:pPr>
                  <a:defRPr/>
                </a:pPr>
                <a:r>
                  <a:rPr lang="fr-FR" sz="600" b="1" dirty="0">
                    <a:solidFill>
                      <a:schemeClr val="bg2">
                        <a:lumMod val="25000"/>
                      </a:schemeClr>
                    </a:solidFill>
                  </a:rPr>
                  <a:t>(ingéré en 4 min max)</a:t>
                </a:r>
                <a:endParaRPr lang="fr-FR" sz="1400" dirty="0"/>
              </a:p>
            </p:txBody>
          </p:sp>
          <p:grpSp>
            <p:nvGrpSpPr>
              <p:cNvPr id="333" name="Groupe 332"/>
              <p:cNvGrpSpPr/>
              <p:nvPr/>
            </p:nvGrpSpPr>
            <p:grpSpPr bwMode="auto">
              <a:xfrm>
                <a:off x="357263" y="4418235"/>
                <a:ext cx="4779607" cy="637831"/>
                <a:chOff x="2037094" y="4255542"/>
                <a:chExt cx="6372810" cy="850441"/>
              </a:xfrm>
            </p:grpSpPr>
            <p:sp>
              <p:nvSpPr>
                <p:cNvPr id="336" name="Zone de texte 2"/>
                <p:cNvSpPr txBox="1">
                  <a:spLocks noChangeArrowheads="1"/>
                </p:cNvSpPr>
                <p:nvPr/>
              </p:nvSpPr>
              <p:spPr bwMode="auto">
                <a:xfrm>
                  <a:off x="2037094" y="4255542"/>
                  <a:ext cx="932027" cy="286307"/>
                </a:xfrm>
                <a:prstGeom prst="rect">
                  <a:avLst/>
                </a:prstGeom>
                <a:noFill/>
                <a:ln w="9525">
                  <a:noFill/>
                  <a:miter lim="800000"/>
                  <a:headEnd/>
                  <a:tailEnd/>
                </a:ln>
              </p:spPr>
              <p:txBody>
                <a:bodyPr rot="0" vert="horz" wrap="square" lIns="68580" tIns="34290" rIns="68580" bIns="34290" anchor="t" anchorCtr="0">
                  <a:noAutofit/>
                </a:bodyPr>
                <a:lstStyle/>
                <a:p>
                  <a:pPr algn="ctr" defTabSz="685800">
                    <a:lnSpc>
                      <a:spcPct val="107000"/>
                    </a:lnSpc>
                    <a:spcAft>
                      <a:spcPts val="600"/>
                    </a:spcAft>
                    <a:defRPr/>
                  </a:pPr>
                  <a:r>
                    <a:rPr lang="fr-FR" sz="900" b="1" dirty="0">
                      <a:solidFill>
                        <a:schemeClr val="bg2">
                          <a:lumMod val="25000"/>
                        </a:schemeClr>
                      </a:solidFill>
                    </a:rPr>
                    <a:t>Repas</a:t>
                  </a:r>
                  <a:endParaRPr lang="fr-FR" sz="500" b="1" dirty="0">
                    <a:solidFill>
                      <a:schemeClr val="bg2">
                        <a:lumMod val="25000"/>
                      </a:schemeClr>
                    </a:solidFill>
                  </a:endParaRPr>
                </a:p>
              </p:txBody>
            </p:sp>
            <p:grpSp>
              <p:nvGrpSpPr>
                <p:cNvPr id="335" name="Groupe 334"/>
                <p:cNvGrpSpPr/>
                <p:nvPr/>
              </p:nvGrpSpPr>
              <p:grpSpPr bwMode="auto">
                <a:xfrm>
                  <a:off x="2272005" y="4556550"/>
                  <a:ext cx="2923909" cy="288000"/>
                  <a:chOff x="3202133" y="5081000"/>
                  <a:chExt cx="2787839" cy="288000"/>
                </a:xfrm>
              </p:grpSpPr>
              <p:sp>
                <p:nvSpPr>
                  <p:cNvPr id="348" name="Flèche : droite 347"/>
                  <p:cNvSpPr/>
                  <p:nvPr/>
                </p:nvSpPr>
                <p:spPr bwMode="auto">
                  <a:xfrm>
                    <a:off x="3202133" y="5123124"/>
                    <a:ext cx="2787839" cy="217505"/>
                  </a:xfrm>
                  <a:prstGeom prst="rightArrow">
                    <a:avLst>
                      <a:gd name="adj1" fmla="val 50000"/>
                      <a:gd name="adj2" fmla="val 50000"/>
                    </a:avLst>
                  </a:prstGeom>
                  <a:solidFill>
                    <a:srgbClr val="C00000"/>
                  </a:solidFill>
                  <a:ln w="12700" cap="flat" cmpd="sng" algn="ctr">
                    <a:solidFill>
                      <a:srgbClr val="C00000"/>
                    </a:solidFill>
                    <a:prstDash val="solid"/>
                    <a:miter lim="800000"/>
                  </a:ln>
                  <a:effectLst/>
                </p:spPr>
                <p:txBody>
                  <a:bodyPr rtlCol="0" anchor="ctr"/>
                  <a:lstStyle/>
                  <a:p>
                    <a:pPr algn="ctr" defTabSz="685800">
                      <a:defRPr/>
                    </a:pPr>
                    <a:endParaRPr lang="fr-FR" sz="900">
                      <a:solidFill>
                        <a:schemeClr val="bg2">
                          <a:lumMod val="25000"/>
                        </a:schemeClr>
                      </a:solidFill>
                    </a:endParaRPr>
                  </a:p>
                </p:txBody>
              </p:sp>
              <p:cxnSp>
                <p:nvCxnSpPr>
                  <p:cNvPr id="349" name="Connecteur droit 348"/>
                  <p:cNvCxnSpPr>
                    <a:cxnSpLocks/>
                  </p:cNvCxnSpPr>
                  <p:nvPr/>
                </p:nvCxnSpPr>
                <p:spPr bwMode="auto">
                  <a:xfrm flipV="1">
                    <a:off x="3439331" y="5081000"/>
                    <a:ext cx="0" cy="288000"/>
                  </a:xfrm>
                  <a:prstGeom prst="line">
                    <a:avLst/>
                  </a:prstGeom>
                  <a:noFill/>
                  <a:ln w="19050" cap="flat" cmpd="sng" algn="ctr">
                    <a:solidFill>
                      <a:sysClr val="windowText" lastClr="000000"/>
                    </a:solidFill>
                    <a:prstDash val="solid"/>
                    <a:miter lim="800000"/>
                  </a:ln>
                  <a:effectLst/>
                </p:spPr>
              </p:cxnSp>
            </p:grpSp>
            <p:sp>
              <p:nvSpPr>
                <p:cNvPr id="337" name="Zone de texte 2"/>
                <p:cNvSpPr txBox="1">
                  <a:spLocks noChangeArrowheads="1"/>
                </p:cNvSpPr>
                <p:nvPr/>
              </p:nvSpPr>
              <p:spPr bwMode="auto">
                <a:xfrm>
                  <a:off x="2253530" y="4834824"/>
                  <a:ext cx="3503258" cy="192239"/>
                </a:xfrm>
                <a:prstGeom prst="rect">
                  <a:avLst/>
                </a:prstGeom>
                <a:noFill/>
                <a:ln w="9525">
                  <a:noFill/>
                  <a:miter lim="800000"/>
                  <a:headEnd/>
                  <a:tailEnd/>
                </a:ln>
              </p:spPr>
              <p:txBody>
                <a:bodyPr rot="0" vert="horz" wrap="square" lIns="68580" tIns="34290" rIns="68580" bIns="34290" anchor="t" anchorCtr="0">
                  <a:noAutofit/>
                </a:bodyPr>
                <a:lstStyle/>
                <a:p>
                  <a:pPr defTabSz="685800">
                    <a:spcAft>
                      <a:spcPts val="600"/>
                    </a:spcAft>
                    <a:defRPr/>
                  </a:pPr>
                  <a:r>
                    <a:rPr lang="fr-FR" sz="600" b="1" dirty="0">
                      <a:solidFill>
                        <a:srgbClr val="C00000"/>
                      </a:solidFill>
                      <a:ea typeface="Calibri"/>
                      <a:cs typeface="Times New Roman"/>
                    </a:rPr>
                    <a:t>-10       15    30    45    60         90       120                   180                   240</a:t>
                  </a:r>
                  <a:endParaRPr sz="2000" dirty="0"/>
                </a:p>
                <a:p>
                  <a:pPr>
                    <a:spcAft>
                      <a:spcPts val="600"/>
                    </a:spcAft>
                    <a:defRPr/>
                  </a:pPr>
                  <a:endParaRPr lang="fr-FR" sz="1050" b="1" dirty="0">
                    <a:solidFill>
                      <a:schemeClr val="bg2">
                        <a:lumMod val="25000"/>
                      </a:schemeClr>
                    </a:solidFill>
                    <a:ea typeface="Calibri"/>
                    <a:cs typeface="Times New Roman"/>
                  </a:endParaRPr>
                </a:p>
                <a:p>
                  <a:pPr defTabSz="685800">
                    <a:spcAft>
                      <a:spcPts val="600"/>
                    </a:spcAft>
                    <a:defRPr/>
                  </a:pPr>
                  <a:endParaRPr lang="fr-FR" sz="1050" b="1" dirty="0">
                    <a:solidFill>
                      <a:schemeClr val="bg2">
                        <a:lumMod val="25000"/>
                      </a:schemeClr>
                    </a:solidFill>
                    <a:ea typeface="Calibri"/>
                    <a:cs typeface="Times New Roman"/>
                  </a:endParaRPr>
                </a:p>
              </p:txBody>
            </p:sp>
            <p:cxnSp>
              <p:nvCxnSpPr>
                <p:cNvPr id="338" name="Connecteur droit 337"/>
                <p:cNvCxnSpPr>
                  <a:cxnSpLocks/>
                </p:cNvCxnSpPr>
                <p:nvPr/>
              </p:nvCxnSpPr>
              <p:spPr bwMode="auto">
                <a:xfrm>
                  <a:off x="8409904" y="5105982"/>
                  <a:ext cx="0" cy="1"/>
                </a:xfrm>
                <a:prstGeom prst="line">
                  <a:avLst/>
                </a:prstGeom>
                <a:noFill/>
                <a:ln w="6350" cap="flat" cmpd="sng" algn="ctr">
                  <a:solidFill>
                    <a:sysClr val="windowText" lastClr="000000"/>
                  </a:solidFill>
                  <a:prstDash val="solid"/>
                  <a:miter lim="800000"/>
                </a:ln>
                <a:effectLst/>
              </p:spPr>
            </p:cxnSp>
            <p:cxnSp>
              <p:nvCxnSpPr>
                <p:cNvPr id="347" name="Connecteur droit 346"/>
                <p:cNvCxnSpPr>
                  <a:cxnSpLocks/>
                </p:cNvCxnSpPr>
                <p:nvPr/>
              </p:nvCxnSpPr>
              <p:spPr bwMode="auto">
                <a:xfrm flipV="1">
                  <a:off x="2397483" y="4700008"/>
                  <a:ext cx="0" cy="144000"/>
                </a:xfrm>
                <a:prstGeom prst="line">
                  <a:avLst/>
                </a:prstGeom>
                <a:noFill/>
                <a:ln w="6350" cap="flat" cmpd="sng" algn="ctr">
                  <a:solidFill>
                    <a:sysClr val="windowText" lastClr="000000"/>
                  </a:solidFill>
                  <a:prstDash val="solid"/>
                  <a:miter lim="800000"/>
                </a:ln>
                <a:effectLst/>
              </p:spPr>
            </p:cxnSp>
          </p:grpSp>
          <p:cxnSp>
            <p:nvCxnSpPr>
              <p:cNvPr id="351" name="Connecteur droit 350"/>
              <p:cNvCxnSpPr>
                <a:cxnSpLocks/>
              </p:cNvCxnSpPr>
              <p:nvPr/>
            </p:nvCxnSpPr>
            <p:spPr bwMode="auto">
              <a:xfrm flipV="1">
                <a:off x="827584" y="4754950"/>
                <a:ext cx="0" cy="108000"/>
              </a:xfrm>
              <a:prstGeom prst="line">
                <a:avLst/>
              </a:prstGeom>
              <a:noFill/>
              <a:ln w="6350" cap="flat" cmpd="sng" algn="ctr">
                <a:solidFill>
                  <a:sysClr val="windowText" lastClr="000000"/>
                </a:solidFill>
                <a:prstDash val="solid"/>
                <a:miter lim="800000"/>
              </a:ln>
              <a:effectLst/>
            </p:spPr>
          </p:cxnSp>
          <p:cxnSp>
            <p:nvCxnSpPr>
              <p:cNvPr id="352" name="Connecteur droit 351"/>
              <p:cNvCxnSpPr>
                <a:cxnSpLocks/>
              </p:cNvCxnSpPr>
              <p:nvPr/>
            </p:nvCxnSpPr>
            <p:spPr bwMode="auto">
              <a:xfrm flipV="1">
                <a:off x="971340" y="4752105"/>
                <a:ext cx="0" cy="108000"/>
              </a:xfrm>
              <a:prstGeom prst="line">
                <a:avLst/>
              </a:prstGeom>
              <a:noFill/>
              <a:ln w="6350" cap="flat" cmpd="sng" algn="ctr">
                <a:solidFill>
                  <a:sysClr val="windowText" lastClr="000000"/>
                </a:solidFill>
                <a:prstDash val="solid"/>
                <a:miter lim="800000"/>
              </a:ln>
              <a:effectLst/>
            </p:spPr>
          </p:cxnSp>
          <p:cxnSp>
            <p:nvCxnSpPr>
              <p:cNvPr id="353" name="Connecteur droit 352"/>
              <p:cNvCxnSpPr>
                <a:cxnSpLocks/>
              </p:cNvCxnSpPr>
              <p:nvPr/>
            </p:nvCxnSpPr>
            <p:spPr bwMode="auto">
              <a:xfrm flipV="1">
                <a:off x="1115616" y="4751197"/>
                <a:ext cx="0" cy="108000"/>
              </a:xfrm>
              <a:prstGeom prst="line">
                <a:avLst/>
              </a:prstGeom>
              <a:noFill/>
              <a:ln w="6350" cap="flat" cmpd="sng" algn="ctr">
                <a:solidFill>
                  <a:sysClr val="windowText" lastClr="000000"/>
                </a:solidFill>
                <a:prstDash val="solid"/>
                <a:miter lim="800000"/>
              </a:ln>
              <a:effectLst/>
            </p:spPr>
          </p:cxnSp>
          <p:cxnSp>
            <p:nvCxnSpPr>
              <p:cNvPr id="354" name="Connecteur droit 353"/>
              <p:cNvCxnSpPr>
                <a:cxnSpLocks/>
              </p:cNvCxnSpPr>
              <p:nvPr/>
            </p:nvCxnSpPr>
            <p:spPr bwMode="auto">
              <a:xfrm flipV="1">
                <a:off x="1247265" y="4751197"/>
                <a:ext cx="0" cy="108000"/>
              </a:xfrm>
              <a:prstGeom prst="line">
                <a:avLst/>
              </a:prstGeom>
              <a:noFill/>
              <a:ln w="6350" cap="flat" cmpd="sng" algn="ctr">
                <a:solidFill>
                  <a:sysClr val="windowText" lastClr="000000"/>
                </a:solidFill>
                <a:prstDash val="solid"/>
                <a:miter lim="800000"/>
              </a:ln>
              <a:effectLst/>
            </p:spPr>
          </p:cxnSp>
          <p:cxnSp>
            <p:nvCxnSpPr>
              <p:cNvPr id="355" name="Connecteur droit 354"/>
              <p:cNvCxnSpPr>
                <a:cxnSpLocks/>
              </p:cNvCxnSpPr>
              <p:nvPr/>
            </p:nvCxnSpPr>
            <p:spPr bwMode="auto">
              <a:xfrm flipV="1">
                <a:off x="1476614" y="4754950"/>
                <a:ext cx="0" cy="108000"/>
              </a:xfrm>
              <a:prstGeom prst="line">
                <a:avLst/>
              </a:prstGeom>
              <a:noFill/>
              <a:ln w="6350" cap="flat" cmpd="sng" algn="ctr">
                <a:solidFill>
                  <a:sysClr val="windowText" lastClr="000000"/>
                </a:solidFill>
                <a:prstDash val="solid"/>
                <a:miter lim="800000"/>
              </a:ln>
              <a:effectLst/>
            </p:spPr>
          </p:cxnSp>
          <p:cxnSp>
            <p:nvCxnSpPr>
              <p:cNvPr id="356" name="Connecteur droit 355"/>
              <p:cNvCxnSpPr>
                <a:cxnSpLocks/>
              </p:cNvCxnSpPr>
              <p:nvPr/>
            </p:nvCxnSpPr>
            <p:spPr bwMode="auto">
              <a:xfrm flipV="1">
                <a:off x="1691680" y="4751197"/>
                <a:ext cx="0" cy="108000"/>
              </a:xfrm>
              <a:prstGeom prst="line">
                <a:avLst/>
              </a:prstGeom>
              <a:noFill/>
              <a:ln w="6350" cap="flat" cmpd="sng" algn="ctr">
                <a:solidFill>
                  <a:sysClr val="windowText" lastClr="000000"/>
                </a:solidFill>
                <a:prstDash val="solid"/>
                <a:miter lim="800000"/>
              </a:ln>
              <a:effectLst/>
            </p:spPr>
          </p:cxnSp>
          <p:cxnSp>
            <p:nvCxnSpPr>
              <p:cNvPr id="357" name="Connecteur droit 356"/>
              <p:cNvCxnSpPr>
                <a:cxnSpLocks/>
              </p:cNvCxnSpPr>
              <p:nvPr/>
            </p:nvCxnSpPr>
            <p:spPr bwMode="auto">
              <a:xfrm flipV="1">
                <a:off x="2123728" y="4751197"/>
                <a:ext cx="0" cy="108000"/>
              </a:xfrm>
              <a:prstGeom prst="line">
                <a:avLst/>
              </a:prstGeom>
              <a:noFill/>
              <a:ln w="6350" cap="flat" cmpd="sng" algn="ctr">
                <a:solidFill>
                  <a:sysClr val="windowText" lastClr="000000"/>
                </a:solidFill>
                <a:prstDash val="solid"/>
                <a:miter lim="800000"/>
              </a:ln>
              <a:effectLst/>
            </p:spPr>
          </p:cxnSp>
          <p:cxnSp>
            <p:nvCxnSpPr>
              <p:cNvPr id="358" name="Connecteur droit 357"/>
              <p:cNvCxnSpPr>
                <a:cxnSpLocks/>
              </p:cNvCxnSpPr>
              <p:nvPr/>
            </p:nvCxnSpPr>
            <p:spPr bwMode="auto">
              <a:xfrm flipV="1">
                <a:off x="2551882" y="4751699"/>
                <a:ext cx="0" cy="108000"/>
              </a:xfrm>
              <a:prstGeom prst="line">
                <a:avLst/>
              </a:prstGeom>
              <a:noFill/>
              <a:ln w="6350" cap="flat" cmpd="sng" algn="ctr">
                <a:solidFill>
                  <a:sysClr val="windowText" lastClr="000000"/>
                </a:solidFill>
                <a:prstDash val="solid"/>
                <a:miter lim="800000"/>
              </a:ln>
              <a:effectLst/>
            </p:spPr>
          </p:cxnSp>
          <p:sp>
            <p:nvSpPr>
              <p:cNvPr id="360" name="Rectangle 359"/>
              <p:cNvSpPr/>
              <p:nvPr/>
            </p:nvSpPr>
            <p:spPr bwMode="auto">
              <a:xfrm>
                <a:off x="2659084" y="4670311"/>
                <a:ext cx="468398" cy="200055"/>
              </a:xfrm>
              <a:prstGeom prst="rect">
                <a:avLst/>
              </a:prstGeom>
              <a:grpFill/>
            </p:spPr>
            <p:txBody>
              <a:bodyPr wrap="none">
                <a:spAutoFit/>
              </a:bodyPr>
              <a:lstStyle/>
              <a:p>
                <a:pPr>
                  <a:defRPr/>
                </a:pPr>
                <a:r>
                  <a:rPr lang="fr-FR" sz="700" b="1" dirty="0">
                    <a:solidFill>
                      <a:schemeClr val="bg2">
                        <a:lumMod val="25000"/>
                      </a:schemeClr>
                    </a:solidFill>
                  </a:rPr>
                  <a:t>minutes</a:t>
                </a:r>
                <a:endParaRPr lang="fr-FR" sz="1600" dirty="0"/>
              </a:p>
            </p:txBody>
          </p:sp>
        </p:grpSp>
        <p:grpSp>
          <p:nvGrpSpPr>
            <p:cNvPr id="371" name="Groupe 370"/>
            <p:cNvGrpSpPr/>
            <p:nvPr/>
          </p:nvGrpSpPr>
          <p:grpSpPr bwMode="auto">
            <a:xfrm>
              <a:off x="107213" y="4575934"/>
              <a:ext cx="3702267" cy="538904"/>
              <a:chOff x="1486179" y="4534382"/>
              <a:chExt cx="3702267" cy="538904"/>
            </a:xfrm>
          </p:grpSpPr>
          <p:sp>
            <p:nvSpPr>
              <p:cNvPr id="369" name="Rectangle : coins arrondis 368"/>
              <p:cNvSpPr/>
              <p:nvPr/>
            </p:nvSpPr>
            <p:spPr bwMode="auto">
              <a:xfrm>
                <a:off x="1486179" y="4534382"/>
                <a:ext cx="3702267" cy="538904"/>
              </a:xfrm>
              <a:prstGeom prst="roundRect">
                <a:avLst>
                  <a:gd name="adj" fmla="val 16667"/>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370" name="Image 369"/>
              <p:cNvPicPr>
                <a:picLocks noChangeAspect="1"/>
              </p:cNvPicPr>
              <p:nvPr/>
            </p:nvPicPr>
            <p:blipFill>
              <a:blip r:embed="rId13"/>
              <a:srcRect t="20852" b="16224"/>
              <a:stretch/>
            </p:blipFill>
            <p:spPr bwMode="auto">
              <a:xfrm>
                <a:off x="4557645" y="4655896"/>
                <a:ext cx="444526" cy="304773"/>
              </a:xfrm>
              <a:prstGeom prst="rect">
                <a:avLst/>
              </a:prstGeom>
            </p:spPr>
          </p:pic>
        </p:grpSp>
        <p:cxnSp>
          <p:nvCxnSpPr>
            <p:cNvPr id="392" name="Connecteur : en angle 391"/>
            <p:cNvCxnSpPr>
              <a:cxnSpLocks/>
              <a:stCxn id="322" idx="2"/>
              <a:endCxn id="369" idx="3"/>
            </p:cNvCxnSpPr>
            <p:nvPr/>
          </p:nvCxnSpPr>
          <p:spPr bwMode="auto">
            <a:xfrm rot="5400000">
              <a:off x="4750864" y="3767538"/>
              <a:ext cx="136465" cy="2019231"/>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pic>
          <p:nvPicPr>
            <p:cNvPr id="395" name="Image 394"/>
            <p:cNvPicPr>
              <a:picLocks noChangeAspect="1"/>
            </p:cNvPicPr>
            <p:nvPr/>
          </p:nvPicPr>
          <p:blipFill>
            <a:blip r:embed="rId14"/>
            <a:stretch/>
          </p:blipFill>
          <p:spPr bwMode="auto">
            <a:xfrm>
              <a:off x="4546684" y="4575934"/>
              <a:ext cx="287998" cy="287998"/>
            </a:xfrm>
            <a:prstGeom prst="rect">
              <a:avLst/>
            </a:prstGeom>
          </p:spPr>
        </p:pic>
        <p:sp>
          <p:nvSpPr>
            <p:cNvPr id="168" name="Zone de texte 2">
              <a:extLst>
                <a:ext uri="{FF2B5EF4-FFF2-40B4-BE49-F238E27FC236}">
                  <a16:creationId xmlns:a16="http://schemas.microsoft.com/office/drawing/2014/main" id="{EB659E81-BB60-42E3-97EC-4233F470F333}"/>
                </a:ext>
              </a:extLst>
            </p:cNvPr>
            <p:cNvSpPr txBox="1">
              <a:spLocks noChangeArrowheads="1"/>
            </p:cNvSpPr>
            <p:nvPr/>
          </p:nvSpPr>
          <p:spPr bwMode="auto">
            <a:xfrm>
              <a:off x="4255638" y="4880819"/>
              <a:ext cx="1234106" cy="214730"/>
            </a:xfrm>
            <a:prstGeom prst="rect">
              <a:avLst/>
            </a:prstGeom>
            <a:noFill/>
            <a:ln w="9525">
              <a:noFill/>
              <a:miter lim="800000"/>
              <a:headEnd/>
              <a:tailEnd/>
            </a:ln>
          </p:spPr>
          <p:txBody>
            <a:bodyPr rot="0" vert="horz" wrap="square" lIns="68580" tIns="34290" rIns="68580" bIns="34290" anchor="t" anchorCtr="0">
              <a:noAutofit/>
            </a:bodyPr>
            <a:lstStyle/>
            <a:p>
              <a:pPr algn="ctr" defTabSz="685800">
                <a:lnSpc>
                  <a:spcPct val="107000"/>
                </a:lnSpc>
                <a:spcAft>
                  <a:spcPts val="600"/>
                </a:spcAft>
                <a:defRPr/>
              </a:pPr>
              <a:r>
                <a:rPr lang="fr-FR" sz="900" b="1" dirty="0">
                  <a:solidFill>
                    <a:schemeClr val="bg2">
                      <a:lumMod val="25000"/>
                    </a:schemeClr>
                  </a:solidFill>
                </a:rPr>
                <a:t>Porcelet à jeun de 10 h</a:t>
              </a:r>
              <a:endParaRPr lang="fr-FR" sz="500" b="1" dirty="0">
                <a:solidFill>
                  <a:schemeClr val="bg2">
                    <a:lumMod val="25000"/>
                  </a:schemeClr>
                </a:solidFill>
              </a:endParaRPr>
            </a:p>
          </p:txBody>
        </p:sp>
        <p:pic>
          <p:nvPicPr>
            <p:cNvPr id="14" name="Image 13">
              <a:extLst>
                <a:ext uri="{FF2B5EF4-FFF2-40B4-BE49-F238E27FC236}">
                  <a16:creationId xmlns:a16="http://schemas.microsoft.com/office/drawing/2014/main" id="{5F5C7B67-D342-40DC-82B6-6EFBF55F274E}"/>
                </a:ext>
              </a:extLst>
            </p:cNvPr>
            <p:cNvPicPr>
              <a:picLocks noChangeAspect="1"/>
            </p:cNvPicPr>
            <p:nvPr/>
          </p:nvPicPr>
          <p:blipFill>
            <a:blip r:embed="rId15"/>
            <a:stretch>
              <a:fillRect/>
            </a:stretch>
          </p:blipFill>
          <p:spPr>
            <a:xfrm>
              <a:off x="7614559" y="3100709"/>
              <a:ext cx="1481456" cy="841321"/>
            </a:xfrm>
            <a:prstGeom prst="rect">
              <a:avLst/>
            </a:prstGeom>
          </p:spPr>
        </p:pic>
      </p:grpSp>
      <p:cxnSp>
        <p:nvCxnSpPr>
          <p:cNvPr id="156" name="Connecteur droit avec flèche 155"/>
          <p:cNvCxnSpPr>
            <a:cxnSpLocks/>
          </p:cNvCxnSpPr>
          <p:nvPr/>
        </p:nvCxnSpPr>
        <p:spPr bwMode="auto">
          <a:xfrm>
            <a:off x="3647837" y="1202500"/>
            <a:ext cx="506041" cy="169110"/>
          </a:xfrm>
          <a:prstGeom prst="straightConnector1">
            <a:avLst/>
          </a:prstGeom>
          <a:ln>
            <a:solidFill>
              <a:schemeClr val="accent2"/>
            </a:solidFill>
            <a:tailEnd type="triangle"/>
          </a:ln>
        </p:spPr>
        <p:style>
          <a:lnRef idx="1">
            <a:schemeClr val="accent5"/>
          </a:lnRef>
          <a:fillRef idx="0">
            <a:schemeClr val="accent5"/>
          </a:fillRef>
          <a:effectRef idx="0">
            <a:schemeClr val="accent5"/>
          </a:effectRef>
          <a:fontRef idx="minor">
            <a:schemeClr val="tx1"/>
          </a:fontRef>
        </p:style>
      </p:cxnSp>
      <p:cxnSp>
        <p:nvCxnSpPr>
          <p:cNvPr id="133" name="Connecteur droit avec flèche 132"/>
          <p:cNvCxnSpPr>
            <a:cxnSpLocks/>
          </p:cNvCxnSpPr>
          <p:nvPr/>
        </p:nvCxnSpPr>
        <p:spPr bwMode="auto">
          <a:xfrm flipH="1">
            <a:off x="3067771" y="1196083"/>
            <a:ext cx="506041" cy="182808"/>
          </a:xfrm>
          <a:prstGeom prst="straightConnector1">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163" name="Rectangle : coins arrondis 162"/>
          <p:cNvSpPr/>
          <p:nvPr/>
        </p:nvSpPr>
        <p:spPr bwMode="auto">
          <a:xfrm>
            <a:off x="436888" y="989907"/>
            <a:ext cx="4021705" cy="238363"/>
          </a:xfrm>
          <a:prstGeom prst="roundRect">
            <a:avLst>
              <a:gd name="adj" fmla="val 16667"/>
            </a:avLst>
          </a:prstGeom>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sz="800" b="1" dirty="0">
                <a:solidFill>
                  <a:schemeClr val="bg2">
                    <a:lumMod val="25000"/>
                  </a:schemeClr>
                </a:solidFill>
              </a:rPr>
              <a:t>PROCÉDÉS INDUSTRIELS DIFFÉRENTS  </a:t>
            </a:r>
            <a:endParaRPr sz="1600" dirty="0"/>
          </a:p>
        </p:txBody>
      </p:sp>
      <p:pic>
        <p:nvPicPr>
          <p:cNvPr id="41" name="Audio 40">
            <a:hlinkClick r:id="" action="ppaction://media"/>
            <a:extLst>
              <a:ext uri="{FF2B5EF4-FFF2-40B4-BE49-F238E27FC236}">
                <a16:creationId xmlns:a16="http://schemas.microsoft.com/office/drawing/2014/main" id="{D9167A7E-9AC4-4788-B4EC-D6D507355D78}"/>
              </a:ext>
            </a:extLst>
          </p:cNvPr>
          <p:cNvPicPr>
            <a:picLocks noChangeAspect="1"/>
          </p:cNvPicPr>
          <p:nvPr>
            <a:audioFile r:link="rId3"/>
            <p:extLst>
              <p:ext uri="{DAA4B4D4-6D71-4841-9C94-3DE7FCFB9230}">
                <p14:media xmlns:p14="http://schemas.microsoft.com/office/powerpoint/2010/main" r:embed="rId2"/>
              </p:ext>
            </p:extLst>
          </p:nvPr>
        </p:nvPicPr>
        <p:blipFill>
          <a:blip r:embed="rId16"/>
          <a:stretch>
            <a:fillRect/>
          </a:stretch>
        </p:blipFill>
        <p:spPr>
          <a:xfrm>
            <a:off x="8318500" y="4318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68558"/>
    </mc:Choice>
    <mc:Fallback>
      <p:transition spd="slow" advTm="685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ZoneTexte 2"/>
          <p:cNvSpPr txBox="1"/>
          <p:nvPr/>
        </p:nvSpPr>
        <p:spPr bwMode="auto">
          <a:xfrm>
            <a:off x="5868144" y="123477"/>
            <a:ext cx="3024336" cy="369332"/>
          </a:xfrm>
          <a:prstGeom prst="rect">
            <a:avLst/>
          </a:prstGeom>
          <a:noFill/>
        </p:spPr>
        <p:txBody>
          <a:bodyPr wrap="square" rtlCol="0">
            <a:spAutoFit/>
          </a:bodyPr>
          <a:lstStyle/>
          <a:p>
            <a:pPr algn="r">
              <a:defRPr/>
            </a:pPr>
            <a:r>
              <a:rPr lang="fr-FR" b="1">
                <a:solidFill>
                  <a:schemeClr val="bg1"/>
                </a:solidFill>
              </a:rPr>
              <a:t>Résultats 1/2</a:t>
            </a:r>
            <a:endParaRPr/>
          </a:p>
        </p:txBody>
      </p:sp>
      <p:sp>
        <p:nvSpPr>
          <p:cNvPr id="6" name="ZoneTexte 5"/>
          <p:cNvSpPr txBox="1"/>
          <p:nvPr/>
        </p:nvSpPr>
        <p:spPr bwMode="auto">
          <a:xfrm>
            <a:off x="152629" y="3588221"/>
            <a:ext cx="1351115" cy="289441"/>
          </a:xfrm>
          <a:prstGeom prst="roundRect">
            <a:avLst>
              <a:gd name="adj" fmla="val 16667"/>
            </a:avLst>
          </a:prstGeom>
          <a:noFill/>
          <a:ln>
            <a:noFill/>
          </a:ln>
        </p:spPr>
        <p:txBody>
          <a:bodyPr wrap="square" rtlCol="0">
            <a:spAutoFit/>
          </a:bodyPr>
          <a:lstStyle/>
          <a:p>
            <a:pPr algn="ctr">
              <a:defRPr/>
            </a:pPr>
            <a:r>
              <a:rPr lang="en-GB" sz="1050" b="1">
                <a:solidFill>
                  <a:srgbClr val="D58153"/>
                </a:solidFill>
              </a:rPr>
              <a:t>PPN A</a:t>
            </a:r>
            <a:endParaRPr/>
          </a:p>
        </p:txBody>
      </p:sp>
      <p:sp>
        <p:nvSpPr>
          <p:cNvPr id="7" name="ZoneTexte 6"/>
          <p:cNvSpPr txBox="1"/>
          <p:nvPr/>
        </p:nvSpPr>
        <p:spPr bwMode="auto">
          <a:xfrm>
            <a:off x="1871620" y="3588221"/>
            <a:ext cx="903073" cy="289441"/>
          </a:xfrm>
          <a:prstGeom prst="roundRect">
            <a:avLst>
              <a:gd name="adj" fmla="val 16667"/>
            </a:avLst>
          </a:prstGeom>
          <a:noFill/>
          <a:ln>
            <a:noFill/>
          </a:ln>
        </p:spPr>
        <p:txBody>
          <a:bodyPr wrap="square" rtlCol="0">
            <a:spAutoFit/>
          </a:bodyPr>
          <a:lstStyle/>
          <a:p>
            <a:pPr algn="ctr">
              <a:defRPr/>
            </a:pPr>
            <a:r>
              <a:rPr lang="en-GB" sz="1050" b="1"/>
              <a:t>PPN</a:t>
            </a:r>
            <a:r>
              <a:rPr lang="en-GB" sz="1050" b="1">
                <a:solidFill>
                  <a:srgbClr val="D58153"/>
                </a:solidFill>
              </a:rPr>
              <a:t> </a:t>
            </a:r>
            <a:r>
              <a:rPr lang="en-GB" sz="1050" b="1">
                <a:solidFill>
                  <a:schemeClr val="accent1"/>
                </a:solidFill>
              </a:rPr>
              <a:t>B</a:t>
            </a:r>
            <a:r>
              <a:rPr lang="en-GB" sz="1050" b="1">
                <a:solidFill>
                  <a:srgbClr val="D58153"/>
                </a:solidFill>
              </a:rPr>
              <a:t> </a:t>
            </a:r>
            <a:r>
              <a:rPr lang="en-GB" sz="1050" b="1"/>
              <a:t>&amp;</a:t>
            </a:r>
            <a:r>
              <a:rPr lang="en-GB" sz="1050" b="1">
                <a:solidFill>
                  <a:srgbClr val="D58153"/>
                </a:solidFill>
              </a:rPr>
              <a:t> </a:t>
            </a:r>
            <a:r>
              <a:rPr lang="en-GB" sz="1050" b="1">
                <a:solidFill>
                  <a:schemeClr val="accent3">
                    <a:lumMod val="75000"/>
                  </a:schemeClr>
                </a:solidFill>
              </a:rPr>
              <a:t>C</a:t>
            </a:r>
            <a:endParaRPr/>
          </a:p>
        </p:txBody>
      </p:sp>
      <p:sp>
        <p:nvSpPr>
          <p:cNvPr id="8" name="ZoneTexte 7"/>
          <p:cNvSpPr txBox="1"/>
          <p:nvPr/>
        </p:nvSpPr>
        <p:spPr bwMode="auto">
          <a:xfrm>
            <a:off x="3326845" y="3590676"/>
            <a:ext cx="903073" cy="289441"/>
          </a:xfrm>
          <a:prstGeom prst="roundRect">
            <a:avLst>
              <a:gd name="adj" fmla="val 16667"/>
            </a:avLst>
          </a:prstGeom>
          <a:noFill/>
          <a:ln>
            <a:noFill/>
          </a:ln>
        </p:spPr>
        <p:txBody>
          <a:bodyPr wrap="square" rtlCol="0">
            <a:spAutoFit/>
          </a:bodyPr>
          <a:lstStyle/>
          <a:p>
            <a:pPr algn="ctr">
              <a:defRPr/>
            </a:pPr>
            <a:r>
              <a:rPr lang="en-GB" sz="1050" b="1">
                <a:solidFill>
                  <a:schemeClr val="accent2">
                    <a:lumMod val="75000"/>
                  </a:schemeClr>
                </a:solidFill>
              </a:rPr>
              <a:t>PPN D</a:t>
            </a:r>
            <a:endParaRPr/>
          </a:p>
        </p:txBody>
      </p:sp>
      <p:pic>
        <p:nvPicPr>
          <p:cNvPr id="10" name="Image 9"/>
          <p:cNvPicPr>
            <a:picLocks noChangeAspect="1"/>
          </p:cNvPicPr>
          <p:nvPr/>
        </p:nvPicPr>
        <p:blipFill>
          <a:blip r:embed="rId6"/>
          <a:srcRect l="1176" t="3435" r="70597" b="38358"/>
          <a:stretch/>
        </p:blipFill>
        <p:spPr bwMode="auto">
          <a:xfrm>
            <a:off x="129295" y="2279600"/>
            <a:ext cx="1401133" cy="1368152"/>
          </a:xfrm>
          <a:prstGeom prst="rect">
            <a:avLst/>
          </a:prstGeom>
        </p:spPr>
      </p:pic>
      <p:grpSp>
        <p:nvGrpSpPr>
          <p:cNvPr id="16" name="Groupe 15"/>
          <p:cNvGrpSpPr/>
          <p:nvPr/>
        </p:nvGrpSpPr>
        <p:grpSpPr bwMode="auto">
          <a:xfrm>
            <a:off x="75159" y="1066806"/>
            <a:ext cx="1326414" cy="1255071"/>
            <a:chOff x="142634" y="2160241"/>
            <a:chExt cx="1326414" cy="1255071"/>
          </a:xfrm>
        </p:grpSpPr>
        <p:pic>
          <p:nvPicPr>
            <p:cNvPr id="11" name="Image 10"/>
            <p:cNvPicPr>
              <a:picLocks noChangeAspect="1"/>
            </p:cNvPicPr>
            <p:nvPr/>
          </p:nvPicPr>
          <p:blipFill>
            <a:blip r:embed="rId7"/>
            <a:stretch/>
          </p:blipFill>
          <p:spPr bwMode="auto">
            <a:xfrm>
              <a:off x="323528" y="2160241"/>
              <a:ext cx="1145521" cy="1090521"/>
            </a:xfrm>
            <a:prstGeom prst="rect">
              <a:avLst/>
            </a:prstGeom>
          </p:spPr>
        </p:pic>
        <p:sp>
          <p:nvSpPr>
            <p:cNvPr id="12" name="Ellipse 11"/>
            <p:cNvSpPr/>
            <p:nvPr/>
          </p:nvSpPr>
          <p:spPr bwMode="auto">
            <a:xfrm>
              <a:off x="754695" y="2653478"/>
              <a:ext cx="155096" cy="147523"/>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bg2">
                    <a:lumMod val="25000"/>
                  </a:schemeClr>
                </a:solidFill>
                <a:latin typeface="Bahnschrift SemiCondensed"/>
              </a:endParaRPr>
            </a:p>
          </p:txBody>
        </p:sp>
        <p:sp>
          <p:nvSpPr>
            <p:cNvPr id="13" name="Ellipse 12"/>
            <p:cNvSpPr/>
            <p:nvPr/>
          </p:nvSpPr>
          <p:spPr bwMode="auto">
            <a:xfrm>
              <a:off x="934358" y="2391053"/>
              <a:ext cx="155096" cy="147523"/>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bg2">
                    <a:lumMod val="25000"/>
                  </a:schemeClr>
                </a:solidFill>
                <a:latin typeface="Bahnschrift SemiCondensed"/>
              </a:endParaRPr>
            </a:p>
          </p:txBody>
        </p:sp>
        <p:sp>
          <p:nvSpPr>
            <p:cNvPr id="14" name="Ellipse 13"/>
            <p:cNvSpPr/>
            <p:nvPr/>
          </p:nvSpPr>
          <p:spPr bwMode="auto">
            <a:xfrm>
              <a:off x="856810" y="2176855"/>
              <a:ext cx="155096" cy="147523"/>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bg2">
                    <a:lumMod val="25000"/>
                  </a:schemeClr>
                </a:solidFill>
                <a:latin typeface="Bahnschrift SemiCondensed"/>
              </a:endParaRPr>
            </a:p>
          </p:txBody>
        </p:sp>
        <p:pic>
          <p:nvPicPr>
            <p:cNvPr id="15" name="Image 14"/>
            <p:cNvPicPr>
              <a:picLocks noChangeAspect="1"/>
            </p:cNvPicPr>
            <p:nvPr/>
          </p:nvPicPr>
          <p:blipFill>
            <a:blip r:embed="rId8"/>
            <a:stretch/>
          </p:blipFill>
          <p:spPr bwMode="auto">
            <a:xfrm>
              <a:off x="142634" y="2918790"/>
              <a:ext cx="742738" cy="496522"/>
            </a:xfrm>
            <a:prstGeom prst="rect">
              <a:avLst/>
            </a:prstGeom>
            <a:ln>
              <a:solidFill>
                <a:schemeClr val="tx1"/>
              </a:solidFill>
            </a:ln>
          </p:spPr>
        </p:pic>
      </p:grpSp>
      <p:pic>
        <p:nvPicPr>
          <p:cNvPr id="29" name="Image 28"/>
          <p:cNvPicPr>
            <a:picLocks noChangeAspect="1"/>
          </p:cNvPicPr>
          <p:nvPr/>
        </p:nvPicPr>
        <p:blipFill>
          <a:blip r:embed="rId9"/>
          <a:srcRect l="32064" t="3435" r="37961" b="38358"/>
          <a:stretch/>
        </p:blipFill>
        <p:spPr bwMode="auto">
          <a:xfrm>
            <a:off x="1584564" y="2278742"/>
            <a:ext cx="1487861" cy="1368152"/>
          </a:xfrm>
          <a:prstGeom prst="rect">
            <a:avLst/>
          </a:prstGeom>
        </p:spPr>
      </p:pic>
      <p:pic>
        <p:nvPicPr>
          <p:cNvPr id="30" name="Image 29"/>
          <p:cNvPicPr>
            <a:picLocks noChangeAspect="1"/>
          </p:cNvPicPr>
          <p:nvPr/>
        </p:nvPicPr>
        <p:blipFill>
          <a:blip r:embed="rId6"/>
          <a:srcRect l="65108" t="3435" r="5900" b="38358"/>
          <a:stretch/>
        </p:blipFill>
        <p:spPr bwMode="auto">
          <a:xfrm>
            <a:off x="3090860" y="2278742"/>
            <a:ext cx="1439041" cy="1368152"/>
          </a:xfrm>
          <a:prstGeom prst="rect">
            <a:avLst/>
          </a:prstGeom>
        </p:spPr>
      </p:pic>
      <p:sp>
        <p:nvSpPr>
          <p:cNvPr id="33" name="Rectangle 32"/>
          <p:cNvSpPr/>
          <p:nvPr/>
        </p:nvSpPr>
        <p:spPr bwMode="auto">
          <a:xfrm>
            <a:off x="1731480" y="3781036"/>
            <a:ext cx="1192955" cy="615553"/>
          </a:xfrm>
          <a:prstGeom prst="rect">
            <a:avLst/>
          </a:prstGeom>
        </p:spPr>
        <p:txBody>
          <a:bodyPr wrap="none">
            <a:spAutoFit/>
          </a:bodyPr>
          <a:lstStyle/>
          <a:p>
            <a:pPr algn="ctr">
              <a:defRPr/>
            </a:pPr>
            <a:r>
              <a:rPr lang="fr-FR" sz="900" b="1" dirty="0">
                <a:solidFill>
                  <a:schemeClr val="bg2">
                    <a:lumMod val="25000"/>
                  </a:schemeClr>
                </a:solidFill>
              </a:rPr>
              <a:t>Structures similaires</a:t>
            </a:r>
          </a:p>
          <a:p>
            <a:pPr algn="ctr">
              <a:defRPr/>
            </a:pPr>
            <a:r>
              <a:rPr lang="fr-FR" sz="800" dirty="0">
                <a:solidFill>
                  <a:schemeClr val="bg2">
                    <a:lumMod val="25000"/>
                  </a:schemeClr>
                </a:solidFill>
              </a:rPr>
              <a:t>R</a:t>
            </a:r>
            <a:r>
              <a:rPr lang="fr-FR" sz="800" baseline="-25000" dirty="0">
                <a:solidFill>
                  <a:schemeClr val="bg2">
                    <a:lumMod val="25000"/>
                  </a:schemeClr>
                </a:solidFill>
              </a:rPr>
              <a:t>g</a:t>
            </a:r>
            <a:r>
              <a:rPr lang="fr-FR" sz="800" dirty="0">
                <a:solidFill>
                  <a:schemeClr val="bg2">
                    <a:lumMod val="25000"/>
                  </a:schemeClr>
                </a:solidFill>
              </a:rPr>
              <a:t> (</a:t>
            </a:r>
            <a:r>
              <a:rPr lang="fr-FR" sz="800" dirty="0">
                <a:solidFill>
                  <a:schemeClr val="accent1"/>
                </a:solidFill>
              </a:rPr>
              <a:t>PPN B</a:t>
            </a:r>
            <a:r>
              <a:rPr lang="fr-FR" sz="800" dirty="0">
                <a:solidFill>
                  <a:schemeClr val="bg2">
                    <a:lumMod val="25000"/>
                  </a:schemeClr>
                </a:solidFill>
              </a:rPr>
              <a:t>)= 168 nm ± 3%</a:t>
            </a:r>
          </a:p>
          <a:p>
            <a:pPr algn="ctr">
              <a:defRPr/>
            </a:pPr>
            <a:r>
              <a:rPr lang="fr-FR" sz="800" dirty="0">
                <a:solidFill>
                  <a:schemeClr val="bg2">
                    <a:lumMod val="25000"/>
                  </a:schemeClr>
                </a:solidFill>
              </a:rPr>
              <a:t>R</a:t>
            </a:r>
            <a:r>
              <a:rPr lang="fr-FR" sz="800" baseline="-25000" dirty="0">
                <a:solidFill>
                  <a:schemeClr val="bg2">
                    <a:lumMod val="25000"/>
                  </a:schemeClr>
                </a:solidFill>
              </a:rPr>
              <a:t>g</a:t>
            </a:r>
            <a:r>
              <a:rPr lang="fr-FR" sz="800" dirty="0">
                <a:solidFill>
                  <a:schemeClr val="bg2">
                    <a:lumMod val="25000"/>
                  </a:schemeClr>
                </a:solidFill>
              </a:rPr>
              <a:t> (</a:t>
            </a:r>
            <a:r>
              <a:rPr lang="fr-FR" sz="800" dirty="0">
                <a:solidFill>
                  <a:schemeClr val="accent3">
                    <a:lumMod val="75000"/>
                  </a:schemeClr>
                </a:solidFill>
              </a:rPr>
              <a:t>PPN C</a:t>
            </a:r>
            <a:r>
              <a:rPr lang="fr-FR" sz="800" dirty="0">
                <a:solidFill>
                  <a:schemeClr val="bg2">
                    <a:lumMod val="25000"/>
                  </a:schemeClr>
                </a:solidFill>
              </a:rPr>
              <a:t>)= 189 nm ± 8%</a:t>
            </a:r>
            <a:endParaRPr lang="fr-FR" sz="800" dirty="0"/>
          </a:p>
          <a:p>
            <a:pPr algn="ctr">
              <a:defRPr/>
            </a:pPr>
            <a:endParaRPr lang="fr-FR" sz="900" dirty="0"/>
          </a:p>
        </p:txBody>
      </p:sp>
      <p:sp>
        <p:nvSpPr>
          <p:cNvPr id="36" name="Rectangle 35"/>
          <p:cNvSpPr/>
          <p:nvPr/>
        </p:nvSpPr>
        <p:spPr bwMode="auto">
          <a:xfrm>
            <a:off x="-19568" y="3751035"/>
            <a:ext cx="1665809" cy="507831"/>
          </a:xfrm>
          <a:prstGeom prst="rect">
            <a:avLst/>
          </a:prstGeom>
        </p:spPr>
        <p:txBody>
          <a:bodyPr wrap="square">
            <a:spAutoFit/>
          </a:bodyPr>
          <a:lstStyle/>
          <a:p>
            <a:pPr algn="ctr">
              <a:defRPr/>
            </a:pPr>
            <a:r>
              <a:rPr lang="fr-FR" sz="900" b="1" dirty="0">
                <a:solidFill>
                  <a:schemeClr val="bg2">
                    <a:lumMod val="25000"/>
                  </a:schemeClr>
                </a:solidFill>
              </a:rPr>
              <a:t>Structures lipoprotéiques étoilées</a:t>
            </a:r>
            <a:r>
              <a:rPr lang="fr-FR" sz="900" dirty="0">
                <a:solidFill>
                  <a:schemeClr val="bg2">
                    <a:lumMod val="25000"/>
                  </a:schemeClr>
                </a:solidFill>
              </a:rPr>
              <a:t> avec un rayon de giration élevé (R</a:t>
            </a:r>
            <a:r>
              <a:rPr lang="fr-FR" sz="900" baseline="-25000" dirty="0">
                <a:solidFill>
                  <a:schemeClr val="bg2">
                    <a:lumMod val="25000"/>
                  </a:schemeClr>
                </a:solidFill>
              </a:rPr>
              <a:t>g</a:t>
            </a:r>
            <a:r>
              <a:rPr lang="fr-FR" sz="900" dirty="0">
                <a:solidFill>
                  <a:schemeClr val="bg2">
                    <a:lumMod val="25000"/>
                  </a:schemeClr>
                </a:solidFill>
              </a:rPr>
              <a:t> = 360 nm ± 3%)</a:t>
            </a:r>
            <a:endParaRPr lang="fr-FR" sz="900" dirty="0"/>
          </a:p>
        </p:txBody>
      </p:sp>
      <p:sp>
        <p:nvSpPr>
          <p:cNvPr id="37" name="Rectangle 36"/>
          <p:cNvSpPr/>
          <p:nvPr/>
        </p:nvSpPr>
        <p:spPr bwMode="auto">
          <a:xfrm>
            <a:off x="66096" y="4397366"/>
            <a:ext cx="1524180" cy="646331"/>
          </a:xfrm>
          <a:prstGeom prst="rect">
            <a:avLst/>
          </a:prstGeom>
        </p:spPr>
        <p:txBody>
          <a:bodyPr wrap="square">
            <a:spAutoFit/>
          </a:bodyPr>
          <a:lstStyle/>
          <a:p>
            <a:pPr algn="ctr">
              <a:defRPr/>
            </a:pPr>
            <a:r>
              <a:rPr lang="fr-FR" sz="900" b="1" dirty="0">
                <a:solidFill>
                  <a:schemeClr val="bg2">
                    <a:lumMod val="25000"/>
                  </a:schemeClr>
                </a:solidFill>
              </a:rPr>
              <a:t>Agrégats protéiques</a:t>
            </a:r>
            <a:r>
              <a:rPr lang="fr-FR" sz="900" dirty="0">
                <a:solidFill>
                  <a:schemeClr val="bg2">
                    <a:lumMod val="25000"/>
                  </a:schemeClr>
                </a:solidFill>
              </a:rPr>
              <a:t> à l’</a:t>
            </a:r>
            <a:r>
              <a:rPr lang="fr-FR" sz="900" b="1" dirty="0">
                <a:solidFill>
                  <a:schemeClr val="bg2">
                    <a:lumMod val="25000"/>
                  </a:schemeClr>
                </a:solidFill>
              </a:rPr>
              <a:t>interface</a:t>
            </a:r>
            <a:r>
              <a:rPr lang="fr-FR" sz="900" dirty="0">
                <a:solidFill>
                  <a:schemeClr val="bg2">
                    <a:lumMod val="25000"/>
                  </a:schemeClr>
                </a:solidFill>
              </a:rPr>
              <a:t> des </a:t>
            </a:r>
            <a:r>
              <a:rPr lang="fr-FR" sz="900" b="1" dirty="0">
                <a:solidFill>
                  <a:schemeClr val="bg2">
                    <a:lumMod val="25000"/>
                  </a:schemeClr>
                </a:solidFill>
              </a:rPr>
              <a:t>caséines</a:t>
            </a:r>
            <a:r>
              <a:rPr lang="fr-FR" sz="900" dirty="0">
                <a:solidFill>
                  <a:schemeClr val="bg2">
                    <a:lumMod val="25000"/>
                  </a:schemeClr>
                </a:solidFill>
              </a:rPr>
              <a:t> </a:t>
            </a:r>
            <a:r>
              <a:rPr lang="fr-FR" sz="900" b="1" dirty="0">
                <a:solidFill>
                  <a:schemeClr val="bg2">
                    <a:lumMod val="25000"/>
                  </a:schemeClr>
                </a:solidFill>
              </a:rPr>
              <a:t>adsorbées </a:t>
            </a:r>
            <a:r>
              <a:rPr lang="fr-FR" sz="900" dirty="0">
                <a:solidFill>
                  <a:schemeClr val="bg2">
                    <a:lumMod val="25000"/>
                  </a:schemeClr>
                </a:solidFill>
              </a:rPr>
              <a:t>à la </a:t>
            </a:r>
            <a:r>
              <a:rPr lang="fr-FR" sz="900" b="1" dirty="0">
                <a:solidFill>
                  <a:schemeClr val="bg2">
                    <a:lumMod val="25000"/>
                  </a:schemeClr>
                </a:solidFill>
              </a:rPr>
              <a:t>surface</a:t>
            </a:r>
            <a:r>
              <a:rPr lang="fr-FR" sz="900" dirty="0">
                <a:solidFill>
                  <a:schemeClr val="bg2">
                    <a:lumMod val="25000"/>
                  </a:schemeClr>
                </a:solidFill>
              </a:rPr>
              <a:t> des </a:t>
            </a:r>
            <a:r>
              <a:rPr lang="fr-FR" sz="900" b="1" dirty="0">
                <a:solidFill>
                  <a:schemeClr val="bg2">
                    <a:lumMod val="25000"/>
                  </a:schemeClr>
                </a:solidFill>
              </a:rPr>
              <a:t>gouttelettes</a:t>
            </a:r>
            <a:r>
              <a:rPr lang="fr-FR" sz="900" dirty="0">
                <a:solidFill>
                  <a:schemeClr val="bg2">
                    <a:lumMod val="25000"/>
                  </a:schemeClr>
                </a:solidFill>
              </a:rPr>
              <a:t> de matière grasse</a:t>
            </a:r>
            <a:endParaRPr lang="fr-FR" sz="900" dirty="0"/>
          </a:p>
        </p:txBody>
      </p:sp>
      <p:sp>
        <p:nvSpPr>
          <p:cNvPr id="38" name="Flèche : bas 37"/>
          <p:cNvSpPr/>
          <p:nvPr/>
        </p:nvSpPr>
        <p:spPr bwMode="auto">
          <a:xfrm>
            <a:off x="780172" y="4253350"/>
            <a:ext cx="77548" cy="144016"/>
          </a:xfrm>
          <a:prstGeom prst="downArrow">
            <a:avLst>
              <a:gd name="adj1" fmla="val 50000"/>
              <a:gd name="adj2" fmla="val 5000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39" name="Rectangle 38"/>
          <p:cNvSpPr/>
          <p:nvPr/>
        </p:nvSpPr>
        <p:spPr bwMode="auto">
          <a:xfrm>
            <a:off x="3160726" y="3737693"/>
            <a:ext cx="1333334" cy="369332"/>
          </a:xfrm>
          <a:prstGeom prst="rect">
            <a:avLst/>
          </a:prstGeom>
        </p:spPr>
        <p:txBody>
          <a:bodyPr wrap="square">
            <a:spAutoFit/>
          </a:bodyPr>
          <a:lstStyle/>
          <a:p>
            <a:pPr algn="ctr">
              <a:defRPr/>
            </a:pPr>
            <a:r>
              <a:rPr lang="fr-FR" sz="900" b="1">
                <a:solidFill>
                  <a:schemeClr val="bg2">
                    <a:lumMod val="25000"/>
                  </a:schemeClr>
                </a:solidFill>
              </a:rPr>
              <a:t>Larges structures lipoprotéiques</a:t>
            </a:r>
            <a:endParaRPr lang="fr-FR" sz="900"/>
          </a:p>
        </p:txBody>
      </p:sp>
      <p:sp>
        <p:nvSpPr>
          <p:cNvPr id="40" name="Rectangle 39"/>
          <p:cNvSpPr/>
          <p:nvPr/>
        </p:nvSpPr>
        <p:spPr bwMode="auto">
          <a:xfrm>
            <a:off x="3055361" y="4198568"/>
            <a:ext cx="1524180" cy="861774"/>
          </a:xfrm>
          <a:prstGeom prst="rect">
            <a:avLst/>
          </a:prstGeom>
        </p:spPr>
        <p:txBody>
          <a:bodyPr wrap="square">
            <a:spAutoFit/>
          </a:bodyPr>
          <a:lstStyle/>
          <a:p>
            <a:pPr algn="ctr">
              <a:defRPr/>
            </a:pPr>
            <a:r>
              <a:rPr lang="fr-FR" sz="900" b="1" dirty="0">
                <a:solidFill>
                  <a:schemeClr val="bg2">
                    <a:lumMod val="25000"/>
                  </a:schemeClr>
                </a:solidFill>
              </a:rPr>
              <a:t>Agrégation des caséines non micellaires </a:t>
            </a:r>
            <a:r>
              <a:rPr lang="fr-FR" sz="700" dirty="0">
                <a:solidFill>
                  <a:schemeClr val="bg2">
                    <a:lumMod val="25000"/>
                  </a:schemeClr>
                </a:solidFill>
              </a:rPr>
              <a:t>(lors de l’ajout de CaCl2 lors du remouillage) </a:t>
            </a:r>
            <a:r>
              <a:rPr lang="fr-FR" sz="900" b="1" dirty="0">
                <a:solidFill>
                  <a:schemeClr val="bg2">
                    <a:lumMod val="25000"/>
                  </a:schemeClr>
                </a:solidFill>
              </a:rPr>
              <a:t>et floculation partielle des globules gras </a:t>
            </a:r>
            <a:r>
              <a:rPr lang="fr-FR" sz="700" dirty="0">
                <a:solidFill>
                  <a:schemeClr val="bg2">
                    <a:lumMod val="25000"/>
                  </a:schemeClr>
                </a:solidFill>
              </a:rPr>
              <a:t>(par manque de protéines disponibles pour les stabiliser)</a:t>
            </a:r>
            <a:endParaRPr lang="fr-FR" sz="900" dirty="0"/>
          </a:p>
        </p:txBody>
      </p:sp>
      <p:sp>
        <p:nvSpPr>
          <p:cNvPr id="41" name="Flèche : bas 40"/>
          <p:cNvSpPr/>
          <p:nvPr/>
        </p:nvSpPr>
        <p:spPr bwMode="auto">
          <a:xfrm>
            <a:off x="3769437" y="4089370"/>
            <a:ext cx="77548" cy="144016"/>
          </a:xfrm>
          <a:prstGeom prst="downArrow">
            <a:avLst>
              <a:gd name="adj1" fmla="val 50000"/>
              <a:gd name="adj2" fmla="val 50000"/>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2" name="Rectangle : coins arrondis 41"/>
          <p:cNvSpPr/>
          <p:nvPr/>
        </p:nvSpPr>
        <p:spPr bwMode="auto">
          <a:xfrm>
            <a:off x="66096" y="727304"/>
            <a:ext cx="4061199" cy="289441"/>
          </a:xfrm>
          <a:prstGeom prst="roundRect">
            <a:avLst>
              <a:gd name="adj" fmla="val 16667"/>
            </a:avLst>
          </a:prstGeom>
          <a:solidFill>
            <a:schemeClr val="bg1">
              <a:lumMod val="85000"/>
            </a:schemeClr>
          </a:solidFill>
        </p:spPr>
        <p:txBody>
          <a:bodyPr wrap="square">
            <a:spAutoFit/>
          </a:bodyPr>
          <a:lstStyle/>
          <a:p>
            <a:pPr algn="just">
              <a:defRPr/>
            </a:pPr>
            <a:r>
              <a:rPr lang="fr-FR" sz="1100" b="1" u="sng" dirty="0"/>
              <a:t>CARACTÉRISATION MULTISCALAIRE DE LA STRUCTURE DES </a:t>
            </a:r>
            <a:r>
              <a:rPr lang="fr-FR" sz="1100" b="1" u="sng" dirty="0" err="1"/>
              <a:t>PPNs</a:t>
            </a:r>
            <a:endParaRPr lang="en-GB" sz="1100" b="1" u="sng" dirty="0"/>
          </a:p>
        </p:txBody>
      </p:sp>
      <p:grpSp>
        <p:nvGrpSpPr>
          <p:cNvPr id="27" name="Groupe 26"/>
          <p:cNvGrpSpPr/>
          <p:nvPr/>
        </p:nvGrpSpPr>
        <p:grpSpPr bwMode="auto">
          <a:xfrm>
            <a:off x="1589012" y="1068471"/>
            <a:ext cx="1321400" cy="1255126"/>
            <a:chOff x="2000044" y="771271"/>
            <a:chExt cx="1321400" cy="1255126"/>
          </a:xfrm>
        </p:grpSpPr>
        <p:pic>
          <p:nvPicPr>
            <p:cNvPr id="17" name="Image 16"/>
            <p:cNvPicPr>
              <a:picLocks noChangeAspect="1"/>
            </p:cNvPicPr>
            <p:nvPr/>
          </p:nvPicPr>
          <p:blipFill>
            <a:blip r:embed="rId10"/>
            <a:stretch/>
          </p:blipFill>
          <p:spPr bwMode="auto">
            <a:xfrm>
              <a:off x="2175630" y="771271"/>
              <a:ext cx="1145814" cy="1090800"/>
            </a:xfrm>
            <a:prstGeom prst="rect">
              <a:avLst/>
            </a:prstGeom>
          </p:spPr>
        </p:pic>
        <p:pic>
          <p:nvPicPr>
            <p:cNvPr id="18" name="Image 17"/>
            <p:cNvPicPr>
              <a:picLocks noChangeAspect="1"/>
            </p:cNvPicPr>
            <p:nvPr/>
          </p:nvPicPr>
          <p:blipFill>
            <a:blip r:embed="rId11"/>
            <a:stretch/>
          </p:blipFill>
          <p:spPr bwMode="auto">
            <a:xfrm>
              <a:off x="2000044" y="1529597"/>
              <a:ext cx="743155" cy="496800"/>
            </a:xfrm>
            <a:prstGeom prst="rect">
              <a:avLst/>
            </a:prstGeom>
            <a:ln>
              <a:solidFill>
                <a:schemeClr val="tx1"/>
              </a:solidFill>
            </a:ln>
          </p:spPr>
        </p:pic>
      </p:grpSp>
      <p:grpSp>
        <p:nvGrpSpPr>
          <p:cNvPr id="26" name="Groupe 25"/>
          <p:cNvGrpSpPr/>
          <p:nvPr/>
        </p:nvGrpSpPr>
        <p:grpSpPr bwMode="auto">
          <a:xfrm>
            <a:off x="3083658" y="1063059"/>
            <a:ext cx="1313443" cy="1255349"/>
            <a:chOff x="3764644" y="771271"/>
            <a:chExt cx="1313443" cy="1255349"/>
          </a:xfrm>
        </p:grpSpPr>
        <p:pic>
          <p:nvPicPr>
            <p:cNvPr id="19" name="Image 18"/>
            <p:cNvPicPr>
              <a:picLocks noChangeAspect="1"/>
            </p:cNvPicPr>
            <p:nvPr/>
          </p:nvPicPr>
          <p:blipFill>
            <a:blip r:embed="rId12"/>
            <a:stretch/>
          </p:blipFill>
          <p:spPr bwMode="auto">
            <a:xfrm>
              <a:off x="3932274" y="771271"/>
              <a:ext cx="1145814" cy="1090800"/>
            </a:xfrm>
            <a:prstGeom prst="rect">
              <a:avLst/>
            </a:prstGeom>
          </p:spPr>
        </p:pic>
        <p:pic>
          <p:nvPicPr>
            <p:cNvPr id="20" name="Image 19"/>
            <p:cNvPicPr>
              <a:picLocks noChangeAspect="1"/>
            </p:cNvPicPr>
            <p:nvPr/>
          </p:nvPicPr>
          <p:blipFill>
            <a:blip r:embed="rId13"/>
            <a:srcRect t="19893" r="19830"/>
            <a:stretch/>
          </p:blipFill>
          <p:spPr bwMode="auto">
            <a:xfrm>
              <a:off x="3764644" y="1529821"/>
              <a:ext cx="743735" cy="496800"/>
            </a:xfrm>
            <a:prstGeom prst="rect">
              <a:avLst/>
            </a:prstGeom>
            <a:ln>
              <a:solidFill>
                <a:schemeClr val="tx1"/>
              </a:solidFill>
            </a:ln>
          </p:spPr>
        </p:pic>
        <p:sp>
          <p:nvSpPr>
            <p:cNvPr id="21" name="Ellipse 20"/>
            <p:cNvSpPr/>
            <p:nvPr/>
          </p:nvSpPr>
          <p:spPr bwMode="auto">
            <a:xfrm>
              <a:off x="3920609" y="1092857"/>
              <a:ext cx="155096" cy="147523"/>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bg2">
                    <a:lumMod val="25000"/>
                  </a:schemeClr>
                </a:solidFill>
                <a:latin typeface="Bahnschrift SemiCondensed"/>
              </a:endParaRPr>
            </a:p>
          </p:txBody>
        </p:sp>
        <p:sp>
          <p:nvSpPr>
            <p:cNvPr id="22" name="Ellipse 21"/>
            <p:cNvSpPr/>
            <p:nvPr/>
          </p:nvSpPr>
          <p:spPr bwMode="auto">
            <a:xfrm>
              <a:off x="4575641" y="1059582"/>
              <a:ext cx="155096" cy="147523"/>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bg2">
                    <a:lumMod val="25000"/>
                  </a:schemeClr>
                </a:solidFill>
                <a:latin typeface="Bahnschrift SemiCondensed"/>
              </a:endParaRPr>
            </a:p>
          </p:txBody>
        </p:sp>
        <p:sp>
          <p:nvSpPr>
            <p:cNvPr id="23" name="Ellipse 22"/>
            <p:cNvSpPr/>
            <p:nvPr/>
          </p:nvSpPr>
          <p:spPr bwMode="auto">
            <a:xfrm>
              <a:off x="4653189" y="1348792"/>
              <a:ext cx="155096" cy="147523"/>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bg2">
                    <a:lumMod val="25000"/>
                  </a:schemeClr>
                </a:solidFill>
                <a:latin typeface="Bahnschrift SemiCondensed"/>
              </a:endParaRPr>
            </a:p>
          </p:txBody>
        </p:sp>
        <p:sp>
          <p:nvSpPr>
            <p:cNvPr id="24" name="Ellipse 23"/>
            <p:cNvSpPr/>
            <p:nvPr/>
          </p:nvSpPr>
          <p:spPr bwMode="auto">
            <a:xfrm>
              <a:off x="4413264" y="1052201"/>
              <a:ext cx="155096" cy="147523"/>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bg2">
                    <a:lumMod val="25000"/>
                  </a:schemeClr>
                </a:solidFill>
                <a:latin typeface="Bahnschrift SemiCondensed"/>
              </a:endParaRPr>
            </a:p>
          </p:txBody>
        </p:sp>
      </p:grpSp>
      <p:cxnSp>
        <p:nvCxnSpPr>
          <p:cNvPr id="43" name="Connecteur droit 42"/>
          <p:cNvCxnSpPr>
            <a:cxnSpLocks/>
          </p:cNvCxnSpPr>
          <p:nvPr/>
        </p:nvCxnSpPr>
        <p:spPr bwMode="auto">
          <a:xfrm>
            <a:off x="4644965" y="727304"/>
            <a:ext cx="0" cy="4333038"/>
          </a:xfrm>
          <a:prstGeom prst="line">
            <a:avLst/>
          </a:prstGeom>
        </p:spPr>
        <p:style>
          <a:lnRef idx="1">
            <a:schemeClr val="dk1"/>
          </a:lnRef>
          <a:fillRef idx="0">
            <a:schemeClr val="dk1"/>
          </a:fillRef>
          <a:effectRef idx="0">
            <a:schemeClr val="dk1"/>
          </a:effectRef>
          <a:fontRef idx="minor">
            <a:schemeClr val="tx1"/>
          </a:fontRef>
        </p:style>
      </p:cxnSp>
      <p:grpSp>
        <p:nvGrpSpPr>
          <p:cNvPr id="25" name="Groupe 24">
            <a:extLst>
              <a:ext uri="{FF2B5EF4-FFF2-40B4-BE49-F238E27FC236}">
                <a16:creationId xmlns:a16="http://schemas.microsoft.com/office/drawing/2014/main" id="{CE0D7902-CAAC-4E2D-BFFD-FEFACBC926F0}"/>
              </a:ext>
            </a:extLst>
          </p:cNvPr>
          <p:cNvGrpSpPr/>
          <p:nvPr/>
        </p:nvGrpSpPr>
        <p:grpSpPr>
          <a:xfrm>
            <a:off x="4751781" y="2963572"/>
            <a:ext cx="4752073" cy="2190021"/>
            <a:chOff x="4751781" y="2963572"/>
            <a:chExt cx="4752073" cy="2190021"/>
          </a:xfrm>
        </p:grpSpPr>
        <p:sp>
          <p:nvSpPr>
            <p:cNvPr id="45" name="Rectangle : coins arrondis 44"/>
            <p:cNvSpPr/>
            <p:nvPr/>
          </p:nvSpPr>
          <p:spPr bwMode="auto">
            <a:xfrm>
              <a:off x="4791246" y="2963572"/>
              <a:ext cx="1455206" cy="289441"/>
            </a:xfrm>
            <a:prstGeom prst="roundRect">
              <a:avLst>
                <a:gd name="adj" fmla="val 16667"/>
              </a:avLst>
            </a:prstGeom>
            <a:solidFill>
              <a:schemeClr val="bg1">
                <a:lumMod val="85000"/>
              </a:schemeClr>
            </a:solidFill>
          </p:spPr>
          <p:txBody>
            <a:bodyPr wrap="square">
              <a:spAutoFit/>
            </a:bodyPr>
            <a:lstStyle/>
            <a:p>
              <a:pPr algn="ctr">
                <a:defRPr/>
              </a:pPr>
              <a:r>
                <a:rPr lang="fr-FR" sz="1100" b="1" u="sng" dirty="0"/>
                <a:t>PROTÉOLYSE</a:t>
              </a:r>
              <a:r>
                <a:rPr lang="fr-FR" sz="1100" dirty="0"/>
                <a:t> (</a:t>
              </a:r>
              <a:r>
                <a:rPr lang="fr-FR" sz="1100" i="1" dirty="0"/>
                <a:t>in vitro)</a:t>
              </a:r>
              <a:endParaRPr lang="en-GB" sz="1100" b="1" u="sng" dirty="0"/>
            </a:p>
          </p:txBody>
        </p:sp>
        <p:pic>
          <p:nvPicPr>
            <p:cNvPr id="80" name="Image 79"/>
            <p:cNvPicPr>
              <a:picLocks noChangeAspect="1"/>
            </p:cNvPicPr>
            <p:nvPr/>
          </p:nvPicPr>
          <p:blipFill>
            <a:blip r:embed="rId14"/>
            <a:stretch/>
          </p:blipFill>
          <p:spPr bwMode="auto">
            <a:xfrm>
              <a:off x="6410735" y="3004975"/>
              <a:ext cx="2017508" cy="200055"/>
            </a:xfrm>
            <a:prstGeom prst="rect">
              <a:avLst/>
            </a:prstGeom>
          </p:spPr>
        </p:pic>
        <p:sp>
          <p:nvSpPr>
            <p:cNvPr id="84" name="Rectangle : coins arrondis 83"/>
            <p:cNvSpPr/>
            <p:nvPr/>
          </p:nvSpPr>
          <p:spPr bwMode="auto">
            <a:xfrm>
              <a:off x="6614258" y="4509245"/>
              <a:ext cx="1320307" cy="510778"/>
            </a:xfrm>
            <a:prstGeom prst="roundRect">
              <a:avLst>
                <a:gd name="adj" fmla="val 16667"/>
              </a:avLst>
            </a:prstGeom>
            <a:solidFill>
              <a:schemeClr val="accent6">
                <a:lumMod val="20000"/>
                <a:lumOff val="80000"/>
              </a:schemeClr>
            </a:solidFill>
            <a:ln>
              <a:solidFill>
                <a:schemeClr val="accent6">
                  <a:lumMod val="40000"/>
                  <a:lumOff val="60000"/>
                </a:schemeClr>
              </a:solidFill>
            </a:ln>
          </p:spPr>
          <p:txBody>
            <a:bodyPr wrap="square">
              <a:spAutoFit/>
            </a:bodyPr>
            <a:lstStyle/>
            <a:p>
              <a:pPr algn="ctr">
                <a:defRPr/>
              </a:pPr>
              <a:r>
                <a:rPr lang="fr-FR" sz="800" b="1">
                  <a:solidFill>
                    <a:schemeClr val="bg2">
                      <a:lumMod val="25000"/>
                    </a:schemeClr>
                  </a:solidFill>
                </a:rPr>
                <a:t>Structure étoilée (</a:t>
              </a:r>
              <a:r>
                <a:rPr lang="fr-FR" sz="800" b="1">
                  <a:solidFill>
                    <a:schemeClr val="accent6"/>
                  </a:solidFill>
                </a:rPr>
                <a:t>PPN A</a:t>
              </a:r>
              <a:r>
                <a:rPr lang="fr-FR" sz="800" b="1">
                  <a:solidFill>
                    <a:schemeClr val="bg2">
                      <a:lumMod val="25000"/>
                    </a:schemeClr>
                  </a:solidFill>
                </a:rPr>
                <a:t>) </a:t>
              </a:r>
              <a:endParaRPr/>
            </a:p>
            <a:p>
              <a:pPr algn="ctr">
                <a:defRPr/>
              </a:pPr>
              <a:r>
                <a:rPr lang="fr-FR" sz="800" b="1">
                  <a:solidFill>
                    <a:schemeClr val="bg2">
                      <a:lumMod val="25000"/>
                    </a:schemeClr>
                  </a:solidFill>
                </a:rPr>
                <a:t>= </a:t>
              </a:r>
              <a:endParaRPr/>
            </a:p>
            <a:p>
              <a:pPr algn="ctr">
                <a:defRPr/>
              </a:pPr>
              <a:r>
                <a:rPr lang="fr-FR" sz="800" b="1">
                  <a:solidFill>
                    <a:schemeClr val="bg2">
                      <a:lumMod val="25000"/>
                    </a:schemeClr>
                  </a:solidFill>
                </a:rPr>
                <a:t>protéolyse plus importante </a:t>
              </a:r>
              <a:endParaRPr lang="fr-FR" sz="800" b="1"/>
            </a:p>
          </p:txBody>
        </p:sp>
        <p:sp>
          <p:nvSpPr>
            <p:cNvPr id="85" name="Rectangle 84"/>
            <p:cNvSpPr/>
            <p:nvPr/>
          </p:nvSpPr>
          <p:spPr bwMode="auto">
            <a:xfrm>
              <a:off x="6187357" y="3735396"/>
              <a:ext cx="2846059" cy="707886"/>
            </a:xfrm>
            <a:prstGeom prst="rect">
              <a:avLst/>
            </a:prstGeom>
          </p:spPr>
          <p:txBody>
            <a:bodyPr wrap="square">
              <a:spAutoFit/>
            </a:bodyPr>
            <a:lstStyle/>
            <a:p>
              <a:pPr algn="just">
                <a:defRPr/>
              </a:pPr>
              <a:r>
                <a:rPr lang="fr-FR" sz="800" dirty="0" err="1">
                  <a:solidFill>
                    <a:schemeClr val="bg2">
                      <a:lumMod val="25000"/>
                    </a:schemeClr>
                  </a:solidFill>
                </a:rPr>
                <a:t>Macierzanka</a:t>
              </a:r>
              <a:r>
                <a:rPr lang="fr-FR" sz="800" i="1" dirty="0">
                  <a:solidFill>
                    <a:schemeClr val="bg2">
                      <a:lumMod val="25000"/>
                    </a:schemeClr>
                  </a:solidFill>
                </a:rPr>
                <a:t> et al.</a:t>
              </a:r>
              <a:r>
                <a:rPr lang="fr-FR" sz="800" dirty="0">
                  <a:solidFill>
                    <a:schemeClr val="bg2">
                      <a:lumMod val="25000"/>
                    </a:schemeClr>
                  </a:solidFill>
                </a:rPr>
                <a:t> (2009) : </a:t>
              </a:r>
              <a:r>
                <a:rPr lang="fr-FR" sz="800" b="1" dirty="0">
                  <a:solidFill>
                    <a:schemeClr val="bg2">
                      <a:lumMod val="25000"/>
                    </a:schemeClr>
                  </a:solidFill>
                </a:rPr>
                <a:t>l’adsorption de </a:t>
              </a:r>
              <a:r>
                <a:rPr lang="el-GR" sz="800" b="1" dirty="0">
                  <a:solidFill>
                    <a:schemeClr val="bg2">
                      <a:lumMod val="25000"/>
                    </a:schemeClr>
                  </a:solidFill>
                  <a:cs typeface="Calibri"/>
                </a:rPr>
                <a:t>β</a:t>
              </a:r>
              <a:r>
                <a:rPr lang="fr-FR" sz="800" b="1" dirty="0">
                  <a:solidFill>
                    <a:schemeClr val="bg2">
                      <a:lumMod val="25000"/>
                    </a:schemeClr>
                  </a:solidFill>
                  <a:cs typeface="Calibri"/>
                </a:rPr>
                <a:t>-lactoglobuline</a:t>
              </a:r>
              <a:r>
                <a:rPr lang="fr-FR" sz="800" dirty="0">
                  <a:solidFill>
                    <a:schemeClr val="bg2">
                      <a:lumMod val="25000"/>
                    </a:schemeClr>
                  </a:solidFill>
                  <a:cs typeface="Calibri"/>
                </a:rPr>
                <a:t> ou </a:t>
              </a:r>
              <a:r>
                <a:rPr lang="el-GR" sz="800" dirty="0">
                  <a:solidFill>
                    <a:schemeClr val="bg2">
                      <a:lumMod val="25000"/>
                    </a:schemeClr>
                  </a:solidFill>
                  <a:cs typeface="Calibri"/>
                </a:rPr>
                <a:t>β</a:t>
              </a:r>
              <a:r>
                <a:rPr lang="fr-FR" sz="800" dirty="0">
                  <a:solidFill>
                    <a:schemeClr val="bg2">
                      <a:lumMod val="25000"/>
                    </a:schemeClr>
                  </a:solidFill>
                  <a:cs typeface="Calibri"/>
                </a:rPr>
                <a:t>-caséine à </a:t>
              </a:r>
              <a:r>
                <a:rPr lang="fr-FR" sz="800" b="1" dirty="0">
                  <a:solidFill>
                    <a:schemeClr val="bg2">
                      <a:lumMod val="25000"/>
                    </a:schemeClr>
                  </a:solidFill>
                  <a:cs typeface="Calibri"/>
                </a:rPr>
                <a:t>l’interface de la matière grasse augmente</a:t>
              </a:r>
              <a:r>
                <a:rPr lang="fr-FR" sz="800" dirty="0">
                  <a:solidFill>
                    <a:schemeClr val="bg2">
                      <a:lumMod val="25000"/>
                    </a:schemeClr>
                  </a:solidFill>
                  <a:cs typeface="Calibri"/>
                </a:rPr>
                <a:t> leur </a:t>
              </a:r>
              <a:r>
                <a:rPr lang="fr-FR" sz="800" b="1" dirty="0">
                  <a:solidFill>
                    <a:schemeClr val="bg2">
                      <a:lumMod val="25000"/>
                    </a:schemeClr>
                  </a:solidFill>
                  <a:cs typeface="Calibri"/>
                </a:rPr>
                <a:t>protéolyse</a:t>
              </a:r>
              <a:r>
                <a:rPr lang="fr-FR" sz="800" dirty="0">
                  <a:solidFill>
                    <a:schemeClr val="bg2">
                      <a:lumMod val="25000"/>
                    </a:schemeClr>
                  </a:solidFill>
                  <a:cs typeface="Calibri"/>
                </a:rPr>
                <a:t> en comparaison d’une forme « libre » dans la phase soluble.</a:t>
              </a:r>
              <a:endParaRPr sz="800" dirty="0"/>
            </a:p>
            <a:p>
              <a:pPr algn="just">
                <a:defRPr/>
              </a:pPr>
              <a:r>
                <a:rPr lang="fr-FR" sz="800" dirty="0" err="1">
                  <a:solidFill>
                    <a:schemeClr val="bg2">
                      <a:lumMod val="25000"/>
                    </a:schemeClr>
                  </a:solidFill>
                  <a:cs typeface="Calibri"/>
                </a:rPr>
                <a:t>Halabi</a:t>
              </a:r>
              <a:r>
                <a:rPr lang="fr-FR" sz="800" dirty="0">
                  <a:solidFill>
                    <a:schemeClr val="bg2">
                      <a:lumMod val="25000"/>
                    </a:schemeClr>
                  </a:solidFill>
                  <a:cs typeface="Calibri"/>
                </a:rPr>
                <a:t> </a:t>
              </a:r>
              <a:r>
                <a:rPr lang="fr-FR" sz="800" i="1" dirty="0">
                  <a:solidFill>
                    <a:schemeClr val="bg2">
                      <a:lumMod val="25000"/>
                    </a:schemeClr>
                  </a:solidFill>
                  <a:cs typeface="Calibri"/>
                </a:rPr>
                <a:t>et al.</a:t>
              </a:r>
              <a:r>
                <a:rPr lang="fr-FR" sz="800" dirty="0">
                  <a:solidFill>
                    <a:schemeClr val="bg2">
                      <a:lumMod val="25000"/>
                    </a:schemeClr>
                  </a:solidFill>
                  <a:cs typeface="Calibri"/>
                </a:rPr>
                <a:t> (2022) : </a:t>
              </a:r>
              <a:r>
                <a:rPr lang="fr-FR" sz="800" b="1" dirty="0">
                  <a:solidFill>
                    <a:schemeClr val="bg2">
                      <a:lumMod val="25000"/>
                    </a:schemeClr>
                  </a:solidFill>
                  <a:cs typeface="Calibri"/>
                </a:rPr>
                <a:t>protéolyse augmentée </a:t>
              </a:r>
              <a:r>
                <a:rPr lang="fr-FR" sz="800" dirty="0">
                  <a:solidFill>
                    <a:schemeClr val="bg2">
                      <a:lumMod val="25000"/>
                    </a:schemeClr>
                  </a:solidFill>
                  <a:cs typeface="Calibri"/>
                </a:rPr>
                <a:t>pour des </a:t>
              </a:r>
              <a:r>
                <a:rPr lang="fr-FR" sz="800" b="1" dirty="0">
                  <a:solidFill>
                    <a:schemeClr val="bg2">
                      <a:lumMod val="25000"/>
                    </a:schemeClr>
                  </a:solidFill>
                  <a:cs typeface="Calibri"/>
                </a:rPr>
                <a:t>protéines agrégées</a:t>
              </a:r>
              <a:r>
                <a:rPr lang="fr-FR" sz="800" dirty="0">
                  <a:solidFill>
                    <a:schemeClr val="bg2">
                      <a:lumMod val="25000"/>
                    </a:schemeClr>
                  </a:solidFill>
                  <a:cs typeface="Calibri"/>
                </a:rPr>
                <a:t> à </a:t>
              </a:r>
              <a:r>
                <a:rPr lang="fr-FR" sz="800" b="1" dirty="0">
                  <a:solidFill>
                    <a:schemeClr val="bg2">
                      <a:lumMod val="25000"/>
                    </a:schemeClr>
                  </a:solidFill>
                  <a:cs typeface="Calibri"/>
                </a:rPr>
                <a:t>l’interface des caséines </a:t>
              </a:r>
              <a:r>
                <a:rPr lang="fr-FR" sz="700" dirty="0">
                  <a:solidFill>
                    <a:schemeClr val="bg2">
                      <a:lumMod val="25000"/>
                    </a:schemeClr>
                  </a:solidFill>
                  <a:cs typeface="Calibri"/>
                </a:rPr>
                <a:t>(modèles sans matière grasse)</a:t>
              </a:r>
              <a:endParaRPr lang="fr-FR" sz="800" dirty="0"/>
            </a:p>
          </p:txBody>
        </p:sp>
        <p:sp>
          <p:nvSpPr>
            <p:cNvPr id="86" name="Flèche : droite 85"/>
            <p:cNvSpPr/>
            <p:nvPr/>
          </p:nvSpPr>
          <p:spPr bwMode="auto">
            <a:xfrm>
              <a:off x="6281066" y="4695479"/>
              <a:ext cx="296789" cy="167368"/>
            </a:xfrm>
            <a:prstGeom prst="rightArrow">
              <a:avLst>
                <a:gd name="adj1" fmla="val 50000"/>
                <a:gd name="adj2" fmla="val 50000"/>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050"/>
            </a:p>
          </p:txBody>
        </p:sp>
        <p:sp>
          <p:nvSpPr>
            <p:cNvPr id="87" name="ZoneTexte 86"/>
            <p:cNvSpPr txBox="1"/>
            <p:nvPr/>
          </p:nvSpPr>
          <p:spPr bwMode="auto">
            <a:xfrm>
              <a:off x="6486275" y="3414652"/>
              <a:ext cx="3017579" cy="338554"/>
            </a:xfrm>
            <a:prstGeom prst="rect">
              <a:avLst/>
            </a:prstGeom>
            <a:noFill/>
          </p:spPr>
          <p:txBody>
            <a:bodyPr wrap="square" rtlCol="0">
              <a:spAutoFit/>
            </a:bodyPr>
            <a:lstStyle/>
            <a:p>
              <a:pPr marL="171450" indent="-171450" algn="just">
                <a:buFont typeface="Wingdings"/>
                <a:buChar char="§"/>
                <a:defRPr/>
              </a:pPr>
              <a:r>
                <a:rPr lang="fr-FR" sz="800" dirty="0">
                  <a:solidFill>
                    <a:schemeClr val="accent2"/>
                  </a:solidFill>
                  <a:latin typeface="Arial Narrow"/>
                </a:rPr>
                <a:t>la PPN D </a:t>
              </a:r>
              <a:r>
                <a:rPr lang="fr-FR" sz="800" dirty="0">
                  <a:solidFill>
                    <a:schemeClr val="bg2">
                      <a:lumMod val="25000"/>
                    </a:schemeClr>
                  </a:solidFill>
                  <a:latin typeface="Arial Narrow"/>
                </a:rPr>
                <a:t>en fin de phases gastrique et intestinale</a:t>
              </a:r>
              <a:endParaRPr dirty="0"/>
            </a:p>
            <a:p>
              <a:pPr marL="171450" indent="-171450" algn="just">
                <a:buFont typeface="Wingdings"/>
                <a:buChar char="§"/>
                <a:defRPr/>
              </a:pPr>
              <a:r>
                <a:rPr lang="fr-FR" sz="800" dirty="0">
                  <a:solidFill>
                    <a:srgbClr val="5FA638"/>
                  </a:solidFill>
                  <a:latin typeface="Arial Narrow"/>
                </a:rPr>
                <a:t>la PPN C </a:t>
              </a:r>
              <a:r>
                <a:rPr lang="fr-FR" sz="800" dirty="0">
                  <a:solidFill>
                    <a:schemeClr val="bg2">
                      <a:lumMod val="25000"/>
                    </a:schemeClr>
                  </a:solidFill>
                  <a:latin typeface="Arial Narrow"/>
                </a:rPr>
                <a:t>en fin de phase intestinale</a:t>
              </a:r>
              <a:endParaRPr dirty="0"/>
            </a:p>
          </p:txBody>
        </p:sp>
        <p:sp>
          <p:nvSpPr>
            <p:cNvPr id="88" name="Rectangle 87"/>
            <p:cNvSpPr/>
            <p:nvPr/>
          </p:nvSpPr>
          <p:spPr bwMode="auto">
            <a:xfrm>
              <a:off x="6197162" y="3247489"/>
              <a:ext cx="1811714" cy="230832"/>
            </a:xfrm>
            <a:prstGeom prst="rect">
              <a:avLst/>
            </a:prstGeom>
          </p:spPr>
          <p:txBody>
            <a:bodyPr wrap="none">
              <a:spAutoFit/>
            </a:bodyPr>
            <a:lstStyle/>
            <a:p>
              <a:pPr algn="just">
                <a:defRPr/>
              </a:pPr>
              <a:r>
                <a:rPr lang="fr-FR" sz="900" b="1" dirty="0">
                  <a:solidFill>
                    <a:srgbClr val="D58153"/>
                  </a:solidFill>
                  <a:latin typeface="Arial Narrow"/>
                </a:rPr>
                <a:t>La PPN A </a:t>
              </a:r>
              <a:r>
                <a:rPr lang="fr-FR" sz="900" b="1" dirty="0">
                  <a:solidFill>
                    <a:schemeClr val="bg2">
                      <a:lumMod val="25000"/>
                    </a:schemeClr>
                  </a:solidFill>
                  <a:latin typeface="Arial Narrow"/>
                </a:rPr>
                <a:t>est plus hydrolysée que :  </a:t>
              </a:r>
              <a:endParaRPr dirty="0"/>
            </a:p>
          </p:txBody>
        </p:sp>
        <p:grpSp>
          <p:nvGrpSpPr>
            <p:cNvPr id="97" name="Groupe 96"/>
            <p:cNvGrpSpPr/>
            <p:nvPr/>
          </p:nvGrpSpPr>
          <p:grpSpPr bwMode="auto">
            <a:xfrm>
              <a:off x="4751781" y="3264191"/>
              <a:ext cx="1612510" cy="1889402"/>
              <a:chOff x="4628044" y="1066965"/>
              <a:chExt cx="1612510" cy="1889402"/>
            </a:xfrm>
          </p:grpSpPr>
          <p:grpSp>
            <p:nvGrpSpPr>
              <p:cNvPr id="83" name="Groupe 82"/>
              <p:cNvGrpSpPr/>
              <p:nvPr/>
            </p:nvGrpSpPr>
            <p:grpSpPr bwMode="auto">
              <a:xfrm>
                <a:off x="4628044" y="1066965"/>
                <a:ext cx="1612510" cy="1889402"/>
                <a:chOff x="4882881" y="1156525"/>
                <a:chExt cx="1513941" cy="1771752"/>
              </a:xfrm>
            </p:grpSpPr>
            <p:grpSp>
              <p:nvGrpSpPr>
                <p:cNvPr id="81" name="Groupe 80"/>
                <p:cNvGrpSpPr/>
                <p:nvPr/>
              </p:nvGrpSpPr>
              <p:grpSpPr bwMode="auto">
                <a:xfrm>
                  <a:off x="4955340" y="1156525"/>
                  <a:ext cx="1441482" cy="1771752"/>
                  <a:chOff x="4846411" y="1083268"/>
                  <a:chExt cx="944427" cy="1254828"/>
                </a:xfrm>
              </p:grpSpPr>
              <p:grpSp>
                <p:nvGrpSpPr>
                  <p:cNvPr id="53" name="Groupe 52"/>
                  <p:cNvGrpSpPr/>
                  <p:nvPr/>
                </p:nvGrpSpPr>
                <p:grpSpPr bwMode="auto">
                  <a:xfrm>
                    <a:off x="4846411" y="1198344"/>
                    <a:ext cx="484049" cy="903569"/>
                    <a:chOff x="4680970" y="1035700"/>
                    <a:chExt cx="395086" cy="811892"/>
                  </a:xfrm>
                </p:grpSpPr>
                <p:pic>
                  <p:nvPicPr>
                    <p:cNvPr id="47" name="Image 46"/>
                    <p:cNvPicPr>
                      <a:picLocks noChangeAspect="1"/>
                    </p:cNvPicPr>
                    <p:nvPr/>
                  </p:nvPicPr>
                  <p:blipFill>
                    <a:blip r:embed="rId15"/>
                    <a:srcRect l="-602" r="89964" b="12358"/>
                    <a:stretch/>
                  </p:blipFill>
                  <p:spPr bwMode="auto">
                    <a:xfrm>
                      <a:off x="4680970" y="1035700"/>
                      <a:ext cx="153058" cy="811892"/>
                    </a:xfrm>
                    <a:prstGeom prst="rect">
                      <a:avLst/>
                    </a:prstGeom>
                  </p:spPr>
                </p:pic>
                <p:pic>
                  <p:nvPicPr>
                    <p:cNvPr id="48" name="Image 47"/>
                    <p:cNvPicPr>
                      <a:picLocks noChangeAspect="1"/>
                    </p:cNvPicPr>
                    <p:nvPr/>
                  </p:nvPicPr>
                  <p:blipFill>
                    <a:blip r:embed="rId15"/>
                    <a:srcRect l="88500" r="-5269" b="15164"/>
                    <a:stretch/>
                  </p:blipFill>
                  <p:spPr bwMode="auto">
                    <a:xfrm>
                      <a:off x="4834790" y="1035700"/>
                      <a:ext cx="241266" cy="785909"/>
                    </a:xfrm>
                    <a:prstGeom prst="rect">
                      <a:avLst/>
                    </a:prstGeom>
                  </p:spPr>
                </p:pic>
              </p:grpSp>
              <p:grpSp>
                <p:nvGrpSpPr>
                  <p:cNvPr id="52" name="Groupe 51"/>
                  <p:cNvGrpSpPr/>
                  <p:nvPr/>
                </p:nvGrpSpPr>
                <p:grpSpPr bwMode="auto">
                  <a:xfrm>
                    <a:off x="5330281" y="1183194"/>
                    <a:ext cx="302895" cy="899463"/>
                    <a:chOff x="5123608" y="1021204"/>
                    <a:chExt cx="253006" cy="807169"/>
                  </a:xfrm>
                </p:grpSpPr>
                <p:pic>
                  <p:nvPicPr>
                    <p:cNvPr id="49" name="Image 48"/>
                    <p:cNvPicPr>
                      <a:picLocks noChangeAspect="1"/>
                    </p:cNvPicPr>
                    <p:nvPr/>
                  </p:nvPicPr>
                  <p:blipFill>
                    <a:blip r:embed="rId16"/>
                    <a:srcRect l="88583" r="114" b="15055"/>
                    <a:stretch/>
                  </p:blipFill>
                  <p:spPr bwMode="auto">
                    <a:xfrm>
                      <a:off x="5214192" y="1021204"/>
                      <a:ext cx="162422" cy="785909"/>
                    </a:xfrm>
                    <a:prstGeom prst="rect">
                      <a:avLst/>
                    </a:prstGeom>
                  </p:spPr>
                </p:pic>
                <p:pic>
                  <p:nvPicPr>
                    <p:cNvPr id="50" name="Image 49"/>
                    <p:cNvPicPr>
                      <a:picLocks noChangeAspect="1"/>
                    </p:cNvPicPr>
                    <p:nvPr/>
                  </p:nvPicPr>
                  <p:blipFill>
                    <a:blip r:embed="rId16"/>
                    <a:srcRect l="3722" r="89157" b="12855"/>
                    <a:stretch/>
                  </p:blipFill>
                  <p:spPr bwMode="auto">
                    <a:xfrm>
                      <a:off x="5135356" y="1022107"/>
                      <a:ext cx="102336" cy="806266"/>
                    </a:xfrm>
                    <a:prstGeom prst="rect">
                      <a:avLst/>
                    </a:prstGeom>
                  </p:spPr>
                </p:pic>
                <p:sp>
                  <p:nvSpPr>
                    <p:cNvPr id="51" name="Rectangle 50"/>
                    <p:cNvSpPr/>
                    <p:nvPr/>
                  </p:nvSpPr>
                  <p:spPr bwMode="auto">
                    <a:xfrm>
                      <a:off x="5123608" y="1066041"/>
                      <a:ext cx="25020" cy="587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54" name="Rectangle 53"/>
                  <p:cNvSpPr/>
                  <p:nvPr/>
                </p:nvSpPr>
                <p:spPr bwMode="auto">
                  <a:xfrm>
                    <a:off x="4925862" y="1083268"/>
                    <a:ext cx="731848" cy="143085"/>
                  </a:xfrm>
                  <a:prstGeom prst="rect">
                    <a:avLst/>
                  </a:prstGeom>
                  <a:grpFill/>
                </p:spPr>
                <p:txBody>
                  <a:bodyPr wrap="none">
                    <a:spAutoFit/>
                  </a:bodyPr>
                  <a:lstStyle/>
                  <a:p>
                    <a:pPr>
                      <a:defRPr/>
                    </a:pPr>
                    <a:r>
                      <a:rPr lang="fr-FR" sz="800" b="1" dirty="0">
                        <a:solidFill>
                          <a:schemeClr val="bg2">
                            <a:lumMod val="25000"/>
                          </a:schemeClr>
                        </a:solidFill>
                      </a:rPr>
                      <a:t>180 minutes de digestion</a:t>
                    </a:r>
                    <a:endParaRPr lang="fr-FR" sz="800" b="1" dirty="0"/>
                  </a:p>
                </p:txBody>
              </p:sp>
              <p:sp>
                <p:nvSpPr>
                  <p:cNvPr id="55" name="Rectangle 54"/>
                  <p:cNvSpPr/>
                  <p:nvPr/>
                </p:nvSpPr>
                <p:spPr bwMode="auto">
                  <a:xfrm>
                    <a:off x="4882879" y="2052537"/>
                    <a:ext cx="484048" cy="285559"/>
                  </a:xfrm>
                  <a:prstGeom prst="rect">
                    <a:avLst/>
                  </a:prstGeom>
                  <a:grpFill/>
                </p:spPr>
                <p:txBody>
                  <a:bodyPr wrap="square">
                    <a:spAutoFit/>
                  </a:bodyPr>
                  <a:lstStyle/>
                  <a:p>
                    <a:pPr algn="ctr">
                      <a:defRPr/>
                    </a:pPr>
                    <a:r>
                      <a:rPr lang="fr-FR" sz="800">
                        <a:solidFill>
                          <a:schemeClr val="bg2">
                            <a:lumMod val="25000"/>
                          </a:schemeClr>
                        </a:solidFill>
                      </a:rPr>
                      <a:t>Phase </a:t>
                    </a:r>
                    <a:r>
                      <a:rPr lang="fr-FR" sz="800" b="1">
                        <a:solidFill>
                          <a:schemeClr val="bg2">
                            <a:lumMod val="25000"/>
                          </a:schemeClr>
                        </a:solidFill>
                      </a:rPr>
                      <a:t>gastrique</a:t>
                    </a:r>
                    <a:endParaRPr lang="fr-FR" sz="800" b="1"/>
                  </a:p>
                </p:txBody>
              </p:sp>
              <p:sp>
                <p:nvSpPr>
                  <p:cNvPr id="56" name="Rectangle 55"/>
                  <p:cNvSpPr/>
                  <p:nvPr/>
                </p:nvSpPr>
                <p:spPr bwMode="auto">
                  <a:xfrm>
                    <a:off x="5280821" y="2049181"/>
                    <a:ext cx="510017" cy="285559"/>
                  </a:xfrm>
                  <a:prstGeom prst="rect">
                    <a:avLst/>
                  </a:prstGeom>
                  <a:grpFill/>
                </p:spPr>
                <p:txBody>
                  <a:bodyPr wrap="square">
                    <a:spAutoFit/>
                  </a:bodyPr>
                  <a:lstStyle/>
                  <a:p>
                    <a:pPr algn="ctr">
                      <a:defRPr/>
                    </a:pPr>
                    <a:r>
                      <a:rPr lang="fr-FR" sz="800">
                        <a:solidFill>
                          <a:schemeClr val="bg2">
                            <a:lumMod val="25000"/>
                          </a:schemeClr>
                        </a:solidFill>
                      </a:rPr>
                      <a:t>Phase </a:t>
                    </a:r>
                    <a:r>
                      <a:rPr lang="fr-FR" sz="800" b="1">
                        <a:solidFill>
                          <a:schemeClr val="bg2">
                            <a:lumMod val="25000"/>
                          </a:schemeClr>
                        </a:solidFill>
                      </a:rPr>
                      <a:t>intestinale</a:t>
                    </a:r>
                    <a:endParaRPr lang="fr-FR" sz="800" b="1"/>
                  </a:p>
                </p:txBody>
              </p:sp>
            </p:grpSp>
            <p:sp>
              <p:nvSpPr>
                <p:cNvPr id="82" name="Rectangle 81"/>
                <p:cNvSpPr/>
                <p:nvPr/>
              </p:nvSpPr>
              <p:spPr bwMode="auto">
                <a:xfrm rot="16199999">
                  <a:off x="4254854" y="1864030"/>
                  <a:ext cx="1456109" cy="200055"/>
                </a:xfrm>
                <a:prstGeom prst="rect">
                  <a:avLst/>
                </a:prstGeom>
                <a:solidFill>
                  <a:schemeClr val="bg1"/>
                </a:solidFill>
                <a:ln>
                  <a:noFill/>
                </a:ln>
              </p:spPr>
              <p:txBody>
                <a:bodyPr wrap="square">
                  <a:spAutoFit/>
                </a:bodyPr>
                <a:lstStyle/>
                <a:p>
                  <a:pPr algn="ctr">
                    <a:defRPr/>
                  </a:pPr>
                  <a:r>
                    <a:rPr lang="fr-FR" sz="700" dirty="0">
                      <a:solidFill>
                        <a:schemeClr val="bg2">
                          <a:lumMod val="25000"/>
                        </a:schemeClr>
                      </a:solidFill>
                    </a:rPr>
                    <a:t>Degré d’hydrolyse (%)</a:t>
                  </a:r>
                  <a:endParaRPr lang="fr-FR" sz="700" b="1" dirty="0"/>
                </a:p>
              </p:txBody>
            </p:sp>
          </p:grpSp>
          <p:sp>
            <p:nvSpPr>
              <p:cNvPr id="89" name="Rectangle 88"/>
              <p:cNvSpPr/>
              <p:nvPr/>
            </p:nvSpPr>
            <p:spPr bwMode="auto">
              <a:xfrm>
                <a:off x="5003630" y="1291031"/>
                <a:ext cx="226344" cy="200055"/>
              </a:xfrm>
              <a:prstGeom prst="rect">
                <a:avLst/>
              </a:prstGeom>
              <a:grpFill/>
            </p:spPr>
            <p:txBody>
              <a:bodyPr wrap="none">
                <a:spAutoFit/>
              </a:bodyPr>
              <a:lstStyle/>
              <a:p>
                <a:pPr>
                  <a:defRPr/>
                </a:pPr>
                <a:r>
                  <a:rPr lang="fr-FR" sz="700">
                    <a:solidFill>
                      <a:schemeClr val="bg2">
                        <a:lumMod val="25000"/>
                      </a:schemeClr>
                    </a:solidFill>
                    <a:cs typeface="Calibri"/>
                  </a:rPr>
                  <a:t>a</a:t>
                </a:r>
                <a:endParaRPr lang="fr-FR" sz="700"/>
              </a:p>
            </p:txBody>
          </p:sp>
          <p:sp>
            <p:nvSpPr>
              <p:cNvPr id="90" name="Rectangle 89"/>
              <p:cNvSpPr/>
              <p:nvPr/>
            </p:nvSpPr>
            <p:spPr bwMode="auto">
              <a:xfrm>
                <a:off x="5068984" y="1297618"/>
                <a:ext cx="268022" cy="200055"/>
              </a:xfrm>
              <a:prstGeom prst="rect">
                <a:avLst/>
              </a:prstGeom>
              <a:grpFill/>
            </p:spPr>
            <p:txBody>
              <a:bodyPr wrap="none">
                <a:spAutoFit/>
              </a:bodyPr>
              <a:lstStyle/>
              <a:p>
                <a:pPr>
                  <a:defRPr/>
                </a:pPr>
                <a:r>
                  <a:rPr lang="fr-FR" sz="700">
                    <a:solidFill>
                      <a:schemeClr val="bg2">
                        <a:lumMod val="25000"/>
                      </a:schemeClr>
                    </a:solidFill>
                    <a:cs typeface="Calibri"/>
                  </a:rPr>
                  <a:t>ab</a:t>
                </a:r>
                <a:endParaRPr lang="fr-FR" sz="700"/>
              </a:p>
            </p:txBody>
          </p:sp>
          <p:sp>
            <p:nvSpPr>
              <p:cNvPr id="91" name="Rectangle 90"/>
              <p:cNvSpPr/>
              <p:nvPr/>
            </p:nvSpPr>
            <p:spPr bwMode="auto">
              <a:xfrm>
                <a:off x="5169437" y="1445141"/>
                <a:ext cx="226344" cy="200055"/>
              </a:xfrm>
              <a:prstGeom prst="rect">
                <a:avLst/>
              </a:prstGeom>
              <a:grpFill/>
            </p:spPr>
            <p:txBody>
              <a:bodyPr wrap="none">
                <a:spAutoFit/>
              </a:bodyPr>
              <a:lstStyle/>
              <a:p>
                <a:pPr>
                  <a:defRPr/>
                </a:pPr>
                <a:r>
                  <a:rPr lang="fr-FR" sz="700">
                    <a:solidFill>
                      <a:schemeClr val="bg2">
                        <a:lumMod val="25000"/>
                      </a:schemeClr>
                    </a:solidFill>
                    <a:cs typeface="Calibri"/>
                  </a:rPr>
                  <a:t>b</a:t>
                </a:r>
                <a:endParaRPr lang="fr-FR" sz="700"/>
              </a:p>
            </p:txBody>
          </p:sp>
          <p:sp>
            <p:nvSpPr>
              <p:cNvPr id="92" name="Accolade fermante 91"/>
              <p:cNvSpPr/>
              <p:nvPr/>
            </p:nvSpPr>
            <p:spPr bwMode="auto">
              <a:xfrm rot="16199999">
                <a:off x="5177659" y="1426790"/>
                <a:ext cx="45820" cy="113548"/>
              </a:xfrm>
              <a:prstGeom prst="rightBrace">
                <a:avLst>
                  <a:gd name="adj1" fmla="val 8333"/>
                  <a:gd name="adj2" fmla="val 50000"/>
                </a:avLst>
              </a:prstGeom>
              <a:ln w="3175"/>
            </p:spPr>
            <p:style>
              <a:lnRef idx="1">
                <a:schemeClr val="dk1"/>
              </a:lnRef>
              <a:fillRef idx="0">
                <a:schemeClr val="dk1"/>
              </a:fillRef>
              <a:effectRef idx="0">
                <a:schemeClr val="dk1"/>
              </a:effectRef>
              <a:fontRef idx="minor">
                <a:schemeClr val="tx1"/>
              </a:fontRef>
            </p:style>
            <p:txBody>
              <a:bodyPr rtlCol="0" anchor="ctr"/>
              <a:lstStyle/>
              <a:p>
                <a:pPr algn="ctr">
                  <a:defRPr/>
                </a:pPr>
                <a:endParaRPr lang="fr-FR"/>
              </a:p>
            </p:txBody>
          </p:sp>
          <p:sp>
            <p:nvSpPr>
              <p:cNvPr id="93" name="Rectangle 92"/>
              <p:cNvSpPr/>
              <p:nvPr/>
            </p:nvSpPr>
            <p:spPr bwMode="auto">
              <a:xfrm>
                <a:off x="5662678" y="1306208"/>
                <a:ext cx="226344" cy="200055"/>
              </a:xfrm>
              <a:prstGeom prst="rect">
                <a:avLst/>
              </a:prstGeom>
              <a:grpFill/>
            </p:spPr>
            <p:txBody>
              <a:bodyPr wrap="none">
                <a:spAutoFit/>
              </a:bodyPr>
              <a:lstStyle/>
              <a:p>
                <a:pPr>
                  <a:defRPr/>
                </a:pPr>
                <a:r>
                  <a:rPr lang="fr-FR" sz="700">
                    <a:solidFill>
                      <a:schemeClr val="bg2">
                        <a:lumMod val="25000"/>
                      </a:schemeClr>
                    </a:solidFill>
                    <a:cs typeface="Calibri"/>
                  </a:rPr>
                  <a:t>a</a:t>
                </a:r>
                <a:endParaRPr lang="fr-FR" sz="700"/>
              </a:p>
            </p:txBody>
          </p:sp>
          <p:sp>
            <p:nvSpPr>
              <p:cNvPr id="94" name="Rectangle 93"/>
              <p:cNvSpPr/>
              <p:nvPr/>
            </p:nvSpPr>
            <p:spPr bwMode="auto">
              <a:xfrm>
                <a:off x="5693625" y="1414532"/>
                <a:ext cx="268022" cy="200055"/>
              </a:xfrm>
              <a:prstGeom prst="rect">
                <a:avLst/>
              </a:prstGeom>
              <a:grpFill/>
            </p:spPr>
            <p:txBody>
              <a:bodyPr wrap="none">
                <a:spAutoFit/>
              </a:bodyPr>
              <a:lstStyle/>
              <a:p>
                <a:pPr>
                  <a:defRPr/>
                </a:pPr>
                <a:r>
                  <a:rPr lang="fr-FR" sz="700">
                    <a:solidFill>
                      <a:schemeClr val="bg2">
                        <a:lumMod val="25000"/>
                      </a:schemeClr>
                    </a:solidFill>
                    <a:cs typeface="Calibri"/>
                  </a:rPr>
                  <a:t>ab</a:t>
                </a:r>
                <a:endParaRPr lang="fr-FR" sz="700"/>
              </a:p>
            </p:txBody>
          </p:sp>
          <p:sp>
            <p:nvSpPr>
              <p:cNvPr id="95" name="Rectangle 94"/>
              <p:cNvSpPr/>
              <p:nvPr/>
            </p:nvSpPr>
            <p:spPr bwMode="auto">
              <a:xfrm>
                <a:off x="5809083" y="1430752"/>
                <a:ext cx="226344" cy="200055"/>
              </a:xfrm>
              <a:prstGeom prst="rect">
                <a:avLst/>
              </a:prstGeom>
              <a:grpFill/>
            </p:spPr>
            <p:txBody>
              <a:bodyPr wrap="none">
                <a:spAutoFit/>
              </a:bodyPr>
              <a:lstStyle/>
              <a:p>
                <a:pPr>
                  <a:defRPr/>
                </a:pPr>
                <a:r>
                  <a:rPr lang="fr-FR" sz="700">
                    <a:solidFill>
                      <a:schemeClr val="bg2">
                        <a:lumMod val="25000"/>
                      </a:schemeClr>
                    </a:solidFill>
                    <a:cs typeface="Calibri"/>
                  </a:rPr>
                  <a:t>b</a:t>
                </a:r>
                <a:endParaRPr lang="fr-FR" sz="700"/>
              </a:p>
            </p:txBody>
          </p:sp>
          <p:sp>
            <p:nvSpPr>
              <p:cNvPr id="96" name="Accolade fermante 95"/>
              <p:cNvSpPr/>
              <p:nvPr/>
            </p:nvSpPr>
            <p:spPr bwMode="auto">
              <a:xfrm rot="16199999">
                <a:off x="5889079" y="1543199"/>
                <a:ext cx="45820" cy="113548"/>
              </a:xfrm>
              <a:prstGeom prst="rightBrace">
                <a:avLst>
                  <a:gd name="adj1" fmla="val 8333"/>
                  <a:gd name="adj2" fmla="val 50000"/>
                </a:avLst>
              </a:prstGeom>
              <a:ln w="3175"/>
            </p:spPr>
            <p:style>
              <a:lnRef idx="1">
                <a:schemeClr val="dk1"/>
              </a:lnRef>
              <a:fillRef idx="0">
                <a:schemeClr val="dk1"/>
              </a:fillRef>
              <a:effectRef idx="0">
                <a:schemeClr val="dk1"/>
              </a:effectRef>
              <a:fontRef idx="minor">
                <a:schemeClr val="tx1"/>
              </a:fontRef>
            </p:style>
            <p:txBody>
              <a:bodyPr rtlCol="0" anchor="ctr"/>
              <a:lstStyle/>
              <a:p>
                <a:pPr algn="ctr">
                  <a:defRPr/>
                </a:pPr>
                <a:endParaRPr lang="fr-FR"/>
              </a:p>
            </p:txBody>
          </p:sp>
        </p:grpSp>
      </p:grpSp>
      <p:sp>
        <p:nvSpPr>
          <p:cNvPr id="114" name="Rectangle 113"/>
          <p:cNvSpPr/>
          <p:nvPr/>
        </p:nvSpPr>
        <p:spPr bwMode="auto">
          <a:xfrm>
            <a:off x="4417953" y="1490812"/>
            <a:ext cx="468026" cy="22548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650" b="1" dirty="0">
                <a:solidFill>
                  <a:srgbClr val="FF0000"/>
                </a:solidFill>
                <a:latin typeface="Bahnschrift SemiCondensed"/>
              </a:rPr>
              <a:t>Matière grasse</a:t>
            </a:r>
            <a:endParaRPr sz="650" b="1" dirty="0"/>
          </a:p>
        </p:txBody>
      </p:sp>
      <p:sp>
        <p:nvSpPr>
          <p:cNvPr id="115" name="Rectangle 114"/>
          <p:cNvSpPr/>
          <p:nvPr/>
        </p:nvSpPr>
        <p:spPr bwMode="auto">
          <a:xfrm>
            <a:off x="4409419" y="1268369"/>
            <a:ext cx="486086" cy="200055"/>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defRPr/>
            </a:pPr>
            <a:r>
              <a:rPr lang="fr-FR" sz="625" b="1" dirty="0">
                <a:solidFill>
                  <a:schemeClr val="accent3">
                    <a:lumMod val="75000"/>
                  </a:schemeClr>
                </a:solidFill>
                <a:latin typeface="Arial Narrow" panose="020B0606020202030204" pitchFamily="34" charset="0"/>
              </a:rPr>
              <a:t>Protéines</a:t>
            </a:r>
            <a:endParaRPr sz="625" b="1" dirty="0">
              <a:latin typeface="Arial Narrow" panose="020B0606020202030204" pitchFamily="34" charset="0"/>
            </a:endParaRPr>
          </a:p>
        </p:txBody>
      </p:sp>
      <p:grpSp>
        <p:nvGrpSpPr>
          <p:cNvPr id="4" name="Groupe 3">
            <a:extLst>
              <a:ext uri="{FF2B5EF4-FFF2-40B4-BE49-F238E27FC236}">
                <a16:creationId xmlns:a16="http://schemas.microsoft.com/office/drawing/2014/main" id="{6874E3C3-F814-4168-B4DD-824F7CD23EE2}"/>
              </a:ext>
            </a:extLst>
          </p:cNvPr>
          <p:cNvGrpSpPr/>
          <p:nvPr/>
        </p:nvGrpSpPr>
        <p:grpSpPr>
          <a:xfrm>
            <a:off x="4644965" y="749413"/>
            <a:ext cx="4530430" cy="2178407"/>
            <a:chOff x="4644965" y="749413"/>
            <a:chExt cx="4530430" cy="2178407"/>
          </a:xfrm>
        </p:grpSpPr>
        <p:cxnSp>
          <p:nvCxnSpPr>
            <p:cNvPr id="98" name="Connecteur droit 97"/>
            <p:cNvCxnSpPr>
              <a:cxnSpLocks/>
            </p:cNvCxnSpPr>
            <p:nvPr/>
          </p:nvCxnSpPr>
          <p:spPr bwMode="auto">
            <a:xfrm flipH="1">
              <a:off x="4644965" y="2927820"/>
              <a:ext cx="4451650" cy="0"/>
            </a:xfrm>
            <a:prstGeom prst="line">
              <a:avLst/>
            </a:prstGeom>
          </p:spPr>
          <p:style>
            <a:lnRef idx="1">
              <a:schemeClr val="dk1"/>
            </a:lnRef>
            <a:fillRef idx="0">
              <a:schemeClr val="dk1"/>
            </a:fillRef>
            <a:effectRef idx="0">
              <a:schemeClr val="dk1"/>
            </a:effectRef>
            <a:fontRef idx="minor">
              <a:schemeClr val="tx1"/>
            </a:fontRef>
          </p:style>
        </p:cxnSp>
        <p:sp>
          <p:nvSpPr>
            <p:cNvPr id="112" name="Rectangle : coins arrondis 111"/>
            <p:cNvSpPr/>
            <p:nvPr/>
          </p:nvSpPr>
          <p:spPr bwMode="auto">
            <a:xfrm>
              <a:off x="4733139" y="749413"/>
              <a:ext cx="3055938" cy="289441"/>
            </a:xfrm>
            <a:prstGeom prst="roundRect">
              <a:avLst>
                <a:gd name="adj" fmla="val 16667"/>
              </a:avLst>
            </a:prstGeom>
            <a:solidFill>
              <a:schemeClr val="bg1">
                <a:lumMod val="85000"/>
              </a:schemeClr>
            </a:solidFill>
          </p:spPr>
          <p:txBody>
            <a:bodyPr wrap="square">
              <a:spAutoFit/>
            </a:bodyPr>
            <a:lstStyle/>
            <a:p>
              <a:pPr algn="ctr">
                <a:defRPr/>
              </a:pPr>
              <a:r>
                <a:rPr lang="fr-FR" sz="1100" b="1" u="sng" dirty="0"/>
                <a:t>STRUCTURE AU COURS DE LA DIGESTION</a:t>
              </a:r>
              <a:r>
                <a:rPr lang="fr-FR" sz="1100" dirty="0"/>
                <a:t> (</a:t>
              </a:r>
              <a:r>
                <a:rPr lang="fr-FR" sz="1100" i="1" dirty="0"/>
                <a:t>in vitro)</a:t>
              </a:r>
              <a:endParaRPr lang="en-GB" sz="1100" b="1" u="sng" dirty="0"/>
            </a:p>
          </p:txBody>
        </p:sp>
        <p:sp>
          <p:nvSpPr>
            <p:cNvPr id="113" name="Rectangle 112"/>
            <p:cNvSpPr/>
            <p:nvPr/>
          </p:nvSpPr>
          <p:spPr bwMode="auto">
            <a:xfrm>
              <a:off x="7719547" y="778717"/>
              <a:ext cx="1455848" cy="230832"/>
            </a:xfrm>
            <a:prstGeom prst="rect">
              <a:avLst/>
            </a:prstGeom>
          </p:spPr>
          <p:txBody>
            <a:bodyPr wrap="none">
              <a:spAutoFit/>
            </a:bodyPr>
            <a:lstStyle/>
            <a:p>
              <a:pPr>
                <a:defRPr/>
              </a:pPr>
              <a:r>
                <a:rPr lang="fr-FR" sz="800" b="1" dirty="0">
                  <a:solidFill>
                    <a:schemeClr val="bg2">
                      <a:lumMod val="25000"/>
                    </a:schemeClr>
                  </a:solidFill>
                </a:rPr>
                <a:t>Phas</a:t>
              </a:r>
              <a:r>
                <a:rPr lang="fr-FR" sz="900" b="1" dirty="0">
                  <a:solidFill>
                    <a:schemeClr val="bg2">
                      <a:lumMod val="25000"/>
                    </a:schemeClr>
                  </a:solidFill>
                </a:rPr>
                <a:t>e</a:t>
              </a:r>
              <a:r>
                <a:rPr lang="fr-FR" sz="800" b="1" dirty="0">
                  <a:solidFill>
                    <a:schemeClr val="bg2">
                      <a:lumMod val="25000"/>
                    </a:schemeClr>
                  </a:solidFill>
                </a:rPr>
                <a:t> gastrique, 40 min, pH 5,6</a:t>
              </a:r>
              <a:endParaRPr lang="fr-FR" sz="800" b="1" dirty="0"/>
            </a:p>
          </p:txBody>
        </p:sp>
        <p:pic>
          <p:nvPicPr>
            <p:cNvPr id="116" name="Image 115"/>
            <p:cNvPicPr>
              <a:picLocks noChangeAspect="1"/>
            </p:cNvPicPr>
            <p:nvPr/>
          </p:nvPicPr>
          <p:blipFill>
            <a:blip r:embed="rId17"/>
            <a:stretch/>
          </p:blipFill>
          <p:spPr bwMode="auto">
            <a:xfrm>
              <a:off x="4899333" y="1064809"/>
              <a:ext cx="4257735" cy="1015761"/>
            </a:xfrm>
            <a:prstGeom prst="rect">
              <a:avLst/>
            </a:prstGeom>
          </p:spPr>
        </p:pic>
        <p:sp>
          <p:nvSpPr>
            <p:cNvPr id="119" name="Rectangle 118"/>
            <p:cNvSpPr/>
            <p:nvPr/>
          </p:nvSpPr>
          <p:spPr bwMode="auto">
            <a:xfrm>
              <a:off x="7607335" y="2142444"/>
              <a:ext cx="1492823" cy="738664"/>
            </a:xfrm>
            <a:prstGeom prst="rect">
              <a:avLst/>
            </a:prstGeom>
          </p:spPr>
          <p:txBody>
            <a:bodyPr wrap="square">
              <a:spAutoFit/>
            </a:bodyPr>
            <a:lstStyle/>
            <a:p>
              <a:pPr algn="just">
                <a:defRPr/>
              </a:pPr>
              <a:r>
                <a:rPr lang="fr-FR" sz="700" b="1">
                  <a:ea typeface="Calibri"/>
                  <a:cs typeface="Times New Roman"/>
                </a:rPr>
                <a:t>Différences de tailles d’agrégats uniquement dues à la protéolyse </a:t>
              </a:r>
              <a:r>
                <a:rPr lang="fr-FR" sz="700">
                  <a:ea typeface="Calibri"/>
                  <a:cs typeface="Times New Roman"/>
                </a:rPr>
                <a:t>: </a:t>
              </a:r>
              <a:r>
                <a:rPr lang="fr-FR" sz="700" b="1">
                  <a:ea typeface="Calibri"/>
                  <a:cs typeface="Times New Roman"/>
                </a:rPr>
                <a:t>hydrolyse de la caséine </a:t>
              </a:r>
              <a:r>
                <a:rPr lang="el-GR" sz="700" b="1">
                  <a:ea typeface="Calibri"/>
                  <a:cs typeface="Calibri"/>
                </a:rPr>
                <a:t>κ</a:t>
              </a:r>
              <a:r>
                <a:rPr lang="fr-FR" sz="700" b="1">
                  <a:ea typeface="Calibri"/>
                  <a:cs typeface="Calibri"/>
                </a:rPr>
                <a:t> par la pepsine </a:t>
              </a:r>
              <a:r>
                <a:rPr lang="fr-FR" sz="700">
                  <a:ea typeface="Calibri"/>
                  <a:cs typeface="Calibri"/>
                </a:rPr>
                <a:t>= </a:t>
              </a:r>
              <a:r>
                <a:rPr lang="fr-FR" sz="700" b="1">
                  <a:ea typeface="Calibri"/>
                  <a:cs typeface="Calibri"/>
                </a:rPr>
                <a:t>agrégation</a:t>
              </a:r>
              <a:r>
                <a:rPr lang="fr-FR" sz="700">
                  <a:ea typeface="Calibri"/>
                  <a:cs typeface="Calibri"/>
                </a:rPr>
                <a:t> rapide des </a:t>
              </a:r>
              <a:r>
                <a:rPr lang="fr-FR" sz="700" b="1">
                  <a:ea typeface="Calibri"/>
                  <a:cs typeface="Calibri"/>
                </a:rPr>
                <a:t>caséines</a:t>
              </a:r>
              <a:r>
                <a:rPr lang="fr-FR" sz="700">
                  <a:ea typeface="Calibri"/>
                  <a:cs typeface="Calibri"/>
                </a:rPr>
                <a:t> et des </a:t>
              </a:r>
              <a:r>
                <a:rPr lang="fr-FR" sz="700" b="1">
                  <a:ea typeface="Calibri"/>
                  <a:cs typeface="Calibri"/>
                </a:rPr>
                <a:t>gouttelettes de MG </a:t>
              </a:r>
              <a:r>
                <a:rPr lang="fr-FR" sz="700">
                  <a:ea typeface="Calibri"/>
                  <a:cs typeface="Calibri"/>
                </a:rPr>
                <a:t>recouvertes par les caséines</a:t>
              </a:r>
              <a:endParaRPr lang="fr-FR" sz="700"/>
            </a:p>
          </p:txBody>
        </p:sp>
        <p:pic>
          <p:nvPicPr>
            <p:cNvPr id="124" name="Image 123"/>
            <p:cNvPicPr>
              <a:picLocks noChangeAspect="1"/>
            </p:cNvPicPr>
            <p:nvPr/>
          </p:nvPicPr>
          <p:blipFill>
            <a:blip r:embed="rId18"/>
            <a:stretch/>
          </p:blipFill>
          <p:spPr bwMode="auto">
            <a:xfrm>
              <a:off x="6021847" y="2127282"/>
              <a:ext cx="1585488" cy="728745"/>
            </a:xfrm>
            <a:prstGeom prst="rect">
              <a:avLst/>
            </a:prstGeom>
          </p:spPr>
        </p:pic>
        <p:sp>
          <p:nvSpPr>
            <p:cNvPr id="125" name="Rectangle 124"/>
            <p:cNvSpPr/>
            <p:nvPr/>
          </p:nvSpPr>
          <p:spPr bwMode="auto">
            <a:xfrm>
              <a:off x="4694106" y="2139987"/>
              <a:ext cx="1440559" cy="200055"/>
            </a:xfrm>
            <a:prstGeom prst="rect">
              <a:avLst/>
            </a:prstGeom>
          </p:spPr>
          <p:txBody>
            <a:bodyPr wrap="square">
              <a:spAutoFit/>
            </a:bodyPr>
            <a:lstStyle/>
            <a:p>
              <a:pPr algn="just">
                <a:defRPr/>
              </a:pPr>
              <a:r>
                <a:rPr lang="fr-FR" sz="700" b="1" u="sng" dirty="0">
                  <a:cs typeface="Times New Roman"/>
                </a:rPr>
                <a:t>Taille des agrégats</a:t>
              </a:r>
              <a:r>
                <a:rPr lang="fr-FR" sz="700" b="1" dirty="0">
                  <a:cs typeface="Times New Roman"/>
                </a:rPr>
                <a:t> : </a:t>
              </a:r>
              <a:endParaRPr dirty="0"/>
            </a:p>
          </p:txBody>
        </p:sp>
        <p:sp>
          <p:nvSpPr>
            <p:cNvPr id="126" name="Rectangle 125"/>
            <p:cNvSpPr/>
            <p:nvPr/>
          </p:nvSpPr>
          <p:spPr bwMode="auto">
            <a:xfrm>
              <a:off x="4790532" y="2271617"/>
              <a:ext cx="1285929" cy="215444"/>
            </a:xfrm>
            <a:prstGeom prst="rect">
              <a:avLst/>
            </a:prstGeom>
          </p:spPr>
          <p:txBody>
            <a:bodyPr wrap="none">
              <a:spAutoFit/>
            </a:bodyPr>
            <a:lstStyle/>
            <a:p>
              <a:pPr algn="just">
                <a:defRPr/>
              </a:pPr>
              <a:r>
                <a:rPr lang="fr-FR" sz="800" b="1" dirty="0" err="1">
                  <a:cs typeface="Times New Roman"/>
                </a:rPr>
                <a:t>PPNs</a:t>
              </a:r>
              <a:r>
                <a:rPr lang="fr-FR" sz="800" b="1" dirty="0">
                  <a:cs typeface="Times New Roman"/>
                </a:rPr>
                <a:t> </a:t>
              </a:r>
              <a:r>
                <a:rPr lang="fr-FR" sz="800" b="1" dirty="0">
                  <a:solidFill>
                    <a:schemeClr val="accent6">
                      <a:lumMod val="75000"/>
                    </a:schemeClr>
                  </a:solidFill>
                  <a:cs typeface="Times New Roman"/>
                </a:rPr>
                <a:t>A</a:t>
              </a:r>
              <a:r>
                <a:rPr lang="fr-FR" sz="800" b="1" dirty="0">
                  <a:cs typeface="Times New Roman"/>
                </a:rPr>
                <a:t>/</a:t>
              </a:r>
              <a:r>
                <a:rPr lang="fr-FR" sz="800" b="1" dirty="0">
                  <a:solidFill>
                    <a:schemeClr val="accent1"/>
                  </a:solidFill>
                  <a:cs typeface="Times New Roman"/>
                </a:rPr>
                <a:t>B</a:t>
              </a:r>
              <a:r>
                <a:rPr lang="fr-FR" sz="800" b="1" dirty="0">
                  <a:cs typeface="Times New Roman"/>
                </a:rPr>
                <a:t> &gt; </a:t>
              </a:r>
              <a:r>
                <a:rPr lang="fr-FR" sz="800" b="1" dirty="0">
                  <a:solidFill>
                    <a:schemeClr val="accent3">
                      <a:lumMod val="75000"/>
                    </a:schemeClr>
                  </a:solidFill>
                  <a:cs typeface="Times New Roman"/>
                </a:rPr>
                <a:t>PPN C </a:t>
              </a:r>
              <a:r>
                <a:rPr lang="fr-FR" sz="800" b="1" dirty="0">
                  <a:cs typeface="Times New Roman"/>
                </a:rPr>
                <a:t>&gt; </a:t>
              </a:r>
              <a:r>
                <a:rPr lang="fr-FR" sz="800" b="1" dirty="0">
                  <a:solidFill>
                    <a:schemeClr val="accent2">
                      <a:lumMod val="75000"/>
                    </a:schemeClr>
                  </a:solidFill>
                  <a:cs typeface="Times New Roman"/>
                </a:rPr>
                <a:t>PPN D</a:t>
              </a:r>
              <a:endParaRPr lang="fr-FR" sz="800" dirty="0">
                <a:solidFill>
                  <a:schemeClr val="accent2">
                    <a:lumMod val="75000"/>
                  </a:schemeClr>
                </a:solidFill>
              </a:endParaRPr>
            </a:p>
          </p:txBody>
        </p:sp>
      </p:grpSp>
      <p:grpSp>
        <p:nvGrpSpPr>
          <p:cNvPr id="73" name="Groupe 72">
            <a:extLst>
              <a:ext uri="{FF2B5EF4-FFF2-40B4-BE49-F238E27FC236}">
                <a16:creationId xmlns:a16="http://schemas.microsoft.com/office/drawing/2014/main" id="{2DE23894-A803-437C-BEF3-B12BC1AE2585}"/>
              </a:ext>
            </a:extLst>
          </p:cNvPr>
          <p:cNvGrpSpPr/>
          <p:nvPr/>
        </p:nvGrpSpPr>
        <p:grpSpPr>
          <a:xfrm>
            <a:off x="1857096" y="4350618"/>
            <a:ext cx="1051985" cy="709724"/>
            <a:chOff x="37348" y="5199937"/>
            <a:chExt cx="1345883" cy="957268"/>
          </a:xfrm>
        </p:grpSpPr>
        <p:pic>
          <p:nvPicPr>
            <p:cNvPr id="74" name="Image 73">
              <a:extLst>
                <a:ext uri="{FF2B5EF4-FFF2-40B4-BE49-F238E27FC236}">
                  <a16:creationId xmlns:a16="http://schemas.microsoft.com/office/drawing/2014/main" id="{E320243E-C7BD-4962-B902-4D1C46729BC2}"/>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40986" t="77216" r="47359" b="15251"/>
            <a:stretch/>
          </p:blipFill>
          <p:spPr bwMode="auto">
            <a:xfrm>
              <a:off x="72164" y="5199937"/>
              <a:ext cx="1201775" cy="387538"/>
            </a:xfrm>
            <a:prstGeom prst="rect">
              <a:avLst/>
            </a:prstGeom>
          </p:spPr>
        </p:pic>
        <p:sp>
          <p:nvSpPr>
            <p:cNvPr id="75" name="Ellipse 74">
              <a:extLst>
                <a:ext uri="{FF2B5EF4-FFF2-40B4-BE49-F238E27FC236}">
                  <a16:creationId xmlns:a16="http://schemas.microsoft.com/office/drawing/2014/main" id="{84184D36-45B8-49B2-A91C-C12041E980AD}"/>
                </a:ext>
              </a:extLst>
            </p:cNvPr>
            <p:cNvSpPr/>
            <p:nvPr/>
          </p:nvSpPr>
          <p:spPr>
            <a:xfrm>
              <a:off x="37348" y="5846754"/>
              <a:ext cx="288000" cy="288000"/>
            </a:xfrm>
            <a:prstGeom prst="ellipse">
              <a:avLst/>
            </a:prstGeom>
            <a:noFill/>
            <a:ln w="6350">
              <a:solidFill>
                <a:srgbClr val="FFD3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76" name="Ellipse 75">
              <a:extLst>
                <a:ext uri="{FF2B5EF4-FFF2-40B4-BE49-F238E27FC236}">
                  <a16:creationId xmlns:a16="http://schemas.microsoft.com/office/drawing/2014/main" id="{7D78F2EF-081E-4058-B232-7188EBDED295}"/>
                </a:ext>
              </a:extLst>
            </p:cNvPr>
            <p:cNvSpPr/>
            <p:nvPr/>
          </p:nvSpPr>
          <p:spPr bwMode="auto">
            <a:xfrm>
              <a:off x="150920" y="5675156"/>
              <a:ext cx="46057" cy="485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77" name="Rectangle 76">
              <a:extLst>
                <a:ext uri="{FF2B5EF4-FFF2-40B4-BE49-F238E27FC236}">
                  <a16:creationId xmlns:a16="http://schemas.microsoft.com/office/drawing/2014/main" id="{E25485E9-6899-455B-B150-2DCDAA2D280D}"/>
                </a:ext>
              </a:extLst>
            </p:cNvPr>
            <p:cNvSpPr/>
            <p:nvPr/>
          </p:nvSpPr>
          <p:spPr bwMode="auto">
            <a:xfrm>
              <a:off x="320663" y="5540240"/>
              <a:ext cx="791466" cy="269832"/>
            </a:xfrm>
            <a:prstGeom prst="rect">
              <a:avLst/>
            </a:prstGeom>
            <a:solidFill>
              <a:schemeClr val="bg1"/>
            </a:solidFill>
            <a:ln>
              <a:solidFill>
                <a:schemeClr val="bg1"/>
              </a:solidFill>
            </a:ln>
          </p:spPr>
          <p:txBody>
            <a:bodyPr wrap="square">
              <a:spAutoFit/>
            </a:bodyPr>
            <a:lstStyle/>
            <a:p>
              <a:pPr>
                <a:defRPr/>
              </a:pPr>
              <a:r>
                <a:rPr lang="fr-FR" sz="700" dirty="0">
                  <a:solidFill>
                    <a:schemeClr val="bg2">
                      <a:lumMod val="25000"/>
                    </a:schemeClr>
                  </a:solidFill>
                  <a:latin typeface="Bahnschrift SemiCondensed"/>
                </a:rPr>
                <a:t>Caséines</a:t>
              </a:r>
              <a:endParaRPr lang="fr-FR" sz="700" dirty="0">
                <a:latin typeface="Bahnschrift SemiCondensed"/>
              </a:endParaRPr>
            </a:p>
          </p:txBody>
        </p:sp>
        <p:sp>
          <p:nvSpPr>
            <p:cNvPr id="78" name="Rectangle 77">
              <a:extLst>
                <a:ext uri="{FF2B5EF4-FFF2-40B4-BE49-F238E27FC236}">
                  <a16:creationId xmlns:a16="http://schemas.microsoft.com/office/drawing/2014/main" id="{4361BC0B-9764-4709-9502-EC0EA937056F}"/>
                </a:ext>
              </a:extLst>
            </p:cNvPr>
            <p:cNvSpPr/>
            <p:nvPr/>
          </p:nvSpPr>
          <p:spPr bwMode="auto">
            <a:xfrm>
              <a:off x="320663" y="5250967"/>
              <a:ext cx="969923" cy="269832"/>
            </a:xfrm>
            <a:prstGeom prst="rect">
              <a:avLst/>
            </a:prstGeom>
            <a:solidFill>
              <a:schemeClr val="bg1"/>
            </a:solidFill>
            <a:ln>
              <a:solidFill>
                <a:schemeClr val="bg1"/>
              </a:solidFill>
            </a:ln>
          </p:spPr>
          <p:txBody>
            <a:bodyPr wrap="square">
              <a:spAutoFit/>
            </a:bodyPr>
            <a:lstStyle/>
            <a:p>
              <a:pPr>
                <a:defRPr/>
              </a:pPr>
              <a:r>
                <a:rPr lang="fr-FR" sz="700" dirty="0">
                  <a:solidFill>
                    <a:schemeClr val="bg2">
                      <a:lumMod val="25000"/>
                    </a:schemeClr>
                  </a:solidFill>
                  <a:latin typeface="Bahnschrift SemiCondensed"/>
                </a:rPr>
                <a:t>Agrégat de PS</a:t>
              </a:r>
              <a:endParaRPr lang="fr-FR" sz="700" dirty="0">
                <a:latin typeface="Bahnschrift SemiCondensed"/>
              </a:endParaRPr>
            </a:p>
          </p:txBody>
        </p:sp>
        <p:sp>
          <p:nvSpPr>
            <p:cNvPr id="79" name="Rectangle 78">
              <a:extLst>
                <a:ext uri="{FF2B5EF4-FFF2-40B4-BE49-F238E27FC236}">
                  <a16:creationId xmlns:a16="http://schemas.microsoft.com/office/drawing/2014/main" id="{F5DB3C0D-DB6B-42A6-820B-ABD129265ECF}"/>
                </a:ext>
              </a:extLst>
            </p:cNvPr>
            <p:cNvSpPr/>
            <p:nvPr/>
          </p:nvSpPr>
          <p:spPr bwMode="auto">
            <a:xfrm>
              <a:off x="294154" y="5887373"/>
              <a:ext cx="1089077" cy="269832"/>
            </a:xfrm>
            <a:prstGeom prst="rect">
              <a:avLst/>
            </a:prstGeom>
            <a:noFill/>
            <a:ln>
              <a:noFill/>
            </a:ln>
          </p:spPr>
          <p:txBody>
            <a:bodyPr wrap="square">
              <a:spAutoFit/>
            </a:bodyPr>
            <a:lstStyle/>
            <a:p>
              <a:pPr>
                <a:defRPr/>
              </a:pPr>
              <a:r>
                <a:rPr lang="fr-FR" sz="700" dirty="0">
                  <a:solidFill>
                    <a:schemeClr val="bg2">
                      <a:lumMod val="25000"/>
                    </a:schemeClr>
                  </a:solidFill>
                  <a:latin typeface="Bahnschrift SemiCondensed"/>
                </a:rPr>
                <a:t>Gouttelettes de MG</a:t>
              </a:r>
              <a:endParaRPr lang="fr-FR" sz="700" dirty="0">
                <a:latin typeface="Bahnschrift SemiCondensed"/>
              </a:endParaRPr>
            </a:p>
          </p:txBody>
        </p:sp>
      </p:grpSp>
      <p:sp>
        <p:nvSpPr>
          <p:cNvPr id="2" name="Rectangle 1">
            <a:extLst>
              <a:ext uri="{FF2B5EF4-FFF2-40B4-BE49-F238E27FC236}">
                <a16:creationId xmlns:a16="http://schemas.microsoft.com/office/drawing/2014/main" id="{392453BE-2004-423E-94D6-F05B02477074}"/>
              </a:ext>
            </a:extLst>
          </p:cNvPr>
          <p:cNvSpPr/>
          <p:nvPr/>
        </p:nvSpPr>
        <p:spPr>
          <a:xfrm>
            <a:off x="1785789" y="4357046"/>
            <a:ext cx="1174345" cy="734984"/>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E62A72A6-4D89-4623-85BA-66121338DB71}"/>
              </a:ext>
            </a:extLst>
          </p:cNvPr>
          <p:cNvSpPr/>
          <p:nvPr/>
        </p:nvSpPr>
        <p:spPr>
          <a:xfrm>
            <a:off x="4166456" y="1941805"/>
            <a:ext cx="309700" cy="169277"/>
          </a:xfrm>
          <a:prstGeom prst="rect">
            <a:avLst/>
          </a:prstGeom>
        </p:spPr>
        <p:txBody>
          <a:bodyPr wrap="none">
            <a:spAutoFit/>
          </a:bodyPr>
          <a:lstStyle/>
          <a:p>
            <a:r>
              <a:rPr lang="fr-FR" sz="500" dirty="0">
                <a:solidFill>
                  <a:schemeClr val="bg1"/>
                </a:solidFill>
                <a:latin typeface="Bahnschrift SemiCondensed"/>
              </a:rPr>
              <a:t>5 µm</a:t>
            </a:r>
            <a:endParaRPr lang="fr-FR" sz="1200" dirty="0">
              <a:solidFill>
                <a:schemeClr val="bg1"/>
              </a:solidFill>
            </a:endParaRPr>
          </a:p>
        </p:txBody>
      </p:sp>
      <p:sp>
        <p:nvSpPr>
          <p:cNvPr id="102" name="Rectangle 101">
            <a:extLst>
              <a:ext uri="{FF2B5EF4-FFF2-40B4-BE49-F238E27FC236}">
                <a16:creationId xmlns:a16="http://schemas.microsoft.com/office/drawing/2014/main" id="{DA6BBB97-A1C8-4D27-AFED-B8A456C46094}"/>
              </a:ext>
            </a:extLst>
          </p:cNvPr>
          <p:cNvSpPr/>
          <p:nvPr/>
        </p:nvSpPr>
        <p:spPr bwMode="auto">
          <a:xfrm>
            <a:off x="2680945" y="1937859"/>
            <a:ext cx="309700" cy="169277"/>
          </a:xfrm>
          <a:prstGeom prst="rect">
            <a:avLst/>
          </a:prstGeom>
        </p:spPr>
        <p:txBody>
          <a:bodyPr wrap="none">
            <a:spAutoFit/>
          </a:bodyPr>
          <a:lstStyle/>
          <a:p>
            <a:r>
              <a:rPr lang="fr-FR" sz="500" dirty="0">
                <a:solidFill>
                  <a:schemeClr val="bg1"/>
                </a:solidFill>
                <a:latin typeface="Bahnschrift SemiCondensed"/>
              </a:rPr>
              <a:t>5 µm</a:t>
            </a:r>
            <a:endParaRPr lang="fr-FR" sz="1200" dirty="0">
              <a:solidFill>
                <a:schemeClr val="bg1"/>
              </a:solidFill>
            </a:endParaRPr>
          </a:p>
        </p:txBody>
      </p:sp>
      <p:sp>
        <p:nvSpPr>
          <p:cNvPr id="103" name="Rectangle 102">
            <a:extLst>
              <a:ext uri="{FF2B5EF4-FFF2-40B4-BE49-F238E27FC236}">
                <a16:creationId xmlns:a16="http://schemas.microsoft.com/office/drawing/2014/main" id="{8B92F69C-B52D-45D9-8932-D2D037067A30}"/>
              </a:ext>
            </a:extLst>
          </p:cNvPr>
          <p:cNvSpPr/>
          <p:nvPr/>
        </p:nvSpPr>
        <p:spPr bwMode="auto">
          <a:xfrm>
            <a:off x="1156960" y="1941272"/>
            <a:ext cx="309700" cy="169277"/>
          </a:xfrm>
          <a:prstGeom prst="rect">
            <a:avLst/>
          </a:prstGeom>
        </p:spPr>
        <p:txBody>
          <a:bodyPr wrap="none">
            <a:spAutoFit/>
          </a:bodyPr>
          <a:lstStyle/>
          <a:p>
            <a:r>
              <a:rPr lang="fr-FR" sz="500" dirty="0">
                <a:solidFill>
                  <a:schemeClr val="bg1"/>
                </a:solidFill>
                <a:latin typeface="Bahnschrift SemiCondensed"/>
              </a:rPr>
              <a:t>5 µm</a:t>
            </a:r>
            <a:endParaRPr lang="fr-FR" sz="1200" dirty="0">
              <a:solidFill>
                <a:schemeClr val="bg1"/>
              </a:solidFill>
            </a:endParaRPr>
          </a:p>
        </p:txBody>
      </p:sp>
      <p:cxnSp>
        <p:nvCxnSpPr>
          <p:cNvPr id="5" name="Connecteur droit 4">
            <a:extLst>
              <a:ext uri="{FF2B5EF4-FFF2-40B4-BE49-F238E27FC236}">
                <a16:creationId xmlns:a16="http://schemas.microsoft.com/office/drawing/2014/main" id="{A45A3AB8-5447-4DED-9ED8-72FFA30C975A}"/>
              </a:ext>
            </a:extLst>
          </p:cNvPr>
          <p:cNvCxnSpPr/>
          <p:nvPr/>
        </p:nvCxnSpPr>
        <p:spPr>
          <a:xfrm>
            <a:off x="1259632" y="2080570"/>
            <a:ext cx="9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Connecteur droit 98">
            <a:extLst>
              <a:ext uri="{FF2B5EF4-FFF2-40B4-BE49-F238E27FC236}">
                <a16:creationId xmlns:a16="http://schemas.microsoft.com/office/drawing/2014/main" id="{E4496EFD-589E-409C-ADF4-3E7F9887F8F8}"/>
              </a:ext>
            </a:extLst>
          </p:cNvPr>
          <p:cNvCxnSpPr/>
          <p:nvPr/>
        </p:nvCxnSpPr>
        <p:spPr bwMode="auto">
          <a:xfrm>
            <a:off x="2791667" y="2080570"/>
            <a:ext cx="9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Connecteur droit 99">
            <a:extLst>
              <a:ext uri="{FF2B5EF4-FFF2-40B4-BE49-F238E27FC236}">
                <a16:creationId xmlns:a16="http://schemas.microsoft.com/office/drawing/2014/main" id="{6E9559EB-9DA1-4DF1-B50B-2E4E04500AD4}"/>
              </a:ext>
            </a:extLst>
          </p:cNvPr>
          <p:cNvCxnSpPr/>
          <p:nvPr/>
        </p:nvCxnSpPr>
        <p:spPr bwMode="auto">
          <a:xfrm>
            <a:off x="4283968" y="2083773"/>
            <a:ext cx="9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F2692143-0506-4EDD-AF82-A5C0FC90CF8E}"/>
              </a:ext>
            </a:extLst>
          </p:cNvPr>
          <p:cNvCxnSpPr/>
          <p:nvPr/>
        </p:nvCxnSpPr>
        <p:spPr bwMode="auto">
          <a:xfrm>
            <a:off x="104239" y="1907264"/>
            <a:ext cx="9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7DD5BE57-0F0F-4B17-8F26-DADBBE813F5E}"/>
              </a:ext>
            </a:extLst>
          </p:cNvPr>
          <p:cNvSpPr/>
          <p:nvPr/>
        </p:nvSpPr>
        <p:spPr bwMode="auto">
          <a:xfrm>
            <a:off x="10419" y="1793366"/>
            <a:ext cx="277640" cy="153888"/>
          </a:xfrm>
          <a:prstGeom prst="rect">
            <a:avLst/>
          </a:prstGeom>
        </p:spPr>
        <p:txBody>
          <a:bodyPr wrap="none">
            <a:spAutoFit/>
          </a:bodyPr>
          <a:lstStyle/>
          <a:p>
            <a:r>
              <a:rPr lang="fr-FR" sz="400" b="1" dirty="0">
                <a:solidFill>
                  <a:sysClr val="windowText" lastClr="000000"/>
                </a:solidFill>
                <a:latin typeface="Bahnschrift SemiCondensed"/>
              </a:rPr>
              <a:t>1 µm</a:t>
            </a:r>
            <a:endParaRPr lang="fr-FR" sz="1100" b="1" dirty="0">
              <a:solidFill>
                <a:sysClr val="windowText" lastClr="000000"/>
              </a:solidFill>
            </a:endParaRPr>
          </a:p>
        </p:txBody>
      </p:sp>
      <p:cxnSp>
        <p:nvCxnSpPr>
          <p:cNvPr id="118" name="Connecteur droit 117">
            <a:extLst>
              <a:ext uri="{FF2B5EF4-FFF2-40B4-BE49-F238E27FC236}">
                <a16:creationId xmlns:a16="http://schemas.microsoft.com/office/drawing/2014/main" id="{42740311-B625-4ECB-AE8E-5ADFD08EDE5F}"/>
              </a:ext>
            </a:extLst>
          </p:cNvPr>
          <p:cNvCxnSpPr/>
          <p:nvPr/>
        </p:nvCxnSpPr>
        <p:spPr bwMode="auto">
          <a:xfrm>
            <a:off x="1626540" y="1911052"/>
            <a:ext cx="9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A8F397CC-7CCC-490F-8C79-7C2F0C9047C8}"/>
              </a:ext>
            </a:extLst>
          </p:cNvPr>
          <p:cNvSpPr/>
          <p:nvPr/>
        </p:nvSpPr>
        <p:spPr bwMode="auto">
          <a:xfrm>
            <a:off x="1532720" y="1797154"/>
            <a:ext cx="277640" cy="153888"/>
          </a:xfrm>
          <a:prstGeom prst="rect">
            <a:avLst/>
          </a:prstGeom>
        </p:spPr>
        <p:txBody>
          <a:bodyPr wrap="none">
            <a:spAutoFit/>
          </a:bodyPr>
          <a:lstStyle/>
          <a:p>
            <a:r>
              <a:rPr lang="fr-FR" sz="400" b="1" dirty="0">
                <a:solidFill>
                  <a:sysClr val="windowText" lastClr="000000"/>
                </a:solidFill>
                <a:latin typeface="Bahnschrift SemiCondensed"/>
              </a:rPr>
              <a:t>1 µm</a:t>
            </a:r>
            <a:endParaRPr lang="fr-FR" sz="1100" b="1" dirty="0">
              <a:solidFill>
                <a:sysClr val="windowText" lastClr="000000"/>
              </a:solidFill>
            </a:endParaRPr>
          </a:p>
        </p:txBody>
      </p:sp>
      <p:cxnSp>
        <p:nvCxnSpPr>
          <p:cNvPr id="121" name="Connecteur droit 120">
            <a:extLst>
              <a:ext uri="{FF2B5EF4-FFF2-40B4-BE49-F238E27FC236}">
                <a16:creationId xmlns:a16="http://schemas.microsoft.com/office/drawing/2014/main" id="{B381C694-0DBF-4792-8C58-E6B6ECE81D39}"/>
              </a:ext>
            </a:extLst>
          </p:cNvPr>
          <p:cNvCxnSpPr/>
          <p:nvPr/>
        </p:nvCxnSpPr>
        <p:spPr bwMode="auto">
          <a:xfrm>
            <a:off x="3127234" y="1916632"/>
            <a:ext cx="9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28928784-0AE3-4F31-98A1-111897639EEC}"/>
              </a:ext>
            </a:extLst>
          </p:cNvPr>
          <p:cNvSpPr/>
          <p:nvPr/>
        </p:nvSpPr>
        <p:spPr bwMode="auto">
          <a:xfrm>
            <a:off x="3033414" y="1802734"/>
            <a:ext cx="277640" cy="153888"/>
          </a:xfrm>
          <a:prstGeom prst="rect">
            <a:avLst/>
          </a:prstGeom>
        </p:spPr>
        <p:txBody>
          <a:bodyPr wrap="none">
            <a:spAutoFit/>
          </a:bodyPr>
          <a:lstStyle/>
          <a:p>
            <a:r>
              <a:rPr lang="fr-FR" sz="400" b="1" dirty="0">
                <a:solidFill>
                  <a:sysClr val="windowText" lastClr="000000"/>
                </a:solidFill>
                <a:latin typeface="Bahnschrift SemiCondensed"/>
              </a:rPr>
              <a:t>1 µm</a:t>
            </a:r>
            <a:endParaRPr lang="fr-FR" sz="1100" b="1" dirty="0">
              <a:solidFill>
                <a:sysClr val="windowText" lastClr="000000"/>
              </a:solidFill>
            </a:endParaRPr>
          </a:p>
        </p:txBody>
      </p:sp>
      <p:pic>
        <p:nvPicPr>
          <p:cNvPr id="35" name="Audio 34">
            <a:hlinkClick r:id="" action="ppaction://media"/>
            <a:extLst>
              <a:ext uri="{FF2B5EF4-FFF2-40B4-BE49-F238E27FC236}">
                <a16:creationId xmlns:a16="http://schemas.microsoft.com/office/drawing/2014/main" id="{4D551669-F5ED-4F3A-9FB7-5EFA7EC7B1AF}"/>
              </a:ext>
            </a:extLst>
          </p:cNvPr>
          <p:cNvPicPr>
            <a:picLocks noChangeAspect="1"/>
          </p:cNvPicPr>
          <p:nvPr>
            <a:audioFile r:link="rId3"/>
            <p:extLst>
              <p:ext uri="{DAA4B4D4-6D71-4841-9C94-3DE7FCFB9230}">
                <p14:media xmlns:p14="http://schemas.microsoft.com/office/powerpoint/2010/main" r:embed="rId2"/>
              </p:ext>
            </p:extLst>
          </p:nvPr>
        </p:nvPicPr>
        <p:blipFill>
          <a:blip r:embed="rId20"/>
          <a:stretch>
            <a:fillRect/>
          </a:stretch>
        </p:blipFill>
        <p:spPr>
          <a:xfrm>
            <a:off x="8318500" y="4318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65719"/>
    </mc:Choice>
    <mc:Fallback>
      <p:transition spd="slow" advTm="65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ZoneTexte 2"/>
          <p:cNvSpPr txBox="1"/>
          <p:nvPr/>
        </p:nvSpPr>
        <p:spPr bwMode="auto">
          <a:xfrm>
            <a:off x="5868144" y="123477"/>
            <a:ext cx="3024336" cy="369332"/>
          </a:xfrm>
          <a:prstGeom prst="rect">
            <a:avLst/>
          </a:prstGeom>
          <a:noFill/>
        </p:spPr>
        <p:txBody>
          <a:bodyPr wrap="square" rtlCol="0">
            <a:spAutoFit/>
          </a:bodyPr>
          <a:lstStyle/>
          <a:p>
            <a:pPr algn="r">
              <a:defRPr/>
            </a:pPr>
            <a:r>
              <a:rPr lang="fr-FR" b="1">
                <a:solidFill>
                  <a:schemeClr val="bg1"/>
                </a:solidFill>
              </a:rPr>
              <a:t>Résultats 2/2</a:t>
            </a:r>
            <a:endParaRPr/>
          </a:p>
        </p:txBody>
      </p:sp>
      <p:grpSp>
        <p:nvGrpSpPr>
          <p:cNvPr id="7" name="Groupe 6"/>
          <p:cNvGrpSpPr/>
          <p:nvPr/>
        </p:nvGrpSpPr>
        <p:grpSpPr bwMode="auto">
          <a:xfrm>
            <a:off x="0" y="732923"/>
            <a:ext cx="4866906" cy="2631808"/>
            <a:chOff x="3526008" y="279253"/>
            <a:chExt cx="8939879" cy="4956108"/>
          </a:xfrm>
        </p:grpSpPr>
        <p:sp>
          <p:nvSpPr>
            <p:cNvPr id="15" name="Rectangle 14"/>
            <p:cNvSpPr/>
            <p:nvPr/>
          </p:nvSpPr>
          <p:spPr bwMode="auto">
            <a:xfrm>
              <a:off x="5376820" y="1383508"/>
              <a:ext cx="301753" cy="83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latin typeface="Arial Narrow"/>
              </a:endParaRPr>
            </a:p>
          </p:txBody>
        </p:sp>
        <p:grpSp>
          <p:nvGrpSpPr>
            <p:cNvPr id="16" name="Groupe 15"/>
            <p:cNvGrpSpPr/>
            <p:nvPr/>
          </p:nvGrpSpPr>
          <p:grpSpPr bwMode="auto">
            <a:xfrm>
              <a:off x="3526008" y="279253"/>
              <a:ext cx="8939879" cy="4956108"/>
              <a:chOff x="3633468" y="558941"/>
              <a:chExt cx="8939879" cy="4956108"/>
            </a:xfrm>
          </p:grpSpPr>
          <p:pic>
            <p:nvPicPr>
              <p:cNvPr id="23" name="Image 22"/>
              <p:cNvPicPr>
                <a:picLocks noChangeAspect="1"/>
              </p:cNvPicPr>
              <p:nvPr/>
            </p:nvPicPr>
            <p:blipFill>
              <a:blip r:embed="rId6"/>
              <a:srcRect t="25156"/>
              <a:stretch/>
            </p:blipFill>
            <p:spPr bwMode="auto">
              <a:xfrm>
                <a:off x="3633468" y="1254161"/>
                <a:ext cx="7116278" cy="4260888"/>
              </a:xfrm>
              <a:prstGeom prst="rect">
                <a:avLst/>
              </a:prstGeom>
            </p:spPr>
          </p:pic>
          <p:pic>
            <p:nvPicPr>
              <p:cNvPr id="24" name="Image 23"/>
              <p:cNvPicPr>
                <a:picLocks noChangeAspect="1"/>
              </p:cNvPicPr>
              <p:nvPr/>
            </p:nvPicPr>
            <p:blipFill>
              <a:blip r:embed="rId7"/>
              <a:stretch/>
            </p:blipFill>
            <p:spPr bwMode="auto">
              <a:xfrm>
                <a:off x="10543203" y="1339859"/>
                <a:ext cx="2030144" cy="3517697"/>
              </a:xfrm>
              <a:prstGeom prst="rect">
                <a:avLst/>
              </a:prstGeom>
            </p:spPr>
          </p:pic>
          <p:pic>
            <p:nvPicPr>
              <p:cNvPr id="25" name="Image 24"/>
              <p:cNvPicPr>
                <a:picLocks noChangeAspect="1"/>
              </p:cNvPicPr>
              <p:nvPr/>
            </p:nvPicPr>
            <p:blipFill>
              <a:blip r:embed="rId8"/>
              <a:srcRect r="71306" b="75098"/>
              <a:stretch/>
            </p:blipFill>
            <p:spPr bwMode="auto">
              <a:xfrm>
                <a:off x="9534189" y="558941"/>
                <a:ext cx="1009014" cy="700548"/>
              </a:xfrm>
              <a:prstGeom prst="rect">
                <a:avLst/>
              </a:prstGeom>
            </p:spPr>
          </p:pic>
          <p:pic>
            <p:nvPicPr>
              <p:cNvPr id="26" name="Image 25"/>
              <p:cNvPicPr>
                <a:picLocks noChangeAspect="1"/>
              </p:cNvPicPr>
              <p:nvPr/>
            </p:nvPicPr>
            <p:blipFill>
              <a:blip r:embed="rId9"/>
              <a:stretch/>
            </p:blipFill>
            <p:spPr bwMode="auto">
              <a:xfrm>
                <a:off x="5376820" y="4814778"/>
                <a:ext cx="5400000" cy="602679"/>
              </a:xfrm>
              <a:prstGeom prst="rect">
                <a:avLst/>
              </a:prstGeom>
            </p:spPr>
          </p:pic>
        </p:grpSp>
        <p:sp>
          <p:nvSpPr>
            <p:cNvPr id="17" name="Rectangle : coins arrondis 16"/>
            <p:cNvSpPr/>
            <p:nvPr/>
          </p:nvSpPr>
          <p:spPr bwMode="auto">
            <a:xfrm>
              <a:off x="4615544" y="1060171"/>
              <a:ext cx="5789867" cy="1057949"/>
            </a:xfrm>
            <a:prstGeom prst="roundRect">
              <a:avLst>
                <a:gd name="adj" fmla="val 573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latin typeface="Arial Narrow"/>
              </a:endParaRPr>
            </a:p>
          </p:txBody>
        </p:sp>
        <p:sp>
          <p:nvSpPr>
            <p:cNvPr id="18" name="Rectangle : coins arrondis 17"/>
            <p:cNvSpPr/>
            <p:nvPr/>
          </p:nvSpPr>
          <p:spPr bwMode="auto">
            <a:xfrm>
              <a:off x="4612286" y="2119848"/>
              <a:ext cx="5793125" cy="353937"/>
            </a:xfrm>
            <a:prstGeom prst="roundRect">
              <a:avLst>
                <a:gd name="adj" fmla="val 181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latin typeface="Arial Narrow"/>
              </a:endParaRPr>
            </a:p>
          </p:txBody>
        </p:sp>
        <p:sp>
          <p:nvSpPr>
            <p:cNvPr id="19" name="Rectangle : coins arrondis 18"/>
            <p:cNvSpPr/>
            <p:nvPr/>
          </p:nvSpPr>
          <p:spPr bwMode="auto">
            <a:xfrm>
              <a:off x="4615544" y="2470318"/>
              <a:ext cx="5789867" cy="2080800"/>
            </a:xfrm>
            <a:prstGeom prst="roundRect">
              <a:avLst>
                <a:gd name="adj" fmla="val 359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latin typeface="Arial Narrow"/>
              </a:endParaRPr>
            </a:p>
          </p:txBody>
        </p:sp>
      </p:grpSp>
      <p:sp>
        <p:nvSpPr>
          <p:cNvPr id="8" name="Rectangle 7"/>
          <p:cNvSpPr/>
          <p:nvPr/>
        </p:nvSpPr>
        <p:spPr bwMode="auto">
          <a:xfrm>
            <a:off x="1051426" y="1153190"/>
            <a:ext cx="896820" cy="213427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Arial Narrow"/>
            </a:endParaRPr>
          </a:p>
        </p:txBody>
      </p:sp>
      <p:sp>
        <p:nvSpPr>
          <p:cNvPr id="9" name="Rectangle 8"/>
          <p:cNvSpPr/>
          <p:nvPr/>
        </p:nvSpPr>
        <p:spPr bwMode="auto">
          <a:xfrm>
            <a:off x="1948246" y="1153189"/>
            <a:ext cx="1798702" cy="213427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Arial Narrow"/>
            </a:endParaRPr>
          </a:p>
        </p:txBody>
      </p:sp>
      <p:sp>
        <p:nvSpPr>
          <p:cNvPr id="10" name="Rectangle 9"/>
          <p:cNvSpPr/>
          <p:nvPr/>
        </p:nvSpPr>
        <p:spPr bwMode="auto">
          <a:xfrm>
            <a:off x="1055018" y="3256541"/>
            <a:ext cx="915635" cy="230832"/>
          </a:xfrm>
          <a:prstGeom prst="rect">
            <a:avLst/>
          </a:prstGeom>
          <a:grpFill/>
        </p:spPr>
        <p:txBody>
          <a:bodyPr wrap="none">
            <a:spAutoFit/>
          </a:bodyPr>
          <a:lstStyle/>
          <a:p>
            <a:pPr>
              <a:defRPr/>
            </a:pPr>
            <a:r>
              <a:rPr lang="fr-FR" sz="900" b="1">
                <a:latin typeface="Arial Narrow"/>
              </a:rPr>
              <a:t>Phase gastrique</a:t>
            </a:r>
            <a:endParaRPr lang="fr-FR" sz="900">
              <a:latin typeface="Arial Narrow"/>
            </a:endParaRPr>
          </a:p>
        </p:txBody>
      </p:sp>
      <p:sp>
        <p:nvSpPr>
          <p:cNvPr id="11" name="Rectangle 10"/>
          <p:cNvSpPr/>
          <p:nvPr/>
        </p:nvSpPr>
        <p:spPr bwMode="auto">
          <a:xfrm>
            <a:off x="2287787" y="3249316"/>
            <a:ext cx="957313" cy="230832"/>
          </a:xfrm>
          <a:prstGeom prst="rect">
            <a:avLst/>
          </a:prstGeom>
          <a:grpFill/>
        </p:spPr>
        <p:txBody>
          <a:bodyPr wrap="none">
            <a:spAutoFit/>
          </a:bodyPr>
          <a:lstStyle/>
          <a:p>
            <a:pPr>
              <a:defRPr/>
            </a:pPr>
            <a:r>
              <a:rPr lang="fr-FR" sz="900" b="1">
                <a:latin typeface="Arial Narrow"/>
              </a:rPr>
              <a:t>Phase intestinale</a:t>
            </a:r>
            <a:endParaRPr lang="fr-FR" sz="900">
              <a:latin typeface="Arial Narrow"/>
            </a:endParaRPr>
          </a:p>
        </p:txBody>
      </p:sp>
      <p:cxnSp>
        <p:nvCxnSpPr>
          <p:cNvPr id="12" name="Connecteur droit 11"/>
          <p:cNvCxnSpPr>
            <a:cxnSpLocks/>
          </p:cNvCxnSpPr>
          <p:nvPr/>
        </p:nvCxnSpPr>
        <p:spPr bwMode="auto">
          <a:xfrm>
            <a:off x="1958151" y="3258221"/>
            <a:ext cx="0" cy="200084"/>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13" name="Connecteur droit 12"/>
          <p:cNvCxnSpPr>
            <a:cxnSpLocks/>
          </p:cNvCxnSpPr>
          <p:nvPr/>
        </p:nvCxnSpPr>
        <p:spPr bwMode="auto">
          <a:xfrm>
            <a:off x="1045704" y="3256034"/>
            <a:ext cx="0" cy="200084"/>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14" name="Connecteur droit 13"/>
          <p:cNvCxnSpPr>
            <a:cxnSpLocks/>
          </p:cNvCxnSpPr>
          <p:nvPr/>
        </p:nvCxnSpPr>
        <p:spPr bwMode="auto">
          <a:xfrm>
            <a:off x="3744480" y="3256033"/>
            <a:ext cx="0" cy="200084"/>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27" name="Rectangle : coins arrondis 26"/>
          <p:cNvSpPr/>
          <p:nvPr/>
        </p:nvSpPr>
        <p:spPr bwMode="auto">
          <a:xfrm>
            <a:off x="66096" y="727304"/>
            <a:ext cx="3137752" cy="289441"/>
          </a:xfrm>
          <a:prstGeom prst="roundRect">
            <a:avLst>
              <a:gd name="adj" fmla="val 16667"/>
            </a:avLst>
          </a:prstGeom>
          <a:solidFill>
            <a:schemeClr val="bg1">
              <a:lumMod val="85000"/>
            </a:schemeClr>
          </a:solidFill>
        </p:spPr>
        <p:txBody>
          <a:bodyPr wrap="square">
            <a:spAutoFit/>
          </a:bodyPr>
          <a:lstStyle/>
          <a:p>
            <a:pPr algn="just">
              <a:defRPr/>
            </a:pPr>
            <a:r>
              <a:rPr lang="fr-FR" sz="1100" b="1" u="sng"/>
              <a:t>CINÉTIQUE DE RELARGAGE DES PEPTIDES</a:t>
            </a:r>
            <a:r>
              <a:rPr lang="fr-FR" sz="1100"/>
              <a:t> (</a:t>
            </a:r>
            <a:r>
              <a:rPr lang="fr-FR" sz="1100" i="1"/>
              <a:t>in vitro)</a:t>
            </a:r>
            <a:endParaRPr lang="en-GB" sz="1100" b="1" u="sng"/>
          </a:p>
        </p:txBody>
      </p:sp>
      <p:sp>
        <p:nvSpPr>
          <p:cNvPr id="28" name="ZoneTexte 27"/>
          <p:cNvSpPr txBox="1"/>
          <p:nvPr/>
        </p:nvSpPr>
        <p:spPr bwMode="auto">
          <a:xfrm>
            <a:off x="-3651" y="2313453"/>
            <a:ext cx="687220" cy="215444"/>
          </a:xfrm>
          <a:prstGeom prst="rect">
            <a:avLst/>
          </a:prstGeom>
          <a:noFill/>
        </p:spPr>
        <p:txBody>
          <a:bodyPr wrap="square" rtlCol="0">
            <a:spAutoFit/>
          </a:bodyPr>
          <a:lstStyle/>
          <a:p>
            <a:pPr algn="just">
              <a:defRPr/>
            </a:pPr>
            <a:r>
              <a:rPr lang="fr-FR" sz="800" b="1">
                <a:latin typeface="Arial Narrow"/>
              </a:rPr>
              <a:t>CLUSTER 1</a:t>
            </a:r>
            <a:endParaRPr/>
          </a:p>
        </p:txBody>
      </p:sp>
      <p:sp>
        <p:nvSpPr>
          <p:cNvPr id="29" name="ZoneTexte 28"/>
          <p:cNvSpPr txBox="1"/>
          <p:nvPr/>
        </p:nvSpPr>
        <p:spPr bwMode="auto">
          <a:xfrm>
            <a:off x="-9477" y="1703096"/>
            <a:ext cx="687220" cy="215444"/>
          </a:xfrm>
          <a:prstGeom prst="rect">
            <a:avLst/>
          </a:prstGeom>
          <a:noFill/>
        </p:spPr>
        <p:txBody>
          <a:bodyPr wrap="square" rtlCol="0">
            <a:spAutoFit/>
          </a:bodyPr>
          <a:lstStyle/>
          <a:p>
            <a:pPr algn="just">
              <a:defRPr/>
            </a:pPr>
            <a:r>
              <a:rPr lang="fr-FR" sz="800" b="1">
                <a:latin typeface="Arial Narrow"/>
              </a:rPr>
              <a:t>CLUSTER 2</a:t>
            </a:r>
            <a:endParaRPr/>
          </a:p>
        </p:txBody>
      </p:sp>
      <p:sp>
        <p:nvSpPr>
          <p:cNvPr id="30" name="ZoneTexte 29"/>
          <p:cNvSpPr txBox="1"/>
          <p:nvPr/>
        </p:nvSpPr>
        <p:spPr bwMode="auto">
          <a:xfrm>
            <a:off x="-9477" y="1320784"/>
            <a:ext cx="687220" cy="215444"/>
          </a:xfrm>
          <a:prstGeom prst="rect">
            <a:avLst/>
          </a:prstGeom>
          <a:noFill/>
        </p:spPr>
        <p:txBody>
          <a:bodyPr wrap="square" rtlCol="0">
            <a:spAutoFit/>
          </a:bodyPr>
          <a:lstStyle/>
          <a:p>
            <a:pPr algn="just">
              <a:defRPr/>
            </a:pPr>
            <a:r>
              <a:rPr lang="fr-FR" sz="800" b="1">
                <a:latin typeface="Arial Narrow"/>
              </a:rPr>
              <a:t>CLUSTER 3</a:t>
            </a:r>
            <a:endParaRPr/>
          </a:p>
        </p:txBody>
      </p:sp>
      <p:sp>
        <p:nvSpPr>
          <p:cNvPr id="31" name="Rectangle 30"/>
          <p:cNvSpPr/>
          <p:nvPr/>
        </p:nvSpPr>
        <p:spPr bwMode="auto">
          <a:xfrm>
            <a:off x="1082548" y="3099197"/>
            <a:ext cx="396675" cy="169277"/>
          </a:xfrm>
          <a:prstGeom prst="rect">
            <a:avLst/>
          </a:prstGeom>
          <a:solidFill>
            <a:schemeClr val="bg1"/>
          </a:solidFill>
          <a:ln>
            <a:noFill/>
          </a:ln>
        </p:spPr>
        <p:txBody>
          <a:bodyPr wrap="square">
            <a:spAutoFit/>
          </a:bodyPr>
          <a:lstStyle/>
          <a:p>
            <a:pPr algn="ctr">
              <a:defRPr/>
            </a:pPr>
            <a:r>
              <a:rPr lang="fr-FR" sz="500" b="1">
                <a:latin typeface="Arial Narrow"/>
              </a:rPr>
              <a:t>80 min</a:t>
            </a:r>
            <a:endParaRPr lang="fr-FR" sz="500">
              <a:latin typeface="Arial Narrow"/>
            </a:endParaRPr>
          </a:p>
        </p:txBody>
      </p:sp>
      <p:sp>
        <p:nvSpPr>
          <p:cNvPr id="32" name="Rectangle 31"/>
          <p:cNvSpPr/>
          <p:nvPr/>
        </p:nvSpPr>
        <p:spPr bwMode="auto">
          <a:xfrm>
            <a:off x="1510344" y="3102850"/>
            <a:ext cx="422319" cy="169277"/>
          </a:xfrm>
          <a:prstGeom prst="rect">
            <a:avLst/>
          </a:prstGeom>
          <a:solidFill>
            <a:schemeClr val="bg1"/>
          </a:solidFill>
          <a:ln>
            <a:noFill/>
          </a:ln>
        </p:spPr>
        <p:txBody>
          <a:bodyPr wrap="square">
            <a:spAutoFit/>
          </a:bodyPr>
          <a:lstStyle/>
          <a:p>
            <a:pPr algn="ctr">
              <a:defRPr/>
            </a:pPr>
            <a:r>
              <a:rPr lang="fr-FR" sz="500" b="1">
                <a:latin typeface="Arial Narrow"/>
              </a:rPr>
              <a:t>180 min</a:t>
            </a:r>
            <a:endParaRPr lang="fr-FR" sz="500">
              <a:latin typeface="Arial Narrow"/>
            </a:endParaRPr>
          </a:p>
        </p:txBody>
      </p:sp>
      <p:sp>
        <p:nvSpPr>
          <p:cNvPr id="33" name="Rectangle 32"/>
          <p:cNvSpPr/>
          <p:nvPr/>
        </p:nvSpPr>
        <p:spPr bwMode="auto">
          <a:xfrm>
            <a:off x="1978603" y="3103235"/>
            <a:ext cx="396675" cy="169277"/>
          </a:xfrm>
          <a:prstGeom prst="rect">
            <a:avLst/>
          </a:prstGeom>
          <a:solidFill>
            <a:schemeClr val="bg1"/>
          </a:solidFill>
          <a:ln>
            <a:noFill/>
          </a:ln>
        </p:spPr>
        <p:txBody>
          <a:bodyPr wrap="square">
            <a:spAutoFit/>
          </a:bodyPr>
          <a:lstStyle/>
          <a:p>
            <a:pPr algn="ctr">
              <a:defRPr/>
            </a:pPr>
            <a:r>
              <a:rPr lang="fr-FR" sz="500" b="1">
                <a:latin typeface="Arial Narrow"/>
              </a:rPr>
              <a:t>20 min</a:t>
            </a:r>
            <a:endParaRPr lang="fr-FR" sz="500">
              <a:latin typeface="Arial Narrow"/>
            </a:endParaRPr>
          </a:p>
        </p:txBody>
      </p:sp>
      <p:sp>
        <p:nvSpPr>
          <p:cNvPr id="34" name="Rectangle 33"/>
          <p:cNvSpPr/>
          <p:nvPr/>
        </p:nvSpPr>
        <p:spPr bwMode="auto">
          <a:xfrm>
            <a:off x="2445649" y="3108957"/>
            <a:ext cx="396675" cy="169277"/>
          </a:xfrm>
          <a:prstGeom prst="rect">
            <a:avLst/>
          </a:prstGeom>
          <a:solidFill>
            <a:schemeClr val="bg1"/>
          </a:solidFill>
          <a:ln>
            <a:noFill/>
          </a:ln>
        </p:spPr>
        <p:txBody>
          <a:bodyPr wrap="square">
            <a:spAutoFit/>
          </a:bodyPr>
          <a:lstStyle/>
          <a:p>
            <a:pPr algn="ctr">
              <a:defRPr/>
            </a:pPr>
            <a:r>
              <a:rPr lang="fr-FR" sz="500" b="1">
                <a:latin typeface="Arial Narrow"/>
              </a:rPr>
              <a:t>40 min</a:t>
            </a:r>
            <a:endParaRPr lang="fr-FR" sz="500">
              <a:latin typeface="Arial Narrow"/>
            </a:endParaRPr>
          </a:p>
        </p:txBody>
      </p:sp>
      <p:sp>
        <p:nvSpPr>
          <p:cNvPr id="35" name="Rectangle 34"/>
          <p:cNvSpPr/>
          <p:nvPr/>
        </p:nvSpPr>
        <p:spPr bwMode="auto">
          <a:xfrm>
            <a:off x="2888475" y="3115149"/>
            <a:ext cx="396675" cy="169277"/>
          </a:xfrm>
          <a:prstGeom prst="rect">
            <a:avLst/>
          </a:prstGeom>
          <a:solidFill>
            <a:schemeClr val="bg1"/>
          </a:solidFill>
          <a:ln>
            <a:noFill/>
          </a:ln>
        </p:spPr>
        <p:txBody>
          <a:bodyPr wrap="square">
            <a:spAutoFit/>
          </a:bodyPr>
          <a:lstStyle/>
          <a:p>
            <a:pPr algn="ctr">
              <a:defRPr/>
            </a:pPr>
            <a:r>
              <a:rPr lang="fr-FR" sz="500" b="1">
                <a:latin typeface="Arial Narrow"/>
              </a:rPr>
              <a:t>80 min</a:t>
            </a:r>
            <a:endParaRPr lang="fr-FR" sz="500">
              <a:latin typeface="Arial Narrow"/>
            </a:endParaRPr>
          </a:p>
        </p:txBody>
      </p:sp>
      <p:sp>
        <p:nvSpPr>
          <p:cNvPr id="36" name="Rectangle 35"/>
          <p:cNvSpPr/>
          <p:nvPr/>
        </p:nvSpPr>
        <p:spPr bwMode="auto">
          <a:xfrm>
            <a:off x="3334383" y="3110816"/>
            <a:ext cx="396675" cy="169277"/>
          </a:xfrm>
          <a:prstGeom prst="rect">
            <a:avLst/>
          </a:prstGeom>
          <a:solidFill>
            <a:schemeClr val="bg1"/>
          </a:solidFill>
          <a:ln>
            <a:noFill/>
          </a:ln>
        </p:spPr>
        <p:txBody>
          <a:bodyPr wrap="square">
            <a:spAutoFit/>
          </a:bodyPr>
          <a:lstStyle/>
          <a:p>
            <a:pPr algn="ctr">
              <a:defRPr/>
            </a:pPr>
            <a:r>
              <a:rPr lang="fr-FR" sz="500" b="1">
                <a:latin typeface="Arial Narrow"/>
              </a:rPr>
              <a:t>180 min</a:t>
            </a:r>
            <a:endParaRPr lang="fr-FR" sz="500">
              <a:latin typeface="Arial Narrow"/>
            </a:endParaRPr>
          </a:p>
        </p:txBody>
      </p:sp>
      <p:sp>
        <p:nvSpPr>
          <p:cNvPr id="37" name="Rectangle 36"/>
          <p:cNvSpPr/>
          <p:nvPr/>
        </p:nvSpPr>
        <p:spPr bwMode="auto">
          <a:xfrm>
            <a:off x="-12785" y="3588418"/>
            <a:ext cx="4577903" cy="707886"/>
          </a:xfrm>
          <a:prstGeom prst="rect">
            <a:avLst/>
          </a:prstGeom>
        </p:spPr>
        <p:txBody>
          <a:bodyPr wrap="square">
            <a:spAutoFit/>
          </a:bodyPr>
          <a:lstStyle/>
          <a:p>
            <a:pPr algn="just">
              <a:defRPr/>
            </a:pPr>
            <a:r>
              <a:rPr lang="fr-FR" sz="1000" b="1" dirty="0">
                <a:solidFill>
                  <a:srgbClr val="C00000"/>
                </a:solidFill>
              </a:rPr>
              <a:t>Différences de cinétiques de relargage des peptides :</a:t>
            </a:r>
            <a:endParaRPr sz="2000" dirty="0"/>
          </a:p>
          <a:p>
            <a:pPr marL="742950" lvl="1" indent="-285750" algn="just">
              <a:buFont typeface="Wingdings"/>
              <a:buChar char="§"/>
              <a:defRPr/>
            </a:pPr>
            <a:r>
              <a:rPr lang="fr-FR" sz="1000" b="1" dirty="0">
                <a:solidFill>
                  <a:schemeClr val="bg2">
                    <a:lumMod val="25000"/>
                  </a:schemeClr>
                </a:solidFill>
              </a:rPr>
              <a:t>Relargage </a:t>
            </a:r>
            <a:r>
              <a:rPr lang="fr-FR" sz="1000" dirty="0">
                <a:solidFill>
                  <a:schemeClr val="bg2">
                    <a:lumMod val="25000"/>
                  </a:schemeClr>
                </a:solidFill>
              </a:rPr>
              <a:t>plus</a:t>
            </a:r>
            <a:r>
              <a:rPr lang="fr-FR" sz="1000" b="1" dirty="0">
                <a:solidFill>
                  <a:schemeClr val="bg2">
                    <a:lumMod val="25000"/>
                  </a:schemeClr>
                </a:solidFill>
              </a:rPr>
              <a:t> abondant </a:t>
            </a:r>
            <a:r>
              <a:rPr lang="fr-FR" sz="1000" dirty="0">
                <a:solidFill>
                  <a:schemeClr val="bg2">
                    <a:lumMod val="25000"/>
                  </a:schemeClr>
                </a:solidFill>
              </a:rPr>
              <a:t>à G80 de </a:t>
            </a:r>
            <a:r>
              <a:rPr lang="fr-FR" sz="1000" b="1" dirty="0">
                <a:solidFill>
                  <a:schemeClr val="bg2">
                    <a:lumMod val="25000"/>
                  </a:schemeClr>
                </a:solidFill>
              </a:rPr>
              <a:t>peptides</a:t>
            </a:r>
            <a:r>
              <a:rPr lang="fr-FR" sz="1000" dirty="0">
                <a:solidFill>
                  <a:schemeClr val="bg2">
                    <a:lumMod val="25000"/>
                  </a:schemeClr>
                </a:solidFill>
              </a:rPr>
              <a:t> issus des </a:t>
            </a:r>
            <a:r>
              <a:rPr lang="fr-FR" sz="1000" b="1" dirty="0">
                <a:solidFill>
                  <a:schemeClr val="bg2">
                    <a:lumMod val="25000"/>
                  </a:schemeClr>
                </a:solidFill>
              </a:rPr>
              <a:t>caséines (Cluster 1) </a:t>
            </a:r>
            <a:r>
              <a:rPr lang="fr-FR" sz="1000" dirty="0">
                <a:solidFill>
                  <a:schemeClr val="bg2">
                    <a:lumMod val="25000"/>
                  </a:schemeClr>
                </a:solidFill>
              </a:rPr>
              <a:t>pour la </a:t>
            </a:r>
            <a:r>
              <a:rPr lang="fr-FR" sz="1000" b="1" dirty="0">
                <a:solidFill>
                  <a:srgbClr val="D99696"/>
                </a:solidFill>
              </a:rPr>
              <a:t>PPN D </a:t>
            </a:r>
            <a:r>
              <a:rPr lang="fr-FR" sz="1000" dirty="0">
                <a:solidFill>
                  <a:schemeClr val="bg2">
                    <a:lumMod val="25000"/>
                  </a:schemeClr>
                </a:solidFill>
              </a:rPr>
              <a:t>par rapport aux autres </a:t>
            </a:r>
            <a:r>
              <a:rPr lang="fr-FR" sz="1000" dirty="0" err="1">
                <a:solidFill>
                  <a:schemeClr val="bg2">
                    <a:lumMod val="25000"/>
                  </a:schemeClr>
                </a:solidFill>
              </a:rPr>
              <a:t>PPNs</a:t>
            </a:r>
            <a:r>
              <a:rPr lang="fr-FR" sz="1000" dirty="0">
                <a:solidFill>
                  <a:schemeClr val="bg2">
                    <a:lumMod val="25000"/>
                  </a:schemeClr>
                </a:solidFill>
              </a:rPr>
              <a:t> --&gt; </a:t>
            </a:r>
            <a:r>
              <a:rPr lang="fr-FR" sz="1000" b="1" dirty="0">
                <a:solidFill>
                  <a:schemeClr val="bg2">
                    <a:lumMod val="25000"/>
                  </a:schemeClr>
                </a:solidFill>
              </a:rPr>
              <a:t>Différence d’organisation supramoléculaire des caséines</a:t>
            </a:r>
            <a:r>
              <a:rPr lang="fr-FR" sz="1000" dirty="0">
                <a:solidFill>
                  <a:schemeClr val="bg2">
                    <a:lumMod val="25000"/>
                  </a:schemeClr>
                </a:solidFill>
              </a:rPr>
              <a:t> entre la </a:t>
            </a:r>
            <a:r>
              <a:rPr lang="fr-FR" sz="1000" b="1" dirty="0">
                <a:solidFill>
                  <a:srgbClr val="D99696"/>
                </a:solidFill>
              </a:rPr>
              <a:t>PPN D </a:t>
            </a:r>
            <a:r>
              <a:rPr lang="fr-FR" sz="1000" dirty="0">
                <a:solidFill>
                  <a:schemeClr val="bg2">
                    <a:lumMod val="25000"/>
                  </a:schemeClr>
                </a:solidFill>
              </a:rPr>
              <a:t>et les autres PPN</a:t>
            </a:r>
            <a:endParaRPr sz="2000" dirty="0"/>
          </a:p>
        </p:txBody>
      </p:sp>
      <p:cxnSp>
        <p:nvCxnSpPr>
          <p:cNvPr id="40" name="Connecteur droit 39"/>
          <p:cNvCxnSpPr>
            <a:cxnSpLocks/>
          </p:cNvCxnSpPr>
          <p:nvPr/>
        </p:nvCxnSpPr>
        <p:spPr bwMode="auto">
          <a:xfrm>
            <a:off x="4716016" y="727304"/>
            <a:ext cx="0" cy="4333038"/>
          </a:xfrm>
          <a:prstGeom prst="line">
            <a:avLst/>
          </a:prstGeom>
        </p:spPr>
        <p:style>
          <a:lnRef idx="1">
            <a:schemeClr val="dk1"/>
          </a:lnRef>
          <a:fillRef idx="0">
            <a:schemeClr val="dk1"/>
          </a:fillRef>
          <a:effectRef idx="0">
            <a:schemeClr val="dk1"/>
          </a:effectRef>
          <a:fontRef idx="minor">
            <a:schemeClr val="tx1"/>
          </a:fontRef>
        </p:style>
      </p:cxnSp>
      <p:grpSp>
        <p:nvGrpSpPr>
          <p:cNvPr id="20" name="Groupe 19">
            <a:extLst>
              <a:ext uri="{FF2B5EF4-FFF2-40B4-BE49-F238E27FC236}">
                <a16:creationId xmlns:a16="http://schemas.microsoft.com/office/drawing/2014/main" id="{2EB53D76-193A-4C76-BE91-2F70576C0550}"/>
              </a:ext>
            </a:extLst>
          </p:cNvPr>
          <p:cNvGrpSpPr/>
          <p:nvPr/>
        </p:nvGrpSpPr>
        <p:grpSpPr>
          <a:xfrm>
            <a:off x="-12785" y="1341578"/>
            <a:ext cx="4577912" cy="3709797"/>
            <a:chOff x="-12785" y="1341578"/>
            <a:chExt cx="4577912" cy="3709797"/>
          </a:xfrm>
        </p:grpSpPr>
        <p:sp>
          <p:nvSpPr>
            <p:cNvPr id="38" name="Rectangle 37"/>
            <p:cNvSpPr/>
            <p:nvPr/>
          </p:nvSpPr>
          <p:spPr bwMode="auto">
            <a:xfrm>
              <a:off x="-12785" y="4343489"/>
              <a:ext cx="4577912" cy="707886"/>
            </a:xfrm>
            <a:prstGeom prst="rect">
              <a:avLst/>
            </a:prstGeom>
          </p:spPr>
          <p:txBody>
            <a:bodyPr wrap="square">
              <a:spAutoFit/>
            </a:bodyPr>
            <a:lstStyle/>
            <a:p>
              <a:pPr marL="742950" lvl="1" indent="-285750" algn="just">
                <a:buFont typeface="Wingdings"/>
                <a:buChar char="§"/>
                <a:defRPr/>
              </a:pPr>
              <a:r>
                <a:rPr lang="fr-FR" sz="1000" b="1" dirty="0">
                  <a:solidFill>
                    <a:schemeClr val="bg2">
                      <a:lumMod val="25000"/>
                    </a:schemeClr>
                  </a:solidFill>
                </a:rPr>
                <a:t>Peptides </a:t>
              </a:r>
              <a:r>
                <a:rPr lang="fr-FR" sz="1000" dirty="0">
                  <a:solidFill>
                    <a:schemeClr val="bg2">
                      <a:lumMod val="25000"/>
                    </a:schemeClr>
                  </a:solidFill>
                </a:rPr>
                <a:t>issus de l</a:t>
              </a:r>
              <a:r>
                <a:rPr lang="fr-FR" sz="1000" b="1" dirty="0">
                  <a:solidFill>
                    <a:schemeClr val="bg2">
                      <a:lumMod val="25000"/>
                    </a:schemeClr>
                  </a:solidFill>
                </a:rPr>
                <a:t>’ALA et BLG</a:t>
              </a:r>
              <a:r>
                <a:rPr lang="fr-FR" sz="1000" dirty="0">
                  <a:solidFill>
                    <a:schemeClr val="bg2">
                      <a:lumMod val="25000"/>
                    </a:schemeClr>
                  </a:solidFill>
                </a:rPr>
                <a:t> sont plus </a:t>
              </a:r>
              <a:r>
                <a:rPr lang="fr-FR" sz="1000" b="1" dirty="0">
                  <a:solidFill>
                    <a:schemeClr val="bg2">
                      <a:lumMod val="25000"/>
                    </a:schemeClr>
                  </a:solidFill>
                </a:rPr>
                <a:t>abondants et tardifs</a:t>
              </a:r>
              <a:r>
                <a:rPr lang="fr-FR" sz="1000" dirty="0">
                  <a:solidFill>
                    <a:schemeClr val="bg2">
                      <a:lumMod val="25000"/>
                    </a:schemeClr>
                  </a:solidFill>
                </a:rPr>
                <a:t> (phase intestinale) pour les </a:t>
              </a:r>
              <a:r>
                <a:rPr lang="fr-FR" sz="1000" b="1" dirty="0" err="1">
                  <a:solidFill>
                    <a:schemeClr val="bg2">
                      <a:lumMod val="25000"/>
                    </a:schemeClr>
                  </a:solidFill>
                </a:rPr>
                <a:t>PPNs</a:t>
              </a:r>
              <a:r>
                <a:rPr lang="fr-FR" sz="1000" b="1" dirty="0">
                  <a:solidFill>
                    <a:schemeClr val="bg2">
                      <a:lumMod val="25000"/>
                    </a:schemeClr>
                  </a:solidFill>
                </a:rPr>
                <a:t> </a:t>
              </a:r>
              <a:r>
                <a:rPr lang="fr-FR" sz="1000" b="1" dirty="0">
                  <a:solidFill>
                    <a:srgbClr val="5FA638"/>
                  </a:solidFill>
                </a:rPr>
                <a:t>C</a:t>
              </a:r>
              <a:r>
                <a:rPr lang="fr-FR" sz="1000" b="1" dirty="0">
                  <a:solidFill>
                    <a:schemeClr val="tx2">
                      <a:lumMod val="50000"/>
                    </a:schemeClr>
                  </a:solidFill>
                </a:rPr>
                <a:t> </a:t>
              </a:r>
              <a:r>
                <a:rPr lang="fr-FR" sz="1000" b="1" dirty="0">
                  <a:solidFill>
                    <a:schemeClr val="bg2">
                      <a:lumMod val="25000"/>
                    </a:schemeClr>
                  </a:solidFill>
                </a:rPr>
                <a:t>et</a:t>
              </a:r>
              <a:r>
                <a:rPr lang="fr-FR" sz="1000" b="1" dirty="0">
                  <a:solidFill>
                    <a:srgbClr val="D99696"/>
                  </a:solidFill>
                </a:rPr>
                <a:t> D </a:t>
              </a:r>
              <a:r>
                <a:rPr lang="fr-FR" sz="1000" dirty="0">
                  <a:solidFill>
                    <a:schemeClr val="bg2">
                      <a:lumMod val="25000"/>
                    </a:schemeClr>
                  </a:solidFill>
                </a:rPr>
                <a:t>--&gt; Concentrations plus élevées + </a:t>
              </a:r>
              <a:r>
                <a:rPr lang="fr-FR" sz="1000" b="1" dirty="0">
                  <a:solidFill>
                    <a:schemeClr val="bg2">
                      <a:lumMod val="25000"/>
                    </a:schemeClr>
                  </a:solidFill>
                </a:rPr>
                <a:t>structures natives </a:t>
              </a:r>
              <a:r>
                <a:rPr lang="fr-FR" sz="1000" dirty="0">
                  <a:solidFill>
                    <a:schemeClr val="bg2">
                      <a:lumMod val="25000"/>
                    </a:schemeClr>
                  </a:solidFill>
                </a:rPr>
                <a:t>sont plus </a:t>
              </a:r>
              <a:r>
                <a:rPr lang="fr-FR" sz="1000" b="1" dirty="0">
                  <a:solidFill>
                    <a:schemeClr val="bg2">
                      <a:lumMod val="25000"/>
                    </a:schemeClr>
                  </a:solidFill>
                </a:rPr>
                <a:t>résistantes</a:t>
              </a:r>
              <a:r>
                <a:rPr lang="fr-FR" sz="1000" dirty="0">
                  <a:solidFill>
                    <a:schemeClr val="bg2">
                      <a:lumMod val="25000"/>
                    </a:schemeClr>
                  </a:solidFill>
                </a:rPr>
                <a:t> à la protéolyse (</a:t>
              </a:r>
              <a:r>
                <a:rPr lang="fr-FR" sz="1000" dirty="0">
                  <a:solidFill>
                    <a:schemeClr val="accent6"/>
                  </a:solidFill>
                </a:rPr>
                <a:t>31</a:t>
              </a:r>
              <a:r>
                <a:rPr lang="fr-FR" sz="1000" dirty="0">
                  <a:solidFill>
                    <a:schemeClr val="bg2">
                      <a:lumMod val="25000"/>
                    </a:schemeClr>
                  </a:solidFill>
                </a:rPr>
                <a:t> et </a:t>
              </a:r>
              <a:r>
                <a:rPr lang="fr-FR" sz="1000" dirty="0">
                  <a:solidFill>
                    <a:srgbClr val="D99696"/>
                  </a:solidFill>
                </a:rPr>
                <a:t>29</a:t>
              </a:r>
              <a:r>
                <a:rPr lang="fr-FR" sz="1000" dirty="0">
                  <a:solidFill>
                    <a:schemeClr val="bg2">
                      <a:lumMod val="25000"/>
                    </a:schemeClr>
                  </a:solidFill>
                </a:rPr>
                <a:t> % de dénaturation globale des protéines sériques)  </a:t>
              </a:r>
              <a:endParaRPr sz="2000" dirty="0"/>
            </a:p>
          </p:txBody>
        </p:sp>
        <p:sp>
          <p:nvSpPr>
            <p:cNvPr id="4" name="Rectangle 3"/>
            <p:cNvSpPr/>
            <p:nvPr/>
          </p:nvSpPr>
          <p:spPr bwMode="auto">
            <a:xfrm>
              <a:off x="2627784" y="1346973"/>
              <a:ext cx="229716" cy="1929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7" name="Rectangle 56"/>
            <p:cNvSpPr/>
            <p:nvPr/>
          </p:nvSpPr>
          <p:spPr bwMode="auto">
            <a:xfrm>
              <a:off x="2632783" y="1707654"/>
              <a:ext cx="224717" cy="1893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8" name="Rectangle 67"/>
            <p:cNvSpPr/>
            <p:nvPr/>
          </p:nvSpPr>
          <p:spPr bwMode="auto">
            <a:xfrm>
              <a:off x="3050794" y="1710320"/>
              <a:ext cx="234356" cy="1861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9" name="Rectangle 68"/>
            <p:cNvSpPr/>
            <p:nvPr/>
          </p:nvSpPr>
          <p:spPr bwMode="auto">
            <a:xfrm>
              <a:off x="3068988" y="1341578"/>
              <a:ext cx="216162" cy="1929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70" name="Rectangle 69"/>
          <p:cNvSpPr/>
          <p:nvPr/>
        </p:nvSpPr>
        <p:spPr bwMode="auto">
          <a:xfrm>
            <a:off x="1404084" y="1897698"/>
            <a:ext cx="106259" cy="7460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nvGrpSpPr>
          <p:cNvPr id="39" name="Groupe 38">
            <a:extLst>
              <a:ext uri="{FF2B5EF4-FFF2-40B4-BE49-F238E27FC236}">
                <a16:creationId xmlns:a16="http://schemas.microsoft.com/office/drawing/2014/main" id="{494C6B36-6FC2-40BD-B278-1EB696311AAC}"/>
              </a:ext>
            </a:extLst>
          </p:cNvPr>
          <p:cNvGrpSpPr/>
          <p:nvPr/>
        </p:nvGrpSpPr>
        <p:grpSpPr>
          <a:xfrm>
            <a:off x="4716007" y="3723656"/>
            <a:ext cx="4171412" cy="777102"/>
            <a:chOff x="4716007" y="3723656"/>
            <a:chExt cx="4171412" cy="777102"/>
          </a:xfrm>
        </p:grpSpPr>
        <p:sp>
          <p:nvSpPr>
            <p:cNvPr id="66" name="Rectangle 65"/>
            <p:cNvSpPr/>
            <p:nvPr/>
          </p:nvSpPr>
          <p:spPr bwMode="auto">
            <a:xfrm>
              <a:off x="4842279" y="3946760"/>
              <a:ext cx="4045140" cy="553998"/>
            </a:xfrm>
            <a:prstGeom prst="rect">
              <a:avLst/>
            </a:prstGeom>
          </p:spPr>
          <p:txBody>
            <a:bodyPr wrap="square">
              <a:spAutoFit/>
            </a:bodyPr>
            <a:lstStyle/>
            <a:p>
              <a:pPr algn="just">
                <a:defRPr/>
              </a:pPr>
              <a:r>
                <a:rPr lang="fr-FR" sz="1000" dirty="0"/>
                <a:t>Une approche de </a:t>
              </a:r>
              <a:r>
                <a:rPr lang="fr-FR" sz="1000" b="1" dirty="0"/>
                <a:t>modélisation </a:t>
              </a:r>
              <a:r>
                <a:rPr lang="fr-FR" sz="1000" dirty="0"/>
                <a:t>est</a:t>
              </a:r>
              <a:r>
                <a:rPr lang="fr-FR" sz="1000" b="1" dirty="0"/>
                <a:t> prévue </a:t>
              </a:r>
              <a:r>
                <a:rPr lang="fr-FR" sz="1000" dirty="0"/>
                <a:t>pour </a:t>
              </a:r>
              <a:r>
                <a:rPr lang="fr-FR" sz="1000" b="1" dirty="0"/>
                <a:t>mieux</a:t>
              </a:r>
              <a:r>
                <a:rPr lang="fr-FR" sz="1000" dirty="0"/>
                <a:t> </a:t>
              </a:r>
              <a:r>
                <a:rPr lang="fr-FR" sz="1000" b="1" dirty="0"/>
                <a:t>comprendre les  différences de réponses </a:t>
              </a:r>
              <a:r>
                <a:rPr lang="fr-FR" sz="1000" dirty="0"/>
                <a:t>observées</a:t>
              </a:r>
              <a:r>
                <a:rPr lang="fr-FR" sz="1000" b="1" dirty="0"/>
                <a:t> entre les acides aminés en interaction avec la structure des </a:t>
              </a:r>
              <a:r>
                <a:rPr lang="fr-FR" sz="1000" b="1" dirty="0" err="1"/>
                <a:t>PPNs</a:t>
              </a:r>
              <a:r>
                <a:rPr lang="fr-FR" sz="1000" b="1" dirty="0"/>
                <a:t> </a:t>
              </a:r>
              <a:r>
                <a:rPr lang="fr-FR" sz="800" dirty="0"/>
                <a:t>(van Milgen </a:t>
              </a:r>
              <a:r>
                <a:rPr lang="fr-FR" sz="800" i="1" dirty="0"/>
                <a:t>et al.</a:t>
              </a:r>
              <a:r>
                <a:rPr lang="fr-FR" sz="800" dirty="0"/>
                <a:t>, 2022)</a:t>
              </a:r>
              <a:endParaRPr lang="fr-FR" sz="1000" b="1" dirty="0"/>
            </a:p>
          </p:txBody>
        </p:sp>
        <p:sp>
          <p:nvSpPr>
            <p:cNvPr id="67" name="Rectangle 66"/>
            <p:cNvSpPr/>
            <p:nvPr/>
          </p:nvSpPr>
          <p:spPr bwMode="auto">
            <a:xfrm>
              <a:off x="4716007" y="3723656"/>
              <a:ext cx="2956901" cy="246221"/>
            </a:xfrm>
            <a:prstGeom prst="rect">
              <a:avLst/>
            </a:prstGeom>
          </p:spPr>
          <p:txBody>
            <a:bodyPr wrap="square">
              <a:spAutoFit/>
            </a:bodyPr>
            <a:lstStyle/>
            <a:p>
              <a:pPr algn="just">
                <a:defRPr/>
              </a:pPr>
              <a:r>
                <a:rPr lang="fr-FR" sz="1000" b="1" u="sng" dirty="0"/>
                <a:t>A SUIVRE </a:t>
              </a:r>
              <a:endParaRPr sz="2000" dirty="0"/>
            </a:p>
          </p:txBody>
        </p:sp>
      </p:grpSp>
      <p:grpSp>
        <p:nvGrpSpPr>
          <p:cNvPr id="22" name="Groupe 21">
            <a:extLst>
              <a:ext uri="{FF2B5EF4-FFF2-40B4-BE49-F238E27FC236}">
                <a16:creationId xmlns:a16="http://schemas.microsoft.com/office/drawing/2014/main" id="{8EAF3BE1-E5A9-4A0A-9CA2-AE4EAED50C92}"/>
              </a:ext>
            </a:extLst>
          </p:cNvPr>
          <p:cNvGrpSpPr/>
          <p:nvPr/>
        </p:nvGrpSpPr>
        <p:grpSpPr>
          <a:xfrm>
            <a:off x="4767359" y="758992"/>
            <a:ext cx="4298900" cy="4364127"/>
            <a:chOff x="4767359" y="758992"/>
            <a:chExt cx="4298900" cy="4364127"/>
          </a:xfrm>
        </p:grpSpPr>
        <p:sp>
          <p:nvSpPr>
            <p:cNvPr id="56" name="Zone de texte 8"/>
            <p:cNvSpPr txBox="1"/>
            <p:nvPr/>
          </p:nvSpPr>
          <p:spPr bwMode="auto">
            <a:xfrm>
              <a:off x="4767359" y="4907675"/>
              <a:ext cx="3323238" cy="215444"/>
            </a:xfrm>
            <a:prstGeom prst="rect">
              <a:avLst/>
            </a:prstGeom>
            <a:noFill/>
          </p:spPr>
          <p:txBody>
            <a:bodyPr wrap="square" lIns="0" tIns="0" rIns="0" bIns="0" rtlCol="0" anchor="ctr" anchorCtr="0">
              <a:spAutoFit/>
            </a:bodyPr>
            <a:lstStyle/>
            <a:p>
              <a:pPr algn="ctr">
                <a:defRPr/>
              </a:pPr>
              <a:r>
                <a:rPr lang="fr-FR" sz="700" i="1" dirty="0"/>
                <a:t>Moyennes ajustées ± SEM. </a:t>
              </a:r>
              <a:r>
                <a:rPr lang="fr-FR" sz="700" i="1" u="none" strike="noStrike" dirty="0">
                  <a:solidFill>
                    <a:srgbClr val="000000"/>
                  </a:solidFill>
                </a:rPr>
                <a:t>*** = p &lt; 0,001 et NS. = p &gt; 0,1. Des lettres différentes impliquent des différences significatives (p &lt; 0,05) entre les </a:t>
              </a:r>
              <a:r>
                <a:rPr lang="fr-FR" sz="700" i="1" u="none" strike="noStrike" dirty="0" err="1">
                  <a:solidFill>
                    <a:srgbClr val="000000"/>
                  </a:solidFill>
                </a:rPr>
                <a:t>PPNs</a:t>
              </a:r>
              <a:r>
                <a:rPr lang="fr-FR" sz="700" i="1" u="none" strike="noStrike" dirty="0">
                  <a:solidFill>
                    <a:srgbClr val="000000"/>
                  </a:solidFill>
                </a:rPr>
                <a:t>, selon un test post-hoc avec ajustement de </a:t>
              </a:r>
              <a:r>
                <a:rPr lang="fr-FR" sz="700" i="1" u="none" strike="noStrike" dirty="0" err="1">
                  <a:solidFill>
                    <a:srgbClr val="000000"/>
                  </a:solidFill>
                </a:rPr>
                <a:t>Tukey</a:t>
              </a:r>
              <a:r>
                <a:rPr lang="fr-FR" sz="700" i="1" dirty="0">
                  <a:solidFill>
                    <a:srgbClr val="000000"/>
                  </a:solidFill>
                </a:rPr>
                <a:t>.</a:t>
              </a:r>
              <a:endParaRPr lang="fr-FR" sz="700" i="1" dirty="0"/>
            </a:p>
          </p:txBody>
        </p:sp>
        <p:grpSp>
          <p:nvGrpSpPr>
            <p:cNvPr id="21" name="Groupe 20">
              <a:extLst>
                <a:ext uri="{FF2B5EF4-FFF2-40B4-BE49-F238E27FC236}">
                  <a16:creationId xmlns:a16="http://schemas.microsoft.com/office/drawing/2014/main" id="{7CF38D43-5FD0-424B-BF5B-76DAE3594405}"/>
                </a:ext>
              </a:extLst>
            </p:cNvPr>
            <p:cNvGrpSpPr/>
            <p:nvPr/>
          </p:nvGrpSpPr>
          <p:grpSpPr>
            <a:xfrm>
              <a:off x="4767359" y="758992"/>
              <a:ext cx="4298900" cy="2842825"/>
              <a:chOff x="4767359" y="758992"/>
              <a:chExt cx="4298900" cy="2842825"/>
            </a:xfrm>
          </p:grpSpPr>
          <p:sp>
            <p:nvSpPr>
              <p:cNvPr id="45" name="Rectangle : coins arrondis 44"/>
              <p:cNvSpPr/>
              <p:nvPr/>
            </p:nvSpPr>
            <p:spPr bwMode="auto">
              <a:xfrm>
                <a:off x="4866905" y="758992"/>
                <a:ext cx="3593515" cy="289441"/>
              </a:xfrm>
              <a:prstGeom prst="roundRect">
                <a:avLst>
                  <a:gd name="adj" fmla="val 16667"/>
                </a:avLst>
              </a:prstGeom>
              <a:solidFill>
                <a:schemeClr val="bg1">
                  <a:lumMod val="85000"/>
                </a:schemeClr>
              </a:solidFill>
            </p:spPr>
            <p:txBody>
              <a:bodyPr wrap="square">
                <a:spAutoFit/>
              </a:bodyPr>
              <a:lstStyle/>
              <a:p>
                <a:pPr algn="just">
                  <a:defRPr/>
                </a:pPr>
                <a:r>
                  <a:rPr lang="fr-FR" sz="1100" b="1" u="sng" dirty="0"/>
                  <a:t>CINÉTIQUES PLASMATIQUES DES ACIDES AMINÉS </a:t>
                </a:r>
                <a:r>
                  <a:rPr lang="fr-FR" sz="1100" dirty="0"/>
                  <a:t>(</a:t>
                </a:r>
                <a:r>
                  <a:rPr lang="fr-FR" sz="1100" i="1" dirty="0"/>
                  <a:t>in vivo)</a:t>
                </a:r>
                <a:endParaRPr lang="en-GB" sz="1100" b="1" u="sng" dirty="0"/>
              </a:p>
            </p:txBody>
          </p:sp>
          <p:pic>
            <p:nvPicPr>
              <p:cNvPr id="47" name="Image 46"/>
              <p:cNvPicPr>
                <a:picLocks noChangeAspect="1"/>
              </p:cNvPicPr>
              <p:nvPr/>
            </p:nvPicPr>
            <p:blipFill>
              <a:blip r:embed="rId10"/>
              <a:stretch/>
            </p:blipFill>
            <p:spPr bwMode="auto">
              <a:xfrm>
                <a:off x="4767359" y="1212232"/>
                <a:ext cx="2542359" cy="1739341"/>
              </a:xfrm>
              <a:prstGeom prst="rect">
                <a:avLst/>
              </a:prstGeom>
            </p:spPr>
          </p:pic>
          <p:sp>
            <p:nvSpPr>
              <p:cNvPr id="53" name="ZoneTexte 52"/>
              <p:cNvSpPr txBox="1"/>
              <p:nvPr/>
            </p:nvSpPr>
            <p:spPr bwMode="auto">
              <a:xfrm>
                <a:off x="5781977" y="1077110"/>
                <a:ext cx="829208" cy="415498"/>
              </a:xfrm>
              <a:prstGeom prst="rect">
                <a:avLst/>
              </a:prstGeom>
              <a:noFill/>
              <a:ln w="31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defRPr/>
                </a:pPr>
                <a:r>
                  <a:rPr lang="fr-FR" sz="700" dirty="0">
                    <a:solidFill>
                      <a:schemeClr val="bg2">
                        <a:lumMod val="25000"/>
                      </a:schemeClr>
                    </a:solidFill>
                  </a:rPr>
                  <a:t>PPN : ***</a:t>
                </a:r>
                <a:endParaRPr sz="2400" dirty="0"/>
              </a:p>
              <a:p>
                <a:pPr>
                  <a:defRPr/>
                </a:pPr>
                <a:r>
                  <a:rPr lang="fr-FR" sz="700" dirty="0">
                    <a:solidFill>
                      <a:schemeClr val="bg2">
                        <a:lumMod val="25000"/>
                      </a:schemeClr>
                    </a:solidFill>
                  </a:rPr>
                  <a:t>Temps : ***</a:t>
                </a:r>
                <a:endParaRPr sz="2400" dirty="0"/>
              </a:p>
              <a:p>
                <a:pPr>
                  <a:defRPr/>
                </a:pPr>
                <a:r>
                  <a:rPr lang="fr-FR" sz="700" dirty="0">
                    <a:solidFill>
                      <a:schemeClr val="bg2">
                        <a:lumMod val="25000"/>
                      </a:schemeClr>
                    </a:solidFill>
                  </a:rPr>
                  <a:t>PPN x Temps : NS</a:t>
                </a:r>
                <a:endParaRPr sz="2400" dirty="0"/>
              </a:p>
            </p:txBody>
          </p:sp>
          <p:sp>
            <p:nvSpPr>
              <p:cNvPr id="54" name="ZoneTexte 53"/>
              <p:cNvSpPr txBox="1"/>
              <p:nvPr/>
            </p:nvSpPr>
            <p:spPr bwMode="auto">
              <a:xfrm>
                <a:off x="6095605" y="1470137"/>
                <a:ext cx="1071230" cy="378084"/>
              </a:xfrm>
              <a:prstGeom prst="roundRect">
                <a:avLst>
                  <a:gd name="adj" fmla="val 16667"/>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defRPr/>
                </a:pPr>
                <a:r>
                  <a:rPr lang="en-GB" sz="1100" b="1" dirty="0">
                    <a:solidFill>
                      <a:schemeClr val="tx1"/>
                    </a:solidFill>
                  </a:rPr>
                  <a:t>A / B &gt; C / D</a:t>
                </a:r>
                <a:endParaRPr dirty="0"/>
              </a:p>
            </p:txBody>
          </p:sp>
          <p:sp>
            <p:nvSpPr>
              <p:cNvPr id="58" name="Rectangle 57"/>
              <p:cNvSpPr/>
              <p:nvPr/>
            </p:nvSpPr>
            <p:spPr bwMode="auto">
              <a:xfrm>
                <a:off x="7398035" y="1096082"/>
                <a:ext cx="1651154" cy="861774"/>
              </a:xfrm>
              <a:prstGeom prst="rect">
                <a:avLst/>
              </a:prstGeom>
            </p:spPr>
            <p:txBody>
              <a:bodyPr wrap="square">
                <a:spAutoFit/>
              </a:bodyPr>
              <a:lstStyle/>
              <a:p>
                <a:pPr algn="just">
                  <a:defRPr/>
                </a:pPr>
                <a:r>
                  <a:rPr lang="fr-FR" sz="1000" b="1" dirty="0"/>
                  <a:t>Concentrations plasmatiques </a:t>
                </a:r>
                <a:r>
                  <a:rPr lang="fr-FR" sz="1000" dirty="0"/>
                  <a:t>des acides aminés totaux et essentiels</a:t>
                </a:r>
                <a:r>
                  <a:rPr lang="fr-FR" sz="1000" b="1" dirty="0"/>
                  <a:t> supérieures en pré et post-prandial </a:t>
                </a:r>
                <a:r>
                  <a:rPr lang="fr-FR" sz="1000" dirty="0"/>
                  <a:t>pour les </a:t>
                </a:r>
                <a:r>
                  <a:rPr lang="fr-FR" sz="1000" b="1" dirty="0" err="1"/>
                  <a:t>PPNs</a:t>
                </a:r>
                <a:r>
                  <a:rPr lang="fr-FR" sz="1000" dirty="0"/>
                  <a:t> </a:t>
                </a:r>
                <a:r>
                  <a:rPr lang="fr-FR" sz="1000" b="1" dirty="0">
                    <a:solidFill>
                      <a:schemeClr val="accent6">
                        <a:lumMod val="75000"/>
                      </a:schemeClr>
                    </a:solidFill>
                  </a:rPr>
                  <a:t>A</a:t>
                </a:r>
                <a:r>
                  <a:rPr lang="fr-FR" sz="1000" b="1" dirty="0"/>
                  <a:t>/</a:t>
                </a:r>
                <a:r>
                  <a:rPr lang="fr-FR" sz="1000" b="1" dirty="0">
                    <a:solidFill>
                      <a:schemeClr val="accent1"/>
                    </a:solidFill>
                  </a:rPr>
                  <a:t>B</a:t>
                </a:r>
                <a:r>
                  <a:rPr lang="fr-FR" sz="1000" b="1" dirty="0"/>
                  <a:t> </a:t>
                </a:r>
                <a:r>
                  <a:rPr lang="fr-FR" sz="1000" i="1" dirty="0"/>
                  <a:t>vs.</a:t>
                </a:r>
                <a:r>
                  <a:rPr lang="fr-FR" sz="1000" dirty="0"/>
                  <a:t> </a:t>
                </a:r>
                <a:r>
                  <a:rPr lang="fr-FR" sz="1000" b="1" dirty="0">
                    <a:solidFill>
                      <a:schemeClr val="accent3">
                        <a:lumMod val="75000"/>
                      </a:schemeClr>
                    </a:solidFill>
                  </a:rPr>
                  <a:t>C</a:t>
                </a:r>
                <a:r>
                  <a:rPr lang="fr-FR" sz="1000" b="1" dirty="0"/>
                  <a:t>/</a:t>
                </a:r>
                <a:r>
                  <a:rPr lang="fr-FR" sz="1000" b="1" dirty="0">
                    <a:solidFill>
                      <a:schemeClr val="accent2">
                        <a:lumMod val="75000"/>
                      </a:schemeClr>
                    </a:solidFill>
                  </a:rPr>
                  <a:t>D</a:t>
                </a:r>
                <a:endParaRPr sz="2000" dirty="0"/>
              </a:p>
            </p:txBody>
          </p:sp>
          <p:sp>
            <p:nvSpPr>
              <p:cNvPr id="59" name="Flèche : droite 58"/>
              <p:cNvSpPr/>
              <p:nvPr/>
            </p:nvSpPr>
            <p:spPr bwMode="auto">
              <a:xfrm>
                <a:off x="7260182" y="1306744"/>
                <a:ext cx="137853" cy="141407"/>
              </a:xfrm>
              <a:prstGeom prst="right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lang="fr-FR"/>
              </a:p>
            </p:txBody>
          </p:sp>
          <p:sp>
            <p:nvSpPr>
              <p:cNvPr id="55" name="Rectangle : coins arrondis 54"/>
              <p:cNvSpPr/>
              <p:nvPr/>
            </p:nvSpPr>
            <p:spPr bwMode="auto">
              <a:xfrm>
                <a:off x="7305560" y="2149505"/>
                <a:ext cx="1760699" cy="1452312"/>
              </a:xfrm>
              <a:prstGeom prst="roundRect">
                <a:avLst>
                  <a:gd name="adj" fmla="val 16667"/>
                </a:avLst>
              </a:prstGeom>
              <a:solidFill>
                <a:schemeClr val="accent4">
                  <a:lumMod val="20000"/>
                  <a:lumOff val="80000"/>
                </a:schemeClr>
              </a:solidFill>
              <a:ln>
                <a:noFill/>
              </a:ln>
            </p:spPr>
            <p:txBody>
              <a:bodyPr wrap="square">
                <a:spAutoFit/>
              </a:bodyPr>
              <a:lstStyle/>
              <a:p>
                <a:pPr algn="ctr">
                  <a:lnSpc>
                    <a:spcPct val="150000"/>
                  </a:lnSpc>
                  <a:buClr>
                    <a:srgbClr val="00A3A8"/>
                  </a:buClr>
                  <a:defRPr/>
                </a:pPr>
                <a:r>
                  <a:rPr lang="fr-FR" sz="900" b="1" dirty="0"/>
                  <a:t>Différences </a:t>
                </a:r>
                <a:r>
                  <a:rPr lang="fr-FR" sz="900" dirty="0"/>
                  <a:t>significatives des concentrations plasmatiques </a:t>
                </a:r>
                <a:r>
                  <a:rPr lang="fr-FR" sz="900" b="1" dirty="0"/>
                  <a:t>préprandiales </a:t>
                </a:r>
                <a:r>
                  <a:rPr lang="fr-FR" sz="900" dirty="0"/>
                  <a:t>= </a:t>
                </a:r>
                <a:r>
                  <a:rPr lang="fr-FR" sz="900" b="1" dirty="0"/>
                  <a:t>adaptation métabolique </a:t>
                </a:r>
                <a:r>
                  <a:rPr lang="fr-FR" sz="900" dirty="0"/>
                  <a:t>due à la consommation de la PPN les 2 jours précédents la cinétique</a:t>
                </a:r>
                <a:endParaRPr sz="2000" dirty="0"/>
              </a:p>
            </p:txBody>
          </p:sp>
          <p:sp>
            <p:nvSpPr>
              <p:cNvPr id="62" name="Signe Plus 61"/>
              <p:cNvSpPr/>
              <p:nvPr/>
            </p:nvSpPr>
            <p:spPr bwMode="auto">
              <a:xfrm>
                <a:off x="8051274" y="2005505"/>
                <a:ext cx="288000" cy="288000"/>
              </a:xfrm>
              <a:prstGeom prst="mathPlus">
                <a:avLst>
                  <a:gd name="adj1" fmla="val 2352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71" name="Image 70"/>
              <p:cNvPicPr>
                <a:picLocks noChangeAspect="1"/>
              </p:cNvPicPr>
              <p:nvPr/>
            </p:nvPicPr>
            <p:blipFill>
              <a:blip r:embed="rId11"/>
              <a:stretch/>
            </p:blipFill>
            <p:spPr bwMode="auto">
              <a:xfrm>
                <a:off x="5145537" y="2801327"/>
                <a:ext cx="2017508" cy="200055"/>
              </a:xfrm>
              <a:prstGeom prst="rect">
                <a:avLst/>
              </a:prstGeom>
            </p:spPr>
          </p:pic>
        </p:grpSp>
      </p:grpSp>
      <p:pic>
        <p:nvPicPr>
          <p:cNvPr id="46" name="Audio 45">
            <a:hlinkClick r:id="" action="ppaction://media"/>
            <a:extLst>
              <a:ext uri="{FF2B5EF4-FFF2-40B4-BE49-F238E27FC236}">
                <a16:creationId xmlns:a16="http://schemas.microsoft.com/office/drawing/2014/main" id="{5B3E93E9-5378-482B-9233-9B765C6FB3D0}"/>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8318500" y="4318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60515"/>
    </mc:Choice>
    <mc:Fallback>
      <p:transition spd="slow" advTm="605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ZoneTexte 2"/>
          <p:cNvSpPr txBox="1"/>
          <p:nvPr/>
        </p:nvSpPr>
        <p:spPr bwMode="auto">
          <a:xfrm>
            <a:off x="5868144" y="123477"/>
            <a:ext cx="3024336" cy="369332"/>
          </a:xfrm>
          <a:prstGeom prst="rect">
            <a:avLst/>
          </a:prstGeom>
          <a:noFill/>
        </p:spPr>
        <p:txBody>
          <a:bodyPr wrap="square" rtlCol="0">
            <a:spAutoFit/>
          </a:bodyPr>
          <a:lstStyle/>
          <a:p>
            <a:pPr algn="r">
              <a:defRPr/>
            </a:pPr>
            <a:r>
              <a:rPr lang="fr-FR" b="1">
                <a:solidFill>
                  <a:schemeClr val="bg1"/>
                </a:solidFill>
              </a:rPr>
              <a:t>Conclusion</a:t>
            </a:r>
            <a:endParaRPr/>
          </a:p>
        </p:txBody>
      </p:sp>
      <p:pic>
        <p:nvPicPr>
          <p:cNvPr id="5" name="Picture 4" descr="Sodiaal - FANCY FOOD SHOW"/>
          <p:cNvPicPr>
            <a:picLocks noChangeAspect="1" noChangeArrowheads="1"/>
          </p:cNvPicPr>
          <p:nvPr/>
        </p:nvPicPr>
        <p:blipFill>
          <a:blip r:embed="rId6"/>
          <a:stretch/>
        </p:blipFill>
        <p:spPr bwMode="auto">
          <a:xfrm>
            <a:off x="4429294" y="4729205"/>
            <a:ext cx="756592" cy="407395"/>
          </a:xfrm>
          <a:prstGeom prst="rect">
            <a:avLst/>
          </a:prstGeom>
          <a:noFill/>
        </p:spPr>
      </p:pic>
      <p:pic>
        <p:nvPicPr>
          <p:cNvPr id="6" name="Picture 6" descr="mmsa2, aliments, physique, matière molle, colloque, incription -  Organisateurs"/>
          <p:cNvPicPr>
            <a:picLocks noChangeAspect="1" noChangeArrowheads="1"/>
          </p:cNvPicPr>
          <p:nvPr/>
        </p:nvPicPr>
        <p:blipFill>
          <a:blip r:embed="rId7"/>
          <a:stretch/>
        </p:blipFill>
        <p:spPr bwMode="auto">
          <a:xfrm>
            <a:off x="2351021" y="4749066"/>
            <a:ext cx="989471" cy="354231"/>
          </a:xfrm>
          <a:prstGeom prst="rect">
            <a:avLst/>
          </a:prstGeom>
          <a:noFill/>
        </p:spPr>
      </p:pic>
      <p:pic>
        <p:nvPicPr>
          <p:cNvPr id="7" name="Picture 2" descr="INRAe (Institut national de recherche pour l'Agriculture, l'Alimentation et  l'Environnement et de l'agriculture) | Irrigazette"/>
          <p:cNvPicPr>
            <a:picLocks noChangeAspect="1" noChangeArrowheads="1"/>
          </p:cNvPicPr>
          <p:nvPr/>
        </p:nvPicPr>
        <p:blipFill>
          <a:blip r:embed="rId8"/>
          <a:stretch/>
        </p:blipFill>
        <p:spPr bwMode="auto">
          <a:xfrm>
            <a:off x="145327" y="4797092"/>
            <a:ext cx="811129" cy="280497"/>
          </a:xfrm>
          <a:prstGeom prst="rect">
            <a:avLst/>
          </a:prstGeom>
          <a:noFill/>
        </p:spPr>
      </p:pic>
      <p:pic>
        <p:nvPicPr>
          <p:cNvPr id="8" name="Image 7"/>
          <p:cNvPicPr>
            <a:picLocks noChangeAspect="1"/>
          </p:cNvPicPr>
          <p:nvPr/>
        </p:nvPicPr>
        <p:blipFill>
          <a:blip r:embed="rId9"/>
          <a:stretch/>
        </p:blipFill>
        <p:spPr bwMode="auto">
          <a:xfrm>
            <a:off x="3588122" y="4721691"/>
            <a:ext cx="593542" cy="400462"/>
          </a:xfrm>
          <a:prstGeom prst="rect">
            <a:avLst/>
          </a:prstGeom>
        </p:spPr>
      </p:pic>
      <p:pic>
        <p:nvPicPr>
          <p:cNvPr id="9" name="Image 8"/>
          <p:cNvPicPr>
            <a:picLocks noChangeAspect="1"/>
          </p:cNvPicPr>
          <p:nvPr/>
        </p:nvPicPr>
        <p:blipFill>
          <a:blip r:embed="rId10"/>
          <a:stretch/>
        </p:blipFill>
        <p:spPr bwMode="auto">
          <a:xfrm>
            <a:off x="1153439" y="4691968"/>
            <a:ext cx="1045841" cy="430185"/>
          </a:xfrm>
          <a:prstGeom prst="rect">
            <a:avLst/>
          </a:prstGeom>
        </p:spPr>
      </p:pic>
      <p:sp>
        <p:nvSpPr>
          <p:cNvPr id="10" name="Rectangle 9"/>
          <p:cNvSpPr/>
          <p:nvPr/>
        </p:nvSpPr>
        <p:spPr bwMode="auto">
          <a:xfrm>
            <a:off x="1954430" y="1396200"/>
            <a:ext cx="840396" cy="430887"/>
          </a:xfrm>
          <a:prstGeom prst="rect">
            <a:avLst/>
          </a:prstGeom>
          <a:grpFill/>
        </p:spPr>
        <p:txBody>
          <a:bodyPr wrap="square">
            <a:spAutoFit/>
          </a:bodyPr>
          <a:lstStyle/>
          <a:p>
            <a:pPr algn="ctr">
              <a:defRPr/>
            </a:pPr>
            <a:r>
              <a:rPr lang="fr-FR" sz="1100" b="1">
                <a:solidFill>
                  <a:schemeClr val="bg2">
                    <a:lumMod val="25000"/>
                  </a:schemeClr>
                </a:solidFill>
              </a:rPr>
              <a:t>Structure de la PPN</a:t>
            </a:r>
            <a:endParaRPr/>
          </a:p>
        </p:txBody>
      </p:sp>
      <p:sp>
        <p:nvSpPr>
          <p:cNvPr id="92" name="Rectangle 91"/>
          <p:cNvSpPr/>
          <p:nvPr/>
        </p:nvSpPr>
        <p:spPr bwMode="auto">
          <a:xfrm>
            <a:off x="274546" y="1396200"/>
            <a:ext cx="840396" cy="430887"/>
          </a:xfrm>
          <a:prstGeom prst="rect">
            <a:avLst/>
          </a:prstGeom>
          <a:grpFill/>
        </p:spPr>
        <p:txBody>
          <a:bodyPr wrap="square">
            <a:spAutoFit/>
          </a:bodyPr>
          <a:lstStyle/>
          <a:p>
            <a:pPr algn="ctr">
              <a:defRPr/>
            </a:pPr>
            <a:r>
              <a:rPr lang="fr-FR" sz="1100" b="1" dirty="0">
                <a:solidFill>
                  <a:schemeClr val="bg2">
                    <a:lumMod val="25000"/>
                  </a:schemeClr>
                </a:solidFill>
              </a:rPr>
              <a:t>Ingrédients protéiques</a:t>
            </a:r>
            <a:endParaRPr dirty="0"/>
          </a:p>
        </p:txBody>
      </p:sp>
      <p:cxnSp>
        <p:nvCxnSpPr>
          <p:cNvPr id="93" name="Connecteur droit avec flèche 92"/>
          <p:cNvCxnSpPr>
            <a:cxnSpLocks/>
            <a:stCxn id="92" idx="3"/>
            <a:endCxn id="10" idx="1"/>
          </p:cNvCxnSpPr>
          <p:nvPr/>
        </p:nvCxnSpPr>
        <p:spPr bwMode="auto">
          <a:xfrm>
            <a:off x="1114942" y="1611644"/>
            <a:ext cx="8394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3" name="Rectangle : coins arrondis 102"/>
          <p:cNvSpPr/>
          <p:nvPr/>
        </p:nvSpPr>
        <p:spPr bwMode="auto">
          <a:xfrm>
            <a:off x="167464" y="1144742"/>
            <a:ext cx="8747153" cy="1541654"/>
          </a:xfrm>
          <a:prstGeom prst="roundRect">
            <a:avLst>
              <a:gd name="adj"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37" name="Rectangle 36">
            <a:extLst>
              <a:ext uri="{FF2B5EF4-FFF2-40B4-BE49-F238E27FC236}">
                <a16:creationId xmlns:a16="http://schemas.microsoft.com/office/drawing/2014/main" id="{A79B2EC1-08E0-4271-8410-03A14FCE95B7}"/>
              </a:ext>
            </a:extLst>
          </p:cNvPr>
          <p:cNvSpPr/>
          <p:nvPr/>
        </p:nvSpPr>
        <p:spPr bwMode="auto">
          <a:xfrm>
            <a:off x="569280" y="2741536"/>
            <a:ext cx="8005440" cy="430887"/>
          </a:xfrm>
          <a:prstGeom prst="rect">
            <a:avLst/>
          </a:prstGeom>
          <a:grpFill/>
        </p:spPr>
        <p:txBody>
          <a:bodyPr wrap="square">
            <a:spAutoFit/>
          </a:bodyPr>
          <a:lstStyle/>
          <a:p>
            <a:pPr algn="just">
              <a:defRPr/>
            </a:pPr>
            <a:r>
              <a:rPr lang="fr-FR" sz="1100" b="1" dirty="0">
                <a:solidFill>
                  <a:srgbClr val="C00000"/>
                </a:solidFill>
              </a:rPr>
              <a:t>Les ingrédients protéiques laitiers de structure </a:t>
            </a:r>
            <a:r>
              <a:rPr lang="fr-FR" sz="1100" dirty="0">
                <a:solidFill>
                  <a:srgbClr val="C00000"/>
                </a:solidFill>
              </a:rPr>
              <a:t>(dénaturation des protéines du lactosérum et organisation des caséines)</a:t>
            </a:r>
            <a:r>
              <a:rPr lang="fr-FR" sz="1100" b="1" dirty="0">
                <a:solidFill>
                  <a:srgbClr val="C00000"/>
                </a:solidFill>
              </a:rPr>
              <a:t> et de composition </a:t>
            </a:r>
            <a:r>
              <a:rPr lang="fr-FR" sz="1100" dirty="0">
                <a:solidFill>
                  <a:srgbClr val="C00000"/>
                </a:solidFill>
              </a:rPr>
              <a:t>(protéines/peptides du lactosérum: BLG, ALA, GMP)</a:t>
            </a:r>
            <a:r>
              <a:rPr lang="fr-FR" sz="1100" b="1" dirty="0">
                <a:solidFill>
                  <a:srgbClr val="C00000"/>
                </a:solidFill>
              </a:rPr>
              <a:t> différentes modifient la structure des </a:t>
            </a:r>
            <a:r>
              <a:rPr lang="fr-FR" sz="1100" b="1" dirty="0" err="1">
                <a:solidFill>
                  <a:srgbClr val="C00000"/>
                </a:solidFill>
              </a:rPr>
              <a:t>PPNs</a:t>
            </a:r>
            <a:r>
              <a:rPr lang="fr-FR" sz="1100" b="1" dirty="0">
                <a:solidFill>
                  <a:srgbClr val="C00000"/>
                </a:solidFill>
              </a:rPr>
              <a:t>.</a:t>
            </a:r>
          </a:p>
        </p:txBody>
      </p:sp>
      <p:grpSp>
        <p:nvGrpSpPr>
          <p:cNvPr id="31" name="Groupe 30">
            <a:extLst>
              <a:ext uri="{FF2B5EF4-FFF2-40B4-BE49-F238E27FC236}">
                <a16:creationId xmlns:a16="http://schemas.microsoft.com/office/drawing/2014/main" id="{8628595F-0FF1-4813-9E9E-CB671C0FA1B1}"/>
              </a:ext>
            </a:extLst>
          </p:cNvPr>
          <p:cNvGrpSpPr/>
          <p:nvPr/>
        </p:nvGrpSpPr>
        <p:grpSpPr>
          <a:xfrm>
            <a:off x="574813" y="1251595"/>
            <a:ext cx="8553837" cy="2200238"/>
            <a:chOff x="574813" y="1251595"/>
            <a:chExt cx="8553837" cy="2200238"/>
          </a:xfrm>
        </p:grpSpPr>
        <p:cxnSp>
          <p:nvCxnSpPr>
            <p:cNvPr id="11" name="Connecteur droit avec flèche 10"/>
            <p:cNvCxnSpPr>
              <a:cxnSpLocks/>
              <a:stCxn id="10" idx="3"/>
              <a:endCxn id="14" idx="1"/>
            </p:cNvCxnSpPr>
            <p:nvPr/>
          </p:nvCxnSpPr>
          <p:spPr bwMode="auto">
            <a:xfrm>
              <a:off x="2794826" y="1611644"/>
              <a:ext cx="97999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p:cNvSpPr/>
            <p:nvPr/>
          </p:nvSpPr>
          <p:spPr bwMode="auto">
            <a:xfrm>
              <a:off x="2864832" y="2216345"/>
              <a:ext cx="919794" cy="430887"/>
            </a:xfrm>
            <a:prstGeom prst="rect">
              <a:avLst/>
            </a:prstGeom>
            <a:grpFill/>
          </p:spPr>
          <p:txBody>
            <a:bodyPr wrap="square">
              <a:spAutoFit/>
            </a:bodyPr>
            <a:lstStyle/>
            <a:p>
              <a:pPr algn="ctr">
                <a:defRPr/>
              </a:pPr>
              <a:r>
                <a:rPr lang="fr-FR" sz="1100" dirty="0">
                  <a:solidFill>
                    <a:schemeClr val="bg2">
                      <a:lumMod val="25000"/>
                    </a:schemeClr>
                  </a:solidFill>
                </a:rPr>
                <a:t>Structure du chyme</a:t>
              </a:r>
              <a:endParaRPr dirty="0"/>
            </a:p>
          </p:txBody>
        </p:sp>
        <p:pic>
          <p:nvPicPr>
            <p:cNvPr id="14" name="Image 13"/>
            <p:cNvPicPr>
              <a:picLocks noChangeAspect="1"/>
            </p:cNvPicPr>
            <p:nvPr/>
          </p:nvPicPr>
          <p:blipFill>
            <a:blip r:embed="rId11"/>
            <a:stretch/>
          </p:blipFill>
          <p:spPr bwMode="auto">
            <a:xfrm>
              <a:off x="3774817" y="1255680"/>
              <a:ext cx="720000" cy="711927"/>
            </a:xfrm>
            <a:prstGeom prst="rect">
              <a:avLst/>
            </a:prstGeom>
          </p:spPr>
        </p:pic>
        <p:sp>
          <p:nvSpPr>
            <p:cNvPr id="15" name="Rectangle 14"/>
            <p:cNvSpPr/>
            <p:nvPr/>
          </p:nvSpPr>
          <p:spPr bwMode="auto">
            <a:xfrm>
              <a:off x="4488644" y="2219753"/>
              <a:ext cx="902233" cy="430887"/>
            </a:xfrm>
            <a:prstGeom prst="rect">
              <a:avLst/>
            </a:prstGeom>
            <a:grpFill/>
          </p:spPr>
          <p:txBody>
            <a:bodyPr wrap="square">
              <a:spAutoFit/>
            </a:bodyPr>
            <a:lstStyle/>
            <a:p>
              <a:pPr algn="ctr">
                <a:defRPr/>
              </a:pPr>
              <a:r>
                <a:rPr lang="fr-FR" sz="1100" dirty="0">
                  <a:solidFill>
                    <a:schemeClr val="bg2">
                      <a:lumMod val="25000"/>
                    </a:schemeClr>
                  </a:solidFill>
                </a:rPr>
                <a:t>Cinétiques d’hydrolyse</a:t>
              </a:r>
              <a:endParaRPr dirty="0"/>
            </a:p>
          </p:txBody>
        </p:sp>
        <p:cxnSp>
          <p:nvCxnSpPr>
            <p:cNvPr id="17" name="Connecteur droit avec flèche 16"/>
            <p:cNvCxnSpPr>
              <a:cxnSpLocks/>
              <a:stCxn id="14" idx="2"/>
              <a:endCxn id="13" idx="0"/>
            </p:cNvCxnSpPr>
            <p:nvPr/>
          </p:nvCxnSpPr>
          <p:spPr bwMode="auto">
            <a:xfrm flipH="1">
              <a:off x="3324729" y="1967607"/>
              <a:ext cx="810088" cy="2487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cteur droit avec flèche 17"/>
            <p:cNvCxnSpPr>
              <a:cxnSpLocks/>
              <a:stCxn id="14" idx="2"/>
              <a:endCxn id="15" idx="0"/>
            </p:cNvCxnSpPr>
            <p:nvPr/>
          </p:nvCxnSpPr>
          <p:spPr bwMode="auto">
            <a:xfrm>
              <a:off x="4134817" y="1967607"/>
              <a:ext cx="804944" cy="2521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necteur droit avec flèche 18"/>
            <p:cNvCxnSpPr>
              <a:cxnSpLocks/>
              <a:stCxn id="13" idx="3"/>
              <a:endCxn id="15" idx="1"/>
            </p:cNvCxnSpPr>
            <p:nvPr/>
          </p:nvCxnSpPr>
          <p:spPr bwMode="auto">
            <a:xfrm>
              <a:off x="3784626" y="2431789"/>
              <a:ext cx="70401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cteur droit avec flèche 20"/>
            <p:cNvCxnSpPr>
              <a:cxnSpLocks/>
              <a:stCxn id="14" idx="3"/>
              <a:endCxn id="23" idx="1"/>
            </p:cNvCxnSpPr>
            <p:nvPr/>
          </p:nvCxnSpPr>
          <p:spPr bwMode="auto">
            <a:xfrm>
              <a:off x="4494817" y="1611644"/>
              <a:ext cx="140545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p:cNvSpPr/>
            <p:nvPr/>
          </p:nvSpPr>
          <p:spPr bwMode="auto">
            <a:xfrm>
              <a:off x="4469922" y="1356858"/>
              <a:ext cx="1406987" cy="230832"/>
            </a:xfrm>
            <a:prstGeom prst="rect">
              <a:avLst/>
            </a:prstGeom>
            <a:grpFill/>
          </p:spPr>
          <p:txBody>
            <a:bodyPr wrap="square">
              <a:spAutoFit/>
            </a:bodyPr>
            <a:lstStyle/>
            <a:p>
              <a:pPr algn="ctr">
                <a:defRPr/>
              </a:pPr>
              <a:r>
                <a:rPr lang="fr-FR" sz="900" dirty="0">
                  <a:solidFill>
                    <a:schemeClr val="bg2">
                      <a:lumMod val="25000"/>
                    </a:schemeClr>
                  </a:solidFill>
                </a:rPr>
                <a:t>Nutriments ± digérés</a:t>
              </a:r>
              <a:endParaRPr dirty="0"/>
            </a:p>
          </p:txBody>
        </p:sp>
        <p:pic>
          <p:nvPicPr>
            <p:cNvPr id="23" name="Image 22"/>
            <p:cNvPicPr>
              <a:picLocks noChangeAspect="1"/>
            </p:cNvPicPr>
            <p:nvPr/>
          </p:nvPicPr>
          <p:blipFill>
            <a:blip r:embed="rId12"/>
            <a:stretch/>
          </p:blipFill>
          <p:spPr bwMode="auto">
            <a:xfrm>
              <a:off x="5900267" y="1255681"/>
              <a:ext cx="720001" cy="711927"/>
            </a:xfrm>
            <a:prstGeom prst="rect">
              <a:avLst/>
            </a:prstGeom>
          </p:spPr>
        </p:pic>
        <p:sp>
          <p:nvSpPr>
            <p:cNvPr id="24" name="Rectangle 23"/>
            <p:cNvSpPr/>
            <p:nvPr/>
          </p:nvSpPr>
          <p:spPr bwMode="auto">
            <a:xfrm>
              <a:off x="5732050" y="2219752"/>
              <a:ext cx="1056435" cy="430887"/>
            </a:xfrm>
            <a:prstGeom prst="rect">
              <a:avLst/>
            </a:prstGeom>
            <a:grpFill/>
          </p:spPr>
          <p:txBody>
            <a:bodyPr wrap="square">
              <a:spAutoFit/>
            </a:bodyPr>
            <a:lstStyle/>
            <a:p>
              <a:pPr algn="ctr">
                <a:defRPr/>
              </a:pPr>
              <a:r>
                <a:rPr lang="fr-FR" sz="1100" dirty="0">
                  <a:solidFill>
                    <a:schemeClr val="bg2">
                      <a:lumMod val="25000"/>
                    </a:schemeClr>
                  </a:solidFill>
                </a:rPr>
                <a:t>Cinétiques d’hydrolyse</a:t>
              </a:r>
              <a:endParaRPr dirty="0"/>
            </a:p>
          </p:txBody>
        </p:sp>
        <p:cxnSp>
          <p:nvCxnSpPr>
            <p:cNvPr id="25" name="Connecteur droit avec flèche 24"/>
            <p:cNvCxnSpPr>
              <a:cxnSpLocks/>
              <a:stCxn id="23" idx="2"/>
              <a:endCxn id="24" idx="0"/>
            </p:cNvCxnSpPr>
            <p:nvPr/>
          </p:nvCxnSpPr>
          <p:spPr bwMode="auto">
            <a:xfrm>
              <a:off x="6260268" y="1967608"/>
              <a:ext cx="0" cy="2521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7" name="Image 26"/>
            <p:cNvPicPr>
              <a:picLocks noChangeAspect="1"/>
            </p:cNvPicPr>
            <p:nvPr/>
          </p:nvPicPr>
          <p:blipFill>
            <a:blip r:embed="rId13"/>
            <a:stretch/>
          </p:blipFill>
          <p:spPr bwMode="auto">
            <a:xfrm>
              <a:off x="7860935" y="1251595"/>
              <a:ext cx="720000" cy="720000"/>
            </a:xfrm>
            <a:prstGeom prst="rect">
              <a:avLst/>
            </a:prstGeom>
          </p:spPr>
        </p:pic>
        <p:cxnSp>
          <p:nvCxnSpPr>
            <p:cNvPr id="28" name="Connecteur droit avec flèche 27"/>
            <p:cNvCxnSpPr>
              <a:cxnSpLocks/>
              <a:stCxn id="23" idx="3"/>
              <a:endCxn id="27" idx="1"/>
            </p:cNvCxnSpPr>
            <p:nvPr/>
          </p:nvCxnSpPr>
          <p:spPr bwMode="auto">
            <a:xfrm flipV="1">
              <a:off x="6620268" y="1611595"/>
              <a:ext cx="1240667" cy="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Rectangle 28"/>
            <p:cNvSpPr/>
            <p:nvPr/>
          </p:nvSpPr>
          <p:spPr bwMode="auto">
            <a:xfrm>
              <a:off x="7319168" y="2295548"/>
              <a:ext cx="1809482" cy="261610"/>
            </a:xfrm>
            <a:prstGeom prst="rect">
              <a:avLst/>
            </a:prstGeom>
            <a:grpFill/>
          </p:spPr>
          <p:txBody>
            <a:bodyPr wrap="square">
              <a:spAutoFit/>
            </a:bodyPr>
            <a:lstStyle/>
            <a:p>
              <a:pPr algn="ctr">
                <a:defRPr/>
              </a:pPr>
              <a:r>
                <a:rPr lang="fr-FR" sz="1100" dirty="0">
                  <a:solidFill>
                    <a:schemeClr val="bg2">
                      <a:lumMod val="25000"/>
                    </a:schemeClr>
                  </a:solidFill>
                </a:rPr>
                <a:t>Cinétiques d’absorption</a:t>
              </a:r>
              <a:endParaRPr dirty="0"/>
            </a:p>
          </p:txBody>
        </p:sp>
        <p:cxnSp>
          <p:nvCxnSpPr>
            <p:cNvPr id="30" name="Connecteur droit avec flèche 29"/>
            <p:cNvCxnSpPr>
              <a:cxnSpLocks/>
              <a:stCxn id="27" idx="2"/>
              <a:endCxn id="29" idx="0"/>
            </p:cNvCxnSpPr>
            <p:nvPr/>
          </p:nvCxnSpPr>
          <p:spPr bwMode="auto">
            <a:xfrm>
              <a:off x="8220935" y="1971595"/>
              <a:ext cx="0" cy="323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Rectangle 35">
              <a:extLst>
                <a:ext uri="{FF2B5EF4-FFF2-40B4-BE49-F238E27FC236}">
                  <a16:creationId xmlns:a16="http://schemas.microsoft.com/office/drawing/2014/main" id="{2908D5BC-8865-4BCD-8A7F-01D5FCDDB457}"/>
                </a:ext>
              </a:extLst>
            </p:cNvPr>
            <p:cNvSpPr/>
            <p:nvPr/>
          </p:nvSpPr>
          <p:spPr>
            <a:xfrm>
              <a:off x="574813" y="3190223"/>
              <a:ext cx="7964029" cy="261610"/>
            </a:xfrm>
            <a:prstGeom prst="rect">
              <a:avLst/>
            </a:prstGeom>
          </p:spPr>
          <p:txBody>
            <a:bodyPr wrap="square">
              <a:spAutoFit/>
            </a:bodyPr>
            <a:lstStyle/>
            <a:p>
              <a:pPr lvl="0" algn="just">
                <a:defRPr/>
              </a:pPr>
              <a:r>
                <a:rPr lang="fr-FR" sz="1100" b="1" dirty="0">
                  <a:solidFill>
                    <a:srgbClr val="C00000"/>
                  </a:solidFill>
                </a:rPr>
                <a:t>Les différences de structure des </a:t>
              </a:r>
              <a:r>
                <a:rPr lang="fr-FR" sz="1100" b="1" dirty="0" err="1">
                  <a:solidFill>
                    <a:srgbClr val="C00000"/>
                  </a:solidFill>
                </a:rPr>
                <a:t>PPNs</a:t>
              </a:r>
              <a:r>
                <a:rPr lang="fr-FR" sz="1100" b="1" dirty="0">
                  <a:solidFill>
                    <a:srgbClr val="C00000"/>
                  </a:solidFill>
                </a:rPr>
                <a:t> modulent les cinétiques d’hydrolyse des protéines et d’absorption des acides aminés.</a:t>
              </a:r>
            </a:p>
          </p:txBody>
        </p:sp>
      </p:grpSp>
      <p:grpSp>
        <p:nvGrpSpPr>
          <p:cNvPr id="32" name="Groupe 31">
            <a:extLst>
              <a:ext uri="{FF2B5EF4-FFF2-40B4-BE49-F238E27FC236}">
                <a16:creationId xmlns:a16="http://schemas.microsoft.com/office/drawing/2014/main" id="{4AE0C4FC-7D72-4CD9-B163-0501A2A78B10}"/>
              </a:ext>
            </a:extLst>
          </p:cNvPr>
          <p:cNvGrpSpPr/>
          <p:nvPr/>
        </p:nvGrpSpPr>
        <p:grpSpPr>
          <a:xfrm>
            <a:off x="283711" y="3730180"/>
            <a:ext cx="7013645" cy="818833"/>
            <a:chOff x="283711" y="3730180"/>
            <a:chExt cx="7013645" cy="818833"/>
          </a:xfrm>
        </p:grpSpPr>
        <p:sp>
          <p:nvSpPr>
            <p:cNvPr id="118" name="Rectangle : coins arrondis 117"/>
            <p:cNvSpPr/>
            <p:nvPr/>
          </p:nvSpPr>
          <p:spPr bwMode="auto">
            <a:xfrm>
              <a:off x="283711" y="3750461"/>
              <a:ext cx="1116632" cy="289441"/>
            </a:xfrm>
            <a:prstGeom prst="roundRect">
              <a:avLst>
                <a:gd name="adj" fmla="val 16667"/>
              </a:avLst>
            </a:prstGeom>
            <a:solidFill>
              <a:schemeClr val="bg1">
                <a:lumMod val="85000"/>
              </a:schemeClr>
            </a:solidFill>
          </p:spPr>
          <p:txBody>
            <a:bodyPr wrap="square">
              <a:spAutoFit/>
            </a:bodyPr>
            <a:lstStyle/>
            <a:p>
              <a:pPr algn="just">
                <a:defRPr/>
              </a:pPr>
              <a:r>
                <a:rPr lang="fr-FR" sz="1100" b="1" u="sng" dirty="0"/>
                <a:t>PERSPECTIVES </a:t>
              </a:r>
              <a:endParaRPr lang="en-GB" sz="1100" b="1" u="sng" dirty="0"/>
            </a:p>
          </p:txBody>
        </p:sp>
        <p:sp>
          <p:nvSpPr>
            <p:cNvPr id="119" name="Rectangle 118"/>
            <p:cNvSpPr/>
            <p:nvPr/>
          </p:nvSpPr>
          <p:spPr bwMode="auto">
            <a:xfrm>
              <a:off x="595558" y="4077030"/>
              <a:ext cx="5716909" cy="276999"/>
            </a:xfrm>
            <a:prstGeom prst="rect">
              <a:avLst/>
            </a:prstGeom>
          </p:spPr>
          <p:txBody>
            <a:bodyPr wrap="square">
              <a:spAutoFit/>
            </a:bodyPr>
            <a:lstStyle/>
            <a:p>
              <a:pPr algn="just">
                <a:defRPr/>
              </a:pPr>
              <a:r>
                <a:rPr lang="fr-FR" sz="1200" b="1">
                  <a:solidFill>
                    <a:schemeClr val="bg2">
                      <a:lumMod val="25000"/>
                    </a:schemeClr>
                  </a:solidFill>
                </a:rPr>
                <a:t>Quel est l’impact sur la physiologie digestive, le système immunitaire et le microbiote ?</a:t>
              </a:r>
              <a:endParaRPr/>
            </a:p>
          </p:txBody>
        </p:sp>
        <p:sp>
          <p:nvSpPr>
            <p:cNvPr id="120" name="Rectangle 119"/>
            <p:cNvSpPr/>
            <p:nvPr/>
          </p:nvSpPr>
          <p:spPr bwMode="auto">
            <a:xfrm>
              <a:off x="756671" y="4287403"/>
              <a:ext cx="6540685" cy="261610"/>
            </a:xfrm>
            <a:prstGeom prst="rect">
              <a:avLst/>
            </a:prstGeom>
          </p:spPr>
          <p:txBody>
            <a:bodyPr wrap="square">
              <a:spAutoFit/>
            </a:bodyPr>
            <a:lstStyle/>
            <a:p>
              <a:pPr algn="just">
                <a:defRPr/>
              </a:pPr>
              <a:r>
                <a:rPr lang="fr-FR" sz="1100" dirty="0">
                  <a:solidFill>
                    <a:schemeClr val="bg2">
                      <a:lumMod val="25000"/>
                    </a:schemeClr>
                  </a:solidFill>
                </a:rPr>
                <a:t>Expérimentation </a:t>
              </a:r>
              <a:r>
                <a:rPr lang="fr-FR" sz="1100" i="1" dirty="0">
                  <a:solidFill>
                    <a:schemeClr val="bg2">
                      <a:lumMod val="25000"/>
                    </a:schemeClr>
                  </a:solidFill>
                </a:rPr>
                <a:t>in vivo </a:t>
              </a:r>
              <a:r>
                <a:rPr lang="fr-FR" sz="1100" dirty="0">
                  <a:solidFill>
                    <a:schemeClr val="bg2">
                      <a:lumMod val="25000"/>
                    </a:schemeClr>
                  </a:solidFill>
                </a:rPr>
                <a:t>avec consommation prolongée des </a:t>
              </a:r>
              <a:r>
                <a:rPr lang="fr-FR" sz="1100" dirty="0" err="1">
                  <a:solidFill>
                    <a:schemeClr val="bg2">
                      <a:lumMod val="25000"/>
                    </a:schemeClr>
                  </a:solidFill>
                </a:rPr>
                <a:t>PPNs</a:t>
              </a:r>
              <a:r>
                <a:rPr lang="fr-FR" sz="1100" dirty="0">
                  <a:solidFill>
                    <a:schemeClr val="bg2">
                      <a:lumMod val="25000"/>
                    </a:schemeClr>
                  </a:solidFill>
                </a:rPr>
                <a:t> (porcelet Yucatan, n= 24, 2 à 21 jours de vie)</a:t>
              </a:r>
              <a:endParaRPr dirty="0"/>
            </a:p>
          </p:txBody>
        </p:sp>
        <p:pic>
          <p:nvPicPr>
            <p:cNvPr id="121" name="Image 120"/>
            <p:cNvPicPr>
              <a:picLocks noChangeAspect="1"/>
            </p:cNvPicPr>
            <p:nvPr/>
          </p:nvPicPr>
          <p:blipFill>
            <a:blip r:embed="rId14">
              <a:clrChange>
                <a:clrFrom>
                  <a:srgbClr val="FFFFFF"/>
                </a:clrFrom>
                <a:clrTo>
                  <a:srgbClr val="FFFFFF">
                    <a:alpha val="0"/>
                  </a:srgbClr>
                </a:clrTo>
              </a:clrChange>
            </a:blip>
            <a:stretch/>
          </p:blipFill>
          <p:spPr bwMode="auto">
            <a:xfrm>
              <a:off x="1493218" y="3730180"/>
              <a:ext cx="555545" cy="380845"/>
            </a:xfrm>
            <a:prstGeom prst="rect">
              <a:avLst/>
            </a:prstGeom>
          </p:spPr>
        </p:pic>
      </p:grpSp>
      <p:sp>
        <p:nvSpPr>
          <p:cNvPr id="42" name="Rectangle : coins arrondis 41">
            <a:extLst>
              <a:ext uri="{FF2B5EF4-FFF2-40B4-BE49-F238E27FC236}">
                <a16:creationId xmlns:a16="http://schemas.microsoft.com/office/drawing/2014/main" id="{3A88C13B-C9F9-4FE5-9FF5-42EB0F58D77B}"/>
              </a:ext>
            </a:extLst>
          </p:cNvPr>
          <p:cNvSpPr/>
          <p:nvPr/>
        </p:nvSpPr>
        <p:spPr bwMode="auto">
          <a:xfrm>
            <a:off x="274546" y="776043"/>
            <a:ext cx="985086" cy="289441"/>
          </a:xfrm>
          <a:prstGeom prst="roundRect">
            <a:avLst>
              <a:gd name="adj" fmla="val 16667"/>
            </a:avLst>
          </a:prstGeom>
          <a:solidFill>
            <a:schemeClr val="bg1">
              <a:lumMod val="85000"/>
            </a:schemeClr>
          </a:solidFill>
        </p:spPr>
        <p:txBody>
          <a:bodyPr wrap="square">
            <a:spAutoFit/>
          </a:bodyPr>
          <a:lstStyle/>
          <a:p>
            <a:pPr algn="just">
              <a:defRPr/>
            </a:pPr>
            <a:r>
              <a:rPr lang="fr-FR" sz="1100" b="1" u="sng" dirty="0"/>
              <a:t>CONCLUSION</a:t>
            </a:r>
            <a:endParaRPr lang="en-GB" sz="1100" b="1" u="sng" dirty="0"/>
          </a:p>
        </p:txBody>
      </p:sp>
      <p:pic>
        <p:nvPicPr>
          <p:cNvPr id="44" name="Audio 43">
            <a:hlinkClick r:id="" action="ppaction://media"/>
            <a:extLst>
              <a:ext uri="{FF2B5EF4-FFF2-40B4-BE49-F238E27FC236}">
                <a16:creationId xmlns:a16="http://schemas.microsoft.com/office/drawing/2014/main" id="{27DC85ED-57C0-4A27-8B93-1811C5E0C995}"/>
              </a:ext>
            </a:extLst>
          </p:cNvPr>
          <p:cNvPicPr>
            <a:picLocks noChangeAspect="1"/>
          </p:cNvPicPr>
          <p:nvPr>
            <a:audioFile r:link="rId3"/>
            <p:extLst>
              <p:ext uri="{DAA4B4D4-6D71-4841-9C94-3DE7FCFB9230}">
                <p14:media xmlns:p14="http://schemas.microsoft.com/office/powerpoint/2010/main" r:embed="rId2"/>
              </p:ext>
            </p:extLst>
          </p:nvPr>
        </p:nvPicPr>
        <p:blipFill>
          <a:blip r:embed="rId15"/>
          <a:stretch>
            <a:fillRect/>
          </a:stretch>
        </p:blipFill>
        <p:spPr>
          <a:xfrm>
            <a:off x="8318500" y="4318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5814"/>
    </mc:Choice>
    <mc:Fallback>
      <p:transition spd="slow" advTm="358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1|11.3|8|13.5|10.2"/>
</p:tagLst>
</file>

<file path=ppt/tags/tag2.xml><?xml version="1.0" encoding="utf-8"?>
<p:tagLst xmlns:a="http://schemas.openxmlformats.org/drawingml/2006/main" xmlns:r="http://schemas.openxmlformats.org/officeDocument/2006/relationships" xmlns:p="http://schemas.openxmlformats.org/presentationml/2006/main">
  <p:tag name="TIMING" val="|34.9|4.5|13.4"/>
</p:tagLst>
</file>

<file path=ppt/tags/tag3.xml><?xml version="1.0" encoding="utf-8"?>
<p:tagLst xmlns:a="http://schemas.openxmlformats.org/drawingml/2006/main" xmlns:r="http://schemas.openxmlformats.org/officeDocument/2006/relationships" xmlns:p="http://schemas.openxmlformats.org/presentationml/2006/main">
  <p:tag name="TIMING" val="|27.3|20.7"/>
</p:tagLst>
</file>

<file path=ppt/tags/tag4.xml><?xml version="1.0" encoding="utf-8"?>
<p:tagLst xmlns:a="http://schemas.openxmlformats.org/drawingml/2006/main" xmlns:r="http://schemas.openxmlformats.org/officeDocument/2006/relationships" xmlns:p="http://schemas.openxmlformats.org/presentationml/2006/main">
  <p:tag name="TIMING" val="|12.1|15.6|26.4"/>
</p:tagLst>
</file>

<file path=ppt/tags/tag5.xml><?xml version="1.0" encoding="utf-8"?>
<p:tagLst xmlns:a="http://schemas.openxmlformats.org/drawingml/2006/main" xmlns:r="http://schemas.openxmlformats.org/officeDocument/2006/relationships" xmlns:p="http://schemas.openxmlformats.org/presentationml/2006/main">
  <p:tag name="TIMING" val="|8.6|17"/>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2">
      <a:majorFont>
        <a:latin typeface="Arial Narrow"/>
        <a:ea typeface="Arial"/>
        <a:cs typeface="Arial"/>
      </a:majorFont>
      <a:minorFont>
        <a:latin typeface="Arial Narrow"/>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609</TotalTime>
  <Words>2322</Words>
  <Application>Microsoft Office PowerPoint</Application>
  <DocSecurity>0</DocSecurity>
  <PresentationFormat>Affichage à l'écran (16:9)</PresentationFormat>
  <Paragraphs>260</Paragraphs>
  <Slides>6</Slides>
  <Notes>6</Notes>
  <HiddenSlides>0</HiddenSlides>
  <MMClips>6</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vt:i4>
      </vt:variant>
    </vt:vector>
  </HeadingPairs>
  <TitlesOfParts>
    <vt:vector size="14" baseType="lpstr">
      <vt:lpstr>Arial</vt:lpstr>
      <vt:lpstr>Arial Narrow</vt:lpstr>
      <vt:lpstr>Arial Rounded MT Bold</vt:lpstr>
      <vt:lpstr>Bahnschrift SemiCondensed</vt:lpstr>
      <vt:lpstr>Calibri</vt:lpstr>
      <vt:lpstr>Times New Roman</vt:lpstr>
      <vt:lpstr>Wingdings</vt:lpstr>
      <vt:lpstr>blank</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MCI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Camille Zimmermann (MCI Lyon)</dc:creator>
  <cp:keywords/>
  <dc:description/>
  <cp:lastModifiedBy>CHAUVET Lucile</cp:lastModifiedBy>
  <cp:revision>200</cp:revision>
  <dcterms:created xsi:type="dcterms:W3CDTF">2013-12-02T16:49:29Z</dcterms:created>
  <dcterms:modified xsi:type="dcterms:W3CDTF">2022-11-03T13:53:11Z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97049200</vt:r8>
  </property>
  <property fmtid="{D5CDD505-2E9C-101B-9397-08002B2CF9AE}" pid="3" name="ComplianceAssetId">
    <vt:lpwstr/>
  </property>
  <property fmtid="{D5CDD505-2E9C-101B-9397-08002B2CF9AE}" pid="4" name="ContentTypeId">
    <vt:lpwstr>0x010100174B5E784A843A46A8D928C200C15894</vt:lpwstr>
  </property>
  <property fmtid="{D5CDD505-2E9C-101B-9397-08002B2CF9AE}" pid="5" name="MediaServiceImageTags">
    <vt:lpwstr/>
  </property>
  <property fmtid="{D5CDD505-2E9C-101B-9397-08002B2CF9AE}" pid="6" name="MSIP_Label_d026bb9f-849e-4520-adf3-36adc211bebd_Enabled">
    <vt:lpwstr>true</vt:lpwstr>
  </property>
  <property fmtid="{D5CDD505-2E9C-101B-9397-08002B2CF9AE}" pid="7" name="MSIP_Label_d026bb9f-849e-4520-adf3-36adc211bebd_SetDate">
    <vt:lpwstr>2022-10-06T14:46:07Z</vt:lpwstr>
  </property>
  <property fmtid="{D5CDD505-2E9C-101B-9397-08002B2CF9AE}" pid="8" name="MSIP_Label_d026bb9f-849e-4520-adf3-36adc211bebd_Method">
    <vt:lpwstr>Privileged</vt:lpwstr>
  </property>
  <property fmtid="{D5CDD505-2E9C-101B-9397-08002B2CF9AE}" pid="9" name="MSIP_Label_d026bb9f-849e-4520-adf3-36adc211bebd_Name">
    <vt:lpwstr>Public</vt:lpwstr>
  </property>
  <property fmtid="{D5CDD505-2E9C-101B-9397-08002B2CF9AE}" pid="10" name="MSIP_Label_d026bb9f-849e-4520-adf3-36adc211bebd_SiteId">
    <vt:lpwstr>ac144e41-8001-48f0-9e1c-170716ed06b6</vt:lpwstr>
  </property>
  <property fmtid="{D5CDD505-2E9C-101B-9397-08002B2CF9AE}" pid="11" name="MSIP_Label_d026bb9f-849e-4520-adf3-36adc211bebd_ActionId">
    <vt:lpwstr>f4a53682-6b8e-48e0-939f-6dbe5a95ac8d</vt:lpwstr>
  </property>
  <property fmtid="{D5CDD505-2E9C-101B-9397-08002B2CF9AE}" pid="12" name="MSIP_Label_d026bb9f-849e-4520-adf3-36adc211bebd_ContentBits">
    <vt:lpwstr>0</vt:lpwstr>
  </property>
  <property fmtid="{D5CDD505-2E9C-101B-9397-08002B2CF9AE}" pid="13" name="MSIP_Label_7cbf2ee6-7391-4c03-b07a-3137c8a2243c_ContentBits">
    <vt:lpwstr>1</vt:lpwstr>
  </property>
  <property fmtid="{D5CDD505-2E9C-101B-9397-08002B2CF9AE}" pid="14" name="MSIP_Label_7cbf2ee6-7391-4c03-b07a-3137c8a2243c_Enabled">
    <vt:lpwstr>true</vt:lpwstr>
  </property>
  <property fmtid="{D5CDD505-2E9C-101B-9397-08002B2CF9AE}" pid="15" name="MSIP_Label_7cbf2ee6-7391-4c03-b07a-3137c8a2243c_SiteId">
    <vt:lpwstr>ac144e41-8001-48f0-9e1c-170716ed06b6</vt:lpwstr>
  </property>
  <property fmtid="{D5CDD505-2E9C-101B-9397-08002B2CF9AE}" pid="16" name="MSIP_Label_7cbf2ee6-7391-4c03-b07a-3137c8a2243c_SetDate">
    <vt:lpwstr>2022-10-06T13:19:13Z</vt:lpwstr>
  </property>
  <property fmtid="{D5CDD505-2E9C-101B-9397-08002B2CF9AE}" pid="17" name="MSIP_Label_7cbf2ee6-7391-4c03-b07a-3137c8a2243c_Method">
    <vt:lpwstr>Standard</vt:lpwstr>
  </property>
  <property fmtid="{D5CDD505-2E9C-101B-9397-08002B2CF9AE}" pid="18" name="MSIP_Label_7cbf2ee6-7391-4c03-b07a-3137c8a2243c_Name">
    <vt:lpwstr>Internal</vt:lpwstr>
  </property>
  <property fmtid="{D5CDD505-2E9C-101B-9397-08002B2CF9AE}" pid="19" name="MSIP_Label_7cbf2ee6-7391-4c03-b07a-3137c8a2243c_ActionId">
    <vt:lpwstr>736d7c15-94c4-45e0-9ff8-f985d067865c</vt:lpwstr>
  </property>
</Properties>
</file>