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4"/>
  </p:sldMasterIdLst>
  <p:notesMasterIdLst>
    <p:notesMasterId r:id="rId6"/>
  </p:notesMasterIdLst>
  <p:handoutMasterIdLst>
    <p:handoutMasterId r:id="rId7"/>
  </p:handoutMasterIdLst>
  <p:sldIdLst>
    <p:sldId id="344" r:id="rId5"/>
  </p:sldIdLst>
  <p:sldSz cx="30275213" cy="42803763"/>
  <p:notesSz cx="6858000" cy="9144000"/>
  <p:defaultTextStyle>
    <a:defPPr>
      <a:defRPr lang="fr-FR"/>
    </a:defPPr>
    <a:lvl1pPr marL="0" algn="l" defTabSz="4676987" rtl="0" eaLnBrk="1" latinLnBrk="0" hangingPunct="1">
      <a:defRPr sz="9205" kern="1200">
        <a:solidFill>
          <a:schemeClr val="tx1"/>
        </a:solidFill>
        <a:latin typeface="+mn-lt"/>
        <a:ea typeface="+mn-ea"/>
        <a:cs typeface="+mn-cs"/>
      </a:defRPr>
    </a:lvl1pPr>
    <a:lvl2pPr marL="2338495" algn="l" defTabSz="4676987" rtl="0" eaLnBrk="1" latinLnBrk="0" hangingPunct="1">
      <a:defRPr sz="9205" kern="1200">
        <a:solidFill>
          <a:schemeClr val="tx1"/>
        </a:solidFill>
        <a:latin typeface="+mn-lt"/>
        <a:ea typeface="+mn-ea"/>
        <a:cs typeface="+mn-cs"/>
      </a:defRPr>
    </a:lvl2pPr>
    <a:lvl3pPr marL="4676987" algn="l" defTabSz="4676987" rtl="0" eaLnBrk="1" latinLnBrk="0" hangingPunct="1">
      <a:defRPr sz="9205" kern="1200">
        <a:solidFill>
          <a:schemeClr val="tx1"/>
        </a:solidFill>
        <a:latin typeface="+mn-lt"/>
        <a:ea typeface="+mn-ea"/>
        <a:cs typeface="+mn-cs"/>
      </a:defRPr>
    </a:lvl3pPr>
    <a:lvl4pPr marL="7015482" algn="l" defTabSz="4676987" rtl="0" eaLnBrk="1" latinLnBrk="0" hangingPunct="1">
      <a:defRPr sz="9205" kern="1200">
        <a:solidFill>
          <a:schemeClr val="tx1"/>
        </a:solidFill>
        <a:latin typeface="+mn-lt"/>
        <a:ea typeface="+mn-ea"/>
        <a:cs typeface="+mn-cs"/>
      </a:defRPr>
    </a:lvl4pPr>
    <a:lvl5pPr marL="9353974" algn="l" defTabSz="4676987" rtl="0" eaLnBrk="1" latinLnBrk="0" hangingPunct="1">
      <a:defRPr sz="9205" kern="1200">
        <a:solidFill>
          <a:schemeClr val="tx1"/>
        </a:solidFill>
        <a:latin typeface="+mn-lt"/>
        <a:ea typeface="+mn-ea"/>
        <a:cs typeface="+mn-cs"/>
      </a:defRPr>
    </a:lvl5pPr>
    <a:lvl6pPr marL="11692469" algn="l" defTabSz="4676987" rtl="0" eaLnBrk="1" latinLnBrk="0" hangingPunct="1">
      <a:defRPr sz="9205" kern="1200">
        <a:solidFill>
          <a:schemeClr val="tx1"/>
        </a:solidFill>
        <a:latin typeface="+mn-lt"/>
        <a:ea typeface="+mn-ea"/>
        <a:cs typeface="+mn-cs"/>
      </a:defRPr>
    </a:lvl6pPr>
    <a:lvl7pPr marL="14030965" algn="l" defTabSz="4676987" rtl="0" eaLnBrk="1" latinLnBrk="0" hangingPunct="1">
      <a:defRPr sz="9205" kern="1200">
        <a:solidFill>
          <a:schemeClr val="tx1"/>
        </a:solidFill>
        <a:latin typeface="+mn-lt"/>
        <a:ea typeface="+mn-ea"/>
        <a:cs typeface="+mn-cs"/>
      </a:defRPr>
    </a:lvl7pPr>
    <a:lvl8pPr marL="16369456" algn="l" defTabSz="4676987" rtl="0" eaLnBrk="1" latinLnBrk="0" hangingPunct="1">
      <a:defRPr sz="9205" kern="1200">
        <a:solidFill>
          <a:schemeClr val="tx1"/>
        </a:solidFill>
        <a:latin typeface="+mn-lt"/>
        <a:ea typeface="+mn-ea"/>
        <a:cs typeface="+mn-cs"/>
      </a:defRPr>
    </a:lvl8pPr>
    <a:lvl9pPr marL="18707952" algn="l" defTabSz="4676987" rtl="0" eaLnBrk="1" latinLnBrk="0" hangingPunct="1">
      <a:defRPr sz="92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527" userDrawn="1">
          <p15:clr>
            <a:srgbClr val="A4A3A4"/>
          </p15:clr>
        </p15:guide>
        <p15:guide id="2" orient="horz" pos="1588" userDrawn="1">
          <p15:clr>
            <a:srgbClr val="A4A3A4"/>
          </p15:clr>
        </p15:guide>
        <p15:guide id="3" orient="horz" pos="8199" userDrawn="1">
          <p15:clr>
            <a:srgbClr val="A4A3A4"/>
          </p15:clr>
        </p15:guide>
        <p15:guide id="4" orient="horz" pos="6831" userDrawn="1">
          <p15:clr>
            <a:srgbClr val="A4A3A4"/>
          </p15:clr>
        </p15:guide>
        <p15:guide id="5" orient="horz" pos="25375" userDrawn="1">
          <p15:clr>
            <a:srgbClr val="A4A3A4"/>
          </p15:clr>
        </p15:guide>
        <p15:guide id="6" orient="horz" pos="26221" userDrawn="1">
          <p15:clr>
            <a:srgbClr val="A4A3A4"/>
          </p15:clr>
        </p15:guide>
        <p15:guide id="7" pos="9536" userDrawn="1">
          <p15:clr>
            <a:srgbClr val="A4A3A4"/>
          </p15:clr>
        </p15:guide>
        <p15:guide id="8" pos="1577" userDrawn="1">
          <p15:clr>
            <a:srgbClr val="A4A3A4"/>
          </p15:clr>
        </p15:guide>
        <p15:guide id="9" pos="17195" userDrawn="1">
          <p15:clr>
            <a:srgbClr val="A4A3A4"/>
          </p15:clr>
        </p15:guide>
        <p15:guide id="10" pos="180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on Cressent" initials="MC" lastIdx="1" clrIdx="0">
    <p:extLst>
      <p:ext uri="{19B8F6BF-5375-455C-9EA6-DF929625EA0E}">
        <p15:presenceInfo xmlns:p15="http://schemas.microsoft.com/office/powerpoint/2012/main" userId="Marion Cressen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>
        <p:scale>
          <a:sx n="30" d="100"/>
          <a:sy n="30" d="100"/>
        </p:scale>
        <p:origin x="336" y="24"/>
      </p:cViewPr>
      <p:guideLst>
        <p:guide orient="horz" pos="13527"/>
        <p:guide orient="horz" pos="1588"/>
        <p:guide orient="horz" pos="8199"/>
        <p:guide orient="horz" pos="6831"/>
        <p:guide orient="horz" pos="25375"/>
        <p:guide orient="horz" pos="26221"/>
        <p:guide pos="9536"/>
        <p:guide pos="1577"/>
        <p:guide pos="17195"/>
        <p:guide pos="1809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802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F498F-722C-45F8-9B0D-3C1960B2F49E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E4470-79FC-4A32-BED0-328350FB40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338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22/05/2023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676987" rtl="0" eaLnBrk="1" latinLnBrk="0" hangingPunct="1">
      <a:defRPr sz="6139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2338495" algn="l" defTabSz="4676987" rtl="0" eaLnBrk="1" latinLnBrk="0" hangingPunct="1">
      <a:defRPr sz="6139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4676987" algn="l" defTabSz="4676987" rtl="0" eaLnBrk="1" latinLnBrk="0" hangingPunct="1">
      <a:defRPr sz="6139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7015482" algn="l" defTabSz="4676987" rtl="0" eaLnBrk="1" latinLnBrk="0" hangingPunct="1">
      <a:defRPr sz="6139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9353974" algn="l" defTabSz="4676987" rtl="0" eaLnBrk="1" latinLnBrk="0" hangingPunct="1">
      <a:defRPr sz="6139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11692469" algn="l" defTabSz="4676987" rtl="0" eaLnBrk="1" latinLnBrk="0" hangingPunct="1">
      <a:defRPr sz="6139" kern="1200">
        <a:solidFill>
          <a:schemeClr val="tx1"/>
        </a:solidFill>
        <a:latin typeface="+mn-lt"/>
        <a:ea typeface="+mn-ea"/>
        <a:cs typeface="+mn-cs"/>
      </a:defRPr>
    </a:lvl6pPr>
    <a:lvl7pPr marL="14030965" algn="l" defTabSz="4676987" rtl="0" eaLnBrk="1" latinLnBrk="0" hangingPunct="1">
      <a:defRPr sz="6139" kern="1200">
        <a:solidFill>
          <a:schemeClr val="tx1"/>
        </a:solidFill>
        <a:latin typeface="+mn-lt"/>
        <a:ea typeface="+mn-ea"/>
        <a:cs typeface="+mn-cs"/>
      </a:defRPr>
    </a:lvl7pPr>
    <a:lvl8pPr marL="16369456" algn="l" defTabSz="4676987" rtl="0" eaLnBrk="1" latinLnBrk="0" hangingPunct="1">
      <a:defRPr sz="6139" kern="1200">
        <a:solidFill>
          <a:schemeClr val="tx1"/>
        </a:solidFill>
        <a:latin typeface="+mn-lt"/>
        <a:ea typeface="+mn-ea"/>
        <a:cs typeface="+mn-cs"/>
      </a:defRPr>
    </a:lvl8pPr>
    <a:lvl9pPr marL="18707952" algn="l" defTabSz="4676987" rtl="0" eaLnBrk="1" latinLnBrk="0" hangingPunct="1">
      <a:defRPr sz="61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0">
            <a:extLst>
              <a:ext uri="{FF2B5EF4-FFF2-40B4-BE49-F238E27FC236}">
                <a16:creationId xmlns:a16="http://schemas.microsoft.com/office/drawing/2014/main" id="{E5CA1A04-4E07-7F4B-8BC9-53B6A701A3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7214" y="6542088"/>
            <a:ext cx="28675199" cy="2868532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Zone libre – fond uni couleur au choix – police Arial taille 36 à 100 pt</a:t>
            </a:r>
          </a:p>
          <a:p>
            <a:pPr lvl="0"/>
            <a:endParaRPr lang="fr-FR" dirty="0"/>
          </a:p>
        </p:txBody>
      </p:sp>
      <p:sp>
        <p:nvSpPr>
          <p:cNvPr id="13" name="Espace réservé pour une image  33">
            <a:extLst>
              <a:ext uri="{FF2B5EF4-FFF2-40B4-BE49-F238E27FC236}">
                <a16:creationId xmlns:a16="http://schemas.microsoft.com/office/drawing/2014/main" id="{45CC6168-569E-3F4C-9D38-4143B70F153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1212" y="674687"/>
            <a:ext cx="10560189" cy="5409309"/>
          </a:xfrm>
          <a:prstGeom prst="rect">
            <a:avLst/>
          </a:prstGeom>
          <a:noFill/>
        </p:spPr>
        <p:txBody>
          <a:bodyPr vert="horz" anchor="ctr" anchorCtr="0">
            <a:noAutofit/>
          </a:bodyPr>
          <a:lstStyle>
            <a:lvl1pPr algn="ctr">
              <a:defRPr sz="9600"/>
            </a:lvl1pPr>
          </a:lstStyle>
          <a:p>
            <a:r>
              <a:rPr lang="fr-FR" dirty="0"/>
              <a:t>Vos logos</a:t>
            </a:r>
          </a:p>
        </p:txBody>
      </p:sp>
      <p:sp>
        <p:nvSpPr>
          <p:cNvPr id="14" name="Espace réservé du texte 35">
            <a:extLst>
              <a:ext uri="{FF2B5EF4-FFF2-40B4-BE49-F238E27FC236}">
                <a16:creationId xmlns:a16="http://schemas.microsoft.com/office/drawing/2014/main" id="{C1CB3649-135A-C84E-8CD3-387BF43BEB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36412" y="755913"/>
            <a:ext cx="17526001" cy="54093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None/>
              <a:defRPr sz="800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 EN MAJUSCULES</a:t>
            </a:r>
          </a:p>
        </p:txBody>
      </p:sp>
    </p:spTree>
    <p:extLst>
      <p:ext uri="{BB962C8B-B14F-4D97-AF65-F5344CB8AC3E}">
        <p14:creationId xmlns:p14="http://schemas.microsoft.com/office/powerpoint/2010/main" val="272419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58" y="34969856"/>
            <a:ext cx="30261819" cy="783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</p:sldLayoutIdLst>
  <p:hf hdr="0"/>
  <p:txStyles>
    <p:titleStyle>
      <a:lvl1pPr marL="45054" indent="0" algn="l" defTabSz="2883378" rtl="0" eaLnBrk="1" latinLnBrk="0" hangingPunct="1">
        <a:lnSpc>
          <a:spcPct val="90000"/>
        </a:lnSpc>
        <a:spcBef>
          <a:spcPct val="0"/>
        </a:spcBef>
        <a:buNone/>
        <a:tabLst/>
        <a:defRPr sz="788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0340" indent="0" algn="l" defTabSz="2883378" rtl="0" eaLnBrk="1" latinLnBrk="0" hangingPunct="1">
        <a:lnSpc>
          <a:spcPct val="100000"/>
        </a:lnSpc>
        <a:spcBef>
          <a:spcPts val="0"/>
        </a:spcBef>
        <a:spcAft>
          <a:spcPts val="1577"/>
        </a:spcAft>
        <a:buFont typeface="Arial" pitchFamily="34" charset="0"/>
        <a:buNone/>
        <a:tabLst/>
        <a:defRPr sz="4415" b="0" kern="1200">
          <a:solidFill>
            <a:schemeClr val="tx1"/>
          </a:solidFill>
          <a:latin typeface="+mj-lt"/>
          <a:ea typeface="+mn-ea"/>
          <a:cs typeface="+mn-cs"/>
        </a:defRPr>
      </a:lvl1pPr>
      <a:lvl2pPr marL="1108227" indent="-540633" algn="l" defTabSz="2883378" rtl="0" eaLnBrk="1" latinLnBrk="0" hangingPunct="1">
        <a:lnSpc>
          <a:spcPct val="100000"/>
        </a:lnSpc>
        <a:spcBef>
          <a:spcPts val="1892"/>
        </a:spcBef>
        <a:spcAft>
          <a:spcPts val="1892"/>
        </a:spcAft>
        <a:buSzPct val="100000"/>
        <a:buFont typeface="Arial" panose="020B0604020202020204" pitchFamily="34" charset="0"/>
        <a:buChar char="•"/>
        <a:defRPr sz="3784" kern="1200">
          <a:solidFill>
            <a:schemeClr val="tx1"/>
          </a:solidFill>
          <a:latin typeface="+mj-lt"/>
          <a:ea typeface="+mn-ea"/>
          <a:cs typeface="+mn-cs"/>
        </a:defRPr>
      </a:lvl2pPr>
      <a:lvl3pPr marL="1675821" indent="-540633" algn="l" defTabSz="2883378" rtl="0" eaLnBrk="1" latinLnBrk="0" hangingPunct="1">
        <a:lnSpc>
          <a:spcPct val="100000"/>
        </a:lnSpc>
        <a:spcBef>
          <a:spcPts val="315"/>
        </a:spcBef>
        <a:spcAft>
          <a:spcPts val="315"/>
        </a:spcAft>
        <a:buSzPct val="100000"/>
        <a:buFont typeface="Wingdings" pitchFamily="2" charset="2"/>
        <a:buChar char="§"/>
        <a:defRPr sz="3153" kern="1200">
          <a:solidFill>
            <a:schemeClr val="tx1"/>
          </a:solidFill>
          <a:latin typeface="+mj-lt"/>
          <a:ea typeface="+mn-ea"/>
          <a:cs typeface="+mn-cs"/>
        </a:defRPr>
      </a:lvl3pPr>
      <a:lvl4pPr marL="2243415" indent="-540633" algn="l" defTabSz="2883378" rtl="0" eaLnBrk="1" latinLnBrk="0" hangingPunct="1">
        <a:lnSpc>
          <a:spcPct val="100000"/>
        </a:lnSpc>
        <a:spcBef>
          <a:spcPts val="315"/>
        </a:spcBef>
        <a:spcAft>
          <a:spcPts val="315"/>
        </a:spcAft>
        <a:buSzPct val="100000"/>
        <a:buFont typeface="Arial" panose="020B0604020202020204" pitchFamily="34" charset="0"/>
        <a:buChar char="•"/>
        <a:defRPr sz="2523" kern="1200">
          <a:solidFill>
            <a:schemeClr val="tx1"/>
          </a:solidFill>
          <a:latin typeface="+mj-lt"/>
          <a:ea typeface="+mn-ea"/>
          <a:cs typeface="+mn-cs"/>
        </a:defRPr>
      </a:lvl4pPr>
      <a:lvl5pPr marL="2924528" indent="-540633" algn="l" defTabSz="2883378" rtl="0" eaLnBrk="1" latinLnBrk="0" hangingPunct="1">
        <a:lnSpc>
          <a:spcPct val="100000"/>
        </a:lnSpc>
        <a:spcBef>
          <a:spcPts val="315"/>
        </a:spcBef>
        <a:spcAft>
          <a:spcPts val="315"/>
        </a:spcAft>
        <a:buSzPct val="100000"/>
        <a:buFont typeface="Wingdings" pitchFamily="2" charset="2"/>
        <a:buChar char="§"/>
        <a:defRPr sz="2207" kern="1200">
          <a:solidFill>
            <a:schemeClr val="tx1"/>
          </a:solidFill>
          <a:latin typeface="+mj-lt"/>
          <a:ea typeface="+mn-ea"/>
          <a:cs typeface="+mn-cs"/>
        </a:defRPr>
      </a:lvl5pPr>
      <a:lvl6pPr marL="7929288" indent="-720844" algn="l" defTabSz="2883378" rtl="0" eaLnBrk="1" latinLnBrk="0" hangingPunct="1">
        <a:spcBef>
          <a:spcPct val="20000"/>
        </a:spcBef>
        <a:buFont typeface="Arial" pitchFamily="34" charset="0"/>
        <a:buChar char="•"/>
        <a:defRPr sz="6307" kern="1200">
          <a:solidFill>
            <a:schemeClr val="tx1"/>
          </a:solidFill>
          <a:latin typeface="+mn-lt"/>
          <a:ea typeface="+mn-ea"/>
          <a:cs typeface="+mn-cs"/>
        </a:defRPr>
      </a:lvl6pPr>
      <a:lvl7pPr marL="9370977" indent="-720844" algn="l" defTabSz="2883378" rtl="0" eaLnBrk="1" latinLnBrk="0" hangingPunct="1">
        <a:spcBef>
          <a:spcPct val="20000"/>
        </a:spcBef>
        <a:buFont typeface="Arial" pitchFamily="34" charset="0"/>
        <a:buChar char="•"/>
        <a:defRPr sz="6307" kern="1200">
          <a:solidFill>
            <a:schemeClr val="tx1"/>
          </a:solidFill>
          <a:latin typeface="+mn-lt"/>
          <a:ea typeface="+mn-ea"/>
          <a:cs typeface="+mn-cs"/>
        </a:defRPr>
      </a:lvl7pPr>
      <a:lvl8pPr marL="10091821" indent="0" algn="l" defTabSz="2883378" rtl="0" eaLnBrk="1" latinLnBrk="0" hangingPunct="1">
        <a:spcBef>
          <a:spcPct val="20000"/>
        </a:spcBef>
        <a:buFont typeface="Arial" pitchFamily="34" charset="0"/>
        <a:buNone/>
        <a:defRPr sz="6307" kern="1200">
          <a:solidFill>
            <a:schemeClr val="tx1"/>
          </a:solidFill>
          <a:latin typeface="+mn-lt"/>
          <a:ea typeface="+mn-ea"/>
          <a:cs typeface="+mn-cs"/>
        </a:defRPr>
      </a:lvl8pPr>
      <a:lvl9pPr marL="12254354" indent="-720844" algn="l" defTabSz="2883378" rtl="0" eaLnBrk="1" latinLnBrk="0" hangingPunct="1">
        <a:spcBef>
          <a:spcPct val="20000"/>
        </a:spcBef>
        <a:buFont typeface="Arial" pitchFamily="34" charset="0"/>
        <a:buChar char="•"/>
        <a:defRPr sz="63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2883378" rtl="0" eaLnBrk="1" latinLnBrk="0" hangingPunct="1">
        <a:defRPr sz="5676" kern="1200">
          <a:solidFill>
            <a:schemeClr val="tx1"/>
          </a:solidFill>
          <a:latin typeface="+mn-lt"/>
          <a:ea typeface="+mn-ea"/>
          <a:cs typeface="+mn-cs"/>
        </a:defRPr>
      </a:lvl1pPr>
      <a:lvl2pPr marL="1441689" algn="l" defTabSz="2883378" rtl="0" eaLnBrk="1" latinLnBrk="0" hangingPunct="1">
        <a:defRPr sz="5676" kern="1200">
          <a:solidFill>
            <a:schemeClr val="tx1"/>
          </a:solidFill>
          <a:latin typeface="+mn-lt"/>
          <a:ea typeface="+mn-ea"/>
          <a:cs typeface="+mn-cs"/>
        </a:defRPr>
      </a:lvl2pPr>
      <a:lvl3pPr marL="2883378" algn="l" defTabSz="2883378" rtl="0" eaLnBrk="1" latinLnBrk="0" hangingPunct="1">
        <a:defRPr sz="5676" kern="1200">
          <a:solidFill>
            <a:schemeClr val="tx1"/>
          </a:solidFill>
          <a:latin typeface="+mn-lt"/>
          <a:ea typeface="+mn-ea"/>
          <a:cs typeface="+mn-cs"/>
        </a:defRPr>
      </a:lvl3pPr>
      <a:lvl4pPr marL="4325066" algn="l" defTabSz="2883378" rtl="0" eaLnBrk="1" latinLnBrk="0" hangingPunct="1">
        <a:defRPr sz="5676" kern="1200">
          <a:solidFill>
            <a:schemeClr val="tx1"/>
          </a:solidFill>
          <a:latin typeface="+mn-lt"/>
          <a:ea typeface="+mn-ea"/>
          <a:cs typeface="+mn-cs"/>
        </a:defRPr>
      </a:lvl4pPr>
      <a:lvl5pPr marL="5766755" algn="l" defTabSz="2883378" rtl="0" eaLnBrk="1" latinLnBrk="0" hangingPunct="1">
        <a:defRPr sz="5676" kern="1200">
          <a:solidFill>
            <a:schemeClr val="tx1"/>
          </a:solidFill>
          <a:latin typeface="+mn-lt"/>
          <a:ea typeface="+mn-ea"/>
          <a:cs typeface="+mn-cs"/>
        </a:defRPr>
      </a:lvl5pPr>
      <a:lvl6pPr marL="7208444" algn="l" defTabSz="2883378" rtl="0" eaLnBrk="1" latinLnBrk="0" hangingPunct="1">
        <a:defRPr sz="5676" kern="1200">
          <a:solidFill>
            <a:schemeClr val="tx1"/>
          </a:solidFill>
          <a:latin typeface="+mn-lt"/>
          <a:ea typeface="+mn-ea"/>
          <a:cs typeface="+mn-cs"/>
        </a:defRPr>
      </a:lvl6pPr>
      <a:lvl7pPr marL="8650133" algn="l" defTabSz="2883378" rtl="0" eaLnBrk="1" latinLnBrk="0" hangingPunct="1">
        <a:defRPr sz="5676" kern="1200">
          <a:solidFill>
            <a:schemeClr val="tx1"/>
          </a:solidFill>
          <a:latin typeface="+mn-lt"/>
          <a:ea typeface="+mn-ea"/>
          <a:cs typeface="+mn-cs"/>
        </a:defRPr>
      </a:lvl7pPr>
      <a:lvl8pPr marL="10091821" algn="l" defTabSz="2883378" rtl="0" eaLnBrk="1" latinLnBrk="0" hangingPunct="1">
        <a:defRPr sz="5676" kern="1200">
          <a:solidFill>
            <a:schemeClr val="tx1"/>
          </a:solidFill>
          <a:latin typeface="+mn-lt"/>
          <a:ea typeface="+mn-ea"/>
          <a:cs typeface="+mn-cs"/>
        </a:defRPr>
      </a:lvl8pPr>
      <a:lvl9pPr marL="11533510" algn="l" defTabSz="2883378" rtl="0" eaLnBrk="1" latinLnBrk="0" hangingPunct="1">
        <a:defRPr sz="56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482" userDrawn="1">
          <p15:clr>
            <a:srgbClr val="F26B43"/>
          </p15:clr>
        </p15:guide>
        <p15:guide id="2" pos="6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BIOMARQUEURS SALIVAIRES DU STADE DU CYCLE DE REPRODUCTION CHEZ LA JUMENT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5D2DF07-B3E3-4F35-A3C4-E6173A0ED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758" y="769350"/>
            <a:ext cx="4203619" cy="110058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6DB2818-E806-413A-8FC0-573678EDE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26" y="956517"/>
            <a:ext cx="4386428" cy="114722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CB4FC27-60BF-4607-BA8F-A48911D9D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834" y="755913"/>
            <a:ext cx="2270908" cy="218521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7BACB1A-02BE-4833-A5B1-A13C0694E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742" y="2326364"/>
            <a:ext cx="4203619" cy="118756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221F0FB-5FA0-403B-991D-6D7713C39F54}"/>
              </a:ext>
            </a:extLst>
          </p:cNvPr>
          <p:cNvSpPr txBox="1"/>
          <p:nvPr/>
        </p:nvSpPr>
        <p:spPr>
          <a:xfrm>
            <a:off x="591990" y="6140692"/>
            <a:ext cx="29052670" cy="23391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Ghylène</a:t>
            </a:r>
            <a:r>
              <a:rPr lang="fr-FR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Goudet </a:t>
            </a:r>
            <a:r>
              <a:rPr lang="fr-FR" sz="3600" b="1" baseline="30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</a:t>
            </a:r>
            <a:r>
              <a:rPr lang="fr-FR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Stéphane </a:t>
            </a:r>
            <a:r>
              <a:rPr lang="fr-FR" sz="36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Beauclercq</a:t>
            </a:r>
            <a:r>
              <a:rPr lang="fr-FR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600" b="1" baseline="30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r>
            <a:r>
              <a:rPr lang="fr-FR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fr-FR" sz="36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Anne-Lyse</a:t>
            </a:r>
            <a:r>
              <a:rPr lang="fr-FR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Lainé </a:t>
            </a:r>
            <a:r>
              <a:rPr lang="fr-FR" sz="3600" b="1" baseline="30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</a:t>
            </a:r>
            <a:r>
              <a:rPr lang="fr-FR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Cécile Douet </a:t>
            </a:r>
            <a:r>
              <a:rPr lang="fr-FR" sz="3600" b="1" baseline="30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</a:t>
            </a:r>
            <a:r>
              <a:rPr lang="fr-FR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Amandine </a:t>
            </a:r>
            <a:r>
              <a:rPr lang="fr-FR" sz="36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Gesbert</a:t>
            </a:r>
            <a:r>
              <a:rPr lang="fr-FR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600" b="1" baseline="30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3</a:t>
            </a:r>
            <a:r>
              <a:rPr lang="fr-FR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Philippe Barrière </a:t>
            </a:r>
            <a:r>
              <a:rPr lang="fr-FR" sz="3600" b="1" baseline="30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3</a:t>
            </a:r>
            <a:r>
              <a:rPr lang="fr-FR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Thierry </a:t>
            </a:r>
            <a:r>
              <a:rPr lang="fr-FR" sz="36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Blard</a:t>
            </a:r>
            <a:r>
              <a:rPr lang="fr-FR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600" b="1" baseline="30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3</a:t>
            </a:r>
            <a:r>
              <a:rPr lang="fr-FR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Yvan Gaude </a:t>
            </a:r>
            <a:r>
              <a:rPr lang="fr-FR" sz="3600" b="1" baseline="30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3</a:t>
            </a:r>
            <a:r>
              <a:rPr lang="fr-FR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Fabrice Reigner </a:t>
            </a:r>
            <a:r>
              <a:rPr lang="fr-FR" sz="3600" b="1" baseline="30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3</a:t>
            </a:r>
            <a:r>
              <a:rPr lang="fr-FR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fr-FR" sz="36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Stéfan</a:t>
            </a:r>
            <a:r>
              <a:rPr lang="fr-FR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Deleuze </a:t>
            </a:r>
            <a:r>
              <a:rPr lang="fr-FR" sz="3600" b="1" baseline="30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4</a:t>
            </a:r>
            <a:r>
              <a:rPr lang="fr-FR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Lydie Nadal-</a:t>
            </a:r>
            <a:r>
              <a:rPr lang="fr-FR" sz="36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Desbarats</a:t>
            </a:r>
            <a:r>
              <a:rPr lang="fr-FR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600" b="1" baseline="30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5</a:t>
            </a:r>
            <a:endParaRPr lang="fr-FR" sz="3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fr-FR" sz="3200" baseline="30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</a:t>
            </a:r>
            <a:r>
              <a:rPr lang="fr-FR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UMR PRC INRAE Centre Val de Loire, </a:t>
            </a:r>
            <a:r>
              <a:rPr lang="fr-FR" sz="3200" baseline="30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r>
            <a:r>
              <a:rPr lang="fr-FR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UMR BOA INRAE Centre Val de Loire, </a:t>
            </a:r>
            <a:r>
              <a:rPr lang="fr-FR" sz="3200" baseline="30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3</a:t>
            </a:r>
            <a:r>
              <a:rPr lang="fr-FR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UE PAO INRAE Centre Val de Loire, </a:t>
            </a:r>
            <a:r>
              <a:rPr lang="fr-FR" sz="3200" baseline="30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4</a:t>
            </a:r>
            <a:r>
              <a:rPr lang="fr-FR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Faculté de Médecine Vétérinaire, Département des Sciences Cliniques-Clinique Equine, Université de Liège, </a:t>
            </a:r>
            <a:r>
              <a:rPr lang="fr-FR" sz="3200" baseline="30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5</a:t>
            </a:r>
            <a:r>
              <a:rPr lang="fr-FR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UMR 1253, </a:t>
            </a:r>
            <a:r>
              <a:rPr lang="fr-FR" sz="32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iBrain</a:t>
            </a:r>
            <a:r>
              <a:rPr lang="fr-FR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INSERM, Université de Tours.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B7701BC-0540-47AD-8C24-02B04887DE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8054" y="3399881"/>
            <a:ext cx="2648422" cy="274081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A7BE0E6-89AF-4971-84E1-B391F9E47263}"/>
              </a:ext>
            </a:extLst>
          </p:cNvPr>
          <p:cNvSpPr txBox="1"/>
          <p:nvPr/>
        </p:nvSpPr>
        <p:spPr>
          <a:xfrm>
            <a:off x="591990" y="8512449"/>
            <a:ext cx="29052669" cy="3724096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fr-FR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Objectif :</a:t>
            </a:r>
          </a:p>
          <a:p>
            <a:pPr algn="just">
              <a:spcBef>
                <a:spcPts val="600"/>
              </a:spcBef>
            </a:pPr>
            <a:r>
              <a:rPr lang="fr-FR" sz="3600" dirty="0"/>
              <a:t>Objectif de notre laboratoire : développer des méthodes alternatives pour limiter les actes invasifs dans le cadre de la reproduction, </a:t>
            </a:r>
          </a:p>
          <a:p>
            <a:pPr algn="just">
              <a:spcBef>
                <a:spcPts val="600"/>
              </a:spcBef>
            </a:pPr>
            <a:r>
              <a:rPr lang="fr-FR" sz="3600" dirty="0"/>
              <a:t>	           trouver une alternative aux prises de sang. </a:t>
            </a:r>
          </a:p>
          <a:p>
            <a:pPr algn="just">
              <a:spcBef>
                <a:spcPts val="600"/>
              </a:spcBef>
            </a:pPr>
            <a:r>
              <a:rPr lang="fr-FR" sz="3600" dirty="0">
                <a:sym typeface="Wingdings" panose="05000000000000000000" pitchFamily="2" charset="2"/>
              </a:rPr>
              <a:t> l</a:t>
            </a:r>
            <a:r>
              <a:rPr lang="fr-FR" sz="3600" dirty="0"/>
              <a:t>es prélèvements de salive sont non douloureux, non invasifs, peuvent être effectués facilement sur le terrain sans contrainte de l’animal. </a:t>
            </a:r>
          </a:p>
          <a:p>
            <a:pPr algn="just">
              <a:spcBef>
                <a:spcPts val="600"/>
              </a:spcBef>
            </a:pPr>
            <a:r>
              <a:rPr lang="fr-FR" sz="3600" b="1" dirty="0">
                <a:sym typeface="Wingdings" panose="05000000000000000000" pitchFamily="2" charset="2"/>
              </a:rPr>
              <a:t> O</a:t>
            </a:r>
            <a:r>
              <a:rPr lang="fr-FR" sz="3600" b="1" dirty="0"/>
              <a:t>bjectif de cette étude : analyser l’ensemble des métabolites dans la salive de juments à différents stades du cycle de reproduction, afin d’identifier des biomarqueurs salivaires du stade du cycle des juments.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9BDAFC-91A7-4E5E-A8A0-2095B8E9D962}"/>
              </a:ext>
            </a:extLst>
          </p:cNvPr>
          <p:cNvSpPr/>
          <p:nvPr/>
        </p:nvSpPr>
        <p:spPr>
          <a:xfrm>
            <a:off x="591989" y="12328873"/>
            <a:ext cx="29052669" cy="5139869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rgbClr val="B45837"/>
              </a:buClr>
              <a:buSzPts val="1100"/>
              <a:tabLst>
                <a:tab pos="181610" algn="l"/>
              </a:tabLst>
            </a:pPr>
            <a:r>
              <a:rPr lang="fr-FR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Méthode :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fr-FR" sz="3600" dirty="0">
                <a:latin typeface="Arial" panose="020B0604020202020204" pitchFamily="34" charset="0"/>
                <a:ea typeface="Arial" panose="020B0604020202020204" pitchFamily="34" charset="0"/>
              </a:rPr>
              <a:t>1) Collecte de salive à l’aide d’une </a:t>
            </a:r>
            <a:r>
              <a:rPr lang="fr-FR" sz="3600" dirty="0" err="1">
                <a:latin typeface="Arial" panose="020B0604020202020204" pitchFamily="34" charset="0"/>
                <a:ea typeface="Arial" panose="020B0604020202020204" pitchFamily="34" charset="0"/>
              </a:rPr>
              <a:t>Salivette</a:t>
            </a:r>
            <a:r>
              <a:rPr lang="fr-FR" sz="3600" dirty="0">
                <a:latin typeface="Arial" panose="020B0604020202020204" pitchFamily="34" charset="0"/>
                <a:ea typeface="Arial" panose="020B0604020202020204" pitchFamily="34" charset="0"/>
              </a:rPr>
              <a:t>® sur 6 juments de type Welsh à 7 stades physiologiques successifs : 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fr-FR" sz="3600" dirty="0">
                <a:latin typeface="Arial" panose="020B0604020202020204" pitchFamily="34" charset="0"/>
                <a:ea typeface="Arial" panose="020B0604020202020204" pitchFamily="34" charset="0"/>
              </a:rPr>
              <a:t>     - en </a:t>
            </a:r>
            <a:r>
              <a:rPr lang="fr-FR" sz="3600" dirty="0" err="1">
                <a:latin typeface="Arial" panose="020B0604020202020204" pitchFamily="34" charset="0"/>
                <a:ea typeface="Arial" panose="020B0604020202020204" pitchFamily="34" charset="0"/>
              </a:rPr>
              <a:t>anoestrus</a:t>
            </a:r>
            <a:r>
              <a:rPr lang="fr-FR" sz="3600" dirty="0">
                <a:latin typeface="Arial" panose="020B0604020202020204" pitchFamily="34" charset="0"/>
                <a:ea typeface="Arial" panose="020B0604020202020204" pitchFamily="34" charset="0"/>
              </a:rPr>
              <a:t> saisonnier, 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fr-FR" sz="3600" dirty="0">
                <a:latin typeface="Arial" panose="020B0604020202020204" pitchFamily="34" charset="0"/>
                <a:ea typeface="Arial" panose="020B0604020202020204" pitchFamily="34" charset="0"/>
              </a:rPr>
              <a:t>     - en phase </a:t>
            </a:r>
            <a:r>
              <a:rPr lang="fr-FR" sz="3600" dirty="0" err="1">
                <a:latin typeface="Arial" panose="020B0604020202020204" pitchFamily="34" charset="0"/>
                <a:ea typeface="Arial" panose="020B0604020202020204" pitchFamily="34" charset="0"/>
              </a:rPr>
              <a:t>préovulatoire</a:t>
            </a:r>
            <a:r>
              <a:rPr lang="fr-FR" sz="3600" dirty="0">
                <a:latin typeface="Arial" panose="020B0604020202020204" pitchFamily="34" charset="0"/>
                <a:ea typeface="Arial" panose="020B0604020202020204" pitchFamily="34" charset="0"/>
              </a:rPr>
              <a:t> 3 jours, 2 jours, 1 jour avant l’ovulation et le jour de l’ovulation, 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fr-FR" sz="3600" dirty="0">
                <a:latin typeface="Arial" panose="020B0604020202020204" pitchFamily="34" charset="0"/>
                <a:ea typeface="Arial" panose="020B0604020202020204" pitchFamily="34" charset="0"/>
              </a:rPr>
              <a:t>     - en phase lutéale 6 jours après ovulation,  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fr-FR" sz="3600" dirty="0">
                <a:latin typeface="Arial" panose="020B0604020202020204" pitchFamily="34" charset="0"/>
                <a:ea typeface="Arial" panose="020B0604020202020204" pitchFamily="34" charset="0"/>
              </a:rPr>
              <a:t>     - en début de gestation 18 jours après ovulation et insémination artificielle. 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fr-FR" sz="3600" dirty="0">
                <a:latin typeface="Arial" panose="020B0604020202020204" pitchFamily="34" charset="0"/>
                <a:ea typeface="Arial" panose="020B0604020202020204" pitchFamily="34" charset="0"/>
              </a:rPr>
              <a:t>2) Mesure des concentrations salivaires des métabolites par spectrométrie de résonance magnétique nucléaire du proton.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fr-FR" sz="3600" dirty="0">
                <a:latin typeface="Arial" panose="020B0604020202020204" pitchFamily="34" charset="0"/>
                <a:ea typeface="Arial" panose="020B0604020202020204" pitchFamily="34" charset="0"/>
              </a:rPr>
              <a:t>3) Analyse statistique par ANOVA en mesures répétées (méthode de </a:t>
            </a:r>
            <a:r>
              <a:rPr lang="fr-FR" sz="3600" dirty="0" err="1">
                <a:latin typeface="Arial" panose="020B0604020202020204" pitchFamily="34" charset="0"/>
                <a:ea typeface="Arial" panose="020B0604020202020204" pitchFamily="34" charset="0"/>
              </a:rPr>
              <a:t>Geisser</a:t>
            </a:r>
            <a:r>
              <a:rPr lang="fr-FR" sz="3600" dirty="0">
                <a:latin typeface="Arial" panose="020B0604020202020204" pitchFamily="34" charset="0"/>
                <a:ea typeface="Arial" panose="020B0604020202020204" pitchFamily="34" charset="0"/>
              </a:rPr>
              <a:t> et </a:t>
            </a:r>
            <a:r>
              <a:rPr lang="fr-FR" sz="3600" dirty="0" err="1">
                <a:latin typeface="Arial" panose="020B0604020202020204" pitchFamily="34" charset="0"/>
                <a:ea typeface="Arial" panose="020B0604020202020204" pitchFamily="34" charset="0"/>
              </a:rPr>
              <a:t>Greenhouse</a:t>
            </a:r>
            <a:r>
              <a:rPr lang="fr-FR" sz="3600" dirty="0">
                <a:latin typeface="Arial" panose="020B0604020202020204" pitchFamily="34" charset="0"/>
                <a:ea typeface="Arial" panose="020B0604020202020204" pitchFamily="34" charset="0"/>
              </a:rPr>
              <a:t>) et tests de comparaisons multiples de </a:t>
            </a:r>
            <a:r>
              <a:rPr lang="fr-FR" sz="3600" dirty="0" err="1">
                <a:latin typeface="Arial" panose="020B0604020202020204" pitchFamily="34" charset="0"/>
                <a:ea typeface="Arial" panose="020B0604020202020204" pitchFamily="34" charset="0"/>
              </a:rPr>
              <a:t>Tukey</a:t>
            </a:r>
            <a:r>
              <a:rPr lang="fr-FR" sz="3600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fr-FR" sz="3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E568B2D-57DB-4C2E-A26E-7A18374AF122}"/>
              </a:ext>
            </a:extLst>
          </p:cNvPr>
          <p:cNvSpPr txBox="1"/>
          <p:nvPr/>
        </p:nvSpPr>
        <p:spPr>
          <a:xfrm>
            <a:off x="591988" y="17585457"/>
            <a:ext cx="29052669" cy="1312667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fr-FR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Résultats :</a:t>
            </a:r>
          </a:p>
          <a:p>
            <a:pPr>
              <a:spcBef>
                <a:spcPts val="600"/>
              </a:spcBef>
            </a:pPr>
            <a:r>
              <a:rPr lang="fr-FR" sz="3600" dirty="0"/>
              <a:t>Identification de 59 métabolites dans la salive équine (sucres, acides aminés, acides organiques, composés organiques, nucléosides). </a:t>
            </a:r>
          </a:p>
          <a:p>
            <a:pPr>
              <a:spcBef>
                <a:spcPts val="600"/>
              </a:spcBef>
            </a:pPr>
            <a:r>
              <a:rPr lang="fr-FR" sz="3600" dirty="0">
                <a:sym typeface="Wingdings" panose="05000000000000000000" pitchFamily="2" charset="2"/>
              </a:rPr>
              <a:t></a:t>
            </a:r>
            <a:r>
              <a:rPr lang="fr-FR" sz="3600" dirty="0"/>
              <a:t> 14 métabolites ou groupes de métabolites ont des concentrations significativement différentes entre les stades physiologiques.</a:t>
            </a:r>
          </a:p>
          <a:p>
            <a:pPr>
              <a:spcBef>
                <a:spcPts val="600"/>
              </a:spcBef>
            </a:pPr>
            <a:r>
              <a:rPr lang="fr-FR" sz="3600" dirty="0"/>
              <a:t>En particulier: </a:t>
            </a: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fr-FR" sz="3600" b="1" dirty="0"/>
              <a:t>la concentration salivaire de créatine diminue significativement dans les 2 jours précédant l’ovulation</a:t>
            </a:r>
            <a:r>
              <a:rPr lang="fr-FR" sz="3600" dirty="0"/>
              <a:t>. </a:t>
            </a:r>
          </a:p>
          <a:p>
            <a:pPr>
              <a:spcBef>
                <a:spcPts val="600"/>
              </a:spcBef>
            </a:pPr>
            <a:r>
              <a:rPr lang="fr-FR" sz="3600" dirty="0"/>
              <a:t>Donc la diminution de la concentration de créatine dans la salive pourrait permettre de détecter le moment de l’ovulation. </a:t>
            </a:r>
          </a:p>
          <a:p>
            <a:pPr>
              <a:spcBef>
                <a:spcPts val="600"/>
              </a:spcBef>
            </a:pPr>
            <a:r>
              <a:rPr lang="fr-FR" sz="3600" dirty="0">
                <a:sym typeface="Wingdings" panose="05000000000000000000" pitchFamily="2" charset="2"/>
              </a:rPr>
              <a:t></a:t>
            </a:r>
            <a:r>
              <a:rPr lang="fr-FR" sz="3600" dirty="0"/>
              <a:t> </a:t>
            </a:r>
            <a:r>
              <a:rPr lang="fr-FR" sz="3600" b="1" dirty="0"/>
              <a:t>la concentration salivaire d’alanine est significativement plus élevée pendant l’anœstrus saisonnier </a:t>
            </a:r>
            <a:r>
              <a:rPr lang="fr-FR" sz="3600" dirty="0"/>
              <a:t>que pendant les autres phases. Donc la diminution de la concentration d’alanine dans la salive pourrait permettre de détecter la sortie d’anœstrus et la reprise des cycles ovariens. </a:t>
            </a:r>
          </a:p>
          <a:p>
            <a:pPr algn="ctr">
              <a:spcBef>
                <a:spcPts val="600"/>
              </a:spcBef>
            </a:pPr>
            <a:r>
              <a:rPr lang="fr-FR" sz="3600" dirty="0"/>
              <a:t>Concentrations de la créatine et de l’alanine dans la salive de jument en fonction du stade de reproduction</a:t>
            </a:r>
          </a:p>
          <a:p>
            <a:pPr>
              <a:spcBef>
                <a:spcPts val="600"/>
              </a:spcBef>
            </a:pPr>
            <a:endParaRPr lang="fr-FR" sz="3600" dirty="0"/>
          </a:p>
          <a:p>
            <a:pPr>
              <a:spcBef>
                <a:spcPts val="600"/>
              </a:spcBef>
            </a:pPr>
            <a:endParaRPr lang="fr-FR" sz="3600" dirty="0"/>
          </a:p>
          <a:p>
            <a:pPr>
              <a:spcBef>
                <a:spcPts val="600"/>
              </a:spcBef>
            </a:pPr>
            <a:endParaRPr lang="fr-FR" sz="3600" dirty="0"/>
          </a:p>
          <a:p>
            <a:pPr>
              <a:spcBef>
                <a:spcPts val="600"/>
              </a:spcBef>
            </a:pPr>
            <a:endParaRPr lang="fr-FR" sz="3600" dirty="0"/>
          </a:p>
          <a:p>
            <a:pPr>
              <a:spcBef>
                <a:spcPts val="600"/>
              </a:spcBef>
            </a:pPr>
            <a:endParaRPr lang="fr-FR" sz="3600" dirty="0"/>
          </a:p>
          <a:p>
            <a:pPr>
              <a:spcBef>
                <a:spcPts val="600"/>
              </a:spcBef>
            </a:pPr>
            <a:endParaRPr lang="fr-FR" sz="3600" dirty="0"/>
          </a:p>
          <a:p>
            <a:pPr>
              <a:spcBef>
                <a:spcPts val="600"/>
              </a:spcBef>
            </a:pPr>
            <a:endParaRPr lang="fr-FR" sz="3600" dirty="0"/>
          </a:p>
          <a:p>
            <a:pPr>
              <a:spcBef>
                <a:spcPts val="600"/>
              </a:spcBef>
            </a:pPr>
            <a:endParaRPr lang="fr-FR" sz="3600" dirty="0"/>
          </a:p>
          <a:p>
            <a:pPr>
              <a:spcBef>
                <a:spcPts val="600"/>
              </a:spcBef>
            </a:pPr>
            <a:endParaRPr lang="fr-FR" sz="3600" dirty="0"/>
          </a:p>
          <a:p>
            <a:pPr>
              <a:spcBef>
                <a:spcPts val="600"/>
              </a:spcBef>
            </a:pPr>
            <a:endParaRPr lang="fr-FR" sz="2000" dirty="0"/>
          </a:p>
          <a:p>
            <a:pPr algn="ctr">
              <a:spcBef>
                <a:spcPts val="600"/>
              </a:spcBef>
            </a:pPr>
            <a:r>
              <a:rPr lang="fr-FR" sz="2400" dirty="0" err="1"/>
              <a:t>Anoestrus</a:t>
            </a:r>
            <a:r>
              <a:rPr lang="fr-FR" sz="2400" dirty="0"/>
              <a:t> : en </a:t>
            </a:r>
            <a:r>
              <a:rPr lang="fr-FR" sz="2400" dirty="0" err="1"/>
              <a:t>anoestrus</a:t>
            </a:r>
            <a:r>
              <a:rPr lang="fr-FR" sz="2400" dirty="0"/>
              <a:t> saisonnier ; ov-3 : 3 jours avant l’ovulation ; ov-2 : 2 jours avant l’ovulation ; ov-1 : 1 jour avant l’ovulation ; </a:t>
            </a:r>
            <a:r>
              <a:rPr lang="fr-FR" sz="2400" dirty="0" err="1"/>
              <a:t>ov</a:t>
            </a:r>
            <a:r>
              <a:rPr lang="fr-FR" sz="2400" dirty="0"/>
              <a:t> : le jour de l’ovulation ; </a:t>
            </a:r>
          </a:p>
          <a:p>
            <a:pPr algn="ctr">
              <a:spcBef>
                <a:spcPts val="600"/>
              </a:spcBef>
            </a:pPr>
            <a:r>
              <a:rPr lang="fr-FR" sz="2400" dirty="0"/>
              <a:t>lutéale : en phase lutéale 6 jours après ovulation ; gestation : en début de gestation 18 jours après ovulation et insémination ; * : p&lt;0.05 ; ** : p&lt;0.01</a:t>
            </a:r>
            <a:endParaRPr lang="fr-FR" sz="36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A526AC5-3381-443C-8112-4D61F54FF104}"/>
              </a:ext>
            </a:extLst>
          </p:cNvPr>
          <p:cNvSpPr txBox="1"/>
          <p:nvPr/>
        </p:nvSpPr>
        <p:spPr>
          <a:xfrm>
            <a:off x="591988" y="30834929"/>
            <a:ext cx="29052669" cy="4909036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Conclusion :</a:t>
            </a:r>
          </a:p>
          <a:p>
            <a:pPr>
              <a:spcBef>
                <a:spcPts val="600"/>
              </a:spcBef>
            </a:pPr>
            <a:r>
              <a:rPr lang="fr-FR" sz="3600" b="1" dirty="0"/>
              <a:t>La composition de la salive varie en fonction du stade de reproduction des juments, </a:t>
            </a:r>
            <a:r>
              <a:rPr lang="fr-FR" sz="3600" dirty="0"/>
              <a:t>donc il est possible d’identifier des biomarqueurs salivaires du stade du cycle des juments.</a:t>
            </a:r>
          </a:p>
          <a:p>
            <a:pPr>
              <a:spcBef>
                <a:spcPts val="600"/>
              </a:spcBef>
            </a:pPr>
            <a:r>
              <a:rPr lang="fr-FR" sz="3600" dirty="0"/>
              <a:t>En particulier, </a:t>
            </a:r>
            <a:r>
              <a:rPr lang="fr-FR" sz="3600" b="1" dirty="0"/>
              <a:t>la créatine est un biomarqueur salivaire potentiel de l’ovulation</a:t>
            </a:r>
            <a:r>
              <a:rPr lang="fr-FR" sz="3600" dirty="0"/>
              <a:t>, </a:t>
            </a:r>
            <a:r>
              <a:rPr lang="fr-FR" sz="3600" b="1" dirty="0"/>
              <a:t>l’alanine est un biomarqueur salivaire potentiel de la sortie d’anœstrus</a:t>
            </a:r>
            <a:r>
              <a:rPr lang="fr-FR" sz="3600" dirty="0"/>
              <a:t>.</a:t>
            </a:r>
          </a:p>
          <a:p>
            <a:pPr>
              <a:spcBef>
                <a:spcPts val="600"/>
              </a:spcBef>
            </a:pPr>
            <a:r>
              <a:rPr lang="fr-FR" sz="3600" dirty="0"/>
              <a:t>Une étude complémentaire sur un plus grand nombre de juments est en cours pour </a:t>
            </a:r>
            <a:r>
              <a:rPr lang="fr-FR" sz="3600" b="1" dirty="0"/>
              <a:t>valider la pertinence </a:t>
            </a:r>
            <a:r>
              <a:rPr lang="fr-FR" sz="3600" dirty="0"/>
              <a:t>de ces biomarqueurs. </a:t>
            </a:r>
          </a:p>
          <a:p>
            <a:pPr>
              <a:spcBef>
                <a:spcPts val="600"/>
              </a:spcBef>
            </a:pPr>
            <a:r>
              <a:rPr lang="fr-FR" sz="3600" dirty="0"/>
              <a:t>Des dosages à l’aide de </a:t>
            </a:r>
            <a:r>
              <a:rPr lang="fr-FR" sz="3600" b="1" dirty="0"/>
              <a:t>kits commerciaux </a:t>
            </a:r>
            <a:r>
              <a:rPr lang="fr-FR" sz="3600" dirty="0"/>
              <a:t>sont en cours pour développer une </a:t>
            </a:r>
            <a:r>
              <a:rPr lang="fr-FR" sz="3600" b="1" dirty="0"/>
              <a:t>méthode de dosage simple, rapide et peu couteuse</a:t>
            </a:r>
            <a:r>
              <a:rPr lang="fr-FR" sz="3600" dirty="0"/>
              <a:t>.</a:t>
            </a:r>
          </a:p>
          <a:p>
            <a:pPr>
              <a:spcBef>
                <a:spcPts val="600"/>
              </a:spcBef>
            </a:pPr>
            <a:r>
              <a:rPr lang="fr-FR" sz="3600" dirty="0"/>
              <a:t>Ce travail pourrait permettre de développer un </a:t>
            </a:r>
            <a:r>
              <a:rPr lang="fr-FR" sz="3600" b="1" dirty="0"/>
              <a:t>test salivaire applicable sur le terrain pour identifier le stade physiologique des juments</a:t>
            </a:r>
            <a:r>
              <a:rPr lang="fr-FR" sz="3600" dirty="0"/>
              <a:t>.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7C9C6A1-B06C-4A88-8F6A-447980E1AF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0070" y="23778145"/>
            <a:ext cx="22098776" cy="597666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D6DDFEC-3561-44B7-99B1-E98B9D84311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265" r="16862"/>
          <a:stretch/>
        </p:blipFill>
        <p:spPr>
          <a:xfrm>
            <a:off x="24138606" y="12472889"/>
            <a:ext cx="5472608" cy="358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82577"/>
      </p:ext>
    </p:extLst>
  </p:cSld>
  <p:clrMapOvr>
    <a:masterClrMapping/>
  </p:clrMapOvr>
</p:sld>
</file>

<file path=ppt/theme/theme1.xml><?xml version="1.0" encoding="utf-8"?>
<a:theme xmlns:a="http://schemas.openxmlformats.org/drawingml/2006/main" name="PREMIER MINISTRE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8EC65003-3ABE-4041-991D-7076464D3D74}" vid="{AA0AFFD9-FBE7-489D-82B1-87B579574C2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A1107742C028428BEC7CD93489AD31" ma:contentTypeVersion="13" ma:contentTypeDescription="Crée un document." ma:contentTypeScope="" ma:versionID="ae85cc3b7ca5c898f459824763b8cb31">
  <xsd:schema xmlns:xsd="http://www.w3.org/2001/XMLSchema" xmlns:xs="http://www.w3.org/2001/XMLSchema" xmlns:p="http://schemas.microsoft.com/office/2006/metadata/properties" xmlns:ns3="03abdd62-25a7-47b0-95dd-1b33819d66d3" xmlns:ns4="cb97101d-ba03-47c0-8dce-6ed047241193" targetNamespace="http://schemas.microsoft.com/office/2006/metadata/properties" ma:root="true" ma:fieldsID="6beac7bde4a950990f478dfd0e6441b5" ns3:_="" ns4:_="">
    <xsd:import namespace="03abdd62-25a7-47b0-95dd-1b33819d66d3"/>
    <xsd:import namespace="cb97101d-ba03-47c0-8dce-6ed04724119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abdd62-25a7-47b0-95dd-1b33819d66d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97101d-ba03-47c0-8dce-6ed0472411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D02589-0CA1-4376-BCC1-1E0C8CD35959}">
  <ds:schemaRefs>
    <ds:schemaRef ds:uri="http://schemas.openxmlformats.org/package/2006/metadata/core-properties"/>
    <ds:schemaRef ds:uri="http://schemas.microsoft.com/office/2006/documentManagement/types"/>
    <ds:schemaRef ds:uri="03abdd62-25a7-47b0-95dd-1b33819d66d3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cb97101d-ba03-47c0-8dce-6ed047241193"/>
  </ds:schemaRefs>
</ds:datastoreItem>
</file>

<file path=customXml/itemProps2.xml><?xml version="1.0" encoding="utf-8"?>
<ds:datastoreItem xmlns:ds="http://schemas.openxmlformats.org/officeDocument/2006/customXml" ds:itemID="{C9F4DE23-21ED-47D8-8052-CF371E6728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abdd62-25a7-47b0-95dd-1b33819d66d3"/>
    <ds:schemaRef ds:uri="cb97101d-ba03-47c0-8dce-6ed0472411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19EC53-710E-401F-8AD4-0EAB8DB035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Masque de PPT JSIE 2022</Template>
  <TotalTime>143</TotalTime>
  <Words>644</Words>
  <Application>Microsoft Office PowerPoint</Application>
  <PresentationFormat>Personnalisé</PresentationFormat>
  <Paragraphs>42</Paragraphs>
  <Slides>1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PREMIER MINISTRE</vt:lpstr>
      <vt:lpstr>Présentation PowerPoint</vt:lpstr>
    </vt:vector>
  </TitlesOfParts>
  <Manager>Client</Manager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Recommandations pour votre présentation</dc:title>
  <dc:subject>Client</dc:subject>
  <dc:creator>Alice Lachaudru</dc:creator>
  <cp:lastModifiedBy>Ghylene Goudet</cp:lastModifiedBy>
  <cp:revision>41</cp:revision>
  <dcterms:created xsi:type="dcterms:W3CDTF">2022-04-25T14:13:32Z</dcterms:created>
  <dcterms:modified xsi:type="dcterms:W3CDTF">2023-05-22T13:08:39Z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0x010100A8A1107742C028428BEC7CD93489AD31</vt:lpwstr>
  </property>
</Properties>
</file>