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92" r:id="rId7"/>
    <p:sldId id="261" r:id="rId8"/>
    <p:sldId id="262" r:id="rId9"/>
    <p:sldId id="293" r:id="rId10"/>
    <p:sldId id="294" r:id="rId11"/>
    <p:sldId id="295" r:id="rId12"/>
    <p:sldId id="296" r:id="rId13"/>
    <p:sldId id="297" r:id="rId14"/>
    <p:sldId id="298" r:id="rId15"/>
    <p:sldId id="29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122" d="100"/>
          <a:sy n="122" d="100"/>
        </p:scale>
        <p:origin x="72" y="21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B81E-7880-41B3-BC9C-8575FA7E2B42}" type="datetimeFigureOut">
              <a:rPr lang="fr-FR" smtClean="0"/>
              <a:t>12/07/2023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41889-CAD7-49A2-BED5-8BE8D22D46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603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Autrement dit, les paysages sont à l’extérieur ce que sont nos maisons, un habitat dont les différents composantes et l’organisation contribuent à </a:t>
            </a:r>
            <a:r>
              <a:rPr lang="fr-FR"/>
              <a:t>notre bien-être.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51354-1EFA-4815-BEDC-189BB847565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9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e de titre - Vers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405A067-B49C-4F11-A938-80BC29FEE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37638"/>
            <a:ext cx="4076700" cy="27908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308" y="2862269"/>
            <a:ext cx="314325" cy="4286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9A26A8-F041-4097-AF69-174D33070FC9}"/>
              </a:ext>
            </a:extLst>
          </p:cNvPr>
          <p:cNvSpPr/>
          <p:nvPr/>
        </p:nvSpPr>
        <p:spPr>
          <a:xfrm>
            <a:off x="0" y="5994603"/>
            <a:ext cx="12192000" cy="86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80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843" y="2767207"/>
            <a:ext cx="9144000" cy="105770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1843" y="3634445"/>
            <a:ext cx="9144000" cy="654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BA136EC-F916-4BA0-840B-3A2D3BEC36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133" y="6267520"/>
            <a:ext cx="1546667" cy="41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97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660" y="1424048"/>
            <a:ext cx="9713421" cy="4413334"/>
          </a:xfrm>
          <a:prstGeom prst="rect">
            <a:avLst/>
          </a:prstGeom>
        </p:spPr>
        <p:txBody>
          <a:bodyPr vert="eaVert"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0E54DF-C1EA-4882-A6F1-99592839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1A144AD-A97F-4337-A396-D74ADA0CB30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837199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49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8429" y="365132"/>
            <a:ext cx="1755371" cy="5811839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0" y="365132"/>
            <a:ext cx="8241047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0C85A8C-AE66-4CB1-AC77-8A0677F197D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 rot="5400000">
            <a:off x="6626017" y="2818371"/>
            <a:ext cx="5811839" cy="9053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073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FBFAC0-0577-4763-8D40-0B4508D99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B3B44A1-ACE8-4AE1-9B5E-01E7C874BD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DAB8C5-CD6D-45C5-90EC-48DCA5267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42D6D-73B7-46AF-A26F-CC0810D38A68}" type="datetimeFigureOut">
              <a:rPr lang="fr-FR" smtClean="0"/>
              <a:t>12/07/2023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CE0D89-6D8C-425C-8EAE-0E2C7A73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3B9F5A-FDE0-4E32-9E27-2C7F8A399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3B49-29C3-462B-B8FD-A4F5B58C5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042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- Version 2">
    <p:bg>
      <p:bgPr>
        <a:solidFill>
          <a:srgbClr val="00A3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405A067-B49C-4F11-A938-80BC29FEE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" y="2837638"/>
            <a:ext cx="4076190" cy="279047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315" y="2825325"/>
            <a:ext cx="314286" cy="4285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9A26A8-F041-4097-AF69-174D33070FC9}"/>
              </a:ext>
            </a:extLst>
          </p:cNvPr>
          <p:cNvSpPr/>
          <p:nvPr/>
        </p:nvSpPr>
        <p:spPr>
          <a:xfrm>
            <a:off x="0" y="5905915"/>
            <a:ext cx="12192000" cy="864524"/>
          </a:xfrm>
          <a:prstGeom prst="rect">
            <a:avLst/>
          </a:prstGeom>
          <a:solidFill>
            <a:srgbClr val="00A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80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843" y="2767207"/>
            <a:ext cx="9144000" cy="105770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1843" y="4317634"/>
            <a:ext cx="9144000" cy="654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8F33C8C-4663-47F8-AAC2-AA7669DF27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4" y="6338177"/>
            <a:ext cx="1546667" cy="41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48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ge clas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345" y="1537856"/>
            <a:ext cx="9680172" cy="40067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77E12C6-00F3-439F-A2FE-1D2F0A604A8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680171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440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336" y="1747095"/>
            <a:ext cx="9724504" cy="4009911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  <a:lvl2pPr>
              <a:defRPr sz="22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40F9627-3E1A-4004-ABFB-AFCBC126E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A145E71-E6DC-460B-BD9E-537A5B24AA2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837199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18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2336" y="1537860"/>
            <a:ext cx="4401589" cy="43513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5996" y="1537860"/>
            <a:ext cx="4401589" cy="43513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F91C4CC-48F8-459E-8260-CB6FFD7E8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FD9EB01-BC37-475E-8D86-8ADA8009556E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837199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29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336" y="1537860"/>
            <a:ext cx="4330297" cy="81759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2336" y="2355454"/>
            <a:ext cx="4330297" cy="33693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04140" y="1537860"/>
            <a:ext cx="4351624" cy="81759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04140" y="2355454"/>
            <a:ext cx="4351624" cy="33693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8A4CBC-A3CA-47B3-81F3-C727E0427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1D175C3-B714-432E-8A1F-D0A82822D0D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837199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75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31F39E2-47D4-4E2A-8889-FBAB04A15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8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604" y="581891"/>
            <a:ext cx="4109957" cy="91024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581891"/>
            <a:ext cx="6172200" cy="50624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A161D90-8CEB-43C5-B5C5-E16450DD909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12060" y="1492139"/>
            <a:ext cx="3740501" cy="11014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498EB6-14FF-4794-BB07-42C86721F09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12060" y="2593571"/>
            <a:ext cx="3740501" cy="30507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33778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581894"/>
            <a:ext cx="6172200" cy="503751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34FCCB7-9322-4303-8EEA-24D510DA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604" y="581891"/>
            <a:ext cx="4109957" cy="91024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02AEB53-71C1-4969-9341-68037EF54F31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12060" y="1492139"/>
            <a:ext cx="3740501" cy="11014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8FA8FB2-CADF-4B7B-9982-D532987D550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12060" y="2593571"/>
            <a:ext cx="3740501" cy="30507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37430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3984AF6-CFFF-410E-AD4D-4FAE1D461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5405"/>
          </a:xfrm>
          <a:prstGeom prst="rect">
            <a:avLst/>
          </a:prstGeom>
        </p:spPr>
        <p:txBody>
          <a:bodyPr vert="horz" lIns="0" tIns="4680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D6F15B8-BCC4-4139-B523-9F37938B7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24045"/>
            <a:ext cx="7886700" cy="2004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85EF67C-DB3C-4ADC-829F-14D87A8664F8}"/>
              </a:ext>
            </a:extLst>
          </p:cNvPr>
          <p:cNvSpPr txBox="1"/>
          <p:nvPr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 </a:t>
            </a:r>
            <a:fld id="{10B4F56D-375A-4CA4-ABA3-E73F3ECBB440}" type="slidenum">
              <a:rPr lang="fr-FR" sz="1200" b="0" smtClean="0">
                <a:solidFill>
                  <a:srgbClr val="00A3A6"/>
                </a:solidFill>
                <a:latin typeface="Raleway" panose="020B0503030101060003" pitchFamily="34" charset="0"/>
              </a:rPr>
              <a:pPr algn="r"/>
              <a:t>‹N°›</a:t>
            </a:fld>
            <a:endParaRPr lang="fr-FR" sz="1200" b="0" dirty="0">
              <a:solidFill>
                <a:srgbClr val="00A3A6"/>
              </a:solidFill>
              <a:latin typeface="Raleway" panose="020B0503030101060003" pitchFamily="34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31A273F-8B3B-4FFA-A6A7-5A556F5FD6D4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86953"/>
            <a:ext cx="2000250" cy="8001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B30FD33-E435-4A46-B168-E07C4F5FE24A}"/>
              </a:ext>
            </a:extLst>
          </p:cNvPr>
          <p:cNvSpPr txBox="1"/>
          <p:nvPr/>
        </p:nvSpPr>
        <p:spPr>
          <a:xfrm>
            <a:off x="1142999" y="6350734"/>
            <a:ext cx="67161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275662"/>
                </a:solidFill>
                <a:latin typeface="+mn-lt"/>
              </a:rPr>
              <a:t>Comprendre et faire comprendre l’écologie des paysages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EB41401-1E18-450D-B56F-5BE5E627703C}"/>
              </a:ext>
            </a:extLst>
          </p:cNvPr>
          <p:cNvSpPr txBox="1"/>
          <p:nvPr/>
        </p:nvSpPr>
        <p:spPr>
          <a:xfrm>
            <a:off x="1142999" y="6533137"/>
            <a:ext cx="67161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00A3A6"/>
                </a:solidFill>
                <a:latin typeface="+mj-lt"/>
              </a:rPr>
              <a:t>3 juin 2023 / RICD-Poitiers / Deconchat Marc</a:t>
            </a:r>
          </a:p>
        </p:txBody>
      </p:sp>
    </p:spTree>
    <p:extLst>
      <p:ext uri="{BB962C8B-B14F-4D97-AF65-F5344CB8AC3E}">
        <p14:creationId xmlns:p14="http://schemas.microsoft.com/office/powerpoint/2010/main" val="47142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marL="457200" indent="-457200" algn="l" defTabSz="914400" rtl="0" eaLnBrk="1" latinLnBrk="0" hangingPunct="1">
        <a:lnSpc>
          <a:spcPct val="90000"/>
        </a:lnSpc>
        <a:spcBef>
          <a:spcPct val="0"/>
        </a:spcBef>
        <a:buFontTx/>
        <a:buBlip>
          <a:blip r:embed="rId15"/>
        </a:buBlip>
        <a:defRPr sz="3000" b="1" kern="1200">
          <a:solidFill>
            <a:srgbClr val="00A3A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rgbClr val="00A3A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ixnio.com/fr/nature-paysages/riviere-fr/riviere-ciel-bleu-panorama-colline-paysage-nature-ciel-montagne-plein-air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s://diy.stackexchange.com/questions/25177/how-to-make-a-floor-plan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2C2B2A-EB2D-4B5C-95E3-83A1A1F499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Comprendre et faire comprendre l’écologie des paysages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C4D7BA6-773A-4362-AD00-9B99853EC4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Marc Deconchat</a:t>
            </a:r>
          </a:p>
          <a:p>
            <a:r>
              <a:rPr lang="fr-FR" dirty="0"/>
              <a:t>Directeur de recherche INRAE</a:t>
            </a:r>
          </a:p>
          <a:p>
            <a:r>
              <a:rPr lang="fr-FR" dirty="0"/>
              <a:t>UMR Dynafor (Toulouse)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84D33A3-D03A-4283-B36F-1AFD6D750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2344" y="5095629"/>
            <a:ext cx="2191056" cy="1762371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4BD33BAA-0257-4445-A205-26B284735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7608" y="188640"/>
            <a:ext cx="6858000" cy="1199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049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D5168B1-0F8E-4D4A-94DC-C333B2497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3CB1A26-3027-476C-B52E-A27F23DEB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Lectures de paysages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CAEB6EE3-657C-445B-A573-49FC6B7DF7C9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Classe de lecture de paysage pour les STAV 1 | CFMM">
            <a:extLst>
              <a:ext uri="{FF2B5EF4-FFF2-40B4-BE49-F238E27FC236}">
                <a16:creationId xmlns:a16="http://schemas.microsoft.com/office/drawing/2014/main" id="{72559B32-BAF9-40E4-A487-0709A8639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344" y="1231211"/>
            <a:ext cx="7447757" cy="465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aysage – Le carnet de [VertigO]">
            <a:extLst>
              <a:ext uri="{FF2B5EF4-FFF2-40B4-BE49-F238E27FC236}">
                <a16:creationId xmlns:a16="http://schemas.microsoft.com/office/drawing/2014/main" id="{4477E2BB-D296-49C3-891B-F98BAC435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4112" y="1925097"/>
            <a:ext cx="4848225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642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96F5844-8D5C-4EBA-971E-3A207955E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02A054F-6D83-4C0C-A8DC-43A21CC0B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Comparaisons de paysages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D52A5D61-C267-4DD5-B31E-8EB2D4E0A09E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5">
            <a:extLst>
              <a:ext uri="{FF2B5EF4-FFF2-40B4-BE49-F238E27FC236}">
                <a16:creationId xmlns:a16="http://schemas.microsoft.com/office/drawing/2014/main" id="{1505B7B6-9166-4899-A98D-01E4C8F6E5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75" y="1806722"/>
            <a:ext cx="5344582" cy="400843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8FD145A-5B64-4453-A061-A1C848D50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1475" y="1847050"/>
            <a:ext cx="66484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02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1A3ED22-2254-4F71-8859-2530B03E6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304B62F-A9A0-46A1-ABFC-73A8A4B10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Photographies aériennes: un autre point de vue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E50F9549-DE46-4C70-95A4-742994D30D09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89C843C-3CF3-490D-A28A-E7946929C3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971" y="1198351"/>
            <a:ext cx="11225233" cy="502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87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95AE916-0DBB-4B86-96C4-9EA4C66C8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1C30A90-BCC2-46A4-9FB6-789990252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Photographies anciennes: les paysages changent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F2EF3A16-78BF-467F-9599-26D5655AF383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r-FR" dirty="0"/>
              <a:t>https://remonterletemps.ign.fr/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561666D-C31E-419B-BAE5-0BE087F2E7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1412" y="1555305"/>
            <a:ext cx="12192000" cy="479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21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27FBADC-CA1D-4412-BE6D-5E7EDEE10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3A2E33C-5139-4878-9D83-9F3382B80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Maquettes et paysages miniatures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E83C0296-912A-44CE-B878-B5B8145BAEC6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https://www.static.inrae.fr/cdn/ff/Horg3_0mQBdpGySKScqKHEujvhA9JK53BsqlTCofIcs/1608121982/public/styles/large/public/JPG/IMG_1754.JPG?itok=W17Ktk8S">
            <a:extLst>
              <a:ext uri="{FF2B5EF4-FFF2-40B4-BE49-F238E27FC236}">
                <a16:creationId xmlns:a16="http://schemas.microsoft.com/office/drawing/2014/main" id="{800794E8-F74D-4BCE-B9D8-861E43DA9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43" y="1844824"/>
            <a:ext cx="5739455" cy="382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12che 401 pièces Accessoires de Paysage Ensemble de Jouets de paysages ...">
            <a:extLst>
              <a:ext uri="{FF2B5EF4-FFF2-40B4-BE49-F238E27FC236}">
                <a16:creationId xmlns:a16="http://schemas.microsoft.com/office/drawing/2014/main" id="{0EE21E56-392B-4D43-96A3-A28E93C6A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7244" y="121871"/>
            <a:ext cx="451485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Vegetais8">
            <a:extLst>
              <a:ext uri="{FF2B5EF4-FFF2-40B4-BE49-F238E27FC236}">
                <a16:creationId xmlns:a16="http://schemas.microsoft.com/office/drawing/2014/main" id="{93EC8AB3-18D8-498F-98D5-9D4A41B5B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4032" y="3286694"/>
            <a:ext cx="5647925" cy="3571306"/>
          </a:xfrm>
          <a:prstGeom prst="rect">
            <a:avLst/>
          </a:prstGeom>
          <a:noFill/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FD7C8E2-6D2E-4549-B602-1C6D881A9D63}"/>
              </a:ext>
            </a:extLst>
          </p:cNvPr>
          <p:cNvSpPr txBox="1"/>
          <p:nvPr/>
        </p:nvSpPr>
        <p:spPr>
          <a:xfrm>
            <a:off x="10598551" y="6597352"/>
            <a:ext cx="143340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00" dirty="0"/>
              <a:t>Carl Warner; </a:t>
            </a:r>
            <a:r>
              <a:rPr lang="fr-FR" sz="1000" dirty="0" err="1"/>
              <a:t>Foodscape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880029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69CEB85-8DB9-400C-BADA-97F035843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76158D8-E676-4276-B83F-A2AB225A9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paysages </a:t>
            </a:r>
            <a:r>
              <a:rPr lang="fr-FR"/>
              <a:t>en communs: </a:t>
            </a:r>
            <a:r>
              <a:rPr lang="fr-FR" dirty="0"/>
              <a:t>l’art de </a:t>
            </a:r>
            <a:r>
              <a:rPr lang="fr-FR" dirty="0" err="1"/>
              <a:t>co-habiter</a:t>
            </a:r>
            <a:endParaRPr lang="fr-FR"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C616E4D3-501D-4802-8A07-A7B506348C33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6">
            <a:extLst>
              <a:ext uri="{FF2B5EF4-FFF2-40B4-BE49-F238E27FC236}">
                <a16:creationId xmlns:a16="http://schemas.microsoft.com/office/drawing/2014/main" id="{F4FBA979-DD64-48EC-B8B8-55EA1EE06F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3352" y="1024907"/>
            <a:ext cx="4600152" cy="303060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2F33DAF-3752-4A08-9B7C-50625E3779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6737" y="977369"/>
            <a:ext cx="4169087" cy="3138664"/>
          </a:xfrm>
          <a:prstGeom prst="rect">
            <a:avLst/>
          </a:prstGeom>
        </p:spPr>
      </p:pic>
      <p:pic>
        <p:nvPicPr>
          <p:cNvPr id="7" name="Espace réservé du contenu 7">
            <a:extLst>
              <a:ext uri="{FF2B5EF4-FFF2-40B4-BE49-F238E27FC236}">
                <a16:creationId xmlns:a16="http://schemas.microsoft.com/office/drawing/2014/main" id="{C20C5624-21C6-4CDA-AFEC-34C5E63623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832" y="3933056"/>
            <a:ext cx="3345579" cy="250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26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hoto libre de droit de Un Train À Grande Vitesse Tgv Roule À Pleine ...">
            <a:extLst>
              <a:ext uri="{FF2B5EF4-FFF2-40B4-BE49-F238E27FC236}">
                <a16:creationId xmlns:a16="http://schemas.microsoft.com/office/drawing/2014/main" id="{CA34CFAF-7A25-4BED-B5E5-4F5D543D8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021363" y="2492896"/>
            <a:ext cx="5267325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254E8EF-EA42-49A2-9C1D-1030AA4BD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1C776EC-E2A8-489B-8A78-1296D0CA3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paysages comme un décor distant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0B3F331D-BDEA-4A36-8433-2F5AF1C284F6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La Franche-Comté peinte par Gustave Courbet (1819-1877) - Balades ...">
            <a:extLst>
              <a:ext uri="{FF2B5EF4-FFF2-40B4-BE49-F238E27FC236}">
                <a16:creationId xmlns:a16="http://schemas.microsoft.com/office/drawing/2014/main" id="{2F737A0F-2EC0-44A8-9E08-7452DF584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52" y="880218"/>
            <a:ext cx="7376691" cy="571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8875A79-B9BC-4BAD-96D4-D0C3005F96EB}"/>
              </a:ext>
            </a:extLst>
          </p:cNvPr>
          <p:cNvSpPr txBox="1"/>
          <p:nvPr/>
        </p:nvSpPr>
        <p:spPr>
          <a:xfrm>
            <a:off x="6816080" y="6263734"/>
            <a:ext cx="76976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100" dirty="0"/>
              <a:t>G Courbet</a:t>
            </a:r>
          </a:p>
        </p:txBody>
      </p:sp>
    </p:spTree>
    <p:extLst>
      <p:ext uri="{BB962C8B-B14F-4D97-AF65-F5344CB8AC3E}">
        <p14:creationId xmlns:p14="http://schemas.microsoft.com/office/powerpoint/2010/main" val="2352764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D75D3A7-EC49-4D58-8A19-2348DFB37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9D38E2B-A88A-47DD-BDCC-A32D9188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L’imaginaire des paysages grandioses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64514061-5D51-45EF-ABC4-F580F138F599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Grand Canyon, north rim : des paysages grandioses – Photo-Paysage.com ...">
            <a:extLst>
              <a:ext uri="{FF2B5EF4-FFF2-40B4-BE49-F238E27FC236}">
                <a16:creationId xmlns:a16="http://schemas.microsoft.com/office/drawing/2014/main" id="{5AE1B640-FE42-4E8E-9E1F-79D07C438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391" y="1069274"/>
            <a:ext cx="11099691" cy="509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181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284F092-266A-4591-A4CB-8421B0FEE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DDC8EC1-83EC-44A9-8565-85AD7DA18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À la trivialité apparente des paysages ordinaires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8F03EB62-A135-427A-8DD2-33102BB6FF1C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817032D-EB43-49F3-9606-A5A0E92DA0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24" y="980162"/>
            <a:ext cx="9935416" cy="558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51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36AD4B8-F963-4F46-B8F4-CA50DD6A6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2254D1A-EB65-4BB0-B289-FCA5B1278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paysages construits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BB2721BC-90B9-4304-B950-60F963F81541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3">
            <a:extLst>
              <a:ext uri="{FF2B5EF4-FFF2-40B4-BE49-F238E27FC236}">
                <a16:creationId xmlns:a16="http://schemas.microsoft.com/office/drawing/2014/main" id="{A7318C43-C16E-406B-B8EA-C32F3370A4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911" y="2980112"/>
            <a:ext cx="5434089" cy="387788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0A6CA22-237B-4ABE-84E0-61BB0A293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387" y="1054220"/>
            <a:ext cx="6776459" cy="451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9841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F7B0DA17-DE59-48A9-84C4-E5CDB8713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Notre habitat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DD92806B-8E52-466A-8190-887BD8D2072C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A6D7B8D-7350-4D93-826E-38F95B7FDD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433891" y="1747093"/>
            <a:ext cx="5467656" cy="377647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00CB625-B35E-4CD8-B2CA-33DE69885E2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01276" y="1724437"/>
            <a:ext cx="5650087" cy="377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09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A310872-2000-45D1-89B7-82B4A7628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93C3B2C-2A91-4F49-94B4-F00E68C88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Paysages ruraux européens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63F1A038-F41F-4701-9A9F-51B1168CE485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7" descr="photo coteaux">
            <a:extLst>
              <a:ext uri="{FF2B5EF4-FFF2-40B4-BE49-F238E27FC236}">
                <a16:creationId xmlns:a16="http://schemas.microsoft.com/office/drawing/2014/main" id="{5DBBBA81-40E7-44B1-A97E-410845223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2602" y="836712"/>
            <a:ext cx="8137854" cy="569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342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55C0EDC-F3FB-4D32-BBD0-71000ECBD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2A26B29-AD04-4E74-A744-56A91D20A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Ecologie des paysages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7A507973-CA8C-4D80-8C38-FF8C4834535B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5FA78EB-4689-4A20-B825-8BFAF4AFD9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24" y="858842"/>
            <a:ext cx="8448054" cy="552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29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A1D9A3C-2D16-4554-8B78-B3648A4DC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EA7EF98-F4AE-460F-B36A-4AA1363F7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paysages qui « fonctionnent »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53585A6D-50BF-4566-968C-5E7297A45FFE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EAB0AB3E-22C1-4CAE-BCDB-B1BDA5F6FAE1}"/>
              </a:ext>
            </a:extLst>
          </p:cNvPr>
          <p:cNvGrpSpPr/>
          <p:nvPr/>
        </p:nvGrpSpPr>
        <p:grpSpPr>
          <a:xfrm>
            <a:off x="556838" y="2601941"/>
            <a:ext cx="4735961" cy="2472033"/>
            <a:chOff x="5037606" y="2471142"/>
            <a:chExt cx="4070898" cy="2686050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FD8F90B6-7564-49D5-A6D0-FA1A695FAB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7606" y="2471142"/>
              <a:ext cx="4048125" cy="2686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B6942419-D39D-4A10-8333-54B0421AA9D3}"/>
                </a:ext>
              </a:extLst>
            </p:cNvPr>
            <p:cNvSpPr txBox="1"/>
            <p:nvPr/>
          </p:nvSpPr>
          <p:spPr>
            <a:xfrm>
              <a:off x="8064628" y="4849415"/>
              <a:ext cx="10438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latin typeface="Arial" pitchFamily="34" charset="0"/>
                  <a:cs typeface="Arial" pitchFamily="34" charset="0"/>
                </a:rPr>
                <a:t>Ph Cugnot</a:t>
              </a:r>
            </a:p>
          </p:txBody>
        </p:sp>
      </p:grpSp>
      <p:pic>
        <p:nvPicPr>
          <p:cNvPr id="8" name="Picture 2">
            <a:extLst>
              <a:ext uri="{FF2B5EF4-FFF2-40B4-BE49-F238E27FC236}">
                <a16:creationId xmlns:a16="http://schemas.microsoft.com/office/drawing/2014/main" id="{6138A352-FBCE-4912-B961-62038EE68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2823" y="1833165"/>
            <a:ext cx="6242339" cy="362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9284687"/>
      </p:ext>
    </p:extLst>
  </p:cSld>
  <p:clrMapOvr>
    <a:masterClrMapping/>
  </p:clrMapOvr>
</p:sld>
</file>

<file path=ppt/theme/theme1.xml><?xml version="1.0" encoding="utf-8"?>
<a:theme xmlns:a="http://schemas.openxmlformats.org/drawingml/2006/main" name="INRA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RAE" id="{E8C164CB-12B5-494C-8AFC-1628C9CC6A07}" vid="{5DF2570A-5517-4882-8E3D-0E12E966A0F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INRAE</Template>
  <TotalTime>631</TotalTime>
  <Words>130</Words>
  <Application>Microsoft Office PowerPoint</Application>
  <PresentationFormat>Grand écran</PresentationFormat>
  <Paragraphs>24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Raleway</vt:lpstr>
      <vt:lpstr>INRAE</vt:lpstr>
      <vt:lpstr>Comprendre et faire comprendre l’écologie des paysages</vt:lpstr>
      <vt:lpstr>Des paysages comme un décor distant</vt:lpstr>
      <vt:lpstr>L’imaginaire des paysages grandioses</vt:lpstr>
      <vt:lpstr>À la trivialité apparente des paysages ordinaires</vt:lpstr>
      <vt:lpstr>Des paysages construits</vt:lpstr>
      <vt:lpstr>Notre habitat</vt:lpstr>
      <vt:lpstr>Paysages ruraux européens</vt:lpstr>
      <vt:lpstr>Ecologie des paysages</vt:lpstr>
      <vt:lpstr>Des paysages qui « fonctionnent »</vt:lpstr>
      <vt:lpstr>Lectures de paysages</vt:lpstr>
      <vt:lpstr>Comparaisons de paysages</vt:lpstr>
      <vt:lpstr>Photographies aériennes: un autre point de vue</vt:lpstr>
      <vt:lpstr>Photographies anciennes: les paysages changent</vt:lpstr>
      <vt:lpstr>Maquettes et paysages miniatures</vt:lpstr>
      <vt:lpstr>Des paysages en communs: l’art de co-habiter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Marc Deconchat</dc:creator>
  <cp:lastModifiedBy>Marc Deconchat</cp:lastModifiedBy>
  <cp:revision>19</cp:revision>
  <dcterms:created xsi:type="dcterms:W3CDTF">2023-05-31T07:57:44Z</dcterms:created>
  <dcterms:modified xsi:type="dcterms:W3CDTF">2023-07-12T09:55:48Z</dcterms:modified>
</cp:coreProperties>
</file>