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notesMasterIdLst>
    <p:notesMasterId r:id="rId16"/>
  </p:notesMasterIdLst>
  <p:sldIdLst>
    <p:sldId id="256" r:id="rId2"/>
    <p:sldId id="257" r:id="rId3"/>
    <p:sldId id="258" r:id="rId4"/>
    <p:sldId id="268" r:id="rId5"/>
    <p:sldId id="269" r:id="rId6"/>
    <p:sldId id="276" r:id="rId7"/>
    <p:sldId id="270" r:id="rId8"/>
    <p:sldId id="261" r:id="rId9"/>
    <p:sldId id="271" r:id="rId10"/>
    <p:sldId id="272" r:id="rId11"/>
    <p:sldId id="273" r:id="rId12"/>
    <p:sldId id="263" r:id="rId13"/>
    <p:sldId id="265" r:id="rId14"/>
    <p:sldId id="275"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Raleway" panose="020B0503030101060003"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42371" autoAdjust="0"/>
  </p:normalViewPr>
  <p:slideViewPr>
    <p:cSldViewPr snapToGrid="0">
      <p:cViewPr varScale="1">
        <p:scale>
          <a:sx n="52" d="100"/>
          <a:sy n="52" d="100"/>
        </p:scale>
        <p:origin x="271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29A98-F486-4463-8176-476148B328CB}" type="datetimeFigureOut">
              <a:rPr lang="fr-FR" smtClean="0"/>
              <a:t>12/07/2023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CA3F8-55C6-4F6C-937E-751756CC9B0C}" type="slidenum">
              <a:rPr lang="fr-FR" smtClean="0"/>
              <a:t>‹N°›</a:t>
            </a:fld>
            <a:endParaRPr lang="fr-FR"/>
          </a:p>
        </p:txBody>
      </p:sp>
    </p:spTree>
    <p:extLst>
      <p:ext uri="{BB962C8B-B14F-4D97-AF65-F5344CB8AC3E}">
        <p14:creationId xmlns:p14="http://schemas.microsoft.com/office/powerpoint/2010/main" val="298204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2800" dirty="0"/>
              <a:t>Hello, I am very happy to be here to talk to you about a subject that seems to be very important for our scientific community. </a:t>
            </a:r>
          </a:p>
          <a:p>
            <a:r>
              <a:rPr lang="en-US" sz="2800" dirty="0"/>
              <a:t>My presentation is a statement of position and an orientation that is urgent to adopt in my discipline: landscape ecology. </a:t>
            </a:r>
          </a:p>
          <a:p>
            <a:r>
              <a:rPr lang="en-US" sz="2800" dirty="0"/>
              <a:t>It is therefore not really about the results of scientific work but more about a collective reflection to guide future research.</a:t>
            </a:r>
            <a:endParaRPr lang="fr-FR" sz="2800" dirty="0"/>
          </a:p>
          <a:p>
            <a:endParaRPr lang="fr-FR" dirty="0"/>
          </a:p>
          <a:p>
            <a:r>
              <a:rPr lang="fr-FR" dirty="0"/>
              <a:t>Bonjour, Je suis très content d’être ici pour vous parler d’un sujet qui me tient à cœur. </a:t>
            </a:r>
          </a:p>
          <a:p>
            <a:r>
              <a:rPr lang="fr-FR" dirty="0"/>
              <a:t>Ma présentation est surtout une prise de position et une orientation qu’il nous parait urgent d’adopter dans ma discipline: l’écologie des paysages. </a:t>
            </a:r>
          </a:p>
          <a:p>
            <a:r>
              <a:rPr lang="fr-FR" dirty="0"/>
              <a:t>Il ne s’agit donc pas vraiment de résultats de travaux scientifiques mais d’une réflexion collective pour guider les recherches futures.</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1</a:t>
            </a:fld>
            <a:endParaRPr lang="fr-FR"/>
          </a:p>
        </p:txBody>
      </p:sp>
    </p:spTree>
    <p:extLst>
      <p:ext uri="{BB962C8B-B14F-4D97-AF65-F5344CB8AC3E}">
        <p14:creationId xmlns:p14="http://schemas.microsoft.com/office/powerpoint/2010/main" val="302873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But, there is a big limit in this approach. </a:t>
            </a:r>
          </a:p>
          <a:p>
            <a:r>
              <a:rPr lang="en-US" dirty="0"/>
              <a:t>Indeed, several scientific studies clearly show that the production of new knowledge, however accurate, is not enough to initiate real world changes adapted to the identified problems. </a:t>
            </a:r>
          </a:p>
          <a:p>
            <a:r>
              <a:rPr lang="en-US" dirty="0"/>
              <a:t>On the contrary, the continuous production of new knowledge can sometimes serve as a pretext for not changing the practices that cause problems.</a:t>
            </a:r>
          </a:p>
          <a:p>
            <a:r>
              <a:rPr lang="en-US" dirty="0"/>
              <a:t> A drastic change of attitude is therefore necessary, and this is what I would like to </a:t>
            </a:r>
            <a:r>
              <a:rPr lang="en-US" dirty="0" err="1"/>
              <a:t>emphasise</a:t>
            </a:r>
            <a:r>
              <a:rPr lang="en-US" dirty="0"/>
              <a:t> now.</a:t>
            </a:r>
            <a:br>
              <a:rPr lang="en-US" dirty="0"/>
            </a:br>
            <a:br>
              <a:rPr lang="en-US" dirty="0"/>
            </a:br>
            <a:br>
              <a:rPr lang="en-US" dirty="0"/>
            </a:br>
            <a:endParaRPr lang="fr-FR" dirty="0"/>
          </a:p>
          <a:p>
            <a:r>
              <a:rPr lang="fr-FR" dirty="0"/>
              <a:t>Mais il y a un grand mais dans cette démarche. En effet, plusieurs travaux scientifiques montrent clairement que la production de nouvelles connaissances, aussi précises soient-elles, ne suffit pas pour amorcer des changements adaptés aux problèmes identifiés. Au contraire, la production continue de nouvelles connaissances peut parfois servir de prétexte à ne rien changer dans les pratiques qui posent problème. Un changement drastique de posture est donc nécessaire et c’est sur quoi je voudrais insister maintenant.</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10</a:t>
            </a:fld>
            <a:endParaRPr lang="fr-FR"/>
          </a:p>
        </p:txBody>
      </p:sp>
    </p:spTree>
    <p:extLst>
      <p:ext uri="{BB962C8B-B14F-4D97-AF65-F5344CB8AC3E}">
        <p14:creationId xmlns:p14="http://schemas.microsoft.com/office/powerpoint/2010/main" val="47882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most profound change to be made was already identified by </a:t>
            </a:r>
            <a:r>
              <a:rPr lang="en-US" dirty="0" err="1"/>
              <a:t>Naveh</a:t>
            </a:r>
            <a:r>
              <a:rPr lang="en-US" dirty="0"/>
              <a:t> in the early 2000s. It is to move to a transdisciplinary science that is built with and for stakeholders, in real and concrete problem situations. </a:t>
            </a:r>
          </a:p>
          <a:p>
            <a:r>
              <a:rPr lang="en-US" dirty="0"/>
              <a:t>This requires direct interaction in an open science frame, with co-construction and collaborative approaches, for example using serious games. </a:t>
            </a:r>
          </a:p>
          <a:p>
            <a:r>
              <a:rPr lang="en-US" dirty="0"/>
              <a:t>It should also take into account the landscape not only as we describe it as a set of structures, but as it is experienced by its inhabitants. </a:t>
            </a:r>
          </a:p>
          <a:p>
            <a:endParaRPr lang="fr-FR" dirty="0"/>
          </a:p>
          <a:p>
            <a:endParaRPr lang="fr-FR" dirty="0"/>
          </a:p>
          <a:p>
            <a:r>
              <a:rPr lang="fr-FR" dirty="0"/>
              <a:t>Le changement le plus profond à faire avait déjà été identifié par </a:t>
            </a:r>
            <a:r>
              <a:rPr lang="fr-FR" dirty="0" err="1"/>
              <a:t>Naveh</a:t>
            </a:r>
            <a:r>
              <a:rPr lang="fr-FR" dirty="0"/>
              <a:t> au début des années 2000. Il s’agit de passer à une science transdisciplinaire qui soit construire avec et pour les parties prenantes, dans des situations problématiques réelles et concrètes. Cela passe par des interactions directes, par des approches collaboratives utilisant par exemple les jeux sérieux et par la prise en compte du paysage tel qu’il est vécu par ses habitants.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11</a:t>
            </a:fld>
            <a:endParaRPr lang="fr-FR"/>
          </a:p>
        </p:txBody>
      </p:sp>
    </p:spTree>
    <p:extLst>
      <p:ext uri="{BB962C8B-B14F-4D97-AF65-F5344CB8AC3E}">
        <p14:creationId xmlns:p14="http://schemas.microsoft.com/office/powerpoint/2010/main" val="24666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It leads to the development of proposals for multifunctional and resilient landscapes, able of providing many of the resources we need, without damaging their capacity for renewal. </a:t>
            </a:r>
          </a:p>
          <a:p>
            <a:r>
              <a:rPr lang="en-US" dirty="0"/>
              <a:t>This can concern urban as well as rural landscapes and it links landscape structures, land uses, with well identified productions and needs. Here, for example pictures that illustrate the needs in wood in an </a:t>
            </a:r>
            <a:r>
              <a:rPr lang="en-US" dirty="0" err="1"/>
              <a:t>agri</a:t>
            </a:r>
            <a:r>
              <a:rPr lang="en-US" dirty="0"/>
              <a:t>-forestry landscape and the fact that landscape ecology should study not only fragmented forest ecology but also their management and the products they provide.. </a:t>
            </a:r>
          </a:p>
          <a:p>
            <a:endParaRPr lang="fr-FR" dirty="0"/>
          </a:p>
          <a:p>
            <a:endParaRPr lang="fr-FR" dirty="0"/>
          </a:p>
          <a:p>
            <a:r>
              <a:rPr lang="fr-FR" dirty="0"/>
              <a:t>Il aboutit à l’élaboration de proposition de paysages multifonctionnels et résilients, capables de fournir une grande partie des ressources dont nous avons besoin, sans nuire à leurs capacités de renouvellement. Cela peut concerner aussi bien les paysages urbains que ruraux et cela relie des structures paysagères, des occupations des sols, avec des productions et besoins bien identifiés, comme par exemple ici les besoins en bois dans un paysages </a:t>
            </a:r>
            <a:r>
              <a:rPr lang="fr-FR" dirty="0" err="1"/>
              <a:t>agri-forestier</a:t>
            </a:r>
            <a:r>
              <a:rPr lang="fr-FR" dirty="0"/>
              <a:t>.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12</a:t>
            </a:fld>
            <a:endParaRPr lang="fr-FR"/>
          </a:p>
        </p:txBody>
      </p:sp>
    </p:spTree>
    <p:extLst>
      <p:ext uri="{BB962C8B-B14F-4D97-AF65-F5344CB8AC3E}">
        <p14:creationId xmlns:p14="http://schemas.microsoft.com/office/powerpoint/2010/main" val="202486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These approaches have given rise to a theoretical and practical trend that aims at the integrated landscape management in their multiple dimensions. This approach has been highly developed in southern countries, but it is proving to be usable in European landscapes where many issues intersect.</a:t>
            </a:r>
          </a:p>
          <a:p>
            <a:r>
              <a:rPr lang="en-US" dirty="0"/>
              <a:t> It seems to be a very promising approach to </a:t>
            </a:r>
            <a:r>
              <a:rPr lang="en-US" dirty="0" err="1"/>
              <a:t>mobilise</a:t>
            </a:r>
            <a:r>
              <a:rPr lang="en-US" dirty="0"/>
              <a:t> the scientific bases of landscape ecology in an efficient pragmatic way. </a:t>
            </a:r>
            <a:br>
              <a:rPr lang="en-US" dirty="0"/>
            </a:br>
            <a:br>
              <a:rPr lang="en-US" dirty="0"/>
            </a:br>
            <a:endParaRPr lang="fr-FR" dirty="0"/>
          </a:p>
          <a:p>
            <a:endParaRPr lang="fr-FR" dirty="0"/>
          </a:p>
          <a:p>
            <a:r>
              <a:rPr lang="fr-FR" dirty="0"/>
              <a:t>Ces démarches ont donné naissance à un courant théorique et pratique qui vise à la gestion intégrée des paysages dans leurs multiples dimensions. Cette démarche a été très développé dans les pays du sud, mais elle s’avère utilisable dans les paysages européens où se croisent de nombreux enjeux. Elle parait très prometteuse pour mobiliser les bases scientifiques de l’écologie des paysages dans une démarche pragmatique efficace.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13</a:t>
            </a:fld>
            <a:endParaRPr lang="fr-FR"/>
          </a:p>
        </p:txBody>
      </p:sp>
    </p:spTree>
    <p:extLst>
      <p:ext uri="{BB962C8B-B14F-4D97-AF65-F5344CB8AC3E}">
        <p14:creationId xmlns:p14="http://schemas.microsoft.com/office/powerpoint/2010/main" val="20770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2000" dirty="0"/>
              <a:t>In conclusion, I would like to stress that landscape ecologists should, in my opinion, be strongly and decisively involved in the battle against the global changes. </a:t>
            </a:r>
          </a:p>
          <a:p>
            <a:r>
              <a:rPr lang="en-US" sz="2000" dirty="0"/>
              <a:t>They have useful and important things to contribute.</a:t>
            </a:r>
          </a:p>
          <a:p>
            <a:r>
              <a:rPr lang="en-US" sz="2000" dirty="0"/>
              <a:t> This can be done </a:t>
            </a:r>
            <a:r>
              <a:rPr lang="en-US" sz="2000" i="0" dirty="0"/>
              <a:t>in</a:t>
            </a:r>
            <a:r>
              <a:rPr lang="en-US" sz="2000" dirty="0"/>
              <a:t> different ways, but it also implies that we need to transform our ways of doing research. </a:t>
            </a:r>
          </a:p>
          <a:p>
            <a:r>
              <a:rPr lang="en-US" sz="2000" dirty="0"/>
              <a:t>It's a question of being part of a transformative research approach which is growing fast.</a:t>
            </a:r>
            <a:br>
              <a:rPr lang="en-US" sz="2000" dirty="0"/>
            </a:br>
            <a:br>
              <a:rPr lang="en-US" sz="2000" dirty="0"/>
            </a:br>
            <a:r>
              <a:rPr lang="en-US" sz="2000" dirty="0"/>
              <a:t>Thank you for your attention</a:t>
            </a:r>
            <a:r>
              <a:rPr lang="en-US" dirty="0"/>
              <a:t>.</a:t>
            </a:r>
            <a:br>
              <a:rPr lang="en-US" dirty="0"/>
            </a:br>
            <a:br>
              <a:rPr lang="en-US" dirty="0"/>
            </a:br>
            <a:endParaRPr lang="fr-FR" dirty="0"/>
          </a:p>
          <a:p>
            <a:r>
              <a:rPr lang="fr-FR" dirty="0"/>
              <a:t>Pour terminer, j’aimerais souligner que les écologues des paysages doivent à mon avis s’investir résolument et fortement dans la bataille contre les changements </a:t>
            </a:r>
            <a:r>
              <a:rPr lang="fr-FR" dirty="0" err="1"/>
              <a:t>gloabaux</a:t>
            </a:r>
            <a:r>
              <a:rPr lang="fr-FR" dirty="0"/>
              <a:t>. Ils ont des choses utiles et importantes à y apporter. Cela peut passer par différentes manières, mais cela implique aussi de </a:t>
            </a:r>
            <a:r>
              <a:rPr lang="fr-FR" dirty="0" err="1"/>
              <a:t>trasformer</a:t>
            </a:r>
            <a:r>
              <a:rPr lang="fr-FR" dirty="0"/>
              <a:t> assez fortement nos façons même de faire de la recherche. Il s’agit ainsi de s’inscrire dans une démarche de recherche transformative. </a:t>
            </a:r>
          </a:p>
          <a:p>
            <a:endParaRPr lang="fr-FR" dirty="0"/>
          </a:p>
          <a:p>
            <a:r>
              <a:rPr lang="fr-FR" dirty="0"/>
              <a:t>Merci pour votre attention.</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14</a:t>
            </a:fld>
            <a:endParaRPr lang="fr-FR"/>
          </a:p>
        </p:txBody>
      </p:sp>
    </p:spTree>
    <p:extLst>
      <p:ext uri="{BB962C8B-B14F-4D97-AF65-F5344CB8AC3E}">
        <p14:creationId xmlns:p14="http://schemas.microsoft.com/office/powerpoint/2010/main" val="238680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It is clear to everyone that global degradations are accelerating and induce very serious threats to humanity and the rest of the living world. </a:t>
            </a:r>
          </a:p>
          <a:p>
            <a:r>
              <a:rPr lang="en-US" dirty="0"/>
              <a:t>These include climate change, the degradation of biodiversity, but also the chronic degradation of health and a loss of connection between humans and the rest of nature. </a:t>
            </a:r>
          </a:p>
          <a:p>
            <a:endParaRPr lang="fr-FR" dirty="0"/>
          </a:p>
          <a:p>
            <a:r>
              <a:rPr lang="fr-FR" dirty="0"/>
              <a:t>Il est clair pour tout le monde que les dérèglements globaux s’accélèrent et sont des menaces très graves pour l’humanité et le reste du monde vivant. Il s’agit bien sût du dérèglement climatique, de la dégradation de la biodiversité, mais aussi de la dégradation chronique de la santé et d’une perte de liens entre les humains et le reste de la nature.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2</a:t>
            </a:fld>
            <a:endParaRPr lang="fr-FR"/>
          </a:p>
        </p:txBody>
      </p:sp>
    </p:spTree>
    <p:extLst>
      <p:ext uri="{BB962C8B-B14F-4D97-AF65-F5344CB8AC3E}">
        <p14:creationId xmlns:p14="http://schemas.microsoft.com/office/powerpoint/2010/main" val="104222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front of this very new situation, many scientists underline the central importance of landscapes. </a:t>
            </a:r>
          </a:p>
          <a:p>
            <a:r>
              <a:rPr lang="en-US" dirty="0"/>
              <a:t>They constitute the scale and the point of view on the problems which seems to have many advantages for understanding the factors at stake and for identifying effective actions adapted to the particular local conditions. </a:t>
            </a:r>
            <a:br>
              <a:rPr lang="en-US" dirty="0"/>
            </a:br>
            <a:r>
              <a:rPr lang="en-US" dirty="0"/>
              <a:t>Landscape ecology, as one of the disciplines that study landscapes and their functioning in their complexity, proposes several conceptual frameworks, methods and tools. </a:t>
            </a:r>
          </a:p>
          <a:p>
            <a:r>
              <a:rPr lang="en-US" dirty="0"/>
              <a:t>These have progressed considerably in recent years. I will give you some examples of that and I will present new targets for landscape ecology.</a:t>
            </a:r>
            <a:br>
              <a:rPr lang="en-US" dirty="0"/>
            </a:br>
            <a:endParaRPr lang="fr-FR" dirty="0"/>
          </a:p>
          <a:p>
            <a:endParaRPr lang="fr-FR" dirty="0"/>
          </a:p>
          <a:p>
            <a:r>
              <a:rPr lang="fr-FR" dirty="0"/>
              <a:t>Face à cette situation inédite, de nombreux scientifiques mettent en avant l’importance centrale des paysages. Ils constituent l’échelle et le point de vue sur les problèmes qui parait avoir de nombreux avantages pour comprendre les facteurs en jeux et pour identifier des leviers d’actions efficaces et adaptés aux conditions particulières. </a:t>
            </a:r>
          </a:p>
          <a:p>
            <a:r>
              <a:rPr lang="fr-FR" dirty="0"/>
              <a:t>L’écologie des paysages en tant que l’une des disciplines qui étudient les paysages et leurs fonctionnement dans leur complexité, propose différents cadres conceptuels, des méthodes et des outils. Ils ont beaucoup progressé dans les dernières années et des avancées significatives sont à mettre au crédit de l’écologie des paysages.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3</a:t>
            </a:fld>
            <a:endParaRPr lang="fr-FR"/>
          </a:p>
        </p:txBody>
      </p:sp>
    </p:spTree>
    <p:extLst>
      <p:ext uri="{BB962C8B-B14F-4D97-AF65-F5344CB8AC3E}">
        <p14:creationId xmlns:p14="http://schemas.microsoft.com/office/powerpoint/2010/main" val="31389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One of the fundamental concepts of landscape ecology, at least of its European branch, is that landscapes can be described as complex social and ecological systems.</a:t>
            </a:r>
          </a:p>
          <a:p>
            <a:r>
              <a:rPr lang="en-US" dirty="0"/>
              <a:t>The complex interactions at different spatial and temporal scales, and thus at different levels of </a:t>
            </a:r>
            <a:r>
              <a:rPr lang="en-US" dirty="0" err="1"/>
              <a:t>organisation</a:t>
            </a:r>
            <a:r>
              <a:rPr lang="en-US" dirty="0"/>
              <a:t>, between ecological and social systems are reflected in landscape forms and are influenced by landscape characteristics.</a:t>
            </a:r>
          </a:p>
          <a:p>
            <a:r>
              <a:rPr lang="en-US" dirty="0"/>
              <a:t>As will be seen, this conceptual framework is rich and has many implications for a better understanding of global changes drivers.</a:t>
            </a:r>
            <a:br>
              <a:rPr lang="en-US" dirty="0"/>
            </a:br>
            <a:br>
              <a:rPr lang="en-US" dirty="0"/>
            </a:br>
            <a:br>
              <a:rPr lang="en-US" dirty="0"/>
            </a:br>
            <a:endParaRPr lang="fr-FR" dirty="0"/>
          </a:p>
          <a:p>
            <a:r>
              <a:rPr lang="fr-FR" dirty="0"/>
              <a:t>Un des concepts fondamentaux de l’écologie des paysages, tout au moins de sa branche européenne, est celui de système social et écologique complexe. Les interactions complexes et à différentes échelles spatiales et temporelles, et donc à différents niveaux d’organisation, entre des systèmes  écologiques et sociaux se traduisent par des formes dans le paysages et sont influencées par les caractéristiques du paysage. On le verra, ce cadre conceptuel est riche et a des implications nombreuses.</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4</a:t>
            </a:fld>
            <a:endParaRPr lang="fr-FR"/>
          </a:p>
        </p:txBody>
      </p:sp>
    </p:spTree>
    <p:extLst>
      <p:ext uri="{BB962C8B-B14F-4D97-AF65-F5344CB8AC3E}">
        <p14:creationId xmlns:p14="http://schemas.microsoft.com/office/powerpoint/2010/main" val="346938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Diversification and heterogeneity are increasingly seen as relatively easy to implement and effective sources of mitigation and adaptation of global changes, with positive effects in different areas.</a:t>
            </a:r>
          </a:p>
          <a:p>
            <a:r>
              <a:rPr lang="en-US" dirty="0"/>
              <a:t> The IPCC and IPBES reports converge on this recommendation. </a:t>
            </a:r>
          </a:p>
          <a:p>
            <a:r>
              <a:rPr lang="en-US" dirty="0"/>
              <a:t>Landscape ecology is a discipline that has focused on the links between heterogeneity and diversity in the functioning of landscapes. </a:t>
            </a:r>
          </a:p>
          <a:p>
            <a:r>
              <a:rPr lang="en-US" dirty="0"/>
              <a:t>In particular, it </a:t>
            </a:r>
            <a:r>
              <a:rPr lang="en-US" dirty="0" err="1"/>
              <a:t>emphasises</a:t>
            </a:r>
            <a:r>
              <a:rPr lang="en-US" dirty="0"/>
              <a:t> that diversity depends on the scales and ways of describing the elements involved. We should then take into account these different types of </a:t>
            </a:r>
            <a:r>
              <a:rPr lang="en-US" dirty="0" err="1"/>
              <a:t>heterogneneity</a:t>
            </a:r>
            <a:r>
              <a:rPr lang="en-US" dirty="0"/>
              <a:t>. </a:t>
            </a:r>
          </a:p>
          <a:p>
            <a:r>
              <a:rPr lang="en-US" dirty="0"/>
              <a:t>Here you have recent example of a literature review that shows different forms of diversification and heterogeneity to be taken into account  when looking for better ways to manage pest populations in agriculture.</a:t>
            </a:r>
            <a:br>
              <a:rPr lang="en-US" dirty="0"/>
            </a:br>
            <a:br>
              <a:rPr lang="en-US" dirty="0"/>
            </a:br>
            <a:br>
              <a:rPr lang="en-US" dirty="0"/>
            </a:br>
            <a:endParaRPr lang="fr-FR" dirty="0"/>
          </a:p>
          <a:p>
            <a:r>
              <a:rPr lang="fr-FR" dirty="0"/>
              <a:t>Face aux changements globaux, les diversifications et l’hétérogénéité apparaissent de plus en plus comme étant des sources d’atténuation et d’adaptation assez faciles à mettre en ouvre et efficaces, avec des effets positifs dans différents domaines. Les rapports du GIEC et de l’IPBES convergent particulièrement sur cette recommandation. Or, l’écologie des paysages et justement une discipline qui a mis au centre de son questionnement les liens entre les hétérogénéités et les diversités dans le fonctionnement des paysages. Elle souligne en particulier que la diversité est dépendante des échelles et des façon de décrire les éléments en jeu. Ici, un exemple récent de travaux de synthèse bibliographique qui montre différentes formes de diversification et d’hétérogénéité à prendre en compte.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5</a:t>
            </a:fld>
            <a:endParaRPr lang="fr-FR"/>
          </a:p>
        </p:txBody>
      </p:sp>
    </p:spTree>
    <p:extLst>
      <p:ext uri="{BB962C8B-B14F-4D97-AF65-F5344CB8AC3E}">
        <p14:creationId xmlns:p14="http://schemas.microsoft.com/office/powerpoint/2010/main" val="110792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Connectivity, the functional links between the elements that make up a landscape, is also a concept forged by landscape ecology and that has important consequences for global change. It </a:t>
            </a:r>
            <a:r>
              <a:rPr lang="en-US" dirty="0" err="1"/>
              <a:t>inderlines</a:t>
            </a:r>
            <a:r>
              <a:rPr lang="en-US" dirty="0"/>
              <a:t> that there are </a:t>
            </a:r>
            <a:r>
              <a:rPr lang="en-US" dirty="0" err="1"/>
              <a:t>inderdependancies</a:t>
            </a:r>
            <a:r>
              <a:rPr lang="en-US" dirty="0"/>
              <a:t> between landscape elements and that we can restore and improve the benefits from these links.</a:t>
            </a:r>
          </a:p>
          <a:p>
            <a:endParaRPr lang="fr-FR" dirty="0"/>
          </a:p>
          <a:p>
            <a:endParaRPr lang="fr-FR" dirty="0"/>
          </a:p>
          <a:p>
            <a:r>
              <a:rPr lang="fr-FR" dirty="0"/>
              <a:t>La connectivité, les liens fonctionnels entre les éléments qui composent un paysage sont aussi des concepts forgés par l’écologie des paysages et qui ont des conséquences importantes pour les changements globaux.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6</a:t>
            </a:fld>
            <a:endParaRPr lang="fr-FR"/>
          </a:p>
        </p:txBody>
      </p:sp>
    </p:spTree>
    <p:extLst>
      <p:ext uri="{BB962C8B-B14F-4D97-AF65-F5344CB8AC3E}">
        <p14:creationId xmlns:p14="http://schemas.microsoft.com/office/powerpoint/2010/main" val="264197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From the point of view of tools, there are many, including software such as geographic information systems.</a:t>
            </a:r>
          </a:p>
          <a:p>
            <a:r>
              <a:rPr lang="en-US" dirty="0"/>
              <a:t> But I want to focus here on the very rapid arrival of a deluge of new spatial data.</a:t>
            </a:r>
          </a:p>
          <a:p>
            <a:r>
              <a:rPr lang="en-US" dirty="0"/>
              <a:t> Lidar, for example, will give access to a very detailed 3D description of landscape structures that were unknown until recently.</a:t>
            </a:r>
          </a:p>
          <a:p>
            <a:r>
              <a:rPr lang="en-US" dirty="0"/>
              <a:t> Satellites now provide very precise spatial data that are also frequently updated, making it easier to monitor ongoing changes. </a:t>
            </a:r>
          </a:p>
          <a:p>
            <a:br>
              <a:rPr lang="en-US" dirty="0"/>
            </a:br>
            <a:br>
              <a:rPr lang="en-US" dirty="0"/>
            </a:br>
            <a:endParaRPr lang="fr-FR" dirty="0"/>
          </a:p>
          <a:p>
            <a:r>
              <a:rPr lang="fr-FR" dirty="0"/>
              <a:t>Du point de vue des outils, ils sont nombreux, notamment des logiciels comme les systèmes d’information géographiques. Mais je veux mettre l’accent ici sur l’arrivée très rapide d’un déluge de nouvelles données spatiales. Le Lidar par </a:t>
            </a:r>
            <a:r>
              <a:rPr lang="fr-FR" dirty="0" err="1"/>
              <a:t>exmple</a:t>
            </a:r>
            <a:r>
              <a:rPr lang="fr-FR" dirty="0"/>
              <a:t> va donner accès à une description très fine et en 3D des structures des paysages. Les satellites fournissent aujourd’hui des données très précises spatialement mais aussi très fréquemment mises à jours facilitant ainsi le suivie dans changements en cours. Ces données enrichissent les méthodes de l’écologie des paysages pour mieux comprendre les processus.</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7</a:t>
            </a:fld>
            <a:endParaRPr lang="fr-FR"/>
          </a:p>
        </p:txBody>
      </p:sp>
    </p:spTree>
    <p:extLst>
      <p:ext uri="{BB962C8B-B14F-4D97-AF65-F5344CB8AC3E}">
        <p14:creationId xmlns:p14="http://schemas.microsoft.com/office/powerpoint/2010/main" val="227123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Thanks to these enhanced capabilities, landscape ecology is now able to contribute much better to the modelling, prevention and management of the risks that will multiply in the years to come.</a:t>
            </a:r>
          </a:p>
          <a:p>
            <a:r>
              <a:rPr lang="en-US" dirty="0"/>
              <a:t> Landscape ecology is moving away from a relatively static analysis of landscapes to a very dynamic, sometimes almost real-time analysis of ongoing changes.</a:t>
            </a:r>
          </a:p>
          <a:p>
            <a:r>
              <a:rPr lang="en-US" dirty="0"/>
              <a:t> This is a very significant evolution of this discipline. </a:t>
            </a:r>
            <a:br>
              <a:rPr lang="en-US" dirty="0"/>
            </a:br>
            <a:endParaRPr lang="fr-FR" dirty="0"/>
          </a:p>
          <a:p>
            <a:endParaRPr lang="fr-FR" dirty="0"/>
          </a:p>
          <a:p>
            <a:endParaRPr lang="fr-FR" dirty="0"/>
          </a:p>
          <a:p>
            <a:r>
              <a:rPr lang="fr-FR" dirty="0"/>
              <a:t>Grâce à ces capacités augmentées, l’écologie des paysage est maintenant capable de contribuer bien mieux à la </a:t>
            </a:r>
            <a:r>
              <a:rPr lang="fr-FR" dirty="0" err="1"/>
              <a:t>modfélisation</a:t>
            </a:r>
            <a:r>
              <a:rPr lang="fr-FR" dirty="0"/>
              <a:t>, la prévention et la gestion des risques qui vont de multiplier dans les années à venir. L’écologie des paysages sort ainsi d’une analyse relativement statique des paysages pour passer à une analyse très dynamique, parfois presque en temps réel des changements en cours. C’est une évolution très significative de cette discipline.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8</a:t>
            </a:fld>
            <a:endParaRPr lang="fr-FR"/>
          </a:p>
        </p:txBody>
      </p:sp>
    </p:spTree>
    <p:extLst>
      <p:ext uri="{BB962C8B-B14F-4D97-AF65-F5344CB8AC3E}">
        <p14:creationId xmlns:p14="http://schemas.microsoft.com/office/powerpoint/2010/main" val="1686393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increasingly precise models of landscape ecology can also be used to build development scenarios, in a prospective approach, in order to identify directions to be </a:t>
            </a:r>
            <a:r>
              <a:rPr lang="en-US" dirty="0" err="1"/>
              <a:t>favoured</a:t>
            </a:r>
            <a:r>
              <a:rPr lang="en-US" dirty="0"/>
              <a:t> and risks to be avoided. Here an example of such approach in a Long term socio-ecological research site, south-western France</a:t>
            </a:r>
          </a:p>
          <a:p>
            <a:endParaRPr lang="fr-FR" dirty="0"/>
          </a:p>
          <a:p>
            <a:endParaRPr lang="fr-FR" dirty="0"/>
          </a:p>
          <a:p>
            <a:endParaRPr lang="fr-FR" dirty="0"/>
          </a:p>
          <a:p>
            <a:r>
              <a:rPr lang="fr-FR" dirty="0"/>
              <a:t>Les modèles de plus en plus précis de l’écologie des paysages peuvent aussi servir pour construire de scénario d’évolutions, dans une démarche prospective, afin d’identifier des directions à privilégier et des risques à éviter. </a:t>
            </a:r>
          </a:p>
        </p:txBody>
      </p:sp>
      <p:sp>
        <p:nvSpPr>
          <p:cNvPr id="4" name="Espace réservé du numéro de diapositive 3"/>
          <p:cNvSpPr>
            <a:spLocks noGrp="1"/>
          </p:cNvSpPr>
          <p:nvPr>
            <p:ph type="sldNum" sz="quarter" idx="5"/>
          </p:nvPr>
        </p:nvSpPr>
        <p:spPr/>
        <p:txBody>
          <a:bodyPr/>
          <a:lstStyle/>
          <a:p>
            <a:fld id="{9FBCA3F8-55C6-4F6C-937E-751756CC9B0C}" type="slidenum">
              <a:rPr lang="fr-FR" smtClean="0"/>
              <a:t>9</a:t>
            </a:fld>
            <a:endParaRPr lang="fr-FR"/>
          </a:p>
        </p:txBody>
      </p:sp>
    </p:spTree>
    <p:extLst>
      <p:ext uri="{BB962C8B-B14F-4D97-AF65-F5344CB8AC3E}">
        <p14:creationId xmlns:p14="http://schemas.microsoft.com/office/powerpoint/2010/main" val="171540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69308" y="2862269"/>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337555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05915"/>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4317634"/>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3" name="Image 2">
            <a:extLst>
              <a:ext uri="{FF2B5EF4-FFF2-40B4-BE49-F238E27FC236}">
                <a16:creationId xmlns:a16="http://schemas.microsoft.com/office/drawing/2014/main" id="{81E5AF07-8FEC-4DF2-BC61-431FCDF0B5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577065" y="5592783"/>
            <a:ext cx="1511961" cy="1057708"/>
          </a:xfrm>
          <a:prstGeom prst="rect">
            <a:avLst/>
          </a:prstGeom>
        </p:spPr>
      </p:pic>
    </p:spTree>
    <p:extLst>
      <p:ext uri="{BB962C8B-B14F-4D97-AF65-F5344CB8AC3E}">
        <p14:creationId xmlns:p14="http://schemas.microsoft.com/office/powerpoint/2010/main" val="32606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3" name="Text Placeholder 2"/>
          <p:cNvSpPr>
            <a:spLocks noGrp="1"/>
          </p:cNvSpPr>
          <p:nvPr>
            <p:ph type="body" idx="1"/>
          </p:nvPr>
        </p:nvSpPr>
        <p:spPr>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357133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6" y="1747095"/>
            <a:ext cx="9724504" cy="4009911"/>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2336" y="1537860"/>
            <a:ext cx="4401589" cy="4351339"/>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45996" y="1537860"/>
            <a:ext cx="4401589" cy="4351339"/>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22336" y="2355454"/>
            <a:ext cx="4330297" cy="3369393"/>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04140" y="2355454"/>
            <a:ext cx="4351624" cy="3369393"/>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userDrawn="1"/>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spTree>
    <p:extLst>
      <p:ext uri="{BB962C8B-B14F-4D97-AF65-F5344CB8AC3E}">
        <p14:creationId xmlns:p14="http://schemas.microsoft.com/office/powerpoint/2010/main" val="3994730732"/>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87" r:id="rId3"/>
    <p:sldLayoutId id="2147483662"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marL="457200" indent="-457200" algn="l" defTabSz="914400" rtl="0" eaLnBrk="1" latinLnBrk="0" hangingPunct="1">
        <a:lnSpc>
          <a:spcPct val="90000"/>
        </a:lnSpc>
        <a:spcBef>
          <a:spcPct val="0"/>
        </a:spcBef>
        <a:buFontTx/>
        <a:buBlip>
          <a:blip r:embed="rId13"/>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newsgrist.typepad.com/underbelly/2007/01/5_minutes_to_mi.html"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p:txBody>
          <a:bodyPr>
            <a:normAutofit fontScale="90000"/>
          </a:bodyPr>
          <a:lstStyle/>
          <a:p>
            <a:r>
              <a:rPr lang="en-US" i="1" dirty="0"/>
              <a:t>The</a:t>
            </a:r>
            <a:r>
              <a:rPr lang="en-US" dirty="0"/>
              <a:t> </a:t>
            </a:r>
            <a:r>
              <a:rPr lang="en-US" i="1" dirty="0"/>
              <a:t>new</a:t>
            </a:r>
            <a:r>
              <a:rPr lang="en-US" dirty="0"/>
              <a:t> </a:t>
            </a:r>
            <a:r>
              <a:rPr lang="en-US" i="1" dirty="0"/>
              <a:t>assets</a:t>
            </a:r>
            <a:r>
              <a:rPr lang="en-US" dirty="0"/>
              <a:t> </a:t>
            </a:r>
            <a:r>
              <a:rPr lang="en-US" i="1" dirty="0"/>
              <a:t>of</a:t>
            </a:r>
            <a:r>
              <a:rPr lang="en-US" dirty="0"/>
              <a:t> </a:t>
            </a:r>
            <a:r>
              <a:rPr lang="en-US" i="1" dirty="0"/>
              <a:t>landscape</a:t>
            </a:r>
            <a:r>
              <a:rPr lang="en-US" dirty="0"/>
              <a:t> </a:t>
            </a:r>
            <a:r>
              <a:rPr lang="en-US" i="1" dirty="0"/>
              <a:t>ecology</a:t>
            </a:r>
            <a:r>
              <a:rPr lang="en-US" dirty="0"/>
              <a:t> </a:t>
            </a:r>
            <a:r>
              <a:rPr lang="en-US" i="1" dirty="0"/>
              <a:t>in</a:t>
            </a:r>
            <a:r>
              <a:rPr lang="en-US" dirty="0"/>
              <a:t> </a:t>
            </a:r>
            <a:r>
              <a:rPr lang="en-US" i="1" dirty="0"/>
              <a:t>the</a:t>
            </a:r>
            <a:r>
              <a:rPr lang="en-US" dirty="0"/>
              <a:t> </a:t>
            </a:r>
            <a:r>
              <a:rPr lang="en-US" i="1" dirty="0"/>
              <a:t>face</a:t>
            </a:r>
            <a:br>
              <a:rPr lang="en-US" dirty="0"/>
            </a:br>
            <a:r>
              <a:rPr lang="en-US" i="1" dirty="0"/>
              <a:t>of</a:t>
            </a:r>
            <a:r>
              <a:rPr lang="en-US" dirty="0"/>
              <a:t> </a:t>
            </a:r>
            <a:r>
              <a:rPr lang="en-US" i="1" dirty="0"/>
              <a:t>global</a:t>
            </a:r>
            <a:r>
              <a:rPr lang="en-US" dirty="0"/>
              <a:t> </a:t>
            </a:r>
            <a:r>
              <a:rPr lang="en-US" i="1" dirty="0"/>
              <a:t>challenges</a:t>
            </a:r>
            <a:r>
              <a:rPr lang="en-US" dirty="0"/>
              <a:t> </a:t>
            </a:r>
            <a:endParaRPr lang="fr-FR" dirty="0"/>
          </a:p>
        </p:txBody>
      </p:sp>
      <p:sp>
        <p:nvSpPr>
          <p:cNvPr id="11" name="Sous-titre 10">
            <a:extLst>
              <a:ext uri="{FF2B5EF4-FFF2-40B4-BE49-F238E27FC236}">
                <a16:creationId xmlns:a16="http://schemas.microsoft.com/office/drawing/2014/main" id="{9083EFA4-1D53-4E37-B8DB-06ED2B197975}"/>
              </a:ext>
            </a:extLst>
          </p:cNvPr>
          <p:cNvSpPr>
            <a:spLocks noGrp="1"/>
          </p:cNvSpPr>
          <p:nvPr>
            <p:ph type="subTitle" idx="1"/>
          </p:nvPr>
        </p:nvSpPr>
        <p:spPr>
          <a:xfrm>
            <a:off x="2130381" y="4105933"/>
            <a:ext cx="9144000" cy="1401249"/>
          </a:xfrm>
        </p:spPr>
        <p:txBody>
          <a:bodyPr>
            <a:normAutofit lnSpcReduction="10000"/>
          </a:bodyPr>
          <a:lstStyle/>
          <a:p>
            <a:r>
              <a:rPr lang="fr-FR" dirty="0"/>
              <a:t>Deconchat Marc </a:t>
            </a:r>
            <a:r>
              <a:rPr lang="fr-FR" sz="1400" dirty="0"/>
              <a:t>INRAE-Dynafor</a:t>
            </a:r>
            <a:r>
              <a:rPr lang="fr-FR" dirty="0"/>
              <a:t>, Albert Cécile </a:t>
            </a:r>
            <a:r>
              <a:rPr lang="fr-FR" sz="1400" dirty="0"/>
              <a:t>CNRS-IMBE</a:t>
            </a:r>
            <a:r>
              <a:rPr lang="fr-FR" dirty="0"/>
              <a:t>, Alignier Audrey </a:t>
            </a:r>
            <a:r>
              <a:rPr lang="fr-FR" sz="1400" dirty="0"/>
              <a:t>INRAE-</a:t>
            </a:r>
            <a:r>
              <a:rPr lang="fr-FR" sz="1400" dirty="0" err="1"/>
              <a:t>Bagap</a:t>
            </a:r>
            <a:r>
              <a:rPr lang="fr-FR" dirty="0"/>
              <a:t>, Aviron Stéphanie </a:t>
            </a:r>
            <a:r>
              <a:rPr lang="fr-FR" sz="1400" dirty="0"/>
              <a:t>INRAE-</a:t>
            </a:r>
            <a:r>
              <a:rPr lang="fr-FR" sz="1400" dirty="0" err="1"/>
              <a:t>Bagap</a:t>
            </a:r>
            <a:r>
              <a:rPr lang="fr-FR" dirty="0"/>
              <a:t>, Berges Laurent </a:t>
            </a:r>
            <a:r>
              <a:rPr lang="fr-FR" sz="1400" dirty="0"/>
              <a:t>INRAE-</a:t>
            </a:r>
            <a:r>
              <a:rPr lang="fr-FR" sz="1400" dirty="0" err="1"/>
              <a:t>Lessem</a:t>
            </a:r>
            <a:r>
              <a:rPr lang="fr-FR" dirty="0"/>
              <a:t>, Bonthoux Sébastien </a:t>
            </a:r>
            <a:r>
              <a:rPr lang="fr-FR" sz="1400" dirty="0"/>
              <a:t>INSA CVL-</a:t>
            </a:r>
            <a:r>
              <a:rPr lang="fr-FR" sz="1400" dirty="0" err="1"/>
              <a:t>Citeres</a:t>
            </a:r>
            <a:r>
              <a:rPr lang="fr-FR" dirty="0"/>
              <a:t>, Croci Solène </a:t>
            </a:r>
            <a:r>
              <a:rPr lang="fr-FR" sz="1400" dirty="0"/>
              <a:t>Univ Rennes1-LETG</a:t>
            </a:r>
            <a:r>
              <a:rPr lang="fr-FR" dirty="0"/>
              <a:t>, Ernoult Aude </a:t>
            </a:r>
            <a:r>
              <a:rPr lang="fr-FR" sz="1400" dirty="0"/>
              <a:t>Univ Rennes1-Ecobio</a:t>
            </a:r>
            <a:r>
              <a:rPr lang="fr-FR" dirty="0"/>
              <a:t>., Mony Cendrine Univ </a:t>
            </a:r>
            <a:r>
              <a:rPr lang="fr-FR" sz="1400" dirty="0"/>
              <a:t>Rennes1-Ecobio</a:t>
            </a:r>
            <a:r>
              <a:rPr lang="fr-FR" dirty="0"/>
              <a:t>, Sirami Clélia </a:t>
            </a:r>
            <a:r>
              <a:rPr lang="fr-FR" sz="1400" dirty="0"/>
              <a:t>INRAE-Dynafor</a:t>
            </a:r>
            <a:endParaRPr lang="fr-FR" dirty="0"/>
          </a:p>
        </p:txBody>
      </p:sp>
      <p:pic>
        <p:nvPicPr>
          <p:cNvPr id="3" name="Image 2">
            <a:extLst>
              <a:ext uri="{FF2B5EF4-FFF2-40B4-BE49-F238E27FC236}">
                <a16:creationId xmlns:a16="http://schemas.microsoft.com/office/drawing/2014/main" id="{AFC0540A-2F39-40A4-B531-B22DF46067A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6996" b="93827" l="9408" r="89199">
                        <a14:foregroundMark x1="51568" y1="7819" x2="51568" y2="7819"/>
                        <a14:foregroundMark x1="51916" y1="93827" x2="51916" y2="93827"/>
                        <a14:foregroundMark x1="50174" y1="33333" x2="50174" y2="33333"/>
                        <a14:foregroundMark x1="49826" y1="16461" x2="49826" y2="16461"/>
                        <a14:foregroundMark x1="35889" y1="21811" x2="35889" y2="21811"/>
                        <a14:foregroundMark x1="51568" y1="45267" x2="51568" y2="45267"/>
                        <a14:foregroundMark x1="51568" y1="40329" x2="51568" y2="33745"/>
                        <a14:foregroundMark x1="32753" y1="18107" x2="35540" y2="21811"/>
                        <a14:foregroundMark x1="51916" y1="19753" x2="48780" y2="16049"/>
                        <a14:foregroundMark x1="47038" y1="53498" x2="47735" y2="31276"/>
                        <a14:foregroundMark x1="47735" y1="31276" x2="53310" y2="52675"/>
                        <a14:foregroundMark x1="53310" y1="52675" x2="49129" y2="30453"/>
                        <a14:foregroundMark x1="49129" y1="30453" x2="51916" y2="53498"/>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9784080" y="0"/>
            <a:ext cx="2543316" cy="2153400"/>
          </a:xfrm>
          <a:prstGeom prst="rect">
            <a:avLst/>
          </a:prstGeom>
        </p:spPr>
      </p:pic>
    </p:spTree>
    <p:extLst>
      <p:ext uri="{BB962C8B-B14F-4D97-AF65-F5344CB8AC3E}">
        <p14:creationId xmlns:p14="http://schemas.microsoft.com/office/powerpoint/2010/main" val="327172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FB2E3BA-0F4C-4EAD-9D60-FE8E9DC570F6}"/>
              </a:ext>
            </a:extLst>
          </p:cNvPr>
          <p:cNvSpPr>
            <a:spLocks noGrp="1"/>
          </p:cNvSpPr>
          <p:nvPr>
            <p:ph type="title"/>
          </p:nvPr>
        </p:nvSpPr>
        <p:spPr>
          <a:xfrm>
            <a:off x="784756" y="689965"/>
            <a:ext cx="10216343" cy="2884507"/>
          </a:xfrm>
        </p:spPr>
        <p:txBody>
          <a:bodyPr>
            <a:normAutofit/>
          </a:bodyPr>
          <a:lstStyle/>
          <a:p>
            <a:r>
              <a:rPr lang="en-US" sz="4400" i="1" dirty="0"/>
              <a:t>But</a:t>
            </a:r>
            <a:r>
              <a:rPr lang="en-US" sz="4400" dirty="0"/>
              <a:t> </a:t>
            </a:r>
            <a:r>
              <a:rPr lang="en-US" sz="4400" i="1" dirty="0"/>
              <a:t>more</a:t>
            </a:r>
            <a:r>
              <a:rPr lang="en-US" sz="4400" dirty="0"/>
              <a:t> </a:t>
            </a:r>
            <a:r>
              <a:rPr lang="en-US" sz="4400" i="1" dirty="0"/>
              <a:t>knowledge</a:t>
            </a:r>
            <a:r>
              <a:rPr lang="en-US" sz="4400" dirty="0"/>
              <a:t> </a:t>
            </a:r>
            <a:r>
              <a:rPr lang="en-US" sz="4400" i="1" dirty="0"/>
              <a:t>is</a:t>
            </a:r>
            <a:r>
              <a:rPr lang="en-US" sz="4400" dirty="0"/>
              <a:t> </a:t>
            </a:r>
            <a:r>
              <a:rPr lang="en-US" sz="4400" i="1" dirty="0"/>
              <a:t>not</a:t>
            </a:r>
            <a:r>
              <a:rPr lang="en-US" sz="4400" dirty="0"/>
              <a:t> </a:t>
            </a:r>
            <a:r>
              <a:rPr lang="en-US" sz="4400" i="1" dirty="0"/>
              <a:t>enough</a:t>
            </a:r>
            <a:r>
              <a:rPr lang="en-US" sz="4400" dirty="0"/>
              <a:t> </a:t>
            </a:r>
            <a:r>
              <a:rPr lang="en-US" sz="4400" i="1" dirty="0"/>
              <a:t>to</a:t>
            </a:r>
            <a:r>
              <a:rPr lang="en-US" sz="4400" dirty="0"/>
              <a:t> </a:t>
            </a:r>
            <a:r>
              <a:rPr lang="en-US" sz="4400" i="1" dirty="0"/>
              <a:t>initiate</a:t>
            </a:r>
            <a:r>
              <a:rPr lang="en-US" sz="4400" dirty="0"/>
              <a:t> </a:t>
            </a:r>
            <a:r>
              <a:rPr lang="en-US" sz="4400" i="1" dirty="0"/>
              <a:t>the</a:t>
            </a:r>
            <a:r>
              <a:rPr lang="en-US" sz="4400" dirty="0"/>
              <a:t> </a:t>
            </a:r>
            <a:r>
              <a:rPr lang="en-US" sz="4400" i="1" dirty="0"/>
              <a:t>transformations</a:t>
            </a:r>
            <a:r>
              <a:rPr lang="en-US" sz="4400" dirty="0"/>
              <a:t> </a:t>
            </a:r>
            <a:r>
              <a:rPr lang="en-US" sz="4400" i="1" dirty="0"/>
              <a:t>required</a:t>
            </a:r>
            <a:r>
              <a:rPr lang="en-US" sz="4400" dirty="0"/>
              <a:t> </a:t>
            </a:r>
            <a:r>
              <a:rPr lang="en-US" sz="4400" i="1" dirty="0"/>
              <a:t>to</a:t>
            </a:r>
            <a:r>
              <a:rPr lang="en-US" sz="4400" dirty="0"/>
              <a:t> </a:t>
            </a:r>
            <a:r>
              <a:rPr lang="en-US" sz="4400" i="1" dirty="0"/>
              <a:t>cope</a:t>
            </a:r>
            <a:r>
              <a:rPr lang="en-US" sz="4400" dirty="0"/>
              <a:t> </a:t>
            </a:r>
            <a:r>
              <a:rPr lang="en-US" sz="4400" i="1" dirty="0"/>
              <a:t>with</a:t>
            </a:r>
            <a:r>
              <a:rPr lang="en-US" sz="4400" dirty="0"/>
              <a:t> </a:t>
            </a:r>
            <a:r>
              <a:rPr lang="en-US" sz="4400" i="1" dirty="0"/>
              <a:t>global</a:t>
            </a:r>
            <a:r>
              <a:rPr lang="en-US" sz="4400" dirty="0"/>
              <a:t> </a:t>
            </a:r>
            <a:r>
              <a:rPr lang="en-US" sz="4400" i="1" dirty="0"/>
              <a:t>change</a:t>
            </a:r>
            <a:endParaRPr lang="fr-FR" sz="4400" i="1" dirty="0"/>
          </a:p>
        </p:txBody>
      </p:sp>
      <p:pic>
        <p:nvPicPr>
          <p:cNvPr id="5" name="Image 4">
            <a:extLst>
              <a:ext uri="{FF2B5EF4-FFF2-40B4-BE49-F238E27FC236}">
                <a16:creationId xmlns:a16="http://schemas.microsoft.com/office/drawing/2014/main" id="{E29C0FD7-3CF5-4D61-B5D4-8F979EB5D6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002" y="3846277"/>
            <a:ext cx="5014395" cy="2095682"/>
          </a:xfrm>
          <a:prstGeom prst="rect">
            <a:avLst/>
          </a:prstGeom>
        </p:spPr>
      </p:pic>
      <p:sp>
        <p:nvSpPr>
          <p:cNvPr id="6" name="Rectangle 5">
            <a:extLst>
              <a:ext uri="{FF2B5EF4-FFF2-40B4-BE49-F238E27FC236}">
                <a16:creationId xmlns:a16="http://schemas.microsoft.com/office/drawing/2014/main" id="{042BE60B-BB1B-4D00-B8D5-34DF55D107BE}"/>
              </a:ext>
            </a:extLst>
          </p:cNvPr>
          <p:cNvSpPr/>
          <p:nvPr/>
        </p:nvSpPr>
        <p:spPr>
          <a:xfrm>
            <a:off x="5892927" y="4016955"/>
            <a:ext cx="6096000" cy="1754326"/>
          </a:xfrm>
          <a:prstGeom prst="rect">
            <a:avLst/>
          </a:prstGeom>
        </p:spPr>
        <p:txBody>
          <a:bodyPr>
            <a:spAutoFit/>
          </a:bodyPr>
          <a:lstStyle/>
          <a:p>
            <a:r>
              <a:rPr lang="en-US" dirty="0">
                <a:solidFill>
                  <a:srgbClr val="2E2E2E"/>
                </a:solidFill>
                <a:latin typeface="NexusSerif"/>
              </a:rPr>
              <a:t>“</a:t>
            </a:r>
            <a:r>
              <a:rPr lang="en-US" i="1" dirty="0">
                <a:solidFill>
                  <a:srgbClr val="2E2E2E"/>
                </a:solidFill>
                <a:latin typeface="NexusSerif"/>
              </a:rPr>
              <a:t>Scientific</a:t>
            </a:r>
            <a:r>
              <a:rPr lang="en-US" dirty="0">
                <a:solidFill>
                  <a:srgbClr val="2E2E2E"/>
                </a:solidFill>
                <a:latin typeface="NexusSerif"/>
              </a:rPr>
              <a:t> </a:t>
            </a:r>
            <a:r>
              <a:rPr lang="en-US" i="1" dirty="0">
                <a:solidFill>
                  <a:srgbClr val="2E2E2E"/>
                </a:solidFill>
                <a:latin typeface="NexusSerif"/>
              </a:rPr>
              <a:t>understanding</a:t>
            </a:r>
            <a:r>
              <a:rPr lang="en-US" dirty="0">
                <a:solidFill>
                  <a:srgbClr val="2E2E2E"/>
                </a:solidFill>
                <a:latin typeface="NexusSerif"/>
              </a:rPr>
              <a:t> </a:t>
            </a:r>
            <a:r>
              <a:rPr lang="en-US" i="1" dirty="0">
                <a:solidFill>
                  <a:srgbClr val="2E2E2E"/>
                </a:solidFill>
                <a:latin typeface="NexusSerif"/>
              </a:rPr>
              <a:t>of</a:t>
            </a:r>
            <a:r>
              <a:rPr lang="en-US" dirty="0">
                <a:solidFill>
                  <a:srgbClr val="2E2E2E"/>
                </a:solidFill>
                <a:latin typeface="NexusSerif"/>
              </a:rPr>
              <a:t> </a:t>
            </a:r>
            <a:r>
              <a:rPr lang="en-US" i="1" dirty="0">
                <a:solidFill>
                  <a:srgbClr val="2E2E2E"/>
                </a:solidFill>
                <a:latin typeface="NexusSerif"/>
              </a:rPr>
              <a:t>climate</a:t>
            </a:r>
            <a:r>
              <a:rPr lang="en-US" dirty="0">
                <a:solidFill>
                  <a:srgbClr val="2E2E2E"/>
                </a:solidFill>
                <a:latin typeface="NexusSerif"/>
              </a:rPr>
              <a:t> </a:t>
            </a:r>
            <a:r>
              <a:rPr lang="en-US" i="1" dirty="0">
                <a:solidFill>
                  <a:srgbClr val="2E2E2E"/>
                </a:solidFill>
                <a:latin typeface="NexusSerif"/>
              </a:rPr>
              <a:t>change</a:t>
            </a:r>
            <a:r>
              <a:rPr lang="en-US" dirty="0">
                <a:solidFill>
                  <a:srgbClr val="2E2E2E"/>
                </a:solidFill>
                <a:latin typeface="NexusSerif"/>
              </a:rPr>
              <a:t> </a:t>
            </a:r>
            <a:r>
              <a:rPr lang="en-US" i="1" dirty="0">
                <a:solidFill>
                  <a:srgbClr val="2E2E2E"/>
                </a:solidFill>
                <a:latin typeface="NexusSerif"/>
              </a:rPr>
              <a:t>has</a:t>
            </a:r>
            <a:r>
              <a:rPr lang="en-US" dirty="0">
                <a:solidFill>
                  <a:srgbClr val="2E2E2E"/>
                </a:solidFill>
                <a:latin typeface="NexusSerif"/>
              </a:rPr>
              <a:t> </a:t>
            </a:r>
            <a:r>
              <a:rPr lang="en-US" i="1" dirty="0">
                <a:solidFill>
                  <a:srgbClr val="2E2E2E"/>
                </a:solidFill>
                <a:latin typeface="NexusSerif"/>
              </a:rPr>
              <a:t>accelerated</a:t>
            </a:r>
            <a:r>
              <a:rPr lang="en-US" dirty="0">
                <a:solidFill>
                  <a:srgbClr val="2E2E2E"/>
                </a:solidFill>
                <a:latin typeface="NexusSerif"/>
              </a:rPr>
              <a:t> </a:t>
            </a:r>
            <a:r>
              <a:rPr lang="en-US" i="1" dirty="0">
                <a:solidFill>
                  <a:srgbClr val="2E2E2E"/>
                </a:solidFill>
                <a:latin typeface="NexusSerif"/>
              </a:rPr>
              <a:t>in</a:t>
            </a:r>
            <a:r>
              <a:rPr lang="en-US" dirty="0">
                <a:solidFill>
                  <a:srgbClr val="2E2E2E"/>
                </a:solidFill>
                <a:latin typeface="NexusSerif"/>
              </a:rPr>
              <a:t> </a:t>
            </a:r>
            <a:r>
              <a:rPr lang="en-US" i="1" dirty="0">
                <a:solidFill>
                  <a:srgbClr val="2E2E2E"/>
                </a:solidFill>
                <a:latin typeface="NexusSerif"/>
              </a:rPr>
              <a:t>recent</a:t>
            </a:r>
            <a:r>
              <a:rPr lang="en-US" dirty="0">
                <a:solidFill>
                  <a:srgbClr val="2E2E2E"/>
                </a:solidFill>
                <a:latin typeface="NexusSerif"/>
              </a:rPr>
              <a:t> </a:t>
            </a:r>
            <a:r>
              <a:rPr lang="en-US" i="1" dirty="0">
                <a:solidFill>
                  <a:srgbClr val="2E2E2E"/>
                </a:solidFill>
                <a:latin typeface="NexusSerif"/>
              </a:rPr>
              <a:t>decades</a:t>
            </a:r>
            <a:r>
              <a:rPr lang="en-US" dirty="0">
                <a:solidFill>
                  <a:srgbClr val="2E2E2E"/>
                </a:solidFill>
                <a:latin typeface="NexusSerif"/>
              </a:rPr>
              <a:t>, </a:t>
            </a:r>
            <a:r>
              <a:rPr lang="en-US" i="1" dirty="0">
                <a:solidFill>
                  <a:srgbClr val="2E2E2E"/>
                </a:solidFill>
                <a:latin typeface="NexusSerif"/>
              </a:rPr>
              <a:t>but</a:t>
            </a:r>
            <a:r>
              <a:rPr lang="en-US" dirty="0">
                <a:solidFill>
                  <a:srgbClr val="2E2E2E"/>
                </a:solidFill>
                <a:latin typeface="NexusSerif"/>
              </a:rPr>
              <a:t> </a:t>
            </a:r>
            <a:r>
              <a:rPr lang="en-US" i="1" dirty="0">
                <a:solidFill>
                  <a:srgbClr val="2E2E2E"/>
                </a:solidFill>
                <a:latin typeface="NexusSerif"/>
              </a:rPr>
              <a:t>climate</a:t>
            </a:r>
            <a:r>
              <a:rPr lang="en-US" dirty="0">
                <a:solidFill>
                  <a:srgbClr val="2E2E2E"/>
                </a:solidFill>
                <a:latin typeface="NexusSerif"/>
              </a:rPr>
              <a:t> </a:t>
            </a:r>
            <a:r>
              <a:rPr lang="en-US" i="1" dirty="0">
                <a:solidFill>
                  <a:srgbClr val="2E2E2E"/>
                </a:solidFill>
                <a:latin typeface="NexusSerif"/>
              </a:rPr>
              <a:t>action</a:t>
            </a:r>
            <a:r>
              <a:rPr lang="en-US" dirty="0">
                <a:solidFill>
                  <a:srgbClr val="2E2E2E"/>
                </a:solidFill>
                <a:latin typeface="NexusSerif"/>
              </a:rPr>
              <a:t> </a:t>
            </a:r>
            <a:r>
              <a:rPr lang="en-US" i="1" dirty="0">
                <a:solidFill>
                  <a:srgbClr val="2E2E2E"/>
                </a:solidFill>
                <a:latin typeface="NexusSerif"/>
              </a:rPr>
              <a:t>has</a:t>
            </a:r>
            <a:r>
              <a:rPr lang="en-US" dirty="0">
                <a:solidFill>
                  <a:srgbClr val="2E2E2E"/>
                </a:solidFill>
                <a:latin typeface="NexusSerif"/>
              </a:rPr>
              <a:t> </a:t>
            </a:r>
            <a:r>
              <a:rPr lang="en-US" i="1" dirty="0">
                <a:solidFill>
                  <a:srgbClr val="2E2E2E"/>
                </a:solidFill>
                <a:latin typeface="NexusSerif"/>
              </a:rPr>
              <a:t>not</a:t>
            </a:r>
            <a:r>
              <a:rPr lang="en-US" dirty="0">
                <a:solidFill>
                  <a:srgbClr val="2E2E2E"/>
                </a:solidFill>
                <a:latin typeface="NexusSerif"/>
              </a:rPr>
              <a:t> </a:t>
            </a:r>
            <a:r>
              <a:rPr lang="en-US" i="1" dirty="0">
                <a:solidFill>
                  <a:srgbClr val="2E2E2E"/>
                </a:solidFill>
                <a:latin typeface="NexusSerif"/>
              </a:rPr>
              <a:t>kept</a:t>
            </a:r>
            <a:r>
              <a:rPr lang="en-US" dirty="0">
                <a:solidFill>
                  <a:srgbClr val="2E2E2E"/>
                </a:solidFill>
                <a:latin typeface="NexusSerif"/>
              </a:rPr>
              <a:t> </a:t>
            </a:r>
            <a:r>
              <a:rPr lang="en-US" i="1" dirty="0">
                <a:solidFill>
                  <a:srgbClr val="2E2E2E"/>
                </a:solidFill>
                <a:latin typeface="NexusSerif"/>
              </a:rPr>
              <a:t>pace</a:t>
            </a:r>
            <a:r>
              <a:rPr lang="en-US" dirty="0">
                <a:solidFill>
                  <a:srgbClr val="2E2E2E"/>
                </a:solidFill>
                <a:latin typeface="NexusSerif"/>
              </a:rPr>
              <a:t>. </a:t>
            </a:r>
            <a:r>
              <a:rPr lang="en-US" i="1" dirty="0">
                <a:solidFill>
                  <a:srgbClr val="2E2E2E"/>
                </a:solidFill>
                <a:latin typeface="NexusSerif"/>
              </a:rPr>
              <a:t>As</a:t>
            </a:r>
            <a:r>
              <a:rPr lang="en-US" dirty="0">
                <a:solidFill>
                  <a:srgbClr val="2E2E2E"/>
                </a:solidFill>
                <a:latin typeface="NexusSerif"/>
              </a:rPr>
              <a:t> </a:t>
            </a:r>
            <a:r>
              <a:rPr lang="en-US" i="1" dirty="0">
                <a:solidFill>
                  <a:srgbClr val="2E2E2E"/>
                </a:solidFill>
                <a:latin typeface="NexusSerif"/>
              </a:rPr>
              <a:t>the</a:t>
            </a:r>
            <a:r>
              <a:rPr lang="en-US" dirty="0">
                <a:solidFill>
                  <a:srgbClr val="2E2E2E"/>
                </a:solidFill>
                <a:latin typeface="NexusSerif"/>
              </a:rPr>
              <a:t> </a:t>
            </a:r>
            <a:r>
              <a:rPr lang="en-US" i="1" dirty="0">
                <a:solidFill>
                  <a:srgbClr val="2E2E2E"/>
                </a:solidFill>
                <a:latin typeface="NexusSerif"/>
              </a:rPr>
              <a:t>impacts</a:t>
            </a:r>
            <a:r>
              <a:rPr lang="en-US" dirty="0">
                <a:solidFill>
                  <a:srgbClr val="2E2E2E"/>
                </a:solidFill>
                <a:latin typeface="NexusSerif"/>
              </a:rPr>
              <a:t> </a:t>
            </a:r>
            <a:r>
              <a:rPr lang="en-US" i="1" dirty="0">
                <a:solidFill>
                  <a:srgbClr val="2E2E2E"/>
                </a:solidFill>
                <a:latin typeface="NexusSerif"/>
              </a:rPr>
              <a:t>of</a:t>
            </a:r>
            <a:r>
              <a:rPr lang="en-US" dirty="0">
                <a:solidFill>
                  <a:srgbClr val="2E2E2E"/>
                </a:solidFill>
                <a:latin typeface="NexusSerif"/>
              </a:rPr>
              <a:t> </a:t>
            </a:r>
            <a:r>
              <a:rPr lang="en-US" i="1" dirty="0">
                <a:solidFill>
                  <a:srgbClr val="2E2E2E"/>
                </a:solidFill>
                <a:latin typeface="NexusSerif"/>
              </a:rPr>
              <a:t>climate</a:t>
            </a:r>
            <a:r>
              <a:rPr lang="en-US" dirty="0">
                <a:solidFill>
                  <a:srgbClr val="2E2E2E"/>
                </a:solidFill>
                <a:latin typeface="NexusSerif"/>
              </a:rPr>
              <a:t> </a:t>
            </a:r>
            <a:r>
              <a:rPr lang="en-US" i="1" dirty="0">
                <a:solidFill>
                  <a:srgbClr val="2E2E2E"/>
                </a:solidFill>
                <a:latin typeface="NexusSerif"/>
              </a:rPr>
              <a:t>change</a:t>
            </a:r>
            <a:r>
              <a:rPr lang="en-US" dirty="0">
                <a:solidFill>
                  <a:srgbClr val="2E2E2E"/>
                </a:solidFill>
                <a:latin typeface="NexusSerif"/>
              </a:rPr>
              <a:t> </a:t>
            </a:r>
            <a:r>
              <a:rPr lang="en-US" i="1" dirty="0">
                <a:solidFill>
                  <a:srgbClr val="2E2E2E"/>
                </a:solidFill>
                <a:latin typeface="NexusSerif"/>
              </a:rPr>
              <a:t>become</a:t>
            </a:r>
            <a:r>
              <a:rPr lang="en-US" dirty="0">
                <a:solidFill>
                  <a:srgbClr val="2E2E2E"/>
                </a:solidFill>
                <a:latin typeface="NexusSerif"/>
              </a:rPr>
              <a:t> </a:t>
            </a:r>
            <a:r>
              <a:rPr lang="en-US" i="1" dirty="0">
                <a:solidFill>
                  <a:srgbClr val="2E2E2E"/>
                </a:solidFill>
                <a:latin typeface="NexusSerif"/>
              </a:rPr>
              <a:t>increasingly</a:t>
            </a:r>
            <a:r>
              <a:rPr lang="en-US" dirty="0">
                <a:solidFill>
                  <a:srgbClr val="2E2E2E"/>
                </a:solidFill>
                <a:latin typeface="NexusSerif"/>
              </a:rPr>
              <a:t> </a:t>
            </a:r>
            <a:r>
              <a:rPr lang="en-US" i="1" dirty="0">
                <a:solidFill>
                  <a:srgbClr val="2E2E2E"/>
                </a:solidFill>
                <a:latin typeface="NexusSerif"/>
              </a:rPr>
              <a:t>evident</a:t>
            </a:r>
            <a:r>
              <a:rPr lang="en-US" dirty="0">
                <a:solidFill>
                  <a:srgbClr val="2E2E2E"/>
                </a:solidFill>
                <a:latin typeface="NexusSerif"/>
              </a:rPr>
              <a:t> </a:t>
            </a:r>
            <a:r>
              <a:rPr lang="en-US" i="1" dirty="0">
                <a:solidFill>
                  <a:srgbClr val="2E2E2E"/>
                </a:solidFill>
                <a:latin typeface="NexusSerif"/>
              </a:rPr>
              <a:t>and</a:t>
            </a:r>
            <a:r>
              <a:rPr lang="en-US" dirty="0">
                <a:solidFill>
                  <a:srgbClr val="2E2E2E"/>
                </a:solidFill>
                <a:latin typeface="NexusSerif"/>
              </a:rPr>
              <a:t> </a:t>
            </a:r>
            <a:r>
              <a:rPr lang="en-US" i="1" dirty="0">
                <a:solidFill>
                  <a:srgbClr val="2E2E2E"/>
                </a:solidFill>
                <a:latin typeface="NexusSerif"/>
              </a:rPr>
              <a:t>public</a:t>
            </a:r>
            <a:r>
              <a:rPr lang="en-US" dirty="0">
                <a:solidFill>
                  <a:srgbClr val="2E2E2E"/>
                </a:solidFill>
                <a:latin typeface="NexusSerif"/>
              </a:rPr>
              <a:t> </a:t>
            </a:r>
            <a:r>
              <a:rPr lang="en-US" i="1" dirty="0">
                <a:solidFill>
                  <a:srgbClr val="2E2E2E"/>
                </a:solidFill>
                <a:latin typeface="NexusSerif"/>
              </a:rPr>
              <a:t>concern</a:t>
            </a:r>
            <a:r>
              <a:rPr lang="en-US" dirty="0">
                <a:solidFill>
                  <a:srgbClr val="2E2E2E"/>
                </a:solidFill>
                <a:latin typeface="NexusSerif"/>
              </a:rPr>
              <a:t> </a:t>
            </a:r>
            <a:r>
              <a:rPr lang="en-US" i="1" dirty="0">
                <a:solidFill>
                  <a:srgbClr val="2E2E2E"/>
                </a:solidFill>
                <a:latin typeface="NexusSerif"/>
              </a:rPr>
              <a:t>gains</a:t>
            </a:r>
            <a:r>
              <a:rPr lang="en-US" dirty="0">
                <a:solidFill>
                  <a:srgbClr val="2E2E2E"/>
                </a:solidFill>
                <a:latin typeface="NexusSerif"/>
              </a:rPr>
              <a:t> </a:t>
            </a:r>
            <a:r>
              <a:rPr lang="en-US" i="1" dirty="0">
                <a:solidFill>
                  <a:srgbClr val="2E2E2E"/>
                </a:solidFill>
                <a:latin typeface="NexusSerif"/>
              </a:rPr>
              <a:t>momentum</a:t>
            </a:r>
            <a:r>
              <a:rPr lang="en-US" dirty="0">
                <a:solidFill>
                  <a:srgbClr val="2E2E2E"/>
                </a:solidFill>
                <a:latin typeface="NexusSerif"/>
              </a:rPr>
              <a:t>, </a:t>
            </a:r>
            <a:r>
              <a:rPr lang="en-US" i="1" dirty="0">
                <a:solidFill>
                  <a:srgbClr val="2E2E2E"/>
                </a:solidFill>
                <a:latin typeface="NexusSerif"/>
              </a:rPr>
              <a:t>it</a:t>
            </a:r>
            <a:r>
              <a:rPr lang="en-US" dirty="0">
                <a:solidFill>
                  <a:srgbClr val="2E2E2E"/>
                </a:solidFill>
                <a:latin typeface="NexusSerif"/>
              </a:rPr>
              <a:t> </a:t>
            </a:r>
            <a:r>
              <a:rPr lang="en-US" i="1" dirty="0">
                <a:solidFill>
                  <a:srgbClr val="2E2E2E"/>
                </a:solidFill>
                <a:latin typeface="NexusSerif"/>
              </a:rPr>
              <a:t>is</a:t>
            </a:r>
            <a:r>
              <a:rPr lang="en-US" dirty="0">
                <a:solidFill>
                  <a:srgbClr val="2E2E2E"/>
                </a:solidFill>
                <a:latin typeface="NexusSerif"/>
              </a:rPr>
              <a:t> a </a:t>
            </a:r>
            <a:r>
              <a:rPr lang="en-US" b="1" i="1" dirty="0">
                <a:solidFill>
                  <a:srgbClr val="2E2E2E"/>
                </a:solidFill>
                <a:latin typeface="NexusSerif"/>
              </a:rPr>
              <a:t>pivotal</a:t>
            </a:r>
            <a:r>
              <a:rPr lang="en-US" b="1" dirty="0">
                <a:solidFill>
                  <a:srgbClr val="2E2E2E"/>
                </a:solidFill>
                <a:latin typeface="NexusSerif"/>
              </a:rPr>
              <a:t> </a:t>
            </a:r>
            <a:r>
              <a:rPr lang="en-US" b="1" i="1" dirty="0">
                <a:solidFill>
                  <a:srgbClr val="2E2E2E"/>
                </a:solidFill>
                <a:latin typeface="NexusSerif"/>
              </a:rPr>
              <a:t>time</a:t>
            </a:r>
            <a:r>
              <a:rPr lang="en-US" b="1" dirty="0">
                <a:solidFill>
                  <a:srgbClr val="2E2E2E"/>
                </a:solidFill>
                <a:latin typeface="NexusSerif"/>
              </a:rPr>
              <a:t> </a:t>
            </a:r>
            <a:r>
              <a:rPr lang="en-US" b="1" i="1" dirty="0">
                <a:solidFill>
                  <a:srgbClr val="2E2E2E"/>
                </a:solidFill>
                <a:latin typeface="NexusSerif"/>
              </a:rPr>
              <a:t>to</a:t>
            </a:r>
            <a:r>
              <a:rPr lang="en-US" b="1" dirty="0">
                <a:solidFill>
                  <a:srgbClr val="2E2E2E"/>
                </a:solidFill>
                <a:latin typeface="NexusSerif"/>
              </a:rPr>
              <a:t> </a:t>
            </a:r>
            <a:r>
              <a:rPr lang="en-US" b="1" i="1" dirty="0">
                <a:solidFill>
                  <a:srgbClr val="2E2E2E"/>
                </a:solidFill>
                <a:latin typeface="NexusSerif"/>
              </a:rPr>
              <a:t>consider</a:t>
            </a:r>
            <a:r>
              <a:rPr lang="en-US" b="1" dirty="0">
                <a:solidFill>
                  <a:srgbClr val="2E2E2E"/>
                </a:solidFill>
                <a:latin typeface="NexusSerif"/>
              </a:rPr>
              <a:t> </a:t>
            </a:r>
            <a:r>
              <a:rPr lang="en-US" b="1" i="1" dirty="0">
                <a:solidFill>
                  <a:srgbClr val="2E2E2E"/>
                </a:solidFill>
                <a:latin typeface="NexusSerif"/>
              </a:rPr>
              <a:t>the</a:t>
            </a:r>
            <a:r>
              <a:rPr lang="en-US" b="1" dirty="0">
                <a:solidFill>
                  <a:srgbClr val="2E2E2E"/>
                </a:solidFill>
                <a:latin typeface="NexusSerif"/>
              </a:rPr>
              <a:t> </a:t>
            </a:r>
            <a:r>
              <a:rPr lang="en-US" b="1" i="1" dirty="0">
                <a:solidFill>
                  <a:srgbClr val="2E2E2E"/>
                </a:solidFill>
                <a:latin typeface="NexusSerif"/>
              </a:rPr>
              <a:t>role</a:t>
            </a:r>
            <a:r>
              <a:rPr lang="en-US" b="1" dirty="0">
                <a:solidFill>
                  <a:srgbClr val="2E2E2E"/>
                </a:solidFill>
                <a:latin typeface="NexusSerif"/>
              </a:rPr>
              <a:t> </a:t>
            </a:r>
            <a:r>
              <a:rPr lang="en-US" b="1" i="1" dirty="0">
                <a:solidFill>
                  <a:srgbClr val="2E2E2E"/>
                </a:solidFill>
                <a:latin typeface="NexusSerif"/>
              </a:rPr>
              <a:t>of</a:t>
            </a:r>
            <a:r>
              <a:rPr lang="en-US" b="1" dirty="0">
                <a:solidFill>
                  <a:srgbClr val="2E2E2E"/>
                </a:solidFill>
                <a:latin typeface="NexusSerif"/>
              </a:rPr>
              <a:t> </a:t>
            </a:r>
            <a:r>
              <a:rPr lang="en-US" b="1" i="1" dirty="0">
                <a:solidFill>
                  <a:srgbClr val="2E2E2E"/>
                </a:solidFill>
                <a:latin typeface="NexusSerif"/>
              </a:rPr>
              <a:t>science</a:t>
            </a:r>
            <a:r>
              <a:rPr lang="en-US" b="1" dirty="0">
                <a:solidFill>
                  <a:srgbClr val="2E2E2E"/>
                </a:solidFill>
                <a:latin typeface="NexusSerif"/>
              </a:rPr>
              <a:t> </a:t>
            </a:r>
            <a:r>
              <a:rPr lang="en-US" b="1" i="1" dirty="0">
                <a:solidFill>
                  <a:srgbClr val="2E2E2E"/>
                </a:solidFill>
                <a:latin typeface="NexusSerif"/>
              </a:rPr>
              <a:t>in</a:t>
            </a:r>
            <a:r>
              <a:rPr lang="en-US" b="1" dirty="0">
                <a:solidFill>
                  <a:srgbClr val="2E2E2E"/>
                </a:solidFill>
                <a:latin typeface="NexusSerif"/>
              </a:rPr>
              <a:t> </a:t>
            </a:r>
            <a:r>
              <a:rPr lang="en-US" b="1" i="1" dirty="0">
                <a:solidFill>
                  <a:srgbClr val="2E2E2E"/>
                </a:solidFill>
                <a:latin typeface="NexusSerif"/>
              </a:rPr>
              <a:t>closing</a:t>
            </a:r>
            <a:r>
              <a:rPr lang="en-US" b="1" dirty="0">
                <a:solidFill>
                  <a:srgbClr val="2E2E2E"/>
                </a:solidFill>
                <a:latin typeface="NexusSerif"/>
              </a:rPr>
              <a:t> </a:t>
            </a:r>
            <a:r>
              <a:rPr lang="en-US" b="1" i="1" dirty="0">
                <a:solidFill>
                  <a:srgbClr val="2E2E2E"/>
                </a:solidFill>
                <a:latin typeface="NexusSerif"/>
              </a:rPr>
              <a:t>the</a:t>
            </a:r>
            <a:r>
              <a:rPr lang="en-US" b="1" dirty="0">
                <a:solidFill>
                  <a:srgbClr val="2E2E2E"/>
                </a:solidFill>
                <a:latin typeface="NexusSerif"/>
              </a:rPr>
              <a:t> </a:t>
            </a:r>
            <a:r>
              <a:rPr lang="en-US" b="1" i="1" dirty="0">
                <a:solidFill>
                  <a:srgbClr val="2E2E2E"/>
                </a:solidFill>
                <a:latin typeface="NexusSerif"/>
              </a:rPr>
              <a:t>gap</a:t>
            </a:r>
            <a:r>
              <a:rPr lang="en-US" b="1" dirty="0">
                <a:solidFill>
                  <a:srgbClr val="2E2E2E"/>
                </a:solidFill>
                <a:latin typeface="NexusSerif"/>
              </a:rPr>
              <a:t> </a:t>
            </a:r>
            <a:r>
              <a:rPr lang="en-US" b="1" i="1" dirty="0">
                <a:solidFill>
                  <a:srgbClr val="2E2E2E"/>
                </a:solidFill>
                <a:latin typeface="NexusSerif"/>
              </a:rPr>
              <a:t>between</a:t>
            </a:r>
            <a:r>
              <a:rPr lang="en-US" b="1" dirty="0">
                <a:solidFill>
                  <a:srgbClr val="2E2E2E"/>
                </a:solidFill>
                <a:latin typeface="NexusSerif"/>
              </a:rPr>
              <a:t> </a:t>
            </a:r>
            <a:r>
              <a:rPr lang="en-US" b="1" i="1" dirty="0">
                <a:solidFill>
                  <a:srgbClr val="2E2E2E"/>
                </a:solidFill>
                <a:latin typeface="NexusSerif"/>
              </a:rPr>
              <a:t>knowledge</a:t>
            </a:r>
            <a:r>
              <a:rPr lang="en-US" b="1" dirty="0">
                <a:solidFill>
                  <a:srgbClr val="2E2E2E"/>
                </a:solidFill>
                <a:latin typeface="NexusSerif"/>
              </a:rPr>
              <a:t> </a:t>
            </a:r>
            <a:r>
              <a:rPr lang="en-US" b="1" i="1" dirty="0">
                <a:solidFill>
                  <a:srgbClr val="2E2E2E"/>
                </a:solidFill>
                <a:latin typeface="NexusSerif"/>
              </a:rPr>
              <a:t>and</a:t>
            </a:r>
            <a:r>
              <a:rPr lang="en-US" b="1" dirty="0">
                <a:solidFill>
                  <a:srgbClr val="2E2E2E"/>
                </a:solidFill>
                <a:latin typeface="NexusSerif"/>
              </a:rPr>
              <a:t> </a:t>
            </a:r>
            <a:r>
              <a:rPr lang="en-US" b="1" i="1" dirty="0">
                <a:solidFill>
                  <a:srgbClr val="2E2E2E"/>
                </a:solidFill>
                <a:latin typeface="NexusSerif"/>
              </a:rPr>
              <a:t>action</a:t>
            </a:r>
            <a:r>
              <a:rPr lang="en-US" dirty="0">
                <a:solidFill>
                  <a:srgbClr val="2E2E2E"/>
                </a:solidFill>
                <a:latin typeface="NexusSerif"/>
              </a:rPr>
              <a:t>.”</a:t>
            </a:r>
            <a:endParaRPr lang="fr-FR" dirty="0"/>
          </a:p>
        </p:txBody>
      </p:sp>
      <p:sp>
        <p:nvSpPr>
          <p:cNvPr id="7" name="Rectangle 6">
            <a:extLst>
              <a:ext uri="{FF2B5EF4-FFF2-40B4-BE49-F238E27FC236}">
                <a16:creationId xmlns:a16="http://schemas.microsoft.com/office/drawing/2014/main" id="{13BFF455-EB05-4E82-AF41-70E375BA7B53}"/>
              </a:ext>
            </a:extLst>
          </p:cNvPr>
          <p:cNvSpPr/>
          <p:nvPr/>
        </p:nvSpPr>
        <p:spPr>
          <a:xfrm>
            <a:off x="4842164" y="3730336"/>
            <a:ext cx="966354" cy="862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579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012CDDC-C91C-4F40-B891-D2B0D86E9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8575" y="643245"/>
            <a:ext cx="6406367" cy="3696622"/>
          </a:xfrm>
          <a:prstGeom prst="rect">
            <a:avLst/>
          </a:prstGeom>
        </p:spPr>
      </p:pic>
      <p:sp>
        <p:nvSpPr>
          <p:cNvPr id="3" name="Titre 2">
            <a:extLst>
              <a:ext uri="{FF2B5EF4-FFF2-40B4-BE49-F238E27FC236}">
                <a16:creationId xmlns:a16="http://schemas.microsoft.com/office/drawing/2014/main" id="{DDF483BE-EBA2-44F8-95E1-0C912B887435}"/>
              </a:ext>
            </a:extLst>
          </p:cNvPr>
          <p:cNvSpPr>
            <a:spLocks noGrp="1"/>
          </p:cNvSpPr>
          <p:nvPr>
            <p:ph type="title"/>
          </p:nvPr>
        </p:nvSpPr>
        <p:spPr/>
        <p:txBody>
          <a:bodyPr>
            <a:normAutofit fontScale="90000"/>
          </a:bodyPr>
          <a:lstStyle/>
          <a:p>
            <a:r>
              <a:rPr lang="fr-FR" dirty="0" err="1"/>
              <a:t>Transdisciplinarity</a:t>
            </a:r>
            <a:r>
              <a:rPr lang="fr-FR" dirty="0"/>
              <a:t>: </a:t>
            </a:r>
            <a:r>
              <a:rPr lang="fr-FR" dirty="0" err="1"/>
              <a:t>designing</a:t>
            </a:r>
            <a:r>
              <a:rPr lang="fr-FR" dirty="0"/>
              <a:t> </a:t>
            </a:r>
            <a:r>
              <a:rPr lang="fr-FR" dirty="0" err="1"/>
              <a:t>research</a:t>
            </a:r>
            <a:r>
              <a:rPr lang="fr-FR" dirty="0"/>
              <a:t> </a:t>
            </a:r>
            <a:r>
              <a:rPr lang="fr-FR" dirty="0" err="1"/>
              <a:t>with</a:t>
            </a:r>
            <a:r>
              <a:rPr lang="fr-FR" dirty="0"/>
              <a:t> and for the stakeholders </a:t>
            </a:r>
          </a:p>
        </p:txBody>
      </p:sp>
      <p:pic>
        <p:nvPicPr>
          <p:cNvPr id="6" name="Image 5">
            <a:extLst>
              <a:ext uri="{FF2B5EF4-FFF2-40B4-BE49-F238E27FC236}">
                <a16:creationId xmlns:a16="http://schemas.microsoft.com/office/drawing/2014/main" id="{894FCA11-D0F0-4601-B91C-C7C993893D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92" y="1100994"/>
            <a:ext cx="3574257" cy="5424054"/>
          </a:xfrm>
          <a:prstGeom prst="rect">
            <a:avLst/>
          </a:prstGeom>
        </p:spPr>
      </p:pic>
      <p:pic>
        <p:nvPicPr>
          <p:cNvPr id="10" name="Picture 2" descr="https://static.wixstatic.com/media/499920_d199bdd897b4411aaab0a8530617f6a0~mv2.jpg/v1/fill/w_435,h_245,al_c,q_80,usm_0.66_1.00_0.01/499920_d199bdd897b4411aaab0a8530617f6a0~mv2.jpg">
            <a:extLst>
              <a:ext uri="{FF2B5EF4-FFF2-40B4-BE49-F238E27FC236}">
                <a16:creationId xmlns:a16="http://schemas.microsoft.com/office/drawing/2014/main" id="{56CCF571-2BE6-4619-B25D-60CC87D76B0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78575" y="4374737"/>
            <a:ext cx="4143375" cy="233362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19629F7-2B02-420E-BB9D-8D4696E47B40}"/>
              </a:ext>
            </a:extLst>
          </p:cNvPr>
          <p:cNvSpPr txBox="1"/>
          <p:nvPr/>
        </p:nvSpPr>
        <p:spPr>
          <a:xfrm>
            <a:off x="9133489" y="4518163"/>
            <a:ext cx="2627587" cy="1938992"/>
          </a:xfrm>
          <a:prstGeom prst="rect">
            <a:avLst/>
          </a:prstGeom>
          <a:noFill/>
        </p:spPr>
        <p:txBody>
          <a:bodyPr wrap="square" rtlCol="0">
            <a:spAutoFit/>
          </a:bodyPr>
          <a:lstStyle/>
          <a:p>
            <a:r>
              <a:rPr lang="en-US" sz="2400" dirty="0"/>
              <a:t>From the structure of the landscape to </a:t>
            </a:r>
            <a:br>
              <a:rPr lang="en-US" sz="2400" dirty="0"/>
            </a:br>
            <a:r>
              <a:rPr lang="en-US" sz="2400" dirty="0"/>
              <a:t>the landscape experienced by its inhabitants</a:t>
            </a:r>
          </a:p>
        </p:txBody>
      </p:sp>
    </p:spTree>
    <p:extLst>
      <p:ext uri="{BB962C8B-B14F-4D97-AF65-F5344CB8AC3E}">
        <p14:creationId xmlns:p14="http://schemas.microsoft.com/office/powerpoint/2010/main" val="373988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0B1688C-A6C2-4CB6-9D95-DC01A0557187}"/>
              </a:ext>
            </a:extLst>
          </p:cNvPr>
          <p:cNvSpPr>
            <a:spLocks noGrp="1"/>
          </p:cNvSpPr>
          <p:nvPr>
            <p:ph idx="1"/>
          </p:nvPr>
        </p:nvSpPr>
        <p:spPr/>
        <p:txBody>
          <a:bodyPr/>
          <a:lstStyle/>
          <a:p>
            <a:endParaRPr lang="fr-FR" dirty="0"/>
          </a:p>
        </p:txBody>
      </p:sp>
      <p:sp>
        <p:nvSpPr>
          <p:cNvPr id="3" name="Titre 2">
            <a:extLst>
              <a:ext uri="{FF2B5EF4-FFF2-40B4-BE49-F238E27FC236}">
                <a16:creationId xmlns:a16="http://schemas.microsoft.com/office/drawing/2014/main" id="{31643F87-BA12-4286-A934-E0AEA9FC834B}"/>
              </a:ext>
            </a:extLst>
          </p:cNvPr>
          <p:cNvSpPr>
            <a:spLocks noGrp="1"/>
          </p:cNvSpPr>
          <p:nvPr>
            <p:ph type="title"/>
          </p:nvPr>
        </p:nvSpPr>
        <p:spPr/>
        <p:txBody>
          <a:bodyPr>
            <a:normAutofit/>
          </a:bodyPr>
          <a:lstStyle/>
          <a:p>
            <a:r>
              <a:rPr lang="fr-FR" dirty="0" err="1"/>
              <a:t>Towards</a:t>
            </a:r>
            <a:r>
              <a:rPr lang="fr-FR" dirty="0"/>
              <a:t> </a:t>
            </a:r>
            <a:r>
              <a:rPr lang="fr-FR" dirty="0" err="1"/>
              <a:t>resilient</a:t>
            </a:r>
            <a:r>
              <a:rPr lang="fr-FR" dirty="0"/>
              <a:t> </a:t>
            </a:r>
            <a:r>
              <a:rPr lang="fr-FR" dirty="0" err="1"/>
              <a:t>landscapes</a:t>
            </a:r>
            <a:r>
              <a:rPr lang="fr-FR" dirty="0"/>
              <a:t> able to </a:t>
            </a:r>
            <a:r>
              <a:rPr lang="fr-FR" dirty="0" err="1"/>
              <a:t>provide</a:t>
            </a:r>
            <a:r>
              <a:rPr lang="fr-FR" dirty="0"/>
              <a:t> </a:t>
            </a:r>
            <a:r>
              <a:rPr lang="fr-FR" dirty="0" err="1"/>
              <a:t>needed</a:t>
            </a:r>
            <a:r>
              <a:rPr lang="fr-FR" dirty="0"/>
              <a:t> </a:t>
            </a:r>
            <a:r>
              <a:rPr lang="fr-FR" dirty="0" err="1"/>
              <a:t>resources</a:t>
            </a:r>
            <a:endParaRPr lang="fr-FR" dirty="0"/>
          </a:p>
        </p:txBody>
      </p:sp>
      <p:sp>
        <p:nvSpPr>
          <p:cNvPr id="4" name="Sous-titre 3">
            <a:extLst>
              <a:ext uri="{FF2B5EF4-FFF2-40B4-BE49-F238E27FC236}">
                <a16:creationId xmlns:a16="http://schemas.microsoft.com/office/drawing/2014/main" id="{A9B97D62-5F53-45A6-A9CA-EA0A269B6DB4}"/>
              </a:ext>
            </a:extLst>
          </p:cNvPr>
          <p:cNvSpPr>
            <a:spLocks noGrp="1"/>
          </p:cNvSpPr>
          <p:nvPr>
            <p:ph type="subTitle" idx="10"/>
          </p:nvPr>
        </p:nvSpPr>
        <p:spPr/>
        <p:txBody>
          <a:bodyPr/>
          <a:lstStyle/>
          <a:p>
            <a:endParaRPr lang="fr-FR"/>
          </a:p>
        </p:txBody>
      </p:sp>
      <p:pic>
        <p:nvPicPr>
          <p:cNvPr id="2050" name="Picture 2" descr="Le mémoire &amp;quot;Paysages résilients&amp;quot;, par Pierre Lacroix, récompensé par la  fondation pour les générations futures — Urban Ecology">
            <a:extLst>
              <a:ext uri="{FF2B5EF4-FFF2-40B4-BE49-F238E27FC236}">
                <a16:creationId xmlns:a16="http://schemas.microsoft.com/office/drawing/2014/main" id="{D879C314-D02E-42C4-99DE-9C25B6BC84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949" y="1642625"/>
            <a:ext cx="5340051" cy="40099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911D431-1A45-41A1-8728-36AAA397CA99}"/>
              </a:ext>
            </a:extLst>
          </p:cNvPr>
          <p:cNvSpPr/>
          <p:nvPr/>
        </p:nvSpPr>
        <p:spPr>
          <a:xfrm>
            <a:off x="755948" y="5638245"/>
            <a:ext cx="5340051" cy="461665"/>
          </a:xfrm>
          <a:prstGeom prst="rect">
            <a:avLst/>
          </a:prstGeom>
        </p:spPr>
        <p:txBody>
          <a:bodyPr wrap="square">
            <a:spAutoFit/>
          </a:bodyPr>
          <a:lstStyle/>
          <a:p>
            <a:r>
              <a:rPr lang="fr-FR" sz="1200" i="1" dirty="0"/>
              <a:t>https://matheo</a:t>
            </a:r>
            <a:r>
              <a:rPr lang="fr-FR" sz="1200" dirty="0"/>
              <a:t>.</a:t>
            </a:r>
            <a:r>
              <a:rPr lang="fr-FR" sz="1200" i="1" dirty="0"/>
              <a:t>uliege</a:t>
            </a:r>
            <a:r>
              <a:rPr lang="fr-FR" sz="1200" dirty="0"/>
              <a:t>.</a:t>
            </a:r>
            <a:r>
              <a:rPr lang="fr-FR" sz="1200" i="1" dirty="0"/>
              <a:t>be</a:t>
            </a:r>
            <a:r>
              <a:rPr lang="fr-FR" sz="1200" dirty="0"/>
              <a:t>/</a:t>
            </a:r>
            <a:r>
              <a:rPr lang="fr-FR" sz="1200" i="1" dirty="0"/>
              <a:t>bitstream</a:t>
            </a:r>
            <a:r>
              <a:rPr lang="fr-FR" sz="1200" dirty="0"/>
              <a:t>/</a:t>
            </a:r>
            <a:r>
              <a:rPr lang="fr-FR" sz="1200" i="1" dirty="0"/>
              <a:t>2268.2/3104/3</a:t>
            </a:r>
            <a:r>
              <a:rPr lang="fr-FR" sz="1200" dirty="0"/>
              <a:t>/</a:t>
            </a:r>
            <a:r>
              <a:rPr lang="fr-FR" sz="1200" i="1" dirty="0"/>
              <a:t>Pierre</a:t>
            </a:r>
            <a:r>
              <a:rPr lang="fr-FR" sz="1200" dirty="0"/>
              <a:t>%</a:t>
            </a:r>
            <a:r>
              <a:rPr lang="fr-FR" sz="1200" i="1" dirty="0"/>
              <a:t>20Lacroix</a:t>
            </a:r>
            <a:r>
              <a:rPr lang="fr-FR" sz="1200" dirty="0"/>
              <a:t>%</a:t>
            </a:r>
            <a:r>
              <a:rPr lang="fr-FR" sz="1200" i="1" dirty="0"/>
              <a:t>20PAYSAGES</a:t>
            </a:r>
            <a:r>
              <a:rPr lang="fr-FR" sz="1200" dirty="0"/>
              <a:t>%</a:t>
            </a:r>
            <a:r>
              <a:rPr lang="fr-FR" sz="1200" i="1" dirty="0"/>
              <a:t>20RESILIENTS</a:t>
            </a:r>
            <a:r>
              <a:rPr lang="fr-FR" sz="1200" dirty="0"/>
              <a:t>%</a:t>
            </a:r>
            <a:r>
              <a:rPr lang="fr-FR" sz="1200" i="1" dirty="0"/>
              <a:t>202017</a:t>
            </a:r>
            <a:r>
              <a:rPr lang="fr-FR" sz="1200" dirty="0"/>
              <a:t>.</a:t>
            </a:r>
            <a:r>
              <a:rPr lang="fr-FR" sz="1200" i="1" dirty="0"/>
              <a:t>pdf</a:t>
            </a:r>
          </a:p>
        </p:txBody>
      </p:sp>
      <p:pic>
        <p:nvPicPr>
          <p:cNvPr id="2052" name="Picture 4" descr="Sainte-Croix-Volvestre. Une scie mobile performante - ladepeche.fr">
            <a:extLst>
              <a:ext uri="{FF2B5EF4-FFF2-40B4-BE49-F238E27FC236}">
                <a16:creationId xmlns:a16="http://schemas.microsoft.com/office/drawing/2014/main" id="{3097D2AB-3BE8-43D9-99C6-0FA218EDEB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6999" y="4295721"/>
            <a:ext cx="5715001"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êt - Bois | Ministère de l&amp;#39;Agriculture et de l&amp;#39;Alimentation">
            <a:extLst>
              <a:ext uri="{FF2B5EF4-FFF2-40B4-BE49-F238E27FC236}">
                <a16:creationId xmlns:a16="http://schemas.microsoft.com/office/drawing/2014/main" id="{BF8C3CB3-C018-4293-8B48-9372B515E1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62387" y="1031364"/>
            <a:ext cx="5715001" cy="31440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52A9B346-C44F-4B01-AF0C-D8FADE2327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040" y="916786"/>
            <a:ext cx="3724517" cy="1081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214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403887-4F67-4909-8DB4-D6E1D29ABD6C}"/>
              </a:ext>
            </a:extLst>
          </p:cNvPr>
          <p:cNvSpPr>
            <a:spLocks noGrp="1"/>
          </p:cNvSpPr>
          <p:nvPr>
            <p:ph type="title"/>
          </p:nvPr>
        </p:nvSpPr>
        <p:spPr/>
        <p:txBody>
          <a:bodyPr/>
          <a:lstStyle/>
          <a:p>
            <a:r>
              <a:rPr lang="fr-FR" dirty="0" err="1"/>
              <a:t>Towards</a:t>
            </a:r>
            <a:r>
              <a:rPr lang="fr-FR" dirty="0"/>
              <a:t> Integrated </a:t>
            </a:r>
            <a:r>
              <a:rPr lang="fr-FR" dirty="0" err="1"/>
              <a:t>Landscape</a:t>
            </a:r>
            <a:r>
              <a:rPr lang="fr-FR" dirty="0"/>
              <a:t> Management</a:t>
            </a:r>
          </a:p>
        </p:txBody>
      </p:sp>
      <p:pic>
        <p:nvPicPr>
          <p:cNvPr id="3074" name="Picture 2" descr="Sustainable Development Goals">
            <a:extLst>
              <a:ext uri="{FF2B5EF4-FFF2-40B4-BE49-F238E27FC236}">
                <a16:creationId xmlns:a16="http://schemas.microsoft.com/office/drawing/2014/main" id="{9A4A5971-6F72-43CC-8553-13101B020A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192" y="1537861"/>
            <a:ext cx="48768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C93470B-6276-4086-9A09-46841E7FF55C}"/>
              </a:ext>
            </a:extLst>
          </p:cNvPr>
          <p:cNvPicPr>
            <a:picLocks noChangeAspect="1"/>
          </p:cNvPicPr>
          <p:nvPr/>
        </p:nvPicPr>
        <p:blipFill>
          <a:blip r:embed="rId4"/>
          <a:stretch>
            <a:fillRect/>
          </a:stretch>
        </p:blipFill>
        <p:spPr>
          <a:xfrm>
            <a:off x="6096000" y="858842"/>
            <a:ext cx="5686425" cy="5581650"/>
          </a:xfrm>
          <a:prstGeom prst="rect">
            <a:avLst/>
          </a:prstGeom>
        </p:spPr>
      </p:pic>
      <p:pic>
        <p:nvPicPr>
          <p:cNvPr id="6" name="Image 5">
            <a:extLst>
              <a:ext uri="{FF2B5EF4-FFF2-40B4-BE49-F238E27FC236}">
                <a16:creationId xmlns:a16="http://schemas.microsoft.com/office/drawing/2014/main" id="{8FDD45EB-C14E-40C0-B41F-F86DD68DE686}"/>
              </a:ext>
            </a:extLst>
          </p:cNvPr>
          <p:cNvPicPr>
            <a:picLocks noChangeAspect="1"/>
          </p:cNvPicPr>
          <p:nvPr/>
        </p:nvPicPr>
        <p:blipFill>
          <a:blip r:embed="rId5"/>
          <a:stretch>
            <a:fillRect/>
          </a:stretch>
        </p:blipFill>
        <p:spPr>
          <a:xfrm>
            <a:off x="743192" y="4449332"/>
            <a:ext cx="3733800" cy="1123950"/>
          </a:xfrm>
          <a:prstGeom prst="rect">
            <a:avLst/>
          </a:prstGeom>
        </p:spPr>
      </p:pic>
    </p:spTree>
    <p:extLst>
      <p:ext uri="{BB962C8B-B14F-4D97-AF65-F5344CB8AC3E}">
        <p14:creationId xmlns:p14="http://schemas.microsoft.com/office/powerpoint/2010/main" val="259693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7D76925-8C10-480D-A0F4-74DA0D740DD6}"/>
              </a:ext>
            </a:extLst>
          </p:cNvPr>
          <p:cNvSpPr>
            <a:spLocks noGrp="1"/>
          </p:cNvSpPr>
          <p:nvPr>
            <p:ph type="title"/>
          </p:nvPr>
        </p:nvSpPr>
        <p:spPr/>
        <p:txBody>
          <a:bodyPr>
            <a:normAutofit fontScale="90000"/>
          </a:bodyPr>
          <a:lstStyle/>
          <a:p>
            <a:r>
              <a:rPr lang="en-US" dirty="0"/>
              <a:t>Landscape ecologists must be involved in providing responses to global change</a:t>
            </a:r>
            <a:endParaRPr lang="fr-FR" dirty="0"/>
          </a:p>
        </p:txBody>
      </p:sp>
      <p:sp>
        <p:nvSpPr>
          <p:cNvPr id="8" name="ZoneTexte 7">
            <a:extLst>
              <a:ext uri="{FF2B5EF4-FFF2-40B4-BE49-F238E27FC236}">
                <a16:creationId xmlns:a16="http://schemas.microsoft.com/office/drawing/2014/main" id="{881EA043-C3DE-458F-8996-9DCA59214481}"/>
              </a:ext>
            </a:extLst>
          </p:cNvPr>
          <p:cNvSpPr txBox="1"/>
          <p:nvPr/>
        </p:nvSpPr>
        <p:spPr>
          <a:xfrm>
            <a:off x="1610591" y="5768156"/>
            <a:ext cx="9266832" cy="707886"/>
          </a:xfrm>
          <a:prstGeom prst="rect">
            <a:avLst/>
          </a:prstGeom>
          <a:noFill/>
        </p:spPr>
        <p:txBody>
          <a:bodyPr wrap="none" rtlCol="0">
            <a:spAutoFit/>
          </a:bodyPr>
          <a:lstStyle/>
          <a:p>
            <a:r>
              <a:rPr lang="fr-FR" sz="4000" dirty="0" err="1"/>
              <a:t>From</a:t>
            </a:r>
            <a:r>
              <a:rPr lang="fr-FR" sz="4000" dirty="0"/>
              <a:t> pattern to process, for transformation</a:t>
            </a:r>
          </a:p>
        </p:txBody>
      </p:sp>
      <p:pic>
        <p:nvPicPr>
          <p:cNvPr id="2" name="Image 1">
            <a:extLst>
              <a:ext uri="{FF2B5EF4-FFF2-40B4-BE49-F238E27FC236}">
                <a16:creationId xmlns:a16="http://schemas.microsoft.com/office/drawing/2014/main" id="{74B632F7-B75F-4992-93F1-24E3A9B93D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7849" y="2182665"/>
            <a:ext cx="3240306" cy="3281915"/>
          </a:xfrm>
          <a:prstGeom prst="rect">
            <a:avLst/>
          </a:prstGeom>
        </p:spPr>
      </p:pic>
      <p:sp>
        <p:nvSpPr>
          <p:cNvPr id="4" name="ZoneTexte 3">
            <a:extLst>
              <a:ext uri="{FF2B5EF4-FFF2-40B4-BE49-F238E27FC236}">
                <a16:creationId xmlns:a16="http://schemas.microsoft.com/office/drawing/2014/main" id="{60C36C65-4F20-4A63-BBA4-C24C9A8354BF}"/>
              </a:ext>
            </a:extLst>
          </p:cNvPr>
          <p:cNvSpPr txBox="1"/>
          <p:nvPr/>
        </p:nvSpPr>
        <p:spPr>
          <a:xfrm>
            <a:off x="1347187" y="4185208"/>
            <a:ext cx="5034456" cy="954107"/>
          </a:xfrm>
          <a:prstGeom prst="rect">
            <a:avLst/>
          </a:prstGeom>
          <a:noFill/>
        </p:spPr>
        <p:txBody>
          <a:bodyPr wrap="square" rtlCol="0">
            <a:spAutoFit/>
          </a:bodyPr>
          <a:lstStyle/>
          <a:p>
            <a:r>
              <a:rPr lang="en-US" sz="2800" dirty="0"/>
              <a:t>If we want the world to change, we have to change too</a:t>
            </a:r>
            <a:endParaRPr lang="fr-FR" sz="2800" dirty="0"/>
          </a:p>
        </p:txBody>
      </p:sp>
      <p:sp>
        <p:nvSpPr>
          <p:cNvPr id="5" name="ZoneTexte 4">
            <a:extLst>
              <a:ext uri="{FF2B5EF4-FFF2-40B4-BE49-F238E27FC236}">
                <a16:creationId xmlns:a16="http://schemas.microsoft.com/office/drawing/2014/main" id="{EC3D5B10-F9D4-4E82-874D-6280F0E44CA6}"/>
              </a:ext>
            </a:extLst>
          </p:cNvPr>
          <p:cNvSpPr txBox="1"/>
          <p:nvPr/>
        </p:nvSpPr>
        <p:spPr>
          <a:xfrm>
            <a:off x="853845" y="2072627"/>
            <a:ext cx="6700728" cy="1200329"/>
          </a:xfrm>
          <a:prstGeom prst="rect">
            <a:avLst/>
          </a:prstGeom>
          <a:noFill/>
        </p:spPr>
        <p:txBody>
          <a:bodyPr wrap="square" rtlCol="0">
            <a:spAutoFit/>
          </a:bodyPr>
          <a:lstStyle/>
          <a:p>
            <a:r>
              <a:rPr lang="fr-FR" sz="2400" dirty="0"/>
              <a:t>Be </a:t>
            </a:r>
            <a:r>
              <a:rPr lang="fr-FR" sz="2400" dirty="0" err="1"/>
              <a:t>involved</a:t>
            </a:r>
            <a:r>
              <a:rPr lang="fr-FR" sz="2400" dirty="0"/>
              <a:t> in </a:t>
            </a:r>
            <a:r>
              <a:rPr lang="fr-FR" sz="2400" dirty="0" err="1"/>
              <a:t>policy</a:t>
            </a:r>
            <a:r>
              <a:rPr lang="fr-FR" sz="2400" dirty="0"/>
              <a:t> </a:t>
            </a:r>
            <a:r>
              <a:rPr lang="fr-FR" sz="2400" dirty="0" err="1"/>
              <a:t>making</a:t>
            </a:r>
            <a:r>
              <a:rPr lang="fr-FR" sz="2400" dirty="0"/>
              <a:t> and </a:t>
            </a:r>
            <a:r>
              <a:rPr lang="fr-FR" sz="2400" dirty="0" err="1"/>
              <a:t>implementation</a:t>
            </a:r>
            <a:endParaRPr lang="fr-FR" sz="2400" dirty="0"/>
          </a:p>
          <a:p>
            <a:r>
              <a:rPr lang="fr-FR" sz="2400" dirty="0" err="1"/>
              <a:t>Provide</a:t>
            </a:r>
            <a:r>
              <a:rPr lang="fr-FR" sz="2400" dirty="0"/>
              <a:t> </a:t>
            </a:r>
            <a:r>
              <a:rPr lang="fr-FR" sz="2400" dirty="0" err="1"/>
              <a:t>tools</a:t>
            </a:r>
            <a:r>
              <a:rPr lang="fr-FR" sz="2400" dirty="0"/>
              <a:t> and </a:t>
            </a:r>
            <a:r>
              <a:rPr lang="fr-FR" sz="2400" dirty="0" err="1"/>
              <a:t>models</a:t>
            </a:r>
            <a:r>
              <a:rPr lang="fr-FR" sz="2400" dirty="0"/>
              <a:t> to manage </a:t>
            </a:r>
            <a:r>
              <a:rPr lang="fr-FR" sz="2400" dirty="0" err="1"/>
              <a:t>sustainably</a:t>
            </a:r>
            <a:r>
              <a:rPr lang="fr-FR" sz="2400" dirty="0"/>
              <a:t> </a:t>
            </a:r>
            <a:r>
              <a:rPr lang="fr-FR" sz="2400" dirty="0" err="1"/>
              <a:t>natural</a:t>
            </a:r>
            <a:r>
              <a:rPr lang="fr-FR" sz="2400" dirty="0"/>
              <a:t> </a:t>
            </a:r>
            <a:r>
              <a:rPr lang="fr-FR" sz="2400" dirty="0" err="1"/>
              <a:t>resources</a:t>
            </a:r>
            <a:endParaRPr lang="fr-FR" sz="2400" dirty="0"/>
          </a:p>
        </p:txBody>
      </p:sp>
    </p:spTree>
    <p:extLst>
      <p:ext uri="{BB962C8B-B14F-4D97-AF65-F5344CB8AC3E}">
        <p14:creationId xmlns:p14="http://schemas.microsoft.com/office/powerpoint/2010/main" val="326529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a:xfrm>
            <a:off x="633845" y="335670"/>
            <a:ext cx="6311688" cy="418555"/>
          </a:xfrm>
        </p:spPr>
        <p:txBody>
          <a:bodyPr>
            <a:normAutofit fontScale="90000"/>
          </a:bodyPr>
          <a:lstStyle/>
          <a:p>
            <a:r>
              <a:rPr lang="en-US" dirty="0"/>
              <a:t>Global changes are getting out of control</a:t>
            </a:r>
            <a:endParaRPr lang="fr-FR" dirty="0"/>
          </a:p>
        </p:txBody>
      </p:sp>
      <p:pic>
        <p:nvPicPr>
          <p:cNvPr id="3" name="Image 2">
            <a:extLst>
              <a:ext uri="{FF2B5EF4-FFF2-40B4-BE49-F238E27FC236}">
                <a16:creationId xmlns:a16="http://schemas.microsoft.com/office/drawing/2014/main" id="{43C1BFD6-924F-4B66-89E8-F78B96A81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2679" y="925994"/>
            <a:ext cx="4156327" cy="5143916"/>
          </a:xfrm>
          <a:prstGeom prst="rect">
            <a:avLst/>
          </a:prstGeom>
        </p:spPr>
      </p:pic>
      <p:pic>
        <p:nvPicPr>
          <p:cNvPr id="1026" name="Picture 2" descr="Climate Change Will Not Make Us Nicer | WIRED">
            <a:extLst>
              <a:ext uri="{FF2B5EF4-FFF2-40B4-BE49-F238E27FC236}">
                <a16:creationId xmlns:a16="http://schemas.microsoft.com/office/drawing/2014/main" id="{7C466CFD-A4AA-4EB9-92CC-D6D61DC373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809" y="883201"/>
            <a:ext cx="5649191" cy="42368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AB78FC6-D09D-4313-95AB-DEC78EB401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9066" y="4164455"/>
            <a:ext cx="4624675" cy="2601380"/>
          </a:xfrm>
          <a:prstGeom prst="rect">
            <a:avLst/>
          </a:prstGeom>
        </p:spPr>
      </p:pic>
    </p:spTree>
    <p:extLst>
      <p:ext uri="{BB962C8B-B14F-4D97-AF65-F5344CB8AC3E}">
        <p14:creationId xmlns:p14="http://schemas.microsoft.com/office/powerpoint/2010/main" val="110698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a:extLst>
              <a:ext uri="{FF2B5EF4-FFF2-40B4-BE49-F238E27FC236}">
                <a16:creationId xmlns:a16="http://schemas.microsoft.com/office/drawing/2014/main" id="{BA87EFDE-9A2E-459A-B2F7-F058E52E4DFD}"/>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bwMode="auto">
          <a:xfrm flipH="1">
            <a:off x="5195692" y="2573592"/>
            <a:ext cx="6610470" cy="3934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re 5">
            <a:extLst>
              <a:ext uri="{FF2B5EF4-FFF2-40B4-BE49-F238E27FC236}">
                <a16:creationId xmlns:a16="http://schemas.microsoft.com/office/drawing/2014/main" id="{29D8188E-05B1-4C76-AD96-D0B1AAA514ED}"/>
              </a:ext>
            </a:extLst>
          </p:cNvPr>
          <p:cNvSpPr>
            <a:spLocks noGrp="1"/>
          </p:cNvSpPr>
          <p:nvPr>
            <p:ph type="title"/>
          </p:nvPr>
        </p:nvSpPr>
        <p:spPr/>
        <p:txBody>
          <a:bodyPr/>
          <a:lstStyle/>
          <a:p>
            <a:r>
              <a:rPr lang="fr-FR" dirty="0" err="1"/>
              <a:t>Landscape</a:t>
            </a:r>
            <a:r>
              <a:rPr lang="fr-FR" dirty="0"/>
              <a:t> </a:t>
            </a:r>
            <a:r>
              <a:rPr lang="fr-FR" dirty="0" err="1"/>
              <a:t>scale</a:t>
            </a:r>
            <a:r>
              <a:rPr lang="fr-FR" dirty="0"/>
              <a:t> </a:t>
            </a:r>
            <a:r>
              <a:rPr lang="fr-FR" dirty="0" err="1"/>
              <a:t>is</a:t>
            </a:r>
            <a:r>
              <a:rPr lang="fr-FR" dirty="0"/>
              <a:t> relevant</a:t>
            </a:r>
          </a:p>
        </p:txBody>
      </p:sp>
      <p:grpSp>
        <p:nvGrpSpPr>
          <p:cNvPr id="3" name="Groupe 2">
            <a:extLst>
              <a:ext uri="{FF2B5EF4-FFF2-40B4-BE49-F238E27FC236}">
                <a16:creationId xmlns:a16="http://schemas.microsoft.com/office/drawing/2014/main" id="{96FA6A82-40D2-4463-8A8C-36ABEF04EAD6}"/>
              </a:ext>
            </a:extLst>
          </p:cNvPr>
          <p:cNvGrpSpPr/>
          <p:nvPr/>
        </p:nvGrpSpPr>
        <p:grpSpPr>
          <a:xfrm>
            <a:off x="385838" y="1209436"/>
            <a:ext cx="7022834" cy="2315430"/>
            <a:chOff x="385838" y="1209436"/>
            <a:chExt cx="7022834" cy="2315430"/>
          </a:xfrm>
        </p:grpSpPr>
        <p:pic>
          <p:nvPicPr>
            <p:cNvPr id="8" name="Image 7">
              <a:extLst>
                <a:ext uri="{FF2B5EF4-FFF2-40B4-BE49-F238E27FC236}">
                  <a16:creationId xmlns:a16="http://schemas.microsoft.com/office/drawing/2014/main" id="{E5A32C56-BCC1-4CCA-83B9-B3390D346B1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5838" y="1209436"/>
              <a:ext cx="7022834" cy="2315430"/>
            </a:xfrm>
            <a:prstGeom prst="rect">
              <a:avLst/>
            </a:prstGeom>
          </p:spPr>
        </p:pic>
        <p:sp>
          <p:nvSpPr>
            <p:cNvPr id="2" name="Rectangle 1">
              <a:extLst>
                <a:ext uri="{FF2B5EF4-FFF2-40B4-BE49-F238E27FC236}">
                  <a16:creationId xmlns:a16="http://schemas.microsoft.com/office/drawing/2014/main" id="{CBF650D7-205B-4901-8A31-580DD46A4F00}"/>
                </a:ext>
              </a:extLst>
            </p:cNvPr>
            <p:cNvSpPr/>
            <p:nvPr/>
          </p:nvSpPr>
          <p:spPr>
            <a:xfrm>
              <a:off x="3746090" y="3156155"/>
              <a:ext cx="176981" cy="272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7290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9F0E2-AD7B-4FFD-A002-3233A46090D3}"/>
              </a:ext>
            </a:extLst>
          </p:cNvPr>
          <p:cNvSpPr>
            <a:spLocks noGrp="1"/>
          </p:cNvSpPr>
          <p:nvPr>
            <p:ph type="title"/>
          </p:nvPr>
        </p:nvSpPr>
        <p:spPr/>
        <p:txBody>
          <a:bodyPr/>
          <a:lstStyle/>
          <a:p>
            <a:r>
              <a:rPr lang="en-US" dirty="0"/>
              <a:t>Concepts of landscape ecology</a:t>
            </a:r>
            <a:endParaRPr lang="fr-FR" dirty="0"/>
          </a:p>
        </p:txBody>
      </p:sp>
      <p:grpSp>
        <p:nvGrpSpPr>
          <p:cNvPr id="4" name="Groupe 3">
            <a:extLst>
              <a:ext uri="{FF2B5EF4-FFF2-40B4-BE49-F238E27FC236}">
                <a16:creationId xmlns:a16="http://schemas.microsoft.com/office/drawing/2014/main" id="{A90A19B4-7C9F-4474-AEB7-34E932CF6D00}"/>
              </a:ext>
            </a:extLst>
          </p:cNvPr>
          <p:cNvGrpSpPr/>
          <p:nvPr/>
        </p:nvGrpSpPr>
        <p:grpSpPr>
          <a:xfrm>
            <a:off x="1894075" y="929592"/>
            <a:ext cx="8853914" cy="4009911"/>
            <a:chOff x="2604751" y="1655663"/>
            <a:chExt cx="5760000" cy="2744959"/>
          </a:xfrm>
          <a:solidFill>
            <a:srgbClr val="000000">
              <a:alpha val="40000"/>
            </a:srgbClr>
          </a:solidFill>
        </p:grpSpPr>
        <p:pic>
          <p:nvPicPr>
            <p:cNvPr id="5" name="Image 4">
              <a:extLst>
                <a:ext uri="{FF2B5EF4-FFF2-40B4-BE49-F238E27FC236}">
                  <a16:creationId xmlns:a16="http://schemas.microsoft.com/office/drawing/2014/main" id="{C9DDAE11-58F3-4AAB-BC4C-D13F483112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2616" y="2340864"/>
              <a:ext cx="5647944" cy="1929384"/>
            </a:xfrm>
            <a:prstGeom prst="rect">
              <a:avLst/>
            </a:prstGeom>
            <a:grpFill/>
          </p:spPr>
        </p:pic>
        <p:pic>
          <p:nvPicPr>
            <p:cNvPr id="6" name="Image 5">
              <a:extLst>
                <a:ext uri="{FF2B5EF4-FFF2-40B4-BE49-F238E27FC236}">
                  <a16:creationId xmlns:a16="http://schemas.microsoft.com/office/drawing/2014/main" id="{CCFCB941-41EF-4A3E-8C06-8616C7EED9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04751" y="4279392"/>
              <a:ext cx="5760000" cy="121230"/>
            </a:xfrm>
            <a:prstGeom prst="rect">
              <a:avLst/>
            </a:prstGeom>
            <a:grpFill/>
          </p:spPr>
        </p:pic>
        <p:pic>
          <p:nvPicPr>
            <p:cNvPr id="7" name="Image 6">
              <a:extLst>
                <a:ext uri="{FF2B5EF4-FFF2-40B4-BE49-F238E27FC236}">
                  <a16:creationId xmlns:a16="http://schemas.microsoft.com/office/drawing/2014/main" id="{1DBABBB0-E703-4A7C-A369-B576A0E23E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6"/>
            <a:stretch/>
          </p:blipFill>
          <p:spPr>
            <a:xfrm>
              <a:off x="2651275" y="1655663"/>
              <a:ext cx="5647944" cy="612049"/>
            </a:xfrm>
            <a:prstGeom prst="rect">
              <a:avLst/>
            </a:prstGeom>
            <a:grpFill/>
          </p:spPr>
        </p:pic>
        <p:pic>
          <p:nvPicPr>
            <p:cNvPr id="8" name="Image 7">
              <a:extLst>
                <a:ext uri="{FF2B5EF4-FFF2-40B4-BE49-F238E27FC236}">
                  <a16:creationId xmlns:a16="http://schemas.microsoft.com/office/drawing/2014/main" id="{569B8C5F-FE14-4965-9B1A-859E1BD3D2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91456" y="2333566"/>
              <a:ext cx="1527048" cy="164592"/>
            </a:xfrm>
            <a:prstGeom prst="rect">
              <a:avLst/>
            </a:prstGeom>
            <a:grpFill/>
          </p:spPr>
        </p:pic>
        <p:sp>
          <p:nvSpPr>
            <p:cNvPr id="9" name="Rectangle 8">
              <a:extLst>
                <a:ext uri="{FF2B5EF4-FFF2-40B4-BE49-F238E27FC236}">
                  <a16:creationId xmlns:a16="http://schemas.microsoft.com/office/drawing/2014/main" id="{AEBD5A6D-4A8B-4FC1-9B2C-7C00ADD90580}"/>
                </a:ext>
              </a:extLst>
            </p:cNvPr>
            <p:cNvSpPr/>
            <p:nvPr/>
          </p:nvSpPr>
          <p:spPr>
            <a:xfrm>
              <a:off x="2943079" y="2168974"/>
              <a:ext cx="1901952" cy="9873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a:extLst>
              <a:ext uri="{FF2B5EF4-FFF2-40B4-BE49-F238E27FC236}">
                <a16:creationId xmlns:a16="http://schemas.microsoft.com/office/drawing/2014/main" id="{E91DCD15-B0E3-4660-AD0F-3228FB1CCC91}"/>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12019" y="4792502"/>
            <a:ext cx="4071052" cy="1711601"/>
          </a:xfrm>
          <a:prstGeom prst="rect">
            <a:avLst/>
          </a:prstGeom>
          <a:noFill/>
        </p:spPr>
      </p:pic>
      <p:pic>
        <p:nvPicPr>
          <p:cNvPr id="3" name="Image 2">
            <a:extLst>
              <a:ext uri="{FF2B5EF4-FFF2-40B4-BE49-F238E27FC236}">
                <a16:creationId xmlns:a16="http://schemas.microsoft.com/office/drawing/2014/main" id="{6B6F9FCE-D5EB-491F-A55A-3E94C0F3A2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7111" y="5012435"/>
            <a:ext cx="4576954" cy="1686588"/>
          </a:xfrm>
          <a:prstGeom prst="rect">
            <a:avLst/>
          </a:prstGeom>
        </p:spPr>
      </p:pic>
    </p:spTree>
    <p:extLst>
      <p:ext uri="{BB962C8B-B14F-4D97-AF65-F5344CB8AC3E}">
        <p14:creationId xmlns:p14="http://schemas.microsoft.com/office/powerpoint/2010/main" val="36666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F9048-F951-4DC7-A820-8A30F7F6F696}"/>
              </a:ext>
            </a:extLst>
          </p:cNvPr>
          <p:cNvSpPr>
            <a:spLocks noGrp="1"/>
          </p:cNvSpPr>
          <p:nvPr>
            <p:ph type="title"/>
          </p:nvPr>
        </p:nvSpPr>
        <p:spPr/>
        <p:txBody>
          <a:bodyPr>
            <a:noAutofit/>
          </a:bodyPr>
          <a:lstStyle/>
          <a:p>
            <a:r>
              <a:rPr lang="fr-FR" dirty="0" err="1"/>
              <a:t>Heterogeneity</a:t>
            </a:r>
            <a:r>
              <a:rPr lang="fr-FR" dirty="0"/>
              <a:t> and </a:t>
            </a:r>
            <a:r>
              <a:rPr lang="fr-FR" dirty="0" err="1"/>
              <a:t>diversity</a:t>
            </a:r>
            <a:r>
              <a:rPr lang="fr-FR" dirty="0"/>
              <a:t>: </a:t>
            </a:r>
            <a:r>
              <a:rPr lang="fr-FR" dirty="0" err="1"/>
              <a:t>ways</a:t>
            </a:r>
            <a:r>
              <a:rPr lang="fr-FR" dirty="0"/>
              <a:t> to </a:t>
            </a:r>
            <a:r>
              <a:rPr lang="fr-FR" dirty="0" err="1"/>
              <a:t>tackle</a:t>
            </a:r>
            <a:r>
              <a:rPr lang="fr-FR" dirty="0"/>
              <a:t> global changes </a:t>
            </a:r>
            <a:r>
              <a:rPr lang="fr-FR" dirty="0" err="1"/>
              <a:t>consequences</a:t>
            </a:r>
            <a:endParaRPr lang="fr-FR" dirty="0"/>
          </a:p>
        </p:txBody>
      </p:sp>
      <p:pic>
        <p:nvPicPr>
          <p:cNvPr id="4" name="Image 3">
            <a:extLst>
              <a:ext uri="{FF2B5EF4-FFF2-40B4-BE49-F238E27FC236}">
                <a16:creationId xmlns:a16="http://schemas.microsoft.com/office/drawing/2014/main" id="{59B72FAA-2696-4592-8F7E-F853299C3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396" y="1147468"/>
            <a:ext cx="7908568" cy="5128642"/>
          </a:xfrm>
          <a:prstGeom prst="rect">
            <a:avLst/>
          </a:prstGeom>
        </p:spPr>
      </p:pic>
      <p:sp>
        <p:nvSpPr>
          <p:cNvPr id="5" name="ZoneTexte 4">
            <a:extLst>
              <a:ext uri="{FF2B5EF4-FFF2-40B4-BE49-F238E27FC236}">
                <a16:creationId xmlns:a16="http://schemas.microsoft.com/office/drawing/2014/main" id="{AAD25068-49A1-44D9-94AD-4FEB60DABC1A}"/>
              </a:ext>
            </a:extLst>
          </p:cNvPr>
          <p:cNvSpPr txBox="1"/>
          <p:nvPr/>
        </p:nvSpPr>
        <p:spPr>
          <a:xfrm>
            <a:off x="2067790" y="6339030"/>
            <a:ext cx="1621341" cy="369332"/>
          </a:xfrm>
          <a:prstGeom prst="rect">
            <a:avLst/>
          </a:prstGeom>
          <a:noFill/>
        </p:spPr>
        <p:txBody>
          <a:bodyPr wrap="none" rtlCol="0">
            <a:spAutoFit/>
          </a:bodyPr>
          <a:lstStyle/>
          <a:p>
            <a:r>
              <a:rPr lang="fr-FR" dirty="0"/>
              <a:t>Tibi et al., 2022</a:t>
            </a:r>
          </a:p>
        </p:txBody>
      </p:sp>
    </p:spTree>
    <p:extLst>
      <p:ext uri="{BB962C8B-B14F-4D97-AF65-F5344CB8AC3E}">
        <p14:creationId xmlns:p14="http://schemas.microsoft.com/office/powerpoint/2010/main" val="303444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94E80-61AE-4D4F-AC2F-ADA49372F20B}"/>
              </a:ext>
            </a:extLst>
          </p:cNvPr>
          <p:cNvSpPr>
            <a:spLocks noGrp="1"/>
          </p:cNvSpPr>
          <p:nvPr>
            <p:ph type="title"/>
          </p:nvPr>
        </p:nvSpPr>
        <p:spPr/>
        <p:txBody>
          <a:bodyPr/>
          <a:lstStyle/>
          <a:p>
            <a:r>
              <a:rPr lang="fr-FR" dirty="0"/>
              <a:t>Green and </a:t>
            </a:r>
            <a:r>
              <a:rPr lang="fr-FR" dirty="0" err="1"/>
              <a:t>blue</a:t>
            </a:r>
            <a:r>
              <a:rPr lang="fr-FR" dirty="0"/>
              <a:t> </a:t>
            </a:r>
            <a:r>
              <a:rPr lang="fr-FR" dirty="0" err="1"/>
              <a:t>ecological</a:t>
            </a:r>
            <a:r>
              <a:rPr lang="fr-FR" dirty="0"/>
              <a:t> infrastructures: </a:t>
            </a:r>
            <a:r>
              <a:rPr lang="fr-FR" dirty="0" err="1"/>
              <a:t>connectivity</a:t>
            </a:r>
            <a:endParaRPr lang="fr-FR" dirty="0"/>
          </a:p>
        </p:txBody>
      </p:sp>
      <p:pic>
        <p:nvPicPr>
          <p:cNvPr id="3" name="Image 2">
            <a:extLst>
              <a:ext uri="{FF2B5EF4-FFF2-40B4-BE49-F238E27FC236}">
                <a16:creationId xmlns:a16="http://schemas.microsoft.com/office/drawing/2014/main" id="{FD684C39-0873-4CF4-AD77-779BFB1215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035" y="1637121"/>
            <a:ext cx="10477500" cy="3810000"/>
          </a:xfrm>
          <a:prstGeom prst="rect">
            <a:avLst/>
          </a:prstGeom>
        </p:spPr>
      </p:pic>
    </p:spTree>
    <p:extLst>
      <p:ext uri="{BB962C8B-B14F-4D97-AF65-F5344CB8AC3E}">
        <p14:creationId xmlns:p14="http://schemas.microsoft.com/office/powerpoint/2010/main" val="338615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41DA1-8839-431A-91E8-19C329B3737C}"/>
              </a:ext>
            </a:extLst>
          </p:cNvPr>
          <p:cNvSpPr>
            <a:spLocks noGrp="1"/>
          </p:cNvSpPr>
          <p:nvPr>
            <p:ph type="title"/>
          </p:nvPr>
        </p:nvSpPr>
        <p:spPr/>
        <p:txBody>
          <a:bodyPr/>
          <a:lstStyle/>
          <a:p>
            <a:r>
              <a:rPr lang="fr-FR" dirty="0" err="1"/>
              <a:t>Remote</a:t>
            </a:r>
            <a:r>
              <a:rPr lang="fr-FR" dirty="0"/>
              <a:t> </a:t>
            </a:r>
            <a:r>
              <a:rPr lang="fr-FR" dirty="0" err="1"/>
              <a:t>sensing</a:t>
            </a:r>
            <a:r>
              <a:rPr lang="fr-FR" dirty="0"/>
              <a:t> for a fine </a:t>
            </a:r>
            <a:r>
              <a:rPr lang="fr-FR" dirty="0" err="1"/>
              <a:t>scale</a:t>
            </a:r>
            <a:r>
              <a:rPr lang="fr-FR" dirty="0"/>
              <a:t> monitoring of global changes</a:t>
            </a:r>
          </a:p>
        </p:txBody>
      </p:sp>
      <p:grpSp>
        <p:nvGrpSpPr>
          <p:cNvPr id="6" name="Groupe 5">
            <a:extLst>
              <a:ext uri="{FF2B5EF4-FFF2-40B4-BE49-F238E27FC236}">
                <a16:creationId xmlns:a16="http://schemas.microsoft.com/office/drawing/2014/main" id="{EF2798B5-A96A-444C-B7F7-61EAF9B5F269}"/>
              </a:ext>
            </a:extLst>
          </p:cNvPr>
          <p:cNvGrpSpPr/>
          <p:nvPr/>
        </p:nvGrpSpPr>
        <p:grpSpPr>
          <a:xfrm>
            <a:off x="499902" y="1256772"/>
            <a:ext cx="5685013" cy="4910686"/>
            <a:chOff x="499902" y="1256772"/>
            <a:chExt cx="5685013" cy="4910686"/>
          </a:xfrm>
        </p:grpSpPr>
        <p:pic>
          <p:nvPicPr>
            <p:cNvPr id="4" name="Image 3">
              <a:extLst>
                <a:ext uri="{FF2B5EF4-FFF2-40B4-BE49-F238E27FC236}">
                  <a16:creationId xmlns:a16="http://schemas.microsoft.com/office/drawing/2014/main" id="{4F193DD4-F70A-47E0-8103-C0885541EC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02" y="1256772"/>
              <a:ext cx="5685013" cy="4198984"/>
            </a:xfrm>
            <a:prstGeom prst="rect">
              <a:avLst/>
            </a:prstGeom>
          </p:spPr>
        </p:pic>
        <p:sp>
          <p:nvSpPr>
            <p:cNvPr id="5" name="ZoneTexte 4">
              <a:extLst>
                <a:ext uri="{FF2B5EF4-FFF2-40B4-BE49-F238E27FC236}">
                  <a16:creationId xmlns:a16="http://schemas.microsoft.com/office/drawing/2014/main" id="{12D9D31D-709A-49C6-8807-DF89A35599BB}"/>
                </a:ext>
              </a:extLst>
            </p:cNvPr>
            <p:cNvSpPr txBox="1"/>
            <p:nvPr/>
          </p:nvSpPr>
          <p:spPr>
            <a:xfrm>
              <a:off x="1246909" y="5798126"/>
              <a:ext cx="1856855" cy="369332"/>
            </a:xfrm>
            <a:prstGeom prst="rect">
              <a:avLst/>
            </a:prstGeom>
            <a:noFill/>
          </p:spPr>
          <p:txBody>
            <a:bodyPr wrap="none" rtlCol="0">
              <a:spAutoFit/>
            </a:bodyPr>
            <a:lstStyle/>
            <a:p>
              <a:r>
                <a:rPr lang="fr-FR" dirty="0" err="1"/>
                <a:t>Ferraz</a:t>
              </a:r>
              <a:r>
                <a:rPr lang="fr-FR" dirty="0"/>
                <a:t> et al., 2016</a:t>
              </a:r>
            </a:p>
          </p:txBody>
        </p:sp>
      </p:grpSp>
      <p:grpSp>
        <p:nvGrpSpPr>
          <p:cNvPr id="8" name="Groupe 7">
            <a:extLst>
              <a:ext uri="{FF2B5EF4-FFF2-40B4-BE49-F238E27FC236}">
                <a16:creationId xmlns:a16="http://schemas.microsoft.com/office/drawing/2014/main" id="{0A58ACB8-9D4E-4240-A189-CFC9458926D3}"/>
              </a:ext>
            </a:extLst>
          </p:cNvPr>
          <p:cNvGrpSpPr/>
          <p:nvPr/>
        </p:nvGrpSpPr>
        <p:grpSpPr>
          <a:xfrm>
            <a:off x="6686189" y="1567805"/>
            <a:ext cx="5168740" cy="4793536"/>
            <a:chOff x="6686189" y="1567805"/>
            <a:chExt cx="5168740" cy="4793536"/>
          </a:xfrm>
        </p:grpSpPr>
        <p:pic>
          <p:nvPicPr>
            <p:cNvPr id="1028" name="Picture 4" descr="Remote Sensing | Free Full-Text | Application of Deep Learning  Architectures for Satellite Image Time Series Prediction: A Review">
              <a:extLst>
                <a:ext uri="{FF2B5EF4-FFF2-40B4-BE49-F238E27FC236}">
                  <a16:creationId xmlns:a16="http://schemas.microsoft.com/office/drawing/2014/main" id="{74900555-CAF3-4C51-A104-25B760756D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6189" y="1567805"/>
              <a:ext cx="5168740" cy="442420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99AB737-F1F6-404F-9155-F3ADFF28F21D}"/>
                </a:ext>
              </a:extLst>
            </p:cNvPr>
            <p:cNvSpPr txBox="1"/>
            <p:nvPr/>
          </p:nvSpPr>
          <p:spPr>
            <a:xfrm>
              <a:off x="9552790" y="5992009"/>
              <a:ext cx="2124941" cy="369332"/>
            </a:xfrm>
            <a:prstGeom prst="rect">
              <a:avLst/>
            </a:prstGeom>
            <a:noFill/>
          </p:spPr>
          <p:txBody>
            <a:bodyPr wrap="none" rtlCol="0">
              <a:spAutoFit/>
            </a:bodyPr>
            <a:lstStyle/>
            <a:p>
              <a:r>
                <a:rPr lang="fr-FR" dirty="0" err="1"/>
                <a:t>Moskolaï</a:t>
              </a:r>
              <a:r>
                <a:rPr lang="fr-FR" dirty="0"/>
                <a:t> et al., 2021</a:t>
              </a:r>
            </a:p>
          </p:txBody>
        </p:sp>
      </p:grpSp>
    </p:spTree>
    <p:extLst>
      <p:ext uri="{BB962C8B-B14F-4D97-AF65-F5344CB8AC3E}">
        <p14:creationId xmlns:p14="http://schemas.microsoft.com/office/powerpoint/2010/main" val="19653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134B56E-0137-49A6-A64A-055850097B28}"/>
              </a:ext>
            </a:extLst>
          </p:cNvPr>
          <p:cNvSpPr>
            <a:spLocks noGrp="1"/>
          </p:cNvSpPr>
          <p:nvPr>
            <p:ph type="title"/>
          </p:nvPr>
        </p:nvSpPr>
        <p:spPr/>
        <p:txBody>
          <a:bodyPr/>
          <a:lstStyle/>
          <a:p>
            <a:r>
              <a:rPr lang="fr-FR" dirty="0" err="1"/>
              <a:t>Dealing</a:t>
            </a:r>
            <a:r>
              <a:rPr lang="fr-FR" dirty="0"/>
              <a:t> </a:t>
            </a:r>
            <a:r>
              <a:rPr lang="fr-FR" dirty="0" err="1"/>
              <a:t>with</a:t>
            </a:r>
            <a:r>
              <a:rPr lang="fr-FR" dirty="0"/>
              <a:t> </a:t>
            </a:r>
            <a:r>
              <a:rPr lang="fr-FR" dirty="0" err="1"/>
              <a:t>risks</a:t>
            </a:r>
            <a:r>
              <a:rPr lang="fr-FR" dirty="0"/>
              <a:t> and </a:t>
            </a:r>
            <a:r>
              <a:rPr lang="fr-FR" dirty="0" err="1"/>
              <a:t>uncertainties</a:t>
            </a:r>
            <a:endParaRPr lang="fr-FR" dirty="0"/>
          </a:p>
        </p:txBody>
      </p:sp>
      <p:pic>
        <p:nvPicPr>
          <p:cNvPr id="6148" name="Picture 4" descr="Thème 2 : Les sociétés et les risques anticiper, réagir, se coordonner et  s&amp;#39;adapter - Blog de Lettres-Histoire du LP Costebelle">
            <a:extLst>
              <a:ext uri="{FF2B5EF4-FFF2-40B4-BE49-F238E27FC236}">
                <a16:creationId xmlns:a16="http://schemas.microsoft.com/office/drawing/2014/main" id="{C0E3908F-2A5B-4E8E-A633-58E13215CD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2845" y="786105"/>
            <a:ext cx="5434283" cy="61487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elicopter flying over forest fire">
            <a:extLst>
              <a:ext uri="{FF2B5EF4-FFF2-40B4-BE49-F238E27FC236}">
                <a16:creationId xmlns:a16="http://schemas.microsoft.com/office/drawing/2014/main" id="{A07FC8B8-FB1A-4383-B7A8-EAF5E92C4F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336" y="1776846"/>
            <a:ext cx="5593777" cy="373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3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449CCDB-1C34-42BA-947A-487D6F416BB7}"/>
              </a:ext>
            </a:extLst>
          </p:cNvPr>
          <p:cNvSpPr>
            <a:spLocks noGrp="1"/>
          </p:cNvSpPr>
          <p:nvPr>
            <p:ph type="title"/>
          </p:nvPr>
        </p:nvSpPr>
        <p:spPr/>
        <p:txBody>
          <a:bodyPr/>
          <a:lstStyle/>
          <a:p>
            <a:r>
              <a:rPr lang="fr-FR" dirty="0" err="1"/>
              <a:t>From</a:t>
            </a:r>
            <a:r>
              <a:rPr lang="fr-FR" dirty="0"/>
              <a:t> model to scenario</a:t>
            </a:r>
          </a:p>
        </p:txBody>
      </p:sp>
      <p:pic>
        <p:nvPicPr>
          <p:cNvPr id="5" name="Image 4">
            <a:extLst>
              <a:ext uri="{FF2B5EF4-FFF2-40B4-BE49-F238E27FC236}">
                <a16:creationId xmlns:a16="http://schemas.microsoft.com/office/drawing/2014/main" id="{68863BC5-F4FA-48EA-95B0-8F7CD48F21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0200" y="1199085"/>
            <a:ext cx="9240456" cy="3712230"/>
          </a:xfrm>
          <a:prstGeom prst="rect">
            <a:avLst/>
          </a:prstGeom>
        </p:spPr>
      </p:pic>
      <p:pic>
        <p:nvPicPr>
          <p:cNvPr id="6" name="Image 5">
            <a:extLst>
              <a:ext uri="{FF2B5EF4-FFF2-40B4-BE49-F238E27FC236}">
                <a16:creationId xmlns:a16="http://schemas.microsoft.com/office/drawing/2014/main" id="{796A2644-61E5-46D0-949A-C59C0FE288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9613" y="3937906"/>
            <a:ext cx="4707100" cy="2920094"/>
          </a:xfrm>
          <a:prstGeom prst="rect">
            <a:avLst/>
          </a:prstGeom>
        </p:spPr>
      </p:pic>
    </p:spTree>
    <p:extLst>
      <p:ext uri="{BB962C8B-B14F-4D97-AF65-F5344CB8AC3E}">
        <p14:creationId xmlns:p14="http://schemas.microsoft.com/office/powerpoint/2010/main" val="172558320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tion-INRAE-Panoramique" id="{D416CBFD-7534-4AD7-8642-C29149B35DE2}" vid="{73BAB28E-BB8A-4A6B-B35C-9748FE4308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Presentattion-INRAE-Panoramique</Template>
  <TotalTime>7363</TotalTime>
  <Words>2538</Words>
  <Application>Microsoft Office PowerPoint</Application>
  <PresentationFormat>Grand écran</PresentationFormat>
  <Paragraphs>114</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Calibri</vt:lpstr>
      <vt:lpstr>Arial</vt:lpstr>
      <vt:lpstr>Raleway</vt:lpstr>
      <vt:lpstr>Calibri Light</vt:lpstr>
      <vt:lpstr>NexusSerif</vt:lpstr>
      <vt:lpstr>Thème Office</vt:lpstr>
      <vt:lpstr>The new assets of landscape ecology in the face of global challenges </vt:lpstr>
      <vt:lpstr>Global changes are getting out of control</vt:lpstr>
      <vt:lpstr>Landscape scale is relevant</vt:lpstr>
      <vt:lpstr>Concepts of landscape ecology</vt:lpstr>
      <vt:lpstr>Heterogeneity and diversity: ways to tackle global changes consequences</vt:lpstr>
      <vt:lpstr>Green and blue ecological infrastructures: connectivity</vt:lpstr>
      <vt:lpstr>Remote sensing for a fine scale monitoring of global changes</vt:lpstr>
      <vt:lpstr>Dealing with risks and uncertainties</vt:lpstr>
      <vt:lpstr>From model to scenario</vt:lpstr>
      <vt:lpstr>But more knowledge is not enough to initiate the transformations required to cope with global change</vt:lpstr>
      <vt:lpstr>Transdisciplinarity: designing research with and for the stakeholders </vt:lpstr>
      <vt:lpstr>Towards resilient landscapes able to provide needed resources</vt:lpstr>
      <vt:lpstr>Towards Integrated Landscape Management</vt:lpstr>
      <vt:lpstr>Landscape ecologists must be involved in providing responses to global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Propositions pour une écologie des paysages qui aide à s'adapter aux changements globaux</dc:title>
  <dc:creator>Marc Deconchat</dc:creator>
  <cp:lastModifiedBy>Marc Deconchat</cp:lastModifiedBy>
  <cp:revision>98</cp:revision>
  <dcterms:created xsi:type="dcterms:W3CDTF">2021-09-20T16:54:53Z</dcterms:created>
  <dcterms:modified xsi:type="dcterms:W3CDTF">2023-07-12T11:31:03Z</dcterms:modified>
</cp:coreProperties>
</file>