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</p:sldIdLst>
  <p:sldSz cx="12192000" cy="6858000"/>
  <p:notesSz cx="6858000" cy="914400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Calibri Light" panose="020F0302020204030204" pitchFamily="34" charset="0"/>
      <p:regular r:id="rId13"/>
      <p:italic r:id="rId14"/>
    </p:embeddedFont>
    <p:embeddedFont>
      <p:font typeface="Raleway" panose="020B0503030101060003" pitchFamily="34" charset="0"/>
      <p:regular r:id="rId15"/>
      <p:bold r:id="rId16"/>
      <p:italic r:id="rId17"/>
      <p:boldItalic r:id="rId18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howGuides="1">
      <p:cViewPr varScale="1">
        <p:scale>
          <a:sx n="82" d="100"/>
          <a:sy n="82" d="100"/>
        </p:scale>
        <p:origin x="643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iapositive de titre - Version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4405A067-B49C-4F11-A938-80BC29FEEB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837638"/>
            <a:ext cx="4076700" cy="2790825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EC5A9449-A06C-4EA1-A540-CB2DC3C493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69308" y="2862269"/>
            <a:ext cx="314325" cy="42862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A9A26A8-F041-4097-AF69-174D33070FC9}"/>
              </a:ext>
            </a:extLst>
          </p:cNvPr>
          <p:cNvSpPr/>
          <p:nvPr/>
        </p:nvSpPr>
        <p:spPr>
          <a:xfrm>
            <a:off x="0" y="5994603"/>
            <a:ext cx="12192000" cy="8645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800">
              <a:ln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BF5AA71-3F4D-4E9E-BA5E-688B6C5A5C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01843" y="2767207"/>
            <a:ext cx="9144000" cy="105770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l">
              <a:buFontTx/>
              <a:buNone/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74FC2D0F-6FA4-4470-9D28-7A04906292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01843" y="3634445"/>
            <a:ext cx="9144000" cy="65492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rgbClr val="275662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0BA136EC-F916-4BA0-840B-3A2D3BEC36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133" y="6267520"/>
            <a:ext cx="1546667" cy="417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1340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660" y="1424048"/>
            <a:ext cx="9713421" cy="4413334"/>
          </a:xfrm>
          <a:prstGeom prst="rect">
            <a:avLst/>
          </a:prstGeom>
        </p:spPr>
        <p:txBody>
          <a:bodyPr vert="eaVert"/>
          <a:lstStyle>
            <a:lvl1pPr>
              <a:defRPr sz="2400"/>
            </a:lvl1pPr>
            <a:lvl2pPr>
              <a:defRPr sz="2200"/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40E54DF-C1EA-4882-A6F1-99592839EE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3192" y="149638"/>
            <a:ext cx="10216343" cy="888251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81A144AD-A97F-4337-A396-D74ADA0CB30F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1122336" y="858842"/>
            <a:ext cx="9837199" cy="67901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275662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49898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8429" y="365132"/>
            <a:ext cx="1755371" cy="5811839"/>
          </a:xfrm>
          <a:prstGeom prst="rect">
            <a:avLst/>
          </a:prstGeo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10" y="365132"/>
            <a:ext cx="8241047" cy="581183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F0C85A8C-AE66-4CB1-AC77-8A0677F197D5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 rot="5400000">
            <a:off x="6626017" y="2818371"/>
            <a:ext cx="5811839" cy="9053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275662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39339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CF0C6C0-3A3A-4FDA-A17F-BF3B3F0C17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F41990CF-9C6D-4F20-95D0-9368D36910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D141A3C-01AF-48CB-AA91-185BD5A886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1ECF3-81E8-440F-A7FB-A137F30EAFA5}" type="datetimeFigureOut">
              <a:rPr lang="fr-FR" smtClean="0"/>
              <a:t>13/07/2023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E17D7A5-3E19-4E45-A18B-CFD14FD5F5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5E11213-808B-49D5-BBCD-325C3FA618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CD22C-D18A-4673-B282-DBC0726E977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56064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e de titre - Version 2">
    <p:bg>
      <p:bgPr>
        <a:solidFill>
          <a:srgbClr val="00A3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4405A067-B49C-4F11-A938-80BC29FEEB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" y="2837638"/>
            <a:ext cx="4076190" cy="2790476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EC5A9449-A06C-4EA1-A540-CB2DC3C493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69315" y="2825325"/>
            <a:ext cx="314286" cy="42857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A9A26A8-F041-4097-AF69-174D33070FC9}"/>
              </a:ext>
            </a:extLst>
          </p:cNvPr>
          <p:cNvSpPr/>
          <p:nvPr/>
        </p:nvSpPr>
        <p:spPr>
          <a:xfrm>
            <a:off x="0" y="5905915"/>
            <a:ext cx="12192000" cy="864524"/>
          </a:xfrm>
          <a:prstGeom prst="rect">
            <a:avLst/>
          </a:prstGeom>
          <a:solidFill>
            <a:srgbClr val="00A3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800">
              <a:ln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BF5AA71-3F4D-4E9E-BA5E-688B6C5A5C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01843" y="2767207"/>
            <a:ext cx="9144000" cy="105770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l">
              <a:buFontTx/>
              <a:buNone/>
              <a:defRPr sz="36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74FC2D0F-6FA4-4470-9D28-7A04906292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01843" y="4317634"/>
            <a:ext cx="9144000" cy="65492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rgbClr val="275662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48F33C8C-4663-47F8-AAC2-AA7669DF27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974" y="6338177"/>
            <a:ext cx="1546667" cy="417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950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age class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3192" y="149638"/>
            <a:ext cx="10216343" cy="888251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2345" y="1537856"/>
            <a:ext cx="9680172" cy="400673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C77E12C6-00F3-439F-A2FE-1D2F0A604A8D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1122336" y="858842"/>
            <a:ext cx="9680171" cy="67901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275662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48690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2336" y="1747095"/>
            <a:ext cx="9724504" cy="4009911"/>
          </a:xfrm>
          <a:prstGeom prst="rect">
            <a:avLst/>
          </a:prstGeom>
        </p:spPr>
        <p:txBody>
          <a:bodyPr/>
          <a:lstStyle>
            <a:lvl1pPr>
              <a:defRPr sz="2400" b="0"/>
            </a:lvl1pPr>
            <a:lvl2pPr>
              <a:defRPr sz="2200"/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40F9627-3E1A-4004-ABFB-AFCBC126ED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3192" y="149638"/>
            <a:ext cx="10216343" cy="888251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EA145E71-E6DC-460B-BD9E-537A5B24AA29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1122336" y="858842"/>
            <a:ext cx="9837199" cy="67901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275662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583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2336" y="1537860"/>
            <a:ext cx="4401589" cy="4351339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200"/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45996" y="1537860"/>
            <a:ext cx="4401589" cy="4351339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200"/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F91C4CC-48F8-459E-8260-CB6FFD7E86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3192" y="149638"/>
            <a:ext cx="10216343" cy="888251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AFD9EB01-BC37-475E-8D86-8ADA8009556E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1122336" y="858842"/>
            <a:ext cx="9837199" cy="67901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275662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31935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2336" y="1537860"/>
            <a:ext cx="4330297" cy="817595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2336" y="2355454"/>
            <a:ext cx="4330297" cy="336939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04140" y="1537860"/>
            <a:ext cx="4351624" cy="817595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04140" y="2355454"/>
            <a:ext cx="4351624" cy="336939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1F8A4CBC-A3CA-47B3-81F3-C727E04275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3192" y="149638"/>
            <a:ext cx="10216343" cy="888251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B1D175C3-B714-432E-8A1F-D0A82822D0DC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1122336" y="858842"/>
            <a:ext cx="9837199" cy="67901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275662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02819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C31F39E2-47D4-4E2A-8889-FBAB04A15B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3192" y="149638"/>
            <a:ext cx="10216343" cy="888251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73806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2604" y="581891"/>
            <a:ext cx="4109957" cy="910244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581891"/>
            <a:ext cx="6172200" cy="5062452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1A161D90-8CEB-43C5-B5C5-E16450DD9099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1112060" y="1492139"/>
            <a:ext cx="3740501" cy="11014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275662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4B498EB6-14FF-4794-BB07-42C86721F093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1112060" y="2593571"/>
            <a:ext cx="3740501" cy="305077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2001408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581894"/>
            <a:ext cx="6172200" cy="503751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934FCCB7-9322-4303-8EEA-24D510DAF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604" y="581891"/>
            <a:ext cx="4109957" cy="910244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902AEB53-71C1-4969-9341-68037EF54F31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1112060" y="1492139"/>
            <a:ext cx="3740501" cy="11014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275662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98FA8FB2-CADF-4B7B-9982-D532987D5500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1112060" y="2593571"/>
            <a:ext cx="3740501" cy="305077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828105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83984AF6-CFFF-410E-AD4D-4FAE1D461E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765405"/>
          </a:xfrm>
          <a:prstGeom prst="rect">
            <a:avLst/>
          </a:prstGeom>
        </p:spPr>
        <p:txBody>
          <a:bodyPr vert="horz" lIns="0" tIns="4680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2D6F15B8-BCC4-4139-B523-9F37938B7A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424045"/>
            <a:ext cx="7886700" cy="20049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D85EF67C-DB3C-4ADC-829F-14D87A8664F8}"/>
              </a:ext>
            </a:extLst>
          </p:cNvPr>
          <p:cNvSpPr txBox="1"/>
          <p:nvPr/>
        </p:nvSpPr>
        <p:spPr>
          <a:xfrm>
            <a:off x="9923119" y="6337738"/>
            <a:ext cx="20889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200" b="0" dirty="0">
                <a:solidFill>
                  <a:srgbClr val="00A3A6"/>
                </a:solidFill>
                <a:latin typeface="Raleway" panose="020B0503030101060003" pitchFamily="34" charset="0"/>
              </a:rPr>
              <a:t> </a:t>
            </a:r>
            <a:fld id="{10B4F56D-375A-4CA4-ABA3-E73F3ECBB440}" type="slidenum">
              <a:rPr lang="fr-FR" sz="1200" b="0" smtClean="0">
                <a:solidFill>
                  <a:srgbClr val="00A3A6"/>
                </a:solidFill>
                <a:latin typeface="Raleway" panose="020B0503030101060003" pitchFamily="34" charset="0"/>
              </a:rPr>
              <a:pPr algn="r"/>
              <a:t>‹N°›</a:t>
            </a:fld>
            <a:endParaRPr lang="fr-FR" sz="1200" b="0" dirty="0">
              <a:solidFill>
                <a:srgbClr val="00A3A6"/>
              </a:solidFill>
              <a:latin typeface="Raleway" panose="020B0503030101060003" pitchFamily="34" charset="0"/>
            </a:endParaRP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C31A273F-8B3B-4FFA-A6A7-5A556F5FD6D4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986953"/>
            <a:ext cx="2000250" cy="800100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DB30FD33-E435-4A46-B168-E07C4F5FE24A}"/>
              </a:ext>
            </a:extLst>
          </p:cNvPr>
          <p:cNvSpPr txBox="1"/>
          <p:nvPr/>
        </p:nvSpPr>
        <p:spPr>
          <a:xfrm>
            <a:off x="1142999" y="6350734"/>
            <a:ext cx="671611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rgbClr val="275662"/>
                </a:solidFill>
                <a:latin typeface="+mn-lt"/>
              </a:rPr>
              <a:t>Biodiversité et forêt</a:t>
            </a:r>
            <a:endParaRPr lang="fr-FR" sz="1000" dirty="0">
              <a:solidFill>
                <a:srgbClr val="275662"/>
              </a:solidFill>
              <a:latin typeface="+mn-lt"/>
            </a:endParaRP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8EB41401-1E18-450D-B56F-5BE5E627703C}"/>
              </a:ext>
            </a:extLst>
          </p:cNvPr>
          <p:cNvSpPr txBox="1"/>
          <p:nvPr/>
        </p:nvSpPr>
        <p:spPr>
          <a:xfrm>
            <a:off x="1142999" y="6533137"/>
            <a:ext cx="671611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>
                <a:solidFill>
                  <a:srgbClr val="00A3A6"/>
                </a:solidFill>
                <a:latin typeface="+mj-lt"/>
              </a:rPr>
              <a:t>10-11-2022 / Webinaire Afterres2050 &amp; Biodiversité / Deconchat Marc</a:t>
            </a:r>
          </a:p>
        </p:txBody>
      </p:sp>
    </p:spTree>
    <p:extLst>
      <p:ext uri="{BB962C8B-B14F-4D97-AF65-F5344CB8AC3E}">
        <p14:creationId xmlns:p14="http://schemas.microsoft.com/office/powerpoint/2010/main" val="4095584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marL="457200" indent="-457200" algn="l" defTabSz="914400" rtl="0" eaLnBrk="1" latinLnBrk="0" hangingPunct="1">
        <a:lnSpc>
          <a:spcPct val="90000"/>
        </a:lnSpc>
        <a:spcBef>
          <a:spcPct val="0"/>
        </a:spcBef>
        <a:buFontTx/>
        <a:buBlip>
          <a:blip r:embed="rId15"/>
        </a:buBlip>
        <a:defRPr sz="3000" b="1" kern="1200">
          <a:solidFill>
            <a:srgbClr val="00A3A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600" kern="1200">
          <a:solidFill>
            <a:srgbClr val="00A3A6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8D10B45-A0E9-4FE8-B112-4F16AC3CA76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FR" sz="3600" dirty="0"/>
              <a:t>Les leviers d'action sectoriels pour préserver la biodiversité:</a:t>
            </a:r>
            <a:br>
              <a:rPr lang="fr-FR" sz="3600" dirty="0"/>
            </a:br>
            <a:r>
              <a:rPr lang="fr-FR" dirty="0"/>
              <a:t>Les forêts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80EABE0-87E3-48CB-90E2-4AD2BBFF783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Marc Deconchat, INRAE</a:t>
            </a:r>
          </a:p>
        </p:txBody>
      </p:sp>
    </p:spTree>
    <p:extLst>
      <p:ext uri="{BB962C8B-B14F-4D97-AF65-F5344CB8AC3E}">
        <p14:creationId xmlns:p14="http://schemas.microsoft.com/office/powerpoint/2010/main" val="26276943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A1EFA9D2-DEDC-4225-9018-EB3B9F43A9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77963729-739A-4FFA-B5A0-C83D051E1B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Adapter les leviers localement selon les contextes et enjeux</a:t>
            </a:r>
          </a:p>
        </p:txBody>
      </p:sp>
      <p:sp>
        <p:nvSpPr>
          <p:cNvPr id="4" name="Sous-titre 3">
            <a:extLst>
              <a:ext uri="{FF2B5EF4-FFF2-40B4-BE49-F238E27FC236}">
                <a16:creationId xmlns:a16="http://schemas.microsoft.com/office/drawing/2014/main" id="{D78F2F62-C35E-490F-9177-76A89ABBE2A1}"/>
              </a:ext>
            </a:extLst>
          </p:cNvPr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fr-FR" dirty="0"/>
              <a:t>Territoires et filières</a:t>
            </a:r>
          </a:p>
        </p:txBody>
      </p:sp>
      <p:pic>
        <p:nvPicPr>
          <p:cNvPr id="1026" name="Picture 2" descr="Mediterranean forest">
            <a:extLst>
              <a:ext uri="{FF2B5EF4-FFF2-40B4-BE49-F238E27FC236}">
                <a16:creationId xmlns:a16="http://schemas.microsoft.com/office/drawing/2014/main" id="{AEFCCD04-9A55-4DE4-98A0-1E6534B1A5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8899" y="2040062"/>
            <a:ext cx="5861028" cy="3912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orêt de montagne et coucher de soleil">
            <a:extLst>
              <a:ext uri="{FF2B5EF4-FFF2-40B4-BE49-F238E27FC236}">
                <a16:creationId xmlns:a16="http://schemas.microsoft.com/office/drawing/2014/main" id="{9C3692F9-DEBE-4E5F-8375-F6EA60C334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77843" y="2040062"/>
            <a:ext cx="5916343" cy="3912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07568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3D0555F0-F030-4753-98B3-EEB3B93CBF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B29FC510-1783-42AC-A2BB-625B04B62C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Diversifier les compositions, structures, gestions, à toutes les échelles d’espace et de temps</a:t>
            </a:r>
          </a:p>
        </p:txBody>
      </p:sp>
      <p:sp>
        <p:nvSpPr>
          <p:cNvPr id="4" name="Sous-titre 3">
            <a:extLst>
              <a:ext uri="{FF2B5EF4-FFF2-40B4-BE49-F238E27FC236}">
                <a16:creationId xmlns:a16="http://schemas.microsoft.com/office/drawing/2014/main" id="{5B19C32C-516F-4053-A051-2CE690E0DEA2}"/>
              </a:ext>
            </a:extLst>
          </p:cNvPr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2050" name="Picture 2" descr="Mixed Forest">
            <a:extLst>
              <a:ext uri="{FF2B5EF4-FFF2-40B4-BE49-F238E27FC236}">
                <a16:creationId xmlns:a16="http://schemas.microsoft.com/office/drawing/2014/main" id="{B591210B-E7CB-4282-BC07-E0278A1D67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3192" y="1461818"/>
            <a:ext cx="5040560" cy="335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mixed forest">
            <a:extLst>
              <a:ext uri="{FF2B5EF4-FFF2-40B4-BE49-F238E27FC236}">
                <a16:creationId xmlns:a16="http://schemas.microsoft.com/office/drawing/2014/main" id="{AA0AB9B9-0311-4800-B4E1-2DB970D6DE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07183" y="3140968"/>
            <a:ext cx="5141913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72892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AE3C5737-5669-4207-AA71-08E4EBAB9A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B9732649-15D5-4D58-A5B5-6D79D5946B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Préserver les micro-habitats </a:t>
            </a:r>
          </a:p>
        </p:txBody>
      </p:sp>
      <p:sp>
        <p:nvSpPr>
          <p:cNvPr id="4" name="Sous-titre 3">
            <a:extLst>
              <a:ext uri="{FF2B5EF4-FFF2-40B4-BE49-F238E27FC236}">
                <a16:creationId xmlns:a16="http://schemas.microsoft.com/office/drawing/2014/main" id="{2C680567-0AC3-4FC3-B936-116DA7312BFB}"/>
              </a:ext>
            </a:extLst>
          </p:cNvPr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074" name="Picture 2" descr="Forêt mixte.">
            <a:extLst>
              <a:ext uri="{FF2B5EF4-FFF2-40B4-BE49-F238E27FC236}">
                <a16:creationId xmlns:a16="http://schemas.microsoft.com/office/drawing/2014/main" id="{7ABF7CB9-E33F-48C7-88D0-301D9F1411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1424" y="1189426"/>
            <a:ext cx="4024381" cy="5365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Vieil arbre">
            <a:extLst>
              <a:ext uri="{FF2B5EF4-FFF2-40B4-BE49-F238E27FC236}">
                <a16:creationId xmlns:a16="http://schemas.microsoft.com/office/drawing/2014/main" id="{5FE4D1F9-0A0A-43A7-BB49-C09822E33D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0" y="1628800"/>
            <a:ext cx="6035287" cy="4009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93097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962A4804-7760-4DAA-B201-4B88F9ABAE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Forêts anciennes</a:t>
            </a:r>
          </a:p>
          <a:p>
            <a:r>
              <a:rPr lang="fr-FR" dirty="0"/>
              <a:t>Libre évolution</a:t>
            </a:r>
          </a:p>
          <a:p>
            <a:r>
              <a:rPr lang="fr-FR" dirty="0"/>
              <a:t>Diversité des peuplements</a:t>
            </a:r>
          </a:p>
          <a:p>
            <a:r>
              <a:rPr lang="fr-FR" dirty="0"/>
              <a:t>Surfaces significatives et en cohérence spatiale (connexion)</a:t>
            </a:r>
          </a:p>
          <a:p>
            <a:endParaRPr lang="fr-FR" dirty="0"/>
          </a:p>
          <a:p>
            <a:r>
              <a:rPr lang="fr-FR" dirty="0"/>
              <a:t>Le principe de multifonctionnalité est compatible avec l’exclusion de fonctions d’exploitation dans certaines forêts 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BF1C5A91-2C65-435F-9686-5265C9C0FF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Augmenter et diversifier les surfaces sous protection forte</a:t>
            </a:r>
          </a:p>
        </p:txBody>
      </p:sp>
      <p:sp>
        <p:nvSpPr>
          <p:cNvPr id="4" name="Sous-titre 3">
            <a:extLst>
              <a:ext uri="{FF2B5EF4-FFF2-40B4-BE49-F238E27FC236}">
                <a16:creationId xmlns:a16="http://schemas.microsoft.com/office/drawing/2014/main" id="{2731C31E-84C5-471C-A6B8-5AB26B1BB3AA}"/>
              </a:ext>
            </a:extLst>
          </p:cNvPr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76134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F0E22F66-4A9A-4C9A-AA02-0228BB7C86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3192" y="1755409"/>
            <a:ext cx="4037560" cy="4009911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BBEC79A4-9903-4255-A880-470FBE0C31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Mieux répartir la pression d’exploitation sur plus d’espaces arborés</a:t>
            </a:r>
          </a:p>
        </p:txBody>
      </p:sp>
      <p:sp>
        <p:nvSpPr>
          <p:cNvPr id="4" name="Sous-titre 3">
            <a:extLst>
              <a:ext uri="{FF2B5EF4-FFF2-40B4-BE49-F238E27FC236}">
                <a16:creationId xmlns:a16="http://schemas.microsoft.com/office/drawing/2014/main" id="{2D8B17FB-923F-4293-978E-92049F723777}"/>
              </a:ext>
            </a:extLst>
          </p:cNvPr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8C61D6D2-3C1F-4BA3-BEFE-C95D3A1A4B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1664" y="865941"/>
            <a:ext cx="6729043" cy="5273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6969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C91F7C94-CB4E-4062-8E46-CC7B684691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La biodiversité forestière est liée à celles des milieux environnants</a:t>
            </a:r>
          </a:p>
          <a:p>
            <a:endParaRPr lang="fr-FR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D3C8866A-8CE5-4663-9AA1-3121E549D4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Intégrer les questions forestières aux autres secteurs dans les territoires, dont activités agricoles et d’élevage</a:t>
            </a:r>
          </a:p>
        </p:txBody>
      </p:sp>
      <p:sp>
        <p:nvSpPr>
          <p:cNvPr id="4" name="Sous-titre 3">
            <a:extLst>
              <a:ext uri="{FF2B5EF4-FFF2-40B4-BE49-F238E27FC236}">
                <a16:creationId xmlns:a16="http://schemas.microsoft.com/office/drawing/2014/main" id="{432E43BA-2869-476C-8A0D-4346A525BE55}"/>
              </a:ext>
            </a:extLst>
          </p:cNvPr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0C0ACA7C-9466-4CA2-A4DB-D7E818BECC2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63752" y="2132856"/>
            <a:ext cx="5915090" cy="445312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5518EC3-64F5-4F03-9382-D5C862475C9F}"/>
              </a:ext>
            </a:extLst>
          </p:cNvPr>
          <p:cNvSpPr/>
          <p:nvPr/>
        </p:nvSpPr>
        <p:spPr>
          <a:xfrm>
            <a:off x="8524033" y="6344668"/>
            <a:ext cx="128913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00" dirty="0"/>
              <a:t>Photo Danielle Morel</a:t>
            </a:r>
          </a:p>
        </p:txBody>
      </p:sp>
    </p:spTree>
    <p:extLst>
      <p:ext uri="{BB962C8B-B14F-4D97-AF65-F5344CB8AC3E}">
        <p14:creationId xmlns:p14="http://schemas.microsoft.com/office/powerpoint/2010/main" val="1932333613"/>
      </p:ext>
    </p:extLst>
  </p:cSld>
  <p:clrMapOvr>
    <a:masterClrMapping/>
  </p:clrMapOvr>
</p:sld>
</file>

<file path=ppt/theme/theme1.xml><?xml version="1.0" encoding="utf-8"?>
<a:theme xmlns:a="http://schemas.openxmlformats.org/drawingml/2006/main" name="INRA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RAE" id="{E8C164CB-12B5-494C-8AFC-1628C9CC6A07}" vid="{5DF2570A-5517-4882-8E3D-0E12E966A0F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INRAE</Template>
  <TotalTime>681</TotalTime>
  <Words>123</Words>
  <Application>Microsoft Office PowerPoint</Application>
  <PresentationFormat>Grand écran</PresentationFormat>
  <Paragraphs>17</Paragraphs>
  <Slides>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2" baseType="lpstr">
      <vt:lpstr>Calibri Light</vt:lpstr>
      <vt:lpstr>Calibri</vt:lpstr>
      <vt:lpstr>Arial</vt:lpstr>
      <vt:lpstr>Raleway</vt:lpstr>
      <vt:lpstr>INRAE</vt:lpstr>
      <vt:lpstr>Les leviers d'action sectoriels pour préserver la biodiversité: Les forêts</vt:lpstr>
      <vt:lpstr>Adapter les leviers localement selon les contextes et enjeux</vt:lpstr>
      <vt:lpstr>Diversifier les compositions, structures, gestions, à toutes les échelles d’espace et de temps</vt:lpstr>
      <vt:lpstr>Préserver les micro-habitats </vt:lpstr>
      <vt:lpstr>Augmenter et diversifier les surfaces sous protection forte</vt:lpstr>
      <vt:lpstr>Mieux répartir la pression d’exploitation sur plus d’espaces arborés</vt:lpstr>
      <vt:lpstr>Intégrer les questions forestières aux autres secteurs dans les territoires, dont activités agricoles et d’élevage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leviers d'action sectoriels pour préserver la biodiversité: Les forêts</dc:title>
  <dc:creator>Marc Deconchat</dc:creator>
  <cp:lastModifiedBy>Marc Deconchat</cp:lastModifiedBy>
  <cp:revision>18</cp:revision>
  <dcterms:created xsi:type="dcterms:W3CDTF">2022-11-07T09:27:19Z</dcterms:created>
  <dcterms:modified xsi:type="dcterms:W3CDTF">2023-07-13T12:30:55Z</dcterms:modified>
</cp:coreProperties>
</file>