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3" r:id="rId4"/>
  </p:sldMasterIdLst>
  <p:notesMasterIdLst>
    <p:notesMasterId r:id="rId11"/>
  </p:notesMasterIdLst>
  <p:handoutMasterIdLst>
    <p:handoutMasterId r:id="rId12"/>
  </p:handoutMasterIdLst>
  <p:sldIdLst>
    <p:sldId id="332" r:id="rId5"/>
    <p:sldId id="339" r:id="rId6"/>
    <p:sldId id="347" r:id="rId7"/>
    <p:sldId id="348" r:id="rId8"/>
    <p:sldId id="349" r:id="rId9"/>
    <p:sldId id="350" r:id="rId10"/>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ecommandations" id="{AFCDE17A-41AB-4DBA-AB24-5504AAEAC974}">
          <p14:sldIdLst/>
        </p14:section>
        <p14:section name="Modèle" id="{A154E9A5-4DF3-4E1A-8F53-6936A54B6F43}">
          <p14:sldIdLst>
            <p14:sldId id="332"/>
            <p14:sldId id="339"/>
            <p14:sldId id="347"/>
            <p14:sldId id="348"/>
            <p14:sldId id="349"/>
            <p14:sldId id="350"/>
          </p14:sldIdLst>
        </p14:section>
      </p14:sectionLst>
    </p:ext>
    <p:ext uri="{EFAFB233-063F-42B5-8137-9DF3F51BA10A}">
      <p15:sldGuideLst xmlns:p15="http://schemas.microsoft.com/office/powerpoint/2012/main">
        <p15:guide id="1" orient="horz" pos="1620">
          <p15:clr>
            <a:srgbClr val="A4A3A4"/>
          </p15:clr>
        </p15:guide>
        <p15:guide id="2" orient="horz" pos="191">
          <p15:clr>
            <a:srgbClr val="A4A3A4"/>
          </p15:clr>
        </p15:guide>
        <p15:guide id="3" orient="horz" pos="985" userDrawn="1">
          <p15:clr>
            <a:srgbClr val="A4A3A4"/>
          </p15:clr>
        </p15:guide>
        <p15:guide id="4" orient="horz" pos="821">
          <p15:clr>
            <a:srgbClr val="A4A3A4"/>
          </p15:clr>
        </p15:guide>
        <p15:guide id="5" orient="horz" pos="3049">
          <p15:clr>
            <a:srgbClr val="A4A3A4"/>
          </p15:clr>
        </p15:guide>
        <p15:guide id="6" orient="horz" pos="3151">
          <p15:clr>
            <a:srgbClr val="A4A3A4"/>
          </p15:clr>
        </p15:guide>
        <p15:guide id="7" pos="2880">
          <p15:clr>
            <a:srgbClr val="A4A3A4"/>
          </p15:clr>
        </p15:guide>
        <p15:guide id="8" pos="476">
          <p15:clr>
            <a:srgbClr val="A4A3A4"/>
          </p15:clr>
        </p15:guide>
        <p15:guide id="9" pos="5193">
          <p15:clr>
            <a:srgbClr val="A4A3A4"/>
          </p15:clr>
        </p15:guide>
        <p15:guide id="10" pos="5465">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on Cressent" initials="MC" lastIdx="1" clrIdx="0">
    <p:extLst>
      <p:ext uri="{19B8F6BF-5375-455C-9EA6-DF929625EA0E}">
        <p15:presenceInfo xmlns:p15="http://schemas.microsoft.com/office/powerpoint/2012/main" userId="Marion Cressen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7B86"/>
    <a:srgbClr val="7A03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626" autoAdjust="0"/>
  </p:normalViewPr>
  <p:slideViewPr>
    <p:cSldViewPr showGuides="1">
      <p:cViewPr>
        <p:scale>
          <a:sx n="125" d="100"/>
          <a:sy n="125" d="100"/>
        </p:scale>
        <p:origin x="1230" y="462"/>
      </p:cViewPr>
      <p:guideLst>
        <p:guide orient="horz" pos="1620"/>
        <p:guide orient="horz" pos="191"/>
        <p:guide orient="horz" pos="985"/>
        <p:guide orient="horz" pos="821"/>
        <p:guide orient="horz" pos="3049"/>
        <p:guide orient="horz" pos="3151"/>
        <p:guide pos="2880"/>
        <p:guide pos="476"/>
        <p:guide pos="5193"/>
        <p:guide pos="5465"/>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9" d="100"/>
          <a:sy n="89" d="100"/>
        </p:scale>
        <p:origin x="3802"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4F498F-722C-45F8-9B0D-3C1960B2F49E}" type="datetimeFigureOut">
              <a:rPr lang="fr-FR" smtClean="0"/>
              <a:t>30/05/2023</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BE4470-79FC-4A32-BED0-328350FB4071}" type="slidenum">
              <a:rPr lang="fr-FR" smtClean="0"/>
              <a:t>‹N°›</a:t>
            </a:fld>
            <a:endParaRPr lang="fr-FR"/>
          </a:p>
        </p:txBody>
      </p:sp>
    </p:spTree>
    <p:extLst>
      <p:ext uri="{BB962C8B-B14F-4D97-AF65-F5344CB8AC3E}">
        <p14:creationId xmlns:p14="http://schemas.microsoft.com/office/powerpoint/2010/main" val="3786338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D680E798-53FF-4C51-A981-953463752515}" type="datetimeFigureOut">
              <a:rPr lang="fr-FR" smtClean="0"/>
              <a:pPr/>
              <a:t>30/05/2023</a:t>
            </a:fld>
            <a:endParaRPr lang="fr-FR"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fld id="{1B06CD8F-B7ED-4A05-9FB1-A01CC0EF02CC}" type="slidenum">
              <a:rPr lang="fr-FR" smtClean="0"/>
              <a:pPr/>
              <a:t>‹N°›</a:t>
            </a:fld>
            <a:endParaRPr lang="fr-FR" dirty="0"/>
          </a:p>
        </p:txBody>
      </p:sp>
    </p:spTree>
    <p:extLst>
      <p:ext uri="{BB962C8B-B14F-4D97-AF65-F5344CB8AC3E}">
        <p14:creationId xmlns:p14="http://schemas.microsoft.com/office/powerpoint/2010/main" val="411662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L’idée que les chevaux sentent lorsqu’on a peur est répandue mais n’a pas été prouvée scientifiquement. Cependant nous savons que nos odeurs corporelles peuvent changer selon nos émotions, et que les chiens semblent réagir à ces odeurs notamment celles de joie et de peur. On peut donc se demander dans un premier temps si les chevaux peuvent différencier une odeur humaine de peur d’une odeur humaine de joie.</a:t>
            </a:r>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2</a:t>
            </a:fld>
            <a:endParaRPr lang="fr-FR" dirty="0"/>
          </a:p>
        </p:txBody>
      </p:sp>
    </p:spTree>
    <p:extLst>
      <p:ext uri="{BB962C8B-B14F-4D97-AF65-F5344CB8AC3E}">
        <p14:creationId xmlns:p14="http://schemas.microsoft.com/office/powerpoint/2010/main" val="1815612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répondre à cette question nous avons commencé par récolter des odeurs humaines de joie et de peur. Pour cela nous avons demandé à des volontaires de regarder un extrait de film d’horreur et un de comédie, en portant des compresses sous les aisselles. </a:t>
            </a:r>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3</a:t>
            </a:fld>
            <a:endParaRPr lang="fr-FR" dirty="0"/>
          </a:p>
        </p:txBody>
      </p:sp>
    </p:spTree>
    <p:extLst>
      <p:ext uri="{BB962C8B-B14F-4D97-AF65-F5344CB8AC3E}">
        <p14:creationId xmlns:p14="http://schemas.microsoft.com/office/powerpoint/2010/main" val="109167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avons ensuite présenté ces odeurs à des chevaux dans un protocole d’habituation-discrimination, qui est un protocole classique en éthologie utilisé par exemple chez les rongeurs ou chez les bébés. Voici comment cela se passait. D’abord, nous avons présenté une première odeur A, l’échantillon A1, qui pouvait être par exemple l’odeur de joie, pendant 2 minutes. Ensuite nous avons fait une pause d’1 minute puis nous avons présenté l’odeur A une deuxième fois pendant 2 minutes. Après une nouvelle pause d’une minute nous avons présenté l’odeur A une troisième fois mais accompagnée de l’odeur B, qui provenait de la même personne mais dans l’autre contexte émotionnel, donc  on a présenté par exemple 2 fois l’odeur de joie puis joie et peur ensemble, ou l’inverse.</a:t>
            </a:r>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4</a:t>
            </a:fld>
            <a:endParaRPr lang="fr-FR" dirty="0"/>
          </a:p>
        </p:txBody>
      </p:sp>
    </p:spTree>
    <p:extLst>
      <p:ext uri="{BB962C8B-B14F-4D97-AF65-F5344CB8AC3E}">
        <p14:creationId xmlns:p14="http://schemas.microsoft.com/office/powerpoint/2010/main" val="2684593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les résultats : comme les animaux d’une manière générale sont attirés par la nouveauté, si deux odeurs sont différentes on s’attend à ce qu’ils flairent plus l’odeur qu’ils n’ont pas encore sentie. C’est bien ce que nous avons observé comme vous pouvez le voir sur ce graphique, avec un temps de flairage plus long pour l’odeur B qui était l’odeur nouvelle.</a:t>
            </a:r>
            <a:br>
              <a:rPr lang="fr-FR" dirty="0"/>
            </a:br>
            <a:r>
              <a:rPr lang="fr-FR" dirty="0"/>
              <a:t>Nous avons également observé des différences dans le comportement de flairage envers l’odeur de joie et l’odeur de peur, ce qui suggère que les chevaux ont un traitement mental différent de ces deux odeurs.</a:t>
            </a:r>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5</a:t>
            </a:fld>
            <a:endParaRPr lang="fr-FR" dirty="0"/>
          </a:p>
        </p:txBody>
      </p:sp>
    </p:spTree>
    <p:extLst>
      <p:ext uri="{BB962C8B-B14F-4D97-AF65-F5344CB8AC3E}">
        <p14:creationId xmlns:p14="http://schemas.microsoft.com/office/powerpoint/2010/main" val="407323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pouvons donc conclure que les chevaux sont capables de différencier les odeurs humaines de joie et de peur. Ainsi, il est possible que les chevaux reconnaissent nos émotions via nos odeurs, même sans nous voir ou nous entendre. Ces questions restent à approfondir, par exemple il serait intéressant de voir si ces odeurs peuvent influencer le comportement des chevaux, si d’autres émotions peuvent être perçues par l’odorat ou encore si d’autres herbivores domestiques possèdent cette capacité.</a:t>
            </a:r>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6</a:t>
            </a:fld>
            <a:endParaRPr lang="fr-FR" dirty="0"/>
          </a:p>
        </p:txBody>
      </p:sp>
    </p:spTree>
    <p:extLst>
      <p:ext uri="{BB962C8B-B14F-4D97-AF65-F5344CB8AC3E}">
        <p14:creationId xmlns:p14="http://schemas.microsoft.com/office/powerpoint/2010/main" val="18109045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age de présentation">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7382" y="347155"/>
            <a:ext cx="2423474" cy="1242000"/>
          </a:xfrm>
          <a:prstGeom prst="rect">
            <a:avLst/>
          </a:prstGeom>
        </p:spPr>
      </p:pic>
      <p:pic>
        <p:nvPicPr>
          <p:cNvPr id="10" name="Image 9">
            <a:extLst>
              <a:ext uri="{FF2B5EF4-FFF2-40B4-BE49-F238E27FC236}">
                <a16:creationId xmlns:a16="http://schemas.microsoft.com/office/drawing/2014/main" id="{829DF172-12F0-D244-8F51-E16DC05073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52000" y="252000"/>
            <a:ext cx="1440000" cy="1440000"/>
          </a:xfrm>
          <a:prstGeom prst="rect">
            <a:avLst/>
          </a:prstGeom>
        </p:spPr>
      </p:pic>
      <p:cxnSp>
        <p:nvCxnSpPr>
          <p:cNvPr id="12" name="Connecteur droit 11"/>
          <p:cNvCxnSpPr>
            <a:cxnSpLocks/>
          </p:cNvCxnSpPr>
          <p:nvPr/>
        </p:nvCxnSpPr>
        <p:spPr bwMode="gray">
          <a:xfrm>
            <a:off x="323850" y="4784400"/>
            <a:ext cx="8424614"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a:extLst>
              <a:ext uri="{FF2B5EF4-FFF2-40B4-BE49-F238E27FC236}">
                <a16:creationId xmlns:a16="http://schemas.microsoft.com/office/drawing/2014/main" id="{C192E6B1-2CEB-FB47-B10B-D25D43DF8D96}"/>
              </a:ext>
            </a:extLst>
          </p:cNvPr>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fld id="{D7698221-35EF-134F-B87A-568DECC70F29}" type="datetime1">
              <a:rPr lang="fr-FR" cap="all" smtClean="0"/>
              <a:pPr/>
              <a:t>30/05/2023</a:t>
            </a:fld>
            <a:endParaRPr lang="fr-FR" cap="all" dirty="0"/>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7398713"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‹N°›</a:t>
            </a:fld>
            <a:endParaRPr lang="fr-FR" dirty="0"/>
          </a:p>
        </p:txBody>
      </p:sp>
      <p:sp>
        <p:nvSpPr>
          <p:cNvPr id="16" name="Espace réservé du pied de page 4">
            <a:extLst>
              <a:ext uri="{FF2B5EF4-FFF2-40B4-BE49-F238E27FC236}">
                <a16:creationId xmlns:a16="http://schemas.microsoft.com/office/drawing/2014/main" id="{4D728EC0-9FC5-AB4E-B907-86A468EF1E2A}"/>
              </a:ext>
            </a:extLst>
          </p:cNvPr>
          <p:cNvSpPr>
            <a:spLocks noGrp="1"/>
          </p:cNvSpPr>
          <p:nvPr>
            <p:ph type="ftr" sz="quarter" idx="3"/>
          </p:nvPr>
        </p:nvSpPr>
        <p:spPr bwMode="gray">
          <a:xfrm>
            <a:off x="4067944" y="195486"/>
            <a:ext cx="4680769" cy="360000"/>
          </a:xfrm>
          <a:prstGeom prst="rect">
            <a:avLst/>
          </a:prstGeom>
        </p:spPr>
        <p:txBody>
          <a:bodyPr vert="horz" lIns="0" tIns="0" rIns="0" bIns="0" rtlCol="0" anchor="ctr" anchorCtr="0">
            <a:noAutofit/>
          </a:bodyPr>
          <a:lstStyle>
            <a:lvl1pPr algn="r">
              <a:defRPr lang="fr-FR" sz="900" smtClean="0">
                <a:latin typeface="+mj-lt"/>
              </a:defRPr>
            </a:lvl1pPr>
          </a:lstStyle>
          <a:p>
            <a:r>
              <a:rPr lang="fr-FR" dirty="0"/>
              <a:t>Journées sciences &amp; innovations équines</a:t>
            </a:r>
          </a:p>
          <a:p>
            <a:r>
              <a:rPr lang="fr-FR" dirty="0"/>
              <a:t>1</a:t>
            </a:r>
            <a:r>
              <a:rPr lang="fr-FR" baseline="30000" dirty="0"/>
              <a:t>er</a:t>
            </a:r>
            <a:r>
              <a:rPr lang="fr-FR" dirty="0"/>
              <a:t> et 2 juin 2023 - Saumur</a:t>
            </a:r>
          </a:p>
        </p:txBody>
      </p:sp>
      <p:sp>
        <p:nvSpPr>
          <p:cNvPr id="18" name="Espace réservé pour une image  2"/>
          <p:cNvSpPr>
            <a:spLocks noGrp="1"/>
          </p:cNvSpPr>
          <p:nvPr>
            <p:ph type="pic" sz="quarter" idx="17" hasCustomPrompt="1"/>
          </p:nvPr>
        </p:nvSpPr>
        <p:spPr>
          <a:xfrm>
            <a:off x="323850" y="3635783"/>
            <a:ext cx="1385286" cy="776251"/>
          </a:xfrm>
          <a:prstGeom prst="rect">
            <a:avLst/>
          </a:prstGeom>
        </p:spPr>
        <p:txBody>
          <a:bodyPr/>
          <a:lstStyle>
            <a:lvl1pPr>
              <a:defRPr/>
            </a:lvl1pPr>
          </a:lstStyle>
          <a:p>
            <a:r>
              <a:rPr lang="fr-FR" dirty="0"/>
              <a:t>Insérer logo partenaire</a:t>
            </a:r>
          </a:p>
        </p:txBody>
      </p:sp>
      <p:sp>
        <p:nvSpPr>
          <p:cNvPr id="19" name="Espace réservé pour une image  2"/>
          <p:cNvSpPr>
            <a:spLocks noGrp="1"/>
          </p:cNvSpPr>
          <p:nvPr>
            <p:ph type="pic" sz="quarter" idx="18" hasCustomPrompt="1"/>
          </p:nvPr>
        </p:nvSpPr>
        <p:spPr>
          <a:xfrm>
            <a:off x="2057382" y="3631207"/>
            <a:ext cx="1385286" cy="776251"/>
          </a:xfrm>
          <a:prstGeom prst="rect">
            <a:avLst/>
          </a:prstGeom>
        </p:spPr>
        <p:txBody>
          <a:bodyPr/>
          <a:lstStyle>
            <a:lvl1pPr>
              <a:defRPr/>
            </a:lvl1pPr>
          </a:lstStyle>
          <a:p>
            <a:r>
              <a:rPr lang="fr-FR" dirty="0"/>
              <a:t>Insérer logo partenaire</a:t>
            </a:r>
          </a:p>
        </p:txBody>
      </p:sp>
      <p:sp>
        <p:nvSpPr>
          <p:cNvPr id="20" name="Espace réservé pour une image  2"/>
          <p:cNvSpPr>
            <a:spLocks noGrp="1"/>
          </p:cNvSpPr>
          <p:nvPr>
            <p:ph type="pic" sz="quarter" idx="19" hasCustomPrompt="1"/>
          </p:nvPr>
        </p:nvSpPr>
        <p:spPr>
          <a:xfrm>
            <a:off x="3802294" y="3621138"/>
            <a:ext cx="1385286" cy="776251"/>
          </a:xfrm>
          <a:prstGeom prst="rect">
            <a:avLst/>
          </a:prstGeom>
        </p:spPr>
        <p:txBody>
          <a:bodyPr/>
          <a:lstStyle>
            <a:lvl1pPr>
              <a:defRPr/>
            </a:lvl1pPr>
          </a:lstStyle>
          <a:p>
            <a:r>
              <a:rPr lang="fr-FR" dirty="0"/>
              <a:t>Insérer logo partenaire</a:t>
            </a:r>
          </a:p>
        </p:txBody>
      </p:sp>
      <p:sp>
        <p:nvSpPr>
          <p:cNvPr id="21" name="Espace réservé pour une image  2"/>
          <p:cNvSpPr>
            <a:spLocks noGrp="1"/>
          </p:cNvSpPr>
          <p:nvPr>
            <p:ph type="pic" sz="quarter" idx="20" hasCustomPrompt="1"/>
          </p:nvPr>
        </p:nvSpPr>
        <p:spPr>
          <a:xfrm>
            <a:off x="5564569" y="3631206"/>
            <a:ext cx="1385286" cy="776251"/>
          </a:xfrm>
          <a:prstGeom prst="rect">
            <a:avLst/>
          </a:prstGeom>
        </p:spPr>
        <p:txBody>
          <a:bodyPr/>
          <a:lstStyle>
            <a:lvl1pPr>
              <a:defRPr/>
            </a:lvl1pPr>
          </a:lstStyle>
          <a:p>
            <a:r>
              <a:rPr lang="fr-FR" dirty="0"/>
              <a:t>Insérer logo partenaire</a:t>
            </a:r>
          </a:p>
        </p:txBody>
      </p:sp>
      <p:sp>
        <p:nvSpPr>
          <p:cNvPr id="22" name="Espace réservé pour une image  2"/>
          <p:cNvSpPr>
            <a:spLocks noGrp="1"/>
          </p:cNvSpPr>
          <p:nvPr>
            <p:ph type="pic" sz="quarter" idx="21" hasCustomPrompt="1"/>
          </p:nvPr>
        </p:nvSpPr>
        <p:spPr>
          <a:xfrm>
            <a:off x="7362564" y="3622226"/>
            <a:ext cx="1385286" cy="776251"/>
          </a:xfrm>
          <a:prstGeom prst="rect">
            <a:avLst/>
          </a:prstGeom>
        </p:spPr>
        <p:txBody>
          <a:bodyPr/>
          <a:lstStyle>
            <a:lvl1pPr>
              <a:defRPr/>
            </a:lvl1pPr>
          </a:lstStyle>
          <a:p>
            <a:r>
              <a:rPr lang="fr-FR" dirty="0"/>
              <a:t>Insérer logo partenaire</a:t>
            </a:r>
          </a:p>
        </p:txBody>
      </p:sp>
      <p:sp>
        <p:nvSpPr>
          <p:cNvPr id="4" name="Espace réservé du texte 3"/>
          <p:cNvSpPr>
            <a:spLocks noGrp="1"/>
          </p:cNvSpPr>
          <p:nvPr>
            <p:ph type="body" sz="quarter" idx="22" hasCustomPrompt="1"/>
          </p:nvPr>
        </p:nvSpPr>
        <p:spPr>
          <a:xfrm>
            <a:off x="323850" y="2139702"/>
            <a:ext cx="8424000" cy="431800"/>
          </a:xfrm>
        </p:spPr>
        <p:txBody>
          <a:bodyPr/>
          <a:lstStyle>
            <a:lvl1pPr>
              <a:defRPr sz="3200" b="1" baseline="0"/>
            </a:lvl1pPr>
          </a:lstStyle>
          <a:p>
            <a:pPr lvl="0"/>
            <a:r>
              <a:rPr lang="fr-FR" dirty="0"/>
              <a:t>TITRE (Arial Gras, 32, majuscule)</a:t>
            </a:r>
          </a:p>
        </p:txBody>
      </p:sp>
      <p:sp>
        <p:nvSpPr>
          <p:cNvPr id="23" name="Espace réservé du texte 3"/>
          <p:cNvSpPr>
            <a:spLocks noGrp="1"/>
          </p:cNvSpPr>
          <p:nvPr>
            <p:ph type="body" sz="quarter" idx="23" hasCustomPrompt="1"/>
          </p:nvPr>
        </p:nvSpPr>
        <p:spPr>
          <a:xfrm>
            <a:off x="323850" y="2690249"/>
            <a:ext cx="8424000" cy="431800"/>
          </a:xfrm>
        </p:spPr>
        <p:txBody>
          <a:bodyPr/>
          <a:lstStyle>
            <a:lvl1pPr>
              <a:defRPr sz="2000" b="0"/>
            </a:lvl1pPr>
          </a:lstStyle>
          <a:p>
            <a:pPr lvl="0"/>
            <a:r>
              <a:rPr lang="fr-FR" dirty="0"/>
              <a:t>Auteurs (Arial, 20)</a:t>
            </a:r>
          </a:p>
        </p:txBody>
      </p:sp>
    </p:spTree>
    <p:extLst>
      <p:ext uri="{BB962C8B-B14F-4D97-AF65-F5344CB8AC3E}">
        <p14:creationId xmlns:p14="http://schemas.microsoft.com/office/powerpoint/2010/main" val="858869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323528" y="1563638"/>
            <a:ext cx="2520000" cy="2880320"/>
          </a:xfrm>
        </p:spPr>
        <p:txBody>
          <a:bodyPr/>
          <a:lstStyle>
            <a:lvl1pPr marL="0" indent="0">
              <a:spcBef>
                <a:spcPts val="400"/>
              </a:spcBef>
              <a:spcAft>
                <a:spcPts val="800"/>
              </a:spcAft>
              <a:buFont typeface="+mj-lt"/>
              <a:buNone/>
              <a:defRPr b="0" baseline="0">
                <a:latin typeface="+mj-lt"/>
              </a:defRPr>
            </a:lvl1pPr>
            <a:lvl2pPr marL="324000" indent="-144000">
              <a:spcBef>
                <a:spcPts val="600"/>
              </a:spcBef>
              <a:spcAft>
                <a:spcPts val="800"/>
              </a:spcAft>
              <a:buFont typeface="+mj-lt"/>
              <a:buAutoNum type="alphaLcPeriod"/>
              <a:defRPr/>
            </a:lvl2pPr>
          </a:lstStyle>
          <a:p>
            <a:pPr lvl="0"/>
            <a:r>
              <a:rPr lang="fr-FR" dirty="0"/>
              <a:t>Axe 1 (Arial, 14)</a:t>
            </a:r>
          </a:p>
        </p:txBody>
      </p:sp>
      <p:sp>
        <p:nvSpPr>
          <p:cNvPr id="9" name="Espace réservé du texte 7"/>
          <p:cNvSpPr>
            <a:spLocks noGrp="1"/>
          </p:cNvSpPr>
          <p:nvPr>
            <p:ph type="body" sz="quarter" idx="14" hasCustomPrompt="1"/>
          </p:nvPr>
        </p:nvSpPr>
        <p:spPr bwMode="gray">
          <a:xfrm>
            <a:off x="3312000" y="1563638"/>
            <a:ext cx="2520000" cy="2860762"/>
          </a:xfrm>
        </p:spPr>
        <p:txBody>
          <a:bodyPr/>
          <a:lstStyle>
            <a:lvl1pPr marL="0" marR="0" indent="0" algn="l" defTabSz="914400" rtl="0" eaLnBrk="1" fontAlgn="auto" latinLnBrk="0" hangingPunct="1">
              <a:lnSpc>
                <a:spcPct val="100000"/>
              </a:lnSpc>
              <a:spcBef>
                <a:spcPts val="400"/>
              </a:spcBef>
              <a:spcAft>
                <a:spcPts val="800"/>
              </a:spcAft>
              <a:buClrTx/>
              <a:buSzTx/>
              <a:buFont typeface="+mj-lt"/>
              <a:buNone/>
              <a:tabLst/>
              <a:defRPr b="0">
                <a:latin typeface="+mj-lt"/>
              </a:defRPr>
            </a:lvl1pPr>
            <a:lvl2pPr marL="324000" indent="-144000">
              <a:spcBef>
                <a:spcPts val="600"/>
              </a:spcBef>
              <a:spcAft>
                <a:spcPts val="800"/>
              </a:spcAft>
              <a:buFont typeface="+mj-lt"/>
              <a:buAutoNum type="alphaLcPeriod"/>
              <a:defRPr/>
            </a:lvl2pPr>
          </a:lstStyle>
          <a:p>
            <a:pPr marL="0" marR="0" lvl="0" indent="0" algn="l" defTabSz="914400" rtl="0" eaLnBrk="1" fontAlgn="auto" latinLnBrk="0" hangingPunct="1">
              <a:lnSpc>
                <a:spcPct val="100000"/>
              </a:lnSpc>
              <a:spcBef>
                <a:spcPts val="400"/>
              </a:spcBef>
              <a:spcAft>
                <a:spcPts val="800"/>
              </a:spcAft>
              <a:buClrTx/>
              <a:buSzTx/>
              <a:buFont typeface="+mj-lt"/>
              <a:buNone/>
              <a:tabLst/>
              <a:defRPr/>
            </a:pPr>
            <a:r>
              <a:rPr lang="fr-FR" dirty="0"/>
              <a:t>Axe 2 (Arial, 14)</a:t>
            </a:r>
          </a:p>
        </p:txBody>
      </p:sp>
      <p:sp>
        <p:nvSpPr>
          <p:cNvPr id="10" name="Espace réservé du texte 7"/>
          <p:cNvSpPr>
            <a:spLocks noGrp="1"/>
          </p:cNvSpPr>
          <p:nvPr>
            <p:ph type="body" sz="quarter" idx="15" hasCustomPrompt="1"/>
          </p:nvPr>
        </p:nvSpPr>
        <p:spPr bwMode="gray">
          <a:xfrm>
            <a:off x="6263999" y="1563638"/>
            <a:ext cx="2520000" cy="2860762"/>
          </a:xfrm>
        </p:spPr>
        <p:txBody>
          <a:bodyPr/>
          <a:lstStyle>
            <a:lvl1pPr marL="0" marR="0" indent="0" algn="l" defTabSz="914400" rtl="0" eaLnBrk="1" fontAlgn="auto" latinLnBrk="0" hangingPunct="1">
              <a:lnSpc>
                <a:spcPct val="100000"/>
              </a:lnSpc>
              <a:spcBef>
                <a:spcPts val="400"/>
              </a:spcBef>
              <a:spcAft>
                <a:spcPts val="800"/>
              </a:spcAft>
              <a:buClrTx/>
              <a:buSzTx/>
              <a:buFont typeface="+mj-lt"/>
              <a:buNone/>
              <a:tabLst/>
              <a:defRPr b="0" baseline="0">
                <a:latin typeface="+mj-lt"/>
              </a:defRPr>
            </a:lvl1pPr>
            <a:lvl2pPr marL="324000" indent="-144000">
              <a:spcBef>
                <a:spcPts val="600"/>
              </a:spcBef>
              <a:spcAft>
                <a:spcPts val="800"/>
              </a:spcAft>
              <a:buFont typeface="+mj-lt"/>
              <a:buAutoNum type="alphaLcPeriod"/>
              <a:defRPr/>
            </a:lvl2pPr>
          </a:lstStyle>
          <a:p>
            <a:pPr marL="0" marR="0" lvl="0" indent="0" algn="l" defTabSz="914400" rtl="0" eaLnBrk="1" fontAlgn="auto" latinLnBrk="0" hangingPunct="1">
              <a:lnSpc>
                <a:spcPct val="100000"/>
              </a:lnSpc>
              <a:spcBef>
                <a:spcPts val="400"/>
              </a:spcBef>
              <a:spcAft>
                <a:spcPts val="800"/>
              </a:spcAft>
              <a:buClrTx/>
              <a:buSzTx/>
              <a:buFont typeface="+mj-lt"/>
              <a:buNone/>
              <a:tabLst/>
              <a:defRPr/>
            </a:pPr>
            <a:r>
              <a:rPr lang="fr-FR" dirty="0"/>
              <a:t>Axe 3 (Arial, 14)</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fld id="{251C71F6-E0A6-1740-B64F-38F332886BAF}" type="datetime1">
              <a:rPr lang="fr-FR" cap="all" smtClean="0"/>
              <a:pPr/>
              <a:t>30/05/2023</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323850" y="682801"/>
            <a:ext cx="8424863" cy="539991"/>
          </a:xfrm>
        </p:spPr>
        <p:txBody>
          <a:bodyPr/>
          <a:lstStyle>
            <a:lvl1pPr>
              <a:defRPr baseline="0">
                <a:latin typeface="+mj-lt"/>
              </a:defRPr>
            </a:lvl1pPr>
          </a:lstStyle>
          <a:p>
            <a:r>
              <a:rPr lang="fr-FR" dirty="0"/>
              <a:t>Sommaire (Non obligatoire) – (Arial Gras, 25)</a:t>
            </a:r>
          </a:p>
        </p:txBody>
      </p:sp>
      <p:sp>
        <p:nvSpPr>
          <p:cNvPr id="26"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lang="fr-FR" sz="900" smtClean="0">
                <a:latin typeface="+mj-lt"/>
              </a:defRPr>
            </a:lvl1pPr>
          </a:lstStyle>
          <a:p>
            <a:r>
              <a:rPr lang="fr-FR" dirty="0"/>
              <a:t>Journées sciences &amp; innovations équines</a:t>
            </a:r>
          </a:p>
          <a:p>
            <a:r>
              <a:rPr lang="fr-FR" dirty="0"/>
              <a:t>1</a:t>
            </a:r>
            <a:r>
              <a:rPr lang="fr-FR" baseline="30000" dirty="0"/>
              <a:t>er</a:t>
            </a:r>
            <a:r>
              <a:rPr lang="fr-FR" dirty="0"/>
              <a:t> et 2 juin 2023 - Saumur</a:t>
            </a:r>
          </a:p>
        </p:txBody>
      </p:sp>
    </p:spTree>
    <p:extLst>
      <p:ext uri="{BB962C8B-B14F-4D97-AF65-F5344CB8AC3E}">
        <p14:creationId xmlns:p14="http://schemas.microsoft.com/office/powerpoint/2010/main" val="2888137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hapitre 1">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738000"/>
            <a:ext cx="9144000" cy="4443958"/>
          </a:xfr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364285" y="4797631"/>
            <a:ext cx="1170000" cy="345869"/>
          </a:xfrm>
          <a:prstGeom prst="rect">
            <a:avLst/>
          </a:prstGeom>
        </p:spPr>
        <p:txBody>
          <a:bodyPr vert="horz" lIns="0" tIns="0" rIns="0" bIns="0" rtlCol="0" anchor="ctr" anchorCtr="0">
            <a:noAutofit/>
          </a:bodyPr>
          <a:lstStyle>
            <a:lvl1pPr algn="l">
              <a:defRPr sz="750" b="1">
                <a:solidFill>
                  <a:schemeClr val="bg1"/>
                </a:solidFill>
              </a:defRPr>
            </a:lvl1pPr>
          </a:lstStyle>
          <a:p>
            <a:fld id="{5F7325A3-5315-1B4B-A0D9-112471EB5837}" type="datetime1">
              <a:rPr lang="fr-FR" cap="all" smtClean="0"/>
              <a:pPr/>
              <a:t>30/05/2023</a:t>
            </a:fld>
            <a:endParaRPr lang="fr-FR" cap="all" dirty="0"/>
          </a:p>
        </p:txBody>
      </p:sp>
      <p:sp>
        <p:nvSpPr>
          <p:cNvPr id="2" name="Titre 1"/>
          <p:cNvSpPr>
            <a:spLocks noGrp="1"/>
          </p:cNvSpPr>
          <p:nvPr>
            <p:ph type="title" hasCustomPrompt="1"/>
          </p:nvPr>
        </p:nvSpPr>
        <p:spPr bwMode="gray">
          <a:xfrm>
            <a:off x="359999" y="738000"/>
            <a:ext cx="8424000" cy="40464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396000" indent="-396000">
              <a:buFont typeface="+mj-lt"/>
              <a:buAutoNum type="arabicPeriod"/>
              <a:defRPr sz="3250">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7398713" y="4783500"/>
            <a:ext cx="1350000" cy="360000"/>
          </a:xfrm>
          <a:prstGeom prst="rect">
            <a:avLst/>
          </a:prstGeom>
        </p:spPr>
        <p:txBody>
          <a:bodyPr vert="horz" lIns="0" tIns="0" rIns="0" bIns="0" rtlCol="0" anchor="ctr" anchorCtr="0">
            <a:noAutofit/>
          </a:bodyPr>
          <a:lstStyle>
            <a:lvl1pPr algn="r">
              <a:defRPr sz="750" b="1">
                <a:solidFill>
                  <a:schemeClr val="bg1"/>
                </a:solidFill>
              </a:defRPr>
            </a:lvl1pPr>
          </a:lstStyle>
          <a:p>
            <a:fld id="{733122C9-A0B9-462F-8757-0847AD287B63}" type="slidenum">
              <a:rPr lang="fr-FR" smtClean="0"/>
              <a:pPr/>
              <a:t>‹N°›</a:t>
            </a:fld>
            <a:endParaRPr lang="fr-FR" dirty="0"/>
          </a:p>
        </p:txBody>
      </p:sp>
      <p:sp>
        <p:nvSpPr>
          <p:cNvPr id="9"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lang="fr-FR" sz="900" smtClean="0">
                <a:latin typeface="+mj-lt"/>
              </a:defRPr>
            </a:lvl1pPr>
          </a:lstStyle>
          <a:p>
            <a:r>
              <a:rPr lang="fr-FR" dirty="0"/>
              <a:t>Journées sciences &amp; innovations équines</a:t>
            </a:r>
          </a:p>
          <a:p>
            <a:r>
              <a:rPr lang="fr-FR" dirty="0"/>
              <a:t>1</a:t>
            </a:r>
            <a:r>
              <a:rPr lang="fr-FR" baseline="30000" dirty="0"/>
              <a:t>er</a:t>
            </a:r>
            <a:r>
              <a:rPr lang="fr-FR" dirty="0"/>
              <a:t> et 2 juin 2023 - Saumur</a:t>
            </a:r>
          </a:p>
        </p:txBody>
      </p:sp>
    </p:spTree>
    <p:extLst>
      <p:ext uri="{BB962C8B-B14F-4D97-AF65-F5344CB8AC3E}">
        <p14:creationId xmlns:p14="http://schemas.microsoft.com/office/powerpoint/2010/main" val="1076546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323850" y="4797631"/>
            <a:ext cx="1170000" cy="345869"/>
          </a:xfrm>
          <a:prstGeom prst="rect">
            <a:avLst/>
          </a:prstGeom>
        </p:spPr>
        <p:txBody>
          <a:bodyPr vert="horz" lIns="0" tIns="0" rIns="0" bIns="0" rtlCol="0" anchor="ctr" anchorCtr="0">
            <a:noAutofit/>
          </a:bodyPr>
          <a:lstStyle>
            <a:lvl1pPr algn="l">
              <a:defRPr sz="750" b="1">
                <a:solidFill>
                  <a:schemeClr val="tx1"/>
                </a:solidFill>
              </a:defRPr>
            </a:lvl1pPr>
          </a:lstStyle>
          <a:p>
            <a:fld id="{6A4A60EE-9D13-3442-9796-E718C6343EC1}" type="datetime1">
              <a:rPr lang="fr-FR" cap="all" smtClean="0"/>
              <a:pPr/>
              <a:t>30/05/2023</a:t>
            </a:fld>
            <a:endParaRPr lang="fr-FR" cap="all" dirty="0"/>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323850" y="1707654"/>
            <a:ext cx="8424334" cy="2880320"/>
          </a:xfrm>
        </p:spPr>
        <p:txBody>
          <a:bodyPr/>
          <a:lstStyle>
            <a:lvl1pPr marL="92075" marR="0" indent="0" algn="l" defTabSz="914400" rtl="0" eaLnBrk="1" fontAlgn="auto" latinLnBrk="0" hangingPunct="1">
              <a:lnSpc>
                <a:spcPct val="100000"/>
              </a:lnSpc>
              <a:spcBef>
                <a:spcPts val="0"/>
              </a:spcBef>
              <a:spcAft>
                <a:spcPts val="500"/>
              </a:spcAft>
              <a:buClrTx/>
              <a:buSzTx/>
              <a:buFont typeface="Arial" pitchFamily="34" charset="0"/>
              <a:buNone/>
              <a:tabLst/>
              <a:defRPr/>
            </a:lvl1pPr>
            <a:lvl2pPr>
              <a:defRPr/>
            </a:lvl2pPr>
            <a:lvl3pPr>
              <a:defRPr baseline="0"/>
            </a:lvl3pPr>
            <a:lvl4pPr>
              <a:defRPr/>
            </a:lvl4pPr>
            <a:lvl5pPr>
              <a:defRPr/>
            </a:lvl5pPr>
          </a:lstStyle>
          <a:p>
            <a:pPr marL="92075" marR="0" lvl="0" indent="0" algn="l" defTabSz="914400" rtl="0" eaLnBrk="1" fontAlgn="auto" latinLnBrk="0" hangingPunct="1">
              <a:lnSpc>
                <a:spcPct val="100000"/>
              </a:lnSpc>
              <a:spcBef>
                <a:spcPts val="0"/>
              </a:spcBef>
              <a:spcAft>
                <a:spcPts val="500"/>
              </a:spcAft>
              <a:buClrTx/>
              <a:buSzTx/>
              <a:buFont typeface="Arial" pitchFamily="34" charset="0"/>
              <a:buNone/>
              <a:tabLst/>
              <a:defRPr/>
            </a:pPr>
            <a:r>
              <a:rPr lang="fr-FR" dirty="0"/>
              <a:t>Texte (Arial, 14)</a:t>
            </a:r>
          </a:p>
          <a:p>
            <a:pPr lvl="0"/>
            <a:endParaRPr lang="fr-FR" dirty="0"/>
          </a:p>
        </p:txBody>
      </p:sp>
      <p:sp>
        <p:nvSpPr>
          <p:cNvPr id="6" name="Espace réservé du titre 11">
            <a:extLst>
              <a:ext uri="{FF2B5EF4-FFF2-40B4-BE49-F238E27FC236}">
                <a16:creationId xmlns:a16="http://schemas.microsoft.com/office/drawing/2014/main" id="{59FB2B3E-557E-DB42-9DB7-D6A72FD3ABE4}"/>
              </a:ext>
            </a:extLst>
          </p:cNvPr>
          <p:cNvSpPr>
            <a:spLocks noGrp="1"/>
          </p:cNvSpPr>
          <p:nvPr>
            <p:ph type="title" hasCustomPrompt="1"/>
          </p:nvPr>
        </p:nvSpPr>
        <p:spPr>
          <a:xfrm>
            <a:off x="323850" y="682801"/>
            <a:ext cx="8424863" cy="539991"/>
          </a:xfrm>
          <a:prstGeom prst="rect">
            <a:avLst/>
          </a:prstGeom>
        </p:spPr>
        <p:txBody>
          <a:bodyPr vert="horz" lIns="91440" tIns="45720" rIns="91440" bIns="45720" rtlCol="0" anchor="ctr">
            <a:normAutofit/>
          </a:bodyPr>
          <a:lstStyle>
            <a:lvl1pPr>
              <a:defRPr>
                <a:latin typeface="+mj-lt"/>
              </a:defRPr>
            </a:lvl1pPr>
          </a:lstStyle>
          <a:p>
            <a:r>
              <a:rPr lang="fr-FR" dirty="0"/>
              <a:t>Titre de la partie (Arial Gras, 25)</a:t>
            </a:r>
          </a:p>
        </p:txBody>
      </p:sp>
      <p:sp>
        <p:nvSpPr>
          <p:cNvPr id="10"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lang="fr-FR" sz="900" smtClean="0">
                <a:latin typeface="+mj-lt"/>
              </a:defRPr>
            </a:lvl1pPr>
          </a:lstStyle>
          <a:p>
            <a:r>
              <a:rPr lang="fr-FR" dirty="0"/>
              <a:t>Journées sciences &amp; innovations équines</a:t>
            </a:r>
          </a:p>
          <a:p>
            <a:r>
              <a:rPr lang="fr-FR" dirty="0"/>
              <a:t>1</a:t>
            </a:r>
            <a:r>
              <a:rPr lang="fr-FR" baseline="30000" dirty="0"/>
              <a:t>er</a:t>
            </a:r>
            <a:r>
              <a:rPr lang="fr-FR" dirty="0"/>
              <a:t> et 2 juin 2023 - Saumur</a:t>
            </a:r>
          </a:p>
        </p:txBody>
      </p:sp>
    </p:spTree>
    <p:extLst>
      <p:ext uri="{BB962C8B-B14F-4D97-AF65-F5344CB8AC3E}">
        <p14:creationId xmlns:p14="http://schemas.microsoft.com/office/powerpoint/2010/main" val="2724193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hapitre 2">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738000"/>
            <a:ext cx="9144000" cy="4443958"/>
          </a:xfr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364285" y="4797631"/>
            <a:ext cx="1170000" cy="345869"/>
          </a:xfrm>
          <a:prstGeom prst="rect">
            <a:avLst/>
          </a:prstGeom>
        </p:spPr>
        <p:txBody>
          <a:bodyPr vert="horz" lIns="0" tIns="0" rIns="0" bIns="0" rtlCol="0" anchor="ctr" anchorCtr="0">
            <a:noAutofit/>
          </a:bodyPr>
          <a:lstStyle>
            <a:lvl1pPr algn="l">
              <a:defRPr sz="750" b="1">
                <a:solidFill>
                  <a:schemeClr val="bg1"/>
                </a:solidFill>
              </a:defRPr>
            </a:lvl1pPr>
          </a:lstStyle>
          <a:p>
            <a:fld id="{5F7325A3-5315-1B4B-A0D9-112471EB5837}" type="datetime1">
              <a:rPr lang="fr-FR" cap="all" smtClean="0"/>
              <a:pPr/>
              <a:t>30/05/2023</a:t>
            </a:fld>
            <a:endParaRPr lang="fr-FR" cap="all" dirty="0"/>
          </a:p>
        </p:txBody>
      </p:sp>
      <p:sp>
        <p:nvSpPr>
          <p:cNvPr id="2" name="Titre 1"/>
          <p:cNvSpPr>
            <a:spLocks noGrp="1"/>
          </p:cNvSpPr>
          <p:nvPr>
            <p:ph type="title" hasCustomPrompt="1"/>
          </p:nvPr>
        </p:nvSpPr>
        <p:spPr bwMode="gray">
          <a:xfrm>
            <a:off x="359999" y="738000"/>
            <a:ext cx="8424000" cy="40464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0" indent="0">
              <a:buFont typeface="+mj-lt"/>
              <a:buNone/>
              <a:defRPr sz="3250" baseline="0">
                <a:solidFill>
                  <a:schemeClr val="bg1"/>
                </a:solidFill>
              </a:defRPr>
            </a:lvl1pPr>
          </a:lstStyle>
          <a:p>
            <a:r>
              <a:rPr lang="fr-FR" dirty="0"/>
              <a:t>2. 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7398713" y="4783500"/>
            <a:ext cx="1350000" cy="360000"/>
          </a:xfrm>
          <a:prstGeom prst="rect">
            <a:avLst/>
          </a:prstGeom>
        </p:spPr>
        <p:txBody>
          <a:bodyPr vert="horz" lIns="0" tIns="0" rIns="0" bIns="0" rtlCol="0" anchor="ctr" anchorCtr="0">
            <a:noAutofit/>
          </a:bodyPr>
          <a:lstStyle>
            <a:lvl1pPr algn="r">
              <a:defRPr sz="750" b="1">
                <a:solidFill>
                  <a:schemeClr val="bg1"/>
                </a:solidFill>
              </a:defRPr>
            </a:lvl1pPr>
          </a:lstStyle>
          <a:p>
            <a:fld id="{733122C9-A0B9-462F-8757-0847AD287B63}" type="slidenum">
              <a:rPr lang="fr-FR" smtClean="0"/>
              <a:pPr/>
              <a:t>‹N°›</a:t>
            </a:fld>
            <a:endParaRPr lang="fr-FR" dirty="0"/>
          </a:p>
        </p:txBody>
      </p:sp>
      <p:sp>
        <p:nvSpPr>
          <p:cNvPr id="9"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lang="fr-FR" sz="900" smtClean="0">
                <a:latin typeface="+mj-lt"/>
              </a:defRPr>
            </a:lvl1pPr>
          </a:lstStyle>
          <a:p>
            <a:r>
              <a:rPr lang="fr-FR" dirty="0"/>
              <a:t>Journées sciences &amp; innovations équines</a:t>
            </a:r>
          </a:p>
          <a:p>
            <a:r>
              <a:rPr lang="fr-FR" dirty="0"/>
              <a:t>1</a:t>
            </a:r>
            <a:r>
              <a:rPr lang="fr-FR" baseline="30000" dirty="0"/>
              <a:t>er</a:t>
            </a:r>
            <a:r>
              <a:rPr lang="fr-FR" dirty="0"/>
              <a:t> et 2 juin 2023 - Saumur</a:t>
            </a:r>
          </a:p>
        </p:txBody>
      </p:sp>
    </p:spTree>
    <p:extLst>
      <p:ext uri="{BB962C8B-B14F-4D97-AF65-F5344CB8AC3E}">
        <p14:creationId xmlns:p14="http://schemas.microsoft.com/office/powerpoint/2010/main" val="2759512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 texte + imag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323528" y="1707654"/>
            <a:ext cx="2520000" cy="2880320"/>
          </a:xfrm>
        </p:spPr>
        <p:txBody>
          <a:bodyPr/>
          <a:lstStyle>
            <a:lvl1pPr marL="92075" marR="0" indent="0" algn="l" defTabSz="914400" rtl="0" eaLnBrk="1" fontAlgn="auto" latinLnBrk="0" hangingPunct="1">
              <a:lnSpc>
                <a:spcPct val="100000"/>
              </a:lnSpc>
              <a:spcBef>
                <a:spcPts val="0"/>
              </a:spcBef>
              <a:spcAft>
                <a:spcPts val="500"/>
              </a:spcAft>
              <a:buClrTx/>
              <a:buSzTx/>
              <a:buFont typeface="Arial" pitchFamily="34" charset="0"/>
              <a:buNone/>
              <a:tabLst/>
              <a:defRPr/>
            </a:lvl1pPr>
            <a:lvl2pPr>
              <a:defRPr/>
            </a:lvl2pPr>
            <a:lvl3pPr>
              <a:defRPr baseline="0"/>
            </a:lvl3pPr>
            <a:lvl4pPr>
              <a:defRPr/>
            </a:lvl4pPr>
            <a:lvl5pPr>
              <a:defRPr/>
            </a:lvl5pPr>
          </a:lstStyle>
          <a:p>
            <a:pPr marL="92075" marR="0" lvl="0" indent="0" algn="l" defTabSz="914400" rtl="0" eaLnBrk="1" fontAlgn="auto" latinLnBrk="0" hangingPunct="1">
              <a:lnSpc>
                <a:spcPct val="100000"/>
              </a:lnSpc>
              <a:spcBef>
                <a:spcPts val="0"/>
              </a:spcBef>
              <a:spcAft>
                <a:spcPts val="500"/>
              </a:spcAft>
              <a:buClrTx/>
              <a:buSzTx/>
              <a:buFont typeface="Arial" pitchFamily="34" charset="0"/>
              <a:buNone/>
              <a:tabLst/>
              <a:defRPr/>
            </a:pPr>
            <a:r>
              <a:rPr lang="fr-FR" dirty="0"/>
              <a:t>Texte (Arial, 14)</a:t>
            </a:r>
          </a:p>
          <a:p>
            <a:pPr lvl="0"/>
            <a:endParaRPr lang="fr-FR" dirty="0"/>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fld id="{0597CDB5-73DC-8641-8CC1-FAD9379FD627}" type="datetime1">
              <a:rPr lang="fr-FR" cap="all" smtClean="0"/>
              <a:pPr/>
              <a:t>30/05/2023</a:t>
            </a:fld>
            <a:endParaRPr lang="fr-FR" cap="all" dirty="0"/>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3131840" y="1707654"/>
            <a:ext cx="5616624" cy="2880320"/>
          </a:xfrm>
        </p:spPr>
        <p:txBody>
          <a:bodyPr/>
          <a:lstStyle/>
          <a:p>
            <a:r>
              <a:rPr lang="fr-FR"/>
              <a:t>Cliquez sur l'icône pour ajouter une image</a:t>
            </a:r>
          </a:p>
        </p:txBody>
      </p:sp>
      <p:sp>
        <p:nvSpPr>
          <p:cNvPr id="7" name="Espace réservé du titre 11">
            <a:extLst>
              <a:ext uri="{FF2B5EF4-FFF2-40B4-BE49-F238E27FC236}">
                <a16:creationId xmlns:a16="http://schemas.microsoft.com/office/drawing/2014/main" id="{59FB2B3E-557E-DB42-9DB7-D6A72FD3ABE4}"/>
              </a:ext>
            </a:extLst>
          </p:cNvPr>
          <p:cNvSpPr>
            <a:spLocks noGrp="1"/>
          </p:cNvSpPr>
          <p:nvPr>
            <p:ph type="title" hasCustomPrompt="1"/>
          </p:nvPr>
        </p:nvSpPr>
        <p:spPr>
          <a:xfrm>
            <a:off x="323850" y="682801"/>
            <a:ext cx="8424863" cy="539991"/>
          </a:xfrm>
          <a:prstGeom prst="rect">
            <a:avLst/>
          </a:prstGeom>
        </p:spPr>
        <p:txBody>
          <a:bodyPr vert="horz" lIns="91440" tIns="45720" rIns="91440" bIns="45720" rtlCol="0" anchor="ctr">
            <a:normAutofit/>
          </a:bodyPr>
          <a:lstStyle>
            <a:lvl1pPr>
              <a:defRPr/>
            </a:lvl1pPr>
          </a:lstStyle>
          <a:p>
            <a:r>
              <a:rPr lang="fr-FR" dirty="0"/>
              <a:t>Titre de la partie (Arial Gras, 25)</a:t>
            </a:r>
          </a:p>
        </p:txBody>
      </p:sp>
      <p:sp>
        <p:nvSpPr>
          <p:cNvPr id="9"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lang="fr-FR" sz="900" smtClean="0">
                <a:latin typeface="+mj-lt"/>
              </a:defRPr>
            </a:lvl1pPr>
          </a:lstStyle>
          <a:p>
            <a:r>
              <a:rPr lang="fr-FR" dirty="0"/>
              <a:t>Journées sciences &amp; innovations équines</a:t>
            </a:r>
          </a:p>
          <a:p>
            <a:r>
              <a:rPr lang="fr-FR" dirty="0"/>
              <a:t>1</a:t>
            </a:r>
            <a:r>
              <a:rPr lang="fr-FR" baseline="30000" dirty="0"/>
              <a:t>er</a:t>
            </a:r>
            <a:r>
              <a:rPr lang="fr-FR" dirty="0"/>
              <a:t> et 2 juin 2023 - Saumur</a:t>
            </a:r>
          </a:p>
        </p:txBody>
      </p:sp>
    </p:spTree>
    <p:extLst>
      <p:ext uri="{BB962C8B-B14F-4D97-AF65-F5344CB8AC3E}">
        <p14:creationId xmlns:p14="http://schemas.microsoft.com/office/powerpoint/2010/main" val="2077185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exte-1bloc">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323850" y="4797631"/>
            <a:ext cx="1170000" cy="345869"/>
          </a:xfrm>
          <a:prstGeom prst="rect">
            <a:avLst/>
          </a:prstGeom>
        </p:spPr>
        <p:txBody>
          <a:bodyPr vert="horz" lIns="0" tIns="0" rIns="0" bIns="0" rtlCol="0" anchor="ctr" anchorCtr="0">
            <a:noAutofit/>
          </a:bodyPr>
          <a:lstStyle>
            <a:lvl1pPr algn="l">
              <a:defRPr sz="750" b="1">
                <a:solidFill>
                  <a:schemeClr val="tx1"/>
                </a:solidFill>
              </a:defRPr>
            </a:lvl1pPr>
          </a:lstStyle>
          <a:p>
            <a:fld id="{6A4A60EE-9D13-3442-9796-E718C6343EC1}" type="datetime1">
              <a:rPr lang="fr-FR" cap="all" smtClean="0"/>
              <a:pPr/>
              <a:t>30/05/2023</a:t>
            </a:fld>
            <a:endParaRPr lang="fr-FR" cap="all" dirty="0"/>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323850" y="1707654"/>
            <a:ext cx="8424334" cy="2880320"/>
          </a:xfrm>
        </p:spPr>
        <p:txBody>
          <a:bodyPr/>
          <a:lstStyle>
            <a:lvl1pPr marL="92075" marR="0" indent="0" algn="l" defTabSz="914400" rtl="0" eaLnBrk="1" fontAlgn="auto" latinLnBrk="0" hangingPunct="1">
              <a:lnSpc>
                <a:spcPct val="100000"/>
              </a:lnSpc>
              <a:spcBef>
                <a:spcPts val="0"/>
              </a:spcBef>
              <a:spcAft>
                <a:spcPts val="500"/>
              </a:spcAft>
              <a:buClrTx/>
              <a:buSzTx/>
              <a:buFont typeface="Arial" pitchFamily="34" charset="0"/>
              <a:buNone/>
              <a:tabLst/>
              <a:defRPr/>
            </a:lvl1pPr>
            <a:lvl2pPr>
              <a:defRPr/>
            </a:lvl2pPr>
            <a:lvl3pPr>
              <a:defRPr baseline="0"/>
            </a:lvl3pPr>
            <a:lvl4pPr>
              <a:defRPr/>
            </a:lvl4pPr>
            <a:lvl5pPr>
              <a:defRPr/>
            </a:lvl5pPr>
          </a:lstStyle>
          <a:p>
            <a:pPr marL="92075" marR="0" lvl="0" indent="0" algn="l" defTabSz="914400" rtl="0" eaLnBrk="1" fontAlgn="auto" latinLnBrk="0" hangingPunct="1">
              <a:lnSpc>
                <a:spcPct val="100000"/>
              </a:lnSpc>
              <a:spcBef>
                <a:spcPts val="0"/>
              </a:spcBef>
              <a:spcAft>
                <a:spcPts val="500"/>
              </a:spcAft>
              <a:buClrTx/>
              <a:buSzTx/>
              <a:buFont typeface="Arial" pitchFamily="34" charset="0"/>
              <a:buNone/>
              <a:tabLst/>
              <a:defRPr/>
            </a:pPr>
            <a:r>
              <a:rPr lang="fr-FR" dirty="0"/>
              <a:t>Texte (Arial, 14)</a:t>
            </a:r>
          </a:p>
          <a:p>
            <a:pPr lvl="0"/>
            <a:endParaRPr lang="fr-FR" dirty="0"/>
          </a:p>
        </p:txBody>
      </p:sp>
      <p:sp>
        <p:nvSpPr>
          <p:cNvPr id="6" name="Espace réservé du titre 11">
            <a:extLst>
              <a:ext uri="{FF2B5EF4-FFF2-40B4-BE49-F238E27FC236}">
                <a16:creationId xmlns:a16="http://schemas.microsoft.com/office/drawing/2014/main" id="{59FB2B3E-557E-DB42-9DB7-D6A72FD3ABE4}"/>
              </a:ext>
            </a:extLst>
          </p:cNvPr>
          <p:cNvSpPr>
            <a:spLocks noGrp="1"/>
          </p:cNvSpPr>
          <p:nvPr>
            <p:ph type="title" hasCustomPrompt="1"/>
          </p:nvPr>
        </p:nvSpPr>
        <p:spPr>
          <a:xfrm>
            <a:off x="323850" y="682801"/>
            <a:ext cx="8424863" cy="539991"/>
          </a:xfrm>
          <a:prstGeom prst="rect">
            <a:avLst/>
          </a:prstGeom>
        </p:spPr>
        <p:txBody>
          <a:bodyPr vert="horz" lIns="91440" tIns="45720" rIns="91440" bIns="45720" rtlCol="0" anchor="ctr">
            <a:normAutofit/>
          </a:bodyPr>
          <a:lstStyle>
            <a:lvl1pPr>
              <a:defRPr/>
            </a:lvl1pPr>
          </a:lstStyle>
          <a:p>
            <a:r>
              <a:rPr lang="fr-FR" dirty="0"/>
              <a:t>Titre de la partie (Arial Gras, 25)</a:t>
            </a:r>
          </a:p>
        </p:txBody>
      </p:sp>
      <p:sp>
        <p:nvSpPr>
          <p:cNvPr id="7"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lang="fr-FR" sz="900" smtClean="0">
                <a:latin typeface="+mj-lt"/>
              </a:defRPr>
            </a:lvl1pPr>
          </a:lstStyle>
          <a:p>
            <a:r>
              <a:rPr lang="fr-FR" dirty="0"/>
              <a:t>Journées sciences &amp; innovations équines</a:t>
            </a:r>
          </a:p>
          <a:p>
            <a:r>
              <a:rPr lang="fr-FR" dirty="0"/>
              <a:t>1</a:t>
            </a:r>
            <a:r>
              <a:rPr lang="fr-FR" baseline="30000" dirty="0"/>
              <a:t>er</a:t>
            </a:r>
            <a:r>
              <a:rPr lang="fr-FR" dirty="0"/>
              <a:t> et 2 juin 2023 - Saumur</a:t>
            </a:r>
          </a:p>
        </p:txBody>
      </p:sp>
    </p:spTree>
    <p:extLst>
      <p:ext uri="{BB962C8B-B14F-4D97-AF65-F5344CB8AC3E}">
        <p14:creationId xmlns:p14="http://schemas.microsoft.com/office/powerpoint/2010/main" val="2439078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r en savoir plus">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fld id="{0597CDB5-73DC-8641-8CC1-FAD9379FD627}" type="datetime1">
              <a:rPr lang="fr-FR" cap="all" smtClean="0"/>
              <a:pPr/>
              <a:t>30/05/2023</a:t>
            </a:fld>
            <a:endParaRPr lang="fr-FR" cap="all" dirty="0"/>
          </a:p>
        </p:txBody>
      </p:sp>
      <p:sp>
        <p:nvSpPr>
          <p:cNvPr id="7" name="Espace réservé du titre 11">
            <a:extLst>
              <a:ext uri="{FF2B5EF4-FFF2-40B4-BE49-F238E27FC236}">
                <a16:creationId xmlns:a16="http://schemas.microsoft.com/office/drawing/2014/main" id="{59FB2B3E-557E-DB42-9DB7-D6A72FD3ABE4}"/>
              </a:ext>
            </a:extLst>
          </p:cNvPr>
          <p:cNvSpPr>
            <a:spLocks noGrp="1"/>
          </p:cNvSpPr>
          <p:nvPr>
            <p:ph type="title" hasCustomPrompt="1"/>
          </p:nvPr>
        </p:nvSpPr>
        <p:spPr>
          <a:xfrm>
            <a:off x="323850" y="682801"/>
            <a:ext cx="8424863" cy="539991"/>
          </a:xfrm>
          <a:prstGeom prst="rect">
            <a:avLst/>
          </a:prstGeom>
        </p:spPr>
        <p:txBody>
          <a:bodyPr vert="horz" lIns="91440" tIns="45720" rIns="91440" bIns="45720" rtlCol="0" anchor="ctr">
            <a:normAutofit/>
          </a:bodyPr>
          <a:lstStyle>
            <a:lvl1pPr>
              <a:defRPr baseline="0"/>
            </a:lvl1pPr>
          </a:lstStyle>
          <a:p>
            <a:r>
              <a:rPr lang="fr-FR" dirty="0"/>
              <a:t>Ce qu’il faut retenir (Arial Gras, 25)</a:t>
            </a:r>
          </a:p>
        </p:txBody>
      </p:sp>
      <p:sp>
        <p:nvSpPr>
          <p:cNvPr id="9"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323850" y="1707654"/>
            <a:ext cx="8424334" cy="2880320"/>
          </a:xfrm>
          <a:ln w="12700">
            <a:solidFill>
              <a:schemeClr val="accent6">
                <a:lumMod val="20000"/>
                <a:lumOff val="80000"/>
              </a:schemeClr>
            </a:solidFill>
          </a:ln>
        </p:spPr>
        <p:txBody>
          <a:bodyPr/>
          <a:lstStyle>
            <a:lvl1pPr marL="92075" marR="0" indent="0" algn="l" defTabSz="914400" rtl="0" eaLnBrk="1" fontAlgn="auto" latinLnBrk="0" hangingPunct="1">
              <a:lnSpc>
                <a:spcPct val="100000"/>
              </a:lnSpc>
              <a:spcBef>
                <a:spcPts val="0"/>
              </a:spcBef>
              <a:spcAft>
                <a:spcPts val="500"/>
              </a:spcAft>
              <a:buClrTx/>
              <a:buSzTx/>
              <a:buFont typeface="Arial" pitchFamily="34" charset="0"/>
              <a:buNone/>
              <a:tabLst/>
              <a:defRPr/>
            </a:lvl1pPr>
            <a:lvl2pPr>
              <a:defRPr/>
            </a:lvl2pPr>
            <a:lvl3pPr>
              <a:defRPr baseline="0"/>
            </a:lvl3pPr>
            <a:lvl4pPr>
              <a:defRPr/>
            </a:lvl4pPr>
            <a:lvl5pPr>
              <a:defRPr/>
            </a:lvl5pPr>
          </a:lstStyle>
          <a:p>
            <a:pPr marL="92075" marR="0" lvl="0" indent="0" algn="l" defTabSz="914400" rtl="0" eaLnBrk="1" fontAlgn="auto" latinLnBrk="0" hangingPunct="1">
              <a:lnSpc>
                <a:spcPct val="100000"/>
              </a:lnSpc>
              <a:spcBef>
                <a:spcPts val="0"/>
              </a:spcBef>
              <a:spcAft>
                <a:spcPts val="500"/>
              </a:spcAft>
              <a:buClrTx/>
              <a:buSzTx/>
              <a:buFont typeface="Arial" pitchFamily="34" charset="0"/>
              <a:buNone/>
              <a:tabLst/>
              <a:defRPr/>
            </a:pPr>
            <a:r>
              <a:rPr lang="fr-FR" dirty="0"/>
              <a:t>Texte (Arial, 14)</a:t>
            </a:r>
          </a:p>
          <a:p>
            <a:pPr lvl="0"/>
            <a:endParaRPr lang="fr-FR" dirty="0"/>
          </a:p>
        </p:txBody>
      </p:sp>
      <p:sp>
        <p:nvSpPr>
          <p:cNvPr id="8"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lang="fr-FR" sz="900" smtClean="0">
                <a:latin typeface="+mj-lt"/>
              </a:defRPr>
            </a:lvl1pPr>
          </a:lstStyle>
          <a:p>
            <a:r>
              <a:rPr lang="fr-FR" dirty="0"/>
              <a:t>Journées sciences &amp; innovations équines</a:t>
            </a:r>
          </a:p>
          <a:p>
            <a:r>
              <a:rPr lang="fr-FR" dirty="0"/>
              <a:t>1</a:t>
            </a:r>
            <a:r>
              <a:rPr lang="fr-FR" baseline="30000" dirty="0"/>
              <a:t>er</a:t>
            </a:r>
            <a:r>
              <a:rPr lang="fr-FR" dirty="0"/>
              <a:t> et 2 juin 2023 - Saumur</a:t>
            </a:r>
          </a:p>
        </p:txBody>
      </p:sp>
    </p:spTree>
    <p:extLst>
      <p:ext uri="{BB962C8B-B14F-4D97-AF65-F5344CB8AC3E}">
        <p14:creationId xmlns:p14="http://schemas.microsoft.com/office/powerpoint/2010/main" val="2351709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323850" y="1707654"/>
            <a:ext cx="8424863" cy="2952325"/>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6" name="Espace réservé du numéro de diapositive 5"/>
          <p:cNvSpPr>
            <a:spLocks noGrp="1"/>
          </p:cNvSpPr>
          <p:nvPr>
            <p:ph type="sldNum" sz="quarter" idx="4"/>
          </p:nvPr>
        </p:nvSpPr>
        <p:spPr bwMode="gray">
          <a:xfrm>
            <a:off x="7398713" y="4783500"/>
            <a:ext cx="1350000" cy="360000"/>
          </a:xfrm>
          <a:prstGeom prst="rect">
            <a:avLst/>
          </a:prstGeom>
        </p:spPr>
        <p:txBody>
          <a:bodyPr vert="horz" lIns="0" tIns="0" rIns="0" bIns="0" rtlCol="0" anchor="ctr" anchorCtr="0">
            <a:noAutofit/>
          </a:bodyPr>
          <a:lstStyle>
            <a:lvl1pPr algn="r">
              <a:defRPr sz="750" b="1">
                <a:solidFill>
                  <a:schemeClr val="tx1"/>
                </a:solidFill>
                <a:latin typeface="Marianne" panose="02000000000000000000" pitchFamily="50" charset="0"/>
              </a:defRPr>
            </a:lvl1pPr>
          </a:lstStyle>
          <a:p>
            <a:fld id="{733122C9-A0B9-462F-8757-0847AD287B63}" type="slidenum">
              <a:rPr lang="fr-FR" smtClean="0"/>
              <a:pPr/>
              <a:t>‹N°›</a:t>
            </a:fld>
            <a:endParaRPr lang="fr-FR" dirty="0"/>
          </a:p>
        </p:txBody>
      </p:sp>
      <p:cxnSp>
        <p:nvCxnSpPr>
          <p:cNvPr id="10" name="Connecteur droit 9"/>
          <p:cNvCxnSpPr>
            <a:cxnSpLocks/>
          </p:cNvCxnSpPr>
          <p:nvPr userDrawn="1"/>
        </p:nvCxnSpPr>
        <p:spPr bwMode="gray">
          <a:xfrm>
            <a:off x="323850" y="4784400"/>
            <a:ext cx="8424614"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323850" y="682801"/>
            <a:ext cx="8424863" cy="539991"/>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315703" y="4783500"/>
            <a:ext cx="2057400" cy="274637"/>
          </a:xfrm>
          <a:prstGeom prst="rect">
            <a:avLst/>
          </a:prstGeom>
        </p:spPr>
        <p:txBody>
          <a:bodyPr vert="horz" lIns="91440" tIns="45720" rIns="91440" bIns="45720" rtlCol="0" anchor="ctr"/>
          <a:lstStyle>
            <a:lvl1pPr algn="l">
              <a:defRPr sz="750" b="1">
                <a:solidFill>
                  <a:schemeClr val="tx1"/>
                </a:solidFill>
                <a:latin typeface="Marianne" panose="02000000000000000000" pitchFamily="50" charset="0"/>
              </a:defRPr>
            </a:lvl1pPr>
          </a:lstStyle>
          <a:p>
            <a:fld id="{B858D49A-5A7A-574D-A0ED-52B5C1EFA876}" type="datetime1">
              <a:rPr lang="fr-FR" cap="all" smtClean="0"/>
              <a:pPr/>
              <a:t>30/05/2023</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userDrawn="1"/>
        </p:nvCxnSpPr>
        <p:spPr bwMode="gray">
          <a:xfrm>
            <a:off x="360000" y="47844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Image 14">
            <a:extLst>
              <a:ext uri="{FF2B5EF4-FFF2-40B4-BE49-F238E27FC236}">
                <a16:creationId xmlns:a16="http://schemas.microsoft.com/office/drawing/2014/main" id="{4921EE98-A0EA-AE49-A902-478042AA6CF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bwMode="gray">
          <a:xfrm>
            <a:off x="288000" y="108000"/>
            <a:ext cx="540000" cy="540000"/>
          </a:xfrm>
          <a:prstGeom prst="rect">
            <a:avLst/>
          </a:prstGeom>
        </p:spPr>
      </p:pic>
      <p:pic>
        <p:nvPicPr>
          <p:cNvPr id="4" name="Imag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54114" y="180000"/>
            <a:ext cx="702456" cy="360000"/>
          </a:xfrm>
          <a:prstGeom prst="rect">
            <a:avLst/>
          </a:prstGeom>
        </p:spPr>
      </p:pic>
    </p:spTree>
    <p:extLst>
      <p:ext uri="{BB962C8B-B14F-4D97-AF65-F5344CB8AC3E}">
        <p14:creationId xmlns:p14="http://schemas.microsoft.com/office/powerpoint/2010/main" val="3585928067"/>
      </p:ext>
    </p:extLst>
  </p:cSld>
  <p:clrMap bg1="lt1" tx1="dk1" bg2="lt2" tx2="dk2" accent1="accent1" accent2="accent2" accent3="accent3" accent4="accent4" accent5="accent5" accent6="accent6" hlink="hlink" folHlink="folHlink"/>
  <p:sldLayoutIdLst>
    <p:sldLayoutId id="2147483822" r:id="rId1"/>
    <p:sldLayoutId id="2147483815" r:id="rId2"/>
    <p:sldLayoutId id="2147483820" r:id="rId3"/>
    <p:sldLayoutId id="2147483814" r:id="rId4"/>
    <p:sldLayoutId id="2147483821" r:id="rId5"/>
    <p:sldLayoutId id="2147483817" r:id="rId6"/>
    <p:sldLayoutId id="2147483825" r:id="rId7"/>
    <p:sldLayoutId id="2147483828" r:id="rId8"/>
  </p:sldLayoutIdLst>
  <p:hf hdr="0"/>
  <p:txStyles>
    <p:title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p:titleStyle>
    <p:body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j-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j-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j-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j-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408DF94F-7EC8-514F-BD30-2DE91B813069}"/>
              </a:ext>
            </a:extLst>
          </p:cNvPr>
          <p:cNvSpPr>
            <a:spLocks noGrp="1"/>
          </p:cNvSpPr>
          <p:nvPr>
            <p:ph type="dt" sz="half" idx="2"/>
          </p:nvPr>
        </p:nvSpPr>
        <p:spPr/>
        <p:txBody>
          <a:bodyPr/>
          <a:lstStyle/>
          <a:p>
            <a:fld id="{32CFB02D-EF7F-1043-83B7-22E52266F620}" type="datetime1">
              <a:rPr lang="fr-FR" cap="all" smtClean="0">
                <a:latin typeface="+mj-lt"/>
              </a:rPr>
              <a:t>30/05/2023</a:t>
            </a:fld>
            <a:endParaRPr lang="fr-FR" cap="all" dirty="0">
              <a:latin typeface="+mj-lt"/>
            </a:endParaRPr>
          </a:p>
        </p:txBody>
      </p:sp>
      <p:sp>
        <p:nvSpPr>
          <p:cNvPr id="2" name="Espace réservé du numéro de diapositive 1">
            <a:extLst>
              <a:ext uri="{FF2B5EF4-FFF2-40B4-BE49-F238E27FC236}">
                <a16:creationId xmlns:a16="http://schemas.microsoft.com/office/drawing/2014/main" id="{FBBE627C-BEA7-5246-AC1C-78BC257407F7}"/>
              </a:ext>
            </a:extLst>
          </p:cNvPr>
          <p:cNvSpPr>
            <a:spLocks noGrp="1"/>
          </p:cNvSpPr>
          <p:nvPr>
            <p:ph type="sldNum" sz="quarter" idx="4"/>
          </p:nvPr>
        </p:nvSpPr>
        <p:spPr/>
        <p:txBody>
          <a:bodyPr/>
          <a:lstStyle/>
          <a:p>
            <a:fld id="{733122C9-A0B9-462F-8757-0847AD287B63}" type="slidenum">
              <a:rPr lang="fr-FR" smtClean="0">
                <a:latin typeface="+mj-lt"/>
              </a:rPr>
              <a:pPr/>
              <a:t>1</a:t>
            </a:fld>
            <a:endParaRPr lang="fr-FR" dirty="0">
              <a:latin typeface="+mj-lt"/>
            </a:endParaRPr>
          </a:p>
        </p:txBody>
      </p:sp>
      <p:sp>
        <p:nvSpPr>
          <p:cNvPr id="8" name="Espace réservé du pied de page 7">
            <a:extLst>
              <a:ext uri="{FF2B5EF4-FFF2-40B4-BE49-F238E27FC236}">
                <a16:creationId xmlns:a16="http://schemas.microsoft.com/office/drawing/2014/main" id="{3AE78239-E735-BD40-B5CE-C66051BEF455}"/>
              </a:ext>
            </a:extLst>
          </p:cNvPr>
          <p:cNvSpPr>
            <a:spLocks noGrp="1"/>
          </p:cNvSpPr>
          <p:nvPr>
            <p:ph type="ftr" sz="quarter" idx="3"/>
          </p:nvPr>
        </p:nvSpPr>
        <p:spPr/>
        <p:txBody>
          <a:bodyPr/>
          <a:lstStyle/>
          <a:p>
            <a:r>
              <a:rPr lang="fr-FR" sz="900" dirty="0">
                <a:latin typeface="+mj-lt"/>
              </a:rPr>
              <a:t>Journées sciences &amp; innovations équines</a:t>
            </a:r>
          </a:p>
          <a:p>
            <a:r>
              <a:rPr lang="fr-FR" dirty="0"/>
              <a:t>1</a:t>
            </a:r>
            <a:r>
              <a:rPr lang="fr-FR" baseline="30000" dirty="0"/>
              <a:t>er</a:t>
            </a:r>
            <a:r>
              <a:rPr lang="fr-FR" sz="900" dirty="0">
                <a:latin typeface="+mj-lt"/>
              </a:rPr>
              <a:t> et 2 juin 2023 - Saumur</a:t>
            </a:r>
          </a:p>
        </p:txBody>
      </p:sp>
      <p:sp>
        <p:nvSpPr>
          <p:cNvPr id="24" name="Espace réservé du texte 23"/>
          <p:cNvSpPr>
            <a:spLocks noGrp="1"/>
          </p:cNvSpPr>
          <p:nvPr>
            <p:ph type="body" sz="quarter" idx="22"/>
          </p:nvPr>
        </p:nvSpPr>
        <p:spPr>
          <a:xfrm>
            <a:off x="323850" y="1667311"/>
            <a:ext cx="8424000" cy="431800"/>
          </a:xfrm>
        </p:spPr>
        <p:txBody>
          <a:bodyPr/>
          <a:lstStyle/>
          <a:p>
            <a:r>
              <a:rPr lang="fr-FR" dirty="0"/>
              <a:t>LES CHEVAUX PERÇOIVENT-ILS NOS ÉMOTIONS DANS NOS ODEURS ?</a:t>
            </a:r>
          </a:p>
        </p:txBody>
      </p:sp>
      <p:sp>
        <p:nvSpPr>
          <p:cNvPr id="25" name="Espace réservé du texte 24"/>
          <p:cNvSpPr>
            <a:spLocks noGrp="1"/>
          </p:cNvSpPr>
          <p:nvPr>
            <p:ph type="body" sz="quarter" idx="23"/>
          </p:nvPr>
        </p:nvSpPr>
        <p:spPr/>
        <p:txBody>
          <a:bodyPr/>
          <a:lstStyle/>
          <a:p>
            <a:r>
              <a:rPr lang="fr-FR" dirty="0"/>
              <a:t>Plotine Jardat, Alexandra Destrez, Fabrice Damon, Zoé Menard--Peroy, Céline Parias, Philippe Barrière, Matthieu Keller, Ludovic Calandreau, Léa Lansade</a:t>
            </a:r>
          </a:p>
        </p:txBody>
      </p:sp>
      <p:pic>
        <p:nvPicPr>
          <p:cNvPr id="5" name="Image 4">
            <a:extLst>
              <a:ext uri="{FF2B5EF4-FFF2-40B4-BE49-F238E27FC236}">
                <a16:creationId xmlns:a16="http://schemas.microsoft.com/office/drawing/2014/main" id="{902A06EC-98B4-4B59-8C7B-0DC4EBDC4552}"/>
              </a:ext>
            </a:extLst>
          </p:cNvPr>
          <p:cNvPicPr>
            <a:picLocks noChangeAspect="1"/>
          </p:cNvPicPr>
          <p:nvPr/>
        </p:nvPicPr>
        <p:blipFill>
          <a:blip r:embed="rId2"/>
          <a:stretch>
            <a:fillRect/>
          </a:stretch>
        </p:blipFill>
        <p:spPr>
          <a:xfrm>
            <a:off x="4946929" y="4313051"/>
            <a:ext cx="1461399" cy="382827"/>
          </a:xfrm>
          <a:custGeom>
            <a:avLst/>
            <a:gdLst>
              <a:gd name="connsiteX0" fmla="*/ 0 w 1461398"/>
              <a:gd name="connsiteY0" fmla="*/ 0 h 382826"/>
              <a:gd name="connsiteX1" fmla="*/ 1462830 w 1461398"/>
              <a:gd name="connsiteY1" fmla="*/ 0 h 382826"/>
              <a:gd name="connsiteX2" fmla="*/ 1462830 w 1461398"/>
              <a:gd name="connsiteY2" fmla="*/ 383993 h 382826"/>
              <a:gd name="connsiteX3" fmla="*/ 0 w 1461398"/>
              <a:gd name="connsiteY3" fmla="*/ 383993 h 382826"/>
            </a:gdLst>
            <a:ahLst/>
            <a:cxnLst>
              <a:cxn ang="0">
                <a:pos x="connsiteX0" y="connsiteY0"/>
              </a:cxn>
              <a:cxn ang="0">
                <a:pos x="connsiteX1" y="connsiteY1"/>
              </a:cxn>
              <a:cxn ang="0">
                <a:pos x="connsiteX2" y="connsiteY2"/>
              </a:cxn>
              <a:cxn ang="0">
                <a:pos x="connsiteX3" y="connsiteY3"/>
              </a:cxn>
            </a:cxnLst>
            <a:rect l="l" t="t" r="r" b="b"/>
            <a:pathLst>
              <a:path w="1461398" h="382826">
                <a:moveTo>
                  <a:pt x="0" y="0"/>
                </a:moveTo>
                <a:lnTo>
                  <a:pt x="1462830" y="0"/>
                </a:lnTo>
                <a:lnTo>
                  <a:pt x="1462830" y="383993"/>
                </a:lnTo>
                <a:lnTo>
                  <a:pt x="0" y="383993"/>
                </a:lnTo>
                <a:close/>
              </a:path>
            </a:pathLst>
          </a:custGeom>
          <a:ln/>
        </p:spPr>
      </p:pic>
      <p:pic>
        <p:nvPicPr>
          <p:cNvPr id="9" name="Image 8">
            <a:extLst>
              <a:ext uri="{FF2B5EF4-FFF2-40B4-BE49-F238E27FC236}">
                <a16:creationId xmlns:a16="http://schemas.microsoft.com/office/drawing/2014/main" id="{9C64D512-310C-41A6-9FC6-7434600E07B0}"/>
              </a:ext>
            </a:extLst>
          </p:cNvPr>
          <p:cNvPicPr>
            <a:picLocks noChangeAspect="1"/>
          </p:cNvPicPr>
          <p:nvPr/>
        </p:nvPicPr>
        <p:blipFill>
          <a:blip r:embed="rId3"/>
          <a:stretch>
            <a:fillRect/>
          </a:stretch>
        </p:blipFill>
        <p:spPr>
          <a:xfrm>
            <a:off x="2441092" y="3780268"/>
            <a:ext cx="1212240" cy="976885"/>
          </a:xfrm>
          <a:custGeom>
            <a:avLst/>
            <a:gdLst>
              <a:gd name="connsiteX0" fmla="*/ 0 w 1251676"/>
              <a:gd name="connsiteY0" fmla="*/ 0 h 1008664"/>
              <a:gd name="connsiteX1" fmla="*/ 1253358 w 1251676"/>
              <a:gd name="connsiteY1" fmla="*/ 0 h 1008664"/>
              <a:gd name="connsiteX2" fmla="*/ 1253358 w 1251676"/>
              <a:gd name="connsiteY2" fmla="*/ 1010118 h 1008664"/>
              <a:gd name="connsiteX3" fmla="*/ 0 w 1251676"/>
              <a:gd name="connsiteY3" fmla="*/ 1010118 h 1008664"/>
            </a:gdLst>
            <a:ahLst/>
            <a:cxnLst>
              <a:cxn ang="0">
                <a:pos x="connsiteX0" y="connsiteY0"/>
              </a:cxn>
              <a:cxn ang="0">
                <a:pos x="connsiteX1" y="connsiteY1"/>
              </a:cxn>
              <a:cxn ang="0">
                <a:pos x="connsiteX2" y="connsiteY2"/>
              </a:cxn>
              <a:cxn ang="0">
                <a:pos x="connsiteX3" y="connsiteY3"/>
              </a:cxn>
            </a:cxnLst>
            <a:rect l="l" t="t" r="r" b="b"/>
            <a:pathLst>
              <a:path w="1251676" h="1008664">
                <a:moveTo>
                  <a:pt x="0" y="0"/>
                </a:moveTo>
                <a:lnTo>
                  <a:pt x="1253358" y="0"/>
                </a:lnTo>
                <a:lnTo>
                  <a:pt x="1253358" y="1010118"/>
                </a:lnTo>
                <a:lnTo>
                  <a:pt x="0" y="1010118"/>
                </a:lnTo>
                <a:close/>
              </a:path>
            </a:pathLst>
          </a:custGeom>
          <a:ln/>
        </p:spPr>
      </p:pic>
      <p:pic>
        <p:nvPicPr>
          <p:cNvPr id="10" name="Image 9">
            <a:extLst>
              <a:ext uri="{FF2B5EF4-FFF2-40B4-BE49-F238E27FC236}">
                <a16:creationId xmlns:a16="http://schemas.microsoft.com/office/drawing/2014/main" id="{6CF5A813-4FFF-43D4-A64E-91105AA9D5F0}"/>
              </a:ext>
            </a:extLst>
          </p:cNvPr>
          <p:cNvPicPr>
            <a:picLocks noChangeAspect="1"/>
          </p:cNvPicPr>
          <p:nvPr/>
        </p:nvPicPr>
        <p:blipFill>
          <a:blip r:embed="rId4"/>
          <a:stretch>
            <a:fillRect/>
          </a:stretch>
        </p:blipFill>
        <p:spPr>
          <a:xfrm>
            <a:off x="1574995" y="3939902"/>
            <a:ext cx="517860" cy="755976"/>
          </a:xfrm>
          <a:custGeom>
            <a:avLst/>
            <a:gdLst>
              <a:gd name="connsiteX0" fmla="*/ 0 w 1035296"/>
              <a:gd name="connsiteY0" fmla="*/ 0 h 1511332"/>
              <a:gd name="connsiteX1" fmla="*/ 1036465 w 1035296"/>
              <a:gd name="connsiteY1" fmla="*/ 0 h 1511332"/>
              <a:gd name="connsiteX2" fmla="*/ 1036465 w 1035296"/>
              <a:gd name="connsiteY2" fmla="*/ 1513151 h 1511332"/>
              <a:gd name="connsiteX3" fmla="*/ 0 w 1035296"/>
              <a:gd name="connsiteY3" fmla="*/ 1513151 h 1511332"/>
            </a:gdLst>
            <a:ahLst/>
            <a:cxnLst>
              <a:cxn ang="0">
                <a:pos x="connsiteX0" y="connsiteY0"/>
              </a:cxn>
              <a:cxn ang="0">
                <a:pos x="connsiteX1" y="connsiteY1"/>
              </a:cxn>
              <a:cxn ang="0">
                <a:pos x="connsiteX2" y="connsiteY2"/>
              </a:cxn>
              <a:cxn ang="0">
                <a:pos x="connsiteX3" y="connsiteY3"/>
              </a:cxn>
            </a:cxnLst>
            <a:rect l="l" t="t" r="r" b="b"/>
            <a:pathLst>
              <a:path w="1035296" h="1511332">
                <a:moveTo>
                  <a:pt x="0" y="0"/>
                </a:moveTo>
                <a:lnTo>
                  <a:pt x="1036465" y="0"/>
                </a:lnTo>
                <a:lnTo>
                  <a:pt x="1036465" y="1513151"/>
                </a:lnTo>
                <a:lnTo>
                  <a:pt x="0" y="1513151"/>
                </a:lnTo>
                <a:close/>
              </a:path>
            </a:pathLst>
          </a:custGeom>
          <a:ln/>
        </p:spPr>
      </p:pic>
      <p:pic>
        <p:nvPicPr>
          <p:cNvPr id="11" name="Image 10">
            <a:extLst>
              <a:ext uri="{FF2B5EF4-FFF2-40B4-BE49-F238E27FC236}">
                <a16:creationId xmlns:a16="http://schemas.microsoft.com/office/drawing/2014/main" id="{FA67A2AD-3350-4EDE-A9DC-77FBA74AC32B}"/>
              </a:ext>
            </a:extLst>
          </p:cNvPr>
          <p:cNvPicPr>
            <a:picLocks noChangeAspect="1"/>
          </p:cNvPicPr>
          <p:nvPr/>
        </p:nvPicPr>
        <p:blipFill rotWithShape="1">
          <a:blip r:embed="rId5"/>
          <a:srcRect b="14290"/>
          <a:stretch/>
        </p:blipFill>
        <p:spPr>
          <a:xfrm>
            <a:off x="3789743" y="3788694"/>
            <a:ext cx="1120099" cy="960032"/>
          </a:xfrm>
          <a:custGeom>
            <a:avLst/>
            <a:gdLst>
              <a:gd name="connsiteX0" fmla="*/ 0 w 875507"/>
              <a:gd name="connsiteY0" fmla="*/ 0 h 875507"/>
              <a:gd name="connsiteX1" fmla="*/ 876103 w 875507"/>
              <a:gd name="connsiteY1" fmla="*/ 0 h 875507"/>
              <a:gd name="connsiteX2" fmla="*/ 876103 w 875507"/>
              <a:gd name="connsiteY2" fmla="*/ 876103 h 875507"/>
              <a:gd name="connsiteX3" fmla="*/ 0 w 875507"/>
              <a:gd name="connsiteY3" fmla="*/ 876103 h 875507"/>
            </a:gdLst>
            <a:ahLst/>
            <a:cxnLst>
              <a:cxn ang="0">
                <a:pos x="connsiteX0" y="connsiteY0"/>
              </a:cxn>
              <a:cxn ang="0">
                <a:pos x="connsiteX1" y="connsiteY1"/>
              </a:cxn>
              <a:cxn ang="0">
                <a:pos x="connsiteX2" y="connsiteY2"/>
              </a:cxn>
              <a:cxn ang="0">
                <a:pos x="connsiteX3" y="connsiteY3"/>
              </a:cxn>
            </a:cxnLst>
            <a:rect l="l" t="t" r="r" b="b"/>
            <a:pathLst>
              <a:path w="875507" h="875507">
                <a:moveTo>
                  <a:pt x="0" y="0"/>
                </a:moveTo>
                <a:lnTo>
                  <a:pt x="876103" y="0"/>
                </a:lnTo>
                <a:lnTo>
                  <a:pt x="876103" y="876103"/>
                </a:lnTo>
                <a:lnTo>
                  <a:pt x="0" y="876103"/>
                </a:lnTo>
                <a:close/>
              </a:path>
            </a:pathLst>
          </a:custGeom>
          <a:ln/>
        </p:spPr>
      </p:pic>
    </p:spTree>
    <p:extLst>
      <p:ext uri="{BB962C8B-B14F-4D97-AF65-F5344CB8AC3E}">
        <p14:creationId xmlns:p14="http://schemas.microsoft.com/office/powerpoint/2010/main" val="668177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33122C9-A0B9-462F-8757-0847AD287B63}" type="slidenum">
              <a:rPr lang="fr-FR" smtClean="0"/>
              <a:pPr/>
              <a:t>2</a:t>
            </a:fld>
            <a:endParaRPr lang="fr-FR" dirty="0"/>
          </a:p>
        </p:txBody>
      </p:sp>
      <p:sp>
        <p:nvSpPr>
          <p:cNvPr id="4" name="Espace réservé de la date 3"/>
          <p:cNvSpPr>
            <a:spLocks noGrp="1"/>
          </p:cNvSpPr>
          <p:nvPr>
            <p:ph type="dt" sz="half" idx="2"/>
          </p:nvPr>
        </p:nvSpPr>
        <p:spPr/>
        <p:txBody>
          <a:bodyPr/>
          <a:lstStyle/>
          <a:p>
            <a:fld id="{0597CDB5-73DC-8641-8CC1-FAD9379FD627}" type="datetime1">
              <a:rPr lang="fr-FR" cap="all" smtClean="0"/>
              <a:pPr/>
              <a:t>30/05/2023</a:t>
            </a:fld>
            <a:endParaRPr lang="fr-FR" cap="all" dirty="0"/>
          </a:p>
        </p:txBody>
      </p:sp>
      <p:sp>
        <p:nvSpPr>
          <p:cNvPr id="5" name="Espace réservé du pied de page 4"/>
          <p:cNvSpPr>
            <a:spLocks noGrp="1"/>
          </p:cNvSpPr>
          <p:nvPr>
            <p:ph type="ftr" sz="quarter" idx="3"/>
          </p:nvPr>
        </p:nvSpPr>
        <p:spPr>
          <a:xfrm>
            <a:off x="2868782" y="195486"/>
            <a:ext cx="5879931" cy="360000"/>
          </a:xfrm>
          <a:prstGeom prst="rect">
            <a:avLst/>
          </a:prstGeom>
        </p:spPr>
        <p:txBody>
          <a:bodyPr/>
          <a:lstStyle/>
          <a:p>
            <a:r>
              <a:rPr lang="fr-FR" sz="900" dirty="0"/>
              <a:t>Journées sciences &amp; innovations équines</a:t>
            </a:r>
          </a:p>
          <a:p>
            <a:r>
              <a:rPr lang="fr-FR" dirty="0"/>
              <a:t>1</a:t>
            </a:r>
            <a:r>
              <a:rPr lang="fr-FR" baseline="30000" dirty="0"/>
              <a:t>er</a:t>
            </a:r>
            <a:r>
              <a:rPr lang="fr-FR" dirty="0"/>
              <a:t> et 2 juin 2023 </a:t>
            </a:r>
            <a:r>
              <a:rPr lang="fr-FR" sz="900" dirty="0"/>
              <a:t>- Saumur</a:t>
            </a:r>
          </a:p>
        </p:txBody>
      </p:sp>
      <p:sp>
        <p:nvSpPr>
          <p:cNvPr id="16" name="Espace réservé du texte 15"/>
          <p:cNvSpPr>
            <a:spLocks noGrp="1"/>
          </p:cNvSpPr>
          <p:nvPr>
            <p:ph type="body" sz="quarter" idx="14"/>
          </p:nvPr>
        </p:nvSpPr>
        <p:spPr>
          <a:xfrm>
            <a:off x="323850" y="1707654"/>
            <a:ext cx="3888110" cy="2880320"/>
          </a:xfrm>
        </p:spPr>
        <p:txBody>
          <a:bodyPr/>
          <a:lstStyle/>
          <a:p>
            <a:pPr marL="377825" indent="-285750">
              <a:buFont typeface="Arial" panose="020B0604020202020204" pitchFamily="34" charset="0"/>
              <a:buChar char="•"/>
            </a:pPr>
            <a:r>
              <a:rPr lang="fr-FR" dirty="0"/>
              <a:t>Une idée répandue mais non prouvée scientifiquement</a:t>
            </a:r>
          </a:p>
          <a:p>
            <a:pPr marL="377825" indent="-285750">
              <a:buFont typeface="Arial" panose="020B0604020202020204" pitchFamily="34" charset="0"/>
              <a:buChar char="•"/>
            </a:pPr>
            <a:r>
              <a:rPr lang="fr-FR" dirty="0"/>
              <a:t>Nos odeurs changent selon nos émotions</a:t>
            </a:r>
          </a:p>
          <a:p>
            <a:pPr marL="377825" indent="-285750">
              <a:buFont typeface="Arial" panose="020B0604020202020204" pitchFamily="34" charset="0"/>
              <a:buChar char="•"/>
            </a:pPr>
            <a:r>
              <a:rPr lang="fr-FR" dirty="0"/>
              <a:t>Les chiens semblent réagir aux odeurs humaines de joie et de peur</a:t>
            </a:r>
          </a:p>
          <a:p>
            <a:pPr marL="377825" indent="-285750">
              <a:buFont typeface="Arial" panose="020B0604020202020204" pitchFamily="34" charset="0"/>
              <a:buChar char="•"/>
            </a:pPr>
            <a:endParaRPr lang="fr-FR" dirty="0"/>
          </a:p>
          <a:p>
            <a:pPr marL="377825" indent="-285750">
              <a:buFont typeface="Arial" panose="020B0604020202020204" pitchFamily="34" charset="0"/>
              <a:buChar char="•"/>
            </a:pPr>
            <a:r>
              <a:rPr lang="fr-FR" dirty="0"/>
              <a:t>Les chevaux peuvent-ils différencier une odeur humaine de peur d’une odeur humaine de joie ?</a:t>
            </a:r>
          </a:p>
          <a:p>
            <a:endParaRPr lang="fr-FR" dirty="0"/>
          </a:p>
        </p:txBody>
      </p:sp>
      <p:sp>
        <p:nvSpPr>
          <p:cNvPr id="15" name="Titre 14"/>
          <p:cNvSpPr>
            <a:spLocks noGrp="1"/>
          </p:cNvSpPr>
          <p:nvPr>
            <p:ph type="title"/>
          </p:nvPr>
        </p:nvSpPr>
        <p:spPr/>
        <p:txBody>
          <a:bodyPr/>
          <a:lstStyle/>
          <a:p>
            <a:r>
              <a:rPr lang="fr-FR" dirty="0"/>
              <a:t>« Les chevaux sentent quand on a peur »</a:t>
            </a:r>
          </a:p>
        </p:txBody>
      </p:sp>
      <p:pic>
        <p:nvPicPr>
          <p:cNvPr id="6" name="Image 5">
            <a:extLst>
              <a:ext uri="{FF2B5EF4-FFF2-40B4-BE49-F238E27FC236}">
                <a16:creationId xmlns:a16="http://schemas.microsoft.com/office/drawing/2014/main" id="{B8605F1D-D7B4-483D-B1B5-EB8D9BD45A6D}"/>
              </a:ext>
            </a:extLst>
          </p:cNvPr>
          <p:cNvPicPr>
            <a:picLocks noChangeAspect="1"/>
          </p:cNvPicPr>
          <p:nvPr/>
        </p:nvPicPr>
        <p:blipFill>
          <a:blip r:embed="rId3"/>
          <a:stretch>
            <a:fillRect/>
          </a:stretch>
        </p:blipFill>
        <p:spPr>
          <a:xfrm>
            <a:off x="4428810" y="1707654"/>
            <a:ext cx="4320158" cy="2884605"/>
          </a:xfrm>
          <a:prstGeom prst="rect">
            <a:avLst/>
          </a:prstGeom>
        </p:spPr>
      </p:pic>
      <p:sp>
        <p:nvSpPr>
          <p:cNvPr id="3" name="ZoneTexte 2">
            <a:extLst>
              <a:ext uri="{FF2B5EF4-FFF2-40B4-BE49-F238E27FC236}">
                <a16:creationId xmlns:a16="http://schemas.microsoft.com/office/drawing/2014/main" id="{B6B70455-6991-4872-8717-7A107C1ED183}"/>
              </a:ext>
            </a:extLst>
          </p:cNvPr>
          <p:cNvSpPr txBox="1"/>
          <p:nvPr/>
        </p:nvSpPr>
        <p:spPr>
          <a:xfrm>
            <a:off x="8067229" y="4357142"/>
            <a:ext cx="712054" cy="230832"/>
          </a:xfrm>
          <a:prstGeom prst="rect">
            <a:avLst/>
          </a:prstGeom>
          <a:noFill/>
        </p:spPr>
        <p:txBody>
          <a:bodyPr wrap="none" rtlCol="0">
            <a:spAutoFit/>
          </a:bodyPr>
          <a:lstStyle/>
          <a:p>
            <a:r>
              <a:rPr lang="fr-FR" sz="900" dirty="0"/>
              <a:t>© </a:t>
            </a:r>
            <a:r>
              <a:rPr lang="fr-FR" sz="900" dirty="0" err="1"/>
              <a:t>Pixabay</a:t>
            </a:r>
            <a:endParaRPr lang="fr-FR" sz="900" dirty="0"/>
          </a:p>
        </p:txBody>
      </p:sp>
    </p:spTree>
    <p:extLst>
      <p:ext uri="{BB962C8B-B14F-4D97-AF65-F5344CB8AC3E}">
        <p14:creationId xmlns:p14="http://schemas.microsoft.com/office/powerpoint/2010/main" val="152926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33122C9-A0B9-462F-8757-0847AD287B63}" type="slidenum">
              <a:rPr lang="fr-FR" smtClean="0"/>
              <a:pPr/>
              <a:t>3</a:t>
            </a:fld>
            <a:endParaRPr lang="fr-FR" dirty="0"/>
          </a:p>
        </p:txBody>
      </p:sp>
      <p:sp>
        <p:nvSpPr>
          <p:cNvPr id="4" name="Espace réservé de la date 3"/>
          <p:cNvSpPr>
            <a:spLocks noGrp="1"/>
          </p:cNvSpPr>
          <p:nvPr>
            <p:ph type="dt" sz="half" idx="2"/>
          </p:nvPr>
        </p:nvSpPr>
        <p:spPr/>
        <p:txBody>
          <a:bodyPr/>
          <a:lstStyle/>
          <a:p>
            <a:fld id="{0597CDB5-73DC-8641-8CC1-FAD9379FD627}" type="datetime1">
              <a:rPr lang="fr-FR" cap="all" smtClean="0"/>
              <a:pPr/>
              <a:t>30/05/2023</a:t>
            </a:fld>
            <a:endParaRPr lang="fr-FR" cap="all" dirty="0"/>
          </a:p>
        </p:txBody>
      </p:sp>
      <p:sp>
        <p:nvSpPr>
          <p:cNvPr id="5" name="Espace réservé du pied de page 4"/>
          <p:cNvSpPr>
            <a:spLocks noGrp="1"/>
          </p:cNvSpPr>
          <p:nvPr>
            <p:ph type="ftr" sz="quarter" idx="3"/>
          </p:nvPr>
        </p:nvSpPr>
        <p:spPr>
          <a:xfrm>
            <a:off x="2868782" y="195486"/>
            <a:ext cx="5879931" cy="360000"/>
          </a:xfrm>
          <a:prstGeom prst="rect">
            <a:avLst/>
          </a:prstGeom>
        </p:spPr>
        <p:txBody>
          <a:bodyPr/>
          <a:lstStyle/>
          <a:p>
            <a:r>
              <a:rPr lang="fr-FR" sz="900" dirty="0"/>
              <a:t>Journées sciences &amp; innovations équines</a:t>
            </a:r>
          </a:p>
          <a:p>
            <a:r>
              <a:rPr lang="fr-FR" dirty="0"/>
              <a:t>1</a:t>
            </a:r>
            <a:r>
              <a:rPr lang="fr-FR" baseline="30000" dirty="0"/>
              <a:t>er</a:t>
            </a:r>
            <a:r>
              <a:rPr lang="fr-FR" dirty="0"/>
              <a:t> et 2 juin 2023 </a:t>
            </a:r>
            <a:r>
              <a:rPr lang="fr-FR" sz="900" dirty="0"/>
              <a:t>- Saumur</a:t>
            </a:r>
          </a:p>
        </p:txBody>
      </p:sp>
      <p:sp>
        <p:nvSpPr>
          <p:cNvPr id="15" name="Titre 14"/>
          <p:cNvSpPr>
            <a:spLocks noGrp="1"/>
          </p:cNvSpPr>
          <p:nvPr>
            <p:ph type="title"/>
          </p:nvPr>
        </p:nvSpPr>
        <p:spPr/>
        <p:txBody>
          <a:bodyPr/>
          <a:lstStyle/>
          <a:p>
            <a:r>
              <a:rPr lang="fr-FR" dirty="0"/>
              <a:t>Récolte d’échantillons d’odeurs émotionnelles</a:t>
            </a:r>
          </a:p>
        </p:txBody>
      </p:sp>
      <p:pic>
        <p:nvPicPr>
          <p:cNvPr id="3" name="Graphique 2">
            <a:extLst>
              <a:ext uri="{FF2B5EF4-FFF2-40B4-BE49-F238E27FC236}">
                <a16:creationId xmlns:a16="http://schemas.microsoft.com/office/drawing/2014/main" id="{447AA060-210D-4952-9806-29CBD37A0A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59180" y="1814285"/>
            <a:ext cx="5089004" cy="2667058"/>
          </a:xfrm>
          <a:prstGeom prst="rect">
            <a:avLst/>
          </a:prstGeom>
        </p:spPr>
      </p:pic>
      <p:sp>
        <p:nvSpPr>
          <p:cNvPr id="7" name="Espace réservé du texte 6">
            <a:extLst>
              <a:ext uri="{FF2B5EF4-FFF2-40B4-BE49-F238E27FC236}">
                <a16:creationId xmlns:a16="http://schemas.microsoft.com/office/drawing/2014/main" id="{226CF67B-CC85-47CE-B453-59497442BBB3}"/>
              </a:ext>
            </a:extLst>
          </p:cNvPr>
          <p:cNvSpPr>
            <a:spLocks noGrp="1"/>
          </p:cNvSpPr>
          <p:nvPr>
            <p:ph type="body" sz="quarter" idx="14"/>
          </p:nvPr>
        </p:nvSpPr>
        <p:spPr>
          <a:xfrm>
            <a:off x="323850" y="2178050"/>
            <a:ext cx="3335330" cy="2880320"/>
          </a:xfrm>
        </p:spPr>
        <p:txBody>
          <a:bodyPr/>
          <a:lstStyle/>
          <a:p>
            <a:r>
              <a:rPr lang="fr-FR" dirty="0"/>
              <a:t>15 volontaires</a:t>
            </a:r>
          </a:p>
          <a:p>
            <a:pPr marL="377825" indent="-285750">
              <a:buFont typeface="Arial" panose="020B0604020202020204" pitchFamily="34" charset="0"/>
              <a:buChar char="•"/>
            </a:pPr>
            <a:r>
              <a:rPr lang="fr-FR" dirty="0"/>
              <a:t>Film d’horreur + comédie</a:t>
            </a:r>
          </a:p>
          <a:p>
            <a:pPr marL="377825" indent="-285750">
              <a:buFont typeface="Arial" panose="020B0604020202020204" pitchFamily="34" charset="0"/>
              <a:buChar char="•"/>
            </a:pPr>
            <a:r>
              <a:rPr lang="fr-FR" dirty="0"/>
              <a:t>Compresses sous les aisselles</a:t>
            </a:r>
          </a:p>
        </p:txBody>
      </p:sp>
    </p:spTree>
    <p:extLst>
      <p:ext uri="{BB962C8B-B14F-4D97-AF65-F5344CB8AC3E}">
        <p14:creationId xmlns:p14="http://schemas.microsoft.com/office/powerpoint/2010/main" val="4177922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33122C9-A0B9-462F-8757-0847AD287B63}" type="slidenum">
              <a:rPr lang="fr-FR" smtClean="0"/>
              <a:pPr/>
              <a:t>4</a:t>
            </a:fld>
            <a:endParaRPr lang="fr-FR" dirty="0"/>
          </a:p>
        </p:txBody>
      </p:sp>
      <p:sp>
        <p:nvSpPr>
          <p:cNvPr id="4" name="Espace réservé de la date 3"/>
          <p:cNvSpPr>
            <a:spLocks noGrp="1"/>
          </p:cNvSpPr>
          <p:nvPr>
            <p:ph type="dt" sz="half" idx="2"/>
          </p:nvPr>
        </p:nvSpPr>
        <p:spPr/>
        <p:txBody>
          <a:bodyPr/>
          <a:lstStyle/>
          <a:p>
            <a:fld id="{0597CDB5-73DC-8641-8CC1-FAD9379FD627}" type="datetime1">
              <a:rPr lang="fr-FR" cap="all" smtClean="0"/>
              <a:pPr/>
              <a:t>30/05/2023</a:t>
            </a:fld>
            <a:endParaRPr lang="fr-FR" cap="all" dirty="0"/>
          </a:p>
        </p:txBody>
      </p:sp>
      <p:sp>
        <p:nvSpPr>
          <p:cNvPr id="5" name="Espace réservé du pied de page 4"/>
          <p:cNvSpPr>
            <a:spLocks noGrp="1"/>
          </p:cNvSpPr>
          <p:nvPr>
            <p:ph type="ftr" sz="quarter" idx="3"/>
          </p:nvPr>
        </p:nvSpPr>
        <p:spPr>
          <a:xfrm>
            <a:off x="2868782" y="195486"/>
            <a:ext cx="5879931" cy="360000"/>
          </a:xfrm>
          <a:prstGeom prst="rect">
            <a:avLst/>
          </a:prstGeom>
        </p:spPr>
        <p:txBody>
          <a:bodyPr/>
          <a:lstStyle/>
          <a:p>
            <a:r>
              <a:rPr lang="fr-FR" sz="900" dirty="0"/>
              <a:t>Journées sciences &amp; innovations équines</a:t>
            </a:r>
          </a:p>
          <a:p>
            <a:r>
              <a:rPr lang="fr-FR" dirty="0"/>
              <a:t>1</a:t>
            </a:r>
            <a:r>
              <a:rPr lang="fr-FR" baseline="30000" dirty="0"/>
              <a:t>er</a:t>
            </a:r>
            <a:r>
              <a:rPr lang="fr-FR" dirty="0"/>
              <a:t> et 2 juin 2023 </a:t>
            </a:r>
            <a:r>
              <a:rPr lang="fr-FR" sz="900" dirty="0"/>
              <a:t>- Saumur</a:t>
            </a:r>
          </a:p>
        </p:txBody>
      </p:sp>
      <p:sp>
        <p:nvSpPr>
          <p:cNvPr id="15" name="Titre 14"/>
          <p:cNvSpPr>
            <a:spLocks noGrp="1"/>
          </p:cNvSpPr>
          <p:nvPr>
            <p:ph type="title"/>
          </p:nvPr>
        </p:nvSpPr>
        <p:spPr/>
        <p:txBody>
          <a:bodyPr/>
          <a:lstStyle/>
          <a:p>
            <a:r>
              <a:rPr lang="fr-FR" dirty="0"/>
              <a:t>Protocole d’habituation - discrimination</a:t>
            </a:r>
          </a:p>
        </p:txBody>
      </p:sp>
      <p:pic>
        <p:nvPicPr>
          <p:cNvPr id="3" name="video clip">
            <a:hlinkClick r:id="" action="ppaction://media"/>
            <a:extLst>
              <a:ext uri="{FF2B5EF4-FFF2-40B4-BE49-F238E27FC236}">
                <a16:creationId xmlns:a16="http://schemas.microsoft.com/office/drawing/2014/main" id="{27AE5C7D-997D-4BB7-8203-C496EB4CEC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6551" y="1222792"/>
            <a:ext cx="6175385" cy="3473654"/>
          </a:xfrm>
          <a:prstGeom prst="rect">
            <a:avLst/>
          </a:prstGeom>
        </p:spPr>
      </p:pic>
    </p:spTree>
    <p:extLst>
      <p:ext uri="{BB962C8B-B14F-4D97-AF65-F5344CB8AC3E}">
        <p14:creationId xmlns:p14="http://schemas.microsoft.com/office/powerpoint/2010/main" val="421614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33122C9-A0B9-462F-8757-0847AD287B63}" type="slidenum">
              <a:rPr lang="fr-FR" smtClean="0"/>
              <a:pPr/>
              <a:t>5</a:t>
            </a:fld>
            <a:endParaRPr lang="fr-FR" dirty="0"/>
          </a:p>
        </p:txBody>
      </p:sp>
      <p:sp>
        <p:nvSpPr>
          <p:cNvPr id="4" name="Espace réservé de la date 3"/>
          <p:cNvSpPr>
            <a:spLocks noGrp="1"/>
          </p:cNvSpPr>
          <p:nvPr>
            <p:ph type="dt" sz="half" idx="2"/>
          </p:nvPr>
        </p:nvSpPr>
        <p:spPr/>
        <p:txBody>
          <a:bodyPr/>
          <a:lstStyle/>
          <a:p>
            <a:fld id="{0597CDB5-73DC-8641-8CC1-FAD9379FD627}" type="datetime1">
              <a:rPr lang="fr-FR" cap="all" smtClean="0"/>
              <a:pPr/>
              <a:t>30/05/2023</a:t>
            </a:fld>
            <a:endParaRPr lang="fr-FR" cap="all" dirty="0"/>
          </a:p>
        </p:txBody>
      </p:sp>
      <p:sp>
        <p:nvSpPr>
          <p:cNvPr id="5" name="Espace réservé du pied de page 4"/>
          <p:cNvSpPr>
            <a:spLocks noGrp="1"/>
          </p:cNvSpPr>
          <p:nvPr>
            <p:ph type="ftr" sz="quarter" idx="3"/>
          </p:nvPr>
        </p:nvSpPr>
        <p:spPr>
          <a:xfrm>
            <a:off x="2868782" y="195486"/>
            <a:ext cx="5879931" cy="360000"/>
          </a:xfrm>
          <a:prstGeom prst="rect">
            <a:avLst/>
          </a:prstGeom>
        </p:spPr>
        <p:txBody>
          <a:bodyPr/>
          <a:lstStyle/>
          <a:p>
            <a:r>
              <a:rPr lang="fr-FR" sz="900" dirty="0"/>
              <a:t>Journées sciences &amp; innovations équines</a:t>
            </a:r>
          </a:p>
          <a:p>
            <a:r>
              <a:rPr lang="fr-FR" dirty="0"/>
              <a:t>1</a:t>
            </a:r>
            <a:r>
              <a:rPr lang="fr-FR" baseline="30000" dirty="0"/>
              <a:t>er</a:t>
            </a:r>
            <a:r>
              <a:rPr lang="fr-FR" dirty="0"/>
              <a:t> et 2 juin 2023 </a:t>
            </a:r>
            <a:r>
              <a:rPr lang="fr-FR" sz="900" dirty="0"/>
              <a:t>- Saumur</a:t>
            </a:r>
          </a:p>
        </p:txBody>
      </p:sp>
      <p:sp>
        <p:nvSpPr>
          <p:cNvPr id="16" name="Espace réservé du texte 15"/>
          <p:cNvSpPr>
            <a:spLocks noGrp="1"/>
          </p:cNvSpPr>
          <p:nvPr>
            <p:ph type="body" sz="quarter" idx="14"/>
          </p:nvPr>
        </p:nvSpPr>
        <p:spPr>
          <a:xfrm>
            <a:off x="323850" y="1707654"/>
            <a:ext cx="4608190" cy="2880320"/>
          </a:xfrm>
        </p:spPr>
        <p:txBody>
          <a:bodyPr/>
          <a:lstStyle/>
          <a:p>
            <a:pPr marL="377825" indent="-285750">
              <a:buFont typeface="Arial" panose="020B0604020202020204" pitchFamily="34" charset="0"/>
              <a:buChar char="•"/>
            </a:pPr>
            <a:r>
              <a:rPr lang="fr-FR" dirty="0"/>
              <a:t>Les animaux sont attirés par la nouveauté : on s’attend à ce qu’ils flairent plus longtemps l’odeur nouvelle</a:t>
            </a:r>
          </a:p>
          <a:p>
            <a:pPr marL="377825" indent="-285750">
              <a:buFont typeface="Arial" panose="020B0604020202020204" pitchFamily="34" charset="0"/>
              <a:buChar char="•"/>
            </a:pPr>
            <a:endParaRPr lang="fr-FR" dirty="0"/>
          </a:p>
          <a:p>
            <a:pPr marL="377825" indent="-285750">
              <a:buFont typeface="Arial" panose="020B0604020202020204" pitchFamily="34" charset="0"/>
              <a:buChar char="•"/>
            </a:pPr>
            <a:r>
              <a:rPr lang="fr-FR" dirty="0"/>
              <a:t>En effet : ces deux odeurs sont donc différentes pour les chevaux</a:t>
            </a:r>
          </a:p>
          <a:p>
            <a:pPr marL="377825" indent="-285750">
              <a:buFont typeface="Arial" panose="020B0604020202020204" pitchFamily="34" charset="0"/>
              <a:buChar char="•"/>
            </a:pPr>
            <a:endParaRPr lang="fr-FR" dirty="0"/>
          </a:p>
          <a:p>
            <a:pPr marL="377825" indent="-285750">
              <a:buFont typeface="Arial" panose="020B0604020202020204" pitchFamily="34" charset="0"/>
              <a:buChar char="•"/>
            </a:pPr>
            <a:r>
              <a:rPr lang="fr-FR" dirty="0"/>
              <a:t>+ différences dans le comportement de flairage selon l’odeur (joie ou peur)</a:t>
            </a:r>
          </a:p>
        </p:txBody>
      </p:sp>
      <p:sp>
        <p:nvSpPr>
          <p:cNvPr id="15" name="Titre 14"/>
          <p:cNvSpPr>
            <a:spLocks noGrp="1"/>
          </p:cNvSpPr>
          <p:nvPr>
            <p:ph type="title"/>
          </p:nvPr>
        </p:nvSpPr>
        <p:spPr/>
        <p:txBody>
          <a:bodyPr/>
          <a:lstStyle/>
          <a:p>
            <a:r>
              <a:rPr lang="fr-FR" dirty="0"/>
              <a:t>Résultats</a:t>
            </a:r>
          </a:p>
        </p:txBody>
      </p:sp>
      <p:pic>
        <p:nvPicPr>
          <p:cNvPr id="7" name="Image 6">
            <a:extLst>
              <a:ext uri="{FF2B5EF4-FFF2-40B4-BE49-F238E27FC236}">
                <a16:creationId xmlns:a16="http://schemas.microsoft.com/office/drawing/2014/main" id="{1A84C67F-95A2-49FD-A3FF-A6ABAEB7FBDA}"/>
              </a:ext>
            </a:extLst>
          </p:cNvPr>
          <p:cNvPicPr/>
          <p:nvPr/>
        </p:nvPicPr>
        <p:blipFill rotWithShape="1">
          <a:blip r:embed="rId3" cstate="print">
            <a:extLst>
              <a:ext uri="{28A0092B-C50C-407E-A947-70E740481C1C}">
                <a14:useLocalDpi xmlns:a14="http://schemas.microsoft.com/office/drawing/2010/main" val="0"/>
              </a:ext>
            </a:extLst>
          </a:blip>
          <a:srcRect l="3640" t="13684" b="45308"/>
          <a:stretch/>
        </p:blipFill>
        <p:spPr bwMode="auto">
          <a:xfrm>
            <a:off x="5220072" y="1131590"/>
            <a:ext cx="3812014" cy="344953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9674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33122C9-A0B9-462F-8757-0847AD287B63}" type="slidenum">
              <a:rPr lang="fr-FR" smtClean="0"/>
              <a:pPr/>
              <a:t>6</a:t>
            </a:fld>
            <a:endParaRPr lang="fr-FR" dirty="0"/>
          </a:p>
        </p:txBody>
      </p:sp>
      <p:sp>
        <p:nvSpPr>
          <p:cNvPr id="4" name="Espace réservé de la date 3"/>
          <p:cNvSpPr>
            <a:spLocks noGrp="1"/>
          </p:cNvSpPr>
          <p:nvPr>
            <p:ph type="dt" sz="half" idx="2"/>
          </p:nvPr>
        </p:nvSpPr>
        <p:spPr/>
        <p:txBody>
          <a:bodyPr/>
          <a:lstStyle/>
          <a:p>
            <a:fld id="{0597CDB5-73DC-8641-8CC1-FAD9379FD627}" type="datetime1">
              <a:rPr lang="fr-FR" cap="all" smtClean="0"/>
              <a:pPr/>
              <a:t>30/05/2023</a:t>
            </a:fld>
            <a:endParaRPr lang="fr-FR" cap="all" dirty="0"/>
          </a:p>
        </p:txBody>
      </p:sp>
      <p:sp>
        <p:nvSpPr>
          <p:cNvPr id="5" name="Espace réservé du pied de page 4"/>
          <p:cNvSpPr>
            <a:spLocks noGrp="1"/>
          </p:cNvSpPr>
          <p:nvPr>
            <p:ph type="ftr" sz="quarter" idx="3"/>
          </p:nvPr>
        </p:nvSpPr>
        <p:spPr>
          <a:xfrm>
            <a:off x="2868782" y="195486"/>
            <a:ext cx="5879931" cy="360000"/>
          </a:xfrm>
          <a:prstGeom prst="rect">
            <a:avLst/>
          </a:prstGeom>
        </p:spPr>
        <p:txBody>
          <a:bodyPr/>
          <a:lstStyle/>
          <a:p>
            <a:r>
              <a:rPr lang="fr-FR" sz="900" dirty="0"/>
              <a:t>Journées sciences &amp; innovations équines</a:t>
            </a:r>
          </a:p>
          <a:p>
            <a:r>
              <a:rPr lang="fr-FR" dirty="0"/>
              <a:t>1</a:t>
            </a:r>
            <a:r>
              <a:rPr lang="fr-FR" baseline="30000" dirty="0"/>
              <a:t>er</a:t>
            </a:r>
            <a:r>
              <a:rPr lang="fr-FR" dirty="0"/>
              <a:t> et 2 juin 2023 </a:t>
            </a:r>
            <a:r>
              <a:rPr lang="fr-FR" sz="900" dirty="0"/>
              <a:t>- Saumur</a:t>
            </a:r>
          </a:p>
        </p:txBody>
      </p:sp>
      <p:sp>
        <p:nvSpPr>
          <p:cNvPr id="15" name="Titre 14"/>
          <p:cNvSpPr>
            <a:spLocks noGrp="1"/>
          </p:cNvSpPr>
          <p:nvPr>
            <p:ph type="title"/>
          </p:nvPr>
        </p:nvSpPr>
        <p:spPr/>
        <p:txBody>
          <a:bodyPr/>
          <a:lstStyle/>
          <a:p>
            <a:r>
              <a:rPr lang="fr-FR" dirty="0"/>
              <a:t>Ce qu’il faut retenir</a:t>
            </a:r>
          </a:p>
        </p:txBody>
      </p:sp>
      <p:sp>
        <p:nvSpPr>
          <p:cNvPr id="16" name="Espace réservé du texte 15"/>
          <p:cNvSpPr>
            <a:spLocks noGrp="1"/>
          </p:cNvSpPr>
          <p:nvPr>
            <p:ph type="body" sz="quarter" idx="14"/>
          </p:nvPr>
        </p:nvSpPr>
        <p:spPr>
          <a:xfrm>
            <a:off x="323850" y="1222792"/>
            <a:ext cx="4752206" cy="3437190"/>
          </a:xfrm>
          <a:noFill/>
          <a:ln>
            <a:solidFill>
              <a:schemeClr val="accent6">
                <a:lumMod val="40000"/>
                <a:lumOff val="60000"/>
              </a:schemeClr>
            </a:solidFill>
          </a:ln>
        </p:spPr>
        <p:txBody>
          <a:bodyPr/>
          <a:lstStyle/>
          <a:p>
            <a:pPr marL="377825" indent="-285750">
              <a:buFont typeface="Arial" panose="020B0604020202020204" pitchFamily="34" charset="0"/>
              <a:buChar char="•"/>
            </a:pPr>
            <a:r>
              <a:rPr lang="fr-FR" sz="1800" dirty="0">
                <a:solidFill>
                  <a:schemeClr val="accent6">
                    <a:lumMod val="60000"/>
                    <a:lumOff val="40000"/>
                  </a:schemeClr>
                </a:solidFill>
              </a:rPr>
              <a:t>Les chevaux peuvent différencier des odeurs humaines de joie et de peur</a:t>
            </a:r>
          </a:p>
          <a:p>
            <a:pPr marL="377825" indent="-285750">
              <a:buFont typeface="Arial" panose="020B0604020202020204" pitchFamily="34" charset="0"/>
              <a:buChar char="•"/>
            </a:pPr>
            <a:endParaRPr lang="fr-FR" sz="1800" dirty="0">
              <a:solidFill>
                <a:schemeClr val="accent6">
                  <a:lumMod val="60000"/>
                  <a:lumOff val="40000"/>
                </a:schemeClr>
              </a:solidFill>
            </a:endParaRPr>
          </a:p>
          <a:p>
            <a:pPr marL="377825" indent="-285750">
              <a:buFont typeface="Arial" panose="020B0604020202020204" pitchFamily="34" charset="0"/>
              <a:buChar char="•"/>
            </a:pPr>
            <a:r>
              <a:rPr lang="fr-FR" sz="1800" dirty="0">
                <a:solidFill>
                  <a:schemeClr val="accent5">
                    <a:lumMod val="75000"/>
                  </a:schemeClr>
                </a:solidFill>
              </a:rPr>
              <a:t>Les chevaux pourraient percevoir notre état émotionnel </a:t>
            </a:r>
            <a:r>
              <a:rPr lang="fr-FR" sz="1800" i="1" dirty="0">
                <a:solidFill>
                  <a:schemeClr val="accent5">
                    <a:lumMod val="75000"/>
                  </a:schemeClr>
                </a:solidFill>
              </a:rPr>
              <a:t>via</a:t>
            </a:r>
            <a:r>
              <a:rPr lang="fr-FR" sz="1800" dirty="0">
                <a:solidFill>
                  <a:schemeClr val="accent5">
                    <a:lumMod val="75000"/>
                  </a:schemeClr>
                </a:solidFill>
              </a:rPr>
              <a:t> nos odeurs</a:t>
            </a:r>
          </a:p>
          <a:p>
            <a:pPr marL="377825" indent="-285750">
              <a:buFont typeface="Arial" panose="020B0604020202020204" pitchFamily="34" charset="0"/>
              <a:buChar char="•"/>
            </a:pPr>
            <a:endParaRPr lang="fr-FR" sz="1800" dirty="0">
              <a:solidFill>
                <a:schemeClr val="accent6">
                  <a:lumMod val="60000"/>
                  <a:lumOff val="40000"/>
                </a:schemeClr>
              </a:solidFill>
            </a:endParaRPr>
          </a:p>
          <a:p>
            <a:pPr marL="377825" indent="-285750">
              <a:buFont typeface="Arial" panose="020B0604020202020204" pitchFamily="34" charset="0"/>
              <a:buChar char="•"/>
            </a:pPr>
            <a:r>
              <a:rPr lang="fr-FR" sz="1800" dirty="0">
                <a:solidFill>
                  <a:schemeClr val="accent6">
                    <a:lumMod val="60000"/>
                    <a:lumOff val="40000"/>
                  </a:schemeClr>
                </a:solidFill>
              </a:rPr>
              <a:t>À approfondir : influence de ces odeurs sur le comportement du cheval ?</a:t>
            </a:r>
          </a:p>
          <a:p>
            <a:r>
              <a:rPr lang="fr-FR" sz="1800" dirty="0">
                <a:solidFill>
                  <a:schemeClr val="accent6">
                    <a:lumMod val="60000"/>
                    <a:lumOff val="40000"/>
                  </a:schemeClr>
                </a:solidFill>
              </a:rPr>
              <a:t>	autres émotions ?</a:t>
            </a:r>
          </a:p>
          <a:p>
            <a:r>
              <a:rPr lang="fr-FR" sz="1800" dirty="0">
                <a:solidFill>
                  <a:schemeClr val="accent6">
                    <a:lumMod val="60000"/>
                    <a:lumOff val="40000"/>
                  </a:schemeClr>
                </a:solidFill>
              </a:rPr>
              <a:t>             autres herbivores domestiques ?</a:t>
            </a:r>
          </a:p>
        </p:txBody>
      </p:sp>
      <p:pic>
        <p:nvPicPr>
          <p:cNvPr id="132" name="Image 131">
            <a:extLst>
              <a:ext uri="{FF2B5EF4-FFF2-40B4-BE49-F238E27FC236}">
                <a16:creationId xmlns:a16="http://schemas.microsoft.com/office/drawing/2014/main" id="{BC5E909B-F3C8-472C-9688-7B13F51340D9}"/>
              </a:ext>
            </a:extLst>
          </p:cNvPr>
          <p:cNvPicPr>
            <a:picLocks noChangeAspect="1"/>
          </p:cNvPicPr>
          <p:nvPr/>
        </p:nvPicPr>
        <p:blipFill rotWithShape="1">
          <a:blip r:embed="rId3"/>
          <a:srcRect l="17290"/>
          <a:stretch/>
        </p:blipFill>
        <p:spPr>
          <a:xfrm>
            <a:off x="5220072" y="1222792"/>
            <a:ext cx="3789039" cy="3435845"/>
          </a:xfrm>
          <a:prstGeom prst="rect">
            <a:avLst/>
          </a:prstGeom>
        </p:spPr>
      </p:pic>
      <p:sp>
        <p:nvSpPr>
          <p:cNvPr id="133" name="ZoneTexte 132">
            <a:extLst>
              <a:ext uri="{FF2B5EF4-FFF2-40B4-BE49-F238E27FC236}">
                <a16:creationId xmlns:a16="http://schemas.microsoft.com/office/drawing/2014/main" id="{77D91B3E-E8B0-4DEF-8D6D-45956A6694A6}"/>
              </a:ext>
            </a:extLst>
          </p:cNvPr>
          <p:cNvSpPr txBox="1"/>
          <p:nvPr/>
        </p:nvSpPr>
        <p:spPr>
          <a:xfrm>
            <a:off x="8073713" y="1188790"/>
            <a:ext cx="1007007" cy="230832"/>
          </a:xfrm>
          <a:prstGeom prst="rect">
            <a:avLst/>
          </a:prstGeom>
          <a:noFill/>
        </p:spPr>
        <p:txBody>
          <a:bodyPr wrap="none" rtlCol="0">
            <a:spAutoFit/>
          </a:bodyPr>
          <a:lstStyle/>
          <a:p>
            <a:r>
              <a:rPr lang="fr-FR" sz="900" dirty="0"/>
              <a:t>© Plotine Jardat</a:t>
            </a:r>
          </a:p>
        </p:txBody>
      </p:sp>
    </p:spTree>
    <p:extLst>
      <p:ext uri="{BB962C8B-B14F-4D97-AF65-F5344CB8AC3E}">
        <p14:creationId xmlns:p14="http://schemas.microsoft.com/office/powerpoint/2010/main" val="3508183879"/>
      </p:ext>
    </p:extLst>
  </p:cSld>
  <p:clrMapOvr>
    <a:masterClrMapping/>
  </p:clrMapOvr>
</p:sld>
</file>

<file path=ppt/theme/theme1.xml><?xml version="1.0" encoding="utf-8"?>
<a:theme xmlns:a="http://schemas.openxmlformats.org/drawingml/2006/main" name="PREMIER MINISTRE">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2" id="{8EC65003-3ABE-4041-991D-7076464D3D74}" vid="{AA0AFFD9-FBE7-489D-82B1-87B579574C29}"/>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8A1107742C028428BEC7CD93489AD31" ma:contentTypeVersion="13" ma:contentTypeDescription="Crée un document." ma:contentTypeScope="" ma:versionID="ae85cc3b7ca5c898f459824763b8cb31">
  <xsd:schema xmlns:xsd="http://www.w3.org/2001/XMLSchema" xmlns:xs="http://www.w3.org/2001/XMLSchema" xmlns:p="http://schemas.microsoft.com/office/2006/metadata/properties" xmlns:ns3="03abdd62-25a7-47b0-95dd-1b33819d66d3" xmlns:ns4="cb97101d-ba03-47c0-8dce-6ed047241193" targetNamespace="http://schemas.microsoft.com/office/2006/metadata/properties" ma:root="true" ma:fieldsID="6beac7bde4a950990f478dfd0e6441b5" ns3:_="" ns4:_="">
    <xsd:import namespace="03abdd62-25a7-47b0-95dd-1b33819d66d3"/>
    <xsd:import namespace="cb97101d-ba03-47c0-8dce-6ed04724119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abdd62-25a7-47b0-95dd-1b33819d66d3"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SharingHintHash" ma:index="10" nillable="true" ma:displayName="Partage du hachage d’indicateu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97101d-ba03-47c0-8dce-6ed04724119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CD02589-0CA1-4376-BCC1-1E0C8CD35959}">
  <ds:schemaRefs>
    <ds:schemaRef ds:uri="http://purl.org/dc/elements/1.1/"/>
    <ds:schemaRef ds:uri="http://schemas.microsoft.com/office/2006/metadata/properties"/>
    <ds:schemaRef ds:uri="http://schemas.microsoft.com/office/2006/documentManagement/types"/>
    <ds:schemaRef ds:uri="http://purl.org/dc/terms/"/>
    <ds:schemaRef ds:uri="http://www.w3.org/XML/1998/namespace"/>
    <ds:schemaRef ds:uri="http://schemas.openxmlformats.org/package/2006/metadata/core-properties"/>
    <ds:schemaRef ds:uri="http://schemas.microsoft.com/office/infopath/2007/PartnerControls"/>
    <ds:schemaRef ds:uri="03abdd62-25a7-47b0-95dd-1b33819d66d3"/>
    <ds:schemaRef ds:uri="cb97101d-ba03-47c0-8dce-6ed047241193"/>
    <ds:schemaRef ds:uri="http://purl.org/dc/dcmitype/"/>
  </ds:schemaRefs>
</ds:datastoreItem>
</file>

<file path=customXml/itemProps2.xml><?xml version="1.0" encoding="utf-8"?>
<ds:datastoreItem xmlns:ds="http://schemas.openxmlformats.org/officeDocument/2006/customXml" ds:itemID="{C9F4DE23-21ED-47D8-8052-CF371E6728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abdd62-25a7-47b0-95dd-1b33819d66d3"/>
    <ds:schemaRef ds:uri="cb97101d-ba03-47c0-8dce-6ed0472411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819EC53-710E-401F-8AD4-0EAB8DB035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Masque de PPT JSIE 2022</Template>
  <TotalTime>161</TotalTime>
  <Words>736</Words>
  <Application>Microsoft Office PowerPoint</Application>
  <PresentationFormat>Affichage à l'écran (16:9)</PresentationFormat>
  <Paragraphs>63</Paragraphs>
  <Slides>6</Slides>
  <Notes>5</Notes>
  <HiddenSlides>0</HiddenSlides>
  <MMClips>1</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6</vt:i4>
      </vt:variant>
    </vt:vector>
  </HeadingPairs>
  <TitlesOfParts>
    <vt:vector size="11" baseType="lpstr">
      <vt:lpstr>Arial</vt:lpstr>
      <vt:lpstr>Calibri</vt:lpstr>
      <vt:lpstr>Marianne</vt:lpstr>
      <vt:lpstr>Wingdings</vt:lpstr>
      <vt:lpstr>PREMIER MINISTRE</vt:lpstr>
      <vt:lpstr>Présentation PowerPoint</vt:lpstr>
      <vt:lpstr>« Les chevaux sentent quand on a peur »</vt:lpstr>
      <vt:lpstr>Récolte d’échantillons d’odeurs émotionnelles</vt:lpstr>
      <vt:lpstr>Protocole d’habituation - discrimination</vt:lpstr>
      <vt:lpstr>Résultats</vt:lpstr>
      <vt:lpstr>Ce qu’il faut retenir</vt:lpstr>
    </vt:vector>
  </TitlesOfParts>
  <Manager>Client</Manager>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Recommandations pour votre présentation</dc:title>
  <dc:subject>Client</dc:subject>
  <dc:creator>Alice Lachaudru</dc:creator>
  <cp:lastModifiedBy>Plotine Jardat</cp:lastModifiedBy>
  <cp:revision>20</cp:revision>
  <dcterms:created xsi:type="dcterms:W3CDTF">2022-04-25T14:13:32Z</dcterms:created>
  <dcterms:modified xsi:type="dcterms:W3CDTF">2023-05-30T08:43:00Z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0x010100A8A1107742C028428BEC7CD93489AD31</vt:lpwstr>
  </property>
</Properties>
</file>