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5b4c12e7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5b4c12e7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128faca1a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128faca1a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128faca1a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d128faca1a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11" Type="http://schemas.openxmlformats.org/officeDocument/2006/relationships/image" Target="../media/image2.png"/><Relationship Id="rId10" Type="http://schemas.openxmlformats.org/officeDocument/2006/relationships/image" Target="../media/image1.png"/><Relationship Id="rId9" Type="http://schemas.openxmlformats.org/officeDocument/2006/relationships/hyperlink" Target="https://meetingorganizer.copernicus.org/EGU21/EGU21-15272.html" TargetMode="External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hyperlink" Target="https://meetingorganizer.copernicus.org/EGU21/EGU21-15272.html" TargetMode="External"/><Relationship Id="rId8" Type="http://schemas.openxmlformats.org/officeDocument/2006/relationships/hyperlink" Target="https://meetingorganizer.copernicus.org/EGU21/EGU21-15272.html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71000"/>
          </a:blip>
          <a:stretch>
            <a:fillRect/>
          </a:stretch>
        </p:blipFill>
        <p:spPr>
          <a:xfrm>
            <a:off x="-64325" y="-79125"/>
            <a:ext cx="9284827" cy="52227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grpSp>
        <p:nvGrpSpPr>
          <p:cNvPr id="55" name="Google Shape;55;p13"/>
          <p:cNvGrpSpPr/>
          <p:nvPr/>
        </p:nvGrpSpPr>
        <p:grpSpPr>
          <a:xfrm>
            <a:off x="117988" y="73275"/>
            <a:ext cx="8920200" cy="683700"/>
            <a:chOff x="117988" y="-79125"/>
            <a:chExt cx="8920200" cy="683700"/>
          </a:xfrm>
        </p:grpSpPr>
        <p:pic>
          <p:nvPicPr>
            <p:cNvPr id="56" name="Google Shape;56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29029" y="114413"/>
              <a:ext cx="783513" cy="3559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 cesbio (copie)" id="57" name="Google Shape;57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03375" y="93400"/>
              <a:ext cx="1071047" cy="3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:\LogoUPS (copie).png" id="58" name="Google Shape;58;p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168624" y="67898"/>
              <a:ext cx="2412275" cy="3896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Google Shape;59;p13"/>
            <p:cNvSpPr/>
            <p:nvPr/>
          </p:nvSpPr>
          <p:spPr>
            <a:xfrm>
              <a:off x="117988" y="-79125"/>
              <a:ext cx="8920200" cy="683700"/>
            </a:xfrm>
            <a:prstGeom prst="rect">
              <a:avLst/>
            </a:prstGeom>
            <a:solidFill>
              <a:schemeClr val="lt1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13"/>
          <p:cNvSpPr txBox="1"/>
          <p:nvPr/>
        </p:nvSpPr>
        <p:spPr>
          <a:xfrm>
            <a:off x="111900" y="1054775"/>
            <a:ext cx="4812300" cy="29100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100">
                <a:solidFill>
                  <a:srgbClr val="274E13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Assessing the impact of cover crops as a GHG mitigation </a:t>
            </a:r>
            <a:r>
              <a:rPr b="1" lang="fr" sz="3400">
                <a:solidFill>
                  <a:srgbClr val="274E13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solution</a:t>
            </a:r>
            <a:r>
              <a:rPr b="1" lang="fr" sz="3100">
                <a:solidFill>
                  <a:srgbClr val="274E13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at intra-field scale using the AgriCarbon-EO tool</a:t>
            </a:r>
            <a:endParaRPr sz="2000">
              <a:solidFill>
                <a:srgbClr val="274E13"/>
              </a:solidFill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118000" y="4289825"/>
            <a:ext cx="8920200" cy="4155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dk1"/>
                </a:solidFill>
              </a:rPr>
              <a:t>Taeken Wijmer</a:t>
            </a:r>
            <a:r>
              <a:rPr lang="fr" sz="1500">
                <a:solidFill>
                  <a:schemeClr val="dk1"/>
                </a:solidFill>
              </a:rPr>
              <a:t>, Ahmad Al Bitar, Remy Fieuzal, Ludovic Arnaud, Gaetan Pique, and Eric Ceschia</a:t>
            </a:r>
            <a:endParaRPr sz="1500"/>
          </a:p>
        </p:txBody>
      </p:sp>
      <p:pic>
        <p:nvPicPr>
          <p:cNvPr descr="EGU on Twitter: &quot;For #vEGU21 we have the most extensive fee waivers &amp;  reductions in our history! Registration is FREE for - researchers from  lower &amp; lower-middle income countries - #PhD in" id="62" name="Google Shape;62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058131" y="166391"/>
            <a:ext cx="881285" cy="49747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-40500" y="4833475"/>
            <a:ext cx="9284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     EGU21- </a:t>
            </a:r>
            <a:r>
              <a:rPr b="1" lang="fr" sz="1100">
                <a:solidFill>
                  <a:schemeClr val="dk1"/>
                </a:solidFill>
              </a:rPr>
              <a:t>BG3.21 - </a:t>
            </a:r>
            <a:r>
              <a:rPr b="1" lang="fr" sz="1100">
                <a:solidFill>
                  <a:schemeClr val="dk1"/>
                </a:solidFill>
              </a:rPr>
              <a:t>15272</a:t>
            </a:r>
            <a:r>
              <a:rPr b="1" lang="fr" sz="1000">
                <a:solidFill>
                  <a:schemeClr val="dk1"/>
                </a:solidFill>
              </a:rPr>
              <a:t>                                                                                                                                                                   </a:t>
            </a:r>
            <a:r>
              <a:rPr b="1" lang="fr" sz="1000">
                <a:solidFill>
                  <a:schemeClr val="dk1"/>
                </a:solidFill>
              </a:rPr>
              <a:t>wijmert@cesbio.cnes.fr</a:t>
            </a:r>
            <a:endParaRPr b="1" sz="1100">
              <a:solidFill>
                <a:schemeClr val="dk1"/>
              </a:solidFill>
            </a:endParaRPr>
          </a:p>
        </p:txBody>
      </p:sp>
      <p:pic>
        <p:nvPicPr>
          <p:cNvPr descr="logo cesbio (copie)" id="64" name="Google Shape;6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974" y="139955"/>
            <a:ext cx="626876" cy="3979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LogoUPS (copie).png" id="65" name="Google Shape;65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72145" y="144103"/>
            <a:ext cx="1411885" cy="38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11">
            <a:alphaModFix/>
          </a:blip>
          <a:srcRect b="0" l="0" r="5908" t="0"/>
          <a:stretch/>
        </p:blipFill>
        <p:spPr>
          <a:xfrm>
            <a:off x="5075250" y="1438770"/>
            <a:ext cx="3864174" cy="218694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3"/>
          <p:cNvSpPr/>
          <p:nvPr/>
        </p:nvSpPr>
        <p:spPr>
          <a:xfrm>
            <a:off x="-94250" y="4158200"/>
            <a:ext cx="9426600" cy="231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3"/>
          <p:cNvSpPr/>
          <p:nvPr/>
        </p:nvSpPr>
        <p:spPr>
          <a:xfrm>
            <a:off x="-94250" y="4082000"/>
            <a:ext cx="9426600" cy="231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-65750" y="847763"/>
            <a:ext cx="9287700" cy="231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4"/>
          <p:cNvPicPr preferRelativeResize="0"/>
          <p:nvPr/>
        </p:nvPicPr>
        <p:blipFill>
          <a:blip r:embed="rId3">
            <a:alphaModFix amt="71000"/>
          </a:blip>
          <a:stretch>
            <a:fillRect/>
          </a:stretch>
        </p:blipFill>
        <p:spPr>
          <a:xfrm>
            <a:off x="-64325" y="-79125"/>
            <a:ext cx="9284827" cy="52227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75" name="Google Shape;75;p14"/>
          <p:cNvSpPr txBox="1"/>
          <p:nvPr/>
        </p:nvSpPr>
        <p:spPr>
          <a:xfrm>
            <a:off x="2486175" y="3625000"/>
            <a:ext cx="1383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67825" y="559300"/>
            <a:ext cx="8943000" cy="1950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	</a:t>
            </a:r>
            <a:endParaRPr/>
          </a:p>
        </p:txBody>
      </p:sp>
      <p:sp>
        <p:nvSpPr>
          <p:cNvPr id="77" name="Google Shape;77;p14"/>
          <p:cNvSpPr txBox="1"/>
          <p:nvPr/>
        </p:nvSpPr>
        <p:spPr>
          <a:xfrm>
            <a:off x="-40500" y="4833475"/>
            <a:ext cx="9670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/>
              <a:t>[Session BG3.21]</a:t>
            </a:r>
            <a:r>
              <a:rPr b="1" lang="fr" sz="1100">
                <a:solidFill>
                  <a:schemeClr val="dk1"/>
                </a:solidFill>
              </a:rPr>
              <a:t> EGU21-15272</a:t>
            </a:r>
            <a:r>
              <a:rPr b="1" lang="fr" sz="1000">
                <a:solidFill>
                  <a:schemeClr val="dk1"/>
                </a:solidFill>
              </a:rPr>
              <a:t>                                                                                                                                                             wijmert@cesbio.cnes.fr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67825" y="76200"/>
            <a:ext cx="8943000" cy="4080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300">
                <a:solidFill>
                  <a:schemeClr val="dk1"/>
                </a:solidFill>
              </a:rPr>
              <a:t>AgriCarbon-EO: </a:t>
            </a:r>
            <a:endParaRPr b="1" sz="1800"/>
          </a:p>
        </p:txBody>
      </p:sp>
      <p:sp>
        <p:nvSpPr>
          <p:cNvPr id="79" name="Google Shape;79;p14"/>
          <p:cNvSpPr/>
          <p:nvPr/>
        </p:nvSpPr>
        <p:spPr>
          <a:xfrm>
            <a:off x="67775" y="3087300"/>
            <a:ext cx="8943000" cy="17043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 b="50539" l="13066" r="0" t="13588"/>
          <a:stretch/>
        </p:blipFill>
        <p:spPr>
          <a:xfrm>
            <a:off x="5456043" y="3180011"/>
            <a:ext cx="1996844" cy="88292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/>
        </p:nvSpPr>
        <p:spPr>
          <a:xfrm>
            <a:off x="5161150" y="3973300"/>
            <a:ext cx="3786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dk1"/>
                </a:solidFill>
              </a:rPr>
              <a:t>A) </a:t>
            </a:r>
            <a:r>
              <a:rPr lang="fr" sz="900">
                <a:solidFill>
                  <a:schemeClr val="dk1"/>
                </a:solidFill>
              </a:rPr>
              <a:t>Fitting of the SAFY-CO2 model to the remote sensed leaf area index (LAI) for a pixel  and corresponding biomass (DAM) dynamic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/>
              <a:t>B)</a:t>
            </a:r>
            <a:r>
              <a:rPr lang="fr" sz="900"/>
              <a:t> </a:t>
            </a:r>
            <a:r>
              <a:rPr lang="fr" sz="900"/>
              <a:t>Cumulated biological carbon fluxes over two years for one of the pixels</a:t>
            </a:r>
            <a:endParaRPr sz="900"/>
          </a:p>
        </p:txBody>
      </p:sp>
      <p:sp>
        <p:nvSpPr>
          <p:cNvPr id="82" name="Google Shape;82;p14"/>
          <p:cNvSpPr txBox="1"/>
          <p:nvPr/>
        </p:nvSpPr>
        <p:spPr>
          <a:xfrm>
            <a:off x="7130975" y="3194475"/>
            <a:ext cx="1803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38761D"/>
                </a:solidFill>
              </a:rPr>
              <a:t>GPP= green primary production</a:t>
            </a:r>
            <a:endParaRPr sz="8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E06666"/>
                </a:solidFill>
              </a:rPr>
              <a:t>Rh = heterotroph respiration</a:t>
            </a:r>
            <a:endParaRPr sz="800">
              <a:solidFill>
                <a:srgbClr val="E0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BF9000"/>
                </a:solidFill>
              </a:rPr>
              <a:t>Rauto =autotroph respiration</a:t>
            </a:r>
            <a:endParaRPr sz="800">
              <a:solidFill>
                <a:srgbClr val="BF9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B5394"/>
                </a:solidFill>
              </a:rPr>
              <a:t>NEE= net ecosysthem exchange</a:t>
            </a:r>
            <a:endParaRPr sz="800">
              <a:solidFill>
                <a:srgbClr val="0B5394"/>
              </a:solidFill>
            </a:endParaRPr>
          </a:p>
        </p:txBody>
      </p:sp>
      <p:grpSp>
        <p:nvGrpSpPr>
          <p:cNvPr id="83" name="Google Shape;83;p14"/>
          <p:cNvGrpSpPr/>
          <p:nvPr/>
        </p:nvGrpSpPr>
        <p:grpSpPr>
          <a:xfrm>
            <a:off x="6761588" y="681813"/>
            <a:ext cx="1971017" cy="779846"/>
            <a:chOff x="1157139" y="264371"/>
            <a:chExt cx="3709800" cy="1361700"/>
          </a:xfrm>
        </p:grpSpPr>
        <p:sp>
          <p:nvSpPr>
            <p:cNvPr id="84" name="Google Shape;84;p14"/>
            <p:cNvSpPr/>
            <p:nvPr/>
          </p:nvSpPr>
          <p:spPr>
            <a:xfrm>
              <a:off x="1157139" y="264371"/>
              <a:ext cx="3709800" cy="1361700"/>
            </a:xfrm>
            <a:prstGeom prst="roundRect">
              <a:avLst>
                <a:gd fmla="val 5503" name="adj"/>
              </a:avLst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lang="fr" sz="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ProSAIL Bayesian spatial inversion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3215622" y="1204468"/>
              <a:ext cx="1396800" cy="311700"/>
            </a:xfrm>
            <a:prstGeom prst="roundRect">
              <a:avLst>
                <a:gd fmla="val 6659" name="adj"/>
              </a:avLst>
            </a:prstGeom>
            <a:gradFill>
              <a:gsLst>
                <a:gs pos="0">
                  <a:srgbClr val="D1D1D1"/>
                </a:gs>
                <a:gs pos="50000">
                  <a:srgbClr val="C7C7C7"/>
                </a:gs>
                <a:gs pos="100000">
                  <a:srgbClr val="C0C0C0"/>
                </a:gs>
              </a:gsLst>
              <a:lin ang="5400012" scaled="0"/>
            </a:gradFill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0" spcFirstLastPara="1" rIns="27000" wrap="square" tIns="34275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fr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RTM - ProSAIL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1455707" y="740927"/>
              <a:ext cx="698700" cy="768000"/>
            </a:xfrm>
            <a:prstGeom prst="rect">
              <a:avLst/>
            </a:prstGeom>
            <a:solidFill>
              <a:schemeClr val="accen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1534955" y="689519"/>
              <a:ext cx="698700" cy="76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1613982" y="658301"/>
              <a:ext cx="698700" cy="76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1692788" y="616037"/>
              <a:ext cx="698700" cy="76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4"/>
            <p:cNvSpPr txBox="1"/>
            <p:nvPr/>
          </p:nvSpPr>
          <p:spPr>
            <a:xfrm>
              <a:off x="2670101" y="658302"/>
              <a:ext cx="2176800" cy="33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800">
                  <a:solidFill>
                    <a:srgbClr val="AEABAB"/>
                  </a:solidFill>
                  <a:latin typeface="Calibri"/>
                  <a:ea typeface="Calibri"/>
                  <a:cs typeface="Calibri"/>
                  <a:sym typeface="Calibri"/>
                </a:rPr>
                <a:t>Spatial LUT generator</a:t>
              </a:r>
              <a:endParaRPr sz="800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14"/>
          <p:cNvGrpSpPr/>
          <p:nvPr/>
        </p:nvGrpSpPr>
        <p:grpSpPr>
          <a:xfrm>
            <a:off x="6761578" y="1530100"/>
            <a:ext cx="1971040" cy="794722"/>
            <a:chOff x="4832460" y="3388496"/>
            <a:chExt cx="3529800" cy="1199400"/>
          </a:xfrm>
        </p:grpSpPr>
        <p:sp>
          <p:nvSpPr>
            <p:cNvPr id="92" name="Google Shape;92;p14"/>
            <p:cNvSpPr/>
            <p:nvPr/>
          </p:nvSpPr>
          <p:spPr>
            <a:xfrm>
              <a:off x="4832460" y="3388496"/>
              <a:ext cx="3529800" cy="1199400"/>
            </a:xfrm>
            <a:prstGeom prst="roundRect">
              <a:avLst>
                <a:gd fmla="val 5503" name="adj"/>
              </a:avLst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lang="fr" sz="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SAFYE-CO2 Bayesian temporal inv.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6269640" y="4165548"/>
              <a:ext cx="2015700" cy="354900"/>
            </a:xfrm>
            <a:prstGeom prst="roundRect">
              <a:avLst>
                <a:gd fmla="val 6659" name="adj"/>
              </a:avLst>
            </a:prstGeom>
            <a:gradFill>
              <a:gsLst>
                <a:gs pos="0">
                  <a:srgbClr val="D1D1D1"/>
                </a:gs>
                <a:gs pos="50000">
                  <a:srgbClr val="C7C7C7"/>
                </a:gs>
                <a:gs pos="100000">
                  <a:srgbClr val="C0C0C0"/>
                </a:gs>
              </a:gsLst>
              <a:lin ang="5400012" scaled="0"/>
            </a:gradFill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0" spcFirstLastPara="1" rIns="27000" wrap="square" tIns="34275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Agro. -SAFYE-CO2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" name="Google Shape;94;p14"/>
            <p:cNvGrpSpPr/>
            <p:nvPr/>
          </p:nvGrpSpPr>
          <p:grpSpPr>
            <a:xfrm>
              <a:off x="4903335" y="3837456"/>
              <a:ext cx="1213220" cy="661069"/>
              <a:chOff x="6203489" y="903476"/>
              <a:chExt cx="4265895" cy="1375222"/>
            </a:xfrm>
          </p:grpSpPr>
          <p:pic>
            <p:nvPicPr>
              <p:cNvPr id="95" name="Google Shape;95;p14"/>
              <p:cNvPicPr preferRelativeResize="0"/>
              <p:nvPr/>
            </p:nvPicPr>
            <p:blipFill rotWithShape="1">
              <a:blip r:embed="rId5">
                <a:alphaModFix/>
              </a:blip>
              <a:srcRect b="56076" l="0" r="0" t="0"/>
              <a:stretch/>
            </p:blipFill>
            <p:spPr>
              <a:xfrm>
                <a:off x="6204122" y="903476"/>
                <a:ext cx="4265262" cy="9367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1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74969"/>
              <a:stretch/>
            </p:blipFill>
            <p:spPr>
              <a:xfrm>
                <a:off x="6203489" y="1744912"/>
                <a:ext cx="4265262" cy="5337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97" name="Google Shape;97;p14"/>
          <p:cNvCxnSpPr>
            <a:stCxn id="98" idx="3"/>
            <a:endCxn id="84" idx="1"/>
          </p:cNvCxnSpPr>
          <p:nvPr/>
        </p:nvCxnSpPr>
        <p:spPr>
          <a:xfrm>
            <a:off x="4958080" y="912575"/>
            <a:ext cx="1803600" cy="15930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9" name="Google Shape;99;p14"/>
          <p:cNvCxnSpPr>
            <a:stCxn id="100" idx="3"/>
            <a:endCxn id="92" idx="1"/>
          </p:cNvCxnSpPr>
          <p:nvPr/>
        </p:nvCxnSpPr>
        <p:spPr>
          <a:xfrm flipH="1" rot="10800000">
            <a:off x="4958075" y="1927450"/>
            <a:ext cx="1803600" cy="22860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1" name="Google Shape;101;p14"/>
          <p:cNvCxnSpPr>
            <a:stCxn id="98" idx="3"/>
            <a:endCxn id="92" idx="1"/>
          </p:cNvCxnSpPr>
          <p:nvPr/>
        </p:nvCxnSpPr>
        <p:spPr>
          <a:xfrm>
            <a:off x="4958080" y="912575"/>
            <a:ext cx="1803600" cy="101490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2" name="Google Shape;102;p14"/>
          <p:cNvCxnSpPr>
            <a:endCxn id="84" idx="1"/>
          </p:cNvCxnSpPr>
          <p:nvPr/>
        </p:nvCxnSpPr>
        <p:spPr>
          <a:xfrm flipH="1" rot="10800000">
            <a:off x="4647188" y="1071736"/>
            <a:ext cx="2114400" cy="48150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3" name="Google Shape;103;p14"/>
          <p:cNvCxnSpPr>
            <a:stCxn id="104" idx="3"/>
            <a:endCxn id="92" idx="1"/>
          </p:cNvCxnSpPr>
          <p:nvPr/>
        </p:nvCxnSpPr>
        <p:spPr>
          <a:xfrm>
            <a:off x="4958075" y="1540224"/>
            <a:ext cx="1803600" cy="38730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04" name="Google Shape;104;p14"/>
          <p:cNvSpPr txBox="1"/>
          <p:nvPr/>
        </p:nvSpPr>
        <p:spPr>
          <a:xfrm>
            <a:off x="2864075" y="1420974"/>
            <a:ext cx="2094000" cy="2385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A-priori parameters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2864080" y="708575"/>
            <a:ext cx="2094000" cy="408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Sentinel-2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Reflectance (10m)</a:t>
            </a:r>
            <a:endParaRPr sz="1100"/>
          </a:p>
        </p:txBody>
      </p:sp>
      <p:sp>
        <p:nvSpPr>
          <p:cNvPr id="100" name="Google Shape;100;p14"/>
          <p:cNvSpPr txBox="1"/>
          <p:nvPr/>
        </p:nvSpPr>
        <p:spPr>
          <a:xfrm>
            <a:off x="2864075" y="1952050"/>
            <a:ext cx="2094000" cy="408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Weather data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(Rain, Rg, Temp.)</a:t>
            </a:r>
            <a:endParaRPr sz="1100"/>
          </a:p>
        </p:txBody>
      </p:sp>
      <p:pic>
        <p:nvPicPr>
          <p:cNvPr id="105" name="Google Shape;10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38765" y="1829942"/>
            <a:ext cx="720000" cy="5091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508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50"/>
              </a:srgbClr>
            </a:outerShdw>
          </a:effectLst>
        </p:spPr>
      </p:pic>
      <p:pic>
        <p:nvPicPr>
          <p:cNvPr id="106" name="Google Shape;106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38775" y="639155"/>
            <a:ext cx="720000" cy="5922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50"/>
              </a:srgbClr>
            </a:outerShdw>
          </a:effectLst>
        </p:spPr>
      </p:pic>
      <p:sp>
        <p:nvSpPr>
          <p:cNvPr id="107" name="Google Shape;107;p14"/>
          <p:cNvSpPr txBox="1"/>
          <p:nvPr/>
        </p:nvSpPr>
        <p:spPr>
          <a:xfrm>
            <a:off x="100500" y="707800"/>
            <a:ext cx="40176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fr">
                <a:solidFill>
                  <a:schemeClr val="dk1"/>
                </a:solidFill>
              </a:rPr>
              <a:t>high resolution (10m)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fr">
                <a:solidFill>
                  <a:schemeClr val="dk1"/>
                </a:solidFill>
              </a:rPr>
              <a:t>large scale (100km)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fr">
                <a:solidFill>
                  <a:schemeClr val="dk1"/>
                </a:solidFill>
              </a:rPr>
              <a:t>multicycle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fr">
                <a:solidFill>
                  <a:schemeClr val="dk1"/>
                </a:solidFill>
              </a:rPr>
              <a:t>carbon &amp; water budgets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fr">
                <a:solidFill>
                  <a:schemeClr val="dk1"/>
                </a:solidFill>
              </a:rPr>
              <a:t>assimilation (sentinel2) 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fr">
                <a:solidFill>
                  <a:schemeClr val="dk1"/>
                </a:solidFill>
              </a:rPr>
              <a:t>uncertainty (Bayes)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08" name="Google Shape;108;p14"/>
          <p:cNvSpPr/>
          <p:nvPr/>
        </p:nvSpPr>
        <p:spPr>
          <a:xfrm>
            <a:off x="67775" y="2587025"/>
            <a:ext cx="8975700" cy="4080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300">
                <a:solidFill>
                  <a:schemeClr val="dk1"/>
                </a:solidFill>
              </a:rPr>
              <a:t>application for one pixel</a:t>
            </a:r>
            <a:r>
              <a:rPr b="1" lang="fr" sz="2300">
                <a:solidFill>
                  <a:schemeClr val="dk1"/>
                </a:solidFill>
              </a:rPr>
              <a:t>: </a:t>
            </a:r>
            <a:endParaRPr b="1" sz="2500"/>
          </a:p>
        </p:txBody>
      </p:sp>
      <p:pic>
        <p:nvPicPr>
          <p:cNvPr descr="logo cesbio (copie)" id="109" name="Google Shape;109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18625" y="103200"/>
            <a:ext cx="557642" cy="3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 rotWithShape="1">
          <a:blip r:embed="rId9">
            <a:alphaModFix/>
          </a:blip>
          <a:srcRect b="30491" l="0" r="14675" t="33415"/>
          <a:stretch/>
        </p:blipFill>
        <p:spPr>
          <a:xfrm>
            <a:off x="100500" y="3104520"/>
            <a:ext cx="4984450" cy="164508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 txBox="1"/>
          <p:nvPr/>
        </p:nvSpPr>
        <p:spPr>
          <a:xfrm>
            <a:off x="4896650" y="3225150"/>
            <a:ext cx="311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100"/>
              <a:t>A</a:t>
            </a:r>
            <a:endParaRPr b="1" sz="2100"/>
          </a:p>
        </p:txBody>
      </p:sp>
      <p:sp>
        <p:nvSpPr>
          <p:cNvPr id="112" name="Google Shape;112;p14"/>
          <p:cNvSpPr txBox="1"/>
          <p:nvPr/>
        </p:nvSpPr>
        <p:spPr>
          <a:xfrm>
            <a:off x="8630450" y="3225150"/>
            <a:ext cx="311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100"/>
              <a:t>B</a:t>
            </a:r>
            <a:endParaRPr b="1" sz="2100"/>
          </a:p>
        </p:txBody>
      </p:sp>
      <p:sp>
        <p:nvSpPr>
          <p:cNvPr id="113" name="Google Shape;113;p14"/>
          <p:cNvSpPr/>
          <p:nvPr/>
        </p:nvSpPr>
        <p:spPr>
          <a:xfrm>
            <a:off x="-94250" y="4844000"/>
            <a:ext cx="9426600" cy="231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5"/>
          <p:cNvPicPr preferRelativeResize="0"/>
          <p:nvPr/>
        </p:nvPicPr>
        <p:blipFill>
          <a:blip r:embed="rId3">
            <a:alphaModFix amt="71000"/>
          </a:blip>
          <a:stretch>
            <a:fillRect/>
          </a:stretch>
        </p:blipFill>
        <p:spPr>
          <a:xfrm>
            <a:off x="-64325" y="-79125"/>
            <a:ext cx="9284827" cy="52227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119" name="Google Shape;119;p15"/>
          <p:cNvSpPr/>
          <p:nvPr/>
        </p:nvSpPr>
        <p:spPr>
          <a:xfrm>
            <a:off x="67825" y="564900"/>
            <a:ext cx="8934900" cy="41964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15"/>
          <p:cNvPicPr preferRelativeResize="0"/>
          <p:nvPr/>
        </p:nvPicPr>
        <p:blipFill rotWithShape="1">
          <a:blip r:embed="rId4">
            <a:alphaModFix/>
          </a:blip>
          <a:srcRect b="0" l="0" r="23076" t="0"/>
          <a:stretch/>
        </p:blipFill>
        <p:spPr>
          <a:xfrm>
            <a:off x="3980547" y="842243"/>
            <a:ext cx="3352008" cy="248719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/>
          <p:nvPr/>
        </p:nvSpPr>
        <p:spPr>
          <a:xfrm>
            <a:off x="7491536" y="1293055"/>
            <a:ext cx="647400" cy="135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15"/>
          <p:cNvPicPr preferRelativeResize="0"/>
          <p:nvPr/>
        </p:nvPicPr>
        <p:blipFill rotWithShape="1">
          <a:blip r:embed="rId4">
            <a:alphaModFix/>
          </a:blip>
          <a:srcRect b="47615" l="80806" r="2938" t="30921"/>
          <a:stretch/>
        </p:blipFill>
        <p:spPr>
          <a:xfrm>
            <a:off x="7328455" y="1769077"/>
            <a:ext cx="1310377" cy="92712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/>
          <p:cNvSpPr txBox="1"/>
          <p:nvPr/>
        </p:nvSpPr>
        <p:spPr>
          <a:xfrm>
            <a:off x="7354940" y="1399267"/>
            <a:ext cx="958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gC/m2</a:t>
            </a:r>
            <a:endParaRPr sz="400"/>
          </a:p>
        </p:txBody>
      </p:sp>
      <p:pic>
        <p:nvPicPr>
          <p:cNvPr id="124" name="Google Shape;12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098" y="744612"/>
            <a:ext cx="3687209" cy="209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3098" y="2569852"/>
            <a:ext cx="3687209" cy="209762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5"/>
          <p:cNvSpPr txBox="1"/>
          <p:nvPr/>
        </p:nvSpPr>
        <p:spPr>
          <a:xfrm>
            <a:off x="1688450" y="484200"/>
            <a:ext cx="482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100"/>
              <a:t>A</a:t>
            </a:r>
            <a:endParaRPr b="1" sz="2100"/>
          </a:p>
        </p:txBody>
      </p:sp>
      <p:sp>
        <p:nvSpPr>
          <p:cNvPr id="127" name="Google Shape;127;p15"/>
          <p:cNvSpPr txBox="1"/>
          <p:nvPr/>
        </p:nvSpPr>
        <p:spPr>
          <a:xfrm>
            <a:off x="5537686" y="488700"/>
            <a:ext cx="923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100"/>
              <a:t>B</a:t>
            </a:r>
            <a:endParaRPr b="1" sz="2100"/>
          </a:p>
        </p:txBody>
      </p:sp>
      <p:sp>
        <p:nvSpPr>
          <p:cNvPr id="128" name="Google Shape;128;p15"/>
          <p:cNvSpPr txBox="1"/>
          <p:nvPr/>
        </p:nvSpPr>
        <p:spPr>
          <a:xfrm>
            <a:off x="3686778" y="3460280"/>
            <a:ext cx="53241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lphaUcParenR"/>
            </a:pPr>
            <a:r>
              <a:rPr b="1" lang="fr" sz="1300"/>
              <a:t>Small scale application to retrieve cover crop biomass with its uncertainty.</a:t>
            </a:r>
            <a:endParaRPr b="1" sz="13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lphaUcParenR"/>
            </a:pPr>
            <a:r>
              <a:rPr b="1" lang="fr" sz="1300"/>
              <a:t>Carbon budget with the agricarbon eo tool over several plots with a wheat /covercrop /corn rotation</a:t>
            </a:r>
            <a:endParaRPr b="1" sz="1300"/>
          </a:p>
        </p:txBody>
      </p:sp>
      <p:sp>
        <p:nvSpPr>
          <p:cNvPr id="129" name="Google Shape;129;p15"/>
          <p:cNvSpPr txBox="1"/>
          <p:nvPr/>
        </p:nvSpPr>
        <p:spPr>
          <a:xfrm>
            <a:off x="-40500" y="4833475"/>
            <a:ext cx="9670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/>
              <a:t>[Session BG3.21]</a:t>
            </a:r>
            <a:r>
              <a:rPr b="1" lang="fr" sz="1100">
                <a:solidFill>
                  <a:schemeClr val="dk1"/>
                </a:solidFill>
              </a:rPr>
              <a:t> EGU21-15272</a:t>
            </a:r>
            <a:r>
              <a:rPr b="1" lang="fr" sz="1000">
                <a:solidFill>
                  <a:schemeClr val="dk1"/>
                </a:solidFill>
              </a:rPr>
              <a:t>                                                                                                                                                             wijmert@cesbio.cnes.fr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30" name="Google Shape;130;p15"/>
          <p:cNvSpPr/>
          <p:nvPr/>
        </p:nvSpPr>
        <p:spPr>
          <a:xfrm>
            <a:off x="67825" y="76200"/>
            <a:ext cx="8943000" cy="4080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>
                <a:solidFill>
                  <a:schemeClr val="dk1"/>
                </a:solidFill>
              </a:rPr>
              <a:t>intra-plot spatial patterns</a:t>
            </a:r>
            <a:r>
              <a:rPr b="1" lang="fr" sz="2300">
                <a:solidFill>
                  <a:schemeClr val="dk1"/>
                </a:solidFill>
              </a:rPr>
              <a:t>: </a:t>
            </a:r>
            <a:endParaRPr b="1" sz="2500"/>
          </a:p>
        </p:txBody>
      </p:sp>
      <p:pic>
        <p:nvPicPr>
          <p:cNvPr descr="logo cesbio (copie)" id="131" name="Google Shape;131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18625" y="103200"/>
            <a:ext cx="557642" cy="3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5"/>
          <p:cNvSpPr/>
          <p:nvPr/>
        </p:nvSpPr>
        <p:spPr>
          <a:xfrm>
            <a:off x="-94250" y="4844000"/>
            <a:ext cx="9426600" cy="231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6"/>
          <p:cNvPicPr preferRelativeResize="0"/>
          <p:nvPr/>
        </p:nvPicPr>
        <p:blipFill>
          <a:blip r:embed="rId3">
            <a:alphaModFix amt="71000"/>
          </a:blip>
          <a:stretch>
            <a:fillRect/>
          </a:stretch>
        </p:blipFill>
        <p:spPr>
          <a:xfrm>
            <a:off x="-64325" y="-79125"/>
            <a:ext cx="9284827" cy="52227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138" name="Google Shape;138;p16"/>
          <p:cNvSpPr txBox="1"/>
          <p:nvPr/>
        </p:nvSpPr>
        <p:spPr>
          <a:xfrm>
            <a:off x="201300" y="264050"/>
            <a:ext cx="5293800" cy="3909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300">
                <a:solidFill>
                  <a:schemeClr val="dk1"/>
                </a:solidFill>
              </a:rPr>
              <a:t>Conclusions:</a:t>
            </a:r>
            <a:endParaRPr b="1" sz="23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fr" sz="2100">
                <a:solidFill>
                  <a:schemeClr val="dk1"/>
                </a:solidFill>
              </a:rPr>
              <a:t>The model allows fit the </a:t>
            </a:r>
            <a:r>
              <a:rPr lang="fr" sz="2100">
                <a:solidFill>
                  <a:schemeClr val="dk1"/>
                </a:solidFill>
              </a:rPr>
              <a:t> LAI dynamics</a:t>
            </a:r>
            <a:r>
              <a:rPr lang="fr" sz="2100">
                <a:solidFill>
                  <a:schemeClr val="dk1"/>
                </a:solidFill>
              </a:rPr>
              <a:t> (wheat ,cover-crop and maise )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fr" sz="2100">
                <a:solidFill>
                  <a:schemeClr val="dk1"/>
                </a:solidFill>
              </a:rPr>
              <a:t>The produced variables are in credible ranges.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fr" sz="2100">
                <a:solidFill>
                  <a:schemeClr val="dk1"/>
                </a:solidFill>
              </a:rPr>
              <a:t>We can observe high spatial heterogeneity.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300">
                <a:solidFill>
                  <a:schemeClr val="dk1"/>
                </a:solidFill>
              </a:rPr>
              <a:t>Perspectives :</a:t>
            </a:r>
            <a:endParaRPr b="1" sz="23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fr" sz="2100">
                <a:solidFill>
                  <a:schemeClr val="dk1"/>
                </a:solidFill>
              </a:rPr>
              <a:t>validation with in situ </a:t>
            </a:r>
            <a:r>
              <a:rPr lang="fr" sz="2100">
                <a:solidFill>
                  <a:schemeClr val="dk1"/>
                </a:solidFill>
              </a:rPr>
              <a:t>measurements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fr" sz="2100">
                <a:solidFill>
                  <a:schemeClr val="dk1"/>
                </a:solidFill>
              </a:rPr>
              <a:t>large scale applications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139" name="Google Shape;139;p16"/>
          <p:cNvSpPr txBox="1"/>
          <p:nvPr/>
        </p:nvSpPr>
        <p:spPr>
          <a:xfrm>
            <a:off x="-40500" y="4833475"/>
            <a:ext cx="9670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/>
              <a:t>[Session BG3.21]</a:t>
            </a:r>
            <a:r>
              <a:rPr b="1" lang="fr" sz="1100">
                <a:solidFill>
                  <a:schemeClr val="dk1"/>
                </a:solidFill>
              </a:rPr>
              <a:t> EGU21-15272</a:t>
            </a:r>
            <a:r>
              <a:rPr b="1" lang="fr" sz="1000">
                <a:solidFill>
                  <a:schemeClr val="dk1"/>
                </a:solidFill>
              </a:rPr>
              <a:t>                                                                                                                                                             wijmert@cesbio.cnes.fr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40" name="Google Shape;140;p16"/>
          <p:cNvSpPr txBox="1"/>
          <p:nvPr/>
        </p:nvSpPr>
        <p:spPr>
          <a:xfrm>
            <a:off x="5707775" y="264050"/>
            <a:ext cx="3172200" cy="3909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dk1"/>
                </a:solidFill>
              </a:rPr>
              <a:t>P</a:t>
            </a:r>
            <a:r>
              <a:rPr b="1" lang="fr" sz="1600">
                <a:solidFill>
                  <a:schemeClr val="dk1"/>
                </a:solidFill>
              </a:rPr>
              <a:t>rincipal referances: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</a:rPr>
              <a:t>SAFYE-CO2: 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Pique, Gaetan, et al. "Estimation of daily CO2 fluxes and of the components of the carbon budget for winter wheat by the assimilation of Sentinel 2-like remote sensing data into a crop model." </a:t>
            </a:r>
            <a:r>
              <a:rPr i="1" lang="fr" sz="1000">
                <a:solidFill>
                  <a:schemeClr val="dk1"/>
                </a:solidFill>
              </a:rPr>
              <a:t>Geoderma</a:t>
            </a:r>
            <a:r>
              <a:rPr lang="fr" sz="1000">
                <a:solidFill>
                  <a:schemeClr val="dk1"/>
                </a:solidFill>
              </a:rPr>
              <a:t> 376 (2020): 114428.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</a:rPr>
              <a:t>Prosail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Jacquemoud, Stéphane, et al. "PROSPECT+ SAIL models: A review of use for vegetation characterization." </a:t>
            </a:r>
            <a:r>
              <a:rPr i="1" lang="fr" sz="1000">
                <a:solidFill>
                  <a:schemeClr val="dk1"/>
                </a:solidFill>
              </a:rPr>
              <a:t>Remote sensing of environment</a:t>
            </a:r>
            <a:r>
              <a:rPr lang="fr" sz="1000">
                <a:solidFill>
                  <a:schemeClr val="dk1"/>
                </a:solidFill>
              </a:rPr>
              <a:t> 113 (2009): S56-S66.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</a:rPr>
              <a:t>Agicarbon EO chain: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Al Bitar, Ahmad, et al. </a:t>
            </a:r>
            <a:r>
              <a:rPr i="1" lang="fr" sz="1000">
                <a:solidFill>
                  <a:schemeClr val="dk1"/>
                </a:solidFill>
              </a:rPr>
              <a:t>Quantification of Yield, Water, and Carbon budget at intra-field scale using the AgriCarbon-EO tool</a:t>
            </a:r>
            <a:r>
              <a:rPr lang="fr" sz="1000">
                <a:solidFill>
                  <a:schemeClr val="dk1"/>
                </a:solidFill>
              </a:rPr>
              <a:t>. No. EGU21-15413. Copernicus Meetings, 2021.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</a:rPr>
              <a:t>article in preparation ….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chemeClr val="dk1"/>
              </a:solidFill>
            </a:endParaRPr>
          </a:p>
        </p:txBody>
      </p:sp>
      <p:sp>
        <p:nvSpPr>
          <p:cNvPr id="141" name="Google Shape;141;p16"/>
          <p:cNvSpPr/>
          <p:nvPr/>
        </p:nvSpPr>
        <p:spPr>
          <a:xfrm>
            <a:off x="-94250" y="4691600"/>
            <a:ext cx="9426600" cy="231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6"/>
          <p:cNvSpPr/>
          <p:nvPr/>
        </p:nvSpPr>
        <p:spPr>
          <a:xfrm>
            <a:off x="-94250" y="4615400"/>
            <a:ext cx="9426600" cy="231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